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0" r:id="rId3"/>
    <p:sldId id="257" r:id="rId4"/>
    <p:sldId id="259"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6B5CC-58E5-4C9F-BB10-8E58567DCFC1}" type="datetimeFigureOut">
              <a:rPr lang="en-US" smtClean="0"/>
              <a:t>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24380-F98C-4904-AD4B-4459796C3B26}" type="slidenum">
              <a:rPr lang="en-US" smtClean="0"/>
              <a:t>‹#›</a:t>
            </a:fld>
            <a:endParaRPr lang="en-US"/>
          </a:p>
        </p:txBody>
      </p:sp>
    </p:spTree>
    <p:extLst>
      <p:ext uri="{BB962C8B-B14F-4D97-AF65-F5344CB8AC3E}">
        <p14:creationId xmlns:p14="http://schemas.microsoft.com/office/powerpoint/2010/main" val="94107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האתגר אותו מנסה המחקר לפתור או להציג דרך חדשנית לפתרון הבעיה הוא שחזור תמונה מטושטשת בהינתן תמונה יחידה. מהם הגורמים לטשטוש? חשיפה ארוכה של חיישן המצלמה, גורמת לתמונה מטושטשת כאשר המצלמה אינה יציבה מספיק. עיוותים מהעדשה, כאשר המפתח של העדשה הוא רחב עיוותים שונים מתרחשים עקב עקמומיות אור שונה עבור אורכי גל שונים. דימות דרך אטמוספרה כמו שראינו בהרצאה גורם לטשטוש במעבר דרך תווך. אובייקטים שנעים מהר, כמו שלמדנו בקורס ישנם טשטושים של מהירות קבועה או מואצת. צילום מחוץ לשדה המוקד, יגרום לתמונה מטושטשת עבור האובייקטים שמחות לשדה המוקד. כל המוזכרים יהיו משולבים בהרבה מקרים עם תנאי תאורה נמוכים ועוד אלמנטים שמכניסים רעש נוסף לטשטוש. אלו הם דוגמאות לבעיה "</a:t>
            </a:r>
            <a:r>
              <a:rPr lang="he-IL"/>
              <a:t>הפוכה", גם התמונה וגם הרעש/טשטוש הם לא ידועים ולכן קשה לשחזר את התמונה הנקייה.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3</a:t>
            </a:fld>
            <a:endParaRPr lang="en-US"/>
          </a:p>
        </p:txBody>
      </p:sp>
    </p:spTree>
    <p:extLst>
      <p:ext uri="{BB962C8B-B14F-4D97-AF65-F5344CB8AC3E}">
        <p14:creationId xmlns:p14="http://schemas.microsoft.com/office/powerpoint/2010/main" val="354211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4</a:t>
            </a:fld>
            <a:endParaRPr lang="en-US"/>
          </a:p>
        </p:txBody>
      </p:sp>
    </p:spTree>
    <p:extLst>
      <p:ext uri="{BB962C8B-B14F-4D97-AF65-F5344CB8AC3E}">
        <p14:creationId xmlns:p14="http://schemas.microsoft.com/office/powerpoint/2010/main" val="1415483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30264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19730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7961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84823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86EC5-7C0C-4B78-9162-202D1C14F68C}"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67188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86EC5-7C0C-4B78-9162-202D1C14F68C}"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26459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86EC5-7C0C-4B78-9162-202D1C14F68C}" type="datetimeFigureOut">
              <a:rPr lang="en-US" smtClean="0"/>
              <a:t>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713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86EC5-7C0C-4B78-9162-202D1C14F68C}" type="datetimeFigureOut">
              <a:rPr lang="en-US" smtClean="0"/>
              <a:t>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091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86EC5-7C0C-4B78-9162-202D1C14F68C}" type="datetimeFigureOut">
              <a:rPr lang="en-US" smtClean="0"/>
              <a:t>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19062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9914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01441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6EC5-7C0C-4B78-9162-202D1C14F68C}" type="datetimeFigureOut">
              <a:rPr lang="en-US" smtClean="0"/>
              <a:t>1/10/2021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F714E-AF01-4C4D-8A4C-7FFFAF0A40EB}" type="slidenum">
              <a:rPr lang="en-US" smtClean="0"/>
              <a:t>‹#›</a:t>
            </a:fld>
            <a:endParaRPr lang="en-US"/>
          </a:p>
        </p:txBody>
      </p:sp>
    </p:spTree>
    <p:extLst>
      <p:ext uri="{BB962C8B-B14F-4D97-AF65-F5344CB8AC3E}">
        <p14:creationId xmlns:p14="http://schemas.microsoft.com/office/powerpoint/2010/main" val="4068507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Picture 11" descr="A person surfing on a wave&#10;&#10;Description automatically generated with medium confidence">
            <a:extLst>
              <a:ext uri="{FF2B5EF4-FFF2-40B4-BE49-F238E27FC236}">
                <a16:creationId xmlns:a16="http://schemas.microsoft.com/office/drawing/2014/main" id="{2D34B2C1-0C1B-4640-8DF6-79E866E29F6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2" name="Title 1">
            <a:extLst>
              <a:ext uri="{FF2B5EF4-FFF2-40B4-BE49-F238E27FC236}">
                <a16:creationId xmlns:a16="http://schemas.microsoft.com/office/drawing/2014/main" id="{BB7046D3-BAB1-4F1B-A56C-FA98BEAE7DB0}"/>
              </a:ext>
            </a:extLst>
          </p:cNvPr>
          <p:cNvSpPr>
            <a:spLocks noGrp="1"/>
          </p:cNvSpPr>
          <p:nvPr>
            <p:ph type="ctrTitle"/>
          </p:nvPr>
        </p:nvSpPr>
        <p:spPr>
          <a:xfrm>
            <a:off x="1445059" y="365844"/>
            <a:ext cx="9144000" cy="1897132"/>
          </a:xfrm>
        </p:spPr>
        <p:txBody>
          <a:bodyPr>
            <a:normAutofit/>
          </a:bodyPr>
          <a:lstStyle/>
          <a:p>
            <a:r>
              <a:rPr lang="en-US" dirty="0">
                <a:solidFill>
                  <a:srgbClr val="FFFFFF"/>
                </a:solidFill>
              </a:rPr>
              <a:t>Scale-recurrent Network for Deep Image Deblurring</a:t>
            </a:r>
          </a:p>
        </p:txBody>
      </p:sp>
      <p:sp>
        <p:nvSpPr>
          <p:cNvPr id="3" name="Subtitle 2">
            <a:extLst>
              <a:ext uri="{FF2B5EF4-FFF2-40B4-BE49-F238E27FC236}">
                <a16:creationId xmlns:a16="http://schemas.microsoft.com/office/drawing/2014/main" id="{813C9ACD-A027-4CF4-A55E-65763A00379D}"/>
              </a:ext>
            </a:extLst>
          </p:cNvPr>
          <p:cNvSpPr>
            <a:spLocks noGrp="1"/>
          </p:cNvSpPr>
          <p:nvPr>
            <p:ph type="subTitle" idx="1"/>
          </p:nvPr>
        </p:nvSpPr>
        <p:spPr>
          <a:xfrm>
            <a:off x="1524000" y="3019494"/>
            <a:ext cx="9144000" cy="2238305"/>
          </a:xfrm>
        </p:spPr>
        <p:txBody>
          <a:bodyPr>
            <a:normAutofit/>
          </a:bodyPr>
          <a:lstStyle/>
          <a:p>
            <a:r>
              <a:rPr lang="en-US" sz="2000" dirty="0">
                <a:solidFill>
                  <a:srgbClr val="FFFFFF"/>
                </a:solidFill>
              </a:rPr>
              <a:t>Student name: Tom </a:t>
            </a:r>
            <a:r>
              <a:rPr lang="en-US" sz="2000" dirty="0" err="1">
                <a:solidFill>
                  <a:srgbClr val="FFFFFF"/>
                </a:solidFill>
              </a:rPr>
              <a:t>Lev-ron</a:t>
            </a:r>
            <a:r>
              <a:rPr lang="en-US" sz="2000" dirty="0">
                <a:solidFill>
                  <a:srgbClr val="FFFFFF"/>
                </a:solidFill>
              </a:rPr>
              <a:t>.</a:t>
            </a:r>
          </a:p>
          <a:p>
            <a:r>
              <a:rPr lang="en-US" sz="2000" dirty="0">
                <a:solidFill>
                  <a:srgbClr val="FFFFFF"/>
                </a:solidFill>
              </a:rPr>
              <a:t>Introduction to digital image processing.</a:t>
            </a:r>
          </a:p>
          <a:p>
            <a:r>
              <a:rPr lang="en-US" sz="2000" dirty="0">
                <a:solidFill>
                  <a:srgbClr val="FFFFFF"/>
                </a:solidFill>
              </a:rPr>
              <a:t>Date: 14.01.2020.</a:t>
            </a:r>
          </a:p>
          <a:p>
            <a:r>
              <a:rPr lang="en-US" sz="2000" dirty="0">
                <a:solidFill>
                  <a:srgbClr val="FFFFFF"/>
                </a:solidFill>
              </a:rPr>
              <a:t>Paper authors: Xin Tao, </a:t>
            </a:r>
            <a:r>
              <a:rPr lang="en-US" sz="2000" dirty="0" err="1">
                <a:solidFill>
                  <a:srgbClr val="FFFFFF"/>
                </a:solidFill>
              </a:rPr>
              <a:t>Hongyun</a:t>
            </a:r>
            <a:r>
              <a:rPr lang="en-US" sz="2000" dirty="0">
                <a:solidFill>
                  <a:srgbClr val="FFFFFF"/>
                </a:solidFill>
              </a:rPr>
              <a:t> Gao, </a:t>
            </a:r>
            <a:r>
              <a:rPr lang="en-US" sz="2000" dirty="0" err="1">
                <a:solidFill>
                  <a:srgbClr val="FFFFFF"/>
                </a:solidFill>
              </a:rPr>
              <a:t>Xiaoyong</a:t>
            </a:r>
            <a:r>
              <a:rPr lang="en-US" sz="2000" dirty="0">
                <a:solidFill>
                  <a:srgbClr val="FFFFFF"/>
                </a:solidFill>
              </a:rPr>
              <a:t> Shen, </a:t>
            </a:r>
            <a:r>
              <a:rPr lang="en-US" sz="2000" dirty="0" err="1">
                <a:solidFill>
                  <a:srgbClr val="FFFFFF"/>
                </a:solidFill>
              </a:rPr>
              <a:t>Jue</a:t>
            </a:r>
            <a:r>
              <a:rPr lang="en-US" sz="2000" dirty="0">
                <a:solidFill>
                  <a:srgbClr val="FFFFFF"/>
                </a:solidFill>
              </a:rPr>
              <a:t> Wang, </a:t>
            </a:r>
            <a:r>
              <a:rPr lang="en-US" sz="2000" dirty="0" err="1">
                <a:solidFill>
                  <a:srgbClr val="FFFFFF"/>
                </a:solidFill>
              </a:rPr>
              <a:t>Jiaya</a:t>
            </a:r>
            <a:r>
              <a:rPr lang="en-US" sz="2000" dirty="0">
                <a:solidFill>
                  <a:srgbClr val="FFFFFF"/>
                </a:solidFill>
              </a:rPr>
              <a:t> Jia.</a:t>
            </a:r>
          </a:p>
          <a:p>
            <a:r>
              <a:rPr lang="en-US" sz="2000" dirty="0">
                <a:solidFill>
                  <a:srgbClr val="FFFFFF"/>
                </a:solidFill>
              </a:rPr>
              <a:t>The Chinese University of Hong Kong , </a:t>
            </a:r>
            <a:r>
              <a:rPr lang="en-US" sz="2000" dirty="0" err="1">
                <a:solidFill>
                  <a:srgbClr val="FFFFFF"/>
                </a:solidFill>
              </a:rPr>
              <a:t>YouTu</a:t>
            </a:r>
            <a:r>
              <a:rPr lang="en-US" sz="2000" dirty="0">
                <a:solidFill>
                  <a:srgbClr val="FFFFFF"/>
                </a:solidFill>
              </a:rPr>
              <a:t> Lab,  Tencent 3Megvii Inc. </a:t>
            </a:r>
          </a:p>
        </p:txBody>
      </p:sp>
    </p:spTree>
    <p:extLst>
      <p:ext uri="{BB962C8B-B14F-4D97-AF65-F5344CB8AC3E}">
        <p14:creationId xmlns:p14="http://schemas.microsoft.com/office/powerpoint/2010/main" val="91936990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wave in the ocean&#10;&#10;Description automatically generated with medium confidence">
            <a:extLst>
              <a:ext uri="{FF2B5EF4-FFF2-40B4-BE49-F238E27FC236}">
                <a16:creationId xmlns:a16="http://schemas.microsoft.com/office/drawing/2014/main" id="{23A2F4AA-0C86-4FE4-9E14-E818465A270D}"/>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42E185A2-350A-4D14-8818-193DBFEAC5BB}"/>
              </a:ext>
            </a:extLst>
          </p:cNvPr>
          <p:cNvSpPr>
            <a:spLocks noGrp="1"/>
          </p:cNvSpPr>
          <p:nvPr>
            <p:ph type="title"/>
          </p:nvPr>
        </p:nvSpPr>
        <p:spPr/>
        <p:txBody>
          <a:bodyPr>
            <a:normAutofit/>
          </a:bodyPr>
          <a:lstStyle/>
          <a:p>
            <a:r>
              <a:rPr lang="en-US">
                <a:solidFill>
                  <a:srgbClr val="FFFFFF"/>
                </a:solidFill>
              </a:rPr>
              <a:t>Opening notes</a:t>
            </a:r>
          </a:p>
        </p:txBody>
      </p:sp>
      <p:sp>
        <p:nvSpPr>
          <p:cNvPr id="3" name="Content Placeholder 2">
            <a:extLst>
              <a:ext uri="{FF2B5EF4-FFF2-40B4-BE49-F238E27FC236}">
                <a16:creationId xmlns:a16="http://schemas.microsoft.com/office/drawing/2014/main" id="{4EABE564-2767-4C08-ACBC-29E48980C375}"/>
              </a:ext>
            </a:extLst>
          </p:cNvPr>
          <p:cNvSpPr>
            <a:spLocks noGrp="1"/>
          </p:cNvSpPr>
          <p:nvPr>
            <p:ph idx="1"/>
          </p:nvPr>
        </p:nvSpPr>
        <p:spPr/>
        <p:txBody>
          <a:bodyPr>
            <a:normAutofit/>
          </a:bodyPr>
          <a:lstStyle/>
          <a:p>
            <a:r>
              <a:rPr lang="en-US">
                <a:solidFill>
                  <a:srgbClr val="FFFFFF"/>
                </a:solidFill>
              </a:rPr>
              <a:t>This Presentation will fucus more on the article method and less about deblurring in general.</a:t>
            </a:r>
          </a:p>
          <a:p>
            <a:endParaRPr lang="en-US">
              <a:solidFill>
                <a:srgbClr val="FFFFFF"/>
              </a:solidFill>
            </a:endParaRPr>
          </a:p>
        </p:txBody>
      </p:sp>
    </p:spTree>
    <p:extLst>
      <p:ext uri="{BB962C8B-B14F-4D97-AF65-F5344CB8AC3E}">
        <p14:creationId xmlns:p14="http://schemas.microsoft.com/office/powerpoint/2010/main" val="188288116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E552F-8A1E-45A2-868B-F28D08463CFD}"/>
              </a:ext>
            </a:extLst>
          </p:cNvPr>
          <p:cNvSpPr>
            <a:spLocks noGrp="1"/>
          </p:cNvSpPr>
          <p:nvPr>
            <p:ph type="title"/>
          </p:nvPr>
        </p:nvSpPr>
        <p:spPr>
          <a:xfrm>
            <a:off x="572493" y="238539"/>
            <a:ext cx="11018520" cy="1434415"/>
          </a:xfrm>
        </p:spPr>
        <p:txBody>
          <a:bodyPr anchor="b">
            <a:normAutofit/>
          </a:bodyPr>
          <a:lstStyle/>
          <a:p>
            <a:r>
              <a:rPr lang="en-US" sz="5000"/>
              <a:t>The Challenge – Single Image Deblurring </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Content Placeholder 2"/>
              <p:cNvSpPr>
                <a:spLocks noGrp="1"/>
              </p:cNvSpPr>
              <p:nvPr>
                <p:ph idx="1"/>
              </p:nvPr>
            </p:nvSpPr>
            <p:spPr>
              <a:xfrm>
                <a:off x="572493" y="2071316"/>
                <a:ext cx="6713552" cy="4119172"/>
              </a:xfrm>
            </p:spPr>
            <p:txBody>
              <a:bodyPr anchor="t">
                <a:normAutofit/>
              </a:bodyPr>
              <a:lstStyle/>
              <a:p>
                <a:r>
                  <a:rPr lang="en-US" sz="2200"/>
                  <a:t>Long exposure time causing camera shake (astronomy).</a:t>
                </a:r>
              </a:p>
              <a:p>
                <a:r>
                  <a:rPr lang="en-US" sz="2200"/>
                  <a:t>Lens aberrations (wide apertures).</a:t>
                </a:r>
              </a:p>
              <a:p>
                <a:r>
                  <a:rPr lang="en-US" sz="2200"/>
                  <a:t>Atmospheric turbulence (remote sensing).</a:t>
                </a:r>
              </a:p>
              <a:p>
                <a:r>
                  <a:rPr lang="en-US" sz="2200"/>
                  <a:t>Fast moving object (sports, highway roads).</a:t>
                </a:r>
              </a:p>
              <a:p>
                <a:r>
                  <a:rPr lang="en-US" sz="2200"/>
                  <a:t>Out of focus scene (small object photography).</a:t>
                </a:r>
              </a:p>
              <a:p>
                <a:r>
                  <a:rPr lang="en-US" sz="2200"/>
                  <a:t>Combination of all the above with noise such as low light conditions.</a:t>
                </a:r>
              </a:p>
              <a:p>
                <a:r>
                  <a:rPr lang="en-US" sz="2200"/>
                  <a:t>All the above are examples of inverse problem, meaning that both the “true” image and the noise are unknown:  </a:t>
                </a:r>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r>
                      <a:rPr lang="en-US" sz="2200" b="0" i="1">
                        <a:latin typeface="Cambria Math" panose="02040503050406030204" pitchFamily="18" charset="0"/>
                      </a:rPr>
                      <m:t>𝑘</m:t>
                    </m:r>
                    <m:r>
                      <a:rPr lang="en-US" sz="2200" b="0" i="1">
                        <a:latin typeface="Cambria Math" panose="02040503050406030204" pitchFamily="18" charset="0"/>
                      </a:rPr>
                      <m:t>∗</m:t>
                    </m:r>
                    <m:r>
                      <a:rPr lang="en-US" sz="2200" b="0" i="1">
                        <a:latin typeface="Cambria Math" panose="02040503050406030204" pitchFamily="18" charset="0"/>
                      </a:rPr>
                      <m:t>𝑥</m:t>
                    </m:r>
                    <m:r>
                      <a:rPr lang="en-US" sz="2200" b="0" i="1">
                        <a:latin typeface="Cambria Math" panose="02040503050406030204" pitchFamily="18" charset="0"/>
                      </a:rPr>
                      <m:t>+</m:t>
                    </m:r>
                    <m:r>
                      <a:rPr lang="en-US" sz="2200" b="0" i="1">
                        <a:latin typeface="Cambria Math" panose="02040503050406030204" pitchFamily="18" charset="0"/>
                      </a:rPr>
                      <m:t>𝑛</m:t>
                    </m:r>
                  </m:oMath>
                </a14:m>
                <a:r>
                  <a:rPr lang="en-US" sz="2200"/>
                  <a:t>.</a:t>
                </a:r>
              </a:p>
              <a:p>
                <a:endParaRPr lang="he-IL" sz="2200"/>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1090" t="-1923" r="-636"/>
                </a:stretch>
              </a:blipFill>
            </p:spPr>
            <p:txBody>
              <a:bodyPr/>
              <a:lstStyle/>
              <a:p>
                <a:r>
                  <a:rPr lang="en-US">
                    <a:noFill/>
                  </a:rPr>
                  <a:t> </a:t>
                </a:r>
              </a:p>
            </p:txBody>
          </p:sp>
        </mc:Fallback>
      </mc:AlternateContent>
      <p:pic>
        <p:nvPicPr>
          <p:cNvPr id="5" name="Picture 4" descr="A picture containing building, road, outdoor, street&#10;&#10;Description automatically generated">
            <a:extLst>
              <a:ext uri="{FF2B5EF4-FFF2-40B4-BE49-F238E27FC236}">
                <a16:creationId xmlns:a16="http://schemas.microsoft.com/office/drawing/2014/main" id="{8EEF8485-C49C-4A99-AD3D-FB52BC466A19}"/>
              </a:ext>
            </a:extLst>
          </p:cNvPr>
          <p:cNvPicPr>
            <a:picLocks noChangeAspect="1"/>
          </p:cNvPicPr>
          <p:nvPr/>
        </p:nvPicPr>
        <p:blipFill rotWithShape="1">
          <a:blip r:embed="rId4">
            <a:extLst>
              <a:ext uri="{28A0092B-C50C-407E-A947-70E740481C1C}">
                <a14:useLocalDpi xmlns:a14="http://schemas.microsoft.com/office/drawing/2010/main" val="0"/>
              </a:ext>
            </a:extLst>
          </a:blip>
          <a:srcRect l="23774" r="19945" b="-3"/>
          <a:stretch/>
        </p:blipFill>
        <p:spPr>
          <a:xfrm>
            <a:off x="7675658" y="2093976"/>
            <a:ext cx="3941064" cy="4096512"/>
          </a:xfrm>
          <a:prstGeom prst="rect">
            <a:avLst/>
          </a:prstGeom>
        </p:spPr>
      </p:pic>
    </p:spTree>
    <p:extLst>
      <p:ext uri="{BB962C8B-B14F-4D97-AF65-F5344CB8AC3E}">
        <p14:creationId xmlns:p14="http://schemas.microsoft.com/office/powerpoint/2010/main" val="247880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a:t>Methods of Deblurring</a:t>
            </a:r>
            <a:endParaRPr lang="he-IL" sz="5400"/>
          </a:p>
        </p:txBody>
      </p:sp>
      <p:sp>
        <p:nvSpPr>
          <p:cNvPr id="3" name="Content Placeholder 2"/>
          <p:cNvSpPr>
            <a:spLocks noGrp="1"/>
          </p:cNvSpPr>
          <p:nvPr>
            <p:ph idx="1"/>
          </p:nvPr>
        </p:nvSpPr>
        <p:spPr>
          <a:xfrm>
            <a:off x="838200" y="1929384"/>
            <a:ext cx="10515600" cy="4251960"/>
          </a:xfrm>
        </p:spPr>
        <p:txBody>
          <a:bodyPr>
            <a:normAutofit/>
          </a:bodyPr>
          <a:lstStyle/>
          <a:p>
            <a:pPr>
              <a:buClr>
                <a:srgbClr val="C67864"/>
              </a:buClr>
            </a:pPr>
            <a:r>
              <a:rPr lang="en-US" sz="2200" dirty="0"/>
              <a:t>Filtering (Inverse, Wiener, etc.).</a:t>
            </a:r>
          </a:p>
          <a:p>
            <a:pPr>
              <a:buClr>
                <a:srgbClr val="C67864"/>
              </a:buClr>
            </a:pPr>
            <a:r>
              <a:rPr lang="en-US" sz="2200" dirty="0"/>
              <a:t>Blind deconvolution with NN as blur estimator (restricted by different types of blur). </a:t>
            </a:r>
          </a:p>
          <a:p>
            <a:pPr>
              <a:buClr>
                <a:srgbClr val="C67864"/>
              </a:buClr>
            </a:pPr>
            <a:r>
              <a:rPr lang="en-US" sz="2200" dirty="0"/>
              <a:t>NN to inversely filter blurry images (learned inverse filter to deblur text).</a:t>
            </a:r>
          </a:p>
          <a:p>
            <a:pPr>
              <a:buClr>
                <a:srgbClr val="C67864"/>
              </a:buClr>
            </a:pPr>
            <a:r>
              <a:rPr lang="en-US" sz="2200" dirty="0"/>
              <a:t>learning-based approaches for blind deconvolution try to learn the deconvolution solution for a single image.</a:t>
            </a:r>
          </a:p>
          <a:p>
            <a:pPr>
              <a:buClr>
                <a:srgbClr val="C67864"/>
              </a:buClr>
            </a:pPr>
            <a:r>
              <a:rPr lang="en-US" sz="2200" dirty="0"/>
              <a:t>neural network to learn a general procedure that is directly applicable to </a:t>
            </a:r>
            <a:r>
              <a:rPr lang="en-US" sz="2200" dirty="0" err="1"/>
              <a:t>diffrent</a:t>
            </a:r>
            <a:r>
              <a:rPr lang="en-US" sz="2200" dirty="0"/>
              <a:t> images and blurs.</a:t>
            </a:r>
          </a:p>
          <a:p>
            <a:pPr>
              <a:buClr>
                <a:srgbClr val="C67864"/>
              </a:buClr>
            </a:pPr>
            <a:endParaRPr lang="he-IL" sz="2200" dirty="0"/>
          </a:p>
        </p:txBody>
      </p:sp>
    </p:spTree>
    <p:extLst>
      <p:ext uri="{BB962C8B-B14F-4D97-AF65-F5344CB8AC3E}">
        <p14:creationId xmlns:p14="http://schemas.microsoft.com/office/powerpoint/2010/main" val="414739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Proposed Method</a:t>
            </a:r>
            <a:endParaRPr lang="he-IL" dirty="0"/>
          </a:p>
        </p:txBody>
      </p:sp>
      <p:sp>
        <p:nvSpPr>
          <p:cNvPr id="3" name="Content Placeholder 2"/>
          <p:cNvSpPr>
            <a:spLocks noGrp="1"/>
          </p:cNvSpPr>
          <p:nvPr>
            <p:ph idx="1"/>
          </p:nvPr>
        </p:nvSpPr>
        <p:spPr/>
        <p:txBody>
          <a:bodyPr/>
          <a:lstStyle/>
          <a:p>
            <a:r>
              <a:rPr lang="en-US" dirty="0"/>
              <a:t>Scale-recurrent</a:t>
            </a:r>
          </a:p>
          <a:p>
            <a:r>
              <a:rPr lang="en-US" dirty="0"/>
              <a:t>What is multi-scale CNN?</a:t>
            </a:r>
          </a:p>
          <a:p>
            <a:r>
              <a:rPr lang="en-US" dirty="0"/>
              <a:t>What is Scale-recurrent CNN?</a:t>
            </a:r>
            <a:endParaRPr lang="he-IL" dirty="0"/>
          </a:p>
        </p:txBody>
      </p:sp>
    </p:spTree>
    <p:extLst>
      <p:ext uri="{BB962C8B-B14F-4D97-AF65-F5344CB8AC3E}">
        <p14:creationId xmlns:p14="http://schemas.microsoft.com/office/powerpoint/2010/main" val="1477292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F322-A107-4FFA-86F6-C14A52CA7F16}"/>
              </a:ext>
            </a:extLst>
          </p:cNvPr>
          <p:cNvSpPr>
            <a:spLocks noGrp="1"/>
          </p:cNvSpPr>
          <p:nvPr>
            <p:ph type="title"/>
          </p:nvPr>
        </p:nvSpPr>
        <p:spPr/>
        <p:txBody>
          <a:bodyPr/>
          <a:lstStyle/>
          <a:p>
            <a:r>
              <a:rPr lang="en-US" dirty="0"/>
              <a:t>Network: input</a:t>
            </a:r>
          </a:p>
        </p:txBody>
      </p:sp>
      <p:sp>
        <p:nvSpPr>
          <p:cNvPr id="3" name="Content Placeholder 2">
            <a:extLst>
              <a:ext uri="{FF2B5EF4-FFF2-40B4-BE49-F238E27FC236}">
                <a16:creationId xmlns:a16="http://schemas.microsoft.com/office/drawing/2014/main" id="{AD704D55-38BF-4D2A-A05D-5F2F193516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84293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393</Words>
  <Application>Microsoft Office PowerPoint</Application>
  <PresentationFormat>Widescreen</PresentationFormat>
  <Paragraphs>30</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Scale-recurrent Network for Deep Image Deblurring</vt:lpstr>
      <vt:lpstr>Opening notes</vt:lpstr>
      <vt:lpstr>The Challenge – Single Image Deblurring </vt:lpstr>
      <vt:lpstr>Methods of Deblurring</vt:lpstr>
      <vt:lpstr>The Proposed Method</vt:lpstr>
      <vt:lpstr>Network: input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Scale-recurrent Network for Deep Image Deblurring</dc:title>
  <dc:creator>Tom Lev-Ron</dc:creator>
  <cp:lastModifiedBy>Tom Lev-Ron</cp:lastModifiedBy>
  <cp:revision>1</cp:revision>
  <dcterms:created xsi:type="dcterms:W3CDTF">2021-01-10T18:39:37Z</dcterms:created>
  <dcterms:modified xsi:type="dcterms:W3CDTF">2021-01-10T18:43:26Z</dcterms:modified>
</cp:coreProperties>
</file>