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0" r:id="rId3"/>
    <p:sldId id="257" r:id="rId4"/>
    <p:sldId id="262" r:id="rId5"/>
    <p:sldId id="259" r:id="rId6"/>
    <p:sldId id="258"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35" autoAdjust="0"/>
  </p:normalViewPr>
  <p:slideViewPr>
    <p:cSldViewPr snapToGrid="0">
      <p:cViewPr varScale="1">
        <p:scale>
          <a:sx n="144" d="100"/>
          <a:sy n="144" d="100"/>
        </p:scale>
        <p:origin x="89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6B5CC-58E5-4C9F-BB10-8E58567DCFC1}"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24380-F98C-4904-AD4B-4459796C3B26}" type="slidenum">
              <a:rPr lang="en-US" smtClean="0"/>
              <a:t>‹#›</a:t>
            </a:fld>
            <a:endParaRPr lang="en-US"/>
          </a:p>
        </p:txBody>
      </p:sp>
    </p:spTree>
    <p:extLst>
      <p:ext uri="{BB962C8B-B14F-4D97-AF65-F5344CB8AC3E}">
        <p14:creationId xmlns:p14="http://schemas.microsoft.com/office/powerpoint/2010/main" val="941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המאמר בעצם מציע שיטה ברמת "סטייט אוף דה ארט" לשחזור תמונות מטושטשות על ידי שימוש ("</a:t>
            </a:r>
            <a:r>
              <a:rPr lang="he-IL" dirty="0" err="1"/>
              <a:t>באזוורדס</a:t>
            </a:r>
            <a:r>
              <a:rPr lang="he-IL" dirty="0"/>
              <a:t>") ברשת נוירונים ושיטות שונות לשיפור שלה. מאז הוצאת המאמר עבור שנתיים והתוצאות שלהם עדיים נחשבות טובות מאוד, לצורך השוואה המאמר שעליו למדנו בהרצאה השיג תוצאות פחות טובות ביחס </a:t>
            </a:r>
            <a:r>
              <a:rPr lang="en-US" dirty="0"/>
              <a:t>PSNR</a:t>
            </a:r>
            <a:r>
              <a:rPr lang="he-IL" dirty="0"/>
              <a:t>. </a:t>
            </a:r>
            <a:r>
              <a:rPr lang="he-IL" dirty="0" err="1"/>
              <a:t>הדאטסט</a:t>
            </a:r>
            <a:r>
              <a:rPr lang="he-IL" dirty="0"/>
              <a:t> שהשתמשו בו הוא זהה.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2</a:t>
            </a:fld>
            <a:endParaRPr lang="en-US"/>
          </a:p>
        </p:txBody>
      </p:sp>
    </p:spTree>
    <p:extLst>
      <p:ext uri="{BB962C8B-B14F-4D97-AF65-F5344CB8AC3E}">
        <p14:creationId xmlns:p14="http://schemas.microsoft.com/office/powerpoint/2010/main" val="311496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האתגר אותו מנסה המחקר לפתור או להציג דרך חדשנית לפתרון הבעיה הוא שחזור תמונה מטושטשת בהינתן תמונה יחידה. מהם הגורמים לטשטוש? חשיפה ארוכה של חיישן המצלמה, גורמת לתמונה מטושטשת כאשר המצלמה אינה יציבה מספיק. עיוותים מהעדשה, כאשר המפתח של העדשה הוא רחב עיוותים שונים מתרחשים עקב עקמומיות אור שונה עבור אורכי גל שונים. דימות דרך אטמוספרה כמו שראינו בהרצאה גורם לטשטוש במעבר דרך תווך. אובייקטים שנעים מהר, כמו שלמדנו בקורס ישנם טשטושים של מהירות קבועה או מואצת. צילום מחוץ לשדה המוקד, יגרום לתמונה מטושטשת עבור האובייקטים שמחות לשדה המוקד. כל המוזכרים יהיו משולבים בהרבה מקרים עם תנאי תאורה נמוכים ועוד אלמנטים שמכניסים רעש נוסף לטשטוש. אלו הם דוגמאות לבעיה "</a:t>
            </a:r>
            <a:r>
              <a:rPr lang="he-IL"/>
              <a:t>הפוכה", גם התמונה וגם הרעש/טשטוש הם לא ידועים ולכן קשה לשחזר את התמונה הנקייה.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3</a:t>
            </a:fld>
            <a:endParaRPr lang="en-US"/>
          </a:p>
        </p:txBody>
      </p:sp>
    </p:spTree>
    <p:extLst>
      <p:ext uri="{BB962C8B-B14F-4D97-AF65-F5344CB8AC3E}">
        <p14:creationId xmlns:p14="http://schemas.microsoft.com/office/powerpoint/2010/main" val="354211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שיטות תיקון טשטוש נפוצות כמו אלו שלמדנו, פילטר הופכי, ווינר מסתמכות על ידע מוקדם של </a:t>
            </a:r>
            <a:r>
              <a:rPr lang="he-IL" dirty="0" err="1"/>
              <a:t>הקרנל</a:t>
            </a:r>
            <a:r>
              <a:rPr lang="he-IL" dirty="0"/>
              <a:t> הטשטוש. שילוב של רשת נוירונים כמשערך טשטוש, השיטה מוגבלת בכך שהיא לא כוללת מספיק ולעיתים מתאימה לסוג אחד של טשטוש. שיטות עם רשת נוירונים כדי ללמוד פילטר הופכי מתאים של התמונה עבור שימושי </a:t>
            </a:r>
            <a:r>
              <a:rPr lang="en-US" dirty="0"/>
              <a:t>OCR</a:t>
            </a:r>
            <a:r>
              <a:rPr lang="he-IL" dirty="0"/>
              <a:t> כמו למשל לוחיות רישוי.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5</a:t>
            </a:fld>
            <a:endParaRPr lang="en-US"/>
          </a:p>
        </p:txBody>
      </p:sp>
    </p:spTree>
    <p:extLst>
      <p:ext uri="{BB962C8B-B14F-4D97-AF65-F5344CB8AC3E}">
        <p14:creationId xmlns:p14="http://schemas.microsoft.com/office/powerpoint/2010/main" val="141548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השיטה המוצעת היא שימוש ברשת נוירונים אשר מקבלת תמונה בגודל מסוים, לאחר מכן חותכת אותה ומקטינה אותה ובעצם משתמשת במעין 3 </a:t>
            </a:r>
            <a:r>
              <a:rPr lang="he-IL" dirty="0" err="1"/>
              <a:t>סקלות</a:t>
            </a:r>
            <a:r>
              <a:rPr lang="he-IL" dirty="0"/>
              <a:t> שונות של גודל התמונה במהלך תהליך הלמידה. כלומר יש כאן מעין פירמידה בשינוי גודל התמונה. עוד תכונה של הרשת היא שהיא מסוג </a:t>
            </a:r>
            <a:r>
              <a:rPr lang="en-US" dirty="0"/>
              <a:t>RNN</a:t>
            </a:r>
            <a:r>
              <a:rPr lang="he-IL" dirty="0"/>
              <a:t>, כלומר עוברת בצורת סיקוונס כך שתמונה בעצם נותנת מעין ניבוי לתמונה הבאה.</a:t>
            </a:r>
          </a:p>
          <a:p>
            <a:pPr algn="r" rtl="1"/>
            <a:r>
              <a:rPr lang="he-IL" dirty="0"/>
              <a:t>למשל שימוש ב</a:t>
            </a:r>
            <a:r>
              <a:rPr lang="en-US" dirty="0"/>
              <a:t>RNN</a:t>
            </a:r>
            <a:r>
              <a:rPr lang="he-IL" dirty="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a:t>RNN</a:t>
            </a:r>
            <a:r>
              <a:rPr lang="he-IL" dirty="0"/>
              <a:t> כאן הוא שניתן לחלוק את הפרמטרים של כל </a:t>
            </a:r>
            <a:r>
              <a:rPr lang="he-IL" dirty="0" err="1"/>
              <a:t>הסקלות</a:t>
            </a:r>
            <a:r>
              <a:rPr lang="he-IL" dirty="0"/>
              <a:t> ולא לחשב פרמטרים שונים עבור כל סקלה וכך לחסוך מקום וזמן. נעשה שימוש בשיטת "</a:t>
            </a:r>
            <a:r>
              <a:rPr lang="he-IL" dirty="0" err="1"/>
              <a:t>אנקודור-דיקודר</a:t>
            </a:r>
            <a:r>
              <a:rPr lang="he-IL" dirty="0"/>
              <a:t>", השיטה הזו היא בעצם חלק אחד של הרשת לומד את האינפוט ובונה ממנו משקולות שיזהו אותו והחלק השני, </a:t>
            </a:r>
            <a:r>
              <a:rPr lang="he-IL" dirty="0" err="1"/>
              <a:t>הדיקודר</a:t>
            </a:r>
            <a:r>
              <a:rPr lang="he-IL" dirty="0"/>
              <a:t> בעצם לומד להשלים את </a:t>
            </a:r>
            <a:r>
              <a:rPr lang="he-IL" dirty="0" err="1"/>
              <a:t>האנקודר</a:t>
            </a:r>
            <a:r>
              <a:rPr lang="he-IL" dirty="0"/>
              <a:t>. כלומר </a:t>
            </a:r>
            <a:r>
              <a:rPr lang="he-IL" dirty="0" err="1"/>
              <a:t>הדיקודר</a:t>
            </a:r>
            <a:r>
              <a:rPr lang="he-IL" dirty="0"/>
              <a:t> הוא המנבא, במקרה שלנו לדוגמה הוא משערך את התמונה הנקייה.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6</a:t>
            </a:fld>
            <a:endParaRPr lang="en-US"/>
          </a:p>
        </p:txBody>
      </p:sp>
    </p:spTree>
    <p:extLst>
      <p:ext uri="{BB962C8B-B14F-4D97-AF65-F5344CB8AC3E}">
        <p14:creationId xmlns:p14="http://schemas.microsoft.com/office/powerpoint/2010/main" val="761574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30264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19730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7961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8482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67188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86EC5-7C0C-4B78-9162-202D1C14F68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26459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86EC5-7C0C-4B78-9162-202D1C14F68C}"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713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86EC5-7C0C-4B78-9162-202D1C14F68C}"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091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6EC5-7C0C-4B78-9162-202D1C14F68C}"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19062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991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01441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6EC5-7C0C-4B78-9162-202D1C14F68C}" type="datetimeFigureOut">
              <a:rPr lang="en-US" smtClean="0"/>
              <a:t>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F714E-AF01-4C4D-8A4C-7FFFAF0A40EB}" type="slidenum">
              <a:rPr lang="en-US" smtClean="0"/>
              <a:t>‹#›</a:t>
            </a:fld>
            <a:endParaRPr lang="en-US"/>
          </a:p>
        </p:txBody>
      </p:sp>
    </p:spTree>
    <p:extLst>
      <p:ext uri="{BB962C8B-B14F-4D97-AF65-F5344CB8AC3E}">
        <p14:creationId xmlns:p14="http://schemas.microsoft.com/office/powerpoint/2010/main" val="4068507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Picture 11" descr="A person surfing on a wave&#10;&#10;Description automatically generated with medium confidence">
            <a:extLst>
              <a:ext uri="{FF2B5EF4-FFF2-40B4-BE49-F238E27FC236}">
                <a16:creationId xmlns:a16="http://schemas.microsoft.com/office/drawing/2014/main" id="{2D34B2C1-0C1B-4640-8DF6-79E866E29F6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B7046D3-BAB1-4F1B-A56C-FA98BEAE7DB0}"/>
              </a:ext>
            </a:extLst>
          </p:cNvPr>
          <p:cNvSpPr>
            <a:spLocks noGrp="1"/>
          </p:cNvSpPr>
          <p:nvPr>
            <p:ph type="ctrTitle"/>
          </p:nvPr>
        </p:nvSpPr>
        <p:spPr>
          <a:xfrm>
            <a:off x="1445059" y="365844"/>
            <a:ext cx="9144000" cy="1897132"/>
          </a:xfrm>
        </p:spPr>
        <p:txBody>
          <a:bodyPr>
            <a:normAutofit/>
          </a:bodyPr>
          <a:lstStyle/>
          <a:p>
            <a:r>
              <a:rPr lang="en-US" dirty="0">
                <a:solidFill>
                  <a:srgbClr val="FFFFFF"/>
                </a:solidFill>
              </a:rPr>
              <a:t>Scale-recurrent Network for Deep Image Deblurring</a:t>
            </a:r>
          </a:p>
        </p:txBody>
      </p:sp>
      <p:sp>
        <p:nvSpPr>
          <p:cNvPr id="3" name="Subtitle 2">
            <a:extLst>
              <a:ext uri="{FF2B5EF4-FFF2-40B4-BE49-F238E27FC236}">
                <a16:creationId xmlns:a16="http://schemas.microsoft.com/office/drawing/2014/main" id="{813C9ACD-A027-4CF4-A55E-65763A00379D}"/>
              </a:ext>
            </a:extLst>
          </p:cNvPr>
          <p:cNvSpPr>
            <a:spLocks noGrp="1"/>
          </p:cNvSpPr>
          <p:nvPr>
            <p:ph type="subTitle" idx="1"/>
          </p:nvPr>
        </p:nvSpPr>
        <p:spPr>
          <a:xfrm>
            <a:off x="1524000" y="3019494"/>
            <a:ext cx="9144000" cy="2238305"/>
          </a:xfrm>
        </p:spPr>
        <p:txBody>
          <a:bodyPr>
            <a:normAutofit/>
          </a:bodyPr>
          <a:lstStyle/>
          <a:p>
            <a:r>
              <a:rPr lang="en-US" sz="2000" dirty="0">
                <a:solidFill>
                  <a:srgbClr val="FFFFFF"/>
                </a:solidFill>
              </a:rPr>
              <a:t>Student name: Tom </a:t>
            </a:r>
            <a:r>
              <a:rPr lang="en-US" sz="2000" dirty="0" err="1">
                <a:solidFill>
                  <a:srgbClr val="FFFFFF"/>
                </a:solidFill>
              </a:rPr>
              <a:t>Lev-ron</a:t>
            </a:r>
            <a:r>
              <a:rPr lang="en-US" sz="2000" dirty="0">
                <a:solidFill>
                  <a:srgbClr val="FFFFFF"/>
                </a:solidFill>
              </a:rPr>
              <a:t>.</a:t>
            </a:r>
          </a:p>
          <a:p>
            <a:r>
              <a:rPr lang="en-US" sz="2000" dirty="0">
                <a:solidFill>
                  <a:srgbClr val="FFFFFF"/>
                </a:solidFill>
              </a:rPr>
              <a:t>Introduction to digital image processing.</a:t>
            </a:r>
          </a:p>
          <a:p>
            <a:r>
              <a:rPr lang="en-US" sz="2000" dirty="0">
                <a:solidFill>
                  <a:srgbClr val="FFFFFF"/>
                </a:solidFill>
              </a:rPr>
              <a:t>Date: 14.01.2020.</a:t>
            </a:r>
          </a:p>
          <a:p>
            <a:r>
              <a:rPr lang="en-US" sz="2000" dirty="0">
                <a:solidFill>
                  <a:srgbClr val="FFFFFF"/>
                </a:solidFill>
              </a:rPr>
              <a:t>Paper authors: Xin Tao, </a:t>
            </a:r>
            <a:r>
              <a:rPr lang="en-US" sz="2000" dirty="0" err="1">
                <a:solidFill>
                  <a:srgbClr val="FFFFFF"/>
                </a:solidFill>
              </a:rPr>
              <a:t>Hongyun</a:t>
            </a:r>
            <a:r>
              <a:rPr lang="en-US" sz="2000" dirty="0">
                <a:solidFill>
                  <a:srgbClr val="FFFFFF"/>
                </a:solidFill>
              </a:rPr>
              <a:t> Gao, </a:t>
            </a:r>
            <a:r>
              <a:rPr lang="en-US" sz="2000" dirty="0" err="1">
                <a:solidFill>
                  <a:srgbClr val="FFFFFF"/>
                </a:solidFill>
              </a:rPr>
              <a:t>Xiaoyong</a:t>
            </a:r>
            <a:r>
              <a:rPr lang="en-US" sz="2000" dirty="0">
                <a:solidFill>
                  <a:srgbClr val="FFFFFF"/>
                </a:solidFill>
              </a:rPr>
              <a:t> Shen, </a:t>
            </a:r>
            <a:r>
              <a:rPr lang="en-US" sz="2000" dirty="0" err="1">
                <a:solidFill>
                  <a:srgbClr val="FFFFFF"/>
                </a:solidFill>
              </a:rPr>
              <a:t>Jue</a:t>
            </a:r>
            <a:r>
              <a:rPr lang="en-US" sz="2000" dirty="0">
                <a:solidFill>
                  <a:srgbClr val="FFFFFF"/>
                </a:solidFill>
              </a:rPr>
              <a:t> Wang, </a:t>
            </a:r>
            <a:r>
              <a:rPr lang="en-US" sz="2000" dirty="0" err="1">
                <a:solidFill>
                  <a:srgbClr val="FFFFFF"/>
                </a:solidFill>
              </a:rPr>
              <a:t>Jiaya</a:t>
            </a:r>
            <a:r>
              <a:rPr lang="en-US" sz="2000" dirty="0">
                <a:solidFill>
                  <a:srgbClr val="FFFFFF"/>
                </a:solidFill>
              </a:rPr>
              <a:t> Jia.</a:t>
            </a:r>
          </a:p>
          <a:p>
            <a:r>
              <a:rPr lang="en-US" sz="2000" dirty="0">
                <a:solidFill>
                  <a:srgbClr val="FFFFFF"/>
                </a:solidFill>
              </a:rPr>
              <a:t>The Chinese University of Hong Kong , </a:t>
            </a:r>
            <a:r>
              <a:rPr lang="en-US" sz="2000" dirty="0" err="1">
                <a:solidFill>
                  <a:srgbClr val="FFFFFF"/>
                </a:solidFill>
              </a:rPr>
              <a:t>YouTu</a:t>
            </a:r>
            <a:r>
              <a:rPr lang="en-US" sz="2000" dirty="0">
                <a:solidFill>
                  <a:srgbClr val="FFFFFF"/>
                </a:solidFill>
              </a:rPr>
              <a:t> Lab,  Tencent 3Megvii Inc. </a:t>
            </a:r>
          </a:p>
        </p:txBody>
      </p:sp>
    </p:spTree>
    <p:extLst>
      <p:ext uri="{BB962C8B-B14F-4D97-AF65-F5344CB8AC3E}">
        <p14:creationId xmlns:p14="http://schemas.microsoft.com/office/powerpoint/2010/main" val="9193699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185A2-350A-4D14-8818-193DBFEAC5BB}"/>
              </a:ext>
            </a:extLst>
          </p:cNvPr>
          <p:cNvSpPr>
            <a:spLocks noGrp="1"/>
          </p:cNvSpPr>
          <p:nvPr>
            <p:ph type="title"/>
          </p:nvPr>
        </p:nvSpPr>
        <p:spPr>
          <a:xfrm>
            <a:off x="589009" y="502400"/>
            <a:ext cx="3367171" cy="1818064"/>
          </a:xfrm>
        </p:spPr>
        <p:txBody>
          <a:bodyPr>
            <a:normAutofit/>
          </a:bodyPr>
          <a:lstStyle/>
          <a:p>
            <a:pPr algn="ctr"/>
            <a:r>
              <a:rPr lang="en-US" sz="2800"/>
              <a:t>Opening notes</a:t>
            </a:r>
          </a:p>
        </p:txBody>
      </p:sp>
      <p:pic>
        <p:nvPicPr>
          <p:cNvPr id="7" name="Picture 6">
            <a:extLst>
              <a:ext uri="{FF2B5EF4-FFF2-40B4-BE49-F238E27FC236}">
                <a16:creationId xmlns:a16="http://schemas.microsoft.com/office/drawing/2014/main" id="{0036F6FD-1383-49C3-8789-8755E1093C93}"/>
              </a:ext>
            </a:extLst>
          </p:cNvPr>
          <p:cNvPicPr>
            <a:picLocks noChangeAspect="1"/>
          </p:cNvPicPr>
          <p:nvPr/>
        </p:nvPicPr>
        <p:blipFill rotWithShape="1">
          <a:blip r:embed="rId3"/>
          <a:srcRect r="14577" b="6364"/>
          <a:stretch/>
        </p:blipFill>
        <p:spPr>
          <a:xfrm>
            <a:off x="5218300" y="-8466"/>
            <a:ext cx="6523581" cy="2663681"/>
          </a:xfrm>
          <a:prstGeom prst="rect">
            <a:avLst/>
          </a:prstGeom>
        </p:spPr>
      </p:pic>
      <p:sp>
        <p:nvSpPr>
          <p:cNvPr id="14" name="Rectangle 13">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Picture 4" descr="A wave in the ocean&#10;&#10;Description automatically generated with medium confidence">
            <a:extLst>
              <a:ext uri="{FF2B5EF4-FFF2-40B4-BE49-F238E27FC236}">
                <a16:creationId xmlns:a16="http://schemas.microsoft.com/office/drawing/2014/main" id="{23A2F4AA-0C86-4FE4-9E14-E818465A270D}"/>
              </a:ext>
            </a:extLst>
          </p:cNvPr>
          <p:cNvPicPr>
            <a:picLocks noChangeAspect="1"/>
          </p:cNvPicPr>
          <p:nvPr/>
        </p:nvPicPr>
        <p:blipFill rotWithShape="1">
          <a:blip r:embed="rId4">
            <a:extLst>
              <a:ext uri="{28A0092B-C50C-407E-A947-70E740481C1C}">
                <a14:useLocalDpi xmlns:a14="http://schemas.microsoft.com/office/drawing/2010/main" val="0"/>
              </a:ext>
            </a:extLst>
          </a:blip>
          <a:srcRect l="8304" r="16093" b="-2"/>
          <a:stretch/>
        </p:blipFill>
        <p:spPr>
          <a:xfrm>
            <a:off x="-1" y="2826737"/>
            <a:ext cx="4565779" cy="4031263"/>
          </a:xfrm>
          <a:prstGeom prst="rect">
            <a:avLst/>
          </a:prstGeom>
        </p:spPr>
      </p:pic>
      <p:sp>
        <p:nvSpPr>
          <p:cNvPr id="3" name="Content Placeholder 2">
            <a:extLst>
              <a:ext uri="{FF2B5EF4-FFF2-40B4-BE49-F238E27FC236}">
                <a16:creationId xmlns:a16="http://schemas.microsoft.com/office/drawing/2014/main" id="{4EABE564-2767-4C08-ACBC-29E48980C375}"/>
              </a:ext>
            </a:extLst>
          </p:cNvPr>
          <p:cNvSpPr>
            <a:spLocks noGrp="1"/>
          </p:cNvSpPr>
          <p:nvPr>
            <p:ph idx="1"/>
          </p:nvPr>
        </p:nvSpPr>
        <p:spPr>
          <a:xfrm>
            <a:off x="5449633" y="3455208"/>
            <a:ext cx="5742432" cy="2344708"/>
          </a:xfrm>
        </p:spPr>
        <p:txBody>
          <a:bodyPr anchor="ctr">
            <a:normAutofit/>
          </a:bodyPr>
          <a:lstStyle/>
          <a:p>
            <a:r>
              <a:rPr lang="en-US" sz="2000"/>
              <a:t>This Presentation will fucus more on the article method and less about deblurring in general.</a:t>
            </a:r>
          </a:p>
          <a:p>
            <a:r>
              <a:rPr lang="en-US" sz="2000"/>
              <a:t>Brief summary of the article</a:t>
            </a:r>
          </a:p>
          <a:p>
            <a:endParaRPr lang="en-US" sz="2000"/>
          </a:p>
        </p:txBody>
      </p:sp>
      <p:sp>
        <p:nvSpPr>
          <p:cNvPr id="16" name="Rectangle 15">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188288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552F-8A1E-45A2-868B-F28D08463CFD}"/>
              </a:ext>
            </a:extLst>
          </p:cNvPr>
          <p:cNvSpPr>
            <a:spLocks noGrp="1"/>
          </p:cNvSpPr>
          <p:nvPr>
            <p:ph type="title"/>
          </p:nvPr>
        </p:nvSpPr>
        <p:spPr>
          <a:xfrm>
            <a:off x="572493" y="238539"/>
            <a:ext cx="11018520" cy="1434415"/>
          </a:xfrm>
        </p:spPr>
        <p:txBody>
          <a:bodyPr anchor="b">
            <a:normAutofit/>
          </a:bodyPr>
          <a:lstStyle/>
          <a:p>
            <a:r>
              <a:rPr lang="en-US" sz="5000"/>
              <a:t>The Challenge – Single Image Deblurring </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572493" y="2071316"/>
                <a:ext cx="6713552" cy="4119172"/>
              </a:xfrm>
            </p:spPr>
            <p:txBody>
              <a:bodyPr anchor="t">
                <a:normAutofit/>
              </a:bodyPr>
              <a:lstStyle/>
              <a:p>
                <a:r>
                  <a:rPr lang="en-US" sz="2200"/>
                  <a:t>Long exposure time causing camera shake (astronomy).</a:t>
                </a:r>
              </a:p>
              <a:p>
                <a:r>
                  <a:rPr lang="en-US" sz="2200"/>
                  <a:t>Lens aberrations (wide apertures).</a:t>
                </a:r>
              </a:p>
              <a:p>
                <a:r>
                  <a:rPr lang="en-US" sz="2200"/>
                  <a:t>Atmospheric turbulence (remote sensing).</a:t>
                </a:r>
              </a:p>
              <a:p>
                <a:r>
                  <a:rPr lang="en-US" sz="2200"/>
                  <a:t>Fast moving object (sports, highway roads).</a:t>
                </a:r>
              </a:p>
              <a:p>
                <a:r>
                  <a:rPr lang="en-US" sz="2200"/>
                  <a:t>Out of focus scene (small object photography).</a:t>
                </a:r>
              </a:p>
              <a:p>
                <a:r>
                  <a:rPr lang="en-US" sz="2200"/>
                  <a:t>Combination of all the above with noise such as low light conditions.</a:t>
                </a:r>
              </a:p>
              <a:p>
                <a:r>
                  <a:rPr lang="en-US" sz="2200"/>
                  <a:t>All the above are examples of inverse problem, meaning that both the “true” image and the noise are unknown:  </a:t>
                </a: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𝑘</m:t>
                    </m:r>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m:t>
                    </m:r>
                    <m:r>
                      <a:rPr lang="en-US" sz="2200" b="0" i="1">
                        <a:latin typeface="Cambria Math" panose="02040503050406030204" pitchFamily="18" charset="0"/>
                      </a:rPr>
                      <m:t>𝑛</m:t>
                    </m:r>
                  </m:oMath>
                </a14:m>
                <a:r>
                  <a:rPr lang="en-US" sz="2200"/>
                  <a:t>.</a:t>
                </a:r>
              </a:p>
              <a:p>
                <a:endParaRPr lang="he-IL" sz="220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1090" t="-1923" r="-636"/>
                </a:stretch>
              </a:blipFill>
            </p:spPr>
            <p:txBody>
              <a:bodyPr/>
              <a:lstStyle/>
              <a:p>
                <a:r>
                  <a:rPr lang="en-US">
                    <a:noFill/>
                  </a:rPr>
                  <a:t> </a:t>
                </a:r>
              </a:p>
            </p:txBody>
          </p:sp>
        </mc:Fallback>
      </mc:AlternateContent>
      <p:pic>
        <p:nvPicPr>
          <p:cNvPr id="5" name="Picture 4" descr="A picture containing building, road, outdoor, street&#10;&#10;Description automatically generated">
            <a:extLst>
              <a:ext uri="{FF2B5EF4-FFF2-40B4-BE49-F238E27FC236}">
                <a16:creationId xmlns:a16="http://schemas.microsoft.com/office/drawing/2014/main" id="{8EEF8485-C49C-4A99-AD3D-FB52BC466A19}"/>
              </a:ext>
            </a:extLst>
          </p:cNvPr>
          <p:cNvPicPr>
            <a:picLocks noChangeAspect="1"/>
          </p:cNvPicPr>
          <p:nvPr/>
        </p:nvPicPr>
        <p:blipFill rotWithShape="1">
          <a:blip r:embed="rId4">
            <a:extLst>
              <a:ext uri="{28A0092B-C50C-407E-A947-70E740481C1C}">
                <a14:useLocalDpi xmlns:a14="http://schemas.microsoft.com/office/drawing/2010/main" val="0"/>
              </a:ext>
            </a:extLst>
          </a:blip>
          <a:srcRect l="23774" r="19945" b="-3"/>
          <a:stretch/>
        </p:blipFill>
        <p:spPr>
          <a:xfrm>
            <a:off x="7675658" y="2093976"/>
            <a:ext cx="3941064" cy="4096512"/>
          </a:xfrm>
          <a:prstGeom prst="rect">
            <a:avLst/>
          </a:prstGeom>
        </p:spPr>
      </p:pic>
    </p:spTree>
    <p:extLst>
      <p:ext uri="{BB962C8B-B14F-4D97-AF65-F5344CB8AC3E}">
        <p14:creationId xmlns:p14="http://schemas.microsoft.com/office/powerpoint/2010/main" val="247880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21B2-92B8-4DD7-BD3E-579A4ED22C3A}"/>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Examples of blurry images</a:t>
            </a:r>
          </a:p>
        </p:txBody>
      </p:sp>
      <p:pic>
        <p:nvPicPr>
          <p:cNvPr id="5" name="Content Placeholder 4" descr="A picture containing person, outdoor, clothing, posing&#10;&#10;Description automatically generated">
            <a:extLst>
              <a:ext uri="{FF2B5EF4-FFF2-40B4-BE49-F238E27FC236}">
                <a16:creationId xmlns:a16="http://schemas.microsoft.com/office/drawing/2014/main" id="{3C9BBBF6-6C15-4987-A496-671CFDF6B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99" y="3119301"/>
            <a:ext cx="3797536" cy="2848152"/>
          </a:xfrm>
          <a:prstGeom prst="rect">
            <a:avLst/>
          </a:prstGeom>
        </p:spPr>
      </p:pic>
      <p:pic>
        <p:nvPicPr>
          <p:cNvPr id="7" name="Picture 6" descr="A rocky beach with a body of water in the background&#10;&#10;Description automatically generated with low confidence">
            <a:extLst>
              <a:ext uri="{FF2B5EF4-FFF2-40B4-BE49-F238E27FC236}">
                <a16:creationId xmlns:a16="http://schemas.microsoft.com/office/drawing/2014/main" id="{DBF1F354-52A9-4FD6-8AE8-8C1B893BE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386" y="3275950"/>
            <a:ext cx="3797536" cy="2534855"/>
          </a:xfrm>
          <a:prstGeom prst="rect">
            <a:avLst/>
          </a:prstGeom>
        </p:spPr>
      </p:pic>
      <p:pic>
        <p:nvPicPr>
          <p:cNvPr id="9" name="Picture 8">
            <a:extLst>
              <a:ext uri="{FF2B5EF4-FFF2-40B4-BE49-F238E27FC236}">
                <a16:creationId xmlns:a16="http://schemas.microsoft.com/office/drawing/2014/main" id="{162565BB-9FA3-4B56-8EE1-07B5D6EB1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673" y="3475320"/>
            <a:ext cx="3797536" cy="2136114"/>
          </a:xfrm>
          <a:prstGeom prst="rect">
            <a:avLst/>
          </a:prstGeom>
        </p:spPr>
      </p:pic>
      <p:sp>
        <p:nvSpPr>
          <p:cNvPr id="10" name="TextBox 9">
            <a:extLst>
              <a:ext uri="{FF2B5EF4-FFF2-40B4-BE49-F238E27FC236}">
                <a16:creationId xmlns:a16="http://schemas.microsoft.com/office/drawing/2014/main" id="{4675486A-A582-4F9C-8418-18BDAC82FD2D}"/>
              </a:ext>
            </a:extLst>
          </p:cNvPr>
          <p:cNvSpPr txBox="1"/>
          <p:nvPr/>
        </p:nvSpPr>
        <p:spPr>
          <a:xfrm>
            <a:off x="194099" y="2537791"/>
            <a:ext cx="3622527" cy="369332"/>
          </a:xfrm>
          <a:prstGeom prst="rect">
            <a:avLst/>
          </a:prstGeom>
          <a:noFill/>
        </p:spPr>
        <p:txBody>
          <a:bodyPr wrap="square" rtlCol="0">
            <a:spAutoFit/>
          </a:bodyPr>
          <a:lstStyle/>
          <a:p>
            <a:r>
              <a:rPr lang="en-US" dirty="0"/>
              <a:t>Narrow aperture vs wide aperture.</a:t>
            </a:r>
          </a:p>
        </p:txBody>
      </p:sp>
      <p:sp>
        <p:nvSpPr>
          <p:cNvPr id="11" name="TextBox 10">
            <a:extLst>
              <a:ext uri="{FF2B5EF4-FFF2-40B4-BE49-F238E27FC236}">
                <a16:creationId xmlns:a16="http://schemas.microsoft.com/office/drawing/2014/main" id="{4557CACC-0186-4D9B-813E-B7A97CA054DE}"/>
              </a:ext>
            </a:extLst>
          </p:cNvPr>
          <p:cNvSpPr txBox="1"/>
          <p:nvPr/>
        </p:nvSpPr>
        <p:spPr>
          <a:xfrm>
            <a:off x="5413513" y="2603800"/>
            <a:ext cx="1596887" cy="369332"/>
          </a:xfrm>
          <a:prstGeom prst="rect">
            <a:avLst/>
          </a:prstGeom>
          <a:noFill/>
        </p:spPr>
        <p:txBody>
          <a:bodyPr wrap="square" rtlCol="0">
            <a:spAutoFit/>
          </a:bodyPr>
          <a:lstStyle/>
          <a:p>
            <a:r>
              <a:rPr lang="en-US" dirty="0"/>
              <a:t>Long exposure</a:t>
            </a:r>
          </a:p>
        </p:txBody>
      </p:sp>
      <p:sp>
        <p:nvSpPr>
          <p:cNvPr id="12" name="TextBox 11">
            <a:extLst>
              <a:ext uri="{FF2B5EF4-FFF2-40B4-BE49-F238E27FC236}">
                <a16:creationId xmlns:a16="http://schemas.microsoft.com/office/drawing/2014/main" id="{D99A7445-10D1-400C-A8F7-A19DA5AE2042}"/>
              </a:ext>
            </a:extLst>
          </p:cNvPr>
          <p:cNvSpPr txBox="1"/>
          <p:nvPr/>
        </p:nvSpPr>
        <p:spPr>
          <a:xfrm>
            <a:off x="9573590" y="2793363"/>
            <a:ext cx="1472097" cy="369332"/>
          </a:xfrm>
          <a:prstGeom prst="rect">
            <a:avLst/>
          </a:prstGeom>
          <a:noFill/>
        </p:spPr>
        <p:txBody>
          <a:bodyPr wrap="square" rtlCol="0">
            <a:spAutoFit/>
          </a:bodyPr>
          <a:lstStyle/>
          <a:p>
            <a:r>
              <a:rPr lang="en-US" dirty="0"/>
              <a:t>Motion blur</a:t>
            </a:r>
          </a:p>
        </p:txBody>
      </p:sp>
    </p:spTree>
    <p:extLst>
      <p:ext uri="{BB962C8B-B14F-4D97-AF65-F5344CB8AC3E}">
        <p14:creationId xmlns:p14="http://schemas.microsoft.com/office/powerpoint/2010/main" val="6263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Methods of Deblurring</a:t>
            </a:r>
            <a:endParaRPr lang="he-IL" sz="5400"/>
          </a:p>
        </p:txBody>
      </p:sp>
      <p:sp>
        <p:nvSpPr>
          <p:cNvPr id="3" name="Content Placeholder 2"/>
          <p:cNvSpPr>
            <a:spLocks noGrp="1"/>
          </p:cNvSpPr>
          <p:nvPr>
            <p:ph idx="1"/>
          </p:nvPr>
        </p:nvSpPr>
        <p:spPr>
          <a:xfrm>
            <a:off x="838200" y="1929384"/>
            <a:ext cx="10515600" cy="4251960"/>
          </a:xfrm>
        </p:spPr>
        <p:txBody>
          <a:bodyPr>
            <a:normAutofit/>
          </a:bodyPr>
          <a:lstStyle/>
          <a:p>
            <a:pPr>
              <a:buClr>
                <a:srgbClr val="C67864"/>
              </a:buClr>
            </a:pPr>
            <a:r>
              <a:rPr lang="en-US" sz="2200" dirty="0"/>
              <a:t>Filtering (Inverse, Wiener, etc.).</a:t>
            </a:r>
          </a:p>
          <a:p>
            <a:pPr>
              <a:buClr>
                <a:srgbClr val="C67864"/>
              </a:buClr>
            </a:pPr>
            <a:r>
              <a:rPr lang="en-US" sz="2200" dirty="0"/>
              <a:t>Blind deconvolution with NN as blur estimator (restricted by different types of blur). </a:t>
            </a:r>
          </a:p>
          <a:p>
            <a:pPr>
              <a:buClr>
                <a:srgbClr val="C67864"/>
              </a:buClr>
            </a:pPr>
            <a:r>
              <a:rPr lang="en-US" sz="2200" dirty="0"/>
              <a:t>NN to inversely filter blurry images (learned inverse filter to deblur text).</a:t>
            </a:r>
          </a:p>
          <a:p>
            <a:pPr>
              <a:buClr>
                <a:srgbClr val="C67864"/>
              </a:buClr>
            </a:pPr>
            <a:r>
              <a:rPr lang="en-US" sz="2200" dirty="0"/>
              <a:t>learning-based approaches for blind deconvolution try to learn the deconvolution solution for a single image.</a:t>
            </a:r>
          </a:p>
          <a:p>
            <a:pPr>
              <a:buClr>
                <a:srgbClr val="C67864"/>
              </a:buClr>
            </a:pPr>
            <a:r>
              <a:rPr lang="en-US" sz="2200" dirty="0"/>
              <a:t>neural network to learn a general procedure that is directly applicable to different images and blurs.</a:t>
            </a:r>
          </a:p>
          <a:p>
            <a:pPr>
              <a:buClr>
                <a:srgbClr val="C67864"/>
              </a:buClr>
            </a:pPr>
            <a:endParaRPr lang="he-IL" sz="2200" dirty="0"/>
          </a:p>
        </p:txBody>
      </p:sp>
    </p:spTree>
    <p:extLst>
      <p:ext uri="{BB962C8B-B14F-4D97-AF65-F5344CB8AC3E}">
        <p14:creationId xmlns:p14="http://schemas.microsoft.com/office/powerpoint/2010/main" val="41473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Method</a:t>
            </a:r>
            <a:endParaRPr lang="he-IL" dirty="0"/>
          </a:p>
        </p:txBody>
      </p:sp>
      <p:sp>
        <p:nvSpPr>
          <p:cNvPr id="3" name="Content Placeholder 2"/>
          <p:cNvSpPr>
            <a:spLocks noGrp="1"/>
          </p:cNvSpPr>
          <p:nvPr>
            <p:ph idx="1"/>
          </p:nvPr>
        </p:nvSpPr>
        <p:spPr/>
        <p:txBody>
          <a:bodyPr/>
          <a:lstStyle/>
          <a:p>
            <a:r>
              <a:rPr lang="en-US" dirty="0"/>
              <a:t>Scale-recurrent</a:t>
            </a:r>
          </a:p>
          <a:p>
            <a:r>
              <a:rPr lang="en-US" dirty="0"/>
              <a:t>What is multi-scale CNN?</a:t>
            </a:r>
          </a:p>
          <a:p>
            <a:r>
              <a:rPr lang="en-US" dirty="0"/>
              <a:t>What is Scale-recurrent CNN?</a:t>
            </a:r>
          </a:p>
          <a:p>
            <a:r>
              <a:rPr lang="en-US" dirty="0"/>
              <a:t>Use of ResBlock (residual )</a:t>
            </a:r>
          </a:p>
          <a:p>
            <a:r>
              <a:rPr lang="en-US" dirty="0"/>
              <a:t>Encoder-decoder with ResBlock</a:t>
            </a:r>
          </a:p>
          <a:p>
            <a:r>
              <a:rPr lang="en-US" dirty="0"/>
              <a:t>The RNN that is long-short term memory (LSTM).</a:t>
            </a:r>
            <a:endParaRPr lang="he-IL" dirty="0"/>
          </a:p>
        </p:txBody>
      </p:sp>
    </p:spTree>
    <p:extLst>
      <p:ext uri="{BB962C8B-B14F-4D97-AF65-F5344CB8AC3E}">
        <p14:creationId xmlns:p14="http://schemas.microsoft.com/office/powerpoint/2010/main" val="147729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F322-A107-4FFA-86F6-C14A52CA7F16}"/>
              </a:ext>
            </a:extLst>
          </p:cNvPr>
          <p:cNvSpPr>
            <a:spLocks noGrp="1"/>
          </p:cNvSpPr>
          <p:nvPr>
            <p:ph type="title"/>
          </p:nvPr>
        </p:nvSpPr>
        <p:spPr/>
        <p:txBody>
          <a:bodyPr/>
          <a:lstStyle/>
          <a:p>
            <a:r>
              <a:rPr lang="en-US" dirty="0"/>
              <a:t>Network: input</a:t>
            </a:r>
          </a:p>
        </p:txBody>
      </p:sp>
      <p:sp>
        <p:nvSpPr>
          <p:cNvPr id="3" name="Content Placeholder 2">
            <a:extLst>
              <a:ext uri="{FF2B5EF4-FFF2-40B4-BE49-F238E27FC236}">
                <a16:creationId xmlns:a16="http://schemas.microsoft.com/office/drawing/2014/main" id="{AD704D55-38BF-4D2A-A05D-5F2F193516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84293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718</Words>
  <Application>Microsoft Office PowerPoint</Application>
  <PresentationFormat>Widescreen</PresentationFormat>
  <Paragraphs>44</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Scale-recurrent Network for Deep Image Deblurring</vt:lpstr>
      <vt:lpstr>Opening notes</vt:lpstr>
      <vt:lpstr>The Challenge – Single Image Deblurring </vt:lpstr>
      <vt:lpstr>Examples of blurry images</vt:lpstr>
      <vt:lpstr>Methods of Deblurring</vt:lpstr>
      <vt:lpstr>The Proposed Method</vt:lpstr>
      <vt:lpstr>Network: input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Scale-recurrent Network for Deep Image Deblurring</dc:title>
  <dc:creator>Tom Lev-Ron</dc:creator>
  <cp:lastModifiedBy>Tom Lev-Ron</cp:lastModifiedBy>
  <cp:revision>2</cp:revision>
  <dcterms:created xsi:type="dcterms:W3CDTF">2021-01-10T20:15:10Z</dcterms:created>
  <dcterms:modified xsi:type="dcterms:W3CDTF">2021-01-11T07:35:40Z</dcterms:modified>
</cp:coreProperties>
</file>