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0" r:id="rId3"/>
    <p:sldId id="257" r:id="rId4"/>
    <p:sldId id="262" r:id="rId5"/>
    <p:sldId id="259" r:id="rId6"/>
    <p:sldId id="258" r:id="rId7"/>
    <p:sldId id="284" r:id="rId8"/>
    <p:sldId id="263" r:id="rId9"/>
    <p:sldId id="264" r:id="rId10"/>
    <p:sldId id="275" r:id="rId11"/>
    <p:sldId id="265" r:id="rId12"/>
    <p:sldId id="269" r:id="rId13"/>
    <p:sldId id="276" r:id="rId14"/>
    <p:sldId id="277" r:id="rId15"/>
    <p:sldId id="268" r:id="rId16"/>
    <p:sldId id="279" r:id="rId17"/>
    <p:sldId id="280" r:id="rId18"/>
    <p:sldId id="267" r:id="rId19"/>
    <p:sldId id="271" r:id="rId20"/>
    <p:sldId id="270" r:id="rId21"/>
    <p:sldId id="278" r:id="rId22"/>
    <p:sldId id="272" r:id="rId23"/>
    <p:sldId id="282" r:id="rId24"/>
    <p:sldId id="281" r:id="rId25"/>
    <p:sldId id="273" r:id="rId26"/>
    <p:sldId id="274"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82041" autoAdjust="0"/>
  </p:normalViewPr>
  <p:slideViewPr>
    <p:cSldViewPr snapToGrid="0">
      <p:cViewPr>
        <p:scale>
          <a:sx n="110" d="100"/>
          <a:sy n="110" d="100"/>
        </p:scale>
        <p:origin x="66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6B5CC-58E5-4C9F-BB10-8E58567DCFC1}"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24380-F98C-4904-AD4B-4459796C3B26}" type="slidenum">
              <a:rPr lang="en-US" smtClean="0"/>
              <a:t>‹#›</a:t>
            </a:fld>
            <a:endParaRPr lang="en-US"/>
          </a:p>
        </p:txBody>
      </p:sp>
    </p:spTree>
    <p:extLst>
      <p:ext uri="{BB962C8B-B14F-4D97-AF65-F5344CB8AC3E}">
        <p14:creationId xmlns:p14="http://schemas.microsoft.com/office/powerpoint/2010/main" val="941073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המאמר בעצם מציע שיטה ברמת "סטייט אוף דה ארט" לשחזור תמונות מטושטשות על ידי שימוש ("</a:t>
            </a:r>
            <a:r>
              <a:rPr lang="he-IL" dirty="0" err="1"/>
              <a:t>באזוורדס</a:t>
            </a:r>
            <a:r>
              <a:rPr lang="he-IL" dirty="0"/>
              <a:t>") ברשת נוירונים ושיטות שונות לשיפור שלה. מאז הוצאת המאמר עבור שנתיים והתוצאות שלהם עדיים נחשבות טובות מאוד, לצורך השוואה המאמר שעליו למדנו בהרצאה השיג תוצאות פחות טובות ביחס </a:t>
            </a:r>
            <a:r>
              <a:rPr lang="en-US" dirty="0"/>
              <a:t>PSNR</a:t>
            </a:r>
            <a:r>
              <a:rPr lang="he-IL" dirty="0"/>
              <a:t>. </a:t>
            </a:r>
            <a:r>
              <a:rPr lang="he-IL" dirty="0" err="1"/>
              <a:t>הדאטסט</a:t>
            </a:r>
            <a:r>
              <a:rPr lang="he-IL" dirty="0"/>
              <a:t> שהשתמשו בו הוא זהה.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2</a:t>
            </a:fld>
            <a:endParaRPr lang="en-US"/>
          </a:p>
        </p:txBody>
      </p:sp>
    </p:spTree>
    <p:extLst>
      <p:ext uri="{BB962C8B-B14F-4D97-AF65-F5344CB8AC3E}">
        <p14:creationId xmlns:p14="http://schemas.microsoft.com/office/powerpoint/2010/main" val="3114969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נועד</a:t>
            </a:r>
            <a:r>
              <a:rPr lang="he-IL" baseline="0" dirty="0" smtClean="0"/>
              <a:t> לפתור את הבעיה שנוצרת ב</a:t>
            </a:r>
            <a:r>
              <a:rPr lang="en-US" baseline="0" dirty="0" smtClean="0"/>
              <a:t>RNN</a:t>
            </a:r>
            <a:r>
              <a:rPr lang="he-IL" baseline="0" dirty="0" smtClean="0"/>
              <a:t> כאשר </a:t>
            </a:r>
            <a:r>
              <a:rPr lang="he-IL" baseline="0" dirty="0" err="1" smtClean="0"/>
              <a:t>הגרדיאנטים</a:t>
            </a:r>
            <a:r>
              <a:rPr lang="he-IL" baseline="0" dirty="0" smtClean="0"/>
              <a:t> גדלים מאוד או קטנים מאוד ולכם נעלמים או מתפוצצים וחיזוי משפט למשל לומד יותר מסוף המשפט מאשר תחילת משפט.  שיטה נוספת שמשתמשים בה כתוספת היא קיצוץ </a:t>
            </a:r>
            <a:r>
              <a:rPr lang="he-IL" baseline="0" dirty="0" err="1" smtClean="0"/>
              <a:t>גרדיאנטים</a:t>
            </a:r>
            <a:r>
              <a:rPr lang="he-IL" baseline="0" dirty="0" smtClean="0"/>
              <a:t>. </a:t>
            </a:r>
          </a:p>
          <a:p>
            <a:pPr algn="r" rtl="1"/>
            <a:r>
              <a:rPr lang="en-US" baseline="0" dirty="0" smtClean="0"/>
              <a:t>C</a:t>
            </a:r>
            <a:r>
              <a:rPr lang="he-IL" baseline="0" dirty="0" smtClean="0"/>
              <a:t> זה תא הזיכרון הנצבר, הוא צובר את מצב האינפורמציה הנוכחית. התא נכתב, מונגש ונערך על ידי פרמטרים מוגדרים ושערים.</a:t>
            </a:r>
          </a:p>
          <a:p>
            <a:pPr algn="r" rtl="1"/>
            <a:r>
              <a:rPr lang="he-IL" baseline="0" dirty="0" smtClean="0"/>
              <a:t>כל פעם שקלט חדש מגיע, התא יצבור את המידע שלו אם שער הקלט </a:t>
            </a:r>
            <a:r>
              <a:rPr lang="en-US" baseline="0" dirty="0" smtClean="0"/>
              <a:t>I</a:t>
            </a:r>
            <a:r>
              <a:rPr lang="he-IL" baseline="0" dirty="0" smtClean="0"/>
              <a:t> מופעל. בנוסף, המצב הקודם של התא יכול להימחק חלקית אם שער </a:t>
            </a:r>
            <a:r>
              <a:rPr lang="he-IL" baseline="0" dirty="0" err="1" smtClean="0"/>
              <a:t>השכחון</a:t>
            </a:r>
            <a:r>
              <a:rPr lang="he-IL" baseline="0" dirty="0" smtClean="0"/>
              <a:t> </a:t>
            </a:r>
            <a:r>
              <a:rPr lang="en-US" baseline="0" dirty="0" smtClean="0"/>
              <a:t>F</a:t>
            </a:r>
            <a:r>
              <a:rPr lang="he-IL" baseline="0" dirty="0" smtClean="0"/>
              <a:t> מופעל. אם השער הנוכחי יעביר מידע הלאה או לא נקבע על ידי שער הפלט </a:t>
            </a:r>
            <a:r>
              <a:rPr lang="en-US" baseline="0" dirty="0" smtClean="0"/>
              <a:t>O</a:t>
            </a:r>
            <a:r>
              <a:rPr lang="he-IL" baseline="0" dirty="0" smtClean="0"/>
              <a:t>. כלומר</a:t>
            </a:r>
            <a:r>
              <a:rPr lang="en-US" baseline="0" dirty="0" smtClean="0"/>
              <a:t>h</a:t>
            </a:r>
            <a:r>
              <a:rPr lang="he-IL" baseline="0" dirty="0" smtClean="0"/>
              <a:t> אלו הפרמטרים הסופיים שמועברים </a:t>
            </a:r>
            <a:r>
              <a:rPr lang="he-IL" baseline="0" dirty="0" err="1" smtClean="0"/>
              <a:t>ורלוונטים</a:t>
            </a:r>
            <a:r>
              <a:rPr lang="he-IL" baseline="0" dirty="0" smtClean="0"/>
              <a:t>. </a:t>
            </a:r>
            <a:r>
              <a:rPr lang="en-US" baseline="0" dirty="0" smtClean="0"/>
              <a:t>C</a:t>
            </a:r>
            <a:r>
              <a:rPr lang="he-IL" baseline="0" dirty="0" smtClean="0"/>
              <a:t> הוא רק מצב התא. </a:t>
            </a:r>
          </a:p>
          <a:p>
            <a:pPr algn="r" rtl="1"/>
            <a:r>
              <a:rPr lang="he-IL" baseline="0" dirty="0" smtClean="0"/>
              <a:t>כעת, עבור תא מסוג </a:t>
            </a:r>
            <a:r>
              <a:rPr lang="he-IL" baseline="0" dirty="0" err="1" smtClean="0"/>
              <a:t>קונבולציה</a:t>
            </a:r>
            <a:r>
              <a:rPr lang="he-IL" baseline="0" dirty="0" smtClean="0"/>
              <a:t>, ניתן להתייחס גם לפרמטרים המרחביים בכל שכל </a:t>
            </a:r>
            <a:r>
              <a:rPr lang="he-IL" baseline="0" dirty="0" err="1" smtClean="0"/>
              <a:t>האינפוטים</a:t>
            </a:r>
            <a:r>
              <a:rPr lang="he-IL" baseline="0" dirty="0" smtClean="0"/>
              <a:t>, המצבים, שערים ומצבים חבויים הם בצורת מידע ספקטרלי תלת </a:t>
            </a:r>
            <a:r>
              <a:rPr lang="he-IL" baseline="0" dirty="0" err="1" smtClean="0"/>
              <a:t>מימדי</a:t>
            </a:r>
            <a:r>
              <a:rPr lang="he-IL" baseline="0" dirty="0" smtClean="0"/>
              <a:t> כך שניתן להתייחס למידע דו </a:t>
            </a:r>
            <a:r>
              <a:rPr lang="he-IL" baseline="0" dirty="0" err="1" smtClean="0"/>
              <a:t>מימדי</a:t>
            </a:r>
            <a:r>
              <a:rPr lang="he-IL" baseline="0" dirty="0" smtClean="0"/>
              <a:t>.</a:t>
            </a:r>
          </a:p>
          <a:p>
            <a:pPr algn="r" rtl="1"/>
            <a:r>
              <a:rPr lang="he-IL" baseline="0" dirty="0" smtClean="0"/>
              <a:t>אתחול השער הוא באפסים.</a:t>
            </a:r>
          </a:p>
          <a:p>
            <a:pPr algn="r" rtl="1"/>
            <a:r>
              <a:rPr lang="he-IL" baseline="0" dirty="0" smtClean="0"/>
              <a:t>תפקיד השער הזיכרון הוא להחליט מתי לעדכן ערך</a:t>
            </a:r>
          </a:p>
          <a:p>
            <a:pPr algn="r" rtl="1"/>
            <a:r>
              <a:rPr lang="en-US" baseline="0" dirty="0" smtClean="0"/>
              <a:t>Forget gate =f </a:t>
            </a:r>
            <a:r>
              <a:rPr lang="he-IL" baseline="0" dirty="0" smtClean="0"/>
              <a:t> שולט באם תא הזיכרון יהפוך ל0 או לא.</a:t>
            </a:r>
          </a:p>
          <a:p>
            <a:pPr algn="r" rtl="1"/>
            <a:r>
              <a:rPr lang="en-US" baseline="0" dirty="0" smtClean="0"/>
              <a:t>Update gate=I</a:t>
            </a:r>
            <a:r>
              <a:rPr lang="he-IL" baseline="0" dirty="0" smtClean="0"/>
              <a:t> נועד או אינפוט </a:t>
            </a:r>
            <a:r>
              <a:rPr lang="he-IL" baseline="0" dirty="0" err="1" smtClean="0"/>
              <a:t>גייט</a:t>
            </a:r>
            <a:r>
              <a:rPr lang="he-IL" baseline="0" dirty="0" smtClean="0"/>
              <a:t>, קובע האם יש עדכון או לא.</a:t>
            </a:r>
            <a:endParaRPr lang="en-US" baseline="0" dirty="0" smtClean="0"/>
          </a:p>
          <a:p>
            <a:pPr algn="r" rtl="1"/>
            <a:r>
              <a:rPr lang="en-US" baseline="0" dirty="0" smtClean="0"/>
              <a:t>Output gate=o</a:t>
            </a:r>
            <a:r>
              <a:rPr lang="he-IL" baseline="0" dirty="0" smtClean="0"/>
              <a:t> שולט באם המידע של מצב התא הנוכחי יועבר הלאה או לא.</a:t>
            </a:r>
          </a:p>
          <a:p>
            <a:pPr algn="r" rtl="1"/>
            <a:r>
              <a:rPr lang="he-IL" baseline="0" dirty="0" err="1" smtClean="0"/>
              <a:t>הטנגגנט</a:t>
            </a:r>
            <a:r>
              <a:rPr lang="en-US" baseline="0" dirty="0" smtClean="0"/>
              <a:t>H</a:t>
            </a:r>
            <a:r>
              <a:rPr lang="he-IL" baseline="0" dirty="0" smtClean="0"/>
              <a:t> דואג לפיזור </a:t>
            </a:r>
            <a:r>
              <a:rPr lang="he-IL" baseline="0" dirty="0" err="1" smtClean="0"/>
              <a:t>הגרידאנטים</a:t>
            </a:r>
            <a:r>
              <a:rPr lang="he-IL" baseline="0" dirty="0" smtClean="0"/>
              <a:t> כדי למנוע פיצוץ או איפוס</a:t>
            </a:r>
            <a:endParaRPr lang="en-US" baseline="0" dirty="0" smtClean="0"/>
          </a:p>
          <a:p>
            <a:pPr algn="r" rtl="1"/>
            <a:endParaRPr lang="he-IL" dirty="0" smtClean="0"/>
          </a:p>
          <a:p>
            <a:pPr algn="r" rtl="1"/>
            <a:r>
              <a:rPr lang="en-US" dirty="0" smtClean="0"/>
              <a:t>h</a:t>
            </a:r>
            <a:r>
              <a:rPr lang="he-IL" baseline="0" dirty="0" smtClean="0"/>
              <a:t> זוהי מטריצה של ערכים חבויים שהם בעצם הפלט של תאים קודמים.</a:t>
            </a:r>
          </a:p>
          <a:p>
            <a:pPr algn="r" rtl="1"/>
            <a:r>
              <a:rPr lang="en-US" baseline="0" dirty="0" smtClean="0"/>
              <a:t>b</a:t>
            </a:r>
            <a:r>
              <a:rPr lang="he-IL" baseline="0" dirty="0" smtClean="0"/>
              <a:t> זה ה</a:t>
            </a:r>
            <a:r>
              <a:rPr lang="en-US" baseline="0" dirty="0" smtClean="0"/>
              <a:t>BIAS</a:t>
            </a:r>
            <a:endParaRPr lang="he-IL" baseline="0" dirty="0" smtClean="0"/>
          </a:p>
          <a:p>
            <a:pPr algn="r" rtl="1"/>
            <a:r>
              <a:rPr lang="en-US" baseline="0" dirty="0" err="1" smtClean="0"/>
              <a:t>Wx</a:t>
            </a:r>
            <a:r>
              <a:rPr lang="he-IL" baseline="0" dirty="0" smtClean="0"/>
              <a:t> זה מטריצת משקולות</a:t>
            </a:r>
          </a:p>
        </p:txBody>
      </p:sp>
      <p:sp>
        <p:nvSpPr>
          <p:cNvPr id="4" name="Slide Number Placeholder 3"/>
          <p:cNvSpPr>
            <a:spLocks noGrp="1"/>
          </p:cNvSpPr>
          <p:nvPr>
            <p:ph type="sldNum" sz="quarter" idx="5"/>
          </p:nvPr>
        </p:nvSpPr>
        <p:spPr/>
        <p:txBody>
          <a:bodyPr/>
          <a:lstStyle/>
          <a:p>
            <a:fld id="{D1424380-F98C-4904-AD4B-4459796C3B26}" type="slidenum">
              <a:rPr lang="en-US" smtClean="0"/>
              <a:t>14</a:t>
            </a:fld>
            <a:endParaRPr lang="en-US"/>
          </a:p>
        </p:txBody>
      </p:sp>
    </p:spTree>
    <p:extLst>
      <p:ext uri="{BB962C8B-B14F-4D97-AF65-F5344CB8AC3E}">
        <p14:creationId xmlns:p14="http://schemas.microsoft.com/office/powerpoint/2010/main" val="1387693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smtClean="0"/>
              <a:t>האנקודר</a:t>
            </a:r>
            <a:r>
              <a:rPr lang="he-IL" baseline="0" dirty="0" smtClean="0"/>
              <a:t> הופך סיקוונס </a:t>
            </a:r>
            <a:r>
              <a:rPr lang="he-IL" baseline="0" dirty="0" err="1" smtClean="0"/>
              <a:t>לוקטור</a:t>
            </a:r>
            <a:r>
              <a:rPr lang="he-IL" baseline="0" dirty="0" smtClean="0"/>
              <a:t> </a:t>
            </a:r>
            <a:r>
              <a:rPr lang="he-IL" baseline="0" dirty="0" err="1" smtClean="0"/>
              <a:t>והדיקודר</a:t>
            </a:r>
            <a:r>
              <a:rPr lang="he-IL" baseline="0" dirty="0" smtClean="0"/>
              <a:t> הופך וקטור לסיקוונס. </a:t>
            </a:r>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16</a:t>
            </a:fld>
            <a:endParaRPr lang="en-US"/>
          </a:p>
        </p:txBody>
      </p:sp>
    </p:spTree>
    <p:extLst>
      <p:ext uri="{BB962C8B-B14F-4D97-AF65-F5344CB8AC3E}">
        <p14:creationId xmlns:p14="http://schemas.microsoft.com/office/powerpoint/2010/main" val="2468550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H</a:t>
            </a:r>
            <a:r>
              <a:rPr lang="he-IL" dirty="0"/>
              <a:t> יכול להכיל מידע חשוב בנוגע לתוצאות בזמן אימון ודפוס הטשטוש, הוא מועבר לסקלה הבאה כאינפוט נוסף.</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18</a:t>
            </a:fld>
            <a:endParaRPr lang="en-US"/>
          </a:p>
        </p:txBody>
      </p:sp>
    </p:spTree>
    <p:extLst>
      <p:ext uri="{BB962C8B-B14F-4D97-AF65-F5344CB8AC3E}">
        <p14:creationId xmlns:p14="http://schemas.microsoft.com/office/powerpoint/2010/main" val="170460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האתגר אותו מנסה המחקר לפתור או להציג דרך חדשנית לפתרון הבעיה הוא שחזור תמונה מטושטשת בהינתן תמונה יחידה. מהם הגורמים לטשטוש? חשיפה ארוכה של חיישן המצלמה, גורמת לתמונה מטושטשת כאשר המצלמה אינה יציבה מספיק. עיוותים מהעדשה, כאשר המפתח של העדשה הוא רחב עיוותים שונים מתרחשים עקב עקמומיות אור שונה עבור אורכי גל שונים. דימות דרך אטמוספרה כמו שראינו בהרצאה גורם לטשטוש במעבר דרך תווך. אובייקטים שנעים מהר, כמו שלמדנו בקורס ישנם טשטושים של מהירות קבועה או מואצת. צילום מחוץ לשדה המוקד, יגרום לתמונה מטושטשת עבור האובייקטים שמחות לשדה המוקד. כל המוזכרים יהיו משולבים בהרבה מקרים עם תנאי תאורה נמוכים ועוד אלמנטים שמכניסים רעש נוסף לטשטוש. אלו הם דוגמאות לבעיה "</a:t>
            </a:r>
            <a:r>
              <a:rPr lang="he-IL"/>
              <a:t>הפוכה", גם התמונה וגם הרעש/טשטוש הם לא ידועים ולכן קשה לשחזר את התמונה הנקייה.</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3</a:t>
            </a:fld>
            <a:endParaRPr lang="en-US"/>
          </a:p>
        </p:txBody>
      </p:sp>
    </p:spTree>
    <p:extLst>
      <p:ext uri="{BB962C8B-B14F-4D97-AF65-F5344CB8AC3E}">
        <p14:creationId xmlns:p14="http://schemas.microsoft.com/office/powerpoint/2010/main" val="3542114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שיטות תיקון טשטוש נפוצות כמו אלו שלמדנו, פילטר הופכי, ווינר מסתמכות על ידע מוקדם של </a:t>
            </a:r>
            <a:r>
              <a:rPr lang="he-IL" dirty="0" err="1"/>
              <a:t>הקרנל</a:t>
            </a:r>
            <a:r>
              <a:rPr lang="he-IL" dirty="0"/>
              <a:t> הטשטוש. שילוב של רשת נוירונים כמשערך טשטוש, השיטה מוגבלת בכך שהיא לא כוללת מספיק ולעיתים מתאימה לסוג אחד של טשטוש. שיטות עם רשת נוירונים כדי ללמוד פילטר הופכי מתאים של התמונה עבור שימושי </a:t>
            </a:r>
            <a:r>
              <a:rPr lang="en-US" dirty="0"/>
              <a:t>OCR</a:t>
            </a:r>
            <a:r>
              <a:rPr lang="he-IL" dirty="0"/>
              <a:t> כמו למשל לוחיות רישוי.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5</a:t>
            </a:fld>
            <a:endParaRPr lang="en-US"/>
          </a:p>
        </p:txBody>
      </p:sp>
    </p:spTree>
    <p:extLst>
      <p:ext uri="{BB962C8B-B14F-4D97-AF65-F5344CB8AC3E}">
        <p14:creationId xmlns:p14="http://schemas.microsoft.com/office/powerpoint/2010/main" val="14154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השיטה המוצעת היא שימוש ברשת נוירונים אשר מקבלת תמונה בגודל מסוים, לאחר מכן חותכת אותה ומקטינה אותה ובעצם משתמשת במעין 3 </a:t>
            </a:r>
            <a:r>
              <a:rPr lang="he-IL" dirty="0" err="1"/>
              <a:t>סקלות</a:t>
            </a:r>
            <a:r>
              <a:rPr lang="he-IL" dirty="0"/>
              <a:t> שונות של גודל התמונה במהלך תהליך הלמידה. כלומר יש כאן מעין פירמידה בשינוי גודל התמונה.</a:t>
            </a:r>
            <a:r>
              <a:rPr lang="en-US" dirty="0"/>
              <a:t> </a:t>
            </a:r>
            <a:r>
              <a:rPr lang="he-IL" dirty="0"/>
              <a:t>יש כאן יצירה של תמונה חדה מתמונה מטושטשת מכל סקלה כתת משימה. עוד תכונה של הרשת היא שהיא מסוג </a:t>
            </a:r>
            <a:r>
              <a:rPr lang="en-US" dirty="0"/>
              <a:t>RNN</a:t>
            </a:r>
            <a:r>
              <a:rPr lang="he-IL" dirty="0"/>
              <a:t>, כלומר עוברת בצורת סיקוונס כך שתמונה בעצם נותנת מעין ניבוי לתמונה הבאה.</a:t>
            </a:r>
          </a:p>
          <a:p>
            <a:pPr algn="r" rtl="1"/>
            <a:r>
              <a:rPr lang="he-IL" dirty="0"/>
              <a:t>למשל שימוש ב</a:t>
            </a:r>
            <a:r>
              <a:rPr lang="en-US" dirty="0"/>
              <a:t>RNN</a:t>
            </a:r>
            <a:r>
              <a:rPr lang="he-IL" dirty="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a:t>RNN</a:t>
            </a:r>
            <a:r>
              <a:rPr lang="he-IL" dirty="0"/>
              <a:t> כאן הוא שניתן לחלוק את הפרמטרים של כל </a:t>
            </a:r>
            <a:r>
              <a:rPr lang="he-IL" dirty="0" err="1"/>
              <a:t>הסקלות</a:t>
            </a:r>
            <a:r>
              <a:rPr lang="he-IL" dirty="0"/>
              <a:t> ולא לחשב פרמטרים שונים עבור כל סקלה וכך לחסוך מקום וזמן. נעשה שימוש בשיטת "</a:t>
            </a:r>
            <a:r>
              <a:rPr lang="he-IL" dirty="0" err="1"/>
              <a:t>אנקודור-דיקודר</a:t>
            </a:r>
            <a:r>
              <a:rPr lang="he-IL" dirty="0"/>
              <a:t>", השיטה הזו היא בעצם חלק אחד של הרשת לומד את האינפוט ובונה ממנו משקולות שיזהו אותו והחלק השני, </a:t>
            </a:r>
            <a:r>
              <a:rPr lang="he-IL" dirty="0" err="1"/>
              <a:t>הדיקודר</a:t>
            </a:r>
            <a:r>
              <a:rPr lang="he-IL" dirty="0"/>
              <a:t> בעצם לומד להשלים את </a:t>
            </a:r>
            <a:r>
              <a:rPr lang="he-IL" dirty="0" err="1"/>
              <a:t>האנקודר</a:t>
            </a:r>
            <a:r>
              <a:rPr lang="he-IL" dirty="0"/>
              <a:t>. כלומר </a:t>
            </a:r>
            <a:r>
              <a:rPr lang="he-IL" dirty="0" err="1"/>
              <a:t>הדיקודר</a:t>
            </a:r>
            <a:r>
              <a:rPr lang="he-IL" dirty="0"/>
              <a:t> הוא המנבא, במקרה שלנו לדוגמה הוא משערך את התמונה הנקייה.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6</a:t>
            </a:fld>
            <a:endParaRPr lang="en-US"/>
          </a:p>
        </p:txBody>
      </p:sp>
    </p:spTree>
    <p:extLst>
      <p:ext uri="{BB962C8B-B14F-4D97-AF65-F5344CB8AC3E}">
        <p14:creationId xmlns:p14="http://schemas.microsoft.com/office/powerpoint/2010/main" val="7615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השיטה המוצעת היא שימוש ברשת נוירונים אשר מקבלת תמונה בגודל מסוים, לאחר מכן חותכת אותה ומקטינה אותה ובעצם משתמשת במעין 3 </a:t>
            </a:r>
            <a:r>
              <a:rPr lang="he-IL" dirty="0" err="1" smtClean="0"/>
              <a:t>סקלות</a:t>
            </a:r>
            <a:r>
              <a:rPr lang="he-IL" dirty="0" smtClean="0"/>
              <a:t> שונות של גודל התמונה במהלך תהליך הלמידה. כלומר יש כאן מעין פירמידה בשינוי גודל התמונה.</a:t>
            </a:r>
            <a:r>
              <a:rPr lang="en-US" dirty="0" smtClean="0"/>
              <a:t> </a:t>
            </a:r>
            <a:r>
              <a:rPr lang="he-IL" dirty="0" smtClean="0"/>
              <a:t>יש כאן יצירה של תמונה חדה מתמונה מטושטשת מכל סקלה כתת משימה. עוד תכונה של הרשת היא שהיא מסוג </a:t>
            </a:r>
            <a:r>
              <a:rPr lang="en-US" dirty="0" smtClean="0"/>
              <a:t>RNN</a:t>
            </a:r>
            <a:r>
              <a:rPr lang="he-IL" dirty="0" smtClean="0"/>
              <a:t>, כלומר עוברת בצורת סיקוונס כך שתמונה בעצם נותנת מעין ניבוי לתמונה הבאה.</a:t>
            </a:r>
          </a:p>
          <a:p>
            <a:pPr algn="r" rtl="1"/>
            <a:r>
              <a:rPr lang="he-IL" dirty="0" smtClean="0"/>
              <a:t>למשל שימוש ב</a:t>
            </a:r>
            <a:r>
              <a:rPr lang="en-US" dirty="0" smtClean="0"/>
              <a:t>RNN</a:t>
            </a:r>
            <a:r>
              <a:rPr lang="he-IL" dirty="0" smtClean="0"/>
              <a:t> על מנת לפרוס את הפרמטרים על פני כל הרשת. בדרך כלל בשיטות ניקוי טשטוש משתמשים בשיטת הפירמידה, כלומר מתחילים מתמונה קטנה ומטושטשת ועולים ברזולוציה ובניקוי בעוד 2 שלבים. היתרון ב</a:t>
            </a:r>
            <a:r>
              <a:rPr lang="en-US" dirty="0" smtClean="0"/>
              <a:t>RNN</a:t>
            </a:r>
            <a:r>
              <a:rPr lang="he-IL" dirty="0" smtClean="0"/>
              <a:t> כאן הוא שניתן לחלוק את הפרמטרים של כל </a:t>
            </a:r>
            <a:r>
              <a:rPr lang="he-IL" dirty="0" err="1" smtClean="0"/>
              <a:t>הסקלות</a:t>
            </a:r>
            <a:r>
              <a:rPr lang="he-IL" dirty="0" smtClean="0"/>
              <a:t> ולא לחשב פרמטרים שונים עבור כל סקלה וכך לחסוך מקום וזמן. נעשה שימוש בשיטת "</a:t>
            </a:r>
            <a:r>
              <a:rPr lang="he-IL" dirty="0" err="1" smtClean="0"/>
              <a:t>אנקודור-דיקודר</a:t>
            </a:r>
            <a:r>
              <a:rPr lang="he-IL" dirty="0" smtClean="0"/>
              <a:t>", השיטה הזו היא בעצם חלק אחד של הרשת לומד את האינפוט ובונה ממנו משקולות שיזהו אותו והחלק השני, </a:t>
            </a:r>
            <a:r>
              <a:rPr lang="he-IL" dirty="0" err="1" smtClean="0"/>
              <a:t>הדיקודר</a:t>
            </a:r>
            <a:r>
              <a:rPr lang="he-IL" dirty="0" smtClean="0"/>
              <a:t> בעצם לומד להשלים את </a:t>
            </a:r>
            <a:r>
              <a:rPr lang="he-IL" dirty="0" err="1" smtClean="0"/>
              <a:t>האנקודר</a:t>
            </a:r>
            <a:r>
              <a:rPr lang="he-IL" dirty="0" smtClean="0"/>
              <a:t>. כלומר </a:t>
            </a:r>
            <a:r>
              <a:rPr lang="he-IL" dirty="0" err="1" smtClean="0"/>
              <a:t>הדיקודר</a:t>
            </a:r>
            <a:r>
              <a:rPr lang="he-IL" dirty="0" smtClean="0"/>
              <a:t> הוא המנבא, במקרה שלנו לדוגמה הוא משערך את התמונה הנקייה. </a:t>
            </a:r>
            <a:endParaRPr lang="en-US" dirty="0" smtClean="0"/>
          </a:p>
          <a:p>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7</a:t>
            </a:fld>
            <a:endParaRPr lang="en-US"/>
          </a:p>
        </p:txBody>
      </p:sp>
    </p:spTree>
    <p:extLst>
      <p:ext uri="{BB962C8B-B14F-4D97-AF65-F5344CB8AC3E}">
        <p14:creationId xmlns:p14="http://schemas.microsoft.com/office/powerpoint/2010/main" val="338181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a:t>I</a:t>
            </a:r>
            <a:r>
              <a:rPr lang="he-IL" dirty="0"/>
              <a:t> זו התמונה המשוחזרת משוערכת, </a:t>
            </a:r>
            <a:r>
              <a:rPr lang="en-US" dirty="0"/>
              <a:t>h</a:t>
            </a:r>
            <a:r>
              <a:rPr lang="he-IL" dirty="0"/>
              <a:t> אלו </a:t>
            </a:r>
            <a:r>
              <a:rPr lang="he-IL" dirty="0" err="1"/>
              <a:t>פיצרים</a:t>
            </a:r>
            <a:r>
              <a:rPr lang="he-IL" dirty="0"/>
              <a:t> פנימיים ברשת</a:t>
            </a:r>
            <a:r>
              <a:rPr lang="en-US" dirty="0"/>
              <a:t> </a:t>
            </a:r>
            <a:r>
              <a:rPr lang="he-IL" dirty="0"/>
              <a:t> </a:t>
            </a:r>
            <a:r>
              <a:rPr lang="en-US" dirty="0"/>
              <a:t>(hidden state vectors)</a:t>
            </a:r>
            <a:r>
              <a:rPr lang="he-IL" dirty="0"/>
              <a:t>, </a:t>
            </a:r>
            <a:r>
              <a:rPr lang="en-US" dirty="0"/>
              <a:t>B</a:t>
            </a:r>
            <a:r>
              <a:rPr lang="he-IL" dirty="0"/>
              <a:t> זו התמונה המטושטשת, </a:t>
            </a:r>
            <a:r>
              <a:rPr lang="he-IL" dirty="0" err="1"/>
              <a:t>תטא</a:t>
            </a:r>
            <a:r>
              <a:rPr lang="he-IL" dirty="0"/>
              <a:t> אלו פרמטרים של האימון ברשת.</a:t>
            </a:r>
            <a:r>
              <a:rPr lang="en-US" dirty="0"/>
              <a:t> </a:t>
            </a:r>
            <a:r>
              <a:rPr lang="he-IL" dirty="0"/>
              <a:t>הפרמטרים הפנימיים לומדים מבנים </a:t>
            </a:r>
            <a:r>
              <a:rPr lang="he-IL" dirty="0" err="1"/>
              <a:t>וקרנלים</a:t>
            </a:r>
            <a:r>
              <a:rPr lang="he-IL" dirty="0"/>
              <a:t> מתמונות מסקלות קודמות. </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8</a:t>
            </a:fld>
            <a:endParaRPr lang="en-US"/>
          </a:p>
        </p:txBody>
      </p:sp>
    </p:spTree>
    <p:extLst>
      <p:ext uri="{BB962C8B-B14F-4D97-AF65-F5344CB8AC3E}">
        <p14:creationId xmlns:p14="http://schemas.microsoft.com/office/powerpoint/2010/main" val="3843219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r>
                  <a:rPr lang="he-IL" dirty="0" smtClean="0"/>
                  <a:t>.</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t>Consider momentum: </a:t>
                </a:r>
                <a14:m>
                  <m:oMath xmlns:m="http://schemas.openxmlformats.org/officeDocument/2006/math">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mu</m:t>
                    </m:r>
                    <m:r>
                      <a:rPr lang="en-US" b="0" i="0" smtClean="0">
                        <a:latin typeface="Cambria Math" panose="02040503050406030204" pitchFamily="18" charset="0"/>
                      </a:rPr>
                      <m:t>∗</m:t>
                    </m:r>
                    <m:r>
                      <m:rPr>
                        <m:sty m:val="p"/>
                      </m:rPr>
                      <a:rPr lang="en-US" b="0" i="0" smtClean="0">
                        <a:latin typeface="Cambria Math" panose="02040503050406030204" pitchFamily="18" charset="0"/>
                      </a:rPr>
                      <m:t>v</m:t>
                    </m:r>
                    <m:r>
                      <a:rPr lang="en-US" i="0">
                        <a:latin typeface="Cambria Math" panose="02040503050406030204" pitchFamily="18" charset="0"/>
                      </a:rPr>
                      <m:t>−</m:t>
                    </m:r>
                    <m:r>
                      <m:rPr>
                        <m:sty m:val="p"/>
                      </m:rPr>
                      <a:rPr lang="en-US" i="0">
                        <a:latin typeface="Cambria Math" panose="02040503050406030204" pitchFamily="18" charset="0"/>
                      </a:rPr>
                      <m:t>learning</m:t>
                    </m:r>
                    <m:r>
                      <a:rPr lang="en-US" b="0" i="0" smtClean="0">
                        <a:latin typeface="Cambria Math" panose="02040503050406030204" pitchFamily="18" charset="0"/>
                      </a:rPr>
                      <m:t>_</m:t>
                    </m:r>
                    <m:r>
                      <m:rPr>
                        <m:sty m:val="p"/>
                      </m:rPr>
                      <a:rPr lang="en-US" b="0" i="0" smtClean="0">
                        <a:latin typeface="Cambria Math" panose="02040503050406030204" pitchFamily="18" charset="0"/>
                      </a:rPr>
                      <m:t>rate</m:t>
                    </m:r>
                    <m:r>
                      <a:rPr lang="en-US" i="1">
                        <a:latin typeface="Cambria Math" panose="02040503050406030204" pitchFamily="18" charset="0"/>
                      </a:rPr>
                      <m:t>∗</m:t>
                    </m:r>
                    <m:r>
                      <a:rPr lang="en-US" i="1">
                        <a:latin typeface="Cambria Math" panose="02040503050406030204" pitchFamily="18" charset="0"/>
                      </a:rPr>
                      <m:t>𝑑𝑥</m:t>
                    </m:r>
                    <m:r>
                      <a:rPr lang="en-US" b="0" i="1" smtClean="0">
                        <a:latin typeface="Cambria Math" panose="02040503050406030204" pitchFamily="18" charset="0"/>
                      </a:rPr>
                      <m:t> ; </m:t>
                    </m:r>
                    <m:r>
                      <m:rPr>
                        <m:sty m:val="p"/>
                      </m:rPr>
                      <a:rPr lang="en-US" i="0">
                        <a:latin typeface="Cambria Math" panose="02040503050406030204" pitchFamily="18" charset="0"/>
                      </a:rPr>
                      <m:t>x</m:t>
                    </m:r>
                    <m:r>
                      <a:rPr lang="en-US" i="0">
                        <a:latin typeface="Cambria Math" panose="02040503050406030204" pitchFamily="18" charset="0"/>
                      </a:rPr>
                      <m:t>+=</m:t>
                    </m:r>
                    <m:r>
                      <m:rPr>
                        <m:sty m:val="p"/>
                      </m:rPr>
                      <a:rPr lang="en-US" b="0" i="0" smtClean="0">
                        <a:latin typeface="Cambria Math" panose="02040503050406030204" pitchFamily="18" charset="0"/>
                      </a:rPr>
                      <m:t>v</m:t>
                    </m:r>
                  </m:oMath>
                </a14:m>
                <a:endParaRPr lang="en-US" dirty="0"/>
              </a:p>
              <a:p>
                <a:pPr algn="r" rtl="1"/>
                <a:endParaRPr lang="en-US" dirty="0"/>
              </a:p>
            </p:txBody>
          </p:sp>
        </mc:Choice>
        <mc:Fallback>
          <p:sp>
            <p:nvSpPr>
              <p:cNvPr id="3" name="Notes Placeholder 2"/>
              <p:cNvSpPr>
                <a:spLocks noGrp="1"/>
              </p:cNvSpPr>
              <p:nvPr>
                <p:ph type="body" idx="1"/>
              </p:nvPr>
            </p:nvSpPr>
            <p:spPr/>
            <p:txBody>
              <a:bodyPr/>
              <a:lstStyle/>
              <a:p>
                <a:pPr algn="r" rtl="1"/>
                <a:r>
                  <a:rPr lang="he-IL" dirty="0"/>
                  <a:t>החוקרים כמעט ולא התייחסו </a:t>
                </a:r>
                <a:r>
                  <a:rPr lang="he-IL" dirty="0" err="1"/>
                  <a:t>לאופטימייזר</a:t>
                </a:r>
                <a:r>
                  <a:rPr lang="he-IL" dirty="0"/>
                  <a:t> ואמרו שהם בחרו את </a:t>
                </a:r>
                <a:r>
                  <a:rPr lang="he-IL" dirty="0" err="1"/>
                  <a:t>הדיפולט</a:t>
                </a:r>
                <a:r>
                  <a:rPr lang="he-IL" dirty="0"/>
                  <a:t> המומלץ</a:t>
                </a:r>
                <a:r>
                  <a:rPr lang="he-IL" dirty="0" smtClean="0"/>
                  <a:t>.</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smtClean="0"/>
                  <a:t>Consider momentum: </a:t>
                </a:r>
                <a:r>
                  <a:rPr lang="en-US" i="0">
                    <a:latin typeface="Cambria Math" panose="02040503050406030204" pitchFamily="18" charset="0"/>
                  </a:rPr>
                  <a:t>x=</a:t>
                </a:r>
                <a:r>
                  <a:rPr lang="en-US" b="0" i="0" smtClean="0">
                    <a:latin typeface="Cambria Math" panose="02040503050406030204" pitchFamily="18" charset="0"/>
                  </a:rPr>
                  <a:t>mu∗v</a:t>
                </a:r>
                <a:r>
                  <a:rPr lang="en-US" i="0">
                    <a:latin typeface="Cambria Math" panose="02040503050406030204" pitchFamily="18" charset="0"/>
                  </a:rPr>
                  <a:t>−learning</a:t>
                </a:r>
                <a:r>
                  <a:rPr lang="en-US" b="0" i="0" smtClean="0">
                    <a:latin typeface="Cambria Math" panose="02040503050406030204" pitchFamily="18" charset="0"/>
                  </a:rPr>
                  <a:t>_rate</a:t>
                </a:r>
                <a:r>
                  <a:rPr lang="en-US" i="0">
                    <a:latin typeface="Cambria Math" panose="02040503050406030204" pitchFamily="18" charset="0"/>
                  </a:rPr>
                  <a:t>∗𝑑𝑥</a:t>
                </a:r>
                <a:r>
                  <a:rPr lang="en-US" b="0" i="0" smtClean="0">
                    <a:latin typeface="Cambria Math" panose="02040503050406030204" pitchFamily="18" charset="0"/>
                  </a:rPr>
                  <a:t> ; </a:t>
                </a:r>
                <a:r>
                  <a:rPr lang="en-US" i="0">
                    <a:latin typeface="Cambria Math" panose="02040503050406030204" pitchFamily="18" charset="0"/>
                  </a:rPr>
                  <a:t>x+=</a:t>
                </a:r>
                <a:r>
                  <a:rPr lang="en-US" b="0" i="0" smtClean="0">
                    <a:latin typeface="Cambria Math" panose="02040503050406030204" pitchFamily="18" charset="0"/>
                  </a:rPr>
                  <a:t>v</a:t>
                </a:r>
                <a:endParaRPr lang="en-US" dirty="0"/>
              </a:p>
              <a:p>
                <a:pPr algn="r" rtl="1"/>
                <a:endParaRPr lang="en-US" dirty="0"/>
              </a:p>
            </p:txBody>
          </p:sp>
        </mc:Fallback>
      </mc:AlternateContent>
      <p:sp>
        <p:nvSpPr>
          <p:cNvPr id="4" name="Slide Number Placeholder 3"/>
          <p:cNvSpPr>
            <a:spLocks noGrp="1"/>
          </p:cNvSpPr>
          <p:nvPr>
            <p:ph type="sldNum" sz="quarter" idx="5"/>
          </p:nvPr>
        </p:nvSpPr>
        <p:spPr/>
        <p:txBody>
          <a:bodyPr/>
          <a:lstStyle/>
          <a:p>
            <a:fld id="{D1424380-F98C-4904-AD4B-4459796C3B26}" type="slidenum">
              <a:rPr lang="en-US" smtClean="0"/>
              <a:t>10</a:t>
            </a:fld>
            <a:endParaRPr lang="en-US"/>
          </a:p>
        </p:txBody>
      </p:sp>
    </p:spTree>
    <p:extLst>
      <p:ext uri="{BB962C8B-B14F-4D97-AF65-F5344CB8AC3E}">
        <p14:creationId xmlns:p14="http://schemas.microsoft.com/office/powerpoint/2010/main" val="170770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smtClean="0"/>
              <a:t>הסקיפ</a:t>
            </a:r>
            <a:r>
              <a:rPr lang="he-IL" baseline="0" dirty="0" smtClean="0"/>
              <a:t> </a:t>
            </a:r>
            <a:r>
              <a:rPr lang="he-IL" baseline="0" dirty="0" err="1" smtClean="0"/>
              <a:t>קונקשיינס</a:t>
            </a:r>
            <a:r>
              <a:rPr lang="he-IL" baseline="0" dirty="0" smtClean="0"/>
              <a:t> עוזרים להתכנסות מהירה יותר.</a:t>
            </a:r>
            <a:endParaRPr lang="he-IL" dirty="0"/>
          </a:p>
        </p:txBody>
      </p:sp>
      <p:sp>
        <p:nvSpPr>
          <p:cNvPr id="4" name="Slide Number Placeholder 3"/>
          <p:cNvSpPr>
            <a:spLocks noGrp="1"/>
          </p:cNvSpPr>
          <p:nvPr>
            <p:ph type="sldNum" sz="quarter" idx="10"/>
          </p:nvPr>
        </p:nvSpPr>
        <p:spPr/>
        <p:txBody>
          <a:bodyPr/>
          <a:lstStyle/>
          <a:p>
            <a:fld id="{D1424380-F98C-4904-AD4B-4459796C3B26}" type="slidenum">
              <a:rPr lang="en-US" smtClean="0"/>
              <a:t>12</a:t>
            </a:fld>
            <a:endParaRPr lang="en-US"/>
          </a:p>
        </p:txBody>
      </p:sp>
    </p:spTree>
    <p:extLst>
      <p:ext uri="{BB962C8B-B14F-4D97-AF65-F5344CB8AC3E}">
        <p14:creationId xmlns:p14="http://schemas.microsoft.com/office/powerpoint/2010/main" val="372359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smtClean="0"/>
          </a:p>
          <a:p>
            <a:pPr algn="r" rtl="1"/>
            <a:r>
              <a:rPr lang="en-US" dirty="0" smtClean="0"/>
              <a:t>RNN</a:t>
            </a:r>
            <a:r>
              <a:rPr lang="he-IL" dirty="0" smtClean="0"/>
              <a:t> נוטה לגרום </a:t>
            </a:r>
            <a:r>
              <a:rPr lang="he-IL" dirty="0" err="1" smtClean="0"/>
              <a:t>לגרדיאנטים</a:t>
            </a:r>
            <a:r>
              <a:rPr lang="he-IL" dirty="0" smtClean="0"/>
              <a:t> להתפוצץ</a:t>
            </a:r>
            <a:r>
              <a:rPr lang="he-IL" baseline="0" dirty="0" smtClean="0"/>
              <a:t> או להיעלם יותר מהר מ</a:t>
            </a:r>
            <a:r>
              <a:rPr lang="en-US" baseline="0" dirty="0" smtClean="0"/>
              <a:t>CNN</a:t>
            </a:r>
            <a:r>
              <a:rPr lang="he-IL" baseline="0" dirty="0" smtClean="0"/>
              <a:t> לכן נעשה שימוש בעוד תוספות בדרך כלל ו</a:t>
            </a:r>
            <a:r>
              <a:rPr lang="en-US" baseline="0" dirty="0" smtClean="0"/>
              <a:t>SKIP</a:t>
            </a:r>
            <a:r>
              <a:rPr lang="he-IL" baseline="0" dirty="0" smtClean="0"/>
              <a:t>. הסיבה לכך היא שב</a:t>
            </a:r>
            <a:r>
              <a:rPr lang="en-US" baseline="0" dirty="0" smtClean="0"/>
              <a:t>RNN</a:t>
            </a:r>
            <a:r>
              <a:rPr lang="he-IL" baseline="0" dirty="0" smtClean="0"/>
              <a:t> הפרמטרים משותפים לעומת </a:t>
            </a:r>
            <a:r>
              <a:rPr lang="en-US" baseline="0" dirty="0" smtClean="0"/>
              <a:t>CNN</a:t>
            </a:r>
            <a:r>
              <a:rPr lang="he-IL" baseline="0" dirty="0" smtClean="0"/>
              <a:t>.</a:t>
            </a:r>
          </a:p>
          <a:p>
            <a:pPr algn="r" rtl="1"/>
            <a:r>
              <a:rPr lang="he-IL" baseline="0" dirty="0" smtClean="0"/>
              <a:t>כדי לפתור את בעיית </a:t>
            </a:r>
            <a:r>
              <a:rPr lang="he-IL" baseline="0" dirty="0" err="1" smtClean="0"/>
              <a:t>הגרדיאנטים</a:t>
            </a:r>
            <a:r>
              <a:rPr lang="he-IL" baseline="0" dirty="0" smtClean="0"/>
              <a:t> הנעלמים יש צורך בלהציג פרמטר חדש שנקרא פרמטר </a:t>
            </a:r>
            <a:r>
              <a:rPr lang="he-IL" baseline="0" dirty="0" err="1" smtClean="0"/>
              <a:t>השכחון</a:t>
            </a:r>
            <a:r>
              <a:rPr lang="he-IL" baseline="0" dirty="0" smtClean="0"/>
              <a:t> או הזיכרון ואותו נראה ב</a:t>
            </a:r>
            <a:r>
              <a:rPr lang="en-US" baseline="0" dirty="0" smtClean="0"/>
              <a:t>LSTM</a:t>
            </a:r>
            <a:r>
              <a:rPr lang="he-IL" baseline="0" dirty="0" smtClean="0"/>
              <a:t> למשל.</a:t>
            </a:r>
          </a:p>
          <a:p>
            <a:pPr algn="r" rtl="1"/>
            <a:r>
              <a:rPr lang="he-IL" dirty="0" smtClean="0"/>
              <a:t>ב</a:t>
            </a:r>
            <a:r>
              <a:rPr lang="en-US" dirty="0" smtClean="0"/>
              <a:t>LSTM</a:t>
            </a:r>
            <a:r>
              <a:rPr lang="he-IL" dirty="0" smtClean="0"/>
              <a:t> נחליף כל תא ברשת </a:t>
            </a:r>
            <a:r>
              <a:rPr lang="en-US" dirty="0" smtClean="0"/>
              <a:t>RNN</a:t>
            </a:r>
            <a:r>
              <a:rPr lang="he-IL" dirty="0" smtClean="0"/>
              <a:t> בתא </a:t>
            </a:r>
            <a:r>
              <a:rPr lang="en-US" dirty="0" smtClean="0"/>
              <a:t>LSTM</a:t>
            </a:r>
            <a:r>
              <a:rPr lang="he-IL" dirty="0" smtClean="0"/>
              <a:t>.</a:t>
            </a:r>
            <a:endParaRPr lang="en-US" dirty="0"/>
          </a:p>
        </p:txBody>
      </p:sp>
      <p:sp>
        <p:nvSpPr>
          <p:cNvPr id="4" name="Slide Number Placeholder 3"/>
          <p:cNvSpPr>
            <a:spLocks noGrp="1"/>
          </p:cNvSpPr>
          <p:nvPr>
            <p:ph type="sldNum" sz="quarter" idx="5"/>
          </p:nvPr>
        </p:nvSpPr>
        <p:spPr/>
        <p:txBody>
          <a:bodyPr/>
          <a:lstStyle/>
          <a:p>
            <a:fld id="{D1424380-F98C-4904-AD4B-4459796C3B26}" type="slidenum">
              <a:rPr lang="en-US" smtClean="0"/>
              <a:t>13</a:t>
            </a:fld>
            <a:endParaRPr lang="en-US"/>
          </a:p>
        </p:txBody>
      </p:sp>
    </p:spTree>
    <p:extLst>
      <p:ext uri="{BB962C8B-B14F-4D97-AF65-F5344CB8AC3E}">
        <p14:creationId xmlns:p14="http://schemas.microsoft.com/office/powerpoint/2010/main" val="427144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302644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19730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7961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84823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B86EC5-7C0C-4B78-9162-202D1C14F68C}"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67188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26459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86EC5-7C0C-4B78-9162-202D1C14F68C}"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713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86EC5-7C0C-4B78-9162-202D1C14F68C}"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20911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86EC5-7C0C-4B78-9162-202D1C14F68C}"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1906240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49914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86EC5-7C0C-4B78-9162-202D1C14F68C}"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F714E-AF01-4C4D-8A4C-7FFFAF0A40EB}" type="slidenum">
              <a:rPr lang="en-US" smtClean="0"/>
              <a:t>‹#›</a:t>
            </a:fld>
            <a:endParaRPr lang="en-US"/>
          </a:p>
        </p:txBody>
      </p:sp>
    </p:spTree>
    <p:extLst>
      <p:ext uri="{BB962C8B-B14F-4D97-AF65-F5344CB8AC3E}">
        <p14:creationId xmlns:p14="http://schemas.microsoft.com/office/powerpoint/2010/main" val="201441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86EC5-7C0C-4B78-9162-202D1C14F68C}" type="datetimeFigureOut">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F714E-AF01-4C4D-8A4C-7FFFAF0A40EB}" type="slidenum">
              <a:rPr lang="en-US" smtClean="0"/>
              <a:t>‹#›</a:t>
            </a:fld>
            <a:endParaRPr lang="en-US"/>
          </a:p>
        </p:txBody>
      </p:sp>
    </p:spTree>
    <p:extLst>
      <p:ext uri="{BB962C8B-B14F-4D97-AF65-F5344CB8AC3E}">
        <p14:creationId xmlns:p14="http://schemas.microsoft.com/office/powerpoint/2010/main" val="406850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2" name="Picture 11" descr="A person surfing on a wave&#10;&#10;Description automatically generated with medium confidence">
            <a:extLst>
              <a:ext uri="{FF2B5EF4-FFF2-40B4-BE49-F238E27FC236}">
                <a16:creationId xmlns:a16="http://schemas.microsoft.com/office/drawing/2014/main" id="{2D34B2C1-0C1B-4640-8DF6-79E866E29F6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2" name="Title 1">
            <a:extLst>
              <a:ext uri="{FF2B5EF4-FFF2-40B4-BE49-F238E27FC236}">
                <a16:creationId xmlns:a16="http://schemas.microsoft.com/office/drawing/2014/main" id="{BB7046D3-BAB1-4F1B-A56C-FA98BEAE7DB0}"/>
              </a:ext>
            </a:extLst>
          </p:cNvPr>
          <p:cNvSpPr>
            <a:spLocks noGrp="1"/>
          </p:cNvSpPr>
          <p:nvPr>
            <p:ph type="ctrTitle"/>
          </p:nvPr>
        </p:nvSpPr>
        <p:spPr>
          <a:xfrm>
            <a:off x="1445059" y="365844"/>
            <a:ext cx="9144000" cy="1897132"/>
          </a:xfrm>
        </p:spPr>
        <p:txBody>
          <a:bodyPr>
            <a:normAutofit/>
          </a:bodyPr>
          <a:lstStyle/>
          <a:p>
            <a:r>
              <a:rPr lang="en-US" dirty="0">
                <a:solidFill>
                  <a:srgbClr val="FFFFFF"/>
                </a:solidFill>
              </a:rPr>
              <a:t>Scale-recurrent Network for Deep Image Deblurring</a:t>
            </a:r>
          </a:p>
        </p:txBody>
      </p:sp>
      <p:sp>
        <p:nvSpPr>
          <p:cNvPr id="3" name="Subtitle 2">
            <a:extLst>
              <a:ext uri="{FF2B5EF4-FFF2-40B4-BE49-F238E27FC236}">
                <a16:creationId xmlns:a16="http://schemas.microsoft.com/office/drawing/2014/main" id="{813C9ACD-A027-4CF4-A55E-65763A00379D}"/>
              </a:ext>
            </a:extLst>
          </p:cNvPr>
          <p:cNvSpPr>
            <a:spLocks noGrp="1"/>
          </p:cNvSpPr>
          <p:nvPr>
            <p:ph type="subTitle" idx="1"/>
          </p:nvPr>
        </p:nvSpPr>
        <p:spPr>
          <a:xfrm>
            <a:off x="1524000" y="3019494"/>
            <a:ext cx="9144000" cy="2238305"/>
          </a:xfrm>
        </p:spPr>
        <p:txBody>
          <a:bodyPr>
            <a:normAutofit/>
          </a:bodyPr>
          <a:lstStyle/>
          <a:p>
            <a:r>
              <a:rPr lang="en-US" sz="2000" dirty="0">
                <a:solidFill>
                  <a:srgbClr val="FFFFFF"/>
                </a:solidFill>
              </a:rPr>
              <a:t>Student name: Tom </a:t>
            </a:r>
            <a:r>
              <a:rPr lang="en-US" sz="2000" dirty="0" err="1">
                <a:solidFill>
                  <a:srgbClr val="FFFFFF"/>
                </a:solidFill>
              </a:rPr>
              <a:t>Lev-ron</a:t>
            </a:r>
            <a:r>
              <a:rPr lang="en-US" sz="2000" dirty="0">
                <a:solidFill>
                  <a:srgbClr val="FFFFFF"/>
                </a:solidFill>
              </a:rPr>
              <a:t>.</a:t>
            </a:r>
          </a:p>
          <a:p>
            <a:r>
              <a:rPr lang="en-US" sz="2000" dirty="0">
                <a:solidFill>
                  <a:srgbClr val="FFFFFF"/>
                </a:solidFill>
              </a:rPr>
              <a:t>Introduction to digital image processing.</a:t>
            </a:r>
          </a:p>
          <a:p>
            <a:r>
              <a:rPr lang="en-US" sz="2000" dirty="0">
                <a:solidFill>
                  <a:srgbClr val="FFFFFF"/>
                </a:solidFill>
              </a:rPr>
              <a:t>Date: 14.01.2020.</a:t>
            </a:r>
          </a:p>
          <a:p>
            <a:r>
              <a:rPr lang="en-US" sz="2000" dirty="0">
                <a:solidFill>
                  <a:srgbClr val="FFFFFF"/>
                </a:solidFill>
              </a:rPr>
              <a:t>Paper authors: Xin Tao, </a:t>
            </a:r>
            <a:r>
              <a:rPr lang="en-US" sz="2000" dirty="0" err="1">
                <a:solidFill>
                  <a:srgbClr val="FFFFFF"/>
                </a:solidFill>
              </a:rPr>
              <a:t>Hongyun</a:t>
            </a:r>
            <a:r>
              <a:rPr lang="en-US" sz="2000" dirty="0">
                <a:solidFill>
                  <a:srgbClr val="FFFFFF"/>
                </a:solidFill>
              </a:rPr>
              <a:t> Gao, </a:t>
            </a:r>
            <a:r>
              <a:rPr lang="en-US" sz="2000" dirty="0" err="1">
                <a:solidFill>
                  <a:srgbClr val="FFFFFF"/>
                </a:solidFill>
              </a:rPr>
              <a:t>Xiaoyong</a:t>
            </a:r>
            <a:r>
              <a:rPr lang="en-US" sz="2000" dirty="0">
                <a:solidFill>
                  <a:srgbClr val="FFFFFF"/>
                </a:solidFill>
              </a:rPr>
              <a:t> Shen, </a:t>
            </a:r>
            <a:r>
              <a:rPr lang="en-US" sz="2000" dirty="0" err="1">
                <a:solidFill>
                  <a:srgbClr val="FFFFFF"/>
                </a:solidFill>
              </a:rPr>
              <a:t>Jue</a:t>
            </a:r>
            <a:r>
              <a:rPr lang="en-US" sz="2000" dirty="0">
                <a:solidFill>
                  <a:srgbClr val="FFFFFF"/>
                </a:solidFill>
              </a:rPr>
              <a:t> Wang, </a:t>
            </a:r>
            <a:r>
              <a:rPr lang="en-US" sz="2000" dirty="0" err="1">
                <a:solidFill>
                  <a:srgbClr val="FFFFFF"/>
                </a:solidFill>
              </a:rPr>
              <a:t>Jiaya</a:t>
            </a:r>
            <a:r>
              <a:rPr lang="en-US" sz="2000" dirty="0">
                <a:solidFill>
                  <a:srgbClr val="FFFFFF"/>
                </a:solidFill>
              </a:rPr>
              <a:t> Jia.</a:t>
            </a:r>
          </a:p>
          <a:p>
            <a:r>
              <a:rPr lang="en-US" sz="2000" dirty="0">
                <a:solidFill>
                  <a:srgbClr val="FFFFFF"/>
                </a:solidFill>
              </a:rPr>
              <a:t>The Chinese University of Hong Kong , </a:t>
            </a:r>
            <a:r>
              <a:rPr lang="en-US" sz="2000" dirty="0" err="1">
                <a:solidFill>
                  <a:srgbClr val="FFFFFF"/>
                </a:solidFill>
              </a:rPr>
              <a:t>YouTu</a:t>
            </a:r>
            <a:r>
              <a:rPr lang="en-US" sz="2000" dirty="0">
                <a:solidFill>
                  <a:srgbClr val="FFFFFF"/>
                </a:solidFill>
              </a:rPr>
              <a:t> Lab,  Tencent 3Megvii Inc. </a:t>
            </a:r>
          </a:p>
        </p:txBody>
      </p:sp>
    </p:spTree>
    <p:extLst>
      <p:ext uri="{BB962C8B-B14F-4D97-AF65-F5344CB8AC3E}">
        <p14:creationId xmlns:p14="http://schemas.microsoft.com/office/powerpoint/2010/main" val="9193699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2F7A-FD65-4E67-9BE5-5A842F64ABA4}"/>
              </a:ext>
            </a:extLst>
          </p:cNvPr>
          <p:cNvSpPr>
            <a:spLocks noGrp="1"/>
          </p:cNvSpPr>
          <p:nvPr>
            <p:ph type="title"/>
          </p:nvPr>
        </p:nvSpPr>
        <p:spPr>
          <a:xfrm>
            <a:off x="838200" y="365125"/>
            <a:ext cx="10515600" cy="873953"/>
          </a:xfrm>
        </p:spPr>
        <p:txBody>
          <a:bodyPr/>
          <a:lstStyle/>
          <a:p>
            <a:r>
              <a:rPr lang="en-US" dirty="0"/>
              <a:t>Parameter update – Solver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56DE72-6C8B-4AAC-A0EE-9CEE359130B8}"/>
                  </a:ext>
                </a:extLst>
              </p:cNvPr>
              <p:cNvSpPr>
                <a:spLocks noGrp="1"/>
              </p:cNvSpPr>
              <p:nvPr>
                <p:ph idx="1"/>
              </p:nvPr>
            </p:nvSpPr>
            <p:spPr>
              <a:xfrm>
                <a:off x="838200" y="1239078"/>
                <a:ext cx="10515600" cy="5222682"/>
              </a:xfrm>
            </p:spPr>
            <p:txBody>
              <a:bodyPr>
                <a:noAutofit/>
              </a:bodyPr>
              <a:lstStyle/>
              <a:p>
                <a:pPr>
                  <a:lnSpc>
                    <a:spcPct val="170000"/>
                  </a:lnSpc>
                </a:pPr>
                <a:r>
                  <a:rPr lang="en-US" sz="1600" dirty="0" smtClean="0"/>
                  <a:t>The network training solver, updating the kernels parameters is Adam. The loss function is simple L</a:t>
                </a:r>
                <a:r>
                  <a:rPr lang="en-US" sz="1600" baseline="-25000" dirty="0"/>
                  <a:t>2</a:t>
                </a:r>
                <a:r>
                  <a:rPr lang="en-US" sz="1600" dirty="0"/>
                  <a:t>-norm =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m:t>
                        </m:r>
                        <m:r>
                          <m:rPr>
                            <m:brk m:alnAt="23"/>
                          </m:rP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𝑘</m:t>
                                </m:r>
                              </m:e>
                              <m:sub>
                                <m:r>
                                  <a:rPr lang="en-US" sz="1600" b="0" i="1" smtClean="0">
                                    <a:latin typeface="Cambria Math" panose="02040503050406030204" pitchFamily="18" charset="0"/>
                                  </a:rPr>
                                  <m:t>𝑖</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𝑁</m:t>
                                </m:r>
                              </m:e>
                              <m:sub>
                                <m:r>
                                  <a:rPr lang="en-US" sz="1600" b="0" i="1" smtClean="0">
                                    <a:latin typeface="Cambria Math" panose="02040503050406030204" pitchFamily="18" charset="0"/>
                                  </a:rPr>
                                  <m:t>𝑖</m:t>
                                </m:r>
                              </m:sub>
                            </m:sSub>
                          </m:den>
                        </m:f>
                        <m:sSubSup>
                          <m:sSubSupPr>
                            <m:ctrlPr>
                              <a:rPr lang="en-US" sz="1600" b="0" i="1" smtClean="0">
                                <a:latin typeface="Cambria Math" panose="02040503050406030204" pitchFamily="18" charset="0"/>
                              </a:rPr>
                            </m:ctrlPr>
                          </m:sSubSupPr>
                          <m:e>
                            <m:d>
                              <m:dPr>
                                <m:begChr m:val="‖"/>
                                <m:endChr m:val="‖"/>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𝐼</m:t>
                                    </m:r>
                                  </m:e>
                                  <m:sup>
                                    <m:r>
                                      <a:rPr lang="en-US" sz="1600" i="1">
                                        <a:latin typeface="Cambria Math" panose="02040503050406030204" pitchFamily="18" charset="0"/>
                                      </a:rPr>
                                      <m:t>𝑖</m:t>
                                    </m:r>
                                  </m:sup>
                                </m:s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𝐼</m:t>
                                    </m:r>
                                  </m:e>
                                  <m:sub>
                                    <m:r>
                                      <a:rPr lang="en-US" sz="1600" i="1">
                                        <a:latin typeface="Cambria Math" panose="02040503050406030204" pitchFamily="18" charset="0"/>
                                      </a:rPr>
                                      <m:t>𝑡𝑟𝑢𝑒</m:t>
                                    </m:r>
                                  </m:sub>
                                  <m:sup>
                                    <m:r>
                                      <a:rPr lang="en-US" sz="1600" i="1">
                                        <a:latin typeface="Cambria Math" panose="02040503050406030204" pitchFamily="18" charset="0"/>
                                      </a:rPr>
                                      <m:t>𝑖</m:t>
                                    </m:r>
                                  </m:sup>
                                </m:sSubSup>
                              </m:e>
                            </m:d>
                          </m:e>
                          <m:sub>
                            <m:r>
                              <a:rPr lang="en-US" sz="1600" b="0" i="1" smtClean="0">
                                <a:latin typeface="Cambria Math" panose="02040503050406030204" pitchFamily="18" charset="0"/>
                              </a:rPr>
                              <m:t>2</m:t>
                            </m:r>
                          </m:sub>
                          <m:sup>
                            <m:r>
                              <a:rPr lang="en-US" sz="1600" b="0" i="1" smtClean="0">
                                <a:latin typeface="Cambria Math" panose="02040503050406030204" pitchFamily="18" charset="0"/>
                              </a:rPr>
                              <m:t>2</m:t>
                            </m:r>
                          </m:sup>
                        </m:sSubSup>
                      </m:e>
                    </m:nary>
                  </m:oMath>
                </a14:m>
                <a:endParaRPr lang="en-US" sz="1600" dirty="0"/>
              </a:p>
              <a:p>
                <a:pPr>
                  <a:lnSpc>
                    <a:spcPct val="170000"/>
                  </a:lnSpc>
                </a:pPr>
                <a:r>
                  <a:rPr lang="en-US" sz="1600" dirty="0"/>
                  <a:t>Simplest form of a solver: x is a parameter vector, dx is the update gradient. So, </a:t>
                </a:r>
                <a14:m>
                  <m:oMath xmlns:m="http://schemas.openxmlformats.org/officeDocument/2006/math">
                    <m:r>
                      <m:rPr>
                        <m:sty m:val="p"/>
                      </m:rPr>
                      <a:rPr lang="en-US" sz="1600" b="0" i="0" smtClean="0">
                        <a:latin typeface="Cambria Math" panose="02040503050406030204" pitchFamily="18" charset="0"/>
                      </a:rPr>
                      <m:t>x</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learning</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rate</m:t>
                    </m:r>
                    <m:r>
                      <a:rPr lang="en-US" sz="1600" b="0" i="1" smtClean="0">
                        <a:latin typeface="Cambria Math" panose="02040503050406030204" pitchFamily="18" charset="0"/>
                      </a:rPr>
                      <m:t>∗</m:t>
                    </m:r>
                    <m:r>
                      <a:rPr lang="en-US" sz="1600" b="0" i="1" smtClean="0">
                        <a:latin typeface="Cambria Math" panose="02040503050406030204" pitchFamily="18" charset="0"/>
                      </a:rPr>
                      <m:t>𝑑𝑥</m:t>
                    </m:r>
                  </m:oMath>
                </a14:m>
                <a:r>
                  <a:rPr lang="en-US" sz="1600" dirty="0"/>
                  <a:t>. </a:t>
                </a:r>
              </a:p>
              <a:p>
                <a:pPr>
                  <a:lnSpc>
                    <a:spcPct val="170000"/>
                  </a:lnSpc>
                </a:pPr>
                <a:r>
                  <a:rPr lang="en-US" sz="1600" dirty="0" smtClean="0"/>
                  <a:t>For </a:t>
                </a:r>
                <a:r>
                  <a:rPr lang="en-US" sz="1600" dirty="0"/>
                  <a:t>this research, a second order method is used, called Adam:</a:t>
                </a: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x</m:t>
                      </m:r>
                      <m:r>
                        <a:rPr lang="sv-SE" sz="1600" i="0" smtClean="0">
                          <a:latin typeface="Cambria Math" panose="02040503050406030204" pitchFamily="18" charset="0"/>
                        </a:rPr>
                        <m:t> += − </m:t>
                      </m:r>
                      <m:r>
                        <m:rPr>
                          <m:sty m:val="p"/>
                        </m:rPr>
                        <a:rPr lang="sv-SE" sz="1600" i="0" smtClean="0">
                          <a:latin typeface="Cambria Math" panose="02040503050406030204" pitchFamily="18" charset="0"/>
                        </a:rPr>
                        <m:t>learning</m:t>
                      </m:r>
                      <m:r>
                        <a:rPr lang="sv-SE" sz="1600" i="0" smtClean="0">
                          <a:latin typeface="Cambria Math" panose="02040503050406030204" pitchFamily="18" charset="0"/>
                        </a:rPr>
                        <m:t>_</m:t>
                      </m:r>
                      <m:r>
                        <m:rPr>
                          <m:sty m:val="p"/>
                        </m:rPr>
                        <a:rPr lang="sv-SE" sz="1600" i="0" smtClean="0">
                          <a:latin typeface="Cambria Math" panose="02040503050406030204" pitchFamily="18" charset="0"/>
                        </a:rPr>
                        <m:t>rate</m:t>
                      </m:r>
                      <m:r>
                        <a:rPr lang="sv-SE" sz="1600" i="0" smtClean="0">
                          <a:latin typeface="Cambria Math" panose="02040503050406030204" pitchFamily="18" charset="0"/>
                        </a:rPr>
                        <m:t>∗ </m:t>
                      </m:r>
                      <m:r>
                        <m:rPr>
                          <m:sty m:val="p"/>
                        </m:rPr>
                        <a:rPr lang="sv-SE" sz="1600" i="0" smtClean="0">
                          <a:latin typeface="Cambria Math" panose="02040503050406030204" pitchFamily="18" charset="0"/>
                        </a:rPr>
                        <m:t>m</m:t>
                      </m:r>
                      <m:r>
                        <a:rPr lang="sv-SE" sz="1600" i="1" smtClean="0">
                          <a:latin typeface="Cambria Math" panose="02040503050406030204" pitchFamily="18" charset="0"/>
                        </a:rPr>
                        <m:t> </m:t>
                      </m:r>
                      <m:r>
                        <a:rPr lang="sv-SE" sz="1600" i="0" smtClean="0">
                          <a:latin typeface="Cambria Math" panose="02040503050406030204" pitchFamily="18" charset="0"/>
                        </a:rPr>
                        <m:t>/</m:t>
                      </m:r>
                      <m:r>
                        <a:rPr lang="sv-SE" sz="1600" i="0" smtClean="0">
                          <a:latin typeface="Cambria Math" panose="02040503050406030204" pitchFamily="18" charset="0"/>
                        </a:rPr>
                        <m:t> (</m:t>
                      </m:r>
                      <m:r>
                        <m:rPr>
                          <m:sty m:val="p"/>
                        </m:rPr>
                        <a:rPr lang="sv-SE" sz="1600" i="0" smtClean="0">
                          <a:latin typeface="Cambria Math" panose="02040503050406030204" pitchFamily="18" charset="0"/>
                        </a:rPr>
                        <m:t>np</m:t>
                      </m:r>
                      <m:r>
                        <a:rPr lang="sv-SE" sz="1600" i="0" smtClean="0">
                          <a:latin typeface="Cambria Math" panose="02040503050406030204" pitchFamily="18" charset="0"/>
                        </a:rPr>
                        <m:t>.</m:t>
                      </m:r>
                      <m:r>
                        <m:rPr>
                          <m:sty m:val="p"/>
                        </m:rPr>
                        <a:rPr lang="sv-SE" sz="1600" i="0" smtClean="0">
                          <a:latin typeface="Cambria Math" panose="02040503050406030204" pitchFamily="18" charset="0"/>
                        </a:rPr>
                        <m:t>sqrt</m:t>
                      </m:r>
                      <m:r>
                        <a:rPr lang="sv-SE" sz="1600" i="0" smtClean="0">
                          <a:latin typeface="Cambria Math" panose="02040503050406030204" pitchFamily="18" charset="0"/>
                        </a:rPr>
                        <m:t>(</m:t>
                      </m:r>
                      <m:r>
                        <m:rPr>
                          <m:sty m:val="p"/>
                        </m:rPr>
                        <a:rPr lang="sv-SE" sz="1600" i="0" smtClean="0">
                          <a:latin typeface="Cambria Math" panose="02040503050406030204" pitchFamily="18" charset="0"/>
                        </a:rPr>
                        <m:t>v</m:t>
                      </m:r>
                      <m:r>
                        <a:rPr lang="sv-SE" sz="1600" i="0" smtClean="0">
                          <a:latin typeface="Cambria Math" panose="02040503050406030204" pitchFamily="18" charset="0"/>
                        </a:rPr>
                        <m:t>)+ </m:t>
                      </m:r>
                      <m:r>
                        <m:rPr>
                          <m:sty m:val="p"/>
                        </m:rPr>
                        <a:rPr lang="sv-SE" sz="1600" i="0" smtClean="0">
                          <a:latin typeface="Cambria Math" panose="02040503050406030204" pitchFamily="18" charset="0"/>
                        </a:rPr>
                        <m:t>eps</m:t>
                      </m:r>
                      <m:r>
                        <a:rPr lang="sv-SE" sz="1600" i="0" smtClean="0">
                          <a:latin typeface="Cambria Math" panose="02040503050406030204" pitchFamily="18" charset="0"/>
                        </a:rPr>
                        <m:t>)</m:t>
                      </m:r>
                    </m:oMath>
                  </m:oMathPara>
                </a14:m>
                <a:endParaRPr lang="en-US" sz="1600" i="0" dirty="0" smtClean="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v</m:t>
                      </m:r>
                      <m:r>
                        <a:rPr lang="sv-SE" sz="1600" i="0" smtClean="0">
                          <a:latin typeface="Cambria Math" panose="02040503050406030204" pitchFamily="18" charset="0"/>
                        </a:rPr>
                        <m:t> = </m:t>
                      </m:r>
                      <m:r>
                        <m:rPr>
                          <m:sty m:val="p"/>
                        </m:rPr>
                        <a:rPr lang="sv-SE" sz="1600" i="0" smtClean="0">
                          <a:latin typeface="Cambria Math" panose="02040503050406030204" pitchFamily="18" charset="0"/>
                        </a:rPr>
                        <m:t>beta</m:t>
                      </m:r>
                      <m:r>
                        <a:rPr lang="sv-SE" sz="1600" i="0" smtClean="0">
                          <a:latin typeface="Cambria Math" panose="02040503050406030204" pitchFamily="18" charset="0"/>
                        </a:rPr>
                        <m:t>2</m:t>
                      </m:r>
                      <m:r>
                        <a:rPr lang="sv-SE" sz="1600" i="0" smtClean="0">
                          <a:latin typeface="Cambria Math" panose="02040503050406030204" pitchFamily="18" charset="0"/>
                        </a:rPr>
                        <m:t>∗</m:t>
                      </m:r>
                      <m:r>
                        <m:rPr>
                          <m:sty m:val="p"/>
                        </m:rPr>
                        <a:rPr lang="sv-SE" sz="1600" i="0" smtClean="0">
                          <a:latin typeface="Cambria Math" panose="02040503050406030204" pitchFamily="18" charset="0"/>
                        </a:rPr>
                        <m:t>v</m:t>
                      </m:r>
                      <m:r>
                        <a:rPr lang="sv-SE" sz="1600" i="0" smtClean="0">
                          <a:latin typeface="Cambria Math" panose="02040503050406030204" pitchFamily="18" charset="0"/>
                        </a:rPr>
                        <m:t> + </m:t>
                      </m:r>
                      <m:d>
                        <m:dPr>
                          <m:ctrlPr>
                            <a:rPr lang="sv-SE" sz="1600" i="1">
                              <a:latin typeface="Cambria Math" panose="02040503050406030204" pitchFamily="18" charset="0"/>
                            </a:rPr>
                          </m:ctrlPr>
                        </m:dPr>
                        <m:e>
                          <m:r>
                            <a:rPr lang="sv-SE" sz="1600" i="0">
                              <a:latin typeface="Cambria Math" panose="02040503050406030204" pitchFamily="18" charset="0"/>
                            </a:rPr>
                            <m:t>1</m:t>
                          </m:r>
                          <m:r>
                            <a:rPr lang="sv-SE" sz="1600" i="0">
                              <a:latin typeface="Cambria Math" panose="02040503050406030204" pitchFamily="18" charset="0"/>
                            </a:rPr>
                            <m:t>−</m:t>
                          </m:r>
                          <m:r>
                            <m:rPr>
                              <m:sty m:val="p"/>
                            </m:rPr>
                            <a:rPr lang="sv-SE" sz="1600" i="0">
                              <a:latin typeface="Cambria Math" panose="02040503050406030204" pitchFamily="18" charset="0"/>
                            </a:rPr>
                            <m:t>beta</m:t>
                          </m:r>
                          <m:r>
                            <a:rPr lang="sv-SE" sz="1600" i="0">
                              <a:latin typeface="Cambria Math" panose="02040503050406030204" pitchFamily="18" charset="0"/>
                            </a:rPr>
                            <m:t>2</m:t>
                          </m:r>
                        </m:e>
                      </m:d>
                      <m:r>
                        <a:rPr lang="sv-SE" sz="1600" i="0">
                          <a:latin typeface="Cambria Math" panose="02040503050406030204" pitchFamily="18" charset="0"/>
                        </a:rPr>
                        <m:t>∗</m:t>
                      </m:r>
                      <m:d>
                        <m:dPr>
                          <m:ctrlPr>
                            <a:rPr lang="sv-SE" sz="1600" i="1">
                              <a:latin typeface="Cambria Math" panose="02040503050406030204" pitchFamily="18" charset="0"/>
                            </a:rPr>
                          </m:ctrlPr>
                        </m:dPr>
                        <m:e>
                          <m:sSup>
                            <m:sSupPr>
                              <m:ctrlPr>
                                <a:rPr lang="sv-SE" sz="1600" i="1" smtClean="0">
                                  <a:latin typeface="Cambria Math" panose="02040503050406030204" pitchFamily="18" charset="0"/>
                                </a:rPr>
                              </m:ctrlPr>
                            </m:sSupPr>
                            <m:e>
                              <m:r>
                                <m:rPr>
                                  <m:sty m:val="p"/>
                                </m:rPr>
                                <a:rPr lang="en-US" sz="1600" b="0" i="0" smtClean="0">
                                  <a:latin typeface="Cambria Math" panose="02040503050406030204" pitchFamily="18" charset="0"/>
                                </a:rPr>
                                <m:t>dx</m:t>
                              </m:r>
                            </m:e>
                            <m:sup>
                              <m:r>
                                <a:rPr lang="en-US" sz="1600" b="0" i="1" smtClean="0">
                                  <a:latin typeface="Cambria Math" panose="02040503050406030204" pitchFamily="18" charset="0"/>
                                </a:rPr>
                                <m:t>2</m:t>
                              </m:r>
                            </m:sup>
                          </m:sSup>
                        </m:e>
                      </m:d>
                      <m:r>
                        <a:rPr lang="sv-SE" sz="1600" i="0">
                          <a:latin typeface="Cambria Math" panose="02040503050406030204" pitchFamily="18" charset="0"/>
                        </a:rPr>
                        <m:t>  </m:t>
                      </m:r>
                    </m:oMath>
                  </m:oMathPara>
                </a14:m>
                <a:endParaRPr lang="en-US" sz="1600" i="0" dirty="0" smtClean="0">
                  <a:latin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m:rPr>
                          <m:sty m:val="p"/>
                        </m:rPr>
                        <a:rPr lang="sv-SE" sz="1600" i="0" smtClean="0">
                          <a:latin typeface="Cambria Math" panose="02040503050406030204" pitchFamily="18" charset="0"/>
                        </a:rPr>
                        <m:t>m</m:t>
                      </m:r>
                      <m:r>
                        <a:rPr lang="sv-SE" sz="1600" i="0" smtClean="0">
                          <a:latin typeface="Cambria Math" panose="02040503050406030204" pitchFamily="18" charset="0"/>
                        </a:rPr>
                        <m:t> = </m:t>
                      </m:r>
                      <m:r>
                        <m:rPr>
                          <m:sty m:val="p"/>
                        </m:rPr>
                        <a:rPr lang="sv-SE" sz="1600" i="0" smtClean="0">
                          <a:latin typeface="Cambria Math" panose="02040503050406030204" pitchFamily="18" charset="0"/>
                        </a:rPr>
                        <m:t>beta</m:t>
                      </m:r>
                      <m:r>
                        <a:rPr lang="sv-SE" sz="1600" i="0" smtClean="0">
                          <a:latin typeface="Cambria Math" panose="02040503050406030204" pitchFamily="18" charset="0"/>
                        </a:rPr>
                        <m:t>1</m:t>
                      </m:r>
                      <m:r>
                        <a:rPr lang="sv-SE" sz="1600" i="0" smtClean="0">
                          <a:latin typeface="Cambria Math" panose="02040503050406030204" pitchFamily="18" charset="0"/>
                        </a:rPr>
                        <m:t>∗</m:t>
                      </m:r>
                      <m:r>
                        <m:rPr>
                          <m:sty m:val="p"/>
                        </m:rPr>
                        <a:rPr lang="sv-SE" sz="1600" i="0" smtClean="0">
                          <a:latin typeface="Cambria Math" panose="02040503050406030204" pitchFamily="18" charset="0"/>
                        </a:rPr>
                        <m:t>m</m:t>
                      </m:r>
                      <m:r>
                        <a:rPr lang="sv-SE" sz="1600" i="0" smtClean="0">
                          <a:latin typeface="Cambria Math" panose="02040503050406030204" pitchFamily="18" charset="0"/>
                        </a:rPr>
                        <m:t> + </m:t>
                      </m:r>
                      <m:d>
                        <m:dPr>
                          <m:ctrlPr>
                            <a:rPr lang="sv-SE" sz="1600" i="1">
                              <a:latin typeface="Cambria Math" panose="02040503050406030204" pitchFamily="18" charset="0"/>
                            </a:rPr>
                          </m:ctrlPr>
                        </m:dPr>
                        <m:e>
                          <m:r>
                            <a:rPr lang="sv-SE" sz="1600" i="0">
                              <a:latin typeface="Cambria Math" panose="02040503050406030204" pitchFamily="18" charset="0"/>
                            </a:rPr>
                            <m:t>1</m:t>
                          </m:r>
                          <m:r>
                            <a:rPr lang="sv-SE" sz="1600" i="0">
                              <a:latin typeface="Cambria Math" panose="02040503050406030204" pitchFamily="18" charset="0"/>
                            </a:rPr>
                            <m:t>−</m:t>
                          </m:r>
                          <m:r>
                            <m:rPr>
                              <m:sty m:val="p"/>
                            </m:rPr>
                            <a:rPr lang="sv-SE" sz="1600" i="0">
                              <a:latin typeface="Cambria Math" panose="02040503050406030204" pitchFamily="18" charset="0"/>
                            </a:rPr>
                            <m:t>beta</m:t>
                          </m:r>
                          <m:r>
                            <a:rPr lang="sv-SE" sz="1600" i="0">
                              <a:latin typeface="Cambria Math" panose="02040503050406030204" pitchFamily="18" charset="0"/>
                            </a:rPr>
                            <m:t>1</m:t>
                          </m:r>
                        </m:e>
                      </m:d>
                      <m:r>
                        <a:rPr lang="sv-SE" sz="1600" i="0">
                          <a:latin typeface="Cambria Math" panose="02040503050406030204" pitchFamily="18" charset="0"/>
                        </a:rPr>
                        <m:t>∗</m:t>
                      </m:r>
                      <m:r>
                        <m:rPr>
                          <m:sty m:val="p"/>
                        </m:rPr>
                        <a:rPr lang="sv-SE" sz="1600" i="0">
                          <a:latin typeface="Cambria Math" panose="02040503050406030204" pitchFamily="18" charset="0"/>
                        </a:rPr>
                        <m:t>dx</m:t>
                      </m:r>
                      <m:r>
                        <a:rPr lang="sv-SE" sz="1600" i="0">
                          <a:latin typeface="Cambria Math" panose="02040503050406030204" pitchFamily="18" charset="0"/>
                        </a:rPr>
                        <m:t>  </m:t>
                      </m:r>
                    </m:oMath>
                  </m:oMathPara>
                </a14:m>
                <a:endParaRPr lang="en-US" sz="1600" dirty="0"/>
              </a:p>
              <a:p>
                <a:pPr>
                  <a:lnSpc>
                    <a:spcPct val="170000"/>
                  </a:lnSpc>
                </a:pPr>
                <a:r>
                  <a:rPr lang="en-US" sz="1600" dirty="0"/>
                  <a:t>While beta1=0.9, beta2=0.999 and smoothing factor </a:t>
                </a:r>
                <a14:m>
                  <m:oMath xmlns:m="http://schemas.openxmlformats.org/officeDocument/2006/math">
                    <m:r>
                      <a:rPr lang="en-US" sz="1600" i="1" smtClean="0">
                        <a:latin typeface="Cambria Math" panose="02040503050406030204" pitchFamily="18" charset="0"/>
                        <a:ea typeface="Cambria Math" panose="02040503050406030204" pitchFamily="18" charset="0"/>
                      </a:rPr>
                      <m:t>𝜖</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8</m:t>
                        </m:r>
                      </m:sup>
                    </m:sSup>
                  </m:oMath>
                </a14:m>
                <a:endParaRPr lang="en-US" sz="1600" dirty="0"/>
              </a:p>
              <a:p>
                <a:pPr>
                  <a:lnSpc>
                    <a:spcPct val="170000"/>
                  </a:lnSpc>
                </a:pPr>
                <a:r>
                  <a:rPr lang="en-US" sz="1600" dirty="0"/>
                  <a:t>The learning rate is decaying as: </a:t>
                </a:r>
                <a14:m>
                  <m:oMath xmlns:m="http://schemas.openxmlformats.org/officeDocument/2006/math">
                    <m:r>
                      <m:rPr>
                        <m:sty m:val="p"/>
                      </m:rPr>
                      <a:rPr lang="en-US" sz="1600" b="0" i="0" smtClean="0">
                        <a:latin typeface="Cambria Math" panose="02040503050406030204" pitchFamily="18" charset="0"/>
                      </a:rPr>
                      <m:t>learning</m:t>
                    </m:r>
                    <m:r>
                      <a:rPr lang="en-US" sz="1600" b="0" i="0" smtClean="0">
                        <a:latin typeface="Cambria Math" panose="02040503050406030204" pitchFamily="18" charset="0"/>
                      </a:rPr>
                      <m:t>_</m:t>
                    </m:r>
                    <m:r>
                      <m:rPr>
                        <m:sty m:val="p"/>
                      </m:rPr>
                      <a:rPr lang="en-US" sz="1600" b="0" i="0" smtClean="0">
                        <a:latin typeface="Cambria Math" panose="02040503050406030204" pitchFamily="18" charset="0"/>
                      </a:rPr>
                      <m:t>rate</m:t>
                    </m:r>
                    <m:r>
                      <a:rPr lang="en-US" sz="1600" b="0" i="0"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α</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𝛼</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𝑒</m:t>
                        </m:r>
                      </m:e>
                      <m:sup>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𝑘𝑡</m:t>
                        </m:r>
                      </m:sup>
                    </m:sSup>
                  </m:oMath>
                </a14:m>
                <a:r>
                  <a:rPr lang="en-US" sz="1600" dirty="0"/>
                  <a:t>, where k is 0.3 and t is the iteration number. </a:t>
                </a:r>
              </a:p>
              <a:p>
                <a:pPr>
                  <a:lnSpc>
                    <a:spcPct val="170000"/>
                  </a:lnSpc>
                </a:pPr>
                <a:r>
                  <a:rPr lang="en-US" sz="1600" dirty="0"/>
                  <a:t>In each iteration a batch of 16 blurry images are sampled. The number of epoch the network sees the data is 2000.</a:t>
                </a:r>
              </a:p>
            </p:txBody>
          </p:sp>
        </mc:Choice>
        <mc:Fallback>
          <p:sp>
            <p:nvSpPr>
              <p:cNvPr id="3" name="Content Placeholder 2">
                <a:extLst>
                  <a:ext uri="{FF2B5EF4-FFF2-40B4-BE49-F238E27FC236}">
                    <a16:creationId xmlns:a16="http://schemas.microsoft.com/office/drawing/2014/main" id="{0256DE72-6C8B-4AAC-A0EE-9CEE359130B8}"/>
                  </a:ext>
                </a:extLst>
              </p:cNvPr>
              <p:cNvSpPr>
                <a:spLocks noGrp="1" noRot="1" noChangeAspect="1" noMove="1" noResize="1" noEditPoints="1" noAdjustHandles="1" noChangeArrowheads="1" noChangeShapeType="1" noTextEdit="1"/>
              </p:cNvSpPr>
              <p:nvPr>
                <p:ph idx="1"/>
              </p:nvPr>
            </p:nvSpPr>
            <p:spPr>
              <a:xfrm>
                <a:off x="838200" y="1239078"/>
                <a:ext cx="10515600" cy="5222682"/>
              </a:xfrm>
              <a:blipFill>
                <a:blip r:embed="rId3"/>
                <a:stretch>
                  <a:fillRect l="-232"/>
                </a:stretch>
              </a:blipFill>
            </p:spPr>
            <p:txBody>
              <a:bodyPr/>
              <a:lstStyle/>
              <a:p>
                <a:r>
                  <a:rPr lang="he-IL">
                    <a:noFill/>
                  </a:rPr>
                  <a:t> </a:t>
                </a:r>
              </a:p>
            </p:txBody>
          </p:sp>
        </mc:Fallback>
      </mc:AlternateContent>
    </p:spTree>
    <p:extLst>
      <p:ext uri="{BB962C8B-B14F-4D97-AF65-F5344CB8AC3E}">
        <p14:creationId xmlns:p14="http://schemas.microsoft.com/office/powerpoint/2010/main" val="356264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32C5-B53B-46CC-889C-1A1EEA471E8A}"/>
              </a:ext>
            </a:extLst>
          </p:cNvPr>
          <p:cNvSpPr>
            <a:spLocks noGrp="1"/>
          </p:cNvSpPr>
          <p:nvPr>
            <p:ph type="title"/>
          </p:nvPr>
        </p:nvSpPr>
        <p:spPr/>
        <p:txBody>
          <a:bodyPr/>
          <a:lstStyle/>
          <a:p>
            <a:r>
              <a:rPr lang="en-US" dirty="0"/>
              <a:t>Basics of CNN, RNN, LSTM and ConvLSTM</a:t>
            </a:r>
          </a:p>
        </p:txBody>
      </p:sp>
      <p:sp>
        <p:nvSpPr>
          <p:cNvPr id="3" name="Content Placeholder 2">
            <a:extLst>
              <a:ext uri="{FF2B5EF4-FFF2-40B4-BE49-F238E27FC236}">
                <a16:creationId xmlns:a16="http://schemas.microsoft.com/office/drawing/2014/main" id="{E4D0B9B9-D865-47F2-8209-B74497D453F3}"/>
              </a:ext>
            </a:extLst>
          </p:cNvPr>
          <p:cNvSpPr>
            <a:spLocks noGrp="1"/>
          </p:cNvSpPr>
          <p:nvPr>
            <p:ph idx="1"/>
          </p:nvPr>
        </p:nvSpPr>
        <p:spPr/>
        <p:txBody>
          <a:bodyPr/>
          <a:lstStyle/>
          <a:p>
            <a:r>
              <a:rPr lang="en-US" dirty="0"/>
              <a:t>CNN :</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84F38045-DA55-4204-8A05-30C12BF25E42}"/>
              </a:ext>
            </a:extLst>
          </p:cNvPr>
          <p:cNvPicPr>
            <a:picLocks noChangeAspect="1"/>
          </p:cNvPicPr>
          <p:nvPr/>
        </p:nvPicPr>
        <p:blipFill>
          <a:blip r:embed="rId2"/>
          <a:stretch>
            <a:fillRect/>
          </a:stretch>
        </p:blipFill>
        <p:spPr>
          <a:xfrm>
            <a:off x="838200" y="3124238"/>
            <a:ext cx="5346488" cy="1466176"/>
          </a:xfrm>
          <a:prstGeom prst="rect">
            <a:avLst/>
          </a:prstGeom>
        </p:spPr>
      </p:pic>
      <p:pic>
        <p:nvPicPr>
          <p:cNvPr id="7" name="Picture 6">
            <a:extLst>
              <a:ext uri="{FF2B5EF4-FFF2-40B4-BE49-F238E27FC236}">
                <a16:creationId xmlns:a16="http://schemas.microsoft.com/office/drawing/2014/main" id="{FCF584A9-DF8E-4CE6-A0E3-05B6193E8A4E}"/>
              </a:ext>
            </a:extLst>
          </p:cNvPr>
          <p:cNvPicPr>
            <a:picLocks noChangeAspect="1"/>
          </p:cNvPicPr>
          <p:nvPr/>
        </p:nvPicPr>
        <p:blipFill>
          <a:blip r:embed="rId3"/>
          <a:stretch>
            <a:fillRect/>
          </a:stretch>
        </p:blipFill>
        <p:spPr>
          <a:xfrm>
            <a:off x="7404809" y="3061681"/>
            <a:ext cx="3707703" cy="1591289"/>
          </a:xfrm>
          <a:prstGeom prst="rect">
            <a:avLst/>
          </a:prstGeom>
        </p:spPr>
      </p:pic>
    </p:spTree>
    <p:extLst>
      <p:ext uri="{BB962C8B-B14F-4D97-AF65-F5344CB8AC3E}">
        <p14:creationId xmlns:p14="http://schemas.microsoft.com/office/powerpoint/2010/main" val="314667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155189-D96C-4527-B0EC-654B946BE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940AA-2CFA-4DD7-8F4A-19F7F0D8ECF7}"/>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dirty="0" err="1" smtClean="0"/>
              <a:t>ResBLock</a:t>
            </a:r>
            <a:r>
              <a:rPr lang="en-US" sz="5200" dirty="0" smtClean="0"/>
              <a:t> and skip-connections</a:t>
            </a:r>
            <a:endParaRPr lang="en-US" sz="5200" dirty="0"/>
          </a:p>
        </p:txBody>
      </p:sp>
      <p:sp>
        <p:nvSpPr>
          <p:cNvPr id="3" name="Content Placeholder 2">
            <a:extLst>
              <a:ext uri="{FF2B5EF4-FFF2-40B4-BE49-F238E27FC236}">
                <a16:creationId xmlns:a16="http://schemas.microsoft.com/office/drawing/2014/main" id="{40EB45C9-81F7-4B78-92B8-880B60347587}"/>
              </a:ext>
            </a:extLst>
          </p:cNvPr>
          <p:cNvSpPr>
            <a:spLocks noGrp="1"/>
          </p:cNvSpPr>
          <p:nvPr>
            <p:ph idx="1"/>
          </p:nvPr>
        </p:nvSpPr>
        <p:spPr>
          <a:xfrm>
            <a:off x="1188803" y="1833765"/>
            <a:ext cx="9805015" cy="780466"/>
          </a:xfrm>
        </p:spPr>
        <p:txBody>
          <a:bodyPr vert="horz" lIns="91440" tIns="45720" rIns="91440" bIns="45720" rtlCol="0">
            <a:normAutofit/>
          </a:bodyPr>
          <a:lstStyle/>
          <a:p>
            <a:pPr marL="0" indent="0" algn="ctr">
              <a:buNone/>
            </a:pPr>
            <a:r>
              <a:rPr lang="en-US" sz="2400" b="0" i="0">
                <a:effectLst/>
              </a:rPr>
              <a:t>Output = x +Conv2(Conv1(x))</a:t>
            </a:r>
            <a:endParaRPr lang="en-US" sz="2400"/>
          </a:p>
        </p:txBody>
      </p:sp>
      <p:pic>
        <p:nvPicPr>
          <p:cNvPr id="9" name="Picture 8">
            <a:extLst>
              <a:ext uri="{FF2B5EF4-FFF2-40B4-BE49-F238E27FC236}">
                <a16:creationId xmlns:a16="http://schemas.microsoft.com/office/drawing/2014/main" id="{723B7B8D-04D9-4894-B3F4-4F2039549B3B}"/>
              </a:ext>
            </a:extLst>
          </p:cNvPr>
          <p:cNvPicPr>
            <a:picLocks noChangeAspect="1"/>
          </p:cNvPicPr>
          <p:nvPr/>
        </p:nvPicPr>
        <p:blipFill>
          <a:blip r:embed="rId3"/>
          <a:stretch>
            <a:fillRect/>
          </a:stretch>
        </p:blipFill>
        <p:spPr>
          <a:xfrm>
            <a:off x="4532649" y="2614231"/>
            <a:ext cx="3541415" cy="3514855"/>
          </a:xfrm>
          <a:prstGeom prst="rect">
            <a:avLst/>
          </a:prstGeom>
        </p:spPr>
      </p:pic>
      <p:pic>
        <p:nvPicPr>
          <p:cNvPr id="5" name="Picture 4" descr="Diagram&#10;&#10;Description automatically generated">
            <a:extLst>
              <a:ext uri="{FF2B5EF4-FFF2-40B4-BE49-F238E27FC236}">
                <a16:creationId xmlns:a16="http://schemas.microsoft.com/office/drawing/2014/main" id="{3DBF7231-02EE-453B-82DC-E75DB505808A}"/>
              </a:ext>
            </a:extLst>
          </p:cNvPr>
          <p:cNvPicPr>
            <a:picLocks noChangeAspect="1"/>
          </p:cNvPicPr>
          <p:nvPr/>
        </p:nvPicPr>
        <p:blipFill>
          <a:blip r:embed="rId4"/>
          <a:stretch>
            <a:fillRect/>
          </a:stretch>
        </p:blipFill>
        <p:spPr>
          <a:xfrm>
            <a:off x="403264" y="3154213"/>
            <a:ext cx="3797536" cy="2307002"/>
          </a:xfrm>
          <a:prstGeom prst="rect">
            <a:avLst/>
          </a:prstGeom>
        </p:spPr>
      </p:pic>
      <p:pic>
        <p:nvPicPr>
          <p:cNvPr id="7" name="Picture 6">
            <a:extLst>
              <a:ext uri="{FF2B5EF4-FFF2-40B4-BE49-F238E27FC236}">
                <a16:creationId xmlns:a16="http://schemas.microsoft.com/office/drawing/2014/main" id="{89E85EAC-645C-4927-A6CB-333A98FDF1A8}"/>
              </a:ext>
            </a:extLst>
          </p:cNvPr>
          <p:cNvPicPr>
            <a:picLocks noChangeAspect="1"/>
          </p:cNvPicPr>
          <p:nvPr/>
        </p:nvPicPr>
        <p:blipFill>
          <a:blip r:embed="rId5"/>
          <a:stretch>
            <a:fillRect/>
          </a:stretch>
        </p:blipFill>
        <p:spPr>
          <a:xfrm>
            <a:off x="8192673" y="3688932"/>
            <a:ext cx="3797536" cy="1708890"/>
          </a:xfrm>
          <a:prstGeom prst="rect">
            <a:avLst/>
          </a:prstGeom>
        </p:spPr>
      </p:pic>
    </p:spTree>
    <p:extLst>
      <p:ext uri="{BB962C8B-B14F-4D97-AF65-F5344CB8AC3E}">
        <p14:creationId xmlns:p14="http://schemas.microsoft.com/office/powerpoint/2010/main" val="73408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57AF-F77F-4281-B01F-E3E3D325ED74}"/>
              </a:ext>
            </a:extLst>
          </p:cNvPr>
          <p:cNvSpPr>
            <a:spLocks noGrp="1"/>
          </p:cNvSpPr>
          <p:nvPr>
            <p:ph type="title"/>
          </p:nvPr>
        </p:nvSpPr>
        <p:spPr>
          <a:xfrm>
            <a:off x="648928" y="338328"/>
            <a:ext cx="3685032" cy="1608328"/>
          </a:xfrm>
        </p:spPr>
        <p:txBody>
          <a:bodyPr>
            <a:normAutofit/>
          </a:bodyPr>
          <a:lstStyle/>
          <a:p>
            <a:r>
              <a:rPr lang="en-US" sz="3600"/>
              <a:t>RNN </a:t>
            </a:r>
          </a:p>
        </p:txBody>
      </p:sp>
      <p:sp>
        <p:nvSpPr>
          <p:cNvPr id="3" name="Content Placeholder 2">
            <a:extLst>
              <a:ext uri="{FF2B5EF4-FFF2-40B4-BE49-F238E27FC236}">
                <a16:creationId xmlns:a16="http://schemas.microsoft.com/office/drawing/2014/main" id="{34B1A2E2-913D-4077-A67F-F0BF11578747}"/>
              </a:ext>
            </a:extLst>
          </p:cNvPr>
          <p:cNvSpPr>
            <a:spLocks noGrp="1"/>
          </p:cNvSpPr>
          <p:nvPr>
            <p:ph idx="1"/>
          </p:nvPr>
        </p:nvSpPr>
        <p:spPr>
          <a:xfrm>
            <a:off x="4864100" y="338328"/>
            <a:ext cx="6675627" cy="1605083"/>
          </a:xfrm>
        </p:spPr>
        <p:txBody>
          <a:bodyPr anchor="ctr">
            <a:normAutofit/>
          </a:bodyPr>
          <a:lstStyle/>
          <a:p>
            <a:r>
              <a:rPr lang="en-US" sz="2000" dirty="0"/>
              <a:t>Sequence to sequence translation is most often done with RNN (speech recognition, image sequence). </a:t>
            </a:r>
          </a:p>
          <a:p>
            <a:r>
              <a:rPr lang="en-US" sz="2000" dirty="0"/>
              <a:t>Make use of not only the input, but the last prediction is also an input.</a:t>
            </a:r>
          </a:p>
        </p:txBody>
      </p:sp>
      <p:sp>
        <p:nvSpPr>
          <p:cNvPr id="15" name="Rectangle 14">
            <a:extLst>
              <a:ext uri="{FF2B5EF4-FFF2-40B4-BE49-F238E27FC236}">
                <a16:creationId xmlns:a16="http://schemas.microsoft.com/office/drawing/2014/main" id="{5AAE9118-0436-4488-AC4A-C14DF6A7B6B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CF0684-F832-4EE4-91B9-DA01F3D0A346}"/>
              </a:ext>
            </a:extLst>
          </p:cNvPr>
          <p:cNvPicPr>
            <a:picLocks noChangeAspect="1"/>
          </p:cNvPicPr>
          <p:nvPr/>
        </p:nvPicPr>
        <p:blipFill rotWithShape="1">
          <a:blip r:embed="rId3"/>
          <a:srcRect t="407" r="2" b="2"/>
          <a:stretch/>
        </p:blipFill>
        <p:spPr>
          <a:xfrm>
            <a:off x="861976" y="2662884"/>
            <a:ext cx="4807697" cy="3291840"/>
          </a:xfrm>
          <a:prstGeom prst="rect">
            <a:avLst/>
          </a:prstGeom>
        </p:spPr>
      </p:pic>
      <p:pic>
        <p:nvPicPr>
          <p:cNvPr id="7" name="Picture 6">
            <a:extLst>
              <a:ext uri="{FF2B5EF4-FFF2-40B4-BE49-F238E27FC236}">
                <a16:creationId xmlns:a16="http://schemas.microsoft.com/office/drawing/2014/main" id="{9C76DD02-F3BC-494B-A550-9EEC82DB9157}"/>
              </a:ext>
            </a:extLst>
          </p:cNvPr>
          <p:cNvPicPr>
            <a:picLocks noChangeAspect="1"/>
          </p:cNvPicPr>
          <p:nvPr/>
        </p:nvPicPr>
        <p:blipFill>
          <a:blip r:embed="rId4"/>
          <a:stretch>
            <a:fillRect/>
          </a:stretch>
        </p:blipFill>
        <p:spPr>
          <a:xfrm>
            <a:off x="7142093" y="2596624"/>
            <a:ext cx="3838880" cy="3291840"/>
          </a:xfrm>
          <a:prstGeom prst="rect">
            <a:avLst/>
          </a:prstGeom>
        </p:spPr>
      </p:pic>
    </p:spTree>
    <p:extLst>
      <p:ext uri="{BB962C8B-B14F-4D97-AF65-F5344CB8AC3E}">
        <p14:creationId xmlns:p14="http://schemas.microsoft.com/office/powerpoint/2010/main" val="259354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761DDFE-071F-4200-B0AA-394476C2D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16806-9978-4023-94EA-6BE5B5032982}"/>
              </a:ext>
            </a:extLst>
          </p:cNvPr>
          <p:cNvSpPr>
            <a:spLocks noGrp="1"/>
          </p:cNvSpPr>
          <p:nvPr>
            <p:ph type="title"/>
          </p:nvPr>
        </p:nvSpPr>
        <p:spPr>
          <a:xfrm>
            <a:off x="838198" y="547815"/>
            <a:ext cx="5167185" cy="1680519"/>
          </a:xfrm>
        </p:spPr>
        <p:txBody>
          <a:bodyPr>
            <a:normAutofit/>
          </a:bodyPr>
          <a:lstStyle/>
          <a:p>
            <a:r>
              <a:rPr lang="en-US" sz="4000" dirty="0"/>
              <a:t>LSTM and ConvLSTM</a:t>
            </a:r>
          </a:p>
        </p:txBody>
      </p:sp>
      <p:sp>
        <p:nvSpPr>
          <p:cNvPr id="3" name="Content Placeholder 2">
            <a:extLst>
              <a:ext uri="{FF2B5EF4-FFF2-40B4-BE49-F238E27FC236}">
                <a16:creationId xmlns:a16="http://schemas.microsoft.com/office/drawing/2014/main" id="{EBF93530-F81F-4CB0-9F41-A0CB836DFEE3}"/>
              </a:ext>
            </a:extLst>
          </p:cNvPr>
          <p:cNvSpPr>
            <a:spLocks noGrp="1"/>
          </p:cNvSpPr>
          <p:nvPr>
            <p:ph idx="1"/>
          </p:nvPr>
        </p:nvSpPr>
        <p:spPr>
          <a:xfrm>
            <a:off x="6186619" y="547815"/>
            <a:ext cx="5178960" cy="1680519"/>
          </a:xfrm>
        </p:spPr>
        <p:txBody>
          <a:bodyPr anchor="ctr">
            <a:normAutofit/>
          </a:bodyPr>
          <a:lstStyle/>
          <a:p>
            <a:r>
              <a:rPr lang="en-US" sz="2000" dirty="0"/>
              <a:t>The authors made use of the </a:t>
            </a:r>
            <a:r>
              <a:rPr lang="en-US" sz="2000" dirty="0" err="1"/>
              <a:t>ConvLSTM</a:t>
            </a:r>
            <a:r>
              <a:rPr lang="en-US" sz="2000" dirty="0" smtClean="0"/>
              <a:t>.</a:t>
            </a:r>
          </a:p>
          <a:p>
            <a:r>
              <a:rPr lang="en-US" sz="2000" dirty="0" smtClean="0"/>
              <a:t>Originally design to solve the vanishing gradient problem.</a:t>
            </a:r>
            <a:endParaRPr lang="en-US" sz="2000" dirty="0"/>
          </a:p>
        </p:txBody>
      </p:sp>
      <p:pic>
        <p:nvPicPr>
          <p:cNvPr id="5" name="Picture 4">
            <a:extLst>
              <a:ext uri="{FF2B5EF4-FFF2-40B4-BE49-F238E27FC236}">
                <a16:creationId xmlns:a16="http://schemas.microsoft.com/office/drawing/2014/main" id="{C3AA8098-48EB-49B5-87E9-CACEF0B7227A}"/>
              </a:ext>
            </a:extLst>
          </p:cNvPr>
          <p:cNvPicPr>
            <a:picLocks noChangeAspect="1"/>
          </p:cNvPicPr>
          <p:nvPr/>
        </p:nvPicPr>
        <p:blipFill rotWithShape="1">
          <a:blip r:embed="rId3"/>
          <a:srcRect t="565" r="2" b="7221"/>
          <a:stretch/>
        </p:blipFill>
        <p:spPr>
          <a:xfrm>
            <a:off x="533771" y="3143042"/>
            <a:ext cx="4822000" cy="3301636"/>
          </a:xfrm>
          <a:prstGeom prst="rect">
            <a:avLst/>
          </a:prstGeom>
        </p:spPr>
      </p:pic>
      <p:pic>
        <p:nvPicPr>
          <p:cNvPr id="7" name="Picture 6">
            <a:extLst>
              <a:ext uri="{FF2B5EF4-FFF2-40B4-BE49-F238E27FC236}">
                <a16:creationId xmlns:a16="http://schemas.microsoft.com/office/drawing/2014/main" id="{8F981F38-F43D-4D42-9DAE-CBBFF023DA2C}"/>
              </a:ext>
            </a:extLst>
          </p:cNvPr>
          <p:cNvPicPr>
            <a:picLocks noChangeAspect="1"/>
          </p:cNvPicPr>
          <p:nvPr/>
        </p:nvPicPr>
        <p:blipFill>
          <a:blip r:embed="rId4"/>
          <a:stretch>
            <a:fillRect/>
          </a:stretch>
        </p:blipFill>
        <p:spPr>
          <a:xfrm>
            <a:off x="5471904" y="4021902"/>
            <a:ext cx="6093526" cy="1949927"/>
          </a:xfrm>
          <a:prstGeom prst="rect">
            <a:avLst/>
          </a:prstGeom>
        </p:spPr>
      </p:pic>
      <p:pic>
        <p:nvPicPr>
          <p:cNvPr id="4" name="Picture 3"/>
          <p:cNvPicPr>
            <a:picLocks noChangeAspect="1"/>
          </p:cNvPicPr>
          <p:nvPr/>
        </p:nvPicPr>
        <p:blipFill rotWithShape="1">
          <a:blip r:embed="rId5"/>
          <a:srcRect t="12242"/>
          <a:stretch/>
        </p:blipFill>
        <p:spPr>
          <a:xfrm>
            <a:off x="4649180" y="2405919"/>
            <a:ext cx="7145594" cy="1295241"/>
          </a:xfrm>
          <a:prstGeom prst="rect">
            <a:avLst/>
          </a:prstGeom>
        </p:spPr>
      </p:pic>
    </p:spTree>
    <p:extLst>
      <p:ext uri="{BB962C8B-B14F-4D97-AF65-F5344CB8AC3E}">
        <p14:creationId xmlns:p14="http://schemas.microsoft.com/office/powerpoint/2010/main" val="82366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A8-D1A7-4F32-ACE5-5D577E1EA224}"/>
              </a:ext>
            </a:extLst>
          </p:cNvPr>
          <p:cNvSpPr>
            <a:spLocks noGrp="1"/>
          </p:cNvSpPr>
          <p:nvPr>
            <p:ph type="title"/>
          </p:nvPr>
        </p:nvSpPr>
        <p:spPr>
          <a:xfrm>
            <a:off x="443948" y="365125"/>
            <a:ext cx="11277600" cy="1325563"/>
          </a:xfrm>
        </p:spPr>
        <p:txBody>
          <a:bodyPr/>
          <a:lstStyle/>
          <a:p>
            <a:r>
              <a:rPr lang="en-US" dirty="0"/>
              <a:t>Deconvolution layer -  (Transposed Convolutions)</a:t>
            </a:r>
          </a:p>
        </p:txBody>
      </p:sp>
      <p:sp>
        <p:nvSpPr>
          <p:cNvPr id="3" name="Content Placeholder 2">
            <a:extLst>
              <a:ext uri="{FF2B5EF4-FFF2-40B4-BE49-F238E27FC236}">
                <a16:creationId xmlns:a16="http://schemas.microsoft.com/office/drawing/2014/main" id="{FCBD9A89-68AB-4809-8283-AB7297205F4F}"/>
              </a:ext>
            </a:extLst>
          </p:cNvPr>
          <p:cNvSpPr>
            <a:spLocks noGrp="1"/>
          </p:cNvSpPr>
          <p:nvPr>
            <p:ph idx="1"/>
          </p:nvPr>
        </p:nvSpPr>
        <p:spPr/>
        <p:txBody>
          <a:bodyPr/>
          <a:lstStyle/>
          <a:p>
            <a:pPr algn="just"/>
            <a:r>
              <a:rPr lang="en-US" dirty="0"/>
              <a:t>Not an actual deconvolution, it’s a transposed convolution layer.</a:t>
            </a:r>
          </a:p>
          <a:p>
            <a:pPr algn="just"/>
            <a:r>
              <a:rPr lang="en-US" dirty="0"/>
              <a:t>So, this layer do not actually reverse the process, its </a:t>
            </a:r>
            <a:r>
              <a:rPr lang="en-US" b="0" i="0" dirty="0">
                <a:solidFill>
                  <a:srgbClr val="292929"/>
                </a:solidFill>
                <a:effectLst/>
                <a:latin typeface="charter"/>
              </a:rPr>
              <a:t>merely reconstructs the spatial resolution from before and performs a convolution. </a:t>
            </a:r>
          </a:p>
          <a:p>
            <a:pPr algn="just"/>
            <a:r>
              <a:rPr lang="en-US" b="0" i="0" dirty="0">
                <a:solidFill>
                  <a:srgbClr val="292929"/>
                </a:solidFill>
                <a:effectLst/>
                <a:latin typeface="charter"/>
              </a:rPr>
              <a:t>This may not be the mathematical inverse, but for Encoder-Decoder architectures, it’s still very helpful. This way we can combine the upscaling of an image with a convolution, instead of doing two separate processes.</a:t>
            </a:r>
            <a:endParaRPr lang="en-US" dirty="0"/>
          </a:p>
        </p:txBody>
      </p:sp>
    </p:spTree>
    <p:extLst>
      <p:ext uri="{BB962C8B-B14F-4D97-AF65-F5344CB8AC3E}">
        <p14:creationId xmlns:p14="http://schemas.microsoft.com/office/powerpoint/2010/main" val="320431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2A5-2C99-4F92-80E4-100FCF6A9A56}"/>
              </a:ext>
            </a:extLst>
          </p:cNvPr>
          <p:cNvSpPr>
            <a:spLocks noGrp="1"/>
          </p:cNvSpPr>
          <p:nvPr>
            <p:ph type="title"/>
          </p:nvPr>
        </p:nvSpPr>
        <p:spPr/>
        <p:txBody>
          <a:bodyPr/>
          <a:lstStyle/>
          <a:p>
            <a:r>
              <a:rPr lang="en-US" dirty="0"/>
              <a:t>Encoder-Decoder</a:t>
            </a:r>
          </a:p>
        </p:txBody>
      </p:sp>
      <p:sp>
        <p:nvSpPr>
          <p:cNvPr id="3" name="Content Placeholder 2">
            <a:extLst>
              <a:ext uri="{FF2B5EF4-FFF2-40B4-BE49-F238E27FC236}">
                <a16:creationId xmlns:a16="http://schemas.microsoft.com/office/drawing/2014/main" id="{522ACF28-63A8-49D8-ADCC-68BF09975663}"/>
              </a:ext>
            </a:extLst>
          </p:cNvPr>
          <p:cNvSpPr>
            <a:spLocks noGrp="1"/>
          </p:cNvSpPr>
          <p:nvPr>
            <p:ph idx="1"/>
          </p:nvPr>
        </p:nvSpPr>
        <p:spPr/>
        <p:txBody>
          <a:bodyPr>
            <a:normAutofit fontScale="92500" lnSpcReduction="10000"/>
          </a:bodyPr>
          <a:lstStyle/>
          <a:p>
            <a:r>
              <a:rPr lang="en-US" dirty="0"/>
              <a:t>Encoder-decoder as mentioned before, refers to a symmetric CNN structure that transform input data into feature maps with converging spatial size in the encoder and then transformed back to original size using the decoder</a:t>
            </a:r>
            <a:r>
              <a:rPr lang="en-US" dirty="0" smtClean="0"/>
              <a:t>.</a:t>
            </a:r>
          </a:p>
          <a:p>
            <a:r>
              <a:rPr lang="en-US" dirty="0" smtClean="0"/>
              <a:t>Encoder-decoder can accept a sequence of certain length and output another length.</a:t>
            </a:r>
            <a:endParaRPr lang="en-US" dirty="0"/>
          </a:p>
          <a:p>
            <a:r>
              <a:rPr lang="en-US" dirty="0"/>
              <a:t>For this work task, a slight change is needed. For deblurring there is a need for a large receptive field to handle severe motions. This is usually accomplished by stacking more levels. </a:t>
            </a:r>
          </a:p>
          <a:p>
            <a:r>
              <a:rPr lang="en-US" dirty="0"/>
              <a:t>This is not ideal in practice since it increase the number of parameters. Also, the feature maps are too small. Another reason is a slow convergences of the network.</a:t>
            </a:r>
          </a:p>
          <a:p>
            <a:pPr marL="0" indent="0">
              <a:buNone/>
            </a:pPr>
            <a:endParaRPr lang="en-US" dirty="0"/>
          </a:p>
        </p:txBody>
      </p:sp>
    </p:spTree>
    <p:extLst>
      <p:ext uri="{BB962C8B-B14F-4D97-AF65-F5344CB8AC3E}">
        <p14:creationId xmlns:p14="http://schemas.microsoft.com/office/powerpoint/2010/main" val="17553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B90A-5670-4B43-9B8B-03E8EDA8896A}"/>
              </a:ext>
            </a:extLst>
          </p:cNvPr>
          <p:cNvSpPr>
            <a:spLocks noGrp="1"/>
          </p:cNvSpPr>
          <p:nvPr>
            <p:ph type="title"/>
          </p:nvPr>
        </p:nvSpPr>
        <p:spPr/>
        <p:txBody>
          <a:bodyPr/>
          <a:lstStyle/>
          <a:p>
            <a:r>
              <a:rPr lang="en-US" dirty="0"/>
              <a:t>Encoder-Decoder ResBlock</a:t>
            </a:r>
          </a:p>
        </p:txBody>
      </p:sp>
      <p:sp>
        <p:nvSpPr>
          <p:cNvPr id="3" name="Content Placeholder 2">
            <a:extLst>
              <a:ext uri="{FF2B5EF4-FFF2-40B4-BE49-F238E27FC236}">
                <a16:creationId xmlns:a16="http://schemas.microsoft.com/office/drawing/2014/main" id="{83E77293-89D3-4722-A83D-CFB91CF3C22D}"/>
              </a:ext>
            </a:extLst>
          </p:cNvPr>
          <p:cNvSpPr>
            <a:spLocks noGrp="1"/>
          </p:cNvSpPr>
          <p:nvPr>
            <p:ph idx="1"/>
          </p:nvPr>
        </p:nvSpPr>
        <p:spPr/>
        <p:txBody>
          <a:bodyPr/>
          <a:lstStyle/>
          <a:p>
            <a:pPr algn="just"/>
            <a:r>
              <a:rPr lang="en-US" dirty="0"/>
              <a:t>This work Encoder-Decoder uses ResBlocks without batch normalization. The explanation relays solely on experimentation.</a:t>
            </a:r>
          </a:p>
          <a:p>
            <a:pPr algn="just"/>
            <a:r>
              <a:rPr lang="en-US" dirty="0"/>
              <a:t>The encoder contains one convolution layer followed by serval ResBlocks. The stride for the convolution is 2, so the feature map is down sampled by half and number of kernels is doubled. </a:t>
            </a:r>
          </a:p>
          <a:p>
            <a:r>
              <a:rPr lang="en-US" dirty="0"/>
              <a:t>The decoder contains several ResBlocks followed  by “</a:t>
            </a:r>
            <a:r>
              <a:rPr lang="en-US" dirty="0" err="1"/>
              <a:t>deconvoltion</a:t>
            </a:r>
            <a:r>
              <a:rPr lang="en-US" dirty="0"/>
              <a:t>” layer that meant to double the spatial size of the feature maps and reduce the number of channels by half.</a:t>
            </a:r>
          </a:p>
        </p:txBody>
      </p:sp>
    </p:spTree>
    <p:extLst>
      <p:ext uri="{BB962C8B-B14F-4D97-AF65-F5344CB8AC3E}">
        <p14:creationId xmlns:p14="http://schemas.microsoft.com/office/powerpoint/2010/main" val="385776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C5C4-B4B5-432A-AE55-4AA61D544EE7}"/>
              </a:ext>
            </a:extLst>
          </p:cNvPr>
          <p:cNvSpPr>
            <a:spLocks noGrp="1"/>
          </p:cNvSpPr>
          <p:nvPr>
            <p:ph type="title"/>
          </p:nvPr>
        </p:nvSpPr>
        <p:spPr/>
        <p:txBody>
          <a:bodyPr/>
          <a:lstStyle/>
          <a:p>
            <a:r>
              <a:rPr lang="en-US" dirty="0"/>
              <a:t>Scale connection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042F42-BB81-4031-BDA8-96C5D475CCAC}"/>
                  </a:ext>
                </a:extLst>
              </p:cNvPr>
              <p:cNvSpPr>
                <a:spLocks noGrp="1"/>
              </p:cNvSpPr>
              <p:nvPr>
                <p:ph idx="1"/>
              </p:nvPr>
            </p:nvSpPr>
            <p:spPr/>
            <p:txBody>
              <a:bodyPr/>
              <a:lstStyle/>
              <a:p>
                <a:r>
                  <a:rPr lang="en-US" dirty="0"/>
                  <a:t>The output of the last scale is now used as input (</a:t>
                </a:r>
                <a:r>
                  <a:rPr lang="en-US" dirty="0" err="1"/>
                  <a:t>upsampled</a:t>
                </a:r>
                <a:r>
                  <a:rPr lang="en-US" dirty="0"/>
                  <a:t>) with the new scale input.</a:t>
                </a:r>
              </a:p>
              <a:p>
                <a:r>
                  <a:rPr lang="en-US" dirty="0"/>
                  <a:t>A scale connection is used  to connect between the bottle neck of each scale and the scale that follows.</a:t>
                </a:r>
              </a:p>
              <a:p>
                <a:r>
                  <a:rPr lang="en-US" dirty="0"/>
                  <a:t>All convolution kernels are 5x5.</a:t>
                </a:r>
              </a:p>
              <a:p>
                <a:r>
                  <a:rPr lang="en-US" dirty="0"/>
                  <a:t>The modified Encoder-decoder networks can be expressed as:</a:t>
                </a: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𝐸</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𝐵</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𝐶𝑜𝑛𝑣𝐿𝑆𝑇𝑀</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𝐸</m:t>
                              </m:r>
                            </m:sub>
                          </m:sSub>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𝑁𝑒𝑡</m:t>
                          </m:r>
                        </m:e>
                        <m:sub>
                          <m:r>
                            <a:rPr lang="en-US" b="0" i="1" smtClean="0">
                              <a:latin typeface="Cambria Math" panose="02040503050406030204" pitchFamily="18" charset="0"/>
                            </a:rPr>
                            <m:t>𝐷</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𝐷</m:t>
                              </m:r>
                            </m:sub>
                          </m:sSub>
                        </m:e>
                      </m:d>
                    </m:oMath>
                  </m:oMathPara>
                </a14:m>
                <a:endParaRPr lang="en-US" dirty="0"/>
              </a:p>
            </p:txBody>
          </p:sp>
        </mc:Choice>
        <mc:Fallback xmlns="">
          <p:sp>
            <p:nvSpPr>
              <p:cNvPr id="3" name="Content Placeholder 2">
                <a:extLst>
                  <a:ext uri="{FF2B5EF4-FFF2-40B4-BE49-F238E27FC236}">
                    <a16:creationId xmlns:a16="http://schemas.microsoft.com/office/drawing/2014/main" id="{91042F42-BB81-4031-BDA8-96C5D475CCAC}"/>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315605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All Together Now</a:t>
            </a: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2"/>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10202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203437-703A-4E00-A8C0-91D328D6C7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185A2-350A-4D14-8818-193DBFEAC5BB}"/>
              </a:ext>
            </a:extLst>
          </p:cNvPr>
          <p:cNvSpPr>
            <a:spLocks noGrp="1"/>
          </p:cNvSpPr>
          <p:nvPr>
            <p:ph type="title"/>
          </p:nvPr>
        </p:nvSpPr>
        <p:spPr>
          <a:xfrm>
            <a:off x="589009" y="502400"/>
            <a:ext cx="3367171" cy="1818064"/>
          </a:xfrm>
        </p:spPr>
        <p:txBody>
          <a:bodyPr>
            <a:normAutofit/>
          </a:bodyPr>
          <a:lstStyle/>
          <a:p>
            <a:pPr algn="ctr"/>
            <a:r>
              <a:rPr lang="en-US" sz="2800"/>
              <a:t>Opening notes</a:t>
            </a:r>
          </a:p>
        </p:txBody>
      </p:sp>
      <p:pic>
        <p:nvPicPr>
          <p:cNvPr id="7" name="Picture 6">
            <a:extLst>
              <a:ext uri="{FF2B5EF4-FFF2-40B4-BE49-F238E27FC236}">
                <a16:creationId xmlns:a16="http://schemas.microsoft.com/office/drawing/2014/main" id="{0036F6FD-1383-49C3-8789-8755E1093C93}"/>
              </a:ext>
            </a:extLst>
          </p:cNvPr>
          <p:cNvPicPr>
            <a:picLocks noChangeAspect="1"/>
          </p:cNvPicPr>
          <p:nvPr/>
        </p:nvPicPr>
        <p:blipFill rotWithShape="1">
          <a:blip r:embed="rId3"/>
          <a:srcRect r="14577" b="6364"/>
          <a:stretch/>
        </p:blipFill>
        <p:spPr>
          <a:xfrm>
            <a:off x="5218300" y="-8466"/>
            <a:ext cx="6523581" cy="2663681"/>
          </a:xfrm>
          <a:prstGeom prst="rect">
            <a:avLst/>
          </a:prstGeom>
        </p:spPr>
      </p:pic>
      <p:sp>
        <p:nvSpPr>
          <p:cNvPr id="14" name="Rectangle 13">
            <a:extLst>
              <a:ext uri="{FF2B5EF4-FFF2-40B4-BE49-F238E27FC236}">
                <a16:creationId xmlns:a16="http://schemas.microsoft.com/office/drawing/2014/main" id="{CD84038B-4A56-439B-A184-79B2D45066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5" name="Picture 4" descr="A wave in the ocean&#10;&#10;Description automatically generated with medium confidence">
            <a:extLst>
              <a:ext uri="{FF2B5EF4-FFF2-40B4-BE49-F238E27FC236}">
                <a16:creationId xmlns:a16="http://schemas.microsoft.com/office/drawing/2014/main" id="{23A2F4AA-0C86-4FE4-9E14-E818465A270D}"/>
              </a:ext>
            </a:extLst>
          </p:cNvPr>
          <p:cNvPicPr>
            <a:picLocks noChangeAspect="1"/>
          </p:cNvPicPr>
          <p:nvPr/>
        </p:nvPicPr>
        <p:blipFill rotWithShape="1">
          <a:blip r:embed="rId4">
            <a:extLst>
              <a:ext uri="{28A0092B-C50C-407E-A947-70E740481C1C}">
                <a14:useLocalDpi xmlns:a14="http://schemas.microsoft.com/office/drawing/2010/main" val="0"/>
              </a:ext>
            </a:extLst>
          </a:blip>
          <a:srcRect l="8304" r="16093" b="-2"/>
          <a:stretch/>
        </p:blipFill>
        <p:spPr>
          <a:xfrm>
            <a:off x="-1" y="2826737"/>
            <a:ext cx="4565779" cy="4031263"/>
          </a:xfrm>
          <a:prstGeom prst="rect">
            <a:avLst/>
          </a:prstGeom>
        </p:spPr>
      </p:pic>
      <p:sp>
        <p:nvSpPr>
          <p:cNvPr id="3" name="Content Placeholder 2">
            <a:extLst>
              <a:ext uri="{FF2B5EF4-FFF2-40B4-BE49-F238E27FC236}">
                <a16:creationId xmlns:a16="http://schemas.microsoft.com/office/drawing/2014/main" id="{4EABE564-2767-4C08-ACBC-29E48980C375}"/>
              </a:ext>
            </a:extLst>
          </p:cNvPr>
          <p:cNvSpPr>
            <a:spLocks noGrp="1"/>
          </p:cNvSpPr>
          <p:nvPr>
            <p:ph idx="1"/>
          </p:nvPr>
        </p:nvSpPr>
        <p:spPr>
          <a:xfrm>
            <a:off x="5449633" y="3455208"/>
            <a:ext cx="5742432" cy="2344708"/>
          </a:xfrm>
        </p:spPr>
        <p:txBody>
          <a:bodyPr anchor="ctr">
            <a:normAutofit/>
          </a:bodyPr>
          <a:lstStyle/>
          <a:p>
            <a:r>
              <a:rPr lang="en-US" sz="2000" dirty="0"/>
              <a:t>This Presentation will fucus more on the article method and less about deblurring in general.</a:t>
            </a:r>
          </a:p>
          <a:p>
            <a:r>
              <a:rPr lang="en-US" sz="2000" dirty="0"/>
              <a:t>The basics principles of NN from the course won't be covered.</a:t>
            </a:r>
          </a:p>
          <a:p>
            <a:r>
              <a:rPr lang="en-US" sz="2000" dirty="0"/>
              <a:t>Brief summary of the article</a:t>
            </a:r>
          </a:p>
          <a:p>
            <a:endParaRPr lang="en-US" sz="2000" dirty="0"/>
          </a:p>
        </p:txBody>
      </p:sp>
      <p:sp>
        <p:nvSpPr>
          <p:cNvPr id="16" name="Rectangle 15">
            <a:extLst>
              <a:ext uri="{FF2B5EF4-FFF2-40B4-BE49-F238E27FC236}">
                <a16:creationId xmlns:a16="http://schemas.microsoft.com/office/drawing/2014/main" id="{4F96EE13-2C4D-4262-812E-DDE5FC35F0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188288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EC5-9286-4EFE-AA0D-361C647F95DD}"/>
              </a:ext>
            </a:extLst>
          </p:cNvPr>
          <p:cNvSpPr>
            <a:spLocks noGrp="1"/>
          </p:cNvSpPr>
          <p:nvPr>
            <p:ph type="title"/>
          </p:nvPr>
        </p:nvSpPr>
        <p:spPr/>
        <p:txBody>
          <a:bodyPr/>
          <a:lstStyle/>
          <a:p>
            <a:r>
              <a:rPr lang="en-US" dirty="0"/>
              <a:t>Data used</a:t>
            </a:r>
          </a:p>
        </p:txBody>
      </p:sp>
      <p:sp>
        <p:nvSpPr>
          <p:cNvPr id="3" name="Content Placeholder 2">
            <a:extLst>
              <a:ext uri="{FF2B5EF4-FFF2-40B4-BE49-F238E27FC236}">
                <a16:creationId xmlns:a16="http://schemas.microsoft.com/office/drawing/2014/main" id="{88845DA5-C95C-4E53-ACB9-D8F007097E74}"/>
              </a:ext>
            </a:extLst>
          </p:cNvPr>
          <p:cNvSpPr>
            <a:spLocks noGrp="1"/>
          </p:cNvSpPr>
          <p:nvPr>
            <p:ph idx="1"/>
          </p:nvPr>
        </p:nvSpPr>
        <p:spPr/>
        <p:txBody>
          <a:bodyPr>
            <a:normAutofit lnSpcReduction="10000"/>
          </a:bodyPr>
          <a:lstStyle/>
          <a:p>
            <a:r>
              <a:rPr lang="en-US" dirty="0"/>
              <a:t>Early learning-based methods used blurred images from convolution of images with blur kernel.</a:t>
            </a:r>
          </a:p>
          <a:p>
            <a:r>
              <a:rPr lang="en-US" dirty="0"/>
              <a:t>The problem is that the real-world data is different, more complex.</a:t>
            </a:r>
          </a:p>
          <a:p>
            <a:r>
              <a:rPr lang="en-US" dirty="0"/>
              <a:t>The dataset used in this work is made from </a:t>
            </a:r>
            <a:r>
              <a:rPr lang="en-US" dirty="0" smtClean="0"/>
              <a:t>averaging </a:t>
            </a:r>
            <a:r>
              <a:rPr lang="en-US" dirty="0"/>
              <a:t>consecutive short-exposure frames from videos of high-speed camera.</a:t>
            </a:r>
          </a:p>
          <a:p>
            <a:r>
              <a:rPr lang="en-US" dirty="0"/>
              <a:t>The camera used is GoPro Hero 4, averaging frames is similar to long-exposure. This can simulate complex camera movement and object motion. Which is more common in real world data.</a:t>
            </a:r>
          </a:p>
          <a:p>
            <a:r>
              <a:rPr lang="en-US" dirty="0"/>
              <a:t>The resulting dataset contains 3214 blurry/clear image pairs. 2103 are used for training and the remaining 1111 are used for evaluation.</a:t>
            </a:r>
          </a:p>
        </p:txBody>
      </p:sp>
    </p:spTree>
    <p:extLst>
      <p:ext uri="{BB962C8B-B14F-4D97-AF65-F5344CB8AC3E}">
        <p14:creationId xmlns:p14="http://schemas.microsoft.com/office/powerpoint/2010/main" val="341804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52FA-9538-4201-85D5-7C10086A08D7}"/>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F1C12BC7-BA75-4F41-B4FF-D3695ABF70BA}"/>
              </a:ext>
            </a:extLst>
          </p:cNvPr>
          <p:cNvSpPr>
            <a:spLocks noGrp="1"/>
          </p:cNvSpPr>
          <p:nvPr>
            <p:ph idx="1"/>
          </p:nvPr>
        </p:nvSpPr>
        <p:spPr/>
        <p:txBody>
          <a:bodyPr/>
          <a:lstStyle/>
          <a:p>
            <a:r>
              <a:rPr lang="en-US" dirty="0"/>
              <a:t>As said before, the solver is Adam with beta1=0.9, beta2=0.999, epsilon=10</a:t>
            </a:r>
            <a:r>
              <a:rPr lang="en-US" baseline="30000" dirty="0"/>
              <a:t>-8</a:t>
            </a:r>
            <a:r>
              <a:rPr lang="en-US" dirty="0"/>
              <a:t>.</a:t>
            </a:r>
          </a:p>
          <a:p>
            <a:r>
              <a:rPr lang="en-US" dirty="0"/>
              <a:t>Learning rate is exponentially decaying from 0.0001 to 1e</a:t>
            </a:r>
            <a:r>
              <a:rPr lang="en-US" baseline="30000" dirty="0"/>
              <a:t>-6</a:t>
            </a:r>
            <a:r>
              <a:rPr lang="en-US" dirty="0"/>
              <a:t> at 2000 epochs using 0.3 power.</a:t>
            </a:r>
          </a:p>
          <a:p>
            <a:r>
              <a:rPr lang="en-US" dirty="0"/>
              <a:t>The batch size in each iteration is 16 blurry images that are randomly cropped to 256x256 pixels as training input, the same goes for the ground truth.</a:t>
            </a:r>
          </a:p>
          <a:p>
            <a:r>
              <a:rPr lang="en-US" dirty="0"/>
              <a:t>All trainable parameters are initialized with Xavier method.</a:t>
            </a:r>
          </a:p>
        </p:txBody>
      </p:sp>
    </p:spTree>
    <p:extLst>
      <p:ext uri="{BB962C8B-B14F-4D97-AF65-F5344CB8AC3E}">
        <p14:creationId xmlns:p14="http://schemas.microsoft.com/office/powerpoint/2010/main" val="398790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7428-6C84-4949-B48D-6CFC1C401773}"/>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3F3E9D91-ACA8-4E7C-89D9-D2098CF40280}"/>
              </a:ext>
            </a:extLst>
          </p:cNvPr>
          <p:cNvSpPr>
            <a:spLocks noGrp="1"/>
          </p:cNvSpPr>
          <p:nvPr>
            <p:ph idx="1"/>
          </p:nvPr>
        </p:nvSpPr>
        <p:spPr/>
        <p:txBody>
          <a:bodyPr>
            <a:normAutofit fontScale="77500" lnSpcReduction="20000"/>
          </a:bodyPr>
          <a:lstStyle/>
          <a:p>
            <a:r>
              <a:rPr lang="en-US" dirty="0"/>
              <a:t>The searchers compared the final NN architecture to others by means of PSNR and SSIM.</a:t>
            </a:r>
          </a:p>
          <a:p>
            <a:r>
              <a:rPr lang="en-US" dirty="0"/>
              <a:t>A single scale (SS) NN is tested, the recurrent connection are replaced by one convolution layer.</a:t>
            </a:r>
          </a:p>
          <a:p>
            <a:r>
              <a:rPr lang="en-US" dirty="0"/>
              <a:t>SC network composed of the same SS-NN at three scales but independently.</a:t>
            </a:r>
          </a:p>
          <a:p>
            <a:r>
              <a:rPr lang="en-US" dirty="0"/>
              <a:t>Model w/oR that do not contain recurrent modules in bottleneck layer, therefor is a shared weight version of SC.</a:t>
            </a:r>
          </a:p>
          <a:p>
            <a:r>
              <a:rPr lang="en-US" dirty="0"/>
              <a:t>Model RNN uses vanilla RNN rather then ConvLSTM.</a:t>
            </a:r>
          </a:p>
          <a:p>
            <a:r>
              <a:rPr lang="en-US" dirty="0"/>
              <a:t>Models named SR-EDRB are models that use 1,2 and 3 ResBlock.</a:t>
            </a:r>
          </a:p>
          <a:p>
            <a:r>
              <a:rPr lang="en-US" dirty="0"/>
              <a:t>Model SR-Flat replace encoder-decoder with a flat convolution of 43 layers. </a:t>
            </a:r>
          </a:p>
          <a:p>
            <a:r>
              <a:rPr lang="en-US" dirty="0"/>
              <a:t>Model SR-RB replaces all Encoder blocks and Decoder blocks with ResBlocks without any stride.</a:t>
            </a:r>
          </a:p>
          <a:p>
            <a:r>
              <a:rPr lang="en-US" dirty="0"/>
              <a:t>Model SR-RD uses original encoder-decoder with ResBlocks replaced by 2 convolution layers.</a:t>
            </a:r>
          </a:p>
        </p:txBody>
      </p:sp>
    </p:spTree>
    <p:extLst>
      <p:ext uri="{BB962C8B-B14F-4D97-AF65-F5344CB8AC3E}">
        <p14:creationId xmlns:p14="http://schemas.microsoft.com/office/powerpoint/2010/main" val="465918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measurement</a:t>
            </a:r>
            <a:endParaRPr lang="he-IL" dirty="0"/>
          </a:p>
        </p:txBody>
      </p:sp>
      <p:sp>
        <p:nvSpPr>
          <p:cNvPr id="3" name="Content Placeholder 2"/>
          <p:cNvSpPr>
            <a:spLocks noGrp="1"/>
          </p:cNvSpPr>
          <p:nvPr>
            <p:ph idx="1"/>
          </p:nvPr>
        </p:nvSpPr>
        <p:spPr/>
        <p:txBody>
          <a:bodyPr/>
          <a:lstStyle/>
          <a:p>
            <a:r>
              <a:rPr lang="en-US" dirty="0" smtClean="0"/>
              <a:t>Peak signal-to-noise ratio (PSNR).</a:t>
            </a:r>
          </a:p>
          <a:p>
            <a:r>
              <a:rPr lang="en-US" dirty="0"/>
              <a:t>structural similarity index </a:t>
            </a:r>
            <a:r>
              <a:rPr lang="en-US" dirty="0" smtClean="0"/>
              <a:t>measure (SSIM).</a:t>
            </a:r>
            <a:endParaRPr lang="he-IL" dirty="0"/>
          </a:p>
        </p:txBody>
      </p:sp>
    </p:spTree>
    <p:extLst>
      <p:ext uri="{BB962C8B-B14F-4D97-AF65-F5344CB8AC3E}">
        <p14:creationId xmlns:p14="http://schemas.microsoft.com/office/powerpoint/2010/main" val="1887299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1573-50E5-4531-A120-B6C566CDB565}"/>
              </a:ext>
            </a:extLst>
          </p:cNvPr>
          <p:cNvSpPr>
            <a:spLocks noGrp="1"/>
          </p:cNvSpPr>
          <p:nvPr>
            <p:ph type="title"/>
          </p:nvPr>
        </p:nvSpPr>
        <p:spPr/>
        <p:txBody>
          <a:bodyPr/>
          <a:lstStyle/>
          <a:p>
            <a:r>
              <a:rPr lang="en-US" dirty="0"/>
              <a:t>Comparison to models and other studies</a:t>
            </a:r>
          </a:p>
        </p:txBody>
      </p:sp>
      <p:sp>
        <p:nvSpPr>
          <p:cNvPr id="3" name="Content Placeholder 2">
            <a:extLst>
              <a:ext uri="{FF2B5EF4-FFF2-40B4-BE49-F238E27FC236}">
                <a16:creationId xmlns:a16="http://schemas.microsoft.com/office/drawing/2014/main" id="{45C2D090-E0B9-4644-8721-4F3E44B6464E}"/>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21706" y="3563937"/>
            <a:ext cx="4496427" cy="2019582"/>
          </a:xfrm>
          <a:prstGeom prst="rect">
            <a:avLst/>
          </a:prstGeom>
        </p:spPr>
      </p:pic>
      <p:pic>
        <p:nvPicPr>
          <p:cNvPr id="5" name="Picture 4"/>
          <p:cNvPicPr>
            <a:picLocks noChangeAspect="1"/>
          </p:cNvPicPr>
          <p:nvPr/>
        </p:nvPicPr>
        <p:blipFill>
          <a:blip r:embed="rId3"/>
          <a:stretch>
            <a:fillRect/>
          </a:stretch>
        </p:blipFill>
        <p:spPr>
          <a:xfrm>
            <a:off x="6659131" y="3935464"/>
            <a:ext cx="4201111" cy="1276528"/>
          </a:xfrm>
          <a:prstGeom prst="rect">
            <a:avLst/>
          </a:prstGeom>
        </p:spPr>
      </p:pic>
    </p:spTree>
    <p:extLst>
      <p:ext uri="{BB962C8B-B14F-4D97-AF65-F5344CB8AC3E}">
        <p14:creationId xmlns:p14="http://schemas.microsoft.com/office/powerpoint/2010/main" val="6467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D7A5-DC38-4D0F-99E6-93E048C27479}"/>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301A27F7-F351-4CC0-9DD6-4EBABBB242CD}"/>
              </a:ext>
            </a:extLst>
          </p:cNvPr>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95444" y="2790736"/>
            <a:ext cx="4201111" cy="1276528"/>
          </a:xfrm>
          <a:prstGeom prst="rect">
            <a:avLst/>
          </a:prstGeom>
        </p:spPr>
      </p:pic>
    </p:spTree>
    <p:extLst>
      <p:ext uri="{BB962C8B-B14F-4D97-AF65-F5344CB8AC3E}">
        <p14:creationId xmlns:p14="http://schemas.microsoft.com/office/powerpoint/2010/main" val="2595502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D5F5-A8DF-4404-85D8-EFD42BFF4B09}"/>
              </a:ext>
            </a:extLst>
          </p:cNvPr>
          <p:cNvSpPr>
            <a:spLocks noGrp="1"/>
          </p:cNvSpPr>
          <p:nvPr>
            <p:ph type="title"/>
          </p:nvPr>
        </p:nvSpPr>
        <p:spPr/>
        <p:txBody>
          <a:bodyPr/>
          <a:lstStyle/>
          <a:p>
            <a:r>
              <a:rPr lang="en-US" dirty="0"/>
              <a:t>Conclusion and recent progress</a:t>
            </a:r>
          </a:p>
        </p:txBody>
      </p:sp>
      <p:sp>
        <p:nvSpPr>
          <p:cNvPr id="3" name="Content Placeholder 2">
            <a:extLst>
              <a:ext uri="{FF2B5EF4-FFF2-40B4-BE49-F238E27FC236}">
                <a16:creationId xmlns:a16="http://schemas.microsoft.com/office/drawing/2014/main" id="{FA12D7D2-EBDB-4AD8-BB80-BEC7503D58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5901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F322-A107-4FFA-86F6-C14A52CA7F16}"/>
              </a:ext>
            </a:extLst>
          </p:cNvPr>
          <p:cNvSpPr>
            <a:spLocks noGrp="1"/>
          </p:cNvSpPr>
          <p:nvPr>
            <p:ph type="title"/>
          </p:nvPr>
        </p:nvSpPr>
        <p:spPr/>
        <p:txBody>
          <a:bodyPr/>
          <a:lstStyle/>
          <a:p>
            <a:r>
              <a:rPr lang="en-US" dirty="0"/>
              <a:t>Deconstructing the network</a:t>
            </a:r>
          </a:p>
        </p:txBody>
      </p:sp>
      <p:sp>
        <p:nvSpPr>
          <p:cNvPr id="3" name="Content Placeholder 2">
            <a:extLst>
              <a:ext uri="{FF2B5EF4-FFF2-40B4-BE49-F238E27FC236}">
                <a16:creationId xmlns:a16="http://schemas.microsoft.com/office/drawing/2014/main" id="{AD704D55-38BF-4D2A-A05D-5F2F1935160A}"/>
              </a:ext>
            </a:extLst>
          </p:cNvPr>
          <p:cNvSpPr>
            <a:spLocks noGrp="1"/>
          </p:cNvSpPr>
          <p:nvPr>
            <p:ph idx="1"/>
          </p:nvPr>
        </p:nvSpPr>
        <p:spPr/>
        <p:txBody>
          <a:bodyPr>
            <a:normAutofit lnSpcReduction="10000"/>
          </a:bodyPr>
          <a:lstStyle/>
          <a:p>
            <a:r>
              <a:rPr lang="en-US" dirty="0"/>
              <a:t>NN input – output</a:t>
            </a:r>
          </a:p>
          <a:p>
            <a:r>
              <a:rPr lang="en-US" dirty="0"/>
              <a:t>Activation function and solver</a:t>
            </a:r>
          </a:p>
          <a:p>
            <a:r>
              <a:rPr lang="en-US" dirty="0"/>
              <a:t>Basics of CNN, RNN, LSTM and ConvLSTM</a:t>
            </a:r>
          </a:p>
          <a:p>
            <a:r>
              <a:rPr lang="en-US" dirty="0"/>
              <a:t>No pooling/averaging/</a:t>
            </a:r>
            <a:r>
              <a:rPr lang="en-US" dirty="0" err="1"/>
              <a:t>normaliztion</a:t>
            </a:r>
            <a:r>
              <a:rPr lang="en-US" dirty="0"/>
              <a:t> layers?</a:t>
            </a:r>
          </a:p>
          <a:p>
            <a:r>
              <a:rPr lang="en-US" dirty="0"/>
              <a:t>Up-sampling</a:t>
            </a:r>
          </a:p>
          <a:p>
            <a:r>
              <a:rPr lang="en-US" dirty="0"/>
              <a:t>Scale connection</a:t>
            </a:r>
          </a:p>
          <a:p>
            <a:r>
              <a:rPr lang="en-US" dirty="0"/>
              <a:t>“</a:t>
            </a:r>
            <a:r>
              <a:rPr lang="en-US" dirty="0" err="1"/>
              <a:t>Deconvoltion</a:t>
            </a:r>
            <a:r>
              <a:rPr lang="en-US" dirty="0"/>
              <a:t>” layer</a:t>
            </a:r>
          </a:p>
          <a:p>
            <a:r>
              <a:rPr lang="en-US" dirty="0" err="1"/>
              <a:t>ResBLock</a:t>
            </a:r>
            <a:endParaRPr lang="en-US" dirty="0"/>
          </a:p>
          <a:p>
            <a:r>
              <a:rPr lang="en-US" dirty="0"/>
              <a:t>Data used</a:t>
            </a:r>
          </a:p>
          <a:p>
            <a:endParaRPr lang="en-US" dirty="0"/>
          </a:p>
        </p:txBody>
      </p:sp>
    </p:spTree>
    <p:extLst>
      <p:ext uri="{BB962C8B-B14F-4D97-AF65-F5344CB8AC3E}">
        <p14:creationId xmlns:p14="http://schemas.microsoft.com/office/powerpoint/2010/main" val="2528602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he-IL" dirty="0"/>
          </a:p>
        </p:txBody>
      </p:sp>
      <p:sp>
        <p:nvSpPr>
          <p:cNvPr id="3" name="Content Placeholder 2"/>
          <p:cNvSpPr>
            <a:spLocks noGrp="1"/>
          </p:cNvSpPr>
          <p:nvPr>
            <p:ph idx="1"/>
          </p:nvPr>
        </p:nvSpPr>
        <p:spPr/>
        <p:txBody>
          <a:bodyPr>
            <a:normAutofit fontScale="92500" lnSpcReduction="20000"/>
          </a:bodyPr>
          <a:lstStyle/>
          <a:p>
            <a:pPr algn="just"/>
            <a:r>
              <a:rPr lang="en-US" dirty="0"/>
              <a:t>Tao, Xin, et al. "Scale-recurrent network for deep image </a:t>
            </a:r>
            <a:r>
              <a:rPr lang="en-US" dirty="0" err="1"/>
              <a:t>deblurring</a:t>
            </a:r>
            <a:r>
              <a:rPr lang="en-US" dirty="0"/>
              <a:t>." </a:t>
            </a:r>
            <a:r>
              <a:rPr lang="en-US" i="1" dirty="0"/>
              <a:t>Proceedings of the IEEE Conference on Computer Vision and Pattern Recognition</a:t>
            </a:r>
            <a:r>
              <a:rPr lang="en-US" dirty="0"/>
              <a:t>. 2018.‏</a:t>
            </a:r>
            <a:endParaRPr lang="en-US" dirty="0" smtClean="0"/>
          </a:p>
          <a:p>
            <a:pPr algn="just"/>
            <a:r>
              <a:rPr lang="en-US" dirty="0" smtClean="0"/>
              <a:t>Shi</a:t>
            </a:r>
            <a:r>
              <a:rPr lang="en-US" dirty="0"/>
              <a:t>, Xingjian, et al. "Convolutional LSTM network: A machine learning approach for precipitation </a:t>
            </a:r>
            <a:r>
              <a:rPr lang="en-US" dirty="0" err="1"/>
              <a:t>nowcasting</a:t>
            </a:r>
            <a:r>
              <a:rPr lang="en-US" dirty="0"/>
              <a:t>." </a:t>
            </a:r>
            <a:r>
              <a:rPr lang="en-US" i="1" dirty="0"/>
              <a:t>Advances in neural information processing systems</a:t>
            </a:r>
            <a:r>
              <a:rPr lang="en-US" dirty="0"/>
              <a:t> 28 (2015): 802-810.</a:t>
            </a:r>
            <a:r>
              <a:rPr lang="en-US" dirty="0" smtClean="0"/>
              <a:t>‏</a:t>
            </a:r>
          </a:p>
          <a:p>
            <a:pPr algn="just"/>
            <a:r>
              <a:rPr lang="en-US" dirty="0"/>
              <a:t>S. Nah, T. H. Kim, and K. M. Lee. Deep multi-scale </a:t>
            </a:r>
            <a:r>
              <a:rPr lang="en-US" dirty="0" smtClean="0"/>
              <a:t>convolutional neural </a:t>
            </a:r>
            <a:r>
              <a:rPr lang="en-US" dirty="0"/>
              <a:t>network for dynamic scene </a:t>
            </a:r>
            <a:r>
              <a:rPr lang="en-US" dirty="0" err="1"/>
              <a:t>deblurring</a:t>
            </a:r>
            <a:r>
              <a:rPr lang="en-US" dirty="0"/>
              <a:t>. </a:t>
            </a:r>
            <a:r>
              <a:rPr lang="en-US" dirty="0" smtClean="0"/>
              <a:t>pages</a:t>
            </a:r>
            <a:r>
              <a:rPr lang="he-IL" dirty="0" smtClean="0"/>
              <a:t>3883–3891</a:t>
            </a:r>
            <a:r>
              <a:rPr lang="he-IL" dirty="0"/>
              <a:t>, 2017</a:t>
            </a:r>
            <a:r>
              <a:rPr lang="he-IL" dirty="0" smtClean="0"/>
              <a:t>.</a:t>
            </a:r>
            <a:endParaRPr lang="en-US" dirty="0" smtClean="0"/>
          </a:p>
          <a:p>
            <a:pPr algn="just"/>
            <a:r>
              <a:rPr lang="en-US" dirty="0"/>
              <a:t>K. He, X. Zhang, S. Ren, and J. Sun. Deep residual </a:t>
            </a:r>
            <a:r>
              <a:rPr lang="en-US" dirty="0" smtClean="0"/>
              <a:t>learning for </a:t>
            </a:r>
            <a:r>
              <a:rPr lang="en-US" dirty="0"/>
              <a:t>image recognition. In </a:t>
            </a:r>
            <a:r>
              <a:rPr lang="en-US" i="1" dirty="0"/>
              <a:t>CVPR</a:t>
            </a:r>
            <a:r>
              <a:rPr lang="en-US" dirty="0"/>
              <a:t>, pages 770–778. </a:t>
            </a:r>
            <a:r>
              <a:rPr lang="en-US" dirty="0" smtClean="0"/>
              <a:t>IEEE,2016</a:t>
            </a:r>
            <a:r>
              <a:rPr lang="he-IL" dirty="0" smtClean="0"/>
              <a:t>.</a:t>
            </a:r>
            <a:endParaRPr lang="en-US" dirty="0" smtClean="0"/>
          </a:p>
          <a:p>
            <a:r>
              <a:rPr lang="en-US" dirty="0"/>
              <a:t>X. Mao, C. Shen, and Y.-B. Yang. Image restoration </a:t>
            </a:r>
            <a:r>
              <a:rPr lang="en-US" dirty="0" smtClean="0"/>
              <a:t>using very </a:t>
            </a:r>
            <a:r>
              <a:rPr lang="en-US" dirty="0"/>
              <a:t>deep convolutional encoder-decoder networks </a:t>
            </a:r>
            <a:r>
              <a:rPr lang="en-US" dirty="0" smtClean="0"/>
              <a:t>with symmetric </a:t>
            </a:r>
            <a:r>
              <a:rPr lang="en-US" dirty="0"/>
              <a:t>skip connections. In </a:t>
            </a:r>
            <a:r>
              <a:rPr lang="en-US" i="1" dirty="0"/>
              <a:t>NIPS</a:t>
            </a:r>
            <a:r>
              <a:rPr lang="en-US" dirty="0"/>
              <a:t>, pages </a:t>
            </a:r>
            <a:r>
              <a:rPr lang="en-US" dirty="0" smtClean="0"/>
              <a:t>2802–2810,2016.</a:t>
            </a:r>
          </a:p>
          <a:p>
            <a:endParaRPr lang="he-IL" dirty="0"/>
          </a:p>
        </p:txBody>
      </p:sp>
    </p:spTree>
    <p:extLst>
      <p:ext uri="{BB962C8B-B14F-4D97-AF65-F5344CB8AC3E}">
        <p14:creationId xmlns:p14="http://schemas.microsoft.com/office/powerpoint/2010/main" val="49471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E552F-8A1E-45A2-868B-F28D08463CFD}"/>
              </a:ext>
            </a:extLst>
          </p:cNvPr>
          <p:cNvSpPr>
            <a:spLocks noGrp="1"/>
          </p:cNvSpPr>
          <p:nvPr>
            <p:ph type="title"/>
          </p:nvPr>
        </p:nvSpPr>
        <p:spPr>
          <a:xfrm>
            <a:off x="572493" y="238539"/>
            <a:ext cx="11018520" cy="1434415"/>
          </a:xfrm>
        </p:spPr>
        <p:txBody>
          <a:bodyPr anchor="b">
            <a:normAutofit fontScale="90000"/>
          </a:bodyPr>
          <a:lstStyle/>
          <a:p>
            <a:r>
              <a:rPr lang="en-US" sz="5000" dirty="0"/>
              <a:t>The Challenge – </a:t>
            </a:r>
            <a:r>
              <a:rPr lang="en-US" sz="5000" strike="sngStrike" dirty="0" smtClean="0"/>
              <a:t>Single</a:t>
            </a:r>
            <a:r>
              <a:rPr lang="en-US" sz="5000" dirty="0" smtClean="0"/>
              <a:t>(?) </a:t>
            </a:r>
            <a:r>
              <a:rPr lang="en-US" sz="5000" dirty="0"/>
              <a:t>Image Deblurring </a:t>
            </a:r>
          </a:p>
        </p:txBody>
      </p:sp>
      <p:sp>
        <p:nvSpPr>
          <p:cNvPr id="1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572493" y="2071316"/>
                <a:ext cx="6713552" cy="4119172"/>
              </a:xfrm>
            </p:spPr>
            <p:txBody>
              <a:bodyPr anchor="t">
                <a:normAutofit/>
              </a:bodyPr>
              <a:lstStyle/>
              <a:p>
                <a:r>
                  <a:rPr lang="en-US" sz="2200"/>
                  <a:t>Long exposure time causing camera shake (astronomy).</a:t>
                </a:r>
              </a:p>
              <a:p>
                <a:r>
                  <a:rPr lang="en-US" sz="2200"/>
                  <a:t>Lens aberrations (wide apertures).</a:t>
                </a:r>
              </a:p>
              <a:p>
                <a:r>
                  <a:rPr lang="en-US" sz="2200"/>
                  <a:t>Atmospheric turbulence (remote sensing).</a:t>
                </a:r>
              </a:p>
              <a:p>
                <a:r>
                  <a:rPr lang="en-US" sz="2200"/>
                  <a:t>Fast moving object (sports, highway roads).</a:t>
                </a:r>
              </a:p>
              <a:p>
                <a:r>
                  <a:rPr lang="en-US" sz="2200"/>
                  <a:t>Out of focus scene (small object photography).</a:t>
                </a:r>
              </a:p>
              <a:p>
                <a:r>
                  <a:rPr lang="en-US" sz="2200"/>
                  <a:t>Combination of all the above with noise such as low light conditions.</a:t>
                </a:r>
              </a:p>
              <a:p>
                <a:r>
                  <a:rPr lang="en-US" sz="2200"/>
                  <a:t>All the above are examples of inverse problem, meaning that both the “true” image and the noise are unknown:  </a:t>
                </a:r>
                <a14:m>
                  <m:oMath xmlns:m="http://schemas.openxmlformats.org/officeDocument/2006/math">
                    <m:r>
                      <a:rPr lang="en-US" sz="2200" b="0" i="1">
                        <a:latin typeface="Cambria Math" panose="02040503050406030204" pitchFamily="18" charset="0"/>
                      </a:rPr>
                      <m:t>𝑦</m:t>
                    </m:r>
                    <m:r>
                      <a:rPr lang="en-US" sz="2200" b="0" i="1">
                        <a:latin typeface="Cambria Math" panose="02040503050406030204" pitchFamily="18" charset="0"/>
                      </a:rPr>
                      <m:t>=</m:t>
                    </m:r>
                    <m:r>
                      <a:rPr lang="en-US" sz="2200" b="0" i="1">
                        <a:latin typeface="Cambria Math" panose="02040503050406030204" pitchFamily="18" charset="0"/>
                      </a:rPr>
                      <m:t>𝑘</m:t>
                    </m:r>
                    <m:r>
                      <a:rPr lang="en-US" sz="2200" b="0" i="1">
                        <a:latin typeface="Cambria Math" panose="02040503050406030204" pitchFamily="18" charset="0"/>
                      </a:rPr>
                      <m:t>∗</m:t>
                    </m:r>
                    <m:r>
                      <a:rPr lang="en-US" sz="2200" b="0" i="1">
                        <a:latin typeface="Cambria Math" panose="02040503050406030204" pitchFamily="18" charset="0"/>
                      </a:rPr>
                      <m:t>𝑥</m:t>
                    </m:r>
                    <m:r>
                      <a:rPr lang="en-US" sz="2200" b="0" i="1">
                        <a:latin typeface="Cambria Math" panose="02040503050406030204" pitchFamily="18" charset="0"/>
                      </a:rPr>
                      <m:t>+</m:t>
                    </m:r>
                    <m:r>
                      <a:rPr lang="en-US" sz="2200" b="0" i="1">
                        <a:latin typeface="Cambria Math" panose="02040503050406030204" pitchFamily="18" charset="0"/>
                      </a:rPr>
                      <m:t>𝑛</m:t>
                    </m:r>
                  </m:oMath>
                </a14:m>
                <a:r>
                  <a:rPr lang="en-US" sz="2200"/>
                  <a:t>.</a:t>
                </a:r>
              </a:p>
              <a:p>
                <a:endParaRPr lang="he-IL" sz="220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1090" t="-1923" r="-636"/>
                </a:stretch>
              </a:blipFill>
            </p:spPr>
            <p:txBody>
              <a:bodyPr/>
              <a:lstStyle/>
              <a:p>
                <a:r>
                  <a:rPr lang="en-US">
                    <a:noFill/>
                  </a:rPr>
                  <a:t> </a:t>
                </a:r>
              </a:p>
            </p:txBody>
          </p:sp>
        </mc:Fallback>
      </mc:AlternateContent>
      <p:pic>
        <p:nvPicPr>
          <p:cNvPr id="5" name="Picture 4" descr="A picture containing building, road, outdoor, street&#10;&#10;Description automatically generated">
            <a:extLst>
              <a:ext uri="{FF2B5EF4-FFF2-40B4-BE49-F238E27FC236}">
                <a16:creationId xmlns:a16="http://schemas.microsoft.com/office/drawing/2014/main" id="{8EEF8485-C49C-4A99-AD3D-FB52BC466A19}"/>
              </a:ext>
            </a:extLst>
          </p:cNvPr>
          <p:cNvPicPr>
            <a:picLocks noChangeAspect="1"/>
          </p:cNvPicPr>
          <p:nvPr/>
        </p:nvPicPr>
        <p:blipFill rotWithShape="1">
          <a:blip r:embed="rId4">
            <a:extLst>
              <a:ext uri="{28A0092B-C50C-407E-A947-70E740481C1C}">
                <a14:useLocalDpi xmlns:a14="http://schemas.microsoft.com/office/drawing/2010/main" val="0"/>
              </a:ext>
            </a:extLst>
          </a:blip>
          <a:srcRect l="23774" r="19945" b="-3"/>
          <a:stretch/>
        </p:blipFill>
        <p:spPr>
          <a:xfrm>
            <a:off x="7675658" y="2093976"/>
            <a:ext cx="3941064" cy="4096512"/>
          </a:xfrm>
          <a:prstGeom prst="rect">
            <a:avLst/>
          </a:prstGeom>
        </p:spPr>
      </p:pic>
    </p:spTree>
    <p:extLst>
      <p:ext uri="{BB962C8B-B14F-4D97-AF65-F5344CB8AC3E}">
        <p14:creationId xmlns:p14="http://schemas.microsoft.com/office/powerpoint/2010/main" val="247880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521B2-92B8-4DD7-BD3E-579A4ED22C3A}"/>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Examples of blurry images</a:t>
            </a:r>
          </a:p>
        </p:txBody>
      </p:sp>
      <p:pic>
        <p:nvPicPr>
          <p:cNvPr id="5" name="Content Placeholder 4" descr="A picture containing person, outdoor, clothing, posing&#10;&#10;Description automatically generated">
            <a:extLst>
              <a:ext uri="{FF2B5EF4-FFF2-40B4-BE49-F238E27FC236}">
                <a16:creationId xmlns:a16="http://schemas.microsoft.com/office/drawing/2014/main" id="{3C9BBBF6-6C15-4987-A496-671CFDF6B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099" y="3119301"/>
            <a:ext cx="3797536" cy="2848152"/>
          </a:xfrm>
          <a:prstGeom prst="rect">
            <a:avLst/>
          </a:prstGeom>
        </p:spPr>
      </p:pic>
      <p:pic>
        <p:nvPicPr>
          <p:cNvPr id="7" name="Picture 6" descr="A rocky beach with a body of water in the background&#10;&#10;Description automatically generated with low confidence">
            <a:extLst>
              <a:ext uri="{FF2B5EF4-FFF2-40B4-BE49-F238E27FC236}">
                <a16:creationId xmlns:a16="http://schemas.microsoft.com/office/drawing/2014/main" id="{DBF1F354-52A9-4FD6-8AE8-8C1B893BE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386" y="3275950"/>
            <a:ext cx="3797536" cy="2534855"/>
          </a:xfrm>
          <a:prstGeom prst="rect">
            <a:avLst/>
          </a:prstGeom>
        </p:spPr>
      </p:pic>
      <p:pic>
        <p:nvPicPr>
          <p:cNvPr id="9" name="Picture 8">
            <a:extLst>
              <a:ext uri="{FF2B5EF4-FFF2-40B4-BE49-F238E27FC236}">
                <a16:creationId xmlns:a16="http://schemas.microsoft.com/office/drawing/2014/main" id="{162565BB-9FA3-4B56-8EE1-07B5D6EB19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2673" y="3475320"/>
            <a:ext cx="3797536" cy="2136114"/>
          </a:xfrm>
          <a:prstGeom prst="rect">
            <a:avLst/>
          </a:prstGeom>
        </p:spPr>
      </p:pic>
      <p:sp>
        <p:nvSpPr>
          <p:cNvPr id="10" name="TextBox 9">
            <a:extLst>
              <a:ext uri="{FF2B5EF4-FFF2-40B4-BE49-F238E27FC236}">
                <a16:creationId xmlns:a16="http://schemas.microsoft.com/office/drawing/2014/main" id="{4675486A-A582-4F9C-8418-18BDAC82FD2D}"/>
              </a:ext>
            </a:extLst>
          </p:cNvPr>
          <p:cNvSpPr txBox="1"/>
          <p:nvPr/>
        </p:nvSpPr>
        <p:spPr>
          <a:xfrm>
            <a:off x="194099" y="2537791"/>
            <a:ext cx="3622527" cy="369332"/>
          </a:xfrm>
          <a:prstGeom prst="rect">
            <a:avLst/>
          </a:prstGeom>
          <a:noFill/>
        </p:spPr>
        <p:txBody>
          <a:bodyPr wrap="square" rtlCol="0">
            <a:spAutoFit/>
          </a:bodyPr>
          <a:lstStyle/>
          <a:p>
            <a:r>
              <a:rPr lang="en-US" dirty="0"/>
              <a:t>Narrow aperture vs wide aperture.</a:t>
            </a:r>
          </a:p>
        </p:txBody>
      </p:sp>
      <p:sp>
        <p:nvSpPr>
          <p:cNvPr id="11" name="TextBox 10">
            <a:extLst>
              <a:ext uri="{FF2B5EF4-FFF2-40B4-BE49-F238E27FC236}">
                <a16:creationId xmlns:a16="http://schemas.microsoft.com/office/drawing/2014/main" id="{4557CACC-0186-4D9B-813E-B7A97CA054DE}"/>
              </a:ext>
            </a:extLst>
          </p:cNvPr>
          <p:cNvSpPr txBox="1"/>
          <p:nvPr/>
        </p:nvSpPr>
        <p:spPr>
          <a:xfrm>
            <a:off x="5413513" y="2603800"/>
            <a:ext cx="1596887" cy="369332"/>
          </a:xfrm>
          <a:prstGeom prst="rect">
            <a:avLst/>
          </a:prstGeom>
          <a:noFill/>
        </p:spPr>
        <p:txBody>
          <a:bodyPr wrap="square" rtlCol="0">
            <a:spAutoFit/>
          </a:bodyPr>
          <a:lstStyle/>
          <a:p>
            <a:r>
              <a:rPr lang="en-US" dirty="0"/>
              <a:t>Long exposure</a:t>
            </a:r>
          </a:p>
        </p:txBody>
      </p:sp>
      <p:sp>
        <p:nvSpPr>
          <p:cNvPr id="12" name="TextBox 11">
            <a:extLst>
              <a:ext uri="{FF2B5EF4-FFF2-40B4-BE49-F238E27FC236}">
                <a16:creationId xmlns:a16="http://schemas.microsoft.com/office/drawing/2014/main" id="{D99A7445-10D1-400C-A8F7-A19DA5AE2042}"/>
              </a:ext>
            </a:extLst>
          </p:cNvPr>
          <p:cNvSpPr txBox="1"/>
          <p:nvPr/>
        </p:nvSpPr>
        <p:spPr>
          <a:xfrm>
            <a:off x="9573590" y="2793363"/>
            <a:ext cx="1472097" cy="369332"/>
          </a:xfrm>
          <a:prstGeom prst="rect">
            <a:avLst/>
          </a:prstGeom>
          <a:noFill/>
        </p:spPr>
        <p:txBody>
          <a:bodyPr wrap="square" rtlCol="0">
            <a:spAutoFit/>
          </a:bodyPr>
          <a:lstStyle/>
          <a:p>
            <a:r>
              <a:rPr lang="en-US" dirty="0"/>
              <a:t>Motion blur</a:t>
            </a:r>
          </a:p>
        </p:txBody>
      </p:sp>
    </p:spTree>
    <p:extLst>
      <p:ext uri="{BB962C8B-B14F-4D97-AF65-F5344CB8AC3E}">
        <p14:creationId xmlns:p14="http://schemas.microsoft.com/office/powerpoint/2010/main" val="6263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Methods of Deblurring</a:t>
            </a:r>
            <a:endParaRPr lang="he-IL" sz="5400"/>
          </a:p>
        </p:txBody>
      </p:sp>
      <p:sp>
        <p:nvSpPr>
          <p:cNvPr id="3" name="Content Placeholder 2"/>
          <p:cNvSpPr>
            <a:spLocks noGrp="1"/>
          </p:cNvSpPr>
          <p:nvPr>
            <p:ph idx="1"/>
          </p:nvPr>
        </p:nvSpPr>
        <p:spPr>
          <a:xfrm>
            <a:off x="838200" y="1929384"/>
            <a:ext cx="10515600" cy="4251960"/>
          </a:xfrm>
        </p:spPr>
        <p:txBody>
          <a:bodyPr>
            <a:normAutofit/>
          </a:bodyPr>
          <a:lstStyle/>
          <a:p>
            <a:pPr>
              <a:buClr>
                <a:srgbClr val="C67864"/>
              </a:buClr>
            </a:pPr>
            <a:r>
              <a:rPr lang="en-US" sz="2200" dirty="0"/>
              <a:t>Filtering (Inverse, Wiener, etc.).</a:t>
            </a:r>
          </a:p>
          <a:p>
            <a:pPr>
              <a:buClr>
                <a:srgbClr val="C67864"/>
              </a:buClr>
            </a:pPr>
            <a:r>
              <a:rPr lang="en-US" sz="2200" dirty="0"/>
              <a:t>Blind deconvolution with NN as blur estimator (restricted by different types of blur). </a:t>
            </a:r>
          </a:p>
          <a:p>
            <a:pPr>
              <a:buClr>
                <a:srgbClr val="C67864"/>
              </a:buClr>
            </a:pPr>
            <a:r>
              <a:rPr lang="en-US" sz="2200" dirty="0"/>
              <a:t>NN to inversely filter blurry images (learned inverse filter to </a:t>
            </a:r>
            <a:r>
              <a:rPr lang="en-US" sz="2200" dirty="0" smtClean="0"/>
              <a:t>deblurr text for license plats).</a:t>
            </a:r>
            <a:endParaRPr lang="en-US" sz="2200" dirty="0"/>
          </a:p>
          <a:p>
            <a:pPr>
              <a:buClr>
                <a:srgbClr val="C67864"/>
              </a:buClr>
            </a:pPr>
            <a:r>
              <a:rPr lang="en-US" sz="2200" dirty="0"/>
              <a:t>learning-based approaches for blind </a:t>
            </a:r>
            <a:r>
              <a:rPr lang="en-US" sz="2200" dirty="0" smtClean="0"/>
              <a:t>deconvolution were used </a:t>
            </a:r>
            <a:r>
              <a:rPr lang="en-US" sz="2200" dirty="0"/>
              <a:t>to </a:t>
            </a:r>
            <a:r>
              <a:rPr lang="en-US" sz="2200" dirty="0" smtClean="0"/>
              <a:t>deconvolution </a:t>
            </a:r>
            <a:r>
              <a:rPr lang="en-US" sz="2200" dirty="0"/>
              <a:t>solution for a single image.</a:t>
            </a:r>
          </a:p>
          <a:p>
            <a:pPr>
              <a:buClr>
                <a:srgbClr val="C67864"/>
              </a:buClr>
            </a:pPr>
            <a:r>
              <a:rPr lang="en-US" sz="2200" dirty="0"/>
              <a:t>neural network to learn a general procedure that is directly applicable to different images and blurs.</a:t>
            </a:r>
          </a:p>
          <a:p>
            <a:pPr>
              <a:buClr>
                <a:srgbClr val="C67864"/>
              </a:buClr>
            </a:pPr>
            <a:endParaRPr lang="he-IL" sz="2200" dirty="0"/>
          </a:p>
        </p:txBody>
      </p:sp>
    </p:spTree>
    <p:extLst>
      <p:ext uri="{BB962C8B-B14F-4D97-AF65-F5344CB8AC3E}">
        <p14:creationId xmlns:p14="http://schemas.microsoft.com/office/powerpoint/2010/main" val="414739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Proposed Method</a:t>
            </a:r>
            <a:endParaRPr lang="he-IL" dirty="0"/>
          </a:p>
        </p:txBody>
      </p:sp>
      <p:sp>
        <p:nvSpPr>
          <p:cNvPr id="3" name="Content Placeholder 2"/>
          <p:cNvSpPr>
            <a:spLocks noGrp="1"/>
          </p:cNvSpPr>
          <p:nvPr>
            <p:ph idx="1"/>
          </p:nvPr>
        </p:nvSpPr>
        <p:spPr/>
        <p:txBody>
          <a:bodyPr/>
          <a:lstStyle/>
          <a:p>
            <a:r>
              <a:rPr lang="en-US" dirty="0" smtClean="0"/>
              <a:t>A Coarse-to-Fine </a:t>
            </a:r>
            <a:r>
              <a:rPr lang="en-US" dirty="0"/>
              <a:t>pipeline.</a:t>
            </a:r>
          </a:p>
          <a:p>
            <a:r>
              <a:rPr lang="en-US" dirty="0"/>
              <a:t>What is multi-scale CNN?</a:t>
            </a:r>
          </a:p>
          <a:p>
            <a:r>
              <a:rPr lang="en-US" dirty="0"/>
              <a:t>What is Scale-recurrent CNN?</a:t>
            </a:r>
          </a:p>
          <a:p>
            <a:r>
              <a:rPr lang="en-US" dirty="0"/>
              <a:t>Use of ResBlock (residual )</a:t>
            </a:r>
          </a:p>
          <a:p>
            <a:r>
              <a:rPr lang="en-US" dirty="0"/>
              <a:t>Encoder-decoder with ResBlock</a:t>
            </a:r>
          </a:p>
          <a:p>
            <a:r>
              <a:rPr lang="en-US" dirty="0"/>
              <a:t>The RNN that is long-short term memory (LSTM).</a:t>
            </a:r>
            <a:endParaRPr lang="he-IL" dirty="0"/>
          </a:p>
        </p:txBody>
      </p:sp>
    </p:spTree>
    <p:extLst>
      <p:ext uri="{BB962C8B-B14F-4D97-AF65-F5344CB8AC3E}">
        <p14:creationId xmlns:p14="http://schemas.microsoft.com/office/powerpoint/2010/main" val="147729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CBFE-04ED-4273-BAF9-91FEC66C48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dirty="0" smtClean="0"/>
              <a:t>The Network Outline</a:t>
            </a:r>
            <a:endParaRPr lang="en-US" sz="52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379B7A83-05DE-458D-8BC4-C1B1BCF521B8}"/>
              </a:ext>
            </a:extLst>
          </p:cNvPr>
          <p:cNvPicPr>
            <a:picLocks noChangeAspect="1"/>
          </p:cNvPicPr>
          <p:nvPr/>
        </p:nvPicPr>
        <p:blipFill>
          <a:blip r:embed="rId3"/>
          <a:stretch>
            <a:fillRect/>
          </a:stretch>
        </p:blipFill>
        <p:spPr>
          <a:xfrm>
            <a:off x="1915785" y="1845426"/>
            <a:ext cx="8357377" cy="4450303"/>
          </a:xfrm>
          <a:prstGeom prst="rect">
            <a:avLst/>
          </a:prstGeom>
        </p:spPr>
      </p:pic>
    </p:spTree>
    <p:extLst>
      <p:ext uri="{BB962C8B-B14F-4D97-AF65-F5344CB8AC3E}">
        <p14:creationId xmlns:p14="http://schemas.microsoft.com/office/powerpoint/2010/main" val="375582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550E-D92B-43D1-ADC2-D0E3DD0289E9}"/>
              </a:ext>
            </a:extLst>
          </p:cNvPr>
          <p:cNvSpPr>
            <a:spLocks noGrp="1"/>
          </p:cNvSpPr>
          <p:nvPr>
            <p:ph type="title"/>
          </p:nvPr>
        </p:nvSpPr>
        <p:spPr/>
        <p:txBody>
          <a:bodyPr/>
          <a:lstStyle/>
          <a:p>
            <a:r>
              <a:rPr lang="en-US" dirty="0"/>
              <a:t>The NN input – output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2126AB-AB1C-43B8-AD74-390FE08F5A08}"/>
                  </a:ext>
                </a:extLst>
              </p:cNvPr>
              <p:cNvSpPr>
                <a:spLocks noGrp="1"/>
              </p:cNvSpPr>
              <p:nvPr>
                <p:ph idx="1"/>
              </p:nvPr>
            </p:nvSpPr>
            <p:spPr>
              <a:xfrm>
                <a:off x="838200" y="1832251"/>
                <a:ext cx="10515600" cy="4351338"/>
              </a:xfrm>
            </p:spPr>
            <p:txBody>
              <a:bodyPr>
                <a:normAutofit lnSpcReduction="10000"/>
              </a:bodyPr>
              <a:lstStyle/>
              <a:p>
                <a:pPr algn="just"/>
                <a:r>
                  <a:rPr lang="en-US" dirty="0"/>
                  <a:t>The input </a:t>
                </a:r>
                <a:r>
                  <a:rPr lang="en-US" dirty="0" smtClean="0"/>
                  <a:t>of the </a:t>
                </a:r>
                <a:r>
                  <a:rPr lang="en-US" dirty="0"/>
                  <a:t>network </a:t>
                </a:r>
                <a:r>
                  <a:rPr lang="en-US" dirty="0" smtClean="0"/>
                  <a:t>is </a:t>
                </a:r>
                <a:r>
                  <a:rPr lang="en-US" dirty="0"/>
                  <a:t>a sequence of blurry </a:t>
                </a:r>
                <a:r>
                  <a:rPr lang="en-US" dirty="0" smtClean="0"/>
                  <a:t>images. </a:t>
                </a:r>
                <a:endParaRPr lang="en-US" dirty="0"/>
              </a:p>
              <a:p>
                <a:pPr algn="just"/>
                <a:r>
                  <a:rPr lang="en-US" dirty="0"/>
                  <a:t>The images are </a:t>
                </a:r>
                <a:r>
                  <a:rPr lang="en-US" dirty="0" smtClean="0"/>
                  <a:t>down-sampled  </a:t>
                </a:r>
                <a:r>
                  <a:rPr lang="en-US" dirty="0"/>
                  <a:t>from the original at different scales</a:t>
                </a:r>
              </a:p>
              <a:p>
                <a:pPr algn="just"/>
                <a:r>
                  <a:rPr lang="en-US" dirty="0"/>
                  <a:t>The output is a set of </a:t>
                </a:r>
                <a:r>
                  <a:rPr lang="en-US" dirty="0" smtClean="0"/>
                  <a:t>the corresponding </a:t>
                </a:r>
                <a:r>
                  <a:rPr lang="en-US" dirty="0"/>
                  <a:t>inputs as sharp </a:t>
                </a:r>
                <a:r>
                  <a:rPr lang="en-US" dirty="0" smtClean="0"/>
                  <a:t>images at different scales</a:t>
                </a:r>
                <a:endParaRPr lang="en-US" dirty="0"/>
              </a:p>
              <a:p>
                <a:pPr algn="just"/>
                <a:r>
                  <a:rPr lang="en-US" dirty="0"/>
                  <a:t>The sharp full resolution image is the final output</a:t>
                </a:r>
                <a:endParaRPr lang="he-IL" dirty="0"/>
              </a:p>
              <a:p>
                <a:pPr algn="just"/>
                <a:r>
                  <a:rPr lang="en-US" dirty="0"/>
                  <a:t>Blurry image are fed into the NN, the network outputs an initial </a:t>
                </a:r>
                <a:r>
                  <a:rPr lang="en-US" dirty="0" smtClean="0"/>
                  <a:t>up-sampled </a:t>
                </a:r>
                <a:r>
                  <a:rPr lang="en-US" dirty="0"/>
                  <a:t>deblurred result from previous scale as input for estimated sharp image as: </a:t>
                </a:r>
                <a:endParaRPr lang="en-US" b="0" dirty="0">
                  <a:latin typeface="Cambria Math" panose="020405030504060302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Net</m:t>
                          </m:r>
                        </m:e>
                        <m:sub>
                          <m:r>
                            <m:rPr>
                              <m:sty m:val="p"/>
                            </m:rPr>
                            <a:rPr lang="en-US" b="0" i="0" smtClean="0">
                              <a:latin typeface="Cambria Math" panose="02040503050406030204" pitchFamily="18" charset="0"/>
                            </a:rPr>
                            <m:t>SR</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B</m:t>
                              </m:r>
                            </m:e>
                            <m:sup>
                              <m:r>
                                <m:rPr>
                                  <m:sty m:val="p"/>
                                </m:rPr>
                                <a:rPr lang="en-US" b="0" i="0" smtClean="0">
                                  <a:latin typeface="Cambria Math" panose="02040503050406030204" pitchFamily="18" charset="0"/>
                                </a:rPr>
                                <m:t>i</m:t>
                              </m:r>
                            </m:sup>
                          </m:sSup>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I</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m:rPr>
                                  <m:sty m:val="p"/>
                                </m:rPr>
                                <a:rPr lang="en-US" b="0" i="0" smtClean="0">
                                  <a:latin typeface="Cambria Math" panose="02040503050406030204" pitchFamily="18" charset="0"/>
                                </a:rPr>
                                <m:t>i</m:t>
                              </m:r>
                              <m:r>
                                <a:rPr lang="en-US" b="0" i="0" smtClean="0">
                                  <a:latin typeface="Cambria Math" panose="02040503050406030204" pitchFamily="18" charset="0"/>
                                </a:rPr>
                                <m:t>+</m:t>
                              </m:r>
                              <m:r>
                                <a:rPr lang="en-US" b="0" i="0"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𝑆𝑅</m:t>
                              </m:r>
                            </m:sub>
                          </m:sSub>
                        </m:e>
                      </m:d>
                    </m:oMath>
                  </m:oMathPara>
                </a14:m>
                <a:endParaRPr lang="en-US"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B52126AB-AB1C-43B8-AD74-390FE08F5A08}"/>
                  </a:ext>
                </a:extLst>
              </p:cNvPr>
              <p:cNvSpPr>
                <a:spLocks noGrp="1" noRot="1" noChangeAspect="1" noMove="1" noResize="1" noEditPoints="1" noAdjustHandles="1" noChangeArrowheads="1" noChangeShapeType="1" noTextEdit="1"/>
              </p:cNvSpPr>
              <p:nvPr>
                <p:ph idx="1"/>
              </p:nvPr>
            </p:nvSpPr>
            <p:spPr>
              <a:xfrm>
                <a:off x="838200" y="1832251"/>
                <a:ext cx="10515600" cy="4351338"/>
              </a:xfrm>
              <a:blipFill>
                <a:blip r:embed="rId3"/>
                <a:stretch>
                  <a:fillRect l="-1043" t="-3226" r="-1159"/>
                </a:stretch>
              </a:blipFill>
            </p:spPr>
            <p:txBody>
              <a:bodyPr/>
              <a:lstStyle/>
              <a:p>
                <a:r>
                  <a:rPr lang="he-IL">
                    <a:noFill/>
                  </a:rPr>
                  <a:t> </a:t>
                </a:r>
              </a:p>
            </p:txBody>
          </p:sp>
        </mc:Fallback>
      </mc:AlternateContent>
    </p:spTree>
    <p:extLst>
      <p:ext uri="{BB962C8B-B14F-4D97-AF65-F5344CB8AC3E}">
        <p14:creationId xmlns:p14="http://schemas.microsoft.com/office/powerpoint/2010/main" val="41130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C7A0-2DAA-4448-BCF1-E9F947A8A810}"/>
              </a:ext>
            </a:extLst>
          </p:cNvPr>
          <p:cNvSpPr>
            <a:spLocks noGrp="1"/>
          </p:cNvSpPr>
          <p:nvPr>
            <p:ph type="title"/>
          </p:nvPr>
        </p:nvSpPr>
        <p:spPr/>
        <p:txBody>
          <a:bodyPr/>
          <a:lstStyle/>
          <a:p>
            <a:r>
              <a:rPr lang="en-US" dirty="0"/>
              <a:t>Activation function</a:t>
            </a:r>
          </a:p>
        </p:txBody>
      </p:sp>
      <p:sp>
        <p:nvSpPr>
          <p:cNvPr id="3" name="Content Placeholder 2">
            <a:extLst>
              <a:ext uri="{FF2B5EF4-FFF2-40B4-BE49-F238E27FC236}">
                <a16:creationId xmlns:a16="http://schemas.microsoft.com/office/drawing/2014/main" id="{850AB0F6-E525-4211-9784-7E212E520C2D}"/>
              </a:ext>
            </a:extLst>
          </p:cNvPr>
          <p:cNvSpPr>
            <a:spLocks noGrp="1"/>
          </p:cNvSpPr>
          <p:nvPr>
            <p:ph idx="1"/>
          </p:nvPr>
        </p:nvSpPr>
        <p:spPr/>
        <p:txBody>
          <a:bodyPr/>
          <a:lstStyle/>
          <a:p>
            <a:r>
              <a:rPr lang="en-US" dirty="0"/>
              <a:t>The network activation function is </a:t>
            </a:r>
            <a:r>
              <a:rPr lang="en-US" dirty="0" err="1"/>
              <a:t>ReLU</a:t>
            </a:r>
            <a:r>
              <a:rPr lang="en-US" dirty="0"/>
              <a:t> </a:t>
            </a:r>
          </a:p>
          <a:p>
            <a:pPr marL="0" indent="0" algn="l">
              <a:buNone/>
            </a:pPr>
            <a:r>
              <a:rPr lang="en-US" sz="900" b="0" i="0" dirty="0">
                <a:solidFill>
                  <a:srgbClr val="000000"/>
                </a:solidFill>
                <a:effectLst/>
                <a:latin typeface="Consolas" panose="020B0609020204030204" pitchFamily="49" charset="0"/>
              </a:rPr>
              <a:t> </a:t>
            </a:r>
            <a:endParaRPr lang="en-US" sz="900" b="0" i="0" dirty="0">
              <a:solidFill>
                <a:srgbClr val="5C5C5C"/>
              </a:solidFill>
              <a:effectLst/>
              <a:latin typeface="Consolas" panose="020B0609020204030204" pitchFamily="49" charset="0"/>
            </a:endParaRPr>
          </a:p>
          <a:p>
            <a:endParaRPr lang="en-US" sz="1100" dirty="0"/>
          </a:p>
        </p:txBody>
      </p:sp>
      <p:pic>
        <p:nvPicPr>
          <p:cNvPr id="5" name="Picture 4">
            <a:extLst>
              <a:ext uri="{FF2B5EF4-FFF2-40B4-BE49-F238E27FC236}">
                <a16:creationId xmlns:a16="http://schemas.microsoft.com/office/drawing/2014/main" id="{3DB3CDB6-5255-4FE1-A2AE-B072FB610CF2}"/>
              </a:ext>
            </a:extLst>
          </p:cNvPr>
          <p:cNvPicPr>
            <a:picLocks noChangeAspect="1"/>
          </p:cNvPicPr>
          <p:nvPr/>
        </p:nvPicPr>
        <p:blipFill rotWithShape="1">
          <a:blip r:embed="rId2"/>
          <a:srcRect l="14962"/>
          <a:stretch/>
        </p:blipFill>
        <p:spPr>
          <a:xfrm>
            <a:off x="6977269" y="4407927"/>
            <a:ext cx="4575935" cy="2084948"/>
          </a:xfrm>
          <a:prstGeom prst="rect">
            <a:avLst/>
          </a:prstGeom>
        </p:spPr>
      </p:pic>
      <p:sp>
        <p:nvSpPr>
          <p:cNvPr id="11" name="TextBox 10">
            <a:extLst>
              <a:ext uri="{FF2B5EF4-FFF2-40B4-BE49-F238E27FC236}">
                <a16:creationId xmlns:a16="http://schemas.microsoft.com/office/drawing/2014/main" id="{05D48686-2F4F-4CBD-ABF1-E694EBC5B9B4}"/>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pic>
        <p:nvPicPr>
          <p:cNvPr id="18" name="Picture 17">
            <a:extLst>
              <a:ext uri="{FF2B5EF4-FFF2-40B4-BE49-F238E27FC236}">
                <a16:creationId xmlns:a16="http://schemas.microsoft.com/office/drawing/2014/main" id="{2107A481-612D-4EE7-8551-E20ADC1DF11D}"/>
              </a:ext>
            </a:extLst>
          </p:cNvPr>
          <p:cNvPicPr>
            <a:picLocks noChangeAspect="1"/>
          </p:cNvPicPr>
          <p:nvPr/>
        </p:nvPicPr>
        <p:blipFill>
          <a:blip r:embed="rId3"/>
          <a:stretch>
            <a:fillRect/>
          </a:stretch>
        </p:blipFill>
        <p:spPr>
          <a:xfrm>
            <a:off x="551676" y="5176698"/>
            <a:ext cx="5544324" cy="1000265"/>
          </a:xfrm>
          <a:prstGeom prst="rect">
            <a:avLst/>
          </a:prstGeom>
        </p:spPr>
      </p:pic>
    </p:spTree>
    <p:extLst>
      <p:ext uri="{BB962C8B-B14F-4D97-AF65-F5344CB8AC3E}">
        <p14:creationId xmlns:p14="http://schemas.microsoft.com/office/powerpoint/2010/main" val="1769658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2137</TotalTime>
  <Words>2746</Words>
  <Application>Microsoft Office PowerPoint</Application>
  <PresentationFormat>Widescreen</PresentationFormat>
  <Paragraphs>176</Paragraphs>
  <Slides>28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Cambria Math</vt:lpstr>
      <vt:lpstr>charter</vt:lpstr>
      <vt:lpstr>Consolas</vt:lpstr>
      <vt:lpstr>Times New Roman</vt:lpstr>
      <vt:lpstr>Office Theme</vt:lpstr>
      <vt:lpstr>Scale-recurrent Network for Deep Image Deblurring</vt:lpstr>
      <vt:lpstr>Opening notes</vt:lpstr>
      <vt:lpstr>The Challenge – Single(?) Image Deblurring </vt:lpstr>
      <vt:lpstr>Examples of blurry images</vt:lpstr>
      <vt:lpstr>Methods of Deblurring</vt:lpstr>
      <vt:lpstr>The Proposed Method</vt:lpstr>
      <vt:lpstr>The Network Outline</vt:lpstr>
      <vt:lpstr>The NN input – output</vt:lpstr>
      <vt:lpstr>Activation function</vt:lpstr>
      <vt:lpstr>Parameter update – Solver</vt:lpstr>
      <vt:lpstr>Basics of CNN, RNN, LSTM and ConvLSTM</vt:lpstr>
      <vt:lpstr>ResBLock and skip-connections</vt:lpstr>
      <vt:lpstr>RNN </vt:lpstr>
      <vt:lpstr>LSTM and ConvLSTM</vt:lpstr>
      <vt:lpstr>Deconvolution layer -  (Transposed Convolutions)</vt:lpstr>
      <vt:lpstr>Encoder-Decoder</vt:lpstr>
      <vt:lpstr>Encoder-Decoder ResBlock</vt:lpstr>
      <vt:lpstr>Scale connection</vt:lpstr>
      <vt:lpstr>All Together Now</vt:lpstr>
      <vt:lpstr>Data used</vt:lpstr>
      <vt:lpstr>Model training</vt:lpstr>
      <vt:lpstr>Experiments</vt:lpstr>
      <vt:lpstr>Quality measurement</vt:lpstr>
      <vt:lpstr>Comparison to models and other studies</vt:lpstr>
      <vt:lpstr>Results  </vt:lpstr>
      <vt:lpstr>Conclusion and recent progress</vt:lpstr>
      <vt:lpstr>Deconstructing the network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Scale-recurrent Network for Deep Image Deblurring</dc:title>
  <dc:creator>Tom Lev-Ron</dc:creator>
  <cp:lastModifiedBy>Tom Lev-ron</cp:lastModifiedBy>
  <cp:revision>80</cp:revision>
  <dcterms:created xsi:type="dcterms:W3CDTF">2021-01-11T16:51:17Z</dcterms:created>
  <dcterms:modified xsi:type="dcterms:W3CDTF">2021-01-13T15:34:06Z</dcterms:modified>
</cp:coreProperties>
</file>