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0" r:id="rId3"/>
    <p:sldId id="257" r:id="rId4"/>
    <p:sldId id="262" r:id="rId5"/>
    <p:sldId id="259" r:id="rId6"/>
    <p:sldId id="258" r:id="rId7"/>
    <p:sldId id="261" r:id="rId8"/>
    <p:sldId id="263" r:id="rId9"/>
    <p:sldId id="264" r:id="rId10"/>
    <p:sldId id="275" r:id="rId11"/>
    <p:sldId id="265" r:id="rId12"/>
    <p:sldId id="276" r:id="rId13"/>
    <p:sldId id="277" r:id="rId14"/>
    <p:sldId id="268" r:id="rId15"/>
    <p:sldId id="279" r:id="rId16"/>
    <p:sldId id="269" r:id="rId17"/>
    <p:sldId id="280" r:id="rId18"/>
    <p:sldId id="267" r:id="rId19"/>
    <p:sldId id="270" r:id="rId20"/>
    <p:sldId id="278" r:id="rId21"/>
    <p:sldId id="271" r:id="rId22"/>
    <p:sldId id="272" r:id="rId23"/>
    <p:sldId id="281"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35" autoAdjust="0"/>
  </p:normalViewPr>
  <p:slideViewPr>
    <p:cSldViewPr snapToGrid="0">
      <p:cViewPr varScale="1">
        <p:scale>
          <a:sx n="144" d="100"/>
          <a:sy n="144"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583635"/>
                <a:ext cx="10515600" cy="4572000"/>
              </a:xfrm>
            </p:spPr>
            <p:txBody>
              <a:bodyPr>
                <a:normAutofit fontScale="47500" lnSpcReduction="20000"/>
              </a:bodyPr>
              <a:lstStyle/>
              <a:p>
                <a:pPr>
                  <a:lnSpc>
                    <a:spcPct val="170000"/>
                  </a:lnSpc>
                </a:pPr>
                <a:r>
                  <a:rPr lang="en-US" dirty="0"/>
                  <a:t>The network training solver, updating the kernels parameters is Adam. The loss function is simple L</a:t>
                </a:r>
                <a:r>
                  <a:rPr lang="en-US" baseline="-25000" dirty="0"/>
                  <a:t>2</a:t>
                </a:r>
                <a:r>
                  <a:rPr lang="en-US" dirty="0"/>
                  <a:t>-norm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den>
                        </m:f>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𝑖</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𝑡𝑟𝑢𝑒</m:t>
                                    </m:r>
                                  </m:sub>
                                  <m:sup>
                                    <m:r>
                                      <a:rPr lang="en-US" i="1">
                                        <a:latin typeface="Cambria Math" panose="02040503050406030204" pitchFamily="18" charset="0"/>
                                      </a:rPr>
                                      <m:t>𝑖</m:t>
                                    </m:r>
                                  </m:sup>
                                </m:sSub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oMath>
                </a14:m>
                <a:endParaRPr lang="en-US" dirty="0"/>
              </a:p>
              <a:p>
                <a:pPr>
                  <a:lnSpc>
                    <a:spcPct val="170000"/>
                  </a:lnSpc>
                </a:pPr>
                <a:r>
                  <a:rPr lang="en-US" dirty="0"/>
                  <a:t>Simplest form of a solver: x is a parameter vector, dx is the update gradient. So,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1" smtClean="0">
                        <a:latin typeface="Cambria Math" panose="02040503050406030204" pitchFamily="18" charset="0"/>
                      </a:rPr>
                      <m:t>∗</m:t>
                    </m:r>
                    <m:r>
                      <a:rPr lang="en-US" b="0" i="1" smtClean="0">
                        <a:latin typeface="Cambria Math" panose="02040503050406030204" pitchFamily="18" charset="0"/>
                      </a:rPr>
                      <m:t>𝑑𝑥</m:t>
                    </m:r>
                  </m:oMath>
                </a14:m>
                <a:r>
                  <a:rPr lang="en-US" dirty="0"/>
                  <a:t>. </a:t>
                </a:r>
              </a:p>
              <a:p>
                <a:pPr>
                  <a:lnSpc>
                    <a:spcPct val="170000"/>
                  </a:lnSpc>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nSpc>
                    <a:spcPct val="170000"/>
                  </a:lnSpc>
                </a:pPr>
                <a:r>
                  <a:rPr lang="en-US"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1∗</m:t>
                      </m:r>
                      <m:r>
                        <m:rPr>
                          <m:sty m:val="p"/>
                        </m:rPr>
                        <a:rPr lang="sv-SE" i="0" smtClean="0">
                          <a:latin typeface="Cambria Math" panose="02040503050406030204" pitchFamily="18" charset="0"/>
                        </a:rPr>
                        <m:t>m</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m:rPr>
                              <m:sty m:val="p"/>
                            </m:rPr>
                            <a:rPr lang="sv-SE" i="0">
                              <a:latin typeface="Cambria Math" panose="02040503050406030204" pitchFamily="18" charset="0"/>
                            </a:rPr>
                            <m:t>beta</m:t>
                          </m:r>
                          <m:r>
                            <a:rPr lang="sv-SE" i="0">
                              <a:latin typeface="Cambria Math" panose="02040503050406030204" pitchFamily="18" charset="0"/>
                            </a:rPr>
                            <m:t>1</m:t>
                          </m:r>
                        </m:e>
                      </m:d>
                      <m:r>
                        <a:rPr lang="sv-SE" i="0">
                          <a:latin typeface="Cambria Math" panose="02040503050406030204" pitchFamily="18" charset="0"/>
                        </a:rPr>
                        <m:t>∗</m:t>
                      </m:r>
                      <m:r>
                        <m:rPr>
                          <m:sty m:val="p"/>
                        </m:rPr>
                        <a:rPr lang="sv-SE" i="0">
                          <a:latin typeface="Cambria Math" panose="02040503050406030204" pitchFamily="18" charset="0"/>
                        </a:rPr>
                        <m:t>dx</m:t>
                      </m:r>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2∗</m:t>
                      </m:r>
                      <m:r>
                        <m:rPr>
                          <m:sty m:val="p"/>
                        </m:rPr>
                        <a:rPr lang="sv-SE" i="0" smtClean="0">
                          <a:latin typeface="Cambria Math" panose="02040503050406030204" pitchFamily="18" charset="0"/>
                        </a:rPr>
                        <m:t>v</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m:rPr>
                              <m:sty m:val="p"/>
                            </m:rPr>
                            <a:rPr lang="sv-SE" i="0">
                              <a:latin typeface="Cambria Math" panose="02040503050406030204" pitchFamily="18" charset="0"/>
                            </a:rPr>
                            <m:t>beta</m:t>
                          </m:r>
                          <m:r>
                            <a:rPr lang="sv-SE" i="0">
                              <a:latin typeface="Cambria Math" panose="02040503050406030204" pitchFamily="18" charset="0"/>
                            </a:rPr>
                            <m:t>2</m:t>
                          </m:r>
                        </m:e>
                      </m:d>
                      <m:r>
                        <a:rPr lang="sv-SE" i="0">
                          <a:latin typeface="Cambria Math" panose="02040503050406030204" pitchFamily="18" charset="0"/>
                        </a:rPr>
                        <m:t>∗</m:t>
                      </m:r>
                      <m:d>
                        <m:dPr>
                          <m:ctrlPr>
                            <a:rPr lang="sv-SE" i="0">
                              <a:latin typeface="Cambria Math" panose="02040503050406030204" pitchFamily="18" charset="0"/>
                            </a:rPr>
                          </m:ctrlPr>
                        </m:dPr>
                        <m:e>
                          <m:sSup>
                            <m:sSupPr>
                              <m:ctrlPr>
                                <a:rPr lang="sv-SE"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1" smtClean="0">
                                  <a:latin typeface="Cambria Math" panose="02040503050406030204" pitchFamily="18" charset="0"/>
                                </a:rPr>
                                <m:t>2</m:t>
                              </m:r>
                            </m:sup>
                          </m:sSup>
                        </m:e>
                      </m:d>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x</m:t>
                      </m:r>
                      <m:r>
                        <a:rPr lang="sv-SE" i="0" smtClean="0">
                          <a:latin typeface="Cambria Math" panose="02040503050406030204" pitchFamily="18" charset="0"/>
                        </a:rPr>
                        <m:t> += - </m:t>
                      </m:r>
                      <m:r>
                        <m:rPr>
                          <m:sty m:val="p"/>
                        </m:rPr>
                        <a:rPr lang="sv-SE" i="0" smtClean="0">
                          <a:latin typeface="Cambria Math" panose="02040503050406030204" pitchFamily="18" charset="0"/>
                        </a:rPr>
                        <m:t>learning</m:t>
                      </m:r>
                      <m:r>
                        <a:rPr lang="sv-SE" i="0" smtClean="0">
                          <a:latin typeface="Cambria Math" panose="02040503050406030204" pitchFamily="18" charset="0"/>
                        </a:rPr>
                        <m:t>_</m:t>
                      </m:r>
                      <m:r>
                        <m:rPr>
                          <m:sty m:val="p"/>
                        </m:rPr>
                        <a:rPr lang="sv-SE" i="0" smtClean="0">
                          <a:latin typeface="Cambria Math" panose="02040503050406030204" pitchFamily="18" charset="0"/>
                        </a:rPr>
                        <m:t>rate</m:t>
                      </m:r>
                      <m:r>
                        <a:rPr lang="sv-SE" i="0" smtClean="0">
                          <a:latin typeface="Cambria Math" panose="02040503050406030204" pitchFamily="18" charset="0"/>
                        </a:rPr>
                        <m:t> * </m:t>
                      </m:r>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np</m:t>
                      </m:r>
                      <m:r>
                        <a:rPr lang="sv-SE" i="0" smtClean="0">
                          <a:latin typeface="Cambria Math" panose="02040503050406030204" pitchFamily="18" charset="0"/>
                        </a:rPr>
                        <m:t>.</m:t>
                      </m:r>
                      <m:r>
                        <m:rPr>
                          <m:sty m:val="p"/>
                        </m:rPr>
                        <a:rPr lang="sv-SE" i="0" smtClean="0">
                          <a:latin typeface="Cambria Math" panose="02040503050406030204" pitchFamily="18" charset="0"/>
                        </a:rPr>
                        <m:t>sqrt</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eps</m:t>
                      </m:r>
                      <m:r>
                        <a:rPr lang="sv-SE" i="0" smtClean="0">
                          <a:latin typeface="Cambria Math" panose="02040503050406030204" pitchFamily="18" charset="0"/>
                        </a:rPr>
                        <m:t>)</m:t>
                      </m:r>
                    </m:oMath>
                  </m:oMathPara>
                </a14:m>
              </a:p>
              <a:p>
                <a:pPr marL="0" indent="0">
                  <a:lnSpc>
                    <a:spcPct val="170000"/>
                  </a:lnSpc>
                  <a:buNone/>
                </a:pPr>
              </a:p>
              <a:p>
                <a:pPr marL="0" indent="0">
                  <a:lnSpc>
                    <a:spcPct val="170000"/>
                  </a:lnSpc>
                  <a:buNone/>
                </a:pPr>
                <a:endParaRPr lang="en-US" dirty="0"/>
              </a:p>
              <a:p>
                <a:pPr>
                  <a:lnSpc>
                    <a:spcPct val="170000"/>
                  </a:lnSpc>
                </a:pPr>
                <a:r>
                  <a:rPr lang="en-US" dirty="0"/>
                  <a:t>While beta1=0.9, beta2=0.999 and smoothing factor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oMath>
                </a14:m>
                <a:endParaRPr lang="en-US" dirty="0"/>
              </a:p>
              <a:p>
                <a:pPr>
                  <a:lnSpc>
                    <a:spcPct val="170000"/>
                  </a:lnSpc>
                </a:pPr>
                <a:r>
                  <a:rPr lang="en-US" dirty="0"/>
                  <a:t>The learning rate is decaying as: </a:t>
                </a:r>
                <a14:m>
                  <m:oMath xmlns:m="http://schemas.openxmlformats.org/officeDocument/2006/math">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𝑘𝑡</m:t>
                        </m:r>
                      </m:sup>
                    </m:sSup>
                  </m:oMath>
                </a14:m>
                <a:r>
                  <a:rPr lang="en-US" dirty="0"/>
                  <a:t>, where k is 0.3 and t is the iteration number. </a:t>
                </a:r>
              </a:p>
              <a:p>
                <a:pPr>
                  <a:lnSpc>
                    <a:spcPct val="170000"/>
                  </a:lnSpc>
                </a:pPr>
                <a:r>
                  <a:rPr lang="en-US"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583635"/>
                <a:ext cx="10515600" cy="4572000"/>
              </a:xfrm>
              <a:blipFill>
                <a:blip r:embed="rId3"/>
                <a:stretch>
                  <a:fillRect l="-58" t="-2800"/>
                </a:stretch>
              </a:blipFill>
            </p:spPr>
            <p:txBody>
              <a:bodyPr/>
              <a:lstStyle/>
              <a:p>
                <a:r>
                  <a:rPr lang="en-US">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endParaRPr lang="en-US" sz="2000" dirty="0"/>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endParaRPr lang="en-US" sz="200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6198394" y="3450748"/>
            <a:ext cx="5167185" cy="1653498"/>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a:bodyPr>
          <a:lstStyle/>
          <a:p>
            <a:r>
              <a:rPr lang="en-US" dirty="0"/>
              <a:t>Encoder-decoder as mentioned before, refers to a symmetric CNN structure that transform input data into feature maps with converging spatial size in the encoder and then transformed back to original size using the decoder.</a:t>
            </a:r>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ResBLock</a:t>
            </a:r>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2"/>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3"/>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4"/>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err="1"/>
              <a:t>avrageing</a:t>
            </a:r>
            <a:r>
              <a:rPr lang="en-US" dirty="0"/>
              <a:t>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674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550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Coarse-to-Fine 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138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lstStyle/>
              <a:p>
                <a:pPr algn="just"/>
                <a:r>
                  <a:rPr lang="en-US" dirty="0"/>
                  <a:t>The input fed into the network as a sequence of blurry images</a:t>
                </a:r>
              </a:p>
              <a:p>
                <a:pPr algn="just"/>
                <a:r>
                  <a:rPr lang="en-US" dirty="0"/>
                  <a:t>The images are </a:t>
                </a:r>
                <a:r>
                  <a:rPr lang="en-US" dirty="0" err="1"/>
                  <a:t>downsampled</a:t>
                </a:r>
                <a:r>
                  <a:rPr lang="en-US" dirty="0"/>
                  <a:t>  from the original at different scales</a:t>
                </a:r>
              </a:p>
              <a:p>
                <a:pPr algn="just"/>
                <a:r>
                  <a:rPr lang="en-US" dirty="0"/>
                  <a:t>The output is a set of corresponding inputs as sharp images</a:t>
                </a:r>
              </a:p>
              <a:p>
                <a:pPr algn="just"/>
                <a:r>
                  <a:rPr lang="en-US" dirty="0"/>
                  <a:t>The sharp full resolution image is the final output</a:t>
                </a:r>
                <a:endParaRPr lang="he-IL" dirty="0"/>
              </a:p>
              <a:p>
                <a:pPr algn="just"/>
                <a:r>
                  <a:rPr lang="en-US" dirty="0"/>
                  <a:t>Blurry image are fed into the NN, the network outputs an initial </a:t>
                </a:r>
                <a:r>
                  <a:rPr lang="en-US" dirty="0" err="1"/>
                  <a:t>upsampled</a:t>
                </a:r>
                <a:r>
                  <a:rPr lang="en-US" dirty="0"/>
                  <a:t>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2384" r="-1159"/>
                </a:stretch>
              </a:blipFill>
            </p:spPr>
            <p:txBody>
              <a:bodyPr/>
              <a:lstStyle/>
              <a:p>
                <a:r>
                  <a:rPr lang="en-US">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971577"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1824</Words>
  <Application>Microsoft Office PowerPoint</Application>
  <PresentationFormat>Widescreen</PresentationFormat>
  <Paragraphs>136</Paragraphs>
  <Slides>25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charter</vt:lpstr>
      <vt:lpstr>Consolas</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Deconstructing the network</vt:lpstr>
      <vt:lpstr>The NN input – output</vt:lpstr>
      <vt:lpstr>Activation function</vt:lpstr>
      <vt:lpstr>Parameter update – Solver</vt:lpstr>
      <vt:lpstr>Basics of CNN, RNN, LSTM and ConvLSTM</vt:lpstr>
      <vt:lpstr>RNN </vt:lpstr>
      <vt:lpstr>ConvLSTM</vt:lpstr>
      <vt:lpstr>Deconvolution layer -  (Transposed Convolutions)</vt:lpstr>
      <vt:lpstr>Encoder-Decoder</vt:lpstr>
      <vt:lpstr>ResBLock</vt:lpstr>
      <vt:lpstr>Encoder-Decoder ResBlock</vt:lpstr>
      <vt:lpstr>Scale connection</vt:lpstr>
      <vt:lpstr>Data used</vt:lpstr>
      <vt:lpstr>Model training</vt:lpstr>
      <vt:lpstr>All Together Now</vt:lpstr>
      <vt:lpstr>Experiments</vt:lpstr>
      <vt:lpstr>Comparison to models and other studies</vt:lpstr>
      <vt:lpstr>Results  </vt:lpstr>
      <vt:lpstr>Conclusion and recent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19</cp:revision>
  <dcterms:created xsi:type="dcterms:W3CDTF">2021-01-11T16:51:17Z</dcterms:created>
  <dcterms:modified xsi:type="dcterms:W3CDTF">2021-01-11T19:21:17Z</dcterms:modified>
</cp:coreProperties>
</file>