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57" r:id="rId3"/>
    <p:sldId id="258" r:id="rId4"/>
    <p:sldId id="259" r:id="rId5"/>
    <p:sldId id="260" r:id="rId6"/>
    <p:sldId id="261" r:id="rId7"/>
    <p:sldId id="307" r:id="rId8"/>
    <p:sldId id="266" r:id="rId9"/>
    <p:sldId id="269" r:id="rId10"/>
    <p:sldId id="271" r:id="rId11"/>
    <p:sldId id="272" r:id="rId12"/>
    <p:sldId id="273" r:id="rId13"/>
    <p:sldId id="274" r:id="rId14"/>
    <p:sldId id="276" r:id="rId15"/>
    <p:sldId id="283" r:id="rId16"/>
    <p:sldId id="284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3602D7-CBFD-4482-BCD7-37D3512FFD56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FCC06C-682F-445F-8861-FA6D87882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1FA464-7D4E-4FE9-BF23-033846AD1722}" type="slidenum">
              <a:rPr kumimoji="1" lang="en-US" altLang="zh-CN" smtClean="0">
                <a:latin typeface="Tahoma" pitchFamily="34" charset="0"/>
              </a:rPr>
              <a:pPr/>
              <a:t>8</a:t>
            </a:fld>
            <a:endParaRPr kumimoji="1" lang="en-US" altLang="zh-CN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1E0B38-E583-401B-8B0E-C7460E75231A}" type="slidenum">
              <a:rPr kumimoji="1" lang="en-US" altLang="zh-CN" smtClean="0">
                <a:latin typeface="Tahoma" pitchFamily="34" charset="0"/>
              </a:rPr>
              <a:pPr/>
              <a:t>9</a:t>
            </a:fld>
            <a:endParaRPr kumimoji="1" lang="en-US" altLang="zh-CN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DC2F25-FD06-4F9D-B67A-6D3507912769}" type="slidenum">
              <a:rPr kumimoji="1" lang="en-US" altLang="zh-CN" smtClean="0">
                <a:latin typeface="Tahoma" pitchFamily="34" charset="0"/>
              </a:rPr>
              <a:pPr/>
              <a:t>10</a:t>
            </a:fld>
            <a:endParaRPr kumimoji="1" lang="en-US" altLang="zh-CN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BCDEF-EF58-404E-A487-AAD436EE2A9F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9A25-BAA0-4DA3-9425-5D108240C8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4625-A0C4-4D66-A979-A0621CA47760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1505A-1A31-4009-9321-3FAAD0881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5C34D-92B0-440E-9684-B16FE0DFE892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5EF8-CB7B-4210-A553-319B9FDA8F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697A-F853-4C82-88EC-1422F34700C8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B900A-7FEC-4095-8AC6-2B94AD945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1B505-7D87-4DD2-A959-733AFE8829CB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5268A-042B-4B60-B9BC-FABE67B33F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A7401-A5D2-4E11-98FF-A38E9553F78F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89AD5-0A07-4011-B3A7-2F7A7F1E2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C91CC-F4E9-4D69-BBA0-328DAC86C38E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8084-55A6-4293-8B99-E038BD7A28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FA9AA-77E8-450F-8CC1-127E3BDA4B70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EB85-E8DF-434C-9F2C-E1D47D9E7F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7B47-EC50-4E56-A04F-10854E9D3B44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741F6-6A59-4998-89E2-7DE298BB64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842AB-9C6B-410A-BEB4-F5119AC9A6CF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4707-2ED2-40C0-8512-36DBB0ADA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504AF-7E38-40F3-A924-A8EE62536587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DA4C-9920-4987-BC83-15921C36E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8BCEA7-ADF1-4A18-8FB3-902656039DA0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E99928-8A07-48DC-B0F4-0875A26D5C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上机实验内容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实验一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条件结构应用举例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55738"/>
            <a:ext cx="8574088" cy="4676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5.4 </a:t>
            </a:r>
            <a:r>
              <a:rPr lang="zh-CN" altLang="en-US"/>
              <a:t>求一个数的平方根，若该数 ≥ </a:t>
            </a:r>
            <a:r>
              <a:rPr lang="en-US" altLang="zh-CN"/>
              <a:t>0</a:t>
            </a:r>
            <a:r>
              <a:rPr lang="zh-CN" altLang="en-US"/>
              <a:t>，计算该值平方根并将计算结果输出；若该数 ＜</a:t>
            </a:r>
            <a:r>
              <a:rPr lang="en-US" altLang="zh-CN"/>
              <a:t>0 </a:t>
            </a:r>
            <a:r>
              <a:rPr lang="zh-CN" altLang="en-US"/>
              <a:t>时，输出错误代码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en-US" altLang="zh-CN"/>
              <a:t>-999.00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/>
              <a:t>。 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5684838" y="3089275"/>
            <a:ext cx="1414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Tahoma" pitchFamily="34" charset="0"/>
                <a:ea typeface="楷体_GB2312" pitchFamily="49" charset="-122"/>
              </a:rPr>
              <a:t>框图程序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4767263" y="30337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3318" name="Picture 9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3738" y="3654425"/>
            <a:ext cx="4049712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5414963" y="30384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3320" name="Picture 11" descr="x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9150" y="3721100"/>
            <a:ext cx="224631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5205413" y="30670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3322" name="Picture 13" descr="x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1638" y="5321300"/>
            <a:ext cx="2620962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Rectangle 16"/>
          <p:cNvSpPr>
            <a:spLocks noChangeArrowheads="1"/>
          </p:cNvSpPr>
          <p:nvPr/>
        </p:nvSpPr>
        <p:spPr bwMode="auto">
          <a:xfrm>
            <a:off x="5214938" y="30861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3324" name="Picture 15" descr="x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6763" y="5367338"/>
            <a:ext cx="24796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5572125" y="6218238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运行结果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条件结构应用举例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04975"/>
            <a:ext cx="8574088" cy="44275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5.5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利用条件结构编写温度采集报警程序，当采集温度高于设定值时产生报警。</a:t>
            </a:r>
            <a:r>
              <a:rPr lang="zh-CN" altLang="en-US"/>
              <a:t>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957763" y="27241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4341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7713" y="3397250"/>
            <a:ext cx="3160712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529138" y="2667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4343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3311525"/>
            <a:ext cx="41132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633913" y="5803900"/>
            <a:ext cx="307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前面板和程序框图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顺序结构应用举例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66875"/>
            <a:ext cx="8574088" cy="44656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5.6</a:t>
            </a:r>
            <a:r>
              <a:rPr lang="en-US" altLang="zh-CN"/>
              <a:t> </a:t>
            </a:r>
            <a:r>
              <a:rPr lang="zh-CN" altLang="en-US">
                <a:latin typeface="宋体" pitchFamily="2" charset="-122"/>
              </a:rPr>
              <a:t>计算生成等于某个给定值的随机数据所用时间。</a:t>
            </a:r>
            <a:r>
              <a:rPr lang="zh-CN" altLang="en-US"/>
              <a:t>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905375" y="309562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5365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3288" y="3000375"/>
            <a:ext cx="3560762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695825" y="26955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5367" name="Picture 6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050" y="2635250"/>
            <a:ext cx="3128963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705350" y="27098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5369" name="Picture 8" descr="x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963" y="4284663"/>
            <a:ext cx="35115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4714875" y="27098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5371" name="Picture 10" descr="x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2100" y="4322763"/>
            <a:ext cx="30670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144963" y="6203950"/>
            <a:ext cx="4522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层叠式顺序结构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公式节点的应用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9575"/>
            <a:ext cx="8574088" cy="4379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5.7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输入三角形的三边长，求三角形面积。</a:t>
            </a:r>
            <a:r>
              <a:rPr lang="zh-CN" altLang="en-US"/>
              <a:t>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29213" y="28098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6389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138" y="2824163"/>
            <a:ext cx="26177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595813" y="287178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6391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75" y="2774950"/>
            <a:ext cx="5068888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146300" y="5524500"/>
            <a:ext cx="7693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基本公式节点框架中出现的所有变量，必须有一个相对应的输入端口或输出端口，否则，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LabVIEW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会报错。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206875" y="4829175"/>
            <a:ext cx="307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前面板和程序框图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字符串应用举例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44675" y="1581150"/>
            <a:ext cx="8574088" cy="4379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5.9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将一些字符串和数值转换成一个新的输出字符串。</a:t>
            </a:r>
            <a:r>
              <a:rPr lang="zh-CN" altLang="en-US"/>
              <a:t> </a:t>
            </a:r>
          </a:p>
        </p:txBody>
      </p:sp>
      <p:sp>
        <p:nvSpPr>
          <p:cNvPr id="17412" name="Rectangle 1029"/>
          <p:cNvSpPr>
            <a:spLocks noChangeArrowheads="1"/>
          </p:cNvSpPr>
          <p:nvPr/>
        </p:nvSpPr>
        <p:spPr bwMode="auto">
          <a:xfrm>
            <a:off x="4829175" y="27432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7413" name="Picture 1028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913" y="2387600"/>
            <a:ext cx="3751262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1031"/>
          <p:cNvSpPr>
            <a:spLocks noChangeArrowheads="1"/>
          </p:cNvSpPr>
          <p:nvPr/>
        </p:nvSpPr>
        <p:spPr bwMode="auto">
          <a:xfrm>
            <a:off x="4695825" y="28813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7415" name="Picture 1030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138" y="4551363"/>
            <a:ext cx="435768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1032"/>
          <p:cNvSpPr txBox="1">
            <a:spLocks noChangeArrowheads="1"/>
          </p:cNvSpPr>
          <p:nvPr/>
        </p:nvSpPr>
        <p:spPr bwMode="auto">
          <a:xfrm>
            <a:off x="1939925" y="3146425"/>
            <a:ext cx="3511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的功能是将浮点型数据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12.3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转换为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12.300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，单位为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，结果显示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Voltage=12.300V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的组合字符串。 </a:t>
            </a:r>
          </a:p>
        </p:txBody>
      </p:sp>
      <p:sp>
        <p:nvSpPr>
          <p:cNvPr id="17417" name="Text Box 1033"/>
          <p:cNvSpPr txBox="1">
            <a:spLocks noChangeArrowheads="1"/>
          </p:cNvSpPr>
          <p:nvPr/>
        </p:nvSpPr>
        <p:spPr bwMode="auto">
          <a:xfrm>
            <a:off x="6731000" y="6165850"/>
            <a:ext cx="273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前面板和程序框图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黑体" pitchFamily="49" charset="-122"/>
              </a:rPr>
              <a:t>局部变量的应用举例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573213"/>
            <a:ext cx="8574088" cy="4522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5.15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要求使用局部变量向与它联系的前面板上的电压表控件写数据，也可以从电压表控件读取数据。（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对象关联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zh-CN" altLang="en-US"/>
              <a:t> 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910138" y="29194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3557" name="Picture 4" descr="x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3602038"/>
            <a:ext cx="3479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795838" y="28003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3559" name="Picture 6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2863" y="3578225"/>
            <a:ext cx="3478212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743325" y="5618163"/>
            <a:ext cx="516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局部变量创建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全局变量的使用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74088" cy="4586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5.16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利用全局变量在不同</a:t>
            </a:r>
            <a:r>
              <a:rPr lang="en-US" altLang="zh-CN"/>
              <a:t>VI</a:t>
            </a:r>
            <a:r>
              <a:rPr lang="zh-CN" altLang="en-US">
                <a:latin typeface="宋体" pitchFamily="2" charset="-122"/>
              </a:rPr>
              <a:t>中传递数据。</a:t>
            </a:r>
            <a:r>
              <a:rPr lang="zh-CN" altLang="en-US"/>
              <a:t> 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000625" y="28384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4581" name="Picture 4" descr="x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588" y="2387600"/>
            <a:ext cx="3297237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991100" y="27098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4583" name="Picture 6" descr="x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4975" y="2224088"/>
            <a:ext cx="3197225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5105400" y="28527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4585" name="Picture 8" descr="x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450" y="4329113"/>
            <a:ext cx="3176588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011863" y="6242050"/>
            <a:ext cx="447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第二个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182813" y="5205413"/>
            <a:ext cx="3438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测量温度，送至全局变量中，第二个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显示温度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328863" y="4327525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VI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数据记录文件的输入、输出</a:t>
            </a:r>
            <a:r>
              <a:rPr lang="zh-CN" alt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2438" y="1716088"/>
            <a:ext cx="8574087" cy="4379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462463" y="20431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848100" y="252412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1750" name="Picture 6" descr="x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424363"/>
            <a:ext cx="5653088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7512050" y="5718175"/>
            <a:ext cx="3155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写数据记录文件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 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1741488" y="3740150"/>
            <a:ext cx="4097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ahoma" pitchFamily="34" charset="0"/>
              </a:rPr>
              <a:t>5.23  </a:t>
            </a:r>
            <a:r>
              <a:rPr kumimoji="1" lang="zh-CN" altLang="en-US" sz="2800" b="1">
                <a:latin typeface="宋体" pitchFamily="2" charset="-122"/>
              </a:rPr>
              <a:t>写数据记录文件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1741488" y="1579563"/>
            <a:ext cx="435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）数据记录文件的输入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590675" y="2232025"/>
            <a:ext cx="458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访问数据记录文件可以以记录为单位，并且可直接访问文件中的任意一个记录。</a:t>
            </a:r>
          </a:p>
        </p:txBody>
      </p:sp>
      <p:pic>
        <p:nvPicPr>
          <p:cNvPr id="31755" name="Picture 4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25" y="1314450"/>
            <a:ext cx="4441825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）数据记录文件的输出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4576763" y="25431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2773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3813"/>
            <a:ext cx="4837113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5" y="4267200"/>
            <a:ext cx="6335713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1524000" y="1601788"/>
            <a:ext cx="53165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ahoma" pitchFamily="34" charset="0"/>
              </a:rPr>
              <a:t>5.24</a:t>
            </a:r>
            <a:r>
              <a:rPr kumimoji="1" lang="en-US" altLang="zh-CN" sz="2800" b="1">
                <a:latin typeface="Tahoma" pitchFamily="34" charset="0"/>
              </a:rPr>
              <a:t>  </a:t>
            </a:r>
            <a:r>
              <a:rPr kumimoji="1" lang="zh-CN" altLang="en-US" sz="2800" b="1">
                <a:latin typeface="宋体" pitchFamily="2" charset="-122"/>
              </a:rPr>
              <a:t>读数据记录文件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1792288" y="5651500"/>
            <a:ext cx="3035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读数据记录文件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054600" y="4000500"/>
            <a:ext cx="2209800" cy="627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778" name="文本框 3"/>
          <p:cNvSpPr txBox="1">
            <a:spLocks noChangeArrowheads="1"/>
          </p:cNvSpPr>
          <p:nvPr/>
        </p:nvSpPr>
        <p:spPr bwMode="auto">
          <a:xfrm>
            <a:off x="1574800" y="2430463"/>
            <a:ext cx="3873500" cy="15700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ahoma" pitchFamily="34" charset="0"/>
              </a:rPr>
              <a:t>使用空字符串和空数据捆绑成一个簇。如果记录的数据类型与原记录文件的数据类型不同，就不能读出数据。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波形图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8" y="1558925"/>
            <a:ext cx="8574087" cy="4487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5.26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设计一个</a:t>
            </a:r>
            <a:r>
              <a:rPr lang="en-US" altLang="zh-CN"/>
              <a:t>VI</a:t>
            </a:r>
            <a:r>
              <a:rPr lang="zh-CN" altLang="en-US">
                <a:latin typeface="宋体" pitchFamily="2" charset="-122"/>
              </a:rPr>
              <a:t>，显示一个正弦波电压测量结果。电压采样从</a:t>
            </a:r>
            <a:r>
              <a:rPr lang="en-US" altLang="zh-CN"/>
              <a:t>0</a:t>
            </a:r>
            <a:r>
              <a:rPr lang="zh-CN" altLang="en-US">
                <a:latin typeface="宋体" pitchFamily="2" charset="-122"/>
              </a:rPr>
              <a:t>开始，每隔</a:t>
            </a:r>
            <a:r>
              <a:rPr lang="en-US" altLang="zh-CN"/>
              <a:t>2ms</a:t>
            </a:r>
            <a:r>
              <a:rPr lang="zh-CN" altLang="en-US">
                <a:latin typeface="宋体" pitchFamily="2" charset="-122"/>
              </a:rPr>
              <a:t>采样一个点，共采样</a:t>
            </a:r>
            <a:r>
              <a:rPr lang="en-US" altLang="zh-CN"/>
              <a:t>50</a:t>
            </a:r>
            <a:r>
              <a:rPr lang="zh-CN" altLang="en-US">
                <a:latin typeface="宋体" pitchFamily="2" charset="-122"/>
              </a:rPr>
              <a:t>个点。要求程序的显示能够反映出实际的采样时间及电压值。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接受方式：簇数据类型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72025" y="26527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4821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888" y="3549650"/>
            <a:ext cx="4167187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4367213" y="29003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4823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9463" y="4424363"/>
            <a:ext cx="4613275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717925" y="6072188"/>
            <a:ext cx="470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电压测量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55532" y="3482415"/>
            <a:ext cx="2187587" cy="369332"/>
          </a:xfrm>
          <a:prstGeom prst="rect">
            <a:avLst/>
          </a:prstGeom>
          <a:blipFill rotWithShape="0">
            <a:blip r:embed="rId4" cstate="print"/>
            <a:stretch>
              <a:fillRect l="-8635" t="-24590" r="-3621" b="-49180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cxnSp>
        <p:nvCxnSpPr>
          <p:cNvPr id="34826" name="直接箭头连接符 3"/>
          <p:cNvCxnSpPr>
            <a:cxnSpLocks noChangeShapeType="1"/>
          </p:cNvCxnSpPr>
          <p:nvPr/>
        </p:nvCxnSpPr>
        <p:spPr bwMode="auto">
          <a:xfrm flipH="1" flipV="1">
            <a:off x="8343900" y="3851275"/>
            <a:ext cx="595313" cy="4635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1150"/>
            <a:ext cx="7981950" cy="8382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练习  </a:t>
            </a:r>
            <a:r>
              <a:rPr lang="en-US" altLang="zh-CN" sz="3600" b="1">
                <a:solidFill>
                  <a:srgbClr val="FF0000"/>
                </a:solidFill>
              </a:rPr>
              <a:t>   </a:t>
            </a:r>
            <a:r>
              <a:rPr lang="zh-CN" altLang="en-US" sz="3600" b="1">
                <a:solidFill>
                  <a:srgbClr val="FF0000"/>
                </a:solidFill>
              </a:rPr>
              <a:t>虚拟温度计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1708150"/>
            <a:ext cx="8574087" cy="4887913"/>
          </a:xfrm>
        </p:spPr>
        <p:txBody>
          <a:bodyPr/>
          <a:lstStyle/>
          <a:p>
            <a:pPr eaLnBrk="1" hangingPunct="1"/>
            <a:r>
              <a:rPr lang="zh-CN" altLang="en-US"/>
              <a:t>测温范围：</a:t>
            </a:r>
            <a:r>
              <a:rPr lang="en-US" altLang="zh-CN"/>
              <a:t>0~100</a:t>
            </a:r>
            <a:r>
              <a:rPr lang="en-US" altLang="zh-CN" baseline="30000"/>
              <a:t>o</a:t>
            </a:r>
            <a:r>
              <a:rPr lang="en-US" altLang="zh-CN"/>
              <a:t>C</a:t>
            </a:r>
          </a:p>
          <a:p>
            <a:pPr eaLnBrk="1" hangingPunct="1"/>
            <a:r>
              <a:rPr lang="zh-CN" altLang="en-US"/>
              <a:t>测温传感器：</a:t>
            </a:r>
            <a:r>
              <a:rPr lang="en-US" altLang="zh-CN"/>
              <a:t>LM35</a:t>
            </a:r>
            <a:r>
              <a:rPr lang="zh-CN" altLang="en-US"/>
              <a:t>，灵敏度：</a:t>
            </a:r>
            <a:r>
              <a:rPr lang="en-US" altLang="zh-CN"/>
              <a:t>10mv/</a:t>
            </a:r>
            <a:r>
              <a:rPr lang="en-US" altLang="zh-CN" baseline="30000"/>
              <a:t>o</a:t>
            </a:r>
            <a:r>
              <a:rPr lang="en-US" altLang="zh-CN"/>
              <a:t>c</a:t>
            </a:r>
          </a:p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A50021"/>
                </a:solidFill>
              </a:rPr>
              <a:t>           </a:t>
            </a:r>
            <a:r>
              <a:rPr lang="zh-CN" altLang="en-US">
                <a:solidFill>
                  <a:srgbClr val="A50021"/>
                </a:solidFill>
              </a:rPr>
              <a:t>前面板                       框图程序</a:t>
            </a:r>
          </a:p>
          <a:p>
            <a:pPr eaLnBrk="1" hangingPunct="1"/>
            <a:endParaRPr lang="en-US" altLang="zh-CN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4791075" y="2709863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pic>
        <p:nvPicPr>
          <p:cNvPr id="5125" name="Picture 6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4340225"/>
            <a:ext cx="3714750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4676775" y="3052763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pic>
        <p:nvPicPr>
          <p:cNvPr id="5127" name="Picture 8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758" y="4515803"/>
            <a:ext cx="523557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波形图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0" y="1641475"/>
            <a:ext cx="8574088" cy="4379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5.27</a:t>
            </a:r>
            <a:r>
              <a:rPr lang="en-US" altLang="zh-CN"/>
              <a:t> </a:t>
            </a:r>
            <a:r>
              <a:rPr lang="zh-CN" altLang="en-US">
                <a:latin typeface="宋体" pitchFamily="2" charset="-122"/>
              </a:rPr>
              <a:t>设计一个程序，进行</a:t>
            </a:r>
            <a:r>
              <a:rPr lang="en-US" altLang="zh-CN"/>
              <a:t>2</a:t>
            </a:r>
            <a:r>
              <a:rPr lang="zh-CN" altLang="en-US">
                <a:latin typeface="宋体" pitchFamily="2" charset="-122"/>
              </a:rPr>
              <a:t>组数据采集，但在相同的时间内，一个采集了</a:t>
            </a:r>
            <a:r>
              <a:rPr lang="en-US" altLang="zh-CN"/>
              <a:t>30</a:t>
            </a:r>
            <a:r>
              <a:rPr lang="zh-CN" altLang="en-US">
                <a:latin typeface="宋体" pitchFamily="2" charset="-122"/>
              </a:rPr>
              <a:t>点的数据，另一个采集了</a:t>
            </a:r>
            <a:r>
              <a:rPr lang="en-US" altLang="zh-CN"/>
              <a:t>50</a:t>
            </a:r>
            <a:r>
              <a:rPr lang="zh-CN" altLang="en-US">
                <a:latin typeface="宋体" pitchFamily="2" charset="-122"/>
              </a:rPr>
              <a:t>点的数据。用波形图显示测量结果。</a:t>
            </a:r>
            <a:r>
              <a:rPr lang="zh-CN" altLang="en-US"/>
              <a:t> 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738688" y="25050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5845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3340100"/>
            <a:ext cx="39052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467225" y="26479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5847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350" y="3476625"/>
            <a:ext cx="4837113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681413" y="6156325"/>
            <a:ext cx="5170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显示两组数据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波形图表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5.28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用波形图表来实时显示现场温度值，当温度超过设定的临界值时，点亮报警灯。</a:t>
            </a:r>
            <a:r>
              <a:rPr lang="zh-CN" altLang="en-US"/>
              <a:t> 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4529138" y="258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6869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3135313"/>
            <a:ext cx="4198937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4810125" y="264318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6871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013" y="3154363"/>
            <a:ext cx="380206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243263" y="6186488"/>
            <a:ext cx="552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温度值显示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的程序框图和显示结果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波形图表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8" y="1533525"/>
            <a:ext cx="8574087" cy="4379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5.29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用波形图表显示两组测量结果的数据。</a:t>
            </a:r>
            <a:r>
              <a:rPr lang="zh-CN" altLang="en-US"/>
              <a:t> 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719638" y="248602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7893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950" y="2157413"/>
            <a:ext cx="4251325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5005388" y="283368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7895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5143500"/>
            <a:ext cx="2741613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4814888" y="26908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7897" name="Picture 8" descr="x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4813" y="4592638"/>
            <a:ext cx="3557587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670675" y="3060700"/>
            <a:ext cx="34988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波形图表显示两路波形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XY</a:t>
            </a:r>
            <a:r>
              <a:rPr lang="zh-CN" altLang="en-US" sz="3600"/>
              <a:t>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58913"/>
            <a:ext cx="8574088" cy="467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5.30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应用</a:t>
            </a:r>
            <a:r>
              <a:rPr lang="en-US" altLang="zh-CN"/>
              <a:t>XY </a:t>
            </a:r>
            <a:r>
              <a:rPr lang="zh-CN" altLang="en-US">
                <a:latin typeface="宋体" pitchFamily="2" charset="-122"/>
              </a:rPr>
              <a:t>图描绘同心圆。</a:t>
            </a:r>
            <a:r>
              <a:rPr lang="zh-CN" altLang="en-US"/>
              <a:t> 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586288" y="244792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8917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00" y="2117725"/>
            <a:ext cx="395763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933825" y="27622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38919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1063" y="4784725"/>
            <a:ext cx="650557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903413" y="2976563"/>
            <a:ext cx="2011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描绘同心圆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强度图表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555750"/>
            <a:ext cx="8574088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5.32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强度图表应用</a:t>
            </a:r>
            <a:r>
              <a:rPr lang="zh-CN" altLang="en-US"/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448175" y="25527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0965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3825" y="2209800"/>
            <a:ext cx="414337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4238625" y="26574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0967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9713" y="4572000"/>
            <a:ext cx="5502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927225" y="2974975"/>
            <a:ext cx="2667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强度图表应用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数字波形图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5.33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数字波形图应用</a:t>
            </a:r>
            <a:r>
              <a:rPr lang="zh-CN" altLang="en-US"/>
              <a:t>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924300" y="19478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1989" name="Picture 4" descr="x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2508250"/>
            <a:ext cx="5453062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4972050" y="28384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1991" name="Picture 6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9463" y="3313113"/>
            <a:ext cx="334168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327900" y="5424488"/>
            <a:ext cx="31337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数字波形图应用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 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</a:t>
            </a:r>
            <a:r>
              <a:rPr lang="zh-CN" altLang="en-US" sz="3600"/>
              <a:t>．三维曲面图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5.34</a:t>
            </a:r>
            <a:r>
              <a:rPr lang="en-US" altLang="zh-CN"/>
              <a:t> </a:t>
            </a:r>
            <a:r>
              <a:rPr lang="zh-CN" altLang="en-US">
                <a:latin typeface="宋体" pitchFamily="2" charset="-122"/>
              </a:rPr>
              <a:t>用三维曲面图显示曲面</a:t>
            </a:r>
            <a:r>
              <a:rPr lang="en-US" altLang="zh-CN"/>
              <a:t>z=sin</a:t>
            </a:r>
            <a:r>
              <a:rPr lang="en-US" altLang="zh-CN">
                <a:latin typeface="宋体" pitchFamily="2" charset="-122"/>
              </a:rPr>
              <a:t>θ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θ∈</a:t>
            </a:r>
            <a:r>
              <a:rPr lang="en-US" altLang="zh-CN"/>
              <a:t>[0,2</a:t>
            </a:r>
            <a:r>
              <a:rPr lang="en-US" altLang="zh-CN">
                <a:latin typeface="宋体" pitchFamily="2" charset="-122"/>
              </a:rPr>
              <a:t>π</a:t>
            </a:r>
            <a:r>
              <a:rPr lang="en-US" altLang="zh-CN"/>
              <a:t>]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/>
              <a:t>X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/>
              <a:t>Y</a:t>
            </a:r>
            <a:r>
              <a:rPr lang="zh-CN" altLang="en-US">
                <a:latin typeface="宋体" pitchFamily="2" charset="-122"/>
              </a:rPr>
              <a:t>坐标的步长为</a:t>
            </a:r>
            <a:r>
              <a:rPr lang="en-US" altLang="zh-CN">
                <a:latin typeface="宋体" pitchFamily="2" charset="-122"/>
              </a:rPr>
              <a:t>π</a:t>
            </a:r>
            <a:r>
              <a:rPr lang="en-US" altLang="zh-CN"/>
              <a:t>/50 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776788" y="238601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3013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3128963"/>
            <a:ext cx="34417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162425" y="26717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3015" name="Picture 6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9063" y="3487738"/>
            <a:ext cx="5080000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387725" y="6022975"/>
            <a:ext cx="554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三维曲面图应用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三维参数图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5.35</a:t>
            </a:r>
            <a:r>
              <a:rPr lang="en-US" altLang="zh-CN"/>
              <a:t>  </a:t>
            </a:r>
            <a:r>
              <a:rPr lang="zh-CN" altLang="en-US">
                <a:latin typeface="宋体" pitchFamily="2" charset="-122"/>
              </a:rPr>
              <a:t>三维参数图应用</a:t>
            </a:r>
            <a:r>
              <a:rPr lang="zh-CN" altLang="en-US"/>
              <a:t> 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881563" y="239077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4037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475" y="952500"/>
            <a:ext cx="2976563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3533775" y="252412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44039" name="Picture 6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3295650"/>
            <a:ext cx="80137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121025" y="6229350"/>
            <a:ext cx="554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三维参数图应用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 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三维曲线图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0" y="1503363"/>
            <a:ext cx="8574088" cy="4379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5.36 </a:t>
            </a:r>
            <a:r>
              <a:rPr lang="zh-CN" altLang="en-US" sz="2400">
                <a:latin typeface="宋体" pitchFamily="2" charset="-122"/>
              </a:rPr>
              <a:t>要求绘制一条螺旋线，螺旋线的坐标由下面的公式给出。   </a:t>
            </a:r>
            <a:r>
              <a:rPr lang="en-US" altLang="zh-CN" sz="2400"/>
              <a:t>x=cos</a:t>
            </a:r>
            <a:r>
              <a:rPr lang="en-US" altLang="zh-CN" sz="2400">
                <a:latin typeface="Times New Roman" pitchFamily="18" charset="0"/>
              </a:rPr>
              <a:t>θ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      y=sin</a:t>
            </a:r>
            <a:r>
              <a:rPr lang="en-US" altLang="zh-CN" sz="2400">
                <a:latin typeface="Times New Roman" pitchFamily="18" charset="0"/>
              </a:rPr>
              <a:t>θ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      z=</a:t>
            </a:r>
            <a:r>
              <a:rPr lang="en-US" altLang="zh-CN" sz="2400">
                <a:latin typeface="Times New Roman" pitchFamily="18" charset="0"/>
              </a:rPr>
              <a:t>θ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其中</a:t>
            </a:r>
            <a:r>
              <a:rPr lang="en-US" altLang="zh-CN" sz="2400">
                <a:latin typeface="宋体" pitchFamily="2" charset="-122"/>
              </a:rPr>
              <a:t>θ∈[</a:t>
            </a:r>
            <a:r>
              <a:rPr lang="en-US" altLang="zh-CN" sz="2400"/>
              <a:t>0</a:t>
            </a:r>
            <a:r>
              <a:rPr lang="en-US" altLang="zh-CN" sz="2400">
                <a:latin typeface="宋体" pitchFamily="2" charset="-122"/>
              </a:rPr>
              <a:t>,</a:t>
            </a:r>
            <a:r>
              <a:rPr lang="en-US" altLang="zh-CN" sz="2400"/>
              <a:t>6</a:t>
            </a:r>
            <a:r>
              <a:rPr lang="en-US" altLang="zh-CN" sz="2400">
                <a:latin typeface="宋体" pitchFamily="2" charset="-122"/>
              </a:rPr>
              <a:t>π]</a:t>
            </a:r>
            <a:r>
              <a:rPr lang="zh-CN" altLang="en-US" sz="2400">
                <a:latin typeface="宋体" pitchFamily="2" charset="-122"/>
              </a:rPr>
              <a:t>，步长为</a:t>
            </a:r>
            <a:r>
              <a:rPr lang="en-US" altLang="zh-CN" sz="2400">
                <a:latin typeface="宋体" pitchFamily="2" charset="-122"/>
              </a:rPr>
              <a:t>π</a:t>
            </a:r>
            <a:r>
              <a:rPr lang="en-US" altLang="zh-CN" sz="2400"/>
              <a:t>/50</a:t>
            </a:r>
            <a:r>
              <a:rPr lang="zh-CN" altLang="en-US" sz="2400">
                <a:latin typeface="宋体" pitchFamily="2" charset="-122"/>
              </a:rPr>
              <a:t>。</a:t>
            </a:r>
            <a:r>
              <a:rPr lang="zh-CN" altLang="en-US"/>
              <a:t> </a:t>
            </a:r>
          </a:p>
        </p:txBody>
      </p:sp>
      <p:pic>
        <p:nvPicPr>
          <p:cNvPr id="45060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3906838"/>
            <a:ext cx="28321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1025" y="4243388"/>
            <a:ext cx="43688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454650" y="6091238"/>
            <a:ext cx="490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绘制螺旋线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99574" y="2967335"/>
            <a:ext cx="339285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end!</a:t>
            </a:r>
          </a:p>
          <a:p>
            <a:pPr algn="ctr">
              <a:defRPr/>
            </a:pP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</a:t>
            </a:r>
            <a:r>
              <a:rPr lang="zh-CN" altLang="en-US"/>
              <a:t>设计步骤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1150" y="1662113"/>
            <a:ext cx="8955088" cy="51577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CN" sz="2400"/>
              <a:t>1. </a:t>
            </a:r>
            <a:r>
              <a:rPr lang="zh-CN" altLang="en-US" sz="2400"/>
              <a:t>前面板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2400"/>
              <a:t>启动</a:t>
            </a:r>
            <a:r>
              <a:rPr lang="en-US" altLang="zh-CN" sz="2400"/>
              <a:t>LabVIEW</a:t>
            </a:r>
            <a:r>
              <a:rPr lang="zh-CN" altLang="en-US" sz="2400"/>
              <a:t>后，在启动界面上，选择新建</a:t>
            </a:r>
            <a:r>
              <a:rPr lang="en-US" altLang="zh-CN" sz="2400"/>
              <a:t>VI</a:t>
            </a:r>
            <a:r>
              <a:rPr lang="zh-CN" altLang="en-US" sz="2400"/>
              <a:t>，创建一个新</a:t>
            </a:r>
            <a:r>
              <a:rPr lang="en-US" altLang="zh-CN" sz="2400"/>
              <a:t>VI</a:t>
            </a:r>
            <a:r>
              <a:rPr lang="zh-CN" altLang="en-US" sz="2400"/>
              <a:t>，然后按下面的步骤进行设计。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）在控件选板的</a:t>
            </a:r>
            <a:r>
              <a:rPr lang="en-US" altLang="zh-CN" sz="2400"/>
              <a:t>【</a:t>
            </a:r>
            <a:r>
              <a:rPr lang="zh-CN" altLang="en-US" sz="2400"/>
              <a:t>经典</a:t>
            </a:r>
            <a:r>
              <a:rPr lang="en-US" altLang="zh-CN" sz="2400"/>
              <a:t>】--&gt;【</a:t>
            </a:r>
            <a:r>
              <a:rPr lang="zh-CN" altLang="en-US" sz="2400"/>
              <a:t>经典数值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仪表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控件，放置到前面板设计窗口的合适位置，将标签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仪表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改为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电压（</a:t>
            </a:r>
            <a:r>
              <a:rPr lang="en-US" altLang="zh-CN" sz="2400"/>
              <a:t>mV</a:t>
            </a:r>
            <a:r>
              <a:rPr lang="zh-CN" altLang="en-US" sz="2400"/>
              <a:t>）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。然后，用鼠标右键单击该控件，在弹出的快捷菜单中选择</a:t>
            </a:r>
            <a:r>
              <a:rPr lang="en-US" altLang="zh-CN" sz="2400"/>
              <a:t>【</a:t>
            </a:r>
            <a:r>
              <a:rPr lang="zh-CN" altLang="en-US" sz="2400"/>
              <a:t>属性</a:t>
            </a:r>
            <a:r>
              <a:rPr lang="en-US" altLang="zh-CN" sz="2400"/>
              <a:t>】</a:t>
            </a:r>
            <a:r>
              <a:rPr lang="zh-CN" altLang="en-US" sz="2400"/>
              <a:t>，在弹出的属性窗口中选择</a:t>
            </a:r>
            <a:r>
              <a:rPr lang="en-US" altLang="zh-CN" sz="2400"/>
              <a:t>【</a:t>
            </a:r>
            <a:r>
              <a:rPr lang="zh-CN" altLang="en-US" sz="2400"/>
              <a:t>标尺</a:t>
            </a:r>
            <a:r>
              <a:rPr lang="en-US" altLang="zh-CN" sz="2400"/>
              <a:t>】</a:t>
            </a:r>
            <a:r>
              <a:rPr lang="zh-CN" altLang="en-US" sz="2400"/>
              <a:t>，在标尺窗口中设置最小值为</a:t>
            </a:r>
            <a:r>
              <a:rPr lang="en-US" altLang="zh-CN" sz="2400"/>
              <a:t>0</a:t>
            </a:r>
            <a:r>
              <a:rPr lang="zh-CN" altLang="en-US" sz="2400"/>
              <a:t>，最大值为</a:t>
            </a:r>
            <a:r>
              <a:rPr lang="en-US" altLang="zh-CN" sz="2400"/>
              <a:t>1000</a:t>
            </a:r>
            <a:r>
              <a:rPr lang="zh-CN" altLang="en-US" sz="2400"/>
              <a:t>。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）在控件选板的</a:t>
            </a:r>
            <a:r>
              <a:rPr lang="en-US" altLang="zh-CN" sz="2400"/>
              <a:t>【</a:t>
            </a:r>
            <a:r>
              <a:rPr lang="zh-CN" altLang="en-US" sz="2400"/>
              <a:t>经典</a:t>
            </a:r>
            <a:r>
              <a:rPr lang="en-US" altLang="zh-CN" sz="2400"/>
              <a:t>】--&gt;【</a:t>
            </a:r>
            <a:r>
              <a:rPr lang="zh-CN" altLang="en-US" sz="2400"/>
              <a:t>经典数值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温度计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控件，放置到前面板设计窗口的合适位置。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）在控件选板的</a:t>
            </a:r>
            <a:r>
              <a:rPr lang="en-US" altLang="zh-CN" sz="2400"/>
              <a:t>【</a:t>
            </a:r>
            <a:r>
              <a:rPr lang="zh-CN" altLang="en-US" sz="2400"/>
              <a:t>经典</a:t>
            </a:r>
            <a:r>
              <a:rPr lang="en-US" altLang="zh-CN" sz="2400"/>
              <a:t>】--&gt;【</a:t>
            </a:r>
            <a:r>
              <a:rPr lang="zh-CN" altLang="en-US" sz="2400"/>
              <a:t>经典布尔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带标签椭圆形按钮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控件，放置到前面板设计窗口的合适位置。然后，用鼠标右键单击该控件，在弹出的快捷菜单中，单击</a:t>
            </a:r>
            <a:r>
              <a:rPr lang="en-US" altLang="zh-CN" sz="2400"/>
              <a:t>【</a:t>
            </a:r>
            <a:r>
              <a:rPr lang="zh-CN" altLang="en-US" sz="2400"/>
              <a:t>显示项</a:t>
            </a:r>
            <a:r>
              <a:rPr lang="en-US" altLang="zh-CN" sz="2400"/>
              <a:t>】--&gt;【</a:t>
            </a:r>
            <a:r>
              <a:rPr lang="zh-CN" altLang="en-US" sz="2400"/>
              <a:t>标签</a:t>
            </a:r>
            <a:r>
              <a:rPr lang="en-US" altLang="zh-CN" sz="2400"/>
              <a:t>】</a:t>
            </a:r>
            <a:r>
              <a:rPr lang="zh-CN" altLang="en-US" sz="2400"/>
              <a:t>，隐藏该控件的标签显示。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）在控件选板的</a:t>
            </a:r>
            <a:r>
              <a:rPr lang="en-US" altLang="zh-CN"/>
              <a:t>【</a:t>
            </a:r>
            <a:r>
              <a:rPr lang="zh-CN" altLang="en-US"/>
              <a:t>新式</a:t>
            </a:r>
            <a:r>
              <a:rPr lang="en-US" altLang="zh-CN"/>
              <a:t>】--&gt;【</a:t>
            </a:r>
            <a:r>
              <a:rPr lang="zh-CN" altLang="en-US"/>
              <a:t>修饰</a:t>
            </a:r>
            <a:r>
              <a:rPr lang="en-US" altLang="zh-CN"/>
              <a:t>】</a:t>
            </a:r>
            <a:r>
              <a:rPr lang="zh-CN" altLang="en-US"/>
              <a:t>子选板中选择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/>
              <a:t>标签</a:t>
            </a:r>
            <a:r>
              <a:rPr lang="zh-CN" altLang="en-US">
                <a:latin typeface="Times New Roman" pitchFamily="18" charset="0"/>
              </a:rPr>
              <a:t>”</a:t>
            </a:r>
            <a:r>
              <a:rPr lang="zh-CN" altLang="en-US"/>
              <a:t>控件，放置到前面板设计窗口的合适位置，并输入文本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/>
              <a:t>虚拟温度计</a:t>
            </a:r>
            <a:r>
              <a:rPr lang="zh-CN" altLang="en-US">
                <a:latin typeface="Times New Roman" pitchFamily="18" charset="0"/>
              </a:rPr>
              <a:t>”</a:t>
            </a:r>
            <a:r>
              <a:rPr lang="zh-CN" altLang="en-US"/>
              <a:t>，单击前面板窗口上的工具栏</a:t>
            </a:r>
            <a:r>
              <a:rPr lang="en-US" altLang="zh-CN"/>
              <a:t>【</a:t>
            </a:r>
            <a:r>
              <a:rPr lang="zh-CN" altLang="en-US"/>
              <a:t>文本</a:t>
            </a:r>
            <a:r>
              <a:rPr lang="en-US" altLang="zh-CN"/>
              <a:t>】</a:t>
            </a:r>
            <a:r>
              <a:rPr lang="zh-CN" altLang="en-US"/>
              <a:t>，可编辑文本样式。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）在控件选板的</a:t>
            </a:r>
            <a:r>
              <a:rPr lang="en-US" altLang="zh-CN"/>
              <a:t>【</a:t>
            </a:r>
            <a:r>
              <a:rPr lang="zh-CN" altLang="en-US"/>
              <a:t>新式</a:t>
            </a:r>
            <a:r>
              <a:rPr lang="en-US" altLang="zh-CN"/>
              <a:t>】--&gt;【</a:t>
            </a:r>
            <a:r>
              <a:rPr lang="zh-CN" altLang="en-US"/>
              <a:t>修饰</a:t>
            </a:r>
            <a:r>
              <a:rPr lang="en-US" altLang="zh-CN"/>
              <a:t>】</a:t>
            </a:r>
            <a:r>
              <a:rPr lang="zh-CN" altLang="en-US"/>
              <a:t>子选板中选择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/>
              <a:t>下凹框</a:t>
            </a:r>
            <a:r>
              <a:rPr lang="zh-CN" altLang="en-US">
                <a:latin typeface="Times New Roman" pitchFamily="18" charset="0"/>
              </a:rPr>
              <a:t>”</a:t>
            </a:r>
            <a:r>
              <a:rPr lang="zh-CN" altLang="en-US"/>
              <a:t>控件，放置到前面板设计窗口的合适位置，并设置合适的大小。</a:t>
            </a:r>
          </a:p>
          <a:p>
            <a:pPr eaLnBrk="1" hangingPunct="1"/>
            <a:r>
              <a:rPr lang="zh-CN" altLang="en-US"/>
              <a:t>完成以上</a:t>
            </a:r>
            <a:r>
              <a:rPr lang="en-US" altLang="zh-CN"/>
              <a:t>5</a:t>
            </a:r>
            <a:r>
              <a:rPr lang="zh-CN" altLang="en-US"/>
              <a:t>个步骤后的虚拟温度计前面板，如图所示。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6225" y="904875"/>
            <a:ext cx="8955088" cy="5105400"/>
          </a:xfrm>
        </p:spPr>
        <p:txBody>
          <a:bodyPr/>
          <a:lstStyle/>
          <a:p>
            <a:pPr eaLnBrk="1" hangingPunct="1"/>
            <a:r>
              <a:rPr lang="en-US" altLang="zh-CN" sz="2400"/>
              <a:t>2. </a:t>
            </a:r>
            <a:r>
              <a:rPr lang="zh-CN" altLang="en-US" sz="2400"/>
              <a:t>程序框图设计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）打开程序框图编辑窗口，调整与前面板相对应的控件图标位置，以便后续摆放函数与连线。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）在函数选板的</a:t>
            </a:r>
            <a:r>
              <a:rPr lang="en-US" altLang="zh-CN" sz="2400"/>
              <a:t>【</a:t>
            </a:r>
            <a:r>
              <a:rPr lang="zh-CN" altLang="en-US" sz="2400"/>
              <a:t>编程</a:t>
            </a:r>
            <a:r>
              <a:rPr lang="en-US" altLang="zh-CN" sz="2400"/>
              <a:t>】--&gt;【</a:t>
            </a:r>
            <a:r>
              <a:rPr lang="zh-CN" altLang="en-US" sz="2400"/>
              <a:t>数值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itchFamily="18" charset="0"/>
              </a:rPr>
              <a:t>“</a:t>
            </a:r>
            <a:r>
              <a:rPr lang="zh-CN" altLang="en-US" sz="2400"/>
              <a:t>随机数（</a:t>
            </a:r>
            <a:r>
              <a:rPr lang="en-US" altLang="zh-CN" sz="2400"/>
              <a:t>0-1</a:t>
            </a:r>
            <a:r>
              <a:rPr lang="zh-CN" altLang="en-US" sz="2400"/>
              <a:t>）</a:t>
            </a:r>
            <a:r>
              <a:rPr lang="zh-CN" altLang="en-US" sz="2400">
                <a:latin typeface="Times New Roman" pitchFamily="18" charset="0"/>
              </a:rPr>
              <a:t>”</a:t>
            </a:r>
            <a:r>
              <a:rPr lang="zh-CN" altLang="en-US" sz="2400"/>
              <a:t>函数，放置到程序框图编辑窗口的合适位置。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）在函数选板的</a:t>
            </a:r>
            <a:r>
              <a:rPr lang="en-US" altLang="zh-CN" sz="2400"/>
              <a:t>【</a:t>
            </a:r>
            <a:r>
              <a:rPr lang="zh-CN" altLang="en-US" sz="2400"/>
              <a:t>编程</a:t>
            </a:r>
            <a:r>
              <a:rPr lang="en-US" altLang="zh-CN" sz="2400"/>
              <a:t>】--&gt;【</a:t>
            </a:r>
            <a:r>
              <a:rPr lang="zh-CN" altLang="en-US" sz="2400"/>
              <a:t>数值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itchFamily="18" charset="0"/>
              </a:rPr>
              <a:t>“</a:t>
            </a:r>
            <a:r>
              <a:rPr lang="zh-CN" altLang="en-US" sz="2400"/>
              <a:t>乘</a:t>
            </a:r>
            <a:r>
              <a:rPr lang="zh-CN" altLang="en-US" sz="2400">
                <a:latin typeface="Times New Roman" pitchFamily="18" charset="0"/>
              </a:rPr>
              <a:t>”</a:t>
            </a:r>
            <a:r>
              <a:rPr lang="zh-CN" altLang="en-US" sz="2400"/>
              <a:t>函数，放置到程序框图编辑窗口的合适位置（放置</a:t>
            </a:r>
            <a:r>
              <a:rPr lang="en-US" altLang="zh-CN" sz="2400"/>
              <a:t>2</a:t>
            </a:r>
            <a:r>
              <a:rPr lang="zh-CN" altLang="en-US" sz="2400"/>
              <a:t>个乘法器函数）。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）在函数选板的</a:t>
            </a:r>
            <a:r>
              <a:rPr lang="en-US" altLang="zh-CN" sz="2400"/>
              <a:t>【</a:t>
            </a:r>
            <a:r>
              <a:rPr lang="zh-CN" altLang="en-US" sz="2400"/>
              <a:t>编程</a:t>
            </a:r>
            <a:r>
              <a:rPr lang="en-US" altLang="zh-CN" sz="2400"/>
              <a:t>】--&gt;【</a:t>
            </a:r>
            <a:r>
              <a:rPr lang="zh-CN" altLang="en-US" sz="2400"/>
              <a:t>数值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itchFamily="18" charset="0"/>
              </a:rPr>
              <a:t>“</a:t>
            </a:r>
            <a:r>
              <a:rPr lang="zh-CN" altLang="en-US" sz="2400"/>
              <a:t>数值常量</a:t>
            </a:r>
            <a:r>
              <a:rPr lang="zh-CN" altLang="en-US" sz="2400">
                <a:latin typeface="Times New Roman" pitchFamily="18" charset="0"/>
              </a:rPr>
              <a:t>”</a:t>
            </a:r>
            <a:r>
              <a:rPr lang="zh-CN" altLang="en-US" sz="2400"/>
              <a:t>函数，放置到程序框图编辑窗口的合适位置（放置</a:t>
            </a:r>
            <a:r>
              <a:rPr lang="en-US" altLang="zh-CN" sz="2400"/>
              <a:t>3</a:t>
            </a:r>
            <a:r>
              <a:rPr lang="zh-CN" altLang="en-US" sz="2400"/>
              <a:t>个数值常量，数值常量分别设置为</a:t>
            </a:r>
            <a:r>
              <a:rPr lang="en-US" altLang="zh-CN" sz="2400"/>
              <a:t>0</a:t>
            </a:r>
            <a:r>
              <a:rPr lang="zh-CN" altLang="en-US" sz="2400"/>
              <a:t>、</a:t>
            </a:r>
            <a:r>
              <a:rPr lang="en-US" altLang="zh-CN" sz="2400"/>
              <a:t>10</a:t>
            </a:r>
            <a:r>
              <a:rPr lang="zh-CN" altLang="en-US" sz="2400"/>
              <a:t>、</a:t>
            </a:r>
            <a:r>
              <a:rPr lang="en-US" altLang="zh-CN" sz="2400"/>
              <a:t>100</a:t>
            </a:r>
            <a:r>
              <a:rPr lang="zh-CN" altLang="en-US" sz="2400"/>
              <a:t>）。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）在函数选板的</a:t>
            </a:r>
            <a:r>
              <a:rPr lang="en-US" altLang="zh-CN" sz="2400"/>
              <a:t>【</a:t>
            </a:r>
            <a:r>
              <a:rPr lang="zh-CN" altLang="en-US" sz="2400"/>
              <a:t>编程</a:t>
            </a:r>
            <a:r>
              <a:rPr lang="en-US" altLang="zh-CN" sz="2400"/>
              <a:t>】--&gt;【</a:t>
            </a:r>
            <a:r>
              <a:rPr lang="zh-CN" altLang="en-US" sz="2400"/>
              <a:t>比较</a:t>
            </a:r>
            <a:r>
              <a:rPr lang="en-US" altLang="zh-CN" sz="2400"/>
              <a:t>】</a:t>
            </a:r>
            <a:r>
              <a:rPr lang="zh-CN" altLang="en-US" sz="2400"/>
              <a:t>子选板中选择</a:t>
            </a:r>
            <a:r>
              <a:rPr lang="zh-CN" altLang="en-US" sz="2400">
                <a:latin typeface="Times New Roman" pitchFamily="18" charset="0"/>
              </a:rPr>
              <a:t>“</a:t>
            </a:r>
            <a:r>
              <a:rPr lang="zh-CN" altLang="en-US" sz="2400"/>
              <a:t>选择</a:t>
            </a:r>
            <a:r>
              <a:rPr lang="zh-CN" altLang="en-US" sz="2400">
                <a:latin typeface="Times New Roman" pitchFamily="18" charset="0"/>
              </a:rPr>
              <a:t>”</a:t>
            </a:r>
            <a:r>
              <a:rPr lang="zh-CN" altLang="en-US" sz="2400"/>
              <a:t>函数，放置到程序框图编辑窗口的合适位置。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38300"/>
            <a:ext cx="9144000" cy="5105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CN"/>
              <a:t>3. </a:t>
            </a:r>
            <a:r>
              <a:rPr lang="zh-CN" altLang="en-US"/>
              <a:t>数据流编程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/>
              <a:t>选用工具选板中的连线工具，根据温度计的设计原理连接各个节点和函数，即可完成数据流编程。设计好的程序框图如图所示。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CN"/>
              <a:t>4. </a:t>
            </a:r>
            <a:r>
              <a:rPr lang="zh-CN" altLang="en-US"/>
              <a:t>运行程序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/>
              <a:t>在前面板窗口上，选用工具选板中的</a:t>
            </a:r>
            <a:r>
              <a:rPr lang="en-US" altLang="zh-CN"/>
              <a:t>【</a:t>
            </a:r>
            <a:r>
              <a:rPr lang="zh-CN" altLang="en-US"/>
              <a:t>操作值</a:t>
            </a:r>
            <a:r>
              <a:rPr lang="en-US" altLang="zh-CN"/>
              <a:t>】</a:t>
            </a:r>
            <a:r>
              <a:rPr lang="zh-CN" altLang="en-US"/>
              <a:t>按钮，单击前面板上放置的开关按钮，使其显示为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开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状态；然后，再单击工具栏上的</a:t>
            </a:r>
            <a:r>
              <a:rPr lang="en-US" altLang="zh-CN"/>
              <a:t>【</a:t>
            </a:r>
            <a:r>
              <a:rPr lang="zh-CN" altLang="en-US"/>
              <a:t>运行</a:t>
            </a:r>
            <a:r>
              <a:rPr lang="en-US" altLang="zh-CN"/>
              <a:t>】</a:t>
            </a:r>
            <a:r>
              <a:rPr lang="zh-CN" altLang="en-US"/>
              <a:t>按钮，就可以运行设计好的虚拟温度计</a:t>
            </a:r>
            <a:r>
              <a:rPr lang="en-US" altLang="zh-CN"/>
              <a:t>VI</a:t>
            </a:r>
            <a:r>
              <a:rPr lang="zh-CN" altLang="en-US"/>
              <a:t>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CN"/>
              <a:t>5. </a:t>
            </a:r>
            <a:r>
              <a:rPr lang="zh-CN" altLang="en-US"/>
              <a:t>保存文件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/>
              <a:t>在前面板设计窗口或程序框图设计窗口选择</a:t>
            </a:r>
            <a:r>
              <a:rPr lang="en-US" altLang="zh-CN"/>
              <a:t>【</a:t>
            </a:r>
            <a:r>
              <a:rPr lang="zh-CN" altLang="en-US"/>
              <a:t>文件</a:t>
            </a:r>
            <a:r>
              <a:rPr lang="en-US" altLang="zh-CN"/>
              <a:t>】--&gt;【</a:t>
            </a:r>
            <a:r>
              <a:rPr lang="zh-CN" altLang="en-US"/>
              <a:t>保存</a:t>
            </a:r>
            <a:r>
              <a:rPr lang="en-US" altLang="zh-CN"/>
              <a:t>】</a:t>
            </a:r>
            <a:r>
              <a:rPr lang="zh-CN" altLang="en-US"/>
              <a:t>，将弹出文件保存对话框，选择合适的路径，输入文件名，单击</a:t>
            </a:r>
            <a:r>
              <a:rPr lang="en-US" altLang="zh-CN"/>
              <a:t>【</a:t>
            </a:r>
            <a:r>
              <a:rPr lang="zh-CN" altLang="en-US"/>
              <a:t>确定</a:t>
            </a:r>
            <a:r>
              <a:rPr lang="en-US" altLang="zh-CN"/>
              <a:t>】</a:t>
            </a:r>
            <a:r>
              <a:rPr lang="zh-CN" altLang="en-US"/>
              <a:t>按钮即可保存</a:t>
            </a:r>
            <a:r>
              <a:rPr lang="en-US" altLang="zh-CN"/>
              <a:t>VI</a:t>
            </a:r>
            <a:r>
              <a:rPr lang="zh-CN" altLang="en-US"/>
              <a:t>文件。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66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基础训练部分</a:t>
            </a:r>
            <a:endParaRPr lang="zh-CN" altLang="zh-CN" sz="6600" b="1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0" y="1744663"/>
            <a:ext cx="8574088" cy="4533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5.1  </a:t>
            </a:r>
            <a:r>
              <a:rPr lang="zh-CN" altLang="en-US">
                <a:latin typeface="黑体" pitchFamily="49" charset="-122"/>
              </a:rPr>
              <a:t>求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441700" y="1377950"/>
          <a:ext cx="7699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304668" imgH="431613" progId="">
                  <p:embed/>
                </p:oleObj>
              </mc:Choice>
              <mc:Fallback>
                <p:oleObj r:id="rId4" imgW="304668" imgH="431613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377950"/>
                        <a:ext cx="76993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4967288" y="2943225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030" name="Picture 11" descr="x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8100" y="2943225"/>
            <a:ext cx="6682121" cy="287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5534025" y="30670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032" name="Picture 13" descr="x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181349"/>
            <a:ext cx="3997325" cy="25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for</a:t>
            </a:r>
            <a:r>
              <a:rPr lang="zh-CN" altLang="en-US" sz="3600" dirty="0"/>
              <a:t>循环应用示例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While</a:t>
            </a:r>
            <a:r>
              <a:rPr lang="zh-CN" altLang="en-US" sz="3600" dirty="0"/>
              <a:t>循环应用示例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3888" y="1546225"/>
            <a:ext cx="8574087" cy="4371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5.3  </a:t>
            </a:r>
            <a:r>
              <a:rPr lang="zh-CN" altLang="en-US"/>
              <a:t>求</a:t>
            </a:r>
            <a:r>
              <a:rPr lang="en-US" altLang="zh-CN"/>
              <a:t>N!      </a:t>
            </a:r>
          </a:p>
          <a:p>
            <a:pPr eaLnBrk="1" hangingPunct="1"/>
            <a:endParaRPr lang="en-US" altLang="zh-CN"/>
          </a:p>
        </p:txBody>
      </p:sp>
      <p:pic>
        <p:nvPicPr>
          <p:cNvPr id="12292" name="Picture 4" descr="t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3175" y="1739900"/>
            <a:ext cx="34528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184400" y="2162175"/>
            <a:ext cx="3692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void 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 { int a ,i, n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    </a:t>
            </a:r>
            <a:r>
              <a:rPr kumimoji="1" lang="en-US" altLang="zh-CN" sz="2000">
                <a:latin typeface="Tahoma" pitchFamily="34" charset="0"/>
              </a:rPr>
              <a:t>a=1;i=0;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   scanf (</a:t>
            </a:r>
            <a:r>
              <a:rPr kumimoji="1" lang="en-US" altLang="zh-CN" sz="2000">
                <a:latin typeface="Times New Roman" pitchFamily="18" charset="0"/>
              </a:rPr>
              <a:t>“</a:t>
            </a:r>
            <a:r>
              <a:rPr kumimoji="1" lang="en-US" altLang="zh-CN" sz="2000">
                <a:latin typeface="Tahoma" pitchFamily="34" charset="0"/>
              </a:rPr>
              <a:t> %d </a:t>
            </a:r>
            <a:r>
              <a:rPr kumimoji="1" lang="en-US" altLang="zh-CN" sz="2000">
                <a:latin typeface="Times New Roman" pitchFamily="18" charset="0"/>
              </a:rPr>
              <a:t>”</a:t>
            </a:r>
            <a:r>
              <a:rPr kumimoji="1" lang="en-US" altLang="zh-CN" sz="2000">
                <a:latin typeface="Tahoma" pitchFamily="34" charset="0"/>
              </a:rPr>
              <a:t>, &amp;n)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   </a:t>
            </a:r>
            <a:r>
              <a:rPr kumimoji="1" lang="en-US" altLang="zh-CN" sz="2000">
                <a:latin typeface="Tahoma" pitchFamily="34" charset="0"/>
              </a:rPr>
              <a:t>do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   { i=i+1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     </a:t>
            </a:r>
            <a:r>
              <a:rPr kumimoji="1" lang="en-US" altLang="zh-CN" sz="2000">
                <a:latin typeface="Tahoma" pitchFamily="34" charset="0"/>
              </a:rPr>
              <a:t>a=a*i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   </a:t>
            </a:r>
            <a:r>
              <a:rPr kumimoji="1" lang="en-US" altLang="zh-CN" sz="2000">
                <a:latin typeface="Tahoma" pitchFamily="34" charset="0"/>
              </a:rPr>
              <a:t>}while(i&lt;n);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   printf (</a:t>
            </a:r>
            <a:r>
              <a:rPr kumimoji="1" lang="en-US" altLang="zh-CN" sz="2000">
                <a:latin typeface="Times New Roman" pitchFamily="18" charset="0"/>
              </a:rPr>
              <a:t>“</a:t>
            </a:r>
            <a:r>
              <a:rPr kumimoji="1" lang="en-US" altLang="zh-CN" sz="2000">
                <a:latin typeface="Tahoma" pitchFamily="34" charset="0"/>
              </a:rPr>
              <a:t>n! =%d</a:t>
            </a:r>
            <a:r>
              <a:rPr kumimoji="1" lang="en-US" altLang="zh-CN" sz="2000">
                <a:latin typeface="Times New Roman" pitchFamily="18" charset="0"/>
              </a:rPr>
              <a:t>”</a:t>
            </a:r>
            <a:r>
              <a:rPr kumimoji="1" lang="en-US" altLang="zh-CN" sz="2000">
                <a:latin typeface="Tahoma" pitchFamily="34" charset="0"/>
              </a:rPr>
              <a:t>,a )</a:t>
            </a:r>
            <a:r>
              <a:rPr kumimoji="1" lang="zh-CN" altLang="en-US" sz="2000">
                <a:latin typeface="Tahoma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 </a:t>
            </a:r>
            <a:r>
              <a:rPr kumimoji="1" lang="en-US" altLang="zh-CN" sz="2000">
                <a:latin typeface="Tahoma" pitchFamily="34" charset="0"/>
              </a:rPr>
              <a:t>}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710113" y="28527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12295" name="Picture 7" descr="x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7738" y="3287713"/>
            <a:ext cx="43068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734175" y="5632450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前面板和程序框图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1533</Words>
  <Application>Microsoft Office PowerPoint</Application>
  <PresentationFormat>宽屏</PresentationFormat>
  <Paragraphs>120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华文楷体</vt:lpstr>
      <vt:lpstr>楷体_GB2312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上机实验内容</vt:lpstr>
      <vt:lpstr> 练习     虚拟温度计</vt:lpstr>
      <vt:lpstr>VI设计步骤</vt:lpstr>
      <vt:lpstr>PowerPoint 演示文稿</vt:lpstr>
      <vt:lpstr>PowerPoint 演示文稿</vt:lpstr>
      <vt:lpstr>PowerPoint 演示文稿</vt:lpstr>
      <vt:lpstr>PowerPoint 演示文稿</vt:lpstr>
      <vt:lpstr>for循环应用示例</vt:lpstr>
      <vt:lpstr>While循环应用示例</vt:lpstr>
      <vt:lpstr>条件结构应用举例</vt:lpstr>
      <vt:lpstr>条件结构应用举例</vt:lpstr>
      <vt:lpstr>顺序结构应用举例</vt:lpstr>
      <vt:lpstr>公式节点的应用</vt:lpstr>
      <vt:lpstr>3. 字符串应用举例</vt:lpstr>
      <vt:lpstr>局部变量的应用举例</vt:lpstr>
      <vt:lpstr>全局变量的使用</vt:lpstr>
      <vt:lpstr>4. 数据记录文件的输入、输出 </vt:lpstr>
      <vt:lpstr>（2）数据记录文件的输出</vt:lpstr>
      <vt:lpstr>波形图</vt:lpstr>
      <vt:lpstr>波形图</vt:lpstr>
      <vt:lpstr>波形图表</vt:lpstr>
      <vt:lpstr>波形图表</vt:lpstr>
      <vt:lpstr> XY图</vt:lpstr>
      <vt:lpstr>2. 强度图表</vt:lpstr>
      <vt:lpstr>数字波形图</vt:lpstr>
      <vt:lpstr>1．三维曲面图</vt:lpstr>
      <vt:lpstr>2. 三维参数图</vt:lpstr>
      <vt:lpstr>3. 三维曲线图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上机实验内容</dc:title>
  <dc:creator>dandan</dc:creator>
  <cp:lastModifiedBy>littlecircle</cp:lastModifiedBy>
  <cp:revision>20</cp:revision>
  <dcterms:created xsi:type="dcterms:W3CDTF">2015-06-01T15:18:06Z</dcterms:created>
  <dcterms:modified xsi:type="dcterms:W3CDTF">2021-05-27T06:35:31Z</dcterms:modified>
</cp:coreProperties>
</file>