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1" r:id="rId3"/>
    <p:sldId id="272" r:id="rId4"/>
    <p:sldId id="323" r:id="rId5"/>
    <p:sldId id="302" r:id="rId6"/>
    <p:sldId id="351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1651-683F-497A-9DAB-E2B46EC7A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7C7339-B1F2-4A94-9444-7C648196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FC718-4EE3-4318-A5A8-884690FB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79DDA-B716-40F1-B50A-CDD29B4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2D24-0BA9-48BE-9498-74182F21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A9218-B411-418E-9244-725359EE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0A76A-D62C-4D79-8C0A-A12A062F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A1A8C-06B7-41AB-8858-26306CF3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71DD1-F8EF-4842-9C09-E97169F6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67E0C-815D-4175-8410-6EBB77F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22744-F0E9-467F-B413-74D1F2FBC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6DB-B834-4049-8302-6CA8C717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BD868-C7AE-4D14-833A-536AC28D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750AC-EE74-4BEB-AD08-A820BEB1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49B53-BF3B-4766-9D6F-9D442695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AF06-4689-4644-8875-E691EE7B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F2234-BFE3-43B5-8C35-870CA8A6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9658A-7AF8-48D5-BF54-DC4185A0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A3FCE-BE9F-4AEF-B1AA-37C5BBCD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7CC90-197E-4BC2-B841-C72DD044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0046-1CEF-4275-AB91-9091163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5B3F7-2DC7-4469-9FC6-413E02D6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B1BA-D64A-40E4-B260-972D4581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33D6A-488E-431D-AC71-FD637627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5665E-8069-4260-9890-D5BBCF78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06E7-A9CF-48D5-A986-3A37714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33C1C-8D97-4E39-980B-727F4848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A0CEF-D03C-4A48-99BA-E49A189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8842C-D465-4DD7-B44D-6971E4F4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99E52-A413-4D92-9F03-ED0826BE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3A6A4-B0B3-44EB-830E-91F205C0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35DA-564D-4D13-A8C1-9C10061A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39131-57F2-4B33-B44C-C12B72AB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16D5A-0B88-4089-A3BA-B10FC037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02883B-A9C3-4ACF-AF3E-42560267D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303D07-3EC2-4755-8EC4-190316F65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7D210-3AE1-45E4-A5C5-E33CA272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73804-FFFA-4B66-91C5-67DA573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84E76-F397-4F2D-A6B5-3A51C22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E659D-CB63-4BAD-B51C-DFD43EF0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FA8FD-B008-485C-A9AD-78D42501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C882C5-8724-4E5E-8B0E-F9289812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1CA46-3A52-4843-87FE-3209621D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FA8B1B-A8AB-4995-BD54-2684C2D5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368335-F9E1-4224-8733-3EC9CA4D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1A7EF-6A8F-4AEB-9B74-A1A47ED8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2EE97-5EE0-482B-BEFD-F925FD2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071D9-2829-460D-B82B-4F5E16D7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1F723-0FED-4A81-B1F5-25F6EF477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258E0-19FB-44AE-95C3-DF1D10CF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E8E96-39F9-47CF-AB94-FE3EDEFA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54F5E-1542-444E-824B-6637E25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0E217-6776-4A1D-86F7-5979A316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B83C6-A7D1-4F2E-A4FC-2585FA63D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A0FDA-6499-41CE-BAA2-5DF49182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8BC5F-239B-4DCF-927D-8EBBD7DD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AF111-1CEC-4024-9976-F5268B4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15242-5CF8-4D20-9517-5ECEC4A5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CB4AA-780A-4EC8-8DB8-EF4AB3F7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2CF15-3743-4424-9353-86B54BCA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8F15A-7A9E-47F1-9FCE-CE858784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9A98-5DB0-426B-90D1-BB72155E143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E38C7-DA8D-4C70-B76A-77E4EDB91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69AFB-9442-419E-B7F9-CBBA2C86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0120-D0EB-4366-AD4C-5E8C1133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D7259CB8-CE13-45BC-8130-1A38223B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18" y="1544793"/>
            <a:ext cx="9103774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(1) </a:t>
            </a:r>
            <a:r>
              <a:rPr lang="zh-CN" altLang="en-US" sz="2000" b="1">
                <a:latin typeface="宋体" panose="02010600030101010101" pitchFamily="2" charset="-122"/>
              </a:rPr>
              <a:t>产生一个正弦信号和高斯白噪声信号并叠加。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(2) </a:t>
            </a:r>
            <a:r>
              <a:rPr lang="zh-CN" altLang="en-US" sz="2000" b="1">
                <a:latin typeface="宋体" panose="02010600030101010101" pitchFamily="2" charset="-122"/>
              </a:rPr>
              <a:t>编写一个信号发生器，要求信号类型、频率、幅值、相位等信息可调。 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361CD66B-ABF7-469A-8524-BB3748755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1" y="639763"/>
            <a:ext cx="3533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【</a:t>
            </a:r>
            <a:r>
              <a:rPr lang="zh-CN" altLang="en-US" sz="24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实训练习</a:t>
            </a:r>
            <a:r>
              <a:rPr lang="en-US" altLang="zh-CN" sz="24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】</a:t>
            </a:r>
            <a:endParaRPr lang="zh-CN" altLang="en-US" sz="2400" b="1" u="sng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8" name="Picture 4">
            <a:extLst>
              <a:ext uri="{FF2B5EF4-FFF2-40B4-BE49-F238E27FC236}">
                <a16:creationId xmlns:a16="http://schemas.microsoft.com/office/drawing/2014/main" id="{92624A7F-5813-4C8C-BD78-F3886CA8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1196975"/>
            <a:ext cx="308133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Rectangle 5">
            <a:extLst>
              <a:ext uri="{FF2B5EF4-FFF2-40B4-BE49-F238E27FC236}">
                <a16:creationId xmlns:a16="http://schemas.microsoft.com/office/drawing/2014/main" id="{27338375-8626-4EDA-9C15-5CD75D13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924176"/>
            <a:ext cx="80057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 错误输入表明该节点运行前发生的错误条件。该输入提供标准错误输入。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采样信息包含采样信息，其中：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Fs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是每秒采样率，默认值为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#s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是波形的采样数，默认值为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方波占空比是方波在一个周期内高电平所占时间的百分比，仅当“信号类型”是方波时，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使用该参数，默认值为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信号输出是生成的波形。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相位输出是波形的相位，以度为单位。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</a:rPr>
              <a:t>错误输出包含错误信息，该输出提供标准错误输出。 </a:t>
            </a:r>
          </a:p>
        </p:txBody>
      </p:sp>
      <p:grpSp>
        <p:nvGrpSpPr>
          <p:cNvPr id="149510" name="Group 6">
            <a:extLst>
              <a:ext uri="{FF2B5EF4-FFF2-40B4-BE49-F238E27FC236}">
                <a16:creationId xmlns:a16="http://schemas.microsoft.com/office/drawing/2014/main" id="{4BC79545-91F4-422D-A2D8-128CFFCE00C6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2852738"/>
            <a:ext cx="8640763" cy="2952750"/>
            <a:chOff x="317" y="1071"/>
            <a:chExt cx="5443" cy="1860"/>
          </a:xfrm>
        </p:grpSpPr>
        <p:sp>
          <p:nvSpPr>
            <p:cNvPr id="22533" name="Rectangle 7">
              <a:extLst>
                <a:ext uri="{FF2B5EF4-FFF2-40B4-BE49-F238E27FC236}">
                  <a16:creationId xmlns:a16="http://schemas.microsoft.com/office/drawing/2014/main" id="{E59A1E77-28F8-4D29-88C1-02420D92F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1071"/>
              <a:ext cx="5443" cy="18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22534" name="Picture 8">
              <a:extLst>
                <a:ext uri="{FF2B5EF4-FFF2-40B4-BE49-F238E27FC236}">
                  <a16:creationId xmlns:a16="http://schemas.microsoft.com/office/drawing/2014/main" id="{B40B4D27-F43D-4FD0-8439-5210BC77B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570"/>
              <a:ext cx="2721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9">
              <a:extLst>
                <a:ext uri="{FF2B5EF4-FFF2-40B4-BE49-F238E27FC236}">
                  <a16:creationId xmlns:a16="http://schemas.microsoft.com/office/drawing/2014/main" id="{5B8F9000-5DF6-470F-A98F-6B1C0E598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570"/>
              <a:ext cx="2495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14" name="Rectangle 10">
              <a:extLst>
                <a:ext uri="{FF2B5EF4-FFF2-40B4-BE49-F238E27FC236}">
                  <a16:creationId xmlns:a16="http://schemas.microsoft.com/office/drawing/2014/main" id="{40B28142-4B46-4154-B18D-706D6E0FC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162"/>
              <a:ext cx="263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u="sng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基本函数发生器应用实例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1459B689-D7C2-46D3-A1AC-D4F2034D6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412876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公式波形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21116DCE-66F4-4357-ABA2-4BA41D5A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6" y="2565401"/>
            <a:ext cx="88106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该函数通过“公式”字符串指定要使用的时间函数，创建输出波形，通过该函数可以输出任何可用函数描述的波形。“公式”端口是用于生成信号输出波形的表达式，默认值为</a:t>
            </a:r>
            <a:r>
              <a:rPr lang="en-US" altLang="zh-CN" sz="2000" b="1" i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sin(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000" b="1" i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b="1" i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)*sin(2*pi(1)*10)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，其中：</a:t>
            </a:r>
            <a:r>
              <a:rPr lang="en-US" altLang="zh-CN" sz="2000" b="1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w= 2*pi*f</a:t>
            </a:r>
            <a:r>
              <a:rPr lang="zh-CN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B9816C03-4D73-45AF-9040-D58A33FE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052513"/>
            <a:ext cx="29337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806" name="Group 110">
            <a:extLst>
              <a:ext uri="{FF2B5EF4-FFF2-40B4-BE49-F238E27FC236}">
                <a16:creationId xmlns:a16="http://schemas.microsoft.com/office/drawing/2014/main" id="{986A296D-C993-4021-A66A-073392033296}"/>
              </a:ext>
            </a:extLst>
          </p:cNvPr>
          <p:cNvGraphicFramePr>
            <a:graphicFrameLocks noGrp="1"/>
          </p:cNvGraphicFramePr>
          <p:nvPr/>
        </p:nvGraphicFramePr>
        <p:xfrm>
          <a:off x="2495551" y="4365625"/>
          <a:ext cx="7777163" cy="2232026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名称及含义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名称及含义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频率，输入端输入的频率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采样数，目前生成的采样数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幅值，输入端输入的幅值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时间，已运行的秒数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角频率，等于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2*pi*f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采样信息，采样信息端输入的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807" name="Group 111">
            <a:extLst>
              <a:ext uri="{FF2B5EF4-FFF2-40B4-BE49-F238E27FC236}">
                <a16:creationId xmlns:a16="http://schemas.microsoft.com/office/drawing/2014/main" id="{8E82B8FB-BDDE-4AA0-A9EF-3031E8E76E29}"/>
              </a:ext>
            </a:extLst>
          </p:cNvPr>
          <p:cNvGrpSpPr>
            <a:grpSpLocks/>
          </p:cNvGrpSpPr>
          <p:nvPr/>
        </p:nvGrpSpPr>
        <p:grpSpPr bwMode="auto">
          <a:xfrm>
            <a:off x="1847851" y="4149726"/>
            <a:ext cx="8569325" cy="2449513"/>
            <a:chOff x="204" y="1071"/>
            <a:chExt cx="5398" cy="1543"/>
          </a:xfrm>
        </p:grpSpPr>
        <p:sp>
          <p:nvSpPr>
            <p:cNvPr id="23585" name="Rectangle 112">
              <a:extLst>
                <a:ext uri="{FF2B5EF4-FFF2-40B4-BE49-F238E27FC236}">
                  <a16:creationId xmlns:a16="http://schemas.microsoft.com/office/drawing/2014/main" id="{B47D5B30-E3D4-48C8-978A-BC305931C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071"/>
              <a:ext cx="5398" cy="1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23586" name="Picture 113">
              <a:extLst>
                <a:ext uri="{FF2B5EF4-FFF2-40B4-BE49-F238E27FC236}">
                  <a16:creationId xmlns:a16="http://schemas.microsoft.com/office/drawing/2014/main" id="{6A677535-8898-4C69-803E-0E27A37E5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480"/>
              <a:ext cx="2540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7" name="Picture 114">
              <a:extLst>
                <a:ext uri="{FF2B5EF4-FFF2-40B4-BE49-F238E27FC236}">
                  <a16:creationId xmlns:a16="http://schemas.microsoft.com/office/drawing/2014/main" id="{4AFDE96D-E0BE-43AA-ACC1-4C1992152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570"/>
              <a:ext cx="2631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11" name="Rectangle 115">
              <a:extLst>
                <a:ext uri="{FF2B5EF4-FFF2-40B4-BE49-F238E27FC236}">
                  <a16:creationId xmlns:a16="http://schemas.microsoft.com/office/drawing/2014/main" id="{DCDD287F-1B6D-46C2-B8B3-44C2297B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162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u="sng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公式波形函数应用实例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>
            <a:extLst>
              <a:ext uri="{FF2B5EF4-FFF2-40B4-BE49-F238E27FC236}">
                <a16:creationId xmlns:a16="http://schemas.microsoft.com/office/drawing/2014/main" id="{9E5052A4-73B8-4AAF-B1FD-5A47E6DE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1484313"/>
            <a:ext cx="24860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u="sng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单边带傅里叶变换实例</a:t>
            </a:r>
          </a:p>
        </p:txBody>
      </p:sp>
      <p:pic>
        <p:nvPicPr>
          <p:cNvPr id="67587" name="Picture 5">
            <a:extLst>
              <a:ext uri="{FF2B5EF4-FFF2-40B4-BE49-F238E27FC236}">
                <a16:creationId xmlns:a16="http://schemas.microsoft.com/office/drawing/2014/main" id="{AED8478C-C545-4FF9-92CB-EAE7FC3F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060576"/>
            <a:ext cx="53276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>
            <a:extLst>
              <a:ext uri="{FF2B5EF4-FFF2-40B4-BE49-F238E27FC236}">
                <a16:creationId xmlns:a16="http://schemas.microsoft.com/office/drawing/2014/main" id="{2E44B847-6C9E-47F8-B3BC-50981214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3716339"/>
            <a:ext cx="525621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文本框 5">
            <a:extLst>
              <a:ext uri="{FF2B5EF4-FFF2-40B4-BE49-F238E27FC236}">
                <a16:creationId xmlns:a16="http://schemas.microsoft.com/office/drawing/2014/main" id="{68C4CC87-10E6-4BC6-AA69-541E9437C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4927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015FFT和单位功率谱.vi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>
            <a:extLst>
              <a:ext uri="{FF2B5EF4-FFF2-40B4-BE49-F238E27FC236}">
                <a16:creationId xmlns:a16="http://schemas.microsoft.com/office/drawing/2014/main" id="{07A80DF2-7CE3-4900-896A-99BEA092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628776"/>
            <a:ext cx="84963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5988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31963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995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7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54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115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8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(1) </a:t>
            </a:r>
            <a:r>
              <a:rPr lang="zh-CN" altLang="zh-CN" sz="2400" b="1">
                <a:latin typeface="Calibri" panose="020F0502020204030204" pitchFamily="34" charset="0"/>
              </a:rPr>
              <a:t>用混合单频信号发生器产生</a:t>
            </a:r>
            <a:r>
              <a:rPr lang="en-US" altLang="zh-CN" sz="2400" b="1">
                <a:latin typeface="Calibri" panose="020F0502020204030204" pitchFamily="34" charset="0"/>
              </a:rPr>
              <a:t>100</a:t>
            </a:r>
            <a:r>
              <a:rPr lang="zh-CN" altLang="zh-CN" sz="2400" b="1">
                <a:latin typeface="Calibri" panose="020F0502020204030204" pitchFamily="34" charset="0"/>
              </a:rPr>
              <a:t>、</a:t>
            </a:r>
            <a:r>
              <a:rPr lang="en-US" altLang="zh-CN" sz="2400" b="1">
                <a:latin typeface="Calibri" panose="020F0502020204030204" pitchFamily="34" charset="0"/>
              </a:rPr>
              <a:t>200</a:t>
            </a:r>
            <a:r>
              <a:rPr lang="zh-CN" altLang="zh-CN" sz="2400" b="1">
                <a:latin typeface="Calibri" panose="020F0502020204030204" pitchFamily="34" charset="0"/>
              </a:rPr>
              <a:t>、</a:t>
            </a:r>
            <a:r>
              <a:rPr lang="en-US" altLang="zh-CN" sz="2400" b="1">
                <a:latin typeface="Calibri" panose="020F0502020204030204" pitchFamily="34" charset="0"/>
              </a:rPr>
              <a:t>300</a:t>
            </a:r>
            <a:r>
              <a:rPr lang="zh-CN" altLang="zh-CN" sz="2400" b="1">
                <a:latin typeface="Calibri" panose="020F0502020204030204" pitchFamily="34" charset="0"/>
              </a:rPr>
              <a:t>、</a:t>
            </a:r>
            <a:r>
              <a:rPr lang="en-US" altLang="zh-CN" sz="2400" b="1">
                <a:latin typeface="Calibri" panose="020F0502020204030204" pitchFamily="34" charset="0"/>
              </a:rPr>
              <a:t>400Hz</a:t>
            </a:r>
            <a:r>
              <a:rPr lang="zh-CN" altLang="zh-CN" sz="2400" b="1">
                <a:latin typeface="Calibri" panose="020F0502020204030204" pitchFamily="34" charset="0"/>
              </a:rPr>
              <a:t>的正弦信号，利用</a:t>
            </a:r>
            <a:r>
              <a:rPr lang="en-US" altLang="zh-CN" sz="2400" b="1">
                <a:latin typeface="Calibri" panose="020F0502020204030204" pitchFamily="34" charset="0"/>
              </a:rPr>
              <a:t>FFT</a:t>
            </a:r>
            <a:r>
              <a:rPr lang="zh-CN" altLang="zh-CN" sz="2400" b="1">
                <a:latin typeface="Calibri" panose="020F0502020204030204" pitchFamily="34" charset="0"/>
              </a:rPr>
              <a:t>频谱（幅度－相位）函数进行频谱分析。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(2) </a:t>
            </a:r>
            <a:r>
              <a:rPr lang="zh-CN" altLang="zh-CN" sz="2400" b="1">
                <a:latin typeface="Calibri" panose="020F0502020204030204" pitchFamily="34" charset="0"/>
              </a:rPr>
              <a:t>对方波信号进行谐波分析。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Calibri" panose="020F0502020204030204" pitchFamily="34" charset="0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4A15399-80BE-46AC-8CB1-2354EE1C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614363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【实训练习】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9F2FC4CF-CECF-416A-BF55-8D602D3D6F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40014" y="333375"/>
            <a:ext cx="8027987" cy="863600"/>
          </a:xfrm>
        </p:spPr>
        <p:txBody>
          <a:bodyPr anchor="ctr"/>
          <a:lstStyle/>
          <a:p>
            <a:pPr eaLnBrk="1" hangingPunct="1"/>
            <a:r>
              <a:rPr lang="zh-CN" altLang="zh-CN" sz="2400">
                <a:solidFill>
                  <a:schemeClr val="folHlink"/>
                </a:solidFill>
                <a:ea typeface="黑体" panose="02010609060101010101" pitchFamily="49" charset="-122"/>
              </a:rPr>
              <a:t>思考题和习题</a:t>
            </a:r>
            <a:endParaRPr lang="zh-CN" altLang="en-US" sz="240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  <p:sp>
        <p:nvSpPr>
          <p:cNvPr id="89091" name="Rectangle 5">
            <a:extLst>
              <a:ext uri="{FF2B5EF4-FFF2-40B4-BE49-F238E27FC236}">
                <a16:creationId xmlns:a16="http://schemas.microsoft.com/office/drawing/2014/main" id="{9F039874-ADF0-4039-AAB8-D5F1318E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1113081"/>
            <a:ext cx="11480800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0850" indent="-4508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设计一个工频仿真信号源。要求输出一个幅值为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2V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50Hz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且含有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次的奇次谐波和白噪声的信号，各谐波的幅值为谐波次数的倒数，白噪声的幅度为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0.1V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分别用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IIR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FIR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滤波器滤除习题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中的谐波及噪声信号。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求幅值为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、频率为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100Hz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的三角波叠加幅值为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的高斯白噪声信号的自相关函数。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对信号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F20D6CF1-D8C2-40A2-85E1-D19B0C7E6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905663"/>
              </p:ext>
            </p:extLst>
          </p:nvPr>
        </p:nvGraphicFramePr>
        <p:xfrm>
          <a:off x="3260005" y="3550227"/>
          <a:ext cx="57610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41700" imgH="203200" progId="Equation.3">
                  <p:embed/>
                </p:oleObj>
              </mc:Choice>
              <mc:Fallback>
                <p:oleObj name="公式" r:id="rId2" imgW="3441700" imgH="2032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F20D6CF1-D8C2-40A2-85E1-D19B0C7E6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05" y="3550227"/>
                        <a:ext cx="57610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6">
            <a:extLst>
              <a:ext uri="{FF2B5EF4-FFF2-40B4-BE49-F238E27FC236}">
                <a16:creationId xmlns:a16="http://schemas.microsoft.com/office/drawing/2014/main" id="{30FAF9ED-03CC-4EA3-9166-F8948679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944217"/>
            <a:ext cx="11582399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65125" indent="-3651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5334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533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533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进行傅里叶变换，并作谐波分析。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数字滤波器有可以分为几类？它们的主要区别是什么？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产生一个频率为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1000Hz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、幅值为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的正弦信号并叠加幅值为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的均匀白噪声，再分别用低通、高通、带通滤波器进行滤波，并比较滤波的效果。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测量习题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中信号的幅度谱、相位谱和功率谱。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Box 1">
            <a:extLst>
              <a:ext uri="{FF2B5EF4-FFF2-40B4-BE49-F238E27FC236}">
                <a16:creationId xmlns:a16="http://schemas.microsoft.com/office/drawing/2014/main" id="{0BEB2FEA-87ED-4274-9ACB-24A20A9B0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700213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7550" indent="-7175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182688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59067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998663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40665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63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321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78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35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zh-CN" sz="1800" b="1" dirty="0">
                <a:latin typeface="宋体" panose="02010600030101010101" pitchFamily="2" charset="-122"/>
              </a:rPr>
              <a:t>）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zh-CN" sz="1800" b="1" dirty="0">
                <a:latin typeface="宋体" panose="02010600030101010101" pitchFamily="2" charset="-122"/>
              </a:rPr>
              <a:t>构建一</a:t>
            </a:r>
            <a:r>
              <a:rPr lang="en-US" altLang="zh-CN" sz="1800" b="1" dirty="0">
                <a:latin typeface="宋体" panose="02010600030101010101" pitchFamily="2" charset="-122"/>
              </a:rPr>
              <a:t>VI</a:t>
            </a:r>
            <a:r>
              <a:rPr lang="zh-CN" altLang="zh-CN" sz="1800" b="1" dirty="0">
                <a:latin typeface="宋体" panose="02010600030101010101" pitchFamily="2" charset="-122"/>
              </a:rPr>
              <a:t>，先产生正弦信号，并输入白噪声以模拟信号传输中的随机干扰信号，然后设计一个</a:t>
            </a:r>
            <a:r>
              <a:rPr lang="en-US" altLang="zh-CN" sz="1800" b="1" dirty="0">
                <a:latin typeface="宋体" panose="02010600030101010101" pitchFamily="2" charset="-122"/>
              </a:rPr>
              <a:t>Butterworth</a:t>
            </a:r>
            <a:r>
              <a:rPr lang="zh-CN" altLang="zh-CN" sz="1800" b="1" dirty="0">
                <a:latin typeface="宋体" panose="02010600030101010101" pitchFamily="2" charset="-122"/>
              </a:rPr>
              <a:t>低通滤波器，以滤除噪声，提取正弦信号。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zh-CN" altLang="zh-CN" sz="1800" b="1" dirty="0">
                <a:latin typeface="宋体" panose="02010600030101010101" pitchFamily="2" charset="-122"/>
              </a:rPr>
              <a:t>） 用多频信号发生器产生一个多频率成分的信号，通过</a:t>
            </a:r>
            <a:r>
              <a:rPr lang="en-US" altLang="zh-CN" sz="1800" b="1" dirty="0">
                <a:latin typeface="宋体" panose="02010600030101010101" pitchFamily="2" charset="-122"/>
              </a:rPr>
              <a:t>Chebyshev</a:t>
            </a:r>
            <a:r>
              <a:rPr lang="zh-CN" altLang="zh-CN" sz="1800" b="1" dirty="0">
                <a:latin typeface="宋体" panose="02010600030101010101" pitchFamily="2" charset="-122"/>
              </a:rPr>
              <a:t>带通滤波器筛选</a:t>
            </a:r>
            <a:r>
              <a:rPr lang="en-US" altLang="zh-CN" sz="1800" b="1" dirty="0">
                <a:latin typeface="宋体" panose="02010600030101010101" pitchFamily="2" charset="-122"/>
              </a:rPr>
              <a:t>150</a:t>
            </a:r>
            <a:r>
              <a:rPr lang="zh-CN" altLang="zh-CN" sz="1800" b="1" dirty="0">
                <a:latin typeface="宋体" panose="02010600030101010101" pitchFamily="2" charset="-122"/>
              </a:rPr>
              <a:t>～</a:t>
            </a:r>
            <a:r>
              <a:rPr lang="en-US" altLang="zh-CN" sz="1800" b="1" dirty="0">
                <a:latin typeface="宋体" panose="02010600030101010101" pitchFamily="2" charset="-122"/>
              </a:rPr>
              <a:t>350Hz</a:t>
            </a:r>
            <a:r>
              <a:rPr lang="zh-CN" altLang="zh-CN" sz="1800" b="1" dirty="0">
                <a:latin typeface="宋体" panose="02010600030101010101" pitchFamily="2" charset="-122"/>
              </a:rPr>
              <a:t>之间的信号。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E7FE883-B9DF-4F84-9513-AD218425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687388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【实训练习】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603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思考题和习题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Jizheng</dc:creator>
  <cp:lastModifiedBy>Zhao Jizheng</cp:lastModifiedBy>
  <cp:revision>1</cp:revision>
  <dcterms:created xsi:type="dcterms:W3CDTF">2021-04-21T05:16:49Z</dcterms:created>
  <dcterms:modified xsi:type="dcterms:W3CDTF">2021-04-21T05:22:06Z</dcterms:modified>
</cp:coreProperties>
</file>