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2" r:id="rId3"/>
    <p:sldMasterId id="2147483653" r:id="rId4"/>
  </p:sldMasterIdLst>
  <p:sldIdLst>
    <p:sldId id="313" r:id="rId5"/>
    <p:sldId id="314" r:id="rId6"/>
    <p:sldId id="315" r:id="rId7"/>
    <p:sldId id="257" r:id="rId8"/>
    <p:sldId id="258" r:id="rId9"/>
    <p:sldId id="336" r:id="rId10"/>
    <p:sldId id="337" r:id="rId11"/>
    <p:sldId id="259" r:id="rId12"/>
    <p:sldId id="260" r:id="rId13"/>
    <p:sldId id="262" r:id="rId14"/>
    <p:sldId id="316" r:id="rId15"/>
    <p:sldId id="263" r:id="rId16"/>
    <p:sldId id="265" r:id="rId17"/>
    <p:sldId id="266" r:id="rId18"/>
    <p:sldId id="333" r:id="rId19"/>
    <p:sldId id="317" r:id="rId20"/>
    <p:sldId id="269" r:id="rId21"/>
    <p:sldId id="334" r:id="rId22"/>
    <p:sldId id="272" r:id="rId23"/>
    <p:sldId id="327" r:id="rId24"/>
    <p:sldId id="274" r:id="rId25"/>
    <p:sldId id="275" r:id="rId26"/>
    <p:sldId id="276" r:id="rId27"/>
    <p:sldId id="322" r:id="rId28"/>
    <p:sldId id="277" r:id="rId29"/>
    <p:sldId id="278" r:id="rId30"/>
    <p:sldId id="279" r:id="rId31"/>
    <p:sldId id="280" r:id="rId32"/>
    <p:sldId id="323" r:id="rId33"/>
    <p:sldId id="282" r:id="rId34"/>
    <p:sldId id="283" r:id="rId35"/>
    <p:sldId id="324" r:id="rId36"/>
    <p:sldId id="325" r:id="rId37"/>
    <p:sldId id="286" r:id="rId38"/>
    <p:sldId id="287" r:id="rId39"/>
    <p:sldId id="328" r:id="rId40"/>
    <p:sldId id="291" r:id="rId41"/>
    <p:sldId id="329" r:id="rId42"/>
    <p:sldId id="330" r:id="rId43"/>
    <p:sldId id="293" r:id="rId44"/>
    <p:sldId id="304" r:id="rId45"/>
    <p:sldId id="305" r:id="rId46"/>
    <p:sldId id="306" r:id="rId47"/>
    <p:sldId id="341" r:id="rId48"/>
    <p:sldId id="342" r:id="rId49"/>
    <p:sldId id="312"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56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F76D6098-F59D-439B-9461-1D6332B20F73}" type="datetimeFigureOut">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D0CD5D-4AFB-44C3-B9EF-7CC2ABD4225B}" type="slidenum">
              <a:rPr lang="zh-CN" altLang="en-US"/>
              <a:pPr>
                <a:defRPr/>
              </a:pPr>
              <a:t>‹#›</a:t>
            </a:fld>
            <a:endParaRPr lang="en-US" altLang="zh-CN"/>
          </a:p>
        </p:txBody>
      </p:sp>
    </p:spTree>
    <p:extLst>
      <p:ext uri="{BB962C8B-B14F-4D97-AF65-F5344CB8AC3E}">
        <p14:creationId xmlns:p14="http://schemas.microsoft.com/office/powerpoint/2010/main" val="95536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57B83EE-F23D-4354-8D06-3D158543D5EE}" type="datetimeFigureOut">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D39EFC-5EFB-4BB5-B579-2E1CB3139042}" type="slidenum">
              <a:rPr lang="zh-CN" altLang="en-US"/>
              <a:pPr>
                <a:defRPr/>
              </a:pPr>
              <a:t>‹#›</a:t>
            </a:fld>
            <a:endParaRPr lang="en-US" altLang="zh-CN"/>
          </a:p>
        </p:txBody>
      </p:sp>
    </p:spTree>
    <p:extLst>
      <p:ext uri="{BB962C8B-B14F-4D97-AF65-F5344CB8AC3E}">
        <p14:creationId xmlns:p14="http://schemas.microsoft.com/office/powerpoint/2010/main" val="42409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B64D37A-7B39-4CC0-A3D8-35C5E23068D8}" type="datetimeFigureOut">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2ECF57-5446-48A2-9A65-BED2E4CB1871}" type="slidenum">
              <a:rPr lang="zh-CN" altLang="en-US"/>
              <a:pPr>
                <a:defRPr/>
              </a:pPr>
              <a:t>‹#›</a:t>
            </a:fld>
            <a:endParaRPr lang="en-US" altLang="zh-CN"/>
          </a:p>
        </p:txBody>
      </p:sp>
    </p:spTree>
    <p:extLst>
      <p:ext uri="{BB962C8B-B14F-4D97-AF65-F5344CB8AC3E}">
        <p14:creationId xmlns:p14="http://schemas.microsoft.com/office/powerpoint/2010/main" val="1373365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116748"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167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60E82C5A-AA76-4AFF-A082-B869C7D762CA}" type="datetimeFigureOut">
              <a:rPr lang="zh-CN" altLang="en-US"/>
              <a:pPr>
                <a:defRPr/>
              </a:pPr>
              <a:t>2021/3/3</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310EB37-65F4-445B-A6D1-3E3143B4D714}" type="slidenum">
              <a:rPr lang="zh-CN" altLang="en-US"/>
              <a:pPr>
                <a:defRPr/>
              </a:pPr>
              <a:t>‹#›</a:t>
            </a:fld>
            <a:endParaRPr lang="en-US" altLang="zh-CN"/>
          </a:p>
        </p:txBody>
      </p:sp>
    </p:spTree>
    <p:extLst>
      <p:ext uri="{BB962C8B-B14F-4D97-AF65-F5344CB8AC3E}">
        <p14:creationId xmlns:p14="http://schemas.microsoft.com/office/powerpoint/2010/main" val="3714683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fld id="{F402FC72-84B8-4F65-8C67-C26FEF512369}"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BFA37350-BB0A-49F1-8CD5-0EDED5E8EC54}" type="slidenum">
              <a:rPr lang="zh-CN" altLang="en-US"/>
              <a:pPr>
                <a:defRPr/>
              </a:pPr>
              <a:t>‹#›</a:t>
            </a:fld>
            <a:endParaRPr lang="en-US" altLang="zh-CN"/>
          </a:p>
        </p:txBody>
      </p:sp>
    </p:spTree>
    <p:extLst>
      <p:ext uri="{BB962C8B-B14F-4D97-AF65-F5344CB8AC3E}">
        <p14:creationId xmlns:p14="http://schemas.microsoft.com/office/powerpoint/2010/main" val="208840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fld id="{B5E13409-CB9B-4F1B-9592-28A462F505C6}"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245C4455-224F-4D52-ABC7-9FEACE1F0720}" type="slidenum">
              <a:rPr lang="zh-CN" altLang="en-US"/>
              <a:pPr>
                <a:defRPr/>
              </a:pPr>
              <a:t>‹#›</a:t>
            </a:fld>
            <a:endParaRPr lang="en-US" altLang="zh-CN"/>
          </a:p>
        </p:txBody>
      </p:sp>
    </p:spTree>
    <p:extLst>
      <p:ext uri="{BB962C8B-B14F-4D97-AF65-F5344CB8AC3E}">
        <p14:creationId xmlns:p14="http://schemas.microsoft.com/office/powerpoint/2010/main" val="509169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74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98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a:ln/>
        </p:spPr>
        <p:txBody>
          <a:bodyPr/>
          <a:lstStyle>
            <a:lvl1pPr>
              <a:defRPr/>
            </a:lvl1pPr>
          </a:lstStyle>
          <a:p>
            <a:pPr>
              <a:defRPr/>
            </a:pPr>
            <a:fld id="{D73EB1EB-D50F-4C44-9DF4-CA8DFD2D0D9C}" type="datetimeFigureOut">
              <a:rPr lang="zh-CN" altLang="en-US"/>
              <a:pPr>
                <a:defRPr/>
              </a:pPr>
              <a:t>2021/3/3</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68BB988E-FAFA-4367-91E4-195FF6BB055B}" type="slidenum">
              <a:rPr lang="zh-CN" altLang="en-US"/>
              <a:pPr>
                <a:defRPr/>
              </a:pPr>
              <a:t>‹#›</a:t>
            </a:fld>
            <a:endParaRPr lang="en-US" altLang="zh-CN"/>
          </a:p>
        </p:txBody>
      </p:sp>
    </p:spTree>
    <p:extLst>
      <p:ext uri="{BB962C8B-B14F-4D97-AF65-F5344CB8AC3E}">
        <p14:creationId xmlns:p14="http://schemas.microsoft.com/office/powerpoint/2010/main" val="3571455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a:ln/>
        </p:spPr>
        <p:txBody>
          <a:bodyPr/>
          <a:lstStyle>
            <a:lvl1pPr>
              <a:defRPr/>
            </a:lvl1pPr>
          </a:lstStyle>
          <a:p>
            <a:pPr>
              <a:defRPr/>
            </a:pPr>
            <a:fld id="{8810EFBA-3675-4322-831F-0C7670AC28CD}" type="datetimeFigureOut">
              <a:rPr lang="zh-CN" altLang="en-US"/>
              <a:pPr>
                <a:defRPr/>
              </a:pPr>
              <a:t>2021/3/3</a:t>
            </a:fld>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59D59C85-673F-41A5-8BFB-AC20E70CC1CF}" type="slidenum">
              <a:rPr lang="zh-CN" altLang="en-US"/>
              <a:pPr>
                <a:defRPr/>
              </a:pPr>
              <a:t>‹#›</a:t>
            </a:fld>
            <a:endParaRPr lang="en-US" altLang="zh-CN"/>
          </a:p>
        </p:txBody>
      </p:sp>
    </p:spTree>
    <p:extLst>
      <p:ext uri="{BB962C8B-B14F-4D97-AF65-F5344CB8AC3E}">
        <p14:creationId xmlns:p14="http://schemas.microsoft.com/office/powerpoint/2010/main" val="3412422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a:ln/>
        </p:spPr>
        <p:txBody>
          <a:bodyPr/>
          <a:lstStyle>
            <a:lvl1pPr>
              <a:defRPr/>
            </a:lvl1pPr>
          </a:lstStyle>
          <a:p>
            <a:pPr>
              <a:defRPr/>
            </a:pPr>
            <a:fld id="{619B0121-521D-4573-A942-CF65DBD06946}" type="datetimeFigureOut">
              <a:rPr lang="zh-CN" altLang="en-US"/>
              <a:pPr>
                <a:defRPr/>
              </a:pPr>
              <a:t>2021/3/3</a:t>
            </a:fld>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185BC951-5BA8-4C41-88A0-8AD32C4713E7}" type="slidenum">
              <a:rPr lang="zh-CN" altLang="en-US"/>
              <a:pPr>
                <a:defRPr/>
              </a:pPr>
              <a:t>‹#›</a:t>
            </a:fld>
            <a:endParaRPr lang="en-US" altLang="zh-CN"/>
          </a:p>
        </p:txBody>
      </p:sp>
    </p:spTree>
    <p:extLst>
      <p:ext uri="{BB962C8B-B14F-4D97-AF65-F5344CB8AC3E}">
        <p14:creationId xmlns:p14="http://schemas.microsoft.com/office/powerpoint/2010/main" val="3267764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fld id="{17D15BEB-777A-46DC-8E52-B84A0C79D305}" type="datetimeFigureOut">
              <a:rPr lang="zh-CN" altLang="en-US"/>
              <a:pPr>
                <a:defRPr/>
              </a:pPr>
              <a:t>2021/3/3</a:t>
            </a:fld>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F03D7B61-0C6A-4464-B1F0-10D34C6ECC8C}" type="slidenum">
              <a:rPr lang="zh-CN" altLang="en-US"/>
              <a:pPr>
                <a:defRPr/>
              </a:pPr>
              <a:t>‹#›</a:t>
            </a:fld>
            <a:endParaRPr lang="en-US" altLang="zh-CN"/>
          </a:p>
        </p:txBody>
      </p:sp>
    </p:spTree>
    <p:extLst>
      <p:ext uri="{BB962C8B-B14F-4D97-AF65-F5344CB8AC3E}">
        <p14:creationId xmlns:p14="http://schemas.microsoft.com/office/powerpoint/2010/main" val="793090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179FDB9C-D6D8-485A-B2BA-E7D04E1BE1A7}" type="datetimeFigureOut">
              <a:rPr lang="zh-CN" altLang="en-US"/>
              <a:pPr>
                <a:defRPr/>
              </a:pPr>
              <a:t>2021/3/3</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A3CB1C9A-45B8-4ECF-92B7-93B0B2765D10}" type="slidenum">
              <a:rPr lang="zh-CN" altLang="en-US"/>
              <a:pPr>
                <a:defRPr/>
              </a:pPr>
              <a:t>‹#›</a:t>
            </a:fld>
            <a:endParaRPr lang="en-US" altLang="zh-CN"/>
          </a:p>
        </p:txBody>
      </p:sp>
    </p:spTree>
    <p:extLst>
      <p:ext uri="{BB962C8B-B14F-4D97-AF65-F5344CB8AC3E}">
        <p14:creationId xmlns:p14="http://schemas.microsoft.com/office/powerpoint/2010/main" val="3726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B59856A-453D-428A-9980-57BC3913F175}" type="datetimeFigureOut">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719528-B485-4043-9844-8AD9205D3497}" type="slidenum">
              <a:rPr lang="zh-CN" altLang="en-US"/>
              <a:pPr>
                <a:defRPr/>
              </a:pPr>
              <a:t>‹#›</a:t>
            </a:fld>
            <a:endParaRPr lang="en-US" altLang="zh-CN"/>
          </a:p>
        </p:txBody>
      </p:sp>
    </p:spTree>
    <p:extLst>
      <p:ext uri="{BB962C8B-B14F-4D97-AF65-F5344CB8AC3E}">
        <p14:creationId xmlns:p14="http://schemas.microsoft.com/office/powerpoint/2010/main" val="2124230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C28CDF58-D14B-41B0-8014-8C646B14D789}" type="datetimeFigureOut">
              <a:rPr lang="zh-CN" altLang="en-US"/>
              <a:pPr>
                <a:defRPr/>
              </a:pPr>
              <a:t>2021/3/3</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FD1DE7C1-356A-4D28-8D69-055BEAF4AFCD}" type="slidenum">
              <a:rPr lang="zh-CN" altLang="en-US"/>
              <a:pPr>
                <a:defRPr/>
              </a:pPr>
              <a:t>‹#›</a:t>
            </a:fld>
            <a:endParaRPr lang="en-US" altLang="zh-CN"/>
          </a:p>
        </p:txBody>
      </p:sp>
    </p:spTree>
    <p:extLst>
      <p:ext uri="{BB962C8B-B14F-4D97-AF65-F5344CB8AC3E}">
        <p14:creationId xmlns:p14="http://schemas.microsoft.com/office/powerpoint/2010/main" val="2477784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fld id="{C4051B68-B507-4883-A06D-41537FFAFB60}"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B31A4B51-14BA-4067-A5ED-ED9E47FD11A3}" type="slidenum">
              <a:rPr lang="zh-CN" altLang="en-US"/>
              <a:pPr>
                <a:defRPr/>
              </a:pPr>
              <a:t>‹#›</a:t>
            </a:fld>
            <a:endParaRPr lang="en-US" altLang="zh-CN"/>
          </a:p>
        </p:txBody>
      </p:sp>
    </p:spTree>
    <p:extLst>
      <p:ext uri="{BB962C8B-B14F-4D97-AF65-F5344CB8AC3E}">
        <p14:creationId xmlns:p14="http://schemas.microsoft.com/office/powerpoint/2010/main" val="2849390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8813" y="214313"/>
            <a:ext cx="1951037" cy="5889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5475" cy="5889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fld id="{C44BF909-E1AE-4F93-A574-7121179D2293}"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B2A396B3-085E-42DB-ACF5-72430C20A832}" type="slidenum">
              <a:rPr lang="zh-CN" altLang="en-US"/>
              <a:pPr>
                <a:defRPr/>
              </a:pPr>
              <a:t>‹#›</a:t>
            </a:fld>
            <a:endParaRPr lang="en-US" altLang="zh-CN"/>
          </a:p>
        </p:txBody>
      </p:sp>
    </p:spTree>
    <p:extLst>
      <p:ext uri="{BB962C8B-B14F-4D97-AF65-F5344CB8AC3E}">
        <p14:creationId xmlns:p14="http://schemas.microsoft.com/office/powerpoint/2010/main" val="1803593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2"/>
          <p:cNvSpPr>
            <a:spLocks noGrp="1" noChangeArrowheads="1"/>
          </p:cNvSpPr>
          <p:nvPr>
            <p:ph type="dt" sz="half" idx="10"/>
          </p:nvPr>
        </p:nvSpPr>
        <p:spPr>
          <a:ln/>
        </p:spPr>
        <p:txBody>
          <a:bodyPr/>
          <a:lstStyle>
            <a:lvl1pPr>
              <a:defRPr/>
            </a:lvl1pPr>
          </a:lstStyle>
          <a:p>
            <a:pPr>
              <a:defRPr/>
            </a:pPr>
            <a:fld id="{B589D22C-D741-4121-B92B-14AEE53EB404}"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16FB3430-C3B4-45A6-8B07-D3CDEA2FAA93}" type="slidenum">
              <a:rPr lang="zh-CN" altLang="en-US"/>
              <a:pPr>
                <a:defRPr/>
              </a:pPr>
              <a:t>‹#›</a:t>
            </a:fld>
            <a:endParaRPr lang="en-US" altLang="zh-CN"/>
          </a:p>
        </p:txBody>
      </p:sp>
    </p:spTree>
    <p:extLst>
      <p:ext uri="{BB962C8B-B14F-4D97-AF65-F5344CB8AC3E}">
        <p14:creationId xmlns:p14="http://schemas.microsoft.com/office/powerpoint/2010/main" val="39868673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fld id="{2D760AD5-3F4C-4939-8B01-7E8597E77CEA}"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176BA1EE-FC8D-4F1F-99E9-DF3616AB52CA}" type="slidenum">
              <a:rPr lang="zh-CN" altLang="en-US"/>
              <a:pPr>
                <a:defRPr/>
              </a:pPr>
              <a:t>‹#›</a:t>
            </a:fld>
            <a:endParaRPr lang="en-US" altLang="zh-CN"/>
          </a:p>
        </p:txBody>
      </p:sp>
    </p:spTree>
    <p:extLst>
      <p:ext uri="{BB962C8B-B14F-4D97-AF65-F5344CB8AC3E}">
        <p14:creationId xmlns:p14="http://schemas.microsoft.com/office/powerpoint/2010/main" val="463268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fld id="{AB4CA916-3BAC-45C3-9222-175DD5D516CF}"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C1EBC070-DCA1-473D-A5F1-264470310FE9}" type="slidenum">
              <a:rPr lang="zh-CN" altLang="en-US"/>
              <a:pPr>
                <a:defRPr/>
              </a:pPr>
              <a:t>‹#›</a:t>
            </a:fld>
            <a:endParaRPr lang="en-US" altLang="zh-CN"/>
          </a:p>
        </p:txBody>
      </p:sp>
    </p:spTree>
    <p:extLst>
      <p:ext uri="{BB962C8B-B14F-4D97-AF65-F5344CB8AC3E}">
        <p14:creationId xmlns:p14="http://schemas.microsoft.com/office/powerpoint/2010/main" val="11036743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628775"/>
            <a:ext cx="3810000" cy="4752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628775"/>
            <a:ext cx="3810000" cy="4752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a:ln/>
        </p:spPr>
        <p:txBody>
          <a:bodyPr/>
          <a:lstStyle>
            <a:lvl1pPr>
              <a:defRPr/>
            </a:lvl1pPr>
          </a:lstStyle>
          <a:p>
            <a:pPr>
              <a:defRPr/>
            </a:pPr>
            <a:fld id="{5B4696F5-19FF-4924-9243-FCEABFDE934A}" type="datetimeFigureOut">
              <a:rPr lang="zh-CN" altLang="en-US"/>
              <a:pPr>
                <a:defRPr/>
              </a:pPr>
              <a:t>2021/3/3</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1FE37744-BF24-4EC3-A26B-B1A80C978B80}" type="slidenum">
              <a:rPr lang="zh-CN" altLang="en-US"/>
              <a:pPr>
                <a:defRPr/>
              </a:pPr>
              <a:t>‹#›</a:t>
            </a:fld>
            <a:endParaRPr lang="en-US" altLang="zh-CN"/>
          </a:p>
        </p:txBody>
      </p:sp>
    </p:spTree>
    <p:extLst>
      <p:ext uri="{BB962C8B-B14F-4D97-AF65-F5344CB8AC3E}">
        <p14:creationId xmlns:p14="http://schemas.microsoft.com/office/powerpoint/2010/main" val="11113122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a:ln/>
        </p:spPr>
        <p:txBody>
          <a:bodyPr/>
          <a:lstStyle>
            <a:lvl1pPr>
              <a:defRPr/>
            </a:lvl1pPr>
          </a:lstStyle>
          <a:p>
            <a:pPr>
              <a:defRPr/>
            </a:pPr>
            <a:fld id="{7BC5F552-A2C7-44B7-90EA-085CAC25F1A3}" type="datetimeFigureOut">
              <a:rPr lang="zh-CN" altLang="en-US"/>
              <a:pPr>
                <a:defRPr/>
              </a:pPr>
              <a:t>2021/3/3</a:t>
            </a:fld>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B4A9DEFB-178F-47AD-8360-5044AC4A0E9C}" type="slidenum">
              <a:rPr lang="zh-CN" altLang="en-US"/>
              <a:pPr>
                <a:defRPr/>
              </a:pPr>
              <a:t>‹#›</a:t>
            </a:fld>
            <a:endParaRPr lang="en-US" altLang="zh-CN"/>
          </a:p>
        </p:txBody>
      </p:sp>
    </p:spTree>
    <p:extLst>
      <p:ext uri="{BB962C8B-B14F-4D97-AF65-F5344CB8AC3E}">
        <p14:creationId xmlns:p14="http://schemas.microsoft.com/office/powerpoint/2010/main" val="3753848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a:ln/>
        </p:spPr>
        <p:txBody>
          <a:bodyPr/>
          <a:lstStyle>
            <a:lvl1pPr>
              <a:defRPr/>
            </a:lvl1pPr>
          </a:lstStyle>
          <a:p>
            <a:pPr>
              <a:defRPr/>
            </a:pPr>
            <a:fld id="{2BD46407-6042-4D5E-8B2B-7459B39B7582}" type="datetimeFigureOut">
              <a:rPr lang="zh-CN" altLang="en-US"/>
              <a:pPr>
                <a:defRPr/>
              </a:pPr>
              <a:t>2021/3/3</a:t>
            </a:fld>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552F4D7A-0429-4C1D-A310-70B540935123}" type="slidenum">
              <a:rPr lang="zh-CN" altLang="en-US"/>
              <a:pPr>
                <a:defRPr/>
              </a:pPr>
              <a:t>‹#›</a:t>
            </a:fld>
            <a:endParaRPr lang="en-US" altLang="zh-CN"/>
          </a:p>
        </p:txBody>
      </p:sp>
    </p:spTree>
    <p:extLst>
      <p:ext uri="{BB962C8B-B14F-4D97-AF65-F5344CB8AC3E}">
        <p14:creationId xmlns:p14="http://schemas.microsoft.com/office/powerpoint/2010/main" val="2062766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fld id="{811AC58F-1DB6-4D08-9773-D30574D6CC50}" type="datetimeFigureOut">
              <a:rPr lang="zh-CN" altLang="en-US"/>
              <a:pPr>
                <a:defRPr/>
              </a:pPr>
              <a:t>2021/3/3</a:t>
            </a:fld>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867728A3-424F-46CF-B238-F5E7B0158837}" type="slidenum">
              <a:rPr lang="zh-CN" altLang="en-US"/>
              <a:pPr>
                <a:defRPr/>
              </a:pPr>
              <a:t>‹#›</a:t>
            </a:fld>
            <a:endParaRPr lang="en-US" altLang="zh-CN"/>
          </a:p>
        </p:txBody>
      </p:sp>
    </p:spTree>
    <p:extLst>
      <p:ext uri="{BB962C8B-B14F-4D97-AF65-F5344CB8AC3E}">
        <p14:creationId xmlns:p14="http://schemas.microsoft.com/office/powerpoint/2010/main" val="373991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7634DE4-D586-4923-9687-DEF9E8E7A986}" type="datetimeFigureOut">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2AF84C-477C-49D0-80AB-128F429720C0}" type="slidenum">
              <a:rPr lang="zh-CN" altLang="en-US"/>
              <a:pPr>
                <a:defRPr/>
              </a:pPr>
              <a:t>‹#›</a:t>
            </a:fld>
            <a:endParaRPr lang="en-US" altLang="zh-CN"/>
          </a:p>
        </p:txBody>
      </p:sp>
    </p:spTree>
    <p:extLst>
      <p:ext uri="{BB962C8B-B14F-4D97-AF65-F5344CB8AC3E}">
        <p14:creationId xmlns:p14="http://schemas.microsoft.com/office/powerpoint/2010/main" val="6010245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4025F76F-0EB8-4D4A-AE64-C83DBE8389B9}" type="datetimeFigureOut">
              <a:rPr lang="zh-CN" altLang="en-US"/>
              <a:pPr>
                <a:defRPr/>
              </a:pPr>
              <a:t>2021/3/3</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4EEA1321-1330-432B-9BF2-9D8FAA55D706}" type="slidenum">
              <a:rPr lang="zh-CN" altLang="en-US"/>
              <a:pPr>
                <a:defRPr/>
              </a:pPr>
              <a:t>‹#›</a:t>
            </a:fld>
            <a:endParaRPr lang="en-US" altLang="zh-CN"/>
          </a:p>
        </p:txBody>
      </p:sp>
    </p:spTree>
    <p:extLst>
      <p:ext uri="{BB962C8B-B14F-4D97-AF65-F5344CB8AC3E}">
        <p14:creationId xmlns:p14="http://schemas.microsoft.com/office/powerpoint/2010/main" val="3669742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1EA58224-272D-48DE-8536-C6FF3BDAFCA9}" type="datetimeFigureOut">
              <a:rPr lang="zh-CN" altLang="en-US"/>
              <a:pPr>
                <a:defRPr/>
              </a:pPr>
              <a:t>2021/3/3</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D43A8B96-4306-4401-A6A8-6724321671A0}" type="slidenum">
              <a:rPr lang="zh-CN" altLang="en-US"/>
              <a:pPr>
                <a:defRPr/>
              </a:pPr>
              <a:t>‹#›</a:t>
            </a:fld>
            <a:endParaRPr lang="en-US" altLang="zh-CN"/>
          </a:p>
        </p:txBody>
      </p:sp>
    </p:spTree>
    <p:extLst>
      <p:ext uri="{BB962C8B-B14F-4D97-AF65-F5344CB8AC3E}">
        <p14:creationId xmlns:p14="http://schemas.microsoft.com/office/powerpoint/2010/main" val="2345824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fld id="{2C573F78-2718-44EC-8480-BA3C99721A01}"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D5E8C623-6D0C-4EFD-A51C-D04092D17446}" type="slidenum">
              <a:rPr lang="zh-CN" altLang="en-US"/>
              <a:pPr>
                <a:defRPr/>
              </a:pPr>
              <a:t>‹#›</a:t>
            </a:fld>
            <a:endParaRPr lang="en-US" altLang="zh-CN"/>
          </a:p>
        </p:txBody>
      </p:sp>
    </p:spTree>
    <p:extLst>
      <p:ext uri="{BB962C8B-B14F-4D97-AF65-F5344CB8AC3E}">
        <p14:creationId xmlns:p14="http://schemas.microsoft.com/office/powerpoint/2010/main" val="3061388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0700" y="0"/>
            <a:ext cx="2038350" cy="6381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0"/>
            <a:ext cx="5962650" cy="6381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fld id="{CFBCB123-35CA-4BFF-9D69-4FDC964489D5}" type="datetimeFigureOut">
              <a:rPr lang="zh-CN" altLang="en-US"/>
              <a:pPr>
                <a:defRPr/>
              </a:pPr>
              <a:t>2021/3/3</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BB8C7285-4E3C-4A77-B70B-6FCAD4B8C0B2}" type="slidenum">
              <a:rPr lang="zh-CN" altLang="en-US"/>
              <a:pPr>
                <a:defRPr/>
              </a:pPr>
              <a:t>‹#›</a:t>
            </a:fld>
            <a:endParaRPr lang="en-US" altLang="zh-CN"/>
          </a:p>
        </p:txBody>
      </p:sp>
    </p:spTree>
    <p:extLst>
      <p:ext uri="{BB962C8B-B14F-4D97-AF65-F5344CB8AC3E}">
        <p14:creationId xmlns:p14="http://schemas.microsoft.com/office/powerpoint/2010/main" val="4151804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3"/>
          <p:cNvSpPr>
            <a:spLocks noGrp="1" noChangeArrowheads="1"/>
          </p:cNvSpPr>
          <p:nvPr>
            <p:ph type="dt" sz="half" idx="10"/>
          </p:nvPr>
        </p:nvSpPr>
        <p:spPr>
          <a:ln/>
        </p:spPr>
        <p:txBody>
          <a:bodyPr/>
          <a:lstStyle>
            <a:lvl1pPr>
              <a:defRPr/>
            </a:lvl1pPr>
          </a:lstStyle>
          <a:p>
            <a:pPr>
              <a:defRPr/>
            </a:pPr>
            <a:fld id="{4F6D1A5A-4EC3-47C9-87AA-F0CE7776DDB8}" type="datetimeFigureOut">
              <a:rPr lang="zh-CN" altLang="en-US"/>
              <a:pPr>
                <a:defRPr/>
              </a:pPr>
              <a:t>2021/3/3</a:t>
            </a:fld>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E517AB95-8561-47F2-BDE4-EC148C338617}" type="slidenum">
              <a:rPr lang="zh-CN" altLang="en-US"/>
              <a:pPr>
                <a:defRPr/>
              </a:pPr>
              <a:t>‹#›</a:t>
            </a:fld>
            <a:endParaRPr lang="en-US" altLang="zh-CN"/>
          </a:p>
        </p:txBody>
      </p:sp>
    </p:spTree>
    <p:extLst>
      <p:ext uri="{BB962C8B-B14F-4D97-AF65-F5344CB8AC3E}">
        <p14:creationId xmlns:p14="http://schemas.microsoft.com/office/powerpoint/2010/main" val="18024687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dt" sz="half" idx="10"/>
          </p:nvPr>
        </p:nvSpPr>
        <p:spPr>
          <a:ln/>
        </p:spPr>
        <p:txBody>
          <a:bodyPr/>
          <a:lstStyle>
            <a:lvl1pPr>
              <a:defRPr/>
            </a:lvl1pPr>
          </a:lstStyle>
          <a:p>
            <a:pPr>
              <a:defRPr/>
            </a:pPr>
            <a:fld id="{B39B5CEB-2D6B-4C18-BB2A-6C43608D683A}" type="datetimeFigureOut">
              <a:rPr lang="zh-CN" altLang="en-US"/>
              <a:pPr>
                <a:defRPr/>
              </a:pPr>
              <a:t>2021/3/3</a:t>
            </a:fld>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B12453D9-9C25-44ED-AB58-A44765DA153A}" type="slidenum">
              <a:rPr lang="zh-CN" altLang="en-US"/>
              <a:pPr>
                <a:defRPr/>
              </a:pPr>
              <a:t>‹#›</a:t>
            </a:fld>
            <a:endParaRPr lang="en-US" altLang="zh-CN"/>
          </a:p>
        </p:txBody>
      </p:sp>
    </p:spTree>
    <p:extLst>
      <p:ext uri="{BB962C8B-B14F-4D97-AF65-F5344CB8AC3E}">
        <p14:creationId xmlns:p14="http://schemas.microsoft.com/office/powerpoint/2010/main" val="4151710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3"/>
          <p:cNvSpPr>
            <a:spLocks noGrp="1" noChangeArrowheads="1"/>
          </p:cNvSpPr>
          <p:nvPr>
            <p:ph type="dt" sz="half" idx="10"/>
          </p:nvPr>
        </p:nvSpPr>
        <p:spPr>
          <a:ln/>
        </p:spPr>
        <p:txBody>
          <a:bodyPr/>
          <a:lstStyle>
            <a:lvl1pPr>
              <a:defRPr/>
            </a:lvl1pPr>
          </a:lstStyle>
          <a:p>
            <a:pPr>
              <a:defRPr/>
            </a:pPr>
            <a:fld id="{9E653455-D89B-4B76-9B27-F0B8E67852C6}" type="datetimeFigureOut">
              <a:rPr lang="zh-CN" altLang="en-US"/>
              <a:pPr>
                <a:defRPr/>
              </a:pPr>
              <a:t>2021/3/3</a:t>
            </a:fld>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9238322A-2703-4069-8C6A-97129165230B}" type="slidenum">
              <a:rPr lang="zh-CN" altLang="en-US"/>
              <a:pPr>
                <a:defRPr/>
              </a:pPr>
              <a:t>‹#›</a:t>
            </a:fld>
            <a:endParaRPr lang="en-US" altLang="zh-CN"/>
          </a:p>
        </p:txBody>
      </p:sp>
    </p:spTree>
    <p:extLst>
      <p:ext uri="{BB962C8B-B14F-4D97-AF65-F5344CB8AC3E}">
        <p14:creationId xmlns:p14="http://schemas.microsoft.com/office/powerpoint/2010/main" val="1870572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628775"/>
            <a:ext cx="3810000" cy="4752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628775"/>
            <a:ext cx="3810000" cy="4752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p:cNvSpPr>
            <a:spLocks noGrp="1" noChangeArrowheads="1"/>
          </p:cNvSpPr>
          <p:nvPr>
            <p:ph type="dt" sz="half" idx="10"/>
          </p:nvPr>
        </p:nvSpPr>
        <p:spPr>
          <a:ln/>
        </p:spPr>
        <p:txBody>
          <a:bodyPr/>
          <a:lstStyle>
            <a:lvl1pPr>
              <a:defRPr/>
            </a:lvl1pPr>
          </a:lstStyle>
          <a:p>
            <a:pPr>
              <a:defRPr/>
            </a:pPr>
            <a:fld id="{6ED41DBB-3E06-471B-B51A-473D5DBD5FFF}" type="datetimeFigureOut">
              <a:rPr lang="zh-CN" altLang="en-US"/>
              <a:pPr>
                <a:defRPr/>
              </a:pPr>
              <a:t>2021/3/3</a:t>
            </a:fld>
            <a:endParaRPr lang="en-US" altLang="zh-CN"/>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93B8F68C-2253-4D57-9279-125E0921E8C1}" type="slidenum">
              <a:rPr lang="zh-CN" altLang="en-US"/>
              <a:pPr>
                <a:defRPr/>
              </a:pPr>
              <a:t>‹#›</a:t>
            </a:fld>
            <a:endParaRPr lang="en-US" altLang="zh-CN"/>
          </a:p>
        </p:txBody>
      </p:sp>
    </p:spTree>
    <p:extLst>
      <p:ext uri="{BB962C8B-B14F-4D97-AF65-F5344CB8AC3E}">
        <p14:creationId xmlns:p14="http://schemas.microsoft.com/office/powerpoint/2010/main" val="10403587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3"/>
          <p:cNvSpPr>
            <a:spLocks noGrp="1" noChangeArrowheads="1"/>
          </p:cNvSpPr>
          <p:nvPr>
            <p:ph type="dt" sz="half" idx="10"/>
          </p:nvPr>
        </p:nvSpPr>
        <p:spPr>
          <a:ln/>
        </p:spPr>
        <p:txBody>
          <a:bodyPr/>
          <a:lstStyle>
            <a:lvl1pPr>
              <a:defRPr/>
            </a:lvl1pPr>
          </a:lstStyle>
          <a:p>
            <a:pPr>
              <a:defRPr/>
            </a:pPr>
            <a:fld id="{23492131-FE54-4B1E-82DD-4D1990168DED}" type="datetimeFigureOut">
              <a:rPr lang="zh-CN" altLang="en-US"/>
              <a:pPr>
                <a:defRPr/>
              </a:pPr>
              <a:t>2021/3/3</a:t>
            </a:fld>
            <a:endParaRPr lang="en-US" altLang="zh-CN"/>
          </a:p>
        </p:txBody>
      </p:sp>
      <p:sp>
        <p:nvSpPr>
          <p:cNvPr id="8"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5"/>
          <p:cNvSpPr>
            <a:spLocks noGrp="1" noChangeArrowheads="1"/>
          </p:cNvSpPr>
          <p:nvPr>
            <p:ph type="sldNum" sz="quarter" idx="12"/>
          </p:nvPr>
        </p:nvSpPr>
        <p:spPr>
          <a:ln/>
        </p:spPr>
        <p:txBody>
          <a:bodyPr/>
          <a:lstStyle>
            <a:lvl1pPr>
              <a:defRPr/>
            </a:lvl1pPr>
          </a:lstStyle>
          <a:p>
            <a:pPr>
              <a:defRPr/>
            </a:pPr>
            <a:fld id="{A9C9F433-B379-45F6-A912-98FADAF67B49}" type="slidenum">
              <a:rPr lang="zh-CN" altLang="en-US"/>
              <a:pPr>
                <a:defRPr/>
              </a:pPr>
              <a:t>‹#›</a:t>
            </a:fld>
            <a:endParaRPr lang="en-US" altLang="zh-CN"/>
          </a:p>
        </p:txBody>
      </p:sp>
    </p:spTree>
    <p:extLst>
      <p:ext uri="{BB962C8B-B14F-4D97-AF65-F5344CB8AC3E}">
        <p14:creationId xmlns:p14="http://schemas.microsoft.com/office/powerpoint/2010/main" val="163622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3"/>
          <p:cNvSpPr>
            <a:spLocks noGrp="1" noChangeArrowheads="1"/>
          </p:cNvSpPr>
          <p:nvPr>
            <p:ph type="dt" sz="half" idx="10"/>
          </p:nvPr>
        </p:nvSpPr>
        <p:spPr>
          <a:ln/>
        </p:spPr>
        <p:txBody>
          <a:bodyPr/>
          <a:lstStyle>
            <a:lvl1pPr>
              <a:defRPr/>
            </a:lvl1pPr>
          </a:lstStyle>
          <a:p>
            <a:pPr>
              <a:defRPr/>
            </a:pPr>
            <a:fld id="{C2EDB283-4803-4FBE-A80A-CD52384FDDCC}" type="datetimeFigureOut">
              <a:rPr lang="zh-CN" altLang="en-US"/>
              <a:pPr>
                <a:defRPr/>
              </a:pPr>
              <a:t>2021/3/3</a:t>
            </a:fld>
            <a:endParaRPr lang="en-US" altLang="zh-CN"/>
          </a:p>
        </p:txBody>
      </p:sp>
      <p:sp>
        <p:nvSpPr>
          <p:cNvPr id="4"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5"/>
          <p:cNvSpPr>
            <a:spLocks noGrp="1" noChangeArrowheads="1"/>
          </p:cNvSpPr>
          <p:nvPr>
            <p:ph type="sldNum" sz="quarter" idx="12"/>
          </p:nvPr>
        </p:nvSpPr>
        <p:spPr>
          <a:ln/>
        </p:spPr>
        <p:txBody>
          <a:bodyPr/>
          <a:lstStyle>
            <a:lvl1pPr>
              <a:defRPr/>
            </a:lvl1pPr>
          </a:lstStyle>
          <a:p>
            <a:pPr>
              <a:defRPr/>
            </a:pPr>
            <a:fld id="{9F950868-A534-4539-886D-DA0BBE12F9DD}" type="slidenum">
              <a:rPr lang="zh-CN" altLang="en-US"/>
              <a:pPr>
                <a:defRPr/>
              </a:pPr>
              <a:t>‹#›</a:t>
            </a:fld>
            <a:endParaRPr lang="en-US" altLang="zh-CN"/>
          </a:p>
        </p:txBody>
      </p:sp>
    </p:spTree>
    <p:extLst>
      <p:ext uri="{BB962C8B-B14F-4D97-AF65-F5344CB8AC3E}">
        <p14:creationId xmlns:p14="http://schemas.microsoft.com/office/powerpoint/2010/main" val="412251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E4F99E0B-CACE-434B-AB3E-EF722842D329}" type="datetimeFigureOut">
              <a:rPr lang="zh-CN" altLang="en-US"/>
              <a:pPr>
                <a:defRPr/>
              </a:pPr>
              <a:t>2021/3/3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CDA408-5D9A-444D-8AB7-BE3A9D9890C0}" type="slidenum">
              <a:rPr lang="zh-CN" altLang="en-US"/>
              <a:pPr>
                <a:defRPr/>
              </a:pPr>
              <a:t>‹#›</a:t>
            </a:fld>
            <a:endParaRPr lang="en-US" altLang="zh-CN"/>
          </a:p>
        </p:txBody>
      </p:sp>
    </p:spTree>
    <p:extLst>
      <p:ext uri="{BB962C8B-B14F-4D97-AF65-F5344CB8AC3E}">
        <p14:creationId xmlns:p14="http://schemas.microsoft.com/office/powerpoint/2010/main" val="1421452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fld id="{ADBBDCEF-A78E-4166-A5F7-34365512B1CA}" type="datetimeFigureOut">
              <a:rPr lang="zh-CN" altLang="en-US"/>
              <a:pPr>
                <a:defRPr/>
              </a:pPr>
              <a:t>2021/3/3</a:t>
            </a:fld>
            <a:endParaRPr lang="en-US" altLang="zh-CN"/>
          </a:p>
        </p:txBody>
      </p:sp>
      <p:sp>
        <p:nvSpPr>
          <p:cNvPr id="3"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5"/>
          <p:cNvSpPr>
            <a:spLocks noGrp="1" noChangeArrowheads="1"/>
          </p:cNvSpPr>
          <p:nvPr>
            <p:ph type="sldNum" sz="quarter" idx="12"/>
          </p:nvPr>
        </p:nvSpPr>
        <p:spPr>
          <a:ln/>
        </p:spPr>
        <p:txBody>
          <a:bodyPr/>
          <a:lstStyle>
            <a:lvl1pPr>
              <a:defRPr/>
            </a:lvl1pPr>
          </a:lstStyle>
          <a:p>
            <a:pPr>
              <a:defRPr/>
            </a:pPr>
            <a:fld id="{581FFBCB-B942-4487-AE52-5D16F1D12D14}" type="slidenum">
              <a:rPr lang="zh-CN" altLang="en-US"/>
              <a:pPr>
                <a:defRPr/>
              </a:pPr>
              <a:t>‹#›</a:t>
            </a:fld>
            <a:endParaRPr lang="en-US" altLang="zh-CN"/>
          </a:p>
        </p:txBody>
      </p:sp>
    </p:spTree>
    <p:extLst>
      <p:ext uri="{BB962C8B-B14F-4D97-AF65-F5344CB8AC3E}">
        <p14:creationId xmlns:p14="http://schemas.microsoft.com/office/powerpoint/2010/main" val="35978241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3"/>
          <p:cNvSpPr>
            <a:spLocks noGrp="1" noChangeArrowheads="1"/>
          </p:cNvSpPr>
          <p:nvPr>
            <p:ph type="dt" sz="half" idx="10"/>
          </p:nvPr>
        </p:nvSpPr>
        <p:spPr>
          <a:ln/>
        </p:spPr>
        <p:txBody>
          <a:bodyPr/>
          <a:lstStyle>
            <a:lvl1pPr>
              <a:defRPr/>
            </a:lvl1pPr>
          </a:lstStyle>
          <a:p>
            <a:pPr>
              <a:defRPr/>
            </a:pPr>
            <a:fld id="{3E4BD91D-356B-4513-A6BD-157B1B76C7F5}" type="datetimeFigureOut">
              <a:rPr lang="zh-CN" altLang="en-US"/>
              <a:pPr>
                <a:defRPr/>
              </a:pPr>
              <a:t>2021/3/3</a:t>
            </a:fld>
            <a:endParaRPr lang="en-US" altLang="zh-CN"/>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EEE7C470-A59D-4D06-833D-9E8EC5F22FCE}" type="slidenum">
              <a:rPr lang="zh-CN" altLang="en-US"/>
              <a:pPr>
                <a:defRPr/>
              </a:pPr>
              <a:t>‹#›</a:t>
            </a:fld>
            <a:endParaRPr lang="en-US" altLang="zh-CN"/>
          </a:p>
        </p:txBody>
      </p:sp>
    </p:spTree>
    <p:extLst>
      <p:ext uri="{BB962C8B-B14F-4D97-AF65-F5344CB8AC3E}">
        <p14:creationId xmlns:p14="http://schemas.microsoft.com/office/powerpoint/2010/main" val="5188139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3"/>
          <p:cNvSpPr>
            <a:spLocks noGrp="1" noChangeArrowheads="1"/>
          </p:cNvSpPr>
          <p:nvPr>
            <p:ph type="dt" sz="half" idx="10"/>
          </p:nvPr>
        </p:nvSpPr>
        <p:spPr>
          <a:ln/>
        </p:spPr>
        <p:txBody>
          <a:bodyPr/>
          <a:lstStyle>
            <a:lvl1pPr>
              <a:defRPr/>
            </a:lvl1pPr>
          </a:lstStyle>
          <a:p>
            <a:pPr>
              <a:defRPr/>
            </a:pPr>
            <a:fld id="{EF141A3B-F2C4-47DD-A3A6-6CB43DD81CFD}" type="datetimeFigureOut">
              <a:rPr lang="zh-CN" altLang="en-US"/>
              <a:pPr>
                <a:defRPr/>
              </a:pPr>
              <a:t>2021/3/3</a:t>
            </a:fld>
            <a:endParaRPr lang="en-US" altLang="zh-CN"/>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EC27DA8D-0C57-4DB1-B466-F5F8BF378A2B}" type="slidenum">
              <a:rPr lang="zh-CN" altLang="en-US"/>
              <a:pPr>
                <a:defRPr/>
              </a:pPr>
              <a:t>‹#›</a:t>
            </a:fld>
            <a:endParaRPr lang="en-US" altLang="zh-CN"/>
          </a:p>
        </p:txBody>
      </p:sp>
    </p:spTree>
    <p:extLst>
      <p:ext uri="{BB962C8B-B14F-4D97-AF65-F5344CB8AC3E}">
        <p14:creationId xmlns:p14="http://schemas.microsoft.com/office/powerpoint/2010/main" val="21357458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dt" sz="half" idx="10"/>
          </p:nvPr>
        </p:nvSpPr>
        <p:spPr>
          <a:ln/>
        </p:spPr>
        <p:txBody>
          <a:bodyPr/>
          <a:lstStyle>
            <a:lvl1pPr>
              <a:defRPr/>
            </a:lvl1pPr>
          </a:lstStyle>
          <a:p>
            <a:pPr>
              <a:defRPr/>
            </a:pPr>
            <a:fld id="{F05CF615-A0EF-4E6E-B02E-62B98D3C75E9}" type="datetimeFigureOut">
              <a:rPr lang="zh-CN" altLang="en-US"/>
              <a:pPr>
                <a:defRPr/>
              </a:pPr>
              <a:t>2021/3/3</a:t>
            </a:fld>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A3ADA68B-E054-4EB3-94B1-DDE794D7AEC7}" type="slidenum">
              <a:rPr lang="zh-CN" altLang="en-US"/>
              <a:pPr>
                <a:defRPr/>
              </a:pPr>
              <a:t>‹#›</a:t>
            </a:fld>
            <a:endParaRPr lang="en-US" altLang="zh-CN"/>
          </a:p>
        </p:txBody>
      </p:sp>
    </p:spTree>
    <p:extLst>
      <p:ext uri="{BB962C8B-B14F-4D97-AF65-F5344CB8AC3E}">
        <p14:creationId xmlns:p14="http://schemas.microsoft.com/office/powerpoint/2010/main" val="2237492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0700" y="0"/>
            <a:ext cx="2038350" cy="6381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0"/>
            <a:ext cx="5962650" cy="6381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dt" sz="half" idx="10"/>
          </p:nvPr>
        </p:nvSpPr>
        <p:spPr>
          <a:ln/>
        </p:spPr>
        <p:txBody>
          <a:bodyPr/>
          <a:lstStyle>
            <a:lvl1pPr>
              <a:defRPr/>
            </a:lvl1pPr>
          </a:lstStyle>
          <a:p>
            <a:pPr>
              <a:defRPr/>
            </a:pPr>
            <a:fld id="{44DBCEDB-754C-47CA-A555-A46A26F432FC}" type="datetimeFigureOut">
              <a:rPr lang="zh-CN" altLang="en-US"/>
              <a:pPr>
                <a:defRPr/>
              </a:pPr>
              <a:t>2021/3/3</a:t>
            </a:fld>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CE16E0F1-EF85-43F3-B7A5-3AA6E6B5CB81}" type="slidenum">
              <a:rPr lang="zh-CN" altLang="en-US"/>
              <a:pPr>
                <a:defRPr/>
              </a:pPr>
              <a:t>‹#›</a:t>
            </a:fld>
            <a:endParaRPr lang="en-US" altLang="zh-CN"/>
          </a:p>
        </p:txBody>
      </p:sp>
    </p:spTree>
    <p:extLst>
      <p:ext uri="{BB962C8B-B14F-4D97-AF65-F5344CB8AC3E}">
        <p14:creationId xmlns:p14="http://schemas.microsoft.com/office/powerpoint/2010/main" val="78294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D547978B-90F1-4DCD-8DD5-E45AD515B701}" type="datetimeFigureOut">
              <a:rPr lang="zh-CN" altLang="en-US"/>
              <a:pPr>
                <a:defRPr/>
              </a:pPr>
              <a:t>2021/3/3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4346511-98B0-4294-92F4-BB0747B69DBE}" type="slidenum">
              <a:rPr lang="zh-CN" altLang="en-US"/>
              <a:pPr>
                <a:defRPr/>
              </a:pPr>
              <a:t>‹#›</a:t>
            </a:fld>
            <a:endParaRPr lang="en-US" altLang="zh-CN"/>
          </a:p>
        </p:txBody>
      </p:sp>
    </p:spTree>
    <p:extLst>
      <p:ext uri="{BB962C8B-B14F-4D97-AF65-F5344CB8AC3E}">
        <p14:creationId xmlns:p14="http://schemas.microsoft.com/office/powerpoint/2010/main" val="98367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A8F3A986-E6F8-4AB2-84A2-3F28EC384B66}" type="datetimeFigureOut">
              <a:rPr lang="zh-CN" altLang="en-US"/>
              <a:pPr>
                <a:defRPr/>
              </a:pPr>
              <a:t>2021/3/3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445CDFF-4172-40A6-A6B9-5051741F7413}" type="slidenum">
              <a:rPr lang="zh-CN" altLang="en-US"/>
              <a:pPr>
                <a:defRPr/>
              </a:pPr>
              <a:t>‹#›</a:t>
            </a:fld>
            <a:endParaRPr lang="en-US" altLang="zh-CN"/>
          </a:p>
        </p:txBody>
      </p:sp>
    </p:spTree>
    <p:extLst>
      <p:ext uri="{BB962C8B-B14F-4D97-AF65-F5344CB8AC3E}">
        <p14:creationId xmlns:p14="http://schemas.microsoft.com/office/powerpoint/2010/main" val="159877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A061BFB-85C4-4DE1-AC48-CEE85C4DDF72}" type="datetimeFigureOut">
              <a:rPr lang="zh-CN" altLang="en-US"/>
              <a:pPr>
                <a:defRPr/>
              </a:pPr>
              <a:t>2021/3/3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9CA48AE-316F-4090-B184-FA80830F0AC5}" type="slidenum">
              <a:rPr lang="zh-CN" altLang="en-US"/>
              <a:pPr>
                <a:defRPr/>
              </a:pPr>
              <a:t>‹#›</a:t>
            </a:fld>
            <a:endParaRPr lang="en-US" altLang="zh-CN"/>
          </a:p>
        </p:txBody>
      </p:sp>
    </p:spTree>
    <p:extLst>
      <p:ext uri="{BB962C8B-B14F-4D97-AF65-F5344CB8AC3E}">
        <p14:creationId xmlns:p14="http://schemas.microsoft.com/office/powerpoint/2010/main" val="34706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C6D76EE-9B84-4AC9-BF04-00E06F587564}" type="datetimeFigureOut">
              <a:rPr lang="zh-CN" altLang="en-US"/>
              <a:pPr>
                <a:defRPr/>
              </a:pPr>
              <a:t>2021/3/3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18DF7A-EC31-4052-8A5A-BF8696391219}" type="slidenum">
              <a:rPr lang="zh-CN" altLang="en-US"/>
              <a:pPr>
                <a:defRPr/>
              </a:pPr>
              <a:t>‹#›</a:t>
            </a:fld>
            <a:endParaRPr lang="en-US" altLang="zh-CN"/>
          </a:p>
        </p:txBody>
      </p:sp>
    </p:spTree>
    <p:extLst>
      <p:ext uri="{BB962C8B-B14F-4D97-AF65-F5344CB8AC3E}">
        <p14:creationId xmlns:p14="http://schemas.microsoft.com/office/powerpoint/2010/main" val="51502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E7E51B6-6CF8-458B-8440-7F68C1189A79}" type="datetimeFigureOut">
              <a:rPr lang="zh-CN" altLang="en-US"/>
              <a:pPr>
                <a:defRPr/>
              </a:pPr>
              <a:t>2021/3/3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7ADD89-216D-4D08-A2AD-1A3E749BF704}" type="slidenum">
              <a:rPr lang="zh-CN" altLang="en-US"/>
              <a:pPr>
                <a:defRPr/>
              </a:pPr>
              <a:t>‹#›</a:t>
            </a:fld>
            <a:endParaRPr lang="en-US" altLang="zh-CN"/>
          </a:p>
        </p:txBody>
      </p:sp>
    </p:spTree>
    <p:extLst>
      <p:ext uri="{BB962C8B-B14F-4D97-AF65-F5344CB8AC3E}">
        <p14:creationId xmlns:p14="http://schemas.microsoft.com/office/powerpoint/2010/main" val="192125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05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fld id="{4760B306-9E3F-45B1-8BB3-423FA530B980}" type="datetimeFigureOut">
              <a:rPr lang="zh-CN" altLang="en-US"/>
              <a:pPr>
                <a:defRPr/>
              </a:pPr>
              <a:t>2021/3/3</a:t>
            </a:fld>
            <a:endParaRPr lang="en-US" altLang="zh-CN"/>
          </a:p>
        </p:txBody>
      </p:sp>
      <p:sp>
        <p:nvSpPr>
          <p:cNvPr id="1105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105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D6F5363-7732-4C4F-ABC9-ECAC059898BD}" type="slidenum">
              <a:rPr lang="zh-CN" altLang="en-US"/>
              <a:pPr>
                <a:defRPr/>
              </a:pPr>
              <a:t>‹#›</a:t>
            </a:fld>
            <a:endParaRPr lang="en-US" altLang="zh-CN"/>
          </a:p>
        </p:txBody>
      </p:sp>
      <p:sp>
        <p:nvSpPr>
          <p:cNvPr id="110599" name="Freeform 73"/>
          <p:cNvSpPr>
            <a:spLocks noChangeArrowheads="1"/>
          </p:cNvSpPr>
          <p:nvPr/>
        </p:nvSpPr>
        <p:spPr bwMode="auto">
          <a:xfrm>
            <a:off x="12700" y="1087438"/>
            <a:ext cx="9131300" cy="685800"/>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52"/>
              <a:gd name="T40" fmla="*/ 0 h 444"/>
              <a:gd name="T41" fmla="*/ 5752 w 5752"/>
              <a:gd name="T42" fmla="*/ 444 h 4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2" name="Line 8"/>
          <p:cNvSpPr>
            <a:spLocks noChangeShapeType="1"/>
          </p:cNvSpPr>
          <p:nvPr/>
        </p:nvSpPr>
        <p:spPr bwMode="auto">
          <a:xfrm>
            <a:off x="0" y="1412875"/>
            <a:ext cx="3419475"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Line 9"/>
          <p:cNvSpPr>
            <a:spLocks noChangeShapeType="1"/>
          </p:cNvSpPr>
          <p:nvPr/>
        </p:nvSpPr>
        <p:spPr bwMode="auto">
          <a:xfrm flipV="1">
            <a:off x="3419475" y="1196975"/>
            <a:ext cx="576263" cy="21590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 name="Line 10"/>
          <p:cNvSpPr>
            <a:spLocks noChangeShapeType="1"/>
          </p:cNvSpPr>
          <p:nvPr/>
        </p:nvSpPr>
        <p:spPr bwMode="auto">
          <a:xfrm>
            <a:off x="3995738" y="1196975"/>
            <a:ext cx="273685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599"/>
                                        </p:tgtEl>
                                        <p:attrNameLst>
                                          <p:attrName>style.visibility</p:attrName>
                                        </p:attrNameLst>
                                      </p:cBhvr>
                                      <p:to>
                                        <p:strVal val="visible"/>
                                      </p:to>
                                    </p:set>
                                    <p:animEffect>
                                      <p:cBhvr>
                                        <p:cTn id="7" dur="5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bldLvl="0" animBg="1" autoUpdateAnimBg="0"/>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lum bright="30000"/>
            <a:extLst>
              <a:ext uri="{28A0092B-C50C-407E-A947-70E740481C1C}">
                <a14:useLocalDpi xmlns:a14="http://schemas.microsoft.com/office/drawing/2010/main" val="0"/>
              </a:ext>
            </a:extLst>
          </a:blip>
          <a:srcRect/>
          <a:stretch>
            <a:fillRect/>
          </a:stretch>
        </p:blipFill>
        <p:spPr bwMode="auto">
          <a:xfrm>
            <a:off x="7380288" y="5865813"/>
            <a:ext cx="1763712"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51" name="Rectangle 3"/>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2" name="Rectangle 4"/>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3" name="Rectangle 5"/>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4" name="Rectangle 6"/>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5" name="Rectangle 7"/>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6" name="Rectangle 8"/>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7" name="Rectangle 9"/>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8" name="Rectangle 10"/>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9" name="Rectangle 11"/>
          <p:cNvSpPr>
            <a:spLocks noGrp="1" noChangeArrowheads="1"/>
          </p:cNvSpPr>
          <p:nvPr>
            <p:ph type="body" idx="1"/>
          </p:nvPr>
        </p:nvSpPr>
        <p:spPr bwMode="auto">
          <a:xfrm>
            <a:off x="1187450"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5724" name="Rectangle 12"/>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ea typeface="宋体" charset="-122"/>
              </a:defRPr>
            </a:lvl1pPr>
          </a:lstStyle>
          <a:p>
            <a:pPr>
              <a:defRPr/>
            </a:pPr>
            <a:fld id="{BC230AEC-C76B-4EF7-A046-B6D8368111B9}" type="datetimeFigureOut">
              <a:rPr lang="zh-CN" altLang="en-US"/>
              <a:pPr>
                <a:defRPr/>
              </a:pPr>
              <a:t>2021/3/3</a:t>
            </a:fld>
            <a:endParaRPr lang="en-US" altLang="zh-CN"/>
          </a:p>
        </p:txBody>
      </p:sp>
      <p:sp>
        <p:nvSpPr>
          <p:cNvPr id="115725" name="Rectangle 13"/>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ea typeface="宋体" charset="-122"/>
              </a:defRPr>
            </a:lvl1pPr>
          </a:lstStyle>
          <a:p>
            <a:pPr>
              <a:defRPr/>
            </a:pPr>
            <a:endParaRPr lang="en-US" altLang="zh-CN"/>
          </a:p>
        </p:txBody>
      </p:sp>
      <p:sp>
        <p:nvSpPr>
          <p:cNvPr id="115726" name="Rectangle 14"/>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a:defRPr/>
            </a:pPr>
            <a:fld id="{EED8FD42-803B-4CE4-B800-5CDCD2D56E8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77"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charset="-122"/>
        </a:defRPr>
      </a:lvl2pPr>
      <a:lvl3pPr algn="l" rtl="0" eaLnBrk="0" fontAlgn="base" hangingPunct="0">
        <a:spcBef>
          <a:spcPct val="0"/>
        </a:spcBef>
        <a:spcAft>
          <a:spcPct val="0"/>
        </a:spcAft>
        <a:defRPr sz="4400">
          <a:solidFill>
            <a:schemeClr val="tx2"/>
          </a:solidFill>
          <a:latin typeface="Tahoma" pitchFamily="34" charset="0"/>
          <a:ea typeface="宋体" charset="-122"/>
        </a:defRPr>
      </a:lvl3pPr>
      <a:lvl4pPr algn="l" rtl="0" eaLnBrk="0" fontAlgn="base" hangingPunct="0">
        <a:spcBef>
          <a:spcPct val="0"/>
        </a:spcBef>
        <a:spcAft>
          <a:spcPct val="0"/>
        </a:spcAft>
        <a:defRPr sz="4400">
          <a:solidFill>
            <a:schemeClr val="tx2"/>
          </a:solidFill>
          <a:latin typeface="Tahoma" pitchFamily="34" charset="0"/>
          <a:ea typeface="宋体" charset="-122"/>
        </a:defRPr>
      </a:lvl4pPr>
      <a:lvl5pPr algn="l" rtl="0" eaLnBrk="0" fontAlgn="base" hangingPunct="0">
        <a:spcBef>
          <a:spcPct val="0"/>
        </a:spcBef>
        <a:spcAft>
          <a:spcPct val="0"/>
        </a:spcAft>
        <a:defRPr sz="4400">
          <a:solidFill>
            <a:schemeClr val="tx2"/>
          </a:solidFill>
          <a:latin typeface="Tahoma" pitchFamily="34" charset="0"/>
          <a:ea typeface="宋体" charset="-122"/>
        </a:defRPr>
      </a:lvl5pPr>
      <a:lvl6pPr marL="457200" algn="l" rtl="0" fontAlgn="base">
        <a:spcBef>
          <a:spcPct val="0"/>
        </a:spcBef>
        <a:spcAft>
          <a:spcPct val="0"/>
        </a:spcAft>
        <a:defRPr sz="4400">
          <a:solidFill>
            <a:schemeClr val="tx2"/>
          </a:solidFill>
          <a:latin typeface="Tahoma" pitchFamily="34" charset="0"/>
          <a:ea typeface="宋体" charset="-122"/>
        </a:defRPr>
      </a:lvl6pPr>
      <a:lvl7pPr marL="914400" algn="l" rtl="0" fontAlgn="base">
        <a:spcBef>
          <a:spcPct val="0"/>
        </a:spcBef>
        <a:spcAft>
          <a:spcPct val="0"/>
        </a:spcAft>
        <a:defRPr sz="4400">
          <a:solidFill>
            <a:schemeClr val="tx2"/>
          </a:solidFill>
          <a:latin typeface="Tahoma" pitchFamily="34" charset="0"/>
          <a:ea typeface="宋体" charset="-122"/>
        </a:defRPr>
      </a:lvl7pPr>
      <a:lvl8pPr marL="1371600" algn="l" rtl="0" fontAlgn="base">
        <a:spcBef>
          <a:spcPct val="0"/>
        </a:spcBef>
        <a:spcAft>
          <a:spcPct val="0"/>
        </a:spcAft>
        <a:defRPr sz="4400">
          <a:solidFill>
            <a:schemeClr val="tx2"/>
          </a:solidFill>
          <a:latin typeface="Tahoma" pitchFamily="34" charset="0"/>
          <a:ea typeface="宋体" charset="-122"/>
        </a:defRPr>
      </a:lvl8pPr>
      <a:lvl9pPr marL="1828800" algn="l" rtl="0" fontAlgn="base">
        <a:spcBef>
          <a:spcPct val="0"/>
        </a:spcBef>
        <a:spcAft>
          <a:spcPct val="0"/>
        </a:spcAft>
        <a:defRPr sz="4400">
          <a:solidFill>
            <a:schemeClr val="tx2"/>
          </a:solidFill>
          <a:latin typeface="Tahoma" pitchFamily="34" charset="0"/>
          <a:ea typeface="宋体"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34925" y="404813"/>
            <a:ext cx="8542338" cy="1052512"/>
            <a:chOff x="80" y="624"/>
            <a:chExt cx="5381" cy="663"/>
          </a:xfrm>
        </p:grpSpPr>
        <p:sp>
          <p:nvSpPr>
            <p:cNvPr id="3080" name="Rectangle 3"/>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3081" name="Rectangle 4"/>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3082" name="Rectangle 5"/>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3083" name="Rectangle 6"/>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3084" name="Rectangle 7"/>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3085" name="Rectangle 8"/>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3086" name="Rectangle 9"/>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grpSp>
      <p:sp>
        <p:nvSpPr>
          <p:cNvPr id="3075" name="Rectangle 10"/>
          <p:cNvSpPr>
            <a:spLocks noGrp="1" noChangeArrowheads="1"/>
          </p:cNvSpPr>
          <p:nvPr>
            <p:ph type="title"/>
          </p:nvPr>
        </p:nvSpPr>
        <p:spPr bwMode="auto">
          <a:xfrm>
            <a:off x="1116013" y="0"/>
            <a:ext cx="7793037"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6" name="Rectangle 11"/>
          <p:cNvSpPr>
            <a:spLocks noGrp="1" noChangeArrowheads="1"/>
          </p:cNvSpPr>
          <p:nvPr>
            <p:ph type="body" idx="1"/>
          </p:nvPr>
        </p:nvSpPr>
        <p:spPr bwMode="auto">
          <a:xfrm>
            <a:off x="755650" y="1628775"/>
            <a:ext cx="77724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7532" name="Rectangle 12"/>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fld id="{57F42592-E42A-4290-8148-89EAE4672739}" type="datetimeFigureOut">
              <a:rPr lang="zh-CN" altLang="en-US"/>
              <a:pPr>
                <a:defRPr/>
              </a:pPr>
              <a:t>2021/3/3</a:t>
            </a:fld>
            <a:endParaRPr lang="en-US" altLang="zh-CN"/>
          </a:p>
        </p:txBody>
      </p:sp>
      <p:sp>
        <p:nvSpPr>
          <p:cNvPr id="107533" name="Rectangle 13"/>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ltLang="zh-CN"/>
          </a:p>
        </p:txBody>
      </p:sp>
      <p:sp>
        <p:nvSpPr>
          <p:cNvPr id="107534" name="Rectangle 14"/>
          <p:cNvSpPr>
            <a:spLocks noGrp="1" noChangeArrowheads="1"/>
          </p:cNvSpPr>
          <p:nvPr>
            <p:ph type="sldNum" sz="quarter" idx="4"/>
          </p:nvPr>
        </p:nvSpPr>
        <p:spPr bwMode="auto">
          <a:xfrm>
            <a:off x="7019925" y="62372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F967BCED-345F-4DDF-B56A-94EDB803F22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3">
            <a:lum bright="30000"/>
            <a:extLst>
              <a:ext uri="{28A0092B-C50C-407E-A947-70E740481C1C}">
                <a14:useLocalDpi xmlns:a14="http://schemas.microsoft.com/office/drawing/2010/main" val="0"/>
              </a:ext>
            </a:extLst>
          </a:blip>
          <a:srcRect/>
          <a:stretch>
            <a:fillRect/>
          </a:stretch>
        </p:blipFill>
        <p:spPr bwMode="auto">
          <a:xfrm>
            <a:off x="7380288" y="5865813"/>
            <a:ext cx="1763712"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99" name="Group 3"/>
          <p:cNvGrpSpPr>
            <a:grpSpLocks/>
          </p:cNvGrpSpPr>
          <p:nvPr/>
        </p:nvGrpSpPr>
        <p:grpSpPr bwMode="auto">
          <a:xfrm>
            <a:off x="34925" y="404813"/>
            <a:ext cx="8542338" cy="1052512"/>
            <a:chOff x="80" y="624"/>
            <a:chExt cx="5381" cy="663"/>
          </a:xfrm>
        </p:grpSpPr>
        <p:sp>
          <p:nvSpPr>
            <p:cNvPr id="4105" name="Rectangle 4"/>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4106" name="Rectangle 5"/>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4107" name="Rectangle 6"/>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4108" name="Rectangle 7"/>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4109" name="Rectangle 8"/>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4110" name="Rectangle 9"/>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4111" name="Rectangle 10"/>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grpSp>
      <p:sp>
        <p:nvSpPr>
          <p:cNvPr id="4100" name="Rectangle 11"/>
          <p:cNvSpPr>
            <a:spLocks noGrp="1" noChangeArrowheads="1"/>
          </p:cNvSpPr>
          <p:nvPr>
            <p:ph type="title"/>
          </p:nvPr>
        </p:nvSpPr>
        <p:spPr bwMode="auto">
          <a:xfrm>
            <a:off x="1116013" y="0"/>
            <a:ext cx="7793037"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1" name="Rectangle 12"/>
          <p:cNvSpPr>
            <a:spLocks noGrp="1" noChangeArrowheads="1"/>
          </p:cNvSpPr>
          <p:nvPr>
            <p:ph type="body" idx="1"/>
          </p:nvPr>
        </p:nvSpPr>
        <p:spPr bwMode="auto">
          <a:xfrm>
            <a:off x="755650" y="1628775"/>
            <a:ext cx="77724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1629" name="Rectangle 13"/>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fld id="{BD778D47-1A65-4E48-A55F-6D7E018455B4}" type="datetimeFigureOut">
              <a:rPr lang="zh-CN" altLang="en-US"/>
              <a:pPr>
                <a:defRPr/>
              </a:pPr>
              <a:t>2021/3/3</a:t>
            </a:fld>
            <a:endParaRPr lang="en-US" altLang="zh-CN"/>
          </a:p>
        </p:txBody>
      </p:sp>
      <p:sp>
        <p:nvSpPr>
          <p:cNvPr id="111630" name="Rectangle 14"/>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ltLang="zh-CN"/>
          </a:p>
        </p:txBody>
      </p:sp>
      <p:sp>
        <p:nvSpPr>
          <p:cNvPr id="111631" name="Rectangle 15"/>
          <p:cNvSpPr>
            <a:spLocks noGrp="1" noChangeArrowheads="1"/>
          </p:cNvSpPr>
          <p:nvPr>
            <p:ph type="sldNum" sz="quarter" idx="4"/>
          </p:nvPr>
        </p:nvSpPr>
        <p:spPr bwMode="auto">
          <a:xfrm>
            <a:off x="7019925" y="62372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0D276D37-E06F-4E10-A39C-4412378C14D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40.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7.png"/><Relationship Id="rId18" Type="http://schemas.openxmlformats.org/officeDocument/2006/relationships/oleObject" Target="../embeddings/oleObject11.bin"/><Relationship Id="rId3" Type="http://schemas.openxmlformats.org/officeDocument/2006/relationships/image" Target="../media/image12.png"/><Relationship Id="rId21" Type="http://schemas.openxmlformats.org/officeDocument/2006/relationships/image" Target="../media/image21.png"/><Relationship Id="rId7" Type="http://schemas.openxmlformats.org/officeDocument/2006/relationships/image" Target="../media/image14.png"/><Relationship Id="rId12" Type="http://schemas.openxmlformats.org/officeDocument/2006/relationships/oleObject" Target="../embeddings/oleObject8.bin"/><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oleObject" Target="../embeddings/oleObject3.bin"/><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slideLayout" Target="../slideLayouts/slideLayout40.xml"/><Relationship Id="rId6" Type="http://schemas.openxmlformats.org/officeDocument/2006/relationships/oleObject" Target="../embeddings/oleObject5.bin"/><Relationship Id="rId11" Type="http://schemas.openxmlformats.org/officeDocument/2006/relationships/image" Target="../media/image16.png"/><Relationship Id="rId24" Type="http://schemas.openxmlformats.org/officeDocument/2006/relationships/oleObject" Target="../embeddings/oleObject14.bin"/><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10" Type="http://schemas.openxmlformats.org/officeDocument/2006/relationships/oleObject" Target="../embeddings/oleObject7.bin"/><Relationship Id="rId19" Type="http://schemas.openxmlformats.org/officeDocument/2006/relationships/image" Target="../media/image20.png"/><Relationship Id="rId4" Type="http://schemas.openxmlformats.org/officeDocument/2006/relationships/oleObject" Target="../embeddings/oleObject4.bin"/><Relationship Id="rId9" Type="http://schemas.openxmlformats.org/officeDocument/2006/relationships/image" Target="../media/image15.png"/><Relationship Id="rId14" Type="http://schemas.openxmlformats.org/officeDocument/2006/relationships/oleObject" Target="../embeddings/oleObject9.bin"/><Relationship Id="rId22"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0.png"/><Relationship Id="rId18" Type="http://schemas.openxmlformats.org/officeDocument/2006/relationships/oleObject" Target="../embeddings/oleObject23.bin"/><Relationship Id="rId26" Type="http://schemas.openxmlformats.org/officeDocument/2006/relationships/oleObject" Target="../embeddings/oleObject27.bin"/><Relationship Id="rId3" Type="http://schemas.openxmlformats.org/officeDocument/2006/relationships/image" Target="../media/image2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oleObject" Target="../embeddings/oleObject20.bin"/><Relationship Id="rId17" Type="http://schemas.openxmlformats.org/officeDocument/2006/relationships/image" Target="../media/image32.png"/><Relationship Id="rId25" Type="http://schemas.openxmlformats.org/officeDocument/2006/relationships/image" Target="../media/image36.png"/><Relationship Id="rId2" Type="http://schemas.openxmlformats.org/officeDocument/2006/relationships/oleObject" Target="../embeddings/oleObject15.bin"/><Relationship Id="rId16" Type="http://schemas.openxmlformats.org/officeDocument/2006/relationships/oleObject" Target="../embeddings/oleObject22.bin"/><Relationship Id="rId20" Type="http://schemas.openxmlformats.org/officeDocument/2006/relationships/oleObject" Target="../embeddings/oleObject24.bin"/><Relationship Id="rId29" Type="http://schemas.openxmlformats.org/officeDocument/2006/relationships/image" Target="../media/image38.png"/><Relationship Id="rId1" Type="http://schemas.openxmlformats.org/officeDocument/2006/relationships/slideLayout" Target="../slideLayouts/slideLayout40.xml"/><Relationship Id="rId6" Type="http://schemas.openxmlformats.org/officeDocument/2006/relationships/oleObject" Target="../embeddings/oleObject17.bin"/><Relationship Id="rId11" Type="http://schemas.openxmlformats.org/officeDocument/2006/relationships/image" Target="../media/image29.png"/><Relationship Id="rId24" Type="http://schemas.openxmlformats.org/officeDocument/2006/relationships/oleObject" Target="../embeddings/oleObject26.bin"/><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oleObject" Target="../embeddings/oleObject28.bin"/><Relationship Id="rId10" Type="http://schemas.openxmlformats.org/officeDocument/2006/relationships/oleObject" Target="../embeddings/oleObject19.bin"/><Relationship Id="rId19" Type="http://schemas.openxmlformats.org/officeDocument/2006/relationships/image" Target="../media/image33.png"/><Relationship Id="rId31" Type="http://schemas.openxmlformats.org/officeDocument/2006/relationships/image" Target="../media/image39.png"/><Relationship Id="rId4" Type="http://schemas.openxmlformats.org/officeDocument/2006/relationships/oleObject" Target="../embeddings/oleObject16.bin"/><Relationship Id="rId9" Type="http://schemas.openxmlformats.org/officeDocument/2006/relationships/image" Target="../media/image28.png"/><Relationship Id="rId14" Type="http://schemas.openxmlformats.org/officeDocument/2006/relationships/oleObject" Target="../embeddings/oleObject21.bin"/><Relationship Id="rId22" Type="http://schemas.openxmlformats.org/officeDocument/2006/relationships/oleObject" Target="../embeddings/oleObject25.bin"/><Relationship Id="rId27" Type="http://schemas.openxmlformats.org/officeDocument/2006/relationships/image" Target="../media/image37.png"/><Relationship Id="rId30"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6.png"/><Relationship Id="rId18" Type="http://schemas.openxmlformats.org/officeDocument/2006/relationships/oleObject" Target="../embeddings/oleObject38.bin"/><Relationship Id="rId3" Type="http://schemas.openxmlformats.org/officeDocument/2006/relationships/image" Target="../media/image41.png"/><Relationship Id="rId21" Type="http://schemas.openxmlformats.org/officeDocument/2006/relationships/image" Target="../media/image50.png"/><Relationship Id="rId7" Type="http://schemas.openxmlformats.org/officeDocument/2006/relationships/image" Target="../media/image43.png"/><Relationship Id="rId12" Type="http://schemas.openxmlformats.org/officeDocument/2006/relationships/oleObject" Target="../embeddings/oleObject35.bin"/><Relationship Id="rId17" Type="http://schemas.openxmlformats.org/officeDocument/2006/relationships/image" Target="../media/image48.png"/><Relationship Id="rId2" Type="http://schemas.openxmlformats.org/officeDocument/2006/relationships/oleObject" Target="../embeddings/oleObject30.bin"/><Relationship Id="rId16" Type="http://schemas.openxmlformats.org/officeDocument/2006/relationships/oleObject" Target="../embeddings/oleObject37.bin"/><Relationship Id="rId20" Type="http://schemas.openxmlformats.org/officeDocument/2006/relationships/oleObject" Target="../embeddings/oleObject39.bin"/><Relationship Id="rId1" Type="http://schemas.openxmlformats.org/officeDocument/2006/relationships/slideLayout" Target="../slideLayouts/slideLayout40.xml"/><Relationship Id="rId6" Type="http://schemas.openxmlformats.org/officeDocument/2006/relationships/oleObject" Target="../embeddings/oleObject32.bin"/><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23" Type="http://schemas.openxmlformats.org/officeDocument/2006/relationships/image" Target="../media/image51.png"/><Relationship Id="rId10" Type="http://schemas.openxmlformats.org/officeDocument/2006/relationships/oleObject" Target="../embeddings/oleObject34.bin"/><Relationship Id="rId19" Type="http://schemas.openxmlformats.org/officeDocument/2006/relationships/image" Target="../media/image49.png"/><Relationship Id="rId4" Type="http://schemas.openxmlformats.org/officeDocument/2006/relationships/oleObject" Target="../embeddings/oleObject31.bin"/><Relationship Id="rId9" Type="http://schemas.openxmlformats.org/officeDocument/2006/relationships/image" Target="../media/image44.png"/><Relationship Id="rId14" Type="http://schemas.openxmlformats.org/officeDocument/2006/relationships/oleObject" Target="../embeddings/oleObject36.bin"/><Relationship Id="rId22"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41.bin"/><Relationship Id="rId1" Type="http://schemas.openxmlformats.org/officeDocument/2006/relationships/slideLayout" Target="../slideLayouts/slideLayout40.xml"/><Relationship Id="rId5" Type="http://schemas.openxmlformats.org/officeDocument/2006/relationships/image" Target="../media/image63.emf"/><Relationship Id="rId4"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oleObject" Target="../embeddings/oleObject48.bin"/><Relationship Id="rId18" Type="http://schemas.openxmlformats.org/officeDocument/2006/relationships/image" Target="../media/image72.png"/><Relationship Id="rId3" Type="http://schemas.openxmlformats.org/officeDocument/2006/relationships/image" Target="../media/image64.png"/><Relationship Id="rId7" Type="http://schemas.openxmlformats.org/officeDocument/2006/relationships/oleObject" Target="../embeddings/oleObject45.bin"/><Relationship Id="rId12" Type="http://schemas.openxmlformats.org/officeDocument/2006/relationships/image" Target="../media/image69.png"/><Relationship Id="rId17" Type="http://schemas.openxmlformats.org/officeDocument/2006/relationships/oleObject" Target="../embeddings/oleObject50.bin"/><Relationship Id="rId2" Type="http://schemas.openxmlformats.org/officeDocument/2006/relationships/oleObject" Target="../embeddings/oleObject43.bin"/><Relationship Id="rId16" Type="http://schemas.openxmlformats.org/officeDocument/2006/relationships/image" Target="../media/image71.png"/><Relationship Id="rId1" Type="http://schemas.openxmlformats.org/officeDocument/2006/relationships/slideLayout" Target="../slideLayouts/slideLayout40.xml"/><Relationship Id="rId6" Type="http://schemas.openxmlformats.org/officeDocument/2006/relationships/image" Target="../media/image66.png"/><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68.png"/><Relationship Id="rId19" Type="http://schemas.openxmlformats.org/officeDocument/2006/relationships/image" Target="../media/image73.png"/><Relationship Id="rId4" Type="http://schemas.openxmlformats.org/officeDocument/2006/relationships/image" Target="../media/image65.png"/><Relationship Id="rId9" Type="http://schemas.openxmlformats.org/officeDocument/2006/relationships/oleObject" Target="../embeddings/oleObject46.bin"/><Relationship Id="rId14" Type="http://schemas.openxmlformats.org/officeDocument/2006/relationships/image" Target="../media/image70.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79.png"/><Relationship Id="rId18" Type="http://schemas.openxmlformats.org/officeDocument/2006/relationships/oleObject" Target="../embeddings/oleObject59.bin"/><Relationship Id="rId3" Type="http://schemas.openxmlformats.org/officeDocument/2006/relationships/image" Target="../media/image74.png"/><Relationship Id="rId21" Type="http://schemas.openxmlformats.org/officeDocument/2006/relationships/image" Target="../media/image83.png"/><Relationship Id="rId7" Type="http://schemas.openxmlformats.org/officeDocument/2006/relationships/image" Target="../media/image76.png"/><Relationship Id="rId12" Type="http://schemas.openxmlformats.org/officeDocument/2006/relationships/oleObject" Target="../embeddings/oleObject56.bin"/><Relationship Id="rId17" Type="http://schemas.openxmlformats.org/officeDocument/2006/relationships/image" Target="../media/image81.png"/><Relationship Id="rId2" Type="http://schemas.openxmlformats.org/officeDocument/2006/relationships/oleObject" Target="../embeddings/oleObject51.bin"/><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slideLayout" Target="../slideLayouts/slideLayout40.xml"/><Relationship Id="rId6" Type="http://schemas.openxmlformats.org/officeDocument/2006/relationships/oleObject" Target="../embeddings/oleObject53.bin"/><Relationship Id="rId11" Type="http://schemas.openxmlformats.org/officeDocument/2006/relationships/image" Target="../media/image78.png"/><Relationship Id="rId5" Type="http://schemas.openxmlformats.org/officeDocument/2006/relationships/image" Target="../media/image75.png"/><Relationship Id="rId15" Type="http://schemas.openxmlformats.org/officeDocument/2006/relationships/image" Target="../media/image80.png"/><Relationship Id="rId10" Type="http://schemas.openxmlformats.org/officeDocument/2006/relationships/oleObject" Target="../embeddings/oleObject55.bin"/><Relationship Id="rId19" Type="http://schemas.openxmlformats.org/officeDocument/2006/relationships/image" Target="../media/image82.png"/><Relationship Id="rId4" Type="http://schemas.openxmlformats.org/officeDocument/2006/relationships/oleObject" Target="../embeddings/oleObject52.bin"/><Relationship Id="rId9" Type="http://schemas.openxmlformats.org/officeDocument/2006/relationships/image" Target="../media/image77.png"/><Relationship Id="rId14" Type="http://schemas.openxmlformats.org/officeDocument/2006/relationships/oleObject" Target="../embeddings/oleObject57.bin"/></Relationships>
</file>

<file path=ppt/slides/_rels/slide3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oleObject" Target="../embeddings/oleObject61.bin"/><Relationship Id="rId1" Type="http://schemas.openxmlformats.org/officeDocument/2006/relationships/slideLayout" Target="../slideLayouts/slideLayout40.xml"/><Relationship Id="rId5" Type="http://schemas.openxmlformats.org/officeDocument/2006/relationships/image" Target="../media/image48.png"/><Relationship Id="rId4" Type="http://schemas.openxmlformats.org/officeDocument/2006/relationships/oleObject" Target="../embeddings/oleObject62.bin"/></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92.tmp"/><Relationship Id="rId2" Type="http://schemas.openxmlformats.org/officeDocument/2006/relationships/image" Target="../media/image91.tmp"/><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63.bin"/><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type="body" idx="1"/>
          </p:nvPr>
        </p:nvSpPr>
        <p:spPr>
          <a:xfrm>
            <a:off x="1619250" y="1700213"/>
            <a:ext cx="5483225" cy="4525962"/>
          </a:xfrm>
        </p:spPr>
        <p:txBody>
          <a:bodyPr/>
          <a:lstStyle/>
          <a:p>
            <a:pPr eaLnBrk="1" hangingPunct="1">
              <a:lnSpc>
                <a:spcPct val="120000"/>
              </a:lnSpc>
              <a:buFontTx/>
              <a:buNone/>
              <a:defRPr/>
            </a:pP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4.1  LabVIEW</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概述</a:t>
            </a:r>
            <a:endPar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lnSpc>
                <a:spcPct val="120000"/>
              </a:lnSpc>
              <a:buFontTx/>
              <a:buNone/>
              <a:defRPr/>
            </a:pP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4.2  LabVIEW</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编程环境	</a:t>
            </a:r>
            <a:endPar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lnSpc>
                <a:spcPct val="120000"/>
              </a:lnSpc>
              <a:buFontTx/>
              <a:buNone/>
              <a:defRPr/>
            </a:pP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4.3  LabVIEW</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帮助系统</a:t>
            </a:r>
            <a:endPar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lnSpc>
                <a:spcPct val="120000"/>
              </a:lnSpc>
              <a:buFontTx/>
              <a:buNone/>
              <a:defRPr/>
            </a:pP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4.4  LabVIEW</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的初步操作</a:t>
            </a:r>
          </a:p>
          <a:p>
            <a:pPr eaLnBrk="1" hangingPunct="1">
              <a:lnSpc>
                <a:spcPct val="120000"/>
              </a:lnSpc>
              <a:buFontTx/>
              <a:buNone/>
              <a:defRPr/>
            </a:pP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4.5  </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子</a:t>
            </a: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VI</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的创建与调用</a:t>
            </a:r>
            <a:endPar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lnSpc>
                <a:spcPct val="120000"/>
              </a:lnSpc>
              <a:buFontTx/>
              <a:buNone/>
              <a:defRPr/>
            </a:pP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4.6  VI</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的调试方法</a:t>
            </a:r>
            <a:endPar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buFontTx/>
              <a:buNone/>
              <a:defRPr/>
            </a:pP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4.7  </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上机操作实例</a:t>
            </a:r>
          </a:p>
        </p:txBody>
      </p:sp>
      <p:sp>
        <p:nvSpPr>
          <p:cNvPr id="6147" name="标题 1"/>
          <p:cNvSpPr>
            <a:spLocks noGrp="1"/>
          </p:cNvSpPr>
          <p:nvPr>
            <p:ph type="title"/>
          </p:nvPr>
        </p:nvSpPr>
        <p:spPr>
          <a:xfrm>
            <a:off x="250825" y="260350"/>
            <a:ext cx="8229600" cy="1143000"/>
          </a:xfrm>
        </p:spPr>
        <p:txBody>
          <a:bodyPr/>
          <a:lstStyle/>
          <a:p>
            <a:pPr algn="l" eaLnBrk="1" hangingPunct="1"/>
            <a:r>
              <a:rPr lang="zh-CN" altLang="en-US" sz="3600" b="1">
                <a:latin typeface="黑体" panose="02010609060101010101" pitchFamily="49" charset="-122"/>
                <a:ea typeface="黑体" panose="02010609060101010101" pitchFamily="49" charset="-122"/>
              </a:rPr>
              <a:t>  </a:t>
            </a:r>
            <a:r>
              <a:rPr lang="zh-CN" altLang="zh-CN" sz="3600" b="1">
                <a:latin typeface="黑体" panose="02010609060101010101" pitchFamily="49" charset="-122"/>
                <a:ea typeface="黑体" panose="02010609060101010101" pitchFamily="49" charset="-122"/>
              </a:rPr>
              <a:t>第</a:t>
            </a:r>
            <a:r>
              <a:rPr lang="en-US" altLang="zh-CN" sz="3600" b="1">
                <a:latin typeface="黑体" panose="02010609060101010101" pitchFamily="49" charset="-122"/>
                <a:ea typeface="黑体" panose="02010609060101010101" pitchFamily="49" charset="-122"/>
              </a:rPr>
              <a:t>4</a:t>
            </a:r>
            <a:r>
              <a:rPr lang="zh-CN" altLang="zh-CN" sz="3600" b="1">
                <a:latin typeface="黑体" panose="02010609060101010101" pitchFamily="49" charset="-122"/>
                <a:ea typeface="黑体" panose="02010609060101010101" pitchFamily="49" charset="-122"/>
              </a:rPr>
              <a:t>章</a:t>
            </a:r>
            <a:r>
              <a:rPr lang="en-US" altLang="zh-CN" sz="3600" b="1">
                <a:latin typeface="黑体" panose="02010609060101010101" pitchFamily="49" charset="-122"/>
                <a:ea typeface="黑体" panose="02010609060101010101" pitchFamily="49" charset="-122"/>
              </a:rPr>
              <a:t>  </a:t>
            </a:r>
            <a:r>
              <a:rPr lang="zh-CN" altLang="zh-CN" sz="3600" b="1">
                <a:latin typeface="黑体" panose="02010609060101010101" pitchFamily="49" charset="-122"/>
                <a:ea typeface="黑体" panose="02010609060101010101" pitchFamily="49" charset="-122"/>
              </a:rPr>
              <a:t>开启</a:t>
            </a:r>
            <a:r>
              <a:rPr lang="en-US" altLang="zh-CN" sz="3600" b="1">
                <a:latin typeface="黑体" panose="02010609060101010101" pitchFamily="49" charset="-122"/>
                <a:ea typeface="黑体" panose="02010609060101010101" pitchFamily="49" charset="-122"/>
              </a:rPr>
              <a:t>LabVIEW</a:t>
            </a:r>
            <a:r>
              <a:rPr lang="zh-CN" altLang="zh-CN" sz="3600" b="1">
                <a:latin typeface="黑体" panose="02010609060101010101" pitchFamily="49" charset="-122"/>
                <a:ea typeface="黑体" panose="02010609060101010101" pitchFamily="49" charset="-122"/>
              </a:rPr>
              <a:t>编程之门</a:t>
            </a:r>
            <a:endParaRPr lang="zh-CN" altLang="en-US" sz="36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1">
                                            <p:txEl>
                                              <p:pRg st="0" end="0"/>
                                            </p:txEl>
                                          </p:spTgt>
                                        </p:tgtEl>
                                        <p:attrNameLst>
                                          <p:attrName>style.visibility</p:attrName>
                                        </p:attrNameLst>
                                      </p:cBhvr>
                                      <p:to>
                                        <p:strVal val="visible"/>
                                      </p:to>
                                    </p:set>
                                    <p:animEffect transition="in" filter="blinds(horizontal)">
                                      <p:cBhvr>
                                        <p:cTn id="7" dur="500"/>
                                        <p:tgtEl>
                                          <p:spTgt spid="25601">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601">
                                            <p:txEl>
                                              <p:pRg st="1" end="1"/>
                                            </p:txEl>
                                          </p:spTgt>
                                        </p:tgtEl>
                                        <p:attrNameLst>
                                          <p:attrName>style.visibility</p:attrName>
                                        </p:attrNameLst>
                                      </p:cBhvr>
                                      <p:to>
                                        <p:strVal val="visible"/>
                                      </p:to>
                                    </p:set>
                                    <p:animEffect transition="in" filter="blinds(horizontal)">
                                      <p:cBhvr>
                                        <p:cTn id="11" dur="500"/>
                                        <p:tgtEl>
                                          <p:spTgt spid="25601">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5601">
                                            <p:txEl>
                                              <p:pRg st="2" end="2"/>
                                            </p:txEl>
                                          </p:spTgt>
                                        </p:tgtEl>
                                        <p:attrNameLst>
                                          <p:attrName>style.visibility</p:attrName>
                                        </p:attrNameLst>
                                      </p:cBhvr>
                                      <p:to>
                                        <p:strVal val="visible"/>
                                      </p:to>
                                    </p:set>
                                    <p:animEffect transition="in" filter="blinds(horizontal)">
                                      <p:cBhvr>
                                        <p:cTn id="15" dur="500"/>
                                        <p:tgtEl>
                                          <p:spTgt spid="25601">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5601">
                                            <p:txEl>
                                              <p:pRg st="3" end="3"/>
                                            </p:txEl>
                                          </p:spTgt>
                                        </p:tgtEl>
                                        <p:attrNameLst>
                                          <p:attrName>style.visibility</p:attrName>
                                        </p:attrNameLst>
                                      </p:cBhvr>
                                      <p:to>
                                        <p:strVal val="visible"/>
                                      </p:to>
                                    </p:set>
                                    <p:animEffect transition="in" filter="blinds(horizontal)">
                                      <p:cBhvr>
                                        <p:cTn id="19" dur="500"/>
                                        <p:tgtEl>
                                          <p:spTgt spid="25601">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5601">
                                            <p:txEl>
                                              <p:pRg st="4" end="4"/>
                                            </p:txEl>
                                          </p:spTgt>
                                        </p:tgtEl>
                                        <p:attrNameLst>
                                          <p:attrName>style.visibility</p:attrName>
                                        </p:attrNameLst>
                                      </p:cBhvr>
                                      <p:to>
                                        <p:strVal val="visible"/>
                                      </p:to>
                                    </p:set>
                                    <p:animEffect transition="in" filter="blinds(horizontal)">
                                      <p:cBhvr>
                                        <p:cTn id="23" dur="500"/>
                                        <p:tgtEl>
                                          <p:spTgt spid="25601">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5601">
                                            <p:txEl>
                                              <p:pRg st="5" end="5"/>
                                            </p:txEl>
                                          </p:spTgt>
                                        </p:tgtEl>
                                        <p:attrNameLst>
                                          <p:attrName>style.visibility</p:attrName>
                                        </p:attrNameLst>
                                      </p:cBhvr>
                                      <p:to>
                                        <p:strVal val="visible"/>
                                      </p:to>
                                    </p:set>
                                    <p:animEffect transition="in" filter="blinds(horizontal)">
                                      <p:cBhvr>
                                        <p:cTn id="27" dur="500"/>
                                        <p:tgtEl>
                                          <p:spTgt spid="25601">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5601">
                                            <p:txEl>
                                              <p:pRg st="6" end="6"/>
                                            </p:txEl>
                                          </p:spTgt>
                                        </p:tgtEl>
                                        <p:attrNameLst>
                                          <p:attrName>style.visibility</p:attrName>
                                        </p:attrNameLst>
                                      </p:cBhvr>
                                      <p:to>
                                        <p:strVal val="visible"/>
                                      </p:to>
                                    </p:set>
                                    <p:animEffect transition="in" filter="blinds(horizontal)">
                                      <p:cBhvr>
                                        <p:cTn id="31" dur="500"/>
                                        <p:tgtEl>
                                          <p:spTgt spid="256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107950" y="1328738"/>
            <a:ext cx="4751388"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82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前面板窗口就是图形化的用户界面。该界面上有交互式的</a:t>
            </a:r>
            <a:r>
              <a:rPr lang="zh-CN" altLang="en-US" sz="2000" b="1">
                <a:solidFill>
                  <a:schemeClr val="tx2"/>
                </a:solidFill>
                <a:latin typeface="楷体" panose="02010609060101010101" pitchFamily="49" charset="-122"/>
                <a:ea typeface="楷体" panose="02010609060101010101" pitchFamily="49" charset="-122"/>
                <a:cs typeface="Times New Roman" panose="02020603050405020304" pitchFamily="18" charset="0"/>
              </a:rPr>
              <a:t>输入</a:t>
            </a:r>
            <a:r>
              <a:rPr lang="zh-CN" altLang="en-US" sz="2000" b="1">
                <a:latin typeface="楷体" panose="02010609060101010101" pitchFamily="49" charset="-122"/>
                <a:ea typeface="楷体" panose="02010609060101010101" pitchFamily="49" charset="-122"/>
                <a:cs typeface="Times New Roman" panose="02020603050405020304" pitchFamily="18" charset="0"/>
              </a:rPr>
              <a:t>和</a:t>
            </a:r>
            <a:r>
              <a:rPr lang="zh-CN" altLang="en-US" sz="2000" b="1">
                <a:solidFill>
                  <a:schemeClr val="tx2"/>
                </a:solidFill>
                <a:latin typeface="楷体" panose="02010609060101010101" pitchFamily="49" charset="-122"/>
                <a:ea typeface="楷体" panose="02010609060101010101" pitchFamily="49" charset="-122"/>
                <a:cs typeface="Times New Roman" panose="02020603050405020304" pitchFamily="18" charset="0"/>
              </a:rPr>
              <a:t>输出</a:t>
            </a:r>
            <a:r>
              <a:rPr lang="zh-CN" altLang="en-US" sz="2000" b="1">
                <a:latin typeface="楷体" panose="02010609060101010101" pitchFamily="49" charset="-122"/>
                <a:ea typeface="楷体" panose="02010609060101010101" pitchFamily="49" charset="-122"/>
                <a:cs typeface="Times New Roman" panose="02020603050405020304" pitchFamily="18" charset="0"/>
              </a:rPr>
              <a:t>两类对象，分别称为</a:t>
            </a:r>
            <a:r>
              <a:rPr lang="zh-CN" altLang="en-US" sz="2000" b="1">
                <a:solidFill>
                  <a:schemeClr val="tx2"/>
                </a:solidFill>
                <a:latin typeface="楷体" panose="02010609060101010101" pitchFamily="49" charset="-122"/>
                <a:ea typeface="楷体" panose="02010609060101010101" pitchFamily="49" charset="-122"/>
                <a:cs typeface="Times New Roman" panose="02020603050405020304" pitchFamily="18" charset="0"/>
              </a:rPr>
              <a:t>控制器</a:t>
            </a:r>
            <a:r>
              <a:rPr lang="zh-CN" altLang="en-US" sz="2000" b="1">
                <a:latin typeface="楷体" panose="02010609060101010101" pitchFamily="49" charset="-122"/>
                <a:ea typeface="楷体" panose="02010609060101010101" pitchFamily="49" charset="-122"/>
                <a:cs typeface="Times New Roman" panose="02020603050405020304" pitchFamily="18" charset="0"/>
              </a:rPr>
              <a:t>和</a:t>
            </a:r>
            <a:r>
              <a:rPr lang="zh-CN" altLang="en-US" sz="2000" b="1">
                <a:solidFill>
                  <a:schemeClr val="tx2"/>
                </a:solidFill>
                <a:latin typeface="楷体" panose="02010609060101010101" pitchFamily="49" charset="-122"/>
                <a:ea typeface="楷体" panose="02010609060101010101" pitchFamily="49" charset="-122"/>
                <a:cs typeface="Times New Roman" panose="02020603050405020304" pitchFamily="18" charset="0"/>
              </a:rPr>
              <a:t>显示器</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p>
          <a:p>
            <a:pPr eaLnBrk="1" hangingPunct="1">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控制器包括开关、按钮、旋钮和其他各种输入设备，它为</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的程序框图提供数据；</a:t>
            </a:r>
          </a:p>
          <a:p>
            <a:pPr eaLnBrk="1" hangingPunct="1">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显示器包括图形、</a:t>
            </a:r>
            <a:r>
              <a:rPr lang="en-US" altLang="zh-CN" sz="2000" b="1">
                <a:latin typeface="楷体" panose="02010609060101010101" pitchFamily="49" charset="-122"/>
                <a:ea typeface="楷体" panose="02010609060101010101" pitchFamily="49" charset="-122"/>
                <a:cs typeface="Times New Roman" panose="02020603050405020304" pitchFamily="18" charset="0"/>
              </a:rPr>
              <a:t>LED</a:t>
            </a:r>
            <a:r>
              <a:rPr lang="zh-CN" altLang="en-US" sz="2000" b="1">
                <a:latin typeface="楷体" panose="02010609060101010101" pitchFamily="49" charset="-122"/>
                <a:ea typeface="楷体" panose="02010609060101010101" pitchFamily="49" charset="-122"/>
                <a:cs typeface="Times New Roman" panose="02020603050405020304" pitchFamily="18" charset="0"/>
              </a:rPr>
              <a:t>和其他显示输出对象，用以显示程序框图获取或生成的数据。</a:t>
            </a:r>
          </a:p>
          <a:p>
            <a:pPr eaLnBrk="1" hangingPunct="1">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该界面可以模拟真实仪器前面板，用于设置输入数值与观察输出量。</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484313"/>
            <a:ext cx="38989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AutoShape 4"/>
          <p:cNvSpPr>
            <a:spLocks noChangeArrowheads="1"/>
          </p:cNvSpPr>
          <p:nvPr/>
        </p:nvSpPr>
        <p:spPr bwMode="auto">
          <a:xfrm>
            <a:off x="5172075" y="4572000"/>
            <a:ext cx="3581400" cy="1514475"/>
          </a:xfrm>
          <a:prstGeom prst="wedgeRoundRectCallout">
            <a:avLst>
              <a:gd name="adj1" fmla="val 4611"/>
              <a:gd name="adj2" fmla="val -94444"/>
              <a:gd name="adj3" fmla="val 16667"/>
            </a:avLst>
          </a:prstGeom>
          <a:solidFill>
            <a:srgbClr val="F6F371"/>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楷体" panose="02010609060101010101" pitchFamily="49" charset="-122"/>
                <a:ea typeface="楷体" panose="02010609060101010101" pitchFamily="49" charset="-122"/>
              </a:rPr>
              <a:t>图示界面上放置了一个</a:t>
            </a:r>
            <a:r>
              <a:rPr lang="zh-CN" altLang="en-US" sz="2000" b="1">
                <a:solidFill>
                  <a:srgbClr val="0000FF"/>
                </a:solidFill>
                <a:latin typeface="楷体" panose="02010609060101010101" pitchFamily="49" charset="-122"/>
                <a:ea typeface="楷体" panose="02010609060101010101" pitchFamily="49" charset="-122"/>
              </a:rPr>
              <a:t>波形显示控件</a:t>
            </a:r>
            <a:r>
              <a:rPr lang="zh-CN" altLang="en-US" sz="2000" b="1">
                <a:latin typeface="楷体" panose="02010609060101010101" pitchFamily="49" charset="-122"/>
                <a:ea typeface="楷体" panose="02010609060101010101" pitchFamily="49" charset="-122"/>
              </a:rPr>
              <a:t>、一个用于调节波形幅度的</a:t>
            </a:r>
            <a:r>
              <a:rPr lang="zh-CN" altLang="en-US" sz="2000" b="1">
                <a:solidFill>
                  <a:srgbClr val="0000FF"/>
                </a:solidFill>
                <a:latin typeface="楷体" panose="02010609060101010101" pitchFamily="49" charset="-122"/>
                <a:ea typeface="楷体" panose="02010609060101010101" pitchFamily="49" charset="-122"/>
              </a:rPr>
              <a:t>转盘控件</a:t>
            </a:r>
            <a:r>
              <a:rPr lang="zh-CN" altLang="en-US" sz="2000" b="1">
                <a:latin typeface="楷体" panose="02010609060101010101" pitchFamily="49" charset="-122"/>
                <a:ea typeface="楷体" panose="02010609060101010101" pitchFamily="49" charset="-122"/>
              </a:rPr>
              <a:t>和一个控制</a:t>
            </a:r>
            <a:r>
              <a:rPr lang="en-US" altLang="zh-CN" sz="2000" b="1">
                <a:latin typeface="楷体" panose="02010609060101010101" pitchFamily="49" charset="-122"/>
                <a:ea typeface="楷体" panose="02010609060101010101" pitchFamily="49" charset="-122"/>
              </a:rPr>
              <a:t>While</a:t>
            </a:r>
            <a:r>
              <a:rPr lang="zh-CN" altLang="en-US" sz="2000" b="1">
                <a:latin typeface="楷体" panose="02010609060101010101" pitchFamily="49" charset="-122"/>
                <a:ea typeface="楷体" panose="02010609060101010101" pitchFamily="49" charset="-122"/>
              </a:rPr>
              <a:t>循环的</a:t>
            </a:r>
            <a:r>
              <a:rPr lang="zh-CN" altLang="en-US" sz="2000" b="1">
                <a:solidFill>
                  <a:srgbClr val="0000FF"/>
                </a:solidFill>
                <a:latin typeface="楷体" panose="02010609060101010101" pitchFamily="49" charset="-122"/>
                <a:ea typeface="楷体" panose="02010609060101010101" pitchFamily="49" charset="-122"/>
              </a:rPr>
              <a:t>停止按钮</a:t>
            </a:r>
            <a:r>
              <a:rPr lang="zh-CN" altLang="en-US" sz="2000" b="1">
                <a:latin typeface="楷体" panose="02010609060101010101" pitchFamily="49" charset="-122"/>
                <a:ea typeface="楷体" panose="02010609060101010101" pitchFamily="49" charset="-122"/>
              </a:rPr>
              <a:t>。</a:t>
            </a:r>
          </a:p>
        </p:txBody>
      </p:sp>
      <p:sp>
        <p:nvSpPr>
          <p:cNvPr id="16389" name="Rectangle 5"/>
          <p:cNvSpPr>
            <a:spLocks noChangeArrowheads="1"/>
          </p:cNvSpPr>
          <p:nvPr/>
        </p:nvSpPr>
        <p:spPr bwMode="auto">
          <a:xfrm>
            <a:off x="1116013" y="620713"/>
            <a:ext cx="2016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Arial" panose="020B0604020202020204" pitchFamily="34" charset="0"/>
              </a:rPr>
              <a:t>1. </a:t>
            </a:r>
            <a:r>
              <a:rPr lang="zh-CN" altLang="en-US" sz="2400" b="1">
                <a:latin typeface="Arial" panose="020B0604020202020204" pitchFamily="34" charset="0"/>
              </a:rPr>
              <a:t>前面板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33795"/>
                                        </p:tgtEl>
                                        <p:attrNameLst>
                                          <p:attrName>style.visibility</p:attrName>
                                        </p:attrNameLst>
                                      </p:cBhvr>
                                      <p:to>
                                        <p:strVal val="visible"/>
                                      </p:to>
                                    </p:set>
                                    <p:animEffect transition="in" filter="checkerboard(across)">
                                      <p:cBhvr>
                                        <p:cTn id="10" dur="500"/>
                                        <p:tgtEl>
                                          <p:spTgt spid="337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79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796"/>
                                        </p:tgtEl>
                                        <p:attrNameLst>
                                          <p:attrName>style.visibility</p:attrName>
                                        </p:attrNameLst>
                                      </p:cBhvr>
                                      <p:to>
                                        <p:strVal val="visible"/>
                                      </p:to>
                                    </p:set>
                                    <p:animEffect transition="in" filter="wipe(up)">
                                      <p:cBhvr>
                                        <p:cTn id="27"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
          <p:cNvSpPr>
            <a:spLocks noChangeArrowheads="1"/>
          </p:cNvSpPr>
          <p:nvPr/>
        </p:nvSpPr>
        <p:spPr bwMode="auto">
          <a:xfrm>
            <a:off x="250825" y="1149350"/>
            <a:ext cx="4752975"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82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lang="zh-CN" altLang="en-US"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程序框图是定义</a:t>
            </a:r>
            <a:r>
              <a:rPr lang="en-US" altLang="zh-CN"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逻辑功能的图形化源代码的集合。</a:t>
            </a:r>
            <a:r>
              <a:rPr lang="zh-CN" altLang="en-US" sz="2000" b="1">
                <a:latin typeface="楷体" panose="02010609060101010101" pitchFamily="49" charset="-122"/>
                <a:ea typeface="楷体" panose="02010609060101010101" pitchFamily="49" charset="-122"/>
                <a:cs typeface="Times New Roman" panose="02020603050405020304" pitchFamily="18" charset="0"/>
              </a:rPr>
              <a:t>程序框图由节点、端口和数据连线等组成，在框图中对</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编程就是对输入信息进行运算和处理，最后在前面板上把结果显示出来反馈给用户。</a:t>
            </a:r>
          </a:p>
          <a:p>
            <a:pPr>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a:t>
            </a:r>
            <a:r>
              <a:rPr lang="en-US" altLang="zh-CN" sz="2000" b="1">
                <a:latin typeface="楷体" panose="02010609060101010101" pitchFamily="49" charset="-122"/>
                <a:ea typeface="楷体" panose="02010609060101010101" pitchFamily="49" charset="-122"/>
                <a:cs typeface="Times New Roman" panose="02020603050405020304" pitchFamily="18" charset="0"/>
              </a:rPr>
              <a:t>1</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接线端</a:t>
            </a:r>
            <a:r>
              <a:rPr lang="en-US"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用来表示输入控件和显示控件的数据类型。</a:t>
            </a:r>
          </a:p>
          <a:p>
            <a:pPr>
              <a:lnSpc>
                <a:spcPct val="125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a:t>
            </a:r>
            <a:r>
              <a:rPr lang="en-US" altLang="zh-CN" sz="2000" b="1">
                <a:latin typeface="楷体" panose="02010609060101010101" pitchFamily="49" charset="-122"/>
                <a:ea typeface="楷体" panose="02010609060101010101" pitchFamily="49" charset="-122"/>
                <a:cs typeface="Times New Roman" panose="02020603050405020304" pitchFamily="18" charset="0"/>
              </a:rPr>
              <a:t>2</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节点</a:t>
            </a:r>
            <a:r>
              <a:rPr lang="en-US"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节点是程序框图上的对象，具有输入、输出端口，在</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运行时进行运算。在程序框图中节点有函数、子</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、结构、</a:t>
            </a:r>
            <a:r>
              <a:rPr lang="en-US" altLang="zh-CN" sz="2000" b="1">
                <a:latin typeface="楷体" panose="02010609060101010101" pitchFamily="49" charset="-122"/>
                <a:ea typeface="楷体" panose="02010609060101010101" pitchFamily="49" charset="-122"/>
                <a:cs typeface="Times New Roman" panose="02020603050405020304" pitchFamily="18" charset="0"/>
              </a:rPr>
              <a:t>Express VI</a:t>
            </a:r>
            <a:r>
              <a:rPr lang="zh-CN" altLang="en-US" sz="2000" b="1">
                <a:latin typeface="楷体" panose="02010609060101010101" pitchFamily="49" charset="-122"/>
                <a:ea typeface="楷体" panose="02010609060101010101" pitchFamily="49" charset="-122"/>
                <a:cs typeface="Times New Roman" panose="02020603050405020304" pitchFamily="18" charset="0"/>
              </a:rPr>
              <a:t>等几类。</a:t>
            </a:r>
          </a:p>
          <a:p>
            <a:pPr>
              <a:lnSpc>
                <a:spcPct val="125000"/>
              </a:lnSpc>
              <a:spcBef>
                <a:spcPct val="0"/>
              </a:spcBef>
              <a:buClrTx/>
              <a:buSzTx/>
              <a:buFontTx/>
              <a:buNone/>
            </a:pPr>
            <a:r>
              <a:rPr lang="en-US" altLang="zh-CN" sz="2000" b="1">
                <a:latin typeface="楷体" panose="02010609060101010101" pitchFamily="49" charset="-122"/>
                <a:ea typeface="楷体" panose="02010609060101010101" pitchFamily="49" charset="-122"/>
                <a:cs typeface="Times New Roman" panose="02020603050405020304" pitchFamily="18" charset="0"/>
              </a:rPr>
              <a:t>(3)</a:t>
            </a:r>
            <a:r>
              <a:rPr lang="zh-CN" altLang="en-US" sz="2000" b="1">
                <a:latin typeface="楷体" panose="02010609060101010101" pitchFamily="49" charset="-122"/>
                <a:ea typeface="楷体" panose="02010609060101010101" pitchFamily="49" charset="-122"/>
                <a:cs typeface="Times New Roman" panose="02020603050405020304" pitchFamily="18" charset="0"/>
              </a:rPr>
              <a:t>连线：实现程序框图中对象的数据传输。</a:t>
            </a:r>
            <a:endParaRPr lang="en-US" altLang="zh-CN" sz="2000" b="1">
              <a:latin typeface="楷体" panose="02010609060101010101" pitchFamily="49" charset="-122"/>
              <a:ea typeface="楷体" panose="02010609060101010101" pitchFamily="49" charset="-122"/>
              <a:cs typeface="Times New Roman" panose="02020603050405020304" pitchFamily="18" charset="0"/>
            </a:endParaRPr>
          </a:p>
        </p:txBody>
      </p:sp>
      <p:pic>
        <p:nvPicPr>
          <p:cNvPr id="1208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268413"/>
            <a:ext cx="30099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4"/>
          <p:cNvSpPr>
            <a:spLocks noChangeArrowheads="1"/>
          </p:cNvSpPr>
          <p:nvPr/>
        </p:nvSpPr>
        <p:spPr bwMode="auto">
          <a:xfrm>
            <a:off x="1258888" y="620713"/>
            <a:ext cx="2016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b="1">
                <a:latin typeface="Arial" panose="020B0604020202020204" pitchFamily="34" charset="0"/>
              </a:rPr>
              <a:t>2. </a:t>
            </a:r>
            <a:r>
              <a:rPr lang="zh-CN" altLang="en-US" sz="2400" b="1">
                <a:latin typeface="Arial" panose="020B0604020202020204" pitchFamily="34" charset="0"/>
              </a:rPr>
              <a:t>程序框图</a:t>
            </a:r>
          </a:p>
        </p:txBody>
      </p:sp>
      <p:sp>
        <p:nvSpPr>
          <p:cNvPr id="120837" name="AutoShape 5"/>
          <p:cNvSpPr>
            <a:spLocks noChangeArrowheads="1"/>
          </p:cNvSpPr>
          <p:nvPr/>
        </p:nvSpPr>
        <p:spPr bwMode="auto">
          <a:xfrm>
            <a:off x="4930775" y="4941888"/>
            <a:ext cx="4213225" cy="1514475"/>
          </a:xfrm>
          <a:prstGeom prst="wedgeRoundRectCallout">
            <a:avLst>
              <a:gd name="adj1" fmla="val 5537"/>
              <a:gd name="adj2" fmla="val -118866"/>
              <a:gd name="adj3" fmla="val 16667"/>
            </a:avLst>
          </a:prstGeom>
          <a:solidFill>
            <a:srgbClr val="F6F371"/>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50000"/>
              </a:spcBef>
              <a:buClrTx/>
              <a:buSzTx/>
              <a:buFontTx/>
              <a:buNone/>
            </a:pPr>
            <a:r>
              <a:rPr lang="zh-CN" altLang="en-US" sz="1800" b="1">
                <a:latin typeface="楷体_GB2312" pitchFamily="49" charset="-122"/>
                <a:ea typeface="楷体_GB2312" pitchFamily="49" charset="-122"/>
              </a:rPr>
              <a:t>程序框图包含了一个</a:t>
            </a:r>
            <a:r>
              <a:rPr lang="en-US" altLang="zh-CN" sz="1800" b="1">
                <a:solidFill>
                  <a:srgbClr val="0000FF"/>
                </a:solidFill>
                <a:latin typeface="楷体_GB2312" pitchFamily="49" charset="-122"/>
                <a:ea typeface="楷体_GB2312" pitchFamily="49" charset="-122"/>
              </a:rPr>
              <a:t>While</a:t>
            </a:r>
            <a:r>
              <a:rPr lang="zh-CN" altLang="en-US" sz="1800" b="1">
                <a:solidFill>
                  <a:srgbClr val="0000FF"/>
                </a:solidFill>
                <a:latin typeface="楷体_GB2312" pitchFamily="49" charset="-122"/>
                <a:ea typeface="楷体_GB2312" pitchFamily="49" charset="-122"/>
              </a:rPr>
              <a:t>循环结构</a:t>
            </a:r>
            <a:r>
              <a:rPr lang="zh-CN" altLang="en-US" sz="1800" b="1">
                <a:latin typeface="楷体_GB2312" pitchFamily="49" charset="-122"/>
                <a:ea typeface="楷体_GB2312" pitchFamily="49" charset="-122"/>
              </a:rPr>
              <a:t>、一个</a:t>
            </a:r>
            <a:r>
              <a:rPr lang="zh-CN" altLang="en-US" sz="1800" b="1">
                <a:solidFill>
                  <a:srgbClr val="0000FF"/>
                </a:solidFill>
                <a:latin typeface="楷体_GB2312" pitchFamily="49" charset="-122"/>
                <a:ea typeface="楷体_GB2312" pitchFamily="49" charset="-122"/>
              </a:rPr>
              <a:t>仿真信号</a:t>
            </a:r>
            <a:r>
              <a:rPr lang="en-US" altLang="zh-CN" sz="1800" b="1">
                <a:solidFill>
                  <a:srgbClr val="0000FF"/>
                </a:solidFill>
                <a:latin typeface="楷体_GB2312" pitchFamily="49" charset="-122"/>
                <a:ea typeface="楷体_GB2312" pitchFamily="49" charset="-122"/>
              </a:rPr>
              <a:t>VI</a:t>
            </a:r>
            <a:r>
              <a:rPr lang="zh-CN" altLang="en-US" sz="1800" b="1">
                <a:latin typeface="楷体_GB2312" pitchFamily="49" charset="-122"/>
                <a:ea typeface="楷体_GB2312" pitchFamily="49" charset="-122"/>
              </a:rPr>
              <a:t>函数节点及前面板放置的</a:t>
            </a:r>
            <a:r>
              <a:rPr lang="zh-CN" altLang="en-US" sz="1800" b="1">
                <a:solidFill>
                  <a:srgbClr val="0000FF"/>
                </a:solidFill>
                <a:latin typeface="楷体_GB2312" pitchFamily="49" charset="-122"/>
                <a:ea typeface="楷体_GB2312" pitchFamily="49" charset="-122"/>
              </a:rPr>
              <a:t>波形显示控件、转盘控件</a:t>
            </a:r>
            <a:r>
              <a:rPr lang="zh-CN" altLang="en-US" sz="1800" b="1">
                <a:latin typeface="楷体_GB2312" pitchFamily="49" charset="-122"/>
                <a:ea typeface="楷体_GB2312" pitchFamily="49" charset="-122"/>
              </a:rPr>
              <a:t>和</a:t>
            </a:r>
            <a:r>
              <a:rPr lang="zh-CN" altLang="en-US" sz="1800" b="1">
                <a:solidFill>
                  <a:srgbClr val="0000FF"/>
                </a:solidFill>
                <a:latin typeface="楷体_GB2312" pitchFamily="49" charset="-122"/>
                <a:ea typeface="楷体_GB2312" pitchFamily="49" charset="-122"/>
              </a:rPr>
              <a:t>停止按钮</a:t>
            </a:r>
            <a:r>
              <a:rPr lang="zh-CN" altLang="en-US" sz="1800" b="1">
                <a:latin typeface="楷体_GB2312" pitchFamily="49" charset="-122"/>
                <a:ea typeface="楷体_GB2312" pitchFamily="49" charset="-122"/>
              </a:rPr>
              <a:t>在程序框图中对应的</a:t>
            </a:r>
            <a:r>
              <a:rPr lang="zh-CN" altLang="en-US" sz="1800" b="1">
                <a:solidFill>
                  <a:srgbClr val="0000FF"/>
                </a:solidFill>
                <a:latin typeface="楷体_GB2312" pitchFamily="49" charset="-122"/>
                <a:ea typeface="楷体_GB2312" pitchFamily="49" charset="-122"/>
              </a:rPr>
              <a:t>接线端</a:t>
            </a:r>
            <a:endParaRPr lang="zh-CN" altLang="en-US" sz="18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8" presetClass="entr" presetSubtype="16" fill="hold" nodeType="afterEffect">
                                  <p:stCondLst>
                                    <p:cond delay="0"/>
                                  </p:stCondLst>
                                  <p:childTnLst>
                                    <p:set>
                                      <p:cBhvr>
                                        <p:cTn id="9" dur="1" fill="hold">
                                          <p:stCondLst>
                                            <p:cond delay="0"/>
                                          </p:stCondLst>
                                        </p:cTn>
                                        <p:tgtEl>
                                          <p:spTgt spid="120835"/>
                                        </p:tgtEl>
                                        <p:attrNameLst>
                                          <p:attrName>style.visibility</p:attrName>
                                        </p:attrNameLst>
                                      </p:cBhvr>
                                      <p:to>
                                        <p:strVal val="visible"/>
                                      </p:to>
                                    </p:set>
                                    <p:animEffect transition="in" filter="diamond(in)">
                                      <p:cBhvr>
                                        <p:cTn id="10" dur="1000"/>
                                        <p:tgtEl>
                                          <p:spTgt spid="1208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3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083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083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0837"/>
                                        </p:tgtEl>
                                        <p:attrNameLst>
                                          <p:attrName>style.visibility</p:attrName>
                                        </p:attrNameLst>
                                      </p:cBhvr>
                                      <p:to>
                                        <p:strVal val="visible"/>
                                      </p:to>
                                    </p:set>
                                    <p:animEffect transition="in" filter="wipe(up)">
                                      <p:cBhvr>
                                        <p:cTn id="27" dur="10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23850" y="2168525"/>
            <a:ext cx="856932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图标是</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的图形化表示，可包含文字、图形或图文组合。</a:t>
            </a:r>
            <a:r>
              <a:rPr lang="zh-CN" altLang="en-US"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如果将一个</a:t>
            </a:r>
            <a:r>
              <a:rPr lang="en-US" altLang="zh-CN"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当作子</a:t>
            </a:r>
            <a:r>
              <a:rPr lang="en-US" altLang="zh-CN"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使用，程序框图上将显示代表该子</a:t>
            </a:r>
            <a:r>
              <a:rPr lang="en-US" altLang="zh-CN"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的图标，双击该图标可对该子</a:t>
            </a:r>
            <a:r>
              <a:rPr lang="en-US" altLang="zh-CN"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a:solidFill>
                  <a:srgbClr val="0000FF"/>
                </a:solidFill>
                <a:latin typeface="楷体" panose="02010609060101010101" pitchFamily="49" charset="-122"/>
                <a:ea typeface="楷体" panose="02010609060101010101" pitchFamily="49" charset="-122"/>
                <a:cs typeface="Times New Roman" panose="02020603050405020304" pitchFamily="18" charset="0"/>
              </a:rPr>
              <a:t>进行修改或编辑</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p>
          <a:p>
            <a:pPr>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连线板用于</a:t>
            </a:r>
            <a:r>
              <a:rPr lang="zh-CN" altLang="en-US"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显示</a:t>
            </a:r>
            <a:r>
              <a:rPr lang="en-US" altLang="zh-CN"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a:solidFill>
                  <a:srgbClr val="FF0000"/>
                </a:solidFill>
                <a:latin typeface="楷体" panose="02010609060101010101" pitchFamily="49" charset="-122"/>
                <a:ea typeface="楷体" panose="02010609060101010101" pitchFamily="49" charset="-122"/>
                <a:cs typeface="Times New Roman" panose="02020603050405020304" pitchFamily="18" charset="0"/>
              </a:rPr>
              <a:t>中所有输入控件和显示控件的接线端</a:t>
            </a:r>
            <a:r>
              <a:rPr lang="zh-CN" altLang="en-US" sz="2000" b="1">
                <a:latin typeface="楷体" panose="02010609060101010101" pitchFamily="49" charset="-122"/>
                <a:ea typeface="楷体" panose="02010609060101010101" pitchFamily="49" charset="-122"/>
                <a:cs typeface="Times New Roman" panose="02020603050405020304" pitchFamily="18" charset="0"/>
              </a:rPr>
              <a:t>，类似于文本编程语言中调用函数时使用的参数列表。</a:t>
            </a:r>
          </a:p>
        </p:txBody>
      </p:sp>
      <p:sp>
        <p:nvSpPr>
          <p:cNvPr id="18435" name="Rectangle 3"/>
          <p:cNvSpPr>
            <a:spLocks noChangeArrowheads="1"/>
          </p:cNvSpPr>
          <p:nvPr/>
        </p:nvSpPr>
        <p:spPr bwMode="auto">
          <a:xfrm>
            <a:off x="1042988" y="620713"/>
            <a:ext cx="2508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b="1">
                <a:latin typeface="宋体" panose="02010600030101010101" pitchFamily="2" charset="-122"/>
              </a:rPr>
              <a:t>3. </a:t>
            </a:r>
            <a:r>
              <a:rPr lang="zh-CN" altLang="en-US" sz="2400" b="1">
                <a:latin typeface="宋体" panose="02010600030101010101" pitchFamily="2" charset="-122"/>
              </a:rPr>
              <a:t>图标和连线板</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413"/>
            <a:ext cx="1584325"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AutoShape 7"/>
          <p:cNvSpPr>
            <a:spLocks noChangeArrowheads="1"/>
          </p:cNvSpPr>
          <p:nvPr/>
        </p:nvSpPr>
        <p:spPr bwMode="auto">
          <a:xfrm>
            <a:off x="4932363" y="476250"/>
            <a:ext cx="1152525" cy="431800"/>
          </a:xfrm>
          <a:prstGeom prst="wedgeRoundRectCallout">
            <a:avLst>
              <a:gd name="adj1" fmla="val -43801"/>
              <a:gd name="adj2" fmla="val 190074"/>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连线板</a:t>
            </a:r>
          </a:p>
        </p:txBody>
      </p:sp>
      <p:sp>
        <p:nvSpPr>
          <p:cNvPr id="34824" name="AutoShape 8"/>
          <p:cNvSpPr>
            <a:spLocks noChangeArrowheads="1"/>
          </p:cNvSpPr>
          <p:nvPr/>
        </p:nvSpPr>
        <p:spPr bwMode="auto">
          <a:xfrm>
            <a:off x="6084888" y="981075"/>
            <a:ext cx="1152525" cy="431800"/>
          </a:xfrm>
          <a:prstGeom prst="wedgeRoundRectCallout">
            <a:avLst>
              <a:gd name="adj1" fmla="val -51102"/>
              <a:gd name="adj2" fmla="val 111764"/>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图标</a:t>
            </a:r>
          </a:p>
        </p:txBody>
      </p:sp>
      <p:sp>
        <p:nvSpPr>
          <p:cNvPr id="34825" name="Rectangle 9"/>
          <p:cNvSpPr>
            <a:spLocks noChangeArrowheads="1"/>
          </p:cNvSpPr>
          <p:nvPr/>
        </p:nvSpPr>
        <p:spPr bwMode="auto">
          <a:xfrm>
            <a:off x="323850" y="4652963"/>
            <a:ext cx="84963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图标和连线板是用来识别</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的接口，以便在创建</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时调用另一个</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。因此，在创建</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的前面板和程序框图后创建图标和连线板。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500"/>
                                  </p:stCondLst>
                                  <p:childTnLst>
                                    <p:set>
                                      <p:cBhvr>
                                        <p:cTn id="6" dur="1" fill="hold">
                                          <p:stCondLst>
                                            <p:cond delay="0"/>
                                          </p:stCondLst>
                                        </p:cTn>
                                        <p:tgtEl>
                                          <p:spTgt spid="34820"/>
                                        </p:tgtEl>
                                        <p:attrNameLst>
                                          <p:attrName>style.visibility</p:attrName>
                                        </p:attrNameLst>
                                      </p:cBhvr>
                                      <p:to>
                                        <p:strVal val="visible"/>
                                      </p:to>
                                    </p:set>
                                    <p:animEffect transition="in" filter="diamond(in)">
                                      <p:cBhvr>
                                        <p:cTn id="7" dur="10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1">
                                            <p:txEl>
                                              <p:pRg st="0" end="0"/>
                                            </p:txEl>
                                          </p:spTgt>
                                        </p:tgtEl>
                                        <p:attrNameLst>
                                          <p:attrName>style.visibility</p:attrName>
                                        </p:attrNameLst>
                                      </p:cBhvr>
                                      <p:to>
                                        <p:strVal val="visible"/>
                                      </p:to>
                                    </p:set>
                                    <p:animEffect transition="in" filter="blinds(horizontal)">
                                      <p:cBhvr>
                                        <p:cTn id="12" dur="1000"/>
                                        <p:tgtEl>
                                          <p:spTgt spid="20481">
                                            <p:txEl>
                                              <p:pRg st="0" end="0"/>
                                            </p:txEl>
                                          </p:spTgt>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482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0481">
                                            <p:txEl>
                                              <p:pRg st="1" end="1"/>
                                            </p:txEl>
                                          </p:spTgt>
                                        </p:tgtEl>
                                        <p:attrNameLst>
                                          <p:attrName>style.visibility</p:attrName>
                                        </p:attrNameLst>
                                      </p:cBhvr>
                                      <p:to>
                                        <p:strVal val="visible"/>
                                      </p:to>
                                    </p:set>
                                    <p:animEffect transition="in" filter="blinds(horizontal)">
                                      <p:cBhvr>
                                        <p:cTn id="20" dur="1000"/>
                                        <p:tgtEl>
                                          <p:spTgt spid="20481">
                                            <p:txEl>
                                              <p:pRg st="1" end="1"/>
                                            </p:txEl>
                                          </p:spTgt>
                                        </p:tgtEl>
                                      </p:cBhvr>
                                    </p:animEffect>
                                  </p:childTnLst>
                                </p:cTn>
                              </p:par>
                            </p:childTnLst>
                          </p:cTn>
                        </p:par>
                        <p:par>
                          <p:cTn id="21" fill="hold" nodeType="afterGroup">
                            <p:stCondLst>
                              <p:cond delay="1000"/>
                            </p:stCondLst>
                            <p:childTnLst>
                              <p:par>
                                <p:cTn id="22" presetID="4" presetClass="entr" presetSubtype="16" fill="hold" grpId="0" nodeType="afterEffect">
                                  <p:stCondLst>
                                    <p:cond delay="1000"/>
                                  </p:stCondLst>
                                  <p:childTnLst>
                                    <p:set>
                                      <p:cBhvr>
                                        <p:cTn id="23" dur="1" fill="hold">
                                          <p:stCondLst>
                                            <p:cond delay="0"/>
                                          </p:stCondLst>
                                        </p:cTn>
                                        <p:tgtEl>
                                          <p:spTgt spid="34823"/>
                                        </p:tgtEl>
                                        <p:attrNameLst>
                                          <p:attrName>style.visibility</p:attrName>
                                        </p:attrNameLst>
                                      </p:cBhvr>
                                      <p:to>
                                        <p:strVal val="visible"/>
                                      </p:to>
                                    </p:set>
                                    <p:animEffect transition="in" filter="box(in)">
                                      <p:cBhvr>
                                        <p:cTn id="24" dur="500"/>
                                        <p:tgtEl>
                                          <p:spTgt spid="348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4825"/>
                                        </p:tgtEl>
                                        <p:attrNameLst>
                                          <p:attrName>style.visibility</p:attrName>
                                        </p:attrNameLst>
                                      </p:cBhvr>
                                      <p:to>
                                        <p:strVal val="visible"/>
                                      </p:to>
                                    </p:set>
                                    <p:animEffect transition="in" filter="box(in)">
                                      <p:cBhvr>
                                        <p:cTn id="29"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P spid="34824" grpId="0" animBg="1"/>
      <p:bldP spid="348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50825" y="1206500"/>
            <a:ext cx="8605838"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1800">
                <a:latin typeface="Times New Roman" panose="02020603050405020304" pitchFamily="18" charset="0"/>
                <a:cs typeface="Times New Roman" panose="02020603050405020304" pitchFamily="18" charset="0"/>
              </a:rPr>
              <a:t>    </a:t>
            </a:r>
            <a:r>
              <a:rPr lang="zh-CN" altLang="en-US" sz="2000" b="1">
                <a:latin typeface="楷体" panose="02010609060101010101" pitchFamily="49" charset="-122"/>
                <a:ea typeface="楷体" panose="02010609060101010101" pitchFamily="49" charset="-122"/>
                <a:cs typeface="Times New Roman" panose="02020603050405020304" pitchFamily="18" charset="0"/>
              </a:rPr>
              <a:t>由于程序中的数据是沿数据连线按照程序中的逻辑关系流动的，因此，数据流控制着</a:t>
            </a:r>
            <a:r>
              <a:rPr lang="en-US" altLang="zh-CN" sz="2000" b="1">
                <a:latin typeface="楷体" panose="02010609060101010101" pitchFamily="49" charset="-122"/>
                <a:ea typeface="楷体" panose="02010609060101010101" pitchFamily="49" charset="-122"/>
                <a:cs typeface="Times New Roman" panose="02020603050405020304" pitchFamily="18" charset="0"/>
              </a:rPr>
              <a:t>LabVIEW</a:t>
            </a:r>
            <a:r>
              <a:rPr lang="zh-CN" altLang="en-US" sz="2000" b="1">
                <a:latin typeface="楷体" panose="02010609060101010101" pitchFamily="49" charset="-122"/>
                <a:ea typeface="楷体" panose="02010609060101010101" pitchFamily="49" charset="-122"/>
                <a:cs typeface="Times New Roman" panose="02020603050405020304" pitchFamily="18" charset="0"/>
              </a:rPr>
              <a:t>程序的运行方式。对一个节点而言，只有当它的输入端口上的数据都被提供以后，它才能够执行相应功能。当节点程序运行完毕后，它把数据结果送到其输出端口上，这些数据又很快地通过数据连线送至下一个相连的目的端口。</a:t>
            </a:r>
          </a:p>
          <a:p>
            <a:pPr eaLnBrk="1" hangingPunct="1">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如：</a:t>
            </a:r>
            <a:endParaRPr lang="zh-CN" altLang="en-US" sz="2000" b="1">
              <a:latin typeface="楷体" panose="02010609060101010101" pitchFamily="49" charset="-122"/>
              <a:ea typeface="楷体" panose="02010609060101010101" pitchFamily="49" charset="-122"/>
            </a:endParaRPr>
          </a:p>
        </p:txBody>
      </p:sp>
      <p:graphicFrame>
        <p:nvGraphicFramePr>
          <p:cNvPr id="19459" name="Object 1"/>
          <p:cNvGraphicFramePr>
            <a:graphicFrameLocks noChangeAspect="1"/>
          </p:cNvGraphicFramePr>
          <p:nvPr/>
        </p:nvGraphicFramePr>
        <p:xfrm>
          <a:off x="1835150" y="4005263"/>
          <a:ext cx="2425700" cy="360362"/>
        </p:xfrm>
        <a:graphic>
          <a:graphicData uri="http://schemas.openxmlformats.org/presentationml/2006/ole">
            <mc:AlternateContent xmlns:mc="http://schemas.openxmlformats.org/markup-compatibility/2006">
              <mc:Choice xmlns:v="urn:schemas-microsoft-com:vml" Requires="v">
                <p:oleObj name="公式" r:id="rId2" imgW="1358310" imgH="203112" progId="Equation.3">
                  <p:embed/>
                </p:oleObj>
              </mc:Choice>
              <mc:Fallback>
                <p:oleObj name="公式" r:id="rId2" imgW="1358310" imgH="203112"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005263"/>
                        <a:ext cx="2425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68863"/>
            <a:ext cx="42164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graphicFrame>
        <p:nvGraphicFramePr>
          <p:cNvPr id="22533" name="Object 5"/>
          <p:cNvGraphicFramePr>
            <a:graphicFrameLocks noChangeAspect="1"/>
          </p:cNvGraphicFramePr>
          <p:nvPr/>
        </p:nvGraphicFramePr>
        <p:xfrm>
          <a:off x="4222750" y="4797425"/>
          <a:ext cx="4921250" cy="1873250"/>
        </p:xfrm>
        <a:graphic>
          <a:graphicData uri="http://schemas.openxmlformats.org/presentationml/2006/ole">
            <mc:AlternateContent xmlns:mc="http://schemas.openxmlformats.org/markup-compatibility/2006">
              <mc:Choice xmlns:v="urn:schemas-microsoft-com:vml" Requires="v">
                <p:oleObj r:id="rId5" imgW="3876355" imgH="1486794" progId="Visio.Drawing.11">
                  <p:embed/>
                </p:oleObj>
              </mc:Choice>
              <mc:Fallback>
                <p:oleObj r:id="rId5" imgW="3876355" imgH="1486794"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750" y="4797425"/>
                        <a:ext cx="49212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12"/>
          <p:cNvSpPr>
            <a:spLocks noChangeArrowheads="1"/>
          </p:cNvSpPr>
          <p:nvPr/>
        </p:nvSpPr>
        <p:spPr bwMode="auto">
          <a:xfrm>
            <a:off x="971550" y="476250"/>
            <a:ext cx="2073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Arial" panose="020B0604020202020204" pitchFamily="34" charset="0"/>
              </a:rPr>
              <a:t>4. </a:t>
            </a:r>
            <a:r>
              <a:rPr lang="zh-CN" altLang="en-US" sz="2400" b="1">
                <a:latin typeface="Arial" panose="020B0604020202020204" pitchFamily="34" charset="0"/>
              </a:rPr>
              <a:t>数据流驱动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blinds(horizontal)">
                                      <p:cBhvr>
                                        <p:cTn id="12"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ctrTitle" idx="4294967295"/>
          </p:nvPr>
        </p:nvSpPr>
        <p:spPr>
          <a:xfrm>
            <a:off x="1258888" y="620713"/>
            <a:ext cx="4752975" cy="530225"/>
          </a:xfrm>
        </p:spPr>
        <p:txBody>
          <a:bodyPr anchor="ctr"/>
          <a:lstStyle/>
          <a:p>
            <a:pPr eaLnBrk="1" hangingPunct="1"/>
            <a:r>
              <a:rPr lang="en-US" altLang="zh-CN" sz="2000" b="1">
                <a:solidFill>
                  <a:schemeClr val="tx1"/>
                </a:solidFill>
                <a:latin typeface="Times New Roman" panose="02020603050405020304" pitchFamily="18" charset="0"/>
                <a:ea typeface="黑体" panose="02010609060101010101" pitchFamily="49" charset="-122"/>
              </a:rPr>
              <a:t>4.2.2</a:t>
            </a:r>
            <a:r>
              <a:rPr lang="en-US" altLang="zh-CN" sz="2000" b="1">
                <a:solidFill>
                  <a:schemeClr val="tx1"/>
                </a:solidFill>
                <a:latin typeface="黑体" panose="02010609060101010101" pitchFamily="49" charset="-122"/>
                <a:ea typeface="黑体" panose="02010609060101010101" pitchFamily="49" charset="-122"/>
              </a:rPr>
              <a:t>  LabVIEW 2014</a:t>
            </a:r>
            <a:r>
              <a:rPr lang="zh-CN" altLang="zh-CN" sz="2000" b="1">
                <a:solidFill>
                  <a:schemeClr val="tx1"/>
                </a:solidFill>
                <a:latin typeface="黑体" panose="02010609060101010101" pitchFamily="49" charset="-122"/>
                <a:ea typeface="黑体" panose="02010609060101010101" pitchFamily="49" charset="-122"/>
              </a:rPr>
              <a:t>的操作选板</a:t>
            </a:r>
            <a:endParaRPr lang="zh-CN" altLang="en-US" sz="2000" b="1">
              <a:solidFill>
                <a:schemeClr val="tx1"/>
              </a:solidFill>
              <a:latin typeface="黑体" panose="02010609060101010101" pitchFamily="49" charset="-122"/>
              <a:ea typeface="黑体" panose="02010609060101010101" pitchFamily="49" charset="-122"/>
            </a:endParaRPr>
          </a:p>
        </p:txBody>
      </p:sp>
      <p:sp>
        <p:nvSpPr>
          <p:cNvPr id="38914" name="副标题 2"/>
          <p:cNvSpPr>
            <a:spLocks noGrp="1"/>
          </p:cNvSpPr>
          <p:nvPr>
            <p:ph type="subTitle" idx="4294967295"/>
          </p:nvPr>
        </p:nvSpPr>
        <p:spPr>
          <a:xfrm>
            <a:off x="395288" y="2997200"/>
            <a:ext cx="5327650" cy="3600450"/>
          </a:xfrm>
        </p:spPr>
        <p:txBody>
          <a:bodyPr/>
          <a:lstStyle/>
          <a:p>
            <a:pPr marL="0" indent="0" eaLnBrk="1" hangingPunct="1">
              <a:lnSpc>
                <a:spcPct val="150000"/>
              </a:lnSpc>
              <a:spcBef>
                <a:spcPct val="0"/>
              </a:spcBef>
              <a:buFont typeface="Wingdings" panose="05000000000000000000" pitchFamily="2" charset="2"/>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控件选板</a:t>
            </a:r>
            <a:r>
              <a:rPr lang="zh-CN" altLang="en-US" sz="2000" b="1">
                <a:latin typeface="楷体" panose="02010609060101010101" pitchFamily="49" charset="-122"/>
                <a:ea typeface="楷体" panose="02010609060101010101" pitchFamily="49" charset="-122"/>
              </a:rPr>
              <a:t>只</a:t>
            </a:r>
            <a:r>
              <a:rPr lang="zh-CN" altLang="zh-CN" sz="2000" b="1">
                <a:solidFill>
                  <a:srgbClr val="FF0000"/>
                </a:solidFill>
                <a:latin typeface="楷体" panose="02010609060101010101" pitchFamily="49" charset="-122"/>
                <a:ea typeface="楷体" panose="02010609060101010101" pitchFamily="49" charset="-122"/>
              </a:rPr>
              <a:t>在前面板显示</a:t>
            </a:r>
            <a:r>
              <a:rPr lang="zh-CN" altLang="en-US" sz="2000" b="1">
                <a:solidFill>
                  <a:srgbClr val="FF0000"/>
                </a:solidFill>
                <a:latin typeface="楷体" panose="02010609060101010101" pitchFamily="49" charset="-122"/>
                <a:ea typeface="楷体" panose="02010609060101010101" pitchFamily="49" charset="-122"/>
              </a:rPr>
              <a:t>与调用</a:t>
            </a:r>
            <a:r>
              <a:rPr lang="zh-CN" altLang="zh-CN" sz="2000" b="1">
                <a:solidFill>
                  <a:srgbClr val="FF0000"/>
                </a:solidFill>
                <a:latin typeface="楷体" panose="02010609060101010101" pitchFamily="49" charset="-122"/>
                <a:ea typeface="楷体" panose="02010609060101010101" pitchFamily="49" charset="-122"/>
              </a:rPr>
              <a:t>，包含了创建前面板所需的输入控件和显示控件</a:t>
            </a:r>
            <a:r>
              <a:rPr lang="zh-CN" altLang="zh-CN" sz="2000" b="1">
                <a:latin typeface="楷体" panose="02010609060101010101" pitchFamily="49" charset="-122"/>
                <a:ea typeface="楷体" panose="02010609060101010101" pitchFamily="49" charset="-122"/>
              </a:rPr>
              <a:t>，它们按类型被归纳在不同的子选板之中，如新式、银色、系统、经典和</a:t>
            </a:r>
            <a:r>
              <a:rPr lang="en-US" altLang="zh-CN" sz="2000" b="1">
                <a:latin typeface="楷体" panose="02010609060101010101" pitchFamily="49" charset="-122"/>
                <a:ea typeface="楷体" panose="02010609060101010101" pitchFamily="49" charset="-122"/>
              </a:rPr>
              <a:t>Express</a:t>
            </a:r>
            <a:r>
              <a:rPr lang="zh-CN" altLang="zh-CN" sz="2000" b="1">
                <a:latin typeface="楷体" panose="02010609060101010101" pitchFamily="49" charset="-122"/>
                <a:ea typeface="楷体" panose="02010609060101010101" pitchFamily="49" charset="-122"/>
              </a:rPr>
              <a:t>等多个子选板。</a:t>
            </a:r>
            <a:endParaRPr lang="zh-CN" altLang="en-US" sz="2000" b="1">
              <a:latin typeface="楷体" panose="02010609060101010101" pitchFamily="49" charset="-122"/>
              <a:ea typeface="楷体" panose="02010609060101010101" pitchFamily="49" charset="-122"/>
            </a:endParaRPr>
          </a:p>
          <a:p>
            <a:pPr marL="0" indent="0" eaLnBrk="1" hangingPunct="1">
              <a:lnSpc>
                <a:spcPct val="150000"/>
              </a:lnSpc>
              <a:spcBef>
                <a:spcPct val="0"/>
              </a:spcBef>
              <a:buFont typeface="Wingdings" panose="05000000000000000000" pitchFamily="2" charset="2"/>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如需显示该选板，在</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主菜单中选择</a:t>
            </a:r>
            <a:r>
              <a:rPr lang="zh-CN" altLang="zh-CN" sz="2000" b="1">
                <a:solidFill>
                  <a:srgbClr val="FF0000"/>
                </a:solidFill>
                <a:latin typeface="楷体" panose="02010609060101010101" pitchFamily="49" charset="-122"/>
                <a:ea typeface="楷体" panose="02010609060101010101" pitchFamily="49" charset="-122"/>
              </a:rPr>
              <a:t>“查看”</a:t>
            </a:r>
            <a:r>
              <a:rPr lang="en-US" altLang="zh-CN" sz="2000" b="1">
                <a:solidFill>
                  <a:srgbClr val="FF0000"/>
                </a:solidFill>
                <a:latin typeface="楷体" panose="02010609060101010101" pitchFamily="49" charset="-122"/>
                <a:ea typeface="楷体" panose="02010609060101010101" pitchFamily="49" charset="-122"/>
              </a:rPr>
              <a:t>»</a:t>
            </a:r>
            <a:r>
              <a:rPr lang="zh-CN" altLang="zh-CN" sz="2000" b="1">
                <a:solidFill>
                  <a:srgbClr val="FF0000"/>
                </a:solidFill>
                <a:latin typeface="楷体" panose="02010609060101010101" pitchFamily="49" charset="-122"/>
                <a:ea typeface="楷体" panose="02010609060101010101" pitchFamily="49" charset="-122"/>
              </a:rPr>
              <a:t>“控件选板”</a:t>
            </a:r>
            <a:r>
              <a:rPr lang="zh-CN" altLang="zh-CN" sz="2000" b="1">
                <a:latin typeface="楷体" panose="02010609060101010101" pitchFamily="49" charset="-122"/>
                <a:ea typeface="楷体" panose="02010609060101010101" pitchFamily="49" charset="-122"/>
              </a:rPr>
              <a:t>，或在前面板空白处单击鼠标右键，即可弹出控件选板。</a:t>
            </a:r>
            <a:endParaRPr lang="zh-CN" altLang="en-US" sz="1400">
              <a:solidFill>
                <a:srgbClr val="898989"/>
              </a:solidFill>
            </a:endParaRPr>
          </a:p>
        </p:txBody>
      </p:sp>
      <p:sp>
        <p:nvSpPr>
          <p:cNvPr id="20484" name="Rectangle 4"/>
          <p:cNvSpPr>
            <a:spLocks noChangeArrowheads="1"/>
          </p:cNvSpPr>
          <p:nvPr/>
        </p:nvSpPr>
        <p:spPr bwMode="auto">
          <a:xfrm>
            <a:off x="179388" y="1412875"/>
            <a:ext cx="849788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lang="en-US" altLang="zh-CN" sz="2000" b="1">
                <a:latin typeface="楷体" panose="02010609060101010101" pitchFamily="49" charset="-122"/>
                <a:ea typeface="楷体" panose="02010609060101010101" pitchFamily="49" charset="-122"/>
              </a:rPr>
              <a:t>    LabVIEW</a:t>
            </a:r>
            <a:r>
              <a:rPr lang="zh-CN" altLang="zh-CN" sz="2000" b="1">
                <a:latin typeface="楷体" panose="02010609060101010101" pitchFamily="49" charset="-122"/>
                <a:ea typeface="楷体" panose="02010609060101010101" pitchFamily="49" charset="-122"/>
              </a:rPr>
              <a:t>包含</a:t>
            </a:r>
            <a:r>
              <a:rPr lang="en-US" altLang="zh-CN" sz="2000" b="1">
                <a:latin typeface="楷体" panose="02010609060101010101" pitchFamily="49" charset="-122"/>
                <a:ea typeface="楷体" panose="02010609060101010101" pitchFamily="49" charset="-122"/>
              </a:rPr>
              <a:t>3</a:t>
            </a:r>
            <a:r>
              <a:rPr lang="zh-CN" altLang="zh-CN" sz="2000" b="1">
                <a:latin typeface="楷体" panose="02010609060101010101" pitchFamily="49" charset="-122"/>
                <a:ea typeface="楷体" panose="02010609060101010101" pitchFamily="49" charset="-122"/>
              </a:rPr>
              <a:t>个操作选板：</a:t>
            </a:r>
            <a:r>
              <a:rPr lang="zh-CN" altLang="zh-CN" sz="2000" b="1">
                <a:solidFill>
                  <a:schemeClr val="folHlink"/>
                </a:solidFill>
                <a:latin typeface="楷体" panose="02010609060101010101" pitchFamily="49" charset="-122"/>
                <a:ea typeface="楷体" panose="02010609060101010101" pitchFamily="49" charset="-122"/>
              </a:rPr>
              <a:t>工具选板</a:t>
            </a:r>
            <a:r>
              <a:rPr lang="zh-CN" altLang="zh-CN" sz="2000" b="1">
                <a:latin typeface="楷体" panose="02010609060101010101" pitchFamily="49" charset="-122"/>
                <a:ea typeface="楷体" panose="02010609060101010101" pitchFamily="49" charset="-122"/>
              </a:rPr>
              <a:t>、</a:t>
            </a:r>
            <a:r>
              <a:rPr lang="zh-CN" altLang="zh-CN" sz="2000" b="1">
                <a:solidFill>
                  <a:schemeClr val="folHlink"/>
                </a:solidFill>
                <a:latin typeface="楷体" panose="02010609060101010101" pitchFamily="49" charset="-122"/>
                <a:ea typeface="楷体" panose="02010609060101010101" pitchFamily="49" charset="-122"/>
              </a:rPr>
              <a:t>控件选板</a:t>
            </a:r>
            <a:r>
              <a:rPr lang="zh-CN" altLang="zh-CN" sz="2000" b="1">
                <a:latin typeface="楷体" panose="02010609060101010101" pitchFamily="49" charset="-122"/>
                <a:ea typeface="楷体" panose="02010609060101010101" pitchFamily="49" charset="-122"/>
              </a:rPr>
              <a:t>、</a:t>
            </a:r>
            <a:r>
              <a:rPr lang="zh-CN" altLang="zh-CN" sz="2000" b="1">
                <a:solidFill>
                  <a:schemeClr val="folHlink"/>
                </a:solidFill>
                <a:latin typeface="楷体" panose="02010609060101010101" pitchFamily="49" charset="-122"/>
                <a:ea typeface="楷体" panose="02010609060101010101" pitchFamily="49" charset="-122"/>
              </a:rPr>
              <a:t>函数选板</a:t>
            </a:r>
            <a:r>
              <a:rPr lang="zh-CN" altLang="zh-CN" sz="2000" b="1">
                <a:latin typeface="楷体" panose="02010609060101010101" pitchFamily="49" charset="-122"/>
                <a:ea typeface="楷体" panose="02010609060101010101" pitchFamily="49" charset="-122"/>
              </a:rPr>
              <a:t>。这些选板可以随意移动，并可以放置在屏幕</a:t>
            </a:r>
            <a:r>
              <a:rPr lang="zh-CN" altLang="en-US" sz="2000" b="1">
                <a:latin typeface="楷体" panose="02010609060101010101" pitchFamily="49" charset="-122"/>
                <a:ea typeface="楷体" panose="02010609060101010101" pitchFamily="49" charset="-122"/>
              </a:rPr>
              <a:t>上</a:t>
            </a:r>
            <a:r>
              <a:rPr lang="zh-CN" altLang="zh-CN" sz="2000" b="1">
                <a:latin typeface="楷体" panose="02010609060101010101" pitchFamily="49" charset="-122"/>
                <a:ea typeface="楷体" panose="02010609060101010101" pitchFamily="49" charset="-122"/>
              </a:rPr>
              <a:t>的任意位置。</a:t>
            </a:r>
            <a:endParaRPr lang="en-US" altLang="zh-CN" sz="2000" b="1">
              <a:latin typeface="楷体" panose="02010609060101010101" pitchFamily="49" charset="-122"/>
              <a:ea typeface="楷体" panose="02010609060101010101" pitchFamily="49" charset="-122"/>
            </a:endParaRPr>
          </a:p>
        </p:txBody>
      </p:sp>
      <p:sp>
        <p:nvSpPr>
          <p:cNvPr id="38917" name="Rectangle 5"/>
          <p:cNvSpPr>
            <a:spLocks noChangeArrowheads="1"/>
          </p:cNvSpPr>
          <p:nvPr/>
        </p:nvSpPr>
        <p:spPr bwMode="auto">
          <a:xfrm>
            <a:off x="395288" y="2565400"/>
            <a:ext cx="21605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Arial" panose="020B0604020202020204" pitchFamily="34" charset="0"/>
              </a:rPr>
              <a:t>1. </a:t>
            </a:r>
            <a:r>
              <a:rPr lang="zh-CN" altLang="zh-CN" sz="2000" b="1">
                <a:latin typeface="Arial" panose="020B0604020202020204" pitchFamily="34" charset="0"/>
              </a:rPr>
              <a:t>控件选板</a:t>
            </a:r>
            <a:endParaRPr lang="zh-CN" altLang="en-US" sz="2000" b="1">
              <a:latin typeface="Arial" panose="020B0604020202020204" pitchFamily="34" charset="0"/>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2781300"/>
            <a:ext cx="26670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ox(in)">
                                      <p:cBhvr>
                                        <p:cTn id="7" dur="500"/>
                                        <p:tgtEl>
                                          <p:spTgt spid="38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8914">
                                            <p:txEl>
                                              <p:pRg st="0" end="0"/>
                                            </p:txEl>
                                          </p:spTgt>
                                        </p:tgtEl>
                                        <p:attrNameLst>
                                          <p:attrName>style.visibility</p:attrName>
                                        </p:attrNameLst>
                                      </p:cBhvr>
                                      <p:to>
                                        <p:strVal val="visible"/>
                                      </p:to>
                                    </p:set>
                                  </p:childTnLst>
                                </p:cTn>
                              </p:par>
                            </p:childTnLst>
                          </p:cTn>
                        </p:par>
                        <p:par>
                          <p:cTn id="12" fill="hold" nodeType="afterGroup">
                            <p:stCondLst>
                              <p:cond delay="0"/>
                            </p:stCondLst>
                            <p:childTnLst>
                              <p:par>
                                <p:cTn id="13" presetID="8" presetClass="entr" presetSubtype="16" fill="hold" nodeType="afterEffect">
                                  <p:stCondLst>
                                    <p:cond delay="0"/>
                                  </p:stCondLst>
                                  <p:childTnLst>
                                    <p:set>
                                      <p:cBhvr>
                                        <p:cTn id="14" dur="1" fill="hold">
                                          <p:stCondLst>
                                            <p:cond delay="0"/>
                                          </p:stCondLst>
                                        </p:cTn>
                                        <p:tgtEl>
                                          <p:spTgt spid="38918"/>
                                        </p:tgtEl>
                                        <p:attrNameLst>
                                          <p:attrName>style.visibility</p:attrName>
                                        </p:attrNameLst>
                                      </p:cBhvr>
                                      <p:to>
                                        <p:strVal val="visible"/>
                                      </p:to>
                                    </p:set>
                                    <p:animEffect transition="in" filter="diamond(in)">
                                      <p:cBhvr>
                                        <p:cTn id="15" dur="1000"/>
                                        <p:tgtEl>
                                          <p:spTgt spid="389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5"/>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07" name="Rectangle 16"/>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08" name="Rectangle 17"/>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09" name="Rectangle 18"/>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0" name="Rectangle 19"/>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1" name="Rectangle 20"/>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2" name="Rectangle 21"/>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3" name="Rectangle 22"/>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4" name="Rectangle 23"/>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5" name="Rectangle 24"/>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6" name="Rectangle 25"/>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1517" name="Rectangle 26"/>
          <p:cNvSpPr>
            <a:spLocks noChangeArrowheads="1"/>
          </p:cNvSpPr>
          <p:nvPr/>
        </p:nvSpPr>
        <p:spPr bwMode="auto">
          <a:xfrm>
            <a:off x="1924050" y="363538"/>
            <a:ext cx="866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144479" name="Group 95"/>
          <p:cNvGraphicFramePr>
            <a:graphicFrameLocks noGrp="1"/>
          </p:cNvGraphicFramePr>
          <p:nvPr/>
        </p:nvGraphicFramePr>
        <p:xfrm>
          <a:off x="250825" y="1268413"/>
          <a:ext cx="8785225" cy="5195890"/>
        </p:xfrm>
        <a:graphic>
          <a:graphicData uri="http://schemas.openxmlformats.org/drawingml/2006/table">
            <a:tbl>
              <a:tblPr/>
              <a:tblGrid>
                <a:gridCol w="1412875">
                  <a:extLst>
                    <a:ext uri="{9D8B030D-6E8A-4147-A177-3AD203B41FA5}">
                      <a16:colId xmlns:a16="http://schemas.microsoft.com/office/drawing/2014/main" val="20000"/>
                    </a:ext>
                  </a:extLst>
                </a:gridCol>
                <a:gridCol w="1570038">
                  <a:extLst>
                    <a:ext uri="{9D8B030D-6E8A-4147-A177-3AD203B41FA5}">
                      <a16:colId xmlns:a16="http://schemas.microsoft.com/office/drawing/2014/main" val="20001"/>
                    </a:ext>
                  </a:extLst>
                </a:gridCol>
                <a:gridCol w="5802312">
                  <a:extLst>
                    <a:ext uri="{9D8B030D-6E8A-4147-A177-3AD203B41FA5}">
                      <a16:colId xmlns:a16="http://schemas.microsoft.com/office/drawing/2014/main" val="20002"/>
                    </a:ext>
                  </a:extLst>
                </a:gridCol>
              </a:tblGrid>
              <a:tr h="3571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图标</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6F37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子选板名称</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6F37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功　　　　能</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6F371"/>
                    </a:solidFill>
                  </a:tcPr>
                </a:tc>
                <a:extLst>
                  <a:ext uri="{0D108BD9-81ED-4DB2-BD59-A6C34878D82A}">
                    <a16:rowId xmlns:a16="http://schemas.microsoft.com/office/drawing/2014/main" val="10000"/>
                  </a:ext>
                </a:extLst>
              </a:tr>
              <a:tr h="4397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数值</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数值的控制和显示，包含数字式、指针式显示表盘及各种输入框</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布尔</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逻辑数值的控制和显示，包含各种布尔开关、按钮以及指示灯等</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字符串与路径</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用于创建字符串输入、字符串显示、文件路径输入、文件路径显示等控件</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数组、矩阵与簇</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用于创建数组、矩阵和簇的输入和显示控件</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6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列表、表格和树</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创建各种列表、表格和树的控制和显示</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图形</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提供各种形式的图形显示对象，如波形图、波形图表、强度图等显示控件</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56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下拉列表与枚举</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用来创建文本下拉列表、菜单下拉列表、枚举、图片下拉列表等类型的控件</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容器</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用来创建水平与垂直分隔栏、容器、子面板等</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429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I/O</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可将所配置的</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DAQ</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通道名称、</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VISA</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资源名称和</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IVI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逻辑名称传递至</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I/O 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，与仪器或</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DAQ</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设备进行通信</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06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变体与类</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包括变体型数据和类容器控件</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159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修饰</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包括给前面板进行修饰的各种图形对象</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1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72002" marR="72002"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应用句柄</a:t>
                      </a:r>
                    </a:p>
                  </a:txBody>
                  <a:tcPr marL="72002" marR="7200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可用于对文件、目录、设备和网络连接进行操作</a:t>
                      </a:r>
                    </a:p>
                  </a:txBody>
                  <a:tcPr marL="72002" marR="72002"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144470" name="Rectangle 86"/>
          <p:cNvSpPr>
            <a:spLocks noChangeArrowheads="1"/>
          </p:cNvSpPr>
          <p:nvPr/>
        </p:nvSpPr>
        <p:spPr bwMode="auto">
          <a:xfrm>
            <a:off x="1187450" y="260350"/>
            <a:ext cx="4968875"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defRPr/>
            </a:pPr>
            <a:r>
              <a:rPr lang="zh-CN" altLang="en-US" sz="2800" b="1" u="sng">
                <a:solidFill>
                  <a:srgbClr val="0000FF"/>
                </a:solidFill>
                <a:effectLst>
                  <a:outerShdw blurRad="38100" dist="38100" dir="2700000" algn="tl">
                    <a:srgbClr val="C0C0C0"/>
                  </a:outerShdw>
                </a:effectLst>
                <a:latin typeface="楷体_GB2312" pitchFamily="49" charset="-122"/>
                <a:ea typeface="楷体_GB2312" pitchFamily="49" charset="-122"/>
              </a:rPr>
              <a:t>新式控件面板子选板及其功能 </a:t>
            </a:r>
          </a:p>
        </p:txBody>
      </p:sp>
      <p:grpSp>
        <p:nvGrpSpPr>
          <p:cNvPr id="21578" name="Group 96"/>
          <p:cNvGrpSpPr>
            <a:grpSpLocks/>
          </p:cNvGrpSpPr>
          <p:nvPr/>
        </p:nvGrpSpPr>
        <p:grpSpPr bwMode="auto">
          <a:xfrm>
            <a:off x="755650" y="1700213"/>
            <a:ext cx="411163" cy="4732337"/>
            <a:chOff x="567" y="1253"/>
            <a:chExt cx="168" cy="2799"/>
          </a:xfrm>
        </p:grpSpPr>
        <p:graphicFrame>
          <p:nvGraphicFramePr>
            <p:cNvPr id="21579" name="Object 3"/>
            <p:cNvGraphicFramePr>
              <a:graphicFrameLocks noChangeAspect="1"/>
            </p:cNvGraphicFramePr>
            <p:nvPr/>
          </p:nvGraphicFramePr>
          <p:xfrm>
            <a:off x="567" y="1253"/>
            <a:ext cx="168" cy="168"/>
          </p:xfrm>
          <a:graphic>
            <a:graphicData uri="http://schemas.openxmlformats.org/presentationml/2006/ole">
              <mc:AlternateContent xmlns:mc="http://schemas.openxmlformats.org/markup-compatibility/2006">
                <mc:Choice xmlns:v="urn:schemas-microsoft-com:vml" Requires="v">
                  <p:oleObj name="位图图像" r:id="rId2" imgW="380852" imgH="380852" progId="Paint.Picture">
                    <p:embed/>
                  </p:oleObj>
                </mc:Choice>
                <mc:Fallback>
                  <p:oleObj name="位图图像" r:id="rId2" imgW="380852" imgH="380852"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 y="1253"/>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0" name="Object 4"/>
            <p:cNvGraphicFramePr>
              <a:graphicFrameLocks noChangeAspect="1"/>
            </p:cNvGraphicFramePr>
            <p:nvPr/>
          </p:nvGraphicFramePr>
          <p:xfrm>
            <a:off x="567" y="1523"/>
            <a:ext cx="168" cy="168"/>
          </p:xfrm>
          <a:graphic>
            <a:graphicData uri="http://schemas.openxmlformats.org/presentationml/2006/ole">
              <mc:AlternateContent xmlns:mc="http://schemas.openxmlformats.org/markup-compatibility/2006">
                <mc:Choice xmlns:v="urn:schemas-microsoft-com:vml" Requires="v">
                  <p:oleObj name="位图图像" r:id="rId4" imgW="380852" imgH="380852" progId="Paint.Picture">
                    <p:embed/>
                  </p:oleObj>
                </mc:Choice>
                <mc:Fallback>
                  <p:oleObj name="位图图像" r:id="rId4" imgW="380852" imgH="380852"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523"/>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1" name="Object 5"/>
            <p:cNvGraphicFramePr>
              <a:graphicFrameLocks noChangeAspect="1"/>
            </p:cNvGraphicFramePr>
            <p:nvPr/>
          </p:nvGraphicFramePr>
          <p:xfrm>
            <a:off x="567" y="1751"/>
            <a:ext cx="168" cy="168"/>
          </p:xfrm>
          <a:graphic>
            <a:graphicData uri="http://schemas.openxmlformats.org/presentationml/2006/ole">
              <mc:AlternateContent xmlns:mc="http://schemas.openxmlformats.org/markup-compatibility/2006">
                <mc:Choice xmlns:v="urn:schemas-microsoft-com:vml" Requires="v">
                  <p:oleObj name="位图图像" r:id="rId6" imgW="380852" imgH="380852" progId="Paint.Picture">
                    <p:embed/>
                  </p:oleObj>
                </mc:Choice>
                <mc:Fallback>
                  <p:oleObj name="位图图像" r:id="rId6" imgW="380852" imgH="380852"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 y="1751"/>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2" name="Object 6"/>
            <p:cNvGraphicFramePr>
              <a:graphicFrameLocks noChangeAspect="1"/>
            </p:cNvGraphicFramePr>
            <p:nvPr/>
          </p:nvGraphicFramePr>
          <p:xfrm>
            <a:off x="567" y="1955"/>
            <a:ext cx="168" cy="168"/>
          </p:xfrm>
          <a:graphic>
            <a:graphicData uri="http://schemas.openxmlformats.org/presentationml/2006/ole">
              <mc:AlternateContent xmlns:mc="http://schemas.openxmlformats.org/markup-compatibility/2006">
                <mc:Choice xmlns:v="urn:schemas-microsoft-com:vml" Requires="v">
                  <p:oleObj name="位图图像" r:id="rId8" imgW="380852" imgH="380852" progId="Paint.Picture">
                    <p:embed/>
                  </p:oleObj>
                </mc:Choice>
                <mc:Fallback>
                  <p:oleObj name="位图图像" r:id="rId8" imgW="380852" imgH="380852" progId="Paint.Picture">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 y="1955"/>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3" name="Object 7"/>
            <p:cNvGraphicFramePr>
              <a:graphicFrameLocks noChangeAspect="1"/>
            </p:cNvGraphicFramePr>
            <p:nvPr/>
          </p:nvGraphicFramePr>
          <p:xfrm>
            <a:off x="567" y="2159"/>
            <a:ext cx="168" cy="168"/>
          </p:xfrm>
          <a:graphic>
            <a:graphicData uri="http://schemas.openxmlformats.org/presentationml/2006/ole">
              <mc:AlternateContent xmlns:mc="http://schemas.openxmlformats.org/markup-compatibility/2006">
                <mc:Choice xmlns:v="urn:schemas-microsoft-com:vml" Requires="v">
                  <p:oleObj name="位图图像" r:id="rId10" imgW="380852" imgH="380852" progId="Paint.Picture">
                    <p:embed/>
                  </p:oleObj>
                </mc:Choice>
                <mc:Fallback>
                  <p:oleObj name="位图图像" r:id="rId10" imgW="380852" imgH="380852" progId="Paint.Picture">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 y="2159"/>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4" name="Object 8"/>
            <p:cNvGraphicFramePr>
              <a:graphicFrameLocks noChangeAspect="1"/>
            </p:cNvGraphicFramePr>
            <p:nvPr/>
          </p:nvGraphicFramePr>
          <p:xfrm>
            <a:off x="567" y="2381"/>
            <a:ext cx="168" cy="162"/>
          </p:xfrm>
          <a:graphic>
            <a:graphicData uri="http://schemas.openxmlformats.org/presentationml/2006/ole">
              <mc:AlternateContent xmlns:mc="http://schemas.openxmlformats.org/markup-compatibility/2006">
                <mc:Choice xmlns:v="urn:schemas-microsoft-com:vml" Requires="v">
                  <p:oleObj name="位图图像" r:id="rId12" imgW="380852" imgH="371527" progId="Paint.Picture">
                    <p:embed/>
                  </p:oleObj>
                </mc:Choice>
                <mc:Fallback>
                  <p:oleObj name="位图图像" r:id="rId12" imgW="380852" imgH="371527" progId="Paint.Picture">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7" y="2381"/>
                          <a:ext cx="16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5" name="Object 9"/>
            <p:cNvGraphicFramePr>
              <a:graphicFrameLocks noChangeAspect="1"/>
            </p:cNvGraphicFramePr>
            <p:nvPr/>
          </p:nvGraphicFramePr>
          <p:xfrm>
            <a:off x="567" y="2627"/>
            <a:ext cx="168" cy="168"/>
          </p:xfrm>
          <a:graphic>
            <a:graphicData uri="http://schemas.openxmlformats.org/presentationml/2006/ole">
              <mc:AlternateContent xmlns:mc="http://schemas.openxmlformats.org/markup-compatibility/2006">
                <mc:Choice xmlns:v="urn:schemas-microsoft-com:vml" Requires="v">
                  <p:oleObj name="位图图像" r:id="rId14" imgW="380852" imgH="380852" progId="Paint.Picture">
                    <p:embed/>
                  </p:oleObj>
                </mc:Choice>
                <mc:Fallback>
                  <p:oleObj name="位图图像" r:id="rId14" imgW="380852" imgH="380852" progId="Paint.Picture">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 y="2627"/>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6" name="Object 10"/>
            <p:cNvGraphicFramePr>
              <a:graphicFrameLocks noChangeAspect="1"/>
            </p:cNvGraphicFramePr>
            <p:nvPr/>
          </p:nvGraphicFramePr>
          <p:xfrm>
            <a:off x="567" y="2886"/>
            <a:ext cx="168" cy="168"/>
          </p:xfrm>
          <a:graphic>
            <a:graphicData uri="http://schemas.openxmlformats.org/presentationml/2006/ole">
              <mc:AlternateContent xmlns:mc="http://schemas.openxmlformats.org/markup-compatibility/2006">
                <mc:Choice xmlns:v="urn:schemas-microsoft-com:vml" Requires="v">
                  <p:oleObj name="位图图像" r:id="rId16" imgW="380852" imgH="380852" progId="Paint.Picture">
                    <p:embed/>
                  </p:oleObj>
                </mc:Choice>
                <mc:Fallback>
                  <p:oleObj name="位图图像" r:id="rId16" imgW="380852" imgH="380852" progId="Paint.Picture">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7" y="2886"/>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7" name="Object 11"/>
            <p:cNvGraphicFramePr>
              <a:graphicFrameLocks noChangeAspect="1"/>
            </p:cNvGraphicFramePr>
            <p:nvPr/>
          </p:nvGraphicFramePr>
          <p:xfrm>
            <a:off x="567" y="3113"/>
            <a:ext cx="168" cy="168"/>
          </p:xfrm>
          <a:graphic>
            <a:graphicData uri="http://schemas.openxmlformats.org/presentationml/2006/ole">
              <mc:AlternateContent xmlns:mc="http://schemas.openxmlformats.org/markup-compatibility/2006">
                <mc:Choice xmlns:v="urn:schemas-microsoft-com:vml" Requires="v">
                  <p:oleObj name="位图图像" r:id="rId18" imgW="380852" imgH="380852" progId="Paint.Picture">
                    <p:embed/>
                  </p:oleObj>
                </mc:Choice>
                <mc:Fallback>
                  <p:oleObj name="位图图像" r:id="rId18" imgW="380852" imgH="380852" progId="Paint.Picture">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 y="3113"/>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8" name="Object 12"/>
            <p:cNvGraphicFramePr>
              <a:graphicFrameLocks noChangeAspect="1"/>
            </p:cNvGraphicFramePr>
            <p:nvPr/>
          </p:nvGraphicFramePr>
          <p:xfrm>
            <a:off x="567" y="3430"/>
            <a:ext cx="168" cy="168"/>
          </p:xfrm>
          <a:graphic>
            <a:graphicData uri="http://schemas.openxmlformats.org/presentationml/2006/ole">
              <mc:AlternateContent xmlns:mc="http://schemas.openxmlformats.org/markup-compatibility/2006">
                <mc:Choice xmlns:v="urn:schemas-microsoft-com:vml" Requires="v">
                  <p:oleObj name="位图图像" r:id="rId20" imgW="380852" imgH="380852" progId="Paint.Picture">
                    <p:embed/>
                  </p:oleObj>
                </mc:Choice>
                <mc:Fallback>
                  <p:oleObj name="位图图像" r:id="rId20" imgW="380852" imgH="380852" progId="Paint.Picture">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7" y="3430"/>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89" name="Object 13"/>
            <p:cNvGraphicFramePr>
              <a:graphicFrameLocks noChangeAspect="1"/>
            </p:cNvGraphicFramePr>
            <p:nvPr/>
          </p:nvGraphicFramePr>
          <p:xfrm>
            <a:off x="567" y="3695"/>
            <a:ext cx="168" cy="168"/>
          </p:xfrm>
          <a:graphic>
            <a:graphicData uri="http://schemas.openxmlformats.org/presentationml/2006/ole">
              <mc:AlternateContent xmlns:mc="http://schemas.openxmlformats.org/markup-compatibility/2006">
                <mc:Choice xmlns:v="urn:schemas-microsoft-com:vml" Requires="v">
                  <p:oleObj name="位图图像" r:id="rId22" imgW="380852" imgH="380852" progId="Paint.Picture">
                    <p:embed/>
                  </p:oleObj>
                </mc:Choice>
                <mc:Fallback>
                  <p:oleObj name="位图图像" r:id="rId22" imgW="380852" imgH="380852" progId="Paint.Picture">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7" y="3695"/>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90" name="Object 14"/>
            <p:cNvGraphicFramePr>
              <a:graphicFrameLocks noChangeAspect="1"/>
            </p:cNvGraphicFramePr>
            <p:nvPr/>
          </p:nvGraphicFramePr>
          <p:xfrm>
            <a:off x="567" y="3884"/>
            <a:ext cx="168" cy="168"/>
          </p:xfrm>
          <a:graphic>
            <a:graphicData uri="http://schemas.openxmlformats.org/presentationml/2006/ole">
              <mc:AlternateContent xmlns:mc="http://schemas.openxmlformats.org/markup-compatibility/2006">
                <mc:Choice xmlns:v="urn:schemas-microsoft-com:vml" Requires="v">
                  <p:oleObj name="位图图像" r:id="rId24" imgW="380852" imgH="380852" progId="Paint.Picture">
                    <p:embed/>
                  </p:oleObj>
                </mc:Choice>
                <mc:Fallback>
                  <p:oleObj name="位图图像" r:id="rId24" imgW="380852" imgH="380852" progId="Paint.Picture">
                    <p:embed/>
                    <p:pic>
                      <p:nvPicPr>
                        <p:cNvPr id="0" name="Object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7" y="3884"/>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4479"/>
                                        </p:tgtEl>
                                        <p:attrNameLst>
                                          <p:attrName>style.visibility</p:attrName>
                                        </p:attrNameLst>
                                      </p:cBhvr>
                                      <p:to>
                                        <p:strVal val="visible"/>
                                      </p:to>
                                    </p:set>
                                    <p:animEffect transition="in" filter="blinds(horizontal)">
                                      <p:cBhvr>
                                        <p:cTn id="7" dur="1000"/>
                                        <p:tgtEl>
                                          <p:spTgt spid="144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208088"/>
            <a:ext cx="2881312"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9" name="矩形 1"/>
          <p:cNvSpPr>
            <a:spLocks noChangeArrowheads="1"/>
          </p:cNvSpPr>
          <p:nvPr/>
        </p:nvSpPr>
        <p:spPr bwMode="auto">
          <a:xfrm>
            <a:off x="395288" y="1628775"/>
            <a:ext cx="53292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a:latin typeface="楷体" panose="02010609060101010101" pitchFamily="49" charset="-122"/>
                <a:ea typeface="楷体" panose="02010609060101010101" pitchFamily="49" charset="-122"/>
              </a:rPr>
              <a:t>    </a:t>
            </a:r>
            <a:r>
              <a:rPr lang="zh-CN" altLang="zh-CN" sz="2400" b="1">
                <a:latin typeface="楷体" panose="02010609060101010101" pitchFamily="49" charset="-122"/>
                <a:ea typeface="楷体" panose="02010609060101010101" pitchFamily="49" charset="-122"/>
              </a:rPr>
              <a:t>函数选板在</a:t>
            </a:r>
            <a:r>
              <a:rPr lang="zh-CN" altLang="zh-CN" sz="2400" b="1">
                <a:solidFill>
                  <a:srgbClr val="FF0000"/>
                </a:solidFill>
                <a:latin typeface="楷体" panose="02010609060101010101" pitchFamily="49" charset="-122"/>
                <a:ea typeface="楷体" panose="02010609060101010101" pitchFamily="49" charset="-122"/>
              </a:rPr>
              <a:t>程序框图中</a:t>
            </a:r>
            <a:r>
              <a:rPr lang="zh-CN" altLang="zh-CN" sz="2400" b="1">
                <a:latin typeface="楷体" panose="02010609060101010101" pitchFamily="49" charset="-122"/>
                <a:ea typeface="楷体" panose="02010609060101010101" pitchFamily="49" charset="-122"/>
              </a:rPr>
              <a:t>显示</a:t>
            </a:r>
            <a:r>
              <a:rPr lang="zh-CN" altLang="en-US" sz="2400" b="1">
                <a:latin typeface="楷体" panose="02010609060101010101" pitchFamily="49" charset="-122"/>
                <a:ea typeface="楷体" panose="02010609060101010101" pitchFamily="49" charset="-122"/>
              </a:rPr>
              <a:t>及使用。</a:t>
            </a:r>
            <a:r>
              <a:rPr lang="zh-CN" altLang="zh-CN" sz="2400" b="1">
                <a:latin typeface="楷体" panose="02010609060101010101" pitchFamily="49" charset="-122"/>
                <a:ea typeface="楷体" panose="02010609060101010101" pitchFamily="49" charset="-122"/>
              </a:rPr>
              <a:t>函数选板中包含创建程序框图所需的</a:t>
            </a:r>
            <a:r>
              <a:rPr lang="en-US" altLang="zh-CN" sz="2400" b="1">
                <a:latin typeface="楷体" panose="02010609060101010101" pitchFamily="49" charset="-122"/>
                <a:ea typeface="楷体" panose="02010609060101010101" pitchFamily="49" charset="-122"/>
              </a:rPr>
              <a:t>VI</a:t>
            </a:r>
            <a:r>
              <a:rPr lang="zh-CN" altLang="zh-CN" sz="2400" b="1">
                <a:latin typeface="楷体" panose="02010609060101010101" pitchFamily="49" charset="-122"/>
                <a:ea typeface="楷体" panose="02010609060101010101" pitchFamily="49" charset="-122"/>
              </a:rPr>
              <a:t>和函数。函数选板按</a:t>
            </a:r>
            <a:r>
              <a:rPr lang="en-US" altLang="zh-CN" sz="2400" b="1">
                <a:latin typeface="楷体" panose="02010609060101010101" pitchFamily="49" charset="-122"/>
                <a:ea typeface="楷体" panose="02010609060101010101" pitchFamily="49" charset="-122"/>
              </a:rPr>
              <a:t>VI</a:t>
            </a:r>
            <a:r>
              <a:rPr lang="zh-CN" altLang="zh-CN" sz="2400" b="1">
                <a:latin typeface="楷体" panose="02010609060101010101" pitchFamily="49" charset="-122"/>
                <a:ea typeface="楷体" panose="02010609060101010101" pitchFamily="49" charset="-122"/>
              </a:rPr>
              <a:t>和函数的类型，将</a:t>
            </a:r>
            <a:r>
              <a:rPr lang="en-US" altLang="zh-CN" sz="2400" b="1">
                <a:latin typeface="楷体" panose="02010609060101010101" pitchFamily="49" charset="-122"/>
                <a:ea typeface="楷体" panose="02010609060101010101" pitchFamily="49" charset="-122"/>
              </a:rPr>
              <a:t>VI</a:t>
            </a:r>
            <a:r>
              <a:rPr lang="zh-CN" altLang="zh-CN" sz="2400" b="1">
                <a:latin typeface="楷体" panose="02010609060101010101" pitchFamily="49" charset="-122"/>
                <a:ea typeface="楷体" panose="02010609060101010101" pitchFamily="49" charset="-122"/>
              </a:rPr>
              <a:t>和函数归入不同的子选板中。</a:t>
            </a:r>
            <a:endParaRPr lang="zh-CN" altLang="en-US" sz="2400" b="1">
              <a:latin typeface="楷体" panose="02010609060101010101" pitchFamily="49" charset="-122"/>
              <a:ea typeface="楷体" panose="02010609060101010101" pitchFamily="49" charset="-122"/>
            </a:endParaRPr>
          </a:p>
          <a:p>
            <a:pPr eaLnBrk="1" hangingPunct="1">
              <a:lnSpc>
                <a:spcPct val="150000"/>
              </a:lnSpc>
              <a:spcBef>
                <a:spcPct val="0"/>
              </a:spcBef>
              <a:buClrTx/>
              <a:buSzTx/>
              <a:buFontTx/>
              <a:buNone/>
            </a:pPr>
            <a:r>
              <a:rPr lang="zh-CN" altLang="en-US" sz="2400" b="1">
                <a:latin typeface="楷体" panose="02010609060101010101" pitchFamily="49" charset="-122"/>
                <a:ea typeface="楷体" panose="02010609060101010101" pitchFamily="49" charset="-122"/>
              </a:rPr>
              <a:t>     </a:t>
            </a:r>
            <a:r>
              <a:rPr lang="zh-CN" altLang="zh-CN" sz="2400" b="1">
                <a:latin typeface="楷体" panose="02010609060101010101" pitchFamily="49" charset="-122"/>
                <a:ea typeface="楷体" panose="02010609060101010101" pitchFamily="49" charset="-122"/>
              </a:rPr>
              <a:t>如需要显示函数选板，在主菜单中选择</a:t>
            </a:r>
            <a:r>
              <a:rPr lang="zh-CN" altLang="zh-CN" sz="2400" b="1">
                <a:solidFill>
                  <a:srgbClr val="FF0000"/>
                </a:solidFill>
                <a:latin typeface="楷体" panose="02010609060101010101" pitchFamily="49" charset="-122"/>
                <a:ea typeface="楷体" panose="02010609060101010101" pitchFamily="49" charset="-122"/>
              </a:rPr>
              <a:t>“查看”</a:t>
            </a:r>
            <a:r>
              <a:rPr lang="en-US" altLang="zh-CN" sz="2400" b="1">
                <a:solidFill>
                  <a:srgbClr val="FF0000"/>
                </a:solidFill>
                <a:latin typeface="楷体" panose="02010609060101010101" pitchFamily="49" charset="-122"/>
                <a:ea typeface="楷体" panose="02010609060101010101" pitchFamily="49" charset="-122"/>
              </a:rPr>
              <a:t>»</a:t>
            </a:r>
            <a:r>
              <a:rPr lang="zh-CN" altLang="zh-CN" sz="2400" b="1">
                <a:solidFill>
                  <a:srgbClr val="FF0000"/>
                </a:solidFill>
                <a:latin typeface="楷体" panose="02010609060101010101" pitchFamily="49" charset="-122"/>
                <a:ea typeface="楷体" panose="02010609060101010101" pitchFamily="49" charset="-122"/>
              </a:rPr>
              <a:t>“函数选板”</a:t>
            </a:r>
            <a:r>
              <a:rPr lang="zh-CN" altLang="zh-CN" sz="2400" b="1">
                <a:latin typeface="楷体" panose="02010609060101010101" pitchFamily="49" charset="-122"/>
                <a:ea typeface="楷体" panose="02010609060101010101" pitchFamily="49" charset="-122"/>
              </a:rPr>
              <a:t>，或在</a:t>
            </a:r>
            <a:r>
              <a:rPr lang="zh-CN" altLang="zh-CN" sz="2400" b="1">
                <a:solidFill>
                  <a:srgbClr val="FF0000"/>
                </a:solidFill>
                <a:latin typeface="楷体" panose="02010609060101010101" pitchFamily="49" charset="-122"/>
                <a:ea typeface="楷体" panose="02010609060101010101" pitchFamily="49" charset="-122"/>
              </a:rPr>
              <a:t>程序框图空白处</a:t>
            </a:r>
            <a:r>
              <a:rPr lang="zh-CN" altLang="zh-CN" sz="2400" b="1">
                <a:latin typeface="楷体" panose="02010609060101010101" pitchFamily="49" charset="-122"/>
                <a:ea typeface="楷体" panose="02010609060101010101" pitchFamily="49" charset="-122"/>
              </a:rPr>
              <a:t>单击鼠标右键。</a:t>
            </a:r>
          </a:p>
        </p:txBody>
      </p:sp>
      <p:sp>
        <p:nvSpPr>
          <p:cNvPr id="22532" name="Rectangle 6"/>
          <p:cNvSpPr>
            <a:spLocks noChangeArrowheads="1"/>
          </p:cNvSpPr>
          <p:nvPr/>
        </p:nvSpPr>
        <p:spPr bwMode="auto">
          <a:xfrm>
            <a:off x="1187450" y="620713"/>
            <a:ext cx="2016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Arial" panose="020B0604020202020204" pitchFamily="34" charset="0"/>
              </a:rPr>
              <a:t>2. </a:t>
            </a:r>
            <a:r>
              <a:rPr lang="zh-CN" altLang="zh-CN" sz="2400" b="1">
                <a:latin typeface="Arial" panose="020B0604020202020204" pitchFamily="34" charset="0"/>
              </a:rPr>
              <a:t>函数选板</a:t>
            </a:r>
            <a:endParaRPr lang="zh-CN" altLang="en-US" sz="24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9">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123908"/>
                                        </p:tgtEl>
                                        <p:attrNameLst>
                                          <p:attrName>style.visibility</p:attrName>
                                        </p:attrNameLst>
                                      </p:cBhvr>
                                      <p:to>
                                        <p:strVal val="visible"/>
                                      </p:to>
                                    </p:set>
                                    <p:animEffect transition="in" filter="checkerboard(across)">
                                      <p:cBhvr>
                                        <p:cTn id="10" dur="500"/>
                                        <p:tgtEl>
                                          <p:spTgt spid="1239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39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1025525" y="515938"/>
            <a:ext cx="2041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lang="zh-CN" altLang="en-US" sz="2400" b="1" u="sng">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函数选板分类</a:t>
            </a:r>
            <a:endParaRPr lang="zh-CN" altLang="en-US" sz="2400" b="1" u="sng">
              <a:solidFill>
                <a:schemeClr val="tx2"/>
              </a:solidFill>
              <a:effectLst>
                <a:outerShdw blurRad="38100" dist="38100" dir="2700000" algn="tl">
                  <a:srgbClr val="C0C0C0"/>
                </a:outerShdw>
              </a:effectLst>
              <a:latin typeface="Arial" panose="020B0604020202020204" pitchFamily="34" charset="0"/>
            </a:endParaRPr>
          </a:p>
        </p:txBody>
      </p:sp>
      <p:graphicFrame>
        <p:nvGraphicFramePr>
          <p:cNvPr id="49351" name="Group 199"/>
          <p:cNvGraphicFramePr>
            <a:graphicFrameLocks noGrp="1"/>
          </p:cNvGraphicFramePr>
          <p:nvPr/>
        </p:nvGraphicFramePr>
        <p:xfrm>
          <a:off x="250825" y="1196975"/>
          <a:ext cx="8785225" cy="5670550"/>
        </p:xfrm>
        <a:graphic>
          <a:graphicData uri="http://schemas.openxmlformats.org/drawingml/2006/table">
            <a:tbl>
              <a:tblPr/>
              <a:tblGrid>
                <a:gridCol w="1757363">
                  <a:extLst>
                    <a:ext uri="{9D8B030D-6E8A-4147-A177-3AD203B41FA5}">
                      <a16:colId xmlns:a16="http://schemas.microsoft.com/office/drawing/2014/main" val="20000"/>
                    </a:ext>
                  </a:extLst>
                </a:gridCol>
                <a:gridCol w="7027862">
                  <a:extLst>
                    <a:ext uri="{9D8B030D-6E8A-4147-A177-3AD203B41FA5}">
                      <a16:colId xmlns:a16="http://schemas.microsoft.com/office/drawing/2014/main" val="20001"/>
                    </a:ext>
                  </a:extLst>
                </a:gridCol>
              </a:tblGrid>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rPr>
                        <a:t>子选板名称</a:t>
                      </a: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子选板内容</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编程</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提供编程用的基本函数</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测量</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rPr>
                        <a:t>I/O</a:t>
                      </a:r>
                      <a:endParaRPr kumimoji="0" lang="zh-CN" altLang="zh-CN" sz="1400" b="1" i="0" u="none" strike="noStrike" cap="none" normalizeH="0" baseline="0">
                        <a:ln>
                          <a:noFill/>
                        </a:ln>
                        <a:solidFill>
                          <a:schemeClr val="tx1"/>
                        </a:solidFill>
                        <a:effectLst/>
                        <a:latin typeface="楷体_GB2312" pitchFamily="49" charset="-122"/>
                        <a:ea typeface="楷体_GB2312" pitchFamily="49" charset="-122"/>
                      </a:endParaRP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rPr>
                        <a:t>包含已安装的硬件驱动程序的</a:t>
                      </a: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rPr>
                        <a:t>和函数，如</a:t>
                      </a: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rPr>
                        <a:t>DAQmx</a:t>
                      </a:r>
                      <a:endParaRPr kumimoji="0" lang="zh-CN" altLang="zh-CN" sz="1600" b="1" i="0" u="none" strike="noStrike" cap="none" normalizeH="0" baseline="0" dirty="0">
                        <a:ln>
                          <a:noFill/>
                        </a:ln>
                        <a:solidFill>
                          <a:schemeClr val="tx1"/>
                        </a:solidFill>
                        <a:effectLst/>
                        <a:latin typeface="楷体_GB2312" pitchFamily="49" charset="-122"/>
                        <a:ea typeface="楷体_GB2312" pitchFamily="49" charset="-122"/>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873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rPr>
                        <a:t>仪器</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rPr>
                        <a:t>I/O</a:t>
                      </a:r>
                      <a:endParaRPr kumimoji="0" lang="zh-CN" altLang="zh-CN" sz="1400" b="1" i="0" u="none" strike="noStrike" cap="none" normalizeH="0" baseline="0" dirty="0">
                        <a:ln>
                          <a:noFill/>
                        </a:ln>
                        <a:solidFill>
                          <a:schemeClr val="tx1"/>
                        </a:solidFill>
                        <a:effectLst/>
                        <a:latin typeface="楷体_GB2312" pitchFamily="49" charset="-122"/>
                        <a:ea typeface="楷体_GB2312" pitchFamily="49" charset="-122"/>
                      </a:endParaRP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rPr>
                        <a:t>提供各种操作仪器</a:t>
                      </a: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rPr>
                        <a:t>I/O</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rPr>
                        <a:t>的</a:t>
                      </a: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rPr>
                        <a:t>和函数，这些</a:t>
                      </a: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rPr>
                        <a:t>和函数可与</a:t>
                      </a: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rPr>
                        <a:t>GBIP</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rPr>
                        <a:t>、串口及其他类型的仪器设备交互。</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873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视觉与运动</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各种与视觉和运动有关的节点，只有在安装视觉与运动附加软件包之后才能使用这些节点</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数学</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包含各种数学运算和处理函数</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信号处理</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包含用于实现信号生成、信号去处、窗、滤波器、谱分析等函数</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数据通信</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包含各种网络通信、进程同步、队列操作等函数</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873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互连接口</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包含各种源代码控制、</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.NET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支持、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ActiveX</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支持、输入设备控制、</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Windows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注册表访问</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Web</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服务等接口函数</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5365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控制设计与仿真选板</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包含各种与控制设计和仿真有关的节点，只有在安装控制设计与仿真附加软件包之后才能使用这些节点</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rPr>
                        <a:t>Express</a:t>
                      </a:r>
                      <a:endParaRPr kumimoji="0" lang="zh-CN" altLang="zh-CN" sz="1400" b="1" i="0" u="none" strike="noStrike" cap="none" normalizeH="0" baseline="0">
                        <a:ln>
                          <a:noFill/>
                        </a:ln>
                        <a:solidFill>
                          <a:schemeClr val="tx1"/>
                        </a:solidFill>
                        <a:effectLst/>
                        <a:latin typeface="楷体_GB2312" pitchFamily="49" charset="-122"/>
                        <a:ea typeface="楷体_GB2312" pitchFamily="49" charset="-122"/>
                      </a:endParaRP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包含的</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和函数用于创建常规测量任务</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附加工具包</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包含</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LabVIEW</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中安装的其他模块或工具包</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收藏</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用于存放常用的函数</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460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用户库</a:t>
                      </a: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用于添加</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至函数选板。默认情况下用户库不包含任何对象</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rPr>
                        <a:t>选择</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rPr>
                        <a:t>VI</a:t>
                      </a: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a:t>
                      </a:r>
                      <a:endParaRPr kumimoji="0" lang="zh-CN" altLang="zh-CN" sz="1400" b="1" i="0" u="none" strike="noStrike" cap="none" normalizeH="0" baseline="0">
                        <a:ln>
                          <a:noFill/>
                        </a:ln>
                        <a:solidFill>
                          <a:schemeClr val="tx1"/>
                        </a:solidFill>
                        <a:effectLst/>
                        <a:latin typeface="楷体_GB2312" pitchFamily="49" charset="-122"/>
                        <a:ea typeface="楷体_GB2312" pitchFamily="49" charset="-122"/>
                      </a:endParaRPr>
                    </a:p>
                  </a:txBody>
                  <a:tcPr marL="68582" marR="68582"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供用户选择</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，如调用全局变量</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VI</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rPr>
                        <a:t>、子</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rPr>
                        <a:t>VI</a:t>
                      </a:r>
                      <a:endParaRPr kumimoji="0" lang="zh-CN" altLang="zh-CN" sz="1600" b="1" i="0" u="none" strike="noStrike" cap="none" normalizeH="0" baseline="0">
                        <a:ln>
                          <a:noFill/>
                        </a:ln>
                        <a:solidFill>
                          <a:schemeClr val="tx1"/>
                        </a:solidFill>
                        <a:effectLst/>
                        <a:latin typeface="楷体_GB2312" pitchFamily="49" charset="-122"/>
                        <a:ea typeface="楷体_GB2312" pitchFamily="49" charset="-122"/>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8"/>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79" name="Rectangle 19"/>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0" name="Rectangle 20"/>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1" name="Rectangle 21"/>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2" name="Rectangle 22"/>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3" name="Rectangle 23"/>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4" name="Rectangle 24"/>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5" name="Rectangle 25"/>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6" name="Rectangle 26"/>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7" name="Rectangle 27"/>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8" name="Rectangle 28"/>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89" name="Rectangle 29"/>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90" name="Rectangle 30"/>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91" name="Rectangle 31"/>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92" name="Rectangle 32"/>
          <p:cNvSpPr>
            <a:spLocks noChangeArrowheads="1"/>
          </p:cNvSpPr>
          <p:nvPr/>
        </p:nvSpPr>
        <p:spPr bwMode="auto">
          <a:xfrm>
            <a:off x="987425" y="-323850"/>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145532" name="Group 124"/>
          <p:cNvGraphicFramePr>
            <a:graphicFrameLocks noGrp="1"/>
          </p:cNvGraphicFramePr>
          <p:nvPr/>
        </p:nvGraphicFramePr>
        <p:xfrm>
          <a:off x="395288" y="836613"/>
          <a:ext cx="8535987" cy="6034091"/>
        </p:xfrm>
        <a:graphic>
          <a:graphicData uri="http://schemas.openxmlformats.org/drawingml/2006/table">
            <a:tbl>
              <a:tblPr/>
              <a:tblGrid>
                <a:gridCol w="969962">
                  <a:extLst>
                    <a:ext uri="{9D8B030D-6E8A-4147-A177-3AD203B41FA5}">
                      <a16:colId xmlns:a16="http://schemas.microsoft.com/office/drawing/2014/main" val="20000"/>
                    </a:ext>
                  </a:extLst>
                </a:gridCol>
                <a:gridCol w="1536700">
                  <a:extLst>
                    <a:ext uri="{9D8B030D-6E8A-4147-A177-3AD203B41FA5}">
                      <a16:colId xmlns:a16="http://schemas.microsoft.com/office/drawing/2014/main" val="20001"/>
                    </a:ext>
                  </a:extLst>
                </a:gridCol>
                <a:gridCol w="6029325">
                  <a:extLst>
                    <a:ext uri="{9D8B030D-6E8A-4147-A177-3AD203B41FA5}">
                      <a16:colId xmlns:a16="http://schemas.microsoft.com/office/drawing/2014/main" val="20002"/>
                    </a:ext>
                  </a:extLst>
                </a:gridCol>
              </a:tblGrid>
              <a:tr h="2667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图标</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子选板名称</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功　　　能</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95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结构</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包括程序控制结构命令，例如循环控制等，以及全局变量和局部变量</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68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数组</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用于数组的创建和操作。包括数组运算函数、数组转换函数，以及常数数组等</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0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簇、类与变体</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创建和操作簇和</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LabVIEW</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类，将</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LabVIEW</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数据转换为独立于数据类型的格式、为数据添加属性，以及将变体数据转换为</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LabVIEW</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数据</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03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数值</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可对数值创建和执行算术及复杂的数学运算，或将数从一种数据类型转换为另一种数据类型。初等与特殊函数选板上的</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和函数用于执行三角函数和对数函数</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54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布尔</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用于对单个布尔值或布尔数组进行逻辑操作</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03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字符串</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用于合并两个或两个以上字符串、从字符串中提取子字符串、将数据转换为字符串、将字符串格式化用于文字处理或电子表格应用程序</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952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比较</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对布尔值、字符串、数值、数组和簇的比较</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04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定时</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用于控制运算的执行速度并获取基于计算机时钟的时间和日期</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143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对话框与用户界面</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用于创建提示用户操作的对话框</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540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文件</a:t>
                      </a:r>
                      <a:r>
                        <a:rPr kumimoji="0" lang="en-US" altLang="zh-CN"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I/O</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用于打开和关闭文件、读写文件、在路径控件中创建指定的目录和文件、获取目录信息、将字符串、数字、数组和簇写入文件</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921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波形</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用于生成波形（包括波形值、通道、定时以及设置和获取波形的属性和成分）</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485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应用程序控制</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用于通过编程控制位于本地计算机或网络上的</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和</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LabVIEW</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应用程序。此类</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和函数可同时配置多个</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921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同步</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用于同步并行执行的任务并在并行任务间传递数据</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127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图形与声音</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用于创建自定义的显示、从图片文件导入导出数据以及播放声音</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5476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报表生成</a:t>
                      </a:r>
                    </a:p>
                  </a:txBody>
                  <a:tcPr marL="90000" marR="900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LabVIEW</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应用程序中报表的创建及相关操作。也可使用该选板中的</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在书签位置插入文本、标签和图形</a:t>
                      </a:r>
                    </a:p>
                  </a:txBody>
                  <a:tcPr marL="90000" marR="9000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sp>
        <p:nvSpPr>
          <p:cNvPr id="145512" name="Rectangle 104"/>
          <p:cNvSpPr>
            <a:spLocks noChangeArrowheads="1"/>
          </p:cNvSpPr>
          <p:nvPr/>
        </p:nvSpPr>
        <p:spPr bwMode="auto">
          <a:xfrm>
            <a:off x="827088" y="188913"/>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defRPr/>
            </a:pPr>
            <a:r>
              <a:rPr lang="zh-CN" altLang="en-US" sz="2000" b="1" u="sng">
                <a:solidFill>
                  <a:srgbClr val="0000FF"/>
                </a:solidFill>
                <a:effectLst>
                  <a:outerShdw blurRad="38100" dist="38100" dir="2700000" algn="tl">
                    <a:srgbClr val="C0C0C0"/>
                  </a:outerShdw>
                </a:effectLst>
                <a:latin typeface="楷体_GB2312" pitchFamily="49" charset="-122"/>
                <a:ea typeface="楷体_GB2312" pitchFamily="49" charset="-122"/>
              </a:rPr>
              <a:t>编程子选板</a:t>
            </a:r>
            <a:r>
              <a:rPr lang="zh-CN" altLang="en-US" sz="2000">
                <a:latin typeface="楷体_GB2312" pitchFamily="49" charset="-122"/>
                <a:ea typeface="楷体_GB2312" pitchFamily="49" charset="-122"/>
              </a:rPr>
              <a:t> </a:t>
            </a:r>
          </a:p>
        </p:txBody>
      </p:sp>
      <p:grpSp>
        <p:nvGrpSpPr>
          <p:cNvPr id="24665" name="Group 123"/>
          <p:cNvGrpSpPr>
            <a:grpSpLocks/>
          </p:cNvGrpSpPr>
          <p:nvPr/>
        </p:nvGrpSpPr>
        <p:grpSpPr bwMode="auto">
          <a:xfrm>
            <a:off x="611188" y="1125538"/>
            <a:ext cx="339725" cy="5594350"/>
            <a:chOff x="431" y="709"/>
            <a:chExt cx="168" cy="3479"/>
          </a:xfrm>
        </p:grpSpPr>
        <p:graphicFrame>
          <p:nvGraphicFramePr>
            <p:cNvPr id="24666" name="Object 3"/>
            <p:cNvGraphicFramePr>
              <a:graphicFrameLocks noChangeAspect="1"/>
            </p:cNvGraphicFramePr>
            <p:nvPr/>
          </p:nvGraphicFramePr>
          <p:xfrm>
            <a:off x="431" y="709"/>
            <a:ext cx="168" cy="168"/>
          </p:xfrm>
          <a:graphic>
            <a:graphicData uri="http://schemas.openxmlformats.org/presentationml/2006/ole">
              <mc:AlternateContent xmlns:mc="http://schemas.openxmlformats.org/markup-compatibility/2006">
                <mc:Choice xmlns:v="urn:schemas-microsoft-com:vml" Requires="v">
                  <p:oleObj name="位图图像" r:id="rId2" imgW="380852" imgH="380852" progId="Paint.Picture">
                    <p:embed/>
                  </p:oleObj>
                </mc:Choice>
                <mc:Fallback>
                  <p:oleObj name="位图图像" r:id="rId2" imgW="380852" imgH="380852"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709"/>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67" name="Object 4"/>
            <p:cNvGraphicFramePr>
              <a:graphicFrameLocks noChangeAspect="1"/>
            </p:cNvGraphicFramePr>
            <p:nvPr/>
          </p:nvGraphicFramePr>
          <p:xfrm>
            <a:off x="431" y="889"/>
            <a:ext cx="168" cy="162"/>
          </p:xfrm>
          <a:graphic>
            <a:graphicData uri="http://schemas.openxmlformats.org/presentationml/2006/ole">
              <mc:AlternateContent xmlns:mc="http://schemas.openxmlformats.org/markup-compatibility/2006">
                <mc:Choice xmlns:v="urn:schemas-microsoft-com:vml" Requires="v">
                  <p:oleObj name="位图图像" r:id="rId4" imgW="380852" imgH="371527" progId="Paint.Picture">
                    <p:embed/>
                  </p:oleObj>
                </mc:Choice>
                <mc:Fallback>
                  <p:oleObj name="位图图像" r:id="rId4" imgW="380852" imgH="371527"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889"/>
                          <a:ext cx="16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68" name="Object 5"/>
            <p:cNvGraphicFramePr>
              <a:graphicFrameLocks noChangeAspect="1"/>
            </p:cNvGraphicFramePr>
            <p:nvPr/>
          </p:nvGraphicFramePr>
          <p:xfrm>
            <a:off x="431" y="1117"/>
            <a:ext cx="168" cy="162"/>
          </p:xfrm>
          <a:graphic>
            <a:graphicData uri="http://schemas.openxmlformats.org/presentationml/2006/ole">
              <mc:AlternateContent xmlns:mc="http://schemas.openxmlformats.org/markup-compatibility/2006">
                <mc:Choice xmlns:v="urn:schemas-microsoft-com:vml" Requires="v">
                  <p:oleObj name="位图图像" r:id="rId6" imgW="380852" imgH="371527" progId="Paint.Picture">
                    <p:embed/>
                  </p:oleObj>
                </mc:Choice>
                <mc:Fallback>
                  <p:oleObj name="位图图像" r:id="rId6" imgW="380852" imgH="371527"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 y="1117"/>
                          <a:ext cx="16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69" name="Object 6"/>
            <p:cNvGraphicFramePr>
              <a:graphicFrameLocks noChangeAspect="1"/>
            </p:cNvGraphicFramePr>
            <p:nvPr/>
          </p:nvGraphicFramePr>
          <p:xfrm>
            <a:off x="431" y="1434"/>
            <a:ext cx="168" cy="168"/>
          </p:xfrm>
          <a:graphic>
            <a:graphicData uri="http://schemas.openxmlformats.org/presentationml/2006/ole">
              <mc:AlternateContent xmlns:mc="http://schemas.openxmlformats.org/markup-compatibility/2006">
                <mc:Choice xmlns:v="urn:schemas-microsoft-com:vml" Requires="v">
                  <p:oleObj name="位图图像" r:id="rId8" imgW="380852" imgH="380852" progId="Paint.Picture">
                    <p:embed/>
                  </p:oleObj>
                </mc:Choice>
                <mc:Fallback>
                  <p:oleObj name="位图图像" r:id="rId8" imgW="380852" imgH="380852" progId="Paint.Picture">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 y="1434"/>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0" name="Object 7"/>
            <p:cNvGraphicFramePr>
              <a:graphicFrameLocks noChangeAspect="1"/>
            </p:cNvGraphicFramePr>
            <p:nvPr/>
          </p:nvGraphicFramePr>
          <p:xfrm>
            <a:off x="431" y="1706"/>
            <a:ext cx="168" cy="168"/>
          </p:xfrm>
          <a:graphic>
            <a:graphicData uri="http://schemas.openxmlformats.org/presentationml/2006/ole">
              <mc:AlternateContent xmlns:mc="http://schemas.openxmlformats.org/markup-compatibility/2006">
                <mc:Choice xmlns:v="urn:schemas-microsoft-com:vml" Requires="v">
                  <p:oleObj name="位图图像" r:id="rId10" imgW="380852" imgH="380852" progId="Paint.Picture">
                    <p:embed/>
                  </p:oleObj>
                </mc:Choice>
                <mc:Fallback>
                  <p:oleObj name="位图图像" r:id="rId10" imgW="380852" imgH="380852" progId="Paint.Picture">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 y="1706"/>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1" name="Object 8"/>
            <p:cNvGraphicFramePr>
              <a:graphicFrameLocks noChangeAspect="1"/>
            </p:cNvGraphicFramePr>
            <p:nvPr/>
          </p:nvGraphicFramePr>
          <p:xfrm>
            <a:off x="431" y="1979"/>
            <a:ext cx="168" cy="168"/>
          </p:xfrm>
          <a:graphic>
            <a:graphicData uri="http://schemas.openxmlformats.org/presentationml/2006/ole">
              <mc:AlternateContent xmlns:mc="http://schemas.openxmlformats.org/markup-compatibility/2006">
                <mc:Choice xmlns:v="urn:schemas-microsoft-com:vml" Requires="v">
                  <p:oleObj name="位图图像" r:id="rId12" imgW="380852" imgH="380852" progId="Paint.Picture">
                    <p:embed/>
                  </p:oleObj>
                </mc:Choice>
                <mc:Fallback>
                  <p:oleObj name="位图图像" r:id="rId12" imgW="380852" imgH="380852" progId="Paint.Picture">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 y="1979"/>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2" name="Object 9"/>
            <p:cNvGraphicFramePr>
              <a:graphicFrameLocks noChangeAspect="1"/>
            </p:cNvGraphicFramePr>
            <p:nvPr/>
          </p:nvGraphicFramePr>
          <p:xfrm>
            <a:off x="431" y="2205"/>
            <a:ext cx="168" cy="168"/>
          </p:xfrm>
          <a:graphic>
            <a:graphicData uri="http://schemas.openxmlformats.org/presentationml/2006/ole">
              <mc:AlternateContent xmlns:mc="http://schemas.openxmlformats.org/markup-compatibility/2006">
                <mc:Choice xmlns:v="urn:schemas-microsoft-com:vml" Requires="v">
                  <p:oleObj name="位图图像" r:id="rId14" imgW="380852" imgH="380852" progId="Paint.Picture">
                    <p:embed/>
                  </p:oleObj>
                </mc:Choice>
                <mc:Fallback>
                  <p:oleObj name="位图图像" r:id="rId14" imgW="380852" imgH="380852" progId="Paint.Picture">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 y="2205"/>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3" name="Object 10"/>
            <p:cNvGraphicFramePr>
              <a:graphicFrameLocks noChangeAspect="1"/>
            </p:cNvGraphicFramePr>
            <p:nvPr/>
          </p:nvGraphicFramePr>
          <p:xfrm>
            <a:off x="431" y="2387"/>
            <a:ext cx="168" cy="168"/>
          </p:xfrm>
          <a:graphic>
            <a:graphicData uri="http://schemas.openxmlformats.org/presentationml/2006/ole">
              <mc:AlternateContent xmlns:mc="http://schemas.openxmlformats.org/markup-compatibility/2006">
                <mc:Choice xmlns:v="urn:schemas-microsoft-com:vml" Requires="v">
                  <p:oleObj name="位图图像" r:id="rId16" imgW="380852" imgH="380852" progId="Paint.Picture">
                    <p:embed/>
                  </p:oleObj>
                </mc:Choice>
                <mc:Fallback>
                  <p:oleObj name="位图图像" r:id="rId16" imgW="380852" imgH="380852" progId="Paint.Picture">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1" y="2387"/>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4" name="Object 11"/>
            <p:cNvGraphicFramePr>
              <a:graphicFrameLocks noChangeAspect="1"/>
            </p:cNvGraphicFramePr>
            <p:nvPr/>
          </p:nvGraphicFramePr>
          <p:xfrm>
            <a:off x="431" y="2582"/>
            <a:ext cx="168" cy="168"/>
          </p:xfrm>
          <a:graphic>
            <a:graphicData uri="http://schemas.openxmlformats.org/presentationml/2006/ole">
              <mc:AlternateContent xmlns:mc="http://schemas.openxmlformats.org/markup-compatibility/2006">
                <mc:Choice xmlns:v="urn:schemas-microsoft-com:vml" Requires="v">
                  <p:oleObj name="位图图像" r:id="rId18" imgW="380852" imgH="380852" progId="Paint.Picture">
                    <p:embed/>
                  </p:oleObj>
                </mc:Choice>
                <mc:Fallback>
                  <p:oleObj name="位图图像" r:id="rId18" imgW="380852" imgH="380852" progId="Paint.Picture">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1" y="2582"/>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5" name="Object 12"/>
            <p:cNvGraphicFramePr>
              <a:graphicFrameLocks noChangeAspect="1"/>
            </p:cNvGraphicFramePr>
            <p:nvPr/>
          </p:nvGraphicFramePr>
          <p:xfrm>
            <a:off x="431" y="2840"/>
            <a:ext cx="168" cy="168"/>
          </p:xfrm>
          <a:graphic>
            <a:graphicData uri="http://schemas.openxmlformats.org/presentationml/2006/ole">
              <mc:AlternateContent xmlns:mc="http://schemas.openxmlformats.org/markup-compatibility/2006">
                <mc:Choice xmlns:v="urn:schemas-microsoft-com:vml" Requires="v">
                  <p:oleObj name="位图图像" r:id="rId20" imgW="380852" imgH="380852" progId="Paint.Picture">
                    <p:embed/>
                  </p:oleObj>
                </mc:Choice>
                <mc:Fallback>
                  <p:oleObj name="位图图像" r:id="rId20" imgW="380852" imgH="380852" progId="Paint.Picture">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1" y="2840"/>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6" name="Object 13"/>
            <p:cNvGraphicFramePr>
              <a:graphicFrameLocks noChangeAspect="1"/>
            </p:cNvGraphicFramePr>
            <p:nvPr/>
          </p:nvGraphicFramePr>
          <p:xfrm>
            <a:off x="431" y="3067"/>
            <a:ext cx="168" cy="168"/>
          </p:xfrm>
          <a:graphic>
            <a:graphicData uri="http://schemas.openxmlformats.org/presentationml/2006/ole">
              <mc:AlternateContent xmlns:mc="http://schemas.openxmlformats.org/markup-compatibility/2006">
                <mc:Choice xmlns:v="urn:schemas-microsoft-com:vml" Requires="v">
                  <p:oleObj name="位图图像" r:id="rId22" imgW="380852" imgH="380852" progId="Paint.Picture">
                    <p:embed/>
                  </p:oleObj>
                </mc:Choice>
                <mc:Fallback>
                  <p:oleObj name="位图图像" r:id="rId22" imgW="380852" imgH="380852" progId="Paint.Picture">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1" y="3067"/>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7" name="Object 14"/>
            <p:cNvGraphicFramePr>
              <a:graphicFrameLocks noChangeAspect="1"/>
            </p:cNvGraphicFramePr>
            <p:nvPr/>
          </p:nvGraphicFramePr>
          <p:xfrm>
            <a:off x="431" y="3294"/>
            <a:ext cx="168" cy="168"/>
          </p:xfrm>
          <a:graphic>
            <a:graphicData uri="http://schemas.openxmlformats.org/presentationml/2006/ole">
              <mc:AlternateContent xmlns:mc="http://schemas.openxmlformats.org/markup-compatibility/2006">
                <mc:Choice xmlns:v="urn:schemas-microsoft-com:vml" Requires="v">
                  <p:oleObj name="位图图像" r:id="rId24" imgW="380852" imgH="380852" progId="Paint.Picture">
                    <p:embed/>
                  </p:oleObj>
                </mc:Choice>
                <mc:Fallback>
                  <p:oleObj name="位图图像" r:id="rId24" imgW="380852" imgH="380852" progId="Paint.Picture">
                    <p:embed/>
                    <p:pic>
                      <p:nvPicPr>
                        <p:cNvPr id="0" name="Object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1" y="3294"/>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8" name="Object 15"/>
            <p:cNvGraphicFramePr>
              <a:graphicFrameLocks noChangeAspect="1"/>
            </p:cNvGraphicFramePr>
            <p:nvPr/>
          </p:nvGraphicFramePr>
          <p:xfrm>
            <a:off x="431" y="3566"/>
            <a:ext cx="168" cy="168"/>
          </p:xfrm>
          <a:graphic>
            <a:graphicData uri="http://schemas.openxmlformats.org/presentationml/2006/ole">
              <mc:AlternateContent xmlns:mc="http://schemas.openxmlformats.org/markup-compatibility/2006">
                <mc:Choice xmlns:v="urn:schemas-microsoft-com:vml" Requires="v">
                  <p:oleObj name="位图图像" r:id="rId26" imgW="380852" imgH="380852" progId="Paint.Picture">
                    <p:embed/>
                  </p:oleObj>
                </mc:Choice>
                <mc:Fallback>
                  <p:oleObj name="位图图像" r:id="rId26" imgW="380852" imgH="380852" progId="Paint.Picture">
                    <p:embed/>
                    <p:pic>
                      <p:nvPicPr>
                        <p:cNvPr id="0" name="Object 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1" y="3566"/>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9" name="Object 16"/>
            <p:cNvGraphicFramePr>
              <a:graphicFrameLocks noChangeAspect="1"/>
            </p:cNvGraphicFramePr>
            <p:nvPr/>
          </p:nvGraphicFramePr>
          <p:xfrm>
            <a:off x="431" y="3748"/>
            <a:ext cx="168" cy="168"/>
          </p:xfrm>
          <a:graphic>
            <a:graphicData uri="http://schemas.openxmlformats.org/presentationml/2006/ole">
              <mc:AlternateContent xmlns:mc="http://schemas.openxmlformats.org/markup-compatibility/2006">
                <mc:Choice xmlns:v="urn:schemas-microsoft-com:vml" Requires="v">
                  <p:oleObj name="位图图像" r:id="rId28" imgW="380852" imgH="380852" progId="Paint.Picture">
                    <p:embed/>
                  </p:oleObj>
                </mc:Choice>
                <mc:Fallback>
                  <p:oleObj name="位图图像" r:id="rId28" imgW="380852" imgH="380852" progId="Paint.Picture">
                    <p:embed/>
                    <p:pic>
                      <p:nvPicPr>
                        <p:cNvPr id="0" name="Object 1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1" y="3748"/>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80" name="Object 17"/>
            <p:cNvGraphicFramePr>
              <a:graphicFrameLocks noChangeAspect="1"/>
            </p:cNvGraphicFramePr>
            <p:nvPr/>
          </p:nvGraphicFramePr>
          <p:xfrm>
            <a:off x="431" y="4020"/>
            <a:ext cx="168" cy="168"/>
          </p:xfrm>
          <a:graphic>
            <a:graphicData uri="http://schemas.openxmlformats.org/presentationml/2006/ole">
              <mc:AlternateContent xmlns:mc="http://schemas.openxmlformats.org/markup-compatibility/2006">
                <mc:Choice xmlns:v="urn:schemas-microsoft-com:vml" Requires="v">
                  <p:oleObj name="位图图像" r:id="rId30" imgW="380852" imgH="380852" progId="Paint.Picture">
                    <p:embed/>
                  </p:oleObj>
                </mc:Choice>
                <mc:Fallback>
                  <p:oleObj name="位图图像" r:id="rId30" imgW="380852" imgH="380852" progId="Paint.Picture">
                    <p:embed/>
                    <p:pic>
                      <p:nvPicPr>
                        <p:cNvPr id="0" name="Object 1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1" y="4020"/>
                          <a:ext cx="1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45532"/>
                                        </p:tgtEl>
                                        <p:attrNameLst>
                                          <p:attrName>style.visibility</p:attrName>
                                        </p:attrNameLst>
                                      </p:cBhvr>
                                      <p:to>
                                        <p:strVal val="visible"/>
                                      </p:to>
                                    </p:set>
                                    <p:animEffect transition="in" filter="checkerboard(across)">
                                      <p:cBhvr>
                                        <p:cTn id="7" dur="1000"/>
                                        <p:tgtEl>
                                          <p:spTgt spid="145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pic>
        <p:nvPicPr>
          <p:cNvPr id="52246" name="Picture 1" descr="x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7164388" y="2205038"/>
            <a:ext cx="174148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7" name="Rectangle 3"/>
          <p:cNvSpPr>
            <a:spLocks noChangeArrowheads="1"/>
          </p:cNvSpPr>
          <p:nvPr/>
        </p:nvSpPr>
        <p:spPr bwMode="auto">
          <a:xfrm>
            <a:off x="179388" y="1452563"/>
            <a:ext cx="6481762"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82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400">
                <a:latin typeface="Times New Roman" panose="02020603050405020304" pitchFamily="18" charset="0"/>
                <a:cs typeface="Times New Roman" panose="02020603050405020304" pitchFamily="18" charset="0"/>
              </a:rPr>
              <a:t>    </a:t>
            </a:r>
            <a:r>
              <a:rPr lang="zh-CN" altLang="en-US" sz="2400" b="1">
                <a:latin typeface="楷体" panose="02010609060101010101" pitchFamily="49" charset="-122"/>
                <a:ea typeface="楷体" panose="02010609060101010101" pitchFamily="49" charset="-122"/>
                <a:cs typeface="Times New Roman" panose="02020603050405020304" pitchFamily="18" charset="0"/>
              </a:rPr>
              <a:t>在</a:t>
            </a:r>
            <a:r>
              <a:rPr lang="en-US" altLang="zh-CN" sz="2400" b="1">
                <a:latin typeface="楷体" panose="02010609060101010101" pitchFamily="49" charset="-122"/>
                <a:ea typeface="楷体" panose="02010609060101010101" pitchFamily="49" charset="-122"/>
                <a:cs typeface="Times New Roman" panose="02020603050405020304" pitchFamily="18" charset="0"/>
              </a:rPr>
              <a:t>LabVIEW</a:t>
            </a:r>
            <a:r>
              <a:rPr lang="zh-CN" altLang="en-US" sz="2400" b="1">
                <a:latin typeface="楷体" panose="02010609060101010101" pitchFamily="49" charset="-122"/>
                <a:ea typeface="楷体" panose="02010609060101010101" pitchFamily="49" charset="-122"/>
                <a:cs typeface="Times New Roman" panose="02020603050405020304" pitchFamily="18" charset="0"/>
              </a:rPr>
              <a:t>主菜单中选择</a:t>
            </a:r>
            <a:r>
              <a:rPr lang="zh-CN" altLang="en-US" sz="2400" b="1">
                <a:solidFill>
                  <a:srgbClr val="0000FF"/>
                </a:solidFill>
                <a:latin typeface="楷体" panose="02010609060101010101" pitchFamily="49" charset="-122"/>
                <a:ea typeface="楷体" panose="02010609060101010101" pitchFamily="49" charset="-122"/>
                <a:cs typeface="Times New Roman" panose="02020603050405020304" pitchFamily="18" charset="0"/>
              </a:rPr>
              <a:t>“查看”</a:t>
            </a:r>
            <a:r>
              <a:rPr lang="en-US" altLang="zh-CN" sz="2400" b="1">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b="1">
                <a:solidFill>
                  <a:srgbClr val="0000FF"/>
                </a:solidFill>
                <a:latin typeface="楷体" panose="02010609060101010101" pitchFamily="49" charset="-122"/>
                <a:ea typeface="楷体" panose="02010609060101010101" pitchFamily="49" charset="-122"/>
                <a:cs typeface="Times New Roman" panose="02020603050405020304" pitchFamily="18" charset="0"/>
              </a:rPr>
              <a:t>工具选板”</a:t>
            </a:r>
            <a:r>
              <a:rPr lang="zh-CN" altLang="en-US" sz="2400" b="1">
                <a:latin typeface="楷体" panose="02010609060101010101" pitchFamily="49" charset="-122"/>
                <a:ea typeface="楷体" panose="02010609060101010101" pitchFamily="49" charset="-122"/>
                <a:cs typeface="Times New Roman" panose="02020603050405020304" pitchFamily="18" charset="0"/>
              </a:rPr>
              <a:t>即可打开工具选板。</a:t>
            </a:r>
          </a:p>
          <a:p>
            <a:pPr eaLnBrk="1" hangingPunct="1">
              <a:lnSpc>
                <a:spcPct val="125000"/>
              </a:lnSpc>
              <a:spcBef>
                <a:spcPct val="0"/>
              </a:spcBef>
              <a:buClrTx/>
              <a:buSzTx/>
              <a:buFontTx/>
              <a:buNone/>
            </a:pPr>
            <a:r>
              <a:rPr lang="zh-CN" altLang="en-US" sz="2400" b="1">
                <a:latin typeface="楷体" panose="02010609060101010101" pitchFamily="49" charset="-122"/>
                <a:ea typeface="楷体" panose="02010609060101010101" pitchFamily="49" charset="-122"/>
                <a:cs typeface="Times New Roman" panose="02020603050405020304" pitchFamily="18" charset="0"/>
              </a:rPr>
              <a:t>  在前面板和程序框图中都可看到工具选板，工具选板上的每一个工具都对应于鼠标的一个操作模式，光标对应于选板上所选择的工具图标，可选择合适的工具对前面板和程序框图上的对象进行操作和修改。当从选板中选择一种工具后，鼠标箭头会变成与该工具相对应的形状，当鼠标在工具图标上停留一定时间，会自动弹出该工具的提示框。</a:t>
            </a:r>
            <a:endParaRPr lang="zh-CN" altLang="en-US" sz="2400" b="1">
              <a:latin typeface="楷体" panose="02010609060101010101" pitchFamily="49" charset="-122"/>
              <a:ea typeface="楷体" panose="02010609060101010101" pitchFamily="49" charset="-122"/>
            </a:endParaRPr>
          </a:p>
        </p:txBody>
      </p:sp>
      <p:sp>
        <p:nvSpPr>
          <p:cNvPr id="25605" name="Rectangle 55"/>
          <p:cNvSpPr>
            <a:spLocks noChangeArrowheads="1"/>
          </p:cNvSpPr>
          <p:nvPr/>
        </p:nvSpPr>
        <p:spPr bwMode="auto">
          <a:xfrm>
            <a:off x="1258888" y="549275"/>
            <a:ext cx="29527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Arial" panose="020B0604020202020204" pitchFamily="34" charset="0"/>
              </a:rPr>
              <a:t>3. </a:t>
            </a:r>
            <a:r>
              <a:rPr lang="zh-CN" altLang="en-US" b="1">
                <a:latin typeface="Arial" panose="020B0604020202020204" pitchFamily="34" charset="0"/>
              </a:rPr>
              <a:t>工具选板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247">
                                            <p:txEl>
                                              <p:pRg st="0" end="0"/>
                                            </p:txEl>
                                          </p:spTgt>
                                        </p:tgtEl>
                                        <p:attrNameLst>
                                          <p:attrName>style.visibility</p:attrName>
                                        </p:attrNameLst>
                                      </p:cBhvr>
                                      <p:to>
                                        <p:strVal val="visible"/>
                                      </p:to>
                                    </p:set>
                                    <p:animEffect transition="in" filter="box(in)">
                                      <p:cBhvr>
                                        <p:cTn id="7" dur="500"/>
                                        <p:tgtEl>
                                          <p:spTgt spid="52247">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52246"/>
                                        </p:tgtEl>
                                        <p:attrNameLst>
                                          <p:attrName>style.visibility</p:attrName>
                                        </p:attrNameLst>
                                      </p:cBhvr>
                                      <p:to>
                                        <p:strVal val="visible"/>
                                      </p:to>
                                    </p:set>
                                    <p:animEffect transition="in" filter="box(in)">
                                      <p:cBhvr>
                                        <p:cTn id="11" dur="500"/>
                                        <p:tgtEl>
                                          <p:spTgt spid="522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52247">
                                            <p:txEl>
                                              <p:pRg st="1" end="1"/>
                                            </p:txEl>
                                          </p:spTgt>
                                        </p:tgtEl>
                                        <p:attrNameLst>
                                          <p:attrName>style.visibility</p:attrName>
                                        </p:attrNameLst>
                                      </p:cBhvr>
                                      <p:to>
                                        <p:strVal val="visible"/>
                                      </p:to>
                                    </p:set>
                                    <p:animEffect transition="in" filter="box(in)">
                                      <p:cBhvr>
                                        <p:cTn id="16" dur="500"/>
                                        <p:tgtEl>
                                          <p:spTgt spid="522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116013" y="404813"/>
            <a:ext cx="7793037" cy="768350"/>
          </a:xfrm>
        </p:spPr>
        <p:txBody>
          <a:bodyPr/>
          <a:lstStyle/>
          <a:p>
            <a:pPr eaLnBrk="1" hangingPunct="1"/>
            <a:r>
              <a:rPr lang="zh-CN" altLang="zh-CN" b="1">
                <a:solidFill>
                  <a:schemeClr val="folHlink"/>
                </a:solidFill>
                <a:latin typeface="黑体" panose="02010609060101010101" pitchFamily="49" charset="-122"/>
                <a:ea typeface="黑体" panose="02010609060101010101" pitchFamily="49" charset="-122"/>
              </a:rPr>
              <a:t>第</a:t>
            </a:r>
            <a:r>
              <a:rPr lang="en-US" altLang="zh-CN" b="1">
                <a:solidFill>
                  <a:schemeClr val="folHlink"/>
                </a:solidFill>
                <a:latin typeface="黑体" panose="02010609060101010101" pitchFamily="49" charset="-122"/>
                <a:ea typeface="黑体" panose="02010609060101010101" pitchFamily="49" charset="-122"/>
              </a:rPr>
              <a:t>4</a:t>
            </a:r>
            <a:r>
              <a:rPr lang="zh-CN" altLang="zh-CN" b="1">
                <a:solidFill>
                  <a:schemeClr val="folHlink"/>
                </a:solidFill>
                <a:latin typeface="黑体" panose="02010609060101010101" pitchFamily="49" charset="-122"/>
                <a:ea typeface="黑体" panose="02010609060101010101" pitchFamily="49" charset="-122"/>
              </a:rPr>
              <a:t>章</a:t>
            </a:r>
            <a:r>
              <a:rPr lang="en-US" altLang="zh-CN" b="1">
                <a:solidFill>
                  <a:schemeClr val="folHlink"/>
                </a:solidFill>
                <a:latin typeface="黑体" panose="02010609060101010101" pitchFamily="49" charset="-122"/>
                <a:ea typeface="黑体" panose="02010609060101010101" pitchFamily="49" charset="-122"/>
              </a:rPr>
              <a:t>  </a:t>
            </a:r>
            <a:r>
              <a:rPr lang="zh-CN" altLang="zh-CN" b="1">
                <a:solidFill>
                  <a:schemeClr val="folHlink"/>
                </a:solidFill>
                <a:latin typeface="黑体" panose="02010609060101010101" pitchFamily="49" charset="-122"/>
                <a:ea typeface="黑体" panose="02010609060101010101" pitchFamily="49" charset="-122"/>
              </a:rPr>
              <a:t>开启</a:t>
            </a:r>
            <a:r>
              <a:rPr lang="en-US" altLang="zh-CN" b="1">
                <a:solidFill>
                  <a:schemeClr val="folHlink"/>
                </a:solidFill>
                <a:latin typeface="黑体" panose="02010609060101010101" pitchFamily="49" charset="-122"/>
                <a:ea typeface="黑体" panose="02010609060101010101" pitchFamily="49" charset="-122"/>
              </a:rPr>
              <a:t>LabVIEW</a:t>
            </a:r>
            <a:r>
              <a:rPr lang="zh-CN" altLang="zh-CN" b="1">
                <a:solidFill>
                  <a:schemeClr val="folHlink"/>
                </a:solidFill>
                <a:latin typeface="黑体" panose="02010609060101010101" pitchFamily="49" charset="-122"/>
                <a:ea typeface="黑体" panose="02010609060101010101" pitchFamily="49" charset="-122"/>
              </a:rPr>
              <a:t>编程之门</a:t>
            </a:r>
            <a:endParaRPr lang="zh-CN" altLang="en-US" b="1">
              <a:solidFill>
                <a:schemeClr val="folHlink"/>
              </a:solidFill>
              <a:latin typeface="黑体" panose="02010609060101010101" pitchFamily="49" charset="-122"/>
              <a:ea typeface="黑体" panose="02010609060101010101" pitchFamily="49" charset="-122"/>
            </a:endParaRPr>
          </a:p>
        </p:txBody>
      </p:sp>
      <p:sp>
        <p:nvSpPr>
          <p:cNvPr id="26626" name="Rectangle 3"/>
          <p:cNvSpPr>
            <a:spLocks noGrp="1" noChangeArrowheads="1"/>
          </p:cNvSpPr>
          <p:nvPr>
            <p:ph type="body" idx="4294967295"/>
          </p:nvPr>
        </p:nvSpPr>
        <p:spPr>
          <a:xfrm>
            <a:off x="1476375" y="2565400"/>
            <a:ext cx="5688013" cy="3203575"/>
          </a:xfrm>
        </p:spPr>
        <p:txBody>
          <a:bodyPr/>
          <a:lstStyle/>
          <a:p>
            <a:pPr eaLnBrk="1" hangingPunct="1">
              <a:lnSpc>
                <a:spcPct val="130000"/>
              </a:lnSpc>
              <a:buSzTx/>
              <a:buFont typeface="Wingdings" panose="05000000000000000000" pitchFamily="2" charset="2"/>
              <a:buChar char=""/>
            </a:pPr>
            <a:r>
              <a:rPr lang="zh-CN" altLang="en-US" dirty="0"/>
              <a:t> 熟悉</a:t>
            </a:r>
            <a:r>
              <a:rPr lang="en-US" altLang="zh-CN" dirty="0"/>
              <a:t>LabVIEW</a:t>
            </a:r>
            <a:r>
              <a:rPr lang="zh-CN" altLang="en-US" dirty="0"/>
              <a:t>编程环境</a:t>
            </a:r>
          </a:p>
          <a:p>
            <a:pPr eaLnBrk="1" hangingPunct="1">
              <a:lnSpc>
                <a:spcPct val="130000"/>
              </a:lnSpc>
              <a:buSzTx/>
              <a:buFont typeface="Wingdings" panose="05000000000000000000" pitchFamily="2" charset="2"/>
              <a:buChar char=""/>
            </a:pPr>
            <a:r>
              <a:rPr lang="zh-CN" altLang="en-US" dirty="0"/>
              <a:t> 学会使用</a:t>
            </a:r>
            <a:r>
              <a:rPr lang="en-US" altLang="zh-CN" dirty="0"/>
              <a:t>LabVIEW</a:t>
            </a:r>
            <a:r>
              <a:rPr lang="zh-CN" altLang="en-US" dirty="0"/>
              <a:t>帮助系统</a:t>
            </a:r>
          </a:p>
          <a:p>
            <a:pPr eaLnBrk="1" hangingPunct="1">
              <a:lnSpc>
                <a:spcPct val="130000"/>
              </a:lnSpc>
              <a:buSzTx/>
              <a:buFont typeface="Wingdings" panose="05000000000000000000" pitchFamily="2" charset="2"/>
              <a:buChar char=""/>
            </a:pPr>
            <a:r>
              <a:rPr lang="zh-CN" altLang="en-US" dirty="0"/>
              <a:t> 掌握子</a:t>
            </a:r>
            <a:r>
              <a:rPr lang="en-US" altLang="zh-CN" dirty="0"/>
              <a:t>VI</a:t>
            </a:r>
            <a:r>
              <a:rPr lang="zh-CN" altLang="en-US" dirty="0"/>
              <a:t>的创建与调用</a:t>
            </a:r>
          </a:p>
          <a:p>
            <a:pPr eaLnBrk="1" hangingPunct="1">
              <a:lnSpc>
                <a:spcPct val="130000"/>
              </a:lnSpc>
              <a:buSzTx/>
              <a:buFont typeface="Wingdings" panose="05000000000000000000" pitchFamily="2" charset="2"/>
              <a:buChar char=""/>
            </a:pPr>
            <a:r>
              <a:rPr lang="zh-CN" altLang="en-US" dirty="0"/>
              <a:t> 熟练掌握</a:t>
            </a:r>
            <a:r>
              <a:rPr lang="en-US" altLang="zh-CN" dirty="0"/>
              <a:t>VI</a:t>
            </a:r>
            <a:r>
              <a:rPr lang="zh-CN" altLang="en-US" dirty="0"/>
              <a:t>的调试方法</a:t>
            </a:r>
          </a:p>
        </p:txBody>
      </p:sp>
      <p:sp>
        <p:nvSpPr>
          <p:cNvPr id="26627" name="Rectangle 4"/>
          <p:cNvSpPr>
            <a:spLocks noChangeArrowheads="1"/>
          </p:cNvSpPr>
          <p:nvPr/>
        </p:nvSpPr>
        <p:spPr bwMode="auto">
          <a:xfrm>
            <a:off x="1187450" y="1722438"/>
            <a:ext cx="3313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Aft>
                <a:spcPct val="50000"/>
              </a:spcAft>
              <a:buFont typeface="Wingdings" panose="05000000000000000000" pitchFamily="2" charset="2"/>
              <a:buNone/>
            </a:pPr>
            <a:r>
              <a:rPr lang="zh-CN" altLang="en-US" b="1" i="1">
                <a:solidFill>
                  <a:schemeClr val="tx2"/>
                </a:solidFill>
                <a:latin typeface="Arial" panose="020B0604020202020204" pitchFamily="34" charset="0"/>
              </a:rPr>
              <a:t>学习目标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par>
                          <p:cTn id="8" fill="hold" nodeType="afterGroup">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26626">
                                            <p:txEl>
                                              <p:pRg st="0" end="0"/>
                                            </p:txEl>
                                          </p:spTgt>
                                        </p:tgtEl>
                                        <p:attrNameLst>
                                          <p:attrName>style.visibility</p:attrName>
                                        </p:attrNameLst>
                                      </p:cBhvr>
                                      <p:to>
                                        <p:strVal val="visible"/>
                                      </p:to>
                                    </p:set>
                                    <p:animEffect transition="in" filter="blinds(horizontal)">
                                      <p:cBhvr>
                                        <p:cTn id="11" dur="500"/>
                                        <p:tgtEl>
                                          <p:spTgt spid="26626">
                                            <p:txEl>
                                              <p:pRg st="0" end="0"/>
                                            </p:txEl>
                                          </p:spTgt>
                                        </p:tgtEl>
                                      </p:cBhvr>
                                    </p:animEffect>
                                  </p:childTnLst>
                                </p:cTn>
                              </p:par>
                            </p:childTnLst>
                          </p:cTn>
                        </p:par>
                        <p:par>
                          <p:cTn id="12" fill="hold" nodeType="afterGroup">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26626">
                                            <p:txEl>
                                              <p:pRg st="1" end="1"/>
                                            </p:txEl>
                                          </p:spTgt>
                                        </p:tgtEl>
                                        <p:attrNameLst>
                                          <p:attrName>style.visibility</p:attrName>
                                        </p:attrNameLst>
                                      </p:cBhvr>
                                      <p:to>
                                        <p:strVal val="visible"/>
                                      </p:to>
                                    </p:set>
                                    <p:animEffect transition="in" filter="blinds(horizontal)">
                                      <p:cBhvr>
                                        <p:cTn id="15" dur="500"/>
                                        <p:tgtEl>
                                          <p:spTgt spid="26626">
                                            <p:txEl>
                                              <p:pRg st="1" end="1"/>
                                            </p:txEl>
                                          </p:spTgt>
                                        </p:tgtEl>
                                      </p:cBhvr>
                                    </p:animEffect>
                                  </p:childTnLst>
                                </p:cTn>
                              </p:par>
                            </p:childTnLst>
                          </p:cTn>
                        </p:par>
                        <p:par>
                          <p:cTn id="16" fill="hold" nodeType="afterGroup">
                            <p:stCondLst>
                              <p:cond delay="3000"/>
                            </p:stCondLst>
                            <p:childTnLst>
                              <p:par>
                                <p:cTn id="17" presetID="3" presetClass="entr" presetSubtype="10" fill="hold" grpId="0" nodeType="afterEffect">
                                  <p:stCondLst>
                                    <p:cond delay="500"/>
                                  </p:stCondLst>
                                  <p:childTnLst>
                                    <p:set>
                                      <p:cBhvr>
                                        <p:cTn id="18" dur="1" fill="hold">
                                          <p:stCondLst>
                                            <p:cond delay="0"/>
                                          </p:stCondLst>
                                        </p:cTn>
                                        <p:tgtEl>
                                          <p:spTgt spid="26626">
                                            <p:txEl>
                                              <p:pRg st="2" end="2"/>
                                            </p:txEl>
                                          </p:spTgt>
                                        </p:tgtEl>
                                        <p:attrNameLst>
                                          <p:attrName>style.visibility</p:attrName>
                                        </p:attrNameLst>
                                      </p:cBhvr>
                                      <p:to>
                                        <p:strVal val="visible"/>
                                      </p:to>
                                    </p:set>
                                    <p:animEffect transition="in" filter="blinds(horizontal)">
                                      <p:cBhvr>
                                        <p:cTn id="19" dur="500"/>
                                        <p:tgtEl>
                                          <p:spTgt spid="26626">
                                            <p:txEl>
                                              <p:pRg st="2" end="2"/>
                                            </p:txEl>
                                          </p:spTgt>
                                        </p:tgtEl>
                                      </p:cBhvr>
                                    </p:animEffect>
                                  </p:childTnLst>
                                </p:cTn>
                              </p:par>
                            </p:childTnLst>
                          </p:cTn>
                        </p:par>
                        <p:par>
                          <p:cTn id="20" fill="hold" nodeType="afterGroup">
                            <p:stCondLst>
                              <p:cond delay="4000"/>
                            </p:stCondLst>
                            <p:childTnLst>
                              <p:par>
                                <p:cTn id="21" presetID="3" presetClass="entr" presetSubtype="10" fill="hold" grpId="0" nodeType="afterEffect">
                                  <p:stCondLst>
                                    <p:cond delay="500"/>
                                  </p:stCondLst>
                                  <p:childTnLst>
                                    <p:set>
                                      <p:cBhvr>
                                        <p:cTn id="22"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23" dur="500"/>
                                        <p:tgtEl>
                                          <p:spTgt spid="266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P spid="266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1403350" y="660400"/>
            <a:ext cx="3673475" cy="4619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defRPr/>
            </a:pPr>
            <a:r>
              <a:rPr lang="zh-CN" altLang="en-US" sz="2400" b="1" u="sng">
                <a:solidFill>
                  <a:srgbClr val="0000FF"/>
                </a:solidFill>
                <a:effectLst>
                  <a:outerShdw blurRad="38100" dist="38100" dir="2700000" algn="tl">
                    <a:srgbClr val="C0C0C0"/>
                  </a:outerShdw>
                </a:effectLst>
                <a:latin typeface="楷体_GB2312" pitchFamily="49" charset="-122"/>
                <a:ea typeface="楷体_GB2312" pitchFamily="49" charset="-122"/>
              </a:rPr>
              <a:t>工具选板功能列表 </a:t>
            </a:r>
          </a:p>
        </p:txBody>
      </p:sp>
      <p:sp>
        <p:nvSpPr>
          <p:cNvPr id="26627" name="Rectangle 15"/>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28" name="Rectangle 16"/>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29" name="Rectangle 17"/>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0" name="Rectangle 18"/>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1" name="Rectangle 19"/>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2" name="Rectangle 20"/>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3" name="Rectangle 21"/>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4" name="Rectangle 22"/>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5" name="Rectangle 23"/>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6" name="Rectangle 24"/>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6637" name="Rectangle 25"/>
          <p:cNvSpPr>
            <a:spLocks noChangeArrowheads="1"/>
          </p:cNvSpPr>
          <p:nvPr/>
        </p:nvSpPr>
        <p:spPr bwMode="auto">
          <a:xfrm>
            <a:off x="1933575" y="612775"/>
            <a:ext cx="1104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136274" name="Group 82"/>
          <p:cNvGraphicFramePr>
            <a:graphicFrameLocks noGrp="1"/>
          </p:cNvGraphicFramePr>
          <p:nvPr/>
        </p:nvGraphicFramePr>
        <p:xfrm>
          <a:off x="0" y="1268413"/>
          <a:ext cx="9109075" cy="5583239"/>
        </p:xfrm>
        <a:graphic>
          <a:graphicData uri="http://schemas.openxmlformats.org/drawingml/2006/table">
            <a:tbl>
              <a:tblPr/>
              <a:tblGrid>
                <a:gridCol w="1444625">
                  <a:extLst>
                    <a:ext uri="{9D8B030D-6E8A-4147-A177-3AD203B41FA5}">
                      <a16:colId xmlns:a16="http://schemas.microsoft.com/office/drawing/2014/main" val="20000"/>
                    </a:ext>
                  </a:extLst>
                </a:gridCol>
                <a:gridCol w="1587500">
                  <a:extLst>
                    <a:ext uri="{9D8B030D-6E8A-4147-A177-3AD203B41FA5}">
                      <a16:colId xmlns:a16="http://schemas.microsoft.com/office/drawing/2014/main" val="20001"/>
                    </a:ext>
                  </a:extLst>
                </a:gridCol>
                <a:gridCol w="6076950">
                  <a:extLst>
                    <a:ext uri="{9D8B030D-6E8A-4147-A177-3AD203B41FA5}">
                      <a16:colId xmlns:a16="http://schemas.microsoft.com/office/drawing/2014/main" val="20002"/>
                    </a:ext>
                  </a:extLst>
                </a:gridCol>
              </a:tblGrid>
              <a:tr h="4159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CC0000"/>
                          </a:solidFill>
                          <a:effectLst/>
                          <a:latin typeface="楷体_GB2312" pitchFamily="49" charset="-122"/>
                          <a:ea typeface="楷体_GB2312" pitchFamily="49" charset="-122"/>
                          <a:cs typeface="Times New Roman" panose="02020603050405020304" pitchFamily="18" charset="0"/>
                        </a:rPr>
                        <a:t>图标</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6F37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名称</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6F37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功能</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6F371"/>
                    </a:solidFill>
                  </a:tcPr>
                </a:tc>
                <a:extLst>
                  <a:ext uri="{0D108BD9-81ED-4DB2-BD59-A6C34878D82A}">
                    <a16:rowId xmlns:a16="http://schemas.microsoft.com/office/drawing/2014/main" val="10000"/>
                  </a:ext>
                </a:extLst>
              </a:tr>
              <a:tr h="7381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自动工具选择</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如已打开自动工具选择，当光标移到前面板或程序框图的对象上时，</a:t>
                      </a:r>
                      <a:r>
                        <a:rPr kumimoji="0" lang="en-US" altLang="zh-CN"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LabVIEW</a:t>
                      </a: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将从工具选板中自动选择相应的工具。也可禁用自动工具选择，手动选择工具。</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操作</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改变控件值。</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定位</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定位、选择或改变对象大小。</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标签</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创建自由标签和标题、编辑标签和标题或在控件中选择文本。</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连线</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在程序框图中为对象连线。</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2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对象快捷菜单</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打开对象的快捷菜单。</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滚动</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在不使用滚动条的情况下滚动窗口。</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381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断点</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在</a:t>
                      </a:r>
                      <a:r>
                        <a:rPr kumimoji="0" lang="en-US" altLang="zh-CN"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VI</a:t>
                      </a: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、函数、节点、连线、结构或（</a:t>
                      </a:r>
                      <a:r>
                        <a:rPr kumimoji="0" lang="en-US" altLang="zh-CN"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MathScript RT Module</a:t>
                      </a: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MathScript</a:t>
                      </a: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节点的代码行上设置断点，使执行在断点处停止。</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381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探针</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在连线或</a:t>
                      </a:r>
                      <a:r>
                        <a:rPr kumimoji="0" lang="en-US" altLang="zh-CN"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1600" b="1" i="0" u="none" strike="noStrike" cap="none" normalizeH="0" baseline="0" dirty="0" err="1">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MathScript</a:t>
                      </a:r>
                      <a:r>
                        <a:rPr kumimoji="0" lang="en-US" altLang="zh-CN"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RT Module)</a:t>
                      </a:r>
                      <a:r>
                        <a:rPr kumimoji="0" lang="en-US" altLang="zh-CN" sz="1600" b="1" i="0" u="none" strike="noStrike" cap="none" normalizeH="0" baseline="0" dirty="0" err="1">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MathScript</a:t>
                      </a: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节点上创建探针。使用探针工具可查看产生问题或意外结果的</a:t>
                      </a:r>
                      <a:r>
                        <a:rPr kumimoji="0" lang="en-US" altLang="zh-CN"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VI</a:t>
                      </a: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中的即时值。</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1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获取颜色</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通过上色工具复制用于粘贴的颜色。</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楷体_GB2312" pitchFamily="49" charset="-122"/>
                        <a:ea typeface="楷体_GB2312" pitchFamily="49" charset="-122"/>
                      </a:endParaRPr>
                    </a:p>
                  </a:txBody>
                  <a:tcPr marL="90003" marR="90003"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上色</a:t>
                      </a:r>
                    </a:p>
                  </a:txBody>
                  <a:tcPr marL="90003" marR="9000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设置前景色和背景色。</a:t>
                      </a:r>
                    </a:p>
                  </a:txBody>
                  <a:tcPr marL="90003" marR="90003"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136275" name="Group 83"/>
          <p:cNvGrpSpPr>
            <a:grpSpLocks/>
          </p:cNvGrpSpPr>
          <p:nvPr/>
        </p:nvGrpSpPr>
        <p:grpSpPr bwMode="auto">
          <a:xfrm>
            <a:off x="107950" y="2008188"/>
            <a:ext cx="1081088" cy="4805362"/>
            <a:chOff x="430" y="1381"/>
            <a:chExt cx="681" cy="2939"/>
          </a:xfrm>
        </p:grpSpPr>
        <p:graphicFrame>
          <p:nvGraphicFramePr>
            <p:cNvPr id="26694" name="Object 4"/>
            <p:cNvGraphicFramePr>
              <a:graphicFrameLocks noChangeAspect="1"/>
            </p:cNvGraphicFramePr>
            <p:nvPr/>
          </p:nvGraphicFramePr>
          <p:xfrm>
            <a:off x="430" y="1381"/>
            <a:ext cx="681" cy="120"/>
          </p:xfrm>
          <a:graphic>
            <a:graphicData uri="http://schemas.openxmlformats.org/presentationml/2006/ole">
              <mc:AlternateContent xmlns:mc="http://schemas.openxmlformats.org/markup-compatibility/2006">
                <mc:Choice xmlns:v="urn:schemas-microsoft-com:vml" Requires="v">
                  <p:oleObj name="BMP 图像" r:id="rId2" imgW="695238" imgH="257007" progId="Paint.Picture">
                    <p:embed/>
                  </p:oleObj>
                </mc:Choice>
                <mc:Fallback>
                  <p:oleObj name="BMP 图像" r:id="rId2" imgW="695238" imgH="257007"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 y="1381"/>
                          <a:ext cx="68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95" name="Object 5"/>
            <p:cNvGraphicFramePr>
              <a:graphicFrameLocks noChangeAspect="1"/>
            </p:cNvGraphicFramePr>
            <p:nvPr/>
          </p:nvGraphicFramePr>
          <p:xfrm>
            <a:off x="664" y="1633"/>
            <a:ext cx="356" cy="164"/>
          </p:xfrm>
          <a:graphic>
            <a:graphicData uri="http://schemas.openxmlformats.org/presentationml/2006/ole">
              <mc:AlternateContent xmlns:mc="http://schemas.openxmlformats.org/markup-compatibility/2006">
                <mc:Choice xmlns:v="urn:schemas-microsoft-com:vml" Requires="v">
                  <p:oleObj name="位图图像" r:id="rId4" imgW="276117" imgH="276117" progId="Paint.Picture">
                    <p:embed/>
                  </p:oleObj>
                </mc:Choice>
                <mc:Fallback>
                  <p:oleObj name="位图图像" r:id="rId4" imgW="276117" imgH="276117"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 y="1633"/>
                          <a:ext cx="35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96" name="Object 6"/>
            <p:cNvGraphicFramePr>
              <a:graphicFrameLocks noChangeAspect="1"/>
            </p:cNvGraphicFramePr>
            <p:nvPr/>
          </p:nvGraphicFramePr>
          <p:xfrm>
            <a:off x="658" y="1810"/>
            <a:ext cx="340" cy="150"/>
          </p:xfrm>
          <a:graphic>
            <a:graphicData uri="http://schemas.openxmlformats.org/presentationml/2006/ole">
              <mc:AlternateContent xmlns:mc="http://schemas.openxmlformats.org/markup-compatibility/2006">
                <mc:Choice xmlns:v="urn:schemas-microsoft-com:vml" Requires="v">
                  <p:oleObj name="位图图像" r:id="rId6" imgW="257007" imgH="247685" progId="Paint.Picture">
                    <p:embed/>
                  </p:oleObj>
                </mc:Choice>
                <mc:Fallback>
                  <p:oleObj name="位图图像" r:id="rId6" imgW="257007" imgH="247685"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 y="1810"/>
                          <a:ext cx="34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97" name="Object 7"/>
            <p:cNvGraphicFramePr>
              <a:graphicFrameLocks noChangeAspect="1"/>
            </p:cNvGraphicFramePr>
            <p:nvPr/>
          </p:nvGraphicFramePr>
          <p:xfrm>
            <a:off x="657" y="2052"/>
            <a:ext cx="340" cy="149"/>
          </p:xfrm>
          <a:graphic>
            <a:graphicData uri="http://schemas.openxmlformats.org/presentationml/2006/ole">
              <mc:AlternateContent xmlns:mc="http://schemas.openxmlformats.org/markup-compatibility/2006">
                <mc:Choice xmlns:v="urn:schemas-microsoft-com:vml" Requires="v">
                  <p:oleObj name="位图图像" r:id="rId8" imgW="266737" imgH="257007" progId="Paint.Picture">
                    <p:embed/>
                  </p:oleObj>
                </mc:Choice>
                <mc:Fallback>
                  <p:oleObj name="位图图像" r:id="rId8" imgW="266737" imgH="257007" progId="Paint.Picture">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2052"/>
                          <a:ext cx="34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98" name="Object 8"/>
            <p:cNvGraphicFramePr>
              <a:graphicFrameLocks noChangeAspect="1"/>
            </p:cNvGraphicFramePr>
            <p:nvPr/>
          </p:nvGraphicFramePr>
          <p:xfrm>
            <a:off x="657" y="2279"/>
            <a:ext cx="340" cy="149"/>
          </p:xfrm>
          <a:graphic>
            <a:graphicData uri="http://schemas.openxmlformats.org/presentationml/2006/ole">
              <mc:AlternateContent xmlns:mc="http://schemas.openxmlformats.org/markup-compatibility/2006">
                <mc:Choice xmlns:v="urn:schemas-microsoft-com:vml" Requires="v">
                  <p:oleObj name="位图图像" r:id="rId10" imgW="266737" imgH="257007" progId="Paint.Picture">
                    <p:embed/>
                  </p:oleObj>
                </mc:Choice>
                <mc:Fallback>
                  <p:oleObj name="位图图像" r:id="rId10" imgW="266737" imgH="257007" progId="Paint.Picture">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 y="2279"/>
                          <a:ext cx="34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99" name="Object 9"/>
            <p:cNvGraphicFramePr>
              <a:graphicFrameLocks noChangeAspect="1"/>
            </p:cNvGraphicFramePr>
            <p:nvPr/>
          </p:nvGraphicFramePr>
          <p:xfrm>
            <a:off x="657" y="2558"/>
            <a:ext cx="356" cy="156"/>
          </p:xfrm>
          <a:graphic>
            <a:graphicData uri="http://schemas.openxmlformats.org/presentationml/2006/ole">
              <mc:AlternateContent xmlns:mc="http://schemas.openxmlformats.org/markup-compatibility/2006">
                <mc:Choice xmlns:v="urn:schemas-microsoft-com:vml" Requires="v">
                  <p:oleObj name="位图图像" r:id="rId12" imgW="276117" imgH="266737" progId="Paint.Picture">
                    <p:embed/>
                  </p:oleObj>
                </mc:Choice>
                <mc:Fallback>
                  <p:oleObj name="位图图像" r:id="rId12" imgW="276117" imgH="266737" progId="Paint.Picture">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 y="2558"/>
                          <a:ext cx="3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00" name="Object 10"/>
            <p:cNvGraphicFramePr>
              <a:graphicFrameLocks noChangeAspect="1"/>
            </p:cNvGraphicFramePr>
            <p:nvPr/>
          </p:nvGraphicFramePr>
          <p:xfrm>
            <a:off x="657" y="2823"/>
            <a:ext cx="340" cy="157"/>
          </p:xfrm>
          <a:graphic>
            <a:graphicData uri="http://schemas.openxmlformats.org/presentationml/2006/ole">
              <mc:AlternateContent xmlns:mc="http://schemas.openxmlformats.org/markup-compatibility/2006">
                <mc:Choice xmlns:v="urn:schemas-microsoft-com:vml" Requires="v">
                  <p:oleObj name="位图图像" r:id="rId14" imgW="257007" imgH="257007" progId="Paint.Picture">
                    <p:embed/>
                  </p:oleObj>
                </mc:Choice>
                <mc:Fallback>
                  <p:oleObj name="位图图像" r:id="rId14" imgW="257007" imgH="257007" progId="Paint.Picture">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7" y="2823"/>
                          <a:ext cx="34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01" name="Object 11"/>
            <p:cNvGraphicFramePr>
              <a:graphicFrameLocks noChangeAspect="1"/>
            </p:cNvGraphicFramePr>
            <p:nvPr/>
          </p:nvGraphicFramePr>
          <p:xfrm>
            <a:off x="657" y="3186"/>
            <a:ext cx="356" cy="157"/>
          </p:xfrm>
          <a:graphic>
            <a:graphicData uri="http://schemas.openxmlformats.org/presentationml/2006/ole">
              <mc:AlternateContent xmlns:mc="http://schemas.openxmlformats.org/markup-compatibility/2006">
                <mc:Choice xmlns:v="urn:schemas-microsoft-com:vml" Requires="v">
                  <p:oleObj name="位图图像" r:id="rId16" imgW="276117" imgH="266737" progId="Paint.Picture">
                    <p:embed/>
                  </p:oleObj>
                </mc:Choice>
                <mc:Fallback>
                  <p:oleObj name="位图图像" r:id="rId16" imgW="276117" imgH="266737" progId="Paint.Picture">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7" y="3186"/>
                          <a:ext cx="35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02" name="Object 12"/>
            <p:cNvGraphicFramePr>
              <a:graphicFrameLocks noChangeAspect="1"/>
            </p:cNvGraphicFramePr>
            <p:nvPr/>
          </p:nvGraphicFramePr>
          <p:xfrm>
            <a:off x="657" y="3594"/>
            <a:ext cx="340" cy="149"/>
          </p:xfrm>
          <a:graphic>
            <a:graphicData uri="http://schemas.openxmlformats.org/presentationml/2006/ole">
              <mc:AlternateContent xmlns:mc="http://schemas.openxmlformats.org/markup-compatibility/2006">
                <mc:Choice xmlns:v="urn:schemas-microsoft-com:vml" Requires="v">
                  <p:oleObj name="位图图像" r:id="rId18" imgW="266737" imgH="257007" progId="Paint.Picture">
                    <p:embed/>
                  </p:oleObj>
                </mc:Choice>
                <mc:Fallback>
                  <p:oleObj name="位图图像" r:id="rId18" imgW="266737" imgH="257007" progId="Paint.Picture">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7" y="3594"/>
                          <a:ext cx="34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03" name="Object 13"/>
            <p:cNvGraphicFramePr>
              <a:graphicFrameLocks noChangeAspect="1"/>
            </p:cNvGraphicFramePr>
            <p:nvPr/>
          </p:nvGraphicFramePr>
          <p:xfrm>
            <a:off x="657" y="3912"/>
            <a:ext cx="340" cy="149"/>
          </p:xfrm>
          <a:graphic>
            <a:graphicData uri="http://schemas.openxmlformats.org/presentationml/2006/ole">
              <mc:AlternateContent xmlns:mc="http://schemas.openxmlformats.org/markup-compatibility/2006">
                <mc:Choice xmlns:v="urn:schemas-microsoft-com:vml" Requires="v">
                  <p:oleObj name="位图图像" r:id="rId20" imgW="266737" imgH="257007" progId="Paint.Picture">
                    <p:embed/>
                  </p:oleObj>
                </mc:Choice>
                <mc:Fallback>
                  <p:oleObj name="位图图像" r:id="rId20" imgW="266737" imgH="257007" progId="Paint.Picture">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7" y="3912"/>
                          <a:ext cx="34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04" name="Object 14"/>
            <p:cNvGraphicFramePr>
              <a:graphicFrameLocks noChangeAspect="1"/>
            </p:cNvGraphicFramePr>
            <p:nvPr/>
          </p:nvGraphicFramePr>
          <p:xfrm>
            <a:off x="521" y="4175"/>
            <a:ext cx="590" cy="145"/>
          </p:xfrm>
          <a:graphic>
            <a:graphicData uri="http://schemas.openxmlformats.org/presentationml/2006/ole">
              <mc:AlternateContent xmlns:mc="http://schemas.openxmlformats.org/markup-compatibility/2006">
                <mc:Choice xmlns:v="urn:schemas-microsoft-com:vml" Requires="v">
                  <p:oleObj name="位图图像" r:id="rId22" imgW="704948" imgH="380852" progId="Paint.Picture">
                    <p:embed/>
                  </p:oleObj>
                </mc:Choice>
                <mc:Fallback>
                  <p:oleObj name="位图图像" r:id="rId22" imgW="704948" imgH="380852" progId="Paint.Picture">
                    <p:embed/>
                    <p:pic>
                      <p:nvPicPr>
                        <p:cNvPr id="0"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1" y="4175"/>
                          <a:ext cx="59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3627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36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ctrTitle" idx="4294967295"/>
          </p:nvPr>
        </p:nvSpPr>
        <p:spPr>
          <a:xfrm>
            <a:off x="1042988" y="692150"/>
            <a:ext cx="5257800" cy="576263"/>
          </a:xfrm>
        </p:spPr>
        <p:txBody>
          <a:bodyPr anchor="ctr"/>
          <a:lstStyle/>
          <a:p>
            <a:pPr eaLnBrk="1" hangingPunct="1"/>
            <a:r>
              <a:rPr lang="en-US" altLang="zh-CN" sz="2400" b="1" dirty="0">
                <a:solidFill>
                  <a:schemeClr val="tx1"/>
                </a:solidFill>
                <a:latin typeface="Times New Roman" panose="02020603050405020304" pitchFamily="18" charset="0"/>
                <a:ea typeface="黑体" panose="02010609060101010101" pitchFamily="49" charset="-122"/>
              </a:rPr>
              <a:t>4.4.3</a:t>
            </a:r>
            <a:r>
              <a:rPr lang="en-US" altLang="zh-CN" sz="2400" b="1" dirty="0">
                <a:solidFill>
                  <a:schemeClr val="tx1"/>
                </a:solidFill>
                <a:latin typeface="黑体" panose="02010609060101010101" pitchFamily="49" charset="-122"/>
                <a:ea typeface="黑体" panose="02010609060101010101" pitchFamily="49" charset="-122"/>
              </a:rPr>
              <a:t>  LabVIEW 2017</a:t>
            </a:r>
            <a:r>
              <a:rPr lang="zh-CN" altLang="zh-CN" sz="2400" b="1" dirty="0">
                <a:solidFill>
                  <a:schemeClr val="tx1"/>
                </a:solidFill>
                <a:latin typeface="黑体" panose="02010609060101010101" pitchFamily="49" charset="-122"/>
                <a:ea typeface="黑体" panose="02010609060101010101" pitchFamily="49" charset="-122"/>
              </a:rPr>
              <a:t>的菜单和工具栏</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54274" name="副标题 2"/>
          <p:cNvSpPr>
            <a:spLocks noGrp="1"/>
          </p:cNvSpPr>
          <p:nvPr>
            <p:ph type="subTitle" idx="4294967295"/>
          </p:nvPr>
        </p:nvSpPr>
        <p:spPr>
          <a:xfrm>
            <a:off x="107950" y="1628775"/>
            <a:ext cx="6264275" cy="5084763"/>
          </a:xfrm>
        </p:spPr>
        <p:txBody>
          <a:bodyPr/>
          <a:lstStyle/>
          <a:p>
            <a:pPr marL="0" indent="0" eaLnBrk="1" hangingPunct="1">
              <a:lnSpc>
                <a:spcPct val="125000"/>
              </a:lnSpc>
              <a:spcBef>
                <a:spcPct val="0"/>
              </a:spcBef>
              <a:buFont typeface="Wingdings" panose="05000000000000000000" pitchFamily="2" charset="2"/>
              <a:buNone/>
            </a:pPr>
            <a:r>
              <a:rPr lang="en-US" altLang="zh-CN" sz="2000" b="1" dirty="0">
                <a:latin typeface="楷体" panose="02010609060101010101" pitchFamily="49" charset="-122"/>
                <a:ea typeface="楷体" panose="02010609060101010101" pitchFamily="49" charset="-122"/>
              </a:rPr>
              <a:t>    LabVIEW</a:t>
            </a:r>
            <a:r>
              <a:rPr lang="zh-CN" altLang="zh-CN" sz="2000" b="1" dirty="0">
                <a:latin typeface="楷体" panose="02010609060101010101" pitchFamily="49" charset="-122"/>
                <a:ea typeface="楷体" panose="02010609060101010101" pitchFamily="49" charset="-122"/>
              </a:rPr>
              <a:t>有两种类型的菜单：主菜单和快捷菜单。</a:t>
            </a:r>
            <a:endParaRPr lang="zh-CN" altLang="en-US" sz="2000" b="1" dirty="0">
              <a:latin typeface="楷体" panose="02010609060101010101" pitchFamily="49" charset="-122"/>
              <a:ea typeface="楷体" panose="02010609060101010101" pitchFamily="49" charset="-122"/>
            </a:endParaRPr>
          </a:p>
          <a:p>
            <a:pPr marL="0" indent="0" eaLnBrk="1" hangingPunct="1">
              <a:lnSpc>
                <a:spcPct val="125000"/>
              </a:lnSpc>
              <a:spcBef>
                <a:spcPct val="0"/>
              </a:spcBef>
              <a:buFont typeface="Wingdings" panose="05000000000000000000" pitchFamily="2" charset="2"/>
              <a:buNone/>
            </a:pPr>
            <a:r>
              <a:rPr lang="zh-CN" altLang="en-US" sz="2000" b="1" dirty="0">
                <a:latin typeface="楷体" panose="02010609060101010101" pitchFamily="49" charset="-122"/>
                <a:ea typeface="楷体" panose="02010609060101010101" pitchFamily="49" charset="-122"/>
              </a:rPr>
              <a:t>下面主要介绍</a:t>
            </a:r>
            <a:r>
              <a:rPr lang="en-US" altLang="zh-CN" sz="2000" b="1" dirty="0">
                <a:latin typeface="楷体" panose="02010609060101010101" pitchFamily="49" charset="-122"/>
                <a:ea typeface="楷体" panose="02010609060101010101" pitchFamily="49" charset="-122"/>
              </a:rPr>
              <a:t>LabVIEW</a:t>
            </a:r>
            <a:r>
              <a:rPr lang="zh-CN" altLang="en-US" sz="2000" b="1" dirty="0">
                <a:latin typeface="楷体" panose="02010609060101010101" pitchFamily="49" charset="-122"/>
                <a:ea typeface="楷体" panose="02010609060101010101" pitchFamily="49" charset="-122"/>
              </a:rPr>
              <a:t>特有的菜单项。</a:t>
            </a:r>
          </a:p>
          <a:p>
            <a:pPr marL="0" indent="0" eaLnBrk="1" hangingPunct="1">
              <a:lnSpc>
                <a:spcPct val="150000"/>
              </a:lnSpc>
              <a:spcBef>
                <a:spcPct val="0"/>
              </a:spcBef>
              <a:buFont typeface="Wingdings" panose="05000000000000000000" pitchFamily="2" charset="2"/>
              <a:buNone/>
            </a:pPr>
            <a:r>
              <a:rPr lang="zh-CN" altLang="zh-CN"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zh-CN" sz="2000" b="1" dirty="0">
                <a:latin typeface="楷体" panose="02010609060101010101" pitchFamily="49" charset="-122"/>
                <a:ea typeface="楷体" panose="02010609060101010101" pitchFamily="49" charset="-122"/>
              </a:rPr>
              <a:t>）“文件”菜单</a:t>
            </a:r>
          </a:p>
          <a:p>
            <a:pPr marL="0" indent="0" eaLnBrk="1" hangingPunct="1">
              <a:lnSpc>
                <a:spcPct val="125000"/>
              </a:lnSpc>
              <a:spcBef>
                <a:spcPct val="0"/>
              </a:spcBef>
              <a:buFont typeface="Wingdings" panose="05000000000000000000" pitchFamily="2" charset="2"/>
              <a:buNone/>
            </a:pP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 </a:t>
            </a:r>
            <a:r>
              <a:rPr lang="zh-CN" altLang="zh-CN" sz="2000" b="1" dirty="0">
                <a:solidFill>
                  <a:schemeClr val="folHlink"/>
                </a:solidFill>
                <a:latin typeface="楷体" panose="02010609060101010101" pitchFamily="49" charset="-122"/>
                <a:ea typeface="楷体" panose="02010609060101010101" pitchFamily="49" charset="-122"/>
              </a:rPr>
              <a:t>保存为前期版本：</a:t>
            </a:r>
            <a:r>
              <a:rPr lang="zh-CN" altLang="zh-CN" sz="2000" b="1" dirty="0">
                <a:latin typeface="楷体" panose="02010609060101010101" pitchFamily="49" charset="-122"/>
                <a:ea typeface="楷体" panose="02010609060101010101" pitchFamily="49" charset="-122"/>
              </a:rPr>
              <a:t>为了能在前期版本中能打开用</a:t>
            </a:r>
            <a:r>
              <a:rPr lang="en-US" altLang="zh-CN" sz="2000" b="1" dirty="0">
                <a:latin typeface="楷体" panose="02010609060101010101" pitchFamily="49" charset="-122"/>
                <a:ea typeface="楷体" panose="02010609060101010101" pitchFamily="49" charset="-122"/>
              </a:rPr>
              <a:t>LabVIEW 2017</a:t>
            </a:r>
            <a:r>
              <a:rPr lang="zh-CN" altLang="zh-CN" sz="2000" b="1" dirty="0">
                <a:latin typeface="楷体" panose="02010609060101010101" pitchFamily="49" charset="-122"/>
                <a:ea typeface="楷体" panose="02010609060101010101" pitchFamily="49" charset="-122"/>
              </a:rPr>
              <a:t>编写的程序，可以将程序保存为前期版本的</a:t>
            </a:r>
            <a:r>
              <a:rPr lang="en-US" altLang="zh-CN" sz="2000" b="1" dirty="0">
                <a:latin typeface="楷体" panose="02010609060101010101" pitchFamily="49" charset="-122"/>
                <a:ea typeface="楷体" panose="02010609060101010101" pitchFamily="49" charset="-122"/>
              </a:rPr>
              <a:t>VI</a:t>
            </a:r>
            <a:r>
              <a:rPr lang="zh-CN" altLang="zh-CN" sz="2000" b="1" dirty="0">
                <a:latin typeface="楷体" panose="02010609060101010101" pitchFamily="49" charset="-122"/>
                <a:ea typeface="楷体" panose="02010609060101010101" pitchFamily="49" charset="-122"/>
              </a:rPr>
              <a:t>程序，如</a:t>
            </a:r>
            <a:r>
              <a:rPr lang="en-US" altLang="zh-CN" sz="2000" b="1" dirty="0">
                <a:latin typeface="楷体" panose="02010609060101010101" pitchFamily="49" charset="-122"/>
                <a:ea typeface="楷体" panose="02010609060101010101" pitchFamily="49" charset="-122"/>
              </a:rPr>
              <a:t>12.0</a:t>
            </a:r>
            <a:r>
              <a:rPr lang="zh-CN" altLang="zh-CN" sz="2000" b="1" dirty="0">
                <a:latin typeface="楷体" panose="02010609060101010101" pitchFamily="49" charset="-122"/>
                <a:ea typeface="楷体" panose="02010609060101010101" pitchFamily="49" charset="-122"/>
              </a:rPr>
              <a:t>版、</a:t>
            </a:r>
            <a:r>
              <a:rPr lang="en-US" altLang="zh-CN" sz="2000" b="1" dirty="0">
                <a:latin typeface="楷体" panose="02010609060101010101" pitchFamily="49" charset="-122"/>
                <a:ea typeface="楷体" panose="02010609060101010101" pitchFamily="49" charset="-122"/>
              </a:rPr>
              <a:t>8.6</a:t>
            </a:r>
            <a:r>
              <a:rPr lang="zh-CN" altLang="zh-CN" sz="2000" b="1" dirty="0">
                <a:latin typeface="楷体" panose="02010609060101010101" pitchFamily="49" charset="-122"/>
                <a:ea typeface="楷体" panose="02010609060101010101" pitchFamily="49" charset="-122"/>
              </a:rPr>
              <a:t>版等。</a:t>
            </a:r>
          </a:p>
          <a:p>
            <a:pPr marL="0" indent="0" eaLnBrk="1" hangingPunct="1">
              <a:lnSpc>
                <a:spcPct val="125000"/>
              </a:lnSpc>
              <a:spcBef>
                <a:spcPct val="0"/>
              </a:spcBef>
              <a:buFont typeface="Wingdings" panose="05000000000000000000" pitchFamily="2" charset="2"/>
              <a:buNone/>
            </a:pPr>
            <a:r>
              <a:rPr lang="en-US" altLang="zh-CN" sz="2000" b="1" dirty="0">
                <a:latin typeface="楷体" panose="02010609060101010101" pitchFamily="49" charset="-122"/>
                <a:ea typeface="楷体" panose="02010609060101010101" pitchFamily="49" charset="-122"/>
              </a:rPr>
              <a:t>  </a:t>
            </a:r>
            <a:r>
              <a:rPr lang="zh-CN" altLang="zh-CN" sz="2000" b="1" dirty="0">
                <a:solidFill>
                  <a:schemeClr val="folHlink"/>
                </a:solidFill>
                <a:latin typeface="楷体" panose="02010609060101010101" pitchFamily="49" charset="-122"/>
                <a:ea typeface="楷体" panose="02010609060101010101" pitchFamily="49" charset="-122"/>
              </a:rPr>
              <a:t>打印窗口：</a:t>
            </a:r>
            <a:r>
              <a:rPr lang="zh-CN" altLang="zh-CN" sz="2000" b="1" dirty="0">
                <a:latin typeface="楷体" panose="02010609060101010101" pitchFamily="49" charset="-122"/>
                <a:ea typeface="楷体" panose="02010609060101010101" pitchFamily="49" charset="-122"/>
              </a:rPr>
              <a:t>打印当前窗口的内容。</a:t>
            </a:r>
          </a:p>
          <a:p>
            <a:pPr marL="0" indent="0" eaLnBrk="1" hangingPunct="1">
              <a:lnSpc>
                <a:spcPct val="125000"/>
              </a:lnSpc>
              <a:spcBef>
                <a:spcPct val="0"/>
              </a:spcBef>
              <a:buFont typeface="Wingdings" panose="05000000000000000000" pitchFamily="2" charset="2"/>
              <a:buNone/>
            </a:pPr>
            <a:r>
              <a:rPr lang="en-US" altLang="zh-CN" sz="2000" b="1" dirty="0">
                <a:latin typeface="楷体" panose="02010609060101010101" pitchFamily="49" charset="-122"/>
                <a:ea typeface="楷体" panose="02010609060101010101" pitchFamily="49" charset="-122"/>
              </a:rPr>
              <a:t>  </a:t>
            </a:r>
            <a:r>
              <a:rPr lang="zh-CN" altLang="zh-CN" sz="2000" b="1" dirty="0">
                <a:solidFill>
                  <a:schemeClr val="folHlink"/>
                </a:solidFill>
                <a:latin typeface="楷体" panose="02010609060101010101" pitchFamily="49" charset="-122"/>
                <a:ea typeface="楷体" panose="02010609060101010101" pitchFamily="49" charset="-122"/>
              </a:rPr>
              <a:t>打印</a:t>
            </a:r>
            <a:r>
              <a:rPr lang="en-US" altLang="zh-CN" sz="2000" b="1" dirty="0">
                <a:solidFill>
                  <a:schemeClr val="folHlink"/>
                </a:solidFill>
                <a:latin typeface="楷体" panose="02010609060101010101" pitchFamily="49" charset="-122"/>
                <a:ea typeface="楷体" panose="02010609060101010101" pitchFamily="49" charset="-122"/>
              </a:rPr>
              <a:t>…</a:t>
            </a:r>
            <a:r>
              <a:rPr lang="zh-CN" altLang="en-US" sz="2000" b="1" dirty="0">
                <a:solidFill>
                  <a:schemeClr val="folHlink"/>
                </a:solidFill>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将打印</a:t>
            </a:r>
            <a:r>
              <a:rPr lang="en-US" altLang="zh-CN" sz="2000" b="1" dirty="0">
                <a:latin typeface="楷体" panose="02010609060101010101" pitchFamily="49" charset="-122"/>
                <a:ea typeface="楷体" panose="02010609060101010101" pitchFamily="49" charset="-122"/>
              </a:rPr>
              <a:t>VI</a:t>
            </a:r>
            <a:r>
              <a:rPr lang="zh-CN" altLang="zh-CN" sz="2000" b="1" dirty="0">
                <a:latin typeface="楷体" panose="02010609060101010101" pitchFamily="49" charset="-122"/>
                <a:ea typeface="楷体" panose="02010609060101010101" pitchFamily="49" charset="-122"/>
              </a:rPr>
              <a:t>更全面的信息，包括前面板、程序框图、子</a:t>
            </a:r>
            <a:r>
              <a:rPr lang="en-US" altLang="zh-CN" sz="2000" b="1" dirty="0">
                <a:latin typeface="楷体" panose="02010609060101010101" pitchFamily="49" charset="-122"/>
                <a:ea typeface="楷体" panose="02010609060101010101" pitchFamily="49" charset="-122"/>
              </a:rPr>
              <a:t>VI</a:t>
            </a:r>
            <a:r>
              <a:rPr lang="zh-CN" altLang="zh-CN" sz="2000" b="1" dirty="0">
                <a:latin typeface="楷体" panose="02010609060101010101" pitchFamily="49" charset="-122"/>
                <a:ea typeface="楷体" panose="02010609060101010101" pitchFamily="49" charset="-122"/>
              </a:rPr>
              <a:t>、控件、</a:t>
            </a:r>
            <a:r>
              <a:rPr lang="en-US" altLang="zh-CN" sz="2000" b="1" dirty="0">
                <a:latin typeface="楷体" panose="02010609060101010101" pitchFamily="49" charset="-122"/>
                <a:ea typeface="楷体" panose="02010609060101010101" pitchFamily="49" charset="-122"/>
              </a:rPr>
              <a:t>VI</a:t>
            </a:r>
            <a:r>
              <a:rPr lang="zh-CN" altLang="zh-CN" sz="2000" b="1" dirty="0">
                <a:latin typeface="楷体" panose="02010609060101010101" pitchFamily="49" charset="-122"/>
                <a:ea typeface="楷体" panose="02010609060101010101" pitchFamily="49" charset="-122"/>
              </a:rPr>
              <a:t>历史等。</a:t>
            </a:r>
            <a:r>
              <a:rPr lang="en-US" altLang="zh-CN" sz="2000" b="1" dirty="0">
                <a:latin typeface="楷体" panose="02010609060101010101" pitchFamily="49" charset="-122"/>
                <a:ea typeface="楷体" panose="02010609060101010101" pitchFamily="49" charset="-122"/>
              </a:rPr>
              <a:t> </a:t>
            </a:r>
          </a:p>
          <a:p>
            <a:pPr marL="0" indent="0" eaLnBrk="1" hangingPunct="1">
              <a:lnSpc>
                <a:spcPct val="125000"/>
              </a:lnSpc>
              <a:spcBef>
                <a:spcPct val="0"/>
              </a:spcBef>
              <a:buFont typeface="Wingdings" panose="05000000000000000000" pitchFamily="2" charset="2"/>
              <a:buNone/>
            </a:pPr>
            <a:r>
              <a:rPr lang="zh-CN" altLang="en-US" sz="2000" b="1" dirty="0">
                <a:latin typeface="楷体" panose="02010609060101010101" pitchFamily="49" charset="-122"/>
                <a:ea typeface="楷体" panose="02010609060101010101" pitchFamily="49" charset="-122"/>
              </a:rPr>
              <a:t>  </a:t>
            </a:r>
            <a:r>
              <a:rPr lang="en-US" altLang="zh-CN" sz="2000" b="1" dirty="0">
                <a:solidFill>
                  <a:schemeClr val="folHlink"/>
                </a:solidFill>
                <a:latin typeface="楷体" panose="02010609060101010101" pitchFamily="49" charset="-122"/>
                <a:ea typeface="楷体" panose="02010609060101010101" pitchFamily="49" charset="-122"/>
              </a:rPr>
              <a:t>VI</a:t>
            </a:r>
            <a:r>
              <a:rPr lang="zh-CN" altLang="zh-CN" sz="2000" b="1" dirty="0">
                <a:solidFill>
                  <a:schemeClr val="folHlink"/>
                </a:solidFill>
                <a:latin typeface="楷体" panose="02010609060101010101" pitchFamily="49" charset="-122"/>
                <a:ea typeface="楷体" panose="02010609060101010101" pitchFamily="49" charset="-122"/>
              </a:rPr>
              <a:t>属性：</a:t>
            </a:r>
            <a:r>
              <a:rPr lang="zh-CN" altLang="zh-CN" sz="2000" b="1" dirty="0">
                <a:latin typeface="楷体" panose="02010609060101010101" pitchFamily="49" charset="-122"/>
                <a:ea typeface="楷体" panose="02010609060101010101" pitchFamily="49" charset="-122"/>
              </a:rPr>
              <a:t>设置</a:t>
            </a:r>
            <a:r>
              <a:rPr lang="en-US" altLang="zh-CN" sz="2000" b="1" dirty="0">
                <a:latin typeface="楷体" panose="02010609060101010101" pitchFamily="49" charset="-122"/>
                <a:ea typeface="楷体" panose="02010609060101010101" pitchFamily="49" charset="-122"/>
              </a:rPr>
              <a:t>VI</a:t>
            </a:r>
            <a:r>
              <a:rPr lang="zh-CN" altLang="zh-CN" sz="2000" b="1" dirty="0">
                <a:latin typeface="楷体" panose="02010609060101010101" pitchFamily="49" charset="-122"/>
                <a:ea typeface="楷体" panose="02010609060101010101" pitchFamily="49" charset="-122"/>
              </a:rPr>
              <a:t>的各种属性，包括常规、窗口外观、窗口运行时位置等，还可以在此编辑</a:t>
            </a:r>
            <a:r>
              <a:rPr lang="en-US" altLang="zh-CN" sz="2000" b="1" dirty="0">
                <a:latin typeface="楷体" panose="02010609060101010101" pitchFamily="49" charset="-122"/>
                <a:ea typeface="楷体" panose="02010609060101010101" pitchFamily="49" charset="-122"/>
              </a:rPr>
              <a:t>VI</a:t>
            </a:r>
            <a:r>
              <a:rPr lang="zh-CN" altLang="zh-CN" sz="2000" b="1" dirty="0">
                <a:latin typeface="楷体" panose="02010609060101010101" pitchFamily="49" charset="-122"/>
                <a:ea typeface="楷体" panose="02010609060101010101" pitchFamily="49" charset="-122"/>
              </a:rPr>
              <a:t>图标。</a:t>
            </a:r>
          </a:p>
        </p:txBody>
      </p:sp>
      <p:pic>
        <p:nvPicPr>
          <p:cNvPr id="542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1989138"/>
            <a:ext cx="26638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5"/>
          <p:cNvSpPr>
            <a:spLocks noChangeArrowheads="1"/>
          </p:cNvSpPr>
          <p:nvPr/>
        </p:nvSpPr>
        <p:spPr bwMode="auto">
          <a:xfrm>
            <a:off x="539750" y="1196975"/>
            <a:ext cx="3060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latin typeface="Arial" panose="020B0604020202020204" pitchFamily="34" charset="0"/>
              </a:rPr>
              <a:t>1</a:t>
            </a:r>
            <a:r>
              <a:rPr lang="zh-CN" altLang="zh-CN" sz="1800" b="1">
                <a:latin typeface="Arial" panose="020B0604020202020204" pitchFamily="34" charset="0"/>
              </a:rPr>
              <a:t>．</a:t>
            </a:r>
            <a:r>
              <a:rPr lang="en-US" altLang="zh-CN" sz="1800" b="1">
                <a:latin typeface="Arial" panose="020B0604020202020204" pitchFamily="34" charset="0"/>
              </a:rPr>
              <a:t>LabVIEW</a:t>
            </a:r>
            <a:r>
              <a:rPr lang="zh-CN" altLang="zh-CN" sz="1800" b="1">
                <a:latin typeface="Arial" panose="020B0604020202020204" pitchFamily="34" charset="0"/>
              </a:rPr>
              <a:t>菜单</a:t>
            </a:r>
            <a:endParaRPr lang="zh-CN" altLang="en-US" sz="1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54277"/>
                                        </p:tgtEl>
                                        <p:attrNameLst>
                                          <p:attrName>style.visibility</p:attrName>
                                        </p:attrNameLst>
                                      </p:cBhvr>
                                      <p:to>
                                        <p:strVal val="visible"/>
                                      </p:to>
                                    </p:set>
                                    <p:animEffect transition="in" filter="blinds(horizontal)">
                                      <p:cBhvr>
                                        <p:cTn id="7" dur="500"/>
                                        <p:tgtEl>
                                          <p:spTgt spid="54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4274">
                                            <p:txEl>
                                              <p:pRg st="0" end="0"/>
                                            </p:txEl>
                                          </p:spTgt>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nodeType="afterEffect">
                                  <p:stCondLst>
                                    <p:cond delay="0"/>
                                  </p:stCondLst>
                                  <p:childTnLst>
                                    <p:set>
                                      <p:cBhvr>
                                        <p:cTn id="14"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4">
                                            <p:txEl>
                                              <p:pRg st="2" end="2"/>
                                            </p:txEl>
                                          </p:spTgt>
                                        </p:tgtEl>
                                        <p:attrNameLst>
                                          <p:attrName>style.visibility</p:attrName>
                                        </p:attrNameLst>
                                      </p:cBhvr>
                                      <p:to>
                                        <p:strVal val="visible"/>
                                      </p:to>
                                    </p:set>
                                  </p:childTnLst>
                                </p:cTn>
                              </p:par>
                            </p:childTnLst>
                          </p:cTn>
                        </p:par>
                        <p:par>
                          <p:cTn id="19" fill="hold" nodeType="afterGroup">
                            <p:stCondLst>
                              <p:cond delay="0"/>
                            </p:stCondLst>
                            <p:childTnLst>
                              <p:par>
                                <p:cTn id="20" presetID="5" presetClass="entr" presetSubtype="10" fill="hold" nodeType="afterEffect">
                                  <p:stCondLst>
                                    <p:cond delay="0"/>
                                  </p:stCondLst>
                                  <p:childTnLst>
                                    <p:set>
                                      <p:cBhvr>
                                        <p:cTn id="21" dur="1" fill="hold">
                                          <p:stCondLst>
                                            <p:cond delay="0"/>
                                          </p:stCondLst>
                                        </p:cTn>
                                        <p:tgtEl>
                                          <p:spTgt spid="54276"/>
                                        </p:tgtEl>
                                        <p:attrNameLst>
                                          <p:attrName>style.visibility</p:attrName>
                                        </p:attrNameLst>
                                      </p:cBhvr>
                                      <p:to>
                                        <p:strVal val="visible"/>
                                      </p:to>
                                    </p:set>
                                    <p:animEffect transition="in" filter="checkerboard(across)">
                                      <p:cBhvr>
                                        <p:cTn id="22" dur="500"/>
                                        <p:tgtEl>
                                          <p:spTgt spid="542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4274">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矩形 1"/>
          <p:cNvSpPr>
            <a:spLocks noChangeArrowheads="1"/>
          </p:cNvSpPr>
          <p:nvPr/>
        </p:nvSpPr>
        <p:spPr bwMode="auto">
          <a:xfrm>
            <a:off x="250825" y="1196975"/>
            <a:ext cx="6408738"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266825"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674813"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20828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490788"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947988"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405188"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862388"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319588"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1800">
                <a:latin typeface="Calibri" panose="020F0502020204030204" pitchFamily="34" charset="0"/>
              </a:rPr>
              <a:t>       </a:t>
            </a:r>
            <a:r>
              <a:rPr lang="zh-CN" altLang="zh-CN" sz="2000" b="1">
                <a:latin typeface="楷体" panose="02010609060101010101" pitchFamily="49" charset="-122"/>
                <a:ea typeface="楷体" panose="02010609060101010101" pitchFamily="49" charset="-122"/>
              </a:rPr>
              <a:t>（</a:t>
            </a:r>
            <a:r>
              <a:rPr lang="en-US" altLang="zh-CN" sz="2000" b="1">
                <a:latin typeface="楷体" panose="02010609060101010101" pitchFamily="49" charset="-122"/>
                <a:ea typeface="楷体" panose="02010609060101010101" pitchFamily="49" charset="-122"/>
              </a:rPr>
              <a:t>2</a:t>
            </a:r>
            <a:r>
              <a:rPr lang="zh-CN" altLang="zh-CN" sz="2000" b="1">
                <a:latin typeface="楷体" panose="02010609060101010101" pitchFamily="49" charset="-122"/>
                <a:ea typeface="楷体" panose="02010609060101010101" pitchFamily="49" charset="-122"/>
              </a:rPr>
              <a:t>）“编辑”菜单</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当前值设置为默认值：</a:t>
            </a:r>
            <a:r>
              <a:rPr lang="zh-CN" altLang="zh-CN" sz="2000" b="1">
                <a:latin typeface="楷体" panose="02010609060101010101" pitchFamily="49" charset="-122"/>
                <a:ea typeface="楷体" panose="02010609060101010101" pitchFamily="49" charset="-122"/>
              </a:rPr>
              <a:t>将当前面板上对象的值设置为默认值，这样，当下次打开该</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时，面板各对象的取值都初始化为原来设置的默认值。</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重新初始化为默认值：</a:t>
            </a:r>
            <a:r>
              <a:rPr lang="zh-CN" altLang="zh-CN" sz="2000" b="1">
                <a:latin typeface="楷体" panose="02010609060101010101" pitchFamily="49" charset="-122"/>
                <a:ea typeface="楷体" panose="02010609060101010101" pitchFamily="49" charset="-122"/>
              </a:rPr>
              <a:t>将面板上对象的值初始化为原来的默认值。</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自定义控件：</a:t>
            </a:r>
            <a:r>
              <a:rPr lang="zh-CN" altLang="zh-CN" sz="2000" b="1">
                <a:latin typeface="楷体" panose="02010609060101010101" pitchFamily="49" charset="-122"/>
                <a:ea typeface="楷体" panose="02010609060101010101" pitchFamily="49" charset="-122"/>
              </a:rPr>
              <a:t>根据用户需要自定义前面板上的控件。</a:t>
            </a:r>
            <a:r>
              <a:rPr lang="en-US" altLang="zh-CN" sz="2000" b="1">
                <a:latin typeface="楷体" panose="02010609060101010101" pitchFamily="49" charset="-122"/>
                <a:ea typeface="楷体" panose="02010609060101010101" pitchFamily="49" charset="-122"/>
              </a:rPr>
              <a:t> </a:t>
            </a:r>
            <a:endParaRPr lang="zh-CN" altLang="zh-CN" sz="2000" b="1">
              <a:latin typeface="楷体" panose="02010609060101010101" pitchFamily="49" charset="-122"/>
              <a:ea typeface="楷体" panose="02010609060101010101" pitchFamily="49" charset="-122"/>
            </a:endParaRPr>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1268413"/>
            <a:ext cx="2305050"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Rectangle 8"/>
          <p:cNvSpPr>
            <a:spLocks noChangeArrowheads="1"/>
          </p:cNvSpPr>
          <p:nvPr/>
        </p:nvSpPr>
        <p:spPr bwMode="auto">
          <a:xfrm>
            <a:off x="250825" y="4365625"/>
            <a:ext cx="8064500"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设置</a:t>
            </a:r>
            <a:r>
              <a:rPr lang="en-US" altLang="zh-CN" sz="2000" b="1">
                <a:solidFill>
                  <a:schemeClr val="folHlink"/>
                </a:solidFill>
                <a:latin typeface="楷体" panose="02010609060101010101" pitchFamily="49" charset="-122"/>
                <a:ea typeface="楷体" panose="02010609060101010101" pitchFamily="49" charset="-122"/>
              </a:rPr>
              <a:t>Tab</a:t>
            </a:r>
            <a:r>
              <a:rPr lang="zh-CN" altLang="zh-CN" sz="2000" b="1">
                <a:solidFill>
                  <a:schemeClr val="folHlink"/>
                </a:solidFill>
                <a:latin typeface="楷体" panose="02010609060101010101" pitchFamily="49" charset="-122"/>
                <a:ea typeface="楷体" panose="02010609060101010101" pitchFamily="49" charset="-122"/>
              </a:rPr>
              <a:t>键顺序：</a:t>
            </a:r>
            <a:r>
              <a:rPr lang="zh-CN" altLang="zh-CN" sz="2000" b="1">
                <a:latin typeface="楷体" panose="02010609060101010101" pitchFamily="49" charset="-122"/>
                <a:ea typeface="楷体" panose="02010609060101010101" pitchFamily="49" charset="-122"/>
              </a:rPr>
              <a:t>设定使用</a:t>
            </a:r>
            <a:r>
              <a:rPr lang="en-US" altLang="zh-CN" sz="2000" b="1">
                <a:latin typeface="楷体" panose="02010609060101010101" pitchFamily="49" charset="-122"/>
                <a:ea typeface="楷体" panose="02010609060101010101" pitchFamily="49" charset="-122"/>
              </a:rPr>
              <a:t>Tab</a:t>
            </a:r>
            <a:r>
              <a:rPr lang="zh-CN" altLang="zh-CN" sz="2000" b="1">
                <a:latin typeface="楷体" panose="02010609060101010101" pitchFamily="49" charset="-122"/>
                <a:ea typeface="楷体" panose="02010609060101010101" pitchFamily="49" charset="-122"/>
              </a:rPr>
              <a:t>键来切换前面板对象时的顺序。</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删除断线：</a:t>
            </a:r>
            <a:r>
              <a:rPr lang="zh-CN" altLang="zh-CN" sz="2000" b="1">
                <a:latin typeface="楷体" panose="02010609060101010101" pitchFamily="49" charset="-122"/>
                <a:ea typeface="楷体" panose="02010609060101010101" pitchFamily="49" charset="-122"/>
              </a:rPr>
              <a:t>将程序框图中连接不当的断线删除。</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创建子</a:t>
            </a:r>
            <a:r>
              <a:rPr lang="en-US" altLang="zh-CN" sz="2000" b="1">
                <a:solidFill>
                  <a:schemeClr val="folHlink"/>
                </a:solidFill>
                <a:latin typeface="楷体" panose="02010609060101010101" pitchFamily="49" charset="-122"/>
                <a:ea typeface="楷体" panose="02010609060101010101" pitchFamily="49" charset="-122"/>
              </a:rPr>
              <a:t>VI</a:t>
            </a:r>
            <a:r>
              <a:rPr lang="zh-CN" altLang="zh-CN" sz="2000" b="1">
                <a:solidFill>
                  <a:schemeClr val="folHlink"/>
                </a:solidFill>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创建一个子</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a:t>
            </a:r>
          </a:p>
          <a:p>
            <a:pPr eaLnBrk="1" hangingPunct="1">
              <a:lnSpc>
                <a:spcPct val="150000"/>
              </a:lnSpc>
              <a:spcBef>
                <a:spcPct val="0"/>
              </a:spcBef>
              <a:buClrTx/>
              <a:buSzTx/>
              <a:buFontTx/>
              <a:buNone/>
            </a:pPr>
            <a:r>
              <a:rPr lang="en-US" altLang="zh-CN" sz="2000" b="1">
                <a:solidFill>
                  <a:schemeClr val="folHlink"/>
                </a:solidFill>
                <a:latin typeface="楷体" panose="02010609060101010101" pitchFamily="49" charset="-122"/>
                <a:ea typeface="楷体" panose="02010609060101010101" pitchFamily="49" charset="-122"/>
              </a:rPr>
              <a:t>VI</a:t>
            </a:r>
            <a:r>
              <a:rPr lang="zh-CN" altLang="zh-CN" sz="2000" b="1">
                <a:solidFill>
                  <a:schemeClr val="folHlink"/>
                </a:solidFill>
                <a:latin typeface="楷体" panose="02010609060101010101" pitchFamily="49" charset="-122"/>
                <a:ea typeface="楷体" panose="02010609060101010101" pitchFamily="49" charset="-122"/>
              </a:rPr>
              <a:t>修订历史：</a:t>
            </a:r>
            <a:r>
              <a:rPr lang="zh-CN" altLang="zh-CN" sz="2000" b="1">
                <a:latin typeface="楷体" panose="02010609060101010101" pitchFamily="49" charset="-122"/>
                <a:ea typeface="楷体" panose="02010609060101010101" pitchFamily="49" charset="-122"/>
              </a:rPr>
              <a:t>记录</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的修订历史。</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运行时菜单：</a:t>
            </a:r>
            <a:r>
              <a:rPr lang="zh-CN" altLang="zh-CN" sz="2000" b="1">
                <a:latin typeface="楷体" panose="02010609060101010101" pitchFamily="49" charset="-122"/>
                <a:ea typeface="楷体" panose="02010609060101010101" pitchFamily="49" charset="-122"/>
              </a:rPr>
              <a:t>可以自定义程序运行时的菜单项。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checkerboard(across)">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297">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5297">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5297">
                                            <p:txEl>
                                              <p:pRg st="3" end="3"/>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5304">
                                            <p:txEl>
                                              <p:pRg st="0" end="0"/>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5304">
                                            <p:txEl>
                                              <p:pRg st="1" end="1"/>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5304">
                                            <p:txEl>
                                              <p:pRg st="2" end="2"/>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55304">
                                            <p:txEl>
                                              <p:pRg st="3" end="3"/>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553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矩形 1"/>
          <p:cNvSpPr>
            <a:spLocks noChangeArrowheads="1"/>
          </p:cNvSpPr>
          <p:nvPr/>
        </p:nvSpPr>
        <p:spPr bwMode="auto">
          <a:xfrm>
            <a:off x="107950" y="1484313"/>
            <a:ext cx="604837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8400" indent="-11684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633538"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2041525"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2449513"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8575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33147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7719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42291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6863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000" b="1">
                <a:solidFill>
                  <a:srgbClr val="FF0000"/>
                </a:solidFill>
                <a:latin typeface="楷体" panose="02010609060101010101" pitchFamily="49" charset="-122"/>
                <a:ea typeface="楷体" panose="02010609060101010101" pitchFamily="49" charset="-122"/>
              </a:rPr>
              <a:t>控件选板：在前面板窗口中显示控件选板。</a:t>
            </a:r>
          </a:p>
          <a:p>
            <a:pPr eaLnBrk="1" hangingPunct="1">
              <a:lnSpc>
                <a:spcPct val="125000"/>
              </a:lnSpc>
              <a:spcBef>
                <a:spcPct val="0"/>
              </a:spcBef>
              <a:buClrTx/>
              <a:buSzTx/>
              <a:buFont typeface="Arial" panose="020B0604020202020204" pitchFamily="34" charset="0"/>
              <a:buNone/>
            </a:pPr>
            <a:r>
              <a:rPr lang="zh-CN" altLang="zh-CN" sz="2000" b="1">
                <a:solidFill>
                  <a:srgbClr val="FF0000"/>
                </a:solidFill>
                <a:latin typeface="楷体" panose="02010609060101010101" pitchFamily="49" charset="-122"/>
                <a:ea typeface="楷体" panose="02010609060101010101" pitchFamily="49" charset="-122"/>
              </a:rPr>
              <a:t>函数选板：在程序框图中显示函数选板。</a:t>
            </a:r>
          </a:p>
          <a:p>
            <a:pPr eaLnBrk="1" hangingPunct="1">
              <a:lnSpc>
                <a:spcPct val="125000"/>
              </a:lnSpc>
              <a:spcBef>
                <a:spcPct val="0"/>
              </a:spcBef>
              <a:buClrTx/>
              <a:buSzTx/>
              <a:buFont typeface="Arial" panose="020B0604020202020204" pitchFamily="34" charset="0"/>
              <a:buNone/>
            </a:pPr>
            <a:r>
              <a:rPr lang="zh-CN" altLang="zh-CN" sz="2000" b="1">
                <a:solidFill>
                  <a:srgbClr val="FF0000"/>
                </a:solidFill>
                <a:latin typeface="楷体" panose="02010609060101010101" pitchFamily="49" charset="-122"/>
                <a:ea typeface="楷体" panose="02010609060101010101" pitchFamily="49" charset="-122"/>
              </a:rPr>
              <a:t>工具选板：显示工具选板。</a:t>
            </a:r>
          </a:p>
          <a:p>
            <a:pPr eaLnBrk="1" hangingPunct="1">
              <a:lnSpc>
                <a:spcPct val="125000"/>
              </a:lnSpc>
              <a:spcBef>
                <a:spcPct val="0"/>
              </a:spcBef>
              <a:buClrTx/>
              <a:buSzTx/>
              <a:buFont typeface="Arial" panose="020B0604020202020204" pitchFamily="34" charset="0"/>
              <a:buNone/>
            </a:pPr>
            <a:r>
              <a:rPr lang="zh-CN" altLang="zh-CN" sz="2000" b="1">
                <a:solidFill>
                  <a:srgbClr val="FF0000"/>
                </a:solidFill>
                <a:latin typeface="楷体" panose="02010609060101010101" pitchFamily="49" charset="-122"/>
                <a:ea typeface="楷体" panose="02010609060101010101" pitchFamily="49" charset="-122"/>
              </a:rPr>
              <a:t>错误列表：当程序发生错误时，可以单击此菜单项</a:t>
            </a:r>
            <a:r>
              <a:rPr lang="zh-CN" altLang="en-US" sz="2000" b="1">
                <a:solidFill>
                  <a:srgbClr val="FF0000"/>
                </a:solidFill>
                <a:latin typeface="楷体" panose="02010609060101010101" pitchFamily="49" charset="-122"/>
                <a:ea typeface="楷体" panose="02010609060101010101" pitchFamily="49" charset="-122"/>
              </a:rPr>
              <a:t> </a:t>
            </a:r>
            <a:r>
              <a:rPr lang="zh-CN" altLang="zh-CN" sz="2000" b="1">
                <a:solidFill>
                  <a:srgbClr val="FF0000"/>
                </a:solidFill>
                <a:latin typeface="楷体" panose="02010609060101010101" pitchFamily="49" charset="-122"/>
                <a:ea typeface="楷体" panose="02010609060101010101" pitchFamily="49" charset="-122"/>
              </a:rPr>
              <a:t>查看错误列表。</a:t>
            </a:r>
          </a:p>
          <a:p>
            <a:pPr eaLnBrk="1" hangingPunct="1">
              <a:lnSpc>
                <a:spcPct val="125000"/>
              </a:lnSpc>
              <a:spcBef>
                <a:spcPct val="0"/>
              </a:spcBef>
              <a:buClrTx/>
              <a:buSzTx/>
              <a:buFont typeface="Arial" panose="020B0604020202020204" pitchFamily="34" charset="0"/>
              <a:buNone/>
            </a:pPr>
            <a:r>
              <a:rPr lang="en-US" altLang="zh-CN" sz="2000" b="1">
                <a:solidFill>
                  <a:schemeClr val="folHlink"/>
                </a:solidFill>
                <a:latin typeface="楷体" panose="02010609060101010101" pitchFamily="49" charset="-122"/>
                <a:ea typeface="楷体" panose="02010609060101010101" pitchFamily="49" charset="-122"/>
              </a:rPr>
              <a:t>VI</a:t>
            </a:r>
            <a:r>
              <a:rPr lang="zh-CN" altLang="zh-CN" sz="2000" b="1">
                <a:solidFill>
                  <a:schemeClr val="folHlink"/>
                </a:solidFill>
                <a:latin typeface="楷体" panose="02010609060101010101" pitchFamily="49" charset="-122"/>
                <a:ea typeface="楷体" panose="02010609060101010101" pitchFamily="49" charset="-122"/>
              </a:rPr>
              <a:t>层次结构：</a:t>
            </a:r>
            <a:r>
              <a:rPr lang="zh-CN" altLang="zh-CN" sz="2000" b="1">
                <a:latin typeface="楷体" panose="02010609060101010101" pitchFamily="49" charset="-122"/>
                <a:ea typeface="楷体" panose="02010609060101010101" pitchFamily="49" charset="-122"/>
              </a:rPr>
              <a:t>用于显示</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和其调用的子</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之间的层次关系。</a:t>
            </a:r>
          </a:p>
          <a:p>
            <a:pPr eaLnBrk="1" hangingPunct="1">
              <a:lnSpc>
                <a:spcPct val="125000"/>
              </a:lnSpc>
              <a:spcBef>
                <a:spcPct val="0"/>
              </a:spcBef>
              <a:buClrTx/>
              <a:buSzTx/>
              <a:buFont typeface="Arial" panose="020B0604020202020204" pitchFamily="34" charset="0"/>
              <a:buNone/>
            </a:pPr>
            <a:r>
              <a:rPr lang="en-US" altLang="zh-CN" sz="2000" b="1">
                <a:solidFill>
                  <a:schemeClr val="folHlink"/>
                </a:solidFill>
                <a:latin typeface="楷体" panose="02010609060101010101" pitchFamily="49" charset="-122"/>
                <a:ea typeface="楷体" panose="02010609060101010101" pitchFamily="49" charset="-122"/>
              </a:rPr>
              <a:t>LabVIEW</a:t>
            </a:r>
            <a:r>
              <a:rPr lang="zh-CN" altLang="zh-CN" sz="2000" b="1">
                <a:solidFill>
                  <a:schemeClr val="folHlink"/>
                </a:solidFill>
                <a:latin typeface="楷体" panose="02010609060101010101" pitchFamily="49" charset="-122"/>
                <a:ea typeface="楷体" panose="02010609060101010101" pitchFamily="49" charset="-122"/>
              </a:rPr>
              <a:t>类层次结构：</a:t>
            </a:r>
            <a:r>
              <a:rPr lang="zh-CN" altLang="zh-CN" sz="2000" b="1">
                <a:latin typeface="楷体" panose="02010609060101010101" pitchFamily="49" charset="-122"/>
                <a:ea typeface="楷体" panose="02010609060101010101" pitchFamily="49" charset="-122"/>
              </a:rPr>
              <a:t>用于显示程序中使用的类。</a:t>
            </a:r>
          </a:p>
          <a:p>
            <a:pPr eaLnBrk="1" hangingPunct="1">
              <a:lnSpc>
                <a:spcPct val="125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浏览关系：</a:t>
            </a:r>
            <a:r>
              <a:rPr lang="zh-CN" altLang="zh-CN" sz="2000" b="1">
                <a:latin typeface="楷体" panose="02010609060101010101" pitchFamily="49" charset="-122"/>
                <a:ea typeface="楷体" panose="02010609060101010101" pitchFamily="49" charset="-122"/>
              </a:rPr>
              <a:t>用于浏览各个</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类之间的关系。</a:t>
            </a:r>
          </a:p>
          <a:p>
            <a:pPr eaLnBrk="1" hangingPunct="1">
              <a:lnSpc>
                <a:spcPct val="125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类浏览器：</a:t>
            </a:r>
            <a:r>
              <a:rPr lang="zh-CN" altLang="zh-CN" sz="2000" b="1">
                <a:latin typeface="楷体" panose="02010609060101010101" pitchFamily="49" charset="-122"/>
                <a:ea typeface="楷体" panose="02010609060101010101" pitchFamily="49" charset="-122"/>
              </a:rPr>
              <a:t>通过类浏览器选择所需要浏览的类。</a:t>
            </a:r>
          </a:p>
          <a:p>
            <a:pPr eaLnBrk="1" hangingPunct="1">
              <a:lnSpc>
                <a:spcPct val="125000"/>
              </a:lnSpc>
              <a:spcBef>
                <a:spcPct val="0"/>
              </a:spcBef>
              <a:buClrTx/>
              <a:buSzTx/>
              <a:buFont typeface="Arial" panose="020B0604020202020204" pitchFamily="34" charset="0"/>
              <a:buNone/>
            </a:pPr>
            <a:r>
              <a:rPr lang="en-US" altLang="zh-CN" sz="2000" b="1">
                <a:solidFill>
                  <a:schemeClr val="folHlink"/>
                </a:solidFill>
                <a:latin typeface="楷体" panose="02010609060101010101" pitchFamily="49" charset="-122"/>
                <a:ea typeface="楷体" panose="02010609060101010101" pitchFamily="49" charset="-122"/>
              </a:rPr>
              <a:t>ActiveX</a:t>
            </a:r>
            <a:r>
              <a:rPr lang="zh-CN" altLang="zh-CN" sz="2000" b="1">
                <a:solidFill>
                  <a:schemeClr val="folHlink"/>
                </a:solidFill>
                <a:latin typeface="楷体" panose="02010609060101010101" pitchFamily="49" charset="-122"/>
                <a:ea typeface="楷体" panose="02010609060101010101" pitchFamily="49" charset="-122"/>
              </a:rPr>
              <a:t>属性浏览器：</a:t>
            </a:r>
            <a:r>
              <a:rPr lang="zh-CN" altLang="zh-CN" sz="2000" b="1">
                <a:latin typeface="楷体" panose="02010609060101010101" pitchFamily="49" charset="-122"/>
                <a:ea typeface="楷体" panose="02010609060101010101" pitchFamily="49" charset="-122"/>
              </a:rPr>
              <a:t>用于浏览</a:t>
            </a:r>
            <a:r>
              <a:rPr lang="en-US" altLang="zh-CN" sz="2000" b="1">
                <a:latin typeface="楷体" panose="02010609060101010101" pitchFamily="49" charset="-122"/>
                <a:ea typeface="楷体" panose="02010609060101010101" pitchFamily="49" charset="-122"/>
              </a:rPr>
              <a:t>ActiveX</a:t>
            </a:r>
            <a:r>
              <a:rPr lang="zh-CN" altLang="zh-CN" sz="2000" b="1">
                <a:latin typeface="楷体" panose="02010609060101010101" pitchFamily="49" charset="-122"/>
                <a:ea typeface="楷体" panose="02010609060101010101" pitchFamily="49" charset="-122"/>
              </a:rPr>
              <a:t>控件的属性。</a:t>
            </a:r>
          </a:p>
          <a:p>
            <a:pPr eaLnBrk="1" hangingPunct="1">
              <a:lnSpc>
                <a:spcPct val="125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启动窗口：</a:t>
            </a:r>
            <a:r>
              <a:rPr lang="zh-CN" altLang="zh-CN" sz="2000" b="1">
                <a:latin typeface="楷体" panose="02010609060101010101" pitchFamily="49" charset="-122"/>
                <a:ea typeface="楷体" panose="02010609060101010101" pitchFamily="49" charset="-122"/>
              </a:rPr>
              <a:t>用于显示</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的启动界面。</a:t>
            </a:r>
          </a:p>
        </p:txBody>
      </p:sp>
      <p:pic>
        <p:nvPicPr>
          <p:cNvPr id="56323" name="Picture 2" descr="截图13-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268413"/>
            <a:ext cx="316865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矩形 1"/>
          <p:cNvSpPr>
            <a:spLocks noChangeArrowheads="1"/>
          </p:cNvSpPr>
          <p:nvPr/>
        </p:nvSpPr>
        <p:spPr bwMode="auto">
          <a:xfrm>
            <a:off x="1187450" y="620713"/>
            <a:ext cx="2884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zh-CN" sz="2400" b="1">
                <a:latin typeface="楷体" panose="02010609060101010101" pitchFamily="49" charset="-122"/>
                <a:ea typeface="楷体" panose="02010609060101010101" pitchFamily="49" charset="-122"/>
              </a:rPr>
              <a:t>（</a:t>
            </a:r>
            <a:r>
              <a:rPr lang="en-US" altLang="zh-CN" sz="2400" b="1">
                <a:latin typeface="楷体" panose="02010609060101010101" pitchFamily="49" charset="-122"/>
                <a:ea typeface="楷体" panose="02010609060101010101" pitchFamily="49" charset="-122"/>
              </a:rPr>
              <a:t>3</a:t>
            </a:r>
            <a:r>
              <a:rPr lang="zh-CN" altLang="zh-CN" sz="2400" b="1">
                <a:latin typeface="楷体" panose="02010609060101010101" pitchFamily="49" charset="-122"/>
                <a:ea typeface="楷体" panose="02010609060101010101" pitchFamily="49" charset="-122"/>
              </a:rPr>
              <a:t>）“查看”菜单</a:t>
            </a:r>
            <a:endParaRPr lang="zh-CN"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checkerboard(across)">
                                      <p:cBhvr>
                                        <p:cTn id="7" dur="500"/>
                                        <p:tgtEl>
                                          <p:spTgt spid="56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6321">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6321">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6321">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6321">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6321">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6321">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56321">
                                            <p:txEl>
                                              <p:pRg st="6" end="6"/>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56321">
                                            <p:txEl>
                                              <p:pRg st="7" end="7"/>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56321">
                                            <p:txEl>
                                              <p:pRg st="8" end="8"/>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563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矩形 1"/>
          <p:cNvSpPr>
            <a:spLocks noChangeArrowheads="1"/>
          </p:cNvSpPr>
          <p:nvPr/>
        </p:nvSpPr>
        <p:spPr bwMode="auto">
          <a:xfrm>
            <a:off x="539750" y="1773238"/>
            <a:ext cx="54006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添加至项目：</a:t>
            </a:r>
            <a:r>
              <a:rPr lang="zh-CN" altLang="zh-CN" sz="2000" b="1">
                <a:latin typeface="楷体" panose="02010609060101010101" pitchFamily="49" charset="-122"/>
                <a:ea typeface="楷体" panose="02010609060101010101" pitchFamily="49" charset="-122"/>
              </a:rPr>
              <a:t>将</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添加到现有的项目文件中。</a:t>
            </a:r>
          </a:p>
          <a:p>
            <a:pPr eaLnBrk="1" hangingPunct="1">
              <a:lnSpc>
                <a:spcPct val="125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筛选视图：</a:t>
            </a:r>
            <a:r>
              <a:rPr lang="zh-CN" altLang="zh-CN" sz="2000" b="1">
                <a:latin typeface="楷体" panose="02010609060101010101" pitchFamily="49" charset="-122"/>
                <a:ea typeface="楷体" panose="02010609060101010101" pitchFamily="49" charset="-122"/>
              </a:rPr>
              <a:t>选择窗口中需要浏览的选项。</a:t>
            </a:r>
          </a:p>
          <a:p>
            <a:pPr eaLnBrk="1" hangingPunct="1">
              <a:lnSpc>
                <a:spcPct val="125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属性：</a:t>
            </a:r>
            <a:r>
              <a:rPr lang="zh-CN" altLang="zh-CN" sz="2000" b="1">
                <a:latin typeface="楷体" panose="02010609060101010101" pitchFamily="49" charset="-122"/>
                <a:ea typeface="楷体" panose="02010609060101010101" pitchFamily="49" charset="-122"/>
              </a:rPr>
              <a:t>显示当前项目的属性。</a:t>
            </a:r>
          </a:p>
        </p:txBody>
      </p:sp>
      <p:pic>
        <p:nvPicPr>
          <p:cNvPr id="130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1700213"/>
            <a:ext cx="1944687"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矩形 1"/>
          <p:cNvSpPr>
            <a:spLocks noChangeArrowheads="1"/>
          </p:cNvSpPr>
          <p:nvPr/>
        </p:nvSpPr>
        <p:spPr bwMode="auto">
          <a:xfrm>
            <a:off x="1042988" y="620713"/>
            <a:ext cx="28162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400" b="1">
                <a:latin typeface="楷体" panose="02010609060101010101" pitchFamily="49" charset="-122"/>
                <a:ea typeface="楷体" panose="02010609060101010101" pitchFamily="49" charset="-122"/>
              </a:rPr>
              <a:t>（</a:t>
            </a:r>
            <a:r>
              <a:rPr lang="en-US" altLang="zh-CN" sz="2400" b="1">
                <a:latin typeface="楷体" panose="02010609060101010101" pitchFamily="49" charset="-122"/>
                <a:ea typeface="楷体" panose="02010609060101010101" pitchFamily="49" charset="-122"/>
              </a:rPr>
              <a:t>4</a:t>
            </a:r>
            <a:r>
              <a:rPr lang="zh-CN" altLang="zh-CN" sz="2400" b="1">
                <a:latin typeface="楷体" panose="02010609060101010101" pitchFamily="49" charset="-122"/>
                <a:ea typeface="楷体" panose="02010609060101010101" pitchFamily="49" charset="-122"/>
              </a:rPr>
              <a:t>）“项目”菜单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checkerboard(across)">
                                      <p:cBhvr>
                                        <p:cTn id="7" dur="500"/>
                                        <p:tgtEl>
                                          <p:spTgt spid="130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0">
                                            <p:txEl>
                                              <p:pRg st="0" end="0"/>
                                            </p:txEl>
                                          </p:spTgt>
                                        </p:tgtEl>
                                        <p:attrNameLst>
                                          <p:attrName>style.visibility</p:attrName>
                                        </p:attrNameLst>
                                      </p:cBhvr>
                                      <p:to>
                                        <p:strVal val="visible"/>
                                      </p:to>
                                    </p:set>
                                    <p:animEffect transition="in" filter="blinds(horizontal)">
                                      <p:cBhvr>
                                        <p:cTn id="12" dur="500"/>
                                        <p:tgtEl>
                                          <p:spTgt spid="1300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0050">
                                            <p:txEl>
                                              <p:pRg st="1" end="1"/>
                                            </p:txEl>
                                          </p:spTgt>
                                        </p:tgtEl>
                                        <p:attrNameLst>
                                          <p:attrName>style.visibility</p:attrName>
                                        </p:attrNameLst>
                                      </p:cBhvr>
                                      <p:to>
                                        <p:strVal val="visible"/>
                                      </p:to>
                                    </p:set>
                                    <p:animEffect transition="in" filter="blinds(horizontal)">
                                      <p:cBhvr>
                                        <p:cTn id="17" dur="500"/>
                                        <p:tgtEl>
                                          <p:spTgt spid="13005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0050">
                                            <p:txEl>
                                              <p:pRg st="2" end="2"/>
                                            </p:txEl>
                                          </p:spTgt>
                                        </p:tgtEl>
                                        <p:attrNameLst>
                                          <p:attrName>style.visibility</p:attrName>
                                        </p:attrNameLst>
                                      </p:cBhvr>
                                      <p:to>
                                        <p:strVal val="visible"/>
                                      </p:to>
                                    </p:set>
                                    <p:animEffect transition="in" filter="blinds(horizontal)">
                                      <p:cBhvr>
                                        <p:cTn id="22" dur="500"/>
                                        <p:tgtEl>
                                          <p:spTgt spid="1300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矩形 5"/>
          <p:cNvSpPr>
            <a:spLocks noChangeArrowheads="1"/>
          </p:cNvSpPr>
          <p:nvPr/>
        </p:nvSpPr>
        <p:spPr bwMode="auto">
          <a:xfrm>
            <a:off x="179388" y="1225550"/>
            <a:ext cx="849788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68513" indent="-206851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25336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2941638"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3349625"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3757613"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421481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467201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512921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558641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运行：</a:t>
            </a:r>
            <a:r>
              <a:rPr lang="zh-CN" altLang="zh-CN" sz="2000" b="1">
                <a:latin typeface="楷体" panose="02010609060101010101" pitchFamily="49" charset="-122"/>
                <a:ea typeface="楷体" panose="02010609060101010101" pitchFamily="49" charset="-122"/>
              </a:rPr>
              <a:t>运行</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程序。</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停止：</a:t>
            </a:r>
            <a:r>
              <a:rPr lang="zh-CN" altLang="zh-CN" sz="2000" b="1">
                <a:latin typeface="楷体" panose="02010609060101010101" pitchFamily="49" charset="-122"/>
                <a:ea typeface="楷体" panose="02010609060101010101" pitchFamily="49" charset="-122"/>
              </a:rPr>
              <a:t>停止</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程序的运行。</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单步步入：</a:t>
            </a:r>
            <a:r>
              <a:rPr lang="zh-CN" altLang="zh-CN" sz="2000" b="1">
                <a:latin typeface="楷体" panose="02010609060101010101" pitchFamily="49" charset="-122"/>
                <a:ea typeface="楷体" panose="02010609060101010101" pitchFamily="49" charset="-122"/>
              </a:rPr>
              <a:t>单步执行进入程序单元。</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单步步过：</a:t>
            </a:r>
            <a:r>
              <a:rPr lang="zh-CN" altLang="zh-CN" sz="2000" b="1">
                <a:latin typeface="楷体" panose="02010609060101010101" pitchFamily="49" charset="-122"/>
                <a:ea typeface="楷体" panose="02010609060101010101" pitchFamily="49" charset="-122"/>
              </a:rPr>
              <a:t>单步执行跳过程序单元。</a:t>
            </a:r>
            <a:endParaRPr lang="zh-CN" altLang="en-US" sz="2000" b="1">
              <a:latin typeface="楷体" panose="02010609060101010101" pitchFamily="49" charset="-122"/>
              <a:ea typeface="楷体" panose="02010609060101010101" pitchFamily="49" charset="-122"/>
            </a:endParaRP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调用时挂起：</a:t>
            </a:r>
            <a:r>
              <a:rPr lang="zh-CN" altLang="zh-CN" sz="2000" b="1">
                <a:latin typeface="楷体" panose="02010609060101010101" pitchFamily="49" charset="-122"/>
                <a:ea typeface="楷体" panose="02010609060101010101" pitchFamily="49" charset="-122"/>
              </a:rPr>
              <a:t>当</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被调用时，将其挂起。</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结束时打印：</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运行结束后打印该</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结束时记录：</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运行结束后将结果写入文件。</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数据记录：</a:t>
            </a:r>
            <a:r>
              <a:rPr lang="zh-CN" altLang="zh-CN" sz="2000" b="1">
                <a:latin typeface="楷体" panose="02010609060101010101" pitchFamily="49" charset="-122"/>
                <a:ea typeface="楷体" panose="02010609060101010101" pitchFamily="49" charset="-122"/>
              </a:rPr>
              <a:t>结束时显示数据记录选项。</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切换至运行模式：</a:t>
            </a:r>
            <a:r>
              <a:rPr lang="zh-CN" altLang="zh-CN" sz="2000" b="1">
                <a:latin typeface="楷体" panose="02010609060101010101" pitchFamily="49" charset="-122"/>
                <a:ea typeface="楷体" panose="02010609060101010101" pitchFamily="49" charset="-122"/>
              </a:rPr>
              <a:t>在运行模式和编辑模式之间切换。</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连接远程前面板：</a:t>
            </a:r>
            <a:r>
              <a:rPr lang="zh-CN" altLang="zh-CN" sz="2000" b="1">
                <a:latin typeface="楷体" panose="02010609060101010101" pitchFamily="49" charset="-122"/>
                <a:ea typeface="楷体" panose="02010609060101010101" pitchFamily="49" charset="-122"/>
              </a:rPr>
              <a:t>连接到远程服务器上</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的前面板，在这里可以设置与远程</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的连接和通信。</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调试应用程序或共享库：</a:t>
            </a:r>
            <a:r>
              <a:rPr lang="zh-CN" altLang="zh-CN" sz="2000" b="1">
                <a:latin typeface="楷体" panose="02010609060101010101" pitchFamily="49" charset="-122"/>
                <a:ea typeface="楷体" panose="02010609060101010101" pitchFamily="49" charset="-122"/>
              </a:rPr>
              <a:t>对应用程序或共享库进行调试。</a:t>
            </a:r>
          </a:p>
        </p:txBody>
      </p:sp>
      <p:pic>
        <p:nvPicPr>
          <p:cNvPr id="573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557338"/>
            <a:ext cx="278923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矩形 1"/>
          <p:cNvSpPr>
            <a:spLocks noChangeArrowheads="1"/>
          </p:cNvSpPr>
          <p:nvPr/>
        </p:nvSpPr>
        <p:spPr bwMode="auto">
          <a:xfrm>
            <a:off x="1187450" y="549275"/>
            <a:ext cx="2884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zh-CN" sz="2400" b="1">
                <a:latin typeface="楷体" panose="02010609060101010101" pitchFamily="49" charset="-122"/>
                <a:ea typeface="楷体" panose="02010609060101010101" pitchFamily="49" charset="-122"/>
              </a:rPr>
              <a:t>（</a:t>
            </a:r>
            <a:r>
              <a:rPr lang="en-US" altLang="zh-CN" sz="2400" b="1">
                <a:latin typeface="楷体" panose="02010609060101010101" pitchFamily="49" charset="-122"/>
                <a:ea typeface="楷体" panose="02010609060101010101" pitchFamily="49" charset="-122"/>
              </a:rPr>
              <a:t>5</a:t>
            </a:r>
            <a:r>
              <a:rPr lang="zh-CN" altLang="zh-CN" sz="2400" b="1">
                <a:latin typeface="楷体" panose="02010609060101010101" pitchFamily="49" charset="-122"/>
                <a:ea typeface="楷体" panose="02010609060101010101" pitchFamily="49" charset="-122"/>
              </a:rPr>
              <a:t>）“操作”菜单</a:t>
            </a:r>
            <a:endParaRPr lang="zh-CN"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500"/>
                                  </p:stCondLst>
                                  <p:childTnLst>
                                    <p:set>
                                      <p:cBhvr>
                                        <p:cTn id="6" dur="1" fill="hold">
                                          <p:stCondLst>
                                            <p:cond delay="0"/>
                                          </p:stCondLst>
                                        </p:cTn>
                                        <p:tgtEl>
                                          <p:spTgt spid="57351"/>
                                        </p:tgtEl>
                                        <p:attrNameLst>
                                          <p:attrName>style.visibility</p:attrName>
                                        </p:attrNameLst>
                                      </p:cBhvr>
                                      <p:to>
                                        <p:strVal val="visible"/>
                                      </p:to>
                                    </p:set>
                                    <p:animEffect transition="in" filter="blinds(horizontal)">
                                      <p:cBhvr>
                                        <p:cTn id="7" dur="500"/>
                                        <p:tgtEl>
                                          <p:spTgt spid="57351"/>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57349">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0"/>
                                          </p:stCondLst>
                                        </p:cTn>
                                        <p:tgtEl>
                                          <p:spTgt spid="57349">
                                            <p:txEl>
                                              <p:pRg st="1" end="1"/>
                                            </p:txEl>
                                          </p:spTgt>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0"/>
                                          </p:stCondLst>
                                        </p:cTn>
                                        <p:tgtEl>
                                          <p:spTgt spid="57349">
                                            <p:txEl>
                                              <p:pRg st="2" end="2"/>
                                            </p:txEl>
                                          </p:spTgt>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0"/>
                                          </p:stCondLst>
                                        </p:cTn>
                                        <p:tgtEl>
                                          <p:spTgt spid="57349">
                                            <p:txEl>
                                              <p:pRg st="3" end="3"/>
                                            </p:txEl>
                                          </p:spTgt>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nodeType="afterEffect">
                                  <p:stCondLst>
                                    <p:cond delay="0"/>
                                  </p:stCondLst>
                                  <p:childTnLst>
                                    <p:set>
                                      <p:cBhvr>
                                        <p:cTn id="22" dur="1" fill="hold">
                                          <p:stCondLst>
                                            <p:cond delay="0"/>
                                          </p:stCondLst>
                                        </p:cTn>
                                        <p:tgtEl>
                                          <p:spTgt spid="57349">
                                            <p:txEl>
                                              <p:pRg st="4" end="4"/>
                                            </p:txEl>
                                          </p:spTgt>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0"/>
                                          </p:stCondLst>
                                        </p:cTn>
                                        <p:tgtEl>
                                          <p:spTgt spid="57349">
                                            <p:txEl>
                                              <p:pRg st="5" end="5"/>
                                            </p:txEl>
                                          </p:spTgt>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nodeType="afterEffect">
                                  <p:stCondLst>
                                    <p:cond delay="0"/>
                                  </p:stCondLst>
                                  <p:childTnLst>
                                    <p:set>
                                      <p:cBhvr>
                                        <p:cTn id="28" dur="1" fill="hold">
                                          <p:stCondLst>
                                            <p:cond delay="0"/>
                                          </p:stCondLst>
                                        </p:cTn>
                                        <p:tgtEl>
                                          <p:spTgt spid="57349">
                                            <p:txEl>
                                              <p:pRg st="6" end="6"/>
                                            </p:txEl>
                                          </p:spTgt>
                                        </p:tgtEl>
                                        <p:attrNameLst>
                                          <p:attrName>style.visibility</p:attrName>
                                        </p:attrNameLst>
                                      </p:cBhvr>
                                      <p:to>
                                        <p:strVal val="visible"/>
                                      </p:to>
                                    </p:set>
                                  </p:childTnLst>
                                </p:cTn>
                              </p:par>
                            </p:childTnLst>
                          </p:cTn>
                        </p:par>
                        <p:par>
                          <p:cTn id="29" fill="hold" nodeType="afterGroup">
                            <p:stCondLst>
                              <p:cond delay="1000"/>
                            </p:stCondLst>
                            <p:childTnLst>
                              <p:par>
                                <p:cTn id="30" presetID="1" presetClass="entr" presetSubtype="0" fill="hold" nodeType="afterEffect">
                                  <p:stCondLst>
                                    <p:cond delay="0"/>
                                  </p:stCondLst>
                                  <p:childTnLst>
                                    <p:set>
                                      <p:cBhvr>
                                        <p:cTn id="31" dur="1" fill="hold">
                                          <p:stCondLst>
                                            <p:cond delay="0"/>
                                          </p:stCondLst>
                                        </p:cTn>
                                        <p:tgtEl>
                                          <p:spTgt spid="57349">
                                            <p:txEl>
                                              <p:pRg st="7" end="7"/>
                                            </p:txEl>
                                          </p:spTgt>
                                        </p:tgtEl>
                                        <p:attrNameLst>
                                          <p:attrName>style.visibility</p:attrName>
                                        </p:attrNameLst>
                                      </p:cBhvr>
                                      <p:to>
                                        <p:strVal val="visible"/>
                                      </p:to>
                                    </p:set>
                                  </p:childTnLst>
                                </p:cTn>
                              </p:par>
                            </p:childTnLst>
                          </p:cTn>
                        </p:par>
                        <p:par>
                          <p:cTn id="32" fill="hold" nodeType="afterGroup">
                            <p:stCondLst>
                              <p:cond delay="1000"/>
                            </p:stCondLst>
                            <p:childTnLst>
                              <p:par>
                                <p:cTn id="33" presetID="1" presetClass="entr" presetSubtype="0" fill="hold" nodeType="afterEffect">
                                  <p:stCondLst>
                                    <p:cond delay="0"/>
                                  </p:stCondLst>
                                  <p:childTnLst>
                                    <p:set>
                                      <p:cBhvr>
                                        <p:cTn id="34" dur="1" fill="hold">
                                          <p:stCondLst>
                                            <p:cond delay="0"/>
                                          </p:stCondLst>
                                        </p:cTn>
                                        <p:tgtEl>
                                          <p:spTgt spid="57349">
                                            <p:txEl>
                                              <p:pRg st="8" end="8"/>
                                            </p:txEl>
                                          </p:spTgt>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0"/>
                                          </p:stCondLst>
                                        </p:cTn>
                                        <p:tgtEl>
                                          <p:spTgt spid="57349">
                                            <p:txEl>
                                              <p:pRg st="9" end="9"/>
                                            </p:txEl>
                                          </p:spTgt>
                                        </p:tgtEl>
                                        <p:attrNameLst>
                                          <p:attrName>style.visibility</p:attrName>
                                        </p:attrNameLst>
                                      </p:cBhvr>
                                      <p:to>
                                        <p:strVal val="visible"/>
                                      </p:to>
                                    </p:set>
                                  </p:childTnLst>
                                </p:cTn>
                              </p:par>
                            </p:childTnLst>
                          </p:cTn>
                        </p:par>
                        <p:par>
                          <p:cTn id="38" fill="hold" nodeType="afterGroup">
                            <p:stCondLst>
                              <p:cond delay="1000"/>
                            </p:stCondLst>
                            <p:childTnLst>
                              <p:par>
                                <p:cTn id="39" presetID="1" presetClass="entr" presetSubtype="0" fill="hold" nodeType="afterEffect">
                                  <p:stCondLst>
                                    <p:cond delay="0"/>
                                  </p:stCondLst>
                                  <p:childTnLst>
                                    <p:set>
                                      <p:cBhvr>
                                        <p:cTn id="40" dur="1" fill="hold">
                                          <p:stCondLst>
                                            <p:cond delay="0"/>
                                          </p:stCondLst>
                                        </p:cTn>
                                        <p:tgtEl>
                                          <p:spTgt spid="5734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250825" y="1125538"/>
            <a:ext cx="6011863"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000" b="1">
                <a:solidFill>
                  <a:schemeClr val="folHlink"/>
                </a:solidFill>
                <a:latin typeface="楷体" panose="02010609060101010101" pitchFamily="49" charset="-122"/>
                <a:ea typeface="楷体" panose="02010609060101010101" pitchFamily="49" charset="-122"/>
              </a:rPr>
              <a:t>Measurement&amp;Automation Explorer</a:t>
            </a:r>
            <a:r>
              <a:rPr lang="zh-CN" altLang="zh-CN" sz="2000" b="1">
                <a:solidFill>
                  <a:schemeClr val="folHlink"/>
                </a:solidFill>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打开</a:t>
            </a:r>
            <a:r>
              <a:rPr lang="en-US" altLang="zh-CN" sz="2000" b="1">
                <a:latin typeface="楷体" panose="02010609060101010101" pitchFamily="49" charset="-122"/>
                <a:ea typeface="楷体" panose="02010609060101010101" pitchFamily="49" charset="-122"/>
              </a:rPr>
              <a:t>MAX</a:t>
            </a:r>
            <a:r>
              <a:rPr lang="zh-CN" altLang="zh-CN" sz="2000" b="1">
                <a:latin typeface="楷体" panose="02010609060101010101" pitchFamily="49" charset="-122"/>
                <a:ea typeface="楷体" panose="02010609060101010101" pitchFamily="49" charset="-122"/>
              </a:rPr>
              <a:t>。</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仪器：</a:t>
            </a:r>
            <a:r>
              <a:rPr lang="zh-CN" altLang="zh-CN" sz="2000" b="1">
                <a:latin typeface="楷体" panose="02010609060101010101" pitchFamily="49" charset="-122"/>
                <a:ea typeface="楷体" panose="02010609060101010101" pitchFamily="49" charset="-122"/>
              </a:rPr>
              <a:t>可以查找仪器驱动或访问仪器驱动网。</a:t>
            </a:r>
          </a:p>
          <a:p>
            <a:pPr eaLnBrk="1" hangingPunct="1">
              <a:lnSpc>
                <a:spcPct val="150000"/>
              </a:lnSpc>
              <a:spcBef>
                <a:spcPct val="0"/>
              </a:spcBef>
              <a:buClrTx/>
              <a:buSzTx/>
              <a:buFontTx/>
              <a:buNone/>
            </a:pPr>
            <a:r>
              <a:rPr lang="en-US" altLang="zh-CN" sz="2000" b="1">
                <a:solidFill>
                  <a:schemeClr val="folHlink"/>
                </a:solidFill>
                <a:latin typeface="楷体" panose="02010609060101010101" pitchFamily="49" charset="-122"/>
                <a:ea typeface="楷体" panose="02010609060101010101" pitchFamily="49" charset="-122"/>
              </a:rPr>
              <a:t>MathScript</a:t>
            </a:r>
            <a:r>
              <a:rPr lang="zh-CN" altLang="zh-CN" sz="2000" b="1">
                <a:solidFill>
                  <a:schemeClr val="folHlink"/>
                </a:solidFill>
                <a:latin typeface="楷体" panose="02010609060101010101" pitchFamily="49" charset="-122"/>
                <a:ea typeface="楷体" panose="02010609060101010101" pitchFamily="49" charset="-122"/>
              </a:rPr>
              <a:t>窗口：</a:t>
            </a:r>
            <a:r>
              <a:rPr lang="zh-CN" altLang="zh-CN" sz="2000" b="1">
                <a:latin typeface="楷体" panose="02010609060101010101" pitchFamily="49" charset="-122"/>
                <a:ea typeface="楷体" panose="02010609060101010101" pitchFamily="49" charset="-122"/>
              </a:rPr>
              <a:t>打开</a:t>
            </a:r>
            <a:r>
              <a:rPr lang="en-US" altLang="zh-CN" sz="2000" b="1">
                <a:latin typeface="楷体" panose="02010609060101010101" pitchFamily="49" charset="-122"/>
                <a:ea typeface="楷体" panose="02010609060101010101" pitchFamily="49" charset="-122"/>
              </a:rPr>
              <a:t>MathScript</a:t>
            </a:r>
            <a:r>
              <a:rPr lang="zh-CN" altLang="zh-CN" sz="2000" b="1">
                <a:latin typeface="楷体" panose="02010609060101010101" pitchFamily="49" charset="-122"/>
                <a:ea typeface="楷体" panose="02010609060101010101" pitchFamily="49" charset="-122"/>
              </a:rPr>
              <a:t>程序。</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比较：</a:t>
            </a:r>
            <a:r>
              <a:rPr lang="zh-CN" altLang="zh-CN" sz="2000" b="1">
                <a:latin typeface="楷体" panose="02010609060101010101" pitchFamily="49" charset="-122"/>
                <a:ea typeface="楷体" panose="02010609060101010101" pitchFamily="49" charset="-122"/>
              </a:rPr>
              <a:t>比较两个</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的不同之处。</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合并</a:t>
            </a:r>
            <a:r>
              <a:rPr lang="en-US" altLang="zh-CN" sz="2000" b="1">
                <a:solidFill>
                  <a:schemeClr val="folHlink"/>
                </a:solidFill>
                <a:latin typeface="楷体" panose="02010609060101010101" pitchFamily="49" charset="-122"/>
                <a:ea typeface="楷体" panose="02010609060101010101" pitchFamily="49" charset="-122"/>
              </a:rPr>
              <a:t>VI</a:t>
            </a:r>
            <a:r>
              <a:rPr lang="zh-CN" altLang="zh-CN" sz="2000" b="1">
                <a:solidFill>
                  <a:schemeClr val="folHlink"/>
                </a:solidFill>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将两个</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合并。</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性能分析：</a:t>
            </a:r>
            <a:r>
              <a:rPr lang="zh-CN" altLang="zh-CN" sz="2000" b="1">
                <a:latin typeface="楷体" panose="02010609060101010101" pitchFamily="49" charset="-122"/>
                <a:ea typeface="楷体" panose="02010609060101010101" pitchFamily="49" charset="-122"/>
              </a:rPr>
              <a:t>对</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的性能和内存等情况进行分析比较。</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安全：</a:t>
            </a:r>
            <a:r>
              <a:rPr lang="zh-CN" altLang="zh-CN" sz="2000" b="1">
                <a:latin typeface="楷体" panose="02010609060101010101" pitchFamily="49" charset="-122"/>
                <a:ea typeface="楷体" panose="02010609060101010101" pitchFamily="49" charset="-122"/>
              </a:rPr>
              <a:t>设置对</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程序的保护，如设置密码等。</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用户名：</a:t>
            </a:r>
            <a:r>
              <a:rPr lang="zh-CN" altLang="zh-CN" sz="2000" b="1">
                <a:latin typeface="楷体" panose="02010609060101010101" pitchFamily="49" charset="-122"/>
                <a:ea typeface="楷体" panose="02010609060101010101" pitchFamily="49" charset="-122"/>
              </a:rPr>
              <a:t>设置登录的用户名。</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转换程序生成脚本：</a:t>
            </a:r>
            <a:r>
              <a:rPr lang="zh-CN" altLang="zh-CN" sz="2000" b="1">
                <a:latin typeface="楷体" panose="02010609060101010101" pitchFamily="49" charset="-122"/>
                <a:ea typeface="楷体" panose="02010609060101010101" pitchFamily="49" charset="-122"/>
              </a:rPr>
              <a:t>将程序转换为脚本。</a:t>
            </a:r>
          </a:p>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源代码控制：</a:t>
            </a:r>
            <a:r>
              <a:rPr lang="zh-CN" altLang="zh-CN" sz="2000" b="1">
                <a:latin typeface="楷体" panose="02010609060101010101" pitchFamily="49" charset="-122"/>
                <a:ea typeface="楷体" panose="02010609060101010101" pitchFamily="49" charset="-122"/>
              </a:rPr>
              <a:t>对源代码进行设置。</a:t>
            </a:r>
          </a:p>
          <a:p>
            <a:pPr eaLnBrk="1" hangingPunct="1">
              <a:lnSpc>
                <a:spcPct val="150000"/>
              </a:lnSpc>
              <a:spcBef>
                <a:spcPct val="0"/>
              </a:spcBef>
              <a:buClrTx/>
              <a:buSzTx/>
              <a:buFontTx/>
              <a:buNone/>
            </a:pPr>
            <a:r>
              <a:rPr lang="en-US" altLang="zh-CN" sz="2000" b="1">
                <a:solidFill>
                  <a:schemeClr val="folHlink"/>
                </a:solidFill>
                <a:latin typeface="楷体" panose="02010609060101010101" pitchFamily="49" charset="-122"/>
                <a:ea typeface="楷体" panose="02010609060101010101" pitchFamily="49" charset="-122"/>
              </a:rPr>
              <a:t>LLB</a:t>
            </a:r>
            <a:r>
              <a:rPr lang="zh-CN" altLang="zh-CN" sz="2000" b="1">
                <a:solidFill>
                  <a:schemeClr val="folHlink"/>
                </a:solidFill>
                <a:latin typeface="楷体" panose="02010609060101010101" pitchFamily="49" charset="-122"/>
                <a:ea typeface="楷体" panose="02010609060101010101" pitchFamily="49" charset="-122"/>
              </a:rPr>
              <a:t>管理器：</a:t>
            </a:r>
            <a:r>
              <a:rPr lang="zh-CN" altLang="zh-CN" sz="2000" b="1">
                <a:latin typeface="楷体" panose="02010609060101010101" pitchFamily="49" charset="-122"/>
                <a:ea typeface="楷体" panose="02010609060101010101" pitchFamily="49" charset="-122"/>
              </a:rPr>
              <a:t>对库文件进行各项操作。</a:t>
            </a:r>
            <a:endParaRPr lang="zh-CN" altLang="en-US" sz="2000" b="1">
              <a:latin typeface="楷体" panose="02010609060101010101" pitchFamily="49" charset="-122"/>
              <a:ea typeface="楷体" panose="02010609060101010101" pitchFamily="49" charset="-122"/>
            </a:endParaRPr>
          </a:p>
        </p:txBody>
      </p:sp>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700" y="1125538"/>
            <a:ext cx="30353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7"/>
          <p:cNvSpPr>
            <a:spLocks noChangeArrowheads="1"/>
          </p:cNvSpPr>
          <p:nvPr/>
        </p:nvSpPr>
        <p:spPr bwMode="auto">
          <a:xfrm>
            <a:off x="250825" y="6269038"/>
            <a:ext cx="8118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导入：</a:t>
            </a:r>
            <a:r>
              <a:rPr lang="zh-CN" altLang="zh-CN" sz="2000" b="1">
                <a:latin typeface="楷体" panose="02010609060101010101" pitchFamily="49" charset="-122"/>
                <a:ea typeface="楷体" panose="02010609060101010101" pitchFamily="49" charset="-122"/>
              </a:rPr>
              <a:t>将</a:t>
            </a:r>
            <a:r>
              <a:rPr lang="en-US" altLang="zh-CN" sz="2000" b="1">
                <a:latin typeface="楷体" panose="02010609060101010101" pitchFamily="49" charset="-122"/>
                <a:ea typeface="楷体" panose="02010609060101010101" pitchFamily="49" charset="-122"/>
              </a:rPr>
              <a:t>.net</a:t>
            </a:r>
            <a:r>
              <a:rPr lang="zh-CN" altLang="zh-CN" sz="2000" b="1">
                <a:latin typeface="楷体" panose="02010609060101010101" pitchFamily="49" charset="-122"/>
                <a:ea typeface="楷体" panose="02010609060101010101" pitchFamily="49" charset="-122"/>
              </a:rPr>
              <a:t>控件、</a:t>
            </a:r>
            <a:r>
              <a:rPr lang="en-US" altLang="zh-CN" sz="2000" b="1">
                <a:latin typeface="楷体" panose="02010609060101010101" pitchFamily="49" charset="-122"/>
                <a:ea typeface="楷体" panose="02010609060101010101" pitchFamily="49" charset="-122"/>
              </a:rPr>
              <a:t>ActiveX</a:t>
            </a:r>
            <a:r>
              <a:rPr lang="zh-CN" altLang="zh-CN" sz="2000" b="1">
                <a:latin typeface="楷体" panose="02010609060101010101" pitchFamily="49" charset="-122"/>
                <a:ea typeface="楷体" panose="02010609060101010101" pitchFamily="49" charset="-122"/>
              </a:rPr>
              <a:t>控件、共享库</a:t>
            </a:r>
            <a:r>
              <a:rPr lang="en-US" altLang="zh-CN" sz="2000" b="1">
                <a:latin typeface="楷体" panose="02010609060101010101" pitchFamily="49" charset="-122"/>
                <a:ea typeface="楷体" panose="02010609060101010101" pitchFamily="49" charset="-122"/>
              </a:rPr>
              <a:t>Web</a:t>
            </a:r>
            <a:r>
              <a:rPr lang="zh-CN" altLang="zh-CN" sz="2000" b="1">
                <a:latin typeface="楷体" panose="02010609060101010101" pitchFamily="49" charset="-122"/>
                <a:ea typeface="楷体" panose="02010609060101010101" pitchFamily="49" charset="-122"/>
              </a:rPr>
              <a:t>服务等导入至当前程序。</a:t>
            </a:r>
            <a:endParaRPr lang="zh-CN" altLang="en-US" sz="2000" b="1">
              <a:latin typeface="楷体" panose="02010609060101010101" pitchFamily="49" charset="-122"/>
              <a:ea typeface="楷体" panose="02010609060101010101" pitchFamily="49" charset="-122"/>
            </a:endParaRPr>
          </a:p>
        </p:txBody>
      </p:sp>
      <p:sp>
        <p:nvSpPr>
          <p:cNvPr id="32773" name="矩形 1"/>
          <p:cNvSpPr>
            <a:spLocks noChangeArrowheads="1"/>
          </p:cNvSpPr>
          <p:nvPr/>
        </p:nvSpPr>
        <p:spPr bwMode="auto">
          <a:xfrm>
            <a:off x="971550" y="476250"/>
            <a:ext cx="28146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400" b="1">
                <a:latin typeface="楷体" panose="02010609060101010101" pitchFamily="49" charset="-122"/>
                <a:ea typeface="楷体" panose="02010609060101010101" pitchFamily="49" charset="-122"/>
              </a:rPr>
              <a:t>（</a:t>
            </a:r>
            <a:r>
              <a:rPr lang="en-US" altLang="zh-CN" sz="2400" b="1">
                <a:latin typeface="楷体" panose="02010609060101010101" pitchFamily="49" charset="-122"/>
                <a:ea typeface="楷体" panose="02010609060101010101" pitchFamily="49" charset="-122"/>
              </a:rPr>
              <a:t>6</a:t>
            </a:r>
            <a:r>
              <a:rPr lang="zh-CN" altLang="zh-CN" sz="2400" b="1">
                <a:latin typeface="楷体" panose="02010609060101010101" pitchFamily="49" charset="-122"/>
                <a:ea typeface="楷体" panose="02010609060101010101" pitchFamily="49" charset="-122"/>
              </a:rPr>
              <a:t>）“工具”菜单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500"/>
                                  </p:stCondLst>
                                  <p:childTnLst>
                                    <p:set>
                                      <p:cBhvr>
                                        <p:cTn id="6" dur="1" fill="hold">
                                          <p:stCondLst>
                                            <p:cond delay="0"/>
                                          </p:stCondLst>
                                        </p:cTn>
                                        <p:tgtEl>
                                          <p:spTgt spid="58371"/>
                                        </p:tgtEl>
                                        <p:attrNameLst>
                                          <p:attrName>style.visibility</p:attrName>
                                        </p:attrNameLst>
                                      </p:cBhvr>
                                      <p:to>
                                        <p:strVal val="visible"/>
                                      </p:to>
                                    </p:set>
                                    <p:animEffect transition="in" filter="blinds(horizontal)">
                                      <p:cBhvr>
                                        <p:cTn id="7"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179388" y="1484313"/>
            <a:ext cx="87852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50963" indent="-135096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20828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2490788"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2898775"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3306763"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376396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422116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467836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5135563"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共享变量：</a:t>
            </a:r>
            <a:r>
              <a:rPr lang="zh-CN" altLang="zh-CN" sz="2000" b="1">
                <a:latin typeface="楷体" panose="02010609060101010101" pitchFamily="49" charset="-122"/>
                <a:ea typeface="楷体" panose="02010609060101010101" pitchFamily="49" charset="-122"/>
              </a:rPr>
              <a:t>打开共享变量管理器窗口。</a:t>
            </a:r>
          </a:p>
          <a:p>
            <a:pPr eaLnBrk="1" hangingPunct="1">
              <a:lnSpc>
                <a:spcPct val="12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分布式系统管理器：</a:t>
            </a:r>
            <a:r>
              <a:rPr lang="zh-CN" altLang="zh-CN" sz="2000" b="1">
                <a:latin typeface="楷体" panose="02010609060101010101" pitchFamily="49" charset="-122"/>
                <a:ea typeface="楷体" panose="02010609060101010101" pitchFamily="49" charset="-122"/>
              </a:rPr>
              <a:t>显示</a:t>
            </a:r>
            <a:r>
              <a:rPr lang="en-US" altLang="zh-CN" sz="2000" b="1">
                <a:latin typeface="楷体" panose="02010609060101010101" pitchFamily="49" charset="-122"/>
                <a:ea typeface="楷体" panose="02010609060101010101" pitchFamily="49" charset="-122"/>
              </a:rPr>
              <a:t>NI</a:t>
            </a:r>
            <a:r>
              <a:rPr lang="zh-CN" altLang="zh-CN" sz="2000" b="1">
                <a:latin typeface="楷体" panose="02010609060101010101" pitchFamily="49" charset="-122"/>
                <a:ea typeface="楷体" panose="02010609060101010101" pitchFamily="49" charset="-122"/>
              </a:rPr>
              <a:t>范例管理器对话窗口，用于在项目环境之外编辑、创建和监控共享变量。</a:t>
            </a:r>
          </a:p>
          <a:p>
            <a:pPr eaLnBrk="1" hangingPunct="1">
              <a:lnSpc>
                <a:spcPct val="12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在磁盘上查找</a:t>
            </a:r>
            <a:r>
              <a:rPr lang="en-US" altLang="zh-CN" sz="2000" b="1">
                <a:solidFill>
                  <a:schemeClr val="folHlink"/>
                </a:solidFill>
                <a:latin typeface="楷体" panose="02010609060101010101" pitchFamily="49" charset="-122"/>
                <a:ea typeface="楷体" panose="02010609060101010101" pitchFamily="49" charset="-122"/>
              </a:rPr>
              <a:t>VI</a:t>
            </a:r>
            <a:r>
              <a:rPr lang="zh-CN" altLang="zh-CN" sz="2000" b="1">
                <a:solidFill>
                  <a:schemeClr val="folHlink"/>
                </a:solidFill>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查找磁盘上的</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程序，用于在目录中根据文件名查找</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a:t>
            </a:r>
          </a:p>
          <a:p>
            <a:pPr eaLnBrk="1" hangingPunct="1">
              <a:lnSpc>
                <a:spcPct val="120000"/>
              </a:lnSpc>
              <a:spcBef>
                <a:spcPct val="0"/>
              </a:spcBef>
              <a:buClrTx/>
              <a:buSzTx/>
              <a:buFont typeface="Arial" panose="020B0604020202020204" pitchFamily="34" charset="0"/>
              <a:buNone/>
            </a:pPr>
            <a:r>
              <a:rPr lang="en-US" altLang="zh-CN" sz="2000" b="1">
                <a:solidFill>
                  <a:schemeClr val="folHlink"/>
                </a:solidFill>
                <a:latin typeface="楷体" panose="02010609060101010101" pitchFamily="49" charset="-122"/>
                <a:ea typeface="楷体" panose="02010609060101010101" pitchFamily="49" charset="-122"/>
              </a:rPr>
              <a:t>NI</a:t>
            </a:r>
            <a:r>
              <a:rPr lang="zh-CN" altLang="zh-CN" sz="2000" b="1">
                <a:solidFill>
                  <a:schemeClr val="folHlink"/>
                </a:solidFill>
                <a:latin typeface="楷体" panose="02010609060101010101" pitchFamily="49" charset="-122"/>
                <a:ea typeface="楷体" panose="02010609060101010101" pitchFamily="49" charset="-122"/>
              </a:rPr>
              <a:t>范例管理器：</a:t>
            </a:r>
            <a:r>
              <a:rPr lang="zh-CN" altLang="zh-CN" sz="2000" b="1">
                <a:latin typeface="楷体" panose="02010609060101010101" pitchFamily="49" charset="-122"/>
                <a:ea typeface="楷体" panose="02010609060101010101" pitchFamily="49" charset="-122"/>
              </a:rPr>
              <a:t>显示</a:t>
            </a:r>
            <a:r>
              <a:rPr lang="en-US" altLang="zh-CN" sz="2000" b="1">
                <a:latin typeface="楷体" panose="02010609060101010101" pitchFamily="49" charset="-122"/>
                <a:ea typeface="楷体" panose="02010609060101010101" pitchFamily="49" charset="-122"/>
              </a:rPr>
              <a:t>NI</a:t>
            </a:r>
            <a:r>
              <a:rPr lang="zh-CN" altLang="zh-CN" sz="2000" b="1">
                <a:latin typeface="楷体" panose="02010609060101010101" pitchFamily="49" charset="-122"/>
                <a:ea typeface="楷体" panose="02010609060101010101" pitchFamily="49" charset="-122"/>
              </a:rPr>
              <a:t>范例管理器对话框，配置在</a:t>
            </a:r>
            <a:r>
              <a:rPr lang="en-US" altLang="zh-CN" sz="2000" b="1">
                <a:latin typeface="楷体" panose="02010609060101010101" pitchFamily="49" charset="-122"/>
                <a:ea typeface="楷体" panose="02010609060101010101" pitchFamily="49" charset="-122"/>
              </a:rPr>
              <a:t>NI</a:t>
            </a:r>
            <a:r>
              <a:rPr lang="zh-CN" altLang="zh-CN" sz="2000" b="1">
                <a:latin typeface="楷体" panose="02010609060101010101" pitchFamily="49" charset="-122"/>
                <a:ea typeface="楷体" panose="02010609060101010101" pitchFamily="49" charset="-122"/>
              </a:rPr>
              <a:t>范例查找器中显示的范例</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a:t>
            </a:r>
          </a:p>
          <a:p>
            <a:pPr eaLnBrk="1" hangingPunct="1">
              <a:lnSpc>
                <a:spcPct val="12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远程前面板连接管理器：</a:t>
            </a:r>
            <a:r>
              <a:rPr lang="zh-CN" altLang="zh-CN" sz="2000" b="1">
                <a:latin typeface="楷体" panose="02010609060101010101" pitchFamily="49" charset="-122"/>
                <a:ea typeface="楷体" panose="02010609060101010101" pitchFamily="49" charset="-122"/>
              </a:rPr>
              <a:t>管理所有通向服务器的客户流量。</a:t>
            </a:r>
          </a:p>
          <a:p>
            <a:pPr eaLnBrk="1" hangingPunct="1">
              <a:lnSpc>
                <a:spcPct val="120000"/>
              </a:lnSpc>
              <a:spcBef>
                <a:spcPct val="0"/>
              </a:spcBef>
              <a:buClrTx/>
              <a:buSzTx/>
              <a:buFont typeface="Arial" panose="020B0604020202020204" pitchFamily="34" charset="0"/>
              <a:buNone/>
            </a:pPr>
            <a:r>
              <a:rPr lang="en-US" altLang="zh-CN" sz="2000" b="1">
                <a:solidFill>
                  <a:schemeClr val="folHlink"/>
                </a:solidFill>
                <a:latin typeface="楷体" panose="02010609060101010101" pitchFamily="49" charset="-122"/>
                <a:ea typeface="楷体" panose="02010609060101010101" pitchFamily="49" charset="-122"/>
              </a:rPr>
              <a:t>Web</a:t>
            </a:r>
            <a:r>
              <a:rPr lang="zh-CN" altLang="zh-CN" sz="2000" b="1">
                <a:solidFill>
                  <a:schemeClr val="folHlink"/>
                </a:solidFill>
                <a:latin typeface="楷体" panose="02010609060101010101" pitchFamily="49" charset="-122"/>
                <a:ea typeface="楷体" panose="02010609060101010101" pitchFamily="49" charset="-122"/>
              </a:rPr>
              <a:t>发布工具：</a:t>
            </a:r>
            <a:r>
              <a:rPr lang="zh-CN" altLang="zh-CN" sz="2000" b="1">
                <a:latin typeface="楷体" panose="02010609060101010101" pitchFamily="49" charset="-122"/>
                <a:ea typeface="楷体" panose="02010609060101010101" pitchFamily="49" charset="-122"/>
              </a:rPr>
              <a:t>打开“</a:t>
            </a:r>
            <a:r>
              <a:rPr lang="en-US" altLang="zh-CN" sz="2000" b="1">
                <a:latin typeface="楷体" panose="02010609060101010101" pitchFamily="49" charset="-122"/>
                <a:ea typeface="楷体" panose="02010609060101010101" pitchFamily="49" charset="-122"/>
              </a:rPr>
              <a:t>Web</a:t>
            </a:r>
            <a:r>
              <a:rPr lang="zh-CN" altLang="zh-CN" sz="2000" b="1">
                <a:latin typeface="楷体" panose="02010609060101010101" pitchFamily="49" charset="-122"/>
                <a:ea typeface="楷体" panose="02010609060101010101" pitchFamily="49" charset="-122"/>
              </a:rPr>
              <a:t>发布工具”对话框，用于创建</a:t>
            </a:r>
            <a:r>
              <a:rPr lang="en-US" altLang="zh-CN" sz="2000" b="1">
                <a:latin typeface="楷体" panose="02010609060101010101" pitchFamily="49" charset="-122"/>
                <a:ea typeface="楷体" panose="02010609060101010101" pitchFamily="49" charset="-122"/>
              </a:rPr>
              <a:t>HTML</a:t>
            </a:r>
            <a:r>
              <a:rPr lang="zh-CN" altLang="zh-CN" sz="2000" b="1">
                <a:latin typeface="楷体" panose="02010609060101010101" pitchFamily="49" charset="-122"/>
                <a:ea typeface="楷体" panose="02010609060101010101" pitchFamily="49" charset="-122"/>
              </a:rPr>
              <a:t>文件并嵌入</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前面板图像。</a:t>
            </a:r>
          </a:p>
          <a:p>
            <a:pPr eaLnBrk="1" hangingPunct="1">
              <a:lnSpc>
                <a:spcPct val="12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查找</a:t>
            </a:r>
            <a:r>
              <a:rPr lang="en-US" altLang="zh-CN" sz="2000" b="1">
                <a:solidFill>
                  <a:schemeClr val="folHlink"/>
                </a:solidFill>
                <a:latin typeface="楷体" panose="02010609060101010101" pitchFamily="49" charset="-122"/>
                <a:ea typeface="楷体" panose="02010609060101010101" pitchFamily="49" charset="-122"/>
              </a:rPr>
              <a:t>LabVIEW</a:t>
            </a:r>
            <a:r>
              <a:rPr lang="zh-CN" altLang="zh-CN" sz="2000" b="1">
                <a:solidFill>
                  <a:schemeClr val="folHlink"/>
                </a:solidFill>
                <a:latin typeface="楷体" panose="02010609060101010101" pitchFamily="49" charset="-122"/>
                <a:ea typeface="楷体" panose="02010609060101010101" pitchFamily="49" charset="-122"/>
              </a:rPr>
              <a:t>附加软件：</a:t>
            </a:r>
            <a:r>
              <a:rPr lang="zh-CN" altLang="zh-CN" sz="2000" b="1">
                <a:latin typeface="楷体" panose="02010609060101010101" pitchFamily="49" charset="-122"/>
                <a:ea typeface="楷体" panose="02010609060101010101" pitchFamily="49" charset="-122"/>
              </a:rPr>
              <a:t>用于查找、安装和管理</a:t>
            </a:r>
            <a:r>
              <a:rPr lang="en-US" altLang="zh-CN" sz="2000" b="1">
                <a:latin typeface="楷体" panose="02010609060101010101" pitchFamily="49" charset="-122"/>
                <a:ea typeface="楷体" panose="02010609060101010101" pitchFamily="49" charset="-122"/>
              </a:rPr>
              <a:t>LabVIEW Tools Network</a:t>
            </a:r>
            <a:r>
              <a:rPr lang="zh-CN" altLang="zh-CN" sz="2000" b="1">
                <a:latin typeface="楷体" panose="02010609060101010101" pitchFamily="49" charset="-122"/>
                <a:ea typeface="楷体" panose="02010609060101010101" pitchFamily="49" charset="-122"/>
              </a:rPr>
              <a:t>上</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附加软件。实现此功能需要安装“</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程序管理器”，未安装的会提示下载</a:t>
            </a:r>
            <a:r>
              <a:rPr lang="en-US" altLang="zh-CN" sz="2000" b="1">
                <a:latin typeface="楷体" panose="02010609060101010101" pitchFamily="49" charset="-122"/>
                <a:ea typeface="楷体" panose="02010609060101010101" pitchFamily="49" charset="-122"/>
              </a:rPr>
              <a:t>VIPM</a:t>
            </a:r>
            <a:r>
              <a:rPr lang="zh-CN" altLang="zh-CN" sz="2000" b="1">
                <a:latin typeface="楷体" panose="02010609060101010101" pitchFamily="49" charset="-122"/>
                <a:ea typeface="楷体" panose="02010609060101010101" pitchFamily="49" charset="-122"/>
              </a:rPr>
              <a:t>，已安装的则弹出</a:t>
            </a:r>
            <a:r>
              <a:rPr lang="en-US" altLang="zh-CN" sz="2000" b="1">
                <a:latin typeface="楷体" panose="02010609060101010101" pitchFamily="49" charset="-122"/>
                <a:ea typeface="楷体" panose="02010609060101010101" pitchFamily="49" charset="-122"/>
              </a:rPr>
              <a:t>VIPM</a:t>
            </a:r>
            <a:r>
              <a:rPr lang="zh-CN" altLang="zh-CN" sz="2000" b="1">
                <a:latin typeface="楷体" panose="02010609060101010101" pitchFamily="49" charset="-122"/>
                <a:ea typeface="楷体" panose="02010609060101010101" pitchFamily="49" charset="-122"/>
              </a:rPr>
              <a:t>对话框。</a:t>
            </a:r>
            <a:endParaRPr lang="zh-CN" altLang="en-US" sz="2000" b="1">
              <a:latin typeface="楷体" panose="02010609060101010101" pitchFamily="49" charset="-122"/>
              <a:ea typeface="楷体" panose="02010609060101010101" pitchFamily="49" charset="-122"/>
            </a:endParaRPr>
          </a:p>
          <a:p>
            <a:pPr eaLnBrk="1" hangingPunct="1">
              <a:lnSpc>
                <a:spcPct val="12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高级：</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操作的高级工具，如批量编译等。</a:t>
            </a:r>
          </a:p>
          <a:p>
            <a:pPr eaLnBrk="1" hangingPunct="1">
              <a:lnSpc>
                <a:spcPct val="12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选项：</a:t>
            </a:r>
            <a:r>
              <a:rPr lang="zh-CN" altLang="zh-CN" sz="2000" b="1">
                <a:latin typeface="楷体" panose="02010609060101010101" pitchFamily="49" charset="-122"/>
                <a:ea typeface="楷体" panose="02010609060101010101" pitchFamily="49" charset="-122"/>
              </a:rPr>
              <a:t>自定义</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环境和</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的特性。</a:t>
            </a:r>
          </a:p>
        </p:txBody>
      </p:sp>
      <p:sp>
        <p:nvSpPr>
          <p:cNvPr id="33795" name="矩形 2"/>
          <p:cNvSpPr>
            <a:spLocks noChangeArrowheads="1"/>
          </p:cNvSpPr>
          <p:nvPr/>
        </p:nvSpPr>
        <p:spPr bwMode="auto">
          <a:xfrm>
            <a:off x="971550" y="476250"/>
            <a:ext cx="28146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400" b="1">
                <a:latin typeface="楷体" panose="02010609060101010101" pitchFamily="49" charset="-122"/>
                <a:ea typeface="楷体" panose="02010609060101010101" pitchFamily="49" charset="-122"/>
              </a:rPr>
              <a:t>（</a:t>
            </a:r>
            <a:r>
              <a:rPr lang="en-US" altLang="zh-CN" sz="2400" b="1">
                <a:latin typeface="楷体" panose="02010609060101010101" pitchFamily="49" charset="-122"/>
                <a:ea typeface="楷体" panose="02010609060101010101" pitchFamily="49" charset="-122"/>
              </a:rPr>
              <a:t>6</a:t>
            </a:r>
            <a:r>
              <a:rPr lang="zh-CN" altLang="zh-CN" sz="2400" b="1">
                <a:latin typeface="楷体" panose="02010609060101010101" pitchFamily="49" charset="-122"/>
                <a:ea typeface="楷体" panose="02010609060101010101" pitchFamily="49" charset="-122"/>
              </a:rPr>
              <a:t>）“工具”菜单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468313" y="1484313"/>
            <a:ext cx="74168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显示程序框图</a:t>
            </a:r>
            <a:r>
              <a:rPr lang="en-US" altLang="zh-CN" sz="2000" b="1">
                <a:solidFill>
                  <a:schemeClr val="folHlink"/>
                </a:solidFill>
                <a:latin typeface="楷体" panose="02010609060101010101" pitchFamily="49" charset="-122"/>
                <a:ea typeface="楷体" panose="02010609060101010101" pitchFamily="49" charset="-122"/>
              </a:rPr>
              <a:t>/</a:t>
            </a:r>
            <a:r>
              <a:rPr lang="zh-CN" altLang="zh-CN" sz="2000" b="1">
                <a:solidFill>
                  <a:schemeClr val="folHlink"/>
                </a:solidFill>
                <a:latin typeface="楷体" panose="02010609060101010101" pitchFamily="49" charset="-122"/>
                <a:ea typeface="楷体" panose="02010609060101010101" pitchFamily="49" charset="-122"/>
              </a:rPr>
              <a:t>显示前面板：</a:t>
            </a:r>
            <a:r>
              <a:rPr lang="zh-CN" altLang="zh-CN" sz="2000" b="1">
                <a:latin typeface="楷体" panose="02010609060101010101" pitchFamily="49" charset="-122"/>
                <a:ea typeface="楷体" panose="02010609060101010101" pitchFamily="49" charset="-122"/>
              </a:rPr>
              <a:t>在前面板和程序框图之间切换。</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显示项目：</a:t>
            </a:r>
            <a:r>
              <a:rPr lang="zh-CN" altLang="zh-CN" sz="2000" b="1">
                <a:latin typeface="楷体" panose="02010609060101010101" pitchFamily="49" charset="-122"/>
                <a:ea typeface="楷体" panose="02010609060101010101" pitchFamily="49" charset="-122"/>
              </a:rPr>
              <a:t>显示项目浏览器窗口，其中的项目包含当前</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左右两栏显示：</a:t>
            </a:r>
            <a:r>
              <a:rPr lang="zh-CN" altLang="zh-CN" sz="2000" b="1">
                <a:latin typeface="楷体" panose="02010609060101010101" pitchFamily="49" charset="-122"/>
                <a:ea typeface="楷体" panose="02010609060101010101" pitchFamily="49" charset="-122"/>
              </a:rPr>
              <a:t>将前面板和程序框图左右两栏显示。</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上下两栏显示：</a:t>
            </a:r>
            <a:r>
              <a:rPr lang="zh-CN" altLang="zh-CN" sz="2000" b="1">
                <a:latin typeface="楷体" panose="02010609060101010101" pitchFamily="49" charset="-122"/>
                <a:ea typeface="楷体" panose="02010609060101010101" pitchFamily="49" charset="-122"/>
              </a:rPr>
              <a:t>将前面板和程序框图上下两栏显示。</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最大化窗口：</a:t>
            </a:r>
            <a:r>
              <a:rPr lang="zh-CN" altLang="zh-CN" sz="2000" b="1">
                <a:latin typeface="楷体" panose="02010609060101010101" pitchFamily="49" charset="-122"/>
                <a:ea typeface="楷体" panose="02010609060101010101" pitchFamily="49" charset="-122"/>
              </a:rPr>
              <a:t>将当前窗口最大化显示。</a:t>
            </a:r>
          </a:p>
          <a:p>
            <a:pPr eaLnBrk="1" hangingPunct="1">
              <a:lnSpc>
                <a:spcPct val="150000"/>
              </a:lnSpc>
              <a:spcBef>
                <a:spcPct val="0"/>
              </a:spcBef>
              <a:buClrTx/>
              <a:buSzTx/>
              <a:buFont typeface="Arial" panose="020B0604020202020204" pitchFamily="34" charset="0"/>
              <a:buNone/>
            </a:pPr>
            <a:r>
              <a:rPr lang="zh-CN" altLang="zh-CN" sz="2000" b="1">
                <a:solidFill>
                  <a:schemeClr val="folHlink"/>
                </a:solidFill>
                <a:latin typeface="楷体" panose="02010609060101010101" pitchFamily="49" charset="-122"/>
                <a:ea typeface="楷体" panose="02010609060101010101" pitchFamily="49" charset="-122"/>
              </a:rPr>
              <a:t>全部窗口：</a:t>
            </a:r>
            <a:r>
              <a:rPr lang="zh-CN" altLang="zh-CN" sz="2000" b="1">
                <a:latin typeface="楷体" panose="02010609060101010101" pitchFamily="49" charset="-122"/>
                <a:ea typeface="楷体" panose="02010609060101010101" pitchFamily="49" charset="-122"/>
              </a:rPr>
              <a:t>显示全部窗口对话框。</a:t>
            </a:r>
            <a:endParaRPr lang="zh-CN" altLang="en-US" sz="2000">
              <a:latin typeface="Calibri" panose="020F0502020204030204" pitchFamily="34" charset="0"/>
            </a:endParaRPr>
          </a:p>
        </p:txBody>
      </p:sp>
      <p:pic>
        <p:nvPicPr>
          <p:cNvPr id="604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429000"/>
            <a:ext cx="38877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矩形 1"/>
          <p:cNvSpPr>
            <a:spLocks noChangeArrowheads="1"/>
          </p:cNvSpPr>
          <p:nvPr/>
        </p:nvSpPr>
        <p:spPr bwMode="auto">
          <a:xfrm>
            <a:off x="1042988" y="404813"/>
            <a:ext cx="28829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a:latin typeface="Calibri" panose="020F0502020204030204" pitchFamily="34" charset="0"/>
              </a:rPr>
              <a:t> </a:t>
            </a:r>
            <a:r>
              <a:rPr lang="zh-CN" altLang="zh-CN" sz="2400">
                <a:latin typeface="Calibri" panose="020F0502020204030204" pitchFamily="34" charset="0"/>
              </a:rPr>
              <a:t>（</a:t>
            </a:r>
            <a:r>
              <a:rPr lang="en-US" altLang="zh-CN" sz="2400" b="1">
                <a:latin typeface="楷体" panose="02010609060101010101" pitchFamily="49" charset="-122"/>
                <a:ea typeface="楷体" panose="02010609060101010101" pitchFamily="49" charset="-122"/>
              </a:rPr>
              <a:t>7</a:t>
            </a:r>
            <a:r>
              <a:rPr lang="zh-CN" altLang="zh-CN" sz="2400" b="1">
                <a:latin typeface="楷体" panose="02010609060101010101" pitchFamily="49" charset="-122"/>
                <a:ea typeface="楷体" panose="02010609060101010101" pitchFamily="49" charset="-122"/>
              </a:rPr>
              <a:t>）“窗口”菜单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500"/>
                                  </p:stCondLst>
                                  <p:childTnLst>
                                    <p:set>
                                      <p:cBhvr>
                                        <p:cTn id="6" dur="1" fill="hold">
                                          <p:stCondLst>
                                            <p:cond delay="0"/>
                                          </p:stCondLst>
                                        </p:cTn>
                                        <p:tgtEl>
                                          <p:spTgt spid="60419"/>
                                        </p:tgtEl>
                                        <p:attrNameLst>
                                          <p:attrName>style.visibility</p:attrName>
                                        </p:attrNameLst>
                                      </p:cBhvr>
                                      <p:to>
                                        <p:strVal val="visible"/>
                                      </p:to>
                                    </p:set>
                                    <p:animEffect transition="in" filter="blinds(horizontal)">
                                      <p:cBhvr>
                                        <p:cTn id="7" dur="500"/>
                                        <p:tgtEl>
                                          <p:spTgt spid="6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ChangeArrowheads="1"/>
          </p:cNvSpPr>
          <p:nvPr/>
        </p:nvSpPr>
        <p:spPr bwMode="auto">
          <a:xfrm>
            <a:off x="395288" y="1412875"/>
            <a:ext cx="5903912"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5463" indent="-179546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显示即时帮助：</a:t>
            </a:r>
            <a:r>
              <a:rPr lang="zh-CN" altLang="zh-CN" sz="2000" b="1">
                <a:latin typeface="楷体" panose="02010609060101010101" pitchFamily="49" charset="-122"/>
                <a:ea typeface="楷体" panose="02010609060101010101" pitchFamily="49" charset="-122"/>
              </a:rPr>
              <a:t>显示即时帮助窗口，以在编程时同</a:t>
            </a: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步显示帮助信息。</a:t>
            </a: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锁定即时帮助：</a:t>
            </a:r>
            <a:r>
              <a:rPr lang="zh-CN" altLang="zh-CN" sz="2000" b="1">
                <a:latin typeface="楷体" panose="02010609060101010101" pitchFamily="49" charset="-122"/>
                <a:ea typeface="楷体" panose="02010609060101010101" pitchFamily="49" charset="-122"/>
              </a:rPr>
              <a:t>用于锁定或解除即时帮助窗口。</a:t>
            </a:r>
          </a:p>
        </p:txBody>
      </p:sp>
      <p:pic>
        <p:nvPicPr>
          <p:cNvPr id="1310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30163"/>
            <a:ext cx="2609850" cy="309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Rectangle 5"/>
          <p:cNvSpPr>
            <a:spLocks noChangeArrowheads="1"/>
          </p:cNvSpPr>
          <p:nvPr/>
        </p:nvSpPr>
        <p:spPr bwMode="auto">
          <a:xfrm>
            <a:off x="395288" y="2911475"/>
            <a:ext cx="8748712"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5463" indent="-179546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搜索</a:t>
            </a:r>
            <a:r>
              <a:rPr lang="en-US" altLang="zh-CN" sz="2000" b="1">
                <a:solidFill>
                  <a:schemeClr val="folHlink"/>
                </a:solidFill>
                <a:latin typeface="楷体" panose="02010609060101010101" pitchFamily="49" charset="-122"/>
                <a:ea typeface="楷体" panose="02010609060101010101" pitchFamily="49" charset="-122"/>
              </a:rPr>
              <a:t>LabVIEW</a:t>
            </a:r>
            <a:r>
              <a:rPr lang="zh-CN" altLang="zh-CN" sz="2000" b="1">
                <a:solidFill>
                  <a:schemeClr val="folHlink"/>
                </a:solidFill>
                <a:latin typeface="楷体" panose="02010609060101010101" pitchFamily="49" charset="-122"/>
                <a:ea typeface="楷体" panose="02010609060101010101" pitchFamily="49" charset="-122"/>
              </a:rPr>
              <a:t>帮助：</a:t>
            </a:r>
            <a:r>
              <a:rPr lang="zh-CN" altLang="zh-CN" sz="2000" b="1">
                <a:latin typeface="楷体" panose="02010609060101010101" pitchFamily="49" charset="-122"/>
                <a:ea typeface="楷体" panose="02010609060101010101" pitchFamily="49" charset="-122"/>
              </a:rPr>
              <a:t>打开</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联机帮助。帮助文件包含</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选板、菜单、工具、</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和函数的参考信息。</a:t>
            </a:r>
            <a:endParaRPr lang="zh-CN" altLang="en-US" sz="2000" b="1">
              <a:latin typeface="楷体" panose="02010609060101010101" pitchFamily="49" charset="-122"/>
              <a:ea typeface="楷体" panose="02010609060101010101" pitchFamily="49" charset="-122"/>
            </a:endParaRP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解释错误：</a:t>
            </a:r>
            <a:r>
              <a:rPr lang="zh-CN" altLang="zh-CN" sz="2000" b="1">
                <a:latin typeface="楷体" panose="02010609060101010101" pitchFamily="49" charset="-122"/>
                <a:ea typeface="楷体" panose="02010609060101010101" pitchFamily="49" charset="-122"/>
              </a:rPr>
              <a:t>当程序发生错误时，选择该菜单项显示错误原因。</a:t>
            </a: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本</a:t>
            </a:r>
            <a:r>
              <a:rPr lang="en-US" altLang="zh-CN" sz="2000" b="1">
                <a:solidFill>
                  <a:schemeClr val="folHlink"/>
                </a:solidFill>
                <a:latin typeface="楷体" panose="02010609060101010101" pitchFamily="49" charset="-122"/>
                <a:ea typeface="楷体" panose="02010609060101010101" pitchFamily="49" charset="-122"/>
              </a:rPr>
              <a:t>VI</a:t>
            </a:r>
            <a:r>
              <a:rPr lang="zh-CN" altLang="zh-CN" sz="2000" b="1">
                <a:solidFill>
                  <a:schemeClr val="folHlink"/>
                </a:solidFill>
                <a:latin typeface="楷体" panose="02010609060101010101" pitchFamily="49" charset="-122"/>
                <a:ea typeface="楷体" panose="02010609060101010101" pitchFamily="49" charset="-122"/>
              </a:rPr>
              <a:t>帮助：</a:t>
            </a:r>
            <a:r>
              <a:rPr lang="zh-CN" altLang="zh-CN" sz="2000" b="1">
                <a:latin typeface="楷体" panose="02010609060101010101" pitchFamily="49" charset="-122"/>
                <a:ea typeface="楷体" panose="02010609060101010101" pitchFamily="49" charset="-122"/>
              </a:rPr>
              <a:t>直接查看</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帮助中关于</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的完整参考信息。</a:t>
            </a: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查找范例：</a:t>
            </a:r>
            <a:r>
              <a:rPr lang="zh-CN" altLang="zh-CN" sz="2000" b="1">
                <a:latin typeface="楷体" panose="02010609060101010101" pitchFamily="49" charset="-122"/>
                <a:ea typeface="楷体" panose="02010609060101010101" pitchFamily="49" charset="-122"/>
              </a:rPr>
              <a:t>打开范例查找器查找</a:t>
            </a:r>
            <a:r>
              <a:rPr lang="en-US" altLang="zh-CN" sz="2000" b="1">
                <a:latin typeface="楷体" panose="02010609060101010101" pitchFamily="49" charset="-122"/>
                <a:ea typeface="楷体" panose="02010609060101010101" pitchFamily="49" charset="-122"/>
              </a:rPr>
              <a:t>NI</a:t>
            </a:r>
            <a:r>
              <a:rPr lang="zh-CN" altLang="zh-CN" sz="2000" b="1">
                <a:latin typeface="楷体" panose="02010609060101010101" pitchFamily="49" charset="-122"/>
                <a:ea typeface="楷体" panose="02010609060101010101" pitchFamily="49" charset="-122"/>
              </a:rPr>
              <a:t>提供的所有范例。</a:t>
            </a: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查找仪器驱动：</a:t>
            </a:r>
            <a:r>
              <a:rPr lang="zh-CN" altLang="zh-CN" sz="2000" b="1">
                <a:latin typeface="楷体" panose="02010609060101010101" pitchFamily="49" charset="-122"/>
                <a:ea typeface="楷体" panose="02010609060101010101" pitchFamily="49" charset="-122"/>
              </a:rPr>
              <a:t>显示</a:t>
            </a:r>
            <a:r>
              <a:rPr lang="en-US" altLang="zh-CN" sz="2000" b="1">
                <a:latin typeface="楷体" panose="02010609060101010101" pitchFamily="49" charset="-122"/>
                <a:ea typeface="楷体" panose="02010609060101010101" pitchFamily="49" charset="-122"/>
              </a:rPr>
              <a:t>NI</a:t>
            </a:r>
            <a:r>
              <a:rPr lang="zh-CN" altLang="zh-CN" sz="2000" b="1">
                <a:latin typeface="楷体" panose="02010609060101010101" pitchFamily="49" charset="-122"/>
                <a:ea typeface="楷体" panose="02010609060101010101" pitchFamily="49" charset="-122"/>
              </a:rPr>
              <a:t>仪器驱动查找器，查找和安装</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即插即用仪器驱动程序。</a:t>
            </a: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网络资源：</a:t>
            </a:r>
            <a:r>
              <a:rPr lang="zh-CN" altLang="zh-CN" sz="2000" b="1">
                <a:latin typeface="楷体" panose="02010609060101010101" pitchFamily="49" charset="-122"/>
                <a:ea typeface="楷体" panose="02010609060101010101" pitchFamily="49" charset="-122"/>
              </a:rPr>
              <a:t>打开</a:t>
            </a:r>
            <a:r>
              <a:rPr lang="en-US" altLang="zh-CN" sz="2000" b="1">
                <a:latin typeface="楷体" panose="02010609060101010101" pitchFamily="49" charset="-122"/>
                <a:ea typeface="楷体" panose="02010609060101010101" pitchFamily="49" charset="-122"/>
              </a:rPr>
              <a:t>NI</a:t>
            </a:r>
            <a:r>
              <a:rPr lang="zh-CN" altLang="zh-CN" sz="2000" b="1">
                <a:latin typeface="楷体" panose="02010609060101010101" pitchFamily="49" charset="-122"/>
                <a:ea typeface="楷体" panose="02010609060101010101" pitchFamily="49" charset="-122"/>
              </a:rPr>
              <a:t>官方网站，从网络获取帮助信息。</a:t>
            </a: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专利信息：</a:t>
            </a:r>
            <a:r>
              <a:rPr lang="zh-CN" altLang="zh-CN" sz="2000" b="1">
                <a:latin typeface="楷体" panose="02010609060101010101" pitchFamily="49" charset="-122"/>
                <a:ea typeface="楷体" panose="02010609060101010101" pitchFamily="49" charset="-122"/>
              </a:rPr>
              <a:t>显示</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当前版本（包括工具包和模块）的专利信息。</a:t>
            </a:r>
          </a:p>
          <a:p>
            <a:pPr eaLnBrk="1" hangingPunct="1">
              <a:lnSpc>
                <a:spcPct val="125000"/>
              </a:lnSpc>
              <a:spcBef>
                <a:spcPct val="0"/>
              </a:spcBef>
              <a:buClrTx/>
              <a:buSzTx/>
              <a:buFontTx/>
              <a:buNone/>
            </a:pPr>
            <a:r>
              <a:rPr lang="zh-CN" altLang="zh-CN" sz="2000" b="1">
                <a:solidFill>
                  <a:schemeClr val="folHlink"/>
                </a:solidFill>
                <a:latin typeface="楷体" panose="02010609060101010101" pitchFamily="49" charset="-122"/>
                <a:ea typeface="楷体" panose="02010609060101010101" pitchFamily="49" charset="-122"/>
              </a:rPr>
              <a:t>关于</a:t>
            </a:r>
            <a:r>
              <a:rPr lang="en-US" altLang="zh-CN" sz="2000" b="1">
                <a:solidFill>
                  <a:schemeClr val="folHlink"/>
                </a:solidFill>
                <a:latin typeface="楷体" panose="02010609060101010101" pitchFamily="49" charset="-122"/>
                <a:ea typeface="楷体" panose="02010609060101010101" pitchFamily="49" charset="-122"/>
              </a:rPr>
              <a:t>LabVIEW</a:t>
            </a:r>
            <a:r>
              <a:rPr lang="zh-CN" altLang="zh-CN" sz="2000" b="1">
                <a:solidFill>
                  <a:schemeClr val="folHlink"/>
                </a:solidFill>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显示</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当前版本的相关信息，包括版本号和序列号等。</a:t>
            </a:r>
            <a:r>
              <a:rPr lang="en-US" altLang="zh-CN" sz="1800">
                <a:latin typeface="Arial" panose="020B0604020202020204" pitchFamily="34" charset="0"/>
              </a:rPr>
              <a:t> </a:t>
            </a:r>
            <a:endParaRPr lang="zh-CN" altLang="en-US" sz="1800">
              <a:latin typeface="Arial" panose="020B0604020202020204" pitchFamily="34" charset="0"/>
            </a:endParaRPr>
          </a:p>
        </p:txBody>
      </p:sp>
      <p:sp>
        <p:nvSpPr>
          <p:cNvPr id="35845" name="矩形 1"/>
          <p:cNvSpPr>
            <a:spLocks noChangeArrowheads="1"/>
          </p:cNvSpPr>
          <p:nvPr/>
        </p:nvSpPr>
        <p:spPr bwMode="auto">
          <a:xfrm>
            <a:off x="971550" y="404813"/>
            <a:ext cx="32512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800" b="1">
                <a:latin typeface="楷体" panose="02010609060101010101" pitchFamily="49" charset="-122"/>
                <a:ea typeface="楷体" panose="02010609060101010101" pitchFamily="49" charset="-122"/>
              </a:rPr>
              <a:t>（</a:t>
            </a:r>
            <a:r>
              <a:rPr lang="en-US" altLang="zh-CN" sz="2800" b="1">
                <a:latin typeface="楷体" panose="02010609060101010101" pitchFamily="49" charset="-122"/>
                <a:ea typeface="楷体" panose="02010609060101010101" pitchFamily="49" charset="-122"/>
              </a:rPr>
              <a:t>8</a:t>
            </a:r>
            <a:r>
              <a:rPr lang="zh-CN" altLang="zh-CN" sz="2800" b="1">
                <a:latin typeface="楷体" panose="02010609060101010101" pitchFamily="49" charset="-122"/>
                <a:ea typeface="楷体" panose="02010609060101010101" pitchFamily="49" charset="-122"/>
              </a:rPr>
              <a:t>）“帮助”菜单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checkerboard(across)">
                                      <p:cBhvr>
                                        <p:cTn id="7" dur="500"/>
                                        <p:tgtEl>
                                          <p:spTgt spid="13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12" dur="500"/>
                                        <p:tgtEl>
                                          <p:spTgt spid="131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7" dur="500"/>
                                        <p:tgtEl>
                                          <p:spTgt spid="1310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1077">
                                            <p:txEl>
                                              <p:pRg st="0" end="0"/>
                                            </p:txEl>
                                          </p:spTgt>
                                        </p:tgtEl>
                                        <p:attrNameLst>
                                          <p:attrName>style.visibility</p:attrName>
                                        </p:attrNameLst>
                                      </p:cBhvr>
                                      <p:to>
                                        <p:strVal val="visible"/>
                                      </p:to>
                                    </p:set>
                                    <p:animEffect transition="in" filter="blinds(horizontal)">
                                      <p:cBhvr>
                                        <p:cTn id="22" dur="500"/>
                                        <p:tgtEl>
                                          <p:spTgt spid="13107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1077">
                                            <p:txEl>
                                              <p:pRg st="1" end="1"/>
                                            </p:txEl>
                                          </p:spTgt>
                                        </p:tgtEl>
                                        <p:attrNameLst>
                                          <p:attrName>style.visibility</p:attrName>
                                        </p:attrNameLst>
                                      </p:cBhvr>
                                      <p:to>
                                        <p:strVal val="visible"/>
                                      </p:to>
                                    </p:set>
                                    <p:animEffect transition="in" filter="blinds(horizontal)">
                                      <p:cBhvr>
                                        <p:cTn id="27" dur="500"/>
                                        <p:tgtEl>
                                          <p:spTgt spid="13107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1077">
                                            <p:txEl>
                                              <p:pRg st="2" end="2"/>
                                            </p:txEl>
                                          </p:spTgt>
                                        </p:tgtEl>
                                        <p:attrNameLst>
                                          <p:attrName>style.visibility</p:attrName>
                                        </p:attrNameLst>
                                      </p:cBhvr>
                                      <p:to>
                                        <p:strVal val="visible"/>
                                      </p:to>
                                    </p:set>
                                    <p:animEffect transition="in" filter="blinds(horizontal)">
                                      <p:cBhvr>
                                        <p:cTn id="32" dur="500"/>
                                        <p:tgtEl>
                                          <p:spTgt spid="13107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1077">
                                            <p:txEl>
                                              <p:pRg st="3" end="3"/>
                                            </p:txEl>
                                          </p:spTgt>
                                        </p:tgtEl>
                                        <p:attrNameLst>
                                          <p:attrName>style.visibility</p:attrName>
                                        </p:attrNameLst>
                                      </p:cBhvr>
                                      <p:to>
                                        <p:strVal val="visible"/>
                                      </p:to>
                                    </p:set>
                                    <p:animEffect transition="in" filter="blinds(horizontal)">
                                      <p:cBhvr>
                                        <p:cTn id="37" dur="500"/>
                                        <p:tgtEl>
                                          <p:spTgt spid="13107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1077">
                                            <p:txEl>
                                              <p:pRg st="4" end="4"/>
                                            </p:txEl>
                                          </p:spTgt>
                                        </p:tgtEl>
                                        <p:attrNameLst>
                                          <p:attrName>style.visibility</p:attrName>
                                        </p:attrNameLst>
                                      </p:cBhvr>
                                      <p:to>
                                        <p:strVal val="visible"/>
                                      </p:to>
                                    </p:set>
                                    <p:animEffect transition="in" filter="blinds(horizontal)">
                                      <p:cBhvr>
                                        <p:cTn id="42" dur="500"/>
                                        <p:tgtEl>
                                          <p:spTgt spid="131077">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1077">
                                            <p:txEl>
                                              <p:pRg st="5" end="5"/>
                                            </p:txEl>
                                          </p:spTgt>
                                        </p:tgtEl>
                                        <p:attrNameLst>
                                          <p:attrName>style.visibility</p:attrName>
                                        </p:attrNameLst>
                                      </p:cBhvr>
                                      <p:to>
                                        <p:strVal val="visible"/>
                                      </p:to>
                                    </p:set>
                                    <p:animEffect transition="in" filter="blinds(horizontal)">
                                      <p:cBhvr>
                                        <p:cTn id="47" dur="500"/>
                                        <p:tgtEl>
                                          <p:spTgt spid="131077">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31077">
                                            <p:txEl>
                                              <p:pRg st="6" end="6"/>
                                            </p:txEl>
                                          </p:spTgt>
                                        </p:tgtEl>
                                        <p:attrNameLst>
                                          <p:attrName>style.visibility</p:attrName>
                                        </p:attrNameLst>
                                      </p:cBhvr>
                                      <p:to>
                                        <p:strVal val="visible"/>
                                      </p:to>
                                    </p:set>
                                    <p:animEffect transition="in" filter="blinds(horizontal)">
                                      <p:cBhvr>
                                        <p:cTn id="52" dur="500"/>
                                        <p:tgtEl>
                                          <p:spTgt spid="131077">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31077">
                                            <p:txEl>
                                              <p:pRg st="7" end="7"/>
                                            </p:txEl>
                                          </p:spTgt>
                                        </p:tgtEl>
                                        <p:attrNameLst>
                                          <p:attrName>style.visibility</p:attrName>
                                        </p:attrNameLst>
                                      </p:cBhvr>
                                      <p:to>
                                        <p:strVal val="visible"/>
                                      </p:to>
                                    </p:set>
                                    <p:animEffect transition="in" filter="blinds(horizontal)">
                                      <p:cBhvr>
                                        <p:cTn id="57" dur="500"/>
                                        <p:tgtEl>
                                          <p:spTgt spid="1310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3"/>
          <p:cNvSpPr>
            <a:spLocks noChangeArrowheads="1"/>
          </p:cNvSpPr>
          <p:nvPr/>
        </p:nvSpPr>
        <p:spPr bwMode="auto">
          <a:xfrm>
            <a:off x="1258888" y="549275"/>
            <a:ext cx="4465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tx2"/>
                </a:solidFill>
                <a:latin typeface="Times New Roman" panose="02020603050405020304" pitchFamily="18" charset="0"/>
                <a:ea typeface="黑体" panose="02010609060101010101" pitchFamily="49" charset="-122"/>
              </a:rPr>
              <a:t>4.1</a:t>
            </a:r>
            <a:r>
              <a:rPr lang="en-US" altLang="zh-CN" sz="2400" b="1">
                <a:solidFill>
                  <a:schemeClr val="tx2"/>
                </a:solidFill>
                <a:latin typeface="黑体" panose="02010609060101010101" pitchFamily="49" charset="-122"/>
                <a:ea typeface="黑体" panose="02010609060101010101" pitchFamily="49" charset="-122"/>
              </a:rPr>
              <a:t> LabVIEW</a:t>
            </a:r>
            <a:r>
              <a:rPr lang="zh-CN" altLang="zh-CN" sz="2400" b="1">
                <a:solidFill>
                  <a:schemeClr val="tx2"/>
                </a:solidFill>
                <a:latin typeface="黑体" panose="02010609060101010101" pitchFamily="49" charset="-122"/>
                <a:ea typeface="黑体" panose="02010609060101010101" pitchFamily="49" charset="-122"/>
              </a:rPr>
              <a:t>概述</a:t>
            </a:r>
          </a:p>
        </p:txBody>
      </p:sp>
      <p:sp>
        <p:nvSpPr>
          <p:cNvPr id="8195" name="Rectangle 1"/>
          <p:cNvSpPr>
            <a:spLocks noChangeArrowheads="1"/>
          </p:cNvSpPr>
          <p:nvPr/>
        </p:nvSpPr>
        <p:spPr bwMode="auto">
          <a:xfrm>
            <a:off x="971550" y="1268413"/>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黑体" panose="02010609060101010101" pitchFamily="49" charset="-122"/>
                <a:ea typeface="黑体" panose="02010609060101010101" pitchFamily="49" charset="-122"/>
                <a:cs typeface="Times New Roman" panose="02020603050405020304" pitchFamily="18" charset="0"/>
              </a:rPr>
              <a:t>4.1.1 LabVIEW</a:t>
            </a:r>
            <a:r>
              <a:rPr lang="zh-CN" altLang="en-US" sz="2000" b="1">
                <a:latin typeface="黑体" panose="02010609060101010101" pitchFamily="49" charset="-122"/>
                <a:ea typeface="黑体" panose="02010609060101010101" pitchFamily="49" charset="-122"/>
                <a:cs typeface="Times New Roman" panose="02020603050405020304" pitchFamily="18" charset="0"/>
              </a:rPr>
              <a:t>简介</a:t>
            </a:r>
            <a:r>
              <a:rPr lang="zh-CN" altLang="en-US" sz="2400">
                <a:solidFill>
                  <a:schemeClr val="tx2"/>
                </a:solidFill>
                <a:latin typeface="宋体" panose="02010600030101010101" pitchFamily="2" charset="-122"/>
                <a:ea typeface="黑体" panose="02010609060101010101" pitchFamily="49" charset="-122"/>
                <a:cs typeface="Times New Roman" panose="02020603050405020304" pitchFamily="18" charset="0"/>
              </a:rPr>
              <a:t> </a:t>
            </a:r>
          </a:p>
        </p:txBody>
      </p:sp>
      <p:sp>
        <p:nvSpPr>
          <p:cNvPr id="113668" name="矩形 5"/>
          <p:cNvSpPr>
            <a:spLocks noChangeArrowheads="1"/>
          </p:cNvSpPr>
          <p:nvPr/>
        </p:nvSpPr>
        <p:spPr bwMode="auto">
          <a:xfrm>
            <a:off x="179388" y="1700213"/>
            <a:ext cx="8785225"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1800" dirty="0">
                <a:latin typeface="Calibri" panose="020F0502020204030204" pitchFamily="34" charset="0"/>
              </a:rPr>
              <a:t>          </a:t>
            </a:r>
            <a:r>
              <a:rPr lang="en-US" altLang="zh-CN" sz="1800" dirty="0">
                <a:latin typeface="Times New Roman" panose="02020603050405020304" pitchFamily="18" charset="0"/>
              </a:rPr>
              <a:t> </a:t>
            </a:r>
            <a:r>
              <a:rPr lang="en-US" altLang="zh-CN" sz="2000" b="1" dirty="0">
                <a:latin typeface="Times New Roman" panose="02020603050405020304" pitchFamily="18" charset="0"/>
                <a:ea typeface="楷体" panose="02010609060101010101" pitchFamily="49" charset="-122"/>
              </a:rPr>
              <a:t>LabVIEW</a:t>
            </a:r>
            <a:r>
              <a:rPr lang="zh-CN" altLang="zh-CN" sz="2000" b="1" dirty="0">
                <a:latin typeface="楷体" panose="02010609060101010101" pitchFamily="49" charset="-122"/>
                <a:ea typeface="楷体" panose="02010609060101010101" pitchFamily="49" charset="-122"/>
              </a:rPr>
              <a:t>是</a:t>
            </a:r>
            <a:r>
              <a:rPr lang="en-US" altLang="zh-CN" sz="2000" b="1" dirty="0">
                <a:latin typeface="Times New Roman" panose="02020603050405020304" pitchFamily="18" charset="0"/>
                <a:ea typeface="楷体" panose="02010609060101010101" pitchFamily="49" charset="-122"/>
              </a:rPr>
              <a:t>Laboratory Virtual Instrument Engineering Workbench</a:t>
            </a:r>
            <a:r>
              <a:rPr lang="zh-CN" altLang="zh-CN" sz="2000" b="1" dirty="0">
                <a:latin typeface="楷体" panose="02010609060101010101" pitchFamily="49" charset="-122"/>
                <a:ea typeface="楷体" panose="02010609060101010101" pitchFamily="49" charset="-122"/>
              </a:rPr>
              <a:t>的简称，它是</a:t>
            </a:r>
            <a:r>
              <a:rPr lang="zh-CN" altLang="zh-CN" sz="2000" b="1" dirty="0">
                <a:solidFill>
                  <a:srgbClr val="0000FF"/>
                </a:solidFill>
                <a:latin typeface="楷体" panose="02010609060101010101" pitchFamily="49" charset="-122"/>
                <a:ea typeface="楷体" panose="02010609060101010101" pitchFamily="49" charset="-122"/>
              </a:rPr>
              <a:t>美国国家仪器公司（</a:t>
            </a:r>
            <a:r>
              <a:rPr lang="en-US" altLang="zh-CN" sz="2000" b="1" dirty="0">
                <a:solidFill>
                  <a:srgbClr val="0000FF"/>
                </a:solidFill>
                <a:latin typeface="Times New Roman" panose="02020603050405020304" pitchFamily="18" charset="0"/>
                <a:ea typeface="楷体" panose="02010609060101010101" pitchFamily="49" charset="-122"/>
              </a:rPr>
              <a:t>NI</a:t>
            </a:r>
            <a:r>
              <a:rPr lang="zh-CN" altLang="zh-CN" sz="2000" b="1" dirty="0">
                <a:solidFill>
                  <a:srgbClr val="0000FF"/>
                </a:solidFill>
                <a:latin typeface="楷体" panose="02010609060101010101" pitchFamily="49" charset="-122"/>
                <a:ea typeface="楷体" panose="02010609060101010101" pitchFamily="49" charset="-122"/>
              </a:rPr>
              <a:t>）推出的一种功能强大而又灵活的仪器和分析软件应用开发工具</a:t>
            </a:r>
            <a:r>
              <a:rPr lang="zh-CN" altLang="zh-CN" sz="2000" b="1" dirty="0">
                <a:latin typeface="楷体" panose="02010609060101010101" pitchFamily="49" charset="-122"/>
                <a:ea typeface="楷体" panose="02010609060101010101" pitchFamily="49" charset="-122"/>
              </a:rPr>
              <a:t>，也是目前应用最广泛、发展最快、功能最强的图形化软件开发环境，被公认为是一个标准的数据采集和仪器控制软件。</a:t>
            </a:r>
            <a:endParaRPr lang="zh-CN" altLang="en-US" sz="2000" b="1" dirty="0">
              <a:latin typeface="楷体" panose="02010609060101010101" pitchFamily="49" charset="-122"/>
              <a:ea typeface="楷体" panose="02010609060101010101" pitchFamily="49" charset="-122"/>
            </a:endParaRPr>
          </a:p>
          <a:p>
            <a:pPr eaLnBrk="1" hangingPunct="1">
              <a:lnSpc>
                <a:spcPct val="150000"/>
              </a:lnSpc>
              <a:spcBef>
                <a:spcPct val="0"/>
              </a:spcBef>
              <a:buClrTx/>
              <a:buSzTx/>
              <a:buFontTx/>
              <a:buNone/>
            </a:pPr>
            <a:r>
              <a:rPr lang="en-US" altLang="zh-CN" sz="2000" b="1" dirty="0">
                <a:latin typeface="楷体" panose="02010609060101010101" pitchFamily="49" charset="-122"/>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LabVIEW</a:t>
            </a:r>
            <a:r>
              <a:rPr lang="zh-CN" altLang="zh-CN" sz="2000" b="1" dirty="0">
                <a:latin typeface="楷体" panose="02010609060101010101" pitchFamily="49" charset="-122"/>
                <a:ea typeface="楷体" panose="02010609060101010101" pitchFamily="49" charset="-122"/>
              </a:rPr>
              <a:t>所开创的</a:t>
            </a:r>
            <a:r>
              <a:rPr lang="zh-CN" altLang="zh-CN" sz="2000" b="1" dirty="0">
                <a:solidFill>
                  <a:srgbClr val="0000FF"/>
                </a:solidFill>
                <a:latin typeface="楷体" panose="02010609060101010101" pitchFamily="49" charset="-122"/>
                <a:ea typeface="楷体" panose="02010609060101010101" pitchFamily="49" charset="-122"/>
              </a:rPr>
              <a:t>图形化语言编程方法</a:t>
            </a:r>
            <a:r>
              <a:rPr lang="zh-CN" altLang="zh-CN" sz="2000" b="1" dirty="0">
                <a:latin typeface="楷体" panose="02010609060101010101" pitchFamily="49" charset="-122"/>
                <a:ea typeface="楷体" panose="02010609060101010101" pitchFamily="49" charset="-122"/>
              </a:rPr>
              <a:t>为设计者提供了一个便捷、轻松的设计环境，利用它设计者可以像搭积木一样，轻松组建一个测量系统或数据采集系统，并且由于</a:t>
            </a:r>
            <a:r>
              <a:rPr lang="en-US" altLang="zh-CN" sz="2000" b="1" dirty="0">
                <a:latin typeface="Times New Roman" panose="02020603050405020304" pitchFamily="18" charset="0"/>
                <a:ea typeface="楷体" panose="02010609060101010101" pitchFamily="49" charset="-122"/>
              </a:rPr>
              <a:t>LabVIEW</a:t>
            </a:r>
            <a:r>
              <a:rPr lang="zh-CN" altLang="zh-CN" sz="2000" b="1" dirty="0">
                <a:latin typeface="楷体" panose="02010609060101010101" pitchFamily="49" charset="-122"/>
                <a:ea typeface="楷体" panose="02010609060101010101" pitchFamily="49" charset="-122"/>
              </a:rPr>
              <a:t>提供很多外观与传统仪器（如示波器、万用表）类似的控件，可以任意构造仪器面板，大大简化程序的设计。</a:t>
            </a:r>
          </a:p>
          <a:p>
            <a:pPr eaLnBrk="1" hangingPunct="1">
              <a:lnSpc>
                <a:spcPct val="150000"/>
              </a:lnSpc>
              <a:spcBef>
                <a:spcPct val="0"/>
              </a:spcBef>
              <a:buClrTx/>
              <a:buSzTx/>
              <a:buFontTx/>
              <a:buNone/>
            </a:pPr>
            <a:r>
              <a:rPr lang="en-US" altLang="zh-CN" sz="2000" b="1" dirty="0">
                <a:latin typeface="楷体" panose="02010609060101010101" pitchFamily="49" charset="-122"/>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LabVIEW</a:t>
            </a:r>
            <a:r>
              <a:rPr lang="zh-CN" altLang="zh-CN" sz="2000" b="1" dirty="0">
                <a:latin typeface="楷体" panose="02010609060101010101" pitchFamily="49" charset="-122"/>
                <a:ea typeface="楷体" panose="02010609060101010101" pitchFamily="49" charset="-122"/>
              </a:rPr>
              <a:t>集成了与</a:t>
            </a:r>
            <a:r>
              <a:rPr lang="zh-CN" altLang="zh-CN" sz="2000" b="1" dirty="0">
                <a:solidFill>
                  <a:srgbClr val="0000FF"/>
                </a:solidFill>
                <a:latin typeface="楷体" panose="02010609060101010101" pitchFamily="49" charset="-122"/>
                <a:ea typeface="楷体" panose="02010609060101010101" pitchFamily="49" charset="-122"/>
              </a:rPr>
              <a:t>满足</a:t>
            </a:r>
            <a:r>
              <a:rPr lang="en-US" altLang="zh-CN" sz="2000" b="1" dirty="0">
                <a:solidFill>
                  <a:srgbClr val="0000FF"/>
                </a:solidFill>
                <a:latin typeface="楷体" panose="02010609060101010101" pitchFamily="49" charset="-122"/>
                <a:ea typeface="楷体" panose="02010609060101010101" pitchFamily="49" charset="-122"/>
              </a:rPr>
              <a:t>GPIB</a:t>
            </a:r>
            <a:r>
              <a:rPr lang="zh-CN" altLang="zh-CN" sz="2000" b="1" dirty="0">
                <a:solidFill>
                  <a:srgbClr val="0000FF"/>
                </a:solidFill>
                <a:latin typeface="楷体" panose="02010609060101010101" pitchFamily="49" charset="-122"/>
                <a:ea typeface="楷体" panose="02010609060101010101" pitchFamily="49" charset="-122"/>
              </a:rPr>
              <a:t>、</a:t>
            </a:r>
            <a:r>
              <a:rPr lang="en-US" altLang="zh-CN" sz="2000" b="1" dirty="0">
                <a:solidFill>
                  <a:srgbClr val="0000FF"/>
                </a:solidFill>
                <a:latin typeface="楷体" panose="02010609060101010101" pitchFamily="49" charset="-122"/>
                <a:ea typeface="楷体" panose="02010609060101010101" pitchFamily="49" charset="-122"/>
              </a:rPr>
              <a:t>VXI</a:t>
            </a:r>
            <a:r>
              <a:rPr lang="zh-CN" altLang="zh-CN" sz="2000" b="1" dirty="0">
                <a:solidFill>
                  <a:srgbClr val="0000FF"/>
                </a:solidFill>
                <a:latin typeface="楷体" panose="02010609060101010101" pitchFamily="49" charset="-122"/>
                <a:ea typeface="楷体" panose="02010609060101010101" pitchFamily="49" charset="-122"/>
              </a:rPr>
              <a:t>、</a:t>
            </a:r>
            <a:r>
              <a:rPr lang="en-US" altLang="zh-CN" sz="2000" b="1" dirty="0">
                <a:solidFill>
                  <a:srgbClr val="0000FF"/>
                </a:solidFill>
                <a:latin typeface="楷体" panose="02010609060101010101" pitchFamily="49" charset="-122"/>
                <a:ea typeface="楷体" panose="02010609060101010101" pitchFamily="49" charset="-122"/>
              </a:rPr>
              <a:t>RS-232</a:t>
            </a:r>
            <a:r>
              <a:rPr lang="zh-CN" altLang="zh-CN" sz="2000" b="1" dirty="0">
                <a:solidFill>
                  <a:srgbClr val="0000FF"/>
                </a:solidFill>
                <a:latin typeface="楷体" panose="02010609060101010101" pitchFamily="49" charset="-122"/>
                <a:ea typeface="楷体" panose="02010609060101010101" pitchFamily="49" charset="-122"/>
              </a:rPr>
              <a:t>协议的硬件及数据采集卡通信的全部功能</a:t>
            </a:r>
            <a:r>
              <a:rPr lang="zh-CN" altLang="zh-CN" sz="2000" b="1" dirty="0">
                <a:latin typeface="楷体" panose="02010609060101010101" pitchFamily="49" charset="-122"/>
                <a:ea typeface="楷体" panose="02010609060101010101" pitchFamily="49" charset="-122"/>
              </a:rPr>
              <a:t>。它还内置了便于应用</a:t>
            </a:r>
            <a:r>
              <a:rPr lang="en-US" altLang="zh-CN" sz="2000" b="1" dirty="0">
                <a:latin typeface="楷体" panose="02010609060101010101" pitchFamily="49" charset="-122"/>
                <a:ea typeface="楷体" panose="02010609060101010101" pitchFamily="49" charset="-122"/>
              </a:rPr>
              <a:t>TCP/IP</a:t>
            </a:r>
            <a:r>
              <a:rPr lang="zh-CN" altLang="zh-CN"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ActiveX</a:t>
            </a:r>
            <a:r>
              <a:rPr lang="zh-CN" altLang="zh-CN" sz="2000" b="1" dirty="0">
                <a:latin typeface="楷体" panose="02010609060101010101" pitchFamily="49" charset="-122"/>
                <a:ea typeface="楷体" panose="02010609060101010101" pitchFamily="49" charset="-122"/>
              </a:rPr>
              <a:t>等软件标准的库函数，是个功能强大且灵活的软件。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113668"/>
                                        </p:tgtEl>
                                        <p:attrNameLst>
                                          <p:attrName>style.visibility</p:attrName>
                                        </p:attrNameLst>
                                      </p:cBhvr>
                                      <p:to>
                                        <p:strVal val="visible"/>
                                      </p:to>
                                    </p:set>
                                    <p:animEffect transition="in" filter="checkerboard(across)">
                                      <p:cBhvr>
                                        <p:cTn id="7" dur="1000"/>
                                        <p:tgtEl>
                                          <p:spTgt spid="11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3668">
                                            <p:txEl>
                                              <p:pRg st="1" end="1"/>
                                            </p:txEl>
                                          </p:spTgt>
                                        </p:tgtEl>
                                        <p:attrNameLst>
                                          <p:attrName>style.visibility</p:attrName>
                                        </p:attrNameLst>
                                      </p:cBhvr>
                                      <p:to>
                                        <p:strVal val="visible"/>
                                      </p:to>
                                    </p:set>
                                    <p:anim calcmode="lin" valueType="num">
                                      <p:cBhvr additive="base">
                                        <p:cTn id="12" dur="500" fill="hold"/>
                                        <p:tgtEl>
                                          <p:spTgt spid="11366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3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13668">
                                            <p:txEl>
                                              <p:pRg st="2" end="2"/>
                                            </p:txEl>
                                          </p:spTgt>
                                        </p:tgtEl>
                                        <p:attrNameLst>
                                          <p:attrName>style.visibility</p:attrName>
                                        </p:attrNameLst>
                                      </p:cBhvr>
                                      <p:to>
                                        <p:strVal val="visible"/>
                                      </p:to>
                                    </p:set>
                                    <p:anim calcmode="lin" valueType="num">
                                      <p:cBhvr additive="base">
                                        <p:cTn id="18" dur="500" fill="hold"/>
                                        <p:tgtEl>
                                          <p:spTgt spid="11366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36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1"/>
          <p:cNvSpPr>
            <a:spLocks noChangeArrowheads="1"/>
          </p:cNvSpPr>
          <p:nvPr/>
        </p:nvSpPr>
        <p:spPr bwMode="auto">
          <a:xfrm>
            <a:off x="107950" y="2420938"/>
            <a:ext cx="4464050"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1800">
                <a:latin typeface="Calibri" panose="020F0502020204030204" pitchFamily="34" charset="0"/>
              </a:rPr>
              <a:t>         </a:t>
            </a:r>
            <a:r>
              <a:rPr lang="zh-CN" altLang="zh-CN" sz="2000" b="1">
                <a:latin typeface="Calibri" panose="020F0502020204030204" pitchFamily="34" charset="0"/>
                <a:ea typeface="楷体" panose="02010609060101010101" pitchFamily="49" charset="-122"/>
              </a:rPr>
              <a:t>快捷菜单也称作右键菜单，</a:t>
            </a:r>
            <a:r>
              <a:rPr lang="zh-CN" altLang="zh-CN" sz="2400" b="1">
                <a:latin typeface="Calibri" panose="020F0502020204030204" pitchFamily="34" charset="0"/>
                <a:ea typeface="楷体" panose="02010609060101010101" pitchFamily="49" charset="-122"/>
              </a:rPr>
              <a:t>右键</a:t>
            </a:r>
            <a:r>
              <a:rPr lang="zh-CN" altLang="zh-CN" sz="2000" b="1">
                <a:latin typeface="Calibri" panose="020F0502020204030204" pitchFamily="34" charset="0"/>
                <a:ea typeface="楷体" panose="02010609060101010101" pitchFamily="49" charset="-122"/>
              </a:rPr>
              <a:t>单击前面板或程序框图中的任何对象都可以弹出对应于该对象的快捷菜单。快捷菜单中的选项取决于对象的类型，同一对象在前面板和程序框图中的快捷菜单选项也不一样。</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420938"/>
            <a:ext cx="2087563"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2420938"/>
            <a:ext cx="1871663"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4"/>
          <p:cNvSpPr>
            <a:spLocks noChangeArrowheads="1"/>
          </p:cNvSpPr>
          <p:nvPr/>
        </p:nvSpPr>
        <p:spPr bwMode="auto">
          <a:xfrm>
            <a:off x="5435600" y="1844675"/>
            <a:ext cx="299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tabLst>
                <a:tab pos="266700" algn="l"/>
                <a:tab pos="533400" algn="l"/>
              </a:tabLst>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266700" algn="l"/>
                <a:tab pos="533400" algn="l"/>
              </a:tabLst>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266700" algn="l"/>
                <a:tab pos="53340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266700" algn="l"/>
                <a:tab pos="53340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266700" algn="l"/>
                <a:tab pos="53340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66700" algn="l"/>
                <a:tab pos="53340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66700" algn="l"/>
                <a:tab pos="53340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66700" algn="l"/>
                <a:tab pos="53340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66700" algn="l"/>
                <a:tab pos="533400" algn="l"/>
              </a:tabLst>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lang="zh-CN" altLang="en-US" sz="2000" b="1" u="sng">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数值输入控件的快捷菜单</a:t>
            </a:r>
            <a:endParaRPr lang="zh-CN" altLang="en-US" sz="2000" b="1" u="sng">
              <a:solidFill>
                <a:schemeClr val="tx2"/>
              </a:solidFill>
              <a:effectLst>
                <a:outerShdw blurRad="38100" dist="38100" dir="2700000" algn="tl">
                  <a:srgbClr val="C0C0C0"/>
                </a:outerShdw>
              </a:effectLst>
              <a:latin typeface="Arial" panose="020B0604020202020204" pitchFamily="34" charset="0"/>
            </a:endParaRPr>
          </a:p>
        </p:txBody>
      </p:sp>
      <p:sp>
        <p:nvSpPr>
          <p:cNvPr id="62470" name="Rectangle 6"/>
          <p:cNvSpPr>
            <a:spLocks noChangeArrowheads="1"/>
          </p:cNvSpPr>
          <p:nvPr/>
        </p:nvSpPr>
        <p:spPr bwMode="auto">
          <a:xfrm>
            <a:off x="539750" y="1557338"/>
            <a:ext cx="1422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defRPr/>
            </a:pPr>
            <a:r>
              <a:rPr lang="zh-CN" altLang="zh-CN" sz="2400" b="1">
                <a:effectLst>
                  <a:outerShdw blurRad="38100" dist="38100" dir="2700000" algn="tl">
                    <a:srgbClr val="C0C0C0"/>
                  </a:outerShdw>
                </a:effectLst>
                <a:latin typeface="Arial" panose="020B0604020202020204" pitchFamily="34" charset="0"/>
              </a:rPr>
              <a:t>快捷菜单</a:t>
            </a:r>
            <a:endParaRPr lang="zh-CN" altLang="en-US" sz="2400" b="1">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500"/>
                                  </p:stCondLst>
                                  <p:childTnLst>
                                    <p:set>
                                      <p:cBhvr>
                                        <p:cTn id="6" dur="1" fill="hold">
                                          <p:stCondLst>
                                            <p:cond delay="0"/>
                                          </p:stCondLst>
                                        </p:cTn>
                                        <p:tgtEl>
                                          <p:spTgt spid="62465"/>
                                        </p:tgtEl>
                                        <p:attrNameLst>
                                          <p:attrName>style.visibility</p:attrName>
                                        </p:attrNameLst>
                                      </p:cBhvr>
                                      <p:to>
                                        <p:strVal val="visible"/>
                                      </p:to>
                                    </p:set>
                                    <p:animEffect transition="in" filter="diamond(in)">
                                      <p:cBhvr>
                                        <p:cTn id="7" dur="1000"/>
                                        <p:tgtEl>
                                          <p:spTgt spid="62465"/>
                                        </p:tgtEl>
                                      </p:cBhvr>
                                    </p:animEffect>
                                  </p:childTnLst>
                                </p:cTn>
                              </p:par>
                            </p:childTnLst>
                          </p:cTn>
                        </p:par>
                        <p:par>
                          <p:cTn id="8" fill="hold" nodeType="afterGroup">
                            <p:stCondLst>
                              <p:cond delay="1500"/>
                            </p:stCondLst>
                            <p:childTnLst>
                              <p:par>
                                <p:cTn id="9" presetID="3" presetClass="entr" presetSubtype="10" fill="hold" grpId="0" nodeType="afterEffect">
                                  <p:stCondLst>
                                    <p:cond delay="0"/>
                                  </p:stCondLst>
                                  <p:childTnLst>
                                    <p:set>
                                      <p:cBhvr>
                                        <p:cTn id="10" dur="1" fill="hold">
                                          <p:stCondLst>
                                            <p:cond delay="0"/>
                                          </p:stCondLst>
                                        </p:cTn>
                                        <p:tgtEl>
                                          <p:spTgt spid="62468"/>
                                        </p:tgtEl>
                                        <p:attrNameLst>
                                          <p:attrName>style.visibility</p:attrName>
                                        </p:attrNameLst>
                                      </p:cBhvr>
                                      <p:to>
                                        <p:strVal val="visible"/>
                                      </p:to>
                                    </p:set>
                                    <p:animEffect transition="in" filter="blinds(horizontal)">
                                      <p:cBhvr>
                                        <p:cTn id="11" dur="500"/>
                                        <p:tgtEl>
                                          <p:spTgt spid="62468"/>
                                        </p:tgtEl>
                                      </p:cBhvr>
                                    </p:animEffect>
                                  </p:childTnLst>
                                </p:cTn>
                              </p:par>
                            </p:childTnLst>
                          </p:cTn>
                        </p:par>
                        <p:par>
                          <p:cTn id="12" fill="hold" nodeType="afterGroup">
                            <p:stCondLst>
                              <p:cond delay="2000"/>
                            </p:stCondLst>
                            <p:childTnLst>
                              <p:par>
                                <p:cTn id="13" presetID="5" presetClass="entr" presetSubtype="10" fill="hold" nodeType="afterEffect">
                                  <p:stCondLst>
                                    <p:cond delay="500"/>
                                  </p:stCondLst>
                                  <p:childTnLst>
                                    <p:set>
                                      <p:cBhvr>
                                        <p:cTn id="14" dur="1" fill="hold">
                                          <p:stCondLst>
                                            <p:cond delay="0"/>
                                          </p:stCondLst>
                                        </p:cTn>
                                        <p:tgtEl>
                                          <p:spTgt spid="62466"/>
                                        </p:tgtEl>
                                        <p:attrNameLst>
                                          <p:attrName>style.visibility</p:attrName>
                                        </p:attrNameLst>
                                      </p:cBhvr>
                                      <p:to>
                                        <p:strVal val="visible"/>
                                      </p:to>
                                    </p:set>
                                    <p:animEffect transition="in" filter="checkerboard(across)">
                                      <p:cBhvr>
                                        <p:cTn id="15" dur="500"/>
                                        <p:tgtEl>
                                          <p:spTgt spid="62466"/>
                                        </p:tgtEl>
                                      </p:cBhvr>
                                    </p:animEffect>
                                  </p:childTnLst>
                                </p:cTn>
                              </p:par>
                            </p:childTnLst>
                          </p:cTn>
                        </p:par>
                        <p:par>
                          <p:cTn id="16" fill="hold" nodeType="afterGroup">
                            <p:stCondLst>
                              <p:cond delay="3000"/>
                            </p:stCondLst>
                            <p:childTnLst>
                              <p:par>
                                <p:cTn id="17" presetID="5" presetClass="entr" presetSubtype="10" fill="hold" nodeType="afterEffect">
                                  <p:stCondLst>
                                    <p:cond delay="500"/>
                                  </p:stCondLst>
                                  <p:childTnLst>
                                    <p:set>
                                      <p:cBhvr>
                                        <p:cTn id="18" dur="1" fill="hold">
                                          <p:stCondLst>
                                            <p:cond delay="0"/>
                                          </p:stCondLst>
                                        </p:cTn>
                                        <p:tgtEl>
                                          <p:spTgt spid="62467"/>
                                        </p:tgtEl>
                                        <p:attrNameLst>
                                          <p:attrName>style.visibility</p:attrName>
                                        </p:attrNameLst>
                                      </p:cBhvr>
                                      <p:to>
                                        <p:strVal val="visible"/>
                                      </p:to>
                                    </p:set>
                                    <p:animEffect transition="in" filter="checkerboard(across)">
                                      <p:cBhvr>
                                        <p:cTn id="19"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p:bldP spid="624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矩形 1"/>
          <p:cNvSpPr>
            <a:spLocks noChangeArrowheads="1"/>
          </p:cNvSpPr>
          <p:nvPr/>
        </p:nvSpPr>
        <p:spPr bwMode="auto">
          <a:xfrm>
            <a:off x="323850" y="1700213"/>
            <a:ext cx="86423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在前面板窗口和程序框图窗口中各有一个用于控制</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的命令按钮和状态指示器的工具栏，通过工具栏上的工具栏按钮可以快速访问一些常用的如运行、中断、终止、调试</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、修改字体、对齐、组合、分布对象等程序功能。在</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编程环境的不同状态下，工具条上的按钮和指示器会有所不同。</a:t>
            </a:r>
          </a:p>
        </p:txBody>
      </p:sp>
      <p:sp>
        <p:nvSpPr>
          <p:cNvPr id="378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graphicFrame>
        <p:nvGraphicFramePr>
          <p:cNvPr id="63489" name="Object 1"/>
          <p:cNvGraphicFramePr>
            <a:graphicFrameLocks noChangeAspect="1"/>
          </p:cNvGraphicFramePr>
          <p:nvPr/>
        </p:nvGraphicFramePr>
        <p:xfrm>
          <a:off x="323850" y="3933825"/>
          <a:ext cx="8320088" cy="1223963"/>
        </p:xfrm>
        <a:graphic>
          <a:graphicData uri="http://schemas.openxmlformats.org/presentationml/2006/ole">
            <mc:AlternateContent xmlns:mc="http://schemas.openxmlformats.org/markup-compatibility/2006">
              <mc:Choice xmlns:v="urn:schemas-microsoft-com:vml" Requires="v">
                <p:oleObj r:id="rId2" imgW="6551465" imgH="966902" progId="Visio.Drawing.11">
                  <p:embed/>
                </p:oleObj>
              </mc:Choice>
              <mc:Fallback>
                <p:oleObj r:id="rId2" imgW="6551465" imgH="96690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933825"/>
                        <a:ext cx="832008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graphicFrame>
        <p:nvGraphicFramePr>
          <p:cNvPr id="63492" name="Object 4"/>
          <p:cNvGraphicFramePr>
            <a:graphicFrameLocks noChangeAspect="1"/>
          </p:cNvGraphicFramePr>
          <p:nvPr/>
        </p:nvGraphicFramePr>
        <p:xfrm>
          <a:off x="395288" y="5681663"/>
          <a:ext cx="8353425" cy="1203325"/>
        </p:xfrm>
        <a:graphic>
          <a:graphicData uri="http://schemas.openxmlformats.org/presentationml/2006/ole">
            <mc:AlternateContent xmlns:mc="http://schemas.openxmlformats.org/markup-compatibility/2006">
              <mc:Choice xmlns:v="urn:schemas-microsoft-com:vml" Requires="v">
                <p:oleObj r:id="rId4" imgW="7075150" imgH="1009822" progId="Visio.Drawing.11">
                  <p:embed/>
                </p:oleObj>
              </mc:Choice>
              <mc:Fallback>
                <p:oleObj r:id="rId4" imgW="7075150" imgH="100982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5681663"/>
                        <a:ext cx="83534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11"/>
          <p:cNvSpPr>
            <a:spLocks noChangeArrowheads="1"/>
          </p:cNvSpPr>
          <p:nvPr/>
        </p:nvSpPr>
        <p:spPr bwMode="auto">
          <a:xfrm>
            <a:off x="900113" y="1341438"/>
            <a:ext cx="2119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latin typeface="Arial" panose="020B0604020202020204" pitchFamily="34" charset="0"/>
              </a:rPr>
              <a:t>2. LabVIEW</a:t>
            </a:r>
            <a:r>
              <a:rPr lang="zh-CN" altLang="zh-CN" sz="1800" b="1">
                <a:latin typeface="Arial" panose="020B0604020202020204" pitchFamily="34" charset="0"/>
              </a:rPr>
              <a:t>工具栏</a:t>
            </a:r>
          </a:p>
        </p:txBody>
      </p:sp>
      <p:sp>
        <p:nvSpPr>
          <p:cNvPr id="63500" name="AutoShape 12"/>
          <p:cNvSpPr>
            <a:spLocks noChangeArrowheads="1"/>
          </p:cNvSpPr>
          <p:nvPr/>
        </p:nvSpPr>
        <p:spPr bwMode="auto">
          <a:xfrm>
            <a:off x="6443663" y="3502025"/>
            <a:ext cx="2016125" cy="431800"/>
          </a:xfrm>
          <a:prstGeom prst="wedgeRoundRectCallout">
            <a:avLst>
              <a:gd name="adj1" fmla="val -43750"/>
              <a:gd name="adj2" fmla="val 7000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前面板工具栏</a:t>
            </a:r>
          </a:p>
        </p:txBody>
      </p:sp>
      <p:sp>
        <p:nvSpPr>
          <p:cNvPr id="63501" name="AutoShape 13"/>
          <p:cNvSpPr>
            <a:spLocks noChangeArrowheads="1"/>
          </p:cNvSpPr>
          <p:nvPr/>
        </p:nvSpPr>
        <p:spPr bwMode="auto">
          <a:xfrm>
            <a:off x="6588125" y="5176838"/>
            <a:ext cx="2016125" cy="431800"/>
          </a:xfrm>
          <a:prstGeom prst="wedgeRoundRectCallout">
            <a:avLst>
              <a:gd name="adj1" fmla="val -43750"/>
              <a:gd name="adj2" fmla="val 7000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程序框图工具栏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63493"/>
                                        </p:tgtEl>
                                        <p:attrNameLst>
                                          <p:attrName>style.visibility</p:attrName>
                                        </p:attrNameLst>
                                      </p:cBhvr>
                                      <p:to>
                                        <p:strVal val="visible"/>
                                      </p:to>
                                    </p:set>
                                    <p:animEffect transition="in" filter="box(in)">
                                      <p:cBhvr>
                                        <p:cTn id="7" dur="500"/>
                                        <p:tgtEl>
                                          <p:spTgt spid="63493"/>
                                        </p:tgtEl>
                                      </p:cBhvr>
                                    </p:animEffect>
                                  </p:childTnLst>
                                </p:cTn>
                              </p:par>
                            </p:childTnLst>
                          </p:cTn>
                        </p:par>
                        <p:par>
                          <p:cTn id="8" fill="hold" nodeType="afterGroup">
                            <p:stCondLst>
                              <p:cond delay="1000"/>
                            </p:stCondLst>
                            <p:childTnLst>
                              <p:par>
                                <p:cTn id="9" presetID="3" presetClass="entr" presetSubtype="10" fill="hold" nodeType="afterEffect">
                                  <p:stCondLst>
                                    <p:cond delay="500"/>
                                  </p:stCondLst>
                                  <p:childTnLst>
                                    <p:set>
                                      <p:cBhvr>
                                        <p:cTn id="10" dur="1" fill="hold">
                                          <p:stCondLst>
                                            <p:cond delay="0"/>
                                          </p:stCondLst>
                                        </p:cTn>
                                        <p:tgtEl>
                                          <p:spTgt spid="63489"/>
                                        </p:tgtEl>
                                        <p:attrNameLst>
                                          <p:attrName>style.visibility</p:attrName>
                                        </p:attrNameLst>
                                      </p:cBhvr>
                                      <p:to>
                                        <p:strVal val="visible"/>
                                      </p:to>
                                    </p:set>
                                    <p:animEffect transition="in" filter="blinds(horizontal)">
                                      <p:cBhvr>
                                        <p:cTn id="11" dur="500"/>
                                        <p:tgtEl>
                                          <p:spTgt spid="63489"/>
                                        </p:tgtEl>
                                      </p:cBhvr>
                                    </p:animEffect>
                                  </p:childTnLst>
                                </p:cTn>
                              </p:par>
                            </p:childTnLst>
                          </p:cTn>
                        </p:par>
                        <p:par>
                          <p:cTn id="12" fill="hold" nodeType="afterGroup">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63500"/>
                                        </p:tgtEl>
                                        <p:attrNameLst>
                                          <p:attrName>style.visibility</p:attrName>
                                        </p:attrNameLst>
                                      </p:cBhvr>
                                      <p:to>
                                        <p:strVal val="visible"/>
                                      </p:to>
                                    </p:set>
                                    <p:animEffect transition="in" filter="blinds(horizontal)">
                                      <p:cBhvr>
                                        <p:cTn id="15" dur="500"/>
                                        <p:tgtEl>
                                          <p:spTgt spid="635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3492"/>
                                        </p:tgtEl>
                                        <p:attrNameLst>
                                          <p:attrName>style.visibility</p:attrName>
                                        </p:attrNameLst>
                                      </p:cBhvr>
                                      <p:to>
                                        <p:strVal val="visible"/>
                                      </p:to>
                                    </p:set>
                                    <p:animEffect transition="in" filter="blinds(horizontal)">
                                      <p:cBhvr>
                                        <p:cTn id="20" dur="500"/>
                                        <p:tgtEl>
                                          <p:spTgt spid="63492"/>
                                        </p:tgtEl>
                                      </p:cBhvr>
                                    </p:animEffect>
                                  </p:childTnLst>
                                </p:cTn>
                              </p:par>
                            </p:childTnLst>
                          </p:cTn>
                        </p:par>
                        <p:par>
                          <p:cTn id="21" fill="hold" nodeType="afterGroup">
                            <p:stCondLst>
                              <p:cond delay="500"/>
                            </p:stCondLst>
                            <p:childTnLst>
                              <p:par>
                                <p:cTn id="22" presetID="3" presetClass="entr" presetSubtype="10" fill="hold" grpId="0" nodeType="afterEffect">
                                  <p:stCondLst>
                                    <p:cond delay="500"/>
                                  </p:stCondLst>
                                  <p:childTnLst>
                                    <p:set>
                                      <p:cBhvr>
                                        <p:cTn id="23" dur="1" fill="hold">
                                          <p:stCondLst>
                                            <p:cond delay="0"/>
                                          </p:stCondLst>
                                        </p:cTn>
                                        <p:tgtEl>
                                          <p:spTgt spid="63501"/>
                                        </p:tgtEl>
                                        <p:attrNameLst>
                                          <p:attrName>style.visibility</p:attrName>
                                        </p:attrNameLst>
                                      </p:cBhvr>
                                      <p:to>
                                        <p:strVal val="visible"/>
                                      </p:to>
                                    </p:set>
                                    <p:animEffect transition="in" filter="blinds(horizontal)">
                                      <p:cBhvr>
                                        <p:cTn id="24" dur="500"/>
                                        <p:tgtEl>
                                          <p:spTgt spid="63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500" grpId="0" animBg="1"/>
      <p:bldP spid="635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15" name="Rectangle 3"/>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16" name="Rectangle 4"/>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17" name="Rectangle 5"/>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18" name="Rectangle 6"/>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19" name="Rectangle 7"/>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20" name="Rectangle 8"/>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21" name="Rectangle 9"/>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8922" name="Rectangle 10"/>
          <p:cNvSpPr>
            <a:spLocks noChangeArrowheads="1"/>
          </p:cNvSpPr>
          <p:nvPr/>
        </p:nvSpPr>
        <p:spPr bwMode="auto">
          <a:xfrm>
            <a:off x="1868488" y="552450"/>
            <a:ext cx="30908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133202" name="Group 82"/>
          <p:cNvGraphicFramePr>
            <a:graphicFrameLocks noGrp="1"/>
          </p:cNvGraphicFramePr>
          <p:nvPr/>
        </p:nvGraphicFramePr>
        <p:xfrm>
          <a:off x="323850" y="1562100"/>
          <a:ext cx="8655050" cy="4603752"/>
        </p:xfrm>
        <a:graphic>
          <a:graphicData uri="http://schemas.openxmlformats.org/drawingml/2006/table">
            <a:tbl>
              <a:tblPr/>
              <a:tblGrid>
                <a:gridCol w="674688">
                  <a:extLst>
                    <a:ext uri="{9D8B030D-6E8A-4147-A177-3AD203B41FA5}">
                      <a16:colId xmlns:a16="http://schemas.microsoft.com/office/drawing/2014/main" val="20000"/>
                    </a:ext>
                  </a:extLst>
                </a:gridCol>
                <a:gridCol w="1150937">
                  <a:extLst>
                    <a:ext uri="{9D8B030D-6E8A-4147-A177-3AD203B41FA5}">
                      <a16:colId xmlns:a16="http://schemas.microsoft.com/office/drawing/2014/main" val="20001"/>
                    </a:ext>
                  </a:extLst>
                </a:gridCol>
                <a:gridCol w="6829425">
                  <a:extLst>
                    <a:ext uri="{9D8B030D-6E8A-4147-A177-3AD203B41FA5}">
                      <a16:colId xmlns:a16="http://schemas.microsoft.com/office/drawing/2014/main" val="20002"/>
                    </a:ext>
                  </a:extLst>
                </a:gridCol>
              </a:tblGrid>
              <a:tr h="3063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图标</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按钮名称</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功能说明</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063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运行</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运行</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正在运行</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运行时，如果是顶层</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，运行按钮将如图标所示</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正在运行</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如运行的是子</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，运行按钮将如图标所示</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列出错误</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当程序中出现语法或编辑错误时，</a:t>
                      </a:r>
                      <a:r>
                        <a:rPr kumimoji="0" lang="zh-CN" altLang="en-US" sz="1300" b="1" i="0" u="none" strike="noStrike" cap="none" normalizeH="0" baseline="0">
                          <a:ln>
                            <a:noFill/>
                          </a:ln>
                          <a:solidFill>
                            <a:srgbClr val="FF0000"/>
                          </a:solidFill>
                          <a:effectLst/>
                          <a:latin typeface="宋体" panose="02010600030101010101" pitchFamily="2" charset="-122"/>
                          <a:ea typeface="楷体_GB2312" pitchFamily="49" charset="-122"/>
                          <a:cs typeface="Times New Roman" panose="02020603050405020304" pitchFamily="18" charset="0"/>
                        </a:rPr>
                        <a:t>“</a:t>
                      </a: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运行</a:t>
                      </a:r>
                      <a:r>
                        <a:rPr kumimoji="0" lang="zh-CN" altLang="en-US" sz="1300" b="1" i="0" u="none" strike="noStrike" cap="none" normalizeH="0" baseline="0">
                          <a:ln>
                            <a:noFill/>
                          </a:ln>
                          <a:solidFill>
                            <a:srgbClr val="FF0000"/>
                          </a:solidFill>
                          <a:effectLst/>
                          <a:latin typeface="宋体" panose="02010600030101010101" pitchFamily="2" charset="-122"/>
                          <a:ea typeface="楷体_GB2312" pitchFamily="49" charset="-122"/>
                          <a:cs typeface="Times New Roman" panose="02020603050405020304" pitchFamily="18" charset="0"/>
                        </a:rPr>
                        <a:t>”</a:t>
                      </a: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按钮消失而出现此按钮，这表明程序由于存在错误而不可运行。单击此按钮或选择菜单中的</a:t>
                      </a:r>
                      <a:r>
                        <a:rPr kumimoji="0" lang="zh-CN" altLang="en-US" sz="1300" b="1" i="0" u="none" strike="noStrike" cap="none" normalizeH="0" baseline="0">
                          <a:ln>
                            <a:noFill/>
                          </a:ln>
                          <a:solidFill>
                            <a:srgbClr val="FF0000"/>
                          </a:solidFill>
                          <a:effectLst/>
                          <a:latin typeface="宋体" panose="02010600030101010101" pitchFamily="2" charset="-122"/>
                          <a:ea typeface="楷体_GB2312" pitchFamily="49" charset="-122"/>
                          <a:cs typeface="Times New Roman" panose="02020603050405020304" pitchFamily="18" charset="0"/>
                        </a:rPr>
                        <a:t>“</a:t>
                      </a: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查看</a:t>
                      </a:r>
                      <a:r>
                        <a:rPr kumimoji="0" lang="zh-CN" altLang="en-US" sz="1300" b="1" i="0" u="none" strike="noStrike" cap="none" normalizeH="0" baseline="0">
                          <a:ln>
                            <a:noFill/>
                          </a:ln>
                          <a:solidFill>
                            <a:srgbClr val="FF0000"/>
                          </a:solidFill>
                          <a:effectLst/>
                          <a:latin typeface="宋体" panose="02010600030101010101" pitchFamily="2" charset="-122"/>
                          <a:ea typeface="楷体_GB2312" pitchFamily="49" charset="-122"/>
                          <a:cs typeface="Times New Roman" panose="02020603050405020304" pitchFamily="18" charset="0"/>
                        </a:rPr>
                        <a:t>”</a:t>
                      </a:r>
                      <a:r>
                        <a:rPr kumimoji="0" lang="en-US" altLang="zh-CN" sz="1300" b="1" i="0" u="none" strike="noStrike" cap="none" normalizeH="0" baseline="0">
                          <a:ln>
                            <a:noFill/>
                          </a:ln>
                          <a:solidFill>
                            <a:srgbClr val="FF0000"/>
                          </a:solidFill>
                          <a:effectLst/>
                          <a:latin typeface="宋体" panose="02010600030101010101" pitchFamily="2" charset="-122"/>
                          <a:ea typeface="楷体_GB2312" pitchFamily="49" charset="-122"/>
                          <a:cs typeface="Times New Roman" panose="02020603050405020304" pitchFamily="18" charset="0"/>
                        </a:rPr>
                        <a:t>»“</a:t>
                      </a: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错误列表</a:t>
                      </a:r>
                      <a:r>
                        <a:rPr kumimoji="0" lang="zh-CN" altLang="en-US" sz="1300" b="1" i="0" u="none" strike="noStrike" cap="none" normalizeH="0" baseline="0">
                          <a:ln>
                            <a:noFill/>
                          </a:ln>
                          <a:solidFill>
                            <a:srgbClr val="FF0000"/>
                          </a:solidFill>
                          <a:effectLst/>
                          <a:latin typeface="宋体" panose="02010600030101010101" pitchFamily="2" charset="-122"/>
                          <a:ea typeface="楷体_GB2312" pitchFamily="49" charset="-122"/>
                          <a:cs typeface="Times New Roman" panose="02020603050405020304" pitchFamily="18" charset="0"/>
                        </a:rPr>
                        <a:t>”</a:t>
                      </a:r>
                      <a:r>
                        <a:rPr kumimoji="0" lang="zh-CN" altLang="en-US" sz="1300" b="1" i="0" u="none" strike="noStrike" cap="none" normalizeH="0" baseline="0">
                          <a:ln>
                            <a:noFill/>
                          </a:ln>
                          <a:solidFill>
                            <a:srgbClr val="FF0000"/>
                          </a:solidFill>
                          <a:effectLst/>
                          <a:latin typeface="楷体_GB2312" pitchFamily="49" charset="-122"/>
                          <a:ea typeface="楷体_GB2312" pitchFamily="49" charset="-122"/>
                          <a:cs typeface="Times New Roman" panose="02020603050405020304" pitchFamily="18" charset="0"/>
                        </a:rPr>
                        <a:t>可查看错误信息</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63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连续运行</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连续运行</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直至中止或暂停操作</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中止执行</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中止顶层</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的操作。多个运行中的顶层</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使用当前</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时，按钮显示为灰色。也可使用中止</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方法通过编程中止</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运行</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48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暂停</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暂停或恢复执行。单击暂停按钮，程序框图中暂停执行的位置将高亮显示。再按一次可继续运行</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。运行暂停时，暂停按钮为红色</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48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高亮显示执行过程</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单击运行按钮后可动态显示程序框图的执行过程。高亮显示执行过程按钮为黄色时，表示高亮显示执行过程已被启用</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048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保存连线值</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保存数据值。单击保存连线值按钮，</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LabVIEW</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将保存运行过程中的每个数据值，将探针放在连线上时，可立即获得流经连线的最新数据值。注意：调试工具会影响</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的性能</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365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0" i="0" u="none" strike="noStrike" cap="none" normalizeH="0" baseline="0">
                        <a:ln>
                          <a:noFill/>
                        </a:ln>
                        <a:solidFill>
                          <a:schemeClr val="tx1"/>
                        </a:solidFill>
                        <a:effectLst/>
                        <a:latin typeface="楷体_GB2312" pitchFamily="49" charset="-122"/>
                        <a:ea typeface="楷体_GB2312" pitchFamily="49" charset="-122"/>
                      </a:endParaRP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单步步入</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打开节点然后暂停。再次单击单步步入按钮时，将执行第一个操作，然后在子</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或结构的下一个操作前暂停。也可按下</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Ctrl</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键和向下箭头键</a:t>
                      </a:r>
                    </a:p>
                  </a:txBody>
                  <a:tcPr marL="90000" marR="90000" marT="53991" marB="539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33182" name="Rectangle 62"/>
          <p:cNvSpPr>
            <a:spLocks noChangeArrowheads="1"/>
          </p:cNvSpPr>
          <p:nvPr/>
        </p:nvSpPr>
        <p:spPr bwMode="auto">
          <a:xfrm>
            <a:off x="2627313" y="373063"/>
            <a:ext cx="2816225"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defRPr/>
            </a:pPr>
            <a:r>
              <a:rPr lang="zh-CN" altLang="en-US" sz="2400" b="1" u="sng">
                <a:solidFill>
                  <a:srgbClr val="0000FF"/>
                </a:solidFill>
                <a:effectLst>
                  <a:outerShdw blurRad="38100" dist="38100" dir="2700000" algn="tl">
                    <a:srgbClr val="C0C0C0"/>
                  </a:outerShdw>
                </a:effectLst>
                <a:latin typeface="楷体_GB2312" pitchFamily="49" charset="-122"/>
                <a:ea typeface="楷体_GB2312" pitchFamily="49" charset="-122"/>
              </a:rPr>
              <a:t>工具栏按钮的功能 </a:t>
            </a:r>
          </a:p>
        </p:txBody>
      </p:sp>
      <p:grpSp>
        <p:nvGrpSpPr>
          <p:cNvPr id="133201" name="Group 81"/>
          <p:cNvGrpSpPr>
            <a:grpSpLocks/>
          </p:cNvGrpSpPr>
          <p:nvPr/>
        </p:nvGrpSpPr>
        <p:grpSpPr bwMode="auto">
          <a:xfrm>
            <a:off x="468313" y="1916113"/>
            <a:ext cx="382587" cy="4043362"/>
            <a:chOff x="295" y="1226"/>
            <a:chExt cx="241" cy="2547"/>
          </a:xfrm>
        </p:grpSpPr>
        <p:graphicFrame>
          <p:nvGraphicFramePr>
            <p:cNvPr id="38975" name="Object 64"/>
            <p:cNvGraphicFramePr>
              <a:graphicFrameLocks noChangeAspect="1"/>
            </p:cNvGraphicFramePr>
            <p:nvPr/>
          </p:nvGraphicFramePr>
          <p:xfrm>
            <a:off x="295" y="1226"/>
            <a:ext cx="196" cy="155"/>
          </p:xfrm>
          <a:graphic>
            <a:graphicData uri="http://schemas.openxmlformats.org/presentationml/2006/ole">
              <mc:AlternateContent xmlns:mc="http://schemas.openxmlformats.org/markup-compatibility/2006">
                <mc:Choice xmlns:v="urn:schemas-microsoft-com:vml" Requires="v">
                  <p:oleObj name="位图图像" r:id="rId2" imgW="247685" imgH="237969" progId="Paint.Picture">
                    <p:embed/>
                  </p:oleObj>
                </mc:Choice>
                <mc:Fallback>
                  <p:oleObj name="位图图像" r:id="rId2" imgW="247685" imgH="237969" progId="Paint.Picture">
                    <p:embed/>
                    <p:pic>
                      <p:nvPicPr>
                        <p:cNvPr id="0" name="Object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1226"/>
                          <a:ext cx="1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8976"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1408"/>
              <a:ext cx="1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77" name="Object 66"/>
            <p:cNvGraphicFramePr>
              <a:graphicFrameLocks noChangeAspect="1"/>
            </p:cNvGraphicFramePr>
            <p:nvPr/>
          </p:nvGraphicFramePr>
          <p:xfrm>
            <a:off x="295" y="1635"/>
            <a:ext cx="196" cy="154"/>
          </p:xfrm>
          <a:graphic>
            <a:graphicData uri="http://schemas.openxmlformats.org/presentationml/2006/ole">
              <mc:AlternateContent xmlns:mc="http://schemas.openxmlformats.org/markup-compatibility/2006">
                <mc:Choice xmlns:v="urn:schemas-microsoft-com:vml" Requires="v">
                  <p:oleObj name="位图图像" r:id="rId5" imgW="247685" imgH="237969" progId="Paint.Picture">
                    <p:embed/>
                  </p:oleObj>
                </mc:Choice>
                <mc:Fallback>
                  <p:oleObj name="位图图像" r:id="rId5" imgW="247685" imgH="237969" progId="Paint.Picture">
                    <p:embed/>
                    <p:pic>
                      <p:nvPicPr>
                        <p:cNvPr id="0" name="Object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635"/>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78" name="Object 67"/>
            <p:cNvGraphicFramePr>
              <a:graphicFrameLocks noChangeAspect="1"/>
            </p:cNvGraphicFramePr>
            <p:nvPr/>
          </p:nvGraphicFramePr>
          <p:xfrm>
            <a:off x="295" y="1861"/>
            <a:ext cx="188" cy="149"/>
          </p:xfrm>
          <a:graphic>
            <a:graphicData uri="http://schemas.openxmlformats.org/presentationml/2006/ole">
              <mc:AlternateContent xmlns:mc="http://schemas.openxmlformats.org/markup-compatibility/2006">
                <mc:Choice xmlns:v="urn:schemas-microsoft-com:vml" Requires="v">
                  <p:oleObj name="位图图像" r:id="rId7" imgW="237969" imgH="228571" progId="Paint.Picture">
                    <p:embed/>
                  </p:oleObj>
                </mc:Choice>
                <mc:Fallback>
                  <p:oleObj name="位图图像" r:id="rId7" imgW="237969" imgH="228571" progId="Paint.Picture">
                    <p:embed/>
                    <p:pic>
                      <p:nvPicPr>
                        <p:cNvPr id="0"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 y="1861"/>
                          <a:ext cx="18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79" name="Object 68"/>
            <p:cNvGraphicFramePr>
              <a:graphicFrameLocks noChangeAspect="1"/>
            </p:cNvGraphicFramePr>
            <p:nvPr/>
          </p:nvGraphicFramePr>
          <p:xfrm>
            <a:off x="295" y="2115"/>
            <a:ext cx="196" cy="155"/>
          </p:xfrm>
          <a:graphic>
            <a:graphicData uri="http://schemas.openxmlformats.org/presentationml/2006/ole">
              <mc:AlternateContent xmlns:mc="http://schemas.openxmlformats.org/markup-compatibility/2006">
                <mc:Choice xmlns:v="urn:schemas-microsoft-com:vml" Requires="v">
                  <p:oleObj name="位图图像" r:id="rId9" imgW="247685" imgH="237969" progId="Paint.Picture">
                    <p:embed/>
                  </p:oleObj>
                </mc:Choice>
                <mc:Fallback>
                  <p:oleObj name="位图图像" r:id="rId9" imgW="247685" imgH="237969" progId="Paint.Picture">
                    <p:embed/>
                    <p:pic>
                      <p:nvPicPr>
                        <p:cNvPr id="0" name="Object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 y="2115"/>
                          <a:ext cx="1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80" name="Object 69"/>
            <p:cNvGraphicFramePr>
              <a:graphicFrameLocks noChangeAspect="1"/>
            </p:cNvGraphicFramePr>
            <p:nvPr/>
          </p:nvGraphicFramePr>
          <p:xfrm>
            <a:off x="295" y="2341"/>
            <a:ext cx="196" cy="161"/>
          </p:xfrm>
          <a:graphic>
            <a:graphicData uri="http://schemas.openxmlformats.org/presentationml/2006/ole">
              <mc:AlternateContent xmlns:mc="http://schemas.openxmlformats.org/markup-compatibility/2006">
                <mc:Choice xmlns:v="urn:schemas-microsoft-com:vml" Requires="v">
                  <p:oleObj name="位图图像" r:id="rId11" imgW="247685" imgH="247685" progId="Paint.Picture">
                    <p:embed/>
                  </p:oleObj>
                </mc:Choice>
                <mc:Fallback>
                  <p:oleObj name="位图图像" r:id="rId11" imgW="247685" imgH="247685" progId="Paint.Picture">
                    <p:embed/>
                    <p:pic>
                      <p:nvPicPr>
                        <p:cNvPr id="0"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 y="2341"/>
                          <a:ext cx="19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81" name="Object 70"/>
            <p:cNvGraphicFramePr>
              <a:graphicFrameLocks noChangeAspect="1"/>
            </p:cNvGraphicFramePr>
            <p:nvPr/>
          </p:nvGraphicFramePr>
          <p:xfrm>
            <a:off x="295" y="2704"/>
            <a:ext cx="211" cy="161"/>
          </p:xfrm>
          <a:graphic>
            <a:graphicData uri="http://schemas.openxmlformats.org/presentationml/2006/ole">
              <mc:AlternateContent xmlns:mc="http://schemas.openxmlformats.org/markup-compatibility/2006">
                <mc:Choice xmlns:v="urn:schemas-microsoft-com:vml" Requires="v">
                  <p:oleObj name="位图图像" r:id="rId13" imgW="266737" imgH="247685" progId="Paint.Picture">
                    <p:embed/>
                  </p:oleObj>
                </mc:Choice>
                <mc:Fallback>
                  <p:oleObj name="位图图像" r:id="rId13" imgW="266737" imgH="247685" progId="Paint.Picture">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 y="2704"/>
                          <a:ext cx="21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82" name="Object 71"/>
            <p:cNvGraphicFramePr>
              <a:graphicFrameLocks noChangeAspect="1"/>
            </p:cNvGraphicFramePr>
            <p:nvPr/>
          </p:nvGraphicFramePr>
          <p:xfrm>
            <a:off x="295" y="2976"/>
            <a:ext cx="196" cy="154"/>
          </p:xfrm>
          <a:graphic>
            <a:graphicData uri="http://schemas.openxmlformats.org/presentationml/2006/ole">
              <mc:AlternateContent xmlns:mc="http://schemas.openxmlformats.org/markup-compatibility/2006">
                <mc:Choice xmlns:v="urn:schemas-microsoft-com:vml" Requires="v">
                  <p:oleObj name="位图图像" r:id="rId15" imgW="247685" imgH="237969" progId="Paint.Picture">
                    <p:embed/>
                  </p:oleObj>
                </mc:Choice>
                <mc:Fallback>
                  <p:oleObj name="位图图像" r:id="rId15" imgW="247685" imgH="237969" progId="Paint.Picture">
                    <p:embed/>
                    <p:pic>
                      <p:nvPicPr>
                        <p:cNvPr id="0"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 y="2976"/>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83" name="Object 72"/>
            <p:cNvGraphicFramePr>
              <a:graphicFrameLocks noChangeAspect="1"/>
            </p:cNvGraphicFramePr>
            <p:nvPr/>
          </p:nvGraphicFramePr>
          <p:xfrm>
            <a:off x="295" y="3294"/>
            <a:ext cx="196" cy="161"/>
          </p:xfrm>
          <a:graphic>
            <a:graphicData uri="http://schemas.openxmlformats.org/presentationml/2006/ole">
              <mc:AlternateContent xmlns:mc="http://schemas.openxmlformats.org/markup-compatibility/2006">
                <mc:Choice xmlns:v="urn:schemas-microsoft-com:vml" Requires="v">
                  <p:oleObj name="位图图像" r:id="rId17" imgW="247685" imgH="247685" progId="Paint.Picture">
                    <p:embed/>
                  </p:oleObj>
                </mc:Choice>
                <mc:Fallback>
                  <p:oleObj name="位图图像" r:id="rId17" imgW="247685" imgH="247685" progId="Paint.Picture">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5" y="3294"/>
                          <a:ext cx="19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8984" name="Picture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 y="3612"/>
              <a:ext cx="19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133202"/>
                                        </p:tgtEl>
                                        <p:attrNameLst>
                                          <p:attrName>style.visibility</p:attrName>
                                        </p:attrNameLst>
                                      </p:cBhvr>
                                      <p:to>
                                        <p:strVal val="visible"/>
                                      </p:to>
                                    </p:set>
                                    <p:animEffect transition="in" filter="wheel(4)">
                                      <p:cBhvr>
                                        <p:cTn id="7" dur="1000"/>
                                        <p:tgtEl>
                                          <p:spTgt spid="13320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133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244" name="Group 100"/>
          <p:cNvGrpSpPr>
            <a:grpSpLocks/>
          </p:cNvGrpSpPr>
          <p:nvPr/>
        </p:nvGrpSpPr>
        <p:grpSpPr bwMode="auto">
          <a:xfrm>
            <a:off x="250825" y="2095500"/>
            <a:ext cx="1441450" cy="4067175"/>
            <a:chOff x="158" y="1320"/>
            <a:chExt cx="908" cy="2562"/>
          </a:xfrm>
        </p:grpSpPr>
        <p:graphicFrame>
          <p:nvGraphicFramePr>
            <p:cNvPr id="40003" name="Object 3"/>
            <p:cNvGraphicFramePr>
              <a:graphicFrameLocks noChangeAspect="1"/>
            </p:cNvGraphicFramePr>
            <p:nvPr/>
          </p:nvGraphicFramePr>
          <p:xfrm>
            <a:off x="406" y="1320"/>
            <a:ext cx="155" cy="158"/>
          </p:xfrm>
          <a:graphic>
            <a:graphicData uri="http://schemas.openxmlformats.org/presentationml/2006/ole">
              <mc:AlternateContent xmlns:mc="http://schemas.openxmlformats.org/markup-compatibility/2006">
                <mc:Choice xmlns:v="urn:schemas-microsoft-com:vml" Requires="v">
                  <p:oleObj name="位图图像" r:id="rId2" imgW="247685" imgH="247685" progId="Paint.Picture">
                    <p:embed/>
                  </p:oleObj>
                </mc:Choice>
                <mc:Fallback>
                  <p:oleObj name="位图图像" r:id="rId2" imgW="247685" imgH="247685"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 y="1320"/>
                          <a:ext cx="15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04" name="Object 4"/>
            <p:cNvGraphicFramePr>
              <a:graphicFrameLocks noChangeAspect="1"/>
            </p:cNvGraphicFramePr>
            <p:nvPr/>
          </p:nvGraphicFramePr>
          <p:xfrm>
            <a:off x="406" y="1594"/>
            <a:ext cx="155" cy="152"/>
          </p:xfrm>
          <a:graphic>
            <a:graphicData uri="http://schemas.openxmlformats.org/presentationml/2006/ole">
              <mc:AlternateContent xmlns:mc="http://schemas.openxmlformats.org/markup-compatibility/2006">
                <mc:Choice xmlns:v="urn:schemas-microsoft-com:vml" Requires="v">
                  <p:oleObj name="位图图像" r:id="rId4" imgW="247685" imgH="237969" progId="Paint.Picture">
                    <p:embed/>
                  </p:oleObj>
                </mc:Choice>
                <mc:Fallback>
                  <p:oleObj name="位图图像" r:id="rId4" imgW="247685" imgH="23796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 y="1594"/>
                          <a:ext cx="15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05" name="Object 5"/>
            <p:cNvGraphicFramePr>
              <a:graphicFrameLocks noChangeAspect="1"/>
            </p:cNvGraphicFramePr>
            <p:nvPr/>
          </p:nvGraphicFramePr>
          <p:xfrm>
            <a:off x="158" y="1842"/>
            <a:ext cx="908" cy="158"/>
          </p:xfrm>
          <a:graphic>
            <a:graphicData uri="http://schemas.openxmlformats.org/presentationml/2006/ole">
              <mc:AlternateContent xmlns:mc="http://schemas.openxmlformats.org/markup-compatibility/2006">
                <mc:Choice xmlns:v="urn:schemas-microsoft-com:vml" Requires="v">
                  <p:oleObj name="位图图像" r:id="rId6" imgW="1448002" imgH="247685" progId="Paint.Picture">
                    <p:embed/>
                  </p:oleObj>
                </mc:Choice>
                <mc:Fallback>
                  <p:oleObj name="位图图像" r:id="rId6" imgW="1448002" imgH="247685"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 y="1842"/>
                          <a:ext cx="90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06" name="Object 6"/>
            <p:cNvGraphicFramePr>
              <a:graphicFrameLocks noChangeAspect="1"/>
            </p:cNvGraphicFramePr>
            <p:nvPr/>
          </p:nvGraphicFramePr>
          <p:xfrm>
            <a:off x="385" y="2137"/>
            <a:ext cx="227" cy="158"/>
          </p:xfrm>
          <a:graphic>
            <a:graphicData uri="http://schemas.openxmlformats.org/presentationml/2006/ole">
              <mc:AlternateContent xmlns:mc="http://schemas.openxmlformats.org/markup-compatibility/2006">
                <mc:Choice xmlns:v="urn:schemas-microsoft-com:vml" Requires="v">
                  <p:oleObj name="位图图像" r:id="rId8" imgW="361809" imgH="247685" progId="Paint.Picture">
                    <p:embed/>
                  </p:oleObj>
                </mc:Choice>
                <mc:Fallback>
                  <p:oleObj name="位图图像" r:id="rId8" imgW="361809" imgH="247685" progId="Paint.Picture">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2137"/>
                          <a:ext cx="22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07" name="Object 7"/>
            <p:cNvGraphicFramePr>
              <a:graphicFrameLocks noChangeAspect="1"/>
            </p:cNvGraphicFramePr>
            <p:nvPr/>
          </p:nvGraphicFramePr>
          <p:xfrm>
            <a:off x="385" y="2454"/>
            <a:ext cx="233" cy="151"/>
          </p:xfrm>
          <a:graphic>
            <a:graphicData uri="http://schemas.openxmlformats.org/presentationml/2006/ole">
              <mc:AlternateContent xmlns:mc="http://schemas.openxmlformats.org/markup-compatibility/2006">
                <mc:Choice xmlns:v="urn:schemas-microsoft-com:vml" Requires="v">
                  <p:oleObj name="位图图像" r:id="rId10" imgW="371527" imgH="237969" progId="Paint.Picture">
                    <p:embed/>
                  </p:oleObj>
                </mc:Choice>
                <mc:Fallback>
                  <p:oleObj name="位图图像" r:id="rId10" imgW="371527" imgH="237969" progId="Paint.Picture">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2454"/>
                          <a:ext cx="23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08" name="Object 8"/>
            <p:cNvGraphicFramePr>
              <a:graphicFrameLocks noChangeAspect="1"/>
            </p:cNvGraphicFramePr>
            <p:nvPr/>
          </p:nvGraphicFramePr>
          <p:xfrm>
            <a:off x="385" y="2726"/>
            <a:ext cx="227" cy="158"/>
          </p:xfrm>
          <a:graphic>
            <a:graphicData uri="http://schemas.openxmlformats.org/presentationml/2006/ole">
              <mc:AlternateContent xmlns:mc="http://schemas.openxmlformats.org/markup-compatibility/2006">
                <mc:Choice xmlns:v="urn:schemas-microsoft-com:vml" Requires="v">
                  <p:oleObj name="位图图像" r:id="rId12" imgW="361809" imgH="247685" progId="Paint.Picture">
                    <p:embed/>
                  </p:oleObj>
                </mc:Choice>
                <mc:Fallback>
                  <p:oleObj name="位图图像" r:id="rId12" imgW="361809" imgH="247685" progId="Paint.Picture">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 y="2726"/>
                          <a:ext cx="22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09" name="Object 9"/>
            <p:cNvGraphicFramePr>
              <a:graphicFrameLocks noChangeAspect="1"/>
            </p:cNvGraphicFramePr>
            <p:nvPr/>
          </p:nvGraphicFramePr>
          <p:xfrm>
            <a:off x="385" y="3089"/>
            <a:ext cx="227" cy="158"/>
          </p:xfrm>
          <a:graphic>
            <a:graphicData uri="http://schemas.openxmlformats.org/presentationml/2006/ole">
              <mc:AlternateContent xmlns:mc="http://schemas.openxmlformats.org/markup-compatibility/2006">
                <mc:Choice xmlns:v="urn:schemas-microsoft-com:vml" Requires="v">
                  <p:oleObj name="BMP 图像" r:id="rId14" imgW="361809" imgH="247685" progId="Paint.Picture">
                    <p:embed/>
                  </p:oleObj>
                </mc:Choice>
                <mc:Fallback>
                  <p:oleObj name="BMP 图像" r:id="rId14" imgW="361809" imgH="247685" progId="Paint.Picture">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 y="3089"/>
                          <a:ext cx="22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10" name="Object 10"/>
            <p:cNvGraphicFramePr>
              <a:graphicFrameLocks noChangeAspect="1"/>
            </p:cNvGraphicFramePr>
            <p:nvPr/>
          </p:nvGraphicFramePr>
          <p:xfrm>
            <a:off x="385" y="3316"/>
            <a:ext cx="185" cy="151"/>
          </p:xfrm>
          <a:graphic>
            <a:graphicData uri="http://schemas.openxmlformats.org/presentationml/2006/ole">
              <mc:AlternateContent xmlns:mc="http://schemas.openxmlformats.org/markup-compatibility/2006">
                <mc:Choice xmlns:v="urn:schemas-microsoft-com:vml" Requires="v">
                  <p:oleObj name="BMP 图像" r:id="rId16" imgW="295238" imgH="237969" progId="Paint.Picture">
                    <p:embed/>
                  </p:oleObj>
                </mc:Choice>
                <mc:Fallback>
                  <p:oleObj name="BMP 图像" r:id="rId16" imgW="295238" imgH="237969" progId="Paint.Picture">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 y="3316"/>
                          <a:ext cx="18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11" name="Object 11"/>
            <p:cNvGraphicFramePr>
              <a:graphicFrameLocks noChangeAspect="1"/>
            </p:cNvGraphicFramePr>
            <p:nvPr/>
          </p:nvGraphicFramePr>
          <p:xfrm>
            <a:off x="385" y="3483"/>
            <a:ext cx="155" cy="151"/>
          </p:xfrm>
          <a:graphic>
            <a:graphicData uri="http://schemas.openxmlformats.org/presentationml/2006/ole">
              <mc:AlternateContent xmlns:mc="http://schemas.openxmlformats.org/markup-compatibility/2006">
                <mc:Choice xmlns:v="urn:schemas-microsoft-com:vml" Requires="v">
                  <p:oleObj name="位图图像" r:id="rId18" imgW="247685" imgH="237969" progId="Paint.Picture">
                    <p:embed/>
                  </p:oleObj>
                </mc:Choice>
                <mc:Fallback>
                  <p:oleObj name="位图图像" r:id="rId18" imgW="247685" imgH="237969" progId="Paint.Picture">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 y="3483"/>
                          <a:ext cx="15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12" name="Object 12"/>
            <p:cNvGraphicFramePr>
              <a:graphicFrameLocks noChangeAspect="1"/>
            </p:cNvGraphicFramePr>
            <p:nvPr/>
          </p:nvGraphicFramePr>
          <p:xfrm>
            <a:off x="385" y="3724"/>
            <a:ext cx="167" cy="158"/>
          </p:xfrm>
          <a:graphic>
            <a:graphicData uri="http://schemas.openxmlformats.org/presentationml/2006/ole">
              <mc:AlternateContent xmlns:mc="http://schemas.openxmlformats.org/markup-compatibility/2006">
                <mc:Choice xmlns:v="urn:schemas-microsoft-com:vml" Requires="v">
                  <p:oleObj name="位图图像" r:id="rId20" imgW="266737" imgH="247685" progId="Paint.Picture">
                    <p:embed/>
                  </p:oleObj>
                </mc:Choice>
                <mc:Fallback>
                  <p:oleObj name="位图图像" r:id="rId20" imgW="266737" imgH="247685" progId="Paint.Picture">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5" y="3724"/>
                          <a:ext cx="16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939" name="Rectangle 15"/>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0" name="Rectangle 16"/>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1" name="Rectangle 17"/>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2" name="Rectangle 18"/>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3" name="Rectangle 19"/>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4" name="Rectangle 20"/>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5" name="Rectangle 21"/>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6" name="Rectangle 22"/>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7" name="Rectangle 23"/>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8" name="Rectangle 24"/>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49" name="Rectangle 25"/>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50" name="Rectangle 26"/>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9951" name="Rectangle 27"/>
          <p:cNvSpPr>
            <a:spLocks noChangeArrowheads="1"/>
          </p:cNvSpPr>
          <p:nvPr/>
        </p:nvSpPr>
        <p:spPr bwMode="auto">
          <a:xfrm>
            <a:off x="2587625" y="-1928813"/>
            <a:ext cx="3090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134242" name="Group 98"/>
          <p:cNvGraphicFramePr>
            <a:graphicFrameLocks noGrp="1"/>
          </p:cNvGraphicFramePr>
          <p:nvPr/>
        </p:nvGraphicFramePr>
        <p:xfrm>
          <a:off x="250825" y="1773238"/>
          <a:ext cx="8802688" cy="4488218"/>
        </p:xfrm>
        <a:graphic>
          <a:graphicData uri="http://schemas.openxmlformats.org/drawingml/2006/table">
            <a:tbl>
              <a:tblPr/>
              <a:tblGrid>
                <a:gridCol w="1314450">
                  <a:extLst>
                    <a:ext uri="{9D8B030D-6E8A-4147-A177-3AD203B41FA5}">
                      <a16:colId xmlns:a16="http://schemas.microsoft.com/office/drawing/2014/main" val="20000"/>
                    </a:ext>
                  </a:extLst>
                </a:gridCol>
                <a:gridCol w="1268413">
                  <a:extLst>
                    <a:ext uri="{9D8B030D-6E8A-4147-A177-3AD203B41FA5}">
                      <a16:colId xmlns:a16="http://schemas.microsoft.com/office/drawing/2014/main" val="20001"/>
                    </a:ext>
                  </a:extLst>
                </a:gridCol>
                <a:gridCol w="6219825">
                  <a:extLst>
                    <a:ext uri="{9D8B030D-6E8A-4147-A177-3AD203B41FA5}">
                      <a16:colId xmlns:a16="http://schemas.microsoft.com/office/drawing/2014/main" val="20002"/>
                    </a:ext>
                  </a:extLst>
                </a:gridCol>
              </a:tblGrid>
              <a:tr h="29682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图标</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按钮名称</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rgbClr val="CC0000"/>
                          </a:solidFill>
                          <a:effectLst/>
                          <a:latin typeface="楷体_GB2312" pitchFamily="49" charset="-122"/>
                          <a:ea typeface="楷体_GB2312" pitchFamily="49" charset="-122"/>
                          <a:cs typeface="Times New Roman" panose="02020603050405020304" pitchFamily="18" charset="0"/>
                        </a:rPr>
                        <a:t>功能说明</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28951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单步步过</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执行节点并在下一个节点前暂停。也可按下</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Ctrl</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键和向右箭头键</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61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单步步出</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结束当前节点的操作并暂停。</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VI</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结束操作时，单步步出按钮将变为灰色。也可按下</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Ctrl</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键和向上箭头键。</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2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文本设置</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用于设置文本的字体、大小和样式等</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61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对齐对象 </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可将选定的对象按某一规则对齐，对齐方式有上边缘、垂直中心、下边缘、左边缘、水平居中和右边缘</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6</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种</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1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分布对象 </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用于改变界面上对象的分布方式，有上边缘、垂直中心、下边缘、垂直间距、垂直压缩、左边缘、水平居中、右边缘、水平间隔和水平压缩</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10</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种方式</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61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调整对象大小 </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用于将前面板上的对象调整为相同大小。调整的规则有：按最大宽度调整、按最大高度调整和按最小宽度和高度调整等。还可以设置调整的宽度和高度</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761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重新排序</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移动对象，调整其相对顺序。有多个对象相互重叠时，可选择重新排序下拉菜单，将某个对象置前或置后</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951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整理程序框图</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自动将程序框图上的对象重新连线以及重新安排位置</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951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显示即时帮助</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显示即时帮助窗口</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761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300" b="1" i="0" u="none" strike="noStrike" cap="none" normalizeH="0" baseline="0">
                        <a:ln>
                          <a:noFill/>
                        </a:ln>
                        <a:solidFill>
                          <a:schemeClr val="tx1"/>
                        </a:solidFill>
                        <a:effectLst/>
                        <a:latin typeface="楷体_GB2312" pitchFamily="49" charset="-122"/>
                        <a:ea typeface="楷体_GB2312" pitchFamily="49"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确定输入</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如输入新值，将显示该按钮，确认是否替换旧值。单击确定输入按钮，或按</a:t>
                      </a:r>
                      <a:r>
                        <a:rPr kumimoji="0" lang="en-US" altLang="zh-CN"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Enter</a:t>
                      </a:r>
                      <a:r>
                        <a:rPr kumimoji="0" lang="zh-CN" altLang="en-US" sz="13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键，或点击前面板或程序框图工作区，按钮将消失。</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34230" name="Rectangle 86"/>
          <p:cNvSpPr>
            <a:spLocks noChangeArrowheads="1"/>
          </p:cNvSpPr>
          <p:nvPr/>
        </p:nvSpPr>
        <p:spPr bwMode="auto">
          <a:xfrm>
            <a:off x="2771775" y="333375"/>
            <a:ext cx="310515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defRPr/>
            </a:pPr>
            <a:r>
              <a:rPr lang="zh-CN" altLang="en-US" sz="2000" b="1" u="sng">
                <a:solidFill>
                  <a:srgbClr val="0000FF"/>
                </a:solidFill>
                <a:effectLst>
                  <a:outerShdw blurRad="38100" dist="38100" dir="2700000" algn="tl">
                    <a:srgbClr val="C0C0C0"/>
                  </a:outerShdw>
                </a:effectLst>
                <a:latin typeface="楷体_GB2312" pitchFamily="49" charset="-122"/>
                <a:ea typeface="楷体_GB2312" pitchFamily="49" charset="-122"/>
              </a:rPr>
              <a:t>工具栏按钮的功能（续）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134242"/>
                                        </p:tgtEl>
                                        <p:attrNameLst>
                                          <p:attrName>style.visibility</p:attrName>
                                        </p:attrNameLst>
                                      </p:cBhvr>
                                      <p:to>
                                        <p:strVal val="visible"/>
                                      </p:to>
                                    </p:set>
                                    <p:animEffect transition="in" filter="wedge">
                                      <p:cBhvr>
                                        <p:cTn id="7" dur="1000"/>
                                        <p:tgtEl>
                                          <p:spTgt spid="13424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134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ctrTitle" idx="4294967295"/>
          </p:nvPr>
        </p:nvSpPr>
        <p:spPr>
          <a:xfrm>
            <a:off x="1187450" y="476250"/>
            <a:ext cx="4637088" cy="619125"/>
          </a:xfrm>
        </p:spPr>
        <p:txBody>
          <a:bodyPr anchor="ctr"/>
          <a:lstStyle/>
          <a:p>
            <a:pPr eaLnBrk="1" hangingPunct="1"/>
            <a:r>
              <a:rPr lang="en-US" altLang="zh-CN" sz="2400" b="1">
                <a:latin typeface="Times New Roman" panose="02020603050405020304" pitchFamily="18" charset="0"/>
                <a:ea typeface="黑体" panose="02010609060101010101" pitchFamily="49" charset="-122"/>
              </a:rPr>
              <a:t>4.3</a:t>
            </a:r>
            <a:r>
              <a:rPr lang="en-US" altLang="zh-CN" sz="2400" b="1">
                <a:latin typeface="黑体" panose="02010609060101010101" pitchFamily="49" charset="-122"/>
                <a:ea typeface="黑体" panose="02010609060101010101" pitchFamily="49" charset="-122"/>
              </a:rPr>
              <a:t>  LabVIEW</a:t>
            </a:r>
            <a:r>
              <a:rPr lang="zh-CN" altLang="zh-CN" sz="2400" b="1">
                <a:latin typeface="黑体" panose="02010609060101010101" pitchFamily="49" charset="-122"/>
                <a:ea typeface="黑体" panose="02010609060101010101" pitchFamily="49" charset="-122"/>
              </a:rPr>
              <a:t>帮助系统</a:t>
            </a:r>
            <a:endParaRPr lang="zh-CN" altLang="en-US" sz="2400" b="1">
              <a:latin typeface="黑体" panose="02010609060101010101" pitchFamily="49" charset="-122"/>
              <a:ea typeface="黑体" panose="02010609060101010101" pitchFamily="49" charset="-122"/>
            </a:endParaRPr>
          </a:p>
        </p:txBody>
      </p:sp>
      <p:sp>
        <p:nvSpPr>
          <p:cNvPr id="66562" name="副标题 2"/>
          <p:cNvSpPr>
            <a:spLocks noGrp="1"/>
          </p:cNvSpPr>
          <p:nvPr>
            <p:ph type="subTitle" idx="4294967295"/>
          </p:nvPr>
        </p:nvSpPr>
        <p:spPr>
          <a:xfrm>
            <a:off x="501650" y="1844675"/>
            <a:ext cx="5365750" cy="4657725"/>
          </a:xfrm>
        </p:spPr>
        <p:txBody>
          <a:bodyPr/>
          <a:lstStyle/>
          <a:p>
            <a:pPr marL="0" indent="0" eaLnBrk="1" hangingPunct="1">
              <a:lnSpc>
                <a:spcPct val="125000"/>
              </a:lnSpc>
              <a:spcBef>
                <a:spcPct val="0"/>
              </a:spcBef>
              <a:buFont typeface="Wingdings" panose="05000000000000000000" pitchFamily="2" charset="2"/>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选择“帮助”</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“显示即时帮助”命令就能在前面板和程序框图中显示“即时帮助”窗口。</a:t>
            </a:r>
            <a:r>
              <a:rPr lang="zh-CN" altLang="en-US" sz="1800" b="1"/>
              <a:t>将</a:t>
            </a:r>
            <a:r>
              <a:rPr lang="zh-CN" altLang="en-US" sz="2000" b="1">
                <a:latin typeface="楷体" panose="02010609060101010101" pitchFamily="49" charset="-122"/>
                <a:ea typeface="楷体" panose="02010609060101010101" pitchFamily="49" charset="-122"/>
              </a:rPr>
              <a:t>光标移至一个对象上，即时帮助窗口将显示该</a:t>
            </a:r>
            <a:r>
              <a:rPr lang="en-US" altLang="zh-CN" sz="2000" b="1">
                <a:latin typeface="楷体" panose="02010609060101010101" pitchFamily="49" charset="-122"/>
                <a:ea typeface="楷体" panose="02010609060101010101" pitchFamily="49" charset="-122"/>
              </a:rPr>
              <a:t>LabVIEW</a:t>
            </a:r>
            <a:r>
              <a:rPr lang="zh-CN" altLang="en-US" sz="2000" b="1">
                <a:latin typeface="楷体" panose="02010609060101010101" pitchFamily="49" charset="-122"/>
                <a:ea typeface="楷体" panose="02010609060101010101" pitchFamily="49" charset="-122"/>
              </a:rPr>
              <a:t>对象的基本信息。</a:t>
            </a:r>
            <a:endParaRPr lang="zh-CN" altLang="zh-CN" sz="2000" b="1">
              <a:latin typeface="楷体" panose="02010609060101010101" pitchFamily="49" charset="-122"/>
              <a:ea typeface="楷体" panose="02010609060101010101" pitchFamily="49" charset="-122"/>
            </a:endParaRPr>
          </a:p>
          <a:p>
            <a:pPr marL="0" indent="0" eaLnBrk="1" hangingPunct="1">
              <a:lnSpc>
                <a:spcPct val="125000"/>
              </a:lnSpc>
              <a:spcBef>
                <a:spcPct val="0"/>
              </a:spcBef>
              <a:buFont typeface="Wingdings" panose="05000000000000000000" pitchFamily="2" charset="2"/>
              <a:buNone/>
            </a:pPr>
            <a:r>
              <a:rPr lang="en-US" altLang="zh-CN"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若要获取该对象的详细帮助信息，可单击“详细帮助信息”超链接或</a:t>
            </a:r>
            <a:r>
              <a:rPr lang="zh-CN" altLang="en-US" sz="2000" b="1">
                <a:latin typeface="楷体" panose="02010609060101010101" pitchFamily="49" charset="-122"/>
                <a:ea typeface="楷体" panose="02010609060101010101" pitchFamily="49" charset="-122"/>
              </a:rPr>
              <a:t>问号</a:t>
            </a:r>
            <a:r>
              <a:rPr lang="zh-CN" altLang="zh-CN" sz="2000" b="1">
                <a:latin typeface="楷体" panose="02010609060101010101" pitchFamily="49" charset="-122"/>
                <a:ea typeface="楷体" panose="02010609060101010101" pitchFamily="49" charset="-122"/>
              </a:rPr>
              <a:t>按钮，即可打开该对象的详细帮助信息。 </a:t>
            </a:r>
            <a:endParaRPr lang="en-US" altLang="zh-CN" sz="2000" b="1">
              <a:latin typeface="楷体" panose="02010609060101010101" pitchFamily="49" charset="-122"/>
              <a:ea typeface="楷体" panose="02010609060101010101" pitchFamily="49" charset="-122"/>
            </a:endParaRPr>
          </a:p>
          <a:p>
            <a:pPr marL="0" indent="0" eaLnBrk="1" hangingPunct="1">
              <a:lnSpc>
                <a:spcPct val="125000"/>
              </a:lnSpc>
              <a:spcBef>
                <a:spcPct val="0"/>
              </a:spcBef>
              <a:buFont typeface="Wingdings" panose="05000000000000000000" pitchFamily="2" charset="2"/>
              <a:buNone/>
            </a:pPr>
            <a:r>
              <a:rPr lang="zh-CN" altLang="en-US" sz="2000" b="1">
                <a:latin typeface="楷体" panose="02010609060101010101" pitchFamily="49" charset="-122"/>
                <a:ea typeface="楷体" panose="02010609060101010101" pitchFamily="49" charset="-122"/>
              </a:rPr>
              <a:t>    即时帮助窗口还可帮助确定某个</a:t>
            </a:r>
            <a:r>
              <a:rPr lang="en-US" altLang="zh-CN" sz="2000" b="1">
                <a:latin typeface="楷体" panose="02010609060101010101" pitchFamily="49" charset="-122"/>
                <a:ea typeface="楷体" panose="02010609060101010101" pitchFamily="49" charset="-122"/>
              </a:rPr>
              <a:t>VI</a:t>
            </a:r>
            <a:r>
              <a:rPr lang="zh-CN" altLang="en-US" sz="2000" b="1">
                <a:latin typeface="楷体" panose="02010609060101010101" pitchFamily="49" charset="-122"/>
                <a:ea typeface="楷体" panose="02010609060101010101" pitchFamily="49" charset="-122"/>
              </a:rPr>
              <a:t>或函数需要连线的接线端。</a:t>
            </a:r>
            <a:endParaRPr lang="zh-CN" altLang="zh-CN" sz="2000" b="1">
              <a:latin typeface="楷体" panose="02010609060101010101" pitchFamily="49" charset="-122"/>
              <a:ea typeface="楷体" panose="02010609060101010101" pitchFamily="49" charset="-122"/>
            </a:endParaRPr>
          </a:p>
          <a:p>
            <a:pPr marL="0" indent="0" eaLnBrk="1" hangingPunct="1">
              <a:lnSpc>
                <a:spcPct val="80000"/>
              </a:lnSpc>
              <a:buFont typeface="Wingdings" panose="05000000000000000000" pitchFamily="2" charset="2"/>
              <a:buNone/>
            </a:pPr>
            <a:endParaRPr lang="zh-CN" altLang="en-US" sz="2000" b="1">
              <a:solidFill>
                <a:srgbClr val="898989"/>
              </a:solidFill>
              <a:latin typeface="楷体" panose="02010609060101010101" pitchFamily="49" charset="-122"/>
              <a:ea typeface="楷体" panose="02010609060101010101" pitchFamily="49" charset="-122"/>
            </a:endParaRPr>
          </a:p>
        </p:txBody>
      </p:sp>
      <p:pic>
        <p:nvPicPr>
          <p:cNvPr id="665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773238"/>
            <a:ext cx="2592387"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9" name="Rectangle 9"/>
          <p:cNvSpPr>
            <a:spLocks noChangeArrowheads="1"/>
          </p:cNvSpPr>
          <p:nvPr/>
        </p:nvSpPr>
        <p:spPr bwMode="auto">
          <a:xfrm>
            <a:off x="971550" y="1484313"/>
            <a:ext cx="2879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2000" b="1">
                <a:latin typeface="Times New Roman" panose="02020603050405020304" pitchFamily="18" charset="0"/>
                <a:ea typeface="黑体" panose="02010609060101010101" pitchFamily="49" charset="-122"/>
              </a:rPr>
              <a:t>4.3.1</a:t>
            </a:r>
            <a:r>
              <a:rPr lang="en-US" altLang="zh-CN" sz="2000" b="1">
                <a:latin typeface="黑体" panose="02010609060101010101" pitchFamily="49" charset="-122"/>
                <a:ea typeface="黑体" panose="02010609060101010101" pitchFamily="49" charset="-122"/>
              </a:rPr>
              <a:t>  </a:t>
            </a:r>
            <a:r>
              <a:rPr lang="zh-CN" altLang="zh-CN" sz="2000" b="1">
                <a:latin typeface="黑体" panose="02010609060101010101" pitchFamily="49" charset="-122"/>
                <a:ea typeface="黑体" panose="02010609060101010101" pitchFamily="49" charset="-122"/>
              </a:rPr>
              <a:t>即时帮助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6569"/>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66566"/>
                                        </p:tgtEl>
                                        <p:attrNameLst>
                                          <p:attrName>style.visibility</p:attrName>
                                        </p:attrNameLst>
                                      </p:cBhvr>
                                      <p:to>
                                        <p:strVal val="visible"/>
                                      </p:to>
                                    </p:set>
                                    <p:animEffect transition="in" filter="checkerboard(across)">
                                      <p:cBhvr>
                                        <p:cTn id="10" dur="500"/>
                                        <p:tgtEl>
                                          <p:spTgt spid="665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6562">
                                            <p:txEl>
                                              <p:pRg st="0" end="0"/>
                                            </p:txEl>
                                          </p:spTgt>
                                        </p:tgtEl>
                                        <p:attrNameLst>
                                          <p:attrName>style.visibility</p:attrName>
                                        </p:attrNameLst>
                                      </p:cBhvr>
                                      <p:to>
                                        <p:strVal val="visible"/>
                                      </p:to>
                                    </p:set>
                                    <p:animEffect transition="in" filter="blinds(horizontal)">
                                      <p:cBhvr>
                                        <p:cTn id="15" dur="500"/>
                                        <p:tgtEl>
                                          <p:spTgt spid="6656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562">
                                            <p:txEl>
                                              <p:pRg st="1" end="1"/>
                                            </p:txEl>
                                          </p:spTgt>
                                        </p:tgtEl>
                                        <p:attrNameLst>
                                          <p:attrName>style.visibility</p:attrName>
                                        </p:attrNameLst>
                                      </p:cBhvr>
                                      <p:to>
                                        <p:strVal val="visible"/>
                                      </p:to>
                                    </p:set>
                                    <p:animEffect transition="in" filter="blinds(horizontal)">
                                      <p:cBhvr>
                                        <p:cTn id="20" dur="500"/>
                                        <p:tgtEl>
                                          <p:spTgt spid="66562">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562">
                                            <p:txEl>
                                              <p:pRg st="2" end="2"/>
                                            </p:txEl>
                                          </p:spTgt>
                                        </p:tgtEl>
                                        <p:attrNameLst>
                                          <p:attrName>style.visibility</p:attrName>
                                        </p:attrNameLst>
                                      </p:cBhvr>
                                      <p:to>
                                        <p:strVal val="visible"/>
                                      </p:to>
                                    </p:set>
                                    <p:animEffect transition="in" filter="blinds(horizontal)">
                                      <p:cBhvr>
                                        <p:cTn id="25" dur="500"/>
                                        <p:tgtEl>
                                          <p:spTgt spid="665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P spid="665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611188" y="1341438"/>
            <a:ext cx="2881312" cy="490537"/>
          </a:xfrm>
        </p:spPr>
        <p:txBody>
          <a:bodyPr anchor="ctr"/>
          <a:lstStyle/>
          <a:p>
            <a:pPr eaLnBrk="1" hangingPunct="1"/>
            <a:r>
              <a:rPr lang="en-US" altLang="zh-CN" sz="2000" b="1" dirty="0">
                <a:solidFill>
                  <a:schemeClr val="tx1"/>
                </a:solidFill>
                <a:latin typeface="Times New Roman" panose="02020603050405020304" pitchFamily="18" charset="0"/>
                <a:ea typeface="黑体" panose="02010609060101010101" pitchFamily="49" charset="-122"/>
              </a:rPr>
              <a:t>4.3.2</a:t>
            </a:r>
            <a:r>
              <a:rPr lang="en-US" altLang="zh-CN" sz="2000" b="1" dirty="0">
                <a:solidFill>
                  <a:schemeClr val="tx1"/>
                </a:solidFill>
                <a:latin typeface="黑体" panose="02010609060101010101" pitchFamily="49" charset="-122"/>
                <a:ea typeface="黑体" panose="02010609060101010101" pitchFamily="49" charset="-122"/>
              </a:rPr>
              <a:t>  LabVIEW</a:t>
            </a:r>
            <a:r>
              <a:rPr lang="zh-CN" altLang="zh-CN" sz="2000" b="1" dirty="0">
                <a:solidFill>
                  <a:schemeClr val="tx1"/>
                </a:solidFill>
                <a:latin typeface="黑体" panose="02010609060101010101" pitchFamily="49" charset="-122"/>
                <a:ea typeface="黑体" panose="02010609060101010101" pitchFamily="49" charset="-122"/>
              </a:rPr>
              <a:t>帮助</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7586" name="矩形 4"/>
          <p:cNvSpPr>
            <a:spLocks noChangeArrowheads="1"/>
          </p:cNvSpPr>
          <p:nvPr/>
        </p:nvSpPr>
        <p:spPr bwMode="auto">
          <a:xfrm>
            <a:off x="539750" y="1771650"/>
            <a:ext cx="8174038"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000" b="1">
                <a:latin typeface="楷体" panose="02010609060101010101" pitchFamily="49" charset="-122"/>
                <a:ea typeface="楷体" panose="02010609060101010101" pitchFamily="49" charset="-122"/>
              </a:rPr>
              <a:t>选择“帮助”</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帮助”命令，即可打开</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的帮助文件。</a:t>
            </a:r>
            <a:r>
              <a:rPr lang="en-US" altLang="zh-CN" sz="2000" b="1">
                <a:latin typeface="楷体" panose="02010609060101010101" pitchFamily="49" charset="-122"/>
                <a:ea typeface="楷体" panose="02010609060101010101" pitchFamily="49" charset="-122"/>
              </a:rPr>
              <a:t>LabVIEW</a:t>
            </a:r>
            <a:r>
              <a:rPr lang="zh-CN" altLang="en-US" sz="2000" b="1">
                <a:latin typeface="楷体" panose="02010609060101010101" pitchFamily="49" charset="-122"/>
                <a:ea typeface="楷体" panose="02010609060101010101" pitchFamily="49" charset="-122"/>
              </a:rPr>
              <a:t>帮助使</a:t>
            </a:r>
            <a:r>
              <a:rPr lang="zh-CN" altLang="zh-CN" sz="2000" b="1">
                <a:latin typeface="楷体" panose="02010609060101010101" pitchFamily="49" charset="-122"/>
                <a:ea typeface="楷体" panose="02010609060101010101" pitchFamily="49" charset="-122"/>
              </a:rPr>
              <a:t>用户可通过“目录”、“索引”和“搜索”来查找自己所需要的帮助信息。</a:t>
            </a:r>
          </a:p>
        </p:txBody>
      </p:sp>
      <p:pic>
        <p:nvPicPr>
          <p:cNvPr id="67590" name="Picture 2" descr="截图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924175"/>
            <a:ext cx="5400675" cy="361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7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755650" y="1300163"/>
            <a:ext cx="227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63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rPr>
              <a:t>4.3.3</a:t>
            </a:r>
            <a:r>
              <a:rPr lang="en-US" altLang="zh-CN" sz="2000" b="1">
                <a:latin typeface="黑体" panose="02010609060101010101" pitchFamily="49" charset="-122"/>
                <a:ea typeface="黑体" panose="02010609060101010101" pitchFamily="49" charset="-122"/>
              </a:rPr>
              <a:t>  </a:t>
            </a:r>
            <a:r>
              <a:rPr lang="zh-CN" altLang="en-US" sz="2000" b="1">
                <a:latin typeface="黑体" panose="02010609060101010101" pitchFamily="49" charset="-122"/>
                <a:ea typeface="黑体" panose="02010609060101010101" pitchFamily="49" charset="-122"/>
              </a:rPr>
              <a:t>范例查找</a:t>
            </a:r>
          </a:p>
        </p:txBody>
      </p:sp>
      <p:sp>
        <p:nvSpPr>
          <p:cNvPr id="43011" name="矩形 6"/>
          <p:cNvSpPr>
            <a:spLocks noChangeArrowheads="1"/>
          </p:cNvSpPr>
          <p:nvPr/>
        </p:nvSpPr>
        <p:spPr bwMode="auto">
          <a:xfrm>
            <a:off x="179388" y="1628775"/>
            <a:ext cx="87137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选择“帮助”</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“查找范例”命令即可打开“</a:t>
            </a:r>
            <a:r>
              <a:rPr lang="en-US" altLang="zh-CN" sz="2000" b="1">
                <a:latin typeface="楷体" panose="02010609060101010101" pitchFamily="49" charset="-122"/>
                <a:ea typeface="楷体" panose="02010609060101010101" pitchFamily="49" charset="-122"/>
              </a:rPr>
              <a:t>NI</a:t>
            </a:r>
            <a:r>
              <a:rPr lang="zh-CN" altLang="zh-CN" sz="2000" b="1">
                <a:latin typeface="楷体" panose="02010609060101010101" pitchFamily="49" charset="-122"/>
                <a:ea typeface="楷体" panose="02010609060101010101" pitchFamily="49" charset="-122"/>
              </a:rPr>
              <a:t>范例查找器”窗口</a:t>
            </a:r>
            <a:r>
              <a:rPr lang="zh-CN" altLang="en-US" sz="2000" b="1">
                <a:latin typeface="楷体" panose="02010609060101010101" pitchFamily="49" charset="-122"/>
                <a:ea typeface="楷体" panose="02010609060101010101" pitchFamily="49" charset="-122"/>
              </a:rPr>
              <a:t>。</a:t>
            </a:r>
          </a:p>
          <a:p>
            <a:pPr eaLnBrk="1" hangingPunct="1">
              <a:spcBef>
                <a:spcPct val="0"/>
              </a:spcBef>
              <a:buClrTx/>
              <a:buSzTx/>
              <a:buFontTx/>
              <a:buNone/>
            </a:pPr>
            <a:r>
              <a:rPr lang="en-US" altLang="zh-CN" sz="2000" b="1">
                <a:latin typeface="楷体" panose="02010609060101010101" pitchFamily="49" charset="-122"/>
                <a:ea typeface="楷体" panose="02010609060101010101" pitchFamily="49" charset="-122"/>
              </a:rPr>
              <a:t>   LabVIEW</a:t>
            </a:r>
            <a:r>
              <a:rPr lang="zh-CN" altLang="zh-CN" sz="2000" b="1">
                <a:latin typeface="楷体" panose="02010609060101010101" pitchFamily="49" charset="-122"/>
                <a:ea typeface="楷体" panose="02010609060101010101" pitchFamily="49" charset="-122"/>
              </a:rPr>
              <a:t>提供了大量范例以供用户学习，这些范例几乎涵盖了</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的所有功能。用户在学习编程时，可以通过范例来更好地掌握</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中各个功能模块的运用</a:t>
            </a:r>
            <a:r>
              <a:rPr lang="zh-CN" altLang="en-US" sz="2000" b="1">
                <a:latin typeface="楷体" panose="02010609060101010101" pitchFamily="49" charset="-122"/>
                <a:ea typeface="楷体" panose="02010609060101010101" pitchFamily="49" charset="-122"/>
              </a:rPr>
              <a:t>。</a:t>
            </a:r>
            <a:endParaRPr lang="zh-CN" altLang="zh-CN" sz="2000" b="1">
              <a:latin typeface="楷体" panose="02010609060101010101" pitchFamily="49" charset="-122"/>
              <a:ea typeface="楷体" panose="02010609060101010101" pitchFamily="49" charset="-122"/>
            </a:endParaRPr>
          </a:p>
        </p:txBody>
      </p:sp>
      <p:pic>
        <p:nvPicPr>
          <p:cNvPr id="43012" name="Picture 2" descr="截图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636838"/>
            <a:ext cx="4695825"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7" name="Rectangle 1"/>
          <p:cNvSpPr>
            <a:spLocks noChangeArrowheads="1"/>
          </p:cNvSpPr>
          <p:nvPr/>
        </p:nvSpPr>
        <p:spPr bwMode="auto">
          <a:xfrm>
            <a:off x="358775" y="5843588"/>
            <a:ext cx="87852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63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选择“帮助”</a:t>
            </a:r>
            <a:r>
              <a:rPr lang="en-US" altLang="zh-CN" sz="2000" b="1">
                <a:latin typeface="楷体" panose="02010609060101010101" pitchFamily="49" charset="-122"/>
                <a:ea typeface="楷体" panose="02010609060101010101" pitchFamily="49" charset="-122"/>
                <a:cs typeface="Times New Roman" panose="02020603050405020304" pitchFamily="18" charset="0"/>
              </a:rPr>
              <a:t>» “</a:t>
            </a:r>
            <a:r>
              <a:rPr lang="zh-CN" altLang="en-US" sz="2000" b="1">
                <a:latin typeface="楷体" panose="02010609060101010101" pitchFamily="49" charset="-122"/>
                <a:ea typeface="楷体" panose="02010609060101010101" pitchFamily="49" charset="-122"/>
                <a:cs typeface="Times New Roman" panose="02020603050405020304" pitchFamily="18" charset="0"/>
              </a:rPr>
              <a:t>网络资源”命令，即可登录</a:t>
            </a:r>
            <a:r>
              <a:rPr lang="en-US" altLang="zh-CN" sz="2000" b="1">
                <a:latin typeface="楷体" panose="02010609060101010101" pitchFamily="49" charset="-122"/>
                <a:ea typeface="楷体" panose="02010609060101010101" pitchFamily="49" charset="-122"/>
                <a:cs typeface="Times New Roman" panose="02020603050405020304" pitchFamily="18" charset="0"/>
              </a:rPr>
              <a:t>NI</a:t>
            </a:r>
            <a:r>
              <a:rPr lang="zh-CN" altLang="en-US" sz="2000" b="1">
                <a:latin typeface="楷体" panose="02010609060101010101" pitchFamily="49" charset="-122"/>
                <a:ea typeface="楷体" panose="02010609060101010101" pitchFamily="49" charset="-122"/>
                <a:cs typeface="Times New Roman" panose="02020603050405020304" pitchFamily="18" charset="0"/>
              </a:rPr>
              <a:t>的</a:t>
            </a:r>
            <a:r>
              <a:rPr lang="en-US" altLang="zh-CN" sz="2000" b="1">
                <a:latin typeface="楷体" panose="02010609060101010101" pitchFamily="49" charset="-122"/>
                <a:ea typeface="楷体" panose="02010609060101010101" pitchFamily="49" charset="-122"/>
                <a:cs typeface="Times New Roman" panose="02020603050405020304" pitchFamily="18" charset="0"/>
              </a:rPr>
              <a:t>LabVIEW</a:t>
            </a:r>
            <a:r>
              <a:rPr lang="zh-CN" altLang="en-US" sz="2000" b="1">
                <a:latin typeface="楷体" panose="02010609060101010101" pitchFamily="49" charset="-122"/>
                <a:ea typeface="楷体" panose="02010609060101010101" pitchFamily="49" charset="-122"/>
                <a:cs typeface="Times New Roman" panose="02020603050405020304" pitchFamily="18" charset="0"/>
              </a:rPr>
              <a:t>官方网站获取更多、更详尽的</a:t>
            </a:r>
            <a:r>
              <a:rPr lang="en-US" altLang="zh-CN" sz="2000" b="1">
                <a:latin typeface="楷体" panose="02010609060101010101" pitchFamily="49" charset="-122"/>
                <a:ea typeface="楷体" panose="02010609060101010101" pitchFamily="49" charset="-122"/>
                <a:cs typeface="Times New Roman" panose="02020603050405020304" pitchFamily="18" charset="0"/>
              </a:rPr>
              <a:t>LabVIEW</a:t>
            </a:r>
            <a:r>
              <a:rPr lang="zh-CN" altLang="en-US" sz="2000" b="1">
                <a:latin typeface="楷体" panose="02010609060101010101" pitchFamily="49" charset="-122"/>
                <a:ea typeface="楷体" panose="02010609060101010101" pitchFamily="49" charset="-122"/>
                <a:cs typeface="Times New Roman" panose="02020603050405020304" pitchFamily="18" charset="0"/>
              </a:rPr>
              <a:t>资料。</a:t>
            </a:r>
          </a:p>
        </p:txBody>
      </p:sp>
      <p:sp>
        <p:nvSpPr>
          <p:cNvPr id="137224" name="Rectangle 8"/>
          <p:cNvSpPr>
            <a:spLocks noChangeArrowheads="1"/>
          </p:cNvSpPr>
          <p:nvPr/>
        </p:nvSpPr>
        <p:spPr bwMode="auto">
          <a:xfrm>
            <a:off x="900113" y="5445125"/>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830263"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23825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46238"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rPr>
              <a:t>4.3.4</a:t>
            </a:r>
            <a:r>
              <a:rPr lang="en-US" altLang="zh-CN" sz="2000" b="1">
                <a:latin typeface="黑体" panose="02010609060101010101" pitchFamily="49" charset="-122"/>
                <a:ea typeface="黑体" panose="02010609060101010101" pitchFamily="49" charset="-122"/>
              </a:rPr>
              <a:t>  </a:t>
            </a:r>
            <a:r>
              <a:rPr lang="zh-CN" altLang="en-US" sz="2000" b="1">
                <a:latin typeface="黑体" panose="02010609060101010101" pitchFamily="49" charset="-122"/>
                <a:ea typeface="黑体" panose="02010609060101010101" pitchFamily="49" charset="-122"/>
              </a:rPr>
              <a:t>网络资源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0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7" grpId="0"/>
      <p:bldP spid="1372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ctrTitle" idx="4294967295"/>
          </p:nvPr>
        </p:nvSpPr>
        <p:spPr>
          <a:xfrm>
            <a:off x="1116013" y="620713"/>
            <a:ext cx="5386387" cy="460375"/>
          </a:xfrm>
        </p:spPr>
        <p:txBody>
          <a:bodyPr anchor="ctr"/>
          <a:lstStyle/>
          <a:p>
            <a:pPr eaLnBrk="1" hangingPunct="1"/>
            <a:r>
              <a:rPr lang="en-US" altLang="zh-CN" sz="2400" b="1">
                <a:latin typeface="Times New Roman" panose="02020603050405020304" pitchFamily="18" charset="0"/>
                <a:ea typeface="黑体" panose="02010609060101010101" pitchFamily="49" charset="-122"/>
              </a:rPr>
              <a:t>4.4</a:t>
            </a:r>
            <a:r>
              <a:rPr lang="en-US" altLang="zh-CN" sz="2400" b="1">
                <a:latin typeface="黑体" panose="02010609060101010101" pitchFamily="49" charset="-122"/>
                <a:ea typeface="黑体" panose="02010609060101010101" pitchFamily="49" charset="-122"/>
              </a:rPr>
              <a:t>  LabVIEW</a:t>
            </a:r>
            <a:r>
              <a:rPr lang="zh-CN" altLang="zh-CN" sz="2400" b="1">
                <a:latin typeface="黑体" panose="02010609060101010101" pitchFamily="49" charset="-122"/>
                <a:ea typeface="黑体" panose="02010609060101010101" pitchFamily="49" charset="-122"/>
              </a:rPr>
              <a:t>的初步操作</a:t>
            </a:r>
            <a:endParaRPr lang="zh-CN" altLang="en-US" sz="2400" b="1">
              <a:latin typeface="黑体" panose="02010609060101010101" pitchFamily="49" charset="-122"/>
              <a:ea typeface="黑体" panose="02010609060101010101" pitchFamily="49" charset="-122"/>
            </a:endParaRPr>
          </a:p>
        </p:txBody>
      </p:sp>
      <p:sp>
        <p:nvSpPr>
          <p:cNvPr id="2" name="Rectangle 1"/>
          <p:cNvSpPr>
            <a:spLocks noChangeArrowheads="1"/>
          </p:cNvSpPr>
          <p:nvPr/>
        </p:nvSpPr>
        <p:spPr bwMode="auto">
          <a:xfrm>
            <a:off x="358775" y="2852738"/>
            <a:ext cx="878522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LabVIEW</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中新建一个</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，有以下几种方法。</a:t>
            </a:r>
          </a:p>
          <a:p>
            <a:pPr>
              <a:lnSpc>
                <a:spcPct val="125000"/>
              </a:lnSpc>
              <a:spcBef>
                <a:spcPct val="0"/>
              </a:spcBef>
              <a:buClrTx/>
              <a:buSzTx/>
              <a:buFontTx/>
              <a:buNone/>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1</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LabVIEW</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启动界面选择菜单“文件”</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新建</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创建一个新的</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a:t>
            </a:r>
          </a:p>
          <a:p>
            <a:pPr>
              <a:lnSpc>
                <a:spcPct val="125000"/>
              </a:lnSpc>
              <a:spcBef>
                <a:spcPct val="0"/>
              </a:spcBef>
              <a:buClrTx/>
              <a:buSzTx/>
              <a:buFontTx/>
              <a:buNone/>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2</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LabVIEW</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启动界面单击“创建项目”，在弹出的“创建项目”窗口中双击“</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模板”创建一个新的</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a:t>
            </a:r>
          </a:p>
          <a:p>
            <a:pPr>
              <a:lnSpc>
                <a:spcPct val="125000"/>
              </a:lnSpc>
              <a:spcBef>
                <a:spcPct val="0"/>
              </a:spcBef>
              <a:buClrTx/>
              <a:buSzTx/>
              <a:buFontTx/>
              <a:buNone/>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3</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）在前面板的“文件”菜单中选择“新建</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a:t>
            </a:r>
          </a:p>
        </p:txBody>
      </p:sp>
      <p:sp>
        <p:nvSpPr>
          <p:cNvPr id="44036" name="Rectangle 4"/>
          <p:cNvSpPr>
            <a:spLocks noChangeArrowheads="1"/>
          </p:cNvSpPr>
          <p:nvPr/>
        </p:nvSpPr>
        <p:spPr bwMode="auto">
          <a:xfrm>
            <a:off x="971550" y="1412875"/>
            <a:ext cx="2160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Arial" panose="020B0604020202020204" pitchFamily="34" charset="0"/>
              </a:rPr>
              <a:t>【</a:t>
            </a:r>
            <a:r>
              <a:rPr lang="zh-CN" altLang="en-US" sz="2000" b="1">
                <a:latin typeface="Arial" panose="020B0604020202020204" pitchFamily="34" charset="0"/>
              </a:rPr>
              <a:t>设计目标</a:t>
            </a:r>
            <a:r>
              <a:rPr lang="en-US" altLang="zh-CN" sz="2000" b="1">
                <a:latin typeface="Arial" panose="020B0604020202020204" pitchFamily="34" charset="0"/>
              </a:rPr>
              <a:t>】</a:t>
            </a:r>
          </a:p>
        </p:txBody>
      </p:sp>
      <p:sp>
        <p:nvSpPr>
          <p:cNvPr id="44037" name="Rectangle 5"/>
          <p:cNvSpPr>
            <a:spLocks noChangeArrowheads="1"/>
          </p:cNvSpPr>
          <p:nvPr/>
        </p:nvSpPr>
        <p:spPr bwMode="auto">
          <a:xfrm>
            <a:off x="971550" y="1890713"/>
            <a:ext cx="529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Arial" panose="020B0604020202020204" pitchFamily="34" charset="0"/>
                <a:ea typeface="楷体" panose="02010609060101010101" pitchFamily="49" charset="-122"/>
              </a:rPr>
              <a:t>求二个数的较大值，当二数相等时指示灯亮。</a:t>
            </a:r>
          </a:p>
        </p:txBody>
      </p:sp>
      <p:sp>
        <p:nvSpPr>
          <p:cNvPr id="71686" name="Rectangle 6"/>
          <p:cNvSpPr>
            <a:spLocks noChangeArrowheads="1"/>
          </p:cNvSpPr>
          <p:nvPr/>
        </p:nvSpPr>
        <p:spPr bwMode="auto">
          <a:xfrm>
            <a:off x="468313" y="2349500"/>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1">
                <a:latin typeface="Times New Roman" panose="02020603050405020304" pitchFamily="18" charset="0"/>
                <a:ea typeface="黑体" panose="02010609060101010101" pitchFamily="49" charset="-122"/>
              </a:rPr>
              <a:t>4.4.1</a:t>
            </a:r>
            <a:r>
              <a:rPr lang="en-US" altLang="zh-CN" sz="2000" b="1">
                <a:latin typeface="黑体" panose="02010609060101010101" pitchFamily="49" charset="-122"/>
                <a:ea typeface="黑体" panose="02010609060101010101" pitchFamily="49" charset="-122"/>
              </a:rPr>
              <a:t> </a:t>
            </a:r>
            <a:r>
              <a:rPr lang="zh-CN" altLang="en-US" sz="2000" b="1">
                <a:latin typeface="黑体" panose="02010609060101010101" pitchFamily="49" charset="-122"/>
                <a:ea typeface="黑体" panose="02010609060101010101" pitchFamily="49" charset="-122"/>
              </a:rPr>
              <a:t>新建一个</a:t>
            </a:r>
            <a:r>
              <a:rPr lang="en-US" altLang="zh-CN" sz="2000" b="1">
                <a:latin typeface="黑体" panose="02010609060101010101" pitchFamily="49" charset="-122"/>
                <a:ea typeface="黑体" panose="02010609060101010101" pitchFamily="49" charset="-122"/>
              </a:rPr>
              <a:t>VI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1"/>
          <p:cNvSpPr>
            <a:spLocks noChangeArrowheads="1"/>
          </p:cNvSpPr>
          <p:nvPr/>
        </p:nvSpPr>
        <p:spPr bwMode="auto">
          <a:xfrm>
            <a:off x="323850" y="1976438"/>
            <a:ext cx="8569325"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5125" indent="-365125">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830263"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23825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46238"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 typeface="Wingdings" panose="05000000000000000000" pitchFamily="2" charset="2"/>
              <a:buChar char="Ø"/>
            </a:pPr>
            <a:r>
              <a:rPr lang="zh-CN" altLang="en-US" sz="1800">
                <a:solidFill>
                  <a:srgbClr val="000000"/>
                </a:solidFill>
                <a:latin typeface="Times New Roman" panose="02020603050405020304" pitchFamily="18" charset="0"/>
                <a:cs typeface="Times New Roman" panose="02020603050405020304" pitchFamily="18" charset="0"/>
              </a:rPr>
              <a:t>   </a:t>
            </a:r>
            <a:r>
              <a:rPr lang="zh-CN" altLang="en-US" sz="2000" b="1">
                <a:solidFill>
                  <a:srgbClr val="000000"/>
                </a:solidFill>
                <a:latin typeface="楷体" panose="02010609060101010101" pitchFamily="49" charset="-122"/>
                <a:ea typeface="楷体" panose="02010609060101010101" pitchFamily="49" charset="-122"/>
                <a:cs typeface="Times New Roman" panose="02020603050405020304" pitchFamily="18" charset="0"/>
              </a:rPr>
              <a:t>在前面板放置二个数值型输入控件和</a:t>
            </a:r>
            <a:r>
              <a:rPr lang="zh-CN" altLang="en-US" sz="2000" b="1">
                <a:latin typeface="楷体" panose="02010609060101010101" pitchFamily="49" charset="-122"/>
                <a:ea typeface="楷体" panose="02010609060101010101" pitchFamily="49" charset="-122"/>
                <a:cs typeface="Times New Roman" panose="02020603050405020304" pitchFamily="18" charset="0"/>
              </a:rPr>
              <a:t>一个数值型输出控件（</a:t>
            </a:r>
            <a:r>
              <a:rPr lang="zh-CN" altLang="en-US" sz="2000" b="1">
                <a:solidFill>
                  <a:srgbClr val="000000"/>
                </a:solidFill>
                <a:latin typeface="楷体" panose="02010609060101010101" pitchFamily="49" charset="-122"/>
                <a:ea typeface="楷体" panose="02010609060101010101" pitchFamily="49" charset="-122"/>
                <a:cs typeface="Times New Roman" panose="02020603050405020304" pitchFamily="18" charset="0"/>
              </a:rPr>
              <a:t>位于“新式”</a:t>
            </a:r>
            <a:r>
              <a:rPr lang="en-US"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数值”子选板</a:t>
            </a:r>
            <a:r>
              <a:rPr lang="en-US"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，标签分别改为“</a:t>
            </a:r>
            <a:r>
              <a:rPr lang="en-US" altLang="zh-CN" sz="2000" b="1">
                <a:latin typeface="楷体" panose="02010609060101010101" pitchFamily="49" charset="-122"/>
                <a:ea typeface="楷体" panose="02010609060101010101" pitchFamily="49" charset="-122"/>
                <a:cs typeface="Times New Roman" panose="02020603050405020304" pitchFamily="18" charset="0"/>
              </a:rPr>
              <a:t>a”“b”</a:t>
            </a:r>
            <a:r>
              <a:rPr lang="zh-CN" altLang="en-US" sz="2000" b="1">
                <a:latin typeface="楷体" panose="02010609060101010101" pitchFamily="49" charset="-122"/>
                <a:ea typeface="楷体" panose="02010609060101010101" pitchFamily="49" charset="-122"/>
                <a:cs typeface="Times New Roman" panose="02020603050405020304" pitchFamily="18" charset="0"/>
              </a:rPr>
              <a:t>和“</a:t>
            </a:r>
            <a:r>
              <a:rPr lang="en-US" altLang="zh-CN" sz="2000" b="1">
                <a:latin typeface="楷体" panose="02010609060101010101" pitchFamily="49" charset="-122"/>
                <a:ea typeface="楷体" panose="02010609060101010101" pitchFamily="49" charset="-122"/>
                <a:cs typeface="Times New Roman" panose="02020603050405020304" pitchFamily="18" charset="0"/>
              </a:rPr>
              <a:t>Max”</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p>
          <a:p>
            <a:pPr>
              <a:lnSpc>
                <a:spcPct val="125000"/>
              </a:lnSpc>
              <a:spcBef>
                <a:spcPct val="0"/>
              </a:spcBef>
              <a:buClrTx/>
              <a:buSzTx/>
              <a:buFont typeface="Wingdings" panose="05000000000000000000" pitchFamily="2" charset="2"/>
              <a:buChar char="Ø"/>
            </a:pPr>
            <a:r>
              <a:rPr lang="zh-CN" altLang="en-US" sz="2000" b="1">
                <a:latin typeface="楷体" panose="02010609060101010101" pitchFamily="49" charset="-122"/>
                <a:ea typeface="楷体" panose="02010609060101010101" pitchFamily="49" charset="-122"/>
                <a:cs typeface="Times New Roman" panose="02020603050405020304" pitchFamily="18" charset="0"/>
              </a:rPr>
              <a:t> 放置一个布尔显示控件</a:t>
            </a:r>
            <a:r>
              <a:rPr lang="en-US"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位于</a:t>
            </a:r>
            <a:r>
              <a:rPr lang="zh-CN" altLang="en-US" sz="2000" b="1">
                <a:solidFill>
                  <a:srgbClr val="000000"/>
                </a:solidFill>
                <a:latin typeface="楷体" panose="02010609060101010101" pitchFamily="49" charset="-122"/>
                <a:ea typeface="楷体" panose="02010609060101010101" pitchFamily="49" charset="-122"/>
                <a:cs typeface="Times New Roman" panose="02020603050405020304" pitchFamily="18" charset="0"/>
              </a:rPr>
              <a:t>“新式”</a:t>
            </a:r>
            <a:r>
              <a:rPr lang="en-US"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布尔”子选板</a:t>
            </a:r>
            <a:r>
              <a:rPr lang="en-US"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，标签改为“</a:t>
            </a:r>
            <a:r>
              <a:rPr lang="en-US" altLang="zh-CN" sz="2000" b="1">
                <a:latin typeface="楷体" panose="02010609060101010101" pitchFamily="49" charset="-122"/>
                <a:ea typeface="楷体" panose="02010609060101010101" pitchFamily="49" charset="-122"/>
                <a:cs typeface="Times New Roman" panose="02020603050405020304" pitchFamily="18" charset="0"/>
              </a:rPr>
              <a:t>a=b”</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p>
          <a:p>
            <a:pPr>
              <a:lnSpc>
                <a:spcPct val="125000"/>
              </a:lnSpc>
              <a:spcBef>
                <a:spcPct val="0"/>
              </a:spcBef>
              <a:buClrTx/>
              <a:buSzTx/>
              <a:buFont typeface="Wingdings" panose="05000000000000000000" pitchFamily="2" charset="2"/>
              <a:buChar char="Ø"/>
            </a:pPr>
            <a:r>
              <a:rPr lang="zh-CN" altLang="en-US" sz="2000" b="1">
                <a:latin typeface="楷体" panose="02010609060101010101" pitchFamily="49" charset="-122"/>
                <a:ea typeface="楷体" panose="02010609060101010101" pitchFamily="49" charset="-122"/>
                <a:cs typeface="Times New Roman" panose="02020603050405020304" pitchFamily="18" charset="0"/>
              </a:rPr>
              <a:t>通过选择对象、对齐和分布对象等一系列操作，将前面板设计成如图所示。</a:t>
            </a:r>
            <a:r>
              <a:rPr lang="en-US" altLang="zh-CN" sz="2400">
                <a:latin typeface="宋体" panose="02010600030101010101" pitchFamily="2" charset="-122"/>
              </a:rPr>
              <a:t>  </a:t>
            </a:r>
            <a:endParaRPr lang="en-US" altLang="zh-CN" sz="1800">
              <a:latin typeface="Times New Roman" panose="02020603050405020304" pitchFamily="18" charset="0"/>
              <a:cs typeface="Times New Roman" panose="02020603050405020304" pitchFamily="18" charset="0"/>
            </a:endParaRPr>
          </a:p>
        </p:txBody>
      </p:sp>
      <p:sp>
        <p:nvSpPr>
          <p:cNvPr id="45059" name="Rectangle 4"/>
          <p:cNvSpPr>
            <a:spLocks noChangeArrowheads="1"/>
          </p:cNvSpPr>
          <p:nvPr/>
        </p:nvSpPr>
        <p:spPr bwMode="auto">
          <a:xfrm>
            <a:off x="900113" y="1412875"/>
            <a:ext cx="2098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rPr>
              <a:t>4.4.2</a:t>
            </a:r>
            <a:r>
              <a:rPr lang="en-US" altLang="zh-CN" sz="2000" b="1">
                <a:latin typeface="黑体" panose="02010609060101010101" pitchFamily="49" charset="-122"/>
                <a:ea typeface="黑体" panose="02010609060101010101" pitchFamily="49" charset="-122"/>
              </a:rPr>
              <a:t> </a:t>
            </a:r>
            <a:r>
              <a:rPr lang="zh-CN" altLang="en-US" sz="2000" b="1">
                <a:latin typeface="黑体" panose="02010609060101010101" pitchFamily="49" charset="-122"/>
                <a:ea typeface="黑体" panose="02010609060101010101" pitchFamily="49" charset="-122"/>
              </a:rPr>
              <a:t>前面板设计</a:t>
            </a:r>
          </a:p>
        </p:txBody>
      </p:sp>
      <p:pic>
        <p:nvPicPr>
          <p:cNvPr id="138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292600"/>
            <a:ext cx="26844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2" dur="500"/>
                                        <p:tgtEl>
                                          <p:spTgt spid="138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7" dur="500"/>
                                        <p:tgtEl>
                                          <p:spTgt spid="138243">
                                            <p:txEl>
                                              <p:pRg st="2" end="2"/>
                                            </p:txEl>
                                          </p:spTgt>
                                        </p:tgtEl>
                                      </p:cBhvr>
                                    </p:animEffect>
                                  </p:child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138245"/>
                                        </p:tgtEl>
                                        <p:attrNameLst>
                                          <p:attrName>style.visibility</p:attrName>
                                        </p:attrNameLst>
                                      </p:cBhvr>
                                      <p:to>
                                        <p:strVal val="visible"/>
                                      </p:to>
                                    </p:set>
                                    <p:animEffect transition="in" filter="checkerboard(across)">
                                      <p:cBhvr>
                                        <p:cTn id="21"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
          <p:cNvSpPr>
            <a:spLocks noChangeArrowheads="1"/>
          </p:cNvSpPr>
          <p:nvPr/>
        </p:nvSpPr>
        <p:spPr bwMode="auto">
          <a:xfrm>
            <a:off x="323850" y="1700213"/>
            <a:ext cx="84613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切换到程序框图窗口（主菜单中选择“窗口”</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“选择程序框图”命令或按</a:t>
            </a:r>
            <a:r>
              <a:rPr lang="zh-CN" altLang="en-US" sz="2000" b="1">
                <a:latin typeface="楷体" panose="02010609060101010101" pitchFamily="49" charset="-122"/>
                <a:ea typeface="楷体" panose="02010609060101010101" pitchFamily="49" charset="-122"/>
              </a:rPr>
              <a:t>快捷键</a:t>
            </a:r>
            <a:r>
              <a:rPr lang="en-US" altLang="zh-CN" sz="2000" b="1">
                <a:latin typeface="楷体" panose="02010609060101010101" pitchFamily="49" charset="-122"/>
                <a:ea typeface="楷体" panose="02010609060101010101" pitchFamily="49" charset="-122"/>
              </a:rPr>
              <a:t>Ctrl+E</a:t>
            </a:r>
            <a:endParaRPr lang="zh-CN" altLang="en-US" sz="2000" b="1">
              <a:latin typeface="楷体" panose="02010609060101010101" pitchFamily="49" charset="-122"/>
              <a:ea typeface="楷体" panose="02010609060101010101" pitchFamily="49" charset="-122"/>
            </a:endParaRPr>
          </a:p>
          <a:p>
            <a:pPr eaLnBrk="1" hangingPunct="1">
              <a:lnSpc>
                <a:spcPct val="125000"/>
              </a:lnSpc>
              <a:spcBef>
                <a:spcPct val="0"/>
              </a:spcBef>
              <a:buClrTx/>
              <a:buSzTx/>
              <a:buFontTx/>
              <a:buNone/>
            </a:pPr>
            <a:r>
              <a:rPr lang="zh-CN" altLang="zh-CN" sz="2000" b="1">
                <a:latin typeface="楷体" panose="02010609060101010101" pitchFamily="49" charset="-122"/>
                <a:ea typeface="楷体" panose="02010609060101010101" pitchFamily="49" charset="-122"/>
              </a:rPr>
              <a:t>通过函数选板添加节点。添加 “</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”、“≥”和“选择”三个比较节点</a:t>
            </a:r>
            <a:r>
              <a:rPr lang="zh-CN" altLang="en-US"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位于“编程”</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“比较”子选板</a:t>
            </a:r>
            <a:r>
              <a:rPr lang="zh-CN" altLang="en-US"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a:t>
            </a:r>
            <a:endParaRPr lang="en-US" altLang="zh-CN" sz="2000" b="1">
              <a:latin typeface="楷体" panose="02010609060101010101" pitchFamily="49" charset="-122"/>
              <a:ea typeface="楷体" panose="02010609060101010101" pitchFamily="49" charset="-122"/>
              <a:cs typeface="Times New Roman" panose="02020603050405020304" pitchFamily="18" charset="0"/>
            </a:endParaRPr>
          </a:p>
        </p:txBody>
      </p:sp>
      <p:sp>
        <p:nvSpPr>
          <p:cNvPr id="46083" name="Rectangle 3"/>
          <p:cNvSpPr>
            <a:spLocks noChangeArrowheads="1"/>
          </p:cNvSpPr>
          <p:nvPr/>
        </p:nvSpPr>
        <p:spPr bwMode="auto">
          <a:xfrm>
            <a:off x="900113" y="1412875"/>
            <a:ext cx="3887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rPr>
              <a:t>4.4.3</a:t>
            </a:r>
            <a:r>
              <a:rPr lang="en-US" altLang="zh-CN" sz="2000" b="1">
                <a:latin typeface="黑体" panose="02010609060101010101" pitchFamily="49" charset="-122"/>
                <a:ea typeface="黑体" panose="02010609060101010101" pitchFamily="49" charset="-122"/>
              </a:rPr>
              <a:t> </a:t>
            </a:r>
            <a:r>
              <a:rPr lang="zh-CN" altLang="zh-CN" sz="2000" b="1">
                <a:latin typeface="黑体" panose="02010609060101010101" pitchFamily="49" charset="-122"/>
                <a:ea typeface="黑体" panose="02010609060101010101" pitchFamily="49" charset="-122"/>
              </a:rPr>
              <a:t>框图程序设计</a:t>
            </a:r>
            <a:r>
              <a:rPr lang="en-US" altLang="zh-CN" sz="2000" b="1">
                <a:latin typeface="黑体" panose="02010609060101010101" pitchFamily="49" charset="-122"/>
                <a:ea typeface="黑体" panose="02010609060101010101" pitchFamily="49" charset="-122"/>
              </a:rPr>
              <a:t>——</a:t>
            </a:r>
            <a:r>
              <a:rPr lang="zh-CN" altLang="zh-CN" sz="2000" b="1">
                <a:latin typeface="黑体" panose="02010609060101010101" pitchFamily="49" charset="-122"/>
                <a:ea typeface="黑体" panose="02010609060101010101" pitchFamily="49" charset="-122"/>
              </a:rPr>
              <a:t>添加节点</a:t>
            </a:r>
          </a:p>
        </p:txBody>
      </p:sp>
      <p:sp>
        <p:nvSpPr>
          <p:cNvPr id="73732" name="Rectangle 4"/>
          <p:cNvSpPr>
            <a:spLocks noChangeArrowheads="1"/>
          </p:cNvSpPr>
          <p:nvPr/>
        </p:nvSpPr>
        <p:spPr bwMode="auto">
          <a:xfrm>
            <a:off x="539750" y="3429000"/>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63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cs typeface="Times New Roman" panose="02020603050405020304" pitchFamily="18" charset="0"/>
              </a:rPr>
              <a:t>4.4.4</a:t>
            </a:r>
            <a:r>
              <a:rPr lang="en-US" altLang="zh-CN" sz="2000" b="1">
                <a:latin typeface="黑体" panose="02010609060101010101" pitchFamily="49" charset="-122"/>
                <a:ea typeface="黑体" panose="02010609060101010101" pitchFamily="49" charset="-122"/>
                <a:cs typeface="Times New Roman" panose="02020603050405020304" pitchFamily="18" charset="0"/>
              </a:rPr>
              <a:t> </a:t>
            </a:r>
            <a:r>
              <a:rPr lang="zh-CN" altLang="en-US" sz="2000" b="1">
                <a:latin typeface="黑体" panose="02010609060101010101" pitchFamily="49" charset="-122"/>
                <a:ea typeface="黑体" panose="02010609060101010101" pitchFamily="49" charset="-122"/>
                <a:cs typeface="Times New Roman" panose="02020603050405020304" pitchFamily="18" charset="0"/>
              </a:rPr>
              <a:t>框图程序设计</a:t>
            </a:r>
            <a:r>
              <a:rPr lang="en-US" altLang="zh-CN" sz="2000" b="1">
                <a:latin typeface="黑体" panose="02010609060101010101" pitchFamily="49" charset="-122"/>
                <a:ea typeface="黑体" panose="02010609060101010101" pitchFamily="49" charset="-122"/>
                <a:cs typeface="Times New Roman" panose="02020603050405020304" pitchFamily="18" charset="0"/>
              </a:rPr>
              <a:t>——</a:t>
            </a:r>
            <a:r>
              <a:rPr lang="zh-CN" altLang="en-US" sz="2000" b="1">
                <a:latin typeface="黑体" panose="02010609060101010101" pitchFamily="49" charset="-122"/>
                <a:ea typeface="黑体" panose="02010609060101010101" pitchFamily="49" charset="-122"/>
                <a:cs typeface="Times New Roman" panose="02020603050405020304" pitchFamily="18" charset="0"/>
              </a:rPr>
              <a:t>连线</a:t>
            </a:r>
          </a:p>
        </p:txBody>
      </p:sp>
      <p:sp>
        <p:nvSpPr>
          <p:cNvPr id="139269" name="Rectangle 5"/>
          <p:cNvSpPr>
            <a:spLocks noChangeArrowheads="1"/>
          </p:cNvSpPr>
          <p:nvPr/>
        </p:nvSpPr>
        <p:spPr bwMode="auto">
          <a:xfrm>
            <a:off x="611188" y="3933825"/>
            <a:ext cx="577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zh-CN" sz="2000" b="1">
                <a:solidFill>
                  <a:srgbClr val="000000"/>
                </a:solidFill>
                <a:latin typeface="Arial" panose="020B0604020202020204" pitchFamily="34" charset="0"/>
                <a:ea typeface="楷体" panose="02010609060101010101" pitchFamily="49" charset="-122"/>
              </a:rPr>
              <a:t>使用工具箱中的连线工具</a:t>
            </a:r>
            <a:r>
              <a:rPr lang="zh-CN" altLang="en-US" sz="2000" b="1">
                <a:latin typeface="Arial" panose="020B0604020202020204" pitchFamily="34" charset="0"/>
                <a:ea typeface="楷体" panose="02010609060101010101" pitchFamily="49" charset="-122"/>
              </a:rPr>
              <a:t>，将所有节点连接起来。</a:t>
            </a:r>
          </a:p>
        </p:txBody>
      </p:sp>
      <p:pic>
        <p:nvPicPr>
          <p:cNvPr id="1392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724400"/>
            <a:ext cx="3024188"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724400"/>
            <a:ext cx="30924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box(in)">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box(in)">
                                      <p:cBhvr>
                                        <p:cTn id="12" dur="500"/>
                                        <p:tgtEl>
                                          <p:spTgt spid="139266">
                                            <p:txEl>
                                              <p:pRg st="1" end="1"/>
                                            </p:txEl>
                                          </p:spTgt>
                                        </p:tgtEl>
                                      </p:cBhvr>
                                    </p:animEffect>
                                  </p:childTnLst>
                                </p:cTn>
                              </p:par>
                            </p:childTnLst>
                          </p:cTn>
                        </p:par>
                        <p:par>
                          <p:cTn id="13" fill="hold" nodeType="afterGroup">
                            <p:stCondLst>
                              <p:cond delay="500"/>
                            </p:stCondLst>
                            <p:childTnLst>
                              <p:par>
                                <p:cTn id="14" presetID="5" presetClass="entr" presetSubtype="10" fill="hold" nodeType="afterEffect">
                                  <p:stCondLst>
                                    <p:cond delay="500"/>
                                  </p:stCondLst>
                                  <p:childTnLst>
                                    <p:set>
                                      <p:cBhvr>
                                        <p:cTn id="15" dur="1" fill="hold">
                                          <p:stCondLst>
                                            <p:cond delay="0"/>
                                          </p:stCondLst>
                                        </p:cTn>
                                        <p:tgtEl>
                                          <p:spTgt spid="139270"/>
                                        </p:tgtEl>
                                        <p:attrNameLst>
                                          <p:attrName>style.visibility</p:attrName>
                                        </p:attrNameLst>
                                      </p:cBhvr>
                                      <p:to>
                                        <p:strVal val="visible"/>
                                      </p:to>
                                    </p:set>
                                    <p:animEffect transition="in" filter="checkerboard(across)">
                                      <p:cBhvr>
                                        <p:cTn id="16" dur="500"/>
                                        <p:tgtEl>
                                          <p:spTgt spid="1392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2"/>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139269"/>
                                        </p:tgtEl>
                                        <p:attrNameLst>
                                          <p:attrName>style.visibility</p:attrName>
                                        </p:attrNameLst>
                                      </p:cBhvr>
                                      <p:to>
                                        <p:strVal val="visible"/>
                                      </p:to>
                                    </p:set>
                                  </p:childTnLst>
                                </p:cTn>
                              </p:par>
                            </p:childTnLst>
                          </p:cTn>
                        </p:par>
                        <p:par>
                          <p:cTn id="24" fill="hold" nodeType="afterGroup">
                            <p:stCondLst>
                              <p:cond delay="500"/>
                            </p:stCondLst>
                            <p:childTnLst>
                              <p:par>
                                <p:cTn id="25" presetID="5" presetClass="entr" presetSubtype="10" fill="hold" nodeType="afterEffect">
                                  <p:stCondLst>
                                    <p:cond delay="500"/>
                                  </p:stCondLst>
                                  <p:childTnLst>
                                    <p:set>
                                      <p:cBhvr>
                                        <p:cTn id="26" dur="1" fill="hold">
                                          <p:stCondLst>
                                            <p:cond delay="0"/>
                                          </p:stCondLst>
                                        </p:cTn>
                                        <p:tgtEl>
                                          <p:spTgt spid="139271"/>
                                        </p:tgtEl>
                                        <p:attrNameLst>
                                          <p:attrName>style.visibility</p:attrName>
                                        </p:attrNameLst>
                                      </p:cBhvr>
                                      <p:to>
                                        <p:strVal val="visible"/>
                                      </p:to>
                                    </p:set>
                                    <p:animEffect transition="in" filter="checkerboard(across)">
                                      <p:cBhvr>
                                        <p:cTn id="27"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1392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idx="4294967295"/>
          </p:nvPr>
        </p:nvSpPr>
        <p:spPr>
          <a:xfrm>
            <a:off x="1116013" y="549275"/>
            <a:ext cx="4249737" cy="360363"/>
          </a:xfrm>
        </p:spPr>
        <p:txBody>
          <a:bodyPr anchor="ctr"/>
          <a:lstStyle/>
          <a:p>
            <a:pPr eaLnBrk="1" hangingPunct="1"/>
            <a:r>
              <a:rPr lang="en-US" altLang="zh-CN" sz="2800" b="1">
                <a:solidFill>
                  <a:schemeClr val="tx1"/>
                </a:solidFill>
                <a:latin typeface="黑体" panose="02010609060101010101" pitchFamily="49" charset="-122"/>
                <a:ea typeface="黑体" panose="02010609060101010101" pitchFamily="49" charset="-122"/>
              </a:rPr>
              <a:t>4.1.2 LabVIEW</a:t>
            </a:r>
            <a:r>
              <a:rPr lang="zh-CN" altLang="zh-CN" sz="2800" b="1">
                <a:solidFill>
                  <a:schemeClr val="tx1"/>
                </a:solidFill>
                <a:latin typeface="黑体" panose="02010609060101010101" pitchFamily="49" charset="-122"/>
                <a:ea typeface="黑体" panose="02010609060101010101" pitchFamily="49" charset="-122"/>
              </a:rPr>
              <a:t>的优势</a:t>
            </a:r>
            <a:endParaRPr lang="zh-CN" altLang="en-US" sz="2800" b="1">
              <a:solidFill>
                <a:schemeClr val="tx1"/>
              </a:solidFill>
              <a:latin typeface="黑体" panose="02010609060101010101" pitchFamily="49" charset="-122"/>
              <a:ea typeface="黑体" panose="02010609060101010101" pitchFamily="49" charset="-122"/>
            </a:endParaRPr>
          </a:p>
        </p:txBody>
      </p:sp>
      <p:sp>
        <p:nvSpPr>
          <p:cNvPr id="28674" name="副标题 2"/>
          <p:cNvSpPr>
            <a:spLocks noGrp="1"/>
          </p:cNvSpPr>
          <p:nvPr>
            <p:ph type="subTitle" idx="4294967295"/>
          </p:nvPr>
        </p:nvSpPr>
        <p:spPr>
          <a:xfrm>
            <a:off x="107950" y="1341438"/>
            <a:ext cx="8928100" cy="5400675"/>
          </a:xfrm>
        </p:spPr>
        <p:txBody>
          <a:bodyPr/>
          <a:lstStyle/>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(1) </a:t>
            </a:r>
            <a:r>
              <a:rPr lang="zh-CN" altLang="zh-CN" sz="2200" b="1">
                <a:latin typeface="楷体" panose="02010609060101010101" pitchFamily="49" charset="-122"/>
                <a:ea typeface="楷体" panose="02010609060101010101" pitchFamily="49" charset="-122"/>
              </a:rPr>
              <a:t>提供了丰富的图形控件，采用了图形化的编程方法；</a:t>
            </a:r>
          </a:p>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(2) </a:t>
            </a:r>
            <a:r>
              <a:rPr lang="zh-CN" altLang="zh-CN" sz="2200" b="1">
                <a:latin typeface="楷体" panose="02010609060101010101" pitchFamily="49" charset="-122"/>
                <a:ea typeface="楷体" panose="02010609060101010101" pitchFamily="49" charset="-122"/>
              </a:rPr>
              <a:t>采用数据流模型，实现了</a:t>
            </a:r>
            <a:r>
              <a:rPr lang="zh-CN" altLang="zh-CN" sz="2200" b="1">
                <a:solidFill>
                  <a:srgbClr val="0000FF"/>
                </a:solidFill>
                <a:latin typeface="楷体" panose="02010609060101010101" pitchFamily="49" charset="-122"/>
                <a:ea typeface="楷体" panose="02010609060101010101" pitchFamily="49" charset="-122"/>
              </a:rPr>
              <a:t>自动的多线程，从而能充分利用处理器</a:t>
            </a:r>
            <a:r>
              <a:rPr lang="en-US" altLang="zh-CN" sz="2200" b="1">
                <a:solidFill>
                  <a:srgbClr val="0000FF"/>
                </a:solidFill>
                <a:latin typeface="楷体" panose="02010609060101010101" pitchFamily="49" charset="-122"/>
                <a:ea typeface="楷体" panose="02010609060101010101" pitchFamily="49" charset="-122"/>
              </a:rPr>
              <a:t>(</a:t>
            </a:r>
            <a:r>
              <a:rPr lang="zh-CN" altLang="zh-CN" sz="2200" b="1">
                <a:solidFill>
                  <a:srgbClr val="0000FF"/>
                </a:solidFill>
                <a:latin typeface="楷体" panose="02010609060101010101" pitchFamily="49" charset="-122"/>
                <a:ea typeface="楷体" panose="02010609060101010101" pitchFamily="49" charset="-122"/>
              </a:rPr>
              <a:t>尤其是多处理器</a:t>
            </a:r>
            <a:r>
              <a:rPr lang="en-US" altLang="zh-CN" sz="2200" b="1">
                <a:solidFill>
                  <a:srgbClr val="0000FF"/>
                </a:solidFill>
                <a:latin typeface="楷体" panose="02010609060101010101" pitchFamily="49" charset="-122"/>
                <a:ea typeface="楷体" panose="02010609060101010101" pitchFamily="49" charset="-122"/>
              </a:rPr>
              <a:t>)</a:t>
            </a:r>
            <a:r>
              <a:rPr lang="zh-CN" altLang="zh-CN" sz="2200" b="1">
                <a:solidFill>
                  <a:srgbClr val="0000FF"/>
                </a:solidFill>
                <a:latin typeface="楷体" panose="02010609060101010101" pitchFamily="49" charset="-122"/>
                <a:ea typeface="楷体" panose="02010609060101010101" pitchFamily="49" charset="-122"/>
              </a:rPr>
              <a:t>的处理能力</a:t>
            </a:r>
            <a:r>
              <a:rPr lang="zh-CN" altLang="zh-CN" sz="2200" b="1">
                <a:latin typeface="楷体" panose="02010609060101010101" pitchFamily="49" charset="-122"/>
                <a:ea typeface="楷体" panose="02010609060101010101" pitchFamily="49" charset="-122"/>
              </a:rPr>
              <a:t>；</a:t>
            </a:r>
          </a:p>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(3) </a:t>
            </a:r>
            <a:r>
              <a:rPr lang="zh-CN" altLang="zh-CN" sz="2200" b="1">
                <a:latin typeface="楷体" panose="02010609060101010101" pitchFamily="49" charset="-122"/>
                <a:ea typeface="楷体" panose="02010609060101010101" pitchFamily="49" charset="-122"/>
              </a:rPr>
              <a:t>内建有编译器，能在用户编写程序的同时白动完成编译；</a:t>
            </a:r>
          </a:p>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(4) </a:t>
            </a:r>
            <a:r>
              <a:rPr lang="zh-CN" altLang="zh-CN" sz="2200" b="1">
                <a:latin typeface="楷体" panose="02010609060101010101" pitchFamily="49" charset="-122"/>
                <a:ea typeface="楷体" panose="02010609060101010101" pitchFamily="49" charset="-122"/>
              </a:rPr>
              <a:t>通过</a:t>
            </a:r>
            <a:r>
              <a:rPr lang="en-US" altLang="zh-CN" sz="2200" b="1">
                <a:latin typeface="楷体" panose="02010609060101010101" pitchFamily="49" charset="-122"/>
                <a:ea typeface="楷体" panose="02010609060101010101" pitchFamily="49" charset="-122"/>
              </a:rPr>
              <a:t>DLL</a:t>
            </a:r>
            <a:r>
              <a:rPr lang="zh-CN" altLang="zh-CN" sz="2200" b="1">
                <a:latin typeface="楷体" panose="02010609060101010101" pitchFamily="49" charset="-122"/>
                <a:ea typeface="楷体" panose="02010609060101010101" pitchFamily="49" charset="-122"/>
              </a:rPr>
              <a:t>、</a:t>
            </a:r>
            <a:r>
              <a:rPr lang="en-US" altLang="zh-CN" sz="2200" b="1">
                <a:latin typeface="楷体" panose="02010609060101010101" pitchFamily="49" charset="-122"/>
                <a:ea typeface="楷体" panose="02010609060101010101" pitchFamily="49" charset="-122"/>
              </a:rPr>
              <a:t>CIN</a:t>
            </a:r>
            <a:r>
              <a:rPr lang="zh-CN" altLang="zh-CN" sz="2200" b="1">
                <a:latin typeface="楷体" panose="02010609060101010101" pitchFamily="49" charset="-122"/>
                <a:ea typeface="楷体" panose="02010609060101010101" pitchFamily="49" charset="-122"/>
              </a:rPr>
              <a:t>节点、</a:t>
            </a:r>
            <a:r>
              <a:rPr lang="en-US" altLang="zh-CN" sz="2200" b="1">
                <a:latin typeface="楷体" panose="02010609060101010101" pitchFamily="49" charset="-122"/>
                <a:ea typeface="楷体" panose="02010609060101010101" pitchFamily="49" charset="-122"/>
              </a:rPr>
              <a:t>ActiveX</a:t>
            </a:r>
            <a:r>
              <a:rPr lang="zh-CN" altLang="zh-CN" sz="2200" b="1">
                <a:latin typeface="楷体" panose="02010609060101010101" pitchFamily="49" charset="-122"/>
                <a:ea typeface="楷体" panose="02010609060101010101" pitchFamily="49" charset="-122"/>
              </a:rPr>
              <a:t>、</a:t>
            </a:r>
            <a:r>
              <a:rPr lang="en-US" altLang="zh-CN" sz="2200" b="1">
                <a:latin typeface="楷体" panose="02010609060101010101" pitchFamily="49" charset="-122"/>
                <a:ea typeface="楷体" panose="02010609060101010101" pitchFamily="49" charset="-122"/>
              </a:rPr>
              <a:t>.NET</a:t>
            </a:r>
            <a:r>
              <a:rPr lang="zh-CN" altLang="zh-CN" sz="2200" b="1">
                <a:latin typeface="楷体" panose="02010609060101010101" pitchFamily="49" charset="-122"/>
                <a:ea typeface="楷体" panose="02010609060101010101" pitchFamily="49" charset="-122"/>
              </a:rPr>
              <a:t>或</a:t>
            </a:r>
            <a:r>
              <a:rPr lang="en-US" altLang="zh-CN" sz="2200" b="1">
                <a:latin typeface="楷体" panose="02010609060101010101" pitchFamily="49" charset="-122"/>
                <a:ea typeface="楷体" panose="02010609060101010101" pitchFamily="49" charset="-122"/>
              </a:rPr>
              <a:t>MATLAB</a:t>
            </a:r>
            <a:r>
              <a:rPr lang="zh-CN" altLang="zh-CN" sz="2200" b="1">
                <a:latin typeface="楷体" panose="02010609060101010101" pitchFamily="49" charset="-122"/>
                <a:ea typeface="楷体" panose="02010609060101010101" pitchFamily="49" charset="-122"/>
              </a:rPr>
              <a:t>脚本节点等技术，能够轻松实现</a:t>
            </a:r>
            <a:r>
              <a:rPr lang="en-US" altLang="zh-CN" sz="2200" b="1">
                <a:latin typeface="楷体" panose="02010609060101010101" pitchFamily="49" charset="-122"/>
                <a:ea typeface="楷体" panose="02010609060101010101" pitchFamily="49" charset="-122"/>
              </a:rPr>
              <a:t>LabVIEW</a:t>
            </a:r>
            <a:r>
              <a:rPr lang="zh-CN" altLang="zh-CN" sz="2200" b="1">
                <a:latin typeface="楷体" panose="02010609060101010101" pitchFamily="49" charset="-122"/>
                <a:ea typeface="楷体" panose="02010609060101010101" pitchFamily="49" charset="-122"/>
              </a:rPr>
              <a:t>与其他编程语言的混合编程；</a:t>
            </a:r>
          </a:p>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(5) </a:t>
            </a:r>
            <a:r>
              <a:rPr lang="zh-CN" altLang="zh-CN" sz="2200" b="1">
                <a:latin typeface="楷体" panose="02010609060101010101" pitchFamily="49" charset="-122"/>
                <a:ea typeface="楷体" panose="02010609060101010101" pitchFamily="49" charset="-122"/>
              </a:rPr>
              <a:t>内建了</a:t>
            </a:r>
            <a:r>
              <a:rPr lang="en-US" altLang="zh-CN" sz="2200" b="1">
                <a:solidFill>
                  <a:srgbClr val="0000FF"/>
                </a:solidFill>
                <a:latin typeface="楷体" panose="02010609060101010101" pitchFamily="49" charset="-122"/>
                <a:ea typeface="楷体" panose="02010609060101010101" pitchFamily="49" charset="-122"/>
              </a:rPr>
              <a:t>600</a:t>
            </a:r>
            <a:r>
              <a:rPr lang="zh-CN" altLang="zh-CN" sz="2200" b="1">
                <a:solidFill>
                  <a:srgbClr val="0000FF"/>
                </a:solidFill>
                <a:latin typeface="楷体" panose="02010609060101010101" pitchFamily="49" charset="-122"/>
                <a:ea typeface="楷体" panose="02010609060101010101" pitchFamily="49" charset="-122"/>
              </a:rPr>
              <a:t>多个分析函数用于数据分析和信号处理</a:t>
            </a:r>
            <a:r>
              <a:rPr lang="zh-CN" altLang="zh-CN" sz="2200" b="1">
                <a:latin typeface="楷体" panose="02010609060101010101" pitchFamily="49" charset="-122"/>
                <a:ea typeface="楷体" panose="02010609060101010101" pitchFamily="49" charset="-122"/>
              </a:rPr>
              <a:t>；</a:t>
            </a:r>
          </a:p>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(6) </a:t>
            </a:r>
            <a:r>
              <a:rPr lang="zh-CN" altLang="zh-CN" sz="2200" b="1">
                <a:latin typeface="楷体" panose="02010609060101010101" pitchFamily="49" charset="-122"/>
                <a:ea typeface="楷体" panose="02010609060101010101" pitchFamily="49" charset="-122"/>
              </a:rPr>
              <a:t>通过应用程序生成器可发布可执行程序、动态链接库或安装包；</a:t>
            </a:r>
          </a:p>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(7) </a:t>
            </a:r>
            <a:r>
              <a:rPr lang="zh-CN" altLang="zh-CN" sz="2200" b="1">
                <a:latin typeface="楷体" panose="02010609060101010101" pitchFamily="49" charset="-122"/>
                <a:ea typeface="楷体" panose="02010609060101010101" pitchFamily="49" charset="-122"/>
              </a:rPr>
              <a:t>提供大量的驱动和专用工具，能够与任何接口的硬件轻松连接；</a:t>
            </a:r>
          </a:p>
          <a:p>
            <a:pPr marL="0" indent="266700" eaLnBrk="1" hangingPunct="1">
              <a:lnSpc>
                <a:spcPct val="150000"/>
              </a:lnSpc>
              <a:spcBef>
                <a:spcPct val="0"/>
              </a:spcBef>
              <a:buFont typeface="Wingdings" panose="05000000000000000000" pitchFamily="2" charset="2"/>
              <a:buNone/>
            </a:pPr>
            <a:r>
              <a:rPr lang="en-US" altLang="zh-CN" sz="2200" b="1">
                <a:latin typeface="楷体" panose="02010609060101010101" pitchFamily="49" charset="-122"/>
                <a:ea typeface="楷体" panose="02010609060101010101" pitchFamily="49" charset="-122"/>
              </a:rPr>
              <a:t>(8) NI</a:t>
            </a:r>
            <a:r>
              <a:rPr lang="zh-CN" altLang="zh-CN" sz="2200" b="1">
                <a:latin typeface="楷体" panose="02010609060101010101" pitchFamily="49" charset="-122"/>
                <a:ea typeface="楷体" panose="02010609060101010101" pitchFamily="49" charset="-122"/>
              </a:rPr>
              <a:t>同时提供了丰富的附加模块，用于扩展</a:t>
            </a:r>
            <a:r>
              <a:rPr lang="en-US" altLang="zh-CN" sz="2200" b="1">
                <a:latin typeface="楷体" panose="02010609060101010101" pitchFamily="49" charset="-122"/>
                <a:ea typeface="楷体" panose="02010609060101010101" pitchFamily="49" charset="-122"/>
              </a:rPr>
              <a:t>LabVIEW</a:t>
            </a:r>
            <a:r>
              <a:rPr lang="zh-CN" altLang="zh-CN" sz="2200" b="1">
                <a:latin typeface="楷体" panose="02010609060101010101" pitchFamily="49" charset="-122"/>
                <a:ea typeface="楷体" panose="02010609060101010101" pitchFamily="49" charset="-122"/>
              </a:rPr>
              <a:t>在不同领域的应用。</a:t>
            </a:r>
            <a:endParaRPr lang="zh-CN" altLang="en-US" sz="2200" b="1">
              <a:solidFill>
                <a:srgbClr val="898989"/>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684213" y="1196975"/>
            <a:ext cx="2665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63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cs typeface="Times New Roman" panose="02020603050405020304" pitchFamily="18" charset="0"/>
              </a:rPr>
              <a:t>4.3.5</a:t>
            </a:r>
            <a:r>
              <a:rPr lang="en-US" altLang="zh-CN" sz="2000" b="1">
                <a:latin typeface="黑体" panose="02010609060101010101" pitchFamily="49" charset="-122"/>
                <a:ea typeface="黑体" panose="02010609060101010101" pitchFamily="49" charset="-122"/>
                <a:cs typeface="Times New Roman" panose="02020603050405020304" pitchFamily="18" charset="0"/>
              </a:rPr>
              <a:t> </a:t>
            </a:r>
            <a:r>
              <a:rPr lang="zh-CN" altLang="en-US" sz="2000" b="1">
                <a:latin typeface="黑体" panose="02010609060101010101" pitchFamily="49" charset="-122"/>
                <a:ea typeface="黑体" panose="02010609060101010101" pitchFamily="49" charset="-122"/>
                <a:cs typeface="Times New Roman" panose="02020603050405020304" pitchFamily="18" charset="0"/>
              </a:rPr>
              <a:t>运行程序</a:t>
            </a:r>
          </a:p>
        </p:txBody>
      </p:sp>
      <p:sp>
        <p:nvSpPr>
          <p:cNvPr id="74756" name="Rectangle 4"/>
          <p:cNvSpPr>
            <a:spLocks noChangeArrowheads="1"/>
          </p:cNvSpPr>
          <p:nvPr/>
        </p:nvSpPr>
        <p:spPr bwMode="auto">
          <a:xfrm>
            <a:off x="179388" y="1557338"/>
            <a:ext cx="87852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1800">
                <a:solidFill>
                  <a:srgbClr val="000000"/>
                </a:solidFill>
                <a:latin typeface="Times New Roman" panose="02020603050405020304" pitchFamily="18" charset="0"/>
                <a:cs typeface="Times New Roman" panose="02020603050405020304" pitchFamily="18" charset="0"/>
              </a:rPr>
              <a:t>  </a:t>
            </a:r>
            <a:r>
              <a:rPr lang="zh-CN" altLang="zh-CN" sz="2000" b="1">
                <a:solidFill>
                  <a:srgbClr val="000000"/>
                </a:solidFill>
                <a:latin typeface="楷体" panose="02010609060101010101" pitchFamily="49" charset="-122"/>
                <a:ea typeface="楷体" panose="02010609060101010101" pitchFamily="49" charset="-122"/>
                <a:cs typeface="Times New Roman" panose="02020603050405020304" pitchFamily="18" charset="0"/>
              </a:rPr>
              <a:t>进入前面板，单击工具栏上的运行按钮</a:t>
            </a:r>
            <a:r>
              <a:rPr lang="zh-CN" altLang="en-US" sz="2000" b="1">
                <a:latin typeface="楷体" panose="02010609060101010101" pitchFamily="49" charset="-122"/>
                <a:ea typeface="楷体" panose="02010609060101010101" pitchFamily="49" charset="-122"/>
                <a:cs typeface="Times New Roman" panose="02020603050405020304" pitchFamily="18" charset="0"/>
              </a:rPr>
              <a:t>，运行程序。改变</a:t>
            </a:r>
            <a:r>
              <a:rPr lang="en-US" altLang="zh-CN" sz="2000" b="1">
                <a:latin typeface="楷体" panose="02010609060101010101" pitchFamily="49" charset="-122"/>
                <a:ea typeface="楷体" panose="02010609060101010101" pitchFamily="49" charset="-122"/>
                <a:cs typeface="Times New Roman" panose="02020603050405020304" pitchFamily="18" charset="0"/>
              </a:rPr>
              <a:t>a</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r>
              <a:rPr lang="en-US" altLang="zh-CN" sz="2000" b="1">
                <a:latin typeface="楷体" panose="02010609060101010101" pitchFamily="49" charset="-122"/>
                <a:ea typeface="楷体" panose="02010609060101010101" pitchFamily="49" charset="-122"/>
                <a:cs typeface="Times New Roman" panose="02020603050405020304" pitchFamily="18" charset="0"/>
              </a:rPr>
              <a:t>b</a:t>
            </a:r>
            <a:r>
              <a:rPr lang="zh-CN" altLang="en-US" sz="2000" b="1">
                <a:latin typeface="楷体" panose="02010609060101010101" pitchFamily="49" charset="-122"/>
                <a:ea typeface="楷体" panose="02010609060101010101" pitchFamily="49" charset="-122"/>
                <a:cs typeface="Times New Roman" panose="02020603050405020304" pitchFamily="18" charset="0"/>
              </a:rPr>
              <a:t>的值，运行后可以看到</a:t>
            </a:r>
            <a:r>
              <a:rPr lang="en-US" altLang="zh-CN" sz="2000" b="1">
                <a:latin typeface="楷体" panose="02010609060101010101" pitchFamily="49" charset="-122"/>
                <a:ea typeface="楷体" panose="02010609060101010101" pitchFamily="49" charset="-122"/>
                <a:cs typeface="Times New Roman" panose="02020603050405020304" pitchFamily="18" charset="0"/>
              </a:rPr>
              <a:t>Max</a:t>
            </a:r>
            <a:r>
              <a:rPr lang="zh-CN" altLang="en-US" sz="2000" b="1">
                <a:latin typeface="楷体" panose="02010609060101010101" pitchFamily="49" charset="-122"/>
                <a:ea typeface="楷体" panose="02010609060101010101" pitchFamily="49" charset="-122"/>
                <a:cs typeface="Times New Roman" panose="02020603050405020304" pitchFamily="18" charset="0"/>
              </a:rPr>
              <a:t>的显示值随之改变，当</a:t>
            </a:r>
            <a:r>
              <a:rPr lang="en-US" altLang="zh-CN" sz="2000" b="1">
                <a:latin typeface="楷体" panose="02010609060101010101" pitchFamily="49" charset="-122"/>
                <a:ea typeface="楷体" panose="02010609060101010101" pitchFamily="49" charset="-122"/>
                <a:cs typeface="Times New Roman" panose="02020603050405020304" pitchFamily="18" charset="0"/>
              </a:rPr>
              <a:t>a</a:t>
            </a:r>
            <a:r>
              <a:rPr lang="zh-CN" altLang="en-US" sz="2000" b="1">
                <a:latin typeface="楷体" panose="02010609060101010101" pitchFamily="49" charset="-122"/>
                <a:ea typeface="楷体" panose="02010609060101010101" pitchFamily="49" charset="-122"/>
                <a:cs typeface="Times New Roman" panose="02020603050405020304" pitchFamily="18" charset="0"/>
              </a:rPr>
              <a:t>、</a:t>
            </a:r>
            <a:r>
              <a:rPr lang="en-US" altLang="zh-CN" sz="2000" b="1">
                <a:latin typeface="楷体" panose="02010609060101010101" pitchFamily="49" charset="-122"/>
                <a:ea typeface="楷体" panose="02010609060101010101" pitchFamily="49" charset="-122"/>
                <a:cs typeface="Times New Roman" panose="02020603050405020304" pitchFamily="18" charset="0"/>
              </a:rPr>
              <a:t>b</a:t>
            </a:r>
            <a:r>
              <a:rPr lang="zh-CN" altLang="en-US" sz="2000" b="1">
                <a:latin typeface="楷体" panose="02010609060101010101" pitchFamily="49" charset="-122"/>
                <a:ea typeface="楷体" panose="02010609060101010101" pitchFamily="49" charset="-122"/>
                <a:cs typeface="Times New Roman" panose="02020603050405020304" pitchFamily="18" charset="0"/>
              </a:rPr>
              <a:t>的值相同时，</a:t>
            </a:r>
            <a:r>
              <a:rPr lang="en-US" altLang="zh-CN" sz="2000" b="1">
                <a:latin typeface="楷体" panose="02010609060101010101" pitchFamily="49" charset="-122"/>
                <a:ea typeface="楷体" panose="02010609060101010101" pitchFamily="49" charset="-122"/>
                <a:cs typeface="Times New Roman" panose="02020603050405020304" pitchFamily="18" charset="0"/>
              </a:rPr>
              <a:t>LED</a:t>
            </a:r>
            <a:r>
              <a:rPr lang="zh-CN" altLang="en-US" sz="2000" b="1">
                <a:latin typeface="楷体" panose="02010609060101010101" pitchFamily="49" charset="-122"/>
                <a:ea typeface="楷体" panose="02010609060101010101" pitchFamily="49" charset="-122"/>
                <a:cs typeface="Times New Roman" panose="02020603050405020304" pitchFamily="18" charset="0"/>
              </a:rPr>
              <a:t>指示灯亮。</a:t>
            </a:r>
            <a:endParaRPr lang="zh-CN" altLang="en-US" sz="2000" b="1">
              <a:latin typeface="楷体" panose="02010609060101010101" pitchFamily="49" charset="-122"/>
              <a:ea typeface="楷体" panose="02010609060101010101" pitchFamily="49" charset="-122"/>
            </a:endParaRPr>
          </a:p>
        </p:txBody>
      </p:sp>
      <p:sp>
        <p:nvSpPr>
          <p:cNvPr id="74757" name="Rectangle 5"/>
          <p:cNvSpPr>
            <a:spLocks noChangeArrowheads="1"/>
          </p:cNvSpPr>
          <p:nvPr/>
        </p:nvSpPr>
        <p:spPr bwMode="auto">
          <a:xfrm>
            <a:off x="539750" y="2565400"/>
            <a:ext cx="317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63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cs typeface="Times New Roman" panose="02020603050405020304" pitchFamily="18" charset="0"/>
              </a:rPr>
              <a:t>4.3.6</a:t>
            </a:r>
            <a:r>
              <a:rPr lang="en-US" altLang="zh-CN" sz="2000" b="1">
                <a:latin typeface="黑体" panose="02010609060101010101" pitchFamily="49" charset="-122"/>
                <a:ea typeface="黑体" panose="02010609060101010101" pitchFamily="49" charset="-122"/>
                <a:cs typeface="Times New Roman" panose="02020603050405020304" pitchFamily="18" charset="0"/>
              </a:rPr>
              <a:t> </a:t>
            </a:r>
            <a:r>
              <a:rPr lang="zh-CN" altLang="en-US" sz="2000" b="1">
                <a:latin typeface="黑体" panose="02010609060101010101" pitchFamily="49" charset="-122"/>
                <a:ea typeface="黑体" panose="02010609060101010101" pitchFamily="49" charset="-122"/>
                <a:cs typeface="Times New Roman" panose="02020603050405020304" pitchFamily="18" charset="0"/>
              </a:rPr>
              <a:t>程序的保存与载入</a:t>
            </a:r>
          </a:p>
        </p:txBody>
      </p:sp>
      <p:sp>
        <p:nvSpPr>
          <p:cNvPr id="74758" name="矩形 6"/>
          <p:cNvSpPr>
            <a:spLocks noChangeArrowheads="1"/>
          </p:cNvSpPr>
          <p:nvPr/>
        </p:nvSpPr>
        <p:spPr bwMode="auto">
          <a:xfrm>
            <a:off x="179388" y="2997200"/>
            <a:ext cx="8785225"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2000" b="1">
                <a:latin typeface="楷体" panose="02010609060101010101" pitchFamily="49" charset="-122"/>
                <a:ea typeface="楷体" panose="02010609060101010101" pitchFamily="49" charset="-122"/>
              </a:rPr>
              <a:t>1. </a:t>
            </a:r>
            <a:r>
              <a:rPr lang="zh-CN" altLang="zh-CN" sz="2000" b="1">
                <a:latin typeface="楷体" panose="02010609060101010101" pitchFamily="49" charset="-122"/>
                <a:ea typeface="楷体" panose="02010609060101010101" pitchFamily="49" charset="-122"/>
              </a:rPr>
              <a:t>程序的保存</a:t>
            </a:r>
          </a:p>
          <a:p>
            <a:pPr eaLnBrk="1" hangingPunct="1">
              <a:lnSpc>
                <a:spcPct val="125000"/>
              </a:lnSpc>
              <a:spcBef>
                <a:spcPct val="0"/>
              </a:spcBef>
              <a:buClrTx/>
              <a:buSzTx/>
              <a:buFontTx/>
              <a:buNone/>
            </a:pPr>
            <a:r>
              <a:rPr lang="en-US" altLang="zh-CN"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在窗口主菜单中选择“文件”</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“保存（</a:t>
            </a:r>
            <a:r>
              <a:rPr lang="en-US" altLang="zh-CN" sz="2000" b="1">
                <a:latin typeface="楷体" panose="02010609060101010101" pitchFamily="49" charset="-122"/>
                <a:ea typeface="楷体" panose="02010609060101010101" pitchFamily="49" charset="-122"/>
              </a:rPr>
              <a:t>Ctrl+S</a:t>
            </a:r>
            <a:r>
              <a:rPr lang="zh-CN" altLang="zh-CN" sz="2000" b="1">
                <a:latin typeface="楷体" panose="02010609060101010101" pitchFamily="49" charset="-122"/>
                <a:ea typeface="楷体" panose="02010609060101010101" pitchFamily="49" charset="-122"/>
              </a:rPr>
              <a:t>）”或“另存为”，在弹出的保存文件对话框中选择适当的路径和文件名保存该</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a:t>
            </a:r>
          </a:p>
          <a:p>
            <a:pPr eaLnBrk="1" hangingPunct="1">
              <a:lnSpc>
                <a:spcPct val="125000"/>
              </a:lnSpc>
              <a:spcBef>
                <a:spcPct val="0"/>
              </a:spcBef>
              <a:buClrTx/>
              <a:buSzTx/>
              <a:buFontTx/>
              <a:buNone/>
            </a:pPr>
            <a:r>
              <a:rPr lang="en-US" altLang="zh-CN" sz="2000" b="1">
                <a:latin typeface="楷体" panose="02010609060101010101" pitchFamily="49" charset="-122"/>
                <a:ea typeface="楷体" panose="02010609060101010101" pitchFamily="49" charset="-122"/>
              </a:rPr>
              <a:t>2. </a:t>
            </a:r>
            <a:r>
              <a:rPr lang="zh-CN" altLang="zh-CN" sz="2000" b="1">
                <a:latin typeface="楷体" panose="02010609060101010101" pitchFamily="49" charset="-122"/>
                <a:ea typeface="楷体" panose="02010609060101010101" pitchFamily="49" charset="-122"/>
              </a:rPr>
              <a:t>程序的载入</a:t>
            </a:r>
          </a:p>
          <a:p>
            <a:pPr eaLnBrk="1" hangingPunct="1">
              <a:lnSpc>
                <a:spcPct val="125000"/>
              </a:lnSpc>
              <a:spcBef>
                <a:spcPct val="0"/>
              </a:spcBef>
              <a:buClrTx/>
              <a:buSzTx/>
              <a:buFontTx/>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a:t>
            </a:r>
            <a:r>
              <a:rPr lang="en-US" altLang="zh-CN" sz="2000" b="1">
                <a:latin typeface="楷体" panose="02010609060101010101" pitchFamily="49" charset="-122"/>
                <a:ea typeface="楷体" panose="02010609060101010101" pitchFamily="49" charset="-122"/>
              </a:rPr>
              <a:t>1</a:t>
            </a:r>
            <a:r>
              <a:rPr lang="zh-CN" altLang="zh-CN" sz="2000" b="1">
                <a:latin typeface="楷体" panose="02010609060101010101" pitchFamily="49" charset="-122"/>
                <a:ea typeface="楷体" panose="02010609060101010101" pitchFamily="49" charset="-122"/>
              </a:rPr>
              <a:t>）在启动界面点击“打开现在文件”或者从“文件”下拉菜单中选择“打开”均可将</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装进内存。</a:t>
            </a:r>
          </a:p>
          <a:p>
            <a:pPr eaLnBrk="1" hangingPunct="1">
              <a:lnSpc>
                <a:spcPct val="125000"/>
              </a:lnSpc>
              <a:spcBef>
                <a:spcPct val="0"/>
              </a:spcBef>
              <a:buClrTx/>
              <a:buSzTx/>
              <a:buFontTx/>
              <a:buNone/>
            </a:pPr>
            <a:r>
              <a:rPr lang="en-US" altLang="zh-CN"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a:t>
            </a:r>
            <a:r>
              <a:rPr lang="en-US" altLang="zh-CN" sz="2000" b="1">
                <a:latin typeface="楷体" panose="02010609060101010101" pitchFamily="49" charset="-122"/>
                <a:ea typeface="楷体" panose="02010609060101010101" pitchFamily="49" charset="-122"/>
              </a:rPr>
              <a:t>2</a:t>
            </a:r>
            <a:r>
              <a:rPr lang="zh-CN" altLang="zh-CN" sz="2000" b="1">
                <a:latin typeface="楷体" panose="02010609060101010101" pitchFamily="49" charset="-122"/>
                <a:ea typeface="楷体" panose="02010609060101010101" pitchFamily="49" charset="-122"/>
              </a:rPr>
              <a:t>）在前面板或程序框图中选择菜单“文件”</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“打开”。</a:t>
            </a:r>
          </a:p>
          <a:p>
            <a:pPr eaLnBrk="1" hangingPunct="1">
              <a:lnSpc>
                <a:spcPct val="125000"/>
              </a:lnSpc>
              <a:spcBef>
                <a:spcPct val="0"/>
              </a:spcBef>
              <a:buClrTx/>
              <a:buSzTx/>
              <a:buFontTx/>
              <a:buNone/>
            </a:pPr>
            <a:r>
              <a:rPr lang="en-US" altLang="zh-CN"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a:t>
            </a:r>
            <a:r>
              <a:rPr lang="en-US" altLang="zh-CN" sz="2000" b="1">
                <a:latin typeface="楷体" panose="02010609060101010101" pitchFamily="49" charset="-122"/>
                <a:ea typeface="楷体" panose="02010609060101010101" pitchFamily="49" charset="-122"/>
              </a:rPr>
              <a:t>3</a:t>
            </a:r>
            <a:r>
              <a:rPr lang="zh-CN" altLang="zh-CN" sz="2000" b="1">
                <a:latin typeface="楷体" panose="02010609060101010101" pitchFamily="49" charset="-122"/>
                <a:ea typeface="楷体" panose="02010609060101010101" pitchFamily="49" charset="-122"/>
              </a:rPr>
              <a:t>）如果该</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在不久前使用过，则可在菜单“文件”</a:t>
            </a:r>
            <a:r>
              <a:rPr lang="en-US" altLang="zh-CN" sz="2000" b="1">
                <a:latin typeface="楷体" panose="02010609060101010101" pitchFamily="49" charset="-122"/>
                <a:ea typeface="楷体" panose="02010609060101010101" pitchFamily="49" charset="-122"/>
              </a:rPr>
              <a:t>»</a:t>
            </a:r>
            <a:r>
              <a:rPr lang="zh-CN" altLang="zh-CN" sz="2000" b="1">
                <a:latin typeface="楷体" panose="02010609060101010101" pitchFamily="49" charset="-122"/>
                <a:ea typeface="楷体" panose="02010609060101010101" pitchFamily="49" charset="-122"/>
              </a:rPr>
              <a:t>“近期文件”下拉列表中出现的</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中找到它。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3" presetClass="entr" presetSubtype="5" fill="hold" nodeType="afterEffect">
                                  <p:stCondLst>
                                    <p:cond delay="500"/>
                                  </p:stCondLst>
                                  <p:childTnLst>
                                    <p:set>
                                      <p:cBhvr>
                                        <p:cTn id="13" dur="1" fill="hold">
                                          <p:stCondLst>
                                            <p:cond delay="0"/>
                                          </p:stCondLst>
                                        </p:cTn>
                                        <p:tgtEl>
                                          <p:spTgt spid="74758">
                                            <p:txEl>
                                              <p:pRg st="0" end="0"/>
                                            </p:txEl>
                                          </p:spTgt>
                                        </p:tgtEl>
                                        <p:attrNameLst>
                                          <p:attrName>style.visibility</p:attrName>
                                        </p:attrNameLst>
                                      </p:cBhvr>
                                      <p:to>
                                        <p:strVal val="visible"/>
                                      </p:to>
                                    </p:set>
                                    <p:animEffect transition="in" filter="blinds(vertical)">
                                      <p:cBhvr>
                                        <p:cTn id="14" dur="500"/>
                                        <p:tgtEl>
                                          <p:spTgt spid="74758">
                                            <p:txEl>
                                              <p:pRg st="0" end="0"/>
                                            </p:txEl>
                                          </p:spTgt>
                                        </p:tgtEl>
                                      </p:cBhvr>
                                    </p:animEffect>
                                  </p:childTnLst>
                                </p:cTn>
                              </p:par>
                            </p:childTnLst>
                          </p:cTn>
                        </p:par>
                        <p:par>
                          <p:cTn id="15" fill="hold" nodeType="afterGroup">
                            <p:stCondLst>
                              <p:cond delay="1000"/>
                            </p:stCondLst>
                            <p:childTnLst>
                              <p:par>
                                <p:cTn id="16" presetID="3" presetClass="entr" presetSubtype="5" fill="hold" nodeType="afterEffect">
                                  <p:stCondLst>
                                    <p:cond delay="500"/>
                                  </p:stCondLst>
                                  <p:childTnLst>
                                    <p:set>
                                      <p:cBhvr>
                                        <p:cTn id="17" dur="1" fill="hold">
                                          <p:stCondLst>
                                            <p:cond delay="0"/>
                                          </p:stCondLst>
                                        </p:cTn>
                                        <p:tgtEl>
                                          <p:spTgt spid="74758">
                                            <p:txEl>
                                              <p:pRg st="1" end="1"/>
                                            </p:txEl>
                                          </p:spTgt>
                                        </p:tgtEl>
                                        <p:attrNameLst>
                                          <p:attrName>style.visibility</p:attrName>
                                        </p:attrNameLst>
                                      </p:cBhvr>
                                      <p:to>
                                        <p:strVal val="visible"/>
                                      </p:to>
                                    </p:set>
                                    <p:animEffect transition="in" filter="blinds(vertical)">
                                      <p:cBhvr>
                                        <p:cTn id="18" dur="500"/>
                                        <p:tgtEl>
                                          <p:spTgt spid="7475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nodeType="clickEffect">
                                  <p:stCondLst>
                                    <p:cond delay="0"/>
                                  </p:stCondLst>
                                  <p:childTnLst>
                                    <p:set>
                                      <p:cBhvr>
                                        <p:cTn id="22" dur="1" fill="hold">
                                          <p:stCondLst>
                                            <p:cond delay="0"/>
                                          </p:stCondLst>
                                        </p:cTn>
                                        <p:tgtEl>
                                          <p:spTgt spid="74758">
                                            <p:txEl>
                                              <p:pRg st="2" end="2"/>
                                            </p:txEl>
                                          </p:spTgt>
                                        </p:tgtEl>
                                        <p:attrNameLst>
                                          <p:attrName>style.visibility</p:attrName>
                                        </p:attrNameLst>
                                      </p:cBhvr>
                                      <p:to>
                                        <p:strVal val="visible"/>
                                      </p:to>
                                    </p:set>
                                    <p:animEffect transition="in" filter="blinds(vertical)">
                                      <p:cBhvr>
                                        <p:cTn id="23" dur="500"/>
                                        <p:tgtEl>
                                          <p:spTgt spid="74758">
                                            <p:txEl>
                                              <p:pRg st="2" end="2"/>
                                            </p:txEl>
                                          </p:spTgt>
                                        </p:tgtEl>
                                      </p:cBhvr>
                                    </p:animEffect>
                                  </p:childTnLst>
                                </p:cTn>
                              </p:par>
                            </p:childTnLst>
                          </p:cTn>
                        </p:par>
                        <p:par>
                          <p:cTn id="24" fill="hold" nodeType="afterGroup">
                            <p:stCondLst>
                              <p:cond delay="500"/>
                            </p:stCondLst>
                            <p:childTnLst>
                              <p:par>
                                <p:cTn id="25" presetID="3" presetClass="entr" presetSubtype="5" fill="hold" nodeType="afterEffect">
                                  <p:stCondLst>
                                    <p:cond delay="500"/>
                                  </p:stCondLst>
                                  <p:childTnLst>
                                    <p:set>
                                      <p:cBhvr>
                                        <p:cTn id="26" dur="1" fill="hold">
                                          <p:stCondLst>
                                            <p:cond delay="0"/>
                                          </p:stCondLst>
                                        </p:cTn>
                                        <p:tgtEl>
                                          <p:spTgt spid="74758">
                                            <p:txEl>
                                              <p:pRg st="3" end="3"/>
                                            </p:txEl>
                                          </p:spTgt>
                                        </p:tgtEl>
                                        <p:attrNameLst>
                                          <p:attrName>style.visibility</p:attrName>
                                        </p:attrNameLst>
                                      </p:cBhvr>
                                      <p:to>
                                        <p:strVal val="visible"/>
                                      </p:to>
                                    </p:set>
                                    <p:animEffect transition="in" filter="blinds(vertical)">
                                      <p:cBhvr>
                                        <p:cTn id="27" dur="500"/>
                                        <p:tgtEl>
                                          <p:spTgt spid="7475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74758">
                                            <p:txEl>
                                              <p:pRg st="4" end="4"/>
                                            </p:txEl>
                                          </p:spTgt>
                                        </p:tgtEl>
                                        <p:attrNameLst>
                                          <p:attrName>style.visibility</p:attrName>
                                        </p:attrNameLst>
                                      </p:cBhvr>
                                      <p:to>
                                        <p:strVal val="visible"/>
                                      </p:to>
                                    </p:set>
                                    <p:animEffect transition="in" filter="blinds(vertical)">
                                      <p:cBhvr>
                                        <p:cTn id="32" dur="500"/>
                                        <p:tgtEl>
                                          <p:spTgt spid="7475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74758">
                                            <p:txEl>
                                              <p:pRg st="5" end="5"/>
                                            </p:txEl>
                                          </p:spTgt>
                                        </p:tgtEl>
                                        <p:attrNameLst>
                                          <p:attrName>style.visibility</p:attrName>
                                        </p:attrNameLst>
                                      </p:cBhvr>
                                      <p:to>
                                        <p:strVal val="visible"/>
                                      </p:to>
                                    </p:set>
                                    <p:animEffect transition="in" filter="blinds(vertical)">
                                      <p:cBhvr>
                                        <p:cTn id="37" dur="500"/>
                                        <p:tgtEl>
                                          <p:spTgt spid="747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57347"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57348" name="Rectangle 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grpSp>
        <p:nvGrpSpPr>
          <p:cNvPr id="94223" name="Group 15"/>
          <p:cNvGrpSpPr>
            <a:grpSpLocks/>
          </p:cNvGrpSpPr>
          <p:nvPr/>
        </p:nvGrpSpPr>
        <p:grpSpPr bwMode="auto">
          <a:xfrm>
            <a:off x="323850" y="1557338"/>
            <a:ext cx="8569325" cy="939800"/>
            <a:chOff x="204" y="981"/>
            <a:chExt cx="5398" cy="592"/>
          </a:xfrm>
        </p:grpSpPr>
        <p:sp>
          <p:nvSpPr>
            <p:cNvPr id="57357" name="Rectangle 11"/>
            <p:cNvSpPr>
              <a:spLocks noChangeArrowheads="1"/>
            </p:cNvSpPr>
            <p:nvPr/>
          </p:nvSpPr>
          <p:spPr bwMode="auto">
            <a:xfrm>
              <a:off x="204" y="981"/>
              <a:ext cx="5398"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77744"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    探针用来检查</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运行时的即时数据，在需要查看数据的连线上单击鼠标右键，选择“探针”，或者使用工具模板上的探针工具</a:t>
              </a:r>
            </a:p>
          </p:txBody>
        </p:sp>
        <p:graphicFrame>
          <p:nvGraphicFramePr>
            <p:cNvPr id="57358" name="Picture 64"/>
            <p:cNvGraphicFramePr>
              <a:graphicFrameLocks noChangeAspect="1"/>
            </p:cNvGraphicFramePr>
            <p:nvPr/>
          </p:nvGraphicFramePr>
          <p:xfrm>
            <a:off x="4150" y="1344"/>
            <a:ext cx="227" cy="227"/>
          </p:xfrm>
          <a:graphic>
            <a:graphicData uri="http://schemas.openxmlformats.org/presentationml/2006/ole">
              <mc:AlternateContent xmlns:mc="http://schemas.openxmlformats.org/markup-compatibility/2006">
                <mc:Choice xmlns:v="urn:schemas-microsoft-com:vml" Requires="v">
                  <p:oleObj name="BMP 图像" r:id="rId2" imgW="266737" imgH="257007" progId="Paint.Picture">
                    <p:embed/>
                  </p:oleObj>
                </mc:Choice>
                <mc:Fallback>
                  <p:oleObj name="BMP 图像" r:id="rId2" imgW="266737" imgH="257007" progId="Paint.Picture">
                    <p:embed/>
                    <p:pic>
                      <p:nvPicPr>
                        <p:cNvPr id="0"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 y="134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4220" name="Rectangle 12"/>
          <p:cNvSpPr>
            <a:spLocks noChangeArrowheads="1"/>
          </p:cNvSpPr>
          <p:nvPr/>
        </p:nvSpPr>
        <p:spPr bwMode="auto">
          <a:xfrm>
            <a:off x="250825" y="2492375"/>
            <a:ext cx="88931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lang="zh-CN" altLang="en-US" sz="2000" b="1">
                <a:latin typeface="Times New Roman" panose="02020603050405020304" pitchFamily="18" charset="0"/>
                <a:ea typeface="楷体" panose="02010609060101010101" pitchFamily="49" charset="-122"/>
                <a:cs typeface="Times New Roman" panose="02020603050405020304" pitchFamily="18" charset="0"/>
              </a:rPr>
              <a:t>       添加探针后，在探针处出现一个内含探针编号的小方框，并同时弹出一个探针对话框来显示远行时通过连线的数值。</a:t>
            </a:r>
            <a:r>
              <a:rPr lang="zh-CN" altLang="en-US" sz="800">
                <a:latin typeface="Arial" panose="020B0604020202020204" pitchFamily="34" charset="0"/>
                <a:ea typeface="楷体" panose="02010609060101010101" pitchFamily="49" charset="-122"/>
                <a:cs typeface="Times New Roman" panose="02020603050405020304" pitchFamily="18" charset="0"/>
              </a:rPr>
              <a:t> </a:t>
            </a:r>
            <a:endParaRPr lang="zh-CN" altLang="en-US" sz="1800">
              <a:latin typeface="Arial" panose="020B0604020202020204" pitchFamily="34" charset="0"/>
              <a:ea typeface="楷体" panose="02010609060101010101" pitchFamily="49" charset="-122"/>
              <a:cs typeface="Times New Roman" panose="02020603050405020304" pitchFamily="18" charset="0"/>
            </a:endParaRPr>
          </a:p>
        </p:txBody>
      </p:sp>
      <p:sp>
        <p:nvSpPr>
          <p:cNvPr id="57351" name="Rectangle 13"/>
          <p:cNvSpPr>
            <a:spLocks noChangeArrowheads="1"/>
          </p:cNvSpPr>
          <p:nvPr/>
        </p:nvSpPr>
        <p:spPr bwMode="auto">
          <a:xfrm>
            <a:off x="971550" y="1341438"/>
            <a:ext cx="1655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folHlink"/>
                </a:solidFill>
                <a:latin typeface="Arial" panose="020B0604020202020204" pitchFamily="34" charset="0"/>
              </a:rPr>
              <a:t>设置探针</a:t>
            </a:r>
          </a:p>
        </p:txBody>
      </p:sp>
      <p:sp>
        <p:nvSpPr>
          <p:cNvPr id="94222" name="Rectangle 14"/>
          <p:cNvSpPr>
            <a:spLocks noChangeArrowheads="1"/>
          </p:cNvSpPr>
          <p:nvPr/>
        </p:nvSpPr>
        <p:spPr bwMode="auto">
          <a:xfrm>
            <a:off x="827088" y="3357563"/>
            <a:ext cx="189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Arial" panose="020B0604020202020204" pitchFamily="34" charset="0"/>
              </a:rPr>
              <a:t> </a:t>
            </a:r>
            <a:r>
              <a:rPr lang="zh-CN" altLang="en-US" sz="2000" b="1">
                <a:solidFill>
                  <a:schemeClr val="folHlink"/>
                </a:solidFill>
                <a:latin typeface="Arial" panose="020B0604020202020204" pitchFamily="34" charset="0"/>
              </a:rPr>
              <a:t>设置断点</a:t>
            </a:r>
          </a:p>
        </p:txBody>
      </p:sp>
      <p:sp>
        <p:nvSpPr>
          <p:cNvPr id="57353" name="Rectangle 17"/>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nvGrpSpPr>
          <p:cNvPr id="94227" name="Group 19"/>
          <p:cNvGrpSpPr>
            <a:grpSpLocks/>
          </p:cNvGrpSpPr>
          <p:nvPr/>
        </p:nvGrpSpPr>
        <p:grpSpPr bwMode="auto">
          <a:xfrm>
            <a:off x="250825" y="3716338"/>
            <a:ext cx="8785225" cy="2759075"/>
            <a:chOff x="226" y="2387"/>
            <a:chExt cx="5534" cy="1738"/>
          </a:xfrm>
        </p:grpSpPr>
        <p:sp>
          <p:nvSpPr>
            <p:cNvPr id="57355" name="Rectangle 2"/>
            <p:cNvSpPr>
              <a:spLocks noChangeArrowheads="1"/>
            </p:cNvSpPr>
            <p:nvPr/>
          </p:nvSpPr>
          <p:spPr bwMode="auto">
            <a:xfrm>
              <a:off x="226" y="2387"/>
              <a:ext cx="5534"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82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000" b="1">
                  <a:latin typeface="楷体" panose="02010609060101010101" pitchFamily="49" charset="-122"/>
                  <a:ea typeface="楷体" panose="02010609060101010101" pitchFamily="49" charset="-122"/>
                  <a:cs typeface="Times New Roman" panose="02020603050405020304" pitchFamily="18" charset="0"/>
                </a:rPr>
                <a:t>当需要在</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的某个位置设置断点，查看程序执行情况时，可以使用工具选板中的断点工具   </a:t>
              </a:r>
              <a:r>
                <a:rPr lang="zh-CN" altLang="zh-CN" sz="2000" b="1">
                  <a:latin typeface="楷体" panose="02010609060101010101" pitchFamily="49" charset="-122"/>
                  <a:ea typeface="楷体" panose="02010609060101010101" pitchFamily="49" charset="-122"/>
                  <a:cs typeface="Times New Roman" panose="02020603050405020304" pitchFamily="18" charset="0"/>
                </a:rPr>
                <a:t>。</a:t>
              </a:r>
              <a:r>
                <a:rPr lang="zh-CN" altLang="en-US" sz="2000" b="1">
                  <a:latin typeface="楷体" panose="02010609060101010101" pitchFamily="49" charset="-122"/>
                  <a:ea typeface="楷体" panose="02010609060101010101" pitchFamily="49" charset="-122"/>
                  <a:cs typeface="Times New Roman" panose="02020603050405020304" pitchFamily="18" charset="0"/>
                </a:rPr>
                <a:t>用</a:t>
              </a:r>
              <a:r>
                <a:rPr lang="zh-CN" altLang="zh-CN" sz="2000" b="1">
                  <a:latin typeface="楷体" panose="02010609060101010101" pitchFamily="49" charset="-122"/>
                  <a:ea typeface="楷体" panose="02010609060101010101" pitchFamily="49" charset="-122"/>
                  <a:cs typeface="Times New Roman" panose="02020603050405020304" pitchFamily="18" charset="0"/>
                </a:rPr>
                <a:t>断点工具单击程序框图中需要设置断点的地方，就可以为节点、子</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和连线添加断点。节点上的断点用红边框表示，而连线上的断点用红点表示。再次单击已设置断点的位置，可以清除此断点。程序运行到断点位置时，</a:t>
              </a:r>
              <a:r>
                <a:rPr lang="en-US" altLang="zh-CN" sz="2000" b="1">
                  <a:latin typeface="楷体" panose="02010609060101010101" pitchFamily="49" charset="-122"/>
                  <a:ea typeface="楷体" panose="02010609060101010101" pitchFamily="49" charset="-122"/>
                  <a:cs typeface="Times New Roman" panose="02020603050405020304" pitchFamily="18" charset="0"/>
                </a:rPr>
                <a:t>VI</a:t>
              </a:r>
              <a:r>
                <a:rPr lang="zh-CN" altLang="en-US" sz="2000" b="1">
                  <a:latin typeface="楷体" panose="02010609060101010101" pitchFamily="49" charset="-122"/>
                  <a:ea typeface="楷体" panose="02010609060101010101" pitchFamily="49" charset="-122"/>
                  <a:cs typeface="Times New Roman" panose="02020603050405020304" pitchFamily="18" charset="0"/>
                </a:rPr>
                <a:t>会自动停止运行。如果断点设置在节点上，此时节点处于闪烁状态；如果断点设置在数据连线上，连线处于选中状态。再单击工具栏上的“暂停”按钮，程序会接着运行到下一个断点或直到程序运行结束。</a:t>
              </a:r>
              <a:r>
                <a:rPr lang="en-US" altLang="zh-CN" sz="2000" b="1">
                  <a:latin typeface="楷体" panose="02010609060101010101" pitchFamily="49" charset="-122"/>
                  <a:ea typeface="楷体" panose="02010609060101010101" pitchFamily="49" charset="-122"/>
                  <a:cs typeface="Times New Roman" panose="02020603050405020304" pitchFamily="18" charset="0"/>
                </a:rPr>
                <a:t>        </a:t>
              </a:r>
            </a:p>
          </p:txBody>
        </p:sp>
        <p:graphicFrame>
          <p:nvGraphicFramePr>
            <p:cNvPr id="57356" name="Picture 37"/>
            <p:cNvGraphicFramePr>
              <a:graphicFrameLocks noChangeAspect="1"/>
            </p:cNvGraphicFramePr>
            <p:nvPr/>
          </p:nvGraphicFramePr>
          <p:xfrm>
            <a:off x="1474" y="2704"/>
            <a:ext cx="174" cy="168"/>
          </p:xfrm>
          <a:graphic>
            <a:graphicData uri="http://schemas.openxmlformats.org/presentationml/2006/ole">
              <mc:AlternateContent xmlns:mc="http://schemas.openxmlformats.org/markup-compatibility/2006">
                <mc:Choice xmlns:v="urn:schemas-microsoft-com:vml" Requires="v">
                  <p:oleObj name="BMP 图像" r:id="rId4" imgW="276117" imgH="266737" progId="Paint.Picture">
                    <p:embed/>
                  </p:oleObj>
                </mc:Choice>
                <mc:Fallback>
                  <p:oleObj name="BMP 图像" r:id="rId4" imgW="276117" imgH="266737" progId="Paint.Picture">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2704"/>
                          <a:ext cx="17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942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94222"/>
                                        </p:tgtEl>
                                        <p:attrNameLst>
                                          <p:attrName>style.visibility</p:attrName>
                                        </p:attrNameLst>
                                      </p:cBhvr>
                                      <p:to>
                                        <p:strVal val="visible"/>
                                      </p:to>
                                    </p:set>
                                    <p:animEffect transition="in" filter="diamond(in)">
                                      <p:cBhvr>
                                        <p:cTn id="15" dur="1000"/>
                                        <p:tgtEl>
                                          <p:spTgt spid="942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94227"/>
                                        </p:tgtEl>
                                        <p:attrNameLst>
                                          <p:attrName>style.visibility</p:attrName>
                                        </p:attrNameLst>
                                      </p:cBhvr>
                                      <p:to>
                                        <p:strVal val="visible"/>
                                      </p:to>
                                    </p:set>
                                    <p:animEffect transition="in" filter="diamond(in)">
                                      <p:cBhvr>
                                        <p:cTn id="20" dur="1000"/>
                                        <p:tgtEl>
                                          <p:spTgt spid="94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0" grpId="0"/>
      <p:bldP spid="942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1"/>
          <p:cNvSpPr>
            <a:spLocks noChangeArrowheads="1"/>
          </p:cNvSpPr>
          <p:nvPr/>
        </p:nvSpPr>
        <p:spPr bwMode="auto">
          <a:xfrm>
            <a:off x="501650" y="1773238"/>
            <a:ext cx="8247063"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1800">
                <a:latin typeface="Calibri" panose="020F0502020204030204" pitchFamily="34" charset="0"/>
              </a:rPr>
              <a:t>         </a:t>
            </a:r>
            <a:r>
              <a:rPr lang="zh-CN" altLang="zh-CN" sz="2000" b="1">
                <a:latin typeface="楷体" panose="02010609060101010101" pitchFamily="49" charset="-122"/>
                <a:ea typeface="楷体" panose="02010609060101010101" pitchFamily="49" charset="-122"/>
              </a:rPr>
              <a:t>程序错误一般分为两种。一种是程序编辑错误或编辑结果不符合</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的编程语法，这时程序无法正常运行，工具栏上的“运行”按钮将会变成一个折断的箭头，单击这个图标，会弹出错误列表。</a:t>
            </a:r>
            <a:endParaRPr lang="zh-CN" altLang="en-US" sz="2000" b="1">
              <a:latin typeface="楷体" panose="02010609060101010101" pitchFamily="49" charset="-122"/>
              <a:ea typeface="楷体" panose="02010609060101010101" pitchFamily="49" charset="-122"/>
            </a:endParaRPr>
          </a:p>
        </p:txBody>
      </p:sp>
      <p:sp>
        <p:nvSpPr>
          <p:cNvPr id="583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583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pic>
        <p:nvPicPr>
          <p:cNvPr id="952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182938"/>
            <a:ext cx="4391025" cy="367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8"/>
          <p:cNvSpPr>
            <a:spLocks noChangeArrowheads="1"/>
          </p:cNvSpPr>
          <p:nvPr/>
        </p:nvSpPr>
        <p:spPr bwMode="auto">
          <a:xfrm>
            <a:off x="1042988" y="1341438"/>
            <a:ext cx="316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zh-CN" sz="2000" b="1">
                <a:solidFill>
                  <a:schemeClr val="folHlink"/>
                </a:solidFill>
                <a:latin typeface="Arial" panose="020B0604020202020204" pitchFamily="34" charset="0"/>
              </a:rPr>
              <a:t>错误列表窗口的使用</a:t>
            </a:r>
            <a:endParaRPr lang="zh-CN" altLang="en-US" sz="2000" b="1">
              <a:solidFill>
                <a:schemeClr val="folHlink"/>
              </a:solidFill>
              <a:latin typeface="Arial" panose="020B0604020202020204" pitchFamily="34" charset="0"/>
            </a:endParaRPr>
          </a:p>
        </p:txBody>
      </p:sp>
      <p:sp>
        <p:nvSpPr>
          <p:cNvPr id="95242" name="AutoShape 10"/>
          <p:cNvSpPr>
            <a:spLocks noChangeArrowheads="1"/>
          </p:cNvSpPr>
          <p:nvPr/>
        </p:nvSpPr>
        <p:spPr bwMode="auto">
          <a:xfrm>
            <a:off x="5867400" y="4292600"/>
            <a:ext cx="2808288" cy="2089150"/>
          </a:xfrm>
          <a:prstGeom prst="wedgeRoundRectCallout">
            <a:avLst>
              <a:gd name="adj1" fmla="val -131347"/>
              <a:gd name="adj2" fmla="val -1580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zh-CN" sz="2000" b="1">
                <a:latin typeface="Arial" panose="020B0604020202020204" pitchFamily="34" charset="0"/>
                <a:ea typeface="楷体" panose="02010609060101010101" pitchFamily="49" charset="-122"/>
              </a:rPr>
              <a:t>双击其中的程序框图错误提示行，可定位到程序框图对应的错误处，然后进行修改。</a:t>
            </a:r>
          </a:p>
          <a:p>
            <a:pPr algn="ctr" eaLnBrk="1" hangingPunct="1">
              <a:spcBef>
                <a:spcPct val="0"/>
              </a:spcBef>
              <a:buClrTx/>
              <a:buSzTx/>
              <a:buFontTx/>
              <a:buNone/>
            </a:pPr>
            <a:endParaRPr lang="zh-CN" altLang="en-US" sz="2000" b="1">
              <a:latin typeface="Arial" panose="020B0604020202020204" pitchFamily="34"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500"/>
                                  </p:stCondLst>
                                  <p:childTnLst>
                                    <p:set>
                                      <p:cBhvr>
                                        <p:cTn id="6" dur="1" fill="hold">
                                          <p:stCondLst>
                                            <p:cond delay="0"/>
                                          </p:stCondLst>
                                        </p:cTn>
                                        <p:tgtEl>
                                          <p:spTgt spid="95234"/>
                                        </p:tgtEl>
                                        <p:attrNameLst>
                                          <p:attrName>style.visibility</p:attrName>
                                        </p:attrNameLst>
                                      </p:cBhvr>
                                      <p:to>
                                        <p:strVal val="visible"/>
                                      </p:to>
                                    </p:set>
                                    <p:animEffect transition="in" filter="diamond(in)">
                                      <p:cBhvr>
                                        <p:cTn id="7" dur="2000"/>
                                        <p:tgtEl>
                                          <p:spTgt spid="95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95237"/>
                                        </p:tgtEl>
                                        <p:attrNameLst>
                                          <p:attrName>style.visibility</p:attrName>
                                        </p:attrNameLst>
                                      </p:cBhvr>
                                      <p:to>
                                        <p:strVal val="visible"/>
                                      </p:to>
                                    </p:set>
                                    <p:animEffect transition="in" filter="diamond(in)">
                                      <p:cBhvr>
                                        <p:cTn id="12" dur="2000"/>
                                        <p:tgtEl>
                                          <p:spTgt spid="95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5242"/>
                                        </p:tgtEl>
                                        <p:attrNameLst>
                                          <p:attrName>style.visibility</p:attrName>
                                        </p:attrNameLst>
                                      </p:cBhvr>
                                      <p:to>
                                        <p:strVal val="visible"/>
                                      </p:to>
                                    </p:set>
                                    <p:animEffect transition="in" filter="diamond(in)">
                                      <p:cBhvr>
                                        <p:cTn id="17" dur="2000"/>
                                        <p:tgtEl>
                                          <p:spTgt spid="9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4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矩形 1"/>
          <p:cNvSpPr>
            <a:spLocks noChangeArrowheads="1"/>
          </p:cNvSpPr>
          <p:nvPr/>
        </p:nvSpPr>
        <p:spPr bwMode="auto">
          <a:xfrm>
            <a:off x="323850" y="1557338"/>
            <a:ext cx="86407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000" b="1">
                <a:latin typeface="楷体" panose="02010609060101010101" pitchFamily="49" charset="-122"/>
                <a:ea typeface="楷体" panose="02010609060101010101" pitchFamily="49" charset="-122"/>
              </a:rPr>
              <a:t>    </a:t>
            </a:r>
            <a:r>
              <a:rPr lang="zh-CN" altLang="zh-CN" sz="2000" b="1">
                <a:latin typeface="楷体" panose="02010609060101010101" pitchFamily="49" charset="-122"/>
                <a:ea typeface="楷体" panose="02010609060101010101" pitchFamily="49" charset="-122"/>
              </a:rPr>
              <a:t>另一种错误为语义和逻辑上的错误，或者是程序运行时某种外部条件得不到满足引起的运行错误，这种错误很难排除。</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无法指出语义错误的位置，必须由编程人员自己对程序进行充分测试，并仔细观察运行结果，从运行结果中发现问题并解决之。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96257">
                                            <p:txEl>
                                              <p:pRg st="0" end="0"/>
                                            </p:txEl>
                                          </p:spTgt>
                                        </p:tgtEl>
                                        <p:attrNameLst>
                                          <p:attrName>style.visibility</p:attrName>
                                        </p:attrNameLst>
                                      </p:cBhvr>
                                      <p:to>
                                        <p:strVal val="visible"/>
                                      </p:to>
                                    </p:set>
                                    <p:animEffect transition="in" filter="box(in)">
                                      <p:cBhvr>
                                        <p:cTn id="7" dur="500"/>
                                        <p:tgtEl>
                                          <p:spTgt spid="962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1" y="1412776"/>
            <a:ext cx="6120680" cy="923330"/>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示例：0401虚拟温度计.vi</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产生一个温度输入值，转换为</a:t>
            </a:r>
            <a:r>
              <a:rPr lang="en-US" altLang="zh-CN" dirty="0">
                <a:latin typeface="黑体" panose="02010609060101010101" pitchFamily="49" charset="-122"/>
                <a:ea typeface="黑体" panose="02010609060101010101" pitchFamily="49" charset="-122"/>
              </a:rPr>
              <a:t>0~1V</a:t>
            </a:r>
            <a:r>
              <a:rPr lang="zh-CN" altLang="en-US" dirty="0">
                <a:latin typeface="黑体" panose="02010609060101010101" pitchFamily="49" charset="-122"/>
                <a:ea typeface="黑体" panose="02010609060101010101" pitchFamily="49" charset="-122"/>
              </a:rPr>
              <a:t>电压，以及温度输出，如果大于阈值，报警灯亮</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212976"/>
            <a:ext cx="4089610" cy="283859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3068960"/>
            <a:ext cx="4498348" cy="2880320"/>
          </a:xfrm>
          <a:prstGeom prst="rect">
            <a:avLst/>
          </a:prstGeom>
        </p:spPr>
      </p:pic>
    </p:spTree>
    <p:extLst>
      <p:ext uri="{BB962C8B-B14F-4D97-AF65-F5344CB8AC3E}">
        <p14:creationId xmlns:p14="http://schemas.microsoft.com/office/powerpoint/2010/main" val="415892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592" y="1916832"/>
            <a:ext cx="4896544" cy="3323987"/>
          </a:xfrm>
          <a:prstGeom prst="rect">
            <a:avLst/>
          </a:prstGeom>
          <a:noFill/>
        </p:spPr>
        <p:txBody>
          <a:bodyPr wrap="square" rtlCol="0">
            <a:spAutoFit/>
          </a:bodyPr>
          <a:lstStyle/>
          <a:p>
            <a:pPr>
              <a:lnSpc>
                <a:spcPct val="150000"/>
              </a:lnSpc>
            </a:pPr>
            <a:r>
              <a:rPr lang="zh-CN" altLang="en-US" sz="2800" dirty="0"/>
              <a:t>学习策略：</a:t>
            </a:r>
            <a:endParaRPr lang="en-US" altLang="zh-CN" sz="2800" dirty="0"/>
          </a:p>
          <a:p>
            <a:pPr marL="514350" indent="-514350">
              <a:lnSpc>
                <a:spcPct val="150000"/>
              </a:lnSpc>
              <a:buFont typeface="+mj-lt"/>
              <a:buAutoNum type="arabicPeriod"/>
            </a:pPr>
            <a:r>
              <a:rPr lang="zh-CN" altLang="en-US" sz="2800" dirty="0"/>
              <a:t>多练多写</a:t>
            </a:r>
            <a:endParaRPr lang="en-US" altLang="zh-CN" sz="2800" dirty="0"/>
          </a:p>
          <a:p>
            <a:pPr marL="514350" indent="-514350">
              <a:lnSpc>
                <a:spcPct val="150000"/>
              </a:lnSpc>
              <a:buFont typeface="+mj-lt"/>
              <a:buAutoNum type="arabicPeriod"/>
            </a:pPr>
            <a:r>
              <a:rPr lang="zh-CN" altLang="en-US" sz="2800" dirty="0"/>
              <a:t>帮助手册的使用</a:t>
            </a:r>
            <a:endParaRPr lang="en-US" altLang="zh-CN" sz="2800" dirty="0"/>
          </a:p>
          <a:p>
            <a:pPr marL="514350" indent="-514350">
              <a:lnSpc>
                <a:spcPct val="150000"/>
              </a:lnSpc>
              <a:buFont typeface="+mj-lt"/>
              <a:buAutoNum type="arabicPeriod"/>
            </a:pPr>
            <a:r>
              <a:rPr lang="zh-CN" altLang="en-US" sz="2800" dirty="0"/>
              <a:t>示例学习 </a:t>
            </a:r>
            <a:endParaRPr lang="en-US" altLang="zh-CN" sz="2800" dirty="0"/>
          </a:p>
          <a:p>
            <a:pPr marL="514350" indent="-514350">
              <a:lnSpc>
                <a:spcPct val="150000"/>
              </a:lnSpc>
              <a:buFont typeface="+mj-lt"/>
              <a:buAutoNum type="arabicPeriod"/>
            </a:pPr>
            <a:r>
              <a:rPr lang="en-US" altLang="zh-CN" sz="2800" dirty="0"/>
              <a:t>Demo</a:t>
            </a:r>
            <a:r>
              <a:rPr lang="zh-CN" altLang="en-US" sz="2800" dirty="0"/>
              <a:t>的使用</a:t>
            </a:r>
          </a:p>
        </p:txBody>
      </p:sp>
    </p:spTree>
    <p:extLst>
      <p:ext uri="{BB962C8B-B14F-4D97-AF65-F5344CB8AC3E}">
        <p14:creationId xmlns:p14="http://schemas.microsoft.com/office/powerpoint/2010/main" val="887080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p:cNvSpPr>
            <a:spLocks noChangeArrowheads="1"/>
          </p:cNvSpPr>
          <p:nvPr/>
        </p:nvSpPr>
        <p:spPr bwMode="auto">
          <a:xfrm>
            <a:off x="1258888" y="6921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zh-CN" sz="2400" b="1">
                <a:solidFill>
                  <a:schemeClr val="folHlink"/>
                </a:solidFill>
                <a:latin typeface="Calibri" panose="020F0502020204030204" pitchFamily="34" charset="0"/>
                <a:ea typeface="黑体" panose="02010609060101010101" pitchFamily="49" charset="-122"/>
              </a:rPr>
              <a:t>思考题和习题</a:t>
            </a:r>
          </a:p>
        </p:txBody>
      </p:sp>
      <p:sp>
        <p:nvSpPr>
          <p:cNvPr id="60419" name="Rectangle 4"/>
          <p:cNvSpPr>
            <a:spLocks noChangeArrowheads="1"/>
          </p:cNvSpPr>
          <p:nvPr/>
        </p:nvSpPr>
        <p:spPr bwMode="auto">
          <a:xfrm>
            <a:off x="539552" y="1628800"/>
            <a:ext cx="8101013"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66700" indent="-266700">
              <a:spcBef>
                <a:spcPct val="20000"/>
              </a:spcBef>
              <a:buClr>
                <a:schemeClr val="folHlink"/>
              </a:buClr>
              <a:buSzPct val="60000"/>
              <a:buFont typeface="Wingdings" panose="05000000000000000000" pitchFamily="2" charset="2"/>
              <a:buChar char="n"/>
              <a:tabLst>
                <a:tab pos="228600" algn="l"/>
              </a:tabLst>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228600" algn="l"/>
              </a:tabLst>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22860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22860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22860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0"/>
              </a:spcBef>
              <a:buClrTx/>
              <a:buSzTx/>
              <a:buFontTx/>
              <a:buNone/>
            </a:pP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一个完整的</a:t>
            </a: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包括几部分？</a:t>
            </a: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spcBef>
                <a:spcPct val="0"/>
              </a:spcBef>
              <a:buClrTx/>
              <a:buSzTx/>
              <a:buFontTx/>
              <a:buNone/>
            </a:pP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获得</a:t>
            </a: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LabVIEW</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帮助的手段有几种？</a:t>
            </a: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spcBef>
                <a:spcPct val="0"/>
              </a:spcBef>
              <a:buClrTx/>
              <a:buSzTx/>
              <a:buFontTx/>
              <a:buNone/>
            </a:pP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3.LabVIEW</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有几个选板？简述各选板的作用。</a:t>
            </a: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spcBef>
                <a:spcPct val="0"/>
              </a:spcBef>
              <a:buClrTx/>
              <a:buSzTx/>
              <a:buFontTx/>
              <a:buNone/>
            </a:pP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简述子</a:t>
            </a: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的功能、创建及调用方法。</a:t>
            </a:r>
          </a:p>
          <a:p>
            <a:pPr>
              <a:lnSpc>
                <a:spcPct val="140000"/>
              </a:lnSpc>
              <a:spcBef>
                <a:spcPct val="0"/>
              </a:spcBef>
              <a:buClrTx/>
              <a:buSzTx/>
              <a:buFontTx/>
              <a:buNone/>
            </a:pP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5.</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创建一个</a:t>
            </a: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，实现摄氏温度到华氏温度的转换，转换公式为</a:t>
            </a:r>
            <a:endPar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spcBef>
                <a:spcPct val="0"/>
              </a:spcBef>
              <a:buClrTx/>
              <a:buSzTx/>
              <a:buFontTx/>
              <a:buNone/>
            </a:pPr>
            <a:endPar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lnSpc>
                <a:spcPct val="140000"/>
              </a:lnSpc>
              <a:spcBef>
                <a:spcPct val="0"/>
              </a:spcBef>
              <a:buClrTx/>
              <a:buSzTx/>
              <a:buFontTx/>
              <a:buNone/>
            </a:pP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修改该</a:t>
            </a: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VI</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图标并保存。</a:t>
            </a: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spcBef>
                <a:spcPct val="0"/>
              </a:spcBef>
              <a:buClrTx/>
              <a:buSzTx/>
              <a:buFontTx/>
              <a:buNone/>
            </a:pP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6.</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简述</a:t>
            </a:r>
            <a:r>
              <a:rPr lang="en-US" altLang="zh-CN" sz="2000" b="1" dirty="0" err="1">
                <a:solidFill>
                  <a:srgbClr val="000000"/>
                </a:solidFill>
                <a:latin typeface="楷体" panose="02010609060101010101" pitchFamily="49" charset="-122"/>
                <a:ea typeface="楷体" panose="02010609060101010101" pitchFamily="49" charset="-122"/>
                <a:cs typeface="Times New Roman" panose="02020603050405020304" pitchFamily="18" charset="0"/>
              </a:rPr>
              <a:t>LabVIE</a:t>
            </a:r>
            <a:r>
              <a:rPr lang="en-US" altLang="zh-CN"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W</a:t>
            </a:r>
            <a:r>
              <a:rPr lang="zh-CN" altLang="en-US" sz="20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提供的调试方法。</a:t>
            </a: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a:p>
            <a:pPr>
              <a:spcBef>
                <a:spcPct val="0"/>
              </a:spcBef>
              <a:buClrTx/>
              <a:buSzTx/>
              <a:buFontTx/>
              <a:buNone/>
            </a:pPr>
            <a:r>
              <a:rPr lang="zh-CN" altLang="en-US" sz="1800" dirty="0">
                <a:latin typeface="Arial" panose="020B0604020202020204" pitchFamily="34" charset="0"/>
                <a:ea typeface="楷体" panose="02010609060101010101" pitchFamily="49" charset="-122"/>
                <a:cs typeface="Times New Roman" panose="02020603050405020304" pitchFamily="18" charset="0"/>
              </a:rPr>
              <a:t> </a:t>
            </a:r>
          </a:p>
        </p:txBody>
      </p:sp>
      <p:sp>
        <p:nvSpPr>
          <p:cNvPr id="6042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graphicFrame>
        <p:nvGraphicFramePr>
          <p:cNvPr id="60421" name="Object 5"/>
          <p:cNvGraphicFramePr>
            <a:graphicFrameLocks noChangeAspect="1"/>
          </p:cNvGraphicFramePr>
          <p:nvPr/>
        </p:nvGraphicFramePr>
        <p:xfrm>
          <a:off x="900113" y="3860800"/>
          <a:ext cx="3527425" cy="352425"/>
        </p:xfrm>
        <a:graphic>
          <a:graphicData uri="http://schemas.openxmlformats.org/presentationml/2006/ole">
            <mc:AlternateContent xmlns:mc="http://schemas.openxmlformats.org/markup-compatibility/2006">
              <mc:Choice xmlns:v="urn:schemas-microsoft-com:vml" Requires="v">
                <p:oleObj name="公式" r:id="rId2" imgW="2082800" imgH="203200" progId="Equation.3">
                  <p:embed/>
                </p:oleObj>
              </mc:Choice>
              <mc:Fallback>
                <p:oleObj name="公式" r:id="rId2" imgW="2082800" imgH="203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860800"/>
                        <a:ext cx="3527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1187450" y="620713"/>
            <a:ext cx="3614738" cy="496887"/>
          </a:xfrm>
        </p:spPr>
        <p:txBody>
          <a:bodyPr anchor="ctr"/>
          <a:lstStyle/>
          <a:p>
            <a:pPr eaLnBrk="1" hangingPunct="1"/>
            <a:r>
              <a:rPr lang="en-US" altLang="zh-CN" sz="2800" b="1">
                <a:solidFill>
                  <a:schemeClr val="tx1"/>
                </a:solidFill>
                <a:latin typeface="黑体" panose="02010609060101010101" pitchFamily="49" charset="-122"/>
                <a:ea typeface="黑体" panose="02010609060101010101" pitchFamily="49" charset="-122"/>
              </a:rPr>
              <a:t>4.1.3 LabVIEW</a:t>
            </a:r>
            <a:r>
              <a:rPr lang="zh-CN" altLang="zh-CN" sz="2800" b="1">
                <a:solidFill>
                  <a:schemeClr val="tx1"/>
                </a:solidFill>
                <a:latin typeface="黑体" panose="02010609060101010101" pitchFamily="49" charset="-122"/>
                <a:ea typeface="黑体" panose="02010609060101010101" pitchFamily="49" charset="-122"/>
              </a:rPr>
              <a:t>的应用</a:t>
            </a:r>
            <a:endParaRPr lang="zh-CN" altLang="en-US" sz="2800" b="1">
              <a:solidFill>
                <a:schemeClr val="tx1"/>
              </a:solidFill>
              <a:latin typeface="黑体" panose="02010609060101010101" pitchFamily="49" charset="-122"/>
              <a:ea typeface="黑体" panose="02010609060101010101" pitchFamily="49" charset="-122"/>
            </a:endParaRPr>
          </a:p>
        </p:txBody>
      </p:sp>
      <p:sp>
        <p:nvSpPr>
          <p:cNvPr id="29698" name="内容占位符 2"/>
          <p:cNvSpPr>
            <a:spLocks noGrp="1"/>
          </p:cNvSpPr>
          <p:nvPr>
            <p:ph idx="4294967295"/>
          </p:nvPr>
        </p:nvSpPr>
        <p:spPr>
          <a:xfrm>
            <a:off x="250825" y="1628775"/>
            <a:ext cx="8640763" cy="3887788"/>
          </a:xfrm>
        </p:spPr>
        <p:txBody>
          <a:bodyPr/>
          <a:lstStyle/>
          <a:p>
            <a:pPr eaLnBrk="1" hangingPunct="1">
              <a:lnSpc>
                <a:spcPct val="150000"/>
              </a:lnSpc>
              <a:buFont typeface="Wingdings" panose="05000000000000000000" pitchFamily="2" charset="2"/>
              <a:buNone/>
            </a:pPr>
            <a:r>
              <a:rPr lang="en-US" altLang="zh-CN" sz="2400" b="1"/>
              <a:t>     </a:t>
            </a:r>
            <a:r>
              <a:rPr lang="en-US" altLang="zh-CN" sz="2400" b="1">
                <a:solidFill>
                  <a:schemeClr val="folHlink"/>
                </a:solidFill>
              </a:rPr>
              <a:t>1</a:t>
            </a:r>
            <a:r>
              <a:rPr lang="zh-CN" altLang="zh-CN" sz="2400" b="1">
                <a:solidFill>
                  <a:schemeClr val="folHlink"/>
                </a:solidFill>
              </a:rPr>
              <a:t>．应用于自动化测试和测量平台</a:t>
            </a:r>
          </a:p>
          <a:p>
            <a:pPr eaLnBrk="1" hangingPunct="1">
              <a:lnSpc>
                <a:spcPct val="150000"/>
              </a:lnSpc>
              <a:spcBef>
                <a:spcPct val="0"/>
              </a:spcBef>
              <a:buFont typeface="Wingdings" panose="05000000000000000000" pitchFamily="2" charset="2"/>
              <a:buNone/>
            </a:pPr>
            <a:r>
              <a:rPr lang="en-US" altLang="zh-CN" sz="2400"/>
              <a:t>          </a:t>
            </a:r>
            <a:r>
              <a:rPr lang="zh-CN" altLang="zh-CN" sz="2400" b="1">
                <a:latin typeface="楷体" panose="02010609060101010101" pitchFamily="49" charset="-122"/>
                <a:ea typeface="楷体" panose="02010609060101010101" pitchFamily="49" charset="-122"/>
              </a:rPr>
              <a:t>利用</a:t>
            </a:r>
            <a:r>
              <a:rPr lang="en-US" altLang="zh-CN" sz="2400" b="1">
                <a:latin typeface="楷体" panose="02010609060101010101" pitchFamily="49" charset="-122"/>
                <a:ea typeface="楷体" panose="02010609060101010101" pitchFamily="49" charset="-122"/>
              </a:rPr>
              <a:t>PC</a:t>
            </a:r>
            <a:r>
              <a:rPr lang="zh-CN" altLang="zh-CN" sz="2400" b="1">
                <a:latin typeface="楷体" panose="02010609060101010101" pitchFamily="49" charset="-122"/>
                <a:ea typeface="楷体" panose="02010609060101010101" pitchFamily="49" charset="-122"/>
              </a:rPr>
              <a:t>和虚拟仪器技术，通过</a:t>
            </a:r>
            <a:r>
              <a:rPr lang="en-US" altLang="zh-CN" sz="2400" b="1">
                <a:latin typeface="楷体" panose="02010609060101010101" pitchFamily="49" charset="-122"/>
                <a:ea typeface="楷体" panose="02010609060101010101" pitchFamily="49" charset="-122"/>
              </a:rPr>
              <a:t>LabVIEW</a:t>
            </a:r>
            <a:r>
              <a:rPr lang="zh-CN" altLang="zh-CN" sz="2400" b="1">
                <a:latin typeface="楷体" panose="02010609060101010101" pitchFamily="49" charset="-122"/>
                <a:ea typeface="楷体" panose="02010609060101010101" pitchFamily="49" charset="-122"/>
              </a:rPr>
              <a:t>的集成软件包和</a:t>
            </a:r>
            <a:r>
              <a:rPr lang="en-US" altLang="zh-CN" sz="2400" b="1">
                <a:latin typeface="楷体" panose="02010609060101010101" pitchFamily="49" charset="-122"/>
                <a:ea typeface="楷体" panose="02010609060101010101" pitchFamily="49" charset="-122"/>
              </a:rPr>
              <a:t>PXI</a:t>
            </a:r>
            <a:r>
              <a:rPr lang="zh-CN" altLang="zh-CN" sz="2400" b="1">
                <a:latin typeface="楷体" panose="02010609060101010101" pitchFamily="49" charset="-122"/>
                <a:ea typeface="楷体" panose="02010609060101010101" pitchFamily="49" charset="-122"/>
              </a:rPr>
              <a:t>、</a:t>
            </a:r>
            <a:r>
              <a:rPr lang="en-US" altLang="zh-CN" sz="2400" b="1">
                <a:latin typeface="楷体" panose="02010609060101010101" pitchFamily="49" charset="-122"/>
                <a:ea typeface="楷体" panose="02010609060101010101" pitchFamily="49" charset="-122"/>
              </a:rPr>
              <a:t>PCI</a:t>
            </a:r>
            <a:r>
              <a:rPr lang="zh-CN" altLang="zh-CN" sz="2400" b="1">
                <a:latin typeface="楷体" panose="02010609060101010101" pitchFamily="49" charset="-122"/>
                <a:ea typeface="楷体" panose="02010609060101010101" pitchFamily="49" charset="-122"/>
              </a:rPr>
              <a:t>、</a:t>
            </a:r>
            <a:r>
              <a:rPr lang="en-US" altLang="zh-CN" sz="2400" b="1">
                <a:latin typeface="楷体" panose="02010609060101010101" pitchFamily="49" charset="-122"/>
                <a:ea typeface="楷体" panose="02010609060101010101" pitchFamily="49" charset="-122"/>
              </a:rPr>
              <a:t>USB</a:t>
            </a:r>
            <a:r>
              <a:rPr lang="zh-CN" altLang="zh-CN" sz="2400" b="1">
                <a:latin typeface="楷体" panose="02010609060101010101" pitchFamily="49" charset="-122"/>
                <a:ea typeface="楷体" panose="02010609060101010101" pitchFamily="49" charset="-122"/>
              </a:rPr>
              <a:t>等模块化测量和控制硬件，可以提高开发设计效率并降低自动化测试和测量应用程序的成本。测试和测量中的应用通常有生产测试、验证</a:t>
            </a:r>
            <a:r>
              <a:rPr lang="zh-CN" altLang="en-US" sz="2400" b="1">
                <a:latin typeface="楷体" panose="02010609060101010101" pitchFamily="49" charset="-122"/>
                <a:ea typeface="楷体" panose="02010609060101010101" pitchFamily="49" charset="-122"/>
              </a:rPr>
              <a:t>/环境</a:t>
            </a:r>
            <a:r>
              <a:rPr lang="zh-CN" altLang="zh-CN" sz="2400" b="1">
                <a:latin typeface="楷体" panose="02010609060101010101" pitchFamily="49" charset="-122"/>
                <a:ea typeface="楷体" panose="02010609060101010101" pitchFamily="49" charset="-122"/>
              </a:rPr>
              <a:t>测试、机械</a:t>
            </a:r>
            <a:r>
              <a:rPr lang="zh-CN" altLang="en-US" sz="2400" b="1">
                <a:latin typeface="楷体" panose="02010609060101010101" pitchFamily="49" charset="-122"/>
                <a:ea typeface="楷体" panose="02010609060101010101" pitchFamily="49" charset="-122"/>
              </a:rPr>
              <a:t>/结</a:t>
            </a:r>
            <a:r>
              <a:rPr lang="zh-CN" altLang="zh-CN" sz="2400" b="1">
                <a:latin typeface="楷体" panose="02010609060101010101" pitchFamily="49" charset="-122"/>
                <a:ea typeface="楷体" panose="02010609060101010101" pitchFamily="49" charset="-122"/>
              </a:rPr>
              <a:t>构测试、</a:t>
            </a:r>
            <a:r>
              <a:rPr lang="zh-CN" altLang="en-US" sz="2400" b="1">
                <a:latin typeface="楷体" panose="02010609060101010101" pitchFamily="49" charset="-122"/>
                <a:ea typeface="楷体" panose="02010609060101010101" pitchFamily="49" charset="-122"/>
              </a:rPr>
              <a:t>便</a:t>
            </a:r>
            <a:r>
              <a:rPr lang="zh-CN" altLang="zh-CN" sz="2400" b="1">
                <a:latin typeface="楷体" panose="02010609060101010101" pitchFamily="49" charset="-122"/>
                <a:ea typeface="楷体" panose="02010609060101010101" pitchFamily="49" charset="-122"/>
              </a:rPr>
              <a:t>携式场地测试、射频</a:t>
            </a:r>
            <a:r>
              <a:rPr lang="en-US" altLang="zh-CN" sz="2400" b="1">
                <a:latin typeface="楷体" panose="02010609060101010101" pitchFamily="49" charset="-122"/>
                <a:ea typeface="楷体" panose="02010609060101010101" pitchFamily="49" charset="-122"/>
              </a:rPr>
              <a:t>RF</a:t>
            </a:r>
            <a:r>
              <a:rPr lang="zh-CN" altLang="zh-CN" sz="2400" b="1">
                <a:latin typeface="楷体" panose="02010609060101010101" pitchFamily="49" charset="-122"/>
                <a:ea typeface="楷体" panose="02010609060101010101" pitchFamily="49" charset="-122"/>
              </a:rPr>
              <a:t>和通信测试、机台测试、图像采集和数据采集等。</a:t>
            </a:r>
            <a:endParaRPr lang="en-US" altLang="zh-CN" sz="2400" b="1">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anim calcmode="lin" valueType="num">
                                      <p:cBhvr additive="base">
                                        <p:cTn id="11"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a:xfrm>
            <a:off x="1187450" y="620713"/>
            <a:ext cx="3614738" cy="496887"/>
          </a:xfrm>
        </p:spPr>
        <p:txBody>
          <a:bodyPr anchor="ctr"/>
          <a:lstStyle/>
          <a:p>
            <a:pPr eaLnBrk="1" hangingPunct="1"/>
            <a:r>
              <a:rPr lang="en-US" altLang="zh-CN" sz="2800" b="1">
                <a:solidFill>
                  <a:schemeClr val="tx1"/>
                </a:solidFill>
                <a:latin typeface="黑体" panose="02010609060101010101" pitchFamily="49" charset="-122"/>
                <a:ea typeface="黑体" panose="02010609060101010101" pitchFamily="49" charset="-122"/>
              </a:rPr>
              <a:t>4.1.3 LabVIEW</a:t>
            </a:r>
            <a:r>
              <a:rPr lang="zh-CN" altLang="zh-CN" sz="2800" b="1">
                <a:solidFill>
                  <a:schemeClr val="tx1"/>
                </a:solidFill>
                <a:latin typeface="黑体" panose="02010609060101010101" pitchFamily="49" charset="-122"/>
                <a:ea typeface="黑体" panose="02010609060101010101" pitchFamily="49" charset="-122"/>
              </a:rPr>
              <a:t>的应用</a:t>
            </a:r>
            <a:endParaRPr lang="zh-CN" altLang="en-US" sz="2800" b="1">
              <a:solidFill>
                <a:schemeClr val="tx1"/>
              </a:solidFill>
              <a:latin typeface="黑体" panose="02010609060101010101" pitchFamily="49" charset="-122"/>
              <a:ea typeface="黑体" panose="02010609060101010101" pitchFamily="49" charset="-122"/>
            </a:endParaRPr>
          </a:p>
        </p:txBody>
      </p:sp>
      <p:sp>
        <p:nvSpPr>
          <p:cNvPr id="2" name="矩形 1"/>
          <p:cNvSpPr>
            <a:spLocks noChangeArrowheads="1"/>
          </p:cNvSpPr>
          <p:nvPr/>
        </p:nvSpPr>
        <p:spPr bwMode="auto">
          <a:xfrm>
            <a:off x="323850" y="1557338"/>
            <a:ext cx="8496300" cy="404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400" b="1" dirty="0"/>
              <a:t> 2</a:t>
            </a:r>
            <a:r>
              <a:rPr lang="zh-CN" altLang="zh-CN" sz="2400" b="1" dirty="0"/>
              <a:t>．应用于工业测量和控制平台</a:t>
            </a:r>
          </a:p>
          <a:p>
            <a:pPr indent="550863" eaLnBrk="1" hangingPunct="1">
              <a:lnSpc>
                <a:spcPct val="150000"/>
              </a:lnSpc>
              <a:buFont typeface="Wingdings" panose="05000000000000000000" pitchFamily="2" charset="2"/>
              <a:buNone/>
            </a:pPr>
            <a:r>
              <a:rPr lang="en-US" altLang="zh-CN" sz="2400" b="1" dirty="0"/>
              <a:t>LabVIEW</a:t>
            </a:r>
            <a:r>
              <a:rPr lang="zh-CN" altLang="zh-CN" sz="2400" b="1" dirty="0"/>
              <a:t>可用于要求苛刻的工业应用，</a:t>
            </a:r>
            <a:r>
              <a:rPr lang="zh-CN" altLang="zh-CN" sz="2400" b="1" dirty="0">
                <a:solidFill>
                  <a:srgbClr val="0000FF"/>
                </a:solidFill>
              </a:rPr>
              <a:t>如高级</a:t>
            </a:r>
            <a:r>
              <a:rPr lang="en-US" altLang="zh-CN" sz="2400" b="1" dirty="0">
                <a:solidFill>
                  <a:srgbClr val="0000FF"/>
                </a:solidFill>
              </a:rPr>
              <a:t>I/O</a:t>
            </a:r>
            <a:r>
              <a:rPr lang="zh-CN" altLang="zh-CN" sz="2400" b="1" dirty="0">
                <a:solidFill>
                  <a:srgbClr val="0000FF"/>
                </a:solidFill>
              </a:rPr>
              <a:t>、高速模拟信号采集、振动监控、控制及其视觉之类的高级处理应用，以及与工业硬件</a:t>
            </a:r>
            <a:r>
              <a:rPr lang="en-US" altLang="zh-CN" sz="2400" b="1" dirty="0">
                <a:solidFill>
                  <a:srgbClr val="0000FF"/>
                </a:solidFill>
              </a:rPr>
              <a:t>(</a:t>
            </a:r>
            <a:r>
              <a:rPr lang="zh-CN" altLang="zh-CN" sz="2400" b="1" dirty="0">
                <a:solidFill>
                  <a:srgbClr val="0000FF"/>
                </a:solidFill>
              </a:rPr>
              <a:t>如</a:t>
            </a:r>
            <a:r>
              <a:rPr lang="en-US" altLang="zh-CN" sz="2400" b="1" dirty="0">
                <a:solidFill>
                  <a:srgbClr val="0000FF"/>
                </a:solidFill>
              </a:rPr>
              <a:t>OPC</a:t>
            </a:r>
            <a:r>
              <a:rPr lang="zh-CN" altLang="zh-CN" sz="2400" b="1" dirty="0">
                <a:solidFill>
                  <a:srgbClr val="0000FF"/>
                </a:solidFill>
              </a:rPr>
              <a:t>设备和</a:t>
            </a:r>
            <a:r>
              <a:rPr lang="en-US" altLang="zh-CN" sz="2400" b="1" dirty="0">
                <a:solidFill>
                  <a:srgbClr val="0000FF"/>
                </a:solidFill>
              </a:rPr>
              <a:t>PLC)</a:t>
            </a:r>
            <a:r>
              <a:rPr lang="zh-CN" altLang="zh-CN" sz="2400" b="1" dirty="0">
                <a:solidFill>
                  <a:srgbClr val="0000FF"/>
                </a:solidFill>
              </a:rPr>
              <a:t>的通信</a:t>
            </a:r>
            <a:r>
              <a:rPr lang="zh-CN" altLang="zh-CN" sz="2400" b="1" dirty="0"/>
              <a:t>。</a:t>
            </a:r>
            <a:endParaRPr lang="en-US" altLang="zh-CN" sz="2400" b="1" dirty="0"/>
          </a:p>
          <a:p>
            <a:pPr indent="550863" eaLnBrk="1" hangingPunct="1">
              <a:lnSpc>
                <a:spcPct val="150000"/>
              </a:lnSpc>
              <a:buFont typeface="Wingdings" panose="05000000000000000000" pitchFamily="2" charset="2"/>
              <a:buNone/>
            </a:pPr>
            <a:r>
              <a:rPr lang="zh-CN" altLang="zh-CN" sz="2400" b="1" dirty="0"/>
              <a:t>工业测量和控制中的应用通常有：集成的测试和控制、机器自动化、机器视觉、机器状况监控、分布式监控和控制及功率监控等。</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4294967295"/>
          </p:nvPr>
        </p:nvSpPr>
        <p:spPr>
          <a:xfrm>
            <a:off x="179388" y="1557338"/>
            <a:ext cx="8642350" cy="4103687"/>
          </a:xfrm>
        </p:spPr>
        <p:txBody>
          <a:bodyPr/>
          <a:lstStyle/>
          <a:p>
            <a:pPr indent="733425" eaLnBrk="1" hangingPunct="1">
              <a:lnSpc>
                <a:spcPct val="150000"/>
              </a:lnSpc>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LabVIEW</a:t>
            </a:r>
            <a:r>
              <a:rPr lang="zh-CN" altLang="zh-CN" sz="2400" b="1" dirty="0">
                <a:latin typeface="楷体" panose="02010609060101010101" pitchFamily="49" charset="-122"/>
                <a:ea typeface="楷体" panose="02010609060101010101" pitchFamily="49" charset="-122"/>
              </a:rPr>
              <a:t>可用于高效的设计应用、仿真、仿真数据与真实测量之间的比较。</a:t>
            </a:r>
            <a:endParaRPr lang="en-US" altLang="zh-CN" sz="2400" b="1" dirty="0">
              <a:latin typeface="楷体" panose="02010609060101010101" pitchFamily="49" charset="-122"/>
              <a:ea typeface="楷体" panose="02010609060101010101" pitchFamily="49" charset="-122"/>
            </a:endParaRPr>
          </a:p>
          <a:p>
            <a:pPr indent="733425" eaLnBrk="1" hangingPunct="1">
              <a:lnSpc>
                <a:spcPct val="150000"/>
              </a:lnSpc>
              <a:buFont typeface="Wingdings" panose="05000000000000000000" pitchFamily="2" charset="2"/>
              <a:buNone/>
            </a:pPr>
            <a:r>
              <a:rPr lang="zh-CN" altLang="zh-CN"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LabVIEW</a:t>
            </a:r>
            <a:r>
              <a:rPr lang="zh-CN" altLang="zh-CN" sz="2400" b="1" dirty="0">
                <a:latin typeface="楷体" panose="02010609060101010101" pitchFamily="49" charset="-122"/>
                <a:ea typeface="楷体" panose="02010609060101010101" pitchFamily="49" charset="-122"/>
              </a:rPr>
              <a:t>和测量工具集成于附加的设计和仿真工具中，</a:t>
            </a:r>
            <a:r>
              <a:rPr lang="zh-CN" altLang="zh-CN" sz="2400" b="1" dirty="0">
                <a:solidFill>
                  <a:srgbClr val="0000FF"/>
                </a:solidFill>
                <a:latin typeface="楷体" panose="02010609060101010101" pitchFamily="49" charset="-122"/>
                <a:ea typeface="楷体" panose="02010609060101010101" pitchFamily="49" charset="-122"/>
              </a:rPr>
              <a:t>在设计过程中就可以将真实的测试工具与仿真模型进行比较</a:t>
            </a:r>
            <a:r>
              <a:rPr lang="zh-CN" altLang="zh-CN" sz="2400" b="1" dirty="0">
                <a:latin typeface="楷体" panose="02010609060101010101" pitchFamily="49" charset="-122"/>
                <a:ea typeface="楷体" panose="02010609060101010101" pitchFamily="49" charset="-122"/>
              </a:rPr>
              <a:t>，从而发现设计中的缺陷、减少重复设计、提高产品质量。</a:t>
            </a:r>
            <a:endParaRPr lang="en-US" altLang="zh-CN" sz="2400" b="1" dirty="0">
              <a:latin typeface="楷体" panose="02010609060101010101" pitchFamily="49" charset="-122"/>
              <a:ea typeface="楷体" panose="02010609060101010101" pitchFamily="49" charset="-122"/>
            </a:endParaRPr>
          </a:p>
          <a:p>
            <a:pPr indent="733425" eaLnBrk="1" hangingPunct="1">
              <a:lnSpc>
                <a:spcPct val="150000"/>
              </a:lnSpc>
              <a:buFont typeface="Wingdings" panose="05000000000000000000" pitchFamily="2" charset="2"/>
              <a:buNone/>
            </a:pPr>
            <a:r>
              <a:rPr lang="zh-CN" altLang="zh-CN" sz="2400" b="1" dirty="0">
                <a:latin typeface="楷体" panose="02010609060101010101" pitchFamily="49" charset="-122"/>
                <a:ea typeface="楷体" panose="02010609060101010101" pitchFamily="49" charset="-122"/>
              </a:rPr>
              <a:t>通常的应用有嵌入式系统设计和测试、控制设计、数字滤波器设计、电子电路设计、机械设计、算法设计等。</a:t>
            </a:r>
          </a:p>
        </p:txBody>
      </p:sp>
      <p:sp>
        <p:nvSpPr>
          <p:cNvPr id="12291" name="矩形 1"/>
          <p:cNvSpPr>
            <a:spLocks noChangeArrowheads="1"/>
          </p:cNvSpPr>
          <p:nvPr/>
        </p:nvSpPr>
        <p:spPr bwMode="auto">
          <a:xfrm>
            <a:off x="1258888" y="692150"/>
            <a:ext cx="4773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b="1">
                <a:latin typeface="Arial" panose="020B0604020202020204" pitchFamily="34" charset="0"/>
              </a:rPr>
              <a:t> </a:t>
            </a:r>
            <a:r>
              <a:rPr lang="en-US" altLang="zh-CN" sz="2400" b="1">
                <a:solidFill>
                  <a:schemeClr val="folHlink"/>
                </a:solidFill>
                <a:latin typeface="Arial" panose="020B0604020202020204" pitchFamily="34" charset="0"/>
              </a:rPr>
              <a:t>3</a:t>
            </a:r>
            <a:r>
              <a:rPr lang="zh-CN" altLang="zh-CN" sz="2400" b="1">
                <a:solidFill>
                  <a:schemeClr val="folHlink"/>
                </a:solidFill>
                <a:latin typeface="Arial" panose="020B0604020202020204" pitchFamily="34" charset="0"/>
              </a:rPr>
              <a:t>．应用于设计、原型建模和发布</a:t>
            </a:r>
            <a:endParaRPr lang="zh-CN" altLang="en-US" sz="24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4294967295"/>
          </p:nvPr>
        </p:nvSpPr>
        <p:spPr>
          <a:xfrm>
            <a:off x="179388" y="1484312"/>
            <a:ext cx="8642350" cy="4825007"/>
          </a:xfrm>
        </p:spPr>
        <p:txBody>
          <a:bodyPr/>
          <a:lstStyle/>
          <a:p>
            <a:pPr eaLnBrk="1" hangingPunct="1">
              <a:lnSpc>
                <a:spcPct val="150000"/>
              </a:lnSpc>
              <a:buFont typeface="Wingdings" panose="05000000000000000000" pitchFamily="2" charset="2"/>
              <a:buNone/>
              <a:defRPr/>
            </a:pPr>
            <a:r>
              <a:rPr lang="en-US" altLang="zh-CN" sz="2400" b="1" dirty="0">
                <a:solidFill>
                  <a:schemeClr val="folHlink"/>
                </a:solidFill>
              </a:rPr>
              <a:t>4</a:t>
            </a:r>
            <a:r>
              <a:rPr lang="zh-CN" altLang="zh-CN" sz="2400" b="1" dirty="0">
                <a:solidFill>
                  <a:schemeClr val="folHlink"/>
                </a:solidFill>
              </a:rPr>
              <a:t>．应用于院校实验室</a:t>
            </a:r>
          </a:p>
          <a:p>
            <a:pPr indent="15875" eaLnBrk="1" hangingPunct="1">
              <a:lnSpc>
                <a:spcPct val="150000"/>
              </a:lnSpc>
              <a:spcBef>
                <a:spcPct val="0"/>
              </a:spcBef>
              <a:buFont typeface="Wingdings" panose="05000000000000000000" pitchFamily="2" charset="2"/>
              <a:buNone/>
              <a:defRPr/>
            </a:pPr>
            <a:r>
              <a:rPr lang="en-US" altLang="zh-CN" sz="2400" b="1" dirty="0">
                <a:latin typeface="楷体" panose="02010609060101010101" pitchFamily="49" charset="-122"/>
                <a:ea typeface="楷体" panose="02010609060101010101" pitchFamily="49" charset="-122"/>
              </a:rPr>
              <a:t>LabVIEW</a:t>
            </a:r>
            <a:r>
              <a:rPr lang="zh-CN" altLang="zh-CN" sz="2400" b="1" dirty="0">
                <a:latin typeface="楷体" panose="02010609060101010101" pitchFamily="49" charset="-122"/>
                <a:ea typeface="楷体" panose="02010609060101010101" pitchFamily="49" charset="-122"/>
              </a:rPr>
              <a:t>增强和提高了院校实验室的研究。</a:t>
            </a:r>
            <a:endParaRPr lang="en-US" altLang="zh-CN" sz="2400" b="1" dirty="0">
              <a:latin typeface="楷体" panose="02010609060101010101" pitchFamily="49" charset="-122"/>
              <a:ea typeface="楷体" panose="02010609060101010101" pitchFamily="49" charset="-122"/>
            </a:endParaRPr>
          </a:p>
          <a:p>
            <a:pPr indent="15875" eaLnBrk="1" hangingPunct="1">
              <a:lnSpc>
                <a:spcPct val="150000"/>
              </a:lnSpc>
              <a:spcBef>
                <a:spcPct val="0"/>
              </a:spcBef>
              <a:buFont typeface="Wingdings" panose="05000000000000000000" pitchFamily="2" charset="2"/>
              <a:buNone/>
              <a:defRPr/>
            </a:pPr>
            <a:r>
              <a:rPr lang="zh-CN" altLang="zh-CN" sz="2400" b="1" dirty="0">
                <a:latin typeface="楷体" panose="02010609060101010101" pitchFamily="49" charset="-122"/>
                <a:ea typeface="楷体" panose="02010609060101010101" pitchFamily="49" charset="-122"/>
              </a:rPr>
              <a:t>在实验室中，</a:t>
            </a:r>
            <a:r>
              <a:rPr lang="en-US" altLang="zh-CN" sz="2400" b="1" dirty="0">
                <a:latin typeface="楷体" panose="02010609060101010101" pitchFamily="49" charset="-122"/>
                <a:ea typeface="楷体" panose="02010609060101010101" pitchFamily="49" charset="-122"/>
              </a:rPr>
              <a:t>LabVIEW</a:t>
            </a:r>
            <a:r>
              <a:rPr lang="zh-CN" altLang="zh-CN" sz="2400" b="1" dirty="0">
                <a:latin typeface="楷体" panose="02010609060101010101" pitchFamily="49" charset="-122"/>
                <a:ea typeface="楷体" panose="02010609060101010101" pitchFamily="49" charset="-122"/>
              </a:rPr>
              <a:t>将复杂的数据采集工作变得简便，便于研究人员集中时间和精力用于实验操作、数据分析和结论总结。</a:t>
            </a:r>
            <a:endParaRPr lang="en-US" altLang="zh-CN" sz="2400" b="1" dirty="0">
              <a:latin typeface="楷体" panose="02010609060101010101" pitchFamily="49" charset="-122"/>
              <a:ea typeface="楷体" panose="02010609060101010101" pitchFamily="49" charset="-122"/>
            </a:endParaRPr>
          </a:p>
          <a:p>
            <a:pPr indent="15875" eaLnBrk="1" hangingPunct="1">
              <a:lnSpc>
                <a:spcPct val="150000"/>
              </a:lnSpc>
              <a:spcBef>
                <a:spcPct val="0"/>
              </a:spcBef>
              <a:buFont typeface="Wingdings" panose="05000000000000000000" pitchFamily="2" charset="2"/>
              <a:buNone/>
              <a:defRPr/>
            </a:pPr>
            <a:r>
              <a:rPr lang="en-US" altLang="zh-CN" sz="2400" b="1" dirty="0">
                <a:latin typeface="楷体" panose="02010609060101010101" pitchFamily="49" charset="-122"/>
                <a:ea typeface="楷体" panose="02010609060101010101" pitchFamily="49" charset="-122"/>
              </a:rPr>
              <a:t>LabVIEW</a:t>
            </a:r>
            <a:r>
              <a:rPr lang="zh-CN" altLang="zh-CN" sz="2400" b="1" dirty="0">
                <a:latin typeface="楷体" panose="02010609060101010101" pitchFamily="49" charset="-122"/>
                <a:ea typeface="楷体" panose="02010609060101010101" pitchFamily="49" charset="-122"/>
              </a:rPr>
              <a:t>在教学和实验室中的内用领域包括测量、电路设计和仿真、控制、机械、电子、信号和图像处理、无线通信和嵌入式系统等。</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1">
                                            <p:txEl>
                                              <p:pRg st="0" end="0"/>
                                            </p:txEl>
                                          </p:spTgt>
                                        </p:tgtEl>
                                        <p:attrNameLst>
                                          <p:attrName>style.visibility</p:attrName>
                                        </p:attrNameLst>
                                      </p:cBhvr>
                                      <p:to>
                                        <p:strVal val="visible"/>
                                      </p:to>
                                    </p:set>
                                    <p:animEffect transition="in" filter="blinds(horizontal)">
                                      <p:cBhvr>
                                        <p:cTn id="7" dur="500"/>
                                        <p:tgtEl>
                                          <p:spTgt spid="30721">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0721">
                                            <p:txEl>
                                              <p:pRg st="1" end="1"/>
                                            </p:txEl>
                                          </p:spTgt>
                                        </p:tgtEl>
                                        <p:attrNameLst>
                                          <p:attrName>style.visibility</p:attrName>
                                        </p:attrNameLst>
                                      </p:cBhvr>
                                      <p:to>
                                        <p:strVal val="visible"/>
                                      </p:to>
                                    </p:set>
                                    <p:animEffect transition="in" filter="blinds(horizontal)">
                                      <p:cBhvr>
                                        <p:cTn id="11" dur="500"/>
                                        <p:tgtEl>
                                          <p:spTgt spid="30721">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0721">
                                            <p:txEl>
                                              <p:pRg st="2" end="2"/>
                                            </p:txEl>
                                          </p:spTgt>
                                        </p:tgtEl>
                                        <p:attrNameLst>
                                          <p:attrName>style.visibility</p:attrName>
                                        </p:attrNameLst>
                                      </p:cBhvr>
                                      <p:to>
                                        <p:strVal val="visible"/>
                                      </p:to>
                                    </p:set>
                                    <p:animEffect transition="in" filter="blinds(horizontal)">
                                      <p:cBhvr>
                                        <p:cTn id="15" dur="500"/>
                                        <p:tgtEl>
                                          <p:spTgt spid="30721">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0721">
                                            <p:txEl>
                                              <p:pRg st="3" end="3"/>
                                            </p:txEl>
                                          </p:spTgt>
                                        </p:tgtEl>
                                        <p:attrNameLst>
                                          <p:attrName>style.visibility</p:attrName>
                                        </p:attrNameLst>
                                      </p:cBhvr>
                                      <p:to>
                                        <p:strVal val="visible"/>
                                      </p:to>
                                    </p:set>
                                    <p:animEffect transition="in" filter="blinds(horizontal)">
                                      <p:cBhvr>
                                        <p:cTn id="19" dur="500"/>
                                        <p:tgtEl>
                                          <p:spTgt spid="307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a:xfrm>
            <a:off x="1331913" y="549275"/>
            <a:ext cx="5318125" cy="434975"/>
          </a:xfrm>
        </p:spPr>
        <p:txBody>
          <a:bodyPr anchor="ctr"/>
          <a:lstStyle/>
          <a:p>
            <a:pPr eaLnBrk="1" hangingPunct="1"/>
            <a:r>
              <a:rPr lang="en-US" altLang="zh-CN" sz="2400" b="1">
                <a:latin typeface="Times New Roman" panose="02020603050405020304" pitchFamily="18" charset="0"/>
                <a:ea typeface="黑体" panose="02010609060101010101" pitchFamily="49" charset="-122"/>
              </a:rPr>
              <a:t>4.2</a:t>
            </a:r>
            <a:r>
              <a:rPr lang="en-US" altLang="zh-CN" sz="2400" b="1">
                <a:latin typeface="黑体" panose="02010609060101010101" pitchFamily="49" charset="-122"/>
                <a:ea typeface="黑体" panose="02010609060101010101" pitchFamily="49" charset="-122"/>
              </a:rPr>
              <a:t>  LabVIEW</a:t>
            </a:r>
            <a:r>
              <a:rPr lang="zh-CN" altLang="zh-CN" sz="2400" b="1">
                <a:latin typeface="黑体" panose="02010609060101010101" pitchFamily="49" charset="-122"/>
                <a:ea typeface="黑体" panose="02010609060101010101" pitchFamily="49" charset="-122"/>
              </a:rPr>
              <a:t>编程环境</a:t>
            </a:r>
            <a:endParaRPr lang="zh-CN" altLang="en-US" sz="2400" b="1">
              <a:latin typeface="黑体" panose="02010609060101010101" pitchFamily="49" charset="-122"/>
              <a:ea typeface="黑体" panose="02010609060101010101" pitchFamily="49" charset="-122"/>
            </a:endParaRPr>
          </a:p>
        </p:txBody>
      </p:sp>
      <p:sp>
        <p:nvSpPr>
          <p:cNvPr id="15363" name="Rectangle 1"/>
          <p:cNvSpPr>
            <a:spLocks noChangeArrowheads="1"/>
          </p:cNvSpPr>
          <p:nvPr/>
        </p:nvSpPr>
        <p:spPr bwMode="auto">
          <a:xfrm>
            <a:off x="539750" y="1373188"/>
            <a:ext cx="554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638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latin typeface="Times New Roman" panose="02020603050405020304" pitchFamily="18" charset="0"/>
                <a:ea typeface="黑体" panose="02010609060101010101" pitchFamily="49" charset="-122"/>
                <a:cs typeface="Times New Roman" panose="02020603050405020304" pitchFamily="18" charset="0"/>
              </a:rPr>
              <a:t>4.4.1</a:t>
            </a:r>
            <a:r>
              <a:rPr lang="en-US" altLang="zh-CN" sz="2000" b="1">
                <a:latin typeface="黑体" panose="02010609060101010101" pitchFamily="49" charset="-122"/>
                <a:ea typeface="黑体" panose="02010609060101010101" pitchFamily="49" charset="-122"/>
                <a:cs typeface="Times New Roman" panose="02020603050405020304" pitchFamily="18" charset="0"/>
              </a:rPr>
              <a:t>  LabVIEW2017</a:t>
            </a:r>
            <a:r>
              <a:rPr lang="zh-CN" altLang="en-US" sz="2000" b="1">
                <a:latin typeface="黑体" panose="02010609060101010101" pitchFamily="49" charset="-122"/>
                <a:ea typeface="黑体" panose="02010609060101010101" pitchFamily="49" charset="-122"/>
                <a:cs typeface="Times New Roman" panose="02020603050405020304" pitchFamily="18" charset="0"/>
              </a:rPr>
              <a:t>的基本开发平台</a:t>
            </a:r>
          </a:p>
        </p:txBody>
      </p:sp>
      <p:sp>
        <p:nvSpPr>
          <p:cNvPr id="15364" name="矩形 4"/>
          <p:cNvSpPr>
            <a:spLocks noChangeArrowheads="1"/>
          </p:cNvSpPr>
          <p:nvPr/>
        </p:nvSpPr>
        <p:spPr bwMode="auto">
          <a:xfrm>
            <a:off x="468313" y="1916113"/>
            <a:ext cx="80645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2000">
                <a:latin typeface="Calibri" panose="020F0502020204030204" pitchFamily="34" charset="0"/>
              </a:rPr>
              <a:t>       </a:t>
            </a:r>
            <a:r>
              <a:rPr lang="en-US" altLang="zh-CN" sz="2000" b="1">
                <a:latin typeface="楷体" panose="02010609060101010101" pitchFamily="49" charset="-122"/>
                <a:ea typeface="楷体" panose="02010609060101010101" pitchFamily="49" charset="-122"/>
              </a:rPr>
              <a:t>LabVIEW</a:t>
            </a:r>
            <a:r>
              <a:rPr lang="zh-CN" altLang="zh-CN" sz="2000" b="1">
                <a:latin typeface="楷体" panose="02010609060101010101" pitchFamily="49" charset="-122"/>
                <a:ea typeface="楷体" panose="02010609060101010101" pitchFamily="49" charset="-122"/>
              </a:rPr>
              <a:t>中开发的程序都称为虚拟仪器，即</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，其扩展名均默认为</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。所有的</a:t>
            </a:r>
            <a:r>
              <a:rPr lang="en-US" altLang="zh-CN" sz="2000" b="1">
                <a:latin typeface="楷体" panose="02010609060101010101" pitchFamily="49" charset="-122"/>
                <a:ea typeface="楷体" panose="02010609060101010101" pitchFamily="49" charset="-122"/>
              </a:rPr>
              <a:t>VI</a:t>
            </a:r>
            <a:r>
              <a:rPr lang="zh-CN" altLang="zh-CN" sz="2000" b="1">
                <a:latin typeface="楷体" panose="02010609060101010101" pitchFamily="49" charset="-122"/>
                <a:ea typeface="楷体" panose="02010609060101010101" pitchFamily="49" charset="-122"/>
              </a:rPr>
              <a:t>都包括以下</a:t>
            </a:r>
            <a:r>
              <a:rPr lang="en-US" altLang="zh-CN" sz="2000" b="1">
                <a:latin typeface="楷体" panose="02010609060101010101" pitchFamily="49" charset="-122"/>
                <a:ea typeface="楷体" panose="02010609060101010101" pitchFamily="49" charset="-122"/>
              </a:rPr>
              <a:t>3</a:t>
            </a:r>
            <a:r>
              <a:rPr lang="zh-CN" altLang="zh-CN" sz="2000" b="1">
                <a:latin typeface="楷体" panose="02010609060101010101" pitchFamily="49" charset="-122"/>
                <a:ea typeface="楷体" panose="02010609060101010101" pitchFamily="49" charset="-122"/>
              </a:rPr>
              <a:t>个部分：</a:t>
            </a:r>
            <a:r>
              <a:rPr lang="zh-CN" altLang="zh-CN" sz="2000" b="1">
                <a:solidFill>
                  <a:srgbClr val="FF0000"/>
                </a:solidFill>
                <a:latin typeface="楷体" panose="02010609060101010101" pitchFamily="49" charset="-122"/>
                <a:ea typeface="楷体" panose="02010609060101010101" pitchFamily="49" charset="-122"/>
              </a:rPr>
              <a:t>前面板、程序框图和图标</a:t>
            </a:r>
            <a:r>
              <a:rPr lang="en-US" altLang="zh-CN" sz="2000" b="1">
                <a:solidFill>
                  <a:srgbClr val="FF0000"/>
                </a:solidFill>
                <a:latin typeface="楷体" panose="02010609060101010101" pitchFamily="49" charset="-122"/>
                <a:ea typeface="楷体" panose="02010609060101010101" pitchFamily="49" charset="-122"/>
              </a:rPr>
              <a:t>/</a:t>
            </a:r>
            <a:r>
              <a:rPr lang="zh-CN" altLang="zh-CN" sz="2000" b="1">
                <a:solidFill>
                  <a:srgbClr val="FF0000"/>
                </a:solidFill>
                <a:latin typeface="楷体" panose="02010609060101010101" pitchFamily="49" charset="-122"/>
                <a:ea typeface="楷体" panose="02010609060101010101" pitchFamily="49" charset="-122"/>
              </a:rPr>
              <a:t>接线板</a:t>
            </a:r>
            <a:r>
              <a:rPr lang="zh-CN" altLang="zh-CN" sz="2000" b="1">
                <a:latin typeface="楷体" panose="02010609060101010101" pitchFamily="49" charset="-122"/>
                <a:ea typeface="楷体" panose="02010609060101010101" pitchFamily="49" charset="-122"/>
              </a:rPr>
              <a:t>。</a:t>
            </a:r>
          </a:p>
        </p:txBody>
      </p:sp>
      <p:grpSp>
        <p:nvGrpSpPr>
          <p:cNvPr id="31750" name="Group 6"/>
          <p:cNvGrpSpPr>
            <a:grpSpLocks/>
          </p:cNvGrpSpPr>
          <p:nvPr/>
        </p:nvGrpSpPr>
        <p:grpSpPr bwMode="auto">
          <a:xfrm>
            <a:off x="611188" y="2997200"/>
            <a:ext cx="6337300" cy="3600450"/>
            <a:chOff x="249" y="709"/>
            <a:chExt cx="4711" cy="3175"/>
          </a:xfrm>
        </p:grpSpPr>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 y="709"/>
              <a:ext cx="394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AutoShape 3"/>
            <p:cNvSpPr>
              <a:spLocks noChangeArrowheads="1"/>
            </p:cNvSpPr>
            <p:nvPr/>
          </p:nvSpPr>
          <p:spPr bwMode="auto">
            <a:xfrm>
              <a:off x="249" y="1888"/>
              <a:ext cx="867" cy="363"/>
            </a:xfrm>
            <a:prstGeom prst="wedgeRoundRectCallout">
              <a:avLst>
                <a:gd name="adj1" fmla="val 53690"/>
                <a:gd name="adj2" fmla="val -146144"/>
                <a:gd name="adj3" fmla="val 16667"/>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Calibri" panose="020F0502020204030204" pitchFamily="34" charset="0"/>
                </a:rPr>
                <a:t>程序框图</a:t>
              </a:r>
              <a:endParaRPr lang="zh-CN" altLang="en-US" sz="1600" b="1">
                <a:latin typeface="Arial" panose="020B0604020202020204" pitchFamily="34" charset="0"/>
              </a:endParaRPr>
            </a:p>
          </p:txBody>
        </p:sp>
        <p:sp>
          <p:nvSpPr>
            <p:cNvPr id="15368" name="AutoShape 4"/>
            <p:cNvSpPr>
              <a:spLocks noChangeArrowheads="1"/>
            </p:cNvSpPr>
            <p:nvPr/>
          </p:nvSpPr>
          <p:spPr bwMode="auto">
            <a:xfrm>
              <a:off x="3560" y="1706"/>
              <a:ext cx="1270" cy="317"/>
            </a:xfrm>
            <a:prstGeom prst="wedgeRoundRectCallout">
              <a:avLst>
                <a:gd name="adj1" fmla="val 38347"/>
                <a:gd name="adj2" fmla="val -146213"/>
                <a:gd name="adj3" fmla="val 16667"/>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Calibri" panose="020F0502020204030204" pitchFamily="34" charset="0"/>
                </a:rPr>
                <a:t>图标</a:t>
              </a:r>
              <a:r>
                <a:rPr lang="en-US" altLang="zh-CN" sz="1600" b="1">
                  <a:latin typeface="Calibri" panose="020F0502020204030204" pitchFamily="34" charset="0"/>
                </a:rPr>
                <a:t>/</a:t>
              </a:r>
              <a:r>
                <a:rPr lang="zh-CN" altLang="en-US" sz="1600" b="1">
                  <a:latin typeface="Calibri" panose="020F0502020204030204" pitchFamily="34" charset="0"/>
                </a:rPr>
                <a:t>接线板</a:t>
              </a:r>
              <a:r>
                <a:rPr lang="zh-CN" altLang="en-US" sz="1800">
                  <a:latin typeface="Calibri" panose="020F0502020204030204" pitchFamily="34" charset="0"/>
                </a:rPr>
                <a:t>  </a:t>
              </a:r>
              <a:endParaRPr lang="zh-CN" altLang="en-US" sz="1800">
                <a:latin typeface="Arial" panose="020B0604020202020204" pitchFamily="34" charset="0"/>
              </a:endParaRPr>
            </a:p>
          </p:txBody>
        </p:sp>
        <p:sp>
          <p:nvSpPr>
            <p:cNvPr id="15369" name="AutoShape 5"/>
            <p:cNvSpPr>
              <a:spLocks noChangeArrowheads="1"/>
            </p:cNvSpPr>
            <p:nvPr/>
          </p:nvSpPr>
          <p:spPr bwMode="auto">
            <a:xfrm>
              <a:off x="975" y="3249"/>
              <a:ext cx="738" cy="347"/>
            </a:xfrm>
            <a:prstGeom prst="wedgeRoundRectCallout">
              <a:avLst>
                <a:gd name="adj1" fmla="val 54444"/>
                <a:gd name="adj2" fmla="val -146153"/>
                <a:gd name="adj3" fmla="val 16667"/>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Calibri" panose="020F0502020204030204" pitchFamily="34" charset="0"/>
                </a:rPr>
                <a:t>前面板</a:t>
              </a:r>
              <a:endParaRPr lang="zh-CN" altLang="en-US" sz="1600" b="1">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1000"/>
                                  </p:stCondLst>
                                  <p:childTnLst>
                                    <p:set>
                                      <p:cBhvr>
                                        <p:cTn id="6" dur="1" fill="hold">
                                          <p:stCondLst>
                                            <p:cond delay="0"/>
                                          </p:stCondLst>
                                        </p:cTn>
                                        <p:tgtEl>
                                          <p:spTgt spid="31750"/>
                                        </p:tgtEl>
                                        <p:attrNameLst>
                                          <p:attrName>style.visibility</p:attrName>
                                        </p:attrNameLst>
                                      </p:cBhvr>
                                      <p:to>
                                        <p:strVal val="visible"/>
                                      </p:to>
                                    </p:set>
                                    <p:animEffect transition="in" filter="diamond(in)">
                                      <p:cBhvr>
                                        <p:cTn id="7" dur="10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del">
  <a:themeElements>
    <a:clrScheme name="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odel">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mode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ode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ode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ode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ode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目录">
  <a:themeElements>
    <a:clrScheme name="目录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目录">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目录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目录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目录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目录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目录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目录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目录">
  <a:themeElements>
    <a:clrScheme name="1_目录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目录">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目录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目录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目录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目录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目录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目录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2846</TotalTime>
  <Words>5881</Words>
  <Application>Microsoft Office PowerPoint</Application>
  <PresentationFormat>全屏显示(4:3)</PresentationFormat>
  <Paragraphs>405</Paragraphs>
  <Slides>46</Slides>
  <Notes>0</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4</vt:i4>
      </vt:variant>
      <vt:variant>
        <vt:lpstr>幻灯片标题</vt:lpstr>
      </vt:variant>
      <vt:variant>
        <vt:i4>46</vt:i4>
      </vt:variant>
    </vt:vector>
  </HeadingPairs>
  <TitlesOfParts>
    <vt:vector size="63" baseType="lpstr">
      <vt:lpstr>黑体</vt:lpstr>
      <vt:lpstr>楷体</vt:lpstr>
      <vt:lpstr>楷体_GB2312</vt:lpstr>
      <vt:lpstr>宋体</vt:lpstr>
      <vt:lpstr>Arial</vt:lpstr>
      <vt:lpstr>Calibri</vt:lpstr>
      <vt:lpstr>Tahoma</vt:lpstr>
      <vt:lpstr>Times New Roman</vt:lpstr>
      <vt:lpstr>Wingdings</vt:lpstr>
      <vt:lpstr>自定义设计方案</vt:lpstr>
      <vt:lpstr>model</vt:lpstr>
      <vt:lpstr>目录</vt:lpstr>
      <vt:lpstr>1_目录</vt:lpstr>
      <vt:lpstr>公式</vt:lpstr>
      <vt:lpstr>Microsoft Visio 2003-2010 Drawing</vt:lpstr>
      <vt:lpstr>位图图像</vt:lpstr>
      <vt:lpstr>BMP 图像</vt:lpstr>
      <vt:lpstr>  第4章  开启LabVIEW编程之门</vt:lpstr>
      <vt:lpstr>第4章  开启LabVIEW编程之门</vt:lpstr>
      <vt:lpstr>PowerPoint 演示文稿</vt:lpstr>
      <vt:lpstr>4.1.2 LabVIEW的优势</vt:lpstr>
      <vt:lpstr>4.1.3 LabVIEW的应用</vt:lpstr>
      <vt:lpstr>4.1.3 LabVIEW的应用</vt:lpstr>
      <vt:lpstr>PowerPoint 演示文稿</vt:lpstr>
      <vt:lpstr>PowerPoint 演示文稿</vt:lpstr>
      <vt:lpstr>4.2  LabVIEW编程环境</vt:lpstr>
      <vt:lpstr>PowerPoint 演示文稿</vt:lpstr>
      <vt:lpstr>PowerPoint 演示文稿</vt:lpstr>
      <vt:lpstr>PowerPoint 演示文稿</vt:lpstr>
      <vt:lpstr>PowerPoint 演示文稿</vt:lpstr>
      <vt:lpstr>4.2.2  LabVIEW 2014的操作选板</vt:lpstr>
      <vt:lpstr>PowerPoint 演示文稿</vt:lpstr>
      <vt:lpstr>PowerPoint 演示文稿</vt:lpstr>
      <vt:lpstr>PowerPoint 演示文稿</vt:lpstr>
      <vt:lpstr>PowerPoint 演示文稿</vt:lpstr>
      <vt:lpstr>PowerPoint 演示文稿</vt:lpstr>
      <vt:lpstr>PowerPoint 演示文稿</vt:lpstr>
      <vt:lpstr>4.4.3  LabVIEW 2017的菜单和工具栏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LabVIEW帮助系统</vt:lpstr>
      <vt:lpstr>4.3.2  LabVIEW帮助</vt:lpstr>
      <vt:lpstr>PowerPoint 演示文稿</vt:lpstr>
      <vt:lpstr>4.4  LabVIEW的初步操作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开启LabVIEW编程之门</dc:title>
  <dc:creator>y460</dc:creator>
  <cp:lastModifiedBy>Zhao Jizheng</cp:lastModifiedBy>
  <cp:revision>136</cp:revision>
  <dcterms:created xsi:type="dcterms:W3CDTF">2014-11-27T12:51:12Z</dcterms:created>
  <dcterms:modified xsi:type="dcterms:W3CDTF">2021-03-03T14:35:02Z</dcterms:modified>
</cp:coreProperties>
</file>