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2" r:id="rId3"/>
  </p:sldMasterIdLst>
  <p:notesMasterIdLst>
    <p:notesMasterId r:id="rId24"/>
  </p:notesMasterIdLst>
  <p:sldIdLst>
    <p:sldId id="363" r:id="rId4"/>
    <p:sldId id="387" r:id="rId5"/>
    <p:sldId id="298" r:id="rId6"/>
    <p:sldId id="364" r:id="rId7"/>
    <p:sldId id="300" r:id="rId8"/>
    <p:sldId id="301" r:id="rId9"/>
    <p:sldId id="302" r:id="rId10"/>
    <p:sldId id="303" r:id="rId11"/>
    <p:sldId id="304" r:id="rId12"/>
    <p:sldId id="316" r:id="rId13"/>
    <p:sldId id="373" r:id="rId14"/>
    <p:sldId id="317" r:id="rId15"/>
    <p:sldId id="318" r:id="rId16"/>
    <p:sldId id="319" r:id="rId17"/>
    <p:sldId id="325" r:id="rId18"/>
    <p:sldId id="324" r:id="rId19"/>
    <p:sldId id="589" r:id="rId20"/>
    <p:sldId id="295" r:id="rId21"/>
    <p:sldId id="596" r:id="rId22"/>
    <p:sldId id="591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FB962-33D7-4CF2-BF80-D3B5F0D05F8D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39C9D-1D44-44EB-B5CA-16A5F88E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8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5CE9D559-D1BE-498E-9A1C-AC83159A4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77A1AE2D-714A-43B1-8BE1-FC5285DDE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90B9BAFE-0792-4EB0-A392-DF31587DE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CFC61D-93C4-4A02-A754-26B06F3C5430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D6098-F59D-439B-9461-1D6332B20F73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0CD5D-4AFB-44C3-B9EF-7CC2ABD42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36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B83EE-F23D-4354-8D06-3D158543D5EE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39EFC-5EFB-4BB5-B579-2E1CB31390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9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260350"/>
            <a:ext cx="2058988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29325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4D37A-7B39-4CC0-A3D8-35C5E23068D8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ECF57-5446-48A2-9A65-BED2E4CB18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36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67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67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0E82C5A-AA76-4AFF-A082-B869C7D762CA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310EB37-65F4-445B-A6D1-3E3143B4D7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68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2FC72-84B8-4F65-8C67-C26FEF51236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7350-BB0A-49F1-8CD5-0EDED5E8EC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840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13409-CB9B-4F1B-9592-28A462F505C6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C4455-224F-4D52-ABC7-9FEACE1F07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6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74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98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EB1EB-D50F-4C44-9DF4-CA8DFD2D0D9C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B988E-FAFA-4367-91E4-195FF6BB05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455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0EFBA-3675-4322-831F-0C7670AC28CD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59C85-673F-41A5-8BFB-AC20E70CC1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422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B0121-521D-4573-A942-CF65DBD06946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BC951-5BA8-4C41-88A0-8AD32C4713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64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15BEB-777A-46DC-8E52-B84A0C79D305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7B61-0C6A-4464-B1F0-10D34C6ECC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090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FDB9C-D6D8-485A-B2BA-E7D04E1BE1A7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B1C9A-45B8-4ECF-92B7-93B0B2765D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9856A-453D-428A-9980-57BC3913F175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19528-B485-4043-9844-8AD9205D34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2305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CDF58-D14B-41B0-8014-8C646B14D78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DE7C1-356A-4D28-8D69-055BEAF4AF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7841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51B68-B507-4883-A06D-41537FFAFB60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4B51-14BA-4067-A5ED-ED9E47FD11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390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8813" y="214313"/>
            <a:ext cx="1951037" cy="5889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5475" cy="5889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BF909-E1AE-4F93-A574-7121179D2293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396B3-085E-42DB-ACF5-72430C20A8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593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9D22C-D741-4121-B92B-14AEE53EB404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B3430-C3B4-45A6-8B07-D3CDEA2FAA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68673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60AD5-3F4C-4939-8B01-7E8597E77CEA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BA1EE-FC8D-4F1F-99E9-DF3616AB52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268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916-3BAC-45C3-9222-175DD5D516CF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BC070-DCA1-473D-A5F1-264470310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6743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628775"/>
            <a:ext cx="3810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628775"/>
            <a:ext cx="3810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96F5-19FF-4924-9243-FCEABFDE934A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37744-BF24-4EC3-A26B-B1A80C978B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3122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5F552-A2C7-44B7-90EA-085CAC25F1A3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9DEFB-178F-47AD-8360-5044AC4A0E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848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46407-6042-4D5E-8B2B-7459B39B7582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4D7A-0429-4C1D-A310-70B540935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766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AC58F-1DB6-4D08-9773-D30574D6CC50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728A3-424F-46CF-B238-F5E7B0158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91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34DE4-D586-4923-9687-DEF9E8E7A986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AF84C-477C-49D0-80AB-128F42972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024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5F76F-0EB8-4D4A-AE64-C83DBE8389B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1321-1330-432B-9BF2-9D8FAA55D7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7420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58224-272D-48DE-8536-C6FF3BDAFCA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A8B96-4306-4401-A6A8-6724321671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8244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73F78-2718-44EC-8480-BA3C99721A01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8C623-6D0C-4EFD-A51C-D04092D174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388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70700" y="0"/>
            <a:ext cx="2038350" cy="6381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0" y="0"/>
            <a:ext cx="5962650" cy="6381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CB123-35CA-4BFF-9D69-4FDC964489D5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C7285-4E3C-4A77-B70B-6FCAD4B8C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8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99E0B-CACE-434B-AB3E-EF722842D32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DA408-5D9A-444D-8AB7-BE3A9D989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45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7978B-90F1-4DCD-8DD5-E45AD515B701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46511-98B0-4294-92F4-BB0747B69D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67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3A986-E6F8-4AB2-84A2-3F28EC384B66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CDFF-4172-40A6-A6B9-5051741F74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77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61BFB-85C4-4DE1-AC48-CEE85C4DDF72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A48AE-316F-4090-B184-FA80830F0A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67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D76EE-9B84-4AC9-BF04-00E06F587564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DF7A-EC31-4052-8A5A-BF86963912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02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E51B6-6CF8-458B-8440-7F68C1189A7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ADD89-216D-4D08-A2AD-1A3E749BF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25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760B306-9E3F-45B1-8BB3-423FA530B980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D6F5363-7732-4C4F-ABC9-ECAC059898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0599" name="Freeform 73"/>
          <p:cNvSpPr>
            <a:spLocks noChangeArrowheads="1"/>
          </p:cNvSpPr>
          <p:nvPr/>
        </p:nvSpPr>
        <p:spPr bwMode="auto">
          <a:xfrm>
            <a:off x="12700" y="1087438"/>
            <a:ext cx="9131300" cy="685800"/>
          </a:xfrm>
          <a:custGeom>
            <a:avLst/>
            <a:gdLst>
              <a:gd name="T0" fmla="*/ 2147483646 w 5752"/>
              <a:gd name="T1" fmla="*/ 2147483646 h 444"/>
              <a:gd name="T2" fmla="*/ 2147483646 w 5752"/>
              <a:gd name="T3" fmla="*/ 2147483646 h 444"/>
              <a:gd name="T4" fmla="*/ 2147483646 w 5752"/>
              <a:gd name="T5" fmla="*/ 2147483646 h 444"/>
              <a:gd name="T6" fmla="*/ 2147483646 w 5752"/>
              <a:gd name="T7" fmla="*/ 2147483646 h 444"/>
              <a:gd name="T8" fmla="*/ 2147483646 w 5752"/>
              <a:gd name="T9" fmla="*/ 2147483646 h 444"/>
              <a:gd name="T10" fmla="*/ 0 w 5752"/>
              <a:gd name="T11" fmla="*/ 2147483646 h 444"/>
              <a:gd name="T12" fmla="*/ 0 w 5752"/>
              <a:gd name="T13" fmla="*/ 2147483646 h 444"/>
              <a:gd name="T14" fmla="*/ 2147483646 w 5752"/>
              <a:gd name="T15" fmla="*/ 2147483646 h 444"/>
              <a:gd name="T16" fmla="*/ 2147483646 w 5752"/>
              <a:gd name="T17" fmla="*/ 2147483646 h 444"/>
              <a:gd name="T18" fmla="*/ 2147483646 w 5752"/>
              <a:gd name="T19" fmla="*/ 2147483646 h 444"/>
              <a:gd name="T20" fmla="*/ 2147483646 w 5752"/>
              <a:gd name="T21" fmla="*/ 2147483646 h 444"/>
              <a:gd name="T22" fmla="*/ 2147483646 w 5752"/>
              <a:gd name="T23" fmla="*/ 2147483646 h 444"/>
              <a:gd name="T24" fmla="*/ 2147483646 w 5752"/>
              <a:gd name="T25" fmla="*/ 2147483646 h 44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5752"/>
              <a:gd name="T40" fmla="*/ 0 h 444"/>
              <a:gd name="T41" fmla="*/ 5752 w 5752"/>
              <a:gd name="T42" fmla="*/ 444 h 44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5752" h="444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412875"/>
            <a:ext cx="3419475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 flipV="1">
            <a:off x="3419475" y="1196975"/>
            <a:ext cx="576263" cy="21590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3995738" y="1196975"/>
            <a:ext cx="27368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bldLvl="0" animBg="1" autoUpdateAnimBg="0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lum brigh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865813"/>
            <a:ext cx="1763712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5724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fld id="{BC230AEC-C76B-4EF7-A046-B6D8368111B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11572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26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EED8FD42-803B-4CE4-B800-5CDCD2D56E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34925" y="404813"/>
            <a:ext cx="8542338" cy="1052512"/>
            <a:chOff x="80" y="624"/>
            <a:chExt cx="5381" cy="663"/>
          </a:xfrm>
        </p:grpSpPr>
        <p:sp>
          <p:nvSpPr>
            <p:cNvPr id="3080" name="Rectangle 3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1" name="Rectangle 4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3" name="Rectangle 6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4" name="Rectangle 7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5" name="Rectangle 8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086" name="Rectangle 9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3075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0"/>
            <a:ext cx="7793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628775"/>
            <a:ext cx="77724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57F42592-E42A-4290-8148-89EAE4672739}" type="datetimeFigureOut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372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F967BCED-345F-4DDF-B56A-94EDB803F2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6">
            <a:extLst>
              <a:ext uri="{FF2B5EF4-FFF2-40B4-BE49-F238E27FC236}">
                <a16:creationId xmlns:a16="http://schemas.microsoft.com/office/drawing/2014/main" id="{9D618FFB-2CAF-4576-BDF6-6756A1FA0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1628775"/>
            <a:ext cx="8605838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>
                <a:latin typeface="宋体" panose="02010600030101010101" pitchFamily="2" charset="-122"/>
              </a:rPr>
              <a:t>创建一个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zh-CN" sz="2000">
                <a:latin typeface="宋体" panose="02010600030101010101" pitchFamily="2" charset="-122"/>
              </a:rPr>
              <a:t>行</a:t>
            </a:r>
            <a:r>
              <a:rPr lang="en-US" altLang="zh-CN" sz="2000">
                <a:latin typeface="宋体" panose="02010600030101010101" pitchFamily="2" charset="-122"/>
              </a:rPr>
              <a:t>3</a:t>
            </a:r>
            <a:r>
              <a:rPr lang="zh-CN" altLang="zh-CN" sz="2000">
                <a:latin typeface="宋体" panose="02010600030101010101" pitchFamily="2" charset="-122"/>
              </a:rPr>
              <a:t>列的数组，数组元素赋值如下：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 1.00  2.00  3.00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 4.00  5.00  6.00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(1) </a:t>
            </a:r>
            <a:r>
              <a:rPr lang="zh-CN" altLang="zh-CN" sz="2000">
                <a:latin typeface="宋体" panose="02010600030101010101" pitchFamily="2" charset="-122"/>
              </a:rPr>
              <a:t>将该二维数组改成一维数组，元素为</a:t>
            </a:r>
            <a:r>
              <a:rPr lang="en-US" altLang="zh-CN" sz="2000">
                <a:latin typeface="宋体" panose="02010600030101010101" pitchFamily="2" charset="-122"/>
              </a:rPr>
              <a:t>1.00</a:t>
            </a:r>
            <a:r>
              <a:rPr lang="zh-CN" altLang="zh-CN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2.00</a:t>
            </a:r>
            <a:r>
              <a:rPr lang="zh-CN" altLang="zh-CN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3.00</a:t>
            </a:r>
            <a:r>
              <a:rPr lang="zh-CN" altLang="zh-CN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4.00</a:t>
            </a:r>
            <a:r>
              <a:rPr lang="zh-CN" altLang="zh-CN" sz="2000">
                <a:latin typeface="宋体" panose="02010600030101010101" pitchFamily="2" charset="-122"/>
              </a:rPr>
              <a:t>、</a:t>
            </a:r>
            <a:endParaRPr lang="zh-CN" altLang="en-US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         </a:t>
            </a:r>
            <a:r>
              <a:rPr lang="en-US" altLang="zh-CN" sz="2000">
                <a:latin typeface="宋体" panose="02010600030101010101" pitchFamily="2" charset="-122"/>
              </a:rPr>
              <a:t>5.00</a:t>
            </a:r>
            <a:r>
              <a:rPr lang="zh-CN" altLang="zh-CN" sz="2000">
                <a:latin typeface="宋体" panose="02010600030101010101" pitchFamily="2" charset="-122"/>
              </a:rPr>
              <a:t>、</a:t>
            </a:r>
            <a:r>
              <a:rPr lang="en-US" altLang="zh-CN" sz="2000">
                <a:latin typeface="宋体" panose="02010600030101010101" pitchFamily="2" charset="-122"/>
              </a:rPr>
              <a:t>6.00</a:t>
            </a:r>
            <a:r>
              <a:rPr lang="zh-CN" altLang="zh-CN" sz="200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(2) </a:t>
            </a:r>
            <a:r>
              <a:rPr lang="zh-CN" altLang="zh-CN" sz="2000">
                <a:latin typeface="宋体" panose="02010600030101010101" pitchFamily="2" charset="-122"/>
              </a:rPr>
              <a:t>将该二维数组转置为如下形式：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 1.00  4.00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 2.00  5.00</a:t>
            </a:r>
            <a:endParaRPr lang="zh-CN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    3.00  6.00</a:t>
            </a:r>
            <a:endParaRPr lang="zh-CN" altLang="zh-CN" sz="2000">
              <a:latin typeface="宋体" panose="02010600030101010101" pitchFamily="2" charset="-122"/>
            </a:endParaRP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05C30FBB-18B9-4BA0-A46F-2F29AB35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620713"/>
            <a:ext cx="4711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【实训练习】</a:t>
            </a:r>
          </a:p>
        </p:txBody>
      </p:sp>
      <p:sp>
        <p:nvSpPr>
          <p:cNvPr id="82948" name="灯片编号占位符 1">
            <a:extLst>
              <a:ext uri="{FF2B5EF4-FFF2-40B4-BE49-F238E27FC236}">
                <a16:creationId xmlns:a16="http://schemas.microsoft.com/office/drawing/2014/main" id="{86C05C22-32D2-445A-B066-6F2E889AD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9FE543-7E8B-4D35-9950-89F3F9631B3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矩形 3">
            <a:extLst>
              <a:ext uri="{FF2B5EF4-FFF2-40B4-BE49-F238E27FC236}">
                <a16:creationId xmlns:a16="http://schemas.microsoft.com/office/drawing/2014/main" id="{56585886-95E5-4620-BD6F-6E228A99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捆绑</a:t>
            </a:r>
          </a:p>
        </p:txBody>
      </p:sp>
      <p:pic>
        <p:nvPicPr>
          <p:cNvPr id="139266" name="Picture 3">
            <a:extLst>
              <a:ext uri="{FF2B5EF4-FFF2-40B4-BE49-F238E27FC236}">
                <a16:creationId xmlns:a16="http://schemas.microsoft.com/office/drawing/2014/main" id="{34504BE8-0247-4C3C-AE41-921F7E32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692150"/>
            <a:ext cx="278923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矩形 5">
            <a:extLst>
              <a:ext uri="{FF2B5EF4-FFF2-40B4-BE49-F238E27FC236}">
                <a16:creationId xmlns:a16="http://schemas.microsoft.com/office/drawing/2014/main" id="{5DC22609-9679-4C01-BECF-372BE4B7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781300"/>
            <a:ext cx="8785225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捆绑函数有两种常用使用方法：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）当捆绑函数的“簇”输入端连接了一个输入参数簇时，输入元素的端口数目自动调整为与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该参数簇所含元素数相同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，此时函数的功能相当于替换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输入簇中的指定元素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，从“输出簇”端口生成替换后的新簇，没有接入替换元素的原簇元素保持不变，替换的元素数据类型必须与簇中元素一一对应。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07BA4F10-9CE2-40C8-A71C-5309E0EA9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135938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将相互关联的不同数据类型的数据项组成一个簇，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或者给簇中某个元素赋值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，而无须为所有元素指定新值。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9270" name="Group 6">
            <a:extLst>
              <a:ext uri="{FF2B5EF4-FFF2-40B4-BE49-F238E27FC236}">
                <a16:creationId xmlns:a16="http://schemas.microsoft.com/office/drawing/2014/main" id="{606D388E-6131-485E-A8BF-E68C140A2881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5013325"/>
            <a:ext cx="5400675" cy="1844675"/>
            <a:chOff x="930" y="2478"/>
            <a:chExt cx="3492" cy="1224"/>
          </a:xfrm>
        </p:grpSpPr>
        <p:sp>
          <p:nvSpPr>
            <p:cNvPr id="90120" name="Rectangle 7">
              <a:extLst>
                <a:ext uri="{FF2B5EF4-FFF2-40B4-BE49-F238E27FC236}">
                  <a16:creationId xmlns:a16="http://schemas.microsoft.com/office/drawing/2014/main" id="{CB0C968A-85F7-4C35-B665-A64DEDC3F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478"/>
              <a:ext cx="3492" cy="122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90121" name="Group 8">
              <a:extLst>
                <a:ext uri="{FF2B5EF4-FFF2-40B4-BE49-F238E27FC236}">
                  <a16:creationId xmlns:a16="http://schemas.microsoft.com/office/drawing/2014/main" id="{131BE8E2-54C1-4069-9923-E3240831C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2568"/>
              <a:ext cx="3331" cy="1053"/>
              <a:chOff x="1020" y="2341"/>
              <a:chExt cx="3331" cy="1053"/>
            </a:xfrm>
          </p:grpSpPr>
          <p:pic>
            <p:nvPicPr>
              <p:cNvPr id="90122" name="Picture 9">
                <a:extLst>
                  <a:ext uri="{FF2B5EF4-FFF2-40B4-BE49-F238E27FC236}">
                    <a16:creationId xmlns:a16="http://schemas.microsoft.com/office/drawing/2014/main" id="{9AC022B6-4EF8-4B4B-9856-DAC97E997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2341"/>
                <a:ext cx="1361" cy="10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123" name="Picture 10">
                <a:extLst>
                  <a:ext uri="{FF2B5EF4-FFF2-40B4-BE49-F238E27FC236}">
                    <a16:creationId xmlns:a16="http://schemas.microsoft.com/office/drawing/2014/main" id="{ADC5C587-F0B5-475A-B91B-C9FC8BE0CF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3" y="2341"/>
                <a:ext cx="1698" cy="10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0119" name="灯片编号占位符 1">
            <a:extLst>
              <a:ext uri="{FF2B5EF4-FFF2-40B4-BE49-F238E27FC236}">
                <a16:creationId xmlns:a16="http://schemas.microsoft.com/office/drawing/2014/main" id="{E910DE3E-972D-4341-A0BA-7F307797D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B96C35-9339-400F-AEFA-2CD003686C9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3">
            <a:extLst>
              <a:ext uri="{FF2B5EF4-FFF2-40B4-BE49-F238E27FC236}">
                <a16:creationId xmlns:a16="http://schemas.microsoft.com/office/drawing/2014/main" id="{668A1709-33D6-45BB-9B96-629FC7E1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341438"/>
            <a:ext cx="2663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捆绑</a:t>
            </a:r>
          </a:p>
        </p:txBody>
      </p:sp>
      <p:pic>
        <p:nvPicPr>
          <p:cNvPr id="139266" name="Picture 3">
            <a:extLst>
              <a:ext uri="{FF2B5EF4-FFF2-40B4-BE49-F238E27FC236}">
                <a16:creationId xmlns:a16="http://schemas.microsoft.com/office/drawing/2014/main" id="{72C15ED5-C968-4F25-8627-615DDE9BE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268413"/>
            <a:ext cx="20542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7" name="矩形 5">
            <a:extLst>
              <a:ext uri="{FF2B5EF4-FFF2-40B4-BE49-F238E27FC236}">
                <a16:creationId xmlns:a16="http://schemas.microsoft.com/office/drawing/2014/main" id="{23E8B91B-AFF4-470E-AF2B-79B5DE74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141663"/>
            <a:ext cx="87852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捆绑函数有两种常用使用方法：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）当捆绑函数的“簇”输入端未连接簇时，</a:t>
            </a:r>
            <a:r>
              <a:rPr lang="zh-CN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捆绑函数将元素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0~</a:t>
            </a:r>
            <a:r>
              <a:rPr lang="en-US" altLang="zh-CN" sz="2000" b="1" i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0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捆绑成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一个簇，从“输出簇”中输出。接入输入端口的元素顺序决定了该元素在簇中的顺序。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88BCE0FD-0B0A-4E17-9F18-A34DF0A25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205038"/>
            <a:ext cx="813593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将相互关联的不同数据类型的数据项组成一个簇，或者给簇中某个元素赋值，而无须为所有元素指定新值。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9275" name="Group 11">
            <a:extLst>
              <a:ext uri="{FF2B5EF4-FFF2-40B4-BE49-F238E27FC236}">
                <a16:creationId xmlns:a16="http://schemas.microsoft.com/office/drawing/2014/main" id="{CF07E9A6-66A6-4F52-8958-D59323F81AA8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4508500"/>
            <a:ext cx="5903912" cy="2087563"/>
            <a:chOff x="1066" y="981"/>
            <a:chExt cx="3311" cy="1134"/>
          </a:xfrm>
        </p:grpSpPr>
        <p:sp>
          <p:nvSpPr>
            <p:cNvPr id="91144" name="Rectangle 12">
              <a:extLst>
                <a:ext uri="{FF2B5EF4-FFF2-40B4-BE49-F238E27FC236}">
                  <a16:creationId xmlns:a16="http://schemas.microsoft.com/office/drawing/2014/main" id="{15E1089D-5333-409B-9F3A-3CE817079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981"/>
              <a:ext cx="3311" cy="113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91145" name="Group 13">
              <a:extLst>
                <a:ext uri="{FF2B5EF4-FFF2-40B4-BE49-F238E27FC236}">
                  <a16:creationId xmlns:a16="http://schemas.microsoft.com/office/drawing/2014/main" id="{67D076CA-80C0-4C0C-817F-433880BEB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026"/>
              <a:ext cx="3183" cy="1050"/>
              <a:chOff x="567" y="1162"/>
              <a:chExt cx="3183" cy="1050"/>
            </a:xfrm>
          </p:grpSpPr>
          <p:pic>
            <p:nvPicPr>
              <p:cNvPr id="91146" name="Picture 14">
                <a:extLst>
                  <a:ext uri="{FF2B5EF4-FFF2-40B4-BE49-F238E27FC236}">
                    <a16:creationId xmlns:a16="http://schemas.microsoft.com/office/drawing/2014/main" id="{4E2657B1-FA9C-4BE9-B83C-EB00671EA3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" y="1207"/>
                <a:ext cx="1270" cy="9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147" name="Picture 15">
                <a:extLst>
                  <a:ext uri="{FF2B5EF4-FFF2-40B4-BE49-F238E27FC236}">
                    <a16:creationId xmlns:a16="http://schemas.microsoft.com/office/drawing/2014/main" id="{00CA0200-25DE-4011-BE14-B60A42D7B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" y="1162"/>
                <a:ext cx="1686" cy="1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91143" name="灯片编号占位符 1">
            <a:extLst>
              <a:ext uri="{FF2B5EF4-FFF2-40B4-BE49-F238E27FC236}">
                <a16:creationId xmlns:a16="http://schemas.microsoft.com/office/drawing/2014/main" id="{0E749457-7914-48DC-A5A6-63A9A6173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3983B-128E-4C7E-9041-CD157222FA72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矩形 1">
            <a:extLst>
              <a:ext uri="{FF2B5EF4-FFF2-40B4-BE49-F238E27FC236}">
                <a16:creationId xmlns:a16="http://schemas.microsoft.com/office/drawing/2014/main" id="{AD5AB207-8E62-42B0-B9EC-52FE1A953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76250"/>
            <a:ext cx="2952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名称解除捆绑</a:t>
            </a:r>
            <a:endParaRPr lang="zh-CN" altLang="en-US" sz="24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0290" name="Picture 2">
            <a:extLst>
              <a:ext uri="{FF2B5EF4-FFF2-40B4-BE49-F238E27FC236}">
                <a16:creationId xmlns:a16="http://schemas.microsoft.com/office/drawing/2014/main" id="{37C90CEA-69F1-407F-8CF6-3EECD640B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052513"/>
            <a:ext cx="46037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1" name="矩形 3">
            <a:extLst>
              <a:ext uri="{FF2B5EF4-FFF2-40B4-BE49-F238E27FC236}">
                <a16:creationId xmlns:a16="http://schemas.microsoft.com/office/drawing/2014/main" id="{7A106BFF-8C9F-46DB-89D9-27250B27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6475"/>
            <a:ext cx="87852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把已命名簇中的元素按指定的元素名称从簇中提取出来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与解除捆绑函数相比，该函数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不必在簇中记录元素的顺序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同时不要求元素个数和簇中元素个数匹配，因此应用比较灵活。</a:t>
            </a:r>
            <a:endParaRPr lang="zh-CN" altLang="en-US" sz="2000" b="1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0292" name="Picture 3">
            <a:extLst>
              <a:ext uri="{FF2B5EF4-FFF2-40B4-BE49-F238E27FC236}">
                <a16:creationId xmlns:a16="http://schemas.microsoft.com/office/drawing/2014/main" id="{F756574C-1FA6-427A-AE77-561D3C248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3825"/>
            <a:ext cx="54086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3" name="Picture 4">
            <a:extLst>
              <a:ext uri="{FF2B5EF4-FFF2-40B4-BE49-F238E27FC236}">
                <a16:creationId xmlns:a16="http://schemas.microsoft.com/office/drawing/2014/main" id="{2BE5203B-6B1B-4ACA-A073-E30B95523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4581525"/>
            <a:ext cx="3708400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6" name="Rectangle 8">
            <a:extLst>
              <a:ext uri="{FF2B5EF4-FFF2-40B4-BE49-F238E27FC236}">
                <a16:creationId xmlns:a16="http://schemas.microsoft.com/office/drawing/2014/main" id="{9C80200A-A973-4C81-8F8A-55C5FA75F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292600"/>
            <a:ext cx="792162" cy="8636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0297" name="Rectangle 9">
            <a:extLst>
              <a:ext uri="{FF2B5EF4-FFF2-40B4-BE49-F238E27FC236}">
                <a16:creationId xmlns:a16="http://schemas.microsoft.com/office/drawing/2014/main" id="{CD42F8AB-3D52-4B16-BAD6-5E330B03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229225"/>
            <a:ext cx="1079500" cy="1079500"/>
          </a:xfrm>
          <a:prstGeom prst="rect">
            <a:avLst/>
          </a:prstGeom>
          <a:noFill/>
          <a:ln w="28575">
            <a:solidFill>
              <a:schemeClr val="hlink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2169" name="灯片编号占位符 1">
            <a:extLst>
              <a:ext uri="{FF2B5EF4-FFF2-40B4-BE49-F238E27FC236}">
                <a16:creationId xmlns:a16="http://schemas.microsoft.com/office/drawing/2014/main" id="{FB3F7EC6-8C38-4011-B5ED-B6D711BD2F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DB530C-9CFE-44F6-8CBD-D1328D565465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10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3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10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3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0" dur="10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6" presetClass="emph" presetSubtype="0" repeatCount="2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402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4" presetID="26" presetClass="emph" presetSubtype="0" repeatCount="2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1402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/>
      <p:bldP spid="140296" grpId="0" animBg="1"/>
      <p:bldP spid="140296" grpId="1" animBg="1"/>
      <p:bldP spid="140297" grpId="0" animBg="1"/>
      <p:bldP spid="14029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矩形 1">
            <a:extLst>
              <a:ext uri="{FF2B5EF4-FFF2-40B4-BE49-F238E27FC236}">
                <a16:creationId xmlns:a16="http://schemas.microsoft.com/office/drawing/2014/main" id="{DA19A093-79C1-4ECA-A8D2-2868D5391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20713"/>
            <a:ext cx="2665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按名称捆绑</a:t>
            </a:r>
          </a:p>
        </p:txBody>
      </p:sp>
      <p:pic>
        <p:nvPicPr>
          <p:cNvPr id="141314" name="Picture 2">
            <a:extLst>
              <a:ext uri="{FF2B5EF4-FFF2-40B4-BE49-F238E27FC236}">
                <a16:creationId xmlns:a16="http://schemas.microsoft.com/office/drawing/2014/main" id="{C28822C4-84EC-4DAB-B798-57D2F648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341438"/>
            <a:ext cx="374015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矩形 3">
            <a:extLst>
              <a:ext uri="{FF2B5EF4-FFF2-40B4-BE49-F238E27FC236}">
                <a16:creationId xmlns:a16="http://schemas.microsoft.com/office/drawing/2014/main" id="{9729814B-10A0-4EEE-A637-89848B6E8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275"/>
            <a:ext cx="87852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按照</a:t>
            </a:r>
            <a:r>
              <a:rPr lang="zh-CN" altLang="zh-CN" sz="2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簇中元素的名称替换簇中的元素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，其功能类似于“捆绑”函数。与捆绑函数不同的是，该函数是按名称而不是按簇中元素的位置引用簇元素。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1320" name="Picture 8">
            <a:extLst>
              <a:ext uri="{FF2B5EF4-FFF2-40B4-BE49-F238E27FC236}">
                <a16:creationId xmlns:a16="http://schemas.microsoft.com/office/drawing/2014/main" id="{C45AB80B-70C0-4420-8156-1D7C0ACC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856038"/>
            <a:ext cx="2447925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321" name="Picture 9">
            <a:extLst>
              <a:ext uri="{FF2B5EF4-FFF2-40B4-BE49-F238E27FC236}">
                <a16:creationId xmlns:a16="http://schemas.microsoft.com/office/drawing/2014/main" id="{D8CF8978-D43E-457D-ACB7-085159B7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860800"/>
            <a:ext cx="35274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22" name="Rectangle 10">
            <a:extLst>
              <a:ext uri="{FF2B5EF4-FFF2-40B4-BE49-F238E27FC236}">
                <a16:creationId xmlns:a16="http://schemas.microsoft.com/office/drawing/2014/main" id="{A3527EDE-3E7A-4B7F-A518-C7C54D6CA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5084763"/>
            <a:ext cx="790575" cy="792162"/>
          </a:xfrm>
          <a:prstGeom prst="rect">
            <a:avLst/>
          </a:prstGeom>
          <a:noFill/>
          <a:ln w="2857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4216" name="灯片编号占位符 1">
            <a:extLst>
              <a:ext uri="{FF2B5EF4-FFF2-40B4-BE49-F238E27FC236}">
                <a16:creationId xmlns:a16="http://schemas.microsoft.com/office/drawing/2014/main" id="{2F8F1560-DF98-49C7-9F66-B2072809DF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5CC2AB-2C09-4446-A658-356C18769F3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6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413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22" grpId="0" animBg="1"/>
      <p:bldP spid="1413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矩形 6">
            <a:extLst>
              <a:ext uri="{FF2B5EF4-FFF2-40B4-BE49-F238E27FC236}">
                <a16:creationId xmlns:a16="http://schemas.microsoft.com/office/drawing/2014/main" id="{DA6D2FAC-FB98-4664-8B86-5C680AEBD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4813"/>
            <a:ext cx="3125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索引与捆绑簇数组</a:t>
            </a:r>
          </a:p>
        </p:txBody>
      </p:sp>
      <p:pic>
        <p:nvPicPr>
          <p:cNvPr id="142342" name="Picture 6">
            <a:extLst>
              <a:ext uri="{FF2B5EF4-FFF2-40B4-BE49-F238E27FC236}">
                <a16:creationId xmlns:a16="http://schemas.microsoft.com/office/drawing/2014/main" id="{B4E51640-ADF9-475B-9D8E-5ED89E10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942975"/>
            <a:ext cx="47688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3" name="矩形 8">
            <a:extLst>
              <a:ext uri="{FF2B5EF4-FFF2-40B4-BE49-F238E27FC236}">
                <a16:creationId xmlns:a16="http://schemas.microsoft.com/office/drawing/2014/main" id="{1F49976A-ABCA-425A-AB50-ED00D0A63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989138"/>
            <a:ext cx="864235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输入数组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000" b="1" i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为任意数目的一维数组，它们的数组元素类型不必相同。索引与捆绑簇数组函数将输入的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个一维数组中的第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个元素提取出来，组成第</a:t>
            </a: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个簇，直至有一个数组结束为止，然后将这些簇组成一个一维数组。生成的簇数组的长度与输入数组中长度最短的一个数组相等，长数组中剩余的数据被忽略。</a:t>
            </a:r>
            <a:endParaRPr lang="zh-CN" altLang="en-US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42351" name="Group 15">
            <a:extLst>
              <a:ext uri="{FF2B5EF4-FFF2-40B4-BE49-F238E27FC236}">
                <a16:creationId xmlns:a16="http://schemas.microsoft.com/office/drawing/2014/main" id="{CC612A4B-ADF7-42AE-8FC9-AC89FFD0EB5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60575"/>
            <a:ext cx="8820150" cy="4032250"/>
            <a:chOff x="0" y="1253"/>
            <a:chExt cx="5556" cy="2540"/>
          </a:xfrm>
        </p:grpSpPr>
        <p:sp>
          <p:nvSpPr>
            <p:cNvPr id="96265" name="Rectangle 16">
              <a:extLst>
                <a:ext uri="{FF2B5EF4-FFF2-40B4-BE49-F238E27FC236}">
                  <a16:creationId xmlns:a16="http://schemas.microsoft.com/office/drawing/2014/main" id="{BC411287-F0E7-491E-A0DA-0608BF61B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53"/>
              <a:ext cx="5556" cy="254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96266" name="Group 17">
              <a:extLst>
                <a:ext uri="{FF2B5EF4-FFF2-40B4-BE49-F238E27FC236}">
                  <a16:creationId xmlns:a16="http://schemas.microsoft.com/office/drawing/2014/main" id="{965E3C51-F85E-4530-B7F1-CA52AE7F9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1298"/>
              <a:ext cx="5443" cy="2403"/>
              <a:chOff x="0" y="1282"/>
              <a:chExt cx="5443" cy="2403"/>
            </a:xfrm>
          </p:grpSpPr>
          <p:grpSp>
            <p:nvGrpSpPr>
              <p:cNvPr id="96267" name="Group 18">
                <a:extLst>
                  <a:ext uri="{FF2B5EF4-FFF2-40B4-BE49-F238E27FC236}">
                    <a16:creationId xmlns:a16="http://schemas.microsoft.com/office/drawing/2014/main" id="{CC7BDB24-7C24-4876-85E1-587F6E0BBD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70"/>
                <a:ext cx="5443" cy="2115"/>
                <a:chOff x="317" y="1661"/>
                <a:chExt cx="5443" cy="2115"/>
              </a:xfrm>
            </p:grpSpPr>
            <p:pic>
              <p:nvPicPr>
                <p:cNvPr id="96269" name="Picture 2">
                  <a:extLst>
                    <a:ext uri="{FF2B5EF4-FFF2-40B4-BE49-F238E27FC236}">
                      <a16:creationId xmlns:a16="http://schemas.microsoft.com/office/drawing/2014/main" id="{C0AEC9AD-04FE-43C6-8DC3-48B12A77A4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7" y="1661"/>
                  <a:ext cx="2586" cy="211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6270" name="Picture 3">
                  <a:extLst>
                    <a:ext uri="{FF2B5EF4-FFF2-40B4-BE49-F238E27FC236}">
                      <a16:creationId xmlns:a16="http://schemas.microsoft.com/office/drawing/2014/main" id="{833D9EEC-904A-473E-9B2E-8B7E7230B6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02" y="2432"/>
                  <a:ext cx="2858" cy="8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42357" name="Rectangle 21">
                <a:extLst>
                  <a:ext uri="{FF2B5EF4-FFF2-40B4-BE49-F238E27FC236}">
                    <a16:creationId xmlns:a16="http://schemas.microsoft.com/office/drawing/2014/main" id="{A4E74EB4-BF45-4561-9E67-6F414846E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282"/>
                <a:ext cx="3014" cy="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zh-CN" sz="2000" b="1" u="sng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两种通过索引多个数组得到簇数组的方式</a:t>
                </a:r>
                <a:endParaRPr lang="zh-CN" altLang="en-US" sz="2000" b="1" u="sng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42358" name="AutoShape 22">
            <a:extLst>
              <a:ext uri="{FF2B5EF4-FFF2-40B4-BE49-F238E27FC236}">
                <a16:creationId xmlns:a16="http://schemas.microsoft.com/office/drawing/2014/main" id="{4F8BB668-06AD-41BB-B98B-016C40B88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36838"/>
            <a:ext cx="3384550" cy="5048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循环结构和捆绑函数方式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2359" name="AutoShape 23">
            <a:extLst>
              <a:ext uri="{FF2B5EF4-FFF2-40B4-BE49-F238E27FC236}">
                <a16:creationId xmlns:a16="http://schemas.microsoft.com/office/drawing/2014/main" id="{18582EB8-59BC-4D1A-AFC1-D0BDF6371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445125"/>
            <a:ext cx="2376488" cy="576263"/>
          </a:xfrm>
          <a:prstGeom prst="wedgeRoundRectCallout">
            <a:avLst>
              <a:gd name="adj1" fmla="val -91949"/>
              <a:gd name="adj2" fmla="val -86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1">
                <a:latin typeface="Arial" panose="020B0604020202020204" pitchFamily="34" charset="0"/>
              </a:rPr>
              <a:t>索引与捆绑簇数组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96264" name="灯片编号占位符 1">
            <a:extLst>
              <a:ext uri="{FF2B5EF4-FFF2-40B4-BE49-F238E27FC236}">
                <a16:creationId xmlns:a16="http://schemas.microsoft.com/office/drawing/2014/main" id="{35224ABC-7BAA-4B4B-B895-FC9DF10AC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E12119-719A-4D0C-944D-72047900012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6" dur="10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3" grpId="0"/>
      <p:bldP spid="142358" grpId="0" animBg="1"/>
      <p:bldP spid="1423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>
            <a:extLst>
              <a:ext uri="{FF2B5EF4-FFF2-40B4-BE49-F238E27FC236}">
                <a16:creationId xmlns:a16="http://schemas.microsoft.com/office/drawing/2014/main" id="{E6B43D79-6DD4-4A70-9A30-3C3E27A5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365625"/>
            <a:ext cx="5761038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3" name="Picture 3">
            <a:extLst>
              <a:ext uri="{FF2B5EF4-FFF2-40B4-BE49-F238E27FC236}">
                <a16:creationId xmlns:a16="http://schemas.microsoft.com/office/drawing/2014/main" id="{C2B2376C-CA28-4869-B5DC-59EB4D5F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989138"/>
            <a:ext cx="5184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6" name="Rectangle 6">
            <a:extLst>
              <a:ext uri="{FF2B5EF4-FFF2-40B4-BE49-F238E27FC236}">
                <a16:creationId xmlns:a16="http://schemas.microsoft.com/office/drawing/2014/main" id="{810ADF3B-A4F1-454B-B857-CB87BA00F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341438"/>
            <a:ext cx="2665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变体的应用示例</a:t>
            </a:r>
            <a:endParaRPr lang="zh-CN" altLang="en-US" sz="2000" b="1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5477" name="灯片编号占位符 1">
            <a:extLst>
              <a:ext uri="{FF2B5EF4-FFF2-40B4-BE49-F238E27FC236}">
                <a16:creationId xmlns:a16="http://schemas.microsoft.com/office/drawing/2014/main" id="{3339329C-290B-4E02-B9E0-F5A332B9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974A98-757E-4200-94C3-349F0EF44D4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57426E1-3511-4563-8745-2550B4AA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1989138"/>
            <a:ext cx="8278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用</a:t>
            </a:r>
            <a:r>
              <a:rPr lang="en-US" altLang="zh-CN" sz="2000">
                <a:latin typeface="Arial" panose="020B0604020202020204" pitchFamily="34" charset="0"/>
              </a:rPr>
              <a:t>For</a:t>
            </a:r>
            <a:r>
              <a:rPr lang="zh-CN" altLang="en-US" sz="2000">
                <a:latin typeface="Arial" panose="020B0604020202020204" pitchFamily="34" charset="0"/>
              </a:rPr>
              <a:t>循环和</a:t>
            </a:r>
            <a:r>
              <a:rPr lang="en-US" altLang="zh-CN" sz="2000">
                <a:latin typeface="Arial" panose="020B0604020202020204" pitchFamily="34" charset="0"/>
              </a:rPr>
              <a:t>While</a:t>
            </a:r>
            <a:r>
              <a:rPr lang="zh-CN" altLang="en-US" sz="2000">
                <a:latin typeface="Arial" panose="020B0604020202020204" pitchFamily="34" charset="0"/>
              </a:rPr>
              <a:t>循环分别实现</a:t>
            </a:r>
            <a:r>
              <a:rPr lang="en-US" altLang="zh-CN" sz="2000">
                <a:latin typeface="Arial" panose="020B0604020202020204" pitchFamily="34" charset="0"/>
              </a:rPr>
              <a:t>100</a:t>
            </a:r>
            <a:r>
              <a:rPr lang="zh-CN" altLang="en-US" sz="2000">
                <a:latin typeface="Arial" panose="020B0604020202020204" pitchFamily="34" charset="0"/>
              </a:rPr>
              <a:t>以内的奇数之和，即</a:t>
            </a:r>
            <a:r>
              <a:rPr lang="en-US" altLang="zh-CN" sz="2000">
                <a:latin typeface="Arial" panose="020B0604020202020204" pitchFamily="34" charset="0"/>
              </a:rPr>
              <a:t>1+3+5+…99</a:t>
            </a:r>
            <a:r>
              <a:rPr lang="zh-CN" altLang="en-US" sz="2000">
                <a:latin typeface="Arial" panose="020B0604020202020204" pitchFamily="34" charset="0"/>
              </a:rPr>
              <a:t>。 </a:t>
            </a:r>
          </a:p>
        </p:txBody>
      </p:sp>
      <p:sp>
        <p:nvSpPr>
          <p:cNvPr id="34819" name="Rectangle 8">
            <a:extLst>
              <a:ext uri="{FF2B5EF4-FFF2-40B4-BE49-F238E27FC236}">
                <a16:creationId xmlns:a16="http://schemas.microsoft.com/office/drawing/2014/main" id="{34CB66CE-1F4D-47CE-92AA-B2FAF3BA1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2150"/>
            <a:ext cx="331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【</a:t>
            </a:r>
            <a:r>
              <a:rPr lang="zh-CN" altLang="en-US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作业</a:t>
            </a: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】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758BD-E9DC-46DA-A6B5-05DC42BFC0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1C6BEF3-5766-4810-BB48-AC02CB7AD668}" type="datetime1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2FE2B-7735-4C62-B2E9-D86F838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34822" name="灯片编号占位符 3">
            <a:extLst>
              <a:ext uri="{FF2B5EF4-FFF2-40B4-BE49-F238E27FC236}">
                <a16:creationId xmlns:a16="http://schemas.microsoft.com/office/drawing/2014/main" id="{3369481F-6FF8-421F-A4E4-C6F1FE6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7DB7D-6765-4730-A213-36D88A1B54C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529409">
            <a:extLst>
              <a:ext uri="{FF2B5EF4-FFF2-40B4-BE49-F238E27FC236}">
                <a16:creationId xmlns:a16="http://schemas.microsoft.com/office/drawing/2014/main" id="{CC4A3A43-4EB0-4983-900D-06AD58BA0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493713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条件结构应用举例</a:t>
            </a:r>
          </a:p>
        </p:txBody>
      </p:sp>
      <p:sp>
        <p:nvSpPr>
          <p:cNvPr id="44035" name="文本占位符 529410">
            <a:extLst>
              <a:ext uri="{FF2B5EF4-FFF2-40B4-BE49-F238E27FC236}">
                <a16:creationId xmlns:a16="http://schemas.microsoft.com/office/drawing/2014/main" id="{4700D34D-62E5-46BC-B679-3ADF96285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704975"/>
            <a:ext cx="8574088" cy="4427538"/>
          </a:xfrm>
        </p:spPr>
        <p:txBody>
          <a:bodyPr/>
          <a:lstStyle/>
          <a:p>
            <a:pPr marL="1074738" indent="-9858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利用条件结构编写温度采集报警程序，当采集温度高于设定值时产生报警。</a:t>
            </a:r>
            <a:r>
              <a:rPr lang="zh-CN" altLang="en-US" sz="2400"/>
              <a:t> </a:t>
            </a:r>
          </a:p>
        </p:txBody>
      </p:sp>
      <p:sp>
        <p:nvSpPr>
          <p:cNvPr id="44036" name="矩形 529412">
            <a:extLst>
              <a:ext uri="{FF2B5EF4-FFF2-40B4-BE49-F238E27FC236}">
                <a16:creationId xmlns:a16="http://schemas.microsoft.com/office/drawing/2014/main" id="{B4849647-ED89-4919-96EC-99766505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3" y="2724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4037" name="矩形 529414">
            <a:extLst>
              <a:ext uri="{FF2B5EF4-FFF2-40B4-BE49-F238E27FC236}">
                <a16:creationId xmlns:a16="http://schemas.microsoft.com/office/drawing/2014/main" id="{5DD4A34F-6734-41DB-82C6-5B12F22FF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138" y="2667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44038" name="图片 529413" descr="x2">
            <a:extLst>
              <a:ext uri="{FF2B5EF4-FFF2-40B4-BE49-F238E27FC236}">
                <a16:creationId xmlns:a16="http://schemas.microsoft.com/office/drawing/2014/main" id="{EC81DE4E-5DBE-49F0-8E0C-ACAB57167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255963"/>
            <a:ext cx="41132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文本框 529415">
            <a:extLst>
              <a:ext uri="{FF2B5EF4-FFF2-40B4-BE49-F238E27FC236}">
                <a16:creationId xmlns:a16="http://schemas.microsoft.com/office/drawing/2014/main" id="{7A519E52-233B-4AF4-B754-A92C69CD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675313"/>
            <a:ext cx="307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前面板和程序框图 </a:t>
            </a:r>
          </a:p>
        </p:txBody>
      </p:sp>
      <p:pic>
        <p:nvPicPr>
          <p:cNvPr id="529417" name="图片 529416" descr="x1">
            <a:extLst>
              <a:ext uri="{FF2B5EF4-FFF2-40B4-BE49-F238E27FC236}">
                <a16:creationId xmlns:a16="http://schemas.microsoft.com/office/drawing/2014/main" id="{5172C255-31B4-4412-B69E-C6ED93D4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3036888"/>
            <a:ext cx="29845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2558F-7A54-4D17-A4B7-7AF6E49301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ADA7A0-E656-47EC-A95B-6B497D1E419A}" type="datetime1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4F67F7-B87D-46CF-80B7-F979C6E6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44043" name="灯片编号占位符 3">
            <a:extLst>
              <a:ext uri="{FF2B5EF4-FFF2-40B4-BE49-F238E27FC236}">
                <a16:creationId xmlns:a16="http://schemas.microsoft.com/office/drawing/2014/main" id="{C21AF074-A016-4B96-8238-9F91F0C2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6EE4C8-1FE1-48E1-80A4-38462E325CE1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矩形 1">
            <a:extLst>
              <a:ext uri="{FF2B5EF4-FFF2-40B4-BE49-F238E27FC236}">
                <a16:creationId xmlns:a16="http://schemas.microsoft.com/office/drawing/2014/main" id="{44340E13-3C85-4819-8063-B4A55DE77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557338"/>
            <a:ext cx="8534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每个赋值中赋值运算符（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）的</a:t>
            </a:r>
            <a:r>
              <a:rPr lang="zh-CN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左侧仅可有一个变量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。每个赋值必须以分号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(;)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结束。注释内容可通过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/*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*/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封闭起来。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    LabVIEW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公式节点主要有以下几种语句：</a:t>
            </a:r>
            <a:r>
              <a:rPr lang="zh-CN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变量声明语句、赋值语句、条件语句、循环语句、</a:t>
            </a:r>
            <a:r>
              <a:rPr lang="en-US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zh-CN" sz="20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语句、控制语句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64515" name="Rectangle 6">
            <a:extLst>
              <a:ext uri="{FF2B5EF4-FFF2-40B4-BE49-F238E27FC236}">
                <a16:creationId xmlns:a16="http://schemas.microsoft.com/office/drawing/2014/main" id="{79899DAA-5863-4966-B278-664C690B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228725"/>
            <a:ext cx="2951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公式节点的语法</a:t>
            </a: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EEA8336B-FF24-4BCF-81DB-B1811D5E8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213100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应用举例</a:t>
            </a:r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C49200A3-E9B6-47E9-91ED-482C20F0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16338"/>
            <a:ext cx="794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</a:rPr>
              <a:t>完成</a:t>
            </a:r>
            <a:r>
              <a:rPr lang="en-US" altLang="zh-CN" sz="1800" b="0" i="1">
                <a:latin typeface="Arial" panose="020B0604020202020204" pitchFamily="34" charset="0"/>
              </a:rPr>
              <a:t>y1=2x</a:t>
            </a:r>
            <a:r>
              <a:rPr lang="en-US" altLang="zh-CN" sz="1800" b="0" i="1" baseline="30000">
                <a:latin typeface="Arial" panose="020B0604020202020204" pitchFamily="34" charset="0"/>
              </a:rPr>
              <a:t>2</a:t>
            </a:r>
            <a:r>
              <a:rPr lang="en-US" altLang="zh-CN" sz="1800" b="0" i="1">
                <a:latin typeface="Arial" panose="020B0604020202020204" pitchFamily="34" charset="0"/>
              </a:rPr>
              <a:t>+3x+1</a:t>
            </a:r>
            <a:r>
              <a:rPr lang="zh-CN" altLang="en-US" sz="1800" b="0">
                <a:latin typeface="Arial" panose="020B0604020202020204" pitchFamily="34" charset="0"/>
              </a:rPr>
              <a:t>，</a:t>
            </a:r>
            <a:r>
              <a:rPr lang="en-US" altLang="zh-CN" sz="1800" b="0" i="1">
                <a:latin typeface="Arial" panose="020B0604020202020204" pitchFamily="34" charset="0"/>
              </a:rPr>
              <a:t>y2=a*x+b</a:t>
            </a: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</a:rPr>
              <a:t>的运算，其中，</a:t>
            </a:r>
            <a:r>
              <a:rPr lang="en-US" altLang="zh-CN" sz="2000">
                <a:latin typeface="Arial" panose="020B0604020202020204" pitchFamily="34" charset="0"/>
                <a:ea typeface="楷体" panose="02010609060101010101" pitchFamily="49" charset="-122"/>
              </a:rPr>
              <a:t>x</a:t>
            </a: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</a:rPr>
              <a:t>的取值为</a:t>
            </a:r>
            <a:r>
              <a:rPr lang="en-US" altLang="zh-CN" sz="2000">
                <a:latin typeface="Arial" panose="020B0604020202020204" pitchFamily="34" charset="0"/>
                <a:ea typeface="楷体" panose="02010609060101010101" pitchFamily="49" charset="-122"/>
              </a:rPr>
              <a:t>0</a:t>
            </a: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</a:rPr>
              <a:t>～</a:t>
            </a:r>
            <a:r>
              <a:rPr lang="en-US" altLang="zh-CN" sz="2000">
                <a:latin typeface="Arial" panose="020B0604020202020204" pitchFamily="34" charset="0"/>
                <a:ea typeface="楷体" panose="02010609060101010101" pitchFamily="49" charset="-122"/>
              </a:rPr>
              <a:t>20</a:t>
            </a:r>
            <a:r>
              <a:rPr lang="zh-CN" altLang="en-US" sz="2000">
                <a:latin typeface="Arial" panose="020B0604020202020204" pitchFamily="34" charset="0"/>
                <a:ea typeface="楷体" panose="02010609060101010101" pitchFamily="49" charset="-122"/>
              </a:rPr>
              <a:t>的整数值</a:t>
            </a:r>
            <a:r>
              <a:rPr lang="zh-CN" altLang="en-US" sz="180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3260" name="Group 12">
            <a:extLst>
              <a:ext uri="{FF2B5EF4-FFF2-40B4-BE49-F238E27FC236}">
                <a16:creationId xmlns:a16="http://schemas.microsoft.com/office/drawing/2014/main" id="{FFE34BBE-6EE8-4E87-80A2-D178223687D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437063"/>
            <a:ext cx="7991475" cy="2135187"/>
            <a:chOff x="340" y="2795"/>
            <a:chExt cx="5034" cy="1345"/>
          </a:xfrm>
        </p:grpSpPr>
        <p:pic>
          <p:nvPicPr>
            <p:cNvPr id="64522" name="Picture 10">
              <a:extLst>
                <a:ext uri="{FF2B5EF4-FFF2-40B4-BE49-F238E27FC236}">
                  <a16:creationId xmlns:a16="http://schemas.microsoft.com/office/drawing/2014/main" id="{8734EF93-5BA7-4A27-B027-115BA5305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2795"/>
              <a:ext cx="2812" cy="1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3" name="Picture 11">
              <a:extLst>
                <a:ext uri="{FF2B5EF4-FFF2-40B4-BE49-F238E27FC236}">
                  <a16:creationId xmlns:a16="http://schemas.microsoft.com/office/drawing/2014/main" id="{8F429470-F29E-4CCE-83F7-47F2D9EB5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795"/>
              <a:ext cx="2086" cy="1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3DA4D7-CCF9-4EDF-8F07-EA309AE097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A6A2D80-5874-4496-B022-C337E9DD0AC2}" type="datetime1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586AC8-A945-4974-A137-E4D9CA830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64521" name="灯片编号占位符 3">
            <a:extLst>
              <a:ext uri="{FF2B5EF4-FFF2-40B4-BE49-F238E27FC236}">
                <a16:creationId xmlns:a16="http://schemas.microsoft.com/office/drawing/2014/main" id="{8E0F8151-CCCF-4F99-92B4-3FD0E7A8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A5A802-B58E-46E3-ACC6-D3928A5BFAD8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/>
      <p:bldP spid="532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536577">
            <a:extLst>
              <a:ext uri="{FF2B5EF4-FFF2-40B4-BE49-F238E27FC236}">
                <a16:creationId xmlns:a16="http://schemas.microsoft.com/office/drawing/2014/main" id="{B809A40B-925F-4648-A7C0-C70983E51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13" y="442913"/>
            <a:ext cx="7793037" cy="838200"/>
          </a:xfrm>
        </p:spPr>
        <p:txBody>
          <a:bodyPr/>
          <a:lstStyle/>
          <a:p>
            <a:pPr eaLnBrk="1" hangingPunct="1"/>
            <a:r>
              <a:rPr lang="en-US" altLang="zh-CN" sz="2800"/>
              <a:t> </a:t>
            </a:r>
            <a:r>
              <a:rPr lang="zh-CN" altLang="en-US" sz="2800"/>
              <a:t>事件结构的应用</a:t>
            </a:r>
          </a:p>
        </p:txBody>
      </p:sp>
      <p:sp>
        <p:nvSpPr>
          <p:cNvPr id="59395" name="文本占位符 536578">
            <a:extLst>
              <a:ext uri="{FF2B5EF4-FFF2-40B4-BE49-F238E27FC236}">
                <a16:creationId xmlns:a16="http://schemas.microsoft.com/office/drawing/2014/main" id="{C5CF8846-026C-4819-8974-FCED9A1265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9563" y="1597025"/>
            <a:ext cx="8574087" cy="1249363"/>
          </a:xfrm>
        </p:spPr>
        <p:txBody>
          <a:bodyPr/>
          <a:lstStyle/>
          <a:p>
            <a:pPr marL="985838" indent="-98583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2"/>
                </a:solidFill>
              </a:rPr>
              <a:t>例</a:t>
            </a:r>
            <a:r>
              <a:rPr lang="zh-CN" altLang="en-US" sz="2400"/>
              <a:t>利用事件结构演示用鼠标单击前面板窗口时，发生鼠标按下事件并处理鼠标按下事件。 </a:t>
            </a:r>
          </a:p>
        </p:txBody>
      </p:sp>
      <p:sp>
        <p:nvSpPr>
          <p:cNvPr id="59396" name="矩形 536580">
            <a:extLst>
              <a:ext uri="{FF2B5EF4-FFF2-40B4-BE49-F238E27FC236}">
                <a16:creationId xmlns:a16="http://schemas.microsoft.com/office/drawing/2014/main" id="{84368CE8-69C8-485F-859F-4BB3E849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9397" name="图片 536579" descr="x1">
            <a:extLst>
              <a:ext uri="{FF2B5EF4-FFF2-40B4-BE49-F238E27FC236}">
                <a16:creationId xmlns:a16="http://schemas.microsoft.com/office/drawing/2014/main" id="{75400304-DF83-4157-8ADA-B568674C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082925"/>
            <a:ext cx="502602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图片 536581" descr="a3">
            <a:extLst>
              <a:ext uri="{FF2B5EF4-FFF2-40B4-BE49-F238E27FC236}">
                <a16:creationId xmlns:a16="http://schemas.microsoft.com/office/drawing/2014/main" id="{C1644F16-8789-4AB9-9F3F-C8F7D40B8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3752850"/>
            <a:ext cx="2684463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9" name="文本框 536583">
            <a:extLst>
              <a:ext uri="{FF2B5EF4-FFF2-40B4-BE49-F238E27FC236}">
                <a16:creationId xmlns:a16="http://schemas.microsoft.com/office/drawing/2014/main" id="{7CE41E5E-DA32-403F-B7ED-2FA54D8D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5570538"/>
            <a:ext cx="2024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询问对话框 </a:t>
            </a:r>
          </a:p>
        </p:txBody>
      </p:sp>
      <p:sp>
        <p:nvSpPr>
          <p:cNvPr id="59400" name="文本框 536584">
            <a:extLst>
              <a:ext uri="{FF2B5EF4-FFF2-40B4-BE49-F238E27FC236}">
                <a16:creationId xmlns:a16="http://schemas.microsoft.com/office/drawing/2014/main" id="{0BA7610F-6034-42EE-A491-382DA509A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" y="5608638"/>
            <a:ext cx="346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事件结构</a:t>
            </a:r>
            <a:r>
              <a:rPr lang="en-US" altLang="zh-CN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的程序框图</a:t>
            </a:r>
            <a:r>
              <a:rPr lang="zh-CN" altLang="en-US" sz="2400">
                <a:solidFill>
                  <a:srgbClr val="FF0066"/>
                </a:solidFill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4ED7B-CD75-46A0-BBEA-D0B1F8C1F6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C024466-575D-4661-80B9-60C64634C8D4}" type="datetime1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09FC6B-1385-4938-B8DD-537C870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59403" name="灯片编号占位符 3">
            <a:extLst>
              <a:ext uri="{FF2B5EF4-FFF2-40B4-BE49-F238E27FC236}">
                <a16:creationId xmlns:a16="http://schemas.microsoft.com/office/drawing/2014/main" id="{EE88DC91-6441-4CEC-ADF1-7CCE80E7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96A8F9-BA75-4F93-AB8C-1C4162E1FE5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1">
            <a:extLst>
              <a:ext uri="{FF2B5EF4-FFF2-40B4-BE49-F238E27FC236}">
                <a16:creationId xmlns:a16="http://schemas.microsoft.com/office/drawing/2014/main" id="{672F27B2-0A62-4C53-A78A-5443AAA2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4105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作业：完成</a:t>
            </a:r>
            <a:r>
              <a:rPr lang="en-US" altLang="zh-CN" sz="1800" dirty="0">
                <a:latin typeface="Arial" panose="020B0604020202020204" pitchFamily="34" charset="0"/>
              </a:rPr>
              <a:t>3</a:t>
            </a:r>
            <a:r>
              <a:rPr lang="zh-CN" altLang="en-US" sz="1800" dirty="0">
                <a:latin typeface="Arial" panose="020B0604020202020204" pitchFamily="34" charset="0"/>
              </a:rPr>
              <a:t>页到</a:t>
            </a:r>
            <a:r>
              <a:rPr lang="en-US" altLang="zh-CN" sz="1800" dirty="0">
                <a:latin typeface="Arial" panose="020B0604020202020204" pitchFamily="34" charset="0"/>
              </a:rPr>
              <a:t>20</a:t>
            </a:r>
            <a:r>
              <a:rPr lang="zh-CN" altLang="en-US" sz="1800" dirty="0">
                <a:latin typeface="Arial" panose="020B0604020202020204" pitchFamily="34" charset="0"/>
              </a:rPr>
              <a:t>页的操作</a:t>
            </a:r>
            <a:r>
              <a:rPr lang="en-US" altLang="zh-CN" sz="1800" dirty="0">
                <a:latin typeface="Arial" panose="020B0604020202020204" pitchFamily="34" charset="0"/>
              </a:rPr>
              <a:t>VI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72707" name="灯片编号占位符 1">
            <a:extLst>
              <a:ext uri="{FF2B5EF4-FFF2-40B4-BE49-F238E27FC236}">
                <a16:creationId xmlns:a16="http://schemas.microsoft.com/office/drawing/2014/main" id="{80D379AA-2D19-4FD3-A36A-B3890F8A9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3A4F14-1BD6-49C7-A88E-4785C30C5D9C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31457">
            <a:extLst>
              <a:ext uri="{FF2B5EF4-FFF2-40B4-BE49-F238E27FC236}">
                <a16:creationId xmlns:a16="http://schemas.microsoft.com/office/drawing/2014/main" id="{432B27BB-2CE4-4AFA-A277-561877EB4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506413"/>
            <a:ext cx="7793038" cy="838200"/>
          </a:xfrm>
        </p:spPr>
        <p:txBody>
          <a:bodyPr/>
          <a:lstStyle/>
          <a:p>
            <a:pPr eaLnBrk="1" hangingPunct="1"/>
            <a:r>
              <a:rPr lang="zh-CN" altLang="en-US" sz="3200"/>
              <a:t>顺序结构应用举例</a:t>
            </a:r>
          </a:p>
        </p:txBody>
      </p:sp>
      <p:sp>
        <p:nvSpPr>
          <p:cNvPr id="52227" name="文本占位符 531458">
            <a:extLst>
              <a:ext uri="{FF2B5EF4-FFF2-40B4-BE49-F238E27FC236}">
                <a16:creationId xmlns:a16="http://schemas.microsoft.com/office/drawing/2014/main" id="{B36458CE-853A-4ECB-B23C-7F69BF79E8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66875"/>
            <a:ext cx="8574088" cy="8620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tx2"/>
                </a:solidFill>
              </a:rPr>
              <a:t>5.6</a:t>
            </a:r>
            <a:r>
              <a:rPr lang="en-US" altLang="zh-CN" sz="2800"/>
              <a:t> </a:t>
            </a:r>
            <a:r>
              <a:rPr lang="zh-CN" altLang="en-US" sz="2800">
                <a:latin typeface="宋体" panose="02010600030101010101" pitchFamily="2" charset="-122"/>
              </a:rPr>
              <a:t>计算生成等于某个给定值的随机数据所用时间。</a:t>
            </a:r>
            <a:r>
              <a:rPr lang="zh-CN" altLang="en-US" sz="2800"/>
              <a:t> </a:t>
            </a:r>
          </a:p>
        </p:txBody>
      </p:sp>
      <p:sp>
        <p:nvSpPr>
          <p:cNvPr id="52228" name="矩形 531460">
            <a:extLst>
              <a:ext uri="{FF2B5EF4-FFF2-40B4-BE49-F238E27FC236}">
                <a16:creationId xmlns:a16="http://schemas.microsoft.com/office/drawing/2014/main" id="{09FBE02B-75A7-452B-9DD2-571404A7E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095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2229" name="图片 531459" descr="x1">
            <a:extLst>
              <a:ext uri="{FF2B5EF4-FFF2-40B4-BE49-F238E27FC236}">
                <a16:creationId xmlns:a16="http://schemas.microsoft.com/office/drawing/2014/main" id="{6C16A6F4-62A5-4D9D-B552-CD4B0294A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2824163"/>
            <a:ext cx="3560762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矩形 531462">
            <a:extLst>
              <a:ext uri="{FF2B5EF4-FFF2-40B4-BE49-F238E27FC236}">
                <a16:creationId xmlns:a16="http://schemas.microsoft.com/office/drawing/2014/main" id="{84A978A1-5922-4DCF-ADE7-326ABDCC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5" y="2695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2231" name="图片 531461" descr="x1">
            <a:extLst>
              <a:ext uri="{FF2B5EF4-FFF2-40B4-BE49-F238E27FC236}">
                <a16:creationId xmlns:a16="http://schemas.microsoft.com/office/drawing/2014/main" id="{2EF03FB4-C3BF-4E6B-87D4-6C2F206AF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2503488"/>
            <a:ext cx="3128962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2" name="矩形 531464">
            <a:extLst>
              <a:ext uri="{FF2B5EF4-FFF2-40B4-BE49-F238E27FC236}">
                <a16:creationId xmlns:a16="http://schemas.microsoft.com/office/drawing/2014/main" id="{F9F6A21C-9922-42DD-BDC5-3A7E6CEB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2233" name="图片 531463" descr="x2">
            <a:extLst>
              <a:ext uri="{FF2B5EF4-FFF2-40B4-BE49-F238E27FC236}">
                <a16:creationId xmlns:a16="http://schemas.microsoft.com/office/drawing/2014/main" id="{72FB3D16-ED0A-44BF-A522-FA0724F5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4213225"/>
            <a:ext cx="35115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矩形 531466">
            <a:extLst>
              <a:ext uri="{FF2B5EF4-FFF2-40B4-BE49-F238E27FC236}">
                <a16:creationId xmlns:a16="http://schemas.microsoft.com/office/drawing/2014/main" id="{76420E93-21C9-4F5A-8577-B4E201B41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2709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52235" name="图片 531465" descr="x3">
            <a:extLst>
              <a:ext uri="{FF2B5EF4-FFF2-40B4-BE49-F238E27FC236}">
                <a16:creationId xmlns:a16="http://schemas.microsoft.com/office/drawing/2014/main" id="{3283F568-C853-49B5-9F98-3EEE2506D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322763"/>
            <a:ext cx="30670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文本框 531467">
            <a:extLst>
              <a:ext uri="{FF2B5EF4-FFF2-40B4-BE49-F238E27FC236}">
                <a16:creationId xmlns:a16="http://schemas.microsoft.com/office/drawing/2014/main" id="{BCE88FB9-3273-4F50-B4C7-7BB349B74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6203950"/>
            <a:ext cx="452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层叠式顺序结构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VI</a:t>
            </a: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的程序框图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DBD82B-A403-4CA7-AC6A-454306F462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0C8040-5C05-426A-B92D-6DACF23252CD}" type="datetime1">
              <a:rPr lang="zh-CN" altLang="en-US"/>
              <a:pPr>
                <a:defRPr/>
              </a:pPr>
              <a:t>2021/3/30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E4ADBB-F6D5-42BF-A8C3-E9658192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虚拟仪器</a:t>
            </a:r>
            <a:endParaRPr lang="en-US" altLang="zh-CN"/>
          </a:p>
        </p:txBody>
      </p:sp>
      <p:sp>
        <p:nvSpPr>
          <p:cNvPr id="52239" name="灯片编号占位符 3">
            <a:extLst>
              <a:ext uri="{FF2B5EF4-FFF2-40B4-BE49-F238E27FC236}">
                <a16:creationId xmlns:a16="http://schemas.microsoft.com/office/drawing/2014/main" id="{905B3A3F-E2C9-4642-AFD5-EFB17C55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E6808-331B-4670-B2A3-F0BD3CDCBDD9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矩形 1">
            <a:extLst>
              <a:ext uri="{FF2B5EF4-FFF2-40B4-BE49-F238E27FC236}">
                <a16:creationId xmlns:a16="http://schemas.microsoft.com/office/drawing/2014/main" id="{EF080D2F-FEB5-4954-B930-1C6DDA32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12875"/>
            <a:ext cx="1943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数组大小</a:t>
            </a:r>
          </a:p>
        </p:txBody>
      </p:sp>
      <p:pic>
        <p:nvPicPr>
          <p:cNvPr id="120834" name="Picture 2">
            <a:extLst>
              <a:ext uri="{FF2B5EF4-FFF2-40B4-BE49-F238E27FC236}">
                <a16:creationId xmlns:a16="http://schemas.microsoft.com/office/drawing/2014/main" id="{AB3B0720-6B2E-43A3-BE28-A68DC686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412875"/>
            <a:ext cx="16224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矩形 3">
            <a:extLst>
              <a:ext uri="{FF2B5EF4-FFF2-40B4-BE49-F238E27FC236}">
                <a16:creationId xmlns:a16="http://schemas.microsoft.com/office/drawing/2014/main" id="{67D47F85-5477-4A21-8940-20ACD478D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1844675"/>
            <a:ext cx="860583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其功能是返回输入数组每个维度中元素的个数。</a:t>
            </a:r>
          </a:p>
        </p:txBody>
      </p:sp>
      <p:pic>
        <p:nvPicPr>
          <p:cNvPr id="120836" name="Picture 3">
            <a:extLst>
              <a:ext uri="{FF2B5EF4-FFF2-40B4-BE49-F238E27FC236}">
                <a16:creationId xmlns:a16="http://schemas.microsoft.com/office/drawing/2014/main" id="{A73CB33A-5FBE-4B96-BC3E-409EEE322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924175"/>
            <a:ext cx="33607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7" name="Picture 4">
            <a:extLst>
              <a:ext uri="{FF2B5EF4-FFF2-40B4-BE49-F238E27FC236}">
                <a16:creationId xmlns:a16="http://schemas.microsoft.com/office/drawing/2014/main" id="{2461DB8F-AB87-4BAC-B1C1-AC0CB4B17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284538"/>
            <a:ext cx="2663825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灯片编号占位符 1">
            <a:extLst>
              <a:ext uri="{FF2B5EF4-FFF2-40B4-BE49-F238E27FC236}">
                <a16:creationId xmlns:a16="http://schemas.microsoft.com/office/drawing/2014/main" id="{430DFA5D-A331-4F33-8538-57E224FE9D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09C061-FD5C-4866-9617-3509C80E17C3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3" name="矩形 1">
            <a:extLst>
              <a:ext uri="{FF2B5EF4-FFF2-40B4-BE49-F238E27FC236}">
                <a16:creationId xmlns:a16="http://schemas.microsoft.com/office/drawing/2014/main" id="{599A8083-78D3-47B4-A30B-F405DF5FB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628775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索引数组</a:t>
            </a:r>
          </a:p>
        </p:txBody>
      </p:sp>
      <p:pic>
        <p:nvPicPr>
          <p:cNvPr id="224264" name="Picture 2">
            <a:extLst>
              <a:ext uri="{FF2B5EF4-FFF2-40B4-BE49-F238E27FC236}">
                <a16:creationId xmlns:a16="http://schemas.microsoft.com/office/drawing/2014/main" id="{02B1847B-AB89-4D85-B945-BFB0AC3B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628775"/>
            <a:ext cx="24320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5" name="Rectangle 9">
            <a:extLst>
              <a:ext uri="{FF2B5EF4-FFF2-40B4-BE49-F238E27FC236}">
                <a16:creationId xmlns:a16="http://schemas.microsoft.com/office/drawing/2014/main" id="{539A20A8-30B0-493F-906E-DADB00B0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565400"/>
            <a:ext cx="3762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Arial" panose="020B0604020202020204" pitchFamily="34" charset="0"/>
                <a:ea typeface="楷体" panose="02010609060101010101" pitchFamily="49" charset="-122"/>
              </a:rPr>
              <a:t>返回给定位置的</a:t>
            </a:r>
            <a:r>
              <a:rPr lang="zh-CN" altLang="zh-CN" sz="2000" b="1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元素或子数组</a:t>
            </a:r>
            <a:r>
              <a:rPr lang="zh-CN" altLang="zh-CN" sz="2000" b="1">
                <a:latin typeface="Arial" panose="020B0604020202020204" pitchFamily="34" charset="0"/>
                <a:ea typeface="楷体" panose="02010609060101010101" pitchFamily="49" charset="-122"/>
              </a:rPr>
              <a:t>。</a:t>
            </a:r>
            <a:endParaRPr lang="zh-CN" altLang="en-US" sz="2000" b="1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224266" name="Group 10">
            <a:extLst>
              <a:ext uri="{FF2B5EF4-FFF2-40B4-BE49-F238E27FC236}">
                <a16:creationId xmlns:a16="http://schemas.microsoft.com/office/drawing/2014/main" id="{0EE9A9DB-2230-4086-AB2C-12C5E8440CE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357563"/>
            <a:ext cx="7920037" cy="2808287"/>
            <a:chOff x="476" y="845"/>
            <a:chExt cx="4989" cy="1769"/>
          </a:xfrm>
        </p:grpSpPr>
        <p:sp>
          <p:nvSpPr>
            <p:cNvPr id="69639" name="Rectangle 11">
              <a:extLst>
                <a:ext uri="{FF2B5EF4-FFF2-40B4-BE49-F238E27FC236}">
                  <a16:creationId xmlns:a16="http://schemas.microsoft.com/office/drawing/2014/main" id="{AB58C53E-B8BA-4518-A3D2-0A89DEC2F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845"/>
              <a:ext cx="4989" cy="1769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pic>
          <p:nvPicPr>
            <p:cNvPr id="69640" name="Picture 3">
              <a:extLst>
                <a:ext uri="{FF2B5EF4-FFF2-40B4-BE49-F238E27FC236}">
                  <a16:creationId xmlns:a16="http://schemas.microsoft.com/office/drawing/2014/main" id="{F7286CB3-4943-4310-A2F7-1158BDDCB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890"/>
              <a:ext cx="2540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641" name="Picture 4">
              <a:extLst>
                <a:ext uri="{FF2B5EF4-FFF2-40B4-BE49-F238E27FC236}">
                  <a16:creationId xmlns:a16="http://schemas.microsoft.com/office/drawing/2014/main" id="{0A77C491-4B00-4270-90D0-C00A67134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117"/>
              <a:ext cx="2243" cy="1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638" name="灯片编号占位符 1">
            <a:extLst>
              <a:ext uri="{FF2B5EF4-FFF2-40B4-BE49-F238E27FC236}">
                <a16:creationId xmlns:a16="http://schemas.microsoft.com/office/drawing/2014/main" id="{0108E7DE-FE97-4041-B255-DC7B495C8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49C455-C718-4A92-A6E5-EE4285DA9C7D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3" grpId="0"/>
      <p:bldP spid="2242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矩形 1">
            <a:extLst>
              <a:ext uri="{FF2B5EF4-FFF2-40B4-BE49-F238E27FC236}">
                <a16:creationId xmlns:a16="http://schemas.microsoft.com/office/drawing/2014/main" id="{914178FA-309E-46D7-92DB-EFBA54A9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4313"/>
            <a:ext cx="295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替换数组子集</a:t>
            </a:r>
          </a:p>
        </p:txBody>
      </p:sp>
      <p:pic>
        <p:nvPicPr>
          <p:cNvPr id="122882" name="Picture 2">
            <a:extLst>
              <a:ext uri="{FF2B5EF4-FFF2-40B4-BE49-F238E27FC236}">
                <a16:creationId xmlns:a16="http://schemas.microsoft.com/office/drawing/2014/main" id="{F98C338E-2087-408A-BD42-BAAD313F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557338"/>
            <a:ext cx="274637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矩形 3">
            <a:extLst>
              <a:ext uri="{FF2B5EF4-FFF2-40B4-BE49-F238E27FC236}">
                <a16:creationId xmlns:a16="http://schemas.microsoft.com/office/drawing/2014/main" id="{7C2FFD70-F389-4260-9F5F-B3C8CED3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87137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把一个数组的元素或者子数组替换成新的输入的元素或数组。该函数有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个输入端口，分别是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原输入数组、行索引、列索引和要替换的新的元素或数组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，当输入端“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维数组”接入数组后，函数会自动生成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个索引端口。替换后的数组在数组在大小和类型上完成一致。</a:t>
            </a:r>
          </a:p>
        </p:txBody>
      </p:sp>
      <p:pic>
        <p:nvPicPr>
          <p:cNvPr id="122884" name="Picture 3">
            <a:extLst>
              <a:ext uri="{FF2B5EF4-FFF2-40B4-BE49-F238E27FC236}">
                <a16:creationId xmlns:a16="http://schemas.microsoft.com/office/drawing/2014/main" id="{6BA95202-AA4A-4EF7-867F-C88F89B42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581525"/>
            <a:ext cx="5435600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4">
            <a:extLst>
              <a:ext uri="{FF2B5EF4-FFF2-40B4-BE49-F238E27FC236}">
                <a16:creationId xmlns:a16="http://schemas.microsoft.com/office/drawing/2014/main" id="{E328DE0C-3433-444E-BA8D-5D46A0A5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5" y="4652963"/>
            <a:ext cx="3413125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灯片编号占位符 1">
            <a:extLst>
              <a:ext uri="{FF2B5EF4-FFF2-40B4-BE49-F238E27FC236}">
                <a16:creationId xmlns:a16="http://schemas.microsoft.com/office/drawing/2014/main" id="{2514D006-7921-4629-BEDD-8C5820CA6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62141-AD35-44D4-894C-7416EA373F3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矩形 1">
            <a:extLst>
              <a:ext uri="{FF2B5EF4-FFF2-40B4-BE49-F238E27FC236}">
                <a16:creationId xmlns:a16="http://schemas.microsoft.com/office/drawing/2014/main" id="{8B641E43-DCD4-44FF-AE64-A361C07B4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2447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数组插入</a:t>
            </a:r>
          </a:p>
        </p:txBody>
      </p:sp>
      <p:pic>
        <p:nvPicPr>
          <p:cNvPr id="123906" name="Picture 2">
            <a:extLst>
              <a:ext uri="{FF2B5EF4-FFF2-40B4-BE49-F238E27FC236}">
                <a16:creationId xmlns:a16="http://schemas.microsoft.com/office/drawing/2014/main" id="{13C7A0B2-8C0C-4D9B-A816-59D57B3E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268413"/>
            <a:ext cx="2681287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7" name="矩形 3">
            <a:extLst>
              <a:ext uri="{FF2B5EF4-FFF2-40B4-BE49-F238E27FC236}">
                <a16:creationId xmlns:a16="http://schemas.microsoft.com/office/drawing/2014/main" id="{E3C2CF91-C658-45B7-B67F-52A9E4C78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276475"/>
            <a:ext cx="864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Calibri" panose="020F0502020204030204" pitchFamily="34" charset="0"/>
                <a:ea typeface="楷体" panose="02010609060101010101" pitchFamily="49" charset="-122"/>
              </a:rPr>
              <a:t>在指定位置往原输入数组中插入元素或子数组。</a:t>
            </a:r>
            <a:endParaRPr lang="zh-CN" altLang="en-US" sz="2000" b="1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pic>
        <p:nvPicPr>
          <p:cNvPr id="123908" name="Picture 3">
            <a:extLst>
              <a:ext uri="{FF2B5EF4-FFF2-40B4-BE49-F238E27FC236}">
                <a16:creationId xmlns:a16="http://schemas.microsoft.com/office/drawing/2014/main" id="{7DD61F58-B78B-4345-A56D-BB7B069F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573463"/>
            <a:ext cx="5676900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4">
            <a:extLst>
              <a:ext uri="{FF2B5EF4-FFF2-40B4-BE49-F238E27FC236}">
                <a16:creationId xmlns:a16="http://schemas.microsoft.com/office/drawing/2014/main" id="{CF38EF96-0320-47AD-8084-C4E53E75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3789363"/>
            <a:ext cx="2881312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7" name="灯片编号占位符 1">
            <a:extLst>
              <a:ext uri="{FF2B5EF4-FFF2-40B4-BE49-F238E27FC236}">
                <a16:creationId xmlns:a16="http://schemas.microsoft.com/office/drawing/2014/main" id="{8687AAF8-C529-4BE3-AE23-B5AB8CA61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FCCB6-DB56-4A24-8118-91C1B3FEB5DA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1">
            <a:extLst>
              <a:ext uri="{FF2B5EF4-FFF2-40B4-BE49-F238E27FC236}">
                <a16:creationId xmlns:a16="http://schemas.microsoft.com/office/drawing/2014/main" id="{E2591BFE-BD85-4EB4-AD1C-836E65FF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2881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删除数组元素</a:t>
            </a:r>
          </a:p>
        </p:txBody>
      </p:sp>
      <p:pic>
        <p:nvPicPr>
          <p:cNvPr id="124930" name="Picture 2">
            <a:extLst>
              <a:ext uri="{FF2B5EF4-FFF2-40B4-BE49-F238E27FC236}">
                <a16:creationId xmlns:a16="http://schemas.microsoft.com/office/drawing/2014/main" id="{0116E1B0-24AA-48FA-872F-31EBFC913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412875"/>
            <a:ext cx="3667125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1" name="矩形 3">
            <a:extLst>
              <a:ext uri="{FF2B5EF4-FFF2-40B4-BE49-F238E27FC236}">
                <a16:creationId xmlns:a16="http://schemas.microsoft.com/office/drawing/2014/main" id="{BB31A235-D6B0-46C2-BA59-A227EF85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276475"/>
            <a:ext cx="8642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1">
                <a:latin typeface="Calibri" panose="020F0502020204030204" pitchFamily="34" charset="0"/>
                <a:ea typeface="楷体" panose="02010609060101010101" pitchFamily="49" charset="-122"/>
              </a:rPr>
              <a:t>删除</a:t>
            </a:r>
            <a:r>
              <a:rPr lang="zh-CN" altLang="zh-CN" sz="2000" b="1">
                <a:solidFill>
                  <a:srgbClr val="0000FF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指定位置的元素或子数组</a:t>
            </a:r>
            <a:r>
              <a:rPr lang="zh-CN" altLang="zh-CN" sz="2000" b="1">
                <a:latin typeface="Calibri" panose="020F0502020204030204" pitchFamily="34" charset="0"/>
                <a:ea typeface="楷体" panose="02010609060101010101" pitchFamily="49" charset="-122"/>
              </a:rPr>
              <a:t>，返回</a:t>
            </a:r>
            <a:r>
              <a:rPr lang="zh-CN" altLang="zh-CN" sz="2000" b="1">
                <a:solidFill>
                  <a:srgbClr val="0000FF"/>
                </a:solidFill>
                <a:latin typeface="Calibri" panose="020F0502020204030204" pitchFamily="34" charset="0"/>
                <a:ea typeface="楷体" panose="02010609060101010101" pitchFamily="49" charset="-122"/>
              </a:rPr>
              <a:t>新数组和删除部分</a:t>
            </a:r>
            <a:r>
              <a:rPr lang="zh-CN" altLang="zh-CN" sz="2000" b="1">
                <a:latin typeface="Calibri" panose="020F0502020204030204" pitchFamily="34" charset="0"/>
                <a:ea typeface="楷体" panose="02010609060101010101" pitchFamily="49" charset="-122"/>
              </a:rPr>
              <a:t>。</a:t>
            </a:r>
            <a:endParaRPr lang="zh-CN" altLang="en-US" sz="2000" b="1">
              <a:latin typeface="Calibri" panose="020F0502020204030204" pitchFamily="34" charset="0"/>
              <a:ea typeface="楷体" panose="02010609060101010101" pitchFamily="49" charset="-122"/>
            </a:endParaRPr>
          </a:p>
        </p:txBody>
      </p:sp>
      <p:pic>
        <p:nvPicPr>
          <p:cNvPr id="124932" name="Picture 3">
            <a:extLst>
              <a:ext uri="{FF2B5EF4-FFF2-40B4-BE49-F238E27FC236}">
                <a16:creationId xmlns:a16="http://schemas.microsoft.com/office/drawing/2014/main" id="{8F845F0D-5235-45B6-A8F0-7AB78873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00438"/>
            <a:ext cx="5672137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33" name="Picture 4">
            <a:extLst>
              <a:ext uri="{FF2B5EF4-FFF2-40B4-BE49-F238E27FC236}">
                <a16:creationId xmlns:a16="http://schemas.microsoft.com/office/drawing/2014/main" id="{A67E9411-392E-416C-B366-90E6A91C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16338"/>
            <a:ext cx="31178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灯片编号占位符 1">
            <a:extLst>
              <a:ext uri="{FF2B5EF4-FFF2-40B4-BE49-F238E27FC236}">
                <a16:creationId xmlns:a16="http://schemas.microsoft.com/office/drawing/2014/main" id="{1B04E2A1-95D9-4CC5-8BD1-F312D2580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6B8D65-000C-4FBF-9661-EC2FC0837337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矩形 1">
            <a:extLst>
              <a:ext uri="{FF2B5EF4-FFF2-40B4-BE49-F238E27FC236}">
                <a16:creationId xmlns:a16="http://schemas.microsoft.com/office/drawing/2014/main" id="{51908B17-E703-494A-9880-77AA33774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484313"/>
            <a:ext cx="2376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数组子集</a:t>
            </a:r>
          </a:p>
        </p:txBody>
      </p:sp>
      <p:pic>
        <p:nvPicPr>
          <p:cNvPr id="125954" name="Picture 2">
            <a:extLst>
              <a:ext uri="{FF2B5EF4-FFF2-40B4-BE49-F238E27FC236}">
                <a16:creationId xmlns:a16="http://schemas.microsoft.com/office/drawing/2014/main" id="{CA3D796D-5E98-4BFD-80AE-AA309C47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1341438"/>
            <a:ext cx="24717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矩形 3">
            <a:extLst>
              <a:ext uri="{FF2B5EF4-FFF2-40B4-BE49-F238E27FC236}">
                <a16:creationId xmlns:a16="http://schemas.microsoft.com/office/drawing/2014/main" id="{4DF18F8C-C00D-43D8-AC0B-F6D9B20C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864235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返回指定位置的元素或子数组。函数有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个输入端口，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个是原数组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个是起始位置索引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sz="20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个是长度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。输出端口是返回的子数组或元素。如果输入索引号等于或大于实际数组长度，则返回空数组。如果返回长度未设置，则缺省的长度是从起始索引号到数组末端。可以通过下拉箭头返回多个子数组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sz="2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25956" name="Picture 3">
            <a:extLst>
              <a:ext uri="{FF2B5EF4-FFF2-40B4-BE49-F238E27FC236}">
                <a16:creationId xmlns:a16="http://schemas.microsoft.com/office/drawing/2014/main" id="{C3E73AE6-874A-4797-A490-4B1B23E19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652963"/>
            <a:ext cx="6192837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Picture 4">
            <a:extLst>
              <a:ext uri="{FF2B5EF4-FFF2-40B4-BE49-F238E27FC236}">
                <a16:creationId xmlns:a16="http://schemas.microsoft.com/office/drawing/2014/main" id="{71DE1B5C-223F-4F19-82C9-6DAF83C3D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797425"/>
            <a:ext cx="2408238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9" name="灯片编号占位符 1">
            <a:extLst>
              <a:ext uri="{FF2B5EF4-FFF2-40B4-BE49-F238E27FC236}">
                <a16:creationId xmlns:a16="http://schemas.microsoft.com/office/drawing/2014/main" id="{50CF3F9C-8EE8-4DFD-A622-E530250D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94C0FA-B534-4572-AABE-E746AFAC9B3F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矩形 1">
            <a:extLst>
              <a:ext uri="{FF2B5EF4-FFF2-40B4-BE49-F238E27FC236}">
                <a16:creationId xmlns:a16="http://schemas.microsoft.com/office/drawing/2014/main" id="{32FD07B0-CB93-474E-A33C-DE6D1ED7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412875"/>
            <a:ext cx="295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初始化数组</a:t>
            </a:r>
          </a:p>
        </p:txBody>
      </p:sp>
      <p:pic>
        <p:nvPicPr>
          <p:cNvPr id="126978" name="Picture 2">
            <a:extLst>
              <a:ext uri="{FF2B5EF4-FFF2-40B4-BE49-F238E27FC236}">
                <a16:creationId xmlns:a16="http://schemas.microsoft.com/office/drawing/2014/main" id="{00C16C5A-F96C-4BFC-AE18-A8DE6EFE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341438"/>
            <a:ext cx="27463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79" name="矩形 3">
            <a:extLst>
              <a:ext uri="{FF2B5EF4-FFF2-40B4-BE49-F238E27FC236}">
                <a16:creationId xmlns:a16="http://schemas.microsoft.com/office/drawing/2014/main" id="{28ED97C8-BD7A-4CEC-B025-9F1A358C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349500"/>
            <a:ext cx="842486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按照给定值和维数创建并初始化数组。函数有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个输入端口，第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个为初始值，给定了数组所有元素的初始值；第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个是数组维数。</a:t>
            </a:r>
          </a:p>
        </p:txBody>
      </p:sp>
      <p:pic>
        <p:nvPicPr>
          <p:cNvPr id="126980" name="Picture 3">
            <a:extLst>
              <a:ext uri="{FF2B5EF4-FFF2-40B4-BE49-F238E27FC236}">
                <a16:creationId xmlns:a16="http://schemas.microsoft.com/office/drawing/2014/main" id="{E29F7E4A-AE24-4249-84AA-A80689F5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933825"/>
            <a:ext cx="201612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Picture 4">
            <a:extLst>
              <a:ext uri="{FF2B5EF4-FFF2-40B4-BE49-F238E27FC236}">
                <a16:creationId xmlns:a16="http://schemas.microsoft.com/office/drawing/2014/main" id="{1F25C63D-5B69-45DD-94AA-1AA1E2DA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005263"/>
            <a:ext cx="29575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灯片编号占位符 1">
            <a:extLst>
              <a:ext uri="{FF2B5EF4-FFF2-40B4-BE49-F238E27FC236}">
                <a16:creationId xmlns:a16="http://schemas.microsoft.com/office/drawing/2014/main" id="{06B717F8-9306-49A8-867E-8AA2D4B40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B483D-BF85-4DDB-B5ED-3E90F8068B66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el">
  <a:themeElements>
    <a:clrScheme name="model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odel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model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目录">
  <a:themeElements>
    <a:clrScheme name="目录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目录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目录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目录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目录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1083</Words>
  <Application>Microsoft Office PowerPoint</Application>
  <PresentationFormat>全屏显示(4:3)</PresentationFormat>
  <Paragraphs>92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等线</vt:lpstr>
      <vt:lpstr>黑体</vt:lpstr>
      <vt:lpstr>楷体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自定义设计方案</vt:lpstr>
      <vt:lpstr>model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条件结构应用举例</vt:lpstr>
      <vt:lpstr>PowerPoint 演示文稿</vt:lpstr>
      <vt:lpstr> 事件结构的应用</vt:lpstr>
      <vt:lpstr>顺序结构应用举例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开启LabVIEW编程之门</dc:title>
  <dc:creator>y460</dc:creator>
  <cp:lastModifiedBy>TOM DU</cp:lastModifiedBy>
  <cp:revision>138</cp:revision>
  <dcterms:created xsi:type="dcterms:W3CDTF">2014-11-27T12:51:12Z</dcterms:created>
  <dcterms:modified xsi:type="dcterms:W3CDTF">2021-03-30T09:31:56Z</dcterms:modified>
</cp:coreProperties>
</file>