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0" r:id="rId2"/>
    <p:sldId id="279" r:id="rId3"/>
    <p:sldId id="277" r:id="rId4"/>
    <p:sldId id="281" r:id="rId5"/>
    <p:sldId id="282" r:id="rId6"/>
    <p:sldId id="300" r:id="rId7"/>
    <p:sldId id="283" r:id="rId8"/>
    <p:sldId id="288" r:id="rId9"/>
    <p:sldId id="289" r:id="rId10"/>
    <p:sldId id="284" r:id="rId11"/>
    <p:sldId id="285" r:id="rId12"/>
    <p:sldId id="286" r:id="rId13"/>
    <p:sldId id="290" r:id="rId14"/>
    <p:sldId id="292" r:id="rId15"/>
    <p:sldId id="293" r:id="rId16"/>
    <p:sldId id="294" r:id="rId17"/>
    <p:sldId id="30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ly" initials="A" lastIdx="2" clrIdx="0">
    <p:extLst>
      <p:ext uri="{19B8F6BF-5375-455C-9EA6-DF929625EA0E}">
        <p15:presenceInfo xmlns:p15="http://schemas.microsoft.com/office/powerpoint/2012/main" userId="Ashl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138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7640A-A740-4DDB-B28F-801A90EA05C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45CA8-DC47-47E3-B885-204C888DB3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EC9F-4C6D-4D1B-9600-58CCCE815201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A331-5896-4DC1-841B-7FB7AA24A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EC9F-4C6D-4D1B-9600-58CCCE815201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A331-5896-4DC1-841B-7FB7AA24A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EC9F-4C6D-4D1B-9600-58CCCE815201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A331-5896-4DC1-841B-7FB7AA24A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EC9F-4C6D-4D1B-9600-58CCCE815201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A331-5896-4DC1-841B-7FB7AA24A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EC9F-4C6D-4D1B-9600-58CCCE815201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A331-5896-4DC1-841B-7FB7AA24A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EC9F-4C6D-4D1B-9600-58CCCE815201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A331-5896-4DC1-841B-7FB7AA24A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EC9F-4C6D-4D1B-9600-58CCCE815201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A331-5896-4DC1-841B-7FB7AA24A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EC9F-4C6D-4D1B-9600-58CCCE815201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A331-5896-4DC1-841B-7FB7AA24A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EC9F-4C6D-4D1B-9600-58CCCE815201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A331-5896-4DC1-841B-7FB7AA24A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EC9F-4C6D-4D1B-9600-58CCCE815201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A331-5896-4DC1-841B-7FB7AA24A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EC9F-4C6D-4D1B-9600-58CCCE815201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A331-5896-4DC1-841B-7FB7AA24A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CEC9F-4C6D-4D1B-9600-58CCCE815201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EA331-5896-4DC1-841B-7FB7AA24AD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Chapter : 6</a:t>
            </a:r>
            <a:b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CONTROLLING ACCESS TO FILES 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604E64-A34A-4BFA-9E36-9B899C9F2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700" y="3339445"/>
            <a:ext cx="7086600" cy="22860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Linux File System Permissions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Managing File System Permissions from the Command Line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Managing Default Permissions and File Access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2645"/>
            <a:ext cx="2082188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AEADD-4232-43AA-B9A7-63EF53B2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5637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Examples:</a:t>
            </a:r>
            <a:endParaRPr lang="en-IN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C63E02-6F67-4BD9-A019-2D3130714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b="1" dirty="0"/>
              <a:t>#</a:t>
            </a:r>
            <a:r>
              <a:rPr lang="en-US" sz="2400" b="1" dirty="0" err="1"/>
              <a:t>chown</a:t>
            </a:r>
            <a:r>
              <a:rPr lang="en-US" sz="2400" b="1" dirty="0"/>
              <a:t> student </a:t>
            </a:r>
            <a:r>
              <a:rPr lang="en-US" sz="2400" b="1" dirty="0" err="1"/>
              <a:t>foofile</a:t>
            </a:r>
            <a:r>
              <a:rPr lang="en-US" sz="2400" b="1" dirty="0"/>
              <a:t>: </a:t>
            </a:r>
            <a:r>
              <a:rPr lang="en-US" sz="2400" dirty="0"/>
              <a:t>To grant ownership of the file </a:t>
            </a:r>
            <a:r>
              <a:rPr lang="en-US" sz="2400" dirty="0" err="1"/>
              <a:t>foofile</a:t>
            </a:r>
            <a:r>
              <a:rPr lang="en-US" sz="2400" dirty="0"/>
              <a:t> to student</a:t>
            </a:r>
          </a:p>
          <a:p>
            <a:r>
              <a:rPr lang="en-IN" sz="2400" b="1" dirty="0"/>
              <a:t>#</a:t>
            </a:r>
            <a:r>
              <a:rPr lang="en-IN" sz="2400" b="1" dirty="0" err="1"/>
              <a:t>chown</a:t>
            </a:r>
            <a:r>
              <a:rPr lang="en-IN" sz="2400" b="1" dirty="0"/>
              <a:t> -R student </a:t>
            </a:r>
            <a:r>
              <a:rPr lang="en-IN" sz="2400" b="1" dirty="0" err="1"/>
              <a:t>foodir</a:t>
            </a:r>
            <a:r>
              <a:rPr lang="en-IN" sz="2400" b="1" dirty="0"/>
              <a:t>: </a:t>
            </a:r>
            <a:r>
              <a:rPr lang="en-US" sz="2400" dirty="0"/>
              <a:t>To recursively change the ownership of an entire directory tree.</a:t>
            </a:r>
          </a:p>
          <a:p>
            <a:r>
              <a:rPr lang="en-IN" sz="2400" b="1" dirty="0" err="1"/>
              <a:t>chown</a:t>
            </a:r>
            <a:r>
              <a:rPr lang="en-IN" sz="2400" b="1" dirty="0"/>
              <a:t> :admins </a:t>
            </a:r>
            <a:r>
              <a:rPr lang="en-IN" sz="2400" b="1" dirty="0" err="1"/>
              <a:t>foodir</a:t>
            </a:r>
            <a:r>
              <a:rPr lang="en-IN" sz="2400" b="1" dirty="0"/>
              <a:t> :</a:t>
            </a:r>
            <a:r>
              <a:rPr lang="en-US" sz="2400" b="1" dirty="0"/>
              <a:t>  </a:t>
            </a:r>
            <a:r>
              <a:rPr lang="en-US" sz="2400" dirty="0"/>
              <a:t>To grant group ownership of the directory </a:t>
            </a:r>
            <a:r>
              <a:rPr lang="en-US" sz="2400" dirty="0" err="1"/>
              <a:t>foodir</a:t>
            </a:r>
            <a:r>
              <a:rPr lang="en-US" sz="2400" dirty="0"/>
              <a:t> to admins</a:t>
            </a:r>
          </a:p>
          <a:p>
            <a:r>
              <a:rPr lang="en-IN" sz="2400" b="1" dirty="0" err="1"/>
              <a:t>chown</a:t>
            </a:r>
            <a:r>
              <a:rPr lang="en-IN" sz="2400" b="1" dirty="0"/>
              <a:t> </a:t>
            </a:r>
            <a:r>
              <a:rPr lang="en-IN" sz="2400" b="1" dirty="0" err="1"/>
              <a:t>visitor:guests</a:t>
            </a:r>
            <a:r>
              <a:rPr lang="en-IN" sz="2400" b="1" dirty="0"/>
              <a:t> </a:t>
            </a:r>
            <a:r>
              <a:rPr lang="en-IN" sz="2400" b="1" dirty="0" err="1"/>
              <a:t>foodir</a:t>
            </a:r>
            <a:r>
              <a:rPr lang="en-IN" sz="2400" b="1" dirty="0"/>
              <a:t>: </a:t>
            </a:r>
            <a:r>
              <a:rPr lang="en-US" sz="2400" dirty="0"/>
              <a:t>To change the ownership of </a:t>
            </a:r>
            <a:r>
              <a:rPr lang="en-US" sz="2400" dirty="0" err="1"/>
              <a:t>foodir</a:t>
            </a:r>
            <a:r>
              <a:rPr lang="en-US" sz="2400" dirty="0"/>
              <a:t> to visitor and the group to guests</a:t>
            </a:r>
          </a:p>
          <a:p>
            <a:r>
              <a:rPr lang="en-US" sz="2400" b="1" dirty="0" err="1"/>
              <a:t>chgrp</a:t>
            </a:r>
            <a:r>
              <a:rPr lang="en-US" sz="2400" b="1" dirty="0"/>
              <a:t> admins </a:t>
            </a:r>
            <a:r>
              <a:rPr lang="en-US" sz="2400" b="1" dirty="0" err="1"/>
              <a:t>foodir</a:t>
            </a:r>
            <a:r>
              <a:rPr lang="en-US" sz="2400" b="1" dirty="0"/>
              <a:t>:</a:t>
            </a:r>
            <a:r>
              <a:rPr lang="en-US" sz="2400" dirty="0"/>
              <a:t> To grant group ownership of the directory </a:t>
            </a:r>
            <a:r>
              <a:rPr lang="en-US" sz="2400" dirty="0" err="1"/>
              <a:t>foodir</a:t>
            </a:r>
            <a:r>
              <a:rPr lang="en-US" sz="2400" dirty="0"/>
              <a:t> to admins</a:t>
            </a:r>
            <a:endParaRPr lang="en-IN" sz="2400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715" y="0"/>
            <a:ext cx="2082188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7A55C-0F16-4F59-9475-BD33E3A5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Managing Default Permissions and File Access </a:t>
            </a:r>
            <a:endParaRPr lang="en-IN" sz="3200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0"/>
            <a:ext cx="1295400" cy="8533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C21B01-5A06-46E4-8BDF-2102FF01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8507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Special permissions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794" y="100622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2400" b="1" dirty="0"/>
          </a:p>
          <a:p>
            <a:r>
              <a:rPr lang="en-US" sz="2400" b="1" dirty="0"/>
              <a:t>Effects of special permissions on files and directories: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logo.jpg">
            <a:extLst>
              <a:ext uri="{FF2B5EF4-FFF2-40B4-BE49-F238E27FC236}">
                <a16:creationId xmlns:a16="http://schemas.microsoft.com/office/drawing/2014/main" id="{1F0F596C-954E-4D51-940A-9C4906B22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0"/>
            <a:ext cx="2082188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CF14FD55-3224-47DD-9E7F-58E53FE1C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393639"/>
              </p:ext>
            </p:extLst>
          </p:nvPr>
        </p:nvGraphicFramePr>
        <p:xfrm>
          <a:off x="228600" y="1905000"/>
          <a:ext cx="8787788" cy="45808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6947">
                  <a:extLst>
                    <a:ext uri="{9D8B030D-6E8A-4147-A177-3AD203B41FA5}">
                      <a16:colId xmlns:a16="http://schemas.microsoft.com/office/drawing/2014/main" val="1078455979"/>
                    </a:ext>
                  </a:extLst>
                </a:gridCol>
                <a:gridCol w="3886906">
                  <a:extLst>
                    <a:ext uri="{9D8B030D-6E8A-4147-A177-3AD203B41FA5}">
                      <a16:colId xmlns:a16="http://schemas.microsoft.com/office/drawing/2014/main" val="1658036913"/>
                    </a:ext>
                  </a:extLst>
                </a:gridCol>
                <a:gridCol w="2703935">
                  <a:extLst>
                    <a:ext uri="{9D8B030D-6E8A-4147-A177-3AD203B41FA5}">
                      <a16:colId xmlns:a16="http://schemas.microsoft.com/office/drawing/2014/main" val="2926060511"/>
                    </a:ext>
                  </a:extLst>
                </a:gridCol>
              </a:tblGrid>
              <a:tr h="608810">
                <a:tc>
                  <a:txBody>
                    <a:bodyPr/>
                    <a:lstStyle/>
                    <a:p>
                      <a:r>
                        <a:rPr lang="en-IN" dirty="0"/>
                        <a:t>Special permission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Effect on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Effect on directories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83886"/>
                  </a:ext>
                </a:extLst>
              </a:tr>
              <a:tr h="771666">
                <a:tc>
                  <a:txBody>
                    <a:bodyPr/>
                    <a:lstStyle/>
                    <a:p>
                      <a:r>
                        <a:rPr lang="en-IN" dirty="0" err="1"/>
                        <a:t>u+s</a:t>
                      </a:r>
                      <a:r>
                        <a:rPr lang="en-IN" dirty="0"/>
                        <a:t> (</a:t>
                      </a:r>
                      <a:r>
                        <a:rPr lang="en-IN" dirty="0" err="1"/>
                        <a:t>suid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executes as the user that owns  the file, not the user that ran the file.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effect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594259"/>
                  </a:ext>
                </a:extLst>
              </a:tr>
              <a:tr h="430732">
                <a:tc>
                  <a:txBody>
                    <a:bodyPr/>
                    <a:lstStyle/>
                    <a:p>
                      <a:r>
                        <a:rPr lang="en-IN" dirty="0" err="1"/>
                        <a:t>g+s</a:t>
                      </a:r>
                      <a:r>
                        <a:rPr lang="en-IN" dirty="0"/>
                        <a:t> (</a:t>
                      </a:r>
                      <a:r>
                        <a:rPr lang="en-IN" dirty="0" err="1"/>
                        <a:t>sgid</a:t>
                      </a:r>
                      <a:r>
                        <a:rPr lang="en-IN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executes as the group that owns the file.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Files newly created in the directory have their group owner set to match the group owner of the directory.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56700"/>
                  </a:ext>
                </a:extLst>
              </a:tr>
              <a:tr h="430732">
                <a:tc>
                  <a:txBody>
                    <a:bodyPr/>
                    <a:lstStyle/>
                    <a:p>
                      <a:r>
                        <a:rPr lang="en-IN" dirty="0" err="1"/>
                        <a:t>o+t</a:t>
                      </a:r>
                      <a:r>
                        <a:rPr lang="en-IN" dirty="0"/>
                        <a:t> (sticky)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effect.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Users with write on the directory can only remove files that they own; they cannot remove or force saves to files owned by other users.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4291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AB99-73D6-4C18-A570-CFA2AFAE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44857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Setting special permissions</a:t>
            </a:r>
            <a:endParaRPr lang="en-IN" sz="3200" dirty="0"/>
          </a:p>
        </p:txBody>
      </p:sp>
      <p:pic>
        <p:nvPicPr>
          <p:cNvPr id="6" name="Picture 5" descr="logo.jpg">
            <a:extLst>
              <a:ext uri="{FF2B5EF4-FFF2-40B4-BE49-F238E27FC236}">
                <a16:creationId xmlns:a16="http://schemas.microsoft.com/office/drawing/2014/main" id="{FB614ABF-14B6-4055-ACA6-5E054D6E5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840" y="0"/>
            <a:ext cx="1009120" cy="6647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AAB9B3-12EF-46C7-9F0B-79E1641D7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695" y="1219200"/>
            <a:ext cx="8229600" cy="49129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sz="2400" b="1" dirty="0"/>
              <a:t>Symbolically: 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err="1"/>
              <a:t>setuid</a:t>
            </a:r>
            <a:r>
              <a:rPr lang="en-US" sz="2400" dirty="0"/>
              <a:t> = </a:t>
            </a:r>
            <a:r>
              <a:rPr lang="en-US" sz="2400" dirty="0" err="1"/>
              <a:t>u+s</a:t>
            </a:r>
            <a:r>
              <a:rPr lang="en-US" sz="2400" dirty="0"/>
              <a:t>;   </a:t>
            </a:r>
            <a:r>
              <a:rPr lang="en-US" sz="2400" dirty="0" err="1"/>
              <a:t>setgid</a:t>
            </a:r>
            <a:r>
              <a:rPr lang="en-US" sz="2400" dirty="0"/>
              <a:t> = </a:t>
            </a:r>
            <a:r>
              <a:rPr lang="en-US" sz="2400" dirty="0" err="1"/>
              <a:t>g+s</a:t>
            </a:r>
            <a:r>
              <a:rPr lang="en-US" sz="2400" dirty="0"/>
              <a:t>;    sticky = </a:t>
            </a:r>
            <a:r>
              <a:rPr lang="en-US" sz="2400" dirty="0" err="1"/>
              <a:t>o+t</a:t>
            </a:r>
            <a:r>
              <a:rPr lang="en-US" sz="2400" dirty="0"/>
              <a:t> </a:t>
            </a:r>
          </a:p>
          <a:p>
            <a:r>
              <a:rPr lang="en-US" sz="2400" b="1" dirty="0"/>
              <a:t>Numerically (fourth preceding digit):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err="1"/>
              <a:t>setuid</a:t>
            </a:r>
            <a:r>
              <a:rPr lang="en-US" sz="2400" dirty="0"/>
              <a:t> = 4; </a:t>
            </a:r>
            <a:r>
              <a:rPr lang="en-US" sz="2400" dirty="0" err="1"/>
              <a:t>setgid</a:t>
            </a:r>
            <a:r>
              <a:rPr lang="en-US" sz="2400" dirty="0"/>
              <a:t> = 2; sticky = 1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b="1" dirty="0"/>
              <a:t>Examples:</a:t>
            </a:r>
          </a:p>
          <a:p>
            <a:pPr marL="0" indent="0">
              <a:buNone/>
            </a:pPr>
            <a:r>
              <a:rPr lang="en-US" sz="2400" dirty="0"/>
              <a:t>• Add the </a:t>
            </a:r>
            <a:r>
              <a:rPr lang="en-US" sz="2400" dirty="0" err="1"/>
              <a:t>setgid</a:t>
            </a:r>
            <a:r>
              <a:rPr lang="en-US" sz="2400" dirty="0"/>
              <a:t> bit on directory:</a:t>
            </a:r>
          </a:p>
          <a:p>
            <a:pPr marL="0" indent="0">
              <a:buNone/>
            </a:pPr>
            <a:r>
              <a:rPr lang="en-IN" sz="2400" dirty="0"/>
              <a:t>   </a:t>
            </a:r>
            <a:r>
              <a:rPr lang="en-IN" sz="2400" b="1" dirty="0"/>
              <a:t># </a:t>
            </a:r>
            <a:r>
              <a:rPr lang="en-IN" sz="2400" b="1" dirty="0" err="1"/>
              <a:t>chmod</a:t>
            </a:r>
            <a:r>
              <a:rPr lang="en-IN" sz="2400" b="1" dirty="0"/>
              <a:t> </a:t>
            </a:r>
            <a:r>
              <a:rPr lang="en-IN" sz="2400" b="1" dirty="0" err="1"/>
              <a:t>g+s</a:t>
            </a:r>
            <a:r>
              <a:rPr lang="en-IN" sz="2400" b="1" dirty="0"/>
              <a:t> directory</a:t>
            </a:r>
          </a:p>
          <a:p>
            <a:pPr marL="0" indent="0">
              <a:buNone/>
            </a:pPr>
            <a:r>
              <a:rPr lang="en-US" sz="2400" dirty="0"/>
              <a:t>• Set the </a:t>
            </a:r>
            <a:r>
              <a:rPr lang="en-US" sz="2400" dirty="0" err="1"/>
              <a:t>setgid</a:t>
            </a:r>
            <a:r>
              <a:rPr lang="en-US" sz="2400" dirty="0"/>
              <a:t> bit, and read/write/execute for user and group on directory: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b="1" dirty="0"/>
              <a:t>#</a:t>
            </a:r>
            <a:r>
              <a:rPr lang="en-US" sz="2400" b="1" dirty="0" err="1"/>
              <a:t>chmod</a:t>
            </a:r>
            <a:r>
              <a:rPr lang="en-US" sz="2400" b="1" dirty="0"/>
              <a:t> 2770 directory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75878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5FB3-CEAB-432C-BDBF-9A356336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59" y="838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   Default file permissions</a:t>
            </a:r>
            <a:endParaRPr lang="en-IN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42EC38-57CC-47B3-909F-441B9F9A0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1" t="20340" r="5759" b="50847"/>
          <a:stretch/>
        </p:blipFill>
        <p:spPr>
          <a:xfrm>
            <a:off x="626341" y="2497386"/>
            <a:ext cx="7891318" cy="1863228"/>
          </a:xfrm>
        </p:spPr>
      </p:pic>
      <p:pic>
        <p:nvPicPr>
          <p:cNvPr id="5" name="Picture 4" descr="logo.jpg">
            <a:extLst>
              <a:ext uri="{FF2B5EF4-FFF2-40B4-BE49-F238E27FC236}">
                <a16:creationId xmlns:a16="http://schemas.microsoft.com/office/drawing/2014/main" id="{5352B23F-6B8C-46A7-992E-8F7F3403A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612" y="-5010"/>
            <a:ext cx="1777388" cy="11708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0482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A54D-3574-496A-90C8-C2064A835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err="1"/>
              <a:t>Umask</a:t>
            </a:r>
            <a:r>
              <a:rPr lang="en-US" sz="32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5C399-A49B-4187-9C00-AC7225B9C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542051"/>
            <a:ext cx="8229600" cy="4525963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 marL="285750" indent="-285750"/>
            <a:r>
              <a:rPr lang="en-US" sz="2400" dirty="0"/>
              <a:t>Every process on the system has a </a:t>
            </a:r>
            <a:r>
              <a:rPr lang="en-US" sz="2400" dirty="0" err="1"/>
              <a:t>umask</a:t>
            </a:r>
            <a:endParaRPr lang="en-US" sz="2400" dirty="0"/>
          </a:p>
          <a:p>
            <a:pPr marL="285750" indent="-285750"/>
            <a:r>
              <a:rPr lang="en-US" sz="2400" dirty="0"/>
              <a:t> </a:t>
            </a:r>
            <a:r>
              <a:rPr lang="en-US" sz="2400" dirty="0" err="1"/>
              <a:t>Umask</a:t>
            </a:r>
            <a:r>
              <a:rPr lang="en-US" sz="2400" dirty="0"/>
              <a:t> is an octal bitmask that is used to clear the permissions of new files and directories that are created by the process. </a:t>
            </a:r>
          </a:p>
          <a:p>
            <a:pPr marL="285750" indent="-285750"/>
            <a:r>
              <a:rPr lang="en-US" sz="2400" dirty="0"/>
              <a:t>If a bit is set in the </a:t>
            </a:r>
            <a:r>
              <a:rPr lang="en-US" sz="2400" dirty="0" err="1"/>
              <a:t>umask</a:t>
            </a:r>
            <a:r>
              <a:rPr lang="en-US" sz="2400" dirty="0"/>
              <a:t>, then the corresponding permission is cleared in new files. </a:t>
            </a:r>
          </a:p>
          <a:p>
            <a:pPr marL="285750" indent="-285750"/>
            <a:r>
              <a:rPr lang="en-US" sz="2400" dirty="0"/>
              <a:t> The leading zeros indicate the special, user, and group permissions are not cleared.. </a:t>
            </a:r>
            <a:endParaRPr lang="en-IN" sz="2400" dirty="0"/>
          </a:p>
        </p:txBody>
      </p:sp>
      <p:pic>
        <p:nvPicPr>
          <p:cNvPr id="4" name="Picture 3" descr="logo.jpg">
            <a:extLst>
              <a:ext uri="{FF2B5EF4-FFF2-40B4-BE49-F238E27FC236}">
                <a16:creationId xmlns:a16="http://schemas.microsoft.com/office/drawing/2014/main" id="{20CA629F-B591-4213-ACDE-29B065A9A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788" y="27373"/>
            <a:ext cx="1880212" cy="12385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3604B2-C25E-4526-AD7C-830AAEC55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419600"/>
            <a:ext cx="762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83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122B-0487-4DE4-BFC4-43CA209FB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06" y="1106751"/>
            <a:ext cx="8661094" cy="2362199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sz="3200" dirty="0"/>
              <a:t>			</a:t>
            </a:r>
            <a:r>
              <a:rPr lang="en-US" sz="3600" dirty="0" err="1"/>
              <a:t>Umask</a:t>
            </a:r>
            <a:r>
              <a:rPr lang="en-US" sz="3600" dirty="0"/>
              <a:t> examples</a:t>
            </a:r>
            <a:r>
              <a:rPr lang="en-US" sz="3200" dirty="0"/>
              <a:t>:</a:t>
            </a:r>
            <a:br>
              <a:rPr lang="en-US" sz="3200" dirty="0"/>
            </a:br>
            <a:r>
              <a:rPr lang="en-US" sz="3200" dirty="0"/>
              <a:t>  </a:t>
            </a:r>
            <a:r>
              <a:rPr lang="en-US" sz="2400" dirty="0"/>
              <a:t>#</a:t>
            </a:r>
            <a:r>
              <a:rPr lang="en-US" sz="2700" dirty="0" err="1"/>
              <a:t>umask</a:t>
            </a:r>
            <a:r>
              <a:rPr lang="en-US" sz="2700" dirty="0"/>
              <a:t>: Display the </a:t>
            </a:r>
            <a:r>
              <a:rPr lang="en-US" sz="2700" dirty="0" err="1"/>
              <a:t>umask</a:t>
            </a:r>
            <a:r>
              <a:rPr lang="en-US" sz="2700" dirty="0"/>
              <a:t> of currently login user</a:t>
            </a:r>
            <a:br>
              <a:rPr lang="en-US" sz="2700" dirty="0"/>
            </a:br>
            <a:r>
              <a:rPr lang="en-US" sz="2700" dirty="0"/>
              <a:t>  #</a:t>
            </a:r>
            <a:r>
              <a:rPr lang="en-US" sz="2700" dirty="0" err="1"/>
              <a:t>umask</a:t>
            </a:r>
            <a:r>
              <a:rPr lang="en-US" sz="2700" dirty="0"/>
              <a:t> 000: Setting </a:t>
            </a:r>
            <a:r>
              <a:rPr lang="en-US" sz="2700" dirty="0" err="1"/>
              <a:t>umask</a:t>
            </a:r>
            <a:r>
              <a:rPr lang="en-US" sz="2700" dirty="0"/>
              <a:t> to 000(</a:t>
            </a:r>
            <a:r>
              <a:rPr lang="en-US" sz="2700" dirty="0" err="1"/>
              <a:t>temporarly</a:t>
            </a:r>
            <a:r>
              <a:rPr lang="en-US" sz="2700" dirty="0"/>
              <a:t>)</a:t>
            </a:r>
            <a:br>
              <a:rPr lang="en-US" sz="2700" dirty="0"/>
            </a:br>
            <a:br>
              <a:rPr lang="en-US" sz="2700" dirty="0"/>
            </a:br>
            <a:endParaRPr lang="en-IN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0B5C8-1CDD-48CD-992D-BC4756A2E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06" y="3657600"/>
            <a:ext cx="7975294" cy="1828800"/>
          </a:xfr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Note:</a:t>
            </a:r>
          </a:p>
          <a:p>
            <a:r>
              <a:rPr lang="en-US" sz="2000" dirty="0"/>
              <a:t>Modify 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bashrc</a:t>
            </a:r>
            <a:r>
              <a:rPr lang="en-US" sz="2000" dirty="0"/>
              <a:t> and /</a:t>
            </a:r>
            <a:r>
              <a:rPr lang="en-US" sz="2000" dirty="0" err="1"/>
              <a:t>etc</a:t>
            </a:r>
            <a:r>
              <a:rPr lang="en-US" sz="2000" dirty="0"/>
              <a:t>/profile to change the default </a:t>
            </a:r>
            <a:r>
              <a:rPr lang="en-US" sz="2000" dirty="0" err="1"/>
              <a:t>umask</a:t>
            </a:r>
            <a:r>
              <a:rPr lang="en-US" sz="2000" dirty="0"/>
              <a:t> for Bash shell users.</a:t>
            </a:r>
          </a:p>
          <a:p>
            <a:r>
              <a:rPr lang="en-US" sz="2000" dirty="0"/>
              <a:t>Users can override the system defaults in the .</a:t>
            </a:r>
            <a:r>
              <a:rPr lang="en-US" sz="2000" dirty="0" err="1"/>
              <a:t>bash_profile</a:t>
            </a:r>
            <a:r>
              <a:rPr lang="en-US" sz="2000" dirty="0"/>
              <a:t> and .</a:t>
            </a:r>
            <a:r>
              <a:rPr lang="en-US" sz="2000" dirty="0" err="1"/>
              <a:t>bashrc</a:t>
            </a:r>
            <a:r>
              <a:rPr lang="en-US" sz="2000" dirty="0"/>
              <a:t> files in in their home directories</a:t>
            </a:r>
            <a:endParaRPr lang="en-IN" sz="2000" dirty="0"/>
          </a:p>
        </p:txBody>
      </p:sp>
      <p:pic>
        <p:nvPicPr>
          <p:cNvPr id="4" name="Picture 3" descr="logo.jpg">
            <a:extLst>
              <a:ext uri="{FF2B5EF4-FFF2-40B4-BE49-F238E27FC236}">
                <a16:creationId xmlns:a16="http://schemas.microsoft.com/office/drawing/2014/main" id="{E93AD76F-A92D-4151-A373-CD5C459C1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812" y="0"/>
            <a:ext cx="2082188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53708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139E4C-466F-4091-BEC8-FE43AB97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185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6" y="902676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Linux File System Permissions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C641EB-436E-4D93-B55A-9703487BA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43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Access to files by users are controlled by file permissions</a:t>
            </a:r>
          </a:p>
          <a:p>
            <a:r>
              <a:rPr lang="en-US" sz="2400" dirty="0"/>
              <a:t>The Linux file permissions system is simple but flexible</a:t>
            </a:r>
          </a:p>
          <a:p>
            <a:r>
              <a:rPr lang="en-US" sz="2400" dirty="0"/>
              <a:t>Easy to understand and apply</a:t>
            </a:r>
          </a:p>
          <a:p>
            <a:endParaRPr lang="en-IN" sz="2400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797" y="102576"/>
            <a:ext cx="2082188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001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UGO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229600" cy="5029200"/>
          </a:xfrm>
        </p:spPr>
        <p:txBody>
          <a:bodyPr>
            <a:normAutofit/>
          </a:bodyPr>
          <a:lstStyle/>
          <a:p>
            <a:r>
              <a:rPr lang="en-US" sz="2400" b="1" dirty="0"/>
              <a:t>Owner user:  </a:t>
            </a:r>
            <a:r>
              <a:rPr lang="en-US" sz="2400" dirty="0"/>
              <a:t>The file is owned by a user, normally the one who created the file. </a:t>
            </a:r>
          </a:p>
          <a:p>
            <a:r>
              <a:rPr lang="en-US" sz="2400" b="1" dirty="0"/>
              <a:t>Group owner: </a:t>
            </a:r>
            <a:r>
              <a:rPr lang="en-US" sz="2400" dirty="0"/>
              <a:t>The file is also owned by a single group, usually the primary group of the user who created the file, but this can be changed</a:t>
            </a:r>
          </a:p>
          <a:p>
            <a:r>
              <a:rPr lang="en-US" sz="2400" b="1" dirty="0"/>
              <a:t>Others:</a:t>
            </a:r>
            <a:r>
              <a:rPr lang="en-US" sz="2400" dirty="0"/>
              <a:t>  All other users on the system that are not the user or a member of the owning group</a:t>
            </a:r>
          </a:p>
          <a:p>
            <a:endParaRPr lang="en-US" sz="24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pPr lvl="0">
              <a:lnSpc>
                <a:spcPct val="150000"/>
              </a:lnSpc>
            </a:pPr>
            <a:endParaRPr lang="en-US" altLang="en-US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812" y="0"/>
            <a:ext cx="2082188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FD8D8-48FA-4FDF-9036-AC4898F8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Three categories of permission</a:t>
            </a:r>
            <a:endParaRPr lang="en-IN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4B0437-8C60-40B8-99B5-D39B58B74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There are also just three categories of permissions which apply: </a:t>
            </a:r>
            <a:r>
              <a:rPr lang="en-US" sz="2400" b="1" dirty="0"/>
              <a:t>read, write</a:t>
            </a:r>
            <a:r>
              <a:rPr lang="en-US" sz="2400" dirty="0"/>
              <a:t>, and </a:t>
            </a:r>
            <a:r>
              <a:rPr lang="en-US" sz="2400" b="1" dirty="0"/>
              <a:t>execute</a:t>
            </a:r>
            <a:r>
              <a:rPr lang="en-US" sz="24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These permissions affect access to files and directories as follows: 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953" y="0"/>
            <a:ext cx="1854047" cy="12213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6774F200-08F2-4E78-BE20-97DF7CA6E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973748"/>
              </p:ext>
            </p:extLst>
          </p:nvPr>
        </p:nvGraphicFramePr>
        <p:xfrm>
          <a:off x="609600" y="3290157"/>
          <a:ext cx="7924800" cy="28515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0260">
                  <a:extLst>
                    <a:ext uri="{9D8B030D-6E8A-4147-A177-3AD203B41FA5}">
                      <a16:colId xmlns:a16="http://schemas.microsoft.com/office/drawing/2014/main" val="3007882023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430388721"/>
                    </a:ext>
                  </a:extLst>
                </a:gridCol>
                <a:gridCol w="3368040">
                  <a:extLst>
                    <a:ext uri="{9D8B030D-6E8A-4147-A177-3AD203B41FA5}">
                      <a16:colId xmlns:a16="http://schemas.microsoft.com/office/drawing/2014/main" val="607301609"/>
                    </a:ext>
                  </a:extLst>
                </a:gridCol>
              </a:tblGrid>
              <a:tr h="348785">
                <a:tc>
                  <a:txBody>
                    <a:bodyPr/>
                    <a:lstStyle/>
                    <a:p>
                      <a:r>
                        <a:rPr lang="en-IN" dirty="0"/>
                        <a:t>Permission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Effect on files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Effect on directories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685412"/>
                  </a:ext>
                </a:extLst>
              </a:tr>
              <a:tr h="602012">
                <a:tc>
                  <a:txBody>
                    <a:bodyPr/>
                    <a:lstStyle/>
                    <a:p>
                      <a:r>
                        <a:rPr lang="en-US" dirty="0"/>
                        <a:t>Read(r)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Contents of the file can be read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Contents of the directory (file names) can be listed.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466984"/>
                  </a:ext>
                </a:extLst>
              </a:tr>
              <a:tr h="657003">
                <a:tc>
                  <a:txBody>
                    <a:bodyPr/>
                    <a:lstStyle/>
                    <a:p>
                      <a:r>
                        <a:rPr lang="en-US" dirty="0"/>
                        <a:t>Write(w)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Contents of the file can be changed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file in the directory may be created or deleted.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27726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r>
                        <a:rPr lang="en-US" dirty="0"/>
                        <a:t>Execute(x)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Files can be executed as commands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Contents of the directory can be accessed (dependent on the permissions of the files in the directory).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4844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2EBD8B-DB6F-4F9C-8D93-8B058EA3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39" y="457200"/>
            <a:ext cx="8229600" cy="11430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Viewing file/directory permissions and ownership </a:t>
            </a:r>
            <a:endParaRPr lang="en-IN" sz="32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DAEB5C-3E33-49D1-87E0-B439AF740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39" y="1903689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dirty="0"/>
              <a:t> #ls -l &lt;filename&gt; - </a:t>
            </a:r>
            <a:r>
              <a:rPr lang="en-US" sz="2400" dirty="0"/>
              <a:t> File listing to include both the permissions of a file and the ownership</a:t>
            </a:r>
          </a:p>
          <a:p>
            <a:r>
              <a:rPr lang="en-US" sz="2400" dirty="0"/>
              <a:t>Sample output: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-7313"/>
            <a:ext cx="1156772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AD9358-8E87-4542-8F4A-4D64893BD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37" y="3124200"/>
            <a:ext cx="8084302" cy="2228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1D65-B739-4B7E-B430-F6DCBA2D2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340" y="1447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700" dirty="0"/>
              <a:t>#ls –</a:t>
            </a:r>
            <a:r>
              <a:rPr lang="en-US" sz="2700" dirty="0" err="1"/>
              <a:t>ld</a:t>
            </a:r>
            <a:r>
              <a:rPr lang="en-US" sz="2700" dirty="0"/>
              <a:t> &lt;</a:t>
            </a:r>
            <a:r>
              <a:rPr lang="en-US" sz="2700" dirty="0" err="1"/>
              <a:t>directoryname</a:t>
            </a:r>
            <a:r>
              <a:rPr lang="en-US" sz="2700" dirty="0"/>
              <a:t>&gt; - Display directory permission and ownership</a:t>
            </a:r>
            <a:br>
              <a:rPr lang="en-US" dirty="0"/>
            </a:br>
            <a:r>
              <a:rPr lang="en-US" sz="2700" dirty="0"/>
              <a:t>sample output</a:t>
            </a:r>
            <a:r>
              <a:rPr lang="en-US" dirty="0"/>
              <a:t>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32A6FD-A559-4EE8-AA59-90FE4CED4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61" r="826" b="-1413"/>
          <a:stretch/>
        </p:blipFill>
        <p:spPr>
          <a:xfrm>
            <a:off x="226410" y="2862588"/>
            <a:ext cx="8613530" cy="1841644"/>
          </a:xfrm>
        </p:spPr>
      </p:pic>
      <p:pic>
        <p:nvPicPr>
          <p:cNvPr id="6" name="Picture 5" descr="logo.jpg">
            <a:extLst>
              <a:ext uri="{FF2B5EF4-FFF2-40B4-BE49-F238E27FC236}">
                <a16:creationId xmlns:a16="http://schemas.microsoft.com/office/drawing/2014/main" id="{98157AFF-532F-4071-8CE9-698C70DA9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416" y="0"/>
            <a:ext cx="1735584" cy="11432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42102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A5089D-E8EC-4207-B337-7940C9C53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55233"/>
            <a:ext cx="7772400" cy="1470025"/>
          </a:xfrm>
        </p:spPr>
        <p:txBody>
          <a:bodyPr>
            <a:normAutofit/>
          </a:bodyPr>
          <a:lstStyle/>
          <a:p>
            <a:r>
              <a:rPr lang="en-IN" sz="3200" dirty="0"/>
              <a:t>Changing file/directory permissions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E822E53-9091-4343-A4B7-443EA3BBE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1725258"/>
            <a:ext cx="7620000" cy="4625975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</a:rPr>
              <a:t>Symbolic method keywords: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chmod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WhoWhatWhich</a:t>
            </a:r>
            <a:r>
              <a:rPr lang="en-US" sz="2400" b="1" dirty="0">
                <a:solidFill>
                  <a:schemeClr val="tx1"/>
                </a:solidFill>
              </a:rPr>
              <a:t> &lt;file l directory &gt;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• Who is u, g, o, a (for user, group, other, all)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• What is +, -, = (for add, remove, set exactly)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• Which is r, w, x (for read, write, executable) 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Numeric method: </a:t>
            </a:r>
          </a:p>
          <a:p>
            <a:pPr algn="l"/>
            <a:r>
              <a:rPr lang="en-US" sz="2800" b="1" dirty="0" err="1">
                <a:solidFill>
                  <a:schemeClr val="tx1"/>
                </a:solidFill>
              </a:rPr>
              <a:t>chmod</a:t>
            </a:r>
            <a:r>
              <a:rPr lang="en-US" sz="2800" b="1" dirty="0">
                <a:solidFill>
                  <a:schemeClr val="tx1"/>
                </a:solidFill>
              </a:rPr>
              <a:t> ### &lt;file l directory &gt;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• </a:t>
            </a:r>
            <a:r>
              <a:rPr lang="en-US" sz="2400" dirty="0">
                <a:solidFill>
                  <a:schemeClr val="tx1"/>
                </a:solidFill>
              </a:rPr>
              <a:t>Each digit represents an access level: user, group, other.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• # is sum of r=4, w=2, and x=1. </a:t>
            </a:r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0" y="2667001"/>
            <a:ext cx="8839200" cy="76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012" y="-42038"/>
            <a:ext cx="1624988" cy="10704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EDC0-20E5-4822-9CE2-2F7DBFDD8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29" y="457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   Examples: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38F9-55DB-4B0E-B643-E3A41F9A1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6172200"/>
          </a:xfrm>
        </p:spPr>
        <p:txBody>
          <a:bodyPr>
            <a:noAutofit/>
          </a:bodyPr>
          <a:lstStyle/>
          <a:p>
            <a:r>
              <a:rPr lang="en-US" sz="2400" dirty="0"/>
              <a:t>Remove read and write permission for group and other on </a:t>
            </a:r>
            <a:r>
              <a:rPr lang="en-US" sz="2400" dirty="0" err="1"/>
              <a:t>filel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IN" sz="2400" dirty="0"/>
              <a:t>    	 </a:t>
            </a:r>
            <a:r>
              <a:rPr lang="en-IN" sz="2400" b="1" dirty="0"/>
              <a:t>#</a:t>
            </a:r>
            <a:r>
              <a:rPr lang="en-IN" sz="2400" b="1" dirty="0" err="1"/>
              <a:t>chmod</a:t>
            </a:r>
            <a:r>
              <a:rPr lang="en-IN" sz="2400" b="1" dirty="0"/>
              <a:t> go-</a:t>
            </a:r>
            <a:r>
              <a:rPr lang="en-IN" sz="2400" b="1" dirty="0" err="1"/>
              <a:t>rw</a:t>
            </a:r>
            <a:r>
              <a:rPr lang="en-IN" sz="2400" b="1" dirty="0"/>
              <a:t> </a:t>
            </a:r>
            <a:r>
              <a:rPr lang="en-IN" sz="2400" b="1" dirty="0" err="1"/>
              <a:t>filel</a:t>
            </a:r>
            <a:endParaRPr lang="en-IN" sz="2400" b="1" dirty="0"/>
          </a:p>
          <a:p>
            <a:r>
              <a:rPr lang="en-US" sz="2400" dirty="0"/>
              <a:t> Add execute permission for everyone on file2:</a:t>
            </a:r>
          </a:p>
          <a:p>
            <a:pPr marL="0" indent="0">
              <a:buNone/>
            </a:pPr>
            <a:r>
              <a:rPr lang="en-US" sz="2400" dirty="0"/>
              <a:t>   	</a:t>
            </a:r>
            <a:r>
              <a:rPr lang="en-US" sz="2400" b="1" dirty="0"/>
              <a:t>#</a:t>
            </a:r>
            <a:r>
              <a:rPr lang="en-IN" sz="2400" b="1" dirty="0"/>
              <a:t> </a:t>
            </a:r>
            <a:r>
              <a:rPr lang="en-IN" sz="2400" b="1" dirty="0" err="1"/>
              <a:t>chmod</a:t>
            </a:r>
            <a:r>
              <a:rPr lang="en-IN" sz="2400" b="1" dirty="0"/>
              <a:t> </a:t>
            </a:r>
            <a:r>
              <a:rPr lang="en-IN" sz="2400" b="1" dirty="0" err="1"/>
              <a:t>a+x</a:t>
            </a:r>
            <a:r>
              <a:rPr lang="en-IN" sz="2400" b="1" dirty="0"/>
              <a:t> file2</a:t>
            </a:r>
          </a:p>
          <a:p>
            <a:r>
              <a:rPr lang="en-US" sz="2400" dirty="0"/>
              <a:t>Set read, write, and execute permission for user, read, and   execute for group, and no permission for other on </a:t>
            </a:r>
            <a:r>
              <a:rPr lang="en-US" sz="2400" dirty="0" err="1"/>
              <a:t>sampledir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 	 </a:t>
            </a:r>
            <a:r>
              <a:rPr lang="en-US" sz="2400" b="1" dirty="0"/>
              <a:t>#chmod 750 </a:t>
            </a:r>
            <a:r>
              <a:rPr lang="en-US" sz="2400" b="1" dirty="0" err="1"/>
              <a:t>sampledir</a:t>
            </a:r>
            <a:endParaRPr lang="en-US" sz="2400" b="1" dirty="0"/>
          </a:p>
          <a:p>
            <a:r>
              <a:rPr lang="en-US" sz="2400" dirty="0"/>
              <a:t>Recursively setting permissions on an entire directory tree</a:t>
            </a:r>
          </a:p>
          <a:p>
            <a:pPr marL="0" indent="0">
              <a:buNone/>
            </a:pPr>
            <a:r>
              <a:rPr lang="en-US" sz="2400" b="1" dirty="0"/>
              <a:t>  	 #</a:t>
            </a:r>
            <a:r>
              <a:rPr lang="pt-BR" sz="2400" b="1" dirty="0"/>
              <a:t> chmod -R g+rwX demodir </a:t>
            </a:r>
            <a:endParaRPr lang="en-IN" sz="2400" b="1" dirty="0"/>
          </a:p>
        </p:txBody>
      </p:sp>
      <p:pic>
        <p:nvPicPr>
          <p:cNvPr id="4" name="Picture 3" descr="logo.jpg">
            <a:extLst>
              <a:ext uri="{FF2B5EF4-FFF2-40B4-BE49-F238E27FC236}">
                <a16:creationId xmlns:a16="http://schemas.microsoft.com/office/drawing/2014/main" id="{B4D226AA-102F-4D81-9155-4495E5D5E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812" y="-496041"/>
            <a:ext cx="2082188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95567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A0F77-1218-4677-BB7F-3134B596B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838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Changing file/directory user or group ownership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78819-DC34-4168-998A-9E27E040B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b="1" dirty="0"/>
              <a:t>#</a:t>
            </a:r>
            <a:r>
              <a:rPr lang="en-US" sz="2400" b="1" dirty="0" err="1"/>
              <a:t>chown</a:t>
            </a:r>
            <a:r>
              <a:rPr lang="en-US" sz="2400" b="1" dirty="0"/>
              <a:t> username &lt;</a:t>
            </a:r>
            <a:r>
              <a:rPr lang="en-US" sz="2400" b="1" dirty="0" err="1"/>
              <a:t>filename|directory</a:t>
            </a:r>
            <a:r>
              <a:rPr lang="en-US" sz="2400" b="1" dirty="0"/>
              <a:t>&gt;: </a:t>
            </a:r>
            <a:r>
              <a:rPr lang="en-US" sz="2400" dirty="0"/>
              <a:t>To change ownership of the file</a:t>
            </a:r>
          </a:p>
          <a:p>
            <a:r>
              <a:rPr lang="en-IN" sz="2400" b="1" dirty="0"/>
              <a:t>#chown :</a:t>
            </a:r>
            <a:r>
              <a:rPr lang="en-IN" sz="2400" b="1" dirty="0" err="1"/>
              <a:t>groupname</a:t>
            </a:r>
            <a:r>
              <a:rPr lang="en-IN" sz="2400" b="1" dirty="0"/>
              <a:t> &lt;</a:t>
            </a:r>
            <a:r>
              <a:rPr lang="en-IN" sz="2400" b="1" dirty="0" err="1"/>
              <a:t>filename|directroy</a:t>
            </a:r>
            <a:r>
              <a:rPr lang="en-IN" sz="2400" b="1" dirty="0"/>
              <a:t>&gt;: </a:t>
            </a:r>
            <a:r>
              <a:rPr lang="en-IN" sz="2400" dirty="0"/>
              <a:t>To change group </a:t>
            </a:r>
            <a:r>
              <a:rPr lang="en-US" sz="2400" dirty="0"/>
              <a:t>ownership of the file</a:t>
            </a:r>
          </a:p>
          <a:p>
            <a:r>
              <a:rPr lang="en-IN" sz="2400" b="1" dirty="0"/>
              <a:t>#chown </a:t>
            </a:r>
            <a:r>
              <a:rPr lang="en-IN" sz="2400" b="1" dirty="0" err="1"/>
              <a:t>user:group</a:t>
            </a:r>
            <a:r>
              <a:rPr lang="en-IN" sz="2400" b="1" dirty="0"/>
              <a:t> &lt;</a:t>
            </a:r>
            <a:r>
              <a:rPr lang="en-IN" sz="2400" b="1" dirty="0" err="1"/>
              <a:t>filename|directroy</a:t>
            </a:r>
            <a:r>
              <a:rPr lang="en-IN" sz="2400" b="1" dirty="0"/>
              <a:t>&gt;: </a:t>
            </a:r>
            <a:r>
              <a:rPr lang="en-US" sz="2400" dirty="0"/>
              <a:t>To change the ownership and group ownership</a:t>
            </a:r>
          </a:p>
          <a:p>
            <a:r>
              <a:rPr lang="en-US" sz="2400" b="1" dirty="0"/>
              <a:t>#chgrp group </a:t>
            </a:r>
            <a:r>
              <a:rPr lang="en-IN" sz="2400" b="1" dirty="0"/>
              <a:t>&lt;</a:t>
            </a:r>
            <a:r>
              <a:rPr lang="en-IN" sz="2400" b="1" dirty="0" err="1"/>
              <a:t>filename|directroy</a:t>
            </a:r>
            <a:r>
              <a:rPr lang="en-IN" sz="2400" b="1" dirty="0"/>
              <a:t>&gt;: </a:t>
            </a:r>
            <a:r>
              <a:rPr lang="en-IN" sz="2400" dirty="0"/>
              <a:t>To change group </a:t>
            </a:r>
            <a:r>
              <a:rPr lang="en-US" sz="2400" dirty="0"/>
              <a:t>ownership of the file</a:t>
            </a:r>
            <a:endParaRPr lang="en-IN" sz="2400" dirty="0"/>
          </a:p>
        </p:txBody>
      </p:sp>
      <p:pic>
        <p:nvPicPr>
          <p:cNvPr id="6" name="Picture 5" descr="logo.jpg">
            <a:extLst>
              <a:ext uri="{FF2B5EF4-FFF2-40B4-BE49-F238E27FC236}">
                <a16:creationId xmlns:a16="http://schemas.microsoft.com/office/drawing/2014/main" id="{FF6B2E3B-C765-4FD1-998D-775D98DC6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070" y="-33291"/>
            <a:ext cx="1016996" cy="6699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84147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1002</Words>
  <Application>Microsoft Office PowerPoint</Application>
  <PresentationFormat>On-screen Show (4:3)</PresentationFormat>
  <Paragraphs>115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Chapter : 6 CONTROLLING ACCESS TO FILES </vt:lpstr>
      <vt:lpstr>Linux File System Permissions </vt:lpstr>
      <vt:lpstr>UGO concept</vt:lpstr>
      <vt:lpstr>Three categories of permission</vt:lpstr>
      <vt:lpstr>Viewing file/directory permissions and ownership </vt:lpstr>
      <vt:lpstr>#ls –ld &lt;directoryname&gt; - Display directory permission and ownership sample output:</vt:lpstr>
      <vt:lpstr>Changing file/directory permissions </vt:lpstr>
      <vt:lpstr>   Examples:</vt:lpstr>
      <vt:lpstr>Changing file/directory user or group ownership</vt:lpstr>
      <vt:lpstr>Examples:</vt:lpstr>
      <vt:lpstr>Managing Default Permissions and File Access </vt:lpstr>
      <vt:lpstr>Special permissions </vt:lpstr>
      <vt:lpstr>Setting special permissions</vt:lpstr>
      <vt:lpstr>   Default file permissions</vt:lpstr>
      <vt:lpstr>Umask:</vt:lpstr>
      <vt:lpstr>   Umask examples:   #umask: Display the umask of currently login user   #umask 000: Setting umask to 000(temporarly)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amal</dc:creator>
  <cp:lastModifiedBy>Ashly Praveen</cp:lastModifiedBy>
  <cp:revision>175</cp:revision>
  <dcterms:created xsi:type="dcterms:W3CDTF">2020-03-14T10:54:35Z</dcterms:created>
  <dcterms:modified xsi:type="dcterms:W3CDTF">2021-08-24T04:29:32Z</dcterms:modified>
</cp:coreProperties>
</file>