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</p:sldMasterIdLst>
  <p:notesMasterIdLst>
    <p:notesMasterId r:id="rId3"/>
  </p:notesMasterIdLst>
  <p:sldIdLst>
    <p:sldId id="354" r:id="rId2"/>
  </p:sldIdLst>
  <p:sldSz cx="19961225" cy="112283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タイトルなしのセクション" id="{C3C531AA-63D2-47C5-846B-29D5A74C0866}">
          <p14:sldIdLst>
            <p14:sldId id="35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537" userDrawn="1">
          <p15:clr>
            <a:srgbClr val="A4A3A4"/>
          </p15:clr>
        </p15:guide>
        <p15:guide id="2" pos="6288" userDrawn="1">
          <p15:clr>
            <a:srgbClr val="A4A3A4"/>
          </p15:clr>
        </p15:guide>
        <p15:guide id="3" pos="95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5266"/>
    <p:restoredTop sz="97344" autoAdjust="0"/>
  </p:normalViewPr>
  <p:slideViewPr>
    <p:cSldViewPr snapToGrid="0" snapToObjects="1" showGuides="1">
      <p:cViewPr>
        <p:scale>
          <a:sx n="200" d="100"/>
          <a:sy n="200" d="100"/>
        </p:scale>
        <p:origin x="-618" y="-2574"/>
      </p:cViewPr>
      <p:guideLst>
        <p:guide orient="horz" pos="3537"/>
        <p:guide pos="6288"/>
        <p:guide pos="95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B7299-E012-4688-B917-506C670C53FC}" type="datetimeFigureOut">
              <a:rPr kumimoji="1" lang="ja-JP" altLang="en-US" smtClean="0"/>
              <a:t>2021/11/12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5F4009-8CAB-4824-9529-2E74127CFB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9216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F4009-8CAB-4824-9529-2E74127CFB2C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4671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5153" y="1837610"/>
            <a:ext cx="14970919" cy="3909142"/>
          </a:xfrm>
        </p:spPr>
        <p:txBody>
          <a:bodyPr anchor="b"/>
          <a:lstStyle>
            <a:lvl1pPr algn="ctr">
              <a:defRPr sz="9823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5153" y="5897504"/>
            <a:ext cx="14970919" cy="2710927"/>
          </a:xfrm>
        </p:spPr>
        <p:txBody>
          <a:bodyPr/>
          <a:lstStyle>
            <a:lvl1pPr marL="0" indent="0" algn="ctr">
              <a:buNone/>
              <a:defRPr sz="3929"/>
            </a:lvl1pPr>
            <a:lvl2pPr marL="748528" indent="0" algn="ctr">
              <a:buNone/>
              <a:defRPr sz="3274"/>
            </a:lvl2pPr>
            <a:lvl3pPr marL="1497056" indent="0" algn="ctr">
              <a:buNone/>
              <a:defRPr sz="2947"/>
            </a:lvl3pPr>
            <a:lvl4pPr marL="2245584" indent="0" algn="ctr">
              <a:buNone/>
              <a:defRPr sz="2620"/>
            </a:lvl4pPr>
            <a:lvl5pPr marL="2994111" indent="0" algn="ctr">
              <a:buNone/>
              <a:defRPr sz="2620"/>
            </a:lvl5pPr>
            <a:lvl6pPr marL="3742639" indent="0" algn="ctr">
              <a:buNone/>
              <a:defRPr sz="2620"/>
            </a:lvl6pPr>
            <a:lvl7pPr marL="4491167" indent="0" algn="ctr">
              <a:buNone/>
              <a:defRPr sz="2620"/>
            </a:lvl7pPr>
            <a:lvl8pPr marL="5239695" indent="0" algn="ctr">
              <a:buNone/>
              <a:defRPr sz="2620"/>
            </a:lvl8pPr>
            <a:lvl9pPr marL="5988223" indent="0" algn="ctr">
              <a:buNone/>
              <a:defRPr sz="262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5E5CF-2EF1-4805-AF79-7AD8F22FE372}" type="datetimeFigureOut">
              <a:rPr lang="ja-JP" altLang="en-US" smtClean="0"/>
              <a:pPr/>
              <a:t>2021/11/12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8E368-36DB-47E8-84CC-70506A2487BE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407732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5E5CF-2EF1-4805-AF79-7AD8F22FE372}" type="datetimeFigureOut">
              <a:rPr lang="ja-JP" altLang="en-US" smtClean="0"/>
              <a:pPr/>
              <a:t>2021/11/12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8E368-36DB-47E8-84CC-70506A2487BE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06592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284752" y="597808"/>
            <a:ext cx="4304139" cy="951554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2334" y="597808"/>
            <a:ext cx="12662902" cy="951554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5E5CF-2EF1-4805-AF79-7AD8F22FE372}" type="datetimeFigureOut">
              <a:rPr lang="ja-JP" altLang="en-US" smtClean="0"/>
              <a:pPr/>
              <a:t>2021/11/12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8E368-36DB-47E8-84CC-70506A2487BE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710658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5E5CF-2EF1-4805-AF79-7AD8F22FE372}" type="datetimeFigureOut">
              <a:rPr lang="ja-JP" altLang="en-US" smtClean="0"/>
              <a:pPr/>
              <a:t>2021/11/12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8E368-36DB-47E8-84CC-70506A2487BE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113505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1938" y="2799301"/>
            <a:ext cx="17216557" cy="4670697"/>
          </a:xfrm>
        </p:spPr>
        <p:txBody>
          <a:bodyPr anchor="b"/>
          <a:lstStyle>
            <a:lvl1pPr>
              <a:defRPr sz="9823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1938" y="7514184"/>
            <a:ext cx="17216557" cy="2456209"/>
          </a:xfrm>
        </p:spPr>
        <p:txBody>
          <a:bodyPr/>
          <a:lstStyle>
            <a:lvl1pPr marL="0" indent="0">
              <a:buNone/>
              <a:defRPr sz="3929">
                <a:solidFill>
                  <a:schemeClr val="tx1">
                    <a:tint val="75000"/>
                  </a:schemeClr>
                </a:solidFill>
              </a:defRPr>
            </a:lvl1pPr>
            <a:lvl2pPr marL="748528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2pPr>
            <a:lvl3pPr marL="1497056" indent="0">
              <a:buNone/>
              <a:defRPr sz="2947">
                <a:solidFill>
                  <a:schemeClr val="tx1">
                    <a:tint val="75000"/>
                  </a:schemeClr>
                </a:solidFill>
              </a:defRPr>
            </a:lvl3pPr>
            <a:lvl4pPr marL="2245584" indent="0">
              <a:buNone/>
              <a:defRPr sz="2620">
                <a:solidFill>
                  <a:schemeClr val="tx1">
                    <a:tint val="75000"/>
                  </a:schemeClr>
                </a:solidFill>
              </a:defRPr>
            </a:lvl4pPr>
            <a:lvl5pPr marL="2994111" indent="0">
              <a:buNone/>
              <a:defRPr sz="2620">
                <a:solidFill>
                  <a:schemeClr val="tx1">
                    <a:tint val="75000"/>
                  </a:schemeClr>
                </a:solidFill>
              </a:defRPr>
            </a:lvl5pPr>
            <a:lvl6pPr marL="3742639" indent="0">
              <a:buNone/>
              <a:defRPr sz="2620">
                <a:solidFill>
                  <a:schemeClr val="tx1">
                    <a:tint val="75000"/>
                  </a:schemeClr>
                </a:solidFill>
              </a:defRPr>
            </a:lvl6pPr>
            <a:lvl7pPr marL="4491167" indent="0">
              <a:buNone/>
              <a:defRPr sz="2620">
                <a:solidFill>
                  <a:schemeClr val="tx1">
                    <a:tint val="75000"/>
                  </a:schemeClr>
                </a:solidFill>
              </a:defRPr>
            </a:lvl7pPr>
            <a:lvl8pPr marL="5239695" indent="0">
              <a:buNone/>
              <a:defRPr sz="2620">
                <a:solidFill>
                  <a:schemeClr val="tx1">
                    <a:tint val="75000"/>
                  </a:schemeClr>
                </a:solidFill>
              </a:defRPr>
            </a:lvl8pPr>
            <a:lvl9pPr marL="5988223" indent="0">
              <a:buNone/>
              <a:defRPr sz="26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5E5CF-2EF1-4805-AF79-7AD8F22FE372}" type="datetimeFigureOut">
              <a:rPr lang="ja-JP" altLang="en-US" smtClean="0"/>
              <a:pPr/>
              <a:t>2021/11/12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8E368-36DB-47E8-84CC-70506A2487BE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412879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2334" y="2989038"/>
            <a:ext cx="8483521" cy="712430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105370" y="2989038"/>
            <a:ext cx="8483521" cy="712430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5E5CF-2EF1-4805-AF79-7AD8F22FE372}" type="datetimeFigureOut">
              <a:rPr lang="ja-JP" altLang="en-US" smtClean="0"/>
              <a:pPr/>
              <a:t>2021/11/12</a:t>
            </a:fld>
            <a:endParaRPr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8E368-36DB-47E8-84CC-70506A2487BE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034030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4934" y="597808"/>
            <a:ext cx="17216557" cy="217030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4935" y="2752515"/>
            <a:ext cx="8444533" cy="1348965"/>
          </a:xfrm>
        </p:spPr>
        <p:txBody>
          <a:bodyPr anchor="b"/>
          <a:lstStyle>
            <a:lvl1pPr marL="0" indent="0">
              <a:buNone/>
              <a:defRPr sz="3929" b="1"/>
            </a:lvl1pPr>
            <a:lvl2pPr marL="748528" indent="0">
              <a:buNone/>
              <a:defRPr sz="3274" b="1"/>
            </a:lvl2pPr>
            <a:lvl3pPr marL="1497056" indent="0">
              <a:buNone/>
              <a:defRPr sz="2947" b="1"/>
            </a:lvl3pPr>
            <a:lvl4pPr marL="2245584" indent="0">
              <a:buNone/>
              <a:defRPr sz="2620" b="1"/>
            </a:lvl4pPr>
            <a:lvl5pPr marL="2994111" indent="0">
              <a:buNone/>
              <a:defRPr sz="2620" b="1"/>
            </a:lvl5pPr>
            <a:lvl6pPr marL="3742639" indent="0">
              <a:buNone/>
              <a:defRPr sz="2620" b="1"/>
            </a:lvl6pPr>
            <a:lvl7pPr marL="4491167" indent="0">
              <a:buNone/>
              <a:defRPr sz="2620" b="1"/>
            </a:lvl7pPr>
            <a:lvl8pPr marL="5239695" indent="0">
              <a:buNone/>
              <a:defRPr sz="2620" b="1"/>
            </a:lvl8pPr>
            <a:lvl9pPr marL="5988223" indent="0">
              <a:buNone/>
              <a:defRPr sz="262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4935" y="4101481"/>
            <a:ext cx="8444533" cy="60326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105370" y="2752515"/>
            <a:ext cx="8486121" cy="1348965"/>
          </a:xfrm>
        </p:spPr>
        <p:txBody>
          <a:bodyPr anchor="b"/>
          <a:lstStyle>
            <a:lvl1pPr marL="0" indent="0">
              <a:buNone/>
              <a:defRPr sz="3929" b="1"/>
            </a:lvl1pPr>
            <a:lvl2pPr marL="748528" indent="0">
              <a:buNone/>
              <a:defRPr sz="3274" b="1"/>
            </a:lvl2pPr>
            <a:lvl3pPr marL="1497056" indent="0">
              <a:buNone/>
              <a:defRPr sz="2947" b="1"/>
            </a:lvl3pPr>
            <a:lvl4pPr marL="2245584" indent="0">
              <a:buNone/>
              <a:defRPr sz="2620" b="1"/>
            </a:lvl4pPr>
            <a:lvl5pPr marL="2994111" indent="0">
              <a:buNone/>
              <a:defRPr sz="2620" b="1"/>
            </a:lvl5pPr>
            <a:lvl6pPr marL="3742639" indent="0">
              <a:buNone/>
              <a:defRPr sz="2620" b="1"/>
            </a:lvl6pPr>
            <a:lvl7pPr marL="4491167" indent="0">
              <a:buNone/>
              <a:defRPr sz="2620" b="1"/>
            </a:lvl7pPr>
            <a:lvl8pPr marL="5239695" indent="0">
              <a:buNone/>
              <a:defRPr sz="2620" b="1"/>
            </a:lvl8pPr>
            <a:lvl9pPr marL="5988223" indent="0">
              <a:buNone/>
              <a:defRPr sz="262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105370" y="4101481"/>
            <a:ext cx="8486121" cy="60326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5E5CF-2EF1-4805-AF79-7AD8F22FE372}" type="datetimeFigureOut">
              <a:rPr lang="ja-JP" altLang="en-US" smtClean="0"/>
              <a:pPr/>
              <a:t>2021/11/12</a:t>
            </a:fld>
            <a:endParaRPr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8E368-36DB-47E8-84CC-70506A2487BE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676131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5E5CF-2EF1-4805-AF79-7AD8F22FE372}" type="datetimeFigureOut">
              <a:rPr lang="ja-JP" altLang="en-US" smtClean="0"/>
              <a:pPr/>
              <a:t>2021/11/12</a:t>
            </a:fld>
            <a:endParaRPr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8E368-36DB-47E8-84CC-70506A2487BE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436141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5E5CF-2EF1-4805-AF79-7AD8F22FE372}" type="datetimeFigureOut">
              <a:rPr lang="ja-JP" altLang="en-US" smtClean="0"/>
              <a:pPr/>
              <a:t>2021/11/12</a:t>
            </a:fld>
            <a:endParaRPr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8E368-36DB-47E8-84CC-70506A2487BE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17821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4935" y="748559"/>
            <a:ext cx="6438014" cy="2619957"/>
          </a:xfrm>
        </p:spPr>
        <p:txBody>
          <a:bodyPr anchor="b"/>
          <a:lstStyle>
            <a:lvl1pPr>
              <a:defRPr sz="5239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86121" y="1616681"/>
            <a:ext cx="10105370" cy="7979433"/>
          </a:xfrm>
        </p:spPr>
        <p:txBody>
          <a:bodyPr/>
          <a:lstStyle>
            <a:lvl1pPr>
              <a:defRPr sz="5239"/>
            </a:lvl1pPr>
            <a:lvl2pPr>
              <a:defRPr sz="4584"/>
            </a:lvl2pPr>
            <a:lvl3pPr>
              <a:defRPr sz="3929"/>
            </a:lvl3pPr>
            <a:lvl4pPr>
              <a:defRPr sz="3274"/>
            </a:lvl4pPr>
            <a:lvl5pPr>
              <a:defRPr sz="3274"/>
            </a:lvl5pPr>
            <a:lvl6pPr>
              <a:defRPr sz="3274"/>
            </a:lvl6pPr>
            <a:lvl7pPr>
              <a:defRPr sz="3274"/>
            </a:lvl7pPr>
            <a:lvl8pPr>
              <a:defRPr sz="3274"/>
            </a:lvl8pPr>
            <a:lvl9pPr>
              <a:defRPr sz="3274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4935" y="3368517"/>
            <a:ext cx="6438014" cy="6240593"/>
          </a:xfrm>
        </p:spPr>
        <p:txBody>
          <a:bodyPr/>
          <a:lstStyle>
            <a:lvl1pPr marL="0" indent="0">
              <a:buNone/>
              <a:defRPr sz="2620"/>
            </a:lvl1pPr>
            <a:lvl2pPr marL="748528" indent="0">
              <a:buNone/>
              <a:defRPr sz="2292"/>
            </a:lvl2pPr>
            <a:lvl3pPr marL="1497056" indent="0">
              <a:buNone/>
              <a:defRPr sz="1965"/>
            </a:lvl3pPr>
            <a:lvl4pPr marL="2245584" indent="0">
              <a:buNone/>
              <a:defRPr sz="1637"/>
            </a:lvl4pPr>
            <a:lvl5pPr marL="2994111" indent="0">
              <a:buNone/>
              <a:defRPr sz="1637"/>
            </a:lvl5pPr>
            <a:lvl6pPr marL="3742639" indent="0">
              <a:buNone/>
              <a:defRPr sz="1637"/>
            </a:lvl6pPr>
            <a:lvl7pPr marL="4491167" indent="0">
              <a:buNone/>
              <a:defRPr sz="1637"/>
            </a:lvl7pPr>
            <a:lvl8pPr marL="5239695" indent="0">
              <a:buNone/>
              <a:defRPr sz="1637"/>
            </a:lvl8pPr>
            <a:lvl9pPr marL="5988223" indent="0">
              <a:buNone/>
              <a:defRPr sz="1637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5E5CF-2EF1-4805-AF79-7AD8F22FE372}" type="datetimeFigureOut">
              <a:rPr lang="ja-JP" altLang="en-US" smtClean="0"/>
              <a:pPr/>
              <a:t>2021/11/12</a:t>
            </a:fld>
            <a:endParaRPr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8E368-36DB-47E8-84CC-70506A2487BE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509351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4935" y="748559"/>
            <a:ext cx="6438014" cy="2619957"/>
          </a:xfrm>
        </p:spPr>
        <p:txBody>
          <a:bodyPr anchor="b"/>
          <a:lstStyle>
            <a:lvl1pPr>
              <a:defRPr sz="5239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486121" y="1616681"/>
            <a:ext cx="10105370" cy="7979433"/>
          </a:xfrm>
        </p:spPr>
        <p:txBody>
          <a:bodyPr anchor="t"/>
          <a:lstStyle>
            <a:lvl1pPr marL="0" indent="0">
              <a:buNone/>
              <a:defRPr sz="5239"/>
            </a:lvl1pPr>
            <a:lvl2pPr marL="748528" indent="0">
              <a:buNone/>
              <a:defRPr sz="4584"/>
            </a:lvl2pPr>
            <a:lvl3pPr marL="1497056" indent="0">
              <a:buNone/>
              <a:defRPr sz="3929"/>
            </a:lvl3pPr>
            <a:lvl4pPr marL="2245584" indent="0">
              <a:buNone/>
              <a:defRPr sz="3274"/>
            </a:lvl4pPr>
            <a:lvl5pPr marL="2994111" indent="0">
              <a:buNone/>
              <a:defRPr sz="3274"/>
            </a:lvl5pPr>
            <a:lvl6pPr marL="3742639" indent="0">
              <a:buNone/>
              <a:defRPr sz="3274"/>
            </a:lvl6pPr>
            <a:lvl7pPr marL="4491167" indent="0">
              <a:buNone/>
              <a:defRPr sz="3274"/>
            </a:lvl7pPr>
            <a:lvl8pPr marL="5239695" indent="0">
              <a:buNone/>
              <a:defRPr sz="3274"/>
            </a:lvl8pPr>
            <a:lvl9pPr marL="5988223" indent="0">
              <a:buNone/>
              <a:defRPr sz="3274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4935" y="3368517"/>
            <a:ext cx="6438014" cy="6240593"/>
          </a:xfrm>
        </p:spPr>
        <p:txBody>
          <a:bodyPr/>
          <a:lstStyle>
            <a:lvl1pPr marL="0" indent="0">
              <a:buNone/>
              <a:defRPr sz="2620"/>
            </a:lvl1pPr>
            <a:lvl2pPr marL="748528" indent="0">
              <a:buNone/>
              <a:defRPr sz="2292"/>
            </a:lvl2pPr>
            <a:lvl3pPr marL="1497056" indent="0">
              <a:buNone/>
              <a:defRPr sz="1965"/>
            </a:lvl3pPr>
            <a:lvl4pPr marL="2245584" indent="0">
              <a:buNone/>
              <a:defRPr sz="1637"/>
            </a:lvl4pPr>
            <a:lvl5pPr marL="2994111" indent="0">
              <a:buNone/>
              <a:defRPr sz="1637"/>
            </a:lvl5pPr>
            <a:lvl6pPr marL="3742639" indent="0">
              <a:buNone/>
              <a:defRPr sz="1637"/>
            </a:lvl6pPr>
            <a:lvl7pPr marL="4491167" indent="0">
              <a:buNone/>
              <a:defRPr sz="1637"/>
            </a:lvl7pPr>
            <a:lvl8pPr marL="5239695" indent="0">
              <a:buNone/>
              <a:defRPr sz="1637"/>
            </a:lvl8pPr>
            <a:lvl9pPr marL="5988223" indent="0">
              <a:buNone/>
              <a:defRPr sz="1637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5E5CF-2EF1-4805-AF79-7AD8F22FE372}" type="datetimeFigureOut">
              <a:rPr lang="ja-JP" altLang="en-US" smtClean="0"/>
              <a:pPr/>
              <a:t>2021/11/12</a:t>
            </a:fld>
            <a:endParaRPr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8E368-36DB-47E8-84CC-70506A2487BE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185119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2334" y="597808"/>
            <a:ext cx="17216557" cy="21703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2334" y="2989038"/>
            <a:ext cx="17216557" cy="71243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72334" y="10407053"/>
            <a:ext cx="4491276" cy="597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D0B93A-725A-0B41-99FB-F5B783A35EC3}" type="datetimeFigureOut">
              <a:rPr lang="en-JP"/>
              <a:t>11/12/2021</a:t>
            </a:fld>
            <a:endParaRPr lang="en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12156" y="10407053"/>
            <a:ext cx="6736913" cy="597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097615" y="10407053"/>
            <a:ext cx="4491276" cy="597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D159A-FDF5-904A-BFDE-580FA271A0B1}" type="slidenum">
              <a:rPr lang="en-JP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274736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1497056" rtl="0" eaLnBrk="1" latinLnBrk="0" hangingPunct="1">
        <a:lnSpc>
          <a:spcPct val="90000"/>
        </a:lnSpc>
        <a:spcBef>
          <a:spcPct val="0"/>
        </a:spcBef>
        <a:buNone/>
        <a:defRPr sz="720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4264" indent="-374264" algn="l" defTabSz="1497056" rtl="0" eaLnBrk="1" latinLnBrk="0" hangingPunct="1">
        <a:lnSpc>
          <a:spcPct val="90000"/>
        </a:lnSpc>
        <a:spcBef>
          <a:spcPts val="1637"/>
        </a:spcBef>
        <a:buFont typeface="Arial" panose="020B0604020202020204" pitchFamily="34" charset="0"/>
        <a:buChar char="•"/>
        <a:defRPr sz="4584" kern="1200">
          <a:solidFill>
            <a:schemeClr val="tx1"/>
          </a:solidFill>
          <a:latin typeface="+mn-lt"/>
          <a:ea typeface="+mn-ea"/>
          <a:cs typeface="+mn-cs"/>
        </a:defRPr>
      </a:lvl1pPr>
      <a:lvl2pPr marL="1122792" indent="-374264" algn="l" defTabSz="1497056" rtl="0" eaLnBrk="1" latinLnBrk="0" hangingPunct="1">
        <a:lnSpc>
          <a:spcPct val="90000"/>
        </a:lnSpc>
        <a:spcBef>
          <a:spcPts val="819"/>
        </a:spcBef>
        <a:buFont typeface="Arial" panose="020B0604020202020204" pitchFamily="34" charset="0"/>
        <a:buChar char="•"/>
        <a:defRPr sz="3929" kern="1200">
          <a:solidFill>
            <a:schemeClr val="tx1"/>
          </a:solidFill>
          <a:latin typeface="+mn-lt"/>
          <a:ea typeface="+mn-ea"/>
          <a:cs typeface="+mn-cs"/>
        </a:defRPr>
      </a:lvl2pPr>
      <a:lvl3pPr marL="1871320" indent="-374264" algn="l" defTabSz="1497056" rtl="0" eaLnBrk="1" latinLnBrk="0" hangingPunct="1">
        <a:lnSpc>
          <a:spcPct val="90000"/>
        </a:lnSpc>
        <a:spcBef>
          <a:spcPts val="819"/>
        </a:spcBef>
        <a:buFont typeface="Arial" panose="020B0604020202020204" pitchFamily="34" charset="0"/>
        <a:buChar char="•"/>
        <a:defRPr sz="3274" kern="1200">
          <a:solidFill>
            <a:schemeClr val="tx1"/>
          </a:solidFill>
          <a:latin typeface="+mn-lt"/>
          <a:ea typeface="+mn-ea"/>
          <a:cs typeface="+mn-cs"/>
        </a:defRPr>
      </a:lvl3pPr>
      <a:lvl4pPr marL="2619847" indent="-374264" algn="l" defTabSz="1497056" rtl="0" eaLnBrk="1" latinLnBrk="0" hangingPunct="1">
        <a:lnSpc>
          <a:spcPct val="90000"/>
        </a:lnSpc>
        <a:spcBef>
          <a:spcPts val="819"/>
        </a:spcBef>
        <a:buFont typeface="Arial" panose="020B0604020202020204" pitchFamily="34" charset="0"/>
        <a:buChar char="•"/>
        <a:defRPr sz="2947" kern="1200">
          <a:solidFill>
            <a:schemeClr val="tx1"/>
          </a:solidFill>
          <a:latin typeface="+mn-lt"/>
          <a:ea typeface="+mn-ea"/>
          <a:cs typeface="+mn-cs"/>
        </a:defRPr>
      </a:lvl4pPr>
      <a:lvl5pPr marL="3368375" indent="-374264" algn="l" defTabSz="1497056" rtl="0" eaLnBrk="1" latinLnBrk="0" hangingPunct="1">
        <a:lnSpc>
          <a:spcPct val="90000"/>
        </a:lnSpc>
        <a:spcBef>
          <a:spcPts val="819"/>
        </a:spcBef>
        <a:buFont typeface="Arial" panose="020B0604020202020204" pitchFamily="34" charset="0"/>
        <a:buChar char="•"/>
        <a:defRPr sz="2947" kern="1200">
          <a:solidFill>
            <a:schemeClr val="tx1"/>
          </a:solidFill>
          <a:latin typeface="+mn-lt"/>
          <a:ea typeface="+mn-ea"/>
          <a:cs typeface="+mn-cs"/>
        </a:defRPr>
      </a:lvl5pPr>
      <a:lvl6pPr marL="4116903" indent="-374264" algn="l" defTabSz="1497056" rtl="0" eaLnBrk="1" latinLnBrk="0" hangingPunct="1">
        <a:lnSpc>
          <a:spcPct val="90000"/>
        </a:lnSpc>
        <a:spcBef>
          <a:spcPts val="819"/>
        </a:spcBef>
        <a:buFont typeface="Arial" panose="020B0604020202020204" pitchFamily="34" charset="0"/>
        <a:buChar char="•"/>
        <a:defRPr sz="2947" kern="1200">
          <a:solidFill>
            <a:schemeClr val="tx1"/>
          </a:solidFill>
          <a:latin typeface="+mn-lt"/>
          <a:ea typeface="+mn-ea"/>
          <a:cs typeface="+mn-cs"/>
        </a:defRPr>
      </a:lvl6pPr>
      <a:lvl7pPr marL="4865431" indent="-374264" algn="l" defTabSz="1497056" rtl="0" eaLnBrk="1" latinLnBrk="0" hangingPunct="1">
        <a:lnSpc>
          <a:spcPct val="90000"/>
        </a:lnSpc>
        <a:spcBef>
          <a:spcPts val="819"/>
        </a:spcBef>
        <a:buFont typeface="Arial" panose="020B0604020202020204" pitchFamily="34" charset="0"/>
        <a:buChar char="•"/>
        <a:defRPr sz="2947" kern="1200">
          <a:solidFill>
            <a:schemeClr val="tx1"/>
          </a:solidFill>
          <a:latin typeface="+mn-lt"/>
          <a:ea typeface="+mn-ea"/>
          <a:cs typeface="+mn-cs"/>
        </a:defRPr>
      </a:lvl7pPr>
      <a:lvl8pPr marL="5613959" indent="-374264" algn="l" defTabSz="1497056" rtl="0" eaLnBrk="1" latinLnBrk="0" hangingPunct="1">
        <a:lnSpc>
          <a:spcPct val="90000"/>
        </a:lnSpc>
        <a:spcBef>
          <a:spcPts val="819"/>
        </a:spcBef>
        <a:buFont typeface="Arial" panose="020B0604020202020204" pitchFamily="34" charset="0"/>
        <a:buChar char="•"/>
        <a:defRPr sz="2947" kern="1200">
          <a:solidFill>
            <a:schemeClr val="tx1"/>
          </a:solidFill>
          <a:latin typeface="+mn-lt"/>
          <a:ea typeface="+mn-ea"/>
          <a:cs typeface="+mn-cs"/>
        </a:defRPr>
      </a:lvl8pPr>
      <a:lvl9pPr marL="6362487" indent="-374264" algn="l" defTabSz="1497056" rtl="0" eaLnBrk="1" latinLnBrk="0" hangingPunct="1">
        <a:lnSpc>
          <a:spcPct val="90000"/>
        </a:lnSpc>
        <a:spcBef>
          <a:spcPts val="819"/>
        </a:spcBef>
        <a:buFont typeface="Arial" panose="020B0604020202020204" pitchFamily="34" charset="0"/>
        <a:buChar char="•"/>
        <a:defRPr sz="294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97056" rtl="0" eaLnBrk="1" latinLnBrk="0" hangingPunct="1">
        <a:defRPr sz="2947" kern="1200">
          <a:solidFill>
            <a:schemeClr val="tx1"/>
          </a:solidFill>
          <a:latin typeface="+mn-lt"/>
          <a:ea typeface="+mn-ea"/>
          <a:cs typeface="+mn-cs"/>
        </a:defRPr>
      </a:lvl1pPr>
      <a:lvl2pPr marL="748528" algn="l" defTabSz="1497056" rtl="0" eaLnBrk="1" latinLnBrk="0" hangingPunct="1">
        <a:defRPr sz="2947" kern="1200">
          <a:solidFill>
            <a:schemeClr val="tx1"/>
          </a:solidFill>
          <a:latin typeface="+mn-lt"/>
          <a:ea typeface="+mn-ea"/>
          <a:cs typeface="+mn-cs"/>
        </a:defRPr>
      </a:lvl2pPr>
      <a:lvl3pPr marL="1497056" algn="l" defTabSz="1497056" rtl="0" eaLnBrk="1" latinLnBrk="0" hangingPunct="1">
        <a:defRPr sz="2947" kern="1200">
          <a:solidFill>
            <a:schemeClr val="tx1"/>
          </a:solidFill>
          <a:latin typeface="+mn-lt"/>
          <a:ea typeface="+mn-ea"/>
          <a:cs typeface="+mn-cs"/>
        </a:defRPr>
      </a:lvl3pPr>
      <a:lvl4pPr marL="2245584" algn="l" defTabSz="1497056" rtl="0" eaLnBrk="1" latinLnBrk="0" hangingPunct="1">
        <a:defRPr sz="2947" kern="1200">
          <a:solidFill>
            <a:schemeClr val="tx1"/>
          </a:solidFill>
          <a:latin typeface="+mn-lt"/>
          <a:ea typeface="+mn-ea"/>
          <a:cs typeface="+mn-cs"/>
        </a:defRPr>
      </a:lvl4pPr>
      <a:lvl5pPr marL="2994111" algn="l" defTabSz="1497056" rtl="0" eaLnBrk="1" latinLnBrk="0" hangingPunct="1">
        <a:defRPr sz="2947" kern="1200">
          <a:solidFill>
            <a:schemeClr val="tx1"/>
          </a:solidFill>
          <a:latin typeface="+mn-lt"/>
          <a:ea typeface="+mn-ea"/>
          <a:cs typeface="+mn-cs"/>
        </a:defRPr>
      </a:lvl5pPr>
      <a:lvl6pPr marL="3742639" algn="l" defTabSz="1497056" rtl="0" eaLnBrk="1" latinLnBrk="0" hangingPunct="1">
        <a:defRPr sz="2947" kern="1200">
          <a:solidFill>
            <a:schemeClr val="tx1"/>
          </a:solidFill>
          <a:latin typeface="+mn-lt"/>
          <a:ea typeface="+mn-ea"/>
          <a:cs typeface="+mn-cs"/>
        </a:defRPr>
      </a:lvl6pPr>
      <a:lvl7pPr marL="4491167" algn="l" defTabSz="1497056" rtl="0" eaLnBrk="1" latinLnBrk="0" hangingPunct="1">
        <a:defRPr sz="2947" kern="1200">
          <a:solidFill>
            <a:schemeClr val="tx1"/>
          </a:solidFill>
          <a:latin typeface="+mn-lt"/>
          <a:ea typeface="+mn-ea"/>
          <a:cs typeface="+mn-cs"/>
        </a:defRPr>
      </a:lvl7pPr>
      <a:lvl8pPr marL="5239695" algn="l" defTabSz="1497056" rtl="0" eaLnBrk="1" latinLnBrk="0" hangingPunct="1">
        <a:defRPr sz="2947" kern="1200">
          <a:solidFill>
            <a:schemeClr val="tx1"/>
          </a:solidFill>
          <a:latin typeface="+mn-lt"/>
          <a:ea typeface="+mn-ea"/>
          <a:cs typeface="+mn-cs"/>
        </a:defRPr>
      </a:lvl8pPr>
      <a:lvl9pPr marL="5988223" algn="l" defTabSz="1497056" rtl="0" eaLnBrk="1" latinLnBrk="0" hangingPunct="1">
        <a:defRPr sz="29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8DA2CBA1-4C55-4118-B936-58DDFD2403DF}"/>
              </a:ext>
            </a:extLst>
          </p:cNvPr>
          <p:cNvSpPr/>
          <p:nvPr/>
        </p:nvSpPr>
        <p:spPr>
          <a:xfrm>
            <a:off x="2428875" y="1752600"/>
            <a:ext cx="9610725" cy="9172575"/>
          </a:xfrm>
          <a:custGeom>
            <a:avLst/>
            <a:gdLst>
              <a:gd name="connsiteX0" fmla="*/ 8915400 w 9610725"/>
              <a:gd name="connsiteY0" fmla="*/ 76200 h 9172575"/>
              <a:gd name="connsiteX1" fmla="*/ 8915400 w 9610725"/>
              <a:gd name="connsiteY1" fmla="*/ 5200650 h 9172575"/>
              <a:gd name="connsiteX2" fmla="*/ 9610725 w 9610725"/>
              <a:gd name="connsiteY2" fmla="*/ 5200650 h 9172575"/>
              <a:gd name="connsiteX3" fmla="*/ 9610725 w 9610725"/>
              <a:gd name="connsiteY3" fmla="*/ 9172575 h 9172575"/>
              <a:gd name="connsiteX4" fmla="*/ 0 w 9610725"/>
              <a:gd name="connsiteY4" fmla="*/ 9172575 h 9172575"/>
              <a:gd name="connsiteX5" fmla="*/ 0 w 9610725"/>
              <a:gd name="connsiteY5" fmla="*/ 0 h 9172575"/>
              <a:gd name="connsiteX6" fmla="*/ 8915400 w 9610725"/>
              <a:gd name="connsiteY6" fmla="*/ 76200 h 9172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610725" h="9172575">
                <a:moveTo>
                  <a:pt x="8915400" y="76200"/>
                </a:moveTo>
                <a:lnTo>
                  <a:pt x="8915400" y="5200650"/>
                </a:lnTo>
                <a:lnTo>
                  <a:pt x="9610725" y="5200650"/>
                </a:lnTo>
                <a:lnTo>
                  <a:pt x="9610725" y="9172575"/>
                </a:lnTo>
                <a:lnTo>
                  <a:pt x="0" y="9172575"/>
                </a:lnTo>
                <a:lnTo>
                  <a:pt x="0" y="0"/>
                </a:lnTo>
                <a:lnTo>
                  <a:pt x="8915400" y="76200"/>
                </a:lnTo>
                <a:close/>
              </a:path>
            </a:pathLst>
          </a:custGeom>
          <a:noFill/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41529"/>
            <a:endParaRPr lang="ja-JP" altLang="en-US" sz="2526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フリーフォーム: 図形 11">
            <a:extLst>
              <a:ext uri="{FF2B5EF4-FFF2-40B4-BE49-F238E27FC236}">
                <a16:creationId xmlns:a16="http://schemas.microsoft.com/office/drawing/2014/main" id="{F072B770-5E43-460C-9458-B7A9CF05ED5D}"/>
              </a:ext>
            </a:extLst>
          </p:cNvPr>
          <p:cNvSpPr/>
          <p:nvPr/>
        </p:nvSpPr>
        <p:spPr>
          <a:xfrm>
            <a:off x="2635250" y="4445000"/>
            <a:ext cx="8521700" cy="2501900"/>
          </a:xfrm>
          <a:custGeom>
            <a:avLst/>
            <a:gdLst>
              <a:gd name="connsiteX0" fmla="*/ 0 w 8521700"/>
              <a:gd name="connsiteY0" fmla="*/ 2501900 h 2501900"/>
              <a:gd name="connsiteX1" fmla="*/ 8521700 w 8521700"/>
              <a:gd name="connsiteY1" fmla="*/ 2501900 h 2501900"/>
              <a:gd name="connsiteX2" fmla="*/ 8521700 w 8521700"/>
              <a:gd name="connsiteY2" fmla="*/ 0 h 2501900"/>
              <a:gd name="connsiteX3" fmla="*/ 6184900 w 8521700"/>
              <a:gd name="connsiteY3" fmla="*/ 0 h 2501900"/>
              <a:gd name="connsiteX4" fmla="*/ 6184900 w 8521700"/>
              <a:gd name="connsiteY4" fmla="*/ 628650 h 2501900"/>
              <a:gd name="connsiteX5" fmla="*/ 0 w 8521700"/>
              <a:gd name="connsiteY5" fmla="*/ 628650 h 2501900"/>
              <a:gd name="connsiteX6" fmla="*/ 0 w 8521700"/>
              <a:gd name="connsiteY6" fmla="*/ 2501900 h 2501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21700" h="2501900">
                <a:moveTo>
                  <a:pt x="0" y="2501900"/>
                </a:moveTo>
                <a:lnTo>
                  <a:pt x="8521700" y="2501900"/>
                </a:lnTo>
                <a:lnTo>
                  <a:pt x="8521700" y="0"/>
                </a:lnTo>
                <a:lnTo>
                  <a:pt x="6184900" y="0"/>
                </a:lnTo>
                <a:lnTo>
                  <a:pt x="6184900" y="628650"/>
                </a:lnTo>
                <a:lnTo>
                  <a:pt x="0" y="628650"/>
                </a:lnTo>
                <a:lnTo>
                  <a:pt x="0" y="2501900"/>
                </a:lnTo>
                <a:close/>
              </a:path>
            </a:pathLst>
          </a:custGeom>
          <a:noFill/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41529"/>
            <a:endParaRPr lang="ja-JP" altLang="en-US" sz="2526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フリーフォーム: 図形 43">
            <a:extLst>
              <a:ext uri="{FF2B5EF4-FFF2-40B4-BE49-F238E27FC236}">
                <a16:creationId xmlns:a16="http://schemas.microsoft.com/office/drawing/2014/main" id="{23B02A5E-916B-4A5C-9827-6B97895E840B}"/>
              </a:ext>
            </a:extLst>
          </p:cNvPr>
          <p:cNvSpPr/>
          <p:nvPr/>
        </p:nvSpPr>
        <p:spPr>
          <a:xfrm>
            <a:off x="4138613" y="2324100"/>
            <a:ext cx="523875" cy="4576763"/>
          </a:xfrm>
          <a:custGeom>
            <a:avLst/>
            <a:gdLst>
              <a:gd name="connsiteX0" fmla="*/ 523875 w 523875"/>
              <a:gd name="connsiteY0" fmla="*/ 4576763 h 4576763"/>
              <a:gd name="connsiteX1" fmla="*/ 523875 w 523875"/>
              <a:gd name="connsiteY1" fmla="*/ 1157288 h 4576763"/>
              <a:gd name="connsiteX2" fmla="*/ 0 w 523875"/>
              <a:gd name="connsiteY2" fmla="*/ 0 h 4576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3875" h="4576763">
                <a:moveTo>
                  <a:pt x="523875" y="4576763"/>
                </a:moveTo>
                <a:lnTo>
                  <a:pt x="523875" y="1157288"/>
                </a:lnTo>
                <a:lnTo>
                  <a:pt x="0" y="0"/>
                </a:ln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72" name="Straight Connector 197">
            <a:extLst>
              <a:ext uri="{FF2B5EF4-FFF2-40B4-BE49-F238E27FC236}">
                <a16:creationId xmlns:a16="http://schemas.microsoft.com/office/drawing/2014/main" id="{FA07D840-BBF2-4907-AC14-58AFF5BAEBEA}"/>
              </a:ext>
            </a:extLst>
          </p:cNvPr>
          <p:cNvCxnSpPr>
            <a:cxnSpLocks/>
            <a:stCxn id="197" idx="1"/>
            <a:endCxn id="773" idx="3"/>
          </p:cNvCxnSpPr>
          <p:nvPr/>
        </p:nvCxnSpPr>
        <p:spPr>
          <a:xfrm flipH="1">
            <a:off x="4694791" y="3105910"/>
            <a:ext cx="2862991" cy="3947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EC8CCF7F-3DEF-4611-981C-EFEF348F7BA8}"/>
              </a:ext>
            </a:extLst>
          </p:cNvPr>
          <p:cNvSpPr/>
          <p:nvPr/>
        </p:nvSpPr>
        <p:spPr>
          <a:xfrm>
            <a:off x="7568056" y="5403434"/>
            <a:ext cx="3434301" cy="1287963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641529"/>
            <a:endParaRPr lang="ja-JP" altLang="en-US" sz="2526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78" name="Straight Connector 777">
            <a:extLst>
              <a:ext uri="{FF2B5EF4-FFF2-40B4-BE49-F238E27FC236}">
                <a16:creationId xmlns:a16="http://schemas.microsoft.com/office/drawing/2014/main" id="{25B967A5-6166-3C4F-9AC5-CB0C3FA71C8E}"/>
              </a:ext>
            </a:extLst>
          </p:cNvPr>
          <p:cNvCxnSpPr>
            <a:cxnSpLocks/>
            <a:stCxn id="609" idx="1"/>
            <a:endCxn id="773" idx="3"/>
          </p:cNvCxnSpPr>
          <p:nvPr/>
        </p:nvCxnSpPr>
        <p:spPr>
          <a:xfrm flipH="1" flipV="1">
            <a:off x="4694791" y="7053497"/>
            <a:ext cx="2414966" cy="1292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2" name="Straight Connector 601">
            <a:extLst>
              <a:ext uri="{FF2B5EF4-FFF2-40B4-BE49-F238E27FC236}">
                <a16:creationId xmlns:a16="http://schemas.microsoft.com/office/drawing/2014/main" id="{08ACECF0-BEE7-C641-BD09-FD377F35D8A2}"/>
              </a:ext>
            </a:extLst>
          </p:cNvPr>
          <p:cNvCxnSpPr>
            <a:cxnSpLocks/>
            <a:stCxn id="173" idx="3"/>
            <a:endCxn id="147" idx="1"/>
          </p:cNvCxnSpPr>
          <p:nvPr/>
        </p:nvCxnSpPr>
        <p:spPr>
          <a:xfrm>
            <a:off x="786809" y="1267914"/>
            <a:ext cx="730541" cy="0"/>
          </a:xfrm>
          <a:prstGeom prst="line">
            <a:avLst/>
          </a:prstGeom>
          <a:ln w="158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7" name="Straight Connector 606">
            <a:extLst>
              <a:ext uri="{FF2B5EF4-FFF2-40B4-BE49-F238E27FC236}">
                <a16:creationId xmlns:a16="http://schemas.microsoft.com/office/drawing/2014/main" id="{B13F68C4-F88C-194B-A87D-3B248BE71630}"/>
              </a:ext>
            </a:extLst>
          </p:cNvPr>
          <p:cNvCxnSpPr>
            <a:cxnSpLocks/>
            <a:stCxn id="235" idx="3"/>
            <a:endCxn id="181" idx="1"/>
          </p:cNvCxnSpPr>
          <p:nvPr/>
        </p:nvCxnSpPr>
        <p:spPr>
          <a:xfrm>
            <a:off x="786809" y="3137520"/>
            <a:ext cx="730541" cy="0"/>
          </a:xfrm>
          <a:prstGeom prst="line">
            <a:avLst/>
          </a:prstGeom>
          <a:ln w="158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9586F29C-9E8B-5346-90EF-8747C8A10D5C}"/>
              </a:ext>
            </a:extLst>
          </p:cNvPr>
          <p:cNvSpPr/>
          <p:nvPr/>
        </p:nvSpPr>
        <p:spPr>
          <a:xfrm>
            <a:off x="10413075" y="5524475"/>
            <a:ext cx="498547" cy="30940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0513" rIns="0" bIns="505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41529"/>
            <a:r>
              <a:rPr lang="en-US" sz="842" dirty="0">
                <a:solidFill>
                  <a:prstClr val="black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TDF-C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E23184BF-9EB1-6F41-9697-F579DE03738C}"/>
              </a:ext>
            </a:extLst>
          </p:cNvPr>
          <p:cNvSpPr/>
          <p:nvPr/>
        </p:nvSpPr>
        <p:spPr>
          <a:xfrm>
            <a:off x="10413075" y="6342516"/>
            <a:ext cx="498547" cy="30940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0513" rIns="0" bIns="505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41529"/>
            <a:r>
              <a:rPr lang="en-US" sz="842" dirty="0">
                <a:solidFill>
                  <a:prstClr val="black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TDF-U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D6B1AC44-7EEB-1A4E-AF90-AA843AD1459B}"/>
              </a:ext>
            </a:extLst>
          </p:cNvPr>
          <p:cNvCxnSpPr>
            <a:cxnSpLocks/>
            <a:stCxn id="79" idx="2"/>
            <a:endCxn id="80" idx="0"/>
          </p:cNvCxnSpPr>
          <p:nvPr/>
        </p:nvCxnSpPr>
        <p:spPr>
          <a:xfrm>
            <a:off x="10662349" y="5833884"/>
            <a:ext cx="0" cy="5086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C7D815E9-D07F-4F48-967B-8AD7B37F032E}"/>
              </a:ext>
            </a:extLst>
          </p:cNvPr>
          <p:cNvCxnSpPr>
            <a:cxnSpLocks/>
            <a:stCxn id="98" idx="1"/>
            <a:endCxn id="415" idx="3"/>
          </p:cNvCxnSpPr>
          <p:nvPr/>
        </p:nvCxnSpPr>
        <p:spPr>
          <a:xfrm flipH="1">
            <a:off x="8187348" y="5679180"/>
            <a:ext cx="13187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7507902B-38F7-B243-8C4D-366C89C98855}"/>
              </a:ext>
            </a:extLst>
          </p:cNvPr>
          <p:cNvCxnSpPr>
            <a:cxnSpLocks/>
            <a:stCxn id="99" idx="1"/>
            <a:endCxn id="416" idx="3"/>
          </p:cNvCxnSpPr>
          <p:nvPr/>
        </p:nvCxnSpPr>
        <p:spPr>
          <a:xfrm flipH="1">
            <a:off x="8187348" y="6497221"/>
            <a:ext cx="1318772" cy="0"/>
          </a:xfrm>
          <a:prstGeom prst="line">
            <a:avLst/>
          </a:prstGeom>
          <a:ln w="158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C42D09CC-E240-DE49-8741-6D83A3DABC8D}"/>
              </a:ext>
            </a:extLst>
          </p:cNvPr>
          <p:cNvSpPr/>
          <p:nvPr/>
        </p:nvSpPr>
        <p:spPr>
          <a:xfrm>
            <a:off x="9506120" y="5524475"/>
            <a:ext cx="498547" cy="30940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0513" rIns="0" bIns="505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41529"/>
            <a:r>
              <a:rPr lang="en-US" sz="842" dirty="0">
                <a:solidFill>
                  <a:prstClr val="black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PGW-C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64249F8F-2EDF-BE43-AF77-E7E169D9C2A3}"/>
              </a:ext>
            </a:extLst>
          </p:cNvPr>
          <p:cNvSpPr/>
          <p:nvPr/>
        </p:nvSpPr>
        <p:spPr>
          <a:xfrm>
            <a:off x="9506120" y="6342516"/>
            <a:ext cx="498547" cy="30940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0513" rIns="0" bIns="505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41529"/>
            <a:r>
              <a:rPr lang="en-US" sz="842" dirty="0">
                <a:solidFill>
                  <a:prstClr val="black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PGW-U</a:t>
            </a:r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80886C3C-E2B7-8741-A178-345A026E4510}"/>
              </a:ext>
            </a:extLst>
          </p:cNvPr>
          <p:cNvCxnSpPr>
            <a:cxnSpLocks/>
            <a:stCxn id="98" idx="2"/>
            <a:endCxn id="99" idx="0"/>
          </p:cNvCxnSpPr>
          <p:nvPr/>
        </p:nvCxnSpPr>
        <p:spPr>
          <a:xfrm>
            <a:off x="9755394" y="5833884"/>
            <a:ext cx="0" cy="5086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21CF5D88-1D9F-A144-BC5E-441B4A3A2D0D}"/>
              </a:ext>
            </a:extLst>
          </p:cNvPr>
          <p:cNvCxnSpPr>
            <a:cxnSpLocks/>
            <a:stCxn id="79" idx="1"/>
            <a:endCxn id="98" idx="3"/>
          </p:cNvCxnSpPr>
          <p:nvPr/>
        </p:nvCxnSpPr>
        <p:spPr>
          <a:xfrm flipH="1">
            <a:off x="10004667" y="5679180"/>
            <a:ext cx="4084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B7F53076-A3DD-764B-A9BC-0F70C5D3FF2D}"/>
              </a:ext>
            </a:extLst>
          </p:cNvPr>
          <p:cNvCxnSpPr>
            <a:cxnSpLocks/>
            <a:stCxn id="80" idx="1"/>
            <a:endCxn id="99" idx="3"/>
          </p:cNvCxnSpPr>
          <p:nvPr/>
        </p:nvCxnSpPr>
        <p:spPr>
          <a:xfrm flipH="1">
            <a:off x="10004667" y="6497221"/>
            <a:ext cx="408408" cy="0"/>
          </a:xfrm>
          <a:prstGeom prst="line">
            <a:avLst/>
          </a:prstGeom>
          <a:ln w="158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B8288E3C-8FEF-404F-9591-9AE8D3CBE995}"/>
              </a:ext>
            </a:extLst>
          </p:cNvPr>
          <p:cNvCxnSpPr>
            <a:cxnSpLocks/>
            <a:stCxn id="104" idx="2"/>
            <a:endCxn id="80" idx="3"/>
          </p:cNvCxnSpPr>
          <p:nvPr/>
        </p:nvCxnSpPr>
        <p:spPr>
          <a:xfrm flipH="1">
            <a:off x="10911622" y="5670675"/>
            <a:ext cx="331468" cy="826546"/>
          </a:xfrm>
          <a:prstGeom prst="line">
            <a:avLst/>
          </a:prstGeom>
          <a:ln w="158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Oval 103">
            <a:extLst>
              <a:ext uri="{FF2B5EF4-FFF2-40B4-BE49-F238E27FC236}">
                <a16:creationId xmlns:a16="http://schemas.microsoft.com/office/drawing/2014/main" id="{6CD9AE1B-EBF2-F445-BF49-569B84E7F697}"/>
              </a:ext>
            </a:extLst>
          </p:cNvPr>
          <p:cNvSpPr/>
          <p:nvPr/>
        </p:nvSpPr>
        <p:spPr>
          <a:xfrm>
            <a:off x="11243090" y="5464762"/>
            <a:ext cx="795502" cy="4118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0513" rIns="0" bIns="505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41529"/>
            <a:r>
              <a:rPr lang="en-JP" sz="842">
                <a:solidFill>
                  <a:prstClr val="black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PDN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E32A41D-9F98-BE47-8014-E2144D754317}"/>
              </a:ext>
            </a:extLst>
          </p:cNvPr>
          <p:cNvSpPr txBox="1"/>
          <p:nvPr/>
        </p:nvSpPr>
        <p:spPr>
          <a:xfrm>
            <a:off x="11118071" y="5802001"/>
            <a:ext cx="164592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>
                <a:latin typeface="Arial" panose="020B0604020202020204" pitchFamily="34" charset="0"/>
                <a:cs typeface="Arial" panose="020B0604020202020204" pitchFamily="34" charset="0"/>
              </a:rPr>
              <a:t>SGi</a:t>
            </a: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B095EF42-18B0-AB45-B2B2-4CA8758313C3}"/>
              </a:ext>
            </a:extLst>
          </p:cNvPr>
          <p:cNvCxnSpPr>
            <a:cxnSpLocks/>
            <a:stCxn id="442" idx="1"/>
            <a:endCxn id="80" idx="3"/>
          </p:cNvCxnSpPr>
          <p:nvPr/>
        </p:nvCxnSpPr>
        <p:spPr>
          <a:xfrm flipH="1">
            <a:off x="10911622" y="6497221"/>
            <a:ext cx="1944937" cy="0"/>
          </a:xfrm>
          <a:prstGeom prst="line">
            <a:avLst/>
          </a:prstGeom>
          <a:ln w="158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5F6C1DDB-1214-314F-B7A7-A8CB43F8E7E8}"/>
              </a:ext>
            </a:extLst>
          </p:cNvPr>
          <p:cNvCxnSpPr>
            <a:cxnSpLocks/>
            <a:stCxn id="441" idx="1"/>
            <a:endCxn id="80" idx="3"/>
          </p:cNvCxnSpPr>
          <p:nvPr/>
        </p:nvCxnSpPr>
        <p:spPr>
          <a:xfrm flipH="1">
            <a:off x="10911622" y="5679180"/>
            <a:ext cx="1944937" cy="8180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B440BDCD-3BFF-1D47-A14A-37B3150C2FDF}"/>
              </a:ext>
            </a:extLst>
          </p:cNvPr>
          <p:cNvSpPr txBox="1"/>
          <p:nvPr/>
        </p:nvSpPr>
        <p:spPr>
          <a:xfrm>
            <a:off x="8908099" y="5684121"/>
            <a:ext cx="500138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JP" sz="560" dirty="0">
                <a:solidFill>
                  <a:srgbClr val="0F2538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(S8 for Roaming)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796827BA-B25B-364E-969B-E28F5FF028C4}"/>
              </a:ext>
            </a:extLst>
          </p:cNvPr>
          <p:cNvSpPr txBox="1"/>
          <p:nvPr/>
        </p:nvSpPr>
        <p:spPr>
          <a:xfrm>
            <a:off x="8830331" y="6565848"/>
            <a:ext cx="477695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JP" sz="56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29.281</a:t>
            </a:r>
            <a:r>
              <a:rPr lang="en-US" sz="56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 </a:t>
            </a:r>
            <a:r>
              <a:rPr lang="en-JP" sz="56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GTPv1-U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5E64CAA0-A8B6-824D-9799-4F255878DC72}"/>
              </a:ext>
            </a:extLst>
          </p:cNvPr>
          <p:cNvSpPr txBox="1"/>
          <p:nvPr/>
        </p:nvSpPr>
        <p:spPr>
          <a:xfrm>
            <a:off x="8851085" y="5589083"/>
            <a:ext cx="477695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JP" sz="56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29.274</a:t>
            </a:r>
            <a:r>
              <a:rPr lang="en-US" sz="56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 </a:t>
            </a:r>
            <a:r>
              <a:rPr lang="en-JP" sz="56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GTPv2-C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0F711C83-6DE6-E04D-B405-4885880AC5EC}"/>
              </a:ext>
            </a:extLst>
          </p:cNvPr>
          <p:cNvSpPr txBox="1"/>
          <p:nvPr/>
        </p:nvSpPr>
        <p:spPr>
          <a:xfrm>
            <a:off x="11770846" y="4943463"/>
            <a:ext cx="258084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JP" sz="56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29.214</a:t>
            </a:r>
          </a:p>
          <a:p>
            <a:pPr algn="ctr" defTabSz="641529"/>
            <a:r>
              <a:rPr lang="en-JP" sz="56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Diameter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E536C38D-E323-7D4B-BFF1-E729B694D4E7}"/>
              </a:ext>
            </a:extLst>
          </p:cNvPr>
          <p:cNvSpPr txBox="1"/>
          <p:nvPr/>
        </p:nvSpPr>
        <p:spPr>
          <a:xfrm>
            <a:off x="10802584" y="4964336"/>
            <a:ext cx="258084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JP" sz="56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29.215</a:t>
            </a:r>
          </a:p>
          <a:p>
            <a:pPr algn="ctr" defTabSz="641529"/>
            <a:r>
              <a:rPr lang="en-JP" sz="56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Diameter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DCF6CC7C-6F60-6543-A357-57371A57DAD8}"/>
              </a:ext>
            </a:extLst>
          </p:cNvPr>
          <p:cNvSpPr txBox="1"/>
          <p:nvPr/>
        </p:nvSpPr>
        <p:spPr>
          <a:xfrm>
            <a:off x="10007567" y="5316982"/>
            <a:ext cx="258084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JP" sz="56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32.251</a:t>
            </a:r>
          </a:p>
          <a:p>
            <a:pPr algn="ctr" defTabSz="641529"/>
            <a:r>
              <a:rPr lang="en-JP" sz="56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Diameter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4D82D5E-A6FF-0141-BB67-EF58468B78C2}"/>
              </a:ext>
            </a:extLst>
          </p:cNvPr>
          <p:cNvSpPr txBox="1"/>
          <p:nvPr/>
        </p:nvSpPr>
        <p:spPr>
          <a:xfrm>
            <a:off x="11199366" y="5885084"/>
            <a:ext cx="541815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JP" sz="56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29.061</a:t>
            </a:r>
          </a:p>
          <a:p>
            <a:pPr algn="ctr" defTabSz="641529"/>
            <a:r>
              <a:rPr lang="en-JP" sz="56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PLMN Interworking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B10B66A8-4A80-DD4E-8808-FCBE327C2C0B}"/>
              </a:ext>
            </a:extLst>
          </p:cNvPr>
          <p:cNvSpPr txBox="1"/>
          <p:nvPr/>
        </p:nvSpPr>
        <p:spPr>
          <a:xfrm>
            <a:off x="9667054" y="6090720"/>
            <a:ext cx="169401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>
                <a:latin typeface="Arial" panose="020B0604020202020204" pitchFamily="34" charset="0"/>
                <a:cs typeface="Arial" panose="020B0604020202020204" pitchFamily="34" charset="0"/>
              </a:rPr>
              <a:t>Sxb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763749A2-13F0-C347-91A6-6B8746F37082}"/>
              </a:ext>
            </a:extLst>
          </p:cNvPr>
          <p:cNvSpPr txBox="1"/>
          <p:nvPr/>
        </p:nvSpPr>
        <p:spPr>
          <a:xfrm>
            <a:off x="9337704" y="6263526"/>
            <a:ext cx="383118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JP" sz="56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29.244 PFCP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C8D852E3-111C-2A4C-B649-747977F9EE63}"/>
              </a:ext>
            </a:extLst>
          </p:cNvPr>
          <p:cNvSpPr txBox="1"/>
          <p:nvPr/>
        </p:nvSpPr>
        <p:spPr>
          <a:xfrm>
            <a:off x="10577672" y="6091468"/>
            <a:ext cx="164593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>
                <a:latin typeface="Arial" panose="020B0604020202020204" pitchFamily="34" charset="0"/>
                <a:cs typeface="Arial" panose="020B0604020202020204" pitchFamily="34" charset="0"/>
              </a:rPr>
              <a:t>Sxc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F8593CDC-A06D-E943-AA14-86E7A49B7C66}"/>
              </a:ext>
            </a:extLst>
          </p:cNvPr>
          <p:cNvSpPr txBox="1"/>
          <p:nvPr/>
        </p:nvSpPr>
        <p:spPr>
          <a:xfrm>
            <a:off x="10245921" y="6264274"/>
            <a:ext cx="383118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JP" sz="56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29.244 PFCP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6AFB8849-1CA2-E346-98FA-E28B95E2DE52}"/>
              </a:ext>
            </a:extLst>
          </p:cNvPr>
          <p:cNvSpPr txBox="1"/>
          <p:nvPr/>
        </p:nvSpPr>
        <p:spPr>
          <a:xfrm>
            <a:off x="10701046" y="5249546"/>
            <a:ext cx="485710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defTabSz="641529"/>
            <a:r>
              <a:rPr lang="en-JP" sz="56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29.212 Diameter</a:t>
            </a:r>
          </a:p>
          <a:p>
            <a:pPr defTabSz="641529"/>
            <a:r>
              <a:rPr lang="en-JP" sz="56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29.213 Sig Flow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C135B459-3BB9-AB47-AF52-B3ACFCB2F7A9}"/>
              </a:ext>
            </a:extLst>
          </p:cNvPr>
          <p:cNvSpPr/>
          <p:nvPr/>
        </p:nvSpPr>
        <p:spPr>
          <a:xfrm>
            <a:off x="3631487" y="571392"/>
            <a:ext cx="498547" cy="30940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0513" rIns="0" bIns="505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41529"/>
            <a:r>
              <a:rPr lang="en-US" sz="842" dirty="0">
                <a:solidFill>
                  <a:prstClr val="black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MSC/</a:t>
            </a:r>
          </a:p>
          <a:p>
            <a:pPr algn="ctr" defTabSz="641529"/>
            <a:r>
              <a:rPr lang="en-US" sz="842" dirty="0">
                <a:solidFill>
                  <a:prstClr val="black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VLR</a:t>
            </a:r>
          </a:p>
        </p:txBody>
      </p: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C2ED44F8-925E-514C-9213-003E80ACAA44}"/>
              </a:ext>
            </a:extLst>
          </p:cNvPr>
          <p:cNvCxnSpPr>
            <a:cxnSpLocks/>
            <a:stCxn id="145" idx="2"/>
          </p:cNvCxnSpPr>
          <p:nvPr/>
        </p:nvCxnSpPr>
        <p:spPr>
          <a:xfrm flipH="1">
            <a:off x="3880760" y="880801"/>
            <a:ext cx="1" cy="15089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>
            <a:extLst>
              <a:ext uri="{FF2B5EF4-FFF2-40B4-BE49-F238E27FC236}">
                <a16:creationId xmlns:a16="http://schemas.microsoft.com/office/drawing/2014/main" id="{6ACDD942-5634-1E4B-AECD-570ADAA35A16}"/>
              </a:ext>
            </a:extLst>
          </p:cNvPr>
          <p:cNvSpPr/>
          <p:nvPr/>
        </p:nvSpPr>
        <p:spPr>
          <a:xfrm>
            <a:off x="1517350" y="1113209"/>
            <a:ext cx="498547" cy="30940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0513" rIns="0" bIns="505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41529"/>
            <a:r>
              <a:rPr lang="en-US" sz="842" dirty="0">
                <a:solidFill>
                  <a:prstClr val="black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GERAN</a:t>
            </a:r>
          </a:p>
          <a:p>
            <a:pPr algn="ctr" defTabSz="641529"/>
            <a:r>
              <a:rPr lang="en-US" sz="842" dirty="0">
                <a:solidFill>
                  <a:prstClr val="black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(BSS)</a:t>
            </a:r>
          </a:p>
        </p:txBody>
      </p: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A2F1FA3C-8EAF-5643-9629-CD388BA4A3A7}"/>
              </a:ext>
            </a:extLst>
          </p:cNvPr>
          <p:cNvCxnSpPr>
            <a:cxnSpLocks/>
            <a:stCxn id="147" idx="3"/>
            <a:endCxn id="145" idx="1"/>
          </p:cNvCxnSpPr>
          <p:nvPr/>
        </p:nvCxnSpPr>
        <p:spPr>
          <a:xfrm flipV="1">
            <a:off x="2015897" y="726097"/>
            <a:ext cx="1615590" cy="5418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4B37A7E9-D005-7847-A628-CCC6FCD922B7}"/>
              </a:ext>
            </a:extLst>
          </p:cNvPr>
          <p:cNvCxnSpPr>
            <a:cxnSpLocks/>
            <a:stCxn id="147" idx="3"/>
            <a:endCxn id="179" idx="1"/>
          </p:cNvCxnSpPr>
          <p:nvPr/>
        </p:nvCxnSpPr>
        <p:spPr>
          <a:xfrm>
            <a:off x="2015897" y="1267914"/>
            <a:ext cx="1615590" cy="10515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025D6268-63B4-364A-BB9C-C4982753A329}"/>
              </a:ext>
            </a:extLst>
          </p:cNvPr>
          <p:cNvCxnSpPr>
            <a:cxnSpLocks/>
            <a:stCxn id="181" idx="3"/>
            <a:endCxn id="145" idx="1"/>
          </p:cNvCxnSpPr>
          <p:nvPr/>
        </p:nvCxnSpPr>
        <p:spPr>
          <a:xfrm flipV="1">
            <a:off x="2015897" y="726097"/>
            <a:ext cx="1615590" cy="24114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52436864-EAA9-C144-9B80-ED3CE5F4A1D1}"/>
              </a:ext>
            </a:extLst>
          </p:cNvPr>
          <p:cNvSpPr txBox="1"/>
          <p:nvPr/>
        </p:nvSpPr>
        <p:spPr>
          <a:xfrm>
            <a:off x="2871775" y="899960"/>
            <a:ext cx="87649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52" name="Right Bracket 151">
            <a:extLst>
              <a:ext uri="{FF2B5EF4-FFF2-40B4-BE49-F238E27FC236}">
                <a16:creationId xmlns:a16="http://schemas.microsoft.com/office/drawing/2014/main" id="{3869F529-89AF-8940-A220-7C47B1562D8C}"/>
              </a:ext>
            </a:extLst>
          </p:cNvPr>
          <p:cNvSpPr/>
          <p:nvPr/>
        </p:nvSpPr>
        <p:spPr>
          <a:xfrm>
            <a:off x="4015721" y="880801"/>
            <a:ext cx="460154" cy="4643674"/>
          </a:xfrm>
          <a:prstGeom prst="rightBracket">
            <a:avLst>
              <a:gd name="adj" fmla="val 48653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641529"/>
            <a:endParaRPr lang="en-US" sz="2526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820AFDCD-FA42-E943-A81A-1AC52BCD0B10}"/>
              </a:ext>
            </a:extLst>
          </p:cNvPr>
          <p:cNvSpPr/>
          <p:nvPr/>
        </p:nvSpPr>
        <p:spPr>
          <a:xfrm>
            <a:off x="10413075" y="571392"/>
            <a:ext cx="498547" cy="30940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0513" rIns="0" bIns="505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41529"/>
            <a:r>
              <a:rPr lang="en-US" sz="842" dirty="0">
                <a:solidFill>
                  <a:prstClr val="black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GMSC</a:t>
            </a:r>
          </a:p>
        </p:txBody>
      </p: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77139873-150E-7144-BA3A-1063BA60F127}"/>
              </a:ext>
            </a:extLst>
          </p:cNvPr>
          <p:cNvCxnSpPr>
            <a:cxnSpLocks/>
            <a:stCxn id="153" idx="1"/>
            <a:endCxn id="145" idx="3"/>
          </p:cNvCxnSpPr>
          <p:nvPr/>
        </p:nvCxnSpPr>
        <p:spPr>
          <a:xfrm flipH="1">
            <a:off x="4130034" y="726097"/>
            <a:ext cx="628304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B4330665-D3DE-6A46-986D-1B5D60AA5907}"/>
              </a:ext>
            </a:extLst>
          </p:cNvPr>
          <p:cNvCxnSpPr>
            <a:cxnSpLocks/>
            <a:stCxn id="197" idx="1"/>
            <a:endCxn id="145" idx="3"/>
          </p:cNvCxnSpPr>
          <p:nvPr/>
        </p:nvCxnSpPr>
        <p:spPr>
          <a:xfrm flipH="1" flipV="1">
            <a:off x="4130034" y="726097"/>
            <a:ext cx="3427748" cy="23798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F04E168E-B5C5-E148-B5E6-71583437F2A4}"/>
              </a:ext>
            </a:extLst>
          </p:cNvPr>
          <p:cNvCxnSpPr>
            <a:cxnSpLocks/>
            <a:stCxn id="197" idx="0"/>
            <a:endCxn id="153" idx="1"/>
          </p:cNvCxnSpPr>
          <p:nvPr/>
        </p:nvCxnSpPr>
        <p:spPr>
          <a:xfrm flipV="1">
            <a:off x="7745945" y="726097"/>
            <a:ext cx="2667130" cy="21522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56">
            <a:extLst>
              <a:ext uri="{FF2B5EF4-FFF2-40B4-BE49-F238E27FC236}">
                <a16:creationId xmlns:a16="http://schemas.microsoft.com/office/drawing/2014/main" id="{326A0BF5-2408-1848-809A-FF4943C885EC}"/>
              </a:ext>
            </a:extLst>
          </p:cNvPr>
          <p:cNvSpPr/>
          <p:nvPr/>
        </p:nvSpPr>
        <p:spPr>
          <a:xfrm>
            <a:off x="5627739" y="1113209"/>
            <a:ext cx="498547" cy="30940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0513" rIns="0" bIns="505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41529"/>
            <a:r>
              <a:rPr lang="en-US" sz="842" dirty="0">
                <a:solidFill>
                  <a:prstClr val="black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CS-MGW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6B8002A7-D955-214A-B308-48A1BAF0CB68}"/>
              </a:ext>
            </a:extLst>
          </p:cNvPr>
          <p:cNvSpPr/>
          <p:nvPr/>
        </p:nvSpPr>
        <p:spPr>
          <a:xfrm>
            <a:off x="10413075" y="1113209"/>
            <a:ext cx="498547" cy="30940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0513" rIns="0" bIns="505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41529"/>
            <a:r>
              <a:rPr lang="en-US" sz="842" dirty="0">
                <a:solidFill>
                  <a:prstClr val="black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CS-MGW</a:t>
            </a:r>
          </a:p>
        </p:txBody>
      </p: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62418471-6DD7-CE48-BE16-0FB335A07C81}"/>
              </a:ext>
            </a:extLst>
          </p:cNvPr>
          <p:cNvCxnSpPr>
            <a:cxnSpLocks/>
            <a:stCxn id="158" idx="0"/>
            <a:endCxn id="153" idx="2"/>
          </p:cNvCxnSpPr>
          <p:nvPr/>
        </p:nvCxnSpPr>
        <p:spPr>
          <a:xfrm flipV="1">
            <a:off x="10662349" y="880801"/>
            <a:ext cx="0" cy="2324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2AE17432-E8D8-7547-A8AD-3269A9D747BB}"/>
              </a:ext>
            </a:extLst>
          </p:cNvPr>
          <p:cNvCxnSpPr>
            <a:cxnSpLocks/>
            <a:stCxn id="158" idx="1"/>
            <a:endCxn id="157" idx="3"/>
          </p:cNvCxnSpPr>
          <p:nvPr/>
        </p:nvCxnSpPr>
        <p:spPr>
          <a:xfrm flipH="1">
            <a:off x="6126286" y="1267914"/>
            <a:ext cx="4286789" cy="0"/>
          </a:xfrm>
          <a:prstGeom prst="line">
            <a:avLst/>
          </a:prstGeom>
          <a:ln w="158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FB351302-A7D4-9E43-ABB0-060F98FD6214}"/>
              </a:ext>
            </a:extLst>
          </p:cNvPr>
          <p:cNvCxnSpPr>
            <a:cxnSpLocks/>
            <a:stCxn id="157" idx="1"/>
            <a:endCxn id="147" idx="3"/>
          </p:cNvCxnSpPr>
          <p:nvPr/>
        </p:nvCxnSpPr>
        <p:spPr>
          <a:xfrm flipH="1">
            <a:off x="2015897" y="1267914"/>
            <a:ext cx="3611842" cy="0"/>
          </a:xfrm>
          <a:prstGeom prst="line">
            <a:avLst/>
          </a:prstGeom>
          <a:ln w="158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E12E91E3-D59F-1348-B119-6CADFA4B8B5E}"/>
              </a:ext>
            </a:extLst>
          </p:cNvPr>
          <p:cNvCxnSpPr>
            <a:cxnSpLocks/>
            <a:stCxn id="157" idx="1"/>
            <a:endCxn id="145" idx="3"/>
          </p:cNvCxnSpPr>
          <p:nvPr/>
        </p:nvCxnSpPr>
        <p:spPr>
          <a:xfrm flipH="1" flipV="1">
            <a:off x="4130034" y="726097"/>
            <a:ext cx="1497705" cy="5418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8FD6BE67-C8A9-0E40-BFFB-C1D574B0B05E}"/>
              </a:ext>
            </a:extLst>
          </p:cNvPr>
          <p:cNvCxnSpPr>
            <a:cxnSpLocks/>
            <a:stCxn id="205" idx="1"/>
            <a:endCxn id="145" idx="3"/>
          </p:cNvCxnSpPr>
          <p:nvPr/>
        </p:nvCxnSpPr>
        <p:spPr>
          <a:xfrm flipH="1" flipV="1">
            <a:off x="4130034" y="726097"/>
            <a:ext cx="3656348" cy="32775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34F57B19-07EA-9B43-868D-384CC0DFC474}"/>
              </a:ext>
            </a:extLst>
          </p:cNvPr>
          <p:cNvCxnSpPr>
            <a:cxnSpLocks/>
            <a:stCxn id="504" idx="1"/>
            <a:endCxn id="145" idx="3"/>
          </p:cNvCxnSpPr>
          <p:nvPr/>
        </p:nvCxnSpPr>
        <p:spPr>
          <a:xfrm flipH="1" flipV="1">
            <a:off x="4130034" y="726097"/>
            <a:ext cx="3523842" cy="39618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Oval 164">
            <a:extLst>
              <a:ext uri="{FF2B5EF4-FFF2-40B4-BE49-F238E27FC236}">
                <a16:creationId xmlns:a16="http://schemas.microsoft.com/office/drawing/2014/main" id="{BDE08C06-BDB5-E340-ABB5-910D1BD2FA0A}"/>
              </a:ext>
            </a:extLst>
          </p:cNvPr>
          <p:cNvSpPr/>
          <p:nvPr/>
        </p:nvSpPr>
        <p:spPr>
          <a:xfrm>
            <a:off x="11502660" y="520185"/>
            <a:ext cx="896056" cy="953639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0513" rIns="0" bIns="505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41529"/>
            <a:r>
              <a:rPr lang="en-JP" sz="842">
                <a:solidFill>
                  <a:prstClr val="black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PSTN</a:t>
            </a:r>
          </a:p>
        </p:txBody>
      </p: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295C8DD2-3C73-CD40-83D8-BFF911C2B227}"/>
              </a:ext>
            </a:extLst>
          </p:cNvPr>
          <p:cNvCxnSpPr>
            <a:cxnSpLocks/>
            <a:endCxn id="153" idx="3"/>
          </p:cNvCxnSpPr>
          <p:nvPr/>
        </p:nvCxnSpPr>
        <p:spPr>
          <a:xfrm flipH="1">
            <a:off x="10911622" y="725829"/>
            <a:ext cx="667520" cy="2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9CF0B375-7882-844E-962A-0DDF50B46BA3}"/>
              </a:ext>
            </a:extLst>
          </p:cNvPr>
          <p:cNvCxnSpPr>
            <a:cxnSpLocks/>
            <a:endCxn id="158" idx="3"/>
          </p:cNvCxnSpPr>
          <p:nvPr/>
        </p:nvCxnSpPr>
        <p:spPr>
          <a:xfrm flipH="1">
            <a:off x="10911622" y="1267646"/>
            <a:ext cx="667518" cy="268"/>
          </a:xfrm>
          <a:prstGeom prst="line">
            <a:avLst/>
          </a:prstGeom>
          <a:ln w="158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Rectangle 167">
            <a:extLst>
              <a:ext uri="{FF2B5EF4-FFF2-40B4-BE49-F238E27FC236}">
                <a16:creationId xmlns:a16="http://schemas.microsoft.com/office/drawing/2014/main" id="{2E112B05-ECBF-FE40-A6C1-DA76F54E7607}"/>
              </a:ext>
            </a:extLst>
          </p:cNvPr>
          <p:cNvSpPr/>
          <p:nvPr/>
        </p:nvSpPr>
        <p:spPr>
          <a:xfrm>
            <a:off x="3366831" y="417327"/>
            <a:ext cx="7718331" cy="1137253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41529"/>
            <a:endParaRPr lang="en-JP" sz="2526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F3600D1C-B448-1C48-B765-29D5C64D0801}"/>
              </a:ext>
            </a:extLst>
          </p:cNvPr>
          <p:cNvCxnSpPr>
            <a:cxnSpLocks/>
          </p:cNvCxnSpPr>
          <p:nvPr/>
        </p:nvCxnSpPr>
        <p:spPr>
          <a:xfrm>
            <a:off x="2015897" y="1331414"/>
            <a:ext cx="1615590" cy="1051563"/>
          </a:xfrm>
          <a:prstGeom prst="line">
            <a:avLst/>
          </a:prstGeom>
          <a:ln w="158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B8FCC05D-9BB1-EC43-BC9F-1E646BB405D2}"/>
              </a:ext>
            </a:extLst>
          </p:cNvPr>
          <p:cNvCxnSpPr>
            <a:cxnSpLocks/>
          </p:cNvCxnSpPr>
          <p:nvPr/>
        </p:nvCxnSpPr>
        <p:spPr>
          <a:xfrm flipV="1">
            <a:off x="2015669" y="1267649"/>
            <a:ext cx="1301024" cy="1951234"/>
          </a:xfrm>
          <a:prstGeom prst="line">
            <a:avLst/>
          </a:prstGeom>
          <a:ln w="158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170">
            <a:extLst>
              <a:ext uri="{FF2B5EF4-FFF2-40B4-BE49-F238E27FC236}">
                <a16:creationId xmlns:a16="http://schemas.microsoft.com/office/drawing/2014/main" id="{2BBC580A-F12D-1842-BA94-3D3D0F91CBCE}"/>
              </a:ext>
            </a:extLst>
          </p:cNvPr>
          <p:cNvSpPr txBox="1"/>
          <p:nvPr/>
        </p:nvSpPr>
        <p:spPr>
          <a:xfrm>
            <a:off x="3451529" y="309099"/>
            <a:ext cx="302388" cy="1728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lIns="50513" tIns="0" rIns="50513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JP" sz="1123">
                <a:solidFill>
                  <a:srgbClr val="0F2538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CS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C7060AE3-78C7-0C42-8040-DF4215427C5A}"/>
              </a:ext>
            </a:extLst>
          </p:cNvPr>
          <p:cNvSpPr txBox="1"/>
          <p:nvPr/>
        </p:nvSpPr>
        <p:spPr>
          <a:xfrm>
            <a:off x="4329973" y="57716"/>
            <a:ext cx="3292568" cy="24622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defTabSz="641529"/>
            <a:r>
              <a:rPr lang="en-US" altLang="ja-JP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Copyright ©</a:t>
            </a:r>
            <a:r>
              <a:rPr lang="ja-JP" altLang="en-US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 </a:t>
            </a:r>
            <a:r>
              <a:rPr lang="en-US" altLang="ja-JP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2021</a:t>
            </a:r>
            <a:r>
              <a:rPr lang="en-JP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 Muneaki Ogawa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 (twitter: @nickel0, GitHub: @nickel0)</a:t>
            </a:r>
          </a:p>
          <a:p>
            <a:pPr defTabSz="641529"/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This diagram is released under the CC BY-NC-SA 4.0 License.</a:t>
            </a:r>
            <a:endParaRPr lang="en-JP" sz="8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ea typeface="Noto Sans JP" panose="020B05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05D83518-6E57-594A-A749-3411B123A355}"/>
              </a:ext>
            </a:extLst>
          </p:cNvPr>
          <p:cNvSpPr/>
          <p:nvPr/>
        </p:nvSpPr>
        <p:spPr>
          <a:xfrm>
            <a:off x="288262" y="1113209"/>
            <a:ext cx="498547" cy="30940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0513" rIns="0" bIns="505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41529"/>
            <a:r>
              <a:rPr lang="en-US" sz="842" dirty="0">
                <a:solidFill>
                  <a:prstClr val="black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UE</a:t>
            </a:r>
          </a:p>
        </p:txBody>
      </p: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AD053AE1-1EA6-934B-AA72-BA1EB01B7444}"/>
              </a:ext>
            </a:extLst>
          </p:cNvPr>
          <p:cNvCxnSpPr>
            <a:cxnSpLocks/>
          </p:cNvCxnSpPr>
          <p:nvPr/>
        </p:nvCxnSpPr>
        <p:spPr>
          <a:xfrm>
            <a:off x="786809" y="1315539"/>
            <a:ext cx="73054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67014F0D-9B2A-1643-8744-F97AE4521F9A}"/>
              </a:ext>
            </a:extLst>
          </p:cNvPr>
          <p:cNvSpPr txBox="1"/>
          <p:nvPr/>
        </p:nvSpPr>
        <p:spPr>
          <a:xfrm>
            <a:off x="1085095" y="1230565"/>
            <a:ext cx="156577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>
                <a:latin typeface="Arial" panose="020B0604020202020204" pitchFamily="34" charset="0"/>
                <a:cs typeface="Arial" panose="020B0604020202020204" pitchFamily="34" charset="0"/>
              </a:rPr>
              <a:t>Um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01F1765E-9883-8146-9267-7067EE5DF46A}"/>
              </a:ext>
            </a:extLst>
          </p:cNvPr>
          <p:cNvSpPr txBox="1"/>
          <p:nvPr/>
        </p:nvSpPr>
        <p:spPr>
          <a:xfrm>
            <a:off x="9119858" y="1292884"/>
            <a:ext cx="193964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JP" sz="56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NbUP</a:t>
            </a:r>
          </a:p>
          <a:p>
            <a:pPr algn="ctr" defTabSz="641529"/>
            <a:r>
              <a:rPr lang="en-JP" sz="56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29.415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C150393C-FB1C-9146-98F8-93779803363C}"/>
              </a:ext>
            </a:extLst>
          </p:cNvPr>
          <p:cNvSpPr txBox="1"/>
          <p:nvPr/>
        </p:nvSpPr>
        <p:spPr>
          <a:xfrm>
            <a:off x="11172116" y="297062"/>
            <a:ext cx="1170192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defTabSz="641529"/>
            <a:r>
              <a:rPr lang="en-JP" sz="56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29.007 PLMN - ISDN/PSTN Interworking</a:t>
            </a:r>
          </a:p>
          <a:p>
            <a:pPr defTabSz="641529"/>
            <a:r>
              <a:rPr lang="en-JP" sz="56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29.011 Supplementary services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9343288D-B78D-B740-9E85-97D7F1863EFE}"/>
              </a:ext>
            </a:extLst>
          </p:cNvPr>
          <p:cNvSpPr txBox="1"/>
          <p:nvPr/>
        </p:nvSpPr>
        <p:spPr>
          <a:xfrm>
            <a:off x="5610182" y="1650586"/>
            <a:ext cx="351058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JP" sz="56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29.002</a:t>
            </a:r>
            <a:r>
              <a:rPr lang="en-US" sz="56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 </a:t>
            </a:r>
            <a:r>
              <a:rPr lang="en-JP" sz="56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MAP</a:t>
            </a: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5002B9C1-46B7-6744-A50B-BC1D372DBEF5}"/>
              </a:ext>
            </a:extLst>
          </p:cNvPr>
          <p:cNvSpPr/>
          <p:nvPr/>
        </p:nvSpPr>
        <p:spPr>
          <a:xfrm>
            <a:off x="3631487" y="2164772"/>
            <a:ext cx="498547" cy="30940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0513" rIns="0" bIns="505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41529"/>
            <a:r>
              <a:rPr lang="en-US" sz="842" dirty="0">
                <a:solidFill>
                  <a:prstClr val="black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SGSN</a:t>
            </a:r>
          </a:p>
        </p:txBody>
      </p: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7F8B9ACD-04EC-8E4B-BBE3-FC5FF0DA78B6}"/>
              </a:ext>
            </a:extLst>
          </p:cNvPr>
          <p:cNvCxnSpPr>
            <a:cxnSpLocks/>
            <a:stCxn id="179" idx="2"/>
            <a:endCxn id="412" idx="0"/>
          </p:cNvCxnSpPr>
          <p:nvPr/>
        </p:nvCxnSpPr>
        <p:spPr>
          <a:xfrm>
            <a:off x="3880761" y="2474181"/>
            <a:ext cx="0" cy="30502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Rectangle 180">
            <a:extLst>
              <a:ext uri="{FF2B5EF4-FFF2-40B4-BE49-F238E27FC236}">
                <a16:creationId xmlns:a16="http://schemas.microsoft.com/office/drawing/2014/main" id="{4598478E-DB57-B74E-B21E-14FEB3A184FF}"/>
              </a:ext>
            </a:extLst>
          </p:cNvPr>
          <p:cNvSpPr/>
          <p:nvPr/>
        </p:nvSpPr>
        <p:spPr>
          <a:xfrm>
            <a:off x="1517350" y="2982815"/>
            <a:ext cx="498547" cy="30940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0513" rIns="0" bIns="505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41529"/>
            <a:r>
              <a:rPr lang="en-US" sz="842" dirty="0">
                <a:solidFill>
                  <a:prstClr val="black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UTRAN</a:t>
            </a:r>
          </a:p>
          <a:p>
            <a:pPr algn="ctr" defTabSz="641529"/>
            <a:r>
              <a:rPr lang="en-US" sz="842" dirty="0">
                <a:solidFill>
                  <a:prstClr val="black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(RNS)</a:t>
            </a:r>
          </a:p>
        </p:txBody>
      </p: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F27B776F-EBEF-C942-8EB0-A2EE8F3C3307}"/>
              </a:ext>
            </a:extLst>
          </p:cNvPr>
          <p:cNvCxnSpPr>
            <a:cxnSpLocks/>
            <a:stCxn id="181" idx="3"/>
            <a:endCxn id="179" idx="1"/>
          </p:cNvCxnSpPr>
          <p:nvPr/>
        </p:nvCxnSpPr>
        <p:spPr>
          <a:xfrm flipV="1">
            <a:off x="2015897" y="2319477"/>
            <a:ext cx="1615590" cy="8180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xtBox 182">
            <a:extLst>
              <a:ext uri="{FF2B5EF4-FFF2-40B4-BE49-F238E27FC236}">
                <a16:creationId xmlns:a16="http://schemas.microsoft.com/office/drawing/2014/main" id="{35FB39BD-EF35-A340-99CA-A32325E71B50}"/>
              </a:ext>
            </a:extLst>
          </p:cNvPr>
          <p:cNvSpPr txBox="1"/>
          <p:nvPr/>
        </p:nvSpPr>
        <p:spPr>
          <a:xfrm>
            <a:off x="3801496" y="1579316"/>
            <a:ext cx="134135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>
                <a:latin typeface="Arial" panose="020B0604020202020204" pitchFamily="34" charset="0"/>
                <a:cs typeface="Arial" panose="020B0604020202020204" pitchFamily="34" charset="0"/>
              </a:rPr>
              <a:t>Gs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CAD11833-21B8-4642-B6A7-E4D16449E190}"/>
              </a:ext>
            </a:extLst>
          </p:cNvPr>
          <p:cNvSpPr txBox="1"/>
          <p:nvPr/>
        </p:nvSpPr>
        <p:spPr>
          <a:xfrm>
            <a:off x="4341045" y="3600637"/>
            <a:ext cx="206271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 dirty="0">
                <a:latin typeface="Arial" panose="020B0604020202020204" pitchFamily="34" charset="0"/>
                <a:cs typeface="Arial" panose="020B0604020202020204" pitchFamily="34" charset="0"/>
              </a:rPr>
              <a:t>SGs </a:t>
            </a: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122D47CE-44B7-0E4F-A38E-0400ECB6092A}"/>
              </a:ext>
            </a:extLst>
          </p:cNvPr>
          <p:cNvSpPr/>
          <p:nvPr/>
        </p:nvSpPr>
        <p:spPr>
          <a:xfrm>
            <a:off x="10413075" y="4597856"/>
            <a:ext cx="498547" cy="15540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0513" rIns="0" bIns="505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41529"/>
            <a:r>
              <a:rPr lang="en-US" sz="842" dirty="0">
                <a:solidFill>
                  <a:prstClr val="black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PCRF</a:t>
            </a: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46BB8B03-BD57-404F-A13D-C5F0BBF7CA04}"/>
              </a:ext>
            </a:extLst>
          </p:cNvPr>
          <p:cNvSpPr/>
          <p:nvPr/>
        </p:nvSpPr>
        <p:spPr>
          <a:xfrm>
            <a:off x="9652305" y="4597856"/>
            <a:ext cx="498547" cy="15540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0513" rIns="0" bIns="505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41529"/>
            <a:r>
              <a:rPr lang="en-US" sz="842" dirty="0">
                <a:solidFill>
                  <a:prstClr val="black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OCS</a:t>
            </a:r>
          </a:p>
        </p:txBody>
      </p: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35B35489-3F2F-2E42-8CEA-382F0A35C672}"/>
              </a:ext>
            </a:extLst>
          </p:cNvPr>
          <p:cNvCxnSpPr>
            <a:cxnSpLocks/>
            <a:stCxn id="79" idx="0"/>
            <a:endCxn id="187" idx="2"/>
          </p:cNvCxnSpPr>
          <p:nvPr/>
        </p:nvCxnSpPr>
        <p:spPr>
          <a:xfrm flipV="1">
            <a:off x="10662349" y="4753264"/>
            <a:ext cx="0" cy="7712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15E4F051-A088-974E-9DAC-E76427896E5B}"/>
              </a:ext>
            </a:extLst>
          </p:cNvPr>
          <p:cNvCxnSpPr>
            <a:cxnSpLocks/>
            <a:stCxn id="98" idx="0"/>
            <a:endCxn id="188" idx="2"/>
          </p:cNvCxnSpPr>
          <p:nvPr/>
        </p:nvCxnSpPr>
        <p:spPr>
          <a:xfrm flipV="1">
            <a:off x="9755394" y="4753264"/>
            <a:ext cx="146185" cy="7712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581460B0-2C95-944B-99FC-F53ECED6DC04}"/>
              </a:ext>
            </a:extLst>
          </p:cNvPr>
          <p:cNvCxnSpPr>
            <a:cxnSpLocks/>
            <a:stCxn id="188" idx="3"/>
            <a:endCxn id="187" idx="1"/>
          </p:cNvCxnSpPr>
          <p:nvPr/>
        </p:nvCxnSpPr>
        <p:spPr>
          <a:xfrm>
            <a:off x="10150852" y="4675560"/>
            <a:ext cx="2622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0C108282-BE5C-9743-B6E9-F8BE29C3E94D}"/>
              </a:ext>
            </a:extLst>
          </p:cNvPr>
          <p:cNvCxnSpPr>
            <a:cxnSpLocks/>
            <a:stCxn id="415" idx="1"/>
            <a:endCxn id="179" idx="3"/>
          </p:cNvCxnSpPr>
          <p:nvPr/>
        </p:nvCxnSpPr>
        <p:spPr>
          <a:xfrm flipH="1" flipV="1">
            <a:off x="4130034" y="2319477"/>
            <a:ext cx="3558767" cy="33597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F95A5796-D062-1B4C-B794-E75CB7409F10}"/>
              </a:ext>
            </a:extLst>
          </p:cNvPr>
          <p:cNvCxnSpPr>
            <a:cxnSpLocks/>
            <a:stCxn id="416" idx="1"/>
            <a:endCxn id="179" idx="3"/>
          </p:cNvCxnSpPr>
          <p:nvPr/>
        </p:nvCxnSpPr>
        <p:spPr>
          <a:xfrm flipH="1" flipV="1">
            <a:off x="4130034" y="2319477"/>
            <a:ext cx="3558767" cy="4177744"/>
          </a:xfrm>
          <a:prstGeom prst="line">
            <a:avLst/>
          </a:prstGeom>
          <a:ln w="158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TextBox 193">
            <a:extLst>
              <a:ext uri="{FF2B5EF4-FFF2-40B4-BE49-F238E27FC236}">
                <a16:creationId xmlns:a16="http://schemas.microsoft.com/office/drawing/2014/main" id="{95A81855-F317-5349-8C83-3E589576523B}"/>
              </a:ext>
            </a:extLst>
          </p:cNvPr>
          <p:cNvSpPr txBox="1"/>
          <p:nvPr/>
        </p:nvSpPr>
        <p:spPr>
          <a:xfrm>
            <a:off x="4467058" y="2689307"/>
            <a:ext cx="130929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squar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 dirty="0">
                <a:latin typeface="Arial" panose="020B0604020202020204" pitchFamily="34" charset="0"/>
                <a:cs typeface="Arial" panose="020B0604020202020204" pitchFamily="34" charset="0"/>
              </a:rPr>
              <a:t>S4</a:t>
            </a: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4F43A43C-FEEA-A342-99A4-22328629D54D}"/>
              </a:ext>
            </a:extLst>
          </p:cNvPr>
          <p:cNvSpPr/>
          <p:nvPr/>
        </p:nvSpPr>
        <p:spPr>
          <a:xfrm>
            <a:off x="10413075" y="2164772"/>
            <a:ext cx="498547" cy="30940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0513" rIns="0" bIns="505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41529"/>
            <a:r>
              <a:rPr lang="en-US" sz="842" dirty="0">
                <a:solidFill>
                  <a:prstClr val="black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GGSN</a:t>
            </a:r>
          </a:p>
        </p:txBody>
      </p: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55DF60E3-D4D9-524A-9383-DA309789838E}"/>
              </a:ext>
            </a:extLst>
          </p:cNvPr>
          <p:cNvCxnSpPr>
            <a:cxnSpLocks/>
          </p:cNvCxnSpPr>
          <p:nvPr/>
        </p:nvCxnSpPr>
        <p:spPr>
          <a:xfrm flipH="1">
            <a:off x="4130035" y="2270418"/>
            <a:ext cx="62830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Rectangle 196">
            <a:extLst>
              <a:ext uri="{FF2B5EF4-FFF2-40B4-BE49-F238E27FC236}">
                <a16:creationId xmlns:a16="http://schemas.microsoft.com/office/drawing/2014/main" id="{C1417009-5E7E-F346-8A41-67AFD527632A}"/>
              </a:ext>
            </a:extLst>
          </p:cNvPr>
          <p:cNvSpPr/>
          <p:nvPr/>
        </p:nvSpPr>
        <p:spPr>
          <a:xfrm>
            <a:off x="7557782" y="2878334"/>
            <a:ext cx="376325" cy="455151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0513" rIns="0" bIns="5051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41529"/>
            <a:r>
              <a:rPr lang="en-US" sz="842" dirty="0">
                <a:solidFill>
                  <a:prstClr val="black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HSS/</a:t>
            </a:r>
          </a:p>
          <a:p>
            <a:pPr algn="ctr" defTabSz="641529"/>
            <a:r>
              <a:rPr lang="en-US" sz="842" dirty="0">
                <a:solidFill>
                  <a:prstClr val="black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HLR</a:t>
            </a:r>
          </a:p>
        </p:txBody>
      </p: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52023AA5-66BE-8548-9F20-BB3423B4422B}"/>
              </a:ext>
            </a:extLst>
          </p:cNvPr>
          <p:cNvCxnSpPr>
            <a:cxnSpLocks/>
            <a:stCxn id="197" idx="1"/>
            <a:endCxn id="412" idx="3"/>
          </p:cNvCxnSpPr>
          <p:nvPr/>
        </p:nvCxnSpPr>
        <p:spPr>
          <a:xfrm flipH="1">
            <a:off x="4130034" y="3105910"/>
            <a:ext cx="3427748" cy="25732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84A24145-FCC1-2145-91AD-CB0248685349}"/>
              </a:ext>
            </a:extLst>
          </p:cNvPr>
          <p:cNvCxnSpPr>
            <a:cxnSpLocks/>
            <a:stCxn id="197" idx="1"/>
            <a:endCxn id="179" idx="3"/>
          </p:cNvCxnSpPr>
          <p:nvPr/>
        </p:nvCxnSpPr>
        <p:spPr>
          <a:xfrm flipH="1" flipV="1">
            <a:off x="4130034" y="2319477"/>
            <a:ext cx="3427748" cy="7864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TextBox 199">
            <a:extLst>
              <a:ext uri="{FF2B5EF4-FFF2-40B4-BE49-F238E27FC236}">
                <a16:creationId xmlns:a16="http://schemas.microsoft.com/office/drawing/2014/main" id="{B3F26649-42C3-3946-AE2F-C796AA003652}"/>
              </a:ext>
            </a:extLst>
          </p:cNvPr>
          <p:cNvSpPr txBox="1"/>
          <p:nvPr/>
        </p:nvSpPr>
        <p:spPr>
          <a:xfrm>
            <a:off x="5056130" y="2511491"/>
            <a:ext cx="280009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 dirty="0">
                <a:latin typeface="Arial" panose="020B0604020202020204" pitchFamily="34" charset="0"/>
                <a:cs typeface="Arial" panose="020B0604020202020204" pitchFamily="34" charset="0"/>
              </a:rPr>
              <a:t>Gr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/S6d</a:t>
            </a:r>
            <a:endParaRPr lang="en-JP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651B0761-5C6C-DB4E-AC7A-C46492E7EBD4}"/>
              </a:ext>
            </a:extLst>
          </p:cNvPr>
          <p:cNvCxnSpPr>
            <a:cxnSpLocks/>
            <a:stCxn id="197" idx="0"/>
            <a:endCxn id="195" idx="1"/>
          </p:cNvCxnSpPr>
          <p:nvPr/>
        </p:nvCxnSpPr>
        <p:spPr>
          <a:xfrm flipV="1">
            <a:off x="7745945" y="2319477"/>
            <a:ext cx="2667130" cy="5588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AEE9A90B-B99A-FD4A-9B3A-A51603A7205C}"/>
              </a:ext>
            </a:extLst>
          </p:cNvPr>
          <p:cNvCxnSpPr>
            <a:cxnSpLocks/>
            <a:stCxn id="911" idx="3"/>
            <a:endCxn id="440" idx="1"/>
          </p:cNvCxnSpPr>
          <p:nvPr/>
        </p:nvCxnSpPr>
        <p:spPr>
          <a:xfrm>
            <a:off x="8310432" y="3105910"/>
            <a:ext cx="4546127" cy="493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TextBox 202">
            <a:extLst>
              <a:ext uri="{FF2B5EF4-FFF2-40B4-BE49-F238E27FC236}">
                <a16:creationId xmlns:a16="http://schemas.microsoft.com/office/drawing/2014/main" id="{5CA8F21E-0E34-154E-8979-FD4C140463B3}"/>
              </a:ext>
            </a:extLst>
          </p:cNvPr>
          <p:cNvSpPr txBox="1"/>
          <p:nvPr/>
        </p:nvSpPr>
        <p:spPr>
          <a:xfrm>
            <a:off x="10222859" y="3063116"/>
            <a:ext cx="130929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>
                <a:latin typeface="Arial" panose="020B0604020202020204" pitchFamily="34" charset="0"/>
                <a:cs typeface="Arial" panose="020B0604020202020204" pitchFamily="34" charset="0"/>
              </a:rPr>
              <a:t>Sh</a:t>
            </a:r>
          </a:p>
        </p:txBody>
      </p: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159AB1AF-9830-3A4F-94AB-E8474302EF3D}"/>
              </a:ext>
            </a:extLst>
          </p:cNvPr>
          <p:cNvCxnSpPr>
            <a:cxnSpLocks/>
            <a:stCxn id="187" idx="0"/>
            <a:endCxn id="195" idx="2"/>
          </p:cNvCxnSpPr>
          <p:nvPr/>
        </p:nvCxnSpPr>
        <p:spPr>
          <a:xfrm flipV="1">
            <a:off x="10662349" y="2474181"/>
            <a:ext cx="0" cy="21236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Rectangle 204">
            <a:extLst>
              <a:ext uri="{FF2B5EF4-FFF2-40B4-BE49-F238E27FC236}">
                <a16:creationId xmlns:a16="http://schemas.microsoft.com/office/drawing/2014/main" id="{099F377B-C112-8343-AA51-78836BA89AB0}"/>
              </a:ext>
            </a:extLst>
          </p:cNvPr>
          <p:cNvSpPr/>
          <p:nvPr/>
        </p:nvSpPr>
        <p:spPr>
          <a:xfrm>
            <a:off x="7786382" y="3927755"/>
            <a:ext cx="498547" cy="15180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0513" rIns="0" bIns="505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41529"/>
            <a:r>
              <a:rPr lang="en-US" sz="842" dirty="0">
                <a:solidFill>
                  <a:prstClr val="black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EIR</a:t>
            </a:r>
          </a:p>
        </p:txBody>
      </p: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5E4790AA-3FA6-3F43-8DD3-202B0E791B80}"/>
              </a:ext>
            </a:extLst>
          </p:cNvPr>
          <p:cNvCxnSpPr>
            <a:cxnSpLocks/>
            <a:stCxn id="205" idx="1"/>
            <a:endCxn id="179" idx="3"/>
          </p:cNvCxnSpPr>
          <p:nvPr/>
        </p:nvCxnSpPr>
        <p:spPr>
          <a:xfrm flipH="1" flipV="1">
            <a:off x="4130034" y="2319477"/>
            <a:ext cx="3656348" cy="16841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F2F541E4-A830-1546-8EBE-15E74E15084E}"/>
              </a:ext>
            </a:extLst>
          </p:cNvPr>
          <p:cNvCxnSpPr>
            <a:cxnSpLocks/>
            <a:stCxn id="205" idx="1"/>
            <a:endCxn id="412" idx="3"/>
          </p:cNvCxnSpPr>
          <p:nvPr/>
        </p:nvCxnSpPr>
        <p:spPr>
          <a:xfrm flipH="1">
            <a:off x="4130034" y="4003660"/>
            <a:ext cx="3656348" cy="16755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>
            <a:extLst>
              <a:ext uri="{FF2B5EF4-FFF2-40B4-BE49-F238E27FC236}">
                <a16:creationId xmlns:a16="http://schemas.microsoft.com/office/drawing/2014/main" id="{BCD9F697-DA54-244A-AD73-A19066030ECA}"/>
              </a:ext>
            </a:extLst>
          </p:cNvPr>
          <p:cNvSpPr txBox="1"/>
          <p:nvPr/>
        </p:nvSpPr>
        <p:spPr>
          <a:xfrm>
            <a:off x="5135478" y="2753197"/>
            <a:ext cx="116502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 dirty="0">
                <a:latin typeface="Arial" panose="020B0604020202020204" pitchFamily="34" charset="0"/>
                <a:cs typeface="Arial" panose="020B0604020202020204" pitchFamily="34" charset="0"/>
              </a:rPr>
              <a:t>Gf</a:t>
            </a:r>
          </a:p>
        </p:txBody>
      </p: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BE742CBA-0373-6349-AB3B-69385B7189A7}"/>
              </a:ext>
            </a:extLst>
          </p:cNvPr>
          <p:cNvCxnSpPr>
            <a:cxnSpLocks/>
            <a:stCxn id="504" idx="1"/>
            <a:endCxn id="179" idx="3"/>
          </p:cNvCxnSpPr>
          <p:nvPr/>
        </p:nvCxnSpPr>
        <p:spPr>
          <a:xfrm flipH="1" flipV="1">
            <a:off x="4130034" y="2319477"/>
            <a:ext cx="3523842" cy="23684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TextBox 210">
            <a:extLst>
              <a:ext uri="{FF2B5EF4-FFF2-40B4-BE49-F238E27FC236}">
                <a16:creationId xmlns:a16="http://schemas.microsoft.com/office/drawing/2014/main" id="{2609EF8C-7921-E841-A727-3064A9B71762}"/>
              </a:ext>
            </a:extLst>
          </p:cNvPr>
          <p:cNvSpPr txBox="1"/>
          <p:nvPr/>
        </p:nvSpPr>
        <p:spPr>
          <a:xfrm>
            <a:off x="5052123" y="2967043"/>
            <a:ext cx="305657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 dirty="0">
                <a:latin typeface="Arial" panose="020B0604020202020204" pitchFamily="34" charset="0"/>
                <a:cs typeface="Arial" panose="020B0604020202020204" pitchFamily="34" charset="0"/>
              </a:rPr>
              <a:t>Gd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Gdd</a:t>
            </a:r>
            <a:endParaRPr lang="en-JP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5B1747E4-70D3-454A-81E9-C1BC3FD4B451}"/>
              </a:ext>
            </a:extLst>
          </p:cNvPr>
          <p:cNvSpPr/>
          <p:nvPr/>
        </p:nvSpPr>
        <p:spPr>
          <a:xfrm>
            <a:off x="6545815" y="8436101"/>
            <a:ext cx="374566" cy="12843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0513" rIns="0" bIns="505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41529"/>
            <a:r>
              <a:rPr lang="en-US" sz="600" dirty="0">
                <a:solidFill>
                  <a:prstClr val="black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UDR</a:t>
            </a:r>
          </a:p>
        </p:txBody>
      </p: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E1455EB1-6223-A949-894C-8DD14D05DFEE}"/>
              </a:ext>
            </a:extLst>
          </p:cNvPr>
          <p:cNvCxnSpPr>
            <a:cxnSpLocks/>
            <a:stCxn id="98" idx="0"/>
            <a:endCxn id="187" idx="2"/>
          </p:cNvCxnSpPr>
          <p:nvPr/>
        </p:nvCxnSpPr>
        <p:spPr>
          <a:xfrm flipV="1">
            <a:off x="9755394" y="4753264"/>
            <a:ext cx="906955" cy="7712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Rectangle 214">
            <a:extLst>
              <a:ext uri="{FF2B5EF4-FFF2-40B4-BE49-F238E27FC236}">
                <a16:creationId xmlns:a16="http://schemas.microsoft.com/office/drawing/2014/main" id="{951907A3-72DF-FE4F-BCEC-692BBD796CBA}"/>
              </a:ext>
            </a:extLst>
          </p:cNvPr>
          <p:cNvSpPr/>
          <p:nvPr/>
        </p:nvSpPr>
        <p:spPr>
          <a:xfrm>
            <a:off x="7786382" y="4075454"/>
            <a:ext cx="498547" cy="15540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0513" rIns="0" bIns="505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41529"/>
            <a:r>
              <a:rPr lang="en-US" sz="842" dirty="0">
                <a:solidFill>
                  <a:prstClr val="black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5G-EIR</a:t>
            </a:r>
          </a:p>
        </p:txBody>
      </p: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DB65915A-62D5-C444-A3F8-988B7A45AF87}"/>
              </a:ext>
            </a:extLst>
          </p:cNvPr>
          <p:cNvCxnSpPr>
            <a:cxnSpLocks/>
            <a:stCxn id="217" idx="2"/>
            <a:endCxn id="195" idx="3"/>
          </p:cNvCxnSpPr>
          <p:nvPr/>
        </p:nvCxnSpPr>
        <p:spPr>
          <a:xfrm flipH="1" flipV="1">
            <a:off x="10911622" y="2319477"/>
            <a:ext cx="802263" cy="2"/>
          </a:xfrm>
          <a:prstGeom prst="line">
            <a:avLst/>
          </a:prstGeom>
          <a:ln w="158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Oval 216">
            <a:extLst>
              <a:ext uri="{FF2B5EF4-FFF2-40B4-BE49-F238E27FC236}">
                <a16:creationId xmlns:a16="http://schemas.microsoft.com/office/drawing/2014/main" id="{8AD4166F-0547-FD4E-B82F-BCDDF093827C}"/>
              </a:ext>
            </a:extLst>
          </p:cNvPr>
          <p:cNvSpPr/>
          <p:nvPr/>
        </p:nvSpPr>
        <p:spPr>
          <a:xfrm>
            <a:off x="11713885" y="2113566"/>
            <a:ext cx="795502" cy="4118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0513" rIns="0" bIns="505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41529"/>
            <a:r>
              <a:rPr lang="en-JP" sz="842">
                <a:solidFill>
                  <a:prstClr val="black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PDN</a:t>
            </a:r>
          </a:p>
        </p:txBody>
      </p: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4B331193-0D27-4C4A-AF66-2846070529F8}"/>
              </a:ext>
            </a:extLst>
          </p:cNvPr>
          <p:cNvCxnSpPr>
            <a:cxnSpLocks/>
            <a:stCxn id="451" idx="1"/>
            <a:endCxn id="911" idx="3"/>
          </p:cNvCxnSpPr>
          <p:nvPr/>
        </p:nvCxnSpPr>
        <p:spPr>
          <a:xfrm flipH="1" flipV="1">
            <a:off x="8310432" y="3105910"/>
            <a:ext cx="4546127" cy="6882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TextBox 219">
            <a:extLst>
              <a:ext uri="{FF2B5EF4-FFF2-40B4-BE49-F238E27FC236}">
                <a16:creationId xmlns:a16="http://schemas.microsoft.com/office/drawing/2014/main" id="{A204C349-BDBF-5D44-A9E0-12D2F9791894}"/>
              </a:ext>
            </a:extLst>
          </p:cNvPr>
          <p:cNvSpPr txBox="1"/>
          <p:nvPr/>
        </p:nvSpPr>
        <p:spPr>
          <a:xfrm>
            <a:off x="10219653" y="3347727"/>
            <a:ext cx="130929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>
                <a:latin typeface="Arial" panose="020B0604020202020204" pitchFamily="34" charset="0"/>
                <a:cs typeface="Arial" panose="020B0604020202020204" pitchFamily="34" charset="0"/>
              </a:rPr>
              <a:t>Cx</a:t>
            </a:r>
          </a:p>
        </p:txBody>
      </p: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90497027-C947-6941-9CD9-A38875616579}"/>
              </a:ext>
            </a:extLst>
          </p:cNvPr>
          <p:cNvCxnSpPr>
            <a:cxnSpLocks/>
            <a:stCxn id="441" idx="1"/>
            <a:endCxn id="187" idx="3"/>
          </p:cNvCxnSpPr>
          <p:nvPr/>
        </p:nvCxnSpPr>
        <p:spPr>
          <a:xfrm flipH="1" flipV="1">
            <a:off x="10911622" y="4675560"/>
            <a:ext cx="1944937" cy="10036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Rectangle 222">
            <a:extLst>
              <a:ext uri="{FF2B5EF4-FFF2-40B4-BE49-F238E27FC236}">
                <a16:creationId xmlns:a16="http://schemas.microsoft.com/office/drawing/2014/main" id="{7B3ACA3F-CADC-5C4A-9564-0132E9B48757}"/>
              </a:ext>
            </a:extLst>
          </p:cNvPr>
          <p:cNvSpPr/>
          <p:nvPr/>
        </p:nvSpPr>
        <p:spPr>
          <a:xfrm>
            <a:off x="3366832" y="1962834"/>
            <a:ext cx="7718332" cy="719250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41529"/>
            <a:endParaRPr lang="en-JP" sz="2526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D39AC251-F7C9-FC48-B323-976CA1B64626}"/>
              </a:ext>
            </a:extLst>
          </p:cNvPr>
          <p:cNvCxnSpPr>
            <a:cxnSpLocks/>
            <a:endCxn id="179" idx="3"/>
          </p:cNvCxnSpPr>
          <p:nvPr/>
        </p:nvCxnSpPr>
        <p:spPr>
          <a:xfrm flipH="1">
            <a:off x="4130034" y="2319477"/>
            <a:ext cx="6283041" cy="0"/>
          </a:xfrm>
          <a:prstGeom prst="line">
            <a:avLst/>
          </a:prstGeom>
          <a:ln w="158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9EB2A5CC-77C6-044A-BFD6-69CEE4E46772}"/>
              </a:ext>
            </a:extLst>
          </p:cNvPr>
          <p:cNvCxnSpPr>
            <a:cxnSpLocks/>
          </p:cNvCxnSpPr>
          <p:nvPr/>
        </p:nvCxnSpPr>
        <p:spPr>
          <a:xfrm flipV="1">
            <a:off x="2015897" y="2382977"/>
            <a:ext cx="1615590" cy="818043"/>
          </a:xfrm>
          <a:prstGeom prst="line">
            <a:avLst/>
          </a:prstGeom>
          <a:ln w="158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Rectangle 225">
            <a:extLst>
              <a:ext uri="{FF2B5EF4-FFF2-40B4-BE49-F238E27FC236}">
                <a16:creationId xmlns:a16="http://schemas.microsoft.com/office/drawing/2014/main" id="{B33FBE61-B659-0542-AD7E-8906BF1CC4AC}"/>
              </a:ext>
            </a:extLst>
          </p:cNvPr>
          <p:cNvSpPr/>
          <p:nvPr/>
        </p:nvSpPr>
        <p:spPr>
          <a:xfrm>
            <a:off x="7401788" y="2735296"/>
            <a:ext cx="1119587" cy="2210243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41529"/>
            <a:endParaRPr lang="en-JP" sz="2526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BA4C4939-4078-B048-A779-20257B3FC4D2}"/>
              </a:ext>
            </a:extLst>
          </p:cNvPr>
          <p:cNvSpPr txBox="1"/>
          <p:nvPr/>
        </p:nvSpPr>
        <p:spPr>
          <a:xfrm>
            <a:off x="3309602" y="1862607"/>
            <a:ext cx="510779" cy="1728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lIns="50513" tIns="0" rIns="50513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US" altLang="ja-JP" sz="1123" dirty="0">
                <a:solidFill>
                  <a:srgbClr val="0F2538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GPRS</a:t>
            </a:r>
            <a:endParaRPr lang="en-JP" sz="1123" dirty="0">
              <a:solidFill>
                <a:srgbClr val="0F2538"/>
              </a:solidFill>
              <a:latin typeface="Arial" panose="020B0604020202020204" pitchFamily="34" charset="0"/>
              <a:ea typeface="Noto Sans JP" panose="020B05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7A8AFCC2-4650-9F4D-8271-5D64FDBB2A6E}"/>
              </a:ext>
            </a:extLst>
          </p:cNvPr>
          <p:cNvSpPr txBox="1"/>
          <p:nvPr/>
        </p:nvSpPr>
        <p:spPr>
          <a:xfrm>
            <a:off x="7439494" y="2639737"/>
            <a:ext cx="613371" cy="1511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lIns="50513" tIns="0" rIns="50513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JP" sz="982">
                <a:solidFill>
                  <a:srgbClr val="0F2538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Common</a:t>
            </a: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E82C6A57-D380-C746-8B4D-45EAB8EB2F1D}"/>
              </a:ext>
            </a:extLst>
          </p:cNvPr>
          <p:cNvSpPr/>
          <p:nvPr/>
        </p:nvSpPr>
        <p:spPr>
          <a:xfrm>
            <a:off x="7790401" y="3548419"/>
            <a:ext cx="498547" cy="15540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0513" rIns="0" bIns="505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41529"/>
            <a:r>
              <a:rPr lang="en-US" sz="842" dirty="0">
                <a:solidFill>
                  <a:prstClr val="black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SPR</a:t>
            </a:r>
          </a:p>
        </p:txBody>
      </p: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A7A8EF2D-4439-2D4B-ABA4-EAE02001A3B4}"/>
              </a:ext>
            </a:extLst>
          </p:cNvPr>
          <p:cNvCxnSpPr>
            <a:cxnSpLocks/>
            <a:stCxn id="187" idx="0"/>
            <a:endCxn id="231" idx="3"/>
          </p:cNvCxnSpPr>
          <p:nvPr/>
        </p:nvCxnSpPr>
        <p:spPr>
          <a:xfrm flipH="1" flipV="1">
            <a:off x="8288948" y="3626123"/>
            <a:ext cx="2373401" cy="9717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TextBox 233">
            <a:extLst>
              <a:ext uri="{FF2B5EF4-FFF2-40B4-BE49-F238E27FC236}">
                <a16:creationId xmlns:a16="http://schemas.microsoft.com/office/drawing/2014/main" id="{779174A3-70D6-0643-86B9-35686C3AAB3E}"/>
              </a:ext>
            </a:extLst>
          </p:cNvPr>
          <p:cNvSpPr txBox="1"/>
          <p:nvPr/>
        </p:nvSpPr>
        <p:spPr>
          <a:xfrm>
            <a:off x="9139190" y="3939944"/>
            <a:ext cx="130929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>
                <a:latin typeface="Arial" panose="020B0604020202020204" pitchFamily="34" charset="0"/>
                <a:cs typeface="Arial" panose="020B0604020202020204" pitchFamily="34" charset="0"/>
              </a:rPr>
              <a:t>Sp</a:t>
            </a:r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DAF1745E-3A8D-6B47-8731-CA5771A37AAC}"/>
              </a:ext>
            </a:extLst>
          </p:cNvPr>
          <p:cNvSpPr/>
          <p:nvPr/>
        </p:nvSpPr>
        <p:spPr>
          <a:xfrm>
            <a:off x="288262" y="2982815"/>
            <a:ext cx="498547" cy="30940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0513" rIns="0" bIns="505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41529"/>
            <a:r>
              <a:rPr lang="en-US" sz="842" dirty="0">
                <a:solidFill>
                  <a:prstClr val="black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UE</a:t>
            </a:r>
          </a:p>
        </p:txBody>
      </p:sp>
      <p:cxnSp>
        <p:nvCxnSpPr>
          <p:cNvPr id="236" name="Straight Connector 235">
            <a:extLst>
              <a:ext uri="{FF2B5EF4-FFF2-40B4-BE49-F238E27FC236}">
                <a16:creationId xmlns:a16="http://schemas.microsoft.com/office/drawing/2014/main" id="{AF09ECCD-20FC-A34A-A034-71CE19981F92}"/>
              </a:ext>
            </a:extLst>
          </p:cNvPr>
          <p:cNvCxnSpPr>
            <a:cxnSpLocks/>
          </p:cNvCxnSpPr>
          <p:nvPr/>
        </p:nvCxnSpPr>
        <p:spPr>
          <a:xfrm>
            <a:off x="786809" y="3185145"/>
            <a:ext cx="73054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TextBox 236">
            <a:extLst>
              <a:ext uri="{FF2B5EF4-FFF2-40B4-BE49-F238E27FC236}">
                <a16:creationId xmlns:a16="http://schemas.microsoft.com/office/drawing/2014/main" id="{7A262F6A-F71B-1144-A3BD-7926C5764C1E}"/>
              </a:ext>
            </a:extLst>
          </p:cNvPr>
          <p:cNvSpPr txBox="1"/>
          <p:nvPr/>
        </p:nvSpPr>
        <p:spPr>
          <a:xfrm>
            <a:off x="6795914" y="8267389"/>
            <a:ext cx="442429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defTabSz="641529"/>
            <a:r>
              <a:rPr lang="en-JP" sz="56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Nudr</a:t>
            </a:r>
            <a:r>
              <a:rPr lang="en-US" sz="56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(</a:t>
            </a:r>
            <a:r>
              <a:rPr lang="en-JP" sz="56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for Policy</a:t>
            </a:r>
            <a:r>
              <a:rPr lang="en-US" sz="56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)</a:t>
            </a:r>
            <a:endParaRPr lang="en-JP" sz="560" dirty="0">
              <a:solidFill>
                <a:schemeClr val="tx1"/>
              </a:solidFill>
              <a:latin typeface="Arial" panose="020B0604020202020204" pitchFamily="34" charset="0"/>
              <a:ea typeface="Noto Sans JP" panose="020B0500000000000000" pitchFamily="34" charset="-128"/>
              <a:cs typeface="Arial" panose="020B0604020202020204" pitchFamily="34" charset="0"/>
            </a:endParaRPr>
          </a:p>
          <a:p>
            <a:pPr defTabSz="641529"/>
            <a:r>
              <a:rPr lang="en-JP" sz="56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29.519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3AA2F522-0A31-F54F-BCD5-3696EC7B4DDE}"/>
              </a:ext>
            </a:extLst>
          </p:cNvPr>
          <p:cNvSpPr txBox="1"/>
          <p:nvPr/>
        </p:nvSpPr>
        <p:spPr>
          <a:xfrm>
            <a:off x="7821473" y="4295999"/>
            <a:ext cx="208390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JP" sz="56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N5g-eir</a:t>
            </a:r>
            <a:br>
              <a:rPr lang="en-JP" sz="56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</a:br>
            <a:r>
              <a:rPr lang="en-JP" sz="56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29.511</a:t>
            </a: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4F1DC1BE-9B42-CC4A-AEB6-9CFF23141F4D}"/>
              </a:ext>
            </a:extLst>
          </p:cNvPr>
          <p:cNvSpPr txBox="1"/>
          <p:nvPr/>
        </p:nvSpPr>
        <p:spPr>
          <a:xfrm>
            <a:off x="6525140" y="8578322"/>
            <a:ext cx="458459" cy="17235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defTabSz="641529"/>
            <a:r>
              <a:rPr lang="en-JP" sz="56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Nudr</a:t>
            </a:r>
          </a:p>
          <a:p>
            <a:pPr defTabSz="641529"/>
            <a:r>
              <a:rPr lang="en-JP" sz="56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29.504,29.505</a:t>
            </a: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19CC9045-4C23-034F-B643-5D24051EE705}"/>
              </a:ext>
            </a:extLst>
          </p:cNvPr>
          <p:cNvSpPr txBox="1"/>
          <p:nvPr/>
        </p:nvSpPr>
        <p:spPr>
          <a:xfrm>
            <a:off x="1093904" y="3099731"/>
            <a:ext cx="138944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>
                <a:latin typeface="Arial" panose="020B0604020202020204" pitchFamily="34" charset="0"/>
                <a:cs typeface="Arial" panose="020B0604020202020204" pitchFamily="34" charset="0"/>
              </a:rPr>
              <a:t>Uu</a:t>
            </a: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B8F3FA1F-78CC-7549-ABCF-7B62EEEBA3C6}"/>
              </a:ext>
            </a:extLst>
          </p:cNvPr>
          <p:cNvSpPr txBox="1"/>
          <p:nvPr/>
        </p:nvSpPr>
        <p:spPr>
          <a:xfrm>
            <a:off x="1338017" y="2603824"/>
            <a:ext cx="796693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defTabSz="641529"/>
            <a:r>
              <a:rPr lang="en-JP" sz="56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24.008 Layer3 (CC/MM/SM)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5B03C45C-F9A6-8642-8117-ED89AC624588}"/>
              </a:ext>
            </a:extLst>
          </p:cNvPr>
          <p:cNvSpPr txBox="1"/>
          <p:nvPr/>
        </p:nvSpPr>
        <p:spPr>
          <a:xfrm>
            <a:off x="150696" y="2094504"/>
            <a:ext cx="1094852" cy="86177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defTabSz="641529"/>
            <a:r>
              <a:rPr lang="en-JP" sz="560" b="1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GPRS/UMTS</a:t>
            </a:r>
          </a:p>
          <a:p>
            <a:pPr defTabSz="641529"/>
            <a:r>
              <a:rPr lang="en-JP" sz="56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Stage 2</a:t>
            </a:r>
          </a:p>
          <a:p>
            <a:pPr defTabSz="641529"/>
            <a:r>
              <a:rPr lang="en-JP" sz="56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23.060 GPRS Service</a:t>
            </a:r>
          </a:p>
          <a:p>
            <a:pPr defTabSz="641529"/>
            <a:r>
              <a:rPr lang="en-JP" sz="56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23.101 UMTS Architecture</a:t>
            </a:r>
          </a:p>
          <a:p>
            <a:pPr defTabSz="641529"/>
            <a:r>
              <a:rPr lang="en-JP" sz="56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23.107 UMTS QoS</a:t>
            </a:r>
          </a:p>
          <a:p>
            <a:pPr defTabSz="641529"/>
            <a:r>
              <a:rPr lang="en-JP" sz="56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23.108 UMTS Layer3(CC/MM/SM)</a:t>
            </a:r>
          </a:p>
          <a:p>
            <a:pPr defTabSz="641529"/>
            <a:r>
              <a:rPr lang="en-JP" sz="56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23.110 UMTS Access Stratum</a:t>
            </a:r>
          </a:p>
          <a:p>
            <a:pPr defTabSz="641529"/>
            <a:endParaRPr lang="en-JP" sz="560" dirty="0">
              <a:solidFill>
                <a:schemeClr val="tx1"/>
              </a:solidFill>
              <a:latin typeface="Arial" panose="020B0604020202020204" pitchFamily="34" charset="0"/>
              <a:ea typeface="Noto Sans JP" panose="020B0500000000000000" pitchFamily="34" charset="-128"/>
              <a:cs typeface="Arial" panose="020B0604020202020204" pitchFamily="34" charset="0"/>
            </a:endParaRPr>
          </a:p>
          <a:p>
            <a:pPr defTabSz="641529"/>
            <a:r>
              <a:rPr lang="en-JP" sz="560" b="1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Security</a:t>
            </a:r>
          </a:p>
          <a:p>
            <a:pPr defTabSz="641529"/>
            <a:r>
              <a:rPr lang="en-JP" sz="56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33.102 3G Security Architecture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0B64B4CC-5D14-B747-990B-09CCF39C17F5}"/>
              </a:ext>
            </a:extLst>
          </p:cNvPr>
          <p:cNvSpPr txBox="1"/>
          <p:nvPr/>
        </p:nvSpPr>
        <p:spPr>
          <a:xfrm>
            <a:off x="9308026" y="3946326"/>
            <a:ext cx="333425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JP" sz="56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Unspecified</a:t>
            </a:r>
          </a:p>
        </p:txBody>
      </p:sp>
      <p:sp>
        <p:nvSpPr>
          <p:cNvPr id="244" name="Left Bracket 243">
            <a:extLst>
              <a:ext uri="{FF2B5EF4-FFF2-40B4-BE49-F238E27FC236}">
                <a16:creationId xmlns:a16="http://schemas.microsoft.com/office/drawing/2014/main" id="{DB7A8544-7C6D-B24B-BC7A-46E3FBBF9DA1}"/>
              </a:ext>
            </a:extLst>
          </p:cNvPr>
          <p:cNvSpPr/>
          <p:nvPr/>
        </p:nvSpPr>
        <p:spPr>
          <a:xfrm rot="16200000">
            <a:off x="10757915" y="4734076"/>
            <a:ext cx="78479" cy="120521"/>
          </a:xfrm>
          <a:prstGeom prst="leftBracket">
            <a:avLst>
              <a:gd name="adj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641529"/>
            <a:endParaRPr lang="en-JP" sz="2526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8FB9940B-149B-674B-93D6-FABEB3540701}"/>
              </a:ext>
            </a:extLst>
          </p:cNvPr>
          <p:cNvSpPr txBox="1"/>
          <p:nvPr/>
        </p:nvSpPr>
        <p:spPr>
          <a:xfrm>
            <a:off x="9936838" y="4510096"/>
            <a:ext cx="469680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JP" sz="56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29.219</a:t>
            </a:r>
            <a:r>
              <a:rPr lang="en-US" sz="56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 </a:t>
            </a:r>
            <a:r>
              <a:rPr lang="en-JP" sz="56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Diameter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E7905ED6-520A-074E-A0E1-81091B89E57C}"/>
              </a:ext>
            </a:extLst>
          </p:cNvPr>
          <p:cNvSpPr txBox="1"/>
          <p:nvPr/>
        </p:nvSpPr>
        <p:spPr>
          <a:xfrm>
            <a:off x="3918441" y="1796928"/>
            <a:ext cx="426399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defTabSz="641529"/>
            <a:r>
              <a:rPr lang="en-JP" sz="56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29.016 Service</a:t>
            </a:r>
          </a:p>
          <a:p>
            <a:pPr defTabSz="641529"/>
            <a:r>
              <a:rPr lang="en-JP" sz="56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29.018 Layer3</a:t>
            </a:r>
          </a:p>
        </p:txBody>
      </p:sp>
      <p:sp>
        <p:nvSpPr>
          <p:cNvPr id="247" name="Rectangle 246">
            <a:extLst>
              <a:ext uri="{FF2B5EF4-FFF2-40B4-BE49-F238E27FC236}">
                <a16:creationId xmlns:a16="http://schemas.microsoft.com/office/drawing/2014/main" id="{67947A1E-5483-024C-9C83-D170E855EBB5}"/>
              </a:ext>
            </a:extLst>
          </p:cNvPr>
          <p:cNvSpPr/>
          <p:nvPr/>
        </p:nvSpPr>
        <p:spPr>
          <a:xfrm>
            <a:off x="12010840" y="3494456"/>
            <a:ext cx="498547" cy="15540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0513" rIns="0" bIns="505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41529"/>
            <a:r>
              <a:rPr lang="en-US" sz="842" dirty="0">
                <a:solidFill>
                  <a:prstClr val="black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SLF</a:t>
            </a:r>
          </a:p>
        </p:txBody>
      </p: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4768103E-E7D3-D648-8058-4B964DFA8154}"/>
              </a:ext>
            </a:extLst>
          </p:cNvPr>
          <p:cNvCxnSpPr>
            <a:cxnSpLocks/>
            <a:stCxn id="451" idx="1"/>
            <a:endCxn id="247" idx="3"/>
          </p:cNvCxnSpPr>
          <p:nvPr/>
        </p:nvCxnSpPr>
        <p:spPr>
          <a:xfrm flipH="1" flipV="1">
            <a:off x="12509387" y="3572160"/>
            <a:ext cx="347172" cy="2219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C33694E7-460F-2148-BE7A-B3AA50F23FD0}"/>
              </a:ext>
            </a:extLst>
          </p:cNvPr>
          <p:cNvCxnSpPr>
            <a:cxnSpLocks/>
            <a:stCxn id="440" idx="1"/>
            <a:endCxn id="247" idx="3"/>
          </p:cNvCxnSpPr>
          <p:nvPr/>
        </p:nvCxnSpPr>
        <p:spPr>
          <a:xfrm flipH="1">
            <a:off x="12509387" y="3155238"/>
            <a:ext cx="347172" cy="4169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TextBox 259">
            <a:extLst>
              <a:ext uri="{FF2B5EF4-FFF2-40B4-BE49-F238E27FC236}">
                <a16:creationId xmlns:a16="http://schemas.microsoft.com/office/drawing/2014/main" id="{98E5252A-A5D8-5C46-94E4-B90644959C45}"/>
              </a:ext>
            </a:extLst>
          </p:cNvPr>
          <p:cNvSpPr txBox="1"/>
          <p:nvPr/>
        </p:nvSpPr>
        <p:spPr>
          <a:xfrm>
            <a:off x="4230387" y="3755152"/>
            <a:ext cx="211597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JP" sz="56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29.118</a:t>
            </a:r>
          </a:p>
          <a:p>
            <a:pPr algn="ctr" defTabSz="641529"/>
            <a:r>
              <a:rPr lang="en-JP" sz="56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SGsAP</a:t>
            </a: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38339EA5-D855-C642-8E4E-0E4037990FD6}"/>
              </a:ext>
            </a:extLst>
          </p:cNvPr>
          <p:cNvSpPr txBox="1"/>
          <p:nvPr/>
        </p:nvSpPr>
        <p:spPr>
          <a:xfrm rot="2975463">
            <a:off x="4678417" y="3275884"/>
            <a:ext cx="477695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JP" sz="56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29.281</a:t>
            </a:r>
            <a:r>
              <a:rPr lang="en-US" sz="56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 </a:t>
            </a:r>
            <a:r>
              <a:rPr lang="en-JP" sz="56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GTPv1-U</a:t>
            </a:r>
          </a:p>
        </p:txBody>
      </p:sp>
      <p:sp>
        <p:nvSpPr>
          <p:cNvPr id="263" name="Left Bracket 262">
            <a:extLst>
              <a:ext uri="{FF2B5EF4-FFF2-40B4-BE49-F238E27FC236}">
                <a16:creationId xmlns:a16="http://schemas.microsoft.com/office/drawing/2014/main" id="{ADBD326F-97FE-9948-88D4-7A4E61C8E720}"/>
              </a:ext>
            </a:extLst>
          </p:cNvPr>
          <p:cNvSpPr/>
          <p:nvPr/>
        </p:nvSpPr>
        <p:spPr>
          <a:xfrm rot="16200000">
            <a:off x="3669721" y="2454715"/>
            <a:ext cx="78479" cy="120521"/>
          </a:xfrm>
          <a:prstGeom prst="leftBracket">
            <a:avLst>
              <a:gd name="adj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641529"/>
            <a:endParaRPr lang="en-JP" sz="2526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6088E311-3037-964B-A66A-A30E89CAFECE}"/>
              </a:ext>
            </a:extLst>
          </p:cNvPr>
          <p:cNvSpPr txBox="1"/>
          <p:nvPr/>
        </p:nvSpPr>
        <p:spPr>
          <a:xfrm>
            <a:off x="3596385" y="2591381"/>
            <a:ext cx="174211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>
                <a:latin typeface="Arial" panose="020B0604020202020204" pitchFamily="34" charset="0"/>
                <a:cs typeface="Arial" panose="020B0604020202020204" pitchFamily="34" charset="0"/>
              </a:rPr>
              <a:t>S16</a:t>
            </a: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43FD46A5-009E-1741-9CB7-5F9A5E0ABD17}"/>
              </a:ext>
            </a:extLst>
          </p:cNvPr>
          <p:cNvSpPr txBox="1"/>
          <p:nvPr/>
        </p:nvSpPr>
        <p:spPr>
          <a:xfrm>
            <a:off x="3554275" y="2720604"/>
            <a:ext cx="266098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JP" sz="56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29.274</a:t>
            </a:r>
          </a:p>
          <a:p>
            <a:pPr algn="ctr" defTabSz="641529"/>
            <a:r>
              <a:rPr lang="en-JP" sz="56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GTPv2-C</a:t>
            </a:r>
          </a:p>
        </p:txBody>
      </p:sp>
      <p:sp>
        <p:nvSpPr>
          <p:cNvPr id="266" name="Left Bracket 265">
            <a:extLst>
              <a:ext uri="{FF2B5EF4-FFF2-40B4-BE49-F238E27FC236}">
                <a16:creationId xmlns:a16="http://schemas.microsoft.com/office/drawing/2014/main" id="{B8450FA6-7AF1-0C46-87F8-300610645FDE}"/>
              </a:ext>
            </a:extLst>
          </p:cNvPr>
          <p:cNvSpPr/>
          <p:nvPr/>
        </p:nvSpPr>
        <p:spPr>
          <a:xfrm rot="16200000">
            <a:off x="4005538" y="2455772"/>
            <a:ext cx="78479" cy="120521"/>
          </a:xfrm>
          <a:prstGeom prst="leftBracket">
            <a:avLst>
              <a:gd name="adj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641529"/>
            <a:endParaRPr lang="en-JP" sz="2526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CEF6EFA2-42CB-A04C-8B23-9412BBF33800}"/>
              </a:ext>
            </a:extLst>
          </p:cNvPr>
          <p:cNvSpPr txBox="1"/>
          <p:nvPr/>
        </p:nvSpPr>
        <p:spPr>
          <a:xfrm>
            <a:off x="4000633" y="2592438"/>
            <a:ext cx="138945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>
                <a:latin typeface="Arial" panose="020B0604020202020204" pitchFamily="34" charset="0"/>
                <a:cs typeface="Arial" panose="020B0604020202020204" pitchFamily="34" charset="0"/>
              </a:rPr>
              <a:t>Gn</a:t>
            </a: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980D2782-A831-C14D-BEEA-977AF6F9A8C7}"/>
              </a:ext>
            </a:extLst>
          </p:cNvPr>
          <p:cNvSpPr txBox="1"/>
          <p:nvPr/>
        </p:nvSpPr>
        <p:spPr>
          <a:xfrm>
            <a:off x="3940891" y="2721661"/>
            <a:ext cx="266098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JP" sz="56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29.274</a:t>
            </a:r>
          </a:p>
          <a:p>
            <a:pPr algn="ctr" defTabSz="641529"/>
            <a:r>
              <a:rPr lang="en-JP" sz="56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GTPv2-C</a:t>
            </a: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4BBF674B-0D63-E745-90C9-F9CB54A1708C}"/>
              </a:ext>
            </a:extLst>
          </p:cNvPr>
          <p:cNvSpPr txBox="1"/>
          <p:nvPr/>
        </p:nvSpPr>
        <p:spPr>
          <a:xfrm rot="1924615">
            <a:off x="5369281" y="3186450"/>
            <a:ext cx="415178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JP" sz="56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MAP</a:t>
            </a:r>
            <a:r>
              <a:rPr lang="en-US" sz="56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/Diameter</a:t>
            </a:r>
            <a:endParaRPr lang="en-JP" sz="560" dirty="0">
              <a:solidFill>
                <a:schemeClr val="tx1"/>
              </a:solidFill>
              <a:latin typeface="Arial" panose="020B0604020202020204" pitchFamily="34" charset="0"/>
              <a:ea typeface="Noto Sans JP" panose="020B0500000000000000" pitchFamily="34" charset="-128"/>
              <a:cs typeface="Arial" panose="020B0604020202020204" pitchFamily="34" charset="0"/>
            </a:endParaRPr>
          </a:p>
        </p:txBody>
      </p: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082F20B0-0FCD-764F-AEC4-9EC87D933DFD}"/>
              </a:ext>
            </a:extLst>
          </p:cNvPr>
          <p:cNvCxnSpPr>
            <a:cxnSpLocks/>
            <a:endCxn id="416" idx="1"/>
          </p:cNvCxnSpPr>
          <p:nvPr/>
        </p:nvCxnSpPr>
        <p:spPr>
          <a:xfrm>
            <a:off x="2015669" y="3209358"/>
            <a:ext cx="5673132" cy="3287863"/>
          </a:xfrm>
          <a:prstGeom prst="line">
            <a:avLst/>
          </a:prstGeom>
          <a:ln w="158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TextBox 273">
            <a:extLst>
              <a:ext uri="{FF2B5EF4-FFF2-40B4-BE49-F238E27FC236}">
                <a16:creationId xmlns:a16="http://schemas.microsoft.com/office/drawing/2014/main" id="{B5DCDC5E-D885-1E4C-AB46-B2AD86A78EAA}"/>
              </a:ext>
            </a:extLst>
          </p:cNvPr>
          <p:cNvSpPr txBox="1"/>
          <p:nvPr/>
        </p:nvSpPr>
        <p:spPr>
          <a:xfrm>
            <a:off x="2258997" y="3379999"/>
            <a:ext cx="174211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>
                <a:latin typeface="Arial" panose="020B0604020202020204" pitchFamily="34" charset="0"/>
                <a:cs typeface="Arial" panose="020B0604020202020204" pitchFamily="34" charset="0"/>
              </a:rPr>
              <a:t>S12</a:t>
            </a: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5A1D6E87-617D-EB44-A66E-40FD71B7C5A3}"/>
              </a:ext>
            </a:extLst>
          </p:cNvPr>
          <p:cNvSpPr txBox="1"/>
          <p:nvPr/>
        </p:nvSpPr>
        <p:spPr>
          <a:xfrm>
            <a:off x="2575114" y="2763848"/>
            <a:ext cx="188637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>
                <a:latin typeface="Arial" panose="020B0604020202020204" pitchFamily="34" charset="0"/>
                <a:cs typeface="Arial" panose="020B0604020202020204" pitchFamily="34" charset="0"/>
              </a:rPr>
              <a:t>IuPs</a:t>
            </a: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CA9BC8DE-85E7-6642-8CC9-7187B38C3800}"/>
              </a:ext>
            </a:extLst>
          </p:cNvPr>
          <p:cNvSpPr txBox="1"/>
          <p:nvPr/>
        </p:nvSpPr>
        <p:spPr>
          <a:xfrm>
            <a:off x="2431032" y="1580744"/>
            <a:ext cx="138944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>
                <a:latin typeface="Arial" panose="020B0604020202020204" pitchFamily="34" charset="0"/>
                <a:cs typeface="Arial" panose="020B0604020202020204" pitchFamily="34" charset="0"/>
              </a:rPr>
              <a:t>Gb</a:t>
            </a: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38C86E4C-32D3-7443-8F00-90E0C45D7DC6}"/>
              </a:ext>
            </a:extLst>
          </p:cNvPr>
          <p:cNvSpPr txBox="1"/>
          <p:nvPr/>
        </p:nvSpPr>
        <p:spPr>
          <a:xfrm>
            <a:off x="5241858" y="1975941"/>
            <a:ext cx="87648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B45FF749-2377-EE45-A893-BF45D8983347}"/>
              </a:ext>
            </a:extLst>
          </p:cNvPr>
          <p:cNvSpPr txBox="1"/>
          <p:nvPr/>
        </p:nvSpPr>
        <p:spPr>
          <a:xfrm>
            <a:off x="9026843" y="1763778"/>
            <a:ext cx="92457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2F90538D-D4FB-FA44-A35B-4EE789429E51}"/>
              </a:ext>
            </a:extLst>
          </p:cNvPr>
          <p:cNvSpPr txBox="1"/>
          <p:nvPr/>
        </p:nvSpPr>
        <p:spPr>
          <a:xfrm>
            <a:off x="7821473" y="673412"/>
            <a:ext cx="130929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>
                <a:latin typeface="Arial" panose="020B0604020202020204" pitchFamily="34" charset="0"/>
                <a:cs typeface="Arial" panose="020B0604020202020204" pitchFamily="34" charset="0"/>
              </a:rPr>
              <a:t>Nc</a:t>
            </a: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19F8CA0E-70B0-6949-AF3F-E0E214B37EDB}"/>
              </a:ext>
            </a:extLst>
          </p:cNvPr>
          <p:cNvSpPr txBox="1"/>
          <p:nvPr/>
        </p:nvSpPr>
        <p:spPr>
          <a:xfrm>
            <a:off x="4802096" y="927411"/>
            <a:ext cx="138944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>
                <a:latin typeface="Arial" panose="020B0604020202020204" pitchFamily="34" charset="0"/>
                <a:cs typeface="Arial" panose="020B0604020202020204" pitchFamily="34" charset="0"/>
              </a:rPr>
              <a:t>Mc</a:t>
            </a: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FDB95DC9-6248-234C-B133-011718A70675}"/>
              </a:ext>
            </a:extLst>
          </p:cNvPr>
          <p:cNvSpPr txBox="1"/>
          <p:nvPr/>
        </p:nvSpPr>
        <p:spPr>
          <a:xfrm>
            <a:off x="8920302" y="1222738"/>
            <a:ext cx="140547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>
                <a:latin typeface="Arial" panose="020B0604020202020204" pitchFamily="34" charset="0"/>
                <a:cs typeface="Arial" panose="020B0604020202020204" pitchFamily="34" charset="0"/>
              </a:rPr>
              <a:t>Nb</a:t>
            </a: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8B3C783D-01C3-744E-8546-F544E8560919}"/>
              </a:ext>
            </a:extLst>
          </p:cNvPr>
          <p:cNvSpPr txBox="1"/>
          <p:nvPr/>
        </p:nvSpPr>
        <p:spPr>
          <a:xfrm>
            <a:off x="9586687" y="2417449"/>
            <a:ext cx="134135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>
                <a:latin typeface="Arial" panose="020B0604020202020204" pitchFamily="34" charset="0"/>
                <a:cs typeface="Arial" panose="020B0604020202020204" pitchFamily="34" charset="0"/>
              </a:rPr>
              <a:t>Gc</a:t>
            </a: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45538F9F-04C7-0A40-8056-47F11C2902D7}"/>
              </a:ext>
            </a:extLst>
          </p:cNvPr>
          <p:cNvSpPr txBox="1"/>
          <p:nvPr/>
        </p:nvSpPr>
        <p:spPr>
          <a:xfrm>
            <a:off x="5311839" y="1778228"/>
            <a:ext cx="82839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F6DD57C9-A68D-384A-9255-8B3B30AAF0CD}"/>
              </a:ext>
            </a:extLst>
          </p:cNvPr>
          <p:cNvSpPr txBox="1"/>
          <p:nvPr/>
        </p:nvSpPr>
        <p:spPr>
          <a:xfrm>
            <a:off x="10212932" y="4626305"/>
            <a:ext cx="126121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 dirty="0">
                <a:latin typeface="Arial" panose="020B0604020202020204" pitchFamily="34" charset="0"/>
                <a:cs typeface="Arial" panose="020B0604020202020204" pitchFamily="34" charset="0"/>
              </a:rPr>
              <a:t>Sy</a:t>
            </a:r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AF91310A-AF03-4642-88E8-DF94FB87AEC5}"/>
              </a:ext>
            </a:extLst>
          </p:cNvPr>
          <p:cNvSpPr txBox="1"/>
          <p:nvPr/>
        </p:nvSpPr>
        <p:spPr>
          <a:xfrm>
            <a:off x="10589286" y="4179730"/>
            <a:ext cx="134135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>
                <a:latin typeface="Arial" panose="020B0604020202020204" pitchFamily="34" charset="0"/>
                <a:cs typeface="Arial" panose="020B0604020202020204" pitchFamily="34" charset="0"/>
              </a:rPr>
              <a:t>Gx</a:t>
            </a:r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2ABB5F9C-7837-F744-98B1-C123F4A3BA3F}"/>
              </a:ext>
            </a:extLst>
          </p:cNvPr>
          <p:cNvSpPr txBox="1"/>
          <p:nvPr/>
        </p:nvSpPr>
        <p:spPr>
          <a:xfrm>
            <a:off x="10742976" y="4857604"/>
            <a:ext cx="168646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squar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 dirty="0">
                <a:latin typeface="Arial" panose="020B0604020202020204" pitchFamily="34" charset="0"/>
                <a:cs typeface="Arial" panose="020B0604020202020204" pitchFamily="34" charset="0"/>
              </a:rPr>
              <a:t>S9</a:t>
            </a:r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D6DFB267-AC71-674A-94B6-29906BEFD5B9}"/>
              </a:ext>
            </a:extLst>
          </p:cNvPr>
          <p:cNvSpPr txBox="1"/>
          <p:nvPr/>
        </p:nvSpPr>
        <p:spPr>
          <a:xfrm>
            <a:off x="7502979" y="2255610"/>
            <a:ext cx="138945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>
                <a:latin typeface="Arial" panose="020B0604020202020204" pitchFamily="34" charset="0"/>
                <a:cs typeface="Arial" panose="020B0604020202020204" pitchFamily="34" charset="0"/>
              </a:rPr>
              <a:t>Gn</a:t>
            </a:r>
          </a:p>
        </p:txBody>
      </p:sp>
      <p:sp>
        <p:nvSpPr>
          <p:cNvPr id="290" name="TextBox 289">
            <a:extLst>
              <a:ext uri="{FF2B5EF4-FFF2-40B4-BE49-F238E27FC236}">
                <a16:creationId xmlns:a16="http://schemas.microsoft.com/office/drawing/2014/main" id="{DB255DAE-3CB0-8442-A9FF-C999F3A06B98}"/>
              </a:ext>
            </a:extLst>
          </p:cNvPr>
          <p:cNvSpPr txBox="1"/>
          <p:nvPr/>
        </p:nvSpPr>
        <p:spPr>
          <a:xfrm>
            <a:off x="7283630" y="2372619"/>
            <a:ext cx="547710" cy="7694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842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 sz="560">
                <a:latin typeface="Arial" panose="020B0604020202020204" pitchFamily="34" charset="0"/>
                <a:cs typeface="Arial" panose="020B0604020202020204" pitchFamily="34" charset="0"/>
              </a:rPr>
              <a:t>(Gp for Roaming)</a:t>
            </a:r>
          </a:p>
        </p:txBody>
      </p:sp>
      <p:sp>
        <p:nvSpPr>
          <p:cNvPr id="293" name="Rectangle 292">
            <a:extLst>
              <a:ext uri="{FF2B5EF4-FFF2-40B4-BE49-F238E27FC236}">
                <a16:creationId xmlns:a16="http://schemas.microsoft.com/office/drawing/2014/main" id="{2AE75C05-D6D7-7D4D-8996-90AABF394A37}"/>
              </a:ext>
            </a:extLst>
          </p:cNvPr>
          <p:cNvSpPr/>
          <p:nvPr/>
        </p:nvSpPr>
        <p:spPr>
          <a:xfrm>
            <a:off x="2741014" y="4372943"/>
            <a:ext cx="498547" cy="15540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0513" rIns="0" bIns="505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41529"/>
            <a:r>
              <a:rPr lang="en-US" sz="842" dirty="0">
                <a:solidFill>
                  <a:prstClr val="black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IWF</a:t>
            </a:r>
          </a:p>
        </p:txBody>
      </p:sp>
      <p:sp>
        <p:nvSpPr>
          <p:cNvPr id="308" name="TextBox 307">
            <a:extLst>
              <a:ext uri="{FF2B5EF4-FFF2-40B4-BE49-F238E27FC236}">
                <a16:creationId xmlns:a16="http://schemas.microsoft.com/office/drawing/2014/main" id="{25A0F6BD-AE6C-2E4B-8427-103A9BA78F80}"/>
              </a:ext>
            </a:extLst>
          </p:cNvPr>
          <p:cNvSpPr txBox="1"/>
          <p:nvPr/>
        </p:nvSpPr>
        <p:spPr>
          <a:xfrm>
            <a:off x="11151010" y="665021"/>
            <a:ext cx="215889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>
                <a:latin typeface="Arial" panose="020B0604020202020204" pitchFamily="34" charset="0"/>
                <a:cs typeface="Arial" panose="020B0604020202020204" pitchFamily="34" charset="0"/>
              </a:rPr>
              <a:t>ISUP</a:t>
            </a:r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EDF8FB56-35C9-A448-BA17-451B81D689D3}"/>
              </a:ext>
            </a:extLst>
          </p:cNvPr>
          <p:cNvSpPr txBox="1"/>
          <p:nvPr/>
        </p:nvSpPr>
        <p:spPr>
          <a:xfrm>
            <a:off x="8848136" y="2350333"/>
            <a:ext cx="477696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JP" sz="560">
                <a:solidFill>
                  <a:srgbClr val="0F2538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29.281 GTPv1-U</a:t>
            </a:r>
          </a:p>
        </p:txBody>
      </p:sp>
      <p:sp>
        <p:nvSpPr>
          <p:cNvPr id="310" name="TextBox 309">
            <a:extLst>
              <a:ext uri="{FF2B5EF4-FFF2-40B4-BE49-F238E27FC236}">
                <a16:creationId xmlns:a16="http://schemas.microsoft.com/office/drawing/2014/main" id="{0F483197-EB00-874F-B589-59BB0E6BCDA5}"/>
              </a:ext>
            </a:extLst>
          </p:cNvPr>
          <p:cNvSpPr txBox="1"/>
          <p:nvPr/>
        </p:nvSpPr>
        <p:spPr>
          <a:xfrm>
            <a:off x="8848860" y="2178741"/>
            <a:ext cx="477696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JP" sz="560">
                <a:solidFill>
                  <a:srgbClr val="0F2538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29.060 GTPv1-C</a:t>
            </a:r>
          </a:p>
        </p:txBody>
      </p:sp>
      <p:cxnSp>
        <p:nvCxnSpPr>
          <p:cNvPr id="311" name="Straight Connector 310">
            <a:extLst>
              <a:ext uri="{FF2B5EF4-FFF2-40B4-BE49-F238E27FC236}">
                <a16:creationId xmlns:a16="http://schemas.microsoft.com/office/drawing/2014/main" id="{6727B75F-9644-7A45-AF1F-BB0C175C3696}"/>
              </a:ext>
            </a:extLst>
          </p:cNvPr>
          <p:cNvCxnSpPr>
            <a:cxnSpLocks/>
            <a:stCxn id="412" idx="2"/>
            <a:endCxn id="330" idx="0"/>
          </p:cNvCxnSpPr>
          <p:nvPr/>
        </p:nvCxnSpPr>
        <p:spPr>
          <a:xfrm>
            <a:off x="3880761" y="5833884"/>
            <a:ext cx="0" cy="35962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Connector 311">
            <a:extLst>
              <a:ext uri="{FF2B5EF4-FFF2-40B4-BE49-F238E27FC236}">
                <a16:creationId xmlns:a16="http://schemas.microsoft.com/office/drawing/2014/main" id="{1B98A091-D030-E442-B703-73FC522FD9D5}"/>
              </a:ext>
            </a:extLst>
          </p:cNvPr>
          <p:cNvCxnSpPr>
            <a:cxnSpLocks/>
            <a:stCxn id="513" idx="1"/>
            <a:endCxn id="415" idx="3"/>
          </p:cNvCxnSpPr>
          <p:nvPr/>
        </p:nvCxnSpPr>
        <p:spPr>
          <a:xfrm flipH="1" flipV="1">
            <a:off x="8187348" y="5679180"/>
            <a:ext cx="2293459" cy="39056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>
            <a:extLst>
              <a:ext uri="{FF2B5EF4-FFF2-40B4-BE49-F238E27FC236}">
                <a16:creationId xmlns:a16="http://schemas.microsoft.com/office/drawing/2014/main" id="{D315D8B7-4272-CF4F-97B7-D4F3E6A1FCA7}"/>
              </a:ext>
            </a:extLst>
          </p:cNvPr>
          <p:cNvCxnSpPr>
            <a:cxnSpLocks/>
            <a:stCxn id="514" idx="1"/>
            <a:endCxn id="416" idx="3"/>
          </p:cNvCxnSpPr>
          <p:nvPr/>
        </p:nvCxnSpPr>
        <p:spPr>
          <a:xfrm flipH="1" flipV="1">
            <a:off x="8187348" y="6497221"/>
            <a:ext cx="2293459" cy="3924187"/>
          </a:xfrm>
          <a:prstGeom prst="line">
            <a:avLst/>
          </a:prstGeom>
          <a:ln w="158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Connector 314">
            <a:extLst>
              <a:ext uri="{FF2B5EF4-FFF2-40B4-BE49-F238E27FC236}">
                <a16:creationId xmlns:a16="http://schemas.microsoft.com/office/drawing/2014/main" id="{4A196C38-52CE-7C4C-A5E9-47A3296DE930}"/>
              </a:ext>
            </a:extLst>
          </p:cNvPr>
          <p:cNvCxnSpPr>
            <a:cxnSpLocks/>
            <a:stCxn id="215" idx="1"/>
            <a:endCxn id="330" idx="0"/>
          </p:cNvCxnSpPr>
          <p:nvPr/>
        </p:nvCxnSpPr>
        <p:spPr>
          <a:xfrm flipH="1">
            <a:off x="3880761" y="4153158"/>
            <a:ext cx="3905621" cy="52769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>
            <a:extLst>
              <a:ext uri="{FF2B5EF4-FFF2-40B4-BE49-F238E27FC236}">
                <a16:creationId xmlns:a16="http://schemas.microsoft.com/office/drawing/2014/main" id="{88A6D851-9209-3F47-AE94-54ED93AB8EAC}"/>
              </a:ext>
            </a:extLst>
          </p:cNvPr>
          <p:cNvCxnSpPr>
            <a:cxnSpLocks/>
            <a:stCxn id="441" idx="1"/>
            <a:endCxn id="524" idx="3"/>
          </p:cNvCxnSpPr>
          <p:nvPr/>
        </p:nvCxnSpPr>
        <p:spPr>
          <a:xfrm flipH="1">
            <a:off x="10429130" y="5679180"/>
            <a:ext cx="2427429" cy="26973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9" name="Freeform 318">
            <a:extLst>
              <a:ext uri="{FF2B5EF4-FFF2-40B4-BE49-F238E27FC236}">
                <a16:creationId xmlns:a16="http://schemas.microsoft.com/office/drawing/2014/main" id="{28DD8B1E-1ED6-6546-8B34-0B2613EDF2DD}"/>
              </a:ext>
            </a:extLst>
          </p:cNvPr>
          <p:cNvSpPr/>
          <p:nvPr/>
        </p:nvSpPr>
        <p:spPr>
          <a:xfrm>
            <a:off x="12320798" y="1267909"/>
            <a:ext cx="3834647" cy="2592430"/>
          </a:xfrm>
          <a:custGeom>
            <a:avLst/>
            <a:gdLst>
              <a:gd name="connsiteX0" fmla="*/ 2081048 w 2306270"/>
              <a:gd name="connsiteY0" fmla="*/ 1328808 h 1328808"/>
              <a:gd name="connsiteX1" fmla="*/ 2306270 w 2306270"/>
              <a:gd name="connsiteY1" fmla="*/ 1328808 h 1328808"/>
              <a:gd name="connsiteX2" fmla="*/ 2306270 w 2306270"/>
              <a:gd name="connsiteY2" fmla="*/ 0 h 1328808"/>
              <a:gd name="connsiteX3" fmla="*/ 2265730 w 2306270"/>
              <a:gd name="connsiteY3" fmla="*/ 0 h 1328808"/>
              <a:gd name="connsiteX4" fmla="*/ 0 w 2306270"/>
              <a:gd name="connsiteY4" fmla="*/ 0 h 1328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06270" h="1328808">
                <a:moveTo>
                  <a:pt x="2081048" y="1328808"/>
                </a:moveTo>
                <a:lnTo>
                  <a:pt x="2306270" y="1328808"/>
                </a:lnTo>
                <a:lnTo>
                  <a:pt x="2306270" y="0"/>
                </a:lnTo>
                <a:lnTo>
                  <a:pt x="2265730" y="0"/>
                </a:lnTo>
                <a:lnTo>
                  <a:pt x="0" y="0"/>
                </a:lnTo>
              </a:path>
            </a:pathLst>
          </a:custGeom>
          <a:ln w="158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641529"/>
            <a:endParaRPr lang="en-JP" sz="2526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0" name="Freeform 319">
            <a:extLst>
              <a:ext uri="{FF2B5EF4-FFF2-40B4-BE49-F238E27FC236}">
                <a16:creationId xmlns:a16="http://schemas.microsoft.com/office/drawing/2014/main" id="{70277B75-756D-1B48-8E46-73054AE47EAF}"/>
              </a:ext>
            </a:extLst>
          </p:cNvPr>
          <p:cNvSpPr/>
          <p:nvPr/>
        </p:nvSpPr>
        <p:spPr>
          <a:xfrm>
            <a:off x="12318025" y="725829"/>
            <a:ext cx="3980024" cy="2518809"/>
          </a:xfrm>
          <a:custGeom>
            <a:avLst/>
            <a:gdLst>
              <a:gd name="connsiteX0" fmla="*/ 0 w 2432394"/>
              <a:gd name="connsiteY0" fmla="*/ 0 h 1405384"/>
              <a:gd name="connsiteX1" fmla="*/ 2432394 w 2432394"/>
              <a:gd name="connsiteY1" fmla="*/ 0 h 1405384"/>
              <a:gd name="connsiteX2" fmla="*/ 2432394 w 2432394"/>
              <a:gd name="connsiteY2" fmla="*/ 1405384 h 1405384"/>
              <a:gd name="connsiteX3" fmla="*/ 2382846 w 2432394"/>
              <a:gd name="connsiteY3" fmla="*/ 1405384 h 1405384"/>
              <a:gd name="connsiteX4" fmla="*/ 2085553 w 2432394"/>
              <a:gd name="connsiteY4" fmla="*/ 1405384 h 1405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2394" h="1405384">
                <a:moveTo>
                  <a:pt x="0" y="0"/>
                </a:moveTo>
                <a:lnTo>
                  <a:pt x="2432394" y="0"/>
                </a:lnTo>
                <a:lnTo>
                  <a:pt x="2432394" y="1405384"/>
                </a:lnTo>
                <a:lnTo>
                  <a:pt x="2382846" y="1405384"/>
                </a:lnTo>
                <a:lnTo>
                  <a:pt x="2085553" y="1405384"/>
                </a:ln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641529"/>
            <a:endParaRPr lang="en-JP" sz="2526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6" name="Elbow Connector 335">
            <a:extLst>
              <a:ext uri="{FF2B5EF4-FFF2-40B4-BE49-F238E27FC236}">
                <a16:creationId xmlns:a16="http://schemas.microsoft.com/office/drawing/2014/main" id="{61DF76C0-2A5D-4D4D-ABE1-E9817DAEE32A}"/>
              </a:ext>
            </a:extLst>
          </p:cNvPr>
          <p:cNvCxnSpPr>
            <a:cxnSpLocks/>
            <a:stCxn id="504" idx="3"/>
            <a:endCxn id="335" idx="3"/>
          </p:cNvCxnSpPr>
          <p:nvPr/>
        </p:nvCxnSpPr>
        <p:spPr>
          <a:xfrm flipH="1">
            <a:off x="6496255" y="4687951"/>
            <a:ext cx="1656168" cy="4093922"/>
          </a:xfrm>
          <a:prstGeom prst="bentConnector3">
            <a:avLst>
              <a:gd name="adj1" fmla="val -1380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Straight Connector 336">
            <a:extLst>
              <a:ext uri="{FF2B5EF4-FFF2-40B4-BE49-F238E27FC236}">
                <a16:creationId xmlns:a16="http://schemas.microsoft.com/office/drawing/2014/main" id="{E1354535-354C-1E40-9795-C04F6015B8DC}"/>
              </a:ext>
            </a:extLst>
          </p:cNvPr>
          <p:cNvCxnSpPr>
            <a:cxnSpLocks/>
            <a:stCxn id="504" idx="1"/>
            <a:endCxn id="353" idx="0"/>
          </p:cNvCxnSpPr>
          <p:nvPr/>
        </p:nvCxnSpPr>
        <p:spPr>
          <a:xfrm flipH="1">
            <a:off x="5228297" y="4687951"/>
            <a:ext cx="2425579" cy="33329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0" name="Rectangle 439">
            <a:extLst>
              <a:ext uri="{FF2B5EF4-FFF2-40B4-BE49-F238E27FC236}">
                <a16:creationId xmlns:a16="http://schemas.microsoft.com/office/drawing/2014/main" id="{6596D543-FC7B-FA43-82A4-962A509E0310}"/>
              </a:ext>
            </a:extLst>
          </p:cNvPr>
          <p:cNvSpPr/>
          <p:nvPr/>
        </p:nvSpPr>
        <p:spPr>
          <a:xfrm>
            <a:off x="12856559" y="3000533"/>
            <a:ext cx="498547" cy="30940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0513" rIns="0" bIns="505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41529"/>
            <a:r>
              <a:rPr lang="en-US" sz="842" dirty="0">
                <a:solidFill>
                  <a:prstClr val="black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AS</a:t>
            </a:r>
          </a:p>
        </p:txBody>
      </p:sp>
      <p:sp>
        <p:nvSpPr>
          <p:cNvPr id="441" name="Rectangle 440">
            <a:extLst>
              <a:ext uri="{FF2B5EF4-FFF2-40B4-BE49-F238E27FC236}">
                <a16:creationId xmlns:a16="http://schemas.microsoft.com/office/drawing/2014/main" id="{7117B1F1-21D9-4447-99CA-4BBC87820AEA}"/>
              </a:ext>
            </a:extLst>
          </p:cNvPr>
          <p:cNvSpPr/>
          <p:nvPr/>
        </p:nvSpPr>
        <p:spPr>
          <a:xfrm>
            <a:off x="12856559" y="5524475"/>
            <a:ext cx="498547" cy="30940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0513" rIns="0" bIns="505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41529"/>
            <a:r>
              <a:rPr lang="en-US" sz="842" dirty="0">
                <a:solidFill>
                  <a:prstClr val="black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P-CSCF</a:t>
            </a:r>
          </a:p>
        </p:txBody>
      </p:sp>
      <p:sp>
        <p:nvSpPr>
          <p:cNvPr id="442" name="Rectangle 441">
            <a:extLst>
              <a:ext uri="{FF2B5EF4-FFF2-40B4-BE49-F238E27FC236}">
                <a16:creationId xmlns:a16="http://schemas.microsoft.com/office/drawing/2014/main" id="{72A449C8-283E-E545-8583-AA159E50053E}"/>
              </a:ext>
            </a:extLst>
          </p:cNvPr>
          <p:cNvSpPr/>
          <p:nvPr/>
        </p:nvSpPr>
        <p:spPr>
          <a:xfrm>
            <a:off x="12856559" y="6342516"/>
            <a:ext cx="498547" cy="30940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0513" rIns="0" bIns="505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41529"/>
            <a:r>
              <a:rPr lang="en-US" sz="842" dirty="0">
                <a:solidFill>
                  <a:prstClr val="black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IMS-AGW</a:t>
            </a:r>
          </a:p>
        </p:txBody>
      </p:sp>
      <p:cxnSp>
        <p:nvCxnSpPr>
          <p:cNvPr id="443" name="Straight Connector 442">
            <a:extLst>
              <a:ext uri="{FF2B5EF4-FFF2-40B4-BE49-F238E27FC236}">
                <a16:creationId xmlns:a16="http://schemas.microsoft.com/office/drawing/2014/main" id="{8BCEEBEA-3C97-1343-B9BE-9F74F9EC1BC5}"/>
              </a:ext>
            </a:extLst>
          </p:cNvPr>
          <p:cNvCxnSpPr>
            <a:cxnSpLocks/>
            <a:stCxn id="441" idx="2"/>
            <a:endCxn id="442" idx="0"/>
          </p:cNvCxnSpPr>
          <p:nvPr/>
        </p:nvCxnSpPr>
        <p:spPr>
          <a:xfrm>
            <a:off x="13105833" y="5833884"/>
            <a:ext cx="0" cy="5086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4" name="TextBox 443">
            <a:extLst>
              <a:ext uri="{FF2B5EF4-FFF2-40B4-BE49-F238E27FC236}">
                <a16:creationId xmlns:a16="http://schemas.microsoft.com/office/drawing/2014/main" id="{4B4FA1FE-895E-0449-942E-BDFC5E3BBB53}"/>
              </a:ext>
            </a:extLst>
          </p:cNvPr>
          <p:cNvSpPr txBox="1"/>
          <p:nvPr/>
        </p:nvSpPr>
        <p:spPr>
          <a:xfrm>
            <a:off x="13040152" y="6019998"/>
            <a:ext cx="100472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>
                <a:latin typeface="Arial" panose="020B0604020202020204" pitchFamily="34" charset="0"/>
                <a:cs typeface="Arial" panose="020B0604020202020204" pitchFamily="34" charset="0"/>
              </a:rPr>
              <a:t>Iq</a:t>
            </a:r>
          </a:p>
        </p:txBody>
      </p:sp>
      <p:sp>
        <p:nvSpPr>
          <p:cNvPr id="445" name="Rectangle 444">
            <a:extLst>
              <a:ext uri="{FF2B5EF4-FFF2-40B4-BE49-F238E27FC236}">
                <a16:creationId xmlns:a16="http://schemas.microsoft.com/office/drawing/2014/main" id="{A9AAB7C3-3CC2-EE4C-BB2C-8EB85F452E22}"/>
              </a:ext>
            </a:extLst>
          </p:cNvPr>
          <p:cNvSpPr/>
          <p:nvPr/>
        </p:nvSpPr>
        <p:spPr>
          <a:xfrm>
            <a:off x="15288351" y="5524475"/>
            <a:ext cx="498547" cy="30940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0513" rIns="0" bIns="505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41529"/>
            <a:r>
              <a:rPr lang="en-US" sz="842" dirty="0">
                <a:solidFill>
                  <a:prstClr val="black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IBCF</a:t>
            </a:r>
          </a:p>
        </p:txBody>
      </p:sp>
      <p:sp>
        <p:nvSpPr>
          <p:cNvPr id="446" name="Rectangle 445">
            <a:extLst>
              <a:ext uri="{FF2B5EF4-FFF2-40B4-BE49-F238E27FC236}">
                <a16:creationId xmlns:a16="http://schemas.microsoft.com/office/drawing/2014/main" id="{5BD2FA70-63A3-8C44-9BAB-B3D5C177AC48}"/>
              </a:ext>
            </a:extLst>
          </p:cNvPr>
          <p:cNvSpPr/>
          <p:nvPr/>
        </p:nvSpPr>
        <p:spPr>
          <a:xfrm>
            <a:off x="15288351" y="6342516"/>
            <a:ext cx="498547" cy="30940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0513" rIns="0" bIns="505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41529"/>
            <a:r>
              <a:rPr lang="en-US" sz="842" dirty="0">
                <a:solidFill>
                  <a:prstClr val="black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TrGW</a:t>
            </a:r>
          </a:p>
        </p:txBody>
      </p:sp>
      <p:cxnSp>
        <p:nvCxnSpPr>
          <p:cNvPr id="447" name="Straight Connector 446">
            <a:extLst>
              <a:ext uri="{FF2B5EF4-FFF2-40B4-BE49-F238E27FC236}">
                <a16:creationId xmlns:a16="http://schemas.microsoft.com/office/drawing/2014/main" id="{FA30F5C0-D757-A84D-A393-893584E376B8}"/>
              </a:ext>
            </a:extLst>
          </p:cNvPr>
          <p:cNvCxnSpPr>
            <a:cxnSpLocks/>
            <a:stCxn id="445" idx="2"/>
            <a:endCxn id="446" idx="0"/>
          </p:cNvCxnSpPr>
          <p:nvPr/>
        </p:nvCxnSpPr>
        <p:spPr>
          <a:xfrm>
            <a:off x="15537625" y="5833884"/>
            <a:ext cx="0" cy="5086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8" name="TextBox 447">
            <a:extLst>
              <a:ext uri="{FF2B5EF4-FFF2-40B4-BE49-F238E27FC236}">
                <a16:creationId xmlns:a16="http://schemas.microsoft.com/office/drawing/2014/main" id="{90BA9466-8FBE-0347-AAC6-9737064615FE}"/>
              </a:ext>
            </a:extLst>
          </p:cNvPr>
          <p:cNvSpPr txBox="1"/>
          <p:nvPr/>
        </p:nvSpPr>
        <p:spPr>
          <a:xfrm>
            <a:off x="15478217" y="6019236"/>
            <a:ext cx="97266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>
                <a:latin typeface="Arial" panose="020B0604020202020204" pitchFamily="34" charset="0"/>
                <a:cs typeface="Arial" panose="020B0604020202020204" pitchFamily="34" charset="0"/>
              </a:rPr>
              <a:t>Ix</a:t>
            </a:r>
          </a:p>
        </p:txBody>
      </p:sp>
      <p:cxnSp>
        <p:nvCxnSpPr>
          <p:cNvPr id="449" name="Straight Connector 448">
            <a:extLst>
              <a:ext uri="{FF2B5EF4-FFF2-40B4-BE49-F238E27FC236}">
                <a16:creationId xmlns:a16="http://schemas.microsoft.com/office/drawing/2014/main" id="{7931C889-A59D-2C42-B25D-CBD8BE3C7809}"/>
              </a:ext>
            </a:extLst>
          </p:cNvPr>
          <p:cNvCxnSpPr>
            <a:cxnSpLocks/>
            <a:stCxn id="446" idx="1"/>
            <a:endCxn id="442" idx="3"/>
          </p:cNvCxnSpPr>
          <p:nvPr/>
        </p:nvCxnSpPr>
        <p:spPr>
          <a:xfrm flipH="1">
            <a:off x="13355106" y="6497221"/>
            <a:ext cx="1933245" cy="0"/>
          </a:xfrm>
          <a:prstGeom prst="line">
            <a:avLst/>
          </a:prstGeom>
          <a:ln w="158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0" name="TextBox 449">
            <a:extLst>
              <a:ext uri="{FF2B5EF4-FFF2-40B4-BE49-F238E27FC236}">
                <a16:creationId xmlns:a16="http://schemas.microsoft.com/office/drawing/2014/main" id="{3F282CA4-36B6-6741-BC04-5B1D1D543666}"/>
              </a:ext>
            </a:extLst>
          </p:cNvPr>
          <p:cNvSpPr txBox="1"/>
          <p:nvPr/>
        </p:nvSpPr>
        <p:spPr>
          <a:xfrm>
            <a:off x="14267068" y="6451479"/>
            <a:ext cx="146959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>
                <a:latin typeface="Arial" panose="020B0604020202020204" pitchFamily="34" charset="0"/>
                <a:cs typeface="Arial" panose="020B0604020202020204" pitchFamily="34" charset="0"/>
              </a:rPr>
              <a:t>Mb</a:t>
            </a:r>
          </a:p>
        </p:txBody>
      </p:sp>
      <p:sp>
        <p:nvSpPr>
          <p:cNvPr id="451" name="Rectangle 450">
            <a:extLst>
              <a:ext uri="{FF2B5EF4-FFF2-40B4-BE49-F238E27FC236}">
                <a16:creationId xmlns:a16="http://schemas.microsoft.com/office/drawing/2014/main" id="{4F05D9DD-4156-104D-AA38-6A7FDD0D46F3}"/>
              </a:ext>
            </a:extLst>
          </p:cNvPr>
          <p:cNvSpPr/>
          <p:nvPr/>
        </p:nvSpPr>
        <p:spPr>
          <a:xfrm>
            <a:off x="12856559" y="3639416"/>
            <a:ext cx="498547" cy="30940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0513" rIns="0" bIns="505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41529"/>
            <a:r>
              <a:rPr lang="en-US" sz="842" dirty="0">
                <a:solidFill>
                  <a:prstClr val="black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S-CSCF</a:t>
            </a:r>
          </a:p>
        </p:txBody>
      </p:sp>
      <p:cxnSp>
        <p:nvCxnSpPr>
          <p:cNvPr id="452" name="Straight Connector 451">
            <a:extLst>
              <a:ext uri="{FF2B5EF4-FFF2-40B4-BE49-F238E27FC236}">
                <a16:creationId xmlns:a16="http://schemas.microsoft.com/office/drawing/2014/main" id="{F225B4B4-9D97-AB48-AD7E-1F3735CF753E}"/>
              </a:ext>
            </a:extLst>
          </p:cNvPr>
          <p:cNvCxnSpPr>
            <a:cxnSpLocks/>
            <a:stCxn id="451" idx="0"/>
            <a:endCxn id="440" idx="2"/>
          </p:cNvCxnSpPr>
          <p:nvPr/>
        </p:nvCxnSpPr>
        <p:spPr>
          <a:xfrm flipV="1">
            <a:off x="13105833" y="3309942"/>
            <a:ext cx="0" cy="3294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3" name="TextBox 452">
            <a:extLst>
              <a:ext uri="{FF2B5EF4-FFF2-40B4-BE49-F238E27FC236}">
                <a16:creationId xmlns:a16="http://schemas.microsoft.com/office/drawing/2014/main" id="{F1F60320-1851-E447-9AE8-39F172623839}"/>
              </a:ext>
            </a:extLst>
          </p:cNvPr>
          <p:cNvSpPr txBox="1"/>
          <p:nvPr/>
        </p:nvSpPr>
        <p:spPr>
          <a:xfrm>
            <a:off x="13023537" y="3419001"/>
            <a:ext cx="164593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>
                <a:latin typeface="Arial" panose="020B0604020202020204" pitchFamily="34" charset="0"/>
                <a:cs typeface="Arial" panose="020B0604020202020204" pitchFamily="34" charset="0"/>
              </a:rPr>
              <a:t>ISC</a:t>
            </a:r>
          </a:p>
        </p:txBody>
      </p:sp>
      <p:cxnSp>
        <p:nvCxnSpPr>
          <p:cNvPr id="454" name="Straight Connector 453">
            <a:extLst>
              <a:ext uri="{FF2B5EF4-FFF2-40B4-BE49-F238E27FC236}">
                <a16:creationId xmlns:a16="http://schemas.microsoft.com/office/drawing/2014/main" id="{AFF44EA8-D5C2-2046-B6F2-7434ACCE67A1}"/>
              </a:ext>
            </a:extLst>
          </p:cNvPr>
          <p:cNvCxnSpPr>
            <a:cxnSpLocks/>
            <a:stCxn id="451" idx="2"/>
            <a:endCxn id="441" idx="0"/>
          </p:cNvCxnSpPr>
          <p:nvPr/>
        </p:nvCxnSpPr>
        <p:spPr>
          <a:xfrm>
            <a:off x="13105833" y="3948825"/>
            <a:ext cx="0" cy="15756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5" name="TextBox 454">
            <a:extLst>
              <a:ext uri="{FF2B5EF4-FFF2-40B4-BE49-F238E27FC236}">
                <a16:creationId xmlns:a16="http://schemas.microsoft.com/office/drawing/2014/main" id="{13DA865D-A321-0245-A344-D1CD3154A446}"/>
              </a:ext>
            </a:extLst>
          </p:cNvPr>
          <p:cNvSpPr txBox="1"/>
          <p:nvPr/>
        </p:nvSpPr>
        <p:spPr>
          <a:xfrm>
            <a:off x="13025941" y="4844486"/>
            <a:ext cx="159783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>
                <a:latin typeface="Arial" panose="020B0604020202020204" pitchFamily="34" charset="0"/>
                <a:cs typeface="Arial" panose="020B0604020202020204" pitchFamily="34" charset="0"/>
              </a:rPr>
              <a:t>Mw</a:t>
            </a:r>
          </a:p>
        </p:txBody>
      </p:sp>
      <p:sp>
        <p:nvSpPr>
          <p:cNvPr id="456" name="Rectangle 455">
            <a:extLst>
              <a:ext uri="{FF2B5EF4-FFF2-40B4-BE49-F238E27FC236}">
                <a16:creationId xmlns:a16="http://schemas.microsoft.com/office/drawing/2014/main" id="{4FACB09E-9073-FF42-A662-BAEC0BC396A0}"/>
              </a:ext>
            </a:extLst>
          </p:cNvPr>
          <p:cNvSpPr/>
          <p:nvPr/>
        </p:nvSpPr>
        <p:spPr>
          <a:xfrm>
            <a:off x="13468082" y="4555050"/>
            <a:ext cx="498547" cy="30940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0513" rIns="0" bIns="505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41529"/>
            <a:r>
              <a:rPr lang="en-US" sz="842" dirty="0">
                <a:solidFill>
                  <a:prstClr val="black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I-CSCF</a:t>
            </a:r>
          </a:p>
        </p:txBody>
      </p:sp>
      <p:sp>
        <p:nvSpPr>
          <p:cNvPr id="457" name="Rectangle 456">
            <a:extLst>
              <a:ext uri="{FF2B5EF4-FFF2-40B4-BE49-F238E27FC236}">
                <a16:creationId xmlns:a16="http://schemas.microsoft.com/office/drawing/2014/main" id="{03022E19-EF4D-F643-A973-5B78A8C6D17F}"/>
              </a:ext>
            </a:extLst>
          </p:cNvPr>
          <p:cNvSpPr/>
          <p:nvPr/>
        </p:nvSpPr>
        <p:spPr>
          <a:xfrm>
            <a:off x="15288351" y="3091030"/>
            <a:ext cx="498547" cy="30940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0513" rIns="0" bIns="505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41529"/>
            <a:r>
              <a:rPr lang="en-US" sz="842" dirty="0">
                <a:solidFill>
                  <a:prstClr val="black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MGCF</a:t>
            </a:r>
          </a:p>
        </p:txBody>
      </p:sp>
      <p:sp>
        <p:nvSpPr>
          <p:cNvPr id="458" name="Rectangle 457">
            <a:extLst>
              <a:ext uri="{FF2B5EF4-FFF2-40B4-BE49-F238E27FC236}">
                <a16:creationId xmlns:a16="http://schemas.microsoft.com/office/drawing/2014/main" id="{CC235600-8B9E-254D-8652-5061CAFFE6F4}"/>
              </a:ext>
            </a:extLst>
          </p:cNvPr>
          <p:cNvSpPr/>
          <p:nvPr/>
        </p:nvSpPr>
        <p:spPr>
          <a:xfrm>
            <a:off x="15288351" y="3709158"/>
            <a:ext cx="498547" cy="30940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0513" rIns="0" bIns="505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41529"/>
            <a:r>
              <a:rPr lang="en-US" sz="800" dirty="0">
                <a:solidFill>
                  <a:prstClr val="black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IMS-MGW</a:t>
            </a:r>
          </a:p>
        </p:txBody>
      </p:sp>
      <p:cxnSp>
        <p:nvCxnSpPr>
          <p:cNvPr id="459" name="Straight Connector 458">
            <a:extLst>
              <a:ext uri="{FF2B5EF4-FFF2-40B4-BE49-F238E27FC236}">
                <a16:creationId xmlns:a16="http://schemas.microsoft.com/office/drawing/2014/main" id="{C7316EE3-6FFA-2E4E-A9A6-5503D24BB64A}"/>
              </a:ext>
            </a:extLst>
          </p:cNvPr>
          <p:cNvCxnSpPr>
            <a:cxnSpLocks/>
            <a:stCxn id="457" idx="2"/>
            <a:endCxn id="458" idx="0"/>
          </p:cNvCxnSpPr>
          <p:nvPr/>
        </p:nvCxnSpPr>
        <p:spPr>
          <a:xfrm>
            <a:off x="15537625" y="3400439"/>
            <a:ext cx="0" cy="3087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0" name="TextBox 459">
            <a:extLst>
              <a:ext uri="{FF2B5EF4-FFF2-40B4-BE49-F238E27FC236}">
                <a16:creationId xmlns:a16="http://schemas.microsoft.com/office/drawing/2014/main" id="{81ECA007-010D-B442-97A4-F5305C6E3DAB}"/>
              </a:ext>
            </a:extLst>
          </p:cNvPr>
          <p:cNvSpPr txBox="1"/>
          <p:nvPr/>
        </p:nvSpPr>
        <p:spPr>
          <a:xfrm>
            <a:off x="15475100" y="3525993"/>
            <a:ext cx="145357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 dirty="0">
                <a:latin typeface="Arial" panose="020B0604020202020204" pitchFamily="34" charset="0"/>
                <a:cs typeface="Arial" panose="020B0604020202020204" pitchFamily="34" charset="0"/>
              </a:rPr>
              <a:t>Mn</a:t>
            </a:r>
          </a:p>
        </p:txBody>
      </p:sp>
      <p:cxnSp>
        <p:nvCxnSpPr>
          <p:cNvPr id="461" name="Straight Connector 460">
            <a:extLst>
              <a:ext uri="{FF2B5EF4-FFF2-40B4-BE49-F238E27FC236}">
                <a16:creationId xmlns:a16="http://schemas.microsoft.com/office/drawing/2014/main" id="{5E9803B1-4E26-B041-AB43-BE5427A4D96A}"/>
              </a:ext>
            </a:extLst>
          </p:cNvPr>
          <p:cNvCxnSpPr>
            <a:cxnSpLocks/>
            <a:stCxn id="458" idx="1"/>
            <a:endCxn id="442" idx="3"/>
          </p:cNvCxnSpPr>
          <p:nvPr/>
        </p:nvCxnSpPr>
        <p:spPr>
          <a:xfrm flipH="1">
            <a:off x="13355106" y="3863863"/>
            <a:ext cx="1933245" cy="2633358"/>
          </a:xfrm>
          <a:prstGeom prst="line">
            <a:avLst/>
          </a:prstGeom>
          <a:ln w="158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2" name="Rectangle 461">
            <a:extLst>
              <a:ext uri="{FF2B5EF4-FFF2-40B4-BE49-F238E27FC236}">
                <a16:creationId xmlns:a16="http://schemas.microsoft.com/office/drawing/2014/main" id="{DCB76E47-167D-424E-9751-F8EF575C2C17}"/>
              </a:ext>
            </a:extLst>
          </p:cNvPr>
          <p:cNvSpPr/>
          <p:nvPr/>
        </p:nvSpPr>
        <p:spPr>
          <a:xfrm>
            <a:off x="13959314" y="3167657"/>
            <a:ext cx="498547" cy="30940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0513" rIns="0" bIns="505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41529"/>
            <a:r>
              <a:rPr lang="en-US" sz="842" dirty="0">
                <a:solidFill>
                  <a:prstClr val="black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BGCF</a:t>
            </a:r>
          </a:p>
        </p:txBody>
      </p:sp>
      <p:cxnSp>
        <p:nvCxnSpPr>
          <p:cNvPr id="463" name="Straight Connector 462">
            <a:extLst>
              <a:ext uri="{FF2B5EF4-FFF2-40B4-BE49-F238E27FC236}">
                <a16:creationId xmlns:a16="http://schemas.microsoft.com/office/drawing/2014/main" id="{22CC3319-BF63-4346-8A59-04E0AB175F27}"/>
              </a:ext>
            </a:extLst>
          </p:cNvPr>
          <p:cNvCxnSpPr>
            <a:cxnSpLocks/>
            <a:stCxn id="445" idx="1"/>
            <a:endCxn id="451" idx="3"/>
          </p:cNvCxnSpPr>
          <p:nvPr/>
        </p:nvCxnSpPr>
        <p:spPr>
          <a:xfrm flipH="1" flipV="1">
            <a:off x="13355106" y="3794121"/>
            <a:ext cx="1933245" cy="18850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Straight Connector 463">
            <a:extLst>
              <a:ext uri="{FF2B5EF4-FFF2-40B4-BE49-F238E27FC236}">
                <a16:creationId xmlns:a16="http://schemas.microsoft.com/office/drawing/2014/main" id="{13C9E079-DFBA-1648-B109-1C2B8CF2A8F1}"/>
              </a:ext>
            </a:extLst>
          </p:cNvPr>
          <p:cNvCxnSpPr>
            <a:cxnSpLocks/>
            <a:stCxn id="462" idx="1"/>
            <a:endCxn id="451" idx="3"/>
          </p:cNvCxnSpPr>
          <p:nvPr/>
        </p:nvCxnSpPr>
        <p:spPr>
          <a:xfrm flipH="1">
            <a:off x="13355106" y="3322362"/>
            <a:ext cx="604208" cy="4717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Straight Connector 464">
            <a:extLst>
              <a:ext uri="{FF2B5EF4-FFF2-40B4-BE49-F238E27FC236}">
                <a16:creationId xmlns:a16="http://schemas.microsoft.com/office/drawing/2014/main" id="{0AC627E9-5A1D-0E4C-A846-24F6AEB0F01C}"/>
              </a:ext>
            </a:extLst>
          </p:cNvPr>
          <p:cNvCxnSpPr>
            <a:cxnSpLocks/>
            <a:stCxn id="457" idx="1"/>
            <a:endCxn id="451" idx="3"/>
          </p:cNvCxnSpPr>
          <p:nvPr/>
        </p:nvCxnSpPr>
        <p:spPr>
          <a:xfrm flipH="1">
            <a:off x="13355106" y="3245735"/>
            <a:ext cx="1933245" cy="5483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6" name="TextBox 465">
            <a:extLst>
              <a:ext uri="{FF2B5EF4-FFF2-40B4-BE49-F238E27FC236}">
                <a16:creationId xmlns:a16="http://schemas.microsoft.com/office/drawing/2014/main" id="{56A73B72-D7FE-D94D-966D-872EBB0DB40C}"/>
              </a:ext>
            </a:extLst>
          </p:cNvPr>
          <p:cNvSpPr txBox="1"/>
          <p:nvPr/>
        </p:nvSpPr>
        <p:spPr>
          <a:xfrm>
            <a:off x="13689969" y="3432169"/>
            <a:ext cx="119709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 dirty="0">
                <a:latin typeface="Arial" panose="020B0604020202020204" pitchFamily="34" charset="0"/>
                <a:cs typeface="Arial" panose="020B0604020202020204" pitchFamily="34" charset="0"/>
              </a:rPr>
              <a:t>Mi</a:t>
            </a:r>
          </a:p>
        </p:txBody>
      </p:sp>
      <p:sp>
        <p:nvSpPr>
          <p:cNvPr id="467" name="TextBox 466">
            <a:extLst>
              <a:ext uri="{FF2B5EF4-FFF2-40B4-BE49-F238E27FC236}">
                <a16:creationId xmlns:a16="http://schemas.microsoft.com/office/drawing/2014/main" id="{F1BE1E62-988A-C948-A0C3-064F0E256DD3}"/>
              </a:ext>
            </a:extLst>
          </p:cNvPr>
          <p:cNvSpPr txBox="1"/>
          <p:nvPr/>
        </p:nvSpPr>
        <p:spPr>
          <a:xfrm>
            <a:off x="13953116" y="3530036"/>
            <a:ext cx="143753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>
                <a:latin typeface="Arial" panose="020B0604020202020204" pitchFamily="34" charset="0"/>
                <a:cs typeface="Arial" panose="020B0604020202020204" pitchFamily="34" charset="0"/>
              </a:rPr>
              <a:t>Mg</a:t>
            </a:r>
          </a:p>
        </p:txBody>
      </p:sp>
      <p:cxnSp>
        <p:nvCxnSpPr>
          <p:cNvPr id="468" name="Straight Connector 467">
            <a:extLst>
              <a:ext uri="{FF2B5EF4-FFF2-40B4-BE49-F238E27FC236}">
                <a16:creationId xmlns:a16="http://schemas.microsoft.com/office/drawing/2014/main" id="{9AAAB0F5-592E-AA49-B532-8E65528EB965}"/>
              </a:ext>
            </a:extLst>
          </p:cNvPr>
          <p:cNvCxnSpPr>
            <a:cxnSpLocks/>
            <a:stCxn id="456" idx="0"/>
            <a:endCxn id="451" idx="3"/>
          </p:cNvCxnSpPr>
          <p:nvPr/>
        </p:nvCxnSpPr>
        <p:spPr>
          <a:xfrm flipH="1" flipV="1">
            <a:off x="13355106" y="3794121"/>
            <a:ext cx="362250" cy="7609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9" name="TextBox 468">
            <a:extLst>
              <a:ext uri="{FF2B5EF4-FFF2-40B4-BE49-F238E27FC236}">
                <a16:creationId xmlns:a16="http://schemas.microsoft.com/office/drawing/2014/main" id="{0FDEDE51-42FA-CB41-96E8-9560F3C1818A}"/>
              </a:ext>
            </a:extLst>
          </p:cNvPr>
          <p:cNvSpPr txBox="1"/>
          <p:nvPr/>
        </p:nvSpPr>
        <p:spPr>
          <a:xfrm>
            <a:off x="13575819" y="4311662"/>
            <a:ext cx="159783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>
                <a:latin typeface="Arial" panose="020B0604020202020204" pitchFamily="34" charset="0"/>
                <a:cs typeface="Arial" panose="020B0604020202020204" pitchFamily="34" charset="0"/>
              </a:rPr>
              <a:t>Mw</a:t>
            </a:r>
          </a:p>
        </p:txBody>
      </p:sp>
      <p:sp>
        <p:nvSpPr>
          <p:cNvPr id="470" name="TextBox 469">
            <a:extLst>
              <a:ext uri="{FF2B5EF4-FFF2-40B4-BE49-F238E27FC236}">
                <a16:creationId xmlns:a16="http://schemas.microsoft.com/office/drawing/2014/main" id="{8563230C-68BB-7C4B-A72C-7AA2D8B91CBF}"/>
              </a:ext>
            </a:extLst>
          </p:cNvPr>
          <p:cNvSpPr txBox="1"/>
          <p:nvPr/>
        </p:nvSpPr>
        <p:spPr>
          <a:xfrm>
            <a:off x="13749824" y="5858899"/>
            <a:ext cx="146959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 dirty="0">
                <a:latin typeface="Arial" panose="020B0604020202020204" pitchFamily="34" charset="0"/>
                <a:cs typeface="Arial" panose="020B0604020202020204" pitchFamily="34" charset="0"/>
              </a:rPr>
              <a:t>Mb</a:t>
            </a:r>
          </a:p>
        </p:txBody>
      </p:sp>
      <p:cxnSp>
        <p:nvCxnSpPr>
          <p:cNvPr id="471" name="Straight Connector 470">
            <a:extLst>
              <a:ext uri="{FF2B5EF4-FFF2-40B4-BE49-F238E27FC236}">
                <a16:creationId xmlns:a16="http://schemas.microsoft.com/office/drawing/2014/main" id="{09B55DF6-EFF9-BB46-B1E2-5A2C94A52A74}"/>
              </a:ext>
            </a:extLst>
          </p:cNvPr>
          <p:cNvCxnSpPr>
            <a:cxnSpLocks/>
            <a:stCxn id="456" idx="1"/>
            <a:endCxn id="911" idx="3"/>
          </p:cNvCxnSpPr>
          <p:nvPr/>
        </p:nvCxnSpPr>
        <p:spPr>
          <a:xfrm flipH="1" flipV="1">
            <a:off x="8310432" y="3105910"/>
            <a:ext cx="5157650" cy="16038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Straight Connector 471">
            <a:extLst>
              <a:ext uri="{FF2B5EF4-FFF2-40B4-BE49-F238E27FC236}">
                <a16:creationId xmlns:a16="http://schemas.microsoft.com/office/drawing/2014/main" id="{58EC2A8D-B2E9-DA43-ACF4-F5486ED56BCD}"/>
              </a:ext>
            </a:extLst>
          </p:cNvPr>
          <p:cNvCxnSpPr>
            <a:cxnSpLocks/>
            <a:stCxn id="457" idx="2"/>
            <a:endCxn id="456" idx="3"/>
          </p:cNvCxnSpPr>
          <p:nvPr/>
        </p:nvCxnSpPr>
        <p:spPr>
          <a:xfrm flipH="1">
            <a:off x="13966629" y="3400439"/>
            <a:ext cx="1570996" cy="13093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3" name="TextBox 472">
            <a:extLst>
              <a:ext uri="{FF2B5EF4-FFF2-40B4-BE49-F238E27FC236}">
                <a16:creationId xmlns:a16="http://schemas.microsoft.com/office/drawing/2014/main" id="{8DE9E935-74D0-EC44-802A-76809E430C3F}"/>
              </a:ext>
            </a:extLst>
          </p:cNvPr>
          <p:cNvSpPr txBox="1"/>
          <p:nvPr/>
        </p:nvSpPr>
        <p:spPr>
          <a:xfrm>
            <a:off x="14759259" y="3941756"/>
            <a:ext cx="143753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>
                <a:latin typeface="Arial" panose="020B0604020202020204" pitchFamily="34" charset="0"/>
                <a:cs typeface="Arial" panose="020B0604020202020204" pitchFamily="34" charset="0"/>
              </a:rPr>
              <a:t>Mg</a:t>
            </a:r>
          </a:p>
        </p:txBody>
      </p:sp>
      <p:cxnSp>
        <p:nvCxnSpPr>
          <p:cNvPr id="474" name="Straight Connector 473">
            <a:extLst>
              <a:ext uri="{FF2B5EF4-FFF2-40B4-BE49-F238E27FC236}">
                <a16:creationId xmlns:a16="http://schemas.microsoft.com/office/drawing/2014/main" id="{540EB552-5504-4541-B1B6-A46E43C08C4A}"/>
              </a:ext>
            </a:extLst>
          </p:cNvPr>
          <p:cNvCxnSpPr>
            <a:cxnSpLocks/>
            <a:stCxn id="457" idx="1"/>
            <a:endCxn id="462" idx="3"/>
          </p:cNvCxnSpPr>
          <p:nvPr/>
        </p:nvCxnSpPr>
        <p:spPr>
          <a:xfrm flipH="1">
            <a:off x="14457861" y="3245735"/>
            <a:ext cx="830490" cy="766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5" name="TextBox 474">
            <a:extLst>
              <a:ext uri="{FF2B5EF4-FFF2-40B4-BE49-F238E27FC236}">
                <a16:creationId xmlns:a16="http://schemas.microsoft.com/office/drawing/2014/main" id="{06F1C9E7-F522-EB41-AD07-BD205612D9E0}"/>
              </a:ext>
            </a:extLst>
          </p:cNvPr>
          <p:cNvSpPr txBox="1"/>
          <p:nvPr/>
        </p:nvSpPr>
        <p:spPr>
          <a:xfrm>
            <a:off x="14250326" y="4678384"/>
            <a:ext cx="138944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>
                <a:latin typeface="Arial" panose="020B0604020202020204" pitchFamily="34" charset="0"/>
                <a:cs typeface="Arial" panose="020B0604020202020204" pitchFamily="34" charset="0"/>
              </a:rPr>
              <a:t>Mx</a:t>
            </a:r>
          </a:p>
        </p:txBody>
      </p:sp>
      <p:sp>
        <p:nvSpPr>
          <p:cNvPr id="476" name="TextBox 475">
            <a:extLst>
              <a:ext uri="{FF2B5EF4-FFF2-40B4-BE49-F238E27FC236}">
                <a16:creationId xmlns:a16="http://schemas.microsoft.com/office/drawing/2014/main" id="{C436507D-66B1-5648-AAC0-76A68EBFAD98}"/>
              </a:ext>
            </a:extLst>
          </p:cNvPr>
          <p:cNvSpPr txBox="1"/>
          <p:nvPr/>
        </p:nvSpPr>
        <p:spPr>
          <a:xfrm>
            <a:off x="14748989" y="3228419"/>
            <a:ext cx="119709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 dirty="0">
                <a:latin typeface="Arial" panose="020B0604020202020204" pitchFamily="34" charset="0"/>
                <a:cs typeface="Arial" panose="020B0604020202020204" pitchFamily="34" charset="0"/>
              </a:rPr>
              <a:t>Mj</a:t>
            </a:r>
          </a:p>
        </p:txBody>
      </p:sp>
      <p:sp>
        <p:nvSpPr>
          <p:cNvPr id="477" name="Oval 476">
            <a:extLst>
              <a:ext uri="{FF2B5EF4-FFF2-40B4-BE49-F238E27FC236}">
                <a16:creationId xmlns:a16="http://schemas.microsoft.com/office/drawing/2014/main" id="{5B8CE204-6E17-4A4F-BD9B-C2E45DE6CF4E}"/>
              </a:ext>
            </a:extLst>
          </p:cNvPr>
          <p:cNvSpPr/>
          <p:nvPr/>
        </p:nvSpPr>
        <p:spPr>
          <a:xfrm>
            <a:off x="16232914" y="5486020"/>
            <a:ext cx="791473" cy="1229866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0513" rIns="0" bIns="505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41529"/>
            <a:r>
              <a:rPr lang="en-JP" sz="842">
                <a:solidFill>
                  <a:prstClr val="black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IMS</a:t>
            </a:r>
          </a:p>
        </p:txBody>
      </p:sp>
      <p:cxnSp>
        <p:nvCxnSpPr>
          <p:cNvPr id="478" name="Straight Connector 477">
            <a:extLst>
              <a:ext uri="{FF2B5EF4-FFF2-40B4-BE49-F238E27FC236}">
                <a16:creationId xmlns:a16="http://schemas.microsoft.com/office/drawing/2014/main" id="{EF0CF05F-5862-104A-B15A-31AD8EB4B1C6}"/>
              </a:ext>
            </a:extLst>
          </p:cNvPr>
          <p:cNvCxnSpPr>
            <a:cxnSpLocks/>
            <a:endCxn id="445" idx="3"/>
          </p:cNvCxnSpPr>
          <p:nvPr/>
        </p:nvCxnSpPr>
        <p:spPr>
          <a:xfrm flipH="1">
            <a:off x="15786898" y="5679170"/>
            <a:ext cx="550522" cy="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Straight Connector 478">
            <a:extLst>
              <a:ext uri="{FF2B5EF4-FFF2-40B4-BE49-F238E27FC236}">
                <a16:creationId xmlns:a16="http://schemas.microsoft.com/office/drawing/2014/main" id="{E4666894-5692-AB4C-B30C-E4D5F544DAE7}"/>
              </a:ext>
            </a:extLst>
          </p:cNvPr>
          <p:cNvCxnSpPr>
            <a:cxnSpLocks/>
            <a:endCxn id="446" idx="3"/>
          </p:cNvCxnSpPr>
          <p:nvPr/>
        </p:nvCxnSpPr>
        <p:spPr>
          <a:xfrm flipH="1">
            <a:off x="15786898" y="6497213"/>
            <a:ext cx="542132" cy="8"/>
          </a:xfrm>
          <a:prstGeom prst="line">
            <a:avLst/>
          </a:prstGeom>
          <a:ln w="158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0" name="Rectangle 479">
            <a:extLst>
              <a:ext uri="{FF2B5EF4-FFF2-40B4-BE49-F238E27FC236}">
                <a16:creationId xmlns:a16="http://schemas.microsoft.com/office/drawing/2014/main" id="{BF646089-63F6-774B-81E6-2FB8A40A707C}"/>
              </a:ext>
            </a:extLst>
          </p:cNvPr>
          <p:cNvSpPr/>
          <p:nvPr/>
        </p:nvSpPr>
        <p:spPr>
          <a:xfrm>
            <a:off x="12633528" y="2270418"/>
            <a:ext cx="3462062" cy="4592536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41529"/>
            <a:endParaRPr lang="en-JP" sz="2526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1" name="TextBox 480">
            <a:extLst>
              <a:ext uri="{FF2B5EF4-FFF2-40B4-BE49-F238E27FC236}">
                <a16:creationId xmlns:a16="http://schemas.microsoft.com/office/drawing/2014/main" id="{E5B258CF-DDF3-1341-9082-DB3027DF0663}"/>
              </a:ext>
            </a:extLst>
          </p:cNvPr>
          <p:cNvSpPr txBox="1"/>
          <p:nvPr/>
        </p:nvSpPr>
        <p:spPr>
          <a:xfrm>
            <a:off x="12711901" y="2175022"/>
            <a:ext cx="358493" cy="1728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lIns="50513" tIns="0" rIns="50513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JP" sz="1123">
                <a:solidFill>
                  <a:srgbClr val="0F2538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IMS</a:t>
            </a:r>
          </a:p>
        </p:txBody>
      </p:sp>
      <p:cxnSp>
        <p:nvCxnSpPr>
          <p:cNvPr id="482" name="Straight Connector 481">
            <a:extLst>
              <a:ext uri="{FF2B5EF4-FFF2-40B4-BE49-F238E27FC236}">
                <a16:creationId xmlns:a16="http://schemas.microsoft.com/office/drawing/2014/main" id="{BDDFA443-70B9-0B49-9E3A-E4DAABA56904}"/>
              </a:ext>
            </a:extLst>
          </p:cNvPr>
          <p:cNvCxnSpPr>
            <a:cxnSpLocks/>
            <a:stCxn id="456" idx="1"/>
            <a:endCxn id="247" idx="3"/>
          </p:cNvCxnSpPr>
          <p:nvPr/>
        </p:nvCxnSpPr>
        <p:spPr>
          <a:xfrm flipH="1" flipV="1">
            <a:off x="12509387" y="3572160"/>
            <a:ext cx="958695" cy="11375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3" name="Rectangle 482">
            <a:extLst>
              <a:ext uri="{FF2B5EF4-FFF2-40B4-BE49-F238E27FC236}">
                <a16:creationId xmlns:a16="http://schemas.microsoft.com/office/drawing/2014/main" id="{EA9ACD57-789A-BD4B-AF3B-85F6C356AE8E}"/>
              </a:ext>
            </a:extLst>
          </p:cNvPr>
          <p:cNvSpPr/>
          <p:nvPr/>
        </p:nvSpPr>
        <p:spPr>
          <a:xfrm>
            <a:off x="15288351" y="4880031"/>
            <a:ext cx="498547" cy="30940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0513" rIns="0" bIns="505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41529"/>
            <a:r>
              <a:rPr lang="en-US" sz="842" dirty="0">
                <a:solidFill>
                  <a:prstClr val="black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E-CSCF</a:t>
            </a:r>
          </a:p>
        </p:txBody>
      </p:sp>
      <p:cxnSp>
        <p:nvCxnSpPr>
          <p:cNvPr id="484" name="Straight Connector 483">
            <a:extLst>
              <a:ext uri="{FF2B5EF4-FFF2-40B4-BE49-F238E27FC236}">
                <a16:creationId xmlns:a16="http://schemas.microsoft.com/office/drawing/2014/main" id="{60122DB9-DEC8-BC49-B99F-55247F1AA3F1}"/>
              </a:ext>
            </a:extLst>
          </p:cNvPr>
          <p:cNvCxnSpPr>
            <a:cxnSpLocks/>
            <a:stCxn id="483" idx="1"/>
            <a:endCxn id="441" idx="3"/>
          </p:cNvCxnSpPr>
          <p:nvPr/>
        </p:nvCxnSpPr>
        <p:spPr>
          <a:xfrm flipH="1">
            <a:off x="13355106" y="5034736"/>
            <a:ext cx="1933245" cy="6444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5" name="Oval 484">
            <a:extLst>
              <a:ext uri="{FF2B5EF4-FFF2-40B4-BE49-F238E27FC236}">
                <a16:creationId xmlns:a16="http://schemas.microsoft.com/office/drawing/2014/main" id="{770FCF5D-C24E-7246-B8D6-7DDFA015842D}"/>
              </a:ext>
            </a:extLst>
          </p:cNvPr>
          <p:cNvSpPr/>
          <p:nvPr/>
        </p:nvSpPr>
        <p:spPr>
          <a:xfrm>
            <a:off x="16204597" y="4829384"/>
            <a:ext cx="847328" cy="41070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0513" rIns="0" bIns="505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41529"/>
            <a:r>
              <a:rPr lang="en-JP" sz="842">
                <a:solidFill>
                  <a:prstClr val="black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PSAP</a:t>
            </a:r>
          </a:p>
        </p:txBody>
      </p:sp>
      <p:cxnSp>
        <p:nvCxnSpPr>
          <p:cNvPr id="486" name="Straight Connector 485">
            <a:extLst>
              <a:ext uri="{FF2B5EF4-FFF2-40B4-BE49-F238E27FC236}">
                <a16:creationId xmlns:a16="http://schemas.microsoft.com/office/drawing/2014/main" id="{4620AFFE-6FCD-2045-9709-C8A0122EC0CF}"/>
              </a:ext>
            </a:extLst>
          </p:cNvPr>
          <p:cNvCxnSpPr>
            <a:cxnSpLocks/>
            <a:stCxn id="485" idx="2"/>
            <a:endCxn id="483" idx="3"/>
          </p:cNvCxnSpPr>
          <p:nvPr/>
        </p:nvCxnSpPr>
        <p:spPr>
          <a:xfrm flipH="1" flipV="1">
            <a:off x="15786898" y="5034736"/>
            <a:ext cx="417699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7" name="TextBox 486">
            <a:extLst>
              <a:ext uri="{FF2B5EF4-FFF2-40B4-BE49-F238E27FC236}">
                <a16:creationId xmlns:a16="http://schemas.microsoft.com/office/drawing/2014/main" id="{10717690-1F82-8F47-B728-CA9984CD043A}"/>
              </a:ext>
            </a:extLst>
          </p:cNvPr>
          <p:cNvSpPr txBox="1"/>
          <p:nvPr/>
        </p:nvSpPr>
        <p:spPr>
          <a:xfrm>
            <a:off x="16115975" y="4402419"/>
            <a:ext cx="743793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defTabSz="641529"/>
            <a:r>
              <a:rPr lang="en-JP" sz="56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RFC 7090 PSAP Callback</a:t>
            </a:r>
          </a:p>
        </p:txBody>
      </p:sp>
      <p:sp>
        <p:nvSpPr>
          <p:cNvPr id="488" name="TextBox 487">
            <a:extLst>
              <a:ext uri="{FF2B5EF4-FFF2-40B4-BE49-F238E27FC236}">
                <a16:creationId xmlns:a16="http://schemas.microsoft.com/office/drawing/2014/main" id="{1BBE9CE9-DB0F-8F44-97C9-37642E493D6A}"/>
              </a:ext>
            </a:extLst>
          </p:cNvPr>
          <p:cNvSpPr txBox="1"/>
          <p:nvPr/>
        </p:nvSpPr>
        <p:spPr>
          <a:xfrm>
            <a:off x="15896497" y="4938192"/>
            <a:ext cx="169401" cy="18466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>
                <a:latin typeface="Arial" panose="020B0604020202020204" pitchFamily="34" charset="0"/>
                <a:cs typeface="Arial" panose="020B0604020202020204" pitchFamily="34" charset="0"/>
              </a:rPr>
              <a:t>Mm</a:t>
            </a:r>
          </a:p>
          <a:p>
            <a:r>
              <a:rPr lang="en-JP">
                <a:latin typeface="Arial" panose="020B0604020202020204" pitchFamily="34" charset="0"/>
                <a:cs typeface="Arial" panose="020B0604020202020204" pitchFamily="34" charset="0"/>
              </a:rPr>
              <a:t>Mx</a:t>
            </a:r>
          </a:p>
        </p:txBody>
      </p:sp>
      <p:cxnSp>
        <p:nvCxnSpPr>
          <p:cNvPr id="489" name="Straight Connector 488">
            <a:extLst>
              <a:ext uri="{FF2B5EF4-FFF2-40B4-BE49-F238E27FC236}">
                <a16:creationId xmlns:a16="http://schemas.microsoft.com/office/drawing/2014/main" id="{30B5BB9A-3B95-3948-B6A5-F075B3F1FD2A}"/>
              </a:ext>
            </a:extLst>
          </p:cNvPr>
          <p:cNvCxnSpPr>
            <a:cxnSpLocks/>
            <a:stCxn id="445" idx="0"/>
            <a:endCxn id="483" idx="2"/>
          </p:cNvCxnSpPr>
          <p:nvPr/>
        </p:nvCxnSpPr>
        <p:spPr>
          <a:xfrm flipV="1">
            <a:off x="15537625" y="5189440"/>
            <a:ext cx="0" cy="3350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0" name="Rectangle 489">
            <a:extLst>
              <a:ext uri="{FF2B5EF4-FFF2-40B4-BE49-F238E27FC236}">
                <a16:creationId xmlns:a16="http://schemas.microsoft.com/office/drawing/2014/main" id="{F7FAA864-EB98-C641-9B58-57A767DD46B3}"/>
              </a:ext>
            </a:extLst>
          </p:cNvPr>
          <p:cNvSpPr/>
          <p:nvPr/>
        </p:nvSpPr>
        <p:spPr>
          <a:xfrm>
            <a:off x="15288351" y="4473339"/>
            <a:ext cx="498547" cy="15687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0513" rIns="0" bIns="505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41529"/>
            <a:r>
              <a:rPr lang="en-US" sz="842" dirty="0">
                <a:solidFill>
                  <a:prstClr val="black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LRF</a:t>
            </a:r>
          </a:p>
        </p:txBody>
      </p:sp>
      <p:cxnSp>
        <p:nvCxnSpPr>
          <p:cNvPr id="491" name="Straight Connector 490">
            <a:extLst>
              <a:ext uri="{FF2B5EF4-FFF2-40B4-BE49-F238E27FC236}">
                <a16:creationId xmlns:a16="http://schemas.microsoft.com/office/drawing/2014/main" id="{65011B14-7FD3-2946-99F3-4B295067F316}"/>
              </a:ext>
            </a:extLst>
          </p:cNvPr>
          <p:cNvCxnSpPr>
            <a:cxnSpLocks/>
            <a:stCxn id="490" idx="1"/>
            <a:endCxn id="911" idx="3"/>
          </p:cNvCxnSpPr>
          <p:nvPr/>
        </p:nvCxnSpPr>
        <p:spPr>
          <a:xfrm flipH="1" flipV="1">
            <a:off x="8310432" y="3105910"/>
            <a:ext cx="6977919" cy="14458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Straight Connector 491">
            <a:extLst>
              <a:ext uri="{FF2B5EF4-FFF2-40B4-BE49-F238E27FC236}">
                <a16:creationId xmlns:a16="http://schemas.microsoft.com/office/drawing/2014/main" id="{2C60C3E0-7F21-3A4C-BEE0-03F61F1D9336}"/>
              </a:ext>
            </a:extLst>
          </p:cNvPr>
          <p:cNvCxnSpPr>
            <a:cxnSpLocks/>
            <a:stCxn id="483" idx="0"/>
            <a:endCxn id="490" idx="2"/>
          </p:cNvCxnSpPr>
          <p:nvPr/>
        </p:nvCxnSpPr>
        <p:spPr>
          <a:xfrm flipV="1">
            <a:off x="15537625" y="4630214"/>
            <a:ext cx="0" cy="2498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3" name="TextBox 492">
            <a:extLst>
              <a:ext uri="{FF2B5EF4-FFF2-40B4-BE49-F238E27FC236}">
                <a16:creationId xmlns:a16="http://schemas.microsoft.com/office/drawing/2014/main" id="{DDF45329-96A6-6D41-A011-81838334FEA5}"/>
              </a:ext>
            </a:extLst>
          </p:cNvPr>
          <p:cNvSpPr txBox="1"/>
          <p:nvPr/>
        </p:nvSpPr>
        <p:spPr>
          <a:xfrm>
            <a:off x="10911622" y="3606238"/>
            <a:ext cx="130929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>
                <a:latin typeface="Arial" panose="020B0604020202020204" pitchFamily="34" charset="0"/>
                <a:cs typeface="Arial" panose="020B0604020202020204" pitchFamily="34" charset="0"/>
              </a:rPr>
              <a:t>Sh</a:t>
            </a:r>
          </a:p>
        </p:txBody>
      </p:sp>
      <p:sp>
        <p:nvSpPr>
          <p:cNvPr id="494" name="TextBox 493">
            <a:extLst>
              <a:ext uri="{FF2B5EF4-FFF2-40B4-BE49-F238E27FC236}">
                <a16:creationId xmlns:a16="http://schemas.microsoft.com/office/drawing/2014/main" id="{22C4F30B-66EC-ED46-9D6C-75BA74E47A89}"/>
              </a:ext>
            </a:extLst>
          </p:cNvPr>
          <p:cNvSpPr txBox="1"/>
          <p:nvPr/>
        </p:nvSpPr>
        <p:spPr>
          <a:xfrm>
            <a:off x="15474005" y="4686688"/>
            <a:ext cx="121311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>
                <a:latin typeface="Arial" panose="020B0604020202020204" pitchFamily="34" charset="0"/>
                <a:cs typeface="Arial" panose="020B0604020202020204" pitchFamily="34" charset="0"/>
              </a:rPr>
              <a:t>Ml</a:t>
            </a:r>
          </a:p>
        </p:txBody>
      </p:sp>
      <p:sp>
        <p:nvSpPr>
          <p:cNvPr id="500" name="Rectangle 499">
            <a:extLst>
              <a:ext uri="{FF2B5EF4-FFF2-40B4-BE49-F238E27FC236}">
                <a16:creationId xmlns:a16="http://schemas.microsoft.com/office/drawing/2014/main" id="{AB33DE6C-7F29-AB48-866F-A0442D661F53}"/>
              </a:ext>
            </a:extLst>
          </p:cNvPr>
          <p:cNvSpPr/>
          <p:nvPr/>
        </p:nvSpPr>
        <p:spPr>
          <a:xfrm>
            <a:off x="12856559" y="2669117"/>
            <a:ext cx="498547" cy="156875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0513" rIns="0" bIns="505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41529"/>
            <a:r>
              <a:rPr lang="en-US" sz="700" dirty="0">
                <a:solidFill>
                  <a:prstClr val="black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IP-SM-GW</a:t>
            </a:r>
          </a:p>
        </p:txBody>
      </p:sp>
      <p:sp>
        <p:nvSpPr>
          <p:cNvPr id="501" name="TextBox 500">
            <a:extLst>
              <a:ext uri="{FF2B5EF4-FFF2-40B4-BE49-F238E27FC236}">
                <a16:creationId xmlns:a16="http://schemas.microsoft.com/office/drawing/2014/main" id="{58F084F7-7E65-084A-A618-13AB94412FD6}"/>
              </a:ext>
            </a:extLst>
          </p:cNvPr>
          <p:cNvSpPr txBox="1"/>
          <p:nvPr/>
        </p:nvSpPr>
        <p:spPr>
          <a:xfrm>
            <a:off x="15901728" y="6451479"/>
            <a:ext cx="116503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>
                <a:latin typeface="Arial" panose="020B0604020202020204" pitchFamily="34" charset="0"/>
                <a:cs typeface="Arial" panose="020B0604020202020204" pitchFamily="34" charset="0"/>
              </a:rPr>
              <a:t>Izi</a:t>
            </a:r>
          </a:p>
        </p:txBody>
      </p:sp>
      <p:sp>
        <p:nvSpPr>
          <p:cNvPr id="502" name="TextBox 501">
            <a:extLst>
              <a:ext uri="{FF2B5EF4-FFF2-40B4-BE49-F238E27FC236}">
                <a16:creationId xmlns:a16="http://schemas.microsoft.com/office/drawing/2014/main" id="{773140B6-12D5-464E-8632-ED814F470290}"/>
              </a:ext>
            </a:extLst>
          </p:cNvPr>
          <p:cNvSpPr txBox="1"/>
          <p:nvPr/>
        </p:nvSpPr>
        <p:spPr>
          <a:xfrm>
            <a:off x="15892703" y="5630260"/>
            <a:ext cx="113296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>
                <a:latin typeface="Arial" panose="020B0604020202020204" pitchFamily="34" charset="0"/>
                <a:cs typeface="Arial" panose="020B0604020202020204" pitchFamily="34" charset="0"/>
              </a:rPr>
              <a:t>Ici</a:t>
            </a:r>
          </a:p>
        </p:txBody>
      </p:sp>
      <p:cxnSp>
        <p:nvCxnSpPr>
          <p:cNvPr id="518" name="Straight Connector 517">
            <a:extLst>
              <a:ext uri="{FF2B5EF4-FFF2-40B4-BE49-F238E27FC236}">
                <a16:creationId xmlns:a16="http://schemas.microsoft.com/office/drawing/2014/main" id="{4056F864-60B3-8F4C-8AB9-2B7E6A7435BE}"/>
              </a:ext>
            </a:extLst>
          </p:cNvPr>
          <p:cNvCxnSpPr>
            <a:cxnSpLocks/>
            <a:stCxn id="911" idx="3"/>
            <a:endCxn id="500" idx="1"/>
          </p:cNvCxnSpPr>
          <p:nvPr/>
        </p:nvCxnSpPr>
        <p:spPr>
          <a:xfrm flipV="1">
            <a:off x="8310432" y="2747555"/>
            <a:ext cx="4546127" cy="3583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1" name="Straight Connector 520">
            <a:extLst>
              <a:ext uri="{FF2B5EF4-FFF2-40B4-BE49-F238E27FC236}">
                <a16:creationId xmlns:a16="http://schemas.microsoft.com/office/drawing/2014/main" id="{BD814C82-4D00-A546-A644-8EF752935ADD}"/>
              </a:ext>
            </a:extLst>
          </p:cNvPr>
          <p:cNvCxnSpPr>
            <a:cxnSpLocks/>
            <a:stCxn id="504" idx="3"/>
            <a:endCxn id="500" idx="1"/>
          </p:cNvCxnSpPr>
          <p:nvPr/>
        </p:nvCxnSpPr>
        <p:spPr>
          <a:xfrm flipV="1">
            <a:off x="8152423" y="2747555"/>
            <a:ext cx="4704136" cy="19403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1" name="Left Bracket 530">
            <a:extLst>
              <a:ext uri="{FF2B5EF4-FFF2-40B4-BE49-F238E27FC236}">
                <a16:creationId xmlns:a16="http://schemas.microsoft.com/office/drawing/2014/main" id="{FAF57B1B-6C3B-C24B-8E0A-68FA3A368E11}"/>
              </a:ext>
            </a:extLst>
          </p:cNvPr>
          <p:cNvSpPr/>
          <p:nvPr/>
        </p:nvSpPr>
        <p:spPr>
          <a:xfrm rot="10800000">
            <a:off x="13353477" y="2743099"/>
            <a:ext cx="137926" cy="938786"/>
          </a:xfrm>
          <a:prstGeom prst="leftBracket">
            <a:avLst>
              <a:gd name="adj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641529"/>
            <a:endParaRPr lang="en-JP" sz="2526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0" name="TextBox 509">
            <a:extLst>
              <a:ext uri="{FF2B5EF4-FFF2-40B4-BE49-F238E27FC236}">
                <a16:creationId xmlns:a16="http://schemas.microsoft.com/office/drawing/2014/main" id="{E1EE8935-3461-B04A-852C-336CFC10E612}"/>
              </a:ext>
            </a:extLst>
          </p:cNvPr>
          <p:cNvSpPr txBox="1"/>
          <p:nvPr/>
        </p:nvSpPr>
        <p:spPr>
          <a:xfrm>
            <a:off x="13450509" y="3184535"/>
            <a:ext cx="164593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>
                <a:latin typeface="Arial" panose="020B0604020202020204" pitchFamily="34" charset="0"/>
                <a:cs typeface="Arial" panose="020B0604020202020204" pitchFamily="34" charset="0"/>
              </a:rPr>
              <a:t>ISC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FE01DBE0-4851-6A40-A3E3-BB7B795F36D4}"/>
              </a:ext>
            </a:extLst>
          </p:cNvPr>
          <p:cNvSpPr txBox="1"/>
          <p:nvPr/>
        </p:nvSpPr>
        <p:spPr>
          <a:xfrm>
            <a:off x="10443537" y="4818292"/>
            <a:ext cx="134135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 dirty="0">
                <a:latin typeface="Arial" panose="020B0604020202020204" pitchFamily="34" charset="0"/>
                <a:cs typeface="Arial" panose="020B0604020202020204" pitchFamily="34" charset="0"/>
              </a:rPr>
              <a:t>Gx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A23E3A85-C161-974F-869E-60D66F1E17F7}"/>
              </a:ext>
            </a:extLst>
          </p:cNvPr>
          <p:cNvSpPr txBox="1"/>
          <p:nvPr/>
        </p:nvSpPr>
        <p:spPr>
          <a:xfrm>
            <a:off x="9730943" y="5229081"/>
            <a:ext cx="134135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 dirty="0">
                <a:latin typeface="Arial" panose="020B0604020202020204" pitchFamily="34" charset="0"/>
                <a:cs typeface="Arial" panose="020B0604020202020204" pitchFamily="34" charset="0"/>
              </a:rPr>
              <a:t>Gy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25C96272-D1F9-5E4E-973C-77F369FA0711}"/>
              </a:ext>
            </a:extLst>
          </p:cNvPr>
          <p:cNvSpPr txBox="1"/>
          <p:nvPr/>
        </p:nvSpPr>
        <p:spPr>
          <a:xfrm>
            <a:off x="10598666" y="5127026"/>
            <a:ext cx="130929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>
                <a:latin typeface="Arial" panose="020B0604020202020204" pitchFamily="34" charset="0"/>
                <a:cs typeface="Arial" panose="020B0604020202020204" pitchFamily="34" charset="0"/>
              </a:rPr>
              <a:t>Sd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820306E-48DC-1B47-BD11-3343157EE4F5}"/>
              </a:ext>
            </a:extLst>
          </p:cNvPr>
          <p:cNvSpPr txBox="1"/>
          <p:nvPr/>
        </p:nvSpPr>
        <p:spPr>
          <a:xfrm>
            <a:off x="8892923" y="6442017"/>
            <a:ext cx="212682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>
                <a:latin typeface="Arial" panose="020B0604020202020204" pitchFamily="34" charset="0"/>
                <a:cs typeface="Arial" panose="020B0604020202020204" pitchFamily="34" charset="0"/>
              </a:rPr>
              <a:t>S5-U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B4DBCB24-4A72-E946-BDF3-3D5CD372756B}"/>
              </a:ext>
            </a:extLst>
          </p:cNvPr>
          <p:cNvSpPr txBox="1"/>
          <p:nvPr/>
        </p:nvSpPr>
        <p:spPr>
          <a:xfrm>
            <a:off x="11552203" y="5020358"/>
            <a:ext cx="130929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>
                <a:latin typeface="Arial" panose="020B0604020202020204" pitchFamily="34" charset="0"/>
                <a:cs typeface="Arial" panose="020B0604020202020204" pitchFamily="34" charset="0"/>
              </a:rPr>
              <a:t>Rx</a:t>
            </a:r>
          </a:p>
        </p:txBody>
      </p:sp>
      <p:sp>
        <p:nvSpPr>
          <p:cNvPr id="513" name="Rectangle 512">
            <a:extLst>
              <a:ext uri="{FF2B5EF4-FFF2-40B4-BE49-F238E27FC236}">
                <a16:creationId xmlns:a16="http://schemas.microsoft.com/office/drawing/2014/main" id="{5FBABE08-3509-364E-99F6-5911CDDC9EFD}"/>
              </a:ext>
            </a:extLst>
          </p:cNvPr>
          <p:cNvSpPr/>
          <p:nvPr/>
        </p:nvSpPr>
        <p:spPr>
          <a:xfrm>
            <a:off x="10480807" y="9430107"/>
            <a:ext cx="498547" cy="30940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0513" rIns="0" bIns="505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41529"/>
            <a:r>
              <a:rPr lang="en-US" sz="842" dirty="0">
                <a:solidFill>
                  <a:prstClr val="black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PGW-C</a:t>
            </a:r>
          </a:p>
          <a:p>
            <a:pPr algn="ctr" defTabSz="641529"/>
            <a:r>
              <a:rPr lang="en-US" sz="842" dirty="0">
                <a:solidFill>
                  <a:prstClr val="black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(A-)SMF</a:t>
            </a:r>
          </a:p>
        </p:txBody>
      </p:sp>
      <p:sp>
        <p:nvSpPr>
          <p:cNvPr id="514" name="Rectangle 513">
            <a:extLst>
              <a:ext uri="{FF2B5EF4-FFF2-40B4-BE49-F238E27FC236}">
                <a16:creationId xmlns:a16="http://schemas.microsoft.com/office/drawing/2014/main" id="{6AE244D8-9AFA-BB48-9F84-563158C95A63}"/>
              </a:ext>
            </a:extLst>
          </p:cNvPr>
          <p:cNvSpPr/>
          <p:nvPr/>
        </p:nvSpPr>
        <p:spPr>
          <a:xfrm>
            <a:off x="10480807" y="10266703"/>
            <a:ext cx="498547" cy="30940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0513" rIns="0" bIns="505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41529"/>
            <a:r>
              <a:rPr lang="en-US" sz="700" dirty="0">
                <a:solidFill>
                  <a:prstClr val="black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PGW-U</a:t>
            </a:r>
          </a:p>
          <a:p>
            <a:pPr algn="ctr" defTabSz="641529"/>
            <a:r>
              <a:rPr lang="en-US" sz="700" dirty="0">
                <a:solidFill>
                  <a:prstClr val="black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(PSA-)UPF</a:t>
            </a:r>
          </a:p>
        </p:txBody>
      </p:sp>
      <p:cxnSp>
        <p:nvCxnSpPr>
          <p:cNvPr id="515" name="Straight Connector 514">
            <a:extLst>
              <a:ext uri="{FF2B5EF4-FFF2-40B4-BE49-F238E27FC236}">
                <a16:creationId xmlns:a16="http://schemas.microsoft.com/office/drawing/2014/main" id="{709AF90F-5CE3-7348-BCC2-5B4A996DFEED}"/>
              </a:ext>
            </a:extLst>
          </p:cNvPr>
          <p:cNvCxnSpPr>
            <a:cxnSpLocks/>
            <a:stCxn id="513" idx="1"/>
            <a:endCxn id="603" idx="3"/>
          </p:cNvCxnSpPr>
          <p:nvPr/>
        </p:nvCxnSpPr>
        <p:spPr>
          <a:xfrm flipH="1" flipV="1">
            <a:off x="9146410" y="9583859"/>
            <a:ext cx="1334397" cy="953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Straight Connector 516">
            <a:extLst>
              <a:ext uri="{FF2B5EF4-FFF2-40B4-BE49-F238E27FC236}">
                <a16:creationId xmlns:a16="http://schemas.microsoft.com/office/drawing/2014/main" id="{9D45CC11-AA2A-F74D-BF5B-30EE2B053353}"/>
              </a:ext>
            </a:extLst>
          </p:cNvPr>
          <p:cNvCxnSpPr>
            <a:cxnSpLocks/>
            <a:stCxn id="513" idx="2"/>
            <a:endCxn id="514" idx="0"/>
          </p:cNvCxnSpPr>
          <p:nvPr/>
        </p:nvCxnSpPr>
        <p:spPr>
          <a:xfrm>
            <a:off x="10730081" y="9739516"/>
            <a:ext cx="0" cy="5271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9" name="TextBox 518">
            <a:extLst>
              <a:ext uri="{FF2B5EF4-FFF2-40B4-BE49-F238E27FC236}">
                <a16:creationId xmlns:a16="http://schemas.microsoft.com/office/drawing/2014/main" id="{103A0BD8-075E-D548-97E0-BB5A22EB02FF}"/>
              </a:ext>
            </a:extLst>
          </p:cNvPr>
          <p:cNvSpPr txBox="1"/>
          <p:nvPr/>
        </p:nvSpPr>
        <p:spPr>
          <a:xfrm>
            <a:off x="10662213" y="9889431"/>
            <a:ext cx="135738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>
                <a:latin typeface="Arial" panose="020B0604020202020204" pitchFamily="34" charset="0"/>
                <a:cs typeface="Arial" panose="020B0604020202020204" pitchFamily="34" charset="0"/>
              </a:rPr>
              <a:t>N4</a:t>
            </a:r>
          </a:p>
        </p:txBody>
      </p:sp>
      <p:sp>
        <p:nvSpPr>
          <p:cNvPr id="524" name="Rectangle 523">
            <a:extLst>
              <a:ext uri="{FF2B5EF4-FFF2-40B4-BE49-F238E27FC236}">
                <a16:creationId xmlns:a16="http://schemas.microsoft.com/office/drawing/2014/main" id="{BBC88853-5FCD-2146-A649-53FF07AA81A7}"/>
              </a:ext>
            </a:extLst>
          </p:cNvPr>
          <p:cNvSpPr/>
          <p:nvPr/>
        </p:nvSpPr>
        <p:spPr>
          <a:xfrm>
            <a:off x="9930583" y="8298790"/>
            <a:ext cx="498547" cy="15540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0513" rIns="0" bIns="505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41529"/>
            <a:r>
              <a:rPr lang="en-US" sz="842" dirty="0">
                <a:solidFill>
                  <a:prstClr val="black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PCF</a:t>
            </a:r>
          </a:p>
        </p:txBody>
      </p:sp>
      <p:sp>
        <p:nvSpPr>
          <p:cNvPr id="525" name="Rectangle 524">
            <a:extLst>
              <a:ext uri="{FF2B5EF4-FFF2-40B4-BE49-F238E27FC236}">
                <a16:creationId xmlns:a16="http://schemas.microsoft.com/office/drawing/2014/main" id="{522336EB-461C-5A49-A6F0-2E296C6BE9B7}"/>
              </a:ext>
            </a:extLst>
          </p:cNvPr>
          <p:cNvSpPr/>
          <p:nvPr/>
        </p:nvSpPr>
        <p:spPr>
          <a:xfrm>
            <a:off x="10970283" y="8693622"/>
            <a:ext cx="498547" cy="15540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0513" rIns="0" bIns="505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41529"/>
            <a:r>
              <a:rPr lang="en-US" sz="842" dirty="0">
                <a:solidFill>
                  <a:prstClr val="black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CHF</a:t>
            </a:r>
          </a:p>
        </p:txBody>
      </p:sp>
      <p:cxnSp>
        <p:nvCxnSpPr>
          <p:cNvPr id="526" name="Straight Connector 525">
            <a:extLst>
              <a:ext uri="{FF2B5EF4-FFF2-40B4-BE49-F238E27FC236}">
                <a16:creationId xmlns:a16="http://schemas.microsoft.com/office/drawing/2014/main" id="{B50980C5-B0BC-DA47-A2FC-AAA9B13969E4}"/>
              </a:ext>
            </a:extLst>
          </p:cNvPr>
          <p:cNvCxnSpPr>
            <a:cxnSpLocks/>
            <a:stCxn id="525" idx="0"/>
            <a:endCxn id="524" idx="3"/>
          </p:cNvCxnSpPr>
          <p:nvPr/>
        </p:nvCxnSpPr>
        <p:spPr>
          <a:xfrm flipH="1" flipV="1">
            <a:off x="10429130" y="8376494"/>
            <a:ext cx="790427" cy="3171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7" name="Straight Connector 526">
            <a:extLst>
              <a:ext uri="{FF2B5EF4-FFF2-40B4-BE49-F238E27FC236}">
                <a16:creationId xmlns:a16="http://schemas.microsoft.com/office/drawing/2014/main" id="{EF528511-293B-ED4E-93D5-432F4AFADE69}"/>
              </a:ext>
            </a:extLst>
          </p:cNvPr>
          <p:cNvCxnSpPr>
            <a:cxnSpLocks/>
            <a:stCxn id="513" idx="0"/>
            <a:endCxn id="524" idx="2"/>
          </p:cNvCxnSpPr>
          <p:nvPr/>
        </p:nvCxnSpPr>
        <p:spPr>
          <a:xfrm flipH="1" flipV="1">
            <a:off x="10179857" y="8454198"/>
            <a:ext cx="550224" cy="9759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8" name="Straight Connector 527">
            <a:extLst>
              <a:ext uri="{FF2B5EF4-FFF2-40B4-BE49-F238E27FC236}">
                <a16:creationId xmlns:a16="http://schemas.microsoft.com/office/drawing/2014/main" id="{4EAB726C-9219-FF4A-829D-2C30EC47507C}"/>
              </a:ext>
            </a:extLst>
          </p:cNvPr>
          <p:cNvCxnSpPr>
            <a:cxnSpLocks/>
            <a:stCxn id="513" idx="0"/>
            <a:endCxn id="525" idx="2"/>
          </p:cNvCxnSpPr>
          <p:nvPr/>
        </p:nvCxnSpPr>
        <p:spPr>
          <a:xfrm flipV="1">
            <a:off x="10730081" y="8849030"/>
            <a:ext cx="489476" cy="5810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9" name="TextBox 528">
            <a:extLst>
              <a:ext uri="{FF2B5EF4-FFF2-40B4-BE49-F238E27FC236}">
                <a16:creationId xmlns:a16="http://schemas.microsoft.com/office/drawing/2014/main" id="{91F8103D-D879-554E-9AC4-EF13CBE509B4}"/>
              </a:ext>
            </a:extLst>
          </p:cNvPr>
          <p:cNvSpPr txBox="1"/>
          <p:nvPr/>
        </p:nvSpPr>
        <p:spPr>
          <a:xfrm>
            <a:off x="10349175" y="8813002"/>
            <a:ext cx="135738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>
                <a:latin typeface="Arial" panose="020B0604020202020204" pitchFamily="34" charset="0"/>
                <a:cs typeface="Arial" panose="020B0604020202020204" pitchFamily="34" charset="0"/>
              </a:rPr>
              <a:t>N7</a:t>
            </a:r>
          </a:p>
        </p:txBody>
      </p:sp>
      <p:sp>
        <p:nvSpPr>
          <p:cNvPr id="530" name="TextBox 529">
            <a:extLst>
              <a:ext uri="{FF2B5EF4-FFF2-40B4-BE49-F238E27FC236}">
                <a16:creationId xmlns:a16="http://schemas.microsoft.com/office/drawing/2014/main" id="{D7046DF3-0ADC-784A-A986-89CD4C8B3C2A}"/>
              </a:ext>
            </a:extLst>
          </p:cNvPr>
          <p:cNvSpPr txBox="1"/>
          <p:nvPr/>
        </p:nvSpPr>
        <p:spPr>
          <a:xfrm>
            <a:off x="10900715" y="9124458"/>
            <a:ext cx="179019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>
                <a:latin typeface="Arial" panose="020B0604020202020204" pitchFamily="34" charset="0"/>
                <a:cs typeface="Arial" panose="020B0604020202020204" pitchFamily="34" charset="0"/>
              </a:rPr>
              <a:t>N40</a:t>
            </a:r>
          </a:p>
        </p:txBody>
      </p:sp>
      <p:cxnSp>
        <p:nvCxnSpPr>
          <p:cNvPr id="547" name="Straight Connector 546">
            <a:extLst>
              <a:ext uri="{FF2B5EF4-FFF2-40B4-BE49-F238E27FC236}">
                <a16:creationId xmlns:a16="http://schemas.microsoft.com/office/drawing/2014/main" id="{3BC065D7-60E0-F74C-AAA0-687E7A7C15A9}"/>
              </a:ext>
            </a:extLst>
          </p:cNvPr>
          <p:cNvCxnSpPr>
            <a:cxnSpLocks/>
            <a:stCxn id="513" idx="1"/>
            <a:endCxn id="335" idx="3"/>
          </p:cNvCxnSpPr>
          <p:nvPr/>
        </p:nvCxnSpPr>
        <p:spPr>
          <a:xfrm flipH="1" flipV="1">
            <a:off x="6496255" y="8781873"/>
            <a:ext cx="3984552" cy="8029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8" name="TextBox 547">
            <a:extLst>
              <a:ext uri="{FF2B5EF4-FFF2-40B4-BE49-F238E27FC236}">
                <a16:creationId xmlns:a16="http://schemas.microsoft.com/office/drawing/2014/main" id="{48087138-3B74-E745-BEB2-8C2F3DEF175B}"/>
              </a:ext>
            </a:extLst>
          </p:cNvPr>
          <p:cNvSpPr txBox="1"/>
          <p:nvPr/>
        </p:nvSpPr>
        <p:spPr>
          <a:xfrm>
            <a:off x="8550253" y="9157135"/>
            <a:ext cx="179019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 dirty="0">
                <a:latin typeface="Arial" panose="020B0604020202020204" pitchFamily="34" charset="0"/>
                <a:cs typeface="Arial" panose="020B0604020202020204" pitchFamily="34" charset="0"/>
              </a:rPr>
              <a:t>N10</a:t>
            </a:r>
          </a:p>
        </p:txBody>
      </p:sp>
      <p:cxnSp>
        <p:nvCxnSpPr>
          <p:cNvPr id="550" name="Elbow Connector 549">
            <a:extLst>
              <a:ext uri="{FF2B5EF4-FFF2-40B4-BE49-F238E27FC236}">
                <a16:creationId xmlns:a16="http://schemas.microsoft.com/office/drawing/2014/main" id="{D69D68DE-E821-0D4E-83CC-486C0EA75AF2}"/>
              </a:ext>
            </a:extLst>
          </p:cNvPr>
          <p:cNvCxnSpPr>
            <a:cxnSpLocks/>
            <a:stCxn id="524" idx="1"/>
            <a:endCxn id="330" idx="2"/>
          </p:cNvCxnSpPr>
          <p:nvPr/>
        </p:nvCxnSpPr>
        <p:spPr>
          <a:xfrm rot="10800000" flipV="1">
            <a:off x="3880761" y="8376494"/>
            <a:ext cx="6049822" cy="1363022"/>
          </a:xfrm>
          <a:prstGeom prst="bentConnector4">
            <a:avLst>
              <a:gd name="adj1" fmla="val 47940"/>
              <a:gd name="adj2" fmla="val 11677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1" name="TextBox 550">
            <a:extLst>
              <a:ext uri="{FF2B5EF4-FFF2-40B4-BE49-F238E27FC236}">
                <a16:creationId xmlns:a16="http://schemas.microsoft.com/office/drawing/2014/main" id="{17D1B5D7-9E51-B940-94CF-0EF445416180}"/>
              </a:ext>
            </a:extLst>
          </p:cNvPr>
          <p:cNvSpPr txBox="1"/>
          <p:nvPr/>
        </p:nvSpPr>
        <p:spPr>
          <a:xfrm>
            <a:off x="7546935" y="8331015"/>
            <a:ext cx="179019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 dirty="0">
                <a:latin typeface="Arial" panose="020B0604020202020204" pitchFamily="34" charset="0"/>
                <a:cs typeface="Arial" panose="020B0604020202020204" pitchFamily="34" charset="0"/>
              </a:rPr>
              <a:t>N15</a:t>
            </a:r>
          </a:p>
        </p:txBody>
      </p:sp>
      <p:sp>
        <p:nvSpPr>
          <p:cNvPr id="552" name="Rectangle 551">
            <a:extLst>
              <a:ext uri="{FF2B5EF4-FFF2-40B4-BE49-F238E27FC236}">
                <a16:creationId xmlns:a16="http://schemas.microsoft.com/office/drawing/2014/main" id="{B4231B1F-68D8-6E45-A1F4-EC1EE5F2157D}"/>
              </a:ext>
            </a:extLst>
          </p:cNvPr>
          <p:cNvSpPr/>
          <p:nvPr/>
        </p:nvSpPr>
        <p:spPr>
          <a:xfrm>
            <a:off x="7688800" y="10266703"/>
            <a:ext cx="498547" cy="30940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0513" rIns="0" bIns="505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41529"/>
            <a:r>
              <a:rPr lang="en-US" sz="842" dirty="0">
                <a:solidFill>
                  <a:prstClr val="black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I-UPF</a:t>
            </a:r>
          </a:p>
        </p:txBody>
      </p:sp>
      <p:cxnSp>
        <p:nvCxnSpPr>
          <p:cNvPr id="553" name="Straight Connector 552">
            <a:extLst>
              <a:ext uri="{FF2B5EF4-FFF2-40B4-BE49-F238E27FC236}">
                <a16:creationId xmlns:a16="http://schemas.microsoft.com/office/drawing/2014/main" id="{08E22DB5-5148-C241-BCDA-322E12AD6260}"/>
              </a:ext>
            </a:extLst>
          </p:cNvPr>
          <p:cNvCxnSpPr>
            <a:cxnSpLocks/>
            <a:stCxn id="514" idx="1"/>
            <a:endCxn id="552" idx="3"/>
          </p:cNvCxnSpPr>
          <p:nvPr/>
        </p:nvCxnSpPr>
        <p:spPr>
          <a:xfrm flipH="1">
            <a:off x="8187347" y="10421408"/>
            <a:ext cx="2293460" cy="0"/>
          </a:xfrm>
          <a:prstGeom prst="line">
            <a:avLst/>
          </a:prstGeom>
          <a:ln w="158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4" name="TextBox 553">
            <a:extLst>
              <a:ext uri="{FF2B5EF4-FFF2-40B4-BE49-F238E27FC236}">
                <a16:creationId xmlns:a16="http://schemas.microsoft.com/office/drawing/2014/main" id="{A3515100-ED63-DC4A-A31C-142451208AA7}"/>
              </a:ext>
            </a:extLst>
          </p:cNvPr>
          <p:cNvSpPr txBox="1"/>
          <p:nvPr/>
        </p:nvSpPr>
        <p:spPr>
          <a:xfrm>
            <a:off x="9199377" y="10377961"/>
            <a:ext cx="135738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>
                <a:latin typeface="Arial" panose="020B0604020202020204" pitchFamily="34" charset="0"/>
                <a:cs typeface="Arial" panose="020B0604020202020204" pitchFamily="34" charset="0"/>
              </a:rPr>
              <a:t>N9</a:t>
            </a:r>
          </a:p>
        </p:txBody>
      </p:sp>
      <p:cxnSp>
        <p:nvCxnSpPr>
          <p:cNvPr id="555" name="Straight Connector 554">
            <a:extLst>
              <a:ext uri="{FF2B5EF4-FFF2-40B4-BE49-F238E27FC236}">
                <a16:creationId xmlns:a16="http://schemas.microsoft.com/office/drawing/2014/main" id="{7F7B6CCE-3B19-1B44-8D08-46D9E450C085}"/>
              </a:ext>
            </a:extLst>
          </p:cNvPr>
          <p:cNvCxnSpPr>
            <a:cxnSpLocks/>
            <a:stCxn id="556" idx="2"/>
            <a:endCxn id="514" idx="3"/>
          </p:cNvCxnSpPr>
          <p:nvPr/>
        </p:nvCxnSpPr>
        <p:spPr>
          <a:xfrm flipH="1">
            <a:off x="10979354" y="10421408"/>
            <a:ext cx="1035689" cy="0"/>
          </a:xfrm>
          <a:prstGeom prst="line">
            <a:avLst/>
          </a:prstGeom>
          <a:ln w="158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6" name="Oval 555">
            <a:extLst>
              <a:ext uri="{FF2B5EF4-FFF2-40B4-BE49-F238E27FC236}">
                <a16:creationId xmlns:a16="http://schemas.microsoft.com/office/drawing/2014/main" id="{BD8DE371-8091-BB45-BB42-4EEF67AC426A}"/>
              </a:ext>
            </a:extLst>
          </p:cNvPr>
          <p:cNvSpPr/>
          <p:nvPr/>
        </p:nvSpPr>
        <p:spPr>
          <a:xfrm>
            <a:off x="12015043" y="10215495"/>
            <a:ext cx="795502" cy="4118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0513" rIns="0" bIns="505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41529"/>
            <a:r>
              <a:rPr lang="en-JP" sz="842">
                <a:solidFill>
                  <a:prstClr val="black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DN</a:t>
            </a:r>
          </a:p>
        </p:txBody>
      </p:sp>
      <p:sp>
        <p:nvSpPr>
          <p:cNvPr id="560" name="TextBox 559">
            <a:extLst>
              <a:ext uri="{FF2B5EF4-FFF2-40B4-BE49-F238E27FC236}">
                <a16:creationId xmlns:a16="http://schemas.microsoft.com/office/drawing/2014/main" id="{CAE66A7F-3C3B-E343-9E2C-576E94CEFC1B}"/>
              </a:ext>
            </a:extLst>
          </p:cNvPr>
          <p:cNvSpPr txBox="1"/>
          <p:nvPr/>
        </p:nvSpPr>
        <p:spPr>
          <a:xfrm>
            <a:off x="10790187" y="7865164"/>
            <a:ext cx="135738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>
                <a:latin typeface="Arial" panose="020B0604020202020204" pitchFamily="34" charset="0"/>
                <a:cs typeface="Arial" panose="020B0604020202020204" pitchFamily="34" charset="0"/>
              </a:rPr>
              <a:t>N5</a:t>
            </a:r>
          </a:p>
        </p:txBody>
      </p:sp>
      <p:sp>
        <p:nvSpPr>
          <p:cNvPr id="565" name="Rectangle 564">
            <a:extLst>
              <a:ext uri="{FF2B5EF4-FFF2-40B4-BE49-F238E27FC236}">
                <a16:creationId xmlns:a16="http://schemas.microsoft.com/office/drawing/2014/main" id="{8C9AE19B-A069-2141-8C08-DACE54E5ED5B}"/>
              </a:ext>
            </a:extLst>
          </p:cNvPr>
          <p:cNvSpPr/>
          <p:nvPr/>
        </p:nvSpPr>
        <p:spPr>
          <a:xfrm>
            <a:off x="10138216" y="7668095"/>
            <a:ext cx="498547" cy="15540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0513" rIns="0" bIns="505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41529"/>
            <a:r>
              <a:rPr lang="en-US" sz="842" dirty="0">
                <a:solidFill>
                  <a:prstClr val="black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NWDAF</a:t>
            </a:r>
          </a:p>
        </p:txBody>
      </p:sp>
      <p:cxnSp>
        <p:nvCxnSpPr>
          <p:cNvPr id="566" name="Straight Connector 565">
            <a:extLst>
              <a:ext uri="{FF2B5EF4-FFF2-40B4-BE49-F238E27FC236}">
                <a16:creationId xmlns:a16="http://schemas.microsoft.com/office/drawing/2014/main" id="{A551981C-F612-2E43-B16D-BE0B9B804AEC}"/>
              </a:ext>
            </a:extLst>
          </p:cNvPr>
          <p:cNvCxnSpPr>
            <a:cxnSpLocks/>
            <a:stCxn id="524" idx="0"/>
            <a:endCxn id="565" idx="2"/>
          </p:cNvCxnSpPr>
          <p:nvPr/>
        </p:nvCxnSpPr>
        <p:spPr>
          <a:xfrm flipV="1">
            <a:off x="10179857" y="7823503"/>
            <a:ext cx="207633" cy="4752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7" name="TextBox 566">
            <a:extLst>
              <a:ext uri="{FF2B5EF4-FFF2-40B4-BE49-F238E27FC236}">
                <a16:creationId xmlns:a16="http://schemas.microsoft.com/office/drawing/2014/main" id="{93C76AA8-C87B-2E4F-BCB0-8C871581C474}"/>
              </a:ext>
            </a:extLst>
          </p:cNvPr>
          <p:cNvSpPr txBox="1"/>
          <p:nvPr/>
        </p:nvSpPr>
        <p:spPr>
          <a:xfrm>
            <a:off x="10191321" y="8020771"/>
            <a:ext cx="179019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 dirty="0">
                <a:latin typeface="Arial" panose="020B0604020202020204" pitchFamily="34" charset="0"/>
                <a:cs typeface="Arial" panose="020B0604020202020204" pitchFamily="34" charset="0"/>
              </a:rPr>
              <a:t>N23</a:t>
            </a:r>
          </a:p>
        </p:txBody>
      </p:sp>
      <p:cxnSp>
        <p:nvCxnSpPr>
          <p:cNvPr id="568" name="Elbow Connector 567">
            <a:extLst>
              <a:ext uri="{FF2B5EF4-FFF2-40B4-BE49-F238E27FC236}">
                <a16:creationId xmlns:a16="http://schemas.microsoft.com/office/drawing/2014/main" id="{93206585-E2CF-6648-AE96-E2AFE286262B}"/>
              </a:ext>
            </a:extLst>
          </p:cNvPr>
          <p:cNvCxnSpPr>
            <a:cxnSpLocks/>
            <a:stCxn id="565" idx="1"/>
            <a:endCxn id="348" idx="0"/>
          </p:cNvCxnSpPr>
          <p:nvPr/>
        </p:nvCxnSpPr>
        <p:spPr>
          <a:xfrm rot="10800000" flipV="1">
            <a:off x="3209050" y="7745798"/>
            <a:ext cx="6929166" cy="320619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7" name="TextBox 576">
            <a:extLst>
              <a:ext uri="{FF2B5EF4-FFF2-40B4-BE49-F238E27FC236}">
                <a16:creationId xmlns:a16="http://schemas.microsoft.com/office/drawing/2014/main" id="{B4113451-08B5-F747-94E5-FFAD84DC5065}"/>
              </a:ext>
            </a:extLst>
          </p:cNvPr>
          <p:cNvSpPr txBox="1"/>
          <p:nvPr/>
        </p:nvSpPr>
        <p:spPr>
          <a:xfrm>
            <a:off x="10395092" y="9235165"/>
            <a:ext cx="193964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JP" sz="56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29.502</a:t>
            </a:r>
          </a:p>
          <a:p>
            <a:pPr algn="ctr" defTabSz="641529"/>
            <a:r>
              <a:rPr lang="en-JP" sz="56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Nsmf</a:t>
            </a:r>
          </a:p>
        </p:txBody>
      </p:sp>
      <p:sp>
        <p:nvSpPr>
          <p:cNvPr id="582" name="TextBox 581">
            <a:extLst>
              <a:ext uri="{FF2B5EF4-FFF2-40B4-BE49-F238E27FC236}">
                <a16:creationId xmlns:a16="http://schemas.microsoft.com/office/drawing/2014/main" id="{32A1027B-2E0D-3840-9EB1-1CF5589555AA}"/>
              </a:ext>
            </a:extLst>
          </p:cNvPr>
          <p:cNvSpPr txBox="1"/>
          <p:nvPr/>
        </p:nvSpPr>
        <p:spPr>
          <a:xfrm>
            <a:off x="9855257" y="8525664"/>
            <a:ext cx="912109" cy="1538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en-JP"/>
            </a:defPPr>
            <a:lvl1pPr algn="ctr" defTabSz="641493">
              <a:defRPr sz="560"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pPr algn="l"/>
            <a:r>
              <a:rPr lang="en-JP" dirty="0">
                <a:latin typeface="Arial" panose="020B0604020202020204" pitchFamily="34" charset="0"/>
                <a:cs typeface="Arial" panose="020B0604020202020204" pitchFamily="34" charset="0"/>
              </a:rPr>
              <a:t>29.512 Npcf_SMPolicyCtrl</a:t>
            </a:r>
          </a:p>
          <a:p>
            <a:pPr algn="l"/>
            <a:r>
              <a:rPr lang="en-JP" dirty="0">
                <a:latin typeface="Arial" panose="020B0604020202020204" pitchFamily="34" charset="0"/>
                <a:cs typeface="Arial" panose="020B0604020202020204" pitchFamily="34" charset="0"/>
              </a:rPr>
              <a:t>29.513 PCC sig &amp; QoS mapping</a:t>
            </a:r>
          </a:p>
        </p:txBody>
      </p:sp>
      <p:sp>
        <p:nvSpPr>
          <p:cNvPr id="583" name="TextBox 582">
            <a:extLst>
              <a:ext uri="{FF2B5EF4-FFF2-40B4-BE49-F238E27FC236}">
                <a16:creationId xmlns:a16="http://schemas.microsoft.com/office/drawing/2014/main" id="{0AF43309-9EB8-DA43-AE0A-F9EDB0532B9E}"/>
              </a:ext>
            </a:extLst>
          </p:cNvPr>
          <p:cNvSpPr txBox="1"/>
          <p:nvPr/>
        </p:nvSpPr>
        <p:spPr>
          <a:xfrm>
            <a:off x="10791073" y="7687650"/>
            <a:ext cx="383117" cy="1538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JP" sz="56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29.514 Npcf_</a:t>
            </a:r>
          </a:p>
          <a:p>
            <a:pPr algn="ctr" defTabSz="641529"/>
            <a:r>
              <a:rPr lang="en-JP" sz="56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PolicyAuth</a:t>
            </a:r>
          </a:p>
        </p:txBody>
      </p:sp>
      <p:sp>
        <p:nvSpPr>
          <p:cNvPr id="584" name="TextBox 583">
            <a:extLst>
              <a:ext uri="{FF2B5EF4-FFF2-40B4-BE49-F238E27FC236}">
                <a16:creationId xmlns:a16="http://schemas.microsoft.com/office/drawing/2014/main" id="{4C462F8B-0A5E-AA4D-AAC2-5E9371C9A152}"/>
              </a:ext>
            </a:extLst>
          </p:cNvPr>
          <p:cNvSpPr txBox="1"/>
          <p:nvPr/>
        </p:nvSpPr>
        <p:spPr>
          <a:xfrm>
            <a:off x="10485543" y="8929798"/>
            <a:ext cx="615553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JP" sz="56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Nchf_ConvergedChg</a:t>
            </a:r>
          </a:p>
          <a:p>
            <a:pPr algn="ctr" defTabSz="641529"/>
            <a:r>
              <a:rPr lang="en-JP" sz="56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32.291</a:t>
            </a:r>
          </a:p>
        </p:txBody>
      </p:sp>
      <p:sp>
        <p:nvSpPr>
          <p:cNvPr id="585" name="TextBox 584">
            <a:extLst>
              <a:ext uri="{FF2B5EF4-FFF2-40B4-BE49-F238E27FC236}">
                <a16:creationId xmlns:a16="http://schemas.microsoft.com/office/drawing/2014/main" id="{3852E386-B70E-E047-9038-A176EB43330C}"/>
              </a:ext>
            </a:extLst>
          </p:cNvPr>
          <p:cNvSpPr txBox="1"/>
          <p:nvPr/>
        </p:nvSpPr>
        <p:spPr>
          <a:xfrm>
            <a:off x="10999753" y="8229286"/>
            <a:ext cx="670055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JP" sz="56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29.594</a:t>
            </a:r>
          </a:p>
          <a:p>
            <a:pPr algn="ctr" defTabSz="641529"/>
            <a:r>
              <a:rPr lang="en-JP" sz="56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Nchf_SpendingLimitCtrl</a:t>
            </a:r>
          </a:p>
        </p:txBody>
      </p:sp>
      <p:sp>
        <p:nvSpPr>
          <p:cNvPr id="586" name="TextBox 585">
            <a:extLst>
              <a:ext uri="{FF2B5EF4-FFF2-40B4-BE49-F238E27FC236}">
                <a16:creationId xmlns:a16="http://schemas.microsoft.com/office/drawing/2014/main" id="{48CBBCD3-15C7-7241-97DD-B9A6792C9914}"/>
              </a:ext>
            </a:extLst>
          </p:cNvPr>
          <p:cNvSpPr txBox="1"/>
          <p:nvPr/>
        </p:nvSpPr>
        <p:spPr>
          <a:xfrm>
            <a:off x="10406518" y="7842206"/>
            <a:ext cx="216406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JP" sz="56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29.520</a:t>
            </a:r>
          </a:p>
          <a:p>
            <a:pPr algn="ctr" defTabSz="641529"/>
            <a:r>
              <a:rPr lang="en-JP" sz="56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Nnwdaf</a:t>
            </a:r>
          </a:p>
        </p:txBody>
      </p:sp>
      <p:sp>
        <p:nvSpPr>
          <p:cNvPr id="587" name="Left Bracket 586">
            <a:extLst>
              <a:ext uri="{FF2B5EF4-FFF2-40B4-BE49-F238E27FC236}">
                <a16:creationId xmlns:a16="http://schemas.microsoft.com/office/drawing/2014/main" id="{6077B634-83FB-5C48-A173-37EAF6A0EAF6}"/>
              </a:ext>
            </a:extLst>
          </p:cNvPr>
          <p:cNvSpPr/>
          <p:nvPr/>
        </p:nvSpPr>
        <p:spPr>
          <a:xfrm rot="16200000">
            <a:off x="10524240" y="9717126"/>
            <a:ext cx="78479" cy="120521"/>
          </a:xfrm>
          <a:prstGeom prst="leftBracket">
            <a:avLst>
              <a:gd name="adj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641529"/>
            <a:endParaRPr lang="en-JP" sz="2526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8" name="TextBox 587">
            <a:extLst>
              <a:ext uri="{FF2B5EF4-FFF2-40B4-BE49-F238E27FC236}">
                <a16:creationId xmlns:a16="http://schemas.microsoft.com/office/drawing/2014/main" id="{74DBA0D4-46CC-4048-AC36-5A99ADA0A12E}"/>
              </a:ext>
            </a:extLst>
          </p:cNvPr>
          <p:cNvSpPr txBox="1"/>
          <p:nvPr/>
        </p:nvSpPr>
        <p:spPr>
          <a:xfrm>
            <a:off x="10373122" y="9835456"/>
            <a:ext cx="179019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>
                <a:latin typeface="Arial" panose="020B0604020202020204" pitchFamily="34" charset="0"/>
                <a:cs typeface="Arial" panose="020B0604020202020204" pitchFamily="34" charset="0"/>
              </a:rPr>
              <a:t>N16</a:t>
            </a:r>
          </a:p>
        </p:txBody>
      </p:sp>
      <p:sp>
        <p:nvSpPr>
          <p:cNvPr id="594" name="Rectangle 593">
            <a:extLst>
              <a:ext uri="{FF2B5EF4-FFF2-40B4-BE49-F238E27FC236}">
                <a16:creationId xmlns:a16="http://schemas.microsoft.com/office/drawing/2014/main" id="{6E60922A-2682-BC4A-84BC-8BDCC5981D33}"/>
              </a:ext>
            </a:extLst>
          </p:cNvPr>
          <p:cNvSpPr/>
          <p:nvPr/>
        </p:nvSpPr>
        <p:spPr>
          <a:xfrm>
            <a:off x="11009939" y="8006039"/>
            <a:ext cx="498547" cy="15540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0513" rIns="0" bIns="505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41529"/>
            <a:r>
              <a:rPr lang="en-US" sz="842" dirty="0">
                <a:solidFill>
                  <a:prstClr val="black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BSF</a:t>
            </a:r>
          </a:p>
        </p:txBody>
      </p:sp>
      <p:cxnSp>
        <p:nvCxnSpPr>
          <p:cNvPr id="595" name="Straight Connector 594">
            <a:extLst>
              <a:ext uri="{FF2B5EF4-FFF2-40B4-BE49-F238E27FC236}">
                <a16:creationId xmlns:a16="http://schemas.microsoft.com/office/drawing/2014/main" id="{359810A2-5FC3-3647-BDA2-024B443066A3}"/>
              </a:ext>
            </a:extLst>
          </p:cNvPr>
          <p:cNvCxnSpPr>
            <a:cxnSpLocks/>
            <a:stCxn id="524" idx="3"/>
            <a:endCxn id="594" idx="1"/>
          </p:cNvCxnSpPr>
          <p:nvPr/>
        </p:nvCxnSpPr>
        <p:spPr>
          <a:xfrm flipV="1">
            <a:off x="10429130" y="8083743"/>
            <a:ext cx="580809" cy="2927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8" name="TextBox 597">
            <a:extLst>
              <a:ext uri="{FF2B5EF4-FFF2-40B4-BE49-F238E27FC236}">
                <a16:creationId xmlns:a16="http://schemas.microsoft.com/office/drawing/2014/main" id="{F7E50B66-5FF4-9F41-88BC-672F2BA1C052}"/>
              </a:ext>
            </a:extLst>
          </p:cNvPr>
          <p:cNvSpPr txBox="1"/>
          <p:nvPr/>
        </p:nvSpPr>
        <p:spPr>
          <a:xfrm>
            <a:off x="11138513" y="8576205"/>
            <a:ext cx="591509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defTabSz="641529"/>
            <a:r>
              <a:rPr lang="en-JP" sz="56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32.290</a:t>
            </a:r>
            <a:r>
              <a:rPr lang="en-US" sz="56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 SBI </a:t>
            </a:r>
            <a:r>
              <a:rPr lang="en-JP" sz="56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Charging</a:t>
            </a:r>
          </a:p>
        </p:txBody>
      </p:sp>
      <p:sp>
        <p:nvSpPr>
          <p:cNvPr id="603" name="Rectangle 602">
            <a:extLst>
              <a:ext uri="{FF2B5EF4-FFF2-40B4-BE49-F238E27FC236}">
                <a16:creationId xmlns:a16="http://schemas.microsoft.com/office/drawing/2014/main" id="{D9236EAD-198A-7343-9E28-14FA9C084848}"/>
              </a:ext>
            </a:extLst>
          </p:cNvPr>
          <p:cNvSpPr/>
          <p:nvPr/>
        </p:nvSpPr>
        <p:spPr>
          <a:xfrm>
            <a:off x="8647863" y="9506155"/>
            <a:ext cx="498547" cy="155408"/>
          </a:xfrm>
          <a:prstGeom prst="rect">
            <a:avLst/>
          </a:prstGeom>
          <a:solidFill>
            <a:schemeClr val="bg1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0513" rIns="0" bIns="505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41529"/>
            <a:r>
              <a:rPr lang="en-US" sz="842" dirty="0">
                <a:solidFill>
                  <a:srgbClr val="00B050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I-SMF</a:t>
            </a:r>
          </a:p>
        </p:txBody>
      </p:sp>
      <p:sp>
        <p:nvSpPr>
          <p:cNvPr id="604" name="TextBox 603">
            <a:extLst>
              <a:ext uri="{FF2B5EF4-FFF2-40B4-BE49-F238E27FC236}">
                <a16:creationId xmlns:a16="http://schemas.microsoft.com/office/drawing/2014/main" id="{17417C5C-15F7-3746-8CCF-21ADB8B12BF0}"/>
              </a:ext>
            </a:extLst>
          </p:cNvPr>
          <p:cNvSpPr txBox="1"/>
          <p:nvPr/>
        </p:nvSpPr>
        <p:spPr>
          <a:xfrm>
            <a:off x="9481628" y="9528167"/>
            <a:ext cx="222301" cy="92333"/>
          </a:xfrm>
          <a:prstGeom prst="rect">
            <a:avLst/>
          </a:prstGeom>
          <a:solidFill>
            <a:schemeClr val="bg1"/>
          </a:solidFill>
          <a:ln w="6350">
            <a:solidFill>
              <a:srgbClr val="00B050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N16</a:t>
            </a:r>
            <a:r>
              <a:rPr lang="en-US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JP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05" name="Straight Connector 604">
            <a:extLst>
              <a:ext uri="{FF2B5EF4-FFF2-40B4-BE49-F238E27FC236}">
                <a16:creationId xmlns:a16="http://schemas.microsoft.com/office/drawing/2014/main" id="{4B7FC522-259F-9C4B-9353-E0456131C3E5}"/>
              </a:ext>
            </a:extLst>
          </p:cNvPr>
          <p:cNvCxnSpPr>
            <a:cxnSpLocks/>
            <a:stCxn id="603" idx="2"/>
            <a:endCxn id="552" idx="0"/>
          </p:cNvCxnSpPr>
          <p:nvPr/>
        </p:nvCxnSpPr>
        <p:spPr>
          <a:xfrm flipH="1">
            <a:off x="7938074" y="9661563"/>
            <a:ext cx="959063" cy="6051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6" name="TextBox 605">
            <a:extLst>
              <a:ext uri="{FF2B5EF4-FFF2-40B4-BE49-F238E27FC236}">
                <a16:creationId xmlns:a16="http://schemas.microsoft.com/office/drawing/2014/main" id="{3DE35740-07D3-7945-BFE0-0191942044D6}"/>
              </a:ext>
            </a:extLst>
          </p:cNvPr>
          <p:cNvSpPr txBox="1"/>
          <p:nvPr/>
        </p:nvSpPr>
        <p:spPr>
          <a:xfrm>
            <a:off x="8330103" y="9933946"/>
            <a:ext cx="135738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>
                <a:latin typeface="Arial" panose="020B0604020202020204" pitchFamily="34" charset="0"/>
                <a:cs typeface="Arial" panose="020B0604020202020204" pitchFamily="34" charset="0"/>
              </a:rPr>
              <a:t>N4</a:t>
            </a:r>
          </a:p>
        </p:txBody>
      </p:sp>
      <p:sp>
        <p:nvSpPr>
          <p:cNvPr id="616" name="TextBox 615">
            <a:extLst>
              <a:ext uri="{FF2B5EF4-FFF2-40B4-BE49-F238E27FC236}">
                <a16:creationId xmlns:a16="http://schemas.microsoft.com/office/drawing/2014/main" id="{245581DC-6886-8844-ACCC-A948ECB9C2E1}"/>
              </a:ext>
            </a:extLst>
          </p:cNvPr>
          <p:cNvSpPr txBox="1"/>
          <p:nvPr/>
        </p:nvSpPr>
        <p:spPr>
          <a:xfrm>
            <a:off x="8384490" y="10036301"/>
            <a:ext cx="383118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JP" sz="560">
                <a:solidFill>
                  <a:srgbClr val="0F2538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29.244 PFCP</a:t>
            </a:r>
          </a:p>
        </p:txBody>
      </p:sp>
      <p:sp>
        <p:nvSpPr>
          <p:cNvPr id="617" name="TextBox 616">
            <a:extLst>
              <a:ext uri="{FF2B5EF4-FFF2-40B4-BE49-F238E27FC236}">
                <a16:creationId xmlns:a16="http://schemas.microsoft.com/office/drawing/2014/main" id="{FB0502F8-EB10-B649-A10B-D7473BDA0C7B}"/>
              </a:ext>
            </a:extLst>
          </p:cNvPr>
          <p:cNvSpPr txBox="1"/>
          <p:nvPr/>
        </p:nvSpPr>
        <p:spPr>
          <a:xfrm>
            <a:off x="10856360" y="9915780"/>
            <a:ext cx="193964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JP" sz="560">
                <a:solidFill>
                  <a:srgbClr val="0F2538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29.244</a:t>
            </a:r>
          </a:p>
          <a:p>
            <a:pPr algn="ctr" defTabSz="641529"/>
            <a:r>
              <a:rPr lang="en-JP" sz="560">
                <a:solidFill>
                  <a:srgbClr val="0F2538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PFCP</a:t>
            </a:r>
          </a:p>
        </p:txBody>
      </p:sp>
      <p:sp>
        <p:nvSpPr>
          <p:cNvPr id="618" name="TextBox 617">
            <a:extLst>
              <a:ext uri="{FF2B5EF4-FFF2-40B4-BE49-F238E27FC236}">
                <a16:creationId xmlns:a16="http://schemas.microsoft.com/office/drawing/2014/main" id="{BC412D46-D5A1-E748-B64E-7FF4C60C0EEE}"/>
              </a:ext>
            </a:extLst>
          </p:cNvPr>
          <p:cNvSpPr txBox="1"/>
          <p:nvPr/>
        </p:nvSpPr>
        <p:spPr>
          <a:xfrm>
            <a:off x="9036427" y="10542484"/>
            <a:ext cx="477696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JP" sz="560">
                <a:solidFill>
                  <a:srgbClr val="0F2538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29.281 GTPv1-U</a:t>
            </a:r>
          </a:p>
        </p:txBody>
      </p:sp>
      <p:sp>
        <p:nvSpPr>
          <p:cNvPr id="619" name="TextBox 618">
            <a:extLst>
              <a:ext uri="{FF2B5EF4-FFF2-40B4-BE49-F238E27FC236}">
                <a16:creationId xmlns:a16="http://schemas.microsoft.com/office/drawing/2014/main" id="{BA12AD20-B761-1F48-8EA0-B42A7460D812}"/>
              </a:ext>
            </a:extLst>
          </p:cNvPr>
          <p:cNvSpPr txBox="1"/>
          <p:nvPr/>
        </p:nvSpPr>
        <p:spPr>
          <a:xfrm>
            <a:off x="11163150" y="10497346"/>
            <a:ext cx="346249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JP" sz="560">
                <a:solidFill>
                  <a:srgbClr val="0F2538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29.561</a:t>
            </a:r>
          </a:p>
          <a:p>
            <a:pPr algn="ctr" defTabSz="641529"/>
            <a:r>
              <a:rPr lang="en-JP" sz="560">
                <a:solidFill>
                  <a:srgbClr val="0F2538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Interworking</a:t>
            </a:r>
          </a:p>
        </p:txBody>
      </p:sp>
      <p:cxnSp>
        <p:nvCxnSpPr>
          <p:cNvPr id="622" name="Elbow Connector 621">
            <a:extLst>
              <a:ext uri="{FF2B5EF4-FFF2-40B4-BE49-F238E27FC236}">
                <a16:creationId xmlns:a16="http://schemas.microsoft.com/office/drawing/2014/main" id="{4524B67B-15A4-D24E-B837-69AC370F4D1B}"/>
              </a:ext>
            </a:extLst>
          </p:cNvPr>
          <p:cNvCxnSpPr>
            <a:cxnSpLocks/>
            <a:stCxn id="525" idx="1"/>
            <a:endCxn id="353" idx="3"/>
          </p:cNvCxnSpPr>
          <p:nvPr/>
        </p:nvCxnSpPr>
        <p:spPr>
          <a:xfrm rot="10800000">
            <a:off x="5477571" y="8098644"/>
            <a:ext cx="5492713" cy="672683"/>
          </a:xfrm>
          <a:prstGeom prst="bentConnector3">
            <a:avLst>
              <a:gd name="adj1" fmla="val 4248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4" name="TextBox 623">
            <a:extLst>
              <a:ext uri="{FF2B5EF4-FFF2-40B4-BE49-F238E27FC236}">
                <a16:creationId xmlns:a16="http://schemas.microsoft.com/office/drawing/2014/main" id="{2247A0FD-A0BC-974A-BE07-214A2D424A6E}"/>
              </a:ext>
            </a:extLst>
          </p:cNvPr>
          <p:cNvSpPr txBox="1"/>
          <p:nvPr/>
        </p:nvSpPr>
        <p:spPr>
          <a:xfrm>
            <a:off x="10741180" y="8063264"/>
            <a:ext cx="193964" cy="1538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JP" sz="56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29.521</a:t>
            </a:r>
          </a:p>
          <a:p>
            <a:pPr algn="ctr" defTabSz="641529"/>
            <a:r>
              <a:rPr lang="en-JP" sz="56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Nbsf</a:t>
            </a:r>
          </a:p>
        </p:txBody>
      </p:sp>
      <p:cxnSp>
        <p:nvCxnSpPr>
          <p:cNvPr id="625" name="Straight Connector 624">
            <a:extLst>
              <a:ext uri="{FF2B5EF4-FFF2-40B4-BE49-F238E27FC236}">
                <a16:creationId xmlns:a16="http://schemas.microsoft.com/office/drawing/2014/main" id="{86A26EFB-10C8-9241-8DC8-3DC99F4968D5}"/>
              </a:ext>
            </a:extLst>
          </p:cNvPr>
          <p:cNvCxnSpPr>
            <a:cxnSpLocks/>
            <a:stCxn id="441" idx="1"/>
            <a:endCxn id="594" idx="0"/>
          </p:cNvCxnSpPr>
          <p:nvPr/>
        </p:nvCxnSpPr>
        <p:spPr>
          <a:xfrm flipH="1">
            <a:off x="11259213" y="5679180"/>
            <a:ext cx="1597346" cy="23268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6" name="TextBox 625">
            <a:extLst>
              <a:ext uri="{FF2B5EF4-FFF2-40B4-BE49-F238E27FC236}">
                <a16:creationId xmlns:a16="http://schemas.microsoft.com/office/drawing/2014/main" id="{34FB169E-1E52-494B-9319-B772369ADC39}"/>
              </a:ext>
            </a:extLst>
          </p:cNvPr>
          <p:cNvSpPr txBox="1"/>
          <p:nvPr/>
        </p:nvSpPr>
        <p:spPr>
          <a:xfrm>
            <a:off x="11437552" y="7784130"/>
            <a:ext cx="258084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JP" sz="56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29.214</a:t>
            </a:r>
          </a:p>
          <a:p>
            <a:pPr algn="ctr" defTabSz="641529"/>
            <a:r>
              <a:rPr lang="en-JP" sz="56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Diameter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EC102F4D-46DE-F346-A2BA-9AAE097F7037}"/>
              </a:ext>
            </a:extLst>
          </p:cNvPr>
          <p:cNvSpPr txBox="1"/>
          <p:nvPr/>
        </p:nvSpPr>
        <p:spPr>
          <a:xfrm>
            <a:off x="2195254" y="2759414"/>
            <a:ext cx="207873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>
                <a:latin typeface="Arial" panose="020B0604020202020204" pitchFamily="34" charset="0"/>
                <a:cs typeface="Arial" panose="020B0604020202020204" pitchFamily="34" charset="0"/>
              </a:rPr>
              <a:t>IuCS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81514012-108D-F94C-A2E1-8B983D7D1E3D}"/>
              </a:ext>
            </a:extLst>
          </p:cNvPr>
          <p:cNvSpPr txBox="1"/>
          <p:nvPr/>
        </p:nvSpPr>
        <p:spPr>
          <a:xfrm>
            <a:off x="10911656" y="3898862"/>
            <a:ext cx="130929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>
                <a:latin typeface="Arial" panose="020B0604020202020204" pitchFamily="34" charset="0"/>
                <a:cs typeface="Arial" panose="020B0604020202020204" pitchFamily="34" charset="0"/>
              </a:rPr>
              <a:t>Cx</a:t>
            </a:r>
          </a:p>
        </p:txBody>
      </p:sp>
      <p:sp>
        <p:nvSpPr>
          <p:cNvPr id="321" name="TextBox 320">
            <a:extLst>
              <a:ext uri="{FF2B5EF4-FFF2-40B4-BE49-F238E27FC236}">
                <a16:creationId xmlns:a16="http://schemas.microsoft.com/office/drawing/2014/main" id="{A2FE78D4-3EEC-B54E-AA87-B439F7E7857B}"/>
              </a:ext>
            </a:extLst>
          </p:cNvPr>
          <p:cNvSpPr txBox="1"/>
          <p:nvPr/>
        </p:nvSpPr>
        <p:spPr>
          <a:xfrm>
            <a:off x="2313442" y="3097815"/>
            <a:ext cx="1021113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defTabSz="641529"/>
            <a:r>
              <a:rPr lang="en-JP" sz="560" dirty="0">
                <a:solidFill>
                  <a:srgbClr val="0F2538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25.300 UTRAN General description</a:t>
            </a:r>
          </a:p>
          <a:p>
            <a:pPr defTabSz="641529"/>
            <a:r>
              <a:rPr lang="en-JP" sz="560" dirty="0">
                <a:solidFill>
                  <a:srgbClr val="0F2538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25.401 UTRAN Overall description</a:t>
            </a:r>
          </a:p>
        </p:txBody>
      </p:sp>
      <p:graphicFrame>
        <p:nvGraphicFramePr>
          <p:cNvPr id="323" name="Table 150">
            <a:extLst>
              <a:ext uri="{FF2B5EF4-FFF2-40B4-BE49-F238E27FC236}">
                <a16:creationId xmlns:a16="http://schemas.microsoft.com/office/drawing/2014/main" id="{783F201F-4EDC-064B-B503-EB985CA519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5232080"/>
              </p:ext>
            </p:extLst>
          </p:nvPr>
        </p:nvGraphicFramePr>
        <p:xfrm>
          <a:off x="894138" y="3341670"/>
          <a:ext cx="509813" cy="51206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79513">
                  <a:extLst>
                    <a:ext uri="{9D8B030D-6E8A-4147-A177-3AD203B41FA5}">
                      <a16:colId xmlns:a16="http://schemas.microsoft.com/office/drawing/2014/main" val="658384720"/>
                    </a:ext>
                  </a:extLst>
                </a:gridCol>
                <a:gridCol w="230300">
                  <a:extLst>
                    <a:ext uri="{9D8B030D-6E8A-4147-A177-3AD203B41FA5}">
                      <a16:colId xmlns:a16="http://schemas.microsoft.com/office/drawing/2014/main" val="174119596"/>
                    </a:ext>
                  </a:extLst>
                </a:gridCol>
              </a:tblGrid>
              <a:tr h="76200">
                <a:tc>
                  <a:txBody>
                    <a:bodyPr/>
                    <a:lstStyle/>
                    <a:p>
                      <a:pPr algn="ctr"/>
                      <a:r>
                        <a:rPr lang="en-JP" sz="560"/>
                        <a:t>RRC(CP)</a:t>
                      </a:r>
                    </a:p>
                  </a:txBody>
                  <a:tcPr marL="7200" marR="72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JP" sz="560"/>
                        <a:t>25.331</a:t>
                      </a:r>
                    </a:p>
                  </a:txBody>
                  <a:tcPr marL="7200" marR="72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37398300"/>
                  </a:ext>
                </a:extLst>
              </a:tr>
              <a:tr h="76200">
                <a:tc>
                  <a:txBody>
                    <a:bodyPr/>
                    <a:lstStyle/>
                    <a:p>
                      <a:pPr algn="ctr"/>
                      <a:r>
                        <a:rPr lang="en-JP" sz="560"/>
                        <a:t>PDCP</a:t>
                      </a:r>
                    </a:p>
                  </a:txBody>
                  <a:tcPr marL="7200" marR="72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JP" sz="560" dirty="0"/>
                        <a:t>25.323</a:t>
                      </a:r>
                    </a:p>
                  </a:txBody>
                  <a:tcPr marL="7200" marR="72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56628110"/>
                  </a:ext>
                </a:extLst>
              </a:tr>
              <a:tr h="76200">
                <a:tc>
                  <a:txBody>
                    <a:bodyPr/>
                    <a:lstStyle/>
                    <a:p>
                      <a:pPr algn="ctr"/>
                      <a:r>
                        <a:rPr lang="en-JP" sz="560"/>
                        <a:t>RLC</a:t>
                      </a:r>
                    </a:p>
                  </a:txBody>
                  <a:tcPr marL="7200" marR="72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JP" sz="560"/>
                        <a:t>25.322</a:t>
                      </a:r>
                    </a:p>
                  </a:txBody>
                  <a:tcPr marL="7200" marR="72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0287663"/>
                  </a:ext>
                </a:extLst>
              </a:tr>
              <a:tr h="76200">
                <a:tc>
                  <a:txBody>
                    <a:bodyPr/>
                    <a:lstStyle/>
                    <a:p>
                      <a:pPr algn="ctr"/>
                      <a:r>
                        <a:rPr lang="en-JP" sz="560"/>
                        <a:t>MAC</a:t>
                      </a:r>
                    </a:p>
                  </a:txBody>
                  <a:tcPr marL="7200" marR="72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JP" sz="560"/>
                        <a:t>25.321</a:t>
                      </a:r>
                    </a:p>
                  </a:txBody>
                  <a:tcPr marL="7200" marR="72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74525223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JP" sz="560"/>
                        <a:t>PHY</a:t>
                      </a:r>
                    </a:p>
                  </a:txBody>
                  <a:tcPr marL="7200" marR="72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JP" sz="560" dirty="0"/>
                        <a:t>25.201</a:t>
                      </a:r>
                    </a:p>
                    <a:p>
                      <a:r>
                        <a:rPr lang="en-JP" sz="560" dirty="0"/>
                        <a:t>25.21x</a:t>
                      </a:r>
                    </a:p>
                  </a:txBody>
                  <a:tcPr marL="7200" marR="72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56435329"/>
                  </a:ext>
                </a:extLst>
              </a:tr>
            </a:tbl>
          </a:graphicData>
        </a:graphic>
      </p:graphicFrame>
      <p:sp>
        <p:nvSpPr>
          <p:cNvPr id="324" name="TextBox 323">
            <a:extLst>
              <a:ext uri="{FF2B5EF4-FFF2-40B4-BE49-F238E27FC236}">
                <a16:creationId xmlns:a16="http://schemas.microsoft.com/office/drawing/2014/main" id="{87E448DD-BD06-1B4F-AEF3-867C8358A1C9}"/>
              </a:ext>
            </a:extLst>
          </p:cNvPr>
          <p:cNvSpPr txBox="1"/>
          <p:nvPr/>
        </p:nvSpPr>
        <p:spPr>
          <a:xfrm>
            <a:off x="874050" y="3264403"/>
            <a:ext cx="509756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JP" sz="56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25.301 ProtoArch</a:t>
            </a:r>
          </a:p>
        </p:txBody>
      </p:sp>
      <p:sp>
        <p:nvSpPr>
          <p:cNvPr id="326" name="TextBox 325">
            <a:extLst>
              <a:ext uri="{FF2B5EF4-FFF2-40B4-BE49-F238E27FC236}">
                <a16:creationId xmlns:a16="http://schemas.microsoft.com/office/drawing/2014/main" id="{AC0830E4-A9E2-2C40-8F54-7725F50115F7}"/>
              </a:ext>
            </a:extLst>
          </p:cNvPr>
          <p:cNvSpPr txBox="1"/>
          <p:nvPr/>
        </p:nvSpPr>
        <p:spPr>
          <a:xfrm>
            <a:off x="240889" y="483576"/>
            <a:ext cx="1442703" cy="53860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defTabSz="641529"/>
            <a:r>
              <a:rPr lang="en-JP" sz="560" b="1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Common (2G/3G/4G/5G)</a:t>
            </a:r>
          </a:p>
          <a:p>
            <a:pPr defTabSz="641529"/>
            <a:r>
              <a:rPr lang="en-JP" sz="56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23.002 Network Architecture</a:t>
            </a:r>
          </a:p>
          <a:p>
            <a:pPr defTabSz="641529"/>
            <a:r>
              <a:rPr lang="en-JP" sz="56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23.003 Numbering, addressing and identification</a:t>
            </a:r>
          </a:p>
          <a:p>
            <a:pPr defTabSz="641529"/>
            <a:r>
              <a:rPr lang="en-JP" sz="56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23.040 SMS</a:t>
            </a:r>
          </a:p>
          <a:p>
            <a:pPr defTabSz="641529"/>
            <a:r>
              <a:rPr lang="en-JP" sz="56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23.108 Layer3 (Procedures)</a:t>
            </a:r>
          </a:p>
          <a:p>
            <a:pPr defTabSz="641529"/>
            <a:r>
              <a:rPr lang="en-JP" sz="56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23.122 MS in Idl</a:t>
            </a:r>
            <a:r>
              <a:rPr lang="en-US" sz="56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e</a:t>
            </a:r>
            <a:r>
              <a:rPr lang="en-JP" sz="56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 mode (PLMN selection, roaming)</a:t>
            </a:r>
          </a:p>
          <a:p>
            <a:pPr defTabSz="641529"/>
            <a:r>
              <a:rPr lang="en-JP" sz="56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24.007 Layer3 (General)</a:t>
            </a:r>
          </a:p>
        </p:txBody>
      </p:sp>
      <p:sp>
        <p:nvSpPr>
          <p:cNvPr id="327" name="Rectangle 326">
            <a:extLst>
              <a:ext uri="{FF2B5EF4-FFF2-40B4-BE49-F238E27FC236}">
                <a16:creationId xmlns:a16="http://schemas.microsoft.com/office/drawing/2014/main" id="{81DE5A67-D0F1-464E-A03F-910F25292C82}"/>
              </a:ext>
            </a:extLst>
          </p:cNvPr>
          <p:cNvSpPr/>
          <p:nvPr/>
        </p:nvSpPr>
        <p:spPr>
          <a:xfrm>
            <a:off x="2621460" y="7160820"/>
            <a:ext cx="9229746" cy="3598676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41529"/>
            <a:endParaRPr lang="en-JP" sz="2526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8" name="Rectangle 327">
            <a:extLst>
              <a:ext uri="{FF2B5EF4-FFF2-40B4-BE49-F238E27FC236}">
                <a16:creationId xmlns:a16="http://schemas.microsoft.com/office/drawing/2014/main" id="{191AD320-5916-F74E-9527-45DD1E5BB639}"/>
              </a:ext>
            </a:extLst>
          </p:cNvPr>
          <p:cNvSpPr/>
          <p:nvPr/>
        </p:nvSpPr>
        <p:spPr>
          <a:xfrm>
            <a:off x="1469527" y="10060679"/>
            <a:ext cx="1073157" cy="7214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18000" rIns="0" bIns="5051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41529"/>
            <a:r>
              <a:rPr lang="en-US" sz="842" dirty="0">
                <a:solidFill>
                  <a:prstClr val="black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NG-RAN</a:t>
            </a:r>
          </a:p>
        </p:txBody>
      </p:sp>
      <p:cxnSp>
        <p:nvCxnSpPr>
          <p:cNvPr id="329" name="Straight Connector 328">
            <a:extLst>
              <a:ext uri="{FF2B5EF4-FFF2-40B4-BE49-F238E27FC236}">
                <a16:creationId xmlns:a16="http://schemas.microsoft.com/office/drawing/2014/main" id="{9BBBD815-1FED-A147-8959-55E2209A7B20}"/>
              </a:ext>
            </a:extLst>
          </p:cNvPr>
          <p:cNvCxnSpPr>
            <a:cxnSpLocks/>
            <a:stCxn id="389" idx="2"/>
            <a:endCxn id="390" idx="0"/>
          </p:cNvCxnSpPr>
          <p:nvPr/>
        </p:nvCxnSpPr>
        <p:spPr>
          <a:xfrm>
            <a:off x="2289491" y="10380934"/>
            <a:ext cx="24451" cy="1267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0" name="Rectangle 329">
            <a:extLst>
              <a:ext uri="{FF2B5EF4-FFF2-40B4-BE49-F238E27FC236}">
                <a16:creationId xmlns:a16="http://schemas.microsoft.com/office/drawing/2014/main" id="{537A1A74-21CB-E444-980A-D0B30525620F}"/>
              </a:ext>
            </a:extLst>
          </p:cNvPr>
          <p:cNvSpPr/>
          <p:nvPr/>
        </p:nvSpPr>
        <p:spPr>
          <a:xfrm>
            <a:off x="3631487" y="9430107"/>
            <a:ext cx="498547" cy="30940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0513" rIns="0" bIns="505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41529"/>
            <a:r>
              <a:rPr lang="en-US" sz="842" dirty="0">
                <a:solidFill>
                  <a:prstClr val="black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AMF</a:t>
            </a:r>
          </a:p>
        </p:txBody>
      </p:sp>
      <p:cxnSp>
        <p:nvCxnSpPr>
          <p:cNvPr id="331" name="Straight Connector 330">
            <a:extLst>
              <a:ext uri="{FF2B5EF4-FFF2-40B4-BE49-F238E27FC236}">
                <a16:creationId xmlns:a16="http://schemas.microsoft.com/office/drawing/2014/main" id="{41A36B43-3DAF-5E48-BEBB-96651FEF4BC1}"/>
              </a:ext>
            </a:extLst>
          </p:cNvPr>
          <p:cNvCxnSpPr>
            <a:cxnSpLocks/>
            <a:stCxn id="389" idx="3"/>
            <a:endCxn id="330" idx="1"/>
          </p:cNvCxnSpPr>
          <p:nvPr/>
        </p:nvCxnSpPr>
        <p:spPr>
          <a:xfrm flipV="1">
            <a:off x="2444270" y="9584812"/>
            <a:ext cx="1187217" cy="7430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Straight Connector 331">
            <a:extLst>
              <a:ext uri="{FF2B5EF4-FFF2-40B4-BE49-F238E27FC236}">
                <a16:creationId xmlns:a16="http://schemas.microsoft.com/office/drawing/2014/main" id="{D159B71D-5105-044D-8A88-B925637B657B}"/>
              </a:ext>
            </a:extLst>
          </p:cNvPr>
          <p:cNvCxnSpPr>
            <a:cxnSpLocks/>
            <a:stCxn id="552" idx="1"/>
            <a:endCxn id="328" idx="3"/>
          </p:cNvCxnSpPr>
          <p:nvPr/>
        </p:nvCxnSpPr>
        <p:spPr>
          <a:xfrm flipH="1" flipV="1">
            <a:off x="2542684" y="10421406"/>
            <a:ext cx="5146116" cy="2"/>
          </a:xfrm>
          <a:prstGeom prst="line">
            <a:avLst/>
          </a:prstGeom>
          <a:ln w="158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TextBox 332">
            <a:extLst>
              <a:ext uri="{FF2B5EF4-FFF2-40B4-BE49-F238E27FC236}">
                <a16:creationId xmlns:a16="http://schemas.microsoft.com/office/drawing/2014/main" id="{4132B060-E1AA-844B-BFC9-0610126EE1AA}"/>
              </a:ext>
            </a:extLst>
          </p:cNvPr>
          <p:cNvSpPr txBox="1"/>
          <p:nvPr/>
        </p:nvSpPr>
        <p:spPr>
          <a:xfrm>
            <a:off x="5515318" y="10369584"/>
            <a:ext cx="135738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>
                <a:latin typeface="Arial" panose="020B0604020202020204" pitchFamily="34" charset="0"/>
                <a:cs typeface="Arial" panose="020B0604020202020204" pitchFamily="34" charset="0"/>
              </a:rPr>
              <a:t>N3</a:t>
            </a:r>
          </a:p>
        </p:txBody>
      </p:sp>
      <p:sp>
        <p:nvSpPr>
          <p:cNvPr id="334" name="TextBox 333">
            <a:extLst>
              <a:ext uri="{FF2B5EF4-FFF2-40B4-BE49-F238E27FC236}">
                <a16:creationId xmlns:a16="http://schemas.microsoft.com/office/drawing/2014/main" id="{A3A157FE-7518-544B-ACAF-320F0DA5A235}"/>
              </a:ext>
            </a:extLst>
          </p:cNvPr>
          <p:cNvSpPr txBox="1"/>
          <p:nvPr/>
        </p:nvSpPr>
        <p:spPr>
          <a:xfrm>
            <a:off x="3045106" y="9840594"/>
            <a:ext cx="135738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>
                <a:latin typeface="Arial" panose="020B0604020202020204" pitchFamily="34" charset="0"/>
                <a:cs typeface="Arial" panose="020B0604020202020204" pitchFamily="34" charset="0"/>
              </a:rPr>
              <a:t>N2</a:t>
            </a:r>
          </a:p>
        </p:txBody>
      </p:sp>
      <p:sp>
        <p:nvSpPr>
          <p:cNvPr id="335" name="Rectangle 334">
            <a:extLst>
              <a:ext uri="{FF2B5EF4-FFF2-40B4-BE49-F238E27FC236}">
                <a16:creationId xmlns:a16="http://schemas.microsoft.com/office/drawing/2014/main" id="{9B104B36-FA1D-C54F-A773-E263F85D1E8A}"/>
              </a:ext>
            </a:extLst>
          </p:cNvPr>
          <p:cNvSpPr/>
          <p:nvPr/>
        </p:nvSpPr>
        <p:spPr>
          <a:xfrm>
            <a:off x="5997708" y="8627073"/>
            <a:ext cx="498547" cy="309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0513" rIns="0" bIns="505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41529"/>
            <a:r>
              <a:rPr lang="en-US" sz="842" dirty="0">
                <a:solidFill>
                  <a:prstClr val="black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UDM</a:t>
            </a:r>
          </a:p>
        </p:txBody>
      </p:sp>
      <p:sp>
        <p:nvSpPr>
          <p:cNvPr id="340" name="Rectangle 339">
            <a:extLst>
              <a:ext uri="{FF2B5EF4-FFF2-40B4-BE49-F238E27FC236}">
                <a16:creationId xmlns:a16="http://schemas.microsoft.com/office/drawing/2014/main" id="{054A29D6-13F0-C94B-9643-16CE6CECDBBF}"/>
              </a:ext>
            </a:extLst>
          </p:cNvPr>
          <p:cNvSpPr/>
          <p:nvPr/>
        </p:nvSpPr>
        <p:spPr>
          <a:xfrm>
            <a:off x="5066488" y="8665173"/>
            <a:ext cx="498547" cy="15540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0513" rIns="0" bIns="505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41529"/>
            <a:r>
              <a:rPr lang="en-US" sz="842" dirty="0">
                <a:solidFill>
                  <a:prstClr val="black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AUSF</a:t>
            </a:r>
          </a:p>
        </p:txBody>
      </p:sp>
      <p:cxnSp>
        <p:nvCxnSpPr>
          <p:cNvPr id="341" name="Straight Connector 340">
            <a:extLst>
              <a:ext uri="{FF2B5EF4-FFF2-40B4-BE49-F238E27FC236}">
                <a16:creationId xmlns:a16="http://schemas.microsoft.com/office/drawing/2014/main" id="{1BA20623-AA98-2F4A-A4B7-566018A7EE25}"/>
              </a:ext>
            </a:extLst>
          </p:cNvPr>
          <p:cNvCxnSpPr>
            <a:cxnSpLocks/>
            <a:stCxn id="340" idx="2"/>
            <a:endCxn id="330" idx="3"/>
          </p:cNvCxnSpPr>
          <p:nvPr/>
        </p:nvCxnSpPr>
        <p:spPr>
          <a:xfrm flipH="1">
            <a:off x="4130034" y="8820581"/>
            <a:ext cx="1185728" cy="7642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Straight Connector 341">
            <a:extLst>
              <a:ext uri="{FF2B5EF4-FFF2-40B4-BE49-F238E27FC236}">
                <a16:creationId xmlns:a16="http://schemas.microsoft.com/office/drawing/2014/main" id="{ED74AD3A-E1E0-7F46-A753-B7455F698312}"/>
              </a:ext>
            </a:extLst>
          </p:cNvPr>
          <p:cNvCxnSpPr>
            <a:cxnSpLocks/>
            <a:stCxn id="335" idx="2"/>
            <a:endCxn id="330" idx="3"/>
          </p:cNvCxnSpPr>
          <p:nvPr/>
        </p:nvCxnSpPr>
        <p:spPr>
          <a:xfrm flipH="1">
            <a:off x="4130034" y="8936673"/>
            <a:ext cx="2116948" cy="6481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Straight Connector 342">
            <a:extLst>
              <a:ext uri="{FF2B5EF4-FFF2-40B4-BE49-F238E27FC236}">
                <a16:creationId xmlns:a16="http://schemas.microsoft.com/office/drawing/2014/main" id="{577DD29C-A5F0-004F-AD89-B7F19A1954DB}"/>
              </a:ext>
            </a:extLst>
          </p:cNvPr>
          <p:cNvCxnSpPr>
            <a:cxnSpLocks/>
            <a:stCxn id="335" idx="1"/>
            <a:endCxn id="340" idx="3"/>
          </p:cNvCxnSpPr>
          <p:nvPr/>
        </p:nvCxnSpPr>
        <p:spPr>
          <a:xfrm flipH="1" flipV="1">
            <a:off x="5565035" y="8742877"/>
            <a:ext cx="432673" cy="389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4" name="TextBox 343">
            <a:extLst>
              <a:ext uri="{FF2B5EF4-FFF2-40B4-BE49-F238E27FC236}">
                <a16:creationId xmlns:a16="http://schemas.microsoft.com/office/drawing/2014/main" id="{F89785FD-58CB-114B-B7A1-16152BF38275}"/>
              </a:ext>
            </a:extLst>
          </p:cNvPr>
          <p:cNvSpPr txBox="1"/>
          <p:nvPr/>
        </p:nvSpPr>
        <p:spPr>
          <a:xfrm>
            <a:off x="5369594" y="9125344"/>
            <a:ext cx="135738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 dirty="0">
                <a:latin typeface="Arial" panose="020B0604020202020204" pitchFamily="34" charset="0"/>
                <a:cs typeface="Arial" panose="020B0604020202020204" pitchFamily="34" charset="0"/>
              </a:rPr>
              <a:t>N8</a:t>
            </a:r>
          </a:p>
        </p:txBody>
      </p:sp>
      <p:sp>
        <p:nvSpPr>
          <p:cNvPr id="345" name="TextBox 344">
            <a:extLst>
              <a:ext uri="{FF2B5EF4-FFF2-40B4-BE49-F238E27FC236}">
                <a16:creationId xmlns:a16="http://schemas.microsoft.com/office/drawing/2014/main" id="{BE3E9149-274D-D047-A644-47F13E0F4333}"/>
              </a:ext>
            </a:extLst>
          </p:cNvPr>
          <p:cNvSpPr txBox="1"/>
          <p:nvPr/>
        </p:nvSpPr>
        <p:spPr>
          <a:xfrm>
            <a:off x="4643640" y="9161313"/>
            <a:ext cx="179019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 dirty="0">
                <a:latin typeface="Arial" panose="020B0604020202020204" pitchFamily="34" charset="0"/>
                <a:cs typeface="Arial" panose="020B0604020202020204" pitchFamily="34" charset="0"/>
              </a:rPr>
              <a:t>N12</a:t>
            </a:r>
          </a:p>
        </p:txBody>
      </p:sp>
      <p:sp>
        <p:nvSpPr>
          <p:cNvPr id="346" name="TextBox 345">
            <a:extLst>
              <a:ext uri="{FF2B5EF4-FFF2-40B4-BE49-F238E27FC236}">
                <a16:creationId xmlns:a16="http://schemas.microsoft.com/office/drawing/2014/main" id="{4CB646DE-7814-3D46-B27E-3C1EBC0572DF}"/>
              </a:ext>
            </a:extLst>
          </p:cNvPr>
          <p:cNvSpPr txBox="1"/>
          <p:nvPr/>
        </p:nvSpPr>
        <p:spPr>
          <a:xfrm>
            <a:off x="5687720" y="8684236"/>
            <a:ext cx="179019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>
                <a:latin typeface="Arial" panose="020B0604020202020204" pitchFamily="34" charset="0"/>
                <a:cs typeface="Arial" panose="020B0604020202020204" pitchFamily="34" charset="0"/>
              </a:rPr>
              <a:t>N13</a:t>
            </a:r>
          </a:p>
        </p:txBody>
      </p:sp>
      <p:sp>
        <p:nvSpPr>
          <p:cNvPr id="348" name="Rectangle 347">
            <a:extLst>
              <a:ext uri="{FF2B5EF4-FFF2-40B4-BE49-F238E27FC236}">
                <a16:creationId xmlns:a16="http://schemas.microsoft.com/office/drawing/2014/main" id="{C02CB070-9BB0-8E4E-839A-D25815DC8C1C}"/>
              </a:ext>
            </a:extLst>
          </p:cNvPr>
          <p:cNvSpPr/>
          <p:nvPr/>
        </p:nvSpPr>
        <p:spPr>
          <a:xfrm>
            <a:off x="2959776" y="8066418"/>
            <a:ext cx="498547" cy="15540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0513" rIns="0" bIns="505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41529"/>
            <a:r>
              <a:rPr lang="en-US" sz="842" dirty="0">
                <a:solidFill>
                  <a:prstClr val="black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NSSF</a:t>
            </a:r>
          </a:p>
        </p:txBody>
      </p:sp>
      <p:cxnSp>
        <p:nvCxnSpPr>
          <p:cNvPr id="349" name="Straight Connector 348">
            <a:extLst>
              <a:ext uri="{FF2B5EF4-FFF2-40B4-BE49-F238E27FC236}">
                <a16:creationId xmlns:a16="http://schemas.microsoft.com/office/drawing/2014/main" id="{4253152E-C4B4-464E-86E0-29D4FA489229}"/>
              </a:ext>
            </a:extLst>
          </p:cNvPr>
          <p:cNvCxnSpPr>
            <a:cxnSpLocks/>
            <a:stCxn id="353" idx="2"/>
            <a:endCxn id="330" idx="0"/>
          </p:cNvCxnSpPr>
          <p:nvPr/>
        </p:nvCxnSpPr>
        <p:spPr>
          <a:xfrm flipH="1">
            <a:off x="3880761" y="8176347"/>
            <a:ext cx="1347536" cy="12537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0" name="TextBox 349">
            <a:extLst>
              <a:ext uri="{FF2B5EF4-FFF2-40B4-BE49-F238E27FC236}">
                <a16:creationId xmlns:a16="http://schemas.microsoft.com/office/drawing/2014/main" id="{07FF1512-B021-EB42-8E98-D783B218A754}"/>
              </a:ext>
            </a:extLst>
          </p:cNvPr>
          <p:cNvSpPr txBox="1"/>
          <p:nvPr/>
        </p:nvSpPr>
        <p:spPr>
          <a:xfrm>
            <a:off x="4767531" y="8398683"/>
            <a:ext cx="179019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>
                <a:latin typeface="Arial" panose="020B0604020202020204" pitchFamily="34" charset="0"/>
                <a:cs typeface="Arial" panose="020B0604020202020204" pitchFamily="34" charset="0"/>
              </a:rPr>
              <a:t>N20</a:t>
            </a:r>
          </a:p>
        </p:txBody>
      </p:sp>
      <p:cxnSp>
        <p:nvCxnSpPr>
          <p:cNvPr id="351" name="Straight Connector 350">
            <a:extLst>
              <a:ext uri="{FF2B5EF4-FFF2-40B4-BE49-F238E27FC236}">
                <a16:creationId xmlns:a16="http://schemas.microsoft.com/office/drawing/2014/main" id="{DB6C39ED-9ABD-3742-AC00-5BCF0BFC082E}"/>
              </a:ext>
            </a:extLst>
          </p:cNvPr>
          <p:cNvCxnSpPr>
            <a:cxnSpLocks/>
            <a:stCxn id="348" idx="3"/>
            <a:endCxn id="330" idx="0"/>
          </p:cNvCxnSpPr>
          <p:nvPr/>
        </p:nvCxnSpPr>
        <p:spPr>
          <a:xfrm>
            <a:off x="3458323" y="8144122"/>
            <a:ext cx="422438" cy="12859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3" name="Rectangle 352">
            <a:extLst>
              <a:ext uri="{FF2B5EF4-FFF2-40B4-BE49-F238E27FC236}">
                <a16:creationId xmlns:a16="http://schemas.microsoft.com/office/drawing/2014/main" id="{45ACB928-CB56-4245-80F7-DA54FEBA1DAD}"/>
              </a:ext>
            </a:extLst>
          </p:cNvPr>
          <p:cNvSpPr/>
          <p:nvPr/>
        </p:nvSpPr>
        <p:spPr>
          <a:xfrm>
            <a:off x="4979023" y="8020939"/>
            <a:ext cx="498547" cy="15540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0513" rIns="0" bIns="505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41529"/>
            <a:r>
              <a:rPr lang="en-US" sz="842" dirty="0">
                <a:solidFill>
                  <a:prstClr val="black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SMSF</a:t>
            </a:r>
          </a:p>
        </p:txBody>
      </p:sp>
      <p:sp>
        <p:nvSpPr>
          <p:cNvPr id="354" name="TextBox 353">
            <a:extLst>
              <a:ext uri="{FF2B5EF4-FFF2-40B4-BE49-F238E27FC236}">
                <a16:creationId xmlns:a16="http://schemas.microsoft.com/office/drawing/2014/main" id="{2B45252F-66EF-2E4A-8874-42DB14EBA6EF}"/>
              </a:ext>
            </a:extLst>
          </p:cNvPr>
          <p:cNvSpPr txBox="1"/>
          <p:nvPr/>
        </p:nvSpPr>
        <p:spPr>
          <a:xfrm>
            <a:off x="4491069" y="8405582"/>
            <a:ext cx="179019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 dirty="0">
                <a:latin typeface="Arial" panose="020B0604020202020204" pitchFamily="34" charset="0"/>
                <a:cs typeface="Arial" panose="020B0604020202020204" pitchFamily="34" charset="0"/>
              </a:rPr>
              <a:t>N17</a:t>
            </a:r>
          </a:p>
        </p:txBody>
      </p:sp>
      <p:sp>
        <p:nvSpPr>
          <p:cNvPr id="355" name="TextBox 354">
            <a:extLst>
              <a:ext uri="{FF2B5EF4-FFF2-40B4-BE49-F238E27FC236}">
                <a16:creationId xmlns:a16="http://schemas.microsoft.com/office/drawing/2014/main" id="{8C763E28-FF5E-434C-8EE5-1B66609071CA}"/>
              </a:ext>
            </a:extLst>
          </p:cNvPr>
          <p:cNvSpPr txBox="1"/>
          <p:nvPr/>
        </p:nvSpPr>
        <p:spPr>
          <a:xfrm>
            <a:off x="2692760" y="7071090"/>
            <a:ext cx="398569" cy="1728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lIns="50513" tIns="0" rIns="50513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JP" sz="1123">
                <a:solidFill>
                  <a:srgbClr val="0F2538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5GC</a:t>
            </a:r>
          </a:p>
        </p:txBody>
      </p:sp>
      <p:sp>
        <p:nvSpPr>
          <p:cNvPr id="356" name="Left Bracket 355">
            <a:extLst>
              <a:ext uri="{FF2B5EF4-FFF2-40B4-BE49-F238E27FC236}">
                <a16:creationId xmlns:a16="http://schemas.microsoft.com/office/drawing/2014/main" id="{FDCC9EBC-B8F5-164C-9A97-CD2006DAB6DC}"/>
              </a:ext>
            </a:extLst>
          </p:cNvPr>
          <p:cNvSpPr/>
          <p:nvPr/>
        </p:nvSpPr>
        <p:spPr>
          <a:xfrm rot="16200000">
            <a:off x="3696477" y="9716769"/>
            <a:ext cx="78479" cy="120521"/>
          </a:xfrm>
          <a:prstGeom prst="leftBracket">
            <a:avLst>
              <a:gd name="adj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641529"/>
            <a:endParaRPr lang="en-JP" sz="2526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7" name="TextBox 356">
            <a:extLst>
              <a:ext uri="{FF2B5EF4-FFF2-40B4-BE49-F238E27FC236}">
                <a16:creationId xmlns:a16="http://schemas.microsoft.com/office/drawing/2014/main" id="{3337593E-09F8-054C-BC95-B34F7131D9F7}"/>
              </a:ext>
            </a:extLst>
          </p:cNvPr>
          <p:cNvSpPr txBox="1"/>
          <p:nvPr/>
        </p:nvSpPr>
        <p:spPr>
          <a:xfrm>
            <a:off x="3642171" y="9853437"/>
            <a:ext cx="179019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>
                <a:latin typeface="Arial" panose="020B0604020202020204" pitchFamily="34" charset="0"/>
                <a:cs typeface="Arial" panose="020B0604020202020204" pitchFamily="34" charset="0"/>
              </a:rPr>
              <a:t>N14</a:t>
            </a:r>
          </a:p>
        </p:txBody>
      </p:sp>
      <p:sp>
        <p:nvSpPr>
          <p:cNvPr id="358" name="TextBox 357">
            <a:extLst>
              <a:ext uri="{FF2B5EF4-FFF2-40B4-BE49-F238E27FC236}">
                <a16:creationId xmlns:a16="http://schemas.microsoft.com/office/drawing/2014/main" id="{6716DC71-BF25-B346-A18E-524159C5EF82}"/>
              </a:ext>
            </a:extLst>
          </p:cNvPr>
          <p:cNvSpPr txBox="1"/>
          <p:nvPr/>
        </p:nvSpPr>
        <p:spPr>
          <a:xfrm>
            <a:off x="4759205" y="7702605"/>
            <a:ext cx="179019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 dirty="0">
                <a:latin typeface="Arial" panose="020B0604020202020204" pitchFamily="34" charset="0"/>
                <a:cs typeface="Arial" panose="020B0604020202020204" pitchFamily="34" charset="0"/>
              </a:rPr>
              <a:t>N34</a:t>
            </a:r>
          </a:p>
        </p:txBody>
      </p:sp>
      <p:sp>
        <p:nvSpPr>
          <p:cNvPr id="362" name="Rectangle 361">
            <a:extLst>
              <a:ext uri="{FF2B5EF4-FFF2-40B4-BE49-F238E27FC236}">
                <a16:creationId xmlns:a16="http://schemas.microsoft.com/office/drawing/2014/main" id="{10DE81DB-AC22-254F-80B7-F0C72BD9A087}"/>
              </a:ext>
            </a:extLst>
          </p:cNvPr>
          <p:cNvSpPr/>
          <p:nvPr/>
        </p:nvSpPr>
        <p:spPr>
          <a:xfrm>
            <a:off x="288262" y="10266703"/>
            <a:ext cx="498547" cy="30940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0513" rIns="0" bIns="505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41529"/>
            <a:r>
              <a:rPr lang="en-US" sz="842" dirty="0">
                <a:solidFill>
                  <a:prstClr val="black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UE</a:t>
            </a:r>
          </a:p>
        </p:txBody>
      </p:sp>
      <p:cxnSp>
        <p:nvCxnSpPr>
          <p:cNvPr id="363" name="Straight Connector 362">
            <a:extLst>
              <a:ext uri="{FF2B5EF4-FFF2-40B4-BE49-F238E27FC236}">
                <a16:creationId xmlns:a16="http://schemas.microsoft.com/office/drawing/2014/main" id="{8ACD3130-4CB2-E646-A073-7FA792B135FB}"/>
              </a:ext>
            </a:extLst>
          </p:cNvPr>
          <p:cNvCxnSpPr>
            <a:cxnSpLocks/>
          </p:cNvCxnSpPr>
          <p:nvPr/>
        </p:nvCxnSpPr>
        <p:spPr>
          <a:xfrm>
            <a:off x="786809" y="10401976"/>
            <a:ext cx="6795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Straight Connector 363">
            <a:extLst>
              <a:ext uri="{FF2B5EF4-FFF2-40B4-BE49-F238E27FC236}">
                <a16:creationId xmlns:a16="http://schemas.microsoft.com/office/drawing/2014/main" id="{0CCCE70D-44CE-5447-9C3E-CED28C676AA5}"/>
              </a:ext>
            </a:extLst>
          </p:cNvPr>
          <p:cNvCxnSpPr>
            <a:cxnSpLocks/>
            <a:stCxn id="362" idx="0"/>
            <a:endCxn id="330" idx="1"/>
          </p:cNvCxnSpPr>
          <p:nvPr/>
        </p:nvCxnSpPr>
        <p:spPr>
          <a:xfrm flipV="1">
            <a:off x="537536" y="9584812"/>
            <a:ext cx="3093951" cy="6818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5" name="TextBox 364">
            <a:extLst>
              <a:ext uri="{FF2B5EF4-FFF2-40B4-BE49-F238E27FC236}">
                <a16:creationId xmlns:a16="http://schemas.microsoft.com/office/drawing/2014/main" id="{19BA5AEB-2C95-AB4E-A9D2-4B0B80BA3A70}"/>
              </a:ext>
            </a:extLst>
          </p:cNvPr>
          <p:cNvSpPr txBox="1"/>
          <p:nvPr/>
        </p:nvSpPr>
        <p:spPr>
          <a:xfrm>
            <a:off x="1794574" y="9926357"/>
            <a:ext cx="135738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>
                <a:latin typeface="Arial" panose="020B0604020202020204" pitchFamily="34" charset="0"/>
                <a:cs typeface="Arial" panose="020B0604020202020204" pitchFamily="34" charset="0"/>
              </a:rPr>
              <a:t>N1</a:t>
            </a:r>
          </a:p>
        </p:txBody>
      </p:sp>
      <p:sp>
        <p:nvSpPr>
          <p:cNvPr id="366" name="TextBox 365">
            <a:extLst>
              <a:ext uri="{FF2B5EF4-FFF2-40B4-BE49-F238E27FC236}">
                <a16:creationId xmlns:a16="http://schemas.microsoft.com/office/drawing/2014/main" id="{A1DBEED1-FC22-1043-B74D-D0929823A315}"/>
              </a:ext>
            </a:extLst>
          </p:cNvPr>
          <p:cNvSpPr txBox="1"/>
          <p:nvPr/>
        </p:nvSpPr>
        <p:spPr>
          <a:xfrm>
            <a:off x="3027065" y="8240343"/>
            <a:ext cx="375103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JP" sz="56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29.531</a:t>
            </a:r>
            <a:r>
              <a:rPr lang="en-US" sz="56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 </a:t>
            </a:r>
            <a:r>
              <a:rPr lang="en-JP" sz="56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Nnssf</a:t>
            </a:r>
          </a:p>
        </p:txBody>
      </p:sp>
      <p:sp>
        <p:nvSpPr>
          <p:cNvPr id="367" name="TextBox 366">
            <a:extLst>
              <a:ext uri="{FF2B5EF4-FFF2-40B4-BE49-F238E27FC236}">
                <a16:creationId xmlns:a16="http://schemas.microsoft.com/office/drawing/2014/main" id="{00D97FA6-C52C-5941-BBC4-89AE5AE6EADC}"/>
              </a:ext>
            </a:extLst>
          </p:cNvPr>
          <p:cNvSpPr txBox="1"/>
          <p:nvPr/>
        </p:nvSpPr>
        <p:spPr>
          <a:xfrm>
            <a:off x="4872524" y="8825686"/>
            <a:ext cx="193964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JP" sz="56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29.509</a:t>
            </a:r>
          </a:p>
          <a:p>
            <a:pPr algn="ctr" defTabSz="641529"/>
            <a:r>
              <a:rPr lang="en-JP" sz="56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Nausf</a:t>
            </a:r>
          </a:p>
        </p:txBody>
      </p:sp>
      <p:sp>
        <p:nvSpPr>
          <p:cNvPr id="368" name="TextBox 367">
            <a:extLst>
              <a:ext uri="{FF2B5EF4-FFF2-40B4-BE49-F238E27FC236}">
                <a16:creationId xmlns:a16="http://schemas.microsoft.com/office/drawing/2014/main" id="{1C391C67-4847-DF46-A277-226BC14F05AE}"/>
              </a:ext>
            </a:extLst>
          </p:cNvPr>
          <p:cNvSpPr txBox="1"/>
          <p:nvPr/>
        </p:nvSpPr>
        <p:spPr>
          <a:xfrm>
            <a:off x="5715453" y="8800277"/>
            <a:ext cx="193964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JP" sz="56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29.503</a:t>
            </a:r>
          </a:p>
          <a:p>
            <a:pPr algn="ctr" defTabSz="641529"/>
            <a:r>
              <a:rPr lang="en-JP" sz="56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Nudm</a:t>
            </a:r>
          </a:p>
        </p:txBody>
      </p:sp>
      <p:sp>
        <p:nvSpPr>
          <p:cNvPr id="369" name="TextBox 368">
            <a:extLst>
              <a:ext uri="{FF2B5EF4-FFF2-40B4-BE49-F238E27FC236}">
                <a16:creationId xmlns:a16="http://schemas.microsoft.com/office/drawing/2014/main" id="{77CFAAC4-8470-B848-A151-849F970FAB23}"/>
              </a:ext>
            </a:extLst>
          </p:cNvPr>
          <p:cNvSpPr txBox="1"/>
          <p:nvPr/>
        </p:nvSpPr>
        <p:spPr>
          <a:xfrm>
            <a:off x="4759758" y="8228264"/>
            <a:ext cx="193964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JP" sz="56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29.540</a:t>
            </a:r>
          </a:p>
          <a:p>
            <a:pPr algn="ctr" defTabSz="641529"/>
            <a:r>
              <a:rPr lang="en-JP" sz="56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Nsmsf</a:t>
            </a:r>
          </a:p>
        </p:txBody>
      </p:sp>
      <p:sp>
        <p:nvSpPr>
          <p:cNvPr id="370" name="TextBox 369">
            <a:extLst>
              <a:ext uri="{FF2B5EF4-FFF2-40B4-BE49-F238E27FC236}">
                <a16:creationId xmlns:a16="http://schemas.microsoft.com/office/drawing/2014/main" id="{B0348A91-2FB2-D746-B20D-E5EFBFF01FFC}"/>
              </a:ext>
            </a:extLst>
          </p:cNvPr>
          <p:cNvSpPr txBox="1"/>
          <p:nvPr/>
        </p:nvSpPr>
        <p:spPr>
          <a:xfrm>
            <a:off x="4204218" y="9614955"/>
            <a:ext cx="193964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JP" sz="56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29.518</a:t>
            </a:r>
          </a:p>
          <a:p>
            <a:pPr algn="ctr" defTabSz="641529"/>
            <a:r>
              <a:rPr lang="en-JP" sz="56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Namf</a:t>
            </a:r>
          </a:p>
        </p:txBody>
      </p:sp>
      <p:cxnSp>
        <p:nvCxnSpPr>
          <p:cNvPr id="371" name="Straight Connector 370">
            <a:extLst>
              <a:ext uri="{FF2B5EF4-FFF2-40B4-BE49-F238E27FC236}">
                <a16:creationId xmlns:a16="http://schemas.microsoft.com/office/drawing/2014/main" id="{E30F49DA-AE03-4B41-A561-EE02EFA940AD}"/>
              </a:ext>
            </a:extLst>
          </p:cNvPr>
          <p:cNvCxnSpPr>
            <a:cxnSpLocks/>
            <a:stCxn id="335" idx="0"/>
            <a:endCxn id="353" idx="3"/>
          </p:cNvCxnSpPr>
          <p:nvPr/>
        </p:nvCxnSpPr>
        <p:spPr>
          <a:xfrm flipH="1" flipV="1">
            <a:off x="5477570" y="8098643"/>
            <a:ext cx="769412" cy="5284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2" name="TextBox 371">
            <a:extLst>
              <a:ext uri="{FF2B5EF4-FFF2-40B4-BE49-F238E27FC236}">
                <a16:creationId xmlns:a16="http://schemas.microsoft.com/office/drawing/2014/main" id="{EDD08330-892D-7546-A7A4-10940235ECA0}"/>
              </a:ext>
            </a:extLst>
          </p:cNvPr>
          <p:cNvSpPr txBox="1"/>
          <p:nvPr/>
        </p:nvSpPr>
        <p:spPr>
          <a:xfrm>
            <a:off x="3026256" y="9982830"/>
            <a:ext cx="767839" cy="38472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defTabSz="641529"/>
            <a:r>
              <a:rPr lang="en-JP" sz="560" dirty="0">
                <a:solidFill>
                  <a:srgbClr val="0F2538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38.410 NG General</a:t>
            </a:r>
          </a:p>
          <a:p>
            <a:pPr defTabSz="641529"/>
            <a:r>
              <a:rPr lang="en-JP" sz="560" dirty="0">
                <a:solidFill>
                  <a:srgbClr val="0F2538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38.411 NG Layer1</a:t>
            </a:r>
          </a:p>
          <a:p>
            <a:pPr defTabSz="641529"/>
            <a:r>
              <a:rPr lang="en-JP" sz="560" dirty="0">
                <a:solidFill>
                  <a:srgbClr val="0F2538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38.412 NG Signalling</a:t>
            </a:r>
          </a:p>
          <a:p>
            <a:pPr defTabSz="641529"/>
            <a:r>
              <a:rPr lang="en-JP" sz="560" dirty="0">
                <a:solidFill>
                  <a:srgbClr val="0F2538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38.413 NG AP</a:t>
            </a:r>
          </a:p>
          <a:p>
            <a:pPr defTabSz="641529"/>
            <a:r>
              <a:rPr lang="en-JP" sz="560" dirty="0">
                <a:solidFill>
                  <a:srgbClr val="0F2538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38.414 NG Data Transport</a:t>
            </a:r>
          </a:p>
        </p:txBody>
      </p:sp>
      <p:sp>
        <p:nvSpPr>
          <p:cNvPr id="373" name="TextBox 372">
            <a:extLst>
              <a:ext uri="{FF2B5EF4-FFF2-40B4-BE49-F238E27FC236}">
                <a16:creationId xmlns:a16="http://schemas.microsoft.com/office/drawing/2014/main" id="{5CA58D97-3D3F-F341-9E0F-31A5A96D21D3}"/>
              </a:ext>
            </a:extLst>
          </p:cNvPr>
          <p:cNvSpPr txBox="1"/>
          <p:nvPr/>
        </p:nvSpPr>
        <p:spPr>
          <a:xfrm>
            <a:off x="465308" y="9972278"/>
            <a:ext cx="537006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defTabSz="641529"/>
            <a:r>
              <a:rPr lang="en-JP" sz="560">
                <a:solidFill>
                  <a:srgbClr val="0F2538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24.501 NAS</a:t>
            </a:r>
          </a:p>
          <a:p>
            <a:pPr defTabSz="641529"/>
            <a:r>
              <a:rPr lang="en-JP" sz="560">
                <a:solidFill>
                  <a:srgbClr val="0F2538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24.526 UE Policies</a:t>
            </a:r>
          </a:p>
        </p:txBody>
      </p:sp>
      <p:sp>
        <p:nvSpPr>
          <p:cNvPr id="383" name="TextBox 382">
            <a:extLst>
              <a:ext uri="{FF2B5EF4-FFF2-40B4-BE49-F238E27FC236}">
                <a16:creationId xmlns:a16="http://schemas.microsoft.com/office/drawing/2014/main" id="{D25907A6-1C99-FE4A-96A0-A98D3FD7EDBC}"/>
              </a:ext>
            </a:extLst>
          </p:cNvPr>
          <p:cNvSpPr txBox="1"/>
          <p:nvPr/>
        </p:nvSpPr>
        <p:spPr>
          <a:xfrm>
            <a:off x="6325694" y="10440650"/>
            <a:ext cx="1170192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defTabSz="641529"/>
            <a:r>
              <a:rPr lang="en-JP" sz="560">
                <a:solidFill>
                  <a:srgbClr val="0F2538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29.281 GTPv1-U</a:t>
            </a:r>
            <a:br>
              <a:rPr lang="en-JP" sz="560">
                <a:solidFill>
                  <a:srgbClr val="0F2538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</a:br>
            <a:r>
              <a:rPr lang="en-JP" sz="560">
                <a:solidFill>
                  <a:srgbClr val="0F2538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38.415 </a:t>
            </a:r>
            <a:r>
              <a:rPr lang="en-US" sz="560">
                <a:solidFill>
                  <a:srgbClr val="0F2538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PDU session user plane protocol</a:t>
            </a:r>
            <a:endParaRPr lang="en-JP" sz="560">
              <a:solidFill>
                <a:srgbClr val="0F2538"/>
              </a:solidFill>
              <a:latin typeface="Arial" panose="020B0604020202020204" pitchFamily="34" charset="0"/>
              <a:ea typeface="Noto Sans JP" panose="020B05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384" name="TextBox 383">
            <a:extLst>
              <a:ext uri="{FF2B5EF4-FFF2-40B4-BE49-F238E27FC236}">
                <a16:creationId xmlns:a16="http://schemas.microsoft.com/office/drawing/2014/main" id="{D68466FE-5EB7-BF49-9E59-41CC14EE4294}"/>
              </a:ext>
            </a:extLst>
          </p:cNvPr>
          <p:cNvSpPr txBox="1"/>
          <p:nvPr/>
        </p:nvSpPr>
        <p:spPr>
          <a:xfrm>
            <a:off x="5637702" y="8246450"/>
            <a:ext cx="179019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>
                <a:latin typeface="Arial" panose="020B0604020202020204" pitchFamily="34" charset="0"/>
                <a:cs typeface="Arial" panose="020B0604020202020204" pitchFamily="34" charset="0"/>
              </a:rPr>
              <a:t>N21</a:t>
            </a:r>
          </a:p>
        </p:txBody>
      </p:sp>
      <p:cxnSp>
        <p:nvCxnSpPr>
          <p:cNvPr id="386" name="Straight Connector 385">
            <a:extLst>
              <a:ext uri="{FF2B5EF4-FFF2-40B4-BE49-F238E27FC236}">
                <a16:creationId xmlns:a16="http://schemas.microsoft.com/office/drawing/2014/main" id="{5D58BC3D-A8CB-534A-90A5-C9854F63DAAE}"/>
              </a:ext>
            </a:extLst>
          </p:cNvPr>
          <p:cNvCxnSpPr>
            <a:cxnSpLocks/>
            <a:stCxn id="545" idx="2"/>
            <a:endCxn id="353" idx="3"/>
          </p:cNvCxnSpPr>
          <p:nvPr/>
        </p:nvCxnSpPr>
        <p:spPr>
          <a:xfrm flipH="1">
            <a:off x="5477570" y="7831596"/>
            <a:ext cx="287125" cy="2670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7" name="TextBox 386">
            <a:extLst>
              <a:ext uri="{FF2B5EF4-FFF2-40B4-BE49-F238E27FC236}">
                <a16:creationId xmlns:a16="http://schemas.microsoft.com/office/drawing/2014/main" id="{C20D4EBA-02B1-3547-A129-434FF2F0FEAF}"/>
              </a:ext>
            </a:extLst>
          </p:cNvPr>
          <p:cNvSpPr txBox="1"/>
          <p:nvPr/>
        </p:nvSpPr>
        <p:spPr>
          <a:xfrm>
            <a:off x="240889" y="7316253"/>
            <a:ext cx="828753" cy="138499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defTabSz="641529"/>
            <a:r>
              <a:rPr lang="en-JP" sz="560" b="1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5GS</a:t>
            </a:r>
          </a:p>
          <a:p>
            <a:pPr defTabSz="641529"/>
            <a:r>
              <a:rPr lang="en-JP" sz="56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Stage 1</a:t>
            </a:r>
          </a:p>
          <a:p>
            <a:pPr defTabSz="641529"/>
            <a:r>
              <a:rPr lang="en-JP" sz="56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22.261 Service requirement</a:t>
            </a:r>
          </a:p>
          <a:p>
            <a:pPr defTabSz="641529"/>
            <a:r>
              <a:rPr lang="en-JP" sz="56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Stage 2</a:t>
            </a:r>
          </a:p>
          <a:p>
            <a:pPr defTabSz="641529"/>
            <a:r>
              <a:rPr lang="en-JP" sz="56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23.501 Architecture</a:t>
            </a:r>
          </a:p>
          <a:p>
            <a:pPr defTabSz="641529"/>
            <a:r>
              <a:rPr lang="en-JP" sz="56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23.502 Procedures</a:t>
            </a:r>
          </a:p>
          <a:p>
            <a:pPr defTabSz="641529"/>
            <a:r>
              <a:rPr lang="en-JP" sz="56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23.503 PCC Framework</a:t>
            </a:r>
          </a:p>
          <a:p>
            <a:pPr defTabSz="641529"/>
            <a:r>
              <a:rPr lang="en-JP" sz="56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32.290 Charging</a:t>
            </a:r>
          </a:p>
          <a:p>
            <a:pPr defTabSz="641529"/>
            <a:r>
              <a:rPr lang="en-JP" sz="56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38.300 NR/NG-RAN</a:t>
            </a:r>
          </a:p>
          <a:p>
            <a:pPr defTabSz="641529"/>
            <a:r>
              <a:rPr lang="en-JP" sz="56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38.401 NG-RAN Architecture</a:t>
            </a:r>
          </a:p>
          <a:p>
            <a:pPr defTabSz="641529"/>
            <a:endParaRPr lang="en-JP" sz="560" dirty="0">
              <a:solidFill>
                <a:schemeClr val="tx1"/>
              </a:solidFill>
              <a:latin typeface="Arial" panose="020B0604020202020204" pitchFamily="34" charset="0"/>
              <a:ea typeface="Noto Sans JP" panose="020B0500000000000000" pitchFamily="34" charset="-128"/>
              <a:cs typeface="Arial" panose="020B0604020202020204" pitchFamily="34" charset="0"/>
            </a:endParaRPr>
          </a:p>
          <a:p>
            <a:pPr defTabSz="641529"/>
            <a:r>
              <a:rPr lang="en-JP" sz="56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Stage 3</a:t>
            </a:r>
          </a:p>
          <a:p>
            <a:pPr defTabSz="641529"/>
            <a:r>
              <a:rPr lang="en-JP" sz="56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29.500 SBA</a:t>
            </a:r>
          </a:p>
          <a:p>
            <a:pPr defTabSz="641529"/>
            <a:r>
              <a:rPr lang="en-JP" sz="56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29.501 SBA Guidelines</a:t>
            </a:r>
          </a:p>
          <a:p>
            <a:pPr defTabSz="641529"/>
            <a:r>
              <a:rPr lang="en-JP" sz="56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29.571 Data Types</a:t>
            </a:r>
          </a:p>
          <a:p>
            <a:pPr defTabSz="641529"/>
            <a:endParaRPr lang="en-JP" sz="560" dirty="0">
              <a:solidFill>
                <a:schemeClr val="tx1"/>
              </a:solidFill>
              <a:latin typeface="Arial" panose="020B0604020202020204" pitchFamily="34" charset="0"/>
              <a:ea typeface="Noto Sans JP" panose="020B0500000000000000" pitchFamily="34" charset="-128"/>
              <a:cs typeface="Arial" panose="020B0604020202020204" pitchFamily="34" charset="0"/>
            </a:endParaRPr>
          </a:p>
          <a:p>
            <a:pPr defTabSz="641529"/>
            <a:r>
              <a:rPr lang="en-JP" sz="56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Security</a:t>
            </a:r>
          </a:p>
          <a:p>
            <a:pPr defTabSz="641529"/>
            <a:r>
              <a:rPr lang="en-JP" sz="56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33.501 5GS Security</a:t>
            </a:r>
          </a:p>
        </p:txBody>
      </p:sp>
      <p:sp>
        <p:nvSpPr>
          <p:cNvPr id="388" name="TextBox 387">
            <a:extLst>
              <a:ext uri="{FF2B5EF4-FFF2-40B4-BE49-F238E27FC236}">
                <a16:creationId xmlns:a16="http://schemas.microsoft.com/office/drawing/2014/main" id="{D19C970B-8449-DC41-B436-F11FD8C22A24}"/>
              </a:ext>
            </a:extLst>
          </p:cNvPr>
          <p:cNvSpPr txBox="1"/>
          <p:nvPr/>
        </p:nvSpPr>
        <p:spPr>
          <a:xfrm>
            <a:off x="1417151" y="7391484"/>
            <a:ext cx="1051570" cy="84638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defTabSz="641529"/>
            <a:r>
              <a:rPr lang="en-JP" sz="56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Network management</a:t>
            </a:r>
          </a:p>
          <a:p>
            <a:pPr defTabSz="641529"/>
            <a:r>
              <a:rPr lang="en-JP" sz="56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28.530 Concepts</a:t>
            </a:r>
          </a:p>
          <a:p>
            <a:pPr defTabSz="641529"/>
            <a:r>
              <a:rPr lang="en-JP" sz="56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28.531 Provisioning Stage 1</a:t>
            </a:r>
          </a:p>
          <a:p>
            <a:pPr defTabSz="641529"/>
            <a:r>
              <a:rPr lang="en-JP" sz="56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28.532 Provisioning Stage 2, 3</a:t>
            </a:r>
          </a:p>
          <a:p>
            <a:pPr defTabSz="641529"/>
            <a:r>
              <a:rPr lang="en-JP" sz="56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28.533 Architecture</a:t>
            </a:r>
          </a:p>
          <a:p>
            <a:pPr defTabSz="641529"/>
            <a:r>
              <a:rPr lang="en-JP" sz="56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28.540 NRM Stage 1</a:t>
            </a:r>
          </a:p>
          <a:p>
            <a:pPr defTabSz="641529"/>
            <a:r>
              <a:rPr lang="en-JP" sz="56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28.541 NRM Stage 2,3</a:t>
            </a:r>
          </a:p>
          <a:p>
            <a:pPr defTabSz="641529"/>
            <a:r>
              <a:rPr lang="en-JP" sz="56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28.545 Fault Supervision</a:t>
            </a:r>
          </a:p>
          <a:p>
            <a:pPr defTabSz="641529"/>
            <a:r>
              <a:rPr lang="en-JP" sz="56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28.550 Performance Assurance</a:t>
            </a:r>
          </a:p>
          <a:p>
            <a:pPr defTabSz="641529"/>
            <a:r>
              <a:rPr lang="en-JP" sz="56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28.552 Performance Measurements</a:t>
            </a:r>
          </a:p>
          <a:p>
            <a:pPr defTabSz="641529"/>
            <a:r>
              <a:rPr lang="en-JP" sz="56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28.554 E2E KPI</a:t>
            </a:r>
          </a:p>
        </p:txBody>
      </p:sp>
      <p:sp>
        <p:nvSpPr>
          <p:cNvPr id="389" name="Rectangle 388">
            <a:extLst>
              <a:ext uri="{FF2B5EF4-FFF2-40B4-BE49-F238E27FC236}">
                <a16:creationId xmlns:a16="http://schemas.microsoft.com/office/drawing/2014/main" id="{0BB8664D-50B3-3E47-9C80-F14CB2EF3B68}"/>
              </a:ext>
            </a:extLst>
          </p:cNvPr>
          <p:cNvSpPr/>
          <p:nvPr/>
        </p:nvSpPr>
        <p:spPr>
          <a:xfrm>
            <a:off x="2134711" y="10274790"/>
            <a:ext cx="309559" cy="10614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0513" rIns="0" bIns="505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41529"/>
            <a:r>
              <a:rPr lang="en-US" sz="700" dirty="0">
                <a:solidFill>
                  <a:prstClr val="black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CU-CP</a:t>
            </a:r>
          </a:p>
        </p:txBody>
      </p:sp>
      <p:sp>
        <p:nvSpPr>
          <p:cNvPr id="390" name="Rectangle 389">
            <a:extLst>
              <a:ext uri="{FF2B5EF4-FFF2-40B4-BE49-F238E27FC236}">
                <a16:creationId xmlns:a16="http://schemas.microsoft.com/office/drawing/2014/main" id="{F97BE398-5E73-DE4A-A0C0-C2C7AAC355D8}"/>
              </a:ext>
            </a:extLst>
          </p:cNvPr>
          <p:cNvSpPr/>
          <p:nvPr/>
        </p:nvSpPr>
        <p:spPr>
          <a:xfrm>
            <a:off x="2159162" y="10507707"/>
            <a:ext cx="309559" cy="10614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0513" rIns="0" bIns="505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41529"/>
            <a:endParaRPr lang="en-US" sz="700" dirty="0">
              <a:solidFill>
                <a:prstClr val="black"/>
              </a:solidFill>
              <a:latin typeface="Arial" panose="020B0604020202020204" pitchFamily="34" charset="0"/>
              <a:ea typeface="Noto Sans JP" panose="020B05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391" name="Rectangle 390">
            <a:extLst>
              <a:ext uri="{FF2B5EF4-FFF2-40B4-BE49-F238E27FC236}">
                <a16:creationId xmlns:a16="http://schemas.microsoft.com/office/drawing/2014/main" id="{E97C055D-FBFC-DB43-95B6-1BA1C8764C1A}"/>
              </a:ext>
            </a:extLst>
          </p:cNvPr>
          <p:cNvSpPr/>
          <p:nvPr/>
        </p:nvSpPr>
        <p:spPr>
          <a:xfrm>
            <a:off x="2134712" y="10524822"/>
            <a:ext cx="309559" cy="10614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0513" rIns="0" bIns="505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41529"/>
            <a:r>
              <a:rPr lang="en-US" sz="700" dirty="0">
                <a:solidFill>
                  <a:prstClr val="black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CU-UP</a:t>
            </a:r>
          </a:p>
        </p:txBody>
      </p:sp>
      <p:cxnSp>
        <p:nvCxnSpPr>
          <p:cNvPr id="392" name="Straight Connector 391">
            <a:extLst>
              <a:ext uri="{FF2B5EF4-FFF2-40B4-BE49-F238E27FC236}">
                <a16:creationId xmlns:a16="http://schemas.microsoft.com/office/drawing/2014/main" id="{A6232613-5029-7847-9D66-C0F52CC04D13}"/>
              </a:ext>
            </a:extLst>
          </p:cNvPr>
          <p:cNvCxnSpPr>
            <a:cxnSpLocks/>
            <a:stCxn id="389" idx="2"/>
            <a:endCxn id="391" idx="0"/>
          </p:cNvCxnSpPr>
          <p:nvPr/>
        </p:nvCxnSpPr>
        <p:spPr>
          <a:xfrm>
            <a:off x="2289491" y="10380935"/>
            <a:ext cx="1" cy="1438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3" name="Rectangle 392">
            <a:extLst>
              <a:ext uri="{FF2B5EF4-FFF2-40B4-BE49-F238E27FC236}">
                <a16:creationId xmlns:a16="http://schemas.microsoft.com/office/drawing/2014/main" id="{3D69539C-6BF9-734D-83E1-CCD52A0E199C}"/>
              </a:ext>
            </a:extLst>
          </p:cNvPr>
          <p:cNvSpPr/>
          <p:nvPr/>
        </p:nvSpPr>
        <p:spPr>
          <a:xfrm>
            <a:off x="1539118" y="10274790"/>
            <a:ext cx="309559" cy="10614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0513" rIns="0" bIns="505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41529"/>
            <a:r>
              <a:rPr lang="en-US" sz="700" dirty="0">
                <a:solidFill>
                  <a:prstClr val="black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DU</a:t>
            </a:r>
          </a:p>
        </p:txBody>
      </p:sp>
      <p:sp>
        <p:nvSpPr>
          <p:cNvPr id="394" name="Rectangle 393">
            <a:extLst>
              <a:ext uri="{FF2B5EF4-FFF2-40B4-BE49-F238E27FC236}">
                <a16:creationId xmlns:a16="http://schemas.microsoft.com/office/drawing/2014/main" id="{C138F5D9-21B4-6E4F-A129-03C3DFA5ED25}"/>
              </a:ext>
            </a:extLst>
          </p:cNvPr>
          <p:cNvSpPr/>
          <p:nvPr/>
        </p:nvSpPr>
        <p:spPr>
          <a:xfrm>
            <a:off x="1530755" y="10524822"/>
            <a:ext cx="309559" cy="10614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0513" rIns="0" bIns="505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41529"/>
            <a:r>
              <a:rPr lang="en-US" sz="700" dirty="0">
                <a:solidFill>
                  <a:prstClr val="black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DU</a:t>
            </a:r>
          </a:p>
        </p:txBody>
      </p:sp>
      <p:cxnSp>
        <p:nvCxnSpPr>
          <p:cNvPr id="395" name="Straight Connector 394">
            <a:extLst>
              <a:ext uri="{FF2B5EF4-FFF2-40B4-BE49-F238E27FC236}">
                <a16:creationId xmlns:a16="http://schemas.microsoft.com/office/drawing/2014/main" id="{EA033CC1-0950-1A4D-87F9-931668A676B6}"/>
              </a:ext>
            </a:extLst>
          </p:cNvPr>
          <p:cNvCxnSpPr>
            <a:cxnSpLocks/>
            <a:stCxn id="393" idx="3"/>
            <a:endCxn id="389" idx="1"/>
          </p:cNvCxnSpPr>
          <p:nvPr/>
        </p:nvCxnSpPr>
        <p:spPr>
          <a:xfrm>
            <a:off x="1848676" y="10327862"/>
            <a:ext cx="28603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Straight Connector 395">
            <a:extLst>
              <a:ext uri="{FF2B5EF4-FFF2-40B4-BE49-F238E27FC236}">
                <a16:creationId xmlns:a16="http://schemas.microsoft.com/office/drawing/2014/main" id="{55BF27CA-0417-2742-BFDE-B6764EB744BA}"/>
              </a:ext>
            </a:extLst>
          </p:cNvPr>
          <p:cNvCxnSpPr>
            <a:cxnSpLocks/>
            <a:stCxn id="394" idx="3"/>
            <a:endCxn id="389" idx="1"/>
          </p:cNvCxnSpPr>
          <p:nvPr/>
        </p:nvCxnSpPr>
        <p:spPr>
          <a:xfrm flipV="1">
            <a:off x="1840314" y="10327862"/>
            <a:ext cx="294397" cy="2500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Straight Connector 396">
            <a:extLst>
              <a:ext uri="{FF2B5EF4-FFF2-40B4-BE49-F238E27FC236}">
                <a16:creationId xmlns:a16="http://schemas.microsoft.com/office/drawing/2014/main" id="{6B4911CB-4988-9349-8384-CC308F6D3FD0}"/>
              </a:ext>
            </a:extLst>
          </p:cNvPr>
          <p:cNvCxnSpPr>
            <a:cxnSpLocks/>
            <a:stCxn id="394" idx="3"/>
            <a:endCxn id="391" idx="1"/>
          </p:cNvCxnSpPr>
          <p:nvPr/>
        </p:nvCxnSpPr>
        <p:spPr>
          <a:xfrm>
            <a:off x="1840313" y="10577894"/>
            <a:ext cx="294398" cy="0"/>
          </a:xfrm>
          <a:prstGeom prst="line">
            <a:avLst/>
          </a:prstGeom>
          <a:ln w="158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Straight Connector 397">
            <a:extLst>
              <a:ext uri="{FF2B5EF4-FFF2-40B4-BE49-F238E27FC236}">
                <a16:creationId xmlns:a16="http://schemas.microsoft.com/office/drawing/2014/main" id="{3E58E8E2-D7D0-D14F-AE01-E898EA82762B}"/>
              </a:ext>
            </a:extLst>
          </p:cNvPr>
          <p:cNvCxnSpPr>
            <a:cxnSpLocks/>
            <a:stCxn id="393" idx="3"/>
            <a:endCxn id="391" idx="1"/>
          </p:cNvCxnSpPr>
          <p:nvPr/>
        </p:nvCxnSpPr>
        <p:spPr>
          <a:xfrm>
            <a:off x="1848677" y="10327862"/>
            <a:ext cx="286035" cy="250032"/>
          </a:xfrm>
          <a:prstGeom prst="line">
            <a:avLst/>
          </a:prstGeom>
          <a:ln w="158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9" name="TextBox 398">
            <a:extLst>
              <a:ext uri="{FF2B5EF4-FFF2-40B4-BE49-F238E27FC236}">
                <a16:creationId xmlns:a16="http://schemas.microsoft.com/office/drawing/2014/main" id="{3B60FD81-A92F-A147-A0F8-7D6913DD95E8}"/>
              </a:ext>
            </a:extLst>
          </p:cNvPr>
          <p:cNvSpPr txBox="1"/>
          <p:nvPr/>
        </p:nvSpPr>
        <p:spPr>
          <a:xfrm>
            <a:off x="1907665" y="10238508"/>
            <a:ext cx="141064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JP" sz="560">
                <a:solidFill>
                  <a:srgbClr val="0F2538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F1-C</a:t>
            </a:r>
          </a:p>
        </p:txBody>
      </p:sp>
      <p:sp>
        <p:nvSpPr>
          <p:cNvPr id="400" name="TextBox 399">
            <a:extLst>
              <a:ext uri="{FF2B5EF4-FFF2-40B4-BE49-F238E27FC236}">
                <a16:creationId xmlns:a16="http://schemas.microsoft.com/office/drawing/2014/main" id="{749D5574-AF44-5D42-B67E-A646177FE56E}"/>
              </a:ext>
            </a:extLst>
          </p:cNvPr>
          <p:cNvSpPr txBox="1"/>
          <p:nvPr/>
        </p:nvSpPr>
        <p:spPr>
          <a:xfrm>
            <a:off x="2337521" y="10412515"/>
            <a:ext cx="78548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JP" sz="560">
                <a:solidFill>
                  <a:srgbClr val="0F2538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E1</a:t>
            </a:r>
          </a:p>
        </p:txBody>
      </p:sp>
      <p:sp>
        <p:nvSpPr>
          <p:cNvPr id="401" name="TextBox 400">
            <a:extLst>
              <a:ext uri="{FF2B5EF4-FFF2-40B4-BE49-F238E27FC236}">
                <a16:creationId xmlns:a16="http://schemas.microsoft.com/office/drawing/2014/main" id="{07F1C02B-6180-D443-9E90-4235654EAEDE}"/>
              </a:ext>
            </a:extLst>
          </p:cNvPr>
          <p:cNvSpPr txBox="1"/>
          <p:nvPr/>
        </p:nvSpPr>
        <p:spPr>
          <a:xfrm>
            <a:off x="1920615" y="10595866"/>
            <a:ext cx="141064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JP" sz="560">
                <a:solidFill>
                  <a:srgbClr val="0F2538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F1-U</a:t>
            </a:r>
          </a:p>
        </p:txBody>
      </p:sp>
      <p:cxnSp>
        <p:nvCxnSpPr>
          <p:cNvPr id="402" name="Straight Connector 401">
            <a:extLst>
              <a:ext uri="{FF2B5EF4-FFF2-40B4-BE49-F238E27FC236}">
                <a16:creationId xmlns:a16="http://schemas.microsoft.com/office/drawing/2014/main" id="{1D44CF78-CB84-3346-9A40-ED13FC7344F1}"/>
              </a:ext>
            </a:extLst>
          </p:cNvPr>
          <p:cNvCxnSpPr>
            <a:cxnSpLocks/>
          </p:cNvCxnSpPr>
          <p:nvPr/>
        </p:nvCxnSpPr>
        <p:spPr>
          <a:xfrm>
            <a:off x="2289490" y="9983372"/>
            <a:ext cx="0" cy="2936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Straight Connector 402">
            <a:extLst>
              <a:ext uri="{FF2B5EF4-FFF2-40B4-BE49-F238E27FC236}">
                <a16:creationId xmlns:a16="http://schemas.microsoft.com/office/drawing/2014/main" id="{5C1BFB06-5169-8441-A9F2-41312FC7DABC}"/>
              </a:ext>
            </a:extLst>
          </p:cNvPr>
          <p:cNvCxnSpPr>
            <a:cxnSpLocks/>
          </p:cNvCxnSpPr>
          <p:nvPr/>
        </p:nvCxnSpPr>
        <p:spPr>
          <a:xfrm>
            <a:off x="2378389" y="10628659"/>
            <a:ext cx="0" cy="248815"/>
          </a:xfrm>
          <a:prstGeom prst="line">
            <a:avLst/>
          </a:prstGeom>
          <a:ln w="158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4" name="TextBox 403">
            <a:extLst>
              <a:ext uri="{FF2B5EF4-FFF2-40B4-BE49-F238E27FC236}">
                <a16:creationId xmlns:a16="http://schemas.microsoft.com/office/drawing/2014/main" id="{31870750-9061-A440-9887-02A158022DD6}"/>
              </a:ext>
            </a:extLst>
          </p:cNvPr>
          <p:cNvSpPr txBox="1"/>
          <p:nvPr/>
        </p:nvSpPr>
        <p:spPr>
          <a:xfrm>
            <a:off x="2116162" y="9974287"/>
            <a:ext cx="145874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JP" sz="560">
                <a:solidFill>
                  <a:srgbClr val="0F2538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Xn-C</a:t>
            </a:r>
          </a:p>
        </p:txBody>
      </p:sp>
      <p:sp>
        <p:nvSpPr>
          <p:cNvPr id="405" name="TextBox 404">
            <a:extLst>
              <a:ext uri="{FF2B5EF4-FFF2-40B4-BE49-F238E27FC236}">
                <a16:creationId xmlns:a16="http://schemas.microsoft.com/office/drawing/2014/main" id="{088174B0-1FF9-EA48-9E28-7D2812C19A0C}"/>
              </a:ext>
            </a:extLst>
          </p:cNvPr>
          <p:cNvSpPr txBox="1"/>
          <p:nvPr/>
        </p:nvSpPr>
        <p:spPr>
          <a:xfrm>
            <a:off x="2403127" y="10927939"/>
            <a:ext cx="145874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JP" sz="560" dirty="0">
                <a:solidFill>
                  <a:srgbClr val="0F2538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Xn-U</a:t>
            </a:r>
          </a:p>
        </p:txBody>
      </p:sp>
      <p:sp>
        <p:nvSpPr>
          <p:cNvPr id="408" name="TextBox 407">
            <a:extLst>
              <a:ext uri="{FF2B5EF4-FFF2-40B4-BE49-F238E27FC236}">
                <a16:creationId xmlns:a16="http://schemas.microsoft.com/office/drawing/2014/main" id="{048C9297-63FD-7A4C-BE1A-90C3B3597499}"/>
              </a:ext>
            </a:extLst>
          </p:cNvPr>
          <p:cNvSpPr txBox="1"/>
          <p:nvPr/>
        </p:nvSpPr>
        <p:spPr>
          <a:xfrm>
            <a:off x="1152081" y="9456423"/>
            <a:ext cx="751809" cy="38472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defTabSz="641529"/>
            <a:r>
              <a:rPr lang="en-JP" sz="560" dirty="0">
                <a:solidFill>
                  <a:srgbClr val="0F2538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38.420 Xn General</a:t>
            </a:r>
          </a:p>
          <a:p>
            <a:pPr defTabSz="641529"/>
            <a:r>
              <a:rPr lang="en-JP" sz="560" dirty="0">
                <a:solidFill>
                  <a:srgbClr val="0F2538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38.421 Xn Layer1</a:t>
            </a:r>
          </a:p>
          <a:p>
            <a:pPr defTabSz="641529"/>
            <a:r>
              <a:rPr lang="en-JP" sz="560" dirty="0">
                <a:solidFill>
                  <a:srgbClr val="0F2538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38.422 Xn Signalling</a:t>
            </a:r>
          </a:p>
          <a:p>
            <a:pPr defTabSz="641529"/>
            <a:r>
              <a:rPr lang="en-JP" sz="560" dirty="0">
                <a:solidFill>
                  <a:srgbClr val="0F2538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38.423 Xn AP</a:t>
            </a:r>
          </a:p>
          <a:p>
            <a:pPr defTabSz="641529"/>
            <a:r>
              <a:rPr lang="en-JP" sz="560" dirty="0">
                <a:solidFill>
                  <a:srgbClr val="0F2538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38.424 Xn Data Transport</a:t>
            </a:r>
          </a:p>
        </p:txBody>
      </p:sp>
      <p:sp>
        <p:nvSpPr>
          <p:cNvPr id="409" name="TextBox 408">
            <a:extLst>
              <a:ext uri="{FF2B5EF4-FFF2-40B4-BE49-F238E27FC236}">
                <a16:creationId xmlns:a16="http://schemas.microsoft.com/office/drawing/2014/main" id="{4C264944-1090-1C4D-A206-057A703504AE}"/>
              </a:ext>
            </a:extLst>
          </p:cNvPr>
          <p:cNvSpPr txBox="1"/>
          <p:nvPr/>
        </p:nvSpPr>
        <p:spPr>
          <a:xfrm>
            <a:off x="1467407" y="10854907"/>
            <a:ext cx="828753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defTabSz="641529"/>
            <a:r>
              <a:rPr lang="en-JP" sz="560" dirty="0">
                <a:solidFill>
                  <a:srgbClr val="0F2538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38.300 Overall description</a:t>
            </a:r>
          </a:p>
          <a:p>
            <a:pPr defTabSz="641529"/>
            <a:r>
              <a:rPr lang="en-JP" sz="560" dirty="0">
                <a:solidFill>
                  <a:srgbClr val="0F2538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38.401 NG-RAN Architecture</a:t>
            </a:r>
          </a:p>
        </p:txBody>
      </p:sp>
      <p:graphicFrame>
        <p:nvGraphicFramePr>
          <p:cNvPr id="410" name="Table 150">
            <a:extLst>
              <a:ext uri="{FF2B5EF4-FFF2-40B4-BE49-F238E27FC236}">
                <a16:creationId xmlns:a16="http://schemas.microsoft.com/office/drawing/2014/main" id="{F1E22A0B-E704-F54C-AA29-F5487305E9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4998121"/>
              </p:ext>
            </p:extLst>
          </p:nvPr>
        </p:nvGraphicFramePr>
        <p:xfrm>
          <a:off x="894138" y="10502548"/>
          <a:ext cx="543150" cy="59740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12850">
                  <a:extLst>
                    <a:ext uri="{9D8B030D-6E8A-4147-A177-3AD203B41FA5}">
                      <a16:colId xmlns:a16="http://schemas.microsoft.com/office/drawing/2014/main" val="658384720"/>
                    </a:ext>
                  </a:extLst>
                </a:gridCol>
                <a:gridCol w="230300">
                  <a:extLst>
                    <a:ext uri="{9D8B030D-6E8A-4147-A177-3AD203B41FA5}">
                      <a16:colId xmlns:a16="http://schemas.microsoft.com/office/drawing/2014/main" val="174119596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JP" sz="560"/>
                        <a:t>RRC(CP)</a:t>
                      </a:r>
                    </a:p>
                    <a:p>
                      <a:pPr algn="ctr"/>
                      <a:r>
                        <a:rPr lang="en-JP" sz="560"/>
                        <a:t>SDAP(UP)</a:t>
                      </a:r>
                    </a:p>
                  </a:txBody>
                  <a:tcPr marL="7200" marR="72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JP" sz="560"/>
                        <a:t>38.331</a:t>
                      </a:r>
                    </a:p>
                    <a:p>
                      <a:r>
                        <a:rPr lang="en-JP" sz="560"/>
                        <a:t>37.324</a:t>
                      </a:r>
                    </a:p>
                  </a:txBody>
                  <a:tcPr marL="7200" marR="72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37398300"/>
                  </a:ext>
                </a:extLst>
              </a:tr>
              <a:tr h="76200">
                <a:tc>
                  <a:txBody>
                    <a:bodyPr/>
                    <a:lstStyle/>
                    <a:p>
                      <a:pPr algn="ctr"/>
                      <a:r>
                        <a:rPr lang="en-JP" sz="560"/>
                        <a:t>PDCP</a:t>
                      </a:r>
                    </a:p>
                  </a:txBody>
                  <a:tcPr marL="7200" marR="72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JP" sz="560"/>
                        <a:t>38.323</a:t>
                      </a:r>
                    </a:p>
                  </a:txBody>
                  <a:tcPr marL="7200" marR="72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56628110"/>
                  </a:ext>
                </a:extLst>
              </a:tr>
              <a:tr h="76200">
                <a:tc>
                  <a:txBody>
                    <a:bodyPr/>
                    <a:lstStyle/>
                    <a:p>
                      <a:pPr algn="ctr"/>
                      <a:r>
                        <a:rPr lang="en-JP" sz="560"/>
                        <a:t>RLC</a:t>
                      </a:r>
                    </a:p>
                  </a:txBody>
                  <a:tcPr marL="7200" marR="72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JP" sz="560"/>
                        <a:t>38.322</a:t>
                      </a:r>
                    </a:p>
                  </a:txBody>
                  <a:tcPr marL="7200" marR="72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0287663"/>
                  </a:ext>
                </a:extLst>
              </a:tr>
              <a:tr h="76200">
                <a:tc>
                  <a:txBody>
                    <a:bodyPr/>
                    <a:lstStyle/>
                    <a:p>
                      <a:pPr algn="ctr"/>
                      <a:r>
                        <a:rPr lang="en-JP" sz="560"/>
                        <a:t>MAC</a:t>
                      </a:r>
                    </a:p>
                  </a:txBody>
                  <a:tcPr marL="7200" marR="72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JP" sz="560"/>
                        <a:t>38.321</a:t>
                      </a:r>
                    </a:p>
                  </a:txBody>
                  <a:tcPr marL="7200" marR="72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74525223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JP" sz="560"/>
                        <a:t>PHY</a:t>
                      </a:r>
                    </a:p>
                  </a:txBody>
                  <a:tcPr marL="7200" marR="72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JP" sz="560" dirty="0"/>
                        <a:t>38.201</a:t>
                      </a:r>
                    </a:p>
                    <a:p>
                      <a:r>
                        <a:rPr lang="en-JP" sz="560" dirty="0"/>
                        <a:t>38.21x</a:t>
                      </a:r>
                    </a:p>
                  </a:txBody>
                  <a:tcPr marL="7200" marR="72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56435329"/>
                  </a:ext>
                </a:extLst>
              </a:tr>
            </a:tbl>
          </a:graphicData>
        </a:graphic>
      </p:graphicFrame>
      <p:graphicFrame>
        <p:nvGraphicFramePr>
          <p:cNvPr id="411" name="Table 150">
            <a:extLst>
              <a:ext uri="{FF2B5EF4-FFF2-40B4-BE49-F238E27FC236}">
                <a16:creationId xmlns:a16="http://schemas.microsoft.com/office/drawing/2014/main" id="{4AD82B6E-056B-324D-98C5-4CB2AB7810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191305"/>
              </p:ext>
            </p:extLst>
          </p:nvPr>
        </p:nvGraphicFramePr>
        <p:xfrm>
          <a:off x="798863" y="6660427"/>
          <a:ext cx="493937" cy="51206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63637">
                  <a:extLst>
                    <a:ext uri="{9D8B030D-6E8A-4147-A177-3AD203B41FA5}">
                      <a16:colId xmlns:a16="http://schemas.microsoft.com/office/drawing/2014/main" val="658384720"/>
                    </a:ext>
                  </a:extLst>
                </a:gridCol>
                <a:gridCol w="230300">
                  <a:extLst>
                    <a:ext uri="{9D8B030D-6E8A-4147-A177-3AD203B41FA5}">
                      <a16:colId xmlns:a16="http://schemas.microsoft.com/office/drawing/2014/main" val="174119596"/>
                    </a:ext>
                  </a:extLst>
                </a:gridCol>
              </a:tblGrid>
              <a:tr h="76200">
                <a:tc>
                  <a:txBody>
                    <a:bodyPr/>
                    <a:lstStyle/>
                    <a:p>
                      <a:pPr algn="ctr"/>
                      <a:r>
                        <a:rPr lang="en-JP" sz="560"/>
                        <a:t>RRC(CP)</a:t>
                      </a:r>
                    </a:p>
                  </a:txBody>
                  <a:tcPr marL="7200" marR="72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JP" sz="560" dirty="0"/>
                        <a:t>36.331</a:t>
                      </a:r>
                    </a:p>
                  </a:txBody>
                  <a:tcPr marL="7200" marR="72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37398300"/>
                  </a:ext>
                </a:extLst>
              </a:tr>
              <a:tr h="76200">
                <a:tc>
                  <a:txBody>
                    <a:bodyPr/>
                    <a:lstStyle/>
                    <a:p>
                      <a:pPr algn="ctr"/>
                      <a:r>
                        <a:rPr lang="en-JP" sz="560"/>
                        <a:t>PDCP</a:t>
                      </a:r>
                    </a:p>
                  </a:txBody>
                  <a:tcPr marL="7200" marR="72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JP" sz="560"/>
                        <a:t>36.323</a:t>
                      </a:r>
                    </a:p>
                  </a:txBody>
                  <a:tcPr marL="7200" marR="72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56628110"/>
                  </a:ext>
                </a:extLst>
              </a:tr>
              <a:tr h="76200">
                <a:tc>
                  <a:txBody>
                    <a:bodyPr/>
                    <a:lstStyle/>
                    <a:p>
                      <a:pPr algn="ctr"/>
                      <a:r>
                        <a:rPr lang="en-JP" sz="560"/>
                        <a:t>RLC</a:t>
                      </a:r>
                    </a:p>
                  </a:txBody>
                  <a:tcPr marL="7200" marR="72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JP" sz="560"/>
                        <a:t>36.322</a:t>
                      </a:r>
                    </a:p>
                  </a:txBody>
                  <a:tcPr marL="7200" marR="72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0287663"/>
                  </a:ext>
                </a:extLst>
              </a:tr>
              <a:tr h="76200">
                <a:tc>
                  <a:txBody>
                    <a:bodyPr/>
                    <a:lstStyle/>
                    <a:p>
                      <a:pPr algn="ctr"/>
                      <a:r>
                        <a:rPr lang="en-JP" sz="560"/>
                        <a:t>MAC</a:t>
                      </a:r>
                    </a:p>
                  </a:txBody>
                  <a:tcPr marL="7200" marR="72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JP" sz="560"/>
                        <a:t>36.321</a:t>
                      </a:r>
                    </a:p>
                  </a:txBody>
                  <a:tcPr marL="7200" marR="72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74525223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JP" sz="560"/>
                        <a:t>PHY</a:t>
                      </a:r>
                    </a:p>
                  </a:txBody>
                  <a:tcPr marL="7200" marR="72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JP" sz="560" dirty="0"/>
                        <a:t>36.201</a:t>
                      </a:r>
                    </a:p>
                    <a:p>
                      <a:r>
                        <a:rPr lang="en-JP" sz="560" dirty="0"/>
                        <a:t>36.21x</a:t>
                      </a:r>
                    </a:p>
                  </a:txBody>
                  <a:tcPr marL="7200" marR="72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56435329"/>
                  </a:ext>
                </a:extLst>
              </a:tr>
            </a:tbl>
          </a:graphicData>
        </a:graphic>
      </p:graphicFrame>
      <p:sp>
        <p:nvSpPr>
          <p:cNvPr id="412" name="Rectangle 411">
            <a:extLst>
              <a:ext uri="{FF2B5EF4-FFF2-40B4-BE49-F238E27FC236}">
                <a16:creationId xmlns:a16="http://schemas.microsoft.com/office/drawing/2014/main" id="{2B5CE9EA-DE66-FF48-B44F-EE418D5C8D2E}"/>
              </a:ext>
            </a:extLst>
          </p:cNvPr>
          <p:cNvSpPr/>
          <p:nvPr/>
        </p:nvSpPr>
        <p:spPr>
          <a:xfrm>
            <a:off x="3631487" y="5524475"/>
            <a:ext cx="498547" cy="30940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0513" rIns="0" bIns="505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41529"/>
            <a:r>
              <a:rPr lang="en-US" sz="842" dirty="0">
                <a:solidFill>
                  <a:prstClr val="black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MME</a:t>
            </a:r>
          </a:p>
        </p:txBody>
      </p:sp>
      <p:sp>
        <p:nvSpPr>
          <p:cNvPr id="413" name="Rectangle 412">
            <a:extLst>
              <a:ext uri="{FF2B5EF4-FFF2-40B4-BE49-F238E27FC236}">
                <a16:creationId xmlns:a16="http://schemas.microsoft.com/office/drawing/2014/main" id="{96BD7564-E9EE-1543-B16C-06D09089EE97}"/>
              </a:ext>
            </a:extLst>
          </p:cNvPr>
          <p:cNvSpPr/>
          <p:nvPr/>
        </p:nvSpPr>
        <p:spPr>
          <a:xfrm>
            <a:off x="1517350" y="6342516"/>
            <a:ext cx="498547" cy="30940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0513" rIns="0" bIns="505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41529"/>
            <a:r>
              <a:rPr lang="en-US" sz="842" dirty="0">
                <a:solidFill>
                  <a:prstClr val="black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E-UTRAN</a:t>
            </a:r>
          </a:p>
        </p:txBody>
      </p:sp>
      <p:cxnSp>
        <p:nvCxnSpPr>
          <p:cNvPr id="414" name="Straight Connector 413">
            <a:extLst>
              <a:ext uri="{FF2B5EF4-FFF2-40B4-BE49-F238E27FC236}">
                <a16:creationId xmlns:a16="http://schemas.microsoft.com/office/drawing/2014/main" id="{0256EB91-288A-F04A-8F50-8998AD0172CF}"/>
              </a:ext>
            </a:extLst>
          </p:cNvPr>
          <p:cNvCxnSpPr>
            <a:cxnSpLocks/>
            <a:stCxn id="413" idx="3"/>
            <a:endCxn id="412" idx="1"/>
          </p:cNvCxnSpPr>
          <p:nvPr/>
        </p:nvCxnSpPr>
        <p:spPr>
          <a:xfrm flipV="1">
            <a:off x="2015897" y="5679180"/>
            <a:ext cx="1615590" cy="8180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5" name="Rectangle 414">
            <a:extLst>
              <a:ext uri="{FF2B5EF4-FFF2-40B4-BE49-F238E27FC236}">
                <a16:creationId xmlns:a16="http://schemas.microsoft.com/office/drawing/2014/main" id="{472B8A97-7CAC-D149-A4EC-8876ECD6FFB1}"/>
              </a:ext>
            </a:extLst>
          </p:cNvPr>
          <p:cNvSpPr/>
          <p:nvPr/>
        </p:nvSpPr>
        <p:spPr>
          <a:xfrm>
            <a:off x="7688801" y="5524475"/>
            <a:ext cx="498547" cy="30940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0513" rIns="0" bIns="505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41529"/>
            <a:r>
              <a:rPr lang="en-US" sz="842" dirty="0">
                <a:solidFill>
                  <a:prstClr val="black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SGW-C</a:t>
            </a:r>
          </a:p>
        </p:txBody>
      </p:sp>
      <p:sp>
        <p:nvSpPr>
          <p:cNvPr id="416" name="Rectangle 415">
            <a:extLst>
              <a:ext uri="{FF2B5EF4-FFF2-40B4-BE49-F238E27FC236}">
                <a16:creationId xmlns:a16="http://schemas.microsoft.com/office/drawing/2014/main" id="{BA5D6264-BFE0-CA4A-80E8-2D801D047A8D}"/>
              </a:ext>
            </a:extLst>
          </p:cNvPr>
          <p:cNvSpPr/>
          <p:nvPr/>
        </p:nvSpPr>
        <p:spPr>
          <a:xfrm>
            <a:off x="7688801" y="6342516"/>
            <a:ext cx="498547" cy="30940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0513" rIns="0" bIns="505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41529"/>
            <a:r>
              <a:rPr lang="en-US" sz="842" dirty="0">
                <a:solidFill>
                  <a:prstClr val="black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SGW-U</a:t>
            </a:r>
          </a:p>
        </p:txBody>
      </p:sp>
      <p:cxnSp>
        <p:nvCxnSpPr>
          <p:cNvPr id="417" name="Straight Connector 416">
            <a:extLst>
              <a:ext uri="{FF2B5EF4-FFF2-40B4-BE49-F238E27FC236}">
                <a16:creationId xmlns:a16="http://schemas.microsoft.com/office/drawing/2014/main" id="{CC230EFA-F3BF-D54B-9E6F-DD613E77025F}"/>
              </a:ext>
            </a:extLst>
          </p:cNvPr>
          <p:cNvCxnSpPr>
            <a:cxnSpLocks/>
            <a:stCxn id="415" idx="2"/>
            <a:endCxn id="416" idx="0"/>
          </p:cNvCxnSpPr>
          <p:nvPr/>
        </p:nvCxnSpPr>
        <p:spPr>
          <a:xfrm>
            <a:off x="7938075" y="5833884"/>
            <a:ext cx="0" cy="5086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Straight Connector 417">
            <a:extLst>
              <a:ext uri="{FF2B5EF4-FFF2-40B4-BE49-F238E27FC236}">
                <a16:creationId xmlns:a16="http://schemas.microsoft.com/office/drawing/2014/main" id="{C2E00BC9-201B-AB43-85C3-840EEF09F89D}"/>
              </a:ext>
            </a:extLst>
          </p:cNvPr>
          <p:cNvCxnSpPr>
            <a:cxnSpLocks/>
            <a:stCxn id="415" idx="1"/>
            <a:endCxn id="412" idx="3"/>
          </p:cNvCxnSpPr>
          <p:nvPr/>
        </p:nvCxnSpPr>
        <p:spPr>
          <a:xfrm flipH="1">
            <a:off x="4130034" y="5679180"/>
            <a:ext cx="355876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Straight Connector 418">
            <a:extLst>
              <a:ext uri="{FF2B5EF4-FFF2-40B4-BE49-F238E27FC236}">
                <a16:creationId xmlns:a16="http://schemas.microsoft.com/office/drawing/2014/main" id="{60B70082-9A7E-8143-ABEB-435D0B641A91}"/>
              </a:ext>
            </a:extLst>
          </p:cNvPr>
          <p:cNvCxnSpPr>
            <a:cxnSpLocks/>
            <a:stCxn id="416" idx="1"/>
            <a:endCxn id="413" idx="3"/>
          </p:cNvCxnSpPr>
          <p:nvPr/>
        </p:nvCxnSpPr>
        <p:spPr>
          <a:xfrm flipH="1">
            <a:off x="2015897" y="6497221"/>
            <a:ext cx="5672904" cy="0"/>
          </a:xfrm>
          <a:prstGeom prst="line">
            <a:avLst/>
          </a:prstGeom>
          <a:ln w="158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0" name="TextBox 419">
            <a:extLst>
              <a:ext uri="{FF2B5EF4-FFF2-40B4-BE49-F238E27FC236}">
                <a16:creationId xmlns:a16="http://schemas.microsoft.com/office/drawing/2014/main" id="{8ADE6BA6-04A1-064F-A232-BD24CFAF33D0}"/>
              </a:ext>
            </a:extLst>
          </p:cNvPr>
          <p:cNvSpPr txBox="1"/>
          <p:nvPr/>
        </p:nvSpPr>
        <p:spPr>
          <a:xfrm>
            <a:off x="7849343" y="6019236"/>
            <a:ext cx="169401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 dirty="0">
                <a:latin typeface="Arial" panose="020B0604020202020204" pitchFamily="34" charset="0"/>
                <a:cs typeface="Arial" panose="020B0604020202020204" pitchFamily="34" charset="0"/>
              </a:rPr>
              <a:t>Sxa</a:t>
            </a:r>
          </a:p>
        </p:txBody>
      </p:sp>
      <p:sp>
        <p:nvSpPr>
          <p:cNvPr id="421" name="TextBox 420">
            <a:extLst>
              <a:ext uri="{FF2B5EF4-FFF2-40B4-BE49-F238E27FC236}">
                <a16:creationId xmlns:a16="http://schemas.microsoft.com/office/drawing/2014/main" id="{58753560-77C1-244A-96C4-718E6732AB88}"/>
              </a:ext>
            </a:extLst>
          </p:cNvPr>
          <p:cNvSpPr txBox="1"/>
          <p:nvPr/>
        </p:nvSpPr>
        <p:spPr>
          <a:xfrm>
            <a:off x="4307252" y="6430209"/>
            <a:ext cx="212682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>
                <a:latin typeface="Arial" panose="020B0604020202020204" pitchFamily="34" charset="0"/>
                <a:cs typeface="Arial" panose="020B0604020202020204" pitchFamily="34" charset="0"/>
              </a:rPr>
              <a:t>S1-U</a:t>
            </a:r>
          </a:p>
        </p:txBody>
      </p:sp>
      <p:sp>
        <p:nvSpPr>
          <p:cNvPr id="422" name="TextBox 421">
            <a:extLst>
              <a:ext uri="{FF2B5EF4-FFF2-40B4-BE49-F238E27FC236}">
                <a16:creationId xmlns:a16="http://schemas.microsoft.com/office/drawing/2014/main" id="{C8AF0491-31F8-D64C-BDB2-DC9F891588A6}"/>
              </a:ext>
            </a:extLst>
          </p:cNvPr>
          <p:cNvSpPr txBox="1"/>
          <p:nvPr/>
        </p:nvSpPr>
        <p:spPr>
          <a:xfrm>
            <a:off x="2910313" y="5944798"/>
            <a:ext cx="336114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>
                <a:latin typeface="Arial" panose="020B0604020202020204" pitchFamily="34" charset="0"/>
                <a:cs typeface="Arial" panose="020B0604020202020204" pitchFamily="34" charset="0"/>
              </a:rPr>
              <a:t>S1-MME</a:t>
            </a:r>
          </a:p>
        </p:txBody>
      </p:sp>
      <p:sp>
        <p:nvSpPr>
          <p:cNvPr id="423" name="Rectangle 422">
            <a:extLst>
              <a:ext uri="{FF2B5EF4-FFF2-40B4-BE49-F238E27FC236}">
                <a16:creationId xmlns:a16="http://schemas.microsoft.com/office/drawing/2014/main" id="{C89AFB5E-8977-F544-99C7-AEDEFCBC634C}"/>
              </a:ext>
            </a:extLst>
          </p:cNvPr>
          <p:cNvSpPr/>
          <p:nvPr/>
        </p:nvSpPr>
        <p:spPr>
          <a:xfrm>
            <a:off x="2713935" y="5372000"/>
            <a:ext cx="498547" cy="15540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0513" rIns="0" bIns="505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41529"/>
            <a:r>
              <a:rPr lang="en-US" sz="842" dirty="0">
                <a:solidFill>
                  <a:prstClr val="black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DNS</a:t>
            </a:r>
          </a:p>
        </p:txBody>
      </p:sp>
      <p:cxnSp>
        <p:nvCxnSpPr>
          <p:cNvPr id="424" name="Straight Connector 423">
            <a:extLst>
              <a:ext uri="{FF2B5EF4-FFF2-40B4-BE49-F238E27FC236}">
                <a16:creationId xmlns:a16="http://schemas.microsoft.com/office/drawing/2014/main" id="{FE3422DE-6F94-BA46-889C-80196FFEE80E}"/>
              </a:ext>
            </a:extLst>
          </p:cNvPr>
          <p:cNvCxnSpPr>
            <a:cxnSpLocks/>
            <a:stCxn id="423" idx="3"/>
            <a:endCxn id="412" idx="1"/>
          </p:cNvCxnSpPr>
          <p:nvPr/>
        </p:nvCxnSpPr>
        <p:spPr>
          <a:xfrm>
            <a:off x="3212482" y="5449704"/>
            <a:ext cx="419005" cy="2294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5" name="Left Bracket 424">
            <a:extLst>
              <a:ext uri="{FF2B5EF4-FFF2-40B4-BE49-F238E27FC236}">
                <a16:creationId xmlns:a16="http://schemas.microsoft.com/office/drawing/2014/main" id="{D724A157-5381-534E-B88D-5509666D5202}"/>
              </a:ext>
            </a:extLst>
          </p:cNvPr>
          <p:cNvSpPr/>
          <p:nvPr/>
        </p:nvSpPr>
        <p:spPr>
          <a:xfrm rot="16200000">
            <a:off x="3675308" y="5815684"/>
            <a:ext cx="78479" cy="120521"/>
          </a:xfrm>
          <a:prstGeom prst="leftBracket">
            <a:avLst>
              <a:gd name="adj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641529"/>
            <a:endParaRPr lang="en-JP" sz="2526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6" name="TextBox 425">
            <a:extLst>
              <a:ext uri="{FF2B5EF4-FFF2-40B4-BE49-F238E27FC236}">
                <a16:creationId xmlns:a16="http://schemas.microsoft.com/office/drawing/2014/main" id="{CF4112FE-1DF7-E648-9690-F3550E6684ED}"/>
              </a:ext>
            </a:extLst>
          </p:cNvPr>
          <p:cNvSpPr txBox="1"/>
          <p:nvPr/>
        </p:nvSpPr>
        <p:spPr>
          <a:xfrm>
            <a:off x="3522595" y="5931712"/>
            <a:ext cx="174211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 dirty="0">
                <a:latin typeface="Arial" panose="020B0604020202020204" pitchFamily="34" charset="0"/>
                <a:cs typeface="Arial" panose="020B0604020202020204" pitchFamily="34" charset="0"/>
              </a:rPr>
              <a:t>S10</a:t>
            </a:r>
          </a:p>
        </p:txBody>
      </p:sp>
      <p:sp>
        <p:nvSpPr>
          <p:cNvPr id="427" name="Rectangle 426">
            <a:extLst>
              <a:ext uri="{FF2B5EF4-FFF2-40B4-BE49-F238E27FC236}">
                <a16:creationId xmlns:a16="http://schemas.microsoft.com/office/drawing/2014/main" id="{37ECD5C3-F756-8142-928F-51D1B0A5304F}"/>
              </a:ext>
            </a:extLst>
          </p:cNvPr>
          <p:cNvSpPr/>
          <p:nvPr/>
        </p:nvSpPr>
        <p:spPr>
          <a:xfrm>
            <a:off x="288262" y="6342516"/>
            <a:ext cx="498547" cy="30940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0513" rIns="0" bIns="505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41529"/>
            <a:r>
              <a:rPr lang="en-US" sz="842" dirty="0">
                <a:solidFill>
                  <a:prstClr val="black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UE</a:t>
            </a:r>
          </a:p>
        </p:txBody>
      </p:sp>
      <p:cxnSp>
        <p:nvCxnSpPr>
          <p:cNvPr id="428" name="Straight Connector 427">
            <a:extLst>
              <a:ext uri="{FF2B5EF4-FFF2-40B4-BE49-F238E27FC236}">
                <a16:creationId xmlns:a16="http://schemas.microsoft.com/office/drawing/2014/main" id="{B082A9BD-8091-134A-9D1B-C62911E992E2}"/>
              </a:ext>
            </a:extLst>
          </p:cNvPr>
          <p:cNvCxnSpPr>
            <a:cxnSpLocks/>
            <a:stCxn id="427" idx="3"/>
            <a:endCxn id="413" idx="1"/>
          </p:cNvCxnSpPr>
          <p:nvPr/>
        </p:nvCxnSpPr>
        <p:spPr>
          <a:xfrm>
            <a:off x="786809" y="6497221"/>
            <a:ext cx="73054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Straight Connector 428">
            <a:extLst>
              <a:ext uri="{FF2B5EF4-FFF2-40B4-BE49-F238E27FC236}">
                <a16:creationId xmlns:a16="http://schemas.microsoft.com/office/drawing/2014/main" id="{EBFB6944-F822-5345-B316-6F8E381EB75A}"/>
              </a:ext>
            </a:extLst>
          </p:cNvPr>
          <p:cNvCxnSpPr>
            <a:cxnSpLocks/>
            <a:stCxn id="427" idx="0"/>
            <a:endCxn id="412" idx="1"/>
          </p:cNvCxnSpPr>
          <p:nvPr/>
        </p:nvCxnSpPr>
        <p:spPr>
          <a:xfrm flipV="1">
            <a:off x="537536" y="5679180"/>
            <a:ext cx="3093951" cy="6633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0" name="TextBox 429">
            <a:extLst>
              <a:ext uri="{FF2B5EF4-FFF2-40B4-BE49-F238E27FC236}">
                <a16:creationId xmlns:a16="http://schemas.microsoft.com/office/drawing/2014/main" id="{E70E7EB2-7ACD-5646-AAA9-6E9BBBD8D05F}"/>
              </a:ext>
            </a:extLst>
          </p:cNvPr>
          <p:cNvSpPr txBox="1"/>
          <p:nvPr/>
        </p:nvSpPr>
        <p:spPr>
          <a:xfrm>
            <a:off x="1172704" y="6218263"/>
            <a:ext cx="344646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JP" sz="56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24.301</a:t>
            </a:r>
            <a:r>
              <a:rPr lang="en-US" sz="56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 NAS</a:t>
            </a:r>
            <a:endParaRPr lang="en-JP" sz="560" dirty="0">
              <a:solidFill>
                <a:schemeClr val="tx1"/>
              </a:solidFill>
              <a:latin typeface="Arial" panose="020B0604020202020204" pitchFamily="34" charset="0"/>
              <a:ea typeface="Noto Sans JP" panose="020B05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431" name="TextBox 430">
            <a:extLst>
              <a:ext uri="{FF2B5EF4-FFF2-40B4-BE49-F238E27FC236}">
                <a16:creationId xmlns:a16="http://schemas.microsoft.com/office/drawing/2014/main" id="{0937CB36-ED3A-9049-B097-FD726C3B0290}"/>
              </a:ext>
            </a:extLst>
          </p:cNvPr>
          <p:cNvSpPr txBox="1"/>
          <p:nvPr/>
        </p:nvSpPr>
        <p:spPr>
          <a:xfrm>
            <a:off x="209619" y="3971655"/>
            <a:ext cx="830356" cy="100027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defTabSz="641529"/>
            <a:r>
              <a:rPr lang="en-JP" sz="560" b="1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EPS</a:t>
            </a:r>
          </a:p>
          <a:p>
            <a:pPr defTabSz="641529"/>
            <a:r>
              <a:rPr lang="en-JP" sz="56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Stage 1</a:t>
            </a:r>
          </a:p>
          <a:p>
            <a:pPr defTabSz="641529"/>
            <a:r>
              <a:rPr lang="en-JP" sz="56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22.278 Service Requirement</a:t>
            </a:r>
          </a:p>
          <a:p>
            <a:pPr defTabSz="641529"/>
            <a:r>
              <a:rPr lang="en-JP" sz="56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Stage 2</a:t>
            </a:r>
          </a:p>
          <a:p>
            <a:pPr defTabSz="641529"/>
            <a:r>
              <a:rPr lang="en-JP" sz="56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23.401 EPS Architecture</a:t>
            </a:r>
          </a:p>
          <a:p>
            <a:pPr defTabSz="641529"/>
            <a:r>
              <a:rPr lang="en-JP" sz="56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23.203 PCC Framework</a:t>
            </a:r>
          </a:p>
          <a:p>
            <a:pPr defTabSz="641529"/>
            <a:r>
              <a:rPr lang="en-JP" sz="56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23.204 SMS over IP</a:t>
            </a:r>
          </a:p>
          <a:p>
            <a:pPr defTabSz="641529"/>
            <a:r>
              <a:rPr lang="en-JP" sz="56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23.168 EPC ETWS</a:t>
            </a:r>
          </a:p>
          <a:p>
            <a:pPr defTabSz="641529"/>
            <a:r>
              <a:rPr lang="en-JP" sz="56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23.272 CS Fallback, SMS</a:t>
            </a:r>
          </a:p>
          <a:p>
            <a:pPr defTabSz="641529"/>
            <a:r>
              <a:rPr lang="en-JP" sz="56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32.240 Charging</a:t>
            </a:r>
          </a:p>
          <a:p>
            <a:pPr defTabSz="641529"/>
            <a:endParaRPr lang="en-JP" sz="560" dirty="0">
              <a:solidFill>
                <a:schemeClr val="tx1"/>
              </a:solidFill>
              <a:latin typeface="Arial" panose="020B0604020202020204" pitchFamily="34" charset="0"/>
              <a:ea typeface="Noto Sans JP" panose="020B0500000000000000" pitchFamily="34" charset="-128"/>
              <a:cs typeface="Arial" panose="020B0604020202020204" pitchFamily="34" charset="0"/>
            </a:endParaRPr>
          </a:p>
          <a:p>
            <a:pPr defTabSz="641529"/>
            <a:r>
              <a:rPr lang="en-JP" sz="560" b="1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Security</a:t>
            </a:r>
          </a:p>
          <a:p>
            <a:pPr defTabSz="641529"/>
            <a:r>
              <a:rPr lang="en-JP" sz="56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33.401 EPS Security</a:t>
            </a:r>
          </a:p>
        </p:txBody>
      </p:sp>
      <p:sp>
        <p:nvSpPr>
          <p:cNvPr id="432" name="TextBox 431">
            <a:extLst>
              <a:ext uri="{FF2B5EF4-FFF2-40B4-BE49-F238E27FC236}">
                <a16:creationId xmlns:a16="http://schemas.microsoft.com/office/drawing/2014/main" id="{C75D7BCA-224B-954B-8EA0-3B40953545C9}"/>
              </a:ext>
            </a:extLst>
          </p:cNvPr>
          <p:cNvSpPr txBox="1"/>
          <p:nvPr/>
        </p:nvSpPr>
        <p:spPr>
          <a:xfrm>
            <a:off x="5059514" y="4629955"/>
            <a:ext cx="258084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JP" sz="56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29.272</a:t>
            </a:r>
          </a:p>
          <a:p>
            <a:pPr algn="ctr" defTabSz="641529"/>
            <a:r>
              <a:rPr lang="en-JP" sz="56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Diameter</a:t>
            </a:r>
          </a:p>
        </p:txBody>
      </p:sp>
      <p:sp>
        <p:nvSpPr>
          <p:cNvPr id="433" name="TextBox 432">
            <a:extLst>
              <a:ext uri="{FF2B5EF4-FFF2-40B4-BE49-F238E27FC236}">
                <a16:creationId xmlns:a16="http://schemas.microsoft.com/office/drawing/2014/main" id="{CA1ED901-C0F0-D248-AAD9-D687C8BC354D}"/>
              </a:ext>
            </a:extLst>
          </p:cNvPr>
          <p:cNvSpPr txBox="1"/>
          <p:nvPr/>
        </p:nvSpPr>
        <p:spPr>
          <a:xfrm>
            <a:off x="4552237" y="6403803"/>
            <a:ext cx="477695" cy="769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defTabSz="641529"/>
            <a:r>
              <a:rPr lang="en-JP" sz="56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29.281 GTPv1-U</a:t>
            </a:r>
          </a:p>
        </p:txBody>
      </p:sp>
      <p:sp>
        <p:nvSpPr>
          <p:cNvPr id="434" name="TextBox 433">
            <a:extLst>
              <a:ext uri="{FF2B5EF4-FFF2-40B4-BE49-F238E27FC236}">
                <a16:creationId xmlns:a16="http://schemas.microsoft.com/office/drawing/2014/main" id="{8D3FC074-8B96-BE40-9DC3-62999E638633}"/>
              </a:ext>
            </a:extLst>
          </p:cNvPr>
          <p:cNvSpPr txBox="1"/>
          <p:nvPr/>
        </p:nvSpPr>
        <p:spPr>
          <a:xfrm>
            <a:off x="5150598" y="5538376"/>
            <a:ext cx="477696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JP" sz="56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29.274 GTPv2-C</a:t>
            </a:r>
          </a:p>
        </p:txBody>
      </p:sp>
      <p:sp>
        <p:nvSpPr>
          <p:cNvPr id="435" name="TextBox 434">
            <a:extLst>
              <a:ext uri="{FF2B5EF4-FFF2-40B4-BE49-F238E27FC236}">
                <a16:creationId xmlns:a16="http://schemas.microsoft.com/office/drawing/2014/main" id="{E8AA1CBA-61C8-2B4A-A33C-056B39AC6F32}"/>
              </a:ext>
            </a:extLst>
          </p:cNvPr>
          <p:cNvSpPr txBox="1"/>
          <p:nvPr/>
        </p:nvSpPr>
        <p:spPr>
          <a:xfrm>
            <a:off x="5141191" y="5630260"/>
            <a:ext cx="174211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>
                <a:latin typeface="Arial" panose="020B0604020202020204" pitchFamily="34" charset="0"/>
                <a:cs typeface="Arial" panose="020B0604020202020204" pitchFamily="34" charset="0"/>
              </a:rPr>
              <a:t>S11</a:t>
            </a:r>
          </a:p>
        </p:txBody>
      </p:sp>
      <p:sp>
        <p:nvSpPr>
          <p:cNvPr id="436" name="TextBox 435">
            <a:extLst>
              <a:ext uri="{FF2B5EF4-FFF2-40B4-BE49-F238E27FC236}">
                <a16:creationId xmlns:a16="http://schemas.microsoft.com/office/drawing/2014/main" id="{27BB6E78-5873-E648-BB71-37A5E6163679}"/>
              </a:ext>
            </a:extLst>
          </p:cNvPr>
          <p:cNvSpPr txBox="1"/>
          <p:nvPr/>
        </p:nvSpPr>
        <p:spPr>
          <a:xfrm>
            <a:off x="2859551" y="6082144"/>
            <a:ext cx="750205" cy="38472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defTabSz="641529"/>
            <a:r>
              <a:rPr lang="en-JP" sz="56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36.410 S1 General </a:t>
            </a:r>
          </a:p>
          <a:p>
            <a:pPr defTabSz="641529"/>
            <a:r>
              <a:rPr lang="en-JP" sz="56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36.411 S1 Layer 1</a:t>
            </a:r>
          </a:p>
          <a:p>
            <a:pPr defTabSz="641529"/>
            <a:r>
              <a:rPr lang="en-JP" sz="56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36.412 S1 Signalling</a:t>
            </a:r>
          </a:p>
          <a:p>
            <a:pPr defTabSz="641529"/>
            <a:r>
              <a:rPr lang="en-JP" sz="56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36.413 S1 AP</a:t>
            </a:r>
          </a:p>
          <a:p>
            <a:pPr defTabSz="641529"/>
            <a:r>
              <a:rPr lang="en-JP" sz="56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36.414 S1 Data  transport</a:t>
            </a:r>
          </a:p>
        </p:txBody>
      </p:sp>
      <p:sp>
        <p:nvSpPr>
          <p:cNvPr id="437" name="TextBox 436">
            <a:extLst>
              <a:ext uri="{FF2B5EF4-FFF2-40B4-BE49-F238E27FC236}">
                <a16:creationId xmlns:a16="http://schemas.microsoft.com/office/drawing/2014/main" id="{5DF16C91-515A-7241-9D5D-FAA66095640D}"/>
              </a:ext>
            </a:extLst>
          </p:cNvPr>
          <p:cNvSpPr txBox="1"/>
          <p:nvPr/>
        </p:nvSpPr>
        <p:spPr>
          <a:xfrm>
            <a:off x="2998055" y="5572240"/>
            <a:ext cx="193964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JP" sz="56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29.303</a:t>
            </a:r>
          </a:p>
          <a:p>
            <a:pPr algn="ctr" defTabSz="641529"/>
            <a:r>
              <a:rPr lang="en-JP" sz="56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DNS</a:t>
            </a:r>
          </a:p>
        </p:txBody>
      </p:sp>
      <p:sp>
        <p:nvSpPr>
          <p:cNvPr id="438" name="TextBox 437">
            <a:extLst>
              <a:ext uri="{FF2B5EF4-FFF2-40B4-BE49-F238E27FC236}">
                <a16:creationId xmlns:a16="http://schemas.microsoft.com/office/drawing/2014/main" id="{E75857AB-C5CC-3645-A6C4-D7474804B43E}"/>
              </a:ext>
            </a:extLst>
          </p:cNvPr>
          <p:cNvSpPr txBox="1"/>
          <p:nvPr/>
        </p:nvSpPr>
        <p:spPr>
          <a:xfrm>
            <a:off x="6844826" y="4436752"/>
            <a:ext cx="258084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JP" sz="56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29.272</a:t>
            </a:r>
          </a:p>
          <a:p>
            <a:pPr algn="ctr" defTabSz="641529"/>
            <a:r>
              <a:rPr lang="en-JP" sz="56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Diameter</a:t>
            </a:r>
          </a:p>
        </p:txBody>
      </p:sp>
      <p:sp>
        <p:nvSpPr>
          <p:cNvPr id="439" name="TextBox 438">
            <a:extLst>
              <a:ext uri="{FF2B5EF4-FFF2-40B4-BE49-F238E27FC236}">
                <a16:creationId xmlns:a16="http://schemas.microsoft.com/office/drawing/2014/main" id="{7424E714-7124-FA4B-A563-4B60EA769BB0}"/>
              </a:ext>
            </a:extLst>
          </p:cNvPr>
          <p:cNvSpPr txBox="1"/>
          <p:nvPr/>
        </p:nvSpPr>
        <p:spPr>
          <a:xfrm>
            <a:off x="5007465" y="5452076"/>
            <a:ext cx="485710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JP" sz="56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29.338 Diameter</a:t>
            </a:r>
          </a:p>
        </p:txBody>
      </p:sp>
      <p:sp>
        <p:nvSpPr>
          <p:cNvPr id="496" name="TextBox 495">
            <a:extLst>
              <a:ext uri="{FF2B5EF4-FFF2-40B4-BE49-F238E27FC236}">
                <a16:creationId xmlns:a16="http://schemas.microsoft.com/office/drawing/2014/main" id="{AA0F6D89-2515-CB42-A022-004633A6868B}"/>
              </a:ext>
            </a:extLst>
          </p:cNvPr>
          <p:cNvSpPr txBox="1"/>
          <p:nvPr/>
        </p:nvSpPr>
        <p:spPr>
          <a:xfrm>
            <a:off x="3467151" y="6062641"/>
            <a:ext cx="266098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JP" sz="56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29.274</a:t>
            </a:r>
          </a:p>
          <a:p>
            <a:pPr algn="ctr" defTabSz="641529"/>
            <a:r>
              <a:rPr lang="en-JP" sz="56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GTPv2-C</a:t>
            </a:r>
          </a:p>
        </p:txBody>
      </p:sp>
      <p:sp>
        <p:nvSpPr>
          <p:cNvPr id="497" name="TextBox 496">
            <a:extLst>
              <a:ext uri="{FF2B5EF4-FFF2-40B4-BE49-F238E27FC236}">
                <a16:creationId xmlns:a16="http://schemas.microsoft.com/office/drawing/2014/main" id="{353293C0-8BF7-2947-A56D-4EF12A9F2E90}"/>
              </a:ext>
            </a:extLst>
          </p:cNvPr>
          <p:cNvSpPr txBox="1"/>
          <p:nvPr/>
        </p:nvSpPr>
        <p:spPr>
          <a:xfrm>
            <a:off x="7978165" y="6185706"/>
            <a:ext cx="383118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JP" sz="56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29.244 PFCP</a:t>
            </a:r>
          </a:p>
        </p:txBody>
      </p:sp>
      <p:sp>
        <p:nvSpPr>
          <p:cNvPr id="498" name="TextBox 497">
            <a:extLst>
              <a:ext uri="{FF2B5EF4-FFF2-40B4-BE49-F238E27FC236}">
                <a16:creationId xmlns:a16="http://schemas.microsoft.com/office/drawing/2014/main" id="{FD096220-BCA0-7448-B7DE-A386B4920AA0}"/>
              </a:ext>
            </a:extLst>
          </p:cNvPr>
          <p:cNvSpPr txBox="1"/>
          <p:nvPr/>
        </p:nvSpPr>
        <p:spPr>
          <a:xfrm>
            <a:off x="3915257" y="6718579"/>
            <a:ext cx="266098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JP" sz="56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29.274</a:t>
            </a:r>
          </a:p>
          <a:p>
            <a:pPr algn="ctr" defTabSz="641529"/>
            <a:r>
              <a:rPr lang="en-JP" sz="56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GTPv2-C</a:t>
            </a:r>
          </a:p>
        </p:txBody>
      </p:sp>
      <p:sp>
        <p:nvSpPr>
          <p:cNvPr id="499" name="TextBox 498">
            <a:extLst>
              <a:ext uri="{FF2B5EF4-FFF2-40B4-BE49-F238E27FC236}">
                <a16:creationId xmlns:a16="http://schemas.microsoft.com/office/drawing/2014/main" id="{908B96A7-ED57-6047-9CE1-4836476DDAD0}"/>
              </a:ext>
            </a:extLst>
          </p:cNvPr>
          <p:cNvSpPr txBox="1"/>
          <p:nvPr/>
        </p:nvSpPr>
        <p:spPr>
          <a:xfrm>
            <a:off x="8540985" y="5619738"/>
            <a:ext cx="212682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 dirty="0">
                <a:latin typeface="Arial" panose="020B0604020202020204" pitchFamily="34" charset="0"/>
                <a:cs typeface="Arial" panose="020B0604020202020204" pitchFamily="34" charset="0"/>
              </a:rPr>
              <a:t>S5-C</a:t>
            </a:r>
          </a:p>
        </p:txBody>
      </p:sp>
      <p:sp>
        <p:nvSpPr>
          <p:cNvPr id="503" name="TextBox 502">
            <a:extLst>
              <a:ext uri="{FF2B5EF4-FFF2-40B4-BE49-F238E27FC236}">
                <a16:creationId xmlns:a16="http://schemas.microsoft.com/office/drawing/2014/main" id="{88411D43-5D88-304C-BF67-392A24468AF4}"/>
              </a:ext>
            </a:extLst>
          </p:cNvPr>
          <p:cNvSpPr txBox="1"/>
          <p:nvPr/>
        </p:nvSpPr>
        <p:spPr>
          <a:xfrm>
            <a:off x="3798398" y="4770791"/>
            <a:ext cx="130929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>
                <a:latin typeface="Arial" panose="020B0604020202020204" pitchFamily="34" charset="0"/>
                <a:cs typeface="Arial" panose="020B0604020202020204" pitchFamily="34" charset="0"/>
              </a:rPr>
              <a:t>S3</a:t>
            </a:r>
          </a:p>
        </p:txBody>
      </p:sp>
      <p:sp>
        <p:nvSpPr>
          <p:cNvPr id="504" name="Rectangle 503">
            <a:extLst>
              <a:ext uri="{FF2B5EF4-FFF2-40B4-BE49-F238E27FC236}">
                <a16:creationId xmlns:a16="http://schemas.microsoft.com/office/drawing/2014/main" id="{0E4FBE41-FB8D-6D4E-AC90-A66085B2EA75}"/>
              </a:ext>
            </a:extLst>
          </p:cNvPr>
          <p:cNvSpPr/>
          <p:nvPr/>
        </p:nvSpPr>
        <p:spPr>
          <a:xfrm>
            <a:off x="7653876" y="4533246"/>
            <a:ext cx="498547" cy="30940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0513" rIns="0" bIns="505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41529"/>
            <a:r>
              <a:rPr lang="en-US" sz="842" dirty="0">
                <a:solidFill>
                  <a:prstClr val="black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SMSC</a:t>
            </a:r>
          </a:p>
        </p:txBody>
      </p:sp>
      <p:cxnSp>
        <p:nvCxnSpPr>
          <p:cNvPr id="505" name="Straight Connector 504">
            <a:extLst>
              <a:ext uri="{FF2B5EF4-FFF2-40B4-BE49-F238E27FC236}">
                <a16:creationId xmlns:a16="http://schemas.microsoft.com/office/drawing/2014/main" id="{F33B338B-9824-AA46-A914-934E3B6B8AA6}"/>
              </a:ext>
            </a:extLst>
          </p:cNvPr>
          <p:cNvCxnSpPr>
            <a:cxnSpLocks/>
            <a:stCxn id="504" idx="1"/>
            <a:endCxn id="412" idx="3"/>
          </p:cNvCxnSpPr>
          <p:nvPr/>
        </p:nvCxnSpPr>
        <p:spPr>
          <a:xfrm flipH="1">
            <a:off x="4130034" y="4687951"/>
            <a:ext cx="3523842" cy="9912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7" name="Group 506">
            <a:extLst>
              <a:ext uri="{FF2B5EF4-FFF2-40B4-BE49-F238E27FC236}">
                <a16:creationId xmlns:a16="http://schemas.microsoft.com/office/drawing/2014/main" id="{6A233984-0780-CA42-92BB-74ED21B18E11}"/>
              </a:ext>
            </a:extLst>
          </p:cNvPr>
          <p:cNvGrpSpPr/>
          <p:nvPr/>
        </p:nvGrpSpPr>
        <p:grpSpPr>
          <a:xfrm>
            <a:off x="2613322" y="4744554"/>
            <a:ext cx="762619" cy="155408"/>
            <a:chOff x="7213675" y="3085557"/>
            <a:chExt cx="922769" cy="206848"/>
          </a:xfrm>
        </p:grpSpPr>
        <p:sp>
          <p:nvSpPr>
            <p:cNvPr id="508" name="Rectangle 507">
              <a:extLst>
                <a:ext uri="{FF2B5EF4-FFF2-40B4-BE49-F238E27FC236}">
                  <a16:creationId xmlns:a16="http://schemas.microsoft.com/office/drawing/2014/main" id="{F39077A3-B095-BE4F-BBE4-68670AD946A8}"/>
                </a:ext>
              </a:extLst>
            </p:cNvPr>
            <p:cNvSpPr/>
            <p:nvPr/>
          </p:nvSpPr>
          <p:spPr>
            <a:xfrm>
              <a:off x="7372751" y="3085557"/>
              <a:ext cx="603242" cy="20684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50513" rIns="0" bIns="505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41529"/>
              <a:r>
                <a:rPr lang="en-US" sz="842" dirty="0">
                  <a:solidFill>
                    <a:prstClr val="black"/>
                  </a:solidFill>
                  <a:latin typeface="Arial" panose="020B0604020202020204" pitchFamily="34" charset="0"/>
                  <a:ea typeface="Noto Sans JP" panose="020B0500000000000000" pitchFamily="34" charset="-128"/>
                  <a:cs typeface="Arial" panose="020B0604020202020204" pitchFamily="34" charset="0"/>
                </a:rPr>
                <a:t>DRA</a:t>
              </a:r>
            </a:p>
          </p:txBody>
        </p:sp>
        <p:cxnSp>
          <p:nvCxnSpPr>
            <p:cNvPr id="509" name="Straight Connector 508">
              <a:extLst>
                <a:ext uri="{FF2B5EF4-FFF2-40B4-BE49-F238E27FC236}">
                  <a16:creationId xmlns:a16="http://schemas.microsoft.com/office/drawing/2014/main" id="{6E21A950-1E65-F442-92E8-013430452170}"/>
                </a:ext>
              </a:extLst>
            </p:cNvPr>
            <p:cNvCxnSpPr>
              <a:cxnSpLocks/>
              <a:stCxn id="508" idx="3"/>
            </p:cNvCxnSpPr>
            <p:nvPr/>
          </p:nvCxnSpPr>
          <p:spPr>
            <a:xfrm>
              <a:off x="7975993" y="3188981"/>
              <a:ext cx="16045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1" name="Straight Connector 510">
              <a:extLst>
                <a:ext uri="{FF2B5EF4-FFF2-40B4-BE49-F238E27FC236}">
                  <a16:creationId xmlns:a16="http://schemas.microsoft.com/office/drawing/2014/main" id="{363EF6BD-F658-2448-9E1D-F911991846F8}"/>
                </a:ext>
              </a:extLst>
            </p:cNvPr>
            <p:cNvCxnSpPr>
              <a:cxnSpLocks/>
            </p:cNvCxnSpPr>
            <p:nvPr/>
          </p:nvCxnSpPr>
          <p:spPr>
            <a:xfrm rot="900000">
              <a:off x="7975992" y="3211567"/>
              <a:ext cx="16045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Straight Connector 511">
              <a:extLst>
                <a:ext uri="{FF2B5EF4-FFF2-40B4-BE49-F238E27FC236}">
                  <a16:creationId xmlns:a16="http://schemas.microsoft.com/office/drawing/2014/main" id="{70D6F630-A8AF-F843-A333-BA6B23621FD2}"/>
                </a:ext>
              </a:extLst>
            </p:cNvPr>
            <p:cNvCxnSpPr>
              <a:cxnSpLocks/>
            </p:cNvCxnSpPr>
            <p:nvPr/>
          </p:nvCxnSpPr>
          <p:spPr>
            <a:xfrm rot="20700000">
              <a:off x="7975991" y="3165640"/>
              <a:ext cx="16045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6" name="Group 515">
              <a:extLst>
                <a:ext uri="{FF2B5EF4-FFF2-40B4-BE49-F238E27FC236}">
                  <a16:creationId xmlns:a16="http://schemas.microsoft.com/office/drawing/2014/main" id="{F392A155-3241-814E-AA2D-74C5934224EA}"/>
                </a:ext>
              </a:extLst>
            </p:cNvPr>
            <p:cNvGrpSpPr/>
            <p:nvPr/>
          </p:nvGrpSpPr>
          <p:grpSpPr>
            <a:xfrm rot="10800000">
              <a:off x="7213675" y="3172584"/>
              <a:ext cx="160453" cy="45927"/>
              <a:chOff x="8128391" y="3318040"/>
              <a:chExt cx="160453" cy="45927"/>
            </a:xfrm>
          </p:grpSpPr>
          <p:cxnSp>
            <p:nvCxnSpPr>
              <p:cNvPr id="522" name="Straight Connector 521">
                <a:extLst>
                  <a:ext uri="{FF2B5EF4-FFF2-40B4-BE49-F238E27FC236}">
                    <a16:creationId xmlns:a16="http://schemas.microsoft.com/office/drawing/2014/main" id="{A0A2A1A2-D23F-934B-8478-6959CD9938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28393" y="3341381"/>
                <a:ext cx="16045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3" name="Straight Connector 522">
                <a:extLst>
                  <a:ext uri="{FF2B5EF4-FFF2-40B4-BE49-F238E27FC236}">
                    <a16:creationId xmlns:a16="http://schemas.microsoft.com/office/drawing/2014/main" id="{F3652A2B-9541-B84C-82C3-73DBCEEC9054}"/>
                  </a:ext>
                </a:extLst>
              </p:cNvPr>
              <p:cNvCxnSpPr>
                <a:cxnSpLocks/>
              </p:cNvCxnSpPr>
              <p:nvPr/>
            </p:nvCxnSpPr>
            <p:spPr>
              <a:xfrm rot="900000">
                <a:off x="8128392" y="3363967"/>
                <a:ext cx="16045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3" name="Straight Connector 532">
                <a:extLst>
                  <a:ext uri="{FF2B5EF4-FFF2-40B4-BE49-F238E27FC236}">
                    <a16:creationId xmlns:a16="http://schemas.microsoft.com/office/drawing/2014/main" id="{32EFDD19-FF75-1241-91E2-5AEE97D83A06}"/>
                  </a:ext>
                </a:extLst>
              </p:cNvPr>
              <p:cNvCxnSpPr>
                <a:cxnSpLocks/>
              </p:cNvCxnSpPr>
              <p:nvPr/>
            </p:nvCxnSpPr>
            <p:spPr>
              <a:xfrm rot="20700000">
                <a:off x="8128391" y="3318040"/>
                <a:ext cx="16045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34" name="TextBox 533">
            <a:extLst>
              <a:ext uri="{FF2B5EF4-FFF2-40B4-BE49-F238E27FC236}">
                <a16:creationId xmlns:a16="http://schemas.microsoft.com/office/drawing/2014/main" id="{1FA9F428-CD84-1F44-A65F-6194AC61881E}"/>
              </a:ext>
            </a:extLst>
          </p:cNvPr>
          <p:cNvSpPr txBox="1"/>
          <p:nvPr/>
        </p:nvSpPr>
        <p:spPr>
          <a:xfrm>
            <a:off x="3536141" y="4842174"/>
            <a:ext cx="266098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JP" sz="56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29.274</a:t>
            </a:r>
          </a:p>
          <a:p>
            <a:pPr algn="ctr" defTabSz="641529"/>
            <a:r>
              <a:rPr lang="en-JP" sz="56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GTPv2-C</a:t>
            </a:r>
          </a:p>
        </p:txBody>
      </p:sp>
      <p:cxnSp>
        <p:nvCxnSpPr>
          <p:cNvPr id="535" name="Straight Connector 534">
            <a:extLst>
              <a:ext uri="{FF2B5EF4-FFF2-40B4-BE49-F238E27FC236}">
                <a16:creationId xmlns:a16="http://schemas.microsoft.com/office/drawing/2014/main" id="{CA93F411-4543-934B-9B48-013077FFAE0F}"/>
              </a:ext>
            </a:extLst>
          </p:cNvPr>
          <p:cNvCxnSpPr>
            <a:cxnSpLocks/>
          </p:cNvCxnSpPr>
          <p:nvPr/>
        </p:nvCxnSpPr>
        <p:spPr>
          <a:xfrm>
            <a:off x="3237558" y="4452613"/>
            <a:ext cx="1604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6" name="Straight Connector 535">
            <a:extLst>
              <a:ext uri="{FF2B5EF4-FFF2-40B4-BE49-F238E27FC236}">
                <a16:creationId xmlns:a16="http://schemas.microsoft.com/office/drawing/2014/main" id="{1F1E19C5-AE57-4C41-B549-E65BFCAFE83D}"/>
              </a:ext>
            </a:extLst>
          </p:cNvPr>
          <p:cNvCxnSpPr>
            <a:cxnSpLocks/>
          </p:cNvCxnSpPr>
          <p:nvPr/>
        </p:nvCxnSpPr>
        <p:spPr>
          <a:xfrm rot="10800000">
            <a:off x="2574833" y="4456835"/>
            <a:ext cx="1604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7" name="TextBox 536">
            <a:extLst>
              <a:ext uri="{FF2B5EF4-FFF2-40B4-BE49-F238E27FC236}">
                <a16:creationId xmlns:a16="http://schemas.microsoft.com/office/drawing/2014/main" id="{CE5AB975-AC81-4148-A47D-4D1351E5D349}"/>
              </a:ext>
            </a:extLst>
          </p:cNvPr>
          <p:cNvSpPr txBox="1"/>
          <p:nvPr/>
        </p:nvSpPr>
        <p:spPr>
          <a:xfrm>
            <a:off x="2600631" y="4476937"/>
            <a:ext cx="139462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JP" sz="56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MAP</a:t>
            </a:r>
          </a:p>
        </p:txBody>
      </p:sp>
      <p:sp>
        <p:nvSpPr>
          <p:cNvPr id="538" name="TextBox 537">
            <a:extLst>
              <a:ext uri="{FF2B5EF4-FFF2-40B4-BE49-F238E27FC236}">
                <a16:creationId xmlns:a16="http://schemas.microsoft.com/office/drawing/2014/main" id="{7564CAE6-A4EF-9043-955E-67BF76BF14A9}"/>
              </a:ext>
            </a:extLst>
          </p:cNvPr>
          <p:cNvSpPr txBox="1"/>
          <p:nvPr/>
        </p:nvSpPr>
        <p:spPr>
          <a:xfrm>
            <a:off x="3260294" y="4471792"/>
            <a:ext cx="258084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JP" sz="56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Diameter</a:t>
            </a:r>
          </a:p>
        </p:txBody>
      </p:sp>
      <p:sp>
        <p:nvSpPr>
          <p:cNvPr id="539" name="TextBox 538">
            <a:extLst>
              <a:ext uri="{FF2B5EF4-FFF2-40B4-BE49-F238E27FC236}">
                <a16:creationId xmlns:a16="http://schemas.microsoft.com/office/drawing/2014/main" id="{27E09F50-EB52-2740-9566-2D3880CB51AF}"/>
              </a:ext>
            </a:extLst>
          </p:cNvPr>
          <p:cNvSpPr txBox="1"/>
          <p:nvPr/>
        </p:nvSpPr>
        <p:spPr>
          <a:xfrm>
            <a:off x="2841458" y="4572137"/>
            <a:ext cx="293350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JP" sz="56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TS 29.305</a:t>
            </a:r>
          </a:p>
        </p:txBody>
      </p:sp>
      <p:sp>
        <p:nvSpPr>
          <p:cNvPr id="540" name="TextBox 539">
            <a:extLst>
              <a:ext uri="{FF2B5EF4-FFF2-40B4-BE49-F238E27FC236}">
                <a16:creationId xmlns:a16="http://schemas.microsoft.com/office/drawing/2014/main" id="{2094CACD-44C3-D648-88A6-64707DA4083C}"/>
              </a:ext>
            </a:extLst>
          </p:cNvPr>
          <p:cNvSpPr txBox="1"/>
          <p:nvPr/>
        </p:nvSpPr>
        <p:spPr>
          <a:xfrm>
            <a:off x="2690250" y="4961378"/>
            <a:ext cx="398569" cy="1728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lIns="50513" tIns="0" rIns="50513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JP" sz="1123" dirty="0">
                <a:solidFill>
                  <a:srgbClr val="0F2538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EPC</a:t>
            </a:r>
          </a:p>
        </p:txBody>
      </p:sp>
      <p:sp>
        <p:nvSpPr>
          <p:cNvPr id="541" name="TextBox 540">
            <a:extLst>
              <a:ext uri="{FF2B5EF4-FFF2-40B4-BE49-F238E27FC236}">
                <a16:creationId xmlns:a16="http://schemas.microsoft.com/office/drawing/2014/main" id="{231E5BA1-DABC-6D46-B1E0-3DC58E299EB7}"/>
              </a:ext>
            </a:extLst>
          </p:cNvPr>
          <p:cNvSpPr txBox="1"/>
          <p:nvPr/>
        </p:nvSpPr>
        <p:spPr>
          <a:xfrm>
            <a:off x="5360569" y="4645418"/>
            <a:ext cx="174211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 dirty="0">
                <a:latin typeface="Arial" panose="020B0604020202020204" pitchFamily="34" charset="0"/>
                <a:cs typeface="Arial" panose="020B0604020202020204" pitchFamily="34" charset="0"/>
              </a:rPr>
              <a:t>S6a</a:t>
            </a:r>
          </a:p>
        </p:txBody>
      </p:sp>
      <p:sp>
        <p:nvSpPr>
          <p:cNvPr id="542" name="TextBox 541">
            <a:extLst>
              <a:ext uri="{FF2B5EF4-FFF2-40B4-BE49-F238E27FC236}">
                <a16:creationId xmlns:a16="http://schemas.microsoft.com/office/drawing/2014/main" id="{BED31025-FD76-F84A-8406-91DE5EDC9FE9}"/>
              </a:ext>
            </a:extLst>
          </p:cNvPr>
          <p:cNvSpPr txBox="1"/>
          <p:nvPr/>
        </p:nvSpPr>
        <p:spPr>
          <a:xfrm>
            <a:off x="5033353" y="5345589"/>
            <a:ext cx="190241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 dirty="0">
                <a:latin typeface="Arial" panose="020B0604020202020204" pitchFamily="34" charset="0"/>
                <a:cs typeface="Arial" panose="020B0604020202020204" pitchFamily="34" charset="0"/>
              </a:rPr>
              <a:t>SGd</a:t>
            </a:r>
          </a:p>
        </p:txBody>
      </p:sp>
      <p:sp>
        <p:nvSpPr>
          <p:cNvPr id="543" name="TextBox 542">
            <a:extLst>
              <a:ext uri="{FF2B5EF4-FFF2-40B4-BE49-F238E27FC236}">
                <a16:creationId xmlns:a16="http://schemas.microsoft.com/office/drawing/2014/main" id="{A03FF340-0997-6744-8277-B252BF6627D6}"/>
              </a:ext>
            </a:extLst>
          </p:cNvPr>
          <p:cNvSpPr txBox="1"/>
          <p:nvPr/>
        </p:nvSpPr>
        <p:spPr>
          <a:xfrm>
            <a:off x="6614466" y="4445358"/>
            <a:ext cx="174211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 dirty="0">
                <a:latin typeface="Arial" panose="020B0604020202020204" pitchFamily="34" charset="0"/>
                <a:cs typeface="Arial" panose="020B0604020202020204" pitchFamily="34" charset="0"/>
              </a:rPr>
              <a:t>S13</a:t>
            </a:r>
          </a:p>
        </p:txBody>
      </p:sp>
      <p:sp>
        <p:nvSpPr>
          <p:cNvPr id="544" name="TextBox 543">
            <a:extLst>
              <a:ext uri="{FF2B5EF4-FFF2-40B4-BE49-F238E27FC236}">
                <a16:creationId xmlns:a16="http://schemas.microsoft.com/office/drawing/2014/main" id="{1738E1DB-D511-D444-82C4-24458CDA83B8}"/>
              </a:ext>
            </a:extLst>
          </p:cNvPr>
          <p:cNvSpPr txBox="1"/>
          <p:nvPr/>
        </p:nvSpPr>
        <p:spPr>
          <a:xfrm>
            <a:off x="3774353" y="6536529"/>
            <a:ext cx="179019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>
                <a:latin typeface="Arial" panose="020B0604020202020204" pitchFamily="34" charset="0"/>
                <a:cs typeface="Arial" panose="020B0604020202020204" pitchFamily="34" charset="0"/>
              </a:rPr>
              <a:t>N26</a:t>
            </a:r>
          </a:p>
        </p:txBody>
      </p:sp>
      <p:sp>
        <p:nvSpPr>
          <p:cNvPr id="545" name="TextBox 544">
            <a:extLst>
              <a:ext uri="{FF2B5EF4-FFF2-40B4-BE49-F238E27FC236}">
                <a16:creationId xmlns:a16="http://schemas.microsoft.com/office/drawing/2014/main" id="{133BB4BC-E8E8-7A42-BC7A-7ADDF4ACD941}"/>
              </a:ext>
            </a:extLst>
          </p:cNvPr>
          <p:cNvSpPr txBox="1"/>
          <p:nvPr/>
        </p:nvSpPr>
        <p:spPr>
          <a:xfrm>
            <a:off x="5493787" y="7754652"/>
            <a:ext cx="541816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JP" sz="56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to/from IP-SM-GW</a:t>
            </a:r>
          </a:p>
        </p:txBody>
      </p:sp>
      <p:cxnSp>
        <p:nvCxnSpPr>
          <p:cNvPr id="546" name="Straight Connector 545">
            <a:extLst>
              <a:ext uri="{FF2B5EF4-FFF2-40B4-BE49-F238E27FC236}">
                <a16:creationId xmlns:a16="http://schemas.microsoft.com/office/drawing/2014/main" id="{17EE00EF-8F47-8C45-A9FD-0BFDA464EAB3}"/>
              </a:ext>
            </a:extLst>
          </p:cNvPr>
          <p:cNvCxnSpPr>
            <a:cxnSpLocks/>
          </p:cNvCxnSpPr>
          <p:nvPr/>
        </p:nvCxnSpPr>
        <p:spPr>
          <a:xfrm>
            <a:off x="2009963" y="6201290"/>
            <a:ext cx="0" cy="1424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9" name="TextBox 548">
            <a:extLst>
              <a:ext uri="{FF2B5EF4-FFF2-40B4-BE49-F238E27FC236}">
                <a16:creationId xmlns:a16="http://schemas.microsoft.com/office/drawing/2014/main" id="{8755B621-D557-EF4B-9D09-1941BA301D60}"/>
              </a:ext>
            </a:extLst>
          </p:cNvPr>
          <p:cNvSpPr txBox="1"/>
          <p:nvPr/>
        </p:nvSpPr>
        <p:spPr>
          <a:xfrm>
            <a:off x="2037243" y="6221316"/>
            <a:ext cx="78548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JP" sz="560">
                <a:solidFill>
                  <a:srgbClr val="0F2538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X2</a:t>
            </a:r>
          </a:p>
        </p:txBody>
      </p:sp>
      <p:sp>
        <p:nvSpPr>
          <p:cNvPr id="558" name="TextBox 557">
            <a:extLst>
              <a:ext uri="{FF2B5EF4-FFF2-40B4-BE49-F238E27FC236}">
                <a16:creationId xmlns:a16="http://schemas.microsoft.com/office/drawing/2014/main" id="{BEAD1990-FE75-B042-81B4-354B76539E29}"/>
              </a:ext>
            </a:extLst>
          </p:cNvPr>
          <p:cNvSpPr txBox="1"/>
          <p:nvPr/>
        </p:nvSpPr>
        <p:spPr>
          <a:xfrm>
            <a:off x="1390998" y="5519469"/>
            <a:ext cx="748603" cy="46166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defTabSz="641529"/>
            <a:r>
              <a:rPr lang="en-JP" sz="560" dirty="0">
                <a:solidFill>
                  <a:srgbClr val="0F2538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36.420 X2 General</a:t>
            </a:r>
          </a:p>
          <a:p>
            <a:pPr defTabSz="641529"/>
            <a:r>
              <a:rPr lang="en-JP" sz="560" dirty="0">
                <a:solidFill>
                  <a:srgbClr val="0F2538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36.421 X2 Layer1</a:t>
            </a:r>
          </a:p>
          <a:p>
            <a:pPr defTabSz="641529"/>
            <a:r>
              <a:rPr lang="en-JP" sz="560" dirty="0">
                <a:solidFill>
                  <a:srgbClr val="0F2538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36.422 X2 Signalling</a:t>
            </a:r>
          </a:p>
          <a:p>
            <a:pPr defTabSz="641529"/>
            <a:r>
              <a:rPr lang="en-JP" sz="560" dirty="0">
                <a:solidFill>
                  <a:srgbClr val="0F2538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36.423 X2 AP</a:t>
            </a:r>
          </a:p>
          <a:p>
            <a:pPr defTabSz="641529"/>
            <a:r>
              <a:rPr lang="en-JP" sz="560" dirty="0">
                <a:solidFill>
                  <a:srgbClr val="0F2538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36.424 X2 Data Transport</a:t>
            </a:r>
          </a:p>
          <a:p>
            <a:pPr defTabSz="641529"/>
            <a:r>
              <a:rPr lang="en-JP" sz="560" dirty="0">
                <a:solidFill>
                  <a:srgbClr val="0F2538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36.425 X2 U-Pla</a:t>
            </a:r>
            <a:r>
              <a:rPr lang="en-US" sz="560" dirty="0">
                <a:solidFill>
                  <a:srgbClr val="0F2538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n</a:t>
            </a:r>
            <a:r>
              <a:rPr lang="en-JP" sz="560" dirty="0">
                <a:solidFill>
                  <a:srgbClr val="0F2538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e</a:t>
            </a:r>
          </a:p>
        </p:txBody>
      </p:sp>
      <p:cxnSp>
        <p:nvCxnSpPr>
          <p:cNvPr id="559" name="Straight Connector 558">
            <a:extLst>
              <a:ext uri="{FF2B5EF4-FFF2-40B4-BE49-F238E27FC236}">
                <a16:creationId xmlns:a16="http://schemas.microsoft.com/office/drawing/2014/main" id="{C971252E-3820-A546-B12A-30623A709F01}"/>
              </a:ext>
            </a:extLst>
          </p:cNvPr>
          <p:cNvCxnSpPr>
            <a:cxnSpLocks/>
          </p:cNvCxnSpPr>
          <p:nvPr/>
        </p:nvCxnSpPr>
        <p:spPr>
          <a:xfrm>
            <a:off x="1978196" y="6201291"/>
            <a:ext cx="0" cy="138937"/>
          </a:xfrm>
          <a:prstGeom prst="line">
            <a:avLst/>
          </a:prstGeom>
          <a:ln w="158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2" name="TextBox 561">
            <a:extLst>
              <a:ext uri="{FF2B5EF4-FFF2-40B4-BE49-F238E27FC236}">
                <a16:creationId xmlns:a16="http://schemas.microsoft.com/office/drawing/2014/main" id="{4E47620E-5EE0-3F48-A4CD-EA8FFF8D3E18}"/>
              </a:ext>
            </a:extLst>
          </p:cNvPr>
          <p:cNvSpPr txBox="1"/>
          <p:nvPr/>
        </p:nvSpPr>
        <p:spPr>
          <a:xfrm>
            <a:off x="1323777" y="6691397"/>
            <a:ext cx="1006686" cy="23083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defTabSz="641529"/>
            <a:r>
              <a:rPr lang="en-JP" sz="560" dirty="0">
                <a:solidFill>
                  <a:srgbClr val="0F2538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36.300 Overall description</a:t>
            </a:r>
          </a:p>
          <a:p>
            <a:pPr defTabSz="641529"/>
            <a:r>
              <a:rPr lang="en-JP" sz="560" dirty="0">
                <a:solidFill>
                  <a:srgbClr val="0F2538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36.401 E-UTRAN Architecture</a:t>
            </a:r>
          </a:p>
          <a:p>
            <a:pPr defTabSz="641529"/>
            <a:r>
              <a:rPr lang="en-JP" sz="560" dirty="0">
                <a:solidFill>
                  <a:srgbClr val="0F2538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37.340 NR Multiconnectivity (NSA)</a:t>
            </a:r>
          </a:p>
        </p:txBody>
      </p:sp>
      <p:cxnSp>
        <p:nvCxnSpPr>
          <p:cNvPr id="563" name="Straight Connector 562">
            <a:extLst>
              <a:ext uri="{FF2B5EF4-FFF2-40B4-BE49-F238E27FC236}">
                <a16:creationId xmlns:a16="http://schemas.microsoft.com/office/drawing/2014/main" id="{70A80894-E64C-3C4B-AC23-4F5138E3855E}"/>
              </a:ext>
            </a:extLst>
          </p:cNvPr>
          <p:cNvCxnSpPr>
            <a:cxnSpLocks/>
          </p:cNvCxnSpPr>
          <p:nvPr/>
        </p:nvCxnSpPr>
        <p:spPr>
          <a:xfrm>
            <a:off x="786809" y="6544846"/>
            <a:ext cx="730541" cy="0"/>
          </a:xfrm>
          <a:prstGeom prst="line">
            <a:avLst/>
          </a:prstGeom>
          <a:ln w="158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4" name="Straight Connector 563">
            <a:extLst>
              <a:ext uri="{FF2B5EF4-FFF2-40B4-BE49-F238E27FC236}">
                <a16:creationId xmlns:a16="http://schemas.microsoft.com/office/drawing/2014/main" id="{6DBEAF2D-6D31-0749-82BF-2C52BEEBB0E5}"/>
              </a:ext>
            </a:extLst>
          </p:cNvPr>
          <p:cNvCxnSpPr>
            <a:cxnSpLocks/>
          </p:cNvCxnSpPr>
          <p:nvPr/>
        </p:nvCxnSpPr>
        <p:spPr>
          <a:xfrm>
            <a:off x="786809" y="10437068"/>
            <a:ext cx="682717" cy="0"/>
          </a:xfrm>
          <a:prstGeom prst="line">
            <a:avLst/>
          </a:prstGeom>
          <a:ln w="158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0" name="TextBox 569">
            <a:extLst>
              <a:ext uri="{FF2B5EF4-FFF2-40B4-BE49-F238E27FC236}">
                <a16:creationId xmlns:a16="http://schemas.microsoft.com/office/drawing/2014/main" id="{21565CFC-87DB-6045-9BF7-5ADF2503E5D7}"/>
              </a:ext>
            </a:extLst>
          </p:cNvPr>
          <p:cNvSpPr txBox="1"/>
          <p:nvPr/>
        </p:nvSpPr>
        <p:spPr>
          <a:xfrm>
            <a:off x="13114996" y="1880667"/>
            <a:ext cx="1014701" cy="3077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defTabSz="641529"/>
            <a:r>
              <a:rPr lang="en-JP" sz="56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22.340 IMS Requiremen</a:t>
            </a:r>
            <a:endParaRPr lang="en-US" sz="560" dirty="0">
              <a:solidFill>
                <a:schemeClr val="tx1"/>
              </a:solidFill>
              <a:latin typeface="Arial" panose="020B0604020202020204" pitchFamily="34" charset="0"/>
              <a:ea typeface="Noto Sans JP" panose="020B0500000000000000" pitchFamily="34" charset="-128"/>
              <a:cs typeface="Arial" panose="020B0604020202020204" pitchFamily="34" charset="0"/>
            </a:endParaRPr>
          </a:p>
          <a:p>
            <a:pPr defTabSz="641529"/>
            <a:r>
              <a:rPr lang="en-JP" altLang="ja-JP" sz="56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23.167 Emergency call architecture</a:t>
            </a:r>
            <a:r>
              <a:rPr lang="en-JP" sz="56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t</a:t>
            </a:r>
          </a:p>
          <a:p>
            <a:pPr defTabSz="641529"/>
            <a:r>
              <a:rPr lang="en-JP" sz="56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23.228 IMS Architecture</a:t>
            </a:r>
          </a:p>
          <a:p>
            <a:pPr defTabSz="641529"/>
            <a:r>
              <a:rPr lang="en-JP" sz="56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24.229 IMS/SIP Signalling</a:t>
            </a:r>
          </a:p>
        </p:txBody>
      </p:sp>
      <p:sp>
        <p:nvSpPr>
          <p:cNvPr id="573" name="TextBox 572">
            <a:extLst>
              <a:ext uri="{FF2B5EF4-FFF2-40B4-BE49-F238E27FC236}">
                <a16:creationId xmlns:a16="http://schemas.microsoft.com/office/drawing/2014/main" id="{152EC868-856D-1147-8E15-A5A5A932C19B}"/>
              </a:ext>
            </a:extLst>
          </p:cNvPr>
          <p:cNvSpPr txBox="1"/>
          <p:nvPr/>
        </p:nvSpPr>
        <p:spPr>
          <a:xfrm>
            <a:off x="13196687" y="5156090"/>
            <a:ext cx="867225" cy="23083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defTabSz="641529"/>
            <a:r>
              <a:rPr lang="en-JP" sz="56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23.216 SRVCC</a:t>
            </a:r>
          </a:p>
          <a:p>
            <a:pPr defTabSz="641529"/>
            <a:r>
              <a:rPr lang="en-JP" sz="56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23.237 IMS Service continuity</a:t>
            </a:r>
          </a:p>
          <a:p>
            <a:pPr defTabSz="641529"/>
            <a:r>
              <a:rPr lang="en-JP" sz="56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24.237 IMS Service continutiy</a:t>
            </a:r>
          </a:p>
        </p:txBody>
      </p:sp>
      <p:sp>
        <p:nvSpPr>
          <p:cNvPr id="574" name="TextBox 573">
            <a:extLst>
              <a:ext uri="{FF2B5EF4-FFF2-40B4-BE49-F238E27FC236}">
                <a16:creationId xmlns:a16="http://schemas.microsoft.com/office/drawing/2014/main" id="{BBD734EE-E3C8-EB48-98EE-EDACAE5B2EE8}"/>
              </a:ext>
            </a:extLst>
          </p:cNvPr>
          <p:cNvSpPr txBox="1"/>
          <p:nvPr/>
        </p:nvSpPr>
        <p:spPr>
          <a:xfrm>
            <a:off x="12745351" y="2468903"/>
            <a:ext cx="570669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defTabSz="641529"/>
            <a:r>
              <a:rPr lang="en-JP" sz="56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23.204 SMS over IP</a:t>
            </a:r>
          </a:p>
          <a:p>
            <a:pPr defTabSz="641529"/>
            <a:r>
              <a:rPr lang="en-JP" sz="56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24.341 SMS over IP</a:t>
            </a:r>
          </a:p>
        </p:txBody>
      </p:sp>
      <p:sp>
        <p:nvSpPr>
          <p:cNvPr id="575" name="TextBox 574">
            <a:extLst>
              <a:ext uri="{FF2B5EF4-FFF2-40B4-BE49-F238E27FC236}">
                <a16:creationId xmlns:a16="http://schemas.microsoft.com/office/drawing/2014/main" id="{52A6653C-2EAE-AA44-A831-F888B03BD46E}"/>
              </a:ext>
            </a:extLst>
          </p:cNvPr>
          <p:cNvSpPr txBox="1"/>
          <p:nvPr/>
        </p:nvSpPr>
        <p:spPr>
          <a:xfrm>
            <a:off x="15864597" y="5447552"/>
            <a:ext cx="193964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defTabSz="641529"/>
            <a:r>
              <a:rPr lang="en-JP" sz="56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29.165</a:t>
            </a:r>
          </a:p>
          <a:p>
            <a:pPr defTabSz="641529"/>
            <a:r>
              <a:rPr lang="en-JP" sz="56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 II-NNI</a:t>
            </a:r>
          </a:p>
        </p:txBody>
      </p:sp>
      <p:sp>
        <p:nvSpPr>
          <p:cNvPr id="576" name="TextBox 575">
            <a:extLst>
              <a:ext uri="{FF2B5EF4-FFF2-40B4-BE49-F238E27FC236}">
                <a16:creationId xmlns:a16="http://schemas.microsoft.com/office/drawing/2014/main" id="{9249B061-FA36-454A-9F53-8BC4F8C4AD33}"/>
              </a:ext>
            </a:extLst>
          </p:cNvPr>
          <p:cNvSpPr txBox="1"/>
          <p:nvPr/>
        </p:nvSpPr>
        <p:spPr>
          <a:xfrm>
            <a:off x="14033363" y="4104689"/>
            <a:ext cx="440826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defTabSz="641529"/>
            <a:r>
              <a:rPr lang="en-JP" sz="56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RFC 3261 SIP</a:t>
            </a:r>
          </a:p>
          <a:p>
            <a:pPr defTabSz="641529"/>
            <a:r>
              <a:rPr lang="en-JP" sz="56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RFC 8866 SDP</a:t>
            </a:r>
          </a:p>
        </p:txBody>
      </p:sp>
      <p:sp>
        <p:nvSpPr>
          <p:cNvPr id="578" name="TextBox 577">
            <a:extLst>
              <a:ext uri="{FF2B5EF4-FFF2-40B4-BE49-F238E27FC236}">
                <a16:creationId xmlns:a16="http://schemas.microsoft.com/office/drawing/2014/main" id="{60D13B05-DF06-C841-893F-299C8F97B953}"/>
              </a:ext>
            </a:extLst>
          </p:cNvPr>
          <p:cNvSpPr txBox="1"/>
          <p:nvPr/>
        </p:nvSpPr>
        <p:spPr>
          <a:xfrm>
            <a:off x="11046609" y="4028987"/>
            <a:ext cx="258084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JP" sz="56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29.228</a:t>
            </a:r>
          </a:p>
          <a:p>
            <a:pPr algn="ctr" defTabSz="641529"/>
            <a:r>
              <a:rPr lang="en-JP" sz="56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Diameter</a:t>
            </a:r>
          </a:p>
        </p:txBody>
      </p:sp>
      <p:sp>
        <p:nvSpPr>
          <p:cNvPr id="579" name="TextBox 578">
            <a:extLst>
              <a:ext uri="{FF2B5EF4-FFF2-40B4-BE49-F238E27FC236}">
                <a16:creationId xmlns:a16="http://schemas.microsoft.com/office/drawing/2014/main" id="{E29F27F9-BEE9-C84A-B1C2-9FDB899529BC}"/>
              </a:ext>
            </a:extLst>
          </p:cNvPr>
          <p:cNvSpPr txBox="1"/>
          <p:nvPr/>
        </p:nvSpPr>
        <p:spPr>
          <a:xfrm>
            <a:off x="10391771" y="3248062"/>
            <a:ext cx="258084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JP" sz="56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29.228</a:t>
            </a:r>
          </a:p>
          <a:p>
            <a:pPr algn="ctr" defTabSz="641529"/>
            <a:r>
              <a:rPr lang="en-JP" sz="56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Diameter</a:t>
            </a:r>
          </a:p>
        </p:txBody>
      </p:sp>
      <p:sp>
        <p:nvSpPr>
          <p:cNvPr id="580" name="TextBox 579">
            <a:extLst>
              <a:ext uri="{FF2B5EF4-FFF2-40B4-BE49-F238E27FC236}">
                <a16:creationId xmlns:a16="http://schemas.microsoft.com/office/drawing/2014/main" id="{18003E14-997B-EE43-A2DD-93DC013C744D}"/>
              </a:ext>
            </a:extLst>
          </p:cNvPr>
          <p:cNvSpPr txBox="1"/>
          <p:nvPr/>
        </p:nvSpPr>
        <p:spPr>
          <a:xfrm>
            <a:off x="10401244" y="2957489"/>
            <a:ext cx="258084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JP" sz="56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29.329</a:t>
            </a:r>
          </a:p>
          <a:p>
            <a:pPr algn="ctr" defTabSz="641529"/>
            <a:r>
              <a:rPr lang="en-JP" sz="56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Diameter</a:t>
            </a:r>
          </a:p>
        </p:txBody>
      </p:sp>
      <p:sp>
        <p:nvSpPr>
          <p:cNvPr id="581" name="TextBox 580">
            <a:extLst>
              <a:ext uri="{FF2B5EF4-FFF2-40B4-BE49-F238E27FC236}">
                <a16:creationId xmlns:a16="http://schemas.microsoft.com/office/drawing/2014/main" id="{6CCF2659-7AF1-3A46-B102-FF5EF21C26B0}"/>
              </a:ext>
            </a:extLst>
          </p:cNvPr>
          <p:cNvSpPr txBox="1"/>
          <p:nvPr/>
        </p:nvSpPr>
        <p:spPr>
          <a:xfrm>
            <a:off x="11037226" y="3732960"/>
            <a:ext cx="258084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JP" sz="56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29.329</a:t>
            </a:r>
          </a:p>
          <a:p>
            <a:pPr algn="ctr" defTabSz="641529"/>
            <a:r>
              <a:rPr lang="en-JP" sz="56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Diameter</a:t>
            </a:r>
          </a:p>
        </p:txBody>
      </p:sp>
      <p:sp>
        <p:nvSpPr>
          <p:cNvPr id="589" name="TextBox 588">
            <a:extLst>
              <a:ext uri="{FF2B5EF4-FFF2-40B4-BE49-F238E27FC236}">
                <a16:creationId xmlns:a16="http://schemas.microsoft.com/office/drawing/2014/main" id="{C0DFF598-82D6-CA4B-8073-83D2B736A088}"/>
              </a:ext>
            </a:extLst>
          </p:cNvPr>
          <p:cNvSpPr txBox="1"/>
          <p:nvPr/>
        </p:nvSpPr>
        <p:spPr>
          <a:xfrm>
            <a:off x="10767366" y="4192230"/>
            <a:ext cx="485710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defTabSz="641529"/>
            <a:r>
              <a:rPr lang="en-JP" sz="56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29.212 Diameter</a:t>
            </a:r>
          </a:p>
          <a:p>
            <a:pPr defTabSz="641529"/>
            <a:r>
              <a:rPr lang="en-JP" sz="56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29.213 Sig Flow</a:t>
            </a:r>
          </a:p>
        </p:txBody>
      </p:sp>
      <p:sp>
        <p:nvSpPr>
          <p:cNvPr id="590" name="TextBox 589">
            <a:extLst>
              <a:ext uri="{FF2B5EF4-FFF2-40B4-BE49-F238E27FC236}">
                <a16:creationId xmlns:a16="http://schemas.microsoft.com/office/drawing/2014/main" id="{8BF57F05-B9A5-DC44-9BC4-D9DADB2D83FD}"/>
              </a:ext>
            </a:extLst>
          </p:cNvPr>
          <p:cNvSpPr txBox="1"/>
          <p:nvPr/>
        </p:nvSpPr>
        <p:spPr>
          <a:xfrm>
            <a:off x="15867771" y="6263526"/>
            <a:ext cx="193964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defTabSz="641529"/>
            <a:r>
              <a:rPr lang="en-JP" sz="56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29.165</a:t>
            </a:r>
          </a:p>
          <a:p>
            <a:pPr defTabSz="641529"/>
            <a:r>
              <a:rPr lang="en-JP" sz="56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 II-NNI</a:t>
            </a:r>
          </a:p>
        </p:txBody>
      </p:sp>
      <p:sp>
        <p:nvSpPr>
          <p:cNvPr id="592" name="TextBox 591">
            <a:extLst>
              <a:ext uri="{FF2B5EF4-FFF2-40B4-BE49-F238E27FC236}">
                <a16:creationId xmlns:a16="http://schemas.microsoft.com/office/drawing/2014/main" id="{81830AE7-841A-BE42-A9D6-DCFFAD7B2590}"/>
              </a:ext>
            </a:extLst>
          </p:cNvPr>
          <p:cNvSpPr txBox="1"/>
          <p:nvPr/>
        </p:nvSpPr>
        <p:spPr>
          <a:xfrm>
            <a:off x="10222859" y="2860466"/>
            <a:ext cx="130929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>
                <a:latin typeface="Arial" panose="020B0604020202020204" pitchFamily="34" charset="0"/>
                <a:cs typeface="Arial" panose="020B0604020202020204" pitchFamily="34" charset="0"/>
              </a:rPr>
              <a:t>Sh</a:t>
            </a:r>
          </a:p>
        </p:txBody>
      </p:sp>
      <p:cxnSp>
        <p:nvCxnSpPr>
          <p:cNvPr id="599" name="Straight Connector 598">
            <a:extLst>
              <a:ext uri="{FF2B5EF4-FFF2-40B4-BE49-F238E27FC236}">
                <a16:creationId xmlns:a16="http://schemas.microsoft.com/office/drawing/2014/main" id="{1C53CCD0-0C36-EC4D-8725-DB50A65D6645}"/>
              </a:ext>
            </a:extLst>
          </p:cNvPr>
          <p:cNvCxnSpPr>
            <a:cxnSpLocks/>
            <a:stCxn id="213" idx="1"/>
            <a:endCxn id="335" idx="0"/>
          </p:cNvCxnSpPr>
          <p:nvPr/>
        </p:nvCxnSpPr>
        <p:spPr>
          <a:xfrm flipH="1">
            <a:off x="6246982" y="8500319"/>
            <a:ext cx="298833" cy="1267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0" name="TextBox 599">
            <a:extLst>
              <a:ext uri="{FF2B5EF4-FFF2-40B4-BE49-F238E27FC236}">
                <a16:creationId xmlns:a16="http://schemas.microsoft.com/office/drawing/2014/main" id="{42679CAE-6AB0-0A47-9113-87FF937F843D}"/>
              </a:ext>
            </a:extLst>
          </p:cNvPr>
          <p:cNvSpPr txBox="1"/>
          <p:nvPr/>
        </p:nvSpPr>
        <p:spPr>
          <a:xfrm>
            <a:off x="9327851" y="8594324"/>
            <a:ext cx="212682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>
                <a:latin typeface="Arial" panose="020B0604020202020204" pitchFamily="34" charset="0"/>
                <a:cs typeface="Arial" panose="020B0604020202020204" pitchFamily="34" charset="0"/>
              </a:rPr>
              <a:t>S5-U</a:t>
            </a:r>
          </a:p>
        </p:txBody>
      </p:sp>
      <p:sp>
        <p:nvSpPr>
          <p:cNvPr id="601" name="TextBox 600">
            <a:extLst>
              <a:ext uri="{FF2B5EF4-FFF2-40B4-BE49-F238E27FC236}">
                <a16:creationId xmlns:a16="http://schemas.microsoft.com/office/drawing/2014/main" id="{FE488A9B-F0F7-CD42-9769-20A4188B1EE1}"/>
              </a:ext>
            </a:extLst>
          </p:cNvPr>
          <p:cNvSpPr txBox="1"/>
          <p:nvPr/>
        </p:nvSpPr>
        <p:spPr>
          <a:xfrm>
            <a:off x="10079364" y="9014447"/>
            <a:ext cx="212682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>
                <a:latin typeface="Arial" panose="020B0604020202020204" pitchFamily="34" charset="0"/>
                <a:cs typeface="Arial" panose="020B0604020202020204" pitchFamily="34" charset="0"/>
              </a:rPr>
              <a:t>S5-C</a:t>
            </a:r>
          </a:p>
        </p:txBody>
      </p:sp>
      <p:sp>
        <p:nvSpPr>
          <p:cNvPr id="627" name="TextBox 626">
            <a:extLst>
              <a:ext uri="{FF2B5EF4-FFF2-40B4-BE49-F238E27FC236}">
                <a16:creationId xmlns:a16="http://schemas.microsoft.com/office/drawing/2014/main" id="{DF40483F-E79A-F84A-97FA-7EA0BCC16ED1}"/>
              </a:ext>
            </a:extLst>
          </p:cNvPr>
          <p:cNvSpPr txBox="1"/>
          <p:nvPr/>
        </p:nvSpPr>
        <p:spPr>
          <a:xfrm>
            <a:off x="11394855" y="7649812"/>
            <a:ext cx="130929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>
                <a:latin typeface="Arial" panose="020B0604020202020204" pitchFamily="34" charset="0"/>
                <a:cs typeface="Arial" panose="020B0604020202020204" pitchFamily="34" charset="0"/>
              </a:rPr>
              <a:t>Rx</a:t>
            </a:r>
          </a:p>
        </p:txBody>
      </p:sp>
      <p:sp>
        <p:nvSpPr>
          <p:cNvPr id="661" name="TextBox 660">
            <a:extLst>
              <a:ext uri="{FF2B5EF4-FFF2-40B4-BE49-F238E27FC236}">
                <a16:creationId xmlns:a16="http://schemas.microsoft.com/office/drawing/2014/main" id="{13768B2E-A429-674D-8090-619ACB1F0A9C}"/>
              </a:ext>
            </a:extLst>
          </p:cNvPr>
          <p:cNvSpPr txBox="1"/>
          <p:nvPr/>
        </p:nvSpPr>
        <p:spPr>
          <a:xfrm>
            <a:off x="8343904" y="9384992"/>
            <a:ext cx="193964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JP" sz="56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29.502</a:t>
            </a:r>
          </a:p>
          <a:p>
            <a:pPr algn="ctr" defTabSz="641529"/>
            <a:r>
              <a:rPr lang="en-JP" sz="56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Nsmf</a:t>
            </a:r>
          </a:p>
        </p:txBody>
      </p:sp>
      <p:sp>
        <p:nvSpPr>
          <p:cNvPr id="572" name="TextBox 571">
            <a:extLst>
              <a:ext uri="{FF2B5EF4-FFF2-40B4-BE49-F238E27FC236}">
                <a16:creationId xmlns:a16="http://schemas.microsoft.com/office/drawing/2014/main" id="{51F9C852-E587-B949-A3F0-39AA0DA6A27A}"/>
              </a:ext>
            </a:extLst>
          </p:cNvPr>
          <p:cNvSpPr txBox="1"/>
          <p:nvPr/>
        </p:nvSpPr>
        <p:spPr>
          <a:xfrm>
            <a:off x="1005189" y="6462387"/>
            <a:ext cx="302450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>
                <a:latin typeface="Arial" panose="020B0604020202020204" pitchFamily="34" charset="0"/>
                <a:cs typeface="Arial" panose="020B0604020202020204" pitchFamily="34" charset="0"/>
              </a:rPr>
              <a:t>LTE-Uu</a:t>
            </a:r>
          </a:p>
        </p:txBody>
      </p:sp>
      <p:sp>
        <p:nvSpPr>
          <p:cNvPr id="591" name="TextBox 590">
            <a:extLst>
              <a:ext uri="{FF2B5EF4-FFF2-40B4-BE49-F238E27FC236}">
                <a16:creationId xmlns:a16="http://schemas.microsoft.com/office/drawing/2014/main" id="{2928B6E2-380B-B74B-845B-CAF0EFC355AE}"/>
              </a:ext>
            </a:extLst>
          </p:cNvPr>
          <p:cNvSpPr txBox="1"/>
          <p:nvPr/>
        </p:nvSpPr>
        <p:spPr>
          <a:xfrm>
            <a:off x="1011750" y="10370706"/>
            <a:ext cx="271992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>
                <a:latin typeface="Arial" panose="020B0604020202020204" pitchFamily="34" charset="0"/>
                <a:cs typeface="Arial" panose="020B0604020202020204" pitchFamily="34" charset="0"/>
              </a:rPr>
              <a:t>NR-Uu</a:t>
            </a:r>
          </a:p>
        </p:txBody>
      </p:sp>
      <p:sp>
        <p:nvSpPr>
          <p:cNvPr id="666" name="TextBox 665">
            <a:extLst>
              <a:ext uri="{FF2B5EF4-FFF2-40B4-BE49-F238E27FC236}">
                <a16:creationId xmlns:a16="http://schemas.microsoft.com/office/drawing/2014/main" id="{44E94282-DFEB-C040-86FB-4220B7CB086F}"/>
              </a:ext>
            </a:extLst>
          </p:cNvPr>
          <p:cNvSpPr txBox="1"/>
          <p:nvPr/>
        </p:nvSpPr>
        <p:spPr>
          <a:xfrm>
            <a:off x="2306940" y="10118974"/>
            <a:ext cx="179536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defTabSz="641529"/>
            <a:r>
              <a:rPr lang="en-JP" sz="560" dirty="0">
                <a:solidFill>
                  <a:srgbClr val="0F2538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RRC</a:t>
            </a:r>
          </a:p>
          <a:p>
            <a:pPr defTabSz="641529"/>
            <a:r>
              <a:rPr lang="en-JP" sz="560" dirty="0">
                <a:solidFill>
                  <a:srgbClr val="0F2538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PDCP</a:t>
            </a:r>
          </a:p>
        </p:txBody>
      </p:sp>
      <p:sp>
        <p:nvSpPr>
          <p:cNvPr id="667" name="TextBox 666">
            <a:extLst>
              <a:ext uri="{FF2B5EF4-FFF2-40B4-BE49-F238E27FC236}">
                <a16:creationId xmlns:a16="http://schemas.microsoft.com/office/drawing/2014/main" id="{E2538832-CA08-884E-9333-02DBB6F4F6A7}"/>
              </a:ext>
            </a:extLst>
          </p:cNvPr>
          <p:cNvSpPr txBox="1"/>
          <p:nvPr/>
        </p:nvSpPr>
        <p:spPr>
          <a:xfrm>
            <a:off x="2176796" y="10635401"/>
            <a:ext cx="179536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defTabSz="641529"/>
            <a:r>
              <a:rPr lang="en-JP" sz="560" dirty="0">
                <a:solidFill>
                  <a:srgbClr val="0F2538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SDAP</a:t>
            </a:r>
          </a:p>
          <a:p>
            <a:pPr defTabSz="641529"/>
            <a:r>
              <a:rPr lang="en-JP" sz="560" dirty="0">
                <a:solidFill>
                  <a:srgbClr val="0F2538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PDCP</a:t>
            </a:r>
          </a:p>
        </p:txBody>
      </p:sp>
      <p:sp>
        <p:nvSpPr>
          <p:cNvPr id="670" name="TextBox 669">
            <a:extLst>
              <a:ext uri="{FF2B5EF4-FFF2-40B4-BE49-F238E27FC236}">
                <a16:creationId xmlns:a16="http://schemas.microsoft.com/office/drawing/2014/main" id="{383519EA-56FB-5B46-9CAB-307537D4A7BB}"/>
              </a:ext>
            </a:extLst>
          </p:cNvPr>
          <p:cNvSpPr txBox="1"/>
          <p:nvPr/>
        </p:nvSpPr>
        <p:spPr>
          <a:xfrm>
            <a:off x="13768219" y="6172949"/>
            <a:ext cx="722955" cy="23083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defTabSz="641529"/>
            <a:r>
              <a:rPr lang="en-JP" sz="56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26.071 AMR General</a:t>
            </a:r>
          </a:p>
          <a:p>
            <a:pPr defTabSz="641529"/>
            <a:r>
              <a:rPr lang="en-JP" sz="56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26.171 AMR-WB General</a:t>
            </a:r>
          </a:p>
          <a:p>
            <a:pPr defTabSz="641529"/>
            <a:r>
              <a:rPr lang="en-JP" sz="56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26.441 EVS General</a:t>
            </a:r>
          </a:p>
        </p:txBody>
      </p:sp>
      <p:cxnSp>
        <p:nvCxnSpPr>
          <p:cNvPr id="671" name="Straight Connector 670">
            <a:extLst>
              <a:ext uri="{FF2B5EF4-FFF2-40B4-BE49-F238E27FC236}">
                <a16:creationId xmlns:a16="http://schemas.microsoft.com/office/drawing/2014/main" id="{561323A9-792A-EB4B-8BBC-1347094A5251}"/>
              </a:ext>
            </a:extLst>
          </p:cNvPr>
          <p:cNvCxnSpPr>
            <a:cxnSpLocks/>
            <a:stCxn id="477" idx="0"/>
            <a:endCxn id="485" idx="4"/>
          </p:cNvCxnSpPr>
          <p:nvPr/>
        </p:nvCxnSpPr>
        <p:spPr>
          <a:xfrm flipH="1" flipV="1">
            <a:off x="16628261" y="5240089"/>
            <a:ext cx="388" cy="2459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2" name="Oval 671">
            <a:extLst>
              <a:ext uri="{FF2B5EF4-FFF2-40B4-BE49-F238E27FC236}">
                <a16:creationId xmlns:a16="http://schemas.microsoft.com/office/drawing/2014/main" id="{0664CD59-3681-FD4C-8EBD-44A71A5191D6}"/>
              </a:ext>
            </a:extLst>
          </p:cNvPr>
          <p:cNvSpPr/>
          <p:nvPr/>
        </p:nvSpPr>
        <p:spPr>
          <a:xfrm>
            <a:off x="16030767" y="8261363"/>
            <a:ext cx="741269" cy="340351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0513" rIns="0" bIns="505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41529"/>
            <a:r>
              <a:rPr lang="en-JP" sz="842">
                <a:solidFill>
                  <a:prstClr val="black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Trusted non-3GPP</a:t>
            </a:r>
          </a:p>
        </p:txBody>
      </p:sp>
      <p:sp>
        <p:nvSpPr>
          <p:cNvPr id="673" name="Rectangle 672">
            <a:extLst>
              <a:ext uri="{FF2B5EF4-FFF2-40B4-BE49-F238E27FC236}">
                <a16:creationId xmlns:a16="http://schemas.microsoft.com/office/drawing/2014/main" id="{B64F4751-D497-1846-B941-FD44511B572E}"/>
              </a:ext>
            </a:extLst>
          </p:cNvPr>
          <p:cNvSpPr/>
          <p:nvPr/>
        </p:nvSpPr>
        <p:spPr>
          <a:xfrm>
            <a:off x="19088940" y="8596667"/>
            <a:ext cx="499036" cy="15540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0513" rIns="0" bIns="505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41529"/>
            <a:r>
              <a:rPr lang="en-US" sz="842" dirty="0">
                <a:solidFill>
                  <a:prstClr val="black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PCRF</a:t>
            </a:r>
          </a:p>
        </p:txBody>
      </p:sp>
      <p:sp>
        <p:nvSpPr>
          <p:cNvPr id="674" name="Rectangle 673">
            <a:extLst>
              <a:ext uri="{FF2B5EF4-FFF2-40B4-BE49-F238E27FC236}">
                <a16:creationId xmlns:a16="http://schemas.microsoft.com/office/drawing/2014/main" id="{6A6AE1C4-E01A-CF4E-AC03-FDB37AF6BC2B}"/>
              </a:ext>
            </a:extLst>
          </p:cNvPr>
          <p:cNvSpPr/>
          <p:nvPr/>
        </p:nvSpPr>
        <p:spPr>
          <a:xfrm>
            <a:off x="19088940" y="8043410"/>
            <a:ext cx="499036" cy="15540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0513" rIns="0" bIns="505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41529"/>
            <a:r>
              <a:rPr lang="en-US" sz="842" dirty="0">
                <a:solidFill>
                  <a:prstClr val="black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HSS</a:t>
            </a:r>
          </a:p>
        </p:txBody>
      </p:sp>
      <p:sp>
        <p:nvSpPr>
          <p:cNvPr id="675" name="Oval 674">
            <a:extLst>
              <a:ext uri="{FF2B5EF4-FFF2-40B4-BE49-F238E27FC236}">
                <a16:creationId xmlns:a16="http://schemas.microsoft.com/office/drawing/2014/main" id="{B0563BC3-E762-AC41-A3DF-AB21B304A957}"/>
              </a:ext>
            </a:extLst>
          </p:cNvPr>
          <p:cNvSpPr/>
          <p:nvPr/>
        </p:nvSpPr>
        <p:spPr>
          <a:xfrm>
            <a:off x="16030767" y="8797283"/>
            <a:ext cx="741269" cy="340351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0513" rIns="0" bIns="505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41529"/>
            <a:r>
              <a:rPr lang="en-JP" sz="842">
                <a:solidFill>
                  <a:prstClr val="black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Untrusted non-3GPP</a:t>
            </a:r>
          </a:p>
        </p:txBody>
      </p:sp>
      <p:cxnSp>
        <p:nvCxnSpPr>
          <p:cNvPr id="676" name="Straight Connector 675">
            <a:extLst>
              <a:ext uri="{FF2B5EF4-FFF2-40B4-BE49-F238E27FC236}">
                <a16:creationId xmlns:a16="http://schemas.microsoft.com/office/drawing/2014/main" id="{A06A842A-5D03-B64F-BF24-3FC8B9610DE5}"/>
              </a:ext>
            </a:extLst>
          </p:cNvPr>
          <p:cNvCxnSpPr>
            <a:cxnSpLocks/>
            <a:stCxn id="673" idx="1"/>
            <a:endCxn id="678" idx="3"/>
          </p:cNvCxnSpPr>
          <p:nvPr/>
        </p:nvCxnSpPr>
        <p:spPr>
          <a:xfrm flipH="1">
            <a:off x="18160490" y="8674371"/>
            <a:ext cx="928450" cy="52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7" name="Rectangle 676">
            <a:extLst>
              <a:ext uri="{FF2B5EF4-FFF2-40B4-BE49-F238E27FC236}">
                <a16:creationId xmlns:a16="http://schemas.microsoft.com/office/drawing/2014/main" id="{556314E4-2D67-3A4C-9880-ACC4C08A9179}"/>
              </a:ext>
            </a:extLst>
          </p:cNvPr>
          <p:cNvSpPr/>
          <p:nvPr/>
        </p:nvSpPr>
        <p:spPr>
          <a:xfrm>
            <a:off x="17657452" y="8038491"/>
            <a:ext cx="499036" cy="15540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0513" rIns="0" bIns="505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41529"/>
            <a:r>
              <a:rPr lang="en-US" sz="700" dirty="0">
                <a:solidFill>
                  <a:prstClr val="black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3GPP AAA</a:t>
            </a:r>
          </a:p>
        </p:txBody>
      </p:sp>
      <p:sp>
        <p:nvSpPr>
          <p:cNvPr id="678" name="Rectangle 677">
            <a:extLst>
              <a:ext uri="{FF2B5EF4-FFF2-40B4-BE49-F238E27FC236}">
                <a16:creationId xmlns:a16="http://schemas.microsoft.com/office/drawing/2014/main" id="{A4C3A6C3-FC76-B046-A136-DB3F414F6E48}"/>
              </a:ext>
            </a:extLst>
          </p:cNvPr>
          <p:cNvSpPr/>
          <p:nvPr/>
        </p:nvSpPr>
        <p:spPr>
          <a:xfrm>
            <a:off x="17661454" y="9118844"/>
            <a:ext cx="499036" cy="15540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0513" rIns="0" bIns="505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41529"/>
            <a:r>
              <a:rPr lang="en-US" sz="842" dirty="0">
                <a:solidFill>
                  <a:prstClr val="black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ePDG</a:t>
            </a:r>
          </a:p>
        </p:txBody>
      </p:sp>
      <p:sp>
        <p:nvSpPr>
          <p:cNvPr id="679" name="TextBox 678">
            <a:extLst>
              <a:ext uri="{FF2B5EF4-FFF2-40B4-BE49-F238E27FC236}">
                <a16:creationId xmlns:a16="http://schemas.microsoft.com/office/drawing/2014/main" id="{8DB6AA46-4555-4E45-9A20-0C9267E6EBD6}"/>
              </a:ext>
            </a:extLst>
          </p:cNvPr>
          <p:cNvSpPr txBox="1"/>
          <p:nvPr/>
        </p:nvSpPr>
        <p:spPr>
          <a:xfrm>
            <a:off x="18387103" y="9043722"/>
            <a:ext cx="175813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>
                <a:latin typeface="Arial" panose="020B0604020202020204" pitchFamily="34" charset="0"/>
                <a:cs typeface="Arial" panose="020B0604020202020204" pitchFamily="34" charset="0"/>
              </a:rPr>
              <a:t>Gxb</a:t>
            </a:r>
          </a:p>
        </p:txBody>
      </p:sp>
      <p:cxnSp>
        <p:nvCxnSpPr>
          <p:cNvPr id="680" name="Straight Connector 679">
            <a:extLst>
              <a:ext uri="{FF2B5EF4-FFF2-40B4-BE49-F238E27FC236}">
                <a16:creationId xmlns:a16="http://schemas.microsoft.com/office/drawing/2014/main" id="{5E9EDE88-DB8F-EE47-ACA7-120A75FBA9F3}"/>
              </a:ext>
            </a:extLst>
          </p:cNvPr>
          <p:cNvCxnSpPr>
            <a:cxnSpLocks/>
            <a:stCxn id="674" idx="1"/>
            <a:endCxn id="677" idx="3"/>
          </p:cNvCxnSpPr>
          <p:nvPr/>
        </p:nvCxnSpPr>
        <p:spPr>
          <a:xfrm flipH="1" flipV="1">
            <a:off x="18156488" y="8116195"/>
            <a:ext cx="932452" cy="49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1" name="TextBox 680">
            <a:extLst>
              <a:ext uri="{FF2B5EF4-FFF2-40B4-BE49-F238E27FC236}">
                <a16:creationId xmlns:a16="http://schemas.microsoft.com/office/drawing/2014/main" id="{89EA2C93-17C2-2B4F-AD7A-94373F21CA12}"/>
              </a:ext>
            </a:extLst>
          </p:cNvPr>
          <p:cNvSpPr txBox="1"/>
          <p:nvPr/>
        </p:nvSpPr>
        <p:spPr>
          <a:xfrm>
            <a:off x="18558961" y="8083153"/>
            <a:ext cx="198255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>
                <a:latin typeface="Arial" panose="020B0604020202020204" pitchFamily="34" charset="0"/>
                <a:cs typeface="Arial" panose="020B0604020202020204" pitchFamily="34" charset="0"/>
              </a:rPr>
              <a:t>SWx</a:t>
            </a:r>
          </a:p>
        </p:txBody>
      </p:sp>
      <p:cxnSp>
        <p:nvCxnSpPr>
          <p:cNvPr id="682" name="Straight Connector 681">
            <a:extLst>
              <a:ext uri="{FF2B5EF4-FFF2-40B4-BE49-F238E27FC236}">
                <a16:creationId xmlns:a16="http://schemas.microsoft.com/office/drawing/2014/main" id="{08FCDFE3-9DC0-5C47-A5A8-3745ADBD3DC1}"/>
              </a:ext>
            </a:extLst>
          </p:cNvPr>
          <p:cNvCxnSpPr>
            <a:cxnSpLocks/>
            <a:stCxn id="677" idx="1"/>
            <a:endCxn id="672" idx="6"/>
          </p:cNvCxnSpPr>
          <p:nvPr/>
        </p:nvCxnSpPr>
        <p:spPr>
          <a:xfrm flipH="1">
            <a:off x="16772036" y="8116195"/>
            <a:ext cx="885416" cy="3153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3" name="Straight Connector 682">
            <a:extLst>
              <a:ext uri="{FF2B5EF4-FFF2-40B4-BE49-F238E27FC236}">
                <a16:creationId xmlns:a16="http://schemas.microsoft.com/office/drawing/2014/main" id="{CA2FD26A-92C6-5643-9A54-7A13138415B1}"/>
              </a:ext>
            </a:extLst>
          </p:cNvPr>
          <p:cNvCxnSpPr>
            <a:cxnSpLocks/>
            <a:stCxn id="677" idx="1"/>
            <a:endCxn id="675" idx="6"/>
          </p:cNvCxnSpPr>
          <p:nvPr/>
        </p:nvCxnSpPr>
        <p:spPr>
          <a:xfrm flipH="1">
            <a:off x="16772036" y="8116195"/>
            <a:ext cx="885416" cy="8512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4" name="TextBox 683">
            <a:extLst>
              <a:ext uri="{FF2B5EF4-FFF2-40B4-BE49-F238E27FC236}">
                <a16:creationId xmlns:a16="http://schemas.microsoft.com/office/drawing/2014/main" id="{DC15B48C-59A7-3742-A741-7513A29FF728}"/>
              </a:ext>
            </a:extLst>
          </p:cNvPr>
          <p:cNvSpPr txBox="1"/>
          <p:nvPr/>
        </p:nvSpPr>
        <p:spPr>
          <a:xfrm>
            <a:off x="17284726" y="8363806"/>
            <a:ext cx="203064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>
                <a:latin typeface="Arial" panose="020B0604020202020204" pitchFamily="34" charset="0"/>
                <a:cs typeface="Arial" panose="020B0604020202020204" pitchFamily="34" charset="0"/>
              </a:rPr>
              <a:t>SWa</a:t>
            </a:r>
          </a:p>
        </p:txBody>
      </p:sp>
      <p:sp>
        <p:nvSpPr>
          <p:cNvPr id="685" name="TextBox 684">
            <a:extLst>
              <a:ext uri="{FF2B5EF4-FFF2-40B4-BE49-F238E27FC236}">
                <a16:creationId xmlns:a16="http://schemas.microsoft.com/office/drawing/2014/main" id="{2DA02C71-F72D-8344-824A-2B17E8776214}"/>
              </a:ext>
            </a:extLst>
          </p:cNvPr>
          <p:cNvSpPr txBox="1"/>
          <p:nvPr/>
        </p:nvSpPr>
        <p:spPr>
          <a:xfrm>
            <a:off x="16905621" y="8295071"/>
            <a:ext cx="177417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>
                <a:latin typeface="Arial" panose="020B0604020202020204" pitchFamily="34" charset="0"/>
                <a:cs typeface="Arial" panose="020B0604020202020204" pitchFamily="34" charset="0"/>
              </a:rPr>
              <a:t>STa</a:t>
            </a:r>
          </a:p>
        </p:txBody>
      </p:sp>
      <p:cxnSp>
        <p:nvCxnSpPr>
          <p:cNvPr id="686" name="Straight Connector 685">
            <a:extLst>
              <a:ext uri="{FF2B5EF4-FFF2-40B4-BE49-F238E27FC236}">
                <a16:creationId xmlns:a16="http://schemas.microsoft.com/office/drawing/2014/main" id="{EABDD905-ABF3-C741-87D2-E6529F451E48}"/>
              </a:ext>
            </a:extLst>
          </p:cNvPr>
          <p:cNvCxnSpPr>
            <a:cxnSpLocks/>
            <a:stCxn id="678" idx="1"/>
            <a:endCxn id="675" idx="6"/>
          </p:cNvCxnSpPr>
          <p:nvPr/>
        </p:nvCxnSpPr>
        <p:spPr>
          <a:xfrm flipH="1" flipV="1">
            <a:off x="16772036" y="8967459"/>
            <a:ext cx="889418" cy="229089"/>
          </a:xfrm>
          <a:prstGeom prst="line">
            <a:avLst/>
          </a:prstGeom>
          <a:ln w="158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7" name="TextBox 686">
            <a:extLst>
              <a:ext uri="{FF2B5EF4-FFF2-40B4-BE49-F238E27FC236}">
                <a16:creationId xmlns:a16="http://schemas.microsoft.com/office/drawing/2014/main" id="{BBF7EEDB-9B8D-6941-AFDF-36C0CCEBC357}"/>
              </a:ext>
            </a:extLst>
          </p:cNvPr>
          <p:cNvSpPr txBox="1"/>
          <p:nvPr/>
        </p:nvSpPr>
        <p:spPr>
          <a:xfrm>
            <a:off x="17095920" y="9034133"/>
            <a:ext cx="203065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>
                <a:latin typeface="Arial" panose="020B0604020202020204" pitchFamily="34" charset="0"/>
                <a:cs typeface="Arial" panose="020B0604020202020204" pitchFamily="34" charset="0"/>
              </a:rPr>
              <a:t>SWn</a:t>
            </a:r>
          </a:p>
        </p:txBody>
      </p:sp>
      <p:sp>
        <p:nvSpPr>
          <p:cNvPr id="688" name="Rectangle 687">
            <a:extLst>
              <a:ext uri="{FF2B5EF4-FFF2-40B4-BE49-F238E27FC236}">
                <a16:creationId xmlns:a16="http://schemas.microsoft.com/office/drawing/2014/main" id="{FE2CD7E6-BFB2-B64A-A8D2-52C25AD2D237}"/>
              </a:ext>
            </a:extLst>
          </p:cNvPr>
          <p:cNvSpPr/>
          <p:nvPr/>
        </p:nvSpPr>
        <p:spPr>
          <a:xfrm>
            <a:off x="17657452" y="8596667"/>
            <a:ext cx="499036" cy="15540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0513" rIns="0" bIns="505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41529"/>
            <a:r>
              <a:rPr lang="en-US" sz="842" dirty="0">
                <a:solidFill>
                  <a:prstClr val="black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PGW</a:t>
            </a:r>
          </a:p>
        </p:txBody>
      </p:sp>
      <p:cxnSp>
        <p:nvCxnSpPr>
          <p:cNvPr id="689" name="Straight Connector 688">
            <a:extLst>
              <a:ext uri="{FF2B5EF4-FFF2-40B4-BE49-F238E27FC236}">
                <a16:creationId xmlns:a16="http://schemas.microsoft.com/office/drawing/2014/main" id="{4B99D773-1607-BF47-963C-DEB3CBE8836E}"/>
              </a:ext>
            </a:extLst>
          </p:cNvPr>
          <p:cNvCxnSpPr>
            <a:cxnSpLocks/>
            <a:stCxn id="673" idx="1"/>
            <a:endCxn id="688" idx="3"/>
          </p:cNvCxnSpPr>
          <p:nvPr/>
        </p:nvCxnSpPr>
        <p:spPr>
          <a:xfrm flipH="1">
            <a:off x="18156488" y="8674371"/>
            <a:ext cx="9324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0" name="TextBox 689">
            <a:extLst>
              <a:ext uri="{FF2B5EF4-FFF2-40B4-BE49-F238E27FC236}">
                <a16:creationId xmlns:a16="http://schemas.microsoft.com/office/drawing/2014/main" id="{39C90A80-464C-5E4B-8CF7-57E0140A6C65}"/>
              </a:ext>
            </a:extLst>
          </p:cNvPr>
          <p:cNvSpPr txBox="1"/>
          <p:nvPr/>
        </p:nvSpPr>
        <p:spPr>
          <a:xfrm>
            <a:off x="18535744" y="8633719"/>
            <a:ext cx="134135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>
                <a:latin typeface="Arial" panose="020B0604020202020204" pitchFamily="34" charset="0"/>
                <a:cs typeface="Arial" panose="020B0604020202020204" pitchFamily="34" charset="0"/>
              </a:rPr>
              <a:t>Gx</a:t>
            </a:r>
          </a:p>
        </p:txBody>
      </p:sp>
      <p:cxnSp>
        <p:nvCxnSpPr>
          <p:cNvPr id="691" name="Straight Connector 690">
            <a:extLst>
              <a:ext uri="{FF2B5EF4-FFF2-40B4-BE49-F238E27FC236}">
                <a16:creationId xmlns:a16="http://schemas.microsoft.com/office/drawing/2014/main" id="{B0691E34-A4AB-FC46-A1FE-D2403AA9D1AE}"/>
              </a:ext>
            </a:extLst>
          </p:cNvPr>
          <p:cNvCxnSpPr>
            <a:cxnSpLocks/>
            <a:stCxn id="688" idx="1"/>
            <a:endCxn id="672" idx="6"/>
          </p:cNvCxnSpPr>
          <p:nvPr/>
        </p:nvCxnSpPr>
        <p:spPr>
          <a:xfrm flipH="1" flipV="1">
            <a:off x="16772036" y="8431539"/>
            <a:ext cx="885416" cy="242832"/>
          </a:xfrm>
          <a:prstGeom prst="line">
            <a:avLst/>
          </a:prstGeom>
          <a:ln w="158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2" name="TextBox 691">
            <a:extLst>
              <a:ext uri="{FF2B5EF4-FFF2-40B4-BE49-F238E27FC236}">
                <a16:creationId xmlns:a16="http://schemas.microsoft.com/office/drawing/2014/main" id="{A018F93C-928F-8249-B030-65D5F1F5B11B}"/>
              </a:ext>
            </a:extLst>
          </p:cNvPr>
          <p:cNvSpPr txBox="1"/>
          <p:nvPr/>
        </p:nvSpPr>
        <p:spPr>
          <a:xfrm>
            <a:off x="16902575" y="8468200"/>
            <a:ext cx="174211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>
                <a:latin typeface="Arial" panose="020B0604020202020204" pitchFamily="34" charset="0"/>
                <a:cs typeface="Arial" panose="020B0604020202020204" pitchFamily="34" charset="0"/>
              </a:rPr>
              <a:t>S2a</a:t>
            </a:r>
          </a:p>
        </p:txBody>
      </p:sp>
      <p:cxnSp>
        <p:nvCxnSpPr>
          <p:cNvPr id="693" name="Straight Connector 692">
            <a:extLst>
              <a:ext uri="{FF2B5EF4-FFF2-40B4-BE49-F238E27FC236}">
                <a16:creationId xmlns:a16="http://schemas.microsoft.com/office/drawing/2014/main" id="{A8CC7CAE-6F6D-F347-A540-6B691793F976}"/>
              </a:ext>
            </a:extLst>
          </p:cNvPr>
          <p:cNvCxnSpPr>
            <a:cxnSpLocks/>
            <a:stCxn id="688" idx="2"/>
            <a:endCxn id="678" idx="0"/>
          </p:cNvCxnSpPr>
          <p:nvPr/>
        </p:nvCxnSpPr>
        <p:spPr>
          <a:xfrm>
            <a:off x="17906970" y="8752075"/>
            <a:ext cx="4002" cy="366769"/>
          </a:xfrm>
          <a:prstGeom prst="line">
            <a:avLst/>
          </a:prstGeom>
          <a:ln w="158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4" name="TextBox 693">
            <a:extLst>
              <a:ext uri="{FF2B5EF4-FFF2-40B4-BE49-F238E27FC236}">
                <a16:creationId xmlns:a16="http://schemas.microsoft.com/office/drawing/2014/main" id="{3A100F18-1D90-4A4F-8836-3E8D26F19000}"/>
              </a:ext>
            </a:extLst>
          </p:cNvPr>
          <p:cNvSpPr txBox="1"/>
          <p:nvPr/>
        </p:nvSpPr>
        <p:spPr>
          <a:xfrm>
            <a:off x="17807104" y="8870392"/>
            <a:ext cx="195049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>
                <a:latin typeface="Arial" panose="020B0604020202020204" pitchFamily="34" charset="0"/>
                <a:cs typeface="Arial" panose="020B0604020202020204" pitchFamily="34" charset="0"/>
              </a:rPr>
              <a:t>S2b </a:t>
            </a:r>
          </a:p>
        </p:txBody>
      </p:sp>
      <p:cxnSp>
        <p:nvCxnSpPr>
          <p:cNvPr id="695" name="Straight Connector 694">
            <a:extLst>
              <a:ext uri="{FF2B5EF4-FFF2-40B4-BE49-F238E27FC236}">
                <a16:creationId xmlns:a16="http://schemas.microsoft.com/office/drawing/2014/main" id="{3AAE1AD8-9B0D-0C4D-AF7A-5368B82E6195}"/>
              </a:ext>
            </a:extLst>
          </p:cNvPr>
          <p:cNvCxnSpPr>
            <a:cxnSpLocks/>
            <a:stCxn id="677" idx="2"/>
            <a:endCxn id="688" idx="0"/>
          </p:cNvCxnSpPr>
          <p:nvPr/>
        </p:nvCxnSpPr>
        <p:spPr>
          <a:xfrm>
            <a:off x="17906970" y="8193899"/>
            <a:ext cx="0" cy="4027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6" name="TextBox 695">
            <a:extLst>
              <a:ext uri="{FF2B5EF4-FFF2-40B4-BE49-F238E27FC236}">
                <a16:creationId xmlns:a16="http://schemas.microsoft.com/office/drawing/2014/main" id="{DBFFA0F3-744B-8440-98FD-2767D00E6723}"/>
              </a:ext>
            </a:extLst>
          </p:cNvPr>
          <p:cNvSpPr txBox="1"/>
          <p:nvPr/>
        </p:nvSpPr>
        <p:spPr>
          <a:xfrm>
            <a:off x="17819864" y="8373236"/>
            <a:ext cx="174210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>
                <a:latin typeface="Arial" panose="020B0604020202020204" pitchFamily="34" charset="0"/>
                <a:cs typeface="Arial" panose="020B0604020202020204" pitchFamily="34" charset="0"/>
              </a:rPr>
              <a:t>S6b</a:t>
            </a:r>
          </a:p>
        </p:txBody>
      </p:sp>
      <p:sp>
        <p:nvSpPr>
          <p:cNvPr id="697" name="Oval 696">
            <a:extLst>
              <a:ext uri="{FF2B5EF4-FFF2-40B4-BE49-F238E27FC236}">
                <a16:creationId xmlns:a16="http://schemas.microsoft.com/office/drawing/2014/main" id="{F9E15825-382E-5048-BF55-D12E4DE581BB}"/>
              </a:ext>
            </a:extLst>
          </p:cNvPr>
          <p:cNvSpPr/>
          <p:nvPr/>
        </p:nvSpPr>
        <p:spPr>
          <a:xfrm>
            <a:off x="19032148" y="9022223"/>
            <a:ext cx="612619" cy="255711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0513" rIns="0" bIns="505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41529"/>
            <a:r>
              <a:rPr lang="en-JP" sz="842">
                <a:solidFill>
                  <a:prstClr val="black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PDN</a:t>
            </a:r>
          </a:p>
        </p:txBody>
      </p:sp>
      <p:cxnSp>
        <p:nvCxnSpPr>
          <p:cNvPr id="698" name="Straight Connector 697">
            <a:extLst>
              <a:ext uri="{FF2B5EF4-FFF2-40B4-BE49-F238E27FC236}">
                <a16:creationId xmlns:a16="http://schemas.microsoft.com/office/drawing/2014/main" id="{14F702BF-B46E-A342-BE51-2E6CC3367AB9}"/>
              </a:ext>
            </a:extLst>
          </p:cNvPr>
          <p:cNvCxnSpPr>
            <a:cxnSpLocks/>
            <a:stCxn id="697" idx="2"/>
            <a:endCxn id="688" idx="3"/>
          </p:cNvCxnSpPr>
          <p:nvPr/>
        </p:nvCxnSpPr>
        <p:spPr>
          <a:xfrm flipH="1" flipV="1">
            <a:off x="18156488" y="8674371"/>
            <a:ext cx="875660" cy="475708"/>
          </a:xfrm>
          <a:prstGeom prst="line">
            <a:avLst/>
          </a:prstGeom>
          <a:ln w="158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9" name="TextBox 698">
            <a:extLst>
              <a:ext uri="{FF2B5EF4-FFF2-40B4-BE49-F238E27FC236}">
                <a16:creationId xmlns:a16="http://schemas.microsoft.com/office/drawing/2014/main" id="{BA8F0FB3-562F-A049-B8E9-95B01F7DF07D}"/>
              </a:ext>
            </a:extLst>
          </p:cNvPr>
          <p:cNvSpPr txBox="1"/>
          <p:nvPr/>
        </p:nvSpPr>
        <p:spPr>
          <a:xfrm>
            <a:off x="18439086" y="8829033"/>
            <a:ext cx="185431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>
                <a:latin typeface="Arial" panose="020B0604020202020204" pitchFamily="34" charset="0"/>
                <a:cs typeface="Arial" panose="020B0604020202020204" pitchFamily="34" charset="0"/>
              </a:rPr>
              <a:t>SGi </a:t>
            </a:r>
          </a:p>
        </p:txBody>
      </p:sp>
      <p:sp>
        <p:nvSpPr>
          <p:cNvPr id="700" name="TextBox 699">
            <a:extLst>
              <a:ext uri="{FF2B5EF4-FFF2-40B4-BE49-F238E27FC236}">
                <a16:creationId xmlns:a16="http://schemas.microsoft.com/office/drawing/2014/main" id="{0A02EF48-9A5B-1841-A3F8-C03272329B47}"/>
              </a:ext>
            </a:extLst>
          </p:cNvPr>
          <p:cNvSpPr txBox="1"/>
          <p:nvPr/>
        </p:nvSpPr>
        <p:spPr>
          <a:xfrm>
            <a:off x="16912861" y="8565165"/>
            <a:ext cx="131446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JP" sz="56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GTP</a:t>
            </a:r>
          </a:p>
        </p:txBody>
      </p:sp>
      <p:sp>
        <p:nvSpPr>
          <p:cNvPr id="701" name="TextBox 700">
            <a:extLst>
              <a:ext uri="{FF2B5EF4-FFF2-40B4-BE49-F238E27FC236}">
                <a16:creationId xmlns:a16="http://schemas.microsoft.com/office/drawing/2014/main" id="{C5A8D8D8-4C85-3345-BD09-8768C432C9EF}"/>
              </a:ext>
            </a:extLst>
          </p:cNvPr>
          <p:cNvSpPr txBox="1"/>
          <p:nvPr/>
        </p:nvSpPr>
        <p:spPr>
          <a:xfrm>
            <a:off x="17649415" y="8902957"/>
            <a:ext cx="131446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JP" sz="56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GTP</a:t>
            </a:r>
          </a:p>
        </p:txBody>
      </p:sp>
      <p:sp>
        <p:nvSpPr>
          <p:cNvPr id="702" name="Rectangle 701">
            <a:extLst>
              <a:ext uri="{FF2B5EF4-FFF2-40B4-BE49-F238E27FC236}">
                <a16:creationId xmlns:a16="http://schemas.microsoft.com/office/drawing/2014/main" id="{59C87F02-AC92-FA40-AACB-C6CD022E1869}"/>
              </a:ext>
            </a:extLst>
          </p:cNvPr>
          <p:cNvSpPr/>
          <p:nvPr/>
        </p:nvSpPr>
        <p:spPr>
          <a:xfrm>
            <a:off x="15556376" y="8570947"/>
            <a:ext cx="374934" cy="20684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0513" rIns="0" bIns="505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41529"/>
            <a:r>
              <a:rPr lang="en-US" sz="842" dirty="0">
                <a:solidFill>
                  <a:prstClr val="black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UE</a:t>
            </a:r>
          </a:p>
        </p:txBody>
      </p:sp>
      <p:cxnSp>
        <p:nvCxnSpPr>
          <p:cNvPr id="703" name="Straight Connector 702">
            <a:extLst>
              <a:ext uri="{FF2B5EF4-FFF2-40B4-BE49-F238E27FC236}">
                <a16:creationId xmlns:a16="http://schemas.microsoft.com/office/drawing/2014/main" id="{7E9776D4-3057-7F48-B258-1FE9E8F57987}"/>
              </a:ext>
            </a:extLst>
          </p:cNvPr>
          <p:cNvCxnSpPr>
            <a:cxnSpLocks/>
            <a:stCxn id="672" idx="2"/>
            <a:endCxn id="702" idx="3"/>
          </p:cNvCxnSpPr>
          <p:nvPr/>
        </p:nvCxnSpPr>
        <p:spPr>
          <a:xfrm flipH="1">
            <a:off x="15931309" y="8431539"/>
            <a:ext cx="99458" cy="242833"/>
          </a:xfrm>
          <a:prstGeom prst="line">
            <a:avLst/>
          </a:prstGeom>
          <a:ln w="158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4" name="Straight Connector 703">
            <a:extLst>
              <a:ext uri="{FF2B5EF4-FFF2-40B4-BE49-F238E27FC236}">
                <a16:creationId xmlns:a16="http://schemas.microsoft.com/office/drawing/2014/main" id="{914C4241-8519-AF49-9C3B-4DB989AF7FA5}"/>
              </a:ext>
            </a:extLst>
          </p:cNvPr>
          <p:cNvCxnSpPr>
            <a:cxnSpLocks/>
            <a:stCxn id="675" idx="2"/>
            <a:endCxn id="702" idx="3"/>
          </p:cNvCxnSpPr>
          <p:nvPr/>
        </p:nvCxnSpPr>
        <p:spPr>
          <a:xfrm flipH="1" flipV="1">
            <a:off x="15931309" y="8674372"/>
            <a:ext cx="99458" cy="293087"/>
          </a:xfrm>
          <a:prstGeom prst="line">
            <a:avLst/>
          </a:prstGeom>
          <a:ln w="158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5" name="Straight Connector 704">
            <a:extLst>
              <a:ext uri="{FF2B5EF4-FFF2-40B4-BE49-F238E27FC236}">
                <a16:creationId xmlns:a16="http://schemas.microsoft.com/office/drawing/2014/main" id="{62CD4387-DE9E-0D48-A241-255D9C76D4AC}"/>
              </a:ext>
            </a:extLst>
          </p:cNvPr>
          <p:cNvCxnSpPr>
            <a:cxnSpLocks/>
            <a:stCxn id="688" idx="1"/>
            <a:endCxn id="702" idx="3"/>
          </p:cNvCxnSpPr>
          <p:nvPr/>
        </p:nvCxnSpPr>
        <p:spPr>
          <a:xfrm flipH="1">
            <a:off x="15931310" y="8674371"/>
            <a:ext cx="17261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6" name="TextBox 705">
            <a:extLst>
              <a:ext uri="{FF2B5EF4-FFF2-40B4-BE49-F238E27FC236}">
                <a16:creationId xmlns:a16="http://schemas.microsoft.com/office/drawing/2014/main" id="{FD6EA043-5EC7-0044-807F-BD731F1C0AB9}"/>
              </a:ext>
            </a:extLst>
          </p:cNvPr>
          <p:cNvSpPr txBox="1"/>
          <p:nvPr/>
        </p:nvSpPr>
        <p:spPr>
          <a:xfrm>
            <a:off x="16089667" y="8635722"/>
            <a:ext cx="169401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>
                <a:latin typeface="Arial" panose="020B0604020202020204" pitchFamily="34" charset="0"/>
                <a:cs typeface="Arial" panose="020B0604020202020204" pitchFamily="34" charset="0"/>
              </a:rPr>
              <a:t>S2c</a:t>
            </a:r>
          </a:p>
        </p:txBody>
      </p:sp>
      <p:sp>
        <p:nvSpPr>
          <p:cNvPr id="707" name="TextBox 706">
            <a:extLst>
              <a:ext uri="{FF2B5EF4-FFF2-40B4-BE49-F238E27FC236}">
                <a16:creationId xmlns:a16="http://schemas.microsoft.com/office/drawing/2014/main" id="{760A0500-4E3D-C54C-A6A0-B7CF17F76A15}"/>
              </a:ext>
            </a:extLst>
          </p:cNvPr>
          <p:cNvSpPr txBox="1"/>
          <p:nvPr/>
        </p:nvSpPr>
        <p:spPr>
          <a:xfrm>
            <a:off x="16294094" y="8685992"/>
            <a:ext cx="602729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JP" sz="56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DSMIPv6 (RFC5555)</a:t>
            </a:r>
          </a:p>
        </p:txBody>
      </p:sp>
      <p:sp>
        <p:nvSpPr>
          <p:cNvPr id="708" name="Right Bracket 707">
            <a:extLst>
              <a:ext uri="{FF2B5EF4-FFF2-40B4-BE49-F238E27FC236}">
                <a16:creationId xmlns:a16="http://schemas.microsoft.com/office/drawing/2014/main" id="{CA008630-4748-A440-9E77-FBA7CC02C90F}"/>
              </a:ext>
            </a:extLst>
          </p:cNvPr>
          <p:cNvSpPr/>
          <p:nvPr/>
        </p:nvSpPr>
        <p:spPr>
          <a:xfrm>
            <a:off x="18163937" y="8116196"/>
            <a:ext cx="106635" cy="1075435"/>
          </a:xfrm>
          <a:prstGeom prst="rightBracket">
            <a:avLst>
              <a:gd name="adj" fmla="val 48653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641529"/>
            <a:endParaRPr lang="en-US" sz="2526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9" name="TextBox 708">
            <a:extLst>
              <a:ext uri="{FF2B5EF4-FFF2-40B4-BE49-F238E27FC236}">
                <a16:creationId xmlns:a16="http://schemas.microsoft.com/office/drawing/2014/main" id="{1EA89119-CD00-0141-81B6-A6BC43FE1279}"/>
              </a:ext>
            </a:extLst>
          </p:cNvPr>
          <p:cNvSpPr txBox="1"/>
          <p:nvPr/>
        </p:nvSpPr>
        <p:spPr>
          <a:xfrm>
            <a:off x="18209400" y="8427146"/>
            <a:ext cx="223903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>
                <a:latin typeface="Arial" panose="020B0604020202020204" pitchFamily="34" charset="0"/>
                <a:cs typeface="Arial" panose="020B0604020202020204" pitchFamily="34" charset="0"/>
              </a:rPr>
              <a:t>SWm</a:t>
            </a:r>
          </a:p>
        </p:txBody>
      </p:sp>
      <p:sp>
        <p:nvSpPr>
          <p:cNvPr id="710" name="Rectangle 709">
            <a:extLst>
              <a:ext uri="{FF2B5EF4-FFF2-40B4-BE49-F238E27FC236}">
                <a16:creationId xmlns:a16="http://schemas.microsoft.com/office/drawing/2014/main" id="{9253EC04-F937-7B4E-8C8F-1FC94C118BF6}"/>
              </a:ext>
            </a:extLst>
          </p:cNvPr>
          <p:cNvSpPr/>
          <p:nvPr/>
        </p:nvSpPr>
        <p:spPr>
          <a:xfrm>
            <a:off x="15478217" y="7788353"/>
            <a:ext cx="4321409" cy="3188513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41529"/>
            <a:endParaRPr lang="en-JP" sz="2526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1" name="TextBox 710">
            <a:extLst>
              <a:ext uri="{FF2B5EF4-FFF2-40B4-BE49-F238E27FC236}">
                <a16:creationId xmlns:a16="http://schemas.microsoft.com/office/drawing/2014/main" id="{8DF59103-BAAE-A148-8CA2-9C0FAD8A6ECB}"/>
              </a:ext>
            </a:extLst>
          </p:cNvPr>
          <p:cNvSpPr txBox="1"/>
          <p:nvPr/>
        </p:nvSpPr>
        <p:spPr>
          <a:xfrm>
            <a:off x="15527522" y="7877557"/>
            <a:ext cx="1616851" cy="1728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lIns="50513" tIns="0" rIns="50513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JP" sz="1123" dirty="0">
                <a:solidFill>
                  <a:srgbClr val="0F2538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EPC non-3GPP Access</a:t>
            </a:r>
          </a:p>
        </p:txBody>
      </p:sp>
      <p:sp>
        <p:nvSpPr>
          <p:cNvPr id="712" name="TextBox 711">
            <a:extLst>
              <a:ext uri="{FF2B5EF4-FFF2-40B4-BE49-F238E27FC236}">
                <a16:creationId xmlns:a16="http://schemas.microsoft.com/office/drawing/2014/main" id="{289F77D5-ED02-A747-A992-C5C5CE30E6B3}"/>
              </a:ext>
            </a:extLst>
          </p:cNvPr>
          <p:cNvSpPr txBox="1"/>
          <p:nvPr/>
        </p:nvSpPr>
        <p:spPr>
          <a:xfrm>
            <a:off x="15527523" y="9432480"/>
            <a:ext cx="1616851" cy="1728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lIns="50513" tIns="0" rIns="50513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JP" sz="1123">
                <a:solidFill>
                  <a:srgbClr val="0F2538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5GC non-3GPP Access</a:t>
            </a:r>
          </a:p>
        </p:txBody>
      </p:sp>
      <p:sp>
        <p:nvSpPr>
          <p:cNvPr id="713" name="TextBox 712">
            <a:extLst>
              <a:ext uri="{FF2B5EF4-FFF2-40B4-BE49-F238E27FC236}">
                <a16:creationId xmlns:a16="http://schemas.microsoft.com/office/drawing/2014/main" id="{09A1D3B7-D7F3-2D44-9A57-86BB62E10D10}"/>
              </a:ext>
            </a:extLst>
          </p:cNvPr>
          <p:cNvSpPr txBox="1"/>
          <p:nvPr/>
        </p:nvSpPr>
        <p:spPr>
          <a:xfrm>
            <a:off x="15568081" y="8071715"/>
            <a:ext cx="977832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defTabSz="641529"/>
            <a:r>
              <a:rPr lang="en-JP" sz="56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23.402 non-3GPP access</a:t>
            </a:r>
          </a:p>
          <a:p>
            <a:pPr defTabSz="641529"/>
            <a:r>
              <a:rPr lang="en-JP" sz="56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33.402 non-3GPP access Security</a:t>
            </a:r>
          </a:p>
        </p:txBody>
      </p:sp>
      <p:sp>
        <p:nvSpPr>
          <p:cNvPr id="714" name="Oval 713">
            <a:extLst>
              <a:ext uri="{FF2B5EF4-FFF2-40B4-BE49-F238E27FC236}">
                <a16:creationId xmlns:a16="http://schemas.microsoft.com/office/drawing/2014/main" id="{A8CC4D21-386A-6C48-A3D0-BF4E744E8091}"/>
              </a:ext>
            </a:extLst>
          </p:cNvPr>
          <p:cNvSpPr/>
          <p:nvPr/>
        </p:nvSpPr>
        <p:spPr>
          <a:xfrm>
            <a:off x="16030768" y="9813303"/>
            <a:ext cx="1227385" cy="496786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0513" rIns="0" bIns="505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41529"/>
            <a:endParaRPr lang="en-JP" sz="842">
              <a:solidFill>
                <a:prstClr val="black"/>
              </a:solidFill>
              <a:latin typeface="Arial" panose="020B0604020202020204" pitchFamily="34" charset="0"/>
              <a:ea typeface="Noto Sans JP" panose="020B05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715" name="Oval 714">
            <a:extLst>
              <a:ext uri="{FF2B5EF4-FFF2-40B4-BE49-F238E27FC236}">
                <a16:creationId xmlns:a16="http://schemas.microsoft.com/office/drawing/2014/main" id="{76CD99A8-9EE5-1E46-8D7B-AF932D6F563E}"/>
              </a:ext>
            </a:extLst>
          </p:cNvPr>
          <p:cNvSpPr/>
          <p:nvPr/>
        </p:nvSpPr>
        <p:spPr>
          <a:xfrm>
            <a:off x="16073933" y="10568213"/>
            <a:ext cx="741269" cy="340351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0513" rIns="0" bIns="505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41529"/>
            <a:r>
              <a:rPr lang="en-JP" sz="842">
                <a:solidFill>
                  <a:prstClr val="black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Untrusted non-3GPP</a:t>
            </a:r>
          </a:p>
        </p:txBody>
      </p:sp>
      <p:sp>
        <p:nvSpPr>
          <p:cNvPr id="716" name="Rectangle 715">
            <a:extLst>
              <a:ext uri="{FF2B5EF4-FFF2-40B4-BE49-F238E27FC236}">
                <a16:creationId xmlns:a16="http://schemas.microsoft.com/office/drawing/2014/main" id="{77D8C3FA-E4A3-B541-AF3C-4264A8A7DDD6}"/>
              </a:ext>
            </a:extLst>
          </p:cNvPr>
          <p:cNvSpPr/>
          <p:nvPr/>
        </p:nvSpPr>
        <p:spPr>
          <a:xfrm>
            <a:off x="15556376" y="10271044"/>
            <a:ext cx="374934" cy="20684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0513" rIns="0" bIns="505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41529"/>
            <a:r>
              <a:rPr lang="en-US" sz="842" dirty="0">
                <a:solidFill>
                  <a:prstClr val="black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UE</a:t>
            </a:r>
          </a:p>
        </p:txBody>
      </p:sp>
      <p:sp>
        <p:nvSpPr>
          <p:cNvPr id="717" name="TextBox 716">
            <a:extLst>
              <a:ext uri="{FF2B5EF4-FFF2-40B4-BE49-F238E27FC236}">
                <a16:creationId xmlns:a16="http://schemas.microsoft.com/office/drawing/2014/main" id="{F9E36E8F-FCE9-1E49-A387-FF2ECF292D48}"/>
              </a:ext>
            </a:extLst>
          </p:cNvPr>
          <p:cNvSpPr txBox="1"/>
          <p:nvPr/>
        </p:nvSpPr>
        <p:spPr>
          <a:xfrm>
            <a:off x="16030767" y="9727339"/>
            <a:ext cx="1266372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JP" sz="56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Trusted Non-3GPP Access Network (TNAN)</a:t>
            </a:r>
          </a:p>
        </p:txBody>
      </p:sp>
      <p:sp>
        <p:nvSpPr>
          <p:cNvPr id="718" name="Rectangle 717">
            <a:extLst>
              <a:ext uri="{FF2B5EF4-FFF2-40B4-BE49-F238E27FC236}">
                <a16:creationId xmlns:a16="http://schemas.microsoft.com/office/drawing/2014/main" id="{16F269D6-ED6B-7743-BF7D-C22E49DC6FFF}"/>
              </a:ext>
            </a:extLst>
          </p:cNvPr>
          <p:cNvSpPr/>
          <p:nvPr/>
        </p:nvSpPr>
        <p:spPr>
          <a:xfrm>
            <a:off x="16196476" y="9986088"/>
            <a:ext cx="309862" cy="18804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0513" rIns="0" bIns="505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41529"/>
            <a:r>
              <a:rPr lang="en-US" sz="842" dirty="0">
                <a:solidFill>
                  <a:prstClr val="black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TNAP</a:t>
            </a:r>
          </a:p>
        </p:txBody>
      </p:sp>
      <p:sp>
        <p:nvSpPr>
          <p:cNvPr id="719" name="Rectangle 718">
            <a:extLst>
              <a:ext uri="{FF2B5EF4-FFF2-40B4-BE49-F238E27FC236}">
                <a16:creationId xmlns:a16="http://schemas.microsoft.com/office/drawing/2014/main" id="{5FD2A90D-8FB5-2E47-AA36-DF8572455577}"/>
              </a:ext>
            </a:extLst>
          </p:cNvPr>
          <p:cNvSpPr/>
          <p:nvPr/>
        </p:nvSpPr>
        <p:spPr>
          <a:xfrm>
            <a:off x="16819793" y="9985886"/>
            <a:ext cx="309862" cy="18804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0513" rIns="0" bIns="505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41529"/>
            <a:r>
              <a:rPr lang="en-US" sz="842" dirty="0">
                <a:solidFill>
                  <a:prstClr val="black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TNGF</a:t>
            </a:r>
          </a:p>
        </p:txBody>
      </p:sp>
      <p:cxnSp>
        <p:nvCxnSpPr>
          <p:cNvPr id="720" name="Straight Connector 719">
            <a:extLst>
              <a:ext uri="{FF2B5EF4-FFF2-40B4-BE49-F238E27FC236}">
                <a16:creationId xmlns:a16="http://schemas.microsoft.com/office/drawing/2014/main" id="{5D3E964A-5129-C54A-9D7B-85683A6FDBC5}"/>
              </a:ext>
            </a:extLst>
          </p:cNvPr>
          <p:cNvCxnSpPr>
            <a:cxnSpLocks/>
            <a:stCxn id="719" idx="1"/>
            <a:endCxn id="718" idx="3"/>
          </p:cNvCxnSpPr>
          <p:nvPr/>
        </p:nvCxnSpPr>
        <p:spPr>
          <a:xfrm flipH="1">
            <a:off x="16506340" y="10079908"/>
            <a:ext cx="313455" cy="202"/>
          </a:xfrm>
          <a:prstGeom prst="line">
            <a:avLst/>
          </a:prstGeom>
          <a:ln w="158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1" name="Straight Connector 720">
            <a:extLst>
              <a:ext uri="{FF2B5EF4-FFF2-40B4-BE49-F238E27FC236}">
                <a16:creationId xmlns:a16="http://schemas.microsoft.com/office/drawing/2014/main" id="{38F02B32-B425-404B-B5F0-70550D3E4387}"/>
              </a:ext>
            </a:extLst>
          </p:cNvPr>
          <p:cNvCxnSpPr>
            <a:cxnSpLocks/>
            <a:stCxn id="718" idx="1"/>
            <a:endCxn id="716" idx="3"/>
          </p:cNvCxnSpPr>
          <p:nvPr/>
        </p:nvCxnSpPr>
        <p:spPr>
          <a:xfrm flipH="1">
            <a:off x="15931310" y="10080111"/>
            <a:ext cx="265167" cy="294358"/>
          </a:xfrm>
          <a:prstGeom prst="line">
            <a:avLst/>
          </a:prstGeom>
          <a:ln w="158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2" name="Straight Connector 721">
            <a:extLst>
              <a:ext uri="{FF2B5EF4-FFF2-40B4-BE49-F238E27FC236}">
                <a16:creationId xmlns:a16="http://schemas.microsoft.com/office/drawing/2014/main" id="{AF29D2D5-1354-2F4F-AC03-4A8CD5BAEAAC}"/>
              </a:ext>
            </a:extLst>
          </p:cNvPr>
          <p:cNvCxnSpPr>
            <a:cxnSpLocks/>
            <a:stCxn id="715" idx="2"/>
            <a:endCxn id="716" idx="3"/>
          </p:cNvCxnSpPr>
          <p:nvPr/>
        </p:nvCxnSpPr>
        <p:spPr>
          <a:xfrm flipH="1" flipV="1">
            <a:off x="15931310" y="10374469"/>
            <a:ext cx="142623" cy="363920"/>
          </a:xfrm>
          <a:prstGeom prst="line">
            <a:avLst/>
          </a:prstGeom>
          <a:ln w="158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3" name="Straight Connector 722">
            <a:extLst>
              <a:ext uri="{FF2B5EF4-FFF2-40B4-BE49-F238E27FC236}">
                <a16:creationId xmlns:a16="http://schemas.microsoft.com/office/drawing/2014/main" id="{E1291392-93DA-2A4F-971F-632B56291FF1}"/>
              </a:ext>
            </a:extLst>
          </p:cNvPr>
          <p:cNvCxnSpPr>
            <a:cxnSpLocks/>
            <a:stCxn id="719" idx="1"/>
            <a:endCxn id="716" idx="3"/>
          </p:cNvCxnSpPr>
          <p:nvPr/>
        </p:nvCxnSpPr>
        <p:spPr>
          <a:xfrm flipH="1">
            <a:off x="15931309" y="10079909"/>
            <a:ext cx="888484" cy="2945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4" name="TextBox 723">
            <a:extLst>
              <a:ext uri="{FF2B5EF4-FFF2-40B4-BE49-F238E27FC236}">
                <a16:creationId xmlns:a16="http://schemas.microsoft.com/office/drawing/2014/main" id="{2D27FF09-60C5-2045-B706-20D15CE74AB2}"/>
              </a:ext>
            </a:extLst>
          </p:cNvPr>
          <p:cNvSpPr txBox="1"/>
          <p:nvPr/>
        </p:nvSpPr>
        <p:spPr>
          <a:xfrm>
            <a:off x="16249622" y="10255873"/>
            <a:ext cx="188637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>
                <a:latin typeface="Arial" panose="020B0604020202020204" pitchFamily="34" charset="0"/>
                <a:cs typeface="Arial" panose="020B0604020202020204" pitchFamily="34" charset="0"/>
              </a:rPr>
              <a:t>NWt</a:t>
            </a:r>
          </a:p>
        </p:txBody>
      </p:sp>
      <p:sp>
        <p:nvSpPr>
          <p:cNvPr id="725" name="TextBox 724">
            <a:extLst>
              <a:ext uri="{FF2B5EF4-FFF2-40B4-BE49-F238E27FC236}">
                <a16:creationId xmlns:a16="http://schemas.microsoft.com/office/drawing/2014/main" id="{45E6B1DE-2783-124B-B4BE-503044C5CCA4}"/>
              </a:ext>
            </a:extLst>
          </p:cNvPr>
          <p:cNvSpPr txBox="1"/>
          <p:nvPr/>
        </p:nvSpPr>
        <p:spPr>
          <a:xfrm>
            <a:off x="16581397" y="10018432"/>
            <a:ext cx="126121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>
                <a:latin typeface="Arial" panose="020B0604020202020204" pitchFamily="34" charset="0"/>
                <a:cs typeface="Arial" panose="020B0604020202020204" pitchFamily="34" charset="0"/>
              </a:rPr>
              <a:t>Ta</a:t>
            </a:r>
          </a:p>
        </p:txBody>
      </p:sp>
      <p:sp>
        <p:nvSpPr>
          <p:cNvPr id="726" name="TextBox 725">
            <a:extLst>
              <a:ext uri="{FF2B5EF4-FFF2-40B4-BE49-F238E27FC236}">
                <a16:creationId xmlns:a16="http://schemas.microsoft.com/office/drawing/2014/main" id="{1013B7BE-52F5-994D-AFB5-799264D6607D}"/>
              </a:ext>
            </a:extLst>
          </p:cNvPr>
          <p:cNvSpPr txBox="1"/>
          <p:nvPr/>
        </p:nvSpPr>
        <p:spPr>
          <a:xfrm>
            <a:off x="15969615" y="10162391"/>
            <a:ext cx="108487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>
                <a:latin typeface="Arial" panose="020B0604020202020204" pitchFamily="34" charset="0"/>
                <a:cs typeface="Arial" panose="020B0604020202020204" pitchFamily="34" charset="0"/>
              </a:rPr>
              <a:t>Yt</a:t>
            </a:r>
          </a:p>
        </p:txBody>
      </p:sp>
      <p:sp>
        <p:nvSpPr>
          <p:cNvPr id="727" name="Rectangle 726">
            <a:extLst>
              <a:ext uri="{FF2B5EF4-FFF2-40B4-BE49-F238E27FC236}">
                <a16:creationId xmlns:a16="http://schemas.microsoft.com/office/drawing/2014/main" id="{1D7D8855-680E-8345-9F2D-515FB11145F9}"/>
              </a:ext>
            </a:extLst>
          </p:cNvPr>
          <p:cNvSpPr/>
          <p:nvPr/>
        </p:nvSpPr>
        <p:spPr>
          <a:xfrm>
            <a:off x="17425388" y="10660683"/>
            <a:ext cx="499036" cy="15540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0513" rIns="0" bIns="505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41529"/>
            <a:r>
              <a:rPr lang="en-US" sz="842" dirty="0">
                <a:solidFill>
                  <a:prstClr val="black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N3IWF</a:t>
            </a:r>
          </a:p>
        </p:txBody>
      </p:sp>
      <p:cxnSp>
        <p:nvCxnSpPr>
          <p:cNvPr id="728" name="Straight Connector 727">
            <a:extLst>
              <a:ext uri="{FF2B5EF4-FFF2-40B4-BE49-F238E27FC236}">
                <a16:creationId xmlns:a16="http://schemas.microsoft.com/office/drawing/2014/main" id="{180E42B4-B695-014D-A8FF-22CA233F076C}"/>
              </a:ext>
            </a:extLst>
          </p:cNvPr>
          <p:cNvCxnSpPr>
            <a:cxnSpLocks/>
            <a:stCxn id="727" idx="1"/>
            <a:endCxn id="715" idx="6"/>
          </p:cNvCxnSpPr>
          <p:nvPr/>
        </p:nvCxnSpPr>
        <p:spPr>
          <a:xfrm flipH="1">
            <a:off x="16815202" y="10738387"/>
            <a:ext cx="610186" cy="2"/>
          </a:xfrm>
          <a:prstGeom prst="line">
            <a:avLst/>
          </a:prstGeom>
          <a:ln w="158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9" name="Straight Connector 728">
            <a:extLst>
              <a:ext uri="{FF2B5EF4-FFF2-40B4-BE49-F238E27FC236}">
                <a16:creationId xmlns:a16="http://schemas.microsoft.com/office/drawing/2014/main" id="{E0EE2ADF-1567-2F43-8C0B-0DDFEAEF48F1}"/>
              </a:ext>
            </a:extLst>
          </p:cNvPr>
          <p:cNvCxnSpPr>
            <a:cxnSpLocks/>
            <a:stCxn id="727" idx="1"/>
            <a:endCxn id="716" idx="3"/>
          </p:cNvCxnSpPr>
          <p:nvPr/>
        </p:nvCxnSpPr>
        <p:spPr>
          <a:xfrm flipH="1" flipV="1">
            <a:off x="15931310" y="10374468"/>
            <a:ext cx="1494078" cy="3639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0" name="TextBox 729">
            <a:extLst>
              <a:ext uri="{FF2B5EF4-FFF2-40B4-BE49-F238E27FC236}">
                <a16:creationId xmlns:a16="http://schemas.microsoft.com/office/drawing/2014/main" id="{F5299DCA-76AD-1246-BAEB-CB56C7CE1DEE}"/>
              </a:ext>
            </a:extLst>
          </p:cNvPr>
          <p:cNvSpPr txBox="1"/>
          <p:nvPr/>
        </p:nvSpPr>
        <p:spPr>
          <a:xfrm>
            <a:off x="16259873" y="10442436"/>
            <a:ext cx="206270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>
                <a:latin typeface="Arial" panose="020B0604020202020204" pitchFamily="34" charset="0"/>
                <a:cs typeface="Arial" panose="020B0604020202020204" pitchFamily="34" charset="0"/>
              </a:rPr>
              <a:t>NWu</a:t>
            </a:r>
          </a:p>
        </p:txBody>
      </p:sp>
      <p:sp>
        <p:nvSpPr>
          <p:cNvPr id="731" name="TextBox 730">
            <a:extLst>
              <a:ext uri="{FF2B5EF4-FFF2-40B4-BE49-F238E27FC236}">
                <a16:creationId xmlns:a16="http://schemas.microsoft.com/office/drawing/2014/main" id="{5B52D3A0-5807-5D49-AD5D-DFD04B55B35B}"/>
              </a:ext>
            </a:extLst>
          </p:cNvPr>
          <p:cNvSpPr txBox="1"/>
          <p:nvPr/>
        </p:nvSpPr>
        <p:spPr>
          <a:xfrm>
            <a:off x="16880948" y="10708363"/>
            <a:ext cx="130929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>
                <a:latin typeface="Arial" panose="020B0604020202020204" pitchFamily="34" charset="0"/>
                <a:cs typeface="Arial" panose="020B0604020202020204" pitchFamily="34" charset="0"/>
              </a:rPr>
              <a:t>Y2</a:t>
            </a:r>
          </a:p>
        </p:txBody>
      </p:sp>
      <p:sp>
        <p:nvSpPr>
          <p:cNvPr id="732" name="TextBox 731">
            <a:extLst>
              <a:ext uri="{FF2B5EF4-FFF2-40B4-BE49-F238E27FC236}">
                <a16:creationId xmlns:a16="http://schemas.microsoft.com/office/drawing/2014/main" id="{A167D90E-6420-1B4C-B08F-A8C98852B478}"/>
              </a:ext>
            </a:extLst>
          </p:cNvPr>
          <p:cNvSpPr txBox="1"/>
          <p:nvPr/>
        </p:nvSpPr>
        <p:spPr>
          <a:xfrm>
            <a:off x="15953629" y="10519765"/>
            <a:ext cx="130929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>
                <a:latin typeface="Arial" panose="020B0604020202020204" pitchFamily="34" charset="0"/>
                <a:cs typeface="Arial" panose="020B0604020202020204" pitchFamily="34" charset="0"/>
              </a:rPr>
              <a:t>Y1</a:t>
            </a:r>
          </a:p>
        </p:txBody>
      </p:sp>
      <p:sp>
        <p:nvSpPr>
          <p:cNvPr id="733" name="Rectangle 732">
            <a:extLst>
              <a:ext uri="{FF2B5EF4-FFF2-40B4-BE49-F238E27FC236}">
                <a16:creationId xmlns:a16="http://schemas.microsoft.com/office/drawing/2014/main" id="{A5FE03C1-6BEA-0F4F-BB5C-83339D9BADF3}"/>
              </a:ext>
            </a:extLst>
          </p:cNvPr>
          <p:cNvSpPr/>
          <p:nvPr/>
        </p:nvSpPr>
        <p:spPr>
          <a:xfrm>
            <a:off x="17425389" y="10296764"/>
            <a:ext cx="499036" cy="15540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0513" rIns="0" bIns="505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41529"/>
            <a:r>
              <a:rPr lang="en-US" sz="842" dirty="0">
                <a:solidFill>
                  <a:prstClr val="black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AMF</a:t>
            </a:r>
          </a:p>
        </p:txBody>
      </p:sp>
      <p:cxnSp>
        <p:nvCxnSpPr>
          <p:cNvPr id="734" name="Straight Connector 733">
            <a:extLst>
              <a:ext uri="{FF2B5EF4-FFF2-40B4-BE49-F238E27FC236}">
                <a16:creationId xmlns:a16="http://schemas.microsoft.com/office/drawing/2014/main" id="{A8A378DF-09CF-5847-B7E4-0F449D41D882}"/>
              </a:ext>
            </a:extLst>
          </p:cNvPr>
          <p:cNvCxnSpPr>
            <a:cxnSpLocks/>
            <a:stCxn id="733" idx="1"/>
            <a:endCxn id="716" idx="3"/>
          </p:cNvCxnSpPr>
          <p:nvPr/>
        </p:nvCxnSpPr>
        <p:spPr>
          <a:xfrm flipH="1">
            <a:off x="15931310" y="10374468"/>
            <a:ext cx="149407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5" name="TextBox 734">
            <a:extLst>
              <a:ext uri="{FF2B5EF4-FFF2-40B4-BE49-F238E27FC236}">
                <a16:creationId xmlns:a16="http://schemas.microsoft.com/office/drawing/2014/main" id="{17E61B40-AE75-D24D-B971-0BD25138B994}"/>
              </a:ext>
            </a:extLst>
          </p:cNvPr>
          <p:cNvSpPr txBox="1"/>
          <p:nvPr/>
        </p:nvSpPr>
        <p:spPr>
          <a:xfrm>
            <a:off x="17008916" y="10333082"/>
            <a:ext cx="135738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>
                <a:latin typeface="Arial" panose="020B0604020202020204" pitchFamily="34" charset="0"/>
                <a:cs typeface="Arial" panose="020B0604020202020204" pitchFamily="34" charset="0"/>
              </a:rPr>
              <a:t>N1</a:t>
            </a:r>
          </a:p>
        </p:txBody>
      </p:sp>
      <p:cxnSp>
        <p:nvCxnSpPr>
          <p:cNvPr id="736" name="Straight Connector 735">
            <a:extLst>
              <a:ext uri="{FF2B5EF4-FFF2-40B4-BE49-F238E27FC236}">
                <a16:creationId xmlns:a16="http://schemas.microsoft.com/office/drawing/2014/main" id="{839079E5-573E-594F-90CD-D86568B5EC11}"/>
              </a:ext>
            </a:extLst>
          </p:cNvPr>
          <p:cNvCxnSpPr>
            <a:cxnSpLocks/>
            <a:stCxn id="733" idx="2"/>
            <a:endCxn id="727" idx="0"/>
          </p:cNvCxnSpPr>
          <p:nvPr/>
        </p:nvCxnSpPr>
        <p:spPr>
          <a:xfrm flipH="1">
            <a:off x="17674906" y="10452172"/>
            <a:ext cx="1" cy="2085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7" name="Straight Connector 736">
            <a:extLst>
              <a:ext uri="{FF2B5EF4-FFF2-40B4-BE49-F238E27FC236}">
                <a16:creationId xmlns:a16="http://schemas.microsoft.com/office/drawing/2014/main" id="{5ACE643A-776E-3444-859B-32BE2F376256}"/>
              </a:ext>
            </a:extLst>
          </p:cNvPr>
          <p:cNvCxnSpPr>
            <a:cxnSpLocks/>
            <a:stCxn id="719" idx="3"/>
            <a:endCxn id="733" idx="0"/>
          </p:cNvCxnSpPr>
          <p:nvPr/>
        </p:nvCxnSpPr>
        <p:spPr>
          <a:xfrm>
            <a:off x="17129655" y="10079908"/>
            <a:ext cx="545252" cy="2168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8" name="Rectangle 737">
            <a:extLst>
              <a:ext uri="{FF2B5EF4-FFF2-40B4-BE49-F238E27FC236}">
                <a16:creationId xmlns:a16="http://schemas.microsoft.com/office/drawing/2014/main" id="{172DF601-31AE-5B41-B0BF-BAFC2FE3CBC4}"/>
              </a:ext>
            </a:extLst>
          </p:cNvPr>
          <p:cNvSpPr/>
          <p:nvPr/>
        </p:nvSpPr>
        <p:spPr>
          <a:xfrm>
            <a:off x="18153166" y="10296764"/>
            <a:ext cx="499036" cy="15540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0513" rIns="0" bIns="505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41529"/>
            <a:r>
              <a:rPr lang="en-US" sz="842" dirty="0">
                <a:solidFill>
                  <a:prstClr val="black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UPF</a:t>
            </a:r>
          </a:p>
        </p:txBody>
      </p:sp>
      <p:cxnSp>
        <p:nvCxnSpPr>
          <p:cNvPr id="739" name="Straight Connector 738">
            <a:extLst>
              <a:ext uri="{FF2B5EF4-FFF2-40B4-BE49-F238E27FC236}">
                <a16:creationId xmlns:a16="http://schemas.microsoft.com/office/drawing/2014/main" id="{3EECE6EF-A010-7744-8CE7-DF5C3C9B4FA6}"/>
              </a:ext>
            </a:extLst>
          </p:cNvPr>
          <p:cNvCxnSpPr>
            <a:cxnSpLocks/>
            <a:stCxn id="738" idx="2"/>
            <a:endCxn id="727" idx="3"/>
          </p:cNvCxnSpPr>
          <p:nvPr/>
        </p:nvCxnSpPr>
        <p:spPr>
          <a:xfrm flipH="1">
            <a:off x="17924424" y="10452172"/>
            <a:ext cx="478260" cy="286215"/>
          </a:xfrm>
          <a:prstGeom prst="line">
            <a:avLst/>
          </a:prstGeom>
          <a:ln w="158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0" name="TextBox 739">
            <a:extLst>
              <a:ext uri="{FF2B5EF4-FFF2-40B4-BE49-F238E27FC236}">
                <a16:creationId xmlns:a16="http://schemas.microsoft.com/office/drawing/2014/main" id="{A9923F28-3499-7A4D-BEC6-99CDE349F921}"/>
              </a:ext>
            </a:extLst>
          </p:cNvPr>
          <p:cNvSpPr txBox="1"/>
          <p:nvPr/>
        </p:nvSpPr>
        <p:spPr>
          <a:xfrm>
            <a:off x="18166375" y="10535932"/>
            <a:ext cx="135738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>
                <a:latin typeface="Arial" panose="020B0604020202020204" pitchFamily="34" charset="0"/>
                <a:cs typeface="Arial" panose="020B0604020202020204" pitchFamily="34" charset="0"/>
              </a:rPr>
              <a:t>N3</a:t>
            </a:r>
          </a:p>
        </p:txBody>
      </p:sp>
      <p:cxnSp>
        <p:nvCxnSpPr>
          <p:cNvPr id="741" name="Straight Connector 740">
            <a:extLst>
              <a:ext uri="{FF2B5EF4-FFF2-40B4-BE49-F238E27FC236}">
                <a16:creationId xmlns:a16="http://schemas.microsoft.com/office/drawing/2014/main" id="{A4EB3E9D-89C9-6E4F-827E-F45E068AF9D3}"/>
              </a:ext>
            </a:extLst>
          </p:cNvPr>
          <p:cNvCxnSpPr>
            <a:cxnSpLocks/>
            <a:stCxn id="738" idx="0"/>
            <a:endCxn id="719" idx="3"/>
          </p:cNvCxnSpPr>
          <p:nvPr/>
        </p:nvCxnSpPr>
        <p:spPr>
          <a:xfrm flipH="1" flipV="1">
            <a:off x="17129655" y="10079908"/>
            <a:ext cx="1273029" cy="216856"/>
          </a:xfrm>
          <a:prstGeom prst="line">
            <a:avLst/>
          </a:prstGeom>
          <a:ln w="158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2" name="Oval 741">
            <a:extLst>
              <a:ext uri="{FF2B5EF4-FFF2-40B4-BE49-F238E27FC236}">
                <a16:creationId xmlns:a16="http://schemas.microsoft.com/office/drawing/2014/main" id="{A817B250-6881-6B49-944D-AF56C9BF8176}"/>
              </a:ext>
            </a:extLst>
          </p:cNvPr>
          <p:cNvSpPr/>
          <p:nvPr/>
        </p:nvSpPr>
        <p:spPr>
          <a:xfrm>
            <a:off x="19032148" y="10246615"/>
            <a:ext cx="612619" cy="255711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0513" rIns="0" bIns="505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41529"/>
            <a:r>
              <a:rPr lang="en-JP" sz="842">
                <a:solidFill>
                  <a:prstClr val="black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DN</a:t>
            </a:r>
          </a:p>
        </p:txBody>
      </p:sp>
      <p:cxnSp>
        <p:nvCxnSpPr>
          <p:cNvPr id="743" name="Straight Connector 742">
            <a:extLst>
              <a:ext uri="{FF2B5EF4-FFF2-40B4-BE49-F238E27FC236}">
                <a16:creationId xmlns:a16="http://schemas.microsoft.com/office/drawing/2014/main" id="{1D2CDE53-E657-F04C-9FDE-36CCB5737A91}"/>
              </a:ext>
            </a:extLst>
          </p:cNvPr>
          <p:cNvCxnSpPr>
            <a:cxnSpLocks/>
            <a:stCxn id="742" idx="2"/>
            <a:endCxn id="738" idx="3"/>
          </p:cNvCxnSpPr>
          <p:nvPr/>
        </p:nvCxnSpPr>
        <p:spPr>
          <a:xfrm flipH="1" flipV="1">
            <a:off x="18652202" y="10374468"/>
            <a:ext cx="379946" cy="3"/>
          </a:xfrm>
          <a:prstGeom prst="line">
            <a:avLst/>
          </a:prstGeom>
          <a:ln w="158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4" name="TextBox 743">
            <a:extLst>
              <a:ext uri="{FF2B5EF4-FFF2-40B4-BE49-F238E27FC236}">
                <a16:creationId xmlns:a16="http://schemas.microsoft.com/office/drawing/2014/main" id="{C1DDB85C-7308-B045-8667-820AC3948845}"/>
              </a:ext>
            </a:extLst>
          </p:cNvPr>
          <p:cNvSpPr txBox="1"/>
          <p:nvPr/>
        </p:nvSpPr>
        <p:spPr>
          <a:xfrm>
            <a:off x="18774722" y="10334759"/>
            <a:ext cx="135738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>
                <a:latin typeface="Arial" panose="020B0604020202020204" pitchFamily="34" charset="0"/>
                <a:cs typeface="Arial" panose="020B0604020202020204" pitchFamily="34" charset="0"/>
              </a:rPr>
              <a:t>N6</a:t>
            </a:r>
          </a:p>
        </p:txBody>
      </p:sp>
      <p:sp>
        <p:nvSpPr>
          <p:cNvPr id="745" name="TextBox 744">
            <a:extLst>
              <a:ext uri="{FF2B5EF4-FFF2-40B4-BE49-F238E27FC236}">
                <a16:creationId xmlns:a16="http://schemas.microsoft.com/office/drawing/2014/main" id="{F29A01CD-7510-AA42-850E-A8602EAE320E}"/>
              </a:ext>
            </a:extLst>
          </p:cNvPr>
          <p:cNvSpPr txBox="1"/>
          <p:nvPr/>
        </p:nvSpPr>
        <p:spPr>
          <a:xfrm>
            <a:off x="17525782" y="10093448"/>
            <a:ext cx="135738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>
                <a:latin typeface="Arial" panose="020B0604020202020204" pitchFamily="34" charset="0"/>
                <a:cs typeface="Arial" panose="020B0604020202020204" pitchFamily="34" charset="0"/>
              </a:rPr>
              <a:t>N3</a:t>
            </a:r>
          </a:p>
        </p:txBody>
      </p:sp>
      <p:sp>
        <p:nvSpPr>
          <p:cNvPr id="746" name="Rectangle 745">
            <a:extLst>
              <a:ext uri="{FF2B5EF4-FFF2-40B4-BE49-F238E27FC236}">
                <a16:creationId xmlns:a16="http://schemas.microsoft.com/office/drawing/2014/main" id="{DC4CD45D-BCCE-8147-A3FC-F3E57834CABB}"/>
              </a:ext>
            </a:extLst>
          </p:cNvPr>
          <p:cNvSpPr/>
          <p:nvPr/>
        </p:nvSpPr>
        <p:spPr>
          <a:xfrm>
            <a:off x="18152051" y="9932845"/>
            <a:ext cx="499036" cy="15540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0513" rIns="0" bIns="505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41529"/>
            <a:r>
              <a:rPr lang="en-US" sz="842" dirty="0">
                <a:solidFill>
                  <a:prstClr val="black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SMF</a:t>
            </a:r>
          </a:p>
        </p:txBody>
      </p:sp>
      <p:cxnSp>
        <p:nvCxnSpPr>
          <p:cNvPr id="747" name="Straight Connector 746">
            <a:extLst>
              <a:ext uri="{FF2B5EF4-FFF2-40B4-BE49-F238E27FC236}">
                <a16:creationId xmlns:a16="http://schemas.microsoft.com/office/drawing/2014/main" id="{2CC1F54B-F2AE-7B4A-B8EE-5BFAFEF40DD0}"/>
              </a:ext>
            </a:extLst>
          </p:cNvPr>
          <p:cNvCxnSpPr>
            <a:cxnSpLocks/>
            <a:stCxn id="738" idx="0"/>
            <a:endCxn id="746" idx="2"/>
          </p:cNvCxnSpPr>
          <p:nvPr/>
        </p:nvCxnSpPr>
        <p:spPr>
          <a:xfrm flipH="1" flipV="1">
            <a:off x="18401569" y="10088253"/>
            <a:ext cx="1115" cy="2085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8" name="Straight Connector 747">
            <a:extLst>
              <a:ext uri="{FF2B5EF4-FFF2-40B4-BE49-F238E27FC236}">
                <a16:creationId xmlns:a16="http://schemas.microsoft.com/office/drawing/2014/main" id="{098AB103-314B-EF49-BCFB-53F37345A1F5}"/>
              </a:ext>
            </a:extLst>
          </p:cNvPr>
          <p:cNvCxnSpPr>
            <a:cxnSpLocks/>
            <a:stCxn id="733" idx="0"/>
            <a:endCxn id="746" idx="2"/>
          </p:cNvCxnSpPr>
          <p:nvPr/>
        </p:nvCxnSpPr>
        <p:spPr>
          <a:xfrm flipV="1">
            <a:off x="17674907" y="10088253"/>
            <a:ext cx="726662" cy="2085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9" name="TextBox 748">
            <a:extLst>
              <a:ext uri="{FF2B5EF4-FFF2-40B4-BE49-F238E27FC236}">
                <a16:creationId xmlns:a16="http://schemas.microsoft.com/office/drawing/2014/main" id="{03EAA605-5479-B84A-958E-C2E6A6CDF376}"/>
              </a:ext>
            </a:extLst>
          </p:cNvPr>
          <p:cNvSpPr txBox="1"/>
          <p:nvPr/>
        </p:nvSpPr>
        <p:spPr>
          <a:xfrm>
            <a:off x="15554774" y="9645371"/>
            <a:ext cx="870431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defTabSz="641529"/>
            <a:r>
              <a:rPr lang="en-JP" sz="56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23.501 4.2.8.2 5GC non-3GPP</a:t>
            </a:r>
          </a:p>
        </p:txBody>
      </p:sp>
      <p:sp>
        <p:nvSpPr>
          <p:cNvPr id="750" name="Rectangle 749">
            <a:extLst>
              <a:ext uri="{FF2B5EF4-FFF2-40B4-BE49-F238E27FC236}">
                <a16:creationId xmlns:a16="http://schemas.microsoft.com/office/drawing/2014/main" id="{5ECAE4F9-F452-FA48-A55C-732332AE1651}"/>
              </a:ext>
            </a:extLst>
          </p:cNvPr>
          <p:cNvSpPr/>
          <p:nvPr/>
        </p:nvSpPr>
        <p:spPr>
          <a:xfrm>
            <a:off x="3246641" y="6898792"/>
            <a:ext cx="498547" cy="30940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0513" rIns="0" bIns="505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41529"/>
            <a:r>
              <a:rPr lang="en-US" sz="842" dirty="0">
                <a:solidFill>
                  <a:prstClr val="black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CBC/</a:t>
            </a:r>
          </a:p>
          <a:p>
            <a:pPr algn="ctr" defTabSz="641529"/>
            <a:r>
              <a:rPr lang="en-US" sz="842" dirty="0">
                <a:solidFill>
                  <a:prstClr val="black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CBE</a:t>
            </a:r>
          </a:p>
        </p:txBody>
      </p:sp>
      <p:cxnSp>
        <p:nvCxnSpPr>
          <p:cNvPr id="751" name="Straight Connector 750">
            <a:extLst>
              <a:ext uri="{FF2B5EF4-FFF2-40B4-BE49-F238E27FC236}">
                <a16:creationId xmlns:a16="http://schemas.microsoft.com/office/drawing/2014/main" id="{8497E6F7-63CE-1A4B-A1E7-2574DA35AF40}"/>
              </a:ext>
            </a:extLst>
          </p:cNvPr>
          <p:cNvCxnSpPr>
            <a:cxnSpLocks/>
            <a:stCxn id="412" idx="2"/>
            <a:endCxn id="750" idx="0"/>
          </p:cNvCxnSpPr>
          <p:nvPr/>
        </p:nvCxnSpPr>
        <p:spPr>
          <a:xfrm flipH="1">
            <a:off x="3495915" y="5833884"/>
            <a:ext cx="384846" cy="10649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2" name="Straight Connector 751">
            <a:extLst>
              <a:ext uri="{FF2B5EF4-FFF2-40B4-BE49-F238E27FC236}">
                <a16:creationId xmlns:a16="http://schemas.microsoft.com/office/drawing/2014/main" id="{9E4D4AD0-7865-874C-A4E0-C23E188CC6E3}"/>
              </a:ext>
            </a:extLst>
          </p:cNvPr>
          <p:cNvCxnSpPr>
            <a:cxnSpLocks/>
            <a:stCxn id="750" idx="2"/>
            <a:endCxn id="330" idx="0"/>
          </p:cNvCxnSpPr>
          <p:nvPr/>
        </p:nvCxnSpPr>
        <p:spPr>
          <a:xfrm>
            <a:off x="3495915" y="7208201"/>
            <a:ext cx="384846" cy="2221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3" name="Rectangle 752">
            <a:extLst>
              <a:ext uri="{FF2B5EF4-FFF2-40B4-BE49-F238E27FC236}">
                <a16:creationId xmlns:a16="http://schemas.microsoft.com/office/drawing/2014/main" id="{259F19EA-89F0-0745-9335-2D4788FD3C7E}"/>
              </a:ext>
            </a:extLst>
          </p:cNvPr>
          <p:cNvSpPr/>
          <p:nvPr/>
        </p:nvSpPr>
        <p:spPr>
          <a:xfrm>
            <a:off x="3316880" y="7415168"/>
            <a:ext cx="498547" cy="27912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0513" rIns="0" bIns="505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41529"/>
            <a:r>
              <a:rPr lang="en-US" sz="842" dirty="0">
                <a:solidFill>
                  <a:prstClr val="black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PWS-IWF</a:t>
            </a:r>
          </a:p>
          <a:p>
            <a:pPr algn="ctr" defTabSz="641529"/>
            <a:r>
              <a:rPr lang="en-US" sz="842" dirty="0">
                <a:solidFill>
                  <a:prstClr val="black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/CBCF</a:t>
            </a:r>
          </a:p>
        </p:txBody>
      </p:sp>
      <p:sp>
        <p:nvSpPr>
          <p:cNvPr id="754" name="TextBox 753">
            <a:extLst>
              <a:ext uri="{FF2B5EF4-FFF2-40B4-BE49-F238E27FC236}">
                <a16:creationId xmlns:a16="http://schemas.microsoft.com/office/drawing/2014/main" id="{7097C6D0-8319-FD41-845B-EEE5440338C5}"/>
              </a:ext>
            </a:extLst>
          </p:cNvPr>
          <p:cNvSpPr txBox="1"/>
          <p:nvPr/>
        </p:nvSpPr>
        <p:spPr>
          <a:xfrm>
            <a:off x="3515062" y="7788945"/>
            <a:ext cx="179019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 dirty="0">
                <a:latin typeface="Arial" panose="020B0604020202020204" pitchFamily="34" charset="0"/>
                <a:cs typeface="Arial" panose="020B0604020202020204" pitchFamily="34" charset="0"/>
              </a:rPr>
              <a:t>N50</a:t>
            </a:r>
          </a:p>
        </p:txBody>
      </p:sp>
      <p:sp>
        <p:nvSpPr>
          <p:cNvPr id="755" name="TextBox 754">
            <a:extLst>
              <a:ext uri="{FF2B5EF4-FFF2-40B4-BE49-F238E27FC236}">
                <a16:creationId xmlns:a16="http://schemas.microsoft.com/office/drawing/2014/main" id="{3CB270A4-09A1-8D4B-A64B-5162C28DFA4A}"/>
              </a:ext>
            </a:extLst>
          </p:cNvPr>
          <p:cNvSpPr txBox="1"/>
          <p:nvPr/>
        </p:nvSpPr>
        <p:spPr>
          <a:xfrm>
            <a:off x="3426465" y="6667838"/>
            <a:ext cx="177417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>
                <a:latin typeface="Arial" panose="020B0604020202020204" pitchFamily="34" charset="0"/>
                <a:cs typeface="Arial" panose="020B0604020202020204" pitchFamily="34" charset="0"/>
              </a:rPr>
              <a:t>SBc</a:t>
            </a:r>
          </a:p>
        </p:txBody>
      </p:sp>
      <p:sp>
        <p:nvSpPr>
          <p:cNvPr id="756" name="TextBox 755">
            <a:extLst>
              <a:ext uri="{FF2B5EF4-FFF2-40B4-BE49-F238E27FC236}">
                <a16:creationId xmlns:a16="http://schemas.microsoft.com/office/drawing/2014/main" id="{16BD1F21-725C-764A-A202-C5D4AEBFE407}"/>
              </a:ext>
            </a:extLst>
          </p:cNvPr>
          <p:cNvSpPr txBox="1"/>
          <p:nvPr/>
        </p:nvSpPr>
        <p:spPr>
          <a:xfrm>
            <a:off x="3109928" y="6580623"/>
            <a:ext cx="437620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defTabSz="641529"/>
            <a:r>
              <a:rPr lang="en-JP" sz="56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29.168 SBc-AP</a:t>
            </a:r>
          </a:p>
        </p:txBody>
      </p:sp>
      <p:sp>
        <p:nvSpPr>
          <p:cNvPr id="757" name="TextBox 756">
            <a:extLst>
              <a:ext uri="{FF2B5EF4-FFF2-40B4-BE49-F238E27FC236}">
                <a16:creationId xmlns:a16="http://schemas.microsoft.com/office/drawing/2014/main" id="{D738C79F-6B02-C043-A07F-3AF8FA659F55}"/>
              </a:ext>
            </a:extLst>
          </p:cNvPr>
          <p:cNvSpPr txBox="1"/>
          <p:nvPr/>
        </p:nvSpPr>
        <p:spPr>
          <a:xfrm>
            <a:off x="3005329" y="7315103"/>
            <a:ext cx="437620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defTabSz="641529"/>
            <a:r>
              <a:rPr lang="en-JP" sz="56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29.168 SBc-AP</a:t>
            </a:r>
          </a:p>
        </p:txBody>
      </p:sp>
      <p:sp>
        <p:nvSpPr>
          <p:cNvPr id="608" name="Rectangle 607">
            <a:extLst>
              <a:ext uri="{FF2B5EF4-FFF2-40B4-BE49-F238E27FC236}">
                <a16:creationId xmlns:a16="http://schemas.microsoft.com/office/drawing/2014/main" id="{1AD57181-AFA4-AF4A-BF26-1384C8C8830C}"/>
              </a:ext>
            </a:extLst>
          </p:cNvPr>
          <p:cNvSpPr/>
          <p:nvPr/>
        </p:nvSpPr>
        <p:spPr>
          <a:xfrm>
            <a:off x="7109757" y="6873449"/>
            <a:ext cx="498547" cy="20684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0513" rIns="0" bIns="505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41529"/>
            <a:r>
              <a:rPr lang="en-US" sz="842" dirty="0">
                <a:solidFill>
                  <a:prstClr val="black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SCEF</a:t>
            </a:r>
          </a:p>
        </p:txBody>
      </p:sp>
      <p:sp>
        <p:nvSpPr>
          <p:cNvPr id="609" name="Rectangle 608">
            <a:extLst>
              <a:ext uri="{FF2B5EF4-FFF2-40B4-BE49-F238E27FC236}">
                <a16:creationId xmlns:a16="http://schemas.microsoft.com/office/drawing/2014/main" id="{FB51704E-6B32-6B4B-B7F9-A0D8031D3C42}"/>
              </a:ext>
            </a:extLst>
          </p:cNvPr>
          <p:cNvSpPr/>
          <p:nvPr/>
        </p:nvSpPr>
        <p:spPr>
          <a:xfrm>
            <a:off x="7109757" y="7079362"/>
            <a:ext cx="498547" cy="20684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0513" rIns="0" bIns="505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41529"/>
            <a:r>
              <a:rPr lang="en-US" sz="842" dirty="0">
                <a:solidFill>
                  <a:prstClr val="black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NEF</a:t>
            </a:r>
          </a:p>
        </p:txBody>
      </p:sp>
      <p:sp>
        <p:nvSpPr>
          <p:cNvPr id="640" name="Rectangle 639">
            <a:extLst>
              <a:ext uri="{FF2B5EF4-FFF2-40B4-BE49-F238E27FC236}">
                <a16:creationId xmlns:a16="http://schemas.microsoft.com/office/drawing/2014/main" id="{0B5D72AC-8C7B-E741-B58F-D04EE40989D4}"/>
              </a:ext>
            </a:extLst>
          </p:cNvPr>
          <p:cNvSpPr/>
          <p:nvPr/>
        </p:nvSpPr>
        <p:spPr>
          <a:xfrm>
            <a:off x="10591143" y="6874974"/>
            <a:ext cx="498547" cy="20684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0513" rIns="0" bIns="505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41529"/>
            <a:r>
              <a:rPr lang="en-US" sz="842" dirty="0">
                <a:solidFill>
                  <a:prstClr val="black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SCS/AS</a:t>
            </a:r>
          </a:p>
        </p:txBody>
      </p:sp>
      <p:sp>
        <p:nvSpPr>
          <p:cNvPr id="641" name="Rectangle 640">
            <a:extLst>
              <a:ext uri="{FF2B5EF4-FFF2-40B4-BE49-F238E27FC236}">
                <a16:creationId xmlns:a16="http://schemas.microsoft.com/office/drawing/2014/main" id="{D8DFAD27-B146-824D-B806-246DF8669D73}"/>
              </a:ext>
            </a:extLst>
          </p:cNvPr>
          <p:cNvSpPr/>
          <p:nvPr/>
        </p:nvSpPr>
        <p:spPr>
          <a:xfrm>
            <a:off x="10591143" y="7080886"/>
            <a:ext cx="498547" cy="20684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0513" rIns="0" bIns="505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41529"/>
            <a:r>
              <a:rPr lang="en-US" sz="842" dirty="0">
                <a:solidFill>
                  <a:prstClr val="black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AF</a:t>
            </a:r>
          </a:p>
        </p:txBody>
      </p:sp>
      <p:cxnSp>
        <p:nvCxnSpPr>
          <p:cNvPr id="642" name="Straight Connector 641">
            <a:extLst>
              <a:ext uri="{FF2B5EF4-FFF2-40B4-BE49-F238E27FC236}">
                <a16:creationId xmlns:a16="http://schemas.microsoft.com/office/drawing/2014/main" id="{2804BF9F-088A-5C41-9786-16DA2399DBE6}"/>
              </a:ext>
            </a:extLst>
          </p:cNvPr>
          <p:cNvCxnSpPr>
            <a:cxnSpLocks/>
            <a:stCxn id="608" idx="3"/>
            <a:endCxn id="640" idx="1"/>
          </p:cNvCxnSpPr>
          <p:nvPr/>
        </p:nvCxnSpPr>
        <p:spPr>
          <a:xfrm>
            <a:off x="7608304" y="6976873"/>
            <a:ext cx="2982839" cy="15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3" name="Straight Connector 642">
            <a:extLst>
              <a:ext uri="{FF2B5EF4-FFF2-40B4-BE49-F238E27FC236}">
                <a16:creationId xmlns:a16="http://schemas.microsoft.com/office/drawing/2014/main" id="{8E061299-6C5B-D045-A349-4AC93AE0C213}"/>
              </a:ext>
            </a:extLst>
          </p:cNvPr>
          <p:cNvCxnSpPr>
            <a:cxnSpLocks/>
            <a:stCxn id="609" idx="3"/>
            <a:endCxn id="641" idx="1"/>
          </p:cNvCxnSpPr>
          <p:nvPr/>
        </p:nvCxnSpPr>
        <p:spPr>
          <a:xfrm>
            <a:off x="7608304" y="7182786"/>
            <a:ext cx="2982839" cy="15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4" name="TextBox 643">
            <a:extLst>
              <a:ext uri="{FF2B5EF4-FFF2-40B4-BE49-F238E27FC236}">
                <a16:creationId xmlns:a16="http://schemas.microsoft.com/office/drawing/2014/main" id="{B7B246B6-4D7B-0047-94C7-A030498551C0}"/>
              </a:ext>
            </a:extLst>
          </p:cNvPr>
          <p:cNvSpPr txBox="1"/>
          <p:nvPr/>
        </p:nvSpPr>
        <p:spPr>
          <a:xfrm>
            <a:off x="7639112" y="6988082"/>
            <a:ext cx="706925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defTabSz="641529"/>
            <a:r>
              <a:rPr lang="en-US" sz="56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23.682 MTC Architecture</a:t>
            </a:r>
          </a:p>
          <a:p>
            <a:pPr defTabSz="641529"/>
            <a:r>
              <a:rPr lang="en-JP" sz="56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29.122 SCEF</a:t>
            </a:r>
          </a:p>
        </p:txBody>
      </p:sp>
      <p:sp>
        <p:nvSpPr>
          <p:cNvPr id="646" name="TextBox 645">
            <a:extLst>
              <a:ext uri="{FF2B5EF4-FFF2-40B4-BE49-F238E27FC236}">
                <a16:creationId xmlns:a16="http://schemas.microsoft.com/office/drawing/2014/main" id="{406D739C-4A55-FF48-BF25-5B48AFE4F30C}"/>
              </a:ext>
            </a:extLst>
          </p:cNvPr>
          <p:cNvSpPr txBox="1"/>
          <p:nvPr/>
        </p:nvSpPr>
        <p:spPr>
          <a:xfrm>
            <a:off x="9144313" y="6924372"/>
            <a:ext cx="126121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>
                <a:latin typeface="Arial" panose="020B0604020202020204" pitchFamily="34" charset="0"/>
                <a:cs typeface="Arial" panose="020B0604020202020204" pitchFamily="34" charset="0"/>
              </a:rPr>
              <a:t>T8</a:t>
            </a:r>
          </a:p>
        </p:txBody>
      </p:sp>
      <p:sp>
        <p:nvSpPr>
          <p:cNvPr id="647" name="TextBox 646">
            <a:extLst>
              <a:ext uri="{FF2B5EF4-FFF2-40B4-BE49-F238E27FC236}">
                <a16:creationId xmlns:a16="http://schemas.microsoft.com/office/drawing/2014/main" id="{DA372F6D-8FA7-BE4F-815E-2C762505614F}"/>
              </a:ext>
            </a:extLst>
          </p:cNvPr>
          <p:cNvSpPr txBox="1"/>
          <p:nvPr/>
        </p:nvSpPr>
        <p:spPr>
          <a:xfrm>
            <a:off x="6739086" y="7068426"/>
            <a:ext cx="339837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defTabSz="641529"/>
            <a:r>
              <a:rPr lang="en-JP" sz="56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29.522 NEF</a:t>
            </a:r>
          </a:p>
        </p:txBody>
      </p:sp>
      <p:sp>
        <p:nvSpPr>
          <p:cNvPr id="648" name="TextBox 647">
            <a:extLst>
              <a:ext uri="{FF2B5EF4-FFF2-40B4-BE49-F238E27FC236}">
                <a16:creationId xmlns:a16="http://schemas.microsoft.com/office/drawing/2014/main" id="{0E96DABB-BFFA-9E44-882F-BFD16AF85DDE}"/>
              </a:ext>
            </a:extLst>
          </p:cNvPr>
          <p:cNvSpPr txBox="1"/>
          <p:nvPr/>
        </p:nvSpPr>
        <p:spPr>
          <a:xfrm>
            <a:off x="9116173" y="7139560"/>
            <a:ext cx="179019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>
                <a:latin typeface="Arial" panose="020B0604020202020204" pitchFamily="34" charset="0"/>
                <a:cs typeface="Arial" panose="020B0604020202020204" pitchFamily="34" charset="0"/>
              </a:rPr>
              <a:t>N33</a:t>
            </a:r>
          </a:p>
        </p:txBody>
      </p:sp>
      <p:sp>
        <p:nvSpPr>
          <p:cNvPr id="650" name="Rectangle 649">
            <a:extLst>
              <a:ext uri="{FF2B5EF4-FFF2-40B4-BE49-F238E27FC236}">
                <a16:creationId xmlns:a16="http://schemas.microsoft.com/office/drawing/2014/main" id="{EB3B6091-BED0-614A-966C-43322EC9B23C}"/>
              </a:ext>
            </a:extLst>
          </p:cNvPr>
          <p:cNvSpPr/>
          <p:nvPr/>
        </p:nvSpPr>
        <p:spPr>
          <a:xfrm>
            <a:off x="1774900" y="8363806"/>
            <a:ext cx="1694571" cy="112202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41529"/>
            <a:endParaRPr lang="en-JP" sz="2526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1" name="Rectangle 650">
            <a:extLst>
              <a:ext uri="{FF2B5EF4-FFF2-40B4-BE49-F238E27FC236}">
                <a16:creationId xmlns:a16="http://schemas.microsoft.com/office/drawing/2014/main" id="{EF6A0FB0-CAFC-6145-B179-C344988179F6}"/>
              </a:ext>
            </a:extLst>
          </p:cNvPr>
          <p:cNvSpPr/>
          <p:nvPr/>
        </p:nvSpPr>
        <p:spPr>
          <a:xfrm>
            <a:off x="2330464" y="8665408"/>
            <a:ext cx="603242" cy="20684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0513" rIns="0" bIns="505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41529"/>
            <a:r>
              <a:rPr lang="en-US" sz="842" dirty="0">
                <a:solidFill>
                  <a:prstClr val="black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NRF</a:t>
            </a:r>
          </a:p>
        </p:txBody>
      </p:sp>
      <p:cxnSp>
        <p:nvCxnSpPr>
          <p:cNvPr id="652" name="Straight Connector 651">
            <a:extLst>
              <a:ext uri="{FF2B5EF4-FFF2-40B4-BE49-F238E27FC236}">
                <a16:creationId xmlns:a16="http://schemas.microsoft.com/office/drawing/2014/main" id="{4CA8E925-1C07-2742-B68D-4E63ECCE8616}"/>
              </a:ext>
            </a:extLst>
          </p:cNvPr>
          <p:cNvCxnSpPr>
            <a:cxnSpLocks/>
            <a:stCxn id="651" idx="2"/>
            <a:endCxn id="654" idx="0"/>
          </p:cNvCxnSpPr>
          <p:nvPr/>
        </p:nvCxnSpPr>
        <p:spPr>
          <a:xfrm>
            <a:off x="2632084" y="8872256"/>
            <a:ext cx="0" cy="228686"/>
          </a:xfrm>
          <a:prstGeom prst="line">
            <a:avLst/>
          </a:prstGeom>
          <a:ln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3" name="TextBox 652">
            <a:extLst>
              <a:ext uri="{FF2B5EF4-FFF2-40B4-BE49-F238E27FC236}">
                <a16:creationId xmlns:a16="http://schemas.microsoft.com/office/drawing/2014/main" id="{DE07F9A6-E0D6-C94E-B626-7DD22E432992}"/>
              </a:ext>
            </a:extLst>
          </p:cNvPr>
          <p:cNvSpPr txBox="1"/>
          <p:nvPr/>
        </p:nvSpPr>
        <p:spPr>
          <a:xfrm>
            <a:off x="2190940" y="8921366"/>
            <a:ext cx="331822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JP" sz="56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Nnrf</a:t>
            </a:r>
            <a:r>
              <a:rPr lang="en-US" sz="56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 </a:t>
            </a:r>
            <a:r>
              <a:rPr lang="en-JP" sz="56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29.510</a:t>
            </a:r>
          </a:p>
        </p:txBody>
      </p:sp>
      <p:sp>
        <p:nvSpPr>
          <p:cNvPr id="654" name="Rectangle 653">
            <a:extLst>
              <a:ext uri="{FF2B5EF4-FFF2-40B4-BE49-F238E27FC236}">
                <a16:creationId xmlns:a16="http://schemas.microsoft.com/office/drawing/2014/main" id="{3B35FD9F-1215-514E-9799-6B5FC6CF5446}"/>
              </a:ext>
            </a:extLst>
          </p:cNvPr>
          <p:cNvSpPr/>
          <p:nvPr/>
        </p:nvSpPr>
        <p:spPr>
          <a:xfrm>
            <a:off x="2330464" y="9100941"/>
            <a:ext cx="603242" cy="20684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0513" rIns="0" bIns="505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41529"/>
            <a:r>
              <a:rPr lang="en-US" sz="842" dirty="0">
                <a:solidFill>
                  <a:prstClr val="black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SCP</a:t>
            </a:r>
          </a:p>
        </p:txBody>
      </p:sp>
      <p:sp>
        <p:nvSpPr>
          <p:cNvPr id="655" name="Rectangle 654">
            <a:extLst>
              <a:ext uri="{FF2B5EF4-FFF2-40B4-BE49-F238E27FC236}">
                <a16:creationId xmlns:a16="http://schemas.microsoft.com/office/drawing/2014/main" id="{F0693FCC-6964-3946-A1AD-E44BACF4A947}"/>
              </a:ext>
            </a:extLst>
          </p:cNvPr>
          <p:cNvSpPr/>
          <p:nvPr/>
        </p:nvSpPr>
        <p:spPr>
          <a:xfrm>
            <a:off x="1833351" y="8665407"/>
            <a:ext cx="218712" cy="64238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0513" rIns="0" bIns="505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41529"/>
            <a:r>
              <a:rPr lang="en-US" sz="842" dirty="0">
                <a:solidFill>
                  <a:prstClr val="black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NF</a:t>
            </a:r>
          </a:p>
          <a:p>
            <a:pPr algn="ctr" defTabSz="641529"/>
            <a:r>
              <a:rPr lang="en-US" sz="842" dirty="0">
                <a:solidFill>
                  <a:prstClr val="black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(C)</a:t>
            </a:r>
          </a:p>
        </p:txBody>
      </p:sp>
      <p:sp>
        <p:nvSpPr>
          <p:cNvPr id="656" name="Rectangle 655">
            <a:extLst>
              <a:ext uri="{FF2B5EF4-FFF2-40B4-BE49-F238E27FC236}">
                <a16:creationId xmlns:a16="http://schemas.microsoft.com/office/drawing/2014/main" id="{812CF00A-06EE-8F46-A0F1-79DC20BA4CB0}"/>
              </a:ext>
            </a:extLst>
          </p:cNvPr>
          <p:cNvSpPr/>
          <p:nvPr/>
        </p:nvSpPr>
        <p:spPr>
          <a:xfrm>
            <a:off x="3209082" y="8665407"/>
            <a:ext cx="218712" cy="64238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0513" rIns="0" bIns="505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41529"/>
            <a:r>
              <a:rPr lang="en-US" sz="842" dirty="0">
                <a:solidFill>
                  <a:prstClr val="black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NF</a:t>
            </a:r>
          </a:p>
          <a:p>
            <a:pPr algn="ctr" defTabSz="641529"/>
            <a:r>
              <a:rPr lang="en-US" sz="842" dirty="0">
                <a:solidFill>
                  <a:prstClr val="black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(P)</a:t>
            </a:r>
          </a:p>
        </p:txBody>
      </p:sp>
      <p:cxnSp>
        <p:nvCxnSpPr>
          <p:cNvPr id="657" name="Straight Connector 656">
            <a:extLst>
              <a:ext uri="{FF2B5EF4-FFF2-40B4-BE49-F238E27FC236}">
                <a16:creationId xmlns:a16="http://schemas.microsoft.com/office/drawing/2014/main" id="{093C4E35-5DF2-A14B-8E7E-15D99E702937}"/>
              </a:ext>
            </a:extLst>
          </p:cNvPr>
          <p:cNvCxnSpPr>
            <a:cxnSpLocks/>
          </p:cNvCxnSpPr>
          <p:nvPr/>
        </p:nvCxnSpPr>
        <p:spPr>
          <a:xfrm>
            <a:off x="2052063" y="8718031"/>
            <a:ext cx="278401" cy="0"/>
          </a:xfrm>
          <a:prstGeom prst="line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8" name="Straight Connector 657">
            <a:extLst>
              <a:ext uri="{FF2B5EF4-FFF2-40B4-BE49-F238E27FC236}">
                <a16:creationId xmlns:a16="http://schemas.microsoft.com/office/drawing/2014/main" id="{E139DEA2-D376-6E49-AC62-8B5E2C9F7D07}"/>
              </a:ext>
            </a:extLst>
          </p:cNvPr>
          <p:cNvCxnSpPr>
            <a:cxnSpLocks/>
          </p:cNvCxnSpPr>
          <p:nvPr/>
        </p:nvCxnSpPr>
        <p:spPr>
          <a:xfrm rot="10800000">
            <a:off x="2052062" y="8829231"/>
            <a:ext cx="278401" cy="0"/>
          </a:xfrm>
          <a:prstGeom prst="line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9" name="Straight Connector 658">
            <a:extLst>
              <a:ext uri="{FF2B5EF4-FFF2-40B4-BE49-F238E27FC236}">
                <a16:creationId xmlns:a16="http://schemas.microsoft.com/office/drawing/2014/main" id="{955D240F-E77D-154D-9CD7-15C50185D95E}"/>
              </a:ext>
            </a:extLst>
          </p:cNvPr>
          <p:cNvCxnSpPr>
            <a:cxnSpLocks/>
          </p:cNvCxnSpPr>
          <p:nvPr/>
        </p:nvCxnSpPr>
        <p:spPr>
          <a:xfrm>
            <a:off x="2052063" y="9149927"/>
            <a:ext cx="278401" cy="0"/>
          </a:xfrm>
          <a:prstGeom prst="line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0" name="Straight Connector 659">
            <a:extLst>
              <a:ext uri="{FF2B5EF4-FFF2-40B4-BE49-F238E27FC236}">
                <a16:creationId xmlns:a16="http://schemas.microsoft.com/office/drawing/2014/main" id="{DA5CD310-AA19-534B-A41C-8943D9031939}"/>
              </a:ext>
            </a:extLst>
          </p:cNvPr>
          <p:cNvCxnSpPr>
            <a:cxnSpLocks/>
          </p:cNvCxnSpPr>
          <p:nvPr/>
        </p:nvCxnSpPr>
        <p:spPr>
          <a:xfrm rot="10800000">
            <a:off x="2052062" y="9261127"/>
            <a:ext cx="278401" cy="0"/>
          </a:xfrm>
          <a:prstGeom prst="line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8" name="Straight Connector 667">
            <a:extLst>
              <a:ext uri="{FF2B5EF4-FFF2-40B4-BE49-F238E27FC236}">
                <a16:creationId xmlns:a16="http://schemas.microsoft.com/office/drawing/2014/main" id="{AA40A54F-5C2F-A24B-A4C5-DDFF291988DC}"/>
              </a:ext>
            </a:extLst>
          </p:cNvPr>
          <p:cNvCxnSpPr>
            <a:cxnSpLocks/>
          </p:cNvCxnSpPr>
          <p:nvPr/>
        </p:nvCxnSpPr>
        <p:spPr>
          <a:xfrm>
            <a:off x="2933708" y="9149927"/>
            <a:ext cx="278401" cy="0"/>
          </a:xfrm>
          <a:prstGeom prst="line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9" name="Straight Connector 668">
            <a:extLst>
              <a:ext uri="{FF2B5EF4-FFF2-40B4-BE49-F238E27FC236}">
                <a16:creationId xmlns:a16="http://schemas.microsoft.com/office/drawing/2014/main" id="{3F7F40B4-FAC6-4E4A-BF0A-4DC12D66D785}"/>
              </a:ext>
            </a:extLst>
          </p:cNvPr>
          <p:cNvCxnSpPr>
            <a:cxnSpLocks/>
          </p:cNvCxnSpPr>
          <p:nvPr/>
        </p:nvCxnSpPr>
        <p:spPr>
          <a:xfrm rot="10800000">
            <a:off x="2933706" y="9261127"/>
            <a:ext cx="278401" cy="0"/>
          </a:xfrm>
          <a:prstGeom prst="line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9" name="Rectangle 758">
            <a:extLst>
              <a:ext uri="{FF2B5EF4-FFF2-40B4-BE49-F238E27FC236}">
                <a16:creationId xmlns:a16="http://schemas.microsoft.com/office/drawing/2014/main" id="{AE14D036-86FA-784E-BDDA-2133B281C316}"/>
              </a:ext>
            </a:extLst>
          </p:cNvPr>
          <p:cNvSpPr/>
          <p:nvPr/>
        </p:nvSpPr>
        <p:spPr>
          <a:xfrm>
            <a:off x="2022356" y="8651066"/>
            <a:ext cx="351323" cy="232297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41529"/>
            <a:endParaRPr lang="en-JP" sz="2526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0" name="TextBox 759">
            <a:extLst>
              <a:ext uri="{FF2B5EF4-FFF2-40B4-BE49-F238E27FC236}">
                <a16:creationId xmlns:a16="http://schemas.microsoft.com/office/drawing/2014/main" id="{A7FE5473-5495-B645-8412-6D9FF99C855C}"/>
              </a:ext>
            </a:extLst>
          </p:cNvPr>
          <p:cNvSpPr txBox="1"/>
          <p:nvPr/>
        </p:nvSpPr>
        <p:spPr>
          <a:xfrm>
            <a:off x="1869719" y="8473994"/>
            <a:ext cx="1393009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JP" sz="56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Model C - Indirect comm w/o delegated discovery</a:t>
            </a:r>
          </a:p>
        </p:txBody>
      </p:sp>
      <p:sp>
        <p:nvSpPr>
          <p:cNvPr id="761" name="TextBox 760">
            <a:extLst>
              <a:ext uri="{FF2B5EF4-FFF2-40B4-BE49-F238E27FC236}">
                <a16:creationId xmlns:a16="http://schemas.microsoft.com/office/drawing/2014/main" id="{BBE2F509-07C4-9B40-8FDB-34B5AC059E2D}"/>
              </a:ext>
            </a:extLst>
          </p:cNvPr>
          <p:cNvSpPr txBox="1"/>
          <p:nvPr/>
        </p:nvSpPr>
        <p:spPr>
          <a:xfrm>
            <a:off x="1861032" y="9359627"/>
            <a:ext cx="1340110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JP" sz="56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Model D - Indirect comm w delegated discovery</a:t>
            </a:r>
          </a:p>
        </p:txBody>
      </p:sp>
      <p:graphicFrame>
        <p:nvGraphicFramePr>
          <p:cNvPr id="610" name="Table 150">
            <a:extLst>
              <a:ext uri="{FF2B5EF4-FFF2-40B4-BE49-F238E27FC236}">
                <a16:creationId xmlns:a16="http://schemas.microsoft.com/office/drawing/2014/main" id="{8A64821E-E5F5-9C47-8CDF-A8116957E4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9812596"/>
              </p:ext>
            </p:extLst>
          </p:nvPr>
        </p:nvGraphicFramePr>
        <p:xfrm>
          <a:off x="15255319" y="341227"/>
          <a:ext cx="4540926" cy="12801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902163">
                  <a:extLst>
                    <a:ext uri="{9D8B030D-6E8A-4147-A177-3AD203B41FA5}">
                      <a16:colId xmlns:a16="http://schemas.microsoft.com/office/drawing/2014/main" val="4088846005"/>
                    </a:ext>
                  </a:extLst>
                </a:gridCol>
                <a:gridCol w="2638763">
                  <a:extLst>
                    <a:ext uri="{9D8B030D-6E8A-4147-A177-3AD203B41FA5}">
                      <a16:colId xmlns:a16="http://schemas.microsoft.com/office/drawing/2014/main" val="17411959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JP" sz="700">
                          <a:latin typeface="Arial" panose="020B0604020202020204" pitchFamily="34" charset="0"/>
                          <a:ea typeface="Noto Sans JP" panose="020B0500000000000000"/>
                          <a:cs typeface="Arial" panose="020B0604020202020204" pitchFamily="34" charset="0"/>
                        </a:rPr>
                        <a:t>4G Identifier</a:t>
                      </a:r>
                    </a:p>
                  </a:txBody>
                  <a:tcPr marL="7200" marR="72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P" sz="700">
                          <a:latin typeface="Arial" panose="020B0604020202020204" pitchFamily="34" charset="0"/>
                          <a:ea typeface="Noto Sans JP" panose="020B0500000000000000"/>
                          <a:cs typeface="Arial" panose="020B0604020202020204" pitchFamily="34" charset="0"/>
                        </a:rPr>
                        <a:t>5G Identifier</a:t>
                      </a:r>
                    </a:p>
                  </a:txBody>
                  <a:tcPr marL="7200" marR="72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7398300"/>
                  </a:ext>
                </a:extLst>
              </a:tr>
              <a:tr h="36407">
                <a:tc>
                  <a:txBody>
                    <a:bodyPr/>
                    <a:lstStyle/>
                    <a:p>
                      <a:pPr marL="0" marR="0" lvl="0" indent="0" algn="l" defTabSz="14971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P" sz="700" b="1" dirty="0">
                          <a:latin typeface="Arial" panose="020B0604020202020204" pitchFamily="34" charset="0"/>
                          <a:ea typeface="Noto Sans JP" panose="020B0500000000000000"/>
                          <a:cs typeface="Arial" panose="020B0604020202020204" pitchFamily="34" charset="0"/>
                        </a:rPr>
                        <a:t>IMSI</a:t>
                      </a:r>
                      <a:r>
                        <a:rPr lang="en-JP" sz="700" dirty="0">
                          <a:latin typeface="Arial" panose="020B0604020202020204" pitchFamily="34" charset="0"/>
                          <a:ea typeface="Noto Sans JP" panose="020B050000000000000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700" dirty="0">
                          <a:latin typeface="Arial" panose="020B0604020202020204" pitchFamily="34" charset="0"/>
                          <a:ea typeface="Noto Sans JP" panose="020B0500000000000000"/>
                          <a:cs typeface="Arial" panose="020B0604020202020204" pitchFamily="34" charset="0"/>
                        </a:rPr>
                        <a:t>- International Mobile Subscriber Identity</a:t>
                      </a:r>
                      <a:endParaRPr lang="en-JP" sz="700" dirty="0">
                        <a:latin typeface="Arial" panose="020B0604020202020204" pitchFamily="34" charset="0"/>
                        <a:ea typeface="Noto Sans JP" panose="020B0500000000000000"/>
                        <a:cs typeface="Arial" panose="020B0604020202020204" pitchFamily="34" charset="0"/>
                      </a:endParaRPr>
                    </a:p>
                  </a:txBody>
                  <a:tcPr marL="36000" marR="72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JP" sz="700" b="1" dirty="0">
                          <a:latin typeface="Arial" panose="020B0604020202020204" pitchFamily="34" charset="0"/>
                          <a:ea typeface="Noto Sans JP" panose="020B0500000000000000"/>
                          <a:cs typeface="Arial" panose="020B0604020202020204" pitchFamily="34" charset="0"/>
                        </a:rPr>
                        <a:t>SUPI</a:t>
                      </a:r>
                      <a:r>
                        <a:rPr lang="en-JP" sz="700" dirty="0">
                          <a:latin typeface="Arial" panose="020B0604020202020204" pitchFamily="34" charset="0"/>
                          <a:ea typeface="Noto Sans JP" panose="020B050000000000000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700" dirty="0">
                          <a:latin typeface="Arial" panose="020B0604020202020204" pitchFamily="34" charset="0"/>
                          <a:ea typeface="Noto Sans JP" panose="020B0500000000000000"/>
                          <a:cs typeface="Arial" panose="020B0604020202020204" pitchFamily="34" charset="0"/>
                        </a:rPr>
                        <a:t>- </a:t>
                      </a:r>
                      <a:r>
                        <a:rPr lang="en-JP" sz="700" dirty="0">
                          <a:latin typeface="Arial" panose="020B0604020202020204" pitchFamily="34" charset="0"/>
                          <a:ea typeface="Noto Sans JP" panose="020B0500000000000000"/>
                          <a:cs typeface="Arial" panose="020B0604020202020204" pitchFamily="34" charset="0"/>
                        </a:rPr>
                        <a:t>Subscription Permanent Identifier</a:t>
                      </a:r>
                    </a:p>
                  </a:txBody>
                  <a:tcPr marL="36000" marR="72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66281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14971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>
                          <a:latin typeface="Arial" panose="020B0604020202020204" pitchFamily="34" charset="0"/>
                          <a:ea typeface="Noto Sans JP" panose="020B0500000000000000"/>
                          <a:cs typeface="Arial" panose="020B0604020202020204" pitchFamily="34" charset="0"/>
                        </a:rPr>
                        <a:t>NAI</a:t>
                      </a:r>
                      <a:r>
                        <a:rPr lang="en-US" sz="700" dirty="0">
                          <a:latin typeface="Arial" panose="020B0604020202020204" pitchFamily="34" charset="0"/>
                          <a:ea typeface="Noto Sans JP" panose="020B0500000000000000"/>
                          <a:cs typeface="Arial" panose="020B0604020202020204" pitchFamily="34" charset="0"/>
                        </a:rPr>
                        <a:t> - Network Access Identifier</a:t>
                      </a:r>
                      <a:endParaRPr lang="en-JP" sz="700" dirty="0">
                        <a:latin typeface="Arial" panose="020B0604020202020204" pitchFamily="34" charset="0"/>
                        <a:ea typeface="Noto Sans JP" panose="020B0500000000000000"/>
                        <a:cs typeface="Arial" panose="020B0604020202020204" pitchFamily="34" charset="0"/>
                      </a:endParaRPr>
                    </a:p>
                  </a:txBody>
                  <a:tcPr marL="36000" marR="72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4971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P" sz="700" b="1" dirty="0">
                          <a:latin typeface="Arial" panose="020B0604020202020204" pitchFamily="34" charset="0"/>
                          <a:ea typeface="Noto Sans JP" panose="020B0500000000000000"/>
                          <a:cs typeface="Arial" panose="020B0604020202020204" pitchFamily="34" charset="0"/>
                        </a:rPr>
                        <a:t>SUPI</a:t>
                      </a:r>
                      <a:r>
                        <a:rPr lang="en-JP" sz="700" dirty="0">
                          <a:latin typeface="Arial" panose="020B0604020202020204" pitchFamily="34" charset="0"/>
                          <a:ea typeface="Noto Sans JP" panose="020B050000000000000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700" dirty="0">
                          <a:latin typeface="Arial" panose="020B0604020202020204" pitchFamily="34" charset="0"/>
                          <a:ea typeface="Noto Sans JP" panose="020B0500000000000000"/>
                          <a:cs typeface="Arial" panose="020B0604020202020204" pitchFamily="34" charset="0"/>
                        </a:rPr>
                        <a:t>- </a:t>
                      </a:r>
                      <a:r>
                        <a:rPr lang="en-JP" sz="700" dirty="0">
                          <a:latin typeface="Arial" panose="020B0604020202020204" pitchFamily="34" charset="0"/>
                          <a:ea typeface="Noto Sans JP" panose="020B0500000000000000"/>
                          <a:cs typeface="Arial" panose="020B0604020202020204" pitchFamily="34" charset="0"/>
                        </a:rPr>
                        <a:t>Subscription Permanent Identifier</a:t>
                      </a:r>
                    </a:p>
                  </a:txBody>
                  <a:tcPr marL="36000" marR="72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99782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JP" sz="700" dirty="0">
                          <a:latin typeface="Arial" panose="020B0604020202020204" pitchFamily="34" charset="0"/>
                          <a:ea typeface="Noto Sans JP" panose="020B0500000000000000"/>
                          <a:cs typeface="Arial" panose="020B0604020202020204" pitchFamily="34" charset="0"/>
                        </a:rPr>
                        <a:t>n/a</a:t>
                      </a:r>
                    </a:p>
                  </a:txBody>
                  <a:tcPr marL="36000" marR="72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b="1" dirty="0">
                          <a:latin typeface="Arial" panose="020B0604020202020204" pitchFamily="34" charset="0"/>
                          <a:ea typeface="Noto Sans JP" panose="020B0500000000000000"/>
                          <a:cs typeface="Arial" panose="020B0604020202020204" pitchFamily="34" charset="0"/>
                        </a:rPr>
                        <a:t>SUCI</a:t>
                      </a:r>
                      <a:r>
                        <a:rPr lang="en-US" sz="700" dirty="0">
                          <a:latin typeface="Arial" panose="020B0604020202020204" pitchFamily="34" charset="0"/>
                          <a:ea typeface="Noto Sans JP" panose="020B0500000000000000"/>
                          <a:cs typeface="Arial" panose="020B0604020202020204" pitchFamily="34" charset="0"/>
                        </a:rPr>
                        <a:t> - Subscription Concealed Identifier</a:t>
                      </a:r>
                      <a:endParaRPr lang="en-JP" sz="700" dirty="0">
                        <a:latin typeface="Arial" panose="020B0604020202020204" pitchFamily="34" charset="0"/>
                        <a:ea typeface="Noto Sans JP" panose="020B0500000000000000"/>
                        <a:cs typeface="Arial" panose="020B0604020202020204" pitchFamily="34" charset="0"/>
                      </a:endParaRPr>
                    </a:p>
                  </a:txBody>
                  <a:tcPr marL="36000" marR="72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287663"/>
                  </a:ext>
                </a:extLst>
              </a:tr>
              <a:tr h="36407">
                <a:tc>
                  <a:txBody>
                    <a:bodyPr/>
                    <a:lstStyle/>
                    <a:p>
                      <a:pPr marL="0" marR="0" lvl="0" indent="0" algn="l" defTabSz="14971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>
                          <a:latin typeface="Arial" panose="020B0604020202020204" pitchFamily="34" charset="0"/>
                          <a:ea typeface="Noto Sans JP" panose="020B0500000000000000"/>
                          <a:cs typeface="Arial" panose="020B0604020202020204" pitchFamily="34" charset="0"/>
                        </a:rPr>
                        <a:t>IMEI</a:t>
                      </a:r>
                      <a:r>
                        <a:rPr lang="en-US" sz="700" dirty="0">
                          <a:latin typeface="Arial" panose="020B0604020202020204" pitchFamily="34" charset="0"/>
                          <a:ea typeface="Noto Sans JP" panose="020B0500000000000000"/>
                          <a:cs typeface="Arial" panose="020B0604020202020204" pitchFamily="34" charset="0"/>
                        </a:rPr>
                        <a:t> - International Mobile Equipment Identity</a:t>
                      </a:r>
                      <a:endParaRPr lang="en-JP" sz="700" dirty="0">
                        <a:latin typeface="Arial" panose="020B0604020202020204" pitchFamily="34" charset="0"/>
                        <a:ea typeface="Noto Sans JP" panose="020B0500000000000000"/>
                        <a:cs typeface="Arial" panose="020B0604020202020204" pitchFamily="34" charset="0"/>
                      </a:endParaRPr>
                    </a:p>
                  </a:txBody>
                  <a:tcPr marL="36000" marR="72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b="1" dirty="0">
                          <a:latin typeface="Arial" panose="020B0604020202020204" pitchFamily="34" charset="0"/>
                          <a:ea typeface="Noto Sans JP" panose="020B0500000000000000"/>
                          <a:cs typeface="Arial" panose="020B0604020202020204" pitchFamily="34" charset="0"/>
                        </a:rPr>
                        <a:t>PEI</a:t>
                      </a:r>
                      <a:r>
                        <a:rPr lang="en-US" sz="700" dirty="0">
                          <a:latin typeface="Arial" panose="020B0604020202020204" pitchFamily="34" charset="0"/>
                          <a:ea typeface="Noto Sans JP" panose="020B0500000000000000"/>
                          <a:cs typeface="Arial" panose="020B0604020202020204" pitchFamily="34" charset="0"/>
                        </a:rPr>
                        <a:t> - Permanent Equipment Identifier</a:t>
                      </a:r>
                      <a:endParaRPr lang="en-JP" sz="700" dirty="0">
                        <a:latin typeface="Arial" panose="020B0604020202020204" pitchFamily="34" charset="0"/>
                        <a:ea typeface="Noto Sans JP" panose="020B0500000000000000"/>
                        <a:cs typeface="Arial" panose="020B0604020202020204" pitchFamily="34" charset="0"/>
                      </a:endParaRPr>
                    </a:p>
                  </a:txBody>
                  <a:tcPr marL="36000" marR="72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525223"/>
                  </a:ext>
                </a:extLst>
              </a:tr>
              <a:tr h="36407">
                <a:tc>
                  <a:txBody>
                    <a:bodyPr/>
                    <a:lstStyle/>
                    <a:p>
                      <a:pPr algn="l"/>
                      <a:r>
                        <a:rPr lang="en-US" sz="700" b="1" dirty="0">
                          <a:latin typeface="Arial" panose="020B0604020202020204" pitchFamily="34" charset="0"/>
                          <a:ea typeface="Noto Sans JP" panose="020B0500000000000000"/>
                          <a:cs typeface="Arial" panose="020B0604020202020204" pitchFamily="34" charset="0"/>
                        </a:rPr>
                        <a:t>GUTI</a:t>
                      </a:r>
                      <a:r>
                        <a:rPr lang="en-US" sz="700" dirty="0">
                          <a:latin typeface="Arial" panose="020B0604020202020204" pitchFamily="34" charset="0"/>
                          <a:ea typeface="Noto Sans JP" panose="020B0500000000000000"/>
                          <a:cs typeface="Arial" panose="020B0604020202020204" pitchFamily="34" charset="0"/>
                        </a:rPr>
                        <a:t> - Globally Unique Temporary UE Identify</a:t>
                      </a:r>
                      <a:endParaRPr lang="en-JP" sz="700" dirty="0">
                        <a:latin typeface="Arial" panose="020B0604020202020204" pitchFamily="34" charset="0"/>
                        <a:ea typeface="Noto Sans JP" panose="020B0500000000000000"/>
                        <a:cs typeface="Arial" panose="020B0604020202020204" pitchFamily="34" charset="0"/>
                      </a:endParaRPr>
                    </a:p>
                  </a:txBody>
                  <a:tcPr marL="36000" marR="72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b="1" dirty="0">
                          <a:latin typeface="Arial" panose="020B0604020202020204" pitchFamily="34" charset="0"/>
                          <a:ea typeface="Noto Sans JP" panose="020B0500000000000000"/>
                          <a:cs typeface="Arial" panose="020B0604020202020204" pitchFamily="34" charset="0"/>
                        </a:rPr>
                        <a:t>5G-GUTI</a:t>
                      </a:r>
                      <a:r>
                        <a:rPr lang="en-US" sz="700" dirty="0">
                          <a:latin typeface="Arial" panose="020B0604020202020204" pitchFamily="34" charset="0"/>
                          <a:ea typeface="Noto Sans JP" panose="020B0500000000000000"/>
                          <a:cs typeface="Arial" panose="020B0604020202020204" pitchFamily="34" charset="0"/>
                        </a:rPr>
                        <a:t> - 5G Globally Unique Temporary UE Identify</a:t>
                      </a:r>
                      <a:endParaRPr lang="en-JP" sz="700" dirty="0">
                        <a:latin typeface="Arial" panose="020B0604020202020204" pitchFamily="34" charset="0"/>
                        <a:ea typeface="Noto Sans JP" panose="020B0500000000000000"/>
                        <a:cs typeface="Arial" panose="020B0604020202020204" pitchFamily="34" charset="0"/>
                      </a:endParaRPr>
                    </a:p>
                  </a:txBody>
                  <a:tcPr marL="36000" marR="72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64353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JP" sz="700" b="1" dirty="0">
                          <a:latin typeface="Arial" panose="020B0604020202020204" pitchFamily="34" charset="0"/>
                          <a:ea typeface="Noto Sans JP" panose="020B0500000000000000"/>
                          <a:cs typeface="Arial" panose="020B0604020202020204" pitchFamily="34" charset="0"/>
                        </a:rPr>
                        <a:t>APN</a:t>
                      </a:r>
                      <a:r>
                        <a:rPr lang="en-JP" sz="700" dirty="0">
                          <a:latin typeface="Arial" panose="020B0604020202020204" pitchFamily="34" charset="0"/>
                          <a:ea typeface="Noto Sans JP" panose="020B050000000000000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700" dirty="0">
                          <a:latin typeface="Arial" panose="020B0604020202020204" pitchFamily="34" charset="0"/>
                          <a:ea typeface="Noto Sans JP" panose="020B0500000000000000"/>
                          <a:cs typeface="Arial" panose="020B0604020202020204" pitchFamily="34" charset="0"/>
                        </a:rPr>
                        <a:t>- </a:t>
                      </a:r>
                      <a:r>
                        <a:rPr lang="en-JP" sz="700" dirty="0">
                          <a:latin typeface="Arial" panose="020B0604020202020204" pitchFamily="34" charset="0"/>
                          <a:ea typeface="Noto Sans JP" panose="020B0500000000000000"/>
                          <a:cs typeface="Arial" panose="020B0604020202020204" pitchFamily="34" charset="0"/>
                        </a:rPr>
                        <a:t>Access Point Name</a:t>
                      </a:r>
                    </a:p>
                  </a:txBody>
                  <a:tcPr marL="36000" marR="72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b="1" dirty="0">
                          <a:latin typeface="Arial" panose="020B0604020202020204" pitchFamily="34" charset="0"/>
                          <a:ea typeface="Noto Sans JP" panose="020B0500000000000000"/>
                          <a:cs typeface="Arial" panose="020B0604020202020204" pitchFamily="34" charset="0"/>
                        </a:rPr>
                        <a:t>DNN</a:t>
                      </a:r>
                      <a:r>
                        <a:rPr lang="en-US" sz="700" dirty="0">
                          <a:latin typeface="Arial" panose="020B0604020202020204" pitchFamily="34" charset="0"/>
                          <a:ea typeface="Noto Sans JP" panose="020B0500000000000000"/>
                          <a:cs typeface="Arial" panose="020B0604020202020204" pitchFamily="34" charset="0"/>
                        </a:rPr>
                        <a:t> - Data Network Name</a:t>
                      </a:r>
                      <a:endParaRPr lang="en-JP" sz="700" dirty="0">
                        <a:latin typeface="Arial" panose="020B0604020202020204" pitchFamily="34" charset="0"/>
                        <a:ea typeface="Noto Sans JP" panose="020B0500000000000000"/>
                        <a:cs typeface="Arial" panose="020B0604020202020204" pitchFamily="34" charset="0"/>
                      </a:endParaRPr>
                    </a:p>
                  </a:txBody>
                  <a:tcPr marL="36000" marR="72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09795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700" b="1" dirty="0">
                          <a:latin typeface="Arial" panose="020B0604020202020204" pitchFamily="34" charset="0"/>
                          <a:ea typeface="Noto Sans JP" panose="020B0500000000000000"/>
                          <a:cs typeface="Arial" panose="020B0604020202020204" pitchFamily="34" charset="0"/>
                        </a:rPr>
                        <a:t>ECGI</a:t>
                      </a:r>
                      <a:r>
                        <a:rPr lang="en-US" sz="700" dirty="0">
                          <a:latin typeface="Arial" panose="020B0604020202020204" pitchFamily="34" charset="0"/>
                          <a:ea typeface="Noto Sans JP" panose="020B0500000000000000"/>
                          <a:cs typeface="Arial" panose="020B0604020202020204" pitchFamily="34" charset="0"/>
                        </a:rPr>
                        <a:t> - EUTRA Cell Global Identifier</a:t>
                      </a:r>
                      <a:endParaRPr lang="en-JP" sz="700" dirty="0">
                        <a:latin typeface="Arial" panose="020B0604020202020204" pitchFamily="34" charset="0"/>
                        <a:ea typeface="Noto Sans JP" panose="020B0500000000000000"/>
                        <a:cs typeface="Arial" panose="020B0604020202020204" pitchFamily="34" charset="0"/>
                      </a:endParaRPr>
                    </a:p>
                  </a:txBody>
                  <a:tcPr marL="36000" marR="72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b="1" dirty="0">
                          <a:latin typeface="Arial" panose="020B0604020202020204" pitchFamily="34" charset="0"/>
                          <a:ea typeface="Noto Sans JP" panose="020B0500000000000000"/>
                          <a:cs typeface="Arial" panose="020B0604020202020204" pitchFamily="34" charset="0"/>
                        </a:rPr>
                        <a:t>NCGI</a:t>
                      </a:r>
                      <a:r>
                        <a:rPr lang="en-US" sz="700" dirty="0">
                          <a:latin typeface="Arial" panose="020B0604020202020204" pitchFamily="34" charset="0"/>
                          <a:ea typeface="Noto Sans JP" panose="020B0500000000000000"/>
                          <a:cs typeface="Arial" panose="020B0604020202020204" pitchFamily="34" charset="0"/>
                        </a:rPr>
                        <a:t> - NR Cell Global Identity</a:t>
                      </a:r>
                      <a:endParaRPr lang="en-JP" sz="700" dirty="0">
                        <a:latin typeface="Arial" panose="020B0604020202020204" pitchFamily="34" charset="0"/>
                        <a:ea typeface="Noto Sans JP" panose="020B0500000000000000"/>
                        <a:cs typeface="Arial" panose="020B0604020202020204" pitchFamily="34" charset="0"/>
                      </a:endParaRPr>
                    </a:p>
                  </a:txBody>
                  <a:tcPr marL="36000" marR="72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03165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JP" sz="700" b="1" dirty="0">
                          <a:latin typeface="Arial" panose="020B0604020202020204" pitchFamily="34" charset="0"/>
                          <a:ea typeface="Noto Sans JP" panose="020B0500000000000000"/>
                          <a:cs typeface="Arial" panose="020B0604020202020204" pitchFamily="34" charset="0"/>
                        </a:rPr>
                        <a:t>ECI</a:t>
                      </a:r>
                      <a:r>
                        <a:rPr lang="en-JP" sz="700" dirty="0">
                          <a:latin typeface="Arial" panose="020B0604020202020204" pitchFamily="34" charset="0"/>
                          <a:ea typeface="Noto Sans JP" panose="020B050000000000000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700" dirty="0">
                          <a:latin typeface="Arial" panose="020B0604020202020204" pitchFamily="34" charset="0"/>
                          <a:ea typeface="Noto Sans JP" panose="020B0500000000000000"/>
                          <a:cs typeface="Arial" panose="020B0604020202020204" pitchFamily="34" charset="0"/>
                        </a:rPr>
                        <a:t>- </a:t>
                      </a:r>
                      <a:r>
                        <a:rPr lang="en-JP" sz="700" dirty="0">
                          <a:latin typeface="Arial" panose="020B0604020202020204" pitchFamily="34" charset="0"/>
                          <a:ea typeface="Noto Sans JP" panose="020B0500000000000000"/>
                          <a:cs typeface="Arial" panose="020B0604020202020204" pitchFamily="34" charset="0"/>
                        </a:rPr>
                        <a:t>EUTRA Cell Identity</a:t>
                      </a:r>
                    </a:p>
                  </a:txBody>
                  <a:tcPr marL="36000" marR="72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JP" sz="700" b="1" dirty="0">
                          <a:latin typeface="Arial" panose="020B0604020202020204" pitchFamily="34" charset="0"/>
                          <a:ea typeface="Noto Sans JP" panose="020B0500000000000000"/>
                          <a:cs typeface="Arial" panose="020B0604020202020204" pitchFamily="34" charset="0"/>
                        </a:rPr>
                        <a:t>NCI</a:t>
                      </a:r>
                      <a:r>
                        <a:rPr lang="en-JP" sz="700" dirty="0">
                          <a:latin typeface="Arial" panose="020B0604020202020204" pitchFamily="34" charset="0"/>
                          <a:ea typeface="Noto Sans JP" panose="020B050000000000000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700" dirty="0">
                          <a:latin typeface="Arial" panose="020B0604020202020204" pitchFamily="34" charset="0"/>
                          <a:ea typeface="Noto Sans JP" panose="020B0500000000000000"/>
                          <a:cs typeface="Arial" panose="020B0604020202020204" pitchFamily="34" charset="0"/>
                        </a:rPr>
                        <a:t>- </a:t>
                      </a:r>
                      <a:r>
                        <a:rPr lang="en-JP" sz="700" dirty="0">
                          <a:latin typeface="Arial" panose="020B0604020202020204" pitchFamily="34" charset="0"/>
                          <a:ea typeface="Noto Sans JP" panose="020B0500000000000000"/>
                          <a:cs typeface="Arial" panose="020B0604020202020204" pitchFamily="34" charset="0"/>
                        </a:rPr>
                        <a:t>NR Cell Identity</a:t>
                      </a:r>
                    </a:p>
                  </a:txBody>
                  <a:tcPr marL="36000" marR="72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49848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700" b="1" dirty="0">
                          <a:latin typeface="Arial" panose="020B0604020202020204" pitchFamily="34" charset="0"/>
                          <a:ea typeface="Noto Sans JP" panose="020B0500000000000000"/>
                          <a:cs typeface="Arial" panose="020B0604020202020204" pitchFamily="34" charset="0"/>
                        </a:rPr>
                        <a:t>MSISDN</a:t>
                      </a:r>
                      <a:r>
                        <a:rPr lang="en-US" sz="700" dirty="0">
                          <a:latin typeface="Arial" panose="020B0604020202020204" pitchFamily="34" charset="0"/>
                          <a:ea typeface="Noto Sans JP" panose="020B0500000000000000"/>
                          <a:cs typeface="Arial" panose="020B0604020202020204" pitchFamily="34" charset="0"/>
                        </a:rPr>
                        <a:t> - Mobile Station ISDN</a:t>
                      </a:r>
                    </a:p>
                  </a:txBody>
                  <a:tcPr marL="36000" marR="72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b="1" dirty="0">
                          <a:latin typeface="Arial" panose="020B0604020202020204" pitchFamily="34" charset="0"/>
                          <a:ea typeface="Noto Sans JP" panose="020B0500000000000000"/>
                          <a:cs typeface="Arial" panose="020B0604020202020204" pitchFamily="34" charset="0"/>
                        </a:rPr>
                        <a:t>GPSI</a:t>
                      </a:r>
                      <a:r>
                        <a:rPr lang="en-US" sz="700" dirty="0">
                          <a:latin typeface="Arial" panose="020B0604020202020204" pitchFamily="34" charset="0"/>
                          <a:ea typeface="Noto Sans JP" panose="020B0500000000000000"/>
                          <a:cs typeface="Arial" panose="020B0604020202020204" pitchFamily="34" charset="0"/>
                        </a:rPr>
                        <a:t> - Generic Public Subscription Identifier</a:t>
                      </a:r>
                      <a:endParaRPr lang="en-JP" sz="700" dirty="0">
                        <a:latin typeface="Arial" panose="020B0604020202020204" pitchFamily="34" charset="0"/>
                        <a:ea typeface="Noto Sans JP" panose="020B0500000000000000"/>
                        <a:cs typeface="Arial" panose="020B0604020202020204" pitchFamily="34" charset="0"/>
                      </a:endParaRPr>
                    </a:p>
                  </a:txBody>
                  <a:tcPr marL="36000" marR="72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9020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14971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>
                          <a:latin typeface="Arial" panose="020B0604020202020204" pitchFamily="34" charset="0"/>
                          <a:ea typeface="Noto Sans JP" panose="020B0500000000000000"/>
                          <a:cs typeface="Arial" panose="020B0604020202020204" pitchFamily="34" charset="0"/>
                        </a:rPr>
                        <a:t>External Identifier</a:t>
                      </a:r>
                      <a:endParaRPr lang="en-JP" sz="700" dirty="0">
                        <a:latin typeface="Arial" panose="020B0604020202020204" pitchFamily="34" charset="0"/>
                        <a:ea typeface="Noto Sans JP" panose="020B0500000000000000"/>
                        <a:cs typeface="Arial" panose="020B0604020202020204" pitchFamily="34" charset="0"/>
                      </a:endParaRPr>
                    </a:p>
                  </a:txBody>
                  <a:tcPr marL="36000" marR="72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4971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>
                          <a:latin typeface="Arial" panose="020B0604020202020204" pitchFamily="34" charset="0"/>
                          <a:ea typeface="Noto Sans JP" panose="020B0500000000000000"/>
                          <a:cs typeface="Arial" panose="020B0604020202020204" pitchFamily="34" charset="0"/>
                        </a:rPr>
                        <a:t>GPSI</a:t>
                      </a:r>
                      <a:r>
                        <a:rPr lang="en-US" sz="700" dirty="0">
                          <a:latin typeface="Arial" panose="020B0604020202020204" pitchFamily="34" charset="0"/>
                          <a:ea typeface="Noto Sans JP" panose="020B0500000000000000"/>
                          <a:cs typeface="Arial" panose="020B0604020202020204" pitchFamily="34" charset="0"/>
                        </a:rPr>
                        <a:t> - Generic Public Subscription Identifier</a:t>
                      </a:r>
                      <a:endParaRPr lang="en-JP" sz="700" dirty="0">
                        <a:latin typeface="Arial" panose="020B0604020202020204" pitchFamily="34" charset="0"/>
                        <a:ea typeface="Noto Sans JP" panose="020B0500000000000000"/>
                        <a:cs typeface="Arial" panose="020B0604020202020204" pitchFamily="34" charset="0"/>
                      </a:endParaRPr>
                    </a:p>
                  </a:txBody>
                  <a:tcPr marL="36000" marR="72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4456869"/>
                  </a:ext>
                </a:extLst>
              </a:tr>
              <a:tr h="36407">
                <a:tc>
                  <a:txBody>
                    <a:bodyPr/>
                    <a:lstStyle/>
                    <a:p>
                      <a:pPr marL="0" marR="0" indent="0" algn="l" defTabSz="14971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P" sz="700">
                          <a:latin typeface="Arial" panose="020B0604020202020204" pitchFamily="34" charset="0"/>
                          <a:ea typeface="Noto Sans JP" panose="020B0500000000000000"/>
                          <a:cs typeface="Arial" panose="020B0604020202020204" pitchFamily="34" charset="0"/>
                        </a:rPr>
                        <a:t>n/a</a:t>
                      </a:r>
                    </a:p>
                  </a:txBody>
                  <a:tcPr marL="36000" marR="72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b="1" dirty="0">
                          <a:latin typeface="Arial" panose="020B0604020202020204" pitchFamily="34" charset="0"/>
                          <a:ea typeface="Noto Sans JP" panose="020B0500000000000000"/>
                          <a:cs typeface="Arial" panose="020B0604020202020204" pitchFamily="34" charset="0"/>
                        </a:rPr>
                        <a:t>S-NSSAI</a:t>
                      </a:r>
                      <a:r>
                        <a:rPr lang="en-US" sz="700" dirty="0">
                          <a:latin typeface="Arial" panose="020B0604020202020204" pitchFamily="34" charset="0"/>
                          <a:ea typeface="Noto Sans JP" panose="020B0500000000000000"/>
                          <a:cs typeface="Arial" panose="020B0604020202020204" pitchFamily="34" charset="0"/>
                        </a:rPr>
                        <a:t> - Single-Network Slice Selection Assistance Information</a:t>
                      </a:r>
                      <a:endParaRPr lang="en-JP" sz="700" dirty="0">
                        <a:latin typeface="Arial" panose="020B0604020202020204" pitchFamily="34" charset="0"/>
                        <a:ea typeface="Noto Sans JP" panose="020B0500000000000000"/>
                        <a:cs typeface="Arial" panose="020B0604020202020204" pitchFamily="34" charset="0"/>
                      </a:endParaRPr>
                    </a:p>
                  </a:txBody>
                  <a:tcPr marL="36000" marR="72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6234903"/>
                  </a:ext>
                </a:extLst>
              </a:tr>
            </a:tbl>
          </a:graphicData>
        </a:graphic>
      </p:graphicFrame>
      <p:sp>
        <p:nvSpPr>
          <p:cNvPr id="611" name="Rectangle 610">
            <a:extLst>
              <a:ext uri="{FF2B5EF4-FFF2-40B4-BE49-F238E27FC236}">
                <a16:creationId xmlns:a16="http://schemas.microsoft.com/office/drawing/2014/main" id="{06A9C3DB-60C7-CE4C-AB0A-C2F97562583E}"/>
              </a:ext>
            </a:extLst>
          </p:cNvPr>
          <p:cNvSpPr/>
          <p:nvPr/>
        </p:nvSpPr>
        <p:spPr>
          <a:xfrm>
            <a:off x="9788133" y="6779050"/>
            <a:ext cx="498547" cy="15540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0513" rIns="0" bIns="505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41529"/>
            <a:r>
              <a:rPr lang="en-US" sz="842" dirty="0">
                <a:solidFill>
                  <a:prstClr val="black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CAPIF</a:t>
            </a:r>
          </a:p>
        </p:txBody>
      </p:sp>
      <p:sp>
        <p:nvSpPr>
          <p:cNvPr id="612" name="TextBox 611">
            <a:extLst>
              <a:ext uri="{FF2B5EF4-FFF2-40B4-BE49-F238E27FC236}">
                <a16:creationId xmlns:a16="http://schemas.microsoft.com/office/drawing/2014/main" id="{2F08D62F-D993-2A4F-8B69-1D1752DFC624}"/>
              </a:ext>
            </a:extLst>
          </p:cNvPr>
          <p:cNvSpPr txBox="1"/>
          <p:nvPr/>
        </p:nvSpPr>
        <p:spPr>
          <a:xfrm>
            <a:off x="10393904" y="6698710"/>
            <a:ext cx="649217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defTabSz="641529"/>
            <a:r>
              <a:rPr lang="en-JP" sz="56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29.222 CAPIF</a:t>
            </a:r>
          </a:p>
          <a:p>
            <a:pPr defTabSz="641529"/>
            <a:r>
              <a:rPr lang="en-JP" sz="56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33.122 CAPIF Security</a:t>
            </a:r>
          </a:p>
        </p:txBody>
      </p:sp>
      <p:sp>
        <p:nvSpPr>
          <p:cNvPr id="613" name="Rectangle 612">
            <a:extLst>
              <a:ext uri="{FF2B5EF4-FFF2-40B4-BE49-F238E27FC236}">
                <a16:creationId xmlns:a16="http://schemas.microsoft.com/office/drawing/2014/main" id="{B0D19684-C1A0-B746-9877-422260D797BA}"/>
              </a:ext>
            </a:extLst>
          </p:cNvPr>
          <p:cNvSpPr/>
          <p:nvPr/>
        </p:nvSpPr>
        <p:spPr>
          <a:xfrm>
            <a:off x="5873100" y="9161313"/>
            <a:ext cx="498547" cy="155408"/>
          </a:xfrm>
          <a:prstGeom prst="rect">
            <a:avLst/>
          </a:prstGeom>
          <a:solidFill>
            <a:schemeClr val="bg1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0513" rIns="0" bIns="505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41529"/>
            <a:r>
              <a:rPr lang="en-US" sz="842" dirty="0">
                <a:solidFill>
                  <a:srgbClr val="00B050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NSSAAF</a:t>
            </a:r>
          </a:p>
        </p:txBody>
      </p:sp>
      <p:sp>
        <p:nvSpPr>
          <p:cNvPr id="614" name="Rectangle 613">
            <a:extLst>
              <a:ext uri="{FF2B5EF4-FFF2-40B4-BE49-F238E27FC236}">
                <a16:creationId xmlns:a16="http://schemas.microsoft.com/office/drawing/2014/main" id="{4497EEF7-275F-CB47-A3E9-F85F10000D31}"/>
              </a:ext>
            </a:extLst>
          </p:cNvPr>
          <p:cNvSpPr/>
          <p:nvPr/>
        </p:nvSpPr>
        <p:spPr>
          <a:xfrm>
            <a:off x="7109757" y="9837518"/>
            <a:ext cx="498547" cy="155408"/>
          </a:xfrm>
          <a:prstGeom prst="rect">
            <a:avLst/>
          </a:prstGeom>
          <a:solidFill>
            <a:schemeClr val="bg1"/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0513" rIns="0" bIns="505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41529"/>
            <a:r>
              <a:rPr lang="en-US" sz="842" dirty="0">
                <a:solidFill>
                  <a:srgbClr val="0070C0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NSACF</a:t>
            </a:r>
          </a:p>
        </p:txBody>
      </p:sp>
      <p:cxnSp>
        <p:nvCxnSpPr>
          <p:cNvPr id="615" name="Straight Connector 614">
            <a:extLst>
              <a:ext uri="{FF2B5EF4-FFF2-40B4-BE49-F238E27FC236}">
                <a16:creationId xmlns:a16="http://schemas.microsoft.com/office/drawing/2014/main" id="{160CA926-9BF3-DC46-ADD6-7884C1A806D6}"/>
              </a:ext>
            </a:extLst>
          </p:cNvPr>
          <p:cNvCxnSpPr>
            <a:cxnSpLocks/>
            <a:stCxn id="613" idx="0"/>
            <a:endCxn id="335" idx="2"/>
          </p:cNvCxnSpPr>
          <p:nvPr/>
        </p:nvCxnSpPr>
        <p:spPr>
          <a:xfrm flipV="1">
            <a:off x="6122374" y="8936673"/>
            <a:ext cx="124608" cy="22464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0" name="Straight Connector 619">
            <a:extLst>
              <a:ext uri="{FF2B5EF4-FFF2-40B4-BE49-F238E27FC236}">
                <a16:creationId xmlns:a16="http://schemas.microsoft.com/office/drawing/2014/main" id="{7CEC25AA-4EFD-4A49-8CE3-2978B1DFFF46}"/>
              </a:ext>
            </a:extLst>
          </p:cNvPr>
          <p:cNvCxnSpPr>
            <a:cxnSpLocks/>
            <a:stCxn id="330" idx="3"/>
            <a:endCxn id="613" idx="1"/>
          </p:cNvCxnSpPr>
          <p:nvPr/>
        </p:nvCxnSpPr>
        <p:spPr>
          <a:xfrm flipV="1">
            <a:off x="4130034" y="9239017"/>
            <a:ext cx="1743066" cy="345795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1" name="Straight Connector 620">
            <a:extLst>
              <a:ext uri="{FF2B5EF4-FFF2-40B4-BE49-F238E27FC236}">
                <a16:creationId xmlns:a16="http://schemas.microsoft.com/office/drawing/2014/main" id="{BECCD326-B1A4-9B4D-AD1B-516D8503F8EB}"/>
              </a:ext>
            </a:extLst>
          </p:cNvPr>
          <p:cNvCxnSpPr>
            <a:cxnSpLocks/>
            <a:stCxn id="330" idx="3"/>
            <a:endCxn id="614" idx="1"/>
          </p:cNvCxnSpPr>
          <p:nvPr/>
        </p:nvCxnSpPr>
        <p:spPr>
          <a:xfrm>
            <a:off x="4130034" y="9584812"/>
            <a:ext cx="2979723" cy="33041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3" name="Straight Connector 622">
            <a:extLst>
              <a:ext uri="{FF2B5EF4-FFF2-40B4-BE49-F238E27FC236}">
                <a16:creationId xmlns:a16="http://schemas.microsoft.com/office/drawing/2014/main" id="{764DC0AA-019D-0F4A-9304-C781C0524C4E}"/>
              </a:ext>
            </a:extLst>
          </p:cNvPr>
          <p:cNvCxnSpPr>
            <a:cxnSpLocks/>
            <a:stCxn id="614" idx="3"/>
            <a:endCxn id="513" idx="1"/>
          </p:cNvCxnSpPr>
          <p:nvPr/>
        </p:nvCxnSpPr>
        <p:spPr>
          <a:xfrm flipV="1">
            <a:off x="7608304" y="9584812"/>
            <a:ext cx="2872503" cy="33041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4" name="TextBox 633">
            <a:extLst>
              <a:ext uri="{FF2B5EF4-FFF2-40B4-BE49-F238E27FC236}">
                <a16:creationId xmlns:a16="http://schemas.microsoft.com/office/drawing/2014/main" id="{F6E916F3-CB78-D548-94D3-8871A927CC48}"/>
              </a:ext>
            </a:extLst>
          </p:cNvPr>
          <p:cNvSpPr txBox="1"/>
          <p:nvPr/>
        </p:nvSpPr>
        <p:spPr>
          <a:xfrm>
            <a:off x="6110470" y="9003089"/>
            <a:ext cx="179019" cy="92333"/>
          </a:xfrm>
          <a:prstGeom prst="rect">
            <a:avLst/>
          </a:prstGeom>
          <a:solidFill>
            <a:schemeClr val="bg1"/>
          </a:solidFill>
          <a:ln w="6350">
            <a:solidFill>
              <a:srgbClr val="00B050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N59</a:t>
            </a:r>
          </a:p>
        </p:txBody>
      </p:sp>
      <p:sp>
        <p:nvSpPr>
          <p:cNvPr id="635" name="TextBox 634">
            <a:extLst>
              <a:ext uri="{FF2B5EF4-FFF2-40B4-BE49-F238E27FC236}">
                <a16:creationId xmlns:a16="http://schemas.microsoft.com/office/drawing/2014/main" id="{7C5F52B6-F3DB-A048-A884-E277B05132AD}"/>
              </a:ext>
            </a:extLst>
          </p:cNvPr>
          <p:cNvSpPr txBox="1"/>
          <p:nvPr/>
        </p:nvSpPr>
        <p:spPr>
          <a:xfrm>
            <a:off x="5285702" y="9276971"/>
            <a:ext cx="179019" cy="92333"/>
          </a:xfrm>
          <a:prstGeom prst="rect">
            <a:avLst/>
          </a:prstGeom>
          <a:solidFill>
            <a:schemeClr val="bg1"/>
          </a:solidFill>
          <a:ln w="6350">
            <a:solidFill>
              <a:srgbClr val="00B050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N58</a:t>
            </a:r>
          </a:p>
        </p:txBody>
      </p:sp>
      <p:sp>
        <p:nvSpPr>
          <p:cNvPr id="636" name="TextBox 635">
            <a:extLst>
              <a:ext uri="{FF2B5EF4-FFF2-40B4-BE49-F238E27FC236}">
                <a16:creationId xmlns:a16="http://schemas.microsoft.com/office/drawing/2014/main" id="{33D93C26-5119-2D43-9CDA-9B8855E9A15F}"/>
              </a:ext>
            </a:extLst>
          </p:cNvPr>
          <p:cNvSpPr txBox="1"/>
          <p:nvPr/>
        </p:nvSpPr>
        <p:spPr>
          <a:xfrm>
            <a:off x="5078107" y="9664068"/>
            <a:ext cx="179019" cy="92333"/>
          </a:xfrm>
          <a:prstGeom prst="rect">
            <a:avLst/>
          </a:prstGeom>
          <a:solidFill>
            <a:schemeClr val="bg1"/>
          </a:solidFill>
          <a:ln w="6350">
            <a:solidFill>
              <a:srgbClr val="0070C0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N80</a:t>
            </a:r>
          </a:p>
        </p:txBody>
      </p:sp>
      <p:sp>
        <p:nvSpPr>
          <p:cNvPr id="637" name="TextBox 636">
            <a:extLst>
              <a:ext uri="{FF2B5EF4-FFF2-40B4-BE49-F238E27FC236}">
                <a16:creationId xmlns:a16="http://schemas.microsoft.com/office/drawing/2014/main" id="{09BEBCFB-906B-D646-A14B-60BB94BBE85F}"/>
              </a:ext>
            </a:extLst>
          </p:cNvPr>
          <p:cNvSpPr txBox="1"/>
          <p:nvPr/>
        </p:nvSpPr>
        <p:spPr>
          <a:xfrm>
            <a:off x="9245450" y="9676507"/>
            <a:ext cx="179019" cy="92333"/>
          </a:xfrm>
          <a:prstGeom prst="rect">
            <a:avLst/>
          </a:prstGeom>
          <a:solidFill>
            <a:schemeClr val="bg1"/>
          </a:solidFill>
          <a:ln w="6350">
            <a:solidFill>
              <a:srgbClr val="0070C0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N81</a:t>
            </a:r>
          </a:p>
        </p:txBody>
      </p:sp>
      <p:cxnSp>
        <p:nvCxnSpPr>
          <p:cNvPr id="645" name="Straight Connector 644">
            <a:extLst>
              <a:ext uri="{FF2B5EF4-FFF2-40B4-BE49-F238E27FC236}">
                <a16:creationId xmlns:a16="http://schemas.microsoft.com/office/drawing/2014/main" id="{EC66C52A-9AC2-674B-92B7-D95AF6EED199}"/>
              </a:ext>
            </a:extLst>
          </p:cNvPr>
          <p:cNvCxnSpPr>
            <a:cxnSpLocks/>
            <a:stCxn id="524" idx="1"/>
            <a:endCxn id="609" idx="3"/>
          </p:cNvCxnSpPr>
          <p:nvPr/>
        </p:nvCxnSpPr>
        <p:spPr>
          <a:xfrm flipH="1" flipV="1">
            <a:off x="7608304" y="7182786"/>
            <a:ext cx="2322279" cy="11937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9" name="Straight Connector 648">
            <a:extLst>
              <a:ext uri="{FF2B5EF4-FFF2-40B4-BE49-F238E27FC236}">
                <a16:creationId xmlns:a16="http://schemas.microsoft.com/office/drawing/2014/main" id="{B1F17552-CD7F-2549-BDE0-AE3BCE796FFD}"/>
              </a:ext>
            </a:extLst>
          </p:cNvPr>
          <p:cNvCxnSpPr>
            <a:cxnSpLocks/>
            <a:stCxn id="609" idx="2"/>
            <a:endCxn id="335" idx="0"/>
          </p:cNvCxnSpPr>
          <p:nvPr/>
        </p:nvCxnSpPr>
        <p:spPr>
          <a:xfrm flipH="1">
            <a:off x="6246982" y="7286210"/>
            <a:ext cx="1112049" cy="13408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8" name="Straight Connector 757">
            <a:extLst>
              <a:ext uri="{FF2B5EF4-FFF2-40B4-BE49-F238E27FC236}">
                <a16:creationId xmlns:a16="http://schemas.microsoft.com/office/drawing/2014/main" id="{AEC40C65-5F4F-4649-A37E-056E425F629F}"/>
              </a:ext>
            </a:extLst>
          </p:cNvPr>
          <p:cNvCxnSpPr>
            <a:cxnSpLocks/>
            <a:stCxn id="609" idx="2"/>
            <a:endCxn id="513" idx="1"/>
          </p:cNvCxnSpPr>
          <p:nvPr/>
        </p:nvCxnSpPr>
        <p:spPr>
          <a:xfrm>
            <a:off x="7359031" y="7286210"/>
            <a:ext cx="3121776" cy="22986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2" name="Straight Connector 761">
            <a:extLst>
              <a:ext uri="{FF2B5EF4-FFF2-40B4-BE49-F238E27FC236}">
                <a16:creationId xmlns:a16="http://schemas.microsoft.com/office/drawing/2014/main" id="{F26D1FA1-E876-DE4E-AF1F-3742D8D5424C}"/>
              </a:ext>
            </a:extLst>
          </p:cNvPr>
          <p:cNvCxnSpPr>
            <a:cxnSpLocks/>
            <a:stCxn id="609" idx="1"/>
            <a:endCxn id="330" idx="0"/>
          </p:cNvCxnSpPr>
          <p:nvPr/>
        </p:nvCxnSpPr>
        <p:spPr>
          <a:xfrm flipH="1">
            <a:off x="3880761" y="7182786"/>
            <a:ext cx="3228996" cy="22473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4" name="TextBox 763">
            <a:extLst>
              <a:ext uri="{FF2B5EF4-FFF2-40B4-BE49-F238E27FC236}">
                <a16:creationId xmlns:a16="http://schemas.microsoft.com/office/drawing/2014/main" id="{983788E9-3206-D542-ADD5-091873F2EB32}"/>
              </a:ext>
            </a:extLst>
          </p:cNvPr>
          <p:cNvSpPr txBox="1"/>
          <p:nvPr/>
        </p:nvSpPr>
        <p:spPr>
          <a:xfrm>
            <a:off x="8150194" y="7876884"/>
            <a:ext cx="179019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 dirty="0">
                <a:latin typeface="Arial" panose="020B0604020202020204" pitchFamily="34" charset="0"/>
                <a:cs typeface="Arial" panose="020B0604020202020204" pitchFamily="34" charset="0"/>
              </a:rPr>
              <a:t>N29</a:t>
            </a:r>
          </a:p>
        </p:txBody>
      </p:sp>
      <p:sp>
        <p:nvSpPr>
          <p:cNvPr id="765" name="TextBox 764">
            <a:extLst>
              <a:ext uri="{FF2B5EF4-FFF2-40B4-BE49-F238E27FC236}">
                <a16:creationId xmlns:a16="http://schemas.microsoft.com/office/drawing/2014/main" id="{29F91A46-B6B9-5E48-8F24-5E79518B16AA}"/>
              </a:ext>
            </a:extLst>
          </p:cNvPr>
          <p:cNvSpPr txBox="1"/>
          <p:nvPr/>
        </p:nvSpPr>
        <p:spPr>
          <a:xfrm>
            <a:off x="9334509" y="8056201"/>
            <a:ext cx="179019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 dirty="0">
                <a:latin typeface="Arial" panose="020B0604020202020204" pitchFamily="34" charset="0"/>
                <a:cs typeface="Arial" panose="020B0604020202020204" pitchFamily="34" charset="0"/>
              </a:rPr>
              <a:t>N30</a:t>
            </a:r>
          </a:p>
        </p:txBody>
      </p:sp>
      <p:sp>
        <p:nvSpPr>
          <p:cNvPr id="766" name="TextBox 765">
            <a:extLst>
              <a:ext uri="{FF2B5EF4-FFF2-40B4-BE49-F238E27FC236}">
                <a16:creationId xmlns:a16="http://schemas.microsoft.com/office/drawing/2014/main" id="{3B45AB75-B1F4-224F-A058-4F8035B61618}"/>
              </a:ext>
            </a:extLst>
          </p:cNvPr>
          <p:cNvSpPr txBox="1"/>
          <p:nvPr/>
        </p:nvSpPr>
        <p:spPr>
          <a:xfrm>
            <a:off x="5967541" y="6752051"/>
            <a:ext cx="179019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>
                <a:latin typeface="Arial" panose="020B0604020202020204" pitchFamily="34" charset="0"/>
                <a:cs typeface="Arial" panose="020B0604020202020204" pitchFamily="34" charset="0"/>
              </a:rPr>
              <a:t>N37</a:t>
            </a:r>
          </a:p>
        </p:txBody>
      </p:sp>
      <p:sp>
        <p:nvSpPr>
          <p:cNvPr id="767" name="TextBox 766">
            <a:extLst>
              <a:ext uri="{FF2B5EF4-FFF2-40B4-BE49-F238E27FC236}">
                <a16:creationId xmlns:a16="http://schemas.microsoft.com/office/drawing/2014/main" id="{26B34C27-6EFE-6D46-80F0-C9D728667ED6}"/>
              </a:ext>
            </a:extLst>
          </p:cNvPr>
          <p:cNvSpPr txBox="1"/>
          <p:nvPr/>
        </p:nvSpPr>
        <p:spPr>
          <a:xfrm>
            <a:off x="5255260" y="8344873"/>
            <a:ext cx="179019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 dirty="0">
                <a:latin typeface="Arial" panose="020B0604020202020204" pitchFamily="34" charset="0"/>
                <a:cs typeface="Arial" panose="020B0604020202020204" pitchFamily="34" charset="0"/>
              </a:rPr>
              <a:t>N51</a:t>
            </a:r>
          </a:p>
        </p:txBody>
      </p:sp>
      <p:sp>
        <p:nvSpPr>
          <p:cNvPr id="768" name="TextBox 767">
            <a:extLst>
              <a:ext uri="{FF2B5EF4-FFF2-40B4-BE49-F238E27FC236}">
                <a16:creationId xmlns:a16="http://schemas.microsoft.com/office/drawing/2014/main" id="{6EEC65DD-F5B5-C444-AEF2-67A6E640FC49}"/>
              </a:ext>
            </a:extLst>
          </p:cNvPr>
          <p:cNvSpPr txBox="1"/>
          <p:nvPr/>
        </p:nvSpPr>
        <p:spPr>
          <a:xfrm>
            <a:off x="6632175" y="7947105"/>
            <a:ext cx="179019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 dirty="0">
                <a:latin typeface="Arial" panose="020B0604020202020204" pitchFamily="34" charset="0"/>
                <a:cs typeface="Arial" panose="020B0604020202020204" pitchFamily="34" charset="0"/>
              </a:rPr>
              <a:t>N52</a:t>
            </a:r>
          </a:p>
        </p:txBody>
      </p:sp>
      <p:cxnSp>
        <p:nvCxnSpPr>
          <p:cNvPr id="770" name="Straight Connector 769">
            <a:extLst>
              <a:ext uri="{FF2B5EF4-FFF2-40B4-BE49-F238E27FC236}">
                <a16:creationId xmlns:a16="http://schemas.microsoft.com/office/drawing/2014/main" id="{1708843A-5719-2F4D-8237-B0E717EB4B03}"/>
              </a:ext>
            </a:extLst>
          </p:cNvPr>
          <p:cNvCxnSpPr>
            <a:cxnSpLocks/>
            <a:stCxn id="614" idx="0"/>
            <a:endCxn id="609" idx="2"/>
          </p:cNvCxnSpPr>
          <p:nvPr/>
        </p:nvCxnSpPr>
        <p:spPr>
          <a:xfrm flipV="1">
            <a:off x="7359031" y="7286210"/>
            <a:ext cx="0" cy="2551308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9" name="TextBox 768">
            <a:extLst>
              <a:ext uri="{FF2B5EF4-FFF2-40B4-BE49-F238E27FC236}">
                <a16:creationId xmlns:a16="http://schemas.microsoft.com/office/drawing/2014/main" id="{D4FDCE1B-E386-9B4A-BF23-486F5237AEBE}"/>
              </a:ext>
            </a:extLst>
          </p:cNvPr>
          <p:cNvSpPr txBox="1"/>
          <p:nvPr/>
        </p:nvSpPr>
        <p:spPr>
          <a:xfrm>
            <a:off x="7255009" y="9122829"/>
            <a:ext cx="179019" cy="92333"/>
          </a:xfrm>
          <a:prstGeom prst="rect">
            <a:avLst/>
          </a:prstGeom>
          <a:solidFill>
            <a:schemeClr val="bg1"/>
          </a:solidFill>
          <a:ln w="6350">
            <a:solidFill>
              <a:srgbClr val="0070C0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N82</a:t>
            </a:r>
          </a:p>
        </p:txBody>
      </p:sp>
      <p:sp>
        <p:nvSpPr>
          <p:cNvPr id="771" name="TextBox 770">
            <a:extLst>
              <a:ext uri="{FF2B5EF4-FFF2-40B4-BE49-F238E27FC236}">
                <a16:creationId xmlns:a16="http://schemas.microsoft.com/office/drawing/2014/main" id="{56967374-F21F-A248-BA67-2819F46B9547}"/>
              </a:ext>
            </a:extLst>
          </p:cNvPr>
          <p:cNvSpPr txBox="1"/>
          <p:nvPr/>
        </p:nvSpPr>
        <p:spPr>
          <a:xfrm>
            <a:off x="6304982" y="9071081"/>
            <a:ext cx="448841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JP" sz="560" dirty="0">
                <a:solidFill>
                  <a:srgbClr val="00B050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29.526 Nnssaaf</a:t>
            </a:r>
          </a:p>
        </p:txBody>
      </p:sp>
      <p:sp>
        <p:nvSpPr>
          <p:cNvPr id="772" name="TextBox 771">
            <a:extLst>
              <a:ext uri="{FF2B5EF4-FFF2-40B4-BE49-F238E27FC236}">
                <a16:creationId xmlns:a16="http://schemas.microsoft.com/office/drawing/2014/main" id="{975BF4A5-2540-4C4F-BB3A-ADA0471AF4D7}"/>
              </a:ext>
            </a:extLst>
          </p:cNvPr>
          <p:cNvSpPr txBox="1"/>
          <p:nvPr/>
        </p:nvSpPr>
        <p:spPr>
          <a:xfrm>
            <a:off x="7399384" y="9730368"/>
            <a:ext cx="418384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JP" sz="560" dirty="0">
                <a:solidFill>
                  <a:srgbClr val="0070C0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29.536 Nnsacf</a:t>
            </a:r>
          </a:p>
        </p:txBody>
      </p:sp>
      <p:sp>
        <p:nvSpPr>
          <p:cNvPr id="773" name="Rectangle 772">
            <a:extLst>
              <a:ext uri="{FF2B5EF4-FFF2-40B4-BE49-F238E27FC236}">
                <a16:creationId xmlns:a16="http://schemas.microsoft.com/office/drawing/2014/main" id="{2C6EE382-C38C-5F40-AB02-49A9B3457916}"/>
              </a:ext>
            </a:extLst>
          </p:cNvPr>
          <p:cNvSpPr/>
          <p:nvPr/>
        </p:nvSpPr>
        <p:spPr>
          <a:xfrm>
            <a:off x="4196244" y="6898792"/>
            <a:ext cx="498547" cy="30940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0513" rIns="0" bIns="505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41529"/>
            <a:r>
              <a:rPr lang="en-US" sz="842" dirty="0">
                <a:solidFill>
                  <a:prstClr val="black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GMLC/</a:t>
            </a:r>
          </a:p>
          <a:p>
            <a:pPr algn="ctr" defTabSz="641529"/>
            <a:r>
              <a:rPr lang="en-US" sz="842" dirty="0">
                <a:solidFill>
                  <a:prstClr val="black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LRF</a:t>
            </a:r>
          </a:p>
        </p:txBody>
      </p:sp>
      <p:cxnSp>
        <p:nvCxnSpPr>
          <p:cNvPr id="774" name="Straight Connector 773">
            <a:extLst>
              <a:ext uri="{FF2B5EF4-FFF2-40B4-BE49-F238E27FC236}">
                <a16:creationId xmlns:a16="http://schemas.microsoft.com/office/drawing/2014/main" id="{A47CA966-7BF6-B04F-97ED-DD690B418DAB}"/>
              </a:ext>
            </a:extLst>
          </p:cNvPr>
          <p:cNvCxnSpPr>
            <a:cxnSpLocks/>
            <a:stCxn id="412" idx="2"/>
            <a:endCxn id="773" idx="0"/>
          </p:cNvCxnSpPr>
          <p:nvPr/>
        </p:nvCxnSpPr>
        <p:spPr>
          <a:xfrm>
            <a:off x="3880761" y="5833884"/>
            <a:ext cx="564757" cy="10649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5" name="Straight Connector 774">
            <a:extLst>
              <a:ext uri="{FF2B5EF4-FFF2-40B4-BE49-F238E27FC236}">
                <a16:creationId xmlns:a16="http://schemas.microsoft.com/office/drawing/2014/main" id="{0293E565-EB44-4049-9CAC-B1CB99C55A2E}"/>
              </a:ext>
            </a:extLst>
          </p:cNvPr>
          <p:cNvCxnSpPr>
            <a:cxnSpLocks/>
            <a:stCxn id="773" idx="2"/>
            <a:endCxn id="330" idx="0"/>
          </p:cNvCxnSpPr>
          <p:nvPr/>
        </p:nvCxnSpPr>
        <p:spPr>
          <a:xfrm flipH="1">
            <a:off x="3880761" y="7208201"/>
            <a:ext cx="564757" cy="2221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6" name="TextBox 775">
            <a:extLst>
              <a:ext uri="{FF2B5EF4-FFF2-40B4-BE49-F238E27FC236}">
                <a16:creationId xmlns:a16="http://schemas.microsoft.com/office/drawing/2014/main" id="{937AB32D-FDF6-914A-80BC-203C65934731}"/>
              </a:ext>
            </a:extLst>
          </p:cNvPr>
          <p:cNvSpPr txBox="1"/>
          <p:nvPr/>
        </p:nvSpPr>
        <p:spPr>
          <a:xfrm>
            <a:off x="4304007" y="7580539"/>
            <a:ext cx="177417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>
                <a:latin typeface="Arial" panose="020B0604020202020204" pitchFamily="34" charset="0"/>
                <a:cs typeface="Arial" panose="020B0604020202020204" pitchFamily="34" charset="0"/>
              </a:rPr>
              <a:t>NL2</a:t>
            </a:r>
          </a:p>
        </p:txBody>
      </p:sp>
      <p:sp>
        <p:nvSpPr>
          <p:cNvPr id="777" name="TextBox 776">
            <a:extLst>
              <a:ext uri="{FF2B5EF4-FFF2-40B4-BE49-F238E27FC236}">
                <a16:creationId xmlns:a16="http://schemas.microsoft.com/office/drawing/2014/main" id="{D70E211F-6C41-FD44-B600-2E83EFC9CE1B}"/>
              </a:ext>
            </a:extLst>
          </p:cNvPr>
          <p:cNvSpPr txBox="1"/>
          <p:nvPr/>
        </p:nvSpPr>
        <p:spPr>
          <a:xfrm>
            <a:off x="4318992" y="6770621"/>
            <a:ext cx="174211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 dirty="0">
                <a:latin typeface="Arial" panose="020B0604020202020204" pitchFamily="34" charset="0"/>
                <a:cs typeface="Arial" panose="020B0604020202020204" pitchFamily="34" charset="0"/>
              </a:rPr>
              <a:t>SLg</a:t>
            </a:r>
          </a:p>
        </p:txBody>
      </p:sp>
      <p:sp>
        <p:nvSpPr>
          <p:cNvPr id="779" name="TextBox 778">
            <a:extLst>
              <a:ext uri="{FF2B5EF4-FFF2-40B4-BE49-F238E27FC236}">
                <a16:creationId xmlns:a16="http://schemas.microsoft.com/office/drawing/2014/main" id="{F55C6C85-05AD-AC43-B539-1A6E332CE532}"/>
              </a:ext>
            </a:extLst>
          </p:cNvPr>
          <p:cNvSpPr txBox="1"/>
          <p:nvPr/>
        </p:nvSpPr>
        <p:spPr>
          <a:xfrm>
            <a:off x="5138549" y="7053048"/>
            <a:ext cx="177417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>
                <a:latin typeface="Arial" panose="020B0604020202020204" pitchFamily="34" charset="0"/>
                <a:cs typeface="Arial" panose="020B0604020202020204" pitchFamily="34" charset="0"/>
              </a:rPr>
              <a:t>NL5</a:t>
            </a:r>
          </a:p>
        </p:txBody>
      </p:sp>
      <p:cxnSp>
        <p:nvCxnSpPr>
          <p:cNvPr id="782" name="Straight Connector 781">
            <a:extLst>
              <a:ext uri="{FF2B5EF4-FFF2-40B4-BE49-F238E27FC236}">
                <a16:creationId xmlns:a16="http://schemas.microsoft.com/office/drawing/2014/main" id="{E792B4F7-E7BD-3141-AAB2-3C2616C600F6}"/>
              </a:ext>
            </a:extLst>
          </p:cNvPr>
          <p:cNvCxnSpPr>
            <a:cxnSpLocks/>
            <a:stCxn id="773" idx="3"/>
            <a:endCxn id="335" idx="0"/>
          </p:cNvCxnSpPr>
          <p:nvPr/>
        </p:nvCxnSpPr>
        <p:spPr>
          <a:xfrm>
            <a:off x="4694791" y="7053497"/>
            <a:ext cx="1552191" cy="1573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3" name="TextBox 782">
            <a:extLst>
              <a:ext uri="{FF2B5EF4-FFF2-40B4-BE49-F238E27FC236}">
                <a16:creationId xmlns:a16="http://schemas.microsoft.com/office/drawing/2014/main" id="{BF3DE458-B99B-D549-A66C-CE42925B4F6E}"/>
              </a:ext>
            </a:extLst>
          </p:cNvPr>
          <p:cNvSpPr txBox="1"/>
          <p:nvPr/>
        </p:nvSpPr>
        <p:spPr>
          <a:xfrm>
            <a:off x="4898174" y="7349677"/>
            <a:ext cx="177417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>
                <a:latin typeface="Arial" panose="020B0604020202020204" pitchFamily="34" charset="0"/>
                <a:cs typeface="Arial" panose="020B0604020202020204" pitchFamily="34" charset="0"/>
              </a:rPr>
              <a:t>NL6</a:t>
            </a:r>
          </a:p>
        </p:txBody>
      </p:sp>
      <p:sp>
        <p:nvSpPr>
          <p:cNvPr id="784" name="Rectangle 783">
            <a:extLst>
              <a:ext uri="{FF2B5EF4-FFF2-40B4-BE49-F238E27FC236}">
                <a16:creationId xmlns:a16="http://schemas.microsoft.com/office/drawing/2014/main" id="{C067C17B-9C80-BA40-BB65-EC326B1582F4}"/>
              </a:ext>
            </a:extLst>
          </p:cNvPr>
          <p:cNvSpPr/>
          <p:nvPr/>
        </p:nvSpPr>
        <p:spPr>
          <a:xfrm>
            <a:off x="3917692" y="7979849"/>
            <a:ext cx="255834" cy="20684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0513" rIns="0" bIns="505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41529"/>
            <a:r>
              <a:rPr lang="en-US" sz="842" dirty="0">
                <a:solidFill>
                  <a:prstClr val="black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LMF</a:t>
            </a:r>
          </a:p>
        </p:txBody>
      </p:sp>
      <p:cxnSp>
        <p:nvCxnSpPr>
          <p:cNvPr id="785" name="Straight Connector 784">
            <a:extLst>
              <a:ext uri="{FF2B5EF4-FFF2-40B4-BE49-F238E27FC236}">
                <a16:creationId xmlns:a16="http://schemas.microsoft.com/office/drawing/2014/main" id="{06569FB0-BBEB-6246-A545-2D27C8640BC0}"/>
              </a:ext>
            </a:extLst>
          </p:cNvPr>
          <p:cNvCxnSpPr>
            <a:cxnSpLocks/>
            <a:stCxn id="784" idx="2"/>
            <a:endCxn id="330" idx="0"/>
          </p:cNvCxnSpPr>
          <p:nvPr/>
        </p:nvCxnSpPr>
        <p:spPr>
          <a:xfrm flipH="1">
            <a:off x="3880761" y="8186697"/>
            <a:ext cx="164848" cy="12434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7" name="TextBox 786">
            <a:extLst>
              <a:ext uri="{FF2B5EF4-FFF2-40B4-BE49-F238E27FC236}">
                <a16:creationId xmlns:a16="http://schemas.microsoft.com/office/drawing/2014/main" id="{43225642-226A-1B4F-98C1-D9396D598FB0}"/>
              </a:ext>
            </a:extLst>
          </p:cNvPr>
          <p:cNvSpPr txBox="1"/>
          <p:nvPr/>
        </p:nvSpPr>
        <p:spPr>
          <a:xfrm>
            <a:off x="3927702" y="8392547"/>
            <a:ext cx="177417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>
                <a:latin typeface="Arial" panose="020B0604020202020204" pitchFamily="34" charset="0"/>
                <a:cs typeface="Arial" panose="020B0604020202020204" pitchFamily="34" charset="0"/>
              </a:rPr>
              <a:t>NL1</a:t>
            </a:r>
          </a:p>
        </p:txBody>
      </p:sp>
      <p:sp>
        <p:nvSpPr>
          <p:cNvPr id="788" name="Rectangle 787">
            <a:extLst>
              <a:ext uri="{FF2B5EF4-FFF2-40B4-BE49-F238E27FC236}">
                <a16:creationId xmlns:a16="http://schemas.microsoft.com/office/drawing/2014/main" id="{7FE87D9B-744E-4542-BEFC-58747C391C4C}"/>
              </a:ext>
            </a:extLst>
          </p:cNvPr>
          <p:cNvSpPr/>
          <p:nvPr/>
        </p:nvSpPr>
        <p:spPr>
          <a:xfrm>
            <a:off x="4101155" y="6051972"/>
            <a:ext cx="457635" cy="1548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0513" rIns="0" bIns="505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41529"/>
            <a:r>
              <a:rPr lang="en-US" sz="842" dirty="0">
                <a:solidFill>
                  <a:prstClr val="black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E-SMLC</a:t>
            </a:r>
          </a:p>
        </p:txBody>
      </p:sp>
      <p:cxnSp>
        <p:nvCxnSpPr>
          <p:cNvPr id="789" name="Straight Connector 788">
            <a:extLst>
              <a:ext uri="{FF2B5EF4-FFF2-40B4-BE49-F238E27FC236}">
                <a16:creationId xmlns:a16="http://schemas.microsoft.com/office/drawing/2014/main" id="{8CF326B7-9F11-5740-80C4-349DBEC9F64D}"/>
              </a:ext>
            </a:extLst>
          </p:cNvPr>
          <p:cNvCxnSpPr>
            <a:cxnSpLocks/>
            <a:stCxn id="412" idx="2"/>
            <a:endCxn id="788" idx="0"/>
          </p:cNvCxnSpPr>
          <p:nvPr/>
        </p:nvCxnSpPr>
        <p:spPr>
          <a:xfrm>
            <a:off x="3880761" y="5833884"/>
            <a:ext cx="449212" cy="2180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0" name="TextBox 789">
            <a:extLst>
              <a:ext uri="{FF2B5EF4-FFF2-40B4-BE49-F238E27FC236}">
                <a16:creationId xmlns:a16="http://schemas.microsoft.com/office/drawing/2014/main" id="{E88138C0-A012-3740-B884-6B0D6784708B}"/>
              </a:ext>
            </a:extLst>
          </p:cNvPr>
          <p:cNvSpPr txBox="1"/>
          <p:nvPr/>
        </p:nvSpPr>
        <p:spPr>
          <a:xfrm>
            <a:off x="4052431" y="5898213"/>
            <a:ext cx="169401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 dirty="0">
                <a:latin typeface="Arial" panose="020B0604020202020204" pitchFamily="34" charset="0"/>
                <a:cs typeface="Arial" panose="020B0604020202020204" pitchFamily="34" charset="0"/>
              </a:rPr>
              <a:t>SLs</a:t>
            </a:r>
          </a:p>
        </p:txBody>
      </p:sp>
      <p:sp>
        <p:nvSpPr>
          <p:cNvPr id="352" name="TextBox 351">
            <a:extLst>
              <a:ext uri="{FF2B5EF4-FFF2-40B4-BE49-F238E27FC236}">
                <a16:creationId xmlns:a16="http://schemas.microsoft.com/office/drawing/2014/main" id="{23A2CF09-545B-E445-A855-96948D6E592F}"/>
              </a:ext>
            </a:extLst>
          </p:cNvPr>
          <p:cNvSpPr txBox="1"/>
          <p:nvPr/>
        </p:nvSpPr>
        <p:spPr>
          <a:xfrm>
            <a:off x="3513215" y="8430729"/>
            <a:ext cx="179019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842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 sz="600" dirty="0">
                <a:latin typeface="Arial" panose="020B0604020202020204" pitchFamily="34" charset="0"/>
                <a:cs typeface="Arial" panose="020B0604020202020204" pitchFamily="34" charset="0"/>
              </a:rPr>
              <a:t>N22</a:t>
            </a:r>
          </a:p>
        </p:txBody>
      </p:sp>
      <p:cxnSp>
        <p:nvCxnSpPr>
          <p:cNvPr id="791" name="Straight Connector 790">
            <a:extLst>
              <a:ext uri="{FF2B5EF4-FFF2-40B4-BE49-F238E27FC236}">
                <a16:creationId xmlns:a16="http://schemas.microsoft.com/office/drawing/2014/main" id="{88D778B1-9788-CD4A-8A07-8CBFEADFD62F}"/>
              </a:ext>
            </a:extLst>
          </p:cNvPr>
          <p:cNvCxnSpPr>
            <a:cxnSpLocks/>
            <a:stCxn id="483" idx="1"/>
            <a:endCxn id="792" idx="0"/>
          </p:cNvCxnSpPr>
          <p:nvPr/>
        </p:nvCxnSpPr>
        <p:spPr>
          <a:xfrm flipH="1">
            <a:off x="15209714" y="5034736"/>
            <a:ext cx="78637" cy="2623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2" name="TextBox 791">
            <a:extLst>
              <a:ext uri="{FF2B5EF4-FFF2-40B4-BE49-F238E27FC236}">
                <a16:creationId xmlns:a16="http://schemas.microsoft.com/office/drawing/2014/main" id="{F7E97D92-4C6B-3D4B-9365-6CD03E99437E}"/>
              </a:ext>
            </a:extLst>
          </p:cNvPr>
          <p:cNvSpPr txBox="1"/>
          <p:nvPr/>
        </p:nvSpPr>
        <p:spPr>
          <a:xfrm>
            <a:off x="14941211" y="5297120"/>
            <a:ext cx="537006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JP" sz="56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to/from </a:t>
            </a:r>
            <a:r>
              <a:rPr lang="en-US" sz="56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GMLC/</a:t>
            </a:r>
            <a:r>
              <a:rPr lang="en-JP" sz="56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LRF</a:t>
            </a:r>
          </a:p>
        </p:txBody>
      </p:sp>
      <p:sp>
        <p:nvSpPr>
          <p:cNvPr id="793" name="TextBox 792">
            <a:extLst>
              <a:ext uri="{FF2B5EF4-FFF2-40B4-BE49-F238E27FC236}">
                <a16:creationId xmlns:a16="http://schemas.microsoft.com/office/drawing/2014/main" id="{B5C09D4E-07F2-0B4F-81A2-AB8E2F3DC47D}"/>
              </a:ext>
            </a:extLst>
          </p:cNvPr>
          <p:cNvSpPr txBox="1"/>
          <p:nvPr/>
        </p:nvSpPr>
        <p:spPr>
          <a:xfrm>
            <a:off x="4373896" y="6566839"/>
            <a:ext cx="561051" cy="1538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defTabSz="641529"/>
            <a:r>
              <a:rPr lang="en-JP" sz="56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23.271 2G~4G LCS</a:t>
            </a:r>
          </a:p>
          <a:p>
            <a:pPr defTabSz="641529"/>
            <a:r>
              <a:rPr lang="en-JP" sz="56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23.273 5G LCS</a:t>
            </a:r>
          </a:p>
        </p:txBody>
      </p:sp>
      <p:cxnSp>
        <p:nvCxnSpPr>
          <p:cNvPr id="794" name="Straight Connector 793">
            <a:extLst>
              <a:ext uri="{FF2B5EF4-FFF2-40B4-BE49-F238E27FC236}">
                <a16:creationId xmlns:a16="http://schemas.microsoft.com/office/drawing/2014/main" id="{BEC80168-8286-B348-8FED-63A95B07885B}"/>
              </a:ext>
            </a:extLst>
          </p:cNvPr>
          <p:cNvCxnSpPr>
            <a:cxnSpLocks/>
            <a:stCxn id="608" idx="1"/>
            <a:endCxn id="412" idx="3"/>
          </p:cNvCxnSpPr>
          <p:nvPr/>
        </p:nvCxnSpPr>
        <p:spPr>
          <a:xfrm flipH="1" flipV="1">
            <a:off x="4130034" y="5679180"/>
            <a:ext cx="2979723" cy="12976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6" name="Straight Connector 795">
            <a:extLst>
              <a:ext uri="{FF2B5EF4-FFF2-40B4-BE49-F238E27FC236}">
                <a16:creationId xmlns:a16="http://schemas.microsoft.com/office/drawing/2014/main" id="{4DF95876-369F-B348-8470-6867D49C84C2}"/>
              </a:ext>
            </a:extLst>
          </p:cNvPr>
          <p:cNvCxnSpPr>
            <a:cxnSpLocks/>
            <a:stCxn id="611" idx="3"/>
            <a:endCxn id="641" idx="1"/>
          </p:cNvCxnSpPr>
          <p:nvPr/>
        </p:nvCxnSpPr>
        <p:spPr>
          <a:xfrm>
            <a:off x="10286680" y="6856754"/>
            <a:ext cx="304463" cy="3275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7" name="Straight Connector 796">
            <a:extLst>
              <a:ext uri="{FF2B5EF4-FFF2-40B4-BE49-F238E27FC236}">
                <a16:creationId xmlns:a16="http://schemas.microsoft.com/office/drawing/2014/main" id="{8E08C1D7-BF23-2C46-A355-FD66B94CACAA}"/>
              </a:ext>
            </a:extLst>
          </p:cNvPr>
          <p:cNvCxnSpPr>
            <a:cxnSpLocks/>
            <a:stCxn id="611" idx="3"/>
            <a:endCxn id="640" idx="1"/>
          </p:cNvCxnSpPr>
          <p:nvPr/>
        </p:nvCxnSpPr>
        <p:spPr>
          <a:xfrm>
            <a:off x="10286680" y="6856754"/>
            <a:ext cx="304463" cy="1216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8" name="TextBox 797">
            <a:extLst>
              <a:ext uri="{FF2B5EF4-FFF2-40B4-BE49-F238E27FC236}">
                <a16:creationId xmlns:a16="http://schemas.microsoft.com/office/drawing/2014/main" id="{8C51AFC9-517E-2F4F-9208-F97FE68B5FFA}"/>
              </a:ext>
            </a:extLst>
          </p:cNvPr>
          <p:cNvSpPr txBox="1"/>
          <p:nvPr/>
        </p:nvSpPr>
        <p:spPr>
          <a:xfrm>
            <a:off x="15164668" y="5132495"/>
            <a:ext cx="118105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Ml</a:t>
            </a:r>
            <a:endParaRPr lang="en-JP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9" name="TextBox 798">
            <a:extLst>
              <a:ext uri="{FF2B5EF4-FFF2-40B4-BE49-F238E27FC236}">
                <a16:creationId xmlns:a16="http://schemas.microsoft.com/office/drawing/2014/main" id="{332489AA-AE38-1A42-82A5-C1817225CF30}"/>
              </a:ext>
            </a:extLst>
          </p:cNvPr>
          <p:cNvSpPr txBox="1"/>
          <p:nvPr/>
        </p:nvSpPr>
        <p:spPr>
          <a:xfrm>
            <a:off x="4267971" y="530077"/>
            <a:ext cx="1019510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defTabSz="641529"/>
            <a:r>
              <a:rPr lang="en-JP" sz="56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Stage 2</a:t>
            </a:r>
          </a:p>
          <a:p>
            <a:pPr defTabSz="641529"/>
            <a:r>
              <a:rPr lang="en-JP" sz="56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23.205 Bearer-independent CS-CN</a:t>
            </a:r>
          </a:p>
        </p:txBody>
      </p:sp>
      <p:sp>
        <p:nvSpPr>
          <p:cNvPr id="800" name="TextBox 799">
            <a:extLst>
              <a:ext uri="{FF2B5EF4-FFF2-40B4-BE49-F238E27FC236}">
                <a16:creationId xmlns:a16="http://schemas.microsoft.com/office/drawing/2014/main" id="{28380115-22F8-264B-BC9B-74E852AAA01F}"/>
              </a:ext>
            </a:extLst>
          </p:cNvPr>
          <p:cNvSpPr txBox="1"/>
          <p:nvPr/>
        </p:nvSpPr>
        <p:spPr>
          <a:xfrm>
            <a:off x="10586051" y="952049"/>
            <a:ext cx="138944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>
                <a:latin typeface="Arial" panose="020B0604020202020204" pitchFamily="34" charset="0"/>
                <a:cs typeface="Arial" panose="020B0604020202020204" pitchFamily="34" charset="0"/>
              </a:rPr>
              <a:t>Mc</a:t>
            </a:r>
          </a:p>
        </p:txBody>
      </p:sp>
      <p:sp>
        <p:nvSpPr>
          <p:cNvPr id="801" name="TextBox 800">
            <a:extLst>
              <a:ext uri="{FF2B5EF4-FFF2-40B4-BE49-F238E27FC236}">
                <a16:creationId xmlns:a16="http://schemas.microsoft.com/office/drawing/2014/main" id="{EE15A8E9-4ACF-6A43-8F9B-6142C846D686}"/>
              </a:ext>
            </a:extLst>
          </p:cNvPr>
          <p:cNvSpPr txBox="1"/>
          <p:nvPr/>
        </p:nvSpPr>
        <p:spPr>
          <a:xfrm rot="1035724">
            <a:off x="4996581" y="1013452"/>
            <a:ext cx="378309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defTabSz="641529"/>
            <a:r>
              <a:rPr lang="en-JP" sz="56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29.232 H.247</a:t>
            </a:r>
          </a:p>
        </p:txBody>
      </p:sp>
      <p:sp>
        <p:nvSpPr>
          <p:cNvPr id="802" name="TextBox 801">
            <a:extLst>
              <a:ext uri="{FF2B5EF4-FFF2-40B4-BE49-F238E27FC236}">
                <a16:creationId xmlns:a16="http://schemas.microsoft.com/office/drawing/2014/main" id="{EB6F1A9E-D0E1-D043-AAFA-F244630F56D0}"/>
              </a:ext>
            </a:extLst>
          </p:cNvPr>
          <p:cNvSpPr txBox="1"/>
          <p:nvPr/>
        </p:nvSpPr>
        <p:spPr>
          <a:xfrm>
            <a:off x="10157112" y="946635"/>
            <a:ext cx="429605" cy="861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defTabSz="641529"/>
            <a:r>
              <a:rPr lang="en-JP" sz="56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29.232</a:t>
            </a:r>
            <a:r>
              <a:rPr lang="en-US" sz="56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 </a:t>
            </a:r>
            <a:r>
              <a:rPr lang="en-JP" sz="56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H.247</a:t>
            </a:r>
          </a:p>
        </p:txBody>
      </p:sp>
      <p:sp>
        <p:nvSpPr>
          <p:cNvPr id="803" name="TextBox 802">
            <a:extLst>
              <a:ext uri="{FF2B5EF4-FFF2-40B4-BE49-F238E27FC236}">
                <a16:creationId xmlns:a16="http://schemas.microsoft.com/office/drawing/2014/main" id="{8EC698D4-465E-DB4A-B449-9B775E0F9069}"/>
              </a:ext>
            </a:extLst>
          </p:cNvPr>
          <p:cNvSpPr txBox="1"/>
          <p:nvPr/>
        </p:nvSpPr>
        <p:spPr>
          <a:xfrm>
            <a:off x="5400718" y="1546531"/>
            <a:ext cx="92457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804" name="TextBox 803">
            <a:extLst>
              <a:ext uri="{FF2B5EF4-FFF2-40B4-BE49-F238E27FC236}">
                <a16:creationId xmlns:a16="http://schemas.microsoft.com/office/drawing/2014/main" id="{9712B8B4-8BE5-604B-8782-1EDF47A85CC9}"/>
              </a:ext>
            </a:extLst>
          </p:cNvPr>
          <p:cNvSpPr txBox="1"/>
          <p:nvPr/>
        </p:nvSpPr>
        <p:spPr>
          <a:xfrm>
            <a:off x="7811092" y="806287"/>
            <a:ext cx="153888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defTabSz="641529"/>
            <a:r>
              <a:rPr lang="en-JP" sz="56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BICC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59D6D202-64DB-C24E-9592-14C0706BD908}"/>
              </a:ext>
            </a:extLst>
          </p:cNvPr>
          <p:cNvSpPr txBox="1"/>
          <p:nvPr/>
        </p:nvSpPr>
        <p:spPr>
          <a:xfrm>
            <a:off x="11050239" y="2271539"/>
            <a:ext cx="113297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>
                <a:latin typeface="Arial" panose="020B0604020202020204" pitchFamily="34" charset="0"/>
                <a:cs typeface="Arial" panose="020B0604020202020204" pitchFamily="34" charset="0"/>
              </a:rPr>
              <a:t>Gi</a:t>
            </a:r>
          </a:p>
        </p:txBody>
      </p:sp>
      <p:sp>
        <p:nvSpPr>
          <p:cNvPr id="630" name="TextBox 629">
            <a:extLst>
              <a:ext uri="{FF2B5EF4-FFF2-40B4-BE49-F238E27FC236}">
                <a16:creationId xmlns:a16="http://schemas.microsoft.com/office/drawing/2014/main" id="{4069E650-88C8-A440-B505-AC3D9CD90B21}"/>
              </a:ext>
            </a:extLst>
          </p:cNvPr>
          <p:cNvSpPr txBox="1"/>
          <p:nvPr/>
        </p:nvSpPr>
        <p:spPr>
          <a:xfrm>
            <a:off x="8818663" y="8216519"/>
            <a:ext cx="761427" cy="1538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JP" sz="56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29.507 Npcf_AMPolicyCtrl</a:t>
            </a:r>
          </a:p>
          <a:p>
            <a:pPr algn="ctr" defTabSz="641529"/>
            <a:r>
              <a:rPr lang="en-JP" sz="56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29.525 Npcf_UEPolicyCtrl</a:t>
            </a:r>
          </a:p>
        </p:txBody>
      </p:sp>
      <p:sp>
        <p:nvSpPr>
          <p:cNvPr id="593" name="TextBox 592">
            <a:extLst>
              <a:ext uri="{FF2B5EF4-FFF2-40B4-BE49-F238E27FC236}">
                <a16:creationId xmlns:a16="http://schemas.microsoft.com/office/drawing/2014/main" id="{C4823599-A457-2643-851F-B40EABB35307}"/>
              </a:ext>
            </a:extLst>
          </p:cNvPr>
          <p:cNvSpPr txBox="1"/>
          <p:nvPr/>
        </p:nvSpPr>
        <p:spPr>
          <a:xfrm>
            <a:off x="9854782" y="9178033"/>
            <a:ext cx="341440" cy="1538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JP" sz="56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29.508</a:t>
            </a:r>
          </a:p>
          <a:p>
            <a:pPr algn="ctr" defTabSz="641529"/>
            <a:r>
              <a:rPr lang="en-JP" sz="56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Nsmf_Expo</a:t>
            </a:r>
          </a:p>
        </p:txBody>
      </p:sp>
      <p:sp>
        <p:nvSpPr>
          <p:cNvPr id="805" name="TextBox 804">
            <a:extLst>
              <a:ext uri="{FF2B5EF4-FFF2-40B4-BE49-F238E27FC236}">
                <a16:creationId xmlns:a16="http://schemas.microsoft.com/office/drawing/2014/main" id="{89164503-AA54-094E-AEE5-BF6638E69912}"/>
              </a:ext>
            </a:extLst>
          </p:cNvPr>
          <p:cNvSpPr txBox="1"/>
          <p:nvPr/>
        </p:nvSpPr>
        <p:spPr>
          <a:xfrm>
            <a:off x="1837978" y="3395359"/>
            <a:ext cx="378309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JP" sz="56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Direct Tunnel</a:t>
            </a:r>
          </a:p>
        </p:txBody>
      </p:sp>
      <p:sp>
        <p:nvSpPr>
          <p:cNvPr id="806" name="TextBox 805">
            <a:extLst>
              <a:ext uri="{FF2B5EF4-FFF2-40B4-BE49-F238E27FC236}">
                <a16:creationId xmlns:a16="http://schemas.microsoft.com/office/drawing/2014/main" id="{04969170-64C9-D14A-853E-CFC77BC4A3F6}"/>
              </a:ext>
            </a:extLst>
          </p:cNvPr>
          <p:cNvSpPr txBox="1"/>
          <p:nvPr/>
        </p:nvSpPr>
        <p:spPr>
          <a:xfrm rot="1662769">
            <a:off x="2457290" y="3491562"/>
            <a:ext cx="477695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defTabSz="641529"/>
            <a:r>
              <a:rPr lang="en-JP" sz="56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29.281 GTPv1-U</a:t>
            </a:r>
          </a:p>
        </p:txBody>
      </p:sp>
      <p:sp>
        <p:nvSpPr>
          <p:cNvPr id="780" name="TextBox 779">
            <a:extLst>
              <a:ext uri="{FF2B5EF4-FFF2-40B4-BE49-F238E27FC236}">
                <a16:creationId xmlns:a16="http://schemas.microsoft.com/office/drawing/2014/main" id="{B0136A5E-D142-BF4A-9EB0-7BDE00BCEE79}"/>
              </a:ext>
            </a:extLst>
          </p:cNvPr>
          <p:cNvSpPr txBox="1"/>
          <p:nvPr/>
        </p:nvSpPr>
        <p:spPr>
          <a:xfrm>
            <a:off x="3579139" y="9225100"/>
            <a:ext cx="193964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JP" sz="56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29.518</a:t>
            </a:r>
          </a:p>
          <a:p>
            <a:pPr algn="ctr" defTabSz="641529"/>
            <a:r>
              <a:rPr lang="en-JP" sz="56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Namf</a:t>
            </a:r>
          </a:p>
        </p:txBody>
      </p:sp>
      <p:cxnSp>
        <p:nvCxnSpPr>
          <p:cNvPr id="786" name="Elbow Connector 785">
            <a:extLst>
              <a:ext uri="{FF2B5EF4-FFF2-40B4-BE49-F238E27FC236}">
                <a16:creationId xmlns:a16="http://schemas.microsoft.com/office/drawing/2014/main" id="{E18A8304-6D9A-4242-ADB9-636CF436143A}"/>
              </a:ext>
            </a:extLst>
          </p:cNvPr>
          <p:cNvCxnSpPr>
            <a:cxnSpLocks/>
            <a:stCxn id="485" idx="0"/>
            <a:endCxn id="490" idx="3"/>
          </p:cNvCxnSpPr>
          <p:nvPr/>
        </p:nvCxnSpPr>
        <p:spPr>
          <a:xfrm rot="16200000" flipV="1">
            <a:off x="16068777" y="4269899"/>
            <a:ext cx="277607" cy="841363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5" name="TextBox 794">
            <a:extLst>
              <a:ext uri="{FF2B5EF4-FFF2-40B4-BE49-F238E27FC236}">
                <a16:creationId xmlns:a16="http://schemas.microsoft.com/office/drawing/2014/main" id="{E7305B4E-41C5-6D44-B879-5CA27B5E1D98}"/>
              </a:ext>
            </a:extLst>
          </p:cNvPr>
          <p:cNvSpPr txBox="1"/>
          <p:nvPr/>
        </p:nvSpPr>
        <p:spPr>
          <a:xfrm>
            <a:off x="15917573" y="4510096"/>
            <a:ext cx="122914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>
                <a:latin typeface="Arial" panose="020B0604020202020204" pitchFamily="34" charset="0"/>
                <a:cs typeface="Arial" panose="020B0604020202020204" pitchFamily="34" charset="0"/>
              </a:rPr>
              <a:t>Le</a:t>
            </a:r>
          </a:p>
        </p:txBody>
      </p:sp>
      <p:sp>
        <p:nvSpPr>
          <p:cNvPr id="781" name="TextBox 780">
            <a:extLst>
              <a:ext uri="{FF2B5EF4-FFF2-40B4-BE49-F238E27FC236}">
                <a16:creationId xmlns:a16="http://schemas.microsoft.com/office/drawing/2014/main" id="{ACB8B854-975C-AB41-8D86-C3EE1E50C0C9}"/>
              </a:ext>
            </a:extLst>
          </p:cNvPr>
          <p:cNvSpPr txBox="1"/>
          <p:nvPr/>
        </p:nvSpPr>
        <p:spPr>
          <a:xfrm>
            <a:off x="4467058" y="7278223"/>
            <a:ext cx="193964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JP" sz="560" dirty="0">
                <a:solidFill>
                  <a:srgbClr val="00B050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29.515</a:t>
            </a:r>
          </a:p>
          <a:p>
            <a:pPr algn="ctr" defTabSz="641529"/>
            <a:r>
              <a:rPr lang="en-JP" sz="560" dirty="0">
                <a:solidFill>
                  <a:srgbClr val="00B050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Ngmlc</a:t>
            </a:r>
          </a:p>
        </p:txBody>
      </p:sp>
      <p:sp>
        <p:nvSpPr>
          <p:cNvPr id="807" name="TextBox 806">
            <a:extLst>
              <a:ext uri="{FF2B5EF4-FFF2-40B4-BE49-F238E27FC236}">
                <a16:creationId xmlns:a16="http://schemas.microsoft.com/office/drawing/2014/main" id="{A6E2B74D-8211-E140-997A-08C709F5335A}"/>
              </a:ext>
            </a:extLst>
          </p:cNvPr>
          <p:cNvSpPr txBox="1"/>
          <p:nvPr/>
        </p:nvSpPr>
        <p:spPr>
          <a:xfrm>
            <a:off x="9658563" y="7060743"/>
            <a:ext cx="796693" cy="769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JP" sz="560" dirty="0">
                <a:solidFill>
                  <a:srgbClr val="00B050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29.517 Naf_EventExposure</a:t>
            </a:r>
          </a:p>
        </p:txBody>
      </p:sp>
      <p:sp>
        <p:nvSpPr>
          <p:cNvPr id="808" name="TextBox 807">
            <a:extLst>
              <a:ext uri="{FF2B5EF4-FFF2-40B4-BE49-F238E27FC236}">
                <a16:creationId xmlns:a16="http://schemas.microsoft.com/office/drawing/2014/main" id="{4504F1D7-C852-464E-9E9C-C35D8F8F51AA}"/>
              </a:ext>
            </a:extLst>
          </p:cNvPr>
          <p:cNvSpPr txBox="1"/>
          <p:nvPr/>
        </p:nvSpPr>
        <p:spPr>
          <a:xfrm>
            <a:off x="8435480" y="7838140"/>
            <a:ext cx="1011495" cy="1538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en-JP"/>
            </a:defPPr>
            <a:lvl1pPr algn="ctr" defTabSz="641493">
              <a:defRPr sz="560"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pPr algn="l"/>
            <a:r>
              <a:rPr lang="en-JP">
                <a:latin typeface="Arial" panose="020B0604020202020204" pitchFamily="34" charset="0"/>
                <a:cs typeface="Arial" panose="020B0604020202020204" pitchFamily="34" charset="0"/>
              </a:rPr>
              <a:t>29.523 Npcf_EventExposure (NEF)</a:t>
            </a:r>
          </a:p>
          <a:p>
            <a:pPr algn="l"/>
            <a:r>
              <a:rPr lang="en-JP">
                <a:latin typeface="Arial" panose="020B0604020202020204" pitchFamily="34" charset="0"/>
                <a:cs typeface="Arial" panose="020B0604020202020204" pitchFamily="34" charset="0"/>
              </a:rPr>
              <a:t>29.554 Npcf_BDTPolicyCtrl (NEF)</a:t>
            </a:r>
          </a:p>
        </p:txBody>
      </p:sp>
      <p:sp>
        <p:nvSpPr>
          <p:cNvPr id="809" name="TextBox 808">
            <a:extLst>
              <a:ext uri="{FF2B5EF4-FFF2-40B4-BE49-F238E27FC236}">
                <a16:creationId xmlns:a16="http://schemas.microsoft.com/office/drawing/2014/main" id="{7D6EB9D3-8330-0E42-9917-C37212682B49}"/>
              </a:ext>
            </a:extLst>
          </p:cNvPr>
          <p:cNvSpPr txBox="1"/>
          <p:nvPr/>
        </p:nvSpPr>
        <p:spPr>
          <a:xfrm>
            <a:off x="3968775" y="9837872"/>
            <a:ext cx="674865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JP" sz="56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29.524 Cause mapping</a:t>
            </a:r>
          </a:p>
        </p:txBody>
      </p:sp>
      <p:sp>
        <p:nvSpPr>
          <p:cNvPr id="810" name="TextBox 809">
            <a:extLst>
              <a:ext uri="{FF2B5EF4-FFF2-40B4-BE49-F238E27FC236}">
                <a16:creationId xmlns:a16="http://schemas.microsoft.com/office/drawing/2014/main" id="{878EAC92-6005-4C45-A7CC-75A0D6E29552}"/>
              </a:ext>
            </a:extLst>
          </p:cNvPr>
          <p:cNvSpPr txBox="1"/>
          <p:nvPr/>
        </p:nvSpPr>
        <p:spPr>
          <a:xfrm>
            <a:off x="10984872" y="9292360"/>
            <a:ext cx="395942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JP" sz="56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29.524 Cause</a:t>
            </a:r>
          </a:p>
          <a:p>
            <a:pPr algn="ctr" defTabSz="641529"/>
            <a:r>
              <a:rPr lang="en-JP" sz="56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mapping</a:t>
            </a:r>
          </a:p>
        </p:txBody>
      </p:sp>
      <p:sp>
        <p:nvSpPr>
          <p:cNvPr id="48" name="Freeform 47">
            <a:extLst>
              <a:ext uri="{FF2B5EF4-FFF2-40B4-BE49-F238E27FC236}">
                <a16:creationId xmlns:a16="http://schemas.microsoft.com/office/drawing/2014/main" id="{FA7074D6-CAA7-364C-AB3E-D887858DA42B}"/>
              </a:ext>
            </a:extLst>
          </p:cNvPr>
          <p:cNvSpPr/>
          <p:nvPr/>
        </p:nvSpPr>
        <p:spPr>
          <a:xfrm>
            <a:off x="10981740" y="5678450"/>
            <a:ext cx="1871644" cy="3920066"/>
          </a:xfrm>
          <a:custGeom>
            <a:avLst/>
            <a:gdLst>
              <a:gd name="connsiteX0" fmla="*/ 0 w 1773767"/>
              <a:gd name="connsiteY0" fmla="*/ 3920066 h 3920066"/>
              <a:gd name="connsiteX1" fmla="*/ 516467 w 1773767"/>
              <a:gd name="connsiteY1" fmla="*/ 3920066 h 3920066"/>
              <a:gd name="connsiteX2" fmla="*/ 1773767 w 1773767"/>
              <a:gd name="connsiteY2" fmla="*/ 0 h 3920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73767" h="3920066">
                <a:moveTo>
                  <a:pt x="0" y="3920066"/>
                </a:moveTo>
                <a:lnTo>
                  <a:pt x="516467" y="3920066"/>
                </a:lnTo>
                <a:lnTo>
                  <a:pt x="1773767" y="0"/>
                </a:ln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JP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A6D198AC-CC9C-CC41-87E1-E748D2512EFB}"/>
              </a:ext>
            </a:extLst>
          </p:cNvPr>
          <p:cNvSpPr/>
          <p:nvPr/>
        </p:nvSpPr>
        <p:spPr>
          <a:xfrm>
            <a:off x="10978695" y="6491251"/>
            <a:ext cx="1877864" cy="3865027"/>
          </a:xfrm>
          <a:custGeom>
            <a:avLst/>
            <a:gdLst>
              <a:gd name="connsiteX0" fmla="*/ 0 w 1769534"/>
              <a:gd name="connsiteY0" fmla="*/ 3928533 h 3928533"/>
              <a:gd name="connsiteX1" fmla="*/ 533400 w 1769534"/>
              <a:gd name="connsiteY1" fmla="*/ 3928533 h 3928533"/>
              <a:gd name="connsiteX2" fmla="*/ 1769534 w 1769534"/>
              <a:gd name="connsiteY2" fmla="*/ 0 h 3928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69534" h="3928533">
                <a:moveTo>
                  <a:pt x="0" y="3928533"/>
                </a:moveTo>
                <a:lnTo>
                  <a:pt x="533400" y="3928533"/>
                </a:lnTo>
                <a:lnTo>
                  <a:pt x="1769534" y="0"/>
                </a:lnTo>
              </a:path>
            </a:pathLst>
          </a:custGeom>
          <a:ln w="158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JP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7" name="TextBox 556">
            <a:extLst>
              <a:ext uri="{FF2B5EF4-FFF2-40B4-BE49-F238E27FC236}">
                <a16:creationId xmlns:a16="http://schemas.microsoft.com/office/drawing/2014/main" id="{196449C6-DB37-F849-B9DE-44F5F9C4C6BD}"/>
              </a:ext>
            </a:extLst>
          </p:cNvPr>
          <p:cNvSpPr txBox="1"/>
          <p:nvPr/>
        </p:nvSpPr>
        <p:spPr>
          <a:xfrm>
            <a:off x="11262893" y="10379333"/>
            <a:ext cx="135738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>
                <a:latin typeface="Arial" panose="020B0604020202020204" pitchFamily="34" charset="0"/>
                <a:cs typeface="Arial" panose="020B0604020202020204" pitchFamily="34" charset="0"/>
              </a:rPr>
              <a:t>N6</a:t>
            </a:r>
          </a:p>
        </p:txBody>
      </p:sp>
      <p:sp>
        <p:nvSpPr>
          <p:cNvPr id="816" name="Rectangle 815">
            <a:extLst>
              <a:ext uri="{FF2B5EF4-FFF2-40B4-BE49-F238E27FC236}">
                <a16:creationId xmlns:a16="http://schemas.microsoft.com/office/drawing/2014/main" id="{D9F63A0F-3F94-1040-AF24-5C50294180EB}"/>
              </a:ext>
            </a:extLst>
          </p:cNvPr>
          <p:cNvSpPr/>
          <p:nvPr/>
        </p:nvSpPr>
        <p:spPr>
          <a:xfrm>
            <a:off x="7449903" y="7818386"/>
            <a:ext cx="498547" cy="155408"/>
          </a:xfrm>
          <a:prstGeom prst="rect">
            <a:avLst/>
          </a:prstGeom>
          <a:solidFill>
            <a:schemeClr val="bg1"/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0513" rIns="0" bIns="505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41529"/>
            <a:r>
              <a:rPr lang="en-US" sz="842" dirty="0">
                <a:solidFill>
                  <a:srgbClr val="0070C0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AAnF</a:t>
            </a:r>
          </a:p>
        </p:txBody>
      </p:sp>
      <p:cxnSp>
        <p:nvCxnSpPr>
          <p:cNvPr id="817" name="Straight Connector 816">
            <a:extLst>
              <a:ext uri="{FF2B5EF4-FFF2-40B4-BE49-F238E27FC236}">
                <a16:creationId xmlns:a16="http://schemas.microsoft.com/office/drawing/2014/main" id="{C8ECF88B-FBB4-CA46-B240-6288D15C8A63}"/>
              </a:ext>
            </a:extLst>
          </p:cNvPr>
          <p:cNvCxnSpPr>
            <a:cxnSpLocks/>
            <a:stCxn id="816" idx="1"/>
            <a:endCxn id="340" idx="0"/>
          </p:cNvCxnSpPr>
          <p:nvPr/>
        </p:nvCxnSpPr>
        <p:spPr>
          <a:xfrm flipH="1">
            <a:off x="5315762" y="7896090"/>
            <a:ext cx="2134141" cy="769083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8" name="Straight Connector 817">
            <a:extLst>
              <a:ext uri="{FF2B5EF4-FFF2-40B4-BE49-F238E27FC236}">
                <a16:creationId xmlns:a16="http://schemas.microsoft.com/office/drawing/2014/main" id="{E7DCC31C-DD52-C94B-A5BC-E27C09F73389}"/>
              </a:ext>
            </a:extLst>
          </p:cNvPr>
          <p:cNvCxnSpPr>
            <a:cxnSpLocks/>
            <a:stCxn id="816" idx="0"/>
            <a:endCxn id="609" idx="2"/>
          </p:cNvCxnSpPr>
          <p:nvPr/>
        </p:nvCxnSpPr>
        <p:spPr>
          <a:xfrm flipH="1" flipV="1">
            <a:off x="7359031" y="7286210"/>
            <a:ext cx="340146" cy="532176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9" name="Straight Connector 818">
            <a:extLst>
              <a:ext uri="{FF2B5EF4-FFF2-40B4-BE49-F238E27FC236}">
                <a16:creationId xmlns:a16="http://schemas.microsoft.com/office/drawing/2014/main" id="{588CCB26-E96B-0947-BF9C-6E76516CD374}"/>
              </a:ext>
            </a:extLst>
          </p:cNvPr>
          <p:cNvCxnSpPr>
            <a:cxnSpLocks/>
            <a:stCxn id="816" idx="3"/>
            <a:endCxn id="641" idx="1"/>
          </p:cNvCxnSpPr>
          <p:nvPr/>
        </p:nvCxnSpPr>
        <p:spPr>
          <a:xfrm flipV="1">
            <a:off x="7948450" y="7184310"/>
            <a:ext cx="2642693" cy="71178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0" name="TextBox 819">
            <a:extLst>
              <a:ext uri="{FF2B5EF4-FFF2-40B4-BE49-F238E27FC236}">
                <a16:creationId xmlns:a16="http://schemas.microsoft.com/office/drawing/2014/main" id="{FAC91D9F-6798-4142-A69D-3CBB3C797E15}"/>
              </a:ext>
            </a:extLst>
          </p:cNvPr>
          <p:cNvSpPr txBox="1"/>
          <p:nvPr/>
        </p:nvSpPr>
        <p:spPr>
          <a:xfrm>
            <a:off x="7405568" y="7998390"/>
            <a:ext cx="607539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defTabSz="641529"/>
            <a:r>
              <a:rPr lang="en-JP" sz="560" dirty="0">
                <a:solidFill>
                  <a:srgbClr val="0070C0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29.535 Naanf_AKMA</a:t>
            </a:r>
          </a:p>
        </p:txBody>
      </p:sp>
      <p:sp>
        <p:nvSpPr>
          <p:cNvPr id="821" name="TextBox 820">
            <a:extLst>
              <a:ext uri="{FF2B5EF4-FFF2-40B4-BE49-F238E27FC236}">
                <a16:creationId xmlns:a16="http://schemas.microsoft.com/office/drawing/2014/main" id="{9CFF9086-50A0-3944-8633-DF33A463C239}"/>
              </a:ext>
            </a:extLst>
          </p:cNvPr>
          <p:cNvSpPr txBox="1"/>
          <p:nvPr/>
        </p:nvSpPr>
        <p:spPr>
          <a:xfrm>
            <a:off x="7542770" y="7642612"/>
            <a:ext cx="179019" cy="92333"/>
          </a:xfrm>
          <a:prstGeom prst="rect">
            <a:avLst/>
          </a:prstGeom>
          <a:solidFill>
            <a:schemeClr val="bg1"/>
          </a:solidFill>
          <a:ln w="6350">
            <a:solidFill>
              <a:srgbClr val="0070C0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N63</a:t>
            </a:r>
          </a:p>
        </p:txBody>
      </p:sp>
      <p:sp>
        <p:nvSpPr>
          <p:cNvPr id="822" name="TextBox 821">
            <a:extLst>
              <a:ext uri="{FF2B5EF4-FFF2-40B4-BE49-F238E27FC236}">
                <a16:creationId xmlns:a16="http://schemas.microsoft.com/office/drawing/2014/main" id="{EA1382D2-4B72-5E46-B4EF-838180983718}"/>
              </a:ext>
            </a:extLst>
          </p:cNvPr>
          <p:cNvSpPr txBox="1"/>
          <p:nvPr/>
        </p:nvSpPr>
        <p:spPr>
          <a:xfrm>
            <a:off x="7051643" y="7917256"/>
            <a:ext cx="179019" cy="92333"/>
          </a:xfrm>
          <a:prstGeom prst="rect">
            <a:avLst/>
          </a:prstGeom>
          <a:solidFill>
            <a:schemeClr val="bg1"/>
          </a:solidFill>
          <a:ln w="6350">
            <a:solidFill>
              <a:srgbClr val="0070C0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N61</a:t>
            </a:r>
          </a:p>
        </p:txBody>
      </p:sp>
      <p:sp>
        <p:nvSpPr>
          <p:cNvPr id="823" name="TextBox 822">
            <a:extLst>
              <a:ext uri="{FF2B5EF4-FFF2-40B4-BE49-F238E27FC236}">
                <a16:creationId xmlns:a16="http://schemas.microsoft.com/office/drawing/2014/main" id="{DB9A0226-6574-D244-A73F-AF7C18A5DF8F}"/>
              </a:ext>
            </a:extLst>
          </p:cNvPr>
          <p:cNvSpPr txBox="1"/>
          <p:nvPr/>
        </p:nvSpPr>
        <p:spPr>
          <a:xfrm>
            <a:off x="8945455" y="7565294"/>
            <a:ext cx="179019" cy="92333"/>
          </a:xfrm>
          <a:prstGeom prst="rect">
            <a:avLst/>
          </a:prstGeom>
          <a:solidFill>
            <a:schemeClr val="bg1"/>
          </a:solidFill>
          <a:ln w="6350">
            <a:solidFill>
              <a:srgbClr val="0070C0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N62</a:t>
            </a:r>
          </a:p>
        </p:txBody>
      </p:sp>
      <p:sp>
        <p:nvSpPr>
          <p:cNvPr id="532" name="TextBox 531">
            <a:extLst>
              <a:ext uri="{FF2B5EF4-FFF2-40B4-BE49-F238E27FC236}">
                <a16:creationId xmlns:a16="http://schemas.microsoft.com/office/drawing/2014/main" id="{13DE390F-CE09-AD44-81DB-7927C62B96A0}"/>
              </a:ext>
            </a:extLst>
          </p:cNvPr>
          <p:cNvSpPr txBox="1"/>
          <p:nvPr/>
        </p:nvSpPr>
        <p:spPr>
          <a:xfrm>
            <a:off x="10728534" y="8466659"/>
            <a:ext cx="179019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 dirty="0">
                <a:latin typeface="Arial" panose="020B0604020202020204" pitchFamily="34" charset="0"/>
                <a:cs typeface="Arial" panose="020B0604020202020204" pitchFamily="34" charset="0"/>
              </a:rPr>
              <a:t>N28</a:t>
            </a:r>
          </a:p>
        </p:txBody>
      </p:sp>
      <p:sp>
        <p:nvSpPr>
          <p:cNvPr id="828" name="TextBox 827">
            <a:extLst>
              <a:ext uri="{FF2B5EF4-FFF2-40B4-BE49-F238E27FC236}">
                <a16:creationId xmlns:a16="http://schemas.microsoft.com/office/drawing/2014/main" id="{C6ED8E1B-D31A-104D-AC3D-BDFC5A9FCF27}"/>
              </a:ext>
            </a:extLst>
          </p:cNvPr>
          <p:cNvSpPr txBox="1"/>
          <p:nvPr/>
        </p:nvSpPr>
        <p:spPr>
          <a:xfrm>
            <a:off x="9639067" y="7816862"/>
            <a:ext cx="399148" cy="2308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defTabSz="641493">
              <a:defRPr sz="560"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29.534 Npcf_</a:t>
            </a:r>
            <a:br>
              <a:rPr lang="en-JP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JP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AMPolicyAuth</a:t>
            </a:r>
            <a:endParaRPr lang="en-US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(5G-DDNMF)</a:t>
            </a:r>
            <a:endParaRPr lang="en-JP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0" name="TextBox 829">
            <a:extLst>
              <a:ext uri="{FF2B5EF4-FFF2-40B4-BE49-F238E27FC236}">
                <a16:creationId xmlns:a16="http://schemas.microsoft.com/office/drawing/2014/main" id="{7761706C-FEF1-964A-AD13-7CBF24B62A7A}"/>
              </a:ext>
            </a:extLst>
          </p:cNvPr>
          <p:cNvSpPr txBox="1"/>
          <p:nvPr/>
        </p:nvSpPr>
        <p:spPr>
          <a:xfrm>
            <a:off x="9061305" y="9427031"/>
            <a:ext cx="562655" cy="769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JP" sz="560" dirty="0">
                <a:solidFill>
                  <a:srgbClr val="00B050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29.542 Nsmf_NIDD</a:t>
            </a:r>
          </a:p>
        </p:txBody>
      </p:sp>
      <p:sp>
        <p:nvSpPr>
          <p:cNvPr id="811" name="TextBox 810">
            <a:extLst>
              <a:ext uri="{FF2B5EF4-FFF2-40B4-BE49-F238E27FC236}">
                <a16:creationId xmlns:a16="http://schemas.microsoft.com/office/drawing/2014/main" id="{914D7903-4631-3649-939A-DCBA78D15B20}"/>
              </a:ext>
            </a:extLst>
          </p:cNvPr>
          <p:cNvSpPr txBox="1"/>
          <p:nvPr/>
        </p:nvSpPr>
        <p:spPr>
          <a:xfrm>
            <a:off x="150696" y="1532945"/>
            <a:ext cx="1086836" cy="46166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defTabSz="641529"/>
            <a:r>
              <a:rPr lang="en-JP" sz="560" b="1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USIM</a:t>
            </a:r>
          </a:p>
          <a:p>
            <a:pPr defTabSz="641529"/>
            <a:r>
              <a:rPr lang="en-JP" sz="56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31.101 UICC Interface</a:t>
            </a:r>
          </a:p>
          <a:p>
            <a:pPr defTabSz="641529"/>
            <a:r>
              <a:rPr lang="en-JP" sz="56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31.102 USIM Application</a:t>
            </a:r>
          </a:p>
          <a:p>
            <a:pPr defTabSz="641529"/>
            <a:r>
              <a:rPr lang="en-JP" sz="56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31.111 USIM Application Toolkit</a:t>
            </a:r>
          </a:p>
          <a:p>
            <a:pPr defTabSz="641529"/>
            <a:r>
              <a:rPr lang="en-JP" sz="56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31.121 USIM Application Test Spec</a:t>
            </a:r>
          </a:p>
          <a:p>
            <a:pPr defTabSz="641529"/>
            <a:r>
              <a:rPr lang="en-JP" sz="56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31.122 USIM Conformance Test Spec</a:t>
            </a:r>
          </a:p>
        </p:txBody>
      </p:sp>
      <p:sp>
        <p:nvSpPr>
          <p:cNvPr id="812" name="Rectangle 811">
            <a:extLst>
              <a:ext uri="{FF2B5EF4-FFF2-40B4-BE49-F238E27FC236}">
                <a16:creationId xmlns:a16="http://schemas.microsoft.com/office/drawing/2014/main" id="{993879BB-8165-7E40-A3CA-A8FAB0B4EA74}"/>
              </a:ext>
            </a:extLst>
          </p:cNvPr>
          <p:cNvSpPr/>
          <p:nvPr/>
        </p:nvSpPr>
        <p:spPr>
          <a:xfrm>
            <a:off x="7466433" y="8590195"/>
            <a:ext cx="498547" cy="155408"/>
          </a:xfrm>
          <a:prstGeom prst="rect">
            <a:avLst/>
          </a:prstGeom>
          <a:solidFill>
            <a:schemeClr val="bg1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0513" rIns="0" bIns="505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41529"/>
            <a:r>
              <a:rPr lang="en-US" sz="842" dirty="0" err="1">
                <a:solidFill>
                  <a:srgbClr val="00B050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SoR</a:t>
            </a:r>
            <a:r>
              <a:rPr lang="en-US" sz="842" dirty="0">
                <a:solidFill>
                  <a:srgbClr val="00B050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-AF</a:t>
            </a:r>
          </a:p>
        </p:txBody>
      </p:sp>
      <p:cxnSp>
        <p:nvCxnSpPr>
          <p:cNvPr id="813" name="Straight Connector 812">
            <a:extLst>
              <a:ext uri="{FF2B5EF4-FFF2-40B4-BE49-F238E27FC236}">
                <a16:creationId xmlns:a16="http://schemas.microsoft.com/office/drawing/2014/main" id="{FFD82D43-FC0D-9A4B-ACD5-C38CA3D4191E}"/>
              </a:ext>
            </a:extLst>
          </p:cNvPr>
          <p:cNvCxnSpPr>
            <a:cxnSpLocks/>
            <a:stCxn id="812" idx="1"/>
            <a:endCxn id="335" idx="3"/>
          </p:cNvCxnSpPr>
          <p:nvPr/>
        </p:nvCxnSpPr>
        <p:spPr>
          <a:xfrm flipH="1">
            <a:off x="6496255" y="8667899"/>
            <a:ext cx="970178" cy="113974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5" name="TextBox 814">
            <a:extLst>
              <a:ext uri="{FF2B5EF4-FFF2-40B4-BE49-F238E27FC236}">
                <a16:creationId xmlns:a16="http://schemas.microsoft.com/office/drawing/2014/main" id="{3B376CAE-4895-E84F-9544-3218EB7CF40D}"/>
              </a:ext>
            </a:extLst>
          </p:cNvPr>
          <p:cNvSpPr txBox="1"/>
          <p:nvPr/>
        </p:nvSpPr>
        <p:spPr>
          <a:xfrm>
            <a:off x="7608304" y="8829231"/>
            <a:ext cx="453650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defTabSz="641529"/>
            <a:r>
              <a:rPr lang="en-JP" sz="560" dirty="0">
                <a:solidFill>
                  <a:srgbClr val="00B050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</a:t>
            </a:r>
            <a:r>
              <a:rPr lang="en-US" sz="560" dirty="0">
                <a:solidFill>
                  <a:srgbClr val="00B050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9</a:t>
            </a:r>
            <a:r>
              <a:rPr lang="en-JP" sz="560" dirty="0">
                <a:solidFill>
                  <a:srgbClr val="00B050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.550 Nsoraf</a:t>
            </a:r>
          </a:p>
          <a:p>
            <a:pPr defTabSz="641529"/>
            <a:r>
              <a:rPr lang="en-JP" sz="560" dirty="0">
                <a:solidFill>
                  <a:srgbClr val="00B050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23.122 Annex C</a:t>
            </a:r>
          </a:p>
        </p:txBody>
      </p:sp>
      <p:sp>
        <p:nvSpPr>
          <p:cNvPr id="826" name="TextBox 825">
            <a:extLst>
              <a:ext uri="{FF2B5EF4-FFF2-40B4-BE49-F238E27FC236}">
                <a16:creationId xmlns:a16="http://schemas.microsoft.com/office/drawing/2014/main" id="{9AB91467-6072-AD44-A6A8-5B9F9D1E32A0}"/>
              </a:ext>
            </a:extLst>
          </p:cNvPr>
          <p:cNvSpPr txBox="1"/>
          <p:nvPr/>
        </p:nvSpPr>
        <p:spPr>
          <a:xfrm>
            <a:off x="10072560" y="7550483"/>
            <a:ext cx="708528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JP" sz="560" dirty="0">
                <a:solidFill>
                  <a:srgbClr val="0070C0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29.55</a:t>
            </a:r>
            <a:r>
              <a:rPr lang="en-US" sz="560" dirty="0">
                <a:solidFill>
                  <a:srgbClr val="0070C0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</a:t>
            </a:r>
            <a:r>
              <a:rPr lang="en-JP" sz="560" dirty="0">
                <a:solidFill>
                  <a:srgbClr val="0070C0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 NWDA Signalling</a:t>
            </a:r>
          </a:p>
        </p:txBody>
      </p:sp>
      <p:sp>
        <p:nvSpPr>
          <p:cNvPr id="814" name="TextBox 813">
            <a:extLst>
              <a:ext uri="{FF2B5EF4-FFF2-40B4-BE49-F238E27FC236}">
                <a16:creationId xmlns:a16="http://schemas.microsoft.com/office/drawing/2014/main" id="{CEB3CC6F-F5F5-A84D-B73C-9DE8C45D18EA}"/>
              </a:ext>
            </a:extLst>
          </p:cNvPr>
          <p:cNvSpPr txBox="1"/>
          <p:nvPr/>
        </p:nvSpPr>
        <p:spPr>
          <a:xfrm>
            <a:off x="7834515" y="3347727"/>
            <a:ext cx="511358" cy="1538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JP" sz="560" dirty="0">
                <a:solidFill>
                  <a:srgbClr val="00B050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29.562 Nhss_ims </a:t>
            </a:r>
          </a:p>
          <a:p>
            <a:pPr algn="ctr" defTabSz="641529"/>
            <a:r>
              <a:rPr lang="en-JP" sz="560" dirty="0">
                <a:solidFill>
                  <a:srgbClr val="00B050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(CSCF/IMS-AS)</a:t>
            </a:r>
          </a:p>
        </p:txBody>
      </p:sp>
      <p:cxnSp>
        <p:nvCxnSpPr>
          <p:cNvPr id="825" name="Straight Connector 824">
            <a:extLst>
              <a:ext uri="{FF2B5EF4-FFF2-40B4-BE49-F238E27FC236}">
                <a16:creationId xmlns:a16="http://schemas.microsoft.com/office/drawing/2014/main" id="{6F0D1280-9007-3445-A3ED-7EFF785A63B8}"/>
              </a:ext>
            </a:extLst>
          </p:cNvPr>
          <p:cNvCxnSpPr>
            <a:cxnSpLocks/>
            <a:stCxn id="197" idx="1"/>
            <a:endCxn id="335" idx="0"/>
          </p:cNvCxnSpPr>
          <p:nvPr/>
        </p:nvCxnSpPr>
        <p:spPr>
          <a:xfrm flipH="1">
            <a:off x="6246982" y="3105910"/>
            <a:ext cx="1310800" cy="55211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7" name="TextBox 346">
            <a:extLst>
              <a:ext uri="{FF2B5EF4-FFF2-40B4-BE49-F238E27FC236}">
                <a16:creationId xmlns:a16="http://schemas.microsoft.com/office/drawing/2014/main" id="{39368EEC-5137-594B-B65F-2913337F74F4}"/>
              </a:ext>
            </a:extLst>
          </p:cNvPr>
          <p:cNvSpPr txBox="1"/>
          <p:nvPr/>
        </p:nvSpPr>
        <p:spPr>
          <a:xfrm>
            <a:off x="6499430" y="7216786"/>
            <a:ext cx="179019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 dirty="0">
                <a:latin typeface="Arial" panose="020B0604020202020204" pitchFamily="34" charset="0"/>
                <a:cs typeface="Arial" panose="020B0604020202020204" pitchFamily="34" charset="0"/>
              </a:rPr>
              <a:t>N35</a:t>
            </a:r>
          </a:p>
        </p:txBody>
      </p:sp>
      <p:sp>
        <p:nvSpPr>
          <p:cNvPr id="831" name="TextBox 830">
            <a:extLst>
              <a:ext uri="{FF2B5EF4-FFF2-40B4-BE49-F238E27FC236}">
                <a16:creationId xmlns:a16="http://schemas.microsoft.com/office/drawing/2014/main" id="{1DDB01D2-A50B-DD48-A964-D8941B2FB983}"/>
              </a:ext>
            </a:extLst>
          </p:cNvPr>
          <p:cNvSpPr txBox="1"/>
          <p:nvPr/>
        </p:nvSpPr>
        <p:spPr>
          <a:xfrm>
            <a:off x="7189491" y="3375584"/>
            <a:ext cx="351057" cy="1538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JP" sz="560" dirty="0">
                <a:solidFill>
                  <a:srgbClr val="00B050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29.563</a:t>
            </a:r>
            <a:br>
              <a:rPr lang="en-US" sz="560" dirty="0">
                <a:solidFill>
                  <a:srgbClr val="00B050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</a:br>
            <a:r>
              <a:rPr lang="en-JP" sz="560" dirty="0">
                <a:solidFill>
                  <a:srgbClr val="00B050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Nhss</a:t>
            </a:r>
            <a:r>
              <a:rPr lang="en-US" sz="560" dirty="0">
                <a:solidFill>
                  <a:srgbClr val="00B050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 </a:t>
            </a:r>
            <a:r>
              <a:rPr lang="en-JP" sz="560" dirty="0">
                <a:solidFill>
                  <a:srgbClr val="00B050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(UDM)</a:t>
            </a:r>
          </a:p>
        </p:txBody>
      </p:sp>
      <p:cxnSp>
        <p:nvCxnSpPr>
          <p:cNvPr id="832" name="Straight Connector 831">
            <a:extLst>
              <a:ext uri="{FF2B5EF4-FFF2-40B4-BE49-F238E27FC236}">
                <a16:creationId xmlns:a16="http://schemas.microsoft.com/office/drawing/2014/main" id="{F5D8873C-96CF-3344-AC03-BC912AFA5A90}"/>
              </a:ext>
            </a:extLst>
          </p:cNvPr>
          <p:cNvCxnSpPr>
            <a:cxnSpLocks/>
            <a:stCxn id="835" idx="3"/>
            <a:endCxn id="552" idx="0"/>
          </p:cNvCxnSpPr>
          <p:nvPr/>
        </p:nvCxnSpPr>
        <p:spPr>
          <a:xfrm>
            <a:off x="7857066" y="10128633"/>
            <a:ext cx="81008" cy="13807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3" name="Straight Connector 832">
            <a:extLst>
              <a:ext uri="{FF2B5EF4-FFF2-40B4-BE49-F238E27FC236}">
                <a16:creationId xmlns:a16="http://schemas.microsoft.com/office/drawing/2014/main" id="{7B56EAE3-8ABD-B34A-AAE1-0D18CAE37601}"/>
              </a:ext>
            </a:extLst>
          </p:cNvPr>
          <p:cNvCxnSpPr>
            <a:cxnSpLocks/>
            <a:endCxn id="514" idx="0"/>
          </p:cNvCxnSpPr>
          <p:nvPr/>
        </p:nvCxnSpPr>
        <p:spPr>
          <a:xfrm>
            <a:off x="10662348" y="10155953"/>
            <a:ext cx="67733" cy="11075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4" name="TextBox 833">
            <a:extLst>
              <a:ext uri="{FF2B5EF4-FFF2-40B4-BE49-F238E27FC236}">
                <a16:creationId xmlns:a16="http://schemas.microsoft.com/office/drawing/2014/main" id="{899ABC09-CDE7-8045-963D-F6F592A8A487}"/>
              </a:ext>
            </a:extLst>
          </p:cNvPr>
          <p:cNvSpPr txBox="1"/>
          <p:nvPr/>
        </p:nvSpPr>
        <p:spPr>
          <a:xfrm>
            <a:off x="9835529" y="10036301"/>
            <a:ext cx="814326" cy="769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US" sz="560" dirty="0">
                <a:solidFill>
                  <a:srgbClr val="0070C0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29.564 </a:t>
            </a:r>
            <a:r>
              <a:rPr lang="en-US" sz="560" dirty="0" err="1">
                <a:solidFill>
                  <a:srgbClr val="0070C0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Nupf_EventExposure</a:t>
            </a:r>
            <a:endParaRPr lang="en-US" sz="560" dirty="0">
              <a:solidFill>
                <a:srgbClr val="0070C0"/>
              </a:solidFill>
              <a:latin typeface="Arial" panose="020B0604020202020204" pitchFamily="34" charset="0"/>
              <a:ea typeface="Noto Sans JP" panose="020B05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835" name="TextBox 834">
            <a:extLst>
              <a:ext uri="{FF2B5EF4-FFF2-40B4-BE49-F238E27FC236}">
                <a16:creationId xmlns:a16="http://schemas.microsoft.com/office/drawing/2014/main" id="{A0009299-C65E-7045-B065-9053E28C0E42}"/>
              </a:ext>
            </a:extLst>
          </p:cNvPr>
          <p:cNvSpPr txBox="1"/>
          <p:nvPr/>
        </p:nvSpPr>
        <p:spPr>
          <a:xfrm>
            <a:off x="7042740" y="10090161"/>
            <a:ext cx="814326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algn="ctr" defTabSz="641529">
              <a:defRPr sz="560">
                <a:solidFill>
                  <a:srgbClr val="0070C0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defRPr>
            </a:lvl1pPr>
          </a:lstStyle>
          <a:p>
            <a:r>
              <a:rPr lang="en-JP" dirty="0"/>
              <a:t>29.564 Nupf_EventExpo</a:t>
            </a:r>
            <a:r>
              <a:rPr lang="en-US" dirty="0"/>
              <a:t>sure</a:t>
            </a:r>
            <a:endParaRPr lang="en-JP" dirty="0"/>
          </a:p>
        </p:txBody>
      </p:sp>
      <p:sp>
        <p:nvSpPr>
          <p:cNvPr id="836" name="TextBox 835">
            <a:extLst>
              <a:ext uri="{FF2B5EF4-FFF2-40B4-BE49-F238E27FC236}">
                <a16:creationId xmlns:a16="http://schemas.microsoft.com/office/drawing/2014/main" id="{09003C09-E958-3142-8072-92FC4AA36541}"/>
              </a:ext>
            </a:extLst>
          </p:cNvPr>
          <p:cNvSpPr txBox="1"/>
          <p:nvPr/>
        </p:nvSpPr>
        <p:spPr>
          <a:xfrm>
            <a:off x="3937434" y="8217152"/>
            <a:ext cx="193964" cy="1538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JP" sz="56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29.572</a:t>
            </a:r>
          </a:p>
          <a:p>
            <a:pPr algn="ctr" defTabSz="641529"/>
            <a:r>
              <a:rPr lang="en-JP" sz="56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Nlmf</a:t>
            </a:r>
          </a:p>
        </p:txBody>
      </p:sp>
      <p:cxnSp>
        <p:nvCxnSpPr>
          <p:cNvPr id="837" name="Straight Connector 836">
            <a:extLst>
              <a:ext uri="{FF2B5EF4-FFF2-40B4-BE49-F238E27FC236}">
                <a16:creationId xmlns:a16="http://schemas.microsoft.com/office/drawing/2014/main" id="{1655230E-6530-7B49-9A00-CA50CE57EAF5}"/>
              </a:ext>
            </a:extLst>
          </p:cNvPr>
          <p:cNvCxnSpPr>
            <a:cxnSpLocks/>
            <a:stCxn id="565" idx="1"/>
            <a:endCxn id="609" idx="3"/>
          </p:cNvCxnSpPr>
          <p:nvPr/>
        </p:nvCxnSpPr>
        <p:spPr>
          <a:xfrm flipH="1" flipV="1">
            <a:off x="7608304" y="7182786"/>
            <a:ext cx="2529912" cy="563013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8" name="TextBox 837">
            <a:extLst>
              <a:ext uri="{FF2B5EF4-FFF2-40B4-BE49-F238E27FC236}">
                <a16:creationId xmlns:a16="http://schemas.microsoft.com/office/drawing/2014/main" id="{C63416AA-F3C3-224C-AA2A-06FB14900AC7}"/>
              </a:ext>
            </a:extLst>
          </p:cNvPr>
          <p:cNvSpPr txBox="1"/>
          <p:nvPr/>
        </p:nvSpPr>
        <p:spPr>
          <a:xfrm>
            <a:off x="7959247" y="7205463"/>
            <a:ext cx="1098058" cy="769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JP" sz="560" dirty="0">
                <a:solidFill>
                  <a:srgbClr val="00B050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29.591 Nnef_EventExposure(NWDAF)</a:t>
            </a:r>
          </a:p>
        </p:txBody>
      </p:sp>
      <p:sp>
        <p:nvSpPr>
          <p:cNvPr id="840" name="TextBox 839">
            <a:extLst>
              <a:ext uri="{FF2B5EF4-FFF2-40B4-BE49-F238E27FC236}">
                <a16:creationId xmlns:a16="http://schemas.microsoft.com/office/drawing/2014/main" id="{216A2B3A-1A51-574E-BAFE-5DC80326E834}"/>
              </a:ext>
            </a:extLst>
          </p:cNvPr>
          <p:cNvSpPr txBox="1"/>
          <p:nvPr/>
        </p:nvSpPr>
        <p:spPr>
          <a:xfrm>
            <a:off x="168992" y="82896"/>
            <a:ext cx="4098979" cy="2154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JP" sz="1400" b="1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3GPP Overall Architecture and Specifications</a:t>
            </a:r>
          </a:p>
        </p:txBody>
      </p:sp>
      <p:grpSp>
        <p:nvGrpSpPr>
          <p:cNvPr id="859" name="Group 858">
            <a:extLst>
              <a:ext uri="{FF2B5EF4-FFF2-40B4-BE49-F238E27FC236}">
                <a16:creationId xmlns:a16="http://schemas.microsoft.com/office/drawing/2014/main" id="{8AE5B5D6-67E1-3F4B-B35A-A5D270B94816}"/>
              </a:ext>
            </a:extLst>
          </p:cNvPr>
          <p:cNvGrpSpPr/>
          <p:nvPr/>
        </p:nvGrpSpPr>
        <p:grpSpPr>
          <a:xfrm>
            <a:off x="13986903" y="8903397"/>
            <a:ext cx="905814" cy="155408"/>
            <a:chOff x="13139670" y="8339388"/>
            <a:chExt cx="905814" cy="155408"/>
          </a:xfrm>
        </p:grpSpPr>
        <p:sp>
          <p:nvSpPr>
            <p:cNvPr id="860" name="Rectangle 859">
              <a:extLst>
                <a:ext uri="{FF2B5EF4-FFF2-40B4-BE49-F238E27FC236}">
                  <a16:creationId xmlns:a16="http://schemas.microsoft.com/office/drawing/2014/main" id="{9985DDAF-51C3-834B-915D-979CCBAED542}"/>
                </a:ext>
              </a:extLst>
            </p:cNvPr>
            <p:cNvSpPr/>
            <p:nvPr/>
          </p:nvSpPr>
          <p:spPr>
            <a:xfrm>
              <a:off x="13139670" y="8339388"/>
              <a:ext cx="548402" cy="15540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50513" rIns="0" bIns="505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41529"/>
              <a:r>
                <a:rPr lang="en-US" sz="842" dirty="0">
                  <a:solidFill>
                    <a:srgbClr val="0070C0"/>
                  </a:solidFill>
                  <a:latin typeface="Arial" panose="020B0604020202020204" pitchFamily="34" charset="0"/>
                  <a:ea typeface="Noto Sans JP" panose="020B0500000000000000" pitchFamily="34" charset="-128"/>
                  <a:cs typeface="Arial" panose="020B0604020202020204" pitchFamily="34" charset="0"/>
                </a:rPr>
                <a:t>AF</a:t>
              </a:r>
            </a:p>
          </p:txBody>
        </p:sp>
        <p:sp>
          <p:nvSpPr>
            <p:cNvPr id="861" name="TextBox 860">
              <a:extLst>
                <a:ext uri="{FF2B5EF4-FFF2-40B4-BE49-F238E27FC236}">
                  <a16:creationId xmlns:a16="http://schemas.microsoft.com/office/drawing/2014/main" id="{96402FB2-80E2-6649-A526-68F97BDF9CF6}"/>
                </a:ext>
              </a:extLst>
            </p:cNvPr>
            <p:cNvSpPr txBox="1"/>
            <p:nvPr/>
          </p:nvSpPr>
          <p:spPr>
            <a:xfrm>
              <a:off x="13729692" y="8386777"/>
              <a:ext cx="315792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>
              <a:defPPr>
                <a:defRPr lang="ja-JP"/>
              </a:defPPr>
              <a:lvl1pPr>
                <a:defRPr>
                  <a:solidFill>
                    <a:schemeClr val="bg1"/>
                  </a:solidFill>
                </a:defRPr>
              </a:lvl1pPr>
            </a:lstStyle>
            <a:p>
              <a:pPr defTabSz="641529"/>
              <a:r>
                <a:rPr lang="en-JP" sz="560">
                  <a:solidFill>
                    <a:srgbClr val="0070C0"/>
                  </a:solidFill>
                  <a:latin typeface="Arial" panose="020B0604020202020204" pitchFamily="34" charset="0"/>
                  <a:ea typeface="Noto Sans JP" panose="020B0500000000000000" pitchFamily="34" charset="-128"/>
                  <a:cs typeface="Arial" panose="020B0604020202020204" pitchFamily="34" charset="0"/>
                </a:rPr>
                <a:t>29.557 Naf</a:t>
              </a:r>
            </a:p>
          </p:txBody>
        </p:sp>
      </p:grpSp>
      <p:grpSp>
        <p:nvGrpSpPr>
          <p:cNvPr id="862" name="Group 861">
            <a:extLst>
              <a:ext uri="{FF2B5EF4-FFF2-40B4-BE49-F238E27FC236}">
                <a16:creationId xmlns:a16="http://schemas.microsoft.com/office/drawing/2014/main" id="{DDE0B258-A306-A348-8801-374D5899CBF9}"/>
              </a:ext>
            </a:extLst>
          </p:cNvPr>
          <p:cNvGrpSpPr/>
          <p:nvPr/>
        </p:nvGrpSpPr>
        <p:grpSpPr>
          <a:xfrm>
            <a:off x="13986903" y="9127432"/>
            <a:ext cx="1115807" cy="155408"/>
            <a:chOff x="13139670" y="8339388"/>
            <a:chExt cx="1115807" cy="155408"/>
          </a:xfrm>
        </p:grpSpPr>
        <p:sp>
          <p:nvSpPr>
            <p:cNvPr id="863" name="Rectangle 862">
              <a:extLst>
                <a:ext uri="{FF2B5EF4-FFF2-40B4-BE49-F238E27FC236}">
                  <a16:creationId xmlns:a16="http://schemas.microsoft.com/office/drawing/2014/main" id="{E59C78EA-DFE6-3540-B2D9-EA2028F5E976}"/>
                </a:ext>
              </a:extLst>
            </p:cNvPr>
            <p:cNvSpPr/>
            <p:nvPr/>
          </p:nvSpPr>
          <p:spPr>
            <a:xfrm>
              <a:off x="13139670" y="8339388"/>
              <a:ext cx="548402" cy="15540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50513" rIns="0" bIns="505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41529"/>
              <a:r>
                <a:rPr lang="en-US" sz="700" dirty="0">
                  <a:solidFill>
                    <a:srgbClr val="0070C0"/>
                  </a:solidFill>
                  <a:latin typeface="Arial" panose="020B0604020202020204" pitchFamily="34" charset="0"/>
                  <a:ea typeface="Noto Sans JP" panose="020B0500000000000000" pitchFamily="34" charset="-128"/>
                  <a:cs typeface="Arial" panose="020B0604020202020204" pitchFamily="34" charset="0"/>
                </a:rPr>
                <a:t>5G-DDNMF</a:t>
              </a:r>
            </a:p>
          </p:txBody>
        </p:sp>
        <p:sp>
          <p:nvSpPr>
            <p:cNvPr id="864" name="TextBox 863">
              <a:extLst>
                <a:ext uri="{FF2B5EF4-FFF2-40B4-BE49-F238E27FC236}">
                  <a16:creationId xmlns:a16="http://schemas.microsoft.com/office/drawing/2014/main" id="{6F86EC4D-DA72-CB48-B62E-AC8C6F53F19B}"/>
                </a:ext>
              </a:extLst>
            </p:cNvPr>
            <p:cNvSpPr txBox="1"/>
            <p:nvPr/>
          </p:nvSpPr>
          <p:spPr>
            <a:xfrm>
              <a:off x="13729692" y="8352365"/>
              <a:ext cx="525785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>
              <a:defPPr>
                <a:defRPr lang="ja-JP"/>
              </a:defPPr>
              <a:lvl1pPr>
                <a:defRPr>
                  <a:solidFill>
                    <a:schemeClr val="bg1"/>
                  </a:solidFill>
                </a:defRPr>
              </a:lvl1pPr>
            </a:lstStyle>
            <a:p>
              <a:pPr defTabSz="641529"/>
              <a:r>
                <a:rPr lang="en-JP" sz="560">
                  <a:solidFill>
                    <a:srgbClr val="0070C0"/>
                  </a:solidFill>
                  <a:latin typeface="Arial" panose="020B0604020202020204" pitchFamily="34" charset="0"/>
                  <a:ea typeface="Noto Sans JP" panose="020B0500000000000000" pitchFamily="34" charset="-128"/>
                  <a:cs typeface="Arial" panose="020B0604020202020204" pitchFamily="34" charset="0"/>
                </a:rPr>
                <a:t>29.555 N5g-ddnmf</a:t>
              </a:r>
            </a:p>
          </p:txBody>
        </p:sp>
      </p:grpSp>
      <p:grpSp>
        <p:nvGrpSpPr>
          <p:cNvPr id="865" name="Group 864">
            <a:extLst>
              <a:ext uri="{FF2B5EF4-FFF2-40B4-BE49-F238E27FC236}">
                <a16:creationId xmlns:a16="http://schemas.microsoft.com/office/drawing/2014/main" id="{D462F15F-4E1A-C24F-9CF6-EA159A3214A8}"/>
              </a:ext>
            </a:extLst>
          </p:cNvPr>
          <p:cNvGrpSpPr/>
          <p:nvPr/>
        </p:nvGrpSpPr>
        <p:grpSpPr>
          <a:xfrm>
            <a:off x="13986903" y="9499059"/>
            <a:ext cx="1003597" cy="157179"/>
            <a:chOff x="13139670" y="8337617"/>
            <a:chExt cx="1003597" cy="157179"/>
          </a:xfrm>
        </p:grpSpPr>
        <p:sp>
          <p:nvSpPr>
            <p:cNvPr id="866" name="Rectangle 865">
              <a:extLst>
                <a:ext uri="{FF2B5EF4-FFF2-40B4-BE49-F238E27FC236}">
                  <a16:creationId xmlns:a16="http://schemas.microsoft.com/office/drawing/2014/main" id="{AD75B13E-4771-B147-B533-C451BE1BE123}"/>
                </a:ext>
              </a:extLst>
            </p:cNvPr>
            <p:cNvSpPr/>
            <p:nvPr/>
          </p:nvSpPr>
          <p:spPr>
            <a:xfrm>
              <a:off x="13139670" y="8339388"/>
              <a:ext cx="548402" cy="15540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50513" rIns="0" bIns="505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41529"/>
              <a:r>
                <a:rPr lang="en-US" sz="842" dirty="0">
                  <a:solidFill>
                    <a:srgbClr val="0070C0"/>
                  </a:solidFill>
                  <a:latin typeface="Arial" panose="020B0604020202020204" pitchFamily="34" charset="0"/>
                  <a:ea typeface="Noto Sans JP" panose="020B0500000000000000" pitchFamily="34" charset="-128"/>
                  <a:cs typeface="Arial" panose="020B0604020202020204" pitchFamily="34" charset="0"/>
                </a:rPr>
                <a:t>EASDF</a:t>
              </a:r>
            </a:p>
          </p:txBody>
        </p:sp>
        <p:sp>
          <p:nvSpPr>
            <p:cNvPr id="867" name="TextBox 866">
              <a:extLst>
                <a:ext uri="{FF2B5EF4-FFF2-40B4-BE49-F238E27FC236}">
                  <a16:creationId xmlns:a16="http://schemas.microsoft.com/office/drawing/2014/main" id="{CC80C52D-C5D8-9048-B805-F49A3650A792}"/>
                </a:ext>
              </a:extLst>
            </p:cNvPr>
            <p:cNvSpPr txBox="1"/>
            <p:nvPr/>
          </p:nvSpPr>
          <p:spPr>
            <a:xfrm>
              <a:off x="13729692" y="8337617"/>
              <a:ext cx="413575" cy="1538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>
              <a:defPPr>
                <a:defRPr lang="ja-JP"/>
              </a:defPPr>
              <a:lvl1pPr>
                <a:defRPr>
                  <a:solidFill>
                    <a:schemeClr val="bg1"/>
                  </a:solidFill>
                </a:defRPr>
              </a:lvl1pPr>
            </a:lstStyle>
            <a:p>
              <a:pPr defTabSz="641529"/>
              <a:r>
                <a:rPr lang="en-JP" sz="560" dirty="0">
                  <a:solidFill>
                    <a:srgbClr val="0070C0"/>
                  </a:solidFill>
                  <a:latin typeface="Arial" panose="020B0604020202020204" pitchFamily="34" charset="0"/>
                  <a:ea typeface="Noto Sans JP" panose="020B0500000000000000" pitchFamily="34" charset="-128"/>
                  <a:cs typeface="Arial" panose="020B0604020202020204" pitchFamily="34" charset="0"/>
                </a:rPr>
                <a:t>29.556 Neasdf</a:t>
              </a:r>
            </a:p>
            <a:p>
              <a:pPr defTabSz="641529"/>
              <a:r>
                <a:rPr lang="en-JP" sz="560" dirty="0">
                  <a:solidFill>
                    <a:srgbClr val="0070C0"/>
                  </a:solidFill>
                  <a:latin typeface="Arial" panose="020B0604020202020204" pitchFamily="34" charset="0"/>
                  <a:ea typeface="Noto Sans JP" panose="020B0500000000000000" pitchFamily="34" charset="-128"/>
                  <a:cs typeface="Arial" panose="020B0604020202020204" pitchFamily="34" charset="0"/>
                </a:rPr>
                <a:t>29.558 Eees</a:t>
              </a:r>
            </a:p>
          </p:txBody>
        </p:sp>
      </p:grpSp>
      <p:grpSp>
        <p:nvGrpSpPr>
          <p:cNvPr id="868" name="Group 867">
            <a:extLst>
              <a:ext uri="{FF2B5EF4-FFF2-40B4-BE49-F238E27FC236}">
                <a16:creationId xmlns:a16="http://schemas.microsoft.com/office/drawing/2014/main" id="{850A6FBD-93AE-524F-8225-7E9117AFD2D0}"/>
              </a:ext>
            </a:extLst>
          </p:cNvPr>
          <p:cNvGrpSpPr/>
          <p:nvPr/>
        </p:nvGrpSpPr>
        <p:grpSpPr>
          <a:xfrm>
            <a:off x="12593735" y="8907920"/>
            <a:ext cx="1013215" cy="155408"/>
            <a:chOff x="13139670" y="8339388"/>
            <a:chExt cx="1013215" cy="155408"/>
          </a:xfrm>
        </p:grpSpPr>
        <p:sp>
          <p:nvSpPr>
            <p:cNvPr id="869" name="Rectangle 868">
              <a:extLst>
                <a:ext uri="{FF2B5EF4-FFF2-40B4-BE49-F238E27FC236}">
                  <a16:creationId xmlns:a16="http://schemas.microsoft.com/office/drawing/2014/main" id="{62F71441-4E92-BB4C-A129-C82CD45DAB61}"/>
                </a:ext>
              </a:extLst>
            </p:cNvPr>
            <p:cNvSpPr/>
            <p:nvPr/>
          </p:nvSpPr>
          <p:spPr>
            <a:xfrm>
              <a:off x="13139670" y="8339388"/>
              <a:ext cx="548402" cy="15540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50513" rIns="0" bIns="505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41529"/>
              <a:r>
                <a:rPr lang="en-US" sz="842" dirty="0">
                  <a:solidFill>
                    <a:srgbClr val="0070C0"/>
                  </a:solidFill>
                  <a:latin typeface="Arial" panose="020B0604020202020204" pitchFamily="34" charset="0"/>
                  <a:ea typeface="Noto Sans JP" panose="020B0500000000000000" pitchFamily="34" charset="-128"/>
                  <a:cs typeface="Arial" panose="020B0604020202020204" pitchFamily="34" charset="0"/>
                </a:rPr>
                <a:t>TSCTSF</a:t>
              </a:r>
            </a:p>
          </p:txBody>
        </p:sp>
        <p:sp>
          <p:nvSpPr>
            <p:cNvPr id="870" name="TextBox 869">
              <a:extLst>
                <a:ext uri="{FF2B5EF4-FFF2-40B4-BE49-F238E27FC236}">
                  <a16:creationId xmlns:a16="http://schemas.microsoft.com/office/drawing/2014/main" id="{E697CE56-0A1F-004D-9AEF-558BA2B7615A}"/>
                </a:ext>
              </a:extLst>
            </p:cNvPr>
            <p:cNvSpPr txBox="1"/>
            <p:nvPr/>
          </p:nvSpPr>
          <p:spPr>
            <a:xfrm>
              <a:off x="13729692" y="8386777"/>
              <a:ext cx="423193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>
              <a:defPPr>
                <a:defRPr lang="ja-JP"/>
              </a:defPPr>
              <a:lvl1pPr>
                <a:defRPr>
                  <a:solidFill>
                    <a:schemeClr val="bg1"/>
                  </a:solidFill>
                </a:defRPr>
              </a:lvl1pPr>
            </a:lstStyle>
            <a:p>
              <a:pPr defTabSz="641529"/>
              <a:r>
                <a:rPr lang="en-JP" sz="560" dirty="0">
                  <a:solidFill>
                    <a:srgbClr val="0070C0"/>
                  </a:solidFill>
                  <a:latin typeface="Arial" panose="020B0604020202020204" pitchFamily="34" charset="0"/>
                  <a:ea typeface="Noto Sans JP" panose="020B0500000000000000" pitchFamily="34" charset="-128"/>
                  <a:cs typeface="Arial" panose="020B0604020202020204" pitchFamily="34" charset="0"/>
                </a:rPr>
                <a:t>29.565 Ntsctsf</a:t>
              </a:r>
            </a:p>
          </p:txBody>
        </p:sp>
      </p:grpSp>
      <p:grpSp>
        <p:nvGrpSpPr>
          <p:cNvPr id="871" name="Group 870">
            <a:extLst>
              <a:ext uri="{FF2B5EF4-FFF2-40B4-BE49-F238E27FC236}">
                <a16:creationId xmlns:a16="http://schemas.microsoft.com/office/drawing/2014/main" id="{509FE2FB-97E7-7D4D-8878-1A6374677533}"/>
              </a:ext>
            </a:extLst>
          </p:cNvPr>
          <p:cNvGrpSpPr/>
          <p:nvPr/>
        </p:nvGrpSpPr>
        <p:grpSpPr>
          <a:xfrm>
            <a:off x="12593735" y="9305904"/>
            <a:ext cx="974743" cy="155408"/>
            <a:chOff x="13139670" y="8339388"/>
            <a:chExt cx="974743" cy="155408"/>
          </a:xfrm>
        </p:grpSpPr>
        <p:sp>
          <p:nvSpPr>
            <p:cNvPr id="872" name="Rectangle 871">
              <a:extLst>
                <a:ext uri="{FF2B5EF4-FFF2-40B4-BE49-F238E27FC236}">
                  <a16:creationId xmlns:a16="http://schemas.microsoft.com/office/drawing/2014/main" id="{9C62EF63-4B45-F440-BBF2-1673CBAEF83B}"/>
                </a:ext>
              </a:extLst>
            </p:cNvPr>
            <p:cNvSpPr/>
            <p:nvPr/>
          </p:nvSpPr>
          <p:spPr>
            <a:xfrm>
              <a:off x="13139670" y="8339388"/>
              <a:ext cx="548402" cy="15540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50513" rIns="0" bIns="505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41529"/>
              <a:r>
                <a:rPr lang="en-US" sz="842" dirty="0">
                  <a:solidFill>
                    <a:srgbClr val="0070C0"/>
                  </a:solidFill>
                  <a:latin typeface="Arial" panose="020B0604020202020204" pitchFamily="34" charset="0"/>
                  <a:ea typeface="Noto Sans JP" panose="020B0500000000000000" pitchFamily="34" charset="-128"/>
                  <a:cs typeface="Arial" panose="020B0604020202020204" pitchFamily="34" charset="0"/>
                </a:rPr>
                <a:t>DCCF</a:t>
              </a:r>
            </a:p>
          </p:txBody>
        </p:sp>
        <p:sp>
          <p:nvSpPr>
            <p:cNvPr id="873" name="TextBox 872">
              <a:extLst>
                <a:ext uri="{FF2B5EF4-FFF2-40B4-BE49-F238E27FC236}">
                  <a16:creationId xmlns:a16="http://schemas.microsoft.com/office/drawing/2014/main" id="{E6D65D9A-CA5B-0449-B761-C429F05F4FCD}"/>
                </a:ext>
              </a:extLst>
            </p:cNvPr>
            <p:cNvSpPr txBox="1"/>
            <p:nvPr/>
          </p:nvSpPr>
          <p:spPr>
            <a:xfrm>
              <a:off x="13729692" y="8386777"/>
              <a:ext cx="384721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>
              <a:defPPr>
                <a:defRPr lang="ja-JP"/>
              </a:defPPr>
              <a:lvl1pPr>
                <a:defRPr>
                  <a:solidFill>
                    <a:schemeClr val="bg1"/>
                  </a:solidFill>
                </a:defRPr>
              </a:lvl1pPr>
            </a:lstStyle>
            <a:p>
              <a:pPr defTabSz="641529"/>
              <a:r>
                <a:rPr lang="en-JP" sz="560" dirty="0">
                  <a:solidFill>
                    <a:srgbClr val="0070C0"/>
                  </a:solidFill>
                  <a:latin typeface="Arial" panose="020B0604020202020204" pitchFamily="34" charset="0"/>
                  <a:ea typeface="Noto Sans JP" panose="020B0500000000000000" pitchFamily="34" charset="-128"/>
                  <a:cs typeface="Arial" panose="020B0604020202020204" pitchFamily="34" charset="0"/>
                </a:rPr>
                <a:t>29.574 Ndccf</a:t>
              </a:r>
            </a:p>
          </p:txBody>
        </p:sp>
      </p:grpSp>
      <p:grpSp>
        <p:nvGrpSpPr>
          <p:cNvPr id="874" name="Group 873">
            <a:extLst>
              <a:ext uri="{FF2B5EF4-FFF2-40B4-BE49-F238E27FC236}">
                <a16:creationId xmlns:a16="http://schemas.microsoft.com/office/drawing/2014/main" id="{595DD747-B4B5-A749-9148-02CABFE45B54}"/>
              </a:ext>
            </a:extLst>
          </p:cNvPr>
          <p:cNvGrpSpPr/>
          <p:nvPr/>
        </p:nvGrpSpPr>
        <p:grpSpPr>
          <a:xfrm>
            <a:off x="12593735" y="9529939"/>
            <a:ext cx="968331" cy="155408"/>
            <a:chOff x="13139670" y="8339388"/>
            <a:chExt cx="968331" cy="155408"/>
          </a:xfrm>
        </p:grpSpPr>
        <p:sp>
          <p:nvSpPr>
            <p:cNvPr id="875" name="Rectangle 874">
              <a:extLst>
                <a:ext uri="{FF2B5EF4-FFF2-40B4-BE49-F238E27FC236}">
                  <a16:creationId xmlns:a16="http://schemas.microsoft.com/office/drawing/2014/main" id="{DF129450-D4E0-D940-A3D3-62C8439302A7}"/>
                </a:ext>
              </a:extLst>
            </p:cNvPr>
            <p:cNvSpPr/>
            <p:nvPr/>
          </p:nvSpPr>
          <p:spPr>
            <a:xfrm>
              <a:off x="13139670" y="8339388"/>
              <a:ext cx="548402" cy="15540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50513" rIns="0" bIns="505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41529"/>
              <a:r>
                <a:rPr lang="en-US" sz="842" dirty="0">
                  <a:solidFill>
                    <a:srgbClr val="0070C0"/>
                  </a:solidFill>
                  <a:latin typeface="Arial" panose="020B0604020202020204" pitchFamily="34" charset="0"/>
                  <a:ea typeface="Noto Sans JP" panose="020B0500000000000000" pitchFamily="34" charset="-128"/>
                  <a:cs typeface="Arial" panose="020B0604020202020204" pitchFamily="34" charset="0"/>
                </a:rPr>
                <a:t>ADRF</a:t>
              </a:r>
            </a:p>
          </p:txBody>
        </p:sp>
        <p:sp>
          <p:nvSpPr>
            <p:cNvPr id="876" name="TextBox 875">
              <a:extLst>
                <a:ext uri="{FF2B5EF4-FFF2-40B4-BE49-F238E27FC236}">
                  <a16:creationId xmlns:a16="http://schemas.microsoft.com/office/drawing/2014/main" id="{1DA675AF-7784-9643-A6DE-53E11FB896CA}"/>
                </a:ext>
              </a:extLst>
            </p:cNvPr>
            <p:cNvSpPr txBox="1"/>
            <p:nvPr/>
          </p:nvSpPr>
          <p:spPr>
            <a:xfrm>
              <a:off x="13729692" y="8386777"/>
              <a:ext cx="378309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>
              <a:defPPr>
                <a:defRPr lang="ja-JP"/>
              </a:defPPr>
              <a:lvl1pPr>
                <a:defRPr>
                  <a:solidFill>
                    <a:schemeClr val="bg1"/>
                  </a:solidFill>
                </a:defRPr>
              </a:lvl1pPr>
            </a:lstStyle>
            <a:p>
              <a:pPr defTabSz="641529"/>
              <a:r>
                <a:rPr lang="en-JP" sz="560">
                  <a:solidFill>
                    <a:srgbClr val="0070C0"/>
                  </a:solidFill>
                  <a:latin typeface="Arial" panose="020B0604020202020204" pitchFamily="34" charset="0"/>
                  <a:ea typeface="Noto Sans JP" panose="020B0500000000000000" pitchFamily="34" charset="-128"/>
                  <a:cs typeface="Arial" panose="020B0604020202020204" pitchFamily="34" charset="0"/>
                </a:rPr>
                <a:t>29.575 Nadrf</a:t>
              </a:r>
            </a:p>
          </p:txBody>
        </p:sp>
      </p:grpSp>
      <p:grpSp>
        <p:nvGrpSpPr>
          <p:cNvPr id="877" name="Group 876">
            <a:extLst>
              <a:ext uri="{FF2B5EF4-FFF2-40B4-BE49-F238E27FC236}">
                <a16:creationId xmlns:a16="http://schemas.microsoft.com/office/drawing/2014/main" id="{5D2D8335-50E3-3A45-9797-64FF672A6CE9}"/>
              </a:ext>
            </a:extLst>
          </p:cNvPr>
          <p:cNvGrpSpPr/>
          <p:nvPr/>
        </p:nvGrpSpPr>
        <p:grpSpPr>
          <a:xfrm>
            <a:off x="12593735" y="9753977"/>
            <a:ext cx="982758" cy="155408"/>
            <a:chOff x="13139670" y="8339388"/>
            <a:chExt cx="982758" cy="155408"/>
          </a:xfrm>
        </p:grpSpPr>
        <p:sp>
          <p:nvSpPr>
            <p:cNvPr id="878" name="Rectangle 877">
              <a:extLst>
                <a:ext uri="{FF2B5EF4-FFF2-40B4-BE49-F238E27FC236}">
                  <a16:creationId xmlns:a16="http://schemas.microsoft.com/office/drawing/2014/main" id="{65F8E736-5D38-BF4F-ACC3-E01D5CDB2FAB}"/>
                </a:ext>
              </a:extLst>
            </p:cNvPr>
            <p:cNvSpPr/>
            <p:nvPr/>
          </p:nvSpPr>
          <p:spPr>
            <a:xfrm>
              <a:off x="13139670" y="8339388"/>
              <a:ext cx="548402" cy="15540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50513" rIns="0" bIns="505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41529"/>
              <a:r>
                <a:rPr lang="en-US" sz="842" dirty="0">
                  <a:solidFill>
                    <a:srgbClr val="0070C0"/>
                  </a:solidFill>
                  <a:latin typeface="Arial" panose="020B0604020202020204" pitchFamily="34" charset="0"/>
                  <a:ea typeface="Noto Sans JP" panose="020B0500000000000000" pitchFamily="34" charset="-128"/>
                  <a:cs typeface="Arial" panose="020B0604020202020204" pitchFamily="34" charset="0"/>
                </a:rPr>
                <a:t>MFAF</a:t>
              </a:r>
            </a:p>
          </p:txBody>
        </p:sp>
        <p:sp>
          <p:nvSpPr>
            <p:cNvPr id="879" name="TextBox 878">
              <a:extLst>
                <a:ext uri="{FF2B5EF4-FFF2-40B4-BE49-F238E27FC236}">
                  <a16:creationId xmlns:a16="http://schemas.microsoft.com/office/drawing/2014/main" id="{15952554-C197-9342-8B5D-B4E28D66DA65}"/>
                </a:ext>
              </a:extLst>
            </p:cNvPr>
            <p:cNvSpPr txBox="1"/>
            <p:nvPr/>
          </p:nvSpPr>
          <p:spPr>
            <a:xfrm>
              <a:off x="13729692" y="8386777"/>
              <a:ext cx="392736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>
              <a:defPPr>
                <a:defRPr lang="ja-JP"/>
              </a:defPPr>
              <a:lvl1pPr>
                <a:defRPr>
                  <a:solidFill>
                    <a:schemeClr val="bg1"/>
                  </a:solidFill>
                </a:defRPr>
              </a:lvl1pPr>
            </a:lstStyle>
            <a:p>
              <a:pPr defTabSz="641529"/>
              <a:r>
                <a:rPr lang="en-JP" sz="560">
                  <a:solidFill>
                    <a:srgbClr val="0070C0"/>
                  </a:solidFill>
                  <a:latin typeface="Arial" panose="020B0604020202020204" pitchFamily="34" charset="0"/>
                  <a:ea typeface="Noto Sans JP" panose="020B0500000000000000" pitchFamily="34" charset="-128"/>
                  <a:cs typeface="Arial" panose="020B0604020202020204" pitchFamily="34" charset="0"/>
                </a:rPr>
                <a:t>29.576 Nmfaf</a:t>
              </a:r>
            </a:p>
          </p:txBody>
        </p:sp>
      </p:grpSp>
      <p:sp>
        <p:nvSpPr>
          <p:cNvPr id="880" name="Rectangle 879">
            <a:extLst>
              <a:ext uri="{FF2B5EF4-FFF2-40B4-BE49-F238E27FC236}">
                <a16:creationId xmlns:a16="http://schemas.microsoft.com/office/drawing/2014/main" id="{256D3BE9-12A3-1045-9369-A6D2B7A6D0B7}"/>
              </a:ext>
            </a:extLst>
          </p:cNvPr>
          <p:cNvSpPr/>
          <p:nvPr/>
        </p:nvSpPr>
        <p:spPr>
          <a:xfrm>
            <a:off x="12509387" y="8427147"/>
            <a:ext cx="2756827" cy="1565780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41529"/>
            <a:endParaRPr lang="en-JP" sz="2526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4" name="TextBox 883">
            <a:extLst>
              <a:ext uri="{FF2B5EF4-FFF2-40B4-BE49-F238E27FC236}">
                <a16:creationId xmlns:a16="http://schemas.microsoft.com/office/drawing/2014/main" id="{21B93124-D282-2D47-8ED1-ABC31A6C26DD}"/>
              </a:ext>
            </a:extLst>
          </p:cNvPr>
          <p:cNvSpPr txBox="1"/>
          <p:nvPr/>
        </p:nvSpPr>
        <p:spPr>
          <a:xfrm>
            <a:off x="13997033" y="8783615"/>
            <a:ext cx="386324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defTabSz="641529"/>
            <a:r>
              <a:rPr lang="en-JP" sz="560">
                <a:solidFill>
                  <a:srgbClr val="0070C0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23.304 ProSe</a:t>
            </a:r>
          </a:p>
        </p:txBody>
      </p:sp>
      <p:sp>
        <p:nvSpPr>
          <p:cNvPr id="885" name="TextBox 884">
            <a:extLst>
              <a:ext uri="{FF2B5EF4-FFF2-40B4-BE49-F238E27FC236}">
                <a16:creationId xmlns:a16="http://schemas.microsoft.com/office/drawing/2014/main" id="{E0820E79-C856-F144-81E0-83A35CBAB02F}"/>
              </a:ext>
            </a:extLst>
          </p:cNvPr>
          <p:cNvSpPr txBox="1"/>
          <p:nvPr/>
        </p:nvSpPr>
        <p:spPr>
          <a:xfrm>
            <a:off x="14002711" y="9374221"/>
            <a:ext cx="1138132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defTabSz="641529"/>
            <a:r>
              <a:rPr lang="en-JP" sz="560" dirty="0">
                <a:solidFill>
                  <a:srgbClr val="0070C0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23.548 Edge Computing Enhancement</a:t>
            </a:r>
          </a:p>
        </p:txBody>
      </p:sp>
      <p:sp>
        <p:nvSpPr>
          <p:cNvPr id="886" name="TextBox 885">
            <a:extLst>
              <a:ext uri="{FF2B5EF4-FFF2-40B4-BE49-F238E27FC236}">
                <a16:creationId xmlns:a16="http://schemas.microsoft.com/office/drawing/2014/main" id="{4E6AA4A1-C3FA-CC4F-95CC-1D8AE67DCB97}"/>
              </a:ext>
            </a:extLst>
          </p:cNvPr>
          <p:cNvSpPr txBox="1"/>
          <p:nvPr/>
        </p:nvSpPr>
        <p:spPr>
          <a:xfrm>
            <a:off x="12612785" y="8772990"/>
            <a:ext cx="1295226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defTabSz="641529"/>
            <a:r>
              <a:rPr lang="en-JP" sz="560" dirty="0">
                <a:solidFill>
                  <a:srgbClr val="0070C0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23.501 4.4.8 Time Sensitive Communication</a:t>
            </a:r>
          </a:p>
        </p:txBody>
      </p:sp>
      <p:sp>
        <p:nvSpPr>
          <p:cNvPr id="887" name="TextBox 886">
            <a:extLst>
              <a:ext uri="{FF2B5EF4-FFF2-40B4-BE49-F238E27FC236}">
                <a16:creationId xmlns:a16="http://schemas.microsoft.com/office/drawing/2014/main" id="{E7556C0C-144C-3049-A86F-00A86F7E150F}"/>
              </a:ext>
            </a:extLst>
          </p:cNvPr>
          <p:cNvSpPr txBox="1"/>
          <p:nvPr/>
        </p:nvSpPr>
        <p:spPr>
          <a:xfrm>
            <a:off x="12599812" y="9187570"/>
            <a:ext cx="904094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defTabSz="641529"/>
            <a:r>
              <a:rPr lang="en-JP" sz="560" dirty="0">
                <a:solidFill>
                  <a:srgbClr val="0070C0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23.288 Network Data Analytics</a:t>
            </a:r>
          </a:p>
        </p:txBody>
      </p:sp>
      <p:cxnSp>
        <p:nvCxnSpPr>
          <p:cNvPr id="888" name="Straight Connector 887">
            <a:extLst>
              <a:ext uri="{FF2B5EF4-FFF2-40B4-BE49-F238E27FC236}">
                <a16:creationId xmlns:a16="http://schemas.microsoft.com/office/drawing/2014/main" id="{C4341AA1-1131-1341-9E31-4D7D01D623CD}"/>
              </a:ext>
            </a:extLst>
          </p:cNvPr>
          <p:cNvCxnSpPr>
            <a:cxnSpLocks/>
            <a:stCxn id="863" idx="0"/>
            <a:endCxn id="860" idx="2"/>
          </p:cNvCxnSpPr>
          <p:nvPr/>
        </p:nvCxnSpPr>
        <p:spPr>
          <a:xfrm flipV="1">
            <a:off x="14261104" y="9058805"/>
            <a:ext cx="0" cy="6862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9" name="TextBox 888">
            <a:extLst>
              <a:ext uri="{FF2B5EF4-FFF2-40B4-BE49-F238E27FC236}">
                <a16:creationId xmlns:a16="http://schemas.microsoft.com/office/drawing/2014/main" id="{690FF939-9945-D04E-B349-A55BC9F6715E}"/>
              </a:ext>
            </a:extLst>
          </p:cNvPr>
          <p:cNvSpPr txBox="1"/>
          <p:nvPr/>
        </p:nvSpPr>
        <p:spPr>
          <a:xfrm>
            <a:off x="182367" y="10742564"/>
            <a:ext cx="442430" cy="2769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r" defTabSz="641529"/>
            <a:r>
              <a:rPr lang="en-JP" sz="6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~Release-15</a:t>
            </a:r>
          </a:p>
          <a:p>
            <a:pPr algn="r" defTabSz="641529"/>
            <a:r>
              <a:rPr lang="en-JP" sz="600" dirty="0">
                <a:solidFill>
                  <a:srgbClr val="00B050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Release-16</a:t>
            </a:r>
          </a:p>
          <a:p>
            <a:pPr algn="r" defTabSz="641529"/>
            <a:r>
              <a:rPr lang="en-JP" sz="600" dirty="0">
                <a:solidFill>
                  <a:srgbClr val="0070C0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Release-17</a:t>
            </a:r>
          </a:p>
        </p:txBody>
      </p:sp>
      <p:sp>
        <p:nvSpPr>
          <p:cNvPr id="824" name="Rectangle 479">
            <a:extLst>
              <a:ext uri="{FF2B5EF4-FFF2-40B4-BE49-F238E27FC236}">
                <a16:creationId xmlns:a16="http://schemas.microsoft.com/office/drawing/2014/main" id="{6707B02A-3B29-47BD-8DD8-577B90C621B8}"/>
              </a:ext>
            </a:extLst>
          </p:cNvPr>
          <p:cNvSpPr/>
          <p:nvPr/>
        </p:nvSpPr>
        <p:spPr>
          <a:xfrm>
            <a:off x="17149948" y="1855732"/>
            <a:ext cx="2652527" cy="5767281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41529"/>
            <a:endParaRPr lang="en-JP" sz="2526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7" name="TextBox 710">
            <a:extLst>
              <a:ext uri="{FF2B5EF4-FFF2-40B4-BE49-F238E27FC236}">
                <a16:creationId xmlns:a16="http://schemas.microsoft.com/office/drawing/2014/main" id="{6B5C1C6D-CB1D-43AB-8244-90AF1D70229E}"/>
              </a:ext>
            </a:extLst>
          </p:cNvPr>
          <p:cNvSpPr txBox="1"/>
          <p:nvPr/>
        </p:nvSpPr>
        <p:spPr>
          <a:xfrm>
            <a:off x="17231235" y="1755490"/>
            <a:ext cx="2463236" cy="1728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lIns="50513" tIns="0" rIns="50513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US" sz="1123" dirty="0">
                <a:solidFill>
                  <a:srgbClr val="0F2538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5G Network Function Abbreviations</a:t>
            </a:r>
            <a:endParaRPr lang="en-JP" sz="1123" dirty="0">
              <a:solidFill>
                <a:srgbClr val="0F2538"/>
              </a:solidFill>
              <a:latin typeface="Arial" panose="020B0604020202020204" pitchFamily="34" charset="0"/>
              <a:ea typeface="Noto Sans JP" panose="020B05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839" name="TextBox 568">
            <a:extLst>
              <a:ext uri="{FF2B5EF4-FFF2-40B4-BE49-F238E27FC236}">
                <a16:creationId xmlns:a16="http://schemas.microsoft.com/office/drawing/2014/main" id="{3769628D-29B1-4343-9CD7-185AF6BF136A}"/>
              </a:ext>
            </a:extLst>
          </p:cNvPr>
          <p:cNvSpPr txBox="1"/>
          <p:nvPr/>
        </p:nvSpPr>
        <p:spPr>
          <a:xfrm>
            <a:off x="17199630" y="1958107"/>
            <a:ext cx="2533566" cy="56015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defTabSz="641529"/>
            <a:r>
              <a:rPr lang="en-US" sz="700" b="1" u="sng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Release-15</a:t>
            </a:r>
          </a:p>
          <a:p>
            <a:pPr defTabSz="641529"/>
            <a:r>
              <a:rPr lang="en-US" sz="700" b="1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5G-EIR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 - 5G-Equipment Identity Register</a:t>
            </a:r>
          </a:p>
          <a:p>
            <a:pPr defTabSz="641529"/>
            <a:r>
              <a:rPr lang="en-US" sz="700" b="1" dirty="0" err="1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AAnF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 - AKMA (Authentication and Key Management for Applications) Anchor Function </a:t>
            </a:r>
          </a:p>
          <a:p>
            <a:pPr defTabSz="641529"/>
            <a:r>
              <a:rPr lang="en-US" sz="700" b="1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AF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 - Application Function</a:t>
            </a:r>
          </a:p>
          <a:p>
            <a:pPr defTabSz="641529"/>
            <a:r>
              <a:rPr lang="en-US" sz="700" b="1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/>
                <a:cs typeface="Arial" panose="020B0604020202020204" pitchFamily="34" charset="0"/>
              </a:rPr>
              <a:t>AMF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 - Access and Mobility Management Function</a:t>
            </a:r>
          </a:p>
          <a:p>
            <a:pPr defTabSz="641529"/>
            <a:r>
              <a:rPr lang="en-US" sz="700" b="1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/>
                <a:cs typeface="Arial" panose="020B0604020202020204" pitchFamily="34" charset="0"/>
              </a:rPr>
              <a:t>AUSF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 - Authentication Server Function</a:t>
            </a:r>
          </a:p>
          <a:p>
            <a:pPr defTabSz="641529"/>
            <a:r>
              <a:rPr lang="en-US" sz="700" b="1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ARPF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 - Authentication credential Repository and Processing Function</a:t>
            </a:r>
          </a:p>
          <a:p>
            <a:pPr defTabSz="641529"/>
            <a:r>
              <a:rPr lang="en-US" sz="700" b="1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BSF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 - Binding Support Function</a:t>
            </a:r>
          </a:p>
          <a:p>
            <a:pPr defTabSz="641529"/>
            <a:r>
              <a:rPr lang="en-US" sz="700" b="1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CAPIF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 - Common API Framework for 3GPP northbound APIs</a:t>
            </a:r>
          </a:p>
          <a:p>
            <a:pPr defTabSz="641529"/>
            <a:r>
              <a:rPr lang="en-US" sz="700" b="1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CHF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 - Charging Function</a:t>
            </a:r>
          </a:p>
          <a:p>
            <a:pPr defTabSz="641529"/>
            <a:r>
              <a:rPr lang="en-US" sz="700" b="1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I-UPF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 - Intermediate UPF</a:t>
            </a:r>
          </a:p>
          <a:p>
            <a:pPr defTabSz="641529"/>
            <a:r>
              <a:rPr lang="en-US" sz="700" b="1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LMF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 - Location Management Function</a:t>
            </a:r>
          </a:p>
          <a:p>
            <a:pPr defTabSz="641529"/>
            <a:r>
              <a:rPr lang="en-US" sz="700" b="1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LRF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 - Location Retrieval Function</a:t>
            </a:r>
          </a:p>
          <a:p>
            <a:pPr defTabSz="641529"/>
            <a:r>
              <a:rPr lang="en-US" sz="700" b="1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N3IWF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 - Non-3GPP InterWorking Function</a:t>
            </a:r>
          </a:p>
          <a:p>
            <a:pPr defTabSz="641529"/>
            <a:r>
              <a:rPr lang="en-US" sz="700" b="1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NEF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 - Network Exposure Function</a:t>
            </a:r>
          </a:p>
          <a:p>
            <a:pPr defTabSz="641529"/>
            <a:r>
              <a:rPr lang="en-US" sz="700" b="1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NRF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 - Network Repository Function</a:t>
            </a:r>
          </a:p>
          <a:p>
            <a:pPr defTabSz="641529"/>
            <a:r>
              <a:rPr lang="en-US" sz="700" b="1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NSSF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 - Network Slice Selection Function</a:t>
            </a:r>
          </a:p>
          <a:p>
            <a:pPr defTabSz="641529"/>
            <a:r>
              <a:rPr lang="en-US" sz="700" b="1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NWDAF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 - Network Data Analytics Function</a:t>
            </a:r>
          </a:p>
          <a:p>
            <a:pPr defTabSz="641529"/>
            <a:r>
              <a:rPr lang="en-US" sz="700" b="1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PCF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 - Policy Control Function</a:t>
            </a:r>
          </a:p>
          <a:p>
            <a:pPr defTabSz="641529"/>
            <a:r>
              <a:rPr lang="en-US" sz="700" b="1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SCP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 - Service Communication Proxy</a:t>
            </a:r>
          </a:p>
          <a:p>
            <a:pPr defTabSz="641529"/>
            <a:r>
              <a:rPr lang="en-US" sz="700" b="1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SEAF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 - SEcurity Anchor Function. </a:t>
            </a:r>
          </a:p>
          <a:p>
            <a:pPr defTabSz="641529"/>
            <a:r>
              <a:rPr lang="en-US" sz="700" b="1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SEPP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 - Security Edge Protection Proxy</a:t>
            </a:r>
          </a:p>
          <a:p>
            <a:pPr defTabSz="641529"/>
            <a:r>
              <a:rPr lang="en-US" sz="700" b="1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SIDF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 - Subscription Identifier De-concealing Function</a:t>
            </a:r>
          </a:p>
          <a:p>
            <a:pPr defTabSz="641529"/>
            <a:r>
              <a:rPr lang="en-US" sz="700" b="1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SMF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 - Session Management Function</a:t>
            </a:r>
          </a:p>
          <a:p>
            <a:pPr defTabSz="641529"/>
            <a:r>
              <a:rPr lang="en-US" sz="700" b="1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SMSF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 - Short Message Service Function</a:t>
            </a:r>
          </a:p>
          <a:p>
            <a:pPr defTabSz="641529"/>
            <a:r>
              <a:rPr lang="en-US" sz="700" b="1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TNAP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 - Trusted Non-3GPP Access Point</a:t>
            </a:r>
          </a:p>
          <a:p>
            <a:pPr defTabSz="641529"/>
            <a:r>
              <a:rPr lang="en-US" sz="700" b="1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TNGF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 - Trusted Non-3GPP Gateway Function</a:t>
            </a:r>
          </a:p>
          <a:p>
            <a:pPr defTabSz="641529"/>
            <a:r>
              <a:rPr lang="en-US" sz="700" b="1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TWIF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 - Trusted WLAN Interworking Function</a:t>
            </a:r>
          </a:p>
          <a:p>
            <a:pPr defTabSz="641529"/>
            <a:r>
              <a:rPr lang="en-US" sz="700" b="1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UDM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 - Unified Data Management</a:t>
            </a:r>
          </a:p>
          <a:p>
            <a:pPr defTabSz="641529"/>
            <a:r>
              <a:rPr lang="en-US" sz="700" b="1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UDR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 - Unified Data Repository</a:t>
            </a:r>
          </a:p>
          <a:p>
            <a:pPr defTabSz="641529"/>
            <a:r>
              <a:rPr lang="en-US" sz="700" b="1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UDSF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 - Unstructured Data Storage Function</a:t>
            </a:r>
          </a:p>
          <a:p>
            <a:pPr defTabSz="641529"/>
            <a:r>
              <a:rPr lang="en-US" sz="700" b="1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UPF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 - User Plane Function</a:t>
            </a:r>
          </a:p>
          <a:p>
            <a:pPr defTabSz="641529"/>
            <a:endParaRPr lang="en-US" sz="700" dirty="0">
              <a:solidFill>
                <a:schemeClr val="tx1"/>
              </a:solidFill>
              <a:latin typeface="Arial" panose="020B0604020202020204" pitchFamily="34" charset="0"/>
              <a:ea typeface="Noto Sans JP" panose="020B0500000000000000" pitchFamily="34" charset="-128"/>
              <a:cs typeface="Arial" panose="020B0604020202020204" pitchFamily="34" charset="0"/>
            </a:endParaRPr>
          </a:p>
          <a:p>
            <a:pPr defTabSz="641529"/>
            <a:r>
              <a:rPr lang="en-US" sz="700" b="1" u="sng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Release-16</a:t>
            </a:r>
          </a:p>
          <a:p>
            <a:pPr defTabSz="641529"/>
            <a:r>
              <a:rPr lang="en-US" sz="700" b="1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IPUPS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 - Inter PLMN UP Security</a:t>
            </a:r>
          </a:p>
          <a:p>
            <a:pPr defTabSz="641529"/>
            <a:r>
              <a:rPr lang="en-US" sz="700" b="1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I-SMF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 - Intermediate SMF</a:t>
            </a:r>
          </a:p>
          <a:p>
            <a:pPr defTabSz="641529"/>
            <a:r>
              <a:rPr lang="en-US" sz="700" b="1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NSSAAF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 - Network Slice-specific and SNPN Authentication and Authorization Function</a:t>
            </a:r>
          </a:p>
          <a:p>
            <a:pPr defTabSz="641529"/>
            <a:r>
              <a:rPr lang="en-US" sz="700" b="1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UCMF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 - UE radio Capability Management Function</a:t>
            </a:r>
          </a:p>
          <a:p>
            <a:pPr defTabSz="641529"/>
            <a:r>
              <a:rPr lang="en-US" sz="700" b="1" dirty="0" err="1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SoR</a:t>
            </a:r>
            <a:r>
              <a:rPr lang="en-US" sz="700" b="1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-AF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 - Steering of Roaming Application Function</a:t>
            </a:r>
          </a:p>
          <a:p>
            <a:pPr defTabSz="641529"/>
            <a:endParaRPr lang="en-US" sz="700" dirty="0">
              <a:solidFill>
                <a:schemeClr val="tx1"/>
              </a:solidFill>
              <a:latin typeface="Arial" panose="020B0604020202020204" pitchFamily="34" charset="0"/>
              <a:ea typeface="Noto Sans JP" panose="020B0500000000000000" pitchFamily="34" charset="-128"/>
              <a:cs typeface="Arial" panose="020B0604020202020204" pitchFamily="34" charset="0"/>
            </a:endParaRPr>
          </a:p>
          <a:p>
            <a:pPr defTabSz="641529"/>
            <a:r>
              <a:rPr lang="en-US" sz="700" b="1" u="sng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Release-17</a:t>
            </a:r>
          </a:p>
          <a:p>
            <a:pPr defTabSz="641529"/>
            <a:r>
              <a:rPr lang="en-US" sz="700" b="1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5G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 </a:t>
            </a:r>
            <a:r>
              <a:rPr lang="en-US" sz="700" b="1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DDNMF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 - 5G Direct Discovery Name Management Function</a:t>
            </a:r>
          </a:p>
          <a:p>
            <a:pPr defTabSz="641529"/>
            <a:r>
              <a:rPr lang="en-US" sz="700" b="1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ADRF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 - Analytics Data Repository Function</a:t>
            </a:r>
          </a:p>
          <a:p>
            <a:pPr defTabSz="641529"/>
            <a:r>
              <a:rPr lang="en-US" sz="700" b="1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EASDF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 - Edge Application Server Discovery Function</a:t>
            </a:r>
          </a:p>
          <a:p>
            <a:pPr defTabSz="641529"/>
            <a:r>
              <a:rPr lang="en-US" sz="700" b="1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MFAF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 - Messaging Framework Adaptor Function</a:t>
            </a:r>
          </a:p>
          <a:p>
            <a:pPr defTabSz="641529"/>
            <a:r>
              <a:rPr lang="en-US" sz="700" b="1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DCCF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 - Data Collection Coordination Function</a:t>
            </a:r>
          </a:p>
          <a:p>
            <a:pPr defTabSz="641529"/>
            <a:r>
              <a:rPr lang="en-US" sz="700" b="1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NSACF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 - Network Slice Admission Control Function</a:t>
            </a:r>
          </a:p>
          <a:p>
            <a:pPr defTabSz="641529"/>
            <a:r>
              <a:rPr lang="en-US" sz="700" b="1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TSCTSF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 - Time Sensitive Communication and Time Synchronization Function</a:t>
            </a:r>
          </a:p>
        </p:txBody>
      </p:sp>
      <p:sp>
        <p:nvSpPr>
          <p:cNvPr id="841" name="Rectangle 339">
            <a:extLst>
              <a:ext uri="{FF2B5EF4-FFF2-40B4-BE49-F238E27FC236}">
                <a16:creationId xmlns:a16="http://schemas.microsoft.com/office/drawing/2014/main" id="{65C3D99D-5B56-483D-9CCE-49E1F810858A}"/>
              </a:ext>
            </a:extLst>
          </p:cNvPr>
          <p:cNvSpPr/>
          <p:nvPr/>
        </p:nvSpPr>
        <p:spPr>
          <a:xfrm>
            <a:off x="4321893" y="7921032"/>
            <a:ext cx="498547" cy="155408"/>
          </a:xfrm>
          <a:prstGeom prst="rect">
            <a:avLst/>
          </a:prstGeom>
          <a:solidFill>
            <a:schemeClr val="bg1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0513" rIns="0" bIns="505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41529"/>
            <a:r>
              <a:rPr lang="en-US" sz="842" dirty="0">
                <a:solidFill>
                  <a:srgbClr val="00B050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UCMF</a:t>
            </a:r>
          </a:p>
        </p:txBody>
      </p:sp>
      <p:cxnSp>
        <p:nvCxnSpPr>
          <p:cNvPr id="842" name="Straight Connector 340">
            <a:extLst>
              <a:ext uri="{FF2B5EF4-FFF2-40B4-BE49-F238E27FC236}">
                <a16:creationId xmlns:a16="http://schemas.microsoft.com/office/drawing/2014/main" id="{926A60C3-933C-47C4-8523-2A38461C94AB}"/>
              </a:ext>
            </a:extLst>
          </p:cNvPr>
          <p:cNvCxnSpPr>
            <a:cxnSpLocks/>
            <a:stCxn id="841" idx="2"/>
            <a:endCxn id="330" idx="0"/>
          </p:cNvCxnSpPr>
          <p:nvPr/>
        </p:nvCxnSpPr>
        <p:spPr>
          <a:xfrm flipH="1">
            <a:off x="3880761" y="8076440"/>
            <a:ext cx="690406" cy="135366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3" name="TextBox 353">
            <a:extLst>
              <a:ext uri="{FF2B5EF4-FFF2-40B4-BE49-F238E27FC236}">
                <a16:creationId xmlns:a16="http://schemas.microsoft.com/office/drawing/2014/main" id="{FFDD8F2B-43B8-45AE-8C50-41D6A97E2367}"/>
              </a:ext>
            </a:extLst>
          </p:cNvPr>
          <p:cNvSpPr txBox="1"/>
          <p:nvPr/>
        </p:nvSpPr>
        <p:spPr>
          <a:xfrm>
            <a:off x="4390544" y="8205477"/>
            <a:ext cx="180623" cy="92333"/>
          </a:xfrm>
          <a:prstGeom prst="rect">
            <a:avLst/>
          </a:prstGeom>
          <a:solidFill>
            <a:schemeClr val="bg1"/>
          </a:solidFill>
          <a:ln w="6350">
            <a:solidFill>
              <a:srgbClr val="00B050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US"/>
            </a:defPPr>
            <a:lvl1pPr algn="ctr" defTabSz="641499">
              <a:defRPr sz="600">
                <a:solidFill>
                  <a:srgbClr val="00B050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55</a:t>
            </a:r>
            <a:endParaRPr lang="en-JP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4" name="TextBox 344">
            <a:extLst>
              <a:ext uri="{FF2B5EF4-FFF2-40B4-BE49-F238E27FC236}">
                <a16:creationId xmlns:a16="http://schemas.microsoft.com/office/drawing/2014/main" id="{8DD9BCF4-1A3C-49B5-BEB3-FEE008484EA0}"/>
              </a:ext>
            </a:extLst>
          </p:cNvPr>
          <p:cNvSpPr txBox="1"/>
          <p:nvPr/>
        </p:nvSpPr>
        <p:spPr>
          <a:xfrm>
            <a:off x="3900954" y="9648834"/>
            <a:ext cx="204667" cy="7694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US" sz="560" dirty="0">
                <a:latin typeface="Arial" panose="020B0604020202020204" pitchFamily="34" charset="0"/>
                <a:cs typeface="Arial" panose="020B0604020202020204" pitchFamily="34" charset="0"/>
              </a:rPr>
              <a:t>SEAF</a:t>
            </a:r>
            <a:endParaRPr lang="en-JP" sz="56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46" name="Straight Connector 220">
            <a:extLst>
              <a:ext uri="{FF2B5EF4-FFF2-40B4-BE49-F238E27FC236}">
                <a16:creationId xmlns:a16="http://schemas.microsoft.com/office/drawing/2014/main" id="{2E7112D1-C682-47AE-B600-B71BE2894D3F}"/>
              </a:ext>
            </a:extLst>
          </p:cNvPr>
          <p:cNvCxnSpPr>
            <a:cxnSpLocks/>
            <a:stCxn id="441" idx="1"/>
            <a:endCxn id="195" idx="3"/>
          </p:cNvCxnSpPr>
          <p:nvPr/>
        </p:nvCxnSpPr>
        <p:spPr>
          <a:xfrm flipH="1" flipV="1">
            <a:off x="10911622" y="2319477"/>
            <a:ext cx="1944937" cy="33597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7" name="Straight Connector 102">
            <a:extLst>
              <a:ext uri="{FF2B5EF4-FFF2-40B4-BE49-F238E27FC236}">
                <a16:creationId xmlns:a16="http://schemas.microsoft.com/office/drawing/2014/main" id="{9685E43C-704B-4D8D-A81E-55F5ADEBD751}"/>
              </a:ext>
            </a:extLst>
          </p:cNvPr>
          <p:cNvCxnSpPr>
            <a:cxnSpLocks/>
            <a:stCxn id="195" idx="3"/>
            <a:endCxn id="49" idx="2"/>
          </p:cNvCxnSpPr>
          <p:nvPr/>
        </p:nvCxnSpPr>
        <p:spPr>
          <a:xfrm>
            <a:off x="10911622" y="2319477"/>
            <a:ext cx="1944937" cy="4171774"/>
          </a:xfrm>
          <a:prstGeom prst="line">
            <a:avLst/>
          </a:prstGeom>
          <a:ln w="158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フリーフォーム: 図形 19">
            <a:extLst>
              <a:ext uri="{FF2B5EF4-FFF2-40B4-BE49-F238E27FC236}">
                <a16:creationId xmlns:a16="http://schemas.microsoft.com/office/drawing/2014/main" id="{D95E462E-29F6-4D94-BCD6-2E3410B289EB}"/>
              </a:ext>
            </a:extLst>
          </p:cNvPr>
          <p:cNvSpPr/>
          <p:nvPr/>
        </p:nvSpPr>
        <p:spPr>
          <a:xfrm>
            <a:off x="5880100" y="1422400"/>
            <a:ext cx="6985000" cy="5086350"/>
          </a:xfrm>
          <a:custGeom>
            <a:avLst/>
            <a:gdLst>
              <a:gd name="connsiteX0" fmla="*/ 0 w 6985000"/>
              <a:gd name="connsiteY0" fmla="*/ 0 h 5086350"/>
              <a:gd name="connsiteX1" fmla="*/ 247650 w 6985000"/>
              <a:gd name="connsiteY1" fmla="*/ 247650 h 5086350"/>
              <a:gd name="connsiteX2" fmla="*/ 5372100 w 6985000"/>
              <a:gd name="connsiteY2" fmla="*/ 247650 h 5086350"/>
              <a:gd name="connsiteX3" fmla="*/ 6985000 w 6985000"/>
              <a:gd name="connsiteY3" fmla="*/ 5086350 h 508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85000" h="5086350">
                <a:moveTo>
                  <a:pt x="0" y="0"/>
                </a:moveTo>
                <a:lnTo>
                  <a:pt x="247650" y="247650"/>
                </a:lnTo>
                <a:lnTo>
                  <a:pt x="5372100" y="247650"/>
                </a:lnTo>
                <a:lnTo>
                  <a:pt x="6985000" y="5086350"/>
                </a:lnTo>
              </a:path>
            </a:pathLst>
          </a:custGeom>
          <a:ln w="158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フリーフォーム: 図形 20">
            <a:extLst>
              <a:ext uri="{FF2B5EF4-FFF2-40B4-BE49-F238E27FC236}">
                <a16:creationId xmlns:a16="http://schemas.microsoft.com/office/drawing/2014/main" id="{E4B3C6AF-BDBF-4A15-BA50-4FEEEA0694A0}"/>
              </a:ext>
            </a:extLst>
          </p:cNvPr>
          <p:cNvSpPr/>
          <p:nvPr/>
        </p:nvSpPr>
        <p:spPr>
          <a:xfrm>
            <a:off x="4133849" y="723899"/>
            <a:ext cx="11403775" cy="2361377"/>
          </a:xfrm>
          <a:custGeom>
            <a:avLst/>
            <a:gdLst>
              <a:gd name="connsiteX0" fmla="*/ 0 w 11283950"/>
              <a:gd name="connsiteY0" fmla="*/ 0 h 2279650"/>
              <a:gd name="connsiteX1" fmla="*/ 5156200 w 11283950"/>
              <a:gd name="connsiteY1" fmla="*/ 882650 h 2279650"/>
              <a:gd name="connsiteX2" fmla="*/ 9886950 w 11283950"/>
              <a:gd name="connsiteY2" fmla="*/ 882650 h 2279650"/>
              <a:gd name="connsiteX3" fmla="*/ 11283950 w 11283950"/>
              <a:gd name="connsiteY3" fmla="*/ 2279650 h 2279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83950" h="2279650">
                <a:moveTo>
                  <a:pt x="0" y="0"/>
                </a:moveTo>
                <a:lnTo>
                  <a:pt x="5156200" y="882650"/>
                </a:lnTo>
                <a:lnTo>
                  <a:pt x="9886950" y="882650"/>
                </a:lnTo>
                <a:lnTo>
                  <a:pt x="11283950" y="2279650"/>
                </a:ln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8" name="TextBox 278">
            <a:extLst>
              <a:ext uri="{FF2B5EF4-FFF2-40B4-BE49-F238E27FC236}">
                <a16:creationId xmlns:a16="http://schemas.microsoft.com/office/drawing/2014/main" id="{C10C8984-0C1F-4530-A1A9-164C3515D5E9}"/>
              </a:ext>
            </a:extLst>
          </p:cNvPr>
          <p:cNvSpPr txBox="1"/>
          <p:nvPr/>
        </p:nvSpPr>
        <p:spPr>
          <a:xfrm>
            <a:off x="6406912" y="1067042"/>
            <a:ext cx="130929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>
                <a:latin typeface="Arial" panose="020B0604020202020204" pitchFamily="34" charset="0"/>
                <a:cs typeface="Arial" panose="020B0604020202020204" pitchFamily="34" charset="0"/>
              </a:rPr>
              <a:t>Nc</a:t>
            </a:r>
          </a:p>
        </p:txBody>
      </p:sp>
      <p:sp>
        <p:nvSpPr>
          <p:cNvPr id="849" name="Left Bracket 355">
            <a:extLst>
              <a:ext uri="{FF2B5EF4-FFF2-40B4-BE49-F238E27FC236}">
                <a16:creationId xmlns:a16="http://schemas.microsoft.com/office/drawing/2014/main" id="{8FC9A6C4-0E3B-494A-B900-29CD41B1523A}"/>
              </a:ext>
            </a:extLst>
          </p:cNvPr>
          <p:cNvSpPr/>
          <p:nvPr/>
        </p:nvSpPr>
        <p:spPr>
          <a:xfrm rot="5400000">
            <a:off x="4010164" y="7881062"/>
            <a:ext cx="78479" cy="120521"/>
          </a:xfrm>
          <a:prstGeom prst="leftBracket">
            <a:avLst>
              <a:gd name="adj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641529"/>
            <a:endParaRPr lang="en-JP" sz="2526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0" name="TextBox 356">
            <a:extLst>
              <a:ext uri="{FF2B5EF4-FFF2-40B4-BE49-F238E27FC236}">
                <a16:creationId xmlns:a16="http://schemas.microsoft.com/office/drawing/2014/main" id="{76F71849-C78D-4453-80B2-EB48BF14D53E}"/>
              </a:ext>
            </a:extLst>
          </p:cNvPr>
          <p:cNvSpPr txBox="1"/>
          <p:nvPr/>
        </p:nvSpPr>
        <p:spPr>
          <a:xfrm>
            <a:off x="3984517" y="7796067"/>
            <a:ext cx="179019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L7</a:t>
            </a:r>
            <a:endParaRPr lang="en-JP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1" name="Rectangle 879">
            <a:extLst>
              <a:ext uri="{FF2B5EF4-FFF2-40B4-BE49-F238E27FC236}">
                <a16:creationId xmlns:a16="http://schemas.microsoft.com/office/drawing/2014/main" id="{696DB053-513A-4307-9F69-CEB615D3D2AD}"/>
              </a:ext>
            </a:extLst>
          </p:cNvPr>
          <p:cNvSpPr/>
          <p:nvPr/>
        </p:nvSpPr>
        <p:spPr>
          <a:xfrm>
            <a:off x="12981167" y="7059488"/>
            <a:ext cx="2283923" cy="1246566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41529"/>
            <a:endParaRPr lang="en-JP" sz="2526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2" name="Rectangle 524">
            <a:extLst>
              <a:ext uri="{FF2B5EF4-FFF2-40B4-BE49-F238E27FC236}">
                <a16:creationId xmlns:a16="http://schemas.microsoft.com/office/drawing/2014/main" id="{5D7DE175-BDE9-4327-AF91-27A588C18703}"/>
              </a:ext>
            </a:extLst>
          </p:cNvPr>
          <p:cNvSpPr/>
          <p:nvPr/>
        </p:nvSpPr>
        <p:spPr>
          <a:xfrm>
            <a:off x="13400913" y="7968676"/>
            <a:ext cx="498547" cy="302847"/>
          </a:xfrm>
          <a:prstGeom prst="rect">
            <a:avLst/>
          </a:prstGeom>
          <a:solidFill>
            <a:schemeClr val="bg1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0513" rIns="0" bIns="505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41529"/>
            <a:r>
              <a:rPr lang="en-US" sz="842" dirty="0">
                <a:solidFill>
                  <a:srgbClr val="00B050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UPF</a:t>
            </a:r>
          </a:p>
          <a:p>
            <a:pPr algn="ctr" defTabSz="641529"/>
            <a:r>
              <a:rPr lang="en-US" sz="842" dirty="0">
                <a:solidFill>
                  <a:srgbClr val="00B050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(IPUPS)</a:t>
            </a:r>
          </a:p>
        </p:txBody>
      </p:sp>
      <p:sp>
        <p:nvSpPr>
          <p:cNvPr id="853" name="Rectangle 524">
            <a:extLst>
              <a:ext uri="{FF2B5EF4-FFF2-40B4-BE49-F238E27FC236}">
                <a16:creationId xmlns:a16="http://schemas.microsoft.com/office/drawing/2014/main" id="{6992FA31-DE5F-4E00-ADF1-D9DDF94B2303}"/>
              </a:ext>
            </a:extLst>
          </p:cNvPr>
          <p:cNvSpPr/>
          <p:nvPr/>
        </p:nvSpPr>
        <p:spPr>
          <a:xfrm>
            <a:off x="14343667" y="7968676"/>
            <a:ext cx="498547" cy="302847"/>
          </a:xfrm>
          <a:prstGeom prst="rect">
            <a:avLst/>
          </a:prstGeom>
          <a:solidFill>
            <a:schemeClr val="bg1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0513" rIns="0" bIns="505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41529"/>
            <a:r>
              <a:rPr lang="en-US" sz="842" dirty="0">
                <a:solidFill>
                  <a:srgbClr val="00B050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UPF</a:t>
            </a:r>
          </a:p>
          <a:p>
            <a:pPr algn="ctr" defTabSz="641529"/>
            <a:r>
              <a:rPr lang="en-US" sz="842" dirty="0">
                <a:solidFill>
                  <a:srgbClr val="00B050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(IPUPS)</a:t>
            </a:r>
          </a:p>
        </p:txBody>
      </p:sp>
      <p:cxnSp>
        <p:nvCxnSpPr>
          <p:cNvPr id="854" name="Straight Connector 525">
            <a:extLst>
              <a:ext uri="{FF2B5EF4-FFF2-40B4-BE49-F238E27FC236}">
                <a16:creationId xmlns:a16="http://schemas.microsoft.com/office/drawing/2014/main" id="{BF192DF6-066E-44D4-BB93-5E1310330B1B}"/>
              </a:ext>
            </a:extLst>
          </p:cNvPr>
          <p:cNvCxnSpPr>
            <a:cxnSpLocks/>
            <a:stCxn id="853" idx="1"/>
            <a:endCxn id="852" idx="3"/>
          </p:cNvCxnSpPr>
          <p:nvPr/>
        </p:nvCxnSpPr>
        <p:spPr>
          <a:xfrm flipH="1">
            <a:off x="13899460" y="8120100"/>
            <a:ext cx="444207" cy="0"/>
          </a:xfrm>
          <a:prstGeom prst="line">
            <a:avLst/>
          </a:prstGeom>
          <a:ln w="158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5" name="Rectangle 524">
            <a:extLst>
              <a:ext uri="{FF2B5EF4-FFF2-40B4-BE49-F238E27FC236}">
                <a16:creationId xmlns:a16="http://schemas.microsoft.com/office/drawing/2014/main" id="{A8355218-8E0F-4215-A295-9A3A524E6A18}"/>
              </a:ext>
            </a:extLst>
          </p:cNvPr>
          <p:cNvSpPr/>
          <p:nvPr/>
        </p:nvSpPr>
        <p:spPr>
          <a:xfrm>
            <a:off x="13400913" y="7551722"/>
            <a:ext cx="498547" cy="15540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0513" rIns="0" bIns="505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41529"/>
            <a:r>
              <a:rPr lang="en-US" sz="842" dirty="0" err="1">
                <a:solidFill>
                  <a:prstClr val="black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vSEPP</a:t>
            </a:r>
            <a:endParaRPr lang="en-US" sz="842" dirty="0">
              <a:solidFill>
                <a:prstClr val="black"/>
              </a:solidFill>
              <a:latin typeface="Arial" panose="020B0604020202020204" pitchFamily="34" charset="0"/>
              <a:ea typeface="Noto Sans JP" panose="020B05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856" name="Rectangle 524">
            <a:extLst>
              <a:ext uri="{FF2B5EF4-FFF2-40B4-BE49-F238E27FC236}">
                <a16:creationId xmlns:a16="http://schemas.microsoft.com/office/drawing/2014/main" id="{D87BABCE-EFA8-4203-95C3-25180408C014}"/>
              </a:ext>
            </a:extLst>
          </p:cNvPr>
          <p:cNvSpPr/>
          <p:nvPr/>
        </p:nvSpPr>
        <p:spPr>
          <a:xfrm>
            <a:off x="14343667" y="7551722"/>
            <a:ext cx="498547" cy="15540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0513" rIns="0" bIns="505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41529"/>
            <a:r>
              <a:rPr lang="en-US" sz="842" dirty="0" err="1">
                <a:solidFill>
                  <a:prstClr val="black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hSEPP</a:t>
            </a:r>
            <a:endParaRPr lang="en-US" sz="842" dirty="0">
              <a:solidFill>
                <a:prstClr val="black"/>
              </a:solidFill>
              <a:latin typeface="Arial" panose="020B0604020202020204" pitchFamily="34" charset="0"/>
              <a:ea typeface="Noto Sans JP" panose="020B0500000000000000" pitchFamily="34" charset="-128"/>
              <a:cs typeface="Arial" panose="020B0604020202020204" pitchFamily="34" charset="0"/>
            </a:endParaRPr>
          </a:p>
        </p:txBody>
      </p:sp>
      <p:cxnSp>
        <p:nvCxnSpPr>
          <p:cNvPr id="857" name="Straight Connector 525">
            <a:extLst>
              <a:ext uri="{FF2B5EF4-FFF2-40B4-BE49-F238E27FC236}">
                <a16:creationId xmlns:a16="http://schemas.microsoft.com/office/drawing/2014/main" id="{7BBDBE0F-E402-4819-8432-F2979C931D19}"/>
              </a:ext>
            </a:extLst>
          </p:cNvPr>
          <p:cNvCxnSpPr>
            <a:cxnSpLocks/>
            <a:stCxn id="856" idx="1"/>
            <a:endCxn id="855" idx="3"/>
          </p:cNvCxnSpPr>
          <p:nvPr/>
        </p:nvCxnSpPr>
        <p:spPr>
          <a:xfrm flipH="1">
            <a:off x="13899460" y="7629426"/>
            <a:ext cx="44420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E9BB58C3-E43C-44C5-8423-9276F6042ABE}"/>
              </a:ext>
            </a:extLst>
          </p:cNvPr>
          <p:cNvCxnSpPr>
            <a:cxnSpLocks/>
          </p:cNvCxnSpPr>
          <p:nvPr/>
        </p:nvCxnSpPr>
        <p:spPr>
          <a:xfrm>
            <a:off x="14118438" y="7299154"/>
            <a:ext cx="0" cy="965849"/>
          </a:xfrm>
          <a:prstGeom prst="line">
            <a:avLst/>
          </a:prstGeom>
          <a:noFill/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58" name="TextBox 625">
            <a:extLst>
              <a:ext uri="{FF2B5EF4-FFF2-40B4-BE49-F238E27FC236}">
                <a16:creationId xmlns:a16="http://schemas.microsoft.com/office/drawing/2014/main" id="{28682295-369F-41D6-9235-7AA537FE1513}"/>
              </a:ext>
            </a:extLst>
          </p:cNvPr>
          <p:cNvSpPr txBox="1"/>
          <p:nvPr/>
        </p:nvSpPr>
        <p:spPr>
          <a:xfrm>
            <a:off x="13857348" y="7418554"/>
            <a:ext cx="221214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US" sz="56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VPLMN</a:t>
            </a:r>
            <a:endParaRPr lang="en-JP" sz="560" dirty="0">
              <a:solidFill>
                <a:schemeClr val="tx1"/>
              </a:solidFill>
              <a:latin typeface="Arial" panose="020B0604020202020204" pitchFamily="34" charset="0"/>
              <a:ea typeface="Noto Sans JP" panose="020B05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890" name="TextBox 625">
            <a:extLst>
              <a:ext uri="{FF2B5EF4-FFF2-40B4-BE49-F238E27FC236}">
                <a16:creationId xmlns:a16="http://schemas.microsoft.com/office/drawing/2014/main" id="{3AC5783A-8D0A-4404-9A9C-6AEE597016F6}"/>
              </a:ext>
            </a:extLst>
          </p:cNvPr>
          <p:cNvSpPr txBox="1"/>
          <p:nvPr/>
        </p:nvSpPr>
        <p:spPr>
          <a:xfrm>
            <a:off x="14161942" y="7418554"/>
            <a:ext cx="224420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US" sz="56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HPLMN</a:t>
            </a:r>
            <a:endParaRPr lang="en-JP" sz="560" dirty="0">
              <a:solidFill>
                <a:schemeClr val="tx1"/>
              </a:solidFill>
              <a:latin typeface="Arial" panose="020B0604020202020204" pitchFamily="34" charset="0"/>
              <a:ea typeface="Noto Sans JP" panose="020B05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892" name="TextBox 344">
            <a:extLst>
              <a:ext uri="{FF2B5EF4-FFF2-40B4-BE49-F238E27FC236}">
                <a16:creationId xmlns:a16="http://schemas.microsoft.com/office/drawing/2014/main" id="{8AE87107-5910-48DE-BB7A-3B7FC06CF8E5}"/>
              </a:ext>
            </a:extLst>
          </p:cNvPr>
          <p:cNvSpPr txBox="1"/>
          <p:nvPr/>
        </p:nvSpPr>
        <p:spPr>
          <a:xfrm>
            <a:off x="6022349" y="8845352"/>
            <a:ext cx="207873" cy="7694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US" sz="560" dirty="0">
                <a:latin typeface="Arial" panose="020B0604020202020204" pitchFamily="34" charset="0"/>
                <a:cs typeface="Arial" panose="020B0604020202020204" pitchFamily="34" charset="0"/>
              </a:rPr>
              <a:t>ARPF</a:t>
            </a:r>
            <a:endParaRPr lang="en-JP" sz="56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3" name="TextBox 344">
            <a:extLst>
              <a:ext uri="{FF2B5EF4-FFF2-40B4-BE49-F238E27FC236}">
                <a16:creationId xmlns:a16="http://schemas.microsoft.com/office/drawing/2014/main" id="{5B14C19E-B43A-4152-BADA-9395DF53635A}"/>
              </a:ext>
            </a:extLst>
          </p:cNvPr>
          <p:cNvSpPr txBox="1"/>
          <p:nvPr/>
        </p:nvSpPr>
        <p:spPr>
          <a:xfrm>
            <a:off x="6277695" y="8845352"/>
            <a:ext cx="182225" cy="7694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US" sz="560" dirty="0">
                <a:latin typeface="Arial" panose="020B0604020202020204" pitchFamily="34" charset="0"/>
                <a:cs typeface="Arial" panose="020B0604020202020204" pitchFamily="34" charset="0"/>
              </a:rPr>
              <a:t>SIDF</a:t>
            </a:r>
            <a:endParaRPr lang="en-JP" sz="56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94" name="Straight Connector 385">
            <a:extLst>
              <a:ext uri="{FF2B5EF4-FFF2-40B4-BE49-F238E27FC236}">
                <a16:creationId xmlns:a16="http://schemas.microsoft.com/office/drawing/2014/main" id="{4BD625FE-D020-47D4-B820-807F632ECCA0}"/>
              </a:ext>
            </a:extLst>
          </p:cNvPr>
          <p:cNvCxnSpPr>
            <a:cxnSpLocks/>
            <a:stCxn id="609" idx="1"/>
            <a:endCxn id="841" idx="3"/>
          </p:cNvCxnSpPr>
          <p:nvPr/>
        </p:nvCxnSpPr>
        <p:spPr>
          <a:xfrm flipH="1">
            <a:off x="4820440" y="7182786"/>
            <a:ext cx="2289317" cy="81595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5" name="TextBox 353">
            <a:extLst>
              <a:ext uri="{FF2B5EF4-FFF2-40B4-BE49-F238E27FC236}">
                <a16:creationId xmlns:a16="http://schemas.microsoft.com/office/drawing/2014/main" id="{2F850B20-A2E2-4F76-A81C-2C38E5229855}"/>
              </a:ext>
            </a:extLst>
          </p:cNvPr>
          <p:cNvSpPr txBox="1"/>
          <p:nvPr/>
        </p:nvSpPr>
        <p:spPr>
          <a:xfrm>
            <a:off x="5105215" y="7781116"/>
            <a:ext cx="179019" cy="92333"/>
          </a:xfrm>
          <a:prstGeom prst="rect">
            <a:avLst/>
          </a:prstGeom>
          <a:solidFill>
            <a:schemeClr val="bg1"/>
          </a:solidFill>
          <a:ln w="6350">
            <a:solidFill>
              <a:srgbClr val="00B050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US"/>
            </a:defPPr>
            <a:lvl1pPr algn="ctr" defTabSz="641499">
              <a:defRPr sz="600">
                <a:solidFill>
                  <a:srgbClr val="00B050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56</a:t>
            </a:r>
            <a:endParaRPr lang="en-JP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6" name="TextBox 368">
            <a:extLst>
              <a:ext uri="{FF2B5EF4-FFF2-40B4-BE49-F238E27FC236}">
                <a16:creationId xmlns:a16="http://schemas.microsoft.com/office/drawing/2014/main" id="{A1349212-A2A2-48D2-B7D4-7CF9E2D3E2BD}"/>
              </a:ext>
            </a:extLst>
          </p:cNvPr>
          <p:cNvSpPr txBox="1"/>
          <p:nvPr/>
        </p:nvSpPr>
        <p:spPr>
          <a:xfrm>
            <a:off x="4414822" y="7832617"/>
            <a:ext cx="395942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algn="ctr" defTabSz="641529">
              <a:defRPr sz="560">
                <a:solidFill>
                  <a:srgbClr val="00B050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defRPr>
            </a:lvl1pPr>
          </a:lstStyle>
          <a:p>
            <a:r>
              <a:rPr lang="en-JP" dirty="0"/>
              <a:t>29.</a:t>
            </a:r>
            <a:r>
              <a:rPr lang="en-US" dirty="0"/>
              <a:t>673 </a:t>
            </a:r>
            <a:r>
              <a:rPr lang="en-JP" dirty="0"/>
              <a:t>N</a:t>
            </a:r>
            <a:r>
              <a:rPr lang="en-US" dirty="0" err="1"/>
              <a:t>ucmf</a:t>
            </a:r>
            <a:endParaRPr lang="en-JP" dirty="0"/>
          </a:p>
        </p:txBody>
      </p:sp>
      <p:sp>
        <p:nvSpPr>
          <p:cNvPr id="569" name="TextBox 568">
            <a:extLst>
              <a:ext uri="{FF2B5EF4-FFF2-40B4-BE49-F238E27FC236}">
                <a16:creationId xmlns:a16="http://schemas.microsoft.com/office/drawing/2014/main" id="{B2DB9C42-E27E-0B47-B6D1-3E03994059B2}"/>
              </a:ext>
            </a:extLst>
          </p:cNvPr>
          <p:cNvSpPr txBox="1"/>
          <p:nvPr/>
        </p:nvSpPr>
        <p:spPr>
          <a:xfrm>
            <a:off x="13560246" y="2297872"/>
            <a:ext cx="801501" cy="7694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defTabSz="641529"/>
            <a:r>
              <a:rPr lang="en-JP" sz="56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IMS Supplimentary Services</a:t>
            </a:r>
          </a:p>
          <a:p>
            <a:pPr defTabSz="641529"/>
            <a:r>
              <a:rPr lang="en-JP" sz="56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24.182 CAT</a:t>
            </a:r>
          </a:p>
          <a:p>
            <a:pPr defTabSz="641529"/>
            <a:r>
              <a:rPr lang="en-JP" sz="56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24.183 CRS</a:t>
            </a:r>
          </a:p>
          <a:p>
            <a:pPr defTabSz="641529"/>
            <a:r>
              <a:rPr lang="en-JP" sz="56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24.196 eCNAM</a:t>
            </a:r>
          </a:p>
          <a:p>
            <a:pPr defTabSz="641529"/>
            <a:r>
              <a:rPr lang="en-JP" sz="56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24.604 CDIV</a:t>
            </a:r>
          </a:p>
          <a:p>
            <a:pPr defTabSz="641529"/>
            <a:r>
              <a:rPr lang="en-JP" sz="56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24.605 CONF</a:t>
            </a:r>
          </a:p>
          <a:p>
            <a:pPr defTabSz="641529"/>
            <a:r>
              <a:rPr lang="en-JP" sz="56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24.606 MWI</a:t>
            </a:r>
          </a:p>
          <a:p>
            <a:pPr defTabSz="641529"/>
            <a:r>
              <a:rPr lang="en-JP" sz="56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24.607 OIP/OIR</a:t>
            </a:r>
          </a:p>
          <a:p>
            <a:pPr defTabSz="641529"/>
            <a:r>
              <a:rPr lang="en-JP" sz="56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24.608 TIP/TIR</a:t>
            </a:r>
          </a:p>
          <a:p>
            <a:pPr defTabSz="641529"/>
            <a:r>
              <a:rPr lang="en-JP" sz="56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24.610 HOLD</a:t>
            </a:r>
          </a:p>
        </p:txBody>
      </p:sp>
      <p:sp>
        <p:nvSpPr>
          <p:cNvPr id="845" name="TextBox 568">
            <a:extLst>
              <a:ext uri="{FF2B5EF4-FFF2-40B4-BE49-F238E27FC236}">
                <a16:creationId xmlns:a16="http://schemas.microsoft.com/office/drawing/2014/main" id="{A8FE617D-BF3E-4F0D-BC73-CBD0239ABFB6}"/>
              </a:ext>
            </a:extLst>
          </p:cNvPr>
          <p:cNvSpPr txBox="1"/>
          <p:nvPr/>
        </p:nvSpPr>
        <p:spPr>
          <a:xfrm>
            <a:off x="14126155" y="2375412"/>
            <a:ext cx="639599" cy="6924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defTabSz="641529"/>
            <a:r>
              <a:rPr lang="en-JP" sz="56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24.610 HOLD</a:t>
            </a:r>
          </a:p>
          <a:p>
            <a:pPr defTabSz="641529"/>
            <a:r>
              <a:rPr lang="en-JP" sz="56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24.611 ACR/CB</a:t>
            </a:r>
          </a:p>
          <a:p>
            <a:pPr defTabSz="641529"/>
            <a:r>
              <a:rPr lang="en-JP" sz="56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24.615 CW</a:t>
            </a:r>
          </a:p>
          <a:p>
            <a:pPr defTabSz="641529"/>
            <a:r>
              <a:rPr lang="en-JP" sz="56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24.616 MCID</a:t>
            </a:r>
          </a:p>
          <a:p>
            <a:pPr defTabSz="641529"/>
            <a:r>
              <a:rPr lang="en-JP" sz="56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24.623 XCAP</a:t>
            </a:r>
          </a:p>
          <a:p>
            <a:pPr defTabSz="641529"/>
            <a:r>
              <a:rPr lang="en-JP" sz="56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24.628 Announcement</a:t>
            </a:r>
          </a:p>
          <a:p>
            <a:pPr defTabSz="641529"/>
            <a:r>
              <a:rPr lang="en-JP" sz="56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24.629 ECT</a:t>
            </a:r>
          </a:p>
          <a:p>
            <a:pPr defTabSz="641529"/>
            <a:r>
              <a:rPr lang="en-JP" sz="56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24.647 AOC</a:t>
            </a:r>
          </a:p>
          <a:p>
            <a:pPr defTabSz="641529"/>
            <a:r>
              <a:rPr lang="en-JP" sz="56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24.654 CUG</a:t>
            </a:r>
          </a:p>
        </p:txBody>
      </p:sp>
      <p:sp>
        <p:nvSpPr>
          <p:cNvPr id="897" name="TextBox 710">
            <a:extLst>
              <a:ext uri="{FF2B5EF4-FFF2-40B4-BE49-F238E27FC236}">
                <a16:creationId xmlns:a16="http://schemas.microsoft.com/office/drawing/2014/main" id="{F49AAA24-B5B6-434F-9777-66B3CB7DD968}"/>
              </a:ext>
            </a:extLst>
          </p:cNvPr>
          <p:cNvSpPr txBox="1"/>
          <p:nvPr/>
        </p:nvSpPr>
        <p:spPr>
          <a:xfrm>
            <a:off x="15248615" y="89792"/>
            <a:ext cx="1993556" cy="1728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lIns="50513" tIns="0" rIns="50513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defTabSz="641529"/>
            <a:r>
              <a:rPr lang="en-US" sz="1123" dirty="0">
                <a:solidFill>
                  <a:srgbClr val="0F2538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4G and 5G Identifier mapping</a:t>
            </a:r>
            <a:endParaRPr lang="en-JP" sz="1123" dirty="0">
              <a:solidFill>
                <a:srgbClr val="0F2538"/>
              </a:solidFill>
              <a:latin typeface="Arial" panose="020B0604020202020204" pitchFamily="34" charset="0"/>
              <a:ea typeface="Noto Sans JP" panose="020B05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898" name="TextBox 469">
            <a:extLst>
              <a:ext uri="{FF2B5EF4-FFF2-40B4-BE49-F238E27FC236}">
                <a16:creationId xmlns:a16="http://schemas.microsoft.com/office/drawing/2014/main" id="{732DCDF7-3D46-40B6-97A5-D5C2CEAB3FE9}"/>
              </a:ext>
            </a:extLst>
          </p:cNvPr>
          <p:cNvSpPr txBox="1"/>
          <p:nvPr/>
        </p:nvSpPr>
        <p:spPr>
          <a:xfrm>
            <a:off x="14018617" y="7582599"/>
            <a:ext cx="179019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N32</a:t>
            </a:r>
            <a:endParaRPr lang="en-JP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9" name="TextBox 469">
            <a:extLst>
              <a:ext uri="{FF2B5EF4-FFF2-40B4-BE49-F238E27FC236}">
                <a16:creationId xmlns:a16="http://schemas.microsoft.com/office/drawing/2014/main" id="{94096AFF-80F7-494D-ABB7-8D5E940B5A80}"/>
              </a:ext>
            </a:extLst>
          </p:cNvPr>
          <p:cNvSpPr txBox="1"/>
          <p:nvPr/>
        </p:nvSpPr>
        <p:spPr>
          <a:xfrm>
            <a:off x="14036390" y="8066275"/>
            <a:ext cx="135739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N9</a:t>
            </a:r>
            <a:endParaRPr lang="en-JP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00" name="Straight Connector 525">
            <a:extLst>
              <a:ext uri="{FF2B5EF4-FFF2-40B4-BE49-F238E27FC236}">
                <a16:creationId xmlns:a16="http://schemas.microsoft.com/office/drawing/2014/main" id="{7EA5F2A4-AEBF-4BD5-B3DF-A85D5F7AE894}"/>
              </a:ext>
            </a:extLst>
          </p:cNvPr>
          <p:cNvCxnSpPr>
            <a:cxnSpLocks/>
          </p:cNvCxnSpPr>
          <p:nvPr/>
        </p:nvCxnSpPr>
        <p:spPr>
          <a:xfrm flipH="1">
            <a:off x="13246414" y="7637561"/>
            <a:ext cx="1524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1" name="Straight Connector 525">
            <a:extLst>
              <a:ext uri="{FF2B5EF4-FFF2-40B4-BE49-F238E27FC236}">
                <a16:creationId xmlns:a16="http://schemas.microsoft.com/office/drawing/2014/main" id="{E71483B4-1CA3-4FF4-B5B3-994941649B7F}"/>
              </a:ext>
            </a:extLst>
          </p:cNvPr>
          <p:cNvCxnSpPr>
            <a:cxnSpLocks/>
          </p:cNvCxnSpPr>
          <p:nvPr/>
        </p:nvCxnSpPr>
        <p:spPr>
          <a:xfrm flipH="1">
            <a:off x="14842214" y="7636083"/>
            <a:ext cx="1524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2" name="Straight Connector 525">
            <a:extLst>
              <a:ext uri="{FF2B5EF4-FFF2-40B4-BE49-F238E27FC236}">
                <a16:creationId xmlns:a16="http://schemas.microsoft.com/office/drawing/2014/main" id="{BCC43B8B-B1B1-4AA7-A8A7-4FB6F7A2EBA4}"/>
              </a:ext>
            </a:extLst>
          </p:cNvPr>
          <p:cNvCxnSpPr>
            <a:cxnSpLocks/>
          </p:cNvCxnSpPr>
          <p:nvPr/>
        </p:nvCxnSpPr>
        <p:spPr>
          <a:xfrm flipH="1">
            <a:off x="14842214" y="8119799"/>
            <a:ext cx="152401" cy="0"/>
          </a:xfrm>
          <a:prstGeom prst="line">
            <a:avLst/>
          </a:prstGeom>
          <a:ln w="158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3" name="Straight Connector 525">
            <a:extLst>
              <a:ext uri="{FF2B5EF4-FFF2-40B4-BE49-F238E27FC236}">
                <a16:creationId xmlns:a16="http://schemas.microsoft.com/office/drawing/2014/main" id="{8144715E-A0BF-4381-B077-06A63171AED0}"/>
              </a:ext>
            </a:extLst>
          </p:cNvPr>
          <p:cNvCxnSpPr>
            <a:cxnSpLocks/>
          </p:cNvCxnSpPr>
          <p:nvPr/>
        </p:nvCxnSpPr>
        <p:spPr>
          <a:xfrm flipH="1">
            <a:off x="13248714" y="8120099"/>
            <a:ext cx="152401" cy="0"/>
          </a:xfrm>
          <a:prstGeom prst="line">
            <a:avLst/>
          </a:prstGeom>
          <a:ln w="158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4" name="TextBox 625">
            <a:extLst>
              <a:ext uri="{FF2B5EF4-FFF2-40B4-BE49-F238E27FC236}">
                <a16:creationId xmlns:a16="http://schemas.microsoft.com/office/drawing/2014/main" id="{76DD4E72-6FF6-445B-BAE2-776B2E5A9936}"/>
              </a:ext>
            </a:extLst>
          </p:cNvPr>
          <p:cNvSpPr txBox="1"/>
          <p:nvPr/>
        </p:nvSpPr>
        <p:spPr>
          <a:xfrm>
            <a:off x="15019843" y="7592537"/>
            <a:ext cx="104196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US" sz="56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SBI</a:t>
            </a:r>
            <a:endParaRPr lang="en-JP" sz="560" dirty="0">
              <a:solidFill>
                <a:schemeClr val="tx1"/>
              </a:solidFill>
              <a:latin typeface="Arial" panose="020B0604020202020204" pitchFamily="34" charset="0"/>
              <a:ea typeface="Noto Sans JP" panose="020B05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905" name="TextBox 625">
            <a:extLst>
              <a:ext uri="{FF2B5EF4-FFF2-40B4-BE49-F238E27FC236}">
                <a16:creationId xmlns:a16="http://schemas.microsoft.com/office/drawing/2014/main" id="{A5ECDFC1-3B64-4E8C-9020-F5DFEBC57B2D}"/>
              </a:ext>
            </a:extLst>
          </p:cNvPr>
          <p:cNvSpPr txBox="1"/>
          <p:nvPr/>
        </p:nvSpPr>
        <p:spPr>
          <a:xfrm>
            <a:off x="13138748" y="7597173"/>
            <a:ext cx="104196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US" sz="56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SBI</a:t>
            </a:r>
            <a:endParaRPr lang="en-JP" sz="560" dirty="0">
              <a:solidFill>
                <a:schemeClr val="tx1"/>
              </a:solidFill>
              <a:latin typeface="Arial" panose="020B0604020202020204" pitchFamily="34" charset="0"/>
              <a:ea typeface="Noto Sans JP" panose="020B05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906" name="TextBox 710">
            <a:extLst>
              <a:ext uri="{FF2B5EF4-FFF2-40B4-BE49-F238E27FC236}">
                <a16:creationId xmlns:a16="http://schemas.microsoft.com/office/drawing/2014/main" id="{394633B4-8C1F-476E-824F-A72FECDB4297}"/>
              </a:ext>
            </a:extLst>
          </p:cNvPr>
          <p:cNvSpPr txBox="1"/>
          <p:nvPr/>
        </p:nvSpPr>
        <p:spPr>
          <a:xfrm>
            <a:off x="13059687" y="7114659"/>
            <a:ext cx="1624865" cy="1728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lIns="50513" tIns="0" rIns="50513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US" sz="1123" dirty="0">
                <a:solidFill>
                  <a:srgbClr val="0F2538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5G Inter-PLMN Security</a:t>
            </a:r>
            <a:endParaRPr lang="en-JP" sz="1123" dirty="0">
              <a:solidFill>
                <a:srgbClr val="0F2538"/>
              </a:solidFill>
              <a:latin typeface="Arial" panose="020B0604020202020204" pitchFamily="34" charset="0"/>
              <a:ea typeface="Noto Sans JP" panose="020B05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907" name="TextBox 710">
            <a:extLst>
              <a:ext uri="{FF2B5EF4-FFF2-40B4-BE49-F238E27FC236}">
                <a16:creationId xmlns:a16="http://schemas.microsoft.com/office/drawing/2014/main" id="{A50F50EC-4150-4C78-8A38-AED1755FF456}"/>
              </a:ext>
            </a:extLst>
          </p:cNvPr>
          <p:cNvSpPr txBox="1"/>
          <p:nvPr/>
        </p:nvSpPr>
        <p:spPr>
          <a:xfrm>
            <a:off x="12587989" y="8518299"/>
            <a:ext cx="1841271" cy="1728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lIns="50513" tIns="0" rIns="50513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defTabSz="641529"/>
            <a:r>
              <a:rPr lang="en-US" sz="1123" dirty="0">
                <a:solidFill>
                  <a:srgbClr val="0F2538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Release-17 Enhancements</a:t>
            </a:r>
            <a:endParaRPr lang="en-JP" sz="1123" dirty="0">
              <a:solidFill>
                <a:srgbClr val="0F2538"/>
              </a:solidFill>
              <a:latin typeface="Arial" panose="020B0604020202020204" pitchFamily="34" charset="0"/>
              <a:ea typeface="Noto Sans JP" panose="020B0500000000000000" pitchFamily="34" charset="-128"/>
              <a:cs typeface="Arial" panose="020B0604020202020204" pitchFamily="34" charset="0"/>
            </a:endParaRPr>
          </a:p>
        </p:txBody>
      </p:sp>
      <p:cxnSp>
        <p:nvCxnSpPr>
          <p:cNvPr id="909" name="Straight Connector 385">
            <a:extLst>
              <a:ext uri="{FF2B5EF4-FFF2-40B4-BE49-F238E27FC236}">
                <a16:creationId xmlns:a16="http://schemas.microsoft.com/office/drawing/2014/main" id="{8084CE25-7823-4123-B660-A2A53DCFA027}"/>
              </a:ext>
            </a:extLst>
          </p:cNvPr>
          <p:cNvCxnSpPr>
            <a:cxnSpLocks/>
            <a:stCxn id="609" idx="1"/>
            <a:endCxn id="213" idx="0"/>
          </p:cNvCxnSpPr>
          <p:nvPr/>
        </p:nvCxnSpPr>
        <p:spPr>
          <a:xfrm flipH="1">
            <a:off x="6733098" y="7182786"/>
            <a:ext cx="376659" cy="12533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0" name="TextBox 344">
            <a:extLst>
              <a:ext uri="{FF2B5EF4-FFF2-40B4-BE49-F238E27FC236}">
                <a16:creationId xmlns:a16="http://schemas.microsoft.com/office/drawing/2014/main" id="{AD740B07-3DA5-42B7-A0A1-AA295C52A065}"/>
              </a:ext>
            </a:extLst>
          </p:cNvPr>
          <p:cNvSpPr txBox="1"/>
          <p:nvPr/>
        </p:nvSpPr>
        <p:spPr>
          <a:xfrm>
            <a:off x="7658702" y="3225892"/>
            <a:ext cx="175813" cy="7694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US" sz="560" dirty="0">
                <a:latin typeface="Arial" panose="020B0604020202020204" pitchFamily="34" charset="0"/>
                <a:cs typeface="Arial" panose="020B0604020202020204" pitchFamily="34" charset="0"/>
              </a:rPr>
              <a:t>UDR</a:t>
            </a:r>
            <a:endParaRPr lang="en-JP" sz="56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1" name="Rectangle 196">
            <a:extLst>
              <a:ext uri="{FF2B5EF4-FFF2-40B4-BE49-F238E27FC236}">
                <a16:creationId xmlns:a16="http://schemas.microsoft.com/office/drawing/2014/main" id="{6D43B968-3CC2-48C7-9B46-2B4795B7EA99}"/>
              </a:ext>
            </a:extLst>
          </p:cNvPr>
          <p:cNvSpPr/>
          <p:nvPr/>
        </p:nvSpPr>
        <p:spPr>
          <a:xfrm>
            <a:off x="7934107" y="2878334"/>
            <a:ext cx="376325" cy="455151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0513" rIns="0" bIns="5051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41529"/>
            <a:r>
              <a:rPr lang="en-US" sz="842" dirty="0">
                <a:solidFill>
                  <a:prstClr val="black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HSS</a:t>
            </a:r>
          </a:p>
          <a:p>
            <a:pPr algn="ctr" defTabSz="641529"/>
            <a:r>
              <a:rPr lang="en-US" sz="842" dirty="0">
                <a:solidFill>
                  <a:prstClr val="black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(IMS)</a:t>
            </a:r>
          </a:p>
        </p:txBody>
      </p:sp>
      <p:sp>
        <p:nvSpPr>
          <p:cNvPr id="912" name="TextBox 344">
            <a:extLst>
              <a:ext uri="{FF2B5EF4-FFF2-40B4-BE49-F238E27FC236}">
                <a16:creationId xmlns:a16="http://schemas.microsoft.com/office/drawing/2014/main" id="{BC9AC798-83E9-4E47-B21C-D09C5A0E2477}"/>
              </a:ext>
            </a:extLst>
          </p:cNvPr>
          <p:cNvSpPr txBox="1"/>
          <p:nvPr/>
        </p:nvSpPr>
        <p:spPr>
          <a:xfrm>
            <a:off x="8021919" y="3226740"/>
            <a:ext cx="175813" cy="7694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US" sz="560" dirty="0">
                <a:latin typeface="Arial" panose="020B0604020202020204" pitchFamily="34" charset="0"/>
                <a:cs typeface="Arial" panose="020B0604020202020204" pitchFamily="34" charset="0"/>
              </a:rPr>
              <a:t>UDR</a:t>
            </a:r>
            <a:endParaRPr lang="en-JP" sz="56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13" name="Straight Connector 179">
            <a:extLst>
              <a:ext uri="{FF2B5EF4-FFF2-40B4-BE49-F238E27FC236}">
                <a16:creationId xmlns:a16="http://schemas.microsoft.com/office/drawing/2014/main" id="{F8568873-8DA5-42B5-ABA5-A7E7B41D83E6}"/>
              </a:ext>
            </a:extLst>
          </p:cNvPr>
          <p:cNvCxnSpPr>
            <a:cxnSpLocks/>
          </p:cNvCxnSpPr>
          <p:nvPr/>
        </p:nvCxnSpPr>
        <p:spPr>
          <a:xfrm>
            <a:off x="7746911" y="3332041"/>
            <a:ext cx="0" cy="1198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4" name="Straight Connector 179">
            <a:extLst>
              <a:ext uri="{FF2B5EF4-FFF2-40B4-BE49-F238E27FC236}">
                <a16:creationId xmlns:a16="http://schemas.microsoft.com/office/drawing/2014/main" id="{02D46355-6367-4F77-A5BA-3A823FA2C548}"/>
              </a:ext>
            </a:extLst>
          </p:cNvPr>
          <p:cNvCxnSpPr>
            <a:cxnSpLocks/>
          </p:cNvCxnSpPr>
          <p:nvPr/>
        </p:nvCxnSpPr>
        <p:spPr>
          <a:xfrm>
            <a:off x="7676101" y="3335216"/>
            <a:ext cx="0" cy="1198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TextBox 306">
            <a:extLst>
              <a:ext uri="{FF2B5EF4-FFF2-40B4-BE49-F238E27FC236}">
                <a16:creationId xmlns:a16="http://schemas.microsoft.com/office/drawing/2014/main" id="{6F0C2793-9FCF-7A40-8C35-BFEC27CE8C34}"/>
              </a:ext>
            </a:extLst>
          </p:cNvPr>
          <p:cNvSpPr txBox="1"/>
          <p:nvPr/>
        </p:nvSpPr>
        <p:spPr>
          <a:xfrm>
            <a:off x="7629872" y="3622369"/>
            <a:ext cx="92457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9FE1EEE1-02F5-0E41-85B6-E44BA30AE896}"/>
              </a:ext>
            </a:extLst>
          </p:cNvPr>
          <p:cNvSpPr txBox="1"/>
          <p:nvPr/>
        </p:nvSpPr>
        <p:spPr>
          <a:xfrm>
            <a:off x="7705700" y="3738936"/>
            <a:ext cx="169401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 dirty="0">
                <a:latin typeface="Arial" panose="020B0604020202020204" pitchFamily="34" charset="0"/>
                <a:cs typeface="Arial" panose="020B0604020202020204" pitchFamily="34" charset="0"/>
              </a:rPr>
              <a:t>S6c</a:t>
            </a:r>
          </a:p>
        </p:txBody>
      </p:sp>
      <p:sp>
        <p:nvSpPr>
          <p:cNvPr id="915" name="Rectangle 196">
            <a:extLst>
              <a:ext uri="{FF2B5EF4-FFF2-40B4-BE49-F238E27FC236}">
                <a16:creationId xmlns:a16="http://schemas.microsoft.com/office/drawing/2014/main" id="{F727CD61-8933-4CA9-A9DD-F1F3FDCC9CF0}"/>
              </a:ext>
            </a:extLst>
          </p:cNvPr>
          <p:cNvSpPr/>
          <p:nvPr/>
        </p:nvSpPr>
        <p:spPr>
          <a:xfrm>
            <a:off x="7557782" y="2879276"/>
            <a:ext cx="752650" cy="455151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0513" rIns="0" bIns="5051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41529"/>
            <a:endParaRPr lang="en-US" sz="842" dirty="0">
              <a:solidFill>
                <a:prstClr val="black"/>
              </a:solidFill>
              <a:latin typeface="Arial" panose="020B0604020202020204" pitchFamily="34" charset="0"/>
              <a:ea typeface="Noto Sans JP" panose="020B0500000000000000" pitchFamily="34" charset="-128"/>
              <a:cs typeface="Arial" panose="020B0604020202020204" pitchFamily="34" charset="0"/>
            </a:endParaRPr>
          </a:p>
        </p:txBody>
      </p: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4F97DA01-B256-4406-B2A5-22C918ECA604}"/>
              </a:ext>
            </a:extLst>
          </p:cNvPr>
          <p:cNvCxnSpPr>
            <a:stCxn id="915" idx="0"/>
            <a:endCxn id="915" idx="2"/>
          </p:cNvCxnSpPr>
          <p:nvPr/>
        </p:nvCxnSpPr>
        <p:spPr>
          <a:xfrm>
            <a:off x="7934107" y="2879276"/>
            <a:ext cx="0" cy="455151"/>
          </a:xfrm>
          <a:prstGeom prst="line">
            <a:avLst/>
          </a:prstGeom>
          <a:noFill/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16" name="TextBox 301">
            <a:extLst>
              <a:ext uri="{FF2B5EF4-FFF2-40B4-BE49-F238E27FC236}">
                <a16:creationId xmlns:a16="http://schemas.microsoft.com/office/drawing/2014/main" id="{C6136E11-2685-45BF-ADC2-E0D0916EE82B}"/>
              </a:ext>
            </a:extLst>
          </p:cNvPr>
          <p:cNvSpPr txBox="1"/>
          <p:nvPr/>
        </p:nvSpPr>
        <p:spPr>
          <a:xfrm>
            <a:off x="8201615" y="4428497"/>
            <a:ext cx="193964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JP" sz="56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23.040</a:t>
            </a:r>
          </a:p>
          <a:p>
            <a:pPr algn="ctr" defTabSz="641529"/>
            <a:r>
              <a:rPr lang="en-JP" sz="56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SMS</a:t>
            </a:r>
          </a:p>
        </p:txBody>
      </p:sp>
      <p:cxnSp>
        <p:nvCxnSpPr>
          <p:cNvPr id="763" name="Straight Connector 385">
            <a:extLst>
              <a:ext uri="{FF2B5EF4-FFF2-40B4-BE49-F238E27FC236}">
                <a16:creationId xmlns:a16="http://schemas.microsoft.com/office/drawing/2014/main" id="{77787446-AF87-4689-826D-E935A26F0C3F}"/>
              </a:ext>
            </a:extLst>
          </p:cNvPr>
          <p:cNvCxnSpPr>
            <a:cxnSpLocks/>
            <a:stCxn id="641" idx="1"/>
            <a:endCxn id="841" idx="3"/>
          </p:cNvCxnSpPr>
          <p:nvPr/>
        </p:nvCxnSpPr>
        <p:spPr>
          <a:xfrm flipH="1">
            <a:off x="4820440" y="7184310"/>
            <a:ext cx="5770703" cy="81442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1" name="TextBox 353">
            <a:extLst>
              <a:ext uri="{FF2B5EF4-FFF2-40B4-BE49-F238E27FC236}">
                <a16:creationId xmlns:a16="http://schemas.microsoft.com/office/drawing/2014/main" id="{E3A348A4-A719-4CE1-BECA-F7F48882B1D7}"/>
              </a:ext>
            </a:extLst>
          </p:cNvPr>
          <p:cNvSpPr txBox="1"/>
          <p:nvPr/>
        </p:nvSpPr>
        <p:spPr>
          <a:xfrm>
            <a:off x="5053895" y="7899695"/>
            <a:ext cx="179019" cy="92333"/>
          </a:xfrm>
          <a:prstGeom prst="rect">
            <a:avLst/>
          </a:prstGeom>
          <a:solidFill>
            <a:schemeClr val="bg1"/>
          </a:solidFill>
          <a:ln w="6350">
            <a:solidFill>
              <a:srgbClr val="00B050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US"/>
            </a:defPPr>
            <a:lvl1pPr algn="ctr" defTabSz="641499">
              <a:defRPr sz="600">
                <a:solidFill>
                  <a:srgbClr val="00B050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57</a:t>
            </a:r>
            <a:endParaRPr lang="en-JP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9" name="TextBox 828">
            <a:extLst>
              <a:ext uri="{FF2B5EF4-FFF2-40B4-BE49-F238E27FC236}">
                <a16:creationId xmlns:a16="http://schemas.microsoft.com/office/drawing/2014/main" id="{8080B908-777E-1343-9747-23789414BB15}"/>
              </a:ext>
            </a:extLst>
          </p:cNvPr>
          <p:cNvSpPr txBox="1"/>
          <p:nvPr/>
        </p:nvSpPr>
        <p:spPr>
          <a:xfrm>
            <a:off x="7490443" y="7329024"/>
            <a:ext cx="1144544" cy="1538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defTabSz="641529"/>
            <a:r>
              <a:rPr lang="en-JP" sz="560" dirty="0">
                <a:solidFill>
                  <a:srgbClr val="00B050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29.541 Nnef_SMContext (NIDD) (SMF)</a:t>
            </a:r>
          </a:p>
          <a:p>
            <a:pPr defTabSz="641529"/>
            <a:r>
              <a:rPr lang="en-JP" sz="56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29.551 Nnef_PFDmanagement (SMF)</a:t>
            </a:r>
          </a:p>
        </p:txBody>
      </p:sp>
      <p:cxnSp>
        <p:nvCxnSpPr>
          <p:cNvPr id="882" name="Straight Connector 565">
            <a:extLst>
              <a:ext uri="{FF2B5EF4-FFF2-40B4-BE49-F238E27FC236}">
                <a16:creationId xmlns:a16="http://schemas.microsoft.com/office/drawing/2014/main" id="{84EAEC19-790F-40B6-A8C9-D1649F51F782}"/>
              </a:ext>
            </a:extLst>
          </p:cNvPr>
          <p:cNvCxnSpPr>
            <a:cxnSpLocks/>
            <a:stCxn id="524" idx="0"/>
            <a:endCxn id="828" idx="2"/>
          </p:cNvCxnSpPr>
          <p:nvPr/>
        </p:nvCxnSpPr>
        <p:spPr>
          <a:xfrm flipH="1" flipV="1">
            <a:off x="9838641" y="8047694"/>
            <a:ext cx="341216" cy="251096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3" name="TextBox 636">
            <a:extLst>
              <a:ext uri="{FF2B5EF4-FFF2-40B4-BE49-F238E27FC236}">
                <a16:creationId xmlns:a16="http://schemas.microsoft.com/office/drawing/2014/main" id="{D5B41655-EBDC-45E8-AFB7-BBE344762B26}"/>
              </a:ext>
            </a:extLst>
          </p:cNvPr>
          <p:cNvSpPr txBox="1"/>
          <p:nvPr/>
        </p:nvSpPr>
        <p:spPr>
          <a:xfrm>
            <a:off x="9878322" y="8119062"/>
            <a:ext cx="179019" cy="92333"/>
          </a:xfrm>
          <a:prstGeom prst="rect">
            <a:avLst/>
          </a:prstGeom>
          <a:solidFill>
            <a:schemeClr val="bg1"/>
          </a:solidFill>
          <a:ln w="6350">
            <a:solidFill>
              <a:srgbClr val="0070C0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pd</a:t>
            </a:r>
            <a:endParaRPr lang="en-JP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8" name="TextBox 869">
            <a:extLst>
              <a:ext uri="{FF2B5EF4-FFF2-40B4-BE49-F238E27FC236}">
                <a16:creationId xmlns:a16="http://schemas.microsoft.com/office/drawing/2014/main" id="{3D61A752-0AFA-411C-8BCC-B8B28D5387C2}"/>
              </a:ext>
            </a:extLst>
          </p:cNvPr>
          <p:cNvSpPr txBox="1"/>
          <p:nvPr/>
        </p:nvSpPr>
        <p:spPr>
          <a:xfrm>
            <a:off x="13130857" y="7845406"/>
            <a:ext cx="423193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defTabSz="641529"/>
            <a:r>
              <a:rPr lang="en-US" sz="56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23.501, 33.501</a:t>
            </a:r>
            <a:endParaRPr lang="en-JP" sz="560" dirty="0">
              <a:solidFill>
                <a:schemeClr val="tx1"/>
              </a:solidFill>
              <a:latin typeface="Arial" panose="020B0604020202020204" pitchFamily="34" charset="0"/>
              <a:ea typeface="Noto Sans JP" panose="020B05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917" name="TextBox 869">
            <a:extLst>
              <a:ext uri="{FF2B5EF4-FFF2-40B4-BE49-F238E27FC236}">
                <a16:creationId xmlns:a16="http://schemas.microsoft.com/office/drawing/2014/main" id="{F04F45A2-458E-4DE8-BDBF-96724565A404}"/>
              </a:ext>
            </a:extLst>
          </p:cNvPr>
          <p:cNvSpPr txBox="1"/>
          <p:nvPr/>
        </p:nvSpPr>
        <p:spPr>
          <a:xfrm>
            <a:off x="13054653" y="7415989"/>
            <a:ext cx="652423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defTabSz="641529"/>
            <a:r>
              <a:rPr lang="en-US" sz="56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29.500, 29.573, 33.501</a:t>
            </a:r>
            <a:endParaRPr lang="en-JP" sz="560" dirty="0">
              <a:solidFill>
                <a:schemeClr val="tx1"/>
              </a:solidFill>
              <a:latin typeface="Arial" panose="020B0604020202020204" pitchFamily="34" charset="0"/>
              <a:ea typeface="Noto Sans JP" panose="020B05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918" name="TextBox 407">
            <a:extLst>
              <a:ext uri="{FF2B5EF4-FFF2-40B4-BE49-F238E27FC236}">
                <a16:creationId xmlns:a16="http://schemas.microsoft.com/office/drawing/2014/main" id="{55A1541A-5CCB-449B-B057-4AF883BD6DF2}"/>
              </a:ext>
            </a:extLst>
          </p:cNvPr>
          <p:cNvSpPr txBox="1"/>
          <p:nvPr/>
        </p:nvSpPr>
        <p:spPr>
          <a:xfrm>
            <a:off x="1812410" y="8390263"/>
            <a:ext cx="1226298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defTabSz="641529"/>
            <a:r>
              <a:rPr lang="en-US" sz="560" dirty="0">
                <a:solidFill>
                  <a:srgbClr val="0F2538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23.501 Annex G SCP Deployment example</a:t>
            </a:r>
            <a:endParaRPr lang="en-JP" sz="560" dirty="0">
              <a:solidFill>
                <a:srgbClr val="0F2538"/>
              </a:solidFill>
              <a:latin typeface="Arial" panose="020B0604020202020204" pitchFamily="34" charset="0"/>
              <a:ea typeface="Noto Sans JP" panose="020B05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921" name="TextBox 111">
            <a:extLst>
              <a:ext uri="{FF2B5EF4-FFF2-40B4-BE49-F238E27FC236}">
                <a16:creationId xmlns:a16="http://schemas.microsoft.com/office/drawing/2014/main" id="{E3B2338F-5D6D-4F84-8E32-10D122F5163E}"/>
              </a:ext>
            </a:extLst>
          </p:cNvPr>
          <p:cNvSpPr txBox="1"/>
          <p:nvPr/>
        </p:nvSpPr>
        <p:spPr>
          <a:xfrm>
            <a:off x="10251768" y="8139575"/>
            <a:ext cx="254878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US" sz="560" dirty="0">
                <a:solidFill>
                  <a:srgbClr val="0F2538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N24</a:t>
            </a:r>
            <a:r>
              <a:rPr lang="en-JP" sz="560" dirty="0">
                <a:solidFill>
                  <a:srgbClr val="0F2538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 for </a:t>
            </a:r>
            <a:endParaRPr lang="en-US" sz="560" dirty="0">
              <a:solidFill>
                <a:srgbClr val="0F2538"/>
              </a:solidFill>
              <a:latin typeface="Arial" panose="020B0604020202020204" pitchFamily="34" charset="0"/>
              <a:ea typeface="Noto Sans JP" panose="020B0500000000000000" pitchFamily="34" charset="-128"/>
              <a:cs typeface="Arial" panose="020B0604020202020204" pitchFamily="34" charset="0"/>
            </a:endParaRPr>
          </a:p>
          <a:p>
            <a:pPr algn="ctr" defTabSz="641529"/>
            <a:r>
              <a:rPr lang="en-JP" sz="560" dirty="0">
                <a:solidFill>
                  <a:srgbClr val="0F2538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Roaming</a:t>
            </a:r>
          </a:p>
        </p:txBody>
      </p:sp>
      <p:sp>
        <p:nvSpPr>
          <p:cNvPr id="922" name="TextBox 111">
            <a:extLst>
              <a:ext uri="{FF2B5EF4-FFF2-40B4-BE49-F238E27FC236}">
                <a16:creationId xmlns:a16="http://schemas.microsoft.com/office/drawing/2014/main" id="{30584E70-B4D2-4858-9195-E2876E0F4917}"/>
              </a:ext>
            </a:extLst>
          </p:cNvPr>
          <p:cNvSpPr txBox="1"/>
          <p:nvPr/>
        </p:nvSpPr>
        <p:spPr>
          <a:xfrm>
            <a:off x="2877657" y="8570364"/>
            <a:ext cx="480901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US" sz="560" dirty="0">
                <a:solidFill>
                  <a:srgbClr val="0F2538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N27</a:t>
            </a:r>
            <a:r>
              <a:rPr lang="en-JP" sz="560" dirty="0">
                <a:solidFill>
                  <a:srgbClr val="0F2538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 for Roaming</a:t>
            </a:r>
          </a:p>
        </p:txBody>
      </p:sp>
      <p:sp>
        <p:nvSpPr>
          <p:cNvPr id="923" name="TextBox 623">
            <a:extLst>
              <a:ext uri="{FF2B5EF4-FFF2-40B4-BE49-F238E27FC236}">
                <a16:creationId xmlns:a16="http://schemas.microsoft.com/office/drawing/2014/main" id="{F4324A0A-3821-4889-A1E2-777E3FB623B3}"/>
              </a:ext>
            </a:extLst>
          </p:cNvPr>
          <p:cNvSpPr txBox="1"/>
          <p:nvPr/>
        </p:nvSpPr>
        <p:spPr>
          <a:xfrm>
            <a:off x="10537944" y="8334764"/>
            <a:ext cx="347852" cy="769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US" sz="56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23.503 PCC</a:t>
            </a:r>
            <a:endParaRPr lang="en-JP" sz="560" dirty="0">
              <a:solidFill>
                <a:schemeClr val="tx1"/>
              </a:solidFill>
              <a:latin typeface="Arial" panose="020B0604020202020204" pitchFamily="34" charset="0"/>
              <a:ea typeface="Noto Sans JP" panose="020B0500000000000000" pitchFamily="34" charset="-128"/>
              <a:cs typeface="Arial" panose="020B0604020202020204" pitchFamily="34" charset="0"/>
            </a:endParaRPr>
          </a:p>
        </p:txBody>
      </p:sp>
      <p:cxnSp>
        <p:nvCxnSpPr>
          <p:cNvPr id="924" name="Straight Connector 401">
            <a:extLst>
              <a:ext uri="{FF2B5EF4-FFF2-40B4-BE49-F238E27FC236}">
                <a16:creationId xmlns:a16="http://schemas.microsoft.com/office/drawing/2014/main" id="{10B78A26-0C4F-4A7D-9782-30393B9EFE62}"/>
              </a:ext>
            </a:extLst>
          </p:cNvPr>
          <p:cNvCxnSpPr>
            <a:cxnSpLocks/>
            <a:endCxn id="651" idx="3"/>
          </p:cNvCxnSpPr>
          <p:nvPr/>
        </p:nvCxnSpPr>
        <p:spPr>
          <a:xfrm flipH="1">
            <a:off x="2933706" y="8667899"/>
            <a:ext cx="111400" cy="1009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5" name="TextBox 111">
            <a:extLst>
              <a:ext uri="{FF2B5EF4-FFF2-40B4-BE49-F238E27FC236}">
                <a16:creationId xmlns:a16="http://schemas.microsoft.com/office/drawing/2014/main" id="{BA702BD9-3CBD-489B-8900-782B81B49F24}"/>
              </a:ext>
            </a:extLst>
          </p:cNvPr>
          <p:cNvSpPr txBox="1"/>
          <p:nvPr/>
        </p:nvSpPr>
        <p:spPr>
          <a:xfrm>
            <a:off x="3347872" y="7886231"/>
            <a:ext cx="254877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US" sz="560" dirty="0">
                <a:solidFill>
                  <a:srgbClr val="0F2538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N31</a:t>
            </a:r>
            <a:r>
              <a:rPr lang="en-JP" sz="560" dirty="0">
                <a:solidFill>
                  <a:srgbClr val="0F2538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 for </a:t>
            </a:r>
            <a:endParaRPr lang="en-US" sz="560" dirty="0">
              <a:solidFill>
                <a:srgbClr val="0F2538"/>
              </a:solidFill>
              <a:latin typeface="Arial" panose="020B0604020202020204" pitchFamily="34" charset="0"/>
              <a:ea typeface="Noto Sans JP" panose="020B0500000000000000" pitchFamily="34" charset="-128"/>
              <a:cs typeface="Arial" panose="020B0604020202020204" pitchFamily="34" charset="0"/>
            </a:endParaRPr>
          </a:p>
          <a:p>
            <a:pPr algn="ctr" defTabSz="641529"/>
            <a:r>
              <a:rPr lang="en-JP" sz="560" dirty="0">
                <a:solidFill>
                  <a:srgbClr val="0F2538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Roaming</a:t>
            </a:r>
          </a:p>
        </p:txBody>
      </p:sp>
      <p:cxnSp>
        <p:nvCxnSpPr>
          <p:cNvPr id="926" name="Straight Connector 401">
            <a:extLst>
              <a:ext uri="{FF2B5EF4-FFF2-40B4-BE49-F238E27FC236}">
                <a16:creationId xmlns:a16="http://schemas.microsoft.com/office/drawing/2014/main" id="{3874548A-F25E-443E-8138-FFBD2761C2A2}"/>
              </a:ext>
            </a:extLst>
          </p:cNvPr>
          <p:cNvCxnSpPr>
            <a:cxnSpLocks/>
          </p:cNvCxnSpPr>
          <p:nvPr/>
        </p:nvCxnSpPr>
        <p:spPr>
          <a:xfrm flipH="1">
            <a:off x="3214157" y="8015952"/>
            <a:ext cx="111464" cy="453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9" name="Elbow Connector 549">
            <a:extLst>
              <a:ext uri="{FF2B5EF4-FFF2-40B4-BE49-F238E27FC236}">
                <a16:creationId xmlns:a16="http://schemas.microsoft.com/office/drawing/2014/main" id="{F90899E3-0945-4B09-83AC-A0D5A3CE40A1}"/>
              </a:ext>
            </a:extLst>
          </p:cNvPr>
          <p:cNvCxnSpPr>
            <a:cxnSpLocks/>
            <a:stCxn id="524" idx="2"/>
            <a:endCxn id="213" idx="3"/>
          </p:cNvCxnSpPr>
          <p:nvPr/>
        </p:nvCxnSpPr>
        <p:spPr>
          <a:xfrm rot="5400000">
            <a:off x="8527059" y="6847520"/>
            <a:ext cx="46121" cy="3259476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7" name="TextBox 550">
            <a:extLst>
              <a:ext uri="{FF2B5EF4-FFF2-40B4-BE49-F238E27FC236}">
                <a16:creationId xmlns:a16="http://schemas.microsoft.com/office/drawing/2014/main" id="{27731702-18D1-4FA5-B08C-FADF9737F394}"/>
              </a:ext>
            </a:extLst>
          </p:cNvPr>
          <p:cNvSpPr txBox="1"/>
          <p:nvPr/>
        </p:nvSpPr>
        <p:spPr>
          <a:xfrm>
            <a:off x="7546935" y="8450124"/>
            <a:ext cx="179019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36</a:t>
            </a:r>
            <a:endParaRPr lang="en-JP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1" name="TextBox 767">
            <a:extLst>
              <a:ext uri="{FF2B5EF4-FFF2-40B4-BE49-F238E27FC236}">
                <a16:creationId xmlns:a16="http://schemas.microsoft.com/office/drawing/2014/main" id="{3DDAA60B-8F5D-47D7-A216-ED41111E8D1F}"/>
              </a:ext>
            </a:extLst>
          </p:cNvPr>
          <p:cNvSpPr txBox="1"/>
          <p:nvPr/>
        </p:nvSpPr>
        <p:spPr>
          <a:xfrm>
            <a:off x="6932325" y="7403165"/>
            <a:ext cx="179019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37</a:t>
            </a:r>
            <a:endParaRPr lang="en-JP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2" name="Left Bracket 586">
            <a:extLst>
              <a:ext uri="{FF2B5EF4-FFF2-40B4-BE49-F238E27FC236}">
                <a16:creationId xmlns:a16="http://schemas.microsoft.com/office/drawing/2014/main" id="{1C2902B1-188C-4819-9D2E-5C0C3B74AD91}"/>
              </a:ext>
            </a:extLst>
          </p:cNvPr>
          <p:cNvSpPr/>
          <p:nvPr/>
        </p:nvSpPr>
        <p:spPr>
          <a:xfrm rot="5400000">
            <a:off x="8762041" y="9405166"/>
            <a:ext cx="78479" cy="120521"/>
          </a:xfrm>
          <a:prstGeom prst="leftBracket">
            <a:avLst>
              <a:gd name="adj" fmla="val 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641529"/>
            <a:endParaRPr lang="en-JP" sz="2526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3" name="TextBox 587">
            <a:extLst>
              <a:ext uri="{FF2B5EF4-FFF2-40B4-BE49-F238E27FC236}">
                <a16:creationId xmlns:a16="http://schemas.microsoft.com/office/drawing/2014/main" id="{71ED70BC-44C3-4E25-9E61-1D890BC0B2B1}"/>
              </a:ext>
            </a:extLst>
          </p:cNvPr>
          <p:cNvSpPr txBox="1"/>
          <p:nvPr/>
        </p:nvSpPr>
        <p:spPr>
          <a:xfrm>
            <a:off x="8703239" y="9311840"/>
            <a:ext cx="179019" cy="92333"/>
          </a:xfrm>
          <a:prstGeom prst="rect">
            <a:avLst/>
          </a:prstGeom>
          <a:solidFill>
            <a:schemeClr val="bg1"/>
          </a:solidFill>
          <a:ln w="6350">
            <a:solidFill>
              <a:srgbClr val="00B050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38</a:t>
            </a:r>
            <a:endParaRPr lang="en-JP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34" name="Straight Connector 514">
            <a:extLst>
              <a:ext uri="{FF2B5EF4-FFF2-40B4-BE49-F238E27FC236}">
                <a16:creationId xmlns:a16="http://schemas.microsoft.com/office/drawing/2014/main" id="{9E57B3B3-C477-4C8D-825C-CE69307BD7F2}"/>
              </a:ext>
            </a:extLst>
          </p:cNvPr>
          <p:cNvCxnSpPr>
            <a:cxnSpLocks/>
            <a:stCxn id="525" idx="2"/>
            <a:endCxn id="330" idx="3"/>
          </p:cNvCxnSpPr>
          <p:nvPr/>
        </p:nvCxnSpPr>
        <p:spPr>
          <a:xfrm flipH="1">
            <a:off x="4130034" y="8849030"/>
            <a:ext cx="7089523" cy="7357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5" name="TextBox 547">
            <a:extLst>
              <a:ext uri="{FF2B5EF4-FFF2-40B4-BE49-F238E27FC236}">
                <a16:creationId xmlns:a16="http://schemas.microsoft.com/office/drawing/2014/main" id="{D4B2FFE3-E734-4CC5-9232-EC3E3719A587}"/>
              </a:ext>
            </a:extLst>
          </p:cNvPr>
          <p:cNvSpPr txBox="1"/>
          <p:nvPr/>
        </p:nvSpPr>
        <p:spPr>
          <a:xfrm>
            <a:off x="6565190" y="9276362"/>
            <a:ext cx="179019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41</a:t>
            </a:r>
            <a:endParaRPr lang="en-JP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6" name="TextBox 111">
            <a:extLst>
              <a:ext uri="{FF2B5EF4-FFF2-40B4-BE49-F238E27FC236}">
                <a16:creationId xmlns:a16="http://schemas.microsoft.com/office/drawing/2014/main" id="{0E7AAF13-6709-45E7-82C9-81EE369B5624}"/>
              </a:ext>
            </a:extLst>
          </p:cNvPr>
          <p:cNvSpPr txBox="1"/>
          <p:nvPr/>
        </p:nvSpPr>
        <p:spPr>
          <a:xfrm>
            <a:off x="6442820" y="9374221"/>
            <a:ext cx="480901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US" sz="560" dirty="0">
                <a:solidFill>
                  <a:srgbClr val="0F2538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N42</a:t>
            </a:r>
            <a:r>
              <a:rPr lang="en-JP" sz="560" dirty="0">
                <a:solidFill>
                  <a:srgbClr val="0F2538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 for Roaming</a:t>
            </a:r>
          </a:p>
        </p:txBody>
      </p:sp>
      <p:cxnSp>
        <p:nvCxnSpPr>
          <p:cNvPr id="937" name="Straight Connector 619">
            <a:extLst>
              <a:ext uri="{FF2B5EF4-FFF2-40B4-BE49-F238E27FC236}">
                <a16:creationId xmlns:a16="http://schemas.microsoft.com/office/drawing/2014/main" id="{0CD3A75D-8173-40CA-AF3F-1476CC2CD28C}"/>
              </a:ext>
            </a:extLst>
          </p:cNvPr>
          <p:cNvCxnSpPr>
            <a:cxnSpLocks/>
            <a:stCxn id="340" idx="2"/>
            <a:endCxn id="613" idx="1"/>
          </p:cNvCxnSpPr>
          <p:nvPr/>
        </p:nvCxnSpPr>
        <p:spPr>
          <a:xfrm>
            <a:off x="5315762" y="8820581"/>
            <a:ext cx="557338" cy="41843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8" name="TextBox 633">
            <a:extLst>
              <a:ext uri="{FF2B5EF4-FFF2-40B4-BE49-F238E27FC236}">
                <a16:creationId xmlns:a16="http://schemas.microsoft.com/office/drawing/2014/main" id="{1ED06018-B637-406D-AD17-7B7D2A04252A}"/>
              </a:ext>
            </a:extLst>
          </p:cNvPr>
          <p:cNvSpPr txBox="1"/>
          <p:nvPr/>
        </p:nvSpPr>
        <p:spPr>
          <a:xfrm>
            <a:off x="5472470" y="8966001"/>
            <a:ext cx="179019" cy="92333"/>
          </a:xfrm>
          <a:prstGeom prst="rect">
            <a:avLst/>
          </a:prstGeom>
          <a:solidFill>
            <a:schemeClr val="bg1"/>
          </a:solidFill>
          <a:ln w="6350">
            <a:solidFill>
              <a:srgbClr val="00B050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83</a:t>
            </a:r>
            <a:endParaRPr lang="en-JP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91" name="Straight Connector 514">
            <a:extLst>
              <a:ext uri="{FF2B5EF4-FFF2-40B4-BE49-F238E27FC236}">
                <a16:creationId xmlns:a16="http://schemas.microsoft.com/office/drawing/2014/main" id="{DDD657E4-315B-4C7E-AA29-4242AAF08CA9}"/>
              </a:ext>
            </a:extLst>
          </p:cNvPr>
          <p:cNvCxnSpPr>
            <a:cxnSpLocks/>
            <a:stCxn id="603" idx="1"/>
            <a:endCxn id="330" idx="3"/>
          </p:cNvCxnSpPr>
          <p:nvPr/>
        </p:nvCxnSpPr>
        <p:spPr>
          <a:xfrm flipH="1">
            <a:off x="4130034" y="9583859"/>
            <a:ext cx="4517829" cy="95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0" name="TextBox 519">
            <a:extLst>
              <a:ext uri="{FF2B5EF4-FFF2-40B4-BE49-F238E27FC236}">
                <a16:creationId xmlns:a16="http://schemas.microsoft.com/office/drawing/2014/main" id="{11A6C821-2953-8049-B892-C8BBF81E46ED}"/>
              </a:ext>
            </a:extLst>
          </p:cNvPr>
          <p:cNvSpPr txBox="1"/>
          <p:nvPr/>
        </p:nvSpPr>
        <p:spPr>
          <a:xfrm>
            <a:off x="8133856" y="9525245"/>
            <a:ext cx="179019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>
                <a:latin typeface="Arial" panose="020B0604020202020204" pitchFamily="34" charset="0"/>
                <a:cs typeface="Arial" panose="020B0604020202020204" pitchFamily="34" charset="0"/>
              </a:rPr>
              <a:t>N11</a:t>
            </a:r>
          </a:p>
        </p:txBody>
      </p:sp>
      <p:sp>
        <p:nvSpPr>
          <p:cNvPr id="919" name="TextBox 226">
            <a:extLst>
              <a:ext uri="{FF2B5EF4-FFF2-40B4-BE49-F238E27FC236}">
                <a16:creationId xmlns:a16="http://schemas.microsoft.com/office/drawing/2014/main" id="{B46A3DA3-5323-4B70-A97B-A3C1D0A883EB}"/>
              </a:ext>
            </a:extLst>
          </p:cNvPr>
          <p:cNvSpPr txBox="1"/>
          <p:nvPr/>
        </p:nvSpPr>
        <p:spPr>
          <a:xfrm>
            <a:off x="2288236" y="1877544"/>
            <a:ext cx="294373" cy="1728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lIns="50513" tIns="0" rIns="50513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US" altLang="ja-JP" sz="1123" dirty="0">
                <a:solidFill>
                  <a:srgbClr val="0F2538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PS</a:t>
            </a:r>
            <a:endParaRPr lang="en-JP" sz="1123" dirty="0">
              <a:solidFill>
                <a:srgbClr val="0F2538"/>
              </a:solidFill>
              <a:latin typeface="Arial" panose="020B0604020202020204" pitchFamily="34" charset="0"/>
              <a:ea typeface="Noto Sans JP" panose="020B05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920" name="TextBox 325">
            <a:extLst>
              <a:ext uri="{FF2B5EF4-FFF2-40B4-BE49-F238E27FC236}">
                <a16:creationId xmlns:a16="http://schemas.microsoft.com/office/drawing/2014/main" id="{AB544157-BFC2-46EB-8F68-62F11EDA825F}"/>
              </a:ext>
            </a:extLst>
          </p:cNvPr>
          <p:cNvSpPr txBox="1"/>
          <p:nvPr/>
        </p:nvSpPr>
        <p:spPr>
          <a:xfrm>
            <a:off x="1897680" y="483576"/>
            <a:ext cx="931345" cy="51706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defTabSz="641529"/>
            <a:endParaRPr lang="en-US" sz="560" dirty="0">
              <a:solidFill>
                <a:schemeClr val="tx1"/>
              </a:solidFill>
              <a:latin typeface="Arial" panose="020B0604020202020204" pitchFamily="34" charset="0"/>
              <a:ea typeface="Noto Sans JP" panose="020B0500000000000000" pitchFamily="34" charset="-128"/>
              <a:cs typeface="Arial" panose="020B0604020202020204" pitchFamily="34" charset="0"/>
            </a:endParaRPr>
          </a:p>
          <a:p>
            <a:pPr defTabSz="641529"/>
            <a:r>
              <a:rPr lang="en-US" sz="56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27.007 AT command for UE</a:t>
            </a:r>
          </a:p>
          <a:p>
            <a:pPr defTabSz="641529"/>
            <a:endParaRPr lang="en-US" sz="560" dirty="0">
              <a:solidFill>
                <a:schemeClr val="tx1"/>
              </a:solidFill>
              <a:latin typeface="Arial" panose="020B0604020202020204" pitchFamily="34" charset="0"/>
              <a:ea typeface="Noto Sans JP" panose="020B0500000000000000" pitchFamily="34" charset="-128"/>
              <a:cs typeface="Arial" panose="020B0604020202020204" pitchFamily="34" charset="0"/>
            </a:endParaRPr>
          </a:p>
          <a:p>
            <a:pPr defTabSz="641529"/>
            <a:r>
              <a:rPr lang="en-JP" sz="56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35.205 MILENAGE</a:t>
            </a:r>
          </a:p>
          <a:p>
            <a:pPr defTabSz="641529"/>
            <a:r>
              <a:rPr lang="en-JP" sz="56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35.206 MILENAGE Algorithm</a:t>
            </a:r>
          </a:p>
          <a:p>
            <a:pPr defTabSz="641529"/>
            <a:r>
              <a:rPr lang="en-JP" sz="56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35.231 TUAK Algorithm</a:t>
            </a:r>
          </a:p>
        </p:txBody>
      </p:sp>
      <p:sp>
        <p:nvSpPr>
          <p:cNvPr id="928" name="TextBox 789">
            <a:extLst>
              <a:ext uri="{FF2B5EF4-FFF2-40B4-BE49-F238E27FC236}">
                <a16:creationId xmlns:a16="http://schemas.microsoft.com/office/drawing/2014/main" id="{B3CCC4E7-A7DD-4421-81B1-2A699DD1EFF3}"/>
              </a:ext>
            </a:extLst>
          </p:cNvPr>
          <p:cNvSpPr txBox="1"/>
          <p:nvPr/>
        </p:nvSpPr>
        <p:spPr>
          <a:xfrm>
            <a:off x="4692237" y="5901855"/>
            <a:ext cx="169401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T6a</a:t>
            </a:r>
            <a:endParaRPr lang="en-JP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30" name="Straight Connector 793">
            <a:extLst>
              <a:ext uri="{FF2B5EF4-FFF2-40B4-BE49-F238E27FC236}">
                <a16:creationId xmlns:a16="http://schemas.microsoft.com/office/drawing/2014/main" id="{FF2D21F9-D997-4CFC-81C8-D7BCFDCE8F28}"/>
              </a:ext>
            </a:extLst>
          </p:cNvPr>
          <p:cNvCxnSpPr>
            <a:cxnSpLocks/>
            <a:stCxn id="608" idx="1"/>
            <a:endCxn id="179" idx="3"/>
          </p:cNvCxnSpPr>
          <p:nvPr/>
        </p:nvCxnSpPr>
        <p:spPr>
          <a:xfrm flipH="1" flipV="1">
            <a:off x="4130034" y="2319477"/>
            <a:ext cx="2979723" cy="46573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9" name="TextBox 789">
            <a:extLst>
              <a:ext uri="{FF2B5EF4-FFF2-40B4-BE49-F238E27FC236}">
                <a16:creationId xmlns:a16="http://schemas.microsoft.com/office/drawing/2014/main" id="{09148CBE-F41D-4D98-B36F-3CB3A3228F94}"/>
              </a:ext>
            </a:extLst>
          </p:cNvPr>
          <p:cNvSpPr txBox="1"/>
          <p:nvPr/>
        </p:nvSpPr>
        <p:spPr>
          <a:xfrm>
            <a:off x="5016688" y="3830891"/>
            <a:ext cx="169401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T6b</a:t>
            </a:r>
            <a:endParaRPr lang="en-JP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0" name="TextBox 261">
            <a:extLst>
              <a:ext uri="{FF2B5EF4-FFF2-40B4-BE49-F238E27FC236}">
                <a16:creationId xmlns:a16="http://schemas.microsoft.com/office/drawing/2014/main" id="{90B504D9-975D-4C0A-B5CD-4A508EFF5AC9}"/>
              </a:ext>
            </a:extLst>
          </p:cNvPr>
          <p:cNvSpPr txBox="1"/>
          <p:nvPr/>
        </p:nvSpPr>
        <p:spPr>
          <a:xfrm rot="2700000">
            <a:off x="4795208" y="3187297"/>
            <a:ext cx="477695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JP" sz="56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29.274</a:t>
            </a:r>
            <a:r>
              <a:rPr lang="en-US" sz="56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 </a:t>
            </a:r>
            <a:r>
              <a:rPr lang="en-JP" sz="56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GTPv2-C</a:t>
            </a:r>
          </a:p>
        </p:txBody>
      </p:sp>
      <p:cxnSp>
        <p:nvCxnSpPr>
          <p:cNvPr id="941" name="Straight Connector 793">
            <a:extLst>
              <a:ext uri="{FF2B5EF4-FFF2-40B4-BE49-F238E27FC236}">
                <a16:creationId xmlns:a16="http://schemas.microsoft.com/office/drawing/2014/main" id="{A9A3A858-5B64-4714-8877-07630DECC496}"/>
              </a:ext>
            </a:extLst>
          </p:cNvPr>
          <p:cNvCxnSpPr>
            <a:cxnSpLocks/>
            <a:stCxn id="608" idx="0"/>
            <a:endCxn id="915" idx="1"/>
          </p:cNvCxnSpPr>
          <p:nvPr/>
        </p:nvCxnSpPr>
        <p:spPr>
          <a:xfrm flipV="1">
            <a:off x="7359031" y="3106852"/>
            <a:ext cx="198751" cy="37665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2" name="TextBox 419">
            <a:extLst>
              <a:ext uri="{FF2B5EF4-FFF2-40B4-BE49-F238E27FC236}">
                <a16:creationId xmlns:a16="http://schemas.microsoft.com/office/drawing/2014/main" id="{A2FFEAE1-9095-4498-BA04-7059683E3BA1}"/>
              </a:ext>
            </a:extLst>
          </p:cNvPr>
          <p:cNvSpPr txBox="1"/>
          <p:nvPr/>
        </p:nvSpPr>
        <p:spPr>
          <a:xfrm>
            <a:off x="7287726" y="6594685"/>
            <a:ext cx="151768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S6t</a:t>
            </a:r>
            <a:endParaRPr lang="en-JP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3" name="TextBox 544">
            <a:extLst>
              <a:ext uri="{FF2B5EF4-FFF2-40B4-BE49-F238E27FC236}">
                <a16:creationId xmlns:a16="http://schemas.microsoft.com/office/drawing/2014/main" id="{2237C5CE-A79F-4488-A727-0B5007AAC92A}"/>
              </a:ext>
            </a:extLst>
          </p:cNvPr>
          <p:cNvSpPr txBox="1"/>
          <p:nvPr/>
        </p:nvSpPr>
        <p:spPr>
          <a:xfrm>
            <a:off x="7581184" y="6693677"/>
            <a:ext cx="434413" cy="861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JP" sz="56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to/from </a:t>
            </a:r>
            <a:r>
              <a:rPr lang="en-US" sz="56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PCRF</a:t>
            </a:r>
          </a:p>
        </p:txBody>
      </p:sp>
      <p:cxnSp>
        <p:nvCxnSpPr>
          <p:cNvPr id="945" name="Straight Connector 793">
            <a:extLst>
              <a:ext uri="{FF2B5EF4-FFF2-40B4-BE49-F238E27FC236}">
                <a16:creationId xmlns:a16="http://schemas.microsoft.com/office/drawing/2014/main" id="{2D98B628-0D33-44CA-8A32-6418C7278336}"/>
              </a:ext>
            </a:extLst>
          </p:cNvPr>
          <p:cNvCxnSpPr>
            <a:cxnSpLocks/>
            <a:stCxn id="608" idx="0"/>
            <a:endCxn id="943" idx="1"/>
          </p:cNvCxnSpPr>
          <p:nvPr/>
        </p:nvCxnSpPr>
        <p:spPr>
          <a:xfrm flipV="1">
            <a:off x="7359031" y="6736766"/>
            <a:ext cx="222153" cy="1366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6" name="TextBox 419">
            <a:extLst>
              <a:ext uri="{FF2B5EF4-FFF2-40B4-BE49-F238E27FC236}">
                <a16:creationId xmlns:a16="http://schemas.microsoft.com/office/drawing/2014/main" id="{1858C960-A5F4-4371-B56B-A1826D040F34}"/>
              </a:ext>
            </a:extLst>
          </p:cNvPr>
          <p:cNvSpPr txBox="1"/>
          <p:nvPr/>
        </p:nvSpPr>
        <p:spPr>
          <a:xfrm>
            <a:off x="7387899" y="6768911"/>
            <a:ext cx="228712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Rx,Nt</a:t>
            </a:r>
            <a:endParaRPr lang="en-JP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7" name="TextBox 433">
            <a:extLst>
              <a:ext uri="{FF2B5EF4-FFF2-40B4-BE49-F238E27FC236}">
                <a16:creationId xmlns:a16="http://schemas.microsoft.com/office/drawing/2014/main" id="{257FC7C7-408E-4307-A6C2-F85302D6207E}"/>
              </a:ext>
            </a:extLst>
          </p:cNvPr>
          <p:cNvSpPr txBox="1"/>
          <p:nvPr/>
        </p:nvSpPr>
        <p:spPr>
          <a:xfrm rot="1427138">
            <a:off x="4811365" y="6080542"/>
            <a:ext cx="469680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US" sz="56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29.128 Diameter</a:t>
            </a:r>
            <a:endParaRPr lang="en-JP" sz="560" dirty="0">
              <a:solidFill>
                <a:schemeClr val="tx1"/>
              </a:solidFill>
              <a:latin typeface="Arial" panose="020B0604020202020204" pitchFamily="34" charset="0"/>
              <a:ea typeface="Noto Sans JP" panose="020B05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948" name="TextBox 433">
            <a:extLst>
              <a:ext uri="{FF2B5EF4-FFF2-40B4-BE49-F238E27FC236}">
                <a16:creationId xmlns:a16="http://schemas.microsoft.com/office/drawing/2014/main" id="{0EB7BF8B-AD27-4565-BC96-204ACCC37534}"/>
              </a:ext>
            </a:extLst>
          </p:cNvPr>
          <p:cNvSpPr txBox="1"/>
          <p:nvPr/>
        </p:nvSpPr>
        <p:spPr>
          <a:xfrm rot="3534337">
            <a:off x="5192523" y="4224065"/>
            <a:ext cx="469680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US" sz="56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29.128 Diameter</a:t>
            </a:r>
            <a:endParaRPr lang="en-JP" sz="560" dirty="0">
              <a:solidFill>
                <a:schemeClr val="tx1"/>
              </a:solidFill>
              <a:latin typeface="Arial" panose="020B0604020202020204" pitchFamily="34" charset="0"/>
              <a:ea typeface="Noto Sans JP" panose="020B05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949" name="TextBox 177">
            <a:extLst>
              <a:ext uri="{FF2B5EF4-FFF2-40B4-BE49-F238E27FC236}">
                <a16:creationId xmlns:a16="http://schemas.microsoft.com/office/drawing/2014/main" id="{96BC4B8A-E52C-48E7-8EF8-1603AFE3CBF9}"/>
              </a:ext>
            </a:extLst>
          </p:cNvPr>
          <p:cNvSpPr txBox="1"/>
          <p:nvPr/>
        </p:nvSpPr>
        <p:spPr>
          <a:xfrm>
            <a:off x="9156591" y="1819518"/>
            <a:ext cx="394340" cy="861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JP" sz="56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29.002</a:t>
            </a:r>
            <a:r>
              <a:rPr lang="ja-JP" altLang="en-US" sz="56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 </a:t>
            </a:r>
            <a:r>
              <a:rPr lang="en-JP" sz="56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MAP</a:t>
            </a:r>
          </a:p>
        </p:txBody>
      </p:sp>
      <p:cxnSp>
        <p:nvCxnSpPr>
          <p:cNvPr id="951" name="Straight Connector 793">
            <a:extLst>
              <a:ext uri="{FF2B5EF4-FFF2-40B4-BE49-F238E27FC236}">
                <a16:creationId xmlns:a16="http://schemas.microsoft.com/office/drawing/2014/main" id="{92BEE25E-282A-4468-A819-AC9431FB38C6}"/>
              </a:ext>
            </a:extLst>
          </p:cNvPr>
          <p:cNvCxnSpPr>
            <a:cxnSpLocks/>
            <a:stCxn id="608" idx="3"/>
            <a:endCxn id="963" idx="2"/>
          </p:cNvCxnSpPr>
          <p:nvPr/>
        </p:nvCxnSpPr>
        <p:spPr>
          <a:xfrm flipV="1">
            <a:off x="7608304" y="6210001"/>
            <a:ext cx="1507869" cy="7668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2" name="TextBox 419">
            <a:extLst>
              <a:ext uri="{FF2B5EF4-FFF2-40B4-BE49-F238E27FC236}">
                <a16:creationId xmlns:a16="http://schemas.microsoft.com/office/drawing/2014/main" id="{24E167BE-D4B0-4341-BF20-2904B948D107}"/>
              </a:ext>
            </a:extLst>
          </p:cNvPr>
          <p:cNvSpPr txBox="1"/>
          <p:nvPr/>
        </p:nvSpPr>
        <p:spPr>
          <a:xfrm>
            <a:off x="8725802" y="6319660"/>
            <a:ext cx="135739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Nu</a:t>
            </a:r>
            <a:endParaRPr lang="en-JP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3" name="Rectangle 787">
            <a:extLst>
              <a:ext uri="{FF2B5EF4-FFF2-40B4-BE49-F238E27FC236}">
                <a16:creationId xmlns:a16="http://schemas.microsoft.com/office/drawing/2014/main" id="{DE291662-2AA2-4799-B411-B4580BFC4EC1}"/>
              </a:ext>
            </a:extLst>
          </p:cNvPr>
          <p:cNvSpPr/>
          <p:nvPr/>
        </p:nvSpPr>
        <p:spPr>
          <a:xfrm>
            <a:off x="3212107" y="5050145"/>
            <a:ext cx="457635" cy="1548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0513" rIns="0" bIns="505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41529"/>
            <a:r>
              <a:rPr lang="en-US" sz="842" dirty="0">
                <a:solidFill>
                  <a:prstClr val="black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RCAF</a:t>
            </a:r>
          </a:p>
        </p:txBody>
      </p:sp>
      <p:cxnSp>
        <p:nvCxnSpPr>
          <p:cNvPr id="954" name="Straight Connector 423">
            <a:extLst>
              <a:ext uri="{FF2B5EF4-FFF2-40B4-BE49-F238E27FC236}">
                <a16:creationId xmlns:a16="http://schemas.microsoft.com/office/drawing/2014/main" id="{6CBBB468-0278-4173-A1AE-CDC426D54AF1}"/>
              </a:ext>
            </a:extLst>
          </p:cNvPr>
          <p:cNvCxnSpPr>
            <a:cxnSpLocks/>
            <a:stCxn id="953" idx="2"/>
            <a:endCxn id="412" idx="0"/>
          </p:cNvCxnSpPr>
          <p:nvPr/>
        </p:nvCxnSpPr>
        <p:spPr>
          <a:xfrm>
            <a:off x="3440925" y="5204945"/>
            <a:ext cx="439836" cy="3195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5" name="Straight Connector 793">
            <a:extLst>
              <a:ext uri="{FF2B5EF4-FFF2-40B4-BE49-F238E27FC236}">
                <a16:creationId xmlns:a16="http://schemas.microsoft.com/office/drawing/2014/main" id="{80CA1B81-69F4-43FF-BE2E-D71659EA05F8}"/>
              </a:ext>
            </a:extLst>
          </p:cNvPr>
          <p:cNvCxnSpPr>
            <a:cxnSpLocks/>
            <a:stCxn id="608" idx="1"/>
            <a:endCxn id="953" idx="3"/>
          </p:cNvCxnSpPr>
          <p:nvPr/>
        </p:nvCxnSpPr>
        <p:spPr>
          <a:xfrm flipH="1" flipV="1">
            <a:off x="3669742" y="5127545"/>
            <a:ext cx="3440015" cy="18493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6" name="TextBox 789">
            <a:extLst>
              <a:ext uri="{FF2B5EF4-FFF2-40B4-BE49-F238E27FC236}">
                <a16:creationId xmlns:a16="http://schemas.microsoft.com/office/drawing/2014/main" id="{80EA8A0D-1242-4C40-895C-DB8E28190292}"/>
              </a:ext>
            </a:extLst>
          </p:cNvPr>
          <p:cNvSpPr txBox="1"/>
          <p:nvPr/>
        </p:nvSpPr>
        <p:spPr>
          <a:xfrm>
            <a:off x="4825794" y="5735175"/>
            <a:ext cx="130929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Ns</a:t>
            </a:r>
            <a:endParaRPr lang="en-JP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7" name="TextBox 433">
            <a:extLst>
              <a:ext uri="{FF2B5EF4-FFF2-40B4-BE49-F238E27FC236}">
                <a16:creationId xmlns:a16="http://schemas.microsoft.com/office/drawing/2014/main" id="{FA5D78CC-CC72-4495-8899-121D1519CD0C}"/>
              </a:ext>
            </a:extLst>
          </p:cNvPr>
          <p:cNvSpPr txBox="1"/>
          <p:nvPr/>
        </p:nvSpPr>
        <p:spPr>
          <a:xfrm rot="1671442">
            <a:off x="4928645" y="5945374"/>
            <a:ext cx="469680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US" sz="56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29.153 Diameter</a:t>
            </a:r>
            <a:endParaRPr lang="en-JP" sz="560" dirty="0">
              <a:solidFill>
                <a:schemeClr val="tx1"/>
              </a:solidFill>
              <a:latin typeface="Arial" panose="020B0604020202020204" pitchFamily="34" charset="0"/>
              <a:ea typeface="Noto Sans JP" panose="020B05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958" name="TextBox 425">
            <a:extLst>
              <a:ext uri="{FF2B5EF4-FFF2-40B4-BE49-F238E27FC236}">
                <a16:creationId xmlns:a16="http://schemas.microsoft.com/office/drawing/2014/main" id="{7877ABED-341C-4BBE-A028-6D0D16F84A0A}"/>
              </a:ext>
            </a:extLst>
          </p:cNvPr>
          <p:cNvSpPr txBox="1"/>
          <p:nvPr/>
        </p:nvSpPr>
        <p:spPr>
          <a:xfrm>
            <a:off x="3596878" y="5355219"/>
            <a:ext cx="135739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Nq</a:t>
            </a:r>
            <a:endParaRPr lang="en-JP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9" name="TextBox 436">
            <a:extLst>
              <a:ext uri="{FF2B5EF4-FFF2-40B4-BE49-F238E27FC236}">
                <a16:creationId xmlns:a16="http://schemas.microsoft.com/office/drawing/2014/main" id="{08F41C02-891D-400E-863F-069957892C46}"/>
              </a:ext>
            </a:extLst>
          </p:cNvPr>
          <p:cNvSpPr txBox="1"/>
          <p:nvPr/>
        </p:nvSpPr>
        <p:spPr>
          <a:xfrm>
            <a:off x="3352525" y="5359007"/>
            <a:ext cx="211596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JP" sz="56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29.</a:t>
            </a:r>
            <a:r>
              <a:rPr lang="en-US" sz="56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405 </a:t>
            </a:r>
          </a:p>
          <a:p>
            <a:pPr algn="ctr" defTabSz="641529"/>
            <a:r>
              <a:rPr lang="en-US" sz="56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Nq-AP</a:t>
            </a:r>
            <a:endParaRPr lang="en-JP" sz="560" dirty="0">
              <a:solidFill>
                <a:schemeClr val="tx1"/>
              </a:solidFill>
              <a:latin typeface="Arial" panose="020B0604020202020204" pitchFamily="34" charset="0"/>
              <a:ea typeface="Noto Sans JP" panose="020B0500000000000000" pitchFamily="34" charset="-128"/>
              <a:cs typeface="Arial" panose="020B0604020202020204" pitchFamily="34" charset="0"/>
            </a:endParaRPr>
          </a:p>
        </p:txBody>
      </p:sp>
      <p:cxnSp>
        <p:nvCxnSpPr>
          <p:cNvPr id="960" name="Straight Connector 793">
            <a:extLst>
              <a:ext uri="{FF2B5EF4-FFF2-40B4-BE49-F238E27FC236}">
                <a16:creationId xmlns:a16="http://schemas.microsoft.com/office/drawing/2014/main" id="{505D4C31-674A-417E-8899-45CAB09C4180}"/>
              </a:ext>
            </a:extLst>
          </p:cNvPr>
          <p:cNvCxnSpPr>
            <a:cxnSpLocks/>
            <a:stCxn id="187" idx="2"/>
            <a:endCxn id="953" idx="3"/>
          </p:cNvCxnSpPr>
          <p:nvPr/>
        </p:nvCxnSpPr>
        <p:spPr>
          <a:xfrm flipH="1">
            <a:off x="3669742" y="4753264"/>
            <a:ext cx="6992607" cy="3742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1" name="TextBox 438">
            <a:extLst>
              <a:ext uri="{FF2B5EF4-FFF2-40B4-BE49-F238E27FC236}">
                <a16:creationId xmlns:a16="http://schemas.microsoft.com/office/drawing/2014/main" id="{1F9F9955-6C05-4628-88E2-66C2EDE3D237}"/>
              </a:ext>
            </a:extLst>
          </p:cNvPr>
          <p:cNvSpPr txBox="1"/>
          <p:nvPr/>
        </p:nvSpPr>
        <p:spPr>
          <a:xfrm>
            <a:off x="8549147" y="4908788"/>
            <a:ext cx="469680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JP" sz="56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29.</a:t>
            </a:r>
            <a:r>
              <a:rPr lang="en-US" sz="56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217</a:t>
            </a:r>
            <a:r>
              <a:rPr lang="en-JP" sz="56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 Diameter</a:t>
            </a:r>
          </a:p>
        </p:txBody>
      </p:sp>
      <p:sp>
        <p:nvSpPr>
          <p:cNvPr id="962" name="TextBox 541">
            <a:extLst>
              <a:ext uri="{FF2B5EF4-FFF2-40B4-BE49-F238E27FC236}">
                <a16:creationId xmlns:a16="http://schemas.microsoft.com/office/drawing/2014/main" id="{BE33B561-5576-474E-B661-21D8EA341393}"/>
              </a:ext>
            </a:extLst>
          </p:cNvPr>
          <p:cNvSpPr txBox="1"/>
          <p:nvPr/>
        </p:nvSpPr>
        <p:spPr>
          <a:xfrm>
            <a:off x="8594272" y="4802301"/>
            <a:ext cx="135739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Np</a:t>
            </a:r>
            <a:endParaRPr lang="en-JP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3" name="Rectangle 186">
            <a:extLst>
              <a:ext uri="{FF2B5EF4-FFF2-40B4-BE49-F238E27FC236}">
                <a16:creationId xmlns:a16="http://schemas.microsoft.com/office/drawing/2014/main" id="{B65C7B4F-CA84-4951-9D11-B8A852D67EF1}"/>
              </a:ext>
            </a:extLst>
          </p:cNvPr>
          <p:cNvSpPr/>
          <p:nvPr/>
        </p:nvSpPr>
        <p:spPr>
          <a:xfrm>
            <a:off x="8866899" y="6055201"/>
            <a:ext cx="498547" cy="1548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0513" rIns="0" bIns="505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41529"/>
            <a:r>
              <a:rPr lang="en-US" sz="842" dirty="0">
                <a:solidFill>
                  <a:prstClr val="black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PFDF</a:t>
            </a:r>
          </a:p>
        </p:txBody>
      </p:sp>
      <p:cxnSp>
        <p:nvCxnSpPr>
          <p:cNvPr id="964" name="Straight Connector 213">
            <a:extLst>
              <a:ext uri="{FF2B5EF4-FFF2-40B4-BE49-F238E27FC236}">
                <a16:creationId xmlns:a16="http://schemas.microsoft.com/office/drawing/2014/main" id="{625DD3B9-258D-4B04-9668-8FB3F910B985}"/>
              </a:ext>
            </a:extLst>
          </p:cNvPr>
          <p:cNvCxnSpPr>
            <a:cxnSpLocks/>
            <a:stCxn id="963" idx="3"/>
            <a:endCxn id="79" idx="1"/>
          </p:cNvCxnSpPr>
          <p:nvPr/>
        </p:nvCxnSpPr>
        <p:spPr>
          <a:xfrm flipV="1">
            <a:off x="9365446" y="5679180"/>
            <a:ext cx="1047629" cy="4534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5" name="Straight Connector 213">
            <a:extLst>
              <a:ext uri="{FF2B5EF4-FFF2-40B4-BE49-F238E27FC236}">
                <a16:creationId xmlns:a16="http://schemas.microsoft.com/office/drawing/2014/main" id="{4E0B4178-98A3-4918-9BDF-CDDDDE057EB1}"/>
              </a:ext>
            </a:extLst>
          </p:cNvPr>
          <p:cNvCxnSpPr>
            <a:cxnSpLocks/>
            <a:stCxn id="963" idx="3"/>
            <a:endCxn id="98" idx="1"/>
          </p:cNvCxnSpPr>
          <p:nvPr/>
        </p:nvCxnSpPr>
        <p:spPr>
          <a:xfrm flipV="1">
            <a:off x="9365446" y="5679180"/>
            <a:ext cx="140674" cy="4534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6" name="TextBox 134">
            <a:extLst>
              <a:ext uri="{FF2B5EF4-FFF2-40B4-BE49-F238E27FC236}">
                <a16:creationId xmlns:a16="http://schemas.microsoft.com/office/drawing/2014/main" id="{6720C542-2F1C-419E-8824-DE153A9F514D}"/>
              </a:ext>
            </a:extLst>
          </p:cNvPr>
          <p:cNvSpPr txBox="1"/>
          <p:nvPr/>
        </p:nvSpPr>
        <p:spPr>
          <a:xfrm>
            <a:off x="9331029" y="5909761"/>
            <a:ext cx="151769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Gw</a:t>
            </a:r>
            <a:endParaRPr lang="en-JP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7" name="TextBox 134">
            <a:extLst>
              <a:ext uri="{FF2B5EF4-FFF2-40B4-BE49-F238E27FC236}">
                <a16:creationId xmlns:a16="http://schemas.microsoft.com/office/drawing/2014/main" id="{363614AA-85E6-422D-90E3-F69E8E43C88F}"/>
              </a:ext>
            </a:extLst>
          </p:cNvPr>
          <p:cNvSpPr txBox="1"/>
          <p:nvPr/>
        </p:nvSpPr>
        <p:spPr>
          <a:xfrm>
            <a:off x="9522597" y="5962799"/>
            <a:ext cx="195049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Gwn</a:t>
            </a:r>
            <a:endParaRPr lang="en-JP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8" name="TextBox 135">
            <a:extLst>
              <a:ext uri="{FF2B5EF4-FFF2-40B4-BE49-F238E27FC236}">
                <a16:creationId xmlns:a16="http://schemas.microsoft.com/office/drawing/2014/main" id="{3CEF70A8-A63E-451C-906E-FE01F5E26361}"/>
              </a:ext>
            </a:extLst>
          </p:cNvPr>
          <p:cNvSpPr txBox="1"/>
          <p:nvPr/>
        </p:nvSpPr>
        <p:spPr>
          <a:xfrm>
            <a:off x="8797702" y="5814660"/>
            <a:ext cx="567463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JP" sz="56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29.2</a:t>
            </a:r>
            <a:r>
              <a:rPr lang="en-US" sz="56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51</a:t>
            </a:r>
            <a:r>
              <a:rPr lang="en-JP" sz="56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 </a:t>
            </a:r>
            <a:r>
              <a:rPr lang="en-US" sz="56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HTTP/JSON</a:t>
            </a:r>
          </a:p>
          <a:p>
            <a:pPr algn="ctr" defTabSz="641529"/>
            <a:r>
              <a:rPr lang="en-US" sz="56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Sponsored data</a:t>
            </a:r>
            <a:endParaRPr lang="en-JP" sz="560" dirty="0">
              <a:solidFill>
                <a:schemeClr val="tx1"/>
              </a:solidFill>
              <a:latin typeface="Arial" panose="020B0604020202020204" pitchFamily="34" charset="0"/>
              <a:ea typeface="Noto Sans JP" panose="020B05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969" name="TextBox 118">
            <a:extLst>
              <a:ext uri="{FF2B5EF4-FFF2-40B4-BE49-F238E27FC236}">
                <a16:creationId xmlns:a16="http://schemas.microsoft.com/office/drawing/2014/main" id="{9CFADEF6-AC64-41C8-B8D5-4E4B21AD4A66}"/>
              </a:ext>
            </a:extLst>
          </p:cNvPr>
          <p:cNvSpPr txBox="1"/>
          <p:nvPr/>
        </p:nvSpPr>
        <p:spPr>
          <a:xfrm>
            <a:off x="7561632" y="5320535"/>
            <a:ext cx="391133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US" sz="56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23.214 CUPS</a:t>
            </a:r>
            <a:endParaRPr lang="en-JP" sz="560" dirty="0">
              <a:solidFill>
                <a:schemeClr val="tx1"/>
              </a:solidFill>
              <a:latin typeface="Arial" panose="020B0604020202020204" pitchFamily="34" charset="0"/>
              <a:ea typeface="Noto Sans JP" panose="020B05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970" name="TextBox 135">
            <a:extLst>
              <a:ext uri="{FF2B5EF4-FFF2-40B4-BE49-F238E27FC236}">
                <a16:creationId xmlns:a16="http://schemas.microsoft.com/office/drawing/2014/main" id="{C8C7E880-DF9C-4FF2-9528-5BC36BECA664}"/>
              </a:ext>
            </a:extLst>
          </p:cNvPr>
          <p:cNvSpPr txBox="1"/>
          <p:nvPr/>
        </p:nvSpPr>
        <p:spPr>
          <a:xfrm>
            <a:off x="8573505" y="6147381"/>
            <a:ext cx="355867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JP" sz="56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29.2</a:t>
            </a:r>
            <a:r>
              <a:rPr lang="en-US" sz="56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50</a:t>
            </a:r>
          </a:p>
          <a:p>
            <a:pPr algn="ctr" defTabSz="641529"/>
            <a:r>
              <a:rPr lang="en-US" sz="56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HTTP/JSON</a:t>
            </a:r>
          </a:p>
        </p:txBody>
      </p:sp>
      <p:sp>
        <p:nvSpPr>
          <p:cNvPr id="971" name="TextBox 117">
            <a:extLst>
              <a:ext uri="{FF2B5EF4-FFF2-40B4-BE49-F238E27FC236}">
                <a16:creationId xmlns:a16="http://schemas.microsoft.com/office/drawing/2014/main" id="{7933847E-6E79-4605-8BF0-CB875DF1958C}"/>
              </a:ext>
            </a:extLst>
          </p:cNvPr>
          <p:cNvSpPr txBox="1"/>
          <p:nvPr/>
        </p:nvSpPr>
        <p:spPr>
          <a:xfrm>
            <a:off x="7684325" y="6833995"/>
            <a:ext cx="593112" cy="769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JP" sz="56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29.</a:t>
            </a:r>
            <a:r>
              <a:rPr lang="en-US" sz="56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154 Diameter (</a:t>
            </a:r>
            <a:r>
              <a:rPr lang="en-US" sz="560" dirty="0" err="1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Nt</a:t>
            </a:r>
            <a:r>
              <a:rPr lang="en-US" sz="56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)</a:t>
            </a:r>
            <a:endParaRPr lang="en-JP" sz="560" dirty="0">
              <a:solidFill>
                <a:schemeClr val="tx1"/>
              </a:solidFill>
              <a:latin typeface="Arial" panose="020B0604020202020204" pitchFamily="34" charset="0"/>
              <a:ea typeface="Noto Sans JP" panose="020B05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973" name="TextBox 776">
            <a:extLst>
              <a:ext uri="{FF2B5EF4-FFF2-40B4-BE49-F238E27FC236}">
                <a16:creationId xmlns:a16="http://schemas.microsoft.com/office/drawing/2014/main" id="{5E3A3047-C4EC-4E82-A100-DB4B4EC33A23}"/>
              </a:ext>
            </a:extLst>
          </p:cNvPr>
          <p:cNvSpPr txBox="1"/>
          <p:nvPr/>
        </p:nvSpPr>
        <p:spPr>
          <a:xfrm>
            <a:off x="5446175" y="5795696"/>
            <a:ext cx="281612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 dirty="0">
                <a:latin typeface="Arial" panose="020B0604020202020204" pitchFamily="34" charset="0"/>
                <a:cs typeface="Arial" panose="020B0604020202020204" pitchFamily="34" charset="0"/>
              </a:rPr>
              <a:t>SL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h/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Lh</a:t>
            </a:r>
            <a:endParaRPr lang="en-JP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6" name="フリーフォーム: 図形 975">
            <a:extLst>
              <a:ext uri="{FF2B5EF4-FFF2-40B4-BE49-F238E27FC236}">
                <a16:creationId xmlns:a16="http://schemas.microsoft.com/office/drawing/2014/main" id="{7DAE3026-72D6-4503-93A5-0E4758E66A68}"/>
              </a:ext>
            </a:extLst>
          </p:cNvPr>
          <p:cNvSpPr/>
          <p:nvPr/>
        </p:nvSpPr>
        <p:spPr>
          <a:xfrm>
            <a:off x="4133849" y="723503"/>
            <a:ext cx="528639" cy="4576763"/>
          </a:xfrm>
          <a:custGeom>
            <a:avLst/>
            <a:gdLst>
              <a:gd name="connsiteX0" fmla="*/ 523875 w 523875"/>
              <a:gd name="connsiteY0" fmla="*/ 4576763 h 4576763"/>
              <a:gd name="connsiteX1" fmla="*/ 523875 w 523875"/>
              <a:gd name="connsiteY1" fmla="*/ 1157288 h 4576763"/>
              <a:gd name="connsiteX2" fmla="*/ 0 w 523875"/>
              <a:gd name="connsiteY2" fmla="*/ 0 h 4576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3875" h="4576763">
                <a:moveTo>
                  <a:pt x="523875" y="4576763"/>
                </a:moveTo>
                <a:lnTo>
                  <a:pt x="523875" y="1157288"/>
                </a:lnTo>
                <a:lnTo>
                  <a:pt x="0" y="0"/>
                </a:ln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77" name="TextBox 269">
            <a:extLst>
              <a:ext uri="{FF2B5EF4-FFF2-40B4-BE49-F238E27FC236}">
                <a16:creationId xmlns:a16="http://schemas.microsoft.com/office/drawing/2014/main" id="{BDA09EC2-1A23-4010-8C76-4658295EBC85}"/>
              </a:ext>
            </a:extLst>
          </p:cNvPr>
          <p:cNvSpPr txBox="1"/>
          <p:nvPr/>
        </p:nvSpPr>
        <p:spPr>
          <a:xfrm rot="872921">
            <a:off x="5373583" y="2555857"/>
            <a:ext cx="415178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JP" sz="56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MAP</a:t>
            </a:r>
            <a:r>
              <a:rPr lang="en-US" sz="56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/Diameter</a:t>
            </a:r>
            <a:endParaRPr lang="en-JP" sz="560" dirty="0">
              <a:solidFill>
                <a:schemeClr val="tx1"/>
              </a:solidFill>
              <a:latin typeface="Arial" panose="020B0604020202020204" pitchFamily="34" charset="0"/>
              <a:ea typeface="Noto Sans JP" panose="020B05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974" name="TextBox 776">
            <a:extLst>
              <a:ext uri="{FF2B5EF4-FFF2-40B4-BE49-F238E27FC236}">
                <a16:creationId xmlns:a16="http://schemas.microsoft.com/office/drawing/2014/main" id="{1FF43657-63AF-4118-AB25-3EA463F845E5}"/>
              </a:ext>
            </a:extLst>
          </p:cNvPr>
          <p:cNvSpPr txBox="1"/>
          <p:nvPr/>
        </p:nvSpPr>
        <p:spPr>
          <a:xfrm>
            <a:off x="4538495" y="4072477"/>
            <a:ext cx="273597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 dirty="0">
                <a:latin typeface="Arial" panose="020B0604020202020204" pitchFamily="34" charset="0"/>
                <a:cs typeface="Arial" panose="020B0604020202020204" pitchFamily="34" charset="0"/>
              </a:rPr>
              <a:t>Lg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Lgd</a:t>
            </a:r>
            <a:endParaRPr lang="en-JP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8" name="TextBox 269">
            <a:extLst>
              <a:ext uri="{FF2B5EF4-FFF2-40B4-BE49-F238E27FC236}">
                <a16:creationId xmlns:a16="http://schemas.microsoft.com/office/drawing/2014/main" id="{A594E7E2-C79F-4AF0-8D5C-D73B077F71B1}"/>
              </a:ext>
            </a:extLst>
          </p:cNvPr>
          <p:cNvSpPr txBox="1"/>
          <p:nvPr/>
        </p:nvSpPr>
        <p:spPr>
          <a:xfrm>
            <a:off x="4680062" y="4198767"/>
            <a:ext cx="415178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JP" sz="56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MAP</a:t>
            </a:r>
            <a:r>
              <a:rPr lang="en-US" sz="56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/Diameter</a:t>
            </a:r>
            <a:endParaRPr lang="en-JP" sz="560" dirty="0">
              <a:solidFill>
                <a:schemeClr val="tx1"/>
              </a:solidFill>
              <a:latin typeface="Arial" panose="020B0604020202020204" pitchFamily="34" charset="0"/>
              <a:ea typeface="Noto Sans JP" panose="020B05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979" name="TextBox 269">
            <a:extLst>
              <a:ext uri="{FF2B5EF4-FFF2-40B4-BE49-F238E27FC236}">
                <a16:creationId xmlns:a16="http://schemas.microsoft.com/office/drawing/2014/main" id="{B3F36580-8A4F-44FE-BB49-4565062A0556}"/>
              </a:ext>
            </a:extLst>
          </p:cNvPr>
          <p:cNvSpPr txBox="1"/>
          <p:nvPr/>
        </p:nvSpPr>
        <p:spPr>
          <a:xfrm rot="1428668">
            <a:off x="5290242" y="2790721"/>
            <a:ext cx="139462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JP" sz="56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MAP</a:t>
            </a:r>
          </a:p>
        </p:txBody>
      </p:sp>
      <p:sp>
        <p:nvSpPr>
          <p:cNvPr id="45" name="円弧 44">
            <a:extLst>
              <a:ext uri="{FF2B5EF4-FFF2-40B4-BE49-F238E27FC236}">
                <a16:creationId xmlns:a16="http://schemas.microsoft.com/office/drawing/2014/main" id="{F23A410C-F672-4E50-98A2-C2A877F1B11C}"/>
              </a:ext>
            </a:extLst>
          </p:cNvPr>
          <p:cNvSpPr/>
          <p:nvPr/>
        </p:nvSpPr>
        <p:spPr>
          <a:xfrm rot="1611036">
            <a:off x="5188398" y="1483468"/>
            <a:ext cx="334706" cy="699449"/>
          </a:xfrm>
          <a:prstGeom prst="arc">
            <a:avLst>
              <a:gd name="adj1" fmla="val 17503761"/>
              <a:gd name="adj2" fmla="val 461174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80" name="TextBox 210">
            <a:extLst>
              <a:ext uri="{FF2B5EF4-FFF2-40B4-BE49-F238E27FC236}">
                <a16:creationId xmlns:a16="http://schemas.microsoft.com/office/drawing/2014/main" id="{FA0C16C0-CB01-4594-9C48-DF742A8D63BC}"/>
              </a:ext>
            </a:extLst>
          </p:cNvPr>
          <p:cNvSpPr txBox="1"/>
          <p:nvPr/>
        </p:nvSpPr>
        <p:spPr>
          <a:xfrm>
            <a:off x="8695307" y="4295999"/>
            <a:ext cx="305657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 dirty="0">
                <a:latin typeface="Arial" panose="020B0604020202020204" pitchFamily="34" charset="0"/>
                <a:cs typeface="Arial" panose="020B0604020202020204" pitchFamily="34" charset="0"/>
              </a:rPr>
              <a:t>Gd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Gdd</a:t>
            </a:r>
            <a:endParaRPr lang="en-JP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1" name="TextBox 269">
            <a:extLst>
              <a:ext uri="{FF2B5EF4-FFF2-40B4-BE49-F238E27FC236}">
                <a16:creationId xmlns:a16="http://schemas.microsoft.com/office/drawing/2014/main" id="{45612367-06B5-4EBC-A2A2-0D344DA00C14}"/>
              </a:ext>
            </a:extLst>
          </p:cNvPr>
          <p:cNvSpPr txBox="1"/>
          <p:nvPr/>
        </p:nvSpPr>
        <p:spPr>
          <a:xfrm rot="20289735">
            <a:off x="9009876" y="4154022"/>
            <a:ext cx="415178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JP" sz="56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MAP</a:t>
            </a:r>
            <a:r>
              <a:rPr lang="en-US" sz="56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/Diameter</a:t>
            </a:r>
            <a:endParaRPr lang="en-JP" sz="560" dirty="0">
              <a:solidFill>
                <a:schemeClr val="tx1"/>
              </a:solidFill>
              <a:latin typeface="Arial" panose="020B0604020202020204" pitchFamily="34" charset="0"/>
              <a:ea typeface="Noto Sans JP" panose="020B05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944" name="Rectangle 187">
            <a:extLst>
              <a:ext uri="{FF2B5EF4-FFF2-40B4-BE49-F238E27FC236}">
                <a16:creationId xmlns:a16="http://schemas.microsoft.com/office/drawing/2014/main" id="{69DBAB80-A07F-439A-8052-C19713DB9AB2}"/>
              </a:ext>
            </a:extLst>
          </p:cNvPr>
          <p:cNvSpPr/>
          <p:nvPr/>
        </p:nvSpPr>
        <p:spPr>
          <a:xfrm>
            <a:off x="8891535" y="4597856"/>
            <a:ext cx="498547" cy="15540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0513" rIns="0" bIns="505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41529"/>
            <a:r>
              <a:rPr lang="en-US" altLang="ja-JP" sz="842" dirty="0">
                <a:solidFill>
                  <a:prstClr val="black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OFCS</a:t>
            </a:r>
            <a:endParaRPr lang="en-US" sz="842" dirty="0">
              <a:solidFill>
                <a:prstClr val="black"/>
              </a:solidFill>
              <a:latin typeface="Arial" panose="020B0604020202020204" pitchFamily="34" charset="0"/>
              <a:ea typeface="Noto Sans JP" panose="020B0500000000000000" pitchFamily="34" charset="-128"/>
              <a:cs typeface="Arial" panose="020B0604020202020204" pitchFamily="34" charset="0"/>
            </a:endParaRPr>
          </a:p>
        </p:txBody>
      </p:sp>
      <p:cxnSp>
        <p:nvCxnSpPr>
          <p:cNvPr id="950" name="Straight Connector 190">
            <a:extLst>
              <a:ext uri="{FF2B5EF4-FFF2-40B4-BE49-F238E27FC236}">
                <a16:creationId xmlns:a16="http://schemas.microsoft.com/office/drawing/2014/main" id="{69761412-3B8C-43C7-9B54-F2B47CED6F4F}"/>
              </a:ext>
            </a:extLst>
          </p:cNvPr>
          <p:cNvCxnSpPr>
            <a:cxnSpLocks/>
            <a:stCxn id="944" idx="2"/>
            <a:endCxn id="98" idx="0"/>
          </p:cNvCxnSpPr>
          <p:nvPr/>
        </p:nvCxnSpPr>
        <p:spPr>
          <a:xfrm>
            <a:off x="9140809" y="4753264"/>
            <a:ext cx="614585" cy="7712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5" name="Straight Connector 189">
            <a:extLst>
              <a:ext uri="{FF2B5EF4-FFF2-40B4-BE49-F238E27FC236}">
                <a16:creationId xmlns:a16="http://schemas.microsoft.com/office/drawing/2014/main" id="{71F5664F-317E-475D-B19F-89D998AC1E3B}"/>
              </a:ext>
            </a:extLst>
          </p:cNvPr>
          <p:cNvCxnSpPr>
            <a:cxnSpLocks/>
            <a:stCxn id="79" idx="0"/>
            <a:endCxn id="188" idx="2"/>
          </p:cNvCxnSpPr>
          <p:nvPr/>
        </p:nvCxnSpPr>
        <p:spPr>
          <a:xfrm flipH="1" flipV="1">
            <a:off x="9901579" y="4753264"/>
            <a:ext cx="760770" cy="7712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2" name="Straight Connector 189">
            <a:extLst>
              <a:ext uri="{FF2B5EF4-FFF2-40B4-BE49-F238E27FC236}">
                <a16:creationId xmlns:a16="http://schemas.microsoft.com/office/drawing/2014/main" id="{40D290E6-1FAC-4119-8659-B7CA228DB483}"/>
              </a:ext>
            </a:extLst>
          </p:cNvPr>
          <p:cNvCxnSpPr>
            <a:cxnSpLocks/>
            <a:stCxn id="79" idx="0"/>
            <a:endCxn id="944" idx="2"/>
          </p:cNvCxnSpPr>
          <p:nvPr/>
        </p:nvCxnSpPr>
        <p:spPr>
          <a:xfrm flipH="1" flipV="1">
            <a:off x="9140809" y="4753264"/>
            <a:ext cx="1521540" cy="7712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3" name="TextBox 142">
            <a:extLst>
              <a:ext uri="{FF2B5EF4-FFF2-40B4-BE49-F238E27FC236}">
                <a16:creationId xmlns:a16="http://schemas.microsoft.com/office/drawing/2014/main" id="{6158040C-6ED2-4E30-ACC1-38EA76478277}"/>
              </a:ext>
            </a:extLst>
          </p:cNvPr>
          <p:cNvSpPr txBox="1"/>
          <p:nvPr/>
        </p:nvSpPr>
        <p:spPr>
          <a:xfrm>
            <a:off x="10326141" y="5224649"/>
            <a:ext cx="177417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 dirty="0">
                <a:latin typeface="Arial" panose="020B0604020202020204" pitchFamily="34" charset="0"/>
                <a:cs typeface="Arial" panose="020B0604020202020204" pitchFamily="34" charset="0"/>
              </a:rPr>
              <a:t>Gy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lang="en-JP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4" name="TextBox 142">
            <a:extLst>
              <a:ext uri="{FF2B5EF4-FFF2-40B4-BE49-F238E27FC236}">
                <a16:creationId xmlns:a16="http://schemas.microsoft.com/office/drawing/2014/main" id="{98EF9A91-FEEA-4EFF-AA6B-78918EFB1DDF}"/>
              </a:ext>
            </a:extLst>
          </p:cNvPr>
          <p:cNvSpPr txBox="1"/>
          <p:nvPr/>
        </p:nvSpPr>
        <p:spPr>
          <a:xfrm>
            <a:off x="9381314" y="5067441"/>
            <a:ext cx="134135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endParaRPr lang="en-JP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5" name="TextBox 142">
            <a:extLst>
              <a:ext uri="{FF2B5EF4-FFF2-40B4-BE49-F238E27FC236}">
                <a16:creationId xmlns:a16="http://schemas.microsoft.com/office/drawing/2014/main" id="{45BF8E38-5E37-43C4-A7CF-8F2B3E622308}"/>
              </a:ext>
            </a:extLst>
          </p:cNvPr>
          <p:cNvSpPr txBox="1"/>
          <p:nvPr/>
        </p:nvSpPr>
        <p:spPr>
          <a:xfrm>
            <a:off x="9526512" y="4930613"/>
            <a:ext cx="177416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zn</a:t>
            </a:r>
            <a:endParaRPr lang="en-JP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6" name="TextBox 241">
            <a:extLst>
              <a:ext uri="{FF2B5EF4-FFF2-40B4-BE49-F238E27FC236}">
                <a16:creationId xmlns:a16="http://schemas.microsoft.com/office/drawing/2014/main" id="{19A3A107-6287-4ED2-91EC-F59859665C5A}"/>
              </a:ext>
            </a:extLst>
          </p:cNvPr>
          <p:cNvSpPr txBox="1"/>
          <p:nvPr/>
        </p:nvSpPr>
        <p:spPr>
          <a:xfrm>
            <a:off x="1244730" y="3952950"/>
            <a:ext cx="1142942" cy="146501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defTabSz="641529"/>
            <a:r>
              <a:rPr lang="en-US" sz="560" b="1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Charging</a:t>
            </a:r>
          </a:p>
          <a:p>
            <a:pPr defTabSz="641529"/>
            <a:r>
              <a:rPr lang="en-US" sz="56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32.240 Architecture and Principles</a:t>
            </a:r>
          </a:p>
          <a:p>
            <a:pPr defTabSz="641529"/>
            <a:r>
              <a:rPr lang="en-US" sz="56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32.250 CS domain</a:t>
            </a:r>
          </a:p>
          <a:p>
            <a:pPr defTabSz="641529"/>
            <a:r>
              <a:rPr lang="en-US" sz="56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32.251 PS domain</a:t>
            </a:r>
          </a:p>
          <a:p>
            <a:pPr defTabSz="641529"/>
            <a:r>
              <a:rPr lang="en-US" sz="56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32.253 CP data transfer</a:t>
            </a:r>
          </a:p>
          <a:p>
            <a:pPr defTabSz="641529"/>
            <a:r>
              <a:rPr lang="en-US" sz="56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32.254 Exposure function North API</a:t>
            </a:r>
          </a:p>
          <a:p>
            <a:pPr defTabSz="641529"/>
            <a:r>
              <a:rPr lang="en-US" sz="56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32.255 5G Data connectivity</a:t>
            </a:r>
          </a:p>
          <a:p>
            <a:pPr defTabSz="641529"/>
            <a:r>
              <a:rPr lang="en-US" sz="56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32.256 5G Connectivity and mobility</a:t>
            </a:r>
          </a:p>
          <a:p>
            <a:pPr defTabSz="641529"/>
            <a:r>
              <a:rPr lang="en-US" sz="56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32.270 MMS</a:t>
            </a:r>
          </a:p>
          <a:p>
            <a:pPr defTabSz="641529"/>
            <a:r>
              <a:rPr lang="en-US" sz="56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32.271 LCS</a:t>
            </a:r>
          </a:p>
          <a:p>
            <a:pPr defTabSz="641529"/>
            <a:r>
              <a:rPr lang="en-US" sz="56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32.272 PoC</a:t>
            </a:r>
          </a:p>
          <a:p>
            <a:pPr defTabSz="641529"/>
            <a:r>
              <a:rPr lang="en-US" sz="56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32.273 MBMS</a:t>
            </a:r>
          </a:p>
          <a:p>
            <a:pPr defTabSz="641529"/>
            <a:r>
              <a:rPr lang="en-US" sz="56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32.274 SMS</a:t>
            </a:r>
          </a:p>
          <a:p>
            <a:pPr defTabSz="641529"/>
            <a:r>
              <a:rPr lang="en-US" sz="56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32.275 MMTel</a:t>
            </a:r>
          </a:p>
          <a:p>
            <a:pPr defTabSz="641529"/>
            <a:r>
              <a:rPr lang="en-US" sz="56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32.276 VCS</a:t>
            </a:r>
          </a:p>
          <a:p>
            <a:pPr defTabSz="641529"/>
            <a:r>
              <a:rPr lang="en-US" sz="56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32.277 </a:t>
            </a:r>
            <a:r>
              <a:rPr lang="en-US" sz="560" dirty="0" err="1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ProSe</a:t>
            </a:r>
            <a:endParaRPr lang="en-US" sz="560" dirty="0">
              <a:solidFill>
                <a:schemeClr val="tx1"/>
              </a:solidFill>
              <a:latin typeface="Arial" panose="020B0604020202020204" pitchFamily="34" charset="0"/>
              <a:ea typeface="Noto Sans JP" panose="020B0500000000000000" pitchFamily="34" charset="-128"/>
              <a:cs typeface="Arial" panose="020B0604020202020204" pitchFamily="34" charset="0"/>
            </a:endParaRPr>
          </a:p>
          <a:p>
            <a:pPr defTabSz="641529"/>
            <a:r>
              <a:rPr lang="en-US" sz="56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32.278 Monitoring Event</a:t>
            </a:r>
          </a:p>
        </p:txBody>
      </p:sp>
      <p:sp>
        <p:nvSpPr>
          <p:cNvPr id="406" name="TextBox 405">
            <a:extLst>
              <a:ext uri="{FF2B5EF4-FFF2-40B4-BE49-F238E27FC236}">
                <a16:creationId xmlns:a16="http://schemas.microsoft.com/office/drawing/2014/main" id="{26DD092F-0278-414E-B7D8-54C8B705B852}"/>
              </a:ext>
            </a:extLst>
          </p:cNvPr>
          <p:cNvSpPr txBox="1"/>
          <p:nvPr/>
        </p:nvSpPr>
        <p:spPr>
          <a:xfrm>
            <a:off x="2673625" y="10436015"/>
            <a:ext cx="817531" cy="5170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defTabSz="641529"/>
            <a:r>
              <a:rPr lang="en-JP" sz="560" dirty="0">
                <a:solidFill>
                  <a:srgbClr val="0F2538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38.470 F1 General</a:t>
            </a:r>
          </a:p>
          <a:p>
            <a:pPr defTabSz="641529"/>
            <a:r>
              <a:rPr lang="en-JP" sz="560" dirty="0">
                <a:solidFill>
                  <a:srgbClr val="0F2538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38.471 F1 Layer1</a:t>
            </a:r>
          </a:p>
          <a:p>
            <a:pPr defTabSz="641529"/>
            <a:r>
              <a:rPr lang="en-JP" sz="560" dirty="0">
                <a:solidFill>
                  <a:srgbClr val="0F2538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38.472 F1 Signalling</a:t>
            </a:r>
          </a:p>
          <a:p>
            <a:pPr defTabSz="641529"/>
            <a:r>
              <a:rPr lang="en-JP" sz="560" dirty="0">
                <a:solidFill>
                  <a:srgbClr val="0F2538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38.473 F1 AP</a:t>
            </a:r>
          </a:p>
          <a:p>
            <a:pPr defTabSz="641529"/>
            <a:r>
              <a:rPr lang="en-JP" sz="560" dirty="0">
                <a:solidFill>
                  <a:srgbClr val="0F2538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38.474 F1 Data Transport</a:t>
            </a:r>
          </a:p>
          <a:p>
            <a:pPr defTabSz="641529"/>
            <a:r>
              <a:rPr lang="en-JP" sz="560" dirty="0">
                <a:solidFill>
                  <a:srgbClr val="0F2538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38.475 F1 U-Plane</a:t>
            </a:r>
            <a:endParaRPr lang="en-US" sz="560" dirty="0">
              <a:solidFill>
                <a:srgbClr val="0F2538"/>
              </a:solidFill>
              <a:latin typeface="Arial" panose="020B0604020202020204" pitchFamily="34" charset="0"/>
              <a:ea typeface="Noto Sans JP" panose="020B05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407" name="TextBox 406">
            <a:extLst>
              <a:ext uri="{FF2B5EF4-FFF2-40B4-BE49-F238E27FC236}">
                <a16:creationId xmlns:a16="http://schemas.microsoft.com/office/drawing/2014/main" id="{1B0C90AE-1FBF-1A4C-BE6A-F64DB9B88CCB}"/>
              </a:ext>
            </a:extLst>
          </p:cNvPr>
          <p:cNvSpPr txBox="1"/>
          <p:nvPr/>
        </p:nvSpPr>
        <p:spPr>
          <a:xfrm>
            <a:off x="3555584" y="10444569"/>
            <a:ext cx="658835" cy="3447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defTabSz="641529"/>
            <a:r>
              <a:rPr lang="en-JP" sz="560" dirty="0">
                <a:solidFill>
                  <a:srgbClr val="0F2538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38.460 E1 General</a:t>
            </a:r>
          </a:p>
          <a:p>
            <a:pPr defTabSz="641529"/>
            <a:r>
              <a:rPr lang="en-JP" sz="560" dirty="0">
                <a:solidFill>
                  <a:srgbClr val="0F2538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38.461 E1 Layer1</a:t>
            </a:r>
          </a:p>
          <a:p>
            <a:pPr defTabSz="641529"/>
            <a:r>
              <a:rPr lang="en-JP" sz="560" dirty="0">
                <a:solidFill>
                  <a:srgbClr val="0F2538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38.462 E1 Signalling</a:t>
            </a:r>
          </a:p>
          <a:p>
            <a:pPr defTabSz="641529"/>
            <a:r>
              <a:rPr lang="en-JP" sz="560" dirty="0">
                <a:solidFill>
                  <a:srgbClr val="0F2538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38.463 E1 AP</a:t>
            </a:r>
            <a:endParaRPr lang="en-US" sz="560" dirty="0">
              <a:solidFill>
                <a:srgbClr val="0F2538"/>
              </a:solidFill>
              <a:latin typeface="Arial" panose="020B0604020202020204" pitchFamily="34" charset="0"/>
              <a:ea typeface="Noto Sans JP" panose="020B05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BB3778B4-21ED-CE49-A8AE-FDFECED1303F}"/>
              </a:ext>
            </a:extLst>
          </p:cNvPr>
          <p:cNvSpPr txBox="1"/>
          <p:nvPr/>
        </p:nvSpPr>
        <p:spPr>
          <a:xfrm>
            <a:off x="9893096" y="4842174"/>
            <a:ext cx="485710" cy="1538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defTabSz="641529"/>
            <a:r>
              <a:rPr lang="en-JP" sz="56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29.212 Diameter</a:t>
            </a:r>
          </a:p>
          <a:p>
            <a:pPr defTabSz="641529"/>
            <a:r>
              <a:rPr lang="en-JP" sz="56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29.213 Sig Flow</a:t>
            </a:r>
          </a:p>
        </p:txBody>
      </p:sp>
      <p:sp>
        <p:nvSpPr>
          <p:cNvPr id="987" name="TextBox 241">
            <a:extLst>
              <a:ext uri="{FF2B5EF4-FFF2-40B4-BE49-F238E27FC236}">
                <a16:creationId xmlns:a16="http://schemas.microsoft.com/office/drawing/2014/main" id="{81BC2CB8-9AB1-4619-A636-E4B2FA9C2F60}"/>
              </a:ext>
            </a:extLst>
          </p:cNvPr>
          <p:cNvSpPr txBox="1"/>
          <p:nvPr/>
        </p:nvSpPr>
        <p:spPr>
          <a:xfrm>
            <a:off x="182497" y="5355219"/>
            <a:ext cx="1125308" cy="68942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defTabSz="641529"/>
            <a:r>
              <a:rPr lang="en-US" sz="560" b="1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Charging stage 3</a:t>
            </a:r>
          </a:p>
          <a:p>
            <a:pPr defTabSz="641529"/>
            <a:r>
              <a:rPr lang="en-US" sz="56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32.291 5GS Charging</a:t>
            </a:r>
          </a:p>
          <a:p>
            <a:pPr defTabSz="641529"/>
            <a:r>
              <a:rPr lang="en-US" sz="56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32.293 Proxy function</a:t>
            </a:r>
          </a:p>
          <a:p>
            <a:pPr defTabSz="641529"/>
            <a:r>
              <a:rPr lang="en-US" sz="56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32.296 OCS applications and IFs</a:t>
            </a:r>
          </a:p>
          <a:p>
            <a:pPr defTabSz="641529"/>
            <a:r>
              <a:rPr lang="en-US" sz="56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32.295 CDR</a:t>
            </a:r>
          </a:p>
          <a:p>
            <a:pPr defTabSz="641529"/>
            <a:r>
              <a:rPr lang="en-US" sz="56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23.297 CDR file format and transfer</a:t>
            </a:r>
          </a:p>
          <a:p>
            <a:pPr defTabSz="641529"/>
            <a:r>
              <a:rPr lang="en-US" sz="56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23.298 CDR parameter description</a:t>
            </a:r>
          </a:p>
          <a:p>
            <a:pPr defTabSz="641529"/>
            <a:r>
              <a:rPr lang="en-US" sz="56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23.299 Diameter Charging app</a:t>
            </a:r>
          </a:p>
        </p:txBody>
      </p:sp>
    </p:spTree>
    <p:extLst>
      <p:ext uri="{BB962C8B-B14F-4D97-AF65-F5344CB8AC3E}">
        <p14:creationId xmlns:p14="http://schemas.microsoft.com/office/powerpoint/2010/main" val="3729683067"/>
      </p:ext>
    </p:extLst>
  </p:cSld>
  <p:clrMapOvr>
    <a:masterClrMapping/>
  </p:clrMapOvr>
</p:sld>
</file>

<file path=ppt/theme/theme1.xml><?xml version="1.0" encoding="utf-8"?>
<a:theme xmlns:a="http://schemas.openxmlformats.org/drawingml/2006/main" name="soracom_tmplete_16x9_白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12789</TotalTime>
  <Words>1950</Words>
  <Application>Microsoft Office PowerPoint</Application>
  <PresentationFormat>ユーザー設定</PresentationFormat>
  <Paragraphs>853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游ゴシック</vt:lpstr>
      <vt:lpstr>Arial</vt:lpstr>
      <vt:lpstr>Calibri</vt:lpstr>
      <vt:lpstr>Calibri Light</vt:lpstr>
      <vt:lpstr>soracom_tmplete_16x9_白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Muneaki Ogawa</dc:creator>
  <cp:lastModifiedBy>小川 宗晃</cp:lastModifiedBy>
  <cp:revision>311</cp:revision>
  <dcterms:created xsi:type="dcterms:W3CDTF">2021-09-20T09:31:55Z</dcterms:created>
  <dcterms:modified xsi:type="dcterms:W3CDTF">2021-11-12T03:24:13Z</dcterms:modified>
</cp:coreProperties>
</file>