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57" r:id="rId4"/>
    <p:sldId id="278" r:id="rId5"/>
    <p:sldId id="279" r:id="rId6"/>
    <p:sldId id="260" r:id="rId7"/>
    <p:sldId id="262" r:id="rId8"/>
    <p:sldId id="263" r:id="rId9"/>
    <p:sldId id="264" r:id="rId10"/>
    <p:sldId id="280" r:id="rId11"/>
    <p:sldId id="281" r:id="rId12"/>
    <p:sldId id="265" r:id="rId13"/>
    <p:sldId id="267" r:id="rId14"/>
    <p:sldId id="268" r:id="rId15"/>
    <p:sldId id="269" r:id="rId16"/>
    <p:sldId id="270" r:id="rId17"/>
    <p:sldId id="271" r:id="rId18"/>
    <p:sldId id="282" r:id="rId19"/>
    <p:sldId id="277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1356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237204724409451E-2"/>
          <c:y val="9.8660242454463434E-2"/>
          <c:w val="0.90401279527559064"/>
          <c:h val="0.778691881232044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Allenamento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Split originale</c:v>
                </c:pt>
                <c:pt idx="1">
                  <c:v>Split modificato</c:v>
                </c:pt>
              </c:strCache>
            </c:strRef>
          </c:cat>
          <c:val>
            <c:numRef>
              <c:f>Foglio1!$B$2:$B$3</c:f>
              <c:numCache>
                <c:formatCode>0%</c:formatCode>
                <c:ptCount val="2"/>
                <c:pt idx="0">
                  <c:v>0.5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90-4426-B439-F073358AC13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Validazione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Split originale</c:v>
                </c:pt>
                <c:pt idx="1">
                  <c:v>Split modificato</c:v>
                </c:pt>
              </c:strCache>
            </c:strRef>
          </c:cat>
          <c:val>
            <c:numRef>
              <c:f>Foglio1!$C$2:$C$3</c:f>
              <c:numCache>
                <c:formatCode>0%</c:formatCode>
                <c:ptCount val="2"/>
                <c:pt idx="0">
                  <c:v>0.5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90-4426-B439-F073358AC13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Testing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Split originale</c:v>
                </c:pt>
                <c:pt idx="1">
                  <c:v>Split modificato</c:v>
                </c:pt>
              </c:strCache>
            </c:strRef>
          </c:cat>
          <c:val>
            <c:numRef>
              <c:f>Foglio1!$D$2:$D$3</c:f>
              <c:numCache>
                <c:formatCode>0%</c:formatCode>
                <c:ptCount val="2"/>
                <c:pt idx="0">
                  <c:v>0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90-4426-B439-F073358AC1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4093920"/>
        <c:axId val="1674117440"/>
      </c:barChart>
      <c:catAx>
        <c:axId val="167409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74117440"/>
        <c:crosses val="autoZero"/>
        <c:auto val="1"/>
        <c:lblAlgn val="ctr"/>
        <c:lblOffset val="100"/>
        <c:noMultiLvlLbl val="0"/>
      </c:catAx>
      <c:valAx>
        <c:axId val="167411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7409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DG-STGCN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Accuracy (%)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93.2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9-4E40-ABAC-B9484E7AB7F1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HD-GCN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Accuracy (%)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93.4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29-4E40-ABAC-B9484E7AB7F1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LA-GCN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Accuracy (%)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29-4E40-ABAC-B9484E7AB7F1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MMCL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Accuracy (%)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29-4E40-ABAC-B9484E7AB7F1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SkateFormer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Accuracy (%)</c:v>
                </c:pt>
              </c:strCache>
            </c:strRef>
          </c:cat>
          <c:val>
            <c:numRef>
              <c:f>Foglio1!$F$2</c:f>
              <c:numCache>
                <c:formatCode>General</c:formatCode>
                <c:ptCount val="1"/>
                <c:pt idx="0">
                  <c:v>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29-4E40-ABAC-B9484E7AB7F1}"/>
            </c:ext>
          </c:extLst>
        </c:ser>
        <c:ser>
          <c:idx val="5"/>
          <c:order val="5"/>
          <c:tx>
            <c:strRef>
              <c:f>Foglio1!$G$1</c:f>
              <c:strCache>
                <c:ptCount val="1"/>
                <c:pt idx="0">
                  <c:v>Shap-Mix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Accuracy (%)</c:v>
                </c:pt>
              </c:strCache>
            </c:strRef>
          </c:cat>
          <c:val>
            <c:numRef>
              <c:f>Foglio1!$G$2</c:f>
              <c:numCache>
                <c:formatCode>General</c:formatCode>
                <c:ptCount val="1"/>
                <c:pt idx="0">
                  <c:v>93.7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29-4E40-ABAC-B9484E7AB7F1}"/>
            </c:ext>
          </c:extLst>
        </c:ser>
        <c:ser>
          <c:idx val="6"/>
          <c:order val="6"/>
          <c:tx>
            <c:strRef>
              <c:f>Foglio1!$H$1</c:f>
              <c:strCache>
                <c:ptCount val="1"/>
                <c:pt idx="0">
                  <c:v>HD-GCN*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Accuracy (%)</c:v>
                </c:pt>
              </c:strCache>
            </c:strRef>
          </c:cat>
          <c:val>
            <c:numRef>
              <c:f>Foglio1!$H$2</c:f>
              <c:numCache>
                <c:formatCode>General</c:formatCode>
                <c:ptCount val="1"/>
                <c:pt idx="0">
                  <c:v>93.8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29-4E40-ABAC-B9484E7AB7F1}"/>
            </c:ext>
          </c:extLst>
        </c:ser>
        <c:ser>
          <c:idx val="7"/>
          <c:order val="7"/>
          <c:tx>
            <c:strRef>
              <c:f>Foglio1!$I$1</c:f>
              <c:strCache>
                <c:ptCount val="1"/>
                <c:pt idx="0">
                  <c:v>ViT-B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Accuracy (%)</c:v>
                </c:pt>
              </c:strCache>
            </c:strRef>
          </c:cat>
          <c:val>
            <c:numRef>
              <c:f>Foglio1!$I$2</c:f>
              <c:numCache>
                <c:formatCode>General</c:formatCode>
                <c:ptCount val="1"/>
                <c:pt idx="0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D29-4E40-ABAC-B9484E7AB7F1}"/>
            </c:ext>
          </c:extLst>
        </c:ser>
        <c:ser>
          <c:idx val="8"/>
          <c:order val="8"/>
          <c:tx>
            <c:strRef>
              <c:f>Foglio1!$J$1</c:f>
              <c:strCache>
                <c:ptCount val="1"/>
                <c:pt idx="0">
                  <c:v>PoseC3D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Accuracy (%)</c:v>
                </c:pt>
              </c:strCache>
            </c:strRef>
          </c:cat>
          <c:val>
            <c:numRef>
              <c:f>Foglio1!$J$2</c:f>
              <c:numCache>
                <c:formatCode>General</c:formatCode>
                <c:ptCount val="1"/>
                <c:pt idx="0">
                  <c:v>94.1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D29-4E40-ABAC-B9484E7AB7F1}"/>
            </c:ext>
          </c:extLst>
        </c:ser>
        <c:ser>
          <c:idx val="9"/>
          <c:order val="9"/>
          <c:tx>
            <c:strRef>
              <c:f>Foglio1!$K$1</c:f>
              <c:strCache>
                <c:ptCount val="1"/>
                <c:pt idx="0">
                  <c:v>ViT-L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Accuracy (%)</c:v>
                </c:pt>
              </c:strCache>
            </c:strRef>
          </c:cat>
          <c:val>
            <c:numRef>
              <c:f>Foglio1!$K$2</c:f>
              <c:numCache>
                <c:formatCode>General</c:formatCode>
                <c:ptCount val="1"/>
                <c:pt idx="0">
                  <c:v>94.3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D29-4E40-ABAC-B9484E7AB7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8959728"/>
        <c:axId val="1748975568"/>
      </c:barChart>
      <c:catAx>
        <c:axId val="174895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48975568"/>
        <c:crosses val="autoZero"/>
        <c:auto val="1"/>
        <c:lblAlgn val="ctr"/>
        <c:lblOffset val="100"/>
        <c:noMultiLvlLbl val="0"/>
      </c:catAx>
      <c:valAx>
        <c:axId val="174897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74895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6D48C-17FB-4B39-A02A-7BFB1526C0F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CA171-2CCA-4F87-810B-58CEB317CFF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3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Buongiorno a tutti,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sono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Tommaso Mattei.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mio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tirocinio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riguardato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il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delle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azioni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umane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tramite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scheletro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3D,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applicando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metodi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 machine learning.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4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CNN usa la convoluzione con le immagini.</a:t>
            </a:r>
          </a:p>
          <a:p>
            <a:r>
              <a:rPr lang="it-IT" dirty="0"/>
              <a:t>La RNN ha come caratteristica quella di avere una memoria, prestandosi bene per problemi di natura temporale.</a:t>
            </a:r>
          </a:p>
          <a:p>
            <a:r>
              <a:rPr lang="it-IT" dirty="0"/>
              <a:t>La GCN usa la convoluzione con i grafi, ed è la tipologia di architettura scelta.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53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E’ possibile associare ad un grafo la composizione scheletrica con articolazioni e ossa. Il passaggio di messaggi è il metodo attraverso il quale avviene la convoluzione.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03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 </a:t>
            </a:r>
            <a:r>
              <a:rPr lang="en-US" dirty="0" err="1"/>
              <a:t>vedremo</a:t>
            </a:r>
            <a:r>
              <a:rPr lang="en-US" dirty="0"/>
              <a:t> </a:t>
            </a:r>
            <a:r>
              <a:rPr lang="en-US" dirty="0" err="1"/>
              <a:t>l’architettura</a:t>
            </a:r>
            <a:r>
              <a:rPr lang="en-US" dirty="0"/>
              <a:t> e la </a:t>
            </a:r>
            <a:r>
              <a:rPr lang="en-US" dirty="0" err="1"/>
              <a:t>soluzione</a:t>
            </a:r>
            <a:r>
              <a:rPr lang="en-US" dirty="0"/>
              <a:t> </a:t>
            </a:r>
            <a:r>
              <a:rPr lang="en-US" dirty="0" err="1"/>
              <a:t>proposta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78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L’architettura</a:t>
            </a:r>
            <a:r>
              <a:rPr lang="en-US" dirty="0"/>
              <a:t> da cui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partiti</a:t>
            </a:r>
            <a:r>
              <a:rPr lang="en-US" dirty="0"/>
              <a:t> è definite HD-GCN o Hierarchically decomposed- Graph Convolutional network. </a:t>
            </a:r>
            <a:r>
              <a:rPr lang="en-US" dirty="0" err="1"/>
              <a:t>Ricevendo</a:t>
            </a:r>
            <a:r>
              <a:rPr lang="en-US" dirty="0"/>
              <a:t> la </a:t>
            </a:r>
            <a:r>
              <a:rPr lang="en-US" dirty="0" err="1"/>
              <a:t>sequenza</a:t>
            </a:r>
            <a:r>
              <a:rPr lang="en-US" dirty="0"/>
              <a:t> </a:t>
            </a:r>
            <a:r>
              <a:rPr lang="en-US" dirty="0" err="1"/>
              <a:t>scheletrica</a:t>
            </a:r>
            <a:r>
              <a:rPr lang="en-US" dirty="0"/>
              <a:t> </a:t>
            </a:r>
            <a:r>
              <a:rPr lang="en-US" dirty="0" err="1"/>
              <a:t>passa</a:t>
            </a:r>
            <a:r>
              <a:rPr lang="en-US" dirty="0"/>
              <a:t> </a:t>
            </a:r>
            <a:r>
              <a:rPr lang="en-US" dirty="0" err="1"/>
              <a:t>atrraverso</a:t>
            </a:r>
            <a:r>
              <a:rPr lang="en-US" dirty="0"/>
              <a:t> </a:t>
            </a:r>
            <a:r>
              <a:rPr lang="en-US" dirty="0" err="1"/>
              <a:t>nove</a:t>
            </a:r>
            <a:r>
              <a:rPr lang="en-US" dirty="0"/>
              <a:t> </a:t>
            </a:r>
            <a:r>
              <a:rPr lang="en-US" dirty="0" err="1"/>
              <a:t>blocchi</a:t>
            </a:r>
            <a:r>
              <a:rPr lang="en-US" dirty="0"/>
              <a:t> </a:t>
            </a:r>
            <a:r>
              <a:rPr lang="en-US" dirty="0" err="1"/>
              <a:t>fino</a:t>
            </a:r>
            <a:r>
              <a:rPr lang="en-US" dirty="0"/>
              <a:t> ad un layer finale con la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scelta</a:t>
            </a:r>
            <a:r>
              <a:rPr lang="en-US" dirty="0"/>
              <a:t>.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blocco</a:t>
            </a:r>
            <a:r>
              <a:rPr lang="en-US" dirty="0"/>
              <a:t> è </a:t>
            </a:r>
            <a:r>
              <a:rPr lang="en-US" dirty="0" err="1"/>
              <a:t>diviso</a:t>
            </a:r>
            <a:r>
              <a:rPr lang="en-US" dirty="0"/>
              <a:t> in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spaziale</a:t>
            </a:r>
            <a:r>
              <a:rPr lang="en-US" dirty="0"/>
              <a:t> e </a:t>
            </a:r>
            <a:r>
              <a:rPr lang="en-US" dirty="0" err="1"/>
              <a:t>temporale</a:t>
            </a:r>
            <a:r>
              <a:rPr lang="en-US" dirty="0"/>
              <a:t>. Il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spaziale</a:t>
            </a:r>
            <a:r>
              <a:rPr lang="en-US" dirty="0"/>
              <a:t> ha </a:t>
            </a:r>
            <a:r>
              <a:rPr lang="en-US" dirty="0" err="1"/>
              <a:t>l’operazione</a:t>
            </a:r>
            <a:r>
              <a:rPr lang="en-US" dirty="0"/>
              <a:t> di </a:t>
            </a:r>
            <a:r>
              <a:rPr lang="en-US" dirty="0" err="1"/>
              <a:t>convoluzione</a:t>
            </a:r>
            <a:r>
              <a:rPr lang="en-US" dirty="0"/>
              <a:t> e un </a:t>
            </a:r>
            <a:r>
              <a:rPr lang="en-US" dirty="0" err="1"/>
              <a:t>meccanismo</a:t>
            </a:r>
            <a:r>
              <a:rPr lang="en-US" dirty="0"/>
              <a:t> di </a:t>
            </a:r>
            <a:r>
              <a:rPr lang="en-US" dirty="0" err="1"/>
              <a:t>attenzione</a:t>
            </a:r>
            <a:r>
              <a:rPr lang="en-US" dirty="0"/>
              <a:t> per </a:t>
            </a:r>
            <a:r>
              <a:rPr lang="en-US" dirty="0" err="1"/>
              <a:t>determinare</a:t>
            </a:r>
            <a:r>
              <a:rPr lang="en-US" dirty="0"/>
              <a:t> </a:t>
            </a:r>
            <a:r>
              <a:rPr lang="en-US" dirty="0" err="1"/>
              <a:t>quali</a:t>
            </a:r>
            <a:r>
              <a:rPr lang="en-US" dirty="0"/>
              <a:t> </a:t>
            </a:r>
            <a:r>
              <a:rPr lang="en-US" dirty="0" err="1"/>
              <a:t>connessioni</a:t>
            </a:r>
            <a:r>
              <a:rPr lang="en-US" dirty="0"/>
              <a:t> del </a:t>
            </a:r>
            <a:r>
              <a:rPr lang="en-US" dirty="0" err="1"/>
              <a:t>grafo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le </a:t>
            </a:r>
            <a:r>
              <a:rPr lang="en-US" dirty="0" err="1"/>
              <a:t>più</a:t>
            </a:r>
            <a:r>
              <a:rPr lang="en-US" dirty="0"/>
              <a:t> important. Il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riportato</a:t>
            </a:r>
            <a:r>
              <a:rPr lang="en-US" dirty="0"/>
              <a:t> da </a:t>
            </a:r>
            <a:r>
              <a:rPr lang="en-US" dirty="0" err="1"/>
              <a:t>lavori</a:t>
            </a:r>
            <a:r>
              <a:rPr lang="en-US" dirty="0"/>
              <a:t> precedent.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75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 è </a:t>
            </a:r>
            <a:r>
              <a:rPr lang="en-US" dirty="0" err="1"/>
              <a:t>deciso</a:t>
            </a:r>
            <a:r>
              <a:rPr lang="en-US" dirty="0"/>
              <a:t> di </a:t>
            </a:r>
            <a:r>
              <a:rPr lang="en-US" dirty="0" err="1"/>
              <a:t>osservare</a:t>
            </a:r>
            <a:r>
              <a:rPr lang="en-US" dirty="0"/>
              <a:t> quale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del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originale</a:t>
            </a:r>
            <a:r>
              <a:rPr lang="en-US" dirty="0"/>
              <a:t>. Si è </a:t>
            </a:r>
            <a:r>
              <a:rPr lang="en-US" dirty="0" err="1"/>
              <a:t>pensato</a:t>
            </a:r>
            <a:r>
              <a:rPr lang="en-US" dirty="0"/>
              <a:t> di </a:t>
            </a:r>
            <a:r>
              <a:rPr lang="en-US" dirty="0" err="1"/>
              <a:t>toccare</a:t>
            </a:r>
            <a:r>
              <a:rPr lang="en-US" dirty="0"/>
              <a:t> le features, </a:t>
            </a:r>
            <a:r>
              <a:rPr lang="en-US" dirty="0" err="1"/>
              <a:t>riducendone</a:t>
            </a:r>
            <a:r>
              <a:rPr lang="en-US" dirty="0"/>
              <a:t> </a:t>
            </a:r>
            <a:r>
              <a:rPr lang="en-US" dirty="0" err="1"/>
              <a:t>magari</a:t>
            </a:r>
            <a:r>
              <a:rPr lang="en-US" dirty="0"/>
              <a:t> la </a:t>
            </a:r>
            <a:r>
              <a:rPr lang="en-US" dirty="0" err="1"/>
              <a:t>dimensionalità</a:t>
            </a:r>
            <a:r>
              <a:rPr lang="en-US" dirty="0"/>
              <a:t>, </a:t>
            </a:r>
            <a:r>
              <a:rPr lang="en-US" dirty="0" err="1"/>
              <a:t>oppure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pensato</a:t>
            </a:r>
            <a:r>
              <a:rPr lang="en-US" dirty="0"/>
              <a:t> di </a:t>
            </a:r>
            <a:r>
              <a:rPr lang="en-US" dirty="0" err="1"/>
              <a:t>modificare</a:t>
            </a:r>
            <a:r>
              <a:rPr lang="en-US" dirty="0"/>
              <a:t> il </a:t>
            </a:r>
            <a:r>
              <a:rPr lang="en-US" dirty="0" err="1"/>
              <a:t>blocco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. Dopo </a:t>
            </a:r>
            <a:r>
              <a:rPr lang="en-US" dirty="0" err="1"/>
              <a:t>un’analisi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notato</a:t>
            </a:r>
            <a:r>
              <a:rPr lang="en-US" dirty="0"/>
              <a:t> un </a:t>
            </a:r>
            <a:r>
              <a:rPr lang="en-US" dirty="0" err="1"/>
              <a:t>dettaglio</a:t>
            </a:r>
            <a:r>
              <a:rPr lang="en-US" dirty="0"/>
              <a:t> </a:t>
            </a:r>
            <a:r>
              <a:rPr lang="en-US" dirty="0" err="1"/>
              <a:t>abbasanza</a:t>
            </a:r>
            <a:r>
              <a:rPr lang="en-US" dirty="0"/>
              <a:t> </a:t>
            </a:r>
            <a:r>
              <a:rPr lang="en-US" dirty="0" err="1"/>
              <a:t>particolare</a:t>
            </a:r>
            <a:r>
              <a:rPr lang="en-US" dirty="0"/>
              <a:t> per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riguarda</a:t>
            </a:r>
            <a:r>
              <a:rPr lang="en-US" dirty="0"/>
              <a:t> la </a:t>
            </a:r>
            <a:r>
              <a:rPr lang="en-US" dirty="0" err="1"/>
              <a:t>divisione</a:t>
            </a:r>
            <a:r>
              <a:rPr lang="en-US" dirty="0"/>
              <a:t> del dataset. Il </a:t>
            </a:r>
            <a:r>
              <a:rPr lang="en-US" dirty="0" err="1"/>
              <a:t>metodo</a:t>
            </a:r>
            <a:r>
              <a:rPr lang="en-US" dirty="0"/>
              <a:t> </a:t>
            </a:r>
            <a:r>
              <a:rPr lang="en-US" dirty="0" err="1"/>
              <a:t>originario</a:t>
            </a:r>
            <a:r>
              <a:rPr lang="en-US" dirty="0"/>
              <a:t> divide I </a:t>
            </a:r>
            <a:r>
              <a:rPr lang="en-US" dirty="0" err="1"/>
              <a:t>dadi</a:t>
            </a:r>
            <a:r>
              <a:rPr lang="en-US" dirty="0"/>
              <a:t> in 50% </a:t>
            </a:r>
            <a:r>
              <a:rPr lang="en-US" dirty="0" err="1"/>
              <a:t>allenamento</a:t>
            </a:r>
            <a:r>
              <a:rPr lang="en-US" dirty="0"/>
              <a:t> e 50% validation </a:t>
            </a:r>
            <a:r>
              <a:rPr lang="en-US" dirty="0" err="1"/>
              <a:t>attraverso</a:t>
            </a:r>
            <a:r>
              <a:rPr lang="en-US" dirty="0"/>
              <a:t> tutte le </a:t>
            </a:r>
            <a:r>
              <a:rPr lang="en-US" dirty="0" err="1"/>
              <a:t>epoche</a:t>
            </a:r>
            <a:r>
              <a:rPr lang="en-US" dirty="0"/>
              <a:t>. Il test finale da fare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allenato</a:t>
            </a:r>
            <a:r>
              <a:rPr lang="en-US" dirty="0"/>
              <a:t> </a:t>
            </a:r>
            <a:r>
              <a:rPr lang="en-US" dirty="0" err="1"/>
              <a:t>però</a:t>
            </a:r>
            <a:r>
              <a:rPr lang="en-US" dirty="0"/>
              <a:t> </a:t>
            </a:r>
            <a:r>
              <a:rPr lang="en-US" dirty="0" err="1"/>
              <a:t>veniva</a:t>
            </a:r>
            <a:r>
              <a:rPr lang="en-US" dirty="0"/>
              <a:t> </a:t>
            </a:r>
            <a:r>
              <a:rPr lang="en-US" dirty="0" err="1"/>
              <a:t>eseguito</a:t>
            </a:r>
            <a:r>
              <a:rPr lang="en-US" dirty="0"/>
              <a:t> sempre </a:t>
            </a:r>
            <a:r>
              <a:rPr lang="en-US" dirty="0" err="1"/>
              <a:t>sul</a:t>
            </a:r>
            <a:r>
              <a:rPr lang="en-US" dirty="0"/>
              <a:t> validation set. Dal punto di vista </a:t>
            </a:r>
            <a:r>
              <a:rPr lang="en-US" dirty="0" err="1"/>
              <a:t>concettuale</a:t>
            </a:r>
            <a:r>
              <a:rPr lang="en-US" dirty="0"/>
              <a:t> </a:t>
            </a:r>
            <a:r>
              <a:rPr lang="en-US" dirty="0" err="1"/>
              <a:t>questa</a:t>
            </a:r>
            <a:r>
              <a:rPr lang="en-US" dirty="0"/>
              <a:t> </a:t>
            </a:r>
            <a:r>
              <a:rPr lang="en-US" dirty="0" err="1"/>
              <a:t>divisione</a:t>
            </a:r>
            <a:r>
              <a:rPr lang="en-US" dirty="0"/>
              <a:t> è </a:t>
            </a:r>
            <a:r>
              <a:rPr lang="en-US" dirty="0" err="1"/>
              <a:t>abbastanza</a:t>
            </a:r>
            <a:r>
              <a:rPr lang="en-US" dirty="0"/>
              <a:t> </a:t>
            </a:r>
            <a:r>
              <a:rPr lang="en-US" dirty="0" err="1"/>
              <a:t>strana</a:t>
            </a:r>
            <a:r>
              <a:rPr lang="en-US" dirty="0"/>
              <a:t>, di </a:t>
            </a:r>
            <a:r>
              <a:rPr lang="en-US" dirty="0" err="1"/>
              <a:t>conseguenza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lavorato</a:t>
            </a:r>
            <a:r>
              <a:rPr lang="en-US" dirty="0"/>
              <a:t> per </a:t>
            </a:r>
            <a:r>
              <a:rPr lang="en-US" dirty="0" err="1"/>
              <a:t>produrre</a:t>
            </a:r>
            <a:r>
              <a:rPr lang="en-US" dirty="0"/>
              <a:t> uno split </a:t>
            </a:r>
            <a:r>
              <a:rPr lang="en-US" dirty="0" err="1"/>
              <a:t>più</a:t>
            </a:r>
            <a:r>
              <a:rPr lang="en-US" dirty="0"/>
              <a:t> sensate per I </a:t>
            </a:r>
            <a:r>
              <a:rPr lang="en-US" dirty="0" err="1"/>
              <a:t>dati</a:t>
            </a:r>
            <a:r>
              <a:rPr lang="en-US" dirty="0"/>
              <a:t> a </a:t>
            </a:r>
            <a:r>
              <a:rPr lang="en-US" dirty="0" err="1"/>
              <a:t>disposizione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66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Il </a:t>
            </a:r>
            <a:r>
              <a:rPr lang="en-US" dirty="0" err="1"/>
              <a:t>risultato</a:t>
            </a:r>
            <a:r>
              <a:rPr lang="en-US" dirty="0"/>
              <a:t> </a:t>
            </a:r>
            <a:r>
              <a:rPr lang="en-US" dirty="0" err="1"/>
              <a:t>ottenuto</a:t>
            </a:r>
            <a:r>
              <a:rPr lang="en-US" dirty="0"/>
              <a:t> è il </a:t>
            </a:r>
            <a:r>
              <a:rPr lang="en-US" dirty="0" err="1"/>
              <a:t>seguente</a:t>
            </a:r>
            <a:r>
              <a:rPr lang="en-US" dirty="0"/>
              <a:t>: </a:t>
            </a:r>
            <a:r>
              <a:rPr lang="en-US" dirty="0" err="1"/>
              <a:t>nell’insieme</a:t>
            </a:r>
            <a:r>
              <a:rPr lang="en-US" dirty="0"/>
              <a:t> di </a:t>
            </a:r>
            <a:r>
              <a:rPr lang="en-US" dirty="0" err="1"/>
              <a:t>allenamento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inserito</a:t>
            </a:r>
            <a:r>
              <a:rPr lang="en-US" dirty="0"/>
              <a:t> l’80% di </a:t>
            </a:r>
            <a:r>
              <a:rPr lang="en-US" dirty="0" err="1"/>
              <a:t>dati</a:t>
            </a:r>
            <a:r>
              <a:rPr lang="en-US" dirty="0"/>
              <a:t>, </a:t>
            </a:r>
            <a:r>
              <a:rPr lang="en-US" dirty="0" err="1"/>
              <a:t>possedendo</a:t>
            </a:r>
            <a:r>
              <a:rPr lang="en-US" dirty="0"/>
              <a:t> un dataset con </a:t>
            </a:r>
            <a:r>
              <a:rPr lang="en-US" dirty="0" err="1"/>
              <a:t>una</a:t>
            </a:r>
            <a:r>
              <a:rPr lang="en-US" dirty="0"/>
              <a:t> buona </a:t>
            </a:r>
            <a:r>
              <a:rPr lang="en-US" dirty="0" err="1"/>
              <a:t>quantità</a:t>
            </a:r>
            <a:r>
              <a:rPr lang="en-US" dirty="0"/>
              <a:t> di </a:t>
            </a:r>
            <a:r>
              <a:rPr lang="en-US" dirty="0" err="1"/>
              <a:t>dati</a:t>
            </a:r>
            <a:r>
              <a:rPr lang="en-US" dirty="0"/>
              <a:t>. </a:t>
            </a:r>
            <a:r>
              <a:rPr lang="en-US" dirty="0" err="1"/>
              <a:t>L’insieme</a:t>
            </a:r>
            <a:r>
              <a:rPr lang="en-US" dirty="0"/>
              <a:t> di validation </a:t>
            </a:r>
            <a:r>
              <a:rPr lang="en-US" dirty="0" err="1"/>
              <a:t>si</a:t>
            </a:r>
            <a:r>
              <a:rPr lang="en-US" dirty="0"/>
              <a:t> è ridotto al 10% </a:t>
            </a:r>
            <a:r>
              <a:rPr lang="en-US" dirty="0" err="1"/>
              <a:t>mentre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tenuto da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10% del dataset per il test finale,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visti</a:t>
            </a:r>
            <a:r>
              <a:rPr lang="en-US" dirty="0"/>
              <a:t> prima dal </a:t>
            </a:r>
            <a:r>
              <a:rPr lang="en-US" dirty="0" err="1"/>
              <a:t>modello</a:t>
            </a:r>
            <a:r>
              <a:rPr lang="en-US" dirty="0"/>
              <a:t>.  </a:t>
            </a:r>
            <a:r>
              <a:rPr lang="en-US" dirty="0" err="1"/>
              <a:t>Utilizzando</a:t>
            </a:r>
            <a:r>
              <a:rPr lang="en-US" dirty="0"/>
              <a:t> </a:t>
            </a:r>
            <a:r>
              <a:rPr lang="en-US" dirty="0" err="1"/>
              <a:t>questo</a:t>
            </a:r>
            <a:r>
              <a:rPr lang="en-US" dirty="0"/>
              <a:t> split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ottenuto</a:t>
            </a:r>
            <a:r>
              <a:rPr lang="en-US" dirty="0"/>
              <a:t> un </a:t>
            </a:r>
            <a:r>
              <a:rPr lang="en-US" dirty="0" err="1"/>
              <a:t>risultato</a:t>
            </a:r>
            <a:r>
              <a:rPr lang="en-US" dirty="0"/>
              <a:t> </a:t>
            </a:r>
            <a:r>
              <a:rPr lang="en-US" dirty="0" err="1"/>
              <a:t>migliore</a:t>
            </a:r>
            <a:r>
              <a:rPr lang="en-US" dirty="0"/>
              <a:t> ma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rigoroso</a:t>
            </a:r>
            <a:r>
              <a:rPr lang="en-US" dirty="0"/>
              <a:t> dal punto di vista </a:t>
            </a:r>
            <a:r>
              <a:rPr lang="en-US" dirty="0" err="1"/>
              <a:t>formale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24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 di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precisamente</a:t>
            </a:r>
            <a:r>
              <a:rPr lang="en-US" dirty="0"/>
              <a:t> </a:t>
            </a:r>
            <a:r>
              <a:rPr lang="en-US" dirty="0" err="1"/>
              <a:t>l’accuratezza</a:t>
            </a:r>
            <a:r>
              <a:rPr lang="en-US" dirty="0"/>
              <a:t> </a:t>
            </a:r>
            <a:r>
              <a:rPr lang="en-US" dirty="0" err="1"/>
              <a:t>osserviamo</a:t>
            </a:r>
            <a:r>
              <a:rPr lang="en-US" dirty="0"/>
              <a:t> il dataset </a:t>
            </a:r>
            <a:r>
              <a:rPr lang="en-US" dirty="0" err="1"/>
              <a:t>sulla</a:t>
            </a:r>
            <a:r>
              <a:rPr lang="en-US" dirty="0"/>
              <a:t> quale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ottenuta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36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Si </a:t>
            </a:r>
            <a:r>
              <a:rPr lang="en-US" dirty="0" err="1"/>
              <a:t>utilizza</a:t>
            </a:r>
            <a:r>
              <a:rPr lang="en-US" dirty="0"/>
              <a:t> </a:t>
            </a:r>
            <a:r>
              <a:rPr lang="en-US" dirty="0" err="1"/>
              <a:t>l’NTU</a:t>
            </a:r>
            <a:r>
              <a:rPr lang="en-US" dirty="0"/>
              <a:t> RGB+D 60, il quale è </a:t>
            </a:r>
            <a:r>
              <a:rPr lang="en-US" dirty="0" err="1"/>
              <a:t>specializzato</a:t>
            </a:r>
            <a:r>
              <a:rPr lang="en-US" dirty="0"/>
              <a:t> per lo </a:t>
            </a:r>
            <a:r>
              <a:rPr lang="en-US" dirty="0" err="1"/>
              <a:t>scheletro</a:t>
            </a:r>
            <a:r>
              <a:rPr lang="en-US" dirty="0"/>
              <a:t> </a:t>
            </a:r>
          </a:p>
          <a:p>
            <a:pPr marL="228600" indent="-228600">
              <a:buAutoNum type="arabicPeriod"/>
            </a:pPr>
            <a:r>
              <a:rPr lang="en-US" dirty="0"/>
              <a:t>Le </a:t>
            </a:r>
            <a:r>
              <a:rPr lang="en-US" dirty="0" err="1"/>
              <a:t>possibili</a:t>
            </a:r>
            <a:r>
              <a:rPr lang="en-US" dirty="0"/>
              <a:t> </a:t>
            </a:r>
            <a:r>
              <a:rPr lang="en-US" dirty="0" err="1"/>
              <a:t>valutazioni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Cross Subject e Cross View, la prima divide I </a:t>
            </a:r>
            <a:r>
              <a:rPr lang="en-US" dirty="0" err="1"/>
              <a:t>dati</a:t>
            </a:r>
            <a:r>
              <a:rPr lang="en-US" dirty="0"/>
              <a:t> in base </a:t>
            </a:r>
            <a:r>
              <a:rPr lang="en-US" dirty="0" err="1"/>
              <a:t>all’id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partecipanti</a:t>
            </a:r>
            <a:r>
              <a:rPr lang="en-US" dirty="0"/>
              <a:t>, </a:t>
            </a:r>
            <a:r>
              <a:rPr lang="en-US" dirty="0" err="1"/>
              <a:t>mentre</a:t>
            </a:r>
            <a:r>
              <a:rPr lang="en-US" dirty="0"/>
              <a:t> Cross View divide I </a:t>
            </a:r>
            <a:r>
              <a:rPr lang="en-US" dirty="0" err="1"/>
              <a:t>dati</a:t>
            </a:r>
            <a:r>
              <a:rPr lang="en-US" dirty="0"/>
              <a:t> in base ai </a:t>
            </a:r>
            <a:r>
              <a:rPr lang="en-US" dirty="0" err="1"/>
              <a:t>punti</a:t>
            </a:r>
            <a:r>
              <a:rPr lang="en-US" dirty="0"/>
              <a:t> di vista </a:t>
            </a:r>
            <a:r>
              <a:rPr lang="en-US" dirty="0" err="1"/>
              <a:t>diversi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65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Ecco le due percentuali, quella originale sulla sinistra ed il miglioramento sulla destra.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79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Questo</a:t>
            </a:r>
            <a:r>
              <a:rPr lang="en-US" dirty="0"/>
              <a:t> è un confront con lo </a:t>
            </a:r>
            <a:r>
              <a:rPr lang="en-US" dirty="0" err="1"/>
              <a:t>stato</a:t>
            </a:r>
            <a:r>
              <a:rPr lang="en-US" dirty="0"/>
              <a:t> dell’arte. Le due </a:t>
            </a:r>
            <a:r>
              <a:rPr lang="en-US" dirty="0" err="1"/>
              <a:t>colonne</a:t>
            </a:r>
            <a:r>
              <a:rPr lang="en-US" dirty="0"/>
              <a:t> in </a:t>
            </a:r>
            <a:r>
              <a:rPr lang="en-US" dirty="0" err="1"/>
              <a:t>verde</a:t>
            </a:r>
            <a:r>
              <a:rPr lang="en-US" dirty="0"/>
              <a:t> </a:t>
            </a:r>
            <a:r>
              <a:rPr lang="en-US" dirty="0" err="1"/>
              <a:t>rappresentano</a:t>
            </a:r>
            <a:r>
              <a:rPr lang="en-US" dirty="0"/>
              <a:t> a sinistra il </a:t>
            </a:r>
            <a:r>
              <a:rPr lang="en-US" dirty="0" err="1"/>
              <a:t>modello</a:t>
            </a:r>
            <a:r>
              <a:rPr lang="en-US" dirty="0"/>
              <a:t> di </a:t>
            </a:r>
            <a:r>
              <a:rPr lang="en-US" dirty="0" err="1"/>
              <a:t>partenza</a:t>
            </a:r>
            <a:r>
              <a:rPr lang="en-US" dirty="0"/>
              <a:t> e a </a:t>
            </a:r>
            <a:r>
              <a:rPr lang="en-US" dirty="0" err="1"/>
              <a:t>destra</a:t>
            </a:r>
            <a:r>
              <a:rPr lang="en-US" dirty="0"/>
              <a:t> il nostro, </a:t>
            </a:r>
            <a:r>
              <a:rPr lang="en-US" dirty="0" err="1"/>
              <a:t>muovendosi</a:t>
            </a:r>
            <a:r>
              <a:rPr lang="en-US" dirty="0"/>
              <a:t> </a:t>
            </a:r>
            <a:r>
              <a:rPr lang="en-US" dirty="0" err="1"/>
              <a:t>comunque</a:t>
            </a:r>
            <a:r>
              <a:rPr lang="en-US" dirty="0"/>
              <a:t> </a:t>
            </a:r>
            <a:r>
              <a:rPr lang="en-US" dirty="0" err="1"/>
              <a:t>oltre</a:t>
            </a:r>
            <a:r>
              <a:rPr lang="en-US" dirty="0"/>
              <a:t>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modelli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letteratural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questa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presentazione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mostrerò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passo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passo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il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contesto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necessario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comprendendere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il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lavoro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svolto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67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15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Questo</a:t>
            </a:r>
            <a:r>
              <a:rPr lang="en-US" dirty="0"/>
              <a:t> era il </a:t>
            </a:r>
            <a:r>
              <a:rPr lang="en-US" dirty="0" err="1"/>
              <a:t>lavoro</a:t>
            </a:r>
            <a:r>
              <a:rPr lang="en-US" dirty="0"/>
              <a:t> </a:t>
            </a:r>
            <a:r>
              <a:rPr lang="en-US" dirty="0" err="1"/>
              <a:t>svolto</a:t>
            </a:r>
            <a:r>
              <a:rPr lang="en-US" dirty="0"/>
              <a:t>, </a:t>
            </a:r>
            <a:r>
              <a:rPr lang="en-US" dirty="0" err="1"/>
              <a:t>andando</a:t>
            </a:r>
            <a:r>
              <a:rPr lang="en-US" dirty="0"/>
              <a:t> avanti per le GCN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potrebbero</a:t>
            </a:r>
            <a:r>
              <a:rPr lang="en-US" dirty="0"/>
              <a:t> </a:t>
            </a:r>
            <a:r>
              <a:rPr lang="en-US" dirty="0" err="1"/>
              <a:t>effettuare</a:t>
            </a:r>
            <a:r>
              <a:rPr lang="en-US" dirty="0"/>
              <a:t> </a:t>
            </a:r>
            <a:r>
              <a:rPr lang="en-US" dirty="0" err="1"/>
              <a:t>modifiche</a:t>
            </a:r>
            <a:r>
              <a:rPr lang="en-US" dirty="0"/>
              <a:t> </a:t>
            </a:r>
            <a:r>
              <a:rPr lang="en-US" dirty="0" err="1"/>
              <a:t>ulteriori</a:t>
            </a:r>
            <a:r>
              <a:rPr lang="en-US" dirty="0"/>
              <a:t>, </a:t>
            </a:r>
            <a:r>
              <a:rPr lang="en-US" dirty="0" err="1"/>
              <a:t>oltre</a:t>
            </a:r>
            <a:r>
              <a:rPr lang="en-US" dirty="0"/>
              <a:t> a </a:t>
            </a:r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letteratura</a:t>
            </a:r>
            <a:r>
              <a:rPr lang="en-US" dirty="0"/>
              <a:t> </a:t>
            </a:r>
            <a:r>
              <a:rPr lang="en-US" dirty="0" err="1"/>
              <a:t>stanno</a:t>
            </a:r>
            <a:r>
              <a:rPr lang="en-US" dirty="0"/>
              <a:t> </a:t>
            </a:r>
            <a:r>
              <a:rPr lang="en-US" dirty="0" err="1"/>
              <a:t>cominciando</a:t>
            </a:r>
            <a:r>
              <a:rPr lang="en-US" dirty="0"/>
              <a:t> a </a:t>
            </a:r>
            <a:r>
              <a:rPr lang="en-US" dirty="0" err="1"/>
              <a:t>prendere</a:t>
            </a:r>
            <a:r>
              <a:rPr lang="en-US" dirty="0"/>
              <a:t> </a:t>
            </a:r>
            <a:r>
              <a:rPr lang="en-US" dirty="0" err="1"/>
              <a:t>piede</a:t>
            </a:r>
            <a:r>
              <a:rPr lang="en-US" dirty="0"/>
              <a:t> I transformers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potrebbero</a:t>
            </a:r>
            <a:r>
              <a:rPr lang="en-US" dirty="0"/>
              <a:t> </a:t>
            </a:r>
            <a:r>
              <a:rPr lang="en-US" dirty="0" err="1"/>
              <a:t>diventare</a:t>
            </a:r>
            <a:r>
              <a:rPr lang="en-US" dirty="0"/>
              <a:t> </a:t>
            </a:r>
            <a:r>
              <a:rPr lang="en-US" dirty="0" err="1"/>
              <a:t>predominanti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08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Grazie</a:t>
            </a:r>
            <a:r>
              <a:rPr lang="en-US" dirty="0"/>
              <a:t> per </a:t>
            </a:r>
            <a:r>
              <a:rPr lang="en-US" dirty="0" err="1"/>
              <a:t>l’attenzione</a:t>
            </a:r>
            <a:r>
              <a:rPr lang="en-US" dirty="0"/>
              <a:t>, ci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domande</a:t>
            </a:r>
            <a:r>
              <a:rPr lang="en-US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67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Funzionamento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Riconoscimento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Azioni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Uomo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macchina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medicina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sport o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videosorveglianza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5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- RGB , scheletro 2D/3D, mappe di profondità e infrarossi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RGB VS SKELETON, facilità di ottenimento VS soluzione a problemi (mancanza di informazioni)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42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Andando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avanti,ecco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l’obbiettivo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del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tirocinio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55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L’obbiettivo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principale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è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quello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di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studiare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modelli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presenti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letteratura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sceglierne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uno 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migliorare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il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metodo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originale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per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ottenere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un’accuratezza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migliore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48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vedranno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approcci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letteratura</a:t>
            </a:r>
            <a:r>
              <a:rPr lang="en-US" dirty="0"/>
              <a:t> per </a:t>
            </a:r>
            <a:r>
              <a:rPr lang="en-US" dirty="0" err="1"/>
              <a:t>l’HAR</a:t>
            </a:r>
            <a:r>
              <a:rPr lang="en-US" dirty="0"/>
              <a:t> con </a:t>
            </a:r>
            <a:r>
              <a:rPr lang="en-US" dirty="0" err="1"/>
              <a:t>scheletro</a:t>
            </a:r>
            <a:r>
              <a:rPr lang="en-US" dirty="0"/>
              <a:t> 3D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71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Al giorno d’oggi i metodi basati sul machine learning ed in particolar modo sul deep learning sono quelli che raggiungono lo stato dell’arte.</a:t>
            </a:r>
          </a:p>
          <a:p>
            <a:r>
              <a:rPr lang="it-IT" dirty="0"/>
              <a:t>Queste sono le tre categorie che ora approfondiremo.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CA171-2CCA-4F87-810B-58CEB317CF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2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8D4D-32C8-C619-ACAC-1C11F2FEC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4D2CD6-F7CC-5A03-46BA-65EE3FAD8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520C-AB31-32D0-28F5-FA067205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BC6C1-7281-F2DF-88AD-DBF632488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Martina Doku - Advancements in EEG Denoising and Artifact Removal using Transformers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471E1-974B-9B57-80FB-B65AE6AB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9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8624-EEEF-20FE-9B0E-F7A543AD3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81B93-8DF0-665E-4483-277B0C7E0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C5162-8676-C808-9A49-C99206E8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7840-CFD7-4D00-43AD-C18576D13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Martina Doku - Advancements in EEG Denoising and Artifact Removal using Transformers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BB7ED-D096-47E1-7C0F-B69D0E2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3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F6703-86D6-70CF-EC9D-7D3372671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4A2C2-8214-EA24-CFBA-48FC24617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4A020-9B17-F443-8316-35E69CFA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075B0-6902-FA83-F852-34CD64D3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Martina Doku - Advancements in EEG Denoising and Artifact Removal using Transformers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0F0E2-7D14-E612-20FD-A2B04155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3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24FB-E121-1804-A68B-76093275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F007-E1C1-E59F-F3FB-DC706FAA7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F06D6-E013-C05E-9C7B-C8C957F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1353800" cy="546100"/>
          </a:xfrm>
          <a:solidFill>
            <a:schemeClr val="tx2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Martina Doku - Advancements in EEG Denoising and Artifact Removal using Transformers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10D8-6002-A8F4-4D5E-E95C1D9C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11901"/>
            <a:ext cx="838200" cy="546099"/>
          </a:xfrm>
          <a:solidFill>
            <a:schemeClr val="tx2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64EB808-9DE5-4B01-8298-DD0372440E09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5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1D7C-77AE-E08F-A431-309BDA9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3B671-3464-4301-C2F7-FCFA238D5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0B6E5-B8CE-4D71-F8E3-ACC98E65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E147-B685-AEE8-8F87-72C5A12D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Martina Doku - Advancements in EEG Denoising and Artifact Removal using Transformers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EF5C-05F4-0FC6-CA1C-A108C086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8E78-03D5-BB16-215F-C437D266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C775D-B685-CAF0-3C27-52D357018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69DF9-898E-6EBB-37F8-93F5B5191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5B7A5-002A-E426-57CA-177151D5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B1ED3-AA76-3DE3-2E9A-24177434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Martina Doku - Advancements in EEG Denoising and Artifact Removal using Transformers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6E4BA-174F-4F7C-4D01-AE0DEDAF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3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14F8-AC16-062A-02BC-9C53B128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7D4D8-1840-933A-7EC6-959092D75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49A01-7143-7746-D1D3-8830F1642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A4FDF2-D8DF-7BC8-5F5B-4A71386D4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B3DAD9-A7B4-22ED-B581-4E9C66594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BAA1B-405D-BB4B-3A14-816F7B10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10233-128D-943B-6A82-6986DD39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Martina Doku - Advancements in EEG Denoising and Artifact Removal using Transformers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17291-A7AD-EED3-F282-EEC91B06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40BA-1863-2FFA-E73F-64FD3715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76D8F-0BF3-46FF-D83C-4CEF76C9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62A52-56A8-5A9A-503C-018A1395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Martina Doku - Advancements in EEG Denoising and Artifact Removal using Transformers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2FDF4-75D9-642D-E08A-2BF68997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7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6A80A-9268-9641-6A4D-E8B548B2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78F6C-5654-05AB-6DE1-551391275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Martina Doku - Advancements in EEG Denoising and Artifact Removal using 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8B9C3-D6AD-1AAA-D0B9-0EB8E75E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8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E792-F9EF-5D98-723B-03C30B93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C964-0B83-DFDE-0824-26DEB5917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A971F-743D-CC0E-C4C3-3001F71F2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363ED-1EB2-987E-7B7F-C0A62AC5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A18A9-5BE0-B91D-E9E2-DB9ADF52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Martina Doku - Advancements in EEG Denoising and Artifact Removal using Transformers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F40B2-123B-AD71-6955-812C16770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71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0BC5-6005-F4CC-4CBB-A17C5430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9C2B4-4DC9-BA27-6321-EE3D9FBEC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025B6-CAFA-E9D2-4461-53F577E0B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36CAD-9A79-72B8-15D4-7732B214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6F5E-559F-FB58-E3C4-6E69E7E4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Martina Doku - Advancements in EEG Denoising and Artifact Removal using Transformers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3CE32-2BFD-374D-7A90-D369D4D9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9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A2A69-4679-D2A5-C398-48C84D0C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A7114-EA36-8529-ED0A-BD6E3335A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7DDCF-C16C-FCCC-8AC2-1AF909F4E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98117" y="64023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26200-65B6-EF43-2BB6-D11A147A9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316318"/>
            <a:ext cx="12192000" cy="546100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/>
              <a:t>Martina Doku - Advancements in EEG Denoising and Artifact Removal using Transformers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96455-1244-8EB7-F622-CE8CF0C79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" y="6311900"/>
            <a:ext cx="756745" cy="546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algn="ctr"/>
            <a:fld id="{064EB808-9DE5-4B01-8298-DD0372440E09}" type="slidenum">
              <a:rPr lang="en-US" smtClean="0"/>
              <a:pPr algn="ctr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5D61347F-E20F-EF09-9374-B50B76CF364B}"/>
              </a:ext>
            </a:extLst>
          </p:cNvPr>
          <p:cNvSpPr/>
          <p:nvPr/>
        </p:nvSpPr>
        <p:spPr>
          <a:xfrm>
            <a:off x="6470374" y="-128"/>
            <a:ext cx="5847521" cy="6858127"/>
          </a:xfrm>
          <a:custGeom>
            <a:avLst/>
            <a:gdLst>
              <a:gd name="connsiteX0" fmla="*/ 0 w 8070573"/>
              <a:gd name="connsiteY0" fmla="*/ 6927575 h 6927575"/>
              <a:gd name="connsiteX1" fmla="*/ 2338195 w 8070573"/>
              <a:gd name="connsiteY1" fmla="*/ 0 h 6927575"/>
              <a:gd name="connsiteX2" fmla="*/ 5732378 w 8070573"/>
              <a:gd name="connsiteY2" fmla="*/ 0 h 6927575"/>
              <a:gd name="connsiteX3" fmla="*/ 8070573 w 8070573"/>
              <a:gd name="connsiteY3" fmla="*/ 6927575 h 6927575"/>
              <a:gd name="connsiteX4" fmla="*/ 0 w 8070573"/>
              <a:gd name="connsiteY4" fmla="*/ 6927575 h 6927575"/>
              <a:gd name="connsiteX0" fmla="*/ 0 w 8070573"/>
              <a:gd name="connsiteY0" fmla="*/ 6957392 h 6957392"/>
              <a:gd name="connsiteX1" fmla="*/ 2338195 w 8070573"/>
              <a:gd name="connsiteY1" fmla="*/ 29817 h 6957392"/>
              <a:gd name="connsiteX2" fmla="*/ 5424265 w 8070573"/>
              <a:gd name="connsiteY2" fmla="*/ 0 h 6957392"/>
              <a:gd name="connsiteX3" fmla="*/ 8070573 w 8070573"/>
              <a:gd name="connsiteY3" fmla="*/ 6957392 h 6957392"/>
              <a:gd name="connsiteX4" fmla="*/ 0 w 8070573"/>
              <a:gd name="connsiteY4" fmla="*/ 6957392 h 6957392"/>
              <a:gd name="connsiteX0" fmla="*/ 0 w 8070573"/>
              <a:gd name="connsiteY0" fmla="*/ 6927575 h 6927575"/>
              <a:gd name="connsiteX1" fmla="*/ 2338195 w 8070573"/>
              <a:gd name="connsiteY1" fmla="*/ 0 h 6927575"/>
              <a:gd name="connsiteX2" fmla="*/ 5603170 w 8070573"/>
              <a:gd name="connsiteY2" fmla="*/ 69575 h 6927575"/>
              <a:gd name="connsiteX3" fmla="*/ 8070573 w 8070573"/>
              <a:gd name="connsiteY3" fmla="*/ 6927575 h 6927575"/>
              <a:gd name="connsiteX4" fmla="*/ 0 w 8070573"/>
              <a:gd name="connsiteY4" fmla="*/ 6927575 h 6927575"/>
              <a:gd name="connsiteX0" fmla="*/ 0 w 8070573"/>
              <a:gd name="connsiteY0" fmla="*/ 6887819 h 6887819"/>
              <a:gd name="connsiteX1" fmla="*/ 2348134 w 8070573"/>
              <a:gd name="connsiteY1" fmla="*/ 0 h 6887819"/>
              <a:gd name="connsiteX2" fmla="*/ 5603170 w 8070573"/>
              <a:gd name="connsiteY2" fmla="*/ 29819 h 6887819"/>
              <a:gd name="connsiteX3" fmla="*/ 8070573 w 8070573"/>
              <a:gd name="connsiteY3" fmla="*/ 6887819 h 6887819"/>
              <a:gd name="connsiteX4" fmla="*/ 0 w 8070573"/>
              <a:gd name="connsiteY4" fmla="*/ 6887819 h 6887819"/>
              <a:gd name="connsiteX0" fmla="*/ 0 w 5754756"/>
              <a:gd name="connsiteY0" fmla="*/ 6887819 h 6887819"/>
              <a:gd name="connsiteX1" fmla="*/ 2348134 w 5754756"/>
              <a:gd name="connsiteY1" fmla="*/ 0 h 6887819"/>
              <a:gd name="connsiteX2" fmla="*/ 5603170 w 5754756"/>
              <a:gd name="connsiteY2" fmla="*/ 29819 h 6887819"/>
              <a:gd name="connsiteX3" fmla="*/ 5754756 w 5754756"/>
              <a:gd name="connsiteY3" fmla="*/ 6887819 h 6887819"/>
              <a:gd name="connsiteX4" fmla="*/ 0 w 5754756"/>
              <a:gd name="connsiteY4" fmla="*/ 6887819 h 6887819"/>
              <a:gd name="connsiteX0" fmla="*/ 0 w 5754756"/>
              <a:gd name="connsiteY0" fmla="*/ 6887819 h 6887819"/>
              <a:gd name="connsiteX1" fmla="*/ 2348134 w 5754756"/>
              <a:gd name="connsiteY1" fmla="*/ 0 h 6887819"/>
              <a:gd name="connsiteX2" fmla="*/ 5613109 w 5754756"/>
              <a:gd name="connsiteY2" fmla="*/ 39758 h 6887819"/>
              <a:gd name="connsiteX3" fmla="*/ 5754756 w 5754756"/>
              <a:gd name="connsiteY3" fmla="*/ 6887819 h 6887819"/>
              <a:gd name="connsiteX4" fmla="*/ 0 w 5754756"/>
              <a:gd name="connsiteY4" fmla="*/ 6887819 h 6887819"/>
              <a:gd name="connsiteX0" fmla="*/ 0 w 5754756"/>
              <a:gd name="connsiteY0" fmla="*/ 6887819 h 6887819"/>
              <a:gd name="connsiteX1" fmla="*/ 2348134 w 5754756"/>
              <a:gd name="connsiteY1" fmla="*/ 0 h 6887819"/>
              <a:gd name="connsiteX2" fmla="*/ 5632987 w 5754756"/>
              <a:gd name="connsiteY2" fmla="*/ 39758 h 6887819"/>
              <a:gd name="connsiteX3" fmla="*/ 5754756 w 5754756"/>
              <a:gd name="connsiteY3" fmla="*/ 6887819 h 6887819"/>
              <a:gd name="connsiteX4" fmla="*/ 0 w 5754756"/>
              <a:gd name="connsiteY4" fmla="*/ 6887819 h 6887819"/>
              <a:gd name="connsiteX0" fmla="*/ 0 w 5754756"/>
              <a:gd name="connsiteY0" fmla="*/ 6887819 h 6887819"/>
              <a:gd name="connsiteX1" fmla="*/ 2348134 w 5754756"/>
              <a:gd name="connsiteY1" fmla="*/ 0 h 6887819"/>
              <a:gd name="connsiteX2" fmla="*/ 5672743 w 5754756"/>
              <a:gd name="connsiteY2" fmla="*/ 29819 h 6887819"/>
              <a:gd name="connsiteX3" fmla="*/ 5754756 w 5754756"/>
              <a:gd name="connsiteY3" fmla="*/ 6887819 h 6887819"/>
              <a:gd name="connsiteX4" fmla="*/ 0 w 5754756"/>
              <a:gd name="connsiteY4" fmla="*/ 6887819 h 6887819"/>
              <a:gd name="connsiteX0" fmla="*/ 0 w 5754756"/>
              <a:gd name="connsiteY0" fmla="*/ 6887947 h 6887947"/>
              <a:gd name="connsiteX1" fmla="*/ 2348134 w 5754756"/>
              <a:gd name="connsiteY1" fmla="*/ 128 h 6887947"/>
              <a:gd name="connsiteX2" fmla="*/ 5653179 w 5754756"/>
              <a:gd name="connsiteY2" fmla="*/ 0 h 6887947"/>
              <a:gd name="connsiteX3" fmla="*/ 5754756 w 5754756"/>
              <a:gd name="connsiteY3" fmla="*/ 6887947 h 6887947"/>
              <a:gd name="connsiteX4" fmla="*/ 0 w 5754756"/>
              <a:gd name="connsiteY4" fmla="*/ 6887947 h 688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54756" h="6887947">
                <a:moveTo>
                  <a:pt x="0" y="6887947"/>
                </a:moveTo>
                <a:lnTo>
                  <a:pt x="2348134" y="128"/>
                </a:lnTo>
                <a:lnTo>
                  <a:pt x="5653179" y="0"/>
                </a:lnTo>
                <a:lnTo>
                  <a:pt x="5754756" y="6887947"/>
                </a:lnTo>
                <a:lnTo>
                  <a:pt x="0" y="6887947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A86E1-BE62-D938-D35E-99376D84C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805" y="1121052"/>
            <a:ext cx="7017025" cy="1084124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0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30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30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30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30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30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30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30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30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30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30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30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3000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sz="3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red background with white text">
            <a:extLst>
              <a:ext uri="{FF2B5EF4-FFF2-40B4-BE49-F238E27FC236}">
                <a16:creationId xmlns:a16="http://schemas.microsoft.com/office/drawing/2014/main" id="{48A6E0BC-8AD6-A8AF-2A65-4A17387CA5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3" t="70984" r="28224"/>
          <a:stretch/>
        </p:blipFill>
        <p:spPr>
          <a:xfrm>
            <a:off x="7337563" y="4999383"/>
            <a:ext cx="4854437" cy="185861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D70D6E17-8477-273E-A68A-EC1C0C61FCD7}"/>
              </a:ext>
            </a:extLst>
          </p:cNvPr>
          <p:cNvSpPr txBox="1">
            <a:spLocks/>
          </p:cNvSpPr>
          <p:nvPr/>
        </p:nvSpPr>
        <p:spPr>
          <a:xfrm>
            <a:off x="457201" y="2822744"/>
            <a:ext cx="6629400" cy="423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2"/>
                </a:solidFill>
              </a:rPr>
              <a:t>Laurea Triennale in Informatica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0936BE8-9BFF-F7ED-4065-FB579F3038CB}"/>
              </a:ext>
            </a:extLst>
          </p:cNvPr>
          <p:cNvSpPr txBox="1">
            <a:spLocks/>
          </p:cNvSpPr>
          <p:nvPr/>
        </p:nvSpPr>
        <p:spPr>
          <a:xfrm>
            <a:off x="457201" y="3186121"/>
            <a:ext cx="6629400" cy="423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800" b="1" dirty="0"/>
              <a:t>Tommaso Mattei </a:t>
            </a:r>
            <a:r>
              <a:rPr lang="it-IT" sz="1600" dirty="0"/>
              <a:t>1884019</a:t>
            </a:r>
            <a:endParaRPr lang="en-US" sz="16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8E3E8EF-ABFD-AD29-8289-EB7AA8C15414}"/>
              </a:ext>
            </a:extLst>
          </p:cNvPr>
          <p:cNvSpPr txBox="1">
            <a:spLocks/>
          </p:cNvSpPr>
          <p:nvPr/>
        </p:nvSpPr>
        <p:spPr>
          <a:xfrm>
            <a:off x="457201" y="5928691"/>
            <a:ext cx="2117034" cy="268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400" dirty="0"/>
              <a:t>Anno Accademico 2023/24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FA2D9-8F24-C0F2-D62C-DBCA50176A9E}"/>
              </a:ext>
            </a:extLst>
          </p:cNvPr>
          <p:cNvSpPr txBox="1"/>
          <p:nvPr/>
        </p:nvSpPr>
        <p:spPr>
          <a:xfrm>
            <a:off x="4098351" y="4579629"/>
            <a:ext cx="1754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/>
              <a:t>Correlatore</a:t>
            </a:r>
          </a:p>
          <a:p>
            <a:r>
              <a:rPr lang="it-IT" sz="1600" dirty="0"/>
              <a:t>Daniele Pannone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E2625-F2A5-6941-59A5-9FD8F7D243CB}"/>
              </a:ext>
            </a:extLst>
          </p:cNvPr>
          <p:cNvSpPr txBox="1"/>
          <p:nvPr/>
        </p:nvSpPr>
        <p:spPr>
          <a:xfrm>
            <a:off x="435805" y="4564241"/>
            <a:ext cx="13173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/>
              <a:t>Relatore</a:t>
            </a:r>
            <a:br>
              <a:rPr lang="it-IT" sz="1600" dirty="0"/>
            </a:br>
            <a:r>
              <a:rPr lang="it-IT" sz="1600" dirty="0"/>
              <a:t>Danilo Avola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70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4320">
        <p159:morph option="byObject"/>
      </p:transition>
    </mc:Choice>
    <mc:Fallback xmlns="">
      <p:transition spd="med" advTm="1432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6974FA1-B708-520E-AF71-C5AC4401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D73909-DE6F-7E3D-AAC7-BC4AC3DF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pPr/>
              <a:t>10</a:t>
            </a:fld>
            <a:r>
              <a:rPr lang="en-US" dirty="0"/>
              <a:t>/22</a:t>
            </a:r>
          </a:p>
        </p:txBody>
      </p:sp>
      <p:pic>
        <p:nvPicPr>
          <p:cNvPr id="4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6C1E0DCB-3415-9997-4213-BCA0E9F172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EB254263-121D-1E07-B8B8-43A3F461E0D1}"/>
              </a:ext>
            </a:extLst>
          </p:cNvPr>
          <p:cNvSpPr txBox="1"/>
          <p:nvPr/>
        </p:nvSpPr>
        <p:spPr>
          <a:xfrm>
            <a:off x="2192572" y="563024"/>
            <a:ext cx="920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0"/>
                <a:solidFill>
                  <a:schemeClr val="tx2"/>
                </a:solidFill>
              </a:rPr>
              <a:t>Differenze tra reti neurali</a:t>
            </a:r>
            <a:endParaRPr lang="en-US" sz="3200" b="1" dirty="0">
              <a:ln w="0"/>
              <a:solidFill>
                <a:schemeClr val="tx2"/>
              </a:solidFill>
            </a:endParaRPr>
          </a:p>
        </p:txBody>
      </p:sp>
      <p:pic>
        <p:nvPicPr>
          <p:cNvPr id="8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C3C7A958-5E0B-7B6C-EDC4-3C28964D99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12" name="TextBox 15">
            <a:extLst>
              <a:ext uri="{FF2B5EF4-FFF2-40B4-BE49-F238E27FC236}">
                <a16:creationId xmlns:a16="http://schemas.microsoft.com/office/drawing/2014/main" id="{9DF952C2-09E3-0579-4D85-2AA210559247}"/>
              </a:ext>
            </a:extLst>
          </p:cNvPr>
          <p:cNvSpPr txBox="1"/>
          <p:nvPr/>
        </p:nvSpPr>
        <p:spPr>
          <a:xfrm>
            <a:off x="2192572" y="409134"/>
            <a:ext cx="221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/>
                </a:solidFill>
              </a:rPr>
              <a:t>Approcci ○●○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EE213C62-05B4-B632-022C-B6FC58B7866B}"/>
              </a:ext>
            </a:extLst>
          </p:cNvPr>
          <p:cNvSpPr txBox="1"/>
          <p:nvPr/>
        </p:nvSpPr>
        <p:spPr>
          <a:xfrm>
            <a:off x="1674730" y="1533715"/>
            <a:ext cx="79637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/>
              <a:t>CNN: </a:t>
            </a:r>
            <a:r>
              <a:rPr lang="en-US" sz="2400" dirty="0" err="1"/>
              <a:t>l’architettura</a:t>
            </a:r>
            <a:r>
              <a:rPr lang="en-US" sz="2400" dirty="0"/>
              <a:t> di </a:t>
            </a:r>
            <a:r>
              <a:rPr lang="en-US" sz="2400" dirty="0" err="1"/>
              <a:t>questo</a:t>
            </a:r>
            <a:r>
              <a:rPr lang="en-US" sz="2400" dirty="0"/>
              <a:t> </a:t>
            </a:r>
            <a:r>
              <a:rPr lang="en-US" sz="2400" dirty="0" err="1"/>
              <a:t>tipo</a:t>
            </a:r>
            <a:r>
              <a:rPr lang="en-US" sz="2400" dirty="0"/>
              <a:t> </a:t>
            </a:r>
            <a:r>
              <a:rPr lang="en-US" sz="2400" dirty="0" err="1"/>
              <a:t>viene</a:t>
            </a:r>
            <a:r>
              <a:rPr lang="en-US" sz="2400" dirty="0"/>
              <a:t> </a:t>
            </a:r>
            <a:r>
              <a:rPr lang="en-US" sz="2400" dirty="0" err="1"/>
              <a:t>principalmente</a:t>
            </a:r>
            <a:r>
              <a:rPr lang="en-US" sz="2400" dirty="0"/>
              <a:t> </a:t>
            </a:r>
            <a:r>
              <a:rPr lang="en-US" sz="2400" dirty="0" err="1"/>
              <a:t>utilizzata</a:t>
            </a:r>
            <a:r>
              <a:rPr lang="en-US" sz="2400" dirty="0"/>
              <a:t> </a:t>
            </a:r>
            <a:r>
              <a:rPr lang="en-US" sz="2400" dirty="0" err="1"/>
              <a:t>sulle</a:t>
            </a:r>
            <a:r>
              <a:rPr lang="en-US" sz="2400" dirty="0"/>
              <a:t> </a:t>
            </a:r>
            <a:r>
              <a:rPr lang="en-US" sz="2400" dirty="0" err="1"/>
              <a:t>immagini</a:t>
            </a:r>
            <a:r>
              <a:rPr lang="en-US" sz="2400" dirty="0"/>
              <a:t>, </a:t>
            </a:r>
            <a:r>
              <a:rPr lang="en-US" sz="2400" dirty="0" err="1"/>
              <a:t>sfruttando</a:t>
            </a:r>
            <a:r>
              <a:rPr lang="en-US" sz="2400" dirty="0"/>
              <a:t> </a:t>
            </a:r>
            <a:r>
              <a:rPr lang="en-US" sz="2400" dirty="0" err="1"/>
              <a:t>l’operazione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convoluzione</a:t>
            </a:r>
            <a:r>
              <a:rPr lang="en-US" sz="2400" dirty="0"/>
              <a:t> sui pixel.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/>
              <a:t>RNN: la </a:t>
            </a:r>
            <a:r>
              <a:rPr lang="en-US" sz="2400" dirty="0" err="1"/>
              <a:t>caratteristica</a:t>
            </a:r>
            <a:r>
              <a:rPr lang="en-US" sz="2400" dirty="0"/>
              <a:t> </a:t>
            </a:r>
            <a:r>
              <a:rPr lang="en-US" sz="2400" dirty="0" err="1"/>
              <a:t>principale</a:t>
            </a:r>
            <a:r>
              <a:rPr lang="en-US" sz="2400" dirty="0"/>
              <a:t> </a:t>
            </a:r>
            <a:r>
              <a:rPr lang="en-US" sz="2400" dirty="0" err="1"/>
              <a:t>dell’architettura</a:t>
            </a:r>
            <a:r>
              <a:rPr lang="en-US" sz="2400" dirty="0"/>
              <a:t> è il </a:t>
            </a:r>
            <a:r>
              <a:rPr lang="en-US" sz="2400" dirty="0" err="1"/>
              <a:t>possedimento</a:t>
            </a:r>
            <a:r>
              <a:rPr lang="en-US" sz="2400" dirty="0"/>
              <a:t> di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memoria</a:t>
            </a:r>
            <a:r>
              <a:rPr lang="en-US" sz="2400" dirty="0"/>
              <a:t>, </a:t>
            </a:r>
            <a:r>
              <a:rPr lang="en-US" sz="2400" dirty="0" err="1"/>
              <a:t>adatta</a:t>
            </a:r>
            <a:r>
              <a:rPr lang="en-US" sz="2400" dirty="0"/>
              <a:t> </a:t>
            </a:r>
            <a:r>
              <a:rPr lang="en-US" sz="2400" dirty="0" err="1"/>
              <a:t>nei</a:t>
            </a:r>
            <a:r>
              <a:rPr lang="en-US" sz="2400" dirty="0"/>
              <a:t> </a:t>
            </a:r>
            <a:r>
              <a:rPr lang="en-US" sz="2400" dirty="0" err="1"/>
              <a:t>problemi</a:t>
            </a:r>
            <a:r>
              <a:rPr lang="en-US" sz="2400" dirty="0"/>
              <a:t> in cui il tempo è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componente</a:t>
            </a:r>
            <a:r>
              <a:rPr lang="en-US" sz="2400" dirty="0"/>
              <a:t> </a:t>
            </a:r>
            <a:r>
              <a:rPr lang="en-US" sz="2400" dirty="0" err="1"/>
              <a:t>fondamentale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/>
              <a:t>GCN: </a:t>
            </a:r>
            <a:r>
              <a:rPr lang="en-US" sz="2400" dirty="0" err="1"/>
              <a:t>architettura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lavora</a:t>
            </a:r>
            <a:r>
              <a:rPr lang="en-US" sz="2400" dirty="0"/>
              <a:t> </a:t>
            </a:r>
            <a:r>
              <a:rPr lang="en-US" sz="2400" dirty="0" err="1"/>
              <a:t>modellando</a:t>
            </a:r>
            <a:r>
              <a:rPr lang="en-US" sz="2400" dirty="0"/>
              <a:t> ed </a:t>
            </a:r>
            <a:r>
              <a:rPr lang="en-US" sz="2400" dirty="0" err="1"/>
              <a:t>elaborando</a:t>
            </a:r>
            <a:r>
              <a:rPr lang="en-US" sz="2400" dirty="0"/>
              <a:t> le </a:t>
            </a:r>
            <a:r>
              <a:rPr lang="en-US" sz="2400" dirty="0" err="1"/>
              <a:t>informazioni</a:t>
            </a:r>
            <a:r>
              <a:rPr lang="en-US" sz="2400" dirty="0"/>
              <a:t> </a:t>
            </a:r>
            <a:r>
              <a:rPr lang="en-US" sz="2400" dirty="0" err="1"/>
              <a:t>tramite</a:t>
            </a:r>
            <a:r>
              <a:rPr lang="en-US" sz="2400" dirty="0"/>
              <a:t> I </a:t>
            </a:r>
            <a:r>
              <a:rPr lang="en-US" sz="2400" dirty="0" err="1"/>
              <a:t>grafi</a:t>
            </a:r>
            <a:r>
              <a:rPr lang="en-US" sz="2400" dirty="0"/>
              <a:t>. In modo simile ad </a:t>
            </a:r>
            <a:r>
              <a:rPr lang="en-US" sz="2400" dirty="0" err="1"/>
              <a:t>una</a:t>
            </a:r>
            <a:r>
              <a:rPr lang="en-US" sz="2400" dirty="0"/>
              <a:t> CNN </a:t>
            </a:r>
            <a:r>
              <a:rPr lang="en-US" sz="2400" dirty="0" err="1"/>
              <a:t>sfrutta</a:t>
            </a:r>
            <a:r>
              <a:rPr lang="en-US" sz="2400" dirty="0"/>
              <a:t> </a:t>
            </a:r>
            <a:r>
              <a:rPr lang="en-US" sz="2400" dirty="0" err="1"/>
              <a:t>l’operazione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convoluzione</a:t>
            </a:r>
            <a:r>
              <a:rPr lang="en-US" sz="2400" dirty="0"/>
              <a:t>, </a:t>
            </a:r>
            <a:r>
              <a:rPr lang="en-US" sz="2400" dirty="0" err="1"/>
              <a:t>stavolta</a:t>
            </a:r>
            <a:r>
              <a:rPr lang="en-US" sz="2400" dirty="0"/>
              <a:t> non </a:t>
            </a:r>
            <a:r>
              <a:rPr lang="en-US" sz="2400" dirty="0" err="1"/>
              <a:t>su</a:t>
            </a:r>
            <a:r>
              <a:rPr lang="en-US" sz="2400" dirty="0"/>
              <a:t> pixel ma </a:t>
            </a:r>
            <a:r>
              <a:rPr lang="en-US" sz="2400" dirty="0" err="1"/>
              <a:t>su</a:t>
            </a:r>
            <a:r>
              <a:rPr lang="en-US" sz="2400" dirty="0"/>
              <a:t> nodi.</a:t>
            </a:r>
          </a:p>
        </p:txBody>
      </p:sp>
    </p:spTree>
    <p:extLst>
      <p:ext uri="{BB962C8B-B14F-4D97-AF65-F5344CB8AC3E}">
        <p14:creationId xmlns:p14="http://schemas.microsoft.com/office/powerpoint/2010/main" val="41085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3FA2A91-B585-D90C-1FF1-97C823EC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A170A0F-6A37-9A3E-DECA-A89E48E3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pPr/>
              <a:t>11</a:t>
            </a:fld>
            <a:r>
              <a:rPr lang="en-US" dirty="0"/>
              <a:t>/22</a:t>
            </a:r>
          </a:p>
        </p:txBody>
      </p:sp>
      <p:pic>
        <p:nvPicPr>
          <p:cNvPr id="4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91852857-AF80-E897-4F32-2AC2782E09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53292DA7-57C2-64B8-417D-A7EC11156250}"/>
              </a:ext>
            </a:extLst>
          </p:cNvPr>
          <p:cNvSpPr txBox="1"/>
          <p:nvPr/>
        </p:nvSpPr>
        <p:spPr>
          <a:xfrm>
            <a:off x="2192572" y="563024"/>
            <a:ext cx="920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ln w="0"/>
                <a:solidFill>
                  <a:schemeClr val="tx2"/>
                </a:solidFill>
              </a:rPr>
              <a:t>Graph-convolutional</a:t>
            </a:r>
            <a:r>
              <a:rPr lang="it-IT" sz="3200" b="1" dirty="0">
                <a:ln w="0"/>
                <a:solidFill>
                  <a:schemeClr val="tx2"/>
                </a:solidFill>
              </a:rPr>
              <a:t> Network</a:t>
            </a:r>
            <a:endParaRPr lang="en-US" sz="3200" b="1" dirty="0">
              <a:ln w="0"/>
              <a:solidFill>
                <a:schemeClr val="tx2"/>
              </a:solidFill>
            </a:endParaRPr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7545DD8B-682B-E190-CBEA-CA14064BDE9F}"/>
              </a:ext>
            </a:extLst>
          </p:cNvPr>
          <p:cNvSpPr txBox="1"/>
          <p:nvPr/>
        </p:nvSpPr>
        <p:spPr>
          <a:xfrm>
            <a:off x="2192572" y="409134"/>
            <a:ext cx="221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/>
                </a:solidFill>
              </a:rPr>
              <a:t>Approcci ○○●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AFFBECC8-E10E-81A7-9349-5592E6AC2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1803999"/>
            <a:ext cx="4333336" cy="3250002"/>
          </a:xfrm>
          <a:prstGeom prst="rect">
            <a:avLst/>
          </a:prstGeom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C41C724A-E168-7ACA-FE6B-03478373F5B7}"/>
              </a:ext>
            </a:extLst>
          </p:cNvPr>
          <p:cNvSpPr txBox="1"/>
          <p:nvPr/>
        </p:nvSpPr>
        <p:spPr>
          <a:xfrm>
            <a:off x="5403701" y="1301689"/>
            <a:ext cx="63886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/>
              <a:t>La GCN è </a:t>
            </a:r>
            <a:r>
              <a:rPr lang="en-US" sz="2400" dirty="0" err="1"/>
              <a:t>l’architettura</a:t>
            </a:r>
            <a:r>
              <a:rPr lang="en-US" sz="2400" dirty="0"/>
              <a:t> </a:t>
            </a:r>
            <a:r>
              <a:rPr lang="en-US" sz="2400" dirty="0" err="1"/>
              <a:t>scelta</a:t>
            </a:r>
            <a:r>
              <a:rPr lang="en-US" sz="2400" dirty="0"/>
              <a:t> per </a:t>
            </a:r>
            <a:r>
              <a:rPr lang="en-US" sz="2400" dirty="0" err="1"/>
              <a:t>questo</a:t>
            </a:r>
            <a:r>
              <a:rPr lang="en-US" sz="2400" dirty="0"/>
              <a:t> </a:t>
            </a:r>
            <a:r>
              <a:rPr lang="en-US" sz="2400" dirty="0" err="1"/>
              <a:t>lavoro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it-IT" sz="2400" b="0" i="0" dirty="0">
                <a:effectLst/>
                <a:latin typeface="+mj-lt"/>
              </a:rPr>
              <a:t>È facilmente possibile collegare il concetto di grafo con nodi e archi allo scheletro umano con articolazioni e ossa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/>
              <a:t>La </a:t>
            </a:r>
            <a:r>
              <a:rPr lang="en-US" sz="2400" dirty="0" err="1"/>
              <a:t>convoluzione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nodi del </a:t>
            </a:r>
            <a:r>
              <a:rPr lang="en-US" sz="2400" dirty="0" err="1"/>
              <a:t>grafo</a:t>
            </a:r>
            <a:r>
              <a:rPr lang="en-US" sz="2400" dirty="0"/>
              <a:t> </a:t>
            </a:r>
            <a:r>
              <a:rPr lang="en-US" sz="2400" dirty="0" err="1"/>
              <a:t>aggrega</a:t>
            </a:r>
            <a:r>
              <a:rPr lang="en-US" sz="2400" dirty="0"/>
              <a:t> </a:t>
            </a:r>
            <a:r>
              <a:rPr lang="en-US" sz="2400" dirty="0" err="1"/>
              <a:t>informazioni</a:t>
            </a:r>
            <a:r>
              <a:rPr lang="en-US" sz="2400" dirty="0"/>
              <a:t> </a:t>
            </a:r>
            <a:r>
              <a:rPr lang="en-US" sz="2400" dirty="0" err="1"/>
              <a:t>tramite</a:t>
            </a:r>
            <a:r>
              <a:rPr lang="en-US" sz="2400" dirty="0"/>
              <a:t> un </a:t>
            </a:r>
            <a:r>
              <a:rPr lang="en-US" sz="2400" dirty="0" err="1"/>
              <a:t>sistema</a:t>
            </a:r>
            <a:r>
              <a:rPr lang="en-US" sz="2400" dirty="0"/>
              <a:t> di passaggio di </a:t>
            </a:r>
            <a:r>
              <a:rPr lang="en-US" sz="2400" dirty="0" err="1"/>
              <a:t>messaggi</a:t>
            </a:r>
            <a:endParaRPr lang="en-US" sz="2400" dirty="0"/>
          </a:p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/>
              <a:t>Un </a:t>
            </a:r>
            <a:r>
              <a:rPr lang="en-US" sz="2400" dirty="0" err="1"/>
              <a:t>singolo</a:t>
            </a:r>
            <a:r>
              <a:rPr lang="en-US" sz="2400" dirty="0"/>
              <a:t> </a:t>
            </a:r>
            <a:r>
              <a:rPr lang="en-US" sz="2400" dirty="0" err="1"/>
              <a:t>nodo</a:t>
            </a:r>
            <a:r>
              <a:rPr lang="en-US" sz="2400" dirty="0"/>
              <a:t> </a:t>
            </a:r>
            <a:r>
              <a:rPr lang="en-US" sz="2400" dirty="0" err="1"/>
              <a:t>possiede</a:t>
            </a:r>
            <a:r>
              <a:rPr lang="en-US" sz="2400" dirty="0"/>
              <a:t> </a:t>
            </a:r>
            <a:r>
              <a:rPr lang="en-US" sz="2400" dirty="0" err="1"/>
              <a:t>informazioni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tutti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propri</a:t>
            </a:r>
            <a:r>
              <a:rPr lang="en-US" sz="2400" dirty="0"/>
              <a:t> </a:t>
            </a:r>
            <a:r>
              <a:rPr lang="en-US" sz="2400" dirty="0" err="1"/>
              <a:t>vicini</a:t>
            </a:r>
            <a:r>
              <a:rPr lang="en-US" sz="2400" dirty="0"/>
              <a:t> e </a:t>
            </a:r>
            <a:r>
              <a:rPr lang="en-US" sz="2400" dirty="0" err="1"/>
              <a:t>oltre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94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12</a:t>
            </a:fld>
            <a:r>
              <a:rPr lang="en-US" dirty="0"/>
              <a:t>/22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B8034-2472-7F29-3770-7B18E1C3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pic>
        <p:nvPicPr>
          <p:cNvPr id="8" name="Picture 7" descr="A picture containing logo, symbol, emblem, trademark&#10;&#10;Description automatically generated">
            <a:extLst>
              <a:ext uri="{FF2B5EF4-FFF2-40B4-BE49-F238E27FC236}">
                <a16:creationId xmlns:a16="http://schemas.microsoft.com/office/drawing/2014/main" id="{AB6D99D0-AD8A-8D75-1184-B15FA95669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14737" r="9302" b="9252"/>
          <a:stretch/>
        </p:blipFill>
        <p:spPr>
          <a:xfrm>
            <a:off x="944880" y="0"/>
            <a:ext cx="985520" cy="1127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B1135-D3D5-821B-3C54-0586D9F14115}"/>
              </a:ext>
            </a:extLst>
          </p:cNvPr>
          <p:cNvSpPr txBox="1"/>
          <p:nvPr/>
        </p:nvSpPr>
        <p:spPr>
          <a:xfrm>
            <a:off x="2043485" y="604540"/>
            <a:ext cx="920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</a:rPr>
              <a:t>Sommario</a:t>
            </a:r>
            <a:endParaRPr lang="en-US" sz="28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E0E78-87DB-393C-11F6-8C0A6F93DFA9}"/>
              </a:ext>
            </a:extLst>
          </p:cNvPr>
          <p:cNvSpPr txBox="1"/>
          <p:nvPr/>
        </p:nvSpPr>
        <p:spPr>
          <a:xfrm>
            <a:off x="944880" y="1798983"/>
            <a:ext cx="6231172" cy="334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Contesto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Obbiettivi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Approcci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bg1"/>
                </a:solidFill>
                <a:latin typeface="Arial Nova" panose="020F0502020204030204" pitchFamily="34" charset="0"/>
              </a:rPr>
              <a:t>Soluzione proposta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Risultati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Conclusioni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38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4284">
        <p159:morph option="byObject"/>
      </p:transition>
    </mc:Choice>
    <mc:Fallback xmlns="">
      <p:transition spd="med" advTm="4284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CD4602-DD72-9D40-4152-58F364EE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1353800" cy="546100"/>
          </a:xfrm>
        </p:spPr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11901"/>
            <a:ext cx="838200" cy="546099"/>
          </a:xfrm>
        </p:spPr>
        <p:txBody>
          <a:bodyPr/>
          <a:lstStyle/>
          <a:p>
            <a:fld id="{064EB808-9DE5-4B01-8298-DD0372440E09}" type="slidenum">
              <a:rPr lang="en-US" smtClean="0"/>
              <a:pPr/>
              <a:t>13</a:t>
            </a:fld>
            <a:r>
              <a:rPr lang="en-US" dirty="0"/>
              <a:t>/22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7B8C7-5D1D-26AF-9C29-9260C70E3E44}"/>
              </a:ext>
            </a:extLst>
          </p:cNvPr>
          <p:cNvSpPr txBox="1"/>
          <p:nvPr/>
        </p:nvSpPr>
        <p:spPr>
          <a:xfrm>
            <a:off x="2192572" y="563024"/>
            <a:ext cx="920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0"/>
                <a:solidFill>
                  <a:schemeClr val="tx2"/>
                </a:solidFill>
              </a:rPr>
              <a:t>Architettura</a:t>
            </a:r>
            <a:endParaRPr lang="en-US" sz="3200" b="1" dirty="0">
              <a:ln w="0"/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3853E-1632-7F4C-4792-5F3F21A8BD17}"/>
              </a:ext>
            </a:extLst>
          </p:cNvPr>
          <p:cNvSpPr txBox="1"/>
          <p:nvPr/>
        </p:nvSpPr>
        <p:spPr>
          <a:xfrm>
            <a:off x="2192572" y="409134"/>
            <a:ext cx="221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/>
                </a:solidFill>
              </a:rPr>
              <a:t>Soluzione Proposta ●○○</a:t>
            </a:r>
            <a:endParaRPr lang="en-US" sz="1400" dirty="0">
              <a:solidFill>
                <a:schemeClr val="tx2"/>
              </a:solidFill>
            </a:endParaRPr>
          </a:p>
        </p:txBody>
      </p:sp>
      <p:pic>
        <p:nvPicPr>
          <p:cNvPr id="8" name="Immagine 7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BB78E941-2C1E-5DF8-33A1-402232885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28" y="1321209"/>
            <a:ext cx="8626415" cy="457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6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47566">
        <p159:morph option="byObject"/>
      </p:transition>
    </mc:Choice>
    <mc:Fallback xmlns="">
      <p:transition spd="med" advTm="47566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CD4602-DD72-9D40-4152-58F364EE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1353800" cy="546100"/>
          </a:xfrm>
        </p:spPr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11901"/>
            <a:ext cx="838200" cy="546099"/>
          </a:xfrm>
        </p:spPr>
        <p:txBody>
          <a:bodyPr/>
          <a:lstStyle/>
          <a:p>
            <a:fld id="{064EB808-9DE5-4B01-8298-DD0372440E09}" type="slidenum">
              <a:rPr lang="en-US" smtClean="0"/>
              <a:pPr/>
              <a:t>14</a:t>
            </a:fld>
            <a:r>
              <a:rPr lang="en-US" dirty="0"/>
              <a:t>/22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7B8C7-5D1D-26AF-9C29-9260C70E3E44}"/>
              </a:ext>
            </a:extLst>
          </p:cNvPr>
          <p:cNvSpPr txBox="1"/>
          <p:nvPr/>
        </p:nvSpPr>
        <p:spPr>
          <a:xfrm>
            <a:off x="2192572" y="563024"/>
            <a:ext cx="920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0"/>
                <a:solidFill>
                  <a:schemeClr val="tx2"/>
                </a:solidFill>
              </a:rPr>
              <a:t>Idee sulle modifiche</a:t>
            </a:r>
            <a:endParaRPr lang="en-US" sz="3200" b="1" dirty="0">
              <a:ln w="0"/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3853E-1632-7F4C-4792-5F3F21A8BD17}"/>
              </a:ext>
            </a:extLst>
          </p:cNvPr>
          <p:cNvSpPr txBox="1"/>
          <p:nvPr/>
        </p:nvSpPr>
        <p:spPr>
          <a:xfrm>
            <a:off x="2192572" y="409134"/>
            <a:ext cx="221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/>
                </a:solidFill>
              </a:rPr>
              <a:t>Soluzione Proposta ○●○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53DFC-76D9-1F05-5DBB-A5FEDFA218B9}"/>
              </a:ext>
            </a:extLst>
          </p:cNvPr>
          <p:cNvSpPr txBox="1"/>
          <p:nvPr/>
        </p:nvSpPr>
        <p:spPr>
          <a:xfrm>
            <a:off x="1680492" y="1652357"/>
            <a:ext cx="75415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 err="1"/>
              <a:t>Inizialmente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è </a:t>
            </a:r>
            <a:r>
              <a:rPr lang="en-US" sz="2400" dirty="0" err="1"/>
              <a:t>pensato</a:t>
            </a:r>
            <a:r>
              <a:rPr lang="en-US" sz="2400" dirty="0"/>
              <a:t> di </a:t>
            </a:r>
            <a:r>
              <a:rPr lang="en-US" sz="2400" dirty="0" err="1"/>
              <a:t>lavorare</a:t>
            </a:r>
            <a:r>
              <a:rPr lang="en-US" sz="2400" dirty="0"/>
              <a:t> </a:t>
            </a:r>
            <a:r>
              <a:rPr lang="en-US" sz="2400" dirty="0" err="1"/>
              <a:t>sulle</a:t>
            </a:r>
            <a:r>
              <a:rPr lang="en-US" sz="2400" dirty="0"/>
              <a:t> features del </a:t>
            </a:r>
            <a:r>
              <a:rPr lang="en-US" sz="2400" dirty="0" err="1"/>
              <a:t>modello</a:t>
            </a:r>
            <a:r>
              <a:rPr lang="en-US" sz="2400" dirty="0"/>
              <a:t>, </a:t>
            </a:r>
            <a:r>
              <a:rPr lang="en-US" sz="2400" dirty="0" err="1"/>
              <a:t>sugli</a:t>
            </a:r>
            <a:r>
              <a:rPr lang="en-US" sz="2400" dirty="0"/>
              <a:t> </a:t>
            </a:r>
            <a:r>
              <a:rPr lang="en-US" sz="2400" dirty="0" err="1"/>
              <a:t>iperparametri</a:t>
            </a:r>
            <a:r>
              <a:rPr lang="en-US" sz="2400" dirty="0"/>
              <a:t> </a:t>
            </a:r>
            <a:r>
              <a:rPr lang="en-US" sz="2400" dirty="0" err="1"/>
              <a:t>oppure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alcuni</a:t>
            </a:r>
            <a:r>
              <a:rPr lang="en-US" sz="2400" dirty="0"/>
              <a:t> </a:t>
            </a:r>
            <a:r>
              <a:rPr lang="en-US" sz="2400" dirty="0" err="1"/>
              <a:t>blocchi</a:t>
            </a:r>
            <a:r>
              <a:rPr lang="en-US" sz="2400" dirty="0"/>
              <a:t> </a:t>
            </a:r>
            <a:r>
              <a:rPr lang="en-US" sz="2400" dirty="0" err="1"/>
              <a:t>dell’architettura</a:t>
            </a:r>
            <a:r>
              <a:rPr lang="en-US" sz="2400" dirty="0"/>
              <a:t> </a:t>
            </a:r>
            <a:r>
              <a:rPr lang="en-US" sz="2400" dirty="0" err="1"/>
              <a:t>stessa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 err="1"/>
              <a:t>Analizzando</a:t>
            </a:r>
            <a:r>
              <a:rPr lang="en-US" sz="2400" dirty="0"/>
              <a:t> il </a:t>
            </a:r>
            <a:r>
              <a:rPr lang="en-US" sz="2400" dirty="0" err="1"/>
              <a:t>metodo</a:t>
            </a:r>
            <a:r>
              <a:rPr lang="en-US" sz="2400" dirty="0"/>
              <a:t> </a:t>
            </a:r>
            <a:r>
              <a:rPr lang="en-US" sz="2400" dirty="0" err="1"/>
              <a:t>però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è </a:t>
            </a:r>
            <a:r>
              <a:rPr lang="en-US" sz="2400" dirty="0" err="1"/>
              <a:t>notato</a:t>
            </a:r>
            <a:r>
              <a:rPr lang="en-US" sz="2400" dirty="0"/>
              <a:t> come </a:t>
            </a:r>
            <a:r>
              <a:rPr lang="en-US" sz="2400" dirty="0" err="1"/>
              <a:t>avvenisse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divisione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allenamento</a:t>
            </a:r>
            <a:r>
              <a:rPr lang="en-US" sz="2400" dirty="0"/>
              <a:t>, </a:t>
            </a:r>
            <a:r>
              <a:rPr lang="en-US" sz="2400" dirty="0" err="1"/>
              <a:t>validazione</a:t>
            </a:r>
            <a:r>
              <a:rPr lang="en-US" sz="2400" dirty="0"/>
              <a:t> e test </a:t>
            </a:r>
            <a:r>
              <a:rPr lang="en-US" sz="2400" dirty="0" err="1"/>
              <a:t>piuttosto</a:t>
            </a:r>
            <a:r>
              <a:rPr lang="en-US" sz="2400" dirty="0"/>
              <a:t> </a:t>
            </a:r>
            <a:r>
              <a:rPr lang="en-US" sz="2400" dirty="0" err="1"/>
              <a:t>strana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/>
              <a:t>Con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divisione</a:t>
            </a:r>
            <a:r>
              <a:rPr lang="en-US" sz="2400" dirty="0"/>
              <a:t> 50/50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allenamento</a:t>
            </a:r>
            <a:r>
              <a:rPr lang="en-US" sz="2400" dirty="0"/>
              <a:t> e validation, </a:t>
            </a:r>
            <a:r>
              <a:rPr lang="en-US" sz="2400" dirty="0" err="1"/>
              <a:t>sfruttando</a:t>
            </a:r>
            <a:r>
              <a:rPr lang="en-US" sz="2400" dirty="0"/>
              <a:t> lo </a:t>
            </a:r>
            <a:r>
              <a:rPr lang="en-US" sz="2400" dirty="0" err="1"/>
              <a:t>stesso</a:t>
            </a:r>
            <a:r>
              <a:rPr lang="en-US" sz="2400" dirty="0"/>
              <a:t> </a:t>
            </a:r>
            <a:r>
              <a:rPr lang="en-US" sz="2400" dirty="0" err="1"/>
              <a:t>insieme</a:t>
            </a:r>
            <a:r>
              <a:rPr lang="en-US" sz="2400" dirty="0"/>
              <a:t> di validation per </a:t>
            </a:r>
            <a:r>
              <a:rPr lang="en-US" sz="2400" dirty="0" err="1"/>
              <a:t>i</a:t>
            </a:r>
            <a:r>
              <a:rPr lang="en-US" sz="2400" dirty="0"/>
              <a:t> test </a:t>
            </a:r>
            <a:r>
              <a:rPr lang="en-US" sz="2400" dirty="0" err="1"/>
              <a:t>finali</a:t>
            </a:r>
            <a:r>
              <a:rPr lang="en-US" sz="2400" dirty="0"/>
              <a:t>, </a:t>
            </a:r>
            <a:r>
              <a:rPr lang="en-US" sz="2400" dirty="0" err="1"/>
              <a:t>si</a:t>
            </a:r>
            <a:r>
              <a:rPr lang="en-US" sz="2400" dirty="0"/>
              <a:t> è </a:t>
            </a:r>
            <a:r>
              <a:rPr lang="en-US" sz="2400" dirty="0" err="1"/>
              <a:t>deciso</a:t>
            </a:r>
            <a:r>
              <a:rPr lang="en-US" sz="2400" dirty="0"/>
              <a:t> di </a:t>
            </a:r>
            <a:r>
              <a:rPr lang="en-US" sz="2400" dirty="0" err="1"/>
              <a:t>intervenire</a:t>
            </a:r>
            <a:r>
              <a:rPr lang="en-US" sz="2400" dirty="0"/>
              <a:t> qui</a:t>
            </a:r>
          </a:p>
        </p:txBody>
      </p:sp>
    </p:spTree>
    <p:extLst>
      <p:ext uri="{BB962C8B-B14F-4D97-AF65-F5344CB8AC3E}">
        <p14:creationId xmlns:p14="http://schemas.microsoft.com/office/powerpoint/2010/main" val="13224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57832">
        <p159:morph option="byObject"/>
      </p:transition>
    </mc:Choice>
    <mc:Fallback xmlns="">
      <p:transition spd="med" advTm="57832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CD4602-DD72-9D40-4152-58F364EE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1353800" cy="546100"/>
          </a:xfrm>
        </p:spPr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11901"/>
            <a:ext cx="838200" cy="546099"/>
          </a:xfrm>
        </p:spPr>
        <p:txBody>
          <a:bodyPr/>
          <a:lstStyle/>
          <a:p>
            <a:fld id="{064EB808-9DE5-4B01-8298-DD0372440E09}" type="slidenum">
              <a:rPr lang="en-US" smtClean="0"/>
              <a:pPr/>
              <a:t>15</a:t>
            </a:fld>
            <a:r>
              <a:rPr lang="en-US" dirty="0"/>
              <a:t>/22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7B8C7-5D1D-26AF-9C29-9260C70E3E44}"/>
              </a:ext>
            </a:extLst>
          </p:cNvPr>
          <p:cNvSpPr txBox="1"/>
          <p:nvPr/>
        </p:nvSpPr>
        <p:spPr>
          <a:xfrm>
            <a:off x="2192572" y="563024"/>
            <a:ext cx="920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0"/>
                <a:solidFill>
                  <a:schemeClr val="tx2"/>
                </a:solidFill>
              </a:rPr>
              <a:t>Comparazione tra split vecchio e nuovo</a:t>
            </a:r>
            <a:endParaRPr lang="en-US" sz="3200" b="1" dirty="0">
              <a:ln w="0"/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3853E-1632-7F4C-4792-5F3F21A8BD17}"/>
              </a:ext>
            </a:extLst>
          </p:cNvPr>
          <p:cNvSpPr txBox="1"/>
          <p:nvPr/>
        </p:nvSpPr>
        <p:spPr>
          <a:xfrm>
            <a:off x="2192572" y="409134"/>
            <a:ext cx="221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/>
                </a:solidFill>
              </a:rPr>
              <a:t>Soluzione Proposta ○○●</a:t>
            </a:r>
            <a:endParaRPr 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3DF9251E-4740-669D-109C-686370AE7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916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13780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15132">
        <p159:morph option="byObject"/>
      </p:transition>
    </mc:Choice>
    <mc:Fallback xmlns="">
      <p:transition spd="med" advTm="115132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16</a:t>
            </a:fld>
            <a:r>
              <a:rPr lang="en-US" dirty="0"/>
              <a:t>/22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B8034-2472-7F29-3770-7B18E1C3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pic>
        <p:nvPicPr>
          <p:cNvPr id="8" name="Picture 7" descr="A picture containing logo, symbol, emblem, trademark&#10;&#10;Description automatically generated">
            <a:extLst>
              <a:ext uri="{FF2B5EF4-FFF2-40B4-BE49-F238E27FC236}">
                <a16:creationId xmlns:a16="http://schemas.microsoft.com/office/drawing/2014/main" id="{AB6D99D0-AD8A-8D75-1184-B15FA95669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14737" r="9302" b="9252"/>
          <a:stretch/>
        </p:blipFill>
        <p:spPr>
          <a:xfrm>
            <a:off x="944880" y="0"/>
            <a:ext cx="985520" cy="1127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B1135-D3D5-821B-3C54-0586D9F14115}"/>
              </a:ext>
            </a:extLst>
          </p:cNvPr>
          <p:cNvSpPr txBox="1"/>
          <p:nvPr/>
        </p:nvSpPr>
        <p:spPr>
          <a:xfrm>
            <a:off x="2043485" y="604540"/>
            <a:ext cx="920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</a:rPr>
              <a:t>Sommario</a:t>
            </a:r>
            <a:endParaRPr lang="en-US" sz="28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E0E78-87DB-393C-11F6-8C0A6F93DFA9}"/>
              </a:ext>
            </a:extLst>
          </p:cNvPr>
          <p:cNvSpPr txBox="1"/>
          <p:nvPr/>
        </p:nvSpPr>
        <p:spPr>
          <a:xfrm>
            <a:off x="944880" y="1798983"/>
            <a:ext cx="6231172" cy="334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Contesto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Obbiettivi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Approcci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Soluzione proposta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bg1"/>
                </a:solidFill>
                <a:latin typeface="Arial Nova" panose="020F0502020204030204" pitchFamily="34" charset="0"/>
              </a:rPr>
              <a:t>Risultati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Conclusioni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02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259">
        <p159:morph option="byObject"/>
      </p:transition>
    </mc:Choice>
    <mc:Fallback xmlns="">
      <p:transition spd="med" advTm="1259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CD4602-DD72-9D40-4152-58F364EE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1353800" cy="546100"/>
          </a:xfrm>
        </p:spPr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11901"/>
            <a:ext cx="838200" cy="546099"/>
          </a:xfrm>
        </p:spPr>
        <p:txBody>
          <a:bodyPr/>
          <a:lstStyle/>
          <a:p>
            <a:fld id="{064EB808-9DE5-4B01-8298-DD0372440E09}" type="slidenum">
              <a:rPr lang="en-US" smtClean="0"/>
              <a:pPr/>
              <a:t>17</a:t>
            </a:fld>
            <a:r>
              <a:rPr lang="en-US" dirty="0"/>
              <a:t>/22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7B8C7-5D1D-26AF-9C29-9260C70E3E44}"/>
              </a:ext>
            </a:extLst>
          </p:cNvPr>
          <p:cNvSpPr txBox="1"/>
          <p:nvPr/>
        </p:nvSpPr>
        <p:spPr>
          <a:xfrm>
            <a:off x="2192572" y="563024"/>
            <a:ext cx="920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0"/>
                <a:solidFill>
                  <a:schemeClr val="tx2"/>
                </a:solidFill>
              </a:rPr>
              <a:t>Dataset</a:t>
            </a:r>
            <a:endParaRPr lang="en-US" sz="3200" b="1" dirty="0">
              <a:ln w="0"/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3853E-1632-7F4C-4792-5F3F21A8BD17}"/>
              </a:ext>
            </a:extLst>
          </p:cNvPr>
          <p:cNvSpPr txBox="1"/>
          <p:nvPr/>
        </p:nvSpPr>
        <p:spPr>
          <a:xfrm>
            <a:off x="2192572" y="409134"/>
            <a:ext cx="221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/>
                </a:solidFill>
              </a:rPr>
              <a:t>Risultati ●○○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CF1306-BF3E-F3E9-01C2-2567A150E716}"/>
              </a:ext>
            </a:extLst>
          </p:cNvPr>
          <p:cNvSpPr txBox="1"/>
          <p:nvPr/>
        </p:nvSpPr>
        <p:spPr>
          <a:xfrm>
            <a:off x="2041489" y="1457673"/>
            <a:ext cx="75415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/>
              <a:t>Il dataset </a:t>
            </a:r>
            <a:r>
              <a:rPr lang="en-US" sz="2400" dirty="0" err="1"/>
              <a:t>su</a:t>
            </a:r>
            <a:r>
              <a:rPr lang="en-US" sz="2400" dirty="0"/>
              <a:t> cui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sono</a:t>
            </a:r>
            <a:r>
              <a:rPr lang="en-US" sz="2400" dirty="0"/>
              <a:t> </a:t>
            </a:r>
            <a:r>
              <a:rPr lang="en-US" sz="2400" dirty="0" err="1"/>
              <a:t>comparati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risultati</a:t>
            </a:r>
            <a:r>
              <a:rPr lang="en-US" sz="2400" dirty="0"/>
              <a:t> è </a:t>
            </a:r>
            <a:r>
              <a:rPr lang="en-US" sz="2400" dirty="0" err="1"/>
              <a:t>l’NTURGB+D</a:t>
            </a:r>
            <a:r>
              <a:rPr lang="en-US" sz="2400" dirty="0"/>
              <a:t> 60, </a:t>
            </a:r>
            <a:r>
              <a:rPr lang="en-US" sz="2400" dirty="0" err="1"/>
              <a:t>specializzato</a:t>
            </a:r>
            <a:r>
              <a:rPr lang="en-US" sz="2400" dirty="0"/>
              <a:t> e </a:t>
            </a:r>
            <a:r>
              <a:rPr lang="en-US" sz="2400" dirty="0" err="1"/>
              <a:t>maggiormente</a:t>
            </a:r>
            <a:r>
              <a:rPr lang="en-US" sz="2400" dirty="0"/>
              <a:t> </a:t>
            </a:r>
            <a:r>
              <a:rPr lang="en-US" sz="2400" dirty="0" err="1"/>
              <a:t>utilizzato</a:t>
            </a:r>
            <a:r>
              <a:rPr lang="en-US" sz="2400" dirty="0"/>
              <a:t> per </a:t>
            </a:r>
            <a:r>
              <a:rPr lang="en-US" sz="2400" dirty="0" err="1"/>
              <a:t>l’HAR</a:t>
            </a:r>
            <a:r>
              <a:rPr lang="en-US" sz="2400" dirty="0"/>
              <a:t> </a:t>
            </a:r>
            <a:r>
              <a:rPr lang="en-US" sz="2400" dirty="0" err="1"/>
              <a:t>relativo</a:t>
            </a:r>
            <a:r>
              <a:rPr lang="en-US" sz="2400" dirty="0"/>
              <a:t> </a:t>
            </a:r>
            <a:r>
              <a:rPr lang="en-US" sz="2400" dirty="0" err="1"/>
              <a:t>allo</a:t>
            </a:r>
            <a:r>
              <a:rPr lang="en-US" sz="2400" dirty="0"/>
              <a:t> </a:t>
            </a:r>
            <a:r>
              <a:rPr lang="en-US" sz="2400" dirty="0" err="1"/>
              <a:t>scheletro</a:t>
            </a:r>
            <a:r>
              <a:rPr lang="en-US" sz="2400" dirty="0"/>
              <a:t> 3D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 err="1"/>
              <a:t>All’interno</a:t>
            </a:r>
            <a:r>
              <a:rPr lang="en-US" sz="2400" dirty="0"/>
              <a:t> del dataset è possible </a:t>
            </a:r>
            <a:r>
              <a:rPr lang="en-US" sz="2400" dirty="0" err="1"/>
              <a:t>definire</a:t>
            </a:r>
            <a:r>
              <a:rPr lang="en-US" sz="2400" dirty="0"/>
              <a:t> due diverse </a:t>
            </a:r>
            <a:r>
              <a:rPr lang="en-US" sz="2400" dirty="0" err="1"/>
              <a:t>metriche</a:t>
            </a:r>
            <a:r>
              <a:rPr lang="en-US" sz="2400" dirty="0"/>
              <a:t>, </a:t>
            </a:r>
            <a:r>
              <a:rPr lang="en-US" sz="2400" dirty="0" err="1"/>
              <a:t>scegliendo</a:t>
            </a:r>
            <a:r>
              <a:rPr lang="en-US" sz="2400" dirty="0"/>
              <a:t> se </a:t>
            </a:r>
            <a:r>
              <a:rPr lang="en-US" sz="2400" dirty="0" err="1"/>
              <a:t>analizzare</a:t>
            </a:r>
            <a:r>
              <a:rPr lang="en-US" sz="2400" dirty="0"/>
              <a:t> per </a:t>
            </a:r>
            <a:r>
              <a:rPr lang="en-US" sz="2400" dirty="0" err="1"/>
              <a:t>punti</a:t>
            </a:r>
            <a:r>
              <a:rPr lang="en-US" sz="2400" dirty="0"/>
              <a:t> di vista o per </a:t>
            </a:r>
            <a:r>
              <a:rPr lang="en-US" sz="2400" dirty="0" err="1"/>
              <a:t>soggetti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2400" dirty="0"/>
              <a:t>I </a:t>
            </a:r>
            <a:r>
              <a:rPr lang="en-US" sz="2400" dirty="0" err="1"/>
              <a:t>risultati</a:t>
            </a:r>
            <a:r>
              <a:rPr lang="en-US" sz="2400" dirty="0"/>
              <a:t> </a:t>
            </a:r>
            <a:r>
              <a:rPr lang="en-US" sz="2400" dirty="0" err="1"/>
              <a:t>portati</a:t>
            </a:r>
            <a:r>
              <a:rPr lang="en-US" sz="2400" dirty="0"/>
              <a:t> </a:t>
            </a:r>
            <a:r>
              <a:rPr lang="en-US" sz="2400" dirty="0" err="1"/>
              <a:t>sono</a:t>
            </a:r>
            <a:r>
              <a:rPr lang="en-US" sz="2400" dirty="0"/>
              <a:t> </a:t>
            </a:r>
            <a:r>
              <a:rPr lang="en-US" sz="2400" dirty="0" err="1"/>
              <a:t>relativi</a:t>
            </a:r>
            <a:r>
              <a:rPr lang="en-US" sz="2400" dirty="0"/>
              <a:t> </a:t>
            </a:r>
            <a:r>
              <a:rPr lang="en-US" sz="2400" dirty="0" err="1"/>
              <a:t>alla</a:t>
            </a:r>
            <a:r>
              <a:rPr lang="en-US" sz="2400" dirty="0"/>
              <a:t> </a:t>
            </a:r>
            <a:r>
              <a:rPr lang="en-US" sz="2400" dirty="0" err="1"/>
              <a:t>modalità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soggetti</a:t>
            </a:r>
            <a:r>
              <a:rPr lang="en-US" sz="2400" dirty="0"/>
              <a:t> </a:t>
            </a:r>
            <a:r>
              <a:rPr lang="en-US" sz="2400" dirty="0" err="1"/>
              <a:t>diversi</a:t>
            </a:r>
            <a:r>
              <a:rPr lang="en-US" sz="2400" dirty="0"/>
              <a:t>: </a:t>
            </a:r>
            <a:r>
              <a:rPr lang="en-US" sz="2400" dirty="0" err="1"/>
              <a:t>allenamento</a:t>
            </a:r>
            <a:r>
              <a:rPr lang="en-US" sz="2400" dirty="0"/>
              <a:t>, </a:t>
            </a:r>
            <a:r>
              <a:rPr lang="en-US" sz="2400" dirty="0" err="1"/>
              <a:t>validazione</a:t>
            </a:r>
            <a:r>
              <a:rPr lang="en-US" sz="2400" dirty="0"/>
              <a:t> e testing </a:t>
            </a:r>
            <a:r>
              <a:rPr lang="en-US" sz="2400" dirty="0" err="1"/>
              <a:t>avvengono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individui</a:t>
            </a:r>
            <a:r>
              <a:rPr lang="en-US" sz="2400" dirty="0"/>
              <a:t> sempre </a:t>
            </a:r>
            <a:r>
              <a:rPr lang="en-US" sz="2400" dirty="0" err="1"/>
              <a:t>diversi</a:t>
            </a:r>
            <a:r>
              <a:rPr lang="en-US" sz="2400" dirty="0"/>
              <a:t> in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 dirty="0" err="1"/>
              <a:t>fase</a:t>
            </a:r>
            <a:r>
              <a:rPr lang="en-US" sz="2400" dirty="0"/>
              <a:t> (Cross Subject)</a:t>
            </a:r>
          </a:p>
        </p:txBody>
      </p:sp>
    </p:spTree>
    <p:extLst>
      <p:ext uri="{BB962C8B-B14F-4D97-AF65-F5344CB8AC3E}">
        <p14:creationId xmlns:p14="http://schemas.microsoft.com/office/powerpoint/2010/main" val="117166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52956">
        <p159:morph option="byObject"/>
      </p:transition>
    </mc:Choice>
    <mc:Fallback xmlns="">
      <p:transition spd="med" advTm="52956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6A2F4B3-0B69-E297-6957-29F24366C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56DF993-8D80-2F08-630B-F072BE7B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pPr/>
              <a:t>18</a:t>
            </a:fld>
            <a:r>
              <a:rPr lang="en-US" dirty="0"/>
              <a:t>/22</a:t>
            </a:r>
          </a:p>
        </p:txBody>
      </p:sp>
      <p:pic>
        <p:nvPicPr>
          <p:cNvPr id="4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3F8CAFD2-C4BA-8A5F-D668-A39EE52C71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333F811D-3C7D-C2FB-B8AA-D90AB89AB8DF}"/>
              </a:ext>
            </a:extLst>
          </p:cNvPr>
          <p:cNvSpPr txBox="1"/>
          <p:nvPr/>
        </p:nvSpPr>
        <p:spPr>
          <a:xfrm>
            <a:off x="2192572" y="563024"/>
            <a:ext cx="920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0"/>
                <a:solidFill>
                  <a:schemeClr val="tx2"/>
                </a:solidFill>
              </a:rPr>
              <a:t>Accuratezza</a:t>
            </a:r>
            <a:endParaRPr lang="en-US" sz="3200" b="1" dirty="0">
              <a:ln w="0"/>
              <a:solidFill>
                <a:schemeClr val="tx2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52E7C1B5-4D91-C8A6-BEB1-D7773613D7E5}"/>
              </a:ext>
            </a:extLst>
          </p:cNvPr>
          <p:cNvSpPr txBox="1"/>
          <p:nvPr/>
        </p:nvSpPr>
        <p:spPr>
          <a:xfrm>
            <a:off x="2192572" y="409134"/>
            <a:ext cx="221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/>
                </a:solidFill>
              </a:rPr>
              <a:t>Risultati ○●○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68E0C03F-2745-811C-481F-9981397AE581}"/>
              </a:ext>
            </a:extLst>
          </p:cNvPr>
          <p:cNvSpPr/>
          <p:nvPr/>
        </p:nvSpPr>
        <p:spPr>
          <a:xfrm>
            <a:off x="2044402" y="2737052"/>
            <a:ext cx="2358633" cy="1559126"/>
          </a:xfrm>
          <a:prstGeom prst="roundRect">
            <a:avLst/>
          </a:prstGeom>
          <a:noFill/>
          <a:ln w="12700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</a:rPr>
              <a:t>93.4%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11">
            <a:extLst>
              <a:ext uri="{FF2B5EF4-FFF2-40B4-BE49-F238E27FC236}">
                <a16:creationId xmlns:a16="http://schemas.microsoft.com/office/drawing/2014/main" id="{44C896C5-1BEA-6AB7-712F-7B28A13CB647}"/>
              </a:ext>
            </a:extLst>
          </p:cNvPr>
          <p:cNvSpPr/>
          <p:nvPr/>
        </p:nvSpPr>
        <p:spPr>
          <a:xfrm>
            <a:off x="7350467" y="2737052"/>
            <a:ext cx="2358633" cy="1559126"/>
          </a:xfrm>
          <a:prstGeom prst="roundRect">
            <a:avLst/>
          </a:prstGeom>
          <a:noFill/>
          <a:ln w="12700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000" b="1" dirty="0">
                <a:solidFill>
                  <a:schemeClr val="tx1"/>
                </a:solidFill>
              </a:rPr>
              <a:t>93.8%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99788B4-DF42-D448-C442-E2CB8C15AD8A}"/>
              </a:ext>
            </a:extLst>
          </p:cNvPr>
          <p:cNvSpPr txBox="1"/>
          <p:nvPr/>
        </p:nvSpPr>
        <p:spPr>
          <a:xfrm>
            <a:off x="1887000" y="2146216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Metodo di partenza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8F402B4-4CA1-121E-6758-2F45F2EAD0A2}"/>
              </a:ext>
            </a:extLst>
          </p:cNvPr>
          <p:cNvSpPr txBox="1"/>
          <p:nvPr/>
        </p:nvSpPr>
        <p:spPr>
          <a:xfrm>
            <a:off x="7179092" y="2146216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Metodo modificato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E000AFE-4CE9-F8E9-4371-AE724412789F}"/>
              </a:ext>
            </a:extLst>
          </p:cNvPr>
          <p:cNvSpPr txBox="1"/>
          <p:nvPr/>
        </p:nvSpPr>
        <p:spPr>
          <a:xfrm>
            <a:off x="5630529" y="3331949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837054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CD4602-DD72-9D40-4152-58F364EE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1353800" cy="546100"/>
          </a:xfrm>
        </p:spPr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11901"/>
            <a:ext cx="838200" cy="546099"/>
          </a:xfrm>
        </p:spPr>
        <p:txBody>
          <a:bodyPr/>
          <a:lstStyle/>
          <a:p>
            <a:fld id="{064EB808-9DE5-4B01-8298-DD0372440E09}" type="slidenum">
              <a:rPr lang="en-US" smtClean="0"/>
              <a:pPr/>
              <a:t>19</a:t>
            </a:fld>
            <a:r>
              <a:rPr lang="en-US" dirty="0"/>
              <a:t>/22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7B8C7-5D1D-26AF-9C29-9260C70E3E44}"/>
              </a:ext>
            </a:extLst>
          </p:cNvPr>
          <p:cNvSpPr txBox="1"/>
          <p:nvPr/>
        </p:nvSpPr>
        <p:spPr>
          <a:xfrm>
            <a:off x="2192572" y="563024"/>
            <a:ext cx="920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0"/>
                <a:solidFill>
                  <a:schemeClr val="tx2"/>
                </a:solidFill>
              </a:rPr>
              <a:t>Confronto</a:t>
            </a:r>
            <a:endParaRPr lang="en-US" sz="3200" b="1" dirty="0">
              <a:ln w="0"/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3853E-1632-7F4C-4792-5F3F21A8BD17}"/>
              </a:ext>
            </a:extLst>
          </p:cNvPr>
          <p:cNvSpPr txBox="1"/>
          <p:nvPr/>
        </p:nvSpPr>
        <p:spPr>
          <a:xfrm>
            <a:off x="2192572" y="409134"/>
            <a:ext cx="221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/>
                </a:solidFill>
              </a:rPr>
              <a:t>Risultati ○○●</a:t>
            </a:r>
            <a:endParaRPr lang="en-US" sz="1400" dirty="0">
              <a:solidFill>
                <a:schemeClr val="tx2"/>
              </a:solidFill>
            </a:endParaRPr>
          </a:p>
        </p:txBody>
      </p:sp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20AB6BDF-D1E7-BC44-873C-0EC83AC8F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996533"/>
              </p:ext>
            </p:extLst>
          </p:nvPr>
        </p:nvGraphicFramePr>
        <p:xfrm>
          <a:off x="2192572" y="1301689"/>
          <a:ext cx="7836619" cy="4900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75967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00684">
        <p159:morph option="byObject"/>
      </p:transition>
    </mc:Choice>
    <mc:Fallback xmlns="">
      <p:transition spd="med" advTm="100684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2</a:t>
            </a:fld>
            <a:r>
              <a:rPr lang="en-US" dirty="0"/>
              <a:t>/20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B8034-2472-7F29-3770-7B18E1C3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pic>
        <p:nvPicPr>
          <p:cNvPr id="8" name="Picture 7" descr="A picture containing logo, symbol, emblem, trademark&#10;&#10;Description automatically generated">
            <a:extLst>
              <a:ext uri="{FF2B5EF4-FFF2-40B4-BE49-F238E27FC236}">
                <a16:creationId xmlns:a16="http://schemas.microsoft.com/office/drawing/2014/main" id="{AB6D99D0-AD8A-8D75-1184-B15FA95669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14737" r="9302" b="9252"/>
          <a:stretch/>
        </p:blipFill>
        <p:spPr>
          <a:xfrm>
            <a:off x="944880" y="0"/>
            <a:ext cx="985520" cy="1127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B1135-D3D5-821B-3C54-0586D9F14115}"/>
              </a:ext>
            </a:extLst>
          </p:cNvPr>
          <p:cNvSpPr txBox="1"/>
          <p:nvPr/>
        </p:nvSpPr>
        <p:spPr>
          <a:xfrm>
            <a:off x="2043485" y="604540"/>
            <a:ext cx="920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</a:rPr>
              <a:t>Sommario</a:t>
            </a:r>
            <a:endParaRPr lang="en-US" sz="28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E0E78-87DB-393C-11F6-8C0A6F93DFA9}"/>
              </a:ext>
            </a:extLst>
          </p:cNvPr>
          <p:cNvSpPr txBox="1"/>
          <p:nvPr/>
        </p:nvSpPr>
        <p:spPr>
          <a:xfrm>
            <a:off x="944880" y="1798983"/>
            <a:ext cx="6231172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bg1"/>
                </a:solidFill>
                <a:latin typeface="Arial Nova" panose="020F0502020204030204" pitchFamily="34" charset="0"/>
              </a:rPr>
              <a:t>Contesto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Obbiettivi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Approcci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Soluzione proposta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Risultati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Conclusioni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03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8764">
        <p159:morph option="byObject"/>
      </p:transition>
    </mc:Choice>
    <mc:Fallback xmlns="">
      <p:transition spd="med" advTm="18764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20</a:t>
            </a:fld>
            <a:r>
              <a:rPr lang="en-US" dirty="0"/>
              <a:t>/22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B8034-2472-7F29-3770-7B18E1C3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pic>
        <p:nvPicPr>
          <p:cNvPr id="8" name="Picture 7" descr="A picture containing logo, symbol, emblem, trademark&#10;&#10;Description automatically generated">
            <a:extLst>
              <a:ext uri="{FF2B5EF4-FFF2-40B4-BE49-F238E27FC236}">
                <a16:creationId xmlns:a16="http://schemas.microsoft.com/office/drawing/2014/main" id="{AB6D99D0-AD8A-8D75-1184-B15FA95669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14737" r="9302" b="9252"/>
          <a:stretch/>
        </p:blipFill>
        <p:spPr>
          <a:xfrm>
            <a:off x="944880" y="0"/>
            <a:ext cx="985520" cy="1127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B1135-D3D5-821B-3C54-0586D9F14115}"/>
              </a:ext>
            </a:extLst>
          </p:cNvPr>
          <p:cNvSpPr txBox="1"/>
          <p:nvPr/>
        </p:nvSpPr>
        <p:spPr>
          <a:xfrm>
            <a:off x="2043485" y="604540"/>
            <a:ext cx="920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</a:rPr>
              <a:t>Sommario</a:t>
            </a:r>
            <a:endParaRPr lang="en-US" sz="28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E0E78-87DB-393C-11F6-8C0A6F93DFA9}"/>
              </a:ext>
            </a:extLst>
          </p:cNvPr>
          <p:cNvSpPr txBox="1"/>
          <p:nvPr/>
        </p:nvSpPr>
        <p:spPr>
          <a:xfrm>
            <a:off x="944880" y="1798983"/>
            <a:ext cx="6231172" cy="334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Contesto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Obbiettivi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Approcci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Soluzione proposta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Risultati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bg1"/>
                </a:solidFill>
                <a:latin typeface="Arial Nova" panose="020F0502020204030204" pitchFamily="34" charset="0"/>
              </a:rPr>
              <a:t>Conclusioni</a:t>
            </a:r>
            <a:endParaRPr lang="en-US" sz="2400" dirty="0">
              <a:solidFill>
                <a:schemeClr val="bg1"/>
              </a:solidFill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38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850">
        <p159:morph option="byObject"/>
      </p:transition>
    </mc:Choice>
    <mc:Fallback xmlns="">
      <p:transition spd="med" advTm="85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CD4602-DD72-9D40-4152-58F364EE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1353800" cy="546100"/>
          </a:xfrm>
        </p:spPr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11901"/>
            <a:ext cx="838200" cy="546099"/>
          </a:xfrm>
        </p:spPr>
        <p:txBody>
          <a:bodyPr/>
          <a:lstStyle/>
          <a:p>
            <a:fld id="{064EB808-9DE5-4B01-8298-DD0372440E09}" type="slidenum">
              <a:rPr lang="en-US" smtClean="0"/>
              <a:pPr/>
              <a:t>21</a:t>
            </a:fld>
            <a:r>
              <a:rPr lang="en-US" dirty="0"/>
              <a:t>/22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7B8C7-5D1D-26AF-9C29-9260C70E3E44}"/>
              </a:ext>
            </a:extLst>
          </p:cNvPr>
          <p:cNvSpPr txBox="1"/>
          <p:nvPr/>
        </p:nvSpPr>
        <p:spPr>
          <a:xfrm>
            <a:off x="2192572" y="563024"/>
            <a:ext cx="920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0"/>
                <a:solidFill>
                  <a:schemeClr val="tx2"/>
                </a:solidFill>
              </a:rPr>
              <a:t>Conclusioni</a:t>
            </a:r>
            <a:endParaRPr lang="en-US" sz="3200" b="1" dirty="0">
              <a:ln w="0"/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3853E-1632-7F4C-4792-5F3F21A8BD17}"/>
              </a:ext>
            </a:extLst>
          </p:cNvPr>
          <p:cNvSpPr txBox="1"/>
          <p:nvPr/>
        </p:nvSpPr>
        <p:spPr>
          <a:xfrm>
            <a:off x="2192572" y="409134"/>
            <a:ext cx="221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/>
                </a:solidFill>
              </a:rPr>
              <a:t>Conclusioni ●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23145FF-8FFA-75B8-6CC2-31B0CB26FFDB}"/>
              </a:ext>
            </a:extLst>
          </p:cNvPr>
          <p:cNvSpPr txBox="1"/>
          <p:nvPr/>
        </p:nvSpPr>
        <p:spPr>
          <a:xfrm>
            <a:off x="1842027" y="1905506"/>
            <a:ext cx="8285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Il </a:t>
            </a:r>
            <a:r>
              <a:rPr lang="en-US" sz="2400" dirty="0" err="1"/>
              <a:t>lavoro</a:t>
            </a:r>
            <a:r>
              <a:rPr lang="en-US" sz="2400" dirty="0"/>
              <a:t> </a:t>
            </a:r>
            <a:r>
              <a:rPr lang="en-US" sz="2400" dirty="0" err="1"/>
              <a:t>svolto</a:t>
            </a:r>
            <a:r>
              <a:rPr lang="en-US" sz="2400" dirty="0"/>
              <a:t> ha </a:t>
            </a:r>
            <a:r>
              <a:rPr lang="en-US" sz="2400" dirty="0" err="1"/>
              <a:t>mostrato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miglioramenti</a:t>
            </a:r>
            <a:r>
              <a:rPr lang="en-US" sz="2400" dirty="0"/>
              <a:t> per </a:t>
            </a:r>
            <a:r>
              <a:rPr lang="en-US" sz="2400" dirty="0" err="1"/>
              <a:t>l’accuratezza</a:t>
            </a:r>
            <a:r>
              <a:rPr lang="en-US" sz="2400" dirty="0"/>
              <a:t> di un </a:t>
            </a:r>
            <a:r>
              <a:rPr lang="en-US" sz="2400" dirty="0" err="1"/>
              <a:t>modello</a:t>
            </a:r>
            <a:r>
              <a:rPr lang="en-US" sz="2400" dirty="0"/>
              <a:t> di deep learning, </a:t>
            </a:r>
            <a:r>
              <a:rPr lang="en-US" sz="2400" dirty="0" err="1"/>
              <a:t>nell’ambito</a:t>
            </a:r>
            <a:r>
              <a:rPr lang="en-US" sz="2400" dirty="0"/>
              <a:t> </a:t>
            </a:r>
            <a:r>
              <a:rPr lang="en-US" sz="2400" dirty="0" err="1"/>
              <a:t>dello</a:t>
            </a:r>
            <a:r>
              <a:rPr lang="en-US" sz="2400" dirty="0"/>
              <a:t> Human Action Recognition.</a:t>
            </a:r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dirty="0" err="1"/>
              <a:t>futuro</a:t>
            </a:r>
            <a:r>
              <a:rPr lang="en-US" sz="2400" dirty="0"/>
              <a:t> </a:t>
            </a:r>
            <a:r>
              <a:rPr lang="en-US" sz="2400" dirty="0" err="1"/>
              <a:t>sarà</a:t>
            </a:r>
            <a:r>
              <a:rPr lang="en-US" sz="2400" dirty="0"/>
              <a:t> possible </a:t>
            </a:r>
            <a:r>
              <a:rPr lang="en-US" sz="2400" dirty="0" err="1"/>
              <a:t>ottenere</a:t>
            </a:r>
            <a:r>
              <a:rPr lang="en-US" sz="2400" dirty="0"/>
              <a:t> </a:t>
            </a:r>
            <a:r>
              <a:rPr lang="en-US" sz="2400" dirty="0" err="1"/>
              <a:t>degli</a:t>
            </a:r>
            <a:r>
              <a:rPr lang="en-US" sz="2400" dirty="0"/>
              <a:t> </a:t>
            </a:r>
            <a:r>
              <a:rPr lang="en-US" sz="2400" dirty="0" err="1"/>
              <a:t>ulteriori</a:t>
            </a:r>
            <a:r>
              <a:rPr lang="en-US" sz="2400" dirty="0"/>
              <a:t> </a:t>
            </a:r>
            <a:r>
              <a:rPr lang="en-US" sz="2400" dirty="0" err="1"/>
              <a:t>miglioramenti</a:t>
            </a:r>
            <a:r>
              <a:rPr lang="en-US" sz="2400" dirty="0"/>
              <a:t> </a:t>
            </a:r>
            <a:r>
              <a:rPr lang="en-US" sz="2400" dirty="0" err="1"/>
              <a:t>lavorando</a:t>
            </a:r>
            <a:r>
              <a:rPr lang="en-US" sz="2400" dirty="0"/>
              <a:t> </a:t>
            </a:r>
            <a:r>
              <a:rPr lang="en-US" sz="2400" dirty="0" err="1"/>
              <a:t>sul</a:t>
            </a:r>
            <a:r>
              <a:rPr lang="en-US" sz="2400" dirty="0"/>
              <a:t> </a:t>
            </a:r>
            <a:r>
              <a:rPr lang="en-US" sz="2400" dirty="0" err="1"/>
              <a:t>blocco</a:t>
            </a:r>
            <a:r>
              <a:rPr lang="en-US" sz="2400" dirty="0"/>
              <a:t> </a:t>
            </a:r>
            <a:r>
              <a:rPr lang="en-US" sz="2400" dirty="0" err="1"/>
              <a:t>temporale</a:t>
            </a:r>
            <a:r>
              <a:rPr lang="en-US" sz="2400" dirty="0"/>
              <a:t> di </a:t>
            </a:r>
            <a:r>
              <a:rPr lang="en-US" sz="2400" dirty="0" err="1"/>
              <a:t>una</a:t>
            </a:r>
            <a:r>
              <a:rPr lang="en-US" sz="2400" dirty="0"/>
              <a:t> GCN, o come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sta</a:t>
            </a:r>
            <a:r>
              <a:rPr lang="en-US" sz="2400" dirty="0"/>
              <a:t> </a:t>
            </a:r>
            <a:r>
              <a:rPr lang="en-US" sz="2400" dirty="0" err="1"/>
              <a:t>vedendo</a:t>
            </a:r>
            <a:r>
              <a:rPr lang="en-US" sz="2400" dirty="0"/>
              <a:t> </a:t>
            </a:r>
            <a:r>
              <a:rPr lang="en-US" sz="2400" dirty="0" err="1"/>
              <a:t>ultimamente</a:t>
            </a:r>
            <a:r>
              <a:rPr lang="en-US" sz="2400" dirty="0"/>
              <a:t> </a:t>
            </a:r>
            <a:r>
              <a:rPr lang="en-US" sz="2400" dirty="0" err="1"/>
              <a:t>nella</a:t>
            </a:r>
            <a:r>
              <a:rPr lang="en-US" sz="2400" dirty="0"/>
              <a:t> </a:t>
            </a:r>
            <a:r>
              <a:rPr lang="en-US" sz="2400" dirty="0" err="1"/>
              <a:t>letteratura</a:t>
            </a:r>
            <a:r>
              <a:rPr lang="en-US" sz="2400" dirty="0"/>
              <a:t>, </a:t>
            </a:r>
            <a:r>
              <a:rPr lang="en-US" sz="2400" dirty="0" err="1"/>
              <a:t>l’architettura</a:t>
            </a:r>
            <a:r>
              <a:rPr lang="en-US" sz="2400" dirty="0"/>
              <a:t> </a:t>
            </a:r>
            <a:r>
              <a:rPr lang="en-US" sz="2400" dirty="0" err="1"/>
              <a:t>predominante</a:t>
            </a:r>
            <a:r>
              <a:rPr lang="en-US" sz="2400" dirty="0"/>
              <a:t> </a:t>
            </a:r>
            <a:r>
              <a:rPr lang="en-US" sz="2400" dirty="0" err="1"/>
              <a:t>potrebbe</a:t>
            </a:r>
            <a:r>
              <a:rPr lang="en-US" sz="2400" dirty="0"/>
              <a:t> </a:t>
            </a:r>
            <a:r>
              <a:rPr lang="en-US" sz="2400" dirty="0" err="1"/>
              <a:t>diventare</a:t>
            </a:r>
            <a:r>
              <a:rPr lang="en-US" sz="2400" dirty="0"/>
              <a:t> </a:t>
            </a:r>
            <a:r>
              <a:rPr lang="en-US" sz="2400" dirty="0" err="1"/>
              <a:t>quella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Transformers.</a:t>
            </a:r>
          </a:p>
        </p:txBody>
      </p:sp>
    </p:spTree>
    <p:extLst>
      <p:ext uri="{BB962C8B-B14F-4D97-AF65-F5344CB8AC3E}">
        <p14:creationId xmlns:p14="http://schemas.microsoft.com/office/powerpoint/2010/main" val="4037730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5712">
        <p159:morph option="byObject"/>
      </p:transition>
    </mc:Choice>
    <mc:Fallback xmlns="">
      <p:transition spd="med" advTm="5712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22</a:t>
            </a:fld>
            <a:r>
              <a:rPr lang="en-US" dirty="0"/>
              <a:t>/22</a:t>
            </a:r>
          </a:p>
        </p:txBody>
      </p:sp>
      <p:pic>
        <p:nvPicPr>
          <p:cNvPr id="8" name="Picture 7" descr="A picture containing logo, symbol, emblem, trademark&#10;&#10;Description automatically generated">
            <a:extLst>
              <a:ext uri="{FF2B5EF4-FFF2-40B4-BE49-F238E27FC236}">
                <a16:creationId xmlns:a16="http://schemas.microsoft.com/office/drawing/2014/main" id="{AB6D99D0-AD8A-8D75-1184-B15FA95669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14737" r="9302" b="9252"/>
          <a:stretch/>
        </p:blipFill>
        <p:spPr>
          <a:xfrm>
            <a:off x="944880" y="0"/>
            <a:ext cx="985520" cy="1127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B1135-D3D5-821B-3C54-0586D9F14115}"/>
              </a:ext>
            </a:extLst>
          </p:cNvPr>
          <p:cNvSpPr txBox="1"/>
          <p:nvPr/>
        </p:nvSpPr>
        <p:spPr>
          <a:xfrm>
            <a:off x="419100" y="1622482"/>
            <a:ext cx="10972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4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4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sz="4400" dirty="0">
              <a:ln w="0"/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7D0BE-996B-819D-7E35-E8CD82FE0186}"/>
              </a:ext>
            </a:extLst>
          </p:cNvPr>
          <p:cNvSpPr txBox="1"/>
          <p:nvPr/>
        </p:nvSpPr>
        <p:spPr>
          <a:xfrm>
            <a:off x="3873260" y="4522201"/>
            <a:ext cx="3861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i="1" dirty="0">
                <a:solidFill>
                  <a:schemeClr val="bg1"/>
                </a:solidFill>
              </a:rPr>
              <a:t>Grazie per aver ascoltato. Qualche domanda?</a:t>
            </a:r>
            <a:endParaRPr lang="en-US" sz="2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01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48641">
        <p159:morph option="byObject"/>
      </p:transition>
    </mc:Choice>
    <mc:Fallback xmlns="">
      <p:transition spd="med" advTm="4864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CD4602-DD72-9D40-4152-58F364EE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1353800" cy="546100"/>
          </a:xfrm>
        </p:spPr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11901"/>
            <a:ext cx="838200" cy="546099"/>
          </a:xfrm>
        </p:spPr>
        <p:txBody>
          <a:bodyPr/>
          <a:lstStyle/>
          <a:p>
            <a:fld id="{064EB808-9DE5-4B01-8298-DD0372440E09}" type="slidenum">
              <a:rPr lang="en-US" smtClean="0"/>
              <a:pPr/>
              <a:t>3</a:t>
            </a:fld>
            <a:r>
              <a:rPr lang="en-US" dirty="0"/>
              <a:t>/22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7B8C7-5D1D-26AF-9C29-9260C70E3E44}"/>
              </a:ext>
            </a:extLst>
          </p:cNvPr>
          <p:cNvSpPr txBox="1"/>
          <p:nvPr/>
        </p:nvSpPr>
        <p:spPr>
          <a:xfrm>
            <a:off x="2192572" y="563024"/>
            <a:ext cx="920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0"/>
                <a:solidFill>
                  <a:schemeClr val="tx2"/>
                </a:solidFill>
              </a:rPr>
              <a:t>Human Action </a:t>
            </a:r>
            <a:r>
              <a:rPr lang="it-IT" sz="3200" b="1" dirty="0" err="1">
                <a:ln w="0"/>
                <a:solidFill>
                  <a:schemeClr val="tx2"/>
                </a:solidFill>
              </a:rPr>
              <a:t>Recognition</a:t>
            </a:r>
            <a:endParaRPr lang="en-US" sz="3200" b="1" dirty="0">
              <a:ln w="0"/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3853E-1632-7F4C-4792-5F3F21A8BD17}"/>
              </a:ext>
            </a:extLst>
          </p:cNvPr>
          <p:cNvSpPr txBox="1"/>
          <p:nvPr/>
        </p:nvSpPr>
        <p:spPr>
          <a:xfrm>
            <a:off x="2192572" y="409134"/>
            <a:ext cx="221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/>
                </a:solidFill>
              </a:rPr>
              <a:t>Contesto ●○○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DA343A-9132-5960-1699-1D9911F8E00D}"/>
              </a:ext>
            </a:extLst>
          </p:cNvPr>
          <p:cNvSpPr txBox="1"/>
          <p:nvPr/>
        </p:nvSpPr>
        <p:spPr>
          <a:xfrm>
            <a:off x="1286541" y="1697617"/>
            <a:ext cx="79637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/>
              <a:t>Il </a:t>
            </a:r>
            <a:r>
              <a:rPr lang="en-US" sz="2400" dirty="0" err="1"/>
              <a:t>riconoscimento</a:t>
            </a:r>
            <a:r>
              <a:rPr lang="en-US" sz="2400" dirty="0"/>
              <a:t> </a:t>
            </a:r>
            <a:r>
              <a:rPr lang="en-US" sz="2400" dirty="0" err="1"/>
              <a:t>delle</a:t>
            </a:r>
            <a:r>
              <a:rPr lang="en-US" sz="2400" dirty="0"/>
              <a:t> </a:t>
            </a:r>
            <a:r>
              <a:rPr lang="en-US" sz="2400" dirty="0" err="1"/>
              <a:t>azioni</a:t>
            </a:r>
            <a:r>
              <a:rPr lang="en-US" sz="2400" dirty="0"/>
              <a:t> </a:t>
            </a:r>
            <a:r>
              <a:rPr lang="en-US" sz="2400" dirty="0" err="1"/>
              <a:t>umane</a:t>
            </a:r>
            <a:r>
              <a:rPr lang="en-US" sz="2400" dirty="0"/>
              <a:t> o Human Action Recognition (HAR)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occupa</a:t>
            </a:r>
            <a:r>
              <a:rPr lang="en-US" sz="2400" dirty="0"/>
              <a:t> del </a:t>
            </a:r>
            <a:r>
              <a:rPr lang="en-US" sz="2400" dirty="0" err="1"/>
              <a:t>problema</a:t>
            </a:r>
            <a:r>
              <a:rPr lang="en-US" sz="2400" dirty="0"/>
              <a:t> del </a:t>
            </a:r>
            <a:r>
              <a:rPr lang="en-US" sz="2400" dirty="0" err="1"/>
              <a:t>riconoscimento</a:t>
            </a:r>
            <a:r>
              <a:rPr lang="en-US" sz="2400" dirty="0"/>
              <a:t> </a:t>
            </a:r>
            <a:r>
              <a:rPr lang="en-US" sz="2400" dirty="0" err="1"/>
              <a:t>delle</a:t>
            </a:r>
            <a:r>
              <a:rPr lang="en-US" sz="2400" dirty="0"/>
              <a:t> </a:t>
            </a:r>
            <a:r>
              <a:rPr lang="en-US" sz="2400" dirty="0" err="1"/>
              <a:t>azioni</a:t>
            </a:r>
            <a:r>
              <a:rPr lang="en-US" sz="2400" dirty="0"/>
              <a:t> da </a:t>
            </a:r>
            <a:r>
              <a:rPr lang="en-US" sz="2400" dirty="0" err="1"/>
              <a:t>parte</a:t>
            </a:r>
            <a:r>
              <a:rPr lang="en-US" sz="2400" dirty="0"/>
              <a:t> del computer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 err="1"/>
              <a:t>Rientra</a:t>
            </a:r>
            <a:r>
              <a:rPr lang="en-US" sz="2400" dirty="0"/>
              <a:t> </a:t>
            </a:r>
            <a:r>
              <a:rPr lang="en-US" sz="2400" dirty="0" err="1"/>
              <a:t>nella</a:t>
            </a:r>
            <a:r>
              <a:rPr lang="en-US" sz="2400" dirty="0"/>
              <a:t> </a:t>
            </a:r>
            <a:r>
              <a:rPr lang="en-US" sz="2400" dirty="0" err="1"/>
              <a:t>branca</a:t>
            </a:r>
            <a:r>
              <a:rPr lang="en-US" sz="2400" dirty="0"/>
              <a:t> </a:t>
            </a:r>
            <a:r>
              <a:rPr lang="en-US" sz="2400" dirty="0" err="1"/>
              <a:t>detta</a:t>
            </a:r>
            <a:r>
              <a:rPr lang="en-US" sz="2400" dirty="0"/>
              <a:t> Computer Vision e </a:t>
            </a:r>
            <a:r>
              <a:rPr lang="en-US" sz="2400" dirty="0" err="1"/>
              <a:t>sfrutta</a:t>
            </a:r>
            <a:r>
              <a:rPr lang="en-US" sz="2400" dirty="0"/>
              <a:t> </a:t>
            </a:r>
            <a:r>
              <a:rPr lang="en-US" sz="2400" dirty="0" err="1"/>
              <a:t>l’intelligenza</a:t>
            </a:r>
            <a:r>
              <a:rPr lang="en-US" sz="2400" dirty="0"/>
              <a:t> </a:t>
            </a:r>
            <a:r>
              <a:rPr lang="en-US" sz="2400" dirty="0" err="1"/>
              <a:t>artificiale</a:t>
            </a:r>
            <a:r>
              <a:rPr lang="en-US" sz="2400" dirty="0"/>
              <a:t> per </a:t>
            </a:r>
            <a:r>
              <a:rPr lang="en-US" sz="2400" dirty="0" err="1"/>
              <a:t>raggiungere</a:t>
            </a:r>
            <a:r>
              <a:rPr lang="en-US" sz="2400" dirty="0"/>
              <a:t> il </a:t>
            </a:r>
            <a:r>
              <a:rPr lang="en-US" sz="2400" dirty="0" err="1"/>
              <a:t>suo</a:t>
            </a:r>
            <a:r>
              <a:rPr lang="en-US" sz="2400" dirty="0"/>
              <a:t> </a:t>
            </a:r>
            <a:r>
              <a:rPr lang="en-US" sz="2400" dirty="0" err="1"/>
              <a:t>scopo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 err="1"/>
              <a:t>L’obbiettivo</a:t>
            </a:r>
            <a:r>
              <a:rPr lang="en-US" sz="2400" dirty="0"/>
              <a:t> di </a:t>
            </a:r>
            <a:r>
              <a:rPr lang="en-US" sz="2400" dirty="0" err="1"/>
              <a:t>questa</a:t>
            </a:r>
            <a:r>
              <a:rPr lang="en-US" sz="2400" dirty="0"/>
              <a:t> </a:t>
            </a:r>
            <a:r>
              <a:rPr lang="en-US" sz="2400" dirty="0" err="1"/>
              <a:t>branca</a:t>
            </a:r>
            <a:r>
              <a:rPr lang="en-US" sz="2400" dirty="0"/>
              <a:t> è </a:t>
            </a:r>
            <a:r>
              <a:rPr lang="en-US" sz="2400" dirty="0" err="1"/>
              <a:t>riuscire</a:t>
            </a:r>
            <a:r>
              <a:rPr lang="en-US" sz="2400" dirty="0"/>
              <a:t> a </a:t>
            </a:r>
            <a:r>
              <a:rPr lang="en-US" sz="2400" dirty="0" err="1"/>
              <a:t>classificare</a:t>
            </a:r>
            <a:r>
              <a:rPr lang="en-US" sz="2400" dirty="0"/>
              <a:t> </a:t>
            </a:r>
            <a:r>
              <a:rPr lang="en-US" sz="2400" dirty="0" err="1"/>
              <a:t>autonomamente</a:t>
            </a:r>
            <a:r>
              <a:rPr lang="en-US" sz="2400" dirty="0"/>
              <a:t> con il machine learning le </a:t>
            </a:r>
            <a:r>
              <a:rPr lang="en-US" sz="2400" dirty="0" err="1"/>
              <a:t>azioni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/>
              <a:t>Essa </a:t>
            </a:r>
            <a:r>
              <a:rPr lang="en-US" sz="2400" dirty="0" err="1"/>
              <a:t>trova</a:t>
            </a:r>
            <a:r>
              <a:rPr lang="en-US" sz="2400" dirty="0"/>
              <a:t> </a:t>
            </a:r>
            <a:r>
              <a:rPr lang="en-US" sz="2400" dirty="0" err="1"/>
              <a:t>applicazioni</a:t>
            </a:r>
            <a:r>
              <a:rPr lang="en-US" sz="2400" dirty="0"/>
              <a:t> </a:t>
            </a:r>
            <a:r>
              <a:rPr lang="en-US" sz="2400" dirty="0" err="1"/>
              <a:t>nell’interazione</a:t>
            </a:r>
            <a:r>
              <a:rPr lang="en-US" sz="2400" dirty="0"/>
              <a:t> </a:t>
            </a:r>
            <a:r>
              <a:rPr lang="en-US" sz="2400" dirty="0" err="1"/>
              <a:t>uomo-macchina</a:t>
            </a:r>
            <a:r>
              <a:rPr lang="en-US" sz="2400" dirty="0"/>
              <a:t>, </a:t>
            </a:r>
            <a:r>
              <a:rPr lang="en-US" sz="2400" dirty="0" err="1"/>
              <a:t>nella</a:t>
            </a:r>
            <a:r>
              <a:rPr lang="en-US" sz="2400" dirty="0"/>
              <a:t> </a:t>
            </a:r>
            <a:r>
              <a:rPr lang="en-US" sz="2400" dirty="0" err="1"/>
              <a:t>medicina</a:t>
            </a:r>
            <a:r>
              <a:rPr lang="en-US" sz="2400" dirty="0"/>
              <a:t> e </a:t>
            </a:r>
            <a:r>
              <a:rPr lang="en-US" sz="2400" dirty="0" err="1"/>
              <a:t>nello</a:t>
            </a:r>
            <a:r>
              <a:rPr lang="en-US" sz="2400" dirty="0"/>
              <a:t> sport.</a:t>
            </a:r>
          </a:p>
        </p:txBody>
      </p:sp>
    </p:spTree>
    <p:extLst>
      <p:ext uri="{BB962C8B-B14F-4D97-AF65-F5344CB8AC3E}">
        <p14:creationId xmlns:p14="http://schemas.microsoft.com/office/powerpoint/2010/main" val="3307537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8335">
        <p159:morph option="byObject"/>
      </p:transition>
    </mc:Choice>
    <mc:Fallback xmlns="">
      <p:transition spd="med" advTm="38335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1FCB7D8-4B17-2AF5-DD61-5F8F88CC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pic>
        <p:nvPicPr>
          <p:cNvPr id="11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88A38A4-65A3-B7BF-9BC3-777CE43A3B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12" name="TextBox 3">
            <a:extLst>
              <a:ext uri="{FF2B5EF4-FFF2-40B4-BE49-F238E27FC236}">
                <a16:creationId xmlns:a16="http://schemas.microsoft.com/office/drawing/2014/main" id="{B5FF8AF8-9355-93C2-E9E6-122A71C3EDFB}"/>
              </a:ext>
            </a:extLst>
          </p:cNvPr>
          <p:cNvSpPr txBox="1"/>
          <p:nvPr/>
        </p:nvSpPr>
        <p:spPr>
          <a:xfrm>
            <a:off x="2192572" y="563024"/>
            <a:ext cx="920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0"/>
                <a:solidFill>
                  <a:schemeClr val="tx2"/>
                </a:solidFill>
              </a:rPr>
              <a:t>Tipologie di dati</a:t>
            </a:r>
            <a:endParaRPr lang="en-US" sz="3200" b="1" dirty="0">
              <a:ln w="0"/>
              <a:solidFill>
                <a:schemeClr val="tx2"/>
              </a:solidFill>
            </a:endParaRP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85CEA7FF-034F-B876-4E32-CFE7D68A4D0F}"/>
              </a:ext>
            </a:extLst>
          </p:cNvPr>
          <p:cNvSpPr txBox="1"/>
          <p:nvPr/>
        </p:nvSpPr>
        <p:spPr>
          <a:xfrm>
            <a:off x="2192572" y="409134"/>
            <a:ext cx="221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/>
                </a:solidFill>
              </a:rPr>
              <a:t>Contesto ○●○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3F2C522B-56BE-2256-FD2C-694360470291}"/>
              </a:ext>
            </a:extLst>
          </p:cNvPr>
          <p:cNvSpPr txBox="1"/>
          <p:nvPr/>
        </p:nvSpPr>
        <p:spPr>
          <a:xfrm>
            <a:off x="1286541" y="1697617"/>
            <a:ext cx="79637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/>
              <a:t>Nel </a:t>
            </a:r>
            <a:r>
              <a:rPr lang="en-US" sz="2400" dirty="0" err="1"/>
              <a:t>contesto</a:t>
            </a:r>
            <a:r>
              <a:rPr lang="en-US" sz="2400" dirty="0"/>
              <a:t> </a:t>
            </a:r>
            <a:r>
              <a:rPr lang="en-US" sz="2400" dirty="0" err="1"/>
              <a:t>dell’HAR</a:t>
            </a:r>
            <a:r>
              <a:rPr lang="en-US" sz="2400" dirty="0"/>
              <a:t> </a:t>
            </a:r>
            <a:r>
              <a:rPr lang="en-US" sz="2400" dirty="0" err="1"/>
              <a:t>esistono</a:t>
            </a:r>
            <a:r>
              <a:rPr lang="en-US" sz="2400" dirty="0"/>
              <a:t> </a:t>
            </a:r>
            <a:r>
              <a:rPr lang="en-US" sz="2400" dirty="0" err="1"/>
              <a:t>varie</a:t>
            </a:r>
            <a:r>
              <a:rPr lang="en-US" sz="2400" dirty="0"/>
              <a:t> </a:t>
            </a:r>
            <a:r>
              <a:rPr lang="en-US" sz="2400" dirty="0" err="1"/>
              <a:t>tipologie</a:t>
            </a:r>
            <a:r>
              <a:rPr lang="en-US" sz="2400" dirty="0"/>
              <a:t> di </a:t>
            </a:r>
            <a:r>
              <a:rPr lang="en-US" sz="2400" dirty="0" err="1"/>
              <a:t>dati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cui </a:t>
            </a:r>
            <a:r>
              <a:rPr lang="en-US" sz="2400" dirty="0" err="1"/>
              <a:t>effettuare</a:t>
            </a:r>
            <a:r>
              <a:rPr lang="en-US" sz="2400" dirty="0"/>
              <a:t> la nostra </a:t>
            </a:r>
            <a:r>
              <a:rPr lang="en-US" sz="2400" dirty="0" err="1"/>
              <a:t>analisi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/>
              <a:t>Sono </a:t>
            </a:r>
            <a:r>
              <a:rPr lang="en-US" sz="2400" dirty="0" err="1"/>
              <a:t>presenti</a:t>
            </a:r>
            <a:r>
              <a:rPr lang="en-US" sz="2400" dirty="0"/>
              <a:t>: I </a:t>
            </a:r>
            <a:r>
              <a:rPr lang="en-US" sz="2400" dirty="0" err="1"/>
              <a:t>comuni</a:t>
            </a:r>
            <a:r>
              <a:rPr lang="en-US" sz="2400" dirty="0"/>
              <a:t> video a </a:t>
            </a:r>
            <a:r>
              <a:rPr lang="en-US" sz="2400" dirty="0" err="1"/>
              <a:t>colori</a:t>
            </a:r>
            <a:r>
              <a:rPr lang="en-US" sz="2400" dirty="0"/>
              <a:t> RGB, le </a:t>
            </a:r>
            <a:r>
              <a:rPr lang="en-US" sz="2400" dirty="0" err="1"/>
              <a:t>sequenze</a:t>
            </a:r>
            <a:r>
              <a:rPr lang="en-US" sz="2400" dirty="0"/>
              <a:t> </a:t>
            </a:r>
            <a:r>
              <a:rPr lang="en-US" sz="2400" dirty="0" err="1"/>
              <a:t>scheletriche</a:t>
            </a:r>
            <a:r>
              <a:rPr lang="en-US" sz="2400" dirty="0"/>
              <a:t> 2D/3D, </a:t>
            </a:r>
            <a:r>
              <a:rPr lang="en-US" sz="2400" dirty="0" err="1"/>
              <a:t>mappe</a:t>
            </a:r>
            <a:r>
              <a:rPr lang="en-US" sz="2400" dirty="0"/>
              <a:t> di </a:t>
            </a:r>
            <a:r>
              <a:rPr lang="en-US" sz="2400" dirty="0" err="1"/>
              <a:t>profondità</a:t>
            </a:r>
            <a:r>
              <a:rPr lang="en-US" sz="2400" dirty="0"/>
              <a:t> e </a:t>
            </a:r>
            <a:r>
              <a:rPr lang="en-US" sz="2400" dirty="0" err="1"/>
              <a:t>infrarossi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queste</a:t>
            </a:r>
            <a:r>
              <a:rPr lang="en-US" sz="2400" dirty="0"/>
              <a:t> </a:t>
            </a:r>
            <a:r>
              <a:rPr lang="en-US" sz="2400" dirty="0" err="1"/>
              <a:t>modalità</a:t>
            </a:r>
            <a:r>
              <a:rPr lang="en-US" sz="2400" dirty="0"/>
              <a:t> le </a:t>
            </a:r>
            <a:r>
              <a:rPr lang="en-US" sz="2400" dirty="0" err="1"/>
              <a:t>più</a:t>
            </a:r>
            <a:r>
              <a:rPr lang="en-US" sz="2400" dirty="0"/>
              <a:t> </a:t>
            </a:r>
            <a:r>
              <a:rPr lang="en-US" sz="2400" dirty="0" err="1"/>
              <a:t>comunemente</a:t>
            </a:r>
            <a:r>
              <a:rPr lang="en-US" sz="2400" dirty="0"/>
              <a:t> </a:t>
            </a:r>
            <a:r>
              <a:rPr lang="en-US" sz="2400" dirty="0" err="1"/>
              <a:t>utilizzate</a:t>
            </a:r>
            <a:r>
              <a:rPr lang="en-US" sz="2400" dirty="0"/>
              <a:t> </a:t>
            </a:r>
            <a:r>
              <a:rPr lang="en-US" sz="2400" dirty="0" err="1"/>
              <a:t>nell’ambito</a:t>
            </a:r>
            <a:r>
              <a:rPr lang="en-US" sz="2400" dirty="0"/>
              <a:t> </a:t>
            </a:r>
            <a:r>
              <a:rPr lang="en-US" sz="2400" dirty="0" err="1"/>
              <a:t>sono</a:t>
            </a:r>
            <a:r>
              <a:rPr lang="en-US" sz="2400" dirty="0"/>
              <a:t> I video RGB e le lo </a:t>
            </a:r>
            <a:r>
              <a:rPr lang="en-US" sz="2400" dirty="0" err="1"/>
              <a:t>scheletro</a:t>
            </a:r>
            <a:r>
              <a:rPr lang="en-US" sz="2400" dirty="0"/>
              <a:t> 2D/3D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/>
              <a:t>Quale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queste</a:t>
            </a:r>
            <a:r>
              <a:rPr lang="en-US" sz="2400" dirty="0"/>
              <a:t> due </a:t>
            </a:r>
            <a:r>
              <a:rPr lang="en-US" sz="2400" dirty="0" err="1"/>
              <a:t>può</a:t>
            </a:r>
            <a:r>
              <a:rPr lang="en-US" sz="2400" dirty="0"/>
              <a:t> </a:t>
            </a:r>
            <a:r>
              <a:rPr lang="en-US" sz="2400" dirty="0" err="1"/>
              <a:t>portare</a:t>
            </a:r>
            <a:r>
              <a:rPr lang="en-US" sz="2400" dirty="0"/>
              <a:t> ad un </a:t>
            </a:r>
            <a:r>
              <a:rPr lang="en-US" sz="2400" dirty="0" err="1"/>
              <a:t>risultato</a:t>
            </a:r>
            <a:r>
              <a:rPr lang="en-US" sz="2400" dirty="0"/>
              <a:t> </a:t>
            </a:r>
            <a:r>
              <a:rPr lang="en-US" sz="2400" dirty="0" err="1"/>
              <a:t>migliore</a:t>
            </a:r>
            <a:r>
              <a:rPr lang="en-US" sz="2400" dirty="0"/>
              <a:t>?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1AEC67-F140-2527-52E3-DEC5E0AB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11901"/>
            <a:ext cx="698740" cy="546099"/>
          </a:xfrm>
        </p:spPr>
        <p:txBody>
          <a:bodyPr/>
          <a:lstStyle/>
          <a:p>
            <a:fld id="{064EB808-9DE5-4B01-8298-DD0372440E09}" type="slidenum">
              <a:rPr lang="en-US" smtClean="0"/>
              <a:t>4</a:t>
            </a:fld>
            <a:r>
              <a:rPr lang="en-US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66932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1">
            <a:extLst>
              <a:ext uri="{FF2B5EF4-FFF2-40B4-BE49-F238E27FC236}">
                <a16:creationId xmlns:a16="http://schemas.microsoft.com/office/drawing/2014/main" id="{0F4A077C-AC39-D452-6CDF-82C247AB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316318"/>
            <a:ext cx="12192000" cy="546100"/>
          </a:xfrm>
        </p:spPr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F33F663D-C403-3A4F-0F4D-3DCFBCF37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8BDC2DA8-7EB1-69FB-8CB9-40488813FA46}"/>
              </a:ext>
            </a:extLst>
          </p:cNvPr>
          <p:cNvSpPr txBox="1"/>
          <p:nvPr/>
        </p:nvSpPr>
        <p:spPr>
          <a:xfrm>
            <a:off x="2192572" y="563024"/>
            <a:ext cx="920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0"/>
                <a:solidFill>
                  <a:schemeClr val="tx2"/>
                </a:solidFill>
              </a:rPr>
              <a:t>RGB vs Scheletro </a:t>
            </a:r>
            <a:endParaRPr lang="en-US" sz="3200" b="1" dirty="0">
              <a:ln w="0"/>
              <a:solidFill>
                <a:schemeClr val="tx2"/>
              </a:solidFill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957AD856-6E4F-C20B-64E4-BEF397A3872E}"/>
              </a:ext>
            </a:extLst>
          </p:cNvPr>
          <p:cNvSpPr txBox="1"/>
          <p:nvPr/>
        </p:nvSpPr>
        <p:spPr>
          <a:xfrm>
            <a:off x="2192572" y="409134"/>
            <a:ext cx="221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/>
                </a:solidFill>
              </a:rPr>
              <a:t>Contesto ○○●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5D42957-8225-AD71-7617-900F407B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11901"/>
            <a:ext cx="698740" cy="546099"/>
          </a:xfrm>
        </p:spPr>
        <p:txBody>
          <a:bodyPr/>
          <a:lstStyle/>
          <a:p>
            <a:fld id="{064EB808-9DE5-4B01-8298-DD0372440E09}" type="slidenum">
              <a:rPr lang="en-US" smtClean="0"/>
              <a:t>5</a:t>
            </a:fld>
            <a:r>
              <a:rPr lang="en-US" dirty="0"/>
              <a:t>/22</a:t>
            </a:r>
          </a:p>
        </p:txBody>
      </p:sp>
      <p:pic>
        <p:nvPicPr>
          <p:cNvPr id="11" name="Immagine 10" descr="Immagine che contiene cartone animato, scheletro, arte&#10;&#10;Descrizione generata automaticamente">
            <a:extLst>
              <a:ext uri="{FF2B5EF4-FFF2-40B4-BE49-F238E27FC236}">
                <a16:creationId xmlns:a16="http://schemas.microsoft.com/office/drawing/2014/main" id="{12DB5A09-8572-2093-B272-2045FAAE9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0" y="1310039"/>
            <a:ext cx="4594685" cy="4237921"/>
          </a:xfrm>
          <a:prstGeom prst="rect">
            <a:avLst/>
          </a:prstGeom>
        </p:spPr>
      </p:pic>
      <p:sp>
        <p:nvSpPr>
          <p:cNvPr id="2" name="TextBox 16">
            <a:extLst>
              <a:ext uri="{FF2B5EF4-FFF2-40B4-BE49-F238E27FC236}">
                <a16:creationId xmlns:a16="http://schemas.microsoft.com/office/drawing/2014/main" id="{2B624A4A-3A32-1BD4-231A-CB11C205BDBC}"/>
              </a:ext>
            </a:extLst>
          </p:cNvPr>
          <p:cNvSpPr txBox="1"/>
          <p:nvPr/>
        </p:nvSpPr>
        <p:spPr>
          <a:xfrm>
            <a:off x="5455459" y="1545221"/>
            <a:ext cx="63886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problemi</a:t>
            </a:r>
            <a:r>
              <a:rPr lang="en-US" sz="2400" dirty="0"/>
              <a:t> </a:t>
            </a:r>
            <a:r>
              <a:rPr lang="en-US" sz="2400" dirty="0" err="1"/>
              <a:t>intrinsechi</a:t>
            </a:r>
            <a:r>
              <a:rPr lang="en-US" sz="2400" dirty="0"/>
              <a:t> </a:t>
            </a:r>
            <a:r>
              <a:rPr lang="en-US" sz="2400" dirty="0" err="1"/>
              <a:t>nell’HAR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hanno</a:t>
            </a:r>
            <a:r>
              <a:rPr lang="en-US" sz="2400" dirty="0"/>
              <a:t>: la </a:t>
            </a:r>
            <a:r>
              <a:rPr lang="en-US" sz="2400" dirty="0" err="1"/>
              <a:t>mancanza</a:t>
            </a:r>
            <a:r>
              <a:rPr lang="en-US" sz="2400" dirty="0"/>
              <a:t> di </a:t>
            </a:r>
            <a:r>
              <a:rPr lang="en-US" sz="2400" dirty="0" err="1"/>
              <a:t>illuminazione</a:t>
            </a:r>
            <a:r>
              <a:rPr lang="en-US" sz="2400" dirty="0"/>
              <a:t>, la </a:t>
            </a:r>
            <a:r>
              <a:rPr lang="en-US" sz="2400" dirty="0" err="1"/>
              <a:t>presenza</a:t>
            </a:r>
            <a:r>
              <a:rPr lang="en-US" sz="2400" dirty="0"/>
              <a:t> di background </a:t>
            </a:r>
            <a:r>
              <a:rPr lang="en-US" sz="2400" dirty="0" err="1"/>
              <a:t>complessi</a:t>
            </a:r>
            <a:r>
              <a:rPr lang="en-US" sz="2400" dirty="0"/>
              <a:t> e la </a:t>
            </a:r>
            <a:r>
              <a:rPr lang="en-US" sz="2400" dirty="0" err="1"/>
              <a:t>variazione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punti</a:t>
            </a:r>
            <a:r>
              <a:rPr lang="en-US" sz="2400" dirty="0"/>
              <a:t> di vista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/>
              <a:t>Il </a:t>
            </a:r>
            <a:r>
              <a:rPr lang="en-US" sz="2400" dirty="0" err="1"/>
              <a:t>vantaggio</a:t>
            </a:r>
            <a:r>
              <a:rPr lang="en-US" sz="2400" dirty="0"/>
              <a:t> </a:t>
            </a:r>
            <a:r>
              <a:rPr lang="en-US" sz="2400" dirty="0" err="1"/>
              <a:t>principale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video RGB è la </a:t>
            </a:r>
            <a:r>
              <a:rPr lang="en-US" sz="2400" dirty="0" err="1"/>
              <a:t>facilità</a:t>
            </a:r>
            <a:r>
              <a:rPr lang="en-US" sz="2400" dirty="0"/>
              <a:t> di </a:t>
            </a:r>
            <a:r>
              <a:rPr lang="en-US" sz="2400" dirty="0" err="1"/>
              <a:t>ottenimento</a:t>
            </a:r>
            <a:r>
              <a:rPr lang="en-US" sz="2400" dirty="0"/>
              <a:t> e le </a:t>
            </a:r>
            <a:r>
              <a:rPr lang="en-US" sz="2400" dirty="0" err="1"/>
              <a:t>informazioni</a:t>
            </a:r>
            <a:r>
              <a:rPr lang="en-US" sz="2400" dirty="0"/>
              <a:t> relative </a:t>
            </a:r>
            <a:r>
              <a:rPr lang="en-US" sz="2400" dirty="0" err="1"/>
              <a:t>agli</a:t>
            </a:r>
            <a:r>
              <a:rPr lang="en-US" sz="2400" dirty="0"/>
              <a:t> </a:t>
            </a:r>
            <a:r>
              <a:rPr lang="en-US" sz="2400" dirty="0" err="1"/>
              <a:t>oggeti</a:t>
            </a:r>
            <a:r>
              <a:rPr lang="en-US" sz="2400" dirty="0"/>
              <a:t> e al </a:t>
            </a:r>
            <a:r>
              <a:rPr lang="en-US" sz="2400" dirty="0" err="1"/>
              <a:t>contesto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Clr>
                <a:schemeClr val="tx2"/>
              </a:buClr>
              <a:buSzPct val="134000"/>
              <a:buFont typeface="Arial" panose="020B0604020202020204" pitchFamily="34" charset="0"/>
              <a:buChar char="•"/>
            </a:pPr>
            <a:r>
              <a:rPr lang="en-US" sz="2400" dirty="0"/>
              <a:t>Lo </a:t>
            </a:r>
            <a:r>
              <a:rPr lang="en-US" sz="2400" dirty="0" err="1"/>
              <a:t>scheletro</a:t>
            </a:r>
            <a:r>
              <a:rPr lang="en-US" sz="2400" dirty="0"/>
              <a:t> </a:t>
            </a:r>
            <a:r>
              <a:rPr lang="en-US" sz="2400" dirty="0" err="1"/>
              <a:t>offre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soluzione</a:t>
            </a:r>
            <a:r>
              <a:rPr lang="en-US" sz="2400" dirty="0"/>
              <a:t> ai </a:t>
            </a:r>
            <a:r>
              <a:rPr lang="en-US" sz="2400" dirty="0" err="1"/>
              <a:t>problemi</a:t>
            </a:r>
            <a:r>
              <a:rPr lang="en-US" sz="2400" dirty="0"/>
              <a:t> </a:t>
            </a:r>
            <a:r>
              <a:rPr lang="en-US" sz="2400" dirty="0" err="1"/>
              <a:t>menzionati</a:t>
            </a:r>
            <a:r>
              <a:rPr lang="en-US" sz="2400" dirty="0"/>
              <a:t> e lo </a:t>
            </a:r>
            <a:r>
              <a:rPr lang="en-US" sz="2400" dirty="0" err="1"/>
              <a:t>sviluppo</a:t>
            </a:r>
            <a:r>
              <a:rPr lang="en-US" sz="2400" dirty="0"/>
              <a:t> </a:t>
            </a:r>
            <a:r>
              <a:rPr lang="en-US" sz="2400" dirty="0" err="1"/>
              <a:t>tecnologico</a:t>
            </a:r>
            <a:r>
              <a:rPr lang="en-US" sz="2400" dirty="0"/>
              <a:t> ne ha </a:t>
            </a:r>
            <a:r>
              <a:rPr lang="en-US" sz="2400" dirty="0" err="1"/>
              <a:t>facilitato</a:t>
            </a:r>
            <a:r>
              <a:rPr lang="en-US" sz="2400" dirty="0"/>
              <a:t> </a:t>
            </a:r>
            <a:r>
              <a:rPr lang="en-US" sz="2400" dirty="0" err="1"/>
              <a:t>l’estrazione</a:t>
            </a:r>
            <a:r>
              <a:rPr lang="en-US" sz="2400" dirty="0"/>
              <a:t> a </a:t>
            </a:r>
            <a:r>
              <a:rPr lang="en-US" sz="2400" dirty="0" err="1"/>
              <a:t>partire</a:t>
            </a:r>
            <a:r>
              <a:rPr lang="en-US" sz="2400" dirty="0"/>
              <a:t> </a:t>
            </a:r>
            <a:r>
              <a:rPr lang="en-US" sz="2400" dirty="0" err="1"/>
              <a:t>dai</a:t>
            </a:r>
            <a:r>
              <a:rPr lang="en-US" sz="2400" dirty="0"/>
              <a:t> </a:t>
            </a:r>
            <a:r>
              <a:rPr lang="en-US" sz="2400" dirty="0" err="1"/>
              <a:t>dati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623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6</a:t>
            </a:fld>
            <a:r>
              <a:rPr lang="en-US" dirty="0"/>
              <a:t>/22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B8034-2472-7F29-3770-7B18E1C3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pic>
        <p:nvPicPr>
          <p:cNvPr id="8" name="Picture 7" descr="A picture containing logo, symbol, emblem, trademark&#10;&#10;Description automatically generated">
            <a:extLst>
              <a:ext uri="{FF2B5EF4-FFF2-40B4-BE49-F238E27FC236}">
                <a16:creationId xmlns:a16="http://schemas.microsoft.com/office/drawing/2014/main" id="{AB6D99D0-AD8A-8D75-1184-B15FA95669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14737" r="9302" b="9252"/>
          <a:stretch/>
        </p:blipFill>
        <p:spPr>
          <a:xfrm>
            <a:off x="944880" y="0"/>
            <a:ext cx="985520" cy="1127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B1135-D3D5-821B-3C54-0586D9F14115}"/>
              </a:ext>
            </a:extLst>
          </p:cNvPr>
          <p:cNvSpPr txBox="1"/>
          <p:nvPr/>
        </p:nvSpPr>
        <p:spPr>
          <a:xfrm>
            <a:off x="2043485" y="604540"/>
            <a:ext cx="920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</a:rPr>
              <a:t>Sommario</a:t>
            </a:r>
            <a:endParaRPr lang="en-US" sz="28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E0E78-87DB-393C-11F6-8C0A6F93DFA9}"/>
              </a:ext>
            </a:extLst>
          </p:cNvPr>
          <p:cNvSpPr txBox="1"/>
          <p:nvPr/>
        </p:nvSpPr>
        <p:spPr>
          <a:xfrm>
            <a:off x="944880" y="1798983"/>
            <a:ext cx="6231172" cy="334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Contesto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bg1"/>
                </a:solidFill>
                <a:latin typeface="Arial Nova" panose="020F0502020204030204" pitchFamily="34" charset="0"/>
              </a:rPr>
              <a:t>Obbiettivi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Approcci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Soluzione proposta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Risultati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Conclusioni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35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0647">
        <p159:morph option="byObject"/>
      </p:transition>
    </mc:Choice>
    <mc:Fallback xmlns="">
      <p:transition spd="med" advTm="1064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11901"/>
            <a:ext cx="838200" cy="546099"/>
          </a:xfrm>
        </p:spPr>
        <p:txBody>
          <a:bodyPr/>
          <a:lstStyle/>
          <a:p>
            <a:fld id="{064EB808-9DE5-4B01-8298-DD0372440E09}" type="slidenum">
              <a:rPr lang="en-US" smtClean="0"/>
              <a:pPr/>
              <a:t>7</a:t>
            </a:fld>
            <a:r>
              <a:rPr lang="en-US" dirty="0"/>
              <a:t>/22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7B8C7-5D1D-26AF-9C29-9260C70E3E44}"/>
              </a:ext>
            </a:extLst>
          </p:cNvPr>
          <p:cNvSpPr txBox="1"/>
          <p:nvPr/>
        </p:nvSpPr>
        <p:spPr>
          <a:xfrm>
            <a:off x="2192572" y="563024"/>
            <a:ext cx="920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0"/>
                <a:solidFill>
                  <a:schemeClr val="tx2"/>
                </a:solidFill>
              </a:rPr>
              <a:t>Obiettivo</a:t>
            </a:r>
            <a:endParaRPr lang="en-US" sz="3200" b="1" dirty="0">
              <a:ln w="0"/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3853E-1632-7F4C-4792-5F3F21A8BD17}"/>
              </a:ext>
            </a:extLst>
          </p:cNvPr>
          <p:cNvSpPr txBox="1"/>
          <p:nvPr/>
        </p:nvSpPr>
        <p:spPr>
          <a:xfrm>
            <a:off x="2192572" y="409134"/>
            <a:ext cx="221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/>
                </a:solidFill>
              </a:rPr>
              <a:t>Obbiettivi ●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C5CF6-FA8C-670B-1051-DCED9210FA8B}"/>
              </a:ext>
            </a:extLst>
          </p:cNvPr>
          <p:cNvSpPr txBox="1"/>
          <p:nvPr/>
        </p:nvSpPr>
        <p:spPr>
          <a:xfrm>
            <a:off x="1842027" y="1905506"/>
            <a:ext cx="6939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Generalmente</a:t>
            </a:r>
            <a:r>
              <a:rPr lang="en-US" sz="2400" dirty="0"/>
              <a:t> parlando, </a:t>
            </a:r>
            <a:r>
              <a:rPr lang="en-US" sz="2400" dirty="0" err="1"/>
              <a:t>l’obiettivo</a:t>
            </a:r>
            <a:r>
              <a:rPr lang="en-US" sz="2400" dirty="0"/>
              <a:t> del Human Action Recognition è </a:t>
            </a:r>
            <a:r>
              <a:rPr lang="en-US" sz="2400" dirty="0" err="1"/>
              <a:t>prendere</a:t>
            </a:r>
            <a:r>
              <a:rPr lang="en-US" sz="2400" dirty="0"/>
              <a:t> in input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dati</a:t>
            </a:r>
            <a:r>
              <a:rPr lang="en-US" sz="2400" dirty="0"/>
              <a:t> e </a:t>
            </a:r>
            <a:r>
              <a:rPr lang="en-US" sz="2400" dirty="0" err="1"/>
              <a:t>associarvi</a:t>
            </a:r>
            <a:r>
              <a:rPr lang="en-US" sz="2400" dirty="0"/>
              <a:t> la </a:t>
            </a:r>
            <a:r>
              <a:rPr lang="en-US" sz="2400" dirty="0" err="1"/>
              <a:t>corrispettiva</a:t>
            </a:r>
            <a:r>
              <a:rPr lang="en-US" sz="2400" dirty="0"/>
              <a:t> azione </a:t>
            </a:r>
            <a:r>
              <a:rPr lang="en-US" sz="2400" dirty="0" err="1"/>
              <a:t>eseguita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Per </a:t>
            </a:r>
            <a:r>
              <a:rPr lang="en-US" sz="2400" dirty="0" err="1"/>
              <a:t>quanto</a:t>
            </a:r>
            <a:r>
              <a:rPr lang="en-US" sz="2400" dirty="0"/>
              <a:t> </a:t>
            </a:r>
            <a:r>
              <a:rPr lang="en-US" sz="2400" dirty="0" err="1"/>
              <a:t>riguarda</a:t>
            </a:r>
            <a:r>
              <a:rPr lang="en-US" sz="2400" dirty="0"/>
              <a:t> il </a:t>
            </a:r>
            <a:r>
              <a:rPr lang="en-US" sz="2400" dirty="0" err="1"/>
              <a:t>lavoro</a:t>
            </a:r>
            <a:r>
              <a:rPr lang="en-US" sz="2400" dirty="0"/>
              <a:t> di </a:t>
            </a:r>
            <a:r>
              <a:rPr lang="en-US" sz="2400" dirty="0" err="1"/>
              <a:t>tirocinio</a:t>
            </a:r>
            <a:r>
              <a:rPr lang="en-US" sz="2400" dirty="0"/>
              <a:t>, </a:t>
            </a:r>
            <a:r>
              <a:rPr lang="en-US" sz="2400" dirty="0" err="1"/>
              <a:t>l’obiettivo</a:t>
            </a:r>
            <a:r>
              <a:rPr lang="en-US" sz="2400" dirty="0"/>
              <a:t> è </a:t>
            </a:r>
            <a:r>
              <a:rPr lang="en-US" sz="2400" dirty="0" err="1"/>
              <a:t>stato</a:t>
            </a:r>
            <a:r>
              <a:rPr lang="en-US" sz="2400" dirty="0"/>
              <a:t> </a:t>
            </a:r>
            <a:r>
              <a:rPr lang="en-US" sz="2400" dirty="0" err="1"/>
              <a:t>quello</a:t>
            </a:r>
            <a:r>
              <a:rPr lang="en-US" sz="2400" dirty="0"/>
              <a:t> di </a:t>
            </a:r>
            <a:r>
              <a:rPr lang="en-US" sz="2400" dirty="0" err="1"/>
              <a:t>prendere</a:t>
            </a:r>
            <a:r>
              <a:rPr lang="en-US" sz="2400" dirty="0"/>
              <a:t> e </a:t>
            </a:r>
            <a:r>
              <a:rPr lang="en-US" sz="2400" dirty="0" err="1"/>
              <a:t>modificare</a:t>
            </a:r>
            <a:r>
              <a:rPr lang="en-US" sz="2400" dirty="0"/>
              <a:t> uno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metodi</a:t>
            </a:r>
            <a:r>
              <a:rPr lang="en-US" sz="2400" dirty="0"/>
              <a:t> </a:t>
            </a:r>
            <a:r>
              <a:rPr lang="en-US" sz="2400" dirty="0" err="1"/>
              <a:t>nella</a:t>
            </a:r>
            <a:r>
              <a:rPr lang="en-US" sz="2400" dirty="0"/>
              <a:t> </a:t>
            </a:r>
            <a:r>
              <a:rPr lang="en-US" sz="2400" dirty="0" err="1"/>
              <a:t>letteratura</a:t>
            </a:r>
            <a:r>
              <a:rPr lang="en-US" sz="2400" dirty="0"/>
              <a:t> del HAR,  per </a:t>
            </a:r>
            <a:r>
              <a:rPr lang="en-US" sz="2400" dirty="0" err="1"/>
              <a:t>ottenere</a:t>
            </a:r>
            <a:r>
              <a:rPr lang="en-US" sz="2400" dirty="0"/>
              <a:t> </a:t>
            </a:r>
            <a:r>
              <a:rPr lang="en-US" sz="2400" dirty="0" err="1"/>
              <a:t>un’accuratezza</a:t>
            </a:r>
            <a:r>
              <a:rPr lang="en-US" sz="2400" dirty="0"/>
              <a:t> finale </a:t>
            </a:r>
            <a:r>
              <a:rPr lang="en-US" sz="2400" dirty="0" err="1"/>
              <a:t>migliore</a:t>
            </a:r>
            <a:r>
              <a:rPr lang="en-US" sz="2400" dirty="0"/>
              <a:t> </a:t>
            </a:r>
            <a:r>
              <a:rPr lang="en-US" sz="2400" dirty="0" err="1"/>
              <a:t>all’originale</a:t>
            </a:r>
            <a:r>
              <a:rPr lang="en-US" sz="2400" dirty="0"/>
              <a:t>.  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35FD1E-C0C8-3BA4-DEF7-EA16FF7E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1353800" cy="546100"/>
          </a:xfrm>
        </p:spPr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210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33036">
        <p159:morph option="byObject"/>
      </p:transition>
    </mc:Choice>
    <mc:Fallback xmlns="">
      <p:transition spd="med" advTm="33036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EB808-9DE5-4B01-8298-DD0372440E09}" type="slidenum">
              <a:rPr lang="en-US" smtClean="0"/>
              <a:t>8</a:t>
            </a:fld>
            <a:r>
              <a:rPr lang="en-US" dirty="0"/>
              <a:t>/22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B8034-2472-7F29-3770-7B18E1C3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pic>
        <p:nvPicPr>
          <p:cNvPr id="8" name="Picture 7" descr="A picture containing logo, symbol, emblem, trademark&#10;&#10;Description automatically generated">
            <a:extLst>
              <a:ext uri="{FF2B5EF4-FFF2-40B4-BE49-F238E27FC236}">
                <a16:creationId xmlns:a16="http://schemas.microsoft.com/office/drawing/2014/main" id="{AB6D99D0-AD8A-8D75-1184-B15FA95669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7" t="14737" r="9302" b="9252"/>
          <a:stretch/>
        </p:blipFill>
        <p:spPr>
          <a:xfrm>
            <a:off x="944880" y="0"/>
            <a:ext cx="985520" cy="11277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6B1135-D3D5-821B-3C54-0586D9F14115}"/>
              </a:ext>
            </a:extLst>
          </p:cNvPr>
          <p:cNvSpPr txBox="1"/>
          <p:nvPr/>
        </p:nvSpPr>
        <p:spPr>
          <a:xfrm>
            <a:off x="2043485" y="604540"/>
            <a:ext cx="9203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ln w="0"/>
                <a:solidFill>
                  <a:schemeClr val="bg1"/>
                </a:solidFill>
              </a:rPr>
              <a:t>Sommario</a:t>
            </a:r>
            <a:endParaRPr lang="en-US" sz="2800" b="1" dirty="0">
              <a:ln w="0"/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E0E78-87DB-393C-11F6-8C0A6F93DFA9}"/>
              </a:ext>
            </a:extLst>
          </p:cNvPr>
          <p:cNvSpPr txBox="1"/>
          <p:nvPr/>
        </p:nvSpPr>
        <p:spPr>
          <a:xfrm>
            <a:off x="944880" y="1798983"/>
            <a:ext cx="6231172" cy="334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Contesto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Obbiettivi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bg1"/>
                </a:solidFill>
                <a:latin typeface="Arial Nova" panose="020F0502020204030204" pitchFamily="34" charset="0"/>
              </a:rPr>
              <a:t>Approcci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Soluzione proposta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Risultati</a:t>
            </a:r>
          </a:p>
          <a:p>
            <a:pPr marL="342900" indent="-342900">
              <a:lnSpc>
                <a:spcPct val="150000"/>
              </a:lnSpc>
              <a:buFont typeface="Arial Nova" panose="020B0504020202020204" pitchFamily="34" charset="0"/>
              <a:buChar char="›"/>
            </a:pPr>
            <a:r>
              <a:rPr lang="it-IT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F0502020204030204" pitchFamily="34" charset="0"/>
              </a:rPr>
              <a:t>Conclusioni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5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1761">
        <p159:morph option="byObject"/>
      </p:transition>
    </mc:Choice>
    <mc:Fallback xmlns="">
      <p:transition spd="med" advTm="176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, symbol, emblem, graphics&#10;&#10;Description automatically generated">
            <a:extLst>
              <a:ext uri="{FF2B5EF4-FFF2-40B4-BE49-F238E27FC236}">
                <a16:creationId xmlns:a16="http://schemas.microsoft.com/office/drawing/2014/main" id="{ACDC7525-862D-6825-7F83-F9612C2005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3953" r="7371" b="6977"/>
          <a:stretch/>
        </p:blipFill>
        <p:spPr>
          <a:xfrm>
            <a:off x="944880" y="-1712"/>
            <a:ext cx="985520" cy="112947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CD4602-DD72-9D40-4152-58F364EE8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11353800" cy="546100"/>
          </a:xfrm>
        </p:spPr>
        <p:txBody>
          <a:bodyPr/>
          <a:lstStyle/>
          <a:p>
            <a:pPr algn="r"/>
            <a:r>
              <a:rPr lang="en-US" dirty="0"/>
              <a:t>Tommaso Mattei -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Analisi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riconoscimento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delle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azioni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umane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basato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scheletro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3D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applicando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tecniche</a:t>
            </a:r>
            <a:r>
              <a:rPr lang="en-US" sz="1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machine learning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6EA02-13FD-0993-E1E5-E18649D6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11901"/>
            <a:ext cx="838200" cy="546099"/>
          </a:xfrm>
        </p:spPr>
        <p:txBody>
          <a:bodyPr/>
          <a:lstStyle/>
          <a:p>
            <a:fld id="{064EB808-9DE5-4B01-8298-DD0372440E09}" type="slidenum">
              <a:rPr lang="en-US" smtClean="0"/>
              <a:pPr/>
              <a:t>9</a:t>
            </a:fld>
            <a:r>
              <a:rPr lang="en-US" dirty="0"/>
              <a:t>/22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7B8C7-5D1D-26AF-9C29-9260C70E3E44}"/>
              </a:ext>
            </a:extLst>
          </p:cNvPr>
          <p:cNvSpPr txBox="1"/>
          <p:nvPr/>
        </p:nvSpPr>
        <p:spPr>
          <a:xfrm>
            <a:off x="2192572" y="563024"/>
            <a:ext cx="920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ln w="0"/>
                <a:solidFill>
                  <a:schemeClr val="tx2"/>
                </a:solidFill>
              </a:rPr>
              <a:t>Approcci</a:t>
            </a:r>
            <a:endParaRPr lang="en-US" sz="3200" b="1" dirty="0">
              <a:ln w="0"/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3853E-1632-7F4C-4792-5F3F21A8BD17}"/>
              </a:ext>
            </a:extLst>
          </p:cNvPr>
          <p:cNvSpPr txBox="1"/>
          <p:nvPr/>
        </p:nvSpPr>
        <p:spPr>
          <a:xfrm>
            <a:off x="2192572" y="409134"/>
            <a:ext cx="2210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tx2"/>
                </a:solidFill>
              </a:rPr>
              <a:t>Approcci ●○○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BCBCD0-2D6D-5BFC-7D1B-219654EB952C}"/>
              </a:ext>
            </a:extLst>
          </p:cNvPr>
          <p:cNvSpPr/>
          <p:nvPr/>
        </p:nvSpPr>
        <p:spPr>
          <a:xfrm>
            <a:off x="4331222" y="1542071"/>
            <a:ext cx="2358633" cy="1559126"/>
          </a:xfrm>
          <a:prstGeom prst="roundRect">
            <a:avLst/>
          </a:prstGeom>
          <a:noFill/>
          <a:ln w="127000">
            <a:solidFill>
              <a:schemeClr val="tx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chemeClr val="tx1"/>
                </a:solidFill>
              </a:rPr>
              <a:t>Metodi basati sul deep learning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BE57FD3-0EFB-DB60-8C19-C526352DA8B6}"/>
              </a:ext>
            </a:extLst>
          </p:cNvPr>
          <p:cNvCxnSpPr>
            <a:stCxn id="12" idx="1"/>
          </p:cNvCxnSpPr>
          <p:nvPr/>
        </p:nvCxnSpPr>
        <p:spPr>
          <a:xfrm flipH="1">
            <a:off x="2398143" y="2321634"/>
            <a:ext cx="1933079" cy="188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D3E332C-18A1-0291-AE4D-9663FE03779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510538" y="3101197"/>
            <a:ext cx="1" cy="1522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C0C43326-EC81-3D95-7ACD-28480379903A}"/>
              </a:ext>
            </a:extLst>
          </p:cNvPr>
          <p:cNvSpPr/>
          <p:nvPr/>
        </p:nvSpPr>
        <p:spPr>
          <a:xfrm>
            <a:off x="1388853" y="4209691"/>
            <a:ext cx="2061712" cy="1173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Convolutional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Neural</a:t>
            </a:r>
            <a:r>
              <a:rPr lang="it-IT" dirty="0">
                <a:solidFill>
                  <a:schemeClr val="tx1"/>
                </a:solidFill>
              </a:rPr>
              <a:t> Network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D694984-309A-D844-FD1F-F7A7E6095C32}"/>
              </a:ext>
            </a:extLst>
          </p:cNvPr>
          <p:cNvSpPr/>
          <p:nvPr/>
        </p:nvSpPr>
        <p:spPr>
          <a:xfrm>
            <a:off x="4479682" y="4623758"/>
            <a:ext cx="2061712" cy="1173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Recurrent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Neural</a:t>
            </a:r>
            <a:r>
              <a:rPr lang="it-IT" dirty="0">
                <a:solidFill>
                  <a:schemeClr val="tx1"/>
                </a:solidFill>
              </a:rPr>
              <a:t> Network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246BCE0-767C-4BBC-5656-0469B4C8583B}"/>
              </a:ext>
            </a:extLst>
          </p:cNvPr>
          <p:cNvSpPr/>
          <p:nvPr/>
        </p:nvSpPr>
        <p:spPr>
          <a:xfrm>
            <a:off x="7942427" y="4209691"/>
            <a:ext cx="2061712" cy="11738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/>
                </a:solidFill>
              </a:rPr>
              <a:t>Graph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Convolutional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Neural</a:t>
            </a:r>
            <a:r>
              <a:rPr lang="it-IT" dirty="0">
                <a:solidFill>
                  <a:schemeClr val="tx1"/>
                </a:solidFill>
              </a:rPr>
              <a:t> Network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038B3F7-DCB8-7A52-EEB5-6C2B4BEEC131}"/>
              </a:ext>
            </a:extLst>
          </p:cNvPr>
          <p:cNvCxnSpPr>
            <a:cxnSpLocks/>
            <a:stCxn id="12" idx="3"/>
            <a:endCxn id="8" idx="0"/>
          </p:cNvCxnSpPr>
          <p:nvPr/>
        </p:nvCxnSpPr>
        <p:spPr>
          <a:xfrm>
            <a:off x="6689855" y="2321634"/>
            <a:ext cx="2283428" cy="1888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98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Tm="67926">
        <p159:morph option="byObject"/>
      </p:transition>
    </mc:Choice>
    <mc:Fallback xmlns="">
      <p:transition spd="med" advTm="67926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esis">
      <a:dk1>
        <a:sysClr val="windowText" lastClr="000000"/>
      </a:dk1>
      <a:lt1>
        <a:sysClr val="window" lastClr="FFFFFF"/>
      </a:lt1>
      <a:dk2>
        <a:srgbClr val="822433"/>
      </a:dk2>
      <a:lt2>
        <a:srgbClr val="E7E6E6"/>
      </a:lt2>
      <a:accent1>
        <a:srgbClr val="C00000"/>
      </a:accent1>
      <a:accent2>
        <a:srgbClr val="F995BB"/>
      </a:accent2>
      <a:accent3>
        <a:srgbClr val="FBCDE0"/>
      </a:accent3>
      <a:accent4>
        <a:srgbClr val="FEDEEB"/>
      </a:accent4>
      <a:accent5>
        <a:srgbClr val="92D050"/>
      </a:accent5>
      <a:accent6>
        <a:srgbClr val="48A1FA"/>
      </a:accent6>
      <a:hlink>
        <a:srgbClr val="FF0000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  <wetp:taskpane dockstate="right" visibility="0" width="525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9C12FA2-8EBE-47B9-8787-22614A1C53E2}">
  <we:reference id="wa200005542" version="1.0.0.0" store="en-US" storeType="OMEX"/>
  <we:alternateReferences>
    <we:reference id="WA200005542" version="1.0.0.0" store="WA20000554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B52D26F-26FE-4606-86C9-69FCF55E2141}">
  <we:reference id="wa104380955" version="3.16.2.1" store="en-US" storeType="OMEX"/>
  <we:alternateReferences>
    <we:reference id="WA104380955" version="3.16.2.1" store="WA10438095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9004</TotalTime>
  <Words>1852</Words>
  <Application>Microsoft Office PowerPoint</Application>
  <PresentationFormat>Widescreen</PresentationFormat>
  <Paragraphs>209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Arial</vt:lpstr>
      <vt:lpstr>Arial Nova</vt:lpstr>
      <vt:lpstr>Calibri</vt:lpstr>
      <vt:lpstr>Söhne</vt:lpstr>
      <vt:lpstr>Office Theme</vt:lpstr>
      <vt:lpstr>Analisi del riconoscimento delle azioni umane basato su scheletro 3D applicando tecniche di machine learning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Advancements in EEG Denoising and Artifact Removal using Transformers</dc:title>
  <dc:creator>Martina Doku</dc:creator>
  <cp:lastModifiedBy>Tommaso Mattei</cp:lastModifiedBy>
  <cp:revision>99</cp:revision>
  <dcterms:created xsi:type="dcterms:W3CDTF">2023-07-04T10:18:11Z</dcterms:created>
  <dcterms:modified xsi:type="dcterms:W3CDTF">2025-07-13T16:01:33Z</dcterms:modified>
</cp:coreProperties>
</file>