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11" r:id="rId2"/>
  </p:sldMasterIdLst>
  <p:notesMasterIdLst>
    <p:notesMasterId r:id="rId18"/>
  </p:notesMasterIdLst>
  <p:sldIdLst>
    <p:sldId id="256" r:id="rId3"/>
    <p:sldId id="275" r:id="rId4"/>
    <p:sldId id="260" r:id="rId5"/>
    <p:sldId id="272" r:id="rId6"/>
    <p:sldId id="276" r:id="rId7"/>
    <p:sldId id="258" r:id="rId8"/>
    <p:sldId id="261" r:id="rId9"/>
    <p:sldId id="262" r:id="rId10"/>
    <p:sldId id="263" r:id="rId11"/>
    <p:sldId id="264" r:id="rId12"/>
    <p:sldId id="274" r:id="rId13"/>
    <p:sldId id="273" r:id="rId14"/>
    <p:sldId id="268" r:id="rId15"/>
    <p:sldId id="269" r:id="rId16"/>
    <p:sldId id="27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6409" autoAdjust="0"/>
  </p:normalViewPr>
  <p:slideViewPr>
    <p:cSldViewPr snapToGrid="0">
      <p:cViewPr varScale="1">
        <p:scale>
          <a:sx n="86" d="100"/>
          <a:sy n="86" d="100"/>
        </p:scale>
        <p:origin x="116" y="108"/>
      </p:cViewPr>
      <p:guideLst>
        <p:guide orient="horz" pos="2160"/>
        <p:guide pos="3840"/>
      </p:guideLst>
    </p:cSldViewPr>
  </p:slideViewPr>
  <p:notesTextViewPr>
    <p:cViewPr>
      <p:scale>
        <a:sx n="1" d="1"/>
        <a:sy n="1" d="1"/>
      </p:scale>
      <p:origin x="0" y="-56"/>
    </p:cViewPr>
  </p:notesTextViewPr>
  <p:sorterViewPr>
    <p:cViewPr>
      <p:scale>
        <a:sx n="100" d="100"/>
        <a:sy n="100" d="100"/>
      </p:scale>
      <p:origin x="0" y="-1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A621D-367F-4DA3-9671-02E004F6E4C1}" type="datetimeFigureOut">
              <a:rPr lang="it-IT" smtClean="0"/>
              <a:pPr/>
              <a:t>07/11/2017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AFBF0-253E-4873-9876-7E283709A40E}" type="slidenum">
              <a:rPr lang="it-IT" smtClean="0"/>
              <a:pPr/>
              <a:t>‹N›</a:t>
            </a:fld>
            <a:endParaRPr lang="it-IT"/>
          </a:p>
        </p:txBody>
      </p:sp>
    </p:spTree>
    <p:extLst>
      <p:ext uri="{BB962C8B-B14F-4D97-AF65-F5344CB8AC3E}">
        <p14:creationId xmlns:p14="http://schemas.microsoft.com/office/powerpoint/2010/main" val="3733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32AFBF0-253E-4873-9876-7E283709A40E}" type="slidenum">
              <a:rPr lang="it-IT" smtClean="0"/>
              <a:pPr/>
              <a:t>1</a:t>
            </a:fld>
            <a:endParaRPr lang="it-IT"/>
          </a:p>
        </p:txBody>
      </p:sp>
    </p:spTree>
    <p:extLst>
      <p:ext uri="{BB962C8B-B14F-4D97-AF65-F5344CB8AC3E}">
        <p14:creationId xmlns:p14="http://schemas.microsoft.com/office/powerpoint/2010/main" val="166506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How many</a:t>
            </a:r>
            <a:r>
              <a:rPr lang="en-US" baseline="0" dirty="0" smtClean="0"/>
              <a:t> breaks the user want</a:t>
            </a:r>
          </a:p>
          <a:p>
            <a:r>
              <a:rPr lang="en-US" dirty="0" smtClean="0"/>
              <a:t>It has duration, start time, end time and a default</a:t>
            </a:r>
            <a:r>
              <a:rPr lang="en-US" baseline="0" dirty="0" smtClean="0"/>
              <a:t> time.</a:t>
            </a:r>
          </a:p>
          <a:p>
            <a:r>
              <a:rPr lang="en-US" dirty="0" smtClean="0"/>
              <a:t>It</a:t>
            </a:r>
            <a:r>
              <a:rPr lang="en-US" baseline="0" dirty="0" smtClean="0"/>
              <a:t> has a Boolean is doable that says there is a time space long as the duration between start time and end time. If it is false it means that there are one or more meeting that prevent the user to take its break. As we can prove through the alloy model if there is a break that is not doable it means that there must be at least one meeting that is inconsistent. Only after </a:t>
            </a:r>
            <a:r>
              <a:rPr lang="en-US" baseline="0" dirty="0" err="1" smtClean="0"/>
              <a:t>resoving</a:t>
            </a:r>
            <a:r>
              <a:rPr lang="en-US" baseline="0" dirty="0" smtClean="0"/>
              <a:t> pending meetings or breaks (it could be possible to say: I’ll not have this break), the break will become doable.</a:t>
            </a:r>
          </a:p>
          <a:p>
            <a:r>
              <a:rPr lang="en-US" baseline="0" dirty="0" smtClean="0"/>
              <a:t>We have taken the assumption that the user can have </a:t>
            </a:r>
            <a:endParaRPr lang="en-US" dirty="0"/>
          </a:p>
        </p:txBody>
      </p:sp>
      <p:sp>
        <p:nvSpPr>
          <p:cNvPr id="4" name="Segnaposto numero diapositiva 3"/>
          <p:cNvSpPr>
            <a:spLocks noGrp="1"/>
          </p:cNvSpPr>
          <p:nvPr>
            <p:ph type="sldNum" sz="quarter" idx="10"/>
          </p:nvPr>
        </p:nvSpPr>
        <p:spPr/>
        <p:txBody>
          <a:bodyPr/>
          <a:lstStyle/>
          <a:p>
            <a:fld id="{932AFBF0-253E-4873-9876-7E283709A40E}" type="slidenum">
              <a:rPr lang="it-IT" smtClean="0"/>
              <a:pPr/>
              <a:t>8</a:t>
            </a:fld>
            <a:endParaRPr lang="it-IT"/>
          </a:p>
        </p:txBody>
      </p:sp>
    </p:spTree>
    <p:extLst>
      <p:ext uri="{BB962C8B-B14F-4D97-AF65-F5344CB8AC3E}">
        <p14:creationId xmlns:p14="http://schemas.microsoft.com/office/powerpoint/2010/main" val="203271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D105CC7-7899-4B59-BE11-2B089B40D129}"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426581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47E2937-CAF0-44DC-9BF0-AD55ADEA0590}"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04300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it-IT" smtClean="0"/>
              <a:t>Fare clic per modificare lo stile del titolo</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A5FC554F-E2AC-4646-A6C6-90EE23361E38}"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169985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7DA325F-56CA-4BA4-926B-9B2104CED770}" type="datetime1">
              <a:rPr lang="it-IT" smtClean="0"/>
              <a:pPr/>
              <a:t>07/11/2017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25927410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0459A53-B729-4631-9578-6E34EFFC3466}"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94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hasCustomPrompt="1"/>
          </p:nvPr>
        </p:nvSpPr>
        <p:spPr>
          <a:xfrm>
            <a:off x="1097280" y="1170432"/>
            <a:ext cx="10058400" cy="5062118"/>
          </a:xfrm>
        </p:spPr>
        <p:txBody>
          <a:bodyPr/>
          <a:lstStyle>
            <a:lvl1pPr marL="91440" indent="-91440">
              <a:buClrTx/>
              <a:buSzPct val="92000"/>
              <a:buFont typeface="Arial" panose="020B0604020202020204" pitchFamily="34" charset="0"/>
              <a:buChar char="•"/>
              <a:defRPr/>
            </a:lvl1p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10"/>
          </p:nvPr>
        </p:nvSpPr>
        <p:spPr/>
        <p:txBody>
          <a:bodyPr/>
          <a:lstStyle/>
          <a:p>
            <a:fld id="{FCE63AC6-737D-48A7-8280-F606E77FDD59}"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4666045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6381BD7-5024-43E3-BA86-D305B69515D9}"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7836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437602"/>
            <a:ext cx="10058400" cy="1450757"/>
          </a:xfrm>
        </p:spPr>
        <p:txBody>
          <a:bodyPr/>
          <a:lstStyle/>
          <a:p>
            <a:r>
              <a:rPr lang="it-IT" dirty="0" smtClean="0"/>
              <a:t>Fare clic per modificare lo stile del titolo</a:t>
            </a:r>
            <a:endParaRPr lang="en-US" dirty="0"/>
          </a:p>
        </p:txBody>
      </p:sp>
      <p:sp>
        <p:nvSpPr>
          <p:cNvPr id="3" name="Content Placeholder 2"/>
          <p:cNvSpPr>
            <a:spLocks noGrp="1"/>
          </p:cNvSpPr>
          <p:nvPr>
            <p:ph sz="half" idx="1" hasCustomPrompt="1"/>
          </p:nvPr>
        </p:nvSpPr>
        <p:spPr>
          <a:xfrm>
            <a:off x="1097279" y="1141171"/>
            <a:ext cx="4937760" cy="5076749"/>
          </a:xfrm>
        </p:spPr>
        <p:txBody>
          <a:bodyPr/>
          <a:lstStyle>
            <a:lvl1pPr>
              <a:defRPr/>
            </a:lvl1p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Content Placeholder 3"/>
          <p:cNvSpPr>
            <a:spLocks noGrp="1"/>
          </p:cNvSpPr>
          <p:nvPr>
            <p:ph sz="half" idx="2" hasCustomPrompt="1"/>
          </p:nvPr>
        </p:nvSpPr>
        <p:spPr>
          <a:xfrm>
            <a:off x="6217920" y="1141172"/>
            <a:ext cx="4937760" cy="5076748"/>
          </a:xfrm>
        </p:spPr>
        <p:txBody>
          <a:bodyPr/>
          <a:lstStyle>
            <a:lvl1pPr>
              <a:defRPr/>
            </a:lvl1p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5" name="Date Placeholder 4"/>
          <p:cNvSpPr>
            <a:spLocks noGrp="1"/>
          </p:cNvSpPr>
          <p:nvPr>
            <p:ph type="dt" sz="half" idx="10"/>
          </p:nvPr>
        </p:nvSpPr>
        <p:spPr/>
        <p:txBody>
          <a:bodyPr/>
          <a:lstStyle/>
          <a:p>
            <a:fld id="{B7E4C089-161D-45F9-BA3B-DF005531779B}" type="datetime1">
              <a:rPr lang="it-IT" smtClean="0"/>
              <a:pPr/>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672681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467454"/>
            <a:ext cx="10058400" cy="1450757"/>
          </a:xfrm>
        </p:spPr>
        <p:txBody>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1097280" y="1116516"/>
            <a:ext cx="4937760" cy="732075"/>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smtClean="0"/>
              <a:t>Fare clic per modificare stili del testo dello schema</a:t>
            </a:r>
          </a:p>
        </p:txBody>
      </p:sp>
      <p:sp>
        <p:nvSpPr>
          <p:cNvPr id="4" name="Content Placeholder 3"/>
          <p:cNvSpPr>
            <a:spLocks noGrp="1"/>
          </p:cNvSpPr>
          <p:nvPr>
            <p:ph sz="half" idx="2" hasCustomPrompt="1"/>
          </p:nvPr>
        </p:nvSpPr>
        <p:spPr>
          <a:xfrm>
            <a:off x="1097280" y="1848591"/>
            <a:ext cx="4937760" cy="4369329"/>
          </a:xfrm>
        </p:spPr>
        <p:txBody>
          <a:bodyPr/>
          <a:lstStyle>
            <a:lvl1pPr>
              <a:defRPr/>
            </a:lvl1p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5" name="Text Placeholder 4"/>
          <p:cNvSpPr>
            <a:spLocks noGrp="1"/>
          </p:cNvSpPr>
          <p:nvPr>
            <p:ph type="body" sz="quarter" idx="3"/>
          </p:nvPr>
        </p:nvSpPr>
        <p:spPr>
          <a:xfrm>
            <a:off x="6217920" y="1116516"/>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smtClean="0"/>
              <a:t>Fare clic per modificare stili del testo dello schema</a:t>
            </a:r>
          </a:p>
        </p:txBody>
      </p:sp>
      <p:sp>
        <p:nvSpPr>
          <p:cNvPr id="6" name="Content Placeholder 5"/>
          <p:cNvSpPr>
            <a:spLocks noGrp="1"/>
          </p:cNvSpPr>
          <p:nvPr>
            <p:ph sz="quarter" idx="4" hasCustomPrompt="1"/>
          </p:nvPr>
        </p:nvSpPr>
        <p:spPr>
          <a:xfrm>
            <a:off x="6217920" y="1848591"/>
            <a:ext cx="4937760" cy="4369329"/>
          </a:xfrm>
        </p:spPr>
        <p:txBody>
          <a:bodyPr/>
          <a:lstStyle>
            <a:lvl1pPr>
              <a:defRPr/>
            </a:lvl1p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7" name="Date Placeholder 6"/>
          <p:cNvSpPr>
            <a:spLocks noGrp="1"/>
          </p:cNvSpPr>
          <p:nvPr>
            <p:ph type="dt" sz="half" idx="10"/>
          </p:nvPr>
        </p:nvSpPr>
        <p:spPr/>
        <p:txBody>
          <a:bodyPr/>
          <a:lstStyle/>
          <a:p>
            <a:fld id="{3683A939-33A9-471E-AF12-946DC792434E}" type="datetime1">
              <a:rPr lang="it-IT" smtClean="0"/>
              <a:pPr/>
              <a:t>07/11/2017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9248641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AB6CCB7F-C2E0-40CF-A792-E40DB12DB317}" type="datetime1">
              <a:rPr lang="it-IT" smtClean="0"/>
              <a:pPr/>
              <a:t>07/11/2017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41919001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02910-BDD5-4159-A0F2-090EBAA7031D}" type="datetime1">
              <a:rPr lang="it-IT" smtClean="0"/>
              <a:pPr/>
              <a:t>07/11/2017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278233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30C713B8-A50E-4D94-B3AB-8A0A685D38CA}"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785073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89832A-28F4-442B-AC77-C9BD231C58B3}" type="datetime1">
              <a:rPr lang="it-IT" smtClean="0"/>
              <a:pPr/>
              <a:t>07/11/2017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4FB03B-CF6E-497D-BB5D-CBD3EA4BF293}" type="slidenum">
              <a:rPr lang="it-IT" smtClean="0"/>
              <a:pPr/>
              <a:t>‹N›</a:t>
            </a:fld>
            <a:endParaRPr lang="it-IT"/>
          </a:p>
        </p:txBody>
      </p:sp>
    </p:spTree>
    <p:extLst>
      <p:ext uri="{BB962C8B-B14F-4D97-AF65-F5344CB8AC3E}">
        <p14:creationId xmlns:p14="http://schemas.microsoft.com/office/powerpoint/2010/main" val="4209511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9687EDC-E1EF-477C-9131-0EB83AD68B4D}" type="datetime1">
              <a:rPr lang="it-IT" smtClean="0"/>
              <a:pPr/>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2943880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06DD563-1CA9-4C92-8788-3AEA719E5784}"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2224474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D28B4BE-EFC6-4DDA-8F05-D07E7FADDB5D}"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105158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3C0E6AB7-B836-42E5-AACD-39F960C1600A}" type="datetime1">
              <a:rPr lang="it-IT" smtClean="0"/>
              <a:pPr/>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16811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AAC911C8-BDAA-4101-887B-FBB7DA549EF9}" type="datetime1">
              <a:rPr lang="it-IT" smtClean="0"/>
              <a:pPr/>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11490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45127" y="2507550"/>
            <a:ext cx="5156200" cy="36805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2507550"/>
            <a:ext cx="5181601" cy="36805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Date Placeholder 6"/>
          <p:cNvSpPr>
            <a:spLocks noGrp="1"/>
          </p:cNvSpPr>
          <p:nvPr>
            <p:ph type="dt" sz="half" idx="10"/>
          </p:nvPr>
        </p:nvSpPr>
        <p:spPr/>
        <p:txBody>
          <a:bodyPr/>
          <a:lstStyle/>
          <a:p>
            <a:fld id="{B6B7C24E-B844-492D-8560-663CA5C85E96}" type="datetime1">
              <a:rPr lang="it-IT" smtClean="0"/>
              <a:pPr/>
              <a:t>07/11/2017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44FB03B-CF6E-497D-BB5D-CBD3EA4BF293}" type="slidenum">
              <a:rPr lang="it-IT" smtClean="0"/>
              <a:pPr/>
              <a:t>‹N›</a:t>
            </a:fld>
            <a:endParaRPr lang="it-IT"/>
          </a:p>
        </p:txBody>
      </p:sp>
      <p:sp>
        <p:nvSpPr>
          <p:cNvPr id="10" name="Title 9"/>
          <p:cNvSpPr>
            <a:spLocks noGrp="1"/>
          </p:cNvSpPr>
          <p:nvPr>
            <p:ph type="title"/>
          </p:nvPr>
        </p:nvSpPr>
        <p:spPr/>
        <p:txBody>
          <a:bodyPr/>
          <a:lstStyle/>
          <a:p>
            <a:r>
              <a:rPr lang="it-IT" smtClean="0"/>
              <a:t>Fare clic per modificare lo stile del titolo</a:t>
            </a:r>
            <a:endParaRPr lang="en-US" dirty="0"/>
          </a:p>
        </p:txBody>
      </p:sp>
    </p:spTree>
    <p:extLst>
      <p:ext uri="{BB962C8B-B14F-4D97-AF65-F5344CB8AC3E}">
        <p14:creationId xmlns:p14="http://schemas.microsoft.com/office/powerpoint/2010/main" val="143663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78F49D-458F-44B0-AF94-C7301464F4D0}" type="datetime1">
              <a:rPr lang="it-IT" smtClean="0"/>
              <a:pPr/>
              <a:t>07/11/2017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44FB03B-CF6E-497D-BB5D-CBD3EA4BF293}" type="slidenum">
              <a:rPr lang="it-IT" smtClean="0"/>
              <a:pPr/>
              <a:t>‹N›</a:t>
            </a:fld>
            <a:endParaRPr lang="it-IT"/>
          </a:p>
        </p:txBody>
      </p:sp>
      <p:sp>
        <p:nvSpPr>
          <p:cNvPr id="6" name="Title 5"/>
          <p:cNvSpPr>
            <a:spLocks noGrp="1"/>
          </p:cNvSpPr>
          <p:nvPr>
            <p:ph type="title"/>
          </p:nvPr>
        </p:nvSpPr>
        <p:spPr/>
        <p:txBody>
          <a:bodyPr/>
          <a:lstStyle/>
          <a:p>
            <a:r>
              <a:rPr lang="it-IT" smtClean="0"/>
              <a:t>Fare clic per modificare lo stile del titolo</a:t>
            </a:r>
            <a:endParaRPr lang="en-US"/>
          </a:p>
        </p:txBody>
      </p:sp>
    </p:spTree>
    <p:extLst>
      <p:ext uri="{BB962C8B-B14F-4D97-AF65-F5344CB8AC3E}">
        <p14:creationId xmlns:p14="http://schemas.microsoft.com/office/powerpoint/2010/main" val="351107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CB24D-6691-4AA5-849D-EDDFD36C3E4C}" type="datetime1">
              <a:rPr lang="it-IT" smtClean="0"/>
              <a:pPr/>
              <a:t>07/11/2017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6202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8B8E2DA-5937-402D-A569-430A65C27FC9}" type="datetime1">
              <a:rPr lang="it-IT" smtClean="0"/>
              <a:pPr/>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393915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F535A2FC-1B9F-4809-BB1B-3D6D17076C7D}" type="datetime1">
              <a:rPr lang="it-IT" smtClean="0"/>
              <a:pPr/>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44FB03B-CF6E-497D-BB5D-CBD3EA4BF293}" type="slidenum">
              <a:rPr lang="it-IT" smtClean="0"/>
              <a:pPr/>
              <a:t>‹N›</a:t>
            </a:fld>
            <a:endParaRPr lang="it-IT"/>
          </a:p>
        </p:txBody>
      </p:sp>
    </p:spTree>
    <p:extLst>
      <p:ext uri="{BB962C8B-B14F-4D97-AF65-F5344CB8AC3E}">
        <p14:creationId xmlns:p14="http://schemas.microsoft.com/office/powerpoint/2010/main" val="269012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924DD9B-70E2-497B-900D-17F0C351CB17}" type="datetime1">
              <a:rPr lang="it-IT" smtClean="0"/>
              <a:pPr/>
              <a:t>07/11/2017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44FB03B-CF6E-497D-BB5D-CBD3EA4BF293}" type="slidenum">
              <a:rPr lang="it-IT" smtClean="0"/>
              <a:pPr/>
              <a:t>‹N›</a:t>
            </a:fld>
            <a:endParaRPr lang="it-IT"/>
          </a:p>
        </p:txBody>
      </p:sp>
    </p:spTree>
    <p:extLst>
      <p:ext uri="{BB962C8B-B14F-4D97-AF65-F5344CB8AC3E}">
        <p14:creationId xmlns:p14="http://schemas.microsoft.com/office/powerpoint/2010/main" val="2779141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6800" y="-444791"/>
            <a:ext cx="10088880" cy="1450757"/>
          </a:xfrm>
          <a:prstGeom prst="rect">
            <a:avLst/>
          </a:prstGeom>
        </p:spPr>
        <p:txBody>
          <a:bodyPr vert="horz" lIns="91440" tIns="45720" rIns="91440" bIns="45720" rtlCol="0" anchor="b">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1097280" y="1133856"/>
            <a:ext cx="10058400" cy="4996282"/>
          </a:xfrm>
          <a:prstGeom prst="rect">
            <a:avLst/>
          </a:prstGeom>
        </p:spPr>
        <p:txBody>
          <a:bodyPr vert="horz" lIns="0" tIns="45720" rIns="0" bIns="45720" rtlCol="0" anchor="t">
            <a:normAutofit/>
          </a:bodyPr>
          <a:lstStyle/>
          <a:p>
            <a:pPr lvl="0"/>
            <a:r>
              <a:rPr lang="it-IT" dirty="0" smtClean="0"/>
              <a:t> 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AA8976-DA0A-4A91-96D1-D23211FE915E}" type="datetime1">
              <a:rPr lang="it-IT" smtClean="0"/>
              <a:pPr/>
              <a:t>07/11/2017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4FB03B-CF6E-497D-BB5D-CBD3EA4BF293}" type="slidenum">
              <a:rPr lang="it-IT" smtClean="0"/>
              <a:pPr/>
              <a:t>‹N›</a:t>
            </a:fld>
            <a:endParaRPr lang="it-IT"/>
          </a:p>
        </p:txBody>
      </p:sp>
      <p:cxnSp>
        <p:nvCxnSpPr>
          <p:cNvPr id="10" name="Straight Connector 9"/>
          <p:cNvCxnSpPr/>
          <p:nvPr/>
        </p:nvCxnSpPr>
        <p:spPr>
          <a:xfrm>
            <a:off x="1066800" y="1005962"/>
            <a:ext cx="10088880" cy="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271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Tx/>
        <a:buSzPct val="90000"/>
        <a:buFont typeface="Gill Sans MT" panose="020B0502020104020203"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latin typeface="Gill Sans MT" panose="020B0502020104020203" pitchFamily="34" charset="0"/>
              </a:rPr>
              <a:t>RASD</a:t>
            </a:r>
            <a:endParaRPr lang="it-IT" dirty="0">
              <a:latin typeface="Gill Sans MT" panose="020B0502020104020203" pitchFamily="34" charset="0"/>
            </a:endParaRPr>
          </a:p>
        </p:txBody>
      </p:sp>
      <p:sp>
        <p:nvSpPr>
          <p:cNvPr id="3" name="Sottotitolo 2"/>
          <p:cNvSpPr>
            <a:spLocks noGrp="1"/>
          </p:cNvSpPr>
          <p:nvPr>
            <p:ph type="subTitle" idx="1"/>
          </p:nvPr>
        </p:nvSpPr>
        <p:spPr/>
        <p:txBody>
          <a:bodyPr>
            <a:noAutofit/>
          </a:bodyPr>
          <a:lstStyle/>
          <a:p>
            <a:pPr>
              <a:spcBef>
                <a:spcPct val="0"/>
              </a:spcBef>
            </a:pPr>
            <a:r>
              <a:rPr lang="it-IT" sz="3600" dirty="0">
                <a:latin typeface="Gill Sans MT" panose="020B0502020104020203" pitchFamily="34" charset="0"/>
                <a:ea typeface="+mj-ea"/>
                <a:cs typeface="+mj-cs"/>
              </a:rPr>
              <a:t>Federico Betti – Tommaso Bianchi</a:t>
            </a:r>
          </a:p>
        </p:txBody>
      </p:sp>
    </p:spTree>
    <p:extLst>
      <p:ext uri="{BB962C8B-B14F-4D97-AF65-F5344CB8AC3E}">
        <p14:creationId xmlns:p14="http://schemas.microsoft.com/office/powerpoint/2010/main" val="412595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68000"/>
            <a:ext cx="12192000" cy="1451664"/>
          </a:xfrm>
        </p:spPr>
        <p:txBody>
          <a:bodyPr>
            <a:normAutofit/>
          </a:bodyPr>
          <a:lstStyle/>
          <a:p>
            <a:pPr algn="ctr"/>
            <a:r>
              <a:rPr lang="en-US" dirty="0" smtClean="0"/>
              <a:t>Manage users’ travels</a:t>
            </a:r>
            <a:endParaRPr lang="it-IT" dirty="0"/>
          </a:p>
        </p:txBody>
      </p:sp>
      <p:sp>
        <p:nvSpPr>
          <p:cNvPr id="3" name="Segnaposto contenuto 2"/>
          <p:cNvSpPr>
            <a:spLocks noGrp="1"/>
          </p:cNvSpPr>
          <p:nvPr>
            <p:ph idx="1"/>
          </p:nvPr>
        </p:nvSpPr>
        <p:spPr>
          <a:xfrm>
            <a:off x="1097280" y="1546578"/>
            <a:ext cx="10058400" cy="4685972"/>
          </a:xfrm>
        </p:spPr>
        <p:txBody>
          <a:bodyPr>
            <a:normAutofit/>
          </a:bodyPr>
          <a:lstStyle/>
          <a:p>
            <a:r>
              <a:rPr lang="en-US" dirty="0" smtClean="0"/>
              <a:t> </a:t>
            </a:r>
            <a:r>
              <a:rPr lang="en-US" dirty="0"/>
              <a:t>[D5] Each user has at least one default location.</a:t>
            </a:r>
          </a:p>
          <a:p>
            <a:r>
              <a:rPr lang="en-US" dirty="0"/>
              <a:t> [D7] Each user has a preference list.</a:t>
            </a:r>
          </a:p>
          <a:p>
            <a:r>
              <a:rPr lang="en-US" dirty="0"/>
              <a:t> [D8] All users always have a position.</a:t>
            </a:r>
          </a:p>
          <a:p>
            <a:r>
              <a:rPr lang="en-US" dirty="0"/>
              <a:t> [D9] External shortest path provider is always able to retrieve a path between any two locations.</a:t>
            </a:r>
          </a:p>
          <a:p>
            <a:r>
              <a:rPr lang="en-US" dirty="0"/>
              <a:t> [D10] Each user is always able to communicate with our servers.</a:t>
            </a:r>
          </a:p>
          <a:p>
            <a:r>
              <a:rPr lang="en-US" dirty="0"/>
              <a:t> [D11] The system does not differentiate between a travel mean that is shared and one that </a:t>
            </a:r>
            <a:r>
              <a:rPr lang="en-US" dirty="0" smtClean="0"/>
              <a:t>is </a:t>
            </a:r>
            <a:r>
              <a:rPr lang="it-IT" dirty="0" err="1" smtClean="0"/>
              <a:t>owned</a:t>
            </a:r>
            <a:r>
              <a:rPr lang="it-IT" dirty="0"/>
              <a:t>.</a:t>
            </a:r>
          </a:p>
          <a:p>
            <a:r>
              <a:rPr lang="en-US" dirty="0"/>
              <a:t> [D12] The system treats the taxis as a driving travel mean and not as public transportation.</a:t>
            </a:r>
          </a:p>
          <a:p>
            <a:r>
              <a:rPr lang="en-US" dirty="0"/>
              <a:t> [D13] If a user accepts the invitation to a meeting, then he really attends to it.</a:t>
            </a:r>
            <a:endParaRPr lang="it-IT" dirty="0"/>
          </a:p>
        </p:txBody>
      </p:sp>
      <p:sp>
        <p:nvSpPr>
          <p:cNvPr id="7" name="Segnaposto numero diapositiva 6"/>
          <p:cNvSpPr>
            <a:spLocks noGrp="1"/>
          </p:cNvSpPr>
          <p:nvPr>
            <p:ph type="sldNum" sz="quarter" idx="12"/>
          </p:nvPr>
        </p:nvSpPr>
        <p:spPr/>
        <p:txBody>
          <a:bodyPr/>
          <a:lstStyle/>
          <a:p>
            <a:fld id="{244FB03B-CF6E-497D-BB5D-CBD3EA4BF293}" type="slidenum">
              <a:rPr lang="it-IT" smtClean="0"/>
              <a:pPr/>
              <a:t>10</a:t>
            </a:fld>
            <a:endParaRPr lang="it-IT"/>
          </a:p>
        </p:txBody>
      </p:sp>
    </p:spTree>
    <p:extLst>
      <p:ext uri="{BB962C8B-B14F-4D97-AF65-F5344CB8AC3E}">
        <p14:creationId xmlns:p14="http://schemas.microsoft.com/office/powerpoint/2010/main" val="221436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Mockup</a:t>
            </a:r>
            <a:r>
              <a:rPr lang="it-IT" dirty="0" smtClean="0"/>
              <a:t> - </a:t>
            </a:r>
            <a:r>
              <a:rPr lang="it-IT" dirty="0" err="1" smtClean="0"/>
              <a:t>Calendar</a:t>
            </a:r>
            <a:endParaRPr lang="it-IT" dirty="0"/>
          </a:p>
        </p:txBody>
      </p:sp>
      <p:sp>
        <p:nvSpPr>
          <p:cNvPr id="3" name="Segnaposto numero diapositiva 2"/>
          <p:cNvSpPr>
            <a:spLocks noGrp="1"/>
          </p:cNvSpPr>
          <p:nvPr>
            <p:ph type="sldNum" sz="quarter" idx="12"/>
          </p:nvPr>
        </p:nvSpPr>
        <p:spPr/>
        <p:txBody>
          <a:bodyPr/>
          <a:lstStyle/>
          <a:p>
            <a:fld id="{244FB03B-CF6E-497D-BB5D-CBD3EA4BF293}" type="slidenum">
              <a:rPr lang="it-IT" smtClean="0"/>
              <a:pPr/>
              <a:t>11</a:t>
            </a:fld>
            <a:endParaRPr lang="it-IT"/>
          </a:p>
        </p:txBody>
      </p:sp>
      <p:pic>
        <p:nvPicPr>
          <p:cNvPr id="5" name="Segnaposto contenuto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1" y="1195893"/>
            <a:ext cx="2811712" cy="4993296"/>
          </a:xfrm>
          <a:prstGeom prst="rect">
            <a:avLst/>
          </a:prstGeom>
        </p:spPr>
      </p:pic>
      <p:pic>
        <p:nvPicPr>
          <p:cNvPr id="6" name="Segnaposto contenuto 5"/>
          <p:cNvPicPr>
            <a:picLocks noChangeAspect="1"/>
          </p:cNvPicPr>
          <p:nvPr/>
        </p:nvPicPr>
        <p:blipFill>
          <a:blip r:embed="rId3" cstate="print"/>
          <a:stretch>
            <a:fillRect/>
          </a:stretch>
        </p:blipFill>
        <p:spPr>
          <a:xfrm>
            <a:off x="4497558" y="1195893"/>
            <a:ext cx="6658122" cy="4993200"/>
          </a:xfrm>
          <a:prstGeom prst="rect">
            <a:avLst/>
          </a:prstGeom>
        </p:spPr>
      </p:pic>
      <p:pic>
        <p:nvPicPr>
          <p:cNvPr id="7" name="Segnaposto contenuto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031" y="1195893"/>
            <a:ext cx="2811712" cy="5001788"/>
          </a:xfrm>
          <a:prstGeom prst="rect">
            <a:avLst/>
          </a:prstGeom>
        </p:spPr>
      </p:pic>
      <p:pic>
        <p:nvPicPr>
          <p:cNvPr id="8" name="Segnaposto contenuto 6"/>
          <p:cNvPicPr>
            <a:picLocks noChangeAspect="1"/>
          </p:cNvPicPr>
          <p:nvPr/>
        </p:nvPicPr>
        <p:blipFill>
          <a:blip r:embed="rId5" cstate="print"/>
          <a:stretch>
            <a:fillRect/>
          </a:stretch>
        </p:blipFill>
        <p:spPr>
          <a:xfrm>
            <a:off x="4497558" y="1195892"/>
            <a:ext cx="6658122" cy="4993201"/>
          </a:xfrm>
          <a:prstGeom prst="rect">
            <a:avLst/>
          </a:prstGeom>
        </p:spPr>
      </p:pic>
    </p:spTree>
    <p:extLst>
      <p:ext uri="{BB962C8B-B14F-4D97-AF65-F5344CB8AC3E}">
        <p14:creationId xmlns:p14="http://schemas.microsoft.com/office/powerpoint/2010/main" val="1909493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err="1" smtClean="0"/>
              <a:t>Mockup</a:t>
            </a:r>
            <a:r>
              <a:rPr lang="it-IT" smtClean="0"/>
              <a:t> - </a:t>
            </a:r>
            <a:r>
              <a:rPr lang="it-IT" err="1" smtClean="0"/>
              <a:t>Warning</a:t>
            </a:r>
            <a:endParaRPr lang="it-IT"/>
          </a:p>
        </p:txBody>
      </p:sp>
      <p:sp>
        <p:nvSpPr>
          <p:cNvPr id="3" name="Segnaposto numero diapositiva 2"/>
          <p:cNvSpPr>
            <a:spLocks noGrp="1"/>
          </p:cNvSpPr>
          <p:nvPr>
            <p:ph type="sldNum" sz="quarter" idx="12"/>
          </p:nvPr>
        </p:nvSpPr>
        <p:spPr/>
        <p:txBody>
          <a:bodyPr/>
          <a:lstStyle/>
          <a:p>
            <a:fld id="{244FB03B-CF6E-497D-BB5D-CBD3EA4BF293}" type="slidenum">
              <a:rPr lang="it-IT" smtClean="0"/>
              <a:pPr/>
              <a:t>12</a:t>
            </a:fld>
            <a:endParaRPr lang="it-IT"/>
          </a:p>
        </p:txBody>
      </p:sp>
      <p:pic>
        <p:nvPicPr>
          <p:cNvPr id="5" name="Segnaposto contenuto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1" y="1195893"/>
            <a:ext cx="2811712" cy="4993296"/>
          </a:xfrm>
          <a:prstGeom prst="rect">
            <a:avLst/>
          </a:prstGeom>
        </p:spPr>
      </p:pic>
      <p:pic>
        <p:nvPicPr>
          <p:cNvPr id="6" name="Segnaposto contenuto 5"/>
          <p:cNvPicPr>
            <a:picLocks noChangeAspect="1"/>
          </p:cNvPicPr>
          <p:nvPr/>
        </p:nvPicPr>
        <p:blipFill>
          <a:blip r:embed="rId3" cstate="print"/>
          <a:stretch>
            <a:fillRect/>
          </a:stretch>
        </p:blipFill>
        <p:spPr>
          <a:xfrm>
            <a:off x="4497558" y="1195893"/>
            <a:ext cx="6658122" cy="4993200"/>
          </a:xfrm>
          <a:prstGeom prst="rect">
            <a:avLst/>
          </a:prstGeom>
        </p:spPr>
      </p:pic>
    </p:spTree>
    <p:extLst>
      <p:ext uri="{BB962C8B-B14F-4D97-AF65-F5344CB8AC3E}">
        <p14:creationId xmlns:p14="http://schemas.microsoft.com/office/powerpoint/2010/main" val="1768473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82765" y="1575600"/>
            <a:ext cx="4162281" cy="4022725"/>
          </a:xfrm>
        </p:spPr>
      </p:pic>
      <p:pic>
        <p:nvPicPr>
          <p:cNvPr id="8" name="Segnaposto contenuto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503933" y="1092440"/>
            <a:ext cx="4350105" cy="5181743"/>
          </a:xfrm>
        </p:spPr>
      </p:pic>
      <p:sp>
        <p:nvSpPr>
          <p:cNvPr id="10" name="Segnaposto numero diapositiva 9"/>
          <p:cNvSpPr>
            <a:spLocks noGrp="1"/>
          </p:cNvSpPr>
          <p:nvPr>
            <p:ph type="sldNum" sz="quarter" idx="12"/>
          </p:nvPr>
        </p:nvSpPr>
        <p:spPr/>
        <p:txBody>
          <a:bodyPr/>
          <a:lstStyle/>
          <a:p>
            <a:fld id="{244FB03B-CF6E-497D-BB5D-CBD3EA4BF293}" type="slidenum">
              <a:rPr lang="it-IT" smtClean="0"/>
              <a:pPr/>
              <a:t>13</a:t>
            </a:fld>
            <a:endParaRPr lang="it-IT"/>
          </a:p>
        </p:txBody>
      </p:sp>
      <p:sp>
        <p:nvSpPr>
          <p:cNvPr id="3" name="Titolo 2"/>
          <p:cNvSpPr>
            <a:spLocks noGrp="1"/>
          </p:cNvSpPr>
          <p:nvPr>
            <p:ph type="title"/>
          </p:nvPr>
        </p:nvSpPr>
        <p:spPr/>
        <p:txBody>
          <a:bodyPr/>
          <a:lstStyle/>
          <a:p>
            <a:pPr algn="ctr"/>
            <a:r>
              <a:rPr lang="it-IT" dirty="0" err="1"/>
              <a:t>Manage</a:t>
            </a:r>
            <a:r>
              <a:rPr lang="it-IT" dirty="0"/>
              <a:t> Meeting </a:t>
            </a:r>
            <a:r>
              <a:rPr lang="it-IT" dirty="0" err="1"/>
              <a:t>Participation</a:t>
            </a:r>
            <a:endParaRPr lang="it-IT" dirty="0"/>
          </a:p>
        </p:txBody>
      </p:sp>
    </p:spTree>
    <p:extLst>
      <p:ext uri="{BB962C8B-B14F-4D97-AF65-F5344CB8AC3E}">
        <p14:creationId xmlns:p14="http://schemas.microsoft.com/office/powerpoint/2010/main" val="305763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921994" y="-699119"/>
            <a:ext cx="5051490" cy="8805468"/>
          </a:xfrm>
          <a:prstGeom prst="rect">
            <a:avLst/>
          </a:prstGeom>
        </p:spPr>
      </p:pic>
      <p:sp>
        <p:nvSpPr>
          <p:cNvPr id="8" name="Segnaposto numero diapositiva 7"/>
          <p:cNvSpPr>
            <a:spLocks noGrp="1"/>
          </p:cNvSpPr>
          <p:nvPr>
            <p:ph type="sldNum" sz="quarter" idx="12"/>
          </p:nvPr>
        </p:nvSpPr>
        <p:spPr/>
        <p:txBody>
          <a:bodyPr/>
          <a:lstStyle/>
          <a:p>
            <a:fld id="{244FB03B-CF6E-497D-BB5D-CBD3EA4BF293}" type="slidenum">
              <a:rPr lang="it-IT" smtClean="0"/>
              <a:pPr/>
              <a:t>14</a:t>
            </a:fld>
            <a:endParaRPr lang="it-IT"/>
          </a:p>
        </p:txBody>
      </p:sp>
      <p:sp>
        <p:nvSpPr>
          <p:cNvPr id="2" name="Titolo 1"/>
          <p:cNvSpPr>
            <a:spLocks noGrp="1"/>
          </p:cNvSpPr>
          <p:nvPr>
            <p:ph type="title"/>
          </p:nvPr>
        </p:nvSpPr>
        <p:spPr/>
        <p:txBody>
          <a:bodyPr/>
          <a:lstStyle/>
          <a:p>
            <a:pPr algn="ctr"/>
            <a:r>
              <a:rPr lang="it-IT" dirty="0" err="1"/>
              <a:t>Class</a:t>
            </a:r>
            <a:r>
              <a:rPr lang="it-IT" dirty="0"/>
              <a:t> </a:t>
            </a:r>
            <a:r>
              <a:rPr lang="it-IT" dirty="0" err="1"/>
              <a:t>Diagram</a:t>
            </a:r>
            <a:endParaRPr lang="it-IT" dirty="0"/>
          </a:p>
        </p:txBody>
      </p:sp>
    </p:spTree>
    <p:extLst>
      <p:ext uri="{BB962C8B-B14F-4D97-AF65-F5344CB8AC3E}">
        <p14:creationId xmlns:p14="http://schemas.microsoft.com/office/powerpoint/2010/main" val="427579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err="1" smtClean="0"/>
              <a:t>Alloy</a:t>
            </a:r>
            <a:r>
              <a:rPr lang="it-IT" smtClean="0"/>
              <a:t> </a:t>
            </a:r>
            <a:r>
              <a:rPr lang="it-IT" err="1" smtClean="0"/>
              <a:t>Metamodel</a:t>
            </a:r>
            <a:endParaRPr lang="it-IT"/>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713396" y="-2196174"/>
            <a:ext cx="4795687" cy="11828839"/>
          </a:xfrm>
          <a:prstGeom prst="rect">
            <a:avLst/>
          </a:prstGeom>
        </p:spPr>
      </p:pic>
      <p:sp>
        <p:nvSpPr>
          <p:cNvPr id="5" name="Segnaposto numero diapositiva 4"/>
          <p:cNvSpPr>
            <a:spLocks noGrp="1"/>
          </p:cNvSpPr>
          <p:nvPr>
            <p:ph type="sldNum" sz="quarter" idx="12"/>
          </p:nvPr>
        </p:nvSpPr>
        <p:spPr/>
        <p:txBody>
          <a:bodyPr/>
          <a:lstStyle/>
          <a:p>
            <a:fld id="{244FB03B-CF6E-497D-BB5D-CBD3EA4BF293}" type="slidenum">
              <a:rPr lang="it-IT" smtClean="0"/>
              <a:pPr/>
              <a:t>15</a:t>
            </a:fld>
            <a:endParaRPr lang="it-IT"/>
          </a:p>
        </p:txBody>
      </p:sp>
    </p:spTree>
    <p:extLst>
      <p:ext uri="{BB962C8B-B14F-4D97-AF65-F5344CB8AC3E}">
        <p14:creationId xmlns:p14="http://schemas.microsoft.com/office/powerpoint/2010/main" val="2109112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p:cNvSpPr>
            <a:spLocks noGrp="1"/>
          </p:cNvSpPr>
          <p:nvPr>
            <p:ph type="body" idx="1"/>
          </p:nvPr>
        </p:nvSpPr>
        <p:spPr>
          <a:xfrm>
            <a:off x="1097280" y="1332000"/>
            <a:ext cx="4937760" cy="576000"/>
          </a:xfrm>
        </p:spPr>
        <p:txBody>
          <a:bodyPr/>
          <a:lstStyle/>
          <a:p>
            <a:pPr algn="ctr"/>
            <a:r>
              <a:rPr lang="it-IT" sz="3200" dirty="0" err="1" smtClean="0"/>
              <a:t>Travel</a:t>
            </a:r>
            <a:endParaRPr lang="it-IT" sz="3200" dirty="0"/>
          </a:p>
        </p:txBody>
      </p:sp>
      <p:sp>
        <p:nvSpPr>
          <p:cNvPr id="5" name="Segnaposto contenuto 4"/>
          <p:cNvSpPr>
            <a:spLocks noGrp="1"/>
          </p:cNvSpPr>
          <p:nvPr>
            <p:ph sz="half" idx="2"/>
          </p:nvPr>
        </p:nvSpPr>
        <p:spPr>
          <a:xfrm>
            <a:off x="1038578" y="2269067"/>
            <a:ext cx="4996462" cy="3600000"/>
          </a:xfrm>
        </p:spPr>
        <p:txBody>
          <a:bodyPr anchor="t">
            <a:normAutofit/>
          </a:bodyPr>
          <a:lstStyle/>
          <a:p>
            <a:r>
              <a:rPr lang="en-US" sz="2400" dirty="0" smtClean="0"/>
              <a:t> Meeting-meeting or </a:t>
            </a:r>
            <a:br>
              <a:rPr lang="en-US" sz="2400" dirty="0" smtClean="0"/>
            </a:br>
            <a:r>
              <a:rPr lang="en-US" sz="2400" dirty="0" smtClean="0"/>
              <a:t> default location-meeting </a:t>
            </a:r>
          </a:p>
          <a:p>
            <a:r>
              <a:rPr lang="en-US" sz="2400" dirty="0" smtClean="0"/>
              <a:t> Biking,  Driving,  Walking, </a:t>
            </a:r>
            <a:br>
              <a:rPr lang="en-US" sz="2400" dirty="0" smtClean="0"/>
            </a:br>
            <a:r>
              <a:rPr lang="en-US" sz="2400" dirty="0" smtClean="0"/>
              <a:t> Public Transportation</a:t>
            </a:r>
          </a:p>
          <a:p>
            <a:r>
              <a:rPr lang="en-US" sz="2400" dirty="0" smtClean="0"/>
              <a:t> Preference list</a:t>
            </a:r>
          </a:p>
          <a:p>
            <a:r>
              <a:rPr lang="en-US" sz="2400" dirty="0" smtClean="0"/>
              <a:t> Constraint</a:t>
            </a:r>
          </a:p>
          <a:p>
            <a:r>
              <a:rPr lang="en-GB" sz="2400" dirty="0" smtClean="0"/>
              <a:t> Real-time indications</a:t>
            </a:r>
            <a:endParaRPr lang="en-US" sz="2400" dirty="0" smtClean="0"/>
          </a:p>
        </p:txBody>
      </p:sp>
      <p:sp>
        <p:nvSpPr>
          <p:cNvPr id="6" name="Segnaposto testo 5"/>
          <p:cNvSpPr>
            <a:spLocks noGrp="1"/>
          </p:cNvSpPr>
          <p:nvPr>
            <p:ph type="body" sz="quarter" idx="3"/>
          </p:nvPr>
        </p:nvSpPr>
        <p:spPr>
          <a:xfrm>
            <a:off x="6217920" y="1332000"/>
            <a:ext cx="4937760" cy="576000"/>
          </a:xfrm>
        </p:spPr>
        <p:txBody>
          <a:bodyPr>
            <a:normAutofit/>
          </a:bodyPr>
          <a:lstStyle/>
          <a:p>
            <a:pPr algn="ctr"/>
            <a:r>
              <a:rPr lang="it-IT" sz="3200" dirty="0" smtClean="0"/>
              <a:t>Meeting</a:t>
            </a:r>
            <a:endParaRPr lang="it-IT" sz="3200" dirty="0"/>
          </a:p>
        </p:txBody>
      </p:sp>
      <p:sp>
        <p:nvSpPr>
          <p:cNvPr id="7" name="Segnaposto contenuto 6"/>
          <p:cNvSpPr>
            <a:spLocks noGrp="1"/>
          </p:cNvSpPr>
          <p:nvPr>
            <p:ph sz="quarter" idx="4"/>
          </p:nvPr>
        </p:nvSpPr>
        <p:spPr>
          <a:xfrm>
            <a:off x="6217920" y="2268000"/>
            <a:ext cx="4937760" cy="3600000"/>
          </a:xfrm>
        </p:spPr>
        <p:txBody>
          <a:bodyPr anchor="t">
            <a:noAutofit/>
          </a:bodyPr>
          <a:lstStyle/>
          <a:p>
            <a:r>
              <a:rPr lang="en-GB" sz="2400" dirty="0" smtClean="0"/>
              <a:t> </a:t>
            </a:r>
            <a:r>
              <a:rPr lang="en-GB" sz="2400" dirty="0"/>
              <a:t>T</a:t>
            </a:r>
            <a:r>
              <a:rPr lang="en-GB" sz="2400" dirty="0" smtClean="0"/>
              <a:t>itle</a:t>
            </a:r>
            <a:r>
              <a:rPr lang="en-GB" sz="2400" dirty="0"/>
              <a:t>, </a:t>
            </a:r>
            <a:r>
              <a:rPr lang="en-GB" sz="2400" dirty="0" smtClean="0"/>
              <a:t>date and location</a:t>
            </a:r>
          </a:p>
          <a:p>
            <a:r>
              <a:rPr lang="en-GB" sz="2400" dirty="0" smtClean="0"/>
              <a:t> Administrators</a:t>
            </a:r>
          </a:p>
          <a:p>
            <a:r>
              <a:rPr lang="en-GB" sz="2400" dirty="0" smtClean="0"/>
              <a:t> Accept, </a:t>
            </a:r>
            <a:r>
              <a:rPr lang="en-GB" sz="2400" dirty="0"/>
              <a:t>decline or reschedule </a:t>
            </a:r>
            <a:r>
              <a:rPr lang="en-GB" sz="2400" dirty="0" smtClean="0"/>
              <a:t>the </a:t>
            </a:r>
            <a:r>
              <a:rPr lang="en-US" sz="2400" dirty="0" smtClean="0"/>
              <a:t>invitation</a:t>
            </a:r>
          </a:p>
          <a:p>
            <a:r>
              <a:rPr lang="en-US" sz="2400" dirty="0" smtClean="0"/>
              <a:t> Chat, </a:t>
            </a:r>
            <a:r>
              <a:rPr lang="en-GB" sz="2400" dirty="0" smtClean="0"/>
              <a:t>upload </a:t>
            </a:r>
            <a:r>
              <a:rPr lang="en-GB" sz="2400" dirty="0"/>
              <a:t>files and </a:t>
            </a:r>
            <a:r>
              <a:rPr lang="en-GB" sz="2400" dirty="0" smtClean="0"/>
              <a:t>notes</a:t>
            </a:r>
          </a:p>
          <a:p>
            <a:r>
              <a:rPr lang="en-GB" sz="2400" dirty="0" smtClean="0"/>
              <a:t> Categories and subcategories</a:t>
            </a:r>
          </a:p>
          <a:p>
            <a:r>
              <a:rPr lang="en-GB" sz="2400" dirty="0" smtClean="0"/>
              <a:t> Instant Meetings</a:t>
            </a:r>
            <a:endParaRPr lang="it-IT" sz="2400" dirty="0"/>
          </a:p>
        </p:txBody>
      </p:sp>
      <p:sp>
        <p:nvSpPr>
          <p:cNvPr id="9" name="Segnaposto numero diapositiva 8"/>
          <p:cNvSpPr>
            <a:spLocks noGrp="1"/>
          </p:cNvSpPr>
          <p:nvPr>
            <p:ph type="sldNum" sz="quarter" idx="12"/>
          </p:nvPr>
        </p:nvSpPr>
        <p:spPr/>
        <p:txBody>
          <a:bodyPr/>
          <a:lstStyle/>
          <a:p>
            <a:fld id="{244FB03B-CF6E-497D-BB5D-CBD3EA4BF293}" type="slidenum">
              <a:rPr lang="it-IT" smtClean="0"/>
              <a:pPr/>
              <a:t>2</a:t>
            </a:fld>
            <a:endParaRPr lang="it-IT"/>
          </a:p>
        </p:txBody>
      </p:sp>
      <p:sp>
        <p:nvSpPr>
          <p:cNvPr id="3" name="Titolo 2"/>
          <p:cNvSpPr>
            <a:spLocks noGrp="1"/>
          </p:cNvSpPr>
          <p:nvPr>
            <p:ph type="title"/>
          </p:nvPr>
        </p:nvSpPr>
        <p:spPr/>
        <p:txBody>
          <a:bodyPr/>
          <a:lstStyle/>
          <a:p>
            <a:pPr algn="ctr"/>
            <a:r>
              <a:rPr lang="it-IT" dirty="0" err="1" smtClean="0"/>
              <a:t>Product</a:t>
            </a:r>
            <a:r>
              <a:rPr lang="it-IT" dirty="0" smtClean="0"/>
              <a:t> </a:t>
            </a:r>
            <a:r>
              <a:rPr lang="en-US" dirty="0" smtClean="0"/>
              <a:t>Functions</a:t>
            </a:r>
            <a:endParaRPr lang="en-US" dirty="0"/>
          </a:p>
        </p:txBody>
      </p:sp>
    </p:spTree>
    <p:extLst>
      <p:ext uri="{BB962C8B-B14F-4D97-AF65-F5344CB8AC3E}">
        <p14:creationId xmlns:p14="http://schemas.microsoft.com/office/powerpoint/2010/main" val="370008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dirty="0" smtClean="0"/>
              <a:t>User </a:t>
            </a:r>
            <a:r>
              <a:rPr lang="it-IT" dirty="0" err="1" smtClean="0"/>
              <a:t>Characteristics</a:t>
            </a:r>
            <a:endParaRPr lang="it-IT" dirty="0"/>
          </a:p>
        </p:txBody>
      </p:sp>
      <p:sp>
        <p:nvSpPr>
          <p:cNvPr id="8" name="Segnaposto contenuto 7"/>
          <p:cNvSpPr>
            <a:spLocks noGrp="1"/>
          </p:cNvSpPr>
          <p:nvPr>
            <p:ph idx="1"/>
          </p:nvPr>
        </p:nvSpPr>
        <p:spPr>
          <a:xfrm>
            <a:off x="1097279" y="1478844"/>
            <a:ext cx="10090009" cy="4064000"/>
          </a:xfrm>
        </p:spPr>
        <p:txBody>
          <a:bodyPr numCol="2" anchor="ctr">
            <a:normAutofit/>
          </a:bodyPr>
          <a:lstStyle/>
          <a:p>
            <a:r>
              <a:rPr lang="it-IT" sz="3200" dirty="0" smtClean="0"/>
              <a:t> Guest</a:t>
            </a:r>
          </a:p>
          <a:p>
            <a:pPr lvl="1"/>
            <a:r>
              <a:rPr lang="it-IT" sz="2800" dirty="0" err="1" smtClean="0"/>
              <a:t>Registration</a:t>
            </a:r>
            <a:endParaRPr lang="it-IT" sz="2800" dirty="0" smtClean="0"/>
          </a:p>
          <a:p>
            <a:r>
              <a:rPr lang="it-IT" sz="3200" dirty="0" smtClean="0"/>
              <a:t> User</a:t>
            </a:r>
          </a:p>
          <a:p>
            <a:pPr lvl="1"/>
            <a:r>
              <a:rPr lang="it-IT" sz="3000" dirty="0" smtClean="0"/>
              <a:t>Login</a:t>
            </a:r>
          </a:p>
          <a:p>
            <a:pPr lvl="1"/>
            <a:r>
              <a:rPr lang="it-IT" sz="3000" dirty="0" smtClean="0"/>
              <a:t>Create Meeting</a:t>
            </a:r>
          </a:p>
          <a:p>
            <a:pPr lvl="1"/>
            <a:r>
              <a:rPr lang="it-IT" sz="3000" dirty="0" err="1" smtClean="0"/>
              <a:t>Calendar</a:t>
            </a:r>
            <a:endParaRPr lang="it-IT" sz="3000" dirty="0" smtClean="0"/>
          </a:p>
          <a:p>
            <a:pPr lvl="1"/>
            <a:r>
              <a:rPr lang="it-IT" sz="3000" dirty="0" err="1" smtClean="0"/>
              <a:t>Groups</a:t>
            </a:r>
            <a:r>
              <a:rPr lang="it-IT" sz="3000" dirty="0" smtClean="0"/>
              <a:t> and </a:t>
            </a:r>
            <a:r>
              <a:rPr lang="it-IT" sz="3000" dirty="0" err="1" smtClean="0"/>
              <a:t>Contacts</a:t>
            </a:r>
            <a:endParaRPr lang="it-IT" sz="3000" dirty="0" smtClean="0"/>
          </a:p>
          <a:p>
            <a:r>
              <a:rPr lang="it-IT" sz="3200" dirty="0" smtClean="0"/>
              <a:t> Administrator</a:t>
            </a:r>
          </a:p>
          <a:p>
            <a:pPr lvl="1"/>
            <a:r>
              <a:rPr lang="it-IT" sz="3000" dirty="0" err="1" smtClean="0"/>
              <a:t>Manage</a:t>
            </a:r>
            <a:r>
              <a:rPr lang="it-IT" sz="3000" dirty="0" smtClean="0"/>
              <a:t> Meeting</a:t>
            </a:r>
          </a:p>
          <a:p>
            <a:pPr lvl="1"/>
            <a:r>
              <a:rPr lang="it-IT" sz="3000" dirty="0" err="1" smtClean="0"/>
              <a:t>Invite</a:t>
            </a:r>
            <a:r>
              <a:rPr lang="it-IT" sz="3000" dirty="0" smtClean="0"/>
              <a:t>/</a:t>
            </a:r>
            <a:r>
              <a:rPr lang="it-IT" sz="3000" dirty="0" err="1" smtClean="0"/>
              <a:t>Remove</a:t>
            </a:r>
            <a:r>
              <a:rPr lang="it-IT" sz="3000" dirty="0" smtClean="0"/>
              <a:t> </a:t>
            </a:r>
            <a:r>
              <a:rPr lang="it-IT" sz="3000" dirty="0" err="1" smtClean="0"/>
              <a:t>Users</a:t>
            </a:r>
            <a:endParaRPr lang="it-IT" sz="3000" dirty="0" smtClean="0"/>
          </a:p>
          <a:p>
            <a:pPr lvl="1"/>
            <a:r>
              <a:rPr lang="it-IT" sz="3000" dirty="0" err="1" smtClean="0"/>
              <a:t>Recreate</a:t>
            </a:r>
            <a:r>
              <a:rPr lang="it-IT" sz="3000" dirty="0" smtClean="0"/>
              <a:t> Meeting</a:t>
            </a:r>
          </a:p>
          <a:p>
            <a:pPr lvl="1"/>
            <a:r>
              <a:rPr lang="it-IT" sz="3000" dirty="0"/>
              <a:t>M</a:t>
            </a:r>
            <a:r>
              <a:rPr lang="it-IT" sz="3000" dirty="0" smtClean="0"/>
              <a:t>onitor </a:t>
            </a:r>
            <a:r>
              <a:rPr lang="it-IT" sz="3000" dirty="0" err="1" smtClean="0"/>
              <a:t>Participants</a:t>
            </a:r>
            <a:r>
              <a:rPr lang="it-IT" sz="3000" dirty="0" smtClean="0"/>
              <a:t> </a:t>
            </a:r>
            <a:r>
              <a:rPr lang="it-IT" sz="3000" dirty="0" err="1" smtClean="0"/>
              <a:t>Delays</a:t>
            </a:r>
            <a:endParaRPr lang="it-IT" sz="3000" dirty="0"/>
          </a:p>
          <a:p>
            <a:r>
              <a:rPr lang="it-IT" sz="3200" dirty="0" smtClean="0"/>
              <a:t> System Manager</a:t>
            </a:r>
          </a:p>
          <a:p>
            <a:pPr lvl="1"/>
            <a:r>
              <a:rPr lang="it-IT" sz="3000" dirty="0" err="1" smtClean="0"/>
              <a:t>Travlendar</a:t>
            </a:r>
            <a:r>
              <a:rPr lang="it-IT" sz="3000" dirty="0" smtClean="0"/>
              <a:t>+ </a:t>
            </a:r>
            <a:r>
              <a:rPr lang="it-IT" sz="3000" dirty="0" err="1" smtClean="0"/>
              <a:t>employee</a:t>
            </a:r>
            <a:endParaRPr lang="it-IT" sz="3000" dirty="0"/>
          </a:p>
        </p:txBody>
      </p:sp>
      <p:sp>
        <p:nvSpPr>
          <p:cNvPr id="10" name="Segnaposto numero diapositiva 9"/>
          <p:cNvSpPr>
            <a:spLocks noGrp="1"/>
          </p:cNvSpPr>
          <p:nvPr>
            <p:ph type="sldNum" sz="quarter" idx="12"/>
          </p:nvPr>
        </p:nvSpPr>
        <p:spPr/>
        <p:txBody>
          <a:bodyPr/>
          <a:lstStyle/>
          <a:p>
            <a:fld id="{244FB03B-CF6E-497D-BB5D-CBD3EA4BF293}" type="slidenum">
              <a:rPr lang="it-IT" smtClean="0"/>
              <a:pPr/>
              <a:t>3</a:t>
            </a:fld>
            <a:endParaRPr lang="it-IT"/>
          </a:p>
        </p:txBody>
      </p:sp>
    </p:spTree>
    <p:extLst>
      <p:ext uri="{BB962C8B-B14F-4D97-AF65-F5344CB8AC3E}">
        <p14:creationId xmlns:p14="http://schemas.microsoft.com/office/powerpoint/2010/main" val="25977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Goals</a:t>
            </a:r>
            <a:endParaRPr lang="it-IT" dirty="0"/>
          </a:p>
        </p:txBody>
      </p:sp>
      <p:sp>
        <p:nvSpPr>
          <p:cNvPr id="3" name="Segnaposto contenuto 2"/>
          <p:cNvSpPr>
            <a:spLocks noGrp="1"/>
          </p:cNvSpPr>
          <p:nvPr>
            <p:ph idx="1"/>
          </p:nvPr>
        </p:nvSpPr>
        <p:spPr>
          <a:xfrm>
            <a:off x="1097280" y="1286932"/>
            <a:ext cx="10058400" cy="4945617"/>
          </a:xfrm>
        </p:spPr>
        <p:txBody>
          <a:bodyPr>
            <a:normAutofit lnSpcReduction="10000"/>
          </a:bodyPr>
          <a:lstStyle/>
          <a:p>
            <a:r>
              <a:rPr lang="en-US" dirty="0" smtClean="0"/>
              <a:t> G1 Allow someone to visit the homepage of the system and to register himself providing a valid email, a password and a unique nickname. As an alternative, an external login provider, such as Google+, can be used.</a:t>
            </a:r>
          </a:p>
          <a:p>
            <a:r>
              <a:rPr lang="en-US" dirty="0" smtClean="0"/>
              <a:t> G2 Users can log into the system.</a:t>
            </a:r>
          </a:p>
          <a:p>
            <a:r>
              <a:rPr lang="en-US" dirty="0" smtClean="0"/>
              <a:t> G3 Allow a user to visit its profile and to see a detailed schedule of any day containing all the meetings he is attending and all the travels the system has planned him.</a:t>
            </a:r>
          </a:p>
          <a:p>
            <a:r>
              <a:rPr lang="en-US" dirty="0" smtClean="0"/>
              <a:t> G4 Allow a user to edit all information in its profile (e.g. displayed name, phone number, company, website, social accounts).</a:t>
            </a:r>
          </a:p>
          <a:p>
            <a:r>
              <a:rPr lang="en-US" dirty="0" smtClean="0"/>
              <a:t> G5 Allow a user to create a meeting and to invite other users to attend it.</a:t>
            </a:r>
          </a:p>
          <a:p>
            <a:r>
              <a:rPr lang="en-US" dirty="0" smtClean="0"/>
              <a:t> G6 Create a warning each time it is not possible to reach a meeting location from the previous one in time.</a:t>
            </a:r>
          </a:p>
          <a:p>
            <a:r>
              <a:rPr lang="en-US" dirty="0" smtClean="0"/>
              <a:t> G7 Allow a user to specify flexible breaks during the day.</a:t>
            </a:r>
          </a:p>
          <a:p>
            <a:r>
              <a:rPr lang="en-US" dirty="0" smtClean="0"/>
              <a:t> G8 Manage users’ travels between subsequent meetings, suggesting the best mobility option according to their preference list.</a:t>
            </a:r>
            <a:endParaRPr lang="it-IT" dirty="0"/>
          </a:p>
        </p:txBody>
      </p:sp>
      <p:sp>
        <p:nvSpPr>
          <p:cNvPr id="5" name="Segnaposto numero diapositiva 4"/>
          <p:cNvSpPr>
            <a:spLocks noGrp="1"/>
          </p:cNvSpPr>
          <p:nvPr>
            <p:ph type="sldNum" sz="quarter" idx="12"/>
          </p:nvPr>
        </p:nvSpPr>
        <p:spPr/>
        <p:txBody>
          <a:bodyPr/>
          <a:lstStyle/>
          <a:p>
            <a:fld id="{244FB03B-CF6E-497D-BB5D-CBD3EA4BF293}" type="slidenum">
              <a:rPr lang="it-IT" smtClean="0"/>
              <a:pPr/>
              <a:t>4</a:t>
            </a:fld>
            <a:endParaRPr lang="it-IT"/>
          </a:p>
        </p:txBody>
      </p:sp>
    </p:spTree>
    <p:extLst>
      <p:ext uri="{BB962C8B-B14F-4D97-AF65-F5344CB8AC3E}">
        <p14:creationId xmlns:p14="http://schemas.microsoft.com/office/powerpoint/2010/main" val="1088997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Goals</a:t>
            </a:r>
            <a:endParaRPr lang="it-IT" dirty="0"/>
          </a:p>
        </p:txBody>
      </p:sp>
      <p:sp>
        <p:nvSpPr>
          <p:cNvPr id="3" name="Segnaposto contenuto 2"/>
          <p:cNvSpPr>
            <a:spLocks noGrp="1"/>
          </p:cNvSpPr>
          <p:nvPr>
            <p:ph idx="1"/>
          </p:nvPr>
        </p:nvSpPr>
        <p:spPr>
          <a:xfrm>
            <a:off x="1097280" y="1286932"/>
            <a:ext cx="10058400" cy="4945617"/>
          </a:xfrm>
        </p:spPr>
        <p:txBody>
          <a:bodyPr>
            <a:normAutofit lnSpcReduction="10000"/>
          </a:bodyPr>
          <a:lstStyle/>
          <a:p>
            <a:r>
              <a:rPr lang="en-US" dirty="0" smtClean="0"/>
              <a:t> G1 Allow someone to visit the homepage of the system and to register himself providing a valid email, a password and a unique nickname. As an alternative, an external login provider, such as Google+, can be used.</a:t>
            </a:r>
          </a:p>
          <a:p>
            <a:r>
              <a:rPr lang="en-US" dirty="0" smtClean="0"/>
              <a:t> G2 Users can log into the system.</a:t>
            </a:r>
          </a:p>
          <a:p>
            <a:r>
              <a:rPr lang="en-US" dirty="0" smtClean="0"/>
              <a:t> G3 Allow a user to visit its profile and to see a detailed schedule of any day containing all the meetings he is attending and all the travels the system has planned him.</a:t>
            </a:r>
          </a:p>
          <a:p>
            <a:r>
              <a:rPr lang="en-US" dirty="0" smtClean="0"/>
              <a:t> G4 Allow a user to edit all information in its profile (e.g. displayed name, phone number, company, website, social accounts).</a:t>
            </a:r>
          </a:p>
          <a:p>
            <a:r>
              <a:rPr lang="en-US" b="1" dirty="0" smtClean="0"/>
              <a:t> G5 Allow a user to create a meeting and to invite other users to attend it.</a:t>
            </a:r>
          </a:p>
          <a:p>
            <a:r>
              <a:rPr lang="en-US" dirty="0" smtClean="0"/>
              <a:t> G6 Create a warning each time it is not possible to reach a meeting location from the previous one in time.</a:t>
            </a:r>
          </a:p>
          <a:p>
            <a:r>
              <a:rPr lang="en-US" b="1" dirty="0" smtClean="0"/>
              <a:t> G7 Allow a user to specify flexible breaks during the day.</a:t>
            </a:r>
          </a:p>
          <a:p>
            <a:r>
              <a:rPr lang="en-US" b="1" dirty="0" smtClean="0"/>
              <a:t> G8 Manage users’ travels between subsequent meetings, suggesting the best mobility option according to their preference list</a:t>
            </a:r>
            <a:r>
              <a:rPr lang="en-US" dirty="0" smtClean="0"/>
              <a:t>.</a:t>
            </a:r>
            <a:endParaRPr lang="it-IT" dirty="0"/>
          </a:p>
        </p:txBody>
      </p:sp>
      <p:sp>
        <p:nvSpPr>
          <p:cNvPr id="5" name="Segnaposto numero diapositiva 4"/>
          <p:cNvSpPr>
            <a:spLocks noGrp="1"/>
          </p:cNvSpPr>
          <p:nvPr>
            <p:ph type="sldNum" sz="quarter" idx="12"/>
          </p:nvPr>
        </p:nvSpPr>
        <p:spPr/>
        <p:txBody>
          <a:bodyPr/>
          <a:lstStyle/>
          <a:p>
            <a:fld id="{244FB03B-CF6E-497D-BB5D-CBD3EA4BF293}" type="slidenum">
              <a:rPr lang="it-IT" smtClean="0"/>
              <a:pPr/>
              <a:t>5</a:t>
            </a:fld>
            <a:endParaRPr lang="it-IT"/>
          </a:p>
        </p:txBody>
      </p:sp>
    </p:spTree>
    <p:extLst>
      <p:ext uri="{BB962C8B-B14F-4D97-AF65-F5344CB8AC3E}">
        <p14:creationId xmlns:p14="http://schemas.microsoft.com/office/powerpoint/2010/main" val="1088997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44791"/>
            <a:ext cx="12192000" cy="1450757"/>
          </a:xfrm>
        </p:spPr>
        <p:txBody>
          <a:bodyPr>
            <a:normAutofit/>
          </a:bodyPr>
          <a:lstStyle/>
          <a:p>
            <a:pPr algn="ctr"/>
            <a:r>
              <a:rPr lang="en-US" dirty="0"/>
              <a:t>Allow a user to create </a:t>
            </a:r>
            <a:r>
              <a:rPr lang="en-US" dirty="0" smtClean="0"/>
              <a:t>a meeting</a:t>
            </a:r>
            <a:endParaRPr lang="it-IT" dirty="0"/>
          </a:p>
        </p:txBody>
      </p:sp>
      <p:sp>
        <p:nvSpPr>
          <p:cNvPr id="3" name="Segnaposto contenuto 2"/>
          <p:cNvSpPr>
            <a:spLocks noGrp="1"/>
          </p:cNvSpPr>
          <p:nvPr>
            <p:ph idx="1"/>
          </p:nvPr>
        </p:nvSpPr>
        <p:spPr>
          <a:xfrm>
            <a:off x="1097280" y="1309510"/>
            <a:ext cx="10058400" cy="4923039"/>
          </a:xfrm>
        </p:spPr>
        <p:txBody>
          <a:bodyPr>
            <a:normAutofit fontScale="92500" lnSpcReduction="20000"/>
          </a:bodyPr>
          <a:lstStyle/>
          <a:p>
            <a:r>
              <a:rPr lang="en-US" dirty="0" smtClean="0"/>
              <a:t> G5.1 </a:t>
            </a:r>
            <a:r>
              <a:rPr lang="en-US" dirty="0"/>
              <a:t>Allow the administrator to categorize the meeting.</a:t>
            </a:r>
          </a:p>
          <a:p>
            <a:r>
              <a:rPr lang="en-US" dirty="0" smtClean="0"/>
              <a:t> G5.2 </a:t>
            </a:r>
            <a:r>
              <a:rPr lang="en-US" dirty="0"/>
              <a:t>Allow the administrator to change title, abstract and location of the meeting.</a:t>
            </a:r>
          </a:p>
          <a:p>
            <a:r>
              <a:rPr lang="en-US" dirty="0" smtClean="0"/>
              <a:t> G5.3 </a:t>
            </a:r>
            <a:r>
              <a:rPr lang="en-US" dirty="0"/>
              <a:t>Allow the administrator to nominate other administrators.</a:t>
            </a:r>
          </a:p>
          <a:p>
            <a:r>
              <a:rPr lang="en-US" dirty="0" smtClean="0"/>
              <a:t> G5.4 </a:t>
            </a:r>
            <a:r>
              <a:rPr lang="en-US" dirty="0"/>
              <a:t>Allow the administrator to send invitations and remove participants.</a:t>
            </a:r>
          </a:p>
          <a:p>
            <a:r>
              <a:rPr lang="en-US" dirty="0" smtClean="0"/>
              <a:t> G5.5 </a:t>
            </a:r>
            <a:r>
              <a:rPr lang="en-US" dirty="0"/>
              <a:t>Allow the team to communicate between them, to share files and to save personal </a:t>
            </a:r>
            <a:r>
              <a:rPr lang="en-US" dirty="0" smtClean="0"/>
              <a:t>notes </a:t>
            </a:r>
            <a:r>
              <a:rPr lang="it-IT" dirty="0" err="1" smtClean="0"/>
              <a:t>about</a:t>
            </a:r>
            <a:r>
              <a:rPr lang="it-IT" dirty="0" smtClean="0"/>
              <a:t> the </a:t>
            </a:r>
            <a:r>
              <a:rPr lang="it-IT" dirty="0"/>
              <a:t>meeting.</a:t>
            </a:r>
          </a:p>
          <a:p>
            <a:r>
              <a:rPr lang="en-US" dirty="0" smtClean="0"/>
              <a:t> G5.6 </a:t>
            </a:r>
            <a:r>
              <a:rPr lang="en-US" dirty="0"/>
              <a:t>Allow the invited users to accept or decline the meeting or to propose a rescheduling in </a:t>
            </a:r>
            <a:r>
              <a:rPr lang="en-US" dirty="0" smtClean="0"/>
              <a:t>a </a:t>
            </a:r>
            <a:r>
              <a:rPr lang="it-IT" dirty="0" err="1" smtClean="0"/>
              <a:t>different</a:t>
            </a:r>
            <a:r>
              <a:rPr lang="it-IT" dirty="0" smtClean="0"/>
              <a:t> </a:t>
            </a:r>
            <a:r>
              <a:rPr lang="it-IT" dirty="0" err="1"/>
              <a:t>time</a:t>
            </a:r>
            <a:r>
              <a:rPr lang="it-IT" dirty="0"/>
              <a:t> slot.</a:t>
            </a:r>
          </a:p>
          <a:p>
            <a:r>
              <a:rPr lang="en-US" dirty="0" smtClean="0"/>
              <a:t> G5.7 </a:t>
            </a:r>
            <a:r>
              <a:rPr lang="en-US" dirty="0"/>
              <a:t>Allow the administrator to change the date of the meeting after a rescheduling has </a:t>
            </a:r>
            <a:r>
              <a:rPr lang="en-US" dirty="0" smtClean="0"/>
              <a:t>been </a:t>
            </a:r>
            <a:r>
              <a:rPr lang="it-IT" dirty="0" err="1" smtClean="0"/>
              <a:t>proposed</a:t>
            </a:r>
            <a:r>
              <a:rPr lang="it-IT" dirty="0"/>
              <a:t>.</a:t>
            </a:r>
          </a:p>
          <a:p>
            <a:r>
              <a:rPr lang="en-US" dirty="0" smtClean="0"/>
              <a:t> G5.8 </a:t>
            </a:r>
            <a:r>
              <a:rPr lang="en-US" dirty="0"/>
              <a:t>Allow the administrator to poll the team to reschedule the meeting; if everyone accepts </a:t>
            </a:r>
            <a:r>
              <a:rPr lang="en-US" dirty="0" smtClean="0"/>
              <a:t>the </a:t>
            </a:r>
            <a:r>
              <a:rPr lang="it-IT" dirty="0" err="1" smtClean="0"/>
              <a:t>rescheduling</a:t>
            </a:r>
            <a:r>
              <a:rPr lang="it-IT" dirty="0"/>
              <a:t>, the date </a:t>
            </a:r>
            <a:r>
              <a:rPr lang="it-IT" dirty="0" err="1"/>
              <a:t>changes</a:t>
            </a:r>
            <a:r>
              <a:rPr lang="it-IT" dirty="0"/>
              <a:t>.</a:t>
            </a:r>
          </a:p>
          <a:p>
            <a:r>
              <a:rPr lang="en-US" dirty="0" smtClean="0"/>
              <a:t> G5.9 </a:t>
            </a:r>
            <a:r>
              <a:rPr lang="en-US" dirty="0"/>
              <a:t>Allow the administrator to create a copy of a meeting with the same team and settings </a:t>
            </a:r>
            <a:r>
              <a:rPr lang="en-US" dirty="0" smtClean="0"/>
              <a:t>on </a:t>
            </a:r>
            <a:r>
              <a:rPr lang="it-IT" dirty="0" err="1" smtClean="0"/>
              <a:t>another</a:t>
            </a:r>
            <a:r>
              <a:rPr lang="it-IT" dirty="0" smtClean="0"/>
              <a:t> </a:t>
            </a:r>
            <a:r>
              <a:rPr lang="it-IT" dirty="0"/>
              <a:t>date.</a:t>
            </a:r>
          </a:p>
          <a:p>
            <a:r>
              <a:rPr lang="en-US" dirty="0" smtClean="0"/>
              <a:t> G5.10 </a:t>
            </a:r>
            <a:r>
              <a:rPr lang="en-US" dirty="0"/>
              <a:t>Allow the administrator to see who’s late at the meeting.</a:t>
            </a:r>
            <a:endParaRPr lang="it-IT" dirty="0"/>
          </a:p>
        </p:txBody>
      </p:sp>
      <p:sp>
        <p:nvSpPr>
          <p:cNvPr id="5" name="Segnaposto numero diapositiva 4"/>
          <p:cNvSpPr>
            <a:spLocks noGrp="1"/>
          </p:cNvSpPr>
          <p:nvPr>
            <p:ph type="sldNum" sz="quarter" idx="12"/>
          </p:nvPr>
        </p:nvSpPr>
        <p:spPr/>
        <p:txBody>
          <a:bodyPr/>
          <a:lstStyle/>
          <a:p>
            <a:fld id="{244FB03B-CF6E-497D-BB5D-CBD3EA4BF293}" type="slidenum">
              <a:rPr lang="it-IT" smtClean="0"/>
              <a:pPr/>
              <a:t>6</a:t>
            </a:fld>
            <a:endParaRPr lang="it-IT"/>
          </a:p>
        </p:txBody>
      </p:sp>
    </p:spTree>
    <p:extLst>
      <p:ext uri="{BB962C8B-B14F-4D97-AF65-F5344CB8AC3E}">
        <p14:creationId xmlns:p14="http://schemas.microsoft.com/office/powerpoint/2010/main" val="1068353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44791"/>
            <a:ext cx="12192000" cy="1450757"/>
          </a:xfrm>
        </p:spPr>
        <p:txBody>
          <a:bodyPr>
            <a:normAutofit/>
          </a:bodyPr>
          <a:lstStyle/>
          <a:p>
            <a:pPr algn="ctr"/>
            <a:r>
              <a:rPr lang="en-US" dirty="0" smtClean="0"/>
              <a:t>Allow a user to create a meeting</a:t>
            </a:r>
            <a:endParaRPr lang="it-IT" dirty="0"/>
          </a:p>
        </p:txBody>
      </p:sp>
      <p:sp>
        <p:nvSpPr>
          <p:cNvPr id="5" name="Segnaposto numero diapositiva 4"/>
          <p:cNvSpPr>
            <a:spLocks noGrp="1"/>
          </p:cNvSpPr>
          <p:nvPr>
            <p:ph type="sldNum" sz="quarter" idx="12"/>
          </p:nvPr>
        </p:nvSpPr>
        <p:spPr/>
        <p:txBody>
          <a:bodyPr/>
          <a:lstStyle/>
          <a:p>
            <a:fld id="{244FB03B-CF6E-497D-BB5D-CBD3EA4BF293}" type="slidenum">
              <a:rPr lang="it-IT" smtClean="0"/>
              <a:pPr/>
              <a:t>7</a:t>
            </a:fld>
            <a:endParaRPr lang="it-IT"/>
          </a:p>
        </p:txBody>
      </p:sp>
      <p:sp>
        <p:nvSpPr>
          <p:cNvPr id="4" name="Segnaposto contenuto 3"/>
          <p:cNvSpPr>
            <a:spLocks noGrp="1"/>
          </p:cNvSpPr>
          <p:nvPr>
            <p:ph idx="1"/>
          </p:nvPr>
        </p:nvSpPr>
        <p:spPr>
          <a:xfrm>
            <a:off x="1097280" y="1591732"/>
            <a:ext cx="10058400" cy="4640817"/>
          </a:xfrm>
        </p:spPr>
        <p:txBody>
          <a:bodyPr/>
          <a:lstStyle/>
          <a:p>
            <a:r>
              <a:rPr lang="en-US" dirty="0" smtClean="0"/>
              <a:t> [</a:t>
            </a:r>
            <a:r>
              <a:rPr lang="en-US" dirty="0"/>
              <a:t>R5] A user must be logged into the system to perform any action except registering and logging in.</a:t>
            </a:r>
          </a:p>
          <a:p>
            <a:r>
              <a:rPr lang="en-US" dirty="0" smtClean="0"/>
              <a:t> [</a:t>
            </a:r>
            <a:r>
              <a:rPr lang="en-US" dirty="0"/>
              <a:t>R11] Each meeting has at least two participants.</a:t>
            </a:r>
          </a:p>
          <a:p>
            <a:r>
              <a:rPr lang="en-US" dirty="0" smtClean="0"/>
              <a:t> [</a:t>
            </a:r>
            <a:r>
              <a:rPr lang="en-US" dirty="0"/>
              <a:t>R12] Each meeting has at least one administrator.</a:t>
            </a:r>
          </a:p>
          <a:p>
            <a:r>
              <a:rPr lang="en-US" dirty="0" smtClean="0"/>
              <a:t> [</a:t>
            </a:r>
            <a:r>
              <a:rPr lang="en-US" dirty="0"/>
              <a:t>R13] Each meeting has a title, a date and a location.</a:t>
            </a:r>
          </a:p>
          <a:p>
            <a:r>
              <a:rPr lang="en-US" dirty="0" smtClean="0"/>
              <a:t> [</a:t>
            </a:r>
            <a:r>
              <a:rPr lang="en-US" dirty="0"/>
              <a:t>R14] Each participant in a meeting can access shared files and the chat.</a:t>
            </a:r>
          </a:p>
          <a:p>
            <a:r>
              <a:rPr lang="en-US" dirty="0" smtClean="0"/>
              <a:t> [</a:t>
            </a:r>
            <a:r>
              <a:rPr lang="en-US" dirty="0"/>
              <a:t>R15] Users participate in a meeting if and only if they accept the invitation.</a:t>
            </a:r>
          </a:p>
          <a:p>
            <a:r>
              <a:rPr lang="en-US" dirty="0" smtClean="0"/>
              <a:t> [</a:t>
            </a:r>
            <a:r>
              <a:rPr lang="en-US" dirty="0"/>
              <a:t>R16] Users do not participate in a meeting if they decline the invitation.</a:t>
            </a:r>
          </a:p>
          <a:p>
            <a:r>
              <a:rPr lang="en-US" dirty="0" smtClean="0"/>
              <a:t> [</a:t>
            </a:r>
            <a:r>
              <a:rPr lang="en-US" dirty="0"/>
              <a:t>R17] Users can write in the chat of a meeting if and only if they have received and accepted an invitation to it.</a:t>
            </a:r>
            <a:endParaRPr lang="it-IT" dirty="0"/>
          </a:p>
          <a:p>
            <a:endParaRPr lang="it-IT" dirty="0"/>
          </a:p>
        </p:txBody>
      </p:sp>
    </p:spTree>
    <p:extLst>
      <p:ext uri="{BB962C8B-B14F-4D97-AF65-F5344CB8AC3E}">
        <p14:creationId xmlns:p14="http://schemas.microsoft.com/office/powerpoint/2010/main" val="202697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44791"/>
            <a:ext cx="12192000" cy="1450757"/>
          </a:xfrm>
        </p:spPr>
        <p:txBody>
          <a:bodyPr>
            <a:normAutofit/>
          </a:bodyPr>
          <a:lstStyle/>
          <a:p>
            <a:pPr algn="ctr"/>
            <a:r>
              <a:rPr lang="en-US" dirty="0" smtClean="0"/>
              <a:t>Allow a user to specify flexible breaks</a:t>
            </a:r>
          </a:p>
        </p:txBody>
      </p:sp>
      <p:sp>
        <p:nvSpPr>
          <p:cNvPr id="3" name="Segnaposto contenuto 2"/>
          <p:cNvSpPr>
            <a:spLocks noGrp="1"/>
          </p:cNvSpPr>
          <p:nvPr>
            <p:ph idx="1"/>
          </p:nvPr>
        </p:nvSpPr>
        <p:spPr/>
        <p:txBody>
          <a:bodyPr anchor="ctr"/>
          <a:lstStyle/>
          <a:p>
            <a:r>
              <a:rPr lang="en-US" dirty="0"/>
              <a:t> [R5] </a:t>
            </a:r>
            <a:r>
              <a:rPr lang="en-US" dirty="0" smtClean="0"/>
              <a:t>A user must be logged into the system to perform any action except registering and </a:t>
            </a:r>
            <a:r>
              <a:rPr lang="it-IT" dirty="0" err="1" smtClean="0"/>
              <a:t>logging</a:t>
            </a:r>
            <a:r>
              <a:rPr lang="it-IT" dirty="0" smtClean="0"/>
              <a:t> in.</a:t>
            </a:r>
            <a:endParaRPr lang="it-IT" dirty="0"/>
          </a:p>
          <a:p>
            <a:r>
              <a:rPr lang="en-US" dirty="0"/>
              <a:t> [R18] The system suggests you a time, according to your settings, to have a break such </a:t>
            </a:r>
            <a:r>
              <a:rPr lang="en-US" dirty="0" smtClean="0"/>
              <a:t>that no </a:t>
            </a:r>
            <a:r>
              <a:rPr lang="en-US" dirty="0"/>
              <a:t>meeting overlaps with it; if no time slot is valid, a warning is generated.</a:t>
            </a:r>
          </a:p>
          <a:p>
            <a:r>
              <a:rPr lang="en-US" dirty="0"/>
              <a:t> [D6] Users can </a:t>
            </a:r>
            <a:r>
              <a:rPr lang="en-US" dirty="0" smtClean="0"/>
              <a:t>take a break</a:t>
            </a:r>
            <a:r>
              <a:rPr lang="en-US" dirty="0" smtClean="0"/>
              <a:t> </a:t>
            </a:r>
            <a:r>
              <a:rPr lang="en-US" dirty="0"/>
              <a:t>everywhere.</a:t>
            </a:r>
            <a:endParaRPr lang="it-IT" dirty="0"/>
          </a:p>
        </p:txBody>
      </p:sp>
      <p:sp>
        <p:nvSpPr>
          <p:cNvPr id="5" name="Segnaposto numero diapositiva 4"/>
          <p:cNvSpPr>
            <a:spLocks noGrp="1"/>
          </p:cNvSpPr>
          <p:nvPr>
            <p:ph type="sldNum" sz="quarter" idx="12"/>
          </p:nvPr>
        </p:nvSpPr>
        <p:spPr/>
        <p:txBody>
          <a:bodyPr/>
          <a:lstStyle/>
          <a:p>
            <a:fld id="{244FB03B-CF6E-497D-BB5D-CBD3EA4BF293}" type="slidenum">
              <a:rPr lang="it-IT" smtClean="0"/>
              <a:pPr/>
              <a:t>8</a:t>
            </a:fld>
            <a:endParaRPr lang="it-IT"/>
          </a:p>
        </p:txBody>
      </p:sp>
    </p:spTree>
    <p:extLst>
      <p:ext uri="{BB962C8B-B14F-4D97-AF65-F5344CB8AC3E}">
        <p14:creationId xmlns:p14="http://schemas.microsoft.com/office/powerpoint/2010/main" val="2700751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2"/>
          </p:nvPr>
        </p:nvSpPr>
        <p:spPr/>
        <p:txBody>
          <a:bodyPr/>
          <a:lstStyle/>
          <a:p>
            <a:fld id="{244FB03B-CF6E-497D-BB5D-CBD3EA4BF293}" type="slidenum">
              <a:rPr lang="it-IT" smtClean="0"/>
              <a:pPr/>
              <a:t>9</a:t>
            </a:fld>
            <a:endParaRPr lang="it-IT"/>
          </a:p>
        </p:txBody>
      </p:sp>
      <p:sp>
        <p:nvSpPr>
          <p:cNvPr id="8" name="Titolo 7"/>
          <p:cNvSpPr>
            <a:spLocks noGrp="1"/>
          </p:cNvSpPr>
          <p:nvPr>
            <p:ph type="title"/>
          </p:nvPr>
        </p:nvSpPr>
        <p:spPr>
          <a:xfrm>
            <a:off x="0" y="-468000"/>
            <a:ext cx="12192000" cy="1450757"/>
          </a:xfrm>
        </p:spPr>
        <p:txBody>
          <a:bodyPr>
            <a:normAutofit/>
          </a:bodyPr>
          <a:lstStyle/>
          <a:p>
            <a:pPr algn="ctr"/>
            <a:r>
              <a:rPr lang="en-US" dirty="0"/>
              <a:t>Manage users’ </a:t>
            </a:r>
            <a:r>
              <a:rPr lang="en-US" dirty="0" smtClean="0"/>
              <a:t>travels</a:t>
            </a:r>
            <a:endParaRPr lang="it-IT" dirty="0"/>
          </a:p>
        </p:txBody>
      </p:sp>
      <p:sp>
        <p:nvSpPr>
          <p:cNvPr id="9" name="Segnaposto contenuto 8"/>
          <p:cNvSpPr>
            <a:spLocks noGrp="1"/>
          </p:cNvSpPr>
          <p:nvPr>
            <p:ph idx="1"/>
          </p:nvPr>
        </p:nvSpPr>
        <p:spPr>
          <a:xfrm>
            <a:off x="1097280" y="1873955"/>
            <a:ext cx="10058400" cy="4358593"/>
          </a:xfrm>
        </p:spPr>
        <p:txBody>
          <a:bodyPr/>
          <a:lstStyle/>
          <a:p>
            <a:r>
              <a:rPr lang="en-US" dirty="0" smtClean="0"/>
              <a:t> G8.1 </a:t>
            </a:r>
            <a:r>
              <a:rPr lang="en-US" dirty="0"/>
              <a:t>Allow a user to create a preference list and constraints about the way he wants to travel.</a:t>
            </a:r>
          </a:p>
          <a:p>
            <a:endParaRPr lang="en-US" dirty="0"/>
          </a:p>
          <a:p>
            <a:r>
              <a:rPr lang="en-US" dirty="0"/>
              <a:t> [R5] A user must be logged into the system to perform any action except registering and </a:t>
            </a:r>
            <a:r>
              <a:rPr lang="it-IT" dirty="0" err="1"/>
              <a:t>logging</a:t>
            </a:r>
            <a:r>
              <a:rPr lang="it-IT" dirty="0"/>
              <a:t> in.</a:t>
            </a:r>
          </a:p>
          <a:p>
            <a:r>
              <a:rPr lang="en-US" dirty="0"/>
              <a:t> [R19] At least one travel mean is available in the preference list.</a:t>
            </a:r>
          </a:p>
          <a:p>
            <a:r>
              <a:rPr lang="en-US" dirty="0"/>
              <a:t> [R20] The travel mean suggested by the system is always the first in the weighted preference list that satisfied all the constraints; if no travel mean satisfied all the constraints than the system suggests the fastest one</a:t>
            </a:r>
            <a:r>
              <a:rPr lang="en-US" dirty="0" smtClean="0"/>
              <a:t>.</a:t>
            </a:r>
            <a:endParaRPr lang="en-US" dirty="0"/>
          </a:p>
        </p:txBody>
      </p:sp>
    </p:spTree>
    <p:extLst>
      <p:ext uri="{BB962C8B-B14F-4D97-AF65-F5344CB8AC3E}">
        <p14:creationId xmlns:p14="http://schemas.microsoft.com/office/powerpoint/2010/main" val="2407907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etrospettivo">
  <a:themeElements>
    <a:clrScheme name="RASD">
      <a:dk1>
        <a:srgbClr val="000000"/>
      </a:dk1>
      <a:lt1>
        <a:sysClr val="window" lastClr="FFFFFF"/>
      </a:lt1>
      <a:dk2>
        <a:srgbClr val="000000"/>
      </a:dk2>
      <a:lt2>
        <a:srgbClr val="CCDDEA"/>
      </a:lt2>
      <a:accent1>
        <a:srgbClr val="B2B2B2"/>
      </a:accent1>
      <a:accent2>
        <a:srgbClr val="575756"/>
      </a:accent2>
      <a:accent3>
        <a:srgbClr val="865640"/>
      </a:accent3>
      <a:accent4>
        <a:srgbClr val="9B8357"/>
      </a:accent4>
      <a:accent5>
        <a:srgbClr val="C2BC80"/>
      </a:accent5>
      <a:accent6>
        <a:srgbClr val="94A088"/>
      </a:accent6>
      <a:hlink>
        <a:srgbClr val="2998E3"/>
      </a:hlink>
      <a:folHlink>
        <a:srgbClr val="8C8C8C"/>
      </a:folHlink>
    </a:clrScheme>
    <a:fontScheme name="Gill Sans MT">
      <a:majorFont>
        <a:latin typeface="Gill Sans MT"/>
        <a:ea typeface=""/>
        <a:cs typeface=""/>
      </a:majorFont>
      <a:minorFont>
        <a:latin typeface="Gill Sans MT"/>
        <a:ea typeface=""/>
        <a:cs typeface=""/>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TM02892315[[fn=Filo]]</Template>
  <TotalTime>203</TotalTime>
  <Words>1268</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15</vt:i4>
      </vt:variant>
    </vt:vector>
  </HeadingPairs>
  <TitlesOfParts>
    <vt:vector size="22" baseType="lpstr">
      <vt:lpstr>Arial</vt:lpstr>
      <vt:lpstr>Calibri</vt:lpstr>
      <vt:lpstr>Calibri Light</vt:lpstr>
      <vt:lpstr>Gill Sans MT</vt:lpstr>
      <vt:lpstr>Wingdings 2</vt:lpstr>
      <vt:lpstr>HDOfficeLightV0</vt:lpstr>
      <vt:lpstr>Retrospettivo</vt:lpstr>
      <vt:lpstr>RASD</vt:lpstr>
      <vt:lpstr>Product Functions</vt:lpstr>
      <vt:lpstr>User Characteristics</vt:lpstr>
      <vt:lpstr>Goals</vt:lpstr>
      <vt:lpstr>Goals</vt:lpstr>
      <vt:lpstr>Allow a user to create a meeting</vt:lpstr>
      <vt:lpstr>Allow a user to create a meeting</vt:lpstr>
      <vt:lpstr>Allow a user to specify flexible breaks</vt:lpstr>
      <vt:lpstr>Manage users’ travels</vt:lpstr>
      <vt:lpstr>Manage users’ travels</vt:lpstr>
      <vt:lpstr>Mockup - Calendar</vt:lpstr>
      <vt:lpstr>Mockup - Warning</vt:lpstr>
      <vt:lpstr>Manage Meeting Participation</vt:lpstr>
      <vt:lpstr>Class Diagram</vt:lpstr>
      <vt:lpstr>Alloy Metamodel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dc:title>
  <dc:creator>federico betti</dc:creator>
  <cp:lastModifiedBy>federico betti</cp:lastModifiedBy>
  <cp:revision>22</cp:revision>
  <dcterms:created xsi:type="dcterms:W3CDTF">2017-11-06T12:27:35Z</dcterms:created>
  <dcterms:modified xsi:type="dcterms:W3CDTF">2017-11-07T14:41:44Z</dcterms:modified>
</cp:coreProperties>
</file>