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11" r:id="rId2"/>
  </p:sldMasterIdLst>
  <p:notesMasterIdLst>
    <p:notesMasterId r:id="rId18"/>
  </p:notesMasterIdLst>
  <p:sldIdLst>
    <p:sldId id="256" r:id="rId3"/>
    <p:sldId id="275" r:id="rId4"/>
    <p:sldId id="260" r:id="rId5"/>
    <p:sldId id="272" r:id="rId6"/>
    <p:sldId id="276" r:id="rId7"/>
    <p:sldId id="258" r:id="rId8"/>
    <p:sldId id="261" r:id="rId9"/>
    <p:sldId id="262" r:id="rId10"/>
    <p:sldId id="263" r:id="rId11"/>
    <p:sldId id="264" r:id="rId12"/>
    <p:sldId id="274" r:id="rId13"/>
    <p:sldId id="27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6409" autoAdjust="0"/>
  </p:normalViewPr>
  <p:slideViewPr>
    <p:cSldViewPr snapToGrid="0">
      <p:cViewPr>
        <p:scale>
          <a:sx n="86" d="100"/>
          <a:sy n="86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621D-367F-4DA3-9671-02E004F6E4C1}" type="datetimeFigureOut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AFBF0-253E-4873-9876-7E283709A4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33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6506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3271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AFBF0-253E-4873-9876-7E283709A40E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3218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5CC7-7899-4B59-BE11-2B089B40D12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658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937-CAF0-44DC-9BF0-AD55ADEA059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04300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554F-E2AC-4646-A6C6-90EE23361E38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998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325F-56CA-4BA4-926B-9B2104CED77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9274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9A53-B729-4631-9578-6E34EFFC346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85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70432"/>
            <a:ext cx="10058400" cy="5062118"/>
          </a:xfrm>
        </p:spPr>
        <p:txBody>
          <a:bodyPr/>
          <a:lstStyle>
            <a:lvl1pPr marL="91440" indent="-91440">
              <a:buClrTx/>
              <a:buSzPct val="92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3AC6-737D-48A7-8280-F606E77FDD5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6660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BD7-5024-43E3-BA86-D305B69515D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278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-437602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141171"/>
            <a:ext cx="4937760" cy="50767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141172"/>
            <a:ext cx="4937760" cy="50767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C089-161D-45F9-BA3B-DF005531779B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726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467454"/>
            <a:ext cx="10058400" cy="145075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516"/>
            <a:ext cx="4937760" cy="73207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51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1848591"/>
            <a:ext cx="4937760" cy="43693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A939-33A9-471E-AF12-946DC792434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2486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B7F-C2E0-40CF-A792-E40DB12DB3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9190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2910-BDD5-4159-A0F2-090EBAA7031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823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13B8-A50E-4D94-B3AB-8A0A685D38C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85073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89832A-28F4-442B-AC77-C9BD231C58B3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09511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7EDC-E1EF-477C-9131-0EB83AD68B4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4388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3-1CA9-4C92-8788-3AEA719E5784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24474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B4BE-EFC6-4DDA-8F05-D07E7FADDB5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515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6AB7-B836-42E5-AACD-39F960C1600A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11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11C8-BDAA-4101-887B-FBB7DA549EF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490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4E-B844-492D-8560-663CA5C85E96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66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F49D-458F-44B0-AF94-C7301464F4D0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0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24D-6691-4AA5-849D-EDDFD36C3E4C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202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E2DA-5937-402D-A569-430A65C27FC9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391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A2FC-1B9F-4809-BB1B-3D6D17076C7D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901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24DD9B-70E2-497B-900D-17F0C351CB17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791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7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444791"/>
            <a:ext cx="100888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3856"/>
            <a:ext cx="10058400" cy="499628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it-IT" dirty="0" smtClean="0"/>
              <a:t> 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AA8976-DA0A-4A91-96D1-D23211FE915E}" type="datetime1">
              <a:rPr lang="it-IT" smtClean="0"/>
              <a:pPr/>
              <a:t>07/11/2017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FB03B-CF6E-497D-BB5D-CBD3EA4BF293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1005962"/>
            <a:ext cx="10088880" cy="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4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90000"/>
        <a:buFont typeface="Gill Sans MT" panose="020B0502020104020203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latin typeface="Gill Sans MT" panose="020B0502020104020203" pitchFamily="34" charset="0"/>
              </a:rPr>
              <a:t>RASD</a:t>
            </a:r>
            <a:endParaRPr lang="it-IT" dirty="0">
              <a:latin typeface="Gill Sans MT" panose="020B0502020104020203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it-IT" sz="3600" dirty="0">
                <a:latin typeface="Gill Sans MT" panose="020B0502020104020203" pitchFamily="34" charset="0"/>
                <a:ea typeface="+mj-ea"/>
                <a:cs typeface="+mj-cs"/>
              </a:rPr>
              <a:t>Federico Betti – Tommaso Bianchi</a:t>
            </a:r>
          </a:p>
        </p:txBody>
      </p:sp>
    </p:spTree>
    <p:extLst>
      <p:ext uri="{BB962C8B-B14F-4D97-AF65-F5344CB8AC3E}">
        <p14:creationId xmlns="" xmlns:p14="http://schemas.microsoft.com/office/powerpoint/2010/main" val="4125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16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Manage users’ travels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546578"/>
            <a:ext cx="10058400" cy="468597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[D5] Each user has at least one default location.</a:t>
            </a:r>
          </a:p>
          <a:p>
            <a:r>
              <a:rPr lang="en-US" dirty="0"/>
              <a:t> [D7] Each user has a preference list.</a:t>
            </a:r>
          </a:p>
          <a:p>
            <a:r>
              <a:rPr lang="en-US" dirty="0"/>
              <a:t> [D8] All users always have a position.</a:t>
            </a:r>
          </a:p>
          <a:p>
            <a:r>
              <a:rPr lang="en-US" dirty="0"/>
              <a:t> [D9] External shortest path provider is always able to retrieve a path between any two locations.</a:t>
            </a:r>
          </a:p>
          <a:p>
            <a:r>
              <a:rPr lang="en-US" dirty="0"/>
              <a:t> [D10] Each user is always able to communicate with our servers.</a:t>
            </a:r>
          </a:p>
          <a:p>
            <a:r>
              <a:rPr lang="en-US" dirty="0"/>
              <a:t> [D11] The system does not differentiate between a travel mean that is shared and one that </a:t>
            </a:r>
            <a:r>
              <a:rPr lang="en-US" dirty="0" smtClean="0"/>
              <a:t>is </a:t>
            </a:r>
            <a:r>
              <a:rPr lang="it-IT" dirty="0" err="1" smtClean="0"/>
              <a:t>owned</a:t>
            </a:r>
            <a:r>
              <a:rPr lang="it-IT" dirty="0"/>
              <a:t>.</a:t>
            </a:r>
          </a:p>
          <a:p>
            <a:r>
              <a:rPr lang="en-US" dirty="0"/>
              <a:t> [D12] The system treats the taxis as a driving travel mean and not as public transportation.</a:t>
            </a:r>
          </a:p>
          <a:p>
            <a:r>
              <a:rPr lang="en-US" dirty="0"/>
              <a:t> [D13] If a user accepts the invitation to a meeting, then he really attends to it.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143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Mockup</a:t>
            </a:r>
            <a:r>
              <a:rPr lang="it-IT" dirty="0" smtClean="0"/>
              <a:t> - </a:t>
            </a:r>
            <a:r>
              <a:rPr lang="it-IT" dirty="0" err="1" smtClean="0"/>
              <a:t>Calendar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  <p:pic>
        <p:nvPicPr>
          <p:cNvPr id="7" name="Segnaposto contenuto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5001788"/>
          </a:xfrm>
          <a:prstGeom prst="rect">
            <a:avLst/>
          </a:prstGeom>
        </p:spPr>
      </p:pic>
      <p:pic>
        <p:nvPicPr>
          <p:cNvPr id="8" name="Segnaposto contenuto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7558" y="1195892"/>
            <a:ext cx="6658122" cy="49932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94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Mockup</a:t>
            </a:r>
            <a:r>
              <a:rPr lang="it-IT" smtClean="0"/>
              <a:t> - </a:t>
            </a:r>
            <a:r>
              <a:rPr lang="it-IT" err="1" smtClean="0"/>
              <a:t>Warning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5" name="Segnaposto contenuto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1195893"/>
            <a:ext cx="2811712" cy="4993296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7558" y="1195893"/>
            <a:ext cx="6658122" cy="499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847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65" y="1575600"/>
            <a:ext cx="4162281" cy="4022725"/>
          </a:xfrm>
        </p:spPr>
      </p:pic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33" y="1092440"/>
            <a:ext cx="4350105" cy="5181743"/>
          </a:xfr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Manage</a:t>
            </a:r>
            <a:r>
              <a:rPr lang="it-IT" dirty="0"/>
              <a:t> Meeting </a:t>
            </a:r>
            <a:r>
              <a:rPr lang="it-IT" dirty="0" err="1"/>
              <a:t>Participation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57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21994" y="-699119"/>
            <a:ext cx="5051490" cy="8805468"/>
          </a:xfrm>
          <a:prstGeom prst="rect">
            <a:avLst/>
          </a:prstGeom>
        </p:spPr>
      </p:pic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275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 smtClean="0"/>
              <a:t>Alloy</a:t>
            </a:r>
            <a:r>
              <a:rPr lang="it-IT" smtClean="0"/>
              <a:t> </a:t>
            </a:r>
            <a:r>
              <a:rPr lang="it-IT" err="1" smtClean="0"/>
              <a:t>Metamodel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3396" y="-2196174"/>
            <a:ext cx="4795687" cy="11828839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091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097280" y="1332000"/>
            <a:ext cx="4937760" cy="576000"/>
          </a:xfrm>
        </p:spPr>
        <p:txBody>
          <a:bodyPr/>
          <a:lstStyle/>
          <a:p>
            <a:pPr algn="ctr"/>
            <a:r>
              <a:rPr lang="it-IT" sz="3200" dirty="0" err="1" smtClean="0"/>
              <a:t>Travel</a:t>
            </a:r>
            <a:endParaRPr lang="it-IT" sz="3200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1038578" y="2269067"/>
            <a:ext cx="4996462" cy="36000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 Meeting-meeting or </a:t>
            </a:r>
            <a:br>
              <a:rPr lang="en-US" sz="2400" dirty="0" smtClean="0"/>
            </a:br>
            <a:r>
              <a:rPr lang="en-US" sz="2400" dirty="0" smtClean="0"/>
              <a:t> default location-meeting </a:t>
            </a:r>
          </a:p>
          <a:p>
            <a:r>
              <a:rPr lang="en-US" sz="2400" dirty="0" smtClean="0"/>
              <a:t> Biking,  Driving,  Walking, </a:t>
            </a:r>
            <a:br>
              <a:rPr lang="en-US" sz="2400" dirty="0" smtClean="0"/>
            </a:br>
            <a:r>
              <a:rPr lang="en-US" sz="2400" dirty="0" smtClean="0"/>
              <a:t> Public Transportation</a:t>
            </a:r>
          </a:p>
          <a:p>
            <a:r>
              <a:rPr lang="en-US" sz="2400" dirty="0" smtClean="0"/>
              <a:t> Preference list</a:t>
            </a:r>
          </a:p>
          <a:p>
            <a:r>
              <a:rPr lang="en-US" sz="2400" dirty="0" smtClean="0"/>
              <a:t> Constraint</a:t>
            </a:r>
          </a:p>
          <a:p>
            <a:r>
              <a:rPr lang="en-GB" sz="2400" dirty="0" smtClean="0"/>
              <a:t> Real-time indications</a:t>
            </a:r>
            <a:endParaRPr lang="en-US" sz="2400" dirty="0" smtClean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6217920" y="1332000"/>
            <a:ext cx="4937760" cy="57600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Meeting</a:t>
            </a:r>
            <a:endParaRPr lang="it-IT" sz="3200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6217920" y="2268000"/>
            <a:ext cx="4937760" cy="3600000"/>
          </a:xfrm>
        </p:spPr>
        <p:txBody>
          <a:bodyPr anchor="t">
            <a:noAutofit/>
          </a:bodyPr>
          <a:lstStyle/>
          <a:p>
            <a:r>
              <a:rPr lang="en-GB" sz="2400" dirty="0" smtClean="0"/>
              <a:t> </a:t>
            </a:r>
            <a:r>
              <a:rPr lang="en-GB" sz="2400" dirty="0"/>
              <a:t>T</a:t>
            </a:r>
            <a:r>
              <a:rPr lang="en-GB" sz="2400" dirty="0" smtClean="0"/>
              <a:t>itle</a:t>
            </a:r>
            <a:r>
              <a:rPr lang="en-GB" sz="2400" dirty="0"/>
              <a:t>, </a:t>
            </a:r>
            <a:r>
              <a:rPr lang="en-GB" sz="2400" dirty="0" smtClean="0"/>
              <a:t>date and location</a:t>
            </a:r>
          </a:p>
          <a:p>
            <a:r>
              <a:rPr lang="en-GB" sz="2400" dirty="0" smtClean="0"/>
              <a:t> Administrators</a:t>
            </a:r>
          </a:p>
          <a:p>
            <a:r>
              <a:rPr lang="en-GB" sz="2400" dirty="0" smtClean="0"/>
              <a:t> Accept, </a:t>
            </a:r>
            <a:r>
              <a:rPr lang="en-GB" sz="2400" dirty="0"/>
              <a:t>decline or reschedule </a:t>
            </a:r>
            <a:r>
              <a:rPr lang="en-GB" sz="2400" dirty="0" smtClean="0"/>
              <a:t>the </a:t>
            </a:r>
            <a:r>
              <a:rPr lang="en-US" sz="2400" dirty="0" smtClean="0"/>
              <a:t>invitation</a:t>
            </a:r>
          </a:p>
          <a:p>
            <a:r>
              <a:rPr lang="en-US" sz="2400" dirty="0" smtClean="0"/>
              <a:t> Chat, </a:t>
            </a:r>
            <a:r>
              <a:rPr lang="en-GB" sz="2400" dirty="0" smtClean="0"/>
              <a:t>upload </a:t>
            </a:r>
            <a:r>
              <a:rPr lang="en-GB" sz="2400" dirty="0"/>
              <a:t>files and </a:t>
            </a:r>
            <a:r>
              <a:rPr lang="en-GB" sz="2400" dirty="0" smtClean="0"/>
              <a:t>notes</a:t>
            </a:r>
          </a:p>
          <a:p>
            <a:r>
              <a:rPr lang="en-GB" sz="2400" dirty="0" smtClean="0"/>
              <a:t> Categories and subcategories</a:t>
            </a:r>
          </a:p>
          <a:p>
            <a:r>
              <a:rPr lang="en-GB" sz="2400" dirty="0" smtClean="0"/>
              <a:t> Instant Meetings</a:t>
            </a:r>
            <a:endParaRPr lang="it-IT" sz="240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Product</a:t>
            </a:r>
            <a:r>
              <a:rPr lang="it-IT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00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User </a:t>
            </a:r>
            <a:r>
              <a:rPr lang="it-IT" dirty="0" err="1" smtClean="0"/>
              <a:t>Characteristics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1097279" y="1478844"/>
            <a:ext cx="10090009" cy="4064000"/>
          </a:xfrm>
        </p:spPr>
        <p:txBody>
          <a:bodyPr numCol="2" anchor="ctr">
            <a:normAutofit fontScale="92500" lnSpcReduction="10000"/>
          </a:bodyPr>
          <a:lstStyle/>
          <a:p>
            <a:pPr algn="ctr">
              <a:buNone/>
            </a:pPr>
            <a:r>
              <a:rPr lang="it-IT" sz="3500" dirty="0" smtClean="0">
                <a:solidFill>
                  <a:schemeClr val="tx2"/>
                </a:solidFill>
              </a:rPr>
              <a:t>USER</a:t>
            </a:r>
            <a:endParaRPr lang="it-IT" sz="3200" dirty="0" smtClean="0">
              <a:solidFill>
                <a:schemeClr val="tx2"/>
              </a:solidFill>
            </a:endParaRPr>
          </a:p>
          <a:p>
            <a:r>
              <a:rPr lang="it-IT" sz="2600" dirty="0" smtClean="0"/>
              <a:t> Login</a:t>
            </a:r>
          </a:p>
          <a:p>
            <a:r>
              <a:rPr lang="it-IT" sz="2600" dirty="0" smtClean="0"/>
              <a:t> Create Meeting</a:t>
            </a:r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Calendar</a:t>
            </a:r>
            <a:endParaRPr lang="it-IT" sz="2600" dirty="0" smtClean="0"/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Groups</a:t>
            </a:r>
            <a:r>
              <a:rPr lang="it-IT" sz="2600" dirty="0" smtClean="0"/>
              <a:t> and </a:t>
            </a:r>
            <a:r>
              <a:rPr lang="it-IT" sz="2600" dirty="0" err="1" smtClean="0"/>
              <a:t>Contacts</a:t>
            </a:r>
            <a:endParaRPr lang="it-IT" sz="2600" dirty="0" smtClean="0"/>
          </a:p>
          <a:p>
            <a:pPr algn="ctr">
              <a:buNone/>
            </a:pPr>
            <a:endParaRPr lang="it-IT" sz="3000" dirty="0" smtClean="0"/>
          </a:p>
          <a:p>
            <a:pPr algn="ctr">
              <a:buNone/>
            </a:pPr>
            <a:r>
              <a:rPr lang="it-IT" sz="3500" dirty="0" smtClean="0">
                <a:solidFill>
                  <a:schemeClr val="tx2"/>
                </a:solidFill>
              </a:rPr>
              <a:t>GUEST</a:t>
            </a:r>
            <a:endParaRPr lang="it-IT" sz="3200" dirty="0" smtClean="0">
              <a:solidFill>
                <a:schemeClr val="tx2"/>
              </a:solidFill>
            </a:endParaRPr>
          </a:p>
          <a:p>
            <a:r>
              <a:rPr lang="it-IT" sz="3000" dirty="0" smtClean="0"/>
              <a:t> </a:t>
            </a:r>
            <a:r>
              <a:rPr lang="it-IT" sz="2600" dirty="0" err="1" smtClean="0"/>
              <a:t>Registration</a:t>
            </a:r>
            <a:endParaRPr lang="it-IT" sz="2600" dirty="0" smtClean="0"/>
          </a:p>
          <a:p>
            <a:pPr algn="ctr">
              <a:buNone/>
            </a:pPr>
            <a:r>
              <a:rPr lang="it-IT" sz="3500" dirty="0" smtClean="0">
                <a:solidFill>
                  <a:schemeClr val="tx2"/>
                </a:solidFill>
              </a:rPr>
              <a:t>ADMINISTRATOR</a:t>
            </a:r>
            <a:endParaRPr lang="it-IT" sz="3200" dirty="0" smtClean="0">
              <a:solidFill>
                <a:schemeClr val="tx2"/>
              </a:solidFill>
            </a:endParaRPr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Manage</a:t>
            </a:r>
            <a:r>
              <a:rPr lang="it-IT" sz="2600" dirty="0" smtClean="0"/>
              <a:t> Meeting</a:t>
            </a:r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Invite</a:t>
            </a:r>
            <a:r>
              <a:rPr lang="it-IT" sz="2600" dirty="0" smtClean="0"/>
              <a:t>/</a:t>
            </a:r>
            <a:r>
              <a:rPr lang="it-IT" sz="2600" dirty="0" err="1" smtClean="0"/>
              <a:t>Remove</a:t>
            </a:r>
            <a:r>
              <a:rPr lang="it-IT" sz="2600" dirty="0" smtClean="0"/>
              <a:t> </a:t>
            </a:r>
            <a:r>
              <a:rPr lang="it-IT" sz="2600" dirty="0" err="1" smtClean="0"/>
              <a:t>Users</a:t>
            </a:r>
            <a:endParaRPr lang="it-IT" sz="2600" dirty="0" smtClean="0"/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Recreate</a:t>
            </a:r>
            <a:r>
              <a:rPr lang="it-IT" sz="2600" dirty="0" smtClean="0"/>
              <a:t> Meeting</a:t>
            </a:r>
          </a:p>
          <a:p>
            <a:r>
              <a:rPr lang="it-IT" sz="2600" dirty="0" smtClean="0"/>
              <a:t> Monitor </a:t>
            </a:r>
            <a:r>
              <a:rPr lang="it-IT" sz="2600" dirty="0" err="1" smtClean="0"/>
              <a:t>Participants</a:t>
            </a:r>
            <a:r>
              <a:rPr lang="it-IT" sz="2600" dirty="0" smtClean="0"/>
              <a:t> </a:t>
            </a:r>
            <a:r>
              <a:rPr lang="it-IT" sz="2600" dirty="0" err="1" smtClean="0"/>
              <a:t>Delays</a:t>
            </a:r>
            <a:endParaRPr lang="it-IT" sz="2600" dirty="0"/>
          </a:p>
          <a:p>
            <a:pPr algn="ctr">
              <a:buNone/>
            </a:pPr>
            <a:r>
              <a:rPr lang="it-IT" sz="3200" dirty="0" smtClean="0"/>
              <a:t>	</a:t>
            </a:r>
          </a:p>
          <a:p>
            <a:pPr algn="ctr">
              <a:buNone/>
            </a:pPr>
            <a:r>
              <a:rPr lang="it-IT" sz="3500" dirty="0" smtClean="0">
                <a:solidFill>
                  <a:schemeClr val="tx2"/>
                </a:solidFill>
              </a:rPr>
              <a:t>SYSTEM MANAGER</a:t>
            </a:r>
            <a:endParaRPr lang="it-IT" sz="3200" dirty="0" smtClean="0">
              <a:solidFill>
                <a:schemeClr val="tx2"/>
              </a:solidFill>
            </a:endParaRPr>
          </a:p>
          <a:p>
            <a:r>
              <a:rPr lang="it-IT" sz="2600" dirty="0" smtClean="0"/>
              <a:t> </a:t>
            </a:r>
            <a:r>
              <a:rPr lang="it-IT" sz="2600" dirty="0" err="1" smtClean="0"/>
              <a:t>Travlendar+</a:t>
            </a:r>
            <a:r>
              <a:rPr lang="it-IT" sz="2600" dirty="0" smtClean="0"/>
              <a:t> </a:t>
            </a:r>
            <a:r>
              <a:rPr lang="it-IT" sz="2600" dirty="0" err="1" smtClean="0"/>
              <a:t>employee</a:t>
            </a:r>
            <a:endParaRPr lang="it-IT" sz="2600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9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Allow someone to visit the homepage of the system and to register himself providing a valid email, a password and a unique nickname. As an alternative, an external login provider, such as Google+, can be used.</a:t>
            </a:r>
          </a:p>
          <a:p>
            <a:r>
              <a:rPr lang="en-US" dirty="0" smtClean="0"/>
              <a:t> G2 Users can log into the system.</a:t>
            </a:r>
          </a:p>
          <a:p>
            <a:r>
              <a:rPr lang="en-US" dirty="0" smtClean="0"/>
              <a:t> G3 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Allow a user to edit all information in its profile (e.g. displayed name, phone number, company, website, social accounts).</a:t>
            </a:r>
          </a:p>
          <a:p>
            <a:pPr algn="just"/>
            <a:r>
              <a:rPr lang="en-US" dirty="0" smtClean="0"/>
              <a:t> G5 Allow a user to create a meeting and to invite other users to attend it.</a:t>
            </a:r>
          </a:p>
          <a:p>
            <a:r>
              <a:rPr lang="en-US" dirty="0" smtClean="0"/>
              <a:t> G6 Create a warning each time it is not possible to reach a meeting location from the previous one in time.</a:t>
            </a:r>
          </a:p>
          <a:p>
            <a:r>
              <a:rPr lang="en-US" dirty="0" smtClean="0"/>
              <a:t> G7 Allow a user to specify flexible breaks during the day.</a:t>
            </a:r>
          </a:p>
          <a:p>
            <a:r>
              <a:rPr lang="en-US" dirty="0" smtClean="0"/>
              <a:t> G8 Manage users’ travels between subsequent meetings, suggesting the best mobility option according to their preference list.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286932"/>
            <a:ext cx="10058400" cy="4945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G1 Allow someone to visit the homepage of the system and to register himself providing a valid email, a password and a unique nickname. As an alternative, an external login provider, such as Google+, can be used.</a:t>
            </a:r>
          </a:p>
          <a:p>
            <a:r>
              <a:rPr lang="en-US" dirty="0" smtClean="0"/>
              <a:t> G2 Users can log into the system.</a:t>
            </a:r>
          </a:p>
          <a:p>
            <a:r>
              <a:rPr lang="en-US" dirty="0" smtClean="0"/>
              <a:t> G3 Allow a user to visit its profile and to see a detailed schedule of any day containing all the meetings he is attending and all the travels the system has planned him.</a:t>
            </a:r>
          </a:p>
          <a:p>
            <a:r>
              <a:rPr lang="en-US" dirty="0" smtClean="0"/>
              <a:t> G4 Allow a user to edit all information in its profile (e.g. displayed name, phone number, company, website, social accounts).</a:t>
            </a:r>
          </a:p>
          <a:p>
            <a:r>
              <a:rPr lang="en-US" b="1" dirty="0" smtClean="0"/>
              <a:t> G5 Allow a user to create a meeting and to invite other users to attend it.</a:t>
            </a:r>
          </a:p>
          <a:p>
            <a:r>
              <a:rPr lang="en-US" dirty="0" smtClean="0"/>
              <a:t> G6 Create a warning each time it is not possible to reach a meeting location from the previous one in time.</a:t>
            </a:r>
          </a:p>
          <a:p>
            <a:r>
              <a:rPr lang="en-US" b="1" dirty="0" smtClean="0"/>
              <a:t> G7 Allow a user to specify flexible breaks during the day.</a:t>
            </a:r>
          </a:p>
          <a:p>
            <a:r>
              <a:rPr lang="en-US" b="1" dirty="0" smtClean="0"/>
              <a:t> G8 Manage users’ travels between subsequent meetings, suggesting the best mobility option according to their preference list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889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Allow a user to create </a:t>
            </a:r>
            <a:r>
              <a:rPr lang="en-US" dirty="0" smtClean="0"/>
              <a:t>a meeting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309510"/>
            <a:ext cx="10058400" cy="49230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G5.1 </a:t>
            </a:r>
            <a:r>
              <a:rPr lang="en-US" dirty="0"/>
              <a:t>Allow the administrator to categorize the meeting.</a:t>
            </a:r>
          </a:p>
          <a:p>
            <a:r>
              <a:rPr lang="en-US" dirty="0" smtClean="0"/>
              <a:t> G5.2 </a:t>
            </a:r>
            <a:r>
              <a:rPr lang="en-US" dirty="0"/>
              <a:t>Allow the administrator to change title, abstract and location of the meeting.</a:t>
            </a:r>
          </a:p>
          <a:p>
            <a:r>
              <a:rPr lang="en-US" dirty="0" smtClean="0"/>
              <a:t> G5.3 </a:t>
            </a:r>
            <a:r>
              <a:rPr lang="en-US" dirty="0"/>
              <a:t>Allow the administrator to nominate other administrators.</a:t>
            </a:r>
          </a:p>
          <a:p>
            <a:r>
              <a:rPr lang="en-US" dirty="0" smtClean="0"/>
              <a:t> G5.4 </a:t>
            </a:r>
            <a:r>
              <a:rPr lang="en-US" dirty="0"/>
              <a:t>Allow the administrator to send invitations and remove participants.</a:t>
            </a:r>
          </a:p>
          <a:p>
            <a:r>
              <a:rPr lang="en-US" dirty="0" smtClean="0"/>
              <a:t> G5.5 </a:t>
            </a:r>
            <a:r>
              <a:rPr lang="en-US" dirty="0"/>
              <a:t>Allow the team to communicate between them, to share files and to save personal </a:t>
            </a:r>
            <a:r>
              <a:rPr lang="en-US" dirty="0" smtClean="0"/>
              <a:t>notes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/>
              <a:t>meeting.</a:t>
            </a:r>
          </a:p>
          <a:p>
            <a:r>
              <a:rPr lang="en-US" dirty="0" smtClean="0"/>
              <a:t> G5.6 </a:t>
            </a:r>
            <a:r>
              <a:rPr lang="en-US" dirty="0"/>
              <a:t>Allow the invited users to accept or decline the meeting or to propose a rescheduling in </a:t>
            </a:r>
            <a:r>
              <a:rPr lang="en-US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/>
              <a:t>time</a:t>
            </a:r>
            <a:r>
              <a:rPr lang="it-IT" dirty="0"/>
              <a:t> slot.</a:t>
            </a:r>
          </a:p>
          <a:p>
            <a:r>
              <a:rPr lang="en-US" dirty="0" smtClean="0"/>
              <a:t> G5.7 </a:t>
            </a:r>
            <a:r>
              <a:rPr lang="en-US" dirty="0"/>
              <a:t>Allow the administrator to change the date of the meeting after a rescheduling has </a:t>
            </a:r>
            <a:r>
              <a:rPr lang="en-US" dirty="0" smtClean="0"/>
              <a:t>been </a:t>
            </a:r>
            <a:r>
              <a:rPr lang="it-IT" dirty="0" err="1" smtClean="0"/>
              <a:t>proposed</a:t>
            </a:r>
            <a:r>
              <a:rPr lang="it-IT" dirty="0"/>
              <a:t>.</a:t>
            </a:r>
          </a:p>
          <a:p>
            <a:r>
              <a:rPr lang="en-US" dirty="0" smtClean="0"/>
              <a:t> G5.8 </a:t>
            </a:r>
            <a:r>
              <a:rPr lang="en-US" dirty="0"/>
              <a:t>Allow the administrator to poll the team to reschedule the meeting; if everyone accepts </a:t>
            </a:r>
            <a:r>
              <a:rPr lang="en-US" dirty="0" smtClean="0"/>
              <a:t>the </a:t>
            </a:r>
            <a:r>
              <a:rPr lang="it-IT" dirty="0" err="1" smtClean="0"/>
              <a:t>rescheduling</a:t>
            </a:r>
            <a:r>
              <a:rPr lang="it-IT" dirty="0"/>
              <a:t>, the date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r>
              <a:rPr lang="en-US" dirty="0" smtClean="0"/>
              <a:t> G5.9 </a:t>
            </a:r>
            <a:r>
              <a:rPr lang="en-US" dirty="0"/>
              <a:t>Allow the administrator to create a copy of a meeting with the same team and settings </a:t>
            </a:r>
            <a:r>
              <a:rPr lang="en-US" dirty="0" smtClean="0"/>
              <a:t>on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/>
              <a:t>date.</a:t>
            </a:r>
          </a:p>
          <a:p>
            <a:r>
              <a:rPr lang="en-US" dirty="0" smtClean="0"/>
              <a:t> G5.10 </a:t>
            </a:r>
            <a:r>
              <a:rPr lang="en-US" dirty="0"/>
              <a:t>Allow the administrator to see who’s late at the meeting.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683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create a meeting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097280" y="1591732"/>
            <a:ext cx="10058400" cy="4640817"/>
          </a:xfrm>
        </p:spPr>
        <p:txBody>
          <a:bodyPr/>
          <a:lstStyle/>
          <a:p>
            <a:r>
              <a:rPr lang="en-US" dirty="0" smtClean="0"/>
              <a:t> [</a:t>
            </a:r>
            <a:r>
              <a:rPr lang="en-US" dirty="0"/>
              <a:t>R5] A user must be logged into the system to perform any action except registering and logging in.</a:t>
            </a:r>
          </a:p>
          <a:p>
            <a:r>
              <a:rPr lang="en-US" dirty="0" smtClean="0"/>
              <a:t> [</a:t>
            </a:r>
            <a:r>
              <a:rPr lang="en-US" dirty="0"/>
              <a:t>R11] Each meeting has at least two participants.</a:t>
            </a:r>
          </a:p>
          <a:p>
            <a:r>
              <a:rPr lang="en-US" dirty="0" smtClean="0"/>
              <a:t> [</a:t>
            </a:r>
            <a:r>
              <a:rPr lang="en-US" dirty="0"/>
              <a:t>R12] Each meeting has at least one administrator.</a:t>
            </a:r>
          </a:p>
          <a:p>
            <a:r>
              <a:rPr lang="en-US" dirty="0" smtClean="0"/>
              <a:t> [</a:t>
            </a:r>
            <a:r>
              <a:rPr lang="en-US" dirty="0"/>
              <a:t>R13] Each meeting has a title, a date and a location.</a:t>
            </a:r>
          </a:p>
          <a:p>
            <a:r>
              <a:rPr lang="en-US" dirty="0" smtClean="0"/>
              <a:t> [</a:t>
            </a:r>
            <a:r>
              <a:rPr lang="en-US" dirty="0"/>
              <a:t>R14] Each participant in a meeting can access shared files and the chat.</a:t>
            </a:r>
          </a:p>
          <a:p>
            <a:r>
              <a:rPr lang="en-US" dirty="0" smtClean="0"/>
              <a:t> [</a:t>
            </a:r>
            <a:r>
              <a:rPr lang="en-US" dirty="0"/>
              <a:t>R15] Users participate in a meeting if and only if they accept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R16] Users do not participate in a meeting if they decline the invitation.</a:t>
            </a:r>
          </a:p>
          <a:p>
            <a:r>
              <a:rPr lang="en-US" dirty="0" smtClean="0"/>
              <a:t> [</a:t>
            </a:r>
            <a:r>
              <a:rPr lang="en-US" dirty="0"/>
              <a:t>R17] Users can write in the chat of a meeting if and only if they have received and accepted an invitation to it.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026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444791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Allow a user to specify flexible breaks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 [R5] </a:t>
            </a:r>
            <a:r>
              <a:rPr lang="en-US" dirty="0" smtClean="0"/>
              <a:t>A user must be logged into the system to perform any action except registering and </a:t>
            </a:r>
            <a:r>
              <a:rPr lang="it-IT" dirty="0" err="1" smtClean="0"/>
              <a:t>logging</a:t>
            </a:r>
            <a:r>
              <a:rPr lang="it-IT" dirty="0" smtClean="0"/>
              <a:t> in.</a:t>
            </a:r>
            <a:endParaRPr lang="it-IT" dirty="0"/>
          </a:p>
          <a:p>
            <a:r>
              <a:rPr lang="en-US" dirty="0"/>
              <a:t> [R18] The system suggests you a time, according to your settings, to have a break such </a:t>
            </a:r>
            <a:r>
              <a:rPr lang="en-US" dirty="0" smtClean="0"/>
              <a:t>that no </a:t>
            </a:r>
            <a:r>
              <a:rPr lang="en-US" dirty="0"/>
              <a:t>meeting overlaps with it; if no time slot is valid, a warning is generated.</a:t>
            </a:r>
          </a:p>
          <a:p>
            <a:r>
              <a:rPr lang="en-US" dirty="0"/>
              <a:t> [D6] Users can </a:t>
            </a:r>
            <a:r>
              <a:rPr lang="en-US" dirty="0" smtClean="0"/>
              <a:t>take a break </a:t>
            </a:r>
            <a:r>
              <a:rPr lang="en-US" dirty="0"/>
              <a:t>everywhere.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00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B03B-CF6E-497D-BB5D-CBD3EA4BF29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0" y="-468000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Manage users’ </a:t>
            </a:r>
            <a:r>
              <a:rPr lang="en-US" dirty="0" smtClean="0"/>
              <a:t>travels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1097280" y="1873955"/>
            <a:ext cx="10058400" cy="4358593"/>
          </a:xfrm>
        </p:spPr>
        <p:txBody>
          <a:bodyPr/>
          <a:lstStyle/>
          <a:p>
            <a:r>
              <a:rPr lang="en-US" dirty="0" smtClean="0"/>
              <a:t> G8.1 </a:t>
            </a:r>
            <a:r>
              <a:rPr lang="en-US" dirty="0"/>
              <a:t>Allow a user to create a preference list and constraints about the way he wants to travel.</a:t>
            </a:r>
          </a:p>
          <a:p>
            <a:endParaRPr lang="en-US" dirty="0"/>
          </a:p>
          <a:p>
            <a:r>
              <a:rPr lang="en-US" dirty="0"/>
              <a:t> [R5] A user must be logged into the system to perform any action except registering and </a:t>
            </a:r>
            <a:r>
              <a:rPr lang="it-IT" dirty="0" err="1"/>
              <a:t>logging</a:t>
            </a:r>
            <a:r>
              <a:rPr lang="it-IT" dirty="0"/>
              <a:t> in.</a:t>
            </a:r>
          </a:p>
          <a:p>
            <a:r>
              <a:rPr lang="en-US" dirty="0"/>
              <a:t> [R19] At least one travel mean is available in the preference list.</a:t>
            </a:r>
          </a:p>
          <a:p>
            <a:r>
              <a:rPr lang="en-US" dirty="0"/>
              <a:t> [R20] The travel mean suggested by the system is always the first in the weighted preference list that satisfied all the constraints; if no travel mean satisfied all the constraints than the system suggests the fastest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7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RASD">
      <a:dk1>
        <a:srgbClr val="000000"/>
      </a:dk1>
      <a:lt1>
        <a:sysClr val="window" lastClr="FFFFFF"/>
      </a:lt1>
      <a:dk2>
        <a:srgbClr val="000000"/>
      </a:dk2>
      <a:lt2>
        <a:srgbClr val="CCDDEA"/>
      </a:lt2>
      <a:accent1>
        <a:srgbClr val="B2B2B2"/>
      </a:accent1>
      <a:accent2>
        <a:srgbClr val="57575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284</TotalTime>
  <Words>1135</Words>
  <Application>Microsoft Office PowerPoint</Application>
  <PresentationFormat>Personalizzato</PresentationFormat>
  <Paragraphs>112</Paragraphs>
  <Slides>15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HDOfficeLightV0</vt:lpstr>
      <vt:lpstr>Retrospettivo</vt:lpstr>
      <vt:lpstr>RASD</vt:lpstr>
      <vt:lpstr>Product Functions</vt:lpstr>
      <vt:lpstr>User Characteristics</vt:lpstr>
      <vt:lpstr>Goals</vt:lpstr>
      <vt:lpstr>Goals</vt:lpstr>
      <vt:lpstr>Allow a user to create a meeting</vt:lpstr>
      <vt:lpstr>Allow a user to create a meeting</vt:lpstr>
      <vt:lpstr>Allow a user to specify flexible breaks</vt:lpstr>
      <vt:lpstr>Manage users’ travels</vt:lpstr>
      <vt:lpstr>Manage users’ travels</vt:lpstr>
      <vt:lpstr>Mockup - Calendar</vt:lpstr>
      <vt:lpstr>Mockup - Warning</vt:lpstr>
      <vt:lpstr>Manage Meeting Participation</vt:lpstr>
      <vt:lpstr>Class Diagram</vt:lpstr>
      <vt:lpstr>Alloy Metamodel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dc:creator>federico betti</dc:creator>
  <cp:lastModifiedBy>Tommy</cp:lastModifiedBy>
  <cp:revision>28</cp:revision>
  <dcterms:created xsi:type="dcterms:W3CDTF">2017-11-06T12:27:35Z</dcterms:created>
  <dcterms:modified xsi:type="dcterms:W3CDTF">2017-11-07T21:27:07Z</dcterms:modified>
</cp:coreProperties>
</file>