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60" d="100"/>
          <a:sy n="60" d="100"/>
        </p:scale>
        <p:origin x="253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0DC-1EE8-694E-B6D8-B14659FA9933}" type="datetimeFigureOut">
              <a:rPr lang="it-IT" smtClean="0"/>
              <a:t>03/02/2020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D4C9-7FEF-F048-9180-49B70CA835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75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0DC-1EE8-694E-B6D8-B14659FA9933}" type="datetimeFigureOut">
              <a:rPr lang="it-IT" smtClean="0"/>
              <a:t>03/02/2020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D4C9-7FEF-F048-9180-49B70CA835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51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0DC-1EE8-694E-B6D8-B14659FA9933}" type="datetimeFigureOut">
              <a:rPr lang="it-IT" smtClean="0"/>
              <a:t>03/02/2020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D4C9-7FEF-F048-9180-49B70CA835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621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0DC-1EE8-694E-B6D8-B14659FA9933}" type="datetimeFigureOut">
              <a:rPr lang="it-IT" smtClean="0"/>
              <a:t>03/02/2020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D4C9-7FEF-F048-9180-49B70CA835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18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0DC-1EE8-694E-B6D8-B14659FA9933}" type="datetimeFigureOut">
              <a:rPr lang="it-IT" smtClean="0"/>
              <a:t>03/02/2020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D4C9-7FEF-F048-9180-49B70CA835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71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0DC-1EE8-694E-B6D8-B14659FA9933}" type="datetimeFigureOut">
              <a:rPr lang="it-IT" smtClean="0"/>
              <a:t>03/02/2020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D4C9-7FEF-F048-9180-49B70CA835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35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0DC-1EE8-694E-B6D8-B14659FA9933}" type="datetimeFigureOut">
              <a:rPr lang="it-IT" smtClean="0"/>
              <a:t>03/02/2020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D4C9-7FEF-F048-9180-49B70CA835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2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0DC-1EE8-694E-B6D8-B14659FA9933}" type="datetimeFigureOut">
              <a:rPr lang="it-IT" smtClean="0"/>
              <a:t>03/02/2020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D4C9-7FEF-F048-9180-49B70CA835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02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0DC-1EE8-694E-B6D8-B14659FA9933}" type="datetimeFigureOut">
              <a:rPr lang="it-IT" smtClean="0"/>
              <a:t>03/02/2020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D4C9-7FEF-F048-9180-49B70CA835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14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0DC-1EE8-694E-B6D8-B14659FA9933}" type="datetimeFigureOut">
              <a:rPr lang="it-IT" smtClean="0"/>
              <a:t>03/02/2020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D4C9-7FEF-F048-9180-49B70CA835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30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0DC-1EE8-694E-B6D8-B14659FA9933}" type="datetimeFigureOut">
              <a:rPr lang="it-IT" smtClean="0"/>
              <a:t>03/02/2020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D4C9-7FEF-F048-9180-49B70CA835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30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E0DC-1EE8-694E-B6D8-B14659FA9933}" type="datetimeFigureOut">
              <a:rPr lang="it-IT" smtClean="0"/>
              <a:t>03/02/2020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6D4C9-7FEF-F048-9180-49B70CA835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89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i.gov.it/dataset/banca-libro-lacchiappalibri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javaocr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learning4j.org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4B2A3A-56E1-8846-882A-DA6539B12640}"/>
              </a:ext>
            </a:extLst>
          </p:cNvPr>
          <p:cNvSpPr txBox="1"/>
          <p:nvPr/>
        </p:nvSpPr>
        <p:spPr>
          <a:xfrm>
            <a:off x="717175" y="251011"/>
            <a:ext cx="5396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RELAZIONE </a:t>
            </a:r>
          </a:p>
          <a:p>
            <a:pPr algn="ctr"/>
            <a:r>
              <a:rPr lang="it-IT" sz="5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FINALE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21A837-293E-FD4C-909C-92F6F06F6D6A}"/>
              </a:ext>
            </a:extLst>
          </p:cNvPr>
          <p:cNvSpPr txBox="1"/>
          <p:nvPr/>
        </p:nvSpPr>
        <p:spPr>
          <a:xfrm>
            <a:off x="699432" y="8480613"/>
            <a:ext cx="5432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Studenti:</a:t>
            </a:r>
          </a:p>
          <a:p>
            <a:pPr algn="ctr"/>
            <a:r>
              <a:rPr lang="it-IT" dirty="0"/>
              <a:t>D'Oria Giuseppe (mail : </a:t>
            </a:r>
            <a:r>
              <a:rPr lang="it-IT" dirty="0" err="1"/>
              <a:t>giuseppe.doria@live.it</a:t>
            </a:r>
            <a:r>
              <a:rPr lang="it-IT" dirty="0"/>
              <a:t>)</a:t>
            </a:r>
          </a:p>
          <a:p>
            <a:pPr algn="ctr"/>
            <a:r>
              <a:rPr lang="it-IT" dirty="0"/>
              <a:t>De </a:t>
            </a:r>
            <a:r>
              <a:rPr lang="it-IT" dirty="0" err="1"/>
              <a:t>cillis</a:t>
            </a:r>
            <a:r>
              <a:rPr lang="it-IT" dirty="0"/>
              <a:t> Tommaso (mail : tommasodecillis1@gmail.com)</a:t>
            </a:r>
          </a:p>
          <a:p>
            <a:pPr algn="ctr"/>
            <a:r>
              <a:rPr lang="it-IT" dirty="0"/>
              <a:t>Intini Vito (mail : invito98@gmail.com)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5D0050D-1E27-DB44-949A-9E938B175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864" y1="37500" x2="20864" y2="37500"/>
                        <a14:foregroundMark x1="28519" y1="29891" x2="28519" y2="29891"/>
                        <a14:foregroundMark x1="32716" y1="29891" x2="32716" y2="29891"/>
                        <a14:foregroundMark x1="40370" y1="32609" x2="40370" y2="32609"/>
                        <a14:foregroundMark x1="40123" y1="14130" x2="40123" y2="14130"/>
                        <a14:foregroundMark x1="47407" y1="30978" x2="47407" y2="30978"/>
                        <a14:foregroundMark x1="51235" y1="32609" x2="51235" y2="32609"/>
                        <a14:foregroundMark x1="57901" y1="34239" x2="57901" y2="34239"/>
                        <a14:foregroundMark x1="67284" y1="30978" x2="67284" y2="30978"/>
                        <a14:foregroundMark x1="70741" y1="26630" x2="70741" y2="26630"/>
                        <a14:foregroundMark x1="75679" y1="37500" x2="75679" y2="37500"/>
                        <a14:foregroundMark x1="80123" y1="21739" x2="80123" y2="21739"/>
                        <a14:foregroundMark x1="75926" y1="15761" x2="75926" y2="15761"/>
                        <a14:foregroundMark x1="86790" y1="37500" x2="86790" y2="37500"/>
                        <a14:foregroundMark x1="91975" y1="47826" x2="91975" y2="47826"/>
                        <a14:foregroundMark x1="93457" y1="28261" x2="93457" y2="28261"/>
                        <a14:backgroundMark x1="52716" y1="33696" x2="52716" y2="33696"/>
                        <a14:backgroundMark x1="45802" y1="30435" x2="45802" y2="30435"/>
                        <a14:backgroundMark x1="59259" y1="31522" x2="59259" y2="31522"/>
                        <a14:backgroundMark x1="59753" y1="31522" x2="59753" y2="31522"/>
                        <a14:backgroundMark x1="66173" y1="31522" x2="66173" y2="31522"/>
                        <a14:backgroundMark x1="46173" y1="29891" x2="46173" y2="298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053" y="3085323"/>
            <a:ext cx="6418995" cy="145814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8D1B6F3-7BD3-3C48-97EB-5C1A7D64817C}"/>
              </a:ext>
            </a:extLst>
          </p:cNvPr>
          <p:cNvSpPr txBox="1"/>
          <p:nvPr/>
        </p:nvSpPr>
        <p:spPr>
          <a:xfrm>
            <a:off x="290678" y="5700681"/>
            <a:ext cx="616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Recommender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 basato su </a:t>
            </a:r>
            <a:r>
              <a:rPr lang="it-IT" dirty="0" err="1"/>
              <a:t>clustering</a:t>
            </a:r>
            <a:r>
              <a:rPr lang="it-IT" dirty="0"/>
              <a:t> effettuato mediante </a:t>
            </a:r>
          </a:p>
          <a:p>
            <a:pPr algn="ctr"/>
            <a:r>
              <a:rPr lang="it-IT" dirty="0"/>
              <a:t>algoritmo K-</a:t>
            </a:r>
            <a:r>
              <a:rPr lang="it-IT" dirty="0" err="1"/>
              <a:t>Means</a:t>
            </a:r>
            <a:r>
              <a:rPr lang="it-IT" dirty="0"/>
              <a:t> su un </a:t>
            </a:r>
            <a:r>
              <a:rPr lang="it-IT" dirty="0" err="1"/>
              <a:t>dataset</a:t>
            </a:r>
            <a:r>
              <a:rPr lang="it-IT" dirty="0"/>
              <a:t> di libri </a:t>
            </a:r>
          </a:p>
        </p:txBody>
      </p:sp>
    </p:spTree>
    <p:extLst>
      <p:ext uri="{BB962C8B-B14F-4D97-AF65-F5344CB8AC3E}">
        <p14:creationId xmlns:p14="http://schemas.microsoft.com/office/powerpoint/2010/main" val="145056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610FC1-37F3-BC4C-B343-B10E55368783}"/>
              </a:ext>
            </a:extLst>
          </p:cNvPr>
          <p:cNvSpPr txBox="1"/>
          <p:nvPr/>
        </p:nvSpPr>
        <p:spPr>
          <a:xfrm>
            <a:off x="3316941" y="953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373749-3934-3045-9845-96B1706A9C6A}"/>
              </a:ext>
            </a:extLst>
          </p:cNvPr>
          <p:cNvSpPr txBox="1"/>
          <p:nvPr/>
        </p:nvSpPr>
        <p:spPr>
          <a:xfrm>
            <a:off x="2398324" y="201726"/>
            <a:ext cx="213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INTRODUZIONE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BF80094-105F-C246-811D-1C7E33ED39C1}"/>
              </a:ext>
            </a:extLst>
          </p:cNvPr>
          <p:cNvSpPr txBox="1"/>
          <p:nvPr/>
        </p:nvSpPr>
        <p:spPr>
          <a:xfrm>
            <a:off x="0" y="770965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sistema </a:t>
            </a:r>
            <a:r>
              <a:rPr lang="it-IT" dirty="0" err="1"/>
              <a:t>Acchiappalibri</a:t>
            </a:r>
            <a:r>
              <a:rPr lang="it-IT" dirty="0"/>
              <a:t> è pensato per consigliare libri rispetto ad uno presentato, già presente nel dataset; questo è possibile grazie ad un precedente raggruppamento dei libri in base ai diversi attributi che posseggono.</a:t>
            </a:r>
          </a:p>
          <a:p>
            <a:r>
              <a:rPr lang="it-IT" dirty="0"/>
              <a:t>I libri consigliati vengono poi ordinati in base alla somiglianza nel gruppo e suggeriti all'utente.</a:t>
            </a:r>
          </a:p>
          <a:p>
            <a:r>
              <a:rPr lang="it-IT" dirty="0"/>
              <a:t>L'inserimento di un libro avviene in due modi diversi: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Tramite fotografia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Manualmente </a:t>
            </a:r>
          </a:p>
          <a:p>
            <a:r>
              <a:rPr lang="it-IT" dirty="0"/>
              <a:t>Nel primo caso, la fotografia può essere sia scattata al momento, che importata se già presente.</a:t>
            </a:r>
          </a:p>
          <a:p>
            <a:r>
              <a:rPr lang="it-IT" dirty="0"/>
              <a:t>Dopodiché il sistema, tramite rete neurale, riconosce ogni carattere e compone il titolo del libro.</a:t>
            </a:r>
          </a:p>
          <a:p>
            <a:r>
              <a:rPr lang="it-IT" dirty="0"/>
              <a:t>Nel secondo caso invece, il libro viene inserito dall'utente manualmente.</a:t>
            </a:r>
          </a:p>
          <a:p>
            <a:r>
              <a:rPr lang="it-IT" dirty="0"/>
              <a:t>Successivamente il sistema determinerà i libri più simili al libro appena inserito.</a:t>
            </a:r>
          </a:p>
        </p:txBody>
      </p:sp>
    </p:spTree>
    <p:extLst>
      <p:ext uri="{BB962C8B-B14F-4D97-AF65-F5344CB8AC3E}">
        <p14:creationId xmlns:p14="http://schemas.microsoft.com/office/powerpoint/2010/main" val="115245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610FC1-37F3-BC4C-B343-B10E55368783}"/>
              </a:ext>
            </a:extLst>
          </p:cNvPr>
          <p:cNvSpPr txBox="1"/>
          <p:nvPr/>
        </p:nvSpPr>
        <p:spPr>
          <a:xfrm>
            <a:off x="3316941" y="953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373749-3934-3045-9845-96B1706A9C6A}"/>
              </a:ext>
            </a:extLst>
          </p:cNvPr>
          <p:cNvSpPr txBox="1"/>
          <p:nvPr/>
        </p:nvSpPr>
        <p:spPr>
          <a:xfrm>
            <a:off x="2656032" y="89647"/>
            <a:ext cx="154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IL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BF80094-105F-C246-811D-1C7E33ED39C1}"/>
              </a:ext>
            </a:extLst>
          </p:cNvPr>
          <p:cNvSpPr txBox="1"/>
          <p:nvPr/>
        </p:nvSpPr>
        <p:spPr>
          <a:xfrm>
            <a:off x="0" y="770965"/>
            <a:ext cx="6858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dirty="0" err="1"/>
              <a:t>dataset</a:t>
            </a:r>
            <a:r>
              <a:rPr lang="it-IT" dirty="0"/>
              <a:t> preso in considerazione (presente al seguente link </a:t>
            </a:r>
            <a:r>
              <a:rPr lang="it-IT" dirty="0">
                <a:hlinkClick r:id="rId2"/>
              </a:rPr>
              <a:t>https://www.dati.gov.it/dataset/banca-libro-lacchiappalibri</a:t>
            </a:r>
            <a:r>
              <a:rPr lang="it-IT" dirty="0"/>
              <a:t>)      contiene 5141 libri con le seguenti caratteristiche: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Ogni libro viene identificato univocamente dal codice e dall'analisi dei dati risulta che sono presenti: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101 diversi anni di edizione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3346 diversi autori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1048 diverse case editrici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61 diversi generi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10 diverse lingue</a:t>
            </a:r>
          </a:p>
          <a:p>
            <a:endParaRPr lang="it-IT" dirty="0"/>
          </a:p>
          <a:p>
            <a:r>
              <a:rPr lang="it-IT" dirty="0"/>
              <a:t>Nel </a:t>
            </a:r>
            <a:r>
              <a:rPr lang="it-IT" dirty="0" err="1"/>
              <a:t>dataset</a:t>
            </a:r>
            <a:r>
              <a:rPr lang="it-IT" dirty="0"/>
              <a:t> risultavano alcune imperfezioni: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Anni di edizione mancanti, che sono stati sostituiti con date esatte;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Esempi con doppioni (ad esempio fumetti e fumetto) o errori grammaticali (romanzo e romano) nei diversi campi, sostituiti correttamente;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Rimozione degli apici singoli che, a causa delle virgole presenti tra essi, impedivano di separare correttamente i campi;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Rimozione dell'attributo NOTE, considerato poco rilevante.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Tutto questo al fine di ridurre il rumore negli esempi del </a:t>
            </a:r>
            <a:r>
              <a:rPr lang="it-IT" dirty="0" err="1"/>
              <a:t>dataset</a:t>
            </a:r>
            <a:r>
              <a:rPr lang="it-IT" dirty="0"/>
              <a:t>.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037DC23-B3E1-F14F-AE63-FC6EA45A9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40893"/>
              </p:ext>
            </p:extLst>
          </p:nvPr>
        </p:nvGraphicFramePr>
        <p:xfrm>
          <a:off x="116540" y="1913948"/>
          <a:ext cx="6624919" cy="5961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17">
                  <a:extLst>
                    <a:ext uri="{9D8B030D-6E8A-4147-A177-3AD203B41FA5}">
                      <a16:colId xmlns:a16="http://schemas.microsoft.com/office/drawing/2014/main" val="1288188797"/>
                    </a:ext>
                  </a:extLst>
                </a:gridCol>
                <a:gridCol w="946417">
                  <a:extLst>
                    <a:ext uri="{9D8B030D-6E8A-4147-A177-3AD203B41FA5}">
                      <a16:colId xmlns:a16="http://schemas.microsoft.com/office/drawing/2014/main" val="1882487589"/>
                    </a:ext>
                  </a:extLst>
                </a:gridCol>
                <a:gridCol w="946417">
                  <a:extLst>
                    <a:ext uri="{9D8B030D-6E8A-4147-A177-3AD203B41FA5}">
                      <a16:colId xmlns:a16="http://schemas.microsoft.com/office/drawing/2014/main" val="1034412461"/>
                    </a:ext>
                  </a:extLst>
                </a:gridCol>
                <a:gridCol w="946417">
                  <a:extLst>
                    <a:ext uri="{9D8B030D-6E8A-4147-A177-3AD203B41FA5}">
                      <a16:colId xmlns:a16="http://schemas.microsoft.com/office/drawing/2014/main" val="3766039659"/>
                    </a:ext>
                  </a:extLst>
                </a:gridCol>
                <a:gridCol w="946417">
                  <a:extLst>
                    <a:ext uri="{9D8B030D-6E8A-4147-A177-3AD203B41FA5}">
                      <a16:colId xmlns:a16="http://schemas.microsoft.com/office/drawing/2014/main" val="650113905"/>
                    </a:ext>
                  </a:extLst>
                </a:gridCol>
                <a:gridCol w="946417">
                  <a:extLst>
                    <a:ext uri="{9D8B030D-6E8A-4147-A177-3AD203B41FA5}">
                      <a16:colId xmlns:a16="http://schemas.microsoft.com/office/drawing/2014/main" val="2461784449"/>
                    </a:ext>
                  </a:extLst>
                </a:gridCol>
                <a:gridCol w="946417">
                  <a:extLst>
                    <a:ext uri="{9D8B030D-6E8A-4147-A177-3AD203B41FA5}">
                      <a16:colId xmlns:a16="http://schemas.microsoft.com/office/drawing/2014/main" val="4064155666"/>
                    </a:ext>
                  </a:extLst>
                </a:gridCol>
              </a:tblGrid>
              <a:tr h="59617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CODICE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CASA EDITRICE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GENERE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LINGUA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ANNO EDIZIONE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3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38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610FC1-37F3-BC4C-B343-B10E55368783}"/>
              </a:ext>
            </a:extLst>
          </p:cNvPr>
          <p:cNvSpPr txBox="1"/>
          <p:nvPr/>
        </p:nvSpPr>
        <p:spPr>
          <a:xfrm>
            <a:off x="3316941" y="953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373749-3934-3045-9845-96B1706A9C6A}"/>
              </a:ext>
            </a:extLst>
          </p:cNvPr>
          <p:cNvSpPr txBox="1"/>
          <p:nvPr/>
        </p:nvSpPr>
        <p:spPr>
          <a:xfrm>
            <a:off x="2218572" y="21965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LA RETE NEURALE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BF80094-105F-C246-811D-1C7E33ED39C1}"/>
              </a:ext>
            </a:extLst>
          </p:cNvPr>
          <p:cNvSpPr txBox="1"/>
          <p:nvPr/>
        </p:nvSpPr>
        <p:spPr>
          <a:xfrm>
            <a:off x="0" y="770965"/>
            <a:ext cx="685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L'inserimento realizzato mediante fotografia importata o scattata al momento, si avvale dell'utilizzo di una rete neurale atta a riconoscere i caratteri facenti parte del titolo del libro.</a:t>
            </a:r>
          </a:p>
          <a:p>
            <a:r>
              <a:rPr lang="it-IT" dirty="0"/>
              <a:t>L'estrazione dei singoli caratteri del titolo avviene mediante l'utilizzo di una libreria esterna, importata nel progetto: </a:t>
            </a:r>
            <a:r>
              <a:rPr lang="it-IT" dirty="0" err="1"/>
              <a:t>JavaOCR</a:t>
            </a:r>
            <a:r>
              <a:rPr lang="it-IT" dirty="0"/>
              <a:t> (</a:t>
            </a:r>
            <a:r>
              <a:rPr lang="it-IT" dirty="0">
                <a:hlinkClick r:id="rId2"/>
              </a:rPr>
              <a:t>https://sourceforge.net/projects/javaocr/</a:t>
            </a:r>
            <a:r>
              <a:rPr lang="it-IT" dirty="0"/>
              <a:t>).</a:t>
            </a:r>
          </a:p>
          <a:p>
            <a:r>
              <a:rPr lang="it-IT" dirty="0"/>
              <a:t>I caratteri vengono estratti con una dimensione di 50x50 pixel, e gli stessi vengono salvati in immagini in formato </a:t>
            </a:r>
            <a:r>
              <a:rPr lang="it-IT" dirty="0" err="1"/>
              <a:t>png</a:t>
            </a:r>
            <a:r>
              <a:rPr lang="it-IT" dirty="0"/>
              <a:t>.</a:t>
            </a:r>
          </a:p>
          <a:p>
            <a:r>
              <a:rPr lang="it-IT" dirty="0"/>
              <a:t>Le foto vengono successivamente rese in bianco e nero, poiché la rete è stata addestrata su immagini della stessa dimensione e dello stesso colore.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52B96F-E2F4-8841-A1F4-3CE019ABBD0F}"/>
              </a:ext>
            </a:extLst>
          </p:cNvPr>
          <p:cNvSpPr txBox="1"/>
          <p:nvPr/>
        </p:nvSpPr>
        <p:spPr>
          <a:xfrm>
            <a:off x="1458259" y="4346713"/>
            <a:ext cx="432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IL DATASET DELLA RETE NEURALE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5ABC8E-E9B9-CE42-8180-060E9C19CF66}"/>
              </a:ext>
            </a:extLst>
          </p:cNvPr>
          <p:cNvSpPr txBox="1"/>
          <p:nvPr/>
        </p:nvSpPr>
        <p:spPr>
          <a:xfrm>
            <a:off x="0" y="4878161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l'addestramento della rete neurale è stato utilizzato un </a:t>
            </a:r>
            <a:r>
              <a:rPr lang="it-IT" dirty="0" err="1"/>
              <a:t>dataset</a:t>
            </a:r>
            <a:r>
              <a:rPr lang="it-IT" dirty="0"/>
              <a:t>, creato da noi, costituito da 26 cartelle corrispondenti alle 26 lettere (in maiuscolo) dell'alfabeto. </a:t>
            </a:r>
          </a:p>
          <a:p>
            <a:r>
              <a:rPr lang="it-IT" dirty="0"/>
              <a:t>Il dataset è costituito da 1292 esempi di training e 266 di testing. </a:t>
            </a:r>
          </a:p>
          <a:p>
            <a:r>
              <a:rPr lang="it-IT" dirty="0"/>
              <a:t>Ogni cartella contiene esempi di caratteri con font differenti.  </a:t>
            </a:r>
          </a:p>
          <a:p>
            <a:r>
              <a:rPr lang="it-IT" dirty="0"/>
              <a:t>Successivamente le suddette immagini sono state modificate, rese di dimensione 50x50 pixel, e di colore bianco e nero, per via del minor numero di pixel rispetto ad una a colori.</a:t>
            </a:r>
          </a:p>
        </p:txBody>
      </p:sp>
    </p:spTree>
    <p:extLst>
      <p:ext uri="{BB962C8B-B14F-4D97-AF65-F5344CB8AC3E}">
        <p14:creationId xmlns:p14="http://schemas.microsoft.com/office/powerpoint/2010/main" val="217706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42E0C9-1C66-A646-B83F-2C35EE719142}"/>
              </a:ext>
            </a:extLst>
          </p:cNvPr>
          <p:cNvSpPr txBox="1"/>
          <p:nvPr/>
        </p:nvSpPr>
        <p:spPr>
          <a:xfrm>
            <a:off x="0" y="914400"/>
            <a:ext cx="685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rete neurale (realizzata mediante la libreria esterna DL4J: </a:t>
            </a:r>
            <a:r>
              <a:rPr lang="it-IT" dirty="0">
                <a:hlinkClick r:id="rId2"/>
              </a:rPr>
              <a:t>https://deeplearning4j.org/</a:t>
            </a:r>
            <a:r>
              <a:rPr lang="it-IT" dirty="0"/>
              <a:t>)  utilizza come algoritmo di ottimizzazione uno stocastico basato su gradiente discendente, e come funzione di attivazione una </a:t>
            </a:r>
            <a:r>
              <a:rPr lang="it-IT" dirty="0" err="1"/>
              <a:t>Sigmoide</a:t>
            </a:r>
            <a:r>
              <a:rPr lang="it-IT" dirty="0"/>
              <a:t> per i primi due livelli: il primo ha 50x50 nodi di input, e restituisce 1600 nodi di output, mentre il secondo livello della rete ha come input i precedenti 1600 nodi e restituisce 320 nodi di output.</a:t>
            </a:r>
          </a:p>
          <a:p>
            <a:r>
              <a:rPr lang="it-IT" dirty="0"/>
              <a:t>Dopodiché la rete presenta un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, che ha come funzione di attivazione </a:t>
            </a:r>
            <a:r>
              <a:rPr lang="it-IT" dirty="0" err="1"/>
              <a:t>Softmax</a:t>
            </a:r>
            <a:r>
              <a:rPr lang="it-IT" dirty="0"/>
              <a:t>, e come nodi di input i 320 derivanti dal secondo </a:t>
            </a:r>
            <a:r>
              <a:rPr lang="it-IT" dirty="0" err="1"/>
              <a:t>layer</a:t>
            </a:r>
            <a:r>
              <a:rPr lang="it-IT" dirty="0"/>
              <a:t> e come nodi di output i 26 nodi relativi alle 26 lettere dell'alfabeto.</a:t>
            </a:r>
          </a:p>
          <a:p>
            <a:r>
              <a:rPr lang="it-IT" dirty="0"/>
              <a:t>La rete neurale del sistema utilizza un modello, il migliore creato, serializzato in un file, che presenta un'accuratezza del 89%.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703C434-F829-7943-8C7A-C1E77D6788F1}"/>
              </a:ext>
            </a:extLst>
          </p:cNvPr>
          <p:cNvSpPr/>
          <p:nvPr/>
        </p:nvSpPr>
        <p:spPr>
          <a:xfrm>
            <a:off x="1022732" y="327229"/>
            <a:ext cx="4812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dirty="0"/>
              <a:t>COSTITUZIONE DELLA RETE NEURALE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D74D94D-B709-1B44-99F5-1481F38CC796}"/>
              </a:ext>
            </a:extLst>
          </p:cNvPr>
          <p:cNvSpPr txBox="1"/>
          <p:nvPr/>
        </p:nvSpPr>
        <p:spPr>
          <a:xfrm>
            <a:off x="3278157" y="953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21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42E0C9-1C66-A646-B83F-2C35EE719142}"/>
              </a:ext>
            </a:extLst>
          </p:cNvPr>
          <p:cNvSpPr txBox="1"/>
          <p:nvPr/>
        </p:nvSpPr>
        <p:spPr>
          <a:xfrm>
            <a:off x="0" y="9144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diversi libri vengono raggruppati tra loro in base agli attributi visti in precedenza.</a:t>
            </a:r>
          </a:p>
          <a:p>
            <a:r>
              <a:rPr lang="it-IT" dirty="0"/>
              <a:t>Questo processo, che prende il nome di Clustering, viene reso possibile grazie all'utilizzo dell'algoritmo K-</a:t>
            </a:r>
            <a:r>
              <a:rPr lang="it-IT" dirty="0" err="1"/>
              <a:t>Means</a:t>
            </a:r>
            <a:r>
              <a:rPr lang="it-IT" dirty="0"/>
              <a:t>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703C434-F829-7943-8C7A-C1E77D6788F1}"/>
              </a:ext>
            </a:extLst>
          </p:cNvPr>
          <p:cNvSpPr/>
          <p:nvPr/>
        </p:nvSpPr>
        <p:spPr>
          <a:xfrm>
            <a:off x="2418499" y="237582"/>
            <a:ext cx="2021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dirty="0"/>
              <a:t>IL CLUSTERING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D74D94D-B709-1B44-99F5-1481F38CC796}"/>
              </a:ext>
            </a:extLst>
          </p:cNvPr>
          <p:cNvSpPr txBox="1"/>
          <p:nvPr/>
        </p:nvSpPr>
        <p:spPr>
          <a:xfrm>
            <a:off x="3278157" y="953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55361CB-1A2F-E04F-B747-5E997B42DE78}"/>
              </a:ext>
            </a:extLst>
          </p:cNvPr>
          <p:cNvSpPr/>
          <p:nvPr/>
        </p:nvSpPr>
        <p:spPr>
          <a:xfrm>
            <a:off x="2747787" y="2329882"/>
            <a:ext cx="1362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dirty="0"/>
              <a:t>K-MEANS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8F4675-46F3-334E-8426-1B059D246068}"/>
              </a:ext>
            </a:extLst>
          </p:cNvPr>
          <p:cNvSpPr txBox="1"/>
          <p:nvPr/>
        </p:nvSpPr>
        <p:spPr>
          <a:xfrm>
            <a:off x="0" y="3006700"/>
            <a:ext cx="685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L'algoritmo prevede la creazione di </a:t>
            </a:r>
            <a:r>
              <a:rPr lang="it-IT" dirty="0" err="1"/>
              <a:t>centrodi</a:t>
            </a:r>
            <a:r>
              <a:rPr lang="it-IT" dirty="0"/>
              <a:t> iniziali casuali.</a:t>
            </a:r>
          </a:p>
          <a:p>
            <a:r>
              <a:rPr lang="it-IT" dirty="0"/>
              <a:t>Il numero finale di </a:t>
            </a:r>
            <a:r>
              <a:rPr lang="it-IT" dirty="0" err="1"/>
              <a:t>centroidi</a:t>
            </a:r>
            <a:r>
              <a:rPr lang="it-IT" dirty="0"/>
              <a:t> è determinato da quanto è accurato il modello, ovvero dipende dalla distanza (errore quadratico medio) di ogni libro dal </a:t>
            </a:r>
            <a:r>
              <a:rPr lang="it-IT" dirty="0" err="1"/>
              <a:t>centroide</a:t>
            </a:r>
            <a:r>
              <a:rPr lang="it-IT" dirty="0"/>
              <a:t> del cluster a cui appartiene.</a:t>
            </a:r>
          </a:p>
          <a:p>
            <a:r>
              <a:rPr lang="it-IT" dirty="0"/>
              <a:t>La distanza viene misurata secondo i seguenti pesi, da noi stabiliti: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Genere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Autore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Lingua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Casa editrice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Anno = 1</a:t>
            </a:r>
          </a:p>
          <a:p>
            <a:endParaRPr lang="it-IT" dirty="0"/>
          </a:p>
          <a:p>
            <a:r>
              <a:rPr lang="it-IT" dirty="0"/>
              <a:t>Una volta determinato il numero di </a:t>
            </a:r>
            <a:r>
              <a:rPr lang="it-IT" dirty="0" err="1"/>
              <a:t>centroidi</a:t>
            </a:r>
            <a:r>
              <a:rPr lang="it-IT" dirty="0"/>
              <a:t> ottimale, l'algoritmo inserirà ogni libro nel cluster identificato dal </a:t>
            </a:r>
            <a:r>
              <a:rPr lang="it-IT" dirty="0" err="1"/>
              <a:t>centroide</a:t>
            </a:r>
            <a:r>
              <a:rPr lang="it-IT" dirty="0"/>
              <a:t> più vicino.</a:t>
            </a:r>
          </a:p>
          <a:p>
            <a:r>
              <a:rPr lang="it-IT" dirty="0"/>
              <a:t>Successivamente si ricalcolerà la frequenza di ciascun valore che gli attributi assumono al fine di trovare i valori presenti maggiormente e ricalcolare il nuovo </a:t>
            </a:r>
            <a:r>
              <a:rPr lang="it-IT" dirty="0" err="1"/>
              <a:t>centroide</a:t>
            </a:r>
            <a:r>
              <a:rPr lang="it-IT" dirty="0"/>
              <a:t>, costituito dai valori appena trovati.</a:t>
            </a:r>
          </a:p>
          <a:p>
            <a:r>
              <a:rPr lang="it-IT" dirty="0"/>
              <a:t>Questi passaggi verranno ripetuti finché i libri all'interno del cluster non cambieranno cluster, o non si supera un centro numero di iterate prefissate.</a:t>
            </a:r>
          </a:p>
        </p:txBody>
      </p:sp>
    </p:spTree>
    <p:extLst>
      <p:ext uri="{BB962C8B-B14F-4D97-AF65-F5344CB8AC3E}">
        <p14:creationId xmlns:p14="http://schemas.microsoft.com/office/powerpoint/2010/main" val="278812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42E0C9-1C66-A646-B83F-2C35EE719142}"/>
              </a:ext>
            </a:extLst>
          </p:cNvPr>
          <p:cNvSpPr txBox="1"/>
          <p:nvPr/>
        </p:nvSpPr>
        <p:spPr>
          <a:xfrm>
            <a:off x="0" y="9144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sistema si occupa di suggerire all'utente i libri più simili a quello  interessato.</a:t>
            </a:r>
          </a:p>
          <a:p>
            <a:r>
              <a:rPr lang="it-IT" dirty="0"/>
              <a:t>Per fare ciò, viene individuato il cluster al quale appartiene il libro e vengono suggeriti, in ordine di vicinanza, quelli più simili. </a:t>
            </a:r>
          </a:p>
          <a:p>
            <a:r>
              <a:rPr lang="it-IT" dirty="0"/>
              <a:t>I libri vengono presentati uno alla volta, e la raccomandazione termina se lo decide l'utente o se finiscono i libri nel cluster.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703C434-F829-7943-8C7A-C1E77D6788F1}"/>
              </a:ext>
            </a:extLst>
          </p:cNvPr>
          <p:cNvSpPr/>
          <p:nvPr/>
        </p:nvSpPr>
        <p:spPr>
          <a:xfrm>
            <a:off x="1488820" y="201723"/>
            <a:ext cx="3578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dirty="0"/>
              <a:t>IL RECOMMENDER SYSTEM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D74D94D-B709-1B44-99F5-1481F38CC796}"/>
              </a:ext>
            </a:extLst>
          </p:cNvPr>
          <p:cNvSpPr txBox="1"/>
          <p:nvPr/>
        </p:nvSpPr>
        <p:spPr>
          <a:xfrm>
            <a:off x="3278157" y="953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62439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953</Words>
  <Application>Microsoft Office PowerPoint</Application>
  <PresentationFormat>A4 (21x29,7 cm)</PresentationFormat>
  <Paragraphs>86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Ayuthaya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Giuseppe D'Oria</cp:lastModifiedBy>
  <cp:revision>37</cp:revision>
  <dcterms:created xsi:type="dcterms:W3CDTF">2019-12-12T14:22:39Z</dcterms:created>
  <dcterms:modified xsi:type="dcterms:W3CDTF">2020-02-03T19:54:36Z</dcterms:modified>
</cp:coreProperties>
</file>