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5" r:id="rId4"/>
    <p:sldId id="257" r:id="rId5"/>
    <p:sldId id="258" r:id="rId6"/>
    <p:sldId id="260" r:id="rId7"/>
    <p:sldId id="261" r:id="rId8"/>
    <p:sldId id="262" r:id="rId9"/>
    <p:sldId id="263" r:id="rId10"/>
    <p:sldId id="277" r:id="rId11"/>
    <p:sldId id="264" r:id="rId12"/>
    <p:sldId id="266" r:id="rId13"/>
    <p:sldId id="267" r:id="rId14"/>
    <p:sldId id="278" r:id="rId15"/>
    <p:sldId id="276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1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2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0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7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2AEA12-A884-495F-8D96-E2791E451670}" type="datetime1">
              <a:rPr lang="it-IT" smtClean="0"/>
              <a:t>01/05/2022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58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069C4-336E-40F0-85A2-25D6F0A25D32}" type="datetime1">
              <a:rPr lang="it-IT" smtClean="0"/>
              <a:t>01/05/2022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8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7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1B965-D21F-4083-9FDC-4C0868AFCE6A}" type="datetime1">
              <a:rPr lang="it-IT" smtClean="0"/>
              <a:t>01/05/2022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15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263AC-6BFA-4530-A45D-98F6CD76B995}" type="datetime1">
              <a:rPr lang="it-IT" smtClean="0"/>
              <a:t>01/05/2022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3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EEB9B-9A76-4838-83B5-EFB83BC3FC95}" type="datetime1">
              <a:rPr lang="it-IT" smtClean="0"/>
              <a:t>01/05/2022</a:t>
            </a:fld>
            <a:endParaRPr lang="en-US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22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88151-CB43-4FD7-A3FA-96D82E7273D6}" type="datetime1">
              <a:rPr lang="it-IT" smtClean="0"/>
              <a:t>01/05/2022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52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4158B-E18A-4760-AF0B-F8E1F54F95E6}" type="datetime1">
              <a:rPr lang="it-IT" smtClean="0"/>
              <a:t>01/05/2022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81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gli stili del 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F4D0FD0-762A-4E00-B40D-E1022DE9149C}" type="datetime1">
              <a:rPr lang="it-IT" smtClean="0"/>
              <a:t>01/05/2022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5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82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4666673-06EC-44D2-AEC3-E4C57BDDC5B7}" type="datetime1">
              <a:rPr lang="it-IT" smtClean="0"/>
              <a:t>01/05/2022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08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74AD5-D417-4FAA-8969-2C3D2D990862}" type="datetime1">
              <a:rPr lang="it-IT" smtClean="0"/>
              <a:t>01/05/2022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02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34F22-96F1-43C5-9A84-5011A5FFAE38}" type="datetime1">
              <a:rPr lang="it-IT" smtClean="0"/>
              <a:t>01/05/2022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1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1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0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7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7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117DD88-DA0B-42BB-B7E2-325641850C3A}" type="datetime1">
              <a:rPr lang="it-IT" smtClean="0"/>
              <a:t>01/05/2022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1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39B343-C9C5-6AD0-8108-044083A62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9557" y="1363522"/>
            <a:ext cx="4477012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PlayPadel</a:t>
            </a:r>
            <a:r>
              <a:rPr lang="en-US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MatchMaker</a:t>
            </a:r>
            <a:endParaRPr lang="en-US" b="1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magine 7" descr="Immagine che contiene interni, blu&#10;&#10;Descrizione generata automaticamente">
            <a:extLst>
              <a:ext uri="{FF2B5EF4-FFF2-40B4-BE49-F238E27FC236}">
                <a16:creationId xmlns:a16="http://schemas.microsoft.com/office/drawing/2014/main" id="{AD34441F-2F0D-A505-9BC8-FA38EB159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" r="33003" b="-1"/>
          <a:stretch/>
        </p:blipFill>
        <p:spPr>
          <a:xfrm>
            <a:off x="20" y="10"/>
            <a:ext cx="6512527" cy="6857990"/>
          </a:xfrm>
          <a:prstGeom prst="rect">
            <a:avLst/>
          </a:prstGeom>
        </p:spPr>
      </p:pic>
      <p:cxnSp>
        <p:nvCxnSpPr>
          <p:cNvPr id="48" name="Straight Connector 23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3595F2-44F4-6C65-9055-0AF598252074}"/>
              </a:ext>
            </a:extLst>
          </p:cNvPr>
          <p:cNvSpPr txBox="1"/>
          <p:nvPr/>
        </p:nvSpPr>
        <p:spPr>
          <a:xfrm>
            <a:off x="7314807" y="4828386"/>
            <a:ext cx="2399338" cy="171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dirty="0"/>
              <a:t>   REALIZZATO DA: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i="1" dirty="0"/>
              <a:t>Tommaso Fachin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i="1" dirty="0" err="1"/>
              <a:t>Aimen</a:t>
            </a:r>
            <a:r>
              <a:rPr lang="en-US" i="1" dirty="0"/>
              <a:t> Omari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i="1" dirty="0"/>
              <a:t>Gianluca </a:t>
            </a:r>
            <a:r>
              <a:rPr lang="en-US" i="1" dirty="0" err="1"/>
              <a:t>Gollini</a:t>
            </a:r>
            <a:endParaRPr lang="en-US" i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933874-E30F-1720-61CD-8EE4629FB808}"/>
              </a:ext>
            </a:extLst>
          </p:cNvPr>
          <p:cNvSpPr txBox="1"/>
          <p:nvPr/>
        </p:nvSpPr>
        <p:spPr>
          <a:xfrm>
            <a:off x="7219557" y="3286359"/>
            <a:ext cx="3497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Il migliore sito per cercare e creare le tue partite di </a:t>
            </a:r>
            <a:r>
              <a:rPr lang="it-IT" sz="2000" b="1" dirty="0" err="1"/>
              <a:t>padel</a:t>
            </a:r>
            <a:r>
              <a:rPr lang="it-IT" sz="2000" b="1" dirty="0"/>
              <a:t>!</a:t>
            </a:r>
          </a:p>
        </p:txBody>
      </p:sp>
      <p:pic>
        <p:nvPicPr>
          <p:cNvPr id="12" name="Immagine 11" descr="Immagine che contiene gara di atletica, sport, tennis, blu&#10;&#10;Descrizione generata automaticamente">
            <a:extLst>
              <a:ext uri="{FF2B5EF4-FFF2-40B4-BE49-F238E27FC236}">
                <a16:creationId xmlns:a16="http://schemas.microsoft.com/office/drawing/2014/main" id="{799BDEA8-BD5E-59C0-E23E-B0BFFF69D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145" y="59253"/>
            <a:ext cx="2407658" cy="17230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687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4B282-AA09-0F4C-4DCC-1719143B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49" y="1037468"/>
            <a:ext cx="5391150" cy="981074"/>
          </a:xfrm>
        </p:spPr>
        <p:txBody>
          <a:bodyPr/>
          <a:lstStyle/>
          <a:p>
            <a:r>
              <a:rPr lang="it-IT" b="1" dirty="0" err="1">
                <a:solidFill>
                  <a:schemeClr val="accent5">
                    <a:lumMod val="75000"/>
                  </a:schemeClr>
                </a:solidFill>
              </a:rPr>
              <a:t>PlayPadel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5">
                    <a:lumMod val="75000"/>
                  </a:schemeClr>
                </a:solidFill>
              </a:rPr>
              <a:t>Matchmaker</a:t>
            </a:r>
            <a:endParaRPr lang="it-IT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8DA78A-C07C-7D04-0F71-205D44E693C9}"/>
              </a:ext>
            </a:extLst>
          </p:cNvPr>
          <p:cNvSpPr txBox="1"/>
          <p:nvPr/>
        </p:nvSpPr>
        <p:spPr>
          <a:xfrm>
            <a:off x="602930" y="2966748"/>
            <a:ext cx="663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Senza login nel nostro sito si può fare poco, quindi se non hai un account corri a farlo, troverai un </a:t>
            </a:r>
            <a:r>
              <a:rPr lang="it-IT" dirty="0" err="1"/>
              <a:t>form</a:t>
            </a:r>
            <a:r>
              <a:rPr lang="it-IT" dirty="0"/>
              <a:t> cosi: </a:t>
            </a:r>
          </a:p>
        </p:txBody>
      </p:sp>
      <p:pic>
        <p:nvPicPr>
          <p:cNvPr id="6" name="Immagine 5" descr="Immagine che contiene gara di atletica, sport, tennis, blu&#10;&#10;Descrizione generata automaticamente">
            <a:extLst>
              <a:ext uri="{FF2B5EF4-FFF2-40B4-BE49-F238E27FC236}">
                <a16:creationId xmlns:a16="http://schemas.microsoft.com/office/drawing/2014/main" id="{FFB480DC-7266-844E-F10B-3E39E2D2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70" y="560424"/>
            <a:ext cx="2407658" cy="17230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6ADA3D0-F164-2ACD-67DB-DFB39C37B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789" y="2329606"/>
            <a:ext cx="2407659" cy="417752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F318A53-FA0E-5E2E-05F1-65EA0B169813}"/>
              </a:ext>
            </a:extLst>
          </p:cNvPr>
          <p:cNvSpPr txBox="1"/>
          <p:nvPr/>
        </p:nvSpPr>
        <p:spPr>
          <a:xfrm>
            <a:off x="895348" y="1960274"/>
            <a:ext cx="605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È giunto il momento di parlare un po’ del nostro sito !</a:t>
            </a:r>
            <a:endParaRPr lang="it-IT" dirty="0"/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5638AECB-B0B9-D449-BE91-39FF89ADC5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48175" y="3142895"/>
            <a:ext cx="1477081" cy="31286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4B282-AA09-0F4C-4DCC-1719143B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49" y="1037468"/>
            <a:ext cx="5391150" cy="981074"/>
          </a:xfrm>
        </p:spPr>
        <p:txBody>
          <a:bodyPr/>
          <a:lstStyle/>
          <a:p>
            <a:r>
              <a:rPr lang="it-IT" b="1" dirty="0" err="1">
                <a:solidFill>
                  <a:schemeClr val="accent5">
                    <a:lumMod val="75000"/>
                  </a:schemeClr>
                </a:solidFill>
              </a:rPr>
              <a:t>PlayPadel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5">
                    <a:lumMod val="75000"/>
                  </a:schemeClr>
                </a:solidFill>
              </a:rPr>
              <a:t>Matchmaker</a:t>
            </a:r>
            <a:endParaRPr lang="it-IT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8DA78A-C07C-7D04-0F71-205D44E693C9}"/>
              </a:ext>
            </a:extLst>
          </p:cNvPr>
          <p:cNvSpPr txBox="1"/>
          <p:nvPr/>
        </p:nvSpPr>
        <p:spPr>
          <a:xfrm>
            <a:off x="369883" y="2684027"/>
            <a:ext cx="343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invece ne possiedi già uno ti basterà inserire email e </a:t>
            </a:r>
            <a:r>
              <a:rPr lang="it-IT" dirty="0" err="1"/>
              <a:t>psw</a:t>
            </a:r>
            <a:r>
              <a:rPr lang="it-IT" dirty="0"/>
              <a:t> in questo </a:t>
            </a:r>
            <a:r>
              <a:rPr lang="it-IT" dirty="0" err="1"/>
              <a:t>form</a:t>
            </a:r>
            <a:r>
              <a:rPr lang="it-IT" dirty="0"/>
              <a:t>: </a:t>
            </a:r>
          </a:p>
        </p:txBody>
      </p:sp>
      <p:pic>
        <p:nvPicPr>
          <p:cNvPr id="6" name="Immagine 5" descr="Immagine che contiene gara di atletica, sport, tennis, blu&#10;&#10;Descrizione generata automaticamente">
            <a:extLst>
              <a:ext uri="{FF2B5EF4-FFF2-40B4-BE49-F238E27FC236}">
                <a16:creationId xmlns:a16="http://schemas.microsoft.com/office/drawing/2014/main" id="{FFB480DC-7266-844E-F10B-3E39E2D2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70" y="560424"/>
            <a:ext cx="2407658" cy="17230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E2F3F8D-619A-7D82-C8E7-B60765B9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566" y="2730193"/>
            <a:ext cx="7736551" cy="368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6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4B282-AA09-0F4C-4DCC-1719143B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49" y="1037468"/>
            <a:ext cx="5391150" cy="981074"/>
          </a:xfrm>
        </p:spPr>
        <p:txBody>
          <a:bodyPr/>
          <a:lstStyle/>
          <a:p>
            <a:r>
              <a:rPr lang="it-IT" b="1" dirty="0" err="1">
                <a:solidFill>
                  <a:schemeClr val="accent5">
                    <a:lumMod val="75000"/>
                  </a:schemeClr>
                </a:solidFill>
              </a:rPr>
              <a:t>PlayPadel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5">
                    <a:lumMod val="75000"/>
                  </a:schemeClr>
                </a:solidFill>
              </a:rPr>
              <a:t>Matchmaker</a:t>
            </a:r>
            <a:endParaRPr lang="it-IT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8DA78A-C07C-7D04-0F71-205D44E693C9}"/>
              </a:ext>
            </a:extLst>
          </p:cNvPr>
          <p:cNvSpPr txBox="1"/>
          <p:nvPr/>
        </p:nvSpPr>
        <p:spPr>
          <a:xfrm>
            <a:off x="807237" y="3070107"/>
            <a:ext cx="3582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Una volta loggato potrai o creare una partita oppure aggiungerti ad una partita </a:t>
            </a:r>
            <a:r>
              <a:rPr lang="it-IT" sz="2400" dirty="0" err="1"/>
              <a:t>gia</a:t>
            </a:r>
            <a:r>
              <a:rPr lang="it-IT" sz="2400" dirty="0"/>
              <a:t> esistente </a:t>
            </a:r>
          </a:p>
        </p:txBody>
      </p:sp>
      <p:pic>
        <p:nvPicPr>
          <p:cNvPr id="6" name="Immagine 5" descr="Immagine che contiene gara di atletica, sport, tennis, blu&#10;&#10;Descrizione generata automaticamente">
            <a:extLst>
              <a:ext uri="{FF2B5EF4-FFF2-40B4-BE49-F238E27FC236}">
                <a16:creationId xmlns:a16="http://schemas.microsoft.com/office/drawing/2014/main" id="{FFB480DC-7266-844E-F10B-3E39E2D2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70" y="560424"/>
            <a:ext cx="2407658" cy="17230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39DA1C5-5DE9-9238-87B4-A07C238B2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812" y="2283440"/>
            <a:ext cx="4295775" cy="20764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D762E24-D8BE-4316-AADD-DB0F16C8E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057" y="3295845"/>
            <a:ext cx="31051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4B282-AA09-0F4C-4DCC-1719143B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49" y="1037468"/>
            <a:ext cx="5391150" cy="981074"/>
          </a:xfrm>
        </p:spPr>
        <p:txBody>
          <a:bodyPr/>
          <a:lstStyle/>
          <a:p>
            <a:r>
              <a:rPr lang="it-IT" b="1" dirty="0" err="1">
                <a:solidFill>
                  <a:schemeClr val="accent5">
                    <a:lumMod val="75000"/>
                  </a:schemeClr>
                </a:solidFill>
              </a:rPr>
              <a:t>PlayPadel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5">
                    <a:lumMod val="75000"/>
                  </a:schemeClr>
                </a:solidFill>
              </a:rPr>
              <a:t>Matchmaker</a:t>
            </a:r>
            <a:endParaRPr lang="it-IT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8DA78A-C07C-7D04-0F71-205D44E693C9}"/>
              </a:ext>
            </a:extLst>
          </p:cNvPr>
          <p:cNvSpPr txBox="1"/>
          <p:nvPr/>
        </p:nvSpPr>
        <p:spPr>
          <a:xfrm>
            <a:off x="807237" y="3070107"/>
            <a:ext cx="3582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Ifine</a:t>
            </a:r>
            <a:r>
              <a:rPr lang="it-IT" sz="2400" dirty="0"/>
              <a:t> una volta iscritto ad una partita ti </a:t>
            </a:r>
            <a:r>
              <a:rPr lang="it-IT" sz="2400" dirty="0" err="1"/>
              <a:t>arrivaerà</a:t>
            </a:r>
            <a:r>
              <a:rPr lang="it-IT" sz="2400" dirty="0"/>
              <a:t> una mail di promemoria di questo tipo </a:t>
            </a:r>
          </a:p>
        </p:txBody>
      </p:sp>
      <p:pic>
        <p:nvPicPr>
          <p:cNvPr id="6" name="Immagine 5" descr="Immagine che contiene gara di atletica, sport, tennis, blu&#10;&#10;Descrizione generata automaticamente">
            <a:extLst>
              <a:ext uri="{FF2B5EF4-FFF2-40B4-BE49-F238E27FC236}">
                <a16:creationId xmlns:a16="http://schemas.microsoft.com/office/drawing/2014/main" id="{FFB480DC-7266-844E-F10B-3E39E2D2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70" y="560424"/>
            <a:ext cx="2407658" cy="17230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C761BD2-4F83-BEA4-AC0E-94C71C48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81" y="3854937"/>
            <a:ext cx="5173682" cy="1569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408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84355">
              <a:srgbClr val="D3D9E0"/>
            </a:gs>
            <a:gs pos="62000">
              <a:srgbClr val="D2D8DF"/>
            </a:gs>
            <a:gs pos="0">
              <a:schemeClr val="accent1">
                <a:lumMod val="5000"/>
                <a:lumOff val="95000"/>
              </a:schemeClr>
            </a:gs>
            <a:gs pos="91160">
              <a:srgbClr val="D9DEE4"/>
            </a:gs>
            <a:gs pos="7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6D8A8-22C0-40E4-AD37-FFDED8BC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Ringraziamenti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94C131-F872-4BDA-B344-32007790D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8402" y="3248365"/>
            <a:ext cx="4639736" cy="1243737"/>
          </a:xfrm>
        </p:spPr>
        <p:txBody>
          <a:bodyPr/>
          <a:lstStyle/>
          <a:p>
            <a:r>
              <a:rPr lang="it-IT" dirty="0"/>
              <a:t>Si ringraziano i migliori informatici del pianeta per la realizzazione del miglio sito di matchmaking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8DD959-0A1A-4A54-B478-64036C2D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F263AC-6BFA-4530-A45D-98F6CD76B995}" type="datetime1">
              <a:rPr kumimoji="0" lang="it-IT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01/05/2022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6" name="Stella a 6 punte 5">
            <a:extLst>
              <a:ext uri="{FF2B5EF4-FFF2-40B4-BE49-F238E27FC236}">
                <a16:creationId xmlns:a16="http://schemas.microsoft.com/office/drawing/2014/main" id="{AB52DAF4-D2BE-4875-8235-2CCA04C677CB}"/>
              </a:ext>
            </a:extLst>
          </p:cNvPr>
          <p:cNvSpPr/>
          <p:nvPr/>
        </p:nvSpPr>
        <p:spPr>
          <a:xfrm>
            <a:off x="6200775" y="1952681"/>
            <a:ext cx="4429125" cy="4057095"/>
          </a:xfrm>
          <a:prstGeom prst="star6">
            <a:avLst>
              <a:gd name="adj" fmla="val 27555"/>
              <a:gd name="hf" fmla="val 11547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857659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7273B7E-762C-4F1E-AF05-036E5F2C87C3}"/>
              </a:ext>
            </a:extLst>
          </p:cNvPr>
          <p:cNvSpPr txBox="1"/>
          <p:nvPr/>
        </p:nvSpPr>
        <p:spPr>
          <a:xfrm>
            <a:off x="7058025" y="3420110"/>
            <a:ext cx="3419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Aimen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 Omari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Tommaso Fachin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Gianluca </a:t>
            </a:r>
            <a:r>
              <a:rPr lang="it-IT" sz="2400" i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Golloum</a:t>
            </a:r>
            <a:endParaRPr kumimoji="0" lang="it-IT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8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D4B282-AA09-0F4C-4DCC-1719143B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Ruoli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7" name="Immagine 6" descr="Immagine che contiene interni, rete&#10;&#10;Descrizione generata automaticamente">
            <a:extLst>
              <a:ext uri="{FF2B5EF4-FFF2-40B4-BE49-F238E27FC236}">
                <a16:creationId xmlns:a16="http://schemas.microsoft.com/office/drawing/2014/main" id="{5251C5BD-9E9A-1350-ECB7-4FED8350F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" r="3495"/>
          <a:stretch/>
        </p:blipFill>
        <p:spPr>
          <a:xfrm>
            <a:off x="20" y="10"/>
            <a:ext cx="6512527" cy="685799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8DA78A-C07C-7D04-0F71-205D44E693C9}"/>
              </a:ext>
            </a:extLst>
          </p:cNvPr>
          <p:cNvSpPr txBox="1"/>
          <p:nvPr/>
        </p:nvSpPr>
        <p:spPr>
          <a:xfrm>
            <a:off x="7264387" y="2402606"/>
            <a:ext cx="5588013" cy="407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Ruoli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ricoperti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ogni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gruppo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: 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endParaRPr lang="en-US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Omari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Programmatore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gestore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codice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Fachin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Html,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aiutato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Omari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Gollini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Grafica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941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4B282-AA09-0F4C-4DCC-1719143B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1114426"/>
            <a:ext cx="5391150" cy="981074"/>
          </a:xfrm>
        </p:spPr>
        <p:txBody>
          <a:bodyPr/>
          <a:lstStyle/>
          <a:p>
            <a:r>
              <a:rPr lang="it-IT" b="1" dirty="0" err="1">
                <a:solidFill>
                  <a:schemeClr val="accent5">
                    <a:lumMod val="75000"/>
                  </a:schemeClr>
                </a:solidFill>
              </a:rPr>
              <a:t>PlayPadel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5">
                    <a:lumMod val="75000"/>
                  </a:schemeClr>
                </a:solidFill>
              </a:rPr>
              <a:t>Matchmaker</a:t>
            </a:r>
            <a:endParaRPr lang="it-IT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8DA78A-C07C-7D04-0F71-205D44E693C9}"/>
              </a:ext>
            </a:extLst>
          </p:cNvPr>
          <p:cNvSpPr txBox="1"/>
          <p:nvPr/>
        </p:nvSpPr>
        <p:spPr>
          <a:xfrm>
            <a:off x="895349" y="2551837"/>
            <a:ext cx="6638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la realizzazione del prodotto abbiamo usufruito delle seguenti tecnologie 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Linguaggio di programmazione : </a:t>
            </a:r>
            <a:r>
              <a:rPr lang="it-IT" dirty="0" err="1"/>
              <a:t>Flask</a:t>
            </a:r>
            <a:r>
              <a:rPr lang="it-IT" dirty="0"/>
              <a:t> (framework di </a:t>
            </a:r>
            <a:r>
              <a:rPr lang="it-IT" dirty="0" err="1"/>
              <a:t>python</a:t>
            </a:r>
            <a:r>
              <a:rPr lang="it-IT" dirty="0"/>
              <a:t>)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Database: </a:t>
            </a:r>
            <a:r>
              <a:rPr lang="it-IT" dirty="0" err="1"/>
              <a:t>MongoDB</a:t>
            </a: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Grafica: html e </a:t>
            </a:r>
            <a:r>
              <a:rPr lang="it-IT" dirty="0" err="1"/>
              <a:t>css</a:t>
            </a:r>
            <a:r>
              <a:rPr lang="it-IT" dirty="0"/>
              <a:t> esterno</a:t>
            </a:r>
          </a:p>
        </p:txBody>
      </p:sp>
      <p:pic>
        <p:nvPicPr>
          <p:cNvPr id="6" name="Immagine 5" descr="Immagine che contiene gara di atletica, sport, tennis, blu&#10;&#10;Descrizione generata automaticamente">
            <a:extLst>
              <a:ext uri="{FF2B5EF4-FFF2-40B4-BE49-F238E27FC236}">
                <a16:creationId xmlns:a16="http://schemas.microsoft.com/office/drawing/2014/main" id="{FFB480DC-7266-844E-F10B-3E39E2D2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70" y="560424"/>
            <a:ext cx="2407658" cy="17230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5978861-9816-C905-D038-7DD4506F9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06" y="1585021"/>
            <a:ext cx="2499041" cy="1874281"/>
          </a:xfrm>
          <a:prstGeom prst="rect">
            <a:avLst/>
          </a:prstGeom>
        </p:spPr>
      </p:pic>
      <p:pic>
        <p:nvPicPr>
          <p:cNvPr id="10" name="Immagine 9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73FDAEC-14E3-72FF-1067-A0A88A2E5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306" y="3802172"/>
            <a:ext cx="3203893" cy="1754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529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64383EB-3A04-74AC-9625-215A1EF3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" y="396557"/>
            <a:ext cx="3444240" cy="1249680"/>
          </a:xfrm>
        </p:spPr>
        <p:txBody>
          <a:bodyPr>
            <a:normAutofit/>
          </a:bodyPr>
          <a:lstStyle/>
          <a:p>
            <a:r>
              <a:rPr lang="it-IT" sz="7200" b="1" dirty="0">
                <a:solidFill>
                  <a:schemeClr val="accent6">
                    <a:lumMod val="50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MONGO DB </a:t>
            </a:r>
          </a:p>
        </p:txBody>
      </p:sp>
      <p:pic>
        <p:nvPicPr>
          <p:cNvPr id="7" name="Immagine 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E21AAEAB-0559-6B9D-B601-8D17BE7E0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284797"/>
            <a:ext cx="5266690" cy="2883834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E3D10B-60AE-E43F-A026-8882B10DAA24}"/>
              </a:ext>
            </a:extLst>
          </p:cNvPr>
          <p:cNvSpPr txBox="1"/>
          <p:nvPr/>
        </p:nvSpPr>
        <p:spPr>
          <a:xfrm>
            <a:off x="406400" y="3331191"/>
            <a:ext cx="809752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202122"/>
                </a:solidFill>
                <a:latin typeface="Arial" panose="020B0604020202020204" pitchFamily="34" charset="0"/>
              </a:rPr>
              <a:t>Definizione: </a:t>
            </a:r>
            <a:endParaRPr lang="it-IT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it-IT" sz="2000" dirty="0" err="1"/>
              <a:t>MongoDB</a:t>
            </a:r>
            <a:r>
              <a:rPr lang="it-IT" sz="2000" dirty="0"/>
              <a:t> (da "</a:t>
            </a:r>
            <a:r>
              <a:rPr lang="it-IT" sz="2000" dirty="0" err="1"/>
              <a:t>humongous</a:t>
            </a:r>
            <a:r>
              <a:rPr lang="it-IT" sz="2000" dirty="0"/>
              <a:t>", enorme) è un DBMS non relazionale.</a:t>
            </a:r>
          </a:p>
          <a:p>
            <a:endParaRPr lang="it-IT" sz="2000" dirty="0"/>
          </a:p>
          <a:p>
            <a:r>
              <a:rPr lang="it-IT" sz="2000" dirty="0"/>
              <a:t>Classificato come un database di tipo </a:t>
            </a:r>
            <a:r>
              <a:rPr lang="it-IT" sz="2000" dirty="0" err="1"/>
              <a:t>NoSql</a:t>
            </a:r>
            <a:r>
              <a:rPr lang="it-IT" sz="2000" dirty="0"/>
              <a:t>, </a:t>
            </a:r>
            <a:r>
              <a:rPr lang="it-IT" sz="2000" dirty="0" err="1"/>
              <a:t>MongoDB</a:t>
            </a:r>
            <a:r>
              <a:rPr lang="it-IT" sz="2000" dirty="0"/>
              <a:t> si allontana dalla struttura tradizionale basata su tabelle dei database relazionali in favore di documenti in stile JSON con schema dinamico.</a:t>
            </a:r>
          </a:p>
        </p:txBody>
      </p:sp>
    </p:spTree>
    <p:extLst>
      <p:ext uri="{BB962C8B-B14F-4D97-AF65-F5344CB8AC3E}">
        <p14:creationId xmlns:p14="http://schemas.microsoft.com/office/powerpoint/2010/main" val="251995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64383EB-3A04-74AC-9625-215A1EF3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253266"/>
            <a:ext cx="3444240" cy="1249680"/>
          </a:xfrm>
        </p:spPr>
        <p:txBody>
          <a:bodyPr>
            <a:normAutofit/>
          </a:bodyPr>
          <a:lstStyle/>
          <a:p>
            <a:r>
              <a:rPr lang="it-IT" sz="7200" b="1" dirty="0">
                <a:solidFill>
                  <a:schemeClr val="accent6">
                    <a:lumMod val="50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MONGO DB </a:t>
            </a:r>
          </a:p>
        </p:txBody>
      </p:sp>
      <p:pic>
        <p:nvPicPr>
          <p:cNvPr id="7" name="Immagine 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E21AAEAB-0559-6B9D-B601-8D17BE7E0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160" y="141506"/>
            <a:ext cx="4064000" cy="2225288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E3D10B-60AE-E43F-A026-8882B10DAA24}"/>
              </a:ext>
            </a:extLst>
          </p:cNvPr>
          <p:cNvSpPr txBox="1"/>
          <p:nvPr/>
        </p:nvSpPr>
        <p:spPr>
          <a:xfrm>
            <a:off x="1158240" y="3308518"/>
            <a:ext cx="32512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202122"/>
                </a:solidFill>
                <a:latin typeface="Arial" panose="020B0604020202020204" pitchFamily="34" charset="0"/>
              </a:rPr>
              <a:t> VANTAGGI: </a:t>
            </a:r>
          </a:p>
          <a:p>
            <a:endParaRPr lang="it-IT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sz="2000" dirty="0"/>
              <a:t>Performance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sz="2000" dirty="0"/>
              <a:t>Flessibilità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sz="2000" dirty="0"/>
              <a:t>Interpretazione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sz="2000" dirty="0"/>
              <a:t>Velocità </a:t>
            </a:r>
          </a:p>
          <a:p>
            <a:endParaRPr lang="it-IT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A8A031C-ECB2-03E5-E90D-A93C211EF95A}"/>
              </a:ext>
            </a:extLst>
          </p:cNvPr>
          <p:cNvSpPr txBox="1"/>
          <p:nvPr/>
        </p:nvSpPr>
        <p:spPr>
          <a:xfrm>
            <a:off x="7071360" y="3308518"/>
            <a:ext cx="49580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202122"/>
                </a:solidFill>
                <a:latin typeface="Arial" panose="020B0604020202020204" pitchFamily="34" charset="0"/>
              </a:rPr>
              <a:t> SVANTAGGI: </a:t>
            </a:r>
          </a:p>
          <a:p>
            <a:endParaRPr lang="it-IT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sz="2000" dirty="0"/>
              <a:t>No transazioni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sz="2000" dirty="0"/>
              <a:t>No controlli sull’integrità  dei dati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sz="2000" dirty="0"/>
              <a:t>Mancanza di uno standard Universale</a:t>
            </a:r>
          </a:p>
          <a:p>
            <a:endParaRPr lang="it-IT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0CA81A6-8651-4A5D-2B38-EF5964BD7423}"/>
              </a:ext>
            </a:extLst>
          </p:cNvPr>
          <p:cNvSpPr txBox="1"/>
          <p:nvPr/>
        </p:nvSpPr>
        <p:spPr>
          <a:xfrm>
            <a:off x="716280" y="1719086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Ecco </a:t>
            </a:r>
            <a:r>
              <a:rPr lang="it-IT" sz="2400" dirty="0" err="1"/>
              <a:t>riporati</a:t>
            </a:r>
            <a:r>
              <a:rPr lang="it-IT" sz="2400" dirty="0"/>
              <a:t> i principali vantaggi e gli svantaggi di un database </a:t>
            </a:r>
            <a:r>
              <a:rPr lang="it-IT" sz="2400" dirty="0" err="1"/>
              <a:t>Json</a:t>
            </a:r>
            <a:r>
              <a:rPr lang="it-IT" sz="2400" dirty="0"/>
              <a:t> (come </a:t>
            </a:r>
            <a:r>
              <a:rPr lang="it-IT" sz="2400" dirty="0" err="1"/>
              <a:t>MongoDB</a:t>
            </a:r>
            <a:r>
              <a:rPr lang="it-IT" sz="2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3745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64383EB-3A04-74AC-9625-215A1EF3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253266"/>
            <a:ext cx="6085840" cy="1249680"/>
          </a:xfrm>
        </p:spPr>
        <p:txBody>
          <a:bodyPr>
            <a:normAutofit/>
          </a:bodyPr>
          <a:lstStyle/>
          <a:p>
            <a:r>
              <a:rPr lang="it-IT" sz="7200" b="1" dirty="0">
                <a:solidFill>
                  <a:schemeClr val="accent6">
                    <a:lumMod val="50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MYSQL </a:t>
            </a:r>
            <a:r>
              <a:rPr lang="it-IT" sz="7200" b="1" u="sng" dirty="0">
                <a:solidFill>
                  <a:srgbClr val="FFC000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vs</a:t>
            </a:r>
            <a:r>
              <a:rPr lang="it-IT" sz="7200" b="1" dirty="0">
                <a:solidFill>
                  <a:schemeClr val="accent6">
                    <a:lumMod val="50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 MONGODB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0CA81A6-8651-4A5D-2B38-EF5964BD7423}"/>
              </a:ext>
            </a:extLst>
          </p:cNvPr>
          <p:cNvSpPr txBox="1"/>
          <p:nvPr/>
        </p:nvSpPr>
        <p:spPr>
          <a:xfrm>
            <a:off x="543560" y="172968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questa slide vediamo le principali </a:t>
            </a:r>
            <a:r>
              <a:rPr lang="it-IT" sz="2400" dirty="0" err="1"/>
              <a:t>differnze</a:t>
            </a:r>
            <a:r>
              <a:rPr lang="it-IT" sz="2400" dirty="0"/>
              <a:t> fra </a:t>
            </a:r>
            <a:r>
              <a:rPr lang="it-IT" sz="2400" dirty="0" err="1"/>
              <a:t>NoSql</a:t>
            </a:r>
            <a:r>
              <a:rPr lang="it-IT" sz="2400" dirty="0"/>
              <a:t> e </a:t>
            </a:r>
            <a:r>
              <a:rPr lang="it-IT" sz="2400" dirty="0" err="1"/>
              <a:t>Sql</a:t>
            </a:r>
            <a:r>
              <a:rPr lang="it-IT" sz="2400" dirty="0"/>
              <a:t>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9C39D7E-0C3F-0D5D-600A-22BE02A9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60" y="445214"/>
            <a:ext cx="4500880" cy="211546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softEdge rad="50800"/>
          </a:effec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CCEC91-0437-20BE-3CA8-3A8228050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933979"/>
              </p:ext>
            </p:extLst>
          </p:nvPr>
        </p:nvGraphicFramePr>
        <p:xfrm>
          <a:off x="1208306" y="3429000"/>
          <a:ext cx="10414734" cy="2506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7367">
                  <a:extLst>
                    <a:ext uri="{9D8B030D-6E8A-4147-A177-3AD203B41FA5}">
                      <a16:colId xmlns:a16="http://schemas.microsoft.com/office/drawing/2014/main" val="2548583295"/>
                    </a:ext>
                  </a:extLst>
                </a:gridCol>
                <a:gridCol w="5207367">
                  <a:extLst>
                    <a:ext uri="{9D8B030D-6E8A-4147-A177-3AD203B41FA5}">
                      <a16:colId xmlns:a16="http://schemas.microsoft.com/office/drawing/2014/main" val="3337788841"/>
                    </a:ext>
                  </a:extLst>
                </a:gridCol>
              </a:tblGrid>
              <a:tr h="3247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</a:rPr>
                        <a:t>SQL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</a:rPr>
                        <a:t>NoSQL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89338818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Relational Database Management System (RDBMS)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   Sistema di database non </a:t>
                      </a:r>
                      <a:r>
                        <a:rPr lang="en-US" sz="1600" b="0" dirty="0" err="1">
                          <a:effectLst/>
                        </a:rPr>
                        <a:t>relazionale</a:t>
                      </a:r>
                      <a:r>
                        <a:rPr lang="en-US" sz="1600" b="0" dirty="0">
                          <a:effectLst/>
                        </a:rPr>
                        <a:t>/</a:t>
                      </a:r>
                      <a:r>
                        <a:rPr lang="en-US" sz="1600" b="0" dirty="0" err="1">
                          <a:effectLst/>
                        </a:rPr>
                        <a:t>distribuito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515367214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Hanno uno schema </a:t>
                      </a:r>
                      <a:r>
                        <a:rPr lang="en-US" sz="1600" b="0" dirty="0" err="1">
                          <a:effectLst/>
                        </a:rPr>
                        <a:t>fisso</a:t>
                      </a:r>
                      <a:r>
                        <a:rPr lang="en-US" sz="1600" b="0" dirty="0">
                          <a:effectLst/>
                        </a:rPr>
                        <a:t>/static e </a:t>
                      </a:r>
                      <a:r>
                        <a:rPr lang="en-US" sz="1600" b="0" dirty="0" err="1">
                          <a:effectLst/>
                        </a:rPr>
                        <a:t>predefinito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   Hanno uno </a:t>
                      </a:r>
                      <a:r>
                        <a:rPr lang="en-US" sz="1600" b="0" dirty="0" err="1">
                          <a:effectLst/>
                        </a:rPr>
                        <a:t>shcema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dinamico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753467850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 err="1">
                          <a:effectLst/>
                        </a:rPr>
                        <a:t>Più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adatti</a:t>
                      </a:r>
                      <a:r>
                        <a:rPr lang="en-US" sz="1600" b="0" dirty="0">
                          <a:effectLst/>
                        </a:rPr>
                        <a:t> per query </a:t>
                      </a:r>
                      <a:r>
                        <a:rPr lang="en-US" sz="1600" b="0" dirty="0" err="1">
                          <a:effectLst/>
                        </a:rPr>
                        <a:t>complesse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Non molto </a:t>
                      </a:r>
                      <a:r>
                        <a:rPr lang="en-US" sz="1600" b="0" dirty="0" err="1">
                          <a:effectLst/>
                        </a:rPr>
                        <a:t>adeatti</a:t>
                      </a:r>
                      <a:r>
                        <a:rPr lang="en-US" sz="1600" b="0" dirty="0">
                          <a:effectLst/>
                        </a:rPr>
                        <a:t> con query </a:t>
                      </a:r>
                      <a:r>
                        <a:rPr lang="en-US" sz="1600" b="0" dirty="0" err="1">
                          <a:effectLst/>
                        </a:rPr>
                        <a:t>complessse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976956413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 err="1">
                          <a:effectLst/>
                        </a:rPr>
                        <a:t>Tabelle</a:t>
                      </a:r>
                      <a:r>
                        <a:rPr lang="en-US" sz="1600" b="0" dirty="0">
                          <a:effectLst/>
                        </a:rPr>
                        <a:t>, </a:t>
                      </a:r>
                      <a:r>
                        <a:rPr lang="en-US" sz="1600" b="0" dirty="0" err="1">
                          <a:effectLst/>
                        </a:rPr>
                        <a:t>righe</a:t>
                      </a:r>
                      <a:r>
                        <a:rPr lang="en-US" sz="1600" b="0" dirty="0">
                          <a:effectLst/>
                        </a:rPr>
                        <a:t> e le query </a:t>
                      </a:r>
                      <a:r>
                        <a:rPr lang="en-US" sz="1600" b="0" dirty="0" err="1">
                          <a:effectLst/>
                        </a:rPr>
                        <a:t>restituiscono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righe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 err="1">
                          <a:effectLst/>
                        </a:rPr>
                        <a:t>Collezioni</a:t>
                      </a:r>
                      <a:r>
                        <a:rPr lang="en-US" sz="1600" b="0" dirty="0">
                          <a:effectLst/>
                        </a:rPr>
                        <a:t>, </a:t>
                      </a:r>
                      <a:r>
                        <a:rPr lang="en-US" sz="1600" b="0" dirty="0" err="1">
                          <a:effectLst/>
                        </a:rPr>
                        <a:t>documenti</a:t>
                      </a:r>
                      <a:r>
                        <a:rPr lang="en-US" sz="1600" b="0" dirty="0">
                          <a:effectLst/>
                        </a:rPr>
                        <a:t>/</a:t>
                      </a:r>
                      <a:r>
                        <a:rPr lang="en-US" sz="1600" b="0" dirty="0" err="1">
                          <a:effectLst/>
                        </a:rPr>
                        <a:t>oggetti</a:t>
                      </a:r>
                      <a:r>
                        <a:rPr lang="en-US" sz="1600" b="0" dirty="0">
                          <a:effectLst/>
                        </a:rPr>
                        <a:t> e query </a:t>
                      </a:r>
                      <a:r>
                        <a:rPr lang="en-US" sz="1600" b="0" dirty="0" err="1">
                          <a:effectLst/>
                        </a:rPr>
                        <a:t>restituisce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cursori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174936611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751269B-03C0-E8E3-30E0-6503141634DF}"/>
              </a:ext>
            </a:extLst>
          </p:cNvPr>
          <p:cNvSpPr txBox="1"/>
          <p:nvPr/>
        </p:nvSpPr>
        <p:spPr>
          <a:xfrm>
            <a:off x="6096000" y="2961640"/>
            <a:ext cx="24714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u="sng" dirty="0">
                <a:solidFill>
                  <a:srgbClr val="FFC000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vs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36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64383EB-3A04-74AC-9625-215A1EF3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" y="183197"/>
            <a:ext cx="6191250" cy="1249680"/>
          </a:xfrm>
        </p:spPr>
        <p:txBody>
          <a:bodyPr>
            <a:normAutofit/>
          </a:bodyPr>
          <a:lstStyle/>
          <a:p>
            <a:r>
              <a:rPr lang="it-IT" sz="7200" b="1" dirty="0">
                <a:solidFill>
                  <a:schemeClr val="accent6">
                    <a:lumMod val="50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IL NOSTRO MONGO DB </a:t>
            </a:r>
          </a:p>
        </p:txBody>
      </p:sp>
      <p:pic>
        <p:nvPicPr>
          <p:cNvPr id="7" name="Immagine 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E21AAEAB-0559-6B9D-B601-8D17BE7E0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295760"/>
            <a:ext cx="3708400" cy="2030575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55543BD-E14B-025E-58C0-59730EA5B41B}"/>
              </a:ext>
            </a:extLst>
          </p:cNvPr>
          <p:cNvSpPr txBox="1"/>
          <p:nvPr/>
        </p:nvSpPr>
        <p:spPr>
          <a:xfrm>
            <a:off x="777240" y="1687263"/>
            <a:ext cx="742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nostro database è "strutturato" da 2 Collection: Ecco la Collection Dati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15BC314-E64D-F55D-0ED3-180411FA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35" y="4572306"/>
            <a:ext cx="6191250" cy="2005966"/>
          </a:xfrm>
          <a:prstGeom prst="rect">
            <a:avLst/>
          </a:prstGeom>
          <a:gradFill>
            <a:gsLst>
              <a:gs pos="0">
                <a:srgbClr val="AECE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76200"/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C764E5-0B11-B6E6-BF6F-F67CE14AF9C5}"/>
              </a:ext>
            </a:extLst>
          </p:cNvPr>
          <p:cNvSpPr txBox="1"/>
          <p:nvPr/>
        </p:nvSpPr>
        <p:spPr>
          <a:xfrm>
            <a:off x="1202055" y="2493872"/>
            <a:ext cx="445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 Dati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097E951-09AD-77C7-2D92-2CA9AD702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2" y="3152847"/>
            <a:ext cx="4820194" cy="124968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EE9C3E00-DD98-9A65-5B6F-4BE2E1C94A1C}"/>
              </a:ext>
            </a:extLst>
          </p:cNvPr>
          <p:cNvSpPr/>
          <p:nvPr/>
        </p:nvSpPr>
        <p:spPr>
          <a:xfrm>
            <a:off x="2204720" y="4572306"/>
            <a:ext cx="650240" cy="7682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A1C416-C62E-857F-72E4-4F9C8A425163}"/>
              </a:ext>
            </a:extLst>
          </p:cNvPr>
          <p:cNvSpPr txBox="1"/>
          <p:nvPr/>
        </p:nvSpPr>
        <p:spPr>
          <a:xfrm>
            <a:off x="921068" y="5659120"/>
            <a:ext cx="333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Fortmato</a:t>
            </a:r>
            <a:r>
              <a:rPr lang="it-IT" dirty="0"/>
              <a:t> </a:t>
            </a:r>
            <a:r>
              <a:rPr lang="it-IT" dirty="0" err="1"/>
              <a:t>Leggibile:compass</a:t>
            </a:r>
            <a:endParaRPr lang="it-IT" dirty="0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7BCE50A7-8EB9-4BBA-1861-BDFACDBB2C16}"/>
              </a:ext>
            </a:extLst>
          </p:cNvPr>
          <p:cNvSpPr/>
          <p:nvPr/>
        </p:nvSpPr>
        <p:spPr>
          <a:xfrm rot="10800000">
            <a:off x="8422640" y="3804096"/>
            <a:ext cx="650240" cy="7682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12758D4-A74E-0E53-D637-E7C091E0CEC7}"/>
              </a:ext>
            </a:extLst>
          </p:cNvPr>
          <p:cNvSpPr txBox="1"/>
          <p:nvPr/>
        </p:nvSpPr>
        <p:spPr>
          <a:xfrm>
            <a:off x="7081520" y="3113993"/>
            <a:ext cx="333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Fortmato</a:t>
            </a:r>
            <a:r>
              <a:rPr lang="it-IT" dirty="0"/>
              <a:t> meno </a:t>
            </a:r>
            <a:r>
              <a:rPr lang="it-IT" dirty="0" err="1"/>
              <a:t>Leggibile:JSON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7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64383EB-3A04-74AC-9625-215A1EF3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" y="183197"/>
            <a:ext cx="6191250" cy="1249680"/>
          </a:xfrm>
        </p:spPr>
        <p:txBody>
          <a:bodyPr>
            <a:normAutofit/>
          </a:bodyPr>
          <a:lstStyle/>
          <a:p>
            <a:r>
              <a:rPr lang="it-IT" sz="7200" b="1" dirty="0">
                <a:solidFill>
                  <a:schemeClr val="accent6">
                    <a:lumMod val="50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IL NOSTRO MONGO DB </a:t>
            </a:r>
          </a:p>
        </p:txBody>
      </p:sp>
      <p:pic>
        <p:nvPicPr>
          <p:cNvPr id="7" name="Immagine 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E21AAEAB-0559-6B9D-B601-8D17BE7E0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295760"/>
            <a:ext cx="3708400" cy="2030575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55543BD-E14B-025E-58C0-59730EA5B41B}"/>
              </a:ext>
            </a:extLst>
          </p:cNvPr>
          <p:cNvSpPr txBox="1"/>
          <p:nvPr/>
        </p:nvSpPr>
        <p:spPr>
          <a:xfrm>
            <a:off x="756920" y="1730711"/>
            <a:ext cx="742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Ecco la Collection Partite: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C764E5-0B11-B6E6-BF6F-F67CE14AF9C5}"/>
              </a:ext>
            </a:extLst>
          </p:cNvPr>
          <p:cNvSpPr txBox="1"/>
          <p:nvPr/>
        </p:nvSpPr>
        <p:spPr>
          <a:xfrm>
            <a:off x="1202055" y="2493872"/>
            <a:ext cx="445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 Partite</a:t>
            </a:r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EE9C3E00-DD98-9A65-5B6F-4BE2E1C94A1C}"/>
              </a:ext>
            </a:extLst>
          </p:cNvPr>
          <p:cNvSpPr/>
          <p:nvPr/>
        </p:nvSpPr>
        <p:spPr>
          <a:xfrm>
            <a:off x="2204720" y="4572306"/>
            <a:ext cx="650240" cy="7682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A1C416-C62E-857F-72E4-4F9C8A425163}"/>
              </a:ext>
            </a:extLst>
          </p:cNvPr>
          <p:cNvSpPr txBox="1"/>
          <p:nvPr/>
        </p:nvSpPr>
        <p:spPr>
          <a:xfrm>
            <a:off x="921068" y="5659120"/>
            <a:ext cx="333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Fortmato</a:t>
            </a:r>
            <a:r>
              <a:rPr lang="it-IT" dirty="0"/>
              <a:t> </a:t>
            </a:r>
            <a:r>
              <a:rPr lang="it-IT" dirty="0" err="1"/>
              <a:t>Leggibile:compass</a:t>
            </a:r>
            <a:endParaRPr lang="it-IT" dirty="0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7BCE50A7-8EB9-4BBA-1861-BDFACDBB2C16}"/>
              </a:ext>
            </a:extLst>
          </p:cNvPr>
          <p:cNvSpPr/>
          <p:nvPr/>
        </p:nvSpPr>
        <p:spPr>
          <a:xfrm rot="10800000">
            <a:off x="8422640" y="3804096"/>
            <a:ext cx="650240" cy="7682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12758D4-A74E-0E53-D637-E7C091E0CEC7}"/>
              </a:ext>
            </a:extLst>
          </p:cNvPr>
          <p:cNvSpPr txBox="1"/>
          <p:nvPr/>
        </p:nvSpPr>
        <p:spPr>
          <a:xfrm>
            <a:off x="7081520" y="3113993"/>
            <a:ext cx="333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Fortmato</a:t>
            </a:r>
            <a:r>
              <a:rPr lang="it-IT" dirty="0"/>
              <a:t> meno </a:t>
            </a:r>
            <a:r>
              <a:rPr lang="it-IT" dirty="0" err="1"/>
              <a:t>Leggibile:JSON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CBDC7C4-64C1-66CC-F097-C98FB9D24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0" y="3113993"/>
            <a:ext cx="4450080" cy="1253049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94A792B-FDE1-C557-A843-3F8C3BF12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680" y="4837549"/>
            <a:ext cx="4189412" cy="1825211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44914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64383EB-3A04-74AC-9625-215A1EF3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253266"/>
            <a:ext cx="6085840" cy="1249680"/>
          </a:xfrm>
        </p:spPr>
        <p:txBody>
          <a:bodyPr>
            <a:normAutofit/>
          </a:bodyPr>
          <a:lstStyle/>
          <a:p>
            <a:r>
              <a:rPr lang="it-IT" sz="7200" b="1" dirty="0">
                <a:solidFill>
                  <a:schemeClr val="accent6">
                    <a:lumMod val="50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MYSQL </a:t>
            </a:r>
            <a:r>
              <a:rPr lang="it-IT" sz="7200" b="1" u="sng" dirty="0">
                <a:solidFill>
                  <a:srgbClr val="FFC000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vs</a:t>
            </a:r>
            <a:r>
              <a:rPr lang="it-IT" sz="7200" b="1" dirty="0">
                <a:solidFill>
                  <a:schemeClr val="accent6">
                    <a:lumMod val="50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 MONGODB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0CA81A6-8651-4A5D-2B38-EF5964BD7423}"/>
              </a:ext>
            </a:extLst>
          </p:cNvPr>
          <p:cNvSpPr txBox="1"/>
          <p:nvPr/>
        </p:nvSpPr>
        <p:spPr>
          <a:xfrm>
            <a:off x="624840" y="1761311"/>
            <a:ext cx="673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Infine Per interrogare un JSON non si potranno ovviamente usare le query </a:t>
            </a:r>
            <a:r>
              <a:rPr lang="it-IT" sz="2400" dirty="0" err="1"/>
              <a:t>sql</a:t>
            </a:r>
            <a:r>
              <a:rPr lang="it-IT" sz="2400" dirty="0"/>
              <a:t> ma andranno scritte nel suo linguaggio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9C39D7E-0C3F-0D5D-600A-22BE02A9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0" y="353774"/>
            <a:ext cx="4500880" cy="211546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softEdge rad="50800"/>
          </a:effec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CCEC91-0437-20BE-3CA8-3A8228050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78413"/>
              </p:ext>
            </p:extLst>
          </p:nvPr>
        </p:nvGraphicFramePr>
        <p:xfrm>
          <a:off x="1218466" y="4525923"/>
          <a:ext cx="10414734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7367">
                  <a:extLst>
                    <a:ext uri="{9D8B030D-6E8A-4147-A177-3AD203B41FA5}">
                      <a16:colId xmlns:a16="http://schemas.microsoft.com/office/drawing/2014/main" val="2548583295"/>
                    </a:ext>
                  </a:extLst>
                </a:gridCol>
                <a:gridCol w="5207367">
                  <a:extLst>
                    <a:ext uri="{9D8B030D-6E8A-4147-A177-3AD203B41FA5}">
                      <a16:colId xmlns:a16="http://schemas.microsoft.com/office/drawing/2014/main" val="3337788841"/>
                    </a:ext>
                  </a:extLst>
                </a:gridCol>
              </a:tblGrid>
              <a:tr h="3247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</a:rPr>
                        <a:t>SQL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</a:rPr>
                        <a:t>NoSQL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89338818"/>
                  </a:ext>
                </a:extLst>
              </a:tr>
              <a:tr h="3553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SELECT </a:t>
                      </a:r>
                      <a:r>
                        <a:rPr lang="en-US" sz="1600" b="0" dirty="0" err="1">
                          <a:effectLst/>
                        </a:rPr>
                        <a:t>Nome,Cognome</a:t>
                      </a:r>
                      <a:r>
                        <a:rPr lang="en-US" sz="1600" b="0" dirty="0">
                          <a:effectLst/>
                        </a:rPr>
                        <a:t> FROM </a:t>
                      </a:r>
                      <a:r>
                        <a:rPr lang="en-US" sz="1600" b="0" dirty="0" err="1">
                          <a:effectLst/>
                        </a:rPr>
                        <a:t>Studenti</a:t>
                      </a:r>
                      <a:r>
                        <a:rPr lang="en-US" sz="1600" b="0" dirty="0">
                          <a:effectLst/>
                        </a:rPr>
                        <a:t> WHERE Age&gt;18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 err="1">
                          <a:effectLst/>
                        </a:rPr>
                        <a:t>db.Studenti.find</a:t>
                      </a:r>
                      <a:r>
                        <a:rPr lang="en-US" sz="1600" b="0" dirty="0">
                          <a:effectLst/>
                        </a:rPr>
                        <a:t>( {  Age : { '$</a:t>
                      </a:r>
                      <a:r>
                        <a:rPr lang="en-US" sz="1600" b="0" dirty="0" err="1">
                          <a:effectLst/>
                        </a:rPr>
                        <a:t>gt</a:t>
                      </a:r>
                      <a:r>
                        <a:rPr lang="en-US" sz="1600" b="0" dirty="0">
                          <a:effectLst/>
                        </a:rPr>
                        <a:t>' : 18 } },{Nome:1,Cognome:1} )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515367214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751269B-03C0-E8E3-30E0-6503141634DF}"/>
              </a:ext>
            </a:extLst>
          </p:cNvPr>
          <p:cNvSpPr txBox="1"/>
          <p:nvPr/>
        </p:nvSpPr>
        <p:spPr>
          <a:xfrm>
            <a:off x="6096000" y="4038600"/>
            <a:ext cx="24714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u="sng" dirty="0">
                <a:solidFill>
                  <a:srgbClr val="FFC000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vs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A747C5A-EB73-DA17-CFB0-7A1073967B44}"/>
              </a:ext>
            </a:extLst>
          </p:cNvPr>
          <p:cNvSpPr txBox="1"/>
          <p:nvPr/>
        </p:nvSpPr>
        <p:spPr>
          <a:xfrm>
            <a:off x="3489960" y="3802777"/>
            <a:ext cx="65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Stampa nome e cognome degli studenti maggiorenni</a:t>
            </a:r>
          </a:p>
        </p:txBody>
      </p:sp>
    </p:spTree>
    <p:extLst>
      <p:ext uri="{BB962C8B-B14F-4D97-AF65-F5344CB8AC3E}">
        <p14:creationId xmlns:p14="http://schemas.microsoft.com/office/powerpoint/2010/main" val="408801802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0_TF56160789" id="{FC8F2F77-34E6-4881-95B5-684C0DB1B352}" vid="{E8CAFA2A-74B5-4F8A-862E-91B15D2EA6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191</TotalTime>
  <Words>485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4" baseType="lpstr">
      <vt:lpstr>Aldhabi</vt:lpstr>
      <vt:lpstr>Arial</vt:lpstr>
      <vt:lpstr>Bookman Old Style</vt:lpstr>
      <vt:lpstr>Calibri</vt:lpstr>
      <vt:lpstr>Century Schoolbook</vt:lpstr>
      <vt:lpstr>Franklin Gothic Book</vt:lpstr>
      <vt:lpstr>Grandview Display</vt:lpstr>
      <vt:lpstr>raleway</vt:lpstr>
      <vt:lpstr>DashVTI</vt:lpstr>
      <vt:lpstr>1_RetrospectVTI</vt:lpstr>
      <vt:lpstr>PlayPadel MatchMaker</vt:lpstr>
      <vt:lpstr>Ruoli:</vt:lpstr>
      <vt:lpstr>PlayPadel Matchmaker</vt:lpstr>
      <vt:lpstr>MONGO DB </vt:lpstr>
      <vt:lpstr>MONGO DB </vt:lpstr>
      <vt:lpstr>MYSQL vs MONGODB</vt:lpstr>
      <vt:lpstr>IL NOSTRO MONGO DB </vt:lpstr>
      <vt:lpstr>IL NOSTRO MONGO DB </vt:lpstr>
      <vt:lpstr>MYSQL vs MONGODB</vt:lpstr>
      <vt:lpstr>PlayPadel Matchmaker</vt:lpstr>
      <vt:lpstr>PlayPadel Matchmaker</vt:lpstr>
      <vt:lpstr>PlayPadel Matchmaker</vt:lpstr>
      <vt:lpstr>PlayPadel Matchmaker</vt:lpstr>
      <vt:lpstr>Ringraziamenti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PlayPadel MatchMaker</dc:title>
  <dc:creator>tommaso fachin</dc:creator>
  <cp:lastModifiedBy>tommaso fachin</cp:lastModifiedBy>
  <cp:revision>11</cp:revision>
  <dcterms:created xsi:type="dcterms:W3CDTF">2022-05-01T15:48:33Z</dcterms:created>
  <dcterms:modified xsi:type="dcterms:W3CDTF">2022-05-01T18:59:48Z</dcterms:modified>
</cp:coreProperties>
</file>