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0" r:id="rId15"/>
    <p:sldId id="271" r:id="rId16"/>
    <p:sldId id="273" r:id="rId17"/>
    <p:sldId id="27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043A1BE-BB47-4295-8489-8E21C67C6510}">
          <p14:sldIdLst>
            <p14:sldId id="256"/>
            <p14:sldId id="257"/>
            <p14:sldId id="259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4"/>
            <p14:sldId id="270"/>
            <p14:sldId id="271"/>
            <p14:sldId id="273"/>
            <p14:sldId id="27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45671754909058"/>
          <c:y val="0.11574074074074074"/>
          <c:w val="0.83165441819772523"/>
          <c:h val="0.658464566929133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Foglio1!$C$22</c:f>
              <c:strCache>
                <c:ptCount val="1"/>
                <c:pt idx="0">
                  <c:v>NORMAL CONV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Foglio1!$A$23:$B$26</c:f>
              <c:multiLvlStrCache>
                <c:ptCount val="4"/>
                <c:lvl>
                  <c:pt idx="0">
                    <c:v>50KRN, 10IM</c:v>
                  </c:pt>
                  <c:pt idx="1">
                    <c:v>50KRN, 20IMG</c:v>
                  </c:pt>
                  <c:pt idx="2">
                    <c:v>50KRN, 50IMG</c:v>
                  </c:pt>
                  <c:pt idx="3">
                    <c:v>50KRN, 100IMG</c:v>
                  </c:pt>
                </c:lvl>
                <c:lvl>
                  <c:pt idx="0">
                    <c:v>3CHN</c:v>
                  </c:pt>
                </c:lvl>
              </c:multiLvlStrCache>
            </c:multiLvlStrRef>
          </c:cat>
          <c:val>
            <c:numRef>
              <c:f>Foglio1!$C$23:$C$26</c:f>
              <c:numCache>
                <c:formatCode>#,##0.000000</c:formatCode>
                <c:ptCount val="4"/>
                <c:pt idx="0">
                  <c:v>0.35899999999999999</c:v>
                </c:pt>
                <c:pt idx="1">
                  <c:v>0.71799999999999997</c:v>
                </c:pt>
                <c:pt idx="2">
                  <c:v>1.8120000000000001</c:v>
                </c:pt>
                <c:pt idx="3">
                  <c:v>3.609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5-4B30-A198-3C453A19FB7E}"/>
            </c:ext>
          </c:extLst>
        </c:ser>
        <c:ser>
          <c:idx val="1"/>
          <c:order val="1"/>
          <c:tx>
            <c:strRef>
              <c:f>Foglio1!$D$22</c:f>
              <c:strCache>
                <c:ptCount val="1"/>
                <c:pt idx="0">
                  <c:v>WINO CONV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Foglio1!$A$23:$B$26</c:f>
              <c:multiLvlStrCache>
                <c:ptCount val="4"/>
                <c:lvl>
                  <c:pt idx="0">
                    <c:v>50KRN, 10IM</c:v>
                  </c:pt>
                  <c:pt idx="1">
                    <c:v>50KRN, 20IMG</c:v>
                  </c:pt>
                  <c:pt idx="2">
                    <c:v>50KRN, 50IMG</c:v>
                  </c:pt>
                  <c:pt idx="3">
                    <c:v>50KRN, 100IMG</c:v>
                  </c:pt>
                </c:lvl>
                <c:lvl>
                  <c:pt idx="0">
                    <c:v>3CHN</c:v>
                  </c:pt>
                </c:lvl>
              </c:multiLvlStrCache>
            </c:multiLvlStrRef>
          </c:cat>
          <c:val>
            <c:numRef>
              <c:f>Foglio1!$D$23:$D$26</c:f>
              <c:numCache>
                <c:formatCode>#,##0.000000</c:formatCode>
                <c:ptCount val="4"/>
                <c:pt idx="0">
                  <c:v>0.34300000000000003</c:v>
                </c:pt>
                <c:pt idx="1">
                  <c:v>0.71899999999999997</c:v>
                </c:pt>
                <c:pt idx="2">
                  <c:v>1.7809999999999999</c:v>
                </c:pt>
                <c:pt idx="3">
                  <c:v>3.641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15-4B30-A198-3C453A19FB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9875087"/>
        <c:axId val="1669346095"/>
      </c:barChart>
      <c:catAx>
        <c:axId val="151987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9346095"/>
        <c:crosses val="autoZero"/>
        <c:auto val="1"/>
        <c:lblAlgn val="ctr"/>
        <c:lblOffset val="100"/>
        <c:noMultiLvlLbl val="0"/>
      </c:catAx>
      <c:valAx>
        <c:axId val="166934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19875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284876971531828"/>
          <c:y val="0.91261519393409141"/>
          <c:w val="0.35430246056936338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Foglio1!$C$1</c:f>
              <c:strCache>
                <c:ptCount val="1"/>
                <c:pt idx="0">
                  <c:v>NORMAL CONV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Foglio1!$A$2:$B$18</c:f>
              <c:multiLvlStrCache>
                <c:ptCount val="17"/>
                <c:lvl>
                  <c:pt idx="0">
                    <c:v>1IMG, 1KRN</c:v>
                  </c:pt>
                  <c:pt idx="1">
                    <c:v>10IMG, 1KRN</c:v>
                  </c:pt>
                  <c:pt idx="2">
                    <c:v>20IMG, 1KRN</c:v>
                  </c:pt>
                  <c:pt idx="3">
                    <c:v>50IMG, 1KRN</c:v>
                  </c:pt>
                  <c:pt idx="5">
                    <c:v>1IMG, 10KRN</c:v>
                  </c:pt>
                  <c:pt idx="6">
                    <c:v>1IMG, 20KRN</c:v>
                  </c:pt>
                  <c:pt idx="7">
                    <c:v>1IMG, 50KRN</c:v>
                  </c:pt>
                  <c:pt idx="9">
                    <c:v>1IMG, 1KRN</c:v>
                  </c:pt>
                  <c:pt idx="10">
                    <c:v>1IMG, 10KRN</c:v>
                  </c:pt>
                  <c:pt idx="11">
                    <c:v>1IMG, 20KRN</c:v>
                  </c:pt>
                  <c:pt idx="12">
                    <c:v>1IMG, 50KRN</c:v>
                  </c:pt>
                  <c:pt idx="14">
                    <c:v>10IMG, 1KRN</c:v>
                  </c:pt>
                  <c:pt idx="15">
                    <c:v>20IMG, 1KRN</c:v>
                  </c:pt>
                  <c:pt idx="16">
                    <c:v>30IMG, 1KRN</c:v>
                  </c:pt>
                </c:lvl>
                <c:lvl>
                  <c:pt idx="0">
                    <c:v>1CHN</c:v>
                  </c:pt>
                  <c:pt idx="9">
                    <c:v>3CHN</c:v>
                  </c:pt>
                </c:lvl>
              </c:multiLvlStrCache>
            </c:multiLvlStrRef>
          </c:cat>
          <c:val>
            <c:numRef>
              <c:f>Foglio1!$C$2:$C$18</c:f>
              <c:numCache>
                <c:formatCode>#,##0.000000</c:formatCode>
                <c:ptCount val="17"/>
                <c:pt idx="0">
                  <c:v>1.4999999999999999E-2</c:v>
                </c:pt>
                <c:pt idx="1">
                  <c:v>0.20399999999999999</c:v>
                </c:pt>
                <c:pt idx="2">
                  <c:v>0.42199999999999999</c:v>
                </c:pt>
                <c:pt idx="3">
                  <c:v>1.0629999999999999</c:v>
                </c:pt>
                <c:pt idx="5">
                  <c:v>0.20300000000000001</c:v>
                </c:pt>
                <c:pt idx="6">
                  <c:v>0.436</c:v>
                </c:pt>
                <c:pt idx="7">
                  <c:v>1.0620000000000001</c:v>
                </c:pt>
                <c:pt idx="9">
                  <c:v>6.3E-2</c:v>
                </c:pt>
                <c:pt idx="10">
                  <c:v>0.65600000000000003</c:v>
                </c:pt>
                <c:pt idx="11">
                  <c:v>1.3120000000000001</c:v>
                </c:pt>
                <c:pt idx="12">
                  <c:v>3.2970000000000002</c:v>
                </c:pt>
                <c:pt idx="14">
                  <c:v>0.65700000000000003</c:v>
                </c:pt>
                <c:pt idx="15">
                  <c:v>1.3120000000000001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B-409E-9FD3-08224C5A3DF6}"/>
            </c:ext>
          </c:extLst>
        </c:ser>
        <c:ser>
          <c:idx val="1"/>
          <c:order val="1"/>
          <c:tx>
            <c:strRef>
              <c:f>Foglio1!$D$1</c:f>
              <c:strCache>
                <c:ptCount val="1"/>
                <c:pt idx="0">
                  <c:v>WINO CONV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Foglio1!$A$2:$B$18</c:f>
              <c:multiLvlStrCache>
                <c:ptCount val="17"/>
                <c:lvl>
                  <c:pt idx="0">
                    <c:v>1IMG, 1KRN</c:v>
                  </c:pt>
                  <c:pt idx="1">
                    <c:v>10IMG, 1KRN</c:v>
                  </c:pt>
                  <c:pt idx="2">
                    <c:v>20IMG, 1KRN</c:v>
                  </c:pt>
                  <c:pt idx="3">
                    <c:v>50IMG, 1KRN</c:v>
                  </c:pt>
                  <c:pt idx="5">
                    <c:v>1IMG, 10KRN</c:v>
                  </c:pt>
                  <c:pt idx="6">
                    <c:v>1IMG, 20KRN</c:v>
                  </c:pt>
                  <c:pt idx="7">
                    <c:v>1IMG, 50KRN</c:v>
                  </c:pt>
                  <c:pt idx="9">
                    <c:v>1IMG, 1KRN</c:v>
                  </c:pt>
                  <c:pt idx="10">
                    <c:v>1IMG, 10KRN</c:v>
                  </c:pt>
                  <c:pt idx="11">
                    <c:v>1IMG, 20KRN</c:v>
                  </c:pt>
                  <c:pt idx="12">
                    <c:v>1IMG, 50KRN</c:v>
                  </c:pt>
                  <c:pt idx="14">
                    <c:v>10IMG, 1KRN</c:v>
                  </c:pt>
                  <c:pt idx="15">
                    <c:v>20IMG, 1KRN</c:v>
                  </c:pt>
                  <c:pt idx="16">
                    <c:v>30IMG, 1KRN</c:v>
                  </c:pt>
                </c:lvl>
                <c:lvl>
                  <c:pt idx="0">
                    <c:v>1CHN</c:v>
                  </c:pt>
                  <c:pt idx="9">
                    <c:v>3CHN</c:v>
                  </c:pt>
                </c:lvl>
              </c:multiLvlStrCache>
            </c:multiLvlStrRef>
          </c:cat>
          <c:val>
            <c:numRef>
              <c:f>Foglio1!$D$2:$D$18</c:f>
              <c:numCache>
                <c:formatCode>#,##0.000000</c:formatCode>
                <c:ptCount val="17"/>
                <c:pt idx="0">
                  <c:v>4.5999999999999999E-2</c:v>
                </c:pt>
                <c:pt idx="1">
                  <c:v>0.499</c:v>
                </c:pt>
                <c:pt idx="2">
                  <c:v>1.016</c:v>
                </c:pt>
                <c:pt idx="3">
                  <c:v>2.5619999999999998</c:v>
                </c:pt>
                <c:pt idx="5">
                  <c:v>0.375</c:v>
                </c:pt>
                <c:pt idx="6">
                  <c:v>0.71899999999999997</c:v>
                </c:pt>
                <c:pt idx="7">
                  <c:v>1.8129999999999999</c:v>
                </c:pt>
                <c:pt idx="9">
                  <c:v>0.109</c:v>
                </c:pt>
                <c:pt idx="10">
                  <c:v>0.67200000000000004</c:v>
                </c:pt>
                <c:pt idx="11">
                  <c:v>1.329</c:v>
                </c:pt>
                <c:pt idx="12">
                  <c:v>3.141</c:v>
                </c:pt>
                <c:pt idx="14">
                  <c:v>1.109</c:v>
                </c:pt>
                <c:pt idx="15">
                  <c:v>2.2200000000000002</c:v>
                </c:pt>
                <c:pt idx="16">
                  <c:v>3.4689999999999999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B-409E-9FD3-08224C5A3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3252511"/>
        <c:axId val="1523694879"/>
      </c:barChart>
      <c:catAx>
        <c:axId val="153325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3694879"/>
        <c:crosses val="autoZero"/>
        <c:auto val="1"/>
        <c:lblAlgn val="ctr"/>
        <c:lblOffset val="100"/>
        <c:noMultiLvlLbl val="0"/>
      </c:catAx>
      <c:valAx>
        <c:axId val="152369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325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Foglio1!$C$1</c:f>
              <c:strCache>
                <c:ptCount val="1"/>
                <c:pt idx="0">
                  <c:v>NORMAL CONV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Foglio1!$A$2:$B$18</c:f>
              <c:multiLvlStrCache>
                <c:ptCount val="17"/>
                <c:lvl>
                  <c:pt idx="0">
                    <c:v>1IMG, 1KRN</c:v>
                  </c:pt>
                  <c:pt idx="1">
                    <c:v>10IMG, 1KRN</c:v>
                  </c:pt>
                  <c:pt idx="2">
                    <c:v>20IMG, 1KRN</c:v>
                  </c:pt>
                  <c:pt idx="3">
                    <c:v>50IMG, 1KRN</c:v>
                  </c:pt>
                  <c:pt idx="5">
                    <c:v>1IMG, 10KRN</c:v>
                  </c:pt>
                  <c:pt idx="6">
                    <c:v>1IMG, 20KRN</c:v>
                  </c:pt>
                  <c:pt idx="7">
                    <c:v>1IMG, 50KRN</c:v>
                  </c:pt>
                  <c:pt idx="9">
                    <c:v>1IMG, 1KRN</c:v>
                  </c:pt>
                  <c:pt idx="10">
                    <c:v>1IMG, 10KRN</c:v>
                  </c:pt>
                  <c:pt idx="11">
                    <c:v>1IMG, 20KRN</c:v>
                  </c:pt>
                  <c:pt idx="12">
                    <c:v>1IMG, 50KRN</c:v>
                  </c:pt>
                  <c:pt idx="14">
                    <c:v>10IMG, 1KRN</c:v>
                  </c:pt>
                  <c:pt idx="15">
                    <c:v>20IMG, 1KRN</c:v>
                  </c:pt>
                  <c:pt idx="16">
                    <c:v>30IMG, 1KRN</c:v>
                  </c:pt>
                </c:lvl>
                <c:lvl>
                  <c:pt idx="0">
                    <c:v>1CHN</c:v>
                  </c:pt>
                  <c:pt idx="9">
                    <c:v>3CHN</c:v>
                  </c:pt>
                </c:lvl>
              </c:multiLvlStrCache>
            </c:multiLvlStrRef>
          </c:cat>
          <c:val>
            <c:numRef>
              <c:f>Foglio1!$C$2:$C$18</c:f>
              <c:numCache>
                <c:formatCode>#,##0.000000</c:formatCode>
                <c:ptCount val="17"/>
                <c:pt idx="0">
                  <c:v>1.4999999999999999E-2</c:v>
                </c:pt>
                <c:pt idx="1">
                  <c:v>0.20399999999999999</c:v>
                </c:pt>
                <c:pt idx="2">
                  <c:v>0.42199999999999999</c:v>
                </c:pt>
                <c:pt idx="3">
                  <c:v>1.0629999999999999</c:v>
                </c:pt>
                <c:pt idx="5">
                  <c:v>0.20300000000000001</c:v>
                </c:pt>
                <c:pt idx="6">
                  <c:v>0.436</c:v>
                </c:pt>
                <c:pt idx="7">
                  <c:v>1.0620000000000001</c:v>
                </c:pt>
                <c:pt idx="9">
                  <c:v>6.3E-2</c:v>
                </c:pt>
                <c:pt idx="10">
                  <c:v>0.65600000000000003</c:v>
                </c:pt>
                <c:pt idx="11">
                  <c:v>1.3120000000000001</c:v>
                </c:pt>
                <c:pt idx="12">
                  <c:v>3.2970000000000002</c:v>
                </c:pt>
                <c:pt idx="14">
                  <c:v>0.65700000000000003</c:v>
                </c:pt>
                <c:pt idx="15">
                  <c:v>1.3120000000000001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7-4A58-B4DE-A2CCDB022FA3}"/>
            </c:ext>
          </c:extLst>
        </c:ser>
        <c:ser>
          <c:idx val="1"/>
          <c:order val="1"/>
          <c:tx>
            <c:strRef>
              <c:f>Foglio1!$D$1</c:f>
              <c:strCache>
                <c:ptCount val="1"/>
                <c:pt idx="0">
                  <c:v>WINO CONV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Foglio1!$A$2:$B$18</c:f>
              <c:multiLvlStrCache>
                <c:ptCount val="17"/>
                <c:lvl>
                  <c:pt idx="0">
                    <c:v>1IMG, 1KRN</c:v>
                  </c:pt>
                  <c:pt idx="1">
                    <c:v>10IMG, 1KRN</c:v>
                  </c:pt>
                  <c:pt idx="2">
                    <c:v>20IMG, 1KRN</c:v>
                  </c:pt>
                  <c:pt idx="3">
                    <c:v>50IMG, 1KRN</c:v>
                  </c:pt>
                  <c:pt idx="5">
                    <c:v>1IMG, 10KRN</c:v>
                  </c:pt>
                  <c:pt idx="6">
                    <c:v>1IMG, 20KRN</c:v>
                  </c:pt>
                  <c:pt idx="7">
                    <c:v>1IMG, 50KRN</c:v>
                  </c:pt>
                  <c:pt idx="9">
                    <c:v>1IMG, 1KRN</c:v>
                  </c:pt>
                  <c:pt idx="10">
                    <c:v>1IMG, 10KRN</c:v>
                  </c:pt>
                  <c:pt idx="11">
                    <c:v>1IMG, 20KRN</c:v>
                  </c:pt>
                  <c:pt idx="12">
                    <c:v>1IMG, 50KRN</c:v>
                  </c:pt>
                  <c:pt idx="14">
                    <c:v>10IMG, 1KRN</c:v>
                  </c:pt>
                  <c:pt idx="15">
                    <c:v>20IMG, 1KRN</c:v>
                  </c:pt>
                  <c:pt idx="16">
                    <c:v>30IMG, 1KRN</c:v>
                  </c:pt>
                </c:lvl>
                <c:lvl>
                  <c:pt idx="0">
                    <c:v>1CHN</c:v>
                  </c:pt>
                  <c:pt idx="9">
                    <c:v>3CHN</c:v>
                  </c:pt>
                </c:lvl>
              </c:multiLvlStrCache>
            </c:multiLvlStrRef>
          </c:cat>
          <c:val>
            <c:numRef>
              <c:f>Foglio1!$D$2:$D$18</c:f>
              <c:numCache>
                <c:formatCode>#,##0.000000</c:formatCode>
                <c:ptCount val="17"/>
                <c:pt idx="0">
                  <c:v>4.5999999999999999E-2</c:v>
                </c:pt>
                <c:pt idx="1">
                  <c:v>0.499</c:v>
                </c:pt>
                <c:pt idx="2">
                  <c:v>1.016</c:v>
                </c:pt>
                <c:pt idx="3">
                  <c:v>2.5619999999999998</c:v>
                </c:pt>
                <c:pt idx="5">
                  <c:v>0.375</c:v>
                </c:pt>
                <c:pt idx="6">
                  <c:v>0.71899999999999997</c:v>
                </c:pt>
                <c:pt idx="7">
                  <c:v>1.8129999999999999</c:v>
                </c:pt>
                <c:pt idx="9">
                  <c:v>0.109</c:v>
                </c:pt>
                <c:pt idx="10">
                  <c:v>0.67200000000000004</c:v>
                </c:pt>
                <c:pt idx="11">
                  <c:v>1.329</c:v>
                </c:pt>
                <c:pt idx="12">
                  <c:v>3.141</c:v>
                </c:pt>
                <c:pt idx="14">
                  <c:v>1.109</c:v>
                </c:pt>
                <c:pt idx="15">
                  <c:v>2.2200000000000002</c:v>
                </c:pt>
                <c:pt idx="16">
                  <c:v>3.4689999999999999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7-4A58-B4DE-A2CCDB022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3252511"/>
        <c:axId val="1523694879"/>
      </c:barChart>
      <c:catAx>
        <c:axId val="1533252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3694879"/>
        <c:crosses val="autoZero"/>
        <c:auto val="1"/>
        <c:lblAlgn val="ctr"/>
        <c:lblOffset val="100"/>
        <c:noMultiLvlLbl val="0"/>
      </c:catAx>
      <c:valAx>
        <c:axId val="152369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325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Foglio1!$C$22</c:f>
              <c:strCache>
                <c:ptCount val="1"/>
                <c:pt idx="0">
                  <c:v>NORMAL CONV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Foglio1!$A$23:$B$26</c:f>
              <c:multiLvlStrCache>
                <c:ptCount val="4"/>
                <c:lvl>
                  <c:pt idx="0">
                    <c:v>50KRN, 10IM</c:v>
                  </c:pt>
                  <c:pt idx="1">
                    <c:v>50KRN, 20IMG</c:v>
                  </c:pt>
                  <c:pt idx="2">
                    <c:v>50KRN, 50IMG</c:v>
                  </c:pt>
                  <c:pt idx="3">
                    <c:v>50KRN, 100IMG</c:v>
                  </c:pt>
                </c:lvl>
                <c:lvl>
                  <c:pt idx="0">
                    <c:v>3CHN</c:v>
                  </c:pt>
                </c:lvl>
              </c:multiLvlStrCache>
            </c:multiLvlStrRef>
          </c:cat>
          <c:val>
            <c:numRef>
              <c:f>Foglio1!$C$23:$C$26</c:f>
              <c:numCache>
                <c:formatCode>#,##0.000000</c:formatCode>
                <c:ptCount val="4"/>
                <c:pt idx="0">
                  <c:v>0.35899999999999999</c:v>
                </c:pt>
                <c:pt idx="1">
                  <c:v>0.71799999999999997</c:v>
                </c:pt>
                <c:pt idx="2">
                  <c:v>1.8120000000000001</c:v>
                </c:pt>
                <c:pt idx="3">
                  <c:v>3.609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73-4688-B1E6-B08107AC65E1}"/>
            </c:ext>
          </c:extLst>
        </c:ser>
        <c:ser>
          <c:idx val="1"/>
          <c:order val="1"/>
          <c:tx>
            <c:strRef>
              <c:f>Foglio1!$D$22</c:f>
              <c:strCache>
                <c:ptCount val="1"/>
                <c:pt idx="0">
                  <c:v>WINO CONV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Foglio1!$A$23:$B$26</c:f>
              <c:multiLvlStrCache>
                <c:ptCount val="4"/>
                <c:lvl>
                  <c:pt idx="0">
                    <c:v>50KRN, 10IM</c:v>
                  </c:pt>
                  <c:pt idx="1">
                    <c:v>50KRN, 20IMG</c:v>
                  </c:pt>
                  <c:pt idx="2">
                    <c:v>50KRN, 50IMG</c:v>
                  </c:pt>
                  <c:pt idx="3">
                    <c:v>50KRN, 100IMG</c:v>
                  </c:pt>
                </c:lvl>
                <c:lvl>
                  <c:pt idx="0">
                    <c:v>3CHN</c:v>
                  </c:pt>
                </c:lvl>
              </c:multiLvlStrCache>
            </c:multiLvlStrRef>
          </c:cat>
          <c:val>
            <c:numRef>
              <c:f>Foglio1!$D$23:$D$26</c:f>
              <c:numCache>
                <c:formatCode>#,##0.000000</c:formatCode>
                <c:ptCount val="4"/>
                <c:pt idx="0">
                  <c:v>0.34300000000000003</c:v>
                </c:pt>
                <c:pt idx="1">
                  <c:v>0.71899999999999997</c:v>
                </c:pt>
                <c:pt idx="2">
                  <c:v>1.7809999999999999</c:v>
                </c:pt>
                <c:pt idx="3">
                  <c:v>3.641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73-4688-B1E6-B08107AC6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9875087"/>
        <c:axId val="1669346095"/>
      </c:barChart>
      <c:catAx>
        <c:axId val="151987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9346095"/>
        <c:crosses val="autoZero"/>
        <c:auto val="1"/>
        <c:lblAlgn val="ctr"/>
        <c:lblOffset val="100"/>
        <c:noMultiLvlLbl val="0"/>
      </c:catAx>
      <c:valAx>
        <c:axId val="166934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19875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BBAC0-82DD-464E-866E-47584B323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Implementation</a:t>
            </a:r>
            <a:r>
              <a:rPr lang="it-IT" dirty="0"/>
              <a:t> of </a:t>
            </a:r>
            <a:r>
              <a:rPr lang="it-IT" dirty="0" err="1"/>
              <a:t>Winograd</a:t>
            </a:r>
            <a:r>
              <a:rPr lang="it-IT" dirty="0"/>
              <a:t> </a:t>
            </a:r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CE6B22-A05A-4B84-BCE1-853F1119E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ACA class </a:t>
            </a:r>
            <a:r>
              <a:rPr lang="it-IT" dirty="0" err="1"/>
              <a:t>project</a:t>
            </a:r>
            <a:r>
              <a:rPr lang="it-IT" dirty="0"/>
              <a:t> @ Politecnico di Milano </a:t>
            </a:r>
          </a:p>
          <a:p>
            <a:r>
              <a:rPr lang="it-IT" dirty="0"/>
              <a:t>by Castiglioni Matteo and Loiacono Tommaso</a:t>
            </a:r>
          </a:p>
        </p:txBody>
      </p:sp>
    </p:spTree>
    <p:extLst>
      <p:ext uri="{BB962C8B-B14F-4D97-AF65-F5344CB8AC3E}">
        <p14:creationId xmlns:p14="http://schemas.microsoft.com/office/powerpoint/2010/main" val="204397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A6CC6-7D40-4FAA-BBE1-4681C66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(MAGICIAN’S) TRICKS 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EEDF980-5C97-49CF-A704-F357B947A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4629421" cy="4038600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dirty="0"/>
                  <a:t>By </a:t>
                </a:r>
                <a:r>
                  <a:rPr lang="it-IT" dirty="0" err="1"/>
                  <a:t>hand</a:t>
                </a:r>
                <a:r>
                  <a:rPr lang="it-IT" dirty="0"/>
                  <a:t> </a:t>
                </a:r>
                <a:r>
                  <a:rPr lang="it-IT" dirty="0" err="1"/>
                  <a:t>simplifications</a:t>
                </a:r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</a:t>
                </a:r>
                <a:r>
                  <a:rPr lang="it-IT" dirty="0"/>
                  <a:t> </a:t>
                </a:r>
                <a:r>
                  <a:rPr lang="it-IT" dirty="0" err="1"/>
                  <a:t>speedup</a:t>
                </a:r>
                <a:r>
                  <a:rPr lang="it-IT" dirty="0"/>
                  <a:t>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multiplications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Using </a:t>
                </a:r>
                <a:r>
                  <a:rPr lang="it-IT" dirty="0" err="1"/>
                  <a:t>multichannelling</a:t>
                </a:r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:r>
                  <a:rPr lang="it-IT" dirty="0" err="1">
                    <a:sym typeface="Wingdings" panose="05000000000000000000" pitchFamily="2" charset="2"/>
                  </a:rPr>
                  <a:t>collapsing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channels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during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elementwise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multiplications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means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less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operations</a:t>
                </a:r>
                <a:r>
                  <a:rPr lang="it-IT" dirty="0">
                    <a:sym typeface="Wingdings" panose="05000000000000000000" pitchFamily="2" charset="2"/>
                  </a:rPr>
                  <a:t> to </a:t>
                </a:r>
                <a:r>
                  <a:rPr lang="it-IT" dirty="0" err="1">
                    <a:sym typeface="Wingdings" panose="05000000000000000000" pitchFamily="2" charset="2"/>
                  </a:rPr>
                  <a:t>calculate</a:t>
                </a:r>
                <a:r>
                  <a:rPr lang="it-IT" dirty="0">
                    <a:sym typeface="Wingdings" panose="05000000000000000000" pitchFamily="2" charset="2"/>
                  </a:rPr>
                  <a:t> the </a:t>
                </a:r>
                <a:r>
                  <a:rPr lang="it-IT" dirty="0" err="1">
                    <a:sym typeface="Wingdings" panose="05000000000000000000" pitchFamily="2" charset="2"/>
                  </a:rPr>
                  <a:t>final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result</a:t>
                </a:r>
                <a:r>
                  <a:rPr lang="it-IT" dirty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it-IT" dirty="0" err="1">
                    <a:sym typeface="Wingdings" panose="05000000000000000000" pitchFamily="2" charset="2"/>
                  </a:rPr>
                  <a:t>Utilize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same</a:t>
                </a:r>
                <a:r>
                  <a:rPr lang="it-IT" dirty="0">
                    <a:sym typeface="Wingdings" panose="05000000000000000000" pitchFamily="2" charset="2"/>
                  </a:rPr>
                  <a:t> Kernel for </a:t>
                </a:r>
                <a:r>
                  <a:rPr lang="it-IT" dirty="0" err="1">
                    <a:sym typeface="Wingdings" panose="05000000000000000000" pitchFamily="2" charset="2"/>
                  </a:rPr>
                  <a:t>different</a:t>
                </a:r>
                <a:r>
                  <a:rPr lang="it-IT" dirty="0">
                    <a:sym typeface="Wingdings" panose="05000000000000000000" pitchFamily="2" charset="2"/>
                  </a:rPr>
                  <a:t> images 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is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calculated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only</a:t>
                </a:r>
                <a:r>
                  <a:rPr lang="it-IT" dirty="0">
                    <a:sym typeface="Wingdings" panose="05000000000000000000" pitchFamily="2" charset="2"/>
                  </a:rPr>
                  <a:t> once for kernel, and </a:t>
                </a:r>
                <a:r>
                  <a:rPr lang="it-IT" dirty="0" err="1">
                    <a:sym typeface="Wingdings" panose="05000000000000000000" pitchFamily="2" charset="2"/>
                  </a:rPr>
                  <a:t>used</a:t>
                </a:r>
                <a:r>
                  <a:rPr lang="it-IT" dirty="0"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sym typeface="Wingdings" panose="05000000000000000000" pitchFamily="2" charset="2"/>
                  </a:rPr>
                  <a:t>different</a:t>
                </a:r>
                <a:r>
                  <a:rPr lang="it-IT" dirty="0">
                    <a:sym typeface="Wingdings" panose="05000000000000000000" pitchFamily="2" charset="2"/>
                  </a:rPr>
                  <a:t> images. </a:t>
                </a:r>
              </a:p>
              <a:p>
                <a:r>
                  <a:rPr lang="it-IT" dirty="0" err="1">
                    <a:sym typeface="Wingdings" panose="05000000000000000000" pitchFamily="2" charset="2"/>
                  </a:rPr>
                  <a:t>Utilize</a:t>
                </a:r>
                <a:r>
                  <a:rPr lang="it-IT" dirty="0">
                    <a:sym typeface="Wingdings" panose="05000000000000000000" pitchFamily="2" charset="2"/>
                  </a:rPr>
                  <a:t> multiple </a:t>
                </a:r>
                <a:r>
                  <a:rPr lang="it-IT" dirty="0" err="1">
                    <a:sym typeface="Wingdings" panose="05000000000000000000" pitchFamily="2" charset="2"/>
                  </a:rPr>
                  <a:t>kernels</a:t>
                </a:r>
                <a:r>
                  <a:rPr lang="it-IT" dirty="0">
                    <a:sym typeface="Wingdings" panose="05000000000000000000" pitchFamily="2" charset="2"/>
                  </a:rPr>
                  <a:t>  </a:t>
                </a:r>
                <a:r>
                  <a:rPr lang="it-IT" dirty="0" err="1">
                    <a:sym typeface="Wingdings" panose="05000000000000000000" pitchFamily="2" charset="2"/>
                  </a:rPr>
                  <a:t>another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speedup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when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using</a:t>
                </a:r>
                <a:r>
                  <a:rPr lang="it-IT" dirty="0">
                    <a:sym typeface="Wingdings" panose="05000000000000000000" pitchFamily="2" charset="2"/>
                  </a:rPr>
                  <a:t> multiple images.</a:t>
                </a:r>
              </a:p>
              <a:p>
                <a:endParaRPr lang="it-IT" dirty="0">
                  <a:sym typeface="Wingdings" panose="05000000000000000000" pitchFamily="2" charset="2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EEDF980-5C97-49CF-A704-F357B947A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4629421" cy="4038600"/>
              </a:xfrm>
              <a:blipFill>
                <a:blip r:embed="rId2"/>
                <a:stretch>
                  <a:fillRect t="-1813" r="-2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9A7BD22B-5AA3-47E4-8087-AF3C619C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21" y="3097357"/>
            <a:ext cx="2512291" cy="12343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500320-9CFE-4CA8-BA98-CF17419C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363" y="2021320"/>
            <a:ext cx="6211455" cy="74462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DCE9EA3-792E-48BC-8DC7-B72DC1258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562" y="3304955"/>
            <a:ext cx="1652859" cy="9080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DFA0AC-836A-4945-B345-72FB67280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799" y="4752046"/>
            <a:ext cx="5582363" cy="13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E388A-26A6-4F6A-9F7C-354EDC84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BETTER RESULTS…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130CD76-BA0B-479E-9940-A7DF85EC3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39" y="1824106"/>
            <a:ext cx="4833865" cy="11426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1842307-1267-4093-83E3-F3FD3C4F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0" y="3134929"/>
            <a:ext cx="5223741" cy="1046370"/>
          </a:xfrm>
          <a:prstGeom prst="rect">
            <a:avLst/>
          </a:prstGeom>
        </p:spPr>
      </p:pic>
      <p:pic>
        <p:nvPicPr>
          <p:cNvPr id="1026" name="Picture 2" descr="Risultati immagini per meme you got good">
            <a:extLst>
              <a:ext uri="{FF2B5EF4-FFF2-40B4-BE49-F238E27FC236}">
                <a16:creationId xmlns:a16="http://schemas.microsoft.com/office/drawing/2014/main" id="{ABEEE907-2251-402D-B2A1-B13ECED04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47" y="2395450"/>
            <a:ext cx="3503776" cy="27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DC19F4-F393-4E45-9D93-C050923B5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429" y="4527303"/>
            <a:ext cx="4670990" cy="10751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16E2B7-BF18-465E-A8BB-2611F164F486}"/>
              </a:ext>
            </a:extLst>
          </p:cNvPr>
          <p:cNvSpPr txBox="1"/>
          <p:nvPr/>
        </p:nvSpPr>
        <p:spPr>
          <a:xfrm>
            <a:off x="2851651" y="6120904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2x2 </a:t>
            </a:r>
            <a:r>
              <a:rPr lang="it-IT" dirty="0" err="1">
                <a:solidFill>
                  <a:schemeClr val="accent1"/>
                </a:solidFill>
              </a:rPr>
              <a:t>implementation</a:t>
            </a:r>
            <a:r>
              <a:rPr lang="it-IT" dirty="0">
                <a:solidFill>
                  <a:schemeClr val="accent1"/>
                </a:solidFill>
              </a:rPr>
              <a:t>… </a:t>
            </a:r>
            <a:r>
              <a:rPr lang="it-IT" dirty="0" err="1">
                <a:solidFill>
                  <a:schemeClr val="accent1"/>
                </a:solidFill>
              </a:rPr>
              <a:t>not</a:t>
            </a:r>
            <a:r>
              <a:rPr lang="it-IT" dirty="0">
                <a:solidFill>
                  <a:schemeClr val="accent1"/>
                </a:solidFill>
              </a:rPr>
              <a:t> so </a:t>
            </a:r>
            <a:r>
              <a:rPr lang="it-IT" dirty="0" err="1">
                <a:solidFill>
                  <a:schemeClr val="accent1"/>
                </a:solidFill>
              </a:rPr>
              <a:t>good</a:t>
            </a:r>
            <a:r>
              <a:rPr lang="it-IT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AE3A03F-A441-44B9-9C68-C5E0B6D21AAA}"/>
              </a:ext>
            </a:extLst>
          </p:cNvPr>
          <p:cNvCxnSpPr/>
          <p:nvPr/>
        </p:nvCxnSpPr>
        <p:spPr>
          <a:xfrm flipH="1" flipV="1">
            <a:off x="2909455" y="5689600"/>
            <a:ext cx="20320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0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8B01313B-8BD8-437C-9073-02A8FF6DC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58516"/>
              </p:ext>
            </p:extLst>
          </p:nvPr>
        </p:nvGraphicFramePr>
        <p:xfrm>
          <a:off x="488258" y="3837128"/>
          <a:ext cx="837405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5391061-32F8-44F8-A9CC-74DCDBD88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574381"/>
              </p:ext>
            </p:extLst>
          </p:nvPr>
        </p:nvGraphicFramePr>
        <p:xfrm>
          <a:off x="488258" y="863161"/>
          <a:ext cx="11215485" cy="3225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AB1F79-CE46-4AD5-AB15-0DAA19CEF385}"/>
              </a:ext>
            </a:extLst>
          </p:cNvPr>
          <p:cNvSpPr txBox="1"/>
          <p:nvPr/>
        </p:nvSpPr>
        <p:spPr>
          <a:xfrm>
            <a:off x="9161334" y="5536724"/>
            <a:ext cx="2860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*</a:t>
            </a:r>
            <a:r>
              <a:rPr lang="it-IT" dirty="0" err="1">
                <a:solidFill>
                  <a:schemeClr val="accent1"/>
                </a:solidFill>
              </a:rPr>
              <a:t>Tests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performed</a:t>
            </a:r>
            <a:r>
              <a:rPr lang="it-IT" dirty="0">
                <a:solidFill>
                  <a:schemeClr val="accent1"/>
                </a:solidFill>
              </a:rPr>
              <a:t> on </a:t>
            </a:r>
            <a:r>
              <a:rPr lang="it-IT" dirty="0" err="1">
                <a:solidFill>
                  <a:schemeClr val="accent1"/>
                </a:solidFill>
              </a:rPr>
              <a:t>smaller</a:t>
            </a:r>
            <a:r>
              <a:rPr lang="it-IT" dirty="0">
                <a:solidFill>
                  <a:schemeClr val="accent1"/>
                </a:solidFill>
              </a:rPr>
              <a:t> images in </a:t>
            </a:r>
            <a:r>
              <a:rPr lang="it-IT" dirty="0" err="1">
                <a:solidFill>
                  <a:schemeClr val="accent1"/>
                </a:solidFill>
              </a:rPr>
              <a:t>order</a:t>
            </a:r>
            <a:r>
              <a:rPr lang="it-IT" dirty="0">
                <a:solidFill>
                  <a:schemeClr val="accent1"/>
                </a:solidFill>
              </a:rPr>
              <a:t> to compile…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FA4FA5-3E53-4770-9EAE-9E2E03DA0C1D}"/>
              </a:ext>
            </a:extLst>
          </p:cNvPr>
          <p:cNvSpPr txBox="1"/>
          <p:nvPr/>
        </p:nvSpPr>
        <p:spPr>
          <a:xfrm>
            <a:off x="5677081" y="61243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1DEDBDF-A155-4DBD-ADA3-25E9F4E7793B}"/>
                  </a:ext>
                </a:extLst>
              </p:cNvPr>
              <p:cNvSpPr txBox="1"/>
              <p:nvPr/>
            </p:nvSpPr>
            <p:spPr>
              <a:xfrm>
                <a:off x="4125749" y="401496"/>
                <a:ext cx="4139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b="0" dirty="0">
                    <a:solidFill>
                      <a:schemeClr val="accent1"/>
                    </a:solidFill>
                    <a:latin typeface="Minion Pro" panose="02040503050201020203" pitchFamily="18" charset="0"/>
                  </a:rPr>
                  <a:t>RESULTS FOR A </a:t>
                </a:r>
                <a14:m>
                  <m:oMath xmlns:m="http://schemas.openxmlformats.org/officeDocument/2006/math">
                    <m:r>
                      <a:rPr lang="it-IT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it-IT" sz="2400" b="0" dirty="0">
                    <a:solidFill>
                      <a:schemeClr val="accent1"/>
                    </a:solidFill>
                    <a:latin typeface="Minion Pro" panose="02040503050201020203" pitchFamily="18" charset="0"/>
                  </a:rPr>
                  <a:t> FILTER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1DEDBDF-A155-4DBD-ADA3-25E9F4E7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49" y="401496"/>
                <a:ext cx="4139851" cy="461665"/>
              </a:xfrm>
              <a:prstGeom prst="rect">
                <a:avLst/>
              </a:prstGeom>
              <a:blipFill>
                <a:blip r:embed="rId4"/>
                <a:stretch>
                  <a:fillRect l="-2356" t="-9211" r="-1178" b="-30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3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AB1F79-CE46-4AD5-AB15-0DAA19CEF385}"/>
              </a:ext>
            </a:extLst>
          </p:cNvPr>
          <p:cNvSpPr txBox="1"/>
          <p:nvPr/>
        </p:nvSpPr>
        <p:spPr>
          <a:xfrm>
            <a:off x="9161334" y="5536724"/>
            <a:ext cx="2860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*</a:t>
            </a:r>
            <a:r>
              <a:rPr lang="it-IT" dirty="0" err="1">
                <a:solidFill>
                  <a:schemeClr val="accent1"/>
                </a:solidFill>
              </a:rPr>
              <a:t>Tests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performed</a:t>
            </a:r>
            <a:r>
              <a:rPr lang="it-IT" dirty="0">
                <a:solidFill>
                  <a:schemeClr val="accent1"/>
                </a:solidFill>
              </a:rPr>
              <a:t> on </a:t>
            </a:r>
            <a:r>
              <a:rPr lang="it-IT" dirty="0" err="1">
                <a:solidFill>
                  <a:schemeClr val="accent1"/>
                </a:solidFill>
              </a:rPr>
              <a:t>smaller</a:t>
            </a:r>
            <a:r>
              <a:rPr lang="it-IT" dirty="0">
                <a:solidFill>
                  <a:schemeClr val="accent1"/>
                </a:solidFill>
              </a:rPr>
              <a:t> images in </a:t>
            </a:r>
            <a:r>
              <a:rPr lang="it-IT" dirty="0" err="1">
                <a:solidFill>
                  <a:schemeClr val="accent1"/>
                </a:solidFill>
              </a:rPr>
              <a:t>order</a:t>
            </a:r>
            <a:r>
              <a:rPr lang="it-IT" dirty="0">
                <a:solidFill>
                  <a:schemeClr val="accent1"/>
                </a:solidFill>
              </a:rPr>
              <a:t> to compile…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FA4FA5-3E53-4770-9EAE-9E2E03DA0C1D}"/>
              </a:ext>
            </a:extLst>
          </p:cNvPr>
          <p:cNvSpPr txBox="1"/>
          <p:nvPr/>
        </p:nvSpPr>
        <p:spPr>
          <a:xfrm>
            <a:off x="5677081" y="61243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1DEDBDF-A155-4DBD-ADA3-25E9F4E7793B}"/>
                  </a:ext>
                </a:extLst>
              </p:cNvPr>
              <p:cNvSpPr txBox="1"/>
              <p:nvPr/>
            </p:nvSpPr>
            <p:spPr>
              <a:xfrm>
                <a:off x="3761204" y="437707"/>
                <a:ext cx="4139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dirty="0">
                    <a:solidFill>
                      <a:schemeClr val="accent1"/>
                    </a:solidFill>
                    <a:latin typeface="Minion Pro" panose="02040503050201020203" pitchFamily="18" charset="0"/>
                  </a:rPr>
                  <a:t>RESULTS FOR A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 dirty="0">
                    <a:solidFill>
                      <a:schemeClr val="accent1"/>
                    </a:solidFill>
                    <a:latin typeface="Minion Pro" panose="02040503050201020203" pitchFamily="18" charset="0"/>
                  </a:rPr>
                  <a:t> FILTER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1DEDBDF-A155-4DBD-ADA3-25E9F4E7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204" y="437707"/>
                <a:ext cx="4139851" cy="461665"/>
              </a:xfrm>
              <a:prstGeom prst="rect">
                <a:avLst/>
              </a:prstGeom>
              <a:blipFill>
                <a:blip r:embed="rId2"/>
                <a:stretch>
                  <a:fillRect l="-2356" t="-9211" r="-1178" b="-30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25391061-32F8-44F8-A9CC-74DCDBD88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992291"/>
              </p:ext>
            </p:extLst>
          </p:nvPr>
        </p:nvGraphicFramePr>
        <p:xfrm>
          <a:off x="488258" y="958340"/>
          <a:ext cx="11052250" cy="2933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B01313B-8BD8-437C-9073-02A8FF6DC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579693"/>
              </p:ext>
            </p:extLst>
          </p:nvPr>
        </p:nvGraphicFramePr>
        <p:xfrm>
          <a:off x="488258" y="3769014"/>
          <a:ext cx="8355559" cy="278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002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BA9C6-1B77-472F-AB8E-9553E908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WHAT CACHEGRIND SAYS…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972C82-302F-4479-A9C5-6DA8509B829A}"/>
              </a:ext>
            </a:extLst>
          </p:cNvPr>
          <p:cNvSpPr txBox="1"/>
          <p:nvPr/>
        </p:nvSpPr>
        <p:spPr>
          <a:xfrm>
            <a:off x="5278293" y="174806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Winograd</a:t>
            </a:r>
            <a:endParaRPr lang="it-IT" dirty="0">
              <a:solidFill>
                <a:schemeClr val="accent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B0C3F89-BA9C-41C6-9B95-3A346082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28" y="3792558"/>
            <a:ext cx="6719455" cy="273890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A7C9910-FD95-40D2-ADDB-2F3D85EF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93" y="2117393"/>
            <a:ext cx="6383310" cy="257768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D2700F-0CFB-45E4-84A5-A2E5C2BD93C2}"/>
              </a:ext>
            </a:extLst>
          </p:cNvPr>
          <p:cNvSpPr txBox="1"/>
          <p:nvPr/>
        </p:nvSpPr>
        <p:spPr>
          <a:xfrm>
            <a:off x="444726" y="345645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Normal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72A0031-3C01-4D08-AEAB-7F79967277E2}"/>
              </a:ext>
            </a:extLst>
          </p:cNvPr>
          <p:cNvSpPr/>
          <p:nvPr/>
        </p:nvSpPr>
        <p:spPr>
          <a:xfrm>
            <a:off x="8469948" y="3557926"/>
            <a:ext cx="2862545" cy="51570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C9ACBA6-4AA7-4F2A-9EF3-B8AFA63CE67A}"/>
              </a:ext>
            </a:extLst>
          </p:cNvPr>
          <p:cNvSpPr/>
          <p:nvPr/>
        </p:nvSpPr>
        <p:spPr>
          <a:xfrm>
            <a:off x="4249696" y="5355421"/>
            <a:ext cx="2862545" cy="51570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6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5A265-28B0-4057-890B-B5D8A7CC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2 X 2 IS EVEN WORSE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B8F2A8F-84B8-41D0-9B59-6BF5B6A0D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660" y="2556306"/>
            <a:ext cx="6680200" cy="265749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905D0279-8A64-45A1-9915-909DDEAC5867}"/>
              </a:ext>
            </a:extLst>
          </p:cNvPr>
          <p:cNvSpPr/>
          <p:nvPr/>
        </p:nvSpPr>
        <p:spPr>
          <a:xfrm>
            <a:off x="6304021" y="4102871"/>
            <a:ext cx="2862545" cy="51570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30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99255D-16D9-476C-951F-32B87FB8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94FC80-0D33-4FFC-9275-59F9F49F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More </a:t>
            </a:r>
            <a:r>
              <a:rPr lang="it-IT" dirty="0" err="1"/>
              <a:t>misses</a:t>
            </a:r>
            <a:r>
              <a:rPr lang="it-IT" dirty="0"/>
              <a:t> in  </a:t>
            </a:r>
            <a:r>
              <a:rPr lang="it-IT" dirty="0" err="1"/>
              <a:t>Winograd</a:t>
            </a:r>
            <a:r>
              <a:rPr lang="it-IT" dirty="0"/>
              <a:t> </a:t>
            </a:r>
            <a:r>
              <a:rPr lang="it-IT" dirty="0" err="1"/>
              <a:t>convolution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under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misses</a:t>
            </a:r>
            <a:r>
              <a:rPr lang="it-IT" dirty="0"/>
              <a:t> are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temporal</a:t>
            </a:r>
            <a:r>
              <a:rPr lang="it-IT" dirty="0"/>
              <a:t> and </a:t>
            </a:r>
            <a:r>
              <a:rPr lang="it-IT" dirty="0" err="1"/>
              <a:t>spatial</a:t>
            </a:r>
            <a:r>
              <a:rPr lang="it-IT" dirty="0"/>
              <a:t> </a:t>
            </a:r>
            <a:r>
              <a:rPr lang="it-IT" dirty="0" err="1"/>
              <a:t>locality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exploited</a:t>
            </a:r>
            <a:r>
              <a:rPr lang="it-IT" dirty="0"/>
              <a:t> by the </a:t>
            </a:r>
            <a:r>
              <a:rPr lang="it-IT" dirty="0" err="1"/>
              <a:t>Winograd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(the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sequentialy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in the </a:t>
            </a:r>
            <a:r>
              <a:rPr lang="it-IT" dirty="0" err="1"/>
              <a:t>normal</a:t>
            </a:r>
            <a:r>
              <a:rPr lang="it-IT" dirty="0"/>
              <a:t> </a:t>
            </a:r>
            <a:r>
              <a:rPr lang="it-IT" dirty="0" err="1"/>
              <a:t>convolution</a:t>
            </a:r>
            <a:r>
              <a:rPr lang="it-IT" dirty="0"/>
              <a:t>).</a:t>
            </a:r>
          </a:p>
          <a:p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parallelization</a:t>
            </a:r>
            <a:r>
              <a:rPr lang="it-IT" dirty="0"/>
              <a:t> </a:t>
            </a:r>
            <a:r>
              <a:rPr lang="it-IT" dirty="0" err="1"/>
              <a:t>libraries</a:t>
            </a:r>
            <a:r>
              <a:rPr lang="it-IT" dirty="0"/>
              <a:t> (C++ AMP, SSE2, </a:t>
            </a:r>
            <a:r>
              <a:rPr lang="it-IT" dirty="0" err="1"/>
              <a:t>ecc</a:t>
            </a:r>
            <a:r>
              <a:rPr lang="it-IT" dirty="0"/>
              <a:t>…)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GPUs</a:t>
            </a:r>
            <a:r>
              <a:rPr lang="it-IT" dirty="0"/>
              <a:t> to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multiplications</a:t>
            </a:r>
            <a:r>
              <a:rPr lang="it-IT" dirty="0"/>
              <a:t>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normal</a:t>
            </a:r>
            <a:r>
              <a:rPr lang="it-IT" dirty="0"/>
              <a:t> </a:t>
            </a:r>
            <a:r>
              <a:rPr lang="it-IT" dirty="0" err="1"/>
              <a:t>convolution</a:t>
            </a:r>
            <a:r>
              <a:rPr lang="it-IT" dirty="0"/>
              <a:t>).</a:t>
            </a:r>
          </a:p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libraries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Openblas</a:t>
            </a:r>
            <a:r>
              <a:rPr lang="it-IT" dirty="0"/>
              <a:t>,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with no </a:t>
            </a:r>
            <a:r>
              <a:rPr lang="it-IT" dirty="0" err="1"/>
              <a:t>percievable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on the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worsening</a:t>
            </a:r>
            <a:r>
              <a:rPr lang="it-IT" dirty="0"/>
              <a:t> the </a:t>
            </a:r>
            <a:r>
              <a:rPr lang="it-IT" dirty="0" err="1"/>
              <a:t>computation</a:t>
            </a:r>
            <a:r>
              <a:rPr lang="it-IT" dirty="0"/>
              <a:t> time.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382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30288A-A94E-4971-AEF2-60591F8A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it-IT" dirty="0">
                <a:latin typeface="Minion Pro" panose="02040503050201020203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462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5508D-5611-40ED-99E8-60ED2D01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38955D-BA21-4E43-93AA-9925C30C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Shmuel </a:t>
            </a:r>
            <a:r>
              <a:rPr lang="en-US" dirty="0" err="1"/>
              <a:t>Winograd</a:t>
            </a:r>
            <a:r>
              <a:rPr lang="en-US" dirty="0"/>
              <a:t>. Arithmetic complexity of computations, volume 33. Siam, 1980</a:t>
            </a:r>
          </a:p>
          <a:p>
            <a:r>
              <a:rPr lang="en-US" dirty="0"/>
              <a:t>[2] Andrew Lavin, Scott Gray, Fast Algorithms for Convolutional Neural Networks, https://arxiv.org/abs/1509.09308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78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32C8D-559E-488B-BC9E-E9D85908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CONVOLUTION 101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EBD4307-115C-497D-A7FC-EC96A644B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41764"/>
            <a:ext cx="8738249" cy="40386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685BAE-E9A7-45CB-9521-C8E78E926C04}"/>
              </a:ext>
            </a:extLst>
          </p:cNvPr>
          <p:cNvSpPr txBox="1"/>
          <p:nvPr/>
        </p:nvSpPr>
        <p:spPr>
          <a:xfrm>
            <a:off x="4753280" y="6131276"/>
            <a:ext cx="714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Slide by </a:t>
            </a:r>
            <a:r>
              <a:rPr lang="it-IT" dirty="0" err="1"/>
              <a:t>courtesy</a:t>
            </a:r>
            <a:r>
              <a:rPr lang="it-IT" dirty="0"/>
              <a:t> of professor Matteo Matteucci – Soft Computing Course</a:t>
            </a:r>
          </a:p>
        </p:txBody>
      </p:sp>
    </p:spTree>
    <p:extLst>
      <p:ext uri="{BB962C8B-B14F-4D97-AF65-F5344CB8AC3E}">
        <p14:creationId xmlns:p14="http://schemas.microsoft.com/office/powerpoint/2010/main" val="19552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05641-D8C3-4CE0-BEF5-E8FBF6FF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WINOGRAD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38AB54-4B52-469D-B9B9-D8D1A1DE8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it-IT" sz="2400" dirty="0"/>
                  <a:t>Since 1980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known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minimal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filtering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algorithm</a:t>
                </a:r>
                <a:r>
                  <a:rPr lang="it-IT" sz="2400" dirty="0"/>
                  <a:t> to compute </a:t>
                </a:r>
                <a:r>
                  <a:rPr lang="it-IT" sz="2400" dirty="0" err="1"/>
                  <a:t>convolution</a:t>
                </a:r>
                <a:r>
                  <a:rPr lang="it-IT" sz="2400" dirty="0"/>
                  <a:t>,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,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where</a:t>
                </a:r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400" b="0" dirty="0">
                    <a:ea typeface="Cambria Math" panose="02040503050406030204" pitchFamily="18" charset="0"/>
                  </a:rPr>
                  <a:t> the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size</a:t>
                </a:r>
                <a:r>
                  <a:rPr lang="it-IT" sz="2400" b="0" dirty="0">
                    <a:ea typeface="Cambria Math" panose="02040503050406030204" pitchFamily="18" charset="0"/>
                  </a:rPr>
                  <a:t> of the output, and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400" b="0" dirty="0">
                    <a:ea typeface="Cambria Math" panose="02040503050406030204" pitchFamily="18" charset="0"/>
                  </a:rPr>
                  <a:t> the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size</a:t>
                </a:r>
                <a:r>
                  <a:rPr lang="it-IT" sz="2400" b="0" dirty="0">
                    <a:ea typeface="Cambria Math" panose="02040503050406030204" pitchFamily="18" charset="0"/>
                  </a:rPr>
                  <a:t> of the kernel, </a:t>
                </a:r>
                <a:r>
                  <a:rPr lang="it-IT" sz="2400" b="0" dirty="0" err="1">
                    <a:ea typeface="Cambria Math" panose="02040503050406030204" pitchFamily="18" charset="0"/>
                  </a:rPr>
                  <a:t>requires</a:t>
                </a:r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multiplications</a:t>
                </a:r>
                <a:r>
                  <a:rPr lang="it-IT" sz="2400" dirty="0">
                    <a:ea typeface="Cambria Math" panose="02040503050406030204" pitchFamily="18" charset="0"/>
                  </a:rPr>
                  <a:t>.</a:t>
                </a:r>
                <a:endParaRPr lang="it-IT" sz="2400" dirty="0"/>
              </a:p>
              <a:p>
                <a:pPr marL="45720" indent="0">
                  <a:buNone/>
                </a:pPr>
                <a:r>
                  <a:rPr lang="it-IT" sz="2400" dirty="0" err="1"/>
                  <a:t>Shmuel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Winograd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documented</a:t>
                </a:r>
                <a:r>
                  <a:rPr lang="it-IT" sz="2400" dirty="0"/>
                  <a:t> [1] for 1d </a:t>
                </a:r>
                <a:r>
                  <a:rPr lang="it-IT" sz="2400" dirty="0" err="1"/>
                  <a:t>convolution</a:t>
                </a:r>
                <a:r>
                  <a:rPr lang="it-IT" sz="2400" dirty="0"/>
                  <a:t> an </a:t>
                </a:r>
                <a:r>
                  <a:rPr lang="it-IT" sz="2400" dirty="0" err="1"/>
                  <a:t>algorithm</a:t>
                </a:r>
                <a:r>
                  <a:rPr lang="it-IT" sz="2400" dirty="0"/>
                  <a:t> </a:t>
                </a:r>
                <a:r>
                  <a:rPr lang="it-IT" sz="2400" dirty="0" err="1"/>
                  <a:t>which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was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minimal</a:t>
                </a:r>
                <a:r>
                  <a:rPr lang="it-IT" sz="2400" dirty="0"/>
                  <a:t>. In </a:t>
                </a:r>
                <a:r>
                  <a:rPr lang="it-IT" sz="2400" dirty="0" err="1"/>
                  <a:t>matrix</a:t>
                </a:r>
                <a:r>
                  <a:rPr lang="it-IT" sz="2400" dirty="0"/>
                  <a:t> </a:t>
                </a:r>
                <a:r>
                  <a:rPr lang="it-IT" sz="2400" dirty="0" err="1"/>
                  <a:t>form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could</a:t>
                </a:r>
                <a:r>
                  <a:rPr lang="it-IT" sz="2400" dirty="0"/>
                  <a:t> be </a:t>
                </a:r>
                <a:r>
                  <a:rPr lang="it-IT" sz="2400" dirty="0" err="1"/>
                  <a:t>written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as</a:t>
                </a:r>
                <a:r>
                  <a:rPr lang="it-IT" sz="2400" dirty="0"/>
                  <a:t>: </a:t>
                </a:r>
              </a:p>
              <a:p>
                <a:pPr marL="45720" indent="0">
                  <a:buNone/>
                </a:pPr>
                <a:endParaRPr lang="it-IT" sz="2400" i="1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𝐺𝑔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)⊙(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sz="2400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it-IT" sz="2400" dirty="0"/>
                  <a:t>kernel,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t-IT" sz="2400" dirty="0"/>
                  <a:t>input.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2400" dirty="0"/>
                  <a:t>,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400" dirty="0"/>
                  <a:t> and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400" dirty="0" err="1"/>
                  <a:t>should</a:t>
                </a:r>
                <a:r>
                  <a:rPr lang="it-IT" sz="2400" dirty="0"/>
                  <a:t> be </a:t>
                </a:r>
                <a:r>
                  <a:rPr lang="it-IT" sz="2400" dirty="0" err="1"/>
                  <a:t>computed</a:t>
                </a:r>
                <a:r>
                  <a:rPr lang="it-IT" sz="2400" dirty="0"/>
                  <a:t> for </a:t>
                </a:r>
                <a:r>
                  <a:rPr lang="it-IT" sz="2400" dirty="0" err="1"/>
                  <a:t>every</a:t>
                </a:r>
                <a:r>
                  <a:rPr lang="it-IT" sz="2400" dirty="0"/>
                  <a:t> kernel and output </a:t>
                </a:r>
                <a:r>
                  <a:rPr lang="it-IT" sz="2400" dirty="0" err="1"/>
                  <a:t>size</a:t>
                </a:r>
                <a:r>
                  <a:rPr lang="it-IT" sz="2400" dirty="0"/>
                  <a:t>.</a:t>
                </a:r>
              </a:p>
              <a:p>
                <a:pPr marL="4572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338AB54-4B52-469D-B9B9-D8D1A1DE8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4" t="-2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13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58C7C-FA04-4AAA-BD4D-D167B1E9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FROM 1D TO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8D7291E-3A5A-42B1-867F-CBB051E44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3034096"/>
                <a:ext cx="9872871" cy="789808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𝐺𝑔</m:t>
                              </m:r>
                              <m:sSup>
                                <m:sSup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⊙[</m:t>
                          </m:r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𝑏𝐵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t-IT" sz="3200" dirty="0"/>
              </a:p>
              <a:p>
                <a:pPr marL="45720" indent="0">
                  <a:buNone/>
                </a:pPr>
                <a:endParaRPr lang="it-IT" sz="3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8D7291E-3A5A-42B1-867F-CBB051E44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3034096"/>
                <a:ext cx="9872871" cy="7898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B9CC0F1-7056-4993-8CE0-806479138F06}"/>
              </a:ext>
            </a:extLst>
          </p:cNvPr>
          <p:cNvCxnSpPr>
            <a:cxnSpLocks/>
          </p:cNvCxnSpPr>
          <p:nvPr/>
        </p:nvCxnSpPr>
        <p:spPr>
          <a:xfrm flipV="1">
            <a:off x="4428989" y="3700937"/>
            <a:ext cx="1" cy="50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200CE1E-4E97-49FC-AA55-06FC4D186366}"/>
              </a:ext>
            </a:extLst>
          </p:cNvPr>
          <p:cNvCxnSpPr>
            <a:cxnSpLocks/>
          </p:cNvCxnSpPr>
          <p:nvPr/>
        </p:nvCxnSpPr>
        <p:spPr>
          <a:xfrm flipV="1">
            <a:off x="5257438" y="3700937"/>
            <a:ext cx="1" cy="50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C1CDF76-ECB3-4252-B85D-EC45309063E2}"/>
              </a:ext>
            </a:extLst>
          </p:cNvPr>
          <p:cNvCxnSpPr>
            <a:cxnSpLocks/>
          </p:cNvCxnSpPr>
          <p:nvPr/>
        </p:nvCxnSpPr>
        <p:spPr>
          <a:xfrm flipV="1">
            <a:off x="7121630" y="3700937"/>
            <a:ext cx="1" cy="50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6D42810-770A-4FE4-B8F2-C69133417593}"/>
              </a:ext>
            </a:extLst>
          </p:cNvPr>
          <p:cNvSpPr txBox="1"/>
          <p:nvPr/>
        </p:nvSpPr>
        <p:spPr>
          <a:xfrm>
            <a:off x="4004849" y="4198820"/>
            <a:ext cx="701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These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matrices</a:t>
            </a:r>
            <a:r>
              <a:rPr lang="it-IT" dirty="0">
                <a:solidFill>
                  <a:schemeClr val="accent1"/>
                </a:solidFill>
              </a:rPr>
              <a:t> are </a:t>
            </a:r>
            <a:r>
              <a:rPr lang="it-IT" dirty="0" err="1">
                <a:solidFill>
                  <a:schemeClr val="accent1"/>
                </a:solidFill>
              </a:rPr>
              <a:t>should</a:t>
            </a:r>
            <a:r>
              <a:rPr lang="it-IT" dirty="0">
                <a:solidFill>
                  <a:schemeClr val="accent1"/>
                </a:solidFill>
              </a:rPr>
              <a:t> be </a:t>
            </a:r>
            <a:r>
              <a:rPr lang="it-IT" dirty="0" err="1">
                <a:solidFill>
                  <a:schemeClr val="accent1"/>
                </a:solidFill>
              </a:rPr>
              <a:t>computed</a:t>
            </a:r>
            <a:r>
              <a:rPr lang="it-IT" dirty="0">
                <a:solidFill>
                  <a:schemeClr val="accent1"/>
                </a:solidFill>
              </a:rPr>
              <a:t> for </a:t>
            </a:r>
            <a:r>
              <a:rPr lang="it-IT" dirty="0" err="1">
                <a:solidFill>
                  <a:schemeClr val="accent1"/>
                </a:solidFill>
              </a:rPr>
              <a:t>every</a:t>
            </a:r>
            <a:r>
              <a:rPr lang="it-IT" dirty="0">
                <a:solidFill>
                  <a:schemeClr val="accent1"/>
                </a:solidFill>
              </a:rPr>
              <a:t> output and kernel </a:t>
            </a:r>
            <a:r>
              <a:rPr lang="it-IT" dirty="0" err="1">
                <a:solidFill>
                  <a:schemeClr val="accent1"/>
                </a:solidFill>
              </a:rPr>
              <a:t>size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F11CF38-A540-41A0-9B45-3421C747BF71}"/>
              </a:ext>
            </a:extLst>
          </p:cNvPr>
          <p:cNvCxnSpPr>
            <a:cxnSpLocks/>
          </p:cNvCxnSpPr>
          <p:nvPr/>
        </p:nvCxnSpPr>
        <p:spPr>
          <a:xfrm>
            <a:off x="6549589" y="2474514"/>
            <a:ext cx="0" cy="66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2ABB961-E7E6-4330-8845-33072DF3EA7D}"/>
              </a:ext>
            </a:extLst>
          </p:cNvPr>
          <p:cNvSpPr txBox="1"/>
          <p:nvPr/>
        </p:nvSpPr>
        <p:spPr>
          <a:xfrm>
            <a:off x="5427326" y="2090445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Bitwise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multiplication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ACF6BFF-4187-479E-8B7C-50459255F1C1}"/>
              </a:ext>
            </a:extLst>
          </p:cNvPr>
          <p:cNvSpPr txBox="1"/>
          <p:nvPr/>
        </p:nvSpPr>
        <p:spPr>
          <a:xfrm>
            <a:off x="3124561" y="2263254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Kernel </a:t>
            </a:r>
            <a:r>
              <a:rPr lang="it-IT" dirty="0" err="1">
                <a:solidFill>
                  <a:schemeClr val="accent1"/>
                </a:solidFill>
              </a:rPr>
              <a:t>matrix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C080EA3-76B9-495D-AF35-72F93A97C457}"/>
              </a:ext>
            </a:extLst>
          </p:cNvPr>
          <p:cNvSpPr txBox="1"/>
          <p:nvPr/>
        </p:nvSpPr>
        <p:spPr>
          <a:xfrm>
            <a:off x="8165595" y="225886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Input </a:t>
            </a:r>
            <a:r>
              <a:rPr lang="it-IT" dirty="0" err="1">
                <a:solidFill>
                  <a:schemeClr val="accent1"/>
                </a:solidFill>
              </a:rPr>
              <a:t>matrix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19CB165-9413-491A-94C9-AF1DAEDA61F7}"/>
              </a:ext>
            </a:extLst>
          </p:cNvPr>
          <p:cNvCxnSpPr>
            <a:cxnSpLocks/>
          </p:cNvCxnSpPr>
          <p:nvPr/>
        </p:nvCxnSpPr>
        <p:spPr>
          <a:xfrm flipH="1">
            <a:off x="7594720" y="2628197"/>
            <a:ext cx="626213" cy="56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BEF269D-4033-4FE3-9669-941815CBC9C1}"/>
              </a:ext>
            </a:extLst>
          </p:cNvPr>
          <p:cNvCxnSpPr>
            <a:cxnSpLocks/>
          </p:cNvCxnSpPr>
          <p:nvPr/>
        </p:nvCxnSpPr>
        <p:spPr>
          <a:xfrm>
            <a:off x="4541664" y="2650027"/>
            <a:ext cx="885662" cy="50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55E0EB2-368F-432E-8BCE-CB652BEC4AC3}"/>
              </a:ext>
            </a:extLst>
          </p:cNvPr>
          <p:cNvSpPr txBox="1"/>
          <p:nvPr/>
        </p:nvSpPr>
        <p:spPr>
          <a:xfrm>
            <a:off x="2041151" y="4892040"/>
            <a:ext cx="238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Output of a single </a:t>
            </a:r>
            <a:r>
              <a:rPr lang="it-IT" dirty="0" err="1">
                <a:solidFill>
                  <a:schemeClr val="accent1"/>
                </a:solidFill>
              </a:rPr>
              <a:t>tile</a:t>
            </a:r>
            <a:r>
              <a:rPr lang="it-IT" dirty="0">
                <a:solidFill>
                  <a:schemeClr val="accent1"/>
                </a:solidFill>
              </a:rPr>
              <a:t>*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32A929A-63C2-4F3E-9B7F-E7C0A71CD1F7}"/>
              </a:ext>
            </a:extLst>
          </p:cNvPr>
          <p:cNvCxnSpPr>
            <a:cxnSpLocks/>
          </p:cNvCxnSpPr>
          <p:nvPr/>
        </p:nvCxnSpPr>
        <p:spPr>
          <a:xfrm flipV="1">
            <a:off x="3016220" y="3691784"/>
            <a:ext cx="565737" cy="111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9C37CA6-5E8A-44ED-8B7F-97A3CFF72CF6}"/>
                  </a:ext>
                </a:extLst>
              </p:cNvPr>
              <p:cNvSpPr txBox="1"/>
              <p:nvPr/>
            </p:nvSpPr>
            <p:spPr>
              <a:xfrm>
                <a:off x="410253" y="5585260"/>
                <a:ext cx="11371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accent1"/>
                    </a:solidFill>
                  </a:rPr>
                  <a:t>*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Every</a:t>
                </a:r>
                <a:r>
                  <a:rPr lang="it-IT" dirty="0">
                    <a:solidFill>
                      <a:schemeClr val="accent1"/>
                    </a:solidFill>
                  </a:rPr>
                  <a:t> image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it-IT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>
                    <a:solidFill>
                      <a:schemeClr val="accent1"/>
                    </a:solidFill>
                  </a:rPr>
                  <a:t>is</a:t>
                </a:r>
                <a:r>
                  <a:rPr lang="it-IT" dirty="0">
                    <a:solidFill>
                      <a:schemeClr val="accent1"/>
                    </a:solidFill>
                  </a:rPr>
                  <a:t>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divided</a:t>
                </a:r>
                <a:r>
                  <a:rPr lang="it-IT" dirty="0">
                    <a:solidFill>
                      <a:schemeClr val="accent1"/>
                    </a:solidFill>
                  </a:rPr>
                  <a:t> in multiple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tiles</a:t>
                </a:r>
                <a:r>
                  <a:rPr lang="it-IT" dirty="0">
                    <a:solidFill>
                      <a:schemeClr val="accent1"/>
                    </a:solidFill>
                  </a:rPr>
                  <a:t> and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then</a:t>
                </a:r>
                <a:r>
                  <a:rPr lang="it-IT" dirty="0">
                    <a:solidFill>
                      <a:schemeClr val="accent1"/>
                    </a:solidFill>
                  </a:rPr>
                  <a:t> the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algorithm</a:t>
                </a:r>
                <a:r>
                  <a:rPr lang="it-IT" dirty="0">
                    <a:solidFill>
                      <a:schemeClr val="accent1"/>
                    </a:solidFill>
                  </a:rPr>
                  <a:t>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is</a:t>
                </a:r>
                <a:r>
                  <a:rPr lang="it-IT" dirty="0">
                    <a:solidFill>
                      <a:schemeClr val="accent1"/>
                    </a:solidFill>
                  </a:rPr>
                  <a:t>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performed</a:t>
                </a:r>
                <a:r>
                  <a:rPr lang="it-IT" dirty="0">
                    <a:solidFill>
                      <a:schemeClr val="accent1"/>
                    </a:solidFill>
                  </a:rPr>
                  <a:t> on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every</a:t>
                </a:r>
                <a:r>
                  <a:rPr lang="it-IT" dirty="0">
                    <a:solidFill>
                      <a:schemeClr val="accent1"/>
                    </a:solidFill>
                  </a:rPr>
                  <a:t>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tile</a:t>
                </a:r>
                <a:r>
                  <a:rPr lang="it-IT" dirty="0">
                    <a:solidFill>
                      <a:schemeClr val="accent1"/>
                    </a:solidFill>
                  </a:rPr>
                  <a:t>. The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number</a:t>
                </a:r>
                <a:r>
                  <a:rPr lang="it-IT" dirty="0">
                    <a:solidFill>
                      <a:schemeClr val="accent1"/>
                    </a:solidFill>
                  </a:rPr>
                  <a:t> of </a:t>
                </a:r>
                <a:r>
                  <a:rPr lang="it-IT" dirty="0" err="1">
                    <a:solidFill>
                      <a:schemeClr val="accent1"/>
                    </a:solidFill>
                  </a:rPr>
                  <a:t>tiles</a:t>
                </a:r>
                <a:r>
                  <a:rPr lang="it-IT" dirty="0">
                    <a:solidFill>
                      <a:schemeClr val="accent1"/>
                    </a:solidFill>
                  </a:rPr>
                  <a:t> for 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kernel </a:t>
                </a:r>
                <a:r>
                  <a:rPr lang="it-IT" b="0" dirty="0" err="1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is</a:t>
                </a:r>
                <a:r>
                  <a:rPr lang="it-IT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⌈</m:t>
                    </m:r>
                    <m:r>
                      <a:rPr lang="it-IT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⌉⌈</m:t>
                    </m:r>
                    <m:r>
                      <a:rPr lang="it-IT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it-IT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9C37CA6-5E8A-44ED-8B7F-97A3CFF72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3" y="5585260"/>
                <a:ext cx="11371495" cy="646331"/>
              </a:xfrm>
              <a:prstGeom prst="rect">
                <a:avLst/>
              </a:prstGeom>
              <a:blipFill>
                <a:blip r:embed="rId3"/>
                <a:stretch>
                  <a:fillRect l="-429" t="-4717" r="-10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86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2580E-6A8B-435D-AA25-3B91BE35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ENTIRE ALGORITHM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6431A40-6556-4B22-89F6-F64FA43B7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58884"/>
            <a:ext cx="3946236" cy="469665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0B70FE-AD53-4C16-A852-491DD26AF0A5}"/>
              </a:ext>
            </a:extLst>
          </p:cNvPr>
          <p:cNvSpPr txBox="1"/>
          <p:nvPr/>
        </p:nvSpPr>
        <p:spPr>
          <a:xfrm>
            <a:off x="8284602" y="217567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Multichannel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supported</a:t>
            </a:r>
            <a:r>
              <a:rPr lang="it-IT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B27A07-F2EE-45E9-8DC1-24A9FC2E09EC}"/>
              </a:ext>
            </a:extLst>
          </p:cNvPr>
          <p:cNvSpPr txBox="1"/>
          <p:nvPr/>
        </p:nvSpPr>
        <p:spPr>
          <a:xfrm>
            <a:off x="6646810" y="5189058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Multiple </a:t>
            </a:r>
            <a:r>
              <a:rPr lang="it-IT" dirty="0" err="1"/>
              <a:t>channels</a:t>
            </a:r>
            <a:r>
              <a:rPr lang="it-IT" dirty="0"/>
              <a:t> are </a:t>
            </a:r>
            <a:r>
              <a:rPr lang="it-IT" dirty="0" err="1"/>
              <a:t>collapsed</a:t>
            </a:r>
            <a:r>
              <a:rPr lang="it-IT" dirty="0"/>
              <a:t> back to one.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02F437B-331A-45D1-A355-09D49CF51DD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32252" y="5373724"/>
            <a:ext cx="321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5BED51-7871-4FAD-9E01-394EC12F45B8}"/>
              </a:ext>
            </a:extLst>
          </p:cNvPr>
          <p:cNvSpPr txBox="1"/>
          <p:nvPr/>
        </p:nvSpPr>
        <p:spPr>
          <a:xfrm>
            <a:off x="6471670" y="3682368"/>
            <a:ext cx="450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Intermediate </a:t>
            </a:r>
            <a:r>
              <a:rPr lang="it-IT" dirty="0" err="1"/>
              <a:t>matrices</a:t>
            </a:r>
            <a:r>
              <a:rPr lang="it-IT" dirty="0"/>
              <a:t> U and V are </a:t>
            </a:r>
            <a:r>
              <a:rPr lang="it-IT" dirty="0" err="1"/>
              <a:t>computed</a:t>
            </a:r>
            <a:r>
              <a:rPr lang="it-IT" dirty="0"/>
              <a:t>.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8C5A2E6-0232-4EBD-A38D-CF7FCCF727A5}"/>
              </a:ext>
            </a:extLst>
          </p:cNvPr>
          <p:cNvCxnSpPr>
            <a:cxnSpLocks/>
          </p:cNvCxnSpPr>
          <p:nvPr/>
        </p:nvCxnSpPr>
        <p:spPr>
          <a:xfrm flipH="1">
            <a:off x="4511329" y="3867034"/>
            <a:ext cx="1960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2F4C00F-2DEB-446B-A460-AC891A5658F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50986" y="3867034"/>
            <a:ext cx="2120684" cy="82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17A147-8D35-40DA-8F3A-BF702BA72F26}"/>
              </a:ext>
            </a:extLst>
          </p:cNvPr>
          <p:cNvCxnSpPr>
            <a:cxnSpLocks/>
          </p:cNvCxnSpPr>
          <p:nvPr/>
        </p:nvCxnSpPr>
        <p:spPr>
          <a:xfrm flipH="1" flipV="1">
            <a:off x="4056296" y="2348838"/>
            <a:ext cx="4186151" cy="1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1B2B7C-0BC2-4127-A7FC-07A48878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WHAT DO THE SAY?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C64524A-C1FA-42A5-9F90-03B303476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it-IT" dirty="0"/>
                  <a:t>Lavin and </a:t>
                </a:r>
                <a:r>
                  <a:rPr lang="it-IT" dirty="0" err="1"/>
                  <a:t>Gray</a:t>
                </a:r>
                <a:r>
                  <a:rPr lang="it-IT" dirty="0"/>
                  <a:t> state [2]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theoreticaly</a:t>
                </a:r>
                <a:r>
                  <a:rPr lang="it-IT" dirty="0"/>
                  <a:t> the </a:t>
                </a:r>
                <a:r>
                  <a:rPr lang="it-IT" dirty="0" err="1"/>
                  <a:t>Winograd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</a:t>
                </a:r>
                <a:r>
                  <a:rPr lang="it-IT" dirty="0" err="1"/>
                  <a:t>yields</a:t>
                </a:r>
                <a:r>
                  <a:rPr lang="it-IT" dirty="0"/>
                  <a:t> a </a:t>
                </a:r>
                <a:r>
                  <a:rPr lang="it-IT" dirty="0" err="1"/>
                  <a:t>speedup</a:t>
                </a:r>
                <a:r>
                  <a:rPr lang="it-IT" dirty="0"/>
                  <a:t> over standard </a:t>
                </a:r>
                <a:r>
                  <a:rPr lang="it-IT" dirty="0" err="1"/>
                  <a:t>convolution</a:t>
                </a:r>
                <a:r>
                  <a:rPr lang="it-IT" dirty="0"/>
                  <a:t> of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  <a:p>
                <a:pPr marL="45720" indent="0">
                  <a:buNone/>
                </a:pPr>
                <a:r>
                  <a:rPr lang="it-IT" dirty="0"/>
                  <a:t>In </a:t>
                </a:r>
                <a:r>
                  <a:rPr lang="it-IT" dirty="0" err="1"/>
                  <a:t>practice</a:t>
                </a:r>
                <a:r>
                  <a:rPr lang="it-IT" dirty="0"/>
                  <a:t>, </a:t>
                </a:r>
                <a:r>
                  <a:rPr lang="it-IT" dirty="0" err="1"/>
                  <a:t>they</a:t>
                </a:r>
                <a:r>
                  <a:rPr lang="it-IT" dirty="0"/>
                  <a:t> </a:t>
                </a:r>
                <a:r>
                  <a:rPr lang="it-IT" dirty="0" err="1"/>
                  <a:t>say</a:t>
                </a:r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r>
                  <a:rPr lang="it-IT" dirty="0"/>
                  <a:t> </a:t>
                </a:r>
                <a:r>
                  <a:rPr lang="it-IT" dirty="0" err="1"/>
                  <a:t>become</a:t>
                </a:r>
                <a:r>
                  <a:rPr lang="it-IT" dirty="0"/>
                  <a:t> possibile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can reduce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multiplications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do inside </a:t>
                </a:r>
                <a:r>
                  <a:rPr lang="it-IT" dirty="0" err="1"/>
                  <a:t>our</a:t>
                </a:r>
                <a:r>
                  <a:rPr lang="it-IT" dirty="0"/>
                  <a:t> </a:t>
                </a:r>
                <a:r>
                  <a:rPr lang="it-IT" dirty="0" err="1"/>
                  <a:t>cpu</a:t>
                </a:r>
                <a:r>
                  <a:rPr lang="it-IT" dirty="0"/>
                  <a:t>, in </a:t>
                </a:r>
                <a:r>
                  <a:rPr lang="it-IT" dirty="0" err="1"/>
                  <a:t>exchange</a:t>
                </a:r>
                <a:r>
                  <a:rPr lang="it-IT" dirty="0"/>
                  <a:t> for a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sums</a:t>
                </a:r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cost </a:t>
                </a:r>
                <a:r>
                  <a:rPr lang="it-IT" dirty="0" err="1"/>
                  <a:t>less</a:t>
                </a:r>
                <a:r>
                  <a:rPr lang="it-IT" dirty="0"/>
                  <a:t>. </a:t>
                </a:r>
              </a:p>
              <a:p>
                <a:pPr marL="45720" indent="0">
                  <a:buNone/>
                </a:pPr>
                <a:r>
                  <a:rPr lang="it-IT" dirty="0" err="1"/>
                  <a:t>They</a:t>
                </a:r>
                <a:r>
                  <a:rPr lang="it-IT" dirty="0"/>
                  <a:t> </a:t>
                </a:r>
                <a:r>
                  <a:rPr lang="it-IT" dirty="0" err="1"/>
                  <a:t>also</a:t>
                </a:r>
                <a:r>
                  <a:rPr lang="it-IT" dirty="0"/>
                  <a:t> state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many</a:t>
                </a:r>
                <a:r>
                  <a:rPr lang="it-IT" dirty="0"/>
                  <a:t> CPU and GPU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efficient</a:t>
                </a:r>
                <a:r>
                  <a:rPr lang="it-IT" dirty="0"/>
                  <a:t> </a:t>
                </a:r>
                <a:r>
                  <a:rPr lang="it-IT" dirty="0" err="1"/>
                  <a:t>implementation</a:t>
                </a:r>
                <a:r>
                  <a:rPr lang="it-IT" dirty="0"/>
                  <a:t> of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multiplication</a:t>
                </a:r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means</a:t>
                </a:r>
                <a:r>
                  <a:rPr lang="it-IT" dirty="0"/>
                  <a:t> </a:t>
                </a:r>
                <a:r>
                  <a:rPr lang="it-IT" dirty="0" err="1"/>
                  <a:t>another</a:t>
                </a:r>
                <a:r>
                  <a:rPr lang="it-IT" dirty="0"/>
                  <a:t> </a:t>
                </a:r>
                <a:r>
                  <a:rPr lang="it-IT" dirty="0" err="1"/>
                  <a:t>speedup</a:t>
                </a:r>
                <a:r>
                  <a:rPr lang="it-IT" dirty="0"/>
                  <a:t> in performances.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C64524A-C1FA-42A5-9F90-03B303476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79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42DB4-113D-4E54-9C75-9B9AFDC0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FIRST TRY… POOR RESULTS.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9D59F1-92FF-4E5D-A980-8AE8D1B4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781099" cy="4038600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with 3 x 3 output and kernel, 1 </a:t>
            </a:r>
            <a:r>
              <a:rPr lang="it-IT" dirty="0" err="1"/>
              <a:t>channel</a:t>
            </a:r>
            <a:r>
              <a:rPr lang="it-IT" dirty="0"/>
              <a:t>, </a:t>
            </a:r>
            <a:r>
              <a:rPr lang="it-IT" dirty="0" err="1"/>
              <a:t>many</a:t>
            </a:r>
            <a:r>
              <a:rPr lang="it-IT" dirty="0"/>
              <a:t> images. </a:t>
            </a:r>
          </a:p>
          <a:p>
            <a:r>
              <a:rPr lang="it-IT" dirty="0" err="1"/>
              <a:t>Winograd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worse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standard </a:t>
            </a:r>
            <a:r>
              <a:rPr lang="it-IT" dirty="0" err="1"/>
              <a:t>convolution</a:t>
            </a:r>
            <a:r>
              <a:rPr lang="it-IT" dirty="0"/>
              <a:t>.</a:t>
            </a:r>
          </a:p>
          <a:p>
            <a:r>
              <a:rPr lang="it-IT" dirty="0" err="1"/>
              <a:t>Sums</a:t>
            </a:r>
            <a:r>
              <a:rPr lang="it-IT" dirty="0"/>
              <a:t> are </a:t>
            </a:r>
            <a:r>
              <a:rPr lang="it-IT" dirty="0" err="1"/>
              <a:t>as</a:t>
            </a:r>
            <a:r>
              <a:rPr lang="it-IT" dirty="0"/>
              <a:t> CPU-intense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multiplication</a:t>
            </a:r>
            <a:r>
              <a:rPr lang="it-IT" dirty="0"/>
              <a:t>.</a:t>
            </a:r>
          </a:p>
          <a:p>
            <a:r>
              <a:rPr lang="it-IT" dirty="0" err="1"/>
              <a:t>Maybe</a:t>
            </a:r>
            <a:r>
              <a:rPr lang="it-IT" dirty="0"/>
              <a:t> with some </a:t>
            </a:r>
            <a:r>
              <a:rPr lang="it-IT" dirty="0" err="1"/>
              <a:t>preprocessing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good</a:t>
            </a:r>
            <a:r>
              <a:rPr lang="it-IT" dirty="0"/>
              <a:t>?</a:t>
            </a:r>
          </a:p>
          <a:p>
            <a:pPr lvl="1"/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matrices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once…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multiplication</a:t>
            </a:r>
            <a:r>
              <a:rPr lang="it-IT" dirty="0"/>
              <a:t> with 0 and 1.</a:t>
            </a:r>
          </a:p>
          <a:p>
            <a:pPr lvl="1"/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perfomed</a:t>
            </a:r>
            <a:r>
              <a:rPr lang="it-IT" dirty="0"/>
              <a:t>…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5F8575-F77F-4480-B804-147758BAF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09" y="1758141"/>
            <a:ext cx="5128543" cy="1498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D108DE-CC2A-4FD2-871B-B17DBC5F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93" y="3377067"/>
            <a:ext cx="4004973" cy="29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5DE4AE-6BC2-4343-8B28-01AC87E6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latin typeface="Minion Pro" panose="02040503050201020203" pitchFamily="18" charset="0"/>
              </a:rPr>
              <a:t>IMPLEMENTATION OF NORMAL CONVOLUTION ALGORITHM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0BF0AB9-78B5-44E6-86A2-54EAEE77F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87768"/>
            <a:ext cx="9872663" cy="39778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E9685F-C4BF-4D35-AEB0-1B7DE4B71B5D}"/>
              </a:ext>
            </a:extLst>
          </p:cNvPr>
          <p:cNvSpPr txBox="1"/>
          <p:nvPr/>
        </p:nvSpPr>
        <p:spPr>
          <a:xfrm>
            <a:off x="6928269" y="5200379"/>
            <a:ext cx="496552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NOI: </a:t>
            </a:r>
            <a:r>
              <a:rPr lang="it-IT" sz="1600" dirty="0" err="1"/>
              <a:t>Number</a:t>
            </a:r>
            <a:r>
              <a:rPr lang="it-IT" sz="1600" dirty="0"/>
              <a:t> of Image</a:t>
            </a:r>
          </a:p>
          <a:p>
            <a:r>
              <a:rPr lang="it-IT" sz="1600" dirty="0"/>
              <a:t>CHN: </a:t>
            </a:r>
            <a:r>
              <a:rPr lang="it-IT" sz="1600" dirty="0" err="1"/>
              <a:t>channel</a:t>
            </a:r>
            <a:endParaRPr lang="it-IT" sz="1600" dirty="0"/>
          </a:p>
          <a:p>
            <a:r>
              <a:rPr lang="it-IT" sz="1600" dirty="0"/>
              <a:t>IN: input </a:t>
            </a:r>
            <a:r>
              <a:rPr lang="it-IT" sz="1600" dirty="0" err="1"/>
              <a:t>size</a:t>
            </a:r>
            <a:endParaRPr lang="it-IT" sz="1600" dirty="0"/>
          </a:p>
          <a:p>
            <a:r>
              <a:rPr lang="it-IT" sz="1600" dirty="0"/>
              <a:t>NOK: </a:t>
            </a:r>
            <a:r>
              <a:rPr lang="it-IT" sz="1600" dirty="0" err="1"/>
              <a:t>Number</a:t>
            </a:r>
            <a:r>
              <a:rPr lang="it-IT" sz="1600" dirty="0"/>
              <a:t> of Kernel (for multiple kernel </a:t>
            </a:r>
            <a:r>
              <a:rPr lang="it-IT" sz="1600" dirty="0" err="1"/>
              <a:t>convolution</a:t>
            </a:r>
            <a:r>
              <a:rPr lang="it-IT" sz="1600" dirty="0"/>
              <a:t>)</a:t>
            </a:r>
          </a:p>
          <a:p>
            <a:r>
              <a:rPr lang="it-IT" sz="1600" dirty="0"/>
              <a:t>F1-F2: Kernel </a:t>
            </a:r>
            <a:r>
              <a:rPr lang="it-IT" sz="1600" dirty="0" err="1"/>
              <a:t>Size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68123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4FF71-1A55-43E1-8826-DD44F22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inion Pro" panose="02040503050201020203" pitchFamily="18" charset="0"/>
              </a:rPr>
              <a:t>PARTIAL IMPLEMENTATION OF WINOGRAD ALGORITHM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0AFF7B6-61F8-4D0D-869F-C7FAB3009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33" y="2101260"/>
            <a:ext cx="6599468" cy="229524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8EEDD0E-3187-4344-AB31-56894616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07" y="2608950"/>
            <a:ext cx="6625897" cy="3981195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52FCB33-0F25-4E89-BC57-28290C4A7AA2}"/>
              </a:ext>
            </a:extLst>
          </p:cNvPr>
          <p:cNvCxnSpPr/>
          <p:nvPr/>
        </p:nvCxnSpPr>
        <p:spPr>
          <a:xfrm>
            <a:off x="2544618" y="2729345"/>
            <a:ext cx="1750289" cy="378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EB937A5-0738-429E-9EC3-0C59DF119E8D}"/>
              </a:ext>
            </a:extLst>
          </p:cNvPr>
          <p:cNvCxnSpPr>
            <a:cxnSpLocks/>
          </p:cNvCxnSpPr>
          <p:nvPr/>
        </p:nvCxnSpPr>
        <p:spPr>
          <a:xfrm flipV="1">
            <a:off x="2544618" y="2608950"/>
            <a:ext cx="1719693" cy="9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83534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296</TotalTime>
  <Words>678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Corbel</vt:lpstr>
      <vt:lpstr>Minion Pro</vt:lpstr>
      <vt:lpstr>Wingdings</vt:lpstr>
      <vt:lpstr>Base</vt:lpstr>
      <vt:lpstr>Implementation of Winograd Convolution</vt:lpstr>
      <vt:lpstr>CONVOLUTION 101</vt:lpstr>
      <vt:lpstr>WINOGRAD ALGORITHM</vt:lpstr>
      <vt:lpstr>FROM 1D TO 2D</vt:lpstr>
      <vt:lpstr>ENTIRE ALGORITHM</vt:lpstr>
      <vt:lpstr>WHAT DO THE SAY?</vt:lpstr>
      <vt:lpstr>FIRST TRY… POOR RESULTS. </vt:lpstr>
      <vt:lpstr>IMPLEMENTATION OF NORMAL CONVOLUTION ALGORITHM</vt:lpstr>
      <vt:lpstr>PARTIAL IMPLEMENTATION OF WINOGRAD ALGORITHM</vt:lpstr>
      <vt:lpstr>(MAGICIAN’S) TRICKS USED</vt:lpstr>
      <vt:lpstr>BETTER RESULTS…</vt:lpstr>
      <vt:lpstr>Presentazione standard di PowerPoint</vt:lpstr>
      <vt:lpstr>Presentazione standard di PowerPoint</vt:lpstr>
      <vt:lpstr>WHAT CACHEGRIND SAYS…</vt:lpstr>
      <vt:lpstr>2 X 2 IS EVEN WORSE</vt:lpstr>
      <vt:lpstr>CONCLUSIONS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Winograd Convolution</dc:title>
  <dc:creator>Tommaso Loiacono</dc:creator>
  <cp:lastModifiedBy>Tommaso Loiacono</cp:lastModifiedBy>
  <cp:revision>24</cp:revision>
  <dcterms:created xsi:type="dcterms:W3CDTF">2017-06-19T13:43:32Z</dcterms:created>
  <dcterms:modified xsi:type="dcterms:W3CDTF">2017-06-20T10:22:38Z</dcterms:modified>
</cp:coreProperties>
</file>