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Average" panose="020B0604020202020204" charset="0"/>
      <p:regular r:id="rId20"/>
    </p:embeddedFont>
    <p:embeddedFont>
      <p:font typeface="Oswald" panose="00000500000000000000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50e1173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50e1173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6e87a88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6e87a88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6e87a88c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6e87a88c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50e1173f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50e1173f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6e87a88c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6e87a88c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50e1173f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50e1173f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6e87a88c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6e87a88c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50e1173f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50e1173f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50e1173f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50e1173f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50e1173f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50e1173f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50e1173f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50e1173f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50e1173f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50e1173f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50e1173f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50e1173f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50e1173f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50e1173f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6e87a88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6e87a88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50e1173f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50e1173f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 idx="4294967295"/>
          </p:nvPr>
        </p:nvSpPr>
        <p:spPr>
          <a:xfrm>
            <a:off x="2208008" y="322475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/>
              <a:t>PyGrounder:</a:t>
            </a:r>
            <a:endParaRPr sz="4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/>
              <a:t>Reduce Combinations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 idx="4294967295"/>
          </p:nvPr>
        </p:nvSpPr>
        <p:spPr>
          <a:xfrm>
            <a:off x="1590425" y="3723375"/>
            <a:ext cx="8551200" cy="10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Advance AI</a:t>
            </a:r>
            <a:r>
              <a:rPr lang="it"/>
              <a:t> - Alberto Daniele, Tommaso Parodi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294967295"/>
          </p:nvPr>
        </p:nvSpPr>
        <p:spPr>
          <a:xfrm>
            <a:off x="671250" y="452842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Giugno 2023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645900" y="17012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ENHSP Planner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10</a:t>
            </a:fld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328175" y="1078600"/>
            <a:ext cx="8310300" cy="3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Come funziona ENHSP?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Il planner trasforma la descrizione PDDL in un problema di ricerca tramite			grafo, dove i nodi sono gli stati visitati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Viene utilizzata un’euristica per esplorare i nodi e avvicinarsi al goal state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È importante che l’euristica sia efficace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645900" y="17012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Applicazione Nel Nostro Progetto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11</a:t>
            </a:fld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201575" y="1131425"/>
            <a:ext cx="4754400" cy="3510900"/>
          </a:xfrm>
          <a:prstGeom prst="rect">
            <a:avLst/>
          </a:prstGeom>
        </p:spPr>
        <p:txBody>
          <a:bodyPr spcFirstLastPara="1" wrap="square" lIns="91425" tIns="90000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Creazione classe </a:t>
            </a:r>
            <a:r>
              <a:rPr lang="it" sz="2000" b="1"/>
              <a:t>ReduceCombinations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La classe segue gli standard OOP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Aggiunto un return, dove: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2000"/>
              <a:t>Se </a:t>
            </a:r>
            <a:r>
              <a:rPr lang="it" sz="2000" b="1"/>
              <a:t>None</a:t>
            </a:r>
            <a:r>
              <a:rPr lang="it" sz="2000"/>
              <a:t> non ritornerà l’operazione, perche irragiungibile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2000"/>
              <a:t>Se di tipo </a:t>
            </a:r>
            <a:r>
              <a:rPr lang="it" sz="2000" b="1"/>
              <a:t>Azione-Processo-Evento</a:t>
            </a:r>
            <a:r>
              <a:rPr lang="it" sz="2000"/>
              <a:t>, significa che le combinazioni del problema sono state correttamente ridotte</a:t>
            </a:r>
            <a:endParaRPr sz="2000"/>
          </a:p>
        </p:txBody>
      </p:sp>
      <p:sp>
        <p:nvSpPr>
          <p:cNvPr id="148" name="Google Shape;148;p23"/>
          <p:cNvSpPr/>
          <p:nvPr/>
        </p:nvSpPr>
        <p:spPr>
          <a:xfrm>
            <a:off x="5179950" y="1131425"/>
            <a:ext cx="3709800" cy="21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9" name="Google Shape;149;p23"/>
          <p:cNvCxnSpPr/>
          <p:nvPr/>
        </p:nvCxnSpPr>
        <p:spPr>
          <a:xfrm>
            <a:off x="5167425" y="1554400"/>
            <a:ext cx="37098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23"/>
          <p:cNvSpPr txBox="1"/>
          <p:nvPr/>
        </p:nvSpPr>
        <p:spPr>
          <a:xfrm>
            <a:off x="5179950" y="1169375"/>
            <a:ext cx="298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ReduceCombinations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5167425" y="1579775"/>
            <a:ext cx="3709800" cy="16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Average"/>
                <a:ea typeface="Average"/>
                <a:cs typeface="Average"/>
                <a:sym typeface="Average"/>
              </a:rPr>
              <a:t>- combinations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Average"/>
                <a:ea typeface="Average"/>
                <a:cs typeface="Average"/>
                <a:sym typeface="Average"/>
              </a:rPr>
              <a:t>- domain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Average"/>
                <a:ea typeface="Average"/>
                <a:cs typeface="Average"/>
                <a:sym typeface="Average"/>
              </a:rPr>
              <a:t>- problem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Average"/>
                <a:ea typeface="Average"/>
                <a:cs typeface="Average"/>
                <a:sym typeface="Average"/>
              </a:rPr>
              <a:t>+reduceGrounderCombinations(op)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645900" y="17012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Problematiche &amp; Soluzioni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12</a:t>
            </a:fld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525" y="872050"/>
            <a:ext cx="4371825" cy="381133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187800" y="982025"/>
            <a:ext cx="4235100" cy="3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</a:t>
            </a:r>
            <a:r>
              <a:rPr lang="it"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isStatic</a:t>
            </a: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controllo sia che il fluent sia statico, sia che sia definito nel problem (caso in cui </a:t>
            </a:r>
            <a:r>
              <a:rPr lang="it"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non ci siano definiti parametri nell’operazione)</a:t>
            </a: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it"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Errore</a:t>
            </a: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nell’implementazione della </a:t>
            </a:r>
            <a:r>
              <a:rPr lang="it"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riduzione di combinazioni</a:t>
            </a: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645900" y="17012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Problematiche &amp; Soluzioni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13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404575" y="1337300"/>
            <a:ext cx="4235100" cy="3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Controllo che il </a:t>
            </a:r>
            <a:r>
              <a:rPr lang="it"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fluent statico sia definito nel problema</a:t>
            </a: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Applicare il controllo inverso nel caso in cui un </a:t>
            </a:r>
            <a:r>
              <a:rPr lang="it"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fluent statico</a:t>
            </a: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sempre vero fosse </a:t>
            </a:r>
            <a:r>
              <a:rPr lang="it"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negato</a:t>
            </a: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281" y="1119676"/>
            <a:ext cx="4152446" cy="35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645900" y="17012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 Pratici Ottenuti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14</a:t>
            </a:fld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1294450" y="3840025"/>
            <a:ext cx="408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5825"/>
            <a:ext cx="8839201" cy="149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83487"/>
            <a:ext cx="8839200" cy="156256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152400" y="833000"/>
            <a:ext cx="1986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Baxter</a:t>
            </a:r>
            <a:endParaRPr sz="2400"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152400" y="2740925"/>
            <a:ext cx="1986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Robot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645900" y="17012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 Pratici Ottenuti</a:t>
            </a: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15</a:t>
            </a:fld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1294450" y="3840025"/>
            <a:ext cx="408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152400" y="833000"/>
            <a:ext cx="1986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Solar</a:t>
            </a:r>
            <a:endParaRPr sz="2400"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152400" y="2740925"/>
            <a:ext cx="1986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HVAC</a:t>
            </a:r>
            <a:endParaRPr sz="2400"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00" y="1254000"/>
            <a:ext cx="8498100" cy="1459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00" y="3177999"/>
            <a:ext cx="8578157" cy="14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645900" y="17012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 Pratici Ottenuti</a:t>
            </a:r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16</a:t>
            </a:fld>
            <a:endParaRPr/>
          </a:p>
        </p:txBody>
      </p:sp>
      <p:grpSp>
        <p:nvGrpSpPr>
          <p:cNvPr id="196" name="Google Shape;196;p28"/>
          <p:cNvGrpSpPr/>
          <p:nvPr/>
        </p:nvGrpSpPr>
        <p:grpSpPr>
          <a:xfrm>
            <a:off x="357150" y="1228575"/>
            <a:ext cx="8294275" cy="393589"/>
            <a:chOff x="424812" y="1177857"/>
            <a:chExt cx="8294275" cy="849900"/>
          </a:xfrm>
        </p:grpSpPr>
        <p:sp>
          <p:nvSpPr>
            <p:cNvPr id="197" name="Google Shape;197;p28"/>
            <p:cNvSpPr/>
            <p:nvPr/>
          </p:nvSpPr>
          <p:spPr>
            <a:xfrm>
              <a:off x="2231887" y="1177857"/>
              <a:ext cx="64872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424812" y="1177857"/>
              <a:ext cx="20355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28"/>
          <p:cNvSpPr txBox="1">
            <a:spLocks noGrp="1"/>
          </p:cNvSpPr>
          <p:nvPr>
            <p:ph type="body" idx="4294967295"/>
          </p:nvPr>
        </p:nvSpPr>
        <p:spPr>
          <a:xfrm>
            <a:off x="357150" y="12285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Robot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0" name="Google Shape;200;p28"/>
          <p:cNvGrpSpPr/>
          <p:nvPr/>
        </p:nvGrpSpPr>
        <p:grpSpPr>
          <a:xfrm>
            <a:off x="357138" y="1693975"/>
            <a:ext cx="8294275" cy="393589"/>
            <a:chOff x="424812" y="1177857"/>
            <a:chExt cx="8294275" cy="849900"/>
          </a:xfrm>
        </p:grpSpPr>
        <p:sp>
          <p:nvSpPr>
            <p:cNvPr id="201" name="Google Shape;201;p28"/>
            <p:cNvSpPr/>
            <p:nvPr/>
          </p:nvSpPr>
          <p:spPr>
            <a:xfrm>
              <a:off x="2231887" y="1177857"/>
              <a:ext cx="64872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424812" y="1177857"/>
              <a:ext cx="20355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28"/>
          <p:cNvSpPr txBox="1">
            <a:spLocks noGrp="1"/>
          </p:cNvSpPr>
          <p:nvPr>
            <p:ph type="body" idx="4294967295"/>
          </p:nvPr>
        </p:nvSpPr>
        <p:spPr>
          <a:xfrm>
            <a:off x="357148" y="16939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Baxter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4" name="Google Shape;204;p28"/>
          <p:cNvGrpSpPr/>
          <p:nvPr/>
        </p:nvGrpSpPr>
        <p:grpSpPr>
          <a:xfrm>
            <a:off x="357150" y="2159375"/>
            <a:ext cx="8294275" cy="393589"/>
            <a:chOff x="424812" y="1177857"/>
            <a:chExt cx="8294275" cy="849900"/>
          </a:xfrm>
        </p:grpSpPr>
        <p:sp>
          <p:nvSpPr>
            <p:cNvPr id="205" name="Google Shape;205;p28"/>
            <p:cNvSpPr/>
            <p:nvPr/>
          </p:nvSpPr>
          <p:spPr>
            <a:xfrm>
              <a:off x="2231887" y="1177857"/>
              <a:ext cx="64872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24812" y="1177857"/>
              <a:ext cx="20355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8"/>
          <p:cNvSpPr txBox="1">
            <a:spLocks noGrp="1"/>
          </p:cNvSpPr>
          <p:nvPr>
            <p:ph type="body" idx="4294967295"/>
          </p:nvPr>
        </p:nvSpPr>
        <p:spPr>
          <a:xfrm>
            <a:off x="357150" y="21593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Descent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8" name="Google Shape;208;p28"/>
          <p:cNvGrpSpPr/>
          <p:nvPr/>
        </p:nvGrpSpPr>
        <p:grpSpPr>
          <a:xfrm>
            <a:off x="357188" y="2624775"/>
            <a:ext cx="8294275" cy="393589"/>
            <a:chOff x="424812" y="1177857"/>
            <a:chExt cx="8294275" cy="849900"/>
          </a:xfrm>
        </p:grpSpPr>
        <p:sp>
          <p:nvSpPr>
            <p:cNvPr id="209" name="Google Shape;209;p28"/>
            <p:cNvSpPr/>
            <p:nvPr/>
          </p:nvSpPr>
          <p:spPr>
            <a:xfrm>
              <a:off x="2231887" y="1177857"/>
              <a:ext cx="64872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424812" y="1177857"/>
              <a:ext cx="20355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8"/>
          <p:cNvSpPr txBox="1">
            <a:spLocks noGrp="1"/>
          </p:cNvSpPr>
          <p:nvPr>
            <p:ph type="body" idx="4294967295"/>
          </p:nvPr>
        </p:nvSpPr>
        <p:spPr>
          <a:xfrm>
            <a:off x="357197" y="26247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HVAC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12" name="Google Shape;212;p28"/>
          <p:cNvGrpSpPr/>
          <p:nvPr/>
        </p:nvGrpSpPr>
        <p:grpSpPr>
          <a:xfrm>
            <a:off x="357125" y="3090175"/>
            <a:ext cx="8294275" cy="393589"/>
            <a:chOff x="424812" y="1177857"/>
            <a:chExt cx="8294275" cy="849900"/>
          </a:xfrm>
        </p:grpSpPr>
        <p:sp>
          <p:nvSpPr>
            <p:cNvPr id="213" name="Google Shape;213;p28"/>
            <p:cNvSpPr/>
            <p:nvPr/>
          </p:nvSpPr>
          <p:spPr>
            <a:xfrm>
              <a:off x="2231887" y="1177857"/>
              <a:ext cx="64872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424812" y="1177857"/>
              <a:ext cx="20355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8"/>
          <p:cNvSpPr txBox="1">
            <a:spLocks noGrp="1"/>
          </p:cNvSpPr>
          <p:nvPr>
            <p:ph type="body" idx="4294967295"/>
          </p:nvPr>
        </p:nvSpPr>
        <p:spPr>
          <a:xfrm>
            <a:off x="357125" y="30901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Linear-Car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16" name="Google Shape;216;p28"/>
          <p:cNvGrpSpPr/>
          <p:nvPr/>
        </p:nvGrpSpPr>
        <p:grpSpPr>
          <a:xfrm>
            <a:off x="357113" y="3555575"/>
            <a:ext cx="8294275" cy="393589"/>
            <a:chOff x="424812" y="1177857"/>
            <a:chExt cx="8294275" cy="849900"/>
          </a:xfrm>
        </p:grpSpPr>
        <p:sp>
          <p:nvSpPr>
            <p:cNvPr id="217" name="Google Shape;217;p28"/>
            <p:cNvSpPr/>
            <p:nvPr/>
          </p:nvSpPr>
          <p:spPr>
            <a:xfrm>
              <a:off x="2231887" y="1177857"/>
              <a:ext cx="64872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424812" y="1177857"/>
              <a:ext cx="20355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8"/>
          <p:cNvSpPr txBox="1">
            <a:spLocks noGrp="1"/>
          </p:cNvSpPr>
          <p:nvPr>
            <p:ph type="body" idx="4294967295"/>
          </p:nvPr>
        </p:nvSpPr>
        <p:spPr>
          <a:xfrm>
            <a:off x="357122" y="35555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Linear-Car-2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0" name="Google Shape;220;p28"/>
          <p:cNvGrpSpPr/>
          <p:nvPr/>
        </p:nvGrpSpPr>
        <p:grpSpPr>
          <a:xfrm>
            <a:off x="357125" y="4020975"/>
            <a:ext cx="8294275" cy="393589"/>
            <a:chOff x="424812" y="1177857"/>
            <a:chExt cx="8294275" cy="849900"/>
          </a:xfrm>
        </p:grpSpPr>
        <p:sp>
          <p:nvSpPr>
            <p:cNvPr id="221" name="Google Shape;221;p28"/>
            <p:cNvSpPr/>
            <p:nvPr/>
          </p:nvSpPr>
          <p:spPr>
            <a:xfrm>
              <a:off x="2231887" y="1177857"/>
              <a:ext cx="64872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424812" y="1177857"/>
              <a:ext cx="20355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28"/>
          <p:cNvSpPr txBox="1">
            <a:spLocks noGrp="1"/>
          </p:cNvSpPr>
          <p:nvPr>
            <p:ph type="body" idx="4294967295"/>
          </p:nvPr>
        </p:nvSpPr>
        <p:spPr>
          <a:xfrm>
            <a:off x="357125" y="40209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Linear-Generator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4" name="Google Shape;224;p28"/>
          <p:cNvGrpSpPr/>
          <p:nvPr/>
        </p:nvGrpSpPr>
        <p:grpSpPr>
          <a:xfrm>
            <a:off x="357163" y="4486375"/>
            <a:ext cx="8294275" cy="393589"/>
            <a:chOff x="424812" y="1177857"/>
            <a:chExt cx="8294275" cy="849900"/>
          </a:xfrm>
        </p:grpSpPr>
        <p:sp>
          <p:nvSpPr>
            <p:cNvPr id="225" name="Google Shape;225;p28"/>
            <p:cNvSpPr/>
            <p:nvPr/>
          </p:nvSpPr>
          <p:spPr>
            <a:xfrm>
              <a:off x="2231887" y="1177857"/>
              <a:ext cx="64872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424812" y="1177857"/>
              <a:ext cx="20355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8"/>
          <p:cNvSpPr txBox="1">
            <a:spLocks noGrp="1"/>
          </p:cNvSpPr>
          <p:nvPr>
            <p:ph type="body" idx="4294967295"/>
          </p:nvPr>
        </p:nvSpPr>
        <p:spPr>
          <a:xfrm>
            <a:off x="357173" y="44863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Solar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4294967295"/>
          </p:nvPr>
        </p:nvSpPr>
        <p:spPr>
          <a:xfrm>
            <a:off x="2387600" y="12285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914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4294967295"/>
          </p:nvPr>
        </p:nvSpPr>
        <p:spPr>
          <a:xfrm>
            <a:off x="4340000" y="12285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1245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4294967295"/>
          </p:nvPr>
        </p:nvSpPr>
        <p:spPr>
          <a:xfrm>
            <a:off x="6292400" y="12285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928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4294967295"/>
          </p:nvPr>
        </p:nvSpPr>
        <p:spPr>
          <a:xfrm>
            <a:off x="2387600" y="16939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560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28"/>
          <p:cNvSpPr txBox="1">
            <a:spLocks noGrp="1"/>
          </p:cNvSpPr>
          <p:nvPr>
            <p:ph type="body" idx="4294967295"/>
          </p:nvPr>
        </p:nvSpPr>
        <p:spPr>
          <a:xfrm>
            <a:off x="2387600" y="21593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563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4294967295"/>
          </p:nvPr>
        </p:nvSpPr>
        <p:spPr>
          <a:xfrm>
            <a:off x="2387600" y="26247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3248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4294967295"/>
          </p:nvPr>
        </p:nvSpPr>
        <p:spPr>
          <a:xfrm>
            <a:off x="6292400" y="16939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663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4294967295"/>
          </p:nvPr>
        </p:nvSpPr>
        <p:spPr>
          <a:xfrm>
            <a:off x="6292400" y="21593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580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4294967295"/>
          </p:nvPr>
        </p:nvSpPr>
        <p:spPr>
          <a:xfrm>
            <a:off x="6292400" y="26247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3233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4294967295"/>
          </p:nvPr>
        </p:nvSpPr>
        <p:spPr>
          <a:xfrm>
            <a:off x="6292400" y="30901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538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4294967295"/>
          </p:nvPr>
        </p:nvSpPr>
        <p:spPr>
          <a:xfrm>
            <a:off x="6292400" y="35555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1987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4294967295"/>
          </p:nvPr>
        </p:nvSpPr>
        <p:spPr>
          <a:xfrm>
            <a:off x="6292400" y="40209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3129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28"/>
          <p:cNvSpPr txBox="1">
            <a:spLocks noGrp="1"/>
          </p:cNvSpPr>
          <p:nvPr>
            <p:ph type="body" idx="4294967295"/>
          </p:nvPr>
        </p:nvSpPr>
        <p:spPr>
          <a:xfrm>
            <a:off x="6292400" y="44863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547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28"/>
          <p:cNvSpPr txBox="1">
            <a:spLocks noGrp="1"/>
          </p:cNvSpPr>
          <p:nvPr>
            <p:ph type="body" idx="4294967295"/>
          </p:nvPr>
        </p:nvSpPr>
        <p:spPr>
          <a:xfrm>
            <a:off x="4340000" y="16939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1099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2" name="Google Shape;242;p28"/>
          <p:cNvSpPr txBox="1">
            <a:spLocks noGrp="1"/>
          </p:cNvSpPr>
          <p:nvPr>
            <p:ph type="body" idx="4294967295"/>
          </p:nvPr>
        </p:nvSpPr>
        <p:spPr>
          <a:xfrm>
            <a:off x="4340000" y="21593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591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4294967295"/>
          </p:nvPr>
        </p:nvSpPr>
        <p:spPr>
          <a:xfrm>
            <a:off x="4340000" y="26247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3210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4294967295"/>
          </p:nvPr>
        </p:nvSpPr>
        <p:spPr>
          <a:xfrm>
            <a:off x="4340000" y="30901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542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body" idx="4294967295"/>
          </p:nvPr>
        </p:nvSpPr>
        <p:spPr>
          <a:xfrm>
            <a:off x="4340000" y="35555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2048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4294967295"/>
          </p:nvPr>
        </p:nvSpPr>
        <p:spPr>
          <a:xfrm>
            <a:off x="4340000" y="40209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3229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4294967295"/>
          </p:nvPr>
        </p:nvSpPr>
        <p:spPr>
          <a:xfrm>
            <a:off x="4340000" y="44863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548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28"/>
          <p:cNvSpPr txBox="1">
            <a:spLocks noGrp="1"/>
          </p:cNvSpPr>
          <p:nvPr>
            <p:ph type="body" idx="4294967295"/>
          </p:nvPr>
        </p:nvSpPr>
        <p:spPr>
          <a:xfrm>
            <a:off x="2387588" y="30901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529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4294967295"/>
          </p:nvPr>
        </p:nvSpPr>
        <p:spPr>
          <a:xfrm>
            <a:off x="2387600" y="35555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1942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28"/>
          <p:cNvSpPr txBox="1">
            <a:spLocks noGrp="1"/>
          </p:cNvSpPr>
          <p:nvPr>
            <p:ph type="body" idx="4294967295"/>
          </p:nvPr>
        </p:nvSpPr>
        <p:spPr>
          <a:xfrm>
            <a:off x="2387600" y="40209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3389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28"/>
          <p:cNvSpPr txBox="1">
            <a:spLocks noGrp="1"/>
          </p:cNvSpPr>
          <p:nvPr>
            <p:ph type="body" idx="4294967295"/>
          </p:nvPr>
        </p:nvSpPr>
        <p:spPr>
          <a:xfrm>
            <a:off x="2387588" y="4486375"/>
            <a:ext cx="1952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538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2370500" y="834975"/>
            <a:ext cx="1986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Lifted</a:t>
            </a:r>
            <a:endParaRPr sz="2400"/>
          </a:p>
        </p:txBody>
      </p:sp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4033825" y="834975"/>
            <a:ext cx="2597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Grounded</a:t>
            </a:r>
            <a:endParaRPr sz="2400"/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5970050" y="834975"/>
            <a:ext cx="2597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Reduce Grounded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title"/>
          </p:nvPr>
        </p:nvSpPr>
        <p:spPr>
          <a:xfrm>
            <a:off x="645900" y="17012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Bibliografia</a:t>
            </a: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17</a:t>
            </a:fld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434525" y="1031125"/>
            <a:ext cx="84213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it" sz="2400" b="1"/>
              <a:t>Slide Advance AI </a:t>
            </a:r>
            <a:r>
              <a:rPr lang="it" sz="2400"/>
              <a:t>- Prof. Maratea</a:t>
            </a:r>
            <a:endParaRPr sz="24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it" sz="2400" b="1"/>
              <a:t>Effective grounding for hybrid planning problems represented in PDDL+</a:t>
            </a:r>
            <a:r>
              <a:rPr lang="it" sz="2400"/>
              <a:t>  -  di E. Scala e M. Vallatti (2021)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it" sz="2400" b="1"/>
              <a:t>PDDL+ Grounding: Can We Take Advantage of Classical Planning Approaches?</a:t>
            </a:r>
            <a:r>
              <a:rPr lang="it" sz="2400"/>
              <a:t>  -  di E. Scala e M. Vallatti (2020)</a:t>
            </a:r>
            <a:endParaRPr sz="2400"/>
          </a:p>
        </p:txBody>
      </p:sp>
      <p:sp>
        <p:nvSpPr>
          <p:cNvPr id="262" name="Google Shape;262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45900" y="17012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Indice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20425" y="818325"/>
            <a:ext cx="8604600" cy="41622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900"/>
              <a:buAutoNum type="arabicPeriod"/>
            </a:pPr>
            <a:r>
              <a:rPr lang="it" sz="2900"/>
              <a:t>Introduzione Teorica</a:t>
            </a:r>
            <a:endParaRPr sz="29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it" sz="1800"/>
              <a:t>PDDL+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it" sz="1800"/>
              <a:t>Grounding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it" sz="1800"/>
              <a:t>Riduzione Delle Combinazioni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it" sz="1800"/>
              <a:t>ENHSP Planner</a:t>
            </a:r>
            <a:endParaRPr sz="1800"/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it" sz="2900"/>
              <a:t>Applicazione Nel Nostro Progetto</a:t>
            </a:r>
            <a:endParaRPr sz="2900"/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it" sz="2900"/>
              <a:t>Problematiche &amp; Risoluzioni</a:t>
            </a:r>
            <a:endParaRPr sz="2900"/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it" sz="2900"/>
              <a:t>Risultati Pratici Ottenuti</a:t>
            </a:r>
            <a:endParaRPr sz="2900"/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it" sz="2900"/>
              <a:t>Bibliografia</a:t>
            </a:r>
            <a:endParaRPr sz="2900"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645900" y="17012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PDDL+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45900" y="1368325"/>
            <a:ext cx="78522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-"/>
            </a:pPr>
            <a:r>
              <a:rPr lang="it" sz="2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File Domain:</a:t>
            </a:r>
            <a:r>
              <a:rPr lang="it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requirements, types, predicates e operators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-"/>
            </a:pPr>
            <a:r>
              <a:rPr lang="it" sz="2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File Problem:</a:t>
            </a:r>
            <a:r>
              <a:rPr lang="it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definizione di objects, initial state e goal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 b="1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Versioni del PDDL:</a:t>
            </a:r>
            <a:endParaRPr sz="2200" b="1" u="sng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-"/>
            </a:pPr>
            <a:r>
              <a:rPr lang="it" sz="2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PDDL classico</a:t>
            </a:r>
            <a:r>
              <a:rPr lang="it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(1998)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-"/>
            </a:pPr>
            <a:r>
              <a:rPr lang="it" sz="2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PDDL 2.1:</a:t>
            </a:r>
            <a:r>
              <a:rPr lang="it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introduzione di numeric fluents and durative actions (2002)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-"/>
            </a:pPr>
            <a:r>
              <a:rPr lang="it" sz="2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PDDL+:</a:t>
            </a:r>
            <a:r>
              <a:rPr lang="it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introduzione di processi ed eventi continui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645900" y="17012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PDDL+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3762810"/>
            <a:ext cx="4288201" cy="965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2613850"/>
            <a:ext cx="3678151" cy="9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8750" y="1387625"/>
            <a:ext cx="4288199" cy="1042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575" y="1387625"/>
            <a:ext cx="2862376" cy="151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/>
          <p:nvPr/>
        </p:nvCxnSpPr>
        <p:spPr>
          <a:xfrm rot="10800000" flipH="1">
            <a:off x="3164950" y="1543050"/>
            <a:ext cx="1276500" cy="32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6"/>
          <p:cNvCxnSpPr>
            <a:stCxn id="87" idx="3"/>
          </p:cNvCxnSpPr>
          <p:nvPr/>
        </p:nvCxnSpPr>
        <p:spPr>
          <a:xfrm>
            <a:off x="3164951" y="2146163"/>
            <a:ext cx="1332600" cy="5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6"/>
          <p:cNvCxnSpPr/>
          <p:nvPr/>
        </p:nvCxnSpPr>
        <p:spPr>
          <a:xfrm>
            <a:off x="3118000" y="2594275"/>
            <a:ext cx="1361100" cy="12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461800" y="3762800"/>
            <a:ext cx="30879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Esempio di come una durative-action in PDDL 2.1 può essere trasformata in PDDL+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645900" y="17012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Grounding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49859"/>
          <a:stretch/>
        </p:blipFill>
        <p:spPr>
          <a:xfrm>
            <a:off x="186200" y="929525"/>
            <a:ext cx="2426850" cy="257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49859"/>
          <a:stretch/>
        </p:blipFill>
        <p:spPr>
          <a:xfrm>
            <a:off x="6379150" y="848125"/>
            <a:ext cx="2659800" cy="257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2894300" y="1031125"/>
            <a:ext cx="3541500" cy="24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Il grounding è il processo di istanziazione di una descrizione astratta di un dominio di pianificazione in una descrizione concreta del problema specifico che si vuole risolvere.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86200" y="3508525"/>
            <a:ext cx="8852700" cy="24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pratica, durante il grounding, si definiscono i valori concreti per tutti gli oggetti che appaiono nella descrizione astratta, creando così una specificazione completa del problema di pianificazione.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645900" y="17012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Riduzione Delle Combinazioni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395350" y="1145775"/>
            <a:ext cx="8291100" cy="3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-"/>
            </a:pPr>
            <a:r>
              <a:rPr lang="it" sz="2000" b="1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Perché? </a:t>
            </a:r>
            <a:endParaRPr sz="2000" b="1" u="sng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Vogliamo ridurre le spazio di ricerca per il pianificatore, rendendo risolvibili 		più facilmente problemi che senza questo processo sarebbero irrisolvibili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-"/>
            </a:pPr>
            <a:r>
              <a:rPr lang="it" sz="2000" b="1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Come?</a:t>
            </a:r>
            <a:endParaRPr sz="2000" b="1" u="sng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 tecnica che utilizziamo è suggerita dall’articolo “Effective grounding for 	hybrid planning problems represented in PDDL+” di E. Scala e M. Vallatti.</a:t>
            </a:r>
            <a:b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Un’ analisi statica che elimina le combinazioni che non possono mai essere 	verificate. 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645900" y="17012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Riduzione Delle Combinazioni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433750" y="1174550"/>
            <a:ext cx="8262300" cy="3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L’analisi statica è già stata implementata con successo nel PDDL classico, nel PDDL+ bisogna considerare: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-"/>
            </a:pPr>
            <a:r>
              <a:rPr lang="it"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non solo Azioni</a:t>
            </a: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ma anche Processi ed Eventi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-"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 </a:t>
            </a:r>
            <a:r>
              <a:rPr lang="it"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numeric fluent</a:t>
            </a: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come caso distinto da quelli booleani 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L’algoritmo si serve di diverse funzioni e procedure: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-"/>
            </a:pPr>
            <a:r>
              <a:rPr lang="it"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Reduce</a:t>
            </a: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(principale)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-"/>
            </a:pPr>
            <a:r>
              <a:rPr lang="it"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ReduceExpression, ReduceSat, ReduceNum</a:t>
            </a: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-"/>
            </a:pPr>
            <a:r>
              <a:rPr lang="it"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IsStatic</a:t>
            </a: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che si serve di Affected e Abstract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645900" y="17012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Riduzione Delle Combinazioni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8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r="30308"/>
          <a:stretch/>
        </p:blipFill>
        <p:spPr>
          <a:xfrm>
            <a:off x="308250" y="1512575"/>
            <a:ext cx="4145976" cy="26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575" y="2950000"/>
            <a:ext cx="2393375" cy="20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7575" y="944550"/>
            <a:ext cx="3792675" cy="188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0"/>
          <p:cNvCxnSpPr>
            <a:endCxn id="120" idx="2"/>
          </p:cNvCxnSpPr>
          <p:nvPr/>
        </p:nvCxnSpPr>
        <p:spPr>
          <a:xfrm rot="10800000" flipH="1">
            <a:off x="3897900" y="1031125"/>
            <a:ext cx="67410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20"/>
          <p:cNvCxnSpPr/>
          <p:nvPr/>
        </p:nvCxnSpPr>
        <p:spPr>
          <a:xfrm flipH="1">
            <a:off x="7266200" y="3017000"/>
            <a:ext cx="614100" cy="6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645900" y="17012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ENHSP Planner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395350" y="1318500"/>
            <a:ext cx="8175900" cy="3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ENHSP, Expressive Numeric Heuristic Search Planner, è un planner ideato da Enrico Scala. 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Compatibile con diverse versioni del PDDL, compresi: PDDL classico, PDDL2.1 e PDDL+.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Il planner legge in input un file problem e un file domain, e restituisce una sequenza di azioni (plan) per risolvere il problema. La soluzione fornita, se viene trovata, è una soluzione ottima. 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On-screen Show (16:9)</PresentationFormat>
  <Paragraphs>146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Oswald</vt:lpstr>
      <vt:lpstr>Average</vt:lpstr>
      <vt:lpstr>Arial</vt:lpstr>
      <vt:lpstr>Slate</vt:lpstr>
      <vt:lpstr>PyGrounder: Reduce Combinations </vt:lpstr>
      <vt:lpstr>Indice</vt:lpstr>
      <vt:lpstr>PDDL+</vt:lpstr>
      <vt:lpstr>PDDL+</vt:lpstr>
      <vt:lpstr>Grounding</vt:lpstr>
      <vt:lpstr>Riduzione Delle Combinazioni</vt:lpstr>
      <vt:lpstr>Riduzione Delle Combinazioni</vt:lpstr>
      <vt:lpstr>Riduzione Delle Combinazioni</vt:lpstr>
      <vt:lpstr>ENHSP Planner</vt:lpstr>
      <vt:lpstr>ENHSP Planner</vt:lpstr>
      <vt:lpstr>Applicazione Nel Nostro Progetto</vt:lpstr>
      <vt:lpstr>Problematiche &amp; Soluzioni</vt:lpstr>
      <vt:lpstr>Problematiche &amp; Soluzioni</vt:lpstr>
      <vt:lpstr>Risultati Pratici Ottenuti</vt:lpstr>
      <vt:lpstr>Risultati Pratici Ottenuti</vt:lpstr>
      <vt:lpstr>Risultati Pratici Ottenuti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PyGrounder: Reduce Combinations </dc:title>
  <cp:lastModifiedBy>Tommaso Parodi</cp:lastModifiedBy>
  <cp:revision>1</cp:revision>
  <dcterms:modified xsi:type="dcterms:W3CDTF">2023-07-03T14:44:40Z</dcterms:modified>
</cp:coreProperties>
</file>