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0" r:id="rId3"/>
    <p:sldId id="260" r:id="rId4"/>
    <p:sldId id="299" r:id="rId5"/>
    <p:sldId id="301" r:id="rId6"/>
    <p:sldId id="263" r:id="rId7"/>
    <p:sldId id="300" r:id="rId8"/>
    <p:sldId id="303" r:id="rId9"/>
    <p:sldId id="302" r:id="rId10"/>
    <p:sldId id="304" r:id="rId11"/>
    <p:sldId id="305" r:id="rId12"/>
    <p:sldId id="306" r:id="rId13"/>
    <p:sldId id="307" r:id="rId14"/>
    <p:sldId id="308" r:id="rId15"/>
    <p:sldId id="282" r:id="rId16"/>
    <p:sldId id="309" r:id="rId17"/>
    <p:sldId id="29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A7FD-3B32-417B-95F2-99C379C6548A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2148-D98F-40A3-9BEF-FA07A1FC2F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7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78239-93D6-4FFE-BEA5-4705184A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60E16-E7B0-45CF-8359-6E80AF45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DBC16-D018-488E-86DF-0E05B0E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66E7-4FFA-4563-BC4F-ECC95B0A9297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D2187-0B0A-4525-9E1F-5BB68D8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A6BA6-D97D-42A3-B1F1-1B6D796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7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C4860-E840-4DF0-8164-9C2F18E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4783D4-9637-445A-A9CF-E9B03A5F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2E757-9076-42CD-B28A-14B8344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86AE-FAB3-45DB-AF0A-F10D388DE63F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518CD-2758-45BE-A7F6-05C876D3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0FB7-3DBC-4F87-9D73-5FD52DBA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61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C530ED-FC74-4B9E-9066-9D1F6ED60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4B20B-6F4E-4353-B5CF-8601E164D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1FF98-EF8D-408F-BBFB-61A9949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9148-BC96-4C44-8E27-9239ED8E507A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5FEB4-90DB-4DE4-A7BC-2C3E1763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C3E2C-615F-4C56-97A0-C2CC8111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866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FFCD-9147-4EF0-B844-A5876C0B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CBD67-A034-49E6-BC8A-15852D42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A1F44E-7034-4610-8ABC-580AED40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7F28-955A-405B-B951-3C30D24EC296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9C7F-4A10-4B5F-9389-E384F6D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01BAA-F28C-4CE3-8629-92D8824E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7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B73DE-748E-4413-BD18-218CDCB9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0BF6D-8E69-48B0-8241-0B69FED1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6C25A-E04F-420C-9469-E83F1B39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9F1F-EE7D-4A3A-8DF4-01E6E3314034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B6968-64D3-4D77-A351-D08ACF2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6C80D-D4C9-4A93-B954-4C3BAFBC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82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FA8C-B30E-459C-8BF9-ED341A42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22499-31A3-4952-9B33-57B363F9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A2D58-F8B7-4E39-8090-CC617F94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C56A95-1EB6-41F2-A80F-6F3BAB7D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A4B5-94F4-4F8D-9307-DD4815EE22EB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B551F-CA84-40B4-928A-A2607E3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BA0E4-DB7D-43DD-BF6F-978D9F6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17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0F7D5-8669-4F77-A388-07EE6726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C06DE-B18F-49B1-BB0D-6AF788E2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1CE97-37FB-4DD3-B782-88D6A3BEF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FCCAC-C42C-4D2D-85E6-476E8A73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5362C9-A63B-4FD0-9F8C-DA1A8D685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20D9A7-1349-4B4E-80DB-352D030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0A4-329C-4D4F-8337-C999D09A4FF8}" type="datetime1">
              <a:rPr lang="fr-CH" smtClean="0"/>
              <a:t>18.06.2020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F60D08-F920-44EC-893F-E12174AA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A9FDBC-4579-4A5D-AAE0-A572B539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6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EBFC5-0D1A-4704-8002-B56BE320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CF470D-DEF9-43B4-B3EC-F86432B6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2410-8EBC-4FDA-A0E1-1B9FF93C0A4C}" type="datetime1">
              <a:rPr lang="fr-CH" smtClean="0"/>
              <a:t>18.06.2020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6028C-F84E-4A9B-A937-B90E38B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1EEDBE-9A70-4702-8866-D325F62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37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5B5E95-9920-404A-851A-A04B5326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1142-98A3-48AF-9F51-86DB40AA21CE}" type="datetime1">
              <a:rPr lang="fr-CH" smtClean="0"/>
              <a:t>18.06.2020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98BAC-BBC0-4E54-B71D-F2E90EC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94F90F-8481-4766-A38F-935A7788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57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EF3A5-B765-4036-B75F-4928AEE1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601ED-0E82-4859-A896-3051F8BA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F945B-0666-4DFD-97F2-EF2C729C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8D7B8-BCD2-4CC1-80BC-71815226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8B19-82AC-4080-87EC-3517037E2A87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459E-4D4A-4455-A0A9-03ECDB32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52747C-BED9-4A8E-9029-458A098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5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A2990-1BD7-4DC0-9567-E8A06C1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00ECB-ECFC-4F09-ADD0-E7107B94A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CC6596-2A0A-4B42-83E0-4926709D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0997C5-1750-4454-B16E-89751B10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CE36-894C-4BF9-BC02-94EAF06E7870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5DC3C0-A0F7-43F5-B741-7F83E51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9C388C-F7D2-41F4-B3E8-60ABBCA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1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397FAD-86A2-4D88-A8A4-CA4F39C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863DD6-7699-4856-9DCC-E870EBF97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6916E-B0B0-4687-91D3-41945D893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EFF9-AABF-4629-B5DA-50A3ABF08453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8848D-4CA3-4EA8-930B-0D11FBE9E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4C6D4-1C23-406A-90D5-906CCCC4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CAA9-A281-4BED-B172-048C7AE965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3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3AD7-EAA1-4099-A15B-BE043E05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CH" dirty="0" err="1">
                <a:solidFill>
                  <a:schemeClr val="accent1"/>
                </a:solidFill>
              </a:rPr>
              <a:t>Aimotion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9A5B7-6D2A-4446-A8BE-AA2F0216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596"/>
            <a:ext cx="9144000" cy="1655762"/>
          </a:xfrm>
        </p:spPr>
        <p:txBody>
          <a:bodyPr/>
          <a:lstStyle/>
          <a:p>
            <a:r>
              <a:rPr lang="fr-CH" dirty="0"/>
              <a:t>Jonathan Lo, Tommaso Peletta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4D4EB2-5E70-45B1-B8AF-8C785887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2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Background and </a:t>
            </a:r>
            <a:r>
              <a:rPr lang="fr-CH" dirty="0" err="1">
                <a:solidFill>
                  <a:schemeClr val="accent1"/>
                </a:solidFill>
              </a:rPr>
              <a:t>sound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10</a:t>
            </a:fld>
            <a:endParaRPr lang="fr-CH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B2A0500-7409-4D06-8CDB-92EAE3DA3AFF}"/>
              </a:ext>
            </a:extLst>
          </p:cNvPr>
          <p:cNvSpPr/>
          <p:nvPr/>
        </p:nvSpPr>
        <p:spPr>
          <a:xfrm>
            <a:off x="1545431" y="3942560"/>
            <a:ext cx="9101138" cy="44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6A8ACE-FA1B-461F-A148-281C6E4E0601}"/>
              </a:ext>
            </a:extLst>
          </p:cNvPr>
          <p:cNvSpPr txBox="1"/>
          <p:nvPr/>
        </p:nvSpPr>
        <p:spPr>
          <a:xfrm>
            <a:off x="1100138" y="4514854"/>
            <a:ext cx="102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906373-1E4F-4718-B739-D7113A2802E1}"/>
              </a:ext>
            </a:extLst>
          </p:cNvPr>
          <p:cNvSpPr txBox="1"/>
          <p:nvPr/>
        </p:nvSpPr>
        <p:spPr>
          <a:xfrm>
            <a:off x="10135791" y="4591332"/>
            <a:ext cx="102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Level</a:t>
            </a:r>
            <a:r>
              <a:rPr lang="fr-CH" dirty="0"/>
              <a:t> 4</a:t>
            </a:r>
          </a:p>
        </p:txBody>
      </p:sp>
      <p:pic>
        <p:nvPicPr>
          <p:cNvPr id="15" name="Image 14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F26DBA94-7D07-4DDC-A284-666BB8410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4914" r="13310" b="19743"/>
          <a:stretch/>
        </p:blipFill>
        <p:spPr>
          <a:xfrm>
            <a:off x="1448015" y="2425077"/>
            <a:ext cx="1419225" cy="1405381"/>
          </a:xfrm>
          <a:prstGeom prst="rect">
            <a:avLst/>
          </a:prstGeom>
        </p:spPr>
      </p:pic>
      <p:pic>
        <p:nvPicPr>
          <p:cNvPr id="17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123940E-DEA4-45A6-BDCC-2C07440AE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12195" r="10854" b="12988"/>
          <a:stretch/>
        </p:blipFill>
        <p:spPr>
          <a:xfrm>
            <a:off x="9324759" y="2699039"/>
            <a:ext cx="1162266" cy="1114140"/>
          </a:xfrm>
          <a:prstGeom prst="rect">
            <a:avLst/>
          </a:prstGeom>
        </p:spPr>
      </p:pic>
      <p:pic>
        <p:nvPicPr>
          <p:cNvPr id="21" name="Graphique 20" descr="Pluie">
            <a:extLst>
              <a:ext uri="{FF2B5EF4-FFF2-40B4-BE49-F238E27FC236}">
                <a16:creationId xmlns:a16="http://schemas.microsoft.com/office/drawing/2014/main" id="{540D511D-E8A4-4914-8303-F30A8DF5D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337" y="2504895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 err="1">
                <a:solidFill>
                  <a:schemeClr val="accent1"/>
                </a:solidFill>
              </a:rPr>
              <a:t>Level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treshold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11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Bpm refreshed every second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Level adaptation every 10 seconds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Average bpm for the last 5 seconds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Last average bpm &lt; current average bpm x 0.02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Increase level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Otherwise decrease level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0710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before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12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Initial questionnaire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User manual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Task explanation</a:t>
            </a:r>
          </a:p>
        </p:txBody>
      </p:sp>
    </p:spTree>
    <p:extLst>
      <p:ext uri="{BB962C8B-B14F-4D97-AF65-F5344CB8AC3E}">
        <p14:creationId xmlns:p14="http://schemas.microsoft.com/office/powerpoint/2010/main" val="392941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during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13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Observation grid</a:t>
            </a:r>
          </a:p>
          <a:p>
            <a:pPr marL="1371600" lvl="2" indent="-457200">
              <a:lnSpc>
                <a:spcPct val="20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Time</a:t>
            </a:r>
          </a:p>
          <a:p>
            <a:pPr marL="1371600" lvl="2" indent="-457200">
              <a:lnSpc>
                <a:spcPct val="20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Errors</a:t>
            </a:r>
          </a:p>
          <a:p>
            <a:pPr marL="1371600" lvl="2" indent="-457200">
              <a:lnSpc>
                <a:spcPct val="20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14872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after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14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Presence questionnaire (PQ)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System Usability Scale (SUS)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Game Experience Questionnaire (GEQ)</a:t>
            </a:r>
          </a:p>
        </p:txBody>
      </p:sp>
    </p:spTree>
    <p:extLst>
      <p:ext uri="{BB962C8B-B14F-4D97-AF65-F5344CB8AC3E}">
        <p14:creationId xmlns:p14="http://schemas.microsoft.com/office/powerpoint/2010/main" val="30696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E89B0-549B-46D4-8630-1A1F6004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15</a:t>
            </a:fld>
            <a:endParaRPr lang="fr-CH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2327BEE2-9701-4216-81C8-0C9428F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Task </a:t>
            </a:r>
            <a:r>
              <a:rPr lang="it-IT" dirty="0" err="1">
                <a:solidFill>
                  <a:schemeClr val="accent1"/>
                </a:solidFill>
              </a:rPr>
              <a:t>repartition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DD32EF0-FE4B-40AD-9846-53E964B4FFB5}"/>
              </a:ext>
            </a:extLst>
          </p:cNvPr>
          <p:cNvSpPr txBox="1"/>
          <p:nvPr/>
        </p:nvSpPr>
        <p:spPr>
          <a:xfrm>
            <a:off x="1039368" y="2446744"/>
            <a:ext cx="472135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/>
              <a:t>Tommaso Peletta</a:t>
            </a:r>
          </a:p>
          <a:p>
            <a:pPr algn="ctr">
              <a:lnSpc>
                <a:spcPct val="150000"/>
              </a:lnSpc>
            </a:pPr>
            <a:r>
              <a:rPr lang="it-IT" sz="2800" dirty="0"/>
              <a:t>Target and player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124BB5-5B37-4BB5-BD65-9B80CA67E904}"/>
              </a:ext>
            </a:extLst>
          </p:cNvPr>
          <p:cNvSpPr txBox="1"/>
          <p:nvPr/>
        </p:nvSpPr>
        <p:spPr>
          <a:xfrm>
            <a:off x="6096000" y="2449726"/>
            <a:ext cx="54102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/>
              <a:t>Jonathan Lo</a:t>
            </a:r>
          </a:p>
          <a:p>
            <a:pPr algn="ctr">
              <a:lnSpc>
                <a:spcPct val="150000"/>
              </a:lnSpc>
            </a:pPr>
            <a:r>
              <a:rPr lang="it-IT" sz="2800" dirty="0"/>
              <a:t>Environment and background</a:t>
            </a:r>
          </a:p>
        </p:txBody>
      </p:sp>
      <p:pic>
        <p:nvPicPr>
          <p:cNvPr id="62" name="Immagine 61">
            <a:extLst>
              <a:ext uri="{FF2B5EF4-FFF2-40B4-BE49-F238E27FC236}">
                <a16:creationId xmlns:a16="http://schemas.microsoft.com/office/drawing/2014/main" id="{14AF8F86-D57A-4789-A0FE-2F636767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3272" y="3876583"/>
            <a:ext cx="1263800" cy="1263800"/>
          </a:xfrm>
          <a:prstGeom prst="rect">
            <a:avLst/>
          </a:prstGeom>
        </p:spPr>
      </p:pic>
      <p:pic>
        <p:nvPicPr>
          <p:cNvPr id="33" name="Immagine 32" descr="Immagine che contiene interni, sedendo, scuro, tavolo&#10;&#10;Descrizione generata automaticamente">
            <a:extLst>
              <a:ext uri="{FF2B5EF4-FFF2-40B4-BE49-F238E27FC236}">
                <a16:creationId xmlns:a16="http://schemas.microsoft.com/office/drawing/2014/main" id="{39169DB9-FF2C-438A-9E7A-FADE1E53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72" y="4440222"/>
            <a:ext cx="2239630" cy="1318182"/>
          </a:xfrm>
          <a:prstGeom prst="rect">
            <a:avLst/>
          </a:prstGeom>
        </p:spPr>
      </p:pic>
      <p:pic>
        <p:nvPicPr>
          <p:cNvPr id="67" name="Immagine 66" descr="Immagine che contiene edificio, città, largo, sedendo&#10;&#10;Descrizione generata automaticamente">
            <a:extLst>
              <a:ext uri="{FF2B5EF4-FFF2-40B4-BE49-F238E27FC236}">
                <a16:creationId xmlns:a16="http://schemas.microsoft.com/office/drawing/2014/main" id="{E8A29011-99C6-4390-BD70-3C901AE0D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90" y="4353223"/>
            <a:ext cx="2531917" cy="1425068"/>
          </a:xfrm>
          <a:prstGeom prst="rect">
            <a:avLst/>
          </a:prstGeom>
        </p:spPr>
      </p:pic>
      <p:pic>
        <p:nvPicPr>
          <p:cNvPr id="69" name="Immagine 6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736F0EA-0881-44A2-95C2-DC9DBD0B50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r="9703"/>
          <a:stretch/>
        </p:blipFill>
        <p:spPr>
          <a:xfrm>
            <a:off x="9519429" y="4180047"/>
            <a:ext cx="588169" cy="7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16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Positive feedback for the moment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Heartbeat measurement accuracy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Accessible to players of all level</a:t>
            </a:r>
          </a:p>
        </p:txBody>
      </p:sp>
    </p:spTree>
    <p:extLst>
      <p:ext uri="{BB962C8B-B14F-4D97-AF65-F5344CB8AC3E}">
        <p14:creationId xmlns:p14="http://schemas.microsoft.com/office/powerpoint/2010/main" val="27243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3AD7-EAA1-4099-A15B-BE043E05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CH" dirty="0" err="1">
                <a:solidFill>
                  <a:schemeClr val="accent1"/>
                </a:solidFill>
              </a:rPr>
              <a:t>Aimotion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9A5B7-6D2A-4446-A8BE-AA2F0216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596"/>
            <a:ext cx="9144000" cy="1655762"/>
          </a:xfrm>
        </p:spPr>
        <p:txBody>
          <a:bodyPr/>
          <a:lstStyle/>
          <a:p>
            <a:r>
              <a:rPr lang="fr-CH" dirty="0"/>
              <a:t>Jonathan Lo, Tommaso Peletta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4D4EB2-5E70-45B1-B8AF-8C785887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0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team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2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176FDE-C8FE-41D7-BC75-EB670659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39" y="2345129"/>
            <a:ext cx="6398922" cy="23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3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3"/>
            <a:ext cx="5207117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FPS </a:t>
            </a:r>
            <a:r>
              <a:rPr lang="it-IT" sz="3200" dirty="0" err="1"/>
              <a:t>Aim</a:t>
            </a:r>
            <a:r>
              <a:rPr lang="it-IT" sz="3200" dirty="0"/>
              <a:t> trainer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Adaptive</a:t>
            </a:r>
            <a:r>
              <a:rPr lang="it-IT" sz="3200" dirty="0"/>
              <a:t> </a:t>
            </a:r>
            <a:r>
              <a:rPr lang="it-IT" sz="3200" dirty="0" err="1"/>
              <a:t>environment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GB" sz="3200" dirty="0"/>
              <a:t>Heartbeat input</a:t>
            </a:r>
          </a:p>
        </p:txBody>
      </p:sp>
      <p:pic>
        <p:nvPicPr>
          <p:cNvPr id="5" name="Image 4" descr="Une image contenant extérieur, eau, assis, homme&#10;&#10;Description générée automatiquement">
            <a:extLst>
              <a:ext uri="{FF2B5EF4-FFF2-40B4-BE49-F238E27FC236}">
                <a16:creationId xmlns:a16="http://schemas.microsoft.com/office/drawing/2014/main" id="{699F0825-D021-4802-9043-669F71CC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73" y="2249089"/>
            <a:ext cx="4996722" cy="28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goal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4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9120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Use the bpm to adapt the difficulty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Keep a reasonable level of stress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Push the players to their limits</a:t>
            </a:r>
          </a:p>
        </p:txBody>
      </p:sp>
    </p:spTree>
    <p:extLst>
      <p:ext uri="{BB962C8B-B14F-4D97-AF65-F5344CB8AC3E}">
        <p14:creationId xmlns:p14="http://schemas.microsoft.com/office/powerpoint/2010/main" val="255276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Gameplay </a:t>
            </a:r>
            <a:r>
              <a:rPr lang="fr-CH" dirty="0" err="1">
                <a:solidFill>
                  <a:schemeClr val="accent1"/>
                </a:solidFill>
              </a:rPr>
              <a:t>explanation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5</a:t>
            </a:fld>
            <a:endParaRPr lang="fr-CH"/>
          </a:p>
        </p:txBody>
      </p:sp>
      <p:pic>
        <p:nvPicPr>
          <p:cNvPr id="5" name="Image 4" descr="Une image contenant extérieur, eau, assis, homme&#10;&#10;Description générée automatiquement">
            <a:extLst>
              <a:ext uri="{FF2B5EF4-FFF2-40B4-BE49-F238E27FC236}">
                <a16:creationId xmlns:a16="http://schemas.microsoft.com/office/drawing/2014/main" id="{699F0825-D021-4802-9043-669F71CC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84" y="1690688"/>
            <a:ext cx="7929032" cy="44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2">
            <a:extLst>
              <a:ext uri="{FF2B5EF4-FFF2-40B4-BE49-F238E27FC236}">
                <a16:creationId xmlns:a16="http://schemas.microsoft.com/office/drawing/2014/main" id="{3D473AE6-B0B5-4F34-BEC5-444630E235EA}"/>
              </a:ext>
            </a:extLst>
          </p:cNvPr>
          <p:cNvSpPr txBox="1">
            <a:spLocks/>
          </p:cNvSpPr>
          <p:nvPr/>
        </p:nvSpPr>
        <p:spPr>
          <a:xfrm>
            <a:off x="1231132" y="1950922"/>
            <a:ext cx="5121335" cy="36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chemeClr val="accent1"/>
              </a:buClr>
              <a:buSzPct val="130000"/>
            </a:pPr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114937B-5F0D-41EA-98BB-B536432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28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Stress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2A0CC6E-9875-4D48-AEBC-48D0D2FF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6</a:t>
            </a:fld>
            <a:endParaRPr lang="fr-CH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3D50F74-E38A-42BB-889D-1C4FF6295265}"/>
              </a:ext>
            </a:extLst>
          </p:cNvPr>
          <p:cNvSpPr/>
          <p:nvPr/>
        </p:nvSpPr>
        <p:spPr>
          <a:xfrm>
            <a:off x="2874626" y="2422567"/>
            <a:ext cx="6442746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SzPct val="130000"/>
            </a:pPr>
            <a:r>
              <a:rPr lang="it-IT" sz="3200" dirty="0"/>
              <a:t>Heart rate </a:t>
            </a:r>
            <a:r>
              <a:rPr lang="it-IT" sz="3200" dirty="0" err="1"/>
              <a:t>mesurament</a:t>
            </a:r>
            <a:r>
              <a:rPr lang="it-IT" sz="3200" dirty="0"/>
              <a:t> </a:t>
            </a:r>
            <a:r>
              <a:rPr lang="it-IT" sz="3200" dirty="0" err="1"/>
              <a:t>using</a:t>
            </a:r>
            <a:r>
              <a:rPr lang="it-IT" sz="3200" dirty="0"/>
              <a:t> camera</a:t>
            </a:r>
            <a:endParaRPr lang="en-GB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86DFD5-35A6-4292-8C09-A4A35DEC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4" y="4201625"/>
            <a:ext cx="1286451" cy="12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system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7</a:t>
            </a:fld>
            <a:endParaRPr lang="fr-CH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465C3B-A109-42C2-A1C0-388C63A74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2" t="64338" r="24859" b="5411"/>
          <a:stretch/>
        </p:blipFill>
        <p:spPr>
          <a:xfrm>
            <a:off x="5541312" y="2069637"/>
            <a:ext cx="1109373" cy="752646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28EF72B-4A26-4AB6-837E-3BAE1EEE1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8" t="28558" r="21920" b="25073"/>
          <a:stretch/>
        </p:blipFill>
        <p:spPr>
          <a:xfrm>
            <a:off x="892967" y="2112624"/>
            <a:ext cx="1671640" cy="709659"/>
          </a:xfrm>
          <a:prstGeom prst="rect">
            <a:avLst/>
          </a:prstGeom>
        </p:spPr>
      </p:pic>
      <p:pic>
        <p:nvPicPr>
          <p:cNvPr id="9" name="Immagine 11">
            <a:extLst>
              <a:ext uri="{FF2B5EF4-FFF2-40B4-BE49-F238E27FC236}">
                <a16:creationId xmlns:a16="http://schemas.microsoft.com/office/drawing/2014/main" id="{82DDD44D-5E15-44AB-BA7E-BFD24239D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68" y="2168521"/>
            <a:ext cx="597863" cy="597863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4C7307BC-09A5-48EF-94BC-5D555029B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1752" y="5543636"/>
            <a:ext cx="648494" cy="648494"/>
          </a:xfrm>
          <a:prstGeom prst="rect">
            <a:avLst/>
          </a:prstGeom>
        </p:spPr>
      </p:pic>
      <p:pic>
        <p:nvPicPr>
          <p:cNvPr id="12" name="Image 11" descr="Une image contenant extérieur, eau, assis, homme&#10;&#10;Description générée automatiquement">
            <a:extLst>
              <a:ext uri="{FF2B5EF4-FFF2-40B4-BE49-F238E27FC236}">
                <a16:creationId xmlns:a16="http://schemas.microsoft.com/office/drawing/2014/main" id="{62B46391-4359-4336-B175-8D7A9FAB4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6" y="3506583"/>
            <a:ext cx="1579332" cy="888374"/>
          </a:xfrm>
          <a:prstGeom prst="rect">
            <a:avLst/>
          </a:prstGeom>
        </p:spPr>
      </p:pic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8BAD5DB-EECC-479D-9535-B224581F521C}"/>
              </a:ext>
            </a:extLst>
          </p:cNvPr>
          <p:cNvSpPr/>
          <p:nvPr/>
        </p:nvSpPr>
        <p:spPr>
          <a:xfrm rot="10800000">
            <a:off x="7249919" y="2357438"/>
            <a:ext cx="2536031" cy="1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8B9FE705-2390-46A4-B696-1D5AA3C9BDD1}"/>
              </a:ext>
            </a:extLst>
          </p:cNvPr>
          <p:cNvSpPr/>
          <p:nvPr/>
        </p:nvSpPr>
        <p:spPr>
          <a:xfrm rot="19250071">
            <a:off x="6682839" y="4174230"/>
            <a:ext cx="3888000" cy="11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C3786B1-0297-4A1F-BCAA-757D1A9EC9F4}"/>
              </a:ext>
            </a:extLst>
          </p:cNvPr>
          <p:cNvSpPr/>
          <p:nvPr/>
        </p:nvSpPr>
        <p:spPr>
          <a:xfrm rot="1531682">
            <a:off x="2671690" y="3239448"/>
            <a:ext cx="2536031" cy="1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2DCAC13-DC6F-4683-8D0F-8417B91AACC4}"/>
              </a:ext>
            </a:extLst>
          </p:cNvPr>
          <p:cNvSpPr txBox="1"/>
          <p:nvPr/>
        </p:nvSpPr>
        <p:spPr>
          <a:xfrm>
            <a:off x="8372475" y="4595677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Retrieve</a:t>
            </a:r>
            <a:r>
              <a:rPr lang="fr-CH" dirty="0"/>
              <a:t> bpm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197D0C5-5C25-4BD8-B9E1-C0B617062362}"/>
              </a:ext>
            </a:extLst>
          </p:cNvPr>
          <p:cNvSpPr txBox="1"/>
          <p:nvPr/>
        </p:nvSpPr>
        <p:spPr>
          <a:xfrm>
            <a:off x="3154893" y="2026422"/>
            <a:ext cx="20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Send</a:t>
            </a:r>
            <a:r>
              <a:rPr lang="fr-CH" dirty="0"/>
              <a:t>/</a:t>
            </a:r>
            <a:r>
              <a:rPr lang="fr-CH" dirty="0" err="1"/>
              <a:t>receive</a:t>
            </a:r>
            <a:r>
              <a:rPr lang="fr-CH" dirty="0"/>
              <a:t> bpm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FC14BB0-4399-468E-916B-CFDE93161BBD}"/>
              </a:ext>
            </a:extLst>
          </p:cNvPr>
          <p:cNvSpPr txBox="1"/>
          <p:nvPr/>
        </p:nvSpPr>
        <p:spPr>
          <a:xfrm>
            <a:off x="7914391" y="1988333"/>
            <a:ext cx="139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Read bpm</a:t>
            </a:r>
          </a:p>
        </p:txBody>
      </p:sp>
      <p:sp>
        <p:nvSpPr>
          <p:cNvPr id="39" name="Flèche : double flèche horizontale 38">
            <a:extLst>
              <a:ext uri="{FF2B5EF4-FFF2-40B4-BE49-F238E27FC236}">
                <a16:creationId xmlns:a16="http://schemas.microsoft.com/office/drawing/2014/main" id="{D5EB6E2F-AC18-4000-AF75-443BCF0F98ED}"/>
              </a:ext>
            </a:extLst>
          </p:cNvPr>
          <p:cNvSpPr/>
          <p:nvPr/>
        </p:nvSpPr>
        <p:spPr>
          <a:xfrm>
            <a:off x="2771774" y="2408808"/>
            <a:ext cx="2592000" cy="110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21BED2B7-554E-41C0-AE07-05861C06C44E}"/>
              </a:ext>
            </a:extLst>
          </p:cNvPr>
          <p:cNvSpPr/>
          <p:nvPr/>
        </p:nvSpPr>
        <p:spPr>
          <a:xfrm rot="16200000">
            <a:off x="5735998" y="4967709"/>
            <a:ext cx="720000" cy="110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BDB137C-C715-4423-9BB3-E0F5176DF7FF}"/>
              </a:ext>
            </a:extLst>
          </p:cNvPr>
          <p:cNvSpPr txBox="1"/>
          <p:nvPr/>
        </p:nvSpPr>
        <p:spPr>
          <a:xfrm>
            <a:off x="3094742" y="3321917"/>
            <a:ext cx="98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Display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9EC1C60-A04C-43FD-B8C9-D89F8610CBDF}"/>
              </a:ext>
            </a:extLst>
          </p:cNvPr>
          <p:cNvSpPr txBox="1"/>
          <p:nvPr/>
        </p:nvSpPr>
        <p:spPr>
          <a:xfrm>
            <a:off x="5447504" y="4838050"/>
            <a:ext cx="64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32005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Levels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8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9120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5 levels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Different targets’ behaviours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Different background and sound</a:t>
            </a:r>
          </a:p>
        </p:txBody>
      </p:sp>
    </p:spTree>
    <p:extLst>
      <p:ext uri="{BB962C8B-B14F-4D97-AF65-F5344CB8AC3E}">
        <p14:creationId xmlns:p14="http://schemas.microsoft.com/office/powerpoint/2010/main" val="301360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FB66DB72-6364-41DC-9DEF-ECC21B94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9944" y="3031450"/>
            <a:ext cx="1110219" cy="11102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F83D996-DE4B-4CCE-9088-CA4EB845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8978" y="3031450"/>
            <a:ext cx="1110219" cy="1110219"/>
          </a:xfrm>
          <a:prstGeom prst="rect">
            <a:avLst/>
          </a:prstGeom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3D473AE6-B0B5-4F34-BEC5-444630E235EA}"/>
              </a:ext>
            </a:extLst>
          </p:cNvPr>
          <p:cNvSpPr txBox="1">
            <a:spLocks/>
          </p:cNvSpPr>
          <p:nvPr/>
        </p:nvSpPr>
        <p:spPr>
          <a:xfrm>
            <a:off x="1231132" y="1950922"/>
            <a:ext cx="5121335" cy="36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chemeClr val="accent1"/>
              </a:buClr>
              <a:buSzPct val="130000"/>
            </a:pPr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114937B-5F0D-41EA-98BB-B536432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28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Levels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2A0CC6E-9875-4D48-AEBC-48D0D2FF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9</a:t>
            </a:fld>
            <a:endParaRPr lang="fr-CH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3D50F74-E38A-42BB-889D-1C4FF6295265}"/>
              </a:ext>
            </a:extLst>
          </p:cNvPr>
          <p:cNvSpPr/>
          <p:nvPr/>
        </p:nvSpPr>
        <p:spPr>
          <a:xfrm>
            <a:off x="207284" y="4370470"/>
            <a:ext cx="3612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30000"/>
            </a:pPr>
            <a:r>
              <a:rPr lang="it-IT" sz="3200" dirty="0" err="1"/>
              <a:t>Movement</a:t>
            </a:r>
            <a:r>
              <a:rPr lang="it-IT" sz="3200" dirty="0"/>
              <a:t> speed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8270B8-90A7-44FB-893D-DD7F7403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8012" y="3031452"/>
            <a:ext cx="1110219" cy="11102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A714F08-01FF-4135-8796-EF9C286A0F55}"/>
              </a:ext>
            </a:extLst>
          </p:cNvPr>
          <p:cNvSpPr/>
          <p:nvPr/>
        </p:nvSpPr>
        <p:spPr>
          <a:xfrm>
            <a:off x="5191161" y="4327697"/>
            <a:ext cx="179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30000"/>
            </a:pPr>
            <a:r>
              <a:rPr lang="it-IT" sz="3200" dirty="0"/>
              <a:t>Size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9DCFDB8-1F66-47EB-B108-8FACADAD0CA5}"/>
              </a:ext>
            </a:extLst>
          </p:cNvPr>
          <p:cNvSpPr/>
          <p:nvPr/>
        </p:nvSpPr>
        <p:spPr>
          <a:xfrm>
            <a:off x="8372472" y="4302274"/>
            <a:ext cx="2525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30000"/>
            </a:pPr>
            <a:r>
              <a:rPr lang="it-IT" sz="3200" dirty="0" err="1"/>
              <a:t>Spawn</a:t>
            </a:r>
            <a:r>
              <a:rPr lang="it-IT" sz="3200" dirty="0"/>
              <a:t> rate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1A452EE-89BD-4E5F-B104-3C015E83B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85111" y="3439769"/>
            <a:ext cx="582654" cy="58265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0B4B28-8CFF-4FB4-BBD7-3BCD0228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5255" y="2740886"/>
            <a:ext cx="1397766" cy="139776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571F439-4504-4A7C-86FD-38BBE211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6422" y="3419354"/>
            <a:ext cx="582654" cy="5826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F2911F5-56F0-45B1-B476-AED81B9C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4467" y="2836700"/>
            <a:ext cx="582654" cy="58265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AEEA85C-1CD0-44DC-A3A0-17E06E0E4A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872" y="3296865"/>
            <a:ext cx="582654" cy="58265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D47BA6-11E0-4CE5-B28F-5532240248E9}"/>
              </a:ext>
            </a:extLst>
          </p:cNvPr>
          <p:cNvSpPr txBox="1"/>
          <p:nvPr/>
        </p:nvSpPr>
        <p:spPr>
          <a:xfrm>
            <a:off x="5127097" y="5137127"/>
            <a:ext cx="21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 err="1"/>
              <a:t>Scale</a:t>
            </a:r>
            <a:r>
              <a:rPr lang="fr-CH" i="1" dirty="0"/>
              <a:t> = 1 – </a:t>
            </a:r>
            <a:r>
              <a:rPr lang="fr-CH" i="1" dirty="0" err="1"/>
              <a:t>level</a:t>
            </a:r>
            <a:r>
              <a:rPr lang="fr-CH" i="1" dirty="0"/>
              <a:t> * 1.3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EBF5B8-3980-4FFC-8AB8-737659B98A41}"/>
              </a:ext>
            </a:extLst>
          </p:cNvPr>
          <p:cNvCxnSpPr/>
          <p:nvPr/>
        </p:nvCxnSpPr>
        <p:spPr>
          <a:xfrm>
            <a:off x="4286242" y="2491627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03B6E5-965A-4759-965F-2B73D0C9A7C4}"/>
              </a:ext>
            </a:extLst>
          </p:cNvPr>
          <p:cNvCxnSpPr/>
          <p:nvPr/>
        </p:nvCxnSpPr>
        <p:spPr>
          <a:xfrm>
            <a:off x="7919252" y="245427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61E410C-88A1-4FB9-B48E-CE9A6FEDFD9A}"/>
              </a:ext>
            </a:extLst>
          </p:cNvPr>
          <p:cNvSpPr txBox="1"/>
          <p:nvPr/>
        </p:nvSpPr>
        <p:spPr>
          <a:xfrm>
            <a:off x="8610600" y="5112608"/>
            <a:ext cx="296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 err="1"/>
              <a:t>Spawn</a:t>
            </a:r>
            <a:r>
              <a:rPr lang="fr-CH" i="1" dirty="0"/>
              <a:t> = 5 – </a:t>
            </a:r>
            <a:r>
              <a:rPr lang="fr-CH" i="1" dirty="0" err="1"/>
              <a:t>level</a:t>
            </a:r>
            <a:r>
              <a:rPr lang="fr-CH" i="1" dirty="0"/>
              <a:t> * 0.5 [s]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8B0DEE-E8B5-4211-8F59-2815DF6C7AF1}"/>
              </a:ext>
            </a:extLst>
          </p:cNvPr>
          <p:cNvSpPr txBox="1"/>
          <p:nvPr/>
        </p:nvSpPr>
        <p:spPr>
          <a:xfrm>
            <a:off x="1281521" y="5184048"/>
            <a:ext cx="20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Speed = 6 + </a:t>
            </a:r>
            <a:r>
              <a:rPr lang="fr-CH" i="1" dirty="0" err="1"/>
              <a:t>level</a:t>
            </a:r>
            <a:r>
              <a:rPr lang="fr-CH" i="1" dirty="0"/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2224240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230</Words>
  <Application>Microsoft Office PowerPoint</Application>
  <PresentationFormat>Grand écran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Aimotion</vt:lpstr>
      <vt:lpstr>Our team</vt:lpstr>
      <vt:lpstr>Introduction</vt:lpstr>
      <vt:lpstr>Our goal</vt:lpstr>
      <vt:lpstr>Gameplay explanation</vt:lpstr>
      <vt:lpstr>Stress</vt:lpstr>
      <vt:lpstr>Our system</vt:lpstr>
      <vt:lpstr>Levels</vt:lpstr>
      <vt:lpstr>Levels</vt:lpstr>
      <vt:lpstr>Background and sound</vt:lpstr>
      <vt:lpstr>Level treshold</vt:lpstr>
      <vt:lpstr>User evaluation : before experiment</vt:lpstr>
      <vt:lpstr>User evaluation : during experiment</vt:lpstr>
      <vt:lpstr>User evaluation : after experiment</vt:lpstr>
      <vt:lpstr>Task repartition</vt:lpstr>
      <vt:lpstr>Conclusions</vt:lpstr>
      <vt:lpstr>Aimotion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Reasoning</dc:title>
  <dc:creator>Jonathan Lo</dc:creator>
  <cp:lastModifiedBy>Jonathan Lo</cp:lastModifiedBy>
  <cp:revision>53</cp:revision>
  <dcterms:created xsi:type="dcterms:W3CDTF">2020-03-30T16:56:13Z</dcterms:created>
  <dcterms:modified xsi:type="dcterms:W3CDTF">2020-06-18T14:36:52Z</dcterms:modified>
</cp:coreProperties>
</file>