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0" r:id="rId3"/>
    <p:sldId id="260" r:id="rId4"/>
    <p:sldId id="299" r:id="rId5"/>
    <p:sldId id="311" r:id="rId6"/>
    <p:sldId id="306" r:id="rId7"/>
    <p:sldId id="307" r:id="rId8"/>
    <p:sldId id="308" r:id="rId9"/>
    <p:sldId id="312" r:id="rId10"/>
    <p:sldId id="313" r:id="rId11"/>
    <p:sldId id="314" r:id="rId12"/>
    <p:sldId id="315" r:id="rId13"/>
    <p:sldId id="316" r:id="rId14"/>
    <p:sldId id="309" r:id="rId15"/>
    <p:sldId id="319" r:id="rId16"/>
    <p:sldId id="317" r:id="rId17"/>
    <p:sldId id="320" r:id="rId18"/>
    <p:sldId id="29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0A7FD-3B32-417B-95F2-99C379C6548A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2148-D98F-40A3-9BEF-FA07A1FC2F2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7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78239-93D6-4FFE-BEA5-4705184AF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560E16-E7B0-45CF-8359-6E80AF45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DBC16-D018-488E-86DF-0E05B0E5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66E7-4FFA-4563-BC4F-ECC95B0A9297}" type="datetime1">
              <a:rPr lang="fr-CH" smtClean="0"/>
              <a:t>18.06.2020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AD2187-0B0A-4525-9E1F-5BB68D85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A6BA6-D97D-42A3-B1F1-1B6D796D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878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C4860-E840-4DF0-8164-9C2F18EF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4783D4-9637-445A-A9CF-E9B03A5F8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C2E757-9076-42CD-B28A-14B83446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86AE-FAB3-45DB-AF0A-F10D388DE63F}" type="datetime1">
              <a:rPr lang="fr-CH" smtClean="0"/>
              <a:t>18.06.2020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518CD-2758-45BE-A7F6-05C876D3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0FB7-3DBC-4F87-9D73-5FD52DBA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613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C530ED-FC74-4B9E-9066-9D1F6ED60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44B20B-6F4E-4353-B5CF-8601E164D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31FF98-EF8D-408F-BBFB-61A9949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9148-BC96-4C44-8E27-9239ED8E507A}" type="datetime1">
              <a:rPr lang="fr-CH" smtClean="0"/>
              <a:t>18.06.2020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15FEB4-90DB-4DE4-A7BC-2C3E1763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C3E2C-615F-4C56-97A0-C2CC8111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866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9FFCD-9147-4EF0-B844-A5876C0B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6CBD67-A034-49E6-BC8A-15852D42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A1F44E-7034-4610-8ABC-580AED40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7F28-955A-405B-B951-3C30D24EC296}" type="datetime1">
              <a:rPr lang="fr-CH" smtClean="0"/>
              <a:t>18.06.2020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59C7F-4A10-4B5F-9389-E384F6DE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01BAA-F28C-4CE3-8629-92D8824E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7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B73DE-748E-4413-BD18-218CDCB9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80BF6D-8E69-48B0-8241-0B69FED1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F6C25A-E04F-420C-9469-E83F1B39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9F1F-EE7D-4A3A-8DF4-01E6E3314034}" type="datetime1">
              <a:rPr lang="fr-CH" smtClean="0"/>
              <a:t>18.06.2020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B6968-64D3-4D77-A351-D08ACF2C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36C80D-D4C9-4A93-B954-4C3BAFBC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182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1FA8C-B30E-459C-8BF9-ED341A42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22499-31A3-4952-9B33-57B363F93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A2D58-F8B7-4E39-8090-CC617F949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C56A95-1EB6-41F2-A80F-6F3BAB7D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A4B5-94F4-4F8D-9307-DD4815EE22EB}" type="datetime1">
              <a:rPr lang="fr-CH" smtClean="0"/>
              <a:t>18.06.2020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FB551F-CA84-40B4-928A-A2607E30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EBA0E4-DB7D-43DD-BF6F-978D9F6A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170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0F7D5-8669-4F77-A388-07EE6726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0C06DE-B18F-49B1-BB0D-6AF788E2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C1CE97-37FB-4DD3-B782-88D6A3BEF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FFCCAC-C42C-4D2D-85E6-476E8A73D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5362C9-A63B-4FD0-9F8C-DA1A8D685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20D9A7-1349-4B4E-80DB-352D030B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0A4-329C-4D4F-8337-C999D09A4FF8}" type="datetime1">
              <a:rPr lang="fr-CH" smtClean="0"/>
              <a:t>18.06.2020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F60D08-F920-44EC-893F-E12174AA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A9FDBC-4579-4A5D-AAE0-A572B539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46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EBFC5-0D1A-4704-8002-B56BE320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CF470D-DEF9-43B4-B3EC-F86432B6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2410-8EBC-4FDA-A0E1-1B9FF93C0A4C}" type="datetime1">
              <a:rPr lang="fr-CH" smtClean="0"/>
              <a:t>18.06.2020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A6028C-F84E-4A9B-A937-B90E38B5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1EEDBE-9A70-4702-8866-D325F62C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237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5B5E95-9920-404A-851A-A04B5326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1142-98A3-48AF-9F51-86DB40AA21CE}" type="datetime1">
              <a:rPr lang="fr-CH" smtClean="0"/>
              <a:t>18.06.2020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C98BAC-BBC0-4E54-B71D-F2E90EC8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94F90F-8481-4766-A38F-935A7788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257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EF3A5-B765-4036-B75F-4928AEE1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601ED-0E82-4859-A896-3051F8BA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BF945B-0666-4DFD-97F2-EF2C729C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8D7B8-BCD2-4CC1-80BC-71815226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8B19-82AC-4080-87EC-3517037E2A87}" type="datetime1">
              <a:rPr lang="fr-CH" smtClean="0"/>
              <a:t>18.06.2020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459E-4D4A-4455-A0A9-03ECDB32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52747C-BED9-4A8E-9029-458A098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859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A2990-1BD7-4DC0-9567-E8A06C10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600ECB-ECFC-4F09-ADD0-E7107B94A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CC6596-2A0A-4B42-83E0-4926709D1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0997C5-1750-4454-B16E-89751B10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CE36-894C-4BF9-BC02-94EAF06E7870}" type="datetime1">
              <a:rPr lang="fr-CH" smtClean="0"/>
              <a:t>18.06.2020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5DC3C0-A0F7-43F5-B741-7F83E51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9C388C-F7D2-41F4-B3E8-60ABBCAD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516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397FAD-86A2-4D88-A8A4-CA4F39C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863DD6-7699-4856-9DCC-E870EBF97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6916E-B0B0-4687-91D3-41945D893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EFF9-AABF-4629-B5DA-50A3ABF08453}" type="datetime1">
              <a:rPr lang="fr-CH" smtClean="0"/>
              <a:t>18.06.2020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28848D-4CA3-4EA8-930B-0D11FBE9E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54C6D4-1C23-406A-90D5-906CCCC48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CAA9-A281-4BED-B172-048C7AE96558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031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masoPeletta/Aimo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C3AD7-EAA1-4099-A15B-BE043E05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fr-CH" dirty="0" err="1">
                <a:solidFill>
                  <a:schemeClr val="accent1"/>
                </a:solidFill>
              </a:rPr>
              <a:t>Aimotion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39A5B7-6D2A-4446-A8BE-AA2F0216C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6596"/>
            <a:ext cx="9144000" cy="1655762"/>
          </a:xfrm>
        </p:spPr>
        <p:txBody>
          <a:bodyPr/>
          <a:lstStyle/>
          <a:p>
            <a:r>
              <a:rPr lang="fr-CH" dirty="0"/>
              <a:t>Jonathan Lo, Tommaso Peletta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4D4EB2-5E70-45B1-B8AF-8C785887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2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 err="1">
                <a:solidFill>
                  <a:schemeClr val="accent1"/>
                </a:solidFill>
              </a:rPr>
              <a:t>Tasks</a:t>
            </a:r>
            <a:r>
              <a:rPr lang="fr-CH" dirty="0">
                <a:solidFill>
                  <a:schemeClr val="accent1"/>
                </a:solidFill>
              </a:rPr>
              <a:t> </a:t>
            </a:r>
            <a:r>
              <a:rPr lang="fr-CH" dirty="0" err="1">
                <a:solidFill>
                  <a:schemeClr val="accent1"/>
                </a:solidFill>
              </a:rPr>
              <a:t>execution</a:t>
            </a:r>
            <a:r>
              <a:rPr lang="fr-CH" dirty="0">
                <a:solidFill>
                  <a:schemeClr val="accent1"/>
                </a:solidFill>
              </a:rPr>
              <a:t> </a:t>
            </a:r>
            <a:r>
              <a:rPr lang="fr-CH" dirty="0" err="1">
                <a:solidFill>
                  <a:schemeClr val="accent1"/>
                </a:solidFill>
              </a:rPr>
              <a:t>results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10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5691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 err="1"/>
              <a:t>Everyone</a:t>
            </a:r>
            <a:r>
              <a:rPr lang="it-IT" sz="3200" dirty="0"/>
              <a:t> </a:t>
            </a:r>
            <a:r>
              <a:rPr lang="it-IT" sz="3200" dirty="0" err="1"/>
              <a:t>succeeded</a:t>
            </a:r>
            <a:r>
              <a:rPr lang="it-IT" sz="3200" dirty="0"/>
              <a:t> task 1 and 2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71% of </a:t>
            </a:r>
            <a:r>
              <a:rPr lang="it-IT" sz="3200" dirty="0" err="1"/>
              <a:t>participants</a:t>
            </a:r>
            <a:r>
              <a:rPr lang="it-IT" sz="3200" dirty="0"/>
              <a:t> </a:t>
            </a:r>
            <a:r>
              <a:rPr lang="it-IT" sz="3200" dirty="0" err="1"/>
              <a:t>succeeded</a:t>
            </a:r>
            <a:r>
              <a:rPr lang="it-IT" sz="3200" dirty="0"/>
              <a:t> task 3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 err="1"/>
              <a:t>Avarage</a:t>
            </a:r>
            <a:r>
              <a:rPr lang="it-IT" sz="3200" dirty="0"/>
              <a:t> </a:t>
            </a:r>
            <a:r>
              <a:rPr lang="it-IT" sz="3200" dirty="0" err="1"/>
              <a:t>difficulty</a:t>
            </a:r>
            <a:r>
              <a:rPr lang="it-IT" sz="3200" dirty="0"/>
              <a:t> </a:t>
            </a:r>
            <a:r>
              <a:rPr lang="it-IT" sz="3200" dirty="0" err="1"/>
              <a:t>level</a:t>
            </a:r>
            <a:r>
              <a:rPr lang="it-IT" sz="3200" dirty="0"/>
              <a:t> </a:t>
            </a:r>
            <a:r>
              <a:rPr lang="it-IT" sz="3200" dirty="0" err="1"/>
              <a:t>different</a:t>
            </a:r>
            <a:r>
              <a:rPr lang="it-IT" sz="3200" dirty="0"/>
              <a:t> </a:t>
            </a:r>
            <a:r>
              <a:rPr lang="it-IT" sz="3200" dirty="0" err="1"/>
              <a:t>among</a:t>
            </a:r>
            <a:r>
              <a:rPr lang="it-IT" sz="3200" dirty="0"/>
              <a:t> </a:t>
            </a:r>
            <a:r>
              <a:rPr lang="it-IT" sz="3200" dirty="0" err="1"/>
              <a:t>participants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32201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PQ </a:t>
            </a:r>
            <a:r>
              <a:rPr lang="fr-CH" dirty="0" err="1">
                <a:solidFill>
                  <a:schemeClr val="accent1"/>
                </a:solidFill>
              </a:rPr>
              <a:t>results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11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5691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High </a:t>
            </a:r>
            <a:r>
              <a:rPr lang="it-IT" sz="3200" dirty="0" err="1"/>
              <a:t>variance</a:t>
            </a:r>
            <a:r>
              <a:rPr lang="it-IT" sz="3200" dirty="0"/>
              <a:t> on </a:t>
            </a:r>
            <a:r>
              <a:rPr lang="it-IT" sz="3200" dirty="0" err="1"/>
              <a:t>aspects</a:t>
            </a:r>
            <a:r>
              <a:rPr lang="it-IT" sz="3200" dirty="0"/>
              <a:t> </a:t>
            </a:r>
            <a:r>
              <a:rPr lang="it-IT" sz="3200" dirty="0" err="1"/>
              <a:t>concerning</a:t>
            </a:r>
            <a:r>
              <a:rPr lang="it-IT" sz="3200" dirty="0"/>
              <a:t> </a:t>
            </a:r>
            <a:r>
              <a:rPr lang="it-IT" sz="3200" dirty="0" err="1"/>
              <a:t>movement</a:t>
            </a: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High score on «Self </a:t>
            </a:r>
            <a:r>
              <a:rPr lang="it-IT" sz="3200" dirty="0" err="1"/>
              <a:t>evaluation</a:t>
            </a:r>
            <a:r>
              <a:rPr lang="it-IT" sz="3200" dirty="0"/>
              <a:t> of performance»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Sounds score </a:t>
            </a:r>
            <a:r>
              <a:rPr lang="it-IT" sz="3200" dirty="0" err="1"/>
              <a:t>depends</a:t>
            </a:r>
            <a:r>
              <a:rPr lang="it-IT" sz="3200" dirty="0"/>
              <a:t> on </a:t>
            </a:r>
            <a:r>
              <a:rPr lang="it-IT" sz="3200" dirty="0" err="1"/>
              <a:t>participant’s</a:t>
            </a:r>
            <a:r>
              <a:rPr lang="it-IT" sz="3200" dirty="0"/>
              <a:t> audio devices</a:t>
            </a:r>
          </a:p>
        </p:txBody>
      </p:sp>
    </p:spTree>
    <p:extLst>
      <p:ext uri="{BB962C8B-B14F-4D97-AF65-F5344CB8AC3E}">
        <p14:creationId xmlns:p14="http://schemas.microsoft.com/office/powerpoint/2010/main" val="345375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SUS </a:t>
            </a:r>
            <a:r>
              <a:rPr lang="fr-CH" dirty="0" err="1">
                <a:solidFill>
                  <a:schemeClr val="accent1"/>
                </a:solidFill>
              </a:rPr>
              <a:t>results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12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311428" y="2312989"/>
            <a:ext cx="9569144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High </a:t>
            </a:r>
            <a:r>
              <a:rPr lang="it-IT" sz="3200" dirty="0" err="1"/>
              <a:t>variance</a:t>
            </a:r>
            <a:r>
              <a:rPr lang="it-IT" sz="3200" dirty="0"/>
              <a:t> of </a:t>
            </a:r>
            <a:r>
              <a:rPr lang="it-IT" sz="3200" dirty="0" err="1"/>
              <a:t>possible</a:t>
            </a:r>
            <a:r>
              <a:rPr lang="it-IT" sz="3200" dirty="0"/>
              <a:t> </a:t>
            </a:r>
            <a:r>
              <a:rPr lang="it-IT" sz="3200" dirty="0" err="1"/>
              <a:t>usage</a:t>
            </a:r>
            <a:r>
              <a:rPr lang="it-IT" sz="3200" dirty="0"/>
              <a:t> </a:t>
            </a:r>
            <a:r>
              <a:rPr lang="it-IT" sz="3200" dirty="0" err="1"/>
              <a:t>frequence</a:t>
            </a: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Good score on </a:t>
            </a:r>
            <a:r>
              <a:rPr lang="it-IT" sz="3200" dirty="0" err="1"/>
              <a:t>interface</a:t>
            </a:r>
            <a:r>
              <a:rPr lang="it-IT" sz="3200" dirty="0"/>
              <a:t> </a:t>
            </a:r>
            <a:r>
              <a:rPr lang="it-IT" sz="3200" dirty="0" err="1"/>
              <a:t>simplicity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44049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GEQ </a:t>
            </a:r>
            <a:r>
              <a:rPr lang="fr-CH" dirty="0" err="1">
                <a:solidFill>
                  <a:schemeClr val="accent1"/>
                </a:solidFill>
              </a:rPr>
              <a:t>results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13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5" y="1799744"/>
            <a:ext cx="981661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2800" dirty="0"/>
              <a:t>High score on «Flow» and «</a:t>
            </a:r>
            <a:r>
              <a:rPr lang="it-IT" sz="2800" dirty="0" err="1"/>
              <a:t>Challange</a:t>
            </a:r>
            <a:r>
              <a:rPr lang="it-IT" sz="2800" dirty="0"/>
              <a:t>»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2800" dirty="0"/>
              <a:t>High score </a:t>
            </a:r>
            <a:r>
              <a:rPr lang="it-IT" sz="2800" dirty="0" err="1"/>
              <a:t>but</a:t>
            </a:r>
            <a:r>
              <a:rPr lang="it-IT" sz="2800" dirty="0"/>
              <a:t> High </a:t>
            </a:r>
            <a:r>
              <a:rPr lang="it-IT" sz="2800" dirty="0" err="1"/>
              <a:t>variance</a:t>
            </a:r>
            <a:r>
              <a:rPr lang="it-IT" sz="2800" dirty="0"/>
              <a:t> on «</a:t>
            </a:r>
            <a:r>
              <a:rPr lang="it-IT" sz="2800" dirty="0" err="1"/>
              <a:t>Competence</a:t>
            </a:r>
            <a:r>
              <a:rPr lang="it-IT" sz="2800" dirty="0"/>
              <a:t>»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2800" dirty="0"/>
              <a:t>Low score on «</a:t>
            </a:r>
            <a:r>
              <a:rPr lang="it-IT" sz="2800" dirty="0" err="1"/>
              <a:t>Imaginative</a:t>
            </a:r>
            <a:r>
              <a:rPr lang="it-IT" sz="2800" dirty="0"/>
              <a:t> Immersion», «</a:t>
            </a:r>
            <a:r>
              <a:rPr lang="it-IT" sz="2800" dirty="0" err="1"/>
              <a:t>Tension</a:t>
            </a:r>
            <a:r>
              <a:rPr lang="it-IT" sz="2800" dirty="0"/>
              <a:t>/</a:t>
            </a:r>
            <a:r>
              <a:rPr lang="it-IT" sz="2800" dirty="0" err="1"/>
              <a:t>Annoyance</a:t>
            </a:r>
            <a:r>
              <a:rPr lang="it-IT" sz="2800" dirty="0"/>
              <a:t>», «Positive» and «Negative» </a:t>
            </a:r>
            <a:r>
              <a:rPr lang="it-IT" sz="2800" dirty="0" err="1"/>
              <a:t>affects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99570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User test conclusion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14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5691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 err="1"/>
              <a:t>Less</a:t>
            </a:r>
            <a:r>
              <a:rPr lang="it-IT" sz="3200" dirty="0"/>
              <a:t> </a:t>
            </a:r>
            <a:r>
              <a:rPr lang="it-IT" sz="3200" dirty="0" err="1"/>
              <a:t>interesting</a:t>
            </a:r>
            <a:r>
              <a:rPr lang="it-IT" sz="3200" dirty="0"/>
              <a:t> for </a:t>
            </a:r>
            <a:r>
              <a:rPr lang="it-IT" sz="3200" dirty="0" err="1"/>
              <a:t>unexperimented</a:t>
            </a:r>
            <a:r>
              <a:rPr lang="it-IT" sz="3200" dirty="0"/>
              <a:t> player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Low score in </a:t>
            </a:r>
            <a:r>
              <a:rPr lang="it-IT" sz="3200" dirty="0" err="1"/>
              <a:t>aesthetic</a:t>
            </a:r>
            <a:r>
              <a:rPr lang="it-IT" sz="3200" dirty="0"/>
              <a:t> and </a:t>
            </a:r>
            <a:r>
              <a:rPr lang="it-IT" sz="3200" dirty="0" err="1"/>
              <a:t>movement</a:t>
            </a:r>
            <a:r>
              <a:rPr lang="it-IT" sz="3200" dirty="0"/>
              <a:t> </a:t>
            </a:r>
            <a:r>
              <a:rPr lang="it-IT" sz="3200" dirty="0" err="1"/>
              <a:t>limitation</a:t>
            </a: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Some people </a:t>
            </a:r>
            <a:r>
              <a:rPr lang="it-IT" sz="3200" dirty="0" err="1"/>
              <a:t>found</a:t>
            </a:r>
            <a:r>
              <a:rPr lang="it-IT" sz="3200" dirty="0"/>
              <a:t> the game </a:t>
            </a:r>
            <a:r>
              <a:rPr lang="it-IT" sz="3200" dirty="0" err="1"/>
              <a:t>boring</a:t>
            </a:r>
            <a:r>
              <a:rPr lang="it-IT" sz="3200" dirty="0"/>
              <a:t> and monotone</a:t>
            </a:r>
          </a:p>
        </p:txBody>
      </p:sp>
    </p:spTree>
    <p:extLst>
      <p:ext uri="{BB962C8B-B14F-4D97-AF65-F5344CB8AC3E}">
        <p14:creationId xmlns:p14="http://schemas.microsoft.com/office/powerpoint/2010/main" val="27243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 err="1">
                <a:solidFill>
                  <a:schemeClr val="accent1"/>
                </a:solidFill>
              </a:rPr>
              <a:t>Possibility</a:t>
            </a:r>
            <a:r>
              <a:rPr lang="fr-CH" dirty="0">
                <a:solidFill>
                  <a:schemeClr val="accent1"/>
                </a:solidFill>
              </a:rPr>
              <a:t> of </a:t>
            </a:r>
            <a:r>
              <a:rPr lang="fr-CH" dirty="0" err="1">
                <a:solidFill>
                  <a:schemeClr val="accent1"/>
                </a:solidFill>
              </a:rPr>
              <a:t>improvement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15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5691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Better graphics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 err="1"/>
              <a:t>Several</a:t>
            </a:r>
            <a:r>
              <a:rPr lang="it-IT" sz="3200" dirty="0"/>
              <a:t> game </a:t>
            </a:r>
            <a:r>
              <a:rPr lang="it-IT" sz="3200" dirty="0" err="1"/>
              <a:t>modes</a:t>
            </a: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 err="1"/>
              <a:t>Customization</a:t>
            </a:r>
            <a:r>
              <a:rPr lang="it-IT" sz="3200" dirty="0"/>
              <a:t> and achievement system</a:t>
            </a:r>
          </a:p>
        </p:txBody>
      </p:sp>
    </p:spTree>
    <p:extLst>
      <p:ext uri="{BB962C8B-B14F-4D97-AF65-F5344CB8AC3E}">
        <p14:creationId xmlns:p14="http://schemas.microsoft.com/office/powerpoint/2010/main" val="110319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General Conclusion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16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5691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 err="1"/>
              <a:t>Learn</a:t>
            </a:r>
            <a:r>
              <a:rPr lang="it-IT" sz="3200" dirty="0"/>
              <a:t> to use </a:t>
            </a:r>
            <a:r>
              <a:rPr lang="it-IT" sz="3200" dirty="0" err="1"/>
              <a:t>Unity</a:t>
            </a:r>
            <a:r>
              <a:rPr lang="it-IT" sz="3200" dirty="0"/>
              <a:t> and </a:t>
            </a:r>
            <a:r>
              <a:rPr lang="it-IT" sz="3200" dirty="0" err="1"/>
              <a:t>external</a:t>
            </a:r>
            <a:r>
              <a:rPr lang="it-IT" sz="3200" dirty="0"/>
              <a:t> tools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 err="1"/>
              <a:t>Learn</a:t>
            </a:r>
            <a:r>
              <a:rPr lang="it-IT" sz="3200" dirty="0"/>
              <a:t> </a:t>
            </a:r>
            <a:r>
              <a:rPr lang="it-IT" sz="3200" dirty="0" err="1"/>
              <a:t>about</a:t>
            </a:r>
            <a:r>
              <a:rPr lang="it-IT" sz="3200" dirty="0"/>
              <a:t> multimodale </a:t>
            </a:r>
            <a:r>
              <a:rPr lang="it-IT" sz="3200" dirty="0" err="1"/>
              <a:t>applications</a:t>
            </a: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Experience in a </a:t>
            </a:r>
            <a:r>
              <a:rPr lang="it-IT" sz="3200" dirty="0" err="1"/>
              <a:t>practical</a:t>
            </a:r>
            <a:r>
              <a:rPr lang="it-IT" sz="3200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37927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Our </a:t>
            </a:r>
            <a:r>
              <a:rPr lang="fr-CH" dirty="0" err="1">
                <a:solidFill>
                  <a:schemeClr val="accent1"/>
                </a:solidFill>
              </a:rPr>
              <a:t>Github</a:t>
            </a:r>
            <a:r>
              <a:rPr lang="fr-CH" dirty="0">
                <a:solidFill>
                  <a:schemeClr val="accent1"/>
                </a:solidFill>
              </a:rPr>
              <a:t> repository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17</a:t>
            </a:fld>
            <a:endParaRPr lang="fr-CH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B207CD7-A9F5-4A8A-8FA0-E83C3E568A7A}"/>
              </a:ext>
            </a:extLst>
          </p:cNvPr>
          <p:cNvSpPr/>
          <p:nvPr/>
        </p:nvSpPr>
        <p:spPr>
          <a:xfrm>
            <a:off x="1937186" y="2844225"/>
            <a:ext cx="83176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https://github.com/TommasoPeletta/Aimotion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9652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C3AD7-EAA1-4099-A15B-BE043E05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fr-CH" dirty="0" err="1">
                <a:solidFill>
                  <a:schemeClr val="accent1"/>
                </a:solidFill>
              </a:rPr>
              <a:t>Aimotion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39A5B7-6D2A-4446-A8BE-AA2F0216C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6596"/>
            <a:ext cx="9144000" cy="1655762"/>
          </a:xfrm>
        </p:spPr>
        <p:txBody>
          <a:bodyPr/>
          <a:lstStyle/>
          <a:p>
            <a:r>
              <a:rPr lang="fr-CH" dirty="0"/>
              <a:t>Jonathan Lo, Tommaso Peletta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4D4EB2-5E70-45B1-B8AF-8C785887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906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Our team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2</a:t>
            </a:fld>
            <a:endParaRPr lang="fr-CH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176FDE-C8FE-41D7-BC75-EB670659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39" y="2345129"/>
            <a:ext cx="6398922" cy="23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9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3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3"/>
            <a:ext cx="5207117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FPS </a:t>
            </a:r>
            <a:r>
              <a:rPr lang="it-IT" sz="3200" dirty="0" err="1"/>
              <a:t>Aim</a:t>
            </a:r>
            <a:r>
              <a:rPr lang="it-IT" sz="3200" dirty="0"/>
              <a:t> trainer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 err="1"/>
              <a:t>Adaptive</a:t>
            </a:r>
            <a:r>
              <a:rPr lang="it-IT" sz="3200" dirty="0"/>
              <a:t> </a:t>
            </a:r>
            <a:r>
              <a:rPr lang="it-IT" sz="3200" dirty="0" err="1"/>
              <a:t>environment</a:t>
            </a: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GB" sz="3200" dirty="0"/>
              <a:t>Heartbeat input</a:t>
            </a:r>
          </a:p>
        </p:txBody>
      </p:sp>
      <p:pic>
        <p:nvPicPr>
          <p:cNvPr id="5" name="Image 4" descr="Une image contenant extérieur, eau, assis, homme&#10;&#10;Description générée automatiquement">
            <a:extLst>
              <a:ext uri="{FF2B5EF4-FFF2-40B4-BE49-F238E27FC236}">
                <a16:creationId xmlns:a16="http://schemas.microsoft.com/office/drawing/2014/main" id="{699F0825-D021-4802-9043-669F71CC9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73" y="2249089"/>
            <a:ext cx="4996722" cy="28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Our goal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4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9120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Use the bpm to adapt the difficulty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Keep a reasonable level of stress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Push the players to their limits</a:t>
            </a:r>
          </a:p>
        </p:txBody>
      </p:sp>
    </p:spTree>
    <p:extLst>
      <p:ext uri="{BB962C8B-B14F-4D97-AF65-F5344CB8AC3E}">
        <p14:creationId xmlns:p14="http://schemas.microsoft.com/office/powerpoint/2010/main" val="255276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Participants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5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9120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4 </a:t>
            </a:r>
            <a:r>
              <a:rPr lang="it-IT" sz="3200" dirty="0" err="1"/>
              <a:t>hommes</a:t>
            </a:r>
            <a:r>
              <a:rPr lang="it-IT" sz="3200" dirty="0"/>
              <a:t> 3 femmes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31,57 – 5 </a:t>
            </a:r>
            <a:r>
              <a:rPr lang="it-IT" sz="3200" dirty="0" err="1"/>
              <a:t>entre</a:t>
            </a:r>
            <a:r>
              <a:rPr lang="it-IT" sz="3200" dirty="0"/>
              <a:t> 20-25 et 2 </a:t>
            </a:r>
            <a:r>
              <a:rPr lang="it-IT" sz="3200" dirty="0" err="1"/>
              <a:t>entre</a:t>
            </a:r>
            <a:r>
              <a:rPr lang="it-IT" sz="3200" dirty="0"/>
              <a:t> 50-60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Differente </a:t>
            </a:r>
            <a:r>
              <a:rPr lang="it-IT" sz="3200" dirty="0" err="1"/>
              <a:t>experience</a:t>
            </a:r>
            <a:r>
              <a:rPr lang="it-IT" sz="3200" dirty="0"/>
              <a:t> with fps</a:t>
            </a:r>
          </a:p>
        </p:txBody>
      </p:sp>
    </p:spTree>
    <p:extLst>
      <p:ext uri="{BB962C8B-B14F-4D97-AF65-F5344CB8AC3E}">
        <p14:creationId xmlns:p14="http://schemas.microsoft.com/office/powerpoint/2010/main" val="7053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User </a:t>
            </a:r>
            <a:r>
              <a:rPr lang="fr-CH" dirty="0" err="1">
                <a:solidFill>
                  <a:schemeClr val="accent1"/>
                </a:solidFill>
              </a:rPr>
              <a:t>evaluation</a:t>
            </a:r>
            <a:r>
              <a:rPr lang="fr-CH" dirty="0">
                <a:solidFill>
                  <a:schemeClr val="accent1"/>
                </a:solidFill>
              </a:rPr>
              <a:t> : </a:t>
            </a:r>
            <a:r>
              <a:rPr lang="fr-CH" dirty="0" err="1">
                <a:solidFill>
                  <a:schemeClr val="accent1"/>
                </a:solidFill>
              </a:rPr>
              <a:t>before</a:t>
            </a:r>
            <a:r>
              <a:rPr lang="fr-CH" dirty="0">
                <a:solidFill>
                  <a:schemeClr val="accent1"/>
                </a:solidFill>
              </a:rPr>
              <a:t> </a:t>
            </a:r>
            <a:r>
              <a:rPr lang="fr-CH" dirty="0" err="1">
                <a:solidFill>
                  <a:schemeClr val="accent1"/>
                </a:solidFill>
              </a:rPr>
              <a:t>experiment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6</a:t>
            </a:fld>
            <a:endParaRPr lang="fr-CH"/>
          </a:p>
        </p:txBody>
      </p:sp>
      <p:pic>
        <p:nvPicPr>
          <p:cNvPr id="7" name="Elemento grafico 6" descr="Utenti">
            <a:extLst>
              <a:ext uri="{FF2B5EF4-FFF2-40B4-BE49-F238E27FC236}">
                <a16:creationId xmlns:a16="http://schemas.microsoft.com/office/drawing/2014/main" id="{27D59A4F-B7D0-4EE6-A5B0-9752D20A3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2672" y="2625151"/>
            <a:ext cx="1547535" cy="154753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8FA893-3074-4F30-9812-9862CEF18885}"/>
              </a:ext>
            </a:extLst>
          </p:cNvPr>
          <p:cNvSpPr txBox="1"/>
          <p:nvPr/>
        </p:nvSpPr>
        <p:spPr>
          <a:xfrm>
            <a:off x="602790" y="3973348"/>
            <a:ext cx="372729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  <a:buSzPct val="130000"/>
            </a:pPr>
            <a:r>
              <a:rPr lang="it-IT" sz="2400" dirty="0" err="1"/>
              <a:t>Initial</a:t>
            </a:r>
            <a:r>
              <a:rPr lang="it-IT" sz="2400" dirty="0"/>
              <a:t> </a:t>
            </a:r>
            <a:r>
              <a:rPr lang="it-IT" sz="2400" dirty="0" err="1"/>
              <a:t>questionnaire</a:t>
            </a:r>
            <a:endParaRPr lang="it-IT" sz="24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3DA402D-B6A5-4EFB-957D-1648A58E5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54" y="2695574"/>
            <a:ext cx="1406691" cy="140669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2D592FD-7576-4DA6-970C-AFE99E63463F}"/>
              </a:ext>
            </a:extLst>
          </p:cNvPr>
          <p:cNvSpPr txBox="1"/>
          <p:nvPr/>
        </p:nvSpPr>
        <p:spPr>
          <a:xfrm>
            <a:off x="4232350" y="3983870"/>
            <a:ext cx="372729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  <a:buSzPct val="130000"/>
            </a:pPr>
            <a:r>
              <a:rPr lang="it-IT" sz="2400" dirty="0"/>
              <a:t>User </a:t>
            </a:r>
            <a:r>
              <a:rPr lang="it-IT" sz="2400" dirty="0" err="1"/>
              <a:t>manual</a:t>
            </a:r>
            <a:endParaRPr lang="it-IT" sz="2400" dirty="0"/>
          </a:p>
        </p:txBody>
      </p:sp>
      <p:pic>
        <p:nvPicPr>
          <p:cNvPr id="14" name="Immagine 13" descr="Immagine che contiene luce, nero, sedendo, pensile&#10;&#10;Descrizione generata automaticamente">
            <a:extLst>
              <a:ext uri="{FF2B5EF4-FFF2-40B4-BE49-F238E27FC236}">
                <a16:creationId xmlns:a16="http://schemas.microsoft.com/office/drawing/2014/main" id="{B5D7251D-11A0-4AE4-88D0-9EDAAE12CE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326" y="2695574"/>
            <a:ext cx="1288296" cy="128829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E604C24-65ED-4244-A465-EB167D59B6B3}"/>
              </a:ext>
            </a:extLst>
          </p:cNvPr>
          <p:cNvSpPr txBox="1"/>
          <p:nvPr/>
        </p:nvSpPr>
        <p:spPr>
          <a:xfrm>
            <a:off x="8032826" y="3973348"/>
            <a:ext cx="372729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  <a:buSzPct val="130000"/>
            </a:pPr>
            <a:r>
              <a:rPr lang="it-IT" sz="2400" dirty="0"/>
              <a:t>Task </a:t>
            </a:r>
            <a:r>
              <a:rPr lang="it-IT" sz="2400" dirty="0" err="1"/>
              <a:t>explanantion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2941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User </a:t>
            </a:r>
            <a:r>
              <a:rPr lang="fr-CH" dirty="0" err="1">
                <a:solidFill>
                  <a:schemeClr val="accent1"/>
                </a:solidFill>
              </a:rPr>
              <a:t>evaluation</a:t>
            </a:r>
            <a:r>
              <a:rPr lang="fr-CH" dirty="0">
                <a:solidFill>
                  <a:schemeClr val="accent1"/>
                </a:solidFill>
              </a:rPr>
              <a:t> : </a:t>
            </a:r>
            <a:r>
              <a:rPr lang="fr-CH" dirty="0" err="1">
                <a:solidFill>
                  <a:schemeClr val="accent1"/>
                </a:solidFill>
              </a:rPr>
              <a:t>during</a:t>
            </a:r>
            <a:r>
              <a:rPr lang="fr-CH" dirty="0">
                <a:solidFill>
                  <a:schemeClr val="accent1"/>
                </a:solidFill>
              </a:rPr>
              <a:t> </a:t>
            </a:r>
            <a:r>
              <a:rPr lang="fr-CH" dirty="0" err="1">
                <a:solidFill>
                  <a:schemeClr val="accent1"/>
                </a:solidFill>
              </a:rPr>
              <a:t>experiment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7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311428" y="1690688"/>
            <a:ext cx="9569144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Clr>
                <a:schemeClr val="accent1"/>
              </a:buClr>
              <a:buSzPct val="130000"/>
            </a:pPr>
            <a:r>
              <a:rPr lang="it-IT" sz="3200" dirty="0" err="1"/>
              <a:t>Observation</a:t>
            </a:r>
            <a:r>
              <a:rPr lang="it-IT" sz="3200" dirty="0"/>
              <a:t> </a:t>
            </a:r>
            <a:r>
              <a:rPr lang="it-IT" sz="3200" dirty="0" err="1"/>
              <a:t>grid</a:t>
            </a:r>
            <a:endParaRPr lang="it-IT" sz="32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CB32E4-5852-4A3A-A1E9-2B3594165B14}"/>
              </a:ext>
            </a:extLst>
          </p:cNvPr>
          <p:cNvSpPr txBox="1"/>
          <p:nvPr/>
        </p:nvSpPr>
        <p:spPr>
          <a:xfrm>
            <a:off x="602790" y="4535323"/>
            <a:ext cx="372729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  <a:buSzPct val="130000"/>
            </a:pPr>
            <a:r>
              <a:rPr lang="it-IT" sz="2400" dirty="0"/>
              <a:t>Time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AC6B3A-8723-40F1-BACF-C1535FAC6290}"/>
              </a:ext>
            </a:extLst>
          </p:cNvPr>
          <p:cNvSpPr txBox="1"/>
          <p:nvPr/>
        </p:nvSpPr>
        <p:spPr>
          <a:xfrm>
            <a:off x="4232350" y="4536320"/>
            <a:ext cx="372729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  <a:buSzPct val="130000"/>
            </a:pPr>
            <a:r>
              <a:rPr lang="it-IT" sz="2400" dirty="0" err="1"/>
              <a:t>Error</a:t>
            </a:r>
            <a:endParaRPr lang="it-IT" sz="2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6392C9-6744-46BA-B19D-1E1A2997D44C}"/>
              </a:ext>
            </a:extLst>
          </p:cNvPr>
          <p:cNvSpPr txBox="1"/>
          <p:nvPr/>
        </p:nvSpPr>
        <p:spPr>
          <a:xfrm>
            <a:off x="8032826" y="4516273"/>
            <a:ext cx="372729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  <a:buSzPct val="130000"/>
            </a:pPr>
            <a:r>
              <a:rPr lang="it-IT" sz="2400" dirty="0" err="1"/>
              <a:t>Comments</a:t>
            </a:r>
            <a:endParaRPr lang="it-IT" sz="2400" dirty="0"/>
          </a:p>
        </p:txBody>
      </p:sp>
      <p:pic>
        <p:nvPicPr>
          <p:cNvPr id="12" name="Immagine 11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CD5AA14C-A1A6-4C6D-BAF4-C2674B3B4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49" y="3305175"/>
            <a:ext cx="1481733" cy="1481733"/>
          </a:xfrm>
          <a:prstGeom prst="rect">
            <a:avLst/>
          </a:prstGeom>
        </p:spPr>
      </p:pic>
      <p:pic>
        <p:nvPicPr>
          <p:cNvPr id="14" name="Immagine 1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9ACE8D80-DD25-4AF6-B65E-93FA1C29D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96" y="3305175"/>
            <a:ext cx="1351403" cy="1351403"/>
          </a:xfrm>
          <a:prstGeom prst="rect">
            <a:avLst/>
          </a:prstGeom>
        </p:spPr>
      </p:pic>
      <p:pic>
        <p:nvPicPr>
          <p:cNvPr id="16" name="Immagine 1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991619BB-804D-4154-A8BF-AB4627CAC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370" y="3314700"/>
            <a:ext cx="1116701" cy="12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5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>
                <a:solidFill>
                  <a:schemeClr val="accent1"/>
                </a:solidFill>
              </a:rPr>
              <a:t>User </a:t>
            </a:r>
            <a:r>
              <a:rPr lang="fr-CH" dirty="0" err="1">
                <a:solidFill>
                  <a:schemeClr val="accent1"/>
                </a:solidFill>
              </a:rPr>
              <a:t>evaluation</a:t>
            </a:r>
            <a:r>
              <a:rPr lang="fr-CH" dirty="0">
                <a:solidFill>
                  <a:schemeClr val="accent1"/>
                </a:solidFill>
              </a:rPr>
              <a:t> : </a:t>
            </a:r>
            <a:r>
              <a:rPr lang="fr-CH" dirty="0" err="1">
                <a:solidFill>
                  <a:schemeClr val="accent1"/>
                </a:solidFill>
              </a:rPr>
              <a:t>after</a:t>
            </a:r>
            <a:r>
              <a:rPr lang="fr-CH" dirty="0">
                <a:solidFill>
                  <a:schemeClr val="accent1"/>
                </a:solidFill>
              </a:rPr>
              <a:t> </a:t>
            </a:r>
            <a:r>
              <a:rPr lang="fr-CH" dirty="0" err="1">
                <a:solidFill>
                  <a:schemeClr val="accent1"/>
                </a:solidFill>
              </a:rPr>
              <a:t>experiment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8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5691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Presence questionnaire (PQ)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System Usability Scale (SUS)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/>
              <a:t>Game Experience Questionnaire (GEQ)</a:t>
            </a:r>
          </a:p>
        </p:txBody>
      </p:sp>
    </p:spTree>
    <p:extLst>
      <p:ext uri="{BB962C8B-B14F-4D97-AF65-F5344CB8AC3E}">
        <p14:creationId xmlns:p14="http://schemas.microsoft.com/office/powerpoint/2010/main" val="30696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65C75-1161-47AC-BEBE-0696758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CH" dirty="0" err="1">
                <a:solidFill>
                  <a:schemeClr val="accent1"/>
                </a:solidFill>
              </a:rPr>
              <a:t>Tasks</a:t>
            </a:r>
            <a:r>
              <a:rPr lang="fr-CH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5FD8AC-2F10-401A-988B-59176F8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CAA9-A281-4BED-B172-048C7AE96558}" type="slidenum">
              <a:rPr lang="fr-CH" smtClean="0"/>
              <a:t>9</a:t>
            </a:fld>
            <a:endParaRPr lang="fr-CH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70D1FD-E812-4C57-9A13-0AA1429801DC}"/>
              </a:ext>
            </a:extLst>
          </p:cNvPr>
          <p:cNvSpPr txBox="1"/>
          <p:nvPr/>
        </p:nvSpPr>
        <p:spPr>
          <a:xfrm>
            <a:off x="1289356" y="1799744"/>
            <a:ext cx="9569144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 err="1"/>
              <a:t>Execute</a:t>
            </a:r>
            <a:r>
              <a:rPr lang="it-IT" sz="3200" dirty="0"/>
              <a:t> the game and play one round </a:t>
            </a:r>
            <a:r>
              <a:rPr lang="it-IT" sz="3200" dirty="0" err="1"/>
              <a:t>entirerly</a:t>
            </a: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 err="1"/>
              <a:t>Launch</a:t>
            </a:r>
            <a:r>
              <a:rPr lang="it-IT" sz="3200" dirty="0"/>
              <a:t> a round and </a:t>
            </a:r>
            <a:r>
              <a:rPr lang="it-IT" sz="3200" dirty="0" err="1"/>
              <a:t>reach</a:t>
            </a:r>
            <a:r>
              <a:rPr lang="it-IT" sz="3200" dirty="0"/>
              <a:t> </a:t>
            </a:r>
            <a:r>
              <a:rPr lang="it-IT" sz="3200" dirty="0" err="1"/>
              <a:t>at</a:t>
            </a:r>
            <a:r>
              <a:rPr lang="it-IT" sz="3200" dirty="0"/>
              <a:t> </a:t>
            </a:r>
            <a:r>
              <a:rPr lang="it-IT" sz="3200" dirty="0" err="1"/>
              <a:t>least</a:t>
            </a:r>
            <a:r>
              <a:rPr lang="it-IT" sz="3200" dirty="0"/>
              <a:t> a score of 20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it-IT" sz="3200" dirty="0" err="1"/>
              <a:t>Shoot</a:t>
            </a:r>
            <a:r>
              <a:rPr lang="it-IT" sz="3200" dirty="0"/>
              <a:t> </a:t>
            </a:r>
            <a:r>
              <a:rPr lang="it-IT" sz="3200" dirty="0" err="1"/>
              <a:t>at</a:t>
            </a:r>
            <a:r>
              <a:rPr lang="it-IT" sz="3200" dirty="0"/>
              <a:t> </a:t>
            </a:r>
            <a:r>
              <a:rPr lang="it-IT" sz="3200" dirty="0" err="1"/>
              <a:t>least</a:t>
            </a:r>
            <a:r>
              <a:rPr lang="it-IT" sz="3200" dirty="0"/>
              <a:t> 5 targets </a:t>
            </a:r>
            <a:r>
              <a:rPr lang="it-IT" sz="3200" dirty="0" err="1"/>
              <a:t>during</a:t>
            </a:r>
            <a:r>
              <a:rPr lang="it-IT" sz="3200" dirty="0"/>
              <a:t> </a:t>
            </a:r>
            <a:r>
              <a:rPr lang="it-IT" sz="3200" dirty="0" err="1"/>
              <a:t>level</a:t>
            </a:r>
            <a:r>
              <a:rPr lang="it-IT" sz="32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72890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315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Aimotion</vt:lpstr>
      <vt:lpstr>Our team</vt:lpstr>
      <vt:lpstr>Introduction</vt:lpstr>
      <vt:lpstr>Our goal</vt:lpstr>
      <vt:lpstr>Participants</vt:lpstr>
      <vt:lpstr>User evaluation : before experiment</vt:lpstr>
      <vt:lpstr>User evaluation : during experiment</vt:lpstr>
      <vt:lpstr>User evaluation : after experiment</vt:lpstr>
      <vt:lpstr>Tasks </vt:lpstr>
      <vt:lpstr>Tasks execution results</vt:lpstr>
      <vt:lpstr>PQ results</vt:lpstr>
      <vt:lpstr>SUS results</vt:lpstr>
      <vt:lpstr>GEQ results</vt:lpstr>
      <vt:lpstr>User test conclusion</vt:lpstr>
      <vt:lpstr>Possibility of improvement</vt:lpstr>
      <vt:lpstr>General Conclusion</vt:lpstr>
      <vt:lpstr>Our Github repository</vt:lpstr>
      <vt:lpstr>Aimotion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Reasoning</dc:title>
  <dc:creator>Jonathan Lo</dc:creator>
  <cp:lastModifiedBy>tommaso peletta</cp:lastModifiedBy>
  <cp:revision>64</cp:revision>
  <dcterms:created xsi:type="dcterms:W3CDTF">2020-03-30T16:56:13Z</dcterms:created>
  <dcterms:modified xsi:type="dcterms:W3CDTF">2020-06-18T14:01:23Z</dcterms:modified>
</cp:coreProperties>
</file>