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2"/>
  </p:notesMasterIdLst>
  <p:handoutMasterIdLst>
    <p:handoutMasterId r:id="rId53"/>
  </p:handoutMasterIdLst>
  <p:sldIdLst>
    <p:sldId id="257" r:id="rId5"/>
    <p:sldId id="277" r:id="rId6"/>
    <p:sldId id="278" r:id="rId7"/>
    <p:sldId id="279" r:id="rId8"/>
    <p:sldId id="268" r:id="rId9"/>
    <p:sldId id="269" r:id="rId10"/>
    <p:sldId id="280" r:id="rId11"/>
    <p:sldId id="281" r:id="rId12"/>
    <p:sldId id="282" r:id="rId13"/>
    <p:sldId id="283" r:id="rId14"/>
    <p:sldId id="284" r:id="rId15"/>
    <p:sldId id="285" r:id="rId16"/>
    <p:sldId id="286" r:id="rId17"/>
    <p:sldId id="287" r:id="rId18"/>
    <p:sldId id="288" r:id="rId19"/>
    <p:sldId id="289" r:id="rId20"/>
    <p:sldId id="314" r:id="rId21"/>
    <p:sldId id="290" r:id="rId22"/>
    <p:sldId id="291" r:id="rId23"/>
    <p:sldId id="292" r:id="rId24"/>
    <p:sldId id="293" r:id="rId25"/>
    <p:sldId id="294" r:id="rId26"/>
    <p:sldId id="295" r:id="rId27"/>
    <p:sldId id="315" r:id="rId28"/>
    <p:sldId id="296" r:id="rId29"/>
    <p:sldId id="297" r:id="rId30"/>
    <p:sldId id="298" r:id="rId31"/>
    <p:sldId id="299" r:id="rId32"/>
    <p:sldId id="300" r:id="rId33"/>
    <p:sldId id="301" r:id="rId34"/>
    <p:sldId id="302" r:id="rId35"/>
    <p:sldId id="303" r:id="rId36"/>
    <p:sldId id="304" r:id="rId37"/>
    <p:sldId id="305" r:id="rId38"/>
    <p:sldId id="316" r:id="rId39"/>
    <p:sldId id="306" r:id="rId40"/>
    <p:sldId id="307" r:id="rId41"/>
    <p:sldId id="308" r:id="rId42"/>
    <p:sldId id="317" r:id="rId43"/>
    <p:sldId id="309" r:id="rId44"/>
    <p:sldId id="310" r:id="rId45"/>
    <p:sldId id="311" r:id="rId46"/>
    <p:sldId id="318" r:id="rId47"/>
    <p:sldId id="312" r:id="rId48"/>
    <p:sldId id="313" r:id="rId49"/>
    <p:sldId id="319" r:id="rId50"/>
    <p:sldId id="32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949" autoAdjust="0"/>
  </p:normalViewPr>
  <p:slideViewPr>
    <p:cSldViewPr snapToGrid="0" showGuides="1">
      <p:cViewPr varScale="1">
        <p:scale>
          <a:sx n="111" d="100"/>
          <a:sy n="111" d="100"/>
        </p:scale>
        <p:origin x="59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7/12/2022</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385476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267453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3703607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2787929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1726668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4157343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312246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546264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319493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a:p>
        </p:txBody>
      </p:sp>
    </p:spTree>
    <p:extLst>
      <p:ext uri="{BB962C8B-B14F-4D97-AF65-F5344CB8AC3E}">
        <p14:creationId xmlns:p14="http://schemas.microsoft.com/office/powerpoint/2010/main" val="168216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599195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20</a:t>
            </a:fld>
            <a:endParaRPr lang="en-US"/>
          </a:p>
        </p:txBody>
      </p:sp>
    </p:spTree>
    <p:extLst>
      <p:ext uri="{BB962C8B-B14F-4D97-AF65-F5344CB8AC3E}">
        <p14:creationId xmlns:p14="http://schemas.microsoft.com/office/powerpoint/2010/main" val="249374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21</a:t>
            </a:fld>
            <a:endParaRPr lang="en-US"/>
          </a:p>
        </p:txBody>
      </p:sp>
    </p:spTree>
    <p:extLst>
      <p:ext uri="{BB962C8B-B14F-4D97-AF65-F5344CB8AC3E}">
        <p14:creationId xmlns:p14="http://schemas.microsoft.com/office/powerpoint/2010/main" val="2722046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22</a:t>
            </a:fld>
            <a:endParaRPr lang="en-US"/>
          </a:p>
        </p:txBody>
      </p:sp>
    </p:spTree>
    <p:extLst>
      <p:ext uri="{BB962C8B-B14F-4D97-AF65-F5344CB8AC3E}">
        <p14:creationId xmlns:p14="http://schemas.microsoft.com/office/powerpoint/2010/main" val="2401687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23</a:t>
            </a:fld>
            <a:endParaRPr lang="en-US"/>
          </a:p>
        </p:txBody>
      </p:sp>
    </p:spTree>
    <p:extLst>
      <p:ext uri="{BB962C8B-B14F-4D97-AF65-F5344CB8AC3E}">
        <p14:creationId xmlns:p14="http://schemas.microsoft.com/office/powerpoint/2010/main" val="777704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24</a:t>
            </a:fld>
            <a:endParaRPr lang="en-US"/>
          </a:p>
        </p:txBody>
      </p:sp>
    </p:spTree>
    <p:extLst>
      <p:ext uri="{BB962C8B-B14F-4D97-AF65-F5344CB8AC3E}">
        <p14:creationId xmlns:p14="http://schemas.microsoft.com/office/powerpoint/2010/main" val="1676936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25</a:t>
            </a:fld>
            <a:endParaRPr lang="en-US"/>
          </a:p>
        </p:txBody>
      </p:sp>
    </p:spTree>
    <p:extLst>
      <p:ext uri="{BB962C8B-B14F-4D97-AF65-F5344CB8AC3E}">
        <p14:creationId xmlns:p14="http://schemas.microsoft.com/office/powerpoint/2010/main" val="1684143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26</a:t>
            </a:fld>
            <a:endParaRPr lang="en-US"/>
          </a:p>
        </p:txBody>
      </p:sp>
    </p:spTree>
    <p:extLst>
      <p:ext uri="{BB962C8B-B14F-4D97-AF65-F5344CB8AC3E}">
        <p14:creationId xmlns:p14="http://schemas.microsoft.com/office/powerpoint/2010/main" val="2454044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27</a:t>
            </a:fld>
            <a:endParaRPr lang="en-US"/>
          </a:p>
        </p:txBody>
      </p:sp>
    </p:spTree>
    <p:extLst>
      <p:ext uri="{BB962C8B-B14F-4D97-AF65-F5344CB8AC3E}">
        <p14:creationId xmlns:p14="http://schemas.microsoft.com/office/powerpoint/2010/main" val="203124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28</a:t>
            </a:fld>
            <a:endParaRPr lang="en-US"/>
          </a:p>
        </p:txBody>
      </p:sp>
    </p:spTree>
    <p:extLst>
      <p:ext uri="{BB962C8B-B14F-4D97-AF65-F5344CB8AC3E}">
        <p14:creationId xmlns:p14="http://schemas.microsoft.com/office/powerpoint/2010/main" val="3671363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29</a:t>
            </a:fld>
            <a:endParaRPr lang="en-US"/>
          </a:p>
        </p:txBody>
      </p:sp>
    </p:spTree>
    <p:extLst>
      <p:ext uri="{BB962C8B-B14F-4D97-AF65-F5344CB8AC3E}">
        <p14:creationId xmlns:p14="http://schemas.microsoft.com/office/powerpoint/2010/main" val="223386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527757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30</a:t>
            </a:fld>
            <a:endParaRPr lang="en-US"/>
          </a:p>
        </p:txBody>
      </p:sp>
    </p:spTree>
    <p:extLst>
      <p:ext uri="{BB962C8B-B14F-4D97-AF65-F5344CB8AC3E}">
        <p14:creationId xmlns:p14="http://schemas.microsoft.com/office/powerpoint/2010/main" val="198131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31</a:t>
            </a:fld>
            <a:endParaRPr lang="en-US"/>
          </a:p>
        </p:txBody>
      </p:sp>
    </p:spTree>
    <p:extLst>
      <p:ext uri="{BB962C8B-B14F-4D97-AF65-F5344CB8AC3E}">
        <p14:creationId xmlns:p14="http://schemas.microsoft.com/office/powerpoint/2010/main" val="2574061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32</a:t>
            </a:fld>
            <a:endParaRPr lang="en-US"/>
          </a:p>
        </p:txBody>
      </p:sp>
    </p:spTree>
    <p:extLst>
      <p:ext uri="{BB962C8B-B14F-4D97-AF65-F5344CB8AC3E}">
        <p14:creationId xmlns:p14="http://schemas.microsoft.com/office/powerpoint/2010/main" val="3552643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33</a:t>
            </a:fld>
            <a:endParaRPr lang="en-US"/>
          </a:p>
        </p:txBody>
      </p:sp>
    </p:spTree>
    <p:extLst>
      <p:ext uri="{BB962C8B-B14F-4D97-AF65-F5344CB8AC3E}">
        <p14:creationId xmlns:p14="http://schemas.microsoft.com/office/powerpoint/2010/main" val="32435801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34</a:t>
            </a:fld>
            <a:endParaRPr lang="en-US"/>
          </a:p>
        </p:txBody>
      </p:sp>
    </p:spTree>
    <p:extLst>
      <p:ext uri="{BB962C8B-B14F-4D97-AF65-F5344CB8AC3E}">
        <p14:creationId xmlns:p14="http://schemas.microsoft.com/office/powerpoint/2010/main" val="1528034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35</a:t>
            </a:fld>
            <a:endParaRPr lang="en-US"/>
          </a:p>
        </p:txBody>
      </p:sp>
    </p:spTree>
    <p:extLst>
      <p:ext uri="{BB962C8B-B14F-4D97-AF65-F5344CB8AC3E}">
        <p14:creationId xmlns:p14="http://schemas.microsoft.com/office/powerpoint/2010/main" val="4183538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36</a:t>
            </a:fld>
            <a:endParaRPr lang="en-US"/>
          </a:p>
        </p:txBody>
      </p:sp>
    </p:spTree>
    <p:extLst>
      <p:ext uri="{BB962C8B-B14F-4D97-AF65-F5344CB8AC3E}">
        <p14:creationId xmlns:p14="http://schemas.microsoft.com/office/powerpoint/2010/main" val="237489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37</a:t>
            </a:fld>
            <a:endParaRPr lang="en-US"/>
          </a:p>
        </p:txBody>
      </p:sp>
    </p:spTree>
    <p:extLst>
      <p:ext uri="{BB962C8B-B14F-4D97-AF65-F5344CB8AC3E}">
        <p14:creationId xmlns:p14="http://schemas.microsoft.com/office/powerpoint/2010/main" val="1505814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38</a:t>
            </a:fld>
            <a:endParaRPr lang="en-US"/>
          </a:p>
        </p:txBody>
      </p:sp>
    </p:spTree>
    <p:extLst>
      <p:ext uri="{BB962C8B-B14F-4D97-AF65-F5344CB8AC3E}">
        <p14:creationId xmlns:p14="http://schemas.microsoft.com/office/powerpoint/2010/main" val="19784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39</a:t>
            </a:fld>
            <a:endParaRPr lang="en-US"/>
          </a:p>
        </p:txBody>
      </p:sp>
    </p:spTree>
    <p:extLst>
      <p:ext uri="{BB962C8B-B14F-4D97-AF65-F5344CB8AC3E}">
        <p14:creationId xmlns:p14="http://schemas.microsoft.com/office/powerpoint/2010/main" val="307418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226543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40</a:t>
            </a:fld>
            <a:endParaRPr lang="en-US"/>
          </a:p>
        </p:txBody>
      </p:sp>
    </p:spTree>
    <p:extLst>
      <p:ext uri="{BB962C8B-B14F-4D97-AF65-F5344CB8AC3E}">
        <p14:creationId xmlns:p14="http://schemas.microsoft.com/office/powerpoint/2010/main" val="7313218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41</a:t>
            </a:fld>
            <a:endParaRPr lang="en-US"/>
          </a:p>
        </p:txBody>
      </p:sp>
    </p:spTree>
    <p:extLst>
      <p:ext uri="{BB962C8B-B14F-4D97-AF65-F5344CB8AC3E}">
        <p14:creationId xmlns:p14="http://schemas.microsoft.com/office/powerpoint/2010/main" val="440266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42</a:t>
            </a:fld>
            <a:endParaRPr lang="en-US"/>
          </a:p>
        </p:txBody>
      </p:sp>
    </p:spTree>
    <p:extLst>
      <p:ext uri="{BB962C8B-B14F-4D97-AF65-F5344CB8AC3E}">
        <p14:creationId xmlns:p14="http://schemas.microsoft.com/office/powerpoint/2010/main" val="2842683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43</a:t>
            </a:fld>
            <a:endParaRPr lang="en-US"/>
          </a:p>
        </p:txBody>
      </p:sp>
    </p:spTree>
    <p:extLst>
      <p:ext uri="{BB962C8B-B14F-4D97-AF65-F5344CB8AC3E}">
        <p14:creationId xmlns:p14="http://schemas.microsoft.com/office/powerpoint/2010/main" val="523300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44</a:t>
            </a:fld>
            <a:endParaRPr lang="en-US"/>
          </a:p>
        </p:txBody>
      </p:sp>
    </p:spTree>
    <p:extLst>
      <p:ext uri="{BB962C8B-B14F-4D97-AF65-F5344CB8AC3E}">
        <p14:creationId xmlns:p14="http://schemas.microsoft.com/office/powerpoint/2010/main" val="1504207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45</a:t>
            </a:fld>
            <a:endParaRPr lang="en-US"/>
          </a:p>
        </p:txBody>
      </p:sp>
    </p:spTree>
    <p:extLst>
      <p:ext uri="{BB962C8B-B14F-4D97-AF65-F5344CB8AC3E}">
        <p14:creationId xmlns:p14="http://schemas.microsoft.com/office/powerpoint/2010/main" val="8638115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46</a:t>
            </a:fld>
            <a:endParaRPr lang="en-US"/>
          </a:p>
        </p:txBody>
      </p:sp>
    </p:spTree>
    <p:extLst>
      <p:ext uri="{BB962C8B-B14F-4D97-AF65-F5344CB8AC3E}">
        <p14:creationId xmlns:p14="http://schemas.microsoft.com/office/powerpoint/2010/main" val="2386521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47</a:t>
            </a:fld>
            <a:endParaRPr lang="en-US"/>
          </a:p>
        </p:txBody>
      </p:sp>
    </p:spTree>
    <p:extLst>
      <p:ext uri="{BB962C8B-B14F-4D97-AF65-F5344CB8AC3E}">
        <p14:creationId xmlns:p14="http://schemas.microsoft.com/office/powerpoint/2010/main" val="210332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125452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116814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2372188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7/12/2022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888/lab/tree/PycharmProjects/IBM_capstone_project/labs-jupyter-spacex-Data%20wrangling.ipynb"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lab/tree/PycharmProjects/IBM_capstone_project/jupyter-labs-eda-dataviz.ipynb"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888/lab/tree/PycharmProjects/IBM_capstone_project/jupyter-labs-eda-sql-coursera_sqllite.ipyn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888/lab/tree/PycharmProjects/IBM_capstone_project/lab_jupyter_launch_site_location.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888/lab/tree/PycharmProjects/IBM_capstone_project/spacex_dash_app.py"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888/lab/tree/PycharmProjects/IBM_capstone_project/SpaceX_Machine%20Learning%20Prediction_Part_5.ipynb"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888/lab/tree/PycharmProjects/IBM_capstone_project/jupyter-labs-spacex-data-collection-api.ipynb"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888/lab/tree/PycharmProjects/IBM_capstone_project/jupyter-labs-webscraping.ipynb"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err="1"/>
              <a:t>Spacex</a:t>
            </a:r>
            <a:r>
              <a:rPr lang="en-US" dirty="0"/>
              <a:t> predictions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a:t>IBM capstone project</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xfrm>
            <a:off x="790339" y="776169"/>
            <a:ext cx="5305661" cy="5305661"/>
          </a:xfr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Data Wrangling (</a:t>
            </a:r>
            <a:r>
              <a:rPr lang="en-US" dirty="0">
                <a:hlinkClick r:id="rId3"/>
              </a:rPr>
              <a:t>link</a:t>
            </a:r>
            <a:r>
              <a:rPr lang="en-US" dirty="0"/>
              <a:t>)</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endParaRPr lang="en-US" sz="1800" dirty="0"/>
          </a:p>
          <a:p>
            <a:r>
              <a:rPr lang="en-US" sz="1800" dirty="0"/>
              <a:t>Create outcome column with the mission success and landing location</a:t>
            </a:r>
          </a:p>
          <a:p>
            <a:r>
              <a:rPr lang="en-US" sz="1800" dirty="0"/>
              <a:t>Generate binary label column where 1=success and 0=failure out of the outcome column</a:t>
            </a:r>
          </a:p>
          <a:p>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Tree>
    <p:extLst>
      <p:ext uri="{BB962C8B-B14F-4D97-AF65-F5344CB8AC3E}">
        <p14:creationId xmlns:p14="http://schemas.microsoft.com/office/powerpoint/2010/main" val="363428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7670530" cy="1325563"/>
          </a:xfrm>
        </p:spPr>
        <p:txBody>
          <a:bodyPr/>
          <a:lstStyle/>
          <a:p>
            <a:r>
              <a:rPr lang="en-US" dirty="0"/>
              <a:t>EDA with data visualization (</a:t>
            </a:r>
            <a:r>
              <a:rPr lang="en-US" dirty="0">
                <a:hlinkClick r:id="rId3"/>
              </a:rPr>
              <a:t>link</a:t>
            </a:r>
            <a:r>
              <a:rPr lang="en-US" dirty="0"/>
              <a:t>)</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5939477" cy="4351338"/>
          </a:xfrm>
        </p:spPr>
        <p:txBody>
          <a:bodyPr/>
          <a:lstStyle/>
          <a:p>
            <a:r>
              <a:rPr lang="en-US" sz="1800" dirty="0"/>
              <a:t>EDA performed on variables: payload mass, launch site, flight number, class, year and orbit</a:t>
            </a:r>
          </a:p>
          <a:p>
            <a:r>
              <a:rPr lang="en-US" sz="1800" dirty="0"/>
              <a:t>Plotted the following plots:</a:t>
            </a:r>
          </a:p>
          <a:p>
            <a:pPr lvl="1"/>
            <a:r>
              <a:rPr lang="en-US" sz="1400" dirty="0"/>
              <a:t>Flight number &amp; payload mass/launch site/orbit</a:t>
            </a:r>
          </a:p>
          <a:p>
            <a:pPr lvl="1"/>
            <a:r>
              <a:rPr lang="en-US" sz="1400" dirty="0"/>
              <a:t>Payload mass &amp; launch site/orbit</a:t>
            </a:r>
          </a:p>
          <a:p>
            <a:pPr lvl="1"/>
            <a:r>
              <a:rPr lang="en-US" sz="1400" dirty="0"/>
              <a:t>Orbit &amp; success rate</a:t>
            </a:r>
          </a:p>
          <a:p>
            <a:r>
              <a:rPr lang="en-US" sz="1800" dirty="0"/>
              <a:t>Used line charts, scatter plots and bar plots to explore relationships between variables and to decide if the feature should be used in the ML models</a:t>
            </a:r>
          </a:p>
          <a:p>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Tree>
    <p:extLst>
      <p:ext uri="{BB962C8B-B14F-4D97-AF65-F5344CB8AC3E}">
        <p14:creationId xmlns:p14="http://schemas.microsoft.com/office/powerpoint/2010/main" val="19555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EDA with </a:t>
            </a:r>
            <a:r>
              <a:rPr lang="en-US" dirty="0" err="1"/>
              <a:t>sql</a:t>
            </a:r>
            <a:r>
              <a:rPr lang="en-US" dirty="0"/>
              <a:t> (</a:t>
            </a:r>
            <a:r>
              <a:rPr lang="en-US" dirty="0">
                <a:hlinkClick r:id="rId3"/>
              </a:rPr>
              <a:t>link</a:t>
            </a:r>
            <a:r>
              <a:rPr lang="en-US" dirty="0"/>
              <a:t>)</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6120631" cy="4351338"/>
          </a:xfrm>
        </p:spPr>
        <p:txBody>
          <a:bodyPr/>
          <a:lstStyle/>
          <a:p>
            <a:r>
              <a:rPr lang="en-US" sz="1800" dirty="0"/>
              <a:t>Loaded data into an sqlite3 instance in a Jupiter notebook</a:t>
            </a:r>
          </a:p>
          <a:p>
            <a:r>
              <a:rPr lang="en-US" sz="1800" dirty="0"/>
              <a:t>Used Jupiter magic commands to integrate SQL and query the data</a:t>
            </a:r>
          </a:p>
          <a:p>
            <a:r>
              <a:rPr lang="en-US" sz="1800" dirty="0"/>
              <a:t>For better understanding of the data, used several queries:</a:t>
            </a:r>
          </a:p>
          <a:p>
            <a:pPr lvl="1"/>
            <a:r>
              <a:rPr lang="en-US" sz="1400" dirty="0"/>
              <a:t>Unique launch sites</a:t>
            </a:r>
          </a:p>
          <a:p>
            <a:pPr lvl="1"/>
            <a:r>
              <a:rPr lang="en-US" sz="1400" dirty="0"/>
              <a:t>Total payload mass</a:t>
            </a:r>
          </a:p>
          <a:p>
            <a:pPr lvl="1"/>
            <a:r>
              <a:rPr lang="en-US" sz="1400" dirty="0"/>
              <a:t>Average payload mass</a:t>
            </a:r>
          </a:p>
          <a:p>
            <a:pPr lvl="1"/>
            <a:r>
              <a:rPr lang="en-US" sz="1400" dirty="0"/>
              <a:t> First successful landing</a:t>
            </a:r>
          </a:p>
          <a:p>
            <a:pPr lvl="1"/>
            <a:r>
              <a:rPr lang="en-US" sz="1400" dirty="0"/>
              <a:t>Success in different payload mass ranges</a:t>
            </a:r>
          </a:p>
          <a:p>
            <a:pPr lvl="1"/>
            <a:r>
              <a:rPr lang="en-US" sz="1400" dirty="0"/>
              <a:t>Count success and failure</a:t>
            </a:r>
          </a:p>
          <a:p>
            <a:pPr lvl="1"/>
            <a:r>
              <a:rPr lang="en-US" sz="1400" dirty="0"/>
              <a:t>Several other queries to present the data in different ways</a:t>
            </a:r>
          </a:p>
          <a:p>
            <a:pPr lvl="1"/>
            <a:endParaRPr lang="en-US" sz="14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Tree>
    <p:extLst>
      <p:ext uri="{BB962C8B-B14F-4D97-AF65-F5344CB8AC3E}">
        <p14:creationId xmlns:p14="http://schemas.microsoft.com/office/powerpoint/2010/main" val="269145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7817179" cy="1325563"/>
          </a:xfrm>
        </p:spPr>
        <p:txBody>
          <a:bodyPr/>
          <a:lstStyle/>
          <a:p>
            <a:r>
              <a:rPr lang="en-US" dirty="0"/>
              <a:t>Interactive map with folium (</a:t>
            </a:r>
            <a:r>
              <a:rPr lang="en-US" dirty="0">
                <a:hlinkClick r:id="rId3"/>
              </a:rPr>
              <a:t>link</a:t>
            </a:r>
            <a:r>
              <a:rPr lang="en-US" dirty="0"/>
              <a:t>)</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r>
              <a:rPr lang="en-US" sz="1800" dirty="0"/>
              <a:t>Created an interactive map in order to show the launch sites and their distance to different landmarks such as: coast, city, railway and highway</a:t>
            </a:r>
          </a:p>
          <a:p>
            <a:endParaRPr lang="en-US" sz="1800" dirty="0"/>
          </a:p>
          <a:p>
            <a:r>
              <a:rPr lang="en-US" sz="1800" dirty="0"/>
              <a:t>This allows better understanding of each location and why it might and might not be prone to higher success rate</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13</a:t>
            </a:fld>
            <a:endParaRPr lang="en-US" dirty="0"/>
          </a:p>
        </p:txBody>
      </p:sp>
    </p:spTree>
    <p:extLst>
      <p:ext uri="{BB962C8B-B14F-4D97-AF65-F5344CB8AC3E}">
        <p14:creationId xmlns:p14="http://schemas.microsoft.com/office/powerpoint/2010/main" val="341556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7860311" cy="1325563"/>
          </a:xfrm>
        </p:spPr>
        <p:txBody>
          <a:bodyPr/>
          <a:lstStyle/>
          <a:p>
            <a:r>
              <a:rPr lang="en-US" dirty="0"/>
              <a:t>Dashboard with </a:t>
            </a:r>
            <a:r>
              <a:rPr lang="en-US" dirty="0" err="1"/>
              <a:t>Plotlydash</a:t>
            </a:r>
            <a:r>
              <a:rPr lang="en-US" dirty="0"/>
              <a:t> (</a:t>
            </a:r>
            <a:r>
              <a:rPr lang="en-US" dirty="0">
                <a:hlinkClick r:id="rId3"/>
              </a:rPr>
              <a:t>link</a:t>
            </a:r>
            <a:r>
              <a:rPr lang="en-US" dirty="0"/>
              <a:t>)</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r>
              <a:rPr lang="en-US" sz="1800" dirty="0"/>
              <a:t>Dashboard contains a scatter plot and a pie chart</a:t>
            </a:r>
          </a:p>
          <a:p>
            <a:r>
              <a:rPr lang="en-US" sz="1800" dirty="0"/>
              <a:t>The scatter plot uses 2 inputs: several sites or one site, and payload mass range</a:t>
            </a:r>
          </a:p>
          <a:p>
            <a:r>
              <a:rPr lang="en-US" sz="1800" dirty="0"/>
              <a:t>The scatter plot is used to the success rates in different mass classes and launch sites</a:t>
            </a:r>
          </a:p>
          <a:p>
            <a:r>
              <a:rPr lang="en-US" sz="1800" dirty="0"/>
              <a:t>The pie chart shows success rate in all, some or one launch sites</a:t>
            </a:r>
          </a:p>
          <a:p>
            <a:r>
              <a:rPr lang="en-US" sz="1800" dirty="0"/>
              <a:t>The pie chart shows us which launch sites are most likely to succeed</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Tree>
    <p:extLst>
      <p:ext uri="{BB962C8B-B14F-4D97-AF65-F5344CB8AC3E}">
        <p14:creationId xmlns:p14="http://schemas.microsoft.com/office/powerpoint/2010/main" val="422069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8904107" cy="1325563"/>
          </a:xfrm>
        </p:spPr>
        <p:txBody>
          <a:bodyPr/>
          <a:lstStyle/>
          <a:p>
            <a:r>
              <a:rPr lang="en-US" dirty="0"/>
              <a:t>Predictive analysis – classification (</a:t>
            </a:r>
            <a:r>
              <a:rPr lang="en-US" dirty="0">
                <a:hlinkClick r:id="rId3"/>
              </a:rPr>
              <a:t>link</a:t>
            </a:r>
            <a:r>
              <a:rPr lang="en-US" dirty="0"/>
              <a:t>)</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
        <p:nvSpPr>
          <p:cNvPr id="5" name="Rectangle: Rounded Corners 4">
            <a:extLst>
              <a:ext uri="{FF2B5EF4-FFF2-40B4-BE49-F238E27FC236}">
                <a16:creationId xmlns:a16="http://schemas.microsoft.com/office/drawing/2014/main" id="{A118A981-9E20-7E26-5D81-BA43D0FDB30E}"/>
              </a:ext>
            </a:extLst>
          </p:cNvPr>
          <p:cNvSpPr/>
          <p:nvPr/>
        </p:nvSpPr>
        <p:spPr>
          <a:xfrm>
            <a:off x="1466491" y="1762968"/>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 label column from X data</a:t>
            </a:r>
            <a:endParaRPr lang="LID4096" dirty="0"/>
          </a:p>
        </p:txBody>
      </p:sp>
      <p:sp>
        <p:nvSpPr>
          <p:cNvPr id="6" name="Rectangle: Rounded Corners 5">
            <a:extLst>
              <a:ext uri="{FF2B5EF4-FFF2-40B4-BE49-F238E27FC236}">
                <a16:creationId xmlns:a16="http://schemas.microsoft.com/office/drawing/2014/main" id="{EF5BC9BD-3685-BF80-5094-BECDC6AC5BC6}"/>
              </a:ext>
            </a:extLst>
          </p:cNvPr>
          <p:cNvSpPr/>
          <p:nvPr/>
        </p:nvSpPr>
        <p:spPr>
          <a:xfrm>
            <a:off x="4825042" y="1762967"/>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Fit_transform</a:t>
            </a:r>
            <a:r>
              <a:rPr lang="en-US" dirty="0"/>
              <a:t> with </a:t>
            </a:r>
            <a:r>
              <a:rPr lang="en-US" dirty="0" err="1"/>
              <a:t>StandartScaler</a:t>
            </a:r>
            <a:endParaRPr lang="LID4096" dirty="0"/>
          </a:p>
        </p:txBody>
      </p:sp>
      <p:sp>
        <p:nvSpPr>
          <p:cNvPr id="7" name="Rectangle: Rounded Corners 6">
            <a:extLst>
              <a:ext uri="{FF2B5EF4-FFF2-40B4-BE49-F238E27FC236}">
                <a16:creationId xmlns:a16="http://schemas.microsoft.com/office/drawing/2014/main" id="{813EE596-5C0A-D2B0-9F2B-8168150D852E}"/>
              </a:ext>
            </a:extLst>
          </p:cNvPr>
          <p:cNvSpPr/>
          <p:nvPr/>
        </p:nvSpPr>
        <p:spPr>
          <a:xfrm>
            <a:off x="8183594" y="3600396"/>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HP optimization with Grid Search (cv=10)</a:t>
            </a:r>
            <a:endParaRPr lang="LID4096" dirty="0"/>
          </a:p>
        </p:txBody>
      </p:sp>
      <p:sp>
        <p:nvSpPr>
          <p:cNvPr id="8" name="Rectangle: Rounded Corners 7">
            <a:extLst>
              <a:ext uri="{FF2B5EF4-FFF2-40B4-BE49-F238E27FC236}">
                <a16:creationId xmlns:a16="http://schemas.microsoft.com/office/drawing/2014/main" id="{C2AE54D7-36BE-AB22-6A39-5E6F5C2CD143}"/>
              </a:ext>
            </a:extLst>
          </p:cNvPr>
          <p:cNvSpPr/>
          <p:nvPr/>
        </p:nvSpPr>
        <p:spPr>
          <a:xfrm>
            <a:off x="4819291" y="3600396"/>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SVM, decision tree, Log Red, KNN models</a:t>
            </a:r>
            <a:endParaRPr lang="LID4096" dirty="0"/>
          </a:p>
        </p:txBody>
      </p:sp>
      <p:sp>
        <p:nvSpPr>
          <p:cNvPr id="9" name="Rectangle: Rounded Corners 8">
            <a:extLst>
              <a:ext uri="{FF2B5EF4-FFF2-40B4-BE49-F238E27FC236}">
                <a16:creationId xmlns:a16="http://schemas.microsoft.com/office/drawing/2014/main" id="{D481F568-1FDB-631C-EB97-138A0FE61865}"/>
              </a:ext>
            </a:extLst>
          </p:cNvPr>
          <p:cNvSpPr/>
          <p:nvPr/>
        </p:nvSpPr>
        <p:spPr>
          <a:xfrm>
            <a:off x="1454988" y="3600395"/>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accuracy scores for models</a:t>
            </a:r>
            <a:endParaRPr lang="LID4096" dirty="0"/>
          </a:p>
        </p:txBody>
      </p:sp>
      <p:sp>
        <p:nvSpPr>
          <p:cNvPr id="10" name="Rectangle: Rounded Corners 9">
            <a:extLst>
              <a:ext uri="{FF2B5EF4-FFF2-40B4-BE49-F238E27FC236}">
                <a16:creationId xmlns:a16="http://schemas.microsoft.com/office/drawing/2014/main" id="{6E80F942-6259-15F3-F9E5-918ECF91D5FA}"/>
              </a:ext>
            </a:extLst>
          </p:cNvPr>
          <p:cNvSpPr/>
          <p:nvPr/>
        </p:nvSpPr>
        <p:spPr>
          <a:xfrm>
            <a:off x="1454988" y="5437822"/>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scores and confusion matrix to find opt model</a:t>
            </a:r>
            <a:endParaRPr lang="LID4096" dirty="0"/>
          </a:p>
        </p:txBody>
      </p:sp>
      <p:sp>
        <p:nvSpPr>
          <p:cNvPr id="11" name="Arrow: Right 10">
            <a:extLst>
              <a:ext uri="{FF2B5EF4-FFF2-40B4-BE49-F238E27FC236}">
                <a16:creationId xmlns:a16="http://schemas.microsoft.com/office/drawing/2014/main" id="{7D5327AF-E80C-E53C-5A41-8EABD0549C2D}"/>
              </a:ext>
            </a:extLst>
          </p:cNvPr>
          <p:cNvSpPr/>
          <p:nvPr/>
        </p:nvSpPr>
        <p:spPr>
          <a:xfrm>
            <a:off x="3447691" y="2133902"/>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Arrow: Right 11">
            <a:extLst>
              <a:ext uri="{FF2B5EF4-FFF2-40B4-BE49-F238E27FC236}">
                <a16:creationId xmlns:a16="http://schemas.microsoft.com/office/drawing/2014/main" id="{A737A65A-7D1F-F8C6-7708-E7769DFC9299}"/>
              </a:ext>
            </a:extLst>
          </p:cNvPr>
          <p:cNvSpPr/>
          <p:nvPr/>
        </p:nvSpPr>
        <p:spPr>
          <a:xfrm>
            <a:off x="6806242" y="2113007"/>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Arrow: Right 12">
            <a:extLst>
              <a:ext uri="{FF2B5EF4-FFF2-40B4-BE49-F238E27FC236}">
                <a16:creationId xmlns:a16="http://schemas.microsoft.com/office/drawing/2014/main" id="{2A66DB02-FD0D-4322-594A-E0489160A265}"/>
              </a:ext>
            </a:extLst>
          </p:cNvPr>
          <p:cNvSpPr/>
          <p:nvPr/>
        </p:nvSpPr>
        <p:spPr>
          <a:xfrm rot="5400000">
            <a:off x="8772889" y="3052617"/>
            <a:ext cx="60707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Arrow: Right 13">
            <a:extLst>
              <a:ext uri="{FF2B5EF4-FFF2-40B4-BE49-F238E27FC236}">
                <a16:creationId xmlns:a16="http://schemas.microsoft.com/office/drawing/2014/main" id="{2A1A6CB6-1B26-E23B-AC9E-C6B67098D622}"/>
              </a:ext>
            </a:extLst>
          </p:cNvPr>
          <p:cNvSpPr/>
          <p:nvPr/>
        </p:nvSpPr>
        <p:spPr>
          <a:xfrm rot="5400000">
            <a:off x="2044283" y="4890044"/>
            <a:ext cx="60707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Arrow: Right 14">
            <a:extLst>
              <a:ext uri="{FF2B5EF4-FFF2-40B4-BE49-F238E27FC236}">
                <a16:creationId xmlns:a16="http://schemas.microsoft.com/office/drawing/2014/main" id="{3AD3FE00-5BCE-F1DC-0A54-D2C72425E62B}"/>
              </a:ext>
            </a:extLst>
          </p:cNvPr>
          <p:cNvSpPr/>
          <p:nvPr/>
        </p:nvSpPr>
        <p:spPr>
          <a:xfrm rot="10800000">
            <a:off x="3447691" y="3971330"/>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Arrow: Right 15">
            <a:extLst>
              <a:ext uri="{FF2B5EF4-FFF2-40B4-BE49-F238E27FC236}">
                <a16:creationId xmlns:a16="http://schemas.microsoft.com/office/drawing/2014/main" id="{E3B94220-3E3E-ABC3-4003-AAC3989EE0C3}"/>
              </a:ext>
            </a:extLst>
          </p:cNvPr>
          <p:cNvSpPr/>
          <p:nvPr/>
        </p:nvSpPr>
        <p:spPr>
          <a:xfrm rot="10800000">
            <a:off x="6803367" y="3971330"/>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8DB4CEDA-44CB-F121-7E14-8B438FCD603F}"/>
              </a:ext>
            </a:extLst>
          </p:cNvPr>
          <p:cNvSpPr/>
          <p:nvPr/>
        </p:nvSpPr>
        <p:spPr>
          <a:xfrm>
            <a:off x="8183594" y="1742070"/>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Train_test_split</a:t>
            </a:r>
            <a:r>
              <a:rPr lang="en-US" dirty="0"/>
              <a:t> with test size 0.2</a:t>
            </a:r>
            <a:endParaRPr lang="LID4096" dirty="0"/>
          </a:p>
        </p:txBody>
      </p:sp>
    </p:spTree>
    <p:extLst>
      <p:ext uri="{BB962C8B-B14F-4D97-AF65-F5344CB8AC3E}">
        <p14:creationId xmlns:p14="http://schemas.microsoft.com/office/powerpoint/2010/main" val="2667909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16</a:t>
            </a:fld>
            <a:endParaRPr lang="en-US"/>
          </a:p>
        </p:txBody>
      </p:sp>
      <p:pic>
        <p:nvPicPr>
          <p:cNvPr id="6" name="Picture 5">
            <a:extLst>
              <a:ext uri="{FF2B5EF4-FFF2-40B4-BE49-F238E27FC236}">
                <a16:creationId xmlns:a16="http://schemas.microsoft.com/office/drawing/2014/main" id="{DD0F9269-D588-CFAB-736A-E1913B997310}"/>
              </a:ext>
            </a:extLst>
          </p:cNvPr>
          <p:cNvPicPr>
            <a:picLocks noChangeAspect="1"/>
          </p:cNvPicPr>
          <p:nvPr/>
        </p:nvPicPr>
        <p:blipFill rotWithShape="1">
          <a:blip r:embed="rId3"/>
          <a:srcRect r="1" b="15476"/>
          <a:stretch/>
        </p:blipFill>
        <p:spPr>
          <a:xfrm>
            <a:off x="2836223" y="706789"/>
            <a:ext cx="8527473" cy="3423730"/>
          </a:xfrm>
          <a:prstGeom prst="rect">
            <a:avLst/>
          </a:prstGeom>
          <a:no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246621"/>
            <a:ext cx="11150600" cy="920336"/>
          </a:xfrm>
        </p:spPr>
        <p:txBody>
          <a:bodyPr anchor="b">
            <a:normAutofit/>
          </a:bodyPr>
          <a:lstStyle/>
          <a:p>
            <a:r>
              <a:rPr lang="en-US" dirty="0"/>
              <a:t>Results</a:t>
            </a:r>
          </a:p>
        </p:txBody>
      </p:sp>
      <p:sp>
        <p:nvSpPr>
          <p:cNvPr id="7" name="TextBox 6">
            <a:extLst>
              <a:ext uri="{FF2B5EF4-FFF2-40B4-BE49-F238E27FC236}">
                <a16:creationId xmlns:a16="http://schemas.microsoft.com/office/drawing/2014/main" id="{F4DCB183-3FEE-D254-A8B2-276C2D2B55B4}"/>
              </a:ext>
            </a:extLst>
          </p:cNvPr>
          <p:cNvSpPr txBox="1"/>
          <p:nvPr/>
        </p:nvSpPr>
        <p:spPr>
          <a:xfrm>
            <a:off x="304801" y="1468582"/>
            <a:ext cx="2228580" cy="2031325"/>
          </a:xfrm>
          <a:prstGeom prst="rect">
            <a:avLst/>
          </a:prstGeom>
          <a:noFill/>
        </p:spPr>
        <p:txBody>
          <a:bodyPr wrap="square" rtlCol="0">
            <a:spAutoFit/>
          </a:bodyPr>
          <a:lstStyle/>
          <a:p>
            <a:r>
              <a:rPr lang="en-US" dirty="0" err="1"/>
              <a:t>Plotly</a:t>
            </a:r>
            <a:r>
              <a:rPr lang="en-US" dirty="0"/>
              <a:t> dashboard preview.</a:t>
            </a:r>
          </a:p>
          <a:p>
            <a:r>
              <a:rPr lang="en-US" dirty="0"/>
              <a:t>the several few slides will showcase the EDA, visualization and modeling results using screenshots.</a:t>
            </a:r>
            <a:endParaRPr lang="LID4096" dirty="0"/>
          </a:p>
        </p:txBody>
      </p:sp>
    </p:spTree>
    <p:extLst>
      <p:ext uri="{BB962C8B-B14F-4D97-AF65-F5344CB8AC3E}">
        <p14:creationId xmlns:p14="http://schemas.microsoft.com/office/powerpoint/2010/main" val="96414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Insights drawn from EDA</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Section 2</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Tree>
    <p:extLst>
      <p:ext uri="{BB962C8B-B14F-4D97-AF65-F5344CB8AC3E}">
        <p14:creationId xmlns:p14="http://schemas.microsoft.com/office/powerpoint/2010/main" val="226812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7214898" cy="1325563"/>
          </a:xfrm>
        </p:spPr>
        <p:txBody>
          <a:bodyPr/>
          <a:lstStyle/>
          <a:p>
            <a:r>
              <a:rPr lang="en-US" dirty="0"/>
              <a:t>Flight number vs. </a:t>
            </a:r>
            <a:r>
              <a:rPr lang="en-US" dirty="0" err="1"/>
              <a:t>launchsite</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4775199"/>
            <a:ext cx="11119195" cy="1401763"/>
          </a:xfrm>
        </p:spPr>
        <p:txBody>
          <a:bodyPr/>
          <a:lstStyle/>
          <a:p>
            <a:pPr marL="0" indent="0">
              <a:buNone/>
            </a:pPr>
            <a:r>
              <a:rPr lang="en-US" sz="1800" dirty="0"/>
              <a:t>This plot shows successful and unsuccessful landings in each site over time (orange=success). As we can see the first few attempts were all failures but later on the success rate goes up on all three. The first launch site appears to be the most well used. </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18</a:t>
            </a:fld>
            <a:endParaRPr lang="en-US" dirty="0"/>
          </a:p>
        </p:txBody>
      </p:sp>
      <p:pic>
        <p:nvPicPr>
          <p:cNvPr id="8" name="Picture 7">
            <a:extLst>
              <a:ext uri="{FF2B5EF4-FFF2-40B4-BE49-F238E27FC236}">
                <a16:creationId xmlns:a16="http://schemas.microsoft.com/office/drawing/2014/main" id="{C12548B3-84A0-D7CF-2BAB-845FD564C776}"/>
              </a:ext>
            </a:extLst>
          </p:cNvPr>
          <p:cNvPicPr>
            <a:picLocks noChangeAspect="1"/>
          </p:cNvPicPr>
          <p:nvPr/>
        </p:nvPicPr>
        <p:blipFill>
          <a:blip r:embed="rId3"/>
          <a:stretch>
            <a:fillRect/>
          </a:stretch>
        </p:blipFill>
        <p:spPr>
          <a:xfrm>
            <a:off x="0" y="1649679"/>
            <a:ext cx="12192000" cy="2431805"/>
          </a:xfrm>
          <a:prstGeom prst="rect">
            <a:avLst/>
          </a:prstGeom>
        </p:spPr>
      </p:pic>
    </p:spTree>
    <p:extLst>
      <p:ext uri="{BB962C8B-B14F-4D97-AF65-F5344CB8AC3E}">
        <p14:creationId xmlns:p14="http://schemas.microsoft.com/office/powerpoint/2010/main" val="112470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7695189" cy="1325563"/>
          </a:xfrm>
        </p:spPr>
        <p:txBody>
          <a:bodyPr/>
          <a:lstStyle/>
          <a:p>
            <a:r>
              <a:rPr lang="en-US" dirty="0"/>
              <a:t>Payload vs. launch site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1567257" y="4636653"/>
            <a:ext cx="9950487" cy="1595727"/>
          </a:xfrm>
        </p:spPr>
        <p:txBody>
          <a:bodyPr/>
          <a:lstStyle/>
          <a:p>
            <a:pPr marL="0" indent="0">
              <a:buNone/>
            </a:pPr>
            <a:r>
              <a:rPr lang="en-US" sz="1800" dirty="0"/>
              <a:t>As we can see, the first site uses almost only flights with &lt;8000 KG payload mass.</a:t>
            </a:r>
          </a:p>
          <a:p>
            <a:pPr marL="0" indent="0">
              <a:buNone/>
            </a:pPr>
            <a:r>
              <a:rPr lang="en-US" sz="1800" dirty="0"/>
              <a:t>While the second uses even lower mass and the third is more spread out.</a:t>
            </a:r>
          </a:p>
          <a:p>
            <a:pPr marL="0" indent="0">
              <a:buNone/>
            </a:pP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19</a:t>
            </a:fld>
            <a:endParaRPr lang="en-US" dirty="0"/>
          </a:p>
        </p:txBody>
      </p:sp>
      <p:pic>
        <p:nvPicPr>
          <p:cNvPr id="8" name="Picture 7">
            <a:extLst>
              <a:ext uri="{FF2B5EF4-FFF2-40B4-BE49-F238E27FC236}">
                <a16:creationId xmlns:a16="http://schemas.microsoft.com/office/drawing/2014/main" id="{B857B658-A544-C44B-1005-EAE327823E4D}"/>
              </a:ext>
            </a:extLst>
          </p:cNvPr>
          <p:cNvPicPr>
            <a:picLocks noChangeAspect="1"/>
          </p:cNvPicPr>
          <p:nvPr/>
        </p:nvPicPr>
        <p:blipFill>
          <a:blip r:embed="rId3"/>
          <a:stretch>
            <a:fillRect/>
          </a:stretch>
        </p:blipFill>
        <p:spPr>
          <a:xfrm>
            <a:off x="4120693" y="1709847"/>
            <a:ext cx="4467849" cy="2638793"/>
          </a:xfrm>
          <a:prstGeom prst="rect">
            <a:avLst/>
          </a:prstGeom>
        </p:spPr>
      </p:pic>
    </p:spTree>
    <p:extLst>
      <p:ext uri="{BB962C8B-B14F-4D97-AF65-F5344CB8AC3E}">
        <p14:creationId xmlns:p14="http://schemas.microsoft.com/office/powerpoint/2010/main" val="10105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Outline</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00000"/>
              </a:lnSpc>
              <a:spcBef>
                <a:spcPts val="1400"/>
              </a:spcBef>
            </a:pPr>
            <a:r>
              <a:rPr lang="en-US" sz="1800" dirty="0">
                <a:solidFill>
                  <a:schemeClr val="accent3">
                    <a:lumMod val="25000"/>
                  </a:schemeClr>
                </a:solidFill>
                <a:latin typeface="Abadi"/>
              </a:rPr>
              <a:t>Executive Summary</a:t>
            </a:r>
          </a:p>
          <a:p>
            <a:pPr>
              <a:lnSpc>
                <a:spcPct val="100000"/>
              </a:lnSpc>
              <a:spcBef>
                <a:spcPts val="1400"/>
              </a:spcBef>
            </a:pPr>
            <a:r>
              <a:rPr lang="en-US" sz="1800" dirty="0">
                <a:solidFill>
                  <a:schemeClr val="accent3">
                    <a:lumMod val="25000"/>
                  </a:schemeClr>
                </a:solidFill>
                <a:latin typeface="Abadi"/>
              </a:rPr>
              <a:t>Introduction</a:t>
            </a:r>
          </a:p>
          <a:p>
            <a:pPr>
              <a:lnSpc>
                <a:spcPct val="100000"/>
              </a:lnSpc>
              <a:spcBef>
                <a:spcPts val="1400"/>
              </a:spcBef>
            </a:pPr>
            <a:r>
              <a:rPr lang="en-US" sz="1800" dirty="0">
                <a:solidFill>
                  <a:schemeClr val="accent3">
                    <a:lumMod val="25000"/>
                  </a:schemeClr>
                </a:solidFill>
                <a:latin typeface="Abadi"/>
              </a:rPr>
              <a:t>Methodology</a:t>
            </a:r>
          </a:p>
          <a:p>
            <a:pPr>
              <a:lnSpc>
                <a:spcPct val="100000"/>
              </a:lnSpc>
              <a:spcBef>
                <a:spcPts val="1400"/>
              </a:spcBef>
            </a:pPr>
            <a:r>
              <a:rPr lang="en-US" sz="1800" dirty="0">
                <a:solidFill>
                  <a:schemeClr val="accent3">
                    <a:lumMod val="25000"/>
                  </a:schemeClr>
                </a:solidFill>
                <a:latin typeface="Abadi"/>
              </a:rPr>
              <a:t>Results</a:t>
            </a:r>
          </a:p>
          <a:p>
            <a:pPr>
              <a:lnSpc>
                <a:spcPct val="100000"/>
              </a:lnSpc>
              <a:spcBef>
                <a:spcPts val="1400"/>
              </a:spcBef>
            </a:pPr>
            <a:r>
              <a:rPr lang="en-US" sz="1800" dirty="0">
                <a:solidFill>
                  <a:schemeClr val="accent3">
                    <a:lumMod val="25000"/>
                  </a:schemeClr>
                </a:solidFill>
                <a:latin typeface="Abadi"/>
              </a:rPr>
              <a:t>Conclusion</a:t>
            </a:r>
          </a:p>
          <a:p>
            <a:pPr>
              <a:lnSpc>
                <a:spcPct val="100000"/>
              </a:lnSpc>
              <a:spcBef>
                <a:spcPts val="1400"/>
              </a:spcBef>
            </a:pPr>
            <a:r>
              <a:rPr lang="en-US" sz="1800" dirty="0">
                <a:solidFill>
                  <a:schemeClr val="accent3">
                    <a:lumMod val="25000"/>
                  </a:schemeClr>
                </a:solidFill>
                <a:latin typeface="Abadi"/>
              </a:rPr>
              <a:t>Appendix</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204546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6928571" cy="1325563"/>
          </a:xfrm>
        </p:spPr>
        <p:txBody>
          <a:bodyPr/>
          <a:lstStyle/>
          <a:p>
            <a:r>
              <a:rPr lang="en-US" dirty="0"/>
              <a:t>Success rate vs. orbit type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403384" y="4442690"/>
            <a:ext cx="10960312" cy="1549545"/>
          </a:xfrm>
        </p:spPr>
        <p:txBody>
          <a:bodyPr/>
          <a:lstStyle/>
          <a:p>
            <a:pPr marL="0" indent="0">
              <a:buNone/>
            </a:pPr>
            <a:r>
              <a:rPr lang="en-US" sz="1800" dirty="0"/>
              <a:t>There are 4 orbit types with 100% success rate while the rest have about 0.65 and SO has never </a:t>
            </a:r>
            <a:r>
              <a:rPr lang="en-US" sz="1800" dirty="0" err="1"/>
              <a:t>succeded</a:t>
            </a: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20</a:t>
            </a:fld>
            <a:endParaRPr lang="en-US" dirty="0"/>
          </a:p>
        </p:txBody>
      </p:sp>
      <p:pic>
        <p:nvPicPr>
          <p:cNvPr id="1026" name="Picture 2">
            <a:extLst>
              <a:ext uri="{FF2B5EF4-FFF2-40B4-BE49-F238E27FC236}">
                <a16:creationId xmlns:a16="http://schemas.microsoft.com/office/drawing/2014/main" id="{C2F6E390-E334-52BE-3B2E-1D339F365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5" y="1886149"/>
            <a:ext cx="36766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258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9025226" cy="1325563"/>
          </a:xfrm>
        </p:spPr>
        <p:txBody>
          <a:bodyPr/>
          <a:lstStyle/>
          <a:p>
            <a:r>
              <a:rPr lang="en-US" dirty="0"/>
              <a:t>Flight number vs. orbit type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As time progressed the launch site preferences have changed.</a:t>
            </a:r>
          </a:p>
          <a:p>
            <a:pPr marL="0" indent="0">
              <a:buNone/>
            </a:pPr>
            <a:r>
              <a:rPr lang="en-US" sz="1800" dirty="0"/>
              <a:t>There is no obvious correlation.</a:t>
            </a:r>
          </a:p>
          <a:p>
            <a:pPr marL="0" indent="0">
              <a:buNone/>
            </a:pPr>
            <a:r>
              <a:rPr lang="en-US" sz="1800" dirty="0"/>
              <a:t>The success rate seems to be better at lower orbit but that might also be because those are the later trials and the company is more experienced</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21</a:t>
            </a:fld>
            <a:endParaRPr lang="en-US" dirty="0"/>
          </a:p>
        </p:txBody>
      </p:sp>
      <p:pic>
        <p:nvPicPr>
          <p:cNvPr id="2050" name="Picture 2">
            <a:extLst>
              <a:ext uri="{FF2B5EF4-FFF2-40B4-BE49-F238E27FC236}">
                <a16:creationId xmlns:a16="http://schemas.microsoft.com/office/drawing/2014/main" id="{5F62BE83-BFD1-3200-6B3D-547E8A997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873" y="1978024"/>
            <a:ext cx="5624164" cy="370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22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Payload vs orbit type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There appears to be some correlation between the two features.</a:t>
            </a:r>
          </a:p>
          <a:p>
            <a:pPr marL="0" indent="0">
              <a:buNone/>
            </a:pPr>
            <a:r>
              <a:rPr lang="en-US" sz="1800" dirty="0"/>
              <a:t>Each orbit has a pretty specific payload mass range.</a:t>
            </a:r>
          </a:p>
          <a:p>
            <a:pPr marL="0" indent="0">
              <a:buNone/>
            </a:pP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22</a:t>
            </a:fld>
            <a:endParaRPr lang="en-US" dirty="0"/>
          </a:p>
        </p:txBody>
      </p:sp>
      <p:pic>
        <p:nvPicPr>
          <p:cNvPr id="3074" name="Picture 2">
            <a:extLst>
              <a:ext uri="{FF2B5EF4-FFF2-40B4-BE49-F238E27FC236}">
                <a16:creationId xmlns:a16="http://schemas.microsoft.com/office/drawing/2014/main" id="{60D72008-A6D5-E6CC-50EE-E749294C1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559" y="2181224"/>
            <a:ext cx="5264889" cy="3397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87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8193953" cy="1325563"/>
          </a:xfrm>
        </p:spPr>
        <p:txBody>
          <a:bodyPr/>
          <a:lstStyle/>
          <a:p>
            <a:r>
              <a:rPr lang="en-US" dirty="0"/>
              <a:t>Launch success yearly trend</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Success rises surely after 2013 and has a dip in 2018 then rises again.</a:t>
            </a:r>
          </a:p>
          <a:p>
            <a:pPr marL="0" indent="0">
              <a:buNone/>
            </a:pPr>
            <a:r>
              <a:rPr lang="en-US" sz="1800" dirty="0"/>
              <a:t>Success in the last year is fairly high.</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23</a:t>
            </a:fld>
            <a:endParaRPr lang="en-US" dirty="0"/>
          </a:p>
        </p:txBody>
      </p:sp>
      <p:pic>
        <p:nvPicPr>
          <p:cNvPr id="4100" name="Picture 4">
            <a:extLst>
              <a:ext uri="{FF2B5EF4-FFF2-40B4-BE49-F238E27FC236}">
                <a16:creationId xmlns:a16="http://schemas.microsoft.com/office/drawing/2014/main" id="{7D5664BE-3DCC-CF11-797D-56C7F2268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291" y="1756351"/>
            <a:ext cx="5652365" cy="387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4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EDA with SQL</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Section 2</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24</a:t>
            </a:fld>
            <a:endParaRPr lang="en-US" dirty="0"/>
          </a:p>
        </p:txBody>
      </p:sp>
    </p:spTree>
    <p:extLst>
      <p:ext uri="{BB962C8B-B14F-4D97-AF65-F5344CB8AC3E}">
        <p14:creationId xmlns:p14="http://schemas.microsoft.com/office/powerpoint/2010/main" val="46060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All launch site names</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r>
              <a:rPr lang="en-US" sz="1800" dirty="0"/>
              <a:t>Query DISTINCT launch site names from the Database</a:t>
            </a:r>
          </a:p>
          <a:p>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25</a:t>
            </a:fld>
            <a:endParaRPr lang="en-US" dirty="0"/>
          </a:p>
        </p:txBody>
      </p:sp>
      <p:pic>
        <p:nvPicPr>
          <p:cNvPr id="6" name="Picture 5">
            <a:extLst>
              <a:ext uri="{FF2B5EF4-FFF2-40B4-BE49-F238E27FC236}">
                <a16:creationId xmlns:a16="http://schemas.microsoft.com/office/drawing/2014/main" id="{13DA2995-DB4F-BEFC-4F21-F122E83C4FF4}"/>
              </a:ext>
            </a:extLst>
          </p:cNvPr>
          <p:cNvPicPr>
            <a:picLocks noChangeAspect="1"/>
          </p:cNvPicPr>
          <p:nvPr/>
        </p:nvPicPr>
        <p:blipFill>
          <a:blip r:embed="rId3"/>
          <a:stretch>
            <a:fillRect/>
          </a:stretch>
        </p:blipFill>
        <p:spPr>
          <a:xfrm>
            <a:off x="6474103" y="2028672"/>
            <a:ext cx="4286848" cy="2191056"/>
          </a:xfrm>
          <a:prstGeom prst="rect">
            <a:avLst/>
          </a:prstGeom>
        </p:spPr>
      </p:pic>
    </p:spTree>
    <p:extLst>
      <p:ext uri="{BB962C8B-B14F-4D97-AF65-F5344CB8AC3E}">
        <p14:creationId xmlns:p14="http://schemas.microsoft.com/office/powerpoint/2010/main" val="1363249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10309080" cy="1325563"/>
          </a:xfrm>
        </p:spPr>
        <p:txBody>
          <a:bodyPr/>
          <a:lstStyle/>
          <a:p>
            <a:r>
              <a:rPr lang="en-US" dirty="0"/>
              <a:t>Launch site names beginning with ‘CAA’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4673599"/>
            <a:ext cx="10757112" cy="1503363"/>
          </a:xfrm>
        </p:spPr>
        <p:txBody>
          <a:bodyPr/>
          <a:lstStyle/>
          <a:p>
            <a:pPr marL="0" indent="0">
              <a:buNone/>
            </a:pPr>
            <a:r>
              <a:rPr lang="en-US" sz="1800" dirty="0"/>
              <a:t>Top 5 records in which the launch site name starts with “CAA”</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26</a:t>
            </a:fld>
            <a:endParaRPr lang="en-US" dirty="0"/>
          </a:p>
        </p:txBody>
      </p:sp>
      <p:pic>
        <p:nvPicPr>
          <p:cNvPr id="6" name="Picture 5">
            <a:extLst>
              <a:ext uri="{FF2B5EF4-FFF2-40B4-BE49-F238E27FC236}">
                <a16:creationId xmlns:a16="http://schemas.microsoft.com/office/drawing/2014/main" id="{9C71D0C9-51D1-A032-70E3-7DA689500AE0}"/>
              </a:ext>
            </a:extLst>
          </p:cNvPr>
          <p:cNvPicPr>
            <a:picLocks noChangeAspect="1"/>
          </p:cNvPicPr>
          <p:nvPr/>
        </p:nvPicPr>
        <p:blipFill>
          <a:blip r:embed="rId3"/>
          <a:stretch>
            <a:fillRect/>
          </a:stretch>
        </p:blipFill>
        <p:spPr>
          <a:xfrm>
            <a:off x="0" y="1751099"/>
            <a:ext cx="12192000" cy="2487584"/>
          </a:xfrm>
          <a:prstGeom prst="rect">
            <a:avLst/>
          </a:prstGeom>
        </p:spPr>
      </p:pic>
    </p:spTree>
    <p:extLst>
      <p:ext uri="{BB962C8B-B14F-4D97-AF65-F5344CB8AC3E}">
        <p14:creationId xmlns:p14="http://schemas.microsoft.com/office/powerpoint/2010/main" val="3551900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7436571" cy="1325563"/>
          </a:xfrm>
        </p:spPr>
        <p:txBody>
          <a:bodyPr/>
          <a:lstStyle/>
          <a:p>
            <a:r>
              <a:rPr lang="en-US" dirty="0"/>
              <a:t>Total payload mass from </a:t>
            </a:r>
            <a:r>
              <a:rPr lang="en-US" dirty="0" err="1"/>
              <a:t>nasa</a:t>
            </a: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4100262" y="4851399"/>
            <a:ext cx="3991476" cy="1244745"/>
          </a:xfrm>
        </p:spPr>
        <p:txBody>
          <a:bodyPr/>
          <a:lstStyle/>
          <a:p>
            <a:pPr marL="0" indent="0">
              <a:buNone/>
            </a:pPr>
            <a:r>
              <a:rPr lang="en-US" sz="1800" dirty="0"/>
              <a:t>Sum of the total payload mass (KG) of all flights ordered by NASA</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27</a:t>
            </a:fld>
            <a:endParaRPr lang="en-US" dirty="0"/>
          </a:p>
        </p:txBody>
      </p:sp>
      <p:pic>
        <p:nvPicPr>
          <p:cNvPr id="6" name="Picture 5">
            <a:extLst>
              <a:ext uri="{FF2B5EF4-FFF2-40B4-BE49-F238E27FC236}">
                <a16:creationId xmlns:a16="http://schemas.microsoft.com/office/drawing/2014/main" id="{153C7D53-407D-E3AA-DE95-306D6016C7C1}"/>
              </a:ext>
            </a:extLst>
          </p:cNvPr>
          <p:cNvPicPr>
            <a:picLocks noChangeAspect="1"/>
          </p:cNvPicPr>
          <p:nvPr/>
        </p:nvPicPr>
        <p:blipFill>
          <a:blip r:embed="rId3"/>
          <a:stretch>
            <a:fillRect/>
          </a:stretch>
        </p:blipFill>
        <p:spPr>
          <a:xfrm>
            <a:off x="2534699" y="2554731"/>
            <a:ext cx="7230484" cy="1476581"/>
          </a:xfrm>
          <a:prstGeom prst="rect">
            <a:avLst/>
          </a:prstGeom>
        </p:spPr>
      </p:pic>
    </p:spTree>
    <p:extLst>
      <p:ext uri="{BB962C8B-B14F-4D97-AF65-F5344CB8AC3E}">
        <p14:creationId xmlns:p14="http://schemas.microsoft.com/office/powerpoint/2010/main" val="826879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8766607" cy="1325563"/>
          </a:xfrm>
        </p:spPr>
        <p:txBody>
          <a:bodyPr/>
          <a:lstStyle/>
          <a:p>
            <a:r>
              <a:rPr lang="en-US" dirty="0"/>
              <a:t>Average payload mass by F9v1.1</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2513917" y="4747491"/>
            <a:ext cx="7164166" cy="1521836"/>
          </a:xfrm>
        </p:spPr>
        <p:txBody>
          <a:bodyPr/>
          <a:lstStyle/>
          <a:p>
            <a:pPr marL="0" indent="0">
              <a:buNone/>
            </a:pPr>
            <a:r>
              <a:rPr lang="en-US" sz="1800" dirty="0"/>
              <a:t>Average payload mass of all flights that used a booster of type F9v1.1</a:t>
            </a:r>
          </a:p>
          <a:p>
            <a:pPr marL="0" indent="0">
              <a:buNone/>
            </a:pPr>
            <a:r>
              <a:rPr lang="en-US" sz="1800" dirty="0"/>
              <a:t>This appears to be relatively low.</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28</a:t>
            </a:fld>
            <a:endParaRPr lang="en-US" dirty="0"/>
          </a:p>
        </p:txBody>
      </p:sp>
      <p:pic>
        <p:nvPicPr>
          <p:cNvPr id="6" name="Picture 5">
            <a:extLst>
              <a:ext uri="{FF2B5EF4-FFF2-40B4-BE49-F238E27FC236}">
                <a16:creationId xmlns:a16="http://schemas.microsoft.com/office/drawing/2014/main" id="{A250BD5E-0C24-631C-1B2A-B4080BC4165B}"/>
              </a:ext>
            </a:extLst>
          </p:cNvPr>
          <p:cNvPicPr>
            <a:picLocks noChangeAspect="1"/>
          </p:cNvPicPr>
          <p:nvPr/>
        </p:nvPicPr>
        <p:blipFill>
          <a:blip r:embed="rId3"/>
          <a:stretch>
            <a:fillRect/>
          </a:stretch>
        </p:blipFill>
        <p:spPr>
          <a:xfrm>
            <a:off x="2337863" y="2733578"/>
            <a:ext cx="7516274" cy="1390844"/>
          </a:xfrm>
          <a:prstGeom prst="rect">
            <a:avLst/>
          </a:prstGeom>
        </p:spPr>
      </p:pic>
    </p:spTree>
    <p:extLst>
      <p:ext uri="{BB962C8B-B14F-4D97-AF65-F5344CB8AC3E}">
        <p14:creationId xmlns:p14="http://schemas.microsoft.com/office/powerpoint/2010/main" val="719735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8886680" cy="1325563"/>
          </a:xfrm>
        </p:spPr>
        <p:txBody>
          <a:bodyPr/>
          <a:lstStyle/>
          <a:p>
            <a:r>
              <a:rPr lang="en-US" dirty="0"/>
              <a:t>First successful ground landing date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4100262" y="4768272"/>
            <a:ext cx="3991476" cy="1325563"/>
          </a:xfrm>
        </p:spPr>
        <p:txBody>
          <a:bodyPr/>
          <a:lstStyle/>
          <a:p>
            <a:pPr marL="0" indent="0">
              <a:buNone/>
            </a:pPr>
            <a:r>
              <a:rPr lang="en-US" sz="1800" dirty="0"/>
              <a:t>This is the date of the first successful landing.</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29</a:t>
            </a:fld>
            <a:endParaRPr lang="en-US" dirty="0"/>
          </a:p>
        </p:txBody>
      </p:sp>
      <p:pic>
        <p:nvPicPr>
          <p:cNvPr id="6" name="Picture 5">
            <a:extLst>
              <a:ext uri="{FF2B5EF4-FFF2-40B4-BE49-F238E27FC236}">
                <a16:creationId xmlns:a16="http://schemas.microsoft.com/office/drawing/2014/main" id="{DF4CF897-A7B6-F87D-67BB-B734BDDAB620}"/>
              </a:ext>
            </a:extLst>
          </p:cNvPr>
          <p:cNvPicPr>
            <a:picLocks noChangeAspect="1"/>
          </p:cNvPicPr>
          <p:nvPr/>
        </p:nvPicPr>
        <p:blipFill>
          <a:blip r:embed="rId3"/>
          <a:stretch>
            <a:fillRect/>
          </a:stretch>
        </p:blipFill>
        <p:spPr>
          <a:xfrm>
            <a:off x="2904679" y="2766920"/>
            <a:ext cx="6382641" cy="1324160"/>
          </a:xfrm>
          <a:prstGeom prst="rect">
            <a:avLst/>
          </a:prstGeom>
        </p:spPr>
      </p:pic>
    </p:spTree>
    <p:extLst>
      <p:ext uri="{BB962C8B-B14F-4D97-AF65-F5344CB8AC3E}">
        <p14:creationId xmlns:p14="http://schemas.microsoft.com/office/powerpoint/2010/main" val="344608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Executive summery</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11119195" cy="4351338"/>
          </a:xfrm>
        </p:spPr>
        <p:txBody>
          <a:bodyPr/>
          <a:lstStyle/>
          <a:p>
            <a:r>
              <a:rPr lang="en-US" sz="1800" dirty="0"/>
              <a:t>Data was collected from the SpaceX website and Wikipedia page using API and web-scraping. After data exploration using both SQL, folium maps and data visualizations, The relevant features were selected in order to predict successful lending. After processing the data and preparing it for training, several machine learning model were tested and trained using hyper parameters optimization techniques such as Gridsearch.</a:t>
            </a:r>
          </a:p>
          <a:p>
            <a:r>
              <a:rPr lang="en-US" sz="1800" dirty="0"/>
              <a:t>The machine learning models that were developed (logistic regression, decision tree classifier, SVM, KNN) have shown relative success rate of 83.3%. The success rate was identical in all models. All models had a problem with false positives.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1511792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11057226" cy="1325563"/>
          </a:xfrm>
        </p:spPr>
        <p:txBody>
          <a:bodyPr/>
          <a:lstStyle/>
          <a:p>
            <a:r>
              <a:rPr lang="en-US" dirty="0"/>
              <a:t>Successful Drone ship landing with payload between 4000-6000</a:t>
            </a:r>
          </a:p>
        </p:txBody>
      </p:sp>
      <p:pic>
        <p:nvPicPr>
          <p:cNvPr id="6" name="Content Placeholder 5">
            <a:extLst>
              <a:ext uri="{FF2B5EF4-FFF2-40B4-BE49-F238E27FC236}">
                <a16:creationId xmlns:a16="http://schemas.microsoft.com/office/drawing/2014/main" id="{5341BC0A-E248-C2BC-8C57-F70E6E6A52E1}"/>
              </a:ext>
            </a:extLst>
          </p:cNvPr>
          <p:cNvPicPr>
            <a:picLocks noGrp="1" noChangeAspect="1"/>
          </p:cNvPicPr>
          <p:nvPr>
            <p:ph idx="1"/>
          </p:nvPr>
        </p:nvPicPr>
        <p:blipFill>
          <a:blip r:embed="rId3"/>
          <a:stretch>
            <a:fillRect/>
          </a:stretch>
        </p:blipFill>
        <p:spPr>
          <a:xfrm>
            <a:off x="2322369" y="2714148"/>
            <a:ext cx="6507163" cy="1265760"/>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30</a:t>
            </a:fld>
            <a:endParaRPr lang="en-US" dirty="0"/>
          </a:p>
        </p:txBody>
      </p:sp>
      <p:sp>
        <p:nvSpPr>
          <p:cNvPr id="7" name="TextBox 6">
            <a:extLst>
              <a:ext uri="{FF2B5EF4-FFF2-40B4-BE49-F238E27FC236}">
                <a16:creationId xmlns:a16="http://schemas.microsoft.com/office/drawing/2014/main" id="{9EA1A36E-0325-C422-BE38-77FDC99FC0B2}"/>
              </a:ext>
            </a:extLst>
          </p:cNvPr>
          <p:cNvSpPr txBox="1"/>
          <p:nvPr/>
        </p:nvSpPr>
        <p:spPr>
          <a:xfrm>
            <a:off x="1757372" y="5032843"/>
            <a:ext cx="7637155" cy="369332"/>
          </a:xfrm>
          <a:prstGeom prst="rect">
            <a:avLst/>
          </a:prstGeom>
          <a:noFill/>
        </p:spPr>
        <p:txBody>
          <a:bodyPr wrap="none" rtlCol="0">
            <a:spAutoFit/>
          </a:bodyPr>
          <a:lstStyle/>
          <a:p>
            <a:r>
              <a:rPr lang="en-US" dirty="0"/>
              <a:t>Query shows the 4 successful landings in the 4000-6000 KG payload mass range.</a:t>
            </a:r>
            <a:endParaRPr lang="LID4096" dirty="0"/>
          </a:p>
        </p:txBody>
      </p:sp>
    </p:spTree>
    <p:extLst>
      <p:ext uri="{BB962C8B-B14F-4D97-AF65-F5344CB8AC3E}">
        <p14:creationId xmlns:p14="http://schemas.microsoft.com/office/powerpoint/2010/main" val="1574493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9376207" cy="1325563"/>
          </a:xfrm>
        </p:spPr>
        <p:txBody>
          <a:bodyPr/>
          <a:lstStyle/>
          <a:p>
            <a:r>
              <a:rPr lang="en-US" dirty="0"/>
              <a:t>Total number of each mission outcome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5153891"/>
            <a:ext cx="11119195" cy="1023072"/>
          </a:xfrm>
        </p:spPr>
        <p:txBody>
          <a:bodyPr/>
          <a:lstStyle/>
          <a:p>
            <a:pPr marL="0" indent="0">
              <a:buNone/>
            </a:pPr>
            <a:r>
              <a:rPr lang="en-US" sz="1800" dirty="0"/>
              <a:t>Finds how many failures and successes were there. It seems that there is a very positive ratio of success.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31</a:t>
            </a:fld>
            <a:endParaRPr lang="en-US" dirty="0"/>
          </a:p>
        </p:txBody>
      </p:sp>
      <p:pic>
        <p:nvPicPr>
          <p:cNvPr id="6" name="Picture 5">
            <a:extLst>
              <a:ext uri="{FF2B5EF4-FFF2-40B4-BE49-F238E27FC236}">
                <a16:creationId xmlns:a16="http://schemas.microsoft.com/office/drawing/2014/main" id="{2DD2AE6B-31B1-442D-DA45-F50266499341}"/>
              </a:ext>
            </a:extLst>
          </p:cNvPr>
          <p:cNvPicPr>
            <a:picLocks noChangeAspect="1"/>
          </p:cNvPicPr>
          <p:nvPr/>
        </p:nvPicPr>
        <p:blipFill>
          <a:blip r:embed="rId3"/>
          <a:stretch>
            <a:fillRect/>
          </a:stretch>
        </p:blipFill>
        <p:spPr>
          <a:xfrm>
            <a:off x="0" y="2832652"/>
            <a:ext cx="12192000" cy="1192695"/>
          </a:xfrm>
          <a:prstGeom prst="rect">
            <a:avLst/>
          </a:prstGeom>
        </p:spPr>
      </p:pic>
    </p:spTree>
    <p:extLst>
      <p:ext uri="{BB962C8B-B14F-4D97-AF65-F5344CB8AC3E}">
        <p14:creationId xmlns:p14="http://schemas.microsoft.com/office/powerpoint/2010/main" val="423868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11352789" cy="1325563"/>
          </a:xfrm>
        </p:spPr>
        <p:txBody>
          <a:bodyPr/>
          <a:lstStyle/>
          <a:p>
            <a:r>
              <a:rPr lang="en-US" dirty="0"/>
              <a:t>Boosters that carried maximum payload</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5458691"/>
            <a:ext cx="10119803" cy="718271"/>
          </a:xfrm>
        </p:spPr>
        <p:txBody>
          <a:bodyPr/>
          <a:lstStyle/>
          <a:p>
            <a:pPr marL="0" indent="0">
              <a:buNone/>
            </a:pPr>
            <a:r>
              <a:rPr lang="en-US" sz="1800" dirty="0"/>
              <a:t>Query shows all booster versions that carried the maximum payload mass (15600 kg)</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32</a:t>
            </a:fld>
            <a:endParaRPr lang="en-US" dirty="0"/>
          </a:p>
        </p:txBody>
      </p:sp>
      <p:pic>
        <p:nvPicPr>
          <p:cNvPr id="6" name="Picture 5">
            <a:extLst>
              <a:ext uri="{FF2B5EF4-FFF2-40B4-BE49-F238E27FC236}">
                <a16:creationId xmlns:a16="http://schemas.microsoft.com/office/drawing/2014/main" id="{811B0615-AEB2-A1D5-B7B1-F709D8F88BC2}"/>
              </a:ext>
            </a:extLst>
          </p:cNvPr>
          <p:cNvPicPr>
            <a:picLocks noChangeAspect="1"/>
          </p:cNvPicPr>
          <p:nvPr/>
        </p:nvPicPr>
        <p:blipFill>
          <a:blip r:embed="rId3"/>
          <a:stretch>
            <a:fillRect/>
          </a:stretch>
        </p:blipFill>
        <p:spPr>
          <a:xfrm>
            <a:off x="0" y="1475154"/>
            <a:ext cx="12192000" cy="3863464"/>
          </a:xfrm>
          <a:prstGeom prst="rect">
            <a:avLst/>
          </a:prstGeom>
        </p:spPr>
      </p:pic>
    </p:spTree>
    <p:extLst>
      <p:ext uri="{BB962C8B-B14F-4D97-AF65-F5344CB8AC3E}">
        <p14:creationId xmlns:p14="http://schemas.microsoft.com/office/powerpoint/2010/main" val="1308975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9477807" cy="1325563"/>
          </a:xfrm>
        </p:spPr>
        <p:txBody>
          <a:bodyPr/>
          <a:lstStyle/>
          <a:p>
            <a:r>
              <a:rPr lang="en-US" dirty="0"/>
              <a:t>2015 Failed drone ship landing records</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4922981"/>
            <a:ext cx="9076094" cy="1253981"/>
          </a:xfrm>
        </p:spPr>
        <p:txBody>
          <a:bodyPr/>
          <a:lstStyle/>
          <a:p>
            <a:pPr marL="0" indent="0">
              <a:buNone/>
            </a:pPr>
            <a:r>
              <a:rPr lang="en-US" sz="1800" dirty="0"/>
              <a:t>Shows the 2 failed landing attempts in 2015 on a drone ship.</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33</a:t>
            </a:fld>
            <a:endParaRPr lang="en-US" dirty="0"/>
          </a:p>
        </p:txBody>
      </p:sp>
      <p:pic>
        <p:nvPicPr>
          <p:cNvPr id="6" name="Picture 5">
            <a:extLst>
              <a:ext uri="{FF2B5EF4-FFF2-40B4-BE49-F238E27FC236}">
                <a16:creationId xmlns:a16="http://schemas.microsoft.com/office/drawing/2014/main" id="{96BFFB3A-C854-383D-4191-CF229E34A36C}"/>
              </a:ext>
            </a:extLst>
          </p:cNvPr>
          <p:cNvPicPr>
            <a:picLocks noChangeAspect="1"/>
          </p:cNvPicPr>
          <p:nvPr/>
        </p:nvPicPr>
        <p:blipFill>
          <a:blip r:embed="rId3"/>
          <a:stretch>
            <a:fillRect/>
          </a:stretch>
        </p:blipFill>
        <p:spPr>
          <a:xfrm>
            <a:off x="0" y="2477915"/>
            <a:ext cx="12192000" cy="1902169"/>
          </a:xfrm>
          <a:prstGeom prst="rect">
            <a:avLst/>
          </a:prstGeom>
        </p:spPr>
      </p:pic>
    </p:spTree>
    <p:extLst>
      <p:ext uri="{BB962C8B-B14F-4D97-AF65-F5344CB8AC3E}">
        <p14:creationId xmlns:p14="http://schemas.microsoft.com/office/powerpoint/2010/main" val="2847700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11142218" cy="1325563"/>
          </a:xfrm>
        </p:spPr>
        <p:txBody>
          <a:bodyPr/>
          <a:lstStyle/>
          <a:p>
            <a:r>
              <a:rPr lang="en-US" dirty="0"/>
              <a:t>Ranking counts of successful landings between 2010-06-04 and 2017-03-20</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5032843"/>
            <a:ext cx="6674639" cy="1144120"/>
          </a:xfrm>
        </p:spPr>
        <p:txBody>
          <a:bodyPr/>
          <a:lstStyle/>
          <a:p>
            <a:pPr marL="0" indent="0">
              <a:buNone/>
            </a:pPr>
            <a:r>
              <a:rPr lang="en-US" sz="1800" dirty="0"/>
              <a:t>Shows counts of all success types during the specified period.</a:t>
            </a:r>
          </a:p>
          <a:p>
            <a:pPr marL="0" indent="0">
              <a:buNone/>
            </a:pPr>
            <a:r>
              <a:rPr lang="en-US" sz="1800" dirty="0"/>
              <a:t>There are a total of 34 successful landings during the period.</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34</a:t>
            </a:fld>
            <a:endParaRPr lang="en-US" dirty="0"/>
          </a:p>
        </p:txBody>
      </p:sp>
      <p:pic>
        <p:nvPicPr>
          <p:cNvPr id="6" name="Picture 5">
            <a:extLst>
              <a:ext uri="{FF2B5EF4-FFF2-40B4-BE49-F238E27FC236}">
                <a16:creationId xmlns:a16="http://schemas.microsoft.com/office/drawing/2014/main" id="{1AE25C9E-E579-B831-FDFF-49D87F9E02F2}"/>
              </a:ext>
            </a:extLst>
          </p:cNvPr>
          <p:cNvPicPr>
            <a:picLocks noChangeAspect="1"/>
          </p:cNvPicPr>
          <p:nvPr/>
        </p:nvPicPr>
        <p:blipFill>
          <a:blip r:embed="rId3"/>
          <a:stretch>
            <a:fillRect/>
          </a:stretch>
        </p:blipFill>
        <p:spPr>
          <a:xfrm>
            <a:off x="2814179" y="2109603"/>
            <a:ext cx="6563641" cy="2638793"/>
          </a:xfrm>
          <a:prstGeom prst="rect">
            <a:avLst/>
          </a:prstGeom>
        </p:spPr>
      </p:pic>
    </p:spTree>
    <p:extLst>
      <p:ext uri="{BB962C8B-B14F-4D97-AF65-F5344CB8AC3E}">
        <p14:creationId xmlns:p14="http://schemas.microsoft.com/office/powerpoint/2010/main" val="4181566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Launch sites proximities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Section 3</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35</a:t>
            </a:fld>
            <a:endParaRPr lang="en-US" dirty="0"/>
          </a:p>
        </p:txBody>
      </p:sp>
    </p:spTree>
    <p:extLst>
      <p:ext uri="{BB962C8B-B14F-4D97-AF65-F5344CB8AC3E}">
        <p14:creationId xmlns:p14="http://schemas.microsoft.com/office/powerpoint/2010/main" val="42843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6965517" cy="1325563"/>
          </a:xfrm>
        </p:spPr>
        <p:txBody>
          <a:bodyPr/>
          <a:lstStyle/>
          <a:p>
            <a:r>
              <a:rPr lang="en-US" dirty="0"/>
              <a:t>Launch site locations</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5283199"/>
            <a:ext cx="10516966" cy="893763"/>
          </a:xfrm>
        </p:spPr>
        <p:txBody>
          <a:bodyPr/>
          <a:lstStyle/>
          <a:p>
            <a:pPr marL="0" indent="0">
              <a:buNone/>
            </a:pPr>
            <a:r>
              <a:rPr lang="en-US" sz="1800" dirty="0"/>
              <a:t>The right map shows the zoomed in version of the left map which shows the exact locations of all launch sites.</a:t>
            </a:r>
          </a:p>
          <a:p>
            <a:pPr marL="0" indent="0">
              <a:buNone/>
            </a:pPr>
            <a:r>
              <a:rPr lang="en-US" sz="1800" dirty="0"/>
              <a:t>The map shows that the sites are located at the 2 ends of the us next to the ocean.</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36</a:t>
            </a:fld>
            <a:endParaRPr lang="en-US" dirty="0"/>
          </a:p>
        </p:txBody>
      </p:sp>
      <p:pic>
        <p:nvPicPr>
          <p:cNvPr id="6" name="Picture 5">
            <a:extLst>
              <a:ext uri="{FF2B5EF4-FFF2-40B4-BE49-F238E27FC236}">
                <a16:creationId xmlns:a16="http://schemas.microsoft.com/office/drawing/2014/main" id="{1D43D8ED-2B0C-DB33-1E17-657DA4EE1BFC}"/>
              </a:ext>
            </a:extLst>
          </p:cNvPr>
          <p:cNvPicPr>
            <a:picLocks noChangeAspect="1"/>
          </p:cNvPicPr>
          <p:nvPr/>
        </p:nvPicPr>
        <p:blipFill>
          <a:blip r:embed="rId3"/>
          <a:stretch>
            <a:fillRect/>
          </a:stretch>
        </p:blipFill>
        <p:spPr>
          <a:xfrm>
            <a:off x="8148322" y="1825158"/>
            <a:ext cx="3509834" cy="2632375"/>
          </a:xfrm>
          <a:prstGeom prst="rect">
            <a:avLst/>
          </a:prstGeom>
        </p:spPr>
      </p:pic>
      <p:pic>
        <p:nvPicPr>
          <p:cNvPr id="8" name="Picture 7">
            <a:extLst>
              <a:ext uri="{FF2B5EF4-FFF2-40B4-BE49-F238E27FC236}">
                <a16:creationId xmlns:a16="http://schemas.microsoft.com/office/drawing/2014/main" id="{C7D50C72-F487-20DE-87F0-59B3E47C3974}"/>
              </a:ext>
            </a:extLst>
          </p:cNvPr>
          <p:cNvPicPr>
            <a:picLocks noChangeAspect="1"/>
          </p:cNvPicPr>
          <p:nvPr/>
        </p:nvPicPr>
        <p:blipFill>
          <a:blip r:embed="rId4"/>
          <a:stretch>
            <a:fillRect/>
          </a:stretch>
        </p:blipFill>
        <p:spPr>
          <a:xfrm>
            <a:off x="304107" y="1207486"/>
            <a:ext cx="7510781" cy="3867718"/>
          </a:xfrm>
          <a:prstGeom prst="rect">
            <a:avLst/>
          </a:prstGeom>
        </p:spPr>
      </p:pic>
    </p:spTree>
    <p:extLst>
      <p:ext uri="{BB962C8B-B14F-4D97-AF65-F5344CB8AC3E}">
        <p14:creationId xmlns:p14="http://schemas.microsoft.com/office/powerpoint/2010/main" val="2253409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9339262" cy="1325563"/>
          </a:xfrm>
        </p:spPr>
        <p:txBody>
          <a:bodyPr/>
          <a:lstStyle/>
          <a:p>
            <a:r>
              <a:rPr lang="en-US" dirty="0"/>
              <a:t>Color coded location markers group</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2281382"/>
            <a:ext cx="3783658" cy="3895581"/>
          </a:xfrm>
        </p:spPr>
        <p:txBody>
          <a:bodyPr/>
          <a:lstStyle/>
          <a:p>
            <a:pPr marL="0" indent="0">
              <a:buNone/>
            </a:pPr>
            <a:r>
              <a:rPr lang="en-US" sz="1800" dirty="0"/>
              <a:t>The markers show each instance of landing attempt and weather it was successful.</a:t>
            </a:r>
          </a:p>
          <a:p>
            <a:pPr marL="0" indent="0">
              <a:buNone/>
            </a:pPr>
            <a:r>
              <a:rPr lang="en-US" sz="1800" dirty="0"/>
              <a:t>Red=fail</a:t>
            </a:r>
          </a:p>
          <a:p>
            <a:pPr marL="0" indent="0">
              <a:buNone/>
            </a:pPr>
            <a:r>
              <a:rPr lang="en-US" sz="1800" dirty="0"/>
              <a:t>Green=success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37</a:t>
            </a:fld>
            <a:endParaRPr lang="en-US" dirty="0"/>
          </a:p>
        </p:txBody>
      </p:sp>
      <p:pic>
        <p:nvPicPr>
          <p:cNvPr id="6" name="Picture 5">
            <a:extLst>
              <a:ext uri="{FF2B5EF4-FFF2-40B4-BE49-F238E27FC236}">
                <a16:creationId xmlns:a16="http://schemas.microsoft.com/office/drawing/2014/main" id="{AC4C5EE8-AFC9-3E11-32A3-F63E6EED0760}"/>
              </a:ext>
            </a:extLst>
          </p:cNvPr>
          <p:cNvPicPr>
            <a:picLocks noChangeAspect="1"/>
          </p:cNvPicPr>
          <p:nvPr/>
        </p:nvPicPr>
        <p:blipFill>
          <a:blip r:embed="rId3"/>
          <a:stretch>
            <a:fillRect/>
          </a:stretch>
        </p:blipFill>
        <p:spPr>
          <a:xfrm>
            <a:off x="5978401" y="1542473"/>
            <a:ext cx="4464749" cy="4126293"/>
          </a:xfrm>
          <a:prstGeom prst="rect">
            <a:avLst/>
          </a:prstGeom>
        </p:spPr>
      </p:pic>
    </p:spTree>
    <p:extLst>
      <p:ext uri="{BB962C8B-B14F-4D97-AF65-F5344CB8AC3E}">
        <p14:creationId xmlns:p14="http://schemas.microsoft.com/office/powerpoint/2010/main" val="476019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Content 01</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5032843"/>
            <a:ext cx="9621039" cy="1144120"/>
          </a:xfrm>
        </p:spPr>
        <p:txBody>
          <a:bodyPr/>
          <a:lstStyle/>
          <a:p>
            <a:pPr marL="0" indent="0">
              <a:buNone/>
            </a:pPr>
            <a:r>
              <a:rPr lang="en-US" sz="1800" dirty="0"/>
              <a:t>This map and markers show the exact distance between the launch sites the nearest specified landmarks such as a road, shore line, and railway.</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38</a:t>
            </a:fld>
            <a:endParaRPr lang="en-US" dirty="0"/>
          </a:p>
        </p:txBody>
      </p:sp>
      <p:pic>
        <p:nvPicPr>
          <p:cNvPr id="6" name="Picture 5">
            <a:extLst>
              <a:ext uri="{FF2B5EF4-FFF2-40B4-BE49-F238E27FC236}">
                <a16:creationId xmlns:a16="http://schemas.microsoft.com/office/drawing/2014/main" id="{2FD88A7C-217B-A65E-FC76-97E7B8241178}"/>
              </a:ext>
            </a:extLst>
          </p:cNvPr>
          <p:cNvPicPr>
            <a:picLocks noChangeAspect="1"/>
          </p:cNvPicPr>
          <p:nvPr/>
        </p:nvPicPr>
        <p:blipFill>
          <a:blip r:embed="rId3"/>
          <a:stretch>
            <a:fillRect/>
          </a:stretch>
        </p:blipFill>
        <p:spPr>
          <a:xfrm>
            <a:off x="1528125" y="1215129"/>
            <a:ext cx="9135750" cy="3762900"/>
          </a:xfrm>
          <a:prstGeom prst="rect">
            <a:avLst/>
          </a:prstGeom>
        </p:spPr>
      </p:pic>
    </p:spTree>
    <p:extLst>
      <p:ext uri="{BB962C8B-B14F-4D97-AF65-F5344CB8AC3E}">
        <p14:creationId xmlns:p14="http://schemas.microsoft.com/office/powerpoint/2010/main" val="264468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Build a dashboard with </a:t>
            </a:r>
            <a:r>
              <a:rPr lang="en-US" dirty="0" err="1"/>
              <a:t>plotly</a:t>
            </a:r>
            <a:r>
              <a:rPr lang="en-US" dirty="0"/>
              <a:t> dash</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Section 4</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39</a:t>
            </a:fld>
            <a:endParaRPr lang="en-US" dirty="0"/>
          </a:p>
        </p:txBody>
      </p:sp>
    </p:spTree>
    <p:extLst>
      <p:ext uri="{BB962C8B-B14F-4D97-AF65-F5344CB8AC3E}">
        <p14:creationId xmlns:p14="http://schemas.microsoft.com/office/powerpoint/2010/main" val="228241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7276571" cy="4351338"/>
          </a:xfrm>
        </p:spPr>
        <p:txBody>
          <a:bodyPr/>
          <a:lstStyle/>
          <a:p>
            <a:pPr marL="0" indent="0">
              <a:buNone/>
            </a:pPr>
            <a:r>
              <a:rPr lang="en-US" sz="1800" b="1" u="sng" dirty="0" err="1"/>
              <a:t>Backgroung</a:t>
            </a:r>
            <a:endParaRPr lang="en-US" sz="1800" b="1" u="sng" dirty="0"/>
          </a:p>
          <a:p>
            <a:pPr marL="0" indent="0">
              <a:buNone/>
            </a:pPr>
            <a:r>
              <a:rPr lang="en-US" sz="1800" dirty="0"/>
              <a:t>SpaceX set itself the goal of making space travel more affordable and sustainable after recognizing it as the next great stage of human society development. The first stage is making reusable rockets for the first stage of travel.</a:t>
            </a:r>
          </a:p>
          <a:p>
            <a:pPr marL="0" indent="0">
              <a:buNone/>
            </a:pPr>
            <a:endParaRPr lang="en-US" sz="1800" dirty="0"/>
          </a:p>
          <a:p>
            <a:pPr marL="0" indent="0">
              <a:buNone/>
            </a:pPr>
            <a:r>
              <a:rPr lang="en-US" sz="1800" b="1" u="sng" dirty="0"/>
              <a:t>Problem</a:t>
            </a:r>
          </a:p>
          <a:p>
            <a:pPr marL="0" indent="0">
              <a:buNone/>
            </a:pPr>
            <a:r>
              <a:rPr lang="en-US" sz="1800" dirty="0"/>
              <a:t>Each launch and landing attempt is very expensive and complicated. Therefore, being able to partly predict the probability of an attempt succeeding could save the company time, money, and effort and help understand what might make an attempt more likely to succeed.</a:t>
            </a:r>
          </a:p>
          <a:p>
            <a:pPr marL="0" indent="0">
              <a:buNone/>
            </a:pP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2112289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10669298" cy="1325563"/>
          </a:xfrm>
        </p:spPr>
        <p:txBody>
          <a:bodyPr/>
          <a:lstStyle/>
          <a:p>
            <a:r>
              <a:rPr lang="en-US" dirty="0"/>
              <a:t>Successful launches by launch sites</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This pie chart shows the number of successful launches in each launch site.</a:t>
            </a:r>
          </a:p>
          <a:p>
            <a:pPr marL="0" indent="0">
              <a:buNone/>
            </a:pPr>
            <a:r>
              <a:rPr lang="en-US" sz="1800" dirty="0"/>
              <a:t>We can see nearly half are at KSC LC-39A.</a:t>
            </a:r>
          </a:p>
          <a:p>
            <a:pPr marL="0" indent="0">
              <a:buNone/>
            </a:pP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40</a:t>
            </a:fld>
            <a:endParaRPr lang="en-US" dirty="0"/>
          </a:p>
        </p:txBody>
      </p:sp>
      <p:pic>
        <p:nvPicPr>
          <p:cNvPr id="6" name="Picture 5">
            <a:extLst>
              <a:ext uri="{FF2B5EF4-FFF2-40B4-BE49-F238E27FC236}">
                <a16:creationId xmlns:a16="http://schemas.microsoft.com/office/drawing/2014/main" id="{D77A19F2-F1FE-4D07-2880-DBE0FE812A02}"/>
              </a:ext>
            </a:extLst>
          </p:cNvPr>
          <p:cNvPicPr>
            <a:picLocks noChangeAspect="1"/>
          </p:cNvPicPr>
          <p:nvPr/>
        </p:nvPicPr>
        <p:blipFill>
          <a:blip r:embed="rId3"/>
          <a:stretch>
            <a:fillRect/>
          </a:stretch>
        </p:blipFill>
        <p:spPr>
          <a:xfrm>
            <a:off x="5298685" y="1954116"/>
            <a:ext cx="3534268" cy="3448531"/>
          </a:xfrm>
          <a:prstGeom prst="rect">
            <a:avLst/>
          </a:prstGeom>
        </p:spPr>
      </p:pic>
      <p:pic>
        <p:nvPicPr>
          <p:cNvPr id="8" name="Picture 7">
            <a:extLst>
              <a:ext uri="{FF2B5EF4-FFF2-40B4-BE49-F238E27FC236}">
                <a16:creationId xmlns:a16="http://schemas.microsoft.com/office/drawing/2014/main" id="{37402BB4-01DD-EBC8-E9C3-3FE77152BA7B}"/>
              </a:ext>
            </a:extLst>
          </p:cNvPr>
          <p:cNvPicPr>
            <a:picLocks noChangeAspect="1"/>
          </p:cNvPicPr>
          <p:nvPr/>
        </p:nvPicPr>
        <p:blipFill>
          <a:blip r:embed="rId4"/>
          <a:stretch>
            <a:fillRect/>
          </a:stretch>
        </p:blipFill>
        <p:spPr>
          <a:xfrm>
            <a:off x="9601201" y="2212615"/>
            <a:ext cx="1457528" cy="1028844"/>
          </a:xfrm>
          <a:prstGeom prst="rect">
            <a:avLst/>
          </a:prstGeom>
        </p:spPr>
      </p:pic>
      <p:pic>
        <p:nvPicPr>
          <p:cNvPr id="10" name="Picture 9">
            <a:extLst>
              <a:ext uri="{FF2B5EF4-FFF2-40B4-BE49-F238E27FC236}">
                <a16:creationId xmlns:a16="http://schemas.microsoft.com/office/drawing/2014/main" id="{DD15428C-F728-EFDE-5A5B-9F8ACD088463}"/>
              </a:ext>
            </a:extLst>
          </p:cNvPr>
          <p:cNvPicPr>
            <a:picLocks noChangeAspect="1"/>
          </p:cNvPicPr>
          <p:nvPr/>
        </p:nvPicPr>
        <p:blipFill>
          <a:blip r:embed="rId5"/>
          <a:stretch>
            <a:fillRect/>
          </a:stretch>
        </p:blipFill>
        <p:spPr>
          <a:xfrm>
            <a:off x="5748574" y="1694347"/>
            <a:ext cx="2800741" cy="390580"/>
          </a:xfrm>
          <a:prstGeom prst="rect">
            <a:avLst/>
          </a:prstGeom>
        </p:spPr>
      </p:pic>
    </p:spTree>
    <p:extLst>
      <p:ext uri="{BB962C8B-B14F-4D97-AF65-F5344CB8AC3E}">
        <p14:creationId xmlns:p14="http://schemas.microsoft.com/office/powerpoint/2010/main" val="1807111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8535698" cy="1325563"/>
          </a:xfrm>
        </p:spPr>
        <p:txBody>
          <a:bodyPr/>
          <a:lstStyle/>
          <a:p>
            <a:r>
              <a:rPr lang="en-US" dirty="0"/>
              <a:t>Most successful launch site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When selecting only one launch site the plot shows the success vs failure distribution for this site.</a:t>
            </a:r>
          </a:p>
          <a:p>
            <a:pPr marL="0" indent="0">
              <a:buNone/>
            </a:pPr>
            <a:r>
              <a:rPr lang="en-US" sz="1800" dirty="0"/>
              <a:t>As we can see there is a fairly high rate of success in this site, which also explains why it has the most successes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41</a:t>
            </a:fld>
            <a:endParaRPr lang="en-US" dirty="0"/>
          </a:p>
        </p:txBody>
      </p:sp>
      <p:pic>
        <p:nvPicPr>
          <p:cNvPr id="6" name="Picture 5">
            <a:extLst>
              <a:ext uri="{FF2B5EF4-FFF2-40B4-BE49-F238E27FC236}">
                <a16:creationId xmlns:a16="http://schemas.microsoft.com/office/drawing/2014/main" id="{0FBEF66E-43A8-3386-F8C0-EE785771FC24}"/>
              </a:ext>
            </a:extLst>
          </p:cNvPr>
          <p:cNvPicPr>
            <a:picLocks noChangeAspect="1"/>
          </p:cNvPicPr>
          <p:nvPr/>
        </p:nvPicPr>
        <p:blipFill>
          <a:blip r:embed="rId3"/>
          <a:stretch>
            <a:fillRect/>
          </a:stretch>
        </p:blipFill>
        <p:spPr>
          <a:xfrm>
            <a:off x="5440377" y="2710794"/>
            <a:ext cx="3934374" cy="3191320"/>
          </a:xfrm>
          <a:prstGeom prst="rect">
            <a:avLst/>
          </a:prstGeom>
        </p:spPr>
      </p:pic>
      <p:pic>
        <p:nvPicPr>
          <p:cNvPr id="8" name="Picture 7">
            <a:extLst>
              <a:ext uri="{FF2B5EF4-FFF2-40B4-BE49-F238E27FC236}">
                <a16:creationId xmlns:a16="http://schemas.microsoft.com/office/drawing/2014/main" id="{51CC12D9-2D2A-4D38-BE50-A90489ABD453}"/>
              </a:ext>
            </a:extLst>
          </p:cNvPr>
          <p:cNvPicPr>
            <a:picLocks noChangeAspect="1"/>
          </p:cNvPicPr>
          <p:nvPr/>
        </p:nvPicPr>
        <p:blipFill>
          <a:blip r:embed="rId4"/>
          <a:stretch>
            <a:fillRect/>
          </a:stretch>
        </p:blipFill>
        <p:spPr>
          <a:xfrm>
            <a:off x="6269948" y="2148292"/>
            <a:ext cx="2781688" cy="400106"/>
          </a:xfrm>
          <a:prstGeom prst="rect">
            <a:avLst/>
          </a:prstGeom>
        </p:spPr>
      </p:pic>
      <p:pic>
        <p:nvPicPr>
          <p:cNvPr id="10" name="Picture 9">
            <a:extLst>
              <a:ext uri="{FF2B5EF4-FFF2-40B4-BE49-F238E27FC236}">
                <a16:creationId xmlns:a16="http://schemas.microsoft.com/office/drawing/2014/main" id="{0A1D745E-40B6-6335-501C-7C4C2A26F780}"/>
              </a:ext>
            </a:extLst>
          </p:cNvPr>
          <p:cNvPicPr>
            <a:picLocks noChangeAspect="1"/>
          </p:cNvPicPr>
          <p:nvPr/>
        </p:nvPicPr>
        <p:blipFill>
          <a:blip r:embed="rId5"/>
          <a:stretch>
            <a:fillRect/>
          </a:stretch>
        </p:blipFill>
        <p:spPr>
          <a:xfrm>
            <a:off x="9987323" y="2938850"/>
            <a:ext cx="1028844" cy="647790"/>
          </a:xfrm>
          <a:prstGeom prst="rect">
            <a:avLst/>
          </a:prstGeom>
        </p:spPr>
      </p:pic>
    </p:spTree>
    <p:extLst>
      <p:ext uri="{BB962C8B-B14F-4D97-AF65-F5344CB8AC3E}">
        <p14:creationId xmlns:p14="http://schemas.microsoft.com/office/powerpoint/2010/main" val="2163108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11142218" cy="1325563"/>
          </a:xfrm>
        </p:spPr>
        <p:txBody>
          <a:bodyPr/>
          <a:lstStyle/>
          <a:p>
            <a:r>
              <a:rPr lang="en-US" dirty="0"/>
              <a:t>Payload mass vs. success vs. booster version</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4571999"/>
            <a:ext cx="10480021" cy="1604963"/>
          </a:xfrm>
        </p:spPr>
        <p:txBody>
          <a:bodyPr/>
          <a:lstStyle/>
          <a:p>
            <a:pPr marL="0" indent="0">
              <a:buNone/>
            </a:pPr>
            <a:r>
              <a:rPr lang="en-US" sz="1800" dirty="0"/>
              <a:t>This scatter plot shows us the successful and failed attempts for each payload mass and helps us find a correlation. The color of the dot signifies the type of booster version.</a:t>
            </a:r>
          </a:p>
          <a:p>
            <a:pPr marL="0" indent="0">
              <a:buNone/>
            </a:pPr>
            <a:r>
              <a:rPr lang="en-US" sz="1800" dirty="0"/>
              <a:t>It seems that booster type FT is the most common and has the most successes, especially at lower </a:t>
            </a:r>
            <a:r>
              <a:rPr lang="en-US" sz="1800" dirty="0" err="1"/>
              <a:t>paylod</a:t>
            </a:r>
            <a:r>
              <a:rPr lang="en-US" sz="1800" dirty="0"/>
              <a:t> mass ranges.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42</a:t>
            </a:fld>
            <a:endParaRPr lang="en-US" dirty="0"/>
          </a:p>
        </p:txBody>
      </p:sp>
      <p:pic>
        <p:nvPicPr>
          <p:cNvPr id="6" name="Picture 5">
            <a:extLst>
              <a:ext uri="{FF2B5EF4-FFF2-40B4-BE49-F238E27FC236}">
                <a16:creationId xmlns:a16="http://schemas.microsoft.com/office/drawing/2014/main" id="{5E15D27F-B868-D1F7-0FC3-97DC1D979C12}"/>
              </a:ext>
            </a:extLst>
          </p:cNvPr>
          <p:cNvPicPr>
            <a:picLocks noChangeAspect="1"/>
          </p:cNvPicPr>
          <p:nvPr/>
        </p:nvPicPr>
        <p:blipFill>
          <a:blip r:embed="rId3"/>
          <a:stretch>
            <a:fillRect/>
          </a:stretch>
        </p:blipFill>
        <p:spPr>
          <a:xfrm>
            <a:off x="73890" y="1387856"/>
            <a:ext cx="12192000" cy="3184143"/>
          </a:xfrm>
          <a:prstGeom prst="rect">
            <a:avLst/>
          </a:prstGeom>
        </p:spPr>
      </p:pic>
    </p:spTree>
    <p:extLst>
      <p:ext uri="{BB962C8B-B14F-4D97-AF65-F5344CB8AC3E}">
        <p14:creationId xmlns:p14="http://schemas.microsoft.com/office/powerpoint/2010/main" val="1523224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Predictive analysis (classification)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Section 5</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43</a:t>
            </a:fld>
            <a:endParaRPr lang="en-US" dirty="0"/>
          </a:p>
        </p:txBody>
      </p:sp>
    </p:spTree>
    <p:extLst>
      <p:ext uri="{BB962C8B-B14F-4D97-AF65-F5344CB8AC3E}">
        <p14:creationId xmlns:p14="http://schemas.microsoft.com/office/powerpoint/2010/main" val="2811050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44</a:t>
            </a:fld>
            <a:endParaRPr lang="en-US"/>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sz="half" idx="1"/>
          </p:nvPr>
        </p:nvSpPr>
        <p:spPr>
          <a:xfrm>
            <a:off x="515938" y="1825625"/>
            <a:ext cx="5503862" cy="4351338"/>
          </a:xfrm>
        </p:spPr>
        <p:txBody>
          <a:bodyPr>
            <a:normAutofit/>
          </a:bodyPr>
          <a:lstStyle/>
          <a:p>
            <a:pPr marL="0" indent="0">
              <a:buNone/>
            </a:pPr>
            <a:r>
              <a:rPr lang="en-US" sz="2400" dirty="0"/>
              <a:t>It seems that all of the models have the exact same success rate of ~83.3%</a:t>
            </a:r>
          </a:p>
          <a:p>
            <a:pPr marL="0" indent="0">
              <a:buNone/>
            </a:pPr>
            <a:r>
              <a:rPr lang="en-US" sz="2400" dirty="0"/>
              <a:t>This might be because of the small test size.</a:t>
            </a:r>
          </a:p>
          <a:p>
            <a:pPr marL="0" indent="0">
              <a:buNone/>
            </a:pPr>
            <a:r>
              <a:rPr lang="en-US" sz="2400" dirty="0"/>
              <a:t>But for now there does not appear to be any difference between the models.</a:t>
            </a:r>
          </a:p>
        </p:txBody>
      </p:sp>
      <p:pic>
        <p:nvPicPr>
          <p:cNvPr id="5122" name="Picture 2">
            <a:extLst>
              <a:ext uri="{FF2B5EF4-FFF2-40B4-BE49-F238E27FC236}">
                <a16:creationId xmlns:a16="http://schemas.microsoft.com/office/drawing/2014/main" id="{CD238003-C419-C3BF-1656-C284CA3D39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72200" y="2267129"/>
            <a:ext cx="5181600" cy="346832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246621"/>
            <a:ext cx="11150600" cy="920336"/>
          </a:xfrm>
        </p:spPr>
        <p:txBody>
          <a:bodyPr anchor="b">
            <a:normAutofit/>
          </a:bodyPr>
          <a:lstStyle/>
          <a:p>
            <a:r>
              <a:rPr lang="en-US" dirty="0"/>
              <a:t>Classification accuracy</a:t>
            </a:r>
            <a:br>
              <a:rPr lang="en-US" dirty="0"/>
            </a:br>
            <a:endParaRPr lang="en-US" dirty="0"/>
          </a:p>
        </p:txBody>
      </p:sp>
    </p:spTree>
    <p:extLst>
      <p:ext uri="{BB962C8B-B14F-4D97-AF65-F5344CB8AC3E}">
        <p14:creationId xmlns:p14="http://schemas.microsoft.com/office/powerpoint/2010/main" val="1021449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45</a:t>
            </a:fld>
            <a:endParaRPr lang="en-US"/>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sz="half" idx="1"/>
          </p:nvPr>
        </p:nvSpPr>
        <p:spPr>
          <a:xfrm>
            <a:off x="515938" y="1825625"/>
            <a:ext cx="5503862" cy="4351338"/>
          </a:xfrm>
        </p:spPr>
        <p:txBody>
          <a:bodyPr>
            <a:normAutofit/>
          </a:bodyPr>
          <a:lstStyle/>
          <a:p>
            <a:pPr marL="0" indent="0">
              <a:buNone/>
            </a:pPr>
            <a:r>
              <a:rPr lang="en-US" sz="2400" dirty="0"/>
              <a:t>The confusion matrix shows us that the model had no problem with false negatives but as significant problem with false positives.</a:t>
            </a:r>
          </a:p>
        </p:txBody>
      </p:sp>
      <p:pic>
        <p:nvPicPr>
          <p:cNvPr id="6146" name="Picture 2">
            <a:extLst>
              <a:ext uri="{FF2B5EF4-FFF2-40B4-BE49-F238E27FC236}">
                <a16:creationId xmlns:a16="http://schemas.microsoft.com/office/drawing/2014/main" id="{D64835BC-36E8-C199-07B2-8A417B946C2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72200" y="2000620"/>
            <a:ext cx="5181600" cy="400134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246621"/>
            <a:ext cx="11150600" cy="920336"/>
          </a:xfrm>
        </p:spPr>
        <p:txBody>
          <a:bodyPr anchor="b">
            <a:normAutofit/>
          </a:bodyPr>
          <a:lstStyle/>
          <a:p>
            <a:r>
              <a:rPr lang="en-US" dirty="0"/>
              <a:t>Confusion matrix</a:t>
            </a:r>
          </a:p>
        </p:txBody>
      </p:sp>
    </p:spTree>
    <p:extLst>
      <p:ext uri="{BB962C8B-B14F-4D97-AF65-F5344CB8AC3E}">
        <p14:creationId xmlns:p14="http://schemas.microsoft.com/office/powerpoint/2010/main" val="2293809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46</a:t>
            </a:fld>
            <a:endParaRPr lang="en-US"/>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sz="half" idx="1"/>
          </p:nvPr>
        </p:nvSpPr>
        <p:spPr>
          <a:xfrm>
            <a:off x="515938" y="1825625"/>
            <a:ext cx="11142218" cy="4351338"/>
          </a:xfrm>
        </p:spPr>
        <p:txBody>
          <a:bodyPr>
            <a:normAutofit/>
          </a:bodyPr>
          <a:lstStyle/>
          <a:p>
            <a:pPr marL="457200" indent="-457200">
              <a:buFont typeface="+mj-lt"/>
              <a:buAutoNum type="arabicPeriod"/>
            </a:pPr>
            <a:r>
              <a:rPr lang="en-US" sz="2400" dirty="0"/>
              <a:t>We were tasked with developing a predictive ML model to predict the outcome of landing attempts by the SpaceX reusable 1</a:t>
            </a:r>
            <a:r>
              <a:rPr lang="en-US" sz="2400" baseline="30000" dirty="0"/>
              <a:t>st</a:t>
            </a:r>
            <a:r>
              <a:rPr lang="en-US" sz="2400" dirty="0"/>
              <a:t> stage rockets</a:t>
            </a:r>
          </a:p>
          <a:p>
            <a:pPr marL="457200" indent="-457200">
              <a:buFont typeface="+mj-lt"/>
              <a:buAutoNum type="arabicPeriod"/>
            </a:pPr>
            <a:r>
              <a:rPr lang="en-US" sz="2400" dirty="0"/>
              <a:t>We scraped and collected data from SpaceX itself and from Wikipedia</a:t>
            </a:r>
          </a:p>
          <a:p>
            <a:pPr marL="457200" indent="-457200">
              <a:buFont typeface="+mj-lt"/>
              <a:buAutoNum type="arabicPeriod"/>
            </a:pPr>
            <a:r>
              <a:rPr lang="en-US" sz="2400" dirty="0"/>
              <a:t>The data was converted, cleaned and transformed in to a SQL DB</a:t>
            </a:r>
          </a:p>
          <a:p>
            <a:pPr marL="457200" indent="-457200">
              <a:buFont typeface="+mj-lt"/>
              <a:buAutoNum type="arabicPeriod"/>
            </a:pPr>
            <a:r>
              <a:rPr lang="en-US" sz="2400" dirty="0"/>
              <a:t>EDA was performed on the dataset for better understanding of the features and their relationships</a:t>
            </a:r>
          </a:p>
          <a:p>
            <a:pPr marL="457200" indent="-457200">
              <a:buFont typeface="+mj-lt"/>
              <a:buAutoNum type="arabicPeriod"/>
            </a:pPr>
            <a:r>
              <a:rPr lang="en-US" sz="2400" dirty="0"/>
              <a:t>4 machine learning models were created with accuracy of ~83.3% and a problem with false positives.</a:t>
            </a:r>
          </a:p>
          <a:p>
            <a:pPr marL="457200" indent="-457200">
              <a:buFont typeface="+mj-lt"/>
              <a:buAutoNum type="arabicPeriod"/>
            </a:pPr>
            <a:r>
              <a:rPr lang="en-US" sz="2400" dirty="0"/>
              <a:t>The model can be used but might improve with more data or other modeling methods.</a:t>
            </a:r>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246621"/>
            <a:ext cx="11150600" cy="920336"/>
          </a:xfrm>
        </p:spPr>
        <p:txBody>
          <a:bodyPr anchor="b">
            <a:normAutofit/>
          </a:bodyPr>
          <a:lstStyle/>
          <a:p>
            <a:r>
              <a:rPr lang="en-US" dirty="0"/>
              <a:t>conclusion</a:t>
            </a:r>
          </a:p>
        </p:txBody>
      </p:sp>
    </p:spTree>
    <p:extLst>
      <p:ext uri="{BB962C8B-B14F-4D97-AF65-F5344CB8AC3E}">
        <p14:creationId xmlns:p14="http://schemas.microsoft.com/office/powerpoint/2010/main" val="1374522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Thank you</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47</a:t>
            </a:fld>
            <a:endParaRPr lang="en-US" dirty="0"/>
          </a:p>
        </p:txBody>
      </p:sp>
    </p:spTree>
    <p:extLst>
      <p:ext uri="{BB962C8B-B14F-4D97-AF65-F5344CB8AC3E}">
        <p14:creationId xmlns:p14="http://schemas.microsoft.com/office/powerpoint/2010/main" val="389242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Section 1</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6888382" cy="4351338"/>
          </a:xfrm>
        </p:spPr>
        <p:txBody>
          <a:bodyPr/>
          <a:lstStyle/>
          <a:p>
            <a:r>
              <a:rPr lang="de-DE" sz="1800" spc="-35" dirty="0">
                <a:latin typeface="Calibri" panose="020F0502020204030204" pitchFamily="34" charset="0"/>
                <a:cs typeface="Calibri" panose="020F0502020204030204" pitchFamily="34" charset="0"/>
              </a:rPr>
              <a:t>Data </a:t>
            </a:r>
            <a:r>
              <a:rPr lang="de-DE" sz="1800" spc="-20" dirty="0">
                <a:latin typeface="Calibri" panose="020F0502020204030204" pitchFamily="34" charset="0"/>
                <a:cs typeface="Calibri" panose="020F0502020204030204" pitchFamily="34" charset="0"/>
              </a:rPr>
              <a:t>collection</a:t>
            </a:r>
            <a:r>
              <a:rPr lang="de-DE" sz="1800" spc="15" dirty="0">
                <a:latin typeface="Calibri" panose="020F0502020204030204" pitchFamily="34" charset="0"/>
                <a:cs typeface="Calibri" panose="020F0502020204030204" pitchFamily="34" charset="0"/>
              </a:rPr>
              <a:t> </a:t>
            </a:r>
            <a:r>
              <a:rPr lang="de-DE" sz="1800" spc="-5" dirty="0">
                <a:latin typeface="Calibri" panose="020F0502020204030204" pitchFamily="34" charset="0"/>
                <a:cs typeface="Calibri" panose="020F0502020204030204" pitchFamily="34" charset="0"/>
              </a:rPr>
              <a:t>methodology</a:t>
            </a:r>
          </a:p>
          <a:p>
            <a:pPr lvl="1"/>
            <a:r>
              <a:rPr lang="de-DE" sz="1400" spc="-5" dirty="0">
                <a:latin typeface="Calibri" panose="020F0502020204030204" pitchFamily="34" charset="0"/>
                <a:cs typeface="Calibri" panose="020F0502020204030204" pitchFamily="34" charset="0"/>
              </a:rPr>
              <a:t>Data collected from SpaceX API and Wikipidia page</a:t>
            </a:r>
          </a:p>
          <a:p>
            <a:r>
              <a:rPr lang="de-DE" sz="1800" spc="-5" dirty="0">
                <a:latin typeface="Calibri" panose="020F0502020204030204" pitchFamily="34" charset="0"/>
                <a:cs typeface="Calibri" panose="020F0502020204030204" pitchFamily="34" charset="0"/>
              </a:rPr>
              <a:t>Perform data wrangaling</a:t>
            </a:r>
          </a:p>
          <a:p>
            <a:pPr lvl="1"/>
            <a:r>
              <a:rPr lang="de-DE" sz="1400" dirty="0">
                <a:latin typeface="Calibri" panose="020F0502020204030204" pitchFamily="34" charset="0"/>
                <a:cs typeface="Calibri" panose="020F0502020204030204" pitchFamily="34" charset="0"/>
              </a:rPr>
              <a:t>Used the landing success as label</a:t>
            </a:r>
          </a:p>
          <a:p>
            <a:r>
              <a:rPr lang="en-US" sz="1800" spc="-40" dirty="0">
                <a:latin typeface="Calibri" panose="020F0502020204030204" pitchFamily="34" charset="0"/>
                <a:cs typeface="Calibri" panose="020F0502020204030204" pitchFamily="34" charset="0"/>
              </a:rPr>
              <a:t>Perform </a:t>
            </a:r>
            <a:r>
              <a:rPr lang="en-US" sz="1800" spc="-25" dirty="0">
                <a:latin typeface="Calibri" panose="020F0502020204030204" pitchFamily="34" charset="0"/>
                <a:cs typeface="Calibri" panose="020F0502020204030204" pitchFamily="34" charset="0"/>
              </a:rPr>
              <a:t>exploratory </a:t>
            </a:r>
            <a:r>
              <a:rPr lang="en-US" sz="1800" spc="-35" dirty="0">
                <a:latin typeface="Calibri" panose="020F0502020204030204" pitchFamily="34" charset="0"/>
                <a:cs typeface="Calibri" panose="020F0502020204030204" pitchFamily="34" charset="0"/>
              </a:rPr>
              <a:t>data </a:t>
            </a:r>
            <a:r>
              <a:rPr lang="en-US" sz="1800" spc="-20" dirty="0">
                <a:latin typeface="Calibri" panose="020F0502020204030204" pitchFamily="34" charset="0"/>
                <a:cs typeface="Calibri" panose="020F0502020204030204" pitchFamily="34" charset="0"/>
              </a:rPr>
              <a:t>analysis </a:t>
            </a:r>
            <a:r>
              <a:rPr lang="en-US" sz="1800" spc="-25" dirty="0">
                <a:latin typeface="Calibri" panose="020F0502020204030204" pitchFamily="34" charset="0"/>
                <a:cs typeface="Calibri" panose="020F0502020204030204" pitchFamily="34" charset="0"/>
              </a:rPr>
              <a:t>(EDA) </a:t>
            </a:r>
            <a:r>
              <a:rPr lang="en-US" sz="1800" spc="-15" dirty="0">
                <a:latin typeface="Calibri" panose="020F0502020204030204" pitchFamily="34" charset="0"/>
                <a:cs typeface="Calibri" panose="020F0502020204030204" pitchFamily="34" charset="0"/>
              </a:rPr>
              <a:t>using </a:t>
            </a:r>
            <a:r>
              <a:rPr lang="en-US" sz="1800" spc="-20" dirty="0">
                <a:latin typeface="Calibri" panose="020F0502020204030204" pitchFamily="34" charset="0"/>
                <a:cs typeface="Calibri" panose="020F0502020204030204" pitchFamily="34" charset="0"/>
              </a:rPr>
              <a:t>visualization </a:t>
            </a:r>
            <a:r>
              <a:rPr lang="en-US" sz="1800" spc="-5" dirty="0">
                <a:latin typeface="Calibri" panose="020F0502020204030204" pitchFamily="34" charset="0"/>
                <a:cs typeface="Calibri" panose="020F0502020204030204" pitchFamily="34" charset="0"/>
              </a:rPr>
              <a:t>and</a:t>
            </a:r>
            <a:r>
              <a:rPr lang="en-US" sz="1800" spc="155" dirty="0">
                <a:latin typeface="Calibri" panose="020F0502020204030204" pitchFamily="34" charset="0"/>
                <a:cs typeface="Calibri" panose="020F0502020204030204" pitchFamily="34" charset="0"/>
              </a:rPr>
              <a:t> </a:t>
            </a:r>
            <a:r>
              <a:rPr lang="en-US" sz="1800" spc="-15" dirty="0">
                <a:latin typeface="Calibri" panose="020F0502020204030204" pitchFamily="34" charset="0"/>
                <a:cs typeface="Calibri" panose="020F0502020204030204" pitchFamily="34" charset="0"/>
              </a:rPr>
              <a:t>SQL</a:t>
            </a:r>
          </a:p>
          <a:p>
            <a:r>
              <a:rPr lang="en-US" sz="1800" spc="-40" dirty="0">
                <a:latin typeface="Calibri" panose="020F0502020204030204" pitchFamily="34" charset="0"/>
                <a:cs typeface="Calibri" panose="020F0502020204030204" pitchFamily="34" charset="0"/>
              </a:rPr>
              <a:t>Perform </a:t>
            </a:r>
            <a:r>
              <a:rPr lang="en-US" sz="1800" spc="-30" dirty="0">
                <a:latin typeface="Calibri" panose="020F0502020204030204" pitchFamily="34" charset="0"/>
                <a:cs typeface="Calibri" panose="020F0502020204030204" pitchFamily="34" charset="0"/>
              </a:rPr>
              <a:t>interactive </a:t>
            </a:r>
            <a:r>
              <a:rPr lang="en-US" sz="1800" spc="-5" dirty="0">
                <a:latin typeface="Calibri" panose="020F0502020204030204" pitchFamily="34" charset="0"/>
                <a:cs typeface="Calibri" panose="020F0502020204030204" pitchFamily="34" charset="0"/>
              </a:rPr>
              <a:t>visual analytics </a:t>
            </a:r>
            <a:r>
              <a:rPr lang="en-US" sz="1800" spc="-15" dirty="0">
                <a:latin typeface="Calibri" panose="020F0502020204030204" pitchFamily="34" charset="0"/>
                <a:cs typeface="Calibri" panose="020F0502020204030204" pitchFamily="34" charset="0"/>
              </a:rPr>
              <a:t>using </a:t>
            </a:r>
            <a:r>
              <a:rPr lang="en-US" sz="1800" spc="-20" dirty="0">
                <a:latin typeface="Calibri" panose="020F0502020204030204" pitchFamily="34" charset="0"/>
                <a:cs typeface="Calibri" panose="020F0502020204030204" pitchFamily="34" charset="0"/>
              </a:rPr>
              <a:t>Folium </a:t>
            </a:r>
            <a:r>
              <a:rPr lang="en-US" sz="1800" spc="-5" dirty="0">
                <a:latin typeface="Calibri" panose="020F0502020204030204" pitchFamily="34" charset="0"/>
                <a:cs typeface="Calibri" panose="020F0502020204030204" pitchFamily="34" charset="0"/>
              </a:rPr>
              <a:t>and </a:t>
            </a:r>
            <a:r>
              <a:rPr lang="en-US" sz="1800" spc="-5" dirty="0" err="1">
                <a:latin typeface="Calibri" panose="020F0502020204030204" pitchFamily="34" charset="0"/>
                <a:cs typeface="Calibri" panose="020F0502020204030204" pitchFamily="34" charset="0"/>
              </a:rPr>
              <a:t>Plotly</a:t>
            </a:r>
            <a:r>
              <a:rPr lang="en-US" sz="1800" spc="10"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Dash</a:t>
            </a:r>
            <a:endParaRPr lang="en-US" sz="1800" dirty="0">
              <a:latin typeface="Calibri" panose="020F0502020204030204" pitchFamily="34" charset="0"/>
              <a:cs typeface="Calibri" panose="020F0502020204030204" pitchFamily="34" charset="0"/>
            </a:endParaRPr>
          </a:p>
          <a:p>
            <a:pPr marL="241300" indent="-229235">
              <a:lnSpc>
                <a:spcPct val="100000"/>
              </a:lnSpc>
              <a:spcBef>
                <a:spcPts val="1440"/>
              </a:spcBef>
              <a:buFont typeface="Arial"/>
              <a:buChar char="•"/>
              <a:tabLst>
                <a:tab pos="240665" algn="l"/>
                <a:tab pos="241935" algn="l"/>
              </a:tabLst>
            </a:pPr>
            <a:r>
              <a:rPr lang="en-US" sz="2200" spc="-40" dirty="0">
                <a:latin typeface="Calibri" panose="020F0502020204030204" pitchFamily="34" charset="0"/>
                <a:cs typeface="Calibri" panose="020F0502020204030204" pitchFamily="34" charset="0"/>
              </a:rPr>
              <a:t>Perform </a:t>
            </a:r>
            <a:r>
              <a:rPr lang="en-US" sz="2200" spc="-25" dirty="0">
                <a:latin typeface="Calibri" panose="020F0502020204030204" pitchFamily="34" charset="0"/>
                <a:cs typeface="Calibri" panose="020F0502020204030204" pitchFamily="34" charset="0"/>
              </a:rPr>
              <a:t>predictive </a:t>
            </a:r>
            <a:r>
              <a:rPr lang="en-US" sz="2200" spc="-20" dirty="0">
                <a:latin typeface="Calibri" panose="020F0502020204030204" pitchFamily="34" charset="0"/>
                <a:cs typeface="Calibri" panose="020F0502020204030204" pitchFamily="34" charset="0"/>
              </a:rPr>
              <a:t>analysis </a:t>
            </a:r>
            <a:r>
              <a:rPr lang="en-US" sz="2200" spc="-15" dirty="0">
                <a:latin typeface="Calibri" panose="020F0502020204030204" pitchFamily="34" charset="0"/>
                <a:cs typeface="Calibri" panose="020F0502020204030204" pitchFamily="34" charset="0"/>
              </a:rPr>
              <a:t>using </a:t>
            </a:r>
            <a:r>
              <a:rPr lang="en-US" sz="2200" spc="-20" dirty="0">
                <a:latin typeface="Calibri" panose="020F0502020204030204" pitchFamily="34" charset="0"/>
                <a:cs typeface="Calibri" panose="020F0502020204030204" pitchFamily="34" charset="0"/>
              </a:rPr>
              <a:t>classification</a:t>
            </a:r>
            <a:r>
              <a:rPr lang="en-US" sz="2200" spc="170" dirty="0">
                <a:latin typeface="Calibri" panose="020F0502020204030204" pitchFamily="34" charset="0"/>
                <a:cs typeface="Calibri" panose="020F0502020204030204" pitchFamily="34" charset="0"/>
              </a:rPr>
              <a:t> </a:t>
            </a:r>
            <a:r>
              <a:rPr lang="en-US" sz="2200" spc="-5" dirty="0">
                <a:latin typeface="Calibri" panose="020F0502020204030204" pitchFamily="34" charset="0"/>
                <a:cs typeface="Calibri" panose="020F0502020204030204" pitchFamily="34" charset="0"/>
              </a:rPr>
              <a:t>models</a:t>
            </a:r>
            <a:endParaRPr lang="en-US" sz="2200" dirty="0">
              <a:latin typeface="Calibri" panose="020F0502020204030204" pitchFamily="34" charset="0"/>
              <a:cs typeface="Calibri" panose="020F0502020204030204" pitchFamily="34" charset="0"/>
            </a:endParaRPr>
          </a:p>
          <a:p>
            <a:pPr marL="698500" lvl="1" indent="-229235">
              <a:lnSpc>
                <a:spcPct val="100000"/>
              </a:lnSpc>
              <a:spcBef>
                <a:spcPts val="325"/>
              </a:spcBef>
              <a:buFont typeface="Arial"/>
              <a:buChar char="•"/>
              <a:tabLst>
                <a:tab pos="697865" algn="l"/>
                <a:tab pos="699135" algn="l"/>
              </a:tabLst>
            </a:pPr>
            <a:r>
              <a:rPr lang="en-US" sz="1800" spc="-45" dirty="0">
                <a:latin typeface="Calibri" panose="020F0502020204030204" pitchFamily="34" charset="0"/>
                <a:cs typeface="Calibri" panose="020F0502020204030204" pitchFamily="34" charset="0"/>
              </a:rPr>
              <a:t>trained </a:t>
            </a:r>
            <a:r>
              <a:rPr lang="en-US" sz="1800" dirty="0">
                <a:latin typeface="Calibri" panose="020F0502020204030204" pitchFamily="34" charset="0"/>
                <a:cs typeface="Calibri" panose="020F0502020204030204" pitchFamily="34" charset="0"/>
              </a:rPr>
              <a:t>models </a:t>
            </a:r>
            <a:r>
              <a:rPr lang="en-US" sz="1800" spc="-5" dirty="0">
                <a:latin typeface="Calibri" panose="020F0502020204030204" pitchFamily="34" charset="0"/>
                <a:cs typeface="Calibri" panose="020F0502020204030204" pitchFamily="34" charset="0"/>
              </a:rPr>
              <a:t>and tuned them using </a:t>
            </a:r>
            <a:r>
              <a:rPr lang="en-US" sz="1800" spc="-5" dirty="0" err="1">
                <a:latin typeface="Calibri" panose="020F0502020204030204" pitchFamily="34" charset="0"/>
                <a:cs typeface="Calibri" panose="020F0502020204030204" pitchFamily="34" charset="0"/>
              </a:rPr>
              <a:t>gridsearch</a:t>
            </a:r>
            <a:endParaRPr lang="en-US" sz="1800" dirty="0">
              <a:latin typeface="Calibri" panose="020F0502020204030204" pitchFamily="34" charset="0"/>
              <a:cs typeface="Calibri" panose="020F0502020204030204" pitchFamily="34" charset="0"/>
            </a:endParaRPr>
          </a:p>
          <a:p>
            <a:endParaRPr lang="de-DE"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Data collection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5257991" cy="4351338"/>
          </a:xfrm>
        </p:spPr>
        <p:txBody>
          <a:bodyPr/>
          <a:lstStyle/>
          <a:p>
            <a:pPr marL="0" indent="0">
              <a:buNone/>
            </a:pPr>
            <a:r>
              <a:rPr lang="en-US" sz="1800" dirty="0"/>
              <a:t>The data was collected and combined from 2 different sources, SpaceX public API and SpaceX Wikipedia page using web scraping.</a:t>
            </a:r>
          </a:p>
          <a:p>
            <a:pPr marL="0" indent="0">
              <a:buNone/>
            </a:pPr>
            <a:endParaRPr lang="en-US" sz="1800" dirty="0"/>
          </a:p>
          <a:p>
            <a:pPr marL="0" indent="0">
              <a:buNone/>
            </a:pPr>
            <a:r>
              <a:rPr lang="en-US" sz="1800" dirty="0"/>
              <a:t>The Process of collecting the data will be presented in the next 2 slides.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Tree>
    <p:extLst>
      <p:ext uri="{BB962C8B-B14F-4D97-AF65-F5344CB8AC3E}">
        <p14:creationId xmlns:p14="http://schemas.microsoft.com/office/powerpoint/2010/main" val="249098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9042130" cy="1325563"/>
          </a:xfrm>
        </p:spPr>
        <p:txBody>
          <a:bodyPr/>
          <a:lstStyle/>
          <a:p>
            <a:r>
              <a:rPr lang="en-US" dirty="0"/>
              <a:t>Data collection – </a:t>
            </a:r>
            <a:r>
              <a:rPr lang="en-US" dirty="0" err="1"/>
              <a:t>spacex</a:t>
            </a:r>
            <a:r>
              <a:rPr lang="en-US" dirty="0"/>
              <a:t> public </a:t>
            </a:r>
            <a:r>
              <a:rPr lang="en-US" dirty="0" err="1"/>
              <a:t>api</a:t>
            </a:r>
            <a:r>
              <a:rPr lang="en-US" dirty="0"/>
              <a:t>  (</a:t>
            </a:r>
            <a:r>
              <a:rPr lang="en-US" dirty="0">
                <a:hlinkClick r:id="rId3"/>
              </a:rPr>
              <a:t>link</a:t>
            </a:r>
            <a:r>
              <a:rPr lang="en-US" dirty="0"/>
              <a:t>)</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5" name="Rectangle: Rounded Corners 4">
            <a:extLst>
              <a:ext uri="{FF2B5EF4-FFF2-40B4-BE49-F238E27FC236}">
                <a16:creationId xmlns:a16="http://schemas.microsoft.com/office/drawing/2014/main" id="{86A86E3E-9923-291A-9AE4-F949555C25D8}"/>
              </a:ext>
            </a:extLst>
          </p:cNvPr>
          <p:cNvSpPr/>
          <p:nvPr/>
        </p:nvSpPr>
        <p:spPr>
          <a:xfrm>
            <a:off x="681487" y="1492370"/>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SpaceX API request</a:t>
            </a:r>
            <a:endParaRPr lang="LID4096" dirty="0"/>
          </a:p>
        </p:txBody>
      </p:sp>
      <p:sp>
        <p:nvSpPr>
          <p:cNvPr id="6" name="Rectangle: Rounded Corners 5">
            <a:extLst>
              <a:ext uri="{FF2B5EF4-FFF2-40B4-BE49-F238E27FC236}">
                <a16:creationId xmlns:a16="http://schemas.microsoft.com/office/drawing/2014/main" id="{AC145F8C-D0DC-0C6D-6AE6-F165657B7B9C}"/>
              </a:ext>
            </a:extLst>
          </p:cNvPr>
          <p:cNvSpPr/>
          <p:nvPr/>
        </p:nvSpPr>
        <p:spPr>
          <a:xfrm>
            <a:off x="4040038" y="1492369"/>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file and lists</a:t>
            </a:r>
            <a:endParaRPr lang="LID4096" dirty="0"/>
          </a:p>
        </p:txBody>
      </p:sp>
      <p:sp>
        <p:nvSpPr>
          <p:cNvPr id="7" name="Rectangle: Rounded Corners 6">
            <a:extLst>
              <a:ext uri="{FF2B5EF4-FFF2-40B4-BE49-F238E27FC236}">
                <a16:creationId xmlns:a16="http://schemas.microsoft.com/office/drawing/2014/main" id="{D0608D09-7D25-0815-A0DB-A66A253229AF}"/>
              </a:ext>
            </a:extLst>
          </p:cNvPr>
          <p:cNvSpPr/>
          <p:nvPr/>
        </p:nvSpPr>
        <p:spPr>
          <a:xfrm>
            <a:off x="7398590" y="1492369"/>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to </a:t>
            </a:r>
            <a:r>
              <a:rPr lang="en-US" dirty="0" err="1"/>
              <a:t>pd.DataFrame</a:t>
            </a:r>
            <a:endParaRPr lang="LID4096" dirty="0"/>
          </a:p>
        </p:txBody>
      </p:sp>
      <p:sp>
        <p:nvSpPr>
          <p:cNvPr id="8" name="Rectangle: Rounded Corners 7">
            <a:extLst>
              <a:ext uri="{FF2B5EF4-FFF2-40B4-BE49-F238E27FC236}">
                <a16:creationId xmlns:a16="http://schemas.microsoft.com/office/drawing/2014/main" id="{8D67D9BE-282F-3C38-7FAB-7E4D865B992C}"/>
              </a:ext>
            </a:extLst>
          </p:cNvPr>
          <p:cNvSpPr/>
          <p:nvPr/>
        </p:nvSpPr>
        <p:spPr>
          <a:xfrm>
            <a:off x="7398590" y="3329798"/>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relevant data into dictionary</a:t>
            </a:r>
            <a:endParaRPr lang="LID4096" dirty="0"/>
          </a:p>
        </p:txBody>
      </p:sp>
      <p:sp>
        <p:nvSpPr>
          <p:cNvPr id="9" name="Rectangle: Rounded Corners 8">
            <a:extLst>
              <a:ext uri="{FF2B5EF4-FFF2-40B4-BE49-F238E27FC236}">
                <a16:creationId xmlns:a16="http://schemas.microsoft.com/office/drawing/2014/main" id="{F720E71D-BA78-43CE-61B5-7A596EACAA14}"/>
              </a:ext>
            </a:extLst>
          </p:cNvPr>
          <p:cNvSpPr/>
          <p:nvPr/>
        </p:nvSpPr>
        <p:spPr>
          <a:xfrm>
            <a:off x="4034287" y="3329798"/>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Dictionary to </a:t>
            </a:r>
            <a:r>
              <a:rPr lang="en-US" dirty="0" err="1"/>
              <a:t>DataFrame</a:t>
            </a:r>
            <a:endParaRPr lang="LID4096" dirty="0"/>
          </a:p>
        </p:txBody>
      </p:sp>
      <p:sp>
        <p:nvSpPr>
          <p:cNvPr id="10" name="Rectangle: Rounded Corners 9">
            <a:extLst>
              <a:ext uri="{FF2B5EF4-FFF2-40B4-BE49-F238E27FC236}">
                <a16:creationId xmlns:a16="http://schemas.microsoft.com/office/drawing/2014/main" id="{2474CFC9-3338-24B4-E55E-17094A502D38}"/>
              </a:ext>
            </a:extLst>
          </p:cNvPr>
          <p:cNvSpPr/>
          <p:nvPr/>
        </p:nvSpPr>
        <p:spPr>
          <a:xfrm>
            <a:off x="669984" y="3329797"/>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only Falcon 9 launches</a:t>
            </a:r>
            <a:endParaRPr lang="LID4096" dirty="0"/>
          </a:p>
        </p:txBody>
      </p:sp>
      <p:sp>
        <p:nvSpPr>
          <p:cNvPr id="11" name="Rectangle: Rounded Corners 10">
            <a:extLst>
              <a:ext uri="{FF2B5EF4-FFF2-40B4-BE49-F238E27FC236}">
                <a16:creationId xmlns:a16="http://schemas.microsoft.com/office/drawing/2014/main" id="{26B765BA-E45F-49AE-1E36-BF7C3E5EEB38}"/>
              </a:ext>
            </a:extLst>
          </p:cNvPr>
          <p:cNvSpPr/>
          <p:nvPr/>
        </p:nvSpPr>
        <p:spPr>
          <a:xfrm>
            <a:off x="669984" y="5167224"/>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a:t>
            </a:r>
            <a:r>
              <a:rPr lang="en-US" dirty="0" err="1"/>
              <a:t>PayloadMass</a:t>
            </a:r>
            <a:r>
              <a:rPr lang="en-US" dirty="0"/>
              <a:t> missing values with mean </a:t>
            </a:r>
            <a:endParaRPr lang="LID4096" dirty="0"/>
          </a:p>
        </p:txBody>
      </p:sp>
      <p:sp>
        <p:nvSpPr>
          <p:cNvPr id="13" name="Arrow: Right 12">
            <a:extLst>
              <a:ext uri="{FF2B5EF4-FFF2-40B4-BE49-F238E27FC236}">
                <a16:creationId xmlns:a16="http://schemas.microsoft.com/office/drawing/2014/main" id="{0BA6E118-096C-B102-7B6A-67DA4C6A5FD8}"/>
              </a:ext>
            </a:extLst>
          </p:cNvPr>
          <p:cNvSpPr/>
          <p:nvPr/>
        </p:nvSpPr>
        <p:spPr>
          <a:xfrm>
            <a:off x="2662687" y="1863304"/>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Arrow: Right 13">
            <a:extLst>
              <a:ext uri="{FF2B5EF4-FFF2-40B4-BE49-F238E27FC236}">
                <a16:creationId xmlns:a16="http://schemas.microsoft.com/office/drawing/2014/main" id="{111DDF76-7F24-75E3-A719-F98EAEFEB44D}"/>
              </a:ext>
            </a:extLst>
          </p:cNvPr>
          <p:cNvSpPr/>
          <p:nvPr/>
        </p:nvSpPr>
        <p:spPr>
          <a:xfrm>
            <a:off x="6021238" y="1842409"/>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Arrow: Right 14">
            <a:extLst>
              <a:ext uri="{FF2B5EF4-FFF2-40B4-BE49-F238E27FC236}">
                <a16:creationId xmlns:a16="http://schemas.microsoft.com/office/drawing/2014/main" id="{CBC457C2-651E-982F-DD6B-9217F4E306B1}"/>
              </a:ext>
            </a:extLst>
          </p:cNvPr>
          <p:cNvSpPr/>
          <p:nvPr/>
        </p:nvSpPr>
        <p:spPr>
          <a:xfrm rot="5400000">
            <a:off x="7987885" y="2782019"/>
            <a:ext cx="60707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Arrow: Right 16">
            <a:extLst>
              <a:ext uri="{FF2B5EF4-FFF2-40B4-BE49-F238E27FC236}">
                <a16:creationId xmlns:a16="http://schemas.microsoft.com/office/drawing/2014/main" id="{E1803C4C-5FBD-395E-4AB2-3796ADB8D1F5}"/>
              </a:ext>
            </a:extLst>
          </p:cNvPr>
          <p:cNvSpPr/>
          <p:nvPr/>
        </p:nvSpPr>
        <p:spPr>
          <a:xfrm rot="5400000">
            <a:off x="1259279" y="4619446"/>
            <a:ext cx="60707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Arrow: Right 17">
            <a:extLst>
              <a:ext uri="{FF2B5EF4-FFF2-40B4-BE49-F238E27FC236}">
                <a16:creationId xmlns:a16="http://schemas.microsoft.com/office/drawing/2014/main" id="{60B4AF68-6A75-D33F-B1B5-9CD6C6987055}"/>
              </a:ext>
            </a:extLst>
          </p:cNvPr>
          <p:cNvSpPr/>
          <p:nvPr/>
        </p:nvSpPr>
        <p:spPr>
          <a:xfrm rot="10800000">
            <a:off x="2662687" y="3700732"/>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Arrow: Right 18">
            <a:extLst>
              <a:ext uri="{FF2B5EF4-FFF2-40B4-BE49-F238E27FC236}">
                <a16:creationId xmlns:a16="http://schemas.microsoft.com/office/drawing/2014/main" id="{2578836C-9911-BE7E-DC66-159BD2089C05}"/>
              </a:ext>
            </a:extLst>
          </p:cNvPr>
          <p:cNvSpPr/>
          <p:nvPr/>
        </p:nvSpPr>
        <p:spPr>
          <a:xfrm rot="10800000">
            <a:off x="6018363" y="3700732"/>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34111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10379224" cy="1325563"/>
          </a:xfrm>
        </p:spPr>
        <p:txBody>
          <a:bodyPr/>
          <a:lstStyle/>
          <a:p>
            <a:r>
              <a:rPr lang="en-US" dirty="0"/>
              <a:t>Data collection – Wikipedia web scraping (</a:t>
            </a:r>
            <a:r>
              <a:rPr lang="en-US" dirty="0">
                <a:hlinkClick r:id="rId3"/>
              </a:rPr>
              <a:t>link</a:t>
            </a:r>
            <a:r>
              <a:rPr lang="en-US" dirty="0"/>
              <a:t>)</a:t>
            </a:r>
            <a:br>
              <a:rPr lang="en-US" dirty="0"/>
            </a:br>
            <a:endParaRPr lang="en-US"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7" name="Rectangle: Rounded Corners 6">
            <a:extLst>
              <a:ext uri="{FF2B5EF4-FFF2-40B4-BE49-F238E27FC236}">
                <a16:creationId xmlns:a16="http://schemas.microsoft.com/office/drawing/2014/main" id="{C1E7F901-AA47-2B7F-F9BE-65CD8171BCA2}"/>
              </a:ext>
            </a:extLst>
          </p:cNvPr>
          <p:cNvSpPr/>
          <p:nvPr/>
        </p:nvSpPr>
        <p:spPr>
          <a:xfrm>
            <a:off x="681487" y="2029700"/>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page HTML</a:t>
            </a:r>
            <a:endParaRPr lang="LID4096" dirty="0"/>
          </a:p>
        </p:txBody>
      </p:sp>
      <p:sp>
        <p:nvSpPr>
          <p:cNvPr id="8" name="Rectangle: Rounded Corners 7">
            <a:extLst>
              <a:ext uri="{FF2B5EF4-FFF2-40B4-BE49-F238E27FC236}">
                <a16:creationId xmlns:a16="http://schemas.microsoft.com/office/drawing/2014/main" id="{AF29C7AB-A915-0B65-B4BE-1F1F45C2D3F1}"/>
              </a:ext>
            </a:extLst>
          </p:cNvPr>
          <p:cNvSpPr/>
          <p:nvPr/>
        </p:nvSpPr>
        <p:spPr>
          <a:xfrm>
            <a:off x="4040038" y="2029699"/>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 with </a:t>
            </a:r>
            <a:r>
              <a:rPr lang="en-US" dirty="0" err="1"/>
              <a:t>BeautifulSoup</a:t>
            </a:r>
            <a:endParaRPr lang="LID4096" dirty="0"/>
          </a:p>
        </p:txBody>
      </p:sp>
      <p:sp>
        <p:nvSpPr>
          <p:cNvPr id="9" name="Rectangle: Rounded Corners 8">
            <a:extLst>
              <a:ext uri="{FF2B5EF4-FFF2-40B4-BE49-F238E27FC236}">
                <a16:creationId xmlns:a16="http://schemas.microsoft.com/office/drawing/2014/main" id="{29FC0776-7CC8-6420-69CA-152231CAFBED}"/>
              </a:ext>
            </a:extLst>
          </p:cNvPr>
          <p:cNvSpPr/>
          <p:nvPr/>
        </p:nvSpPr>
        <p:spPr>
          <a:xfrm>
            <a:off x="7398590" y="2029699"/>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relevant launch table</a:t>
            </a:r>
            <a:endParaRPr lang="LID4096" dirty="0"/>
          </a:p>
        </p:txBody>
      </p:sp>
      <p:sp>
        <p:nvSpPr>
          <p:cNvPr id="10" name="Rectangle: Rounded Corners 9">
            <a:extLst>
              <a:ext uri="{FF2B5EF4-FFF2-40B4-BE49-F238E27FC236}">
                <a16:creationId xmlns:a16="http://schemas.microsoft.com/office/drawing/2014/main" id="{18823F66-DB82-3442-FD07-997695F201A6}"/>
              </a:ext>
            </a:extLst>
          </p:cNvPr>
          <p:cNvSpPr/>
          <p:nvPr/>
        </p:nvSpPr>
        <p:spPr>
          <a:xfrm>
            <a:off x="7398590" y="3899142"/>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data to dictionary</a:t>
            </a:r>
            <a:endParaRPr lang="LID4096" dirty="0"/>
          </a:p>
        </p:txBody>
      </p:sp>
      <p:sp>
        <p:nvSpPr>
          <p:cNvPr id="11" name="Rectangle: Rounded Corners 10">
            <a:extLst>
              <a:ext uri="{FF2B5EF4-FFF2-40B4-BE49-F238E27FC236}">
                <a16:creationId xmlns:a16="http://schemas.microsoft.com/office/drawing/2014/main" id="{7285C7AE-308F-04F8-DAFB-2D11153BBEC0}"/>
              </a:ext>
            </a:extLst>
          </p:cNvPr>
          <p:cNvSpPr/>
          <p:nvPr/>
        </p:nvSpPr>
        <p:spPr>
          <a:xfrm>
            <a:off x="4034287" y="3899142"/>
            <a:ext cx="1785668" cy="101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Dictionary to </a:t>
            </a:r>
            <a:r>
              <a:rPr lang="en-US" dirty="0" err="1"/>
              <a:t>DataFrame</a:t>
            </a:r>
            <a:endParaRPr lang="LID4096" dirty="0"/>
          </a:p>
        </p:txBody>
      </p:sp>
      <p:sp>
        <p:nvSpPr>
          <p:cNvPr id="13" name="Arrow: Right 12">
            <a:extLst>
              <a:ext uri="{FF2B5EF4-FFF2-40B4-BE49-F238E27FC236}">
                <a16:creationId xmlns:a16="http://schemas.microsoft.com/office/drawing/2014/main" id="{D3E99AAE-C832-8BEB-73E7-0EA6B541B409}"/>
              </a:ext>
            </a:extLst>
          </p:cNvPr>
          <p:cNvSpPr/>
          <p:nvPr/>
        </p:nvSpPr>
        <p:spPr>
          <a:xfrm>
            <a:off x="2662687" y="2432648"/>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Arrow: Right 13">
            <a:extLst>
              <a:ext uri="{FF2B5EF4-FFF2-40B4-BE49-F238E27FC236}">
                <a16:creationId xmlns:a16="http://schemas.microsoft.com/office/drawing/2014/main" id="{C9D4F199-E28E-723B-CA3D-C892EEBF0622}"/>
              </a:ext>
            </a:extLst>
          </p:cNvPr>
          <p:cNvSpPr/>
          <p:nvPr/>
        </p:nvSpPr>
        <p:spPr>
          <a:xfrm>
            <a:off x="6021238" y="2411753"/>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Arrow: Right 15">
            <a:extLst>
              <a:ext uri="{FF2B5EF4-FFF2-40B4-BE49-F238E27FC236}">
                <a16:creationId xmlns:a16="http://schemas.microsoft.com/office/drawing/2014/main" id="{FBEC0DDC-43EC-23DE-9464-7011B553444A}"/>
              </a:ext>
            </a:extLst>
          </p:cNvPr>
          <p:cNvSpPr/>
          <p:nvPr/>
        </p:nvSpPr>
        <p:spPr>
          <a:xfrm rot="10800000">
            <a:off x="6018363" y="4270076"/>
            <a:ext cx="1181819"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Arrow: Right 16">
            <a:extLst>
              <a:ext uri="{FF2B5EF4-FFF2-40B4-BE49-F238E27FC236}">
                <a16:creationId xmlns:a16="http://schemas.microsoft.com/office/drawing/2014/main" id="{0FCBE9C9-2053-C291-2792-2F4F26D118FD}"/>
              </a:ext>
            </a:extLst>
          </p:cNvPr>
          <p:cNvSpPr/>
          <p:nvPr/>
        </p:nvSpPr>
        <p:spPr>
          <a:xfrm rot="5400000">
            <a:off x="7967933" y="3335356"/>
            <a:ext cx="646981"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036864690"/>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1558</TotalTime>
  <Words>1761</Words>
  <Application>Microsoft Office PowerPoint</Application>
  <PresentationFormat>Widescreen</PresentationFormat>
  <Paragraphs>264</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Abadi</vt:lpstr>
      <vt:lpstr>Arial</vt:lpstr>
      <vt:lpstr>Calibri</vt:lpstr>
      <vt:lpstr>Corbel</vt:lpstr>
      <vt:lpstr>Office Theme</vt:lpstr>
      <vt:lpstr>Spacex predictions</vt:lpstr>
      <vt:lpstr>Outline </vt:lpstr>
      <vt:lpstr>Executive summery </vt:lpstr>
      <vt:lpstr>Introduction </vt:lpstr>
      <vt:lpstr>methodology</vt:lpstr>
      <vt:lpstr>Methodology</vt:lpstr>
      <vt:lpstr>Data collection  </vt:lpstr>
      <vt:lpstr>Data collection – spacex public api  (link) </vt:lpstr>
      <vt:lpstr>Data collection – Wikipedia web scraping (link) </vt:lpstr>
      <vt:lpstr>Data Wrangling (link)</vt:lpstr>
      <vt:lpstr>EDA with data visualization (link) </vt:lpstr>
      <vt:lpstr>EDA with sql (link) </vt:lpstr>
      <vt:lpstr>Interactive map with folium (link)</vt:lpstr>
      <vt:lpstr>Dashboard with Plotlydash (link)</vt:lpstr>
      <vt:lpstr>Predictive analysis – classification (link)</vt:lpstr>
      <vt:lpstr>Results</vt:lpstr>
      <vt:lpstr>Insights drawn from EDA</vt:lpstr>
      <vt:lpstr>Flight number vs. launchsite </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beginning with ‘CAA’</vt:lpstr>
      <vt:lpstr>Total payload mass from nasa</vt:lpstr>
      <vt:lpstr>Average payload mass by F9v1.1</vt:lpstr>
      <vt:lpstr>First successful ground landing date</vt:lpstr>
      <vt:lpstr>Successful Drone ship landing with payload between 4000-6000</vt:lpstr>
      <vt:lpstr>Total number of each mission outcome</vt:lpstr>
      <vt:lpstr>Boosters that carried maximum payload</vt:lpstr>
      <vt:lpstr>2015 Failed drone ship landing records</vt:lpstr>
      <vt:lpstr>Ranking counts of successful landings between 2010-06-04 and 2017-03-20</vt:lpstr>
      <vt:lpstr>Launch sites proximities analysis</vt:lpstr>
      <vt:lpstr>Launch site locations </vt:lpstr>
      <vt:lpstr>Color coded location markers group </vt:lpstr>
      <vt:lpstr>Content 01 </vt:lpstr>
      <vt:lpstr>Build a dashboard with plotly dash</vt:lpstr>
      <vt:lpstr>Successful launches by launch sites </vt:lpstr>
      <vt:lpstr>Most successful launch site  </vt:lpstr>
      <vt:lpstr>Payload mass vs. success vs. booster version</vt:lpstr>
      <vt:lpstr>Predictive analysis (classification)</vt:lpstr>
      <vt:lpstr>Classification accuracy </vt:lpstr>
      <vt:lpstr>Confusion matrix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Spacex predictions</dc:title>
  <dc:creator>Tommer Rissin</dc:creator>
  <cp:lastModifiedBy>Tommer Rissin</cp:lastModifiedBy>
  <cp:revision>2</cp:revision>
  <dcterms:created xsi:type="dcterms:W3CDTF">2022-07-12T10:06:23Z</dcterms:created>
  <dcterms:modified xsi:type="dcterms:W3CDTF">2022-07-13T12:05:03Z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