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3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Aims, overview and introduction" id="{B9B51309-D148-4332-87C2-07BE32FBCA3B}">
          <p14:sldIdLst>
            <p14:sldId id="290"/>
          </p14:sldIdLst>
        </p14:section>
        <p14:section name="Curve fitting" id="{F3747873-93F6-D245-A4F6-45748FFE234F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026"/>
    <a:srgbClr val="EBEBEB"/>
    <a:srgbClr val="F8F8F8"/>
    <a:srgbClr val="D24726"/>
    <a:srgbClr val="D2B4A6"/>
    <a:srgbClr val="734F29"/>
    <a:srgbClr val="DD462F"/>
    <a:srgbClr val="AEB785"/>
    <a:srgbClr val="EFD5A2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1" autoAdjust="0"/>
    <p:restoredTop sz="94274" autoAdjust="0"/>
  </p:normalViewPr>
  <p:slideViewPr>
    <p:cSldViewPr snapToGrid="0">
      <p:cViewPr varScale="1">
        <p:scale>
          <a:sx n="77" d="100"/>
          <a:sy n="77" d="100"/>
        </p:scale>
        <p:origin x="7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5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8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0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1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Lecture 2 - Libraries, Random Numbers and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Lecture 3 - Reading, writing and binning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 - 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65316" cy="2793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Ostler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you are logged onto your machine! You will need it throughout the session.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3545C5D6-F672-D94F-A57B-D5BF0FFFA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89" y="1545069"/>
                <a:ext cx="10351040" cy="44750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 should be used to the idea of a function in mathematics. For example,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If I said to you, what is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hopefully(!) you could tell me the answer.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 would take three and cube it. You may be used to the input/output idea.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3545C5D6-F672-D94F-A57B-D5BF0FFFA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89" y="1545069"/>
                <a:ext cx="10351040" cy="4475082"/>
              </a:xfrm>
              <a:prstGeom prst="rect">
                <a:avLst/>
              </a:prstGeom>
              <a:blipFill>
                <a:blip r:embed="rId3"/>
                <a:stretch>
                  <a:fillRect l="-490" r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21B474-68FA-8A48-A27E-7EFB2062400A}"/>
              </a:ext>
            </a:extLst>
          </p:cNvPr>
          <p:cNvSpPr/>
          <p:nvPr/>
        </p:nvSpPr>
        <p:spPr>
          <a:xfrm>
            <a:off x="2693321" y="406523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C45BEF-CBFE-414B-8385-C5E3AE917DFE}"/>
              </a:ext>
            </a:extLst>
          </p:cNvPr>
          <p:cNvSpPr/>
          <p:nvPr/>
        </p:nvSpPr>
        <p:spPr>
          <a:xfrm>
            <a:off x="8199118" y="406523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C791-85FE-2540-9CEE-896D46958A31}"/>
              </a:ext>
            </a:extLst>
          </p:cNvPr>
          <p:cNvSpPr txBox="1"/>
          <p:nvPr/>
        </p:nvSpPr>
        <p:spPr>
          <a:xfrm>
            <a:off x="2884507" y="52967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3E306-CF96-A447-8EB3-0CC541D32FED}"/>
              </a:ext>
            </a:extLst>
          </p:cNvPr>
          <p:cNvSpPr txBox="1"/>
          <p:nvPr/>
        </p:nvSpPr>
        <p:spPr>
          <a:xfrm>
            <a:off x="8300536" y="52967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CC9F290-58AD-8842-8FE1-9C7F0F57C8B8}"/>
              </a:ext>
            </a:extLst>
          </p:cNvPr>
          <p:cNvSpPr/>
          <p:nvPr/>
        </p:nvSpPr>
        <p:spPr>
          <a:xfrm>
            <a:off x="4093422" y="4401733"/>
            <a:ext cx="798022" cy="407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C6CB90B-C13B-6C42-99F7-4D88D8010DCC}"/>
              </a:ext>
            </a:extLst>
          </p:cNvPr>
          <p:cNvSpPr/>
          <p:nvPr/>
        </p:nvSpPr>
        <p:spPr>
          <a:xfrm>
            <a:off x="7080995" y="4401733"/>
            <a:ext cx="798022" cy="407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8B688-C8BD-9440-B1A6-5F108F79921A}"/>
              </a:ext>
            </a:extLst>
          </p:cNvPr>
          <p:cNvSpPr/>
          <p:nvPr/>
        </p:nvSpPr>
        <p:spPr>
          <a:xfrm>
            <a:off x="5156046" y="4065236"/>
            <a:ext cx="16344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r>
              <a:rPr lang="en-GB" baseline="30000" dirty="0"/>
              <a:t>3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5457B-DE15-3B4A-9AD4-4E73A8764476}"/>
              </a:ext>
            </a:extLst>
          </p:cNvPr>
          <p:cNvSpPr txBox="1"/>
          <p:nvPr/>
        </p:nvSpPr>
        <p:spPr>
          <a:xfrm>
            <a:off x="5438484" y="529677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2540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45C5D6-F672-D94F-A57B-D5BF0FFFA003}"/>
              </a:ext>
            </a:extLst>
          </p:cNvPr>
          <p:cNvSpPr txBox="1">
            <a:spLocks/>
          </p:cNvSpPr>
          <p:nvPr/>
        </p:nvSpPr>
        <p:spPr>
          <a:xfrm>
            <a:off x="771389" y="1545069"/>
            <a:ext cx="10351040" cy="447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Well, functions in programming are based on the same idea. But, they can be as simple or as complex as you wish.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can do one thing, or it can do a whole array of things. It can even call other functions…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just look at a basic example first. Say you had some problem where you wanted to find the product of two numbers (say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divide it by a third,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So, you want:</a:t>
            </a:r>
          </a:p>
          <a:p>
            <a:pPr marL="0" indent="0" algn="ctr">
              <a:lnSpc>
                <a:spcPct val="150000"/>
              </a:lnSpc>
              <a:spcAft>
                <a:spcPts val="1200"/>
              </a:spcAft>
              <a:buNone/>
            </a:pP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a*b/c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</p:spTree>
    <p:extLst>
      <p:ext uri="{BB962C8B-B14F-4D97-AF65-F5344CB8AC3E}">
        <p14:creationId xmlns:p14="http://schemas.microsoft.com/office/powerpoint/2010/main" val="221795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45C5D6-F672-D94F-A57B-D5BF0FFFA003}"/>
              </a:ext>
            </a:extLst>
          </p:cNvPr>
          <p:cNvSpPr txBox="1">
            <a:spLocks/>
          </p:cNvSpPr>
          <p:nvPr/>
        </p:nvSpPr>
        <p:spPr>
          <a:xfrm>
            <a:off x="771389" y="1545069"/>
            <a:ext cx="10351040" cy="447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Python, this would look like: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a*b/c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wanted to use this function in your code, you would then write: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Task: Define a function as above. Then use a loop to find: 1*2/3, 2*3/4, 3*4/5, 4*5/6 and 5*6/7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</p:spTree>
    <p:extLst>
      <p:ext uri="{BB962C8B-B14F-4D97-AF65-F5344CB8AC3E}">
        <p14:creationId xmlns:p14="http://schemas.microsoft.com/office/powerpoint/2010/main" val="275376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Curve fitting example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45C5D6-F672-D94F-A57B-D5BF0FFFA003}"/>
              </a:ext>
            </a:extLst>
          </p:cNvPr>
          <p:cNvSpPr txBox="1">
            <a:spLocks/>
          </p:cNvSpPr>
          <p:nvPr/>
        </p:nvSpPr>
        <p:spPr>
          <a:xfrm>
            <a:off x="771389" y="1545069"/>
            <a:ext cx="10351040" cy="447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let’s take a look at example 3 of this lecture.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</p:spTree>
    <p:extLst>
      <p:ext uri="{BB962C8B-B14F-4D97-AF65-F5344CB8AC3E}">
        <p14:creationId xmlns:p14="http://schemas.microsoft.com/office/powerpoint/2010/main" val="270469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Overview of this lecture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0D0F8-AFAE-8B43-B6A9-A9637653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45C5D6-F672-D94F-A57B-D5BF0FFFA003}"/>
              </a:ext>
            </a:extLst>
          </p:cNvPr>
          <p:cNvSpPr txBox="1">
            <a:spLocks/>
          </p:cNvSpPr>
          <p:nvPr/>
        </p:nvSpPr>
        <p:spPr>
          <a:xfrm>
            <a:off x="771389" y="1545069"/>
            <a:ext cx="10749367" cy="447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first part of this lecture we are going to do two examples of plotting with matplotlib. This will then be followed by examples on curve fitting.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 of this lecture will show you how to: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functions - with lines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axes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legends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 of this lecture will show you how to: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data - with points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8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Curve fitting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45C5D6-F672-D94F-A57B-D5BF0FFFA003}"/>
              </a:ext>
            </a:extLst>
          </p:cNvPr>
          <p:cNvSpPr txBox="1">
            <a:spLocks/>
          </p:cNvSpPr>
          <p:nvPr/>
        </p:nvSpPr>
        <p:spPr>
          <a:xfrm>
            <a:off x="771389" y="1545069"/>
            <a:ext cx="10749367" cy="447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we do an example of how to do curve fitting, we need to briefly discuss curve fitting.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Broadly speaking, curve fitting is the process of finding a function with a set of parameters that best fits a given set of data. It is widely used in physics and is an extremely useful skill.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Sometimes, the data is not well understood in terms of the model or underlying physical processes that generated such data.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curve fitting can sometimes be used to gain an insight into the data, e.g. the width of a curve can give you some information on the spread or dispersion of data.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</p:spTree>
    <p:extLst>
      <p:ext uri="{BB962C8B-B14F-4D97-AF65-F5344CB8AC3E}">
        <p14:creationId xmlns:p14="http://schemas.microsoft.com/office/powerpoint/2010/main" val="208310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Curve fitting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45C5D6-F672-D94F-A57B-D5BF0FFFA003}"/>
              </a:ext>
            </a:extLst>
          </p:cNvPr>
          <p:cNvSpPr txBox="1">
            <a:spLocks/>
          </p:cNvSpPr>
          <p:nvPr/>
        </p:nvSpPr>
        <p:spPr>
          <a:xfrm>
            <a:off x="771389" y="1545069"/>
            <a:ext cx="4781513" cy="447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 fitting can sometimes be used to predict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treands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extrapolating or interpolating a fit, however, care must be taken when doing this, especially if we do not understand why a curve has a given form. For example, suppose we take some data that looks like the graph on the right.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7FBF6-3F84-134C-A71D-66A957665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073" y="1545069"/>
            <a:ext cx="5588173" cy="447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7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Curve fitting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3545C5D6-F672-D94F-A57B-D5BF0FFFA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89" y="1545069"/>
                <a:ext cx="4781513" cy="44750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 may immediately think that this curve looks like: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𝑏𝑥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And, well, it does. I generated these data using an equation of this form but added some random noise to it.</a:t>
                </a:r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3545C5D6-F672-D94F-A57B-D5BF0FFFA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89" y="1545069"/>
                <a:ext cx="4781513" cy="4475082"/>
              </a:xfrm>
              <a:prstGeom prst="rect">
                <a:avLst/>
              </a:prstGeom>
              <a:blipFill>
                <a:blip r:embed="rId3"/>
                <a:stretch>
                  <a:fillRect l="-1061" r="-15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7FBF6-3F84-134C-A71D-66A95766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073" y="1545069"/>
            <a:ext cx="5588173" cy="447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Curve fitting - general procedure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45C5D6-F672-D94F-A57B-D5BF0FFFA003}"/>
              </a:ext>
            </a:extLst>
          </p:cNvPr>
          <p:cNvSpPr txBox="1">
            <a:spLocks/>
          </p:cNvSpPr>
          <p:nvPr/>
        </p:nvSpPr>
        <p:spPr>
          <a:xfrm>
            <a:off x="771389" y="1545069"/>
            <a:ext cx="4781513" cy="447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function that you think might fit the data. Or use a function that a theoretical model predicts. This will have some parameters that need to be varied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some starting parameters.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some software to adjust your parameters to find “good” values of the parameters.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7FBF6-3F84-134C-A71D-66A957665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073" y="1545069"/>
            <a:ext cx="5588173" cy="447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Curve fitting - general procedure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3545C5D6-F672-D94F-A57B-D5BF0FFFA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0" y="1545069"/>
                <a:ext cx="10753865" cy="44750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vary the parameters we are going to use </a:t>
                </a:r>
                <a:r>
                  <a:rPr lang="en-GB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scipy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(another library).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will use a routine in </a:t>
                </a:r>
                <a:r>
                  <a:rPr lang="en-GB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scipy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that does least squares fitting - luckily algorithms have been implemented to vary the parameters so that we don’t have to do it by hand.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means that if we have some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that depends on some parameters, and we have </a:t>
                </a:r>
                <a:r>
                  <a:rPr lang="en-GB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points that have x-values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a corresponding y-value,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goal is to find: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GB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3545C5D6-F672-D94F-A57B-D5BF0FFFA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0" y="1545069"/>
                <a:ext cx="10753865" cy="4475082"/>
              </a:xfrm>
              <a:prstGeom prst="rect">
                <a:avLst/>
              </a:prstGeom>
              <a:blipFill>
                <a:blip r:embed="rId3"/>
                <a:stretch>
                  <a:fillRect l="-472" b="-291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</p:spTree>
    <p:extLst>
      <p:ext uri="{BB962C8B-B14F-4D97-AF65-F5344CB8AC3E}">
        <p14:creationId xmlns:p14="http://schemas.microsoft.com/office/powerpoint/2010/main" val="326165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Curve fitting - general procedure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3545C5D6-F672-D94F-A57B-D5BF0FFFA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89" y="1545069"/>
                <a:ext cx="4781513" cy="44750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Fitting the data we saw before for the function: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GB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𝑏𝑥</m:t>
                      </m:r>
                      <m:r>
                        <a:rPr lang="en-GB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varying </a:t>
                </a:r>
                <a:r>
                  <a:rPr lang="en-GB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a, b 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GB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can get a good fit that minimises the sum of the square residuals.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3545C5D6-F672-D94F-A57B-D5BF0FFFA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89" y="1545069"/>
                <a:ext cx="4781513" cy="4475082"/>
              </a:xfrm>
              <a:prstGeom prst="rect">
                <a:avLst/>
              </a:prstGeom>
              <a:blipFill>
                <a:blip r:embed="rId3"/>
                <a:stretch>
                  <a:fillRect l="-1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16F0F-F2BC-6F48-9720-1D81987CD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073" y="1713452"/>
            <a:ext cx="5551017" cy="44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Before we start - we need to know what a function 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D-151C-C943-BB94-6D71EC6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45C5D6-F672-D94F-A57B-D5BF0FFFA003}"/>
              </a:ext>
            </a:extLst>
          </p:cNvPr>
          <p:cNvSpPr txBox="1">
            <a:spLocks/>
          </p:cNvSpPr>
          <p:nvPr/>
        </p:nvSpPr>
        <p:spPr>
          <a:xfrm>
            <a:off x="771389" y="1545069"/>
            <a:ext cx="10351040" cy="447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going to come back to functions at a later stage, but functions are very useful constructs in programming. They can help to make code look tidier and more readable.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already seen examples of functions when we call things like: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numpy.sqrt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(3.0)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we do this, we are basically calling a function.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functions then?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CB6D5-CC55-D54A-A15C-B3E2F5F6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057" y="6356352"/>
            <a:ext cx="3540033" cy="365125"/>
          </a:xfrm>
        </p:spPr>
        <p:txBody>
          <a:bodyPr/>
          <a:lstStyle/>
          <a:p>
            <a:r>
              <a:rPr lang="en-US" dirty="0"/>
              <a:t>Lecture 4 - Plotting and curve fitting</a:t>
            </a:r>
          </a:p>
        </p:txBody>
      </p:sp>
    </p:spTree>
    <p:extLst>
      <p:ext uri="{BB962C8B-B14F-4D97-AF65-F5344CB8AC3E}">
        <p14:creationId xmlns:p14="http://schemas.microsoft.com/office/powerpoint/2010/main" val="130185961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cPPT2016-TakeATourTemplate-Revised2018Feb.potx" id="{F31BF39D-3D32-47FC-BFF2-1B27195AA4EF}" vid="{4B0EA534-3CB1-4DB9-8EE1-8E35FBC6C0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35023</TotalTime>
  <Words>913</Words>
  <Application>Microsoft Macintosh PowerPoint</Application>
  <PresentationFormat>Widescreen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Courier</vt:lpstr>
      <vt:lpstr>Courier New</vt:lpstr>
      <vt:lpstr>WelcomeDoc</vt:lpstr>
      <vt:lpstr>Introduction to Python - Lecture 4</vt:lpstr>
      <vt:lpstr>Overview of this lecture</vt:lpstr>
      <vt:lpstr>Curve fitting</vt:lpstr>
      <vt:lpstr>Curve fitting</vt:lpstr>
      <vt:lpstr>Curve fitting</vt:lpstr>
      <vt:lpstr>Curve fitting - general procedure</vt:lpstr>
      <vt:lpstr>Curve fitting - general procedure</vt:lpstr>
      <vt:lpstr>Curve fitting - general procedure</vt:lpstr>
      <vt:lpstr>Before we start - we need to know what a function is</vt:lpstr>
      <vt:lpstr>Functions</vt:lpstr>
      <vt:lpstr>Functions</vt:lpstr>
      <vt:lpstr>Functions</vt:lpstr>
      <vt:lpstr>Curve fitting example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subject/>
  <dc:creator>Ostler, Thomas</dc:creator>
  <cp:keywords/>
  <dc:description/>
  <cp:lastModifiedBy>Ostler, Thomas</cp:lastModifiedBy>
  <cp:revision>84</cp:revision>
  <dcterms:created xsi:type="dcterms:W3CDTF">2019-01-14T09:30:25Z</dcterms:created>
  <dcterms:modified xsi:type="dcterms:W3CDTF">2019-03-07T08:30:34Z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