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F_460A73F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9" r:id="rId6"/>
    <p:sldId id="270" r:id="rId7"/>
    <p:sldId id="271" r:id="rId8"/>
    <p:sldId id="272"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74E26D-D87D-46F4-BB92-325406FBBD0E}" name="tamunobelebra igoni" initials="ti" userId="f6992550519d984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2" d="100"/>
          <a:sy n="52" d="100"/>
        </p:scale>
        <p:origin x="78" y="12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F_460A73F0.xml><?xml version="1.0" encoding="utf-8"?>
<p188:cmLst xmlns:a="http://schemas.openxmlformats.org/drawingml/2006/main" xmlns:r="http://schemas.openxmlformats.org/officeDocument/2006/relationships" xmlns:p188="http://schemas.microsoft.com/office/powerpoint/2018/8/main">
  <p188:cm id="{51529A97-99E5-4C38-8104-2666C4FEA02B}" authorId="{5274E26D-D87D-46F4-BB92-325406FBBD0E}" created="2024-08-25T17:51:17.028">
    <ac:deMkLst xmlns:ac="http://schemas.microsoft.com/office/drawing/2013/main/command">
      <pc:docMk xmlns:pc="http://schemas.microsoft.com/office/powerpoint/2013/main/command"/>
      <pc:sldMk xmlns:pc="http://schemas.microsoft.com/office/powerpoint/2013/main/command" cId="1175090160" sldId="271"/>
      <ac:spMk id="3" creationId="{707E31F5-A8FC-2493-1575-9E8A9C9EF220}"/>
    </ac:deMkLst>
    <p188:txBody>
      <a:bodyPr/>
      <a:lstStyle/>
      <a:p>
        <a:r>
          <a:rPr lang="en-US"/>
          <a:t>Tenure and Total Charges have a strong positive correlation (0.83), indicating that as the length of time a customer stays with the company increases, their total charges also increase significantly.</a:t>
        </a:r>
      </a:p>
    </p188:txBody>
  </p188:cm>
  <p188:cm id="{E9B4822B-7C65-4564-AF9F-6D2EE6A09248}" authorId="{5274E26D-D87D-46F4-BB92-325406FBBD0E}" created="2024-08-25T17:51:37.549">
    <ac:deMkLst xmlns:ac="http://schemas.microsoft.com/office/drawing/2013/main/command">
      <pc:docMk xmlns:pc="http://schemas.microsoft.com/office/powerpoint/2013/main/command"/>
      <pc:sldMk xmlns:pc="http://schemas.microsoft.com/office/powerpoint/2013/main/command" cId="1175090160" sldId="271"/>
      <ac:spMk id="3" creationId="{707E31F5-A8FC-2493-1575-9E8A9C9EF220}"/>
    </ac:deMkLst>
    <p188:replyLst>
      <p188:reply id="{F33090DA-B70F-490C-B825-21A70A55D4FD}" authorId="{5274E26D-D87D-46F4-BB92-325406FBBD0E}" created="2024-08-25T17:51:48.645">
        <p188:txBody>
          <a:bodyPr/>
          <a:lstStyle/>
          <a:p>
            <a:r>
              <a:rPr lang="en-US"/>
              <a:t>Tenure and Monthly Charges have a weak positive correlation (0.25), implying that the duration of customer tenure has only a slight relationship with the amount they are charged monthly.</a:t>
            </a:r>
          </a:p>
        </p188:txBody>
      </p188:reply>
    </p188:replyLst>
    <p188:txBody>
      <a:bodyPr/>
      <a:lstStyle/>
      <a:p>
        <a:r>
          <a:rPr lang="en-US"/>
          <a:t>Monthly Charges and Total Charges also have a moderately strong positive correlation (0.65), suggesting that higher monthly charges contribute to higher total charges over time.</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FDFF8CF-0989-4F42-B075-ACB3CE5515E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040613-7634-44CA-B3AF-D35C8B7E3B52}">
      <dgm:prSet/>
      <dgm:spPr/>
      <dgm:t>
        <a:bodyPr/>
        <a:lstStyle/>
        <a:p>
          <a:r>
            <a:rPr lang="en-US"/>
            <a:t>1. Use the Random Forest model to identify high-risk customers and implement targeted retention strategies.</a:t>
          </a:r>
        </a:p>
      </dgm:t>
    </dgm:pt>
    <dgm:pt modelId="{0031BD39-9A00-4E18-A7DB-481A8050A27C}" type="parTrans" cxnId="{5D84050D-FF4A-4AB9-A048-8F3A6232CAF4}">
      <dgm:prSet/>
      <dgm:spPr/>
      <dgm:t>
        <a:bodyPr/>
        <a:lstStyle/>
        <a:p>
          <a:endParaRPr lang="en-US"/>
        </a:p>
      </dgm:t>
    </dgm:pt>
    <dgm:pt modelId="{6967F434-89D0-4FB4-ACE1-2EFAA5149D18}" type="sibTrans" cxnId="{5D84050D-FF4A-4AB9-A048-8F3A6232CAF4}">
      <dgm:prSet/>
      <dgm:spPr/>
      <dgm:t>
        <a:bodyPr/>
        <a:lstStyle/>
        <a:p>
          <a:endParaRPr lang="en-US"/>
        </a:p>
      </dgm:t>
    </dgm:pt>
    <dgm:pt modelId="{6213A214-5EE9-4C39-9BF5-DDE696968EF6}">
      <dgm:prSet/>
      <dgm:spPr/>
      <dgm:t>
        <a:bodyPr/>
        <a:lstStyle/>
        <a:p>
          <a:r>
            <a:rPr lang="en-US"/>
            <a:t>2. Improve customer experience in areas highlighted by the model, such as reducing churn among customers with high monthly charges.</a:t>
          </a:r>
        </a:p>
      </dgm:t>
    </dgm:pt>
    <dgm:pt modelId="{6647077C-6541-484E-9A56-BF0DAD1F0F26}" type="parTrans" cxnId="{E9D60221-6F95-4EF5-AC89-3B6156071127}">
      <dgm:prSet/>
      <dgm:spPr/>
      <dgm:t>
        <a:bodyPr/>
        <a:lstStyle/>
        <a:p>
          <a:endParaRPr lang="en-US"/>
        </a:p>
      </dgm:t>
    </dgm:pt>
    <dgm:pt modelId="{8810D267-0BEA-4B52-8CFF-8282ADFA79F6}" type="sibTrans" cxnId="{E9D60221-6F95-4EF5-AC89-3B6156071127}">
      <dgm:prSet/>
      <dgm:spPr/>
      <dgm:t>
        <a:bodyPr/>
        <a:lstStyle/>
        <a:p>
          <a:endParaRPr lang="en-US"/>
        </a:p>
      </dgm:t>
    </dgm:pt>
    <dgm:pt modelId="{37E710CC-FF3D-4C8C-9F8E-C2E14E2B20A5}">
      <dgm:prSet/>
      <dgm:spPr/>
      <dgm:t>
        <a:bodyPr/>
        <a:lstStyle/>
        <a:p>
          <a:r>
            <a:rPr lang="en-US"/>
            <a:t>3. Explore further research opportunities, including additional data collection and advanced modeling techniques.</a:t>
          </a:r>
        </a:p>
      </dgm:t>
    </dgm:pt>
    <dgm:pt modelId="{B25A5C76-53D2-412C-A2BA-B7863E842614}" type="parTrans" cxnId="{0287576B-CB9F-4B7E-97C0-BCE6965F90F5}">
      <dgm:prSet/>
      <dgm:spPr/>
      <dgm:t>
        <a:bodyPr/>
        <a:lstStyle/>
        <a:p>
          <a:endParaRPr lang="en-US"/>
        </a:p>
      </dgm:t>
    </dgm:pt>
    <dgm:pt modelId="{7620C34E-16C5-4F03-B638-02F2F52931D5}" type="sibTrans" cxnId="{0287576B-CB9F-4B7E-97C0-BCE6965F90F5}">
      <dgm:prSet/>
      <dgm:spPr/>
      <dgm:t>
        <a:bodyPr/>
        <a:lstStyle/>
        <a:p>
          <a:endParaRPr lang="en-US"/>
        </a:p>
      </dgm:t>
    </dgm:pt>
    <dgm:pt modelId="{240532C9-E297-4F1B-BFA2-4382F8F69E02}" type="pres">
      <dgm:prSet presAssocID="{2FDFF8CF-0989-4F42-B075-ACB3CE5515EA}" presName="root" presStyleCnt="0">
        <dgm:presLayoutVars>
          <dgm:dir/>
          <dgm:resizeHandles val="exact"/>
        </dgm:presLayoutVars>
      </dgm:prSet>
      <dgm:spPr/>
    </dgm:pt>
    <dgm:pt modelId="{8F1E7B2E-FA9E-46B5-9D6B-EC1BD90F322E}" type="pres">
      <dgm:prSet presAssocID="{F4040613-7634-44CA-B3AF-D35C8B7E3B52}" presName="compNode" presStyleCnt="0"/>
      <dgm:spPr/>
    </dgm:pt>
    <dgm:pt modelId="{97ACEE6A-7746-4C60-B7B7-8DC64BC32E87}" type="pres">
      <dgm:prSet presAssocID="{F4040613-7634-44CA-B3AF-D35C8B7E3B52}" presName="bgRect" presStyleLbl="bgShp" presStyleIdx="0" presStyleCnt="3"/>
      <dgm:spPr/>
    </dgm:pt>
    <dgm:pt modelId="{6D7955ED-07B4-4267-BA02-CA496B82753C}" type="pres">
      <dgm:prSet presAssocID="{F4040613-7634-44CA-B3AF-D35C8B7E3B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7C2B0866-4867-4F3F-AF60-EA3F4E495A76}" type="pres">
      <dgm:prSet presAssocID="{F4040613-7634-44CA-B3AF-D35C8B7E3B52}" presName="spaceRect" presStyleCnt="0"/>
      <dgm:spPr/>
    </dgm:pt>
    <dgm:pt modelId="{094C9164-4AD9-4AB2-9646-BA3A5DEA607F}" type="pres">
      <dgm:prSet presAssocID="{F4040613-7634-44CA-B3AF-D35C8B7E3B52}" presName="parTx" presStyleLbl="revTx" presStyleIdx="0" presStyleCnt="3">
        <dgm:presLayoutVars>
          <dgm:chMax val="0"/>
          <dgm:chPref val="0"/>
        </dgm:presLayoutVars>
      </dgm:prSet>
      <dgm:spPr/>
    </dgm:pt>
    <dgm:pt modelId="{B97F7BAB-DB2E-4D01-A8D3-F15597B9C9E9}" type="pres">
      <dgm:prSet presAssocID="{6967F434-89D0-4FB4-ACE1-2EFAA5149D18}" presName="sibTrans" presStyleCnt="0"/>
      <dgm:spPr/>
    </dgm:pt>
    <dgm:pt modelId="{FDBEBB87-6936-498F-A553-D8A3D756B458}" type="pres">
      <dgm:prSet presAssocID="{6213A214-5EE9-4C39-9BF5-DDE696968EF6}" presName="compNode" presStyleCnt="0"/>
      <dgm:spPr/>
    </dgm:pt>
    <dgm:pt modelId="{01A1FC17-2F5D-4379-943E-5B7AEA9E5226}" type="pres">
      <dgm:prSet presAssocID="{6213A214-5EE9-4C39-9BF5-DDE696968EF6}" presName="bgRect" presStyleLbl="bgShp" presStyleIdx="1" presStyleCnt="3"/>
      <dgm:spPr/>
    </dgm:pt>
    <dgm:pt modelId="{523CAD3C-B514-4925-8D05-7708512BFE3D}" type="pres">
      <dgm:prSet presAssocID="{6213A214-5EE9-4C39-9BF5-DDE696968E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49F36F33-25BC-4C39-AEB2-791344C5DC4A}" type="pres">
      <dgm:prSet presAssocID="{6213A214-5EE9-4C39-9BF5-DDE696968EF6}" presName="spaceRect" presStyleCnt="0"/>
      <dgm:spPr/>
    </dgm:pt>
    <dgm:pt modelId="{1A20A6F9-D51E-4990-AA35-713E1E532037}" type="pres">
      <dgm:prSet presAssocID="{6213A214-5EE9-4C39-9BF5-DDE696968EF6}" presName="parTx" presStyleLbl="revTx" presStyleIdx="1" presStyleCnt="3">
        <dgm:presLayoutVars>
          <dgm:chMax val="0"/>
          <dgm:chPref val="0"/>
        </dgm:presLayoutVars>
      </dgm:prSet>
      <dgm:spPr/>
    </dgm:pt>
    <dgm:pt modelId="{94BC435D-E447-4500-BB03-AB2DE46D1EF7}" type="pres">
      <dgm:prSet presAssocID="{8810D267-0BEA-4B52-8CFF-8282ADFA79F6}" presName="sibTrans" presStyleCnt="0"/>
      <dgm:spPr/>
    </dgm:pt>
    <dgm:pt modelId="{A755828F-67C3-48FA-9E2A-F90DD5E47AFB}" type="pres">
      <dgm:prSet presAssocID="{37E710CC-FF3D-4C8C-9F8E-C2E14E2B20A5}" presName="compNode" presStyleCnt="0"/>
      <dgm:spPr/>
    </dgm:pt>
    <dgm:pt modelId="{0E0402DA-3DE8-49B9-BF3E-9BE9D22E132D}" type="pres">
      <dgm:prSet presAssocID="{37E710CC-FF3D-4C8C-9F8E-C2E14E2B20A5}" presName="bgRect" presStyleLbl="bgShp" presStyleIdx="2" presStyleCnt="3"/>
      <dgm:spPr/>
    </dgm:pt>
    <dgm:pt modelId="{963DF031-704E-4FC9-8157-4DB5A44EF156}" type="pres">
      <dgm:prSet presAssocID="{37E710CC-FF3D-4C8C-9F8E-C2E14E2B20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2C44E593-9867-4E96-9987-96994F0FAAB7}" type="pres">
      <dgm:prSet presAssocID="{37E710CC-FF3D-4C8C-9F8E-C2E14E2B20A5}" presName="spaceRect" presStyleCnt="0"/>
      <dgm:spPr/>
    </dgm:pt>
    <dgm:pt modelId="{2DA0F0DC-D8B0-48DA-8CA0-94C8DFE33BC1}" type="pres">
      <dgm:prSet presAssocID="{37E710CC-FF3D-4C8C-9F8E-C2E14E2B20A5}" presName="parTx" presStyleLbl="revTx" presStyleIdx="2" presStyleCnt="3">
        <dgm:presLayoutVars>
          <dgm:chMax val="0"/>
          <dgm:chPref val="0"/>
        </dgm:presLayoutVars>
      </dgm:prSet>
      <dgm:spPr/>
    </dgm:pt>
  </dgm:ptLst>
  <dgm:cxnLst>
    <dgm:cxn modelId="{5D84050D-FF4A-4AB9-A048-8F3A6232CAF4}" srcId="{2FDFF8CF-0989-4F42-B075-ACB3CE5515EA}" destId="{F4040613-7634-44CA-B3AF-D35C8B7E3B52}" srcOrd="0" destOrd="0" parTransId="{0031BD39-9A00-4E18-A7DB-481A8050A27C}" sibTransId="{6967F434-89D0-4FB4-ACE1-2EFAA5149D18}"/>
    <dgm:cxn modelId="{2046701A-B3B6-4171-90CF-225A72AA9E4A}" type="presOf" srcId="{2FDFF8CF-0989-4F42-B075-ACB3CE5515EA}" destId="{240532C9-E297-4F1B-BFA2-4382F8F69E02}" srcOrd="0" destOrd="0" presId="urn:microsoft.com/office/officeart/2018/2/layout/IconVerticalSolidList"/>
    <dgm:cxn modelId="{E9D60221-6F95-4EF5-AC89-3B6156071127}" srcId="{2FDFF8CF-0989-4F42-B075-ACB3CE5515EA}" destId="{6213A214-5EE9-4C39-9BF5-DDE696968EF6}" srcOrd="1" destOrd="0" parTransId="{6647077C-6541-484E-9A56-BF0DAD1F0F26}" sibTransId="{8810D267-0BEA-4B52-8CFF-8282ADFA79F6}"/>
    <dgm:cxn modelId="{442E6561-C990-484F-9120-BD6AEA958F1B}" type="presOf" srcId="{F4040613-7634-44CA-B3AF-D35C8B7E3B52}" destId="{094C9164-4AD9-4AB2-9646-BA3A5DEA607F}" srcOrd="0" destOrd="0" presId="urn:microsoft.com/office/officeart/2018/2/layout/IconVerticalSolidList"/>
    <dgm:cxn modelId="{0287576B-CB9F-4B7E-97C0-BCE6965F90F5}" srcId="{2FDFF8CF-0989-4F42-B075-ACB3CE5515EA}" destId="{37E710CC-FF3D-4C8C-9F8E-C2E14E2B20A5}" srcOrd="2" destOrd="0" parTransId="{B25A5C76-53D2-412C-A2BA-B7863E842614}" sibTransId="{7620C34E-16C5-4F03-B638-02F2F52931D5}"/>
    <dgm:cxn modelId="{3F463A6C-1BFF-4D86-BC1D-616FC01AC701}" type="presOf" srcId="{37E710CC-FF3D-4C8C-9F8E-C2E14E2B20A5}" destId="{2DA0F0DC-D8B0-48DA-8CA0-94C8DFE33BC1}" srcOrd="0" destOrd="0" presId="urn:microsoft.com/office/officeart/2018/2/layout/IconVerticalSolidList"/>
    <dgm:cxn modelId="{107279BD-E54C-4556-A6A0-CE54E2F976D1}" type="presOf" srcId="{6213A214-5EE9-4C39-9BF5-DDE696968EF6}" destId="{1A20A6F9-D51E-4990-AA35-713E1E532037}" srcOrd="0" destOrd="0" presId="urn:microsoft.com/office/officeart/2018/2/layout/IconVerticalSolidList"/>
    <dgm:cxn modelId="{587CDF12-A3C7-413B-B54B-BBC358835E71}" type="presParOf" srcId="{240532C9-E297-4F1B-BFA2-4382F8F69E02}" destId="{8F1E7B2E-FA9E-46B5-9D6B-EC1BD90F322E}" srcOrd="0" destOrd="0" presId="urn:microsoft.com/office/officeart/2018/2/layout/IconVerticalSolidList"/>
    <dgm:cxn modelId="{87E4E047-FA40-4B85-B953-16E9E4301D57}" type="presParOf" srcId="{8F1E7B2E-FA9E-46B5-9D6B-EC1BD90F322E}" destId="{97ACEE6A-7746-4C60-B7B7-8DC64BC32E87}" srcOrd="0" destOrd="0" presId="urn:microsoft.com/office/officeart/2018/2/layout/IconVerticalSolidList"/>
    <dgm:cxn modelId="{196E7488-B3C6-42DF-9C50-1BA434EB07F8}" type="presParOf" srcId="{8F1E7B2E-FA9E-46B5-9D6B-EC1BD90F322E}" destId="{6D7955ED-07B4-4267-BA02-CA496B82753C}" srcOrd="1" destOrd="0" presId="urn:microsoft.com/office/officeart/2018/2/layout/IconVerticalSolidList"/>
    <dgm:cxn modelId="{C25A4BA1-A4D7-4150-9B9E-7F8AD53A547D}" type="presParOf" srcId="{8F1E7B2E-FA9E-46B5-9D6B-EC1BD90F322E}" destId="{7C2B0866-4867-4F3F-AF60-EA3F4E495A76}" srcOrd="2" destOrd="0" presId="urn:microsoft.com/office/officeart/2018/2/layout/IconVerticalSolidList"/>
    <dgm:cxn modelId="{2616D194-5006-41D7-8F98-E7DDCD40BF7E}" type="presParOf" srcId="{8F1E7B2E-FA9E-46B5-9D6B-EC1BD90F322E}" destId="{094C9164-4AD9-4AB2-9646-BA3A5DEA607F}" srcOrd="3" destOrd="0" presId="urn:microsoft.com/office/officeart/2018/2/layout/IconVerticalSolidList"/>
    <dgm:cxn modelId="{C1D655B5-0066-48F6-BC63-C381AFAFC12A}" type="presParOf" srcId="{240532C9-E297-4F1B-BFA2-4382F8F69E02}" destId="{B97F7BAB-DB2E-4D01-A8D3-F15597B9C9E9}" srcOrd="1" destOrd="0" presId="urn:microsoft.com/office/officeart/2018/2/layout/IconVerticalSolidList"/>
    <dgm:cxn modelId="{EF23884C-533C-4A30-9446-C375F3A31DBB}" type="presParOf" srcId="{240532C9-E297-4F1B-BFA2-4382F8F69E02}" destId="{FDBEBB87-6936-498F-A553-D8A3D756B458}" srcOrd="2" destOrd="0" presId="urn:microsoft.com/office/officeart/2018/2/layout/IconVerticalSolidList"/>
    <dgm:cxn modelId="{3FE313EC-5AD9-485D-B194-6CECF9F79551}" type="presParOf" srcId="{FDBEBB87-6936-498F-A553-D8A3D756B458}" destId="{01A1FC17-2F5D-4379-943E-5B7AEA9E5226}" srcOrd="0" destOrd="0" presId="urn:microsoft.com/office/officeart/2018/2/layout/IconVerticalSolidList"/>
    <dgm:cxn modelId="{DB4CDEBD-9954-42FB-91D6-D05B23EDC7F5}" type="presParOf" srcId="{FDBEBB87-6936-498F-A553-D8A3D756B458}" destId="{523CAD3C-B514-4925-8D05-7708512BFE3D}" srcOrd="1" destOrd="0" presId="urn:microsoft.com/office/officeart/2018/2/layout/IconVerticalSolidList"/>
    <dgm:cxn modelId="{777E0E68-7CA0-4AC0-ABF1-F7BC88EAB93D}" type="presParOf" srcId="{FDBEBB87-6936-498F-A553-D8A3D756B458}" destId="{49F36F33-25BC-4C39-AEB2-791344C5DC4A}" srcOrd="2" destOrd="0" presId="urn:microsoft.com/office/officeart/2018/2/layout/IconVerticalSolidList"/>
    <dgm:cxn modelId="{A766DFC1-96F1-4008-A72E-4055A12B035F}" type="presParOf" srcId="{FDBEBB87-6936-498F-A553-D8A3D756B458}" destId="{1A20A6F9-D51E-4990-AA35-713E1E532037}" srcOrd="3" destOrd="0" presId="urn:microsoft.com/office/officeart/2018/2/layout/IconVerticalSolidList"/>
    <dgm:cxn modelId="{200E9DDE-60FD-4520-993D-951339EE98A1}" type="presParOf" srcId="{240532C9-E297-4F1B-BFA2-4382F8F69E02}" destId="{94BC435D-E447-4500-BB03-AB2DE46D1EF7}" srcOrd="3" destOrd="0" presId="urn:microsoft.com/office/officeart/2018/2/layout/IconVerticalSolidList"/>
    <dgm:cxn modelId="{35DB3C82-8BD4-4962-84ED-8D96F9D3BE7E}" type="presParOf" srcId="{240532C9-E297-4F1B-BFA2-4382F8F69E02}" destId="{A755828F-67C3-48FA-9E2A-F90DD5E47AFB}" srcOrd="4" destOrd="0" presId="urn:microsoft.com/office/officeart/2018/2/layout/IconVerticalSolidList"/>
    <dgm:cxn modelId="{F210207A-E42D-4723-B6E2-BCE4C91069EC}" type="presParOf" srcId="{A755828F-67C3-48FA-9E2A-F90DD5E47AFB}" destId="{0E0402DA-3DE8-49B9-BF3E-9BE9D22E132D}" srcOrd="0" destOrd="0" presId="urn:microsoft.com/office/officeart/2018/2/layout/IconVerticalSolidList"/>
    <dgm:cxn modelId="{A49EED4F-6EBD-490C-AAAC-0E3E3B0CDE21}" type="presParOf" srcId="{A755828F-67C3-48FA-9E2A-F90DD5E47AFB}" destId="{963DF031-704E-4FC9-8157-4DB5A44EF156}" srcOrd="1" destOrd="0" presId="urn:microsoft.com/office/officeart/2018/2/layout/IconVerticalSolidList"/>
    <dgm:cxn modelId="{C53EA8E9-1924-4D86-B237-E6D793B74E98}" type="presParOf" srcId="{A755828F-67C3-48FA-9E2A-F90DD5E47AFB}" destId="{2C44E593-9867-4E96-9987-96994F0FAAB7}" srcOrd="2" destOrd="0" presId="urn:microsoft.com/office/officeart/2018/2/layout/IconVerticalSolidList"/>
    <dgm:cxn modelId="{3E030C76-C41E-49EA-9385-5C0AC798F809}" type="presParOf" srcId="{A755828F-67C3-48FA-9E2A-F90DD5E47AFB}" destId="{2DA0F0DC-D8B0-48DA-8CA0-94C8DFE33B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CEE6A-7746-4C60-B7B7-8DC64BC32E87}">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7955ED-07B4-4267-BA02-CA496B82753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4C9164-4AD9-4AB2-9646-BA3A5DEA607F}">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1. Use the Random Forest model to identify high-risk customers and implement targeted retention strategies.</a:t>
          </a:r>
        </a:p>
      </dsp:txBody>
      <dsp:txXfrm>
        <a:off x="1437631" y="531"/>
        <a:ext cx="6449068" cy="1244702"/>
      </dsp:txXfrm>
    </dsp:sp>
    <dsp:sp modelId="{01A1FC17-2F5D-4379-943E-5B7AEA9E5226}">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CAD3C-B514-4925-8D05-7708512BFE3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20A6F9-D51E-4990-AA35-713E1E532037}">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2. Improve customer experience in areas highlighted by the model, such as reducing churn among customers with high monthly charges.</a:t>
          </a:r>
        </a:p>
      </dsp:txBody>
      <dsp:txXfrm>
        <a:off x="1437631" y="1556410"/>
        <a:ext cx="6449068" cy="1244702"/>
      </dsp:txXfrm>
    </dsp:sp>
    <dsp:sp modelId="{0E0402DA-3DE8-49B9-BF3E-9BE9D22E132D}">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DF031-704E-4FC9-8157-4DB5A44EF15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A0F0DC-D8B0-48DA-8CA0-94C8DFE33BC1}">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3. Explore further research opportunities, including additional data collection and advanced modeling techniques.</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F_460A73F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US" sz="4700"/>
              <a:t>Telecom Churn Prediction</a:t>
            </a:r>
          </a:p>
        </p:txBody>
      </p:sp>
      <p:sp>
        <p:nvSpPr>
          <p:cNvPr id="3" name="Subtitle 2"/>
          <p:cNvSpPr>
            <a:spLocks noGrp="1"/>
          </p:cNvSpPr>
          <p:nvPr>
            <p:ph type="subTitle" idx="1"/>
          </p:nvPr>
        </p:nvSpPr>
        <p:spPr>
          <a:xfrm>
            <a:off x="3973320" y="4636008"/>
            <a:ext cx="4688333" cy="1572768"/>
          </a:xfrm>
        </p:spPr>
        <p:txBody>
          <a:bodyPr>
            <a:normAutofit/>
          </a:bodyPr>
          <a:lstStyle/>
          <a:p>
            <a:pPr algn="l"/>
            <a:r>
              <a:t>Final Project Report</a:t>
            </a:r>
            <a:endParaRPr lang="en-US"/>
          </a:p>
        </p:txBody>
      </p:sp>
      <p:pic>
        <p:nvPicPr>
          <p:cNvPr id="5" name="Picture 4">
            <a:extLst>
              <a:ext uri="{FF2B5EF4-FFF2-40B4-BE49-F238E27FC236}">
                <a16:creationId xmlns:a16="http://schemas.microsoft.com/office/drawing/2014/main" id="{86426895-C6B7-E914-18BB-213AEF8825C5}"/>
              </a:ext>
            </a:extLst>
          </p:cNvPr>
          <p:cNvPicPr>
            <a:picLocks noChangeAspect="1"/>
          </p:cNvPicPr>
          <p:nvPr/>
        </p:nvPicPr>
        <p:blipFill>
          <a:blip r:embed="rId2"/>
          <a:srcRect l="32457" r="38893"/>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Model Development</a:t>
            </a:r>
          </a:p>
        </p:txBody>
      </p:sp>
      <p:pic>
        <p:nvPicPr>
          <p:cNvPr id="5" name="Picture 4" descr="Graph">
            <a:extLst>
              <a:ext uri="{FF2B5EF4-FFF2-40B4-BE49-F238E27FC236}">
                <a16:creationId xmlns:a16="http://schemas.microsoft.com/office/drawing/2014/main" id="{99DCA235-DE42-E9A1-8AEE-0BE8B2835017}"/>
              </a:ext>
            </a:extLst>
          </p:cNvPr>
          <p:cNvPicPr>
            <a:picLocks noChangeAspect="1"/>
          </p:cNvPicPr>
          <p:nvPr/>
        </p:nvPicPr>
        <p:blipFill>
          <a:blip r:embed="rId2"/>
          <a:srcRect l="28450" r="39716"/>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Three models were developed: Logistic Regression, Random Forest, and Support Vector Classifier (SVC). Each model was trained on the preprocessed dataset and tuned for optimal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300"/>
              <a:t>Logistic Regression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r>
              <a:rPr lang="en-US" sz="1900"/>
              <a:t>A baseline linear model, Logistic Regression, was used. It achieved an accuracy of 79%, indicating a reasonable predictive power for identifying customer churn.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Random Forest</a:t>
            </a:r>
          </a:p>
        </p:txBody>
      </p:sp>
      <p:pic>
        <p:nvPicPr>
          <p:cNvPr id="5" name="Picture 4" descr="Aerial view of green treetops">
            <a:extLst>
              <a:ext uri="{FF2B5EF4-FFF2-40B4-BE49-F238E27FC236}">
                <a16:creationId xmlns:a16="http://schemas.microsoft.com/office/drawing/2014/main" id="{8B9DF737-9577-DAB5-9EEA-D868DEC148AC}"/>
              </a:ext>
            </a:extLst>
          </p:cNvPr>
          <p:cNvPicPr>
            <a:picLocks noChangeAspect="1"/>
          </p:cNvPicPr>
          <p:nvPr/>
        </p:nvPicPr>
        <p:blipFill>
          <a:blip r:embed="rId2"/>
          <a:srcRect l="30498" r="35504"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The Random Forest model, an ensemble of decision trees, was the best performer with an accuracy of 80%. It provided insights into the most important features contributing to customer churn.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a:solidFill>
                  <a:srgbClr val="FFFFFF"/>
                </a:solidFill>
              </a:rPr>
              <a:t>Support Vector Classifier (SVC)</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lnSpc>
                <a:spcPct val="90000"/>
              </a:lnSpc>
            </a:pPr>
            <a:r>
              <a:rPr lang="en-US" sz="3000"/>
              <a:t>The SVC model, utilizing a non-linear kernel, achieved an accuracy of 79%. This model showed that the problem could also be effectively addressed using non-linear methods.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628650" y="713312"/>
            <a:ext cx="3028950" cy="5431376"/>
          </a:xfrm>
        </p:spPr>
        <p:txBody>
          <a:bodyPr>
            <a:normAutofit/>
          </a:bodyPr>
          <a:lstStyle/>
          <a:p>
            <a:r>
              <a:rPr lang="en-US"/>
              <a:t>Model Evaluation</a:t>
            </a:r>
          </a:p>
        </p:txBody>
      </p:sp>
      <p:sp>
        <p:nvSpPr>
          <p:cNvPr id="3" name="Content Placeholder 2"/>
          <p:cNvSpPr>
            <a:spLocks noGrp="1"/>
          </p:cNvSpPr>
          <p:nvPr>
            <p:ph idx="1"/>
          </p:nvPr>
        </p:nvSpPr>
        <p:spPr>
          <a:xfrm>
            <a:off x="4571999" y="290945"/>
            <a:ext cx="4133778" cy="5853744"/>
          </a:xfrm>
        </p:spPr>
        <p:txBody>
          <a:bodyPr anchor="ctr">
            <a:normAutofit/>
          </a:bodyPr>
          <a:lstStyle/>
          <a:p>
            <a:r>
              <a:rPr lang="en-US" sz="1700" dirty="0"/>
              <a:t>The models were evaluated based on accuracy. Random Forest slightly outperformed the other models, offering a good balance of accuracy and interpretability.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Findings</a:t>
            </a:r>
          </a:p>
        </p:txBody>
      </p:sp>
      <p:pic>
        <p:nvPicPr>
          <p:cNvPr id="5" name="Picture 4" descr="Vibrant green forest">
            <a:extLst>
              <a:ext uri="{FF2B5EF4-FFF2-40B4-BE49-F238E27FC236}">
                <a16:creationId xmlns:a16="http://schemas.microsoft.com/office/drawing/2014/main" id="{C7C6DC46-B8F6-3C48-C16F-B1BCE8D649C1}"/>
              </a:ext>
            </a:extLst>
          </p:cNvPr>
          <p:cNvPicPr>
            <a:picLocks noChangeAspect="1"/>
          </p:cNvPicPr>
          <p:nvPr/>
        </p:nvPicPr>
        <p:blipFill>
          <a:blip r:embed="rId2"/>
          <a:srcRect l="30500" r="35502"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Random Forest was identified as the best model, with key features such as tenure, monthly charges, and contract type being the most influential in predicting churn. The overall model performance suggests a reliable predictive capacity for customer churn.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Recommendations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8FD6459-4368-CC49-8B2C-400E64ACEA2C}"/>
              </a:ext>
            </a:extLst>
          </p:cNvPr>
          <p:cNvGraphicFramePr>
            <a:graphicFrameLocks noGrp="1"/>
          </p:cNvGraphicFramePr>
          <p:nvPr>
            <p:ph idx="1"/>
            <p:extLst>
              <p:ext uri="{D42A27DB-BD31-4B8C-83A1-F6EECF244321}">
                <p14:modId xmlns:p14="http://schemas.microsoft.com/office/powerpoint/2010/main" val="3583131608"/>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Conclusion</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a:t>This project demonstrated the effectiveness of machine learning models in predicting telecom customer churn. The Random Forest model provided the best balance of performance and interpretability, offering actionable insights for reducing churn rates.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630934" y="673770"/>
            <a:ext cx="2733367" cy="2414488"/>
          </a:xfrm>
        </p:spPr>
        <p:txBody>
          <a:bodyPr anchor="t">
            <a:normAutofit/>
          </a:bodyPr>
          <a:lstStyle/>
          <a:p>
            <a:r>
              <a:rPr lang="en-US" sz="3600">
                <a:solidFill>
                  <a:srgbClr val="FFFFFF"/>
                </a:solidFill>
              </a:rPr>
              <a:t>Introduction</a:t>
            </a:r>
          </a:p>
        </p:txBody>
      </p:sp>
      <p:sp>
        <p:nvSpPr>
          <p:cNvPr id="3" name="Content Placeholder 2"/>
          <p:cNvSpPr>
            <a:spLocks noGrp="1"/>
          </p:cNvSpPr>
          <p:nvPr>
            <p:ph idx="1"/>
          </p:nvPr>
        </p:nvSpPr>
        <p:spPr>
          <a:xfrm>
            <a:off x="4571999" y="882315"/>
            <a:ext cx="3941065" cy="5294647"/>
          </a:xfrm>
        </p:spPr>
        <p:txBody>
          <a:bodyPr>
            <a:normAutofit/>
          </a:bodyPr>
          <a:lstStyle/>
          <a:p>
            <a:r>
              <a:rPr lang="en-US" sz="1900"/>
              <a:t>Customer churn is a critical issue in the telecom industry. This project focuses on predicting customer churn using machine learning models, which can help in taking preemptive measures to retain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Problem Description</a:t>
            </a:r>
          </a:p>
        </p:txBody>
      </p:sp>
      <p:pic>
        <p:nvPicPr>
          <p:cNvPr id="5" name="Picture 4" descr="Magnifying glass showing decling performance">
            <a:extLst>
              <a:ext uri="{FF2B5EF4-FFF2-40B4-BE49-F238E27FC236}">
                <a16:creationId xmlns:a16="http://schemas.microsoft.com/office/drawing/2014/main" id="{599A23FF-6197-32C2-23FA-0952AF975037}"/>
              </a:ext>
            </a:extLst>
          </p:cNvPr>
          <p:cNvPicPr>
            <a:picLocks noChangeAspect="1"/>
          </p:cNvPicPr>
          <p:nvPr/>
        </p:nvPicPr>
        <p:blipFill>
          <a:blip r:embed="rId2"/>
          <a:srcRect l="17719" r="48282"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The goal is to develop a predictive model to identify customers likely to churn. The data includes customer demographics, account information, and usage patterns. The problem is a binary classification task where the target variable is churn (1) or no churn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23F5F2-AF12-6A9A-C64F-06C0F5DC2036}"/>
              </a:ext>
            </a:extLst>
          </p:cNvPr>
          <p:cNvSpPr>
            <a:spLocks noGrp="1"/>
          </p:cNvSpPr>
          <p:nvPr>
            <p:ph type="title"/>
          </p:nvPr>
        </p:nvSpPr>
        <p:spPr>
          <a:xfrm>
            <a:off x="278320" y="1161288"/>
            <a:ext cx="2578608" cy="1239012"/>
          </a:xfrm>
        </p:spPr>
        <p:txBody>
          <a:bodyPr anchor="ctr">
            <a:normAutofit/>
          </a:bodyPr>
          <a:lstStyle/>
          <a:p>
            <a:r>
              <a:rPr lang="en-US" sz="2400"/>
              <a:t>Data Exploration</a:t>
            </a:r>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82228D4-064F-07F3-73FF-804206D80947}"/>
              </a:ext>
            </a:extLst>
          </p:cNvPr>
          <p:cNvSpPr>
            <a:spLocks noGrp="1"/>
          </p:cNvSpPr>
          <p:nvPr>
            <p:ph idx="1"/>
          </p:nvPr>
        </p:nvSpPr>
        <p:spPr>
          <a:xfrm>
            <a:off x="278320" y="2718054"/>
            <a:ext cx="2579180" cy="3207258"/>
          </a:xfrm>
        </p:spPr>
        <p:txBody>
          <a:bodyPr anchor="t">
            <a:normAutofit/>
          </a:bodyPr>
          <a:lstStyle/>
          <a:p>
            <a:r>
              <a:rPr lang="en-US" sz="1500" dirty="0"/>
              <a:t>A graph showing customer churn as relate to tenure. The longer the customer stays with the network the more they are less likely to churn.</a:t>
            </a:r>
          </a:p>
        </p:txBody>
      </p:sp>
      <p:pic>
        <p:nvPicPr>
          <p:cNvPr id="5" name="Content Placeholder 4">
            <a:extLst>
              <a:ext uri="{FF2B5EF4-FFF2-40B4-BE49-F238E27FC236}">
                <a16:creationId xmlns:a16="http://schemas.microsoft.com/office/drawing/2014/main" id="{9D0C1535-D7AF-387E-0002-F712CE82AEC9}"/>
              </a:ext>
            </a:extLst>
          </p:cNvPr>
          <p:cNvPicPr>
            <a:picLocks noChangeAspect="1"/>
          </p:cNvPicPr>
          <p:nvPr/>
        </p:nvPicPr>
        <p:blipFill>
          <a:blip r:embed="rId2"/>
          <a:stretch>
            <a:fillRect/>
          </a:stretch>
        </p:blipFill>
        <p:spPr>
          <a:xfrm>
            <a:off x="3675888" y="1487052"/>
            <a:ext cx="5191506" cy="3984480"/>
          </a:xfrm>
          <a:prstGeom prst="rect">
            <a:avLst/>
          </a:prstGeom>
        </p:spPr>
      </p:pic>
    </p:spTree>
    <p:extLst>
      <p:ext uri="{BB962C8B-B14F-4D97-AF65-F5344CB8AC3E}">
        <p14:creationId xmlns:p14="http://schemas.microsoft.com/office/powerpoint/2010/main" val="75969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992D29-A5CD-19C0-3786-5AB045170B4C}"/>
              </a:ext>
            </a:extLst>
          </p:cNvPr>
          <p:cNvSpPr>
            <a:spLocks noGrp="1"/>
          </p:cNvSpPr>
          <p:nvPr>
            <p:ph type="title"/>
          </p:nvPr>
        </p:nvSpPr>
        <p:spPr>
          <a:xfrm>
            <a:off x="430146" y="1821942"/>
            <a:ext cx="3238884" cy="578358"/>
          </a:xfrm>
        </p:spPr>
        <p:txBody>
          <a:bodyPr anchor="ctr">
            <a:normAutofit fontScale="90000"/>
          </a:bodyPr>
          <a:lstStyle/>
          <a:p>
            <a:r>
              <a:rPr lang="en-US" sz="2400" dirty="0"/>
              <a:t>Churn vs Monthly Charges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501E2BE-4BC0-0500-6BB6-66389635B31B}"/>
              </a:ext>
            </a:extLst>
          </p:cNvPr>
          <p:cNvSpPr>
            <a:spLocks noGrp="1"/>
          </p:cNvSpPr>
          <p:nvPr>
            <p:ph idx="1"/>
          </p:nvPr>
        </p:nvSpPr>
        <p:spPr>
          <a:xfrm>
            <a:off x="278320" y="2718054"/>
            <a:ext cx="2579180" cy="3207258"/>
          </a:xfrm>
        </p:spPr>
        <p:txBody>
          <a:bodyPr anchor="t">
            <a:normAutofit/>
          </a:bodyPr>
          <a:lstStyle/>
          <a:p>
            <a:r>
              <a:rPr lang="en-US" sz="1500" dirty="0"/>
              <a:t>A graph showing customer churn as it relates to monthly charges. The lower the monthly charge of the customer the less likely for that customer to churn.</a:t>
            </a:r>
          </a:p>
        </p:txBody>
      </p:sp>
      <p:pic>
        <p:nvPicPr>
          <p:cNvPr id="5" name="Content Placeholder 4">
            <a:extLst>
              <a:ext uri="{FF2B5EF4-FFF2-40B4-BE49-F238E27FC236}">
                <a16:creationId xmlns:a16="http://schemas.microsoft.com/office/drawing/2014/main" id="{DD349ED3-EF26-E7A3-AB34-980AD9C75B2A}"/>
              </a:ext>
            </a:extLst>
          </p:cNvPr>
          <p:cNvPicPr>
            <a:picLocks noChangeAspect="1"/>
          </p:cNvPicPr>
          <p:nvPr/>
        </p:nvPicPr>
        <p:blipFill>
          <a:blip r:embed="rId2"/>
          <a:stretch>
            <a:fillRect/>
          </a:stretch>
        </p:blipFill>
        <p:spPr>
          <a:xfrm>
            <a:off x="3675888" y="1590882"/>
            <a:ext cx="5191506" cy="3776820"/>
          </a:xfrm>
          <a:prstGeom prst="rect">
            <a:avLst/>
          </a:prstGeom>
        </p:spPr>
      </p:pic>
    </p:spTree>
    <p:extLst>
      <p:ext uri="{BB962C8B-B14F-4D97-AF65-F5344CB8AC3E}">
        <p14:creationId xmlns:p14="http://schemas.microsoft.com/office/powerpoint/2010/main" val="129160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128FA9-37C2-8582-B693-A9B446216311}"/>
              </a:ext>
            </a:extLst>
          </p:cNvPr>
          <p:cNvSpPr>
            <a:spLocks noGrp="1"/>
          </p:cNvSpPr>
          <p:nvPr>
            <p:ph type="title"/>
          </p:nvPr>
        </p:nvSpPr>
        <p:spPr>
          <a:xfrm>
            <a:off x="278320" y="1161288"/>
            <a:ext cx="2578608" cy="1239012"/>
          </a:xfrm>
        </p:spPr>
        <p:txBody>
          <a:bodyPr anchor="ctr">
            <a:normAutofit/>
          </a:bodyPr>
          <a:lstStyle/>
          <a:p>
            <a:r>
              <a:rPr lang="en-US" sz="2400" dirty="0"/>
              <a:t>Churn vs Gender</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D86B15B1-3318-FC5E-67F9-8DECD64BC6B6}"/>
              </a:ext>
            </a:extLst>
          </p:cNvPr>
          <p:cNvSpPr>
            <a:spLocks noGrp="1"/>
          </p:cNvSpPr>
          <p:nvPr>
            <p:ph idx="1"/>
          </p:nvPr>
        </p:nvSpPr>
        <p:spPr>
          <a:xfrm>
            <a:off x="278320" y="2541524"/>
            <a:ext cx="3056576" cy="3383788"/>
          </a:xfrm>
        </p:spPr>
        <p:txBody>
          <a:bodyPr anchor="t">
            <a:normAutofit/>
          </a:bodyPr>
          <a:lstStyle/>
          <a:p>
            <a:r>
              <a:rPr lang="en-US" sz="1500" dirty="0"/>
              <a:t>A graph showing customer churn vs Gender. There is a slight difference between Female and male in their likely hood to churn but not a lot.</a:t>
            </a:r>
          </a:p>
        </p:txBody>
      </p:sp>
      <p:pic>
        <p:nvPicPr>
          <p:cNvPr id="7" name="Picture 6">
            <a:extLst>
              <a:ext uri="{FF2B5EF4-FFF2-40B4-BE49-F238E27FC236}">
                <a16:creationId xmlns:a16="http://schemas.microsoft.com/office/drawing/2014/main" id="{EBA90D89-6163-862D-EB73-AA72E17CB74C}"/>
              </a:ext>
            </a:extLst>
          </p:cNvPr>
          <p:cNvPicPr>
            <a:picLocks noChangeAspect="1"/>
          </p:cNvPicPr>
          <p:nvPr/>
        </p:nvPicPr>
        <p:blipFill>
          <a:blip r:embed="rId2"/>
          <a:stretch>
            <a:fillRect/>
          </a:stretch>
        </p:blipFill>
        <p:spPr>
          <a:xfrm>
            <a:off x="3533642" y="2080448"/>
            <a:ext cx="5452224" cy="3800035"/>
          </a:xfrm>
          <a:prstGeom prst="rect">
            <a:avLst/>
          </a:prstGeom>
        </p:spPr>
      </p:pic>
    </p:spTree>
    <p:extLst>
      <p:ext uri="{BB962C8B-B14F-4D97-AF65-F5344CB8AC3E}">
        <p14:creationId xmlns:p14="http://schemas.microsoft.com/office/powerpoint/2010/main" val="3354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40D2-6F3A-BA2F-FDA9-5E3224DAB5CB}"/>
              </a:ext>
            </a:extLst>
          </p:cNvPr>
          <p:cNvSpPr>
            <a:spLocks noGrp="1"/>
          </p:cNvSpPr>
          <p:nvPr>
            <p:ph type="title"/>
          </p:nvPr>
        </p:nvSpPr>
        <p:spPr/>
        <p:txBody>
          <a:bodyPr/>
          <a:lstStyle/>
          <a:p>
            <a:r>
              <a:rPr lang="en-US" dirty="0"/>
              <a:t>Pearson Correlation</a:t>
            </a:r>
          </a:p>
        </p:txBody>
      </p:sp>
      <p:sp>
        <p:nvSpPr>
          <p:cNvPr id="3" name="Content Placeholder 2">
            <a:extLst>
              <a:ext uri="{FF2B5EF4-FFF2-40B4-BE49-F238E27FC236}">
                <a16:creationId xmlns:a16="http://schemas.microsoft.com/office/drawing/2014/main" id="{707E31F5-A8FC-2493-1575-9E8A9C9EF220}"/>
              </a:ext>
            </a:extLst>
          </p:cNvPr>
          <p:cNvSpPr>
            <a:spLocks noGrp="1"/>
          </p:cNvSpPr>
          <p:nvPr>
            <p:ph idx="1"/>
          </p:nvPr>
        </p:nvSpPr>
        <p:spPr/>
        <p:txBody>
          <a:bodyPr/>
          <a:lstStyle/>
          <a:p>
            <a:r>
              <a:rPr lang="en-US" dirty="0"/>
              <a:t>A Pearson correlation was carried out between numeric key features.</a:t>
            </a:r>
          </a:p>
          <a:p>
            <a:r>
              <a:rPr lang="en-US" dirty="0"/>
              <a:t>Tenure and Total charges have a strong positive correlation(0.83)</a:t>
            </a:r>
          </a:p>
          <a:p>
            <a:r>
              <a:rPr lang="en-US" dirty="0"/>
              <a:t>Monthly charges and Total charges have a moderately strong positive correlation(0.65)</a:t>
            </a:r>
          </a:p>
          <a:p>
            <a:r>
              <a:rPr lang="en-US" dirty="0"/>
              <a:t>Tenure and Monthly charges have a weak positive correlation(0.25)</a:t>
            </a:r>
          </a:p>
        </p:txBody>
      </p:sp>
    </p:spTree>
    <p:extLst>
      <p:ext uri="{BB962C8B-B14F-4D97-AF65-F5344CB8AC3E}">
        <p14:creationId xmlns:p14="http://schemas.microsoft.com/office/powerpoint/2010/main" val="117509016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1132-8FC1-9EE6-8093-265116E28C3B}"/>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E8CAF87C-1B2E-9B5C-60D8-292AC24E6A09}"/>
              </a:ext>
            </a:extLst>
          </p:cNvPr>
          <p:cNvSpPr>
            <a:spLocks noGrp="1"/>
          </p:cNvSpPr>
          <p:nvPr>
            <p:ph idx="1"/>
          </p:nvPr>
        </p:nvSpPr>
        <p:spPr/>
        <p:txBody>
          <a:bodyPr/>
          <a:lstStyle/>
          <a:p>
            <a:r>
              <a:rPr lang="en-US" dirty="0"/>
              <a:t>For the categorical features in dataset. Chi – square test was used to analyze the relationship between them. </a:t>
            </a:r>
          </a:p>
        </p:txBody>
      </p:sp>
    </p:spTree>
    <p:extLst>
      <p:ext uri="{BB962C8B-B14F-4D97-AF65-F5344CB8AC3E}">
        <p14:creationId xmlns:p14="http://schemas.microsoft.com/office/powerpoint/2010/main" val="346272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Data Preprocessing</a:t>
            </a:r>
          </a:p>
        </p:txBody>
      </p:sp>
      <p:pic>
        <p:nvPicPr>
          <p:cNvPr id="5" name="Picture 4" descr="Computer script on a screen">
            <a:extLst>
              <a:ext uri="{FF2B5EF4-FFF2-40B4-BE49-F238E27FC236}">
                <a16:creationId xmlns:a16="http://schemas.microsoft.com/office/drawing/2014/main" id="{E6DCFEDA-279C-FFED-4AE4-99543BBC43EE}"/>
              </a:ext>
            </a:extLst>
          </p:cNvPr>
          <p:cNvPicPr>
            <a:picLocks noChangeAspect="1"/>
          </p:cNvPicPr>
          <p:nvPr/>
        </p:nvPicPr>
        <p:blipFill>
          <a:blip r:embed="rId2"/>
          <a:srcRect l="13115" r="5288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Data cleaning, handling missing values, encoding categorical variables, and normalizing the dataset were key preprocessing steps. These steps ensured that the data was suitable for machine learning model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457</TotalTime>
  <Words>597</Words>
  <Application>Microsoft Office PowerPoint</Application>
  <PresentationFormat>On-screen Show (4:3)</PresentationFormat>
  <Paragraphs>39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Telecom Churn Prediction</vt:lpstr>
      <vt:lpstr>Introduction</vt:lpstr>
      <vt:lpstr>Problem Description</vt:lpstr>
      <vt:lpstr>Data Exploration</vt:lpstr>
      <vt:lpstr>Churn vs Monthly Charges</vt:lpstr>
      <vt:lpstr>Churn vs Gender</vt:lpstr>
      <vt:lpstr>Pearson Correlation</vt:lpstr>
      <vt:lpstr>Chi square test</vt:lpstr>
      <vt:lpstr>Data Preprocessing</vt:lpstr>
      <vt:lpstr>Model Development</vt:lpstr>
      <vt:lpstr>Logistic Regression</vt:lpstr>
      <vt:lpstr>Random Forest</vt:lpstr>
      <vt:lpstr>Support Vector Classifier (SVC)</vt:lpstr>
      <vt:lpstr>Model Evaluation</vt:lpstr>
      <vt:lpstr>Findings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tamunobelebra igoni</cp:lastModifiedBy>
  <cp:revision>3</cp:revision>
  <dcterms:created xsi:type="dcterms:W3CDTF">2013-01-27T09:14:16Z</dcterms:created>
  <dcterms:modified xsi:type="dcterms:W3CDTF">2024-08-25T18:30:52Z</dcterms:modified>
  <cp:category/>
</cp:coreProperties>
</file>