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3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5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A087-8FB9-3150-AD31-572A44C1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2917-C51B-CF8C-1BD7-4D7B1DE2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Effective pricing strategy for profit generation</a:t>
            </a:r>
          </a:p>
        </p:txBody>
      </p:sp>
      <p:pic>
        <p:nvPicPr>
          <p:cNvPr id="4" name="Picture 3" descr="Cable cars">
            <a:extLst>
              <a:ext uri="{FF2B5EF4-FFF2-40B4-BE49-F238E27FC236}">
                <a16:creationId xmlns:a16="http://schemas.microsoft.com/office/drawing/2014/main" id="{01A32952-CCE4-2252-7842-ED589ABAA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2" r="5924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E8B3-AFBF-9209-FE6D-3C658C2B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049C-D182-7C75-A2F3-5B956733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2016788"/>
            <a:ext cx="9277351" cy="3762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Due to the recent purchase of an additional chair, this has raised operating cost by $1,540,000.</a:t>
            </a:r>
          </a:p>
          <a:p>
            <a:r>
              <a:rPr lang="en-US" dirty="0"/>
              <a:t>The resort pricing strategy has been to charge above the average ticket price among other resorts in the market segment. This pushes away investors.</a:t>
            </a:r>
          </a:p>
          <a:p>
            <a:r>
              <a:rPr lang="en-US" dirty="0"/>
              <a:t> The resort is looking to select a better value for their ticket price and  other avenues to increase profit by 20% to buffer operating cost.</a:t>
            </a:r>
          </a:p>
          <a:p>
            <a:r>
              <a:rPr lang="en-US" dirty="0"/>
              <a:t>The resort is also open to changes that will cut costs without reducing their ticket price or will support an even higher ticket price.</a:t>
            </a:r>
          </a:p>
        </p:txBody>
      </p:sp>
    </p:spTree>
    <p:extLst>
      <p:ext uri="{BB962C8B-B14F-4D97-AF65-F5344CB8AC3E}">
        <p14:creationId xmlns:p14="http://schemas.microsoft.com/office/powerpoint/2010/main" val="40008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F3929-2566-3D04-D698-ED67ACA7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Recommendation and Key Findings</a:t>
            </a:r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F24A6A50-AF4E-896A-2582-5B1D09CB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 r="19089" b="-1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9209-9A40-45A3-B0A3-987A86A7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Given the range of amenities that big mountain offers and its standout value, it has support to increase its ticket price slightly</a:t>
            </a:r>
          </a:p>
          <a:p>
            <a:pPr>
              <a:lnSpc>
                <a:spcPct val="90000"/>
              </a:lnSpc>
            </a:pPr>
            <a:r>
              <a:rPr lang="en-US" sz="2000"/>
              <a:t>Analysis carried out suggest an increase of $1.99 which total up to 3,474,638 annually.</a:t>
            </a:r>
          </a:p>
          <a:p>
            <a:pPr>
              <a:lnSpc>
                <a:spcPct val="90000"/>
              </a:lnSpc>
            </a:pPr>
            <a:r>
              <a:rPr lang="en-US" sz="2000"/>
              <a:t>This increase is due to the installment new chair lift, increasing the vertical drop by 150ft and adding an additional ski run.</a:t>
            </a:r>
          </a:p>
          <a:p>
            <a:pPr>
              <a:lnSpc>
                <a:spcPct val="90000"/>
              </a:lnSpc>
            </a:pPr>
            <a:r>
              <a:rPr lang="en-US" sz="2000"/>
              <a:t>Revenue generated after these installments will buffer the operating cost of the new chairlift and bring in net profit for the resort.</a:t>
            </a:r>
          </a:p>
        </p:txBody>
      </p:sp>
    </p:spTree>
    <p:extLst>
      <p:ext uri="{BB962C8B-B14F-4D97-AF65-F5344CB8AC3E}">
        <p14:creationId xmlns:p14="http://schemas.microsoft.com/office/powerpoint/2010/main" val="108822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3CF7F-67FF-EB60-BAFE-5478473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3017-F1D2-C41F-1481-E71A1F75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en-US"/>
              <a:t>Linear regression model was built to identify relationship between the features and resort ticket prices.</a:t>
            </a:r>
          </a:p>
          <a:p>
            <a:r>
              <a:rPr lang="en-US"/>
              <a:t>Features found to greatly affect ticket price are vertical drop, fast quads, snow making ac and total chairs</a:t>
            </a:r>
          </a:p>
          <a:p>
            <a:r>
              <a:rPr lang="en-US"/>
              <a:t>Random forest model was implemented. It handles relationship and interactions between features better than the linear regression model.</a:t>
            </a:r>
          </a:p>
          <a:p>
            <a:r>
              <a:rPr lang="en-US"/>
              <a:t>The random forest regression model was chosen because of lower cross validation and less variability</a:t>
            </a:r>
          </a:p>
        </p:txBody>
      </p:sp>
    </p:spTree>
    <p:extLst>
      <p:ext uri="{BB962C8B-B14F-4D97-AF65-F5344CB8AC3E}">
        <p14:creationId xmlns:p14="http://schemas.microsoft.com/office/powerpoint/2010/main" val="13640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6DB0A-9A8A-981A-B662-D9CE0BC5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4393"/>
            <a:ext cx="5393824" cy="1088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  <a:endParaRPr lang="en-US"/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4E0F56A6-8A00-E7F3-CC21-79CACBCA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0388"/>
            <a:ext cx="4076700" cy="2038350"/>
          </a:xfrm>
          <a:prstGeom prst="rect">
            <a:avLst/>
          </a:prstGeom>
        </p:spPr>
      </p:pic>
      <p:pic>
        <p:nvPicPr>
          <p:cNvPr id="7" name="Content Placeholder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FEA805C-E30F-9EB5-6A02-68504E1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59261"/>
            <a:ext cx="4076700" cy="203835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56D6BEE-C424-9773-099E-F7B2235E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03" y="1829349"/>
            <a:ext cx="5487321" cy="4459255"/>
          </a:xfrm>
        </p:spPr>
        <p:txBody>
          <a:bodyPr>
            <a:normAutofit/>
          </a:bodyPr>
          <a:lstStyle/>
          <a:p>
            <a:r>
              <a:rPr lang="en-US" dirty="0"/>
              <a:t>Big mountain resort 3 fast quads which puts the resort on the top when compared to other resorts.</a:t>
            </a:r>
          </a:p>
          <a:p>
            <a:r>
              <a:rPr lang="en-US" dirty="0"/>
              <a:t>The resort also have more than average vertical drop when compared to other resorts. This should be </a:t>
            </a:r>
            <a:r>
              <a:rPr lang="en-US" dirty="0" err="1"/>
              <a:t>incresed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95DA9-E53C-29E9-9DED-861ABE2A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4393"/>
            <a:ext cx="5393824" cy="1088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</a:p>
        </p:txBody>
      </p:sp>
      <p:pic>
        <p:nvPicPr>
          <p:cNvPr id="10" name="Content Placeholder 9" descr="A graph with a red line&#10;&#10;Description automatically generated">
            <a:extLst>
              <a:ext uri="{FF2B5EF4-FFF2-40B4-BE49-F238E27FC236}">
                <a16:creationId xmlns:a16="http://schemas.microsoft.com/office/drawing/2014/main" id="{3DC2D791-AFB7-2DFF-7F87-8A9AE842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0388"/>
            <a:ext cx="4076700" cy="2038350"/>
          </a:xfrm>
          <a:prstGeom prst="rect">
            <a:avLst/>
          </a:prstGeom>
        </p:spPr>
      </p:pic>
      <p:pic>
        <p:nvPicPr>
          <p:cNvPr id="5" name="Content Placeholder 4" descr="A graph of a number of chairs&#10;&#10;Description automatically generated">
            <a:extLst>
              <a:ext uri="{FF2B5EF4-FFF2-40B4-BE49-F238E27FC236}">
                <a16:creationId xmlns:a16="http://schemas.microsoft.com/office/drawing/2014/main" id="{E67AF5BD-5567-84E1-DA0F-C5304D956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94"/>
          <a:stretch/>
        </p:blipFill>
        <p:spPr>
          <a:xfrm>
            <a:off x="685800" y="3429000"/>
            <a:ext cx="3198493" cy="2587528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A2247CA-A80B-C0CE-0C4A-D9DB24E7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03" y="1829349"/>
            <a:ext cx="5487321" cy="4459255"/>
          </a:xfrm>
        </p:spPr>
        <p:txBody>
          <a:bodyPr>
            <a:normAutofit/>
          </a:bodyPr>
          <a:lstStyle/>
          <a:p>
            <a:r>
              <a:rPr lang="en-US" dirty="0"/>
              <a:t>Big Mountain compares well to other resorts when it comes to runs. This can also be increased.</a:t>
            </a:r>
          </a:p>
          <a:p>
            <a:r>
              <a:rPr lang="en-US" dirty="0"/>
              <a:t>With the newly purchased chair, Big mountains stands to be among  the resorts with the highest number of chairs.</a:t>
            </a:r>
          </a:p>
        </p:txBody>
      </p:sp>
    </p:spTree>
    <p:extLst>
      <p:ext uri="{BB962C8B-B14F-4D97-AF65-F5344CB8AC3E}">
        <p14:creationId xmlns:p14="http://schemas.microsoft.com/office/powerpoint/2010/main" val="306064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94FC-DEB9-C992-EA95-BB0C4DFC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Modeling Results and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30BE-054A-8DCD-E28D-CCE9597A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From the modeling results, it can be deduced that big mountain have a strong support to increase their ticket price by $1.99</a:t>
            </a:r>
          </a:p>
          <a:p>
            <a:pPr>
              <a:lnSpc>
                <a:spcPct val="90000"/>
              </a:lnSpc>
            </a:pPr>
            <a:r>
              <a:rPr lang="en-US" dirty="0"/>
              <a:t>This increase can be attributed to installment of the new chairlift, increasing the number of runs and also increasing the vertical drop by 150ft</a:t>
            </a:r>
          </a:p>
          <a:p>
            <a:pPr>
              <a:lnSpc>
                <a:spcPct val="90000"/>
              </a:lnSpc>
            </a:pPr>
            <a:r>
              <a:rPr lang="en-US" dirty="0"/>
              <a:t>This increase by $1.99 per ticket will bring in net annual profit of $3,474,638. </a:t>
            </a:r>
          </a:p>
          <a:p>
            <a:pPr>
              <a:lnSpc>
                <a:spcPct val="90000"/>
              </a:lnSpc>
            </a:pPr>
            <a:r>
              <a:rPr lang="en-US" dirty="0"/>
              <a:t>This profit will also buffer the operational cost of installing the new chairlift. </a:t>
            </a:r>
          </a:p>
        </p:txBody>
      </p:sp>
    </p:spTree>
    <p:extLst>
      <p:ext uri="{BB962C8B-B14F-4D97-AF65-F5344CB8AC3E}">
        <p14:creationId xmlns:p14="http://schemas.microsoft.com/office/powerpoint/2010/main" val="28846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81FB5-65BF-CA62-E33A-9938324D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4C7A-DFE6-6436-D74F-747CDE73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Big Mountain resort has strong grounds to increase ticket price  based on the amenities it provides when compared to other resorts.</a:t>
            </a:r>
          </a:p>
          <a:p>
            <a:pPr>
              <a:lnSpc>
                <a:spcPct val="90000"/>
              </a:lnSpc>
            </a:pPr>
            <a:r>
              <a:rPr lang="en-US" dirty="0"/>
              <a:t>The installment of the new chairlift, increase in both vertical drop and runs will justify this increase.</a:t>
            </a:r>
          </a:p>
          <a:p>
            <a:pPr>
              <a:lnSpc>
                <a:spcPct val="90000"/>
              </a:lnSpc>
            </a:pPr>
            <a:r>
              <a:rPr lang="en-US" dirty="0"/>
              <a:t>Profit gained from this increase can be used to buffer operational cost for the resort.</a:t>
            </a:r>
          </a:p>
          <a:p>
            <a:pPr>
              <a:lnSpc>
                <a:spcPct val="90000"/>
              </a:lnSpc>
            </a:pPr>
            <a:r>
              <a:rPr lang="en-US" dirty="0"/>
              <a:t>Future scope will be to have the complete data in terms of operational costs that includes maintenance, staff payroll and miscellaneous cost. This will aid in getting a more accurate and effective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397129441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7"/>
      </a:lt2>
      <a:accent1>
        <a:srgbClr val="74AD82"/>
      </a:accent1>
      <a:accent2>
        <a:srgbClr val="69AE96"/>
      </a:accent2>
      <a:accent3>
        <a:srgbClr val="75A8AC"/>
      </a:accent3>
      <a:accent4>
        <a:srgbClr val="759DC3"/>
      </a:accent4>
      <a:accent5>
        <a:srgbClr val="8E94CE"/>
      </a:accent5>
      <a:accent6>
        <a:srgbClr val="8F75C3"/>
      </a:accent6>
      <a:hlink>
        <a:srgbClr val="AE699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538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Big Mountain Resort</vt:lpstr>
      <vt:lpstr>Problem Statement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tamunobelebra igoni</dc:creator>
  <cp:lastModifiedBy>tamunobelebra igoni</cp:lastModifiedBy>
  <cp:revision>2</cp:revision>
  <dcterms:created xsi:type="dcterms:W3CDTF">2024-05-12T16:32:05Z</dcterms:created>
  <dcterms:modified xsi:type="dcterms:W3CDTF">2024-05-13T00:41:25Z</dcterms:modified>
</cp:coreProperties>
</file>