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25"/>
  </p:notesMasterIdLst>
  <p:handoutMasterIdLst>
    <p:handoutMasterId r:id="rId26"/>
  </p:handoutMasterIdLst>
  <p:sldIdLst>
    <p:sldId id="261" r:id="rId5"/>
    <p:sldId id="273" r:id="rId6"/>
    <p:sldId id="332" r:id="rId7"/>
    <p:sldId id="286" r:id="rId8"/>
    <p:sldId id="333" r:id="rId9"/>
    <p:sldId id="320" r:id="rId10"/>
    <p:sldId id="329" r:id="rId11"/>
    <p:sldId id="327" r:id="rId12"/>
    <p:sldId id="322" r:id="rId13"/>
    <p:sldId id="315" r:id="rId14"/>
    <p:sldId id="316" r:id="rId15"/>
    <p:sldId id="335" r:id="rId16"/>
    <p:sldId id="334" r:id="rId17"/>
    <p:sldId id="306" r:id="rId18"/>
    <p:sldId id="317" r:id="rId19"/>
    <p:sldId id="326" r:id="rId20"/>
    <p:sldId id="321" r:id="rId21"/>
    <p:sldId id="325" r:id="rId22"/>
    <p:sldId id="331" r:id="rId23"/>
    <p:sldId id="32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9E1D"/>
    <a:srgbClr val="2683C6"/>
    <a:srgbClr val="E58C09"/>
    <a:srgbClr val="43467B"/>
    <a:srgbClr val="1D9BA1"/>
    <a:srgbClr val="525350"/>
    <a:srgbClr val="C76B00"/>
    <a:srgbClr val="EEC621"/>
    <a:srgbClr val="535451"/>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D9DBCC-A455-4A2D-8B1E-6C35204AF9C8}" v="5" dt="2024-06-06T01:52:25.646"/>
  </p1510:revLst>
</p1510:revInfo>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5034" autoAdjust="0"/>
  </p:normalViewPr>
  <p:slideViewPr>
    <p:cSldViewPr>
      <p:cViewPr varScale="1">
        <p:scale>
          <a:sx n="105" d="100"/>
          <a:sy n="105" d="100"/>
        </p:scale>
        <p:origin x="92" y="108"/>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 Tai Do" userId="70a861741da80355" providerId="LiveId" clId="{C2D9DBCC-A455-4A2D-8B1E-6C35204AF9C8}"/>
    <pc:docChg chg="undo custSel delSld modSld sldOrd">
      <pc:chgData name="Tan Tai Do" userId="70a861741da80355" providerId="LiveId" clId="{C2D9DBCC-A455-4A2D-8B1E-6C35204AF9C8}" dt="2024-06-06T01:52:25.646" v="239" actId="113"/>
      <pc:docMkLst>
        <pc:docMk/>
      </pc:docMkLst>
      <pc:sldChg chg="del">
        <pc:chgData name="Tan Tai Do" userId="70a861741da80355" providerId="LiveId" clId="{C2D9DBCC-A455-4A2D-8B1E-6C35204AF9C8}" dt="2024-06-05T13:58:03.867" v="2" actId="47"/>
        <pc:sldMkLst>
          <pc:docMk/>
          <pc:sldMk cId="2956204929" sldId="280"/>
        </pc:sldMkLst>
      </pc:sldChg>
      <pc:sldChg chg="del">
        <pc:chgData name="Tan Tai Do" userId="70a861741da80355" providerId="LiveId" clId="{C2D9DBCC-A455-4A2D-8B1E-6C35204AF9C8}" dt="2024-06-05T13:58:01.737" v="0" actId="47"/>
        <pc:sldMkLst>
          <pc:docMk/>
          <pc:sldMk cId="2275175635" sldId="300"/>
        </pc:sldMkLst>
      </pc:sldChg>
      <pc:sldChg chg="del">
        <pc:chgData name="Tan Tai Do" userId="70a861741da80355" providerId="LiveId" clId="{C2D9DBCC-A455-4A2D-8B1E-6C35204AF9C8}" dt="2024-06-05T13:58:02.817" v="1" actId="47"/>
        <pc:sldMkLst>
          <pc:docMk/>
          <pc:sldMk cId="2596912842" sldId="302"/>
        </pc:sldMkLst>
      </pc:sldChg>
      <pc:sldChg chg="del">
        <pc:chgData name="Tan Tai Do" userId="70a861741da80355" providerId="LiveId" clId="{C2D9DBCC-A455-4A2D-8B1E-6C35204AF9C8}" dt="2024-06-05T13:58:08.599" v="5" actId="47"/>
        <pc:sldMkLst>
          <pc:docMk/>
          <pc:sldMk cId="1965089747" sldId="308"/>
        </pc:sldMkLst>
      </pc:sldChg>
      <pc:sldChg chg="del">
        <pc:chgData name="Tan Tai Do" userId="70a861741da80355" providerId="LiveId" clId="{C2D9DBCC-A455-4A2D-8B1E-6C35204AF9C8}" dt="2024-06-05T13:58:09.461" v="6" actId="47"/>
        <pc:sldMkLst>
          <pc:docMk/>
          <pc:sldMk cId="2500734759" sldId="313"/>
        </pc:sldMkLst>
      </pc:sldChg>
      <pc:sldChg chg="del">
        <pc:chgData name="Tan Tai Do" userId="70a861741da80355" providerId="LiveId" clId="{C2D9DBCC-A455-4A2D-8B1E-6C35204AF9C8}" dt="2024-06-05T13:58:06.760" v="4" actId="47"/>
        <pc:sldMkLst>
          <pc:docMk/>
          <pc:sldMk cId="2049556387" sldId="314"/>
        </pc:sldMkLst>
      </pc:sldChg>
      <pc:sldChg chg="addSp delSp modSp mod">
        <pc:chgData name="Tan Tai Do" userId="70a861741da80355" providerId="LiveId" clId="{C2D9DBCC-A455-4A2D-8B1E-6C35204AF9C8}" dt="2024-06-06T01:51:48.286" v="238" actId="113"/>
        <pc:sldMkLst>
          <pc:docMk/>
          <pc:sldMk cId="3043809652" sldId="315"/>
        </pc:sldMkLst>
        <pc:spChg chg="mod">
          <ac:chgData name="Tan Tai Do" userId="70a861741da80355" providerId="LiveId" clId="{C2D9DBCC-A455-4A2D-8B1E-6C35204AF9C8}" dt="2024-06-06T01:51:48.286" v="238" actId="113"/>
          <ac:spMkLst>
            <pc:docMk/>
            <pc:sldMk cId="3043809652" sldId="315"/>
            <ac:spMk id="111" creationId="{1360FD4B-E638-E66A-5732-1EB85160678B}"/>
          </ac:spMkLst>
        </pc:spChg>
        <pc:picChg chg="add mod modCrop">
          <ac:chgData name="Tan Tai Do" userId="70a861741da80355" providerId="LiveId" clId="{C2D9DBCC-A455-4A2D-8B1E-6C35204AF9C8}" dt="2024-06-05T15:43:23.446" v="233" actId="1038"/>
          <ac:picMkLst>
            <pc:docMk/>
            <pc:sldMk cId="3043809652" sldId="315"/>
            <ac:picMk id="4" creationId="{7D85CAAA-D41F-40C2-1C72-C8C12424A4CC}"/>
          </ac:picMkLst>
        </pc:picChg>
        <pc:picChg chg="del">
          <ac:chgData name="Tan Tai Do" userId="70a861741da80355" providerId="LiveId" clId="{C2D9DBCC-A455-4A2D-8B1E-6C35204AF9C8}" dt="2024-06-05T15:42:55.350" v="223" actId="478"/>
          <ac:picMkLst>
            <pc:docMk/>
            <pc:sldMk cId="3043809652" sldId="315"/>
            <ac:picMk id="81" creationId="{24639844-71D5-14F9-4029-BF72CC8C6A19}"/>
          </ac:picMkLst>
        </pc:picChg>
      </pc:sldChg>
      <pc:sldChg chg="del">
        <pc:chgData name="Tan Tai Do" userId="70a861741da80355" providerId="LiveId" clId="{C2D9DBCC-A455-4A2D-8B1E-6C35204AF9C8}" dt="2024-06-05T13:58:05.762" v="3" actId="47"/>
        <pc:sldMkLst>
          <pc:docMk/>
          <pc:sldMk cId="2310417842" sldId="319"/>
        </pc:sldMkLst>
      </pc:sldChg>
      <pc:sldChg chg="addSp delSp modSp mod">
        <pc:chgData name="Tan Tai Do" userId="70a861741da80355" providerId="LiveId" clId="{C2D9DBCC-A455-4A2D-8B1E-6C35204AF9C8}" dt="2024-06-06T01:50:55.450" v="236" actId="108"/>
        <pc:sldMkLst>
          <pc:docMk/>
          <pc:sldMk cId="273062444" sldId="327"/>
        </pc:sldMkLst>
        <pc:spChg chg="add mod">
          <ac:chgData name="Tan Tai Do" userId="70a861741da80355" providerId="LiveId" clId="{C2D9DBCC-A455-4A2D-8B1E-6C35204AF9C8}" dt="2024-06-05T15:22:47.493" v="84" actId="1037"/>
          <ac:spMkLst>
            <pc:docMk/>
            <pc:sldMk cId="273062444" sldId="327"/>
            <ac:spMk id="4" creationId="{B19C3085-5A6D-6CA4-427C-7D3E6B90C8A1}"/>
          </ac:spMkLst>
        </pc:spChg>
        <pc:spChg chg="del">
          <ac:chgData name="Tan Tai Do" userId="70a861741da80355" providerId="LiveId" clId="{C2D9DBCC-A455-4A2D-8B1E-6C35204AF9C8}" dt="2024-06-05T14:47:16.542" v="34" actId="21"/>
          <ac:spMkLst>
            <pc:docMk/>
            <pc:sldMk cId="273062444" sldId="327"/>
            <ac:spMk id="7" creationId="{C96AEF51-9DD5-2EEC-C985-B9EBE78D5562}"/>
          </ac:spMkLst>
        </pc:spChg>
        <pc:spChg chg="mod">
          <ac:chgData name="Tan Tai Do" userId="70a861741da80355" providerId="LiveId" clId="{C2D9DBCC-A455-4A2D-8B1E-6C35204AF9C8}" dt="2024-06-06T01:50:55.450" v="236" actId="108"/>
          <ac:spMkLst>
            <pc:docMk/>
            <pc:sldMk cId="273062444" sldId="327"/>
            <ac:spMk id="8" creationId="{6AFBC87D-503D-8CBD-DE04-2792080BE25C}"/>
          </ac:spMkLst>
        </pc:spChg>
      </pc:sldChg>
      <pc:sldChg chg="modSp mod">
        <pc:chgData name="Tan Tai Do" userId="70a861741da80355" providerId="LiveId" clId="{C2D9DBCC-A455-4A2D-8B1E-6C35204AF9C8}" dt="2024-06-05T14:07:30.875" v="7" actId="13926"/>
        <pc:sldMkLst>
          <pc:docMk/>
          <pc:sldMk cId="3420147311" sldId="328"/>
        </pc:sldMkLst>
        <pc:spChg chg="mod">
          <ac:chgData name="Tan Tai Do" userId="70a861741da80355" providerId="LiveId" clId="{C2D9DBCC-A455-4A2D-8B1E-6C35204AF9C8}" dt="2024-06-05T14:07:30.875" v="7" actId="13926"/>
          <ac:spMkLst>
            <pc:docMk/>
            <pc:sldMk cId="3420147311" sldId="328"/>
            <ac:spMk id="4" creationId="{48EBBD5B-06AC-362F-4CF7-9EE7BBBD4BBD}"/>
          </ac:spMkLst>
        </pc:spChg>
      </pc:sldChg>
      <pc:sldChg chg="addSp modSp mod ord modClrScheme chgLayout">
        <pc:chgData name="Tan Tai Do" userId="70a861741da80355" providerId="LiveId" clId="{C2D9DBCC-A455-4A2D-8B1E-6C35204AF9C8}" dt="2024-06-05T14:48:00.085" v="50" actId="1037"/>
        <pc:sldMkLst>
          <pc:docMk/>
          <pc:sldMk cId="801289577" sldId="329"/>
        </pc:sldMkLst>
        <pc:spChg chg="add mod ord">
          <ac:chgData name="Tan Tai Do" userId="70a861741da80355" providerId="LiveId" clId="{C2D9DBCC-A455-4A2D-8B1E-6C35204AF9C8}" dt="2024-06-05T14:48:00.085" v="50" actId="1037"/>
          <ac:spMkLst>
            <pc:docMk/>
            <pc:sldMk cId="801289577" sldId="329"/>
            <ac:spMk id="2" creationId="{C96AEF51-9DD5-2EEC-C985-B9EBE78D5562}"/>
          </ac:spMkLst>
        </pc:spChg>
        <pc:spChg chg="mod ord">
          <ac:chgData name="Tan Tai Do" userId="70a861741da80355" providerId="LiveId" clId="{C2D9DBCC-A455-4A2D-8B1E-6C35204AF9C8}" dt="2024-06-05T14:47:45.890" v="41" actId="700"/>
          <ac:spMkLst>
            <pc:docMk/>
            <pc:sldMk cId="801289577" sldId="329"/>
            <ac:spMk id="3" creationId="{494AB1E3-11A9-0DA5-04A9-D01449EF3D9D}"/>
          </ac:spMkLst>
        </pc:spChg>
        <pc:spChg chg="add mod ord">
          <ac:chgData name="Tan Tai Do" userId="70a861741da80355" providerId="LiveId" clId="{C2D9DBCC-A455-4A2D-8B1E-6C35204AF9C8}" dt="2024-06-05T14:47:45.890" v="41" actId="700"/>
          <ac:spMkLst>
            <pc:docMk/>
            <pc:sldMk cId="801289577" sldId="329"/>
            <ac:spMk id="4" creationId="{F7CB5C1C-E4AD-FDAB-534B-63AC234F253E}"/>
          </ac:spMkLst>
        </pc:spChg>
        <pc:spChg chg="mod">
          <ac:chgData name="Tan Tai Do" userId="70a861741da80355" providerId="LiveId" clId="{C2D9DBCC-A455-4A2D-8B1E-6C35204AF9C8}" dt="2024-06-05T14:47:11.670" v="33" actId="1036"/>
          <ac:spMkLst>
            <pc:docMk/>
            <pc:sldMk cId="801289577" sldId="329"/>
            <ac:spMk id="10" creationId="{61F94E5D-F737-164D-146D-D9AEC1E9C748}"/>
          </ac:spMkLst>
        </pc:spChg>
        <pc:spChg chg="mod">
          <ac:chgData name="Tan Tai Do" userId="70a861741da80355" providerId="LiveId" clId="{C2D9DBCC-A455-4A2D-8B1E-6C35204AF9C8}" dt="2024-06-05T14:47:11.670" v="33" actId="1036"/>
          <ac:spMkLst>
            <pc:docMk/>
            <pc:sldMk cId="801289577" sldId="329"/>
            <ac:spMk id="12" creationId="{9224AC99-D9C8-A933-1BD2-01E47583D891}"/>
          </ac:spMkLst>
        </pc:spChg>
        <pc:graphicFrameChg chg="mod">
          <ac:chgData name="Tan Tai Do" userId="70a861741da80355" providerId="LiveId" clId="{C2D9DBCC-A455-4A2D-8B1E-6C35204AF9C8}" dt="2024-06-05T14:47:11.670" v="33" actId="1036"/>
          <ac:graphicFrameMkLst>
            <pc:docMk/>
            <pc:sldMk cId="801289577" sldId="329"/>
            <ac:graphicFrameMk id="7" creationId="{67818DC5-9705-9AC4-9881-AA308B77D35B}"/>
          </ac:graphicFrameMkLst>
        </pc:graphicFrameChg>
        <pc:picChg chg="mod">
          <ac:chgData name="Tan Tai Do" userId="70a861741da80355" providerId="LiveId" clId="{C2D9DBCC-A455-4A2D-8B1E-6C35204AF9C8}" dt="2024-06-05T14:47:11.670" v="33" actId="1036"/>
          <ac:picMkLst>
            <pc:docMk/>
            <pc:sldMk cId="801289577" sldId="329"/>
            <ac:picMk id="9" creationId="{D1894222-DD3C-2D51-C2E7-744D7DF62BBC}"/>
          </ac:picMkLst>
        </pc:picChg>
      </pc:sldChg>
      <pc:sldChg chg="modSp">
        <pc:chgData name="Tan Tai Do" userId="70a861741da80355" providerId="LiveId" clId="{C2D9DBCC-A455-4A2D-8B1E-6C35204AF9C8}" dt="2024-06-06T01:52:25.646" v="239" actId="113"/>
        <pc:sldMkLst>
          <pc:docMk/>
          <pc:sldMk cId="4247239563" sldId="335"/>
        </pc:sldMkLst>
        <pc:graphicFrameChg chg="mod">
          <ac:chgData name="Tan Tai Do" userId="70a861741da80355" providerId="LiveId" clId="{C2D9DBCC-A455-4A2D-8B1E-6C35204AF9C8}" dt="2024-06-06T01:52:25.646" v="239" actId="113"/>
          <ac:graphicFrameMkLst>
            <pc:docMk/>
            <pc:sldMk cId="4247239563" sldId="335"/>
            <ac:graphicFrameMk id="12" creationId="{1D5A7FF4-1650-8465-BE79-D26734047C62}"/>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DMIN\OneDrive\Coderschool\Apply%20Job\Interview%20Indiez\data_interview.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OneDrive\Coderschool\Apply%20Job\Interview%20Indiez\data_interview.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OneDrive\Coderschool\Apply%20Job\Interview%20Indiez\data_interview.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MIN\OneDrive\Coderschool\Apply%20Job\Interview%20Indiez\data_interview.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DMIN\OneDrive\Coderschool\Apply%20Job\Chart.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DMIN\OneDrive\Coderschool\Apply%20Job\Chart.csv"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094488188976378"/>
          <c:y val="0.1398612673415823"/>
          <c:w val="0.79238845144356951"/>
          <c:h val="0.78697694038245214"/>
        </c:manualLayout>
      </c:layout>
      <c:barChart>
        <c:barDir val="col"/>
        <c:grouping val="stacked"/>
        <c:varyColors val="0"/>
        <c:ser>
          <c:idx val="0"/>
          <c:order val="0"/>
          <c:spPr>
            <a:solidFill>
              <a:schemeClr val="accent1"/>
            </a:solidFill>
            <a:ln>
              <a:noFill/>
            </a:ln>
            <a:effectLst/>
          </c:spPr>
          <c:invertIfNegative val="0"/>
          <c:dPt>
            <c:idx val="0"/>
            <c:invertIfNegative val="0"/>
            <c:bubble3D val="0"/>
            <c:spPr>
              <a:solidFill>
                <a:srgbClr val="2683C6"/>
              </a:solidFill>
              <a:ln>
                <a:noFill/>
              </a:ln>
              <a:effectLst/>
            </c:spPr>
            <c:extLst>
              <c:ext xmlns:c16="http://schemas.microsoft.com/office/drawing/2014/chart" uri="{C3380CC4-5D6E-409C-BE32-E72D297353CC}">
                <c16:uniqueId val="{00000001-7085-4306-8677-E1DEE6E9488A}"/>
              </c:ext>
            </c:extLst>
          </c:dPt>
          <c:dPt>
            <c:idx val="1"/>
            <c:invertIfNegative val="0"/>
            <c:bubble3D val="0"/>
            <c:spPr>
              <a:solidFill>
                <a:srgbClr val="E58C09"/>
              </a:solidFill>
              <a:ln>
                <a:noFill/>
              </a:ln>
              <a:effectLst/>
            </c:spPr>
            <c:extLst>
              <c:ext xmlns:c16="http://schemas.microsoft.com/office/drawing/2014/chart" uri="{C3380CC4-5D6E-409C-BE32-E72D297353CC}">
                <c16:uniqueId val="{00000002-7085-4306-8677-E1DEE6E9488A}"/>
              </c:ext>
            </c:extLst>
          </c:dPt>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Sheet1!$O$22:$P$22</c:f>
              <c:strCache>
                <c:ptCount val="2"/>
                <c:pt idx="0">
                  <c:v>1.5.2</c:v>
                </c:pt>
                <c:pt idx="1">
                  <c:v>1.6.0</c:v>
                </c:pt>
              </c:strCache>
            </c:strRef>
          </c:cat>
          <c:val>
            <c:numRef>
              <c:f>Sheet1!$O$23:$P$23</c:f>
              <c:numCache>
                <c:formatCode>0.00</c:formatCode>
                <c:ptCount val="2"/>
                <c:pt idx="0">
                  <c:v>0.12149532710280299</c:v>
                </c:pt>
                <c:pt idx="1">
                  <c:v>7.1146245059288502E-2</c:v>
                </c:pt>
              </c:numCache>
            </c:numRef>
          </c:val>
          <c:extLst>
            <c:ext xmlns:c16="http://schemas.microsoft.com/office/drawing/2014/chart" uri="{C3380CC4-5D6E-409C-BE32-E72D297353CC}">
              <c16:uniqueId val="{00000000-7085-4306-8677-E1DEE6E9488A}"/>
            </c:ext>
          </c:extLst>
        </c:ser>
        <c:dLbls>
          <c:dLblPos val="ctr"/>
          <c:showLegendKey val="0"/>
          <c:showVal val="1"/>
          <c:showCatName val="0"/>
          <c:showSerName val="0"/>
          <c:showPercent val="0"/>
          <c:showBubbleSize val="0"/>
        </c:dLbls>
        <c:gapWidth val="150"/>
        <c:overlap val="100"/>
        <c:axId val="217685072"/>
        <c:axId val="217688432"/>
      </c:barChart>
      <c:catAx>
        <c:axId val="217685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17688432"/>
        <c:crosses val="autoZero"/>
        <c:auto val="1"/>
        <c:lblAlgn val="ctr"/>
        <c:lblOffset val="100"/>
        <c:noMultiLvlLbl val="0"/>
      </c:catAx>
      <c:valAx>
        <c:axId val="217688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t>Ratio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76850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120205020639558E-2"/>
          <c:y val="0.17382214400495252"/>
          <c:w val="0.8654328231265328"/>
          <c:h val="0.65125380181636428"/>
        </c:manualLayout>
      </c:layout>
      <c:barChart>
        <c:barDir val="bar"/>
        <c:grouping val="stacked"/>
        <c:varyColors val="0"/>
        <c:ser>
          <c:idx val="0"/>
          <c:order val="0"/>
          <c:tx>
            <c:strRef>
              <c:f>Sheet1!$H$28</c:f>
              <c:strCache>
                <c:ptCount val="1"/>
                <c:pt idx="0">
                  <c:v>day_diff</c:v>
                </c:pt>
              </c:strCache>
            </c:strRef>
          </c:tx>
          <c:spPr>
            <a:solidFill>
              <a:schemeClr val="accent1"/>
            </a:solidFill>
            <a:ln>
              <a:noFill/>
            </a:ln>
            <a:effectLst/>
          </c:spPr>
          <c:invertIfNegative val="0"/>
          <c:dPt>
            <c:idx val="0"/>
            <c:invertIfNegative val="0"/>
            <c:bubble3D val="0"/>
            <c:spPr>
              <a:solidFill>
                <a:srgbClr val="2683C6"/>
              </a:solidFill>
              <a:ln>
                <a:noFill/>
              </a:ln>
              <a:effectLst/>
            </c:spPr>
            <c:extLst>
              <c:ext xmlns:c16="http://schemas.microsoft.com/office/drawing/2014/chart" uri="{C3380CC4-5D6E-409C-BE32-E72D297353CC}">
                <c16:uniqueId val="{00000002-AD73-4981-8101-9F652975B2B7}"/>
              </c:ext>
            </c:extLst>
          </c:dPt>
          <c:dPt>
            <c:idx val="1"/>
            <c:invertIfNegative val="0"/>
            <c:bubble3D val="0"/>
            <c:spPr>
              <a:solidFill>
                <a:srgbClr val="E58C09"/>
              </a:solidFill>
              <a:ln>
                <a:noFill/>
              </a:ln>
              <a:effectLst/>
            </c:spPr>
            <c:extLst>
              <c:ext xmlns:c16="http://schemas.microsoft.com/office/drawing/2014/chart" uri="{C3380CC4-5D6E-409C-BE32-E72D297353CC}">
                <c16:uniqueId val="{00000001-AD73-4981-8101-9F652975B2B7}"/>
              </c:ext>
            </c:extLst>
          </c:dPt>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Sheet1!$G$29:$G$30</c:f>
              <c:strCache>
                <c:ptCount val="2"/>
                <c:pt idx="0">
                  <c:v>1.5.2</c:v>
                </c:pt>
                <c:pt idx="1">
                  <c:v>1.6.0</c:v>
                </c:pt>
              </c:strCache>
            </c:strRef>
          </c:cat>
          <c:val>
            <c:numRef>
              <c:f>Sheet1!$H$29:$H$30</c:f>
              <c:numCache>
                <c:formatCode>General</c:formatCode>
                <c:ptCount val="2"/>
                <c:pt idx="0">
                  <c:v>1.897996</c:v>
                </c:pt>
                <c:pt idx="1">
                  <c:v>2.0795110000000001</c:v>
                </c:pt>
              </c:numCache>
            </c:numRef>
          </c:val>
          <c:extLst>
            <c:ext xmlns:c16="http://schemas.microsoft.com/office/drawing/2014/chart" uri="{C3380CC4-5D6E-409C-BE32-E72D297353CC}">
              <c16:uniqueId val="{00000000-AD73-4981-8101-9F652975B2B7}"/>
            </c:ext>
          </c:extLst>
        </c:ser>
        <c:dLbls>
          <c:dLblPos val="ctr"/>
          <c:showLegendKey val="0"/>
          <c:showVal val="1"/>
          <c:showCatName val="0"/>
          <c:showSerName val="0"/>
          <c:showPercent val="0"/>
          <c:showBubbleSize val="0"/>
        </c:dLbls>
        <c:gapWidth val="70"/>
        <c:overlap val="100"/>
        <c:axId val="165410160"/>
        <c:axId val="165408240"/>
      </c:barChart>
      <c:catAx>
        <c:axId val="1654101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65408240"/>
        <c:crosses val="autoZero"/>
        <c:auto val="1"/>
        <c:lblAlgn val="ctr"/>
        <c:lblOffset val="100"/>
        <c:noMultiLvlLbl val="0"/>
      </c:catAx>
      <c:valAx>
        <c:axId val="165408240"/>
        <c:scaling>
          <c:orientation val="minMax"/>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t>Day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4101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spPr>
            <a:solidFill>
              <a:schemeClr val="accent1"/>
            </a:solidFill>
            <a:ln>
              <a:noFill/>
            </a:ln>
            <a:effectLst/>
          </c:spPr>
          <c:invertIfNegative val="0"/>
          <c:dPt>
            <c:idx val="0"/>
            <c:invertIfNegative val="0"/>
            <c:bubble3D val="0"/>
            <c:spPr>
              <a:solidFill>
                <a:srgbClr val="2683C6"/>
              </a:solidFill>
              <a:ln>
                <a:noFill/>
              </a:ln>
              <a:effectLst/>
            </c:spPr>
            <c:extLst>
              <c:ext xmlns:c16="http://schemas.microsoft.com/office/drawing/2014/chart" uri="{C3380CC4-5D6E-409C-BE32-E72D297353CC}">
                <c16:uniqueId val="{00000001-C481-4E4B-896B-258862B6537B}"/>
              </c:ext>
            </c:extLst>
          </c:dPt>
          <c:dPt>
            <c:idx val="1"/>
            <c:invertIfNegative val="0"/>
            <c:bubble3D val="0"/>
            <c:spPr>
              <a:solidFill>
                <a:srgbClr val="E58C09"/>
              </a:solidFill>
              <a:ln>
                <a:noFill/>
              </a:ln>
              <a:effectLst/>
            </c:spPr>
            <c:extLst>
              <c:ext xmlns:c16="http://schemas.microsoft.com/office/drawing/2014/chart" uri="{C3380CC4-5D6E-409C-BE32-E72D297353CC}">
                <c16:uniqueId val="{00000002-C481-4E4B-896B-258862B6537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data_interview!$R$22:$S$22</c:f>
              <c:strCache>
                <c:ptCount val="2"/>
                <c:pt idx="0">
                  <c:v>1.5.2</c:v>
                </c:pt>
                <c:pt idx="1">
                  <c:v>1.6.0</c:v>
                </c:pt>
              </c:strCache>
            </c:strRef>
          </c:cat>
          <c:val>
            <c:numRef>
              <c:f>data_interview!$R$23:$S$23</c:f>
              <c:numCache>
                <c:formatCode>General</c:formatCode>
                <c:ptCount val="2"/>
                <c:pt idx="0">
                  <c:v>6.27</c:v>
                </c:pt>
                <c:pt idx="1">
                  <c:v>6.85</c:v>
                </c:pt>
              </c:numCache>
            </c:numRef>
          </c:val>
          <c:extLst>
            <c:ext xmlns:c16="http://schemas.microsoft.com/office/drawing/2014/chart" uri="{C3380CC4-5D6E-409C-BE32-E72D297353CC}">
              <c16:uniqueId val="{00000000-C481-4E4B-896B-258862B6537B}"/>
            </c:ext>
          </c:extLst>
        </c:ser>
        <c:dLbls>
          <c:dLblPos val="ctr"/>
          <c:showLegendKey val="0"/>
          <c:showVal val="1"/>
          <c:showCatName val="0"/>
          <c:showSerName val="0"/>
          <c:showPercent val="0"/>
          <c:showBubbleSize val="0"/>
        </c:dLbls>
        <c:gapWidth val="150"/>
        <c:overlap val="100"/>
        <c:axId val="217688432"/>
        <c:axId val="217688912"/>
      </c:barChart>
      <c:catAx>
        <c:axId val="217688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17688912"/>
        <c:crosses val="autoZero"/>
        <c:auto val="1"/>
        <c:lblAlgn val="ctr"/>
        <c:lblOffset val="100"/>
        <c:noMultiLvlLbl val="0"/>
      </c:catAx>
      <c:valAx>
        <c:axId val="217688912"/>
        <c:scaling>
          <c:orientation val="minMax"/>
          <c:max val="7"/>
          <c:min val="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1" i="0" u="none" strike="noStrike" kern="1200" baseline="0" dirty="0">
                    <a:solidFill>
                      <a:prstClr val="black">
                        <a:lumMod val="65000"/>
                        <a:lumOff val="35000"/>
                      </a:prstClr>
                    </a:solidFill>
                  </a:rPr>
                  <a:t>User engagement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76884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spPr>
            <a:solidFill>
              <a:schemeClr val="accent1"/>
            </a:solidFill>
            <a:ln>
              <a:noFill/>
            </a:ln>
            <a:effectLst/>
          </c:spPr>
          <c:invertIfNegative val="0"/>
          <c:dPt>
            <c:idx val="0"/>
            <c:invertIfNegative val="0"/>
            <c:bubble3D val="0"/>
            <c:spPr>
              <a:solidFill>
                <a:srgbClr val="2683C6"/>
              </a:solidFill>
              <a:ln>
                <a:noFill/>
              </a:ln>
              <a:effectLst/>
            </c:spPr>
            <c:extLst>
              <c:ext xmlns:c16="http://schemas.microsoft.com/office/drawing/2014/chart" uri="{C3380CC4-5D6E-409C-BE32-E72D297353CC}">
                <c16:uniqueId val="{00000001-EBF5-4D5D-A5DB-3AC9D950B6AB}"/>
              </c:ext>
            </c:extLst>
          </c:dPt>
          <c:dPt>
            <c:idx val="1"/>
            <c:invertIfNegative val="0"/>
            <c:bubble3D val="0"/>
            <c:spPr>
              <a:solidFill>
                <a:srgbClr val="E58C09"/>
              </a:solidFill>
              <a:ln>
                <a:noFill/>
              </a:ln>
              <a:effectLst/>
            </c:spPr>
            <c:extLst>
              <c:ext xmlns:c16="http://schemas.microsoft.com/office/drawing/2014/chart" uri="{C3380CC4-5D6E-409C-BE32-E72D297353CC}">
                <c16:uniqueId val="{00000002-EBF5-4D5D-A5DB-3AC9D950B6A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data_interview!$K$22:$L$22</c:f>
              <c:strCache>
                <c:ptCount val="2"/>
                <c:pt idx="0">
                  <c:v>1.5.2</c:v>
                </c:pt>
                <c:pt idx="1">
                  <c:v>1.6.0</c:v>
                </c:pt>
              </c:strCache>
            </c:strRef>
          </c:cat>
          <c:val>
            <c:numRef>
              <c:f>data_interview!$K$23:$L$23</c:f>
              <c:numCache>
                <c:formatCode>0.00</c:formatCode>
                <c:ptCount val="2"/>
                <c:pt idx="0">
                  <c:v>2.2570828961175202</c:v>
                </c:pt>
                <c:pt idx="1">
                  <c:v>2.4763967085318299</c:v>
                </c:pt>
              </c:numCache>
            </c:numRef>
          </c:val>
          <c:extLst>
            <c:ext xmlns:c16="http://schemas.microsoft.com/office/drawing/2014/chart" uri="{C3380CC4-5D6E-409C-BE32-E72D297353CC}">
              <c16:uniqueId val="{00000000-EBF5-4D5D-A5DB-3AC9D950B6AB}"/>
            </c:ext>
          </c:extLst>
        </c:ser>
        <c:dLbls>
          <c:dLblPos val="ctr"/>
          <c:showLegendKey val="0"/>
          <c:showVal val="1"/>
          <c:showCatName val="0"/>
          <c:showSerName val="0"/>
          <c:showPercent val="0"/>
          <c:showBubbleSize val="0"/>
        </c:dLbls>
        <c:gapWidth val="150"/>
        <c:overlap val="100"/>
        <c:axId val="217675952"/>
        <c:axId val="217676432"/>
      </c:barChart>
      <c:catAx>
        <c:axId val="217675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17676432"/>
        <c:crosses val="autoZero"/>
        <c:auto val="1"/>
        <c:lblAlgn val="ctr"/>
        <c:lblOffset val="100"/>
        <c:noMultiLvlLbl val="0"/>
      </c:catAx>
      <c:valAx>
        <c:axId val="217676432"/>
        <c:scaling>
          <c:orientation val="minMax"/>
          <c:max val="2.6"/>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1" i="0" u="none" strike="noStrike" kern="1200" baseline="0" dirty="0">
                    <a:solidFill>
                      <a:prstClr val="black">
                        <a:lumMod val="65000"/>
                        <a:lumOff val="35000"/>
                      </a:prstClr>
                    </a:solidFill>
                  </a:rPr>
                  <a:t>Logins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76759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Average Time to overcome a level (Seconds)</a:t>
            </a:r>
          </a:p>
        </c:rich>
      </c:tx>
      <c:layout>
        <c:manualLayout>
          <c:xMode val="edge"/>
          <c:yMode val="edge"/>
          <c:x val="0.1885882615736863"/>
          <c:y val="7.843137254901960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spPr>
            <a:solidFill>
              <a:schemeClr val="accent1"/>
            </a:solidFill>
            <a:ln>
              <a:noFill/>
            </a:ln>
            <a:effectLst/>
          </c:spPr>
          <c:invertIfNegative val="0"/>
          <c:dPt>
            <c:idx val="0"/>
            <c:invertIfNegative val="0"/>
            <c:bubble3D val="0"/>
            <c:spPr>
              <a:solidFill>
                <a:srgbClr val="2683C6"/>
              </a:solidFill>
              <a:ln>
                <a:noFill/>
              </a:ln>
              <a:effectLst/>
            </c:spPr>
            <c:extLst>
              <c:ext xmlns:c16="http://schemas.microsoft.com/office/drawing/2014/chart" uri="{C3380CC4-5D6E-409C-BE32-E72D297353CC}">
                <c16:uniqueId val="{00000001-A6EB-440D-9343-00C5795CB090}"/>
              </c:ext>
            </c:extLst>
          </c:dPt>
          <c:dPt>
            <c:idx val="1"/>
            <c:invertIfNegative val="0"/>
            <c:bubble3D val="0"/>
            <c:spPr>
              <a:solidFill>
                <a:srgbClr val="E58C09"/>
              </a:solidFill>
              <a:ln>
                <a:noFill/>
              </a:ln>
              <a:effectLst/>
            </c:spPr>
            <c:extLst>
              <c:ext xmlns:c16="http://schemas.microsoft.com/office/drawing/2014/chart" uri="{C3380CC4-5D6E-409C-BE32-E72D297353CC}">
                <c16:uniqueId val="{00000002-A6EB-440D-9343-00C5795CB090}"/>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Chart!$R$22:$S$22</c:f>
              <c:strCache>
                <c:ptCount val="2"/>
                <c:pt idx="0">
                  <c:v>1.5.2</c:v>
                </c:pt>
                <c:pt idx="1">
                  <c:v>1.6.0</c:v>
                </c:pt>
              </c:strCache>
            </c:strRef>
          </c:cat>
          <c:val>
            <c:numRef>
              <c:f>Chart!$R$23:$S$23</c:f>
              <c:numCache>
                <c:formatCode>0.00</c:formatCode>
                <c:ptCount val="2"/>
                <c:pt idx="0">
                  <c:v>35.308664</c:v>
                </c:pt>
                <c:pt idx="1">
                  <c:v>38.241149999999998</c:v>
                </c:pt>
              </c:numCache>
            </c:numRef>
          </c:val>
          <c:extLst>
            <c:ext xmlns:c16="http://schemas.microsoft.com/office/drawing/2014/chart" uri="{C3380CC4-5D6E-409C-BE32-E72D297353CC}">
              <c16:uniqueId val="{00000000-A6EB-440D-9343-00C5795CB090}"/>
            </c:ext>
          </c:extLst>
        </c:ser>
        <c:dLbls>
          <c:dLblPos val="ctr"/>
          <c:showLegendKey val="0"/>
          <c:showVal val="1"/>
          <c:showCatName val="0"/>
          <c:showSerName val="0"/>
          <c:showPercent val="0"/>
          <c:showBubbleSize val="0"/>
        </c:dLbls>
        <c:gapWidth val="150"/>
        <c:overlap val="100"/>
        <c:axId val="127579151"/>
        <c:axId val="127574351"/>
      </c:barChart>
      <c:catAx>
        <c:axId val="1275791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27574351"/>
        <c:crosses val="autoZero"/>
        <c:auto val="1"/>
        <c:lblAlgn val="ctr"/>
        <c:lblOffset val="100"/>
        <c:noMultiLvlLbl val="0"/>
      </c:catAx>
      <c:valAx>
        <c:axId val="127574351"/>
        <c:scaling>
          <c:orientation val="minMax"/>
          <c:max val="40"/>
          <c:min val="2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t>Time</a:t>
                </a:r>
                <a:r>
                  <a:rPr lang="en-US" b="1" baseline="0" dirty="0"/>
                  <a:t> (seconds)</a:t>
                </a:r>
                <a:endParaRPr lang="en-US" b="1"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5791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The win ratio of each version</a:t>
            </a:r>
          </a:p>
        </c:rich>
      </c:tx>
      <c:layout>
        <c:manualLayout>
          <c:xMode val="edge"/>
          <c:yMode val="edge"/>
          <c:x val="0.24769958442694665"/>
          <c:y val="4.315551787470967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Chart!$U$15</c:f>
              <c:strCache>
                <c:ptCount val="1"/>
                <c:pt idx="0">
                  <c:v>win</c:v>
                </c:pt>
              </c:strCache>
            </c:strRef>
          </c:tx>
          <c:spPr>
            <a:solidFill>
              <a:schemeClr val="accent1"/>
            </a:solidFill>
            <a:ln>
              <a:noFill/>
            </a:ln>
            <a:effectLst/>
          </c:spPr>
          <c:invertIfNegative val="0"/>
          <c:dPt>
            <c:idx val="0"/>
            <c:invertIfNegative val="0"/>
            <c:bubble3D val="0"/>
            <c:spPr>
              <a:solidFill>
                <a:srgbClr val="2683C6"/>
              </a:solidFill>
              <a:ln>
                <a:noFill/>
              </a:ln>
              <a:effectLst/>
            </c:spPr>
            <c:extLst>
              <c:ext xmlns:c16="http://schemas.microsoft.com/office/drawing/2014/chart" uri="{C3380CC4-5D6E-409C-BE32-E72D297353CC}">
                <c16:uniqueId val="{00000001-5F3B-4970-A3D9-AE85FDAA4E80}"/>
              </c:ext>
            </c:extLst>
          </c:dPt>
          <c:dPt>
            <c:idx val="1"/>
            <c:invertIfNegative val="0"/>
            <c:bubble3D val="0"/>
            <c:spPr>
              <a:solidFill>
                <a:srgbClr val="E58C09"/>
              </a:solidFill>
              <a:ln>
                <a:noFill/>
              </a:ln>
              <a:effectLst/>
            </c:spPr>
            <c:extLst>
              <c:ext xmlns:c16="http://schemas.microsoft.com/office/drawing/2014/chart" uri="{C3380CC4-5D6E-409C-BE32-E72D297353CC}">
                <c16:uniqueId val="{00000002-5F3B-4970-A3D9-AE85FDAA4E80}"/>
              </c:ext>
            </c:extLst>
          </c:dPt>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Chart!$T$16:$T$17</c:f>
              <c:strCache>
                <c:ptCount val="2"/>
                <c:pt idx="0">
                  <c:v>1.5.2</c:v>
                </c:pt>
                <c:pt idx="1">
                  <c:v>1.6.0</c:v>
                </c:pt>
              </c:strCache>
            </c:strRef>
          </c:cat>
          <c:val>
            <c:numRef>
              <c:f>Chart!$U$16:$U$17</c:f>
              <c:numCache>
                <c:formatCode>0.00</c:formatCode>
                <c:ptCount val="2"/>
                <c:pt idx="0">
                  <c:v>0.53514300000000004</c:v>
                </c:pt>
                <c:pt idx="1">
                  <c:v>0.51515100000000003</c:v>
                </c:pt>
              </c:numCache>
            </c:numRef>
          </c:val>
          <c:extLst>
            <c:ext xmlns:c16="http://schemas.microsoft.com/office/drawing/2014/chart" uri="{C3380CC4-5D6E-409C-BE32-E72D297353CC}">
              <c16:uniqueId val="{00000000-5F3B-4970-A3D9-AE85FDAA4E80}"/>
            </c:ext>
          </c:extLst>
        </c:ser>
        <c:dLbls>
          <c:dLblPos val="ctr"/>
          <c:showLegendKey val="0"/>
          <c:showVal val="1"/>
          <c:showCatName val="0"/>
          <c:showSerName val="0"/>
          <c:showPercent val="0"/>
          <c:showBubbleSize val="0"/>
        </c:dLbls>
        <c:gapWidth val="150"/>
        <c:overlap val="100"/>
        <c:axId val="166986767"/>
        <c:axId val="166976207"/>
      </c:barChart>
      <c:catAx>
        <c:axId val="1669867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66976207"/>
        <c:crosses val="autoZero"/>
        <c:auto val="1"/>
        <c:lblAlgn val="ctr"/>
        <c:lblOffset val="100"/>
        <c:noMultiLvlLbl val="0"/>
      </c:catAx>
      <c:valAx>
        <c:axId val="166976207"/>
        <c:scaling>
          <c:orientation val="minMax"/>
          <c:max val="0.55000000000000004"/>
          <c:min val="0.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t>Ratio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9867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5B25E6-4F4E-4694-801F-EEF1F6774D66}" type="doc">
      <dgm:prSet loTypeId="urn:microsoft.com/office/officeart/2005/8/layout/vList2" loCatId="list" qsTypeId="urn:microsoft.com/office/officeart/2005/8/quickstyle/simple5" qsCatId="simple" csTypeId="urn:microsoft.com/office/officeart/2005/8/colors/accent3_2" csCatId="accent3" phldr="1"/>
      <dgm:spPr/>
      <dgm:t>
        <a:bodyPr/>
        <a:lstStyle/>
        <a:p>
          <a:endParaRPr lang="en-US"/>
        </a:p>
      </dgm:t>
    </dgm:pt>
    <dgm:pt modelId="{96265D10-F19E-44A9-ACB8-3883CEFDA596}">
      <dgm:prSet custT="1"/>
      <dgm:spPr/>
      <dgm:t>
        <a:bodyPr/>
        <a:lstStyle/>
        <a:p>
          <a:pPr algn="just"/>
          <a:r>
            <a:rPr lang="en-US" sz="1800" dirty="0"/>
            <a:t>The improvement of tutorial in-game version </a:t>
          </a:r>
          <a:r>
            <a:rPr lang="en-US" sz="1800" b="1" dirty="0"/>
            <a:t>1.6.0 </a:t>
          </a:r>
          <a:r>
            <a:rPr lang="en-US" sz="1800" dirty="0"/>
            <a:t>has impacted the </a:t>
          </a:r>
          <a:r>
            <a:rPr lang="en-US" sz="1800" b="1" dirty="0"/>
            <a:t>User Experience better than </a:t>
          </a:r>
          <a:r>
            <a:rPr lang="en-US" sz="1800" dirty="0"/>
            <a:t>in-game version </a:t>
          </a:r>
          <a:r>
            <a:rPr lang="en-US" sz="1800" b="1" dirty="0"/>
            <a:t>1.5.2 </a:t>
          </a:r>
          <a:r>
            <a:rPr lang="en-US" sz="1800" dirty="0"/>
            <a:t>though metrics:</a:t>
          </a:r>
        </a:p>
      </dgm:t>
    </dgm:pt>
    <dgm:pt modelId="{C167CB2E-FB55-4A4D-BA7F-C7287F6D6645}" type="parTrans" cxnId="{0F88961D-0477-4B1B-A401-92F11D26473B}">
      <dgm:prSet/>
      <dgm:spPr/>
      <dgm:t>
        <a:bodyPr/>
        <a:lstStyle/>
        <a:p>
          <a:endParaRPr lang="en-US"/>
        </a:p>
      </dgm:t>
    </dgm:pt>
    <dgm:pt modelId="{5C38F203-5EDB-491C-8BE3-EDB99D178055}" type="sibTrans" cxnId="{0F88961D-0477-4B1B-A401-92F11D26473B}">
      <dgm:prSet/>
      <dgm:spPr/>
      <dgm:t>
        <a:bodyPr/>
        <a:lstStyle/>
        <a:p>
          <a:endParaRPr lang="en-US"/>
        </a:p>
      </dgm:t>
    </dgm:pt>
    <dgm:pt modelId="{1B49AD58-51A8-442C-B48C-F31D0921D1B1}">
      <dgm:prSet custT="1"/>
      <dgm:spPr/>
      <dgm:t>
        <a:bodyPr/>
        <a:lstStyle/>
        <a:p>
          <a:pPr>
            <a:lnSpc>
              <a:spcPct val="150000"/>
            </a:lnSpc>
          </a:pPr>
          <a:r>
            <a:rPr lang="en-US" sz="1800" b="1" dirty="0">
              <a:solidFill>
                <a:schemeClr val="bg2">
                  <a:lumMod val="25000"/>
                </a:schemeClr>
              </a:solidFill>
            </a:rPr>
            <a:t>User retention rate: </a:t>
          </a:r>
          <a:r>
            <a:rPr lang="en-US" sz="1800" dirty="0">
              <a:solidFill>
                <a:schemeClr val="bg2">
                  <a:lumMod val="25000"/>
                </a:schemeClr>
              </a:solidFill>
            </a:rPr>
            <a:t>the ratio </a:t>
          </a:r>
          <a:r>
            <a:rPr lang="en-US" sz="1800" b="1" dirty="0">
              <a:solidFill>
                <a:schemeClr val="bg2">
                  <a:lumMod val="25000"/>
                </a:schemeClr>
              </a:solidFill>
            </a:rPr>
            <a:t>increases</a:t>
          </a:r>
          <a:r>
            <a:rPr lang="en-US" sz="1800" dirty="0">
              <a:solidFill>
                <a:schemeClr val="bg2">
                  <a:lumMod val="25000"/>
                </a:schemeClr>
              </a:solidFill>
            </a:rPr>
            <a:t> in version </a:t>
          </a:r>
          <a:r>
            <a:rPr lang="en-US" sz="1800" b="1" dirty="0">
              <a:solidFill>
                <a:schemeClr val="bg2">
                  <a:lumMod val="25000"/>
                </a:schemeClr>
              </a:solidFill>
            </a:rPr>
            <a:t>1.6.0</a:t>
          </a:r>
          <a:r>
            <a:rPr lang="en-US" sz="1800" dirty="0">
              <a:solidFill>
                <a:schemeClr val="bg2">
                  <a:lumMod val="25000"/>
                </a:schemeClr>
              </a:solidFill>
            </a:rPr>
            <a:t>. </a:t>
          </a:r>
        </a:p>
      </dgm:t>
    </dgm:pt>
    <dgm:pt modelId="{3E37E6DD-C40A-48C1-A7AE-DF2E49697675}" type="parTrans" cxnId="{8BFF2EAA-54B3-4C4C-99F6-9D8B297BFF49}">
      <dgm:prSet/>
      <dgm:spPr/>
      <dgm:t>
        <a:bodyPr/>
        <a:lstStyle/>
        <a:p>
          <a:endParaRPr lang="en-US"/>
        </a:p>
      </dgm:t>
    </dgm:pt>
    <dgm:pt modelId="{FD68F047-09CE-482E-9F71-A73524B45935}" type="sibTrans" cxnId="{8BFF2EAA-54B3-4C4C-99F6-9D8B297BFF49}">
      <dgm:prSet/>
      <dgm:spPr/>
      <dgm:t>
        <a:bodyPr/>
        <a:lstStyle/>
        <a:p>
          <a:endParaRPr lang="en-US"/>
        </a:p>
      </dgm:t>
    </dgm:pt>
    <dgm:pt modelId="{5513D86F-6EC8-4C5F-B2CF-AEC2F5840065}">
      <dgm:prSet custT="1"/>
      <dgm:spPr/>
      <dgm:t>
        <a:bodyPr/>
        <a:lstStyle/>
        <a:p>
          <a:pPr>
            <a:lnSpc>
              <a:spcPct val="150000"/>
            </a:lnSpc>
          </a:pPr>
          <a:r>
            <a:rPr lang="en-US" sz="1800" b="1" dirty="0">
              <a:solidFill>
                <a:schemeClr val="bg2">
                  <a:lumMod val="25000"/>
                </a:schemeClr>
              </a:solidFill>
            </a:rPr>
            <a:t>Tutorial completion rate: </a:t>
          </a:r>
          <a:r>
            <a:rPr lang="en-US" sz="1800" dirty="0">
              <a:solidFill>
                <a:schemeClr val="bg2">
                  <a:lumMod val="25000"/>
                </a:schemeClr>
              </a:solidFill>
            </a:rPr>
            <a:t>In version </a:t>
          </a:r>
          <a:r>
            <a:rPr lang="en-US" sz="1800" b="1" dirty="0">
              <a:solidFill>
                <a:schemeClr val="bg2">
                  <a:lumMod val="25000"/>
                </a:schemeClr>
              </a:solidFill>
            </a:rPr>
            <a:t>1.6.0</a:t>
          </a:r>
          <a:r>
            <a:rPr lang="en-US" sz="1800" dirty="0">
              <a:solidFill>
                <a:schemeClr val="bg2">
                  <a:lumMod val="25000"/>
                </a:schemeClr>
              </a:solidFill>
            </a:rPr>
            <a:t>, the completion rate is </a:t>
          </a:r>
          <a:r>
            <a:rPr lang="en-US" sz="1800" b="1" dirty="0">
              <a:solidFill>
                <a:schemeClr val="bg2">
                  <a:lumMod val="25000"/>
                </a:schemeClr>
              </a:solidFill>
            </a:rPr>
            <a:t>lower than </a:t>
          </a:r>
          <a:r>
            <a:rPr lang="en-US" sz="1800" dirty="0">
              <a:solidFill>
                <a:schemeClr val="bg2">
                  <a:lumMod val="25000"/>
                </a:schemeClr>
              </a:solidFill>
            </a:rPr>
            <a:t>in version </a:t>
          </a:r>
          <a:r>
            <a:rPr lang="en-US" sz="1800" b="1" dirty="0">
              <a:solidFill>
                <a:schemeClr val="bg2">
                  <a:lumMod val="25000"/>
                </a:schemeClr>
              </a:solidFill>
            </a:rPr>
            <a:t>1.5.2 </a:t>
          </a:r>
          <a:r>
            <a:rPr lang="en-US" sz="1800" dirty="0">
              <a:solidFill>
                <a:schemeClr val="bg2">
                  <a:lumMod val="25000"/>
                </a:schemeClr>
              </a:solidFill>
            </a:rPr>
            <a:t>because the tutorials are twice as long. (I will propose solutions in the next chapter)</a:t>
          </a:r>
        </a:p>
      </dgm:t>
    </dgm:pt>
    <dgm:pt modelId="{76F532D5-E83D-4BB6-8037-D093EA168B6B}" type="parTrans" cxnId="{E0AB80AB-8E08-4FC2-987C-3665BCDB748A}">
      <dgm:prSet/>
      <dgm:spPr/>
      <dgm:t>
        <a:bodyPr/>
        <a:lstStyle/>
        <a:p>
          <a:endParaRPr lang="en-US"/>
        </a:p>
      </dgm:t>
    </dgm:pt>
    <dgm:pt modelId="{A3276EE4-5188-48D3-A7BF-49C39389DA09}" type="sibTrans" cxnId="{E0AB80AB-8E08-4FC2-987C-3665BCDB748A}">
      <dgm:prSet/>
      <dgm:spPr/>
      <dgm:t>
        <a:bodyPr/>
        <a:lstStyle/>
        <a:p>
          <a:endParaRPr lang="en-US"/>
        </a:p>
      </dgm:t>
    </dgm:pt>
    <dgm:pt modelId="{415A3CFA-6841-47FE-86A8-60DFE7B063C9}">
      <dgm:prSet custT="1"/>
      <dgm:spPr/>
      <dgm:t>
        <a:bodyPr/>
        <a:lstStyle/>
        <a:p>
          <a:pPr>
            <a:lnSpc>
              <a:spcPct val="150000"/>
            </a:lnSpc>
          </a:pPr>
          <a:r>
            <a:rPr lang="en-US" sz="1800" b="1" dirty="0">
              <a:solidFill>
                <a:schemeClr val="bg2">
                  <a:lumMod val="25000"/>
                </a:schemeClr>
              </a:solidFill>
            </a:rPr>
            <a:t>Average time spent on Game: </a:t>
          </a:r>
          <a:r>
            <a:rPr lang="en-US" sz="1800" dirty="0">
              <a:solidFill>
                <a:schemeClr val="bg2">
                  <a:lumMod val="25000"/>
                </a:schemeClr>
              </a:solidFill>
            </a:rPr>
            <a:t>During the upgrade period in version </a:t>
          </a:r>
          <a:r>
            <a:rPr lang="en-US" sz="1800" b="1" dirty="0">
              <a:solidFill>
                <a:schemeClr val="bg2">
                  <a:lumMod val="25000"/>
                </a:schemeClr>
              </a:solidFill>
            </a:rPr>
            <a:t>1.6.0</a:t>
          </a:r>
          <a:r>
            <a:rPr lang="en-US" sz="1800" dirty="0">
              <a:solidFill>
                <a:schemeClr val="bg2">
                  <a:lumMod val="25000"/>
                </a:schemeClr>
              </a:solidFill>
            </a:rPr>
            <a:t>, there is an </a:t>
          </a:r>
          <a:r>
            <a:rPr lang="en-US" sz="1800" b="1" dirty="0">
              <a:solidFill>
                <a:schemeClr val="bg2">
                  <a:lumMod val="25000"/>
                </a:schemeClr>
              </a:solidFill>
            </a:rPr>
            <a:t>increase</a:t>
          </a:r>
          <a:r>
            <a:rPr lang="en-US" sz="1800" dirty="0">
              <a:solidFill>
                <a:schemeClr val="bg2">
                  <a:lumMod val="25000"/>
                </a:schemeClr>
              </a:solidFill>
            </a:rPr>
            <a:t> in the average number of </a:t>
          </a:r>
          <a:r>
            <a:rPr lang="en-US" sz="1800" b="1" dirty="0">
              <a:solidFill>
                <a:schemeClr val="bg2">
                  <a:lumMod val="25000"/>
                </a:schemeClr>
              </a:solidFill>
            </a:rPr>
            <a:t>logins</a:t>
          </a:r>
          <a:r>
            <a:rPr lang="en-US" sz="1800" dirty="0">
              <a:solidFill>
                <a:schemeClr val="bg2">
                  <a:lumMod val="25000"/>
                </a:schemeClr>
              </a:solidFill>
            </a:rPr>
            <a:t> per player, the average level of </a:t>
          </a:r>
          <a:r>
            <a:rPr lang="en-US" sz="1800" b="1" dirty="0">
              <a:solidFill>
                <a:schemeClr val="bg2">
                  <a:lumMod val="25000"/>
                </a:schemeClr>
              </a:solidFill>
            </a:rPr>
            <a:t>user engagement </a:t>
          </a:r>
          <a:r>
            <a:rPr lang="en-US" sz="1800" dirty="0">
              <a:solidFill>
                <a:schemeClr val="bg2">
                  <a:lumMod val="25000"/>
                </a:schemeClr>
              </a:solidFill>
            </a:rPr>
            <a:t>per player, and the average </a:t>
          </a:r>
          <a:r>
            <a:rPr lang="en-US" sz="1800" b="1" dirty="0">
              <a:solidFill>
                <a:schemeClr val="bg2">
                  <a:lumMod val="25000"/>
                </a:schemeClr>
              </a:solidFill>
            </a:rPr>
            <a:t>playing time </a:t>
          </a:r>
          <a:r>
            <a:rPr lang="en-US" sz="1800" dirty="0">
              <a:solidFill>
                <a:schemeClr val="bg2">
                  <a:lumMod val="25000"/>
                </a:schemeClr>
              </a:solidFill>
            </a:rPr>
            <a:t>per player compared to version </a:t>
          </a:r>
          <a:r>
            <a:rPr lang="en-US" sz="1800" b="1" dirty="0">
              <a:solidFill>
                <a:schemeClr val="bg2">
                  <a:lumMod val="25000"/>
                </a:schemeClr>
              </a:solidFill>
            </a:rPr>
            <a:t>1.5.2</a:t>
          </a:r>
          <a:r>
            <a:rPr lang="en-US" sz="1800" dirty="0">
              <a:solidFill>
                <a:schemeClr val="bg2">
                  <a:lumMod val="25000"/>
                </a:schemeClr>
              </a:solidFill>
            </a:rPr>
            <a:t>.</a:t>
          </a:r>
        </a:p>
      </dgm:t>
    </dgm:pt>
    <dgm:pt modelId="{A7D30FF0-CBD0-4518-A008-21C161159F06}" type="parTrans" cxnId="{E890C673-557A-4636-B9E2-2E17E953B889}">
      <dgm:prSet/>
      <dgm:spPr/>
      <dgm:t>
        <a:bodyPr/>
        <a:lstStyle/>
        <a:p>
          <a:endParaRPr lang="en-US"/>
        </a:p>
      </dgm:t>
    </dgm:pt>
    <dgm:pt modelId="{894278E0-C438-4033-8FEE-E6EBF641C09C}" type="sibTrans" cxnId="{E890C673-557A-4636-B9E2-2E17E953B889}">
      <dgm:prSet/>
      <dgm:spPr/>
      <dgm:t>
        <a:bodyPr/>
        <a:lstStyle/>
        <a:p>
          <a:endParaRPr lang="en-US"/>
        </a:p>
      </dgm:t>
    </dgm:pt>
    <dgm:pt modelId="{95E0AA4D-5966-434F-B71E-F10481692B56}">
      <dgm:prSet custT="1"/>
      <dgm:spPr/>
      <dgm:t>
        <a:bodyPr/>
        <a:lstStyle/>
        <a:p>
          <a:pPr>
            <a:lnSpc>
              <a:spcPct val="150000"/>
            </a:lnSpc>
          </a:pPr>
          <a:r>
            <a:rPr lang="en-US" sz="1800" b="1" dirty="0">
              <a:solidFill>
                <a:schemeClr val="bg2">
                  <a:lumMod val="25000"/>
                </a:schemeClr>
              </a:solidFill>
            </a:rPr>
            <a:t>Activities of players</a:t>
          </a:r>
          <a:r>
            <a:rPr lang="en-US" sz="1800" dirty="0">
              <a:solidFill>
                <a:schemeClr val="bg2">
                  <a:lumMod val="25000"/>
                </a:schemeClr>
              </a:solidFill>
            </a:rPr>
            <a:t>: The number of </a:t>
          </a:r>
          <a:r>
            <a:rPr lang="en-US" sz="1800" b="1" dirty="0">
              <a:solidFill>
                <a:schemeClr val="bg2">
                  <a:lumMod val="25000"/>
                </a:schemeClr>
              </a:solidFill>
            </a:rPr>
            <a:t>activities</a:t>
          </a:r>
          <a:r>
            <a:rPr lang="en-US" sz="1800" dirty="0">
              <a:solidFill>
                <a:schemeClr val="bg2">
                  <a:lumMod val="25000"/>
                </a:schemeClr>
              </a:solidFill>
            </a:rPr>
            <a:t> event and mode game on the </a:t>
          </a:r>
          <a:r>
            <a:rPr lang="en-US" sz="1800" b="1" dirty="0">
              <a:solidFill>
                <a:schemeClr val="bg2">
                  <a:lumMod val="25000"/>
                </a:schemeClr>
              </a:solidFill>
            </a:rPr>
            <a:t>new</a:t>
          </a:r>
          <a:r>
            <a:rPr lang="en-US" sz="1800" dirty="0">
              <a:solidFill>
                <a:schemeClr val="bg2">
                  <a:lumMod val="25000"/>
                </a:schemeClr>
              </a:solidFill>
            </a:rPr>
            <a:t> version is </a:t>
          </a:r>
          <a:r>
            <a:rPr lang="en-US" sz="1800" b="1" dirty="0">
              <a:solidFill>
                <a:schemeClr val="bg2">
                  <a:lumMod val="25000"/>
                </a:schemeClr>
              </a:solidFill>
            </a:rPr>
            <a:t>more than old </a:t>
          </a:r>
          <a:r>
            <a:rPr lang="en-US" sz="1800" dirty="0">
              <a:solidFill>
                <a:schemeClr val="bg2">
                  <a:lumMod val="25000"/>
                </a:schemeClr>
              </a:solidFill>
            </a:rPr>
            <a:t>version.</a:t>
          </a:r>
        </a:p>
      </dgm:t>
    </dgm:pt>
    <dgm:pt modelId="{3CECC854-3C35-4B84-B959-5FDDC7CEF805}" type="parTrans" cxnId="{63BBABD5-884C-472F-822C-A3EFD2301DFF}">
      <dgm:prSet/>
      <dgm:spPr/>
      <dgm:t>
        <a:bodyPr/>
        <a:lstStyle/>
        <a:p>
          <a:endParaRPr lang="en-US"/>
        </a:p>
      </dgm:t>
    </dgm:pt>
    <dgm:pt modelId="{750E788B-5330-43ED-9C49-01D5D80B6527}" type="sibTrans" cxnId="{63BBABD5-884C-472F-822C-A3EFD2301DFF}">
      <dgm:prSet/>
      <dgm:spPr/>
      <dgm:t>
        <a:bodyPr/>
        <a:lstStyle/>
        <a:p>
          <a:endParaRPr lang="en-US"/>
        </a:p>
      </dgm:t>
    </dgm:pt>
    <dgm:pt modelId="{2E09A085-D3D6-40F6-9773-36EFF9B59455}">
      <dgm:prSet custT="1"/>
      <dgm:spPr/>
      <dgm:t>
        <a:bodyPr/>
        <a:lstStyle/>
        <a:p>
          <a:pPr algn="just"/>
          <a:r>
            <a:rPr lang="en-US" sz="1800" dirty="0"/>
            <a:t>Under the current circumstances, where features remain unchanged except for the upgraded tutorial. </a:t>
          </a:r>
        </a:p>
        <a:p>
          <a:pPr algn="just"/>
          <a:r>
            <a:rPr lang="en-US" sz="1800" dirty="0"/>
            <a:t>We should upgrade 100% version 1.6.0 to all users</a:t>
          </a:r>
          <a:r>
            <a:rPr lang="en-US" sz="2000" dirty="0"/>
            <a:t>.</a:t>
          </a:r>
        </a:p>
      </dgm:t>
    </dgm:pt>
    <dgm:pt modelId="{8E4E7BA1-A495-4C6A-A352-2BE257B5B1CC}" type="parTrans" cxnId="{6DD22BC7-E520-4387-8C08-C0C5855D69BA}">
      <dgm:prSet/>
      <dgm:spPr/>
      <dgm:t>
        <a:bodyPr/>
        <a:lstStyle/>
        <a:p>
          <a:endParaRPr lang="en-US"/>
        </a:p>
      </dgm:t>
    </dgm:pt>
    <dgm:pt modelId="{AB1624E2-096C-44A6-8314-9EEE3B9A4C3D}" type="sibTrans" cxnId="{6DD22BC7-E520-4387-8C08-C0C5855D69BA}">
      <dgm:prSet/>
      <dgm:spPr/>
      <dgm:t>
        <a:bodyPr/>
        <a:lstStyle/>
        <a:p>
          <a:endParaRPr lang="en-US"/>
        </a:p>
      </dgm:t>
    </dgm:pt>
    <dgm:pt modelId="{CA3DA279-BC54-45A1-AB95-F32BFCB6B2DA}" type="pres">
      <dgm:prSet presAssocID="{055B25E6-4F4E-4694-801F-EEF1F6774D66}" presName="linear" presStyleCnt="0">
        <dgm:presLayoutVars>
          <dgm:animLvl val="lvl"/>
          <dgm:resizeHandles val="exact"/>
        </dgm:presLayoutVars>
      </dgm:prSet>
      <dgm:spPr/>
    </dgm:pt>
    <dgm:pt modelId="{C38B8CF3-3D50-4DBE-A5B0-3DD11E176EC4}" type="pres">
      <dgm:prSet presAssocID="{96265D10-F19E-44A9-ACB8-3883CEFDA596}" presName="parentText" presStyleLbl="node1" presStyleIdx="0" presStyleCnt="2" custScaleY="55345">
        <dgm:presLayoutVars>
          <dgm:chMax val="0"/>
          <dgm:bulletEnabled val="1"/>
        </dgm:presLayoutVars>
      </dgm:prSet>
      <dgm:spPr/>
    </dgm:pt>
    <dgm:pt modelId="{BA469ED8-11BD-4CD4-A8C0-2F1B4304DBE3}" type="pres">
      <dgm:prSet presAssocID="{96265D10-F19E-44A9-ACB8-3883CEFDA596}" presName="childText" presStyleLbl="revTx" presStyleIdx="0" presStyleCnt="1">
        <dgm:presLayoutVars>
          <dgm:bulletEnabled val="1"/>
        </dgm:presLayoutVars>
      </dgm:prSet>
      <dgm:spPr/>
    </dgm:pt>
    <dgm:pt modelId="{60CEB718-3356-4B1B-BDFC-615EC867399B}" type="pres">
      <dgm:prSet presAssocID="{2E09A085-D3D6-40F6-9773-36EFF9B59455}" presName="parentText" presStyleLbl="node1" presStyleIdx="1" presStyleCnt="2" custScaleY="58783">
        <dgm:presLayoutVars>
          <dgm:chMax val="0"/>
          <dgm:bulletEnabled val="1"/>
        </dgm:presLayoutVars>
      </dgm:prSet>
      <dgm:spPr/>
    </dgm:pt>
  </dgm:ptLst>
  <dgm:cxnLst>
    <dgm:cxn modelId="{124D470A-D4CF-496C-B827-F4CC55CB6965}" type="presOf" srcId="{5513D86F-6EC8-4C5F-B2CF-AEC2F5840065}" destId="{BA469ED8-11BD-4CD4-A8C0-2F1B4304DBE3}" srcOrd="0" destOrd="1" presId="urn:microsoft.com/office/officeart/2005/8/layout/vList2"/>
    <dgm:cxn modelId="{0F88961D-0477-4B1B-A401-92F11D26473B}" srcId="{055B25E6-4F4E-4694-801F-EEF1F6774D66}" destId="{96265D10-F19E-44A9-ACB8-3883CEFDA596}" srcOrd="0" destOrd="0" parTransId="{C167CB2E-FB55-4A4D-BA7F-C7287F6D6645}" sibTransId="{5C38F203-5EDB-491C-8BE3-EDB99D178055}"/>
    <dgm:cxn modelId="{FE395338-1B80-4601-85E6-8F556816B516}" type="presOf" srcId="{055B25E6-4F4E-4694-801F-EEF1F6774D66}" destId="{CA3DA279-BC54-45A1-AB95-F32BFCB6B2DA}" srcOrd="0" destOrd="0" presId="urn:microsoft.com/office/officeart/2005/8/layout/vList2"/>
    <dgm:cxn modelId="{E890C673-557A-4636-B9E2-2E17E953B889}" srcId="{96265D10-F19E-44A9-ACB8-3883CEFDA596}" destId="{415A3CFA-6841-47FE-86A8-60DFE7B063C9}" srcOrd="2" destOrd="0" parTransId="{A7D30FF0-CBD0-4518-A008-21C161159F06}" sibTransId="{894278E0-C438-4033-8FEE-E6EBF641C09C}"/>
    <dgm:cxn modelId="{A04DAF93-5733-4515-B504-FCF6F1B65FD3}" type="presOf" srcId="{1B49AD58-51A8-442C-B48C-F31D0921D1B1}" destId="{BA469ED8-11BD-4CD4-A8C0-2F1B4304DBE3}" srcOrd="0" destOrd="0" presId="urn:microsoft.com/office/officeart/2005/8/layout/vList2"/>
    <dgm:cxn modelId="{8BFF2EAA-54B3-4C4C-99F6-9D8B297BFF49}" srcId="{96265D10-F19E-44A9-ACB8-3883CEFDA596}" destId="{1B49AD58-51A8-442C-B48C-F31D0921D1B1}" srcOrd="0" destOrd="0" parTransId="{3E37E6DD-C40A-48C1-A7AE-DF2E49697675}" sibTransId="{FD68F047-09CE-482E-9F71-A73524B45935}"/>
    <dgm:cxn modelId="{199C8EAA-2B47-4055-AAC6-A8F473D85096}" type="presOf" srcId="{415A3CFA-6841-47FE-86A8-60DFE7B063C9}" destId="{BA469ED8-11BD-4CD4-A8C0-2F1B4304DBE3}" srcOrd="0" destOrd="2" presId="urn:microsoft.com/office/officeart/2005/8/layout/vList2"/>
    <dgm:cxn modelId="{E0AB80AB-8E08-4FC2-987C-3665BCDB748A}" srcId="{96265D10-F19E-44A9-ACB8-3883CEFDA596}" destId="{5513D86F-6EC8-4C5F-B2CF-AEC2F5840065}" srcOrd="1" destOrd="0" parTransId="{76F532D5-E83D-4BB6-8037-D093EA168B6B}" sibTransId="{A3276EE4-5188-48D3-A7BF-49C39389DA09}"/>
    <dgm:cxn modelId="{AE7343BC-348E-4045-838A-42491C5A81E3}" type="presOf" srcId="{96265D10-F19E-44A9-ACB8-3883CEFDA596}" destId="{C38B8CF3-3D50-4DBE-A5B0-3DD11E176EC4}" srcOrd="0" destOrd="0" presId="urn:microsoft.com/office/officeart/2005/8/layout/vList2"/>
    <dgm:cxn modelId="{6DD22BC7-E520-4387-8C08-C0C5855D69BA}" srcId="{055B25E6-4F4E-4694-801F-EEF1F6774D66}" destId="{2E09A085-D3D6-40F6-9773-36EFF9B59455}" srcOrd="1" destOrd="0" parTransId="{8E4E7BA1-A495-4C6A-A352-2BE257B5B1CC}" sibTransId="{AB1624E2-096C-44A6-8314-9EEE3B9A4C3D}"/>
    <dgm:cxn modelId="{63BBABD5-884C-472F-822C-A3EFD2301DFF}" srcId="{96265D10-F19E-44A9-ACB8-3883CEFDA596}" destId="{95E0AA4D-5966-434F-B71E-F10481692B56}" srcOrd="3" destOrd="0" parTransId="{3CECC854-3C35-4B84-B959-5FDDC7CEF805}" sibTransId="{750E788B-5330-43ED-9C49-01D5D80B6527}"/>
    <dgm:cxn modelId="{10DDB4E5-0508-4F0C-A3A6-F7FB84E425F5}" type="presOf" srcId="{95E0AA4D-5966-434F-B71E-F10481692B56}" destId="{BA469ED8-11BD-4CD4-A8C0-2F1B4304DBE3}" srcOrd="0" destOrd="3" presId="urn:microsoft.com/office/officeart/2005/8/layout/vList2"/>
    <dgm:cxn modelId="{4D7F6BF2-0BF4-48D7-AD15-FA4446BBC8DE}" type="presOf" srcId="{2E09A085-D3D6-40F6-9773-36EFF9B59455}" destId="{60CEB718-3356-4B1B-BDFC-615EC867399B}" srcOrd="0" destOrd="0" presId="urn:microsoft.com/office/officeart/2005/8/layout/vList2"/>
    <dgm:cxn modelId="{BB321CA6-CC8D-416C-9F33-FE77BC96BF69}" type="presParOf" srcId="{CA3DA279-BC54-45A1-AB95-F32BFCB6B2DA}" destId="{C38B8CF3-3D50-4DBE-A5B0-3DD11E176EC4}" srcOrd="0" destOrd="0" presId="urn:microsoft.com/office/officeart/2005/8/layout/vList2"/>
    <dgm:cxn modelId="{7BEE88F6-2430-4863-AD54-2C08A5610C84}" type="presParOf" srcId="{CA3DA279-BC54-45A1-AB95-F32BFCB6B2DA}" destId="{BA469ED8-11BD-4CD4-A8C0-2F1B4304DBE3}" srcOrd="1" destOrd="0" presId="urn:microsoft.com/office/officeart/2005/8/layout/vList2"/>
    <dgm:cxn modelId="{C49CED87-1F86-4110-BFBB-B188ACE207EE}" type="presParOf" srcId="{CA3DA279-BC54-45A1-AB95-F32BFCB6B2DA}" destId="{60CEB718-3356-4B1B-BDFC-615EC867399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FE5B05-4EA3-4821-A5A7-775F5C08790B}"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US"/>
        </a:p>
      </dgm:t>
    </dgm:pt>
    <dgm:pt modelId="{13981389-045F-4065-9BE2-09DA88F578ED}">
      <dgm:prSet custT="1"/>
      <dgm:spPr/>
      <dgm:t>
        <a:bodyPr/>
        <a:lstStyle/>
        <a:p>
          <a:r>
            <a:rPr lang="en-US" sz="1800" dirty="0"/>
            <a:t>With the 50% rollout of version 1.6.0, we have observed positive indicators in user engagement, such as increased user retention rates and longer average time spent in the game. </a:t>
          </a:r>
        </a:p>
      </dgm:t>
    </dgm:pt>
    <dgm:pt modelId="{ED5367DC-739A-44B3-8746-A99831C61324}" type="parTrans" cxnId="{10493CE4-FB76-49D0-9F15-221143838FF5}">
      <dgm:prSet/>
      <dgm:spPr/>
      <dgm:t>
        <a:bodyPr/>
        <a:lstStyle/>
        <a:p>
          <a:endParaRPr lang="en-US"/>
        </a:p>
      </dgm:t>
    </dgm:pt>
    <dgm:pt modelId="{8D246231-74BA-4202-AD52-7C34267AE3AC}" type="sibTrans" cxnId="{10493CE4-FB76-49D0-9F15-221143838FF5}">
      <dgm:prSet/>
      <dgm:spPr/>
      <dgm:t>
        <a:bodyPr/>
        <a:lstStyle/>
        <a:p>
          <a:endParaRPr lang="en-US"/>
        </a:p>
      </dgm:t>
    </dgm:pt>
    <dgm:pt modelId="{A41A71E0-D62B-4099-B5DD-E1BF31B1FCFF}">
      <dgm:prSet custT="1"/>
      <dgm:spPr/>
      <dgm:t>
        <a:bodyPr/>
        <a:lstStyle/>
        <a:p>
          <a:r>
            <a:rPr lang="en-US" sz="1800" dirty="0"/>
            <a:t>Although the new version 1.6.0 still exhibits weaknesses in tutorials, implemented solutions aid in reducing churn rate, increasing conversion rate, and enhancing players' win rates. Thanks to these methods, I aim assisting and enhancing user experience in the upcoming version.</a:t>
          </a:r>
        </a:p>
      </dgm:t>
    </dgm:pt>
    <dgm:pt modelId="{B7288E7B-09C4-4E15-A071-AD8DC1EC3DE7}" type="parTrans" cxnId="{CC209EAF-6488-40E8-B33F-E06A4972B8D6}">
      <dgm:prSet/>
      <dgm:spPr/>
      <dgm:t>
        <a:bodyPr/>
        <a:lstStyle/>
        <a:p>
          <a:endParaRPr lang="en-US"/>
        </a:p>
      </dgm:t>
    </dgm:pt>
    <dgm:pt modelId="{56D6201D-279C-4658-B329-ACD39D50E41B}" type="sibTrans" cxnId="{CC209EAF-6488-40E8-B33F-E06A4972B8D6}">
      <dgm:prSet/>
      <dgm:spPr/>
      <dgm:t>
        <a:bodyPr/>
        <a:lstStyle/>
        <a:p>
          <a:endParaRPr lang="en-US"/>
        </a:p>
      </dgm:t>
    </dgm:pt>
    <dgm:pt modelId="{D8F486AB-8BDD-455F-AA68-F0A23EE21367}">
      <dgm:prSet custT="1"/>
      <dgm:spPr/>
      <dgm:t>
        <a:bodyPr/>
        <a:lstStyle/>
        <a:p>
          <a:r>
            <a:rPr lang="en-US" sz="1800" dirty="0"/>
            <a:t>Based on insight data, my experience, and knowledge in the gaming sector, I believe that:</a:t>
          </a:r>
        </a:p>
        <a:p>
          <a:r>
            <a:rPr lang="en-US" sz="1800" b="1" dirty="0"/>
            <a:t>We should roll out 100% version 1.6.0 to all users in next update.</a:t>
          </a:r>
          <a:r>
            <a:rPr lang="en-US" sz="1800" dirty="0"/>
            <a:t> </a:t>
          </a:r>
        </a:p>
      </dgm:t>
    </dgm:pt>
    <dgm:pt modelId="{C88CE839-2A39-478D-8AE3-8B590FB75688}" type="parTrans" cxnId="{00A0E4F0-AE0D-4955-BB05-4755BE9E553C}">
      <dgm:prSet/>
      <dgm:spPr/>
      <dgm:t>
        <a:bodyPr/>
        <a:lstStyle/>
        <a:p>
          <a:endParaRPr lang="en-US"/>
        </a:p>
      </dgm:t>
    </dgm:pt>
    <dgm:pt modelId="{CC33D981-0D22-437D-B450-3321C347CC78}" type="sibTrans" cxnId="{00A0E4F0-AE0D-4955-BB05-4755BE9E553C}">
      <dgm:prSet/>
      <dgm:spPr/>
      <dgm:t>
        <a:bodyPr/>
        <a:lstStyle/>
        <a:p>
          <a:endParaRPr lang="en-US"/>
        </a:p>
      </dgm:t>
    </dgm:pt>
    <dgm:pt modelId="{2701A0D4-E2A1-49D5-805E-DEFB4181189A}" type="pres">
      <dgm:prSet presAssocID="{D8FE5B05-4EA3-4821-A5A7-775F5C08790B}" presName="linear" presStyleCnt="0">
        <dgm:presLayoutVars>
          <dgm:animLvl val="lvl"/>
          <dgm:resizeHandles val="exact"/>
        </dgm:presLayoutVars>
      </dgm:prSet>
      <dgm:spPr/>
    </dgm:pt>
    <dgm:pt modelId="{78740A2C-670F-4DA5-8829-2B201CE97875}" type="pres">
      <dgm:prSet presAssocID="{13981389-045F-4065-9BE2-09DA88F578ED}" presName="parentText" presStyleLbl="node1" presStyleIdx="0" presStyleCnt="3">
        <dgm:presLayoutVars>
          <dgm:chMax val="0"/>
          <dgm:bulletEnabled val="1"/>
        </dgm:presLayoutVars>
      </dgm:prSet>
      <dgm:spPr/>
    </dgm:pt>
    <dgm:pt modelId="{9DA96C74-D285-4333-9339-10FD6EAE615D}" type="pres">
      <dgm:prSet presAssocID="{8D246231-74BA-4202-AD52-7C34267AE3AC}" presName="spacer" presStyleCnt="0"/>
      <dgm:spPr/>
    </dgm:pt>
    <dgm:pt modelId="{6C784A3C-822A-4912-A250-A35B1772ACA7}" type="pres">
      <dgm:prSet presAssocID="{A41A71E0-D62B-4099-B5DD-E1BF31B1FCFF}" presName="parentText" presStyleLbl="node1" presStyleIdx="1" presStyleCnt="3">
        <dgm:presLayoutVars>
          <dgm:chMax val="0"/>
          <dgm:bulletEnabled val="1"/>
        </dgm:presLayoutVars>
      </dgm:prSet>
      <dgm:spPr/>
    </dgm:pt>
    <dgm:pt modelId="{B6DEC9AA-8C14-4238-946A-278C5B4D93E6}" type="pres">
      <dgm:prSet presAssocID="{56D6201D-279C-4658-B329-ACD39D50E41B}" presName="spacer" presStyleCnt="0"/>
      <dgm:spPr/>
    </dgm:pt>
    <dgm:pt modelId="{F06834A6-FC1D-4589-A97E-CC71C9B02F42}" type="pres">
      <dgm:prSet presAssocID="{D8F486AB-8BDD-455F-AA68-F0A23EE21367}" presName="parentText" presStyleLbl="node1" presStyleIdx="2" presStyleCnt="3">
        <dgm:presLayoutVars>
          <dgm:chMax val="0"/>
          <dgm:bulletEnabled val="1"/>
        </dgm:presLayoutVars>
      </dgm:prSet>
      <dgm:spPr/>
    </dgm:pt>
  </dgm:ptLst>
  <dgm:cxnLst>
    <dgm:cxn modelId="{7191B21B-3EBF-4422-9A9A-680C7FE29095}" type="presOf" srcId="{D8FE5B05-4EA3-4821-A5A7-775F5C08790B}" destId="{2701A0D4-E2A1-49D5-805E-DEFB4181189A}" srcOrd="0" destOrd="0" presId="urn:microsoft.com/office/officeart/2005/8/layout/vList2"/>
    <dgm:cxn modelId="{72592637-B75A-4368-BA37-52E46E6B13C2}" type="presOf" srcId="{A41A71E0-D62B-4099-B5DD-E1BF31B1FCFF}" destId="{6C784A3C-822A-4912-A250-A35B1772ACA7}" srcOrd="0" destOrd="0" presId="urn:microsoft.com/office/officeart/2005/8/layout/vList2"/>
    <dgm:cxn modelId="{73B1D88E-8327-4605-B27B-CA64E56A2F8D}" type="presOf" srcId="{D8F486AB-8BDD-455F-AA68-F0A23EE21367}" destId="{F06834A6-FC1D-4589-A97E-CC71C9B02F42}" srcOrd="0" destOrd="0" presId="urn:microsoft.com/office/officeart/2005/8/layout/vList2"/>
    <dgm:cxn modelId="{CC209EAF-6488-40E8-B33F-E06A4972B8D6}" srcId="{D8FE5B05-4EA3-4821-A5A7-775F5C08790B}" destId="{A41A71E0-D62B-4099-B5DD-E1BF31B1FCFF}" srcOrd="1" destOrd="0" parTransId="{B7288E7B-09C4-4E15-A071-AD8DC1EC3DE7}" sibTransId="{56D6201D-279C-4658-B329-ACD39D50E41B}"/>
    <dgm:cxn modelId="{26F7B8BB-804A-470F-AC4D-8D1BAD42C02C}" type="presOf" srcId="{13981389-045F-4065-9BE2-09DA88F578ED}" destId="{78740A2C-670F-4DA5-8829-2B201CE97875}" srcOrd="0" destOrd="0" presId="urn:microsoft.com/office/officeart/2005/8/layout/vList2"/>
    <dgm:cxn modelId="{10493CE4-FB76-49D0-9F15-221143838FF5}" srcId="{D8FE5B05-4EA3-4821-A5A7-775F5C08790B}" destId="{13981389-045F-4065-9BE2-09DA88F578ED}" srcOrd="0" destOrd="0" parTransId="{ED5367DC-739A-44B3-8746-A99831C61324}" sibTransId="{8D246231-74BA-4202-AD52-7C34267AE3AC}"/>
    <dgm:cxn modelId="{00A0E4F0-AE0D-4955-BB05-4755BE9E553C}" srcId="{D8FE5B05-4EA3-4821-A5A7-775F5C08790B}" destId="{D8F486AB-8BDD-455F-AA68-F0A23EE21367}" srcOrd="2" destOrd="0" parTransId="{C88CE839-2A39-478D-8AE3-8B590FB75688}" sibTransId="{CC33D981-0D22-437D-B450-3321C347CC78}"/>
    <dgm:cxn modelId="{43D8AA72-6125-42DB-AE88-E9084E59AB1D}" type="presParOf" srcId="{2701A0D4-E2A1-49D5-805E-DEFB4181189A}" destId="{78740A2C-670F-4DA5-8829-2B201CE97875}" srcOrd="0" destOrd="0" presId="urn:microsoft.com/office/officeart/2005/8/layout/vList2"/>
    <dgm:cxn modelId="{92835B2C-E4AE-4CDE-96BE-B4C850A6DAF3}" type="presParOf" srcId="{2701A0D4-E2A1-49D5-805E-DEFB4181189A}" destId="{9DA96C74-D285-4333-9339-10FD6EAE615D}" srcOrd="1" destOrd="0" presId="urn:microsoft.com/office/officeart/2005/8/layout/vList2"/>
    <dgm:cxn modelId="{0C906FB0-4D75-427F-8E78-2CDF659B172D}" type="presParOf" srcId="{2701A0D4-E2A1-49D5-805E-DEFB4181189A}" destId="{6C784A3C-822A-4912-A250-A35B1772ACA7}" srcOrd="2" destOrd="0" presId="urn:microsoft.com/office/officeart/2005/8/layout/vList2"/>
    <dgm:cxn modelId="{19B8421C-0D7C-4506-95DA-9498CB4E02E0}" type="presParOf" srcId="{2701A0D4-E2A1-49D5-805E-DEFB4181189A}" destId="{B6DEC9AA-8C14-4238-946A-278C5B4D93E6}" srcOrd="3" destOrd="0" presId="urn:microsoft.com/office/officeart/2005/8/layout/vList2"/>
    <dgm:cxn modelId="{08EAD239-2757-4F4C-9EB3-0A0810FEE00F}" type="presParOf" srcId="{2701A0D4-E2A1-49D5-805E-DEFB4181189A}" destId="{F06834A6-FC1D-4589-A97E-CC71C9B02F4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8B8CF3-3D50-4DBE-A5B0-3DD11E176EC4}">
      <dsp:nvSpPr>
        <dsp:cNvPr id="0" name=""/>
        <dsp:cNvSpPr/>
      </dsp:nvSpPr>
      <dsp:spPr>
        <a:xfrm>
          <a:off x="0" y="155448"/>
          <a:ext cx="9983893" cy="663077"/>
        </a:xfrm>
        <a:prstGeom prst="roundRect">
          <a:avLst/>
        </a:prstGeom>
        <a:gradFill rotWithShape="0">
          <a:gsLst>
            <a:gs pos="0">
              <a:schemeClr val="accent3">
                <a:hueOff val="0"/>
                <a:satOff val="0"/>
                <a:lumOff val="0"/>
                <a:alphaOff val="0"/>
                <a:tint val="100000"/>
                <a:shade val="85000"/>
                <a:satMod val="100000"/>
                <a:lumMod val="100000"/>
              </a:schemeClr>
            </a:gs>
            <a:gs pos="100000">
              <a:schemeClr val="accent3">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3">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kern="1200" dirty="0"/>
            <a:t>The improvement of tutorial in-game version </a:t>
          </a:r>
          <a:r>
            <a:rPr lang="en-US" sz="1800" b="1" kern="1200" dirty="0"/>
            <a:t>1.6.0 </a:t>
          </a:r>
          <a:r>
            <a:rPr lang="en-US" sz="1800" kern="1200" dirty="0"/>
            <a:t>has impacted the </a:t>
          </a:r>
          <a:r>
            <a:rPr lang="en-US" sz="1800" b="1" kern="1200" dirty="0"/>
            <a:t>User Experience better than </a:t>
          </a:r>
          <a:r>
            <a:rPr lang="en-US" sz="1800" kern="1200" dirty="0"/>
            <a:t>in-game version </a:t>
          </a:r>
          <a:r>
            <a:rPr lang="en-US" sz="1800" b="1" kern="1200" dirty="0"/>
            <a:t>1.5.2 </a:t>
          </a:r>
          <a:r>
            <a:rPr lang="en-US" sz="1800" kern="1200" dirty="0"/>
            <a:t>though metrics:</a:t>
          </a:r>
        </a:p>
      </dsp:txBody>
      <dsp:txXfrm>
        <a:off x="32369" y="187817"/>
        <a:ext cx="9919155" cy="598339"/>
      </dsp:txXfrm>
    </dsp:sp>
    <dsp:sp modelId="{BA469ED8-11BD-4CD4-A8C0-2F1B4304DBE3}">
      <dsp:nvSpPr>
        <dsp:cNvPr id="0" name=""/>
        <dsp:cNvSpPr/>
      </dsp:nvSpPr>
      <dsp:spPr>
        <a:xfrm>
          <a:off x="0" y="818526"/>
          <a:ext cx="9983893" cy="3179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6989" tIns="22860" rIns="128016" bIns="22860" numCol="1" spcCol="1270" anchor="t" anchorCtr="0">
          <a:noAutofit/>
        </a:bodyPr>
        <a:lstStyle/>
        <a:p>
          <a:pPr marL="171450" lvl="1" indent="-171450" algn="l" defTabSz="800100">
            <a:lnSpc>
              <a:spcPct val="150000"/>
            </a:lnSpc>
            <a:spcBef>
              <a:spcPct val="0"/>
            </a:spcBef>
            <a:spcAft>
              <a:spcPct val="20000"/>
            </a:spcAft>
            <a:buChar char="•"/>
          </a:pPr>
          <a:r>
            <a:rPr lang="en-US" sz="1800" b="1" kern="1200" dirty="0">
              <a:solidFill>
                <a:schemeClr val="bg2">
                  <a:lumMod val="25000"/>
                </a:schemeClr>
              </a:solidFill>
            </a:rPr>
            <a:t>User retention rate: </a:t>
          </a:r>
          <a:r>
            <a:rPr lang="en-US" sz="1800" kern="1200" dirty="0">
              <a:solidFill>
                <a:schemeClr val="bg2">
                  <a:lumMod val="25000"/>
                </a:schemeClr>
              </a:solidFill>
            </a:rPr>
            <a:t>the ratio </a:t>
          </a:r>
          <a:r>
            <a:rPr lang="en-US" sz="1800" b="1" kern="1200" dirty="0">
              <a:solidFill>
                <a:schemeClr val="bg2">
                  <a:lumMod val="25000"/>
                </a:schemeClr>
              </a:solidFill>
            </a:rPr>
            <a:t>increases</a:t>
          </a:r>
          <a:r>
            <a:rPr lang="en-US" sz="1800" kern="1200" dirty="0">
              <a:solidFill>
                <a:schemeClr val="bg2">
                  <a:lumMod val="25000"/>
                </a:schemeClr>
              </a:solidFill>
            </a:rPr>
            <a:t> in version </a:t>
          </a:r>
          <a:r>
            <a:rPr lang="en-US" sz="1800" b="1" kern="1200" dirty="0">
              <a:solidFill>
                <a:schemeClr val="bg2">
                  <a:lumMod val="25000"/>
                </a:schemeClr>
              </a:solidFill>
            </a:rPr>
            <a:t>1.6.0</a:t>
          </a:r>
          <a:r>
            <a:rPr lang="en-US" sz="1800" kern="1200" dirty="0">
              <a:solidFill>
                <a:schemeClr val="bg2">
                  <a:lumMod val="25000"/>
                </a:schemeClr>
              </a:solidFill>
            </a:rPr>
            <a:t>. </a:t>
          </a:r>
        </a:p>
        <a:p>
          <a:pPr marL="171450" lvl="1" indent="-171450" algn="l" defTabSz="800100">
            <a:lnSpc>
              <a:spcPct val="150000"/>
            </a:lnSpc>
            <a:spcBef>
              <a:spcPct val="0"/>
            </a:spcBef>
            <a:spcAft>
              <a:spcPct val="20000"/>
            </a:spcAft>
            <a:buChar char="•"/>
          </a:pPr>
          <a:r>
            <a:rPr lang="en-US" sz="1800" b="1" kern="1200" dirty="0">
              <a:solidFill>
                <a:schemeClr val="bg2">
                  <a:lumMod val="25000"/>
                </a:schemeClr>
              </a:solidFill>
            </a:rPr>
            <a:t>Tutorial completion rate: </a:t>
          </a:r>
          <a:r>
            <a:rPr lang="en-US" sz="1800" kern="1200" dirty="0">
              <a:solidFill>
                <a:schemeClr val="bg2">
                  <a:lumMod val="25000"/>
                </a:schemeClr>
              </a:solidFill>
            </a:rPr>
            <a:t>In version </a:t>
          </a:r>
          <a:r>
            <a:rPr lang="en-US" sz="1800" b="1" kern="1200" dirty="0">
              <a:solidFill>
                <a:schemeClr val="bg2">
                  <a:lumMod val="25000"/>
                </a:schemeClr>
              </a:solidFill>
            </a:rPr>
            <a:t>1.6.0</a:t>
          </a:r>
          <a:r>
            <a:rPr lang="en-US" sz="1800" kern="1200" dirty="0">
              <a:solidFill>
                <a:schemeClr val="bg2">
                  <a:lumMod val="25000"/>
                </a:schemeClr>
              </a:solidFill>
            </a:rPr>
            <a:t>, the completion rate is </a:t>
          </a:r>
          <a:r>
            <a:rPr lang="en-US" sz="1800" b="1" kern="1200" dirty="0">
              <a:solidFill>
                <a:schemeClr val="bg2">
                  <a:lumMod val="25000"/>
                </a:schemeClr>
              </a:solidFill>
            </a:rPr>
            <a:t>lower than </a:t>
          </a:r>
          <a:r>
            <a:rPr lang="en-US" sz="1800" kern="1200" dirty="0">
              <a:solidFill>
                <a:schemeClr val="bg2">
                  <a:lumMod val="25000"/>
                </a:schemeClr>
              </a:solidFill>
            </a:rPr>
            <a:t>in version </a:t>
          </a:r>
          <a:r>
            <a:rPr lang="en-US" sz="1800" b="1" kern="1200" dirty="0">
              <a:solidFill>
                <a:schemeClr val="bg2">
                  <a:lumMod val="25000"/>
                </a:schemeClr>
              </a:solidFill>
            </a:rPr>
            <a:t>1.5.2 </a:t>
          </a:r>
          <a:r>
            <a:rPr lang="en-US" sz="1800" kern="1200" dirty="0">
              <a:solidFill>
                <a:schemeClr val="bg2">
                  <a:lumMod val="25000"/>
                </a:schemeClr>
              </a:solidFill>
            </a:rPr>
            <a:t>because the tutorials are twice as long. (I will propose solutions in the next chapter)</a:t>
          </a:r>
        </a:p>
        <a:p>
          <a:pPr marL="171450" lvl="1" indent="-171450" algn="l" defTabSz="800100">
            <a:lnSpc>
              <a:spcPct val="150000"/>
            </a:lnSpc>
            <a:spcBef>
              <a:spcPct val="0"/>
            </a:spcBef>
            <a:spcAft>
              <a:spcPct val="20000"/>
            </a:spcAft>
            <a:buChar char="•"/>
          </a:pPr>
          <a:r>
            <a:rPr lang="en-US" sz="1800" b="1" kern="1200" dirty="0">
              <a:solidFill>
                <a:schemeClr val="bg2">
                  <a:lumMod val="25000"/>
                </a:schemeClr>
              </a:solidFill>
            </a:rPr>
            <a:t>Average time spent on Game: </a:t>
          </a:r>
          <a:r>
            <a:rPr lang="en-US" sz="1800" kern="1200" dirty="0">
              <a:solidFill>
                <a:schemeClr val="bg2">
                  <a:lumMod val="25000"/>
                </a:schemeClr>
              </a:solidFill>
            </a:rPr>
            <a:t>During the upgrade period in version </a:t>
          </a:r>
          <a:r>
            <a:rPr lang="en-US" sz="1800" b="1" kern="1200" dirty="0">
              <a:solidFill>
                <a:schemeClr val="bg2">
                  <a:lumMod val="25000"/>
                </a:schemeClr>
              </a:solidFill>
            </a:rPr>
            <a:t>1.6.0</a:t>
          </a:r>
          <a:r>
            <a:rPr lang="en-US" sz="1800" kern="1200" dirty="0">
              <a:solidFill>
                <a:schemeClr val="bg2">
                  <a:lumMod val="25000"/>
                </a:schemeClr>
              </a:solidFill>
            </a:rPr>
            <a:t>, there is an </a:t>
          </a:r>
          <a:r>
            <a:rPr lang="en-US" sz="1800" b="1" kern="1200" dirty="0">
              <a:solidFill>
                <a:schemeClr val="bg2">
                  <a:lumMod val="25000"/>
                </a:schemeClr>
              </a:solidFill>
            </a:rPr>
            <a:t>increase</a:t>
          </a:r>
          <a:r>
            <a:rPr lang="en-US" sz="1800" kern="1200" dirty="0">
              <a:solidFill>
                <a:schemeClr val="bg2">
                  <a:lumMod val="25000"/>
                </a:schemeClr>
              </a:solidFill>
            </a:rPr>
            <a:t> in the average number of </a:t>
          </a:r>
          <a:r>
            <a:rPr lang="en-US" sz="1800" b="1" kern="1200" dirty="0">
              <a:solidFill>
                <a:schemeClr val="bg2">
                  <a:lumMod val="25000"/>
                </a:schemeClr>
              </a:solidFill>
            </a:rPr>
            <a:t>logins</a:t>
          </a:r>
          <a:r>
            <a:rPr lang="en-US" sz="1800" kern="1200" dirty="0">
              <a:solidFill>
                <a:schemeClr val="bg2">
                  <a:lumMod val="25000"/>
                </a:schemeClr>
              </a:solidFill>
            </a:rPr>
            <a:t> per player, the average level of </a:t>
          </a:r>
          <a:r>
            <a:rPr lang="en-US" sz="1800" b="1" kern="1200" dirty="0">
              <a:solidFill>
                <a:schemeClr val="bg2">
                  <a:lumMod val="25000"/>
                </a:schemeClr>
              </a:solidFill>
            </a:rPr>
            <a:t>user engagement </a:t>
          </a:r>
          <a:r>
            <a:rPr lang="en-US" sz="1800" kern="1200" dirty="0">
              <a:solidFill>
                <a:schemeClr val="bg2">
                  <a:lumMod val="25000"/>
                </a:schemeClr>
              </a:solidFill>
            </a:rPr>
            <a:t>per player, and the average </a:t>
          </a:r>
          <a:r>
            <a:rPr lang="en-US" sz="1800" b="1" kern="1200" dirty="0">
              <a:solidFill>
                <a:schemeClr val="bg2">
                  <a:lumMod val="25000"/>
                </a:schemeClr>
              </a:solidFill>
            </a:rPr>
            <a:t>playing time </a:t>
          </a:r>
          <a:r>
            <a:rPr lang="en-US" sz="1800" kern="1200" dirty="0">
              <a:solidFill>
                <a:schemeClr val="bg2">
                  <a:lumMod val="25000"/>
                </a:schemeClr>
              </a:solidFill>
            </a:rPr>
            <a:t>per player compared to version </a:t>
          </a:r>
          <a:r>
            <a:rPr lang="en-US" sz="1800" b="1" kern="1200" dirty="0">
              <a:solidFill>
                <a:schemeClr val="bg2">
                  <a:lumMod val="25000"/>
                </a:schemeClr>
              </a:solidFill>
            </a:rPr>
            <a:t>1.5.2</a:t>
          </a:r>
          <a:r>
            <a:rPr lang="en-US" sz="1800" kern="1200" dirty="0">
              <a:solidFill>
                <a:schemeClr val="bg2">
                  <a:lumMod val="25000"/>
                </a:schemeClr>
              </a:solidFill>
            </a:rPr>
            <a:t>.</a:t>
          </a:r>
        </a:p>
        <a:p>
          <a:pPr marL="171450" lvl="1" indent="-171450" algn="l" defTabSz="800100">
            <a:lnSpc>
              <a:spcPct val="150000"/>
            </a:lnSpc>
            <a:spcBef>
              <a:spcPct val="0"/>
            </a:spcBef>
            <a:spcAft>
              <a:spcPct val="20000"/>
            </a:spcAft>
            <a:buChar char="•"/>
          </a:pPr>
          <a:r>
            <a:rPr lang="en-US" sz="1800" b="1" kern="1200" dirty="0">
              <a:solidFill>
                <a:schemeClr val="bg2">
                  <a:lumMod val="25000"/>
                </a:schemeClr>
              </a:solidFill>
            </a:rPr>
            <a:t>Activities of players</a:t>
          </a:r>
          <a:r>
            <a:rPr lang="en-US" sz="1800" kern="1200" dirty="0">
              <a:solidFill>
                <a:schemeClr val="bg2">
                  <a:lumMod val="25000"/>
                </a:schemeClr>
              </a:solidFill>
            </a:rPr>
            <a:t>: The number of </a:t>
          </a:r>
          <a:r>
            <a:rPr lang="en-US" sz="1800" b="1" kern="1200" dirty="0">
              <a:solidFill>
                <a:schemeClr val="bg2">
                  <a:lumMod val="25000"/>
                </a:schemeClr>
              </a:solidFill>
            </a:rPr>
            <a:t>activities</a:t>
          </a:r>
          <a:r>
            <a:rPr lang="en-US" sz="1800" kern="1200" dirty="0">
              <a:solidFill>
                <a:schemeClr val="bg2">
                  <a:lumMod val="25000"/>
                </a:schemeClr>
              </a:solidFill>
            </a:rPr>
            <a:t> event and mode game on the </a:t>
          </a:r>
          <a:r>
            <a:rPr lang="en-US" sz="1800" b="1" kern="1200" dirty="0">
              <a:solidFill>
                <a:schemeClr val="bg2">
                  <a:lumMod val="25000"/>
                </a:schemeClr>
              </a:solidFill>
            </a:rPr>
            <a:t>new</a:t>
          </a:r>
          <a:r>
            <a:rPr lang="en-US" sz="1800" kern="1200" dirty="0">
              <a:solidFill>
                <a:schemeClr val="bg2">
                  <a:lumMod val="25000"/>
                </a:schemeClr>
              </a:solidFill>
            </a:rPr>
            <a:t> version is </a:t>
          </a:r>
          <a:r>
            <a:rPr lang="en-US" sz="1800" b="1" kern="1200" dirty="0">
              <a:solidFill>
                <a:schemeClr val="bg2">
                  <a:lumMod val="25000"/>
                </a:schemeClr>
              </a:solidFill>
            </a:rPr>
            <a:t>more than old </a:t>
          </a:r>
          <a:r>
            <a:rPr lang="en-US" sz="1800" kern="1200" dirty="0">
              <a:solidFill>
                <a:schemeClr val="bg2">
                  <a:lumMod val="25000"/>
                </a:schemeClr>
              </a:solidFill>
            </a:rPr>
            <a:t>version.</a:t>
          </a:r>
        </a:p>
      </dsp:txBody>
      <dsp:txXfrm>
        <a:off x="0" y="818526"/>
        <a:ext cx="9983893" cy="3179520"/>
      </dsp:txXfrm>
    </dsp:sp>
    <dsp:sp modelId="{60CEB718-3356-4B1B-BDFC-615EC867399B}">
      <dsp:nvSpPr>
        <dsp:cNvPr id="0" name=""/>
        <dsp:cNvSpPr/>
      </dsp:nvSpPr>
      <dsp:spPr>
        <a:xfrm>
          <a:off x="0" y="3998046"/>
          <a:ext cx="9983893" cy="704267"/>
        </a:xfrm>
        <a:prstGeom prst="roundRect">
          <a:avLst/>
        </a:prstGeom>
        <a:gradFill rotWithShape="0">
          <a:gsLst>
            <a:gs pos="0">
              <a:schemeClr val="accent3">
                <a:hueOff val="0"/>
                <a:satOff val="0"/>
                <a:lumOff val="0"/>
                <a:alphaOff val="0"/>
                <a:tint val="100000"/>
                <a:shade val="85000"/>
                <a:satMod val="100000"/>
                <a:lumMod val="100000"/>
              </a:schemeClr>
            </a:gs>
            <a:gs pos="100000">
              <a:schemeClr val="accent3">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3">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kern="1200" dirty="0"/>
            <a:t>Under the current circumstances, where features remain unchanged except for the upgraded tutorial. </a:t>
          </a:r>
        </a:p>
        <a:p>
          <a:pPr marL="0" lvl="0" indent="0" algn="just" defTabSz="800100">
            <a:lnSpc>
              <a:spcPct val="90000"/>
            </a:lnSpc>
            <a:spcBef>
              <a:spcPct val="0"/>
            </a:spcBef>
            <a:spcAft>
              <a:spcPct val="35000"/>
            </a:spcAft>
            <a:buNone/>
          </a:pPr>
          <a:r>
            <a:rPr lang="en-US" sz="1800" kern="1200" dirty="0"/>
            <a:t>We should upgrade 100% version 1.6.0 to all users</a:t>
          </a:r>
          <a:r>
            <a:rPr lang="en-US" sz="2000" kern="1200" dirty="0"/>
            <a:t>.</a:t>
          </a:r>
        </a:p>
      </dsp:txBody>
      <dsp:txXfrm>
        <a:off x="34379" y="4032425"/>
        <a:ext cx="9915135" cy="6355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740A2C-670F-4DA5-8829-2B201CE97875}">
      <dsp:nvSpPr>
        <dsp:cNvPr id="0" name=""/>
        <dsp:cNvSpPr/>
      </dsp:nvSpPr>
      <dsp:spPr>
        <a:xfrm>
          <a:off x="0" y="11518"/>
          <a:ext cx="10288693" cy="9547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With the 50% rollout of version 1.6.0, we have observed positive indicators in user engagement, such as increased user retention rates and longer average time spent in the game. </a:t>
          </a:r>
        </a:p>
      </dsp:txBody>
      <dsp:txXfrm>
        <a:off x="46606" y="58124"/>
        <a:ext cx="10195481" cy="861508"/>
      </dsp:txXfrm>
    </dsp:sp>
    <dsp:sp modelId="{6C784A3C-822A-4912-A250-A35B1772ACA7}">
      <dsp:nvSpPr>
        <dsp:cNvPr id="0" name=""/>
        <dsp:cNvSpPr/>
      </dsp:nvSpPr>
      <dsp:spPr>
        <a:xfrm>
          <a:off x="0" y="1113118"/>
          <a:ext cx="10288693" cy="9547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Although the new version 1.6.0 still exhibits weaknesses in tutorials, implemented solutions aid in reducing churn rate, increasing conversion rate, and enhancing players' win rates. Thanks to these methods, I aim assisting and enhancing user experience in the upcoming version.</a:t>
          </a:r>
        </a:p>
      </dsp:txBody>
      <dsp:txXfrm>
        <a:off x="46606" y="1159724"/>
        <a:ext cx="10195481" cy="861508"/>
      </dsp:txXfrm>
    </dsp:sp>
    <dsp:sp modelId="{F06834A6-FC1D-4589-A97E-CC71C9B02F42}">
      <dsp:nvSpPr>
        <dsp:cNvPr id="0" name=""/>
        <dsp:cNvSpPr/>
      </dsp:nvSpPr>
      <dsp:spPr>
        <a:xfrm>
          <a:off x="0" y="2214718"/>
          <a:ext cx="10288693" cy="9547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Based on insight data, my experience, and knowledge in the gaming sector, I believe that:</a:t>
          </a:r>
        </a:p>
        <a:p>
          <a:pPr marL="0" lvl="0" indent="0" algn="l" defTabSz="800100">
            <a:lnSpc>
              <a:spcPct val="90000"/>
            </a:lnSpc>
            <a:spcBef>
              <a:spcPct val="0"/>
            </a:spcBef>
            <a:spcAft>
              <a:spcPct val="35000"/>
            </a:spcAft>
            <a:buNone/>
          </a:pPr>
          <a:r>
            <a:rPr lang="en-US" sz="1800" b="1" kern="1200" dirty="0"/>
            <a:t>We should roll out 100% version 1.6.0 to all users in next update.</a:t>
          </a:r>
          <a:r>
            <a:rPr lang="en-US" sz="1800" kern="1200" dirty="0"/>
            <a:t> </a:t>
          </a:r>
        </a:p>
      </dsp:txBody>
      <dsp:txXfrm>
        <a:off x="46606" y="2261324"/>
        <a:ext cx="10195481" cy="86150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6/6/2024</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6/6/2024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1935294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9</a:t>
            </a:fld>
            <a:endParaRPr lang="en-US" noProof="0" dirty="0"/>
          </a:p>
        </p:txBody>
      </p:sp>
    </p:spTree>
    <p:extLst>
      <p:ext uri="{BB962C8B-B14F-4D97-AF65-F5344CB8AC3E}">
        <p14:creationId xmlns:p14="http://schemas.microsoft.com/office/powerpoint/2010/main" val="2402636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Để</a:t>
            </a:r>
            <a:r>
              <a:rPr lang="en-US" dirty="0"/>
              <a:t> </a:t>
            </a:r>
            <a:r>
              <a:rPr lang="en-US" dirty="0" err="1"/>
              <a:t>những</a:t>
            </a:r>
            <a:r>
              <a:rPr lang="en-US" dirty="0"/>
              <a:t> </a:t>
            </a:r>
            <a:r>
              <a:rPr lang="en-US" dirty="0" err="1"/>
              <a:t>thứ</a:t>
            </a:r>
            <a:r>
              <a:rPr lang="en-US" dirty="0"/>
              <a:t> negative </a:t>
            </a:r>
            <a:r>
              <a:rPr lang="en-US" dirty="0" err="1"/>
              <a:t>để</a:t>
            </a:r>
            <a:r>
              <a:rPr lang="en-US" dirty="0"/>
              <a:t> improve </a:t>
            </a:r>
            <a:r>
              <a:rPr lang="en-US" dirty="0" err="1"/>
              <a:t>mục</a:t>
            </a:r>
            <a:r>
              <a:rPr lang="en-US" dirty="0"/>
              <a:t> </a:t>
            </a:r>
            <a:r>
              <a:rPr lang="en-US" dirty="0" err="1"/>
              <a:t>này</a:t>
            </a:r>
            <a:r>
              <a:rPr lang="en-US" dirty="0"/>
              <a:t> </a:t>
            </a:r>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14</a:t>
            </a:fld>
            <a:endParaRPr lang="en-US" noProof="0" dirty="0"/>
          </a:p>
        </p:txBody>
      </p:sp>
    </p:spTree>
    <p:extLst>
      <p:ext uri="{BB962C8B-B14F-4D97-AF65-F5344CB8AC3E}">
        <p14:creationId xmlns:p14="http://schemas.microsoft.com/office/powerpoint/2010/main" val="3782231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15</a:t>
            </a:fld>
            <a:endParaRPr lang="en-US" noProof="0" dirty="0"/>
          </a:p>
        </p:txBody>
      </p:sp>
    </p:spTree>
    <p:extLst>
      <p:ext uri="{BB962C8B-B14F-4D97-AF65-F5344CB8AC3E}">
        <p14:creationId xmlns:p14="http://schemas.microsoft.com/office/powerpoint/2010/main" val="1270920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48641" y="2667000"/>
            <a:ext cx="5775960" cy="3660648"/>
          </a:xfrm>
        </p:spPr>
        <p:txBody>
          <a:bodyPr lIns="91440" rIns="91440"/>
          <a:lstStyle/>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48641" y="2667000"/>
            <a:ext cx="5775960" cy="3660648"/>
          </a:xfrm>
        </p:spPr>
        <p:txBody>
          <a:bodyPr lIns="91440" rIns="91440"/>
          <a:lstStyle/>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48641" y="2667000"/>
            <a:ext cx="5775960" cy="3660648"/>
          </a:xfrm>
        </p:spPr>
        <p:txBody>
          <a:bodyPr lIns="91440" rIns="91440"/>
          <a:lstStyle/>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48640" y="4709677"/>
            <a:ext cx="11094717" cy="1500876"/>
          </a:xfrm>
        </p:spPr>
        <p:txBody>
          <a:bodyPr lIns="91440" rIns="91440"/>
          <a:lstStyle/>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6553200" y="2667001"/>
            <a:ext cx="5090157" cy="3543552"/>
          </a:xfrm>
        </p:spPr>
        <p:txBody>
          <a:bodyPr lIns="91440" rIns="91440"/>
          <a:lstStyle/>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5.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0.jpg"/><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1.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chart" Target="../charts/chart4.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p:txBody>
          <a:bodyPr>
            <a:normAutofit fontScale="90000"/>
          </a:bodyPr>
          <a:lstStyle/>
          <a:p>
            <a:r>
              <a:rPr lang="en-US" dirty="0"/>
              <a:t>Interview test</a:t>
            </a:r>
            <a:br>
              <a:rPr lang="en-US" dirty="0"/>
            </a:br>
            <a:br>
              <a:rPr lang="en-US" dirty="0"/>
            </a:br>
            <a:r>
              <a:rPr lang="en-US" sz="3800" dirty="0"/>
              <a:t>Case study: </a:t>
            </a:r>
            <a:br>
              <a:rPr lang="en-US" sz="3800" dirty="0"/>
            </a:br>
            <a:r>
              <a:rPr lang="en-US" sz="3800" dirty="0"/>
              <a:t>update the new version game</a:t>
            </a:r>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a:xfrm>
            <a:off x="4059707" y="4831079"/>
            <a:ext cx="4072586" cy="807721"/>
          </a:xfrm>
        </p:spPr>
        <p:txBody>
          <a:bodyPr/>
          <a:lstStyle/>
          <a:p>
            <a:r>
              <a:rPr lang="en-US" dirty="0"/>
              <a:t>Personal Project By</a:t>
            </a:r>
          </a:p>
          <a:p>
            <a:r>
              <a:rPr lang="en-US" dirty="0"/>
              <a:t>Do Tan Tai</a:t>
            </a:r>
          </a:p>
          <a:p>
            <a:endParaRPr lang="en-US" dirty="0"/>
          </a:p>
        </p:txBody>
      </p:sp>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itle 1">
            <a:extLst>
              <a:ext uri="{FF2B5EF4-FFF2-40B4-BE49-F238E27FC236}">
                <a16:creationId xmlns:a16="http://schemas.microsoft.com/office/drawing/2014/main" id="{18E9CEA6-E74C-A790-A090-043DF5574816}"/>
              </a:ext>
            </a:extLst>
          </p:cNvPr>
          <p:cNvSpPr>
            <a:spLocks noGrp="1"/>
          </p:cNvSpPr>
          <p:nvPr>
            <p:ph type="title"/>
          </p:nvPr>
        </p:nvSpPr>
        <p:spPr>
          <a:xfrm>
            <a:off x="533400" y="914400"/>
            <a:ext cx="10805160" cy="707886"/>
          </a:xfrm>
        </p:spPr>
        <p:txBody>
          <a:bodyPr/>
          <a:lstStyle/>
          <a:p>
            <a:r>
              <a:rPr lang="en-US" dirty="0">
                <a:solidFill>
                  <a:schemeClr val="accent1"/>
                </a:solidFill>
              </a:rPr>
              <a:t>5. Activities of players</a:t>
            </a:r>
          </a:p>
        </p:txBody>
      </p:sp>
      <p:sp>
        <p:nvSpPr>
          <p:cNvPr id="6" name="Slide Number Placeholder 5">
            <a:extLst>
              <a:ext uri="{FF2B5EF4-FFF2-40B4-BE49-F238E27FC236}">
                <a16:creationId xmlns:a16="http://schemas.microsoft.com/office/drawing/2014/main" id="{CB7C08A9-BA90-D5F7-A11E-228ADA5A82FF}"/>
              </a:ext>
            </a:extLst>
          </p:cNvPr>
          <p:cNvSpPr>
            <a:spLocks noGrp="1"/>
          </p:cNvSpPr>
          <p:nvPr>
            <p:ph type="sldNum" sz="quarter" idx="4"/>
          </p:nvPr>
        </p:nvSpPr>
        <p:spPr>
          <a:xfrm>
            <a:off x="628788" y="6339840"/>
            <a:ext cx="302281" cy="365760"/>
          </a:xfrm>
        </p:spPr>
        <p:txBody>
          <a:bodyPr anchor="ctr">
            <a:normAutofit/>
          </a:bodyPr>
          <a:lstStyle/>
          <a:p>
            <a:pPr>
              <a:spcAft>
                <a:spcPts val="600"/>
              </a:spcAft>
            </a:pPr>
            <a:fld id="{4FAB73BC-B049-4115-A692-8D63A059BFB8}" type="slidenum">
              <a:rPr lang="en-US" noProof="0" smtClean="0"/>
              <a:pPr>
                <a:spcAft>
                  <a:spcPts val="600"/>
                </a:spcAft>
              </a:pPr>
              <a:t>10</a:t>
            </a:fld>
            <a:endParaRPr lang="en-US" noProof="0"/>
          </a:p>
        </p:txBody>
      </p:sp>
      <p:sp>
        <p:nvSpPr>
          <p:cNvPr id="110" name="Text Placeholder 6">
            <a:extLst>
              <a:ext uri="{FF2B5EF4-FFF2-40B4-BE49-F238E27FC236}">
                <a16:creationId xmlns:a16="http://schemas.microsoft.com/office/drawing/2014/main" id="{A37C5419-352A-A708-B159-11D94493E6E5}"/>
              </a:ext>
            </a:extLst>
          </p:cNvPr>
          <p:cNvSpPr>
            <a:spLocks noGrp="1"/>
          </p:cNvSpPr>
          <p:nvPr>
            <p:ph type="body" sz="quarter" idx="16"/>
          </p:nvPr>
        </p:nvSpPr>
        <p:spPr>
          <a:xfrm>
            <a:off x="762001" y="5410200"/>
            <a:ext cx="3325280" cy="609600"/>
          </a:xfrm>
        </p:spPr>
        <p:txBody>
          <a:bodyPr/>
          <a:lstStyle/>
          <a:p>
            <a:r>
              <a:rPr lang="en-US" sz="1600" b="0" dirty="0">
                <a:solidFill>
                  <a:schemeClr val="bg2">
                    <a:lumMod val="25000"/>
                  </a:schemeClr>
                </a:solidFill>
              </a:rPr>
              <a:t>The number of players participating in each version is quite balanced</a:t>
            </a:r>
          </a:p>
        </p:txBody>
      </p:sp>
      <p:sp>
        <p:nvSpPr>
          <p:cNvPr id="111" name="Text Placeholder 7">
            <a:extLst>
              <a:ext uri="{FF2B5EF4-FFF2-40B4-BE49-F238E27FC236}">
                <a16:creationId xmlns:a16="http://schemas.microsoft.com/office/drawing/2014/main" id="{1360FD4B-E638-E66A-5732-1EB85160678B}"/>
              </a:ext>
            </a:extLst>
          </p:cNvPr>
          <p:cNvSpPr>
            <a:spLocks noGrp="1"/>
          </p:cNvSpPr>
          <p:nvPr>
            <p:ph type="body" sz="quarter" idx="20"/>
          </p:nvPr>
        </p:nvSpPr>
        <p:spPr>
          <a:xfrm>
            <a:off x="4495799" y="5410200"/>
            <a:ext cx="3200401" cy="609600"/>
          </a:xfrm>
        </p:spPr>
        <p:txBody>
          <a:bodyPr/>
          <a:lstStyle/>
          <a:p>
            <a:r>
              <a:rPr lang="en-US" sz="1600" b="0" dirty="0">
                <a:solidFill>
                  <a:schemeClr val="bg2">
                    <a:lumMod val="25000"/>
                  </a:schemeClr>
                </a:solidFill>
              </a:rPr>
              <a:t>The number of activities on version </a:t>
            </a:r>
            <a:r>
              <a:rPr lang="en-US" sz="1600" dirty="0">
                <a:solidFill>
                  <a:schemeClr val="bg2">
                    <a:lumMod val="25000"/>
                  </a:schemeClr>
                </a:solidFill>
              </a:rPr>
              <a:t>1.6.0</a:t>
            </a:r>
            <a:r>
              <a:rPr lang="en-US" sz="1600" b="0" dirty="0">
                <a:solidFill>
                  <a:schemeClr val="bg2">
                    <a:lumMod val="25000"/>
                  </a:schemeClr>
                </a:solidFill>
              </a:rPr>
              <a:t> is </a:t>
            </a:r>
            <a:r>
              <a:rPr lang="en-US" sz="1700" dirty="0">
                <a:solidFill>
                  <a:schemeClr val="bg2">
                    <a:lumMod val="25000"/>
                  </a:schemeClr>
                </a:solidFill>
              </a:rPr>
              <a:t>more positive</a:t>
            </a:r>
            <a:r>
              <a:rPr lang="en-US" sz="1700" b="0" dirty="0">
                <a:solidFill>
                  <a:schemeClr val="bg2">
                    <a:lumMod val="25000"/>
                  </a:schemeClr>
                </a:solidFill>
              </a:rPr>
              <a:t> </a:t>
            </a:r>
            <a:r>
              <a:rPr lang="en-US" sz="1600" b="0" dirty="0">
                <a:solidFill>
                  <a:schemeClr val="bg2">
                    <a:lumMod val="25000"/>
                  </a:schemeClr>
                </a:solidFill>
              </a:rPr>
              <a:t>than </a:t>
            </a:r>
            <a:r>
              <a:rPr lang="en-US" sz="1600" dirty="0">
                <a:solidFill>
                  <a:schemeClr val="bg2">
                    <a:lumMod val="25000"/>
                  </a:schemeClr>
                </a:solidFill>
              </a:rPr>
              <a:t>1.5.2</a:t>
            </a:r>
          </a:p>
        </p:txBody>
      </p:sp>
      <p:sp>
        <p:nvSpPr>
          <p:cNvPr id="112" name="Text Placeholder 8">
            <a:extLst>
              <a:ext uri="{FF2B5EF4-FFF2-40B4-BE49-F238E27FC236}">
                <a16:creationId xmlns:a16="http://schemas.microsoft.com/office/drawing/2014/main" id="{C0BF0379-AD9C-568B-5D00-1D61841A7E60}"/>
              </a:ext>
            </a:extLst>
          </p:cNvPr>
          <p:cNvSpPr>
            <a:spLocks noGrp="1"/>
          </p:cNvSpPr>
          <p:nvPr>
            <p:ph type="body" sz="quarter" idx="21"/>
          </p:nvPr>
        </p:nvSpPr>
        <p:spPr>
          <a:xfrm>
            <a:off x="8183949" y="5410200"/>
            <a:ext cx="3322251" cy="609600"/>
          </a:xfrm>
        </p:spPr>
        <p:txBody>
          <a:bodyPr/>
          <a:lstStyle/>
          <a:p>
            <a:r>
              <a:rPr lang="en-US" sz="1600" b="0" dirty="0">
                <a:solidFill>
                  <a:schemeClr val="bg2">
                    <a:lumMod val="25000"/>
                  </a:schemeClr>
                </a:solidFill>
              </a:rPr>
              <a:t>The number of </a:t>
            </a:r>
            <a:r>
              <a:rPr lang="en-US" sz="1700" dirty="0">
                <a:solidFill>
                  <a:schemeClr val="bg2">
                    <a:lumMod val="25000"/>
                  </a:schemeClr>
                </a:solidFill>
              </a:rPr>
              <a:t>winners</a:t>
            </a:r>
            <a:r>
              <a:rPr lang="en-US" sz="1600" b="0" dirty="0">
                <a:solidFill>
                  <a:schemeClr val="bg2">
                    <a:lumMod val="25000"/>
                  </a:schemeClr>
                </a:solidFill>
              </a:rPr>
              <a:t> in the </a:t>
            </a:r>
            <a:r>
              <a:rPr lang="en-US" sz="1700" dirty="0">
                <a:solidFill>
                  <a:schemeClr val="bg2">
                    <a:lumMod val="25000"/>
                  </a:schemeClr>
                </a:solidFill>
              </a:rPr>
              <a:t>new</a:t>
            </a:r>
            <a:r>
              <a:rPr lang="en-US" sz="1600" b="0" dirty="0">
                <a:solidFill>
                  <a:schemeClr val="bg2">
                    <a:lumMod val="25000"/>
                  </a:schemeClr>
                </a:solidFill>
              </a:rPr>
              <a:t> version is </a:t>
            </a:r>
            <a:r>
              <a:rPr lang="en-US" sz="1700" dirty="0">
                <a:solidFill>
                  <a:schemeClr val="bg2">
                    <a:lumMod val="25000"/>
                  </a:schemeClr>
                </a:solidFill>
              </a:rPr>
              <a:t>more than </a:t>
            </a:r>
            <a:r>
              <a:rPr lang="en-US" sz="1600" b="0" dirty="0">
                <a:solidFill>
                  <a:schemeClr val="bg2">
                    <a:lumMod val="25000"/>
                  </a:schemeClr>
                </a:solidFill>
              </a:rPr>
              <a:t>the </a:t>
            </a:r>
            <a:r>
              <a:rPr lang="en-US" sz="1700" dirty="0">
                <a:solidFill>
                  <a:schemeClr val="bg2">
                    <a:lumMod val="25000"/>
                  </a:schemeClr>
                </a:solidFill>
              </a:rPr>
              <a:t>old</a:t>
            </a:r>
            <a:r>
              <a:rPr lang="en-US" sz="1600" b="0" dirty="0">
                <a:solidFill>
                  <a:schemeClr val="bg2">
                    <a:lumMod val="25000"/>
                  </a:schemeClr>
                </a:solidFill>
              </a:rPr>
              <a:t> version</a:t>
            </a:r>
          </a:p>
        </p:txBody>
      </p:sp>
      <p:pic>
        <p:nvPicPr>
          <p:cNvPr id="69" name="Picture 68" descr="A bar graph with blue and orange bars&#10;&#10;Description automatically generated">
            <a:extLst>
              <a:ext uri="{FF2B5EF4-FFF2-40B4-BE49-F238E27FC236}">
                <a16:creationId xmlns:a16="http://schemas.microsoft.com/office/drawing/2014/main" id="{774C6887-2369-0410-031B-3119279B1536}"/>
              </a:ext>
            </a:extLst>
          </p:cNvPr>
          <p:cNvPicPr>
            <a:picLocks noChangeAspect="1"/>
          </p:cNvPicPr>
          <p:nvPr/>
        </p:nvPicPr>
        <p:blipFill rotWithShape="1">
          <a:blip r:embed="rId2">
            <a:clrChange>
              <a:clrFrom>
                <a:srgbClr val="FFFFFF"/>
              </a:clrFrom>
              <a:clrTo>
                <a:srgbClr val="FFFFFF">
                  <a:alpha val="0"/>
                </a:srgbClr>
              </a:clrTo>
            </a:clrChange>
          </a:blip>
          <a:srcRect t="6336" r="7793" b="1970"/>
          <a:stretch/>
        </p:blipFill>
        <p:spPr>
          <a:xfrm>
            <a:off x="668333" y="1905000"/>
            <a:ext cx="3141667" cy="3126581"/>
          </a:xfrm>
          <a:prstGeom prst="rect">
            <a:avLst/>
          </a:prstGeom>
        </p:spPr>
      </p:pic>
      <p:pic>
        <p:nvPicPr>
          <p:cNvPr id="3" name="Picture 2" descr="A graph of a bar chart&#10;&#10;Description automatically generated with medium confidence">
            <a:extLst>
              <a:ext uri="{FF2B5EF4-FFF2-40B4-BE49-F238E27FC236}">
                <a16:creationId xmlns:a16="http://schemas.microsoft.com/office/drawing/2014/main" id="{213FD482-FDA4-D6D4-3DB9-855A916C6A18}"/>
              </a:ext>
            </a:extLst>
          </p:cNvPr>
          <p:cNvPicPr>
            <a:picLocks noChangeAspect="1"/>
          </p:cNvPicPr>
          <p:nvPr/>
        </p:nvPicPr>
        <p:blipFill rotWithShape="1">
          <a:blip r:embed="rId3"/>
          <a:srcRect t="6944" r="8333" b="2778"/>
          <a:stretch/>
        </p:blipFill>
        <p:spPr>
          <a:xfrm>
            <a:off x="8153400" y="1905001"/>
            <a:ext cx="3006675" cy="3124200"/>
          </a:xfrm>
          <a:prstGeom prst="rect">
            <a:avLst/>
          </a:prstGeom>
        </p:spPr>
      </p:pic>
      <p:pic>
        <p:nvPicPr>
          <p:cNvPr id="4" name="Picture 3" descr="A graph of activities by version&#10;&#10;Description automatically generated">
            <a:extLst>
              <a:ext uri="{FF2B5EF4-FFF2-40B4-BE49-F238E27FC236}">
                <a16:creationId xmlns:a16="http://schemas.microsoft.com/office/drawing/2014/main" id="{7D85CAAA-D41F-40C2-1C72-C8C12424A4CC}"/>
              </a:ext>
            </a:extLst>
          </p:cNvPr>
          <p:cNvPicPr>
            <a:picLocks noChangeAspect="1"/>
          </p:cNvPicPr>
          <p:nvPr/>
        </p:nvPicPr>
        <p:blipFill rotWithShape="1">
          <a:blip r:embed="rId4">
            <a:clrChange>
              <a:clrFrom>
                <a:srgbClr val="FFFFFF"/>
              </a:clrFrom>
              <a:clrTo>
                <a:srgbClr val="FFFFFF">
                  <a:alpha val="0"/>
                </a:srgbClr>
              </a:clrTo>
            </a:clrChange>
          </a:blip>
          <a:srcRect l="2128" t="6384" r="6382" b="2128"/>
          <a:stretch/>
        </p:blipFill>
        <p:spPr>
          <a:xfrm>
            <a:off x="4495799" y="1902621"/>
            <a:ext cx="2971801" cy="3126580"/>
          </a:xfrm>
          <a:prstGeom prst="rect">
            <a:avLst/>
          </a:prstGeom>
        </p:spPr>
      </p:pic>
    </p:spTree>
    <p:extLst>
      <p:ext uri="{BB962C8B-B14F-4D97-AF65-F5344CB8AC3E}">
        <p14:creationId xmlns:p14="http://schemas.microsoft.com/office/powerpoint/2010/main" val="3043809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FC18B-5EB1-3AF9-3F27-50C9329D2121}"/>
              </a:ext>
            </a:extLst>
          </p:cNvPr>
          <p:cNvSpPr>
            <a:spLocks noGrp="1"/>
          </p:cNvSpPr>
          <p:nvPr>
            <p:ph type="title"/>
          </p:nvPr>
        </p:nvSpPr>
        <p:spPr>
          <a:xfrm>
            <a:off x="624840" y="609600"/>
            <a:ext cx="10805160" cy="707886"/>
          </a:xfrm>
        </p:spPr>
        <p:txBody>
          <a:bodyPr/>
          <a:lstStyle/>
          <a:p>
            <a:r>
              <a:rPr lang="en-US" dirty="0">
                <a:solidFill>
                  <a:schemeClr val="accent1"/>
                </a:solidFill>
              </a:rPr>
              <a:t>6. Event and mode game</a:t>
            </a:r>
          </a:p>
        </p:txBody>
      </p:sp>
      <p:sp>
        <p:nvSpPr>
          <p:cNvPr id="4" name="Text Placeholder 3">
            <a:extLst>
              <a:ext uri="{FF2B5EF4-FFF2-40B4-BE49-F238E27FC236}">
                <a16:creationId xmlns:a16="http://schemas.microsoft.com/office/drawing/2014/main" id="{D883C28D-2157-6026-B9B0-08148B542712}"/>
              </a:ext>
            </a:extLst>
          </p:cNvPr>
          <p:cNvSpPr>
            <a:spLocks noGrp="1"/>
          </p:cNvSpPr>
          <p:nvPr>
            <p:ph type="body" sz="quarter" idx="16"/>
          </p:nvPr>
        </p:nvSpPr>
        <p:spPr>
          <a:xfrm>
            <a:off x="609600" y="4724400"/>
            <a:ext cx="5334000" cy="1407565"/>
          </a:xfrm>
        </p:spPr>
        <p:txBody>
          <a:bodyPr/>
          <a:lstStyle/>
          <a:p>
            <a:pPr marL="285750" indent="-285750" algn="just">
              <a:buFont typeface="Arial" panose="020B0604020202020204" pitchFamily="34" charset="0"/>
              <a:buChar char="•"/>
            </a:pPr>
            <a:r>
              <a:rPr lang="en-US" sz="1600" b="0" dirty="0">
                <a:solidFill>
                  <a:schemeClr val="bg2">
                    <a:lumMod val="25000"/>
                  </a:schemeClr>
                </a:solidFill>
              </a:rPr>
              <a:t>During </a:t>
            </a:r>
            <a:r>
              <a:rPr lang="en-US" sz="1700" dirty="0">
                <a:solidFill>
                  <a:schemeClr val="bg2">
                    <a:lumMod val="25000"/>
                  </a:schemeClr>
                </a:solidFill>
              </a:rPr>
              <a:t>game events</a:t>
            </a:r>
            <a:r>
              <a:rPr lang="en-US" sz="1600" b="0" dirty="0">
                <a:solidFill>
                  <a:schemeClr val="bg2">
                    <a:lumMod val="25000"/>
                  </a:schemeClr>
                </a:solidFill>
              </a:rPr>
              <a:t>, version </a:t>
            </a:r>
            <a:r>
              <a:rPr lang="en-US" sz="1700" dirty="0">
                <a:solidFill>
                  <a:schemeClr val="bg2">
                    <a:lumMod val="25000"/>
                  </a:schemeClr>
                </a:solidFill>
              </a:rPr>
              <a:t>1.6.0</a:t>
            </a:r>
            <a:r>
              <a:rPr lang="en-US" sz="1600" b="0" dirty="0">
                <a:solidFill>
                  <a:schemeClr val="bg2">
                    <a:lumMod val="25000"/>
                  </a:schemeClr>
                </a:solidFill>
              </a:rPr>
              <a:t> had </a:t>
            </a:r>
            <a:r>
              <a:rPr lang="en-US" sz="1700" dirty="0">
                <a:solidFill>
                  <a:schemeClr val="bg2">
                    <a:lumMod val="25000"/>
                  </a:schemeClr>
                </a:solidFill>
              </a:rPr>
              <a:t>more active </a:t>
            </a:r>
            <a:r>
              <a:rPr lang="en-US" sz="1600" b="0" dirty="0">
                <a:solidFill>
                  <a:schemeClr val="bg2">
                    <a:lumMod val="25000"/>
                  </a:schemeClr>
                </a:solidFill>
              </a:rPr>
              <a:t>users than version </a:t>
            </a:r>
            <a:r>
              <a:rPr lang="en-US" sz="1700" dirty="0">
                <a:solidFill>
                  <a:schemeClr val="bg2">
                    <a:lumMod val="25000"/>
                  </a:schemeClr>
                </a:solidFill>
              </a:rPr>
              <a:t>1.5.2</a:t>
            </a:r>
            <a:r>
              <a:rPr lang="en-US" sz="1600" b="0" dirty="0">
                <a:solidFill>
                  <a:schemeClr val="bg2">
                    <a:lumMod val="25000"/>
                  </a:schemeClr>
                </a:solidFill>
              </a:rPr>
              <a:t>.</a:t>
            </a:r>
          </a:p>
          <a:p>
            <a:pPr marL="285750" indent="-285750" algn="just">
              <a:buFont typeface="Arial" panose="020B0604020202020204" pitchFamily="34" charset="0"/>
              <a:buChar char="•"/>
            </a:pPr>
            <a:r>
              <a:rPr lang="en-US" sz="1600" b="0" dirty="0">
                <a:solidFill>
                  <a:schemeClr val="bg2">
                    <a:lumMod val="25000"/>
                  </a:schemeClr>
                </a:solidFill>
              </a:rPr>
              <a:t>Especially, the end-of-game and tutorial events show that the number of people interacting with version 1.6.0 is significantly higher than other events.</a:t>
            </a:r>
          </a:p>
        </p:txBody>
      </p:sp>
      <p:sp>
        <p:nvSpPr>
          <p:cNvPr id="9" name="Slide Number Placeholder 8">
            <a:extLst>
              <a:ext uri="{FF2B5EF4-FFF2-40B4-BE49-F238E27FC236}">
                <a16:creationId xmlns:a16="http://schemas.microsoft.com/office/drawing/2014/main" id="{04C479D0-B6DE-B6AD-58D5-5B040449348B}"/>
              </a:ext>
            </a:extLst>
          </p:cNvPr>
          <p:cNvSpPr>
            <a:spLocks noGrp="1"/>
          </p:cNvSpPr>
          <p:nvPr>
            <p:ph type="sldNum" sz="quarter" idx="4"/>
          </p:nvPr>
        </p:nvSpPr>
        <p:spPr/>
        <p:txBody>
          <a:bodyPr/>
          <a:lstStyle/>
          <a:p>
            <a:fld id="{4FAB73BC-B049-4115-A692-8D63A059BFB8}" type="slidenum">
              <a:rPr lang="en-US" noProof="0" smtClean="0"/>
              <a:pPr/>
              <a:t>11</a:t>
            </a:fld>
            <a:endParaRPr lang="en-US" noProof="0" dirty="0"/>
          </a:p>
        </p:txBody>
      </p:sp>
      <p:pic>
        <p:nvPicPr>
          <p:cNvPr id="11" name="Content Placeholder 10" descr="A graph of blue and orange bars&#10;&#10;Description automatically generated">
            <a:extLst>
              <a:ext uri="{FF2B5EF4-FFF2-40B4-BE49-F238E27FC236}">
                <a16:creationId xmlns:a16="http://schemas.microsoft.com/office/drawing/2014/main" id="{197BB4DF-6DF2-86BF-E3DE-07B12647E80F}"/>
              </a:ext>
            </a:extLst>
          </p:cNvPr>
          <p:cNvPicPr>
            <a:picLocks noGrp="1" noChangeAspect="1"/>
          </p:cNvPicPr>
          <p:nvPr>
            <p:ph sz="quarter" idx="13"/>
          </p:nvPr>
        </p:nvPicPr>
        <p:blipFill rotWithShape="1">
          <a:blip r:embed="rId2"/>
          <a:srcRect l="5677" t="6121" r="7486" b="4047"/>
          <a:stretch/>
        </p:blipFill>
        <p:spPr>
          <a:xfrm>
            <a:off x="304800" y="1371600"/>
            <a:ext cx="5791200" cy="3260422"/>
          </a:xfrm>
        </p:spPr>
      </p:pic>
      <p:pic>
        <p:nvPicPr>
          <p:cNvPr id="13" name="Picture 12" descr="A graph with blue and orange squares&#10;&#10;Description automatically generated">
            <a:extLst>
              <a:ext uri="{FF2B5EF4-FFF2-40B4-BE49-F238E27FC236}">
                <a16:creationId xmlns:a16="http://schemas.microsoft.com/office/drawing/2014/main" id="{3F1838C2-E7B5-7105-886D-01D03E9149E3}"/>
              </a:ext>
            </a:extLst>
          </p:cNvPr>
          <p:cNvPicPr>
            <a:picLocks noChangeAspect="1"/>
          </p:cNvPicPr>
          <p:nvPr/>
        </p:nvPicPr>
        <p:blipFill rotWithShape="1">
          <a:blip r:embed="rId3"/>
          <a:srcRect l="6250" t="5804" r="8125" b="3125"/>
          <a:stretch/>
        </p:blipFill>
        <p:spPr>
          <a:xfrm>
            <a:off x="6096000" y="1371600"/>
            <a:ext cx="5897970" cy="3293728"/>
          </a:xfrm>
          <a:prstGeom prst="rect">
            <a:avLst/>
          </a:prstGeom>
        </p:spPr>
      </p:pic>
      <p:sp>
        <p:nvSpPr>
          <p:cNvPr id="10" name="Text Placeholder 3">
            <a:extLst>
              <a:ext uri="{FF2B5EF4-FFF2-40B4-BE49-F238E27FC236}">
                <a16:creationId xmlns:a16="http://schemas.microsoft.com/office/drawing/2014/main" id="{34F60B4D-24EE-F0C2-E93C-72160DD1F698}"/>
              </a:ext>
            </a:extLst>
          </p:cNvPr>
          <p:cNvSpPr txBox="1">
            <a:spLocks/>
          </p:cNvSpPr>
          <p:nvPr/>
        </p:nvSpPr>
        <p:spPr>
          <a:xfrm>
            <a:off x="6377984" y="4724400"/>
            <a:ext cx="5509215" cy="1407565"/>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400" b="1" kern="1200">
                <a:solidFill>
                  <a:schemeClr val="tx2"/>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sz="1600" b="0" dirty="0">
                <a:solidFill>
                  <a:schemeClr val="bg2">
                    <a:lumMod val="25000"/>
                  </a:schemeClr>
                </a:solidFill>
              </a:rPr>
              <a:t>During </a:t>
            </a:r>
            <a:r>
              <a:rPr lang="en-US" sz="1700" dirty="0">
                <a:solidFill>
                  <a:schemeClr val="bg2">
                    <a:lumMod val="25000"/>
                  </a:schemeClr>
                </a:solidFill>
              </a:rPr>
              <a:t>game mode</a:t>
            </a:r>
            <a:r>
              <a:rPr lang="en-US" sz="1600" b="0" dirty="0">
                <a:solidFill>
                  <a:schemeClr val="bg2">
                    <a:lumMod val="25000"/>
                  </a:schemeClr>
                </a:solidFill>
              </a:rPr>
              <a:t>, version </a:t>
            </a:r>
            <a:r>
              <a:rPr lang="en-US" sz="1700" dirty="0">
                <a:solidFill>
                  <a:schemeClr val="bg2">
                    <a:lumMod val="25000"/>
                  </a:schemeClr>
                </a:solidFill>
              </a:rPr>
              <a:t>1.6.0</a:t>
            </a:r>
            <a:r>
              <a:rPr lang="en-US" sz="1600" b="0" dirty="0">
                <a:solidFill>
                  <a:schemeClr val="bg2">
                    <a:lumMod val="25000"/>
                  </a:schemeClr>
                </a:solidFill>
              </a:rPr>
              <a:t> had </a:t>
            </a:r>
            <a:r>
              <a:rPr lang="en-US" sz="1700" dirty="0">
                <a:solidFill>
                  <a:schemeClr val="bg2">
                    <a:lumMod val="25000"/>
                  </a:schemeClr>
                </a:solidFill>
              </a:rPr>
              <a:t>more active </a:t>
            </a:r>
            <a:r>
              <a:rPr lang="en-US" sz="1600" b="0" dirty="0">
                <a:solidFill>
                  <a:schemeClr val="bg2">
                    <a:lumMod val="25000"/>
                  </a:schemeClr>
                </a:solidFill>
              </a:rPr>
              <a:t>users than version </a:t>
            </a:r>
            <a:r>
              <a:rPr lang="en-US" sz="1700" dirty="0">
                <a:solidFill>
                  <a:schemeClr val="bg2">
                    <a:lumMod val="25000"/>
                  </a:schemeClr>
                </a:solidFill>
              </a:rPr>
              <a:t>1.5.2</a:t>
            </a:r>
            <a:r>
              <a:rPr lang="en-US" sz="1600" b="0" dirty="0">
                <a:solidFill>
                  <a:schemeClr val="bg2">
                    <a:lumMod val="25000"/>
                  </a:schemeClr>
                </a:solidFill>
              </a:rPr>
              <a:t>.</a:t>
            </a:r>
          </a:p>
          <a:p>
            <a:pPr marL="285750" indent="-285750" algn="just">
              <a:buFont typeface="Arial" panose="020B0604020202020204" pitchFamily="34" charset="0"/>
              <a:buChar char="•"/>
            </a:pPr>
            <a:r>
              <a:rPr lang="en-US" sz="1600" b="0" dirty="0">
                <a:solidFill>
                  <a:schemeClr val="bg2">
                    <a:lumMod val="25000"/>
                  </a:schemeClr>
                </a:solidFill>
              </a:rPr>
              <a:t>Additionally, the normal and tutorial mode illustrates that the number of people interacting with the new version is higher than other events.</a:t>
            </a:r>
          </a:p>
        </p:txBody>
      </p:sp>
    </p:spTree>
    <p:extLst>
      <p:ext uri="{BB962C8B-B14F-4D97-AF65-F5344CB8AC3E}">
        <p14:creationId xmlns:p14="http://schemas.microsoft.com/office/powerpoint/2010/main" val="2502063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F804D6-84BC-67A4-EB71-DE24260EAC79}"/>
              </a:ext>
            </a:extLst>
          </p:cNvPr>
          <p:cNvSpPr>
            <a:spLocks noGrp="1"/>
          </p:cNvSpPr>
          <p:nvPr>
            <p:ph type="title"/>
          </p:nvPr>
        </p:nvSpPr>
        <p:spPr>
          <a:xfrm>
            <a:off x="548640" y="762000"/>
            <a:ext cx="10805160" cy="707886"/>
          </a:xfrm>
        </p:spPr>
        <p:txBody>
          <a:bodyPr vert="horz" lIns="91440" tIns="45720" rIns="91440" bIns="45720" rtlCol="0" anchor="t">
            <a:normAutofit/>
          </a:bodyPr>
          <a:lstStyle/>
          <a:p>
            <a:r>
              <a:rPr lang="en-US" b="0" kern="1200" cap="all" spc="100" baseline="0" dirty="0">
                <a:solidFill>
                  <a:schemeClr val="accent1"/>
                </a:solidFill>
              </a:rPr>
              <a:t>7. conclusion</a:t>
            </a:r>
          </a:p>
        </p:txBody>
      </p:sp>
      <p:sp>
        <p:nvSpPr>
          <p:cNvPr id="6" name="Slide Number Placeholder 5">
            <a:extLst>
              <a:ext uri="{FF2B5EF4-FFF2-40B4-BE49-F238E27FC236}">
                <a16:creationId xmlns:a16="http://schemas.microsoft.com/office/drawing/2014/main" id="{87032B36-A23E-F694-67D0-597ED612092A}"/>
              </a:ext>
            </a:extLst>
          </p:cNvPr>
          <p:cNvSpPr>
            <a:spLocks noGrp="1"/>
          </p:cNvSpPr>
          <p:nvPr>
            <p:ph type="sldNum" sz="quarter" idx="4"/>
          </p:nvPr>
        </p:nvSpPr>
        <p:spPr/>
        <p:txBody>
          <a:bodyPr vert="horz" lIns="0" tIns="45720" rIns="0" bIns="45720" rtlCol="0" anchor="ctr">
            <a:normAutofit/>
          </a:bodyPr>
          <a:lstStyle/>
          <a:p>
            <a:pPr>
              <a:spcAft>
                <a:spcPts val="600"/>
              </a:spcAft>
            </a:pPr>
            <a:fld id="{4FAB73BC-B049-4115-A692-8D63A059BFB8}" type="slidenum">
              <a:rPr lang="en-US" smtClean="0"/>
              <a:pPr>
                <a:spcAft>
                  <a:spcPts val="600"/>
                </a:spcAft>
              </a:pPr>
              <a:t>12</a:t>
            </a:fld>
            <a:endParaRPr lang="en-US"/>
          </a:p>
        </p:txBody>
      </p:sp>
      <p:graphicFrame>
        <p:nvGraphicFramePr>
          <p:cNvPr id="12" name="TextBox 6">
            <a:extLst>
              <a:ext uri="{FF2B5EF4-FFF2-40B4-BE49-F238E27FC236}">
                <a16:creationId xmlns:a16="http://schemas.microsoft.com/office/drawing/2014/main" id="{1D5A7FF4-1650-8465-BE79-D26734047C62}"/>
              </a:ext>
            </a:extLst>
          </p:cNvPr>
          <p:cNvGraphicFramePr/>
          <p:nvPr>
            <p:extLst>
              <p:ext uri="{D42A27DB-BD31-4B8C-83A1-F6EECF244321}">
                <p14:modId xmlns:p14="http://schemas.microsoft.com/office/powerpoint/2010/main" val="1305021656"/>
              </p:ext>
            </p:extLst>
          </p:nvPr>
        </p:nvGraphicFramePr>
        <p:xfrm>
          <a:off x="1293707" y="1469886"/>
          <a:ext cx="9983893" cy="4857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7239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84A24D-99A5-1F49-49A0-7566D6BAA321}"/>
              </a:ext>
            </a:extLst>
          </p:cNvPr>
          <p:cNvSpPr>
            <a:spLocks noGrp="1"/>
          </p:cNvSpPr>
          <p:nvPr>
            <p:ph type="body" sz="quarter" idx="13"/>
          </p:nvPr>
        </p:nvSpPr>
        <p:spPr/>
        <p:txBody>
          <a:bodyPr/>
          <a:lstStyle/>
          <a:p>
            <a:endParaRPr lang="en-US"/>
          </a:p>
        </p:txBody>
      </p:sp>
      <p:sp>
        <p:nvSpPr>
          <p:cNvPr id="3" name="Text Placeholder 2">
            <a:extLst>
              <a:ext uri="{FF2B5EF4-FFF2-40B4-BE49-F238E27FC236}">
                <a16:creationId xmlns:a16="http://schemas.microsoft.com/office/drawing/2014/main" id="{371480B8-1675-727B-7955-D538C02A88E2}"/>
              </a:ext>
            </a:extLst>
          </p:cNvPr>
          <p:cNvSpPr>
            <a:spLocks noGrp="1"/>
          </p:cNvSpPr>
          <p:nvPr>
            <p:ph type="body" sz="quarter" idx="22"/>
          </p:nvPr>
        </p:nvSpPr>
        <p:spPr/>
        <p:txBody>
          <a:bodyPr/>
          <a:lstStyle/>
          <a:p>
            <a:endParaRPr lang="en-US" dirty="0"/>
          </a:p>
        </p:txBody>
      </p:sp>
      <p:sp>
        <p:nvSpPr>
          <p:cNvPr id="4" name="Title 3">
            <a:extLst>
              <a:ext uri="{FF2B5EF4-FFF2-40B4-BE49-F238E27FC236}">
                <a16:creationId xmlns:a16="http://schemas.microsoft.com/office/drawing/2014/main" id="{CDA9BEB2-C4E5-F400-B73E-B21128431ECC}"/>
              </a:ext>
            </a:extLst>
          </p:cNvPr>
          <p:cNvSpPr>
            <a:spLocks noGrp="1"/>
          </p:cNvSpPr>
          <p:nvPr>
            <p:ph type="title"/>
          </p:nvPr>
        </p:nvSpPr>
        <p:spPr>
          <a:xfrm>
            <a:off x="1085850" y="2667000"/>
            <a:ext cx="9963150" cy="1499616"/>
          </a:xfrm>
        </p:spPr>
        <p:txBody>
          <a:bodyPr>
            <a:normAutofit/>
          </a:bodyPr>
          <a:lstStyle/>
          <a:p>
            <a:r>
              <a:rPr lang="en-US" sz="4800" dirty="0"/>
              <a:t>We should roll out 100% game version 1.6.0</a:t>
            </a:r>
          </a:p>
        </p:txBody>
      </p:sp>
      <p:sp>
        <p:nvSpPr>
          <p:cNvPr id="5" name="Text Placeholder 4">
            <a:extLst>
              <a:ext uri="{FF2B5EF4-FFF2-40B4-BE49-F238E27FC236}">
                <a16:creationId xmlns:a16="http://schemas.microsoft.com/office/drawing/2014/main" id="{5420FB0E-E164-7C60-0C70-52D1FBFE8007}"/>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201679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p:txBody>
          <a:bodyPr/>
          <a:lstStyle/>
          <a:p>
            <a:endParaRPr lang="en-US" dirty="0"/>
          </a:p>
        </p:txBody>
      </p:sp>
      <p:sp>
        <p:nvSpPr>
          <p:cNvPr id="43" name="Title 42">
            <a:extLst>
              <a:ext uri="{FF2B5EF4-FFF2-40B4-BE49-F238E27FC236}">
                <a16:creationId xmlns:a16="http://schemas.microsoft.com/office/drawing/2014/main" id="{CF39D3B5-ABDB-4DFF-8107-EF97569C9BBE}"/>
              </a:ext>
            </a:extLst>
          </p:cNvPr>
          <p:cNvSpPr>
            <a:spLocks noGrp="1"/>
          </p:cNvSpPr>
          <p:nvPr>
            <p:ph type="ctrTitle"/>
          </p:nvPr>
        </p:nvSpPr>
        <p:spPr>
          <a:xfrm>
            <a:off x="1219200" y="3962400"/>
            <a:ext cx="4114800" cy="1981200"/>
          </a:xfrm>
        </p:spPr>
        <p:txBody>
          <a:bodyPr/>
          <a:lstStyle/>
          <a:p>
            <a:r>
              <a:rPr lang="en-US" dirty="0" err="1"/>
              <a:t>iII</a:t>
            </a:r>
            <a:r>
              <a:rPr lang="en-US" dirty="0"/>
              <a:t>. Improve user experience</a:t>
            </a:r>
          </a:p>
        </p:txBody>
      </p:sp>
      <p:sp>
        <p:nvSpPr>
          <p:cNvPr id="44" name="Subtitle 43">
            <a:extLst>
              <a:ext uri="{FF2B5EF4-FFF2-40B4-BE49-F238E27FC236}">
                <a16:creationId xmlns:a16="http://schemas.microsoft.com/office/drawing/2014/main" id="{F522C824-2C48-4465-AABE-F46286D9ECD5}"/>
              </a:ext>
            </a:extLst>
          </p:cNvPr>
          <p:cNvSpPr>
            <a:spLocks noGrp="1"/>
          </p:cNvSpPr>
          <p:nvPr>
            <p:ph type="subTitle" idx="1"/>
          </p:nvPr>
        </p:nvSpPr>
        <p:spPr>
          <a:xfrm>
            <a:off x="6057900" y="4190998"/>
            <a:ext cx="5905500" cy="1371602"/>
          </a:xfrm>
        </p:spPr>
        <p:txBody>
          <a:bodyPr>
            <a:normAutofit/>
          </a:bodyPr>
          <a:lstStyle/>
          <a:p>
            <a:pPr algn="ctr"/>
            <a:r>
              <a:rPr lang="en-US" sz="1800" dirty="0"/>
              <a:t>Now, based on experience, knowledge of games and insight data. I will suggest some solutions to improve user experience!</a:t>
            </a:r>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p:txBody>
          <a:bodyPr>
            <a:normAutofit fontScale="55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p:txBody>
          <a:bodyPr>
            <a:normAutofit fontScale="55000" lnSpcReduction="20000"/>
          </a:bodyPr>
          <a:lstStyle/>
          <a:p>
            <a:endParaRPr lang="en-US" dirty="0"/>
          </a:p>
        </p:txBody>
      </p:sp>
    </p:spTree>
    <p:extLst>
      <p:ext uri="{BB962C8B-B14F-4D97-AF65-F5344CB8AC3E}">
        <p14:creationId xmlns:p14="http://schemas.microsoft.com/office/powerpoint/2010/main" val="3202840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3234CE-8E08-BAE4-1A2A-CBC94CF5AE71}"/>
              </a:ext>
            </a:extLst>
          </p:cNvPr>
          <p:cNvSpPr>
            <a:spLocks noGrp="1"/>
          </p:cNvSpPr>
          <p:nvPr>
            <p:ph type="title"/>
          </p:nvPr>
        </p:nvSpPr>
        <p:spPr>
          <a:xfrm>
            <a:off x="548640" y="533400"/>
            <a:ext cx="4785360" cy="1165086"/>
          </a:xfrm>
        </p:spPr>
        <p:txBody>
          <a:bodyPr>
            <a:noAutofit/>
          </a:bodyPr>
          <a:lstStyle/>
          <a:p>
            <a:r>
              <a:rPr lang="en-US" dirty="0">
                <a:solidFill>
                  <a:schemeClr val="accent1"/>
                </a:solidFill>
              </a:rPr>
              <a:t>1. churn rate</a:t>
            </a:r>
          </a:p>
        </p:txBody>
      </p:sp>
      <p:sp>
        <p:nvSpPr>
          <p:cNvPr id="5" name="Text Placeholder 4">
            <a:extLst>
              <a:ext uri="{FF2B5EF4-FFF2-40B4-BE49-F238E27FC236}">
                <a16:creationId xmlns:a16="http://schemas.microsoft.com/office/drawing/2014/main" id="{B08C3070-CE4B-C6DC-9B1D-2B8BF919979D}"/>
              </a:ext>
            </a:extLst>
          </p:cNvPr>
          <p:cNvSpPr>
            <a:spLocks noGrp="1"/>
          </p:cNvSpPr>
          <p:nvPr>
            <p:ph type="body" sz="quarter" idx="16"/>
          </p:nvPr>
        </p:nvSpPr>
        <p:spPr>
          <a:xfrm>
            <a:off x="703052" y="4495800"/>
            <a:ext cx="10574548" cy="1781000"/>
          </a:xfrm>
        </p:spPr>
        <p:txBody>
          <a:bodyPr/>
          <a:lstStyle/>
          <a:p>
            <a:pPr algn="just"/>
            <a:r>
              <a:rPr lang="en-US" u="sng" dirty="0">
                <a:solidFill>
                  <a:schemeClr val="bg2">
                    <a:lumMod val="25000"/>
                  </a:schemeClr>
                </a:solidFill>
              </a:rPr>
              <a:t>Pay attention</a:t>
            </a:r>
            <a:r>
              <a:rPr lang="en-US" dirty="0">
                <a:solidFill>
                  <a:schemeClr val="bg2">
                    <a:lumMod val="25000"/>
                  </a:schemeClr>
                </a:solidFill>
              </a:rPr>
              <a:t>: </a:t>
            </a:r>
            <a:r>
              <a:rPr lang="en-US" sz="1800" dirty="0">
                <a:solidFill>
                  <a:schemeClr val="bg2">
                    <a:lumMod val="25000"/>
                  </a:schemeClr>
                </a:solidFill>
              </a:rPr>
              <a:t>the day 2 and day 4 which is a sensitive period. </a:t>
            </a:r>
          </a:p>
          <a:p>
            <a:pPr marL="285750" indent="-285750" algn="just">
              <a:buFont typeface="Arial" panose="020B0604020202020204" pitchFamily="34" charset="0"/>
              <a:buChar char="•"/>
            </a:pPr>
            <a:r>
              <a:rPr lang="en-US" sz="1800" dirty="0">
                <a:solidFill>
                  <a:schemeClr val="bg2">
                    <a:lumMod val="25000"/>
                  </a:schemeClr>
                </a:solidFill>
              </a:rPr>
              <a:t>From day 1 to day 2, this chart illustrated quite a large number of players leaving. However, the number of players leaving starts to decrease on day 4. </a:t>
            </a:r>
          </a:p>
          <a:p>
            <a:pPr marL="285750" indent="-285750" algn="just">
              <a:buFont typeface="Arial" panose="020B0604020202020204" pitchFamily="34" charset="0"/>
              <a:buChar char="•"/>
            </a:pPr>
            <a:r>
              <a:rPr lang="en-US" sz="1800" dirty="0">
                <a:solidFill>
                  <a:schemeClr val="bg2">
                    <a:lumMod val="25000"/>
                  </a:schemeClr>
                </a:solidFill>
              </a:rPr>
              <a:t>In general, each version has a large number of users leaving, especially in the first 4 days. As a result,  there needs to be attractive gifts to retain players and easy-to-understand tutorials for them to form a gaming habit.</a:t>
            </a:r>
          </a:p>
        </p:txBody>
      </p:sp>
      <p:sp>
        <p:nvSpPr>
          <p:cNvPr id="6" name="Slide Number Placeholder 5">
            <a:extLst>
              <a:ext uri="{FF2B5EF4-FFF2-40B4-BE49-F238E27FC236}">
                <a16:creationId xmlns:a16="http://schemas.microsoft.com/office/drawing/2014/main" id="{A60A795F-C34D-390E-AE27-3424C8321700}"/>
              </a:ext>
            </a:extLst>
          </p:cNvPr>
          <p:cNvSpPr>
            <a:spLocks noGrp="1"/>
          </p:cNvSpPr>
          <p:nvPr>
            <p:ph type="sldNum" sz="quarter" idx="4"/>
          </p:nvPr>
        </p:nvSpPr>
        <p:spPr/>
        <p:txBody>
          <a:bodyPr/>
          <a:lstStyle/>
          <a:p>
            <a:fld id="{4FAB73BC-B049-4115-A692-8D63A059BFB8}" type="slidenum">
              <a:rPr lang="en-US" noProof="0" smtClean="0"/>
              <a:pPr/>
              <a:t>15</a:t>
            </a:fld>
            <a:endParaRPr lang="en-US" noProof="0" dirty="0"/>
          </a:p>
        </p:txBody>
      </p:sp>
      <p:pic>
        <p:nvPicPr>
          <p:cNvPr id="12" name="Picture 11" descr="A graph of a graph&#10;&#10;Description automatically generated with medium confidence">
            <a:extLst>
              <a:ext uri="{FF2B5EF4-FFF2-40B4-BE49-F238E27FC236}">
                <a16:creationId xmlns:a16="http://schemas.microsoft.com/office/drawing/2014/main" id="{3BD4A1E9-756A-017A-AD2A-5CA4F0B93C1F}"/>
              </a:ext>
            </a:extLst>
          </p:cNvPr>
          <p:cNvPicPr>
            <a:picLocks noChangeAspect="1"/>
          </p:cNvPicPr>
          <p:nvPr/>
        </p:nvPicPr>
        <p:blipFill rotWithShape="1">
          <a:blip r:embed="rId3"/>
          <a:srcRect l="7636" t="5000" r="8750" b="1250"/>
          <a:stretch/>
        </p:blipFill>
        <p:spPr>
          <a:xfrm>
            <a:off x="1447800" y="1219200"/>
            <a:ext cx="9296400" cy="3251225"/>
          </a:xfrm>
          <a:prstGeom prst="rect">
            <a:avLst/>
          </a:prstGeom>
        </p:spPr>
      </p:pic>
      <p:sp>
        <p:nvSpPr>
          <p:cNvPr id="15" name="Rectangle 14">
            <a:extLst>
              <a:ext uri="{FF2B5EF4-FFF2-40B4-BE49-F238E27FC236}">
                <a16:creationId xmlns:a16="http://schemas.microsoft.com/office/drawing/2014/main" id="{54C3F092-2C40-6B5B-308B-2FA8B4850D34}"/>
              </a:ext>
            </a:extLst>
          </p:cNvPr>
          <p:cNvSpPr/>
          <p:nvPr/>
        </p:nvSpPr>
        <p:spPr>
          <a:xfrm>
            <a:off x="3482820" y="3581399"/>
            <a:ext cx="609599" cy="762001"/>
          </a:xfrm>
          <a:prstGeom prst="rect">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
        <p:nvSpPr>
          <p:cNvPr id="2" name="Rectangle 1">
            <a:extLst>
              <a:ext uri="{FF2B5EF4-FFF2-40B4-BE49-F238E27FC236}">
                <a16:creationId xmlns:a16="http://schemas.microsoft.com/office/drawing/2014/main" id="{347EF0A5-FDC1-AFEA-10CF-9792205BF3AA}"/>
              </a:ext>
            </a:extLst>
          </p:cNvPr>
          <p:cNvSpPr/>
          <p:nvPr/>
        </p:nvSpPr>
        <p:spPr>
          <a:xfrm>
            <a:off x="5486400" y="3809999"/>
            <a:ext cx="609600" cy="533401"/>
          </a:xfrm>
          <a:prstGeom prst="rect">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Tree>
    <p:extLst>
      <p:ext uri="{BB962C8B-B14F-4D97-AF65-F5344CB8AC3E}">
        <p14:creationId xmlns:p14="http://schemas.microsoft.com/office/powerpoint/2010/main" val="3766688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CCDFF7B1-D411-1698-A6FD-A5888187B6A5}"/>
              </a:ext>
            </a:extLst>
          </p:cNvPr>
          <p:cNvSpPr>
            <a:spLocks noGrp="1"/>
          </p:cNvSpPr>
          <p:nvPr>
            <p:ph type="pic" sz="quarter" idx="17"/>
          </p:nvPr>
        </p:nvSpPr>
        <p:spPr/>
        <p:txBody>
          <a:bodyPr/>
          <a:lstStyle/>
          <a:p>
            <a:endParaRPr lang="en-US" dirty="0"/>
          </a:p>
        </p:txBody>
      </p:sp>
      <p:sp>
        <p:nvSpPr>
          <p:cNvPr id="3" name="Slide Number Placeholder 2">
            <a:extLst>
              <a:ext uri="{FF2B5EF4-FFF2-40B4-BE49-F238E27FC236}">
                <a16:creationId xmlns:a16="http://schemas.microsoft.com/office/drawing/2014/main" id="{EC87835A-25B6-949A-BAC8-A538985BEB92}"/>
              </a:ext>
            </a:extLst>
          </p:cNvPr>
          <p:cNvSpPr>
            <a:spLocks noGrp="1"/>
          </p:cNvSpPr>
          <p:nvPr>
            <p:ph type="sldNum" sz="quarter" idx="4"/>
          </p:nvPr>
        </p:nvSpPr>
        <p:spPr/>
        <p:txBody>
          <a:bodyPr/>
          <a:lstStyle/>
          <a:p>
            <a:fld id="{4FAB73BC-B049-4115-A692-8D63A059BFB8}" type="slidenum">
              <a:rPr lang="en-US" noProof="0" smtClean="0"/>
              <a:pPr/>
              <a:t>16</a:t>
            </a:fld>
            <a:endParaRPr lang="en-US" noProof="0" dirty="0"/>
          </a:p>
        </p:txBody>
      </p:sp>
      <p:sp>
        <p:nvSpPr>
          <p:cNvPr id="25" name="Title 2">
            <a:extLst>
              <a:ext uri="{FF2B5EF4-FFF2-40B4-BE49-F238E27FC236}">
                <a16:creationId xmlns:a16="http://schemas.microsoft.com/office/drawing/2014/main" id="{2BBDF7CB-A4F2-A6C7-07A2-CD39C8887BB2}"/>
              </a:ext>
            </a:extLst>
          </p:cNvPr>
          <p:cNvSpPr>
            <a:spLocks noGrp="1"/>
          </p:cNvSpPr>
          <p:nvPr>
            <p:ph type="title"/>
          </p:nvPr>
        </p:nvSpPr>
        <p:spPr>
          <a:xfrm>
            <a:off x="228600" y="304800"/>
            <a:ext cx="2133600" cy="518160"/>
          </a:xfrm>
        </p:spPr>
        <p:txBody>
          <a:bodyPr>
            <a:noAutofit/>
          </a:bodyPr>
          <a:lstStyle/>
          <a:p>
            <a:r>
              <a:rPr lang="en-US" dirty="0">
                <a:solidFill>
                  <a:schemeClr val="tx1"/>
                </a:solidFill>
                <a:highlight>
                  <a:srgbClr val="2683C6"/>
                </a:highlight>
              </a:rPr>
              <a:t>Solutions</a:t>
            </a:r>
          </a:p>
        </p:txBody>
      </p:sp>
      <p:sp>
        <p:nvSpPr>
          <p:cNvPr id="9" name="Text Placeholder 3">
            <a:extLst>
              <a:ext uri="{FF2B5EF4-FFF2-40B4-BE49-F238E27FC236}">
                <a16:creationId xmlns:a16="http://schemas.microsoft.com/office/drawing/2014/main" id="{FF3C4801-4A7E-F07B-DEDA-F514164324E0}"/>
              </a:ext>
            </a:extLst>
          </p:cNvPr>
          <p:cNvSpPr txBox="1">
            <a:spLocks/>
          </p:cNvSpPr>
          <p:nvPr/>
        </p:nvSpPr>
        <p:spPr>
          <a:xfrm>
            <a:off x="76200" y="990600"/>
            <a:ext cx="3733800" cy="512064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r>
              <a:rPr lang="en-US" sz="1800" dirty="0">
                <a:solidFill>
                  <a:schemeClr val="bg2">
                    <a:lumMod val="25000"/>
                  </a:schemeClr>
                </a:solidFill>
              </a:rPr>
              <a:t>We will concentrate on players' days 2 and 4 based on the </a:t>
            </a:r>
            <a:r>
              <a:rPr lang="en-US" sz="1800" b="1" dirty="0">
                <a:solidFill>
                  <a:schemeClr val="bg2">
                    <a:lumMod val="25000"/>
                  </a:schemeClr>
                </a:solidFill>
              </a:rPr>
              <a:t>Density Users chart </a:t>
            </a:r>
            <a:r>
              <a:rPr lang="en-US" sz="1800" dirty="0">
                <a:solidFill>
                  <a:schemeClr val="bg2">
                    <a:lumMod val="25000"/>
                  </a:schemeClr>
                </a:solidFill>
              </a:rPr>
              <a:t>on page 15, levels 25 and 40 respectively.</a:t>
            </a:r>
          </a:p>
          <a:p>
            <a:pPr algn="just"/>
            <a:r>
              <a:rPr lang="en-US" sz="1800" dirty="0">
                <a:solidFill>
                  <a:schemeClr val="bg2">
                    <a:lumMod val="25000"/>
                  </a:schemeClr>
                </a:solidFill>
              </a:rPr>
              <a:t>The charts remaining players expose that the number of users leaving starts to decrease at level </a:t>
            </a:r>
            <a:r>
              <a:rPr lang="en-US" sz="1800" b="1" dirty="0">
                <a:solidFill>
                  <a:schemeClr val="bg2">
                    <a:lumMod val="25000"/>
                  </a:schemeClr>
                </a:solidFill>
              </a:rPr>
              <a:t>25</a:t>
            </a:r>
            <a:r>
              <a:rPr lang="en-US" sz="1800" dirty="0">
                <a:solidFill>
                  <a:schemeClr val="bg2">
                    <a:lumMod val="25000"/>
                  </a:schemeClr>
                </a:solidFill>
              </a:rPr>
              <a:t> and </a:t>
            </a:r>
            <a:r>
              <a:rPr lang="en-US" sz="1800" b="1" dirty="0">
                <a:solidFill>
                  <a:schemeClr val="bg2">
                    <a:lumMod val="25000"/>
                  </a:schemeClr>
                </a:solidFill>
              </a:rPr>
              <a:t>stable users </a:t>
            </a:r>
            <a:r>
              <a:rPr lang="en-US" sz="1800" dirty="0">
                <a:solidFill>
                  <a:schemeClr val="bg2">
                    <a:lumMod val="25000"/>
                  </a:schemeClr>
                </a:solidFill>
              </a:rPr>
              <a:t>at level </a:t>
            </a:r>
            <a:r>
              <a:rPr lang="en-US" sz="1800" b="1" dirty="0">
                <a:solidFill>
                  <a:schemeClr val="bg2">
                    <a:lumMod val="25000"/>
                  </a:schemeClr>
                </a:solidFill>
              </a:rPr>
              <a:t>40</a:t>
            </a:r>
            <a:r>
              <a:rPr lang="en-US" sz="1800" dirty="0">
                <a:solidFill>
                  <a:schemeClr val="bg2">
                    <a:lumMod val="25000"/>
                  </a:schemeClr>
                </a:solidFill>
              </a:rPr>
              <a:t>.</a:t>
            </a:r>
          </a:p>
          <a:p>
            <a:pPr algn="just"/>
            <a:r>
              <a:rPr lang="en-US" sz="1800" dirty="0">
                <a:solidFill>
                  <a:schemeClr val="bg2">
                    <a:lumMod val="25000"/>
                  </a:schemeClr>
                </a:solidFill>
              </a:rPr>
              <a:t>On day 1, from levels 1 to 25, introduce side quests and mini-challenges to enhance enjoyment and rewards. </a:t>
            </a:r>
          </a:p>
          <a:p>
            <a:pPr algn="just"/>
            <a:r>
              <a:rPr lang="en-US" sz="1800" dirty="0">
                <a:solidFill>
                  <a:schemeClr val="bg2">
                    <a:lumMod val="25000"/>
                  </a:schemeClr>
                </a:solidFill>
              </a:rPr>
              <a:t>Additionally, development engaging stories and characters will motivate players to explore further.</a:t>
            </a:r>
          </a:p>
          <a:p>
            <a:pPr algn="just"/>
            <a:r>
              <a:rPr lang="en-US" sz="1800" dirty="0">
                <a:solidFill>
                  <a:schemeClr val="bg2">
                    <a:lumMod val="25000"/>
                  </a:schemeClr>
                </a:solidFill>
              </a:rPr>
              <a:t>We need to </a:t>
            </a:r>
            <a:r>
              <a:rPr lang="en-US" sz="1800" b="1" dirty="0">
                <a:solidFill>
                  <a:schemeClr val="bg2">
                    <a:lumMod val="25000"/>
                  </a:schemeClr>
                </a:solidFill>
              </a:rPr>
              <a:t>convert new players </a:t>
            </a:r>
            <a:r>
              <a:rPr lang="en-US" sz="1800" dirty="0">
                <a:solidFill>
                  <a:schemeClr val="bg2">
                    <a:lumMod val="25000"/>
                  </a:schemeClr>
                </a:solidFill>
              </a:rPr>
              <a:t>in day 1 into </a:t>
            </a:r>
            <a:r>
              <a:rPr lang="en-US" sz="1800" b="1" dirty="0">
                <a:solidFill>
                  <a:schemeClr val="bg2">
                    <a:lumMod val="25000"/>
                  </a:schemeClr>
                </a:solidFill>
              </a:rPr>
              <a:t>loyal players</a:t>
            </a:r>
            <a:r>
              <a:rPr lang="en-US" sz="1800" dirty="0">
                <a:solidFill>
                  <a:schemeClr val="bg2">
                    <a:lumMod val="25000"/>
                  </a:schemeClr>
                </a:solidFill>
              </a:rPr>
              <a:t>. </a:t>
            </a:r>
          </a:p>
          <a:p>
            <a:pPr algn="just"/>
            <a:endParaRPr lang="en-US" sz="1800" dirty="0">
              <a:solidFill>
                <a:schemeClr val="accent1"/>
              </a:solidFill>
            </a:endParaRPr>
          </a:p>
        </p:txBody>
      </p:sp>
      <p:grpSp>
        <p:nvGrpSpPr>
          <p:cNvPr id="27" name="Group 26">
            <a:extLst>
              <a:ext uri="{FF2B5EF4-FFF2-40B4-BE49-F238E27FC236}">
                <a16:creationId xmlns:a16="http://schemas.microsoft.com/office/drawing/2014/main" id="{16D0D3BF-5700-BB2C-081C-CF1083D267C0}"/>
              </a:ext>
            </a:extLst>
          </p:cNvPr>
          <p:cNvGrpSpPr/>
          <p:nvPr/>
        </p:nvGrpSpPr>
        <p:grpSpPr>
          <a:xfrm>
            <a:off x="3733802" y="3581400"/>
            <a:ext cx="8458198" cy="3076795"/>
            <a:chOff x="3810000" y="3581400"/>
            <a:chExt cx="8382000" cy="3076795"/>
          </a:xfrm>
        </p:grpSpPr>
        <p:pic>
          <p:nvPicPr>
            <p:cNvPr id="7" name="Picture 6" descr="A graph with numbers and lines&#10;&#10;Description automatically generated">
              <a:extLst>
                <a:ext uri="{FF2B5EF4-FFF2-40B4-BE49-F238E27FC236}">
                  <a16:creationId xmlns:a16="http://schemas.microsoft.com/office/drawing/2014/main" id="{996463A4-19DE-AA3C-D26D-A43BDDBB7CBF}"/>
                </a:ext>
              </a:extLst>
            </p:cNvPr>
            <p:cNvPicPr>
              <a:picLocks noChangeAspect="1"/>
            </p:cNvPicPr>
            <p:nvPr/>
          </p:nvPicPr>
          <p:blipFill rotWithShape="1">
            <a:blip r:embed="rId2"/>
            <a:srcRect l="7637" t="5000" r="5625" b="1250"/>
            <a:stretch/>
          </p:blipFill>
          <p:spPr>
            <a:xfrm>
              <a:off x="3810000" y="3581400"/>
              <a:ext cx="8382000" cy="3076795"/>
            </a:xfrm>
            <a:prstGeom prst="rect">
              <a:avLst/>
            </a:prstGeom>
          </p:spPr>
        </p:pic>
        <p:sp>
          <p:nvSpPr>
            <p:cNvPr id="19" name="Rectangle 18">
              <a:extLst>
                <a:ext uri="{FF2B5EF4-FFF2-40B4-BE49-F238E27FC236}">
                  <a16:creationId xmlns:a16="http://schemas.microsoft.com/office/drawing/2014/main" id="{E4FDE44D-1E7A-4336-63FA-141B0A061248}"/>
                </a:ext>
              </a:extLst>
            </p:cNvPr>
            <p:cNvSpPr/>
            <p:nvPr/>
          </p:nvSpPr>
          <p:spPr>
            <a:xfrm>
              <a:off x="5667375" y="6207935"/>
              <a:ext cx="276225" cy="345265"/>
            </a:xfrm>
            <a:prstGeom prst="rect">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
          <p:nvSpPr>
            <p:cNvPr id="20" name="Rectangle 19">
              <a:extLst>
                <a:ext uri="{FF2B5EF4-FFF2-40B4-BE49-F238E27FC236}">
                  <a16:creationId xmlns:a16="http://schemas.microsoft.com/office/drawing/2014/main" id="{22369AAA-15D6-1F20-CF52-7E7F1AAA47E3}"/>
                </a:ext>
              </a:extLst>
            </p:cNvPr>
            <p:cNvSpPr/>
            <p:nvPr/>
          </p:nvSpPr>
          <p:spPr>
            <a:xfrm>
              <a:off x="6400802" y="6207935"/>
              <a:ext cx="276225" cy="345265"/>
            </a:xfrm>
            <a:prstGeom prst="rect">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grpSp>
      <p:grpSp>
        <p:nvGrpSpPr>
          <p:cNvPr id="24" name="Group 23">
            <a:extLst>
              <a:ext uri="{FF2B5EF4-FFF2-40B4-BE49-F238E27FC236}">
                <a16:creationId xmlns:a16="http://schemas.microsoft.com/office/drawing/2014/main" id="{17CBE679-9554-38DE-9186-16907BE0B0DC}"/>
              </a:ext>
            </a:extLst>
          </p:cNvPr>
          <p:cNvGrpSpPr/>
          <p:nvPr/>
        </p:nvGrpSpPr>
        <p:grpSpPr>
          <a:xfrm>
            <a:off x="3886200" y="605818"/>
            <a:ext cx="7958705" cy="2975582"/>
            <a:chOff x="3928495" y="3577618"/>
            <a:chExt cx="7958705" cy="2975582"/>
          </a:xfrm>
        </p:grpSpPr>
        <p:pic>
          <p:nvPicPr>
            <p:cNvPr id="12" name="Picture 11">
              <a:extLst>
                <a:ext uri="{FF2B5EF4-FFF2-40B4-BE49-F238E27FC236}">
                  <a16:creationId xmlns:a16="http://schemas.microsoft.com/office/drawing/2014/main" id="{BDB7EFED-CC6A-A458-C2A1-13BFD445D11D}"/>
                </a:ext>
              </a:extLst>
            </p:cNvPr>
            <p:cNvPicPr>
              <a:picLocks noChangeAspect="1"/>
            </p:cNvPicPr>
            <p:nvPr/>
          </p:nvPicPr>
          <p:blipFill rotWithShape="1">
            <a:blip r:embed="rId3"/>
            <a:srcRect t="833"/>
            <a:stretch/>
          </p:blipFill>
          <p:spPr>
            <a:xfrm>
              <a:off x="3928495" y="3577618"/>
              <a:ext cx="7958705" cy="2975582"/>
            </a:xfrm>
            <a:prstGeom prst="rect">
              <a:avLst/>
            </a:prstGeom>
          </p:spPr>
        </p:pic>
        <p:sp>
          <p:nvSpPr>
            <p:cNvPr id="13" name="Rectangle 12">
              <a:extLst>
                <a:ext uri="{FF2B5EF4-FFF2-40B4-BE49-F238E27FC236}">
                  <a16:creationId xmlns:a16="http://schemas.microsoft.com/office/drawing/2014/main" id="{983096E7-515C-A252-1A04-143F6AE92A99}"/>
                </a:ext>
              </a:extLst>
            </p:cNvPr>
            <p:cNvSpPr/>
            <p:nvPr/>
          </p:nvSpPr>
          <p:spPr>
            <a:xfrm>
              <a:off x="4461896" y="4935966"/>
              <a:ext cx="876300" cy="2456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Level&lt;25</a:t>
              </a:r>
            </a:p>
          </p:txBody>
        </p:sp>
        <p:cxnSp>
          <p:nvCxnSpPr>
            <p:cNvPr id="17" name="Straight Connector 16">
              <a:extLst>
                <a:ext uri="{FF2B5EF4-FFF2-40B4-BE49-F238E27FC236}">
                  <a16:creationId xmlns:a16="http://schemas.microsoft.com/office/drawing/2014/main" id="{D7C4C29A-FF75-193E-8D9B-B502999F75B0}"/>
                </a:ext>
              </a:extLst>
            </p:cNvPr>
            <p:cNvCxnSpPr>
              <a:cxnSpLocks/>
            </p:cNvCxnSpPr>
            <p:nvPr/>
          </p:nvCxnSpPr>
          <p:spPr>
            <a:xfrm>
              <a:off x="4317379" y="5237042"/>
              <a:ext cx="1295400" cy="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F77B6F2-9BA7-D3FA-D940-CCDD1FFDE49F}"/>
                </a:ext>
              </a:extLst>
            </p:cNvPr>
            <p:cNvCxnSpPr>
              <a:cxnSpLocks/>
            </p:cNvCxnSpPr>
            <p:nvPr/>
          </p:nvCxnSpPr>
          <p:spPr>
            <a:xfrm flipV="1">
              <a:off x="7586096" y="4572000"/>
              <a:ext cx="0" cy="167640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AF3984C-7545-F5FE-D797-FEA026F58582}"/>
                </a:ext>
              </a:extLst>
            </p:cNvPr>
            <p:cNvCxnSpPr>
              <a:cxnSpLocks/>
            </p:cNvCxnSpPr>
            <p:nvPr/>
          </p:nvCxnSpPr>
          <p:spPr>
            <a:xfrm>
              <a:off x="4317379" y="4572000"/>
              <a:ext cx="3268717" cy="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DD416C8-2D3A-7149-B99F-A2CBAF2DF3FC}"/>
                </a:ext>
              </a:extLst>
            </p:cNvPr>
            <p:cNvCxnSpPr>
              <a:cxnSpLocks/>
            </p:cNvCxnSpPr>
            <p:nvPr/>
          </p:nvCxnSpPr>
          <p:spPr>
            <a:xfrm flipV="1">
              <a:off x="5612779" y="5219700"/>
              <a:ext cx="0" cy="102870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1DE7CAD-4CE8-EDF3-5ED4-F85BA599275F}"/>
                </a:ext>
              </a:extLst>
            </p:cNvPr>
            <p:cNvSpPr/>
            <p:nvPr/>
          </p:nvSpPr>
          <p:spPr>
            <a:xfrm>
              <a:off x="5985896" y="4250166"/>
              <a:ext cx="876300" cy="2456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Level&lt;40</a:t>
              </a:r>
            </a:p>
          </p:txBody>
        </p:sp>
      </p:grpSp>
    </p:spTree>
    <p:extLst>
      <p:ext uri="{BB962C8B-B14F-4D97-AF65-F5344CB8AC3E}">
        <p14:creationId xmlns:p14="http://schemas.microsoft.com/office/powerpoint/2010/main" val="374873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C885A81-A40C-DCEE-348E-F5504422C345}"/>
              </a:ext>
            </a:extLst>
          </p:cNvPr>
          <p:cNvSpPr>
            <a:spLocks noGrp="1"/>
          </p:cNvSpPr>
          <p:nvPr>
            <p:ph type="sldNum" sz="quarter" idx="4"/>
          </p:nvPr>
        </p:nvSpPr>
        <p:spPr/>
        <p:txBody>
          <a:bodyPr/>
          <a:lstStyle/>
          <a:p>
            <a:fld id="{4FAB73BC-B049-4115-A692-8D63A059BFB8}" type="slidenum">
              <a:rPr lang="en-US" noProof="0" smtClean="0"/>
              <a:pPr/>
              <a:t>17</a:t>
            </a:fld>
            <a:endParaRPr lang="en-US" noProof="0" dirty="0"/>
          </a:p>
        </p:txBody>
      </p:sp>
      <p:sp>
        <p:nvSpPr>
          <p:cNvPr id="5" name="TextBox 4">
            <a:extLst>
              <a:ext uri="{FF2B5EF4-FFF2-40B4-BE49-F238E27FC236}">
                <a16:creationId xmlns:a16="http://schemas.microsoft.com/office/drawing/2014/main" id="{F8E05047-500A-C4CF-52D8-AA23B314A6AA}"/>
              </a:ext>
            </a:extLst>
          </p:cNvPr>
          <p:cNvSpPr txBox="1"/>
          <p:nvPr/>
        </p:nvSpPr>
        <p:spPr>
          <a:xfrm>
            <a:off x="8153400" y="1968897"/>
            <a:ext cx="3581400" cy="3898503"/>
          </a:xfrm>
          <a:prstGeom prst="rect">
            <a:avLst/>
          </a:prstGeom>
          <a:noFill/>
        </p:spPr>
        <p:txBody>
          <a:bodyPr wrap="square" rtlCol="0">
            <a:spAutoFit/>
          </a:bodyPr>
          <a:lstStyle/>
          <a:p>
            <a:pPr marL="285750" indent="-285750" algn="just">
              <a:spcBef>
                <a:spcPts val="800"/>
              </a:spcBef>
              <a:buFont typeface="Arial" panose="020B0604020202020204" pitchFamily="34" charset="0"/>
              <a:buChar char="•"/>
            </a:pPr>
            <a:r>
              <a:rPr lang="en-US" dirty="0">
                <a:solidFill>
                  <a:schemeClr val="bg2">
                    <a:lumMod val="25000"/>
                  </a:schemeClr>
                </a:solidFill>
              </a:rPr>
              <a:t>In general, the longer a player stays, the higher the conversion rate.</a:t>
            </a:r>
          </a:p>
          <a:p>
            <a:pPr marL="285750" indent="-285750" algn="just">
              <a:spcBef>
                <a:spcPts val="800"/>
              </a:spcBef>
              <a:buFont typeface="Arial" panose="020B0604020202020204" pitchFamily="34" charset="0"/>
              <a:buChar char="•"/>
            </a:pPr>
            <a:r>
              <a:rPr lang="en-US" dirty="0">
                <a:solidFill>
                  <a:schemeClr val="bg2">
                    <a:lumMod val="25000"/>
                  </a:schemeClr>
                </a:solidFill>
              </a:rPr>
              <a:t>The chart illustrate that the conversion rate skyrocket from day 1 to day 4. </a:t>
            </a:r>
          </a:p>
          <a:p>
            <a:pPr marL="285750" indent="-285750" algn="just">
              <a:spcBef>
                <a:spcPts val="800"/>
              </a:spcBef>
              <a:buFont typeface="Arial" panose="020B0604020202020204" pitchFamily="34" charset="0"/>
              <a:buChar char="•"/>
            </a:pPr>
            <a:r>
              <a:rPr lang="en-US" sz="1800" dirty="0">
                <a:solidFill>
                  <a:schemeClr val="bg2">
                    <a:lumMod val="25000"/>
                  </a:schemeClr>
                </a:solidFill>
              </a:rPr>
              <a:t>On day 4, we will focus on providing </a:t>
            </a:r>
            <a:r>
              <a:rPr lang="en-US" sz="1800" b="1" dirty="0">
                <a:solidFill>
                  <a:schemeClr val="bg2">
                    <a:lumMod val="25000"/>
                  </a:schemeClr>
                </a:solidFill>
              </a:rPr>
              <a:t>special gifts </a:t>
            </a:r>
            <a:r>
              <a:rPr lang="en-US" sz="1800" dirty="0">
                <a:solidFill>
                  <a:schemeClr val="bg2">
                    <a:lumMod val="25000"/>
                  </a:schemeClr>
                </a:solidFill>
              </a:rPr>
              <a:t>to </a:t>
            </a:r>
            <a:r>
              <a:rPr lang="en-US" sz="1800" b="1" dirty="0">
                <a:solidFill>
                  <a:schemeClr val="bg2">
                    <a:lumMod val="25000"/>
                  </a:schemeClr>
                </a:solidFill>
              </a:rPr>
              <a:t>loyal players </a:t>
            </a:r>
            <a:r>
              <a:rPr lang="en-US" sz="1800" dirty="0">
                <a:solidFill>
                  <a:schemeClr val="bg2">
                    <a:lumMod val="25000"/>
                  </a:schemeClr>
                </a:solidFill>
              </a:rPr>
              <a:t>to encourage them to reach level 40, which can help increase conversion rate loyal players in previous page.</a:t>
            </a:r>
            <a:endParaRPr lang="en-US" dirty="0">
              <a:solidFill>
                <a:schemeClr val="bg2">
                  <a:lumMod val="25000"/>
                </a:schemeClr>
              </a:solidFill>
            </a:endParaRPr>
          </a:p>
          <a:p>
            <a:pPr marL="285750" indent="-285750">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1A6C03CB-7814-B1F0-CFAA-BB7C56497711}"/>
              </a:ext>
            </a:extLst>
          </p:cNvPr>
          <p:cNvSpPr/>
          <p:nvPr/>
        </p:nvSpPr>
        <p:spPr>
          <a:xfrm>
            <a:off x="779928" y="463272"/>
            <a:ext cx="6129338" cy="158650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accent1"/>
                </a:solidFill>
                <a:latin typeface="Arial" panose="020B0604020202020204" pitchFamily="34" charset="0"/>
                <a:cs typeface="Arial" panose="020B0604020202020204" pitchFamily="34" charset="0"/>
              </a:rPr>
              <a:t>Conversion rate on day </a:t>
            </a:r>
            <a:r>
              <a:rPr lang="en-US" b="1" dirty="0">
                <a:solidFill>
                  <a:schemeClr val="accent1"/>
                </a:solidFill>
                <a:latin typeface="Arial" panose="020B0604020202020204" pitchFamily="34" charset="0"/>
                <a:cs typeface="Arial" panose="020B0604020202020204" pitchFamily="34" charset="0"/>
              </a:rPr>
              <a:t>n</a:t>
            </a:r>
            <a:r>
              <a:rPr lang="en-US" dirty="0">
                <a:solidFill>
                  <a:schemeClr val="accent1"/>
                </a:solidFill>
                <a:latin typeface="Arial" panose="020B0604020202020204" pitchFamily="34" charset="0"/>
                <a:cs typeface="Arial" panose="020B0604020202020204" pitchFamily="34" charset="0"/>
              </a:rPr>
              <a:t> </a:t>
            </a:r>
            <a:r>
              <a:rPr lang="en-US" dirty="0">
                <a:solidFill>
                  <a:schemeClr val="accent1"/>
                </a:solidFill>
              </a:rPr>
              <a:t>= </a:t>
            </a:r>
          </a:p>
        </p:txBody>
      </p:sp>
      <p:pic>
        <p:nvPicPr>
          <p:cNvPr id="10" name="Picture 9">
            <a:extLst>
              <a:ext uri="{FF2B5EF4-FFF2-40B4-BE49-F238E27FC236}">
                <a16:creationId xmlns:a16="http://schemas.microsoft.com/office/drawing/2014/main" id="{6BEAE9B0-BC1B-4FAB-68DD-B31225209EA1}"/>
              </a:ext>
            </a:extLst>
          </p:cNvPr>
          <p:cNvPicPr>
            <a:picLocks/>
          </p:cNvPicPr>
          <p:nvPr/>
        </p:nvPicPr>
        <p:blipFill>
          <a:blip r:embed="rId2">
            <a:duotone>
              <a:schemeClr val="accent1">
                <a:shade val="45000"/>
                <a:satMod val="135000"/>
              </a:schemeClr>
              <a:prstClr val="white"/>
            </a:duotone>
          </a:blip>
          <a:stretch>
            <a:fillRect/>
          </a:stretch>
        </p:blipFill>
        <p:spPr>
          <a:xfrm>
            <a:off x="3758734" y="953869"/>
            <a:ext cx="3327866" cy="646331"/>
          </a:xfrm>
          <a:prstGeom prst="rect">
            <a:avLst/>
          </a:prstGeom>
        </p:spPr>
      </p:pic>
      <p:pic>
        <p:nvPicPr>
          <p:cNvPr id="8" name="Picture 7" descr="A graph with a line&#10;&#10;Description automatically generated">
            <a:extLst>
              <a:ext uri="{FF2B5EF4-FFF2-40B4-BE49-F238E27FC236}">
                <a16:creationId xmlns:a16="http://schemas.microsoft.com/office/drawing/2014/main" id="{0E698D07-986B-EB65-33E2-1443896F7045}"/>
              </a:ext>
            </a:extLst>
          </p:cNvPr>
          <p:cNvPicPr>
            <a:picLocks noChangeAspect="1"/>
          </p:cNvPicPr>
          <p:nvPr/>
        </p:nvPicPr>
        <p:blipFill rotWithShape="1">
          <a:blip r:embed="rId3"/>
          <a:srcRect l="8124" t="7143" r="6398" b="3125"/>
          <a:stretch/>
        </p:blipFill>
        <p:spPr>
          <a:xfrm>
            <a:off x="611908" y="1892697"/>
            <a:ext cx="7312892" cy="3898503"/>
          </a:xfrm>
          <a:prstGeom prst="rect">
            <a:avLst/>
          </a:prstGeom>
        </p:spPr>
      </p:pic>
    </p:spTree>
    <p:extLst>
      <p:ext uri="{BB962C8B-B14F-4D97-AF65-F5344CB8AC3E}">
        <p14:creationId xmlns:p14="http://schemas.microsoft.com/office/powerpoint/2010/main" val="3677578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78B6-A7C4-64E3-5383-1A5100A66D65}"/>
              </a:ext>
            </a:extLst>
          </p:cNvPr>
          <p:cNvSpPr>
            <a:spLocks noGrp="1"/>
          </p:cNvSpPr>
          <p:nvPr>
            <p:ph type="title"/>
          </p:nvPr>
        </p:nvSpPr>
        <p:spPr>
          <a:xfrm>
            <a:off x="548640" y="838200"/>
            <a:ext cx="4632960" cy="707886"/>
          </a:xfrm>
        </p:spPr>
        <p:txBody>
          <a:bodyPr/>
          <a:lstStyle/>
          <a:p>
            <a:r>
              <a:rPr lang="en-US" dirty="0">
                <a:solidFill>
                  <a:schemeClr val="accent1"/>
                </a:solidFill>
              </a:rPr>
              <a:t>2. Win rate</a:t>
            </a:r>
          </a:p>
        </p:txBody>
      </p:sp>
      <p:sp>
        <p:nvSpPr>
          <p:cNvPr id="3" name="Slide Number Placeholder 2">
            <a:extLst>
              <a:ext uri="{FF2B5EF4-FFF2-40B4-BE49-F238E27FC236}">
                <a16:creationId xmlns:a16="http://schemas.microsoft.com/office/drawing/2014/main" id="{753A2094-ACF9-09F0-07FB-431A495DFEC5}"/>
              </a:ext>
            </a:extLst>
          </p:cNvPr>
          <p:cNvSpPr>
            <a:spLocks noGrp="1"/>
          </p:cNvSpPr>
          <p:nvPr>
            <p:ph type="sldNum" sz="quarter" idx="4"/>
          </p:nvPr>
        </p:nvSpPr>
        <p:spPr/>
        <p:txBody>
          <a:bodyPr/>
          <a:lstStyle/>
          <a:p>
            <a:fld id="{4FAB73BC-B049-4115-A692-8D63A059BFB8}" type="slidenum">
              <a:rPr lang="en-US" noProof="0" smtClean="0"/>
              <a:pPr/>
              <a:t>18</a:t>
            </a:fld>
            <a:endParaRPr lang="en-US" noProof="0" dirty="0"/>
          </a:p>
        </p:txBody>
      </p:sp>
      <p:graphicFrame>
        <p:nvGraphicFramePr>
          <p:cNvPr id="4" name="Chart 3">
            <a:extLst>
              <a:ext uri="{FF2B5EF4-FFF2-40B4-BE49-F238E27FC236}">
                <a16:creationId xmlns:a16="http://schemas.microsoft.com/office/drawing/2014/main" id="{EAE3BEED-A297-892B-4F43-E01A220A755D}"/>
              </a:ext>
            </a:extLst>
          </p:cNvPr>
          <p:cNvGraphicFramePr>
            <a:graphicFrameLocks/>
          </p:cNvGraphicFramePr>
          <p:nvPr>
            <p:extLst>
              <p:ext uri="{D42A27DB-BD31-4B8C-83A1-F6EECF244321}">
                <p14:modId xmlns:p14="http://schemas.microsoft.com/office/powerpoint/2010/main" val="1096308809"/>
              </p:ext>
            </p:extLst>
          </p:nvPr>
        </p:nvGraphicFramePr>
        <p:xfrm>
          <a:off x="4876800" y="1066800"/>
          <a:ext cx="3733800" cy="2667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452DC8F3-8A5B-56E7-D123-554A55629A6E}"/>
              </a:ext>
            </a:extLst>
          </p:cNvPr>
          <p:cNvGraphicFramePr>
            <a:graphicFrameLocks/>
          </p:cNvGraphicFramePr>
          <p:nvPr>
            <p:extLst>
              <p:ext uri="{D42A27DB-BD31-4B8C-83A1-F6EECF244321}">
                <p14:modId xmlns:p14="http://schemas.microsoft.com/office/powerpoint/2010/main" val="2783619259"/>
              </p:ext>
            </p:extLst>
          </p:nvPr>
        </p:nvGraphicFramePr>
        <p:xfrm>
          <a:off x="8382000" y="4168444"/>
          <a:ext cx="3733800" cy="2354276"/>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DAB0FF14-9E61-6361-CC8B-A1CE48FBD1CE}"/>
              </a:ext>
            </a:extLst>
          </p:cNvPr>
          <p:cNvSpPr txBox="1"/>
          <p:nvPr/>
        </p:nvSpPr>
        <p:spPr>
          <a:xfrm>
            <a:off x="457200" y="1676400"/>
            <a:ext cx="4343400" cy="4452501"/>
          </a:xfrm>
          <a:prstGeom prst="rect">
            <a:avLst/>
          </a:prstGeom>
          <a:noFill/>
        </p:spPr>
        <p:txBody>
          <a:bodyPr wrap="square" rtlCol="0">
            <a:spAutoFit/>
          </a:bodyPr>
          <a:lstStyle/>
          <a:p>
            <a:pPr marL="285750" indent="-285750" algn="just">
              <a:spcBef>
                <a:spcPts val="800"/>
              </a:spcBef>
              <a:buFont typeface="Arial" panose="020B0604020202020204" pitchFamily="34" charset="0"/>
              <a:buChar char="•"/>
            </a:pPr>
            <a:r>
              <a:rPr lang="en-US" dirty="0">
                <a:solidFill>
                  <a:schemeClr val="bg2">
                    <a:lumMod val="25000"/>
                  </a:schemeClr>
                </a:solidFill>
              </a:rPr>
              <a:t>The average time to complete each level in version </a:t>
            </a:r>
            <a:r>
              <a:rPr lang="en-US" b="1" dirty="0">
                <a:solidFill>
                  <a:schemeClr val="bg2">
                    <a:lumMod val="25000"/>
                  </a:schemeClr>
                </a:solidFill>
              </a:rPr>
              <a:t>1.6.0</a:t>
            </a:r>
            <a:r>
              <a:rPr lang="en-US" dirty="0">
                <a:solidFill>
                  <a:schemeClr val="bg2">
                    <a:lumMod val="25000"/>
                  </a:schemeClr>
                </a:solidFill>
              </a:rPr>
              <a:t> is </a:t>
            </a:r>
            <a:r>
              <a:rPr lang="en-US" b="1" dirty="0">
                <a:solidFill>
                  <a:schemeClr val="bg2">
                    <a:lumMod val="25000"/>
                  </a:schemeClr>
                </a:solidFill>
              </a:rPr>
              <a:t>38.24</a:t>
            </a:r>
            <a:r>
              <a:rPr lang="en-US" dirty="0">
                <a:solidFill>
                  <a:schemeClr val="bg2">
                    <a:lumMod val="25000"/>
                  </a:schemeClr>
                </a:solidFill>
              </a:rPr>
              <a:t> seconds, </a:t>
            </a:r>
            <a:r>
              <a:rPr lang="en-US" b="1" dirty="0">
                <a:solidFill>
                  <a:schemeClr val="bg2">
                    <a:lumMod val="25000"/>
                  </a:schemeClr>
                </a:solidFill>
              </a:rPr>
              <a:t>longer</a:t>
            </a:r>
            <a:r>
              <a:rPr lang="en-US" dirty="0">
                <a:solidFill>
                  <a:schemeClr val="bg2">
                    <a:lumMod val="25000"/>
                  </a:schemeClr>
                </a:solidFill>
              </a:rPr>
              <a:t> than the </a:t>
            </a:r>
            <a:r>
              <a:rPr lang="en-US" b="1" dirty="0">
                <a:solidFill>
                  <a:schemeClr val="bg2">
                    <a:lumMod val="25000"/>
                  </a:schemeClr>
                </a:solidFill>
              </a:rPr>
              <a:t>35.21</a:t>
            </a:r>
            <a:r>
              <a:rPr lang="en-US" dirty="0">
                <a:solidFill>
                  <a:schemeClr val="bg2">
                    <a:lumMod val="25000"/>
                  </a:schemeClr>
                </a:solidFill>
              </a:rPr>
              <a:t> seconds in version </a:t>
            </a:r>
            <a:r>
              <a:rPr lang="en-US" b="1" dirty="0">
                <a:solidFill>
                  <a:schemeClr val="bg2">
                    <a:lumMod val="25000"/>
                  </a:schemeClr>
                </a:solidFill>
              </a:rPr>
              <a:t>1.5.2</a:t>
            </a:r>
            <a:r>
              <a:rPr lang="en-US" dirty="0">
                <a:solidFill>
                  <a:schemeClr val="bg2">
                    <a:lumMod val="25000"/>
                  </a:schemeClr>
                </a:solidFill>
              </a:rPr>
              <a:t>. </a:t>
            </a:r>
          </a:p>
          <a:p>
            <a:pPr marL="285750" indent="-285750" algn="just">
              <a:spcBef>
                <a:spcPts val="800"/>
              </a:spcBef>
              <a:buFont typeface="Arial" panose="020B0604020202020204" pitchFamily="34" charset="0"/>
              <a:buChar char="•"/>
            </a:pPr>
            <a:r>
              <a:rPr lang="en-US" dirty="0">
                <a:solidFill>
                  <a:schemeClr val="bg2">
                    <a:lumMod val="25000"/>
                  </a:schemeClr>
                </a:solidFill>
              </a:rPr>
              <a:t>The win ratio of </a:t>
            </a:r>
            <a:r>
              <a:rPr lang="en-US" b="1" dirty="0">
                <a:solidFill>
                  <a:schemeClr val="bg2">
                    <a:lumMod val="25000"/>
                  </a:schemeClr>
                </a:solidFill>
              </a:rPr>
              <a:t>old version </a:t>
            </a:r>
            <a:r>
              <a:rPr lang="en-US" dirty="0">
                <a:solidFill>
                  <a:schemeClr val="bg2">
                    <a:lumMod val="25000"/>
                  </a:schemeClr>
                </a:solidFill>
              </a:rPr>
              <a:t>at </a:t>
            </a:r>
            <a:r>
              <a:rPr lang="en-US" b="1" dirty="0">
                <a:solidFill>
                  <a:schemeClr val="bg2">
                    <a:lumMod val="25000"/>
                  </a:schemeClr>
                </a:solidFill>
              </a:rPr>
              <a:t>53.51%</a:t>
            </a:r>
            <a:r>
              <a:rPr lang="en-US" dirty="0">
                <a:solidFill>
                  <a:schemeClr val="bg2">
                    <a:lumMod val="25000"/>
                  </a:schemeClr>
                </a:solidFill>
              </a:rPr>
              <a:t> is </a:t>
            </a:r>
            <a:r>
              <a:rPr lang="en-US" b="1" dirty="0">
                <a:solidFill>
                  <a:schemeClr val="bg2">
                    <a:lumMod val="25000"/>
                  </a:schemeClr>
                </a:solidFill>
              </a:rPr>
              <a:t>higher</a:t>
            </a:r>
            <a:r>
              <a:rPr lang="en-US" dirty="0">
                <a:solidFill>
                  <a:schemeClr val="bg2">
                    <a:lumMod val="25000"/>
                  </a:schemeClr>
                </a:solidFill>
              </a:rPr>
              <a:t> than </a:t>
            </a:r>
            <a:r>
              <a:rPr lang="en-US" b="1" dirty="0">
                <a:solidFill>
                  <a:schemeClr val="bg2">
                    <a:lumMod val="25000"/>
                  </a:schemeClr>
                </a:solidFill>
              </a:rPr>
              <a:t>new version </a:t>
            </a:r>
            <a:r>
              <a:rPr lang="en-US" dirty="0">
                <a:solidFill>
                  <a:schemeClr val="bg2">
                    <a:lumMod val="25000"/>
                  </a:schemeClr>
                </a:solidFill>
              </a:rPr>
              <a:t>at </a:t>
            </a:r>
            <a:r>
              <a:rPr lang="en-US" b="1" dirty="0">
                <a:solidFill>
                  <a:schemeClr val="bg2">
                    <a:lumMod val="25000"/>
                  </a:schemeClr>
                </a:solidFill>
              </a:rPr>
              <a:t>51.52%</a:t>
            </a:r>
            <a:r>
              <a:rPr lang="en-US" dirty="0">
                <a:solidFill>
                  <a:schemeClr val="bg2">
                    <a:lumMod val="25000"/>
                  </a:schemeClr>
                </a:solidFill>
              </a:rPr>
              <a:t>. This mean loss rate in new version high, leading to players need to spend more time to pass assignments. </a:t>
            </a:r>
          </a:p>
          <a:p>
            <a:pPr marL="285750" indent="-285750" algn="just">
              <a:spcBef>
                <a:spcPts val="800"/>
              </a:spcBef>
              <a:buFont typeface="Arial" panose="020B0604020202020204" pitchFamily="34" charset="0"/>
              <a:buChar char="•"/>
            </a:pPr>
            <a:r>
              <a:rPr lang="en-US" dirty="0">
                <a:solidFill>
                  <a:schemeClr val="bg2">
                    <a:lumMod val="25000"/>
                  </a:schemeClr>
                </a:solidFill>
              </a:rPr>
              <a:t>Insight data from the tutorial event shows that players in version </a:t>
            </a:r>
            <a:r>
              <a:rPr lang="en-US" b="1" dirty="0">
                <a:solidFill>
                  <a:schemeClr val="bg2">
                    <a:lumMod val="25000"/>
                  </a:schemeClr>
                </a:solidFill>
              </a:rPr>
              <a:t>1.6.0</a:t>
            </a:r>
            <a:r>
              <a:rPr lang="en-US" dirty="0">
                <a:solidFill>
                  <a:schemeClr val="bg2">
                    <a:lumMod val="25000"/>
                  </a:schemeClr>
                </a:solidFill>
              </a:rPr>
              <a:t> had a lower </a:t>
            </a:r>
            <a:r>
              <a:rPr lang="en-US" b="1" dirty="0">
                <a:solidFill>
                  <a:schemeClr val="bg2">
                    <a:lumMod val="25000"/>
                  </a:schemeClr>
                </a:solidFill>
              </a:rPr>
              <a:t>completion rate</a:t>
            </a:r>
            <a:r>
              <a:rPr lang="en-US" dirty="0">
                <a:solidFill>
                  <a:schemeClr val="bg2">
                    <a:lumMod val="25000"/>
                  </a:schemeClr>
                </a:solidFill>
              </a:rPr>
              <a:t> (</a:t>
            </a:r>
            <a:r>
              <a:rPr lang="en-US" b="1" dirty="0">
                <a:solidFill>
                  <a:schemeClr val="bg2">
                    <a:lumMod val="25000"/>
                  </a:schemeClr>
                </a:solidFill>
              </a:rPr>
              <a:t>7.11%</a:t>
            </a:r>
            <a:r>
              <a:rPr lang="en-US" dirty="0">
                <a:solidFill>
                  <a:schemeClr val="bg2">
                    <a:lumMod val="25000"/>
                  </a:schemeClr>
                </a:solidFill>
              </a:rPr>
              <a:t>) compared to version </a:t>
            </a:r>
            <a:r>
              <a:rPr lang="en-US" b="1" dirty="0">
                <a:solidFill>
                  <a:schemeClr val="bg2">
                    <a:lumMod val="25000"/>
                  </a:schemeClr>
                </a:solidFill>
              </a:rPr>
              <a:t>1.5.2</a:t>
            </a:r>
            <a:r>
              <a:rPr lang="en-US" dirty="0">
                <a:solidFill>
                  <a:schemeClr val="bg2">
                    <a:lumMod val="25000"/>
                  </a:schemeClr>
                </a:solidFill>
              </a:rPr>
              <a:t> (</a:t>
            </a:r>
            <a:r>
              <a:rPr lang="en-US" b="1" dirty="0">
                <a:solidFill>
                  <a:schemeClr val="bg2">
                    <a:lumMod val="25000"/>
                  </a:schemeClr>
                </a:solidFill>
              </a:rPr>
              <a:t>12.15%</a:t>
            </a:r>
            <a:r>
              <a:rPr lang="en-US" dirty="0">
                <a:solidFill>
                  <a:schemeClr val="bg2">
                    <a:lumMod val="25000"/>
                  </a:schemeClr>
                </a:solidFill>
              </a:rPr>
              <a:t>). This has resulted in a lower win ratio and increased average time to complete assignments in the </a:t>
            </a:r>
            <a:r>
              <a:rPr lang="en-US" b="1" dirty="0">
                <a:solidFill>
                  <a:schemeClr val="bg2">
                    <a:lumMod val="25000"/>
                  </a:schemeClr>
                </a:solidFill>
              </a:rPr>
              <a:t>new version</a:t>
            </a:r>
            <a:r>
              <a:rPr lang="en-US" dirty="0">
                <a:solidFill>
                  <a:schemeClr val="bg2">
                    <a:lumMod val="25000"/>
                  </a:schemeClr>
                </a:solidFill>
              </a:rPr>
              <a:t>.</a:t>
            </a:r>
          </a:p>
        </p:txBody>
      </p:sp>
      <p:graphicFrame>
        <p:nvGraphicFramePr>
          <p:cNvPr id="6" name="Table 5">
            <a:extLst>
              <a:ext uri="{FF2B5EF4-FFF2-40B4-BE49-F238E27FC236}">
                <a16:creationId xmlns:a16="http://schemas.microsoft.com/office/drawing/2014/main" id="{047F17B8-2C75-A926-7D11-EF82566EBA3A}"/>
              </a:ext>
            </a:extLst>
          </p:cNvPr>
          <p:cNvGraphicFramePr>
            <a:graphicFrameLocks noGrp="1"/>
          </p:cNvGraphicFramePr>
          <p:nvPr>
            <p:extLst>
              <p:ext uri="{D42A27DB-BD31-4B8C-83A1-F6EECF244321}">
                <p14:modId xmlns:p14="http://schemas.microsoft.com/office/powerpoint/2010/main" val="1841441091"/>
              </p:ext>
            </p:extLst>
          </p:nvPr>
        </p:nvGraphicFramePr>
        <p:xfrm>
          <a:off x="8915400" y="1219200"/>
          <a:ext cx="2971800" cy="2948358"/>
        </p:xfrm>
        <a:graphic>
          <a:graphicData uri="http://schemas.openxmlformats.org/drawingml/2006/table">
            <a:tbl>
              <a:tblPr/>
              <a:tblGrid>
                <a:gridCol w="990600">
                  <a:extLst>
                    <a:ext uri="{9D8B030D-6E8A-4147-A177-3AD203B41FA5}">
                      <a16:colId xmlns:a16="http://schemas.microsoft.com/office/drawing/2014/main" val="2444570712"/>
                    </a:ext>
                  </a:extLst>
                </a:gridCol>
                <a:gridCol w="990600">
                  <a:extLst>
                    <a:ext uri="{9D8B030D-6E8A-4147-A177-3AD203B41FA5}">
                      <a16:colId xmlns:a16="http://schemas.microsoft.com/office/drawing/2014/main" val="1086679685"/>
                    </a:ext>
                  </a:extLst>
                </a:gridCol>
                <a:gridCol w="990600">
                  <a:extLst>
                    <a:ext uri="{9D8B030D-6E8A-4147-A177-3AD203B41FA5}">
                      <a16:colId xmlns:a16="http://schemas.microsoft.com/office/drawing/2014/main" val="535259553"/>
                    </a:ext>
                  </a:extLst>
                </a:gridCol>
              </a:tblGrid>
              <a:tr h="210597">
                <a:tc gridSpan="3">
                  <a:txBody>
                    <a:bodyPr/>
                    <a:lstStyle/>
                    <a:p>
                      <a:pPr algn="ctr" fontAlgn="b"/>
                      <a:r>
                        <a:rPr lang="en-US" sz="1100" b="1" i="0" u="none" strike="noStrike" dirty="0">
                          <a:solidFill>
                            <a:srgbClr val="000000"/>
                          </a:solidFill>
                          <a:effectLst/>
                          <a:latin typeface="Aptos Narrow" panose="020B0004020202020204" pitchFamily="34" charset="0"/>
                        </a:rPr>
                        <a:t>Average time overcome each level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pPr algn="ctr" fontAlgn="b"/>
                      <a:endParaRPr lang="en-US" sz="1100" b="1" i="0" u="none" strike="noStrike" dirty="0">
                        <a:solidFill>
                          <a:srgbClr val="000000"/>
                        </a:solidFill>
                        <a:effectLst/>
                        <a:latin typeface="Aptos Narrow" panose="020B00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pPr algn="ctr" fontAlgn="b"/>
                      <a:endParaRPr lang="en-US" sz="1100" b="1" i="0" u="none" strike="noStrike" dirty="0">
                        <a:solidFill>
                          <a:srgbClr val="000000"/>
                        </a:solidFill>
                        <a:effectLst/>
                        <a:latin typeface="Aptos Narrow" panose="020B00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3408478846"/>
                  </a:ext>
                </a:extLst>
              </a:tr>
              <a:tr h="210597">
                <a:tc>
                  <a:txBody>
                    <a:bodyPr/>
                    <a:lstStyle/>
                    <a:p>
                      <a:pPr algn="ctr" fontAlgn="b"/>
                      <a:r>
                        <a:rPr lang="en-US" sz="1100" b="1" i="0" u="none" strike="noStrike" dirty="0">
                          <a:solidFill>
                            <a:srgbClr val="000000"/>
                          </a:solidFill>
                          <a:effectLst/>
                          <a:latin typeface="Aptos Narrow" panose="020B0004020202020204" pitchFamily="34" charset="0"/>
                        </a:rPr>
                        <a:t>Level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100" b="1" i="0" u="none" strike="noStrike" dirty="0">
                          <a:solidFill>
                            <a:srgbClr val="000000"/>
                          </a:solidFill>
                          <a:effectLst/>
                          <a:latin typeface="Aptos Narrow" panose="020B0004020202020204" pitchFamily="34" charset="0"/>
                        </a:rPr>
                        <a:t>1.5.2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100" b="1" i="0" u="none" strike="noStrike" dirty="0">
                          <a:solidFill>
                            <a:srgbClr val="000000"/>
                          </a:solidFill>
                          <a:effectLst/>
                          <a:latin typeface="Aptos Narrow" panose="020B0004020202020204" pitchFamily="34" charset="0"/>
                        </a:rPr>
                        <a:t>1.6.0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4156897659"/>
                  </a:ext>
                </a:extLst>
              </a:tr>
              <a:tr h="210597">
                <a:tc>
                  <a:txBody>
                    <a:bodyPr/>
                    <a:lstStyle/>
                    <a:p>
                      <a:pPr algn="ctr" fontAlgn="b"/>
                      <a:r>
                        <a:rPr lang="en-US" sz="1100" b="0" i="0" u="none" strike="noStrike" dirty="0">
                          <a:solidFill>
                            <a:srgbClr val="000000"/>
                          </a:solidFill>
                          <a:effectLst/>
                          <a:latin typeface="Aptos Narrow" panose="020B000402020202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21.31098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22.73934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54720174"/>
                  </a:ext>
                </a:extLst>
              </a:tr>
              <a:tr h="210597">
                <a:tc>
                  <a:txBody>
                    <a:bodyPr/>
                    <a:lstStyle/>
                    <a:p>
                      <a:pPr algn="ctr" fontAlgn="b"/>
                      <a:r>
                        <a:rPr lang="en-US" sz="1100" b="0" i="0" u="none" strike="noStrike" dirty="0">
                          <a:solidFill>
                            <a:srgbClr val="000000"/>
                          </a:solidFill>
                          <a:effectLst/>
                          <a:latin typeface="Aptos Narrow" panose="020B0004020202020204" pitchFamily="34" charset="0"/>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14.46766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14.53366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58431335"/>
                  </a:ext>
                </a:extLst>
              </a:tr>
              <a:tr h="210597">
                <a:tc>
                  <a:txBody>
                    <a:bodyPr/>
                    <a:lstStyle/>
                    <a:p>
                      <a:pPr algn="ctr" fontAlgn="b"/>
                      <a:r>
                        <a:rPr lang="en-US" sz="1100" b="0" i="0" u="none" strike="noStrike">
                          <a:solidFill>
                            <a:srgbClr val="000000"/>
                          </a:solidFill>
                          <a:effectLst/>
                          <a:latin typeface="Aptos Narrow" panose="020B0004020202020204" pitchFamily="34" charset="0"/>
                        </a:rPr>
                        <a:t>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12.40173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12.18363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38335371"/>
                  </a:ext>
                </a:extLst>
              </a:tr>
              <a:tr h="210597">
                <a:tc>
                  <a:txBody>
                    <a:bodyPr/>
                    <a:lstStyle/>
                    <a:p>
                      <a:pPr algn="ctr" fontAlgn="b"/>
                      <a:r>
                        <a:rPr lang="en-US" sz="1100" b="0" i="0" u="none" strike="noStrike" dirty="0">
                          <a:solidFill>
                            <a:srgbClr val="000000"/>
                          </a:solidFill>
                          <a:effectLst/>
                          <a:latin typeface="Aptos Narrow" panose="020B0004020202020204" pitchFamily="34" charset="0"/>
                        </a:rPr>
                        <a:t>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16.62484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16.8247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17936769"/>
                  </a:ext>
                </a:extLst>
              </a:tr>
              <a:tr h="210597">
                <a:tc>
                  <a:txBody>
                    <a:bodyPr/>
                    <a:lstStyle/>
                    <a:p>
                      <a:pPr algn="ctr" fontAlgn="b"/>
                      <a:r>
                        <a:rPr lang="en-US" sz="1100" b="0" i="0" u="none" strike="noStrike" dirty="0">
                          <a:solidFill>
                            <a:srgbClr val="000000"/>
                          </a:solidFill>
                          <a:effectLst/>
                          <a:latin typeface="Aptos Narrow" panose="020B0004020202020204" pitchFamily="34" charset="0"/>
                        </a:rPr>
                        <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50529962"/>
                  </a:ext>
                </a:extLst>
              </a:tr>
              <a:tr h="210597">
                <a:tc>
                  <a:txBody>
                    <a:bodyPr/>
                    <a:lstStyle/>
                    <a:p>
                      <a:pPr algn="ctr" fontAlgn="b"/>
                      <a:r>
                        <a:rPr lang="en-US" sz="1100" b="0" i="0" u="none" strike="noStrike">
                          <a:solidFill>
                            <a:srgbClr val="000000"/>
                          </a:solidFill>
                          <a:effectLst/>
                          <a:latin typeface="Aptos Narrow" panose="020B0004020202020204" pitchFamily="34" charset="0"/>
                        </a:rPr>
                        <a:t>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18.5233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19.40836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59502841"/>
                  </a:ext>
                </a:extLst>
              </a:tr>
              <a:tr h="210597">
                <a:tc>
                  <a:txBody>
                    <a:bodyPr/>
                    <a:lstStyle/>
                    <a:p>
                      <a:pPr algn="ctr" fontAlgn="b"/>
                      <a:r>
                        <a:rPr lang="en-US" sz="1100" b="0" i="0" u="none" strike="noStrike">
                          <a:solidFill>
                            <a:srgbClr val="000000"/>
                          </a:solidFill>
                          <a:effectLst/>
                          <a:latin typeface="Aptos Narrow" panose="020B0004020202020204" pitchFamily="34" charset="0"/>
                        </a:rPr>
                        <a:t>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23.31515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24.39942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57125589"/>
                  </a:ext>
                </a:extLst>
              </a:tr>
              <a:tr h="210597">
                <a:tc>
                  <a:txBody>
                    <a:bodyPr/>
                    <a:lstStyle/>
                    <a:p>
                      <a:pPr algn="ctr" fontAlgn="b"/>
                      <a:r>
                        <a:rPr lang="en-US" sz="1100" b="0" i="0" u="none" strike="noStrike">
                          <a:solidFill>
                            <a:srgbClr val="000000"/>
                          </a:solidFill>
                          <a:effectLst/>
                          <a:latin typeface="Aptos Narrow" panose="020B0004020202020204" pitchFamily="34" charset="0"/>
                        </a:rPr>
                        <a:t>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46.96337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48.29484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75214518"/>
                  </a:ext>
                </a:extLst>
              </a:tr>
              <a:tr h="210597">
                <a:tc>
                  <a:txBody>
                    <a:bodyPr/>
                    <a:lstStyle/>
                    <a:p>
                      <a:pPr algn="ctr" fontAlgn="b"/>
                      <a:r>
                        <a:rPr lang="en-US" sz="1100" b="0" i="0" u="none" strike="noStrike">
                          <a:solidFill>
                            <a:srgbClr val="000000"/>
                          </a:solidFill>
                          <a:effectLst/>
                          <a:latin typeface="Aptos Narrow" panose="020B0004020202020204" pitchFamily="34" charset="0"/>
                        </a:rPr>
                        <a:t>12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46.13084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48.04991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86680272"/>
                  </a:ext>
                </a:extLst>
              </a:tr>
              <a:tr h="210597">
                <a:tc>
                  <a:txBody>
                    <a:bodyPr/>
                    <a:lstStyle/>
                    <a:p>
                      <a:pPr algn="ctr" fontAlgn="b"/>
                      <a:r>
                        <a:rPr lang="en-US" sz="1100" b="0" i="0" u="none" strike="noStrike">
                          <a:solidFill>
                            <a:srgbClr val="000000"/>
                          </a:solidFill>
                          <a:effectLst/>
                          <a:latin typeface="Aptos Narrow" panose="020B0004020202020204" pitchFamily="34" charset="0"/>
                        </a:rPr>
                        <a:t>13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89.15191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92.40699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17388649"/>
                  </a:ext>
                </a:extLst>
              </a:tr>
              <a:tr h="210597">
                <a:tc>
                  <a:txBody>
                    <a:bodyPr/>
                    <a:lstStyle/>
                    <a:p>
                      <a:pPr algn="ctr" fontAlgn="b"/>
                      <a:r>
                        <a:rPr lang="en-US" sz="1100" b="0" i="0" u="none" strike="noStrike">
                          <a:solidFill>
                            <a:srgbClr val="000000"/>
                          </a:solidFill>
                          <a:effectLst/>
                          <a:latin typeface="Aptos Narrow" panose="020B0004020202020204" pitchFamily="34" charset="0"/>
                        </a:rPr>
                        <a:t>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26.29167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28.12247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17499494"/>
                  </a:ext>
                </a:extLst>
              </a:tr>
              <a:tr h="210597">
                <a:tc>
                  <a:txBody>
                    <a:bodyPr/>
                    <a:lstStyle/>
                    <a:p>
                      <a:pPr algn="ctr" fontAlgn="b"/>
                      <a:r>
                        <a:rPr lang="en-US" sz="1100" b="0" i="0" u="none" strike="noStrike">
                          <a:solidFill>
                            <a:srgbClr val="000000"/>
                          </a:solidFill>
                          <a:effectLst/>
                          <a:latin typeface="Aptos Narrow" panose="020B0004020202020204" pitchFamily="34" charset="0"/>
                        </a:rPr>
                        <a:t>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Aptos Narrow" panose="020B0004020202020204" pitchFamily="34" charset="0"/>
                        </a:rPr>
                        <a:t>60.25504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Aptos Narrow" panose="020B0004020202020204" pitchFamily="34" charset="0"/>
                        </a:rPr>
                        <a:t>61.75915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28437579"/>
                  </a:ext>
                </a:extLst>
              </a:tr>
            </a:tbl>
          </a:graphicData>
        </a:graphic>
      </p:graphicFrame>
      <p:pic>
        <p:nvPicPr>
          <p:cNvPr id="12" name="Picture 11">
            <a:extLst>
              <a:ext uri="{FF2B5EF4-FFF2-40B4-BE49-F238E27FC236}">
                <a16:creationId xmlns:a16="http://schemas.microsoft.com/office/drawing/2014/main" id="{BD8A829F-BA75-D8AD-A850-391DFC2D1F98}"/>
              </a:ext>
            </a:extLst>
          </p:cNvPr>
          <p:cNvPicPr>
            <a:picLocks noChangeAspect="1"/>
          </p:cNvPicPr>
          <p:nvPr/>
        </p:nvPicPr>
        <p:blipFill>
          <a:blip r:embed="rId4"/>
          <a:stretch>
            <a:fillRect/>
          </a:stretch>
        </p:blipFill>
        <p:spPr>
          <a:xfrm>
            <a:off x="5105401" y="3902650"/>
            <a:ext cx="3200400" cy="2560320"/>
          </a:xfrm>
          <a:prstGeom prst="rect">
            <a:avLst/>
          </a:prstGeom>
        </p:spPr>
      </p:pic>
    </p:spTree>
    <p:extLst>
      <p:ext uri="{BB962C8B-B14F-4D97-AF65-F5344CB8AC3E}">
        <p14:creationId xmlns:p14="http://schemas.microsoft.com/office/powerpoint/2010/main" val="179983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2">
            <a:extLst>
              <a:ext uri="{FF2B5EF4-FFF2-40B4-BE49-F238E27FC236}">
                <a16:creationId xmlns:a16="http://schemas.microsoft.com/office/drawing/2014/main" id="{1100E8CA-F9E9-605C-3E72-016299BD79EF}"/>
              </a:ext>
            </a:extLst>
          </p:cNvPr>
          <p:cNvSpPr>
            <a:spLocks noGrp="1"/>
          </p:cNvSpPr>
          <p:nvPr>
            <p:ph type="title"/>
          </p:nvPr>
        </p:nvSpPr>
        <p:spPr>
          <a:xfrm>
            <a:off x="381000" y="3864114"/>
            <a:ext cx="11109960" cy="707886"/>
          </a:xfrm>
        </p:spPr>
        <p:txBody>
          <a:bodyPr vert="horz" lIns="91440" tIns="45720" rIns="91440" bIns="45720" rtlCol="0" anchor="t">
            <a:normAutofit/>
          </a:bodyPr>
          <a:lstStyle/>
          <a:p>
            <a:r>
              <a:rPr lang="en-US" b="0" kern="1200" cap="all" spc="100" baseline="0" dirty="0">
                <a:solidFill>
                  <a:schemeClr val="tx1"/>
                </a:solidFill>
                <a:highlight>
                  <a:srgbClr val="2683C6"/>
                </a:highlight>
                <a:latin typeface="+mj-lt"/>
                <a:ea typeface="+mj-ea"/>
                <a:cs typeface="+mj-cs"/>
              </a:rPr>
              <a:t>Solutions</a:t>
            </a:r>
          </a:p>
        </p:txBody>
      </p:sp>
      <p:sp>
        <p:nvSpPr>
          <p:cNvPr id="3" name="Slide Number Placeholder 2">
            <a:extLst>
              <a:ext uri="{FF2B5EF4-FFF2-40B4-BE49-F238E27FC236}">
                <a16:creationId xmlns:a16="http://schemas.microsoft.com/office/drawing/2014/main" id="{AA43F9BF-5E15-0A1C-5940-723DFD61EBA0}"/>
              </a:ext>
            </a:extLst>
          </p:cNvPr>
          <p:cNvSpPr>
            <a:spLocks noGrp="1"/>
          </p:cNvSpPr>
          <p:nvPr>
            <p:ph type="sldNum" sz="quarter" idx="4"/>
          </p:nvPr>
        </p:nvSpPr>
        <p:spPr>
          <a:xfrm>
            <a:off x="628788" y="6339840"/>
            <a:ext cx="302281" cy="365760"/>
          </a:xfrm>
        </p:spPr>
        <p:txBody>
          <a:bodyPr vert="horz" lIns="0" tIns="45720" rIns="0" bIns="45720" rtlCol="0" anchor="ctr">
            <a:normAutofit/>
          </a:bodyPr>
          <a:lstStyle/>
          <a:p>
            <a:pPr>
              <a:spcAft>
                <a:spcPts val="600"/>
              </a:spcAft>
            </a:pPr>
            <a:fld id="{4FAB73BC-B049-4115-A692-8D63A059BFB8}" type="slidenum">
              <a:rPr lang="en-US" smtClean="0"/>
              <a:pPr>
                <a:spcAft>
                  <a:spcPts val="600"/>
                </a:spcAft>
              </a:pPr>
              <a:t>19</a:t>
            </a:fld>
            <a:endParaRPr lang="en-US"/>
          </a:p>
        </p:txBody>
      </p:sp>
      <p:grpSp>
        <p:nvGrpSpPr>
          <p:cNvPr id="11" name="Group 10">
            <a:extLst>
              <a:ext uri="{FF2B5EF4-FFF2-40B4-BE49-F238E27FC236}">
                <a16:creationId xmlns:a16="http://schemas.microsoft.com/office/drawing/2014/main" id="{3319B858-02E7-F25E-CF7B-4CCFFCDB8247}"/>
              </a:ext>
            </a:extLst>
          </p:cNvPr>
          <p:cNvGrpSpPr/>
          <p:nvPr/>
        </p:nvGrpSpPr>
        <p:grpSpPr>
          <a:xfrm>
            <a:off x="609601" y="265376"/>
            <a:ext cx="10896600" cy="3697024"/>
            <a:chOff x="100576" y="665922"/>
            <a:chExt cx="7900424" cy="2915478"/>
          </a:xfrm>
        </p:grpSpPr>
        <p:pic>
          <p:nvPicPr>
            <p:cNvPr id="9" name="Picture 8" descr="A graph of a number of players&#10;&#10;Description automatically generated with medium confidence">
              <a:extLst>
                <a:ext uri="{FF2B5EF4-FFF2-40B4-BE49-F238E27FC236}">
                  <a16:creationId xmlns:a16="http://schemas.microsoft.com/office/drawing/2014/main" id="{2BB9220A-5C0B-3628-59F5-8726DCB142C2}"/>
                </a:ext>
              </a:extLst>
            </p:cNvPr>
            <p:cNvPicPr>
              <a:picLocks noChangeAspect="1"/>
            </p:cNvPicPr>
            <p:nvPr/>
          </p:nvPicPr>
          <p:blipFill rotWithShape="1">
            <a:blip r:embed="rId2"/>
            <a:srcRect l="7637" t="6875" r="9375" b="1250"/>
            <a:stretch/>
          </p:blipFill>
          <p:spPr>
            <a:xfrm>
              <a:off x="100576" y="665922"/>
              <a:ext cx="7900424" cy="2915478"/>
            </a:xfrm>
            <a:prstGeom prst="rect">
              <a:avLst/>
            </a:prstGeom>
          </p:spPr>
        </p:pic>
        <p:sp>
          <p:nvSpPr>
            <p:cNvPr id="2" name="Oval 1">
              <a:extLst>
                <a:ext uri="{FF2B5EF4-FFF2-40B4-BE49-F238E27FC236}">
                  <a16:creationId xmlns:a16="http://schemas.microsoft.com/office/drawing/2014/main" id="{64B9D506-F104-A5A5-4056-761B76B95AAF}"/>
                </a:ext>
              </a:extLst>
            </p:cNvPr>
            <p:cNvSpPr/>
            <p:nvPr/>
          </p:nvSpPr>
          <p:spPr>
            <a:xfrm>
              <a:off x="1752600" y="914400"/>
              <a:ext cx="354199" cy="342900"/>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0D08E45A-23A7-54ED-18F3-63C5DA232C8C}"/>
                </a:ext>
              </a:extLst>
            </p:cNvPr>
            <p:cNvSpPr/>
            <p:nvPr/>
          </p:nvSpPr>
          <p:spPr>
            <a:xfrm>
              <a:off x="1143000" y="1752600"/>
              <a:ext cx="354199" cy="342900"/>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5BAFEDF3-7C1C-BDB0-5844-DE83E2D562A3}"/>
                </a:ext>
              </a:extLst>
            </p:cNvPr>
            <p:cNvSpPr/>
            <p:nvPr/>
          </p:nvSpPr>
          <p:spPr>
            <a:xfrm>
              <a:off x="2362201" y="2095500"/>
              <a:ext cx="559738" cy="342900"/>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7E0642F-E579-9AA3-F152-4BFD0A655D8E}"/>
                </a:ext>
              </a:extLst>
            </p:cNvPr>
            <p:cNvSpPr/>
            <p:nvPr/>
          </p:nvSpPr>
          <p:spPr>
            <a:xfrm>
              <a:off x="1584960" y="1955056"/>
              <a:ext cx="281678" cy="257770"/>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83AA4A83-7BD7-B32C-5FB4-41D30D77CE72}"/>
              </a:ext>
            </a:extLst>
          </p:cNvPr>
          <p:cNvSpPr txBox="1"/>
          <p:nvPr/>
        </p:nvSpPr>
        <p:spPr>
          <a:xfrm>
            <a:off x="396239" y="4696361"/>
            <a:ext cx="11109961" cy="1400383"/>
          </a:xfrm>
          <a:prstGeom prst="rect">
            <a:avLst/>
          </a:prstGeom>
          <a:noFill/>
        </p:spPr>
        <p:txBody>
          <a:bodyPr wrap="square" rtlCol="0">
            <a:spAutoFit/>
          </a:bodyPr>
          <a:lstStyle/>
          <a:p>
            <a:pPr marL="285750" indent="-285750" algn="just">
              <a:spcBef>
                <a:spcPts val="600"/>
              </a:spcBef>
              <a:buFont typeface="Arial" panose="020B0604020202020204" pitchFamily="34" charset="0"/>
              <a:buChar char="•"/>
            </a:pPr>
            <a:r>
              <a:rPr lang="en-US" sz="1600" dirty="0"/>
              <a:t>Instead of upgrading the tutorial for all levels, we should focus on specific levels where the number of losing players is high, such as 1, 7, 11, 13, 18, 21, and 23. In contrast, the remaining levels should have simplified tutorials to enhance the player experience and encourage more interaction with the game. </a:t>
            </a:r>
          </a:p>
          <a:p>
            <a:pPr marL="285750" indent="-285750" algn="just">
              <a:spcBef>
                <a:spcPts val="600"/>
              </a:spcBef>
              <a:buFont typeface="Arial" panose="020B0604020202020204" pitchFamily="34" charset="0"/>
              <a:buChar char="•"/>
            </a:pPr>
            <a:r>
              <a:rPr lang="en-US" sz="1600" dirty="0"/>
              <a:t>By optimizing the tutorials at appropriate levels, we can boost the tutorial completion rate and help players increase their win rates. This solution addresses the weaknesses in version 1.6.0 while ensuring enhanced user engagement with the game.</a:t>
            </a:r>
          </a:p>
        </p:txBody>
      </p:sp>
    </p:spTree>
    <p:extLst>
      <p:ext uri="{BB962C8B-B14F-4D97-AF65-F5344CB8AC3E}">
        <p14:creationId xmlns:p14="http://schemas.microsoft.com/office/powerpoint/2010/main" val="2432810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914400"/>
            <a:ext cx="10805160" cy="707886"/>
          </a:xfrm>
        </p:spPr>
        <p:txBody>
          <a:bodyPr>
            <a:normAutofit/>
          </a:bodyPr>
          <a:lstStyle/>
          <a:p>
            <a:r>
              <a:rPr lang="en-US" dirty="0"/>
              <a:t>I. Introduction</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2514600"/>
            <a:ext cx="10288693" cy="3660648"/>
          </a:xfrm>
        </p:spPr>
        <p:txBody>
          <a:bodyPr>
            <a:normAutofit/>
          </a:bodyPr>
          <a:lstStyle/>
          <a:p>
            <a:pPr marL="0" indent="0" algn="just" rtl="0">
              <a:spcBef>
                <a:spcPts val="1800"/>
              </a:spcBef>
              <a:spcAft>
                <a:spcPts val="600"/>
              </a:spcAft>
              <a:buNone/>
            </a:pPr>
            <a:r>
              <a:rPr lang="en-US" sz="1800" b="1" i="0" u="none" strike="noStrike" dirty="0">
                <a:solidFill>
                  <a:srgbClr val="0070C0"/>
                </a:solidFill>
                <a:effectLst/>
                <a:latin typeface="Arial" panose="020B0604020202020204" pitchFamily="34" charset="0"/>
              </a:rPr>
              <a:t>Situations</a:t>
            </a:r>
            <a:r>
              <a:rPr lang="en-US" sz="1800" b="1" i="0" u="none" strike="noStrike" dirty="0">
                <a:solidFill>
                  <a:srgbClr val="1155CC"/>
                </a:solidFill>
                <a:effectLst/>
                <a:latin typeface="Arial" panose="020B0604020202020204" pitchFamily="34" charset="0"/>
              </a:rPr>
              <a:t>:</a:t>
            </a:r>
            <a:endParaRPr lang="vi-VN" sz="1600" b="1" dirty="0">
              <a:effectLst/>
            </a:endParaRPr>
          </a:p>
          <a:p>
            <a:pPr algn="just" rtl="0" fontAlgn="base">
              <a:spcBef>
                <a:spcPts val="0"/>
              </a:spcBef>
              <a:spcAft>
                <a:spcPts val="0"/>
              </a:spcAft>
              <a:buFont typeface="Arial" panose="020B0604020202020204" pitchFamily="34" charset="0"/>
              <a:buChar char="•"/>
            </a:pPr>
            <a:r>
              <a:rPr lang="en-US" sz="1800" dirty="0"/>
              <a:t>Version 1.5.2: It was discovered that the instructional section does not align with the user experience.</a:t>
            </a:r>
          </a:p>
          <a:p>
            <a:pPr algn="just" rtl="0" fontAlgn="base">
              <a:spcBef>
                <a:spcPts val="0"/>
              </a:spcBef>
              <a:spcAft>
                <a:spcPts val="0"/>
              </a:spcAft>
              <a:buFont typeface="Arial" panose="020B0604020202020204" pitchFamily="34" charset="0"/>
              <a:buChar char="•"/>
            </a:pPr>
            <a:r>
              <a:rPr lang="en-US" sz="1800" dirty="0"/>
              <a:t>Version 1.6.0: The in-game instructions have been improved with the goal of enhancing the user experience.</a:t>
            </a:r>
          </a:p>
          <a:p>
            <a:pPr algn="just" rtl="0" fontAlgn="base">
              <a:spcBef>
                <a:spcPts val="0"/>
              </a:spcBef>
              <a:spcAft>
                <a:spcPts val="0"/>
              </a:spcAft>
              <a:buFont typeface="Arial" panose="020B0604020202020204" pitchFamily="34" charset="0"/>
              <a:buChar char="•"/>
            </a:pPr>
            <a:r>
              <a:rPr lang="en-US" sz="1800" dirty="0"/>
              <a:t>Trial release date: 28-10-2023 to 10-11-2023</a:t>
            </a:r>
          </a:p>
          <a:p>
            <a:pPr algn="just" rtl="0" fontAlgn="base">
              <a:spcBef>
                <a:spcPts val="0"/>
              </a:spcBef>
              <a:spcAft>
                <a:spcPts val="0"/>
              </a:spcAft>
              <a:buFont typeface="Arial" panose="020B0604020202020204" pitchFamily="34" charset="0"/>
              <a:buChar char="•"/>
            </a:pPr>
            <a:r>
              <a:rPr lang="en-US" sz="1800" dirty="0"/>
              <a:t>User allocation: 50% of new users continue to play version 1.5.2, and the remaining 50% play version 1.6.0.</a:t>
            </a:r>
          </a:p>
          <a:p>
            <a:pPr algn="just" rtl="0" fontAlgn="base">
              <a:spcBef>
                <a:spcPts val="0"/>
              </a:spcBef>
              <a:spcAft>
                <a:spcPts val="0"/>
              </a:spcAft>
              <a:buFont typeface="Arial" panose="020B0604020202020204" pitchFamily="34" charset="0"/>
              <a:buChar char="•"/>
            </a:pPr>
            <a:endParaRPr lang="vi-VN" sz="1800" dirty="0"/>
          </a:p>
          <a:p>
            <a:pPr marL="0" indent="0" algn="just" rtl="0">
              <a:spcBef>
                <a:spcPts val="1800"/>
              </a:spcBef>
              <a:spcAft>
                <a:spcPts val="600"/>
              </a:spcAft>
              <a:buNone/>
            </a:pPr>
            <a:r>
              <a:rPr lang="en-US" sz="1800" b="1" i="0" u="none" strike="noStrike" dirty="0">
                <a:solidFill>
                  <a:srgbClr val="0070C0"/>
                </a:solidFill>
                <a:effectLst/>
                <a:latin typeface="Arial" panose="020B0604020202020204" pitchFamily="34" charset="0"/>
              </a:rPr>
              <a:t>Aims:</a:t>
            </a:r>
            <a:endParaRPr lang="vi-VN" sz="1600" b="1" dirty="0">
              <a:solidFill>
                <a:srgbClr val="0070C0"/>
              </a:solidFill>
              <a:effectLst/>
            </a:endParaRPr>
          </a:p>
          <a:p>
            <a:pPr algn="just" rtl="0" fontAlgn="base">
              <a:spcBef>
                <a:spcPts val="0"/>
              </a:spcBef>
              <a:spcAft>
                <a:spcPts val="0"/>
              </a:spcAft>
              <a:buFont typeface="Arial" panose="020B0604020202020204" pitchFamily="34" charset="0"/>
              <a:buChar char="•"/>
            </a:pPr>
            <a:r>
              <a:rPr lang="en-US" sz="1800" dirty="0"/>
              <a:t>How can we know if the improvement of Tutorial in-game version 1.6.0 has impacted the User Experience better than in-game version 1.5.2?</a:t>
            </a:r>
          </a:p>
          <a:p>
            <a:pPr algn="just" rtl="0" fontAlgn="base">
              <a:spcBef>
                <a:spcPts val="0"/>
              </a:spcBef>
              <a:spcAft>
                <a:spcPts val="0"/>
              </a:spcAft>
              <a:buFont typeface="Arial" panose="020B0604020202020204" pitchFamily="34" charset="0"/>
              <a:buChar char="•"/>
            </a:pPr>
            <a:r>
              <a:rPr lang="en-US" sz="1800" dirty="0"/>
              <a:t>Can we roll out 100% game version 1.6.0 to all users or not?</a:t>
            </a:r>
          </a:p>
          <a:p>
            <a:pPr algn="just" rtl="0" fontAlgn="base">
              <a:spcBef>
                <a:spcPts val="0"/>
              </a:spcBef>
              <a:spcAft>
                <a:spcPts val="0"/>
              </a:spcAft>
              <a:buFont typeface="Arial" panose="020B0604020202020204" pitchFamily="34" charset="0"/>
              <a:buChar char="•"/>
            </a:pPr>
            <a:r>
              <a:rPr lang="en-US" sz="1800" dirty="0"/>
              <a:t>Based on the data and your experience with the game, do you have any ideas to improve our User Experience?</a:t>
            </a:r>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a:xfrm>
            <a:off x="0" y="1676400"/>
            <a:ext cx="10837333" cy="424732"/>
          </a:xfrm>
          <a:solidFill>
            <a:srgbClr val="43467B"/>
          </a:solidFill>
        </p:spPr>
        <p:txBody>
          <a:bodyPr/>
          <a:lstStyle/>
          <a:p>
            <a:r>
              <a:rPr lang="en-US" dirty="0"/>
              <a:t>Case study: Analyzing the Impact on Game Update New Version</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074725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EBBD5B-06AC-362F-4CF7-9EE7BBBD4BBD}"/>
              </a:ext>
            </a:extLst>
          </p:cNvPr>
          <p:cNvSpPr>
            <a:spLocks noGrp="1"/>
          </p:cNvSpPr>
          <p:nvPr>
            <p:ph type="title"/>
          </p:nvPr>
        </p:nvSpPr>
        <p:spPr>
          <a:xfrm>
            <a:off x="548640" y="990600"/>
            <a:ext cx="10805160" cy="1447800"/>
          </a:xfrm>
        </p:spPr>
        <p:txBody>
          <a:bodyPr vert="horz" lIns="91440" tIns="45720" rIns="91440" bIns="45720" rtlCol="0" anchor="t">
            <a:normAutofit/>
          </a:bodyPr>
          <a:lstStyle/>
          <a:p>
            <a:pPr algn="ctr"/>
            <a:r>
              <a:rPr lang="en-US" b="1" kern="1200" cap="all" spc="100" baseline="0" dirty="0">
                <a:highlight>
                  <a:srgbClr val="F69E1D"/>
                </a:highlight>
              </a:rPr>
              <a:t>conclusion</a:t>
            </a:r>
          </a:p>
        </p:txBody>
      </p:sp>
      <p:pic>
        <p:nvPicPr>
          <p:cNvPr id="6" name="Picture Placeholder 5" descr="A cartoon character climbing a rock wall&#10;&#10;Description automatically generated">
            <a:extLst>
              <a:ext uri="{FF2B5EF4-FFF2-40B4-BE49-F238E27FC236}">
                <a16:creationId xmlns:a16="http://schemas.microsoft.com/office/drawing/2014/main" id="{20391C81-5A0A-E887-1A07-87D6C8767ADB}"/>
              </a:ext>
            </a:extLst>
          </p:cNvPr>
          <p:cNvPicPr>
            <a:picLocks noGrp="1" noChangeAspect="1"/>
          </p:cNvPicPr>
          <p:nvPr>
            <p:ph type="pic" sz="quarter" idx="15"/>
          </p:nvPr>
        </p:nvPicPr>
        <p:blipFill>
          <a:blip r:embed="rId2"/>
          <a:srcRect t="45211" b="45211"/>
          <a:stretch>
            <a:fillRect/>
          </a:stretch>
        </p:blipFill>
        <p:spPr>
          <a:xfrm>
            <a:off x="0" y="0"/>
            <a:ext cx="8329613" cy="457200"/>
          </a:xfrm>
        </p:spPr>
      </p:pic>
      <p:sp>
        <p:nvSpPr>
          <p:cNvPr id="3" name="Slide Number Placeholder 2">
            <a:extLst>
              <a:ext uri="{FF2B5EF4-FFF2-40B4-BE49-F238E27FC236}">
                <a16:creationId xmlns:a16="http://schemas.microsoft.com/office/drawing/2014/main" id="{55F4047C-DE2C-1A11-2C13-B4B796DEE8F9}"/>
              </a:ext>
            </a:extLst>
          </p:cNvPr>
          <p:cNvSpPr>
            <a:spLocks noGrp="1"/>
          </p:cNvSpPr>
          <p:nvPr>
            <p:ph type="sldNum" sz="quarter" idx="4"/>
          </p:nvPr>
        </p:nvSpPr>
        <p:spPr>
          <a:xfrm>
            <a:off x="628788" y="6339840"/>
            <a:ext cx="302281" cy="365760"/>
          </a:xfrm>
        </p:spPr>
        <p:txBody>
          <a:bodyPr vert="horz" lIns="0" tIns="45720" rIns="0" bIns="45720" rtlCol="0" anchor="ctr">
            <a:normAutofit/>
          </a:bodyPr>
          <a:lstStyle/>
          <a:p>
            <a:pPr>
              <a:spcAft>
                <a:spcPts val="600"/>
              </a:spcAft>
            </a:pPr>
            <a:fld id="{4FAB73BC-B049-4115-A692-8D63A059BFB8}" type="slidenum">
              <a:rPr lang="en-US" smtClean="0"/>
              <a:pPr>
                <a:spcAft>
                  <a:spcPts val="600"/>
                </a:spcAft>
              </a:pPr>
              <a:t>20</a:t>
            </a:fld>
            <a:endParaRPr lang="en-US"/>
          </a:p>
        </p:txBody>
      </p:sp>
      <p:graphicFrame>
        <p:nvGraphicFramePr>
          <p:cNvPr id="21" name="TextBox 1">
            <a:extLst>
              <a:ext uri="{FF2B5EF4-FFF2-40B4-BE49-F238E27FC236}">
                <a16:creationId xmlns:a16="http://schemas.microsoft.com/office/drawing/2014/main" id="{21FF6054-DC57-8540-96A9-62F7F808B4F0}"/>
              </a:ext>
            </a:extLst>
          </p:cNvPr>
          <p:cNvGraphicFramePr/>
          <p:nvPr>
            <p:extLst>
              <p:ext uri="{D42A27DB-BD31-4B8C-83A1-F6EECF244321}">
                <p14:modId xmlns:p14="http://schemas.microsoft.com/office/powerpoint/2010/main" val="1691823525"/>
              </p:ext>
            </p:extLst>
          </p:nvPr>
        </p:nvGraphicFramePr>
        <p:xfrm>
          <a:off x="931069" y="2286000"/>
          <a:ext cx="10288693" cy="31809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20147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FF61B4F-18F0-41CD-10D3-6C63857A6B9C}"/>
              </a:ext>
            </a:extLst>
          </p:cNvPr>
          <p:cNvSpPr>
            <a:spLocks noGrp="1"/>
          </p:cNvSpPr>
          <p:nvPr>
            <p:ph type="sldNum" sz="quarter" idx="4"/>
          </p:nvPr>
        </p:nvSpPr>
        <p:spPr/>
        <p:txBody>
          <a:bodyPr/>
          <a:lstStyle/>
          <a:p>
            <a:fld id="{4FAB73BC-B049-4115-A692-8D63A059BFB8}" type="slidenum">
              <a:rPr lang="en-US" noProof="0" smtClean="0"/>
              <a:pPr/>
              <a:t>3</a:t>
            </a:fld>
            <a:endParaRPr lang="en-US" noProof="0" dirty="0"/>
          </a:p>
        </p:txBody>
      </p:sp>
      <p:sp>
        <p:nvSpPr>
          <p:cNvPr id="5" name="Content Placeholder 12">
            <a:extLst>
              <a:ext uri="{FF2B5EF4-FFF2-40B4-BE49-F238E27FC236}">
                <a16:creationId xmlns:a16="http://schemas.microsoft.com/office/drawing/2014/main" id="{304D57B1-D44B-132E-4B69-F5A2A41E7102}"/>
              </a:ext>
            </a:extLst>
          </p:cNvPr>
          <p:cNvSpPr txBox="1">
            <a:spLocks/>
          </p:cNvSpPr>
          <p:nvPr/>
        </p:nvSpPr>
        <p:spPr>
          <a:xfrm>
            <a:off x="1065107" y="1524000"/>
            <a:ext cx="10288693" cy="1371600"/>
          </a:xfrm>
          <a:prstGeom prst="rect">
            <a:avLst/>
          </a:prstGeom>
        </p:spPr>
        <p:txBody>
          <a:bodyPr>
            <a:normAutofit/>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fontAlgn="base">
              <a:spcBef>
                <a:spcPts val="0"/>
              </a:spcBef>
              <a:spcAft>
                <a:spcPts val="0"/>
              </a:spcAft>
            </a:pPr>
            <a:r>
              <a:rPr lang="en-US" sz="1800" dirty="0"/>
              <a:t>Drop unnecessary columns: day0 and “Unnamed: 0”.</a:t>
            </a:r>
          </a:p>
          <a:p>
            <a:pPr algn="just" fontAlgn="base">
              <a:spcBef>
                <a:spcPts val="0"/>
              </a:spcBef>
              <a:spcAft>
                <a:spcPts val="0"/>
              </a:spcAft>
            </a:pPr>
            <a:r>
              <a:rPr lang="en-US" sz="1800" dirty="0" err="1"/>
              <a:t>Day_diff</a:t>
            </a:r>
            <a:r>
              <a:rPr lang="en-US" sz="1800" dirty="0"/>
              <a:t> = </a:t>
            </a:r>
            <a:r>
              <a:rPr lang="en-US" sz="1800" dirty="0" err="1"/>
              <a:t>Day_diff</a:t>
            </a:r>
            <a:r>
              <a:rPr lang="en-US" sz="1800" dirty="0"/>
              <a:t> + 1: Calculate from the start date to the present and count the first day as 1 day.</a:t>
            </a:r>
          </a:p>
          <a:p>
            <a:pPr algn="just" fontAlgn="base">
              <a:spcBef>
                <a:spcPts val="0"/>
              </a:spcBef>
              <a:spcAft>
                <a:spcPts val="0"/>
              </a:spcAft>
            </a:pPr>
            <a:r>
              <a:rPr lang="en-US" sz="1800" dirty="0"/>
              <a:t>Filter outliers of columns such as: quantity and level.</a:t>
            </a:r>
          </a:p>
          <a:p>
            <a:pPr algn="just" fontAlgn="base">
              <a:spcBef>
                <a:spcPts val="0"/>
              </a:spcBef>
              <a:spcAft>
                <a:spcPts val="0"/>
              </a:spcAft>
            </a:pPr>
            <a:r>
              <a:rPr lang="en-US" sz="1800" dirty="0"/>
              <a:t>Data size: 584,634 rows and 10 columns.</a:t>
            </a:r>
          </a:p>
        </p:txBody>
      </p:sp>
      <p:graphicFrame>
        <p:nvGraphicFramePr>
          <p:cNvPr id="10" name="Google Shape;1508;p30">
            <a:extLst>
              <a:ext uri="{FF2B5EF4-FFF2-40B4-BE49-F238E27FC236}">
                <a16:creationId xmlns:a16="http://schemas.microsoft.com/office/drawing/2014/main" id="{7D2CBABD-C87C-52C4-7650-432E5ED1497B}"/>
              </a:ext>
            </a:extLst>
          </p:cNvPr>
          <p:cNvGraphicFramePr/>
          <p:nvPr>
            <p:extLst>
              <p:ext uri="{D42A27DB-BD31-4B8C-83A1-F6EECF244321}">
                <p14:modId xmlns:p14="http://schemas.microsoft.com/office/powerpoint/2010/main" val="2090220509"/>
              </p:ext>
            </p:extLst>
          </p:nvPr>
        </p:nvGraphicFramePr>
        <p:xfrm>
          <a:off x="1142660" y="2819400"/>
          <a:ext cx="9830140" cy="3295770"/>
        </p:xfrm>
        <a:graphic>
          <a:graphicData uri="http://schemas.openxmlformats.org/drawingml/2006/table">
            <a:tbl>
              <a:tblPr>
                <a:noFill/>
              </a:tblPr>
              <a:tblGrid>
                <a:gridCol w="4894778">
                  <a:extLst>
                    <a:ext uri="{9D8B030D-6E8A-4147-A177-3AD203B41FA5}">
                      <a16:colId xmlns:a16="http://schemas.microsoft.com/office/drawing/2014/main" val="20000"/>
                    </a:ext>
                  </a:extLst>
                </a:gridCol>
                <a:gridCol w="4935362">
                  <a:extLst>
                    <a:ext uri="{9D8B030D-6E8A-4147-A177-3AD203B41FA5}">
                      <a16:colId xmlns:a16="http://schemas.microsoft.com/office/drawing/2014/main" val="20001"/>
                    </a:ext>
                  </a:extLst>
                </a:gridCol>
              </a:tblGrid>
              <a:tr h="659154">
                <a:tc>
                  <a:txBody>
                    <a:bodyPr/>
                    <a:lstStyle/>
                    <a:p>
                      <a:pPr marL="0" lvl="0" indent="0" algn="l" rtl="0">
                        <a:spcBef>
                          <a:spcPts val="0"/>
                        </a:spcBef>
                        <a:spcAft>
                          <a:spcPts val="0"/>
                        </a:spcAft>
                        <a:buNone/>
                      </a:pPr>
                      <a:r>
                        <a:rPr lang="en-US" sz="1300" b="1" u="none" kern="1200" dirty="0" err="1">
                          <a:solidFill>
                            <a:schemeClr val="tx2"/>
                          </a:solidFill>
                          <a:latin typeface="Nunito"/>
                          <a:ea typeface="Nunito"/>
                          <a:cs typeface="Nunito"/>
                          <a:sym typeface="Nunito"/>
                        </a:rPr>
                        <a:t>Event_name</a:t>
                      </a:r>
                      <a:r>
                        <a:rPr lang="vi-VN" sz="1300" b="1" u="none" dirty="0">
                          <a:solidFill>
                            <a:schemeClr val="tx2"/>
                          </a:solidFill>
                          <a:latin typeface="Nunito"/>
                          <a:ea typeface="Nunito"/>
                          <a:cs typeface="Nunito"/>
                          <a:sym typeface="Nunito"/>
                        </a:rPr>
                        <a:t>: </a:t>
                      </a:r>
                      <a:r>
                        <a:rPr lang="en-US" sz="1300" b="0" u="none" dirty="0">
                          <a:solidFill>
                            <a:schemeClr val="hlink"/>
                          </a:solidFill>
                          <a:latin typeface="Nunito"/>
                          <a:ea typeface="Nunito"/>
                          <a:cs typeface="Nunito"/>
                          <a:sym typeface="Nunito"/>
                        </a:rPr>
                        <a:t> </a:t>
                      </a:r>
                      <a:r>
                        <a:rPr lang="en-US" sz="1300" b="0" u="none" kern="1200" dirty="0">
                          <a:solidFill>
                            <a:schemeClr val="dk1"/>
                          </a:solidFill>
                          <a:latin typeface="Nunito"/>
                          <a:ea typeface="Nunito"/>
                          <a:cs typeface="Nunito"/>
                          <a:sym typeface="Nunito"/>
                        </a:rPr>
                        <a:t>records user activities in the game</a:t>
                      </a:r>
                      <a:endParaRPr sz="1300" b="0" u="none" kern="1200" dirty="0">
                        <a:solidFill>
                          <a:schemeClr val="dk1"/>
                        </a:solidFill>
                        <a:latin typeface="Nunito"/>
                        <a:ea typeface="Nunito"/>
                        <a:cs typeface="Nunito"/>
                        <a:sym typeface="Nunito"/>
                      </a:endParaRPr>
                    </a:p>
                  </a:txBody>
                  <a:tcPr marL="91425" marR="91425" marT="0" marB="0" anchor="ctr">
                    <a:lnL w="19050" cap="flat" cmpd="sng">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FFFFFF">
                        <a:alpha val="68990"/>
                      </a:srgbClr>
                    </a:solidFill>
                  </a:tcPr>
                </a:tc>
                <a:tc>
                  <a:txBody>
                    <a:bodyPr/>
                    <a:lstStyle/>
                    <a:p>
                      <a:pPr marL="0" lvl="0" indent="0" algn="l" rtl="0">
                        <a:spcBef>
                          <a:spcPts val="0"/>
                        </a:spcBef>
                        <a:spcAft>
                          <a:spcPts val="0"/>
                        </a:spcAft>
                        <a:buNone/>
                      </a:pPr>
                      <a:r>
                        <a:rPr lang="en-US" sz="1300" b="1" u="none" kern="1200" dirty="0" err="1">
                          <a:solidFill>
                            <a:schemeClr val="tx2"/>
                          </a:solidFill>
                          <a:latin typeface="Nunito"/>
                          <a:ea typeface="Nunito"/>
                          <a:cs typeface="Nunito"/>
                          <a:sym typeface="Nunito"/>
                        </a:rPr>
                        <a:t>day_time</a:t>
                      </a:r>
                      <a:r>
                        <a:rPr lang="en-US" sz="1300" b="1" u="none" kern="1200" dirty="0">
                          <a:solidFill>
                            <a:schemeClr val="tx2"/>
                          </a:solidFill>
                          <a:latin typeface="Nunito"/>
                          <a:ea typeface="Nunito"/>
                          <a:cs typeface="Nunito"/>
                          <a:sym typeface="Nunito"/>
                        </a:rPr>
                        <a:t>: </a:t>
                      </a:r>
                      <a:r>
                        <a:rPr lang="en-US" sz="1300" b="0" u="none" dirty="0">
                          <a:solidFill>
                            <a:schemeClr val="dk1"/>
                          </a:solidFill>
                          <a:latin typeface="Nunito"/>
                          <a:ea typeface="Nunito"/>
                          <a:cs typeface="Nunito"/>
                          <a:sym typeface="Nunito"/>
                        </a:rPr>
                        <a:t>records the time when the </a:t>
                      </a:r>
                      <a:r>
                        <a:rPr lang="en-US" sz="1300" b="1" u="none" dirty="0" err="1">
                          <a:solidFill>
                            <a:schemeClr val="dk1"/>
                          </a:solidFill>
                          <a:latin typeface="Nunito"/>
                          <a:ea typeface="Nunito"/>
                          <a:cs typeface="Nunito"/>
                          <a:sym typeface="Nunito"/>
                        </a:rPr>
                        <a:t>event_name</a:t>
                      </a:r>
                      <a:r>
                        <a:rPr lang="en-US" sz="1300" b="1" u="none" dirty="0">
                          <a:solidFill>
                            <a:schemeClr val="dk1"/>
                          </a:solidFill>
                          <a:latin typeface="Nunito"/>
                          <a:ea typeface="Nunito"/>
                          <a:cs typeface="Nunito"/>
                          <a:sym typeface="Nunito"/>
                        </a:rPr>
                        <a:t> </a:t>
                      </a:r>
                      <a:r>
                        <a:rPr lang="en-US" sz="1300" b="0" u="none" dirty="0">
                          <a:solidFill>
                            <a:schemeClr val="dk1"/>
                          </a:solidFill>
                          <a:latin typeface="Nunito"/>
                          <a:ea typeface="Nunito"/>
                          <a:cs typeface="Nunito"/>
                          <a:sym typeface="Nunito"/>
                        </a:rPr>
                        <a:t>was recorded</a:t>
                      </a:r>
                    </a:p>
                  </a:txBody>
                  <a:tcPr marL="91425" marR="91425"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FFFFFF">
                        <a:alpha val="68990"/>
                      </a:srgbClr>
                    </a:solidFill>
                  </a:tcPr>
                </a:tc>
                <a:extLst>
                  <a:ext uri="{0D108BD9-81ED-4DB2-BD59-A6C34878D82A}">
                    <a16:rowId xmlns:a16="http://schemas.microsoft.com/office/drawing/2014/main" val="10000"/>
                  </a:ext>
                </a:extLst>
              </a:tr>
              <a:tr h="659154">
                <a:tc>
                  <a:txBody>
                    <a:bodyPr/>
                    <a:lstStyle/>
                    <a:p>
                      <a:pPr marL="0" lvl="0" indent="0" algn="l" rtl="0">
                        <a:spcBef>
                          <a:spcPts val="0"/>
                        </a:spcBef>
                        <a:spcAft>
                          <a:spcPts val="0"/>
                        </a:spcAft>
                        <a:buNone/>
                      </a:pPr>
                      <a:r>
                        <a:rPr lang="en-US" sz="1300" b="1" u="none" kern="1200" dirty="0">
                          <a:solidFill>
                            <a:schemeClr val="tx2"/>
                          </a:solidFill>
                          <a:latin typeface="Nunito"/>
                          <a:ea typeface="Nunito"/>
                          <a:cs typeface="Nunito"/>
                          <a:sym typeface="Nunito"/>
                        </a:rPr>
                        <a:t>version</a:t>
                      </a:r>
                      <a:r>
                        <a:rPr lang="en-US" sz="1300" b="0" u="none" kern="1200" dirty="0">
                          <a:solidFill>
                            <a:schemeClr val="dk1"/>
                          </a:solidFill>
                          <a:latin typeface="Nunito"/>
                          <a:ea typeface="Nunito"/>
                          <a:cs typeface="Nunito"/>
                          <a:sym typeface="Nunito"/>
                        </a:rPr>
                        <a:t>: represents the version of the app that the user is using</a:t>
                      </a:r>
                      <a:endParaRPr sz="1300" b="0" u="none" kern="1200" dirty="0">
                        <a:solidFill>
                          <a:schemeClr val="dk1"/>
                        </a:solidFill>
                        <a:latin typeface="Nunito"/>
                        <a:ea typeface="Nunito"/>
                        <a:cs typeface="Nunito"/>
                        <a:sym typeface="Nunito"/>
                      </a:endParaRPr>
                    </a:p>
                  </a:txBody>
                  <a:tcPr marL="91425" marR="91425" marT="0" marB="0" anchor="ctr">
                    <a:lnL w="19050" cap="flat" cmpd="sng">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FFFFFF">
                        <a:alpha val="68990"/>
                      </a:srgbClr>
                    </a:solidFill>
                  </a:tcPr>
                </a:tc>
                <a:tc>
                  <a:txBody>
                    <a:bodyPr/>
                    <a:lstStyle/>
                    <a:p>
                      <a:pPr marL="0" lvl="0" indent="0" algn="l" rtl="0">
                        <a:spcBef>
                          <a:spcPts val="0"/>
                        </a:spcBef>
                        <a:spcAft>
                          <a:spcPts val="0"/>
                        </a:spcAft>
                        <a:buNone/>
                      </a:pPr>
                      <a:r>
                        <a:rPr lang="en-US" sz="1300" b="1" u="none" kern="1200" dirty="0">
                          <a:solidFill>
                            <a:schemeClr val="tx2"/>
                          </a:solidFill>
                          <a:latin typeface="Nunito"/>
                          <a:ea typeface="Nunito"/>
                          <a:cs typeface="Nunito"/>
                          <a:sym typeface="Nunito"/>
                        </a:rPr>
                        <a:t>User:</a:t>
                      </a:r>
                      <a:r>
                        <a:rPr lang="en-US" sz="1300" b="0" u="none" dirty="0">
                          <a:solidFill>
                            <a:schemeClr val="dk1"/>
                          </a:solidFill>
                          <a:latin typeface="Nunito"/>
                          <a:ea typeface="Nunito"/>
                          <a:cs typeface="Nunito"/>
                          <a:sym typeface="Nunito"/>
                        </a:rPr>
                        <a:t> identifies each user</a:t>
                      </a:r>
                    </a:p>
                  </a:txBody>
                  <a:tcPr marL="91425" marR="91425"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rgbClr val="FFFFFF">
                        <a:alpha val="68990"/>
                      </a:srgbClr>
                    </a:solidFill>
                  </a:tcPr>
                </a:tc>
                <a:extLst>
                  <a:ext uri="{0D108BD9-81ED-4DB2-BD59-A6C34878D82A}">
                    <a16:rowId xmlns:a16="http://schemas.microsoft.com/office/drawing/2014/main" val="10001"/>
                  </a:ext>
                </a:extLst>
              </a:tr>
              <a:tr h="659154">
                <a:tc>
                  <a:txBody>
                    <a:bodyPr/>
                    <a:lstStyle/>
                    <a:p>
                      <a:pPr marL="0" lvl="0" indent="0" algn="l" rtl="0">
                        <a:spcBef>
                          <a:spcPts val="0"/>
                        </a:spcBef>
                        <a:spcAft>
                          <a:spcPts val="0"/>
                        </a:spcAft>
                        <a:buNone/>
                      </a:pPr>
                      <a:r>
                        <a:rPr lang="en-US" sz="1300" b="1" u="none" kern="1200" dirty="0" err="1">
                          <a:solidFill>
                            <a:schemeClr val="tx2"/>
                          </a:solidFill>
                          <a:latin typeface="Nunito"/>
                          <a:ea typeface="Nunito"/>
                          <a:cs typeface="Nunito"/>
                          <a:sym typeface="Nunito"/>
                        </a:rPr>
                        <a:t>mode_game</a:t>
                      </a:r>
                      <a:r>
                        <a:rPr lang="en-US" sz="1300" b="1" u="none" kern="1200" dirty="0">
                          <a:solidFill>
                            <a:schemeClr val="tx2"/>
                          </a:solidFill>
                          <a:latin typeface="Nunito"/>
                          <a:ea typeface="Nunito"/>
                          <a:cs typeface="Nunito"/>
                          <a:sym typeface="Nunito"/>
                        </a:rPr>
                        <a:t>: </a:t>
                      </a:r>
                      <a:r>
                        <a:rPr lang="en-US" sz="1300" b="0" u="none" kern="1200" dirty="0">
                          <a:solidFill>
                            <a:schemeClr val="dk1"/>
                          </a:solidFill>
                          <a:latin typeface="Nunito"/>
                          <a:ea typeface="Nunito"/>
                          <a:cs typeface="Nunito"/>
                          <a:sym typeface="Nunito"/>
                        </a:rPr>
                        <a:t>Describes the mode of the game (e.g., session start or user engagement)</a:t>
                      </a:r>
                      <a:endParaRPr sz="1300" b="0" u="none" kern="1200" dirty="0">
                        <a:solidFill>
                          <a:schemeClr val="dk1"/>
                        </a:solidFill>
                        <a:latin typeface="Nunito"/>
                        <a:ea typeface="Nunito"/>
                        <a:cs typeface="Nunito"/>
                        <a:sym typeface="Nunito"/>
                      </a:endParaRPr>
                    </a:p>
                  </a:txBody>
                  <a:tcPr marL="91425" marR="91425" marT="0" marB="0" anchor="ctr">
                    <a:lnL w="19050" cap="flat" cmpd="sng">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FFFFFF">
                        <a:alpha val="68990"/>
                      </a:srgbClr>
                    </a:solidFill>
                  </a:tcPr>
                </a:tc>
                <a:tc>
                  <a:txBody>
                    <a:bodyPr/>
                    <a:lstStyle/>
                    <a:p>
                      <a:pPr marL="0" lvl="0" indent="0" algn="l" rtl="0">
                        <a:spcBef>
                          <a:spcPts val="0"/>
                        </a:spcBef>
                        <a:spcAft>
                          <a:spcPts val="0"/>
                        </a:spcAft>
                        <a:buNone/>
                      </a:pPr>
                      <a:r>
                        <a:rPr lang="en-US" sz="1300" b="1" u="none" kern="1200" dirty="0" err="1">
                          <a:solidFill>
                            <a:schemeClr val="tx2"/>
                          </a:solidFill>
                          <a:latin typeface="Nunito"/>
                          <a:ea typeface="Nunito"/>
                          <a:cs typeface="Nunito"/>
                          <a:sym typeface="Nunito"/>
                        </a:rPr>
                        <a:t>day_diff</a:t>
                      </a:r>
                      <a:r>
                        <a:rPr lang="en-US" sz="1300" b="0" u="none" dirty="0">
                          <a:solidFill>
                            <a:schemeClr val="dk1"/>
                          </a:solidFill>
                          <a:latin typeface="Nunito"/>
                          <a:ea typeface="Nunito"/>
                          <a:cs typeface="Nunito"/>
                          <a:sym typeface="Nunito"/>
                        </a:rPr>
                        <a:t>: users' playing time (</a:t>
                      </a:r>
                      <a:r>
                        <a:rPr lang="en-US" sz="1300" b="0" u="none" dirty="0" err="1">
                          <a:solidFill>
                            <a:schemeClr val="dk1"/>
                          </a:solidFill>
                          <a:latin typeface="Nunito"/>
                          <a:ea typeface="Nunito"/>
                          <a:cs typeface="Nunito"/>
                          <a:sym typeface="Nunito"/>
                        </a:rPr>
                        <a:t>day_time</a:t>
                      </a:r>
                      <a:r>
                        <a:rPr lang="en-US" sz="1300" b="0" u="none" dirty="0">
                          <a:solidFill>
                            <a:schemeClr val="dk1"/>
                          </a:solidFill>
                          <a:latin typeface="Nunito"/>
                          <a:ea typeface="Nunito"/>
                          <a:cs typeface="Nunito"/>
                          <a:sym typeface="Nunito"/>
                        </a:rPr>
                        <a:t> - day0 + 1 day) </a:t>
                      </a:r>
                    </a:p>
                  </a:txBody>
                  <a:tcPr marL="91425" marR="91425"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lgn="ctr">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solidFill>
                      <a:srgbClr val="FFFFFF">
                        <a:alpha val="68990"/>
                      </a:srgbClr>
                    </a:solidFill>
                  </a:tcPr>
                </a:tc>
                <a:extLst>
                  <a:ext uri="{0D108BD9-81ED-4DB2-BD59-A6C34878D82A}">
                    <a16:rowId xmlns:a16="http://schemas.microsoft.com/office/drawing/2014/main" val="10002"/>
                  </a:ext>
                </a:extLst>
              </a:tr>
              <a:tr h="659154">
                <a:tc>
                  <a:txBody>
                    <a:bodyPr/>
                    <a:lstStyle/>
                    <a:p>
                      <a:pPr marL="0" lvl="0" indent="0" algn="l" rtl="0">
                        <a:spcBef>
                          <a:spcPts val="0"/>
                        </a:spcBef>
                        <a:spcAft>
                          <a:spcPts val="0"/>
                        </a:spcAft>
                        <a:buNone/>
                      </a:pPr>
                      <a:r>
                        <a:rPr lang="en-US" sz="1300" b="1" u="none" kern="1200" dirty="0">
                          <a:solidFill>
                            <a:schemeClr val="tx2"/>
                          </a:solidFill>
                          <a:latin typeface="Nunito"/>
                          <a:ea typeface="Nunito"/>
                          <a:cs typeface="Nunito"/>
                          <a:sym typeface="Nunito"/>
                        </a:rPr>
                        <a:t>win: </a:t>
                      </a:r>
                      <a:r>
                        <a:rPr lang="en-US" sz="1300" b="0" u="none" kern="1200" dirty="0">
                          <a:solidFill>
                            <a:schemeClr val="dk1"/>
                          </a:solidFill>
                          <a:latin typeface="Nunito"/>
                          <a:ea typeface="Nunito"/>
                          <a:cs typeface="Nunito"/>
                          <a:sym typeface="Nunito"/>
                        </a:rPr>
                        <a:t>Records whether the user won (1) or lost (0) in the </a:t>
                      </a:r>
                      <a:r>
                        <a:rPr lang="en-US" sz="1300" b="1" u="none" kern="1200" dirty="0" err="1">
                          <a:solidFill>
                            <a:schemeClr val="dk1"/>
                          </a:solidFill>
                          <a:latin typeface="Nunito"/>
                          <a:ea typeface="Nunito"/>
                          <a:cs typeface="Nunito"/>
                          <a:sym typeface="Nunito"/>
                        </a:rPr>
                        <a:t>game_end</a:t>
                      </a:r>
                      <a:r>
                        <a:rPr lang="en-US" sz="1300" b="1" u="none" kern="1200" dirty="0">
                          <a:solidFill>
                            <a:schemeClr val="dk1"/>
                          </a:solidFill>
                          <a:latin typeface="Nunito"/>
                          <a:ea typeface="Nunito"/>
                          <a:cs typeface="Nunito"/>
                          <a:sym typeface="Nunito"/>
                        </a:rPr>
                        <a:t> </a:t>
                      </a:r>
                      <a:r>
                        <a:rPr lang="en-US" sz="1300" b="0" u="none" kern="1200" dirty="0">
                          <a:solidFill>
                            <a:schemeClr val="dk1"/>
                          </a:solidFill>
                          <a:latin typeface="Nunito"/>
                          <a:ea typeface="Nunito"/>
                          <a:cs typeface="Nunito"/>
                          <a:sym typeface="Nunito"/>
                        </a:rPr>
                        <a:t>event</a:t>
                      </a:r>
                      <a:endParaRPr sz="1300" b="0" u="none" kern="1200" dirty="0">
                        <a:solidFill>
                          <a:schemeClr val="dk1"/>
                        </a:solidFill>
                        <a:latin typeface="Nunito"/>
                        <a:ea typeface="Nunito"/>
                        <a:cs typeface="Nunito"/>
                        <a:sym typeface="Nunito"/>
                      </a:endParaRPr>
                    </a:p>
                  </a:txBody>
                  <a:tcPr marL="91425" marR="91425" marT="0" marB="0" anchor="ctr">
                    <a:lnL w="19050" cap="flat" cmpd="sng">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rgbClr val="FFFFFF">
                        <a:alpha val="68990"/>
                      </a:srgbClr>
                    </a:solidFill>
                  </a:tcPr>
                </a:tc>
                <a:tc>
                  <a:txBody>
                    <a:bodyPr/>
                    <a:lstStyle/>
                    <a:p>
                      <a:pPr marL="0" lvl="0" indent="0" algn="l" rtl="0">
                        <a:spcBef>
                          <a:spcPts val="0"/>
                        </a:spcBef>
                        <a:spcAft>
                          <a:spcPts val="0"/>
                        </a:spcAft>
                        <a:buNone/>
                      </a:pPr>
                      <a:r>
                        <a:rPr lang="en-US" sz="1300" b="1" u="none" kern="1200" dirty="0">
                          <a:solidFill>
                            <a:schemeClr val="tx2"/>
                          </a:solidFill>
                          <a:latin typeface="Nunito"/>
                          <a:ea typeface="Nunito"/>
                          <a:cs typeface="Nunito"/>
                          <a:sym typeface="Nunito"/>
                        </a:rPr>
                        <a:t>level: </a:t>
                      </a:r>
                      <a:r>
                        <a:rPr lang="en-US" sz="1300" b="0" u="none" kern="1200" dirty="0">
                          <a:solidFill>
                            <a:schemeClr val="dk1"/>
                          </a:solidFill>
                          <a:latin typeface="Nunito"/>
                          <a:ea typeface="Nunito"/>
                          <a:cs typeface="Nunito"/>
                          <a:sym typeface="Nunito"/>
                        </a:rPr>
                        <a:t>Indicates the level of </a:t>
                      </a:r>
                      <a:r>
                        <a:rPr lang="en-US" sz="1300" b="1" u="none" kern="1200" dirty="0" err="1">
                          <a:solidFill>
                            <a:schemeClr val="dk1"/>
                          </a:solidFill>
                          <a:latin typeface="Nunito"/>
                          <a:ea typeface="Nunito"/>
                          <a:cs typeface="Nunito"/>
                          <a:sym typeface="Nunito"/>
                        </a:rPr>
                        <a:t>event_name</a:t>
                      </a:r>
                      <a:r>
                        <a:rPr lang="en-US" sz="1300" b="1" u="none" kern="1200" dirty="0">
                          <a:solidFill>
                            <a:schemeClr val="dk1"/>
                          </a:solidFill>
                          <a:latin typeface="Nunito"/>
                          <a:ea typeface="Nunito"/>
                          <a:cs typeface="Nunito"/>
                          <a:sym typeface="Nunito"/>
                        </a:rPr>
                        <a:t> </a:t>
                      </a:r>
                      <a:r>
                        <a:rPr lang="en-US" sz="1300" b="0" u="none" kern="1200" dirty="0">
                          <a:solidFill>
                            <a:schemeClr val="dk1"/>
                          </a:solidFill>
                          <a:latin typeface="Nunito"/>
                          <a:ea typeface="Nunito"/>
                          <a:cs typeface="Nunito"/>
                          <a:sym typeface="Nunito"/>
                        </a:rPr>
                        <a:t>in the game</a:t>
                      </a:r>
                    </a:p>
                  </a:txBody>
                  <a:tcPr marL="91425" marR="91425" marT="0" marB="0" anchor="ctr">
                    <a:lnL w="19050" cap="flat" cmpd="sng">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rgbClr val="FFFFFF">
                        <a:alpha val="68990"/>
                      </a:srgbClr>
                    </a:solidFill>
                  </a:tcPr>
                </a:tc>
                <a:extLst>
                  <a:ext uri="{0D108BD9-81ED-4DB2-BD59-A6C34878D82A}">
                    <a16:rowId xmlns:a16="http://schemas.microsoft.com/office/drawing/2014/main" val="10003"/>
                  </a:ext>
                </a:extLst>
              </a:tr>
              <a:tr h="65915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300" b="1" u="none" kern="1200" dirty="0" err="1">
                          <a:solidFill>
                            <a:schemeClr val="tx2"/>
                          </a:solidFill>
                          <a:latin typeface="Nunito"/>
                          <a:ea typeface="Nunito"/>
                          <a:cs typeface="Nunito"/>
                          <a:sym typeface="Nunito"/>
                        </a:rPr>
                        <a:t>reason_to_die</a:t>
                      </a:r>
                      <a:r>
                        <a:rPr lang="en-US" sz="1300" b="1" u="none" kern="1200" dirty="0">
                          <a:solidFill>
                            <a:schemeClr val="tx2"/>
                          </a:solidFill>
                          <a:latin typeface="Nunito"/>
                          <a:ea typeface="Nunito"/>
                          <a:cs typeface="Nunito"/>
                          <a:sym typeface="Nunito"/>
                        </a:rPr>
                        <a:t>: </a:t>
                      </a:r>
                      <a:r>
                        <a:rPr lang="en-US" sz="1300" b="0" u="none" kern="1200" dirty="0">
                          <a:solidFill>
                            <a:schemeClr val="dk1"/>
                          </a:solidFill>
                          <a:latin typeface="Nunito"/>
                          <a:ea typeface="Nunito"/>
                          <a:cs typeface="Nunito"/>
                          <a:sym typeface="Nunito"/>
                        </a:rPr>
                        <a:t>records the reason why the user lost in the </a:t>
                      </a:r>
                      <a:r>
                        <a:rPr lang="en-US" sz="1300" b="1" u="none" kern="1200" dirty="0" err="1">
                          <a:solidFill>
                            <a:schemeClr val="dk1"/>
                          </a:solidFill>
                          <a:latin typeface="Nunito"/>
                          <a:ea typeface="Nunito"/>
                          <a:cs typeface="Nunito"/>
                          <a:sym typeface="Nunito"/>
                        </a:rPr>
                        <a:t>game_end</a:t>
                      </a:r>
                      <a:r>
                        <a:rPr lang="en-US" sz="1300" b="1" u="none" kern="1200" dirty="0">
                          <a:solidFill>
                            <a:schemeClr val="dk1"/>
                          </a:solidFill>
                          <a:latin typeface="Nunito"/>
                          <a:ea typeface="Nunito"/>
                          <a:cs typeface="Nunito"/>
                          <a:sym typeface="Nunito"/>
                        </a:rPr>
                        <a:t> </a:t>
                      </a:r>
                      <a:r>
                        <a:rPr lang="en-US" sz="1300" b="0" u="none" kern="1200" dirty="0">
                          <a:solidFill>
                            <a:schemeClr val="dk1"/>
                          </a:solidFill>
                          <a:latin typeface="Nunito"/>
                          <a:ea typeface="Nunito"/>
                          <a:cs typeface="Nunito"/>
                          <a:sym typeface="Nunito"/>
                        </a:rPr>
                        <a:t>event</a:t>
                      </a:r>
                      <a:endParaRPr sz="1300" b="0" u="none" kern="1200" dirty="0">
                        <a:solidFill>
                          <a:schemeClr val="dk1"/>
                        </a:solidFill>
                        <a:latin typeface="Nunito"/>
                        <a:ea typeface="Nunito"/>
                        <a:cs typeface="Nunito"/>
                        <a:sym typeface="Nunito"/>
                      </a:endParaRPr>
                    </a:p>
                  </a:txBody>
                  <a:tcPr marL="91425" marR="91425" marT="0" marB="0" anchor="ctr">
                    <a:lnL w="19050" cap="flat" cmpd="sng">
                      <a:solidFill>
                        <a:schemeClr val="dk2"/>
                      </a:solidFill>
                      <a:prstDash val="solid"/>
                      <a:round/>
                      <a:headEnd type="none" w="sm" len="sm"/>
                      <a:tailEnd type="none" w="sm" len="sm"/>
                    </a:lnL>
                    <a:lnR w="19050" cap="flat" cmpd="sng" algn="ctr">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rgbClr val="FFFFFF">
                        <a:alpha val="68990"/>
                      </a:srgbClr>
                    </a:solidFill>
                  </a:tcPr>
                </a:tc>
                <a:tc>
                  <a:txBody>
                    <a:bodyPr/>
                    <a:lstStyle/>
                    <a:p>
                      <a:pPr marL="0" lvl="0" indent="0" algn="l" rtl="0">
                        <a:spcBef>
                          <a:spcPts val="0"/>
                        </a:spcBef>
                        <a:spcAft>
                          <a:spcPts val="0"/>
                        </a:spcAft>
                        <a:buNone/>
                      </a:pPr>
                      <a:r>
                        <a:rPr lang="en-US" sz="1300" b="1" u="none" kern="1200" dirty="0">
                          <a:solidFill>
                            <a:schemeClr val="tx2"/>
                          </a:solidFill>
                          <a:latin typeface="Nunito"/>
                          <a:ea typeface="Nunito"/>
                          <a:cs typeface="Nunito"/>
                          <a:sym typeface="Nunito"/>
                        </a:rPr>
                        <a:t>quantity: </a:t>
                      </a:r>
                      <a:r>
                        <a:rPr lang="en-US" sz="1300" b="0" u="none" kern="1200" dirty="0">
                          <a:solidFill>
                            <a:schemeClr val="dk1"/>
                          </a:solidFill>
                          <a:latin typeface="Nunito"/>
                          <a:ea typeface="Nunito"/>
                          <a:cs typeface="Nunito"/>
                          <a:sym typeface="Nunito"/>
                        </a:rPr>
                        <a:t>records properties of </a:t>
                      </a:r>
                      <a:r>
                        <a:rPr lang="en-US" sz="1300" b="1" u="none" kern="1200" dirty="0" err="1">
                          <a:solidFill>
                            <a:schemeClr val="dk1"/>
                          </a:solidFill>
                          <a:latin typeface="Nunito"/>
                          <a:ea typeface="Nunito"/>
                          <a:cs typeface="Nunito"/>
                          <a:sym typeface="Nunito"/>
                        </a:rPr>
                        <a:t>event_names</a:t>
                      </a:r>
                      <a:r>
                        <a:rPr lang="en-US" sz="1300" b="1" u="none" kern="1200" dirty="0">
                          <a:solidFill>
                            <a:schemeClr val="dk1"/>
                          </a:solidFill>
                          <a:latin typeface="Nunito"/>
                          <a:ea typeface="Nunito"/>
                          <a:cs typeface="Nunito"/>
                          <a:sym typeface="Nunito"/>
                        </a:rPr>
                        <a:t> </a:t>
                      </a:r>
                      <a:r>
                        <a:rPr lang="en-US" sz="1300" b="0" u="none" kern="1200" dirty="0">
                          <a:solidFill>
                            <a:schemeClr val="dk1"/>
                          </a:solidFill>
                          <a:latin typeface="Nunito"/>
                          <a:ea typeface="Nunito"/>
                          <a:cs typeface="Nunito"/>
                          <a:sym typeface="Nunito"/>
                        </a:rPr>
                        <a:t>(e.g., time duration in seconds, steps completed in the tutorial)</a:t>
                      </a:r>
                      <a:endParaRPr lang="vi-VN" sz="1300" b="0" u="none" kern="1200" dirty="0">
                        <a:solidFill>
                          <a:schemeClr val="dk1"/>
                        </a:solidFill>
                        <a:latin typeface="Nunito"/>
                        <a:ea typeface="Nunito"/>
                        <a:cs typeface="Nunito"/>
                        <a:sym typeface="Nunito"/>
                      </a:endParaRPr>
                    </a:p>
                  </a:txBody>
                  <a:tcPr marL="91425" marR="91425" marT="0" marB="0" anchor="ctr">
                    <a:lnL w="19050" cap="flat" cmpd="sng" algn="ctr">
                      <a:solidFill>
                        <a:schemeClr val="dk2"/>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lgn="ctr">
                      <a:solidFill>
                        <a:schemeClr val="dk2"/>
                      </a:solidFill>
                      <a:prstDash val="solid"/>
                      <a:round/>
                      <a:headEnd type="none" w="sm" len="sm"/>
                      <a:tailEnd type="none" w="sm" len="sm"/>
                    </a:lnB>
                    <a:solidFill>
                      <a:srgbClr val="FFFFFF">
                        <a:alpha val="68990"/>
                      </a:srgbClr>
                    </a:solidFill>
                  </a:tcPr>
                </a:tc>
                <a:extLst>
                  <a:ext uri="{0D108BD9-81ED-4DB2-BD59-A6C34878D82A}">
                    <a16:rowId xmlns:a16="http://schemas.microsoft.com/office/drawing/2014/main" val="3991867254"/>
                  </a:ext>
                </a:extLst>
              </a:tr>
            </a:tbl>
          </a:graphicData>
        </a:graphic>
      </p:graphicFrame>
      <p:sp>
        <p:nvSpPr>
          <p:cNvPr id="12" name="Title 1">
            <a:extLst>
              <a:ext uri="{FF2B5EF4-FFF2-40B4-BE49-F238E27FC236}">
                <a16:creationId xmlns:a16="http://schemas.microsoft.com/office/drawing/2014/main" id="{C86946C2-A412-FEE8-F7B7-48E3FA321DA8}"/>
              </a:ext>
            </a:extLst>
          </p:cNvPr>
          <p:cNvSpPr>
            <a:spLocks noGrp="1"/>
          </p:cNvSpPr>
          <p:nvPr>
            <p:ph type="title"/>
          </p:nvPr>
        </p:nvSpPr>
        <p:spPr>
          <a:xfrm>
            <a:off x="624840" y="816114"/>
            <a:ext cx="10805160" cy="555486"/>
          </a:xfrm>
        </p:spPr>
        <p:txBody>
          <a:bodyPr>
            <a:noAutofit/>
          </a:bodyPr>
          <a:lstStyle/>
          <a:p>
            <a:pPr algn="ctr"/>
            <a:r>
              <a:rPr lang="en-US" sz="3800" cap="none" dirty="0">
                <a:solidFill>
                  <a:schemeClr val="accent1">
                    <a:lumMod val="75000"/>
                  </a:schemeClr>
                </a:solidFill>
              </a:rPr>
              <a:t>Data Description</a:t>
            </a:r>
          </a:p>
        </p:txBody>
      </p:sp>
    </p:spTree>
    <p:extLst>
      <p:ext uri="{BB962C8B-B14F-4D97-AF65-F5344CB8AC3E}">
        <p14:creationId xmlns:p14="http://schemas.microsoft.com/office/powerpoint/2010/main" val="143259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8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22"/>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p:txBody>
          <a:bodyPr/>
          <a:lstStyle/>
          <a:p>
            <a:r>
              <a:rPr lang="en-US" dirty="0"/>
              <a:t>II. </a:t>
            </a:r>
            <a:r>
              <a:rPr lang="fr-FR" dirty="0"/>
              <a:t>User </a:t>
            </a:r>
            <a:r>
              <a:rPr lang="fr-FR" dirty="0" err="1"/>
              <a:t>Experience</a:t>
            </a:r>
            <a:r>
              <a:rPr lang="fr-FR" dirty="0"/>
              <a:t> in </a:t>
            </a:r>
            <a:r>
              <a:rPr lang="fr-FR" dirty="0" err="1"/>
              <a:t>each</a:t>
            </a:r>
            <a:r>
              <a:rPr lang="fr-FR" dirty="0"/>
              <a:t> version</a:t>
            </a:r>
            <a:endParaRPr lang="en-US" dirty="0"/>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069052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04726-F0D4-3962-2330-AC83E72D4E3B}"/>
              </a:ext>
            </a:extLst>
          </p:cNvPr>
          <p:cNvSpPr>
            <a:spLocks noGrp="1"/>
          </p:cNvSpPr>
          <p:nvPr>
            <p:ph type="title"/>
          </p:nvPr>
        </p:nvSpPr>
        <p:spPr>
          <a:xfrm>
            <a:off x="548640" y="892314"/>
            <a:ext cx="10805160" cy="707886"/>
          </a:xfrm>
        </p:spPr>
        <p:txBody>
          <a:bodyPr/>
          <a:lstStyle/>
          <a:p>
            <a:r>
              <a:rPr lang="en-US" dirty="0">
                <a:solidFill>
                  <a:schemeClr val="accent1"/>
                </a:solidFill>
              </a:rPr>
              <a:t>1. Metrics to measure user experience</a:t>
            </a:r>
          </a:p>
        </p:txBody>
      </p:sp>
      <p:sp>
        <p:nvSpPr>
          <p:cNvPr id="3" name="Slide Number Placeholder 2">
            <a:extLst>
              <a:ext uri="{FF2B5EF4-FFF2-40B4-BE49-F238E27FC236}">
                <a16:creationId xmlns:a16="http://schemas.microsoft.com/office/drawing/2014/main" id="{0DCD4BA1-56A8-F5A7-0C3B-D204F58D2F78}"/>
              </a:ext>
            </a:extLst>
          </p:cNvPr>
          <p:cNvSpPr>
            <a:spLocks noGrp="1"/>
          </p:cNvSpPr>
          <p:nvPr>
            <p:ph type="sldNum" sz="quarter" idx="4"/>
          </p:nvPr>
        </p:nvSpPr>
        <p:spPr/>
        <p:txBody>
          <a:bodyPr/>
          <a:lstStyle/>
          <a:p>
            <a:fld id="{4FAB73BC-B049-4115-A692-8D63A059BFB8}" type="slidenum">
              <a:rPr lang="en-US" noProof="0" smtClean="0"/>
              <a:pPr/>
              <a:t>5</a:t>
            </a:fld>
            <a:endParaRPr lang="en-US" noProof="0" dirty="0"/>
          </a:p>
        </p:txBody>
      </p:sp>
      <p:sp>
        <p:nvSpPr>
          <p:cNvPr id="4" name="TextBox 3">
            <a:extLst>
              <a:ext uri="{FF2B5EF4-FFF2-40B4-BE49-F238E27FC236}">
                <a16:creationId xmlns:a16="http://schemas.microsoft.com/office/drawing/2014/main" id="{ABFE9C81-8049-C09A-2770-DDD06289B685}"/>
              </a:ext>
            </a:extLst>
          </p:cNvPr>
          <p:cNvSpPr txBox="1"/>
          <p:nvPr/>
        </p:nvSpPr>
        <p:spPr>
          <a:xfrm>
            <a:off x="762000" y="1761003"/>
            <a:ext cx="10287000" cy="2125197"/>
          </a:xfrm>
          <a:prstGeom prst="rect">
            <a:avLst/>
          </a:prstGeom>
          <a:noFill/>
        </p:spPr>
        <p:txBody>
          <a:bodyPr wrap="square" rtlCol="0">
            <a:spAutoFit/>
          </a:bodyPr>
          <a:lstStyle/>
          <a:p>
            <a:pPr algn="just" fontAlgn="base">
              <a:lnSpc>
                <a:spcPct val="150000"/>
              </a:lnSpc>
            </a:pPr>
            <a:r>
              <a:rPr lang="en-US" b="1" dirty="0">
                <a:solidFill>
                  <a:srgbClr val="2683C6"/>
                </a:solidFill>
              </a:rPr>
              <a:t>Metrics:</a:t>
            </a:r>
            <a:endParaRPr lang="en-US" b="1" dirty="0"/>
          </a:p>
          <a:p>
            <a:pPr marL="285750" indent="-285750" algn="just" rtl="0" fontAlgn="base">
              <a:lnSpc>
                <a:spcPct val="150000"/>
              </a:lnSpc>
              <a:spcBef>
                <a:spcPts val="0"/>
              </a:spcBef>
              <a:spcAft>
                <a:spcPts val="0"/>
              </a:spcAft>
              <a:buFont typeface="Arial" panose="020B0604020202020204" pitchFamily="34" charset="0"/>
              <a:buChar char="•"/>
            </a:pPr>
            <a:r>
              <a:rPr lang="vi-VN" b="1" dirty="0">
                <a:solidFill>
                  <a:schemeClr val="bg2">
                    <a:lumMod val="25000"/>
                  </a:schemeClr>
                </a:solidFill>
              </a:rPr>
              <a:t>User Retention Rate</a:t>
            </a:r>
            <a:r>
              <a:rPr lang="vi-VN" dirty="0">
                <a:solidFill>
                  <a:schemeClr val="bg2">
                    <a:lumMod val="25000"/>
                  </a:schemeClr>
                </a:solidFill>
              </a:rPr>
              <a:t>: </a:t>
            </a:r>
            <a:r>
              <a:rPr lang="en-US" dirty="0">
                <a:solidFill>
                  <a:schemeClr val="bg2">
                    <a:lumMod val="25000"/>
                  </a:schemeClr>
                </a:solidFill>
              </a:rPr>
              <a:t>Percentage of users returning to play the game after a certain period of time.</a:t>
            </a:r>
          </a:p>
          <a:p>
            <a:pPr marL="285750" indent="-285750" algn="just" rtl="0" fontAlgn="base">
              <a:lnSpc>
                <a:spcPct val="150000"/>
              </a:lnSpc>
              <a:spcBef>
                <a:spcPts val="0"/>
              </a:spcBef>
              <a:spcAft>
                <a:spcPts val="0"/>
              </a:spcAft>
              <a:buFont typeface="Arial" panose="020B0604020202020204" pitchFamily="34" charset="0"/>
              <a:buChar char="•"/>
            </a:pPr>
            <a:r>
              <a:rPr lang="vi-VN" b="1" dirty="0">
                <a:solidFill>
                  <a:schemeClr val="bg2">
                    <a:lumMod val="25000"/>
                  </a:schemeClr>
                </a:solidFill>
              </a:rPr>
              <a:t>Tutorial Completion Rate</a:t>
            </a:r>
            <a:r>
              <a:rPr lang="vi-VN" dirty="0">
                <a:solidFill>
                  <a:schemeClr val="bg2">
                    <a:lumMod val="25000"/>
                  </a:schemeClr>
                </a:solidFill>
              </a:rPr>
              <a:t>: </a:t>
            </a:r>
            <a:r>
              <a:rPr lang="en-US" dirty="0">
                <a:solidFill>
                  <a:schemeClr val="bg2">
                    <a:lumMod val="25000"/>
                  </a:schemeClr>
                </a:solidFill>
              </a:rPr>
              <a:t>Percentage of users who complete the tutorial.</a:t>
            </a:r>
          </a:p>
          <a:p>
            <a:pPr marL="285750" indent="-285750" algn="just" rtl="0" fontAlgn="base">
              <a:lnSpc>
                <a:spcPct val="150000"/>
              </a:lnSpc>
              <a:spcBef>
                <a:spcPts val="0"/>
              </a:spcBef>
              <a:spcAft>
                <a:spcPts val="0"/>
              </a:spcAft>
              <a:buFont typeface="Arial" panose="020B0604020202020204" pitchFamily="34" charset="0"/>
              <a:buChar char="•"/>
            </a:pPr>
            <a:r>
              <a:rPr lang="vi-VN" b="1" dirty="0">
                <a:solidFill>
                  <a:schemeClr val="bg2">
                    <a:lumMod val="25000"/>
                  </a:schemeClr>
                </a:solidFill>
              </a:rPr>
              <a:t>Average Time Spent on </a:t>
            </a:r>
            <a:r>
              <a:rPr lang="en-US" b="1" dirty="0">
                <a:solidFill>
                  <a:schemeClr val="bg2">
                    <a:lumMod val="25000"/>
                  </a:schemeClr>
                </a:solidFill>
              </a:rPr>
              <a:t>Game</a:t>
            </a:r>
            <a:r>
              <a:rPr lang="vi-VN" dirty="0">
                <a:solidFill>
                  <a:schemeClr val="bg2">
                    <a:lumMod val="25000"/>
                  </a:schemeClr>
                </a:solidFill>
              </a:rPr>
              <a:t>: </a:t>
            </a:r>
            <a:r>
              <a:rPr lang="en-US" dirty="0">
                <a:solidFill>
                  <a:schemeClr val="bg2">
                    <a:lumMod val="25000"/>
                  </a:schemeClr>
                </a:solidFill>
              </a:rPr>
              <a:t>Average time users spend engaging in-game.</a:t>
            </a:r>
          </a:p>
          <a:p>
            <a:pPr marL="285750" indent="-285750" algn="just" rtl="0" fontAlgn="base">
              <a:lnSpc>
                <a:spcPct val="150000"/>
              </a:lnSpc>
              <a:spcBef>
                <a:spcPts val="0"/>
              </a:spcBef>
              <a:spcAft>
                <a:spcPts val="0"/>
              </a:spcAft>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FD09A196-BB57-E8EB-7FF5-6BF7D52F10B9}"/>
              </a:ext>
            </a:extLst>
          </p:cNvPr>
          <p:cNvSpPr txBox="1"/>
          <p:nvPr/>
        </p:nvSpPr>
        <p:spPr>
          <a:xfrm>
            <a:off x="762000" y="3657600"/>
            <a:ext cx="9753600" cy="2125197"/>
          </a:xfrm>
          <a:prstGeom prst="rect">
            <a:avLst/>
          </a:prstGeom>
          <a:noFill/>
        </p:spPr>
        <p:txBody>
          <a:bodyPr wrap="square" rtlCol="0">
            <a:spAutoFit/>
          </a:bodyPr>
          <a:lstStyle/>
          <a:p>
            <a:pPr algn="just" rtl="0" fontAlgn="base">
              <a:lnSpc>
                <a:spcPct val="150000"/>
              </a:lnSpc>
              <a:spcBef>
                <a:spcPts val="0"/>
              </a:spcBef>
              <a:spcAft>
                <a:spcPts val="0"/>
              </a:spcAft>
            </a:pPr>
            <a:r>
              <a:rPr lang="en-US" b="1" dirty="0">
                <a:solidFill>
                  <a:srgbClr val="2683C6"/>
                </a:solidFill>
              </a:rPr>
              <a:t>Expected results:</a:t>
            </a:r>
          </a:p>
          <a:p>
            <a:pPr marL="285750" indent="-285750" algn="just" rtl="0" fontAlgn="base">
              <a:lnSpc>
                <a:spcPct val="150000"/>
              </a:lnSpc>
              <a:spcBef>
                <a:spcPts val="0"/>
              </a:spcBef>
              <a:spcAft>
                <a:spcPts val="0"/>
              </a:spcAft>
              <a:buFont typeface="Arial" panose="020B0604020202020204" pitchFamily="34" charset="0"/>
              <a:buChar char="•"/>
            </a:pPr>
            <a:r>
              <a:rPr lang="en-US" b="1" dirty="0">
                <a:solidFill>
                  <a:schemeClr val="bg2">
                    <a:lumMod val="25000"/>
                  </a:schemeClr>
                </a:solidFill>
              </a:rPr>
              <a:t>User retention rate: </a:t>
            </a:r>
            <a:r>
              <a:rPr lang="en-US" dirty="0">
                <a:solidFill>
                  <a:schemeClr val="bg2">
                    <a:lumMod val="25000"/>
                  </a:schemeClr>
                </a:solidFill>
              </a:rPr>
              <a:t>Expected </a:t>
            </a:r>
            <a:r>
              <a:rPr lang="en-US" b="1" dirty="0">
                <a:solidFill>
                  <a:schemeClr val="bg2">
                    <a:lumMod val="25000"/>
                  </a:schemeClr>
                </a:solidFill>
              </a:rPr>
              <a:t>increase</a:t>
            </a:r>
            <a:r>
              <a:rPr lang="en-US" dirty="0">
                <a:solidFill>
                  <a:schemeClr val="bg2">
                    <a:lumMod val="25000"/>
                  </a:schemeClr>
                </a:solidFill>
              </a:rPr>
              <a:t> in version 1.6.0 if tutorials improve user experience.</a:t>
            </a:r>
          </a:p>
          <a:p>
            <a:pPr marL="285750" indent="-285750" algn="just" rtl="0" fontAlgn="base">
              <a:lnSpc>
                <a:spcPct val="150000"/>
              </a:lnSpc>
              <a:spcBef>
                <a:spcPts val="0"/>
              </a:spcBef>
              <a:spcAft>
                <a:spcPts val="0"/>
              </a:spcAft>
              <a:buFont typeface="Arial" panose="020B0604020202020204" pitchFamily="34" charset="0"/>
              <a:buChar char="•"/>
            </a:pPr>
            <a:r>
              <a:rPr lang="en-US" b="1" dirty="0">
                <a:solidFill>
                  <a:schemeClr val="bg2">
                    <a:lumMod val="25000"/>
                  </a:schemeClr>
                </a:solidFill>
              </a:rPr>
              <a:t>Tutorial completion rate: </a:t>
            </a:r>
            <a:r>
              <a:rPr lang="en-US" dirty="0">
                <a:solidFill>
                  <a:schemeClr val="bg2">
                    <a:lumMod val="25000"/>
                  </a:schemeClr>
                </a:solidFill>
              </a:rPr>
              <a:t>Expected to be </a:t>
            </a:r>
            <a:r>
              <a:rPr lang="en-US" b="1" dirty="0">
                <a:solidFill>
                  <a:schemeClr val="bg2">
                    <a:lumMod val="25000"/>
                  </a:schemeClr>
                </a:solidFill>
              </a:rPr>
              <a:t>higher</a:t>
            </a:r>
            <a:r>
              <a:rPr lang="en-US" dirty="0">
                <a:solidFill>
                  <a:schemeClr val="bg2">
                    <a:lumMod val="25000"/>
                  </a:schemeClr>
                </a:solidFill>
              </a:rPr>
              <a:t> in version 1.6.0 if tutorials are easier to understand and more engaging.</a:t>
            </a:r>
          </a:p>
          <a:p>
            <a:pPr marL="285750" indent="-285750" algn="just" rtl="0" fontAlgn="base">
              <a:lnSpc>
                <a:spcPct val="150000"/>
              </a:lnSpc>
              <a:spcBef>
                <a:spcPts val="0"/>
              </a:spcBef>
              <a:spcAft>
                <a:spcPts val="0"/>
              </a:spcAft>
              <a:buFont typeface="Arial" panose="020B0604020202020204" pitchFamily="34" charset="0"/>
              <a:buChar char="•"/>
            </a:pPr>
            <a:r>
              <a:rPr lang="en-US" b="1" dirty="0">
                <a:solidFill>
                  <a:schemeClr val="bg2">
                    <a:lumMod val="25000"/>
                  </a:schemeClr>
                </a:solidFill>
              </a:rPr>
              <a:t>Average time spent on Game: </a:t>
            </a:r>
            <a:r>
              <a:rPr lang="en-US" dirty="0">
                <a:solidFill>
                  <a:schemeClr val="bg2">
                    <a:lumMod val="25000"/>
                  </a:schemeClr>
                </a:solidFill>
              </a:rPr>
              <a:t>Expected to </a:t>
            </a:r>
            <a:r>
              <a:rPr lang="en-US" b="1" dirty="0">
                <a:solidFill>
                  <a:schemeClr val="bg2">
                    <a:lumMod val="25000"/>
                  </a:schemeClr>
                </a:solidFill>
              </a:rPr>
              <a:t>increase</a:t>
            </a:r>
            <a:r>
              <a:rPr lang="en-US" dirty="0">
                <a:solidFill>
                  <a:schemeClr val="bg2">
                    <a:lumMod val="25000"/>
                  </a:schemeClr>
                </a:solidFill>
              </a:rPr>
              <a:t> if new tutorials are clearer and more effective.</a:t>
            </a:r>
          </a:p>
        </p:txBody>
      </p:sp>
    </p:spTree>
    <p:extLst>
      <p:ext uri="{BB962C8B-B14F-4D97-AF65-F5344CB8AC3E}">
        <p14:creationId xmlns:p14="http://schemas.microsoft.com/office/powerpoint/2010/main" val="3157656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B0806-4774-1E98-E329-E694BBC1F7E2}"/>
              </a:ext>
            </a:extLst>
          </p:cNvPr>
          <p:cNvSpPr>
            <a:spLocks noGrp="1"/>
          </p:cNvSpPr>
          <p:nvPr>
            <p:ph type="title"/>
          </p:nvPr>
        </p:nvSpPr>
        <p:spPr>
          <a:xfrm>
            <a:off x="548640" y="838200"/>
            <a:ext cx="10805160" cy="707886"/>
          </a:xfrm>
        </p:spPr>
        <p:txBody>
          <a:bodyPr/>
          <a:lstStyle/>
          <a:p>
            <a:r>
              <a:rPr lang="en-US" dirty="0">
                <a:solidFill>
                  <a:schemeClr val="accent1"/>
                </a:solidFill>
              </a:rPr>
              <a:t>2. User retention rate</a:t>
            </a:r>
          </a:p>
        </p:txBody>
      </p:sp>
      <p:sp>
        <p:nvSpPr>
          <p:cNvPr id="3" name="Slide Number Placeholder 2">
            <a:extLst>
              <a:ext uri="{FF2B5EF4-FFF2-40B4-BE49-F238E27FC236}">
                <a16:creationId xmlns:a16="http://schemas.microsoft.com/office/drawing/2014/main" id="{FEAEA7CE-D217-60C2-AE6C-D34CDD985C75}"/>
              </a:ext>
            </a:extLst>
          </p:cNvPr>
          <p:cNvSpPr>
            <a:spLocks noGrp="1"/>
          </p:cNvSpPr>
          <p:nvPr>
            <p:ph type="sldNum" sz="quarter" idx="4"/>
          </p:nvPr>
        </p:nvSpPr>
        <p:spPr/>
        <p:txBody>
          <a:bodyPr/>
          <a:lstStyle/>
          <a:p>
            <a:fld id="{4FAB73BC-B049-4115-A692-8D63A059BFB8}" type="slidenum">
              <a:rPr lang="en-US" noProof="0" smtClean="0"/>
              <a:pPr/>
              <a:t>6</a:t>
            </a:fld>
            <a:endParaRPr lang="en-US" noProof="0" dirty="0"/>
          </a:p>
        </p:txBody>
      </p:sp>
      <p:sp>
        <p:nvSpPr>
          <p:cNvPr id="8" name="Rectangle 7">
            <a:extLst>
              <a:ext uri="{FF2B5EF4-FFF2-40B4-BE49-F238E27FC236}">
                <a16:creationId xmlns:a16="http://schemas.microsoft.com/office/drawing/2014/main" id="{9D6B3D72-888F-0EAB-0332-986974718949}"/>
              </a:ext>
            </a:extLst>
          </p:cNvPr>
          <p:cNvSpPr/>
          <p:nvPr/>
        </p:nvSpPr>
        <p:spPr>
          <a:xfrm>
            <a:off x="8001000" y="3048000"/>
            <a:ext cx="3657600" cy="547093"/>
          </a:xfrm>
          <a:prstGeom prst="rect">
            <a:avLst/>
          </a:prstGeom>
          <a:solidFill>
            <a:srgbClr val="2683C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Retention rate1.5.2 – T8 = 2.61%</a:t>
            </a:r>
          </a:p>
        </p:txBody>
      </p:sp>
      <p:sp>
        <p:nvSpPr>
          <p:cNvPr id="9" name="Rectangle 8">
            <a:extLst>
              <a:ext uri="{FF2B5EF4-FFF2-40B4-BE49-F238E27FC236}">
                <a16:creationId xmlns:a16="http://schemas.microsoft.com/office/drawing/2014/main" id="{103C0EAC-31BD-DD77-2F74-89FDEF979EED}"/>
              </a:ext>
            </a:extLst>
          </p:cNvPr>
          <p:cNvSpPr/>
          <p:nvPr/>
        </p:nvSpPr>
        <p:spPr>
          <a:xfrm>
            <a:off x="8001000" y="3886200"/>
            <a:ext cx="3657600" cy="547093"/>
          </a:xfrm>
          <a:prstGeom prst="rect">
            <a:avLst/>
          </a:prstGeom>
          <a:solidFill>
            <a:srgbClr val="2683C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Retention rate1.6.0 – T8 = 3.93%</a:t>
            </a:r>
          </a:p>
        </p:txBody>
      </p:sp>
      <p:sp>
        <p:nvSpPr>
          <p:cNvPr id="14" name="TextBox 13">
            <a:extLst>
              <a:ext uri="{FF2B5EF4-FFF2-40B4-BE49-F238E27FC236}">
                <a16:creationId xmlns:a16="http://schemas.microsoft.com/office/drawing/2014/main" id="{9479B239-B059-7CF6-B7C5-B8FD86F8768B}"/>
              </a:ext>
            </a:extLst>
          </p:cNvPr>
          <p:cNvSpPr txBox="1"/>
          <p:nvPr/>
        </p:nvSpPr>
        <p:spPr>
          <a:xfrm>
            <a:off x="609600" y="4828284"/>
            <a:ext cx="11049000" cy="1538883"/>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2">
                    <a:lumMod val="25000"/>
                  </a:schemeClr>
                </a:solidFill>
                <a:sym typeface="Wingdings" panose="05000000000000000000" pitchFamily="2" charset="2"/>
              </a:rPr>
              <a:t>Retention rate of version </a:t>
            </a:r>
            <a:r>
              <a:rPr lang="en-US" sz="1900" b="1" dirty="0">
                <a:solidFill>
                  <a:schemeClr val="bg2">
                    <a:lumMod val="25000"/>
                  </a:schemeClr>
                </a:solidFill>
                <a:sym typeface="Wingdings" panose="05000000000000000000" pitchFamily="2" charset="2"/>
              </a:rPr>
              <a:t>1.6.0</a:t>
            </a:r>
            <a:r>
              <a:rPr lang="en-US" dirty="0">
                <a:solidFill>
                  <a:schemeClr val="bg2">
                    <a:lumMod val="25000"/>
                  </a:schemeClr>
                </a:solidFill>
                <a:sym typeface="Wingdings" panose="05000000000000000000" pitchFamily="2" charset="2"/>
              </a:rPr>
              <a:t> was </a:t>
            </a:r>
            <a:r>
              <a:rPr lang="en-US" sz="1900" b="1" dirty="0">
                <a:solidFill>
                  <a:schemeClr val="bg2">
                    <a:lumMod val="25000"/>
                  </a:schemeClr>
                </a:solidFill>
                <a:sym typeface="Wingdings" panose="05000000000000000000" pitchFamily="2" charset="2"/>
              </a:rPr>
              <a:t>higher</a:t>
            </a:r>
            <a:r>
              <a:rPr lang="en-US" dirty="0">
                <a:solidFill>
                  <a:schemeClr val="bg2">
                    <a:lumMod val="25000"/>
                  </a:schemeClr>
                </a:solidFill>
                <a:sym typeface="Wingdings" panose="05000000000000000000" pitchFamily="2" charset="2"/>
              </a:rPr>
              <a:t> than version </a:t>
            </a:r>
            <a:r>
              <a:rPr lang="en-US" sz="1900" b="1" dirty="0">
                <a:solidFill>
                  <a:schemeClr val="bg2">
                    <a:lumMod val="25000"/>
                  </a:schemeClr>
                </a:solidFill>
                <a:sym typeface="Wingdings" panose="05000000000000000000" pitchFamily="2" charset="2"/>
              </a:rPr>
              <a:t>1.5.2 </a:t>
            </a:r>
            <a:r>
              <a:rPr lang="en-US" dirty="0">
                <a:solidFill>
                  <a:schemeClr val="bg2">
                    <a:lumMod val="25000"/>
                  </a:schemeClr>
                </a:solidFill>
                <a:sym typeface="Wingdings" panose="05000000000000000000" pitchFamily="2" charset="2"/>
              </a:rPr>
              <a:t>day by day namely: </a:t>
            </a:r>
          </a:p>
          <a:p>
            <a:pPr marL="285750" indent="-285750" algn="just">
              <a:buFont typeface="Arial" panose="020B0604020202020204" pitchFamily="34" charset="0"/>
              <a:buChar char="•"/>
            </a:pPr>
            <a:r>
              <a:rPr lang="en-US" dirty="0">
                <a:solidFill>
                  <a:schemeClr val="bg2">
                    <a:lumMod val="25000"/>
                  </a:schemeClr>
                </a:solidFill>
              </a:rPr>
              <a:t>After </a:t>
            </a:r>
            <a:r>
              <a:rPr lang="en-US" sz="1900" b="1" dirty="0">
                <a:solidFill>
                  <a:schemeClr val="bg2">
                    <a:lumMod val="25000"/>
                  </a:schemeClr>
                </a:solidFill>
              </a:rPr>
              <a:t>2 days </a:t>
            </a:r>
            <a:r>
              <a:rPr lang="en-US" dirty="0">
                <a:solidFill>
                  <a:schemeClr val="bg2">
                    <a:lumMod val="25000"/>
                  </a:schemeClr>
                </a:solidFill>
              </a:rPr>
              <a:t>of participating, the retention player rate of </a:t>
            </a:r>
            <a:r>
              <a:rPr lang="en-US" sz="1900" b="1" dirty="0">
                <a:solidFill>
                  <a:schemeClr val="bg2">
                    <a:lumMod val="25000"/>
                  </a:schemeClr>
                </a:solidFill>
              </a:rPr>
              <a:t>new version </a:t>
            </a:r>
            <a:r>
              <a:rPr lang="en-US" dirty="0">
                <a:solidFill>
                  <a:schemeClr val="bg2">
                    <a:lumMod val="25000"/>
                  </a:schemeClr>
                </a:solidFill>
              </a:rPr>
              <a:t>is about </a:t>
            </a:r>
            <a:r>
              <a:rPr lang="en-US" sz="1900" b="1" dirty="0">
                <a:solidFill>
                  <a:schemeClr val="bg2">
                    <a:lumMod val="25000"/>
                  </a:schemeClr>
                </a:solidFill>
              </a:rPr>
              <a:t>29%</a:t>
            </a:r>
            <a:r>
              <a:rPr lang="en-US" dirty="0">
                <a:solidFill>
                  <a:schemeClr val="bg2">
                    <a:lumMod val="25000"/>
                  </a:schemeClr>
                </a:solidFill>
              </a:rPr>
              <a:t> while the </a:t>
            </a:r>
            <a:r>
              <a:rPr lang="en-US" sz="1900" b="1" dirty="0">
                <a:solidFill>
                  <a:schemeClr val="bg2">
                    <a:lumMod val="25000"/>
                  </a:schemeClr>
                </a:solidFill>
              </a:rPr>
              <a:t>old version </a:t>
            </a:r>
            <a:r>
              <a:rPr lang="en-US" dirty="0">
                <a:solidFill>
                  <a:schemeClr val="bg2">
                    <a:lumMod val="25000"/>
                  </a:schemeClr>
                </a:solidFill>
              </a:rPr>
              <a:t>is only about </a:t>
            </a:r>
            <a:r>
              <a:rPr lang="en-US" sz="1900" b="1" dirty="0">
                <a:solidFill>
                  <a:schemeClr val="bg2">
                    <a:lumMod val="25000"/>
                  </a:schemeClr>
                </a:solidFill>
              </a:rPr>
              <a:t>27%</a:t>
            </a:r>
            <a:r>
              <a:rPr lang="en-US" dirty="0">
                <a:solidFill>
                  <a:schemeClr val="bg2">
                    <a:lumMod val="25000"/>
                  </a:schemeClr>
                </a:solidFill>
              </a:rPr>
              <a:t>.</a:t>
            </a:r>
          </a:p>
          <a:p>
            <a:pPr marL="285750" indent="-285750" algn="just">
              <a:buFont typeface="Arial" panose="020B0604020202020204" pitchFamily="34" charset="0"/>
              <a:buChar char="•"/>
            </a:pPr>
            <a:r>
              <a:rPr lang="en-US" dirty="0">
                <a:solidFill>
                  <a:schemeClr val="bg2">
                    <a:lumMod val="25000"/>
                  </a:schemeClr>
                </a:solidFill>
              </a:rPr>
              <a:t>On </a:t>
            </a:r>
            <a:r>
              <a:rPr lang="en-US" sz="1900" b="1" dirty="0">
                <a:solidFill>
                  <a:schemeClr val="bg2">
                    <a:lumMod val="25000"/>
                  </a:schemeClr>
                </a:solidFill>
              </a:rPr>
              <a:t>day 8</a:t>
            </a:r>
            <a:r>
              <a:rPr lang="en-US" dirty="0">
                <a:solidFill>
                  <a:schemeClr val="bg2">
                    <a:lumMod val="25000"/>
                  </a:schemeClr>
                </a:solidFill>
              </a:rPr>
              <a:t>, the retention rate in the </a:t>
            </a:r>
            <a:r>
              <a:rPr lang="en-US" sz="1900" b="1" dirty="0">
                <a:solidFill>
                  <a:schemeClr val="bg2">
                    <a:lumMod val="25000"/>
                  </a:schemeClr>
                </a:solidFill>
              </a:rPr>
              <a:t>new</a:t>
            </a:r>
            <a:r>
              <a:rPr lang="en-US" dirty="0">
                <a:solidFill>
                  <a:schemeClr val="bg2">
                    <a:lumMod val="25000"/>
                  </a:schemeClr>
                </a:solidFill>
              </a:rPr>
              <a:t> and </a:t>
            </a:r>
            <a:r>
              <a:rPr lang="en-US" sz="1900" b="1" dirty="0">
                <a:solidFill>
                  <a:schemeClr val="bg2">
                    <a:lumMod val="25000"/>
                  </a:schemeClr>
                </a:solidFill>
              </a:rPr>
              <a:t>old</a:t>
            </a:r>
            <a:r>
              <a:rPr lang="en-US" dirty="0">
                <a:solidFill>
                  <a:schemeClr val="bg2">
                    <a:lumMod val="25000"/>
                  </a:schemeClr>
                </a:solidFill>
              </a:rPr>
              <a:t> versions is </a:t>
            </a:r>
            <a:r>
              <a:rPr lang="en-US" sz="1900" b="1" dirty="0">
                <a:solidFill>
                  <a:schemeClr val="bg2">
                    <a:lumMod val="25000"/>
                  </a:schemeClr>
                </a:solidFill>
              </a:rPr>
              <a:t>3.93%</a:t>
            </a:r>
            <a:r>
              <a:rPr lang="en-US" dirty="0">
                <a:solidFill>
                  <a:schemeClr val="bg2">
                    <a:lumMod val="25000"/>
                  </a:schemeClr>
                </a:solidFill>
              </a:rPr>
              <a:t> and </a:t>
            </a:r>
            <a:r>
              <a:rPr lang="en-US" sz="1900" b="1" dirty="0">
                <a:solidFill>
                  <a:schemeClr val="bg2">
                    <a:lumMod val="25000"/>
                  </a:schemeClr>
                </a:solidFill>
              </a:rPr>
              <a:t>2.61%</a:t>
            </a:r>
            <a:r>
              <a:rPr lang="en-US" dirty="0">
                <a:solidFill>
                  <a:schemeClr val="bg2">
                    <a:lumMod val="25000"/>
                  </a:schemeClr>
                </a:solidFill>
              </a:rPr>
              <a:t> respectively.</a:t>
            </a:r>
          </a:p>
          <a:p>
            <a:endParaRPr lang="en-US" dirty="0"/>
          </a:p>
        </p:txBody>
      </p:sp>
      <p:graphicFrame>
        <p:nvGraphicFramePr>
          <p:cNvPr id="15" name="Table 14">
            <a:extLst>
              <a:ext uri="{FF2B5EF4-FFF2-40B4-BE49-F238E27FC236}">
                <a16:creationId xmlns:a16="http://schemas.microsoft.com/office/drawing/2014/main" id="{3A62A6AD-EEDE-318B-91E3-C0882E7A3C30}"/>
              </a:ext>
            </a:extLst>
          </p:cNvPr>
          <p:cNvGraphicFramePr>
            <a:graphicFrameLocks noGrp="1"/>
          </p:cNvGraphicFramePr>
          <p:nvPr>
            <p:extLst>
              <p:ext uri="{D42A27DB-BD31-4B8C-83A1-F6EECF244321}">
                <p14:modId xmlns:p14="http://schemas.microsoft.com/office/powerpoint/2010/main" val="2476347199"/>
              </p:ext>
            </p:extLst>
          </p:nvPr>
        </p:nvGraphicFramePr>
        <p:xfrm>
          <a:off x="685800" y="3202567"/>
          <a:ext cx="7010400" cy="1219200"/>
        </p:xfrm>
        <a:graphic>
          <a:graphicData uri="http://schemas.openxmlformats.org/drawingml/2006/table">
            <a:tbl>
              <a:tblPr/>
              <a:tblGrid>
                <a:gridCol w="495301">
                  <a:extLst>
                    <a:ext uri="{9D8B030D-6E8A-4147-A177-3AD203B41FA5}">
                      <a16:colId xmlns:a16="http://schemas.microsoft.com/office/drawing/2014/main" val="3215204612"/>
                    </a:ext>
                  </a:extLst>
                </a:gridCol>
                <a:gridCol w="571499">
                  <a:extLst>
                    <a:ext uri="{9D8B030D-6E8A-4147-A177-3AD203B41FA5}">
                      <a16:colId xmlns:a16="http://schemas.microsoft.com/office/drawing/2014/main" val="686537476"/>
                    </a:ext>
                  </a:extLst>
                </a:gridCol>
                <a:gridCol w="726782">
                  <a:extLst>
                    <a:ext uri="{9D8B030D-6E8A-4147-A177-3AD203B41FA5}">
                      <a16:colId xmlns:a16="http://schemas.microsoft.com/office/drawing/2014/main" val="2037880996"/>
                    </a:ext>
                  </a:extLst>
                </a:gridCol>
                <a:gridCol w="682920">
                  <a:extLst>
                    <a:ext uri="{9D8B030D-6E8A-4147-A177-3AD203B41FA5}">
                      <a16:colId xmlns:a16="http://schemas.microsoft.com/office/drawing/2014/main" val="3395087782"/>
                    </a:ext>
                  </a:extLst>
                </a:gridCol>
                <a:gridCol w="742950">
                  <a:extLst>
                    <a:ext uri="{9D8B030D-6E8A-4147-A177-3AD203B41FA5}">
                      <a16:colId xmlns:a16="http://schemas.microsoft.com/office/drawing/2014/main" val="3543812070"/>
                    </a:ext>
                  </a:extLst>
                </a:gridCol>
                <a:gridCol w="742950">
                  <a:extLst>
                    <a:ext uri="{9D8B030D-6E8A-4147-A177-3AD203B41FA5}">
                      <a16:colId xmlns:a16="http://schemas.microsoft.com/office/drawing/2014/main" val="2368442415"/>
                    </a:ext>
                  </a:extLst>
                </a:gridCol>
                <a:gridCol w="742950">
                  <a:extLst>
                    <a:ext uri="{9D8B030D-6E8A-4147-A177-3AD203B41FA5}">
                      <a16:colId xmlns:a16="http://schemas.microsoft.com/office/drawing/2014/main" val="2212223241"/>
                    </a:ext>
                  </a:extLst>
                </a:gridCol>
                <a:gridCol w="742950">
                  <a:extLst>
                    <a:ext uri="{9D8B030D-6E8A-4147-A177-3AD203B41FA5}">
                      <a16:colId xmlns:a16="http://schemas.microsoft.com/office/drawing/2014/main" val="2708436713"/>
                    </a:ext>
                  </a:extLst>
                </a:gridCol>
                <a:gridCol w="742950">
                  <a:extLst>
                    <a:ext uri="{9D8B030D-6E8A-4147-A177-3AD203B41FA5}">
                      <a16:colId xmlns:a16="http://schemas.microsoft.com/office/drawing/2014/main" val="900712007"/>
                    </a:ext>
                  </a:extLst>
                </a:gridCol>
                <a:gridCol w="819148">
                  <a:extLst>
                    <a:ext uri="{9D8B030D-6E8A-4147-A177-3AD203B41FA5}">
                      <a16:colId xmlns:a16="http://schemas.microsoft.com/office/drawing/2014/main" val="3255003113"/>
                    </a:ext>
                  </a:extLst>
                </a:gridCol>
              </a:tblGrid>
              <a:tr h="406400">
                <a:tc gridSpan="2">
                  <a:txBody>
                    <a:bodyPr/>
                    <a:lstStyle/>
                    <a:p>
                      <a:pPr algn="ctr" fontAlgn="ctr"/>
                      <a:r>
                        <a:rPr lang="en-US" sz="1400" b="1" i="0" u="none" strike="noStrike" dirty="0" err="1">
                          <a:solidFill>
                            <a:srgbClr val="000000"/>
                          </a:solidFill>
                          <a:effectLst/>
                          <a:highlight>
                            <a:srgbClr val="00B0F0"/>
                          </a:highlight>
                          <a:latin typeface="Aptos Narrow" panose="020B0004020202020204" pitchFamily="34" charset="0"/>
                        </a:rPr>
                        <a:t>Day_diff</a:t>
                      </a:r>
                      <a:endParaRPr lang="en-US" sz="1400" b="1" i="0" u="none" strike="noStrike" dirty="0">
                        <a:solidFill>
                          <a:srgbClr val="000000"/>
                        </a:solidFill>
                        <a:effectLst/>
                        <a:highlight>
                          <a:srgbClr val="00B0F0"/>
                        </a:highlight>
                        <a:latin typeface="Aptos Narrow" panose="020B00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endParaRPr lang="en-US"/>
                    </a:p>
                  </a:txBody>
                  <a:tcPr/>
                </a:tc>
                <a:tc>
                  <a:txBody>
                    <a:bodyPr/>
                    <a:lstStyle/>
                    <a:p>
                      <a:pPr algn="ctr" fontAlgn="b"/>
                      <a:r>
                        <a:rPr lang="en-US" sz="1400" b="1" i="0" u="none" strike="noStrike" dirty="0">
                          <a:solidFill>
                            <a:srgbClr val="000000"/>
                          </a:solidFill>
                          <a:effectLst/>
                          <a:latin typeface="Aptos Narrow" panose="020B000402020202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400" b="1" i="0" u="none" strike="noStrike" dirty="0">
                          <a:solidFill>
                            <a:srgbClr val="000000"/>
                          </a:solidFill>
                          <a:effectLst/>
                          <a:latin typeface="Aptos Narrow" panose="020B0004020202020204" pitchFamily="34" charset="0"/>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400" b="1" i="0" u="none" strike="noStrike" dirty="0">
                          <a:solidFill>
                            <a:srgbClr val="000000"/>
                          </a:solidFill>
                          <a:effectLst/>
                          <a:latin typeface="Aptos Narrow" panose="020B0004020202020204" pitchFamily="34" charset="0"/>
                        </a:rPr>
                        <a:t>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400" b="1" i="0" u="none" strike="noStrike" dirty="0">
                          <a:solidFill>
                            <a:srgbClr val="000000"/>
                          </a:solidFill>
                          <a:effectLst/>
                          <a:latin typeface="Aptos Narrow" panose="020B0004020202020204" pitchFamily="34" charset="0"/>
                        </a:rPr>
                        <a:t>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400" b="1" i="0" u="none" strike="noStrike" dirty="0">
                          <a:solidFill>
                            <a:srgbClr val="000000"/>
                          </a:solidFill>
                          <a:effectLst/>
                          <a:latin typeface="Aptos Narrow" panose="020B0004020202020204" pitchFamily="34" charset="0"/>
                        </a:rPr>
                        <a:t>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400" b="1" i="0" u="none" strike="noStrike" dirty="0">
                          <a:solidFill>
                            <a:srgbClr val="000000"/>
                          </a:solidFill>
                          <a:effectLst/>
                          <a:latin typeface="Aptos Narrow" panose="020B0004020202020204" pitchFamily="34" charset="0"/>
                        </a:rPr>
                        <a:t>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400" b="1" i="0" u="none" strike="noStrike" dirty="0">
                          <a:solidFill>
                            <a:srgbClr val="000000"/>
                          </a:solidFill>
                          <a:effectLst/>
                          <a:latin typeface="Aptos Narrow" panose="020B0004020202020204" pitchFamily="34" charset="0"/>
                        </a:rPr>
                        <a:t>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400" b="1" i="0" u="none" strike="noStrike" dirty="0">
                          <a:solidFill>
                            <a:srgbClr val="000000"/>
                          </a:solidFill>
                          <a:effectLst/>
                          <a:latin typeface="Aptos Narrow" panose="020B0004020202020204" pitchFamily="34" charset="0"/>
                        </a:rPr>
                        <a:t>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3536665970"/>
                  </a:ext>
                </a:extLst>
              </a:tr>
              <a:tr h="406400">
                <a:tc>
                  <a:txBody>
                    <a:bodyPr/>
                    <a:lstStyle/>
                    <a:p>
                      <a:pPr algn="ctr" fontAlgn="ctr"/>
                      <a:r>
                        <a:rPr lang="en-US" sz="1400" b="1" i="0" u="none" strike="noStrike" dirty="0">
                          <a:solidFill>
                            <a:srgbClr val="000000"/>
                          </a:solidFill>
                          <a:effectLst/>
                          <a:highlight>
                            <a:srgbClr val="00B0F0"/>
                          </a:highlight>
                          <a:latin typeface="Aptos Narrow" panose="020B0004020202020204" pitchFamily="34" charset="0"/>
                        </a:rPr>
                        <a:t>1.5.2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1400" b="1" i="0" u="none" strike="noStrike" dirty="0">
                          <a:solidFill>
                            <a:srgbClr val="000000"/>
                          </a:solidFill>
                          <a:effectLst/>
                          <a:highlight>
                            <a:srgbClr val="00B0F0"/>
                          </a:highlight>
                          <a:latin typeface="Aptos Narrow" panose="020B0004020202020204" pitchFamily="34" charset="0"/>
                        </a:rPr>
                        <a:t>Users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400" b="0" i="0" u="none" strike="noStrike" dirty="0">
                          <a:solidFill>
                            <a:srgbClr val="000000"/>
                          </a:solidFill>
                          <a:effectLst/>
                          <a:latin typeface="Aptos Narrow" panose="020B0004020202020204" pitchFamily="34" charset="0"/>
                        </a:rPr>
                        <a:t>6663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Aptos Narrow" panose="020B0004020202020204" pitchFamily="34" charset="0"/>
                        </a:rPr>
                        <a:t>1780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888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Aptos Narrow" panose="020B0004020202020204" pitchFamily="34" charset="0"/>
                        </a:rPr>
                        <a:t>511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Aptos Narrow" panose="020B0004020202020204" pitchFamily="34" charset="0"/>
                        </a:rPr>
                        <a:t>379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Aptos Narrow" panose="020B0004020202020204" pitchFamily="34" charset="0"/>
                        </a:rPr>
                        <a:t>265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Aptos Narrow" panose="020B0004020202020204" pitchFamily="34" charset="0"/>
                        </a:rPr>
                        <a:t>193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Aptos Narrow" panose="020B0004020202020204" pitchFamily="34" charset="0"/>
                        </a:rPr>
                        <a:t>174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28337611"/>
                  </a:ext>
                </a:extLst>
              </a:tr>
              <a:tr h="406400">
                <a:tc>
                  <a:txBody>
                    <a:bodyPr/>
                    <a:lstStyle/>
                    <a:p>
                      <a:pPr algn="ctr" fontAlgn="ctr"/>
                      <a:r>
                        <a:rPr lang="en-US" sz="1400" b="1" i="0" u="none" strike="noStrike">
                          <a:solidFill>
                            <a:srgbClr val="000000"/>
                          </a:solidFill>
                          <a:effectLst/>
                          <a:highlight>
                            <a:srgbClr val="00B0F0"/>
                          </a:highlight>
                          <a:latin typeface="Aptos Narrow" panose="020B0004020202020204" pitchFamily="34" charset="0"/>
                        </a:rPr>
                        <a:t>1.6.0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1400" b="1" i="0" u="none" strike="noStrike">
                          <a:solidFill>
                            <a:srgbClr val="000000"/>
                          </a:solidFill>
                          <a:effectLst/>
                          <a:highlight>
                            <a:srgbClr val="00B0F0"/>
                          </a:highlight>
                          <a:latin typeface="Aptos Narrow" panose="020B0004020202020204" pitchFamily="34" charset="0"/>
                        </a:rPr>
                        <a:t>Users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400" b="0" i="0" u="none" strike="noStrike" dirty="0">
                          <a:solidFill>
                            <a:srgbClr val="000000"/>
                          </a:solidFill>
                          <a:effectLst/>
                          <a:latin typeface="Aptos Narrow" panose="020B0004020202020204" pitchFamily="34" charset="0"/>
                        </a:rPr>
                        <a:t>6901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Aptos Narrow" panose="020B0004020202020204" pitchFamily="34" charset="0"/>
                        </a:rPr>
                        <a:t>1980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Aptos Narrow" panose="020B0004020202020204" pitchFamily="34" charset="0"/>
                        </a:rPr>
                        <a:t>1031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Aptos Narrow" panose="020B0004020202020204" pitchFamily="34" charset="0"/>
                        </a:rPr>
                        <a:t>707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Aptos Narrow" panose="020B0004020202020204" pitchFamily="34" charset="0"/>
                        </a:rPr>
                        <a:t>511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Aptos Narrow" panose="020B0004020202020204" pitchFamily="34" charset="0"/>
                        </a:rPr>
                        <a:t>412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Aptos Narrow" panose="020B0004020202020204" pitchFamily="34" charset="0"/>
                        </a:rPr>
                        <a:t>319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Aptos Narrow" panose="020B0004020202020204" pitchFamily="34" charset="0"/>
                        </a:rPr>
                        <a:t>271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72756452"/>
                  </a:ext>
                </a:extLst>
              </a:tr>
            </a:tbl>
          </a:graphicData>
        </a:graphic>
      </p:graphicFrame>
      <p:sp>
        <p:nvSpPr>
          <p:cNvPr id="5" name="Rectangle 4">
            <a:extLst>
              <a:ext uri="{FF2B5EF4-FFF2-40B4-BE49-F238E27FC236}">
                <a16:creationId xmlns:a16="http://schemas.microsoft.com/office/drawing/2014/main" id="{8C395BA4-B5DE-396D-BA17-E5B5B2AFED24}"/>
              </a:ext>
            </a:extLst>
          </p:cNvPr>
          <p:cNvSpPr/>
          <p:nvPr/>
        </p:nvSpPr>
        <p:spPr>
          <a:xfrm>
            <a:off x="8001000" y="1281707"/>
            <a:ext cx="3657600" cy="547093"/>
          </a:xfrm>
          <a:prstGeom prst="rect">
            <a:avLst/>
          </a:prstGeom>
          <a:solidFill>
            <a:srgbClr val="E58C0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Retention rate1.5.2 – T2 = 27%</a:t>
            </a:r>
          </a:p>
        </p:txBody>
      </p:sp>
      <p:sp>
        <p:nvSpPr>
          <p:cNvPr id="10" name="Rectangle 9">
            <a:extLst>
              <a:ext uri="{FF2B5EF4-FFF2-40B4-BE49-F238E27FC236}">
                <a16:creationId xmlns:a16="http://schemas.microsoft.com/office/drawing/2014/main" id="{1CB3FFEE-B1AA-10FA-B63D-6491FCCB126A}"/>
              </a:ext>
            </a:extLst>
          </p:cNvPr>
          <p:cNvSpPr/>
          <p:nvPr/>
        </p:nvSpPr>
        <p:spPr>
          <a:xfrm>
            <a:off x="8001000" y="2119907"/>
            <a:ext cx="3657600" cy="547093"/>
          </a:xfrm>
          <a:prstGeom prst="rect">
            <a:avLst/>
          </a:prstGeom>
          <a:solidFill>
            <a:srgbClr val="E58C0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Retention rate1.6.0 – T2 = 29%</a:t>
            </a:r>
          </a:p>
        </p:txBody>
      </p:sp>
      <p:grpSp>
        <p:nvGrpSpPr>
          <p:cNvPr id="12" name="Group 11">
            <a:extLst>
              <a:ext uri="{FF2B5EF4-FFF2-40B4-BE49-F238E27FC236}">
                <a16:creationId xmlns:a16="http://schemas.microsoft.com/office/drawing/2014/main" id="{E82D1B19-BE7F-A4F2-DA33-0C9EDAD81F1E}"/>
              </a:ext>
            </a:extLst>
          </p:cNvPr>
          <p:cNvGrpSpPr/>
          <p:nvPr/>
        </p:nvGrpSpPr>
        <p:grpSpPr>
          <a:xfrm>
            <a:off x="685800" y="1735069"/>
            <a:ext cx="7010400" cy="1077843"/>
            <a:chOff x="652462" y="2052607"/>
            <a:chExt cx="5980209" cy="919192"/>
          </a:xfrm>
        </p:grpSpPr>
        <p:sp>
          <p:nvSpPr>
            <p:cNvPr id="4" name="Rectangle 3">
              <a:extLst>
                <a:ext uri="{FF2B5EF4-FFF2-40B4-BE49-F238E27FC236}">
                  <a16:creationId xmlns:a16="http://schemas.microsoft.com/office/drawing/2014/main" id="{9C9F4998-AFC2-A933-0185-D84D543AE9B8}"/>
                </a:ext>
              </a:extLst>
            </p:cNvPr>
            <p:cNvSpPr/>
            <p:nvPr/>
          </p:nvSpPr>
          <p:spPr>
            <a:xfrm>
              <a:off x="652462" y="2052607"/>
              <a:ext cx="5980209" cy="919192"/>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accent3">
                      <a:lumMod val="75000"/>
                    </a:schemeClr>
                  </a:solidFill>
                  <a:latin typeface="Arial" panose="020B0604020202020204" pitchFamily="34" charset="0"/>
                  <a:cs typeface="Arial" panose="020B0604020202020204" pitchFamily="34" charset="0"/>
                </a:rPr>
                <a:t>Retention rate version – Day n </a:t>
              </a:r>
              <a:r>
                <a:rPr lang="en-US" dirty="0">
                  <a:solidFill>
                    <a:schemeClr val="accent3">
                      <a:lumMod val="75000"/>
                    </a:schemeClr>
                  </a:solidFill>
                </a:rPr>
                <a:t>= </a:t>
              </a:r>
            </a:p>
          </p:txBody>
        </p:sp>
        <p:pic>
          <p:nvPicPr>
            <p:cNvPr id="11" name="Picture 10">
              <a:extLst>
                <a:ext uri="{FF2B5EF4-FFF2-40B4-BE49-F238E27FC236}">
                  <a16:creationId xmlns:a16="http://schemas.microsoft.com/office/drawing/2014/main" id="{F14295DB-085D-195A-9F72-56D5B9410449}"/>
                </a:ext>
              </a:extLst>
            </p:cNvPr>
            <p:cNvPicPr>
              <a:picLocks/>
            </p:cNvPicPr>
            <p:nvPr/>
          </p:nvPicPr>
          <p:blipFill>
            <a:blip r:embed="rId2">
              <a:duotone>
                <a:schemeClr val="accent3">
                  <a:shade val="45000"/>
                  <a:satMod val="135000"/>
                </a:schemeClr>
                <a:prstClr val="white"/>
              </a:duotone>
            </a:blip>
            <a:stretch>
              <a:fillRect/>
            </a:stretch>
          </p:blipFill>
          <p:spPr>
            <a:xfrm>
              <a:off x="3618784" y="2256613"/>
              <a:ext cx="2948884" cy="590751"/>
            </a:xfrm>
            <a:prstGeom prst="rect">
              <a:avLst/>
            </a:prstGeom>
            <a:ln>
              <a:noFill/>
            </a:ln>
          </p:spPr>
        </p:pic>
      </p:grpSp>
    </p:spTree>
    <p:extLst>
      <p:ext uri="{BB962C8B-B14F-4D97-AF65-F5344CB8AC3E}">
        <p14:creationId xmlns:p14="http://schemas.microsoft.com/office/powerpoint/2010/main" val="3112570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7CB5C1C-E4AD-FDAB-534B-63AC234F253E}"/>
              </a:ext>
            </a:extLst>
          </p:cNvPr>
          <p:cNvSpPr>
            <a:spLocks noGrp="1"/>
          </p:cNvSpPr>
          <p:nvPr>
            <p:ph type="pic" sz="quarter" idx="17"/>
          </p:nvPr>
        </p:nvSpPr>
        <p:spPr/>
        <p:txBody>
          <a:bodyPr/>
          <a:lstStyle/>
          <a:p>
            <a:endParaRPr lang="en-US"/>
          </a:p>
        </p:txBody>
      </p:sp>
      <p:sp>
        <p:nvSpPr>
          <p:cNvPr id="3" name="Slide Number Placeholder 2">
            <a:extLst>
              <a:ext uri="{FF2B5EF4-FFF2-40B4-BE49-F238E27FC236}">
                <a16:creationId xmlns:a16="http://schemas.microsoft.com/office/drawing/2014/main" id="{494AB1E3-11A9-0DA5-04A9-D01449EF3D9D}"/>
              </a:ext>
            </a:extLst>
          </p:cNvPr>
          <p:cNvSpPr>
            <a:spLocks noGrp="1"/>
          </p:cNvSpPr>
          <p:nvPr>
            <p:ph type="sldNum" sz="quarter" idx="4"/>
          </p:nvPr>
        </p:nvSpPr>
        <p:spPr/>
        <p:txBody>
          <a:bodyPr/>
          <a:lstStyle/>
          <a:p>
            <a:fld id="{4FAB73BC-B049-4115-A692-8D63A059BFB8}" type="slidenum">
              <a:rPr lang="en-US" noProof="0" smtClean="0"/>
              <a:pPr/>
              <a:t>7</a:t>
            </a:fld>
            <a:endParaRPr lang="en-US" noProof="0" dirty="0"/>
          </a:p>
        </p:txBody>
      </p:sp>
      <p:sp>
        <p:nvSpPr>
          <p:cNvPr id="2" name="Title 1">
            <a:extLst>
              <a:ext uri="{FF2B5EF4-FFF2-40B4-BE49-F238E27FC236}">
                <a16:creationId xmlns:a16="http://schemas.microsoft.com/office/drawing/2014/main" id="{C96AEF51-9DD5-2EEC-C985-B9EBE78D5562}"/>
              </a:ext>
            </a:extLst>
          </p:cNvPr>
          <p:cNvSpPr>
            <a:spLocks noGrp="1"/>
          </p:cNvSpPr>
          <p:nvPr>
            <p:ph type="title"/>
          </p:nvPr>
        </p:nvSpPr>
        <p:spPr>
          <a:xfrm>
            <a:off x="381000" y="472440"/>
            <a:ext cx="11106150" cy="518160"/>
          </a:xfrm>
        </p:spPr>
        <p:txBody>
          <a:bodyPr>
            <a:normAutofit fontScale="90000"/>
          </a:bodyPr>
          <a:lstStyle/>
          <a:p>
            <a:r>
              <a:rPr lang="en-US" dirty="0">
                <a:solidFill>
                  <a:schemeClr val="accent1"/>
                </a:solidFill>
              </a:rPr>
              <a:t>3. TUTORIAL completion rate</a:t>
            </a:r>
          </a:p>
        </p:txBody>
      </p:sp>
      <p:graphicFrame>
        <p:nvGraphicFramePr>
          <p:cNvPr id="7" name="Chart 6">
            <a:extLst>
              <a:ext uri="{FF2B5EF4-FFF2-40B4-BE49-F238E27FC236}">
                <a16:creationId xmlns:a16="http://schemas.microsoft.com/office/drawing/2014/main" id="{67818DC5-9705-9AC4-9881-AA308B77D35B}"/>
              </a:ext>
            </a:extLst>
          </p:cNvPr>
          <p:cNvGraphicFramePr>
            <a:graphicFrameLocks/>
          </p:cNvGraphicFramePr>
          <p:nvPr>
            <p:extLst>
              <p:ext uri="{D42A27DB-BD31-4B8C-83A1-F6EECF244321}">
                <p14:modId xmlns:p14="http://schemas.microsoft.com/office/powerpoint/2010/main" val="690896721"/>
              </p:ext>
            </p:extLst>
          </p:nvPr>
        </p:nvGraphicFramePr>
        <p:xfrm>
          <a:off x="7696200" y="1345882"/>
          <a:ext cx="3810000"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9" name="Picture 8" descr="A graph with blue and orange lines&#10;&#10;Description automatically generated">
            <a:extLst>
              <a:ext uri="{FF2B5EF4-FFF2-40B4-BE49-F238E27FC236}">
                <a16:creationId xmlns:a16="http://schemas.microsoft.com/office/drawing/2014/main" id="{D1894222-DD3C-2D51-C2E7-744D7DF62BBC}"/>
              </a:ext>
            </a:extLst>
          </p:cNvPr>
          <p:cNvPicPr>
            <a:picLocks noChangeAspect="1"/>
          </p:cNvPicPr>
          <p:nvPr/>
        </p:nvPicPr>
        <p:blipFill rotWithShape="1">
          <a:blip r:embed="rId3"/>
          <a:srcRect l="8750" t="7144" r="6250" b="3124"/>
          <a:stretch/>
        </p:blipFill>
        <p:spPr>
          <a:xfrm>
            <a:off x="152400" y="1193482"/>
            <a:ext cx="7620000" cy="2971800"/>
          </a:xfrm>
          <a:prstGeom prst="rect">
            <a:avLst/>
          </a:prstGeom>
        </p:spPr>
      </p:pic>
      <p:sp>
        <p:nvSpPr>
          <p:cNvPr id="10" name="TextBox 9">
            <a:extLst>
              <a:ext uri="{FF2B5EF4-FFF2-40B4-BE49-F238E27FC236}">
                <a16:creationId xmlns:a16="http://schemas.microsoft.com/office/drawing/2014/main" id="{61F94E5D-F737-164D-146D-D9AEC1E9C748}"/>
              </a:ext>
            </a:extLst>
          </p:cNvPr>
          <p:cNvSpPr txBox="1"/>
          <p:nvPr/>
        </p:nvSpPr>
        <p:spPr>
          <a:xfrm>
            <a:off x="8153400" y="1294507"/>
            <a:ext cx="3429000" cy="584775"/>
          </a:xfrm>
          <a:prstGeom prst="rect">
            <a:avLst/>
          </a:prstGeom>
          <a:noFill/>
        </p:spPr>
        <p:txBody>
          <a:bodyPr wrap="square" rtlCol="0">
            <a:spAutoFit/>
          </a:bodyPr>
          <a:lstStyle/>
          <a:p>
            <a:pPr algn="ctr"/>
            <a:r>
              <a:rPr lang="en-US" sz="1400" b="1" dirty="0">
                <a:solidFill>
                  <a:prstClr val="black">
                    <a:lumMod val="65000"/>
                    <a:lumOff val="35000"/>
                  </a:prstClr>
                </a:solidFill>
              </a:rPr>
              <a:t>Tutorial Completion Rate</a:t>
            </a:r>
          </a:p>
          <a:p>
            <a:endParaRPr lang="en-US" dirty="0"/>
          </a:p>
        </p:txBody>
      </p:sp>
      <p:sp>
        <p:nvSpPr>
          <p:cNvPr id="12" name="Text Placeholder 3">
            <a:extLst>
              <a:ext uri="{FF2B5EF4-FFF2-40B4-BE49-F238E27FC236}">
                <a16:creationId xmlns:a16="http://schemas.microsoft.com/office/drawing/2014/main" id="{9224AC99-D9C8-A933-1BD2-01E47583D891}"/>
              </a:ext>
            </a:extLst>
          </p:cNvPr>
          <p:cNvSpPr txBox="1">
            <a:spLocks/>
          </p:cNvSpPr>
          <p:nvPr/>
        </p:nvSpPr>
        <p:spPr>
          <a:xfrm>
            <a:off x="685800" y="4317682"/>
            <a:ext cx="10668000" cy="2006918"/>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r>
              <a:rPr lang="en-US" sz="1600" dirty="0">
                <a:solidFill>
                  <a:schemeClr val="bg2">
                    <a:lumMod val="25000"/>
                  </a:schemeClr>
                </a:solidFill>
              </a:rPr>
              <a:t>We will </a:t>
            </a:r>
            <a:r>
              <a:rPr lang="en-US" sz="1700" b="1" dirty="0">
                <a:solidFill>
                  <a:schemeClr val="bg2">
                    <a:lumMod val="25000"/>
                  </a:schemeClr>
                </a:solidFill>
              </a:rPr>
              <a:t>skip Level 1 </a:t>
            </a:r>
            <a:r>
              <a:rPr lang="en-US" sz="1600" dirty="0">
                <a:solidFill>
                  <a:schemeClr val="bg2">
                    <a:lumMod val="25000"/>
                  </a:schemeClr>
                </a:solidFill>
              </a:rPr>
              <a:t>to maintain </a:t>
            </a:r>
            <a:r>
              <a:rPr lang="en-US" sz="1700" b="1" dirty="0">
                <a:solidFill>
                  <a:schemeClr val="bg2">
                    <a:lumMod val="25000"/>
                  </a:schemeClr>
                </a:solidFill>
              </a:rPr>
              <a:t>objectivity </a:t>
            </a:r>
            <a:r>
              <a:rPr lang="en-US" sz="1600" dirty="0">
                <a:solidFill>
                  <a:schemeClr val="bg2">
                    <a:lumMod val="25000"/>
                  </a:schemeClr>
                </a:solidFill>
              </a:rPr>
              <a:t>and will focus on subsequent levels to analyze, using unique visitors to measure the number of players completing each level.</a:t>
            </a:r>
          </a:p>
          <a:p>
            <a:pPr algn="just"/>
            <a:r>
              <a:rPr lang="en-US" sz="1600" dirty="0">
                <a:solidFill>
                  <a:schemeClr val="bg2">
                    <a:lumMod val="25000"/>
                  </a:schemeClr>
                </a:solidFill>
              </a:rPr>
              <a:t>Across levels, the number of </a:t>
            </a:r>
            <a:r>
              <a:rPr lang="en-US" sz="1700" b="1" dirty="0">
                <a:solidFill>
                  <a:schemeClr val="bg2">
                    <a:lumMod val="25000"/>
                  </a:schemeClr>
                </a:solidFill>
              </a:rPr>
              <a:t>unique</a:t>
            </a:r>
            <a:r>
              <a:rPr lang="en-US" sz="1600" dirty="0">
                <a:solidFill>
                  <a:schemeClr val="bg2">
                    <a:lumMod val="25000"/>
                  </a:schemeClr>
                </a:solidFill>
              </a:rPr>
              <a:t> players </a:t>
            </a:r>
            <a:r>
              <a:rPr lang="en-US" sz="1700" b="1" dirty="0">
                <a:solidFill>
                  <a:schemeClr val="bg2">
                    <a:lumMod val="25000"/>
                  </a:schemeClr>
                </a:solidFill>
              </a:rPr>
              <a:t>completing tutorials </a:t>
            </a:r>
            <a:r>
              <a:rPr lang="en-US" sz="1600" dirty="0">
                <a:solidFill>
                  <a:schemeClr val="bg2">
                    <a:lumMod val="25000"/>
                  </a:schemeClr>
                </a:solidFill>
              </a:rPr>
              <a:t>in version </a:t>
            </a:r>
            <a:r>
              <a:rPr lang="en-US" sz="1700" b="1" dirty="0">
                <a:solidFill>
                  <a:schemeClr val="bg2">
                    <a:lumMod val="25000"/>
                  </a:schemeClr>
                </a:solidFill>
              </a:rPr>
              <a:t>1.5.2 </a:t>
            </a:r>
            <a:r>
              <a:rPr lang="en-US" sz="1600" dirty="0">
                <a:solidFill>
                  <a:schemeClr val="bg2">
                    <a:lumMod val="25000"/>
                  </a:schemeClr>
                </a:solidFill>
              </a:rPr>
              <a:t>is </a:t>
            </a:r>
            <a:r>
              <a:rPr lang="en-US" sz="1700" b="1" dirty="0">
                <a:solidFill>
                  <a:schemeClr val="bg2">
                    <a:lumMod val="25000"/>
                  </a:schemeClr>
                </a:solidFill>
              </a:rPr>
              <a:t>higher</a:t>
            </a:r>
            <a:r>
              <a:rPr lang="en-US" sz="1600" b="1" dirty="0">
                <a:solidFill>
                  <a:schemeClr val="bg2">
                    <a:lumMod val="25000"/>
                  </a:schemeClr>
                </a:solidFill>
              </a:rPr>
              <a:t> </a:t>
            </a:r>
            <a:r>
              <a:rPr lang="en-US" sz="1600" dirty="0">
                <a:solidFill>
                  <a:schemeClr val="bg2">
                    <a:lumMod val="25000"/>
                  </a:schemeClr>
                </a:solidFill>
              </a:rPr>
              <a:t>than in version </a:t>
            </a:r>
            <a:r>
              <a:rPr lang="en-US" sz="1700" b="1" dirty="0">
                <a:solidFill>
                  <a:schemeClr val="bg2">
                    <a:lumMod val="25000"/>
                  </a:schemeClr>
                </a:solidFill>
              </a:rPr>
              <a:t>1.6.0</a:t>
            </a:r>
            <a:r>
              <a:rPr lang="en-US" sz="1600" b="1" dirty="0">
                <a:solidFill>
                  <a:schemeClr val="bg2">
                    <a:lumMod val="25000"/>
                  </a:schemeClr>
                </a:solidFill>
              </a:rPr>
              <a:t> </a:t>
            </a:r>
            <a:r>
              <a:rPr lang="en-US" sz="1600" dirty="0">
                <a:solidFill>
                  <a:schemeClr val="bg2">
                    <a:lumMod val="25000"/>
                  </a:schemeClr>
                </a:solidFill>
              </a:rPr>
              <a:t>at early levels such as levels 5, 7, 13, and 23.</a:t>
            </a:r>
          </a:p>
          <a:p>
            <a:pPr algn="just"/>
            <a:r>
              <a:rPr lang="en-US" sz="1600" dirty="0">
                <a:solidFill>
                  <a:schemeClr val="bg2">
                    <a:lumMod val="25000"/>
                  </a:schemeClr>
                </a:solidFill>
              </a:rPr>
              <a:t>Especially, the players in the new version </a:t>
            </a:r>
            <a:r>
              <a:rPr lang="en-US" sz="1700" b="1" dirty="0">
                <a:solidFill>
                  <a:schemeClr val="bg2">
                    <a:lumMod val="25000"/>
                  </a:schemeClr>
                </a:solidFill>
              </a:rPr>
              <a:t>1.6.0 </a:t>
            </a:r>
            <a:r>
              <a:rPr lang="en-US" sz="1600" b="1" dirty="0">
                <a:solidFill>
                  <a:schemeClr val="bg2">
                    <a:lumMod val="25000"/>
                  </a:schemeClr>
                </a:solidFill>
              </a:rPr>
              <a:t>(</a:t>
            </a:r>
            <a:r>
              <a:rPr lang="en-US" sz="1700" b="1" dirty="0">
                <a:solidFill>
                  <a:schemeClr val="bg2">
                    <a:lumMod val="25000"/>
                  </a:schemeClr>
                </a:solidFill>
              </a:rPr>
              <a:t>7.11%) </a:t>
            </a:r>
            <a:r>
              <a:rPr lang="en-US" sz="1600" dirty="0">
                <a:solidFill>
                  <a:schemeClr val="bg2">
                    <a:lumMod val="25000"/>
                  </a:schemeClr>
                </a:solidFill>
              </a:rPr>
              <a:t>had a percentage of tutorial finish lower than the old version </a:t>
            </a:r>
            <a:r>
              <a:rPr lang="en-US" sz="1600" b="1" dirty="0">
                <a:solidFill>
                  <a:schemeClr val="bg2">
                    <a:lumMod val="25000"/>
                  </a:schemeClr>
                </a:solidFill>
              </a:rPr>
              <a:t>1.5.2 (</a:t>
            </a:r>
            <a:r>
              <a:rPr lang="en-US" sz="1700" b="1" dirty="0">
                <a:solidFill>
                  <a:schemeClr val="bg2">
                    <a:lumMod val="25000"/>
                  </a:schemeClr>
                </a:solidFill>
              </a:rPr>
              <a:t>12.15%</a:t>
            </a:r>
            <a:r>
              <a:rPr lang="en-US" sz="1600" b="1" dirty="0">
                <a:solidFill>
                  <a:schemeClr val="bg2">
                    <a:lumMod val="25000"/>
                  </a:schemeClr>
                </a:solidFill>
              </a:rPr>
              <a:t>).</a:t>
            </a:r>
          </a:p>
        </p:txBody>
      </p:sp>
    </p:spTree>
    <p:extLst>
      <p:ext uri="{BB962C8B-B14F-4D97-AF65-F5344CB8AC3E}">
        <p14:creationId xmlns:p14="http://schemas.microsoft.com/office/powerpoint/2010/main" val="801289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FB50A10-C20D-5440-4E03-404DCE020F3F}"/>
              </a:ext>
            </a:extLst>
          </p:cNvPr>
          <p:cNvSpPr>
            <a:spLocks noGrp="1"/>
          </p:cNvSpPr>
          <p:nvPr>
            <p:ph type="sldNum" sz="quarter" idx="4"/>
          </p:nvPr>
        </p:nvSpPr>
        <p:spPr/>
        <p:txBody>
          <a:bodyPr/>
          <a:lstStyle/>
          <a:p>
            <a:fld id="{4FAB73BC-B049-4115-A692-8D63A059BFB8}" type="slidenum">
              <a:rPr lang="en-US" noProof="0" smtClean="0"/>
              <a:pPr/>
              <a:t>8</a:t>
            </a:fld>
            <a:endParaRPr lang="en-US" noProof="0" dirty="0"/>
          </a:p>
        </p:txBody>
      </p:sp>
      <p:sp>
        <p:nvSpPr>
          <p:cNvPr id="8" name="Text Placeholder 3">
            <a:extLst>
              <a:ext uri="{FF2B5EF4-FFF2-40B4-BE49-F238E27FC236}">
                <a16:creationId xmlns:a16="http://schemas.microsoft.com/office/drawing/2014/main" id="{6AFBC87D-503D-8CBD-DE04-2792080BE25C}"/>
              </a:ext>
            </a:extLst>
          </p:cNvPr>
          <p:cNvSpPr txBox="1">
            <a:spLocks/>
          </p:cNvSpPr>
          <p:nvPr/>
        </p:nvSpPr>
        <p:spPr>
          <a:xfrm>
            <a:off x="685800" y="1905000"/>
            <a:ext cx="5489505" cy="358140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r>
              <a:rPr lang="en-US" sz="1800" dirty="0">
                <a:solidFill>
                  <a:schemeClr val="bg2">
                    <a:lumMod val="25000"/>
                  </a:schemeClr>
                </a:solidFill>
              </a:rPr>
              <a:t>The total number of tutorial activities in version </a:t>
            </a:r>
            <a:r>
              <a:rPr lang="en-US" sz="1900" b="1" dirty="0">
                <a:solidFill>
                  <a:schemeClr val="bg2">
                    <a:lumMod val="25000"/>
                  </a:schemeClr>
                </a:solidFill>
              </a:rPr>
              <a:t>1.6.0</a:t>
            </a:r>
            <a:r>
              <a:rPr lang="en-US" sz="1800" dirty="0">
                <a:solidFill>
                  <a:schemeClr val="bg2">
                    <a:lumMod val="25000"/>
                  </a:schemeClr>
                </a:solidFill>
              </a:rPr>
              <a:t> is </a:t>
            </a:r>
            <a:r>
              <a:rPr lang="en-US" sz="1900" b="1" dirty="0">
                <a:solidFill>
                  <a:schemeClr val="bg2">
                    <a:lumMod val="25000"/>
                  </a:schemeClr>
                </a:solidFill>
              </a:rPr>
              <a:t>double times </a:t>
            </a:r>
            <a:r>
              <a:rPr lang="en-US" sz="1800" dirty="0">
                <a:solidFill>
                  <a:schemeClr val="bg2">
                    <a:lumMod val="25000"/>
                  </a:schemeClr>
                </a:solidFill>
              </a:rPr>
              <a:t>higher than in version </a:t>
            </a:r>
            <a:r>
              <a:rPr lang="en-US" sz="1900" b="1" dirty="0">
                <a:solidFill>
                  <a:schemeClr val="bg2">
                    <a:lumMod val="25000"/>
                  </a:schemeClr>
                </a:solidFill>
              </a:rPr>
              <a:t>1.5.2</a:t>
            </a:r>
            <a:r>
              <a:rPr lang="en-US" sz="1800" dirty="0">
                <a:solidFill>
                  <a:schemeClr val="bg2">
                    <a:lumMod val="25000"/>
                  </a:schemeClr>
                </a:solidFill>
              </a:rPr>
              <a:t>. </a:t>
            </a:r>
          </a:p>
          <a:p>
            <a:pPr algn="just"/>
            <a:r>
              <a:rPr lang="en-US" sz="1800" dirty="0">
                <a:solidFill>
                  <a:schemeClr val="bg2">
                    <a:lumMod val="25000"/>
                  </a:schemeClr>
                </a:solidFill>
              </a:rPr>
              <a:t>The number of people </a:t>
            </a:r>
            <a:r>
              <a:rPr lang="en-US" sz="1900" b="1" dirty="0">
                <a:solidFill>
                  <a:schemeClr val="bg2">
                    <a:lumMod val="25000"/>
                  </a:schemeClr>
                </a:solidFill>
              </a:rPr>
              <a:t>completing</a:t>
            </a:r>
            <a:r>
              <a:rPr lang="en-US" sz="1800" dirty="0">
                <a:solidFill>
                  <a:schemeClr val="bg2">
                    <a:lumMod val="25000"/>
                  </a:schemeClr>
                </a:solidFill>
              </a:rPr>
              <a:t> the steps has </a:t>
            </a:r>
            <a:r>
              <a:rPr lang="en-US" sz="1900" b="1" dirty="0">
                <a:solidFill>
                  <a:schemeClr val="bg2">
                    <a:lumMod val="25000"/>
                  </a:schemeClr>
                </a:solidFill>
              </a:rPr>
              <a:t>increased</a:t>
            </a:r>
            <a:r>
              <a:rPr lang="en-US" sz="1800" dirty="0">
                <a:solidFill>
                  <a:schemeClr val="bg2">
                    <a:lumMod val="25000"/>
                  </a:schemeClr>
                </a:solidFill>
              </a:rPr>
              <a:t> in the </a:t>
            </a:r>
            <a:r>
              <a:rPr lang="en-US" sz="1900" b="1" dirty="0">
                <a:solidFill>
                  <a:schemeClr val="bg2">
                    <a:lumMod val="25000"/>
                  </a:schemeClr>
                </a:solidFill>
              </a:rPr>
              <a:t>later version </a:t>
            </a:r>
            <a:r>
              <a:rPr lang="en-US" sz="1800" dirty="0">
                <a:solidFill>
                  <a:schemeClr val="bg2">
                    <a:lumMod val="25000"/>
                  </a:schemeClr>
                </a:solidFill>
              </a:rPr>
              <a:t>and the number of people finishing the tutorial is also higher than the former version.</a:t>
            </a:r>
          </a:p>
          <a:p>
            <a:pPr algn="just"/>
            <a:r>
              <a:rPr lang="en-US" sz="1800" dirty="0">
                <a:solidFill>
                  <a:schemeClr val="bg2">
                    <a:lumMod val="25000"/>
                  </a:schemeClr>
                </a:solidFill>
              </a:rPr>
              <a:t>The number of people </a:t>
            </a:r>
            <a:r>
              <a:rPr lang="en-US" sz="1900" b="1" dirty="0">
                <a:solidFill>
                  <a:schemeClr val="bg2">
                    <a:lumMod val="25000"/>
                  </a:schemeClr>
                </a:solidFill>
              </a:rPr>
              <a:t>skipping</a:t>
            </a:r>
            <a:r>
              <a:rPr lang="en-US" sz="1800" dirty="0">
                <a:solidFill>
                  <a:schemeClr val="bg2">
                    <a:lumMod val="25000"/>
                  </a:schemeClr>
                </a:solidFill>
              </a:rPr>
              <a:t> the tutorial </a:t>
            </a:r>
            <a:r>
              <a:rPr lang="en-US" sz="1900" b="1" dirty="0">
                <a:solidFill>
                  <a:schemeClr val="bg2">
                    <a:lumMod val="25000"/>
                  </a:schemeClr>
                </a:solidFill>
              </a:rPr>
              <a:t>increased</a:t>
            </a:r>
            <a:r>
              <a:rPr lang="en-US" sz="1800" dirty="0">
                <a:solidFill>
                  <a:schemeClr val="bg2">
                    <a:lumMod val="25000"/>
                  </a:schemeClr>
                </a:solidFill>
              </a:rPr>
              <a:t> in </a:t>
            </a:r>
            <a:r>
              <a:rPr lang="en-US" sz="1900" b="1" dirty="0">
                <a:solidFill>
                  <a:schemeClr val="bg2">
                    <a:lumMod val="25000"/>
                  </a:schemeClr>
                </a:solidFill>
              </a:rPr>
              <a:t>later versions 1.6.0</a:t>
            </a:r>
            <a:r>
              <a:rPr lang="en-US" sz="1800" dirty="0">
                <a:solidFill>
                  <a:schemeClr val="bg2">
                    <a:lumMod val="25000"/>
                  </a:schemeClr>
                </a:solidFill>
              </a:rPr>
              <a:t>. The reason is that the number of tutorial steps has doubled, causing players to want to skip through instructions. As a result, the </a:t>
            </a:r>
            <a:r>
              <a:rPr lang="en-US" sz="1900" b="1" dirty="0">
                <a:solidFill>
                  <a:schemeClr val="bg2">
                    <a:lumMod val="25000"/>
                  </a:schemeClr>
                </a:solidFill>
              </a:rPr>
              <a:t>completion tutorial rate</a:t>
            </a:r>
            <a:r>
              <a:rPr lang="en-US" sz="1800" dirty="0">
                <a:solidFill>
                  <a:schemeClr val="bg2">
                    <a:lumMod val="25000"/>
                  </a:schemeClr>
                </a:solidFill>
              </a:rPr>
              <a:t> </a:t>
            </a:r>
            <a:r>
              <a:rPr lang="en-US" sz="1900" b="1" dirty="0">
                <a:solidFill>
                  <a:schemeClr val="bg2">
                    <a:lumMod val="25000"/>
                  </a:schemeClr>
                </a:solidFill>
              </a:rPr>
              <a:t>decreases</a:t>
            </a:r>
            <a:r>
              <a:rPr lang="en-US" sz="1800" dirty="0">
                <a:solidFill>
                  <a:schemeClr val="bg2">
                    <a:lumMod val="25000"/>
                  </a:schemeClr>
                </a:solidFill>
              </a:rPr>
              <a:t> in version </a:t>
            </a:r>
            <a:r>
              <a:rPr lang="en-US" sz="1900" b="1" dirty="0">
                <a:solidFill>
                  <a:schemeClr val="bg2">
                    <a:lumMod val="25000"/>
                  </a:schemeClr>
                </a:solidFill>
              </a:rPr>
              <a:t>1.6.0</a:t>
            </a:r>
            <a:r>
              <a:rPr lang="en-US" sz="1800" dirty="0">
                <a:solidFill>
                  <a:schemeClr val="bg2">
                    <a:lumMod val="25000"/>
                  </a:schemeClr>
                </a:solidFill>
              </a:rPr>
              <a:t>.</a:t>
            </a:r>
          </a:p>
        </p:txBody>
      </p:sp>
      <p:sp>
        <p:nvSpPr>
          <p:cNvPr id="9" name="Slide Number Placeholder 4">
            <a:extLst>
              <a:ext uri="{FF2B5EF4-FFF2-40B4-BE49-F238E27FC236}">
                <a16:creationId xmlns:a16="http://schemas.microsoft.com/office/drawing/2014/main" id="{A70AB170-A258-89C2-ED72-50C01C64A42E}"/>
              </a:ext>
            </a:extLst>
          </p:cNvPr>
          <p:cNvSpPr txBox="1">
            <a:spLocks/>
          </p:cNvSpPr>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normAutofit/>
          </a:bodyPr>
          <a:lstStyle>
            <a:defPPr>
              <a:defRPr lang="en-US"/>
            </a:defPPr>
            <a:lvl1pPr marL="0" algn="ctr"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4FAB73BC-B049-4115-A692-8D63A059BFB8}" type="slidenum">
              <a:rPr lang="en-US" smtClean="0"/>
              <a:pPr>
                <a:spcAft>
                  <a:spcPts val="600"/>
                </a:spcAft>
              </a:pPr>
              <a:t>8</a:t>
            </a:fld>
            <a:endParaRPr lang="en-US"/>
          </a:p>
        </p:txBody>
      </p:sp>
      <p:graphicFrame>
        <p:nvGraphicFramePr>
          <p:cNvPr id="10" name="Content Placeholder 14">
            <a:extLst>
              <a:ext uri="{FF2B5EF4-FFF2-40B4-BE49-F238E27FC236}">
                <a16:creationId xmlns:a16="http://schemas.microsoft.com/office/drawing/2014/main" id="{1ABA7575-3303-1AAF-DFD9-165EA148667C}"/>
              </a:ext>
            </a:extLst>
          </p:cNvPr>
          <p:cNvGraphicFramePr>
            <a:graphicFrameLocks/>
          </p:cNvGraphicFramePr>
          <p:nvPr>
            <p:extLst>
              <p:ext uri="{D42A27DB-BD31-4B8C-83A1-F6EECF244321}">
                <p14:modId xmlns:p14="http://schemas.microsoft.com/office/powerpoint/2010/main" val="3329454762"/>
              </p:ext>
            </p:extLst>
          </p:nvPr>
        </p:nvGraphicFramePr>
        <p:xfrm>
          <a:off x="7086600" y="3429000"/>
          <a:ext cx="4191000" cy="3158389"/>
        </p:xfrm>
        <a:graphic>
          <a:graphicData uri="http://schemas.openxmlformats.org/drawingml/2006/table">
            <a:tbl>
              <a:tblPr/>
              <a:tblGrid>
                <a:gridCol w="1483406">
                  <a:extLst>
                    <a:ext uri="{9D8B030D-6E8A-4147-A177-3AD203B41FA5}">
                      <a16:colId xmlns:a16="http://schemas.microsoft.com/office/drawing/2014/main" val="2668047754"/>
                    </a:ext>
                  </a:extLst>
                </a:gridCol>
                <a:gridCol w="1353797">
                  <a:extLst>
                    <a:ext uri="{9D8B030D-6E8A-4147-A177-3AD203B41FA5}">
                      <a16:colId xmlns:a16="http://schemas.microsoft.com/office/drawing/2014/main" val="2896985971"/>
                    </a:ext>
                  </a:extLst>
                </a:gridCol>
                <a:gridCol w="1353797">
                  <a:extLst>
                    <a:ext uri="{9D8B030D-6E8A-4147-A177-3AD203B41FA5}">
                      <a16:colId xmlns:a16="http://schemas.microsoft.com/office/drawing/2014/main" val="754141690"/>
                    </a:ext>
                  </a:extLst>
                </a:gridCol>
              </a:tblGrid>
              <a:tr h="242953">
                <a:tc rowSpan="2">
                  <a:txBody>
                    <a:bodyPr/>
                    <a:lstStyle/>
                    <a:p>
                      <a:pPr algn="ctr" fontAlgn="ctr"/>
                      <a:r>
                        <a:rPr lang="en-US" sz="1400" b="1" i="0" u="none" strike="noStrike" dirty="0">
                          <a:solidFill>
                            <a:srgbClr val="000000"/>
                          </a:solidFill>
                          <a:effectLst/>
                          <a:latin typeface="Arial" panose="020B0604020202020204" pitchFamily="34" charset="0"/>
                        </a:rPr>
                        <a:t>Quantity</a:t>
                      </a:r>
                    </a:p>
                  </a:txBody>
                  <a:tcPr marL="7919" marR="7919" marT="79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gridSpan="2">
                  <a:txBody>
                    <a:bodyPr/>
                    <a:lstStyle/>
                    <a:p>
                      <a:pPr algn="ctr" fontAlgn="ctr"/>
                      <a:r>
                        <a:rPr lang="en-US" sz="1400" b="1" i="0" u="none" strike="noStrike" dirty="0">
                          <a:solidFill>
                            <a:srgbClr val="000000"/>
                          </a:solidFill>
                          <a:effectLst/>
                          <a:latin typeface="Arial" panose="020B0604020202020204" pitchFamily="34" charset="0"/>
                        </a:rPr>
                        <a:t>Number of Steps</a:t>
                      </a:r>
                    </a:p>
                  </a:txBody>
                  <a:tcPr marL="7919" marR="7919" marT="79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hMerge="1">
                  <a:txBody>
                    <a:bodyPr/>
                    <a:lstStyle/>
                    <a:p>
                      <a:endParaRPr lang="en-US"/>
                    </a:p>
                  </a:txBody>
                  <a:tcPr/>
                </a:tc>
                <a:extLst>
                  <a:ext uri="{0D108BD9-81ED-4DB2-BD59-A6C34878D82A}">
                    <a16:rowId xmlns:a16="http://schemas.microsoft.com/office/drawing/2014/main" val="4166052502"/>
                  </a:ext>
                </a:extLst>
              </a:tr>
              <a:tr h="242953">
                <a:tc vMerge="1">
                  <a:txBody>
                    <a:bodyPr/>
                    <a:lstStyle/>
                    <a:p>
                      <a:endParaRPr lang="en-US"/>
                    </a:p>
                  </a:txBody>
                  <a:tcPr/>
                </a:tc>
                <a:tc>
                  <a:txBody>
                    <a:bodyPr/>
                    <a:lstStyle/>
                    <a:p>
                      <a:pPr algn="ctr" fontAlgn="ctr"/>
                      <a:r>
                        <a:rPr lang="en-US" sz="1400" b="1" i="0" u="none" strike="noStrike" dirty="0">
                          <a:solidFill>
                            <a:srgbClr val="000000"/>
                          </a:solidFill>
                          <a:effectLst/>
                          <a:latin typeface="Arial" panose="020B0604020202020204" pitchFamily="34" charset="0"/>
                        </a:rPr>
                        <a:t>1.5.2</a:t>
                      </a:r>
                    </a:p>
                  </a:txBody>
                  <a:tcPr marL="7919" marR="7919" marT="79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ctr" fontAlgn="ctr"/>
                      <a:r>
                        <a:rPr lang="en-US" sz="1400" b="1" i="0" u="none" strike="noStrike" dirty="0">
                          <a:solidFill>
                            <a:srgbClr val="000000"/>
                          </a:solidFill>
                          <a:effectLst/>
                          <a:latin typeface="Arial" panose="020B0604020202020204" pitchFamily="34" charset="0"/>
                        </a:rPr>
                        <a:t>1.6.0</a:t>
                      </a:r>
                    </a:p>
                  </a:txBody>
                  <a:tcPr marL="7919" marR="7919" marT="79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26989477"/>
                  </a:ext>
                </a:extLst>
              </a:tr>
              <a:tr h="242953">
                <a:tc>
                  <a:txBody>
                    <a:bodyPr/>
                    <a:lstStyle/>
                    <a:p>
                      <a:pPr algn="ctr" fontAlgn="ctr"/>
                      <a:r>
                        <a:rPr lang="en-US" sz="1400" b="0" i="0" u="none" strike="noStrike" dirty="0">
                          <a:solidFill>
                            <a:srgbClr val="000000"/>
                          </a:solidFill>
                          <a:effectLst/>
                          <a:highlight>
                            <a:srgbClr val="FFFFFF"/>
                          </a:highlight>
                          <a:latin typeface="Arial" panose="020B0604020202020204" pitchFamily="34" charset="0"/>
                        </a:rPr>
                        <a:t>-2</a:t>
                      </a:r>
                    </a:p>
                  </a:txBody>
                  <a:tcPr marL="7919" marR="7919" marT="79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000000"/>
                          </a:solidFill>
                          <a:effectLst/>
                          <a:highlight>
                            <a:srgbClr val="FFFFFF"/>
                          </a:highlight>
                          <a:latin typeface="Arial" panose="020B0604020202020204" pitchFamily="34" charset="0"/>
                        </a:rPr>
                        <a:t>6453</a:t>
                      </a:r>
                    </a:p>
                  </a:txBody>
                  <a:tcPr marL="7919" marR="7919" marT="79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000000"/>
                          </a:solidFill>
                          <a:effectLst/>
                          <a:highlight>
                            <a:srgbClr val="FFFFFF"/>
                          </a:highlight>
                          <a:latin typeface="Arial" panose="020B0604020202020204" pitchFamily="34" charset="0"/>
                        </a:rPr>
                        <a:t>6663</a:t>
                      </a:r>
                    </a:p>
                  </a:txBody>
                  <a:tcPr marL="7919" marR="7919" marT="79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9786713"/>
                  </a:ext>
                </a:extLst>
              </a:tr>
              <a:tr h="242953">
                <a:tc>
                  <a:txBody>
                    <a:bodyPr/>
                    <a:lstStyle/>
                    <a:p>
                      <a:pPr algn="ctr" fontAlgn="ctr"/>
                      <a:r>
                        <a:rPr lang="en-US" sz="1400" b="0" i="0" u="none" strike="noStrike" dirty="0">
                          <a:solidFill>
                            <a:srgbClr val="000000"/>
                          </a:solidFill>
                          <a:effectLst/>
                          <a:highlight>
                            <a:srgbClr val="FFFFFF"/>
                          </a:highlight>
                          <a:latin typeface="Arial" panose="020B0604020202020204" pitchFamily="34" charset="0"/>
                        </a:rPr>
                        <a:t>-1</a:t>
                      </a:r>
                    </a:p>
                  </a:txBody>
                  <a:tcPr marL="7919" marR="7919" marT="79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000000"/>
                          </a:solidFill>
                          <a:effectLst/>
                          <a:highlight>
                            <a:srgbClr val="FFFFFF"/>
                          </a:highlight>
                          <a:latin typeface="Arial" panose="020B0604020202020204" pitchFamily="34" charset="0"/>
                        </a:rPr>
                        <a:t>6853</a:t>
                      </a:r>
                    </a:p>
                  </a:txBody>
                  <a:tcPr marL="7919" marR="7919" marT="79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000000"/>
                          </a:solidFill>
                          <a:effectLst/>
                          <a:highlight>
                            <a:srgbClr val="FFFFFF"/>
                          </a:highlight>
                          <a:latin typeface="Arial" panose="020B0604020202020204" pitchFamily="34" charset="0"/>
                        </a:rPr>
                        <a:t>7081</a:t>
                      </a:r>
                    </a:p>
                  </a:txBody>
                  <a:tcPr marL="7919" marR="7919" marT="79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68171175"/>
                  </a:ext>
                </a:extLst>
              </a:tr>
              <a:tr h="242953">
                <a:tc>
                  <a:txBody>
                    <a:bodyPr/>
                    <a:lstStyle/>
                    <a:p>
                      <a:pPr algn="ctr" fontAlgn="ctr"/>
                      <a:r>
                        <a:rPr lang="en-US" sz="1400" b="0" i="0" u="none" strike="noStrike" dirty="0">
                          <a:solidFill>
                            <a:srgbClr val="000000"/>
                          </a:solidFill>
                          <a:effectLst/>
                          <a:highlight>
                            <a:srgbClr val="FFFFFF"/>
                          </a:highlight>
                          <a:latin typeface="Arial" panose="020B0604020202020204" pitchFamily="34" charset="0"/>
                        </a:rPr>
                        <a:t>0</a:t>
                      </a:r>
                    </a:p>
                  </a:txBody>
                  <a:tcPr marL="7919" marR="7919" marT="79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000000"/>
                          </a:solidFill>
                          <a:effectLst/>
                          <a:highlight>
                            <a:srgbClr val="FFFFFF"/>
                          </a:highlight>
                          <a:latin typeface="Arial" panose="020B0604020202020204" pitchFamily="34" charset="0"/>
                        </a:rPr>
                        <a:t>353</a:t>
                      </a:r>
                    </a:p>
                  </a:txBody>
                  <a:tcPr marL="7919" marR="7919" marT="79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000000"/>
                          </a:solidFill>
                          <a:effectLst/>
                          <a:highlight>
                            <a:srgbClr val="FFFFFF"/>
                          </a:highlight>
                          <a:latin typeface="Arial" panose="020B0604020202020204" pitchFamily="34" charset="0"/>
                        </a:rPr>
                        <a:t>370</a:t>
                      </a:r>
                    </a:p>
                  </a:txBody>
                  <a:tcPr marL="7919" marR="7919" marT="79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96242020"/>
                  </a:ext>
                </a:extLst>
              </a:tr>
              <a:tr h="242953">
                <a:tc>
                  <a:txBody>
                    <a:bodyPr/>
                    <a:lstStyle/>
                    <a:p>
                      <a:pPr algn="ctr" fontAlgn="ctr"/>
                      <a:r>
                        <a:rPr lang="en-US" sz="1400" b="0" i="0" u="none" strike="noStrike" dirty="0">
                          <a:solidFill>
                            <a:srgbClr val="000000"/>
                          </a:solidFill>
                          <a:effectLst/>
                          <a:highlight>
                            <a:srgbClr val="FFFFFF"/>
                          </a:highlight>
                          <a:latin typeface="Arial" panose="020B0604020202020204" pitchFamily="34" charset="0"/>
                        </a:rPr>
                        <a:t>1</a:t>
                      </a:r>
                    </a:p>
                  </a:txBody>
                  <a:tcPr marL="7919" marR="7919" marT="79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000000"/>
                          </a:solidFill>
                          <a:effectLst/>
                          <a:highlight>
                            <a:srgbClr val="FFFFFF"/>
                          </a:highlight>
                          <a:latin typeface="Arial" panose="020B0604020202020204" pitchFamily="34" charset="0"/>
                        </a:rPr>
                        <a:t>6593</a:t>
                      </a:r>
                    </a:p>
                  </a:txBody>
                  <a:tcPr marL="7919" marR="7919" marT="79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000000"/>
                          </a:solidFill>
                          <a:effectLst/>
                          <a:highlight>
                            <a:srgbClr val="FFFFFF"/>
                          </a:highlight>
                          <a:latin typeface="Arial" panose="020B0604020202020204" pitchFamily="34" charset="0"/>
                        </a:rPr>
                        <a:t>6806</a:t>
                      </a:r>
                    </a:p>
                  </a:txBody>
                  <a:tcPr marL="7919" marR="7919" marT="79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57887372"/>
                  </a:ext>
                </a:extLst>
              </a:tr>
              <a:tr h="242953">
                <a:tc>
                  <a:txBody>
                    <a:bodyPr/>
                    <a:lstStyle/>
                    <a:p>
                      <a:pPr algn="ctr" fontAlgn="ctr"/>
                      <a:r>
                        <a:rPr lang="en-US" sz="1400" b="0" i="0" u="none" strike="noStrike" dirty="0">
                          <a:solidFill>
                            <a:srgbClr val="000000"/>
                          </a:solidFill>
                          <a:effectLst/>
                          <a:highlight>
                            <a:srgbClr val="FFFFFF"/>
                          </a:highlight>
                          <a:latin typeface="Arial" panose="020B0604020202020204" pitchFamily="34" charset="0"/>
                        </a:rPr>
                        <a:t>2</a:t>
                      </a:r>
                    </a:p>
                  </a:txBody>
                  <a:tcPr marL="7919" marR="7919" marT="79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000000"/>
                          </a:solidFill>
                          <a:effectLst/>
                          <a:highlight>
                            <a:srgbClr val="FFFFFF"/>
                          </a:highlight>
                          <a:latin typeface="Arial" panose="020B0604020202020204" pitchFamily="34" charset="0"/>
                        </a:rPr>
                        <a:t>6516</a:t>
                      </a:r>
                    </a:p>
                  </a:txBody>
                  <a:tcPr marL="7919" marR="7919" marT="79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000000"/>
                          </a:solidFill>
                          <a:effectLst/>
                          <a:highlight>
                            <a:srgbClr val="FFFFFF"/>
                          </a:highlight>
                          <a:latin typeface="Arial" panose="020B0604020202020204" pitchFamily="34" charset="0"/>
                        </a:rPr>
                        <a:t>6740</a:t>
                      </a:r>
                    </a:p>
                  </a:txBody>
                  <a:tcPr marL="7919" marR="7919" marT="79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26552520"/>
                  </a:ext>
                </a:extLst>
              </a:tr>
              <a:tr h="242953">
                <a:tc>
                  <a:txBody>
                    <a:bodyPr/>
                    <a:lstStyle/>
                    <a:p>
                      <a:pPr algn="ctr" fontAlgn="ctr"/>
                      <a:r>
                        <a:rPr lang="en-US" sz="1400" b="0" i="0" u="none" strike="noStrike" dirty="0">
                          <a:solidFill>
                            <a:srgbClr val="000000"/>
                          </a:solidFill>
                          <a:effectLst/>
                          <a:highlight>
                            <a:srgbClr val="FFFFFF"/>
                          </a:highlight>
                          <a:latin typeface="Arial" panose="020B0604020202020204" pitchFamily="34" charset="0"/>
                        </a:rPr>
                        <a:t>3</a:t>
                      </a:r>
                    </a:p>
                  </a:txBody>
                  <a:tcPr marL="7919" marR="7919" marT="79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000000"/>
                          </a:solidFill>
                          <a:effectLst/>
                          <a:highlight>
                            <a:srgbClr val="FFFFFF"/>
                          </a:highlight>
                          <a:latin typeface="Arial" panose="020B0604020202020204" pitchFamily="34" charset="0"/>
                        </a:rPr>
                        <a:t>6486</a:t>
                      </a:r>
                    </a:p>
                  </a:txBody>
                  <a:tcPr marL="7919" marR="7919" marT="79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000000"/>
                          </a:solidFill>
                          <a:effectLst/>
                          <a:highlight>
                            <a:srgbClr val="FFFFFF"/>
                          </a:highlight>
                          <a:latin typeface="Arial" panose="020B0604020202020204" pitchFamily="34" charset="0"/>
                        </a:rPr>
                        <a:t>6717</a:t>
                      </a:r>
                    </a:p>
                  </a:txBody>
                  <a:tcPr marL="7919" marR="7919" marT="79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79499562"/>
                  </a:ext>
                </a:extLst>
              </a:tr>
              <a:tr h="242953">
                <a:tc>
                  <a:txBody>
                    <a:bodyPr/>
                    <a:lstStyle/>
                    <a:p>
                      <a:pPr algn="ctr" fontAlgn="ctr"/>
                      <a:r>
                        <a:rPr lang="en-US" sz="1400" b="0" i="0" u="none" strike="noStrike" dirty="0">
                          <a:solidFill>
                            <a:srgbClr val="000000"/>
                          </a:solidFill>
                          <a:effectLst/>
                          <a:highlight>
                            <a:srgbClr val="FFFFFF"/>
                          </a:highlight>
                          <a:latin typeface="Arial" panose="020B0604020202020204" pitchFamily="34" charset="0"/>
                        </a:rPr>
                        <a:t>4</a:t>
                      </a:r>
                    </a:p>
                  </a:txBody>
                  <a:tcPr marL="7919" marR="7919" marT="79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000000"/>
                          </a:solidFill>
                          <a:effectLst/>
                          <a:highlight>
                            <a:srgbClr val="FFFFFF"/>
                          </a:highlight>
                          <a:latin typeface="Arial" panose="020B0604020202020204" pitchFamily="34" charset="0"/>
                        </a:rPr>
                        <a:t>6462</a:t>
                      </a:r>
                    </a:p>
                  </a:txBody>
                  <a:tcPr marL="7919" marR="7919" marT="79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000000"/>
                          </a:solidFill>
                          <a:effectLst/>
                          <a:highlight>
                            <a:srgbClr val="FFFFFF"/>
                          </a:highlight>
                          <a:latin typeface="Arial" panose="020B0604020202020204" pitchFamily="34" charset="0"/>
                        </a:rPr>
                        <a:t>6701</a:t>
                      </a:r>
                    </a:p>
                  </a:txBody>
                  <a:tcPr marL="7919" marR="7919" marT="79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2422975"/>
                  </a:ext>
                </a:extLst>
              </a:tr>
              <a:tr h="242953">
                <a:tc>
                  <a:txBody>
                    <a:bodyPr/>
                    <a:lstStyle/>
                    <a:p>
                      <a:pPr algn="ctr" fontAlgn="ctr"/>
                      <a:r>
                        <a:rPr lang="en-US" sz="1400" b="0" i="0" u="none" strike="noStrike" dirty="0">
                          <a:solidFill>
                            <a:srgbClr val="000000"/>
                          </a:solidFill>
                          <a:effectLst/>
                          <a:highlight>
                            <a:srgbClr val="FFFFFF"/>
                          </a:highlight>
                          <a:latin typeface="Arial" panose="020B0604020202020204" pitchFamily="34" charset="0"/>
                        </a:rPr>
                        <a:t>5</a:t>
                      </a:r>
                    </a:p>
                  </a:txBody>
                  <a:tcPr marL="7919" marR="7919" marT="79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000000"/>
                          </a:solidFill>
                          <a:effectLst/>
                          <a:highlight>
                            <a:srgbClr val="FFFFFF"/>
                          </a:highlight>
                          <a:latin typeface="Arial" panose="020B0604020202020204" pitchFamily="34" charset="0"/>
                        </a:rPr>
                        <a:t> </a:t>
                      </a:r>
                    </a:p>
                  </a:txBody>
                  <a:tcPr marL="7919" marR="7919" marT="79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000000"/>
                          </a:solidFill>
                          <a:effectLst/>
                          <a:highlight>
                            <a:srgbClr val="FFFFFF"/>
                          </a:highlight>
                          <a:latin typeface="Arial" panose="020B0604020202020204" pitchFamily="34" charset="0"/>
                        </a:rPr>
                        <a:t>6693</a:t>
                      </a:r>
                    </a:p>
                  </a:txBody>
                  <a:tcPr marL="7919" marR="7919" marT="79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80990506"/>
                  </a:ext>
                </a:extLst>
              </a:tr>
              <a:tr h="242953">
                <a:tc>
                  <a:txBody>
                    <a:bodyPr/>
                    <a:lstStyle/>
                    <a:p>
                      <a:pPr algn="ctr" fontAlgn="ctr"/>
                      <a:r>
                        <a:rPr lang="en-US" sz="1400" b="0" i="0" u="none" strike="noStrike" dirty="0">
                          <a:solidFill>
                            <a:srgbClr val="000000"/>
                          </a:solidFill>
                          <a:effectLst/>
                          <a:highlight>
                            <a:srgbClr val="FFFFFF"/>
                          </a:highlight>
                          <a:latin typeface="Arial" panose="020B0604020202020204" pitchFamily="34" charset="0"/>
                        </a:rPr>
                        <a:t>6</a:t>
                      </a:r>
                    </a:p>
                  </a:txBody>
                  <a:tcPr marL="7919" marR="7919" marT="79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000000"/>
                          </a:solidFill>
                          <a:effectLst/>
                          <a:highlight>
                            <a:srgbClr val="FFFFFF"/>
                          </a:highlight>
                          <a:latin typeface="Arial" panose="020B0604020202020204" pitchFamily="34" charset="0"/>
                        </a:rPr>
                        <a:t> </a:t>
                      </a:r>
                    </a:p>
                  </a:txBody>
                  <a:tcPr marL="7919" marR="7919" marT="79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000000"/>
                          </a:solidFill>
                          <a:effectLst/>
                          <a:highlight>
                            <a:srgbClr val="FFFFFF"/>
                          </a:highlight>
                          <a:latin typeface="Arial" panose="020B0604020202020204" pitchFamily="34" charset="0"/>
                        </a:rPr>
                        <a:t>6683</a:t>
                      </a:r>
                    </a:p>
                  </a:txBody>
                  <a:tcPr marL="7919" marR="7919" marT="79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8871097"/>
                  </a:ext>
                </a:extLst>
              </a:tr>
              <a:tr h="242953">
                <a:tc>
                  <a:txBody>
                    <a:bodyPr/>
                    <a:lstStyle/>
                    <a:p>
                      <a:pPr algn="ctr" fontAlgn="ctr"/>
                      <a:r>
                        <a:rPr lang="en-US" sz="1400" b="0" i="0" u="none" strike="noStrike" dirty="0">
                          <a:solidFill>
                            <a:srgbClr val="000000"/>
                          </a:solidFill>
                          <a:effectLst/>
                          <a:highlight>
                            <a:srgbClr val="FFFFFF"/>
                          </a:highlight>
                          <a:latin typeface="Arial" panose="020B0604020202020204" pitchFamily="34" charset="0"/>
                        </a:rPr>
                        <a:t>7</a:t>
                      </a:r>
                    </a:p>
                  </a:txBody>
                  <a:tcPr marL="7919" marR="7919" marT="79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effectLst/>
                          <a:highlight>
                            <a:srgbClr val="FFFFFF"/>
                          </a:highlight>
                          <a:latin typeface="Arial" panose="020B0604020202020204" pitchFamily="34" charset="0"/>
                        </a:rPr>
                        <a:t> </a:t>
                      </a:r>
                    </a:p>
                  </a:txBody>
                  <a:tcPr marL="7919" marR="7919" marT="79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000000"/>
                          </a:solidFill>
                          <a:effectLst/>
                          <a:highlight>
                            <a:srgbClr val="FFFFFF"/>
                          </a:highlight>
                          <a:latin typeface="Arial" panose="020B0604020202020204" pitchFamily="34" charset="0"/>
                        </a:rPr>
                        <a:t>6675</a:t>
                      </a:r>
                    </a:p>
                  </a:txBody>
                  <a:tcPr marL="7919" marR="7919" marT="79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48697077"/>
                  </a:ext>
                </a:extLst>
              </a:tr>
              <a:tr h="242953">
                <a:tc>
                  <a:txBody>
                    <a:bodyPr/>
                    <a:lstStyle/>
                    <a:p>
                      <a:pPr algn="ctr" fontAlgn="ctr"/>
                      <a:r>
                        <a:rPr lang="en-US" sz="1400" b="0" i="0" u="none" strike="noStrike">
                          <a:solidFill>
                            <a:srgbClr val="000000"/>
                          </a:solidFill>
                          <a:effectLst/>
                          <a:highlight>
                            <a:srgbClr val="FFFFFF"/>
                          </a:highlight>
                          <a:latin typeface="Arial" panose="020B0604020202020204" pitchFamily="34" charset="0"/>
                        </a:rPr>
                        <a:t>8</a:t>
                      </a:r>
                    </a:p>
                  </a:txBody>
                  <a:tcPr marL="7919" marR="7919" marT="79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effectLst/>
                          <a:highlight>
                            <a:srgbClr val="FFFFFF"/>
                          </a:highlight>
                          <a:latin typeface="Arial" panose="020B0604020202020204" pitchFamily="34" charset="0"/>
                        </a:rPr>
                        <a:t> </a:t>
                      </a:r>
                    </a:p>
                  </a:txBody>
                  <a:tcPr marL="7919" marR="7919" marT="79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dirty="0">
                          <a:solidFill>
                            <a:srgbClr val="000000"/>
                          </a:solidFill>
                          <a:effectLst/>
                          <a:highlight>
                            <a:srgbClr val="FFFFFF"/>
                          </a:highlight>
                          <a:latin typeface="Arial" panose="020B0604020202020204" pitchFamily="34" charset="0"/>
                        </a:rPr>
                        <a:t>6665</a:t>
                      </a:r>
                    </a:p>
                  </a:txBody>
                  <a:tcPr marL="7919" marR="7919" marT="79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1140457"/>
                  </a:ext>
                </a:extLst>
              </a:tr>
            </a:tbl>
          </a:graphicData>
        </a:graphic>
      </p:graphicFrame>
      <p:pic>
        <p:nvPicPr>
          <p:cNvPr id="11" name="Picture 10" descr="A graph with blue and orange squares&#10;&#10;Description automatically generated">
            <a:extLst>
              <a:ext uri="{FF2B5EF4-FFF2-40B4-BE49-F238E27FC236}">
                <a16:creationId xmlns:a16="http://schemas.microsoft.com/office/drawing/2014/main" id="{A287694F-B0A7-C3E0-CDA8-2F7A6B6AEFB4}"/>
              </a:ext>
            </a:extLst>
          </p:cNvPr>
          <p:cNvPicPr>
            <a:picLocks noChangeAspect="1"/>
          </p:cNvPicPr>
          <p:nvPr/>
        </p:nvPicPr>
        <p:blipFill rotWithShape="1">
          <a:blip r:embed="rId2">
            <a:clrChange>
              <a:clrFrom>
                <a:srgbClr val="FFFFFF"/>
              </a:clrFrom>
              <a:clrTo>
                <a:srgbClr val="FFFFFF">
                  <a:alpha val="0"/>
                </a:srgbClr>
              </a:clrTo>
            </a:clrChange>
          </a:blip>
          <a:srcRect l="5000" t="4167" r="8333"/>
          <a:stretch/>
        </p:blipFill>
        <p:spPr>
          <a:xfrm>
            <a:off x="6553200" y="914400"/>
            <a:ext cx="4860138" cy="2355113"/>
          </a:xfrm>
          <a:prstGeom prst="rect">
            <a:avLst/>
          </a:prstGeom>
        </p:spPr>
      </p:pic>
      <p:sp>
        <p:nvSpPr>
          <p:cNvPr id="4" name="Title 3">
            <a:extLst>
              <a:ext uri="{FF2B5EF4-FFF2-40B4-BE49-F238E27FC236}">
                <a16:creationId xmlns:a16="http://schemas.microsoft.com/office/drawing/2014/main" id="{B19C3085-5A6D-6CA4-427C-7D3E6B90C8A1}"/>
              </a:ext>
            </a:extLst>
          </p:cNvPr>
          <p:cNvSpPr>
            <a:spLocks noGrp="1"/>
          </p:cNvSpPr>
          <p:nvPr>
            <p:ph type="title"/>
          </p:nvPr>
        </p:nvSpPr>
        <p:spPr>
          <a:xfrm>
            <a:off x="685800" y="914400"/>
            <a:ext cx="10805160" cy="707886"/>
          </a:xfrm>
        </p:spPr>
        <p:txBody>
          <a:bodyPr>
            <a:normAutofit/>
          </a:bodyPr>
          <a:lstStyle/>
          <a:p>
            <a:r>
              <a:rPr lang="en-US" sz="3500" cap="none" dirty="0">
                <a:solidFill>
                  <a:schemeClr val="accent1"/>
                </a:solidFill>
              </a:rPr>
              <a:t>Tutorial Activities</a:t>
            </a:r>
          </a:p>
        </p:txBody>
      </p:sp>
    </p:spTree>
    <p:extLst>
      <p:ext uri="{BB962C8B-B14F-4D97-AF65-F5344CB8AC3E}">
        <p14:creationId xmlns:p14="http://schemas.microsoft.com/office/powerpoint/2010/main" val="273062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CF19A-2FB7-EB0C-80B6-BB702AE04D4D}"/>
              </a:ext>
            </a:extLst>
          </p:cNvPr>
          <p:cNvSpPr>
            <a:spLocks noGrp="1"/>
          </p:cNvSpPr>
          <p:nvPr>
            <p:ph type="title"/>
          </p:nvPr>
        </p:nvSpPr>
        <p:spPr>
          <a:xfrm>
            <a:off x="548640" y="914400"/>
            <a:ext cx="10805160" cy="707886"/>
          </a:xfrm>
        </p:spPr>
        <p:txBody>
          <a:bodyPr/>
          <a:lstStyle/>
          <a:p>
            <a:r>
              <a:rPr lang="en-US" cap="none" dirty="0">
                <a:solidFill>
                  <a:schemeClr val="accent1"/>
                </a:solidFill>
              </a:rPr>
              <a:t>4. Average Time Spent on Game</a:t>
            </a:r>
          </a:p>
        </p:txBody>
      </p:sp>
      <p:sp>
        <p:nvSpPr>
          <p:cNvPr id="3" name="Slide Number Placeholder 2">
            <a:extLst>
              <a:ext uri="{FF2B5EF4-FFF2-40B4-BE49-F238E27FC236}">
                <a16:creationId xmlns:a16="http://schemas.microsoft.com/office/drawing/2014/main" id="{474D77FA-44D4-B3D1-E72E-6DCCF0410513}"/>
              </a:ext>
            </a:extLst>
          </p:cNvPr>
          <p:cNvSpPr>
            <a:spLocks noGrp="1"/>
          </p:cNvSpPr>
          <p:nvPr>
            <p:ph type="sldNum" sz="quarter" idx="4"/>
          </p:nvPr>
        </p:nvSpPr>
        <p:spPr/>
        <p:txBody>
          <a:bodyPr/>
          <a:lstStyle/>
          <a:p>
            <a:fld id="{4FAB73BC-B049-4115-A692-8D63A059BFB8}" type="slidenum">
              <a:rPr lang="en-US" noProof="0" smtClean="0"/>
              <a:pPr/>
              <a:t>9</a:t>
            </a:fld>
            <a:endParaRPr lang="en-US" noProof="0" dirty="0"/>
          </a:p>
        </p:txBody>
      </p:sp>
      <p:graphicFrame>
        <p:nvGraphicFramePr>
          <p:cNvPr id="6" name="Chart 5">
            <a:extLst>
              <a:ext uri="{FF2B5EF4-FFF2-40B4-BE49-F238E27FC236}">
                <a16:creationId xmlns:a16="http://schemas.microsoft.com/office/drawing/2014/main" id="{692297B8-E975-2B0E-B5D8-0D5ADE96BE64}"/>
              </a:ext>
            </a:extLst>
          </p:cNvPr>
          <p:cNvGraphicFramePr>
            <a:graphicFrameLocks/>
          </p:cNvGraphicFramePr>
          <p:nvPr>
            <p:extLst>
              <p:ext uri="{D42A27DB-BD31-4B8C-83A1-F6EECF244321}">
                <p14:modId xmlns:p14="http://schemas.microsoft.com/office/powerpoint/2010/main" val="3234455019"/>
              </p:ext>
            </p:extLst>
          </p:nvPr>
        </p:nvGraphicFramePr>
        <p:xfrm>
          <a:off x="7772400" y="2457271"/>
          <a:ext cx="3600588" cy="2410997"/>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611C09F7-738F-A97F-922C-6C700A39AFFF}"/>
              </a:ext>
            </a:extLst>
          </p:cNvPr>
          <p:cNvSpPr txBox="1"/>
          <p:nvPr/>
        </p:nvSpPr>
        <p:spPr>
          <a:xfrm>
            <a:off x="4557460" y="4876800"/>
            <a:ext cx="2992186" cy="1369606"/>
          </a:xfrm>
          <a:prstGeom prst="rect">
            <a:avLst/>
          </a:prstGeom>
          <a:noFill/>
        </p:spPr>
        <p:txBody>
          <a:bodyPr wrap="square" rtlCol="0">
            <a:spAutoFit/>
          </a:bodyPr>
          <a:lstStyle/>
          <a:p>
            <a:pPr algn="just"/>
            <a:r>
              <a:rPr lang="en-US" sz="1600" dirty="0">
                <a:solidFill>
                  <a:schemeClr val="bg2">
                    <a:lumMod val="25000"/>
                  </a:schemeClr>
                </a:solidFill>
              </a:rPr>
              <a:t>The average number of user engagement per player during the upgrade period in version </a:t>
            </a:r>
            <a:r>
              <a:rPr lang="en-US" sz="1700" b="1" dirty="0">
                <a:solidFill>
                  <a:schemeClr val="bg2">
                    <a:lumMod val="25000"/>
                  </a:schemeClr>
                </a:solidFill>
              </a:rPr>
              <a:t>1.6.0</a:t>
            </a:r>
            <a:r>
              <a:rPr lang="en-US" sz="1600" dirty="0">
                <a:solidFill>
                  <a:schemeClr val="bg2">
                    <a:lumMod val="25000"/>
                  </a:schemeClr>
                </a:solidFill>
              </a:rPr>
              <a:t> is </a:t>
            </a:r>
            <a:r>
              <a:rPr lang="en-US" sz="1700" b="1" dirty="0">
                <a:solidFill>
                  <a:schemeClr val="bg2">
                    <a:lumMod val="25000"/>
                  </a:schemeClr>
                </a:solidFill>
              </a:rPr>
              <a:t>6.85</a:t>
            </a:r>
            <a:r>
              <a:rPr lang="en-US" sz="1600" dirty="0">
                <a:solidFill>
                  <a:schemeClr val="bg2">
                    <a:lumMod val="25000"/>
                  </a:schemeClr>
                </a:solidFill>
              </a:rPr>
              <a:t> times </a:t>
            </a:r>
            <a:r>
              <a:rPr lang="en-US" sz="1700" b="1" dirty="0">
                <a:solidFill>
                  <a:schemeClr val="bg2">
                    <a:lumMod val="25000"/>
                  </a:schemeClr>
                </a:solidFill>
              </a:rPr>
              <a:t>higher</a:t>
            </a:r>
            <a:r>
              <a:rPr lang="en-US" sz="1600" dirty="0">
                <a:solidFill>
                  <a:schemeClr val="bg2">
                    <a:lumMod val="25000"/>
                  </a:schemeClr>
                </a:solidFill>
              </a:rPr>
              <a:t> than </a:t>
            </a:r>
            <a:r>
              <a:rPr lang="en-US" sz="1700" b="1" dirty="0">
                <a:solidFill>
                  <a:schemeClr val="bg2">
                    <a:lumMod val="25000"/>
                  </a:schemeClr>
                </a:solidFill>
              </a:rPr>
              <a:t>6.27</a:t>
            </a:r>
            <a:r>
              <a:rPr lang="en-US" sz="1600" dirty="0">
                <a:solidFill>
                  <a:schemeClr val="bg2">
                    <a:lumMod val="25000"/>
                  </a:schemeClr>
                </a:solidFill>
              </a:rPr>
              <a:t> times in version </a:t>
            </a:r>
            <a:r>
              <a:rPr lang="en-US" sz="1700" b="1" dirty="0">
                <a:solidFill>
                  <a:schemeClr val="bg2">
                    <a:lumMod val="25000"/>
                  </a:schemeClr>
                </a:solidFill>
              </a:rPr>
              <a:t>1.5.2</a:t>
            </a:r>
            <a:r>
              <a:rPr lang="en-US" sz="1600" dirty="0">
                <a:solidFill>
                  <a:schemeClr val="bg2">
                    <a:lumMod val="25000"/>
                  </a:schemeClr>
                </a:solidFill>
              </a:rPr>
              <a:t>.</a:t>
            </a:r>
          </a:p>
        </p:txBody>
      </p:sp>
      <p:sp>
        <p:nvSpPr>
          <p:cNvPr id="9" name="TextBox 8">
            <a:extLst>
              <a:ext uri="{FF2B5EF4-FFF2-40B4-BE49-F238E27FC236}">
                <a16:creationId xmlns:a16="http://schemas.microsoft.com/office/drawing/2014/main" id="{63613B09-8C1D-E925-D82B-45A798DE30FC}"/>
              </a:ext>
            </a:extLst>
          </p:cNvPr>
          <p:cNvSpPr txBox="1"/>
          <p:nvPr/>
        </p:nvSpPr>
        <p:spPr>
          <a:xfrm>
            <a:off x="8153400" y="4878794"/>
            <a:ext cx="3048000" cy="1369606"/>
          </a:xfrm>
          <a:prstGeom prst="rect">
            <a:avLst/>
          </a:prstGeom>
          <a:noFill/>
        </p:spPr>
        <p:txBody>
          <a:bodyPr wrap="square" rtlCol="0">
            <a:spAutoFit/>
          </a:bodyPr>
          <a:lstStyle/>
          <a:p>
            <a:pPr algn="just"/>
            <a:r>
              <a:rPr lang="en-US" sz="1600" dirty="0">
                <a:solidFill>
                  <a:schemeClr val="bg2">
                    <a:lumMod val="25000"/>
                  </a:schemeClr>
                </a:solidFill>
              </a:rPr>
              <a:t>The average playing time per player during the upgrade period in version </a:t>
            </a:r>
            <a:r>
              <a:rPr lang="en-US" sz="1700" b="1" dirty="0">
                <a:solidFill>
                  <a:schemeClr val="bg2">
                    <a:lumMod val="25000"/>
                  </a:schemeClr>
                </a:solidFill>
              </a:rPr>
              <a:t>1.6.0</a:t>
            </a:r>
            <a:r>
              <a:rPr lang="en-US" sz="1600" dirty="0">
                <a:solidFill>
                  <a:schemeClr val="bg2">
                    <a:lumMod val="25000"/>
                  </a:schemeClr>
                </a:solidFill>
              </a:rPr>
              <a:t> is </a:t>
            </a:r>
            <a:r>
              <a:rPr lang="en-US" sz="1700" b="1" dirty="0">
                <a:solidFill>
                  <a:schemeClr val="bg2">
                    <a:lumMod val="25000"/>
                  </a:schemeClr>
                </a:solidFill>
              </a:rPr>
              <a:t>2.08 days </a:t>
            </a:r>
            <a:r>
              <a:rPr lang="en-US" sz="1600" dirty="0">
                <a:solidFill>
                  <a:schemeClr val="bg2">
                    <a:lumMod val="25000"/>
                  </a:schemeClr>
                </a:solidFill>
              </a:rPr>
              <a:t>higher than </a:t>
            </a:r>
            <a:r>
              <a:rPr lang="en-US" sz="1700" b="1" dirty="0">
                <a:solidFill>
                  <a:schemeClr val="bg2">
                    <a:lumMod val="25000"/>
                  </a:schemeClr>
                </a:solidFill>
              </a:rPr>
              <a:t>1.90 days </a:t>
            </a:r>
            <a:r>
              <a:rPr lang="en-US" sz="1600" dirty="0">
                <a:solidFill>
                  <a:schemeClr val="bg2">
                    <a:lumMod val="25000"/>
                  </a:schemeClr>
                </a:solidFill>
              </a:rPr>
              <a:t>in version </a:t>
            </a:r>
            <a:r>
              <a:rPr lang="en-US" sz="1700" b="1" dirty="0">
                <a:solidFill>
                  <a:schemeClr val="bg2">
                    <a:lumMod val="25000"/>
                  </a:schemeClr>
                </a:solidFill>
              </a:rPr>
              <a:t>1.5.2</a:t>
            </a:r>
            <a:r>
              <a:rPr lang="en-US" sz="1600" dirty="0">
                <a:solidFill>
                  <a:schemeClr val="bg2">
                    <a:lumMod val="25000"/>
                  </a:schemeClr>
                </a:solidFill>
              </a:rPr>
              <a:t>.</a:t>
            </a:r>
            <a:endParaRPr lang="en-US" dirty="0">
              <a:solidFill>
                <a:schemeClr val="bg2">
                  <a:lumMod val="25000"/>
                </a:schemeClr>
              </a:solidFill>
            </a:endParaRPr>
          </a:p>
        </p:txBody>
      </p:sp>
      <p:sp>
        <p:nvSpPr>
          <p:cNvPr id="11" name="TextBox 10">
            <a:extLst>
              <a:ext uri="{FF2B5EF4-FFF2-40B4-BE49-F238E27FC236}">
                <a16:creationId xmlns:a16="http://schemas.microsoft.com/office/drawing/2014/main" id="{D1AD7350-A53F-FE7C-64B4-8F47AFA244D9}"/>
              </a:ext>
            </a:extLst>
          </p:cNvPr>
          <p:cNvSpPr txBox="1"/>
          <p:nvPr/>
        </p:nvSpPr>
        <p:spPr>
          <a:xfrm>
            <a:off x="914400" y="2405896"/>
            <a:ext cx="3068386" cy="584775"/>
          </a:xfrm>
          <a:prstGeom prst="rect">
            <a:avLst/>
          </a:prstGeom>
          <a:noFill/>
        </p:spPr>
        <p:txBody>
          <a:bodyPr wrap="square" rtlCol="0">
            <a:spAutoFit/>
          </a:bodyPr>
          <a:lstStyle/>
          <a:p>
            <a:pPr algn="ctr"/>
            <a:r>
              <a:rPr lang="en-US" sz="1400" b="1" dirty="0">
                <a:solidFill>
                  <a:prstClr val="black">
                    <a:lumMod val="65000"/>
                    <a:lumOff val="35000"/>
                  </a:prstClr>
                </a:solidFill>
              </a:rPr>
              <a:t>Average number of logins per player</a:t>
            </a:r>
          </a:p>
          <a:p>
            <a:endParaRPr lang="en-US" dirty="0"/>
          </a:p>
        </p:txBody>
      </p:sp>
      <p:sp>
        <p:nvSpPr>
          <p:cNvPr id="12" name="TextBox 11">
            <a:extLst>
              <a:ext uri="{FF2B5EF4-FFF2-40B4-BE49-F238E27FC236}">
                <a16:creationId xmlns:a16="http://schemas.microsoft.com/office/drawing/2014/main" id="{776F45ED-2060-96A6-929A-7D5851332293}"/>
              </a:ext>
            </a:extLst>
          </p:cNvPr>
          <p:cNvSpPr txBox="1"/>
          <p:nvPr/>
        </p:nvSpPr>
        <p:spPr>
          <a:xfrm>
            <a:off x="4495800" y="2405896"/>
            <a:ext cx="3068386" cy="307777"/>
          </a:xfrm>
          <a:prstGeom prst="rect">
            <a:avLst/>
          </a:prstGeom>
          <a:noFill/>
        </p:spPr>
        <p:txBody>
          <a:bodyPr wrap="square" rtlCol="0">
            <a:spAutoFit/>
          </a:bodyPr>
          <a:lstStyle/>
          <a:p>
            <a:pPr algn="ctr"/>
            <a:r>
              <a:rPr lang="en-US" sz="1400" b="1" dirty="0">
                <a:solidFill>
                  <a:prstClr val="black">
                    <a:lumMod val="65000"/>
                    <a:lumOff val="35000"/>
                  </a:prstClr>
                </a:solidFill>
              </a:rPr>
              <a:t>Average user engagement per player</a:t>
            </a:r>
            <a:endParaRPr lang="en-US" dirty="0"/>
          </a:p>
        </p:txBody>
      </p:sp>
      <p:sp>
        <p:nvSpPr>
          <p:cNvPr id="13" name="TextBox 12">
            <a:extLst>
              <a:ext uri="{FF2B5EF4-FFF2-40B4-BE49-F238E27FC236}">
                <a16:creationId xmlns:a16="http://schemas.microsoft.com/office/drawing/2014/main" id="{E1DD7791-1554-983F-D0C4-A3D984B78638}"/>
              </a:ext>
            </a:extLst>
          </p:cNvPr>
          <p:cNvSpPr txBox="1"/>
          <p:nvPr/>
        </p:nvSpPr>
        <p:spPr>
          <a:xfrm>
            <a:off x="8153400" y="2422135"/>
            <a:ext cx="3068386" cy="307777"/>
          </a:xfrm>
          <a:prstGeom prst="rect">
            <a:avLst/>
          </a:prstGeom>
          <a:noFill/>
        </p:spPr>
        <p:txBody>
          <a:bodyPr wrap="square" rtlCol="0">
            <a:spAutoFit/>
          </a:bodyPr>
          <a:lstStyle/>
          <a:p>
            <a:pPr algn="ctr"/>
            <a:r>
              <a:rPr lang="en-US" sz="1400" b="1" dirty="0">
                <a:solidFill>
                  <a:prstClr val="black">
                    <a:lumMod val="65000"/>
                    <a:lumOff val="35000"/>
                  </a:prstClr>
                </a:solidFill>
              </a:rPr>
              <a:t>Average playing time per player</a:t>
            </a:r>
            <a:endParaRPr lang="en-US" dirty="0"/>
          </a:p>
        </p:txBody>
      </p:sp>
      <p:graphicFrame>
        <p:nvGraphicFramePr>
          <p:cNvPr id="17" name="Chart 16">
            <a:extLst>
              <a:ext uri="{FF2B5EF4-FFF2-40B4-BE49-F238E27FC236}">
                <a16:creationId xmlns:a16="http://schemas.microsoft.com/office/drawing/2014/main" id="{CDBE5801-5207-2BAB-085E-04CEB18C649E}"/>
              </a:ext>
            </a:extLst>
          </p:cNvPr>
          <p:cNvGraphicFramePr>
            <a:graphicFrameLocks/>
          </p:cNvGraphicFramePr>
          <p:nvPr>
            <p:extLst>
              <p:ext uri="{D42A27DB-BD31-4B8C-83A1-F6EECF244321}">
                <p14:modId xmlns:p14="http://schemas.microsoft.com/office/powerpoint/2010/main" val="3438323148"/>
              </p:ext>
            </p:extLst>
          </p:nvPr>
        </p:nvGraphicFramePr>
        <p:xfrm>
          <a:off x="4267200" y="2752130"/>
          <a:ext cx="3352800" cy="212467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Chart 17">
            <a:extLst>
              <a:ext uri="{FF2B5EF4-FFF2-40B4-BE49-F238E27FC236}">
                <a16:creationId xmlns:a16="http://schemas.microsoft.com/office/drawing/2014/main" id="{0F68E475-12A9-704A-0F1A-39371F214F6F}"/>
              </a:ext>
            </a:extLst>
          </p:cNvPr>
          <p:cNvGraphicFramePr>
            <a:graphicFrameLocks/>
          </p:cNvGraphicFramePr>
          <p:nvPr>
            <p:extLst>
              <p:ext uri="{D42A27DB-BD31-4B8C-83A1-F6EECF244321}">
                <p14:modId xmlns:p14="http://schemas.microsoft.com/office/powerpoint/2010/main" val="2899118585"/>
              </p:ext>
            </p:extLst>
          </p:nvPr>
        </p:nvGraphicFramePr>
        <p:xfrm>
          <a:off x="553102" y="2713672"/>
          <a:ext cx="3475454" cy="2154596"/>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3F529B32-C519-6740-8EEE-13E5685C65D0}"/>
              </a:ext>
            </a:extLst>
          </p:cNvPr>
          <p:cNvSpPr txBox="1"/>
          <p:nvPr/>
        </p:nvSpPr>
        <p:spPr>
          <a:xfrm>
            <a:off x="990600" y="1840468"/>
            <a:ext cx="9982200" cy="369332"/>
          </a:xfrm>
          <a:prstGeom prst="rect">
            <a:avLst/>
          </a:prstGeom>
          <a:noFill/>
        </p:spPr>
        <p:txBody>
          <a:bodyPr wrap="square" rtlCol="0">
            <a:spAutoFit/>
          </a:bodyPr>
          <a:lstStyle/>
          <a:p>
            <a:r>
              <a:rPr lang="en-US" b="1" dirty="0">
                <a:solidFill>
                  <a:schemeClr val="accent1">
                    <a:lumMod val="75000"/>
                  </a:schemeClr>
                </a:solidFill>
              </a:rPr>
              <a:t>Roll-out Period: </a:t>
            </a:r>
            <a:r>
              <a:rPr lang="en-US" dirty="0">
                <a:solidFill>
                  <a:schemeClr val="accent1">
                    <a:lumMod val="75000"/>
                  </a:schemeClr>
                </a:solidFill>
              </a:rPr>
              <a:t>28-10-2023  to 10-11-2023 </a:t>
            </a:r>
          </a:p>
        </p:txBody>
      </p:sp>
      <p:sp>
        <p:nvSpPr>
          <p:cNvPr id="5" name="TextBox 4">
            <a:extLst>
              <a:ext uri="{FF2B5EF4-FFF2-40B4-BE49-F238E27FC236}">
                <a16:creationId xmlns:a16="http://schemas.microsoft.com/office/drawing/2014/main" id="{DC8B38C5-0708-C6A3-27FF-291528ED5161}"/>
              </a:ext>
            </a:extLst>
          </p:cNvPr>
          <p:cNvSpPr txBox="1"/>
          <p:nvPr/>
        </p:nvSpPr>
        <p:spPr>
          <a:xfrm>
            <a:off x="990600" y="4874450"/>
            <a:ext cx="2992186" cy="1369606"/>
          </a:xfrm>
          <a:prstGeom prst="rect">
            <a:avLst/>
          </a:prstGeom>
          <a:noFill/>
        </p:spPr>
        <p:txBody>
          <a:bodyPr wrap="square" rtlCol="0">
            <a:spAutoFit/>
          </a:bodyPr>
          <a:lstStyle/>
          <a:p>
            <a:pPr algn="just"/>
            <a:r>
              <a:rPr lang="en-US" sz="1600" dirty="0">
                <a:solidFill>
                  <a:schemeClr val="bg2">
                    <a:lumMod val="25000"/>
                  </a:schemeClr>
                </a:solidFill>
              </a:rPr>
              <a:t>The average number of logins per player during the upgrade period in version </a:t>
            </a:r>
            <a:r>
              <a:rPr lang="en-US" sz="1700" b="1" dirty="0">
                <a:solidFill>
                  <a:schemeClr val="bg2">
                    <a:lumMod val="25000"/>
                  </a:schemeClr>
                </a:solidFill>
              </a:rPr>
              <a:t>1.6.0</a:t>
            </a:r>
            <a:r>
              <a:rPr lang="en-US" sz="1600" dirty="0">
                <a:solidFill>
                  <a:schemeClr val="bg2">
                    <a:lumMod val="25000"/>
                  </a:schemeClr>
                </a:solidFill>
              </a:rPr>
              <a:t> is </a:t>
            </a:r>
            <a:r>
              <a:rPr lang="en-US" sz="1700" b="1" dirty="0">
                <a:solidFill>
                  <a:schemeClr val="bg2">
                    <a:lumMod val="25000"/>
                  </a:schemeClr>
                </a:solidFill>
              </a:rPr>
              <a:t>2.48</a:t>
            </a:r>
            <a:r>
              <a:rPr lang="en-US" sz="1600" dirty="0">
                <a:solidFill>
                  <a:schemeClr val="bg2">
                    <a:lumMod val="25000"/>
                  </a:schemeClr>
                </a:solidFill>
              </a:rPr>
              <a:t> times </a:t>
            </a:r>
            <a:r>
              <a:rPr lang="en-US" sz="1700" b="1" dirty="0">
                <a:solidFill>
                  <a:schemeClr val="bg2">
                    <a:lumMod val="25000"/>
                  </a:schemeClr>
                </a:solidFill>
              </a:rPr>
              <a:t>higher</a:t>
            </a:r>
            <a:r>
              <a:rPr lang="en-US" sz="1600" dirty="0">
                <a:solidFill>
                  <a:schemeClr val="bg2">
                    <a:lumMod val="25000"/>
                  </a:schemeClr>
                </a:solidFill>
              </a:rPr>
              <a:t> than </a:t>
            </a:r>
            <a:r>
              <a:rPr lang="en-US" sz="1700" b="1" dirty="0">
                <a:solidFill>
                  <a:schemeClr val="bg2">
                    <a:lumMod val="25000"/>
                  </a:schemeClr>
                </a:solidFill>
              </a:rPr>
              <a:t>2.26</a:t>
            </a:r>
            <a:r>
              <a:rPr lang="en-US" sz="1600" dirty="0">
                <a:solidFill>
                  <a:schemeClr val="bg2">
                    <a:lumMod val="25000"/>
                  </a:schemeClr>
                </a:solidFill>
              </a:rPr>
              <a:t> times in version </a:t>
            </a:r>
            <a:r>
              <a:rPr lang="en-US" sz="1700" b="1" dirty="0">
                <a:solidFill>
                  <a:schemeClr val="bg2">
                    <a:lumMod val="25000"/>
                  </a:schemeClr>
                </a:solidFill>
              </a:rPr>
              <a:t>1.5.2</a:t>
            </a:r>
          </a:p>
        </p:txBody>
      </p:sp>
    </p:spTree>
    <p:extLst>
      <p:ext uri="{BB962C8B-B14F-4D97-AF65-F5344CB8AC3E}">
        <p14:creationId xmlns:p14="http://schemas.microsoft.com/office/powerpoint/2010/main" val="28814242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B2E65F9-B6F7-47CF-A7A5-8A1D739ACDB1}">
  <we:reference id="wa104381909" version="3.14.0.0" store="en-US" storeType="OMEX"/>
  <we:alternateReferences>
    <we:reference id="WA104381909" version="3.14.0.0" store="" storeType="OMEX"/>
  </we:alternateReferences>
  <we:properties>
    <we:property name="EQUATION_HISTORY" value="&quot;[{\&quot;mathml\&quot;:\&quot;&lt;math style=\\\&quot;font-family:Arial;font-size:16px;\\\&quot; xmlns=\\\&quot;http://www.w3.org/1998/Math/MathML\\\&quot;&gt;&lt;mstyle mathsize=\\\&quot;16px\\\&quot;&gt;&lt;mfrac&gt;&lt;mrow&gt;&lt;mi&gt;number&lt;/mi&gt;&lt;mo&gt;&amp;#xA0;&lt;/mo&gt;&lt;mi&gt;of&lt;/mi&gt;&lt;mo&gt;&amp;#xA0;&lt;/mo&gt;&lt;mi&gt;returning&lt;/mi&gt;&lt;mo&gt;&amp;#xA0;&lt;/mo&gt;&lt;mi&gt;users&lt;/mi&gt;&lt;mo&gt;&amp;#xA0;&lt;/mo&gt;&lt;mi&gt;after&lt;/mi&gt;&lt;mo&gt;&amp;#xA0;&lt;/mo&gt;&lt;mn&gt;8&lt;/mn&gt;&lt;mo&gt;&amp;#xA0;&lt;/mo&gt;&lt;mi&gt;days&lt;/mi&gt;&lt;/mrow&gt;&lt;mrow&gt;&lt;mi&gt;total&lt;/mi&gt;&lt;mo&gt;&amp;#xA0;&lt;/mo&gt;&lt;mi&gt;users&lt;/mi&gt;&lt;/mrow&gt;&lt;/mfrac&gt;&lt;/mstyle&gt;&lt;/math&gt;\&quot;,\&quot;base64Image\&quot;:\&quot;iVBORw0KGgoAAAANSUhEUgAABdMAAACtCAYAAABbeOYqAAAACXBIWXMAAA7EAAAOxAGVKw4bAAAABGJhU0UAAAB0l0wnuwAAM4JJREFUeNrt3Q+kFtkbwPHHlSsrkSRJIkmSRFZWkkiSJJFkZSVWspIV+VnJSmQlSWIlSRIrayWJJEkSayUra0mSJJErua4r+p3He659e7t3zpn3PWfmnJnvh2Ptbs2Z9/yfZ2bOiAAA4O8rk3aadNGkOyaNmDRm0rhJoyY9M+maSf8zaTXFBQAAANa0AAAAzfPJkYA2m2vSGXuR8alEem3/3gqKEAAAAKxpAQREHAcAGISB5Gw16V3JCw76EAAAAFjTAoiJ/goADMJAUnYHuOCgDwEAAIA1LYDQ6K8AwCAMJGNNwIsO+hAAAABY06Ltlpt0wKTLJt2X//br/2j/+cGkJ9LZs/+oSRtMGqLYpkR/BQAGYSAJumB7xoUHAOZcAABrWuYoDGSmSYdN+rfPNqfbE50yaSFFyZoSABiEgTTt9+gT90zaYdKcrr833aRNJh0y6Y50nrCgDwFgzgUAsKZFG+lT6CMS5kbOuEnHTBqmWFlTAgCDMJCWJ47+8IvncfQpjO9NekiRAmDOBQCwpkVL6M2ZuxL2rYiJ9Nik+RQxa0oAYBAG0rDU0Rf+pYgAMOcCAFjTApNaYNJziRNIn0ivTFpEUbOmBAAGYaB++xx94WeKCABzLgCANS3wBX0iPXYgvfuG0AzWlKwpAYBBGKjXZUdf2EwRAWDOBQCwpgW+cMtjnfNAOvv5r5bP9z/XvfrXSWev/sfiF1A/xZqSNSUAMAgD9brt6AvszweAORcAwJoW+NxucT9JvrbE8baY9NpxTP047gLWlKwpAYBBGKiP62vzQxRR42yzi//jJl0w6TeTbkpnL8ZRigfMuQAA1rSsp+D0rxQ/jT6rj2PqtjF/O9ryYdaUrCkBgEEYqM8YfYHxjzoHAACsaVlPwdu6grp/Z9LcAY6tT55/KDj+Ta5j6HcAwCAM0BdAnQMAAOSyvmE91W6nJe6T48cKjj9CP6ffAQCDMEBfAHUOAACQy/qG9VS7Fe3RvyzA8VcWHH+cfk6/AwAGYYC+AOocAAAgl/UN66l2ex+57ocKjj9GP6ffAQCDMEBfAHUOAACQy/qG9VS7jVdQ91Md/zX9nH4HAAzCAH0B1DkAAEAu6xvWU+1WFExfGOD40wuOf41+Tr8Dpho4dpl0yaS/pPMlYx2s9HUW/djC7yYdks5XjhHesEnbTbpg0p+TlP91k34yackAeejXrfeZdMWkv00aNemjzeOtzePIgHnEHIQ3mHRSOl/SfmfPe9z+jte2jer5r6yxHuebtMekyyY9ks6raN3n+SKR83RZa9IZk+7b36Dn/8yknZn0p0UmfWfSRdte3tryH++qi7f2/+mf2W3/DguSZrWxlPojdd6+MYx1Vb5lo/uuHjTpqklPus5v3LanuyadM2mLdF4JR/pW2TrVNfBD287GutbB+u+3bZv8wY4hddQt68jm1GUMs+314lnbDl70rG91rHpp/98vJm2s4LcTTKffVmmkoO73Bzj+5oLjH8w0xrTNxpjudo2XE+PFX3as1DXZV4n2uxTHPdZCDdNvA59n0ilbeJ880kfbkGdlNinGzqPf48806bgU7/812V3ReSXObalJv9m6881DA+uLE2ijw/aC+mWJc/9kJ4btFfa/9SbdKlnGmh5HXKD0U94b7DnlGPTTvvSjDXx86jM9sceYWVEdDJpynHeqaGN198cU6ryt82rI9pXzuip2/eReNlP5zqP99KY3NkAyPZOgT9PHjW5aJ4dtMKif8VYv0m/YC8rFkcuedWRz6jK0uXZt+rDP364Pj/xs0owM17Spr6Hpt9W7XnCO/wQI/J0qWI/Mz2jcmFhvjZZol/pn9cHFOQmsZ+oa92ZI8dsPmv5XQf0dlOK9+8vEKto8f0YdOA9I505OP4X6wgZpWbz3f/zt9iKsn/LXJ7PXOc5JJ5PjfUzwE0nbxtYa2+hqk/4dcKF0a4oJIRR9mvl2gAXdPQn/BF7Z8j6XSQB3snauE8RIwAX2iD3mUOQ6aFswPXYbS6U/EkyvZ149l0AZprKuSjGYnlLZ9Fpj0tMB++ZzG1ghmJ5GMF2fxHudwZzLOrI5dRmaXgddG+A6rje9smMdwfTB2wD9tj6HHOf58wDH/soGYSc77uWM4oLfS7kHNSeLM31X09ydwrh33mO9F1tRDOwc82e9C2C94/JHgIJ8E2gCaONF/6kA5T9aMDjMthN0iA6zqYY6+DbwIBrjInz7gBPVZP1pdQ1jwjTpbHeS4wCq9fp3xIW2Hns5wfQs2lhK/ZFgerXzaqz2lfO6KqVgeopl0+2nwH30CMH02vM4kcmcyzqyOXUZ0pqA13CTXTuuJZg+UBug39ZrgUeMoN+n/o/K1E8CL5T0aZ1eCdg2z1U4d6c07q3yOOaGiPW4yZH3MubP+hbA+qrso4CFqdtpDFV07k0Jpl8NPAH3Pnmt//40YB56d3JehWW0J0KnfxN4EjwYaXAaGTB42095X8p0ANWJ5oPEX9xrHlsIpifdxlLrjwTTq51XL9Vchimuq1IJpqdaNv22nbIXoATTq8/jl0zmXNaRzanLqvthiGui2QTT6bcZ95mLHue7r+QxNYA61fYeP2YSSL8VoW3+lsiav+px7y9xb4kcS1E93mf+rG8BPCPwRc1EOsDi3fv45yOU/5Wu4+vrSX9GyOPXispoXcSOr08ZTw/wO/ZHHuxf9LnI7ae892U6gG6rYNLtTdsIpifZxlLsjwTTq5tX99Vchqmuq1IIpqdcNmLXNTH76i9CML3qPDZnMueyjmxOXeYYTNd0hmA6/TbjPqN7l/u8HXBF/PbM1ocGX9YQNA3pcuTxIvdgetlx73txf9NnboR6XCKDv3XR5vkz6sB5Q6beVP68DRZNbGY/ZAObv3sc+6UM9qRQWy769xd0Rr3DqvuTD9s/q//UJ2/vejbqFfbvXSnI45Kt4xldeWwoaBe9bWR25DLSJ9im2tNJP5hw1J7vcFcb1clUt4S5J/EWj902eeShe1zpftv6yt60rnPV/fV0/7EHHse4WkGb1LKb7MnuMTsebO0aD4btv99JYKxbK+4Pg0y0Wb2bvsv2j+GuYwzb/6Zt51qJ460LXAdND6bHbmOp9keC6dXMq7HbV87rqhSC6SmXje/ThXqxfs62nVk9c8g30vkY050GXZDkPG4MifvjWvpxuiN27ugNsOjDKOvtmkHr/L58uZVACKwjm1OXVffD1/Z6cZcdf7rXtfqw0Bb7e33XtDMCt4cmB9Ppt+nxfZNd66Voz2x9o3+qLUMfyeAf7q3CAc+yuGnHj0Vd66hhe22te9E/qXE9k9q4NyzuN+CPRKjL01K8dbFr/dv2+TPawHlYpn51w7WFh8/dqA0Rz70JF/3L7CQ12d1O1/YjPk9PXbAT9WT/74YdNPvtuBNpT+Qy+nWKILrvE8H6596VuPFQlvaTt45j/+R5ka8DlOvr2t9ELu/LfY4HddIFj89He8+V/B1zPfvZGwlzF7opd3zrbGNN648ExdIbw3JeV9UdTE+5bFaI3zdZfu0JoBdZIn6vnRNMj5fHFsdxj0r5mzDT7MWmfufoKfNWZWNwDnVZVT/8aMt5fYm/r+PRC4/625XRuFFnfvTbdJ0tMd/qn505SV95LlMH0mdnUAZLp4gx9d5QWOV5PA2sP5R6g+mpjHuu+NiLwHWpgeyiAL5P8L7t82e0gbP3wmG8RHBU78y8dBz/FBf9henPScp/b4kG7LrDND5JILlMHtqp/vGYfGOWUW86KZ/fffSxUtyvffX7utYfEnZRutFxvLsVl/eBDMY5Vx3oAnXrAMff6rHI/SPDC4G65p2Ybaxp/ZGgWHpjWM7rqtj1k3PZ+Hy0ut+HB1bbi1aC6dXnUXQz41wmaxjWkfnUZex++NGOc/MHCLC5bhpezGjcqDM/+m3aynyL7nXX/L6rIGage1bPyOT333b8Zr0pMKuP4+pDmiNSbTA9tXFvqcfv3hSwLg86Yn0+D/S1ff6sZOActQN5Gaccx7zFRX+pj4yU3S7ifyXz0MB62a+1HxL3h7+qKKP3AwZEv/PIY3HJY64Xd+C/Hycdx11aUZvck8EYt16qmdB8XuXckPh4lOK8s6fCtpBjfyQolt4YlvO6Knb95Fo2Pq+F/zBg2eiTbzeEYHrVeTyONHYzb1U/Bqdel7Fp8HZRgOO4vtN1L6Nxo6786Ld5KPtNuqIb9qcy+t1rJe4b1QvE/SHOUP0u1XHvvuN4NwLWZ9GDrVeYP9MJavQTcHJ98G+Ei37vQPrqPo6/poI8vnEc90MFZfROBn+9TTwG/uMlj1e0z52++tfv3Wud4IruoJ6ooE3+nMkY9zBwnRY5Ju67/DldeNQ974RuY03sjwTF0hvDcl5Xxa6fHMtG38B77jju7wHbz0UhmF5lHqOJlzPryObUZS5cr/uPZDRu1JUf/TYfB8RvC7eiwPPmzH6z66n0bwPkMV38vmfT1HFvt7jfxFwQ4Lxdb6x8zfyZRlBjf5/HX+w47hgX/V4fPVg7wEDmk8fYAHkMe5x/zDJ6X2KgGHTg+7fEsVZFXoxcl+IPRMRsk/cyGd9cdfDa9pFQfLYZWJPRhUed8869ittCrv2RoFh6Y1jO66rY9ZNj2Wz2WOPMz7AfMm64jzu95nJlHdmcuszJzMhzTJPXN/TbPPl+lHSyGyOLMvutrnXS00z7XWrj3pC4v5kQ4kOkNyXM7hDMnxEHzkG+ED2tpgVwky76dzcgj5jH3hiwP0wT91edfS+aXR83GfSVmR8CnWfZ8tbJZGEm49s5cX/sLjTXtkfnWxRgSamNNbU/EhRLbwzLeV1V93yeYtn8Ju4PV+ca9GHcKH4aa2/N5co6sjl12bT4QI7jXFX50W/zcsTj2t/1drxeTw5l8nuPStwt63Jez4Q+1xPi3jZoEK4bI2XmPebPSI3mlfT38YEqOlEbLvpPNySPnAbh6478dnge53XBMZ4HOE/X03LbI5X30YzGtzeO3xLjC/SuVzDftijAklIba2p/5AI6vTEs53VV3cdOrWyGPC6yV2Uc9GHcKN7e702kdULb561YY3DKddm0+ECO41xV+dFv86BbbDyS/oPok70VsCaD3/2n43fMzbTfpXiuCz2OOcgWQUXfUNCbPMPMn/U3mq0Jd6I2XPRPa0geOQ3CRxz5+XxgZKXEe/JuwixHHicilXcuXyl31cHDiHk/kDD7l+UeYEmljTW5P3IBnd4YlvO6qu5jp1Y2ro/IPa+pDRF4C5fHaY86XpbgGoZ1ZD512cT4QI7jXBX50W/zoFvbFm3B8Vjc30opihOk+pT6V45zf9Ly9UyMc3XtT39zgLp8L+G+Ccf82cLJsg0X/SyIqh+EXR8w8/nQ2PcS/+7+UKQFW1MCtnsl/hsZ/U5I+1teN1X/Dvoj82qV/YQ5tzll86PjWJcaMka2uc1/7XHsMTtPVBlMYt5qTl0SH2jP+oZ+mz69aV/0xtkN6QQqh219jUn5gLo+sDUn0d9edN4XWr6eiXGurjLv90Ok+x3HLLslE/NnCydLLvq5sI8xCK+VwZ9ovuQ4xs4Kyv12yxdTVdXBZHZGCsAQTE+7LTShPzKvUoYE0/9zxXGs7xoyRra9zd/xDJCMSOdpryr2DWbeak5dEh9oz/qGfps23VKjaCvOyW5E6AdG/5DyAXV9kndBYr//pxrWNG0PpuvNr5cS/qPE/0jxDSHmTyZLLvqp41oG4a88BhCXG9Lfq2Eh07uWL6ZcdbAhYt6urQFutLxuqv4d9EfmVYLp7ZnPQ+Zxy3GsTQ0ZI9ve5pdI8evSUwWstkm81/mZt5pTl8QH2rO+od+mS7fg+VDw+645/r7O909L1oV+ByalvaavSrz9u5vQrmKdq+ujry9Lzj+uOMN65k8mSy76CabXNQhPc+Q36nGMVwkspj60fDHl2utuVsS8ZzjyftPyuqn6d9AfmVcJprdnPg+ZxzvHseY3ZIxk3HC/il10EawXyqFf6Wfeak5dpkIDJTuks6e2BtWu23amwZMxKbedRY7jXBX50W/TNMNxXXhP/L4hpwHDn0r2Ff2w4/REysF1s2dZpv0u9XFP14ofJdw3g25K8YdwmT9ZAHPRLwTT6xyEXftFuYwmsJgay6i8Y/jg+B0x76C6bsi0faFb9e+gPzKvEkxvz3weMg/X2DGtIWMk48Z/F5H9zhe6B69+eC7UU4jMW82py7roOne7DSC9C9w2chznqsiPfpums1L8gNPcksfTrV8elqiT04mUg2u7kemZ9rscxj3XVkG3SrS9ouP8wPzJApiLfoLpdU/urg9FuIwnsJj6mFF5xzAm6QbU2r7Qrfp30B+ZVwmmt2c+D5nHeE1tiWB6fWWywqR/ZbCnQvXprEFvtDBvNacuqzZTOnvwvo3YNnIc56rIj36bniUSb5/woyXqZUUCZVHHg2ZVtavUx731Hsf32YP8pBTvnhDq46BtnT9btQDmop8L+1SfTP8kPJnQtoBtmfw/UjdJXUDRH5lXKcPmzOch86irLRFMr7dMptuL8jKvf/empwMGT5i3mlOXVdor/T2NqeXz3gZjxoVgOv22OcH0C1L8kdBBbRa/faZvJlAWdTxoVkW7ymXceyaDfYh0uqOtnWH+ZAHMRT/B9Lon9yEZfIuOQQYdFlP5Lhh8y5EbHdX+Dvoj8yrB9PbM5zyZzrVEKLrP6Snp/3VnHfd3MW8l0X7rrMsq6NOIv3v+lscmHZPOq/xzZfKnUQmm02+bEEyf6ZjHTwbKZ43n2LKw5vJI7QHFTy0b9w6J+4O1RW8H7Hf8/aXMnyyAuegnmF73wD/dkd9rj2OMOI4xTKAzOvZMp43RH5lXCaa3bz4PmYdrHmHP9OYG3noDMnoR/Ez6u5Ds5yKSeas5dRnbVyY98Dj3ayatbHGfriI/+m1adjp+05aAee32KMMfW1jHsfLMcdzTj3O6HtLYXvD3nxb8vbvMnyyAuegnmJ7CwL/Mkd91j2O4PkqyhsVUdK6BflbEvGeJ+4vXba6bqn8H/ZF5lWB6e+bzkHn85TjW3Ib0e8YNf5uk86Gwsh/kWs68lVz7raouY3N92O6N/a1t79NV5Ee/TculiufwR+IO7NbJ9eZETnum5zruudrk7Sn+3jrH39vG/MkCmIt+gukpTO5bHPld8jjGVYn3sRMWU36uO37HhsgTzKA3ZJpcN1X/Dvoj8yrB9PbM5yHzcL0+vKkh/Z5xozx9nfpiiYvIh8xbybbf2HUZ0y5xbxuwkD5dWX7027S4bm6EDh5/79Ef6+R6c+KrTNpVzuPeNx75THbuNyT8Q3ptnz9bvwDmop8L+xiTu+s1rcMex/jZcYzLLKaicw3sO2u8uLnQ8rqp+nfQH5lXCaa3Zz4PmccZx7F2Mw83NvDma5UUv3rd71OpzFvNqctYNBD43HGeq+nTleZHv03Lh4p/0yKJs599KK5tUdZn0K5yH/fUE0c+x3v+/ELHn/8f8ycLYC76CaanMrm7grA++6u5nm5/w2IqOtdNkdMR8/5V4jyZQjC9P/RH5lWC6e2Zz0PmsUMGf1OtDWN9m4PpSj+CdtvjHM8wbyW/VolRl7G43oK8QJ+uPD/6bVo+Vvybhhz5fay5PFxv223LoF3lPu4p14dEX8vnb038IsVbp8xh/mQBnOK5bxWC6W25+O722DEJ+rwCNU3cH5hY3+IxoQrLpb7XjB478l7V8rqp+nfQH5lXCaa3Zz4Pmcc8jwue0DYKwfQ6xo0QF5Gub7X8xbyVxVoldF3G4npwY1PiddjEYDr9Ni2uuphbcTmO1lwepxzn93MG7Sr3cU9sLGnUkdcO+2f1o8XvC/7cRebP5g+cOQbTZ9mLJILp7bj4njDXkdefJY51w3Gs31hMRffK8VvmRcjT9YrfG+qmlt9Bf2ReJZjejvk8dB6um6PrAradbxwXTW0Mplc1boTwXeBACvNWc+oyBtfHDoe5Pq0lP/ptOlzbvGwPnN90R37Pai4P19t2NzJoV7mPexPOOfK6Y//cPsef+5r5s/kDZ13B9GkDHPuax/EJpjfn4nvCD468jpQ41naPc1/GYiqq0zL4/vdlufZLPEfd1PI7mtofp2WUX5PmVebc9pTNT47j3Q503mvFL5D+qWXj1LWMymTYcY7jzFvZrFVC12UdgUKuT+tZT9Fv0+EKvP4aOD/XNj9130iZ7zGuDQfMb0OEdpX7uDdhhUd+i6V4H/JHzJ/tGDhj5eF6dWd5n8c94LlwJ5jenIvvCa4PJywqcSzd6+qF43gPWExF5ZqoXgZeNOgTdO8k3h1kgun9y7U/uvZ7XB44P+ZV5lyC6Z+b59EPB326Tb/xMebZPz4mOE41Ydyoov+XfRqLdWRz6rKO9QFPpteznqLfpuOS4zd9sNduobi2IPkxgTL5R+J816uXfgQ0xpt2uY973R468rtXUV21cf7kos8YkfAfUdgi/gt3gulpXHxfl85rVYP61pHPrT6O+b3H+R9jMRXV3QrL/3zkxTPB9MHk2B9dC9HdgfNjXmXOJZhe/gJZb6L28y2MmR4X+71pLMExvQnjRgiLHef4lHVkNmuVGHUZmusm1saIdTg9w3ZS5XqKfpuGnR6/K9THEBd59MlFCZTJMcc5Pg6Qx2pxP1zWb7vKfdzrtqfkOqc7vZXPP1LK/NnggTNWHq49yU6XPJ52vlEhmJ7bxffEwL9wgDx0r/Q3jjzW9Hnsxx7nv5/FVDRfe/ymDQHy2eWRz3rqpvbfkVt/fCDVbDHBvMq6Kvdjx8xjnkcgRv//t57H0yen9KnryfYCvyj5BdNzHjduSuctthBc27xdYR0ZdQzOoS5Dcn0X6FIfx5xp1xWuOtyUYTupej1Fv62fzrUfPH7boG+X6Qcl/5TwD+XFsNijPAZ54nmzZ5n3265yH/e66dZS76S/YHrom3Ftmz+56DNOSrgtHPTO0MdJLlgIpqd/8T2R9MmovX0cf5bHBHhzgPNf7tmWdC/tEHc89S7lbun/Keg2vub3Xga7k73bo9yusdBN4nfk1h8vSDU3g5hXWVflfuzYeez3XIv8Zf/sSvnvqSH95wJ7wX6h4OJJ/7vrQ+gpBtNzHje6P7y2doDjrPY4zx2sI6OOwTnUZUg+3xMoUw76AeRnnuPc8Qzn6qrXU/TbNBzz+G3j0n9Afba434LWtCqhMvnD47q47LakGhg+IeWDwm0b98qun6ba7m8B82d7ghqx8lgvg7+6ox9iuDrF3z0oBNNzuPjuTQ9LDAI6UfzrceG6eMDfsM/z3J9L54ZA2dd2hmx/0AXZyIDl3sTFlN4weeHx207aRZGvhQXjR3d6YwMkuQcJc5p3mtIfd3q2r1BPEzCvMucSTB/sIm6QtNXjN7xPcEzPedyY7GaIfox+ToljbBf3mwsvZbBXsllHNqcuQ/H5psA7j6CYrk/PlhyrRgKsa6tuJ1Wvp+i3adCnjl951sOvJceLnZ7HPp9YmSz3HDt8bzBocHSyvdgvRGhXuY97vRZL+bXitQhtom3zJxd9lk+A7Hc70UxUnN793WI7+LijkRJMT//ie6r0xKRD0rnjONy16NBBS1/FvuV5nH2ByqjMnUedBPRpat06ZK18+cSCDuSb7QWmttXRgOXe1MXUKvF7bXzMlr0uDJb2DPjajtbYNqFvK3wUv6cd1mfUl5sy7zSlP+qTHm8925lupbCua7ybace6+8yrBNNbcOwq8tB2fk/iBNIPef6Gd4mO67mOG0VPfmldH5XOTY4F8vmbBktt8OuBZ/1+G6CMWUc2py5DmCN+Tz5/tG2n+22ZuTbwcaWg77m2atCnOTcOEBipup3UsZ6i36ZhQ4k60Pq/bK8Dl/S079m2/PUJ5eeex3ss4ffaDuG05/nft21/Yc/1sJapbucx1UOJb2x5hW5XuY97k7kr5daL65g/CaaHyuOHCBc0D7oGPYLpaV9860B9SuI9JXYpcH87K3GfamMxVWyTuD9cEjpty2y8bkswPZf+qI5UnDfzKnMuwfTigPqNwP3jYInf8DLRcT3XcaOKsT/k/qCsI5tTlyGciPQ799rfWubv/JJBOzlSU5+g39ZvX8V18MkGmucmWh46tz6J+Ns3RGxXOY97k9lRIr+/mT8JpofO41HAStY7LzMrPHeC6YMde+KJpSsROrw+eTwtQp87xGKqVno3+V0FZa+vOW1uaBC6Sb8j9f6ohu3iqcq8mVeZcwmmu8eOsQH7xkuZfI/eWN9wiS3HcSP2uH9L/PeLZx2ZdjAgRl2mFhB71zUmbZK4DyDV0U7qWE/Rb9Oxt8I60PlwTuLloU+bv4nw2/dEblc5j3uT0Se8X3vmF+ujxW2cP7nos+YHGgiuyZev4RBMT/viu/tLxiHv+l+KFEifoK/nPBcWU3VZLHHvxusrfUsaHoRu0u9IuT9OWDTgPMe8SjCdYHr4+l9g1x5lg+oaRD9ccGHh2iolVTmOG7oV4INIY37MtSTryObUZYh+90rCBP96P2pXJvB8PZN2UvV6in6bFt0+50Xk8j+dUeBwSaDxY2JLkD0Vtatcx72p+Hwo94PE2zKorfMnwdyu4Fi/k5M+QbqvpnMnmD7YsXu30NA95gZ56ljbwt6K+p4OhkfFvTdX2aR3NnXrm+UspgoN2WDGSMCy18X5QYn3YQ2C6e3rj70XgP9UeGHFvMqcSzDdz1fS+RCZ7v19x84r4/bCctQGz/+Qzj6rrm9oDDnO/3Li43uu44YGWEJt36MX+DtYR9Y2BudYl4OaZ9KfA/S7Q1OsXVeL//aIrzJqJ1Wvp+i3aZlh5+OxwHWgwciVGZbHnABj5jM7XlTZrnIc96ayQNzfYjvF/NnOoEZVg7O+DnpG/D4K+Mle4GijnFvjuRNMH+zY8yb58/qxi5MlFykfPNpCLNpuf5TBnpT+x57/uoz6a0oLKp1Mnw5Q/g+l89pV7A/MEExvX3/sNWwvwt5LNRd/zKvMuQTTq+X6YNfZDH5DjuPGBL0ZoE+I9XNDQJ9mOyDVP5HIOrI5dTkIDQr9T/wfKtJrn188rn22eK45nmTWTqpeT9Fv06NB5J+k/xsrE/3ookweSM6NPqT4V8nfP8ibdp9aOO4VuenIa0mFbaFt8ye6aIB14ivXepd2zCbtEHr3Sl812ClpflkZYRdJO+0E98jW/0Rb0KfG9Omx83biSOXVE927bJc9Z31t6I29yJw47w920NbXvPXjG9vthTfC0C9S77FjxE07MfeW/3Nb/uekc7d1HsXWWCn3x+7x7eEU49tFe/7zmVeBbGx2XKTsZj1emWX2gvCqHes/9Iyz+hTiFftnljFvJS3HuhxkfaBt4LL9rRP1r/98bPvd9pKBDu3Lx+3fH+3qx3els6XF2oZcL1axnqLfpr3mP2/r4GXPODHRHu7bcUQfxNI3zYYaWBb6dsNPtr297BlD3tny0YD0Bsa9oB5K8Z7jzJ8AAAAAMIkDUhxM30wRAQAANMYax9pvC0UEAAAAAJNz7VXJ04gAAADNUbTFy3OKBwAAAAAmp68Uf+SCCgAAoBVWSPFDFIcoIgAAAACY3EnHBdUFiggAAKAxLhes+8al87FiAAAAAEAPfTKp6Kl0TRsoJgAAgEZY6Fj7/UoRAQAAAMCX5khnC5eiQPoLigkAAKAxzjrWfispIgAAAAC5Wm7SHZO2mjQU8Lh6ofTCcTGl6XuqAAAAoBH0QYrxgnXffYoIAAAAQM62dV3gvDXpnHS2Xek3sL7ApFPi3tpF02OKHwAAoDGOOdZ+31JEAAAAAHL2o0z9cahb0vl46E6TNpo0Qz4Psk8zaZ5Jm006LJ0n3H2C6JpGTVpG8QMAADSCrhPfF6z9XknYtyABAAAAoHKXxC/4HTptpegBAAAa47Bj7fczRQQAAAAgd7ek2iC6PpFOIB0AAKA59G3F1wXrP31zcS7FBAAAACB3Ra/jhk5PpPPBUwAAADTHfsca8CpFBAAAAKAJVph0VuIG1fVJJd2bnX0yAQAAmudfx1pwDUUEAAAAoEk00K3br1ww6aUMHkDXD5hel87HSwmiAwAANJOu9cYK0p8UEQAAAICmm2/SdpOOS+fV3NsmvZXOnufdF0j6RLsG3zVwrh8zPWDSBiGADgAAAAAAAAAAAAAAAAAAAAAAAAAAAAAAAAAAAAAAAAAAAAAAAAAAAAAAAAAAAAAAAAAAAAAAAAAAAAAAAAAAAACD+EQikUgkEolEIpFIJBKJRCKRSCRSSxLBdBKJRCKRSCQSiUQikUgkEolEIpEIppNIJBKJRCKRSCQSiUQikUgkEolEMJ1EIpFIJBKJRCKRSCQSiUQikUgkgukkEolEIpFIJBKJRCKRSCQSiUQiZRlMBwAAAAAAAAAAAAAAAAAAAAAAAAAAAAAAAAAAAAAAAAAAAAAAAAAAAAAAAAAAAAAAAAAAAAAAAAAAAAAAAAAAAAAAAAAAAAAAAAAAAAAAAAAAAAAAAAAAAAAAAAAAAAAAAAAAAAAAAAAAAAAAAAAAAAAAAAAAAAAAAAAAAAAAAAAAAAAAAAAAAAAAAAAAAAAAAAAAAAAAAAAAAAAAAAAAAAAAAAAAAAAAAAAAAAAAAAAAAAAAAAAAAAAAAAAAAAAAAAAAAAAAAAAAAAAgQZ8cCQAAAAAAAACA1iOYDgAAAAAAAACAA8F0AAAAAAAAAAAcCKYDAAAAAAAAAOBAMB0AAAAAAAAAAAeC6QAAAAAAAAAAOBBMBwAAAAAAAADAgWA6AAAAAAAAAAAOBNMBAAAAAAAAAHAgmA4AAAAAAAAAgAPBdAAAAAAAAACNs82k3SYdN+mCSb+ZdNOkVyaNUjyUWR8IpgMAAAAAAABoHAKflBnlAwAAAAAAAAAOBD4pM8oHAAAAAAAAABwIfFJmlA8AAAAAAAAAOBD4pMwoHwAAAAAAAABwIPBJmVE+AAAAAAAAAOBA4JMyo3wAAAAAAAAAwCHVwOcik74z6aJJN016a9KoSeM2jdr/dtP+md3277SxzGabtN2ksyb9btKLnrL6YNJL+/9+MWmjSUMtbFNttMqkgyZdMemhSSMmjZn00f5T//22SZdM+sGktZHbxlTmm7THpMsmPTLpvT2/ib7+wrbfIyatTLi8tfzOmHTf/gY9/2cm7WxRXQIAAAAAADTCp4gphJkm/WjSkwHO44k9xsyGl9lc+zsf9pm33oj42aQZNbSz3PpFbmUy3aTD0gni9tM2NAB8QzoB2cWRy369SbekExAuc46PJUyAOlRdbbDnFLqOc6pLAAAAAACARkk1MKxPT2rAaCTg+YzYYw41rMxWm3RNygcfp0qvTFpTcTvLrV/kVCbbTHot6d0o66VvkdwOcG73TFpQc3s4F6kcc6lLAAAAAACARkoxmL7UpL8jnpcee3kDykwD3vcinYduo7G2wnaWW7/IJY8Tku5bJ910S6L3Ac/vjXRuMlXdHqZJZ5upGOWYS10CAAAAAAA0VmrB9E3S2c/7U+SkeWzJvMxil5EGJGdX1M5y6xc55PGLpL2F04SDkc5R30RZXnFdXYpUjrnUJQAAAAAAQKOlFEzfJvEDxL1pW8ZlVkX5nKmoneXWL1LPY7Ok/z0EtT/yeepHSmdXVFf7IpVjLnUJAAAAAADQeKkEaXRLkXHx+3jebybtMmmFScNdxxi2/+1b6ewh7nu8dZmW2VTH0D2VL9oy+qanjPTjhfpE/rkS5TOjgnaWW79IOQ/9JoDr45T/mHREOm+C9NbvV9L5COgu207uy5f78YewyaMM/pXOdw50y5ZpXb9P91f/zqQHHse4WkFdzZfJ36gZM+m8SVvlvw8gD9t/v9OgugQAAAAAAGitqgOfc6SzpYgrXw0GzStx3Lkm/Sp+25nMzazMevPUANll6QTOfC2RzpO7rnPflWGbyuF8Y+WxxXHco1L+I7wayNZg7SmTngb47dqP3zrO8yfP89T2Oeo41jeR6+ryJP/tt5LjVa51CQAAAAAA0GpVBz7/EPfHMLcOcPyt4g62/ZFZmU3kqUF0DYrN7/MYS+XLJ1V708UM21QO5xsrj4tSfEMqBa4+X/YGzkbH8e5GrqvedCBQOeVQlwAAAAAAAK1WZeBzvUd+mwLk47OlxIZMymyCBiQXBTjOece538usTeXSB2Ll8bjgmEsTKFtXnz/Z53FPOo67NGJddac9Acsq9boEAAAAAABovSoDnw8deR0PmNcxR16PMimz0FxbSYxk1qZy6QOx8hhNvJyL9jnXrV/63aNft2oqesviRMS6mkg/By6rUeHDoQAAAAAAAEmrKvC5ypGPfkhzesD89MN/Lx15rkm8zGKY6Tj3sYzaVE59IFYeRcecXnO5uvr8oMHo61L8oc5YdRXqDY6c6hIAAAAAAABSXeDznCOfwxF+2yFHnucTL7Nc65xgenV5FD3NvLfmcj0r8bZiUT84jj8/Ul3pDaeFEcor5boEAAAAAACAVBf4fOPIZ16E3+baCuJt4mWWa50TTK8uj78KjvkmUr/y9brg3J4HOP5mR5luj1RXRyOVV8p1CQAAAAAAAKkmkLjSkcfDiL/vgSPvrxMts5zrnGB6dXmcdhxXg9bLaihTV5+/GiCPWY48TkSqqxmRyizVugQAAAAAAIBVRSBxryOP0xF/nytAtT/RMsu5zgmmV5fH1+K3LYk+TT2jwjL9XuI/3T0kcQL2dbXfVOsSAAAAAAAAVhWBo0uOPHZG/H07HXlfSrTMcq5zgunV5nFH/D6aOWLScYmz33ddfb4oj9sZtt8U6xIAAAAAAABWFYGjG448NkT8fesded9ItMxyrnOC6dXmscSk9+IXhO0ONG+TztPdMdwoeT4x0rsM22+KdQkAAAAAAACrisDRc0cesyL+vhmOvN8kWmZlaRBuh3T2idbtLa6b9Eo6gbkxm3yDczm0qdz6QOw8tkp/AeeX0tk2ZE7gMn0l9QfTP2TaflOrSwAAAAAAAFhVBI4+OPKI+UTlNAkfcEshWKxltl06gfN3EjYImUObyq0PVJGHBmFH+6zzcZNOmTQv0LmMSv3B9LGM229KdQkAAAAAAACrisDRmNQbnAodcKsz2DbTpJ9NeivxgpA5tKnc+kBVZbLCpH9lsKe59enmaQOex7jUH0z/mHn7TaUuAQAAAAAAYDUpkNhP/h8z+j17pb+n0PWGgW73ok+6jgvB9Kb3genSueEyJv0HYp9KJ5gb6/fyZHo+dQkAAAAAAACLJ9PTLLNuuu/77+IXOHts0jHpbBMxVybfQodgevXnW0eZzJfOdh/9bheifWNXpD5PMD2fugQAAAAAAIDFnulpltmEr0x64JHnNZNWJnL+BNPTKhPdGuiQSc+kv0BsP0HYEccxh1s+JuZUlwAAAAAAALCqCBy5Aj+zIv6+WY68XyZaZhP+cOT1xqRNiZ0/wfR0y0Tbyi0p/0HL5SXzeeg45pqWj4k51SUAAAAAAACsKgJH1x15bIj4+zY58r6eaJmpXY58Xpm0MMHzJ5iefpksNemi+AdhH5Y8/lXH8b5r+ZiYU10CAAAAAADAqiJw5Ar07Iz4+1wB6QuJlpluffPckc/qROucYHo+ZbJKOh+o9AnClnma/GfHsS63fEzMqS4BAAAAAABgVRE42u3I43TE3/erhH9Ctooycz1RfyHhOieYnleZ6Adub3uc45kSx9wi7u2J2jwm5lSXAAAAAAAAsKoIHC2X+rYdeOzIe1WiZea6CbAp4TonmP65rRmUiQZhXd82+KvE8fTDv+OO461v8ZiYU10CAAAAAADAqipw9MqRz7wIv22RxHk6tooye+TIYzjhOieY/h/9AO7rTMrkO8c5jpY83g3H8X5r+ZiYU10CAAAAAABA3IGjaYHyOe3I53CE3+bat/lcwmX2QeIF9AimV1ef18RvD+sUDDvOcbzk8bZ7/O5lGbaHHISuSwAAAAAAABgfpTjosjxQPisc+byUwZ627qVPBL9z5Pl1wmXmyoMn08MZj1SfB8QvkJ5SmYR8mlk/ovvCccwHCbaHJgTTQ9clAAAAAAAAjPdSHHTZHTCvu468jgXM67zEC+JVUWauAO/GAY7tChZOH/DccwtGjjjOd1sfx9wi/oH0VMpkseMcn/ZxzO89fvuxxNpDE4LpMeoSAAAAAACg9TSoXBR0uR0wr6/FHajaECCfXR75rE+8zFx7zF/q45gz7bm5ymbTgOeeWzDStbf36ZLH0xsdo1JNMP2mdN76CMG1LdKVPo/72OP370+oPdTVfnOoSwAAAAAAgFa7INUEuCdccuSlT30P8tT1bo/fcy2DMvPZa3ttieN9Y9Iz8QvsHh/w3HMLpp+UcFsQ7ZEvt+gZi1gmE3//Rsn20Gu1x3nu6PPYyz3LQL9hMD1AfQ7ZceBBZu03h7oEAAAAAABotZ3iDh69kXBPTOpe5i888tQA5+wSx11o0lXP3zI3gzLz2W9b94R37fuuv/WslHtKemTAMsotmL7e45zPOI4xv6D9HZT4wfSJ9JdJP5g0p8Qx9EOhrq2L9IbC0ADnuc+z7T03aW8feQ3Zejwnn2/bk1P7zaUuAQAAAAAAWmuaSW/FHUDSPbx1u4t18t9TurptyLcm3S+Z5yrx2wZDn67UJ9n1Kcql8nkASM9hjXSCdLo9wkfP37A+kzKbI35P8+rv1hsPK7vKRwPhGlS7IlPvvf7BcVx9in2j9Bd0y3HPaZ8bPL/b9jNRJvoUte6NfqGgnK9FLpOidnHPpKMmbTVpQdd5D9n+pEHrB+IX5P42QBmfFP8bOu9s39ctm9bKl0+saxvfLJ0bFdcKxhPJqP3mVJcAAAAAAACtdUTKPbkcIsCk+3KPB8i3TNqWWZmdiFQOGni7UvLv/FKibHIMpv8QoZw1uDk9cplU0W9C7q99tuI+H6NMY8mtLgEAAAAAAFpJn5r+W6oPWumTz+8kfgBJtz3YnGGZaSD2ScBy0LKe2Mt9U8m/W+aDpzkG09WjgGWtTxLPrKBMYvedW+K/X7yvQ0IwvSl1CQAAAAAA0EqLpLPPd5VBK7VYwgaMe9Njk5ZkXGa6F/erAOWggeIFPccuczPgeolyyTWYPn/A+uze2mV6RWWiH5Z9EKnv6A2UaZHKWrc+ei4E05tQlwAAAAAAAK2kweF/pNpgutJ9fw/L5x8OHDRpUPSgxP/QXhVlNs+kP6X/p/IPTVEOq8V/q51XJc4312C60ps7zwco6301lYnuK34jUN/Rut5RQVnrDQfdB/yDhA0cvzbplEnL+zyvuttvjnUJAAAAAADQSroNgAa4NDBYVTB9wgzpBH6fSv/Bo4cm7ZcvnwzOvcw0GP4/8d8WRwOUus/5XMdxt3ie95MS55pzMF3p9ixnxO+jtpr045enHGVdVZnozYBj0t8NAX1T4YBUvxWIlvePMtgbKv/YOlgX4HxSab851iUAAAAAAEAraRBmp0kXpROg1oDrmE36BPkd+/92SWd7jNCWmrRHOtsT3JROEHm06xw0WKxBpt9NOiedpy/ntaDMhu3fvyyd4ONEmeg/H9vy2i7lgmhabsft3584np77XZNOS+dJ2TbSctG3G3Tbltdddall86cta63v6Yme/zLpBFSv2rbyoac96pYiV+yfWZbIOS+07Vv7iW4t9GaSfv/E9vsTtq3PbkFbzLEuAQAASvs/lM4MhyCiDR0AAAGHdEVYdE1hdGhNTAA8bWF0aCB4bWxucz0iaHR0cDovL3d3dy53My5vcmcvMTk5OC9NYXRoL01hdGhNTCIgc3R5bGU9ImZvbnQtZmFtaWx5OkFyaWFsIj48bXN0eWxlIG1hdGhzaXplPSIxNnB4Ij48bWZyYWM+PG1yb3c+PG1pPm51bWJlcjwvbWk+PG1vPiYjeEEwOzwvbW8+PG1pPm9mPC9taT48bW8+JiN4QTA7PC9tbz48bWk+cmV0dXJuaW5nPC9taT48bW8+JiN4QTA7PC9tbz48bWk+dXNlcnM8L21pPjxtbz4mI3hBMDs8L21vPjxtaT5hZnRlcjwvbWk+PG1vPiYjeEEwOzwvbW8+PG1uPjg8L21uPjxtbz4mI3hBMDs8L21vPjxtaT5kYXlzPC9taT48L21yb3c+PG1yb3c+PG1pPnRvdGFsPC9taT48bW8+JiN4QTA7PC9tbz48bWk+dXNlcnM8L21pPjwvbXJvdz48L21mcmFjPjwvbXN0eWxlPjwvbWF0aD7a+0vCAAAAAElFTkSuQmCC\&quot;,\&quot;slideId\&quot;:320,\&quot;accessibleText\&quot;:\&quot;fraction numerator number space of space returning space users space after space 8 space days over denominator total space users end fraction\&quot;,\&quot;imageHeight\&quot;:21.937629078893018},{\&quot;mathml\&quot;:\&quot;&lt;math style=\\\&quot;font-family:stix;font-size:16px;\\\&quot; xmlns=\\\&quot;http://www.w3.org/1998/Math/MathML\\\&quot;&gt;&lt;mstyle mathsize=\\\&quot;16px\\\&quot;&gt;&lt;mfrac&gt;&lt;mrow&gt;&lt;mi&gt;Number&lt;/mi&gt;&lt;mo&gt;&amp;#xA0;&lt;/mo&gt;&lt;mi&gt;of&lt;/mi&gt;&lt;mo&gt;&amp;#xA0;&lt;/mo&gt;&lt;mi&gt;remaining&lt;/mi&gt;&lt;mo&gt;&amp;#xA0;&lt;/mo&gt;&lt;mi&gt;users&lt;/mi&gt;&lt;mo&gt;&amp;#xA0;&lt;/mo&gt;&lt;mi&gt;on&lt;/mi&gt;&lt;mo&gt;&amp;#xA0;&lt;/mo&gt;&lt;mi&gt;day&lt;/mi&gt;&lt;mo&gt;&amp;#xA0;&lt;/mo&gt;&lt;mi mathvariant=\\\&quot;normal\\\&quot;&gt;n&lt;/mi&gt;&lt;/mrow&gt;&lt;mrow&gt;&lt;mi&gt;Number&lt;/mi&gt;&lt;mo&gt;&amp;#xA0;&lt;/mo&gt;&lt;mi&gt;of&lt;/mi&gt;&lt;mo&gt;&amp;#xA0;&lt;/mo&gt;&lt;mi&gt;remaining&lt;/mi&gt;&lt;mo&gt;&amp;#xA0;&lt;/mo&gt;&lt;mi&gt;users&lt;/mi&gt;&lt;mo&gt;&amp;#xA0;&lt;/mo&gt;&lt;mi&gt;on&lt;/mi&gt;&lt;mo&gt;&amp;#xA0;&lt;/mo&gt;&lt;mi&gt;day&lt;/mi&gt;&lt;mo&gt;&amp;#xA0;&lt;/mo&gt;&lt;mfenced&gt;&lt;mrow&gt;&lt;mi mathvariant=\\\&quot;normal\\\&quot;&gt;n&lt;/mi&gt;&lt;mo&gt;-&lt;/mo&gt;&lt;mn&gt;1&lt;/mn&gt;&lt;/mrow&gt;&lt;/mfenced&gt;&lt;/mrow&gt;&lt;/mfrac&gt;&lt;/mstyle&gt;&lt;/math&gt;\&quot;,\&quot;base64Image\&quot;:\&quot;iVBORw0KGgoAAAANSUhEUgAABfwAAADUCAYAAADJA+J+AAAACXBIWXMAAA7EAAAOxAGVKw4bAAAABGJhU0UAAAB56f1bBgAAVvFJREFUeNrtnQ/kV9f/x18+PpJJJEmSmEkyGUmSJCZJkpgkSUaSJImZJJmRzEwSSZJMZJIkkSSZiUySmZFkJhmTJEn0u6/v+7x/3W73nnP/nHvf57zv48HLd9/t8z733PP3dZ73nNcRAQDoLzMS25rYhcReUBwwJqxK7GhilxJ7mtirxN4m9jqx54ldT+xYYsspKoBcvkjsmuk7alcT+5yy6H1ZAAAAZJlIbG1ipxP7j+IAAAAAGA2fJbY/sdsyEEHfpQwg5sXGnsQeZ9q0y+4mtoTiA/h/VspA2M72Ff13yyiL3pYFAADAkKmJbUzsvAw2jbGeBACAseG1VBOVhnbfTJBt8s6zTaG6o0d3Mn+f2B+OugaIkQVmbB22YxX9jyS2JbEDif3paPf64WsTxQjwvw9nTyx95Q/KopdlAQAAsCixfTI4KfuG9SQAAIwrf8vHX7PL2s8t501DVryV5kL/W/OOCP5xojsTzyb2b4U6B4gN/Zj1X6oNX8oZsyZlcMzY1vZ1x+5cihN6zuoS88RiyqJ3ZQEAAP1Ed/GfS+wf1pMAANA3VFjSnaF3pZqYvq/lfOnOtAUmbycSe1kyX3dkEBZjiUkD4uWqVP/IAxATGp4qLfZrvP5plr//ZcTjMkDobC4xT6yjLHpXFgAA0E+qbBxjPQkAAGPLjxUnw9Ud5m1OYvcc+dlCFY4VWucTxuYl9o24T34AxIK2698z7feI4zd6SfVTS/s/QbFCz1lbwndZQln0riwAAKCfTE/986zEdot7IyEAAMBY8oOUF/yfyUCI7YqZUvyV/iBV1wtcH6UAYmFvTvtdWeJ3X1naP3H8oe9o+CvbR7G/KItelgUAAMCQb1hPAgBAX7kk5UV/3aE6tcO8fZeTh6dmYQvjz0YcNBgDNJTas5z2WzYMWd6H2VsUK8D/WFcwP+iOvuWURW/LAgAAQFnJehIAAPqKxpB+JOFc4ptmVc7zT1FlvWEZDhqMAXm7+19WTGObDO65UDss3X54BQidFTL4CPZaBhda60aGRZRF78sCAABgGutJAADoM1V2+Xd5WaTu5M/Gcd9MdfWGmThoMAY8zGm7/1EsAAAAAACtMoX1JAAA9Jmqgn+Xl/i+yDx3DdXVG9iRAbGzsKDt/kvRAAAAAAC0CoI/AAD0mjqCf1eX+N7OPHc21dUbEPwhdvYIgj8AAAAAwChA8AcAgF5TR/Dv6hLfq5lnTqG6egOCP8TOBUHwBwAAAAAYBQj+AADQa7KC/zkpL/qf7zhv0B8Q/CF27gmCPwAAAADAKEDwBwCAXpMV1XVivCvlRf+9HeYN+gOCP8TOK0HwBwAAAAAYBQj+AADQa/JEdY2V/1RGf4kvgn9/QfCHmJmwtF0EfwAAAACAdkHwBwCAXlMkqi9N7LWM9hJfBP/+guAPMfOJIPgDAAAAAIwKBH8AAOg1NlF9m4z2El8E//6C4A8xs1AQ/AEAAAAARgWCPwAA9BqXqP6DjO4SXwT//oLgDzHzpSD4AwAAAACMCgR/AADoNWVE9Rsymkt8EfwHzJDBaYvLif0n9pMUGjt8Q2LHTb09l0FopjeJvUzsVmJHEvu0Zl5UyDyW2NVM2i8Su5bYvsSme3jnuoL/rMR2JXYhsb9kcHHqG/O/TxL7xeRxfsd1qOV21LTppyY/b035PTf1ciqxjYlNtpgPTXuraRsnLH+3UgYf8P5Old9t89sQWWzGnp8T+y3VNtNl/Gti5xLbntjclvOzRsZH8B91mwml7/RxHHYtorXMfzJ1809qvH1t3vNBYhdNfj7rsM0uNOU72/P77jB1d9Txt1PN314w/SFdP1pW+xObSVl0XhbD8Uzb7RkzPr1I5Unbr4aovJLYWTNXLGKZ0BnTzXyh88g9M4a8SY2bf5g5frtpg/hu7c3DIdZFX/zHcRhn2x67b5l3G/obT836brdZB2bLsSvBP2S/qI/QhwAApJyorkLHX1JO8FcHaXWHectzzt9VtJUl0n1dI91tDd79U+OA3jJlmk53Ws7f6yT0nRGiytbTsZILFHX8DxnHpUzaz6W5yFdV8J9jFl1vKtTPRSOGtLl4rVJu6fL7XvwKdisSO2kcl+FzThe0o8uO/H0fyNg105Tvoxp9U+1OYl81FALetWzrRli+o2wzofSdvo/DReLI+Ypj7dC0HJe01F71I+43id1PPe9LD+muNgLDq1S6Fwr+Vu/uOGwW9a6yeGkW/JRFu2WR7j9HKvTN7EdafU/dTLDWvNuoGRdfdzhu/lhxTNFxcI+pCxX4HhqxBt+t2TwcWl2Mq/84ruNsW3X1fYWxW9vu8ZQ424XgPwq/6IY0X2Ocq/C8FxXS3TziNkMfAgBIUVZUX1hhsPd1iW8dwV8n9i+MUHa4pMNeZhE0z0wg641j+5vnRdCkSVudFNfHlazQtMUsSOtM9upo2Haq7q65QFb7tkHdVxH8t5iFVp08vjVOv2+2NSi3dD/a0CAPnxsn+XFB+qdz2vjjknkb5a4U7SsHc5wzdbR1h89+0ya2mLq97HDCH5hFdReCS+iCfwhtZpR9h3HYvug+n5P+K7OQ2mMWeVp/PznK7ztPeZplyuZOwXPqitzLjOhV5D/kLRxXVegLdRfclEU9tE8/zTxLd/CdMO11i5k3rnsat193MFbH6uvmCTPPcuZynbcPmLrZaurnYkbAGfpww4+x+/HdGs3DodXFOPuP4zjOtsH2gv443LG91dTVPtMm03X1n/lvbQr+o/SLVKjelNjNCnWvH+N2mXljmeRvXClCNxKsNX3kaUH6183cMTmCtkIfAgDwIKqvk24v8fUR0mdWicF8Zc20f/SwCFpqHJcquwKGE/TUAkejqp0vWPTd8ZD2+pplW1bwP+RpgX5F/Fw6nVcnz8yCfFnKCZowi7pdZsHgS7DTNI8Yp871zulF4xwjgJQtr1GF9llY8G66OJ5h+d0MUy623YtHK+ZltnHk8+yo5TkvLL/L2pwOyjSUNjPKvsM4bGdFjhA0bA+2frczRxSy7VItOzfo7tFr8vGpiyYi92qzIH9SojyzC8d9DevnMGXRuCyKOFQwX0wU/L2G8LkXgeAfm6+bx5c5Y+5lsYefmmbaSF4+TuC71Z6HQ6qLPviP4zbO+maywK/SNrnA8rvpRjh/m+kvbQj+IflFO6Tch8hpnupnUU76Z0fQTuhDAAAtiOrfNhQw2sxbEbtaWgRNdyyyyyyC1pv31En+pBGdyghNuri7Kx/urFHR+msZHA0cxtT8xDgCrslwdWYCHe5U1QWAHovTXQQzU4tkTV/jlJ8S91HfOvE9ywj+O8XvbuprDdur5vl2jgNUxsFyfbj4xvF7bcNVjyafTuX7YcXfjuK4tu4sye7Kel6x/y52iCLXPTnEto+jocTwD6nNjLLvMA7bWVWwOD1WYUFWNE/uqbD41/AJv0i1jzJlRe6zFdvyhQpiaNmTZosoi8pl4eKHmsKcir9NPrS9HtGYHrKvm0WF6uzO3V8q+gPZ9n8K363WPBxSXfTFfxyncdY30wp8sCp3BK6U8id1YvWLsrjaxXWPdTSRSfup+PuYIPQhAAC/1BHVL1YYEPd0nLc8Pm1pEaTcE/+7nn5w5HdhyulUB/aIfHxJURb977ajhL+av9uackKuSLkdxl+KfefL7poOn+tYcvqZv5vF7qKMGLZcBsd3n5Rsrz81cH5uSrMdP8elfniXlcYZXm0EwXWmTMosGq+Z//+nabPzTVq2EF6bOh6n1uU4x29r9t1Z5l3rhlcpm98YBP8Q2syo+w7jsD2/eTvYXkm1DwjHCvKk6cyt0J/eGpHmP3HvaK8icm+S96Euphi/pczC8afMeKTHvDekykbb9vCYuSu/FyuOLZSFnbwNAX9J8c7+LLMdgtFb8XsRsg9i8nVPeyjPbB2fwXerNQ+HUhd98h/HZZz1zaTkh6g5UCOtZVK8k76JthCKX5SXL9smgFcV5r8y/mbVjTW+oQ8BAJSkjqg+VcofedbBclWHeSuirUXQZfEv+M9w5Pe/lGNZJeTHCke66S/eP1TM8wFLuvdqlIFL8L+UEk/LXA40YQS5tsJfZBd812q+s01geCb2Y6JZ5jicFV3kHU7lN3sRoX48yftQ8rfU3y1ch6UFTnuT2OTzChz2dPtqusAMXfAPpc2E2HcYhwcUffS4U6O/FeWrzI44PS2xIyOkaJn/If7C2Lj8j+zCMb2zV095LCxR7y8cvtIsyqJSWRSR3RAwtKpxxfc7yjTEOOUx+LrTc4SpWzXz9as0i6vcd98tpLrou/8Y2zjbBufEr6i6W/wL/qH4RXn85HhXX5u1zgbajuhDAAAlBscqDukzKSeg6t/N7TBvebxuaRF0UfwL/orrwkg9mlfnUpxfS9TXyRrpTjomxar1P61EPnV37fyK6W4ske4/Uu1o4lr5+PKvupdWH3PkrerOs9tiv2zsnfmbSYvoqc7tU+PY6M6bTzscn2YULFx1h1XTnSquO0n2tZR2yIJ/120m5L7T93F4wpLWixp5Kwo98VeDtvqVtCdyb3fMEel6KjsWucLQbaEsvJRFkTi9uGI6+i62+Oi3Axy/Y/B189pq3RCgK8V+KSO+m30eDqUu8B/jG2d9k/f+enqy6UmqP8Wf4B+6XzRf7B8LfYT10TEn/RHtauBtqE99CAAglyai+gopH0NWdxdO7TBvXS2CLkg7gv8VS7rqCEyvma5rx9qdlsriq4ppuQR/dQIX1Mzn3hLt9VDJtHS31CMPQt2QJSXeu8ru+nPi/hgX8u6Eosu2vvaU/i9ij8Nc9+NGzIJ/V20m9L7T93F4gbjDqvnqa3XFF9cpjCYi9/oS80QdUccWA7rJrljKYsBCKd6JV6edHRT77r5JCYsYfN28HbJN7vwaCuBV4s7ju4VTF/iPcc45PtHNCHlC+hEPaR8Qf4J/DH7ReXGHo2zC5obr+zbpcx8CACikqai+XcoJ/nUGxT4L/rZjaTsbpLvaUUdrGqRtuzDuRMW0XIJ/UyfwhrjDdZT5QJUn3C1tmDfXyZmtHhY8o7x8tyyLC/L8RprH2C/rvNddtMYs+HfVZkLvO30fh7905HFDxXzZBKz5Dd7Xtumgicjtev/tHgU2Hx96KIsB30mx4FqHeS321TaIwdfNE6TuN8jbPqkeSgXfLZy6wH+Md87xRd74oh9U53hIe5X4E/xj8IsWiv/To2kuZ9bKExIOfe5DAAClBY06nJB2LvHts+BvS7fJ7pQpMppdgFWdf5fg33SHwgJxX8bjEvTyjvv7EHNdl2JXOSp90pLO08jGpiYxdus8p0lbi1nw76LNxNB3+j4Oz/Kcx3Mtve9L6V7kftEg3U0tpUtZDPithXza7qzaKmERg69blNaSmnmbI9VCS+C7hVMX+I9xzzk+WNxyXbnWk1WIxS+y3bnyRuqfDpqeWTsfD2z+62sfAgCo5KzU5ab4v8QXwb+d46ht7QJcKfaYo6Ny0Ir42fEMl7OZdx/ARQ/5+kbcR7nLckL8iZ9dMk+KP8gc8vysNY7yruPQxiz4d9FmYug7jMMD0SYvnYdSfVeXbWG7tsH7vpC4RO4lDv9IKItGZVE0b7xqkE/b7r59EhYx+LpFu9d/a5C/e1JeIMR3C6cu8B/jnnPaXIvt8pS+a4NFVWLwi1whxg7XTPdr8Xsqyjd97UMAAFZ8ieozxR7jrM4lvgj+7QhNbe0CnG5J93nFtLoQ/Fc4nqGCnC0+b95uroMe8lXmYuGysWBti8bTAY9LthjnGz0/a8IhlD2rkea4Cv6+2kwMfYdxeLAL7K58/NFgbo182Ra26xq8b2wid5tzW9/L4pOWFuW2C5FPSFjE4OtuFv/hJvRS3LIXXeK7hVMX+I9xzzlNmSXFH2eWeHqGb8E/Br9IueVol1MapvlHgOuXPvYhAAAnPkX1RQ7HJ206WU7tMG8I/u2LArYJ8XWgk+vfUi8+rzr5r6R8KCvfVraeYhX8b7bURuv0N7XlFdND8LcvkGPoO4zDH7bnbQ0XoAj+A6YKgn9bZeHyG2bWzOdyYYe/T19XP0raTjhdalBX4zL/dOW7jbIu8B/jn3Oaslf8XrKex5SW3j9kv0jEftpTbXfF9LL32XwbYN/vYx8CAHDiU1RXyuxwGdrZDvOG4D9aoendCNOycaamQ7RCRrdgVNsU2KLR94LctgCd1cIzdzrKe2+NhQCCf9x9h3HYH7rz7bYg+LcpPlAW9h3+TdqZLd0tgY3fsfi6PznqSi+D3NVC+eC7hVMX+I/xzzlNKfo488jjM0J9/zb9oiG2+2f+rJjWAfnwg8zcAPt/H/sQAIAT34K/cqiC87uno7wh+MclNHUlWm12PKdoYbWj4O+PmjTbtvkBLhp94Yo9OW0EIsC5iukh+BcTS99hHG4uvGgolOviviAdwR/B30dZTDja2v6a+Zy0pLk6sPE7Fl9Xd40/K7FGuC/+Qnvgu4VVF/iP/RYrbR9nLnt8Tkjv35VfNGSDx2fcT/3uZqD9H8EfACCHNgR/5RcpJ/jbLvFF8Efwb3tyXeh4TtFFbkUXnW0IrH/HKPi7Tgm1sWBzOXNVL6BD8C8mlr7DOFyPBYkdM+18+EyN5/xIEPzbXjhSFh+KElm70UCkqXPPzyiIydddLeU3B+m84SO0DL5bOHWB/xj/nNMEW6i0nzusny7o2i9K84flGbdrrpW3B9r/EfwBAHJoS/DXI9APSjqPurNkTst5Q/CPS2jqSrRy7Qi8UrLfDG1rzxeNPtg+ggWb8lL8XdyL4F9+zgm17zAOVxda0he66Zx7St7HLyaGf/sLR8pC5AexbzCZXdOfreIfjJLYfF3XKUvfoWXw3cKpC/zH+OecJmwTf6dqQ33/UflFVfpEmVM736X+/pXUu/C3CxD8AQBKOL8+mSfljokOL/Gd0mLeEPzjEpq6FK2eW55zteA31wv+/hCLxsZ866j7pS0994FHRxHBv5hY+g7jcLlnaVzXx6n0n5h/lxVWEPzbXzhSFu5Te0dqpLm2ZUHGJ7H5uoqGuHgj5cXm+w38AHy3cOoC/zH+OacJR2U8Bf8Q/KI0E+b5TU5TpE8inAl4/YLgDwCQQ5uCv5gFhitOXdElvgj+CP5dTK63pLrg/7hkG+7rorGtPL8z4ksbXBUE/y7aTCx9h3G4mOlGIPsvle4/MriTZ6LgNwj+7S8cKYsBZxz5nVMxve9z0vkt0PE7RsFf0TjoT6W80Fw3tAy+Wzh1gf8Y/5zThLMyXoJ/SH5Rlj1iP/k2zzEe+JpH2gbBHwAgh7YFf2VXBadxV0t5Q/CPS2jqUvC3OeqXCn7zb8W/7+OisS4/Oep+Y0djIYJ/O20mlr7DOPwxumjdn1nQvjN91hUqAcG//YUjZTFghhQLu7YP+UX96VnOOy8IdPyOVfBXZsngss4qQvOziuMHvls4dYH/GP+c05Z/FVMM/xD9orwysEVcOGb57fHU3z0OfP2C4A8AUMJJaYuTJR3Gt6lFCYI/gn8Xk6vNUT9fcdH4N4vGxux01P2OESzYiOHfvuD/d4BlgeD/nsWJPcxpy6tL/h7Bv/2FI2XxnnliF/2Pl0zn58zv1JdcE/D4HbPgP2SLDHbGVhGbfxyz+ScU363NusB/jH+cbavMLnt8TpvvH6pflMdBR/vK+zgxkRkzDwe+fkHwBwAoMeG2hU4at6X8LpE5guCP4D96wf9owW9+s/wmpMuMYhT8t4j76HjXi49rFdNC8C8mlr7DOPwefdc3OfP0wgppIPi3v3CkLD5EdynbQvbppbtzLf0oG3LiqYQdziBGX9c2jn3neJ+8+pwck/knJN+trbrAfxyPcbYuF8V+N4Qv2nr/kP2ion5s8xH25/wme3/NZ4HPfwj+AAAlnJQ20cXXk5LOol7ie1UQ/BH8Ryv4f1XwmyuW36xn0diIdY66v9rSc211es7jO/Rd8I+l7zAOD8jbFaYn8ZZXTAfBv/2FI2WRj4aK/K/gGW+MD7A3sc3Gb9O2+jzzdxeNDxs64yL4D9EPMmekvNB8cUzmnxB9N991gf84XuNsVc5b8vTa43PaeP/Q/aIivrM874kjf79GMP8h+AMA5NCl4K/o8beXUu14KII/gv+oYvgXxen9WZqHCujrotHFdEfdv2zpuTctzzzgcdHZd8E/lr7DODwIf5CXxoka+ULwb3/hSFkUo3H9z9bwO1XkWC3xMG6C/5BFiV0vWWdbx2D+Cdl381UX+I/jN85W4ZQjX596eo7v94/BLypCP1q/sTxzc+pv9YTOq9R/2xnB/IfgDwCQQ9eCv7JJEPwRmrpLy8Wjgmc8tfzmsNgF3baPMh+WcrEUYxT8FddJoM9beOZzj/0CwT/+vtP3cXihZWFYZyGO4N/+wpGyKEZj+g9jkT82Y5n276tm3FFh4615nxsy2Am5OEKfflwF/3RbfORoN3/hu0VRF/iP4zfOVmG7I1+bPT3H5/vH4hfZOC726ApDtsqHJ+GmSfgg+AMA5DAKwV85Igj+CE3dpFW3bZy0/Mb10Wpvi31nlXnGzTFZNOZx2lG++zw/b8KIPUVHiycqpofgH3/f6fs4XLSD82HNfCH4t79wpCzy0bjDQ7H/SI3xPCZi8HVPm/poMsa5dpgvwXcLvi7wH8drnK2KK/zSOU/P8fn+sfhFNuZb2qvaMCxR+vT7z5HMfwj+AAA5XBnhoHVZ4hf8LwqCv2+hyXdaNuZanrHC8ruZjvw9lXZ2Q8wyab8zC9dQFo2+Weso31uen/e55VnnPS9k+i74x9J3+jwOLxL/cZkR/NtfOFIWH6Pz+DMZTXiRURCDrzsUZJtcAKk78W/XyBO+Wzh1gf84PuNs3XzZhGe9d2XC03N8vH9MfpEL2/0Jqs3MyNTNmkjmPwR/AIAcsvHLu9z5pE71Q4lb8L8sCP4+haY20rKxuSD9+yV++7sjjyc89xd1OO7I+8uVyvTVWAV/fbe/LXlXR3Sux+dtszxrVY30EPzj7zt9HocPif9ddwj+7S8cKYsP2ZDy/b7piU8fg687FJl3N3xXDaFRFF7jOL5bFHWB/xj/ONuEu468feWp//l4/5j8IhcLHWVyLPXP/0g8IPgDAJRwfKd2/Pz5RgAbpeDfZFJ9IAj+PoWmNtKycaaBk3mwRJtd7zGvv6TS3VPyN7EK/mIEGlvZHvb4rKL+dr9megj+8fedPo/Dlyy/v9DCnIbgj+Dvuyw2ptL5rUc+fQy+7lBkvu3hfS/WmKvw3cKpC/zHuMfZtuvpnodn+Hr/mPyiMpSNsnA0ovkPwR8AoMQCcdkI8rBa2hf8bRcqHaiZpusLOYJ/2IL/ZEG7uFPy93PEfhx16GD46FPpXSB6CVrZHcoxC/768fEfS/6fiZ8PlJOWPlHX4Ubwj7/v9HkcvtvCAtx2ueOGAMuxrYXjJ4Lg33ZZ6LjxRkYXUmSUxODrpmOsz2/4vjsL8vQ9vlsUdYH/GPec05TZJfpi013+LrG2bJ+MyS8qw5KS2svnEg997EMAAFYmcgatjSPKy25pV/C/YUm3zmU7n5gJ3pbfQw3yOyqhqUmcvtgE/12Sf8HWggppnCnRbrW86+4Wmy4fh92qUkcxC/7KVkfZ+gjTUHQc+2qDNG2C//PAy7yrNhN63+nzOOwKhzC7Yp42OPK0pcH7vmypHNtaOE5vcW6jLAYi3hPxI3THSAy+blpk/qHh+26ReiIhvls4dYH/GO+c44NT4r5XY2aD9Jc50i+bdkx+UVluS/snLLqkr30IAKDSJHhkhPk52+KAetyR9t4KaalzMIzHaXMALjTI76URCU1NjhDOlngEf93x8chD2c4T+xH67CJtTsXFU7Z9VY0TeVr8x5zsmosOB252w/Tz7hF51jDdjZY8vw68vLtqM6H3nT6Pw9ccafxYIT9LZXD5ni29kw3e9420E5ZjbUsLx+WOspikLBqVxb6CtDSsymbTHqfK+BKDr3s6Mx/OafC+ewvEtxn4btHUBf5jvHOOD+aW6Is3GuTzjvgJ3xWTX1QWV4SFvRIXfe1DAACF5MWxvDvC/Ew6JuYmfFnCqS+zC2VTypF/aH5TlN7LBo7u9RaFpleWtDc3SHeN+Dk2qUzzmFYexxo6a2kOlFw0vjOCzEVTzgsz7zHTOJ7fSf7HiD9NuVTBdiHUpUjGqWnm3Yve40qDtPcU1NHqhnne5mgHUwIu7y7bTMh9p8/j8PkS9VHm/b+W97vObYLh44J8LXek7zqq36QcN1nSfdUg3Y3iZ7chZZHP5QpjSlVTUUpPaN2UQZiSLwIcv2PwdbNi9sUG75s3RpcVxPHdwqkL/Mf45hyf7CvRB3Vsn9qwfefZ+ZJpxeIXVeUPKT61EELboA8BANQk79jz0FaPMF+zpDjuYlP+LDFZXzDvP5FaRK8wC4P0pWW6g0N3CK1zpPfQLBCq7vawiUHHGpSBSxRocqR3iyPtKvFBXfHymhx13JyT3qmGbet6iyLDsL19WiNftuP9/0Y0Xs0VezzWOkezlxT0Mx/Hz12LjPUBl3XXbSbUvtPncXhrybLVBfhaef8BS+fNL8ziPT1favgM10ew08YvmTR98L64Q1e4dl01qaPvHGnX3SV+tKWxgbIYcKXl8SRrt2QgAIdE6L5u3vy4q8Z7Lpb8XZxz8d0a+Sqjqou++4+xzTm+KTN2P5ByH1o1BMvPqf7iSvemafcqGKu4uyxiv6gqRSGVr0h89L0PAQB8MBFedTioK0aYvyJHqimbPDnw/xrnVkosgurEdVzqSON6gzJw7f76s0Hart0P2yum95slrf9qttG8S8V8hLGa5shv0wVjnUuTdOH9xpH2lxGNWyo6PPK0aPvClGt294evO0weyeiP6kokbSbEvtP3cXhKTv+oa6dKlmeenXDk86Dj9/cblOMDR9o7aqSpi/YnjnSP18wvZTHggHQr+A/njk0BjeOh+7qnPbSj2QXz7KYxmH+6nIdDqou++4+xzTm+qdIX1f9SAV4/pk2k3nWlDE5f/Zuql5U1+u6liP2iqnxSoLmE1H/pQwAAJVlmJkJX3Lj0192NMprYZHm7sH1wVppN0nr8Lr2bq8wiSB13jR+rx/hcu10+Kenw1P0gc7FE2gdrpLu+RLoqYs2quIi4K/ZLknSSLXPJ7hfy8Ucuddw2eGyzeqT9pucF4+9moVKVJSXb0ROpv/t5FOixSVsczWti3205xSzsspdbPjJl5oPDJcr9rTSL094Go2wzIfUdxuEBOzzUwbeZNP+u8NvHYt8trHX7tEQ6VS9sVfHgh5Ji3vKKbepiybGh6i5RyuLDPLcZ1sdmIY3pIfu6thNwF0r4dJqXvB3bO/HdKhNaXfTRf4xxnG0LFf1veOqDesJktbhPVKbHryvG95keqV9Ulwvy8aa6CYkH+hAA9JozxpF91WBy0klQb2o/1XHes0eofDBZcvAu2rE0K8fZLdoZddoIMJOOhfoqIzwfEfdX5HSd6IJOP4xozOal8nFc8GkmbT1aqEf2fq3wrr+a36wzaXySSXuhebeDUm13lIoSGlpgk8nX0hKT+N4SDtEDUx76t1tMueww7f9+zsR8UtqJuTdhBN+3DR3C1yadsg7XdFMfR3Pet2xs2h2p+g49HuFOsX+4vGPKYqtpCxpr9XzOb96Yv/ukRh60v31uFhT6YfSQWeS/q9jPDpnfaz9eKfVizdchtDYzqr7DOFw8Dh+tWQd/Sf7HkLK7rx9lxLJpJr01pqzPVvRpHpo2sd6kO5FT/5rucbOgrvKut2WwkWJzjsA3J5Xu04rpPjB1tDnTtyiL8nPEU+lW8H9mEYq6JjRft6zIPLTfTFvZZupd//eE5O/g/Feaf2zpq+8WYl30wX8cl3G2LZr2RY1Lvyjlq9v60AXzzmXDvYTiF/nkpMS3Y50+BABgeO1xMfNiBPm/6lnwH7JHyp900B2RRV9u04ugV2bxvaaCs3/OY/1kj/he8Jj2xpbSLhuLdMKIcRfFfdS5yPSyvZ+kmx3tn5m28KZGHn+o4dSdFr/CxY0IxjZdKOtOmb+lnjBzrKHzvE7aEY2udlR+obaZrvsO47B9HN4u5WLgDned7nPMf9ccaWjc3Rkt1k/ekfivPaX7dU7Z+W5TlEV5VIi7JO8vln0r7Yv+BwObJ0PxdduYe4abN2Z5LK+++W4h18U4+4/jNM62hZ4uOV9x3H5mBPT0uDQlR8s4Z9aUdSMYhOAX+eSXzPOWRNCH6UMAAGOC7mbTL6avW0h7qhnYVTR5bBYxr40zcMcshFc60hgev90hH+/shHZQp0l3Ve83zuBNs6Ad1t9rs7jXdqMfCA7Jh5fTdd1+h7swb5pF4TCPmt9/jCBxrMHiGQZHNA8Zp/UvU//ptnDf9PNDJfo0hDP203fCQOfKnaZ/PU3Vw3NTNz+aMbYs+02ffGXsDzPffkFRg0e+l/c7K2eYMULnChW1VRQ6Y3yEK6Y9/mv8v7QvoVZFcLofaP8N2dfVetFdlcPTSprPW8ave5kZ95+YOtMLNtsUl/s6/4RYF/iP/UbH7q1mvXfPjFtpH0Tb50nTZvP64aTpr/o3X3rsq+PiF03Ih6cEH9DkAAAAAAAAACA0VHxUEWgYi/gzT+mqcKTxk4fhlPTEYN5FoGz+AACAGFiTmb/2UyQAAAAAAAAAEBIatzl9B0cX8cR113v6FMBCqgEAACLgjHwYmms2RQIAAAAAAAAAobBMPoxX/1OHzz6Seu4yqgIAAAJHT6Olw/lcoUgAAAAAAAAAIBQ0xrzGdh4KFxpTeWqHz0+HRSCkDwAAhM4u+TCcz1qKBAAAAAAAAABCQGP2q8CfFi6OdZyHoeD/D9UBAAAR8GdqznxEcQAAAAAAAABAKPwsH1+cu6njPOwwzz1BdQAAQOBkd/fvpUgAAAAAAAAAIAQ+k4/FfrXNHefjrnBhLwAAhM9c+fC+m3+l2xB4AAAAAAAAAACF7JN8wf98h3n41jzzNNUBAACBcyszXx6iSAAAAAAAAAAgFM5KvuD/NrFVHTz/iHneX4lNpzoAAKBjlssgtN2lxM4ltjuxeQV/eyYzV+r9N9MoQgAAAAAAAAAIhZOSL/irvZD2QvusSOx385xniX1KVQAAQMfsssyB+hFgWWITic2XwQeB7N/soggBAAAAAAAAICQ2SLHYMbQ7ia2TgejRhNkyEEfuyYe7IxdRDQAA0DG6i/9NiTmwyH6nCAEAAAAAAAAgRB5IOXHjeWIXZBDuQD8A6IW/2YsK9aPAJ4ktTmx9YjtkEDYo7xm/JTaH4gcAgBGwReqL/a+FS+YBAAAAAAAAIFBUuNewOu86Mr0f4HtpfmIAAACgLtsbzGM7KD4AAAAAAAAACBmNoV92p38TuyWE8AEAgNGzouY8dpiiAwAAAAAAAIAY0B3338ogdI9vof9mYl9SxAAAEBC/VpzLDlBkAAAAAAAAABAb0xPbn9h9aSby6++PJLaAIgUAgACZJYPLd13zmV42v4TiAgAAAAAAAIDYmZ/YNhlcvHslsaeJvZLBhYWvzT/riQDdJXkxsWOJbZKBiAIAABA6erpNL6O/kdiL1NymHwJOJraSIg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6IJ3GIZhGIZhGIZhGIZhGIZhGIaNzBD8MQzDMAzDMAzDMAzDMAzDMAzBH8EfwzAMwzAMwzAMwzAMwzAMwxD8MQzDMAzDMAzDMAzDMAzDMAxD8McwDMMwDMMwDMMwDMMwDMMwzLPgD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PWVGYlsTu5DYC4oDxoRViR1N7FJiTxN7ldjbxF4n9jyx64kdS2w5RQWQyxeJXTN9R+1qYp9TFr0vCwAAgCwTia1N7HRi/1EcYGFuYjMpBhijsW97YvNbSn8pRQwAVfkssf2J3ZaBCPouZQAxT7h7EnucadMuu5vYEooP4P9ZKQNhO9tX9N8toyx6WxYAAABDpia2MbHzMtg0xnoSXBxI7GVixykKGAO2pHSHbS2kr2K/anX3E1tEcXfPa6kmKg3tvpkg2+SdZ5tCdUeP7mT+PrE/HHUNECMLzNg6bMc6+R4xE7E6l3862r1OppsoRoD/fTh7Yukrf1AWvSwLAAAAFZ32yeCk7BvWk1BhnXbPtI1nwglriJs1iT3IjHltCP4aieOqvNcqDlD03fK3fPw1u6z93HLensvHO7fr2Fvzjgj+caI7E88m9m+FOgeIDXUa/0u14Us5Y9akDI4Z29q+7tidS3FCz1ldYp5YTFn0riwAAKCf6C7+c4n9w3oSarBDBrv6tV3oJopPKRKIFA3xebtgzNvW4nOPp56jIUZnUBXdosKS7gy9K9XE9H0t50t3pi0weTuRGmhddkcGYTGWmDQgXq5K9Y88ADGh4anSYr/G659m+ftfRjwuA4TO5hLzxDrKondlAQAA/aTKxjHWkzBEI1qcS7UJPW09h2KBSPUGl4awreU87E8965EQ4mdk/FhxMlzdYd50gL3nyM8WqnCs0DqfMDYvsW/EffIDIBa0Xf+eab9HHL/RL+JPLe3/BMUKPWdtCd9lCWXRu7IAAIB+Mj31z7MS2y3ujYTQb2bLh5th/zRtByAm5hhtoEzklG0d5GdX6nm64XElVTQafpDygr/GMJvXYd70RvSir/QHqbpe4PooBRALe3Pab5mJ7ytL+yeOP/QdDX9l+yj2F2XRy7IAAAAY8g3rSShAd0M/lg/vVWNnP8SEfuT8Tgbhfsvquts6yttu+TAc8VqqazRcqtA4dIfq1A7z9l1OHp6ahS2MPxtx0GAM0FBqz3Lab9kwZHkfZm9RrAD/Y13B/KA7+pZTFr0tCwAAAGUl60nIYXFmfab/TMx+iAXVQzV0ju6eVzH9gtEMyoTJ3tZhPo/Ih6L/GqquezSG9CMJ5xLfNKtynn+KKusNy3DQYAzI293/smIa28wErnZYuv3wChA6K2TwEey1cSZ1I8MiyqL3ZQEAADCN9SRkWCgfiv1vjP8EEAO6U15Po2j4KQ2dk90M7YqSsa3j/F4UNiGNnCq7/Lu8LFIbbzYO1WaqqzfMxEGDMeBhTtv9j2IBAAAAAGiVKawnIcV8+TgE4k6KBSJijwwiYdjaeEiCv25UTOshnKYZAVUF/y4v8X2ReS7HQPoDOzIgdhYWtN1/KRoAAAAAgFZB8IchMxL7Q0YXvQKgK15LOIK/sjCTJ+2H06im7qgj+Hd1ie/tzHNnU129AcEfYmePIPgDAAAAAIwCBH8Yci1T93/L4NJTgHHjuYQl+CvfCh/bRkYdwb+rS3yzF09Mobp6A4I/xM4FQfAHAAAAABgFCP6gHMyp+w0UC4wp/0p4gv+EfHzCZitV1Q1Zwf+clBf9z3ecN+gPCP4QO/cEwR8AAAAAYBQg+MMS+fheyGsUC4wxIQr+ynr5+F7DOVRX+2RFdZ0Y70p50X9vh3mD/oDgD7HzShD8AQAAAABGAYJ/v8nbVaz2OUUDY0yogr+S3RB5iepqnzxRXWPlP5XRX+KL4N9fEPwhdgezqO0i+AMAAAAAtAuCf7/JC+XD7n4Yd0IW/Lfm5GktVdYuRaL6UrHf8NzFJb4I/v0FwR9i5hNB8AcAAAAAGBUI/v1FQ4W8zKnzVRQNjDkhC/4TOfn7gyprF5uovk1Ge4kvgn9/QfCHmFkoCP4AAAAAAKMCwb+//JRT308oFugBIQv+yqmcfO2k2trDJar/IKO7xBfBv78g+EPMfCkI/gAAAAAAowLBv5/o7v43OfX9I0UDPSB0wX9NTr4ey2D3P7RAGVH9hozmEl8E/wEzTOe8LIPbrG0nKbSjbEjsuKm35zIIzaSTnh5ru5XYkcQ+rZkXFTKPJXY1k/YLGcTE25fYdA/vXFfwn5XYrsQuJPaXDC5OfWP+V7/q/2LyOL/jOtRyO2ra9FOTn7em/J6betGvnRsTm2wxH5r2VtM2Tlj+bqUMPuD9nSq/2+a3IbLYjD0/J/Zbqm2my/jXxM4ltj2xuSOYyGIV/EfdZkLpO30ch12LaC3zn0zd/JMab1+b93yQ2EWTn886bLMLTfnO9vy+O0zdHXX87VTztxdMf0jXj5bV/sRmUhadl8VwPNN2e8aMTy9SedL2qyEqryR21swVi1gmdMZ0M1/oPHLPjCFvUuPmH2aO327aIL5be/NwiHXRF/9xHMbZtsfuW+bdhv7GU7O+223Wgdly7ErwD9kv6hvHCur7y4jfiTEByhK64D8h+R/ktlF17VBGVFeh4y8pJ/irg7S6w7zlOefvKtrKEum+rpFuk0b7qXFAb5kyTac7LefvddD+zghRZevpWMkFijr+h4zjUibt59Jc5Ksq+M8xi643FernohFD2ly8Vim3dPl971mwW5HYSTPRD59zuqAdXXbk7/tAxq6Zpnwf1eibancS+6qhEPCuZVs3wvIdZZsJpe/0fRwuEkfOVxxrh6bluKSl9qofcb9J7L7nhd1qIzC8SqV7oeBv9e6Ow5IfMzZrL82Cn7JotyzS/edIhb6Z/Uir76mbCdaadxs14+LrDsfNHyuOKToO7jF1oQLfQyNu4Ls1m4dDq4tx9R/HdZxtq66+rzB2a9s9nhIzuxD8R+EX3ZDma4xzFZ73okK6m0fcZiYLBM83EucOYsYEqErogr9yTfJDxEMLlBXVF1YY7H1d4ltH8NeJ/QsjlB0u6bCXWQTNMwPueuPY/uZ5ETRp0lYnxfVxJSs0bXF0bJejYdupurvmAlnt2wZ1X0Xw32IWWnXy+NY4/b7Z1qDc0v1oQ4M8fG6c5McF6Z/OaeOPS+ZtlLtStK8czHFm1JHTHT77TZvYYur2ssMJf2AW1V0ILqEL/iG0mVH2HcZh+6L7fE76r8zCY49Z5Gn9/eQov+885WmWKZs74ncn1zIjehX5D3kLrVUV+kLdBTdlUQ/t008zz9IdbydMe91i5o3rnsbt1x2M1bH6unlCxrOcuVzn7QOmbraa+rmYETyGPtzwY+x+fLdG83BodTHO/uM4jrNtsL2gPw53OG81dbXPtMl0Xf1n/lubgv8o/SIVdjcldrNC3evHuF1m3lgm+RtXitCNBGtNH3lakP51M3dMjrjdbC7I342I2j5jAoy74H+kIH/LqL7RCf5iJoguL/H1EdJnVonBb2XNtH/0sAhaahyXKrsChhP01AJHo6qdL1j03fGQ9vqWBf9DnhboV8TPpdN5dfLMLMiXpZygCbOo22UWDL4Eu8/NAPqwxDunF41zjABStrxGFdpnYcG76eJ4huV3M0y52HYvHq2Yl9nGqcyzo5bnvLD8LmtzOhL5Q2gzo+w7jMN2VuQIQcP2YOt3O3NEIdsu1bJzg+4evSYfn7poInKvNgvyJyXKM7vQ2tewfg5TFo3LoohDBfNF0S4/DeFzLwLBPzZfN48vc8bcy2IPPzXNtJG8fJzAd6s9D4dUF33wH8dtnPXNZIFfpW1ygeV3041w/jbTX9oQ/EPyi3ZIuQ+R0zzVz6Kc9M8G1H6uFpTBD4G3e8YE6JPgv9HzOAgeRfVvGwoYbeatiF0tLYKmOxbZZTrUevOe2rhPGtGpjNCki7u78uHOGhWtv5bB0cBhTM1PjCPgmjxWZyac4UChCwA9Rqa7CGamFsmavsYpPyXuo7514nuWEfx3it/d1NcatlfN8+0cB6iMg+X6cPGN4/fahqseTT6dyvfDir8dxXFt3VmS3ZX1vGL/XewQRa57cohtH0dDieEfUpsZZd9hHLazqmBxeqzCAqZontxTYfGv4RN+kWofZcqK3GcrtuULFcTQsifNFlEWlcvCxQ81hTkVf5t8aHs9ojE9ZF83iwrV2Z27v1T0B7Lt/xS+W615OKS66Iv/OE7jrG+mFfhgVe4IXCnlT+rE6hdlcbWL6x7raCKT9lPx9zGhKVMtZfuVhAtjAvgkBsF/lhRvjOTyXs/UEdUvVhhA9nSctzw+bWkRpNxroUP94MjvwpTTqQ7sEfn4kqK8TmU7Svir+butqYnyipTbYfyl2He+7K7p8LmOJaef+btZ7C7KiGHLZXB890nJ9vpTA+fnpjTb8XNc6od3WWmc4dVGEFxnyqTMonEYQ+1P02bnm7RsIbw2dTxOrctx4N7W7LuzzLvWDa9SNr8xCP4htJlR9x3GYXt+83awvZJqHxCKLk/TdOZW6E9vjUjzn7h3tFcRuTfJ+1AXU4zfUmah9VNmPNJj0RtSZaNte3gs25XfixXHFsrCTt6GgL8qLCJmOwSjt+L3ImQfxOTrnvZQntk6PoPvVmseDqUu+uQ/jss465tJyQ9Rc6BGWsukeCd9E20hFL8oL1+2TQCvPIpo2ZCm3wTUhjZZymCJhAtjAvgkBsFfLOvWdVShX+qI6lOl/JFnHVxWdZi3ItpaBF1uoUPNcOT3v5RjWSXkxwpHuukvxFWPvR2wpHuvRhm4BP9LKfG0zOVAE1IcK8xH+Ivsgu9azXe2CQzPxH5MNMscx+Sui7zDqfxmLyLUjyd5H0r+lvq7heuwtMBpbxKbfF6Bw55uX00XmKEL/qG0mRD7DuPwgKKPHndq9LeifJXZEaeLtB0ZIUXL/A/xF8bG5X9kF1rpnb16ymNhiXp/4fCVZlEWlcqiiM8KFhFV44rvd5RpiHHKY/B1p+cIU7dq5utXaRaHuO++W0h10Xf/MbZxtg3OeRYhd4t/wT8UvyiPnxzv6muz1tmA25HtxGtsu4YZE6AusQj+RfdEnaQK2x1Mqjikz6ScgKp/N7fDvOXxuqVF0MWWOpTrwkg9mlfnUpxfS9RXnU426ZhEqtb/tBL51N218yumu7FEuv9ItaOJa+Xjy7/qXlp9zJG3qjvPbov9srF35m8mLaKnOrdPjSOgO28+7XB8mlGwcP3Tg+PmupNkX0tphyz4d91mQu47fR+HJyxpvaiRt6LQE381aKtfSXsi93bHHJGup7JjkSsM3RbKwktZFInTiyumo+9ii49+O8DxOwZfN6+t1g0BulLslxjiu9nn4VDqAv8xvnHWN3nvr6cnm56k+lP8Cf6h+0Xzxf6x0EdYHx1z0h/RrgY2Bz7wWD8h9ok+jQlQn1gE/wsFeXxEFfqliai+QsrHkNXdhVM7zFtXi6ALLXWoK5Z01RGYXjNd1461Oy2VRdW4eS7BX53ABTXzubdEez1UMq0p8nH81SZfJZeUeO8qu+vPiftjXMhf84su2/raU/q/iD0Oc92PGzEL/l21mdD7Tt/H4QXiDqvmq6/VFV9cpzCaiNzrS8wTdUQdWwzoJrtiKYsBC6V451qddnZQ7LvhJiUsYvB183bINrnzayjwVIk7j+8WTl3gP8Y55/hENyPkCelHPKR9QPwJ/jH4RefFHY6yCZsbru/bZIrlvX+LUKPr85gAzYhF8Lddqj6XavRHU1F9u5QT/OsMIn0W/G3HuHY2SHe1o47WNEjbdmHciYppuQT/pk7gDXGH6yjzgSpPuFvaMG+ukzNbPQ2ko7p8tyyLC/L8RprH2C/rvNddtMYs+HfVZkLvO30fh7905HFDxXzZBKz5Dd7Xtumgicjtev/tHgU2Hx96KIsB30mx4FqHeS321TaIwdfNE6TuN8jbPqkeSgXfLZy6wH+Md87xRd74oh9U53hIe5X4E/xj8IsWiv/To2kuZ9bKIYXJsdXPJYmPPo8J0IxYBH/biZNNVKM/fIjqJ6SdS3z7LPjb0m2yO2WKjGYXYNWJ1iX4N92hsEDcl9e4BL284/4+xFzXpdhVjkqftKTzNLKxqUmM3TrPadLWYhb8u2gzMfSdvo/Dszzn8VxL7/tSuhe5mxwN39RSupTFgN9ayKftzqqtEhYx+LpFadW9UHGOVAstge8WTl3gP8Y95/hgcct15VpPViEWv8h258obqX86aHpm7Xw8sPlvm+W9z0t89HVMgObEIvhvFr+heKGks1KXm+L/El8E/3aOo7a1C3Cl2GOOjspBK+JnxzNczmbefQA+brj/RtxHuctyQvyJn10yT4o/yBzy/Kw1jvKu49DGLPh30WZi6DuMwwPRJi+dh1J9V5dtYbu2wfu+kLhE7iUO/0goi0ZlUTRvvGqQT9tuuH0SFjH4ukW715uEXLhXQSDEdwunLvAf455z2lyL7fKUvmuDRVVi8ItcIcYO10z3a/F7Kso3trn6VIQaXV/HBGhOLIK/z83CYMGXqD5T7DHB6lzii+DfjtDU1i7A6ZZ0n1dMqwvBf4XjGSrI2eLz5u3mOughX2UuFi4bC9a2aDwd8Lhki3G+0fOzJhxC2bMaaY6r4O+rzcTQdxiHB7vA7srHHw3qxFW0LWzXNXjf2ETuNue2vpfFJy0tYm0XIp+QsIjB17Xt6KobbkJ3gpW96BLfLZy6wH+Me85pyiwp/jizxNMzfAv+MfhFyi1Hu5zSMM0/Aly/2Oap7yLU6Po4JoAfYhH8bR/NubjXIz5F9UUOxydtOllO7TBvCP7tiwK2CeR1oJPR31IvPq86+a+kfCgr31a2nmIV/G+21Ebr9De15RXTQ/C3L5Bj6DuMwx+2520NF6AI/gOmCoJ/W2Xh8htm1szncmGHv09fVz9K2k44XWpQV+My/3Tlu42yLvAf459zmrJX/F6ynseUlt4/ZL9IxH7aU213xfSy99l8G2Dfv9Kizz4K+jgmgB9iEfyXtrBmhRwuee7kZXa4DO1sh3lD8B+t0PRuhGnZOFPTIVoho1swVrnIJEbBf8KxAJ3VwjN3Osp7b42FAIJ/3H2HcdgfuvPttiD4tyk+UBb2Hf5N2pkt3S2Bjd+x+Lo/OepKL4Pc1UL54LuFUxf4j/HPOU0p+jjjc2dnqO/fpl80xHb/zJ8V0zogH36QmRtg/78XicgpPRsTXJfQh2xXJU5iEfxnOMp/UsALl1ro5IcqdKQ9HeUNwT8uoakr0Wqz4zlFC6sdUnzByOYObH6Ai0ZfuGJPThuBCHCuYnoI/sXE0ncYh5sLLxoK5bq4L0hH8Efw91EWE462tr9mPictaa4ObPyOxdfVXePPSqwR7ou/0B74bmHVBf7jeIp7Vcbroo8zlz0+J6T378ovGrLB4zPup353M0KRc2uEGh2CP4J/G30hJMG/rZO5kOFSS538l5IdyXaJL4I/gn/bk9FCx3MuVpy8NgTWv2MU/F2nhNpYsLmcn6oX0CH4V3f8NgRYFgj+1VmQ2LGMs6nxnB8Jgn/bCy3K4kNRIms3Gog0de75GQUx+bqrKyy6T3ta+OG7hVMX+I/jKe6VxRYq7ecO66cLuvaL0vxhecbtmmvl7YH2f5sPtDlCjQ7BH8G/LrEI/q7wUqsEvNCW4K9HoB+U7Ey6s2ROy3lD8I9LaOpKtHLtCLxSst+EuoMgRsF/+wgWbMpL8XdxL4J/+Tkn5N03CP7VhJb0hW46556S9/GLieHf/kKLshD5QewbTGbX9Ger+AejJDZf13XK0ndoGXy3cOoC/3E8xb2ybBN/p2pDff9R+UVV+kSZUzvfpf7+ldS78LcLEPzD7BMI/t0Ti+DvaotfCnjhUoudfJ6UOyY6vMR3Sot5Q/CPS2jqUrR6XmOgv17w94dYNDbmW0fdL23puQ88OlYI/sXE0ncYh8s9S+O6Pk6l/8T8u6ywguDf/kKLsnCf2jtSI821LQsyPonN11U0xMWbCgvw+w38AHy3cOoC/3E8xb2yHJXxFPxD8IvSTJjnNzlNkT6JcCbg9QuCf5h9AsG/exD84QMutdzJdYHxtmSnOtti3hD84xKauhStbtUY6B+XbMN9XTS2led3Rnxpg6uC4N9Fm4ml7zAOFzPdCGT/pdL9RwZ38kwU/AbBv/2FFmUx4Iwjv3Mqpvd9Tjq/BTp+xyj4KxoH/WnFhXid0DL4buHUBf7jeIp7ZTkr4yX4h+QXZdkj9pNv8xzjga95pG3+kzhETunZmIDg3z3jIvgT0scTbQv+yq4KHWtXS3lD8I9LaOpS8Lc56pcqDqSXWDQ25idH3W/saCxE8G+nzcTSdxiHP0YXrftzFlU/iTtUAoJ/+wstymLADCkWdqsu4LRdP8t55wWBjt+xCv7KLBlc1lllMf6s4viB7xZOXeA/jqe452NMiSmGf4h+UV4Z2CIuHLP89njq7x4Hvn753fKO2yU++jYmgD/G5dLeuVRlO05KW5ws6TC+TS1KEPwR/LuYjGyO+vmKA+nfLBobs9NR9ztGsGAjhn/7gv/fAZYFgv97Fif2MKctry75ewT/9hdalMV75old9D9eMp2fM79TX3JNwON3zIL/kC0y2BlbRWz+cczmn1B8tzbrAv+x3+Kercwue3xOm+8fql+Ux0FH+8r7ODGRGTMPB75+udKizz4KEPzB91o7NsF/KlXZzoTbFjpp3Jbyu0TmCII/gv/oBf+jBb/5zfKbkC4zilHw3yLuo+NdLz6uVUwLwb+YWPoO4/B79F3f5MzTCyukgeDf/kKLsvgQ3aVsC9mn4sBcSz/Khpx4KmGHM4jR17WNY9853ievPifHZP4JyXdrqy7wH/st7l0U+90Qvmjr/UP2i4r6sc1H2J/zm+z9NZ8FPv+dt7zfiQg1OgR/qEssgv88sW8Ch5aclDbRxdeTks6iXuJ7VRD8EfxHK/h/VfAb2y6C9SwaG7FORhNPz1an5zy+Q98F/1j6DuPwgIMFTtjyiukg+Le/0KIs8tFQkUWxfd8YH2CvDC7122ba6vPM3100PmzojIvgP0Q/yJyR8kLzxTGZf0L03XzXBf5jv8U9mzj72uNz2nj/0P2iIr6zPO+JI3+/RjD/2d7vjMQHgj/UJRbB39bGn1ON/rjUcSfX428vpdrxUAR/BP9RxfAvitP7szQPFdDXRaOL6Y66f9nSc29annnA46Kz74J/LH2HcXgQ/sDXTikE//YXWpRFMRrX/2wNv1NFjtUSD+Mm+A9ZlNj1knW2dQzmn5B9N191gf/Yb3HvlCNfn3p6ju/3j8EvKkI/Wr+xPHNz6m/1hM6r1H/bGcH8t1m6uReiKxD8oS6xCP42veQa1eiPSyPo5JsEwR+hqbu0XDwqeMZTy28Oi13Qbfso82EpF0sxRsFfcZ0E+ryFZz732C8Q/OPvO30fhxdaFoZ1FuII/u0vtCiLYvTY8DAW+WMzlmn/vmrGHRU23pr3uSGDnYKLI/Tpx1XwT7fFR4528xe+WxR1gf/Yb3FvuyNfmz09x+f7x+IX2Tgu9ugKQ7bKhyfhpkn4LBF7mLHYQPCHusQi+Ns04XNUoz8ujaiTHxEEf4SmbtKq2zZO1hyg1Pa22HdWmWfcHJNFYx6nHeW7z/PzJozYU3S0eKJiegj+8fedvo/DRTs4H9bMF4J/+wstyiIfjTs8FPuP1BjPYyIGX/e0qY8mY5xrh/kSfLfg6wL/sd/iniv8ki+xx+f7x+IX2Zhvaa9qw7BE6dPvseyO175W9EHmcYTzOYI/1CUWwX+bJZ97qEZ/XBlhJ78s8Qv+FwXB37fQ5DstG3Mtz1hh+d1MR/6eSju7IWaZtN+ZhWsoi0bfrHWU7y3Pz/vc8qzznhcyfRf8Y+k7fR6HF4n/uMwI/u0vtCiLj9F5/JmMJrzIKIjB1x0Ksk0ugNSd+Ldr5AnfLZy6wH/st7in+bIJz3rvyoSn5/h4/5j8Ihe2+xNUm5mRqZs1Ec2BRWPRa4kPBH+oSyyC//eWfK6iGv2RjV/e5c4ndaofStyC/2VB8PcpNLWRlo2ieH/3S/z2d0ceT3juLzpB35H3lyuV6auxCv76bn+L/eb2uR6ft83zhIPgH3/f6fM4fEj877pD8G9/oUVZfMiGlO/3TU98+hh83aHIvLvhu2oIjaLdnMfx3aKoC/zHfot7dx15+8pT//Px/jH5RS4WOsrkWOqf/5G4sF3cOyOyd0Hwh7rEIvgXjYFvZLxP43ZO1vGd2vHz5zsaZReCf5NJ9YEg+PsUmtpIy8aZBk7mwRJtdr3HvP4i1Y85xSr4ixFobGV72OOzivrb/ZrpIfjH33f6PA5fsvz+QgtzGoI/gr/vstiYSue3Hvn0Mfi6Q5H5tof3vVhjrsJ3C6cu8B/7Le656umeh2f4ev+Y/KIylI2ycDSyOXDlCMvUNwj+UJdYBP+rBXm8SRX6JbtAXDaCPKyW9gV/24VKB2qm6fpCjuAftuA/WdAu7pT8/RyxH0cdTsg++lT6C6heglb2q2fMgr9+fPzHkv9n4ucD5aSlT9R1DhH84+87fR6H77awALdd7rghwHJsa6H1iSD4t10WOm68CXRx0zYx+LrpGOvzG77vzoI8fY/vFkVd4D/GPec0ZXaJvth0l79L3CzbJ2Pyi8qwpKT28rnExYRlHtwR2bv0cUwAP8Qi+BfNn99QhX4HxWwBbxxRXnZLu4L/DUu6dS7b+cRM8Lb8HmqQ31EJTU3i9MUm+O+S/Bh/CyqkcaZEu9XyrrtbbLp8/PWzSh3FLPgrWx1l62NCKDqOfbVBmjbB/3ngZd5Vmwm97/R5HHaFQ5hdMU8bHHna0uB9X7ZUjm0ttKa3OLdRFgMR74n4EbpjJAZfNy0y/9DwfbdIPZEQ3y2cusB/jHfO8cEpcd+rMbNB+ssc6ZdNOya/qCy3pf0TFqOgaHw/G9l79HVMgObYNn+EIvjbPsYuoAr9kTcJHhlhfs62OAAdd6S9t0Ja6hwM43HaHIALDfJ7aURCU5PjbrMlHsFfB5lHHsp2ntiP0GcXaXMqLp6y7atqnMjT4j/mZNdcdDg8sxumn3ePyLOG6W605Dn0i6O6ajOh950+j8PXHGn8WCE/S2Vw+Z4tvZMN3veNtBOWY21LC63ljrKYpCwalcW+grQ0rMpm0x6nyvgSg697OjMfzmnwvnsLxDdXrGZ8t3DqAv8x3jnHB3NL9MUbDfJ5R/yE74rJLyqLK8LCXomTorA+DyJ7j76OCdAc25i6LfD2/TvV55e8OJZ3R5ifScfE3IQvSzj1ZXahbEo58g/Nb4rSe9nA0b3eotD0ypL25gbprhE/xyaVaR7TyuNYQ2ctzYGSi8bhJSQXTTkvzLzHTON46oVDeR8j/jTlUgXbhVCXIhmnppl3L3qPKw3S3lNQR6sb5nmbox1MCbi8u2wzIfedPo/D50vUR5n3/1re7zq3CYaPC/K13JG+66h+k3LcZEn3VYN0N4qf3YaURT6XK4wpVU0XULprSmOLapiSLwIcv2PwdbNi9sUG75s3RpcVxPHdwqkL/Mf45hyf7CvRB3Vsn9qwfefZ+ZJpxeIXVeUPKT61EELbqMujgnf6JKJ36POYAPWZ6ajffYHks+gOl71UoT/yjj0PbfUI8zVLiuMuNuXPEpP1BfP+E6lF9AqzMEhfWqY7OHSH0DpHeg/NAqHqbg+bGHSsQRm4RIEmR3q3ONKuEh/UFV+uyVHHzTnpnWrYtq63KDIM29unNfJlO97/b0Tj1Vyxx2OtczR7SUE/83H83LXIWB9wWXfdZkLtO30eh7eWLFtdgK+V9x+wdN78wjiT6flSj1e7PoKdNn7JpOmD98UdusK1S6lJHX3nSLvuLvGjLY0NlMWAKy2PJ1m7JQMBOCRC93Xz5sddNd5zseTvepyL79bIVxlVXfTdf4xtzvFNmbH7gZT70KohS35O9RdXujdNu99kxNBlEftFVSkKqXxF4qbog+7GiN6h72MC1GN7Cf8vBPI26Lw24zd4IC+2ZNZBXTHC/BU5Uk3Z5MmB/9c4t1JiEVQnruNSRxrXG5SBa/fXnw3Sdu1+2F4xvd8saf1Xs43mXSrmI4zVNEd+my4Y61yapAvvN460v4xo3FLR4ZGnRdsXplyzuyV8OYKPZPRHdSWSNhNi3+n7ODwlp3/UtVMlyzPPTjjyedDx+/sNyvGBI+06l7/pov2JI93jNfNLWdgX+W3aK+NfhkLovu5pD+1odsE8u2kM5p8u5+GQ6qLv/mNsc45vqvRF9b9UgNePaROpd9VQLt/Le5H/lRSHd7HZpYj9oqp8UqC5hNR/67anvHuNTkf0Dn0fE6A6Ok79Ie7TqqP+GD9R4Of8RBU2Z5mZCF1x49JfdzfKaGJ55e3C9sFZaTZJ6/G79G6uMosgbdAaP/brEh3sk5IOT90PMhdLpH2wRrrrS6SrItasiouIu2K/JEknpTIXe3whH3/kUsdtg8c2q0fab3peMP5uFipVWVKyHT2R+rufR4EeU7PF0bwm9t2WU8zCLusEPjJl5oPDJcr9rTSL094Go2wzIfUdxuEBOzzUwbeZNP+u8NvHYt8trHX7tEQ6VS9sVSf0h5Ji3vKKbepiybGh6i5RyuLDPLcZ1sdmIY3pIfu6thNwF0r4dJqXvB3bO/HdKhNaXfTRf4xxnG1TpL3hqQ/qCZPV4j5RmR6/rhjfZ3qkflFdLsjHm+omJH6OFvSj0GFMgDro2FD21OL9Ees/awvG4PlUYz3OGEf2VYPJSStAb2o/1XHeswO1DyZLDnZFO5Zm5Ti7RTujThsBZtKxUF9lhOcj4v7qmq4TXdDphxGN2bxUPo4LPs2krZ1Kj+z9WuFdfzW/WWfSyMa8W2je7aBU2x2looSGFthk8rW0xKS3t4RD9MCUh/7tFlMuO0z7v58zkZ2UdmLUTRjB921Dh/C1SaeswzXd1MfRnPctG5t2R6q+Q4/ft1PsHy7vmLLYatqCxlo9n/ObN+bv6sR01P72uVlQ6IfRQ2aR/65iPztkfq/9eKXUizVfh9DazKj6DuNw8Th8tGYd/CX5H0PK7r5+lBHLppn01piyPlvRp3lo2sR6k+5ETv1rusfNgrrKu96WwUaKzTkC35xUuk8rpvvA1NHmTN+iLMrPEU+lW8H/mYRzFDk0X7esyDy030xb2WbqXf/3hOTvePzXw8eWvvpuIdZFH/zHcRln26JpX9QdrotSvrqtD10w71w2PEoofpFPTsp47vDWeSxvl3+Ip9sZE6Bqe1ll/IddZhx7U7F+3xp/b7/RIbRfLJFu7hk8I+zu98prj4uZFyPI/1XPgv+QPVL+pIPuiCz60pleBL0yi+81FZz9cx7rJzuBXfCY9saW0i4bi3TCiHEXawxoQ3tuBpMuvmh+ZtrCmxp5/KGGU3da/AoXNyIY23ShrDtl/pZ6wsyxhs7zOmlHNLraUfmF2ma67juMw/ZxeLuUi4E73HW6zzH/XXOkoXF3Z7RYP3lH4r/2lO7XOWXnu01RFuVRIe6SvL9Y9q20L/ofDGyeDMXXbWPuGW7emOWxvPrmu4VcF+PsP47TONsWC8yHlrcV6+ZAZlyakqNlnDNryroRDELwi3zyS+Z5S2R8OJJTnr8EmE/GBBiVvlvn8vEm5IURUx+Kj0o9RnezPTAN2zdTzUCooslj0/heG2fgjlkIr3SkMTx+u0O6+SIGA6dJd1XvN87gTbOgHdbfa7O413ajHwgOyYeX03Xdfoe7MG+aAW2YR83vP0aQONZg8QyDI42HjBP3l6n/dFu4b/r5oRJ9GsIZ++k7YaBz5U7Tv56m6uG5qZsfzRhblv2mT74y9oeZb7+gqMEj38v7nZUzzBihc8VXRhQ6Y3yEK6Y9/mv8v7Qv8bqi4HQ/0P4bsq+r9aK7EIenlTSft4xf9zIz7j8xdaY72toUl/s6/4RYF/iP/UbH7q1mvXfPjFtpH0Tb50nTZvP64aTpr/o3X3rsq+PiF03Ih+LbgzFrP5/Ix2HHdE4ndAjAaMg71bSbYgEAAAAAABcqPt6S97GIP/OUrgpHGiN1GE5JTwzmXQTK5g8AAIiBNZn5a/8YvmPevZAnqXqAztEPpdkPcL9SLAAAAAAA4ELjNqfv4Oginrjuek+fAlhINQAAQASkY2nrPDZ7TN8zG7ZI3/Uzqh+gUw7LxyHWPqVYAAAAAADAxjL5MF59lxeApeMEL6MqAAAgcPQ0Wjqcz5Uxflc9+Ze9tPYGTQCgM1TYz949sIViAQAAAAAAGxpj/kVqEaEL+6kdPj8dFoGQPgAAEDq75EPxbe2Yv+9q+Ti0zzaaAUAn3Mn0veMUCQAAAAAA2MjbuXes4zwMBf9/qA4AAIiAP1Nz5qOevPPBjK+glyzPoykAtEo2lM81igQAAAAAAFz8LB/v2tvUcR52mOeeoDoAACBwsrv79/bYZ7ib2CRNAqAVvpSPL+mdRrEAAAAAAICNz+RjsV9tc8f5uCtc2AsAAOEzVz687+Zf6TYE3qhRcf96xmc4Q7MA8M7CzFhzL7EZFAsAAAAAALjYJ/mC//kO8/CteeZpqgMAAALnVma+PNTDMtAPHDcz5fANTQPAG3MS+1s+3NmP2A8AAAAAAKU4K/mC/9vEVnXw/CPmeX8lNp3qAACAjlkugzA1lxI7l9huKY5LfyYzV+r9N30Nr6Gi/9VMeXxNcwJojN6tlb4j5LoQxgcAAAAAACpwUvIFf7UX0l5onxWJ/W6e8yyxT6kKAADomF2WOVA/AixLbCKx+TL4IJD9m10UoZyS0YYEBBgndGd/WuznbisAAAAAAKjMBikWO4Z2J7F1MhA9mjBbBuLIPflwd+QiqgEAADpGd/G/KTEHFtnvFOH/o6ci3qbKZhtFAlAZ/bD42PShV/QjAAAAAABowgMpJ248T+yCWdjrBwC98Dd7UaF+FPgkscWJrU9shwzCBuU94zcZ7GQCAADomi1SX+x/LVwyn0VPQzxOldG3FAlAaZbI4MSr9p0/EvucIgEAAAAAgCZ8llpkdGG6C/B7aX5iAAAAoC7bG8xjOyi+XDTOeDpU4GGKBMCJhrl8ZfrMj/LxZhoAAAAAAIBaaAz9sjv9m9gtIYQPAACMnhU15zFEbDcrE3sog13/AGBHT7tqiLDlFAUAAAAAAPhGd9zrEXwN3eNb6L+Z2JcUMQAABMSvFeeyAxQZAAAAAAAAAMTG9MT2J3Zfmon8+vsjiS2gSAEAIEBmyWBnrWs+08vml1BcAAAAAAAAABA78xPbJoOLd68k9lQGcUZfG9N/1hMBukvyYmLHEtskAxEFAAAgdPR0m15GfyOxF6m5TT8EaDz6lRQRAMBo+D/AL4+A/MbFLQAAAlF0RVh0TWF0aE1MADxtYXRoIHhtbG5zPSJodHRwOi8vd3d3LnczLm9yZy8xOTk4L01hdGgvTWF0aE1MIj48bXN0eWxlIG1hdGhzaXplPSIxNnB4Ij48bWZyYWM+PG1yb3c+PG1pPk51bWJlcjwvbWk+PG1vPiYjeEEwOzwvbW8+PG1pPm9mPC9taT48bW8+JiN4QTA7PC9tbz48bWk+cmVtYWluaW5nPC9taT48bW8+JiN4QTA7PC9tbz48bWk+dXNlcnM8L21pPjxtbz4mI3hBMDs8L21vPjxtaT5vbjwvbWk+PG1vPiYjeEEwOzwvbW8+PG1pPmRheTwvbWk+PG1vPiYjeEEwOzwvbW8+PG1pIG1hdGh2YXJpYW50PSJub3JtYWwiPm48L21pPjwvbXJvdz48bXJvdz48bWk+TnVtYmVyPC9taT48bW8+JiN4QTA7PC9tbz48bWk+b2Y8L21pPjxtbz4mI3hBMDs8L21vPjxtaT5yZW1haW5pbmc8L21pPjxtbz4mI3hBMDs8L21vPjxtaT51c2VyczwvbWk+PG1vPiYjeEEwOzwvbW8+PG1pPm9uPC9taT48bW8+JiN4QTA7PC9tbz48bWk+ZGF5PC9taT48bW8+JiN4QTA7PC9tbz48bWZlbmNlZD48bXJvdz48bWkgbWF0aHZhcmlhbnQ9Im5vcm1hbCI+bjwvbWk+PG1vPi08L21vPjxtbj4xPC9tbj48L21yb3c+PC9tZmVuY2VkPjwvbXJvdz48L21mcmFjPjwvbXN0eWxlPjwvbWF0aD6CpNDOAAAAAElFTkSuQmCC\&quot;,\&quot;slideId\&quot;:321,\&quot;accessibleText\&quot;:\&quot;fraction numerator Number space of space remaining space users space on space day space straight n over denominator Number space of space remaining space users space on space day space open parentheses straight n minus 1 close parentheses end fraction\&quot;,\&quot;imageHeight\&quot;:25.425522833973538},{\&quot;mathml\&quot;:\&quot;&lt;math style=\\\&quot;font-family:stix;font-size:16px;\\\&quot; xmlns=\\\&quot;http://www.w3.org/1998/Math/MathML\\\&quot;&gt;&lt;mstyle mathsize=\\\&quot;16px\\\&quot;&gt;&lt;mfrac&gt;&lt;mrow&gt;&lt;mi&gt;Number&lt;/mi&gt;&lt;mo&gt;&amp;#xA0;&lt;/mo&gt;&lt;mi&gt;of&lt;/mi&gt;&lt;mo&gt;&amp;#xA0;&lt;/mo&gt;&lt;mi&gt;returning&lt;/mi&gt;&lt;mo&gt;&amp;#xA0;&lt;/mo&gt;&lt;mi&gt;after&lt;/mi&gt;&lt;mo&gt;&amp;#xA0;&lt;/mo&gt;&lt;mi mathvariant=\\\&quot;normal\\\&quot;&gt;n&lt;/mi&gt;&lt;mo&gt;&amp;#xA0;&lt;/mo&gt;&lt;mi&gt;days&lt;/mi&gt;&lt;/mrow&gt;&lt;mrow&gt;&lt;mi&gt;Total&lt;/mi&gt;&lt;mo&gt;&amp;#xA0;&lt;/mo&gt;&lt;mi&gt;users&lt;/mi&gt;&lt;mo&gt;&amp;#xA0;&lt;/mo&gt;&lt;/mrow&gt;&lt;/mfrac&gt;&lt;/mstyle&gt;&lt;/math&gt;\&quot;,\&quot;base64Image\&quot;:\&quot;iVBORw0KGgoAAAANSUhEUgAABVoAAADmCAYAAAAk9z5OAAAACXBIWXMAAA7EAAAOxAGVKw4bAAAABGJhU0UAAACOyiQ8uQAARsVJREFUeNrt3Q+kFVv/x/Gv4ziSRJIkiSRJEklyJZEkSSJJkkSSK0nkupIkkiTJJUmSRJLkSCRJckWS5EpcuZIkkiQ54j7zffbaz7PbZ/6smVkzs9bs94vl+f2uzszaM2vWmvnMzBoRACEbisraqExlUwAAAAAAWm55VGayGQAArkyJyraoXIvKt6j8G5V1bBag1DG1OSp/ROV2VD6YY2ssKt+j8jUqz6NyNSp7OLEDUNKuqDwx/Yv2NQ+isoHNAjBmA0ik4erpqLw117/b2SQAgDLmR+VgVB5G5YcZXHoLQStQ7ITtVsIxlVX07xawCQHkdDOlXznB5gEYswH813BUNkblgnRuqPQf1wStQI/RAoNjfznXQL3/rbDcpFkgxirp3LV7bdGGCFoBe9OjcqPvGNILt1fSebLsm2XfrX/zK5sTgKUjFv0KT7YCjNnAoJoXlb3SyYzGMo5pglagx40cA6JPB9Z3qS5ovUazQGRyVLZE5UpUPudsQwStgJ1fZPxdcb2h0TvPsc59rK/2frI8/nayWQFk0H7li0V/8pBNBTBmAwNCpwLZFJVLUXkjfudBQBBGorImKmekWIipf7OkgTrrgL/F1PtFgXq/i8pFs4xF5uQAUDeleFhP0Apk06fE+2/0HUr593pX/b3F8fdROq83AUCS+Zbj+Tc2FcCYDQyIMm87E7QCGeZE5WWBg0snQp7WcN31DozNHVR99F0nZCdYRRI9eTwblVPSmYvmvtjPQ0XQCqSbG9NXP7f4O72hZ3MzcA2bGECKBULQCjBmA+i1XzrTQh6Wzgfu9O3nMSFoBZzRx8afSv6wVV+xajq81JPnrFe9N7KLUYA+AfNRCFqBsuLGF9vXBw9bHINr2cQAUui5qk0A9IhNBTBmAwNshnTmYCZoBRzRp1Pzzs2h5awHdT+YUr/L7FqUYPPxDIJWINnehOPG9o0IDUieSfobC5PZzAAynLQYzzezmcCYzZgNDLgdQtAKOLUwKl8lvDk69IncpNe857NbUcI6IWgFipoo4z+koeVLzuXMTliOlt/ZzAAsTJDOtEBJY/kJNhEYsxmzAfz3GCZoBRzbKfmDVp3TaknD9X4UU6+X7E6UNE8IWoGikt42uF9gWbOi8qBnGTplzCE2MYAchky/pB9UHTPnr3cYxwHGbAA/jZUErYBjI1Lsy3P/SLMfx7ooTBsA9yYJQStQ1N8Jx8zNEsvUcWaO8HHDttD5/JayGQCAMZuxAfAGQSvgWNGgtegdT1f2xNTnILsTNRwPBK3AeCtSjpmbbB5EVpn2sI1NAQCM2YwNgDcIWgHHygStWk43VO/NMXXZwu5EDccDQSsw3hkhaEUyfa30IyfrAMCYzdgAeIegFXCsbNCqZWsD9V4fU4/17E7UcDwQtALjPReCViR7wMk6ADBmMzYAXiJoBRxzEbTqxwUW1VzvtTH1WMvuRA3HA0Er8DOdi+2HELQi3hFO1gGAMZuxAfAWQSvgWFywdEGKfRxrao31Xh1Th9XsTlRwPBC0AukWZxwzBK2DayUn6wDAmM3YAHiNoBVwLC5Y0iDpiPj9cSyCVtR1PBC0Auk2CkErxtO59z5wsg4AjNmMDYDXCFoBx5KCVjEDbd6w9VRN9SZoRV3HA0ErkG67ELTiZxOj8pSTdQBgzGZsALxH0Ao4lha0TorKC8kftm6pod4ErajreCBoBdIdFoJW/OwWJ+sAwJjN2AAEgaAVcCwtaFVJr3ekla9S/cexCFpR1/FA0Aqky5rXm6B1sJznZB0AGLMZG4BgELQCjmUFrWqFpH+dMq68icqUCutN0Iq6jgeCViDdZSFoRcdJTtYBgDGbsQEICscn4JhN0Kr2SP4pBO5VWG+CVtR1PBC0AumuCUErsp9W4mQdAAZvzGZsAPzH8Qk4Zhu0qj8kf9h6oqJ6E7QWNz8qR6LyOioHLf9mZlR2ReWKdCax1+khvkdlLCpfpBOqH43KPAf10yehdZ7fS1F5bJY/ZsrnqNw165pb0/GQN2jV6Tb0xsRV6cxx/NXU/bup/0Pz2/Q3Tmq4LQxFZaVpDzei8rJv336LynvpzKl1Wjpfqh2uuY4LonJGOlOYZFkelYtR+dv8Bi2vpPMkxbQAj1U97jabvvemOWZ7909vm9ILp/1RWdZAPW/I4AWtvrXLJo/l6VF5kOO8gJP18Nra4qicjcoTy3aj7XGtCVie9oyD2g7/MW10j1T75lPW79Hz0zs1rKdN263XKtOubpq2qXX80TMuPTXj0iHzb4cG7Lidac7z9DX926b//dpzPqvb65M5f9YnTHeYv2nTmB3C2MB5sD/a3F/W0Y7XmTaqbfWj2Q7d7fHCXMNvNde6cZo8Pn3uL9vYVlb3jN/vetrKmNnu2mdcj8qBqMxhk7kNltal7JiHkj9s3VxBvcsGrSMFfke3nKthHa7DCR2kj5oTiN51XMj4u/U5T5L+NR3g1AJ1XGoGxbEc67pUcF1l9lnS8fFLVO7n3FZj5oRofs3H/Txz0vapQLv8ZoK/ORX3SzulE7T3rjvJDOkE8Gn1/iBubgRUTU+E9QbI8xJ9x3szgLq6GfGlZF+Wt3zxeLz0rV02fSxvL7juvGPtoI3ZPrQ17Yv2xfRFIyl/M2xOzN9ZbrPv5txkpKZxTz8C9FfFfU3btluvyWYbvivY31xrKKiqy4So7I3KnyX6kQcmPAp9zK5rbOA8OOzz4Db3l3WYbcLVz5LvWzonYq6f6w5afegvL0jz1y+jNfWBk0qM35f7rim3mv8+kSjVXdDa7RD/kfwfx1roYdD60dStyou2D2YQ/17zRZuG4qtM5/t3yjoupASzj0t0NG9zDOa6rjsl1vXGDDRNBa3TJPs1rKyiT4GcMoNOlaaaYPeHlB9MqqjzUnN8JR2XcZaJ/Qf7nnsesJ6R5BsN2ofoHel7Jiiw7VOuOrgYGPSg1cd26cOxvLfidnBugMZsX9raiDmBHk1pW0kXqyvNeFxkXz8zQYFrM80F+dOK+5q2bbc4uxJCqR+m/jo2vbTsk76b4+VXc041ScKnYdH7lN/80WyjR5b9mIZm0wMds+scGzgPDu88eBD6y6ppmzuecs3wwwRq98z1fFx70nB2d0NBqy/95d6CwWPcmPbJZC55XcsZlH832y+PtSnb+4fJbbrb+0tGsH2157idKnAatIoJTfNe7GjDc/novsupAyabE0jbALnoAK8nkhtNQ67iok0b+zZzwNrun7igdXfBi8z+8s6i0zss+Z5gTQt2p1V0PKQdH0szBoq85aXD0LjfBqnm6YKXJYM8vRD+TcY/bW1zgrm8wAXFLx72w7sTfof+N73rvDjh75ZE5Zg5IckalA+VqN8Nc0KcVLKOgfcZf99fbniwT3xul74cy/sS9p/NhZ5NO9jb8jHbl7Y2bH7nNcuxP+4C+ISD9veXo/PEKaZPtXkbp0zQ2rbtlnYcXJf4p+P2xYSkeqNf34Z6UkEf5aN5kvwGit4c3ZEQJOubTCcz2s47KfYEYtNjdlNjA+fB/p4HD0p/WQc9938tyQ9XrJX4twa0L/k95vi/ZbZJHUGrj/1ld5veLnCDaZ/D8H6COXf5lLK+PZJ/Gp4DKeH0+oS2MslkSlkP3a0gSnUftKpNBTq3u54GrV3TLO9quHhl5YrDi7ZhKf6acX/Qel7cnnw8TKjzdCk2DUVauVVz0Lpcij1dlVX04mWR4+P8cMK6HptOfUFPxz1kQns9IT1reQKXt855LoSTTjDnFTxh9ml+yMkpA/vVHCeDOiCesvjt9ys6wbwp1T/pV4cQ2qVvx3Kcuo7BUMdsH9qantBvzXHRm3QBPClHEF3lOD7B/C7tT/M8qfalwHratN2yTE0ITJ+L3c3t31oetK5J6VeP5wge/pFyDy2EMmY3eX7GeXD958GD1l/WYVPCtnxu2rCNiaZd9/79qxraTQj95aEc7Wh3Rft4u8Q/dVok1Nwl8dMWbsuxjM0p+43vI1UUtKojBTq3447qXdXHsPbXdNE21+FFW3cf6isROoeGzlv6UvIFrSMxgc+YGYz2mFBxQs8JyCIT7Pwo0DEv6Ls4/mS26SbTOfae6Oi//TXH71ldwfEQd3zoB68+ivuQtfeEzdWTrWdjlq+DlO2cNnqyed2yzll39PWO5B0p/spW7wnq3wWXsd+TvndGSrsu+vTpKouT7r/E/atToQetobRLn45lXy6mQxuzfWlr20uMTyM9dSgzt1pSWZ9z31yT4m/G5A1a27TdskxKCFk/5ryQPSTtDFpXpoRH53Mua1bG2P0nQSvnwQGeBw9Sf1mHXSnB8YQa9s/2Aekvr9aUOaQF0v3rOlXw2ua7o4B4aULYulZQWdBqM1jHlY0eB63zarpoE8meT8f2REcDybhXi89ZBq3aBnonUNe5b/aK3ZxZencl66nO1z3/fnlP56gnGTo5ue1Eysctfs+DmoLW+zEXa+dM257atzz9zQdzhMW9gVjZecuOxSxXL5yKTLNgc5L5MmOwX2falz4dpq9b7MwxoPWeYN7rG1APmfZhc2ffhydap0vyHFNlb0YtttgOb8TtEzKhB60htEvfjmVfLqZDG7N9aWu/mAvNkZ4g4ViOC+BJMRe/H8wyVvYst3vDVMfAt5bLf1agvb03219vNF8U+9fW8watbdpuWW4lrGdfgWWVmYffx6B1akZ/UKRf/jXjt/9K0Mp5cGDnwYPUX1ZtS8LvuCf5XyXvtbOGoDW0/nKe5fbYUtG+3iHjH3wrMhfqrYT+qajNJTNDgtYCG007wReS/wmCsl9ZrypoFcm+y+jqoi3rxPOmg32bFYJe7KnHNzNIDZXsEJLu+vTOI/RRis0RZPN1wLmOj4e4cLq38zuSIyzeLPnmdL3suEN8LcUnrp5sWfe0u27DOU8g4k4wf+tpr9tiAsynGcto+ourE80JXlzdHjlax0qLfuyFuPsASehBq+/t0sdj2aeL6ZDGbN/bms2HHSf0XeTrOHhYsr/orP2N7RxoS3JezMexmc/P1cewQtxuRS5iv0ixL3fPsThO3wR07XS6gjal595pH0R5S9DKeXBLzoPb1l/WEVjHvbXxXtx8jOhSxUFriP2lzU2VqxXt73sxWU1esxPqfKxk3fqPrY2CSoNWpY9w237tsHegKzNXYJVBa1Y46eqirY4TnRuW+0M764Ul1vOXZM/V2r3Lqv9bdA7AKebEIm1dBysOWsd6ttnSAuuYZnESVPax/FkJA9Cyku3poEV9fxQ8ibOZH2hpz8C8POUkKykQueRBn3s1ZbvNd7gem9c1rwbUlzWl6XYZ4rFc98V0W8ZsH/pAm/n3e88r/s45ng9bjn8nHJ3fZs0L6CpobdN2mybJ87FdK7Fcm28ArApgTBjO6HO+VxhALSdo5Ty4BefBbeovqzZNksN9VyHXVLH75sj2Aeovl1jmAZMq2N/9NyWLzM26L6HOm0rWr/9p381EqdUHrWJOjvLONzPqadCaNel5SEHrGYv9oCciC0qu54DlPv/h4ET6UoXtasTyd+iNhTJPzmpgbDuVgJ545X3K+G5FJ1eTxG4uvAsFln3ZYrnd+ahswmedy+iZqa/OCXxcyr1e48JWqebp5STPLLbp5kD6sqY03S5DPJbrDlrbMmb70AfazEXbewO1yA1zmwsYV3NSZj3Z5CpobdN2OynVfPxjXkX9Td1WWfyOog8uZM05vYeglfPgwM+D2zjOVCnpWH3keD1nKzo+Q+4vbT7a7Xq+473i5sncpBDaxav+oz3L20qUWk/QKqZB551v6ShBa6UnOjZzr2xwsB7b+Ux+c7CuzRnr+FZD0OriLuJcsfuSqZYdOZa7LmEZrp6WtHklp8hdvv0V9xlN0+2R9uR/Fa8wLRW7p9knBdCXNaXJdhnqsUzQGl5b6xq2rMMtKfYKeddji3bnIhDICi6+sN3G/Y60p4/KfkDmfkb934r/tlrs56IXn1nntxcC6cuaHhs4D/Zb28aZqqT1B64/QrSuouMz5P7SJiR+7Xg/PBI33+144nhbJ2Vw2wW5g6Uyafcfkj9s3VByJxO0JrP5oqArWa/ovXC0ntkWv2mmw+MhbhJ9V/ZZHiPPcyzzuVR753O3ZZ23VdBW30jy/Fa+OyrpTyhUxeYjJIcDvWirQ5PtMtRjmaA1vLaWZ/9dd7AOm6lNXIQiWR8F/cJ2+0nWPJFlz7Ntbv5PF7/ZBAdFP8SyUdo93U9dYwPnwf5r0zhTBd3H/0h981lPkOaCVp/7S5s3Azc42gezxN18yp8rPK5UdzqLXYLcwVKZoFXvDNk8at1/opu3IRG0uhu0Xcm6czjqcF1Z01Ssc3g8uJwDNo7tFAI288GurKHOCy3re62Ctrov0H52Yka/UuXrkisttutHKffUwKAHrftq3G8hHMsErWG1tSb2n83TMy5ecTss/gStIWy3rKmZyp5nT5N63hiqks0ryVsr2r+3Arr+aOoY4Tw4DG0aZ6qQ9nTziYD2Sej95TaL+ru6idN/Y6DM1BZJQas+xT3TQV3PV9wWW2Okgk5HT6T+kXxhqz56PTnHOgha3Q3armR9eMtl0Pq5ok7bJmjd4PgY3GZ5jJwu0aaWOa7zd4v6vqugrc4MtJ/NmlZlS8Xr/9ti2+4M8KKtDk21y5CPZYLWsNpaE/tvusV6NjlYz15pV9Ba9XbLenrHxXn284x17Bb//Snp0x9MqCg4GA2kL2vyGOE8OAxtGmdcG8rIUVYGtk9C7y9fW2wbF9O/9Y+Neysao1w81brR8fl1a1URtCr9OqDNF+x6y+0cyydodTdou3JZ6gtan0g1d3xtglbXdz+HzEBjMwF+Gh2o4ibo/yHu5yB6YnlMj3jaVuv2SOr5knCS4xbb9n6AF211aKJdhn4sE7SG09aa2n9DFutxcQOqbUFr1dstKzxyMS9g1lOzfwQwLmjY9Ubi5zxfVGK5BK2DPXa2+Ty4zeOMa+ulmXllq9onofeXey22TdlpCubH7OepFY6zZT/iNWz61QuC3MGSqyBpk+QLWvNM8E3Q6t+gfUnqC1rvVLSPmgha1SnL4yOt092SMiiPOi7vLeu72tO2Wqcpjk/Ei/jFog4/StSDoNWt0I9lglaCVl/W07agtcr12HygxsUbPVnztIZy4aYfOvrdHPf6RtdvUv7DkgStgz12ErSGOc64lnZ8Pg50n4TcX+q10QeLa6hZJdZxTNxOe7DeYeYGT4NWdaRA2GqzfoJW/wbtCzUGraMVnag3FbSutDw20uYuu1jgWKu6bOYEM/OrmGM11EHvftu85rbe475skILW0I9lglaCVoLW8LbbSE2/IesCcJCfkCFoHeyxk6CVoHVY4p/K7pbLLdgnofWX6neL7XOsxPL7p3grO6VF1vQT3aLTBS0mDq1O1UGrzYDeX3T+zbkZyyRo9W/QJmitPgg7kLKMFx6eYO7ytK3W6WyNF/pp7lhs3yOBXbTVoYl2GfqxTNAaTltr+wUwQavb85/zDuq/NGMdg/pxjdUW4zRBa7vHToJWgtasG1HHW7BPQusvlX5HKGtKzE9SbL7ZpTHLcTE9xPYc/ZRO2TNVEGTQOqnA4Pda0h8pJ2glaG1T0Grzm7RcSvhb7ZB/SLVfqW1joFWH2+JH0HrOYvte87gvG5R22YZjmaA17D6QoHVwt9uPjGXfcXTBGtqrvFWZY4ITm3n6CVrbP3YStBK0nmiwvr5vq6b6y66TFuv8tcByz/Qt46zDOt/Nkb1pwLtH4FQdQavSeSs+SL6wNW1gJGj1b9AmaC3ntMW6byT87cKUv7nHCWajsk4Ivni0fR973JcNSrtsw7FM0Bp2H0jQOrjb7e+MZX+T8k/aTMhYx5qWX3fpq8E7ovIgZts+FoLWQR47CVoJWrOubze1YJ+E1l/2ZllZNyNfFVhu/3zPSx3WeZrYTSHAdAIVqStoVassGmh/OZywLIJW/wZtgtZytlms+3bC326Q9DtUnGA2ZyzjN32tqR42E6N/DuyirY3tsg3HMkFr2H0gQevgbrdrFstfVbL+kyT9gyLDLb3e0qexTpl+vPc33zf7bFiYo7VM2+U8OCwErcXOZza0YJ+E1l/2Ou84J+j/RstfFdR5vuR/2LGbpTCdQEl1Bq1qT4EdHVcfglb/Bm2C1nLWSfHXINJC2u+cYDZmyOI31bV/FlZYF4JWd9pwLBO0ht0HErQO7nbbYbH8sq81LkpZ9v0WXmfphfTdmHZ30oQJec4DCVrbPXYStA520NrkNagv28rH/rLXfIvt9LBEdvJ7RdtV6/2uQAbHdAIVHNTrKl7nHwV2cv/HsQha/Ru0CVrLmSvFg9adGX83wgmmtydNWoZqqMtEi3qMBXbR1sZ22YZjmaA17D6QoHVwt5uOE98sttmkEuvYlLLsHS26vtLg73nf79ML3YNmO8chaB3ssZOgdbCD1nkW9W3rE60+95f9bllsq0UWy9Frv899fze7wm08IypPJH/Y+q/ZN0sFToKAqoNWbVgPc+7gv/pO7Aha/Ru0CVrLmSDFpw7YnfF3IXSOgxy0TqyhLlU+XUvQ6k4bjmWC1rD7QILWwd5uJyzWcbjE8s8kLPON1HPTsWpbpfNB3/4pgg5bhH0ErYM9dhK0DnbQusaivhtbdO4WSn/Zb6nFtrposZz+Kd0e1HRdmveBx/43WiYJSgUB62pYb5HJeXsHfoJW/wZtgtbqg7AbBS8mNwbQF7XxBHPYsm9bXVN9surxLbCLtja2yzYcywStYfeBBK2Dvd30IsrmI44zC57nJJ37b5KwrZDxT2R1p0OYZbkMgtbBHjsJWgc7aLWZQm5rS87dQuov4zyS7DcEp2cs42rf3+ysua0VmUqge1N0maBwsLSupnXrY9Vfc+7c7twVBK3+DdoErdUPcpcS/m5Xxt8d4gSzMTYfAKzrAsBmmpaQLtra2C7bcCwTtIbdBxK0st30IiprCoEiT98kPXV4OeAxQoPppA+kHHEctBC0tnvsJGglaM2q78HA90mI/WWctRbb62hG3tD7sWT9vyc0MHadkvwfqu9+uJK5WwsGS+tqXP+mAjtXGzdBq3+DNkFr9YNc0oli1gcsrnOC2ZgvFr/rgCcntg887ssGpV224VgmaA27DyRoZbt1LySzwtZLOZanHzL5HLOMuxLG/JlJv+mVw/1A0DrYYydBK0GrzZfgQ90nofaXSV5krP9jytjW//G+Kw22u/kWuUpSOSHIHSytq7kOR3PuVH3qKu6uOEFrs4M2QWv1g1zSk49bMv7uHSeYjXlg8bvqeJrHZmqKa4FdtLWxXbbhWCZoDbsPJGhlu3XpXHTvLc7tpmUsZ5HEv6Z4WcINWZeaC+m8TzL5EBy0MWjlPDgsBK3j2czRejPQfRJyf5lkm8U222uZY6zxoP3pdA7PJH/Y+psgV7C0roF63Mq5U+PushO0NjtoE7SWYzOf5+yCg42WBZxgNuKKxe96XkM9JlrU47DHfdmgtMs2HMsErWH3gQStbLdeU6XzNGDWdjxlLtRGes6nVknnwxs/Yv79roDHhXkpocGzCvt/gtZ2j50ErYMdtM4Wu4fNQtsnofeXSdLmHO+WVzF/N6VvTPTtJpDOA/wmZy63WGAdLDURtOo8ES+k2GPLBK1+DNoEreVMyVjv25S/nWlR7+MNXYws8LCt1mmPxe/SAXe44nostKjH+sAu2tp44dOGY5mgNeyLbIJWtlvSRe2rkufp3Y96zpRwTczYDhsCCA7aGLRyHhwWgtb44M6mD50Z0D5pQ3+ZZr/Fdlvb9zf980n7+Pq9XpPqfMCfLNvkI4F1sLSuobroV+Y+CkErQWu2NgatWa+MXMz4++8Zf/9e6n1FT9f1l1n3igE+wVxk2X+tr7ge6yU77B3xuC9rShPtMvRjmaA1nLbW9gtgglb3odF3yX9+rh/6uGLGw9CdlPQ5+cogaB3ssZOgdbCDVrEMtrYFtE/a0F9mHeNZ2dX9vr/pn1JuYQX1GjX9XVkzTP1txvn5gnEmiD9Bq1olxb5+RtDa/KBN0FpO1vxSWfO32HSEB2o8ls9J9pO4g3KC+c7it52tuA47pZoPYTV50VaHJtpl6McyQWs4ba3tF8AEre4sicqHngvkI+Z8SM9d9EOdOt/qDXN+NmqOhzPS+eht3V9TrsqsjGuUsh9cImgd7LGToJWg9aZFna8Hsk/a0l9mOSL205bMEHdTJ9jkJHMcLe+ixW/cJxhnkrh9jNsFm1dtCVr9G7QJWstJu+tnc5J23KLueqd0Sg3H8CbJP+9nm08wT1v8tqrn6LmUsf49AV601aGJdhn6sUzQGk5ba/sFMEGrG2t7jrOrNfU9PjqWse3/CCQ4aGvQynlwOAha4x0WuzcEJgewT9rSX2bR/uSbZS7RP9XA/orq1M1JdteYvVwWjDNZ7L9sXieb5Dz0oPW2ELRWdbCHGLSm3Yn/3eLvV1keJ5cqPnYX9hxDejIwzcO2Wrf5lvtmRYV1eC7pHxecFOBFWx2aaJehH8ttDVqrHrMJWglafTy+futZ9qEBv2Z6XXFfs0EIWgd57CRoJWhdatmGDwawT9rSX9o4JdnhuPYDT+XnKdumV1Sfbk5y2+EyZ0h6oHxbYHVAb/WgXjoJ7yPxM2i94Gg9WV90I2jN7kDaErSOmE44bn2fxf7O5XvLY6Wqp9a1E37bs57TAYYMVXlg8fuuVrTuyRnrPV1y+QSt7oV8LGfVeYfjurZlzCZoJWj1aT0jZkzKc8O3zSZYbPuyT2hlTSHV9qDVxdjAeXAYCFqT/WNRb/03Qx7vkzb1lzaypknQcqXG+nVzEs0WJjpc7nlPtncw1sZsqF89qds0y87GddCatU4XX1abY/F7CFqzO5C2BK3bUtaX5wmSk5bHil5cLqngeH0pPz8lOd3TttqE5Ra/74cZrF1Lm59VPx5R9gumBK3uhXwsZ32Q5FjNFyWhjNkEre7X86sQtBahF2b3HR9DoVtjse2vlVzH8Rr6sibH7DrGBs6Dw0DQmuyoZRs+5PE+aVN/aeu85HtAcEuFdenNSXY5XO4m4YnWXLZIdU9/uLBIsue9cB20ZoV4GobMLrmO2xa/51ZgIQFBa3FJTzvqCVueO5Y2d9S65YPDk0wN6l5J/ukOBu0E87rFbzxdwXrTpqU4EvBFWx2aapchH8ufpd55nNoyZhO0ul/POSFozUvPOe72LXMTl0uZ8wF2v2pfZrv/Ldnzi7rQ1Jhdx9jAeXAYCFrLt+GvDs5tuqZYrG//gPaXtmynieueewxXWJfe82KXH9xaU+O5fSscCeCieLPUG7ReslhXmTD6jOXveR1YSJA1r+4Th+u6K+0JWpdI8pOGiwosL88dNb2JsbNk/dfK/79E3BsQD3vcVpsywwz8WfP4zHW4zgUp6yqyn4oEXSG/TtJkuwz1WH4q9T5l0JYxe5CC1qGa1vOHxXHDdvtZ3Mcbj3K5ZBUclLkWOSV2b724eF24qTG7rrGB82D/tWmcqcI5y/ar19YTHKzP5inaiwPaX7rsW7vlfM31WOVouWlB6y7BODck/g6Jb45JfUHrFsuDJO9Hw/RjM71PtN206CCmlfwtu2octC9LfXeW3jocDHo1EbQ+ctxhaZj3RfK9vvBQOvM15w3wbiQEhUUC4h0W9RyW8G2w+J33HK4v6Uk87ecXOlrH84zf83fA+6vJdhnqsXzNYmyznTPK5gNxbRmzfegDh2u6MJ1W03ouW6xniO32P/MzQrB95hxoZkvG4zwWW/Yzf0n+j0va3sxxdcHc1Jhd19jAebDf2jbOVGGqZD+Y0fs2TZl2YfsRuRcD2l/mscKyXisqrkd/0PrU0XK3VphZtY4elEnz5Sz3sL63pJ6gdYrYPbI/JvYfDtveFw5eMvXNWseJkr/lgtQXtGa9Fu3yzlLWPE9FPypkE7S6fIVuf8I6TpVc7s6cJ5jdoiffh82F1NSYQV//u74K9WfKMvYUrPNxi/otbUnfa/NbXdwZXFdTO/5u0VcOtXhfVdkuQzyWD1vUb2+OADXrdaS2jNk+9IE2c9HuqLhv6pbDDtZz02I9c9hu/3O6YH9TpOjx+NVcAF4xx+ZE8deQ2L+S/sjyonO+Cfh6n07LWnZSf7jWhBs+j9l1jg2cB/urbeNMVbbnaLf3zLlQXstyBLpadg9gf5nXs4w6vamh7cQ9WeviG0w3pNqPzrZK2tdYb3hYX73j8bKGoFVk/Jfh0orOf7jRhHRd2mGsNyetb2M6lGHLi7buvlhfsAO9Y7H86Y622eOaThBmWHbaRdjcZXU1tcaqhEHorKPlX63xgqlbzlTQeec9AQ9FVh/zzZwAlTlOPkj5eZayzLNsG8sC3U8+tMvQjmWbpyO0baZ9hK33NbZVDo6nEMZsH9raJqn+BrA6YLGeKw7WY3MBuYntlqsNVlm+me00ydPx4EGO36Jt74g57x3qCR8WmBCp/0L4jgmabT+CM2yWt7ZnWTbXQU2O2XWPDZwH+6lt40yVLuVoe+/E/mbykNk+3ZsueT4+/tIEmDo1zzlThlvaXxaR9WT6kRrazWjC+FpmTur5CbnFZyn/UeXW0VdGPwbYmc9OqbfLA2ae2N+JyXuntHuHdHWJ5djQ9YxZLGurg+01bLkuFwPnr2L3pMTkgst/KtWf6KyV+I+8ubyzqnP2PKzx5LLM3awpYvfRu+ct64ezTqD0xKPI2wV68+RVTf36b5bt43SA+8eXdhnSsdw9Of5gsR79EMKunkBSw5Vt8vNrrbZ9Yuhjti9t7Q+p7kZmL5sbs/+UXMciy31zme32P8ek2aC19zcs8XBM2F7R770r/59n8U2J5dhcBzU5Ztc9NnAe7Kc2jTNV0+vr+znboU79cdRca/a+JaA3l1eZoK+3n9E3CxaXbPsjLe0vi+6ztIxtTg3tJmmu2A9SbNq4yZI85cxGwf9MMoPsV8tGqHcD53r2G5KeBHR9wBxw3DH8KT+/hpL3ok3DQ50+wfax/ctifyFZdiLt/Zbr+irF5i3qmmtOwGzWda7gOrQDfCd2d0FnFTj+4l7N07mkNld0vD+Q6k8uy3woY3bOOp5oWZ/8e8bv1bvNeV73WJ3QfjW0dT2/8FzJvmHX23+tCmi/+NYuQziWex11UJe8c22HOmb70tZm5zg3LHO+tSnHby0zf95dy3Xo+eQKttt/TctxjlV1+SLVz2NXxAvHv/OK/Pw02IWCy3ko2a/7+zBm1z02cB7s37lVm8aZOkzIMZ4VeYugu53z/q0GusczrutD7i/LOJmw3sc1tZnRjLE1z/Qmc1JC1v0y4LQRLTcn+tfF7qnDpAapFzG/iB9z7e2Veu5MXHHUMVyNCTNtLtr0hFe/TLde7Ca61jtXemfhkeR/akfvFk/J2baWmE72R85O/YT5W5u2NMH8/vMF2q++WrChQJA8TbLnnO1eoOlUAvpU8IyU7bTCdLqfJf7O3OwKj5XhEgORTftcXzDM3mUGgiJPoT03g8S8lvTTejGT9drOKxO4zkjYxxsleaqQBwVuCiTRu9ZrTHv+WmDf3TI3FeZ4uB98b5c+HstJJpcMbIp+kTWUMdu3tqbH5DvJN47/lvOcYYL5mzy/94cJMGynONKxdGeBiztdj75hsE7yfVSkLdut1yyxexKsjvLJ4djlynzJN6dh2k3UfTHLX1KwP5gayJjdxNjAebAf2thf1pnnnHPcdj/Iz2/N2fyNTq2k3xFZ2tL+0pWkN2p219ReRi22wwuTpyWNsUvMvh5LOGZ2DnrIelOqGVR0457x4PddqiFoTbsrYXuSmDSh9+qUQfus2N/J32w6y6/i7u7WR4mft6a7rs/i5jXNH2YbvU/YPl8ct9vPJhi2pQPJjRy/9bs5ibhryseUv31hQuC66Cskrx1uy9OSfw7CdQ7baf9+1XZ5LOD+eqKpv82rY1/MhfAd87t/pISzLp6UfmfaclX77qNZR1NCa5c+HMu2NxC+FRh/9rV4zPalrc0ygcXNkvXRdet0O5cT1j3LBByjUvxGf3c9T8x61vedk7w3v3/M4fbUG1+3ZfzHMtqy3WxsleQpaOostz0cr5eJ3SvwSeWBCSCSXMuxrPsx/bfvY3ZTYwPnwfUapP6yzmu5vx20mdGYYPnfjHOcX1raX1alv48rM61hFUFr/xvHL83fvZD0Dya+knC/u9HoRq5zDjcX9A7loxqCVrVSsr8i1x+EHM84mFf3HXyXzX/L+8RwVXOgjNa4rn8TTkaqWE+RKQWmmRO8ByUD5u9mP69s6JjRtrVL7OahTbqTqSc5RSe93lvxBdm5FvTbepf19xIXA2PmpHatwzrVdUHdlBDbZdPHsq0VYv8Eiz5F6uqpKV/HbF/a2uoK1v2lpnH8XE3nJP/K+OlW2rLd8uieZ782x9QPqT9sXSz+mSb2U3T1XuTbvI6v/dBji3ZzMOAxu6mxgfPg+gxif1nXtdxeKfZa/qOUvKT/A0fnTX811PL+sqp91B9W1vmh+SoyQL0BfUD8eLMdNZ7ovDGNuY75/5aaizF9leajWe93cyege7dtk9i9erbAdAzaWU5iVwZD9+0a09no/r5tTha/9rSH72aQ0jn+9E7bbw4HK1f0DvBO8xvum/r21/+ROcHVkHkJu752C0z/oPvoQcI+emra2BHJ/9or2sH3Y1lf5dNXHG/21O2b6TdvmJPfql4PZswGipku/w9ZP8jPTz/p68r6xJcG3fpq4SVzLHefhvloLmy/9fVFRUPaMx5vJw0AD5n+rb+PeWb6XX1ddEaBC3WdLuhhz3b8bLaz9kGTW9DGmhwbOA9Gm64TtI0+6WvDX01/fN2036xv7rw1ffmaCq9XB6W/jPu42LqG24qe5+qHsDaafdDNMP4x2+pbTP93x4zxqzjUAAAAAKA4vUHRnUdTw9Eq3sLRuUNnmot6vdlxzFzUxb36+5xdAgAIxEEZPx8uT4ICAAAAwADSueN755Y7UPP69TXQEzJ+7kQAAELwUMJ5KwMAAAAAUJHdfReH9xqsy6G+uoywewAAnpshYcwzDgAAAACo0D4Z/xXimQ3WR1+z7P1SNUErAMB3+/vG0mdsEgAAAAAYLNtk/BM4Rz2o1y1h6gAAQDie942le9kkAAAAADA4FknnC8P9QesMD+rWDVr/YjcBADz3i4x/M2QimwUAAAAABoO+nv9Sxoes7zyp3ytTnwvsKgCA50b7xtLTbBIAAAAAGBw7ZHzIquWuB3Wb21OfFewqAIDHlsaMpXPZLAAAAAAwOB5LfND6wYO6XRQ+JAIA8J++HfKibxy9wWYBAAAAgMExIp2PTP2bUBY2WLdNPfVYya4CAHjsaMwYuojNAgAAAACDY7Ekh6xa7jdUrw1RGRPmZgUA+G9tzPh5m80CAAAAAINloaQHrVouSeeVyDpMisqZnnU/icoEdhMAoAZTonI2Kp/MGPQtKg+jckqSn05dHpUvfeOmvimygM0JAAAAAINFA9QxyQ5bn0q1r0BOjMrBqLzvWedfUZnGLgIA1GCKGXfSxkJ9SnWNGTt16p0D0glj+//dOTYnAAAAAAymK5IdtHbLqHRekXTxhOtwVDZK54NX/ReqGuwSsgIA6nIqx1iYVvRDklPZnAAAAAAwmOZI/BM5aUX/vX5N+bB0wtJfpPNU6nDfsofNf18qnXlXd0hnKoJHkvwRrqvCdAEAgHq9FzdB6wY2JQAAAAAMti2OLjDLlK9R2c2uAAA0wGYanaxyls0IAAAAAFAatn6XZkJWnZJgDrsAANCQf0qOY/ekvg9HAgAAAAACoF9Jfi71Baw6F+saNjsAoGFl5mi9H5VJbEIAAAAAQJydUXkt1YSrOjerPsG6ks0MAPDElKi8KTCmnZHx85MDAAAAADDOuqhcl/JTCujcdxqu7onKdDYrAMBDM6XzpoXNuPZYOh+CBAAAAAAgF513bnVUDkblSlTuRuVjVL5JJ4Ttls9ReRGVm1G5IJ0nY5cL89YBAMKxOSrXovK+b3zTse9YVBaziQAAAAAAAAAAAAAAAAAAAAAAAAAAAAAAAAAAAAAAAAAAAAAAAAAAAAAAAAAAAAAAAAAAAAAAAAAAAAAAAAAAAAAAAAAAAAAAAAAAAAAAAAAAAAAAAAAAAAAAAAAAAAAAAAAAAAAAAAAAAAAAAAAAAAAAAAAAAAAAAAAAAAAAAAAAAAAAAAAAAAAAAAAAAAAAAAAAAAAAAACgcv9SKBQKhUKhUCgUCoVCoVAoFMoAFYJWCoVCoVAoFAqFQqFQKBQKhUIhaKVQKBQKhUKhUCgUCoVCoVAoFIJWCoVCoVAoFAqFQqFQKBQKhUIhaCVopVAoFAqFQqFQKBQKhUKhUCgErQStFAqFQqFQKBQKhUKhUCgUCoXiV9A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ogVsAgAAAAAAAADIZygqa6JyNirvovJvVFayWQAAAAAAAAAg3Yyo7IzKtah8k0642ltWs4kAAAAAAABg67KMD5jaVC6xi2GMRGVDVM5E5aVF2yFoBQAAAAAAgLWr0u6g9Sq7eGBpsLo+Kiej8jgqP3K2HYJWAAAAAAAAWLsh7Q5ar7OLB5KGrD9Kth2CVgAAAAAAAFi7Le0OWm+xiwfSiNn/D6NyISonzP8+FYJWAAAAAAAAVGBUsgOn19KZy3V7VNZFZW5UJkjnS+1pLohdoHUhYzlDZn0LpPMq+K6oXInKW4tlj7KLB9KQaadxDghBKwAAAAAAABzTJ/7S5jddVGLZroLWNMskPSx+wi5GjCdC0AoAAAAAAACHPsr4gOm7dL7OXlYdQWvX9oRlf2AXI8bvQtAKAAAAAAAAh77I+IBpu6Nl1xm0qv0xy/7MLkaMjULQCgAAAAAAAIe+yc/h0h2Hy647aFXP+pb9lV38P4ejspTN8F9rhaAVAAAAAAAADv2Qn8OlJQ6X3UTQurpv2WPs4v9aZbbHNjZFbDshaAUAAAAAAEApvcHSY8fLbiJoVX/1LX/QzZL/z8W7nc3xXwStAAAAAAAAcGZEfg6W9jheflNB68G+5Y8M+H5+IO7n3w0dQSsAAAAAAACcmSQ/B0szHC+/qaB1Tt/yJw7wPj4i1XzoLHQErQAAAAAAAHBGXynvhkrPKlh+U0GretWz/FkDun9XxmxrgtYOglYAAAAAAAA40/1AkpazFSy/yaC1d90rB3Dfarj8QQhakxC0AgAAAAAAwJm18v9QaVMFy28yaN3Ss/w1A7ZfdaqEpwnbmqC1g6AVAAAAAAAAziyNyqgpVbxe32TQOrvnty0dsP16K2VbE7R2ELQCAAAAAAAgGE0GrYPqfMa2JmjtIGgFAAAAAABAMAha63XSYlsTtHYQtAIAAAAAACAYBK31OW+5rQlaOwhaAQAAAAAAEIy2Bq0zo7I5Kn9E5WZUXkfla1S+R2XM/O/nqDyMyrWo7I/KsorqMj0qDyy3cxNBq26rLWYf347Ke7Otxkz5FpVPUbkXlctR2WH+pmoErWEYMvvhpDnW3pk2020/2pZeReV6VA5EZU7DdV0ZlSNRuRGVl339wjfT/nUO5dNR2RiV4ZrruCAqZ6LyweLfLo/Kxaj8bX7Dd7OtdV9MG4D9CQAAAACAV9oUtGqwcDAqz8U+1Owv703AMNdRnTQ0/VSiPmnlXIl6TYjK3qj8WWL9Gh6vrXB/hha0jtSwL0dKtpmbDn/vpKgclk4Ql7cel/uOsa3mv0+saN/Mk054WeRY1JBRb9jMqbjt7IzK4751J5kRlbsZ9f5gfncb9ycAAAAAAF5qQ9CqAauGKGMJddenvF5I54nMv8z/b/Obr0q5cGWvVBOwlg1a90knUE5a7kezrR5J5+m1rHpo4DO9gv0aYtD60XKblQlaNUD7lKMdVxG0rk1pQz+i8ranDX2R9LD+qvkb/f+nOt4nuryLPcsvU3QZp6Rzk8KVpWbfJ7WZOMtMG7Cp8/OW7U8AAAAAALwWetC6O+HCX//biagsTvi7JVE5Jp1gLO13a5h1qGDdNNAcjSk24cioRdmbsz7zJPlpXw2idUqASTF/N186T/mmBXvvJN/TczZCnjpgclR2ReUfqTY01/2lr7ffk/qC1gOSHLivl/hX7bWe22T8E5v9ZYXDfbBBqnmaXKcbKHMDRqfd+M0sJ2td/ZZLetAZV35pyf4EAAAAAMB7oQatGmTdluQnUadYLkcDg1MWv/9+jmVmaWKO1jWSHNAct1yGBqlpwaGGrS6fbG3DHK3TxO5V7HMO1nVFqg9ad8UsU58k35ZjGZtT2qKr/Xk4YfkaDOrNGZ0Hdcj8W/1fffJSg9mzYhdk6hOli3LUZ4pZb565mv+NOf6KBMfbW7A/AQAAAAAIQohBq85PmPQ0WNGnT1dJdojxl1l3WXUHrfrxn6SnUc/nXNasjO30p8N6t+VjWPulnqB1rlQbtM5PaEe7CyxLX5mPC+dczPl7Nma5/+RYtoau18UubJ1jsc3uSPGpC7o0qP274DL2B74/AQAAAAAIRmhBqz4x+UbKPZmZRKcZyApb30j5pzbrDFo1NEqbz7HIl8l/zaj/r47q3pagdZ7UE7SKZM/dWSZovSXxr9EXtTlmeetK/v5jMct8UrCd24St+vvT5mxdZ/oMfdpYpxLRD15dlfxBa+/UEHoz45Dp7z6V6E9C2J8AAAAAAAQlpKBVv2D9LKF+jxytQ5/+zHr6TOcznVRiHXUGradT1vOl4DL1VevPKct966jubQlaxaJNuQpa70g1QevshOUdK1nf/uk/NpZYVlzQ91qKf5BJpyd5b9EGT6UsYzjhv28R+6D1N/N/f5Pxr/TrTZ+nGcuYF+j+BAAAAAAgOCEFrUlPgmmINd/heg5ZbI+rJZZfV9CqIc9XSf/QV1HXMn7Dcgf1b1PQ+lXqCVpvSjVB676E5W0qWd/+p303F1yOTmkRF/4vK1m/gxZt8IcU+xDcK4tlL5X/3xRJOqb0pk9SwH4p0P0JAAAAAECQQglat6bU7XIF63tmsU2Khgh1Ba2rLNa1sOCys+Yd3eOg/m0KWrM+sOR70JoUrLt4NXy0Z3lbCy7jrtiHjHloiDlWUf942WK53XlZbeY63WX6La2vfoBNpxYYCnR/AgAAAAAQpBCCVg070uaeXFLBOpdabJP3UmwKgbqC1q0W6yoahGyuob0QtOZXVdD6xHH7SdrPRdr+uoS6uXrK/bZFOxwr0BfYfCRNy9EK2qPP+xMAAAAAgGCFELQelfQnvqpyx2K7HC6wXJ+C1qIfrtoo1U2t0EXQml9VQWvSnLzXHdW7OxfqrgJ/+1yqm7NZ7bbsI7flXO52i2Xqh7SGK2iPPu9PAAAAAACC5XvQqh/A+tJQvVZabJePURnJudy6gtYlUt0TresylnvLQf0JWvOrO2jVJzlnOqj3ebO8E46O0YMO991Cyz7yWs7l2gSt+ypqj77uTwAAAAAAguZ70Lono15bKl7/3xbbZmfOZdYVtKo/U9bzNioTCi43K2gddVB3gtb8qgpa09qRi6cgNxbcDkm/d5nj/ffdoi2+y7lMm6B1ZkXt0df9CQAAAABA0HwPWh9J9V+3T3PcYtvcz7nMOoNWDWreSPz8sotKLJegNZ/Qg9ZLGcvdX7Le+nr8j5z9jN4kiPtQlS5nyPH+e2LZT+Z5ut0maK2Kj/sTAAAAAIDg+Ry0ThG3wUYRv1jU4UfOetQZtCr9SM/v0gnZbkTlNyn2Ea9eBK35hB60rpdmPtqUZoskv/4+6ri8t+wn87THJoNWH/cnAAAAAADB8zlozfqy/VgNddAn42xeG16fY5l1B61VIGjNJ/SgVY+Dfyz2x7OoLK5pm1607LvqLJtz1L/JoNXH/QkAAAAAQPB8DlrPZtTpS031uGOxfY7kWF7oQetqi21C0Pqz0INWEbtgsFv+iMrUirfpC/EvaN3leHtWybf9CQAAAABA8HwOWm+LH0HrOXH7xfEQg9Y50pmv9q1leyFo/VkbglZ1V+zDuU/S+ZhdFfSJzB8J670VSJtoOmj1aX8CAAAAANAKPgetWaFeXUGrTSDyOMfyQgla9YM2O6LyoK9+38zvJWi115agdZrYvXJe9evnC1PWdy+QNuFD0OrL/gQAAAAAoBV8DlrHMur0taZ62Hw45nOO5fketOrTq6ek8wRbb73um7ppAMscrfm0JWhV86PyQfK/Vq99iKvXzzdI+pOXIfAhaPVlfwIAAAAA0Aq+Bq1DFnX6XlNdFjqui69B60oZ/yqxBoQnpRO+9iJozadNQavScO6d5A/nXL1+vs2DfqEsX4JWH/YnAAAAAACt4GvQOmJZr6Ea6jLRoh5jOZbnW9CqodXzvjpo6HLQ/PY4BK35tC1oVTOi8kSKfTRK29vSEuvembH8kQDahE9Ba9P7EwAAAACAVgg9aJ1YQ11cP13rS9C6NSqvZfx0DIclO6giaM2njUFr9zj9Q4qFc1rORmVSgfXuzlhuCKGfb0Frk/sTAAAAAIBW8DVoHbasV11BW1Y9vjlcVtVB6woZ/wRrdw7WWZbLIGjNp61Ba297KPLquZY3UVmWc317M5a5MYA24WPQ2tT+BAAAAACgFXz+GNYPi3rVFajYzFXoallVBa36pNn5hHUeybksgtZ82h60dtvXKcvjtr/o3+SZ63NXxvIOBdAmfA5a696fAAAAAAC0gs9B6xeLeh2oqS5Z9XjgcFlVBK36MatXDtdH0Oq2LbchaO2ab/Z/kachT1iuY0fGcq4H0CZ8D1rr3J8AAAAAALSCz0HrA4t6Xa6hHjZztF7Lsby6g1adr/JjwrqOFlwmQWs+gxS0dukUFc8kfzj3m8Wyt2Qs410AbSKUoLWO/QkAAAAAQCv4HLReEbuvXVdtokU9DudYXp1B6zxJDlmflVguQWs+gxi0dulH195IvnBuccn2p2WB520itKC1yv0JAAAAAEAr+By07hG7uQCHK67HQot6rM+xvLqCVg2IX6WsZ0OJZRO05jPIQauYY/SgdOYytulvHmUsb6bFMo438Dv1xoZtwBtq0FrF/gQAAAAAoBV8DloXWdZtfcX1WC/ZYe9IjuXVFbSeTFnHx5LLJmjNJ/SgVffnewf1mxGV+5bH9fyMZX3P+Pv3OY/LsnRdf5l1r7D4900GrT7uTwAAAAAAgudz0KreWdTtbMV12CnuPoQlUk/QOkvSvxZe9mNBBK35tCFo1b+f46ieFy327b6MZdgEfAdq3MfnzDrfWv77poNW3/YnAAAAAADB8z1oPW1Rt6o/fHMpY/17ci6vjqD1WMY6/ii5fILWfNoStO52uE2yvmSf9aG74xbtQ19tn1LD/t0k+edr9iFo9Wl/AgAAAAAQPN+D1vmW9VtRYR2ep6z3W1Qm5VxeHUHra6k22NsgBK151BW03pZqg9bbDrfJDHP8JNU1a12rLPuGSxXv24U9+3csKtMs/86HoNWn/QkAAAAAQPCyntZsOmhVDyzqd7WidU/OWO/pAsvM+i07StZ5gsU6yj7RukUIWvP4UtPxlfU1+LJBqwaJEx1ul/Ml29B7y/5rQ0X7VcPFtwX7Ax+CVt/2JwAAAAAAQbss/getyy3qp/ORzqpg3Wnzs+rHeGYWWGbWR3yOlazzGovtda3kOrJe23bxlfE2Ba3/1LC95lhsr7JBq5ZdDrfLJin3BORJy/5Lg+4ljvepPrn6Un5+un16jr/3IWj1bX8CAAAAABC0q2IXVDQ9v951izqermC9aR/cOVJwmZ8r3tbrLLZVmS+OD0Xlb8meG7OsNgWtWfNX6o2C2SXXcdtie91yUP9nDrfLmpLHQdZH33rLB3EXtuoNlld9y/895zJ8CVp92p8AAAAAAATtltiFFNcbrqe+ovspo476Guxch+tckLIufZJtuOByn0q1Tzeus9ynRUPKU2L3hPFQyd+xRtoTtNpM0VHmqfEzlvv8dcHl9wfFqxxtl7R9bPuk5XnL39596nRnyTqvlU5oW7Y/8CVo9W1/AgAAAAAQrKyPJnXLQw/qusGinvccri/pCcGv0vkATlHXJDuktJ03Me4jYIst9+lfkv9DXraBnovwZr3FOtYEcpxtsdxmG3MuV/df79PeNy3a1rQC9e8P5p462i5bHdRTb8J8ydEuu/3Z0px11RsvNyT+Bs+iAr99h0U9hytqjz7vTwAAAAAAgjQk9q/dfvekzsct6uriyam0p0I3lVz2YYvfsNdiOd3w7nKJ/apPz9oEIPOlE051/+6JFJ9uQp8IXGyxzt3iPphsyhTLfaKh3VbLZeoTkb0fYtKnZm2mWzhRoP5xUx/86mC73BA3T/fulHxBa7c8N8ejHu9T+5Y51fx3nRLgz5Rl7KmwL1taUXv0fX8CAAAAABCcVTlDiV88qfcVyX49eFmJ5esTch8Slr2/pu2u60/70NZRSX9y9EGO/apTMuh8sxrqdF/31//VJ/j0qbv+UOaOdJ64tVn2Iek8lafLW9uzLJtX/q9ZLP9wQMfblRz7ROcG1hB5pOfvNRDXp3x1LuK3Mj4wHxa7oFXLDbOsKZZ1H004zsrMearhfVz4/FmKfWTuqhQLW8uUMyV+/w1xc8OliBD2JwAAAAAAQckbTFz3qO5Zc15qeLi8wHL1q+GvpNrQQ0PHD2L3wSp9Orcbhulr4tuk8xReVtC4XaoJlu5GZYJZx5sSy8kKWjXsHrNYzp8BHW/zxP5J47xPZXafxlxdYjlpkj7mpe24yDQak/vasYunlLVdPpT6QtYyT2nqMf3Nct9WIYT9CQAAAABAMPYXDBc02Bvy5Df8LtnTHeR5HVZDqncSH9quc1z3o1I+6LmYsY4X4jZY0icye+eMvFBwOQ8z2pCGho9yLG9LQMfdAcf75E/5+ZX3vEGrhtn6QbzdGfUeTVmGzo+a5/X5OZIcypV9YlxvRjyQ6kPWoyXqODtnHU9U0A5D2Z8AAAAAAHhFXz3Wp400gNksnVddyzyJqEVfW9YvfW8xy51u1tNEAKuvzf+TUV99QlUD1xkxf6/BoT5xdSfhbzUQmVVBvXWfvC+xD85brENf5f0k5UMlDaz3xSx/iZR7+rKXth2d7uF4wTrr9lgj1X08yKUr4ibs0yfSJ/Qt2yZofW+21/oc22vUYrka7O9NOV60vZyS+CeV9UnfnY62r/6mC1JNwPrebLe8NIzcZbbjj4LHjYaf8xxto5D2JwAAAAAAXvi3gbK6gd+p84UeE7tXcfVprcfSCVY/pIQeGs5urrjeqyzr3D+P4r4c61gmdtMUJBUNmuenLP+a5Jt3tH9OUA0LNUQac9gGv0blo2Q/8dukkyV+nwbROxKWmxS0akB4NiorCtZ3tMA+eGn+TgO775J+I2RZBdtY5wR+7ahNaT9xWuzntO1aZ7aFyz5W6/LZHNfHBmh/AgAAAADQqEEJWrv0SUmdTqBouKJh303pBDR10eDrndg/wTinwDr0I0qXc24LDUVXWSxbg6fHkh1uH0z4+y8VtsWbnh+fK6PyLMfv0W11XNLDvtV97fmy+W9lnzYfrWD/6JPoB6TaJ+F12fok6VMp/vS+hplFP+a0t+L+9tyA7U8AAAAAANCABdIJOTRo0qcy9Qmw7z1F/38NX/SJzCPSefKsqdfO9fVvfS34Zk899clVDWD1y+QaUrqYvkBD2kNmPR97toU+raaBnwa5OlfnjJzL1WBFp2Z4aOrd3b43zD6YTHNMtVQ6AeqtmP3y1LThTZbtU9v9Y7PdJ1Vcb62Pfjhpo2lXWs/b0gncPve0hd5jTp8k19fNVzWwnfUY2mnqeT+hT3hkjgN9anzJgLXD0PYnAACw9B/iEYK3mUw6NQAAAXR0RVh0TWF0aE1MADxtYXRoIHhtbG5zPSJodHRwOi8vd3d3LnczLm9yZy8xOTk4L01hdGgvTWF0aE1MIj48bXN0eWxlIG1hdGhzaXplPSIxNnB4Ij48bWZyYWM+PG1yb3c+PG1pPk51bWJlcjwvbWk+PG1vPiYjeEEwOzwvbW8+PG1pPm9mPC9taT48bW8+JiN4QTA7PC9tbz48bWk+cmV0dXJuaW5nPC9taT48bW8+JiN4QTA7PC9tbz48bWk+YWZ0ZXI8L21pPjxtbz4mI3hBMDs8L21vPjxtaSBtYXRodmFyaWFudD0ibm9ybWFsIj5uPC9taT48bW8+JiN4QTA7PC9tbz48bWk+ZGF5czwvbWk+PC9tcm93Pjxtcm93PjxtaT5Ub3RhbDwvbWk+PG1vPiYjeEEwOzwvbW8+PG1pPnVzZXJzPC9taT48bW8+JiN4QTA7PC9tbz48L21yb3c+PC9tZnJhYz48L21zdHlsZT48L21hdGg+cwFlbgAAAABJRU5ErkJggg==\&quot;,\&quot;slideId\&quot;:320,\&quot;accessibleText\&quot;:\&quot;fraction numerator Number space of space returning space after space straight n space days over denominator Total space users space end fraction\&quot;,\&quot;imageHeight\&quot;:24.864864864864863}]&quot;"/>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2.xml><?xml version="1.0" encoding="utf-8"?>
<ds:datastoreItem xmlns:ds="http://schemas.openxmlformats.org/officeDocument/2006/customXml" ds:itemID="{6A86D9CC-0D9D-4BFE-B3F3-26F480BF8C8A}">
  <ds:schemaRefs>
    <ds:schemaRef ds:uri="http://schemas.openxmlformats.org/package/2006/metadata/core-properties"/>
    <ds:schemaRef ds:uri="http://purl.org/dc/elements/1.1/"/>
    <ds:schemaRef ds:uri="http://www.w3.org/XML/1998/namespace"/>
    <ds:schemaRef ds:uri="71af3243-3dd4-4a8d-8c0d-dd76da1f02a5"/>
    <ds:schemaRef ds:uri="http://schemas.microsoft.com/office/2006/documentManagement/types"/>
    <ds:schemaRef ds:uri="16c05727-aa75-4e4a-9b5f-8a80a1165891"/>
    <ds:schemaRef ds:uri="http://schemas.microsoft.com/office/2006/metadata/properties"/>
    <ds:schemaRef ds:uri="http://purl.org/dc/term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2979</TotalTime>
  <Words>1999</Words>
  <Application>Microsoft Office PowerPoint</Application>
  <PresentationFormat>Widescreen</PresentationFormat>
  <Paragraphs>252</Paragraphs>
  <Slides>20</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Aptos Narrow</vt:lpstr>
      <vt:lpstr>Arial</vt:lpstr>
      <vt:lpstr>Nunito</vt:lpstr>
      <vt:lpstr>Tw Cen MT</vt:lpstr>
      <vt:lpstr>Tw Cen MT Condensed</vt:lpstr>
      <vt:lpstr>Wingdings</vt:lpstr>
      <vt:lpstr>Wingdings 3</vt:lpstr>
      <vt:lpstr>ModernClassicBlock-3</vt:lpstr>
      <vt:lpstr>Interview test  Case study:  update the new version game</vt:lpstr>
      <vt:lpstr>I. Introduction</vt:lpstr>
      <vt:lpstr>Data Description</vt:lpstr>
      <vt:lpstr>II. User Experience in each version</vt:lpstr>
      <vt:lpstr>1. Metrics to measure user experience</vt:lpstr>
      <vt:lpstr>2. User retention rate</vt:lpstr>
      <vt:lpstr>3. TUTORIAL completion rate</vt:lpstr>
      <vt:lpstr>Tutorial Activities</vt:lpstr>
      <vt:lpstr>4. Average Time Spent on Game</vt:lpstr>
      <vt:lpstr>5. Activities of players</vt:lpstr>
      <vt:lpstr>6. Event and mode game</vt:lpstr>
      <vt:lpstr>7. conclusion</vt:lpstr>
      <vt:lpstr>We should roll out 100% game version 1.6.0</vt:lpstr>
      <vt:lpstr>iII. Improve user experience</vt:lpstr>
      <vt:lpstr>1. churn rate</vt:lpstr>
      <vt:lpstr>Solutions</vt:lpstr>
      <vt:lpstr>PowerPoint Presentation</vt:lpstr>
      <vt:lpstr>2. Win rate</vt:lpstr>
      <vt:lpstr>Solutions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 Tai Do</dc:creator>
  <cp:lastModifiedBy>Tan Tai Do</cp:lastModifiedBy>
  <cp:revision>2</cp:revision>
  <dcterms:created xsi:type="dcterms:W3CDTF">2024-06-01T12:59:31Z</dcterms:created>
  <dcterms:modified xsi:type="dcterms:W3CDTF">2024-06-06T01:52:34Z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