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xlsx" ContentType="application/vnd.openxmlformats-officedocument.spreadsheetml.sheet"/>
  <Default Extension="tmp" ContentType="image/png"/>
  <Default Extension="vml" ContentType="application/vnd.openxmlformats-officedocument.vmlDrawing"/>
  <Default Extension="gif" ContentType="image/gif"/>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ppt/theme/themeOverride1.xml" ContentType="application/vnd.openxmlformats-officedocument.themeOverride+xml"/>
  <Override PartName="/ppt/drawings/drawing2.xml" ContentType="application/vnd.openxmlformats-officedocument.drawingml.chartshapes+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charts/chart3.xml" ContentType="application/vnd.openxmlformats-officedocument.drawingml.chart+xml"/>
  <Override PartName="/ppt/notesSlides/notesSlide72.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40" r:id="rId2"/>
    <p:sldMasterId id="2147483800" r:id="rId3"/>
    <p:sldMasterId id="2147483861" r:id="rId4"/>
    <p:sldMasterId id="2147483873" r:id="rId5"/>
    <p:sldMasterId id="2147483885" r:id="rId6"/>
  </p:sldMasterIdLst>
  <p:notesMasterIdLst>
    <p:notesMasterId r:id="rId154"/>
  </p:notesMasterIdLst>
  <p:handoutMasterIdLst>
    <p:handoutMasterId r:id="rId155"/>
  </p:handoutMasterIdLst>
  <p:sldIdLst>
    <p:sldId id="1580" r:id="rId7"/>
    <p:sldId id="606" r:id="rId8"/>
    <p:sldId id="731" r:id="rId9"/>
    <p:sldId id="264" r:id="rId10"/>
    <p:sldId id="265" r:id="rId11"/>
    <p:sldId id="266" r:id="rId12"/>
    <p:sldId id="733" r:id="rId13"/>
    <p:sldId id="734" r:id="rId14"/>
    <p:sldId id="826" r:id="rId15"/>
    <p:sldId id="736" r:id="rId16"/>
    <p:sldId id="269" r:id="rId17"/>
    <p:sldId id="735" r:id="rId18"/>
    <p:sldId id="271" r:id="rId19"/>
    <p:sldId id="273" r:id="rId20"/>
    <p:sldId id="274" r:id="rId21"/>
    <p:sldId id="279" r:id="rId22"/>
    <p:sldId id="1295" r:id="rId23"/>
    <p:sldId id="1296" r:id="rId24"/>
    <p:sldId id="1298" r:id="rId25"/>
    <p:sldId id="1299" r:id="rId26"/>
    <p:sldId id="1300" r:id="rId27"/>
    <p:sldId id="1301" r:id="rId28"/>
    <p:sldId id="1303" r:id="rId29"/>
    <p:sldId id="1304" r:id="rId30"/>
    <p:sldId id="1305" r:id="rId31"/>
    <p:sldId id="1306" r:id="rId32"/>
    <p:sldId id="1307" r:id="rId33"/>
    <p:sldId id="1308" r:id="rId34"/>
    <p:sldId id="1309" r:id="rId35"/>
    <p:sldId id="1512" r:id="rId36"/>
    <p:sldId id="1513" r:id="rId37"/>
    <p:sldId id="1514" r:id="rId38"/>
    <p:sldId id="1515" r:id="rId39"/>
    <p:sldId id="1516" r:id="rId40"/>
    <p:sldId id="1517" r:id="rId41"/>
    <p:sldId id="1518" r:id="rId42"/>
    <p:sldId id="1519" r:id="rId43"/>
    <p:sldId id="1520" r:id="rId44"/>
    <p:sldId id="1521" r:id="rId45"/>
    <p:sldId id="1522" r:id="rId46"/>
    <p:sldId id="1523" r:id="rId47"/>
    <p:sldId id="1524" r:id="rId48"/>
    <p:sldId id="1525" r:id="rId49"/>
    <p:sldId id="1526" r:id="rId50"/>
    <p:sldId id="1527" r:id="rId51"/>
    <p:sldId id="1528" r:id="rId52"/>
    <p:sldId id="1529" r:id="rId53"/>
    <p:sldId id="1530" r:id="rId54"/>
    <p:sldId id="1531" r:id="rId55"/>
    <p:sldId id="1532" r:id="rId56"/>
    <p:sldId id="1081" r:id="rId57"/>
    <p:sldId id="1455" r:id="rId58"/>
    <p:sldId id="1082" r:id="rId59"/>
    <p:sldId id="1533" r:id="rId60"/>
    <p:sldId id="1534" r:id="rId61"/>
    <p:sldId id="1535" r:id="rId62"/>
    <p:sldId id="1536" r:id="rId63"/>
    <p:sldId id="1537" r:id="rId64"/>
    <p:sldId id="1538" r:id="rId65"/>
    <p:sldId id="1539" r:id="rId66"/>
    <p:sldId id="1540" r:id="rId67"/>
    <p:sldId id="1541" r:id="rId68"/>
    <p:sldId id="1542" r:id="rId69"/>
    <p:sldId id="1543" r:id="rId70"/>
    <p:sldId id="1544" r:id="rId71"/>
    <p:sldId id="1545" r:id="rId72"/>
    <p:sldId id="1546" r:id="rId73"/>
    <p:sldId id="1547" r:id="rId74"/>
    <p:sldId id="1548" r:id="rId75"/>
    <p:sldId id="1549" r:id="rId76"/>
    <p:sldId id="1550" r:id="rId77"/>
    <p:sldId id="1551" r:id="rId78"/>
    <p:sldId id="1553" r:id="rId79"/>
    <p:sldId id="1554" r:id="rId80"/>
    <p:sldId id="1555" r:id="rId81"/>
    <p:sldId id="1556" r:id="rId82"/>
    <p:sldId id="1557" r:id="rId83"/>
    <p:sldId id="1558" r:id="rId84"/>
    <p:sldId id="1559" r:id="rId85"/>
    <p:sldId id="1560" r:id="rId86"/>
    <p:sldId id="1561" r:id="rId87"/>
    <p:sldId id="1562" r:id="rId88"/>
    <p:sldId id="1563" r:id="rId89"/>
    <p:sldId id="1564" r:id="rId90"/>
    <p:sldId id="1565" r:id="rId91"/>
    <p:sldId id="1566" r:id="rId92"/>
    <p:sldId id="1567" r:id="rId93"/>
    <p:sldId id="1568" r:id="rId94"/>
    <p:sldId id="1569" r:id="rId95"/>
    <p:sldId id="1570" r:id="rId96"/>
    <p:sldId id="1571" r:id="rId97"/>
    <p:sldId id="1572" r:id="rId98"/>
    <p:sldId id="1573" r:id="rId99"/>
    <p:sldId id="1574" r:id="rId100"/>
    <p:sldId id="1575" r:id="rId101"/>
    <p:sldId id="1576" r:id="rId102"/>
    <p:sldId id="1577" r:id="rId103"/>
    <p:sldId id="1500" r:id="rId104"/>
    <p:sldId id="1501" r:id="rId105"/>
    <p:sldId id="1502" r:id="rId106"/>
    <p:sldId id="1503" r:id="rId107"/>
    <p:sldId id="1504" r:id="rId108"/>
    <p:sldId id="1505" r:id="rId109"/>
    <p:sldId id="1507" r:id="rId110"/>
    <p:sldId id="1508" r:id="rId111"/>
    <p:sldId id="1509" r:id="rId112"/>
    <p:sldId id="1578" r:id="rId113"/>
    <p:sldId id="1511" r:id="rId114"/>
    <p:sldId id="1343" r:id="rId115"/>
    <p:sldId id="1344" r:id="rId116"/>
    <p:sldId id="1345" r:id="rId117"/>
    <p:sldId id="1346" r:id="rId118"/>
    <p:sldId id="1347" r:id="rId119"/>
    <p:sldId id="1348" r:id="rId120"/>
    <p:sldId id="1349" r:id="rId121"/>
    <p:sldId id="1350" r:id="rId122"/>
    <p:sldId id="1351" r:id="rId123"/>
    <p:sldId id="1352" r:id="rId124"/>
    <p:sldId id="1353" r:id="rId125"/>
    <p:sldId id="1354" r:id="rId126"/>
    <p:sldId id="1355" r:id="rId127"/>
    <p:sldId id="1356" r:id="rId128"/>
    <p:sldId id="1357" r:id="rId129"/>
    <p:sldId id="1358" r:id="rId130"/>
    <p:sldId id="1359" r:id="rId131"/>
    <p:sldId id="1360" r:id="rId132"/>
    <p:sldId id="1361" r:id="rId133"/>
    <p:sldId id="1362" r:id="rId134"/>
    <p:sldId id="1363" r:id="rId135"/>
    <p:sldId id="1364" r:id="rId136"/>
    <p:sldId id="1365" r:id="rId137"/>
    <p:sldId id="1366" r:id="rId138"/>
    <p:sldId id="1367" r:id="rId139"/>
    <p:sldId id="607" r:id="rId140"/>
    <p:sldId id="503" r:id="rId141"/>
    <p:sldId id="1448" r:id="rId142"/>
    <p:sldId id="1449" r:id="rId143"/>
    <p:sldId id="1437" r:id="rId144"/>
    <p:sldId id="1434" r:id="rId145"/>
    <p:sldId id="809" r:id="rId146"/>
    <p:sldId id="1582" r:id="rId147"/>
    <p:sldId id="1581" r:id="rId148"/>
    <p:sldId id="804" r:id="rId149"/>
    <p:sldId id="805" r:id="rId150"/>
    <p:sldId id="806" r:id="rId151"/>
    <p:sldId id="807" r:id="rId152"/>
    <p:sldId id="808" r:id="rId153"/>
  </p:sldIdLst>
  <p:sldSz cx="9144000" cy="6858000" type="screen4x3"/>
  <p:notesSz cx="7315200" cy="9601200"/>
  <p:defaultTextStyle>
    <a:defPPr>
      <a:defRPr lang="en-US"/>
    </a:defPPr>
    <a:lvl1pPr algn="ctr" rtl="0" eaLnBrk="0" fontAlgn="base" hangingPunct="0">
      <a:spcBef>
        <a:spcPct val="0"/>
      </a:spcBef>
      <a:spcAft>
        <a:spcPct val="0"/>
      </a:spcAft>
      <a:buFont typeface="Wingdings" pitchFamily="2" charset="2"/>
      <a:buChar char="u"/>
      <a:defRPr b="1" kern="1200">
        <a:solidFill>
          <a:srgbClr val="008000"/>
        </a:solidFill>
        <a:latin typeface="Verdana" pitchFamily="34" charset="0"/>
        <a:ea typeface="+mn-ea"/>
        <a:cs typeface="+mn-cs"/>
      </a:defRPr>
    </a:lvl1pPr>
    <a:lvl2pPr marL="457200" algn="ctr" rtl="0" eaLnBrk="0" fontAlgn="base" hangingPunct="0">
      <a:spcBef>
        <a:spcPct val="0"/>
      </a:spcBef>
      <a:spcAft>
        <a:spcPct val="0"/>
      </a:spcAft>
      <a:buFont typeface="Wingdings" pitchFamily="2" charset="2"/>
      <a:buChar char="u"/>
      <a:defRPr b="1" kern="1200">
        <a:solidFill>
          <a:srgbClr val="008000"/>
        </a:solidFill>
        <a:latin typeface="Verdana" pitchFamily="34" charset="0"/>
        <a:ea typeface="+mn-ea"/>
        <a:cs typeface="+mn-cs"/>
      </a:defRPr>
    </a:lvl2pPr>
    <a:lvl3pPr marL="914400" algn="ctr" rtl="0" eaLnBrk="0" fontAlgn="base" hangingPunct="0">
      <a:spcBef>
        <a:spcPct val="0"/>
      </a:spcBef>
      <a:spcAft>
        <a:spcPct val="0"/>
      </a:spcAft>
      <a:buFont typeface="Wingdings" pitchFamily="2" charset="2"/>
      <a:buChar char="u"/>
      <a:defRPr b="1" kern="1200">
        <a:solidFill>
          <a:srgbClr val="008000"/>
        </a:solidFill>
        <a:latin typeface="Verdana" pitchFamily="34" charset="0"/>
        <a:ea typeface="+mn-ea"/>
        <a:cs typeface="+mn-cs"/>
      </a:defRPr>
    </a:lvl3pPr>
    <a:lvl4pPr marL="1371600" algn="ctr" rtl="0" eaLnBrk="0" fontAlgn="base" hangingPunct="0">
      <a:spcBef>
        <a:spcPct val="0"/>
      </a:spcBef>
      <a:spcAft>
        <a:spcPct val="0"/>
      </a:spcAft>
      <a:buFont typeface="Wingdings" pitchFamily="2" charset="2"/>
      <a:buChar char="u"/>
      <a:defRPr b="1" kern="1200">
        <a:solidFill>
          <a:srgbClr val="008000"/>
        </a:solidFill>
        <a:latin typeface="Verdana" pitchFamily="34" charset="0"/>
        <a:ea typeface="+mn-ea"/>
        <a:cs typeface="+mn-cs"/>
      </a:defRPr>
    </a:lvl4pPr>
    <a:lvl5pPr marL="1828800" algn="ctr" rtl="0" eaLnBrk="0" fontAlgn="base" hangingPunct="0">
      <a:spcBef>
        <a:spcPct val="0"/>
      </a:spcBef>
      <a:spcAft>
        <a:spcPct val="0"/>
      </a:spcAft>
      <a:buFont typeface="Wingdings" pitchFamily="2" charset="2"/>
      <a:buChar char="u"/>
      <a:defRPr b="1" kern="1200">
        <a:solidFill>
          <a:srgbClr val="008000"/>
        </a:solidFill>
        <a:latin typeface="Verdana" pitchFamily="34" charset="0"/>
        <a:ea typeface="+mn-ea"/>
        <a:cs typeface="+mn-cs"/>
      </a:defRPr>
    </a:lvl5pPr>
    <a:lvl6pPr marL="2286000" algn="l" defTabSz="914400" rtl="0" eaLnBrk="1" latinLnBrk="0" hangingPunct="1">
      <a:defRPr b="1" kern="1200">
        <a:solidFill>
          <a:srgbClr val="008000"/>
        </a:solidFill>
        <a:latin typeface="Verdana" pitchFamily="34" charset="0"/>
        <a:ea typeface="+mn-ea"/>
        <a:cs typeface="+mn-cs"/>
      </a:defRPr>
    </a:lvl6pPr>
    <a:lvl7pPr marL="2743200" algn="l" defTabSz="914400" rtl="0" eaLnBrk="1" latinLnBrk="0" hangingPunct="1">
      <a:defRPr b="1" kern="1200">
        <a:solidFill>
          <a:srgbClr val="008000"/>
        </a:solidFill>
        <a:latin typeface="Verdana" pitchFamily="34" charset="0"/>
        <a:ea typeface="+mn-ea"/>
        <a:cs typeface="+mn-cs"/>
      </a:defRPr>
    </a:lvl7pPr>
    <a:lvl8pPr marL="3200400" algn="l" defTabSz="914400" rtl="0" eaLnBrk="1" latinLnBrk="0" hangingPunct="1">
      <a:defRPr b="1" kern="1200">
        <a:solidFill>
          <a:srgbClr val="008000"/>
        </a:solidFill>
        <a:latin typeface="Verdana" pitchFamily="34" charset="0"/>
        <a:ea typeface="+mn-ea"/>
        <a:cs typeface="+mn-cs"/>
      </a:defRPr>
    </a:lvl8pPr>
    <a:lvl9pPr marL="3657600" algn="l" defTabSz="914400" rtl="0" eaLnBrk="1" latinLnBrk="0" hangingPunct="1">
      <a:defRPr b="1" kern="1200">
        <a:solidFill>
          <a:srgbClr val="008000"/>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schultz" initials="w"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3333CC"/>
    <a:srgbClr val="CC3300"/>
    <a:srgbClr val="0000FF"/>
    <a:srgbClr val="FF6600"/>
    <a:srgbClr val="A50021"/>
    <a:srgbClr val="0000CC"/>
    <a:srgbClr val="FFFFCC"/>
    <a:srgbClr val="3399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5055" autoAdjust="0"/>
  </p:normalViewPr>
  <p:slideViewPr>
    <p:cSldViewPr>
      <p:cViewPr>
        <p:scale>
          <a:sx n="85" d="100"/>
          <a:sy n="85" d="100"/>
        </p:scale>
        <p:origin x="3280" y="9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61" d="100"/>
        <a:sy n="161" d="100"/>
      </p:scale>
      <p:origin x="0" y="0"/>
    </p:cViewPr>
  </p:sorterViewPr>
  <p:notesViewPr>
    <p:cSldViewPr>
      <p:cViewPr varScale="1">
        <p:scale>
          <a:sx n="62" d="100"/>
          <a:sy n="62" d="100"/>
        </p:scale>
        <p:origin x="-1498" y="-77"/>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42" Type="http://schemas.openxmlformats.org/officeDocument/2006/relationships/slide" Target="slides/slide136.xml"/><Relationship Id="rId143" Type="http://schemas.openxmlformats.org/officeDocument/2006/relationships/slide" Target="slides/slide137.xml"/><Relationship Id="rId144" Type="http://schemas.openxmlformats.org/officeDocument/2006/relationships/slide" Target="slides/slide138.xml"/><Relationship Id="rId145" Type="http://schemas.openxmlformats.org/officeDocument/2006/relationships/slide" Target="slides/slide139.xml"/><Relationship Id="rId146" Type="http://schemas.openxmlformats.org/officeDocument/2006/relationships/slide" Target="slides/slide140.xml"/><Relationship Id="rId147" Type="http://schemas.openxmlformats.org/officeDocument/2006/relationships/slide" Target="slides/slide141.xml"/><Relationship Id="rId148" Type="http://schemas.openxmlformats.org/officeDocument/2006/relationships/slide" Target="slides/slide142.xml"/><Relationship Id="rId149" Type="http://schemas.openxmlformats.org/officeDocument/2006/relationships/slide" Target="slides/slide14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 Id="rId110" Type="http://schemas.openxmlformats.org/officeDocument/2006/relationships/slide" Target="slides/slide104.xml"/><Relationship Id="rId111" Type="http://schemas.openxmlformats.org/officeDocument/2006/relationships/slide" Target="slides/slide105.xml"/><Relationship Id="rId112" Type="http://schemas.openxmlformats.org/officeDocument/2006/relationships/slide" Target="slides/slide106.xml"/><Relationship Id="rId113" Type="http://schemas.openxmlformats.org/officeDocument/2006/relationships/slide" Target="slides/slide107.xml"/><Relationship Id="rId114" Type="http://schemas.openxmlformats.org/officeDocument/2006/relationships/slide" Target="slides/slide108.xml"/><Relationship Id="rId115" Type="http://schemas.openxmlformats.org/officeDocument/2006/relationships/slide" Target="slides/slide109.xml"/><Relationship Id="rId116" Type="http://schemas.openxmlformats.org/officeDocument/2006/relationships/slide" Target="slides/slide110.xml"/><Relationship Id="rId117" Type="http://schemas.openxmlformats.org/officeDocument/2006/relationships/slide" Target="slides/slide111.xml"/><Relationship Id="rId118" Type="http://schemas.openxmlformats.org/officeDocument/2006/relationships/slide" Target="slides/slide112.xml"/><Relationship Id="rId119" Type="http://schemas.openxmlformats.org/officeDocument/2006/relationships/slide" Target="slides/slide113.xml"/><Relationship Id="rId150" Type="http://schemas.openxmlformats.org/officeDocument/2006/relationships/slide" Target="slides/slide144.xml"/><Relationship Id="rId151" Type="http://schemas.openxmlformats.org/officeDocument/2006/relationships/slide" Target="slides/slide145.xml"/><Relationship Id="rId152" Type="http://schemas.openxmlformats.org/officeDocument/2006/relationships/slide" Target="slides/slide146.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153" Type="http://schemas.openxmlformats.org/officeDocument/2006/relationships/slide" Target="slides/slide147.xml"/><Relationship Id="rId154" Type="http://schemas.openxmlformats.org/officeDocument/2006/relationships/notesMaster" Target="notesMasters/notesMaster1.xml"/><Relationship Id="rId155" Type="http://schemas.openxmlformats.org/officeDocument/2006/relationships/handoutMaster" Target="handoutMasters/handoutMaster1.xml"/><Relationship Id="rId156" Type="http://schemas.openxmlformats.org/officeDocument/2006/relationships/commentAuthors" Target="commentAuthors.xml"/><Relationship Id="rId157" Type="http://schemas.openxmlformats.org/officeDocument/2006/relationships/presProps" Target="presProps.xml"/><Relationship Id="rId158" Type="http://schemas.openxmlformats.org/officeDocument/2006/relationships/viewProps" Target="viewProps.xml"/><Relationship Id="rId159" Type="http://schemas.openxmlformats.org/officeDocument/2006/relationships/theme" Target="theme/theme1.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 Id="rId95" Type="http://schemas.openxmlformats.org/officeDocument/2006/relationships/slide" Target="slides/slide89.xml"/><Relationship Id="rId96" Type="http://schemas.openxmlformats.org/officeDocument/2006/relationships/slide" Target="slides/slide90.xml"/><Relationship Id="rId97" Type="http://schemas.openxmlformats.org/officeDocument/2006/relationships/slide" Target="slides/slide91.xml"/><Relationship Id="rId98" Type="http://schemas.openxmlformats.org/officeDocument/2006/relationships/slide" Target="slides/slide92.xml"/><Relationship Id="rId99" Type="http://schemas.openxmlformats.org/officeDocument/2006/relationships/slide" Target="slides/slide93.xml"/><Relationship Id="rId120" Type="http://schemas.openxmlformats.org/officeDocument/2006/relationships/slide" Target="slides/slide114.xml"/><Relationship Id="rId121" Type="http://schemas.openxmlformats.org/officeDocument/2006/relationships/slide" Target="slides/slide115.xml"/><Relationship Id="rId122" Type="http://schemas.openxmlformats.org/officeDocument/2006/relationships/slide" Target="slides/slide116.xml"/><Relationship Id="rId123" Type="http://schemas.openxmlformats.org/officeDocument/2006/relationships/slide" Target="slides/slide117.xml"/><Relationship Id="rId124" Type="http://schemas.openxmlformats.org/officeDocument/2006/relationships/slide" Target="slides/slide118.xml"/><Relationship Id="rId125" Type="http://schemas.openxmlformats.org/officeDocument/2006/relationships/slide" Target="slides/slide119.xml"/><Relationship Id="rId126" Type="http://schemas.openxmlformats.org/officeDocument/2006/relationships/slide" Target="slides/slide120.xml"/><Relationship Id="rId127" Type="http://schemas.openxmlformats.org/officeDocument/2006/relationships/slide" Target="slides/slide121.xml"/><Relationship Id="rId128" Type="http://schemas.openxmlformats.org/officeDocument/2006/relationships/slide" Target="slides/slide122.xml"/><Relationship Id="rId129" Type="http://schemas.openxmlformats.org/officeDocument/2006/relationships/slide" Target="slides/slide123.xml"/><Relationship Id="rId160" Type="http://schemas.openxmlformats.org/officeDocument/2006/relationships/tableStyles" Target="tableStyles.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130" Type="http://schemas.openxmlformats.org/officeDocument/2006/relationships/slide" Target="slides/slide124.xml"/><Relationship Id="rId131" Type="http://schemas.openxmlformats.org/officeDocument/2006/relationships/slide" Target="slides/slide125.xml"/><Relationship Id="rId132" Type="http://schemas.openxmlformats.org/officeDocument/2006/relationships/slide" Target="slides/slide126.xml"/><Relationship Id="rId133" Type="http://schemas.openxmlformats.org/officeDocument/2006/relationships/slide" Target="slides/slide127.xml"/><Relationship Id="rId134" Type="http://schemas.openxmlformats.org/officeDocument/2006/relationships/slide" Target="slides/slide128.xml"/><Relationship Id="rId135" Type="http://schemas.openxmlformats.org/officeDocument/2006/relationships/slide" Target="slides/slide129.xml"/><Relationship Id="rId136" Type="http://schemas.openxmlformats.org/officeDocument/2006/relationships/slide" Target="slides/slide130.xml"/><Relationship Id="rId137" Type="http://schemas.openxmlformats.org/officeDocument/2006/relationships/slide" Target="slides/slide131.xml"/><Relationship Id="rId138" Type="http://schemas.openxmlformats.org/officeDocument/2006/relationships/slide" Target="slides/slide132.xml"/><Relationship Id="rId139" Type="http://schemas.openxmlformats.org/officeDocument/2006/relationships/slide" Target="slides/slide13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100" Type="http://schemas.openxmlformats.org/officeDocument/2006/relationships/slide" Target="slides/slide94.xml"/><Relationship Id="rId101" Type="http://schemas.openxmlformats.org/officeDocument/2006/relationships/slide" Target="slides/slide95.xml"/><Relationship Id="rId102" Type="http://schemas.openxmlformats.org/officeDocument/2006/relationships/slide" Target="slides/slide96.xml"/><Relationship Id="rId103" Type="http://schemas.openxmlformats.org/officeDocument/2006/relationships/slide" Target="slides/slide97.xml"/><Relationship Id="rId104" Type="http://schemas.openxmlformats.org/officeDocument/2006/relationships/slide" Target="slides/slide98.xml"/><Relationship Id="rId105" Type="http://schemas.openxmlformats.org/officeDocument/2006/relationships/slide" Target="slides/slide99.xml"/><Relationship Id="rId106" Type="http://schemas.openxmlformats.org/officeDocument/2006/relationships/slide" Target="slides/slide100.xml"/><Relationship Id="rId107" Type="http://schemas.openxmlformats.org/officeDocument/2006/relationships/slide" Target="slides/slide101.xml"/><Relationship Id="rId108" Type="http://schemas.openxmlformats.org/officeDocument/2006/relationships/slide" Target="slides/slide102.xml"/><Relationship Id="rId109" Type="http://schemas.openxmlformats.org/officeDocument/2006/relationships/slide" Target="slides/slide103.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40" Type="http://schemas.openxmlformats.org/officeDocument/2006/relationships/slide" Target="slides/slide134.xml"/><Relationship Id="rId141" Type="http://schemas.openxmlformats.org/officeDocument/2006/relationships/slide" Target="slides/slide135.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2.xlsx"/><Relationship Id="rId2" Type="http://schemas.openxmlformats.org/officeDocument/2006/relationships/chartUserShapes" Target="../drawings/drawing1.xml"/></Relationships>
</file>

<file path=ppt/charts/_rels/chart10.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oleObject" Target="Book1" TargetMode="External"/><Relationship Id="rId3"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oleObject" Target="file:///\\CLM-05-06\GPRENTIC.$\Workshop\CAREER%20Attempts%206-10.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LM-05-06\GPRENTIC.$\Workshop\CAREER%20Attempts%206-10.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lgn="ctr">
              <a:defRPr>
                <a:latin typeface="Arial" panose="020B0604020202020204" pitchFamily="34" charset="0"/>
                <a:cs typeface="Arial" panose="020B0604020202020204" pitchFamily="34" charset="0"/>
              </a:defRPr>
            </a:pPr>
            <a:r>
              <a:rPr lang="en-US" sz="1000">
                <a:latin typeface="Arial" panose="020B0604020202020204" pitchFamily="34" charset="0"/>
                <a:cs typeface="Arial" panose="020B0604020202020204" pitchFamily="34" charset="0"/>
              </a:rPr>
              <a:t>ENG Subactivity Funding</a:t>
            </a:r>
          </a:p>
          <a:p>
            <a:pPr algn="ctr">
              <a:defRPr>
                <a:latin typeface="Arial" panose="020B0604020202020204" pitchFamily="34" charset="0"/>
                <a:cs typeface="Arial" panose="020B0604020202020204" pitchFamily="34" charset="0"/>
              </a:defRPr>
            </a:pPr>
            <a:r>
              <a:rPr lang="en-US" sz="900" b="0">
                <a:latin typeface="Arial" panose="020B0604020202020204" pitchFamily="34" charset="0"/>
                <a:cs typeface="Arial" panose="020B0604020202020204" pitchFamily="34" charset="0"/>
              </a:rPr>
              <a:t>(Dollars in Millions)</a:t>
            </a:r>
          </a:p>
        </c:rich>
      </c:tx>
      <c:layout>
        <c:manualLayout>
          <c:xMode val="edge"/>
          <c:yMode val="edge"/>
          <c:x val="0.291658313861534"/>
          <c:y val="0.0126575588833199"/>
        </c:manualLayout>
      </c:layout>
      <c:overlay val="0"/>
    </c:title>
    <c:autoTitleDeleted val="0"/>
    <c:plotArea>
      <c:layout>
        <c:manualLayout>
          <c:layoutTarget val="inner"/>
          <c:xMode val="edge"/>
          <c:yMode val="edge"/>
          <c:x val="0.0788340632571562"/>
          <c:y val="0.117744364594758"/>
          <c:w val="0.742185337523334"/>
          <c:h val="0.724444371688466"/>
        </c:manualLayout>
      </c:layout>
      <c:lineChart>
        <c:grouping val="standard"/>
        <c:varyColors val="0"/>
        <c:ser>
          <c:idx val="0"/>
          <c:order val="0"/>
          <c:tx>
            <c:strRef>
              <c:f>'ENG Subactivity Funding'!$A$23</c:f>
              <c:strCache>
                <c:ptCount val="1"/>
                <c:pt idx="0">
                  <c:v>CBET</c:v>
                </c:pt>
              </c:strCache>
            </c:strRef>
          </c:tx>
          <c:spPr>
            <a:ln w="12700"/>
          </c:spPr>
          <c:marker>
            <c:spPr>
              <a:ln w="12700"/>
            </c:spPr>
          </c:marker>
          <c:cat>
            <c:strRef>
              <c:f>'ENG Subactivity Funding'!$B$22:$K$22</c:f>
              <c:strCache>
                <c:ptCount val="10"/>
                <c:pt idx="0">
                  <c:v>FY08</c:v>
                </c:pt>
                <c:pt idx="1">
                  <c:v>FY09</c:v>
                </c:pt>
                <c:pt idx="2">
                  <c:v>FY10</c:v>
                </c:pt>
                <c:pt idx="3">
                  <c:v>FY11</c:v>
                </c:pt>
                <c:pt idx="4">
                  <c:v>FY12</c:v>
                </c:pt>
                <c:pt idx="5">
                  <c:v>FY13</c:v>
                </c:pt>
                <c:pt idx="6">
                  <c:v>FY14</c:v>
                </c:pt>
                <c:pt idx="7">
                  <c:v>FY15</c:v>
                </c:pt>
                <c:pt idx="8">
                  <c:v>FY16</c:v>
                </c:pt>
                <c:pt idx="9">
                  <c:v>FY17</c:v>
                </c:pt>
              </c:strCache>
            </c:strRef>
          </c:cat>
          <c:val>
            <c:numRef>
              <c:f>'ENG Subactivity Funding'!$B$23:$K$23</c:f>
              <c:numCache>
                <c:formatCode>#,##0.00;\-#,##0.00;"-"??</c:formatCode>
                <c:ptCount val="10"/>
                <c:pt idx="0">
                  <c:v>132.81</c:v>
                </c:pt>
                <c:pt idx="1">
                  <c:v>206.57</c:v>
                </c:pt>
                <c:pt idx="2">
                  <c:v>157.08</c:v>
                </c:pt>
                <c:pt idx="3">
                  <c:v>158.82</c:v>
                </c:pt>
                <c:pt idx="4">
                  <c:v>171.51</c:v>
                </c:pt>
                <c:pt idx="5">
                  <c:v>167.014452</c:v>
                </c:pt>
                <c:pt idx="6">
                  <c:v>167.763593</c:v>
                </c:pt>
                <c:pt idx="7">
                  <c:v>180.4</c:v>
                </c:pt>
                <c:pt idx="8">
                  <c:v>183.82</c:v>
                </c:pt>
                <c:pt idx="9">
                  <c:v>198.42</c:v>
                </c:pt>
              </c:numCache>
            </c:numRef>
          </c:val>
          <c:smooth val="0"/>
          <c:extLst xmlns:c16r2="http://schemas.microsoft.com/office/drawing/2015/06/chart">
            <c:ext xmlns:c16="http://schemas.microsoft.com/office/drawing/2014/chart" uri="{C3380CC4-5D6E-409C-BE32-E72D297353CC}">
              <c16:uniqueId val="{00000000-8D11-44DB-BDA8-57C7D05B9C7A}"/>
            </c:ext>
          </c:extLst>
        </c:ser>
        <c:ser>
          <c:idx val="1"/>
          <c:order val="1"/>
          <c:tx>
            <c:strRef>
              <c:f>'ENG Subactivity Funding'!$A$24</c:f>
              <c:strCache>
                <c:ptCount val="1"/>
                <c:pt idx="0">
                  <c:v>CMMI</c:v>
                </c:pt>
              </c:strCache>
            </c:strRef>
          </c:tx>
          <c:spPr>
            <a:ln w="12700"/>
          </c:spPr>
          <c:marker>
            <c:spPr>
              <a:ln w="12700"/>
            </c:spPr>
          </c:marker>
          <c:cat>
            <c:strRef>
              <c:f>'ENG Subactivity Funding'!$B$22:$K$22</c:f>
              <c:strCache>
                <c:ptCount val="10"/>
                <c:pt idx="0">
                  <c:v>FY08</c:v>
                </c:pt>
                <c:pt idx="1">
                  <c:v>FY09</c:v>
                </c:pt>
                <c:pt idx="2">
                  <c:v>FY10</c:v>
                </c:pt>
                <c:pt idx="3">
                  <c:v>FY11</c:v>
                </c:pt>
                <c:pt idx="4">
                  <c:v>FY12</c:v>
                </c:pt>
                <c:pt idx="5">
                  <c:v>FY13</c:v>
                </c:pt>
                <c:pt idx="6">
                  <c:v>FY14</c:v>
                </c:pt>
                <c:pt idx="7">
                  <c:v>FY15</c:v>
                </c:pt>
                <c:pt idx="8">
                  <c:v>FY16</c:v>
                </c:pt>
                <c:pt idx="9">
                  <c:v>FY17</c:v>
                </c:pt>
              </c:strCache>
            </c:strRef>
          </c:cat>
          <c:val>
            <c:numRef>
              <c:f>'ENG Subactivity Funding'!$B$24:$K$24</c:f>
              <c:numCache>
                <c:formatCode>#,##0.00;\-#,##0.00;"-"??</c:formatCode>
                <c:ptCount val="10"/>
                <c:pt idx="0">
                  <c:v>161.11</c:v>
                </c:pt>
                <c:pt idx="1">
                  <c:v>232.89</c:v>
                </c:pt>
                <c:pt idx="2">
                  <c:v>189.4</c:v>
                </c:pt>
                <c:pt idx="3">
                  <c:v>189.62</c:v>
                </c:pt>
                <c:pt idx="4">
                  <c:v>203.59</c:v>
                </c:pt>
                <c:pt idx="5">
                  <c:v>200.807162</c:v>
                </c:pt>
                <c:pt idx="6">
                  <c:v>195.232072</c:v>
                </c:pt>
                <c:pt idx="7">
                  <c:v>225.55</c:v>
                </c:pt>
                <c:pt idx="8">
                  <c:v>216.39</c:v>
                </c:pt>
                <c:pt idx="9">
                  <c:v>233.92</c:v>
                </c:pt>
              </c:numCache>
            </c:numRef>
          </c:val>
          <c:smooth val="0"/>
          <c:extLst xmlns:c16r2="http://schemas.microsoft.com/office/drawing/2015/06/chart">
            <c:ext xmlns:c16="http://schemas.microsoft.com/office/drawing/2014/chart" uri="{C3380CC4-5D6E-409C-BE32-E72D297353CC}">
              <c16:uniqueId val="{00000001-8D11-44DB-BDA8-57C7D05B9C7A}"/>
            </c:ext>
          </c:extLst>
        </c:ser>
        <c:ser>
          <c:idx val="2"/>
          <c:order val="2"/>
          <c:tx>
            <c:strRef>
              <c:f>'ENG Subactivity Funding'!$A$25</c:f>
              <c:strCache>
                <c:ptCount val="1"/>
                <c:pt idx="0">
                  <c:v>ECCS</c:v>
                </c:pt>
              </c:strCache>
            </c:strRef>
          </c:tx>
          <c:spPr>
            <a:ln w="12700"/>
          </c:spPr>
          <c:marker>
            <c:spPr>
              <a:ln w="12700"/>
            </c:spPr>
          </c:marker>
          <c:cat>
            <c:strRef>
              <c:f>'ENG Subactivity Funding'!$B$22:$K$22</c:f>
              <c:strCache>
                <c:ptCount val="10"/>
                <c:pt idx="0">
                  <c:v>FY08</c:v>
                </c:pt>
                <c:pt idx="1">
                  <c:v>FY09</c:v>
                </c:pt>
                <c:pt idx="2">
                  <c:v>FY10</c:v>
                </c:pt>
                <c:pt idx="3">
                  <c:v>FY11</c:v>
                </c:pt>
                <c:pt idx="4">
                  <c:v>FY12</c:v>
                </c:pt>
                <c:pt idx="5">
                  <c:v>FY13</c:v>
                </c:pt>
                <c:pt idx="6">
                  <c:v>FY14</c:v>
                </c:pt>
                <c:pt idx="7">
                  <c:v>FY15</c:v>
                </c:pt>
                <c:pt idx="8">
                  <c:v>FY16</c:v>
                </c:pt>
                <c:pt idx="9">
                  <c:v>FY17</c:v>
                </c:pt>
              </c:strCache>
            </c:strRef>
          </c:cat>
          <c:val>
            <c:numRef>
              <c:f>'ENG Subactivity Funding'!$B$25:$K$25</c:f>
              <c:numCache>
                <c:formatCode>#,##0.00;\-#,##0.00;"-"??</c:formatCode>
                <c:ptCount val="10"/>
                <c:pt idx="0">
                  <c:v>83.6</c:v>
                </c:pt>
                <c:pt idx="1">
                  <c:v>132.78</c:v>
                </c:pt>
                <c:pt idx="2">
                  <c:v>93.97</c:v>
                </c:pt>
                <c:pt idx="3">
                  <c:v>97.54</c:v>
                </c:pt>
                <c:pt idx="4">
                  <c:v>106.74</c:v>
                </c:pt>
                <c:pt idx="5">
                  <c:v>104.58397</c:v>
                </c:pt>
                <c:pt idx="6">
                  <c:v>100.367068</c:v>
                </c:pt>
                <c:pt idx="7">
                  <c:v>118.97</c:v>
                </c:pt>
                <c:pt idx="8">
                  <c:v>113.95</c:v>
                </c:pt>
                <c:pt idx="9">
                  <c:v>122.76</c:v>
                </c:pt>
              </c:numCache>
            </c:numRef>
          </c:val>
          <c:smooth val="0"/>
          <c:extLst xmlns:c16r2="http://schemas.microsoft.com/office/drawing/2015/06/chart">
            <c:ext xmlns:c16="http://schemas.microsoft.com/office/drawing/2014/chart" uri="{C3380CC4-5D6E-409C-BE32-E72D297353CC}">
              <c16:uniqueId val="{00000002-8D11-44DB-BDA8-57C7D05B9C7A}"/>
            </c:ext>
          </c:extLst>
        </c:ser>
        <c:ser>
          <c:idx val="3"/>
          <c:order val="3"/>
          <c:tx>
            <c:strRef>
              <c:f>'ENG Subactivity Funding'!$A$26</c:f>
              <c:strCache>
                <c:ptCount val="1"/>
                <c:pt idx="0">
                  <c:v>EEC</c:v>
                </c:pt>
              </c:strCache>
            </c:strRef>
          </c:tx>
          <c:spPr>
            <a:ln w="12700"/>
          </c:spPr>
          <c:marker>
            <c:spPr>
              <a:ln w="12700"/>
            </c:spPr>
          </c:marker>
          <c:cat>
            <c:strRef>
              <c:f>'ENG Subactivity Funding'!$B$22:$K$22</c:f>
              <c:strCache>
                <c:ptCount val="10"/>
                <c:pt idx="0">
                  <c:v>FY08</c:v>
                </c:pt>
                <c:pt idx="1">
                  <c:v>FY09</c:v>
                </c:pt>
                <c:pt idx="2">
                  <c:v>FY10</c:v>
                </c:pt>
                <c:pt idx="3">
                  <c:v>FY11</c:v>
                </c:pt>
                <c:pt idx="4">
                  <c:v>FY12</c:v>
                </c:pt>
                <c:pt idx="5">
                  <c:v>FY13</c:v>
                </c:pt>
                <c:pt idx="6">
                  <c:v>FY14</c:v>
                </c:pt>
                <c:pt idx="7">
                  <c:v>FY15</c:v>
                </c:pt>
                <c:pt idx="8">
                  <c:v>FY16</c:v>
                </c:pt>
                <c:pt idx="9">
                  <c:v>FY17</c:v>
                </c:pt>
              </c:strCache>
            </c:strRef>
          </c:cat>
          <c:val>
            <c:numRef>
              <c:f>'ENG Subactivity Funding'!$B$26:$K$26</c:f>
              <c:numCache>
                <c:formatCode>#,##0.00;\-#,##0.00;"-"??</c:formatCode>
                <c:ptCount val="10"/>
                <c:pt idx="0">
                  <c:v>150.41</c:v>
                </c:pt>
                <c:pt idx="1">
                  <c:v>125.86</c:v>
                </c:pt>
                <c:pt idx="2">
                  <c:v>125.86</c:v>
                </c:pt>
                <c:pt idx="3">
                  <c:v>125.76</c:v>
                </c:pt>
                <c:pt idx="4">
                  <c:v>123.93</c:v>
                </c:pt>
                <c:pt idx="5">
                  <c:v>115.207976</c:v>
                </c:pt>
                <c:pt idx="6">
                  <c:v>119.495512</c:v>
                </c:pt>
                <c:pt idx="7">
                  <c:v>117.95</c:v>
                </c:pt>
                <c:pt idx="8">
                  <c:v>107.61</c:v>
                </c:pt>
                <c:pt idx="9">
                  <c:v>120.32</c:v>
                </c:pt>
              </c:numCache>
            </c:numRef>
          </c:val>
          <c:smooth val="0"/>
          <c:extLst xmlns:c16r2="http://schemas.microsoft.com/office/drawing/2015/06/chart">
            <c:ext xmlns:c16="http://schemas.microsoft.com/office/drawing/2014/chart" uri="{C3380CC4-5D6E-409C-BE32-E72D297353CC}">
              <c16:uniqueId val="{00000003-8D11-44DB-BDA8-57C7D05B9C7A}"/>
            </c:ext>
          </c:extLst>
        </c:ser>
        <c:ser>
          <c:idx val="4"/>
          <c:order val="4"/>
          <c:tx>
            <c:strRef>
              <c:f>'ENG Subactivity Funding'!$A$27</c:f>
              <c:strCache>
                <c:ptCount val="1"/>
                <c:pt idx="0">
                  <c:v>IIP</c:v>
                </c:pt>
              </c:strCache>
            </c:strRef>
          </c:tx>
          <c:spPr>
            <a:ln w="12700"/>
          </c:spPr>
          <c:marker>
            <c:spPr>
              <a:ln w="12700"/>
            </c:spPr>
          </c:marker>
          <c:cat>
            <c:strRef>
              <c:f>'ENG Subactivity Funding'!$B$22:$K$22</c:f>
              <c:strCache>
                <c:ptCount val="10"/>
                <c:pt idx="0">
                  <c:v>FY08</c:v>
                </c:pt>
                <c:pt idx="1">
                  <c:v>FY09</c:v>
                </c:pt>
                <c:pt idx="2">
                  <c:v>FY10</c:v>
                </c:pt>
                <c:pt idx="3">
                  <c:v>FY11</c:v>
                </c:pt>
                <c:pt idx="4">
                  <c:v>FY12</c:v>
                </c:pt>
                <c:pt idx="5">
                  <c:v>FY13</c:v>
                </c:pt>
                <c:pt idx="6">
                  <c:v>FY14</c:v>
                </c:pt>
                <c:pt idx="7">
                  <c:v>FY15</c:v>
                </c:pt>
                <c:pt idx="8">
                  <c:v>FY16</c:v>
                </c:pt>
                <c:pt idx="9">
                  <c:v>FY17</c:v>
                </c:pt>
              </c:strCache>
            </c:strRef>
          </c:cat>
          <c:val>
            <c:numRef>
              <c:f>'ENG Subactivity Funding'!$B$27:$K$27</c:f>
              <c:numCache>
                <c:formatCode>#,##0.00;\-#,##0.00;"-"??</c:formatCode>
                <c:ptCount val="10"/>
                <c:pt idx="0">
                  <c:v>130.72</c:v>
                </c:pt>
                <c:pt idx="1">
                  <c:v>166.82</c:v>
                </c:pt>
                <c:pt idx="2">
                  <c:v>180.63</c:v>
                </c:pt>
                <c:pt idx="3">
                  <c:v>162.65</c:v>
                </c:pt>
                <c:pt idx="4">
                  <c:v>187.79</c:v>
                </c:pt>
                <c:pt idx="5">
                  <c:v>202.407611</c:v>
                </c:pt>
                <c:pt idx="6">
                  <c:v>205.99181</c:v>
                </c:pt>
                <c:pt idx="7">
                  <c:v>227.26</c:v>
                </c:pt>
                <c:pt idx="8">
                  <c:v>239.93</c:v>
                </c:pt>
                <c:pt idx="9">
                  <c:v>268.91</c:v>
                </c:pt>
              </c:numCache>
            </c:numRef>
          </c:val>
          <c:smooth val="0"/>
          <c:extLst xmlns:c16r2="http://schemas.microsoft.com/office/drawing/2015/06/chart">
            <c:ext xmlns:c16="http://schemas.microsoft.com/office/drawing/2014/chart" uri="{C3380CC4-5D6E-409C-BE32-E72D297353CC}">
              <c16:uniqueId val="{00000004-8D11-44DB-BDA8-57C7D05B9C7A}"/>
            </c:ext>
          </c:extLst>
        </c:ser>
        <c:ser>
          <c:idx val="5"/>
          <c:order val="5"/>
          <c:tx>
            <c:strRef>
              <c:f>'ENG Subactivity Funding'!$A$28</c:f>
              <c:strCache>
                <c:ptCount val="1"/>
                <c:pt idx="0">
                  <c:v>EFMA</c:v>
                </c:pt>
              </c:strCache>
            </c:strRef>
          </c:tx>
          <c:spPr>
            <a:ln w="12700"/>
          </c:spPr>
          <c:marker>
            <c:spPr>
              <a:ln w="12700"/>
            </c:spPr>
          </c:marker>
          <c:cat>
            <c:strRef>
              <c:f>'ENG Subactivity Funding'!$B$22:$K$22</c:f>
              <c:strCache>
                <c:ptCount val="10"/>
                <c:pt idx="0">
                  <c:v>FY08</c:v>
                </c:pt>
                <c:pt idx="1">
                  <c:v>FY09</c:v>
                </c:pt>
                <c:pt idx="2">
                  <c:v>FY10</c:v>
                </c:pt>
                <c:pt idx="3">
                  <c:v>FY11</c:v>
                </c:pt>
                <c:pt idx="4">
                  <c:v>FY12</c:v>
                </c:pt>
                <c:pt idx="5">
                  <c:v>FY13</c:v>
                </c:pt>
                <c:pt idx="6">
                  <c:v>FY14</c:v>
                </c:pt>
                <c:pt idx="7">
                  <c:v>FY15</c:v>
                </c:pt>
                <c:pt idx="8">
                  <c:v>FY16</c:v>
                </c:pt>
                <c:pt idx="9">
                  <c:v>FY17</c:v>
                </c:pt>
              </c:strCache>
            </c:strRef>
          </c:cat>
          <c:val>
            <c:numRef>
              <c:f>'ENG Subactivity Funding'!$B$28:$K$28</c:f>
              <c:numCache>
                <c:formatCode>#,##0.00;\-#,##0.00;"-"??</c:formatCode>
                <c:ptCount val="10"/>
                <c:pt idx="0">
                  <c:v>25.23</c:v>
                </c:pt>
                <c:pt idx="1">
                  <c:v>40.5</c:v>
                </c:pt>
                <c:pt idx="2">
                  <c:v>28.99</c:v>
                </c:pt>
                <c:pt idx="3">
                  <c:v>28.95</c:v>
                </c:pt>
                <c:pt idx="4">
                  <c:v>30.99</c:v>
                </c:pt>
                <c:pt idx="5">
                  <c:v>30.155763</c:v>
                </c:pt>
                <c:pt idx="6">
                  <c:v>44.273791</c:v>
                </c:pt>
                <c:pt idx="7">
                  <c:v>53.41</c:v>
                </c:pt>
                <c:pt idx="8">
                  <c:v>54.49</c:v>
                </c:pt>
                <c:pt idx="9">
                  <c:v>58.4</c:v>
                </c:pt>
              </c:numCache>
            </c:numRef>
          </c:val>
          <c:smooth val="0"/>
          <c:extLst xmlns:c16r2="http://schemas.microsoft.com/office/drawing/2015/06/chart">
            <c:ext xmlns:c16="http://schemas.microsoft.com/office/drawing/2014/chart" uri="{C3380CC4-5D6E-409C-BE32-E72D297353CC}">
              <c16:uniqueId val="{00000005-8D11-44DB-BDA8-57C7D05B9C7A}"/>
            </c:ext>
          </c:extLst>
        </c:ser>
        <c:dLbls>
          <c:showLegendKey val="0"/>
          <c:showVal val="0"/>
          <c:showCatName val="0"/>
          <c:showSerName val="0"/>
          <c:showPercent val="0"/>
          <c:showBubbleSize val="0"/>
        </c:dLbls>
        <c:marker val="1"/>
        <c:smooth val="0"/>
        <c:axId val="1459855040"/>
        <c:axId val="1459859104"/>
      </c:lineChart>
      <c:catAx>
        <c:axId val="1459855040"/>
        <c:scaling>
          <c:orientation val="minMax"/>
        </c:scaling>
        <c:delete val="0"/>
        <c:axPos val="b"/>
        <c:numFmt formatCode="General" sourceLinked="1"/>
        <c:majorTickMark val="none"/>
        <c:minorTickMark val="out"/>
        <c:tickLblPos val="nextTo"/>
        <c:spPr>
          <a:ln>
            <a:solidFill>
              <a:sysClr val="windowText" lastClr="000000"/>
            </a:solidFill>
          </a:ln>
        </c:spPr>
        <c:txPr>
          <a:bodyPr rot="0" vert="horz"/>
          <a:lstStyle/>
          <a:p>
            <a:pPr>
              <a:defRPr sz="900">
                <a:latin typeface="Arial" panose="020B0604020202020204" pitchFamily="34" charset="0"/>
                <a:cs typeface="Arial" panose="020B0604020202020204" pitchFamily="34" charset="0"/>
              </a:defRPr>
            </a:pPr>
            <a:endParaRPr lang="en-US"/>
          </a:p>
        </c:txPr>
        <c:crossAx val="1459859104"/>
        <c:crosses val="autoZero"/>
        <c:auto val="1"/>
        <c:lblAlgn val="ctr"/>
        <c:lblOffset val="100"/>
        <c:tickLblSkip val="1"/>
        <c:tickMarkSkip val="1"/>
        <c:noMultiLvlLbl val="0"/>
      </c:catAx>
      <c:valAx>
        <c:axId val="1459859104"/>
        <c:scaling>
          <c:orientation val="minMax"/>
          <c:max val="300.0"/>
        </c:scaling>
        <c:delete val="0"/>
        <c:axPos val="l"/>
        <c:majorGridlines>
          <c:spPr>
            <a:ln>
              <a:solidFill>
                <a:sysClr val="windowText" lastClr="000000"/>
              </a:solidFill>
            </a:ln>
          </c:spPr>
        </c:majorGridlines>
        <c:numFmt formatCode="\$#,##0_);[Red]\(\$#,##0\)" sourceLinked="0"/>
        <c:majorTickMark val="out"/>
        <c:minorTickMark val="none"/>
        <c:tickLblPos val="nextTo"/>
        <c:spPr>
          <a:ln>
            <a:solidFill>
              <a:sysClr val="windowText" lastClr="000000"/>
            </a:solidFill>
          </a:ln>
        </c:spPr>
        <c:txPr>
          <a:bodyPr rot="0" vert="horz"/>
          <a:lstStyle/>
          <a:p>
            <a:pPr>
              <a:defRPr sz="900">
                <a:latin typeface="Arial" panose="020B0604020202020204" pitchFamily="34" charset="0"/>
                <a:cs typeface="Arial" panose="020B0604020202020204" pitchFamily="34" charset="0"/>
              </a:defRPr>
            </a:pPr>
            <a:endParaRPr lang="en-US"/>
          </a:p>
        </c:txPr>
        <c:crossAx val="1459855040"/>
        <c:crosses val="autoZero"/>
        <c:crossBetween val="between"/>
      </c:valAx>
      <c:spPr>
        <a:ln>
          <a:solidFill>
            <a:sysClr val="windowText" lastClr="000000"/>
          </a:solidFill>
        </a:ln>
      </c:spPr>
    </c:plotArea>
    <c:legend>
      <c:legendPos val="r"/>
      <c:layout>
        <c:manualLayout>
          <c:xMode val="edge"/>
          <c:yMode val="edge"/>
          <c:x val="0.852980199623395"/>
          <c:y val="0.277083231020239"/>
          <c:w val="0.114334905643011"/>
          <c:h val="0.426771653543307"/>
        </c:manualLayout>
      </c:layout>
      <c:overlay val="0"/>
      <c:spPr>
        <a:ln>
          <a:solidFill>
            <a:schemeClr val="tx1"/>
          </a:solidFill>
        </a:ln>
      </c:spPr>
      <c:txPr>
        <a:bodyPr/>
        <a:lstStyle/>
        <a:p>
          <a:pPr>
            <a:defRPr sz="900">
              <a:latin typeface="Arial" panose="020B0604020202020204" pitchFamily="34" charset="0"/>
              <a:cs typeface="Arial" panose="020B0604020202020204" pitchFamily="34" charset="0"/>
            </a:defRPr>
          </a:pPr>
          <a:endParaRPr lang="en-US"/>
        </a:p>
      </c:txPr>
    </c:legend>
    <c:plotVisOnly val="1"/>
    <c:dispBlanksAs val="gap"/>
    <c:showDLblsOverMax val="0"/>
  </c:chart>
  <c:spPr>
    <a:ln>
      <a:noFill/>
    </a:ln>
  </c:spPr>
  <c:externalData r:id="rId1">
    <c:autoUpdate val="0"/>
  </c:externalData>
  <c:userShapes r:id="rId2"/>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invertIfNegative val="0"/>
          <c:cat>
            <c:strRef>
              <c:f>FR!$D$42:$D$56</c:f>
              <c:strCache>
                <c:ptCount val="15"/>
                <c:pt idx="0">
                  <c:v>Aerospace</c:v>
                </c:pt>
                <c:pt idx="1">
                  <c:v>Agriculture</c:v>
                </c:pt>
                <c:pt idx="2">
                  <c:v>Biological Sciences</c:v>
                </c:pt>
                <c:pt idx="3">
                  <c:v>Bioengineering (BME)</c:v>
                </c:pt>
                <c:pt idx="4">
                  <c:v>Chemical Engineering</c:v>
                </c:pt>
                <c:pt idx="5">
                  <c:v>Chemistry</c:v>
                </c:pt>
                <c:pt idx="6">
                  <c:v>Civil Engineering</c:v>
                </c:pt>
                <c:pt idx="7">
                  <c:v>Environmental Engineering/Environmental Sciences</c:v>
                </c:pt>
                <c:pt idx="8">
                  <c:v>Electrical &amp; Computer Engineering</c:v>
                </c:pt>
                <c:pt idx="9">
                  <c:v>Material Sciences &amp; Engineering</c:v>
                </c:pt>
                <c:pt idx="10">
                  <c:v>Mechanical Sciences &amp; Engineering</c:v>
                </c:pt>
                <c:pt idx="11">
                  <c:v>Medical</c:v>
                </c:pt>
                <c:pt idx="12">
                  <c:v>Physics &amp; Mathematics</c:v>
                </c:pt>
                <c:pt idx="13">
                  <c:v>Unknown</c:v>
                </c:pt>
                <c:pt idx="14">
                  <c:v>Other</c:v>
                </c:pt>
              </c:strCache>
            </c:strRef>
          </c:cat>
          <c:val>
            <c:numRef>
              <c:f>FR!$E$42:$E$56</c:f>
              <c:numCache>
                <c:formatCode>0.00%</c:formatCode>
                <c:ptCount val="15"/>
                <c:pt idx="0">
                  <c:v>0.02</c:v>
                </c:pt>
                <c:pt idx="1">
                  <c:v>0.01</c:v>
                </c:pt>
                <c:pt idx="2">
                  <c:v>0.01</c:v>
                </c:pt>
                <c:pt idx="3">
                  <c:v>0.14</c:v>
                </c:pt>
                <c:pt idx="4">
                  <c:v>0.28</c:v>
                </c:pt>
                <c:pt idx="5">
                  <c:v>0.05</c:v>
                </c:pt>
                <c:pt idx="6">
                  <c:v>0.07</c:v>
                </c:pt>
                <c:pt idx="7">
                  <c:v>0.07</c:v>
                </c:pt>
                <c:pt idx="8">
                  <c:v>0.03</c:v>
                </c:pt>
                <c:pt idx="9">
                  <c:v>0.04</c:v>
                </c:pt>
                <c:pt idx="10">
                  <c:v>0.14</c:v>
                </c:pt>
                <c:pt idx="11">
                  <c:v>0.01</c:v>
                </c:pt>
                <c:pt idx="12">
                  <c:v>0.03</c:v>
                </c:pt>
                <c:pt idx="13">
                  <c:v>0.03</c:v>
                </c:pt>
                <c:pt idx="14">
                  <c:v>0.07</c:v>
                </c:pt>
              </c:numCache>
            </c:numRef>
          </c:val>
          <c:extLst xmlns:c16r2="http://schemas.microsoft.com/office/drawing/2015/06/chart">
            <c:ext xmlns:c16="http://schemas.microsoft.com/office/drawing/2014/chart" uri="{C3380CC4-5D6E-409C-BE32-E72D297353CC}">
              <c16:uniqueId val="{00000000-8290-4877-BE35-B7EF8EC4DF5B}"/>
            </c:ext>
          </c:extLst>
        </c:ser>
        <c:dLbls>
          <c:showLegendKey val="0"/>
          <c:showVal val="0"/>
          <c:showCatName val="0"/>
          <c:showSerName val="0"/>
          <c:showPercent val="0"/>
          <c:showBubbleSize val="0"/>
        </c:dLbls>
        <c:gapWidth val="150"/>
        <c:axId val="1461772992"/>
        <c:axId val="1450075056"/>
      </c:barChart>
      <c:catAx>
        <c:axId val="1461772992"/>
        <c:scaling>
          <c:orientation val="minMax"/>
        </c:scaling>
        <c:delete val="0"/>
        <c:axPos val="b"/>
        <c:numFmt formatCode="General" sourceLinked="0"/>
        <c:majorTickMark val="out"/>
        <c:minorTickMark val="none"/>
        <c:tickLblPos val="nextTo"/>
        <c:crossAx val="1450075056"/>
        <c:crosses val="autoZero"/>
        <c:auto val="1"/>
        <c:lblAlgn val="ctr"/>
        <c:lblOffset val="100"/>
        <c:noMultiLvlLbl val="0"/>
      </c:catAx>
      <c:valAx>
        <c:axId val="1450075056"/>
        <c:scaling>
          <c:orientation val="minMax"/>
        </c:scaling>
        <c:delete val="0"/>
        <c:axPos val="l"/>
        <c:majorGridlines/>
        <c:numFmt formatCode="0.00%" sourceLinked="1"/>
        <c:majorTickMark val="out"/>
        <c:minorTickMark val="none"/>
        <c:tickLblPos val="nextTo"/>
        <c:crossAx val="1461772992"/>
        <c:crosses val="autoZero"/>
        <c:crossBetween val="between"/>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view3D>
      <c:rotX val="30"/>
      <c:rotY val="0"/>
      <c:rAngAx val="0"/>
    </c:view3D>
    <c:floor>
      <c:thickness val="0"/>
    </c:floor>
    <c:sideWall>
      <c:thickness val="0"/>
    </c:sideWall>
    <c:backWall>
      <c:thickness val="0"/>
    </c:backWall>
    <c:plotArea>
      <c:layout/>
      <c:pie3DChart>
        <c:varyColors val="1"/>
        <c:ser>
          <c:idx val="0"/>
          <c:order val="0"/>
          <c:cat>
            <c:strRef>
              <c:f>Sheet1!$B$6:$B$11</c:f>
              <c:strCache>
                <c:ptCount val="6"/>
                <c:pt idx="0">
                  <c:v>HHS</c:v>
                </c:pt>
                <c:pt idx="1">
                  <c:v>NSF</c:v>
                </c:pt>
                <c:pt idx="2">
                  <c:v>DOD</c:v>
                </c:pt>
                <c:pt idx="3">
                  <c:v>DOE</c:v>
                </c:pt>
                <c:pt idx="4">
                  <c:v>NASA</c:v>
                </c:pt>
                <c:pt idx="5">
                  <c:v>OTHER</c:v>
                </c:pt>
              </c:strCache>
            </c:strRef>
          </c:cat>
          <c:val>
            <c:numRef>
              <c:f>Sheet1!$C$6:$C$11</c:f>
              <c:numCache>
                <c:formatCode>#,##0</c:formatCode>
                <c:ptCount val="6"/>
                <c:pt idx="0">
                  <c:v>2.1895249E7</c:v>
                </c:pt>
                <c:pt idx="1">
                  <c:v>5.270564E6</c:v>
                </c:pt>
                <c:pt idx="2">
                  <c:v>4.923713E6</c:v>
                </c:pt>
                <c:pt idx="3">
                  <c:v>1.952698E6</c:v>
                </c:pt>
                <c:pt idx="4">
                  <c:v>1.33078E6</c:v>
                </c:pt>
                <c:pt idx="5">
                  <c:v>4.757456E6</c:v>
                </c:pt>
              </c:numCache>
            </c:numRef>
          </c:val>
          <c:extLst xmlns:c16r2="http://schemas.microsoft.com/office/drawing/2015/06/chart">
            <c:ext xmlns:c16="http://schemas.microsoft.com/office/drawing/2014/chart" uri="{C3380CC4-5D6E-409C-BE32-E72D297353CC}">
              <c16:uniqueId val="{00000000-FFE8-4D78-AD5D-E620C754DC94}"/>
            </c:ext>
          </c:extLst>
        </c:ser>
        <c:dLbls>
          <c:showLegendKey val="0"/>
          <c:showVal val="0"/>
          <c:showCatName val="0"/>
          <c:showSerName val="0"/>
          <c:showPercent val="0"/>
          <c:showBubbleSize val="0"/>
          <c:showLeaderLines val="1"/>
        </c:dLbls>
      </c:pie3DChart>
    </c:plotArea>
    <c:legend>
      <c:legendPos val="r"/>
      <c:layout/>
      <c:overlay val="0"/>
      <c:txPr>
        <a:bodyPr/>
        <a:lstStyle/>
        <a:p>
          <a:pPr>
            <a:defRPr sz="1400" b="1">
              <a:latin typeface="Verdana" panose="020B0604030504040204" pitchFamily="34" charset="0"/>
              <a:ea typeface="Verdana" panose="020B0604030504040204" pitchFamily="34" charset="0"/>
              <a:cs typeface="Verdana" panose="020B0604030504040204" pitchFamily="34" charset="0"/>
            </a:defRPr>
          </a:pPr>
          <a:endParaRPr lang="en-US"/>
        </a:p>
      </c:txPr>
    </c:legend>
    <c:plotVisOnly val="1"/>
    <c:dispBlanksAs val="gap"/>
    <c:showDLblsOverMax val="0"/>
  </c:chart>
  <c:externalData r:id="rId2">
    <c:autoUpdate val="0"/>
  </c:externalData>
  <c:userShapes r:id="rId3"/>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800" b="1" i="0" u="none" strike="noStrike" baseline="0">
                <a:solidFill>
                  <a:srgbClr val="000000"/>
                </a:solidFill>
                <a:latin typeface="Calibri"/>
                <a:ea typeface="Calibri"/>
                <a:cs typeface="Calibri"/>
              </a:defRPr>
            </a:pPr>
            <a:r>
              <a:rPr lang="en-US" sz="3200" dirty="0">
                <a:latin typeface="+mn-lt"/>
              </a:rPr>
              <a:t>Proposals Submitted</a:t>
            </a:r>
          </a:p>
        </c:rich>
      </c:tx>
      <c:layout/>
      <c:overlay val="0"/>
      <c:spPr>
        <a:noFill/>
        <a:ln w="25400">
          <a:noFill/>
        </a:ln>
      </c:spPr>
    </c:title>
    <c:autoTitleDeleted val="0"/>
    <c:plotArea>
      <c:layout>
        <c:manualLayout>
          <c:layoutTarget val="inner"/>
          <c:xMode val="edge"/>
          <c:yMode val="edge"/>
          <c:x val="0.0809899207489985"/>
          <c:y val="0.181625715460266"/>
          <c:w val="0.885506999125109"/>
          <c:h val="0.713845460582488"/>
        </c:manualLayout>
      </c:layout>
      <c:barChart>
        <c:barDir val="col"/>
        <c:grouping val="clustered"/>
        <c:varyColors val="0"/>
        <c:ser>
          <c:idx val="0"/>
          <c:order val="0"/>
          <c:tx>
            <c:v>2004</c:v>
          </c:tx>
          <c:invertIfNegative val="0"/>
          <c:cat>
            <c:strRef>
              <c:f>Sheet1!$A$7:$A$13</c:f>
              <c:strCache>
                <c:ptCount val="7"/>
                <c:pt idx="0">
                  <c:v>BIO</c:v>
                </c:pt>
                <c:pt idx="1">
                  <c:v>CISE</c:v>
                </c:pt>
                <c:pt idx="2">
                  <c:v>ENG</c:v>
                </c:pt>
                <c:pt idx="3">
                  <c:v>GEO</c:v>
                </c:pt>
                <c:pt idx="4">
                  <c:v>MPS</c:v>
                </c:pt>
                <c:pt idx="5">
                  <c:v>SBE</c:v>
                </c:pt>
                <c:pt idx="6">
                  <c:v>EHR</c:v>
                </c:pt>
              </c:strCache>
            </c:strRef>
          </c:cat>
          <c:val>
            <c:numRef>
              <c:f>Sheet1!$B$7:$B$13</c:f>
              <c:numCache>
                <c:formatCode>General</c:formatCode>
                <c:ptCount val="7"/>
                <c:pt idx="0">
                  <c:v>278.0</c:v>
                </c:pt>
                <c:pt idx="1">
                  <c:v>532.0</c:v>
                </c:pt>
                <c:pt idx="2">
                  <c:v>685.0</c:v>
                </c:pt>
                <c:pt idx="3">
                  <c:v>70.0</c:v>
                </c:pt>
                <c:pt idx="4">
                  <c:v>489.0</c:v>
                </c:pt>
                <c:pt idx="5">
                  <c:v>123.0</c:v>
                </c:pt>
                <c:pt idx="6">
                  <c:v>46.0</c:v>
                </c:pt>
              </c:numCache>
            </c:numRef>
          </c:val>
          <c:extLst xmlns:c16r2="http://schemas.microsoft.com/office/drawing/2015/06/chart">
            <c:ext xmlns:c16="http://schemas.microsoft.com/office/drawing/2014/chart" uri="{C3380CC4-5D6E-409C-BE32-E72D297353CC}">
              <c16:uniqueId val="{00000000-8D87-461C-A885-94D863E95656}"/>
            </c:ext>
          </c:extLst>
        </c:ser>
        <c:ser>
          <c:idx val="1"/>
          <c:order val="1"/>
          <c:tx>
            <c:v>2005</c:v>
          </c:tx>
          <c:invertIfNegative val="0"/>
          <c:val>
            <c:numRef>
              <c:f>Sheet1!$E$7:$E$13</c:f>
              <c:numCache>
                <c:formatCode>General</c:formatCode>
                <c:ptCount val="7"/>
                <c:pt idx="0">
                  <c:v>307.0</c:v>
                </c:pt>
                <c:pt idx="1">
                  <c:v>553.0</c:v>
                </c:pt>
                <c:pt idx="2">
                  <c:v>706.0</c:v>
                </c:pt>
                <c:pt idx="3">
                  <c:v>92.0</c:v>
                </c:pt>
                <c:pt idx="4">
                  <c:v>529.0</c:v>
                </c:pt>
                <c:pt idx="5">
                  <c:v>119.0</c:v>
                </c:pt>
                <c:pt idx="6">
                  <c:v>55.0</c:v>
                </c:pt>
              </c:numCache>
            </c:numRef>
          </c:val>
          <c:extLst xmlns:c16r2="http://schemas.microsoft.com/office/drawing/2015/06/chart">
            <c:ext xmlns:c16="http://schemas.microsoft.com/office/drawing/2014/chart" uri="{C3380CC4-5D6E-409C-BE32-E72D297353CC}">
              <c16:uniqueId val="{00000001-8D87-461C-A885-94D863E95656}"/>
            </c:ext>
          </c:extLst>
        </c:ser>
        <c:ser>
          <c:idx val="2"/>
          <c:order val="2"/>
          <c:tx>
            <c:v>2006</c:v>
          </c:tx>
          <c:invertIfNegative val="0"/>
          <c:val>
            <c:numRef>
              <c:f>Sheet1!$B$21:$B$27</c:f>
              <c:numCache>
                <c:formatCode>General</c:formatCode>
                <c:ptCount val="7"/>
                <c:pt idx="0">
                  <c:v>388.0</c:v>
                </c:pt>
                <c:pt idx="1">
                  <c:v>541.0</c:v>
                </c:pt>
                <c:pt idx="2">
                  <c:v>753.0</c:v>
                </c:pt>
                <c:pt idx="3">
                  <c:v>87.0</c:v>
                </c:pt>
                <c:pt idx="4">
                  <c:v>577.0</c:v>
                </c:pt>
                <c:pt idx="5">
                  <c:v>103.0</c:v>
                </c:pt>
                <c:pt idx="6">
                  <c:v>40.0</c:v>
                </c:pt>
              </c:numCache>
            </c:numRef>
          </c:val>
          <c:extLst xmlns:c16r2="http://schemas.microsoft.com/office/drawing/2015/06/chart">
            <c:ext xmlns:c16="http://schemas.microsoft.com/office/drawing/2014/chart" uri="{C3380CC4-5D6E-409C-BE32-E72D297353CC}">
              <c16:uniqueId val="{00000002-8D87-461C-A885-94D863E95656}"/>
            </c:ext>
          </c:extLst>
        </c:ser>
        <c:ser>
          <c:idx val="3"/>
          <c:order val="3"/>
          <c:tx>
            <c:v>2007</c:v>
          </c:tx>
          <c:invertIfNegative val="0"/>
          <c:val>
            <c:numRef>
              <c:f>Sheet1!$B$21:$B$27</c:f>
              <c:numCache>
                <c:formatCode>General</c:formatCode>
                <c:ptCount val="7"/>
                <c:pt idx="0">
                  <c:v>388.0</c:v>
                </c:pt>
                <c:pt idx="1">
                  <c:v>541.0</c:v>
                </c:pt>
                <c:pt idx="2">
                  <c:v>753.0</c:v>
                </c:pt>
                <c:pt idx="3">
                  <c:v>87.0</c:v>
                </c:pt>
                <c:pt idx="4">
                  <c:v>577.0</c:v>
                </c:pt>
                <c:pt idx="5">
                  <c:v>103.0</c:v>
                </c:pt>
                <c:pt idx="6">
                  <c:v>40.0</c:v>
                </c:pt>
              </c:numCache>
            </c:numRef>
          </c:val>
          <c:extLst xmlns:c16r2="http://schemas.microsoft.com/office/drawing/2015/06/chart">
            <c:ext xmlns:c16="http://schemas.microsoft.com/office/drawing/2014/chart" uri="{C3380CC4-5D6E-409C-BE32-E72D297353CC}">
              <c16:uniqueId val="{00000003-8D87-461C-A885-94D863E95656}"/>
            </c:ext>
          </c:extLst>
        </c:ser>
        <c:ser>
          <c:idx val="4"/>
          <c:order val="4"/>
          <c:tx>
            <c:v>2008</c:v>
          </c:tx>
          <c:invertIfNegative val="0"/>
          <c:val>
            <c:numRef>
              <c:f>Sheet1!$E$21:$E$27</c:f>
              <c:numCache>
                <c:formatCode>General</c:formatCode>
                <c:ptCount val="7"/>
                <c:pt idx="0">
                  <c:v>361.0</c:v>
                </c:pt>
                <c:pt idx="1">
                  <c:v>493.0</c:v>
                </c:pt>
                <c:pt idx="2">
                  <c:v>789.0</c:v>
                </c:pt>
                <c:pt idx="3">
                  <c:v>95.0</c:v>
                </c:pt>
                <c:pt idx="4">
                  <c:v>620.0</c:v>
                </c:pt>
                <c:pt idx="5">
                  <c:v>112.0</c:v>
                </c:pt>
                <c:pt idx="6">
                  <c:v>56.0</c:v>
                </c:pt>
              </c:numCache>
            </c:numRef>
          </c:val>
          <c:extLst xmlns:c16r2="http://schemas.microsoft.com/office/drawing/2015/06/chart">
            <c:ext xmlns:c16="http://schemas.microsoft.com/office/drawing/2014/chart" uri="{C3380CC4-5D6E-409C-BE32-E72D297353CC}">
              <c16:uniqueId val="{00000004-8D87-461C-A885-94D863E95656}"/>
            </c:ext>
          </c:extLst>
        </c:ser>
        <c:ser>
          <c:idx val="5"/>
          <c:order val="5"/>
          <c:tx>
            <c:v>2009</c:v>
          </c:tx>
          <c:invertIfNegative val="0"/>
          <c:val>
            <c:numRef>
              <c:f>Sheet1!$H$21:$H$27</c:f>
              <c:numCache>
                <c:formatCode>General</c:formatCode>
                <c:ptCount val="7"/>
                <c:pt idx="0">
                  <c:v>391.0</c:v>
                </c:pt>
                <c:pt idx="1">
                  <c:v>472.0</c:v>
                </c:pt>
                <c:pt idx="2">
                  <c:v>845.0</c:v>
                </c:pt>
                <c:pt idx="3">
                  <c:v>93.0</c:v>
                </c:pt>
                <c:pt idx="4">
                  <c:v>680.0</c:v>
                </c:pt>
                <c:pt idx="5">
                  <c:v>135.0</c:v>
                </c:pt>
                <c:pt idx="6">
                  <c:v>52.0</c:v>
                </c:pt>
              </c:numCache>
            </c:numRef>
          </c:val>
          <c:extLst xmlns:c16r2="http://schemas.microsoft.com/office/drawing/2015/06/chart">
            <c:ext xmlns:c16="http://schemas.microsoft.com/office/drawing/2014/chart" uri="{C3380CC4-5D6E-409C-BE32-E72D297353CC}">
              <c16:uniqueId val="{00000005-8D87-461C-A885-94D863E95656}"/>
            </c:ext>
          </c:extLst>
        </c:ser>
        <c:ser>
          <c:idx val="6"/>
          <c:order val="6"/>
          <c:tx>
            <c:v>2010</c:v>
          </c:tx>
          <c:spPr>
            <a:solidFill>
              <a:srgbClr val="0066CC"/>
            </a:solidFill>
            <a:ln w="25400">
              <a:noFill/>
            </a:ln>
          </c:spPr>
          <c:invertIfNegative val="0"/>
          <c:val>
            <c:numRef>
              <c:f>Sheet1!$K$21:$K$27</c:f>
              <c:numCache>
                <c:formatCode>_(* #,##0_);_(* \(#,##0\);_(* "-"??_);_(@_)</c:formatCode>
                <c:ptCount val="7"/>
                <c:pt idx="0">
                  <c:v>413.0</c:v>
                </c:pt>
                <c:pt idx="1">
                  <c:v>481.0</c:v>
                </c:pt>
                <c:pt idx="2">
                  <c:v>1014.0</c:v>
                </c:pt>
                <c:pt idx="3">
                  <c:v>111.0</c:v>
                </c:pt>
                <c:pt idx="4">
                  <c:v>782.0</c:v>
                </c:pt>
                <c:pt idx="5">
                  <c:v>178.0</c:v>
                </c:pt>
                <c:pt idx="6">
                  <c:v>73.0</c:v>
                </c:pt>
              </c:numCache>
            </c:numRef>
          </c:val>
          <c:extLst xmlns:c16r2="http://schemas.microsoft.com/office/drawing/2015/06/chart">
            <c:ext xmlns:c16="http://schemas.microsoft.com/office/drawing/2014/chart" uri="{C3380CC4-5D6E-409C-BE32-E72D297353CC}">
              <c16:uniqueId val="{00000006-8D87-461C-A885-94D863E95656}"/>
            </c:ext>
          </c:extLst>
        </c:ser>
        <c:ser>
          <c:idx val="7"/>
          <c:order val="7"/>
          <c:tx>
            <c:v>2011</c:v>
          </c:tx>
          <c:spPr>
            <a:solidFill>
              <a:srgbClr val="EEECE1">
                <a:lumMod val="50000"/>
              </a:srgbClr>
            </a:solidFill>
          </c:spPr>
          <c:invertIfNegative val="0"/>
          <c:val>
            <c:numRef>
              <c:f>Sheet1!$V$21:$V$27</c:f>
              <c:numCache>
                <c:formatCode>_(* #,##0_);_(* \(#,##0\);_(* "-"??_);_(@_)</c:formatCode>
                <c:ptCount val="7"/>
                <c:pt idx="0">
                  <c:v>357.127840909091</c:v>
                </c:pt>
                <c:pt idx="1">
                  <c:v>425.2347188264058</c:v>
                </c:pt>
                <c:pt idx="2">
                  <c:v>919.149720670391</c:v>
                </c:pt>
                <c:pt idx="3">
                  <c:v>105.195652173913</c:v>
                </c:pt>
                <c:pt idx="4">
                  <c:v>720.1759398496242</c:v>
                </c:pt>
                <c:pt idx="5">
                  <c:v>148.1313868613139</c:v>
                </c:pt>
                <c:pt idx="6">
                  <c:v>65.11111111111111</c:v>
                </c:pt>
              </c:numCache>
            </c:numRef>
          </c:val>
          <c:extLst xmlns:c16r2="http://schemas.microsoft.com/office/drawing/2015/06/chart">
            <c:ext xmlns:c16="http://schemas.microsoft.com/office/drawing/2014/chart" uri="{C3380CC4-5D6E-409C-BE32-E72D297353CC}">
              <c16:uniqueId val="{00000007-8D87-461C-A885-94D863E95656}"/>
            </c:ext>
          </c:extLst>
        </c:ser>
        <c:ser>
          <c:idx val="8"/>
          <c:order val="8"/>
          <c:tx>
            <c:v>2012</c:v>
          </c:tx>
          <c:spPr>
            <a:solidFill>
              <a:schemeClr val="accent6">
                <a:lumMod val="50000"/>
              </a:schemeClr>
            </a:solidFill>
          </c:spPr>
          <c:invertIfNegative val="0"/>
          <c:val>
            <c:numRef>
              <c:f>Sheet1!$Z$21:$Z$27</c:f>
              <c:numCache>
                <c:formatCode>General</c:formatCode>
                <c:ptCount val="7"/>
                <c:pt idx="0">
                  <c:v>347.0</c:v>
                </c:pt>
                <c:pt idx="1">
                  <c:v>413.0</c:v>
                </c:pt>
                <c:pt idx="2">
                  <c:v>809.0</c:v>
                </c:pt>
                <c:pt idx="3">
                  <c:v>116.0</c:v>
                </c:pt>
                <c:pt idx="4">
                  <c:v>687.0</c:v>
                </c:pt>
                <c:pt idx="5">
                  <c:v>163.0</c:v>
                </c:pt>
                <c:pt idx="6">
                  <c:v>54.0</c:v>
                </c:pt>
              </c:numCache>
            </c:numRef>
          </c:val>
          <c:extLst xmlns:c16r2="http://schemas.microsoft.com/office/drawing/2015/06/chart">
            <c:ext xmlns:c16="http://schemas.microsoft.com/office/drawing/2014/chart" uri="{C3380CC4-5D6E-409C-BE32-E72D297353CC}">
              <c16:uniqueId val="{00000008-8D87-461C-A885-94D863E95656}"/>
            </c:ext>
          </c:extLst>
        </c:ser>
        <c:ser>
          <c:idx val="9"/>
          <c:order val="9"/>
          <c:tx>
            <c:v>2013</c:v>
          </c:tx>
          <c:invertIfNegative val="0"/>
          <c:val>
            <c:numRef>
              <c:f>Sheet1!$AC$21:$AC$27</c:f>
              <c:numCache>
                <c:formatCode>General</c:formatCode>
                <c:ptCount val="7"/>
                <c:pt idx="0">
                  <c:v>460.0</c:v>
                </c:pt>
                <c:pt idx="1">
                  <c:v>391.0</c:v>
                </c:pt>
                <c:pt idx="2">
                  <c:v>777.0</c:v>
                </c:pt>
                <c:pt idx="3">
                  <c:v>121.0</c:v>
                </c:pt>
                <c:pt idx="4">
                  <c:v>615.0</c:v>
                </c:pt>
                <c:pt idx="5">
                  <c:v>153.0</c:v>
                </c:pt>
                <c:pt idx="6">
                  <c:v>60.0</c:v>
                </c:pt>
              </c:numCache>
            </c:numRef>
          </c:val>
          <c:extLst xmlns:c16r2="http://schemas.microsoft.com/office/drawing/2015/06/chart">
            <c:ext xmlns:c16="http://schemas.microsoft.com/office/drawing/2014/chart" uri="{C3380CC4-5D6E-409C-BE32-E72D297353CC}">
              <c16:uniqueId val="{00000009-8D87-461C-A885-94D863E95656}"/>
            </c:ext>
          </c:extLst>
        </c:ser>
        <c:dLbls>
          <c:showLegendKey val="0"/>
          <c:showVal val="0"/>
          <c:showCatName val="0"/>
          <c:showSerName val="0"/>
          <c:showPercent val="0"/>
          <c:showBubbleSize val="0"/>
        </c:dLbls>
        <c:gapWidth val="150"/>
        <c:axId val="1463896928"/>
        <c:axId val="1463901040"/>
      </c:barChart>
      <c:catAx>
        <c:axId val="1463896928"/>
        <c:scaling>
          <c:orientation val="minMax"/>
        </c:scaling>
        <c:delete val="0"/>
        <c:axPos val="b"/>
        <c:numFmt formatCode="General" sourceLinked="1"/>
        <c:majorTickMark val="out"/>
        <c:minorTickMark val="none"/>
        <c:tickLblPos val="nextTo"/>
        <c:txPr>
          <a:bodyPr rot="0" vert="horz"/>
          <a:lstStyle/>
          <a:p>
            <a:pPr>
              <a:defRPr sz="1400" b="1" i="0" u="none" strike="noStrike" baseline="0">
                <a:solidFill>
                  <a:srgbClr val="000000"/>
                </a:solidFill>
                <a:latin typeface="Calibri"/>
                <a:ea typeface="Calibri"/>
                <a:cs typeface="Calibri"/>
              </a:defRPr>
            </a:pPr>
            <a:endParaRPr lang="en-US"/>
          </a:p>
        </c:txPr>
        <c:crossAx val="1463901040"/>
        <c:crosses val="autoZero"/>
        <c:auto val="1"/>
        <c:lblAlgn val="ctr"/>
        <c:lblOffset val="100"/>
        <c:noMultiLvlLbl val="0"/>
      </c:catAx>
      <c:valAx>
        <c:axId val="1463901040"/>
        <c:scaling>
          <c:orientation val="minMax"/>
        </c:scaling>
        <c:delete val="0"/>
        <c:axPos val="l"/>
        <c:majorGridlines/>
        <c:numFmt formatCode="General" sourceLinked="1"/>
        <c:majorTickMark val="out"/>
        <c:minorTickMark val="none"/>
        <c:tickLblPos val="nextTo"/>
        <c:txPr>
          <a:bodyPr rot="0" vert="horz"/>
          <a:lstStyle/>
          <a:p>
            <a:pPr>
              <a:defRPr sz="1400" b="1" i="0" u="none" strike="noStrike" baseline="0">
                <a:solidFill>
                  <a:srgbClr val="000000"/>
                </a:solidFill>
                <a:latin typeface="Calibri"/>
                <a:ea typeface="Calibri"/>
                <a:cs typeface="Calibri"/>
              </a:defRPr>
            </a:pPr>
            <a:endParaRPr lang="en-US"/>
          </a:p>
        </c:txPr>
        <c:crossAx val="1463896928"/>
        <c:crosses val="autoZero"/>
        <c:crossBetween val="between"/>
      </c:valAx>
    </c:plotArea>
    <c:legend>
      <c:legendPos val="t"/>
      <c:layout/>
      <c:overlay val="0"/>
      <c:spPr>
        <a:solidFill>
          <a:srgbClr val="FFFFFF"/>
        </a:solidFill>
        <a:ln w="3175">
          <a:solidFill>
            <a:srgbClr val="000000"/>
          </a:solidFill>
          <a:prstDash val="solid"/>
        </a:ln>
      </c:spPr>
      <c:txPr>
        <a:bodyPr/>
        <a:lstStyle/>
        <a:p>
          <a:pPr>
            <a:defRPr sz="920" b="0" i="0" u="none" strike="noStrike" baseline="0">
              <a:solidFill>
                <a:srgbClr val="000000"/>
              </a:solidFill>
              <a:latin typeface="Calibri"/>
              <a:ea typeface="Calibri"/>
              <a:cs typeface="Calibri"/>
            </a:defRPr>
          </a:pPr>
          <a:endParaRPr lang="en-US"/>
        </a:p>
      </c:txPr>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3200" dirty="0"/>
              <a:t>Proposals Awarded</a:t>
            </a:r>
          </a:p>
        </c:rich>
      </c:tx>
      <c:layout/>
      <c:overlay val="0"/>
      <c:spPr>
        <a:solidFill>
          <a:srgbClr val="EAEAEA"/>
        </a:solidFill>
        <a:ln w="25400">
          <a:noFill/>
        </a:ln>
      </c:spPr>
    </c:title>
    <c:autoTitleDeleted val="0"/>
    <c:plotArea>
      <c:layout>
        <c:manualLayout>
          <c:layoutTarget val="inner"/>
          <c:xMode val="edge"/>
          <c:yMode val="edge"/>
          <c:x val="0.0780774874238986"/>
          <c:y val="0.160537237532808"/>
          <c:w val="0.891764468747765"/>
          <c:h val="0.751418799212598"/>
        </c:manualLayout>
      </c:layout>
      <c:barChart>
        <c:barDir val="col"/>
        <c:grouping val="clustered"/>
        <c:varyColors val="0"/>
        <c:ser>
          <c:idx val="0"/>
          <c:order val="0"/>
          <c:tx>
            <c:v>2004</c:v>
          </c:tx>
          <c:invertIfNegative val="0"/>
          <c:cat>
            <c:strRef>
              <c:f>Sheet1!$A$7:$A$13</c:f>
              <c:strCache>
                <c:ptCount val="7"/>
                <c:pt idx="0">
                  <c:v>BIO</c:v>
                </c:pt>
                <c:pt idx="1">
                  <c:v>CISE</c:v>
                </c:pt>
                <c:pt idx="2">
                  <c:v>ENG</c:v>
                </c:pt>
                <c:pt idx="3">
                  <c:v>GEO</c:v>
                </c:pt>
                <c:pt idx="4">
                  <c:v>MPS</c:v>
                </c:pt>
                <c:pt idx="5">
                  <c:v>SBE</c:v>
                </c:pt>
                <c:pt idx="6">
                  <c:v>EHR</c:v>
                </c:pt>
              </c:strCache>
            </c:strRef>
          </c:cat>
          <c:val>
            <c:numRef>
              <c:f>Sheet1!$C$7:$C$13</c:f>
              <c:numCache>
                <c:formatCode>General</c:formatCode>
                <c:ptCount val="7"/>
                <c:pt idx="0">
                  <c:v>49.0</c:v>
                </c:pt>
                <c:pt idx="1">
                  <c:v>117.0</c:v>
                </c:pt>
                <c:pt idx="2">
                  <c:v>101.0</c:v>
                </c:pt>
                <c:pt idx="3">
                  <c:v>19.0</c:v>
                </c:pt>
                <c:pt idx="4">
                  <c:v>122.0</c:v>
                </c:pt>
                <c:pt idx="5">
                  <c:v>9.0</c:v>
                </c:pt>
                <c:pt idx="6">
                  <c:v>9.0</c:v>
                </c:pt>
              </c:numCache>
            </c:numRef>
          </c:val>
          <c:extLst xmlns:c16r2="http://schemas.microsoft.com/office/drawing/2015/06/chart">
            <c:ext xmlns:c16="http://schemas.microsoft.com/office/drawing/2014/chart" uri="{C3380CC4-5D6E-409C-BE32-E72D297353CC}">
              <c16:uniqueId val="{00000000-8B69-4A9A-8CB3-A26595C7DE41}"/>
            </c:ext>
          </c:extLst>
        </c:ser>
        <c:ser>
          <c:idx val="1"/>
          <c:order val="1"/>
          <c:tx>
            <c:v>2005</c:v>
          </c:tx>
          <c:invertIfNegative val="0"/>
          <c:val>
            <c:numRef>
              <c:f>Sheet1!$F$7:$F$13</c:f>
              <c:numCache>
                <c:formatCode>General</c:formatCode>
                <c:ptCount val="7"/>
                <c:pt idx="0">
                  <c:v>47.0</c:v>
                </c:pt>
                <c:pt idx="1">
                  <c:v>113.0</c:v>
                </c:pt>
                <c:pt idx="2">
                  <c:v>84.0</c:v>
                </c:pt>
                <c:pt idx="3">
                  <c:v>20.0</c:v>
                </c:pt>
                <c:pt idx="4">
                  <c:v>99.0</c:v>
                </c:pt>
                <c:pt idx="5">
                  <c:v>7.0</c:v>
                </c:pt>
                <c:pt idx="6">
                  <c:v>7.0</c:v>
                </c:pt>
              </c:numCache>
            </c:numRef>
          </c:val>
          <c:extLst xmlns:c16r2="http://schemas.microsoft.com/office/drawing/2015/06/chart">
            <c:ext xmlns:c16="http://schemas.microsoft.com/office/drawing/2014/chart" uri="{C3380CC4-5D6E-409C-BE32-E72D297353CC}">
              <c16:uniqueId val="{00000001-8B69-4A9A-8CB3-A26595C7DE41}"/>
            </c:ext>
          </c:extLst>
        </c:ser>
        <c:ser>
          <c:idx val="2"/>
          <c:order val="2"/>
          <c:tx>
            <c:v>2006</c:v>
          </c:tx>
          <c:invertIfNegative val="0"/>
          <c:val>
            <c:numRef>
              <c:f>Sheet1!$I$7:$I$13</c:f>
              <c:numCache>
                <c:formatCode>General</c:formatCode>
                <c:ptCount val="7"/>
                <c:pt idx="0">
                  <c:v>38.0</c:v>
                </c:pt>
                <c:pt idx="1">
                  <c:v>119.0</c:v>
                </c:pt>
                <c:pt idx="2">
                  <c:v>108.0</c:v>
                </c:pt>
                <c:pt idx="3">
                  <c:v>21.0</c:v>
                </c:pt>
                <c:pt idx="4">
                  <c:v>112.0</c:v>
                </c:pt>
                <c:pt idx="5">
                  <c:v>13.0</c:v>
                </c:pt>
                <c:pt idx="6">
                  <c:v>4.0</c:v>
                </c:pt>
              </c:numCache>
            </c:numRef>
          </c:val>
          <c:extLst xmlns:c16r2="http://schemas.microsoft.com/office/drawing/2015/06/chart">
            <c:ext xmlns:c16="http://schemas.microsoft.com/office/drawing/2014/chart" uri="{C3380CC4-5D6E-409C-BE32-E72D297353CC}">
              <c16:uniqueId val="{00000002-8B69-4A9A-8CB3-A26595C7DE41}"/>
            </c:ext>
          </c:extLst>
        </c:ser>
        <c:ser>
          <c:idx val="3"/>
          <c:order val="3"/>
          <c:tx>
            <c:v>2007</c:v>
          </c:tx>
          <c:invertIfNegative val="0"/>
          <c:val>
            <c:numRef>
              <c:f>Sheet1!$C$21:$C$27</c:f>
              <c:numCache>
                <c:formatCode>General</c:formatCode>
                <c:ptCount val="7"/>
                <c:pt idx="0">
                  <c:v>42.0</c:v>
                </c:pt>
                <c:pt idx="1">
                  <c:v>128.0</c:v>
                </c:pt>
                <c:pt idx="2">
                  <c:v>121.0</c:v>
                </c:pt>
                <c:pt idx="3">
                  <c:v>21.0</c:v>
                </c:pt>
                <c:pt idx="4">
                  <c:v>117.0</c:v>
                </c:pt>
                <c:pt idx="5">
                  <c:v>13.0</c:v>
                </c:pt>
                <c:pt idx="6">
                  <c:v>5.0</c:v>
                </c:pt>
              </c:numCache>
            </c:numRef>
          </c:val>
          <c:extLst xmlns:c16r2="http://schemas.microsoft.com/office/drawing/2015/06/chart">
            <c:ext xmlns:c16="http://schemas.microsoft.com/office/drawing/2014/chart" uri="{C3380CC4-5D6E-409C-BE32-E72D297353CC}">
              <c16:uniqueId val="{00000003-8B69-4A9A-8CB3-A26595C7DE41}"/>
            </c:ext>
          </c:extLst>
        </c:ser>
        <c:ser>
          <c:idx val="4"/>
          <c:order val="4"/>
          <c:tx>
            <c:v>2008</c:v>
          </c:tx>
          <c:invertIfNegative val="0"/>
          <c:val>
            <c:numRef>
              <c:f>Sheet1!$F$21:$F$27</c:f>
              <c:numCache>
                <c:formatCode>General</c:formatCode>
                <c:ptCount val="7"/>
                <c:pt idx="0">
                  <c:v>41.0</c:v>
                </c:pt>
                <c:pt idx="1">
                  <c:v>110.0</c:v>
                </c:pt>
                <c:pt idx="2">
                  <c:v>130.0</c:v>
                </c:pt>
                <c:pt idx="3">
                  <c:v>21.0</c:v>
                </c:pt>
                <c:pt idx="4">
                  <c:v>126.0</c:v>
                </c:pt>
                <c:pt idx="5">
                  <c:v>21.0</c:v>
                </c:pt>
                <c:pt idx="6">
                  <c:v>11.0</c:v>
                </c:pt>
              </c:numCache>
            </c:numRef>
          </c:val>
          <c:extLst xmlns:c16r2="http://schemas.microsoft.com/office/drawing/2015/06/chart">
            <c:ext xmlns:c16="http://schemas.microsoft.com/office/drawing/2014/chart" uri="{C3380CC4-5D6E-409C-BE32-E72D297353CC}">
              <c16:uniqueId val="{00000004-8B69-4A9A-8CB3-A26595C7DE41}"/>
            </c:ext>
          </c:extLst>
        </c:ser>
        <c:ser>
          <c:idx val="5"/>
          <c:order val="5"/>
          <c:tx>
            <c:v>2009</c:v>
          </c:tx>
          <c:invertIfNegative val="0"/>
          <c:val>
            <c:numRef>
              <c:f>Sheet1!$I$21:$I$27</c:f>
              <c:numCache>
                <c:formatCode>General</c:formatCode>
                <c:ptCount val="7"/>
                <c:pt idx="0">
                  <c:v>80.0</c:v>
                </c:pt>
                <c:pt idx="1">
                  <c:v>140.0</c:v>
                </c:pt>
                <c:pt idx="2">
                  <c:v>180.0</c:v>
                </c:pt>
                <c:pt idx="3">
                  <c:v>34.0</c:v>
                </c:pt>
                <c:pt idx="4">
                  <c:v>187.0</c:v>
                </c:pt>
                <c:pt idx="5">
                  <c:v>26.0</c:v>
                </c:pt>
                <c:pt idx="6">
                  <c:v>6.0</c:v>
                </c:pt>
              </c:numCache>
            </c:numRef>
          </c:val>
          <c:extLst xmlns:c16r2="http://schemas.microsoft.com/office/drawing/2015/06/chart">
            <c:ext xmlns:c16="http://schemas.microsoft.com/office/drawing/2014/chart" uri="{C3380CC4-5D6E-409C-BE32-E72D297353CC}">
              <c16:uniqueId val="{00000005-8B69-4A9A-8CB3-A26595C7DE41}"/>
            </c:ext>
          </c:extLst>
        </c:ser>
        <c:ser>
          <c:idx val="6"/>
          <c:order val="6"/>
          <c:tx>
            <c:v>2010</c:v>
          </c:tx>
          <c:spPr>
            <a:solidFill>
              <a:srgbClr val="0066CC"/>
            </a:solidFill>
            <a:ln w="25400">
              <a:noFill/>
            </a:ln>
          </c:spPr>
          <c:invertIfNegative val="0"/>
          <c:val>
            <c:numRef>
              <c:f>Sheet1!$L$21:$L$27</c:f>
              <c:numCache>
                <c:formatCode>General</c:formatCode>
                <c:ptCount val="7"/>
                <c:pt idx="0">
                  <c:v>55.0</c:v>
                </c:pt>
                <c:pt idx="1">
                  <c:v>127.0</c:v>
                </c:pt>
                <c:pt idx="2">
                  <c:v>141.0</c:v>
                </c:pt>
                <c:pt idx="3">
                  <c:v>30.0</c:v>
                </c:pt>
                <c:pt idx="4">
                  <c:v>162.0</c:v>
                </c:pt>
                <c:pt idx="5">
                  <c:v>19.0</c:v>
                </c:pt>
                <c:pt idx="6">
                  <c:v>15.0</c:v>
                </c:pt>
              </c:numCache>
            </c:numRef>
          </c:val>
          <c:extLst xmlns:c16r2="http://schemas.microsoft.com/office/drawing/2015/06/chart">
            <c:ext xmlns:c16="http://schemas.microsoft.com/office/drawing/2014/chart" uri="{C3380CC4-5D6E-409C-BE32-E72D297353CC}">
              <c16:uniqueId val="{00000006-8B69-4A9A-8CB3-A26595C7DE41}"/>
            </c:ext>
          </c:extLst>
        </c:ser>
        <c:ser>
          <c:idx val="7"/>
          <c:order val="7"/>
          <c:tx>
            <c:v>2011</c:v>
          </c:tx>
          <c:spPr>
            <a:solidFill>
              <a:srgbClr val="EEECE1">
                <a:lumMod val="50000"/>
              </a:srgbClr>
            </a:solidFill>
          </c:spPr>
          <c:invertIfNegative val="0"/>
          <c:val>
            <c:numRef>
              <c:f>Sheet1!$Y$21:$Y$27</c:f>
              <c:numCache>
                <c:formatCode>General</c:formatCode>
                <c:ptCount val="7"/>
                <c:pt idx="0">
                  <c:v>45.0</c:v>
                </c:pt>
                <c:pt idx="1">
                  <c:v>96.0</c:v>
                </c:pt>
                <c:pt idx="2">
                  <c:v>138.0</c:v>
                </c:pt>
                <c:pt idx="3">
                  <c:v>20.0</c:v>
                </c:pt>
                <c:pt idx="4">
                  <c:v>119.0</c:v>
                </c:pt>
                <c:pt idx="5">
                  <c:v>20.0</c:v>
                </c:pt>
                <c:pt idx="6">
                  <c:v>8.0</c:v>
                </c:pt>
              </c:numCache>
            </c:numRef>
          </c:val>
          <c:extLst xmlns:c16r2="http://schemas.microsoft.com/office/drawing/2015/06/chart">
            <c:ext xmlns:c16="http://schemas.microsoft.com/office/drawing/2014/chart" uri="{C3380CC4-5D6E-409C-BE32-E72D297353CC}">
              <c16:uniqueId val="{00000007-8B69-4A9A-8CB3-A26595C7DE41}"/>
            </c:ext>
          </c:extLst>
        </c:ser>
        <c:ser>
          <c:idx val="8"/>
          <c:order val="8"/>
          <c:tx>
            <c:v>2012</c:v>
          </c:tx>
          <c:spPr>
            <a:solidFill>
              <a:schemeClr val="accent6">
                <a:lumMod val="50000"/>
              </a:schemeClr>
            </a:solidFill>
          </c:spPr>
          <c:invertIfNegative val="0"/>
          <c:val>
            <c:numRef>
              <c:f>Sheet1!$AA$21:$AA$27</c:f>
              <c:numCache>
                <c:formatCode>General</c:formatCode>
                <c:ptCount val="7"/>
                <c:pt idx="0">
                  <c:v>65.0</c:v>
                </c:pt>
                <c:pt idx="1">
                  <c:v>114.0</c:v>
                </c:pt>
                <c:pt idx="2">
                  <c:v>137.0</c:v>
                </c:pt>
                <c:pt idx="3">
                  <c:v>36.0</c:v>
                </c:pt>
                <c:pt idx="4">
                  <c:v>150.0</c:v>
                </c:pt>
                <c:pt idx="5">
                  <c:v>16.0</c:v>
                </c:pt>
                <c:pt idx="6">
                  <c:v>7.0</c:v>
                </c:pt>
              </c:numCache>
            </c:numRef>
          </c:val>
          <c:extLst xmlns:c16r2="http://schemas.microsoft.com/office/drawing/2015/06/chart">
            <c:ext xmlns:c16="http://schemas.microsoft.com/office/drawing/2014/chart" uri="{C3380CC4-5D6E-409C-BE32-E72D297353CC}">
              <c16:uniqueId val="{00000008-8B69-4A9A-8CB3-A26595C7DE41}"/>
            </c:ext>
          </c:extLst>
        </c:ser>
        <c:ser>
          <c:idx val="9"/>
          <c:order val="9"/>
          <c:tx>
            <c:v>2013</c:v>
          </c:tx>
          <c:invertIfNegative val="0"/>
          <c:val>
            <c:numRef>
              <c:f>Sheet1!$AD$21:$AD$27</c:f>
              <c:numCache>
                <c:formatCode>General</c:formatCode>
                <c:ptCount val="7"/>
                <c:pt idx="0">
                  <c:v>58.0</c:v>
                </c:pt>
                <c:pt idx="1">
                  <c:v>101.0</c:v>
                </c:pt>
                <c:pt idx="2">
                  <c:v>128.0</c:v>
                </c:pt>
                <c:pt idx="3">
                  <c:v>29.0</c:v>
                </c:pt>
                <c:pt idx="4">
                  <c:v>127.0</c:v>
                </c:pt>
                <c:pt idx="5">
                  <c:v>12.0</c:v>
                </c:pt>
                <c:pt idx="6">
                  <c:v>8.0</c:v>
                </c:pt>
              </c:numCache>
            </c:numRef>
          </c:val>
          <c:extLst xmlns:c16r2="http://schemas.microsoft.com/office/drawing/2015/06/chart">
            <c:ext xmlns:c16="http://schemas.microsoft.com/office/drawing/2014/chart" uri="{C3380CC4-5D6E-409C-BE32-E72D297353CC}">
              <c16:uniqueId val="{00000009-8B69-4A9A-8CB3-A26595C7DE41}"/>
            </c:ext>
          </c:extLst>
        </c:ser>
        <c:dLbls>
          <c:showLegendKey val="0"/>
          <c:showVal val="0"/>
          <c:showCatName val="0"/>
          <c:showSerName val="0"/>
          <c:showPercent val="0"/>
          <c:showBubbleSize val="0"/>
        </c:dLbls>
        <c:gapWidth val="150"/>
        <c:axId val="1464043792"/>
        <c:axId val="1464047904"/>
      </c:barChart>
      <c:catAx>
        <c:axId val="1464043792"/>
        <c:scaling>
          <c:orientation val="minMax"/>
        </c:scaling>
        <c:delete val="0"/>
        <c:axPos val="b"/>
        <c:numFmt formatCode="General" sourceLinked="1"/>
        <c:majorTickMark val="out"/>
        <c:minorTickMark val="none"/>
        <c:tickLblPos val="nextTo"/>
        <c:txPr>
          <a:bodyPr rot="0" vert="horz"/>
          <a:lstStyle/>
          <a:p>
            <a:pPr>
              <a:defRPr sz="1400" b="1" i="0" u="none" strike="noStrike" baseline="0">
                <a:solidFill>
                  <a:srgbClr val="000000"/>
                </a:solidFill>
                <a:latin typeface="Calibri"/>
                <a:ea typeface="Calibri"/>
                <a:cs typeface="Calibri"/>
              </a:defRPr>
            </a:pPr>
            <a:endParaRPr lang="en-US"/>
          </a:p>
        </c:txPr>
        <c:crossAx val="1464047904"/>
        <c:crosses val="autoZero"/>
        <c:auto val="1"/>
        <c:lblAlgn val="ctr"/>
        <c:lblOffset val="100"/>
        <c:noMultiLvlLbl val="0"/>
      </c:catAx>
      <c:valAx>
        <c:axId val="1464047904"/>
        <c:scaling>
          <c:orientation val="minMax"/>
        </c:scaling>
        <c:delete val="0"/>
        <c:axPos val="l"/>
        <c:majorGridlines/>
        <c:numFmt formatCode="General" sourceLinked="1"/>
        <c:majorTickMark val="out"/>
        <c:minorTickMark val="none"/>
        <c:tickLblPos val="nextTo"/>
        <c:txPr>
          <a:bodyPr rot="0" vert="horz"/>
          <a:lstStyle/>
          <a:p>
            <a:pPr>
              <a:defRPr sz="1400" b="1" i="0" u="none" strike="noStrike" baseline="0">
                <a:solidFill>
                  <a:srgbClr val="000000"/>
                </a:solidFill>
                <a:latin typeface="Calibri"/>
                <a:ea typeface="Calibri"/>
                <a:cs typeface="Calibri"/>
              </a:defRPr>
            </a:pPr>
            <a:endParaRPr lang="en-US"/>
          </a:p>
        </c:txPr>
        <c:crossAx val="1464043792"/>
        <c:crosses val="autoZero"/>
        <c:crossBetween val="between"/>
      </c:valAx>
    </c:plotArea>
    <c:legend>
      <c:legendPos val="t"/>
      <c:layout/>
      <c:overlay val="0"/>
      <c:spPr>
        <a:solidFill>
          <a:srgbClr val="FFFFFF"/>
        </a:solidFill>
        <a:ln w="3175">
          <a:solidFill>
            <a:srgbClr val="000000"/>
          </a:solidFill>
          <a:prstDash val="solid"/>
        </a:ln>
      </c:spPr>
      <c:txPr>
        <a:bodyPr/>
        <a:lstStyle/>
        <a:p>
          <a:pPr>
            <a:defRPr sz="920" b="0" i="0" u="none" strike="noStrike" baseline="0">
              <a:solidFill>
                <a:srgbClr val="000000"/>
              </a:solidFill>
              <a:latin typeface="Calibri"/>
              <a:ea typeface="Calibri"/>
              <a:cs typeface="Calibri"/>
            </a:defRPr>
          </a:pPr>
          <a:endParaRPr lang="en-US"/>
        </a:p>
      </c:txPr>
    </c:legend>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800" b="1" i="0" u="none" strike="noStrike" baseline="0">
                <a:solidFill>
                  <a:srgbClr val="000000"/>
                </a:solidFill>
                <a:latin typeface="Calibri"/>
                <a:ea typeface="Calibri"/>
                <a:cs typeface="Calibri"/>
              </a:defRPr>
            </a:pPr>
            <a:r>
              <a:rPr lang="en-US" sz="3200" dirty="0">
                <a:latin typeface="+mn-lt"/>
              </a:rPr>
              <a:t>Success Rate</a:t>
            </a:r>
          </a:p>
        </c:rich>
      </c:tx>
      <c:layout>
        <c:manualLayout>
          <c:xMode val="edge"/>
          <c:yMode val="edge"/>
          <c:x val="0.372490522018081"/>
          <c:y val="0.0107433903079188"/>
        </c:manualLayout>
      </c:layout>
      <c:overlay val="0"/>
      <c:spPr>
        <a:solidFill>
          <a:schemeClr val="bg1">
            <a:lumMod val="95000"/>
          </a:schemeClr>
        </a:solidFill>
        <a:ln w="25400">
          <a:noFill/>
        </a:ln>
      </c:spPr>
    </c:title>
    <c:autoTitleDeleted val="0"/>
    <c:plotArea>
      <c:layout>
        <c:manualLayout>
          <c:layoutTarget val="inner"/>
          <c:xMode val="edge"/>
          <c:yMode val="edge"/>
          <c:x val="0.0748448751598358"/>
          <c:y val="0.147793355098905"/>
          <c:w val="0.907447899140813"/>
          <c:h val="0.742741501824467"/>
        </c:manualLayout>
      </c:layout>
      <c:barChart>
        <c:barDir val="col"/>
        <c:grouping val="clustered"/>
        <c:varyColors val="0"/>
        <c:ser>
          <c:idx val="0"/>
          <c:order val="0"/>
          <c:tx>
            <c:v>2004</c:v>
          </c:tx>
          <c:invertIfNegative val="0"/>
          <c:cat>
            <c:strRef>
              <c:f>Sheet1!$A$7:$A$13</c:f>
              <c:strCache>
                <c:ptCount val="7"/>
                <c:pt idx="0">
                  <c:v>BIO</c:v>
                </c:pt>
                <c:pt idx="1">
                  <c:v>CISE</c:v>
                </c:pt>
                <c:pt idx="2">
                  <c:v>ENG</c:v>
                </c:pt>
                <c:pt idx="3">
                  <c:v>GEO</c:v>
                </c:pt>
                <c:pt idx="4">
                  <c:v>MPS</c:v>
                </c:pt>
                <c:pt idx="5">
                  <c:v>SBE</c:v>
                </c:pt>
                <c:pt idx="6">
                  <c:v>EHR</c:v>
                </c:pt>
              </c:strCache>
            </c:strRef>
          </c:cat>
          <c:val>
            <c:numRef>
              <c:f>Sheet1!$D$7:$D$13</c:f>
              <c:numCache>
                <c:formatCode>0.00%</c:formatCode>
                <c:ptCount val="7"/>
                <c:pt idx="0">
                  <c:v>0.176</c:v>
                </c:pt>
                <c:pt idx="1">
                  <c:v>0.22</c:v>
                </c:pt>
                <c:pt idx="2">
                  <c:v>0.147</c:v>
                </c:pt>
                <c:pt idx="3">
                  <c:v>0.271</c:v>
                </c:pt>
                <c:pt idx="4">
                  <c:v>0.249</c:v>
                </c:pt>
                <c:pt idx="5">
                  <c:v>0.073</c:v>
                </c:pt>
                <c:pt idx="6">
                  <c:v>0.196</c:v>
                </c:pt>
              </c:numCache>
            </c:numRef>
          </c:val>
          <c:extLst xmlns:c16r2="http://schemas.microsoft.com/office/drawing/2015/06/chart">
            <c:ext xmlns:c16="http://schemas.microsoft.com/office/drawing/2014/chart" uri="{C3380CC4-5D6E-409C-BE32-E72D297353CC}">
              <c16:uniqueId val="{00000000-EE10-4518-B7CC-63DAE9A9EC0A}"/>
            </c:ext>
          </c:extLst>
        </c:ser>
        <c:ser>
          <c:idx val="1"/>
          <c:order val="1"/>
          <c:tx>
            <c:v>2005</c:v>
          </c:tx>
          <c:invertIfNegative val="0"/>
          <c:val>
            <c:numRef>
              <c:f>Sheet1!$G$7:$G$13</c:f>
              <c:numCache>
                <c:formatCode>0.00%</c:formatCode>
                <c:ptCount val="7"/>
                <c:pt idx="0">
                  <c:v>0.153</c:v>
                </c:pt>
                <c:pt idx="1">
                  <c:v>0.204</c:v>
                </c:pt>
                <c:pt idx="2">
                  <c:v>0.119</c:v>
                </c:pt>
                <c:pt idx="3">
                  <c:v>0.217</c:v>
                </c:pt>
                <c:pt idx="4">
                  <c:v>0.187</c:v>
                </c:pt>
                <c:pt idx="5">
                  <c:v>0.059</c:v>
                </c:pt>
                <c:pt idx="6">
                  <c:v>0.127</c:v>
                </c:pt>
              </c:numCache>
            </c:numRef>
          </c:val>
          <c:extLst xmlns:c16r2="http://schemas.microsoft.com/office/drawing/2015/06/chart">
            <c:ext xmlns:c16="http://schemas.microsoft.com/office/drawing/2014/chart" uri="{C3380CC4-5D6E-409C-BE32-E72D297353CC}">
              <c16:uniqueId val="{00000001-EE10-4518-B7CC-63DAE9A9EC0A}"/>
            </c:ext>
          </c:extLst>
        </c:ser>
        <c:ser>
          <c:idx val="2"/>
          <c:order val="2"/>
          <c:tx>
            <c:v>2006</c:v>
          </c:tx>
          <c:invertIfNegative val="0"/>
          <c:val>
            <c:numRef>
              <c:f>Sheet1!$J$7:$J$13</c:f>
              <c:numCache>
                <c:formatCode>0.00%</c:formatCode>
                <c:ptCount val="7"/>
                <c:pt idx="0">
                  <c:v>0.105</c:v>
                </c:pt>
                <c:pt idx="1">
                  <c:v>0.211</c:v>
                </c:pt>
                <c:pt idx="2">
                  <c:v>0.143</c:v>
                </c:pt>
                <c:pt idx="3">
                  <c:v>0.212</c:v>
                </c:pt>
                <c:pt idx="4">
                  <c:v>0.195</c:v>
                </c:pt>
                <c:pt idx="5">
                  <c:v>0.101</c:v>
                </c:pt>
                <c:pt idx="6">
                  <c:v>0.073</c:v>
                </c:pt>
              </c:numCache>
            </c:numRef>
          </c:val>
          <c:extLst xmlns:c16r2="http://schemas.microsoft.com/office/drawing/2015/06/chart">
            <c:ext xmlns:c16="http://schemas.microsoft.com/office/drawing/2014/chart" uri="{C3380CC4-5D6E-409C-BE32-E72D297353CC}">
              <c16:uniqueId val="{00000002-EE10-4518-B7CC-63DAE9A9EC0A}"/>
            </c:ext>
          </c:extLst>
        </c:ser>
        <c:ser>
          <c:idx val="3"/>
          <c:order val="3"/>
          <c:tx>
            <c:v>2007</c:v>
          </c:tx>
          <c:invertIfNegative val="0"/>
          <c:val>
            <c:numRef>
              <c:f>Sheet1!$D$21:$D$27</c:f>
              <c:numCache>
                <c:formatCode>0.00%</c:formatCode>
                <c:ptCount val="7"/>
                <c:pt idx="0">
                  <c:v>0.108</c:v>
                </c:pt>
                <c:pt idx="1">
                  <c:v>0.237</c:v>
                </c:pt>
                <c:pt idx="2">
                  <c:v>0.161</c:v>
                </c:pt>
                <c:pt idx="3">
                  <c:v>0.241</c:v>
                </c:pt>
                <c:pt idx="4">
                  <c:v>0.203</c:v>
                </c:pt>
                <c:pt idx="5">
                  <c:v>0.126</c:v>
                </c:pt>
                <c:pt idx="6">
                  <c:v>0.125</c:v>
                </c:pt>
              </c:numCache>
            </c:numRef>
          </c:val>
          <c:extLst xmlns:c16r2="http://schemas.microsoft.com/office/drawing/2015/06/chart">
            <c:ext xmlns:c16="http://schemas.microsoft.com/office/drawing/2014/chart" uri="{C3380CC4-5D6E-409C-BE32-E72D297353CC}">
              <c16:uniqueId val="{00000003-EE10-4518-B7CC-63DAE9A9EC0A}"/>
            </c:ext>
          </c:extLst>
        </c:ser>
        <c:ser>
          <c:idx val="4"/>
          <c:order val="4"/>
          <c:tx>
            <c:v>2008</c:v>
          </c:tx>
          <c:invertIfNegative val="0"/>
          <c:val>
            <c:numRef>
              <c:f>Sheet1!$G$21:$G$27</c:f>
              <c:numCache>
                <c:formatCode>0.00%</c:formatCode>
                <c:ptCount val="7"/>
                <c:pt idx="0">
                  <c:v>0.114</c:v>
                </c:pt>
                <c:pt idx="1">
                  <c:v>0.223</c:v>
                </c:pt>
                <c:pt idx="2">
                  <c:v>0.165</c:v>
                </c:pt>
                <c:pt idx="3">
                  <c:v>0.221</c:v>
                </c:pt>
                <c:pt idx="4">
                  <c:v>0.203</c:v>
                </c:pt>
                <c:pt idx="5">
                  <c:v>0.188</c:v>
                </c:pt>
                <c:pt idx="6">
                  <c:v>0.196</c:v>
                </c:pt>
              </c:numCache>
            </c:numRef>
          </c:val>
          <c:extLst xmlns:c16r2="http://schemas.microsoft.com/office/drawing/2015/06/chart">
            <c:ext xmlns:c16="http://schemas.microsoft.com/office/drawing/2014/chart" uri="{C3380CC4-5D6E-409C-BE32-E72D297353CC}">
              <c16:uniqueId val="{00000004-EE10-4518-B7CC-63DAE9A9EC0A}"/>
            </c:ext>
          </c:extLst>
        </c:ser>
        <c:ser>
          <c:idx val="5"/>
          <c:order val="5"/>
          <c:tx>
            <c:v>2009</c:v>
          </c:tx>
          <c:invertIfNegative val="0"/>
          <c:val>
            <c:numRef>
              <c:f>Sheet1!$J$21:$J$27</c:f>
              <c:numCache>
                <c:formatCode>0.00%</c:formatCode>
                <c:ptCount val="7"/>
                <c:pt idx="0">
                  <c:v>0.205</c:v>
                </c:pt>
                <c:pt idx="1">
                  <c:v>0.297</c:v>
                </c:pt>
                <c:pt idx="2">
                  <c:v>0.213</c:v>
                </c:pt>
                <c:pt idx="3">
                  <c:v>0.366</c:v>
                </c:pt>
                <c:pt idx="4">
                  <c:v>0.275</c:v>
                </c:pt>
                <c:pt idx="5">
                  <c:v>0.193</c:v>
                </c:pt>
                <c:pt idx="6">
                  <c:v>0.115</c:v>
                </c:pt>
              </c:numCache>
            </c:numRef>
          </c:val>
          <c:extLst xmlns:c16r2="http://schemas.microsoft.com/office/drawing/2015/06/chart">
            <c:ext xmlns:c16="http://schemas.microsoft.com/office/drawing/2014/chart" uri="{C3380CC4-5D6E-409C-BE32-E72D297353CC}">
              <c16:uniqueId val="{00000005-EE10-4518-B7CC-63DAE9A9EC0A}"/>
            </c:ext>
          </c:extLst>
        </c:ser>
        <c:ser>
          <c:idx val="6"/>
          <c:order val="6"/>
          <c:tx>
            <c:v>2010</c:v>
          </c:tx>
          <c:spPr>
            <a:solidFill>
              <a:srgbClr val="0066CC"/>
            </a:solidFill>
            <a:ln w="25400">
              <a:noFill/>
            </a:ln>
          </c:spPr>
          <c:invertIfNegative val="0"/>
          <c:val>
            <c:numRef>
              <c:f>Sheet1!$N$21:$N$27</c:f>
              <c:numCache>
                <c:formatCode>0.0%</c:formatCode>
                <c:ptCount val="7"/>
                <c:pt idx="0">
                  <c:v>0.13317191283293</c:v>
                </c:pt>
                <c:pt idx="1">
                  <c:v>0.264033264033264</c:v>
                </c:pt>
                <c:pt idx="2">
                  <c:v>0.13905325443787</c:v>
                </c:pt>
                <c:pt idx="3">
                  <c:v>0.27027027027027</c:v>
                </c:pt>
                <c:pt idx="4">
                  <c:v>0.207161125319693</c:v>
                </c:pt>
                <c:pt idx="5">
                  <c:v>0.106741573033708</c:v>
                </c:pt>
                <c:pt idx="6">
                  <c:v>0.205479452054795</c:v>
                </c:pt>
              </c:numCache>
            </c:numRef>
          </c:val>
          <c:extLst xmlns:c16r2="http://schemas.microsoft.com/office/drawing/2015/06/chart">
            <c:ext xmlns:c16="http://schemas.microsoft.com/office/drawing/2014/chart" uri="{C3380CC4-5D6E-409C-BE32-E72D297353CC}">
              <c16:uniqueId val="{00000006-EE10-4518-B7CC-63DAE9A9EC0A}"/>
            </c:ext>
          </c:extLst>
        </c:ser>
        <c:ser>
          <c:idx val="7"/>
          <c:order val="7"/>
          <c:tx>
            <c:v>2011</c:v>
          </c:tx>
          <c:spPr>
            <a:solidFill>
              <a:schemeClr val="bg2">
                <a:lumMod val="50000"/>
              </a:schemeClr>
            </a:solidFill>
          </c:spPr>
          <c:invertIfNegative val="0"/>
          <c:val>
            <c:numRef>
              <c:f>Sheet1!$W$21:$W$27</c:f>
              <c:numCache>
                <c:formatCode>0.0%</c:formatCode>
                <c:ptCount val="7"/>
                <c:pt idx="0">
                  <c:v>0.126005297950027</c:v>
                </c:pt>
                <c:pt idx="1">
                  <c:v>0.225757671586525</c:v>
                </c:pt>
                <c:pt idx="2">
                  <c:v>0.150138760744385</c:v>
                </c:pt>
                <c:pt idx="3">
                  <c:v>0.190121926017772</c:v>
                </c:pt>
                <c:pt idx="4">
                  <c:v>0.165237400217574</c:v>
                </c:pt>
                <c:pt idx="5">
                  <c:v>0.135015275450872</c:v>
                </c:pt>
                <c:pt idx="6">
                  <c:v>0.122866894197952</c:v>
                </c:pt>
              </c:numCache>
            </c:numRef>
          </c:val>
          <c:extLst xmlns:c16r2="http://schemas.microsoft.com/office/drawing/2015/06/chart">
            <c:ext xmlns:c16="http://schemas.microsoft.com/office/drawing/2014/chart" uri="{C3380CC4-5D6E-409C-BE32-E72D297353CC}">
              <c16:uniqueId val="{00000007-EE10-4518-B7CC-63DAE9A9EC0A}"/>
            </c:ext>
          </c:extLst>
        </c:ser>
        <c:ser>
          <c:idx val="8"/>
          <c:order val="8"/>
          <c:tx>
            <c:v>2012</c:v>
          </c:tx>
          <c:spPr>
            <a:solidFill>
              <a:schemeClr val="accent6">
                <a:lumMod val="50000"/>
              </a:schemeClr>
            </a:solidFill>
          </c:spPr>
          <c:invertIfNegative val="0"/>
          <c:val>
            <c:numRef>
              <c:f>Sheet1!$AB$21:$AB$27</c:f>
              <c:numCache>
                <c:formatCode>0.0%</c:formatCode>
                <c:ptCount val="7"/>
                <c:pt idx="0">
                  <c:v>0.187319884726225</c:v>
                </c:pt>
                <c:pt idx="1">
                  <c:v>0.276029055690073</c:v>
                </c:pt>
                <c:pt idx="2">
                  <c:v>0.169344870210136</c:v>
                </c:pt>
                <c:pt idx="3">
                  <c:v>0.310344827586207</c:v>
                </c:pt>
                <c:pt idx="4">
                  <c:v>0.218340611353712</c:v>
                </c:pt>
                <c:pt idx="5">
                  <c:v>0.098159509202454</c:v>
                </c:pt>
                <c:pt idx="6">
                  <c:v>0.12962962962963</c:v>
                </c:pt>
              </c:numCache>
            </c:numRef>
          </c:val>
          <c:extLst xmlns:c16r2="http://schemas.microsoft.com/office/drawing/2015/06/chart">
            <c:ext xmlns:c16="http://schemas.microsoft.com/office/drawing/2014/chart" uri="{C3380CC4-5D6E-409C-BE32-E72D297353CC}">
              <c16:uniqueId val="{00000008-EE10-4518-B7CC-63DAE9A9EC0A}"/>
            </c:ext>
          </c:extLst>
        </c:ser>
        <c:ser>
          <c:idx val="9"/>
          <c:order val="9"/>
          <c:tx>
            <c:v>2013</c:v>
          </c:tx>
          <c:invertIfNegative val="0"/>
          <c:val>
            <c:numRef>
              <c:f>Sheet1!$AE$21:$AE$27</c:f>
              <c:numCache>
                <c:formatCode>0.0%</c:formatCode>
                <c:ptCount val="7"/>
                <c:pt idx="0">
                  <c:v>0.126086956521739</c:v>
                </c:pt>
                <c:pt idx="1">
                  <c:v>0.258312020460358</c:v>
                </c:pt>
                <c:pt idx="2">
                  <c:v>0.164736164736165</c:v>
                </c:pt>
                <c:pt idx="3">
                  <c:v>0.239669421487603</c:v>
                </c:pt>
                <c:pt idx="4">
                  <c:v>0.20650406504065</c:v>
                </c:pt>
                <c:pt idx="5">
                  <c:v>0.0784313725490196</c:v>
                </c:pt>
                <c:pt idx="6">
                  <c:v>0.133333333333333</c:v>
                </c:pt>
              </c:numCache>
            </c:numRef>
          </c:val>
          <c:extLst xmlns:c16r2="http://schemas.microsoft.com/office/drawing/2015/06/chart">
            <c:ext xmlns:c16="http://schemas.microsoft.com/office/drawing/2014/chart" uri="{C3380CC4-5D6E-409C-BE32-E72D297353CC}">
              <c16:uniqueId val="{00000009-EE10-4518-B7CC-63DAE9A9EC0A}"/>
            </c:ext>
          </c:extLst>
        </c:ser>
        <c:dLbls>
          <c:showLegendKey val="0"/>
          <c:showVal val="0"/>
          <c:showCatName val="0"/>
          <c:showSerName val="0"/>
          <c:showPercent val="0"/>
          <c:showBubbleSize val="0"/>
        </c:dLbls>
        <c:gapWidth val="150"/>
        <c:axId val="1462926784"/>
        <c:axId val="1462930976"/>
      </c:barChart>
      <c:catAx>
        <c:axId val="1462926784"/>
        <c:scaling>
          <c:orientation val="minMax"/>
        </c:scaling>
        <c:delete val="0"/>
        <c:axPos val="b"/>
        <c:numFmt formatCode="General" sourceLinked="1"/>
        <c:majorTickMark val="out"/>
        <c:minorTickMark val="none"/>
        <c:tickLblPos val="nextTo"/>
        <c:txPr>
          <a:bodyPr rot="0" vert="horz"/>
          <a:lstStyle/>
          <a:p>
            <a:pPr>
              <a:defRPr sz="1400" b="1" i="0" u="none" strike="noStrike" baseline="0">
                <a:solidFill>
                  <a:srgbClr val="000000"/>
                </a:solidFill>
                <a:latin typeface="Calibri"/>
                <a:ea typeface="Calibri"/>
                <a:cs typeface="Calibri"/>
              </a:defRPr>
            </a:pPr>
            <a:endParaRPr lang="en-US"/>
          </a:p>
        </c:txPr>
        <c:crossAx val="1462930976"/>
        <c:crosses val="autoZero"/>
        <c:auto val="1"/>
        <c:lblAlgn val="ctr"/>
        <c:lblOffset val="100"/>
        <c:noMultiLvlLbl val="0"/>
      </c:catAx>
      <c:valAx>
        <c:axId val="1462930976"/>
        <c:scaling>
          <c:orientation val="minMax"/>
        </c:scaling>
        <c:delete val="0"/>
        <c:axPos val="l"/>
        <c:majorGridlines/>
        <c:numFmt formatCode="0%" sourceLinked="0"/>
        <c:majorTickMark val="out"/>
        <c:minorTickMark val="none"/>
        <c:tickLblPos val="nextTo"/>
        <c:txPr>
          <a:bodyPr rot="0" vert="horz"/>
          <a:lstStyle/>
          <a:p>
            <a:pPr>
              <a:defRPr sz="1400" b="1" i="0" u="none" strike="noStrike" baseline="0">
                <a:solidFill>
                  <a:srgbClr val="000000"/>
                </a:solidFill>
                <a:latin typeface="Calibri"/>
                <a:ea typeface="Calibri"/>
                <a:cs typeface="Calibri"/>
              </a:defRPr>
            </a:pPr>
            <a:endParaRPr lang="en-US"/>
          </a:p>
        </c:txPr>
        <c:crossAx val="1462926784"/>
        <c:crosses val="autoZero"/>
        <c:crossBetween val="between"/>
      </c:valAx>
    </c:plotArea>
    <c:legend>
      <c:legendPos val="t"/>
      <c:layout/>
      <c:overlay val="0"/>
      <c:spPr>
        <a:solidFill>
          <a:srgbClr val="FFFFFF"/>
        </a:solidFill>
        <a:ln w="3175">
          <a:solidFill>
            <a:srgbClr val="000000"/>
          </a:solidFill>
          <a:prstDash val="solid"/>
        </a:ln>
      </c:spPr>
      <c:txPr>
        <a:bodyPr/>
        <a:lstStyle/>
        <a:p>
          <a:pPr>
            <a:defRPr sz="920" b="0" i="0" u="none" strike="noStrike" baseline="0">
              <a:solidFill>
                <a:srgbClr val="000000"/>
              </a:solidFill>
              <a:latin typeface="Calibri"/>
              <a:ea typeface="Calibri"/>
              <a:cs typeface="Calibri"/>
            </a:defRPr>
          </a:pPr>
          <a:endParaRPr lang="en-US"/>
        </a:p>
      </c:txPr>
    </c:legend>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1</c:v>
          </c:tx>
          <c:invertIfNegative val="0"/>
          <c:cat>
            <c:numRef>
              <c:f>'asst. prof graphs'!$A$2:$A$7</c:f>
              <c:numCache>
                <c:formatCode>General</c:formatCode>
                <c:ptCount val="6"/>
                <c:pt idx="0">
                  <c:v>2005.0</c:v>
                </c:pt>
                <c:pt idx="1">
                  <c:v>2006.0</c:v>
                </c:pt>
                <c:pt idx="2">
                  <c:v>2007.0</c:v>
                </c:pt>
                <c:pt idx="3">
                  <c:v>2008.0</c:v>
                </c:pt>
                <c:pt idx="4">
                  <c:v>2009.0</c:v>
                </c:pt>
                <c:pt idx="5">
                  <c:v>2010.0</c:v>
                </c:pt>
              </c:numCache>
            </c:numRef>
          </c:cat>
          <c:val>
            <c:numRef>
              <c:f>'asst. prof graphs'!$B$2:$B$7</c:f>
              <c:numCache>
                <c:formatCode>General</c:formatCode>
                <c:ptCount val="6"/>
                <c:pt idx="0">
                  <c:v>2.0</c:v>
                </c:pt>
                <c:pt idx="1">
                  <c:v>0.0</c:v>
                </c:pt>
                <c:pt idx="2">
                  <c:v>3.0</c:v>
                </c:pt>
                <c:pt idx="3">
                  <c:v>2.0</c:v>
                </c:pt>
                <c:pt idx="4">
                  <c:v>1.0</c:v>
                </c:pt>
                <c:pt idx="5">
                  <c:v>3.0</c:v>
                </c:pt>
              </c:numCache>
            </c:numRef>
          </c:val>
          <c:extLst xmlns:c16r2="http://schemas.microsoft.com/office/drawing/2015/06/chart">
            <c:ext xmlns:c16="http://schemas.microsoft.com/office/drawing/2014/chart" uri="{C3380CC4-5D6E-409C-BE32-E72D297353CC}">
              <c16:uniqueId val="{00000000-9C40-4F25-AE5E-457D8775CA14}"/>
            </c:ext>
          </c:extLst>
        </c:ser>
        <c:ser>
          <c:idx val="1"/>
          <c:order val="1"/>
          <c:tx>
            <c:v>2</c:v>
          </c:tx>
          <c:invertIfNegative val="0"/>
          <c:val>
            <c:numRef>
              <c:f>'asst. prof graphs'!$C$2:$C$7</c:f>
              <c:numCache>
                <c:formatCode>General</c:formatCode>
                <c:ptCount val="6"/>
                <c:pt idx="0">
                  <c:v>10.0</c:v>
                </c:pt>
                <c:pt idx="1">
                  <c:v>10.0</c:v>
                </c:pt>
                <c:pt idx="2">
                  <c:v>8.0</c:v>
                </c:pt>
                <c:pt idx="3">
                  <c:v>13.0</c:v>
                </c:pt>
                <c:pt idx="4">
                  <c:v>15.0</c:v>
                </c:pt>
                <c:pt idx="5">
                  <c:v>6.0</c:v>
                </c:pt>
              </c:numCache>
            </c:numRef>
          </c:val>
          <c:extLst xmlns:c16r2="http://schemas.microsoft.com/office/drawing/2015/06/chart">
            <c:ext xmlns:c16="http://schemas.microsoft.com/office/drawing/2014/chart" uri="{C3380CC4-5D6E-409C-BE32-E72D297353CC}">
              <c16:uniqueId val="{00000001-9C40-4F25-AE5E-457D8775CA14}"/>
            </c:ext>
          </c:extLst>
        </c:ser>
        <c:ser>
          <c:idx val="2"/>
          <c:order val="2"/>
          <c:tx>
            <c:v>3</c:v>
          </c:tx>
          <c:invertIfNegative val="0"/>
          <c:val>
            <c:numRef>
              <c:f>'asst. prof graphs'!$D$2:$D$7</c:f>
              <c:numCache>
                <c:formatCode>General</c:formatCode>
                <c:ptCount val="6"/>
                <c:pt idx="0">
                  <c:v>10.0</c:v>
                </c:pt>
                <c:pt idx="1">
                  <c:v>13.0</c:v>
                </c:pt>
                <c:pt idx="2">
                  <c:v>8.0</c:v>
                </c:pt>
                <c:pt idx="3">
                  <c:v>14.0</c:v>
                </c:pt>
                <c:pt idx="4">
                  <c:v>24.0</c:v>
                </c:pt>
                <c:pt idx="5">
                  <c:v>12.0</c:v>
                </c:pt>
              </c:numCache>
            </c:numRef>
          </c:val>
          <c:extLst xmlns:c16r2="http://schemas.microsoft.com/office/drawing/2015/06/chart">
            <c:ext xmlns:c16="http://schemas.microsoft.com/office/drawing/2014/chart" uri="{C3380CC4-5D6E-409C-BE32-E72D297353CC}">
              <c16:uniqueId val="{00000002-9C40-4F25-AE5E-457D8775CA14}"/>
            </c:ext>
          </c:extLst>
        </c:ser>
        <c:ser>
          <c:idx val="3"/>
          <c:order val="3"/>
          <c:tx>
            <c:v>4</c:v>
          </c:tx>
          <c:invertIfNegative val="0"/>
          <c:val>
            <c:numRef>
              <c:f>'asst. prof graphs'!$E$2:$E$7</c:f>
              <c:numCache>
                <c:formatCode>General</c:formatCode>
                <c:ptCount val="6"/>
                <c:pt idx="0">
                  <c:v>11.0</c:v>
                </c:pt>
                <c:pt idx="1">
                  <c:v>10.0</c:v>
                </c:pt>
                <c:pt idx="2">
                  <c:v>14.0</c:v>
                </c:pt>
                <c:pt idx="3">
                  <c:v>12.0</c:v>
                </c:pt>
                <c:pt idx="4">
                  <c:v>13.0</c:v>
                </c:pt>
                <c:pt idx="5">
                  <c:v>13.0</c:v>
                </c:pt>
              </c:numCache>
            </c:numRef>
          </c:val>
          <c:extLst xmlns:c16r2="http://schemas.microsoft.com/office/drawing/2015/06/chart">
            <c:ext xmlns:c16="http://schemas.microsoft.com/office/drawing/2014/chart" uri="{C3380CC4-5D6E-409C-BE32-E72D297353CC}">
              <c16:uniqueId val="{00000003-9C40-4F25-AE5E-457D8775CA14}"/>
            </c:ext>
          </c:extLst>
        </c:ser>
        <c:ser>
          <c:idx val="4"/>
          <c:order val="4"/>
          <c:tx>
            <c:v>5</c:v>
          </c:tx>
          <c:invertIfNegative val="0"/>
          <c:val>
            <c:numRef>
              <c:f>'asst. prof graphs'!$F$2:$F$7</c:f>
              <c:numCache>
                <c:formatCode>General</c:formatCode>
                <c:ptCount val="6"/>
                <c:pt idx="0">
                  <c:v>3.0</c:v>
                </c:pt>
                <c:pt idx="1">
                  <c:v>8.0</c:v>
                </c:pt>
                <c:pt idx="2">
                  <c:v>11.0</c:v>
                </c:pt>
                <c:pt idx="3">
                  <c:v>11.0</c:v>
                </c:pt>
                <c:pt idx="4">
                  <c:v>9.0</c:v>
                </c:pt>
                <c:pt idx="5">
                  <c:v>9.0</c:v>
                </c:pt>
              </c:numCache>
            </c:numRef>
          </c:val>
          <c:extLst xmlns:c16r2="http://schemas.microsoft.com/office/drawing/2015/06/chart">
            <c:ext xmlns:c16="http://schemas.microsoft.com/office/drawing/2014/chart" uri="{C3380CC4-5D6E-409C-BE32-E72D297353CC}">
              <c16:uniqueId val="{00000004-9C40-4F25-AE5E-457D8775CA14}"/>
            </c:ext>
          </c:extLst>
        </c:ser>
        <c:ser>
          <c:idx val="5"/>
          <c:order val="5"/>
          <c:tx>
            <c:v>6</c:v>
          </c:tx>
          <c:invertIfNegative val="0"/>
          <c:val>
            <c:numRef>
              <c:f>'asst. prof graphs'!$G$2:$G$7</c:f>
              <c:numCache>
                <c:formatCode>General</c:formatCode>
                <c:ptCount val="6"/>
                <c:pt idx="0">
                  <c:v>2.0</c:v>
                </c:pt>
                <c:pt idx="1">
                  <c:v>3.0</c:v>
                </c:pt>
                <c:pt idx="2">
                  <c:v>5.0</c:v>
                </c:pt>
                <c:pt idx="3">
                  <c:v>3.0</c:v>
                </c:pt>
                <c:pt idx="4">
                  <c:v>5.0</c:v>
                </c:pt>
                <c:pt idx="5">
                  <c:v>5.0</c:v>
                </c:pt>
              </c:numCache>
            </c:numRef>
          </c:val>
          <c:extLst xmlns:c16r2="http://schemas.microsoft.com/office/drawing/2015/06/chart">
            <c:ext xmlns:c16="http://schemas.microsoft.com/office/drawing/2014/chart" uri="{C3380CC4-5D6E-409C-BE32-E72D297353CC}">
              <c16:uniqueId val="{00000005-9C40-4F25-AE5E-457D8775CA14}"/>
            </c:ext>
          </c:extLst>
        </c:ser>
        <c:ser>
          <c:idx val="6"/>
          <c:order val="6"/>
          <c:tx>
            <c:v>7</c:v>
          </c:tx>
          <c:invertIfNegative val="0"/>
          <c:val>
            <c:numRef>
              <c:f>'asst. prof graphs'!$H$2:$H$7</c:f>
              <c:numCache>
                <c:formatCode>General</c:formatCode>
                <c:ptCount val="6"/>
                <c:pt idx="0">
                  <c:v>0.0</c:v>
                </c:pt>
                <c:pt idx="1">
                  <c:v>0.0</c:v>
                </c:pt>
                <c:pt idx="2">
                  <c:v>0.0</c:v>
                </c:pt>
                <c:pt idx="3">
                  <c:v>2.0</c:v>
                </c:pt>
                <c:pt idx="4">
                  <c:v>3.0</c:v>
                </c:pt>
                <c:pt idx="5">
                  <c:v>1.0</c:v>
                </c:pt>
              </c:numCache>
            </c:numRef>
          </c:val>
          <c:extLst xmlns:c16r2="http://schemas.microsoft.com/office/drawing/2015/06/chart">
            <c:ext xmlns:c16="http://schemas.microsoft.com/office/drawing/2014/chart" uri="{C3380CC4-5D6E-409C-BE32-E72D297353CC}">
              <c16:uniqueId val="{00000006-9C40-4F25-AE5E-457D8775CA14}"/>
            </c:ext>
          </c:extLst>
        </c:ser>
        <c:ser>
          <c:idx val="7"/>
          <c:order val="7"/>
          <c:tx>
            <c:v>8</c:v>
          </c:tx>
          <c:invertIfNegative val="0"/>
          <c:val>
            <c:numRef>
              <c:f>'asst. prof graphs'!$I$2:$I$7</c:f>
              <c:numCache>
                <c:formatCode>General</c:formatCode>
                <c:ptCount val="6"/>
                <c:pt idx="0">
                  <c:v>0.0</c:v>
                </c:pt>
                <c:pt idx="1">
                  <c:v>0.0</c:v>
                </c:pt>
                <c:pt idx="2">
                  <c:v>0.0</c:v>
                </c:pt>
                <c:pt idx="3">
                  <c:v>1.0</c:v>
                </c:pt>
                <c:pt idx="4">
                  <c:v>0.0</c:v>
                </c:pt>
                <c:pt idx="5">
                  <c:v>0.0</c:v>
                </c:pt>
              </c:numCache>
            </c:numRef>
          </c:val>
          <c:extLst xmlns:c16r2="http://schemas.microsoft.com/office/drawing/2015/06/chart">
            <c:ext xmlns:c16="http://schemas.microsoft.com/office/drawing/2014/chart" uri="{C3380CC4-5D6E-409C-BE32-E72D297353CC}">
              <c16:uniqueId val="{00000007-9C40-4F25-AE5E-457D8775CA14}"/>
            </c:ext>
          </c:extLst>
        </c:ser>
        <c:ser>
          <c:idx val="8"/>
          <c:order val="8"/>
          <c:tx>
            <c:v>9</c:v>
          </c:tx>
          <c:invertIfNegative val="0"/>
          <c:val>
            <c:numRef>
              <c:f>'asst. prof graphs'!$J$2:$J$7</c:f>
              <c:numCache>
                <c:formatCode>General</c:formatCode>
                <c:ptCount val="6"/>
                <c:pt idx="0">
                  <c:v>1.0</c:v>
                </c:pt>
                <c:pt idx="1">
                  <c:v>0.0</c:v>
                </c:pt>
                <c:pt idx="2">
                  <c:v>0.0</c:v>
                </c:pt>
                <c:pt idx="3">
                  <c:v>0.0</c:v>
                </c:pt>
                <c:pt idx="4">
                  <c:v>0.0</c:v>
                </c:pt>
                <c:pt idx="5">
                  <c:v>1.0</c:v>
                </c:pt>
              </c:numCache>
            </c:numRef>
          </c:val>
          <c:extLst xmlns:c16r2="http://schemas.microsoft.com/office/drawing/2015/06/chart">
            <c:ext xmlns:c16="http://schemas.microsoft.com/office/drawing/2014/chart" uri="{C3380CC4-5D6E-409C-BE32-E72D297353CC}">
              <c16:uniqueId val="{00000008-9C40-4F25-AE5E-457D8775CA14}"/>
            </c:ext>
          </c:extLst>
        </c:ser>
        <c:dLbls>
          <c:showLegendKey val="0"/>
          <c:showVal val="0"/>
          <c:showCatName val="0"/>
          <c:showSerName val="0"/>
          <c:showPercent val="0"/>
          <c:showBubbleSize val="0"/>
        </c:dLbls>
        <c:gapWidth val="150"/>
        <c:axId val="1463253776"/>
        <c:axId val="1463257744"/>
      </c:barChart>
      <c:catAx>
        <c:axId val="1463253776"/>
        <c:scaling>
          <c:orientation val="minMax"/>
        </c:scaling>
        <c:delete val="0"/>
        <c:axPos val="b"/>
        <c:numFmt formatCode="General" sourceLinked="1"/>
        <c:majorTickMark val="none"/>
        <c:minorTickMark val="none"/>
        <c:tickLblPos val="nextTo"/>
        <c:txPr>
          <a:bodyPr/>
          <a:lstStyle/>
          <a:p>
            <a:pPr>
              <a:defRPr sz="1200" b="1">
                <a:latin typeface="Verdana" pitchFamily="34" charset="0"/>
              </a:defRPr>
            </a:pPr>
            <a:endParaRPr lang="en-US"/>
          </a:p>
        </c:txPr>
        <c:crossAx val="1463257744"/>
        <c:crosses val="autoZero"/>
        <c:auto val="1"/>
        <c:lblAlgn val="ctr"/>
        <c:lblOffset val="100"/>
        <c:noMultiLvlLbl val="0"/>
      </c:catAx>
      <c:valAx>
        <c:axId val="1463257744"/>
        <c:scaling>
          <c:orientation val="minMax"/>
        </c:scaling>
        <c:delete val="0"/>
        <c:axPos val="l"/>
        <c:majorGridlines/>
        <c:numFmt formatCode="General" sourceLinked="1"/>
        <c:majorTickMark val="none"/>
        <c:minorTickMark val="none"/>
        <c:tickLblPos val="nextTo"/>
        <c:txPr>
          <a:bodyPr/>
          <a:lstStyle/>
          <a:p>
            <a:pPr>
              <a:defRPr sz="1200" b="1">
                <a:latin typeface="Verdana" pitchFamily="34" charset="0"/>
              </a:defRPr>
            </a:pPr>
            <a:endParaRPr lang="en-US"/>
          </a:p>
        </c:txPr>
        <c:crossAx val="1463253776"/>
        <c:crosses val="autoZero"/>
        <c:crossBetween val="between"/>
      </c:valAx>
    </c:plotArea>
    <c:legend>
      <c:legendPos val="r"/>
      <c:layout/>
      <c:overlay val="0"/>
      <c:txPr>
        <a:bodyPr/>
        <a:lstStyle/>
        <a:p>
          <a:pPr>
            <a:defRPr sz="1200" b="1">
              <a:latin typeface="Verdana" pitchFamily="34" charset="0"/>
            </a:defRPr>
          </a:pPr>
          <a:endParaRPr lang="en-US"/>
        </a:p>
      </c:txPr>
    </c:legend>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Yes</c:v>
          </c:tx>
          <c:invertIfNegative val="0"/>
          <c:cat>
            <c:numRef>
              <c:f>'immediate graphs'!$A$2:$A$7</c:f>
              <c:numCache>
                <c:formatCode>General</c:formatCode>
                <c:ptCount val="6"/>
                <c:pt idx="0">
                  <c:v>2005.0</c:v>
                </c:pt>
                <c:pt idx="1">
                  <c:v>2006.0</c:v>
                </c:pt>
                <c:pt idx="2">
                  <c:v>2007.0</c:v>
                </c:pt>
                <c:pt idx="3">
                  <c:v>2008.0</c:v>
                </c:pt>
                <c:pt idx="4">
                  <c:v>2009.0</c:v>
                </c:pt>
                <c:pt idx="5">
                  <c:v>2010.0</c:v>
                </c:pt>
              </c:numCache>
            </c:numRef>
          </c:cat>
          <c:val>
            <c:numRef>
              <c:f>'immediate graphs'!$B$2:$B$7</c:f>
              <c:numCache>
                <c:formatCode>General</c:formatCode>
                <c:ptCount val="6"/>
                <c:pt idx="0">
                  <c:v>9.0</c:v>
                </c:pt>
                <c:pt idx="1">
                  <c:v>14.0</c:v>
                </c:pt>
                <c:pt idx="2">
                  <c:v>9.0</c:v>
                </c:pt>
                <c:pt idx="3">
                  <c:v>8.0</c:v>
                </c:pt>
                <c:pt idx="4">
                  <c:v>14.0</c:v>
                </c:pt>
                <c:pt idx="5">
                  <c:v>2.0</c:v>
                </c:pt>
              </c:numCache>
            </c:numRef>
          </c:val>
          <c:extLst xmlns:c16r2="http://schemas.microsoft.com/office/drawing/2015/06/chart">
            <c:ext xmlns:c16="http://schemas.microsoft.com/office/drawing/2014/chart" uri="{C3380CC4-5D6E-409C-BE32-E72D297353CC}">
              <c16:uniqueId val="{00000000-D5BE-4A03-8EE4-0637D88EF4CD}"/>
            </c:ext>
          </c:extLst>
        </c:ser>
        <c:ser>
          <c:idx val="1"/>
          <c:order val="1"/>
          <c:tx>
            <c:v>No</c:v>
          </c:tx>
          <c:invertIfNegative val="0"/>
          <c:val>
            <c:numRef>
              <c:f>'immediate graphs'!$C$2:$C$7</c:f>
              <c:numCache>
                <c:formatCode>General</c:formatCode>
                <c:ptCount val="6"/>
                <c:pt idx="0">
                  <c:v>30.0</c:v>
                </c:pt>
                <c:pt idx="1">
                  <c:v>30.0</c:v>
                </c:pt>
                <c:pt idx="2">
                  <c:v>40.0</c:v>
                </c:pt>
                <c:pt idx="3">
                  <c:v>50.0</c:v>
                </c:pt>
                <c:pt idx="4">
                  <c:v>56.0</c:v>
                </c:pt>
                <c:pt idx="5">
                  <c:v>48.0</c:v>
                </c:pt>
              </c:numCache>
            </c:numRef>
          </c:val>
          <c:extLst xmlns:c16r2="http://schemas.microsoft.com/office/drawing/2015/06/chart">
            <c:ext xmlns:c16="http://schemas.microsoft.com/office/drawing/2014/chart" uri="{C3380CC4-5D6E-409C-BE32-E72D297353CC}">
              <c16:uniqueId val="{00000001-D5BE-4A03-8EE4-0637D88EF4CD}"/>
            </c:ext>
          </c:extLst>
        </c:ser>
        <c:dLbls>
          <c:showLegendKey val="0"/>
          <c:showVal val="0"/>
          <c:showCatName val="0"/>
          <c:showSerName val="0"/>
          <c:showPercent val="0"/>
          <c:showBubbleSize val="0"/>
        </c:dLbls>
        <c:gapWidth val="150"/>
        <c:axId val="1464285328"/>
        <c:axId val="1464289120"/>
      </c:barChart>
      <c:catAx>
        <c:axId val="1464285328"/>
        <c:scaling>
          <c:orientation val="minMax"/>
        </c:scaling>
        <c:delete val="0"/>
        <c:axPos val="b"/>
        <c:numFmt formatCode="General" sourceLinked="1"/>
        <c:majorTickMark val="none"/>
        <c:minorTickMark val="none"/>
        <c:tickLblPos val="nextTo"/>
        <c:crossAx val="1464289120"/>
        <c:crosses val="autoZero"/>
        <c:auto val="1"/>
        <c:lblAlgn val="ctr"/>
        <c:lblOffset val="100"/>
        <c:noMultiLvlLbl val="0"/>
      </c:catAx>
      <c:valAx>
        <c:axId val="1464289120"/>
        <c:scaling>
          <c:orientation val="minMax"/>
        </c:scaling>
        <c:delete val="0"/>
        <c:axPos val="l"/>
        <c:majorGridlines/>
        <c:title>
          <c:tx>
            <c:rich>
              <a:bodyPr/>
              <a:lstStyle/>
              <a:p>
                <a:pPr>
                  <a:defRPr sz="1600" b="1"/>
                </a:pPr>
                <a:r>
                  <a:rPr lang="en-US" sz="1600" b="1" dirty="0">
                    <a:latin typeface="Verdana" pitchFamily="34" charset="0"/>
                  </a:rPr>
                  <a:t>Number of Faculty</a:t>
                </a:r>
              </a:p>
            </c:rich>
          </c:tx>
          <c:layout>
            <c:manualLayout>
              <c:xMode val="edge"/>
              <c:yMode val="edge"/>
              <c:x val="0.0199974150958403"/>
              <c:y val="0.141566387158468"/>
            </c:manualLayout>
          </c:layout>
          <c:overlay val="0"/>
        </c:title>
        <c:numFmt formatCode="General" sourceLinked="1"/>
        <c:majorTickMark val="none"/>
        <c:minorTickMark val="none"/>
        <c:tickLblPos val="nextTo"/>
        <c:txPr>
          <a:bodyPr/>
          <a:lstStyle/>
          <a:p>
            <a:pPr>
              <a:defRPr sz="1200" b="1">
                <a:latin typeface="Verdana" pitchFamily="34" charset="0"/>
              </a:defRPr>
            </a:pPr>
            <a:endParaRPr lang="en-US"/>
          </a:p>
        </c:txPr>
        <c:crossAx val="1464285328"/>
        <c:crosses val="autoZero"/>
        <c:crossBetween val="between"/>
      </c:valAx>
      <c:dTable>
        <c:showHorzBorder val="1"/>
        <c:showVertBorder val="1"/>
        <c:showOutline val="1"/>
        <c:showKeys val="1"/>
        <c:txPr>
          <a:bodyPr/>
          <a:lstStyle/>
          <a:p>
            <a:pPr rtl="0">
              <a:defRPr sz="1600" b="1"/>
            </a:pPr>
            <a:endParaRPr lang="en-US"/>
          </a:p>
        </c:txPr>
      </c:dTable>
    </c:plotArea>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Mean Annual Award Size</a:t>
            </a:r>
          </a:p>
        </c:rich>
      </c:tx>
      <c:layout/>
      <c:overlay val="0"/>
    </c:title>
    <c:autoTitleDeleted val="0"/>
    <c:plotArea>
      <c:layout/>
      <c:barChart>
        <c:barDir val="col"/>
        <c:grouping val="clustered"/>
        <c:varyColors val="0"/>
        <c:ser>
          <c:idx val="0"/>
          <c:order val="0"/>
          <c:tx>
            <c:strRef>
              <c:f>Sheet1!$D$15</c:f>
              <c:strCache>
                <c:ptCount val="1"/>
                <c:pt idx="0">
                  <c:v>NSF</c:v>
                </c:pt>
              </c:strCache>
            </c:strRef>
          </c:tx>
          <c:invertIfNegative val="0"/>
          <c:cat>
            <c:numRef>
              <c:f>Sheet1!$C$16:$C$21</c:f>
              <c:numCache>
                <c:formatCode>General</c:formatCode>
                <c:ptCount val="6"/>
                <c:pt idx="0">
                  <c:v>2007.0</c:v>
                </c:pt>
                <c:pt idx="1">
                  <c:v>2008.0</c:v>
                </c:pt>
                <c:pt idx="2">
                  <c:v>2009.0</c:v>
                </c:pt>
                <c:pt idx="3">
                  <c:v>2010.0</c:v>
                </c:pt>
                <c:pt idx="4">
                  <c:v>2011.0</c:v>
                </c:pt>
                <c:pt idx="5">
                  <c:v>2012.0</c:v>
                </c:pt>
              </c:numCache>
            </c:numRef>
          </c:cat>
          <c:val>
            <c:numRef>
              <c:f>Sheet1!$D$16:$D$21</c:f>
              <c:numCache>
                <c:formatCode>"$"#,##0.00</c:formatCode>
                <c:ptCount val="6"/>
                <c:pt idx="0">
                  <c:v>117700.0</c:v>
                </c:pt>
                <c:pt idx="1">
                  <c:v>120200.0</c:v>
                </c:pt>
                <c:pt idx="2">
                  <c:v>136900.0</c:v>
                </c:pt>
                <c:pt idx="3">
                  <c:v>159500.0</c:v>
                </c:pt>
                <c:pt idx="4">
                  <c:v>163300.0</c:v>
                </c:pt>
                <c:pt idx="5">
                  <c:v>165700.0</c:v>
                </c:pt>
              </c:numCache>
            </c:numRef>
          </c:val>
          <c:extLst xmlns:c16r2="http://schemas.microsoft.com/office/drawing/2015/06/chart">
            <c:ext xmlns:c16="http://schemas.microsoft.com/office/drawing/2014/chart" uri="{C3380CC4-5D6E-409C-BE32-E72D297353CC}">
              <c16:uniqueId val="{00000000-F60F-43C5-8560-FDBA888B44F2}"/>
            </c:ext>
          </c:extLst>
        </c:ser>
        <c:ser>
          <c:idx val="1"/>
          <c:order val="1"/>
          <c:tx>
            <c:strRef>
              <c:f>Sheet1!$E$15</c:f>
              <c:strCache>
                <c:ptCount val="1"/>
                <c:pt idx="0">
                  <c:v>ENG</c:v>
                </c:pt>
              </c:strCache>
            </c:strRef>
          </c:tx>
          <c:invertIfNegative val="0"/>
          <c:cat>
            <c:numRef>
              <c:f>Sheet1!$C$16:$C$21</c:f>
              <c:numCache>
                <c:formatCode>General</c:formatCode>
                <c:ptCount val="6"/>
                <c:pt idx="0">
                  <c:v>2007.0</c:v>
                </c:pt>
                <c:pt idx="1">
                  <c:v>2008.0</c:v>
                </c:pt>
                <c:pt idx="2">
                  <c:v>2009.0</c:v>
                </c:pt>
                <c:pt idx="3">
                  <c:v>2010.0</c:v>
                </c:pt>
                <c:pt idx="4">
                  <c:v>2011.0</c:v>
                </c:pt>
                <c:pt idx="5">
                  <c:v>2012.0</c:v>
                </c:pt>
              </c:numCache>
            </c:numRef>
          </c:cat>
          <c:val>
            <c:numRef>
              <c:f>Sheet1!$E$16:$E$21</c:f>
              <c:numCache>
                <c:formatCode>"$"#,##0.00</c:formatCode>
                <c:ptCount val="6"/>
                <c:pt idx="0">
                  <c:v>100100.0</c:v>
                </c:pt>
                <c:pt idx="1">
                  <c:v>97000.0</c:v>
                </c:pt>
                <c:pt idx="2">
                  <c:v>104100.0</c:v>
                </c:pt>
                <c:pt idx="3">
                  <c:v>118300.0</c:v>
                </c:pt>
                <c:pt idx="4">
                  <c:v>122100.0</c:v>
                </c:pt>
                <c:pt idx="5">
                  <c:v>124900.0</c:v>
                </c:pt>
              </c:numCache>
            </c:numRef>
          </c:val>
          <c:extLst xmlns:c16r2="http://schemas.microsoft.com/office/drawing/2015/06/chart">
            <c:ext xmlns:c16="http://schemas.microsoft.com/office/drawing/2014/chart" uri="{C3380CC4-5D6E-409C-BE32-E72D297353CC}">
              <c16:uniqueId val="{00000001-F60F-43C5-8560-FDBA888B44F2}"/>
            </c:ext>
          </c:extLst>
        </c:ser>
        <c:ser>
          <c:idx val="2"/>
          <c:order val="2"/>
          <c:tx>
            <c:strRef>
              <c:f>Sheet1!$F$15</c:f>
              <c:strCache>
                <c:ptCount val="1"/>
                <c:pt idx="0">
                  <c:v>CBET</c:v>
                </c:pt>
              </c:strCache>
            </c:strRef>
          </c:tx>
          <c:spPr>
            <a:solidFill>
              <a:srgbClr val="FF0000"/>
            </a:solidFill>
          </c:spPr>
          <c:invertIfNegative val="0"/>
          <c:cat>
            <c:numRef>
              <c:f>Sheet1!$C$16:$C$21</c:f>
              <c:numCache>
                <c:formatCode>General</c:formatCode>
                <c:ptCount val="6"/>
                <c:pt idx="0">
                  <c:v>2007.0</c:v>
                </c:pt>
                <c:pt idx="1">
                  <c:v>2008.0</c:v>
                </c:pt>
                <c:pt idx="2">
                  <c:v>2009.0</c:v>
                </c:pt>
                <c:pt idx="3">
                  <c:v>2010.0</c:v>
                </c:pt>
                <c:pt idx="4">
                  <c:v>2011.0</c:v>
                </c:pt>
                <c:pt idx="5">
                  <c:v>2012.0</c:v>
                </c:pt>
              </c:numCache>
            </c:numRef>
          </c:cat>
          <c:val>
            <c:numRef>
              <c:f>Sheet1!$F$16:$F$21</c:f>
              <c:numCache>
                <c:formatCode>"$"#,##0.00</c:formatCode>
                <c:ptCount val="6"/>
                <c:pt idx="0">
                  <c:v>95500.0</c:v>
                </c:pt>
                <c:pt idx="1">
                  <c:v>89300.0</c:v>
                </c:pt>
                <c:pt idx="2">
                  <c:v>96600.0</c:v>
                </c:pt>
                <c:pt idx="3">
                  <c:v>112000.0</c:v>
                </c:pt>
                <c:pt idx="4">
                  <c:v>106100.0</c:v>
                </c:pt>
                <c:pt idx="5">
                  <c:v>110800.0</c:v>
                </c:pt>
              </c:numCache>
            </c:numRef>
          </c:val>
          <c:extLst xmlns:c16r2="http://schemas.microsoft.com/office/drawing/2015/06/chart">
            <c:ext xmlns:c16="http://schemas.microsoft.com/office/drawing/2014/chart" uri="{C3380CC4-5D6E-409C-BE32-E72D297353CC}">
              <c16:uniqueId val="{00000002-F60F-43C5-8560-FDBA888B44F2}"/>
            </c:ext>
          </c:extLst>
        </c:ser>
        <c:dLbls>
          <c:showLegendKey val="0"/>
          <c:showVal val="0"/>
          <c:showCatName val="0"/>
          <c:showSerName val="0"/>
          <c:showPercent val="0"/>
          <c:showBubbleSize val="0"/>
        </c:dLbls>
        <c:gapWidth val="150"/>
        <c:axId val="1463638896"/>
        <c:axId val="1464550400"/>
      </c:barChart>
      <c:catAx>
        <c:axId val="1463638896"/>
        <c:scaling>
          <c:orientation val="minMax"/>
        </c:scaling>
        <c:delete val="0"/>
        <c:axPos val="b"/>
        <c:title>
          <c:tx>
            <c:rich>
              <a:bodyPr/>
              <a:lstStyle/>
              <a:p>
                <a:pPr>
                  <a:defRPr sz="1000"/>
                </a:pPr>
                <a:r>
                  <a:rPr lang="en-US" sz="1000" b="1" i="0" baseline="0" dirty="0"/>
                  <a:t>* Data do not reflect no-cost extensions for more recent years</a:t>
                </a:r>
                <a:endParaRPr lang="en-US" sz="1000" dirty="0"/>
              </a:p>
            </c:rich>
          </c:tx>
          <c:layout/>
          <c:overlay val="0"/>
        </c:title>
        <c:numFmt formatCode="General" sourceLinked="1"/>
        <c:majorTickMark val="out"/>
        <c:minorTickMark val="none"/>
        <c:tickLblPos val="nextTo"/>
        <c:crossAx val="1464550400"/>
        <c:crosses val="autoZero"/>
        <c:auto val="1"/>
        <c:lblAlgn val="ctr"/>
        <c:lblOffset val="100"/>
        <c:noMultiLvlLbl val="0"/>
      </c:catAx>
      <c:valAx>
        <c:axId val="1464550400"/>
        <c:scaling>
          <c:orientation val="minMax"/>
        </c:scaling>
        <c:delete val="0"/>
        <c:axPos val="l"/>
        <c:majorGridlines/>
        <c:numFmt formatCode="&quot;$&quot;#,##0.00" sourceLinked="1"/>
        <c:majorTickMark val="out"/>
        <c:minorTickMark val="none"/>
        <c:tickLblPos val="nextTo"/>
        <c:crossAx val="1463638896"/>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Mean Award Duration</a:t>
            </a:r>
          </a:p>
        </c:rich>
      </c:tx>
      <c:layout/>
      <c:overlay val="0"/>
    </c:title>
    <c:autoTitleDeleted val="0"/>
    <c:plotArea>
      <c:layout/>
      <c:barChart>
        <c:barDir val="col"/>
        <c:grouping val="clustered"/>
        <c:varyColors val="0"/>
        <c:ser>
          <c:idx val="0"/>
          <c:order val="0"/>
          <c:tx>
            <c:strRef>
              <c:f>Sheet1!$D$23</c:f>
              <c:strCache>
                <c:ptCount val="1"/>
                <c:pt idx="0">
                  <c:v>NSF</c:v>
                </c:pt>
              </c:strCache>
            </c:strRef>
          </c:tx>
          <c:invertIfNegative val="0"/>
          <c:cat>
            <c:numRef>
              <c:f>Sheet1!$C$24:$C$29</c:f>
              <c:numCache>
                <c:formatCode>General</c:formatCode>
                <c:ptCount val="6"/>
                <c:pt idx="0">
                  <c:v>2007.0</c:v>
                </c:pt>
                <c:pt idx="1">
                  <c:v>2008.0</c:v>
                </c:pt>
                <c:pt idx="2">
                  <c:v>2009.0</c:v>
                </c:pt>
                <c:pt idx="3">
                  <c:v>2010.0</c:v>
                </c:pt>
                <c:pt idx="4">
                  <c:v>2011.0</c:v>
                </c:pt>
                <c:pt idx="5">
                  <c:v>2012.0</c:v>
                </c:pt>
              </c:numCache>
            </c:numRef>
          </c:cat>
          <c:val>
            <c:numRef>
              <c:f>Sheet1!$D$24:$D$29</c:f>
              <c:numCache>
                <c:formatCode>General</c:formatCode>
                <c:ptCount val="6"/>
                <c:pt idx="0">
                  <c:v>3.86</c:v>
                </c:pt>
                <c:pt idx="1">
                  <c:v>3.79</c:v>
                </c:pt>
                <c:pt idx="2">
                  <c:v>3.59</c:v>
                </c:pt>
                <c:pt idx="3">
                  <c:v>3.04</c:v>
                </c:pt>
                <c:pt idx="4">
                  <c:v>2.95</c:v>
                </c:pt>
                <c:pt idx="5">
                  <c:v>2.89</c:v>
                </c:pt>
              </c:numCache>
            </c:numRef>
          </c:val>
          <c:extLst xmlns:c16r2="http://schemas.microsoft.com/office/drawing/2015/06/chart">
            <c:ext xmlns:c16="http://schemas.microsoft.com/office/drawing/2014/chart" uri="{C3380CC4-5D6E-409C-BE32-E72D297353CC}">
              <c16:uniqueId val="{00000000-10E1-4E5A-BC3C-8E0C00FD8000}"/>
            </c:ext>
          </c:extLst>
        </c:ser>
        <c:ser>
          <c:idx val="1"/>
          <c:order val="1"/>
          <c:tx>
            <c:strRef>
              <c:f>Sheet1!$E$23</c:f>
              <c:strCache>
                <c:ptCount val="1"/>
                <c:pt idx="0">
                  <c:v>ENG</c:v>
                </c:pt>
              </c:strCache>
            </c:strRef>
          </c:tx>
          <c:invertIfNegative val="0"/>
          <c:cat>
            <c:numRef>
              <c:f>Sheet1!$C$24:$C$29</c:f>
              <c:numCache>
                <c:formatCode>General</c:formatCode>
                <c:ptCount val="6"/>
                <c:pt idx="0">
                  <c:v>2007.0</c:v>
                </c:pt>
                <c:pt idx="1">
                  <c:v>2008.0</c:v>
                </c:pt>
                <c:pt idx="2">
                  <c:v>2009.0</c:v>
                </c:pt>
                <c:pt idx="3">
                  <c:v>2010.0</c:v>
                </c:pt>
                <c:pt idx="4">
                  <c:v>2011.0</c:v>
                </c:pt>
                <c:pt idx="5">
                  <c:v>2012.0</c:v>
                </c:pt>
              </c:numCache>
            </c:numRef>
          </c:cat>
          <c:val>
            <c:numRef>
              <c:f>Sheet1!$E$24:$E$29</c:f>
              <c:numCache>
                <c:formatCode>General</c:formatCode>
                <c:ptCount val="6"/>
                <c:pt idx="0">
                  <c:v>3.79</c:v>
                </c:pt>
                <c:pt idx="1">
                  <c:v>3.809999999999999</c:v>
                </c:pt>
                <c:pt idx="2">
                  <c:v>3.57</c:v>
                </c:pt>
                <c:pt idx="3">
                  <c:v>3.03</c:v>
                </c:pt>
                <c:pt idx="4">
                  <c:v>3.0</c:v>
                </c:pt>
                <c:pt idx="5">
                  <c:v>2.88</c:v>
                </c:pt>
              </c:numCache>
            </c:numRef>
          </c:val>
          <c:extLst xmlns:c16r2="http://schemas.microsoft.com/office/drawing/2015/06/chart">
            <c:ext xmlns:c16="http://schemas.microsoft.com/office/drawing/2014/chart" uri="{C3380CC4-5D6E-409C-BE32-E72D297353CC}">
              <c16:uniqueId val="{00000001-10E1-4E5A-BC3C-8E0C00FD8000}"/>
            </c:ext>
          </c:extLst>
        </c:ser>
        <c:ser>
          <c:idx val="2"/>
          <c:order val="2"/>
          <c:tx>
            <c:strRef>
              <c:f>Sheet1!$F$23</c:f>
              <c:strCache>
                <c:ptCount val="1"/>
                <c:pt idx="0">
                  <c:v>CBET</c:v>
                </c:pt>
              </c:strCache>
            </c:strRef>
          </c:tx>
          <c:spPr>
            <a:solidFill>
              <a:srgbClr val="FF0000"/>
            </a:solidFill>
          </c:spPr>
          <c:invertIfNegative val="0"/>
          <c:cat>
            <c:numRef>
              <c:f>Sheet1!$C$24:$C$29</c:f>
              <c:numCache>
                <c:formatCode>General</c:formatCode>
                <c:ptCount val="6"/>
                <c:pt idx="0">
                  <c:v>2007.0</c:v>
                </c:pt>
                <c:pt idx="1">
                  <c:v>2008.0</c:v>
                </c:pt>
                <c:pt idx="2">
                  <c:v>2009.0</c:v>
                </c:pt>
                <c:pt idx="3">
                  <c:v>2010.0</c:v>
                </c:pt>
                <c:pt idx="4">
                  <c:v>2011.0</c:v>
                </c:pt>
                <c:pt idx="5">
                  <c:v>2012.0</c:v>
                </c:pt>
              </c:numCache>
            </c:numRef>
          </c:cat>
          <c:val>
            <c:numRef>
              <c:f>Sheet1!$F$24:$F$29</c:f>
              <c:numCache>
                <c:formatCode>General</c:formatCode>
                <c:ptCount val="6"/>
                <c:pt idx="0">
                  <c:v>3.89</c:v>
                </c:pt>
                <c:pt idx="1">
                  <c:v>3.74</c:v>
                </c:pt>
                <c:pt idx="2">
                  <c:v>3.55</c:v>
                </c:pt>
                <c:pt idx="3">
                  <c:v>3.09</c:v>
                </c:pt>
                <c:pt idx="4">
                  <c:v>3.08</c:v>
                </c:pt>
                <c:pt idx="5">
                  <c:v>2.91</c:v>
                </c:pt>
              </c:numCache>
            </c:numRef>
          </c:val>
          <c:extLst xmlns:c16r2="http://schemas.microsoft.com/office/drawing/2015/06/chart">
            <c:ext xmlns:c16="http://schemas.microsoft.com/office/drawing/2014/chart" uri="{C3380CC4-5D6E-409C-BE32-E72D297353CC}">
              <c16:uniqueId val="{00000002-10E1-4E5A-BC3C-8E0C00FD8000}"/>
            </c:ext>
          </c:extLst>
        </c:ser>
        <c:dLbls>
          <c:showLegendKey val="0"/>
          <c:showVal val="0"/>
          <c:showCatName val="0"/>
          <c:showSerName val="0"/>
          <c:showPercent val="0"/>
          <c:showBubbleSize val="0"/>
        </c:dLbls>
        <c:gapWidth val="150"/>
        <c:axId val="1464583936"/>
        <c:axId val="1464591376"/>
      </c:barChart>
      <c:catAx>
        <c:axId val="1464583936"/>
        <c:scaling>
          <c:orientation val="minMax"/>
        </c:scaling>
        <c:delete val="0"/>
        <c:axPos val="b"/>
        <c:title>
          <c:tx>
            <c:rich>
              <a:bodyPr/>
              <a:lstStyle/>
              <a:p>
                <a:pPr>
                  <a:defRPr/>
                </a:pPr>
                <a:r>
                  <a:rPr lang="en-US" dirty="0"/>
                  <a:t>* Data do not reflect no-cost extensions for more recent years</a:t>
                </a:r>
              </a:p>
            </c:rich>
          </c:tx>
          <c:layout/>
          <c:overlay val="0"/>
        </c:title>
        <c:numFmt formatCode="General" sourceLinked="1"/>
        <c:majorTickMark val="out"/>
        <c:minorTickMark val="none"/>
        <c:tickLblPos val="nextTo"/>
        <c:crossAx val="1464591376"/>
        <c:crosses val="autoZero"/>
        <c:auto val="1"/>
        <c:lblAlgn val="ctr"/>
        <c:lblOffset val="100"/>
        <c:noMultiLvlLbl val="0"/>
      </c:catAx>
      <c:valAx>
        <c:axId val="1464591376"/>
        <c:scaling>
          <c:orientation val="minMax"/>
        </c:scaling>
        <c:delete val="0"/>
        <c:axPos val="l"/>
        <c:majorGridlines/>
        <c:title>
          <c:tx>
            <c:rich>
              <a:bodyPr rot="-5400000" vert="horz"/>
              <a:lstStyle/>
              <a:p>
                <a:pPr>
                  <a:defRPr/>
                </a:pPr>
                <a:r>
                  <a:rPr lang="en-US" dirty="0"/>
                  <a:t>Duration (years)</a:t>
                </a:r>
              </a:p>
            </c:rich>
          </c:tx>
          <c:layout/>
          <c:overlay val="0"/>
        </c:title>
        <c:numFmt formatCode="General" sourceLinked="1"/>
        <c:majorTickMark val="out"/>
        <c:minorTickMark val="none"/>
        <c:tickLblPos val="nextTo"/>
        <c:crossAx val="1464583936"/>
        <c:crosses val="autoZero"/>
        <c:crossBetween val="between"/>
      </c:valAx>
    </c:plotArea>
    <c:legend>
      <c:legendPos val="r"/>
      <c:layout/>
      <c:overlay val="0"/>
    </c:legend>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drawing1.xml><?xml version="1.0" encoding="utf-8"?>
<c:userShapes xmlns:c="http://schemas.openxmlformats.org/drawingml/2006/chart">
  <cdr:relSizeAnchor xmlns:cdr="http://schemas.openxmlformats.org/drawingml/2006/chartDrawing">
    <cdr:from>
      <cdr:x>0</cdr:x>
      <cdr:y>0.90856</cdr:y>
    </cdr:from>
    <cdr:to>
      <cdr:x>0.9973</cdr:x>
      <cdr:y>1</cdr:y>
    </cdr:to>
    <cdr:sp macro="" textlink="">
      <cdr:nvSpPr>
        <cdr:cNvPr id="2" name="TextBox 1"/>
        <cdr:cNvSpPr txBox="1"/>
      </cdr:nvSpPr>
      <cdr:spPr>
        <a:xfrm xmlns:a="http://schemas.openxmlformats.org/drawingml/2006/main">
          <a:off x="0" y="3397898"/>
          <a:ext cx="6064988" cy="341966"/>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marL="0" marR="0" indent="0" defTabSz="914400" eaLnBrk="1" fontAlgn="auto" latinLnBrk="0" hangingPunct="1">
            <a:lnSpc>
              <a:spcPct val="100000"/>
            </a:lnSpc>
            <a:spcBef>
              <a:spcPts val="0"/>
            </a:spcBef>
            <a:spcAft>
              <a:spcPts val="0"/>
            </a:spcAft>
            <a:buClrTx/>
            <a:buSzTx/>
            <a:buFontTx/>
            <a:buNone/>
            <a:tabLst/>
            <a:defRPr/>
          </a:pPr>
          <a:r>
            <a:rPr lang="en-US" sz="800">
              <a:effectLst/>
              <a:latin typeface="Arial" panose="020B0604020202020204" pitchFamily="34" charset="0"/>
              <a:ea typeface="+mn-ea"/>
              <a:cs typeface="Arial" panose="020B0604020202020204" pitchFamily="34" charset="0"/>
            </a:rPr>
            <a:t>FY 2009 reflects both the FY 2009 omnibus appropriation</a:t>
          </a:r>
          <a:r>
            <a:rPr lang="en-US" sz="800" baseline="0">
              <a:effectLst/>
              <a:latin typeface="Arial" panose="020B0604020202020204" pitchFamily="34" charset="0"/>
              <a:ea typeface="+mn-ea"/>
              <a:cs typeface="Arial" panose="020B0604020202020204" pitchFamily="34" charset="0"/>
            </a:rPr>
            <a:t> and funding provided through the American Recovery and Reinvestment Act of 2009 (P.L. 111-5).</a:t>
          </a:r>
          <a:endParaRPr lang="en-US" sz="800">
            <a:effectLst/>
            <a:latin typeface="Arial" panose="020B0604020202020204" pitchFamily="34" charset="0"/>
            <a:cs typeface="Arial" panose="020B0604020202020204" pitchFamily="34" charset="0"/>
          </a:endParaRPr>
        </a:p>
        <a:p xmlns:a="http://schemas.openxmlformats.org/drawingml/2006/main">
          <a:endParaRPr lang="en-US" sz="1100"/>
        </a:p>
      </cdr:txBody>
    </cdr:sp>
  </cdr:relSizeAnchor>
</c:userShapes>
</file>

<file path=ppt/drawings/drawing2.xml><?xml version="1.0" encoding="utf-8"?>
<c:userShapes xmlns:c="http://schemas.openxmlformats.org/drawingml/2006/chart">
  <cdr:relSizeAnchor xmlns:cdr="http://schemas.openxmlformats.org/drawingml/2006/chartDrawing">
    <cdr:from>
      <cdr:x>0.57759</cdr:x>
      <cdr:y>0.36232</cdr:y>
    </cdr:from>
    <cdr:to>
      <cdr:x>0.68103</cdr:x>
      <cdr:y>0.53623</cdr:y>
    </cdr:to>
    <cdr:sp macro="" textlink="">
      <cdr:nvSpPr>
        <cdr:cNvPr id="3" name="TextBox 2"/>
        <cdr:cNvSpPr txBox="1"/>
      </cdr:nvSpPr>
      <cdr:spPr>
        <a:xfrm xmlns:a="http://schemas.openxmlformats.org/drawingml/2006/main">
          <a:off x="5105400" y="1905000"/>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800" b="1" dirty="0">
              <a:solidFill>
                <a:srgbClr val="FFFF00"/>
              </a:solidFill>
              <a:latin typeface="Verdana" panose="020B0604030504040204" pitchFamily="34" charset="0"/>
              <a:ea typeface="Verdana" panose="020B0604030504040204" pitchFamily="34" charset="0"/>
              <a:cs typeface="Verdana" panose="020B0604030504040204" pitchFamily="34" charset="0"/>
            </a:rPr>
            <a:t>HHS</a:t>
          </a:r>
        </a:p>
        <a:p xmlns:a="http://schemas.openxmlformats.org/drawingml/2006/main">
          <a:r>
            <a:rPr lang="en-US" sz="1800" b="1" dirty="0">
              <a:solidFill>
                <a:srgbClr val="FFFF00"/>
              </a:solidFill>
              <a:latin typeface="Verdana" panose="020B0604030504040204" pitchFamily="34" charset="0"/>
              <a:ea typeface="Verdana" panose="020B0604030504040204" pitchFamily="34" charset="0"/>
              <a:cs typeface="Verdana" panose="020B0604030504040204" pitchFamily="34" charset="0"/>
            </a:rPr>
            <a:t>$21.9</a:t>
          </a:r>
        </a:p>
      </cdr:txBody>
    </cdr:sp>
  </cdr:relSizeAnchor>
  <cdr:relSizeAnchor xmlns:cdr="http://schemas.openxmlformats.org/drawingml/2006/chartDrawing">
    <cdr:from>
      <cdr:x>0.12069</cdr:x>
      <cdr:y>0.17391</cdr:y>
    </cdr:from>
    <cdr:to>
      <cdr:x>0.22414</cdr:x>
      <cdr:y>0.30435</cdr:y>
    </cdr:to>
    <cdr:sp macro="" textlink="">
      <cdr:nvSpPr>
        <cdr:cNvPr id="5" name="TextBox 4"/>
        <cdr:cNvSpPr txBox="1"/>
      </cdr:nvSpPr>
      <cdr:spPr>
        <a:xfrm xmlns:a="http://schemas.openxmlformats.org/drawingml/2006/main">
          <a:off x="1066800" y="914400"/>
          <a:ext cx="914400" cy="685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600" b="1" dirty="0">
              <a:solidFill>
                <a:srgbClr val="FFFF00"/>
              </a:solidFill>
              <a:latin typeface="Verdana" panose="020B0604030504040204" pitchFamily="34" charset="0"/>
              <a:ea typeface="Verdana" panose="020B0604030504040204" pitchFamily="34" charset="0"/>
              <a:cs typeface="Verdana" panose="020B0604030504040204" pitchFamily="34" charset="0"/>
            </a:rPr>
            <a:t>DOE $2.0</a:t>
          </a:r>
        </a:p>
      </cdr:txBody>
    </cdr:sp>
  </cdr:relSizeAnchor>
  <cdr:relSizeAnchor xmlns:cdr="http://schemas.openxmlformats.org/drawingml/2006/chartDrawing">
    <cdr:from>
      <cdr:x>0.2069</cdr:x>
      <cdr:y>0.13043</cdr:y>
    </cdr:from>
    <cdr:to>
      <cdr:x>0.32759</cdr:x>
      <cdr:y>0.27536</cdr:y>
    </cdr:to>
    <cdr:sp macro="" textlink="">
      <cdr:nvSpPr>
        <cdr:cNvPr id="7" name="TextBox 6"/>
        <cdr:cNvSpPr txBox="1"/>
      </cdr:nvSpPr>
      <cdr:spPr>
        <a:xfrm xmlns:a="http://schemas.openxmlformats.org/drawingml/2006/main">
          <a:off x="1828800" y="685800"/>
          <a:ext cx="1066800" cy="7620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600" b="1" dirty="0">
              <a:solidFill>
                <a:srgbClr val="FFFF00"/>
              </a:solidFill>
              <a:latin typeface="Verdana" panose="020B0604030504040204" pitchFamily="34" charset="0"/>
              <a:ea typeface="Verdana" panose="020B0604030504040204" pitchFamily="34" charset="0"/>
              <a:cs typeface="Verdana" panose="020B0604030504040204" pitchFamily="34" charset="0"/>
            </a:rPr>
            <a:t>NASA</a:t>
          </a:r>
        </a:p>
        <a:p xmlns:a="http://schemas.openxmlformats.org/drawingml/2006/main">
          <a:r>
            <a:rPr lang="en-US" sz="1600" b="1" dirty="0">
              <a:solidFill>
                <a:srgbClr val="FFFF00"/>
              </a:solidFill>
              <a:latin typeface="Verdana" panose="020B0604030504040204" pitchFamily="34" charset="0"/>
              <a:ea typeface="Verdana" panose="020B0604030504040204" pitchFamily="34" charset="0"/>
              <a:cs typeface="Verdana" panose="020B0604030504040204" pitchFamily="34" charset="0"/>
            </a:rPr>
            <a:t>$1.3</a:t>
          </a:r>
        </a:p>
        <a:p xmlns:a="http://schemas.openxmlformats.org/drawingml/2006/main">
          <a:endParaRPr lang="en-US" sz="1800" b="1" dirty="0">
            <a:solidFill>
              <a:srgbClr val="FFFF00"/>
            </a:solidFill>
            <a:latin typeface="Verdana" panose="020B0604030504040204" pitchFamily="34" charset="0"/>
            <a:ea typeface="Verdana" panose="020B0604030504040204" pitchFamily="34" charset="0"/>
            <a:cs typeface="Verdana" panose="020B0604030504040204" pitchFamily="34" charset="0"/>
          </a:endParaRPr>
        </a:p>
      </cdr:txBody>
    </cdr:sp>
  </cdr:relSizeAnchor>
  <cdr:relSizeAnchor xmlns:cdr="http://schemas.openxmlformats.org/drawingml/2006/chartDrawing">
    <cdr:from>
      <cdr:x>0.35345</cdr:x>
      <cdr:y>0.08696</cdr:y>
    </cdr:from>
    <cdr:to>
      <cdr:x>0.4569</cdr:x>
      <cdr:y>0.23188</cdr:y>
    </cdr:to>
    <cdr:sp macro="" textlink="">
      <cdr:nvSpPr>
        <cdr:cNvPr id="8" name="TextBox 7"/>
        <cdr:cNvSpPr txBox="1"/>
      </cdr:nvSpPr>
      <cdr:spPr>
        <a:xfrm xmlns:a="http://schemas.openxmlformats.org/drawingml/2006/main">
          <a:off x="3124200" y="457200"/>
          <a:ext cx="914400" cy="7620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800" b="1" dirty="0">
              <a:solidFill>
                <a:srgbClr val="FFFF00"/>
              </a:solidFill>
              <a:latin typeface="Verdana" panose="020B0604030504040204" pitchFamily="34" charset="0"/>
              <a:ea typeface="Verdana" panose="020B0604030504040204" pitchFamily="34" charset="0"/>
              <a:cs typeface="Verdana" panose="020B0604030504040204" pitchFamily="34" charset="0"/>
            </a:rPr>
            <a:t>Other</a:t>
          </a:r>
        </a:p>
        <a:p xmlns:a="http://schemas.openxmlformats.org/drawingml/2006/main">
          <a:r>
            <a:rPr lang="en-US" sz="1800" b="1" dirty="0">
              <a:solidFill>
                <a:srgbClr val="FFFF00"/>
              </a:solidFill>
              <a:latin typeface="Verdana" panose="020B0604030504040204" pitchFamily="34" charset="0"/>
              <a:ea typeface="Verdana" panose="020B0604030504040204" pitchFamily="34" charset="0"/>
              <a:cs typeface="Verdana" panose="020B0604030504040204" pitchFamily="34" charset="0"/>
            </a:rPr>
            <a:t>$4.7</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59" tIns="48330" rIns="96659" bIns="48330" numCol="1" anchor="t" anchorCtr="0" compatLnSpc="1">
            <a:prstTxWarp prst="textNoShape">
              <a:avLst/>
            </a:prstTxWarp>
          </a:bodyPr>
          <a:lstStyle>
            <a:lvl1pPr algn="l" defTabSz="966788">
              <a:buFontTx/>
              <a:buNone/>
              <a:defRPr sz="1300">
                <a:solidFill>
                  <a:schemeClr val="tx1"/>
                </a:solidFill>
                <a:latin typeface="Times New Roman" pitchFamily="18" charset="0"/>
              </a:defRPr>
            </a:lvl1pPr>
          </a:lstStyle>
          <a:p>
            <a:endParaRPr lang="en-US" dirty="0"/>
          </a:p>
        </p:txBody>
      </p:sp>
      <p:sp>
        <p:nvSpPr>
          <p:cNvPr id="74755" name="Rectangle 3"/>
          <p:cNvSpPr>
            <a:spLocks noGrp="1" noChangeArrowheads="1"/>
          </p:cNvSpPr>
          <p:nvPr>
            <p:ph type="dt" sz="quarter" idx="1"/>
          </p:nvPr>
        </p:nvSpPr>
        <p:spPr bwMode="auto">
          <a:xfrm>
            <a:off x="4144963" y="0"/>
            <a:ext cx="3170237" cy="481013"/>
          </a:xfrm>
          <a:prstGeom prst="rect">
            <a:avLst/>
          </a:prstGeom>
          <a:noFill/>
          <a:ln w="9525">
            <a:noFill/>
            <a:miter lim="800000"/>
            <a:headEnd/>
            <a:tailEnd/>
          </a:ln>
          <a:effectLst/>
        </p:spPr>
        <p:txBody>
          <a:bodyPr vert="horz" wrap="square" lIns="96659" tIns="48330" rIns="96659" bIns="48330" numCol="1" anchor="t" anchorCtr="0" compatLnSpc="1">
            <a:prstTxWarp prst="textNoShape">
              <a:avLst/>
            </a:prstTxWarp>
          </a:bodyPr>
          <a:lstStyle>
            <a:lvl1pPr algn="r" defTabSz="966788">
              <a:buFontTx/>
              <a:buNone/>
              <a:defRPr sz="1300">
                <a:solidFill>
                  <a:schemeClr val="tx1"/>
                </a:solidFill>
                <a:latin typeface="Times New Roman" pitchFamily="18" charset="0"/>
              </a:defRPr>
            </a:lvl1pPr>
          </a:lstStyle>
          <a:p>
            <a:endParaRPr lang="en-US" dirty="0"/>
          </a:p>
        </p:txBody>
      </p:sp>
      <p:sp>
        <p:nvSpPr>
          <p:cNvPr id="74756" name="Rectangle 4"/>
          <p:cNvSpPr>
            <a:spLocks noGrp="1" noChangeArrowheads="1"/>
          </p:cNvSpPr>
          <p:nvPr>
            <p:ph type="ftr" sz="quarter" idx="2"/>
          </p:nvPr>
        </p:nvSpPr>
        <p:spPr bwMode="auto">
          <a:xfrm>
            <a:off x="0" y="9120188"/>
            <a:ext cx="3170238" cy="481012"/>
          </a:xfrm>
          <a:prstGeom prst="rect">
            <a:avLst/>
          </a:prstGeom>
          <a:noFill/>
          <a:ln w="9525">
            <a:noFill/>
            <a:miter lim="800000"/>
            <a:headEnd/>
            <a:tailEnd/>
          </a:ln>
          <a:effectLst/>
        </p:spPr>
        <p:txBody>
          <a:bodyPr vert="horz" wrap="square" lIns="96659" tIns="48330" rIns="96659" bIns="48330" numCol="1" anchor="b" anchorCtr="0" compatLnSpc="1">
            <a:prstTxWarp prst="textNoShape">
              <a:avLst/>
            </a:prstTxWarp>
          </a:bodyPr>
          <a:lstStyle>
            <a:lvl1pPr algn="l" defTabSz="966788">
              <a:buFontTx/>
              <a:buNone/>
              <a:defRPr sz="1300">
                <a:solidFill>
                  <a:schemeClr val="tx1"/>
                </a:solidFill>
                <a:latin typeface="Times New Roman" pitchFamily="18" charset="0"/>
              </a:defRPr>
            </a:lvl1pPr>
          </a:lstStyle>
          <a:p>
            <a:endParaRPr lang="en-US" dirty="0"/>
          </a:p>
        </p:txBody>
      </p:sp>
      <p:sp>
        <p:nvSpPr>
          <p:cNvPr id="74757" name="Rectangle 5"/>
          <p:cNvSpPr>
            <a:spLocks noGrp="1" noChangeArrowheads="1"/>
          </p:cNvSpPr>
          <p:nvPr>
            <p:ph type="sldNum" sz="quarter" idx="3"/>
          </p:nvPr>
        </p:nvSpPr>
        <p:spPr bwMode="auto">
          <a:xfrm>
            <a:off x="4144963" y="9120188"/>
            <a:ext cx="3170237" cy="481012"/>
          </a:xfrm>
          <a:prstGeom prst="rect">
            <a:avLst/>
          </a:prstGeom>
          <a:noFill/>
          <a:ln w="9525">
            <a:noFill/>
            <a:miter lim="800000"/>
            <a:headEnd/>
            <a:tailEnd/>
          </a:ln>
          <a:effectLst/>
        </p:spPr>
        <p:txBody>
          <a:bodyPr vert="horz" wrap="square" lIns="96659" tIns="48330" rIns="96659" bIns="48330" numCol="1" anchor="b" anchorCtr="0" compatLnSpc="1">
            <a:prstTxWarp prst="textNoShape">
              <a:avLst/>
            </a:prstTxWarp>
          </a:bodyPr>
          <a:lstStyle>
            <a:lvl1pPr algn="r" defTabSz="966788">
              <a:buFontTx/>
              <a:buNone/>
              <a:defRPr sz="1300">
                <a:solidFill>
                  <a:schemeClr val="tx1"/>
                </a:solidFill>
                <a:latin typeface="Times New Roman" pitchFamily="18" charset="0"/>
              </a:defRPr>
            </a:lvl1pPr>
          </a:lstStyle>
          <a:p>
            <a:fld id="{46CCE8CA-E337-4F5B-A159-1F1F397A9A0F}" type="slidenum">
              <a:rPr lang="en-US"/>
              <a:pPr/>
              <a:t>‹#›</a:t>
            </a:fld>
            <a:endParaRPr lang="en-US" dirty="0"/>
          </a:p>
        </p:txBody>
      </p:sp>
    </p:spTree>
    <p:extLst>
      <p:ext uri="{BB962C8B-B14F-4D97-AF65-F5344CB8AC3E}">
        <p14:creationId xmlns:p14="http://schemas.microsoft.com/office/powerpoint/2010/main" val="7532136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5586" name="Rectangle 2"/>
          <p:cNvSpPr>
            <a:spLocks noGrp="1" noChangeArrowheads="1"/>
          </p:cNvSpPr>
          <p:nvPr>
            <p:ph type="hdr" sz="quarter"/>
          </p:nvPr>
        </p:nvSpPr>
        <p:spPr bwMode="auto">
          <a:xfrm>
            <a:off x="0" y="0"/>
            <a:ext cx="3135313" cy="474663"/>
          </a:xfrm>
          <a:prstGeom prst="rect">
            <a:avLst/>
          </a:prstGeom>
          <a:noFill/>
          <a:ln w="9525">
            <a:noFill/>
            <a:miter lim="800000"/>
            <a:headEnd/>
            <a:tailEnd/>
          </a:ln>
          <a:effectLst/>
        </p:spPr>
        <p:txBody>
          <a:bodyPr vert="horz" wrap="square" lIns="95674" tIns="47837" rIns="95674" bIns="47837" numCol="1" anchor="t" anchorCtr="0" compatLnSpc="1">
            <a:prstTxWarp prst="textNoShape">
              <a:avLst/>
            </a:prstTxWarp>
          </a:bodyPr>
          <a:lstStyle>
            <a:lvl1pPr algn="l" defTabSz="957263">
              <a:defRPr sz="1300"/>
            </a:lvl1pPr>
          </a:lstStyle>
          <a:p>
            <a:endParaRPr lang="en-US" dirty="0"/>
          </a:p>
        </p:txBody>
      </p:sp>
      <p:sp>
        <p:nvSpPr>
          <p:cNvPr id="195587" name="Rectangle 3"/>
          <p:cNvSpPr>
            <a:spLocks noGrp="1" noChangeArrowheads="1"/>
          </p:cNvSpPr>
          <p:nvPr>
            <p:ph type="dt" idx="1"/>
          </p:nvPr>
        </p:nvSpPr>
        <p:spPr bwMode="auto">
          <a:xfrm>
            <a:off x="4179888" y="0"/>
            <a:ext cx="3135312" cy="474663"/>
          </a:xfrm>
          <a:prstGeom prst="rect">
            <a:avLst/>
          </a:prstGeom>
          <a:noFill/>
          <a:ln w="9525">
            <a:noFill/>
            <a:miter lim="800000"/>
            <a:headEnd/>
            <a:tailEnd/>
          </a:ln>
          <a:effectLst/>
        </p:spPr>
        <p:txBody>
          <a:bodyPr vert="horz" wrap="square" lIns="95674" tIns="47837" rIns="95674" bIns="47837" numCol="1" anchor="t" anchorCtr="0" compatLnSpc="1">
            <a:prstTxWarp prst="textNoShape">
              <a:avLst/>
            </a:prstTxWarp>
          </a:bodyPr>
          <a:lstStyle>
            <a:lvl1pPr algn="r" defTabSz="957263">
              <a:defRPr sz="1300"/>
            </a:lvl1pPr>
          </a:lstStyle>
          <a:p>
            <a:endParaRPr lang="en-US" dirty="0"/>
          </a:p>
        </p:txBody>
      </p:sp>
      <p:sp>
        <p:nvSpPr>
          <p:cNvPr id="195588" name="Rectangle 4"/>
          <p:cNvSpPr>
            <a:spLocks noGrp="1" noRot="1" noChangeAspect="1" noChangeArrowheads="1" noTextEdit="1"/>
          </p:cNvSpPr>
          <p:nvPr>
            <p:ph type="sldImg" idx="2"/>
          </p:nvPr>
        </p:nvSpPr>
        <p:spPr bwMode="auto">
          <a:xfrm>
            <a:off x="1228725" y="712788"/>
            <a:ext cx="4859338" cy="3644900"/>
          </a:xfrm>
          <a:prstGeom prst="rect">
            <a:avLst/>
          </a:prstGeom>
          <a:noFill/>
          <a:ln w="9525">
            <a:solidFill>
              <a:srgbClr val="000000"/>
            </a:solidFill>
            <a:miter lim="800000"/>
            <a:headEnd/>
            <a:tailEnd/>
          </a:ln>
          <a:effectLst/>
        </p:spPr>
      </p:sp>
      <p:sp>
        <p:nvSpPr>
          <p:cNvPr id="195589" name="Rectangle 5"/>
          <p:cNvSpPr>
            <a:spLocks noGrp="1" noChangeArrowheads="1"/>
          </p:cNvSpPr>
          <p:nvPr>
            <p:ph type="body" sz="quarter" idx="3"/>
          </p:nvPr>
        </p:nvSpPr>
        <p:spPr bwMode="auto">
          <a:xfrm>
            <a:off x="965200" y="4595813"/>
            <a:ext cx="5384800" cy="4278312"/>
          </a:xfrm>
          <a:prstGeom prst="rect">
            <a:avLst/>
          </a:prstGeom>
          <a:noFill/>
          <a:ln w="9525">
            <a:noFill/>
            <a:miter lim="800000"/>
            <a:headEnd/>
            <a:tailEnd/>
          </a:ln>
          <a:effectLst/>
        </p:spPr>
        <p:txBody>
          <a:bodyPr vert="horz" wrap="square" lIns="95674" tIns="47837" rIns="95674" bIns="4783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5590" name="Rectangle 6"/>
          <p:cNvSpPr>
            <a:spLocks noGrp="1" noChangeArrowheads="1"/>
          </p:cNvSpPr>
          <p:nvPr>
            <p:ph type="ftr" sz="quarter" idx="4"/>
          </p:nvPr>
        </p:nvSpPr>
        <p:spPr bwMode="auto">
          <a:xfrm>
            <a:off x="0" y="9112250"/>
            <a:ext cx="3135313" cy="476250"/>
          </a:xfrm>
          <a:prstGeom prst="rect">
            <a:avLst/>
          </a:prstGeom>
          <a:noFill/>
          <a:ln w="9525">
            <a:noFill/>
            <a:miter lim="800000"/>
            <a:headEnd/>
            <a:tailEnd/>
          </a:ln>
          <a:effectLst/>
        </p:spPr>
        <p:txBody>
          <a:bodyPr vert="horz" wrap="square" lIns="95674" tIns="47837" rIns="95674" bIns="47837" numCol="1" anchor="b" anchorCtr="0" compatLnSpc="1">
            <a:prstTxWarp prst="textNoShape">
              <a:avLst/>
            </a:prstTxWarp>
          </a:bodyPr>
          <a:lstStyle>
            <a:lvl1pPr algn="l" defTabSz="957263">
              <a:defRPr sz="1300"/>
            </a:lvl1pPr>
          </a:lstStyle>
          <a:p>
            <a:endParaRPr lang="en-US" dirty="0"/>
          </a:p>
        </p:txBody>
      </p:sp>
      <p:sp>
        <p:nvSpPr>
          <p:cNvPr id="195591" name="Rectangle 7"/>
          <p:cNvSpPr>
            <a:spLocks noGrp="1" noChangeArrowheads="1"/>
          </p:cNvSpPr>
          <p:nvPr>
            <p:ph type="sldNum" sz="quarter" idx="5"/>
          </p:nvPr>
        </p:nvSpPr>
        <p:spPr bwMode="auto">
          <a:xfrm>
            <a:off x="4179888" y="9112250"/>
            <a:ext cx="3135312" cy="476250"/>
          </a:xfrm>
          <a:prstGeom prst="rect">
            <a:avLst/>
          </a:prstGeom>
          <a:noFill/>
          <a:ln w="9525">
            <a:noFill/>
            <a:miter lim="800000"/>
            <a:headEnd/>
            <a:tailEnd/>
          </a:ln>
          <a:effectLst/>
        </p:spPr>
        <p:txBody>
          <a:bodyPr vert="horz" wrap="square" lIns="95674" tIns="47837" rIns="95674" bIns="47837" numCol="1" anchor="b" anchorCtr="0" compatLnSpc="1">
            <a:prstTxWarp prst="textNoShape">
              <a:avLst/>
            </a:prstTxWarp>
          </a:bodyPr>
          <a:lstStyle>
            <a:lvl1pPr algn="r" defTabSz="957263">
              <a:defRPr sz="1300"/>
            </a:lvl1pPr>
          </a:lstStyle>
          <a:p>
            <a:fld id="{9ED24063-B404-4DEF-8195-2077B902455A}" type="slidenum">
              <a:rPr lang="en-US"/>
              <a:pPr/>
              <a:t>‹#›</a:t>
            </a:fld>
            <a:endParaRPr lang="en-US" dirty="0"/>
          </a:p>
        </p:txBody>
      </p:sp>
    </p:spTree>
    <p:extLst>
      <p:ext uri="{BB962C8B-B14F-4D97-AF65-F5344CB8AC3E}">
        <p14:creationId xmlns:p14="http://schemas.microsoft.com/office/powerpoint/2010/main" val="2279994344"/>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5.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6.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7.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8.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9.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0.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2.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3.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5.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6.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7.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8.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9.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0.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3.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4.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6.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0.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2.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3.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4.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6.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7.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8.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9.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0.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3.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6.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7.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8.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9.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0.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2.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3.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7"/>
          <p:cNvSpPr>
            <a:spLocks noGrp="1" noChangeArrowheads="1"/>
          </p:cNvSpPr>
          <p:nvPr>
            <p:ph type="sldNum" sz="quarter" idx="5"/>
          </p:nvPr>
        </p:nvSpPr>
        <p:spPr>
          <a:noFill/>
        </p:spPr>
        <p:txBody>
          <a:bodyPr/>
          <a:lstStyle/>
          <a:p>
            <a:fld id="{79D89E22-4907-490D-BD00-1B920BEC17A1}" type="slidenum">
              <a:rPr lang="en-US" smtClean="0"/>
              <a:pPr/>
              <a:t>1</a:t>
            </a:fld>
            <a:endParaRPr lang="en-US" dirty="0" smtClean="0"/>
          </a:p>
        </p:txBody>
      </p:sp>
      <p:sp>
        <p:nvSpPr>
          <p:cNvPr id="381955" name="Rectangle 2"/>
          <p:cNvSpPr>
            <a:spLocks noGrp="1" noRot="1" noChangeAspect="1" noChangeArrowheads="1" noTextEdit="1"/>
          </p:cNvSpPr>
          <p:nvPr>
            <p:ph type="sldImg"/>
          </p:nvPr>
        </p:nvSpPr>
        <p:spPr>
          <a:ln/>
        </p:spPr>
      </p:sp>
      <p:sp>
        <p:nvSpPr>
          <p:cNvPr id="381956"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23485262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07558A-890A-4368-AED3-871D96F4A463}" type="slidenum">
              <a:rPr lang="en-US"/>
              <a:pPr/>
              <a:t>10</a:t>
            </a:fld>
            <a:endParaRPr lang="en-US" dirty="0"/>
          </a:p>
        </p:txBody>
      </p:sp>
      <p:sp>
        <p:nvSpPr>
          <p:cNvPr id="785410" name="Rectangle 2"/>
          <p:cNvSpPr>
            <a:spLocks noGrp="1" noRot="1" noChangeAspect="1" noChangeArrowheads="1" noTextEdit="1"/>
          </p:cNvSpPr>
          <p:nvPr>
            <p:ph type="sldImg"/>
          </p:nvPr>
        </p:nvSpPr>
        <p:spPr>
          <a:xfrm>
            <a:off x="1227138" y="712788"/>
            <a:ext cx="4859337" cy="3644900"/>
          </a:xfrm>
          <a:ln/>
        </p:spPr>
      </p:sp>
      <p:sp>
        <p:nvSpPr>
          <p:cNvPr id="78541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718491855"/>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Rectangle 7"/>
          <p:cNvSpPr>
            <a:spLocks noGrp="1" noChangeArrowheads="1"/>
          </p:cNvSpPr>
          <p:nvPr>
            <p:ph type="sldNum" sz="quarter" idx="5"/>
          </p:nvPr>
        </p:nvSpPr>
        <p:spPr>
          <a:noFill/>
        </p:spPr>
        <p:txBody>
          <a:bodyPr/>
          <a:lstStyle/>
          <a:p>
            <a:fld id="{498645A2-D953-4558-978C-01CEEB14E246}" type="slidenum">
              <a:rPr lang="en-US" smtClean="0"/>
              <a:pPr/>
              <a:t>125</a:t>
            </a:fld>
            <a:endParaRPr lang="en-US" dirty="0"/>
          </a:p>
        </p:txBody>
      </p:sp>
      <p:sp>
        <p:nvSpPr>
          <p:cNvPr id="610307" name="Rectangle 2"/>
          <p:cNvSpPr>
            <a:spLocks noGrp="1" noRot="1" noChangeAspect="1" noChangeArrowheads="1" noTextEdit="1"/>
          </p:cNvSpPr>
          <p:nvPr>
            <p:ph type="sldImg"/>
          </p:nvPr>
        </p:nvSpPr>
        <p:spPr>
          <a:xfrm>
            <a:off x="1258888" y="720725"/>
            <a:ext cx="4799012" cy="3598863"/>
          </a:xfrm>
          <a:solidFill>
            <a:srgbClr val="FFFFFF"/>
          </a:solidFill>
          <a:ln/>
        </p:spPr>
      </p:sp>
      <p:sp>
        <p:nvSpPr>
          <p:cNvPr id="610308" name="Rectangle 3"/>
          <p:cNvSpPr>
            <a:spLocks noGrp="1" noChangeArrowheads="1"/>
          </p:cNvSpPr>
          <p:nvPr>
            <p:ph type="body" idx="1"/>
          </p:nvPr>
        </p:nvSpPr>
        <p:spPr>
          <a:xfrm>
            <a:off x="975360" y="4560857"/>
            <a:ext cx="5364480" cy="4320294"/>
          </a:xfrm>
          <a:solidFill>
            <a:srgbClr val="FFFFFF"/>
          </a:solidFill>
          <a:ln>
            <a:solidFill>
              <a:srgbClr val="000000"/>
            </a:solidFill>
          </a:ln>
        </p:spPr>
        <p:txBody>
          <a:bodyPr lIns="91409" tIns="45705" rIns="91409" bIns="45705"/>
          <a:lstStyle/>
          <a:p>
            <a:pPr eaLnBrk="1" hangingPunct="1"/>
            <a:r>
              <a:rPr lang="en-US" dirty="0"/>
              <a:t>Page 102</a:t>
            </a:r>
          </a:p>
        </p:txBody>
      </p:sp>
    </p:spTree>
    <p:extLst>
      <p:ext uri="{BB962C8B-B14F-4D97-AF65-F5344CB8AC3E}">
        <p14:creationId xmlns:p14="http://schemas.microsoft.com/office/powerpoint/2010/main" val="4105271137"/>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Rectangle 7"/>
          <p:cNvSpPr>
            <a:spLocks noGrp="1" noChangeArrowheads="1"/>
          </p:cNvSpPr>
          <p:nvPr>
            <p:ph type="sldNum" sz="quarter" idx="5"/>
          </p:nvPr>
        </p:nvSpPr>
        <p:spPr>
          <a:noFill/>
        </p:spPr>
        <p:txBody>
          <a:bodyPr/>
          <a:lstStyle/>
          <a:p>
            <a:fld id="{4AD60664-741C-4975-8F11-7F97AAB77399}" type="slidenum">
              <a:rPr lang="en-US" smtClean="0"/>
              <a:pPr/>
              <a:t>126</a:t>
            </a:fld>
            <a:endParaRPr lang="en-US" dirty="0"/>
          </a:p>
        </p:txBody>
      </p:sp>
      <p:sp>
        <p:nvSpPr>
          <p:cNvPr id="611331" name="Rectangle 2"/>
          <p:cNvSpPr>
            <a:spLocks noGrp="1" noRot="1" noChangeAspect="1" noChangeArrowheads="1" noTextEdit="1"/>
          </p:cNvSpPr>
          <p:nvPr>
            <p:ph type="sldImg"/>
          </p:nvPr>
        </p:nvSpPr>
        <p:spPr>
          <a:xfrm>
            <a:off x="1258888" y="720725"/>
            <a:ext cx="4799012" cy="3598863"/>
          </a:xfrm>
          <a:solidFill>
            <a:srgbClr val="FFFFFF"/>
          </a:solidFill>
          <a:ln/>
        </p:spPr>
      </p:sp>
      <p:sp>
        <p:nvSpPr>
          <p:cNvPr id="611332" name="Rectangle 3"/>
          <p:cNvSpPr>
            <a:spLocks noGrp="1" noChangeArrowheads="1"/>
          </p:cNvSpPr>
          <p:nvPr>
            <p:ph type="body" idx="1"/>
          </p:nvPr>
        </p:nvSpPr>
        <p:spPr>
          <a:xfrm>
            <a:off x="975360" y="4560857"/>
            <a:ext cx="5364480" cy="4320294"/>
          </a:xfrm>
          <a:solidFill>
            <a:srgbClr val="FFFFFF"/>
          </a:solidFill>
          <a:ln>
            <a:solidFill>
              <a:srgbClr val="000000"/>
            </a:solidFill>
          </a:ln>
        </p:spPr>
        <p:txBody>
          <a:bodyPr lIns="91409" tIns="45705" rIns="91409" bIns="45705"/>
          <a:lstStyle/>
          <a:p>
            <a:pPr eaLnBrk="1" hangingPunct="1"/>
            <a:r>
              <a:rPr lang="en-US" dirty="0"/>
              <a:t>Page 103</a:t>
            </a:r>
          </a:p>
        </p:txBody>
      </p:sp>
    </p:spTree>
    <p:extLst>
      <p:ext uri="{BB962C8B-B14F-4D97-AF65-F5344CB8AC3E}">
        <p14:creationId xmlns:p14="http://schemas.microsoft.com/office/powerpoint/2010/main" val="2774368390"/>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4" name="Rectangle 7"/>
          <p:cNvSpPr>
            <a:spLocks noGrp="1" noChangeArrowheads="1"/>
          </p:cNvSpPr>
          <p:nvPr>
            <p:ph type="sldNum" sz="quarter" idx="5"/>
          </p:nvPr>
        </p:nvSpPr>
        <p:spPr>
          <a:noFill/>
        </p:spPr>
        <p:txBody>
          <a:bodyPr/>
          <a:lstStyle/>
          <a:p>
            <a:fld id="{3C5486A3-0C5C-4266-BB4C-F8151C11B380}" type="slidenum">
              <a:rPr lang="en-US" smtClean="0"/>
              <a:pPr/>
              <a:t>127</a:t>
            </a:fld>
            <a:endParaRPr lang="en-US" dirty="0"/>
          </a:p>
        </p:txBody>
      </p:sp>
      <p:sp>
        <p:nvSpPr>
          <p:cNvPr id="612355" name="Rectangle 2"/>
          <p:cNvSpPr>
            <a:spLocks noGrp="1" noRot="1" noChangeAspect="1" noChangeArrowheads="1" noTextEdit="1"/>
          </p:cNvSpPr>
          <p:nvPr>
            <p:ph type="sldImg"/>
          </p:nvPr>
        </p:nvSpPr>
        <p:spPr>
          <a:xfrm>
            <a:off x="1258888" y="720725"/>
            <a:ext cx="4799012" cy="3598863"/>
          </a:xfrm>
          <a:solidFill>
            <a:srgbClr val="FFFFFF"/>
          </a:solidFill>
          <a:ln/>
        </p:spPr>
      </p:sp>
      <p:sp>
        <p:nvSpPr>
          <p:cNvPr id="612356" name="Rectangle 3"/>
          <p:cNvSpPr>
            <a:spLocks noGrp="1" noChangeArrowheads="1"/>
          </p:cNvSpPr>
          <p:nvPr>
            <p:ph type="body" idx="1"/>
          </p:nvPr>
        </p:nvSpPr>
        <p:spPr>
          <a:xfrm>
            <a:off x="975360" y="4560857"/>
            <a:ext cx="5364480" cy="4320294"/>
          </a:xfrm>
          <a:solidFill>
            <a:srgbClr val="FFFFFF"/>
          </a:solidFill>
          <a:ln>
            <a:solidFill>
              <a:srgbClr val="000000"/>
            </a:solidFill>
          </a:ln>
        </p:spPr>
        <p:txBody>
          <a:bodyPr lIns="91409" tIns="45705" rIns="91409" bIns="45705"/>
          <a:lstStyle/>
          <a:p>
            <a:pPr eaLnBrk="1" hangingPunct="1"/>
            <a:r>
              <a:rPr lang="en-US" dirty="0"/>
              <a:t>Page 103</a:t>
            </a:r>
          </a:p>
        </p:txBody>
      </p:sp>
    </p:spTree>
    <p:extLst>
      <p:ext uri="{BB962C8B-B14F-4D97-AF65-F5344CB8AC3E}">
        <p14:creationId xmlns:p14="http://schemas.microsoft.com/office/powerpoint/2010/main" val="382264865"/>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8" name="Rectangle 7"/>
          <p:cNvSpPr>
            <a:spLocks noGrp="1" noChangeArrowheads="1"/>
          </p:cNvSpPr>
          <p:nvPr>
            <p:ph type="sldNum" sz="quarter" idx="5"/>
          </p:nvPr>
        </p:nvSpPr>
        <p:spPr>
          <a:noFill/>
        </p:spPr>
        <p:txBody>
          <a:bodyPr/>
          <a:lstStyle/>
          <a:p>
            <a:fld id="{14D683F2-543A-4C94-A5D6-737A34FCAC90}" type="slidenum">
              <a:rPr lang="en-US" smtClean="0"/>
              <a:pPr/>
              <a:t>128</a:t>
            </a:fld>
            <a:endParaRPr lang="en-US" dirty="0"/>
          </a:p>
        </p:txBody>
      </p:sp>
      <p:sp>
        <p:nvSpPr>
          <p:cNvPr id="613379" name="Rectangle 2"/>
          <p:cNvSpPr>
            <a:spLocks noGrp="1" noRot="1" noChangeAspect="1" noChangeArrowheads="1" noTextEdit="1"/>
          </p:cNvSpPr>
          <p:nvPr>
            <p:ph type="sldImg"/>
          </p:nvPr>
        </p:nvSpPr>
        <p:spPr>
          <a:xfrm>
            <a:off x="1258888" y="720725"/>
            <a:ext cx="4799012" cy="3598863"/>
          </a:xfrm>
          <a:solidFill>
            <a:srgbClr val="FFFFFF"/>
          </a:solidFill>
          <a:ln/>
        </p:spPr>
      </p:sp>
      <p:sp>
        <p:nvSpPr>
          <p:cNvPr id="613380" name="Rectangle 3"/>
          <p:cNvSpPr>
            <a:spLocks noGrp="1" noChangeArrowheads="1"/>
          </p:cNvSpPr>
          <p:nvPr>
            <p:ph type="body" idx="1"/>
          </p:nvPr>
        </p:nvSpPr>
        <p:spPr>
          <a:xfrm>
            <a:off x="975360" y="4560857"/>
            <a:ext cx="5364480" cy="4320294"/>
          </a:xfrm>
          <a:solidFill>
            <a:srgbClr val="FFFFFF"/>
          </a:solidFill>
          <a:ln>
            <a:solidFill>
              <a:srgbClr val="000000"/>
            </a:solidFill>
          </a:ln>
        </p:spPr>
        <p:txBody>
          <a:bodyPr lIns="91409" tIns="45705" rIns="91409" bIns="45705"/>
          <a:lstStyle/>
          <a:p>
            <a:pPr eaLnBrk="1" hangingPunct="1"/>
            <a:r>
              <a:rPr lang="en-US" dirty="0"/>
              <a:t>Page 103</a:t>
            </a:r>
          </a:p>
        </p:txBody>
      </p:sp>
    </p:spTree>
    <p:extLst>
      <p:ext uri="{BB962C8B-B14F-4D97-AF65-F5344CB8AC3E}">
        <p14:creationId xmlns:p14="http://schemas.microsoft.com/office/powerpoint/2010/main" val="916428969"/>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7"/>
          <p:cNvSpPr>
            <a:spLocks noGrp="1" noChangeArrowheads="1"/>
          </p:cNvSpPr>
          <p:nvPr>
            <p:ph type="sldNum" sz="quarter" idx="5"/>
          </p:nvPr>
        </p:nvSpPr>
        <p:spPr>
          <a:noFill/>
        </p:spPr>
        <p:txBody>
          <a:bodyPr/>
          <a:lstStyle/>
          <a:p>
            <a:fld id="{24279CA4-0E79-4EAC-BA2A-10EB42E00155}" type="slidenum">
              <a:rPr lang="en-US" smtClean="0"/>
              <a:pPr/>
              <a:t>129</a:t>
            </a:fld>
            <a:endParaRPr lang="en-US" dirty="0"/>
          </a:p>
        </p:txBody>
      </p:sp>
      <p:sp>
        <p:nvSpPr>
          <p:cNvPr id="614403" name="Rectangle 2"/>
          <p:cNvSpPr>
            <a:spLocks noGrp="1" noRot="1" noChangeAspect="1" noChangeArrowheads="1" noTextEdit="1"/>
          </p:cNvSpPr>
          <p:nvPr>
            <p:ph type="sldImg"/>
          </p:nvPr>
        </p:nvSpPr>
        <p:spPr>
          <a:xfrm>
            <a:off x="1258888" y="720725"/>
            <a:ext cx="4799012" cy="3598863"/>
          </a:xfrm>
          <a:solidFill>
            <a:srgbClr val="FFFFFF"/>
          </a:solidFill>
          <a:ln/>
        </p:spPr>
      </p:sp>
      <p:sp>
        <p:nvSpPr>
          <p:cNvPr id="614404" name="Rectangle 3"/>
          <p:cNvSpPr>
            <a:spLocks noGrp="1" noChangeArrowheads="1"/>
          </p:cNvSpPr>
          <p:nvPr>
            <p:ph type="body" idx="1"/>
          </p:nvPr>
        </p:nvSpPr>
        <p:spPr>
          <a:xfrm>
            <a:off x="975360" y="4560857"/>
            <a:ext cx="5364480" cy="4320294"/>
          </a:xfrm>
          <a:solidFill>
            <a:srgbClr val="FFFFFF"/>
          </a:solidFill>
          <a:ln>
            <a:solidFill>
              <a:srgbClr val="000000"/>
            </a:solidFill>
          </a:ln>
        </p:spPr>
        <p:txBody>
          <a:bodyPr lIns="91409" tIns="45705" rIns="91409" bIns="45705"/>
          <a:lstStyle/>
          <a:p>
            <a:pPr eaLnBrk="1" hangingPunct="1"/>
            <a:r>
              <a:rPr lang="en-US" dirty="0"/>
              <a:t>Page 103</a:t>
            </a:r>
          </a:p>
        </p:txBody>
      </p:sp>
    </p:spTree>
    <p:extLst>
      <p:ext uri="{BB962C8B-B14F-4D97-AF65-F5344CB8AC3E}">
        <p14:creationId xmlns:p14="http://schemas.microsoft.com/office/powerpoint/2010/main" val="879012740"/>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Rectangle 7"/>
          <p:cNvSpPr>
            <a:spLocks noGrp="1" noChangeArrowheads="1"/>
          </p:cNvSpPr>
          <p:nvPr>
            <p:ph type="sldNum" sz="quarter" idx="5"/>
          </p:nvPr>
        </p:nvSpPr>
        <p:spPr>
          <a:noFill/>
        </p:spPr>
        <p:txBody>
          <a:bodyPr/>
          <a:lstStyle/>
          <a:p>
            <a:fld id="{5F432B47-9265-4066-86EB-7DF61C23018E}" type="slidenum">
              <a:rPr lang="en-US" smtClean="0"/>
              <a:pPr/>
              <a:t>130</a:t>
            </a:fld>
            <a:endParaRPr lang="en-US" dirty="0"/>
          </a:p>
        </p:txBody>
      </p:sp>
      <p:sp>
        <p:nvSpPr>
          <p:cNvPr id="615427" name="Rectangle 2"/>
          <p:cNvSpPr>
            <a:spLocks noGrp="1" noRot="1" noChangeAspect="1" noChangeArrowheads="1" noTextEdit="1"/>
          </p:cNvSpPr>
          <p:nvPr>
            <p:ph type="sldImg"/>
          </p:nvPr>
        </p:nvSpPr>
        <p:spPr>
          <a:xfrm>
            <a:off x="1258888" y="720725"/>
            <a:ext cx="4799012" cy="3598863"/>
          </a:xfrm>
          <a:solidFill>
            <a:srgbClr val="FFFFFF"/>
          </a:solidFill>
          <a:ln/>
        </p:spPr>
      </p:sp>
      <p:sp>
        <p:nvSpPr>
          <p:cNvPr id="615428" name="Rectangle 3"/>
          <p:cNvSpPr>
            <a:spLocks noGrp="1" noChangeArrowheads="1"/>
          </p:cNvSpPr>
          <p:nvPr>
            <p:ph type="body" idx="1"/>
          </p:nvPr>
        </p:nvSpPr>
        <p:spPr>
          <a:xfrm>
            <a:off x="975360" y="4560857"/>
            <a:ext cx="5364480" cy="4320294"/>
          </a:xfrm>
          <a:solidFill>
            <a:srgbClr val="FFFFFF"/>
          </a:solidFill>
          <a:ln>
            <a:solidFill>
              <a:srgbClr val="000000"/>
            </a:solidFill>
          </a:ln>
        </p:spPr>
        <p:txBody>
          <a:bodyPr lIns="91409" tIns="45705" rIns="91409" bIns="45705"/>
          <a:lstStyle/>
          <a:p>
            <a:pPr eaLnBrk="1" hangingPunct="1"/>
            <a:r>
              <a:rPr lang="en-US" dirty="0"/>
              <a:t>Page 103</a:t>
            </a:r>
          </a:p>
        </p:txBody>
      </p:sp>
    </p:spTree>
    <p:extLst>
      <p:ext uri="{BB962C8B-B14F-4D97-AF65-F5344CB8AC3E}">
        <p14:creationId xmlns:p14="http://schemas.microsoft.com/office/powerpoint/2010/main" val="3319919937"/>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Rectangle 7"/>
          <p:cNvSpPr>
            <a:spLocks noGrp="1" noChangeArrowheads="1"/>
          </p:cNvSpPr>
          <p:nvPr>
            <p:ph type="sldNum" sz="quarter" idx="5"/>
          </p:nvPr>
        </p:nvSpPr>
        <p:spPr>
          <a:noFill/>
        </p:spPr>
        <p:txBody>
          <a:bodyPr/>
          <a:lstStyle/>
          <a:p>
            <a:fld id="{94506C93-B214-4C64-85AD-E2E7D0EEABD7}" type="slidenum">
              <a:rPr lang="en-US" smtClean="0"/>
              <a:pPr/>
              <a:t>131</a:t>
            </a:fld>
            <a:endParaRPr lang="en-US" dirty="0"/>
          </a:p>
        </p:txBody>
      </p:sp>
      <p:sp>
        <p:nvSpPr>
          <p:cNvPr id="616451" name="Rectangle 2"/>
          <p:cNvSpPr>
            <a:spLocks noGrp="1" noRot="1" noChangeAspect="1" noChangeArrowheads="1" noTextEdit="1"/>
          </p:cNvSpPr>
          <p:nvPr>
            <p:ph type="sldImg"/>
          </p:nvPr>
        </p:nvSpPr>
        <p:spPr>
          <a:xfrm>
            <a:off x="1258888" y="720725"/>
            <a:ext cx="4799012" cy="3598863"/>
          </a:xfrm>
          <a:solidFill>
            <a:srgbClr val="FFFFFF"/>
          </a:solidFill>
          <a:ln/>
        </p:spPr>
      </p:sp>
      <p:sp>
        <p:nvSpPr>
          <p:cNvPr id="616452" name="Rectangle 3"/>
          <p:cNvSpPr>
            <a:spLocks noGrp="1" noChangeArrowheads="1"/>
          </p:cNvSpPr>
          <p:nvPr>
            <p:ph type="body" idx="1"/>
          </p:nvPr>
        </p:nvSpPr>
        <p:spPr>
          <a:xfrm>
            <a:off x="975360" y="4560857"/>
            <a:ext cx="5364480" cy="4320294"/>
          </a:xfrm>
          <a:solidFill>
            <a:srgbClr val="FFFFFF"/>
          </a:solidFill>
          <a:ln>
            <a:solidFill>
              <a:srgbClr val="000000"/>
            </a:solidFill>
          </a:ln>
        </p:spPr>
        <p:txBody>
          <a:bodyPr lIns="91409" tIns="45705" rIns="91409" bIns="45705"/>
          <a:lstStyle/>
          <a:p>
            <a:pPr eaLnBrk="1" hangingPunct="1"/>
            <a:r>
              <a:rPr lang="en-US" dirty="0"/>
              <a:t>Page 105</a:t>
            </a:r>
          </a:p>
        </p:txBody>
      </p:sp>
    </p:spTree>
    <p:extLst>
      <p:ext uri="{BB962C8B-B14F-4D97-AF65-F5344CB8AC3E}">
        <p14:creationId xmlns:p14="http://schemas.microsoft.com/office/powerpoint/2010/main" val="3628149407"/>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7"/>
          <p:cNvSpPr>
            <a:spLocks noGrp="1" noChangeArrowheads="1"/>
          </p:cNvSpPr>
          <p:nvPr>
            <p:ph type="sldNum" sz="quarter" idx="5"/>
          </p:nvPr>
        </p:nvSpPr>
        <p:spPr>
          <a:noFill/>
        </p:spPr>
        <p:txBody>
          <a:bodyPr/>
          <a:lstStyle/>
          <a:p>
            <a:fld id="{0987CEBF-B3DF-4E30-B4AD-AF3C95A52BC7}" type="slidenum">
              <a:rPr lang="en-US" smtClean="0"/>
              <a:pPr/>
              <a:t>132</a:t>
            </a:fld>
            <a:endParaRPr lang="en-US" dirty="0"/>
          </a:p>
        </p:txBody>
      </p:sp>
      <p:sp>
        <p:nvSpPr>
          <p:cNvPr id="617475" name="Rectangle 2"/>
          <p:cNvSpPr>
            <a:spLocks noGrp="1" noRot="1" noChangeAspect="1" noChangeArrowheads="1" noTextEdit="1"/>
          </p:cNvSpPr>
          <p:nvPr>
            <p:ph type="sldImg"/>
          </p:nvPr>
        </p:nvSpPr>
        <p:spPr>
          <a:xfrm>
            <a:off x="1258888" y="720725"/>
            <a:ext cx="4799012" cy="3598863"/>
          </a:xfrm>
          <a:solidFill>
            <a:srgbClr val="FFFFFF"/>
          </a:solidFill>
          <a:ln/>
        </p:spPr>
      </p:sp>
      <p:sp>
        <p:nvSpPr>
          <p:cNvPr id="617476" name="Rectangle 3"/>
          <p:cNvSpPr>
            <a:spLocks noGrp="1" noChangeArrowheads="1"/>
          </p:cNvSpPr>
          <p:nvPr>
            <p:ph type="body" idx="1"/>
          </p:nvPr>
        </p:nvSpPr>
        <p:spPr>
          <a:xfrm>
            <a:off x="975360" y="4560857"/>
            <a:ext cx="5364480" cy="4320294"/>
          </a:xfrm>
          <a:solidFill>
            <a:srgbClr val="FFFFFF"/>
          </a:solidFill>
          <a:ln>
            <a:solidFill>
              <a:srgbClr val="000000"/>
            </a:solidFill>
          </a:ln>
        </p:spPr>
        <p:txBody>
          <a:bodyPr lIns="91409" tIns="45705" rIns="91409" bIns="45705"/>
          <a:lstStyle/>
          <a:p>
            <a:pPr eaLnBrk="1" hangingPunct="1"/>
            <a:r>
              <a:rPr lang="en-US" dirty="0"/>
              <a:t>Page 106</a:t>
            </a:r>
          </a:p>
        </p:txBody>
      </p:sp>
    </p:spTree>
    <p:extLst>
      <p:ext uri="{BB962C8B-B14F-4D97-AF65-F5344CB8AC3E}">
        <p14:creationId xmlns:p14="http://schemas.microsoft.com/office/powerpoint/2010/main" val="2520619931"/>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7"/>
          <p:cNvSpPr>
            <a:spLocks noGrp="1" noChangeArrowheads="1"/>
          </p:cNvSpPr>
          <p:nvPr>
            <p:ph type="sldNum" sz="quarter" idx="5"/>
          </p:nvPr>
        </p:nvSpPr>
        <p:spPr>
          <a:noFill/>
        </p:spPr>
        <p:txBody>
          <a:bodyPr/>
          <a:lstStyle/>
          <a:p>
            <a:fld id="{8F7918F9-DB6F-4035-B9B4-671AFCB4B428}" type="slidenum">
              <a:rPr lang="en-US" smtClean="0"/>
              <a:pPr/>
              <a:t>133</a:t>
            </a:fld>
            <a:endParaRPr lang="en-US" dirty="0"/>
          </a:p>
        </p:txBody>
      </p:sp>
      <p:sp>
        <p:nvSpPr>
          <p:cNvPr id="618499" name="Rectangle 2"/>
          <p:cNvSpPr>
            <a:spLocks noGrp="1" noRot="1" noChangeAspect="1" noChangeArrowheads="1" noTextEdit="1"/>
          </p:cNvSpPr>
          <p:nvPr>
            <p:ph type="sldImg"/>
          </p:nvPr>
        </p:nvSpPr>
        <p:spPr>
          <a:xfrm>
            <a:off x="1258888" y="720725"/>
            <a:ext cx="4799012" cy="3598863"/>
          </a:xfrm>
          <a:solidFill>
            <a:srgbClr val="FFFFFF"/>
          </a:solidFill>
          <a:ln/>
        </p:spPr>
      </p:sp>
      <p:sp>
        <p:nvSpPr>
          <p:cNvPr id="618500" name="Rectangle 3"/>
          <p:cNvSpPr>
            <a:spLocks noGrp="1" noChangeArrowheads="1"/>
          </p:cNvSpPr>
          <p:nvPr>
            <p:ph type="body" idx="1"/>
          </p:nvPr>
        </p:nvSpPr>
        <p:spPr>
          <a:xfrm>
            <a:off x="975360" y="4560857"/>
            <a:ext cx="5364480" cy="4320294"/>
          </a:xfrm>
          <a:solidFill>
            <a:srgbClr val="FFFFFF"/>
          </a:solidFill>
          <a:ln>
            <a:solidFill>
              <a:srgbClr val="000000"/>
            </a:solidFill>
          </a:ln>
        </p:spPr>
        <p:txBody>
          <a:bodyPr lIns="91409" tIns="45705" rIns="91409" bIns="45705"/>
          <a:lstStyle/>
          <a:p>
            <a:pPr eaLnBrk="1" hangingPunct="1"/>
            <a:r>
              <a:rPr lang="en-US" dirty="0"/>
              <a:t>Page 106</a:t>
            </a:r>
          </a:p>
        </p:txBody>
      </p:sp>
    </p:spTree>
    <p:extLst>
      <p:ext uri="{BB962C8B-B14F-4D97-AF65-F5344CB8AC3E}">
        <p14:creationId xmlns:p14="http://schemas.microsoft.com/office/powerpoint/2010/main" val="665922442"/>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B4575A-3CBA-40F0-AAD5-48C1461F4AFC}" type="slidenum">
              <a:rPr lang="en-US"/>
              <a:pPr/>
              <a:t>134</a:t>
            </a:fld>
            <a:endParaRPr lang="en-US" dirty="0"/>
          </a:p>
        </p:txBody>
      </p:sp>
      <p:sp>
        <p:nvSpPr>
          <p:cNvPr id="478210" name="Rectangle 2"/>
          <p:cNvSpPr>
            <a:spLocks noGrp="1" noRot="1" noChangeAspect="1" noChangeArrowheads="1" noTextEdit="1"/>
          </p:cNvSpPr>
          <p:nvPr>
            <p:ph type="sldImg"/>
          </p:nvPr>
        </p:nvSpPr>
        <p:spPr>
          <a:xfrm>
            <a:off x="1257300" y="719138"/>
            <a:ext cx="4800600" cy="3600450"/>
          </a:xfrm>
          <a:ln/>
        </p:spPr>
      </p:sp>
      <p:sp>
        <p:nvSpPr>
          <p:cNvPr id="478211" name="Rectangle 3"/>
          <p:cNvSpPr>
            <a:spLocks noGrp="1" noChangeArrowheads="1"/>
          </p:cNvSpPr>
          <p:nvPr>
            <p:ph type="body" idx="1"/>
          </p:nvPr>
        </p:nvSpPr>
        <p:spPr>
          <a:xfrm>
            <a:off x="974725" y="4560888"/>
            <a:ext cx="5365750" cy="4321175"/>
          </a:xfrm>
        </p:spPr>
        <p:txBody>
          <a:bodyPr/>
          <a:lstStyle/>
          <a:p>
            <a:r>
              <a:rPr lang="en-US" dirty="0"/>
              <a:t>Page 116</a:t>
            </a:r>
          </a:p>
        </p:txBody>
      </p:sp>
    </p:spTree>
    <p:extLst>
      <p:ext uri="{BB962C8B-B14F-4D97-AF65-F5344CB8AC3E}">
        <p14:creationId xmlns:p14="http://schemas.microsoft.com/office/powerpoint/2010/main" val="23360501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E187BB-CE94-43A6-A2C8-39A2AC8BDF61}" type="slidenum">
              <a:rPr lang="en-US"/>
              <a:pPr/>
              <a:t>11</a:t>
            </a:fld>
            <a:endParaRPr lang="en-US" dirty="0"/>
          </a:p>
        </p:txBody>
      </p:sp>
      <p:sp>
        <p:nvSpPr>
          <p:cNvPr id="683010" name="Rectangle 2"/>
          <p:cNvSpPr>
            <a:spLocks noGrp="1" noRot="1" noChangeAspect="1" noChangeArrowheads="1" noTextEdit="1"/>
          </p:cNvSpPr>
          <p:nvPr>
            <p:ph type="sldImg"/>
          </p:nvPr>
        </p:nvSpPr>
        <p:spPr>
          <a:ln/>
        </p:spPr>
      </p:sp>
      <p:sp>
        <p:nvSpPr>
          <p:cNvPr id="68301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99952739"/>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B87D77-59D8-4C55-811F-84AB45E9B579}" type="slidenum">
              <a:rPr lang="en-US"/>
              <a:pPr/>
              <a:t>135</a:t>
            </a:fld>
            <a:endParaRPr lang="en-US" dirty="0"/>
          </a:p>
        </p:txBody>
      </p:sp>
      <p:sp>
        <p:nvSpPr>
          <p:cNvPr id="320514" name="Rectangle 2"/>
          <p:cNvSpPr>
            <a:spLocks noGrp="1" noRot="1" noChangeAspect="1" noChangeArrowheads="1" noTextEdit="1"/>
          </p:cNvSpPr>
          <p:nvPr>
            <p:ph type="sldImg"/>
          </p:nvPr>
        </p:nvSpPr>
        <p:spPr bwMode="auto">
          <a:xfrm>
            <a:off x="1257300" y="719138"/>
            <a:ext cx="4800600" cy="3600450"/>
          </a:xfrm>
          <a:prstGeom prst="rect">
            <a:avLst/>
          </a:prstGeom>
          <a:solidFill>
            <a:srgbClr val="FFFFFF"/>
          </a:solidFill>
          <a:ln>
            <a:solidFill>
              <a:srgbClr val="000000"/>
            </a:solidFill>
            <a:miter lim="800000"/>
            <a:headEnd/>
            <a:tailEnd/>
          </a:ln>
        </p:spPr>
      </p:sp>
      <p:sp>
        <p:nvSpPr>
          <p:cNvPr id="320515" name="Rectangle 3"/>
          <p:cNvSpPr>
            <a:spLocks noGrp="1" noChangeArrowheads="1"/>
          </p:cNvSpPr>
          <p:nvPr>
            <p:ph type="body" idx="1"/>
          </p:nvPr>
        </p:nvSpPr>
        <p:spPr bwMode="auto">
          <a:xfrm>
            <a:off x="974725" y="4560888"/>
            <a:ext cx="5365750" cy="4321175"/>
          </a:xfrm>
          <a:prstGeom prst="rect">
            <a:avLst/>
          </a:prstGeom>
          <a:solidFill>
            <a:srgbClr val="FFFFFF"/>
          </a:solidFill>
          <a:ln>
            <a:solidFill>
              <a:srgbClr val="000000"/>
            </a:solidFill>
            <a:miter lim="800000"/>
            <a:headEnd/>
            <a:tailEnd/>
          </a:ln>
        </p:spPr>
        <p:txBody>
          <a:bodyPr lIns="95674" tIns="47837" rIns="95674" bIns="47837"/>
          <a:lstStyle/>
          <a:p>
            <a:r>
              <a:rPr lang="en-US" dirty="0"/>
              <a:t>Page 110</a:t>
            </a:r>
          </a:p>
        </p:txBody>
      </p:sp>
    </p:spTree>
    <p:extLst>
      <p:ext uri="{BB962C8B-B14F-4D97-AF65-F5344CB8AC3E}">
        <p14:creationId xmlns:p14="http://schemas.microsoft.com/office/powerpoint/2010/main" val="4293618389"/>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F5D853-61C7-46BC-ADD4-7A00E7296FB1}" type="slidenum">
              <a:rPr lang="en-US"/>
              <a:pPr/>
              <a:t>136</a:t>
            </a:fld>
            <a:endParaRPr lang="en-US" dirty="0"/>
          </a:p>
        </p:txBody>
      </p:sp>
      <p:sp>
        <p:nvSpPr>
          <p:cNvPr id="324610" name="Rectangle 2"/>
          <p:cNvSpPr>
            <a:spLocks noGrp="1" noRot="1" noChangeAspect="1" noChangeArrowheads="1" noTextEdit="1"/>
          </p:cNvSpPr>
          <p:nvPr>
            <p:ph type="sldImg"/>
          </p:nvPr>
        </p:nvSpPr>
        <p:spPr bwMode="auto">
          <a:xfrm>
            <a:off x="1257300" y="719138"/>
            <a:ext cx="4800600" cy="3600450"/>
          </a:xfrm>
          <a:prstGeom prst="rect">
            <a:avLst/>
          </a:prstGeom>
          <a:solidFill>
            <a:srgbClr val="FFFFFF"/>
          </a:solidFill>
          <a:ln>
            <a:solidFill>
              <a:srgbClr val="000000"/>
            </a:solidFill>
            <a:miter lim="800000"/>
            <a:headEnd/>
            <a:tailEnd/>
          </a:ln>
        </p:spPr>
      </p:sp>
      <p:sp>
        <p:nvSpPr>
          <p:cNvPr id="324611" name="Rectangle 3"/>
          <p:cNvSpPr>
            <a:spLocks noGrp="1" noChangeArrowheads="1"/>
          </p:cNvSpPr>
          <p:nvPr>
            <p:ph type="body" idx="1"/>
          </p:nvPr>
        </p:nvSpPr>
        <p:spPr bwMode="auto">
          <a:xfrm>
            <a:off x="974725" y="4560888"/>
            <a:ext cx="5365750" cy="4321175"/>
          </a:xfrm>
          <a:prstGeom prst="rect">
            <a:avLst/>
          </a:prstGeom>
          <a:solidFill>
            <a:srgbClr val="FFFFFF"/>
          </a:solidFill>
          <a:ln>
            <a:solidFill>
              <a:srgbClr val="000000"/>
            </a:solidFill>
            <a:miter lim="800000"/>
            <a:headEnd/>
            <a:tailEnd/>
          </a:ln>
        </p:spPr>
        <p:txBody>
          <a:bodyPr lIns="95674" tIns="47837" rIns="95674" bIns="47837"/>
          <a:lstStyle/>
          <a:p>
            <a:r>
              <a:rPr lang="en-US" dirty="0"/>
              <a:t>Page 111</a:t>
            </a:r>
          </a:p>
        </p:txBody>
      </p:sp>
    </p:spTree>
    <p:extLst>
      <p:ext uri="{BB962C8B-B14F-4D97-AF65-F5344CB8AC3E}">
        <p14:creationId xmlns:p14="http://schemas.microsoft.com/office/powerpoint/2010/main" val="856440983"/>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7AD8BE-72A1-43AF-8F55-B4BE59A82A38}" type="slidenum">
              <a:rPr lang="en-US"/>
              <a:pPr/>
              <a:t>137</a:t>
            </a:fld>
            <a:endParaRPr lang="en-US" dirty="0"/>
          </a:p>
        </p:txBody>
      </p:sp>
      <p:sp>
        <p:nvSpPr>
          <p:cNvPr id="326658" name="Rectangle 2"/>
          <p:cNvSpPr>
            <a:spLocks noGrp="1" noRot="1" noChangeAspect="1" noChangeArrowheads="1" noTextEdit="1"/>
          </p:cNvSpPr>
          <p:nvPr>
            <p:ph type="sldImg"/>
          </p:nvPr>
        </p:nvSpPr>
        <p:spPr bwMode="auto">
          <a:xfrm>
            <a:off x="1257300" y="719138"/>
            <a:ext cx="4800600" cy="3600450"/>
          </a:xfrm>
          <a:prstGeom prst="rect">
            <a:avLst/>
          </a:prstGeom>
          <a:solidFill>
            <a:srgbClr val="FFFFFF"/>
          </a:solidFill>
          <a:ln>
            <a:solidFill>
              <a:srgbClr val="000000"/>
            </a:solidFill>
            <a:miter lim="800000"/>
            <a:headEnd/>
            <a:tailEnd/>
          </a:ln>
        </p:spPr>
      </p:sp>
      <p:sp>
        <p:nvSpPr>
          <p:cNvPr id="326659" name="Rectangle 3"/>
          <p:cNvSpPr>
            <a:spLocks noGrp="1" noChangeArrowheads="1"/>
          </p:cNvSpPr>
          <p:nvPr>
            <p:ph type="body" idx="1"/>
          </p:nvPr>
        </p:nvSpPr>
        <p:spPr bwMode="auto">
          <a:xfrm>
            <a:off x="974725" y="4560888"/>
            <a:ext cx="5365750" cy="4321175"/>
          </a:xfrm>
          <a:prstGeom prst="rect">
            <a:avLst/>
          </a:prstGeom>
          <a:solidFill>
            <a:srgbClr val="FFFFFF"/>
          </a:solidFill>
          <a:ln>
            <a:solidFill>
              <a:srgbClr val="000000"/>
            </a:solidFill>
            <a:miter lim="800000"/>
            <a:headEnd/>
            <a:tailEnd/>
          </a:ln>
        </p:spPr>
        <p:txBody>
          <a:bodyPr lIns="95674" tIns="47837" rIns="95674" bIns="47837"/>
          <a:lstStyle/>
          <a:p>
            <a:r>
              <a:rPr lang="en-US" dirty="0"/>
              <a:t>Page 111</a:t>
            </a:r>
          </a:p>
        </p:txBody>
      </p:sp>
    </p:spTree>
    <p:extLst>
      <p:ext uri="{BB962C8B-B14F-4D97-AF65-F5344CB8AC3E}">
        <p14:creationId xmlns:p14="http://schemas.microsoft.com/office/powerpoint/2010/main" val="3095829337"/>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7"/>
          <p:cNvSpPr>
            <a:spLocks noGrp="1" noChangeArrowheads="1"/>
          </p:cNvSpPr>
          <p:nvPr>
            <p:ph type="sldNum" sz="quarter" idx="5"/>
          </p:nvPr>
        </p:nvSpPr>
        <p:spPr>
          <a:noFill/>
        </p:spPr>
        <p:txBody>
          <a:bodyPr/>
          <a:lstStyle/>
          <a:p>
            <a:fld id="{84A45ABF-4BF3-4B3D-9981-5C88248825B5}" type="slidenum">
              <a:rPr lang="en-US" smtClean="0"/>
              <a:pPr/>
              <a:t>138</a:t>
            </a:fld>
            <a:endParaRPr lang="en-US" dirty="0"/>
          </a:p>
        </p:txBody>
      </p:sp>
      <p:sp>
        <p:nvSpPr>
          <p:cNvPr id="654339" name="Rectangle 2"/>
          <p:cNvSpPr>
            <a:spLocks noGrp="1" noRot="1" noChangeAspect="1" noChangeArrowheads="1" noTextEdit="1"/>
          </p:cNvSpPr>
          <p:nvPr>
            <p:ph type="sldImg"/>
          </p:nvPr>
        </p:nvSpPr>
        <p:spPr>
          <a:xfrm>
            <a:off x="1258888" y="720725"/>
            <a:ext cx="4799012" cy="3598863"/>
          </a:xfrm>
          <a:solidFill>
            <a:srgbClr val="FFFFFF"/>
          </a:solidFill>
          <a:ln/>
        </p:spPr>
      </p:sp>
      <p:sp>
        <p:nvSpPr>
          <p:cNvPr id="654340" name="Rectangle 3"/>
          <p:cNvSpPr>
            <a:spLocks noGrp="1" noChangeArrowheads="1"/>
          </p:cNvSpPr>
          <p:nvPr>
            <p:ph type="body" idx="1"/>
          </p:nvPr>
        </p:nvSpPr>
        <p:spPr>
          <a:xfrm>
            <a:off x="975360" y="4560857"/>
            <a:ext cx="5364480" cy="4320294"/>
          </a:xfrm>
          <a:solidFill>
            <a:srgbClr val="FFFFFF"/>
          </a:solidFill>
          <a:ln>
            <a:solidFill>
              <a:srgbClr val="000000"/>
            </a:solidFill>
          </a:ln>
        </p:spPr>
        <p:txBody>
          <a:bodyPr lIns="95632" tIns="47816" rIns="95632" bIns="47816"/>
          <a:lstStyle/>
          <a:p>
            <a:pPr eaLnBrk="1" hangingPunct="1"/>
            <a:r>
              <a:rPr lang="en-US" dirty="0"/>
              <a:t>Page 112</a:t>
            </a:r>
          </a:p>
        </p:txBody>
      </p:sp>
    </p:spTree>
    <p:extLst>
      <p:ext uri="{BB962C8B-B14F-4D97-AF65-F5344CB8AC3E}">
        <p14:creationId xmlns:p14="http://schemas.microsoft.com/office/powerpoint/2010/main" val="2897548200"/>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4286CF-6B6F-483B-98E9-E606A812F743}" type="slidenum">
              <a:rPr lang="en-US"/>
              <a:pPr/>
              <a:t>139</a:t>
            </a:fld>
            <a:endParaRPr lang="en-US" dirty="0"/>
          </a:p>
        </p:txBody>
      </p:sp>
      <p:sp>
        <p:nvSpPr>
          <p:cNvPr id="712706" name="Rectangle 2"/>
          <p:cNvSpPr>
            <a:spLocks noGrp="1" noRot="1" noChangeAspect="1" noChangeArrowheads="1" noTextEdit="1"/>
          </p:cNvSpPr>
          <p:nvPr>
            <p:ph type="sldImg"/>
          </p:nvPr>
        </p:nvSpPr>
        <p:spPr>
          <a:ln/>
        </p:spPr>
      </p:sp>
      <p:sp>
        <p:nvSpPr>
          <p:cNvPr id="71270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098498049"/>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21AF95-84D4-4ED6-95DE-9099FA677330}" type="slidenum">
              <a:rPr lang="en-US"/>
              <a:pPr/>
              <a:t>140</a:t>
            </a:fld>
            <a:endParaRPr lang="en-US" dirty="0"/>
          </a:p>
        </p:txBody>
      </p:sp>
      <p:sp>
        <p:nvSpPr>
          <p:cNvPr id="925698" name="Rectangle 2"/>
          <p:cNvSpPr>
            <a:spLocks noGrp="1" noRot="1" noChangeAspect="1" noChangeArrowheads="1" noTextEdit="1"/>
          </p:cNvSpPr>
          <p:nvPr>
            <p:ph type="sldImg"/>
          </p:nvPr>
        </p:nvSpPr>
        <p:spPr>
          <a:xfrm>
            <a:off x="1227138" y="712788"/>
            <a:ext cx="4859337" cy="3644900"/>
          </a:xfrm>
          <a:ln/>
        </p:spPr>
      </p:sp>
      <p:sp>
        <p:nvSpPr>
          <p:cNvPr id="9256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173600344"/>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927462527"/>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AF70BD-1BC4-4C82-A58A-34B2F6E4C96B}" type="slidenum">
              <a:rPr lang="en-US"/>
              <a:pPr/>
              <a:t>143</a:t>
            </a:fld>
            <a:endParaRPr lang="en-US" dirty="0"/>
          </a:p>
        </p:txBody>
      </p:sp>
      <p:sp>
        <p:nvSpPr>
          <p:cNvPr id="915458" name="Rectangle 2"/>
          <p:cNvSpPr>
            <a:spLocks noGrp="1" noRot="1" noChangeAspect="1" noChangeArrowheads="1" noTextEdit="1"/>
          </p:cNvSpPr>
          <p:nvPr>
            <p:ph type="sldImg"/>
          </p:nvPr>
        </p:nvSpPr>
        <p:spPr>
          <a:xfrm>
            <a:off x="1258888" y="720725"/>
            <a:ext cx="4799012" cy="3598863"/>
          </a:xfrm>
          <a:ln/>
        </p:spPr>
      </p:sp>
      <p:sp>
        <p:nvSpPr>
          <p:cNvPr id="915459" name="Rectangle 3"/>
          <p:cNvSpPr>
            <a:spLocks noGrp="1" noChangeArrowheads="1"/>
          </p:cNvSpPr>
          <p:nvPr>
            <p:ph type="body" idx="1"/>
          </p:nvPr>
        </p:nvSpPr>
        <p:spPr>
          <a:xfrm>
            <a:off x="974725" y="4560888"/>
            <a:ext cx="5365750" cy="4319587"/>
          </a:xfrm>
        </p:spPr>
        <p:txBody>
          <a:bodyPr lIns="95632" tIns="47816" rIns="95632" bIns="47816"/>
          <a:lstStyle/>
          <a:p>
            <a:r>
              <a:rPr lang="en-US" dirty="0"/>
              <a:t>Page 82</a:t>
            </a:r>
          </a:p>
        </p:txBody>
      </p:sp>
    </p:spTree>
    <p:extLst>
      <p:ext uri="{BB962C8B-B14F-4D97-AF65-F5344CB8AC3E}">
        <p14:creationId xmlns:p14="http://schemas.microsoft.com/office/powerpoint/2010/main" val="1577534849"/>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1B563B-9CA6-4805-BF19-9A1220FD8482}" type="slidenum">
              <a:rPr lang="en-US"/>
              <a:pPr/>
              <a:t>144</a:t>
            </a:fld>
            <a:endParaRPr lang="en-US" dirty="0"/>
          </a:p>
        </p:txBody>
      </p:sp>
      <p:sp>
        <p:nvSpPr>
          <p:cNvPr id="917506" name="Rectangle 2"/>
          <p:cNvSpPr>
            <a:spLocks noGrp="1" noRot="1" noChangeAspect="1" noChangeArrowheads="1" noTextEdit="1"/>
          </p:cNvSpPr>
          <p:nvPr>
            <p:ph type="sldImg"/>
          </p:nvPr>
        </p:nvSpPr>
        <p:spPr>
          <a:xfrm>
            <a:off x="1258888" y="720725"/>
            <a:ext cx="4799012" cy="3598863"/>
          </a:xfrm>
          <a:ln/>
        </p:spPr>
      </p:sp>
      <p:sp>
        <p:nvSpPr>
          <p:cNvPr id="917507" name="Rectangle 3"/>
          <p:cNvSpPr>
            <a:spLocks noGrp="1" noChangeArrowheads="1"/>
          </p:cNvSpPr>
          <p:nvPr>
            <p:ph type="body" idx="1"/>
          </p:nvPr>
        </p:nvSpPr>
        <p:spPr>
          <a:xfrm>
            <a:off x="974725" y="4560888"/>
            <a:ext cx="5365750" cy="4319587"/>
          </a:xfrm>
        </p:spPr>
        <p:txBody>
          <a:bodyPr lIns="95632" tIns="47816" rIns="95632" bIns="47816"/>
          <a:lstStyle/>
          <a:p>
            <a:r>
              <a:rPr lang="en-US" dirty="0"/>
              <a:t>Page 82</a:t>
            </a:r>
          </a:p>
        </p:txBody>
      </p:sp>
    </p:spTree>
    <p:extLst>
      <p:ext uri="{BB962C8B-B14F-4D97-AF65-F5344CB8AC3E}">
        <p14:creationId xmlns:p14="http://schemas.microsoft.com/office/powerpoint/2010/main" val="3138340816"/>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F51E6F-5471-46B7-B656-B834242359EE}" type="slidenum">
              <a:rPr lang="en-US"/>
              <a:pPr/>
              <a:t>145</a:t>
            </a:fld>
            <a:endParaRPr lang="en-US" dirty="0"/>
          </a:p>
        </p:txBody>
      </p:sp>
      <p:sp>
        <p:nvSpPr>
          <p:cNvPr id="919554" name="Rectangle 2"/>
          <p:cNvSpPr>
            <a:spLocks noGrp="1" noRot="1" noChangeAspect="1" noChangeArrowheads="1" noTextEdit="1"/>
          </p:cNvSpPr>
          <p:nvPr>
            <p:ph type="sldImg"/>
          </p:nvPr>
        </p:nvSpPr>
        <p:spPr>
          <a:xfrm>
            <a:off x="1258888" y="720725"/>
            <a:ext cx="4799012" cy="3598863"/>
          </a:xfrm>
          <a:ln/>
        </p:spPr>
      </p:sp>
      <p:sp>
        <p:nvSpPr>
          <p:cNvPr id="919555" name="Rectangle 3"/>
          <p:cNvSpPr>
            <a:spLocks noGrp="1" noChangeArrowheads="1"/>
          </p:cNvSpPr>
          <p:nvPr>
            <p:ph type="body" idx="1"/>
          </p:nvPr>
        </p:nvSpPr>
        <p:spPr>
          <a:xfrm>
            <a:off x="974725" y="4560888"/>
            <a:ext cx="5365750" cy="4319587"/>
          </a:xfrm>
        </p:spPr>
        <p:txBody>
          <a:bodyPr lIns="95632" tIns="47816" rIns="95632" bIns="47816"/>
          <a:lstStyle/>
          <a:p>
            <a:r>
              <a:rPr lang="en-US" dirty="0"/>
              <a:t>Page 83</a:t>
            </a:r>
          </a:p>
        </p:txBody>
      </p:sp>
    </p:spTree>
    <p:extLst>
      <p:ext uri="{BB962C8B-B14F-4D97-AF65-F5344CB8AC3E}">
        <p14:creationId xmlns:p14="http://schemas.microsoft.com/office/powerpoint/2010/main" val="33803098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D70B10-C746-4F64-B6CC-F8ABDA690855}" type="slidenum">
              <a:rPr lang="en-US"/>
              <a:pPr/>
              <a:t>12</a:t>
            </a:fld>
            <a:endParaRPr lang="en-US" dirty="0"/>
          </a:p>
        </p:txBody>
      </p:sp>
      <p:sp>
        <p:nvSpPr>
          <p:cNvPr id="783362" name="Rectangle 2"/>
          <p:cNvSpPr>
            <a:spLocks noGrp="1" noRot="1" noChangeAspect="1" noChangeArrowheads="1" noTextEdit="1"/>
          </p:cNvSpPr>
          <p:nvPr>
            <p:ph type="sldImg"/>
          </p:nvPr>
        </p:nvSpPr>
        <p:spPr>
          <a:ln/>
        </p:spPr>
      </p:sp>
      <p:sp>
        <p:nvSpPr>
          <p:cNvPr id="78336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618984678"/>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2F11BB-864E-4FC1-8E63-31D287CC409C}" type="slidenum">
              <a:rPr lang="en-US"/>
              <a:pPr/>
              <a:t>146</a:t>
            </a:fld>
            <a:endParaRPr lang="en-US" dirty="0"/>
          </a:p>
        </p:txBody>
      </p:sp>
      <p:sp>
        <p:nvSpPr>
          <p:cNvPr id="921602" name="Rectangle 2"/>
          <p:cNvSpPr>
            <a:spLocks noGrp="1" noRot="1" noChangeAspect="1" noChangeArrowheads="1" noTextEdit="1"/>
          </p:cNvSpPr>
          <p:nvPr>
            <p:ph type="sldImg"/>
          </p:nvPr>
        </p:nvSpPr>
        <p:spPr>
          <a:xfrm>
            <a:off x="1257300" y="719138"/>
            <a:ext cx="4800600" cy="3600450"/>
          </a:xfrm>
          <a:ln/>
        </p:spPr>
      </p:sp>
      <p:sp>
        <p:nvSpPr>
          <p:cNvPr id="921603" name="Rectangle 3"/>
          <p:cNvSpPr>
            <a:spLocks noGrp="1" noChangeArrowheads="1"/>
          </p:cNvSpPr>
          <p:nvPr>
            <p:ph type="body" idx="1"/>
          </p:nvPr>
        </p:nvSpPr>
        <p:spPr>
          <a:xfrm>
            <a:off x="974725" y="4560888"/>
            <a:ext cx="5365750" cy="4321175"/>
          </a:xfrm>
        </p:spPr>
        <p:txBody>
          <a:bodyPr lIns="95662" tIns="47830" rIns="95662" bIns="47830"/>
          <a:lstStyle/>
          <a:p>
            <a:r>
              <a:rPr lang="en-US" dirty="0"/>
              <a:t>Page 82</a:t>
            </a:r>
          </a:p>
        </p:txBody>
      </p:sp>
    </p:spTree>
    <p:extLst>
      <p:ext uri="{BB962C8B-B14F-4D97-AF65-F5344CB8AC3E}">
        <p14:creationId xmlns:p14="http://schemas.microsoft.com/office/powerpoint/2010/main" val="2602186521"/>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97109A-1D0C-4C8A-9CC1-150B05CA1544}" type="slidenum">
              <a:rPr lang="en-US"/>
              <a:pPr/>
              <a:t>147</a:t>
            </a:fld>
            <a:endParaRPr lang="en-US" dirty="0"/>
          </a:p>
        </p:txBody>
      </p:sp>
      <p:sp>
        <p:nvSpPr>
          <p:cNvPr id="923650" name="Rectangle 2"/>
          <p:cNvSpPr>
            <a:spLocks noGrp="1" noRot="1" noChangeAspect="1" noChangeArrowheads="1" noTextEdit="1"/>
          </p:cNvSpPr>
          <p:nvPr>
            <p:ph type="sldImg"/>
          </p:nvPr>
        </p:nvSpPr>
        <p:spPr>
          <a:xfrm>
            <a:off x="1257300" y="719138"/>
            <a:ext cx="4800600" cy="3600450"/>
          </a:xfrm>
          <a:ln/>
        </p:spPr>
      </p:sp>
      <p:sp>
        <p:nvSpPr>
          <p:cNvPr id="923651" name="Rectangle 3"/>
          <p:cNvSpPr>
            <a:spLocks noGrp="1" noChangeArrowheads="1"/>
          </p:cNvSpPr>
          <p:nvPr>
            <p:ph type="body" idx="1"/>
          </p:nvPr>
        </p:nvSpPr>
        <p:spPr>
          <a:xfrm>
            <a:off x="974725" y="4560888"/>
            <a:ext cx="5365750" cy="4321175"/>
          </a:xfrm>
        </p:spPr>
        <p:txBody>
          <a:bodyPr lIns="95662" tIns="47830" rIns="95662" bIns="47830"/>
          <a:lstStyle/>
          <a:p>
            <a:r>
              <a:rPr lang="en-US" dirty="0"/>
              <a:t>Page 82</a:t>
            </a:r>
          </a:p>
        </p:txBody>
      </p:sp>
    </p:spTree>
    <p:extLst>
      <p:ext uri="{BB962C8B-B14F-4D97-AF65-F5344CB8AC3E}">
        <p14:creationId xmlns:p14="http://schemas.microsoft.com/office/powerpoint/2010/main" val="10590563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46FE43-E9F8-42F0-9AFF-26839C85FEE6}" type="slidenum">
              <a:rPr lang="en-US"/>
              <a:pPr/>
              <a:t>13</a:t>
            </a:fld>
            <a:endParaRPr lang="en-US" dirty="0"/>
          </a:p>
        </p:txBody>
      </p:sp>
      <p:sp>
        <p:nvSpPr>
          <p:cNvPr id="685058" name="Rectangle 2"/>
          <p:cNvSpPr>
            <a:spLocks noGrp="1" noRot="1" noChangeAspect="1" noChangeArrowheads="1" noTextEdit="1"/>
          </p:cNvSpPr>
          <p:nvPr>
            <p:ph type="sldImg"/>
          </p:nvPr>
        </p:nvSpPr>
        <p:spPr>
          <a:ln/>
        </p:spPr>
      </p:sp>
      <p:sp>
        <p:nvSpPr>
          <p:cNvPr id="68505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3490126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25A8E1-5EA2-4F1D-BC61-64F41614797C}" type="slidenum">
              <a:rPr lang="en-US"/>
              <a:pPr/>
              <a:t>14</a:t>
            </a:fld>
            <a:endParaRPr lang="en-US" dirty="0"/>
          </a:p>
        </p:txBody>
      </p:sp>
      <p:sp>
        <p:nvSpPr>
          <p:cNvPr id="687106" name="Rectangle 2"/>
          <p:cNvSpPr>
            <a:spLocks noGrp="1" noRot="1" noChangeAspect="1" noChangeArrowheads="1" noTextEdit="1"/>
          </p:cNvSpPr>
          <p:nvPr>
            <p:ph type="sldImg"/>
          </p:nvPr>
        </p:nvSpPr>
        <p:spPr>
          <a:ln/>
        </p:spPr>
      </p:sp>
      <p:sp>
        <p:nvSpPr>
          <p:cNvPr id="68710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7265433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F15081-E1E4-43D8-888D-34D538289C05}" type="slidenum">
              <a:rPr lang="en-US"/>
              <a:pPr/>
              <a:t>15</a:t>
            </a:fld>
            <a:endParaRPr lang="en-US" dirty="0"/>
          </a:p>
        </p:txBody>
      </p:sp>
      <p:sp>
        <p:nvSpPr>
          <p:cNvPr id="688130" name="Rectangle 2"/>
          <p:cNvSpPr>
            <a:spLocks noGrp="1" noRot="1" noChangeAspect="1" noChangeArrowheads="1" noTextEdit="1"/>
          </p:cNvSpPr>
          <p:nvPr>
            <p:ph type="sldImg"/>
          </p:nvPr>
        </p:nvSpPr>
        <p:spPr>
          <a:ln/>
        </p:spPr>
      </p:sp>
      <p:sp>
        <p:nvSpPr>
          <p:cNvPr id="68813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3668857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34B45A-42F7-486B-97B1-3893886321B0}" type="slidenum">
              <a:rPr lang="en-US"/>
              <a:pPr/>
              <a:t>16</a:t>
            </a:fld>
            <a:endParaRPr lang="en-US" dirty="0"/>
          </a:p>
        </p:txBody>
      </p:sp>
      <p:sp>
        <p:nvSpPr>
          <p:cNvPr id="690178" name="Rectangle 2"/>
          <p:cNvSpPr>
            <a:spLocks noGrp="1" noRot="1" noChangeAspect="1" noChangeArrowheads="1" noTextEdit="1"/>
          </p:cNvSpPr>
          <p:nvPr>
            <p:ph type="sldImg"/>
          </p:nvPr>
        </p:nvSpPr>
        <p:spPr>
          <a:ln/>
        </p:spPr>
      </p:sp>
      <p:sp>
        <p:nvSpPr>
          <p:cNvPr id="69017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7683834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B4C066-CC60-4C01-B949-0C81ED24FABD}" type="slidenum">
              <a:rPr lang="en-US"/>
              <a:pPr/>
              <a:t>17</a:t>
            </a:fld>
            <a:endParaRPr lang="en-US" dirty="0"/>
          </a:p>
        </p:txBody>
      </p:sp>
      <p:sp>
        <p:nvSpPr>
          <p:cNvPr id="710658" name="Rectangle 2"/>
          <p:cNvSpPr>
            <a:spLocks noGrp="1" noRot="1" noChangeAspect="1" noChangeArrowheads="1" noTextEdit="1"/>
          </p:cNvSpPr>
          <p:nvPr>
            <p:ph type="sldImg"/>
          </p:nvPr>
        </p:nvSpPr>
        <p:spPr>
          <a:ln/>
        </p:spPr>
      </p:sp>
      <p:sp>
        <p:nvSpPr>
          <p:cNvPr id="71065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6614735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8E8148-4C8A-45AA-87F6-65FA49A77D6D}" type="slidenum">
              <a:rPr lang="en-US"/>
              <a:pPr/>
              <a:t>18</a:t>
            </a:fld>
            <a:endParaRPr lang="en-US" dirty="0"/>
          </a:p>
        </p:txBody>
      </p:sp>
      <p:sp>
        <p:nvSpPr>
          <p:cNvPr id="787458" name="Rectangle 2"/>
          <p:cNvSpPr>
            <a:spLocks noGrp="1" noRot="1" noChangeAspect="1" noChangeArrowheads="1" noTextEdit="1"/>
          </p:cNvSpPr>
          <p:nvPr>
            <p:ph type="sldImg"/>
          </p:nvPr>
        </p:nvSpPr>
        <p:spPr>
          <a:xfrm>
            <a:off x="1227138" y="712788"/>
            <a:ext cx="4859337" cy="3644900"/>
          </a:xfrm>
          <a:ln/>
        </p:spPr>
      </p:sp>
      <p:sp>
        <p:nvSpPr>
          <p:cNvPr id="78745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6380261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FA7D4D-0515-42A9-8B44-801D3F318418}" type="slidenum">
              <a:rPr lang="en-US"/>
              <a:pPr/>
              <a:t>19</a:t>
            </a:fld>
            <a:endParaRPr lang="en-US" dirty="0"/>
          </a:p>
        </p:txBody>
      </p:sp>
      <p:sp>
        <p:nvSpPr>
          <p:cNvPr id="713730" name="Rectangle 2"/>
          <p:cNvSpPr>
            <a:spLocks noGrp="1" noRot="1" noChangeAspect="1" noChangeArrowheads="1" noTextEdit="1"/>
          </p:cNvSpPr>
          <p:nvPr>
            <p:ph type="sldImg"/>
          </p:nvPr>
        </p:nvSpPr>
        <p:spPr>
          <a:ln/>
        </p:spPr>
      </p:sp>
      <p:sp>
        <p:nvSpPr>
          <p:cNvPr id="71373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313451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E4F8C2-D44C-4E4E-977C-E72232220839}" type="slidenum">
              <a:rPr lang="en-US"/>
              <a:pPr/>
              <a:t>2</a:t>
            </a:fld>
            <a:endParaRPr lang="en-US" dirty="0"/>
          </a:p>
        </p:txBody>
      </p:sp>
      <p:sp>
        <p:nvSpPr>
          <p:cNvPr id="676866" name="Rectangle 2"/>
          <p:cNvSpPr>
            <a:spLocks noGrp="1" noRot="1" noChangeAspect="1" noChangeArrowheads="1" noTextEdit="1"/>
          </p:cNvSpPr>
          <p:nvPr>
            <p:ph type="sldImg"/>
          </p:nvPr>
        </p:nvSpPr>
        <p:spPr>
          <a:ln/>
        </p:spPr>
      </p:sp>
      <p:sp>
        <p:nvSpPr>
          <p:cNvPr id="67686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41295290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945A30-E45F-46C8-8D3E-0DD5215E9270}" type="slidenum">
              <a:rPr lang="en-US"/>
              <a:pPr/>
              <a:t>20</a:t>
            </a:fld>
            <a:endParaRPr lang="en-US" dirty="0"/>
          </a:p>
        </p:txBody>
      </p:sp>
      <p:sp>
        <p:nvSpPr>
          <p:cNvPr id="715778" name="Rectangle 2"/>
          <p:cNvSpPr>
            <a:spLocks noGrp="1" noRot="1" noChangeAspect="1" noChangeArrowheads="1" noTextEdit="1"/>
          </p:cNvSpPr>
          <p:nvPr>
            <p:ph type="sldImg"/>
          </p:nvPr>
        </p:nvSpPr>
        <p:spPr>
          <a:ln/>
        </p:spPr>
      </p:sp>
      <p:sp>
        <p:nvSpPr>
          <p:cNvPr id="71577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1076255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689EE4-1CEB-4BE8-AAEA-8C384531DC75}" type="slidenum">
              <a:rPr lang="en-US"/>
              <a:pPr/>
              <a:t>21</a:t>
            </a:fld>
            <a:endParaRPr lang="en-US" dirty="0"/>
          </a:p>
        </p:txBody>
      </p:sp>
      <p:sp>
        <p:nvSpPr>
          <p:cNvPr id="716802" name="Rectangle 2"/>
          <p:cNvSpPr>
            <a:spLocks noGrp="1" noRot="1" noChangeAspect="1" noChangeArrowheads="1" noTextEdit="1"/>
          </p:cNvSpPr>
          <p:nvPr>
            <p:ph type="sldImg"/>
          </p:nvPr>
        </p:nvSpPr>
        <p:spPr>
          <a:ln/>
        </p:spPr>
      </p:sp>
      <p:sp>
        <p:nvSpPr>
          <p:cNvPr id="71680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9661823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C4262B-DEB0-4D8A-B87C-9DBCC5FBC5BA}" type="slidenum">
              <a:rPr lang="en-US"/>
              <a:pPr/>
              <a:t>22</a:t>
            </a:fld>
            <a:endParaRPr lang="en-US" dirty="0"/>
          </a:p>
        </p:txBody>
      </p:sp>
      <p:sp>
        <p:nvSpPr>
          <p:cNvPr id="789506" name="Rectangle 2"/>
          <p:cNvSpPr>
            <a:spLocks noGrp="1" noRot="1" noChangeAspect="1" noChangeArrowheads="1" noTextEdit="1"/>
          </p:cNvSpPr>
          <p:nvPr>
            <p:ph type="sldImg"/>
          </p:nvPr>
        </p:nvSpPr>
        <p:spPr>
          <a:xfrm>
            <a:off x="1227138" y="712788"/>
            <a:ext cx="4859337" cy="3644900"/>
          </a:xfrm>
          <a:ln/>
        </p:spPr>
      </p:sp>
      <p:sp>
        <p:nvSpPr>
          <p:cNvPr id="78950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9293051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EA6305-271B-4D06-9095-2313FBE021CA}" type="slidenum">
              <a:rPr lang="en-US"/>
              <a:pPr/>
              <a:t>23</a:t>
            </a:fld>
            <a:endParaRPr lang="en-US" dirty="0"/>
          </a:p>
        </p:txBody>
      </p:sp>
      <p:sp>
        <p:nvSpPr>
          <p:cNvPr id="793602" name="Rectangle 2"/>
          <p:cNvSpPr>
            <a:spLocks noGrp="1" noRot="1" noChangeAspect="1" noChangeArrowheads="1" noTextEdit="1"/>
          </p:cNvSpPr>
          <p:nvPr>
            <p:ph type="sldImg"/>
          </p:nvPr>
        </p:nvSpPr>
        <p:spPr>
          <a:xfrm>
            <a:off x="1227138" y="712788"/>
            <a:ext cx="4859337" cy="3644900"/>
          </a:xfrm>
          <a:ln/>
        </p:spPr>
      </p:sp>
      <p:sp>
        <p:nvSpPr>
          <p:cNvPr id="79360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0711025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65A8B8-7850-49EB-ACB0-1CFE9E68E2C7}" type="slidenum">
              <a:rPr lang="en-US"/>
              <a:pPr/>
              <a:t>24</a:t>
            </a:fld>
            <a:endParaRPr lang="en-US" dirty="0"/>
          </a:p>
        </p:txBody>
      </p:sp>
      <p:sp>
        <p:nvSpPr>
          <p:cNvPr id="795650" name="Rectangle 2"/>
          <p:cNvSpPr>
            <a:spLocks noGrp="1" noRot="1" noChangeAspect="1" noChangeArrowheads="1" noTextEdit="1"/>
          </p:cNvSpPr>
          <p:nvPr>
            <p:ph type="sldImg"/>
          </p:nvPr>
        </p:nvSpPr>
        <p:spPr>
          <a:ln/>
        </p:spPr>
      </p:sp>
      <p:sp>
        <p:nvSpPr>
          <p:cNvPr id="79565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6437731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29BC18-C3FB-4CBB-8706-CA6A7A0FB802}" type="slidenum">
              <a:rPr lang="en-US"/>
              <a:pPr/>
              <a:t>25</a:t>
            </a:fld>
            <a:endParaRPr lang="en-US" dirty="0"/>
          </a:p>
        </p:txBody>
      </p:sp>
      <p:sp>
        <p:nvSpPr>
          <p:cNvPr id="720898" name="Rectangle 2"/>
          <p:cNvSpPr>
            <a:spLocks noGrp="1" noRot="1" noChangeAspect="1" noChangeArrowheads="1" noTextEdit="1"/>
          </p:cNvSpPr>
          <p:nvPr>
            <p:ph type="sldImg"/>
          </p:nvPr>
        </p:nvSpPr>
        <p:spPr>
          <a:ln/>
        </p:spPr>
      </p:sp>
      <p:sp>
        <p:nvSpPr>
          <p:cNvPr id="7208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2376523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7943A4-1FDD-44DD-92E0-29A566482076}" type="slidenum">
              <a:rPr lang="en-US"/>
              <a:pPr/>
              <a:t>26</a:t>
            </a:fld>
            <a:endParaRPr lang="en-US" dirty="0"/>
          </a:p>
        </p:txBody>
      </p:sp>
      <p:sp>
        <p:nvSpPr>
          <p:cNvPr id="799746" name="Rectangle 2"/>
          <p:cNvSpPr>
            <a:spLocks noGrp="1" noRot="1" noChangeAspect="1" noChangeArrowheads="1" noTextEdit="1"/>
          </p:cNvSpPr>
          <p:nvPr>
            <p:ph type="sldImg"/>
          </p:nvPr>
        </p:nvSpPr>
        <p:spPr>
          <a:xfrm>
            <a:off x="1227138" y="712788"/>
            <a:ext cx="4859337" cy="3644900"/>
          </a:xfrm>
          <a:ln/>
        </p:spPr>
      </p:sp>
      <p:sp>
        <p:nvSpPr>
          <p:cNvPr id="79974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6825284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BCD72D-7D12-4887-ABCA-1BBFEFB8DC67}" type="slidenum">
              <a:rPr lang="en-US"/>
              <a:pPr/>
              <a:t>27</a:t>
            </a:fld>
            <a:endParaRPr lang="en-US" dirty="0"/>
          </a:p>
        </p:txBody>
      </p:sp>
      <p:sp>
        <p:nvSpPr>
          <p:cNvPr id="801794" name="Rectangle 2"/>
          <p:cNvSpPr>
            <a:spLocks noGrp="1" noRot="1" noChangeAspect="1" noChangeArrowheads="1" noTextEdit="1"/>
          </p:cNvSpPr>
          <p:nvPr>
            <p:ph type="sldImg"/>
          </p:nvPr>
        </p:nvSpPr>
        <p:spPr>
          <a:xfrm>
            <a:off x="1227138" y="712788"/>
            <a:ext cx="4859337" cy="3644900"/>
          </a:xfrm>
          <a:ln/>
        </p:spPr>
      </p:sp>
      <p:sp>
        <p:nvSpPr>
          <p:cNvPr id="80179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2212266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C4C28E-5DEA-4D2F-883E-6E898CB4948A}" type="slidenum">
              <a:rPr lang="en-US"/>
              <a:pPr/>
              <a:t>28</a:t>
            </a:fld>
            <a:endParaRPr lang="en-US" dirty="0"/>
          </a:p>
        </p:txBody>
      </p:sp>
      <p:sp>
        <p:nvSpPr>
          <p:cNvPr id="803842" name="Rectangle 2"/>
          <p:cNvSpPr>
            <a:spLocks noGrp="1" noRot="1" noChangeAspect="1" noChangeArrowheads="1" noTextEdit="1"/>
          </p:cNvSpPr>
          <p:nvPr>
            <p:ph type="sldImg"/>
          </p:nvPr>
        </p:nvSpPr>
        <p:spPr>
          <a:xfrm>
            <a:off x="1227138" y="712788"/>
            <a:ext cx="4859337" cy="3644900"/>
          </a:xfrm>
          <a:ln/>
        </p:spPr>
      </p:sp>
      <p:sp>
        <p:nvSpPr>
          <p:cNvPr id="80384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6644174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312BB9-CE1F-46BB-A19C-0AC49CE0C0AF}" type="slidenum">
              <a:rPr lang="en-US"/>
              <a:pPr/>
              <a:t>29</a:t>
            </a:fld>
            <a:endParaRPr lang="en-US" dirty="0"/>
          </a:p>
        </p:txBody>
      </p:sp>
      <p:sp>
        <p:nvSpPr>
          <p:cNvPr id="797698" name="Rectangle 2"/>
          <p:cNvSpPr>
            <a:spLocks noGrp="1" noRot="1" noChangeAspect="1" noChangeArrowheads="1" noTextEdit="1"/>
          </p:cNvSpPr>
          <p:nvPr>
            <p:ph type="sldImg"/>
          </p:nvPr>
        </p:nvSpPr>
        <p:spPr>
          <a:xfrm>
            <a:off x="1227138" y="712788"/>
            <a:ext cx="4859337" cy="3644900"/>
          </a:xfrm>
          <a:ln/>
        </p:spPr>
      </p:sp>
      <p:sp>
        <p:nvSpPr>
          <p:cNvPr id="7976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373910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B0EB0D-1F14-4291-A811-09666ED609C2}" type="slidenum">
              <a:rPr lang="en-US"/>
              <a:pPr/>
              <a:t>3</a:t>
            </a:fld>
            <a:endParaRPr lang="en-US" dirty="0"/>
          </a:p>
        </p:txBody>
      </p:sp>
      <p:sp>
        <p:nvSpPr>
          <p:cNvPr id="775170" name="Rectangle 2"/>
          <p:cNvSpPr>
            <a:spLocks noGrp="1" noRot="1" noChangeAspect="1" noChangeArrowheads="1" noTextEdit="1"/>
          </p:cNvSpPr>
          <p:nvPr>
            <p:ph type="sldImg"/>
          </p:nvPr>
        </p:nvSpPr>
        <p:spPr>
          <a:xfrm>
            <a:off x="1227138" y="712788"/>
            <a:ext cx="4859337" cy="3644900"/>
          </a:xfrm>
          <a:ln/>
        </p:spPr>
      </p:sp>
      <p:sp>
        <p:nvSpPr>
          <p:cNvPr id="7751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5767932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p>
            <a:fld id="{9CF0766D-F292-4270-8626-B0F71C700590}" type="slidenum">
              <a:rPr lang="en-US" smtClean="0">
                <a:solidFill>
                  <a:prstClr val="black"/>
                </a:solidFill>
              </a:rPr>
              <a:pPr/>
              <a:t>30</a:t>
            </a:fld>
            <a:endParaRPr lang="en-US" dirty="0">
              <a:solidFill>
                <a:prstClr val="black"/>
              </a:solidFill>
            </a:endParaRPr>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5601260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D5FA38A9-EC3E-408F-B9C7-82A8EF4DAD74}" type="slidenum">
              <a:rPr lang="en-US" smtClean="0">
                <a:solidFill>
                  <a:prstClr val="black"/>
                </a:solidFill>
              </a:rPr>
              <a:pPr/>
              <a:t>31</a:t>
            </a:fld>
            <a:endParaRPr lang="en-US" dirty="0">
              <a:solidFill>
                <a:prstClr val="black"/>
              </a:solidFill>
            </a:endParaRPr>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724643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D5FA38A9-EC3E-408F-B9C7-82A8EF4DAD74}" type="slidenum">
              <a:rPr lang="en-US" smtClean="0">
                <a:solidFill>
                  <a:prstClr val="black"/>
                </a:solidFill>
              </a:rPr>
              <a:pPr/>
              <a:t>32</a:t>
            </a:fld>
            <a:endParaRPr lang="en-US" dirty="0">
              <a:solidFill>
                <a:prstClr val="black"/>
              </a:solidFill>
            </a:endParaRPr>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5800687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AD07A46F-E6AB-4ACD-8A09-102E1F423D97}" type="slidenum">
              <a:rPr lang="en-US" smtClean="0">
                <a:solidFill>
                  <a:prstClr val="black"/>
                </a:solidFill>
              </a:rPr>
              <a:pPr/>
              <a:t>33</a:t>
            </a:fld>
            <a:endParaRPr lang="en-US" dirty="0">
              <a:solidFill>
                <a:prstClr val="black"/>
              </a:solidFill>
            </a:endParaRPr>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1087105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048C1C0F-6256-40F2-8FA8-D5BAEDE02E97}" type="slidenum">
              <a:rPr lang="en-US" smtClean="0">
                <a:solidFill>
                  <a:prstClr val="black"/>
                </a:solidFill>
              </a:rPr>
              <a:pPr/>
              <a:t>34</a:t>
            </a:fld>
            <a:endParaRPr lang="en-US" dirty="0">
              <a:solidFill>
                <a:prstClr val="black"/>
              </a:solidFill>
            </a:endParaRPr>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5093059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35B99DCB-BC3F-4071-A384-C0418994C1AD}" type="slidenum">
              <a:rPr lang="en-US" smtClean="0">
                <a:solidFill>
                  <a:prstClr val="black"/>
                </a:solidFill>
              </a:rPr>
              <a:pPr/>
              <a:t>35</a:t>
            </a:fld>
            <a:endParaRPr lang="en-US" dirty="0">
              <a:solidFill>
                <a:prstClr val="black"/>
              </a:solidFill>
            </a:endParaRPr>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5598604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E9AD5859-CA80-4114-80CD-7099094311BB}" type="slidenum">
              <a:rPr lang="en-US" smtClean="0">
                <a:solidFill>
                  <a:prstClr val="black"/>
                </a:solidFill>
              </a:rPr>
              <a:pPr/>
              <a:t>36</a:t>
            </a:fld>
            <a:endParaRPr lang="en-US" dirty="0">
              <a:solidFill>
                <a:prstClr val="black"/>
              </a:solidFill>
            </a:endParaRPr>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3851694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p:spPr>
        <p:txBody>
          <a:bodyPr/>
          <a:lstStyle/>
          <a:p>
            <a:fld id="{078BD396-C453-4BE7-9B85-A7E78CE38842}" type="slidenum">
              <a:rPr lang="en-US" smtClean="0">
                <a:solidFill>
                  <a:prstClr val="black"/>
                </a:solidFill>
              </a:rPr>
              <a:pPr/>
              <a:t>37</a:t>
            </a:fld>
            <a:endParaRPr lang="en-US" dirty="0">
              <a:solidFill>
                <a:prstClr val="black"/>
              </a:solidFill>
            </a:endParaRPr>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7140015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01962250-D7C9-433B-BA10-1293D29BEA53}" type="slidenum">
              <a:rPr lang="en-US" smtClean="0">
                <a:solidFill>
                  <a:prstClr val="black"/>
                </a:solidFill>
              </a:rPr>
              <a:pPr/>
              <a:t>38</a:t>
            </a:fld>
            <a:endParaRPr lang="en-US" dirty="0">
              <a:solidFill>
                <a:prstClr val="black"/>
              </a:solidFill>
            </a:endParaRPr>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7122050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p>
            <a:fld id="{0292503B-5CD2-4E94-A249-DF402B3A5C2D}" type="slidenum">
              <a:rPr lang="en-US" smtClean="0">
                <a:solidFill>
                  <a:prstClr val="black"/>
                </a:solidFill>
              </a:rPr>
              <a:pPr/>
              <a:t>39</a:t>
            </a:fld>
            <a:endParaRPr lang="en-US" dirty="0">
              <a:solidFill>
                <a:prstClr val="black"/>
              </a:solidFill>
            </a:endParaRPr>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054617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8934B4-0C16-444E-A2E8-A9753AEF724A}" type="slidenum">
              <a:rPr lang="en-US"/>
              <a:pPr/>
              <a:t>4</a:t>
            </a:fld>
            <a:endParaRPr lang="en-US" dirty="0"/>
          </a:p>
        </p:txBody>
      </p:sp>
      <p:sp>
        <p:nvSpPr>
          <p:cNvPr id="678914" name="Rectangle 2"/>
          <p:cNvSpPr>
            <a:spLocks noGrp="1" noRot="1" noChangeAspect="1" noChangeArrowheads="1" noTextEdit="1"/>
          </p:cNvSpPr>
          <p:nvPr>
            <p:ph type="sldImg"/>
          </p:nvPr>
        </p:nvSpPr>
        <p:spPr>
          <a:ln/>
        </p:spPr>
      </p:sp>
      <p:sp>
        <p:nvSpPr>
          <p:cNvPr id="67891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6466353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p:spPr>
        <p:txBody>
          <a:bodyPr/>
          <a:lstStyle/>
          <a:p>
            <a:fld id="{DB0BB959-793B-42A9-A0D6-C4DE27159DDA}" type="slidenum">
              <a:rPr lang="en-US" smtClean="0">
                <a:solidFill>
                  <a:prstClr val="black"/>
                </a:solidFill>
              </a:rPr>
              <a:pPr/>
              <a:t>40</a:t>
            </a:fld>
            <a:endParaRPr lang="en-US" dirty="0">
              <a:solidFill>
                <a:prstClr val="black"/>
              </a:solidFill>
            </a:endParaRPr>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3223346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p:spPr>
        <p:txBody>
          <a:bodyPr/>
          <a:lstStyle/>
          <a:p>
            <a:fld id="{D29C08C0-C0E2-4F76-B974-0CB56B26F20B}" type="slidenum">
              <a:rPr lang="en-US" smtClean="0">
                <a:solidFill>
                  <a:prstClr val="black"/>
                </a:solidFill>
              </a:rPr>
              <a:pPr/>
              <a:t>41</a:t>
            </a:fld>
            <a:endParaRPr lang="en-US" dirty="0">
              <a:solidFill>
                <a:prstClr val="black"/>
              </a:solidFill>
            </a:endParaRPr>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8436015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p:spPr>
        <p:txBody>
          <a:bodyPr/>
          <a:lstStyle/>
          <a:p>
            <a:fld id="{6B3FA0CC-366D-4333-B319-540F08DCE8AE}" type="slidenum">
              <a:rPr lang="en-US" smtClean="0">
                <a:solidFill>
                  <a:prstClr val="black"/>
                </a:solidFill>
              </a:rPr>
              <a:pPr/>
              <a:t>42</a:t>
            </a:fld>
            <a:endParaRPr lang="en-US" dirty="0">
              <a:solidFill>
                <a:prstClr val="black"/>
              </a:solidFill>
            </a:endParaRPr>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602166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p>
            <a:fld id="{D8FCDBB2-946B-4F59-88DC-BB6C98435746}" type="slidenum">
              <a:rPr lang="en-US" smtClean="0">
                <a:solidFill>
                  <a:prstClr val="black"/>
                </a:solidFill>
              </a:rPr>
              <a:pPr/>
              <a:t>43</a:t>
            </a:fld>
            <a:endParaRPr lang="en-US" dirty="0">
              <a:solidFill>
                <a:prstClr val="black"/>
              </a:solidFill>
            </a:endParaRPr>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41644404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p:spPr>
        <p:txBody>
          <a:bodyPr/>
          <a:lstStyle/>
          <a:p>
            <a:fld id="{F00F7CA3-76EA-4989-9424-ECB1C4E2B65A}" type="slidenum">
              <a:rPr lang="en-US" smtClean="0">
                <a:solidFill>
                  <a:prstClr val="black"/>
                </a:solidFill>
              </a:rPr>
              <a:pPr/>
              <a:t>44</a:t>
            </a:fld>
            <a:endParaRPr lang="en-US" dirty="0">
              <a:solidFill>
                <a:prstClr val="black"/>
              </a:solidFill>
            </a:endParaRPr>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0275344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p>
            <a:fld id="{85B7530D-A76D-4795-B270-E51D5A79D5F7}" type="slidenum">
              <a:rPr lang="en-US" smtClean="0">
                <a:solidFill>
                  <a:prstClr val="black"/>
                </a:solidFill>
              </a:rPr>
              <a:pPr/>
              <a:t>45</a:t>
            </a:fld>
            <a:endParaRPr lang="en-US" dirty="0">
              <a:solidFill>
                <a:prstClr val="black"/>
              </a:solidFill>
            </a:endParaRPr>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06501811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p>
            <a:fld id="{976A3E55-66AA-4E8C-83C4-7ADAA8BDA678}" type="slidenum">
              <a:rPr lang="en-US" smtClean="0">
                <a:solidFill>
                  <a:prstClr val="black"/>
                </a:solidFill>
              </a:rPr>
              <a:pPr/>
              <a:t>46</a:t>
            </a:fld>
            <a:endParaRPr lang="en-US" dirty="0">
              <a:solidFill>
                <a:prstClr val="black"/>
              </a:solidFill>
            </a:endParaRPr>
          </a:p>
        </p:txBody>
      </p:sp>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63901863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p:spPr>
        <p:txBody>
          <a:bodyPr/>
          <a:lstStyle/>
          <a:p>
            <a:fld id="{3BA65C46-84CE-4D3C-AF41-FB27E2EBD40F}" type="slidenum">
              <a:rPr lang="en-US" smtClean="0">
                <a:solidFill>
                  <a:prstClr val="black"/>
                </a:solidFill>
              </a:rPr>
              <a:pPr/>
              <a:t>47</a:t>
            </a:fld>
            <a:endParaRPr lang="en-US" dirty="0">
              <a:solidFill>
                <a:prstClr val="black"/>
              </a:solidFill>
            </a:endParaRPr>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65498610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p:spPr>
        <p:txBody>
          <a:bodyPr/>
          <a:lstStyle/>
          <a:p>
            <a:fld id="{97D2144D-7A86-4BB0-95D1-3F62AAB3AEBB}" type="slidenum">
              <a:rPr lang="en-US" smtClean="0">
                <a:solidFill>
                  <a:prstClr val="black"/>
                </a:solidFill>
              </a:rPr>
              <a:pPr/>
              <a:t>48</a:t>
            </a:fld>
            <a:endParaRPr lang="en-US" dirty="0">
              <a:solidFill>
                <a:prstClr val="black"/>
              </a:solidFill>
            </a:endParaRPr>
          </a:p>
        </p:txBody>
      </p:sp>
      <p:sp>
        <p:nvSpPr>
          <p:cNvPr id="174083" name="Rectangle 2"/>
          <p:cNvSpPr>
            <a:spLocks noGrp="1" noRot="1" noChangeAspect="1" noChangeArrowheads="1" noTextEdit="1"/>
          </p:cNvSpPr>
          <p:nvPr>
            <p:ph type="sldImg"/>
          </p:nvPr>
        </p:nvSpPr>
        <p:spPr>
          <a:ln/>
        </p:spPr>
      </p:sp>
      <p:sp>
        <p:nvSpPr>
          <p:cNvPr id="174084"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57721688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p:spPr>
        <p:txBody>
          <a:bodyPr/>
          <a:lstStyle/>
          <a:p>
            <a:fld id="{5781D42A-400B-403B-8F8B-86C343021E21}" type="slidenum">
              <a:rPr lang="en-US" smtClean="0">
                <a:solidFill>
                  <a:prstClr val="black"/>
                </a:solidFill>
              </a:rPr>
              <a:pPr/>
              <a:t>49</a:t>
            </a:fld>
            <a:endParaRPr lang="en-US" dirty="0">
              <a:solidFill>
                <a:prstClr val="black"/>
              </a:solidFill>
            </a:endParaRPr>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293055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673F60-CAD2-4FF3-88F1-2BA708CD584F}" type="slidenum">
              <a:rPr lang="en-US"/>
              <a:pPr/>
              <a:t>5</a:t>
            </a:fld>
            <a:endParaRPr lang="en-US" dirty="0"/>
          </a:p>
        </p:txBody>
      </p:sp>
      <p:sp>
        <p:nvSpPr>
          <p:cNvPr id="679938" name="Rectangle 2"/>
          <p:cNvSpPr>
            <a:spLocks noGrp="1" noRot="1" noChangeAspect="1" noChangeArrowheads="1" noTextEdit="1"/>
          </p:cNvSpPr>
          <p:nvPr>
            <p:ph type="sldImg"/>
          </p:nvPr>
        </p:nvSpPr>
        <p:spPr>
          <a:ln/>
        </p:spPr>
      </p:sp>
      <p:sp>
        <p:nvSpPr>
          <p:cNvPr id="67993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91823012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p:spPr>
        <p:txBody>
          <a:bodyPr/>
          <a:lstStyle/>
          <a:p>
            <a:fld id="{536A85C1-420F-4F2D-82BE-96D995BBC565}" type="slidenum">
              <a:rPr lang="en-US" smtClean="0">
                <a:solidFill>
                  <a:prstClr val="black"/>
                </a:solidFill>
              </a:rPr>
              <a:pPr/>
              <a:t>50</a:t>
            </a:fld>
            <a:endParaRPr lang="en-US" dirty="0">
              <a:solidFill>
                <a:prstClr val="black"/>
              </a:solidFill>
            </a:endParaRPr>
          </a:p>
        </p:txBody>
      </p:sp>
      <p:sp>
        <p:nvSpPr>
          <p:cNvPr id="176131" name="Rectangle 2"/>
          <p:cNvSpPr>
            <a:spLocks noGrp="1" noRot="1" noChangeAspect="1" noChangeArrowheads="1" noTextEdit="1"/>
          </p:cNvSpPr>
          <p:nvPr>
            <p:ph type="sldImg"/>
          </p:nvPr>
        </p:nvSpPr>
        <p:spPr>
          <a:ln/>
        </p:spPr>
      </p:sp>
      <p:sp>
        <p:nvSpPr>
          <p:cNvPr id="176132"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33020762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p:spPr>
        <p:txBody>
          <a:bodyPr/>
          <a:lstStyle/>
          <a:p>
            <a:fld id="{B187683E-9A24-4B77-ACA1-6AB871093AAD}" type="slidenum">
              <a:rPr lang="en-US" smtClean="0">
                <a:solidFill>
                  <a:prstClr val="black"/>
                </a:solidFill>
              </a:rPr>
              <a:pPr/>
              <a:t>51</a:t>
            </a:fld>
            <a:endParaRPr lang="en-US" dirty="0">
              <a:solidFill>
                <a:prstClr val="black"/>
              </a:solidFill>
            </a:endParaRPr>
          </a:p>
        </p:txBody>
      </p:sp>
      <p:sp>
        <p:nvSpPr>
          <p:cNvPr id="201731" name="Rectangle 2"/>
          <p:cNvSpPr>
            <a:spLocks noGrp="1" noRot="1" noChangeAspect="1" noChangeArrowheads="1" noTextEdit="1"/>
          </p:cNvSpPr>
          <p:nvPr>
            <p:ph type="sldImg"/>
          </p:nvPr>
        </p:nvSpPr>
        <p:spPr>
          <a:ln/>
        </p:spPr>
      </p:sp>
      <p:sp>
        <p:nvSpPr>
          <p:cNvPr id="201732"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410598567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73D521C-75F0-4483-9A8D-6DE761A810E3}"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52</a:t>
            </a:fld>
            <a:endParaRPr kumimoji="0" lang="en-US" sz="1800" b="0" i="0" u="none" strike="noStrike" kern="0" cap="none" spc="0" normalizeH="0" baseline="0" noProof="0" dirty="0">
              <a:ln>
                <a:noFill/>
              </a:ln>
              <a:solidFill>
                <a:prstClr val="black"/>
              </a:solidFill>
              <a:effectLst/>
              <a:uLnTx/>
              <a:uFillTx/>
            </a:endParaRPr>
          </a:p>
        </p:txBody>
      </p:sp>
      <p:sp>
        <p:nvSpPr>
          <p:cNvPr id="202755" name="Rectangle 2"/>
          <p:cNvSpPr>
            <a:spLocks noGrp="1" noRot="1" noChangeAspect="1" noChangeArrowheads="1" noTextEdit="1"/>
          </p:cNvSpPr>
          <p:nvPr>
            <p:ph type="sldImg"/>
          </p:nvPr>
        </p:nvSpPr>
        <p:spPr>
          <a:ln/>
        </p:spPr>
      </p:sp>
      <p:sp>
        <p:nvSpPr>
          <p:cNvPr id="202756"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87732731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p:spPr>
        <p:txBody>
          <a:bodyPr/>
          <a:lstStyle/>
          <a:p>
            <a:fld id="{473D521C-75F0-4483-9A8D-6DE761A810E3}" type="slidenum">
              <a:rPr lang="en-US" smtClean="0">
                <a:solidFill>
                  <a:prstClr val="black"/>
                </a:solidFill>
              </a:rPr>
              <a:pPr/>
              <a:t>53</a:t>
            </a:fld>
            <a:endParaRPr lang="en-US" dirty="0">
              <a:solidFill>
                <a:prstClr val="black"/>
              </a:solidFill>
            </a:endParaRPr>
          </a:p>
        </p:txBody>
      </p:sp>
      <p:sp>
        <p:nvSpPr>
          <p:cNvPr id="202755" name="Rectangle 2"/>
          <p:cNvSpPr>
            <a:spLocks noGrp="1" noRot="1" noChangeAspect="1" noChangeArrowheads="1" noTextEdit="1"/>
          </p:cNvSpPr>
          <p:nvPr>
            <p:ph type="sldImg"/>
          </p:nvPr>
        </p:nvSpPr>
        <p:spPr>
          <a:ln/>
        </p:spPr>
      </p:sp>
      <p:sp>
        <p:nvSpPr>
          <p:cNvPr id="202756"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88052293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5AA324-3663-4C1D-9E4A-5079AB8B591A}"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54</a:t>
            </a:fld>
            <a:endParaRPr kumimoji="0" lang="en-US" sz="1800" b="0" i="0" u="none" strike="noStrike" kern="0" cap="none" spc="0" normalizeH="0" baseline="0" noProof="0" dirty="0">
              <a:ln>
                <a:noFill/>
              </a:ln>
              <a:solidFill>
                <a:prstClr val="black"/>
              </a:solidFill>
              <a:effectLst/>
              <a:uLnTx/>
              <a:uFillTx/>
            </a:endParaRPr>
          </a:p>
        </p:txBody>
      </p:sp>
      <p:sp>
        <p:nvSpPr>
          <p:cNvPr id="203779" name="Rectangle 2"/>
          <p:cNvSpPr>
            <a:spLocks noGrp="1" noRot="1" noChangeAspect="1" noChangeArrowheads="1" noTextEdit="1"/>
          </p:cNvSpPr>
          <p:nvPr>
            <p:ph type="sldImg"/>
          </p:nvPr>
        </p:nvSpPr>
        <p:spPr>
          <a:ln/>
        </p:spPr>
      </p:sp>
      <p:sp>
        <p:nvSpPr>
          <p:cNvPr id="203780"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89415750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a:noFill/>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1F9F25EC-D89D-41C6-8F8E-25F036AF9403}"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59</a:t>
            </a:fld>
            <a:endParaRPr kumimoji="0" lang="en-US" sz="1800" b="0" i="0" u="none" strike="noStrike" kern="0" cap="none" spc="0" normalizeH="0" baseline="0" noProof="0" dirty="0">
              <a:ln>
                <a:noFill/>
              </a:ln>
              <a:solidFill>
                <a:prstClr val="black"/>
              </a:solidFill>
              <a:effectLst/>
              <a:uLnTx/>
              <a:uFillTx/>
            </a:endParaRPr>
          </a:p>
        </p:txBody>
      </p:sp>
      <p:sp>
        <p:nvSpPr>
          <p:cNvPr id="206851" name="Rectangle 2"/>
          <p:cNvSpPr>
            <a:spLocks noGrp="1" noRot="1" noChangeAspect="1" noChangeArrowheads="1" noTextEdit="1"/>
          </p:cNvSpPr>
          <p:nvPr>
            <p:ph type="sldImg"/>
          </p:nvPr>
        </p:nvSpPr>
        <p:spPr>
          <a:ln/>
        </p:spPr>
      </p:sp>
      <p:sp>
        <p:nvSpPr>
          <p:cNvPr id="206852"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97122108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7D176B0-2623-4B29-ADD1-9657EBF0B861}"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61</a:t>
            </a:fld>
            <a:endParaRPr kumimoji="0" lang="en-US" sz="1800" b="0" i="0" u="none" strike="noStrike" kern="0" cap="none" spc="0" normalizeH="0" baseline="0" noProof="0" dirty="0">
              <a:ln>
                <a:noFill/>
              </a:ln>
              <a:solidFill>
                <a:prstClr val="black"/>
              </a:solidFill>
              <a:effectLst/>
              <a:uLnTx/>
              <a:uFillTx/>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68272846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5A78B80-000D-48C9-9C38-47B32BFD23AC}"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63</a:t>
            </a:fld>
            <a:endParaRPr kumimoji="0" lang="en-US" sz="1800" b="0" i="0" u="none" strike="noStrike" kern="0" cap="none" spc="0" normalizeH="0" baseline="0" noProof="0" dirty="0">
              <a:ln>
                <a:noFill/>
              </a:ln>
              <a:solidFill>
                <a:prstClr val="black"/>
              </a:solidFill>
              <a:effectLst/>
              <a:uLnTx/>
              <a:uFillTx/>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30526389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FEB96EC8-55AF-4A5B-B2AE-DC311E335FF6}"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64</a:t>
            </a:fld>
            <a:endParaRPr kumimoji="0" lang="en-US" sz="1800" b="0" i="0" u="none" strike="noStrike" kern="0" cap="none" spc="0" normalizeH="0" baseline="0" noProof="0" dirty="0">
              <a:ln>
                <a:noFill/>
              </a:ln>
              <a:solidFill>
                <a:prstClr val="black"/>
              </a:solidFill>
              <a:effectLst/>
              <a:uLnTx/>
              <a:uFillTx/>
            </a:endParaRPr>
          </a:p>
        </p:txBody>
      </p:sp>
      <p:sp>
        <p:nvSpPr>
          <p:cNvPr id="209923" name="Rectangle 2"/>
          <p:cNvSpPr>
            <a:spLocks noGrp="1" noRot="1" noChangeAspect="1" noChangeArrowheads="1" noTextEdit="1"/>
          </p:cNvSpPr>
          <p:nvPr>
            <p:ph type="sldImg"/>
          </p:nvPr>
        </p:nvSpPr>
        <p:spPr>
          <a:ln/>
        </p:spPr>
      </p:sp>
      <p:sp>
        <p:nvSpPr>
          <p:cNvPr id="209924"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93611094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7"/>
          <p:cNvSpPr>
            <a:spLocks noGrp="1" noChangeArrowheads="1"/>
          </p:cNvSpPr>
          <p:nvPr>
            <p:ph type="sldNum" sz="quarter" idx="5"/>
          </p:nvPr>
        </p:nvSpPr>
        <p:spPr>
          <a:noFill/>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7148049-EDA2-42AC-B7A5-178EFE1BE40C}"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73</a:t>
            </a:fld>
            <a:endParaRPr kumimoji="0" lang="en-US" sz="1800" b="0" i="0" u="none" strike="noStrike" kern="0" cap="none" spc="0" normalizeH="0" baseline="0" noProof="0" dirty="0">
              <a:ln>
                <a:noFill/>
              </a:ln>
              <a:solidFill>
                <a:prstClr val="black"/>
              </a:solidFill>
              <a:effectLst/>
              <a:uLnTx/>
              <a:uFillTx/>
            </a:endParaRPr>
          </a:p>
        </p:txBody>
      </p:sp>
      <p:sp>
        <p:nvSpPr>
          <p:cNvPr id="215043" name="Rectangle 2"/>
          <p:cNvSpPr>
            <a:spLocks noGrp="1" noRot="1" noChangeAspect="1" noChangeArrowheads="1" noTextEdit="1"/>
          </p:cNvSpPr>
          <p:nvPr>
            <p:ph type="sldImg"/>
          </p:nvPr>
        </p:nvSpPr>
        <p:spPr>
          <a:ln/>
        </p:spPr>
      </p:sp>
      <p:sp>
        <p:nvSpPr>
          <p:cNvPr id="215044"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201364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7F138C-0B00-4451-B68E-8A247161CAFC}" type="slidenum">
              <a:rPr lang="en-US"/>
              <a:pPr/>
              <a:t>6</a:t>
            </a:fld>
            <a:endParaRPr lang="en-US" dirty="0"/>
          </a:p>
        </p:txBody>
      </p:sp>
      <p:sp>
        <p:nvSpPr>
          <p:cNvPr id="680962" name="Rectangle 2"/>
          <p:cNvSpPr>
            <a:spLocks noGrp="1" noRot="1" noChangeAspect="1" noChangeArrowheads="1" noTextEdit="1"/>
          </p:cNvSpPr>
          <p:nvPr>
            <p:ph type="sldImg"/>
          </p:nvPr>
        </p:nvSpPr>
        <p:spPr>
          <a:ln/>
        </p:spPr>
      </p:sp>
      <p:sp>
        <p:nvSpPr>
          <p:cNvPr id="68096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05290351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a:spLocks noGrp="1" noChangeArrowheads="1"/>
          </p:cNvSpPr>
          <p:nvPr>
            <p:ph type="sldNum" sz="quarter" idx="5"/>
          </p:nvPr>
        </p:nvSpPr>
        <p:spPr>
          <a:noFill/>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F0E7DB32-E6F3-482D-9CE9-C0E1BB5005B3}"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74</a:t>
            </a:fld>
            <a:endParaRPr kumimoji="0" lang="en-US" sz="1800" b="0" i="0" u="none" strike="noStrike" kern="0" cap="none" spc="0" normalizeH="0" baseline="0" noProof="0" dirty="0">
              <a:ln>
                <a:noFill/>
              </a:ln>
              <a:solidFill>
                <a:prstClr val="black"/>
              </a:solidFill>
              <a:effectLst/>
              <a:uLnTx/>
              <a:uFillTx/>
            </a:endParaRPr>
          </a:p>
        </p:txBody>
      </p:sp>
      <p:sp>
        <p:nvSpPr>
          <p:cNvPr id="216067" name="Rectangle 7"/>
          <p:cNvSpPr txBox="1">
            <a:spLocks noGrp="1" noChangeArrowheads="1"/>
          </p:cNvSpPr>
          <p:nvPr/>
        </p:nvSpPr>
        <p:spPr bwMode="auto">
          <a:xfrm>
            <a:off x="4143587" y="9120077"/>
            <a:ext cx="3169920" cy="479487"/>
          </a:xfrm>
          <a:prstGeom prst="rect">
            <a:avLst/>
          </a:prstGeom>
          <a:noFill/>
          <a:ln w="9525">
            <a:noFill/>
            <a:miter lim="800000"/>
            <a:headEnd/>
            <a:tailEnd/>
          </a:ln>
        </p:spPr>
        <p:txBody>
          <a:bodyPr lIns="95638" tIns="47819" rIns="95638" bIns="47819" anchor="b"/>
          <a:lstStyle/>
          <a:p>
            <a:pPr marL="0" marR="0" lvl="0" indent="0" algn="r" defTabSz="914400" eaLnBrk="1" fontAlgn="base" latinLnBrk="0" hangingPunct="1">
              <a:lnSpc>
                <a:spcPct val="100000"/>
              </a:lnSpc>
              <a:spcBef>
                <a:spcPct val="0"/>
              </a:spcBef>
              <a:spcAft>
                <a:spcPct val="0"/>
              </a:spcAft>
              <a:buClrTx/>
              <a:buSzTx/>
              <a:buFontTx/>
              <a:buNone/>
              <a:tabLst/>
              <a:defRPr/>
            </a:pPr>
            <a:fld id="{CDFA5AB1-830B-4664-B6E9-81F327A0A837}" type="slidenum">
              <a:rPr kumimoji="0" lang="en-US" sz="1300" b="0" i="0" u="none" strike="noStrike" kern="0" cap="none" spc="0" normalizeH="0" baseline="0" noProof="0">
                <a:ln>
                  <a:noFill/>
                </a:ln>
                <a:solidFill>
                  <a:prstClr val="black"/>
                </a:solidFill>
                <a:effectLst/>
                <a:uLnTx/>
                <a:uFillTx/>
                <a:latin typeface="Arial" pitchFamily="34" charset="0"/>
              </a:rPr>
              <a:pPr marL="0" marR="0" lvl="0" indent="0" algn="r" defTabSz="914400" eaLnBrk="1" fontAlgn="base" latinLnBrk="0" hangingPunct="1">
                <a:lnSpc>
                  <a:spcPct val="100000"/>
                </a:lnSpc>
                <a:spcBef>
                  <a:spcPct val="0"/>
                </a:spcBef>
                <a:spcAft>
                  <a:spcPct val="0"/>
                </a:spcAft>
                <a:buClrTx/>
                <a:buSzTx/>
                <a:buFontTx/>
                <a:buNone/>
                <a:tabLst/>
                <a:defRPr/>
              </a:pPr>
              <a:t>74</a:t>
            </a:fld>
            <a:endParaRPr kumimoji="0" lang="en-US" sz="1300" b="0" i="0" u="none" strike="noStrike" kern="0" cap="none" spc="0" normalizeH="0" baseline="0" noProof="0" dirty="0">
              <a:ln>
                <a:noFill/>
              </a:ln>
              <a:solidFill>
                <a:prstClr val="black"/>
              </a:solidFill>
              <a:effectLst/>
              <a:uLnTx/>
              <a:uFillTx/>
              <a:latin typeface="Arial" pitchFamily="34" charset="0"/>
            </a:endParaRPr>
          </a:p>
        </p:txBody>
      </p:sp>
      <p:sp>
        <p:nvSpPr>
          <p:cNvPr id="216068" name="Rectangle 2"/>
          <p:cNvSpPr>
            <a:spLocks noGrp="1" noRot="1" noChangeAspect="1" noChangeArrowheads="1" noTextEdit="1"/>
          </p:cNvSpPr>
          <p:nvPr>
            <p:ph type="sldImg"/>
          </p:nvPr>
        </p:nvSpPr>
        <p:spPr>
          <a:xfrm>
            <a:off x="1228725" y="712788"/>
            <a:ext cx="4859338" cy="3644900"/>
          </a:xfrm>
          <a:ln/>
        </p:spPr>
      </p:sp>
      <p:sp>
        <p:nvSpPr>
          <p:cNvPr id="216069"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38036584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a:noFill/>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87619FF-4995-4CBD-8B91-88432B7D7F67}"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75</a:t>
            </a:fld>
            <a:endParaRPr kumimoji="0" lang="en-US" sz="1800" b="0" i="0" u="none" strike="noStrike" kern="0" cap="none" spc="0" normalizeH="0" baseline="0" noProof="0" dirty="0">
              <a:ln>
                <a:noFill/>
              </a:ln>
              <a:solidFill>
                <a:prstClr val="black"/>
              </a:solidFill>
              <a:effectLst/>
              <a:uLnTx/>
              <a:uFillTx/>
            </a:endParaRPr>
          </a:p>
        </p:txBody>
      </p:sp>
      <p:sp>
        <p:nvSpPr>
          <p:cNvPr id="217091" name="Rectangle 7"/>
          <p:cNvSpPr txBox="1">
            <a:spLocks noGrp="1" noChangeArrowheads="1"/>
          </p:cNvSpPr>
          <p:nvPr/>
        </p:nvSpPr>
        <p:spPr bwMode="auto">
          <a:xfrm>
            <a:off x="4143587" y="9120077"/>
            <a:ext cx="3169920" cy="479487"/>
          </a:xfrm>
          <a:prstGeom prst="rect">
            <a:avLst/>
          </a:prstGeom>
          <a:noFill/>
          <a:ln w="9525">
            <a:noFill/>
            <a:miter lim="800000"/>
            <a:headEnd/>
            <a:tailEnd/>
          </a:ln>
        </p:spPr>
        <p:txBody>
          <a:bodyPr lIns="95638" tIns="47819" rIns="95638" bIns="47819" anchor="b"/>
          <a:lstStyle/>
          <a:p>
            <a:pPr marL="0" marR="0" lvl="0" indent="0" algn="r" defTabSz="914400" eaLnBrk="1" fontAlgn="base" latinLnBrk="0" hangingPunct="1">
              <a:lnSpc>
                <a:spcPct val="100000"/>
              </a:lnSpc>
              <a:spcBef>
                <a:spcPct val="0"/>
              </a:spcBef>
              <a:spcAft>
                <a:spcPct val="0"/>
              </a:spcAft>
              <a:buClrTx/>
              <a:buSzTx/>
              <a:buFontTx/>
              <a:buNone/>
              <a:tabLst/>
              <a:defRPr/>
            </a:pPr>
            <a:fld id="{D4D73CC4-4A71-42ED-9EB6-AC14C42A2CE0}" type="slidenum">
              <a:rPr kumimoji="0" lang="en-US" sz="1300" b="0" i="0" u="none" strike="noStrike" kern="0" cap="none" spc="0" normalizeH="0" baseline="0" noProof="0">
                <a:ln>
                  <a:noFill/>
                </a:ln>
                <a:solidFill>
                  <a:prstClr val="black"/>
                </a:solidFill>
                <a:effectLst/>
                <a:uLnTx/>
                <a:uFillTx/>
                <a:latin typeface="Arial" pitchFamily="34" charset="0"/>
              </a:rPr>
              <a:pPr marL="0" marR="0" lvl="0" indent="0" algn="r" defTabSz="914400" eaLnBrk="1" fontAlgn="base" latinLnBrk="0" hangingPunct="1">
                <a:lnSpc>
                  <a:spcPct val="100000"/>
                </a:lnSpc>
                <a:spcBef>
                  <a:spcPct val="0"/>
                </a:spcBef>
                <a:spcAft>
                  <a:spcPct val="0"/>
                </a:spcAft>
                <a:buClrTx/>
                <a:buSzTx/>
                <a:buFontTx/>
                <a:buNone/>
                <a:tabLst/>
                <a:defRPr/>
              </a:pPr>
              <a:t>75</a:t>
            </a:fld>
            <a:endParaRPr kumimoji="0" lang="en-US" sz="1300" b="0" i="0" u="none" strike="noStrike" kern="0" cap="none" spc="0" normalizeH="0" baseline="0" noProof="0" dirty="0">
              <a:ln>
                <a:noFill/>
              </a:ln>
              <a:solidFill>
                <a:prstClr val="black"/>
              </a:solidFill>
              <a:effectLst/>
              <a:uLnTx/>
              <a:uFillTx/>
              <a:latin typeface="Arial" pitchFamily="34" charset="0"/>
            </a:endParaRPr>
          </a:p>
        </p:txBody>
      </p:sp>
      <p:sp>
        <p:nvSpPr>
          <p:cNvPr id="217092" name="Rectangle 2"/>
          <p:cNvSpPr>
            <a:spLocks noGrp="1" noRot="1" noChangeAspect="1" noChangeArrowheads="1" noTextEdit="1"/>
          </p:cNvSpPr>
          <p:nvPr>
            <p:ph type="sldImg"/>
          </p:nvPr>
        </p:nvSpPr>
        <p:spPr>
          <a:xfrm>
            <a:off x="1228725" y="712788"/>
            <a:ext cx="4859338" cy="3644900"/>
          </a:xfrm>
          <a:ln/>
        </p:spPr>
      </p:sp>
      <p:sp>
        <p:nvSpPr>
          <p:cNvPr id="217093"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02104130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p:cNvSpPr>
            <a:spLocks noGrp="1" noChangeArrowheads="1"/>
          </p:cNvSpPr>
          <p:nvPr>
            <p:ph type="sldNum" sz="quarter" idx="5"/>
          </p:nvPr>
        </p:nvSpPr>
        <p:spPr>
          <a:noFill/>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1AB60DB-A88E-453F-B096-1DF7FC8B8C9D}"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76</a:t>
            </a:fld>
            <a:endParaRPr kumimoji="0" lang="en-US" sz="1800" b="0" i="0" u="none" strike="noStrike" kern="0" cap="none" spc="0" normalizeH="0" baseline="0" noProof="0" dirty="0">
              <a:ln>
                <a:noFill/>
              </a:ln>
              <a:solidFill>
                <a:prstClr val="black"/>
              </a:solidFill>
              <a:effectLst/>
              <a:uLnTx/>
              <a:uFillTx/>
            </a:endParaRPr>
          </a:p>
        </p:txBody>
      </p:sp>
      <p:sp>
        <p:nvSpPr>
          <p:cNvPr id="218115" name="Rectangle 7"/>
          <p:cNvSpPr txBox="1">
            <a:spLocks noGrp="1" noChangeArrowheads="1"/>
          </p:cNvSpPr>
          <p:nvPr/>
        </p:nvSpPr>
        <p:spPr bwMode="auto">
          <a:xfrm>
            <a:off x="4143587" y="9120077"/>
            <a:ext cx="3169920" cy="479487"/>
          </a:xfrm>
          <a:prstGeom prst="rect">
            <a:avLst/>
          </a:prstGeom>
          <a:noFill/>
          <a:ln w="9525">
            <a:noFill/>
            <a:miter lim="800000"/>
            <a:headEnd/>
            <a:tailEnd/>
          </a:ln>
        </p:spPr>
        <p:txBody>
          <a:bodyPr lIns="95638" tIns="47819" rIns="95638" bIns="47819" anchor="b"/>
          <a:lstStyle/>
          <a:p>
            <a:pPr marL="0" marR="0" lvl="0" indent="0" algn="r" defTabSz="914400" eaLnBrk="1" fontAlgn="base" latinLnBrk="0" hangingPunct="1">
              <a:lnSpc>
                <a:spcPct val="100000"/>
              </a:lnSpc>
              <a:spcBef>
                <a:spcPct val="0"/>
              </a:spcBef>
              <a:spcAft>
                <a:spcPct val="0"/>
              </a:spcAft>
              <a:buClrTx/>
              <a:buSzTx/>
              <a:buFontTx/>
              <a:buNone/>
              <a:tabLst/>
              <a:defRPr/>
            </a:pPr>
            <a:fld id="{846F95F2-9755-40F2-8E18-351DC3CB3979}" type="slidenum">
              <a:rPr kumimoji="0" lang="en-US" sz="1300" b="0" i="0" u="none" strike="noStrike" kern="0" cap="none" spc="0" normalizeH="0" baseline="0" noProof="0">
                <a:ln>
                  <a:noFill/>
                </a:ln>
                <a:solidFill>
                  <a:prstClr val="black"/>
                </a:solidFill>
                <a:effectLst/>
                <a:uLnTx/>
                <a:uFillTx/>
                <a:latin typeface="Arial" pitchFamily="34" charset="0"/>
              </a:rPr>
              <a:pPr marL="0" marR="0" lvl="0" indent="0" algn="r" defTabSz="914400" eaLnBrk="1" fontAlgn="base" latinLnBrk="0" hangingPunct="1">
                <a:lnSpc>
                  <a:spcPct val="100000"/>
                </a:lnSpc>
                <a:spcBef>
                  <a:spcPct val="0"/>
                </a:spcBef>
                <a:spcAft>
                  <a:spcPct val="0"/>
                </a:spcAft>
                <a:buClrTx/>
                <a:buSzTx/>
                <a:buFontTx/>
                <a:buNone/>
                <a:tabLst/>
                <a:defRPr/>
              </a:pPr>
              <a:t>76</a:t>
            </a:fld>
            <a:endParaRPr kumimoji="0" lang="en-US" sz="1300" b="0" i="0" u="none" strike="noStrike" kern="0" cap="none" spc="0" normalizeH="0" baseline="0" noProof="0" dirty="0">
              <a:ln>
                <a:noFill/>
              </a:ln>
              <a:solidFill>
                <a:prstClr val="black"/>
              </a:solidFill>
              <a:effectLst/>
              <a:uLnTx/>
              <a:uFillTx/>
              <a:latin typeface="Arial" pitchFamily="34" charset="0"/>
            </a:endParaRPr>
          </a:p>
        </p:txBody>
      </p:sp>
      <p:sp>
        <p:nvSpPr>
          <p:cNvPr id="218116" name="Rectangle 2"/>
          <p:cNvSpPr>
            <a:spLocks noGrp="1" noRot="1" noChangeAspect="1" noChangeArrowheads="1" noTextEdit="1"/>
          </p:cNvSpPr>
          <p:nvPr>
            <p:ph type="sldImg"/>
          </p:nvPr>
        </p:nvSpPr>
        <p:spPr>
          <a:xfrm>
            <a:off x="1228725" y="712788"/>
            <a:ext cx="4859338" cy="3644900"/>
          </a:xfrm>
          <a:ln/>
        </p:spPr>
      </p:sp>
      <p:sp>
        <p:nvSpPr>
          <p:cNvPr id="218117"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56833609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7"/>
          <p:cNvSpPr>
            <a:spLocks noGrp="1" noChangeArrowheads="1"/>
          </p:cNvSpPr>
          <p:nvPr>
            <p:ph type="sldNum" sz="quarter" idx="5"/>
          </p:nvPr>
        </p:nvSpPr>
        <p:spPr>
          <a:noFill/>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C61AFDD2-8D34-480A-827C-F60ED9EA85C5}"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77</a:t>
            </a:fld>
            <a:endParaRPr kumimoji="0" lang="en-US" sz="1800" b="0" i="0" u="none" strike="noStrike" kern="0" cap="none" spc="0" normalizeH="0" baseline="0" noProof="0" dirty="0">
              <a:ln>
                <a:noFill/>
              </a:ln>
              <a:solidFill>
                <a:prstClr val="black"/>
              </a:solidFill>
              <a:effectLst/>
              <a:uLnTx/>
              <a:uFillTx/>
            </a:endParaRPr>
          </a:p>
        </p:txBody>
      </p:sp>
      <p:sp>
        <p:nvSpPr>
          <p:cNvPr id="219139" name="Rectangle 7"/>
          <p:cNvSpPr txBox="1">
            <a:spLocks noGrp="1" noChangeArrowheads="1"/>
          </p:cNvSpPr>
          <p:nvPr/>
        </p:nvSpPr>
        <p:spPr bwMode="auto">
          <a:xfrm>
            <a:off x="4143587" y="9120077"/>
            <a:ext cx="3169920" cy="479487"/>
          </a:xfrm>
          <a:prstGeom prst="rect">
            <a:avLst/>
          </a:prstGeom>
          <a:noFill/>
          <a:ln w="9525">
            <a:noFill/>
            <a:miter lim="800000"/>
            <a:headEnd/>
            <a:tailEnd/>
          </a:ln>
        </p:spPr>
        <p:txBody>
          <a:bodyPr lIns="95638" tIns="47819" rIns="95638" bIns="47819" anchor="b"/>
          <a:lstStyle/>
          <a:p>
            <a:pPr marL="0" marR="0" lvl="0" indent="0" algn="r" defTabSz="914400" eaLnBrk="1" fontAlgn="base" latinLnBrk="0" hangingPunct="1">
              <a:lnSpc>
                <a:spcPct val="100000"/>
              </a:lnSpc>
              <a:spcBef>
                <a:spcPct val="0"/>
              </a:spcBef>
              <a:spcAft>
                <a:spcPct val="0"/>
              </a:spcAft>
              <a:buClrTx/>
              <a:buSzTx/>
              <a:buFontTx/>
              <a:buNone/>
              <a:tabLst/>
              <a:defRPr/>
            </a:pPr>
            <a:fld id="{05A542E8-F7C9-406D-A6E8-F6BBCBD1E1EA}" type="slidenum">
              <a:rPr kumimoji="0" lang="en-US" sz="1300" b="0" i="0" u="none" strike="noStrike" kern="0" cap="none" spc="0" normalizeH="0" baseline="0" noProof="0">
                <a:ln>
                  <a:noFill/>
                </a:ln>
                <a:solidFill>
                  <a:prstClr val="black"/>
                </a:solidFill>
                <a:effectLst/>
                <a:uLnTx/>
                <a:uFillTx/>
                <a:latin typeface="Arial" pitchFamily="34" charset="0"/>
              </a:rPr>
              <a:pPr marL="0" marR="0" lvl="0" indent="0" algn="r" defTabSz="914400" eaLnBrk="1" fontAlgn="base" latinLnBrk="0" hangingPunct="1">
                <a:lnSpc>
                  <a:spcPct val="100000"/>
                </a:lnSpc>
                <a:spcBef>
                  <a:spcPct val="0"/>
                </a:spcBef>
                <a:spcAft>
                  <a:spcPct val="0"/>
                </a:spcAft>
                <a:buClrTx/>
                <a:buSzTx/>
                <a:buFontTx/>
                <a:buNone/>
                <a:tabLst/>
                <a:defRPr/>
              </a:pPr>
              <a:t>77</a:t>
            </a:fld>
            <a:endParaRPr kumimoji="0" lang="en-US" sz="1300" b="0" i="0" u="none" strike="noStrike" kern="0" cap="none" spc="0" normalizeH="0" baseline="0" noProof="0" dirty="0">
              <a:ln>
                <a:noFill/>
              </a:ln>
              <a:solidFill>
                <a:prstClr val="black"/>
              </a:solidFill>
              <a:effectLst/>
              <a:uLnTx/>
              <a:uFillTx/>
              <a:latin typeface="Arial" pitchFamily="34" charset="0"/>
            </a:endParaRPr>
          </a:p>
        </p:txBody>
      </p:sp>
      <p:sp>
        <p:nvSpPr>
          <p:cNvPr id="219140" name="Rectangle 2"/>
          <p:cNvSpPr>
            <a:spLocks noGrp="1" noRot="1" noChangeAspect="1" noChangeArrowheads="1" noTextEdit="1"/>
          </p:cNvSpPr>
          <p:nvPr>
            <p:ph type="sldImg"/>
          </p:nvPr>
        </p:nvSpPr>
        <p:spPr>
          <a:xfrm>
            <a:off x="1228725" y="712788"/>
            <a:ext cx="4859338" cy="3644900"/>
          </a:xfrm>
          <a:ln/>
        </p:spPr>
      </p:sp>
      <p:sp>
        <p:nvSpPr>
          <p:cNvPr id="219141"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15496280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499DB8D-0FDD-4C2F-83E1-C33EBCA56D6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78</a:t>
            </a:fld>
            <a:endParaRPr kumimoji="0" lang="en-US" sz="1800" b="0" i="0" u="none" strike="noStrike" kern="0" cap="none" spc="0" normalizeH="0" baseline="0" noProof="0" dirty="0">
              <a:ln>
                <a:noFill/>
              </a:ln>
              <a:solidFill>
                <a:prstClr val="black"/>
              </a:solidFill>
              <a:effectLst/>
              <a:uLnTx/>
              <a:uFillTx/>
            </a:endParaRPr>
          </a:p>
        </p:txBody>
      </p:sp>
      <p:sp>
        <p:nvSpPr>
          <p:cNvPr id="220163" name="Rectangle 7"/>
          <p:cNvSpPr txBox="1">
            <a:spLocks noGrp="1" noChangeArrowheads="1"/>
          </p:cNvSpPr>
          <p:nvPr/>
        </p:nvSpPr>
        <p:spPr bwMode="auto">
          <a:xfrm>
            <a:off x="4143587" y="9120077"/>
            <a:ext cx="3169920" cy="479487"/>
          </a:xfrm>
          <a:prstGeom prst="rect">
            <a:avLst/>
          </a:prstGeom>
          <a:noFill/>
          <a:ln w="9525">
            <a:noFill/>
            <a:miter lim="800000"/>
            <a:headEnd/>
            <a:tailEnd/>
          </a:ln>
        </p:spPr>
        <p:txBody>
          <a:bodyPr lIns="95638" tIns="47819" rIns="95638" bIns="47819" anchor="b"/>
          <a:lstStyle/>
          <a:p>
            <a:pPr marL="0" marR="0" lvl="0" indent="0" algn="r" defTabSz="914400" eaLnBrk="1" fontAlgn="base" latinLnBrk="0" hangingPunct="1">
              <a:lnSpc>
                <a:spcPct val="100000"/>
              </a:lnSpc>
              <a:spcBef>
                <a:spcPct val="0"/>
              </a:spcBef>
              <a:spcAft>
                <a:spcPct val="0"/>
              </a:spcAft>
              <a:buClrTx/>
              <a:buSzTx/>
              <a:buFontTx/>
              <a:buNone/>
              <a:tabLst/>
              <a:defRPr/>
            </a:pPr>
            <a:fld id="{E15993E3-3379-499C-94F8-56B9F612F3EE}" type="slidenum">
              <a:rPr kumimoji="0" lang="en-US" sz="1300" b="0" i="0" u="none" strike="noStrike" kern="0" cap="none" spc="0" normalizeH="0" baseline="0" noProof="0">
                <a:ln>
                  <a:noFill/>
                </a:ln>
                <a:solidFill>
                  <a:prstClr val="black"/>
                </a:solidFill>
                <a:effectLst/>
                <a:uLnTx/>
                <a:uFillTx/>
                <a:latin typeface="Arial" pitchFamily="34" charset="0"/>
              </a:rPr>
              <a:pPr marL="0" marR="0" lvl="0" indent="0" algn="r" defTabSz="914400" eaLnBrk="1" fontAlgn="base" latinLnBrk="0" hangingPunct="1">
                <a:lnSpc>
                  <a:spcPct val="100000"/>
                </a:lnSpc>
                <a:spcBef>
                  <a:spcPct val="0"/>
                </a:spcBef>
                <a:spcAft>
                  <a:spcPct val="0"/>
                </a:spcAft>
                <a:buClrTx/>
                <a:buSzTx/>
                <a:buFontTx/>
                <a:buNone/>
                <a:tabLst/>
                <a:defRPr/>
              </a:pPr>
              <a:t>78</a:t>
            </a:fld>
            <a:endParaRPr kumimoji="0" lang="en-US" sz="1300" b="0" i="0" u="none" strike="noStrike" kern="0" cap="none" spc="0" normalizeH="0" baseline="0" noProof="0" dirty="0">
              <a:ln>
                <a:noFill/>
              </a:ln>
              <a:solidFill>
                <a:prstClr val="black"/>
              </a:solidFill>
              <a:effectLst/>
              <a:uLnTx/>
              <a:uFillTx/>
              <a:latin typeface="Arial" pitchFamily="34" charset="0"/>
            </a:endParaRPr>
          </a:p>
        </p:txBody>
      </p:sp>
      <p:sp>
        <p:nvSpPr>
          <p:cNvPr id="220164" name="Rectangle 2"/>
          <p:cNvSpPr>
            <a:spLocks noGrp="1" noRot="1" noChangeAspect="1" noChangeArrowheads="1" noTextEdit="1"/>
          </p:cNvSpPr>
          <p:nvPr>
            <p:ph type="sldImg"/>
          </p:nvPr>
        </p:nvSpPr>
        <p:spPr>
          <a:xfrm>
            <a:off x="1228725" y="712788"/>
            <a:ext cx="4859338" cy="3644900"/>
          </a:xfrm>
          <a:ln/>
        </p:spPr>
      </p:sp>
      <p:sp>
        <p:nvSpPr>
          <p:cNvPr id="220165"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44848302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a:spLocks noGrp="1" noChangeArrowheads="1"/>
          </p:cNvSpPr>
          <p:nvPr>
            <p:ph type="sldNum" sz="quarter" idx="5"/>
          </p:nvPr>
        </p:nvSpPr>
        <p:spPr>
          <a:noFill/>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29C6EC3-B40D-4587-82EB-09A788FBC631}"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79</a:t>
            </a:fld>
            <a:endParaRPr kumimoji="0" lang="en-US" sz="1800" b="0" i="0" u="none" strike="noStrike" kern="0" cap="none" spc="0" normalizeH="0" baseline="0" noProof="0" dirty="0">
              <a:ln>
                <a:noFill/>
              </a:ln>
              <a:solidFill>
                <a:prstClr val="black"/>
              </a:solidFill>
              <a:effectLst/>
              <a:uLnTx/>
              <a:uFillTx/>
            </a:endParaRPr>
          </a:p>
        </p:txBody>
      </p:sp>
      <p:sp>
        <p:nvSpPr>
          <p:cNvPr id="221187" name="Rectangle 7"/>
          <p:cNvSpPr txBox="1">
            <a:spLocks noGrp="1" noChangeArrowheads="1"/>
          </p:cNvSpPr>
          <p:nvPr/>
        </p:nvSpPr>
        <p:spPr bwMode="auto">
          <a:xfrm>
            <a:off x="4143587" y="9120077"/>
            <a:ext cx="3169920" cy="479487"/>
          </a:xfrm>
          <a:prstGeom prst="rect">
            <a:avLst/>
          </a:prstGeom>
          <a:noFill/>
          <a:ln w="9525">
            <a:noFill/>
            <a:miter lim="800000"/>
            <a:headEnd/>
            <a:tailEnd/>
          </a:ln>
        </p:spPr>
        <p:txBody>
          <a:bodyPr lIns="95638" tIns="47819" rIns="95638" bIns="47819" anchor="b"/>
          <a:lstStyle/>
          <a:p>
            <a:pPr marL="0" marR="0" lvl="0" indent="0" algn="r" defTabSz="914400" eaLnBrk="1" fontAlgn="base" latinLnBrk="0" hangingPunct="1">
              <a:lnSpc>
                <a:spcPct val="100000"/>
              </a:lnSpc>
              <a:spcBef>
                <a:spcPct val="0"/>
              </a:spcBef>
              <a:spcAft>
                <a:spcPct val="0"/>
              </a:spcAft>
              <a:buClrTx/>
              <a:buSzTx/>
              <a:buFontTx/>
              <a:buNone/>
              <a:tabLst/>
              <a:defRPr/>
            </a:pPr>
            <a:fld id="{67D57A0B-A1A7-4978-803D-3BB8083F563E}" type="slidenum">
              <a:rPr kumimoji="0" lang="en-US" sz="1300" b="0" i="0" u="none" strike="noStrike" kern="0" cap="none" spc="0" normalizeH="0" baseline="0" noProof="0">
                <a:ln>
                  <a:noFill/>
                </a:ln>
                <a:solidFill>
                  <a:prstClr val="black"/>
                </a:solidFill>
                <a:effectLst/>
                <a:uLnTx/>
                <a:uFillTx/>
                <a:latin typeface="Arial" pitchFamily="34" charset="0"/>
              </a:rPr>
              <a:pPr marL="0" marR="0" lvl="0" indent="0" algn="r" defTabSz="914400" eaLnBrk="1" fontAlgn="base" latinLnBrk="0" hangingPunct="1">
                <a:lnSpc>
                  <a:spcPct val="100000"/>
                </a:lnSpc>
                <a:spcBef>
                  <a:spcPct val="0"/>
                </a:spcBef>
                <a:spcAft>
                  <a:spcPct val="0"/>
                </a:spcAft>
                <a:buClrTx/>
                <a:buSzTx/>
                <a:buFontTx/>
                <a:buNone/>
                <a:tabLst/>
                <a:defRPr/>
              </a:pPr>
              <a:t>79</a:t>
            </a:fld>
            <a:endParaRPr kumimoji="0" lang="en-US" sz="1300" b="0" i="0" u="none" strike="noStrike" kern="0" cap="none" spc="0" normalizeH="0" baseline="0" noProof="0" dirty="0">
              <a:ln>
                <a:noFill/>
              </a:ln>
              <a:solidFill>
                <a:prstClr val="black"/>
              </a:solidFill>
              <a:effectLst/>
              <a:uLnTx/>
              <a:uFillTx/>
              <a:latin typeface="Arial" pitchFamily="34" charset="0"/>
            </a:endParaRPr>
          </a:p>
        </p:txBody>
      </p:sp>
      <p:sp>
        <p:nvSpPr>
          <p:cNvPr id="221188" name="Rectangle 2"/>
          <p:cNvSpPr>
            <a:spLocks noGrp="1" noRot="1" noChangeAspect="1" noChangeArrowheads="1" noTextEdit="1"/>
          </p:cNvSpPr>
          <p:nvPr>
            <p:ph type="sldImg"/>
          </p:nvPr>
        </p:nvSpPr>
        <p:spPr>
          <a:xfrm>
            <a:off x="1228725" y="712788"/>
            <a:ext cx="4859338" cy="3644900"/>
          </a:xfrm>
          <a:ln/>
        </p:spPr>
      </p:sp>
      <p:sp>
        <p:nvSpPr>
          <p:cNvPr id="221189"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87602342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7"/>
          <p:cNvSpPr>
            <a:spLocks noGrp="1" noChangeArrowheads="1"/>
          </p:cNvSpPr>
          <p:nvPr>
            <p:ph type="sldNum" sz="quarter" idx="5"/>
          </p:nvPr>
        </p:nvSpPr>
        <p:spPr>
          <a:noFill/>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40BB0F7-F08E-4CC7-A72E-90CCE73E0020}"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80</a:t>
            </a:fld>
            <a:endParaRPr kumimoji="0" lang="en-US" sz="1800" b="0" i="0" u="none" strike="noStrike" kern="0" cap="none" spc="0" normalizeH="0" baseline="0" noProof="0" dirty="0">
              <a:ln>
                <a:noFill/>
              </a:ln>
              <a:solidFill>
                <a:prstClr val="black"/>
              </a:solidFill>
              <a:effectLst/>
              <a:uLnTx/>
              <a:uFillTx/>
            </a:endParaRPr>
          </a:p>
        </p:txBody>
      </p:sp>
      <p:sp>
        <p:nvSpPr>
          <p:cNvPr id="222211" name="Rectangle 7"/>
          <p:cNvSpPr txBox="1">
            <a:spLocks noGrp="1" noChangeArrowheads="1"/>
          </p:cNvSpPr>
          <p:nvPr/>
        </p:nvSpPr>
        <p:spPr bwMode="auto">
          <a:xfrm>
            <a:off x="4143587" y="9120077"/>
            <a:ext cx="3169920" cy="479487"/>
          </a:xfrm>
          <a:prstGeom prst="rect">
            <a:avLst/>
          </a:prstGeom>
          <a:noFill/>
          <a:ln w="9525">
            <a:noFill/>
            <a:miter lim="800000"/>
            <a:headEnd/>
            <a:tailEnd/>
          </a:ln>
        </p:spPr>
        <p:txBody>
          <a:bodyPr lIns="95638" tIns="47819" rIns="95638" bIns="47819" anchor="b"/>
          <a:lstStyle/>
          <a:p>
            <a:pPr marL="0" marR="0" lvl="0" indent="0" algn="r" defTabSz="914400" eaLnBrk="1" fontAlgn="base" latinLnBrk="0" hangingPunct="1">
              <a:lnSpc>
                <a:spcPct val="100000"/>
              </a:lnSpc>
              <a:spcBef>
                <a:spcPct val="0"/>
              </a:spcBef>
              <a:spcAft>
                <a:spcPct val="0"/>
              </a:spcAft>
              <a:buClrTx/>
              <a:buSzTx/>
              <a:buFontTx/>
              <a:buNone/>
              <a:tabLst/>
              <a:defRPr/>
            </a:pPr>
            <a:fld id="{34C5BA93-F071-4379-B2DF-C8A7FD78F2AA}" type="slidenum">
              <a:rPr kumimoji="0" lang="en-US" sz="1300" b="0" i="0" u="none" strike="noStrike" kern="0" cap="none" spc="0" normalizeH="0" baseline="0" noProof="0">
                <a:ln>
                  <a:noFill/>
                </a:ln>
                <a:solidFill>
                  <a:prstClr val="black"/>
                </a:solidFill>
                <a:effectLst/>
                <a:uLnTx/>
                <a:uFillTx/>
                <a:latin typeface="Arial" pitchFamily="34" charset="0"/>
              </a:rPr>
              <a:pPr marL="0" marR="0" lvl="0" indent="0" algn="r" defTabSz="914400" eaLnBrk="1" fontAlgn="base" latinLnBrk="0" hangingPunct="1">
                <a:lnSpc>
                  <a:spcPct val="100000"/>
                </a:lnSpc>
                <a:spcBef>
                  <a:spcPct val="0"/>
                </a:spcBef>
                <a:spcAft>
                  <a:spcPct val="0"/>
                </a:spcAft>
                <a:buClrTx/>
                <a:buSzTx/>
                <a:buFontTx/>
                <a:buNone/>
                <a:tabLst/>
                <a:defRPr/>
              </a:pPr>
              <a:t>80</a:t>
            </a:fld>
            <a:endParaRPr kumimoji="0" lang="en-US" sz="1300" b="0" i="0" u="none" strike="noStrike" kern="0" cap="none" spc="0" normalizeH="0" baseline="0" noProof="0" dirty="0">
              <a:ln>
                <a:noFill/>
              </a:ln>
              <a:solidFill>
                <a:prstClr val="black"/>
              </a:solidFill>
              <a:effectLst/>
              <a:uLnTx/>
              <a:uFillTx/>
              <a:latin typeface="Arial" pitchFamily="34" charset="0"/>
            </a:endParaRPr>
          </a:p>
        </p:txBody>
      </p:sp>
      <p:sp>
        <p:nvSpPr>
          <p:cNvPr id="222212" name="Rectangle 2"/>
          <p:cNvSpPr>
            <a:spLocks noGrp="1" noRot="1" noChangeAspect="1" noChangeArrowheads="1" noTextEdit="1"/>
          </p:cNvSpPr>
          <p:nvPr>
            <p:ph type="sldImg"/>
          </p:nvPr>
        </p:nvSpPr>
        <p:spPr>
          <a:xfrm>
            <a:off x="1228725" y="712788"/>
            <a:ext cx="4859338" cy="3644900"/>
          </a:xfrm>
          <a:ln/>
        </p:spPr>
      </p:sp>
      <p:sp>
        <p:nvSpPr>
          <p:cNvPr id="222213"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43009210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7"/>
          <p:cNvSpPr>
            <a:spLocks noGrp="1" noChangeArrowheads="1"/>
          </p:cNvSpPr>
          <p:nvPr>
            <p:ph type="sldNum" sz="quarter" idx="5"/>
          </p:nvPr>
        </p:nvSpPr>
        <p:spPr>
          <a:noFill/>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C9F23B86-C271-4F00-9FC4-A44DB0F3AE35}"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81</a:t>
            </a:fld>
            <a:endParaRPr kumimoji="0" lang="en-US" sz="1800" b="0" i="0" u="none" strike="noStrike" kern="0" cap="none" spc="0" normalizeH="0" baseline="0" noProof="0" dirty="0">
              <a:ln>
                <a:noFill/>
              </a:ln>
              <a:solidFill>
                <a:prstClr val="black"/>
              </a:solidFill>
              <a:effectLst/>
              <a:uLnTx/>
              <a:uFillTx/>
            </a:endParaRPr>
          </a:p>
        </p:txBody>
      </p:sp>
      <p:sp>
        <p:nvSpPr>
          <p:cNvPr id="223235" name="Rectangle 7"/>
          <p:cNvSpPr txBox="1">
            <a:spLocks noGrp="1" noChangeArrowheads="1"/>
          </p:cNvSpPr>
          <p:nvPr/>
        </p:nvSpPr>
        <p:spPr bwMode="auto">
          <a:xfrm>
            <a:off x="4143587" y="9120077"/>
            <a:ext cx="3169920" cy="479487"/>
          </a:xfrm>
          <a:prstGeom prst="rect">
            <a:avLst/>
          </a:prstGeom>
          <a:noFill/>
          <a:ln w="9525">
            <a:noFill/>
            <a:miter lim="800000"/>
            <a:headEnd/>
            <a:tailEnd/>
          </a:ln>
        </p:spPr>
        <p:txBody>
          <a:bodyPr lIns="95638" tIns="47819" rIns="95638" bIns="47819" anchor="b"/>
          <a:lstStyle/>
          <a:p>
            <a:pPr marL="0" marR="0" lvl="0" indent="0" algn="r" defTabSz="914400" eaLnBrk="1" fontAlgn="base" latinLnBrk="0" hangingPunct="1">
              <a:lnSpc>
                <a:spcPct val="100000"/>
              </a:lnSpc>
              <a:spcBef>
                <a:spcPct val="0"/>
              </a:spcBef>
              <a:spcAft>
                <a:spcPct val="0"/>
              </a:spcAft>
              <a:buClrTx/>
              <a:buSzTx/>
              <a:buFontTx/>
              <a:buNone/>
              <a:tabLst/>
              <a:defRPr/>
            </a:pPr>
            <a:fld id="{D915153C-7468-465F-BF50-2D275BC2E471}" type="slidenum">
              <a:rPr kumimoji="0" lang="en-US" sz="1300" b="0" i="0" u="none" strike="noStrike" kern="0" cap="none" spc="0" normalizeH="0" baseline="0" noProof="0">
                <a:ln>
                  <a:noFill/>
                </a:ln>
                <a:solidFill>
                  <a:prstClr val="black"/>
                </a:solidFill>
                <a:effectLst/>
                <a:uLnTx/>
                <a:uFillTx/>
                <a:latin typeface="Arial" pitchFamily="34" charset="0"/>
              </a:rPr>
              <a:pPr marL="0" marR="0" lvl="0" indent="0" algn="r" defTabSz="914400" eaLnBrk="1" fontAlgn="base" latinLnBrk="0" hangingPunct="1">
                <a:lnSpc>
                  <a:spcPct val="100000"/>
                </a:lnSpc>
                <a:spcBef>
                  <a:spcPct val="0"/>
                </a:spcBef>
                <a:spcAft>
                  <a:spcPct val="0"/>
                </a:spcAft>
                <a:buClrTx/>
                <a:buSzTx/>
                <a:buFontTx/>
                <a:buNone/>
                <a:tabLst/>
                <a:defRPr/>
              </a:pPr>
              <a:t>81</a:t>
            </a:fld>
            <a:endParaRPr kumimoji="0" lang="en-US" sz="1300" b="0" i="0" u="none" strike="noStrike" kern="0" cap="none" spc="0" normalizeH="0" baseline="0" noProof="0" dirty="0">
              <a:ln>
                <a:noFill/>
              </a:ln>
              <a:solidFill>
                <a:prstClr val="black"/>
              </a:solidFill>
              <a:effectLst/>
              <a:uLnTx/>
              <a:uFillTx/>
              <a:latin typeface="Arial" pitchFamily="34" charset="0"/>
            </a:endParaRPr>
          </a:p>
        </p:txBody>
      </p:sp>
      <p:sp>
        <p:nvSpPr>
          <p:cNvPr id="223236" name="Rectangle 2"/>
          <p:cNvSpPr>
            <a:spLocks noGrp="1" noRot="1" noChangeAspect="1" noChangeArrowheads="1" noTextEdit="1"/>
          </p:cNvSpPr>
          <p:nvPr>
            <p:ph type="sldImg"/>
          </p:nvPr>
        </p:nvSpPr>
        <p:spPr>
          <a:xfrm>
            <a:off x="1228725" y="712788"/>
            <a:ext cx="4859338" cy="3644900"/>
          </a:xfrm>
          <a:ln/>
        </p:spPr>
      </p:sp>
      <p:sp>
        <p:nvSpPr>
          <p:cNvPr id="223237"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94630588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7"/>
          <p:cNvSpPr>
            <a:spLocks noGrp="1" noChangeArrowheads="1"/>
          </p:cNvSpPr>
          <p:nvPr>
            <p:ph type="sldNum" sz="quarter" idx="5"/>
          </p:nvPr>
        </p:nvSpPr>
        <p:spPr>
          <a:noFill/>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E7691F3-E829-46AB-AFA3-0EE711C1EA80}"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83</a:t>
            </a:fld>
            <a:endParaRPr kumimoji="0" lang="en-US" sz="1800" b="0" i="0" u="none" strike="noStrike" kern="0" cap="none" spc="0" normalizeH="0" baseline="0" noProof="0" dirty="0">
              <a:ln>
                <a:noFill/>
              </a:ln>
              <a:solidFill>
                <a:prstClr val="black"/>
              </a:solidFill>
              <a:effectLst/>
              <a:uLnTx/>
              <a:uFillTx/>
            </a:endParaRPr>
          </a:p>
        </p:txBody>
      </p:sp>
      <p:sp>
        <p:nvSpPr>
          <p:cNvPr id="224259" name="Rectangle 7"/>
          <p:cNvSpPr txBox="1">
            <a:spLocks noGrp="1" noChangeArrowheads="1"/>
          </p:cNvSpPr>
          <p:nvPr/>
        </p:nvSpPr>
        <p:spPr bwMode="auto">
          <a:xfrm>
            <a:off x="4143587" y="9120077"/>
            <a:ext cx="3169920" cy="479487"/>
          </a:xfrm>
          <a:prstGeom prst="rect">
            <a:avLst/>
          </a:prstGeom>
          <a:noFill/>
          <a:ln w="9525">
            <a:noFill/>
            <a:miter lim="800000"/>
            <a:headEnd/>
            <a:tailEnd/>
          </a:ln>
        </p:spPr>
        <p:txBody>
          <a:bodyPr lIns="95638" tIns="47819" rIns="95638" bIns="47819" anchor="b"/>
          <a:lstStyle/>
          <a:p>
            <a:pPr marL="0" marR="0" lvl="0" indent="0" algn="r" defTabSz="914400" eaLnBrk="1" fontAlgn="base" latinLnBrk="0" hangingPunct="1">
              <a:lnSpc>
                <a:spcPct val="100000"/>
              </a:lnSpc>
              <a:spcBef>
                <a:spcPct val="0"/>
              </a:spcBef>
              <a:spcAft>
                <a:spcPct val="0"/>
              </a:spcAft>
              <a:buClrTx/>
              <a:buSzTx/>
              <a:buFontTx/>
              <a:buNone/>
              <a:tabLst/>
              <a:defRPr/>
            </a:pPr>
            <a:fld id="{B61EA77E-43BB-45F9-BE49-5D029A4466AB}" type="slidenum">
              <a:rPr kumimoji="0" lang="en-US" sz="1300" b="0" i="0" u="none" strike="noStrike" kern="0" cap="none" spc="0" normalizeH="0" baseline="0" noProof="0">
                <a:ln>
                  <a:noFill/>
                </a:ln>
                <a:solidFill>
                  <a:prstClr val="black"/>
                </a:solidFill>
                <a:effectLst/>
                <a:uLnTx/>
                <a:uFillTx/>
                <a:latin typeface="Arial" pitchFamily="34" charset="0"/>
              </a:rPr>
              <a:pPr marL="0" marR="0" lvl="0" indent="0" algn="r" defTabSz="914400" eaLnBrk="1" fontAlgn="base" latinLnBrk="0" hangingPunct="1">
                <a:lnSpc>
                  <a:spcPct val="100000"/>
                </a:lnSpc>
                <a:spcBef>
                  <a:spcPct val="0"/>
                </a:spcBef>
                <a:spcAft>
                  <a:spcPct val="0"/>
                </a:spcAft>
                <a:buClrTx/>
                <a:buSzTx/>
                <a:buFontTx/>
                <a:buNone/>
                <a:tabLst/>
                <a:defRPr/>
              </a:pPr>
              <a:t>83</a:t>
            </a:fld>
            <a:endParaRPr kumimoji="0" lang="en-US" sz="1300" b="0" i="0" u="none" strike="noStrike" kern="0" cap="none" spc="0" normalizeH="0" baseline="0" noProof="0" dirty="0">
              <a:ln>
                <a:noFill/>
              </a:ln>
              <a:solidFill>
                <a:prstClr val="black"/>
              </a:solidFill>
              <a:effectLst/>
              <a:uLnTx/>
              <a:uFillTx/>
              <a:latin typeface="Arial" pitchFamily="34" charset="0"/>
            </a:endParaRPr>
          </a:p>
        </p:txBody>
      </p:sp>
      <p:sp>
        <p:nvSpPr>
          <p:cNvPr id="224260" name="Rectangle 2"/>
          <p:cNvSpPr>
            <a:spLocks noGrp="1" noRot="1" noChangeAspect="1" noChangeArrowheads="1" noTextEdit="1"/>
          </p:cNvSpPr>
          <p:nvPr>
            <p:ph type="sldImg"/>
          </p:nvPr>
        </p:nvSpPr>
        <p:spPr>
          <a:xfrm>
            <a:off x="1228725" y="712788"/>
            <a:ext cx="4859338" cy="3644900"/>
          </a:xfrm>
          <a:ln/>
        </p:spPr>
      </p:sp>
      <p:sp>
        <p:nvSpPr>
          <p:cNvPr id="224261"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51237045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7"/>
          <p:cNvSpPr>
            <a:spLocks noGrp="1" noChangeArrowheads="1"/>
          </p:cNvSpPr>
          <p:nvPr>
            <p:ph type="sldNum" sz="quarter" idx="5"/>
          </p:nvPr>
        </p:nvSpPr>
        <p:spPr>
          <a:noFill/>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F5DDD21A-2914-4CC4-8F5C-2041B5BDEBF3}"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84</a:t>
            </a:fld>
            <a:endParaRPr kumimoji="0" lang="en-US" sz="1800" b="0" i="0" u="none" strike="noStrike" kern="0" cap="none" spc="0" normalizeH="0" baseline="0" noProof="0" dirty="0">
              <a:ln>
                <a:noFill/>
              </a:ln>
              <a:solidFill>
                <a:prstClr val="black"/>
              </a:solidFill>
              <a:effectLst/>
              <a:uLnTx/>
              <a:uFillTx/>
            </a:endParaRPr>
          </a:p>
        </p:txBody>
      </p:sp>
      <p:sp>
        <p:nvSpPr>
          <p:cNvPr id="225283" name="Rectangle 7"/>
          <p:cNvSpPr txBox="1">
            <a:spLocks noGrp="1" noChangeArrowheads="1"/>
          </p:cNvSpPr>
          <p:nvPr/>
        </p:nvSpPr>
        <p:spPr bwMode="auto">
          <a:xfrm>
            <a:off x="4143587" y="9120077"/>
            <a:ext cx="3169920" cy="479487"/>
          </a:xfrm>
          <a:prstGeom prst="rect">
            <a:avLst/>
          </a:prstGeom>
          <a:noFill/>
          <a:ln w="9525">
            <a:noFill/>
            <a:miter lim="800000"/>
            <a:headEnd/>
            <a:tailEnd/>
          </a:ln>
        </p:spPr>
        <p:txBody>
          <a:bodyPr lIns="95638" tIns="47819" rIns="95638" bIns="47819" anchor="b"/>
          <a:lstStyle/>
          <a:p>
            <a:pPr marL="0" marR="0" lvl="0" indent="0" algn="r" defTabSz="914400" eaLnBrk="1" fontAlgn="base" latinLnBrk="0" hangingPunct="1">
              <a:lnSpc>
                <a:spcPct val="100000"/>
              </a:lnSpc>
              <a:spcBef>
                <a:spcPct val="0"/>
              </a:spcBef>
              <a:spcAft>
                <a:spcPct val="0"/>
              </a:spcAft>
              <a:buClrTx/>
              <a:buSzTx/>
              <a:buFontTx/>
              <a:buNone/>
              <a:tabLst/>
              <a:defRPr/>
            </a:pPr>
            <a:fld id="{87079196-DDED-4253-91D3-5042B6861185}" type="slidenum">
              <a:rPr kumimoji="0" lang="en-US" sz="1300" b="0" i="0" u="none" strike="noStrike" kern="0" cap="none" spc="0" normalizeH="0" baseline="0" noProof="0">
                <a:ln>
                  <a:noFill/>
                </a:ln>
                <a:solidFill>
                  <a:prstClr val="black"/>
                </a:solidFill>
                <a:effectLst/>
                <a:uLnTx/>
                <a:uFillTx/>
                <a:latin typeface="Arial" pitchFamily="34" charset="0"/>
              </a:rPr>
              <a:pPr marL="0" marR="0" lvl="0" indent="0" algn="r" defTabSz="914400" eaLnBrk="1" fontAlgn="base" latinLnBrk="0" hangingPunct="1">
                <a:lnSpc>
                  <a:spcPct val="100000"/>
                </a:lnSpc>
                <a:spcBef>
                  <a:spcPct val="0"/>
                </a:spcBef>
                <a:spcAft>
                  <a:spcPct val="0"/>
                </a:spcAft>
                <a:buClrTx/>
                <a:buSzTx/>
                <a:buFontTx/>
                <a:buNone/>
                <a:tabLst/>
                <a:defRPr/>
              </a:pPr>
              <a:t>84</a:t>
            </a:fld>
            <a:endParaRPr kumimoji="0" lang="en-US" sz="1300" b="0" i="0" u="none" strike="noStrike" kern="0" cap="none" spc="0" normalizeH="0" baseline="0" noProof="0" dirty="0">
              <a:ln>
                <a:noFill/>
              </a:ln>
              <a:solidFill>
                <a:prstClr val="black"/>
              </a:solidFill>
              <a:effectLst/>
              <a:uLnTx/>
              <a:uFillTx/>
              <a:latin typeface="Arial" pitchFamily="34" charset="0"/>
            </a:endParaRPr>
          </a:p>
        </p:txBody>
      </p:sp>
      <p:sp>
        <p:nvSpPr>
          <p:cNvPr id="225284" name="Rectangle 2"/>
          <p:cNvSpPr>
            <a:spLocks noGrp="1" noRot="1" noChangeAspect="1" noChangeArrowheads="1" noTextEdit="1"/>
          </p:cNvSpPr>
          <p:nvPr>
            <p:ph type="sldImg"/>
          </p:nvPr>
        </p:nvSpPr>
        <p:spPr>
          <a:xfrm>
            <a:off x="1228725" y="712788"/>
            <a:ext cx="4859338" cy="3644900"/>
          </a:xfrm>
          <a:ln/>
        </p:spPr>
      </p:sp>
      <p:sp>
        <p:nvSpPr>
          <p:cNvPr id="225285"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893612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E5ADD0-5380-446B-81F4-030AB932DD38}" type="slidenum">
              <a:rPr lang="en-US"/>
              <a:pPr/>
              <a:t>7</a:t>
            </a:fld>
            <a:endParaRPr lang="en-US" dirty="0"/>
          </a:p>
        </p:txBody>
      </p:sp>
      <p:sp>
        <p:nvSpPr>
          <p:cNvPr id="779266" name="Rectangle 2"/>
          <p:cNvSpPr>
            <a:spLocks noGrp="1" noRot="1" noChangeAspect="1" noChangeArrowheads="1" noTextEdit="1"/>
          </p:cNvSpPr>
          <p:nvPr>
            <p:ph type="sldImg"/>
          </p:nvPr>
        </p:nvSpPr>
        <p:spPr>
          <a:ln/>
        </p:spPr>
      </p:sp>
      <p:sp>
        <p:nvSpPr>
          <p:cNvPr id="77926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406300566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p:cNvSpPr>
            <a:spLocks noGrp="1" noChangeArrowheads="1"/>
          </p:cNvSpPr>
          <p:nvPr>
            <p:ph type="sldNum" sz="quarter" idx="5"/>
          </p:nvPr>
        </p:nvSpPr>
        <p:spPr>
          <a:noFill/>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7245AE3-0978-42D2-B8A7-19AB6C245BAC}"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85</a:t>
            </a:fld>
            <a:endParaRPr kumimoji="0" lang="en-US" sz="1800" b="0" i="0" u="none" strike="noStrike" kern="0" cap="none" spc="0" normalizeH="0" baseline="0" noProof="0" dirty="0">
              <a:ln>
                <a:noFill/>
              </a:ln>
              <a:solidFill>
                <a:prstClr val="black"/>
              </a:solidFill>
              <a:effectLst/>
              <a:uLnTx/>
              <a:uFillTx/>
            </a:endParaRPr>
          </a:p>
        </p:txBody>
      </p:sp>
      <p:sp>
        <p:nvSpPr>
          <p:cNvPr id="226307" name="Rectangle 7"/>
          <p:cNvSpPr txBox="1">
            <a:spLocks noGrp="1" noChangeArrowheads="1"/>
          </p:cNvSpPr>
          <p:nvPr/>
        </p:nvSpPr>
        <p:spPr bwMode="auto">
          <a:xfrm>
            <a:off x="4143587" y="9120077"/>
            <a:ext cx="3169920" cy="479487"/>
          </a:xfrm>
          <a:prstGeom prst="rect">
            <a:avLst/>
          </a:prstGeom>
          <a:noFill/>
          <a:ln w="9525">
            <a:noFill/>
            <a:miter lim="800000"/>
            <a:headEnd/>
            <a:tailEnd/>
          </a:ln>
        </p:spPr>
        <p:txBody>
          <a:bodyPr lIns="95638" tIns="47819" rIns="95638" bIns="47819" anchor="b"/>
          <a:lstStyle/>
          <a:p>
            <a:pPr marL="0" marR="0" lvl="0" indent="0" algn="r" defTabSz="914400" eaLnBrk="1" fontAlgn="base" latinLnBrk="0" hangingPunct="1">
              <a:lnSpc>
                <a:spcPct val="100000"/>
              </a:lnSpc>
              <a:spcBef>
                <a:spcPct val="0"/>
              </a:spcBef>
              <a:spcAft>
                <a:spcPct val="0"/>
              </a:spcAft>
              <a:buClrTx/>
              <a:buSzTx/>
              <a:buFontTx/>
              <a:buNone/>
              <a:tabLst/>
              <a:defRPr/>
            </a:pPr>
            <a:fld id="{49B2C568-88F4-4A08-9723-2930EE5B26D8}" type="slidenum">
              <a:rPr kumimoji="0" lang="en-US" sz="1300" b="0" i="0" u="none" strike="noStrike" kern="0" cap="none" spc="0" normalizeH="0" baseline="0" noProof="0">
                <a:ln>
                  <a:noFill/>
                </a:ln>
                <a:solidFill>
                  <a:prstClr val="black"/>
                </a:solidFill>
                <a:effectLst/>
                <a:uLnTx/>
                <a:uFillTx/>
                <a:latin typeface="Arial" pitchFamily="34" charset="0"/>
              </a:rPr>
              <a:pPr marL="0" marR="0" lvl="0" indent="0" algn="r" defTabSz="914400" eaLnBrk="1" fontAlgn="base" latinLnBrk="0" hangingPunct="1">
                <a:lnSpc>
                  <a:spcPct val="100000"/>
                </a:lnSpc>
                <a:spcBef>
                  <a:spcPct val="0"/>
                </a:spcBef>
                <a:spcAft>
                  <a:spcPct val="0"/>
                </a:spcAft>
                <a:buClrTx/>
                <a:buSzTx/>
                <a:buFontTx/>
                <a:buNone/>
                <a:tabLst/>
                <a:defRPr/>
              </a:pPr>
              <a:t>85</a:t>
            </a:fld>
            <a:endParaRPr kumimoji="0" lang="en-US" sz="1300" b="0" i="0" u="none" strike="noStrike" kern="0" cap="none" spc="0" normalizeH="0" baseline="0" noProof="0" dirty="0">
              <a:ln>
                <a:noFill/>
              </a:ln>
              <a:solidFill>
                <a:prstClr val="black"/>
              </a:solidFill>
              <a:effectLst/>
              <a:uLnTx/>
              <a:uFillTx/>
              <a:latin typeface="Arial" pitchFamily="34" charset="0"/>
            </a:endParaRPr>
          </a:p>
        </p:txBody>
      </p:sp>
      <p:sp>
        <p:nvSpPr>
          <p:cNvPr id="226308" name="Rectangle 2"/>
          <p:cNvSpPr>
            <a:spLocks noGrp="1" noRot="1" noChangeAspect="1" noChangeArrowheads="1" noTextEdit="1"/>
          </p:cNvSpPr>
          <p:nvPr>
            <p:ph type="sldImg"/>
          </p:nvPr>
        </p:nvSpPr>
        <p:spPr>
          <a:xfrm>
            <a:off x="1228725" y="712788"/>
            <a:ext cx="4859338" cy="3644900"/>
          </a:xfrm>
          <a:ln/>
        </p:spPr>
      </p:sp>
      <p:sp>
        <p:nvSpPr>
          <p:cNvPr id="226309"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35078400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FC709E06-CDCF-4CAC-B758-1341F813FEE3}"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86</a:t>
            </a:fld>
            <a:endParaRPr kumimoji="0" lang="en-US" sz="1800" b="0" i="0" u="none" strike="noStrike" kern="0" cap="none" spc="0" normalizeH="0" baseline="0" noProof="0" dirty="0">
              <a:ln>
                <a:noFill/>
              </a:ln>
              <a:solidFill>
                <a:prstClr val="black"/>
              </a:solidFill>
              <a:effectLst/>
              <a:uLnTx/>
              <a:uFillTx/>
            </a:endParaRPr>
          </a:p>
        </p:txBody>
      </p:sp>
      <p:sp>
        <p:nvSpPr>
          <p:cNvPr id="227331" name="Rectangle 7"/>
          <p:cNvSpPr txBox="1">
            <a:spLocks noGrp="1" noChangeArrowheads="1"/>
          </p:cNvSpPr>
          <p:nvPr/>
        </p:nvSpPr>
        <p:spPr bwMode="auto">
          <a:xfrm>
            <a:off x="4143587" y="9120077"/>
            <a:ext cx="3169920" cy="479487"/>
          </a:xfrm>
          <a:prstGeom prst="rect">
            <a:avLst/>
          </a:prstGeom>
          <a:noFill/>
          <a:ln w="9525">
            <a:noFill/>
            <a:miter lim="800000"/>
            <a:headEnd/>
            <a:tailEnd/>
          </a:ln>
        </p:spPr>
        <p:txBody>
          <a:bodyPr lIns="95638" tIns="47819" rIns="95638" bIns="47819" anchor="b"/>
          <a:lstStyle/>
          <a:p>
            <a:pPr marL="0" marR="0" lvl="0" indent="0" algn="r" defTabSz="914400" eaLnBrk="1" fontAlgn="base" latinLnBrk="0" hangingPunct="1">
              <a:lnSpc>
                <a:spcPct val="100000"/>
              </a:lnSpc>
              <a:spcBef>
                <a:spcPct val="0"/>
              </a:spcBef>
              <a:spcAft>
                <a:spcPct val="0"/>
              </a:spcAft>
              <a:buClrTx/>
              <a:buSzTx/>
              <a:buFontTx/>
              <a:buNone/>
              <a:tabLst/>
              <a:defRPr/>
            </a:pPr>
            <a:fld id="{BCF74A10-AF5B-44CB-AD25-FAD9E45B33A0}" type="slidenum">
              <a:rPr kumimoji="0" lang="en-US" sz="1300" b="0" i="0" u="none" strike="noStrike" kern="0" cap="none" spc="0" normalizeH="0" baseline="0" noProof="0">
                <a:ln>
                  <a:noFill/>
                </a:ln>
                <a:solidFill>
                  <a:prstClr val="black"/>
                </a:solidFill>
                <a:effectLst/>
                <a:uLnTx/>
                <a:uFillTx/>
                <a:latin typeface="Arial" pitchFamily="34" charset="0"/>
              </a:rPr>
              <a:pPr marL="0" marR="0" lvl="0" indent="0" algn="r" defTabSz="914400" eaLnBrk="1" fontAlgn="base" latinLnBrk="0" hangingPunct="1">
                <a:lnSpc>
                  <a:spcPct val="100000"/>
                </a:lnSpc>
                <a:spcBef>
                  <a:spcPct val="0"/>
                </a:spcBef>
                <a:spcAft>
                  <a:spcPct val="0"/>
                </a:spcAft>
                <a:buClrTx/>
                <a:buSzTx/>
                <a:buFontTx/>
                <a:buNone/>
                <a:tabLst/>
                <a:defRPr/>
              </a:pPr>
              <a:t>86</a:t>
            </a:fld>
            <a:endParaRPr kumimoji="0" lang="en-US" sz="1300" b="0" i="0" u="none" strike="noStrike" kern="0" cap="none" spc="0" normalizeH="0" baseline="0" noProof="0" dirty="0">
              <a:ln>
                <a:noFill/>
              </a:ln>
              <a:solidFill>
                <a:prstClr val="black"/>
              </a:solidFill>
              <a:effectLst/>
              <a:uLnTx/>
              <a:uFillTx/>
              <a:latin typeface="Arial" pitchFamily="34" charset="0"/>
            </a:endParaRPr>
          </a:p>
        </p:txBody>
      </p:sp>
      <p:sp>
        <p:nvSpPr>
          <p:cNvPr id="227332" name="Rectangle 2"/>
          <p:cNvSpPr>
            <a:spLocks noGrp="1" noRot="1" noChangeAspect="1" noChangeArrowheads="1" noTextEdit="1"/>
          </p:cNvSpPr>
          <p:nvPr>
            <p:ph type="sldImg"/>
          </p:nvPr>
        </p:nvSpPr>
        <p:spPr>
          <a:xfrm>
            <a:off x="1228725" y="712788"/>
            <a:ext cx="4859338" cy="3644900"/>
          </a:xfrm>
          <a:ln/>
        </p:spPr>
      </p:sp>
      <p:sp>
        <p:nvSpPr>
          <p:cNvPr id="227333"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40892395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charset="0"/>
              <a:ea typeface="ＭＳ Ｐゴシック" charset="-128"/>
            </a:endParaRPr>
          </a:p>
        </p:txBody>
      </p:sp>
      <p:sp>
        <p:nvSpPr>
          <p:cNvPr id="337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85285" indent="-302032" eaLnBrk="0" hangingPunct="0">
              <a:defRPr>
                <a:solidFill>
                  <a:schemeClr val="tx1"/>
                </a:solidFill>
                <a:latin typeface="Arial" charset="0"/>
                <a:ea typeface="ＭＳ Ｐゴシック" charset="-128"/>
              </a:defRPr>
            </a:lvl2pPr>
            <a:lvl3pPr marL="1208131" indent="-241627" eaLnBrk="0" hangingPunct="0">
              <a:defRPr>
                <a:solidFill>
                  <a:schemeClr val="tx1"/>
                </a:solidFill>
                <a:latin typeface="Arial" charset="0"/>
                <a:ea typeface="ＭＳ Ｐゴシック" charset="-128"/>
              </a:defRPr>
            </a:lvl3pPr>
            <a:lvl4pPr marL="1691383" indent="-241627" eaLnBrk="0" hangingPunct="0">
              <a:defRPr>
                <a:solidFill>
                  <a:schemeClr val="tx1"/>
                </a:solidFill>
                <a:latin typeface="Arial" charset="0"/>
                <a:ea typeface="ＭＳ Ｐゴシック" charset="-128"/>
              </a:defRPr>
            </a:lvl4pPr>
            <a:lvl5pPr marL="2174637" indent="-241627" eaLnBrk="0" hangingPunct="0">
              <a:defRPr>
                <a:solidFill>
                  <a:schemeClr val="tx1"/>
                </a:solidFill>
                <a:latin typeface="Arial" charset="0"/>
                <a:ea typeface="ＭＳ Ｐゴシック" charset="-128"/>
              </a:defRPr>
            </a:lvl5pPr>
            <a:lvl6pPr marL="2657888" indent="-241627" eaLnBrk="0" fontAlgn="base" hangingPunct="0">
              <a:spcBef>
                <a:spcPct val="0"/>
              </a:spcBef>
              <a:spcAft>
                <a:spcPct val="0"/>
              </a:spcAft>
              <a:defRPr>
                <a:solidFill>
                  <a:schemeClr val="tx1"/>
                </a:solidFill>
                <a:latin typeface="Arial" charset="0"/>
                <a:ea typeface="ＭＳ Ｐゴシック" charset="-128"/>
              </a:defRPr>
            </a:lvl6pPr>
            <a:lvl7pPr marL="3141142" indent="-241627" eaLnBrk="0" fontAlgn="base" hangingPunct="0">
              <a:spcBef>
                <a:spcPct val="0"/>
              </a:spcBef>
              <a:spcAft>
                <a:spcPct val="0"/>
              </a:spcAft>
              <a:defRPr>
                <a:solidFill>
                  <a:schemeClr val="tx1"/>
                </a:solidFill>
                <a:latin typeface="Arial" charset="0"/>
                <a:ea typeface="ＭＳ Ｐゴシック" charset="-128"/>
              </a:defRPr>
            </a:lvl7pPr>
            <a:lvl8pPr marL="3624394" indent="-241627" eaLnBrk="0" fontAlgn="base" hangingPunct="0">
              <a:spcBef>
                <a:spcPct val="0"/>
              </a:spcBef>
              <a:spcAft>
                <a:spcPct val="0"/>
              </a:spcAft>
              <a:defRPr>
                <a:solidFill>
                  <a:schemeClr val="tx1"/>
                </a:solidFill>
                <a:latin typeface="Arial" charset="0"/>
                <a:ea typeface="ＭＳ Ｐゴシック" charset="-128"/>
              </a:defRPr>
            </a:lvl8pPr>
            <a:lvl9pPr marL="4107646" indent="-241627" eaLnBrk="0" fontAlgn="base" hangingPunct="0">
              <a:spcBef>
                <a:spcPct val="0"/>
              </a:spcBef>
              <a:spcAft>
                <a:spcPct val="0"/>
              </a:spcAft>
              <a:defRPr>
                <a:solidFill>
                  <a:schemeClr val="tx1"/>
                </a:solidFill>
                <a:latin typeface="Arial" charset="0"/>
                <a:ea typeface="ＭＳ Ｐゴシック"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fld id="{E39E6CC6-BD2C-40C2-B9FB-5D34FC8E9F09}" type="slidenum">
              <a:rPr kumimoji="0" lang="en-US" altLang="en-US" sz="1800" b="0" i="0" u="none" strike="noStrike" kern="0" cap="none" spc="0" normalizeH="0" baseline="0" noProof="0" smtClean="0">
                <a:ln>
                  <a:noFill/>
                </a:ln>
                <a:solidFill>
                  <a:prstClr val="black"/>
                </a:solidFill>
                <a:effectLst/>
                <a:uLnTx/>
                <a:uFillTx/>
                <a:latin typeface="Arial" charset="0"/>
                <a:ea typeface="ＭＳ Ｐゴシック" charset="-128"/>
              </a:rPr>
              <a:pPr marL="0" marR="0" lvl="0" indent="0" defTabSz="914400" eaLnBrk="1" fontAlgn="auto" latinLnBrk="0" hangingPunct="1">
                <a:lnSpc>
                  <a:spcPct val="100000"/>
                </a:lnSpc>
                <a:spcBef>
                  <a:spcPts val="0"/>
                </a:spcBef>
                <a:spcAft>
                  <a:spcPts val="0"/>
                </a:spcAft>
                <a:buClrTx/>
                <a:buSzTx/>
                <a:buFontTx/>
                <a:buNone/>
                <a:tabLst/>
                <a:defRPr/>
              </a:pPr>
              <a:t>88</a:t>
            </a:fld>
            <a:endParaRPr kumimoji="0" lang="en-US" altLang="en-US" sz="1800" b="0" i="0" u="none" strike="noStrike" kern="0" cap="none" spc="0" normalizeH="0" baseline="0" noProof="0">
              <a:ln>
                <a:noFill/>
              </a:ln>
              <a:solidFill>
                <a:prstClr val="black"/>
              </a:solidFill>
              <a:effectLst/>
              <a:uLnTx/>
              <a:uFillTx/>
              <a:latin typeface="Arial" charset="0"/>
              <a:ea typeface="ＭＳ Ｐゴシック" charset="-128"/>
            </a:endParaRPr>
          </a:p>
        </p:txBody>
      </p:sp>
    </p:spTree>
    <p:extLst>
      <p:ext uri="{BB962C8B-B14F-4D97-AF65-F5344CB8AC3E}">
        <p14:creationId xmlns:p14="http://schemas.microsoft.com/office/powerpoint/2010/main" val="96431583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a:spLocks noGrp="1" noChangeArrowheads="1"/>
          </p:cNvSpPr>
          <p:nvPr>
            <p:ph type="sldNum" sz="quarter" idx="5"/>
          </p:nvPr>
        </p:nvSpPr>
        <p:spPr>
          <a:noFill/>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A27D010-47A6-4EDF-A3B5-1FCF5E43DAA6}"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95</a:t>
            </a:fld>
            <a:endParaRPr kumimoji="0" lang="en-US" sz="1800" b="0" i="0" u="none" strike="noStrike" kern="0" cap="none" spc="0" normalizeH="0" baseline="0" noProof="0" dirty="0">
              <a:ln>
                <a:noFill/>
              </a:ln>
              <a:solidFill>
                <a:prstClr val="black"/>
              </a:solidFill>
              <a:effectLst/>
              <a:uLnTx/>
              <a:uFillTx/>
            </a:endParaRPr>
          </a:p>
        </p:txBody>
      </p:sp>
      <p:sp>
        <p:nvSpPr>
          <p:cNvPr id="231427" name="Rectangle 7"/>
          <p:cNvSpPr txBox="1">
            <a:spLocks noGrp="1" noChangeArrowheads="1"/>
          </p:cNvSpPr>
          <p:nvPr/>
        </p:nvSpPr>
        <p:spPr bwMode="auto">
          <a:xfrm>
            <a:off x="4143587" y="9120077"/>
            <a:ext cx="3169920" cy="479487"/>
          </a:xfrm>
          <a:prstGeom prst="rect">
            <a:avLst/>
          </a:prstGeom>
          <a:noFill/>
          <a:ln w="9525">
            <a:noFill/>
            <a:miter lim="800000"/>
            <a:headEnd/>
            <a:tailEnd/>
          </a:ln>
        </p:spPr>
        <p:txBody>
          <a:bodyPr lIns="95638" tIns="47819" rIns="95638" bIns="47819" anchor="b"/>
          <a:lstStyle/>
          <a:p>
            <a:pPr marL="0" marR="0" lvl="0" indent="0" algn="r" defTabSz="914400" eaLnBrk="1" fontAlgn="base" latinLnBrk="0" hangingPunct="1">
              <a:lnSpc>
                <a:spcPct val="100000"/>
              </a:lnSpc>
              <a:spcBef>
                <a:spcPct val="0"/>
              </a:spcBef>
              <a:spcAft>
                <a:spcPct val="0"/>
              </a:spcAft>
              <a:buClrTx/>
              <a:buSzTx/>
              <a:buFontTx/>
              <a:buNone/>
              <a:tabLst/>
              <a:defRPr/>
            </a:pPr>
            <a:fld id="{5DF88ACF-5971-4F4D-A42E-7FB8CBACE488}" type="slidenum">
              <a:rPr kumimoji="0" lang="en-US" sz="1300" b="0" i="0" u="none" strike="noStrike" kern="0" cap="none" spc="0" normalizeH="0" baseline="0" noProof="0">
                <a:ln>
                  <a:noFill/>
                </a:ln>
                <a:solidFill>
                  <a:prstClr val="black"/>
                </a:solidFill>
                <a:effectLst/>
                <a:uLnTx/>
                <a:uFillTx/>
                <a:latin typeface="Arial" pitchFamily="34" charset="0"/>
              </a:rPr>
              <a:pPr marL="0" marR="0" lvl="0" indent="0" algn="r" defTabSz="914400" eaLnBrk="1" fontAlgn="base" latinLnBrk="0" hangingPunct="1">
                <a:lnSpc>
                  <a:spcPct val="100000"/>
                </a:lnSpc>
                <a:spcBef>
                  <a:spcPct val="0"/>
                </a:spcBef>
                <a:spcAft>
                  <a:spcPct val="0"/>
                </a:spcAft>
                <a:buClrTx/>
                <a:buSzTx/>
                <a:buFontTx/>
                <a:buNone/>
                <a:tabLst/>
                <a:defRPr/>
              </a:pPr>
              <a:t>95</a:t>
            </a:fld>
            <a:endParaRPr kumimoji="0" lang="en-US" sz="1300" b="0" i="0" u="none" strike="noStrike" kern="0" cap="none" spc="0" normalizeH="0" baseline="0" noProof="0" dirty="0">
              <a:ln>
                <a:noFill/>
              </a:ln>
              <a:solidFill>
                <a:prstClr val="black"/>
              </a:solidFill>
              <a:effectLst/>
              <a:uLnTx/>
              <a:uFillTx/>
              <a:latin typeface="Arial" pitchFamily="34" charset="0"/>
            </a:endParaRPr>
          </a:p>
        </p:txBody>
      </p:sp>
      <p:sp>
        <p:nvSpPr>
          <p:cNvPr id="231428" name="Rectangle 2"/>
          <p:cNvSpPr>
            <a:spLocks noGrp="1" noRot="1" noChangeAspect="1" noChangeArrowheads="1" noTextEdit="1"/>
          </p:cNvSpPr>
          <p:nvPr>
            <p:ph type="sldImg"/>
          </p:nvPr>
        </p:nvSpPr>
        <p:spPr>
          <a:xfrm>
            <a:off x="1228725" y="712788"/>
            <a:ext cx="4859338" cy="3644900"/>
          </a:xfrm>
          <a:ln/>
        </p:spPr>
      </p:sp>
      <p:sp>
        <p:nvSpPr>
          <p:cNvPr id="231429"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94167194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7"/>
          <p:cNvSpPr>
            <a:spLocks noGrp="1" noChangeArrowheads="1"/>
          </p:cNvSpPr>
          <p:nvPr>
            <p:ph type="sldNum" sz="quarter" idx="5"/>
          </p:nvPr>
        </p:nvSpPr>
        <p:spPr>
          <a:noFill/>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A210C82-DADC-4CE0-9E1F-9C44A0C676D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96</a:t>
            </a:fld>
            <a:endParaRPr kumimoji="0" lang="en-US" sz="1800" b="0" i="0" u="none" strike="noStrike" kern="0" cap="none" spc="0" normalizeH="0" baseline="0" noProof="0" dirty="0">
              <a:ln>
                <a:noFill/>
              </a:ln>
              <a:solidFill>
                <a:prstClr val="black"/>
              </a:solidFill>
              <a:effectLst/>
              <a:uLnTx/>
              <a:uFillTx/>
            </a:endParaRPr>
          </a:p>
        </p:txBody>
      </p:sp>
      <p:sp>
        <p:nvSpPr>
          <p:cNvPr id="233475" name="Rectangle 7"/>
          <p:cNvSpPr txBox="1">
            <a:spLocks noGrp="1" noChangeArrowheads="1"/>
          </p:cNvSpPr>
          <p:nvPr/>
        </p:nvSpPr>
        <p:spPr bwMode="auto">
          <a:xfrm>
            <a:off x="4143587" y="9120077"/>
            <a:ext cx="3169920" cy="479487"/>
          </a:xfrm>
          <a:prstGeom prst="rect">
            <a:avLst/>
          </a:prstGeom>
          <a:noFill/>
          <a:ln w="9525">
            <a:noFill/>
            <a:miter lim="800000"/>
            <a:headEnd/>
            <a:tailEnd/>
          </a:ln>
        </p:spPr>
        <p:txBody>
          <a:bodyPr lIns="95638" tIns="47819" rIns="95638" bIns="47819" anchor="b"/>
          <a:lstStyle/>
          <a:p>
            <a:pPr marL="0" marR="0" lvl="0" indent="0" algn="r" defTabSz="914400" eaLnBrk="1" fontAlgn="base" latinLnBrk="0" hangingPunct="1">
              <a:lnSpc>
                <a:spcPct val="100000"/>
              </a:lnSpc>
              <a:spcBef>
                <a:spcPct val="0"/>
              </a:spcBef>
              <a:spcAft>
                <a:spcPct val="0"/>
              </a:spcAft>
              <a:buClrTx/>
              <a:buSzTx/>
              <a:buFontTx/>
              <a:buNone/>
              <a:tabLst/>
              <a:defRPr/>
            </a:pPr>
            <a:fld id="{839FF163-E47C-44C4-A033-BE1BBA8F66C4}" type="slidenum">
              <a:rPr kumimoji="0" lang="en-US" sz="1300" b="0" i="0" u="none" strike="noStrike" kern="0" cap="none" spc="0" normalizeH="0" baseline="0" noProof="0">
                <a:ln>
                  <a:noFill/>
                </a:ln>
                <a:solidFill>
                  <a:prstClr val="black"/>
                </a:solidFill>
                <a:effectLst/>
                <a:uLnTx/>
                <a:uFillTx/>
                <a:latin typeface="Arial" pitchFamily="34" charset="0"/>
              </a:rPr>
              <a:pPr marL="0" marR="0" lvl="0" indent="0" algn="r" defTabSz="914400" eaLnBrk="1" fontAlgn="base" latinLnBrk="0" hangingPunct="1">
                <a:lnSpc>
                  <a:spcPct val="100000"/>
                </a:lnSpc>
                <a:spcBef>
                  <a:spcPct val="0"/>
                </a:spcBef>
                <a:spcAft>
                  <a:spcPct val="0"/>
                </a:spcAft>
                <a:buClrTx/>
                <a:buSzTx/>
                <a:buFontTx/>
                <a:buNone/>
                <a:tabLst/>
                <a:defRPr/>
              </a:pPr>
              <a:t>96</a:t>
            </a:fld>
            <a:endParaRPr kumimoji="0" lang="en-US" sz="1300" b="0" i="0" u="none" strike="noStrike" kern="0" cap="none" spc="0" normalizeH="0" baseline="0" noProof="0" dirty="0">
              <a:ln>
                <a:noFill/>
              </a:ln>
              <a:solidFill>
                <a:prstClr val="black"/>
              </a:solidFill>
              <a:effectLst/>
              <a:uLnTx/>
              <a:uFillTx/>
              <a:latin typeface="Arial" pitchFamily="34" charset="0"/>
            </a:endParaRPr>
          </a:p>
        </p:txBody>
      </p:sp>
      <p:sp>
        <p:nvSpPr>
          <p:cNvPr id="233476" name="Rectangle 2"/>
          <p:cNvSpPr>
            <a:spLocks noGrp="1" noRot="1" noChangeAspect="1" noChangeArrowheads="1" noTextEdit="1"/>
          </p:cNvSpPr>
          <p:nvPr>
            <p:ph type="sldImg"/>
          </p:nvPr>
        </p:nvSpPr>
        <p:spPr>
          <a:xfrm>
            <a:off x="1228725" y="712788"/>
            <a:ext cx="4859338" cy="3644900"/>
          </a:xfrm>
          <a:ln/>
        </p:spPr>
      </p:sp>
      <p:sp>
        <p:nvSpPr>
          <p:cNvPr id="233477"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13338114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7"/>
          <p:cNvSpPr>
            <a:spLocks noGrp="1" noChangeArrowheads="1"/>
          </p:cNvSpPr>
          <p:nvPr>
            <p:ph type="sldNum" sz="quarter" idx="5"/>
          </p:nvPr>
        </p:nvSpPr>
        <p:spPr>
          <a:noFill/>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43BAB64-1433-4D54-9641-D263AB633BE7}"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97</a:t>
            </a:fld>
            <a:endParaRPr kumimoji="0" lang="en-US" sz="1800" b="0" i="0" u="none" strike="noStrike" kern="0" cap="none" spc="0" normalizeH="0" baseline="0" noProof="0" dirty="0">
              <a:ln>
                <a:noFill/>
              </a:ln>
              <a:solidFill>
                <a:prstClr val="black"/>
              </a:solidFill>
              <a:effectLst/>
              <a:uLnTx/>
              <a:uFillTx/>
            </a:endParaRPr>
          </a:p>
        </p:txBody>
      </p:sp>
      <p:sp>
        <p:nvSpPr>
          <p:cNvPr id="234499" name="Rectangle 7"/>
          <p:cNvSpPr txBox="1">
            <a:spLocks noGrp="1" noChangeArrowheads="1"/>
          </p:cNvSpPr>
          <p:nvPr/>
        </p:nvSpPr>
        <p:spPr bwMode="auto">
          <a:xfrm>
            <a:off x="4143587" y="9120077"/>
            <a:ext cx="3169920" cy="479487"/>
          </a:xfrm>
          <a:prstGeom prst="rect">
            <a:avLst/>
          </a:prstGeom>
          <a:noFill/>
          <a:ln w="9525">
            <a:noFill/>
            <a:miter lim="800000"/>
            <a:headEnd/>
            <a:tailEnd/>
          </a:ln>
        </p:spPr>
        <p:txBody>
          <a:bodyPr lIns="95638" tIns="47819" rIns="95638" bIns="47819" anchor="b"/>
          <a:lstStyle/>
          <a:p>
            <a:pPr marL="0" marR="0" lvl="0" indent="0" algn="r" defTabSz="914400" eaLnBrk="1" fontAlgn="base" latinLnBrk="0" hangingPunct="1">
              <a:lnSpc>
                <a:spcPct val="100000"/>
              </a:lnSpc>
              <a:spcBef>
                <a:spcPct val="0"/>
              </a:spcBef>
              <a:spcAft>
                <a:spcPct val="0"/>
              </a:spcAft>
              <a:buClrTx/>
              <a:buSzTx/>
              <a:buFontTx/>
              <a:buNone/>
              <a:tabLst/>
              <a:defRPr/>
            </a:pPr>
            <a:fld id="{939C4F91-FD19-46FF-9652-DA2963763A08}" type="slidenum">
              <a:rPr kumimoji="0" lang="en-US" sz="1300" b="0" i="0" u="none" strike="noStrike" kern="0" cap="none" spc="0" normalizeH="0" baseline="0" noProof="0">
                <a:ln>
                  <a:noFill/>
                </a:ln>
                <a:solidFill>
                  <a:prstClr val="black"/>
                </a:solidFill>
                <a:effectLst/>
                <a:uLnTx/>
                <a:uFillTx/>
                <a:latin typeface="Arial" pitchFamily="34" charset="0"/>
              </a:rPr>
              <a:pPr marL="0" marR="0" lvl="0" indent="0" algn="r" defTabSz="914400" eaLnBrk="1" fontAlgn="base" latinLnBrk="0" hangingPunct="1">
                <a:lnSpc>
                  <a:spcPct val="100000"/>
                </a:lnSpc>
                <a:spcBef>
                  <a:spcPct val="0"/>
                </a:spcBef>
                <a:spcAft>
                  <a:spcPct val="0"/>
                </a:spcAft>
                <a:buClrTx/>
                <a:buSzTx/>
                <a:buFontTx/>
                <a:buNone/>
                <a:tabLst/>
                <a:defRPr/>
              </a:pPr>
              <a:t>97</a:t>
            </a:fld>
            <a:endParaRPr kumimoji="0" lang="en-US" sz="1300" b="0" i="0" u="none" strike="noStrike" kern="0" cap="none" spc="0" normalizeH="0" baseline="0" noProof="0" dirty="0">
              <a:ln>
                <a:noFill/>
              </a:ln>
              <a:solidFill>
                <a:prstClr val="black"/>
              </a:solidFill>
              <a:effectLst/>
              <a:uLnTx/>
              <a:uFillTx/>
              <a:latin typeface="Arial" pitchFamily="34" charset="0"/>
            </a:endParaRPr>
          </a:p>
        </p:txBody>
      </p:sp>
      <p:sp>
        <p:nvSpPr>
          <p:cNvPr id="234500" name="Rectangle 2"/>
          <p:cNvSpPr>
            <a:spLocks noGrp="1" noRot="1" noChangeAspect="1" noChangeArrowheads="1" noTextEdit="1"/>
          </p:cNvSpPr>
          <p:nvPr>
            <p:ph type="sldImg"/>
          </p:nvPr>
        </p:nvSpPr>
        <p:spPr>
          <a:xfrm>
            <a:off x="1228725" y="712788"/>
            <a:ext cx="4859338" cy="3644900"/>
          </a:xfrm>
          <a:ln/>
        </p:spPr>
      </p:sp>
      <p:sp>
        <p:nvSpPr>
          <p:cNvPr id="234501"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6396956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028EABA4-10D5-49BC-A1EE-4B614BB65FE1}"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98</a:t>
            </a:fld>
            <a:endParaRPr kumimoji="0" lang="en-US" sz="1800" b="0" i="0" u="none" strike="noStrike" kern="0" cap="none" spc="0" normalizeH="0" baseline="0" noProof="0" dirty="0">
              <a:ln>
                <a:noFill/>
              </a:ln>
              <a:solidFill>
                <a:prstClr val="black"/>
              </a:solidFill>
              <a:effectLst/>
              <a:uLnTx/>
              <a:uFillTx/>
            </a:endParaRPr>
          </a:p>
        </p:txBody>
      </p:sp>
      <p:sp>
        <p:nvSpPr>
          <p:cNvPr id="109571" name="Rectangle 7"/>
          <p:cNvSpPr txBox="1">
            <a:spLocks noGrp="1" noChangeArrowheads="1"/>
          </p:cNvSpPr>
          <p:nvPr/>
        </p:nvSpPr>
        <p:spPr bwMode="auto">
          <a:xfrm>
            <a:off x="4143587" y="9120076"/>
            <a:ext cx="3169920" cy="479487"/>
          </a:xfrm>
          <a:prstGeom prst="rect">
            <a:avLst/>
          </a:prstGeom>
          <a:noFill/>
          <a:ln w="9525">
            <a:noFill/>
            <a:miter lim="800000"/>
            <a:headEnd/>
            <a:tailEnd/>
          </a:ln>
        </p:spPr>
        <p:txBody>
          <a:bodyPr lIns="96653" tIns="48326" rIns="96653" bIns="48326" anchor="b"/>
          <a:lstStyle/>
          <a:p>
            <a:pPr marL="0" marR="0" lvl="0" indent="0" algn="r" defTabSz="914400" eaLnBrk="1" fontAlgn="base" latinLnBrk="0" hangingPunct="1">
              <a:lnSpc>
                <a:spcPct val="100000"/>
              </a:lnSpc>
              <a:spcBef>
                <a:spcPct val="0"/>
              </a:spcBef>
              <a:spcAft>
                <a:spcPct val="0"/>
              </a:spcAft>
              <a:buClrTx/>
              <a:buSzTx/>
              <a:buFontTx/>
              <a:buNone/>
              <a:tabLst/>
              <a:defRPr/>
            </a:pPr>
            <a:fld id="{15E0A902-D0E0-479F-B480-7BDBEEDB9600}" type="slidenum">
              <a:rPr kumimoji="0" lang="en-US" sz="1300" b="0" i="0" u="none" strike="noStrike" kern="0" cap="none" spc="0" normalizeH="0" baseline="0" noProof="0">
                <a:ln>
                  <a:noFill/>
                </a:ln>
                <a:solidFill>
                  <a:prstClr val="black"/>
                </a:solidFill>
                <a:effectLst/>
                <a:uLnTx/>
                <a:uFillTx/>
                <a:latin typeface="Arial" pitchFamily="34" charset="0"/>
              </a:rPr>
              <a:pPr marL="0" marR="0" lvl="0" indent="0" algn="r" defTabSz="914400" eaLnBrk="1" fontAlgn="base" latinLnBrk="0" hangingPunct="1">
                <a:lnSpc>
                  <a:spcPct val="100000"/>
                </a:lnSpc>
                <a:spcBef>
                  <a:spcPct val="0"/>
                </a:spcBef>
                <a:spcAft>
                  <a:spcPct val="0"/>
                </a:spcAft>
                <a:buClrTx/>
                <a:buSzTx/>
                <a:buFontTx/>
                <a:buNone/>
                <a:tabLst/>
                <a:defRPr/>
              </a:pPr>
              <a:t>98</a:t>
            </a:fld>
            <a:endParaRPr kumimoji="0" lang="en-US" sz="1300" b="0" i="0" u="none" strike="noStrike" kern="0" cap="none" spc="0" normalizeH="0" baseline="0" noProof="0" dirty="0">
              <a:ln>
                <a:noFill/>
              </a:ln>
              <a:solidFill>
                <a:prstClr val="black"/>
              </a:solidFill>
              <a:effectLst/>
              <a:uLnTx/>
              <a:uFillTx/>
              <a:latin typeface="Arial" pitchFamily="34" charset="0"/>
            </a:endParaRPr>
          </a:p>
        </p:txBody>
      </p:sp>
      <p:sp>
        <p:nvSpPr>
          <p:cNvPr id="109572" name="Rectangle 2"/>
          <p:cNvSpPr>
            <a:spLocks noGrp="1" noRot="1" noChangeAspect="1" noChangeArrowheads="1" noTextEdit="1"/>
          </p:cNvSpPr>
          <p:nvPr>
            <p:ph type="sldImg"/>
          </p:nvPr>
        </p:nvSpPr>
        <p:spPr>
          <a:xfrm>
            <a:off x="1257300" y="720725"/>
            <a:ext cx="4802188" cy="3600450"/>
          </a:xfrm>
          <a:ln/>
        </p:spPr>
      </p:sp>
      <p:sp>
        <p:nvSpPr>
          <p:cNvPr id="109573" name="Rectangle 3"/>
          <p:cNvSpPr>
            <a:spLocks noGrp="1" noChangeArrowheads="1"/>
          </p:cNvSpPr>
          <p:nvPr>
            <p:ph type="body" idx="1"/>
          </p:nvPr>
        </p:nvSpPr>
        <p:spPr>
          <a:xfrm>
            <a:off x="975360" y="4560857"/>
            <a:ext cx="5364480" cy="4320294"/>
          </a:xfrm>
          <a:noFill/>
          <a:ln/>
        </p:spPr>
        <p:txBody>
          <a:bodyPr/>
          <a:lstStyle/>
          <a:p>
            <a:pPr eaLnBrk="1" hangingPunct="1"/>
            <a:r>
              <a:rPr lang="en-US" dirty="0"/>
              <a:t>Last July we concluded that we need to “rethink the ENG Directorate.”  The the creation of the “Strategic Thinking Group,” which became the strategic planning group, with Kesh Narayanan as Chair.</a:t>
            </a:r>
          </a:p>
          <a:p>
            <a:pPr eaLnBrk="1" hangingPunct="1"/>
            <a:endParaRPr lang="en-US" dirty="0"/>
          </a:p>
          <a:p>
            <a:pPr eaLnBrk="1" hangingPunct="1"/>
            <a:r>
              <a:rPr lang="en-US" dirty="0"/>
              <a:t>A great deal has happened since last July when we began strategic planning</a:t>
            </a:r>
          </a:p>
          <a:p>
            <a:pPr eaLnBrk="1" hangingPunct="1"/>
            <a:endParaRPr lang="en-US" dirty="0"/>
          </a:p>
          <a:p>
            <a:pPr eaLnBrk="1" hangingPunct="1"/>
            <a:r>
              <a:rPr lang="en-US" dirty="0"/>
              <a:t>Some of the flavor came out at AdCom last fall.</a:t>
            </a:r>
          </a:p>
          <a:p>
            <a:pPr eaLnBrk="1" hangingPunct="1"/>
            <a:endParaRPr lang="en-US" dirty="0"/>
          </a:p>
          <a:p>
            <a:pPr eaLnBrk="1" hangingPunct="1"/>
            <a:r>
              <a:rPr lang="en-US" dirty="0"/>
              <a:t>Several things are now going on:</a:t>
            </a:r>
          </a:p>
          <a:p>
            <a:pPr eaLnBrk="1" hangingPunct="1">
              <a:buFontTx/>
              <a:buChar char="•"/>
            </a:pPr>
            <a:r>
              <a:rPr lang="en-US" dirty="0"/>
              <a:t>Joe Bordogna says he would like to see ENG “lifted up”</a:t>
            </a:r>
          </a:p>
          <a:p>
            <a:pPr eaLnBrk="1" hangingPunct="1">
              <a:buFontTx/>
              <a:buChar char="•"/>
            </a:pPr>
            <a:r>
              <a:rPr lang="en-US" dirty="0"/>
              <a:t>Arden Bement says that we should be looking for the big thing were we can have an impact</a:t>
            </a:r>
          </a:p>
          <a:p>
            <a:pPr eaLnBrk="1" hangingPunct="1">
              <a:buFontTx/>
              <a:buChar char="•"/>
            </a:pPr>
            <a:r>
              <a:rPr lang="en-US" dirty="0"/>
              <a:t>But, though we were on the upswing on the budget, ‘o5 was the first time we have not had ~ 10% increase in 6 years.  </a:t>
            </a:r>
          </a:p>
          <a:p>
            <a:pPr eaLnBrk="1" hangingPunct="1">
              <a:buFontTx/>
              <a:buChar char="•"/>
            </a:pPr>
            <a:r>
              <a:rPr lang="en-US" dirty="0"/>
              <a:t>We are told that budgets overall may be flat over the next few years.</a:t>
            </a:r>
          </a:p>
          <a:p>
            <a:pPr eaLnBrk="1" hangingPunct="1">
              <a:buFontTx/>
              <a:buChar char="•"/>
            </a:pPr>
            <a:r>
              <a:rPr lang="en-US" dirty="0"/>
              <a:t>The success rates of awards (I.e. awards/submissions) have been declining and are quite low.  </a:t>
            </a:r>
          </a:p>
          <a:p>
            <a:pPr eaLnBrk="1" hangingPunct="1">
              <a:buFontTx/>
              <a:buChar char="•"/>
            </a:pPr>
            <a:r>
              <a:rPr lang="en-US" dirty="0"/>
              <a:t>Seems to be a lot of agreement that curriculum changes need to be made (professional societies &amp; ABET, CE, EE, ME.  Methods of teaching need to be improved.</a:t>
            </a:r>
          </a:p>
          <a:p>
            <a:pPr eaLnBrk="1" hangingPunct="1">
              <a:buFontTx/>
              <a:buChar char="•"/>
            </a:pPr>
            <a:r>
              <a:rPr lang="en-US" dirty="0"/>
              <a:t>NAE study on Assessing the Capacity of the U.S. Engineering Research Enterprise.</a:t>
            </a:r>
          </a:p>
          <a:p>
            <a:pPr eaLnBrk="1" hangingPunct="1">
              <a:buFontTx/>
              <a:buChar char="•"/>
            </a:pPr>
            <a:r>
              <a:rPr lang="en-US" dirty="0"/>
              <a:t>NAE Study on the future of engineering education (2020 report)</a:t>
            </a:r>
          </a:p>
          <a:p>
            <a:pPr eaLnBrk="1" hangingPunct="1">
              <a:buFontTx/>
              <a:buChar char="•"/>
            </a:pPr>
            <a:r>
              <a:rPr lang="en-US" dirty="0"/>
              <a:t>National Innovation Initiative from the Council on Competitiveness </a:t>
            </a:r>
          </a:p>
          <a:p>
            <a:pPr eaLnBrk="1" hangingPunct="1">
              <a:buFontTx/>
              <a:buChar char="•"/>
            </a:pPr>
            <a:r>
              <a:rPr lang="en-US" dirty="0"/>
              <a:t>We have an outstanding group of DDs and PDs in place to make up the leadership team. </a:t>
            </a:r>
          </a:p>
          <a:p>
            <a:pPr eaLnBrk="1" hangingPunct="1"/>
            <a:endParaRPr lang="en-US" dirty="0"/>
          </a:p>
          <a:p>
            <a:pPr eaLnBrk="1" hangingPunct="1"/>
            <a:r>
              <a:rPr lang="en-US" dirty="0"/>
              <a:t>Conclusion: We need to change – and not the “tweaking kind of changes.”  We need to be transformational.  And that concept is going to be very evident during my presentation.  </a:t>
            </a:r>
          </a:p>
          <a:p>
            <a:pPr eaLnBrk="1" hangingPunct="1"/>
            <a:endParaRPr lang="en-US" dirty="0"/>
          </a:p>
          <a:p>
            <a:pPr eaLnBrk="1" hangingPunct="1"/>
            <a:endParaRPr lang="en-US" dirty="0"/>
          </a:p>
        </p:txBody>
      </p:sp>
    </p:spTree>
    <p:extLst>
      <p:ext uri="{BB962C8B-B14F-4D97-AF65-F5344CB8AC3E}">
        <p14:creationId xmlns:p14="http://schemas.microsoft.com/office/powerpoint/2010/main" val="340449107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9761114-1DC3-4FB4-908B-E702AD2985CD}"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99</a:t>
            </a:fld>
            <a:endParaRPr kumimoji="0" lang="en-US" sz="1800" b="0" i="0" u="none" strike="noStrike" kern="0" cap="none" spc="0" normalizeH="0" baseline="0" noProof="0" dirty="0">
              <a:ln>
                <a:noFill/>
              </a:ln>
              <a:solidFill>
                <a:prstClr val="black"/>
              </a:solidFill>
              <a:effectLst/>
              <a:uLnTx/>
              <a:uFillTx/>
            </a:endParaRPr>
          </a:p>
        </p:txBody>
      </p:sp>
      <p:sp>
        <p:nvSpPr>
          <p:cNvPr id="111619" name="Rectangle 2"/>
          <p:cNvSpPr>
            <a:spLocks noGrp="1" noRot="1" noChangeAspect="1" noChangeArrowheads="1" noTextEdit="1"/>
          </p:cNvSpPr>
          <p:nvPr>
            <p:ph type="sldImg"/>
          </p:nvPr>
        </p:nvSpPr>
        <p:spPr>
          <a:xfrm>
            <a:off x="1257300" y="720725"/>
            <a:ext cx="4802188" cy="3600450"/>
          </a:xfrm>
          <a:ln/>
        </p:spPr>
      </p:sp>
      <p:sp>
        <p:nvSpPr>
          <p:cNvPr id="111620" name="Rectangle 3"/>
          <p:cNvSpPr>
            <a:spLocks noGrp="1" noChangeArrowheads="1"/>
          </p:cNvSpPr>
          <p:nvPr>
            <p:ph type="body" idx="1"/>
          </p:nvPr>
        </p:nvSpPr>
        <p:spPr>
          <a:xfrm>
            <a:off x="731520" y="4560857"/>
            <a:ext cx="5852160" cy="4320294"/>
          </a:xfrm>
          <a:noFill/>
          <a:ln/>
        </p:spPr>
        <p:txBody>
          <a:bodyPr/>
          <a:lstStyle/>
          <a:p>
            <a:pPr eaLnBrk="1" hangingPunct="1"/>
            <a:endParaRPr lang="en-US" dirty="0"/>
          </a:p>
        </p:txBody>
      </p:sp>
    </p:spTree>
    <p:extLst>
      <p:ext uri="{BB962C8B-B14F-4D97-AF65-F5344CB8AC3E}">
        <p14:creationId xmlns:p14="http://schemas.microsoft.com/office/powerpoint/2010/main" val="428676199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p:spPr>
        <p:txBody>
          <a:bodyPr/>
          <a:lstStyle/>
          <a:p>
            <a:r>
              <a:rPr lang="en-US" dirty="0"/>
              <a:t>Deadline around January/February each year.</a:t>
            </a:r>
          </a:p>
          <a:p>
            <a:r>
              <a:rPr lang="en-US" dirty="0"/>
              <a:t>http://www.nsf.gov/funding/pgm_summ.jsp?pims_id=503160&amp;org=ENG&amp;from=home</a:t>
            </a:r>
          </a:p>
        </p:txBody>
      </p:sp>
      <p:sp>
        <p:nvSpPr>
          <p:cNvPr id="96260" name="Slide Number Placeholder 3"/>
          <p:cNvSpPr>
            <a:spLocks noGrp="1"/>
          </p:cNvSpPr>
          <p:nvPr>
            <p:ph type="sldNum" sz="quarter" idx="5"/>
          </p:nvPr>
        </p:nvSpPr>
        <p:spPr>
          <a:noFill/>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8B11921-841A-47D7-AC89-915718DB93FC}"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100</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00070031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p:spPr>
        <p:txBody>
          <a:bodyPr/>
          <a:lstStyle/>
          <a:p>
            <a:r>
              <a:rPr lang="en-US" dirty="0"/>
              <a:t>Deadline around January/February each year.</a:t>
            </a:r>
          </a:p>
          <a:p>
            <a:r>
              <a:rPr lang="en-US" dirty="0"/>
              <a:t>http://www.nsf.gov/funding/pgm_summ.jsp?pims_id=503160&amp;org=ENG&amp;from=home</a:t>
            </a:r>
          </a:p>
        </p:txBody>
      </p:sp>
      <p:sp>
        <p:nvSpPr>
          <p:cNvPr id="96260" name="Slide Number Placeholder 3"/>
          <p:cNvSpPr>
            <a:spLocks noGrp="1"/>
          </p:cNvSpPr>
          <p:nvPr>
            <p:ph type="sldNum" sz="quarter" idx="5"/>
          </p:nvPr>
        </p:nvSpPr>
        <p:spPr>
          <a:noFill/>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8B11921-841A-47D7-AC89-915718DB93FC}"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101</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326354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D75E0B-4022-46B7-A2B2-B263E3F05EA7}" type="slidenum">
              <a:rPr lang="en-US"/>
              <a:pPr/>
              <a:t>8</a:t>
            </a:fld>
            <a:endParaRPr lang="en-US" dirty="0"/>
          </a:p>
        </p:txBody>
      </p:sp>
      <p:sp>
        <p:nvSpPr>
          <p:cNvPr id="781314" name="Rectangle 2"/>
          <p:cNvSpPr>
            <a:spLocks noGrp="1" noRot="1" noChangeAspect="1" noChangeArrowheads="1" noTextEdit="1"/>
          </p:cNvSpPr>
          <p:nvPr>
            <p:ph type="sldImg"/>
          </p:nvPr>
        </p:nvSpPr>
        <p:spPr>
          <a:xfrm>
            <a:off x="1227138" y="712788"/>
            <a:ext cx="4859337" cy="3644900"/>
          </a:xfrm>
          <a:ln/>
        </p:spPr>
      </p:sp>
      <p:sp>
        <p:nvSpPr>
          <p:cNvPr id="78131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10841380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7241941-43A6-4C41-BB47-3EE8307B3C08}"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102</a:t>
            </a:fld>
            <a:endParaRPr kumimoji="0" lang="en-US" sz="1800" b="0" i="0" u="none" strike="noStrike" kern="0" cap="none" spc="0" normalizeH="0" baseline="0" noProof="0" dirty="0">
              <a:ln>
                <a:noFill/>
              </a:ln>
              <a:solidFill>
                <a:prstClr val="black"/>
              </a:solidFill>
              <a:effectLst/>
              <a:uLnTx/>
              <a:uFillTx/>
            </a:endParaRPr>
          </a:p>
        </p:txBody>
      </p:sp>
      <p:sp>
        <p:nvSpPr>
          <p:cNvPr id="114691" name="Rectangle 2"/>
          <p:cNvSpPr>
            <a:spLocks noGrp="1" noRot="1" noChangeAspect="1" noChangeArrowheads="1" noTextEdit="1"/>
          </p:cNvSpPr>
          <p:nvPr>
            <p:ph type="sldImg"/>
          </p:nvPr>
        </p:nvSpPr>
        <p:spPr>
          <a:xfrm>
            <a:off x="1257300" y="719138"/>
            <a:ext cx="4802188" cy="3600450"/>
          </a:xfrm>
          <a:ln/>
        </p:spPr>
      </p:sp>
      <p:sp>
        <p:nvSpPr>
          <p:cNvPr id="114692" name="Rectangle 3"/>
          <p:cNvSpPr>
            <a:spLocks noGrp="1" noChangeArrowheads="1"/>
          </p:cNvSpPr>
          <p:nvPr>
            <p:ph type="body" idx="1"/>
          </p:nvPr>
        </p:nvSpPr>
        <p:spPr>
          <a:xfrm>
            <a:off x="975360" y="4560858"/>
            <a:ext cx="5364480" cy="4321930"/>
          </a:xfrm>
          <a:noFill/>
          <a:ln/>
        </p:spPr>
        <p:txBody>
          <a:bodyPr/>
          <a:lstStyle/>
          <a:p>
            <a:pPr eaLnBrk="1" hangingPunct="1"/>
            <a:endParaRPr lang="en-US" dirty="0"/>
          </a:p>
        </p:txBody>
      </p:sp>
    </p:spTree>
    <p:extLst>
      <p:ext uri="{BB962C8B-B14F-4D97-AF65-F5344CB8AC3E}">
        <p14:creationId xmlns:p14="http://schemas.microsoft.com/office/powerpoint/2010/main" val="399068052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0E9CCFC6-10CD-4507-8F5B-556525974EA2}"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103</a:t>
            </a:fld>
            <a:endParaRPr kumimoji="0" lang="en-US" sz="1800" b="0" i="0" u="none" strike="noStrike" kern="0" cap="none" spc="0" normalizeH="0" baseline="0" noProof="0" dirty="0">
              <a:ln>
                <a:noFill/>
              </a:ln>
              <a:solidFill>
                <a:prstClr val="black"/>
              </a:solidFill>
              <a:effectLst/>
              <a:uLnTx/>
              <a:uFillTx/>
            </a:endParaRPr>
          </a:p>
        </p:txBody>
      </p:sp>
      <p:sp>
        <p:nvSpPr>
          <p:cNvPr id="118787" name="Rectangle 2"/>
          <p:cNvSpPr>
            <a:spLocks noGrp="1" noRot="1" noChangeAspect="1" noChangeArrowheads="1" noTextEdit="1"/>
          </p:cNvSpPr>
          <p:nvPr>
            <p:ph type="sldImg"/>
          </p:nvPr>
        </p:nvSpPr>
        <p:spPr>
          <a:xfrm>
            <a:off x="1257300" y="720725"/>
            <a:ext cx="4802188" cy="3600450"/>
          </a:xfrm>
          <a:ln/>
        </p:spPr>
      </p:sp>
      <p:sp>
        <p:nvSpPr>
          <p:cNvPr id="118788" name="Rectangle 3"/>
          <p:cNvSpPr>
            <a:spLocks noGrp="1" noChangeArrowheads="1"/>
          </p:cNvSpPr>
          <p:nvPr>
            <p:ph type="body" idx="1"/>
          </p:nvPr>
        </p:nvSpPr>
        <p:spPr>
          <a:xfrm>
            <a:off x="731520" y="4560857"/>
            <a:ext cx="5852160" cy="4320294"/>
          </a:xfrm>
          <a:noFill/>
          <a:ln/>
        </p:spPr>
        <p:txBody>
          <a:bodyPr/>
          <a:lstStyle/>
          <a:p>
            <a:pPr eaLnBrk="1" hangingPunct="1"/>
            <a:endParaRPr lang="en-US" dirty="0"/>
          </a:p>
        </p:txBody>
      </p:sp>
    </p:spTree>
    <p:extLst>
      <p:ext uri="{BB962C8B-B14F-4D97-AF65-F5344CB8AC3E}">
        <p14:creationId xmlns:p14="http://schemas.microsoft.com/office/powerpoint/2010/main" val="53223355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1793" name="Rectangle 7"/>
          <p:cNvSpPr>
            <a:spLocks noGrp="1" noChangeArrowheads="1"/>
          </p:cNvSpPr>
          <p:nvPr>
            <p:ph type="sldNum" sz="quarter" idx="5"/>
          </p:nvPr>
        </p:nvSpPr>
        <p:spPr>
          <a:noFill/>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00B80F4-00C5-40FE-AD1D-4A7CFB8DB43D}"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104</a:t>
            </a:fld>
            <a:endParaRPr kumimoji="0" lang="en-US" sz="1800" b="0" i="0" u="none" strike="noStrike" kern="0" cap="none" spc="0" normalizeH="0" baseline="0" noProof="0" dirty="0">
              <a:ln>
                <a:noFill/>
              </a:ln>
              <a:solidFill>
                <a:prstClr val="black"/>
              </a:solidFill>
              <a:effectLst/>
              <a:uLnTx/>
              <a:uFillTx/>
            </a:endParaRPr>
          </a:p>
        </p:txBody>
      </p:sp>
      <p:sp>
        <p:nvSpPr>
          <p:cNvPr id="1441794" name="Rectangle 2"/>
          <p:cNvSpPr>
            <a:spLocks noGrp="1" noRot="1" noChangeAspect="1" noChangeArrowheads="1" noTextEdit="1"/>
          </p:cNvSpPr>
          <p:nvPr>
            <p:ph type="sldImg"/>
          </p:nvPr>
        </p:nvSpPr>
        <p:spPr>
          <a:ln/>
        </p:spPr>
      </p:sp>
      <p:sp>
        <p:nvSpPr>
          <p:cNvPr id="1441795" name="Rectangle 3"/>
          <p:cNvSpPr>
            <a:spLocks noGrp="1" noChangeArrowheads="1"/>
          </p:cNvSpPr>
          <p:nvPr>
            <p:ph type="body" idx="1"/>
          </p:nvPr>
        </p:nvSpPr>
        <p:spPr>
          <a:noFill/>
          <a:ln/>
        </p:spPr>
        <p:txBody>
          <a:bodyPr/>
          <a:lstStyle/>
          <a:p>
            <a:pPr eaLnBrk="1" hangingPunct="1"/>
            <a:r>
              <a:rPr lang="en-US" dirty="0"/>
              <a:t>Budget went up by ~15mil</a:t>
            </a:r>
            <a:r>
              <a:rPr lang="en-US" baseline="0" dirty="0"/>
              <a:t> in 2012, resulted in more awards and larger sizes</a:t>
            </a:r>
            <a:endParaRPr lang="en-US" dirty="0"/>
          </a:p>
        </p:txBody>
      </p:sp>
    </p:spTree>
    <p:extLst>
      <p:ext uri="{BB962C8B-B14F-4D97-AF65-F5344CB8AC3E}">
        <p14:creationId xmlns:p14="http://schemas.microsoft.com/office/powerpoint/2010/main" val="179868513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p:cNvSpPr>
            <a:spLocks noGrp="1" noChangeArrowheads="1"/>
          </p:cNvSpPr>
          <p:nvPr>
            <p:ph type="sldNum" sz="quarter" idx="5"/>
          </p:nvPr>
        </p:nvSpPr>
        <p:spPr>
          <a:noFill/>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B791274-47AD-4F26-B57C-019AEF8398D9}"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106</a:t>
            </a:fld>
            <a:endParaRPr kumimoji="0" lang="en-US" sz="1800" b="0" i="0" u="none" strike="noStrike" kern="0" cap="none" spc="0" normalizeH="0" baseline="0" noProof="0" dirty="0">
              <a:ln>
                <a:noFill/>
              </a:ln>
              <a:solidFill>
                <a:prstClr val="black"/>
              </a:solidFill>
              <a:effectLst/>
              <a:uLnTx/>
              <a:uFillTx/>
            </a:endParaRPr>
          </a:p>
        </p:txBody>
      </p:sp>
      <p:sp>
        <p:nvSpPr>
          <p:cNvPr id="212995" name="Rectangle 2"/>
          <p:cNvSpPr>
            <a:spLocks noGrp="1" noRot="1" noChangeAspect="1" noChangeArrowheads="1" noTextEdit="1"/>
          </p:cNvSpPr>
          <p:nvPr>
            <p:ph type="sldImg"/>
          </p:nvPr>
        </p:nvSpPr>
        <p:spPr>
          <a:xfrm>
            <a:off x="1260475" y="720725"/>
            <a:ext cx="4797425" cy="3597275"/>
          </a:xfrm>
          <a:ln/>
        </p:spPr>
      </p:sp>
      <p:sp>
        <p:nvSpPr>
          <p:cNvPr id="212996" name="Rectangle 3"/>
          <p:cNvSpPr>
            <a:spLocks noGrp="1" noChangeArrowheads="1"/>
          </p:cNvSpPr>
          <p:nvPr>
            <p:ph type="body" idx="1"/>
          </p:nvPr>
        </p:nvSpPr>
        <p:spPr>
          <a:xfrm>
            <a:off x="731520" y="4560857"/>
            <a:ext cx="5852160" cy="4320294"/>
          </a:xfrm>
          <a:noFill/>
          <a:ln/>
        </p:spPr>
        <p:txBody>
          <a:bodyPr/>
          <a:lstStyle/>
          <a:p>
            <a:pPr eaLnBrk="1" hangingPunct="1"/>
            <a:endParaRPr lang="en-US" dirty="0"/>
          </a:p>
        </p:txBody>
      </p:sp>
    </p:spTree>
    <p:extLst>
      <p:ext uri="{BB962C8B-B14F-4D97-AF65-F5344CB8AC3E}">
        <p14:creationId xmlns:p14="http://schemas.microsoft.com/office/powerpoint/2010/main" val="7849819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p:cNvSpPr>
            <a:spLocks noGrp="1" noChangeArrowheads="1"/>
          </p:cNvSpPr>
          <p:nvPr>
            <p:ph type="sldNum" sz="quarter" idx="5"/>
          </p:nvPr>
        </p:nvSpPr>
        <p:spPr>
          <a:noFill/>
        </p:spPr>
        <p:txBody>
          <a:bodyPr/>
          <a:lstStyle/>
          <a:p>
            <a:fld id="{4B791274-47AD-4F26-B57C-019AEF8398D9}" type="slidenum">
              <a:rPr lang="en-US" smtClean="0">
                <a:solidFill>
                  <a:prstClr val="black"/>
                </a:solidFill>
              </a:rPr>
              <a:pPr/>
              <a:t>107</a:t>
            </a:fld>
            <a:endParaRPr lang="en-US" dirty="0">
              <a:solidFill>
                <a:prstClr val="black"/>
              </a:solidFill>
            </a:endParaRPr>
          </a:p>
        </p:txBody>
      </p:sp>
      <p:sp>
        <p:nvSpPr>
          <p:cNvPr id="212995" name="Rectangle 2"/>
          <p:cNvSpPr>
            <a:spLocks noGrp="1" noRot="1" noChangeAspect="1" noChangeArrowheads="1" noTextEdit="1"/>
          </p:cNvSpPr>
          <p:nvPr>
            <p:ph type="sldImg"/>
          </p:nvPr>
        </p:nvSpPr>
        <p:spPr>
          <a:xfrm>
            <a:off x="1260475" y="720725"/>
            <a:ext cx="4797425" cy="3597275"/>
          </a:xfrm>
          <a:ln/>
        </p:spPr>
      </p:sp>
      <p:sp>
        <p:nvSpPr>
          <p:cNvPr id="212996" name="Rectangle 3"/>
          <p:cNvSpPr>
            <a:spLocks noGrp="1" noChangeArrowheads="1"/>
          </p:cNvSpPr>
          <p:nvPr>
            <p:ph type="body" idx="1"/>
          </p:nvPr>
        </p:nvSpPr>
        <p:spPr>
          <a:xfrm>
            <a:off x="731520" y="4560857"/>
            <a:ext cx="5852160" cy="4320294"/>
          </a:xfrm>
          <a:noFill/>
          <a:ln/>
        </p:spPr>
        <p:txBody>
          <a:bodyPr/>
          <a:lstStyle/>
          <a:p>
            <a:pPr eaLnBrk="1" hangingPunct="1"/>
            <a:endParaRPr lang="en-US" dirty="0"/>
          </a:p>
        </p:txBody>
      </p:sp>
    </p:spTree>
    <p:extLst>
      <p:ext uri="{BB962C8B-B14F-4D97-AF65-F5344CB8AC3E}">
        <p14:creationId xmlns:p14="http://schemas.microsoft.com/office/powerpoint/2010/main" val="4699816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E5DAF20-9F24-44A3-B24A-17313453548E}" type="slidenum">
              <a:rPr kumimoji="0" lang="en-US" sz="1800" b="0" i="0" u="none" strike="noStrike" kern="0" cap="none" spc="0" normalizeH="0" baseline="0" noProof="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108</a:t>
            </a:fld>
            <a:endParaRPr kumimoji="0" lang="en-US" sz="1800" b="0" i="0" u="none" strike="noStrike" kern="0" cap="none" spc="0" normalizeH="0" baseline="0" noProof="0" dirty="0">
              <a:ln>
                <a:noFill/>
              </a:ln>
              <a:solidFill>
                <a:prstClr val="black"/>
              </a:solidFill>
              <a:effectLst/>
              <a:uLnTx/>
              <a:uFillTx/>
            </a:endParaRPr>
          </a:p>
        </p:txBody>
      </p:sp>
      <p:sp>
        <p:nvSpPr>
          <p:cNvPr id="863234" name="Rectangle 2"/>
          <p:cNvSpPr>
            <a:spLocks noGrp="1" noRot="1" noChangeAspect="1" noChangeArrowheads="1" noTextEdit="1"/>
          </p:cNvSpPr>
          <p:nvPr>
            <p:ph type="sldImg"/>
          </p:nvPr>
        </p:nvSpPr>
        <p:spPr>
          <a:ln/>
        </p:spPr>
      </p:sp>
      <p:sp>
        <p:nvSpPr>
          <p:cNvPr id="86323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22691419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Rectangle 7"/>
          <p:cNvSpPr>
            <a:spLocks noGrp="1" noChangeArrowheads="1"/>
          </p:cNvSpPr>
          <p:nvPr>
            <p:ph type="sldNum" sz="quarter" idx="5"/>
          </p:nvPr>
        </p:nvSpPr>
        <p:spPr>
          <a:noFill/>
        </p:spPr>
        <p:txBody>
          <a:bodyPr/>
          <a:lstStyle/>
          <a:p>
            <a:fld id="{8D3EE1FD-C355-4636-B8BA-33CD83860685}" type="slidenum">
              <a:rPr lang="en-US" smtClean="0"/>
              <a:pPr/>
              <a:t>109</a:t>
            </a:fld>
            <a:endParaRPr lang="en-US" dirty="0"/>
          </a:p>
        </p:txBody>
      </p:sp>
      <p:sp>
        <p:nvSpPr>
          <p:cNvPr id="598019" name="Rectangle 2"/>
          <p:cNvSpPr>
            <a:spLocks noGrp="1" noRot="1" noChangeAspect="1" noChangeArrowheads="1" noTextEdit="1"/>
          </p:cNvSpPr>
          <p:nvPr>
            <p:ph type="sldImg"/>
          </p:nvPr>
        </p:nvSpPr>
        <p:spPr>
          <a:xfrm>
            <a:off x="1258888" y="720725"/>
            <a:ext cx="4799012" cy="3598863"/>
          </a:xfrm>
          <a:solidFill>
            <a:srgbClr val="FFFFFF"/>
          </a:solidFill>
          <a:ln/>
        </p:spPr>
      </p:sp>
      <p:sp>
        <p:nvSpPr>
          <p:cNvPr id="598020" name="Rectangle 3"/>
          <p:cNvSpPr>
            <a:spLocks noGrp="1" noChangeArrowheads="1"/>
          </p:cNvSpPr>
          <p:nvPr>
            <p:ph type="body" idx="1"/>
          </p:nvPr>
        </p:nvSpPr>
        <p:spPr>
          <a:xfrm>
            <a:off x="975360" y="4560857"/>
            <a:ext cx="5364480" cy="4320294"/>
          </a:xfrm>
          <a:solidFill>
            <a:srgbClr val="FFFFFF"/>
          </a:solidFill>
          <a:ln>
            <a:solidFill>
              <a:srgbClr val="000000"/>
            </a:solidFill>
          </a:ln>
        </p:spPr>
        <p:txBody>
          <a:bodyPr/>
          <a:lstStyle/>
          <a:p>
            <a:pPr eaLnBrk="1" hangingPunct="1"/>
            <a:r>
              <a:rPr lang="en-US" dirty="0" smtClean="0"/>
              <a:t>Page 97No matter how early you wake up, it might seem like there are never enough hours in the day to squeeze it all in. It, of course, being your job, your meals, your relationships, your sleep, and your Netflix queue.</a:t>
            </a:r>
          </a:p>
          <a:p>
            <a:pPr eaLnBrk="1" hangingPunct="1"/>
            <a:r>
              <a:rPr lang="en-US" dirty="0" smtClean="0"/>
              <a:t>Trust me, I know how you feel. For the past year and a half, I’ve been making around $5,000 per month from freelance writing—making me a “full-time writer” by most standards. But unlike the majority of full-time writers, I’m also a college student. That means on top of my work, I’m also balancing approximately 20 hours of class per week and 15 hours of homework and studying.</a:t>
            </a:r>
          </a:p>
          <a:p>
            <a:pPr eaLnBrk="1" hangingPunct="1"/>
            <a:r>
              <a:rPr lang="en-US" dirty="0" smtClean="0"/>
              <a:t>Even if you graduated many (many) years ago and even if starting a side gig is the last thing on your mind, we both have the same time management struggles in common. I don’t know a single person who can master it day in and day out.</a:t>
            </a:r>
          </a:p>
          <a:p>
            <a:pPr eaLnBrk="1" hangingPunct="1"/>
            <a:r>
              <a:rPr lang="en-US" dirty="0" smtClean="0"/>
              <a:t>However, balancing a thriving freelancing business with a full course load has led me to try some pretty creative time-management solutions. And all the trial and error has resulted in a few strategies that really do work.</a:t>
            </a:r>
          </a:p>
          <a:p>
            <a:pPr eaLnBrk="1" hangingPunct="1"/>
            <a:r>
              <a:rPr lang="en-US" dirty="0" smtClean="0"/>
              <a:t>Here are my top four techniques for beating procrastination, staying focused, and maximizing your day—no matter what you do.</a:t>
            </a:r>
          </a:p>
          <a:p>
            <a:pPr eaLnBrk="1" hangingPunct="1"/>
            <a:r>
              <a:rPr lang="en-US" dirty="0" smtClean="0"/>
              <a:t>Read more: Your 4-Step Guide to Solving Any Problem at Work—Faster</a:t>
            </a:r>
          </a:p>
          <a:p>
            <a:pPr eaLnBrk="1" hangingPunct="1"/>
            <a:r>
              <a:rPr lang="en-US" dirty="0" smtClean="0"/>
              <a:t>1. Pick a System—and Stick to It</a:t>
            </a:r>
            <a:br>
              <a:rPr lang="en-US" dirty="0" smtClean="0"/>
            </a:br>
            <a:r>
              <a:rPr lang="en-US" dirty="0" smtClean="0"/>
              <a:t>When I first started freelancing, I didn’t have a productivity system. I relied on a notepad to keep track of current tasks, and as I worked, I’d simply move down the list and check things off.</a:t>
            </a:r>
          </a:p>
          <a:p>
            <a:pPr eaLnBrk="1" hangingPunct="1"/>
            <a:r>
              <a:rPr lang="en-US" dirty="0" smtClean="0"/>
              <a:t>But of course, this set-up meant I was often tackling low-priority projects before more important or urgent ones. So I moved to my list to </a:t>
            </a:r>
            <a:r>
              <a:rPr lang="en-US" dirty="0" err="1" smtClean="0"/>
              <a:t>Todoist</a:t>
            </a:r>
            <a:r>
              <a:rPr lang="en-US" dirty="0" smtClean="0"/>
              <a:t>. This free app lets you assign deadlines and priority statuses to your to-dos, making it obvious what you should be working on at any given time.</a:t>
            </a:r>
          </a:p>
          <a:p>
            <a:pPr eaLnBrk="1" hangingPunct="1"/>
            <a:r>
              <a:rPr lang="en-US" dirty="0" smtClean="0"/>
              <a:t>Since making the leap, I’ve managed to turn in hundreds of articles and essays to clients and professors, respectively, without ever missing a deadline.</a:t>
            </a:r>
          </a:p>
          <a:p>
            <a:pPr eaLnBrk="1" hangingPunct="1"/>
            <a:r>
              <a:rPr lang="en-US" dirty="0" smtClean="0"/>
              <a:t>You definitely don’t need to use </a:t>
            </a:r>
            <a:r>
              <a:rPr lang="en-US" dirty="0" err="1" smtClean="0"/>
              <a:t>Todoist</a:t>
            </a:r>
            <a:r>
              <a:rPr lang="en-US" dirty="0" smtClean="0"/>
              <a:t> (or any app, for that matter) to be productive. However, having some sort of system is essential. It could be GTD, energy mapping (Muse CEO Kathryn </a:t>
            </a:r>
            <a:r>
              <a:rPr lang="en-US" dirty="0" err="1" smtClean="0"/>
              <a:t>Minshew’s</a:t>
            </a:r>
            <a:r>
              <a:rPr lang="en-US" dirty="0" smtClean="0"/>
              <a:t> system!), or the 1-3-5 rule—just don’t wing it, or you’ll (literally) waste your time.</a:t>
            </a:r>
          </a:p>
          <a:p>
            <a:pPr eaLnBrk="1" hangingPunct="1"/>
            <a:r>
              <a:rPr lang="en-US" dirty="0" smtClean="0"/>
              <a:t>2. Figure Out How You Use Your Time</a:t>
            </a:r>
            <a:br>
              <a:rPr lang="en-US" dirty="0" smtClean="0"/>
            </a:br>
            <a:r>
              <a:rPr lang="en-US" dirty="0" smtClean="0"/>
              <a:t>Most people consider themselves fairly productive. I sure did—until I started tracking my time. I discovered I was spending hours a day reading blog posts, scrolling through LinkedIn and Twitter, and looking at designs on </a:t>
            </a:r>
            <a:r>
              <a:rPr lang="en-US" dirty="0" err="1" smtClean="0"/>
              <a:t>Behance</a:t>
            </a:r>
            <a:r>
              <a:rPr lang="en-US" dirty="0" smtClean="0"/>
              <a:t> and Dribble. Since I wasn’t on Facebook or Instagram, I didn’t feel like I was wasting time, but there’s no doubt I could’ve been putting those hours to better use.</a:t>
            </a:r>
          </a:p>
          <a:p>
            <a:pPr eaLnBrk="1" hangingPunct="1"/>
            <a:r>
              <a:rPr lang="en-US" dirty="0" smtClean="0"/>
              <a:t>That’s why I wholeheartedly recommend using a time-tracking tool. My favorite </a:t>
            </a:r>
            <a:r>
              <a:rPr lang="en-US" dirty="0" err="1" smtClean="0"/>
              <a:t>isRescueTime</a:t>
            </a:r>
            <a:r>
              <a:rPr lang="en-US" dirty="0" smtClean="0"/>
              <a:t>: The free version tells you exactly how much time you’re spending on individual websites and apps and grades your activity from “very productive” to “very distracting.” You can also set goals, such as, “80% of the time I spend online will be productive.”</a:t>
            </a:r>
          </a:p>
          <a:p>
            <a:pPr eaLnBrk="1" hangingPunct="1"/>
            <a:r>
              <a:rPr lang="en-US" dirty="0" smtClean="0"/>
              <a:t>I’ve upgraded to premium, and it’s been a fantastic decision. For $72 a year, this version lets you block distracting websites, track time spent in meetings and calls, keep a log of your daily accomplishments, and more.</a:t>
            </a:r>
          </a:p>
          <a:p>
            <a:pPr eaLnBrk="1" hangingPunct="1"/>
            <a:r>
              <a:rPr lang="en-US" dirty="0" smtClean="0"/>
              <a:t>Toggl is a solid alternative to Rescue Time. Unlike </a:t>
            </a:r>
            <a:r>
              <a:rPr lang="en-US" dirty="0" err="1" smtClean="0"/>
              <a:t>RescueTime</a:t>
            </a:r>
            <a:r>
              <a:rPr lang="en-US" dirty="0" smtClean="0"/>
              <a:t>, which is always running, Toggl only tracks your time when you click the in-app timer. You can categorize your time by project (for example, “research for Smithsonian Magazine piece”), by tag, or both.</a:t>
            </a:r>
          </a:p>
          <a:p>
            <a:pPr eaLnBrk="1" hangingPunct="1"/>
            <a:r>
              <a:rPr lang="en-US" dirty="0" smtClean="0"/>
              <a:t>Plus, Toggl comes with a </a:t>
            </a:r>
            <a:r>
              <a:rPr lang="en-US" dirty="0" err="1" smtClean="0"/>
              <a:t>Pomodoro</a:t>
            </a:r>
            <a:r>
              <a:rPr lang="en-US" dirty="0" smtClean="0"/>
              <a:t> Timer, which is handy if you like working in sprints with periodic breathers.</a:t>
            </a:r>
          </a:p>
          <a:p>
            <a:pPr eaLnBrk="1" hangingPunct="1"/>
            <a:r>
              <a:rPr lang="en-US" dirty="0" smtClean="0"/>
              <a:t>Read more: 14 Free Personality Tests That’ll Help You Figure Yourself Out</a:t>
            </a:r>
          </a:p>
          <a:p>
            <a:pPr eaLnBrk="1" hangingPunct="1"/>
            <a:r>
              <a:rPr lang="en-US" dirty="0" smtClean="0"/>
              <a:t>3. Stop Going Down Internet Rabbit Holes</a:t>
            </a:r>
            <a:br>
              <a:rPr lang="en-US" dirty="0" smtClean="0"/>
            </a:br>
            <a:r>
              <a:rPr lang="en-US" dirty="0" smtClean="0"/>
              <a:t>As time-tracking showed me, and as you probably already know, it’s incredibly easy to get off-track while doing anything online. Whenever I came across something that piques my curiosity—whether it was an interesting article, a cool site, or a piece of breaking news—I felt compelled to pause what I was doing and check it out, just for a minute, or five, or 30.</a:t>
            </a:r>
          </a:p>
          <a:p>
            <a:pPr eaLnBrk="1" hangingPunct="1"/>
            <a:r>
              <a:rPr lang="en-US" dirty="0" smtClean="0"/>
              <a:t>The problem? Not only was I delaying my original task, but research shows jumping between unrelated activities temporarily lowers your IQ and boosts your stress level. Not good.</a:t>
            </a:r>
          </a:p>
          <a:p>
            <a:pPr eaLnBrk="1" hangingPunct="1"/>
            <a:r>
              <a:rPr lang="en-US" dirty="0" smtClean="0"/>
              <a:t>So, I decided to establish a new routine. I downloaded Pocket, an app that lets you save articles, webpages, and videos to read later. (</a:t>
            </a:r>
            <a:r>
              <a:rPr lang="en-US" dirty="0" err="1" smtClean="0"/>
              <a:t>Feedly</a:t>
            </a:r>
            <a:r>
              <a:rPr lang="en-US" dirty="0" smtClean="0"/>
              <a:t> and Evernote’s web extension are also great options.) Every time I find an intriguing link, I save it to Pocket and move on with my work.</a:t>
            </a:r>
          </a:p>
          <a:p>
            <a:pPr eaLnBrk="1" hangingPunct="1"/>
            <a:r>
              <a:rPr lang="en-US" dirty="0" smtClean="0"/>
              <a:t>At the end of the day, when my energy reserves are basically tapped out and I just want to relax, I’ll open up Pocket and browse everything I bookmarked. And if saving links doesn’t help you stop going down that hole, think about browser extensions like </a:t>
            </a:r>
            <a:r>
              <a:rPr lang="en-US" dirty="0" err="1" smtClean="0"/>
              <a:t>StayFocusd</a:t>
            </a:r>
            <a:r>
              <a:rPr lang="en-US" dirty="0" smtClean="0"/>
              <a:t> for Chrome that allow you to block specific sites (cough Facebook cough). Oh, and if your phone serves as a similar distraction, consider taking the steps productivity writer Tristan Harris advises to become less addicted.</a:t>
            </a:r>
          </a:p>
          <a:p>
            <a:pPr eaLnBrk="1" hangingPunct="1"/>
            <a:r>
              <a:rPr lang="en-US" dirty="0" smtClean="0"/>
              <a:t>Read more: 6 Times You Can Use a Free Salary Calculator to Get Ahead in Your Career</a:t>
            </a:r>
          </a:p>
          <a:p>
            <a:pPr eaLnBrk="1" hangingPunct="1"/>
            <a:r>
              <a:rPr lang="en-US" dirty="0" smtClean="0"/>
              <a:t>4. Keep a Running List of Small Tasks</a:t>
            </a:r>
            <a:br>
              <a:rPr lang="en-US" dirty="0" smtClean="0"/>
            </a:br>
            <a:r>
              <a:rPr lang="en-US" dirty="0" smtClean="0"/>
              <a:t>For every hour I spend writing, I spend two hours doing small, fairly administrative tasks: sending invoices, answering emails, checking in with clients, and so on.</a:t>
            </a:r>
          </a:p>
          <a:p>
            <a:pPr eaLnBrk="1" hangingPunct="1"/>
            <a:r>
              <a:rPr lang="en-US" dirty="0" smtClean="0"/>
              <a:t>Whether you’re in a creative role or a more technical one, you’ve probably got a similar ratio of big projects to small, boring-but-necessary ones. I’ve discovered it’s more efficient to create a bank of these mini assignments and do them whenever I have a short break, rather than periodically clearing my to-do list of the small stuff.</a:t>
            </a:r>
          </a:p>
          <a:p>
            <a:pPr eaLnBrk="1" hangingPunct="1"/>
            <a:r>
              <a:rPr lang="en-US" dirty="0" smtClean="0"/>
              <a:t>That’s because the day is chock-full of awkward pockets of time. How many times have you had an hour-long call that wraps up seven minutes early? Sure, you could hop on to Slack and send a funny GIF to your co-workers, or you could knock out a small task. Or maybe you’re meeting someone for coffee, and you get there four minutes early. Rather than scrolling through Twitter, quickly consult your list, find a mini-project, and complete it just as your friend walks through the door.</a:t>
            </a:r>
          </a:p>
          <a:p>
            <a:pPr eaLnBrk="1" hangingPunct="1"/>
            <a:r>
              <a:rPr lang="en-US" dirty="0" smtClean="0"/>
              <a:t>These days, it’s nearly impossible to find a professional who doesn’t feel busy. But just because you’ve got a mile-long to-do list doesn’t mean you need to feel overwhelmed. With these strategies up your sleeve, you can accomplish what you need to—and still have time for your side gig (or some Netflix).</a:t>
            </a:r>
          </a:p>
          <a:p>
            <a:pPr eaLnBrk="1" hangingPunct="1"/>
            <a:r>
              <a:rPr lang="en-US" dirty="0" smtClean="0"/>
              <a:t>This post has been excerpted and lightly edited from Aja Frost’s </a:t>
            </a:r>
            <a:r>
              <a:rPr lang="en-US" dirty="0" err="1" smtClean="0"/>
              <a:t>ebook</a:t>
            </a:r>
            <a:r>
              <a:rPr lang="en-US" dirty="0" smtClean="0"/>
              <a:t>, How to Start a Freelance Writing Career From Scratch.</a:t>
            </a:r>
          </a:p>
          <a:p>
            <a:pPr eaLnBrk="1" hangingPunct="1"/>
            <a:r>
              <a:rPr lang="en-US" dirty="0" smtClean="0"/>
              <a:t>This post is in partnership with The Muse. The article above was originally published on The Muse.</a:t>
            </a:r>
            <a:endParaRPr lang="en-US" dirty="0"/>
          </a:p>
        </p:txBody>
      </p:sp>
    </p:spTree>
    <p:extLst>
      <p:ext uri="{BB962C8B-B14F-4D97-AF65-F5344CB8AC3E}">
        <p14:creationId xmlns:p14="http://schemas.microsoft.com/office/powerpoint/2010/main" val="79687307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7"/>
          <p:cNvSpPr>
            <a:spLocks noGrp="1" noChangeArrowheads="1"/>
          </p:cNvSpPr>
          <p:nvPr>
            <p:ph type="sldNum" sz="quarter" idx="5"/>
          </p:nvPr>
        </p:nvSpPr>
        <p:spPr>
          <a:noFill/>
        </p:spPr>
        <p:txBody>
          <a:bodyPr/>
          <a:lstStyle/>
          <a:p>
            <a:fld id="{884F68AF-D643-4855-B734-408C5A910E80}" type="slidenum">
              <a:rPr lang="en-US" smtClean="0"/>
              <a:pPr/>
              <a:t>110</a:t>
            </a:fld>
            <a:endParaRPr lang="en-US" dirty="0"/>
          </a:p>
        </p:txBody>
      </p:sp>
      <p:sp>
        <p:nvSpPr>
          <p:cNvPr id="599043" name="Rectangle 2"/>
          <p:cNvSpPr>
            <a:spLocks noGrp="1" noRot="1" noChangeAspect="1" noChangeArrowheads="1" noTextEdit="1"/>
          </p:cNvSpPr>
          <p:nvPr>
            <p:ph type="sldImg"/>
          </p:nvPr>
        </p:nvSpPr>
        <p:spPr>
          <a:xfrm>
            <a:off x="1258888" y="720725"/>
            <a:ext cx="4799012" cy="3598863"/>
          </a:xfrm>
          <a:solidFill>
            <a:srgbClr val="FFFFFF"/>
          </a:solidFill>
          <a:ln/>
        </p:spPr>
      </p:sp>
      <p:sp>
        <p:nvSpPr>
          <p:cNvPr id="599044" name="Rectangle 3"/>
          <p:cNvSpPr>
            <a:spLocks noGrp="1" noChangeArrowheads="1"/>
          </p:cNvSpPr>
          <p:nvPr>
            <p:ph type="body" idx="1"/>
          </p:nvPr>
        </p:nvSpPr>
        <p:spPr>
          <a:xfrm>
            <a:off x="975360" y="4560857"/>
            <a:ext cx="5364480" cy="4320294"/>
          </a:xfrm>
          <a:solidFill>
            <a:srgbClr val="FFFFFF"/>
          </a:solidFill>
          <a:ln>
            <a:solidFill>
              <a:srgbClr val="000000"/>
            </a:solidFill>
          </a:ln>
        </p:spPr>
        <p:txBody>
          <a:bodyPr lIns="91409" tIns="45705" rIns="91409" bIns="45705"/>
          <a:lstStyle/>
          <a:p>
            <a:pPr eaLnBrk="1" hangingPunct="1"/>
            <a:r>
              <a:rPr lang="en-US" dirty="0"/>
              <a:t>Page 98</a:t>
            </a:r>
          </a:p>
        </p:txBody>
      </p:sp>
    </p:spTree>
    <p:extLst>
      <p:ext uri="{BB962C8B-B14F-4D97-AF65-F5344CB8AC3E}">
        <p14:creationId xmlns:p14="http://schemas.microsoft.com/office/powerpoint/2010/main" val="328936139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7"/>
          <p:cNvSpPr>
            <a:spLocks noGrp="1" noChangeArrowheads="1"/>
          </p:cNvSpPr>
          <p:nvPr>
            <p:ph type="sldNum" sz="quarter" idx="5"/>
          </p:nvPr>
        </p:nvSpPr>
        <p:spPr>
          <a:noFill/>
        </p:spPr>
        <p:txBody>
          <a:bodyPr/>
          <a:lstStyle/>
          <a:p>
            <a:fld id="{B253A9BB-89AE-4E13-9EED-B7BEC4237762}" type="slidenum">
              <a:rPr lang="en-US" smtClean="0"/>
              <a:pPr/>
              <a:t>111</a:t>
            </a:fld>
            <a:endParaRPr lang="en-US" dirty="0"/>
          </a:p>
        </p:txBody>
      </p:sp>
      <p:sp>
        <p:nvSpPr>
          <p:cNvPr id="600067" name="Rectangle 2"/>
          <p:cNvSpPr>
            <a:spLocks noGrp="1" noRot="1" noChangeAspect="1" noChangeArrowheads="1" noTextEdit="1"/>
          </p:cNvSpPr>
          <p:nvPr>
            <p:ph type="sldImg"/>
          </p:nvPr>
        </p:nvSpPr>
        <p:spPr>
          <a:xfrm>
            <a:off x="1258888" y="720725"/>
            <a:ext cx="4799012" cy="3598863"/>
          </a:xfrm>
          <a:solidFill>
            <a:srgbClr val="FFFFFF"/>
          </a:solidFill>
          <a:ln/>
        </p:spPr>
      </p:sp>
      <p:sp>
        <p:nvSpPr>
          <p:cNvPr id="600068" name="Rectangle 3"/>
          <p:cNvSpPr>
            <a:spLocks noGrp="1" noChangeArrowheads="1"/>
          </p:cNvSpPr>
          <p:nvPr>
            <p:ph type="body" idx="1"/>
          </p:nvPr>
        </p:nvSpPr>
        <p:spPr>
          <a:xfrm>
            <a:off x="975360" y="4560857"/>
            <a:ext cx="5364480" cy="4320294"/>
          </a:xfrm>
          <a:solidFill>
            <a:srgbClr val="FFFFFF"/>
          </a:solidFill>
          <a:ln>
            <a:solidFill>
              <a:srgbClr val="000000"/>
            </a:solidFill>
          </a:ln>
        </p:spPr>
        <p:txBody>
          <a:bodyPr lIns="91409" tIns="45705" rIns="91409" bIns="45705"/>
          <a:lstStyle/>
          <a:p>
            <a:pPr eaLnBrk="1" hangingPunct="1"/>
            <a:r>
              <a:rPr lang="en-US" dirty="0"/>
              <a:t>Page 98</a:t>
            </a:r>
          </a:p>
        </p:txBody>
      </p:sp>
    </p:spTree>
    <p:extLst>
      <p:ext uri="{BB962C8B-B14F-4D97-AF65-F5344CB8AC3E}">
        <p14:creationId xmlns:p14="http://schemas.microsoft.com/office/powerpoint/2010/main" val="12296683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7"/>
          <p:cNvSpPr>
            <a:spLocks noGrp="1" noChangeArrowheads="1"/>
          </p:cNvSpPr>
          <p:nvPr>
            <p:ph type="sldNum" sz="quarter" idx="5"/>
          </p:nvPr>
        </p:nvSpPr>
        <p:spPr>
          <a:noFill/>
        </p:spPr>
        <p:txBody>
          <a:bodyPr/>
          <a:lstStyle/>
          <a:p>
            <a:fld id="{7B6324A2-84D7-4F53-A766-368A5DD92121}" type="slidenum">
              <a:rPr lang="en-US" smtClean="0"/>
              <a:pPr/>
              <a:t>112</a:t>
            </a:fld>
            <a:endParaRPr lang="en-US" dirty="0"/>
          </a:p>
        </p:txBody>
      </p:sp>
      <p:sp>
        <p:nvSpPr>
          <p:cNvPr id="601091" name="Rectangle 2"/>
          <p:cNvSpPr>
            <a:spLocks noGrp="1" noRot="1" noChangeAspect="1" noChangeArrowheads="1" noTextEdit="1"/>
          </p:cNvSpPr>
          <p:nvPr>
            <p:ph type="sldImg"/>
          </p:nvPr>
        </p:nvSpPr>
        <p:spPr>
          <a:xfrm>
            <a:off x="1258888" y="720725"/>
            <a:ext cx="4799012" cy="3598863"/>
          </a:xfrm>
          <a:solidFill>
            <a:srgbClr val="FFFFFF"/>
          </a:solidFill>
          <a:ln/>
        </p:spPr>
      </p:sp>
      <p:sp>
        <p:nvSpPr>
          <p:cNvPr id="601092" name="Rectangle 3"/>
          <p:cNvSpPr>
            <a:spLocks noGrp="1" noChangeArrowheads="1"/>
          </p:cNvSpPr>
          <p:nvPr>
            <p:ph type="body" idx="1"/>
          </p:nvPr>
        </p:nvSpPr>
        <p:spPr>
          <a:xfrm>
            <a:off x="975360" y="4560857"/>
            <a:ext cx="5364480" cy="4320294"/>
          </a:xfrm>
          <a:solidFill>
            <a:srgbClr val="FFFFFF"/>
          </a:solidFill>
          <a:ln>
            <a:solidFill>
              <a:srgbClr val="000000"/>
            </a:solidFill>
          </a:ln>
        </p:spPr>
        <p:txBody>
          <a:bodyPr lIns="91409" tIns="45705" rIns="91409" bIns="45705"/>
          <a:lstStyle/>
          <a:p>
            <a:pPr eaLnBrk="1" hangingPunct="1"/>
            <a:r>
              <a:rPr lang="en-US" dirty="0"/>
              <a:t>Page 99</a:t>
            </a:r>
          </a:p>
        </p:txBody>
      </p:sp>
    </p:spTree>
    <p:extLst>
      <p:ext uri="{BB962C8B-B14F-4D97-AF65-F5344CB8AC3E}">
        <p14:creationId xmlns:p14="http://schemas.microsoft.com/office/powerpoint/2010/main" val="1617978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7"/>
          <p:cNvSpPr>
            <a:spLocks noGrp="1" noChangeArrowheads="1"/>
          </p:cNvSpPr>
          <p:nvPr>
            <p:ph type="sldNum" sz="quarter" idx="5"/>
          </p:nvPr>
        </p:nvSpPr>
        <p:spPr>
          <a:noFill/>
        </p:spPr>
        <p:txBody>
          <a:bodyPr/>
          <a:lstStyle/>
          <a:p>
            <a:fld id="{79D89E22-4907-490D-BD00-1B920BEC17A1}" type="slidenum">
              <a:rPr lang="en-US" smtClean="0"/>
              <a:pPr/>
              <a:t>9</a:t>
            </a:fld>
            <a:endParaRPr lang="en-US" dirty="0"/>
          </a:p>
        </p:txBody>
      </p:sp>
      <p:sp>
        <p:nvSpPr>
          <p:cNvPr id="381955" name="Rectangle 2"/>
          <p:cNvSpPr>
            <a:spLocks noGrp="1" noRot="1" noChangeAspect="1" noChangeArrowheads="1" noTextEdit="1"/>
          </p:cNvSpPr>
          <p:nvPr>
            <p:ph type="sldImg"/>
          </p:nvPr>
        </p:nvSpPr>
        <p:spPr>
          <a:ln/>
        </p:spPr>
      </p:sp>
      <p:sp>
        <p:nvSpPr>
          <p:cNvPr id="381956"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33816717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D24063-B404-4DEF-8195-2077B902455A}" type="slidenum">
              <a:rPr lang="en-US" smtClean="0"/>
              <a:pPr/>
              <a:t>113</a:t>
            </a:fld>
            <a:endParaRPr lang="en-US" dirty="0"/>
          </a:p>
        </p:txBody>
      </p:sp>
    </p:spTree>
    <p:extLst>
      <p:ext uri="{BB962C8B-B14F-4D97-AF65-F5344CB8AC3E}">
        <p14:creationId xmlns:p14="http://schemas.microsoft.com/office/powerpoint/2010/main" val="10398262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7"/>
          <p:cNvSpPr>
            <a:spLocks noGrp="1" noChangeArrowheads="1"/>
          </p:cNvSpPr>
          <p:nvPr>
            <p:ph type="sldNum" sz="quarter" idx="5"/>
          </p:nvPr>
        </p:nvSpPr>
        <p:spPr>
          <a:noFill/>
        </p:spPr>
        <p:txBody>
          <a:bodyPr/>
          <a:lstStyle/>
          <a:p>
            <a:fld id="{C5B27110-FADF-4EB2-842D-36726B31803F}" type="slidenum">
              <a:rPr lang="en-US" smtClean="0"/>
              <a:pPr/>
              <a:t>116</a:t>
            </a:fld>
            <a:endParaRPr lang="en-US" dirty="0"/>
          </a:p>
        </p:txBody>
      </p:sp>
      <p:sp>
        <p:nvSpPr>
          <p:cNvPr id="602115" name="Rectangle 2"/>
          <p:cNvSpPr>
            <a:spLocks noGrp="1" noRot="1" noChangeAspect="1" noChangeArrowheads="1" noTextEdit="1"/>
          </p:cNvSpPr>
          <p:nvPr>
            <p:ph type="sldImg"/>
          </p:nvPr>
        </p:nvSpPr>
        <p:spPr>
          <a:xfrm>
            <a:off x="1258888" y="720725"/>
            <a:ext cx="4799012" cy="3598863"/>
          </a:xfrm>
          <a:solidFill>
            <a:srgbClr val="FFFFFF"/>
          </a:solidFill>
          <a:ln/>
        </p:spPr>
      </p:sp>
      <p:sp>
        <p:nvSpPr>
          <p:cNvPr id="602116" name="Rectangle 3"/>
          <p:cNvSpPr>
            <a:spLocks noGrp="1" noChangeArrowheads="1"/>
          </p:cNvSpPr>
          <p:nvPr>
            <p:ph type="body" idx="1"/>
          </p:nvPr>
        </p:nvSpPr>
        <p:spPr>
          <a:xfrm>
            <a:off x="975360" y="4560857"/>
            <a:ext cx="5364480" cy="4320294"/>
          </a:xfrm>
          <a:solidFill>
            <a:srgbClr val="FFFFFF"/>
          </a:solidFill>
          <a:ln>
            <a:solidFill>
              <a:srgbClr val="000000"/>
            </a:solidFill>
          </a:ln>
        </p:spPr>
        <p:txBody>
          <a:bodyPr lIns="91409" tIns="45705" rIns="91409" bIns="45705"/>
          <a:lstStyle/>
          <a:p>
            <a:pPr eaLnBrk="1" hangingPunct="1"/>
            <a:r>
              <a:rPr lang="en-US" dirty="0"/>
              <a:t>Page 101</a:t>
            </a:r>
          </a:p>
        </p:txBody>
      </p:sp>
    </p:spTree>
    <p:extLst>
      <p:ext uri="{BB962C8B-B14F-4D97-AF65-F5344CB8AC3E}">
        <p14:creationId xmlns:p14="http://schemas.microsoft.com/office/powerpoint/2010/main" val="82752956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D24063-B404-4DEF-8195-2077B902455A}" type="slidenum">
              <a:rPr lang="en-US" smtClean="0"/>
              <a:pPr/>
              <a:t>117</a:t>
            </a:fld>
            <a:endParaRPr lang="en-US" dirty="0"/>
          </a:p>
        </p:txBody>
      </p:sp>
    </p:spTree>
    <p:extLst>
      <p:ext uri="{BB962C8B-B14F-4D97-AF65-F5344CB8AC3E}">
        <p14:creationId xmlns:p14="http://schemas.microsoft.com/office/powerpoint/2010/main" val="176541807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7"/>
          <p:cNvSpPr>
            <a:spLocks noGrp="1" noChangeArrowheads="1"/>
          </p:cNvSpPr>
          <p:nvPr>
            <p:ph type="sldNum" sz="quarter" idx="5"/>
          </p:nvPr>
        </p:nvSpPr>
        <p:spPr>
          <a:noFill/>
        </p:spPr>
        <p:txBody>
          <a:bodyPr/>
          <a:lstStyle/>
          <a:p>
            <a:fld id="{F3FE0D8A-A7B1-4428-ACF7-6D8A0241DD4A}" type="slidenum">
              <a:rPr lang="en-US" smtClean="0"/>
              <a:pPr/>
              <a:t>118</a:t>
            </a:fld>
            <a:endParaRPr lang="en-US" dirty="0"/>
          </a:p>
        </p:txBody>
      </p:sp>
      <p:sp>
        <p:nvSpPr>
          <p:cNvPr id="603139" name="Rectangle 2"/>
          <p:cNvSpPr>
            <a:spLocks noGrp="1" noRot="1" noChangeAspect="1" noChangeArrowheads="1" noTextEdit="1"/>
          </p:cNvSpPr>
          <p:nvPr>
            <p:ph type="sldImg"/>
          </p:nvPr>
        </p:nvSpPr>
        <p:spPr>
          <a:xfrm>
            <a:off x="1258888" y="720725"/>
            <a:ext cx="4799012" cy="3598863"/>
          </a:xfrm>
          <a:solidFill>
            <a:srgbClr val="FFFFFF"/>
          </a:solidFill>
          <a:ln/>
        </p:spPr>
      </p:sp>
      <p:sp>
        <p:nvSpPr>
          <p:cNvPr id="603140" name="Rectangle 3"/>
          <p:cNvSpPr>
            <a:spLocks noGrp="1" noChangeArrowheads="1"/>
          </p:cNvSpPr>
          <p:nvPr>
            <p:ph type="body" idx="1"/>
          </p:nvPr>
        </p:nvSpPr>
        <p:spPr>
          <a:xfrm>
            <a:off x="975360" y="4560857"/>
            <a:ext cx="5364480" cy="4320294"/>
          </a:xfrm>
          <a:solidFill>
            <a:srgbClr val="FFFFFF"/>
          </a:solidFill>
          <a:ln>
            <a:solidFill>
              <a:srgbClr val="000000"/>
            </a:solidFill>
          </a:ln>
        </p:spPr>
        <p:txBody>
          <a:bodyPr lIns="91409" tIns="45705" rIns="91409" bIns="45705"/>
          <a:lstStyle/>
          <a:p>
            <a:pPr eaLnBrk="1" hangingPunct="1"/>
            <a:r>
              <a:rPr lang="en-US" dirty="0"/>
              <a:t>Page 99</a:t>
            </a:r>
          </a:p>
        </p:txBody>
      </p:sp>
    </p:spTree>
    <p:extLst>
      <p:ext uri="{BB962C8B-B14F-4D97-AF65-F5344CB8AC3E}">
        <p14:creationId xmlns:p14="http://schemas.microsoft.com/office/powerpoint/2010/main" val="124234169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7"/>
          <p:cNvSpPr>
            <a:spLocks noGrp="1" noChangeArrowheads="1"/>
          </p:cNvSpPr>
          <p:nvPr>
            <p:ph type="sldNum" sz="quarter" idx="5"/>
          </p:nvPr>
        </p:nvSpPr>
        <p:spPr>
          <a:noFill/>
        </p:spPr>
        <p:txBody>
          <a:bodyPr/>
          <a:lstStyle/>
          <a:p>
            <a:fld id="{3608A999-D0C5-4D88-9D09-AF2B574F189C}" type="slidenum">
              <a:rPr lang="en-US" smtClean="0"/>
              <a:pPr/>
              <a:t>119</a:t>
            </a:fld>
            <a:endParaRPr lang="en-US" dirty="0"/>
          </a:p>
        </p:txBody>
      </p:sp>
      <p:sp>
        <p:nvSpPr>
          <p:cNvPr id="604163" name="Rectangle 2"/>
          <p:cNvSpPr>
            <a:spLocks noGrp="1" noRot="1" noChangeAspect="1" noChangeArrowheads="1" noTextEdit="1"/>
          </p:cNvSpPr>
          <p:nvPr>
            <p:ph type="sldImg"/>
          </p:nvPr>
        </p:nvSpPr>
        <p:spPr>
          <a:xfrm>
            <a:off x="1258888" y="720725"/>
            <a:ext cx="4799012" cy="3598863"/>
          </a:xfrm>
          <a:solidFill>
            <a:srgbClr val="FFFFFF"/>
          </a:solidFill>
          <a:ln/>
        </p:spPr>
      </p:sp>
      <p:sp>
        <p:nvSpPr>
          <p:cNvPr id="604164" name="Rectangle 3"/>
          <p:cNvSpPr>
            <a:spLocks noGrp="1" noChangeArrowheads="1"/>
          </p:cNvSpPr>
          <p:nvPr>
            <p:ph type="body" idx="1"/>
          </p:nvPr>
        </p:nvSpPr>
        <p:spPr>
          <a:xfrm>
            <a:off x="975360" y="4560857"/>
            <a:ext cx="5364480" cy="4320294"/>
          </a:xfrm>
          <a:solidFill>
            <a:srgbClr val="FFFFFF"/>
          </a:solidFill>
          <a:ln>
            <a:solidFill>
              <a:srgbClr val="000000"/>
            </a:solidFill>
          </a:ln>
        </p:spPr>
        <p:txBody>
          <a:bodyPr lIns="91409" tIns="45705" rIns="91409" bIns="45705"/>
          <a:lstStyle/>
          <a:p>
            <a:pPr eaLnBrk="1" hangingPunct="1"/>
            <a:r>
              <a:rPr lang="en-US" dirty="0"/>
              <a:t>Page 100</a:t>
            </a:r>
          </a:p>
        </p:txBody>
      </p:sp>
    </p:spTree>
    <p:extLst>
      <p:ext uri="{BB962C8B-B14F-4D97-AF65-F5344CB8AC3E}">
        <p14:creationId xmlns:p14="http://schemas.microsoft.com/office/powerpoint/2010/main" val="53105011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7"/>
          <p:cNvSpPr>
            <a:spLocks noGrp="1" noChangeArrowheads="1"/>
          </p:cNvSpPr>
          <p:nvPr>
            <p:ph type="sldNum" sz="quarter" idx="5"/>
          </p:nvPr>
        </p:nvSpPr>
        <p:spPr>
          <a:noFill/>
        </p:spPr>
        <p:txBody>
          <a:bodyPr/>
          <a:lstStyle/>
          <a:p>
            <a:fld id="{6D1D4A3A-B577-429E-B380-BE12F845E667}" type="slidenum">
              <a:rPr lang="en-US" smtClean="0"/>
              <a:pPr/>
              <a:t>120</a:t>
            </a:fld>
            <a:endParaRPr lang="en-US" dirty="0"/>
          </a:p>
        </p:txBody>
      </p:sp>
      <p:sp>
        <p:nvSpPr>
          <p:cNvPr id="605187" name="Rectangle 2"/>
          <p:cNvSpPr>
            <a:spLocks noGrp="1" noRot="1" noChangeAspect="1" noChangeArrowheads="1" noTextEdit="1"/>
          </p:cNvSpPr>
          <p:nvPr>
            <p:ph type="sldImg"/>
          </p:nvPr>
        </p:nvSpPr>
        <p:spPr>
          <a:xfrm>
            <a:off x="1258888" y="720725"/>
            <a:ext cx="4799012" cy="3598863"/>
          </a:xfrm>
          <a:solidFill>
            <a:srgbClr val="FFFFFF"/>
          </a:solidFill>
          <a:ln/>
        </p:spPr>
      </p:sp>
      <p:sp>
        <p:nvSpPr>
          <p:cNvPr id="605188" name="Rectangle 3"/>
          <p:cNvSpPr>
            <a:spLocks noGrp="1" noChangeArrowheads="1"/>
          </p:cNvSpPr>
          <p:nvPr>
            <p:ph type="body" idx="1"/>
          </p:nvPr>
        </p:nvSpPr>
        <p:spPr>
          <a:xfrm>
            <a:off x="975360" y="4560857"/>
            <a:ext cx="5364480" cy="4320294"/>
          </a:xfrm>
          <a:solidFill>
            <a:srgbClr val="FFFFFF"/>
          </a:solidFill>
          <a:ln>
            <a:solidFill>
              <a:srgbClr val="000000"/>
            </a:solidFill>
          </a:ln>
        </p:spPr>
        <p:txBody>
          <a:bodyPr lIns="91409" tIns="45705" rIns="91409" bIns="45705"/>
          <a:lstStyle/>
          <a:p>
            <a:pPr eaLnBrk="1" hangingPunct="1"/>
            <a:r>
              <a:rPr lang="en-US" dirty="0"/>
              <a:t>Page 100</a:t>
            </a:r>
          </a:p>
        </p:txBody>
      </p:sp>
    </p:spTree>
    <p:extLst>
      <p:ext uri="{BB962C8B-B14F-4D97-AF65-F5344CB8AC3E}">
        <p14:creationId xmlns:p14="http://schemas.microsoft.com/office/powerpoint/2010/main" val="3029565112"/>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7"/>
          <p:cNvSpPr>
            <a:spLocks noGrp="1" noChangeArrowheads="1"/>
          </p:cNvSpPr>
          <p:nvPr>
            <p:ph type="sldNum" sz="quarter" idx="5"/>
          </p:nvPr>
        </p:nvSpPr>
        <p:spPr>
          <a:noFill/>
        </p:spPr>
        <p:txBody>
          <a:bodyPr/>
          <a:lstStyle/>
          <a:p>
            <a:fld id="{9BD3B39A-5830-4A80-BDE9-A787E42C76F8}" type="slidenum">
              <a:rPr lang="en-US" smtClean="0"/>
              <a:pPr/>
              <a:t>121</a:t>
            </a:fld>
            <a:endParaRPr lang="en-US" dirty="0"/>
          </a:p>
        </p:txBody>
      </p:sp>
      <p:sp>
        <p:nvSpPr>
          <p:cNvPr id="606211" name="Rectangle 2"/>
          <p:cNvSpPr>
            <a:spLocks noGrp="1" noRot="1" noChangeAspect="1" noChangeArrowheads="1" noTextEdit="1"/>
          </p:cNvSpPr>
          <p:nvPr>
            <p:ph type="sldImg"/>
          </p:nvPr>
        </p:nvSpPr>
        <p:spPr>
          <a:xfrm>
            <a:off x="1258888" y="720725"/>
            <a:ext cx="4799012" cy="3598863"/>
          </a:xfrm>
          <a:solidFill>
            <a:srgbClr val="FFFFFF"/>
          </a:solidFill>
          <a:ln/>
        </p:spPr>
      </p:sp>
      <p:sp>
        <p:nvSpPr>
          <p:cNvPr id="606212" name="Rectangle 3"/>
          <p:cNvSpPr>
            <a:spLocks noGrp="1" noChangeArrowheads="1"/>
          </p:cNvSpPr>
          <p:nvPr>
            <p:ph type="body" idx="1"/>
          </p:nvPr>
        </p:nvSpPr>
        <p:spPr>
          <a:xfrm>
            <a:off x="975360" y="4560857"/>
            <a:ext cx="5364480" cy="4320294"/>
          </a:xfrm>
          <a:solidFill>
            <a:srgbClr val="FFFFFF"/>
          </a:solidFill>
          <a:ln>
            <a:solidFill>
              <a:srgbClr val="000000"/>
            </a:solidFill>
          </a:ln>
        </p:spPr>
        <p:txBody>
          <a:bodyPr lIns="91409" tIns="45705" rIns="91409" bIns="45705"/>
          <a:lstStyle/>
          <a:p>
            <a:pPr eaLnBrk="1" hangingPunct="1"/>
            <a:r>
              <a:rPr lang="en-US" dirty="0"/>
              <a:t>Page 101</a:t>
            </a:r>
          </a:p>
        </p:txBody>
      </p:sp>
    </p:spTree>
    <p:extLst>
      <p:ext uri="{BB962C8B-B14F-4D97-AF65-F5344CB8AC3E}">
        <p14:creationId xmlns:p14="http://schemas.microsoft.com/office/powerpoint/2010/main" val="1392744744"/>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7"/>
          <p:cNvSpPr>
            <a:spLocks noGrp="1" noChangeArrowheads="1"/>
          </p:cNvSpPr>
          <p:nvPr>
            <p:ph type="sldNum" sz="quarter" idx="5"/>
          </p:nvPr>
        </p:nvSpPr>
        <p:spPr>
          <a:noFill/>
        </p:spPr>
        <p:txBody>
          <a:bodyPr/>
          <a:lstStyle/>
          <a:p>
            <a:fld id="{EEEA7065-8C1E-4486-B53B-34E267F516FE}" type="slidenum">
              <a:rPr lang="en-US" smtClean="0"/>
              <a:pPr/>
              <a:t>122</a:t>
            </a:fld>
            <a:endParaRPr lang="en-US" dirty="0"/>
          </a:p>
        </p:txBody>
      </p:sp>
      <p:sp>
        <p:nvSpPr>
          <p:cNvPr id="607235" name="Rectangle 2"/>
          <p:cNvSpPr>
            <a:spLocks noGrp="1" noRot="1" noChangeAspect="1" noChangeArrowheads="1" noTextEdit="1"/>
          </p:cNvSpPr>
          <p:nvPr>
            <p:ph type="sldImg"/>
          </p:nvPr>
        </p:nvSpPr>
        <p:spPr>
          <a:xfrm>
            <a:off x="1258888" y="720725"/>
            <a:ext cx="4799012" cy="3598863"/>
          </a:xfrm>
          <a:solidFill>
            <a:srgbClr val="FFFFFF"/>
          </a:solidFill>
          <a:ln/>
        </p:spPr>
      </p:sp>
      <p:sp>
        <p:nvSpPr>
          <p:cNvPr id="607236" name="Rectangle 3"/>
          <p:cNvSpPr>
            <a:spLocks noGrp="1" noChangeArrowheads="1"/>
          </p:cNvSpPr>
          <p:nvPr>
            <p:ph type="body" idx="1"/>
          </p:nvPr>
        </p:nvSpPr>
        <p:spPr>
          <a:xfrm>
            <a:off x="975360" y="4560857"/>
            <a:ext cx="5364480" cy="4320294"/>
          </a:xfrm>
          <a:solidFill>
            <a:srgbClr val="FFFFFF"/>
          </a:solidFill>
          <a:ln>
            <a:solidFill>
              <a:srgbClr val="000000"/>
            </a:solidFill>
          </a:ln>
        </p:spPr>
        <p:txBody>
          <a:bodyPr lIns="91409" tIns="45705" rIns="91409" bIns="45705"/>
          <a:lstStyle/>
          <a:p>
            <a:pPr eaLnBrk="1" hangingPunct="1"/>
            <a:r>
              <a:rPr lang="en-US" dirty="0"/>
              <a:t>Page 101</a:t>
            </a:r>
          </a:p>
        </p:txBody>
      </p:sp>
    </p:spTree>
    <p:extLst>
      <p:ext uri="{BB962C8B-B14F-4D97-AF65-F5344CB8AC3E}">
        <p14:creationId xmlns:p14="http://schemas.microsoft.com/office/powerpoint/2010/main" val="225348778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7"/>
          <p:cNvSpPr>
            <a:spLocks noGrp="1" noChangeArrowheads="1"/>
          </p:cNvSpPr>
          <p:nvPr>
            <p:ph type="sldNum" sz="quarter" idx="5"/>
          </p:nvPr>
        </p:nvSpPr>
        <p:spPr>
          <a:noFill/>
        </p:spPr>
        <p:txBody>
          <a:bodyPr/>
          <a:lstStyle/>
          <a:p>
            <a:fld id="{ACAF9980-0934-42C3-B580-D16918D127C8}" type="slidenum">
              <a:rPr lang="en-US" smtClean="0"/>
              <a:pPr/>
              <a:t>123</a:t>
            </a:fld>
            <a:endParaRPr lang="en-US" dirty="0"/>
          </a:p>
        </p:txBody>
      </p:sp>
      <p:sp>
        <p:nvSpPr>
          <p:cNvPr id="608259" name="Rectangle 2"/>
          <p:cNvSpPr>
            <a:spLocks noGrp="1" noRot="1" noChangeAspect="1" noChangeArrowheads="1" noTextEdit="1"/>
          </p:cNvSpPr>
          <p:nvPr>
            <p:ph type="sldImg"/>
          </p:nvPr>
        </p:nvSpPr>
        <p:spPr>
          <a:xfrm>
            <a:off x="1258888" y="720725"/>
            <a:ext cx="4799012" cy="3598863"/>
          </a:xfrm>
          <a:solidFill>
            <a:srgbClr val="FFFFFF"/>
          </a:solidFill>
          <a:ln/>
        </p:spPr>
      </p:sp>
      <p:sp>
        <p:nvSpPr>
          <p:cNvPr id="608260" name="Rectangle 3"/>
          <p:cNvSpPr>
            <a:spLocks noGrp="1" noChangeArrowheads="1"/>
          </p:cNvSpPr>
          <p:nvPr>
            <p:ph type="body" idx="1"/>
          </p:nvPr>
        </p:nvSpPr>
        <p:spPr>
          <a:xfrm>
            <a:off x="975360" y="4560857"/>
            <a:ext cx="5364480" cy="4320294"/>
          </a:xfrm>
          <a:solidFill>
            <a:srgbClr val="FFFFFF"/>
          </a:solidFill>
          <a:ln>
            <a:solidFill>
              <a:srgbClr val="000000"/>
            </a:solidFill>
          </a:ln>
        </p:spPr>
        <p:txBody>
          <a:bodyPr lIns="91409" tIns="45705" rIns="91409" bIns="45705"/>
          <a:lstStyle/>
          <a:p>
            <a:pPr eaLnBrk="1" hangingPunct="1"/>
            <a:r>
              <a:rPr lang="en-US" dirty="0"/>
              <a:t>Page 101</a:t>
            </a:r>
          </a:p>
        </p:txBody>
      </p:sp>
    </p:spTree>
    <p:extLst>
      <p:ext uri="{BB962C8B-B14F-4D97-AF65-F5344CB8AC3E}">
        <p14:creationId xmlns:p14="http://schemas.microsoft.com/office/powerpoint/2010/main" val="1824431355"/>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Rectangle 7"/>
          <p:cNvSpPr>
            <a:spLocks noGrp="1" noChangeArrowheads="1"/>
          </p:cNvSpPr>
          <p:nvPr>
            <p:ph type="sldNum" sz="quarter" idx="5"/>
          </p:nvPr>
        </p:nvSpPr>
        <p:spPr>
          <a:noFill/>
        </p:spPr>
        <p:txBody>
          <a:bodyPr/>
          <a:lstStyle/>
          <a:p>
            <a:fld id="{58260C12-5D9C-4276-9598-60B99A1E1603}" type="slidenum">
              <a:rPr lang="en-US" smtClean="0"/>
              <a:pPr/>
              <a:t>124</a:t>
            </a:fld>
            <a:endParaRPr lang="en-US" dirty="0"/>
          </a:p>
        </p:txBody>
      </p:sp>
      <p:sp>
        <p:nvSpPr>
          <p:cNvPr id="609283" name="Rectangle 2"/>
          <p:cNvSpPr>
            <a:spLocks noGrp="1" noRot="1" noChangeAspect="1" noChangeArrowheads="1" noTextEdit="1"/>
          </p:cNvSpPr>
          <p:nvPr>
            <p:ph type="sldImg"/>
          </p:nvPr>
        </p:nvSpPr>
        <p:spPr>
          <a:xfrm>
            <a:off x="1258888" y="720725"/>
            <a:ext cx="4799012" cy="3598863"/>
          </a:xfrm>
          <a:solidFill>
            <a:srgbClr val="FFFFFF"/>
          </a:solidFill>
          <a:ln/>
        </p:spPr>
      </p:sp>
      <p:sp>
        <p:nvSpPr>
          <p:cNvPr id="609284" name="Rectangle 3"/>
          <p:cNvSpPr>
            <a:spLocks noGrp="1" noChangeArrowheads="1"/>
          </p:cNvSpPr>
          <p:nvPr>
            <p:ph type="body" idx="1"/>
          </p:nvPr>
        </p:nvSpPr>
        <p:spPr>
          <a:xfrm>
            <a:off x="975360" y="4560857"/>
            <a:ext cx="5364480" cy="4320294"/>
          </a:xfrm>
          <a:solidFill>
            <a:srgbClr val="FFFFFF"/>
          </a:solidFill>
          <a:ln>
            <a:solidFill>
              <a:srgbClr val="000000"/>
            </a:solidFill>
          </a:ln>
        </p:spPr>
        <p:txBody>
          <a:bodyPr lIns="91409" tIns="45705" rIns="91409" bIns="45705"/>
          <a:lstStyle/>
          <a:p>
            <a:pPr eaLnBrk="1" hangingPunct="1"/>
            <a:r>
              <a:rPr lang="en-US" dirty="0"/>
              <a:t>Page 101</a:t>
            </a:r>
          </a:p>
        </p:txBody>
      </p:sp>
    </p:spTree>
    <p:extLst>
      <p:ext uri="{BB962C8B-B14F-4D97-AF65-F5344CB8AC3E}">
        <p14:creationId xmlns:p14="http://schemas.microsoft.com/office/powerpoint/2010/main" val="3551292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3.jpe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4.jpe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a:xfrm>
            <a:off x="7239000" y="6553200"/>
            <a:ext cx="1905000" cy="457200"/>
          </a:xfrm>
        </p:spPr>
        <p:txBody>
          <a:bodyPr/>
          <a:lstStyle>
            <a:lvl1pPr>
              <a:defRPr sz="1200"/>
            </a:lvl1pPr>
          </a:lstStyle>
          <a:p>
            <a:fld id="{130F4CC4-D35D-4B58-B245-43B0218DF70E}"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98C6E259-6EF3-46B6-B032-134ED4C35ED4}"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3CD9DBAB-76C1-4766-9E1D-CCDC30A462A2}" type="slidenum">
              <a:rPr lang="en-US"/>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r>
              <a:rPr lang="en-US" dirty="0">
                <a:solidFill>
                  <a:srgbClr val="000000"/>
                </a:solidFill>
              </a:rPr>
              <a:t>  </a:t>
            </a:r>
            <a:fld id="{2F5C4F84-53D8-4EC0-8EDE-9D839C6760E1}" type="slidenum">
              <a:rPr lang="en-US">
                <a:solidFill>
                  <a:srgbClr val="000000"/>
                </a:solidFill>
              </a:rPr>
              <a:pPr>
                <a:defRPr/>
              </a:pPr>
              <a:t>‹#›</a:t>
            </a:fld>
            <a:endParaRPr lang="en-US" dirty="0">
              <a:solidFill>
                <a:srgbClr val="000000"/>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r>
              <a:rPr lang="en-US" dirty="0">
                <a:solidFill>
                  <a:srgbClr val="000000"/>
                </a:solidFill>
              </a:rPr>
              <a:t>  </a:t>
            </a:r>
            <a:fld id="{B6FC2FB8-0360-448E-8802-253C43834666}" type="slidenum">
              <a:rPr lang="en-US">
                <a:solidFill>
                  <a:srgbClr val="000000"/>
                </a:solidFill>
              </a:rPr>
              <a:pPr>
                <a:defRPr/>
              </a:pPr>
              <a:t>‹#›</a:t>
            </a:fld>
            <a:endParaRPr lang="en-US" dirty="0">
              <a:solidFill>
                <a:srgbClr val="000000"/>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r>
              <a:rPr lang="en-US" dirty="0">
                <a:solidFill>
                  <a:srgbClr val="000000"/>
                </a:solidFill>
              </a:rPr>
              <a:t>  </a:t>
            </a:r>
            <a:fld id="{8FF9D11B-AC99-4234-924B-982035D885B3}" type="slidenum">
              <a:rPr lang="en-US">
                <a:solidFill>
                  <a:srgbClr val="000000"/>
                </a:solidFill>
              </a:rPr>
              <a:pPr>
                <a:defRPr/>
              </a:pPr>
              <a:t>‹#›</a:t>
            </a:fld>
            <a:endParaRPr lang="en-US" dirty="0">
              <a:solidFill>
                <a:srgbClr val="000000"/>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r>
              <a:rPr lang="en-US" dirty="0">
                <a:solidFill>
                  <a:srgbClr val="000000"/>
                </a:solidFill>
              </a:rPr>
              <a:t>  </a:t>
            </a:r>
            <a:fld id="{8DE54D65-0027-4DB6-96AC-AA754E19B346}" type="slidenum">
              <a:rPr lang="en-US">
                <a:solidFill>
                  <a:srgbClr val="000000"/>
                </a:solidFill>
              </a:rPr>
              <a:pPr>
                <a:defRPr/>
              </a:pPr>
              <a:t>‹#›</a:t>
            </a:fld>
            <a:endParaRPr lang="en-US" dirty="0">
              <a:solidFill>
                <a:srgbClr val="000000"/>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dirty="0">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r>
              <a:rPr lang="en-US" dirty="0">
                <a:solidFill>
                  <a:srgbClr val="000000"/>
                </a:solidFill>
              </a:rPr>
              <a:t>  </a:t>
            </a:r>
            <a:fld id="{369EDF4C-306A-47C9-9154-785D43E1E21E}" type="slidenum">
              <a:rPr lang="en-US">
                <a:solidFill>
                  <a:srgbClr val="000000"/>
                </a:solidFill>
              </a:rPr>
              <a:pPr>
                <a:defRPr/>
              </a:pPr>
              <a:t>‹#›</a:t>
            </a:fld>
            <a:endParaRPr lang="en-US" dirty="0">
              <a:solidFill>
                <a:srgbClr val="000000"/>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dirty="0">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dirty="0">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r>
              <a:rPr lang="en-US" dirty="0">
                <a:solidFill>
                  <a:srgbClr val="000000"/>
                </a:solidFill>
              </a:rPr>
              <a:t>  </a:t>
            </a:r>
            <a:fld id="{FC0368F6-D534-49E7-BB10-089303BDDE28}" type="slidenum">
              <a:rPr lang="en-US">
                <a:solidFill>
                  <a:srgbClr val="000000"/>
                </a:solidFill>
              </a:rPr>
              <a:pPr>
                <a:defRPr/>
              </a:pPr>
              <a:t>‹#›</a:t>
            </a:fld>
            <a:endParaRPr lang="en-US" dirty="0">
              <a:solidFill>
                <a:srgbClr val="000000"/>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dirty="0">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dirty="0">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r>
              <a:rPr lang="en-US" dirty="0">
                <a:solidFill>
                  <a:srgbClr val="000000"/>
                </a:solidFill>
              </a:rPr>
              <a:t>  </a:t>
            </a:r>
            <a:fld id="{404F7091-5F7D-4DAA-830C-53D2757D8065}" type="slidenum">
              <a:rPr lang="en-US">
                <a:solidFill>
                  <a:srgbClr val="000000"/>
                </a:solidFill>
              </a:rPr>
              <a:pPr>
                <a:defRPr/>
              </a:pPr>
              <a:t>‹#›</a:t>
            </a:fld>
            <a:endParaRPr lang="en-US" dirty="0">
              <a:solidFill>
                <a:srgbClr val="000000"/>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r>
              <a:rPr lang="en-US" dirty="0">
                <a:solidFill>
                  <a:srgbClr val="000000"/>
                </a:solidFill>
              </a:rPr>
              <a:t>  </a:t>
            </a:r>
            <a:fld id="{5D89DC3C-A835-4314-A709-C642D566BC1C}" type="slidenum">
              <a:rPr lang="en-US">
                <a:solidFill>
                  <a:srgbClr val="000000"/>
                </a:solidFill>
              </a:rPr>
              <a:pPr>
                <a:defRPr/>
              </a:pPr>
              <a:t>‹#›</a:t>
            </a:fld>
            <a:endParaRPr lang="en-US" dirty="0">
              <a:solidFill>
                <a:srgbClr val="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a:xfrm>
            <a:off x="7239000" y="6553200"/>
            <a:ext cx="1905000" cy="457200"/>
          </a:xfrm>
        </p:spPr>
        <p:txBody>
          <a:bodyPr/>
          <a:lstStyle>
            <a:lvl1pPr>
              <a:defRPr/>
            </a:lvl1pPr>
          </a:lstStyle>
          <a:p>
            <a:fld id="{F471837E-1E13-4F82-84A4-4B054FAB7E00}" type="slidenum">
              <a:rPr lang="en-US"/>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r>
              <a:rPr lang="en-US" dirty="0">
                <a:solidFill>
                  <a:srgbClr val="000000"/>
                </a:solidFill>
              </a:rPr>
              <a:t>  </a:t>
            </a:r>
            <a:fld id="{0F44C246-C3AA-4CD0-A274-53FC48FCB82D}" type="slidenum">
              <a:rPr lang="en-US">
                <a:solidFill>
                  <a:srgbClr val="000000"/>
                </a:solidFill>
              </a:rPr>
              <a:pPr>
                <a:defRPr/>
              </a:pPr>
              <a:t>‹#›</a:t>
            </a:fld>
            <a:endParaRPr lang="en-US" dirty="0">
              <a:solidFill>
                <a:srgbClr val="000000"/>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r>
              <a:rPr lang="en-US" dirty="0">
                <a:solidFill>
                  <a:srgbClr val="000000"/>
                </a:solidFill>
              </a:rPr>
              <a:t>  </a:t>
            </a:r>
            <a:fld id="{F51223B1-A38C-42C2-8168-0A2D1A5D8CDD}" type="slidenum">
              <a:rPr lang="en-US">
                <a:solidFill>
                  <a:srgbClr val="000000"/>
                </a:solidFill>
              </a:rPr>
              <a:pPr>
                <a:defRPr/>
              </a:pPr>
              <a:t>‹#›</a:t>
            </a:fld>
            <a:endParaRPr lang="en-US" dirty="0">
              <a:solidFill>
                <a:srgbClr val="000000"/>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r>
              <a:rPr lang="en-US" dirty="0">
                <a:solidFill>
                  <a:srgbClr val="000000"/>
                </a:solidFill>
              </a:rPr>
              <a:t>  </a:t>
            </a:r>
            <a:fld id="{C7C2E8F6-E901-439A-B92E-2C57A35ABF83}" type="slidenum">
              <a:rPr lang="en-US">
                <a:solidFill>
                  <a:srgbClr val="000000"/>
                </a:solidFill>
              </a:rPr>
              <a:pPr>
                <a:defRPr/>
              </a:pPr>
              <a:t>‹#›</a:t>
            </a:fld>
            <a:endParaRPr lang="en-US" dirty="0">
              <a:solidFill>
                <a:srgbClr val="000000"/>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a:xfrm>
            <a:off x="7239000" y="6553200"/>
            <a:ext cx="1905000" cy="457200"/>
          </a:xfrm>
        </p:spPr>
        <p:txBody>
          <a:bodyPr/>
          <a:lstStyle>
            <a:lvl1pPr>
              <a:defRPr sz="1200"/>
            </a:lvl1pPr>
          </a:lstStyle>
          <a:p>
            <a:fld id="{130F4CC4-D35D-4B58-B245-43B0218DF70E}" type="slidenum">
              <a:rPr lang="en-US" smtClean="0">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24306002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a:xfrm>
            <a:off x="7239000" y="6553200"/>
            <a:ext cx="1905000" cy="457200"/>
          </a:xfrm>
        </p:spPr>
        <p:txBody>
          <a:bodyPr/>
          <a:lstStyle>
            <a:lvl1pPr>
              <a:defRPr/>
            </a:lvl1pPr>
          </a:lstStyle>
          <a:p>
            <a:fld id="{F471837E-1E13-4F82-84A4-4B054FAB7E00}" type="slidenum">
              <a:rPr lang="en-US">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8560779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C3194582-220C-4049-8F08-3EC48BB495B6}" type="slidenum">
              <a:rPr lang="en-US">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23313803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dirty="0">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dirty="0">
              <a:solidFill>
                <a:srgbClr val="000000"/>
              </a:solidFill>
            </a:endParaRPr>
          </a:p>
        </p:txBody>
      </p:sp>
      <p:sp>
        <p:nvSpPr>
          <p:cNvPr id="7" name="Slide Number Placeholder 6"/>
          <p:cNvSpPr>
            <a:spLocks noGrp="1"/>
          </p:cNvSpPr>
          <p:nvPr>
            <p:ph type="sldNum" sz="quarter" idx="12"/>
          </p:nvPr>
        </p:nvSpPr>
        <p:spPr>
          <a:xfrm>
            <a:off x="7239000" y="6553200"/>
            <a:ext cx="1905000" cy="457200"/>
          </a:xfrm>
        </p:spPr>
        <p:txBody>
          <a:bodyPr/>
          <a:lstStyle>
            <a:lvl1pPr>
              <a:defRPr/>
            </a:lvl1pPr>
          </a:lstStyle>
          <a:p>
            <a:fld id="{E7982269-AB5D-45DD-A6CD-D4269EA5F3AE}" type="slidenum">
              <a:rPr lang="en-US">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194994463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dirty="0">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dirty="0">
              <a:solidFill>
                <a:srgbClr val="000000"/>
              </a:solidFill>
            </a:endParaRPr>
          </a:p>
        </p:txBody>
      </p:sp>
      <p:sp>
        <p:nvSpPr>
          <p:cNvPr id="9" name="Slide Number Placeholder 8"/>
          <p:cNvSpPr>
            <a:spLocks noGrp="1"/>
          </p:cNvSpPr>
          <p:nvPr>
            <p:ph type="sldNum" sz="quarter" idx="12"/>
          </p:nvPr>
        </p:nvSpPr>
        <p:spPr>
          <a:xfrm>
            <a:off x="7239000" y="6400800"/>
            <a:ext cx="1905000" cy="457200"/>
          </a:xfrm>
        </p:spPr>
        <p:txBody>
          <a:bodyPr/>
          <a:lstStyle>
            <a:lvl1pPr>
              <a:defRPr/>
            </a:lvl1pPr>
          </a:lstStyle>
          <a:p>
            <a:fld id="{3F603E3B-EF22-4076-88C0-E56D1B71BE4A}" type="slidenum">
              <a:rPr lang="en-US">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80502852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dirty="0">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dirty="0">
              <a:solidFill>
                <a:srgbClr val="000000"/>
              </a:solidFill>
            </a:endParaRPr>
          </a:p>
        </p:txBody>
      </p:sp>
      <p:sp>
        <p:nvSpPr>
          <p:cNvPr id="5" name="Slide Number Placeholder 4"/>
          <p:cNvSpPr>
            <a:spLocks noGrp="1"/>
          </p:cNvSpPr>
          <p:nvPr>
            <p:ph type="sldNum" sz="quarter" idx="12"/>
          </p:nvPr>
        </p:nvSpPr>
        <p:spPr>
          <a:xfrm>
            <a:off x="7239000" y="6553200"/>
            <a:ext cx="1905000" cy="457200"/>
          </a:xfrm>
        </p:spPr>
        <p:txBody>
          <a:bodyPr/>
          <a:lstStyle>
            <a:lvl1pPr>
              <a:defRPr/>
            </a:lvl1pPr>
          </a:lstStyle>
          <a:p>
            <a:fld id="{E816B8CE-BE27-4891-B1C4-BC2FBC0B2B88}" type="slidenum">
              <a:rPr lang="en-US">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78191239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dirty="0">
              <a:solidFill>
                <a:srgbClr val="000000"/>
              </a:solidFill>
            </a:endParaRPr>
          </a:p>
        </p:txBody>
      </p:sp>
      <p:sp>
        <p:nvSpPr>
          <p:cNvPr id="5" name="Rectangle 6"/>
          <p:cNvSpPr txBox="1">
            <a:spLocks noChangeArrowheads="1"/>
          </p:cNvSpPr>
          <p:nvPr userDrawn="1"/>
        </p:nvSpPr>
        <p:spPr bwMode="auto">
          <a:xfrm>
            <a:off x="7239000" y="6629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buFontTx/>
              <a:buNone/>
              <a:defRPr sz="1000">
                <a:solidFill>
                  <a:schemeClr val="tx1"/>
                </a:solidFill>
              </a:defRPr>
            </a:lvl1pPr>
          </a:lstStyle>
          <a:p>
            <a:pPr>
              <a:defRPr/>
            </a:pPr>
            <a:r>
              <a:rPr lang="en-US" b="0" dirty="0">
                <a:solidFill>
                  <a:srgbClr val="000000"/>
                </a:solidFill>
                <a:latin typeface="Times New Roman"/>
              </a:rPr>
              <a:t>  </a:t>
            </a:r>
            <a:fld id="{368F5E6E-8034-4988-8F92-3826EC0FA65F}" type="slidenum">
              <a:rPr lang="en-US" b="0" smtClean="0">
                <a:solidFill>
                  <a:srgbClr val="000000"/>
                </a:solidFill>
                <a:latin typeface="Times New Roman"/>
              </a:rPr>
              <a:pPr>
                <a:defRPr/>
              </a:pPr>
              <a:t>‹#›</a:t>
            </a:fld>
            <a:endParaRPr lang="en-US" b="0" dirty="0">
              <a:solidFill>
                <a:srgbClr val="000000"/>
              </a:solidFill>
              <a:latin typeface="Times New Roman"/>
            </a:endParaRPr>
          </a:p>
        </p:txBody>
      </p:sp>
    </p:spTree>
    <p:extLst>
      <p:ext uri="{BB962C8B-B14F-4D97-AF65-F5344CB8AC3E}">
        <p14:creationId xmlns:p14="http://schemas.microsoft.com/office/powerpoint/2010/main" val="4137882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C3194582-220C-4049-8F08-3EC48BB495B6}" type="slidenum">
              <a:rPr lang="en-US"/>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06AC5FE7-F7C5-4B5E-BE50-8B989D560EC1}" type="slidenum">
              <a:rPr lang="en-US">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42392248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57F3462-AE17-4E55-B156-04616A48E8C9}" type="slidenum">
              <a:rPr lang="en-US">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168475908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98C6E259-6EF3-46B6-B032-134ED4C35ED4}" type="slidenum">
              <a:rPr lang="en-US">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241617715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3CD9DBAB-76C1-4766-9E1D-CCDC30A462A2}" type="slidenum">
              <a:rPr lang="en-US">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311716665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r>
              <a:rPr lang="en-US">
                <a:solidFill>
                  <a:srgbClr val="000000"/>
                </a:solidFill>
              </a:rPr>
              <a:t>  </a:t>
            </a:r>
            <a:fld id="{00CE6342-A9C9-4664-B94F-C520255DA19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97717850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r>
              <a:rPr lang="en-US">
                <a:solidFill>
                  <a:srgbClr val="000000"/>
                </a:solidFill>
              </a:rPr>
              <a:t>  </a:t>
            </a:r>
            <a:fld id="{45E04187-ACC7-49D2-98E2-E86F5EF0416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01062471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r>
              <a:rPr lang="en-US">
                <a:solidFill>
                  <a:srgbClr val="000000"/>
                </a:solidFill>
              </a:rPr>
              <a:t>  </a:t>
            </a:r>
            <a:fld id="{D0085601-8487-4D55-8A95-59151C848C0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5911228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r>
              <a:rPr lang="en-US">
                <a:solidFill>
                  <a:srgbClr val="000000"/>
                </a:solidFill>
              </a:rPr>
              <a:t>  </a:t>
            </a:r>
            <a:fld id="{E7F02B46-FFD3-461A-8FC0-5F1582ED331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88917031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r>
              <a:rPr lang="en-US">
                <a:solidFill>
                  <a:srgbClr val="000000"/>
                </a:solidFill>
              </a:rPr>
              <a:t>  </a:t>
            </a:r>
            <a:fld id="{6AB97388-1212-4844-ABBC-D8602462946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64158879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r>
              <a:rPr lang="en-US">
                <a:solidFill>
                  <a:srgbClr val="000000"/>
                </a:solidFill>
              </a:rPr>
              <a:t>  </a:t>
            </a:r>
            <a:fld id="{18DC9AA6-F84D-4C3A-84F2-6D596DCA42D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352258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a:xfrm>
            <a:off x="7239000" y="6553200"/>
            <a:ext cx="1905000" cy="457200"/>
          </a:xfrm>
        </p:spPr>
        <p:txBody>
          <a:bodyPr/>
          <a:lstStyle>
            <a:lvl1pPr>
              <a:defRPr/>
            </a:lvl1pPr>
          </a:lstStyle>
          <a:p>
            <a:fld id="{E7982269-AB5D-45DD-A6CD-D4269EA5F3AE}" type="slidenum">
              <a:rPr lang="en-US"/>
              <a:pPr/>
              <a:t>‹#›</a:t>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r>
              <a:rPr lang="en-US">
                <a:solidFill>
                  <a:srgbClr val="000000"/>
                </a:solidFill>
              </a:rPr>
              <a:t>  </a:t>
            </a:r>
            <a:fld id="{536E706B-C376-47A4-BF27-A94814D71C3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91276583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r>
              <a:rPr lang="en-US">
                <a:solidFill>
                  <a:srgbClr val="000000"/>
                </a:solidFill>
              </a:rPr>
              <a:t>  </a:t>
            </a:r>
            <a:fld id="{1EE3B392-E68B-4BCB-9C40-BB5DA3DC2A4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46920395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r>
              <a:rPr lang="en-US">
                <a:solidFill>
                  <a:srgbClr val="000000"/>
                </a:solidFill>
              </a:rPr>
              <a:t>  </a:t>
            </a:r>
            <a:fld id="{5FC1134A-74FC-4A51-A03F-BF2FEEBBA63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22790054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r>
              <a:rPr lang="en-US">
                <a:solidFill>
                  <a:srgbClr val="000000"/>
                </a:solidFill>
              </a:rPr>
              <a:t>  </a:t>
            </a:r>
            <a:fld id="{C803D686-4AF2-47BD-BB48-88C3519268B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96496293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r>
              <a:rPr lang="en-US">
                <a:solidFill>
                  <a:srgbClr val="000000"/>
                </a:solidFill>
              </a:rPr>
              <a:t>  </a:t>
            </a:r>
            <a:fld id="{76C68F60-C9D2-407B-BABC-243F496BA15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41172294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fontAlgn="base">
                <a:spcBef>
                  <a:spcPct val="0"/>
                </a:spcBef>
                <a:spcAft>
                  <a:spcPct val="0"/>
                </a:spcAft>
                <a:defRPr/>
              </a:pPr>
              <a:endParaRPr lang="en-US" altLang="en-US" sz="1800">
                <a:solidFill>
                  <a:srgbClr val="000000"/>
                </a:solidFill>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defRPr/>
              </a:pPr>
              <a:endParaRPr lang="en-US" altLang="en-US" sz="1800">
                <a:solidFill>
                  <a:srgbClr val="000000"/>
                </a:solidFill>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defRPr/>
                </a:pPr>
                <a:endParaRPr lang="en-US" altLang="en-US" sz="1800">
                  <a:solidFill>
                    <a:srgbClr val="000000"/>
                  </a:solidFill>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defRPr/>
                </a:pPr>
                <a:endParaRPr lang="en-US" altLang="en-US" sz="1800">
                  <a:solidFill>
                    <a:srgbClr val="000000"/>
                  </a:solidFill>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defRPr/>
                </a:pPr>
                <a:endParaRPr lang="en-US" altLang="en-US" sz="1800">
                  <a:solidFill>
                    <a:srgbClr val="000000"/>
                  </a:solidFill>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defRPr/>
                </a:pPr>
                <a:endParaRPr lang="en-US" altLang="en-US" sz="1800">
                  <a:solidFill>
                    <a:srgbClr val="000000"/>
                  </a:solidFill>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defRPr/>
                </a:pPr>
                <a:endParaRPr lang="en-US" altLang="en-US" sz="1800">
                  <a:solidFill>
                    <a:srgbClr val="000000"/>
                  </a:solidFill>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defRPr/>
                </a:pPr>
                <a:endParaRPr lang="en-US" altLang="en-US" sz="1800">
                  <a:solidFill>
                    <a:srgbClr val="000000"/>
                  </a:solidFill>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defRPr/>
                </a:pPr>
                <a:endParaRPr lang="en-US" altLang="en-US" sz="1800">
                  <a:solidFill>
                    <a:srgbClr val="000000"/>
                  </a:solidFill>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defRPr/>
                </a:pPr>
                <a:endParaRPr lang="en-US" altLang="en-US" sz="1800">
                  <a:solidFill>
                    <a:srgbClr val="000000"/>
                  </a:solidFill>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defRPr/>
                </a:pPr>
                <a:endParaRPr lang="en-US" altLang="en-US" sz="1800">
                  <a:solidFill>
                    <a:srgbClr val="000000"/>
                  </a:solidFill>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defRPr/>
                </a:pPr>
                <a:endParaRPr lang="en-US" altLang="en-US" sz="1800">
                  <a:solidFill>
                    <a:srgbClr val="000000"/>
                  </a:solidFill>
                  <a:latin typeface="Times New Roman" pitchFamily="18" charset="0"/>
                </a:endParaRPr>
              </a:p>
            </p:txBody>
          </p:sp>
        </p:grpSp>
      </p:grpSp>
      <p:sp>
        <p:nvSpPr>
          <p:cNvPr id="85011" name="Rectangle 19"/>
          <p:cNvSpPr>
            <a:spLocks noGrp="1" noChangeArrowheads="1"/>
          </p:cNvSpPr>
          <p:nvPr>
            <p:ph type="ctrTitle"/>
          </p:nvPr>
        </p:nvSpPr>
        <p:spPr>
          <a:xfrm>
            <a:off x="2971800" y="1828800"/>
            <a:ext cx="6019800" cy="2209800"/>
          </a:xfrm>
        </p:spPr>
        <p:txBody>
          <a:bodyPr/>
          <a:lstStyle>
            <a:lvl1pPr>
              <a:defRPr sz="3750">
                <a:solidFill>
                  <a:srgbClr val="FFFFFF"/>
                </a:solidFill>
              </a:defRPr>
            </a:lvl1pPr>
          </a:lstStyle>
          <a:p>
            <a:r>
              <a:rPr lang="en-US"/>
              <a:t>Click to edit Master title style</a:t>
            </a:r>
          </a:p>
        </p:txBody>
      </p:sp>
      <p:sp>
        <p:nvSpPr>
          <p:cNvPr id="85012"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2550"/>
            </a:lvl1pPr>
          </a:lstStyle>
          <a:p>
            <a:r>
              <a:rPr lang="en-US"/>
              <a:t>Click to edit Master subtitle style</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a:solidFill>
                <a:srgbClr val="000000"/>
              </a:solidFill>
            </a:endParaRPr>
          </a:p>
        </p:txBody>
      </p:sp>
      <p:sp>
        <p:nvSpPr>
          <p:cNvPr id="19" name="Rectangle 17"/>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20" name="Rectangle 18"/>
          <p:cNvSpPr>
            <a:spLocks noGrp="1" noChangeArrowheads="1"/>
          </p:cNvSpPr>
          <p:nvPr>
            <p:ph type="sldNum" sz="quarter" idx="12"/>
          </p:nvPr>
        </p:nvSpPr>
        <p:spPr/>
        <p:txBody>
          <a:bodyPr/>
          <a:lstStyle>
            <a:lvl1pPr>
              <a:defRPr/>
            </a:lvl1pPr>
          </a:lstStyle>
          <a:p>
            <a:pPr>
              <a:defRPr/>
            </a:pPr>
            <a:fld id="{03D578C1-1641-4BD9-9505-C7E223F3914D}" type="slidenum">
              <a:rPr lang="en-US">
                <a:solidFill>
                  <a:srgbClr val="000000"/>
                </a:solidFill>
              </a:rPr>
              <a:pPr>
                <a:defRPr/>
              </a:pPr>
              <a:t>‹#›</a:t>
            </a:fld>
            <a:endParaRPr lang="en-US">
              <a:solidFill>
                <a:srgbClr val="000000"/>
              </a:solidFill>
            </a:endParaRPr>
          </a:p>
        </p:txBody>
      </p:sp>
      <p:pic>
        <p:nvPicPr>
          <p:cNvPr id="21" name="Picture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493" y="0"/>
            <a:ext cx="1363718" cy="1371600"/>
          </a:xfrm>
          <a:prstGeom prst="rect">
            <a:avLst/>
          </a:prstGeom>
          <a:solidFill>
            <a:schemeClr val="bg2"/>
          </a:solidFill>
        </p:spPr>
      </p:pic>
    </p:spTree>
    <p:extLst>
      <p:ext uri="{BB962C8B-B14F-4D97-AF65-F5344CB8AC3E}">
        <p14:creationId xmlns:p14="http://schemas.microsoft.com/office/powerpoint/2010/main" val="332980097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solidFill>
                <a:srgbClr val="000000"/>
              </a:solidFill>
            </a:endParaRPr>
          </a:p>
        </p:txBody>
      </p:sp>
      <p:sp>
        <p:nvSpPr>
          <p:cNvPr id="5" name="Rectangle 3"/>
          <p:cNvSpPr>
            <a:spLocks noGrp="1" noChangeArrowheads="1"/>
          </p:cNvSpPr>
          <p:nvPr>
            <p:ph type="sldNum" sz="quarter" idx="11"/>
          </p:nvPr>
        </p:nvSpPr>
        <p:spPr>
          <a:ln/>
        </p:spPr>
        <p:txBody>
          <a:bodyPr/>
          <a:lstStyle>
            <a:lvl1pPr>
              <a:defRPr/>
            </a:lvl1pPr>
          </a:lstStyle>
          <a:p>
            <a:pPr>
              <a:defRPr/>
            </a:pPr>
            <a:fld id="{8AF5D90A-43F9-4CE9-AB20-45077CC1D862}" type="slidenum">
              <a:rPr lang="en-US">
                <a:solidFill>
                  <a:srgbClr val="000000"/>
                </a:solidFill>
              </a:rPr>
              <a:pPr>
                <a:defRPr/>
              </a:pPr>
              <a:t>‹#›</a:t>
            </a:fld>
            <a:endParaRPr lang="en-US">
              <a:solidFill>
                <a:srgbClr val="000000"/>
              </a:solidFill>
            </a:endParaRPr>
          </a:p>
        </p:txBody>
      </p:sp>
      <p:sp>
        <p:nvSpPr>
          <p:cNvPr id="6" name="Rectangle 16"/>
          <p:cNvSpPr>
            <a:spLocks noGrp="1" noChangeArrowheads="1"/>
          </p:cNvSpPr>
          <p:nvPr>
            <p:ph type="dt" sz="half" idx="12"/>
          </p:nvPr>
        </p:nvSpPr>
        <p:spPr>
          <a:ln/>
        </p:spPr>
        <p:txBody>
          <a:bodyPr/>
          <a:lstStyle>
            <a:lvl1pPr>
              <a:defRPr/>
            </a:lvl1pPr>
          </a:lstStyle>
          <a:p>
            <a:pPr>
              <a:defRPr/>
            </a:pPr>
            <a:endParaRPr lang="en-US">
              <a:solidFill>
                <a:srgbClr val="000000"/>
              </a:soli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201" y="152402"/>
            <a:ext cx="838200" cy="843045"/>
          </a:xfrm>
          <a:prstGeom prst="rect">
            <a:avLst/>
          </a:prstGeom>
          <a:solidFill>
            <a:schemeClr val="bg2"/>
          </a:solidFill>
        </p:spPr>
      </p:pic>
    </p:spTree>
    <p:extLst>
      <p:ext uri="{BB962C8B-B14F-4D97-AF65-F5344CB8AC3E}">
        <p14:creationId xmlns:p14="http://schemas.microsoft.com/office/powerpoint/2010/main" val="157242317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solidFill>
                <a:srgbClr val="000000"/>
              </a:solidFill>
            </a:endParaRPr>
          </a:p>
        </p:txBody>
      </p:sp>
      <p:sp>
        <p:nvSpPr>
          <p:cNvPr id="5" name="Rectangle 3"/>
          <p:cNvSpPr>
            <a:spLocks noGrp="1" noChangeArrowheads="1"/>
          </p:cNvSpPr>
          <p:nvPr>
            <p:ph type="sldNum" sz="quarter" idx="11"/>
          </p:nvPr>
        </p:nvSpPr>
        <p:spPr>
          <a:ln/>
        </p:spPr>
        <p:txBody>
          <a:bodyPr/>
          <a:lstStyle>
            <a:lvl1pPr>
              <a:defRPr/>
            </a:lvl1pPr>
          </a:lstStyle>
          <a:p>
            <a:pPr>
              <a:defRPr/>
            </a:pPr>
            <a:fld id="{EB992329-0C80-46FB-BDEB-48108D67171F}" type="slidenum">
              <a:rPr lang="en-US">
                <a:solidFill>
                  <a:srgbClr val="000000"/>
                </a:solidFill>
              </a:rPr>
              <a:pPr>
                <a:defRPr/>
              </a:pPr>
              <a:t>‹#›</a:t>
            </a:fld>
            <a:endParaRPr lang="en-US">
              <a:solidFill>
                <a:srgbClr val="000000"/>
              </a:solidFill>
            </a:endParaRPr>
          </a:p>
        </p:txBody>
      </p:sp>
      <p:sp>
        <p:nvSpPr>
          <p:cNvPr id="6" name="Rectangle 16"/>
          <p:cNvSpPr>
            <a:spLocks noGrp="1" noChangeArrowheads="1"/>
          </p:cNvSpPr>
          <p:nvPr>
            <p:ph type="dt" sz="half" idx="12"/>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332246345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981200"/>
            <a:ext cx="4038600" cy="38862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4038600" cy="38862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solidFill>
                <a:srgbClr val="000000"/>
              </a:solidFill>
            </a:endParaRPr>
          </a:p>
        </p:txBody>
      </p:sp>
      <p:sp>
        <p:nvSpPr>
          <p:cNvPr id="6" name="Rectangle 3"/>
          <p:cNvSpPr>
            <a:spLocks noGrp="1" noChangeArrowheads="1"/>
          </p:cNvSpPr>
          <p:nvPr>
            <p:ph type="sldNum" sz="quarter" idx="11"/>
          </p:nvPr>
        </p:nvSpPr>
        <p:spPr>
          <a:ln/>
        </p:spPr>
        <p:txBody>
          <a:bodyPr/>
          <a:lstStyle>
            <a:lvl1pPr>
              <a:defRPr/>
            </a:lvl1pPr>
          </a:lstStyle>
          <a:p>
            <a:pPr>
              <a:defRPr/>
            </a:pPr>
            <a:fld id="{777E7D0B-F246-4366-8C79-6540689D1DA7}" type="slidenum">
              <a:rPr lang="en-US">
                <a:solidFill>
                  <a:srgbClr val="000000"/>
                </a:solidFill>
              </a:rPr>
              <a:pPr>
                <a:defRPr/>
              </a:pPr>
              <a:t>‹#›</a:t>
            </a:fld>
            <a:endParaRPr lang="en-US">
              <a:solidFill>
                <a:srgbClr val="000000"/>
              </a:solidFill>
            </a:endParaRPr>
          </a:p>
        </p:txBody>
      </p:sp>
      <p:sp>
        <p:nvSpPr>
          <p:cNvPr id="7" name="Rectangle 16"/>
          <p:cNvSpPr>
            <a:spLocks noGrp="1" noChangeArrowheads="1"/>
          </p:cNvSpPr>
          <p:nvPr>
            <p:ph type="dt" sz="half" idx="12"/>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232235917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p:cNvSpPr>
            <a:spLocks noGrp="1" noChangeArrowheads="1"/>
          </p:cNvSpPr>
          <p:nvPr>
            <p:ph type="ftr" sz="quarter" idx="10"/>
          </p:nvPr>
        </p:nvSpPr>
        <p:spPr>
          <a:ln/>
        </p:spPr>
        <p:txBody>
          <a:bodyPr/>
          <a:lstStyle>
            <a:lvl1pPr>
              <a:defRPr/>
            </a:lvl1pPr>
          </a:lstStyle>
          <a:p>
            <a:pPr>
              <a:defRPr/>
            </a:pPr>
            <a:endParaRPr lang="en-US">
              <a:solidFill>
                <a:srgbClr val="000000"/>
              </a:solidFill>
            </a:endParaRPr>
          </a:p>
        </p:txBody>
      </p:sp>
      <p:sp>
        <p:nvSpPr>
          <p:cNvPr id="8" name="Rectangle 3"/>
          <p:cNvSpPr>
            <a:spLocks noGrp="1" noChangeArrowheads="1"/>
          </p:cNvSpPr>
          <p:nvPr>
            <p:ph type="sldNum" sz="quarter" idx="11"/>
          </p:nvPr>
        </p:nvSpPr>
        <p:spPr>
          <a:ln/>
        </p:spPr>
        <p:txBody>
          <a:bodyPr/>
          <a:lstStyle>
            <a:lvl1pPr>
              <a:defRPr/>
            </a:lvl1pPr>
          </a:lstStyle>
          <a:p>
            <a:pPr>
              <a:defRPr/>
            </a:pPr>
            <a:fld id="{6E997AAF-3B97-4AF5-BBA9-8BE52A3E2A8F}" type="slidenum">
              <a:rPr lang="en-US">
                <a:solidFill>
                  <a:srgbClr val="000000"/>
                </a:solidFill>
              </a:rPr>
              <a:pPr>
                <a:defRPr/>
              </a:pPr>
              <a:t>‹#›</a:t>
            </a:fld>
            <a:endParaRPr lang="en-US">
              <a:solidFill>
                <a:srgbClr val="000000"/>
              </a:solidFill>
            </a:endParaRPr>
          </a:p>
        </p:txBody>
      </p:sp>
      <p:sp>
        <p:nvSpPr>
          <p:cNvPr id="9" name="Rectangle 16"/>
          <p:cNvSpPr>
            <a:spLocks noGrp="1" noChangeArrowheads="1"/>
          </p:cNvSpPr>
          <p:nvPr>
            <p:ph type="dt" sz="half" idx="12"/>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2720594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dirty="0"/>
          </a:p>
        </p:txBody>
      </p:sp>
      <p:sp>
        <p:nvSpPr>
          <p:cNvPr id="8" name="Footer Placeholder 7"/>
          <p:cNvSpPr>
            <a:spLocks noGrp="1"/>
          </p:cNvSpPr>
          <p:nvPr>
            <p:ph type="ftr" sz="quarter" idx="11"/>
          </p:nvPr>
        </p:nvSpPr>
        <p:spPr/>
        <p:txBody>
          <a:bodyPr/>
          <a:lstStyle>
            <a:lvl1pPr>
              <a:defRPr/>
            </a:lvl1pPr>
          </a:lstStyle>
          <a:p>
            <a:endParaRPr lang="en-US" dirty="0"/>
          </a:p>
        </p:txBody>
      </p:sp>
      <p:sp>
        <p:nvSpPr>
          <p:cNvPr id="9" name="Slide Number Placeholder 8"/>
          <p:cNvSpPr>
            <a:spLocks noGrp="1"/>
          </p:cNvSpPr>
          <p:nvPr>
            <p:ph type="sldNum" sz="quarter" idx="12"/>
          </p:nvPr>
        </p:nvSpPr>
        <p:spPr>
          <a:xfrm>
            <a:off x="7239000" y="6400800"/>
            <a:ext cx="1905000" cy="457200"/>
          </a:xfrm>
        </p:spPr>
        <p:txBody>
          <a:bodyPr/>
          <a:lstStyle>
            <a:lvl1pPr>
              <a:defRPr/>
            </a:lvl1pPr>
          </a:lstStyle>
          <a:p>
            <a:fld id="{3F603E3B-EF22-4076-88C0-E56D1B71BE4A}" type="slidenum">
              <a:rPr lang="en-US"/>
              <a:pPr/>
              <a:t>‹#›</a:t>
            </a:fld>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ftr" sz="quarter" idx="10"/>
          </p:nvPr>
        </p:nvSpPr>
        <p:spPr>
          <a:ln/>
        </p:spPr>
        <p:txBody>
          <a:bodyPr/>
          <a:lstStyle>
            <a:lvl1pPr>
              <a:defRPr/>
            </a:lvl1pPr>
          </a:lstStyle>
          <a:p>
            <a:pPr>
              <a:defRPr/>
            </a:pPr>
            <a:endParaRPr lang="en-US">
              <a:solidFill>
                <a:srgbClr val="000000"/>
              </a:solidFill>
            </a:endParaRPr>
          </a:p>
        </p:txBody>
      </p:sp>
      <p:sp>
        <p:nvSpPr>
          <p:cNvPr id="4" name="Rectangle 3"/>
          <p:cNvSpPr>
            <a:spLocks noGrp="1" noChangeArrowheads="1"/>
          </p:cNvSpPr>
          <p:nvPr>
            <p:ph type="sldNum" sz="quarter" idx="11"/>
          </p:nvPr>
        </p:nvSpPr>
        <p:spPr>
          <a:ln/>
        </p:spPr>
        <p:txBody>
          <a:bodyPr/>
          <a:lstStyle>
            <a:lvl1pPr>
              <a:defRPr/>
            </a:lvl1pPr>
          </a:lstStyle>
          <a:p>
            <a:pPr>
              <a:defRPr/>
            </a:pPr>
            <a:fld id="{901DD830-B461-4BD7-BBED-045A4FF7125E}" type="slidenum">
              <a:rPr lang="en-US">
                <a:solidFill>
                  <a:srgbClr val="000000"/>
                </a:solidFill>
              </a:rPr>
              <a:pPr>
                <a:defRPr/>
              </a:pPr>
              <a:t>‹#›</a:t>
            </a:fld>
            <a:endParaRPr lang="en-US">
              <a:solidFill>
                <a:srgbClr val="000000"/>
              </a:solidFill>
            </a:endParaRPr>
          </a:p>
        </p:txBody>
      </p:sp>
      <p:sp>
        <p:nvSpPr>
          <p:cNvPr id="5" name="Rectangle 16"/>
          <p:cNvSpPr>
            <a:spLocks noGrp="1" noChangeArrowheads="1"/>
          </p:cNvSpPr>
          <p:nvPr>
            <p:ph type="dt" sz="half" idx="12"/>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349840693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solidFill>
                <a:srgbClr val="000000"/>
              </a:solidFill>
            </a:endParaRPr>
          </a:p>
        </p:txBody>
      </p:sp>
      <p:sp>
        <p:nvSpPr>
          <p:cNvPr id="3" name="Rectangle 3"/>
          <p:cNvSpPr>
            <a:spLocks noGrp="1" noChangeArrowheads="1"/>
          </p:cNvSpPr>
          <p:nvPr>
            <p:ph type="sldNum" sz="quarter" idx="11"/>
          </p:nvPr>
        </p:nvSpPr>
        <p:spPr>
          <a:ln/>
        </p:spPr>
        <p:txBody>
          <a:bodyPr/>
          <a:lstStyle>
            <a:lvl1pPr>
              <a:defRPr/>
            </a:lvl1pPr>
          </a:lstStyle>
          <a:p>
            <a:pPr>
              <a:defRPr/>
            </a:pPr>
            <a:fld id="{B017E5B4-87EE-44F9-95E3-E50B59410DD3}" type="slidenum">
              <a:rPr lang="en-US">
                <a:solidFill>
                  <a:srgbClr val="000000"/>
                </a:solidFill>
              </a:rPr>
              <a:pPr>
                <a:defRPr/>
              </a:pPr>
              <a:t>‹#›</a:t>
            </a:fld>
            <a:endParaRPr lang="en-US">
              <a:solidFill>
                <a:srgbClr val="000000"/>
              </a:solidFill>
            </a:endParaRPr>
          </a:p>
        </p:txBody>
      </p:sp>
      <p:sp>
        <p:nvSpPr>
          <p:cNvPr id="4" name="Rectangle 16"/>
          <p:cNvSpPr>
            <a:spLocks noGrp="1" noChangeArrowheads="1"/>
          </p:cNvSpPr>
          <p:nvPr>
            <p:ph type="dt" sz="half" idx="12"/>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102894875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solidFill>
                <a:srgbClr val="000000"/>
              </a:solidFill>
            </a:endParaRPr>
          </a:p>
        </p:txBody>
      </p:sp>
      <p:sp>
        <p:nvSpPr>
          <p:cNvPr id="6" name="Rectangle 3"/>
          <p:cNvSpPr>
            <a:spLocks noGrp="1" noChangeArrowheads="1"/>
          </p:cNvSpPr>
          <p:nvPr>
            <p:ph type="sldNum" sz="quarter" idx="11"/>
          </p:nvPr>
        </p:nvSpPr>
        <p:spPr>
          <a:ln/>
        </p:spPr>
        <p:txBody>
          <a:bodyPr/>
          <a:lstStyle>
            <a:lvl1pPr>
              <a:defRPr/>
            </a:lvl1pPr>
          </a:lstStyle>
          <a:p>
            <a:pPr>
              <a:defRPr/>
            </a:pPr>
            <a:fld id="{7626FB1E-ADC1-4794-9674-C884C6FA7D4B}" type="slidenum">
              <a:rPr lang="en-US">
                <a:solidFill>
                  <a:srgbClr val="000000"/>
                </a:solidFill>
              </a:rPr>
              <a:pPr>
                <a:defRPr/>
              </a:pPr>
              <a:t>‹#›</a:t>
            </a:fld>
            <a:endParaRPr lang="en-US">
              <a:solidFill>
                <a:srgbClr val="000000"/>
              </a:solidFill>
            </a:endParaRPr>
          </a:p>
        </p:txBody>
      </p:sp>
      <p:sp>
        <p:nvSpPr>
          <p:cNvPr id="7" name="Rectangle 16"/>
          <p:cNvSpPr>
            <a:spLocks noGrp="1" noChangeArrowheads="1"/>
          </p:cNvSpPr>
          <p:nvPr>
            <p:ph type="dt" sz="half" idx="12"/>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25903769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solidFill>
                <a:srgbClr val="000000"/>
              </a:solidFill>
            </a:endParaRPr>
          </a:p>
        </p:txBody>
      </p:sp>
      <p:sp>
        <p:nvSpPr>
          <p:cNvPr id="6" name="Rectangle 3"/>
          <p:cNvSpPr>
            <a:spLocks noGrp="1" noChangeArrowheads="1"/>
          </p:cNvSpPr>
          <p:nvPr>
            <p:ph type="sldNum" sz="quarter" idx="11"/>
          </p:nvPr>
        </p:nvSpPr>
        <p:spPr>
          <a:ln/>
        </p:spPr>
        <p:txBody>
          <a:bodyPr/>
          <a:lstStyle>
            <a:lvl1pPr>
              <a:defRPr/>
            </a:lvl1pPr>
          </a:lstStyle>
          <a:p>
            <a:pPr>
              <a:defRPr/>
            </a:pPr>
            <a:fld id="{F04F7FAB-16E3-44E4-8313-680225990A3F}" type="slidenum">
              <a:rPr lang="en-US">
                <a:solidFill>
                  <a:srgbClr val="000000"/>
                </a:solidFill>
              </a:rPr>
              <a:pPr>
                <a:defRPr/>
              </a:pPr>
              <a:t>‹#›</a:t>
            </a:fld>
            <a:endParaRPr lang="en-US">
              <a:solidFill>
                <a:srgbClr val="000000"/>
              </a:solidFill>
            </a:endParaRPr>
          </a:p>
        </p:txBody>
      </p:sp>
      <p:sp>
        <p:nvSpPr>
          <p:cNvPr id="7" name="Rectangle 16"/>
          <p:cNvSpPr>
            <a:spLocks noGrp="1" noChangeArrowheads="1"/>
          </p:cNvSpPr>
          <p:nvPr>
            <p:ph type="dt" sz="half" idx="12"/>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65405306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solidFill>
                <a:srgbClr val="000000"/>
              </a:solidFill>
            </a:endParaRPr>
          </a:p>
        </p:txBody>
      </p:sp>
      <p:sp>
        <p:nvSpPr>
          <p:cNvPr id="5" name="Rectangle 3"/>
          <p:cNvSpPr>
            <a:spLocks noGrp="1" noChangeArrowheads="1"/>
          </p:cNvSpPr>
          <p:nvPr>
            <p:ph type="sldNum" sz="quarter" idx="11"/>
          </p:nvPr>
        </p:nvSpPr>
        <p:spPr>
          <a:ln/>
        </p:spPr>
        <p:txBody>
          <a:bodyPr/>
          <a:lstStyle>
            <a:lvl1pPr>
              <a:defRPr/>
            </a:lvl1pPr>
          </a:lstStyle>
          <a:p>
            <a:pPr>
              <a:defRPr/>
            </a:pPr>
            <a:fld id="{F28224D0-508B-4444-A4DF-987E110E3A8F}" type="slidenum">
              <a:rPr lang="en-US">
                <a:solidFill>
                  <a:srgbClr val="000000"/>
                </a:solidFill>
              </a:rPr>
              <a:pPr>
                <a:defRPr/>
              </a:pPr>
              <a:t>‹#›</a:t>
            </a:fld>
            <a:endParaRPr lang="en-US">
              <a:solidFill>
                <a:srgbClr val="000000"/>
              </a:solidFill>
            </a:endParaRPr>
          </a:p>
        </p:txBody>
      </p:sp>
      <p:sp>
        <p:nvSpPr>
          <p:cNvPr id="6" name="Rectangle 16"/>
          <p:cNvSpPr>
            <a:spLocks noGrp="1" noChangeArrowheads="1"/>
          </p:cNvSpPr>
          <p:nvPr>
            <p:ph type="dt" sz="half" idx="12"/>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374675505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solidFill>
                <a:srgbClr val="000000"/>
              </a:solidFill>
            </a:endParaRPr>
          </a:p>
        </p:txBody>
      </p:sp>
      <p:sp>
        <p:nvSpPr>
          <p:cNvPr id="5" name="Rectangle 3"/>
          <p:cNvSpPr>
            <a:spLocks noGrp="1" noChangeArrowheads="1"/>
          </p:cNvSpPr>
          <p:nvPr>
            <p:ph type="sldNum" sz="quarter" idx="11"/>
          </p:nvPr>
        </p:nvSpPr>
        <p:spPr>
          <a:ln/>
        </p:spPr>
        <p:txBody>
          <a:bodyPr/>
          <a:lstStyle>
            <a:lvl1pPr>
              <a:defRPr/>
            </a:lvl1pPr>
          </a:lstStyle>
          <a:p>
            <a:pPr>
              <a:defRPr/>
            </a:pPr>
            <a:fld id="{4CFBBC5E-BBB8-4182-A902-F77DB069022F}" type="slidenum">
              <a:rPr lang="en-US">
                <a:solidFill>
                  <a:srgbClr val="000000"/>
                </a:solidFill>
              </a:rPr>
              <a:pPr>
                <a:defRPr/>
              </a:pPr>
              <a:t>‹#›</a:t>
            </a:fld>
            <a:endParaRPr lang="en-US">
              <a:solidFill>
                <a:srgbClr val="000000"/>
              </a:solidFill>
            </a:endParaRPr>
          </a:p>
        </p:txBody>
      </p:sp>
      <p:sp>
        <p:nvSpPr>
          <p:cNvPr id="6" name="Rectangle 16"/>
          <p:cNvSpPr>
            <a:spLocks noGrp="1" noChangeArrowheads="1"/>
          </p:cNvSpPr>
          <p:nvPr>
            <p:ph type="dt" sz="half" idx="12"/>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351097598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fontAlgn="base">
                <a:spcBef>
                  <a:spcPct val="0"/>
                </a:spcBef>
                <a:spcAft>
                  <a:spcPct val="0"/>
                </a:spcAft>
                <a:defRPr/>
              </a:pPr>
              <a:endParaRPr lang="en-US" altLang="en-US" sz="1800">
                <a:solidFill>
                  <a:srgbClr val="000000"/>
                </a:solidFill>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defRPr/>
              </a:pPr>
              <a:endParaRPr lang="en-US" altLang="en-US" sz="1800">
                <a:solidFill>
                  <a:srgbClr val="000000"/>
                </a:solidFill>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defRPr/>
                </a:pPr>
                <a:endParaRPr lang="en-US" altLang="en-US" sz="1800">
                  <a:solidFill>
                    <a:srgbClr val="000000"/>
                  </a:solidFill>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defRPr/>
                </a:pPr>
                <a:endParaRPr lang="en-US" altLang="en-US" sz="1800">
                  <a:solidFill>
                    <a:srgbClr val="000000"/>
                  </a:solidFill>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defRPr/>
                </a:pPr>
                <a:endParaRPr lang="en-US" altLang="en-US" sz="1800">
                  <a:solidFill>
                    <a:srgbClr val="000000"/>
                  </a:solidFill>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defRPr/>
                </a:pPr>
                <a:endParaRPr lang="en-US" altLang="en-US" sz="1800">
                  <a:solidFill>
                    <a:srgbClr val="000000"/>
                  </a:solidFill>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defRPr/>
                </a:pPr>
                <a:endParaRPr lang="en-US" altLang="en-US" sz="1800">
                  <a:solidFill>
                    <a:srgbClr val="000000"/>
                  </a:solidFill>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defRPr/>
                </a:pPr>
                <a:endParaRPr lang="en-US" altLang="en-US" sz="1800">
                  <a:solidFill>
                    <a:srgbClr val="000000"/>
                  </a:solidFill>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defRPr/>
                </a:pPr>
                <a:endParaRPr lang="en-US" altLang="en-US" sz="1800">
                  <a:solidFill>
                    <a:srgbClr val="000000"/>
                  </a:solidFill>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defRPr/>
                </a:pPr>
                <a:endParaRPr lang="en-US" altLang="en-US" sz="1800">
                  <a:solidFill>
                    <a:srgbClr val="000000"/>
                  </a:solidFill>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defRPr/>
                </a:pPr>
                <a:endParaRPr lang="en-US" altLang="en-US" sz="1800">
                  <a:solidFill>
                    <a:srgbClr val="000000"/>
                  </a:solidFill>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defRPr/>
                </a:pPr>
                <a:endParaRPr lang="en-US" altLang="en-US" sz="1800">
                  <a:solidFill>
                    <a:srgbClr val="000000"/>
                  </a:solidFill>
                  <a:latin typeface="Times New Roman" pitchFamily="18" charset="0"/>
                </a:endParaRPr>
              </a:p>
            </p:txBody>
          </p:sp>
        </p:grpSp>
      </p:grpSp>
      <p:sp>
        <p:nvSpPr>
          <p:cNvPr id="85011" name="Rectangle 19"/>
          <p:cNvSpPr>
            <a:spLocks noGrp="1" noChangeArrowheads="1"/>
          </p:cNvSpPr>
          <p:nvPr>
            <p:ph type="ctrTitle"/>
          </p:nvPr>
        </p:nvSpPr>
        <p:spPr>
          <a:xfrm>
            <a:off x="2971800" y="1828800"/>
            <a:ext cx="6019800" cy="2209800"/>
          </a:xfrm>
        </p:spPr>
        <p:txBody>
          <a:bodyPr/>
          <a:lstStyle>
            <a:lvl1pPr>
              <a:defRPr sz="3750">
                <a:solidFill>
                  <a:srgbClr val="FFFFFF"/>
                </a:solidFill>
              </a:defRPr>
            </a:lvl1pPr>
          </a:lstStyle>
          <a:p>
            <a:r>
              <a:rPr lang="en-US"/>
              <a:t>Click to edit Master title style</a:t>
            </a:r>
          </a:p>
        </p:txBody>
      </p:sp>
      <p:sp>
        <p:nvSpPr>
          <p:cNvPr id="85012"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2550"/>
            </a:lvl1pPr>
          </a:lstStyle>
          <a:p>
            <a:r>
              <a:rPr lang="en-US"/>
              <a:t>Click to edit Master subtitle style</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a:solidFill>
                <a:srgbClr val="000000"/>
              </a:solidFill>
            </a:endParaRPr>
          </a:p>
        </p:txBody>
      </p:sp>
      <p:sp>
        <p:nvSpPr>
          <p:cNvPr id="19" name="Rectangle 17"/>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20" name="Rectangle 18"/>
          <p:cNvSpPr>
            <a:spLocks noGrp="1" noChangeArrowheads="1"/>
          </p:cNvSpPr>
          <p:nvPr>
            <p:ph type="sldNum" sz="quarter" idx="12"/>
          </p:nvPr>
        </p:nvSpPr>
        <p:spPr/>
        <p:txBody>
          <a:bodyPr/>
          <a:lstStyle>
            <a:lvl1pPr>
              <a:defRPr/>
            </a:lvl1pPr>
          </a:lstStyle>
          <a:p>
            <a:pPr>
              <a:defRPr/>
            </a:pPr>
            <a:fld id="{8C83CA80-2EF6-479A-91BB-07B38EBEAA4D}"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46819644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solidFill>
                <a:srgbClr val="000000"/>
              </a:solidFill>
            </a:endParaRPr>
          </a:p>
        </p:txBody>
      </p:sp>
      <p:sp>
        <p:nvSpPr>
          <p:cNvPr id="5" name="Rectangle 3"/>
          <p:cNvSpPr>
            <a:spLocks noGrp="1" noChangeArrowheads="1"/>
          </p:cNvSpPr>
          <p:nvPr>
            <p:ph type="sldNum" sz="quarter" idx="11"/>
          </p:nvPr>
        </p:nvSpPr>
        <p:spPr>
          <a:ln/>
        </p:spPr>
        <p:txBody>
          <a:bodyPr/>
          <a:lstStyle>
            <a:lvl1pPr>
              <a:defRPr/>
            </a:lvl1pPr>
          </a:lstStyle>
          <a:p>
            <a:pPr>
              <a:defRPr/>
            </a:pPr>
            <a:fld id="{6FCA8448-F936-4DBE-B4E2-04044782D6B4}" type="slidenum">
              <a:rPr lang="en-US" altLang="en-US">
                <a:solidFill>
                  <a:srgbClr val="000000"/>
                </a:solidFill>
              </a:rPr>
              <a:pPr>
                <a:defRPr/>
              </a:pPr>
              <a:t>‹#›</a:t>
            </a:fld>
            <a:endParaRPr lang="en-US" altLang="en-US">
              <a:solidFill>
                <a:srgbClr val="000000"/>
              </a:solidFill>
            </a:endParaRPr>
          </a:p>
        </p:txBody>
      </p:sp>
      <p:sp>
        <p:nvSpPr>
          <p:cNvPr id="6" name="Rectangle 16"/>
          <p:cNvSpPr>
            <a:spLocks noGrp="1" noChangeArrowheads="1"/>
          </p:cNvSpPr>
          <p:nvPr>
            <p:ph type="dt" sz="half" idx="12"/>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139358012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solidFill>
                <a:srgbClr val="000000"/>
              </a:solidFill>
            </a:endParaRPr>
          </a:p>
        </p:txBody>
      </p:sp>
      <p:sp>
        <p:nvSpPr>
          <p:cNvPr id="5" name="Rectangle 3"/>
          <p:cNvSpPr>
            <a:spLocks noGrp="1" noChangeArrowheads="1"/>
          </p:cNvSpPr>
          <p:nvPr>
            <p:ph type="sldNum" sz="quarter" idx="11"/>
          </p:nvPr>
        </p:nvSpPr>
        <p:spPr>
          <a:ln/>
        </p:spPr>
        <p:txBody>
          <a:bodyPr/>
          <a:lstStyle>
            <a:lvl1pPr>
              <a:defRPr/>
            </a:lvl1pPr>
          </a:lstStyle>
          <a:p>
            <a:pPr>
              <a:defRPr/>
            </a:pPr>
            <a:fld id="{4EF74775-620F-4608-8CE0-7F96097557E4}" type="slidenum">
              <a:rPr lang="en-US" altLang="en-US">
                <a:solidFill>
                  <a:srgbClr val="000000"/>
                </a:solidFill>
              </a:rPr>
              <a:pPr>
                <a:defRPr/>
              </a:pPr>
              <a:t>‹#›</a:t>
            </a:fld>
            <a:endParaRPr lang="en-US" altLang="en-US">
              <a:solidFill>
                <a:srgbClr val="000000"/>
              </a:solidFill>
            </a:endParaRPr>
          </a:p>
        </p:txBody>
      </p:sp>
      <p:sp>
        <p:nvSpPr>
          <p:cNvPr id="6" name="Rectangle 16"/>
          <p:cNvSpPr>
            <a:spLocks noGrp="1" noChangeArrowheads="1"/>
          </p:cNvSpPr>
          <p:nvPr>
            <p:ph type="dt" sz="half" idx="12"/>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57814437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981200"/>
            <a:ext cx="4038600" cy="38862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4038600" cy="38862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solidFill>
                <a:srgbClr val="000000"/>
              </a:solidFill>
            </a:endParaRPr>
          </a:p>
        </p:txBody>
      </p:sp>
      <p:sp>
        <p:nvSpPr>
          <p:cNvPr id="6" name="Rectangle 3"/>
          <p:cNvSpPr>
            <a:spLocks noGrp="1" noChangeArrowheads="1"/>
          </p:cNvSpPr>
          <p:nvPr>
            <p:ph type="sldNum" sz="quarter" idx="11"/>
          </p:nvPr>
        </p:nvSpPr>
        <p:spPr>
          <a:ln/>
        </p:spPr>
        <p:txBody>
          <a:bodyPr/>
          <a:lstStyle>
            <a:lvl1pPr>
              <a:defRPr/>
            </a:lvl1pPr>
          </a:lstStyle>
          <a:p>
            <a:pPr>
              <a:defRPr/>
            </a:pPr>
            <a:fld id="{BB1B7CD3-7F96-4B1D-8BC9-BE378EE3821D}" type="slidenum">
              <a:rPr lang="en-US" altLang="en-US">
                <a:solidFill>
                  <a:srgbClr val="000000"/>
                </a:solidFill>
              </a:rPr>
              <a:pPr>
                <a:defRPr/>
              </a:pPr>
              <a:t>‹#›</a:t>
            </a:fld>
            <a:endParaRPr lang="en-US" altLang="en-US">
              <a:solidFill>
                <a:srgbClr val="000000"/>
              </a:solidFill>
            </a:endParaRPr>
          </a:p>
        </p:txBody>
      </p:sp>
      <p:sp>
        <p:nvSpPr>
          <p:cNvPr id="7" name="Rectangle 16"/>
          <p:cNvSpPr>
            <a:spLocks noGrp="1" noChangeArrowheads="1"/>
          </p:cNvSpPr>
          <p:nvPr>
            <p:ph type="dt" sz="half" idx="12"/>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421956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dirty="0"/>
          </a:p>
        </p:txBody>
      </p:sp>
      <p:sp>
        <p:nvSpPr>
          <p:cNvPr id="4" name="Footer Placeholder 3"/>
          <p:cNvSpPr>
            <a:spLocks noGrp="1"/>
          </p:cNvSpPr>
          <p:nvPr>
            <p:ph type="ftr" sz="quarter" idx="11"/>
          </p:nvPr>
        </p:nvSpPr>
        <p:spPr/>
        <p:txBody>
          <a:bodyPr/>
          <a:lstStyle>
            <a:lvl1pPr>
              <a:defRPr/>
            </a:lvl1pPr>
          </a:lstStyle>
          <a:p>
            <a:endParaRPr lang="en-US" dirty="0"/>
          </a:p>
        </p:txBody>
      </p:sp>
      <p:sp>
        <p:nvSpPr>
          <p:cNvPr id="5" name="Slide Number Placeholder 4"/>
          <p:cNvSpPr>
            <a:spLocks noGrp="1"/>
          </p:cNvSpPr>
          <p:nvPr>
            <p:ph type="sldNum" sz="quarter" idx="12"/>
          </p:nvPr>
        </p:nvSpPr>
        <p:spPr>
          <a:xfrm>
            <a:off x="7239000" y="6553200"/>
            <a:ext cx="1905000" cy="457200"/>
          </a:xfrm>
        </p:spPr>
        <p:txBody>
          <a:bodyPr/>
          <a:lstStyle>
            <a:lvl1pPr>
              <a:defRPr/>
            </a:lvl1pPr>
          </a:lstStyle>
          <a:p>
            <a:fld id="{E816B8CE-BE27-4891-B1C4-BC2FBC0B2B88}" type="slidenum">
              <a:rPr lang="en-US"/>
              <a:pPr/>
              <a:t>‹#›</a:t>
            </a:fld>
            <a:endParaRPr lang="en-US"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p:cNvSpPr>
            <a:spLocks noGrp="1" noChangeArrowheads="1"/>
          </p:cNvSpPr>
          <p:nvPr>
            <p:ph type="ftr" sz="quarter" idx="10"/>
          </p:nvPr>
        </p:nvSpPr>
        <p:spPr>
          <a:ln/>
        </p:spPr>
        <p:txBody>
          <a:bodyPr/>
          <a:lstStyle>
            <a:lvl1pPr>
              <a:defRPr/>
            </a:lvl1pPr>
          </a:lstStyle>
          <a:p>
            <a:pPr>
              <a:defRPr/>
            </a:pPr>
            <a:endParaRPr lang="en-US">
              <a:solidFill>
                <a:srgbClr val="000000"/>
              </a:solidFill>
            </a:endParaRPr>
          </a:p>
        </p:txBody>
      </p:sp>
      <p:sp>
        <p:nvSpPr>
          <p:cNvPr id="8" name="Rectangle 3"/>
          <p:cNvSpPr>
            <a:spLocks noGrp="1" noChangeArrowheads="1"/>
          </p:cNvSpPr>
          <p:nvPr>
            <p:ph type="sldNum" sz="quarter" idx="11"/>
          </p:nvPr>
        </p:nvSpPr>
        <p:spPr>
          <a:ln/>
        </p:spPr>
        <p:txBody>
          <a:bodyPr/>
          <a:lstStyle>
            <a:lvl1pPr>
              <a:defRPr/>
            </a:lvl1pPr>
          </a:lstStyle>
          <a:p>
            <a:pPr>
              <a:defRPr/>
            </a:pPr>
            <a:fld id="{087EF8D6-36E1-4EE7-8B71-7F3C03E1CE4B}" type="slidenum">
              <a:rPr lang="en-US" altLang="en-US">
                <a:solidFill>
                  <a:srgbClr val="000000"/>
                </a:solidFill>
              </a:rPr>
              <a:pPr>
                <a:defRPr/>
              </a:pPr>
              <a:t>‹#›</a:t>
            </a:fld>
            <a:endParaRPr lang="en-US" altLang="en-US">
              <a:solidFill>
                <a:srgbClr val="000000"/>
              </a:solidFill>
            </a:endParaRPr>
          </a:p>
        </p:txBody>
      </p:sp>
      <p:sp>
        <p:nvSpPr>
          <p:cNvPr id="9" name="Rectangle 16"/>
          <p:cNvSpPr>
            <a:spLocks noGrp="1" noChangeArrowheads="1"/>
          </p:cNvSpPr>
          <p:nvPr>
            <p:ph type="dt" sz="half" idx="12"/>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121961825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ftr" sz="quarter" idx="10"/>
          </p:nvPr>
        </p:nvSpPr>
        <p:spPr>
          <a:ln/>
        </p:spPr>
        <p:txBody>
          <a:bodyPr/>
          <a:lstStyle>
            <a:lvl1pPr>
              <a:defRPr/>
            </a:lvl1pPr>
          </a:lstStyle>
          <a:p>
            <a:pPr>
              <a:defRPr/>
            </a:pPr>
            <a:endParaRPr lang="en-US">
              <a:solidFill>
                <a:srgbClr val="000000"/>
              </a:solidFill>
            </a:endParaRPr>
          </a:p>
        </p:txBody>
      </p:sp>
      <p:sp>
        <p:nvSpPr>
          <p:cNvPr id="4" name="Rectangle 3"/>
          <p:cNvSpPr>
            <a:spLocks noGrp="1" noChangeArrowheads="1"/>
          </p:cNvSpPr>
          <p:nvPr>
            <p:ph type="sldNum" sz="quarter" idx="11"/>
          </p:nvPr>
        </p:nvSpPr>
        <p:spPr>
          <a:ln/>
        </p:spPr>
        <p:txBody>
          <a:bodyPr/>
          <a:lstStyle>
            <a:lvl1pPr>
              <a:defRPr/>
            </a:lvl1pPr>
          </a:lstStyle>
          <a:p>
            <a:pPr>
              <a:defRPr/>
            </a:pPr>
            <a:fld id="{15742D79-C315-467C-966C-9BB7A08C7E0A}" type="slidenum">
              <a:rPr lang="en-US" altLang="en-US">
                <a:solidFill>
                  <a:srgbClr val="000000"/>
                </a:solidFill>
              </a:rPr>
              <a:pPr>
                <a:defRPr/>
              </a:pPr>
              <a:t>‹#›</a:t>
            </a:fld>
            <a:endParaRPr lang="en-US" altLang="en-US">
              <a:solidFill>
                <a:srgbClr val="000000"/>
              </a:solidFill>
            </a:endParaRPr>
          </a:p>
        </p:txBody>
      </p:sp>
      <p:sp>
        <p:nvSpPr>
          <p:cNvPr id="5" name="Rectangle 16"/>
          <p:cNvSpPr>
            <a:spLocks noGrp="1" noChangeArrowheads="1"/>
          </p:cNvSpPr>
          <p:nvPr>
            <p:ph type="dt" sz="half" idx="12"/>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248053924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solidFill>
                <a:srgbClr val="000000"/>
              </a:solidFill>
            </a:endParaRPr>
          </a:p>
        </p:txBody>
      </p:sp>
      <p:sp>
        <p:nvSpPr>
          <p:cNvPr id="3" name="Rectangle 3"/>
          <p:cNvSpPr>
            <a:spLocks noGrp="1" noChangeArrowheads="1"/>
          </p:cNvSpPr>
          <p:nvPr>
            <p:ph type="sldNum" sz="quarter" idx="11"/>
          </p:nvPr>
        </p:nvSpPr>
        <p:spPr>
          <a:ln/>
        </p:spPr>
        <p:txBody>
          <a:bodyPr/>
          <a:lstStyle>
            <a:lvl1pPr>
              <a:defRPr/>
            </a:lvl1pPr>
          </a:lstStyle>
          <a:p>
            <a:pPr>
              <a:defRPr/>
            </a:pPr>
            <a:fld id="{7B1FC897-AFC5-4FE0-B423-903506CCBD70}" type="slidenum">
              <a:rPr lang="en-US" altLang="en-US">
                <a:solidFill>
                  <a:srgbClr val="000000"/>
                </a:solidFill>
              </a:rPr>
              <a:pPr>
                <a:defRPr/>
              </a:pPr>
              <a:t>‹#›</a:t>
            </a:fld>
            <a:endParaRPr lang="en-US" altLang="en-US">
              <a:solidFill>
                <a:srgbClr val="000000"/>
              </a:solidFill>
            </a:endParaRPr>
          </a:p>
        </p:txBody>
      </p:sp>
      <p:sp>
        <p:nvSpPr>
          <p:cNvPr id="4" name="Rectangle 16"/>
          <p:cNvSpPr>
            <a:spLocks noGrp="1" noChangeArrowheads="1"/>
          </p:cNvSpPr>
          <p:nvPr>
            <p:ph type="dt" sz="half" idx="12"/>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236178834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solidFill>
                <a:srgbClr val="000000"/>
              </a:solidFill>
            </a:endParaRPr>
          </a:p>
        </p:txBody>
      </p:sp>
      <p:sp>
        <p:nvSpPr>
          <p:cNvPr id="6" name="Rectangle 3"/>
          <p:cNvSpPr>
            <a:spLocks noGrp="1" noChangeArrowheads="1"/>
          </p:cNvSpPr>
          <p:nvPr>
            <p:ph type="sldNum" sz="quarter" idx="11"/>
          </p:nvPr>
        </p:nvSpPr>
        <p:spPr>
          <a:ln/>
        </p:spPr>
        <p:txBody>
          <a:bodyPr/>
          <a:lstStyle>
            <a:lvl1pPr>
              <a:defRPr/>
            </a:lvl1pPr>
          </a:lstStyle>
          <a:p>
            <a:pPr>
              <a:defRPr/>
            </a:pPr>
            <a:fld id="{82336924-63DB-4AE6-B372-A89CDD22F1F4}" type="slidenum">
              <a:rPr lang="en-US" altLang="en-US">
                <a:solidFill>
                  <a:srgbClr val="000000"/>
                </a:solidFill>
              </a:rPr>
              <a:pPr>
                <a:defRPr/>
              </a:pPr>
              <a:t>‹#›</a:t>
            </a:fld>
            <a:endParaRPr lang="en-US" altLang="en-US">
              <a:solidFill>
                <a:srgbClr val="000000"/>
              </a:solidFill>
            </a:endParaRPr>
          </a:p>
        </p:txBody>
      </p:sp>
      <p:sp>
        <p:nvSpPr>
          <p:cNvPr id="7" name="Rectangle 16"/>
          <p:cNvSpPr>
            <a:spLocks noGrp="1" noChangeArrowheads="1"/>
          </p:cNvSpPr>
          <p:nvPr>
            <p:ph type="dt" sz="half" idx="12"/>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105634768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solidFill>
                <a:srgbClr val="000000"/>
              </a:solidFill>
            </a:endParaRPr>
          </a:p>
        </p:txBody>
      </p:sp>
      <p:sp>
        <p:nvSpPr>
          <p:cNvPr id="6" name="Rectangle 3"/>
          <p:cNvSpPr>
            <a:spLocks noGrp="1" noChangeArrowheads="1"/>
          </p:cNvSpPr>
          <p:nvPr>
            <p:ph type="sldNum" sz="quarter" idx="11"/>
          </p:nvPr>
        </p:nvSpPr>
        <p:spPr>
          <a:ln/>
        </p:spPr>
        <p:txBody>
          <a:bodyPr/>
          <a:lstStyle>
            <a:lvl1pPr>
              <a:defRPr/>
            </a:lvl1pPr>
          </a:lstStyle>
          <a:p>
            <a:pPr>
              <a:defRPr/>
            </a:pPr>
            <a:fld id="{DC9A6323-F56B-4846-9F15-0B49C4F8A77A}" type="slidenum">
              <a:rPr lang="en-US" altLang="en-US">
                <a:solidFill>
                  <a:srgbClr val="000000"/>
                </a:solidFill>
              </a:rPr>
              <a:pPr>
                <a:defRPr/>
              </a:pPr>
              <a:t>‹#›</a:t>
            </a:fld>
            <a:endParaRPr lang="en-US" altLang="en-US">
              <a:solidFill>
                <a:srgbClr val="000000"/>
              </a:solidFill>
            </a:endParaRPr>
          </a:p>
        </p:txBody>
      </p:sp>
      <p:sp>
        <p:nvSpPr>
          <p:cNvPr id="7" name="Rectangle 16"/>
          <p:cNvSpPr>
            <a:spLocks noGrp="1" noChangeArrowheads="1"/>
          </p:cNvSpPr>
          <p:nvPr>
            <p:ph type="dt" sz="half" idx="12"/>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4161660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solidFill>
                <a:srgbClr val="000000"/>
              </a:solidFill>
            </a:endParaRPr>
          </a:p>
        </p:txBody>
      </p:sp>
      <p:sp>
        <p:nvSpPr>
          <p:cNvPr id="5" name="Rectangle 3"/>
          <p:cNvSpPr>
            <a:spLocks noGrp="1" noChangeArrowheads="1"/>
          </p:cNvSpPr>
          <p:nvPr>
            <p:ph type="sldNum" sz="quarter" idx="11"/>
          </p:nvPr>
        </p:nvSpPr>
        <p:spPr>
          <a:ln/>
        </p:spPr>
        <p:txBody>
          <a:bodyPr/>
          <a:lstStyle>
            <a:lvl1pPr>
              <a:defRPr/>
            </a:lvl1pPr>
          </a:lstStyle>
          <a:p>
            <a:pPr>
              <a:defRPr/>
            </a:pPr>
            <a:fld id="{F752CC0C-C196-41DA-823F-306610061492}" type="slidenum">
              <a:rPr lang="en-US" altLang="en-US">
                <a:solidFill>
                  <a:srgbClr val="000000"/>
                </a:solidFill>
              </a:rPr>
              <a:pPr>
                <a:defRPr/>
              </a:pPr>
              <a:t>‹#›</a:t>
            </a:fld>
            <a:endParaRPr lang="en-US" altLang="en-US">
              <a:solidFill>
                <a:srgbClr val="000000"/>
              </a:solidFill>
            </a:endParaRPr>
          </a:p>
        </p:txBody>
      </p:sp>
      <p:sp>
        <p:nvSpPr>
          <p:cNvPr id="6" name="Rectangle 16"/>
          <p:cNvSpPr>
            <a:spLocks noGrp="1" noChangeArrowheads="1"/>
          </p:cNvSpPr>
          <p:nvPr>
            <p:ph type="dt" sz="half" idx="12"/>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117755710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solidFill>
                <a:srgbClr val="000000"/>
              </a:solidFill>
            </a:endParaRPr>
          </a:p>
        </p:txBody>
      </p:sp>
      <p:sp>
        <p:nvSpPr>
          <p:cNvPr id="5" name="Rectangle 3"/>
          <p:cNvSpPr>
            <a:spLocks noGrp="1" noChangeArrowheads="1"/>
          </p:cNvSpPr>
          <p:nvPr>
            <p:ph type="sldNum" sz="quarter" idx="11"/>
          </p:nvPr>
        </p:nvSpPr>
        <p:spPr>
          <a:ln/>
        </p:spPr>
        <p:txBody>
          <a:bodyPr/>
          <a:lstStyle>
            <a:lvl1pPr>
              <a:defRPr/>
            </a:lvl1pPr>
          </a:lstStyle>
          <a:p>
            <a:pPr>
              <a:defRPr/>
            </a:pPr>
            <a:fld id="{875CCCDE-5E42-48D6-9409-57F4DDD69D32}" type="slidenum">
              <a:rPr lang="en-US" altLang="en-US">
                <a:solidFill>
                  <a:srgbClr val="000000"/>
                </a:solidFill>
              </a:rPr>
              <a:pPr>
                <a:defRPr/>
              </a:pPr>
              <a:t>‹#›</a:t>
            </a:fld>
            <a:endParaRPr lang="en-US" altLang="en-US">
              <a:solidFill>
                <a:srgbClr val="000000"/>
              </a:solidFill>
            </a:endParaRPr>
          </a:p>
        </p:txBody>
      </p:sp>
      <p:sp>
        <p:nvSpPr>
          <p:cNvPr id="6" name="Rectangle 16"/>
          <p:cNvSpPr>
            <a:spLocks noGrp="1" noChangeArrowheads="1"/>
          </p:cNvSpPr>
          <p:nvPr>
            <p:ph type="dt" sz="half" idx="12"/>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3135639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p>
        </p:txBody>
      </p:sp>
      <p:sp>
        <p:nvSpPr>
          <p:cNvPr id="3" name="Footer Placeholder 2"/>
          <p:cNvSpPr>
            <a:spLocks noGrp="1"/>
          </p:cNvSpPr>
          <p:nvPr>
            <p:ph type="ftr" sz="quarter" idx="11"/>
          </p:nvPr>
        </p:nvSpPr>
        <p:spPr/>
        <p:txBody>
          <a:bodyPr/>
          <a:lstStyle>
            <a:lvl1pPr>
              <a:defRPr/>
            </a:lvl1pPr>
          </a:lstStyle>
          <a:p>
            <a:endParaRPr lang="en-US" dirty="0"/>
          </a:p>
        </p:txBody>
      </p:sp>
      <p:sp>
        <p:nvSpPr>
          <p:cNvPr id="5" name="Rectangle 6"/>
          <p:cNvSpPr txBox="1">
            <a:spLocks noChangeArrowheads="1"/>
          </p:cNvSpPr>
          <p:nvPr userDrawn="1"/>
        </p:nvSpPr>
        <p:spPr bwMode="auto">
          <a:xfrm>
            <a:off x="7239000" y="6629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buFontTx/>
              <a:buNone/>
              <a:defRPr sz="1000">
                <a:solidFill>
                  <a:schemeClr val="tx1"/>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mn-lt"/>
                <a:ea typeface="+mn-ea"/>
                <a:cs typeface="+mn-cs"/>
              </a:rPr>
              <a:t>  </a:t>
            </a:r>
            <a:fld id="{368F5E6E-8034-4988-8F92-3826EC0FA65F}" type="slidenum">
              <a:rPr kumimoji="0" lang="en-US" sz="1000" b="0" i="0" u="none" strike="noStrike" kern="1200" cap="none" spc="0" normalizeH="0" baseline="0" noProof="0" smtClean="0">
                <a:ln>
                  <a:noFill/>
                </a:ln>
                <a:solidFill>
                  <a:srgbClr val="000000"/>
                </a:solidFill>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1000" b="0" i="0" u="none" strike="noStrike" kern="1200" cap="none" spc="0" normalizeH="0" baseline="0" noProof="0" dirty="0">
              <a:ln>
                <a:noFill/>
              </a:ln>
              <a:solidFill>
                <a:srgbClr val="000000"/>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06AC5FE7-F7C5-4B5E-BE50-8B989D560EC1}"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A57F3462-AE17-4E55-B156-04616A48E8C9}"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2" Type="http://schemas.openxmlformats.org/officeDocument/2006/relationships/theme" Target="../theme/theme4.xml"/><Relationship Id="rId13" Type="http://schemas.openxmlformats.org/officeDocument/2006/relationships/image" Target="../media/image1.gif"/><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5.xml"/><Relationship Id="rId12" Type="http://schemas.openxmlformats.org/officeDocument/2006/relationships/theme" Target="../theme/theme5.xml"/><Relationship Id="rId13" Type="http://schemas.openxmlformats.org/officeDocument/2006/relationships/image" Target="../media/image2.jpeg"/><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 Id="rId9" Type="http://schemas.openxmlformats.org/officeDocument/2006/relationships/slideLayout" Target="../slideLayouts/slideLayout53.xml"/><Relationship Id="rId10"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66.xml"/><Relationship Id="rId12" Type="http://schemas.openxmlformats.org/officeDocument/2006/relationships/theme" Target="../theme/theme6.xml"/><Relationship Id="rId13" Type="http://schemas.openxmlformats.org/officeDocument/2006/relationships/image" Target="../media/image2.jpeg"/><Relationship Id="rId1" Type="http://schemas.openxmlformats.org/officeDocument/2006/relationships/slideLayout" Target="../slideLayouts/slideLayout56.xml"/><Relationship Id="rId2" Type="http://schemas.openxmlformats.org/officeDocument/2006/relationships/slideLayout" Target="../slideLayouts/slideLayout57.xml"/><Relationship Id="rId3" Type="http://schemas.openxmlformats.org/officeDocument/2006/relationships/slideLayout" Target="../slideLayouts/slideLayout58.xml"/><Relationship Id="rId4" Type="http://schemas.openxmlformats.org/officeDocument/2006/relationships/slideLayout" Target="../slideLayouts/slideLayout59.xml"/><Relationship Id="rId5" Type="http://schemas.openxmlformats.org/officeDocument/2006/relationships/slideLayout" Target="../slideLayouts/slideLayout60.xml"/><Relationship Id="rId6" Type="http://schemas.openxmlformats.org/officeDocument/2006/relationships/slideLayout" Target="../slideLayouts/slideLayout61.xml"/><Relationship Id="rId7" Type="http://schemas.openxmlformats.org/officeDocument/2006/relationships/slideLayout" Target="../slideLayouts/slideLayout62.xml"/><Relationship Id="rId8" Type="http://schemas.openxmlformats.org/officeDocument/2006/relationships/slideLayout" Target="../slideLayouts/slideLayout63.xml"/><Relationship Id="rId9" Type="http://schemas.openxmlformats.org/officeDocument/2006/relationships/slideLayout" Target="../slideLayouts/slideLayout64.xml"/><Relationship Id="rId10"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buFontTx/>
              <a:buNone/>
              <a:defRPr sz="1400" b="0">
                <a:solidFill>
                  <a:schemeClr val="tx1"/>
                </a:solidFill>
                <a:latin typeface="+mn-lt"/>
              </a:defRPr>
            </a:lvl1pPr>
          </a:lstStyle>
          <a:p>
            <a:endParaRPr lang="en-US" dirty="0"/>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buFontTx/>
              <a:buNone/>
              <a:defRPr sz="1400" b="0">
                <a:solidFill>
                  <a:schemeClr val="tx1"/>
                </a:solidFill>
                <a:latin typeface="+mn-lt"/>
              </a:defRPr>
            </a:lvl1pPr>
          </a:lstStyle>
          <a:p>
            <a:endParaRPr lang="en-US" dirty="0"/>
          </a:p>
        </p:txBody>
      </p:sp>
      <p:sp>
        <p:nvSpPr>
          <p:cNvPr id="1030" name="Rectangle 6"/>
          <p:cNvSpPr>
            <a:spLocks noGrp="1" noChangeArrowheads="1"/>
          </p:cNvSpPr>
          <p:nvPr>
            <p:ph type="sldNum" sz="quarter" idx="4"/>
          </p:nvPr>
        </p:nvSpPr>
        <p:spPr bwMode="auto">
          <a:xfrm>
            <a:off x="7239000" y="65532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buFontTx/>
              <a:buNone/>
              <a:defRPr sz="1200" b="0">
                <a:solidFill>
                  <a:schemeClr val="tx1"/>
                </a:solidFill>
                <a:latin typeface="+mn-lt"/>
              </a:defRPr>
            </a:lvl1pPr>
          </a:lstStyle>
          <a:p>
            <a:fld id="{6E633F74-66C3-4155-BBF7-3BE7C8C9BB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itchFamily="18" charset="0"/>
        </a:defRPr>
      </a:lvl2pPr>
      <a:lvl3pPr algn="ctr" rtl="0" fontAlgn="base">
        <a:spcBef>
          <a:spcPct val="0"/>
        </a:spcBef>
        <a:spcAft>
          <a:spcPct val="0"/>
        </a:spcAft>
        <a:defRPr sz="4400">
          <a:solidFill>
            <a:schemeClr val="tx2"/>
          </a:solidFill>
          <a:latin typeface="Times New Roman" pitchFamily="18" charset="0"/>
        </a:defRPr>
      </a:lvl3pPr>
      <a:lvl4pPr algn="ctr" rtl="0" fontAlgn="base">
        <a:spcBef>
          <a:spcPct val="0"/>
        </a:spcBef>
        <a:spcAft>
          <a:spcPct val="0"/>
        </a:spcAft>
        <a:defRPr sz="4400">
          <a:solidFill>
            <a:schemeClr val="tx2"/>
          </a:solidFill>
          <a:latin typeface="Times New Roman" pitchFamily="18" charset="0"/>
        </a:defRPr>
      </a:lvl4pPr>
      <a:lvl5pPr algn="ctr" rtl="0" fontAlgn="base">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7171"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buFontTx/>
              <a:buNone/>
              <a:defRPr sz="1400" b="0">
                <a:solidFill>
                  <a:schemeClr val="tx1"/>
                </a:solidFill>
                <a:latin typeface="+mn-lt"/>
              </a:defRPr>
            </a:lvl1pPr>
          </a:lstStyle>
          <a:p>
            <a:pPr algn="l">
              <a:defRPr/>
            </a:pPr>
            <a:endParaRPr lang="en-US" dirty="0">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buFontTx/>
              <a:buNone/>
              <a:defRPr sz="1400" b="0">
                <a:solidFill>
                  <a:schemeClr val="tx1"/>
                </a:solidFill>
                <a:latin typeface="+mn-lt"/>
              </a:defRPr>
            </a:lvl1pPr>
          </a:lstStyle>
          <a:p>
            <a:pPr>
              <a:defRPr/>
            </a:pPr>
            <a:endParaRPr lang="en-US" dirty="0">
              <a:solidFill>
                <a:srgbClr val="000000"/>
              </a:solidFill>
            </a:endParaRPr>
          </a:p>
        </p:txBody>
      </p:sp>
      <p:sp>
        <p:nvSpPr>
          <p:cNvPr id="1030" name="Rectangle 6"/>
          <p:cNvSpPr>
            <a:spLocks noGrp="1" noChangeArrowheads="1"/>
          </p:cNvSpPr>
          <p:nvPr>
            <p:ph type="sldNum" sz="quarter" idx="4"/>
          </p:nvPr>
        </p:nvSpPr>
        <p:spPr bwMode="auto">
          <a:xfrm>
            <a:off x="7239000" y="6629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buFontTx/>
              <a:buNone/>
              <a:defRPr sz="1000">
                <a:solidFill>
                  <a:schemeClr val="tx1"/>
                </a:solidFill>
              </a:defRPr>
            </a:lvl1pPr>
          </a:lstStyle>
          <a:p>
            <a:pPr>
              <a:defRPr/>
            </a:pPr>
            <a:r>
              <a:rPr lang="en-US" dirty="0">
                <a:solidFill>
                  <a:srgbClr val="000000"/>
                </a:solidFill>
              </a:rPr>
              <a:t>  </a:t>
            </a:r>
            <a:fld id="{57F2ADF4-BF0B-4336-B379-DF1CB1552391}" type="slidenum">
              <a:rPr lang="en-US">
                <a:solidFill>
                  <a:srgbClr val="000000"/>
                </a:solidFill>
              </a:rPr>
              <a:pPr>
                <a:defRPr/>
              </a:pPr>
              <a:t>‹#›</a:t>
            </a:fld>
            <a:endParaRPr lang="en-US" dirty="0">
              <a:solidFill>
                <a:srgbClr val="000000"/>
              </a:solidFill>
            </a:endParaRPr>
          </a:p>
        </p:txBody>
      </p:sp>
    </p:spTree>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buFontTx/>
              <a:buNone/>
              <a:defRPr sz="1400" b="0">
                <a:solidFill>
                  <a:schemeClr val="tx1"/>
                </a:solidFill>
                <a:latin typeface="+mn-lt"/>
              </a:defRPr>
            </a:lvl1pPr>
          </a:lstStyle>
          <a:p>
            <a:endParaRPr lang="en-US" dirty="0">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buFontTx/>
              <a:buNone/>
              <a:defRPr sz="1400" b="0">
                <a:solidFill>
                  <a:schemeClr val="tx1"/>
                </a:solidFill>
                <a:latin typeface="+mn-lt"/>
              </a:defRPr>
            </a:lvl1pPr>
          </a:lstStyle>
          <a:p>
            <a:endParaRPr lang="en-US" dirty="0">
              <a:solidFill>
                <a:srgbClr val="000000"/>
              </a:solidFill>
            </a:endParaRPr>
          </a:p>
        </p:txBody>
      </p:sp>
      <p:sp>
        <p:nvSpPr>
          <p:cNvPr id="1030" name="Rectangle 6"/>
          <p:cNvSpPr>
            <a:spLocks noGrp="1" noChangeArrowheads="1"/>
          </p:cNvSpPr>
          <p:nvPr>
            <p:ph type="sldNum" sz="quarter" idx="4"/>
          </p:nvPr>
        </p:nvSpPr>
        <p:spPr bwMode="auto">
          <a:xfrm>
            <a:off x="7239000" y="65532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buFontTx/>
              <a:buNone/>
              <a:defRPr sz="1200" b="0">
                <a:solidFill>
                  <a:schemeClr val="tx1"/>
                </a:solidFill>
                <a:latin typeface="+mn-lt"/>
              </a:defRPr>
            </a:lvl1pPr>
          </a:lstStyle>
          <a:p>
            <a:fld id="{6E633F74-66C3-4155-BBF7-3BE7C8C9BB4C}" type="slidenum">
              <a:rPr lang="en-US" smtClean="0">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2047395691"/>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Lst>
  <p:hf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itchFamily="18" charset="0"/>
        </a:defRPr>
      </a:lvl2pPr>
      <a:lvl3pPr algn="ctr" rtl="0" fontAlgn="base">
        <a:spcBef>
          <a:spcPct val="0"/>
        </a:spcBef>
        <a:spcAft>
          <a:spcPct val="0"/>
        </a:spcAft>
        <a:defRPr sz="4400">
          <a:solidFill>
            <a:schemeClr val="tx2"/>
          </a:solidFill>
          <a:latin typeface="Times New Roman" pitchFamily="18" charset="0"/>
        </a:defRPr>
      </a:lvl3pPr>
      <a:lvl4pPr algn="ctr" rtl="0" fontAlgn="base">
        <a:spcBef>
          <a:spcPct val="0"/>
        </a:spcBef>
        <a:spcAft>
          <a:spcPct val="0"/>
        </a:spcAft>
        <a:defRPr sz="4400">
          <a:solidFill>
            <a:schemeClr val="tx2"/>
          </a:solidFill>
          <a:latin typeface="Times New Roman" pitchFamily="18" charset="0"/>
        </a:defRPr>
      </a:lvl4pPr>
      <a:lvl5pPr algn="ctr" rtl="0" fontAlgn="base">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bwMode="auto">
          <a:xfrm>
            <a:off x="0" y="0"/>
            <a:ext cx="9144000" cy="990600"/>
          </a:xfrm>
          <a:prstGeom prst="rect">
            <a:avLst/>
          </a:prstGeom>
          <a:solidFill>
            <a:srgbClr val="EAEAEA"/>
          </a:solid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8435"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buFontTx/>
              <a:buNone/>
              <a:defRPr sz="1050" b="0">
                <a:solidFill>
                  <a:schemeClr val="tx1"/>
                </a:solidFill>
                <a:latin typeface="+mn-lt"/>
              </a:defRPr>
            </a:lvl1pPr>
          </a:lstStyle>
          <a:p>
            <a:pPr fontAlgn="base">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buFontTx/>
              <a:buNone/>
              <a:defRPr sz="1050" b="0">
                <a:solidFill>
                  <a:schemeClr val="tx1"/>
                </a:solidFill>
                <a:latin typeface="+mn-lt"/>
              </a:defRPr>
            </a:lvl1pPr>
          </a:lstStyle>
          <a:p>
            <a:pPr fontAlgn="base">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7239000" y="6629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buFontTx/>
              <a:buNone/>
              <a:defRPr sz="750">
                <a:solidFill>
                  <a:schemeClr val="tx1"/>
                </a:solidFill>
              </a:defRPr>
            </a:lvl1pPr>
          </a:lstStyle>
          <a:p>
            <a:pPr fontAlgn="base">
              <a:spcBef>
                <a:spcPct val="0"/>
              </a:spcBef>
              <a:spcAft>
                <a:spcPct val="0"/>
              </a:spcAft>
              <a:defRPr/>
            </a:pPr>
            <a:r>
              <a:rPr lang="en-US" b="1">
                <a:solidFill>
                  <a:srgbClr val="000000"/>
                </a:solidFill>
                <a:latin typeface="Verdana" pitchFamily="34" charset="0"/>
              </a:rPr>
              <a:t>  </a:t>
            </a:r>
            <a:fld id="{9F47BA63-C3F9-4BDF-BD97-A25028A9E311}" type="slidenum">
              <a:rPr lang="en-US" b="1">
                <a:solidFill>
                  <a:srgbClr val="000000"/>
                </a:solidFill>
                <a:latin typeface="Verdana" pitchFamily="34" charset="0"/>
              </a:rPr>
              <a:pPr fontAlgn="base">
                <a:spcBef>
                  <a:spcPct val="0"/>
                </a:spcBef>
                <a:spcAft>
                  <a:spcPct val="0"/>
                </a:spcAft>
                <a:defRPr/>
              </a:pPr>
              <a:t>‹#›</a:t>
            </a:fld>
            <a:endParaRPr lang="en-US" b="1">
              <a:solidFill>
                <a:srgbClr val="000000"/>
              </a:solidFill>
              <a:latin typeface="Verdana" pitchFamily="34" charset="0"/>
            </a:endParaRPr>
          </a:p>
        </p:txBody>
      </p:sp>
    </p:spTree>
    <p:extLst>
      <p:ext uri="{BB962C8B-B14F-4D97-AF65-F5344CB8AC3E}">
        <p14:creationId xmlns:p14="http://schemas.microsoft.com/office/powerpoint/2010/main" val="1517522306"/>
      </p:ext>
    </p:extLst>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Lst>
  <p:hf hdr="0" ftr="0" dt="0"/>
  <p:txStyles>
    <p:titleStyle>
      <a:lvl1pPr algn="ctr" rtl="0" eaLnBrk="0" fontAlgn="base" hangingPunct="0">
        <a:spcBef>
          <a:spcPct val="0"/>
        </a:spcBef>
        <a:spcAft>
          <a:spcPct val="0"/>
        </a:spcAft>
        <a:defRPr sz="3300" b="1">
          <a:solidFill>
            <a:schemeClr val="accent2"/>
          </a:solidFill>
          <a:latin typeface="Verdana" pitchFamily="34" charset="0"/>
          <a:ea typeface="+mj-ea"/>
          <a:cs typeface="+mj-cs"/>
        </a:defRPr>
      </a:lvl1pPr>
      <a:lvl2pPr algn="ctr" rtl="0" eaLnBrk="0" fontAlgn="base" hangingPunct="0">
        <a:spcBef>
          <a:spcPct val="0"/>
        </a:spcBef>
        <a:spcAft>
          <a:spcPct val="0"/>
        </a:spcAft>
        <a:defRPr sz="3300">
          <a:solidFill>
            <a:schemeClr val="tx2"/>
          </a:solidFill>
          <a:latin typeface="Times New Roman" pitchFamily="18" charset="0"/>
        </a:defRPr>
      </a:lvl2pPr>
      <a:lvl3pPr algn="ctr" rtl="0" eaLnBrk="0" fontAlgn="base" hangingPunct="0">
        <a:spcBef>
          <a:spcPct val="0"/>
        </a:spcBef>
        <a:spcAft>
          <a:spcPct val="0"/>
        </a:spcAft>
        <a:defRPr sz="3300">
          <a:solidFill>
            <a:schemeClr val="tx2"/>
          </a:solidFill>
          <a:latin typeface="Times New Roman" pitchFamily="18" charset="0"/>
        </a:defRPr>
      </a:lvl3pPr>
      <a:lvl4pPr algn="ctr" rtl="0" eaLnBrk="0" fontAlgn="base" hangingPunct="0">
        <a:spcBef>
          <a:spcPct val="0"/>
        </a:spcBef>
        <a:spcAft>
          <a:spcPct val="0"/>
        </a:spcAft>
        <a:defRPr sz="3300">
          <a:solidFill>
            <a:schemeClr val="tx2"/>
          </a:solidFill>
          <a:latin typeface="Times New Roman" pitchFamily="18" charset="0"/>
        </a:defRPr>
      </a:lvl4pPr>
      <a:lvl5pPr algn="ctr" rtl="0" eaLnBrk="0" fontAlgn="base" hangingPunct="0">
        <a:spcBef>
          <a:spcPct val="0"/>
        </a:spcBef>
        <a:spcAft>
          <a:spcPct val="0"/>
        </a:spcAft>
        <a:defRPr sz="3300">
          <a:solidFill>
            <a:schemeClr val="tx2"/>
          </a:solidFill>
          <a:latin typeface="Times New Roman" pitchFamily="18" charset="0"/>
        </a:defRPr>
      </a:lvl5pPr>
      <a:lvl6pPr marL="342900" algn="ctr" rtl="0" fontAlgn="base">
        <a:spcBef>
          <a:spcPct val="0"/>
        </a:spcBef>
        <a:spcAft>
          <a:spcPct val="0"/>
        </a:spcAft>
        <a:defRPr sz="3300">
          <a:solidFill>
            <a:schemeClr val="tx2"/>
          </a:solidFill>
          <a:latin typeface="Times New Roman" pitchFamily="18" charset="0"/>
        </a:defRPr>
      </a:lvl6pPr>
      <a:lvl7pPr marL="685800" algn="ctr" rtl="0" fontAlgn="base">
        <a:spcBef>
          <a:spcPct val="0"/>
        </a:spcBef>
        <a:spcAft>
          <a:spcPct val="0"/>
        </a:spcAft>
        <a:defRPr sz="3300">
          <a:solidFill>
            <a:schemeClr val="tx2"/>
          </a:solidFill>
          <a:latin typeface="Times New Roman" pitchFamily="18" charset="0"/>
        </a:defRPr>
      </a:lvl7pPr>
      <a:lvl8pPr marL="1028700" algn="ctr" rtl="0" fontAlgn="base">
        <a:spcBef>
          <a:spcPct val="0"/>
        </a:spcBef>
        <a:spcAft>
          <a:spcPct val="0"/>
        </a:spcAft>
        <a:defRPr sz="3300">
          <a:solidFill>
            <a:schemeClr val="tx2"/>
          </a:solidFill>
          <a:latin typeface="Times New Roman" pitchFamily="18" charset="0"/>
        </a:defRPr>
      </a:lvl8pPr>
      <a:lvl9pPr marL="1371600" algn="ctr" rtl="0" fontAlgn="base">
        <a:spcBef>
          <a:spcPct val="0"/>
        </a:spcBef>
        <a:spcAft>
          <a:spcPct val="0"/>
        </a:spcAft>
        <a:defRPr sz="3300">
          <a:solidFill>
            <a:schemeClr val="tx2"/>
          </a:solidFill>
          <a:latin typeface="Times New Roman" pitchFamily="18" charset="0"/>
        </a:defRPr>
      </a:lvl9pPr>
    </p:titleStyle>
    <p:bodyStyle>
      <a:lvl1pPr marL="257175" indent="-257175" algn="l" rtl="0" eaLnBrk="0" fontAlgn="base" hangingPunct="0">
        <a:spcBef>
          <a:spcPct val="20000"/>
        </a:spcBef>
        <a:spcAft>
          <a:spcPct val="0"/>
        </a:spcAft>
        <a:buFontTx/>
        <a:buBlip>
          <a:blip r:embed="rId13"/>
        </a:buBlip>
        <a:defRPr sz="2400" b="1">
          <a:solidFill>
            <a:schemeClr val="tx1"/>
          </a:solidFill>
          <a:latin typeface="Verdana" pitchFamily="34" charset="0"/>
          <a:ea typeface="+mn-ea"/>
          <a:cs typeface="+mn-cs"/>
        </a:defRPr>
      </a:lvl1pPr>
      <a:lvl2pPr marL="557213" indent="-214313" algn="l" rtl="0" eaLnBrk="0" fontAlgn="base" hangingPunct="0">
        <a:spcBef>
          <a:spcPct val="20000"/>
        </a:spcBef>
        <a:spcAft>
          <a:spcPct val="0"/>
        </a:spcAft>
        <a:buChar char="–"/>
        <a:defRPr sz="2100" b="1">
          <a:solidFill>
            <a:schemeClr val="tx1"/>
          </a:solidFill>
          <a:latin typeface="Verdana" pitchFamily="34" charset="0"/>
        </a:defRPr>
      </a:lvl2pPr>
      <a:lvl3pPr marL="857250" indent="-171450" algn="l" rtl="0" eaLnBrk="0" fontAlgn="base" hangingPunct="0">
        <a:spcBef>
          <a:spcPct val="20000"/>
        </a:spcBef>
        <a:spcAft>
          <a:spcPct val="0"/>
        </a:spcAft>
        <a:buChar char="•"/>
        <a:defRPr sz="1800" b="1">
          <a:solidFill>
            <a:schemeClr val="tx1"/>
          </a:solidFill>
          <a:latin typeface="Verdana" pitchFamily="34" charset="0"/>
        </a:defRPr>
      </a:lvl3pPr>
      <a:lvl4pPr marL="1200150" indent="-171450" algn="l" rtl="0" eaLnBrk="0" fontAlgn="base" hangingPunct="0">
        <a:spcBef>
          <a:spcPct val="20000"/>
        </a:spcBef>
        <a:spcAft>
          <a:spcPct val="0"/>
        </a:spcAft>
        <a:buChar char="–"/>
        <a:defRPr sz="1500" b="1">
          <a:solidFill>
            <a:schemeClr val="tx1"/>
          </a:solidFill>
          <a:latin typeface="Verdana" pitchFamily="34" charset="0"/>
        </a:defRPr>
      </a:lvl4pPr>
      <a:lvl5pPr marL="1543050" indent="-171450" algn="l" rtl="0" eaLnBrk="0" fontAlgn="base" hangingPunct="0">
        <a:spcBef>
          <a:spcPct val="20000"/>
        </a:spcBef>
        <a:spcAft>
          <a:spcPct val="0"/>
        </a:spcAft>
        <a:buChar char="»"/>
        <a:defRPr sz="1500" b="1">
          <a:solidFill>
            <a:schemeClr val="tx1"/>
          </a:solidFill>
          <a:latin typeface="Verdana" pitchFamily="34" charset="0"/>
        </a:defRPr>
      </a:lvl5pPr>
      <a:lvl6pPr marL="1885950" indent="-171450" algn="l" rtl="0" fontAlgn="base">
        <a:spcBef>
          <a:spcPct val="20000"/>
        </a:spcBef>
        <a:spcAft>
          <a:spcPct val="0"/>
        </a:spcAft>
        <a:buChar char="»"/>
        <a:defRPr sz="1500">
          <a:solidFill>
            <a:schemeClr val="tx1"/>
          </a:solidFill>
          <a:latin typeface="+mn-lt"/>
        </a:defRPr>
      </a:lvl6pPr>
      <a:lvl7pPr marL="2228850" indent="-171450" algn="l" rtl="0" fontAlgn="base">
        <a:spcBef>
          <a:spcPct val="20000"/>
        </a:spcBef>
        <a:spcAft>
          <a:spcPct val="0"/>
        </a:spcAft>
        <a:buChar char="»"/>
        <a:defRPr sz="1500">
          <a:solidFill>
            <a:schemeClr val="tx1"/>
          </a:solidFill>
          <a:latin typeface="+mn-lt"/>
        </a:defRPr>
      </a:lvl7pPr>
      <a:lvl8pPr marL="2571750" indent="-171450" algn="l" rtl="0" fontAlgn="base">
        <a:spcBef>
          <a:spcPct val="20000"/>
        </a:spcBef>
        <a:spcAft>
          <a:spcPct val="0"/>
        </a:spcAft>
        <a:buChar char="»"/>
        <a:defRPr sz="1500">
          <a:solidFill>
            <a:schemeClr val="tx1"/>
          </a:solidFill>
          <a:latin typeface="+mn-lt"/>
        </a:defRPr>
      </a:lvl8pPr>
      <a:lvl9pPr marL="2914650" indent="-171450" algn="l" rtl="0" fontAlgn="base">
        <a:spcBef>
          <a:spcPct val="20000"/>
        </a:spcBef>
        <a:spcAft>
          <a:spcPct val="0"/>
        </a:spcAft>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900">
                <a:latin typeface="Arial" pitchFamily="34" charset="0"/>
              </a:defRPr>
            </a:lvl1pPr>
          </a:lstStyle>
          <a:p>
            <a:pPr fontAlgn="base">
              <a:spcBef>
                <a:spcPct val="0"/>
              </a:spcBef>
              <a:spcAft>
                <a:spcPct val="0"/>
              </a:spcAft>
              <a:defRPr/>
            </a:pPr>
            <a:endParaRPr lang="en-US">
              <a:solidFill>
                <a:srgbClr val="000000"/>
              </a:solidFill>
            </a:endParaRPr>
          </a:p>
        </p:txBody>
      </p:sp>
      <p:sp>
        <p:nvSpPr>
          <p:cNvPr id="83971"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900">
                <a:latin typeface="Arial Black" pitchFamily="34" charset="0"/>
              </a:defRPr>
            </a:lvl1pPr>
          </a:lstStyle>
          <a:p>
            <a:pPr fontAlgn="base">
              <a:spcBef>
                <a:spcPct val="0"/>
              </a:spcBef>
              <a:spcAft>
                <a:spcPct val="0"/>
              </a:spcAft>
              <a:defRPr/>
            </a:pPr>
            <a:fld id="{E0B756B5-E1C8-4631-B669-2A985144D732}" type="slidenum">
              <a:rPr lang="en-US">
                <a:solidFill>
                  <a:srgbClr val="000000"/>
                </a:solidFill>
              </a:rPr>
              <a:pPr fontAlgn="base">
                <a:spcBef>
                  <a:spcPct val="0"/>
                </a:spcBef>
                <a:spcAft>
                  <a:spcPct val="0"/>
                </a:spcAft>
                <a:defRPr/>
              </a:pPr>
              <a:t>‹#›</a:t>
            </a:fld>
            <a:endParaRPr lang="en-US">
              <a:solidFill>
                <a:srgbClr val="000000"/>
              </a:solidFill>
            </a:endParaRPr>
          </a:p>
        </p:txBody>
      </p:sp>
      <p:grpSp>
        <p:nvGrpSpPr>
          <p:cNvPr id="1028" name="Group 4"/>
          <p:cNvGrpSpPr>
            <a:grpSpLocks/>
          </p:cNvGrpSpPr>
          <p:nvPr/>
        </p:nvGrpSpPr>
        <p:grpSpPr bwMode="auto">
          <a:xfrm>
            <a:off x="0" y="0"/>
            <a:ext cx="9144000" cy="546100"/>
            <a:chOff x="0" y="0"/>
            <a:chExt cx="5760" cy="344"/>
          </a:xfrm>
        </p:grpSpPr>
        <p:sp>
          <p:nvSpPr>
            <p:cNvPr id="1033"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fontAlgn="base">
                <a:spcBef>
                  <a:spcPct val="0"/>
                </a:spcBef>
                <a:spcAft>
                  <a:spcPct val="0"/>
                </a:spcAft>
                <a:defRPr/>
              </a:pPr>
              <a:endParaRPr lang="en-US" altLang="en-US" sz="1800">
                <a:solidFill>
                  <a:srgbClr val="000000"/>
                </a:solidFill>
                <a:latin typeface="Times New Roman" pitchFamily="18" charset="0"/>
              </a:endParaRPr>
            </a:p>
          </p:txBody>
        </p:sp>
        <p:sp>
          <p:nvSpPr>
            <p:cNvPr id="1034"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defRPr/>
              </a:pPr>
              <a:endParaRPr lang="en-US" altLang="en-US" sz="1800">
                <a:solidFill>
                  <a:srgbClr val="000000"/>
                </a:solidFill>
                <a:latin typeface="Times New Roman" pitchFamily="18" charset="0"/>
              </a:endParaRPr>
            </a:p>
          </p:txBody>
        </p:sp>
        <p:sp>
          <p:nvSpPr>
            <p:cNvPr id="1035"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defRPr/>
              </a:pPr>
              <a:endParaRPr lang="en-US" altLang="en-US" sz="1350">
                <a:solidFill>
                  <a:srgbClr val="663300"/>
                </a:solidFill>
              </a:endParaRPr>
            </a:p>
          </p:txBody>
        </p:sp>
        <p:sp>
          <p:nvSpPr>
            <p:cNvPr id="1036"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defRPr/>
              </a:pPr>
              <a:endParaRPr lang="en-US" altLang="en-US" sz="1350">
                <a:solidFill>
                  <a:srgbClr val="663300"/>
                </a:solidFill>
              </a:endParaRPr>
            </a:p>
          </p:txBody>
        </p:sp>
        <p:sp>
          <p:nvSpPr>
            <p:cNvPr id="1037"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defRPr/>
              </a:pPr>
              <a:endParaRPr lang="en-US" altLang="en-US" sz="1350">
                <a:solidFill>
                  <a:srgbClr val="CC6600"/>
                </a:solidFill>
              </a:endParaRPr>
            </a:p>
          </p:txBody>
        </p:sp>
        <p:sp>
          <p:nvSpPr>
            <p:cNvPr id="1038"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defRPr/>
              </a:pPr>
              <a:endParaRPr lang="en-US" altLang="en-US" sz="1350">
                <a:solidFill>
                  <a:srgbClr val="663300"/>
                </a:solidFill>
              </a:endParaRPr>
            </a:p>
          </p:txBody>
        </p:sp>
        <p:sp>
          <p:nvSpPr>
            <p:cNvPr id="1039"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defRPr/>
              </a:pPr>
              <a:endParaRPr lang="en-US" altLang="en-US" sz="1800">
                <a:solidFill>
                  <a:srgbClr val="000000"/>
                </a:solidFill>
                <a:latin typeface="Times New Roman" pitchFamily="18" charset="0"/>
              </a:endParaRPr>
            </a:p>
          </p:txBody>
        </p:sp>
        <p:sp>
          <p:nvSpPr>
            <p:cNvPr id="1040"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defRPr/>
              </a:pPr>
              <a:endParaRPr lang="en-US" altLang="en-US" sz="1350">
                <a:solidFill>
                  <a:srgbClr val="CC6600"/>
                </a:solidFill>
              </a:endParaRPr>
            </a:p>
          </p:txBody>
        </p:sp>
        <p:sp>
          <p:nvSpPr>
            <p:cNvPr id="1041"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defRPr/>
              </a:pPr>
              <a:endParaRPr lang="en-US" altLang="en-US" sz="1350">
                <a:solidFill>
                  <a:srgbClr val="CC6600"/>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83984"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900">
                <a:latin typeface="Arial" pitchFamily="34" charset="0"/>
              </a:defRPr>
            </a:lvl1pPr>
          </a:lstStyle>
          <a:p>
            <a:pPr fontAlgn="base">
              <a:spcBef>
                <a:spcPct val="0"/>
              </a:spcBef>
              <a:spcAft>
                <a:spcPct val="0"/>
              </a:spcAft>
              <a:defRPr/>
            </a:pPr>
            <a:endParaRPr lang="en-US">
              <a:solidFill>
                <a:srgbClr val="000000"/>
              </a:solidFill>
            </a:endParaRPr>
          </a:p>
        </p:txBody>
      </p:sp>
      <p:pic>
        <p:nvPicPr>
          <p:cNvPr id="1032" name="Picture 17" descr="ENG Logo"/>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7543800" y="0"/>
            <a:ext cx="16002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4587919"/>
      </p:ext>
    </p:extLst>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Lst>
  <p:txStyles>
    <p:titleStyle>
      <a:lvl1pPr algn="ctr" rtl="0" eaLnBrk="0" fontAlgn="base" hangingPunct="0">
        <a:spcBef>
          <a:spcPct val="0"/>
        </a:spcBef>
        <a:spcAft>
          <a:spcPct val="0"/>
        </a:spcAft>
        <a:defRPr sz="3300" b="1">
          <a:solidFill>
            <a:schemeClr val="tx1"/>
          </a:solidFill>
          <a:latin typeface="+mj-lt"/>
          <a:ea typeface="+mj-ea"/>
          <a:cs typeface="+mj-cs"/>
        </a:defRPr>
      </a:lvl1pPr>
      <a:lvl2pPr algn="ctr" rtl="0" eaLnBrk="0" fontAlgn="base" hangingPunct="0">
        <a:spcBef>
          <a:spcPct val="0"/>
        </a:spcBef>
        <a:spcAft>
          <a:spcPct val="0"/>
        </a:spcAft>
        <a:defRPr sz="3300" b="1">
          <a:solidFill>
            <a:schemeClr val="tx1"/>
          </a:solidFill>
          <a:latin typeface="Arial" pitchFamily="34" charset="0"/>
        </a:defRPr>
      </a:lvl2pPr>
      <a:lvl3pPr algn="ctr" rtl="0" eaLnBrk="0" fontAlgn="base" hangingPunct="0">
        <a:spcBef>
          <a:spcPct val="0"/>
        </a:spcBef>
        <a:spcAft>
          <a:spcPct val="0"/>
        </a:spcAft>
        <a:defRPr sz="3300" b="1">
          <a:solidFill>
            <a:schemeClr val="tx1"/>
          </a:solidFill>
          <a:latin typeface="Arial" pitchFamily="34" charset="0"/>
        </a:defRPr>
      </a:lvl3pPr>
      <a:lvl4pPr algn="ctr" rtl="0" eaLnBrk="0" fontAlgn="base" hangingPunct="0">
        <a:spcBef>
          <a:spcPct val="0"/>
        </a:spcBef>
        <a:spcAft>
          <a:spcPct val="0"/>
        </a:spcAft>
        <a:defRPr sz="3300" b="1">
          <a:solidFill>
            <a:schemeClr val="tx1"/>
          </a:solidFill>
          <a:latin typeface="Arial" pitchFamily="34" charset="0"/>
        </a:defRPr>
      </a:lvl4pPr>
      <a:lvl5pPr algn="ctr" rtl="0" eaLnBrk="0" fontAlgn="base" hangingPunct="0">
        <a:spcBef>
          <a:spcPct val="0"/>
        </a:spcBef>
        <a:spcAft>
          <a:spcPct val="0"/>
        </a:spcAft>
        <a:defRPr sz="3300" b="1">
          <a:solidFill>
            <a:schemeClr val="tx1"/>
          </a:solidFill>
          <a:latin typeface="Arial" pitchFamily="34" charset="0"/>
        </a:defRPr>
      </a:lvl5pPr>
      <a:lvl6pPr marL="342900" algn="ctr" rtl="0" fontAlgn="base">
        <a:spcBef>
          <a:spcPct val="0"/>
        </a:spcBef>
        <a:spcAft>
          <a:spcPct val="0"/>
        </a:spcAft>
        <a:defRPr sz="3300" b="1">
          <a:solidFill>
            <a:schemeClr val="tx1"/>
          </a:solidFill>
          <a:latin typeface="Arial" pitchFamily="34" charset="0"/>
        </a:defRPr>
      </a:lvl6pPr>
      <a:lvl7pPr marL="685800" algn="ctr" rtl="0" fontAlgn="base">
        <a:spcBef>
          <a:spcPct val="0"/>
        </a:spcBef>
        <a:spcAft>
          <a:spcPct val="0"/>
        </a:spcAft>
        <a:defRPr sz="3300" b="1">
          <a:solidFill>
            <a:schemeClr val="tx1"/>
          </a:solidFill>
          <a:latin typeface="Arial" pitchFamily="34" charset="0"/>
        </a:defRPr>
      </a:lvl7pPr>
      <a:lvl8pPr marL="1028700" algn="ctr" rtl="0" fontAlgn="base">
        <a:spcBef>
          <a:spcPct val="0"/>
        </a:spcBef>
        <a:spcAft>
          <a:spcPct val="0"/>
        </a:spcAft>
        <a:defRPr sz="3300" b="1">
          <a:solidFill>
            <a:schemeClr val="tx1"/>
          </a:solidFill>
          <a:latin typeface="Arial" pitchFamily="34" charset="0"/>
        </a:defRPr>
      </a:lvl8pPr>
      <a:lvl9pPr marL="1371600" algn="ctr" rtl="0" fontAlgn="base">
        <a:spcBef>
          <a:spcPct val="0"/>
        </a:spcBef>
        <a:spcAft>
          <a:spcPct val="0"/>
        </a:spcAft>
        <a:defRPr sz="3300" b="1">
          <a:solidFill>
            <a:schemeClr val="tx1"/>
          </a:solidFill>
          <a:latin typeface="Arial" pitchFamily="34" charset="0"/>
        </a:defRPr>
      </a:lvl9pPr>
    </p:titleStyle>
    <p:bodyStyle>
      <a:lvl1pPr marL="257175" indent="-257175" algn="l" rtl="0" eaLnBrk="0" fontAlgn="base" hangingPunct="0">
        <a:spcBef>
          <a:spcPct val="20000"/>
        </a:spcBef>
        <a:spcAft>
          <a:spcPct val="0"/>
        </a:spcAft>
        <a:buClr>
          <a:schemeClr val="bg2"/>
        </a:buClr>
        <a:buSzPct val="75000"/>
        <a:buFont typeface="Wingdings" pitchFamily="2" charset="2"/>
        <a:buChar char="n"/>
        <a:defRPr sz="2400">
          <a:solidFill>
            <a:schemeClr val="tx1"/>
          </a:solidFill>
          <a:latin typeface="+mn-lt"/>
          <a:ea typeface="+mn-ea"/>
          <a:cs typeface="+mn-cs"/>
        </a:defRPr>
      </a:lvl1pPr>
      <a:lvl2pPr marL="557213" indent="-214313" algn="l" rtl="0" eaLnBrk="0" fontAlgn="base" hangingPunct="0">
        <a:spcBef>
          <a:spcPct val="20000"/>
        </a:spcBef>
        <a:spcAft>
          <a:spcPct val="0"/>
        </a:spcAft>
        <a:buClr>
          <a:schemeClr val="accent2"/>
        </a:buClr>
        <a:buSzPct val="80000"/>
        <a:buFont typeface="Wingdings" pitchFamily="2" charset="2"/>
        <a:buChar char="¨"/>
        <a:defRPr sz="2100">
          <a:solidFill>
            <a:schemeClr val="tx1"/>
          </a:solidFill>
          <a:latin typeface="+mn-lt"/>
        </a:defRPr>
      </a:lvl2pPr>
      <a:lvl3pPr marL="857250" indent="-171450" algn="l" rtl="0" eaLnBrk="0" fontAlgn="base" hangingPunct="0">
        <a:spcBef>
          <a:spcPct val="20000"/>
        </a:spcBef>
        <a:spcAft>
          <a:spcPct val="0"/>
        </a:spcAft>
        <a:buClr>
          <a:schemeClr val="bg2"/>
        </a:buClr>
        <a:buSzPct val="65000"/>
        <a:buFont typeface="Wingdings" pitchFamily="2" charset="2"/>
        <a:buChar char="n"/>
        <a:defRPr sz="1800">
          <a:solidFill>
            <a:schemeClr val="tx1"/>
          </a:solidFill>
          <a:latin typeface="+mn-lt"/>
        </a:defRPr>
      </a:lvl3pPr>
      <a:lvl4pPr marL="1200150" indent="-171450" algn="l" rtl="0" eaLnBrk="0" fontAlgn="base" hangingPunct="0">
        <a:spcBef>
          <a:spcPct val="20000"/>
        </a:spcBef>
        <a:spcAft>
          <a:spcPct val="0"/>
        </a:spcAft>
        <a:buClr>
          <a:schemeClr val="accent2"/>
        </a:buClr>
        <a:buSzPct val="70000"/>
        <a:buFont typeface="Wingdings" pitchFamily="2" charset="2"/>
        <a:buChar char="¨"/>
        <a:defRPr sz="1500">
          <a:solidFill>
            <a:schemeClr val="tx1"/>
          </a:solidFill>
          <a:latin typeface="+mn-lt"/>
        </a:defRPr>
      </a:lvl4pPr>
      <a:lvl5pPr marL="1543050" indent="-171450" algn="l" rtl="0" eaLnBrk="0" fontAlgn="base" hangingPunct="0">
        <a:spcBef>
          <a:spcPct val="20000"/>
        </a:spcBef>
        <a:spcAft>
          <a:spcPct val="0"/>
        </a:spcAft>
        <a:buClr>
          <a:schemeClr val="bg2"/>
        </a:buClr>
        <a:buFont typeface="Wingdings" pitchFamily="2" charset="2"/>
        <a:buChar char="§"/>
        <a:defRPr sz="1500">
          <a:solidFill>
            <a:schemeClr val="tx1"/>
          </a:solidFill>
          <a:latin typeface="+mn-lt"/>
        </a:defRPr>
      </a:lvl5pPr>
      <a:lvl6pPr marL="1885950" indent="-171450" algn="l" rtl="0" fontAlgn="base">
        <a:spcBef>
          <a:spcPct val="20000"/>
        </a:spcBef>
        <a:spcAft>
          <a:spcPct val="0"/>
        </a:spcAft>
        <a:buClr>
          <a:schemeClr val="bg2"/>
        </a:buClr>
        <a:buFont typeface="Wingdings" pitchFamily="2" charset="2"/>
        <a:buChar char="§"/>
        <a:defRPr sz="1500">
          <a:solidFill>
            <a:schemeClr val="tx1"/>
          </a:solidFill>
          <a:latin typeface="+mn-lt"/>
        </a:defRPr>
      </a:lvl6pPr>
      <a:lvl7pPr marL="2228850" indent="-171450" algn="l" rtl="0" fontAlgn="base">
        <a:spcBef>
          <a:spcPct val="20000"/>
        </a:spcBef>
        <a:spcAft>
          <a:spcPct val="0"/>
        </a:spcAft>
        <a:buClr>
          <a:schemeClr val="bg2"/>
        </a:buClr>
        <a:buFont typeface="Wingdings" pitchFamily="2" charset="2"/>
        <a:buChar char="§"/>
        <a:defRPr sz="1500">
          <a:solidFill>
            <a:schemeClr val="tx1"/>
          </a:solidFill>
          <a:latin typeface="+mn-lt"/>
        </a:defRPr>
      </a:lvl7pPr>
      <a:lvl8pPr marL="2571750" indent="-171450" algn="l" rtl="0" fontAlgn="base">
        <a:spcBef>
          <a:spcPct val="20000"/>
        </a:spcBef>
        <a:spcAft>
          <a:spcPct val="0"/>
        </a:spcAft>
        <a:buClr>
          <a:schemeClr val="bg2"/>
        </a:buClr>
        <a:buFont typeface="Wingdings" pitchFamily="2" charset="2"/>
        <a:buChar char="§"/>
        <a:defRPr sz="1500">
          <a:solidFill>
            <a:schemeClr val="tx1"/>
          </a:solidFill>
          <a:latin typeface="+mn-lt"/>
        </a:defRPr>
      </a:lvl8pPr>
      <a:lvl9pPr marL="2914650" indent="-171450" algn="l" rtl="0" fontAlgn="base">
        <a:spcBef>
          <a:spcPct val="20000"/>
        </a:spcBef>
        <a:spcAft>
          <a:spcPct val="0"/>
        </a:spcAft>
        <a:buClr>
          <a:schemeClr val="bg2"/>
        </a:buClr>
        <a:buFont typeface="Wingdings" pitchFamily="2" charset="2"/>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900">
                <a:latin typeface="Arial" pitchFamily="34" charset="0"/>
              </a:defRPr>
            </a:lvl1pPr>
          </a:lstStyle>
          <a:p>
            <a:pPr fontAlgn="base">
              <a:spcBef>
                <a:spcPct val="0"/>
              </a:spcBef>
              <a:spcAft>
                <a:spcPct val="0"/>
              </a:spcAft>
              <a:defRPr/>
            </a:pPr>
            <a:endParaRPr lang="en-US">
              <a:solidFill>
                <a:srgbClr val="000000"/>
              </a:solidFill>
            </a:endParaRPr>
          </a:p>
        </p:txBody>
      </p:sp>
      <p:sp>
        <p:nvSpPr>
          <p:cNvPr id="83971"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900">
                <a:latin typeface="Arial Black" panose="020B0A04020102020204" pitchFamily="34" charset="0"/>
              </a:defRPr>
            </a:lvl1pPr>
          </a:lstStyle>
          <a:p>
            <a:pPr fontAlgn="base">
              <a:spcBef>
                <a:spcPct val="0"/>
              </a:spcBef>
              <a:spcAft>
                <a:spcPct val="0"/>
              </a:spcAft>
              <a:defRPr/>
            </a:pPr>
            <a:fld id="{5DAB8826-3B76-4C7E-9E43-A64C676EEF5C}" type="slidenum">
              <a:rPr lang="en-US" altLang="en-US">
                <a:solidFill>
                  <a:srgbClr val="000000"/>
                </a:solidFill>
              </a:rPr>
              <a:pPr fontAlgn="base">
                <a:spcBef>
                  <a:spcPct val="0"/>
                </a:spcBef>
                <a:spcAft>
                  <a:spcPct val="0"/>
                </a:spcAft>
                <a:defRPr/>
              </a:pPr>
              <a:t>‹#›</a:t>
            </a:fld>
            <a:endParaRPr lang="en-US" altLang="en-US">
              <a:solidFill>
                <a:srgbClr val="000000"/>
              </a:solidFill>
            </a:endParaRPr>
          </a:p>
        </p:txBody>
      </p:sp>
      <p:grpSp>
        <p:nvGrpSpPr>
          <p:cNvPr id="1028" name="Group 4"/>
          <p:cNvGrpSpPr>
            <a:grpSpLocks/>
          </p:cNvGrpSpPr>
          <p:nvPr/>
        </p:nvGrpSpPr>
        <p:grpSpPr bwMode="auto">
          <a:xfrm>
            <a:off x="0" y="0"/>
            <a:ext cx="9144000" cy="546100"/>
            <a:chOff x="0" y="0"/>
            <a:chExt cx="5760" cy="344"/>
          </a:xfrm>
        </p:grpSpPr>
        <p:sp>
          <p:nvSpPr>
            <p:cNvPr id="1033"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fontAlgn="base">
                <a:spcBef>
                  <a:spcPct val="0"/>
                </a:spcBef>
                <a:spcAft>
                  <a:spcPct val="0"/>
                </a:spcAft>
                <a:defRPr/>
              </a:pPr>
              <a:endParaRPr lang="en-US" altLang="en-US" sz="1800">
                <a:solidFill>
                  <a:srgbClr val="000000"/>
                </a:solidFill>
                <a:latin typeface="Times New Roman" pitchFamily="18" charset="0"/>
              </a:endParaRPr>
            </a:p>
          </p:txBody>
        </p:sp>
        <p:sp>
          <p:nvSpPr>
            <p:cNvPr id="1034"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defRPr/>
              </a:pPr>
              <a:endParaRPr lang="en-US" altLang="en-US" sz="1800">
                <a:solidFill>
                  <a:srgbClr val="000000"/>
                </a:solidFill>
                <a:latin typeface="Times New Roman" pitchFamily="18" charset="0"/>
              </a:endParaRPr>
            </a:p>
          </p:txBody>
        </p:sp>
        <p:sp>
          <p:nvSpPr>
            <p:cNvPr id="1035"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defRPr/>
              </a:pPr>
              <a:endParaRPr lang="en-US" altLang="en-US" sz="1350">
                <a:solidFill>
                  <a:srgbClr val="663300"/>
                </a:solidFill>
              </a:endParaRPr>
            </a:p>
          </p:txBody>
        </p:sp>
        <p:sp>
          <p:nvSpPr>
            <p:cNvPr id="1036"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defRPr/>
              </a:pPr>
              <a:endParaRPr lang="en-US" altLang="en-US" sz="1350">
                <a:solidFill>
                  <a:srgbClr val="663300"/>
                </a:solidFill>
              </a:endParaRPr>
            </a:p>
          </p:txBody>
        </p:sp>
        <p:sp>
          <p:nvSpPr>
            <p:cNvPr id="1037"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defRPr/>
              </a:pPr>
              <a:endParaRPr lang="en-US" altLang="en-US" sz="1350">
                <a:solidFill>
                  <a:srgbClr val="CC6600"/>
                </a:solidFill>
              </a:endParaRPr>
            </a:p>
          </p:txBody>
        </p:sp>
        <p:sp>
          <p:nvSpPr>
            <p:cNvPr id="1038"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defRPr/>
              </a:pPr>
              <a:endParaRPr lang="en-US" altLang="en-US" sz="1350">
                <a:solidFill>
                  <a:srgbClr val="663300"/>
                </a:solidFill>
              </a:endParaRPr>
            </a:p>
          </p:txBody>
        </p:sp>
        <p:sp>
          <p:nvSpPr>
            <p:cNvPr id="1039"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defRPr/>
              </a:pPr>
              <a:endParaRPr lang="en-US" altLang="en-US" sz="1800">
                <a:solidFill>
                  <a:srgbClr val="000000"/>
                </a:solidFill>
                <a:latin typeface="Times New Roman" pitchFamily="18" charset="0"/>
              </a:endParaRPr>
            </a:p>
          </p:txBody>
        </p:sp>
        <p:sp>
          <p:nvSpPr>
            <p:cNvPr id="1040"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defRPr/>
              </a:pPr>
              <a:endParaRPr lang="en-US" altLang="en-US" sz="1350">
                <a:solidFill>
                  <a:srgbClr val="CC6600"/>
                </a:solidFill>
              </a:endParaRPr>
            </a:p>
          </p:txBody>
        </p:sp>
        <p:sp>
          <p:nvSpPr>
            <p:cNvPr id="1041"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defRPr/>
              </a:pPr>
              <a:endParaRPr lang="en-US" altLang="en-US" sz="1350">
                <a:solidFill>
                  <a:srgbClr val="CC6600"/>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83984"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900">
                <a:latin typeface="Arial" pitchFamily="34" charset="0"/>
              </a:defRPr>
            </a:lvl1pPr>
          </a:lstStyle>
          <a:p>
            <a:pPr fontAlgn="base">
              <a:spcBef>
                <a:spcPct val="0"/>
              </a:spcBef>
              <a:spcAft>
                <a:spcPct val="0"/>
              </a:spcAft>
              <a:defRPr/>
            </a:pPr>
            <a:endParaRPr lang="en-US">
              <a:solidFill>
                <a:srgbClr val="000000"/>
              </a:solidFill>
            </a:endParaRPr>
          </a:p>
        </p:txBody>
      </p:sp>
      <p:pic>
        <p:nvPicPr>
          <p:cNvPr id="1032" name="Picture 17" descr="ENG Logo"/>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7543800" y="0"/>
            <a:ext cx="16002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7071087"/>
      </p:ext>
    </p:extLst>
  </p:cSld>
  <p:clrMap bg1="lt1" tx1="dk1" bg2="lt2" tx2="dk2" accent1="accent1" accent2="accent2" accent3="accent3" accent4="accent4" accent5="accent5" accent6="accent6" hlink="hlink" folHlink="folHlink"/>
  <p:sldLayoutIdLst>
    <p:sldLayoutId id="2147483886" r:id="rId1"/>
    <p:sldLayoutId id="2147483887" r:id="rId2"/>
    <p:sldLayoutId id="2147483888" r:id="rId3"/>
    <p:sldLayoutId id="2147483889" r:id="rId4"/>
    <p:sldLayoutId id="2147483890" r:id="rId5"/>
    <p:sldLayoutId id="2147483891" r:id="rId6"/>
    <p:sldLayoutId id="2147483892" r:id="rId7"/>
    <p:sldLayoutId id="2147483893" r:id="rId8"/>
    <p:sldLayoutId id="2147483894" r:id="rId9"/>
    <p:sldLayoutId id="2147483895" r:id="rId10"/>
    <p:sldLayoutId id="2147483896" r:id="rId11"/>
  </p:sldLayoutIdLst>
  <p:txStyles>
    <p:titleStyle>
      <a:lvl1pPr algn="ctr" rtl="0" eaLnBrk="0" fontAlgn="base" hangingPunct="0">
        <a:spcBef>
          <a:spcPct val="0"/>
        </a:spcBef>
        <a:spcAft>
          <a:spcPct val="0"/>
        </a:spcAft>
        <a:defRPr sz="3300" b="1">
          <a:solidFill>
            <a:schemeClr val="tx1"/>
          </a:solidFill>
          <a:latin typeface="+mj-lt"/>
          <a:ea typeface="+mj-ea"/>
          <a:cs typeface="+mj-cs"/>
        </a:defRPr>
      </a:lvl1pPr>
      <a:lvl2pPr algn="ctr" rtl="0" eaLnBrk="0" fontAlgn="base" hangingPunct="0">
        <a:spcBef>
          <a:spcPct val="0"/>
        </a:spcBef>
        <a:spcAft>
          <a:spcPct val="0"/>
        </a:spcAft>
        <a:defRPr sz="3300" b="1">
          <a:solidFill>
            <a:schemeClr val="tx1"/>
          </a:solidFill>
          <a:latin typeface="Arial" pitchFamily="34" charset="0"/>
        </a:defRPr>
      </a:lvl2pPr>
      <a:lvl3pPr algn="ctr" rtl="0" eaLnBrk="0" fontAlgn="base" hangingPunct="0">
        <a:spcBef>
          <a:spcPct val="0"/>
        </a:spcBef>
        <a:spcAft>
          <a:spcPct val="0"/>
        </a:spcAft>
        <a:defRPr sz="3300" b="1">
          <a:solidFill>
            <a:schemeClr val="tx1"/>
          </a:solidFill>
          <a:latin typeface="Arial" pitchFamily="34" charset="0"/>
        </a:defRPr>
      </a:lvl3pPr>
      <a:lvl4pPr algn="ctr" rtl="0" eaLnBrk="0" fontAlgn="base" hangingPunct="0">
        <a:spcBef>
          <a:spcPct val="0"/>
        </a:spcBef>
        <a:spcAft>
          <a:spcPct val="0"/>
        </a:spcAft>
        <a:defRPr sz="3300" b="1">
          <a:solidFill>
            <a:schemeClr val="tx1"/>
          </a:solidFill>
          <a:latin typeface="Arial" pitchFamily="34" charset="0"/>
        </a:defRPr>
      </a:lvl4pPr>
      <a:lvl5pPr algn="ctr" rtl="0" eaLnBrk="0" fontAlgn="base" hangingPunct="0">
        <a:spcBef>
          <a:spcPct val="0"/>
        </a:spcBef>
        <a:spcAft>
          <a:spcPct val="0"/>
        </a:spcAft>
        <a:defRPr sz="3300" b="1">
          <a:solidFill>
            <a:schemeClr val="tx1"/>
          </a:solidFill>
          <a:latin typeface="Arial" pitchFamily="34" charset="0"/>
        </a:defRPr>
      </a:lvl5pPr>
      <a:lvl6pPr marL="342900" algn="ctr" rtl="0" fontAlgn="base">
        <a:spcBef>
          <a:spcPct val="0"/>
        </a:spcBef>
        <a:spcAft>
          <a:spcPct val="0"/>
        </a:spcAft>
        <a:defRPr sz="3300" b="1">
          <a:solidFill>
            <a:schemeClr val="tx1"/>
          </a:solidFill>
          <a:latin typeface="Arial" pitchFamily="34" charset="0"/>
        </a:defRPr>
      </a:lvl6pPr>
      <a:lvl7pPr marL="685800" algn="ctr" rtl="0" fontAlgn="base">
        <a:spcBef>
          <a:spcPct val="0"/>
        </a:spcBef>
        <a:spcAft>
          <a:spcPct val="0"/>
        </a:spcAft>
        <a:defRPr sz="3300" b="1">
          <a:solidFill>
            <a:schemeClr val="tx1"/>
          </a:solidFill>
          <a:latin typeface="Arial" pitchFamily="34" charset="0"/>
        </a:defRPr>
      </a:lvl7pPr>
      <a:lvl8pPr marL="1028700" algn="ctr" rtl="0" fontAlgn="base">
        <a:spcBef>
          <a:spcPct val="0"/>
        </a:spcBef>
        <a:spcAft>
          <a:spcPct val="0"/>
        </a:spcAft>
        <a:defRPr sz="3300" b="1">
          <a:solidFill>
            <a:schemeClr val="tx1"/>
          </a:solidFill>
          <a:latin typeface="Arial" pitchFamily="34" charset="0"/>
        </a:defRPr>
      </a:lvl8pPr>
      <a:lvl9pPr marL="1371600" algn="ctr" rtl="0" fontAlgn="base">
        <a:spcBef>
          <a:spcPct val="0"/>
        </a:spcBef>
        <a:spcAft>
          <a:spcPct val="0"/>
        </a:spcAft>
        <a:defRPr sz="3300" b="1">
          <a:solidFill>
            <a:schemeClr val="tx1"/>
          </a:solidFill>
          <a:latin typeface="Arial" pitchFamily="34" charset="0"/>
        </a:defRPr>
      </a:lvl9pPr>
    </p:titleStyle>
    <p:bodyStyle>
      <a:lvl1pPr marL="257175" indent="-257175" algn="l" rtl="0" eaLnBrk="0" fontAlgn="base" hangingPunct="0">
        <a:spcBef>
          <a:spcPct val="20000"/>
        </a:spcBef>
        <a:spcAft>
          <a:spcPct val="0"/>
        </a:spcAft>
        <a:buClr>
          <a:schemeClr val="bg2"/>
        </a:buClr>
        <a:buSzPct val="75000"/>
        <a:buFont typeface="Wingdings" panose="05000000000000000000" pitchFamily="2" charset="2"/>
        <a:buChar char="n"/>
        <a:defRPr sz="2400">
          <a:solidFill>
            <a:schemeClr val="tx1"/>
          </a:solidFill>
          <a:latin typeface="+mn-lt"/>
          <a:ea typeface="+mn-ea"/>
          <a:cs typeface="+mn-cs"/>
        </a:defRPr>
      </a:lvl1pPr>
      <a:lvl2pPr marL="557213" indent="-214313" algn="l" rtl="0" eaLnBrk="0" fontAlgn="base" hangingPunct="0">
        <a:spcBef>
          <a:spcPct val="20000"/>
        </a:spcBef>
        <a:spcAft>
          <a:spcPct val="0"/>
        </a:spcAft>
        <a:buClr>
          <a:schemeClr val="accent2"/>
        </a:buClr>
        <a:buSzPct val="80000"/>
        <a:buFont typeface="Wingdings" panose="05000000000000000000" pitchFamily="2" charset="2"/>
        <a:buChar char="¨"/>
        <a:defRPr sz="2100">
          <a:solidFill>
            <a:schemeClr val="tx1"/>
          </a:solidFill>
          <a:latin typeface="+mn-lt"/>
        </a:defRPr>
      </a:lvl2pPr>
      <a:lvl3pPr marL="857250" indent="-171450" algn="l" rtl="0" eaLnBrk="0" fontAlgn="base" hangingPunct="0">
        <a:spcBef>
          <a:spcPct val="20000"/>
        </a:spcBef>
        <a:spcAft>
          <a:spcPct val="0"/>
        </a:spcAft>
        <a:buClr>
          <a:schemeClr val="bg2"/>
        </a:buClr>
        <a:buSzPct val="65000"/>
        <a:buFont typeface="Wingdings" panose="05000000000000000000" pitchFamily="2" charset="2"/>
        <a:buChar char="n"/>
        <a:defRPr sz="1800">
          <a:solidFill>
            <a:schemeClr val="tx1"/>
          </a:solidFill>
          <a:latin typeface="+mn-lt"/>
        </a:defRPr>
      </a:lvl3pPr>
      <a:lvl4pPr marL="1200150" indent="-171450" algn="l" rtl="0" eaLnBrk="0" fontAlgn="base" hangingPunct="0">
        <a:spcBef>
          <a:spcPct val="20000"/>
        </a:spcBef>
        <a:spcAft>
          <a:spcPct val="0"/>
        </a:spcAft>
        <a:buClr>
          <a:schemeClr val="accent2"/>
        </a:buClr>
        <a:buSzPct val="70000"/>
        <a:buFont typeface="Wingdings" panose="05000000000000000000" pitchFamily="2" charset="2"/>
        <a:buChar char="¨"/>
        <a:defRPr sz="1500">
          <a:solidFill>
            <a:schemeClr val="tx1"/>
          </a:solidFill>
          <a:latin typeface="+mn-lt"/>
        </a:defRPr>
      </a:lvl4pPr>
      <a:lvl5pPr marL="1543050" indent="-171450" algn="l" rtl="0" eaLnBrk="0" fontAlgn="base" hangingPunct="0">
        <a:spcBef>
          <a:spcPct val="20000"/>
        </a:spcBef>
        <a:spcAft>
          <a:spcPct val="0"/>
        </a:spcAft>
        <a:buClr>
          <a:schemeClr val="bg2"/>
        </a:buClr>
        <a:buFont typeface="Wingdings" panose="05000000000000000000" pitchFamily="2" charset="2"/>
        <a:buChar char="§"/>
        <a:defRPr sz="1500">
          <a:solidFill>
            <a:schemeClr val="tx1"/>
          </a:solidFill>
          <a:latin typeface="+mn-lt"/>
        </a:defRPr>
      </a:lvl5pPr>
      <a:lvl6pPr marL="1885950" indent="-171450" algn="l" rtl="0" fontAlgn="base">
        <a:spcBef>
          <a:spcPct val="20000"/>
        </a:spcBef>
        <a:spcAft>
          <a:spcPct val="0"/>
        </a:spcAft>
        <a:buClr>
          <a:schemeClr val="bg2"/>
        </a:buClr>
        <a:buFont typeface="Wingdings" pitchFamily="2" charset="2"/>
        <a:buChar char="§"/>
        <a:defRPr sz="1500">
          <a:solidFill>
            <a:schemeClr val="tx1"/>
          </a:solidFill>
          <a:latin typeface="+mn-lt"/>
        </a:defRPr>
      </a:lvl6pPr>
      <a:lvl7pPr marL="2228850" indent="-171450" algn="l" rtl="0" fontAlgn="base">
        <a:spcBef>
          <a:spcPct val="20000"/>
        </a:spcBef>
        <a:spcAft>
          <a:spcPct val="0"/>
        </a:spcAft>
        <a:buClr>
          <a:schemeClr val="bg2"/>
        </a:buClr>
        <a:buFont typeface="Wingdings" pitchFamily="2" charset="2"/>
        <a:buChar char="§"/>
        <a:defRPr sz="1500">
          <a:solidFill>
            <a:schemeClr val="tx1"/>
          </a:solidFill>
          <a:latin typeface="+mn-lt"/>
        </a:defRPr>
      </a:lvl7pPr>
      <a:lvl8pPr marL="2571750" indent="-171450" algn="l" rtl="0" fontAlgn="base">
        <a:spcBef>
          <a:spcPct val="20000"/>
        </a:spcBef>
        <a:spcAft>
          <a:spcPct val="0"/>
        </a:spcAft>
        <a:buClr>
          <a:schemeClr val="bg2"/>
        </a:buClr>
        <a:buFont typeface="Wingdings" pitchFamily="2" charset="2"/>
        <a:buChar char="§"/>
        <a:defRPr sz="1500">
          <a:solidFill>
            <a:schemeClr val="tx1"/>
          </a:solidFill>
          <a:latin typeface="+mn-lt"/>
        </a:defRPr>
      </a:lvl8pPr>
      <a:lvl9pPr marL="2914650" indent="-171450" algn="l" rtl="0" fontAlgn="base">
        <a:spcBef>
          <a:spcPct val="20000"/>
        </a:spcBef>
        <a:spcAft>
          <a:spcPct val="0"/>
        </a:spcAft>
        <a:buClr>
          <a:schemeClr val="bg2"/>
        </a:buClr>
        <a:buFont typeface="Wingdings" pitchFamily="2" charset="2"/>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oleObject" Target="../embeddings/oleObject1.bin"/><Relationship Id="rId5" Type="http://schemas.openxmlformats.org/officeDocument/2006/relationships/image" Target="../media/image5.png"/><Relationship Id="rId1" Type="http://schemas.openxmlformats.org/officeDocument/2006/relationships/vmlDrawing" Target="../drawings/vmlDrawing1.vml"/><Relationship Id="rId2"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78.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79.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80.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81.xml"/></Relationships>
</file>

<file path=ppt/slides/_rels/slide104.xml.rels><?xml version="1.0" encoding="UTF-8" standalone="yes"?>
<Relationships xmlns="http://schemas.openxmlformats.org/package/2006/relationships"><Relationship Id="rId3" Type="http://schemas.openxmlformats.org/officeDocument/2006/relationships/chart" Target="../charts/chart8.xml"/><Relationship Id="rId4" Type="http://schemas.openxmlformats.org/officeDocument/2006/relationships/chart" Target="../charts/chart9.xml"/><Relationship Id="rId1" Type="http://schemas.openxmlformats.org/officeDocument/2006/relationships/slideLayout" Target="../slideLayouts/slideLayout35.xml"/><Relationship Id="rId2" Type="http://schemas.openxmlformats.org/officeDocument/2006/relationships/notesSlide" Target="../notesSlides/notesSlide8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chart" Target="../charts/chart10.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8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8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8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8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88.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89.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90.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5.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8.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9.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0.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5.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6.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8.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9.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5.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6.xml"/><Relationship Id="rId3" Type="http://schemas.openxmlformats.org/officeDocument/2006/relationships/image" Target="../media/image16.jpe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8.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9.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0.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hyperlink" Target="http://grants.nih.gov/grants/grant_tips.htm" TargetMode="External"/><Relationship Id="rId4" Type="http://schemas.openxmlformats.org/officeDocument/2006/relationships/hyperlink" Target="http://deainfo.nci.nih.gov/EXTRA/EXTDOCS/gntapp.htm" TargetMode="External"/><Relationship Id="rId1" Type="http://schemas.openxmlformats.org/officeDocument/2006/relationships/slideLayout" Target="../slideLayouts/slideLayout7.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0.xml"/><Relationship Id="rId3" Type="http://schemas.openxmlformats.org/officeDocument/2006/relationships/hyperlink" Target="http://www.wpacouncil.org/node/9"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6.tmp"/></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7.tmp"/></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8.tmp"/></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9.tmp"/></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0.jpe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8.xml"/></Relationships>
</file>

<file path=ppt/slides/_rels/slide65.xml.rels><?xml version="1.0" encoding="UTF-8" standalone="yes"?>
<Relationships xmlns="http://schemas.openxmlformats.org/package/2006/relationships"><Relationship Id="rId3" Type="http://schemas.openxmlformats.org/officeDocument/2006/relationships/package" Target="../embeddings/Microsoft_Excel_Worksheet1.xlsx"/><Relationship Id="rId4" Type="http://schemas.openxmlformats.org/officeDocument/2006/relationships/image" Target="../media/image11.emf"/><Relationship Id="rId1" Type="http://schemas.openxmlformats.org/officeDocument/2006/relationships/vmlDrawing" Target="../drawings/vmlDrawing2.vml"/><Relationship Id="rId2"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2.emf"/></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chart" Target="../charts/char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chart" Target="../charts/char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3.jpe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5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6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6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6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6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6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6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6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6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6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69.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70.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7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chart" Target="../charts/char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72.xml"/><Relationship Id="rId3" Type="http://schemas.openxmlformats.org/officeDocument/2006/relationships/chart" Target="../charts/char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chart" Target="../charts/char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image" Target="../media/image14.jpe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chart" Target="../charts/char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image" Target="../media/image15.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chart" Target="../charts/char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7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7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7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7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7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ext Box 2"/>
          <p:cNvSpPr txBox="1">
            <a:spLocks noChangeArrowheads="1"/>
          </p:cNvSpPr>
          <p:nvPr/>
        </p:nvSpPr>
        <p:spPr bwMode="auto">
          <a:xfrm>
            <a:off x="0" y="1981200"/>
            <a:ext cx="9144000" cy="2741613"/>
          </a:xfrm>
          <a:prstGeom prst="rect">
            <a:avLst/>
          </a:prstGeom>
          <a:solidFill>
            <a:srgbClr val="EAEAEA"/>
          </a:solidFill>
          <a:ln w="9525">
            <a:noFill/>
            <a:miter lim="800000"/>
            <a:headEnd/>
            <a:tailEnd/>
          </a:ln>
        </p:spPr>
        <p:txBody>
          <a:bodyPr anchor="ctr" anchorCtr="1"/>
          <a:lstStyle/>
          <a:p>
            <a:pPr algn="ctr" eaLnBrk="1" hangingPunct="1">
              <a:buFontTx/>
              <a:buNone/>
            </a:pPr>
            <a:r>
              <a:rPr lang="en-US" sz="4400" dirty="0">
                <a:solidFill>
                  <a:schemeClr val="accent2"/>
                </a:solidFill>
              </a:rPr>
              <a:t>New Faculty</a:t>
            </a:r>
            <a:br>
              <a:rPr lang="en-US" sz="4400" dirty="0">
                <a:solidFill>
                  <a:schemeClr val="accent2"/>
                </a:solidFill>
              </a:rPr>
            </a:br>
            <a:r>
              <a:rPr lang="en-US" sz="4400" dirty="0">
                <a:solidFill>
                  <a:schemeClr val="accent2"/>
                </a:solidFill>
              </a:rPr>
              <a:t>Career Planning</a:t>
            </a:r>
          </a:p>
        </p:txBody>
      </p:sp>
    </p:spTree>
    <p:extLst>
      <p:ext uri="{BB962C8B-B14F-4D97-AF65-F5344CB8AC3E}">
        <p14:creationId xmlns:p14="http://schemas.microsoft.com/office/powerpoint/2010/main" val="28662501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84386" name="Object 2"/>
          <p:cNvGraphicFramePr>
            <a:graphicFrameLocks noChangeAspect="1"/>
          </p:cNvGraphicFramePr>
          <p:nvPr/>
        </p:nvGraphicFramePr>
        <p:xfrm>
          <a:off x="4572000" y="1447800"/>
          <a:ext cx="4114800" cy="4029075"/>
        </p:xfrm>
        <a:graphic>
          <a:graphicData uri="http://schemas.openxmlformats.org/presentationml/2006/ole">
            <mc:AlternateContent xmlns:mc="http://schemas.openxmlformats.org/markup-compatibility/2006">
              <mc:Choice xmlns:v="urn:schemas-microsoft-com:vml" Requires="v">
                <p:oleObj spid="_x0000_s784456" name="Image" r:id="rId4" imgW="2828571" imgH="2723810" progId="">
                  <p:embed/>
                </p:oleObj>
              </mc:Choice>
              <mc:Fallback>
                <p:oleObj name="Image" r:id="rId4" imgW="2828571" imgH="272381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l="12285" t="17567" r="9746" b="3162"/>
                      <a:stretch>
                        <a:fillRect/>
                      </a:stretch>
                    </p:blipFill>
                    <p:spPr bwMode="auto">
                      <a:xfrm>
                        <a:off x="4572000" y="1447800"/>
                        <a:ext cx="4114800" cy="402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84387" name="Text Box 3"/>
          <p:cNvSpPr txBox="1">
            <a:spLocks noChangeArrowheads="1"/>
          </p:cNvSpPr>
          <p:nvPr/>
        </p:nvSpPr>
        <p:spPr bwMode="auto">
          <a:xfrm>
            <a:off x="838200" y="1022350"/>
            <a:ext cx="3276600" cy="3016250"/>
          </a:xfrm>
          <a:prstGeom prst="rect">
            <a:avLst/>
          </a:prstGeom>
          <a:noFill/>
          <a:ln w="38100" cmpd="dbl">
            <a:noFill/>
            <a:miter lim="800000"/>
            <a:headEnd/>
            <a:tailEnd/>
          </a:ln>
          <a:effectLst/>
        </p:spPr>
        <p:txBody>
          <a:bodyPr>
            <a:spAutoFit/>
          </a:bodyPr>
          <a:lstStyle/>
          <a:p>
            <a:pPr algn="l">
              <a:spcBef>
                <a:spcPct val="50000"/>
              </a:spcBef>
              <a:buFontTx/>
              <a:buNone/>
            </a:pPr>
            <a:r>
              <a:rPr lang="en-US" sz="3200" b="0" dirty="0">
                <a:solidFill>
                  <a:schemeClr val="tx1"/>
                </a:solidFill>
                <a:latin typeface="Flexure" pitchFamily="82" charset="0"/>
              </a:rPr>
              <a:t>“If you don’t know where you are going, any road will get you there.”</a:t>
            </a:r>
            <a:endParaRPr lang="en-US" sz="3200" b="0" dirty="0">
              <a:solidFill>
                <a:schemeClr val="bg1"/>
              </a:solidFill>
              <a:latin typeface="Flexure" pitchFamily="82" charset="0"/>
            </a:endParaRPr>
          </a:p>
        </p:txBody>
      </p:sp>
      <p:sp>
        <p:nvSpPr>
          <p:cNvPr id="784388" name="Text Box 4"/>
          <p:cNvSpPr txBox="1">
            <a:spLocks noChangeArrowheads="1"/>
          </p:cNvSpPr>
          <p:nvPr/>
        </p:nvSpPr>
        <p:spPr bwMode="auto">
          <a:xfrm>
            <a:off x="1295400" y="4740275"/>
            <a:ext cx="2895600" cy="822325"/>
          </a:xfrm>
          <a:prstGeom prst="rect">
            <a:avLst/>
          </a:prstGeom>
          <a:noFill/>
          <a:ln w="9525">
            <a:noFill/>
            <a:miter lim="800000"/>
            <a:headEnd/>
            <a:tailEnd/>
          </a:ln>
          <a:effectLst/>
        </p:spPr>
        <p:txBody>
          <a:bodyPr>
            <a:spAutoFit/>
          </a:bodyPr>
          <a:lstStyle/>
          <a:p>
            <a:pPr algn="l">
              <a:spcBef>
                <a:spcPct val="50000"/>
              </a:spcBef>
              <a:buFontTx/>
              <a:buNone/>
            </a:pPr>
            <a:r>
              <a:rPr lang="en-US" sz="2400" dirty="0">
                <a:solidFill>
                  <a:schemeClr val="tx1"/>
                </a:solidFill>
                <a:latin typeface="Times New Roman" pitchFamily="18" charset="0"/>
              </a:rPr>
              <a:t>     The Cheshire Cat Alice in Wonderland</a:t>
            </a:r>
            <a:endParaRPr lang="en-US" sz="2400" dirty="0">
              <a:solidFill>
                <a:schemeClr val="bg1"/>
              </a:solidFill>
              <a:latin typeface="Times New Roman" pitchFamily="18" charset="0"/>
            </a:endParaRPr>
          </a:p>
        </p:txBody>
      </p:sp>
      <p:sp>
        <p:nvSpPr>
          <p:cNvPr id="784389" name="Text Box 5"/>
          <p:cNvSpPr txBox="1">
            <a:spLocks noChangeArrowheads="1"/>
          </p:cNvSpPr>
          <p:nvPr/>
        </p:nvSpPr>
        <p:spPr bwMode="auto">
          <a:xfrm>
            <a:off x="5791200" y="5486400"/>
            <a:ext cx="4343400" cy="336550"/>
          </a:xfrm>
          <a:prstGeom prst="rect">
            <a:avLst/>
          </a:prstGeom>
          <a:noFill/>
          <a:ln w="9525">
            <a:noFill/>
            <a:miter lim="800000"/>
            <a:headEnd/>
            <a:tailEnd/>
          </a:ln>
          <a:effectLst/>
        </p:spPr>
        <p:txBody>
          <a:bodyPr>
            <a:spAutoFit/>
          </a:bodyPr>
          <a:lstStyle/>
          <a:p>
            <a:pPr algn="l">
              <a:spcBef>
                <a:spcPct val="50000"/>
              </a:spcBef>
              <a:buFontTx/>
              <a:buNone/>
            </a:pPr>
            <a:r>
              <a:rPr lang="en-US" sz="1600" b="0" dirty="0">
                <a:solidFill>
                  <a:schemeClr val="tx1"/>
                </a:solidFill>
                <a:latin typeface="Onyx" pitchFamily="82" charset="0"/>
              </a:rPr>
              <a:t>SNAFU®by Bruce Beattie </a:t>
            </a:r>
            <a:r>
              <a:rPr lang="en-US" sz="1600" b="0" i="1" dirty="0">
                <a:solidFill>
                  <a:schemeClr val="tx1"/>
                </a:solidFill>
                <a:latin typeface="Onyx" pitchFamily="82" charset="0"/>
              </a:rPr>
              <a:t>Valley Daily News</a:t>
            </a:r>
            <a:r>
              <a:rPr lang="en-US" sz="1600" b="0" dirty="0">
                <a:solidFill>
                  <a:schemeClr val="tx1"/>
                </a:solidFill>
                <a:latin typeface="Onyx" pitchFamily="82" charset="0"/>
              </a:rPr>
              <a:t> Nov. 13, 1988</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p:nvPr>
        </p:nvSpPr>
        <p:spPr>
          <a:xfrm>
            <a:off x="1085850" y="365174"/>
            <a:ext cx="6858000" cy="857250"/>
          </a:xfrm>
          <a:solidFill>
            <a:schemeClr val="bg1">
              <a:lumMod val="95000"/>
            </a:schemeClr>
          </a:solidFill>
        </p:spPr>
        <p:txBody>
          <a:bodyPr/>
          <a:lstStyle/>
          <a:p>
            <a:r>
              <a:rPr lang="en-US" sz="2400" dirty="0"/>
              <a:t>Special On-going NSF Programs that Involve ENG PIs</a:t>
            </a:r>
          </a:p>
        </p:txBody>
      </p:sp>
      <p:sp>
        <p:nvSpPr>
          <p:cNvPr id="28675" name="Rectangle 3"/>
          <p:cNvSpPr>
            <a:spLocks noGrp="1"/>
          </p:cNvSpPr>
          <p:nvPr>
            <p:ph idx="1"/>
          </p:nvPr>
        </p:nvSpPr>
        <p:spPr>
          <a:xfrm>
            <a:off x="1600200" y="1600200"/>
            <a:ext cx="5829300" cy="3086100"/>
          </a:xfrm>
        </p:spPr>
        <p:txBody>
          <a:bodyPr/>
          <a:lstStyle/>
          <a:p>
            <a:pPr>
              <a:buClr>
                <a:srgbClr val="C00000"/>
              </a:buClr>
              <a:buFont typeface="Wingdings" pitchFamily="2" charset="2"/>
              <a:buChar char="u"/>
            </a:pPr>
            <a:r>
              <a:rPr lang="en-US" sz="1800" dirty="0"/>
              <a:t>GOALI: Grant Opportunities for Academic Liaison with Industry - </a:t>
            </a:r>
            <a:r>
              <a:rPr lang="en-US" sz="1800" dirty="0">
                <a:solidFill>
                  <a:srgbClr val="C00000"/>
                </a:solidFill>
              </a:rPr>
              <a:t>Collaboration with industrial co-PI</a:t>
            </a:r>
            <a:endParaRPr lang="en-US" sz="1800" dirty="0"/>
          </a:p>
          <a:p>
            <a:pPr>
              <a:buClr>
                <a:srgbClr val="C00000"/>
              </a:buClr>
              <a:buFont typeface="Wingdings" pitchFamily="2" charset="2"/>
              <a:buChar char="u"/>
            </a:pPr>
            <a:r>
              <a:rPr lang="en-US" sz="1800" dirty="0"/>
              <a:t>ERC: Engineering Research Centers – </a:t>
            </a:r>
            <a:r>
              <a:rPr lang="en-US" sz="1800" dirty="0">
                <a:solidFill>
                  <a:srgbClr val="C00000"/>
                </a:solidFill>
              </a:rPr>
              <a:t>Multi-disciplinary groups working on engineering topics</a:t>
            </a:r>
          </a:p>
          <a:p>
            <a:pPr>
              <a:buClr>
                <a:srgbClr val="C00000"/>
              </a:buClr>
              <a:buFont typeface="Wingdings" pitchFamily="2" charset="2"/>
              <a:buChar char="u"/>
            </a:pPr>
            <a:r>
              <a:rPr lang="en-US" sz="1800" dirty="0"/>
              <a:t>STC: Science and Technology Centers </a:t>
            </a:r>
            <a:r>
              <a:rPr lang="en-US" sz="1800" dirty="0">
                <a:solidFill>
                  <a:srgbClr val="002060"/>
                </a:solidFill>
              </a:rPr>
              <a:t>- </a:t>
            </a:r>
            <a:r>
              <a:rPr lang="en-US" sz="1800" dirty="0">
                <a:solidFill>
                  <a:srgbClr val="C00000"/>
                </a:solidFill>
              </a:rPr>
              <a:t>Multi-disciplinary groups working on S&amp;T</a:t>
            </a:r>
            <a:endParaRPr lang="en-US" sz="1800" dirty="0">
              <a:solidFill>
                <a:srgbClr val="002060"/>
              </a:solidFill>
            </a:endParaRPr>
          </a:p>
          <a:p>
            <a:pPr>
              <a:buClr>
                <a:srgbClr val="C00000"/>
              </a:buClr>
              <a:buFont typeface="Wingdings" pitchFamily="2" charset="2"/>
              <a:buChar char="u"/>
            </a:pPr>
            <a:r>
              <a:rPr lang="en-US" sz="1800" dirty="0"/>
              <a:t>MRI: Major Research Instrumentation – </a:t>
            </a:r>
            <a:r>
              <a:rPr lang="en-US" sz="1800" dirty="0">
                <a:solidFill>
                  <a:srgbClr val="C00000"/>
                </a:solidFill>
              </a:rPr>
              <a:t>Acquisition of large (usually shared) instruments</a:t>
            </a:r>
          </a:p>
          <a:p>
            <a:pPr>
              <a:buClr>
                <a:srgbClr val="C00000"/>
              </a:buClr>
              <a:buFont typeface="Wingdings" pitchFamily="2" charset="2"/>
              <a:buChar char="u"/>
            </a:pPr>
            <a:r>
              <a:rPr lang="en-US" sz="1800" dirty="0"/>
              <a:t>PIRE: Partnerships for International Research and Education </a:t>
            </a:r>
            <a:r>
              <a:rPr lang="en-US" sz="1800" dirty="0">
                <a:solidFill>
                  <a:srgbClr val="002060"/>
                </a:solidFill>
              </a:rPr>
              <a:t>- </a:t>
            </a:r>
            <a:r>
              <a:rPr lang="en-US" sz="1800" dirty="0">
                <a:solidFill>
                  <a:srgbClr val="C00000"/>
                </a:solidFill>
              </a:rPr>
              <a:t>Support for US faculty and students to work on multidisciplinary topics with international partners</a:t>
            </a:r>
            <a:endParaRPr lang="en-US" sz="1800" dirty="0">
              <a:solidFill>
                <a:srgbClr val="002060"/>
              </a:solidFill>
            </a:endParaRPr>
          </a:p>
        </p:txBody>
      </p:sp>
      <p:sp>
        <p:nvSpPr>
          <p:cNvPr id="5" name="Slide Number Placeholder 5"/>
          <p:cNvSpPr>
            <a:spLocks noGrp="1"/>
          </p:cNvSpPr>
          <p:nvPr>
            <p:ph type="sldNum" sz="quarter" idx="12"/>
          </p:nvPr>
        </p:nvSpPr>
        <p:spPr/>
        <p:txBody>
          <a:bodyPr/>
          <a:lstStyle/>
          <a:p>
            <a:pPr defTabSz="685800" fontAlgn="auto">
              <a:spcBef>
                <a:spcPts val="0"/>
              </a:spcBef>
              <a:spcAft>
                <a:spcPts val="0"/>
              </a:spcAft>
              <a:defRPr/>
            </a:pPr>
            <a:fld id="{4C53752C-4851-4849-A512-051CD59E3C07}" type="slidenum">
              <a:rPr lang="en-US" sz="1350" b="0" kern="0">
                <a:solidFill>
                  <a:srgbClr val="000000"/>
                </a:solidFill>
              </a:rPr>
              <a:pPr defTabSz="685800" fontAlgn="auto">
                <a:spcBef>
                  <a:spcPts val="0"/>
                </a:spcBef>
                <a:spcAft>
                  <a:spcPts val="0"/>
                </a:spcAft>
                <a:defRPr/>
              </a:pPr>
              <a:t>100</a:t>
            </a:fld>
            <a:endParaRPr lang="en-US" sz="1350" b="0" kern="0" dirty="0">
              <a:solidFill>
                <a:srgbClr val="000000"/>
              </a:solidFill>
            </a:endParaRPr>
          </a:p>
        </p:txBody>
      </p:sp>
    </p:spTree>
    <p:extLst>
      <p:ext uri="{BB962C8B-B14F-4D97-AF65-F5344CB8AC3E}">
        <p14:creationId xmlns:p14="http://schemas.microsoft.com/office/powerpoint/2010/main" val="944318610"/>
      </p:ext>
    </p:extLst>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p:nvPr>
        </p:nvSpPr>
        <p:spPr>
          <a:xfrm>
            <a:off x="0" y="29747"/>
            <a:ext cx="9143999" cy="857250"/>
          </a:xfrm>
          <a:solidFill>
            <a:schemeClr val="bg1">
              <a:lumMod val="95000"/>
            </a:schemeClr>
          </a:solidFill>
        </p:spPr>
        <p:txBody>
          <a:bodyPr/>
          <a:lstStyle/>
          <a:p>
            <a:r>
              <a:rPr lang="en-US" sz="2400" dirty="0"/>
              <a:t>Special NSF Initiatives that Involve ENG PIs</a:t>
            </a:r>
          </a:p>
        </p:txBody>
      </p:sp>
      <p:sp>
        <p:nvSpPr>
          <p:cNvPr id="28675" name="Rectangle 3"/>
          <p:cNvSpPr>
            <a:spLocks noGrp="1"/>
          </p:cNvSpPr>
          <p:nvPr>
            <p:ph idx="1"/>
          </p:nvPr>
        </p:nvSpPr>
        <p:spPr>
          <a:xfrm>
            <a:off x="457200" y="1066800"/>
            <a:ext cx="8458199" cy="3771900"/>
          </a:xfrm>
        </p:spPr>
        <p:txBody>
          <a:bodyPr/>
          <a:lstStyle/>
          <a:p>
            <a:pPr>
              <a:buClr>
                <a:srgbClr val="C00000"/>
              </a:buClr>
              <a:buFont typeface="Wingdings" pitchFamily="2" charset="2"/>
              <a:buChar char="u"/>
            </a:pPr>
            <a:r>
              <a:rPr lang="en-US" sz="1800" dirty="0"/>
              <a:t>NSF/DOE Partnership in Basic Plasma Science and Engineering – </a:t>
            </a:r>
            <a:r>
              <a:rPr lang="en-US" sz="1800" dirty="0">
                <a:solidFill>
                  <a:srgbClr val="C00000"/>
                </a:solidFill>
              </a:rPr>
              <a:t>Research on the fundamentals of large ensembles of free charged particles (16-564)</a:t>
            </a:r>
            <a:endParaRPr lang="en-US" sz="1800" dirty="0"/>
          </a:p>
          <a:p>
            <a:pPr>
              <a:buClr>
                <a:srgbClr val="C00000"/>
              </a:buClr>
              <a:buFont typeface="Wingdings" pitchFamily="2" charset="2"/>
              <a:buChar char="u"/>
            </a:pPr>
            <a:r>
              <a:rPr lang="en-US" sz="1800" dirty="0"/>
              <a:t>Innovations at the Nexus of Food, Energy, and Water (INFEWS) – </a:t>
            </a:r>
            <a:r>
              <a:rPr lang="en-US" sz="1800" dirty="0">
                <a:solidFill>
                  <a:srgbClr val="C00000"/>
                </a:solidFill>
              </a:rPr>
              <a:t>Synthesis and analysis of FEW using a systems approach (16-524)</a:t>
            </a:r>
          </a:p>
          <a:p>
            <a:pPr>
              <a:buClr>
                <a:srgbClr val="C00000"/>
              </a:buClr>
              <a:buFont typeface="Wingdings" pitchFamily="2" charset="2"/>
              <a:buChar char="u"/>
            </a:pPr>
            <a:r>
              <a:rPr lang="en-US" sz="1800" dirty="0"/>
              <a:t>Professional Formation of Engineers – </a:t>
            </a:r>
            <a:r>
              <a:rPr lang="en-US" sz="1800" dirty="0">
                <a:solidFill>
                  <a:srgbClr val="C00000"/>
                </a:solidFill>
              </a:rPr>
              <a:t>Research in the construction of engineering knowledge, engineering identity, and the engineering profession (15-539)</a:t>
            </a:r>
            <a:endParaRPr lang="en-US" sz="1800" dirty="0"/>
          </a:p>
          <a:p>
            <a:pPr>
              <a:buClr>
                <a:srgbClr val="C00000"/>
              </a:buClr>
              <a:buFont typeface="Wingdings" pitchFamily="2" charset="2"/>
              <a:buChar char="u"/>
            </a:pPr>
            <a:r>
              <a:rPr lang="en-US" sz="1800" dirty="0" err="1"/>
              <a:t>Cyberlearning</a:t>
            </a:r>
            <a:r>
              <a:rPr lang="en-US" sz="1800" dirty="0"/>
              <a:t> and Future Learning Technologies – </a:t>
            </a:r>
            <a:r>
              <a:rPr lang="en-US" sz="1800" dirty="0">
                <a:solidFill>
                  <a:srgbClr val="C00000"/>
                </a:solidFill>
              </a:rPr>
              <a:t>integrate emerging technologies with advances in what is known about how people learn (14-526) </a:t>
            </a:r>
          </a:p>
          <a:p>
            <a:pPr>
              <a:buClr>
                <a:srgbClr val="C00000"/>
              </a:buClr>
              <a:buFont typeface="Wingdings" pitchFamily="2" charset="2"/>
              <a:buChar char="u"/>
            </a:pPr>
            <a:r>
              <a:rPr lang="en-US" sz="1800" dirty="0"/>
              <a:t>Innovation Corps Teams Program Interdisciplinary Ventures – </a:t>
            </a:r>
            <a:r>
              <a:rPr lang="en-US" sz="1800" dirty="0">
                <a:solidFill>
                  <a:srgbClr val="C00000"/>
                </a:solidFill>
              </a:rPr>
              <a:t>NSF-funded researchers receive additional support to accelerate innovation that can attract subsequent third-party funding (12-602)</a:t>
            </a:r>
          </a:p>
          <a:p>
            <a:pPr>
              <a:buClr>
                <a:srgbClr val="C00000"/>
              </a:buClr>
              <a:buFont typeface="Wingdings" pitchFamily="2" charset="2"/>
              <a:buChar char="u"/>
            </a:pPr>
            <a:r>
              <a:rPr lang="en-US" sz="1800" dirty="0"/>
              <a:t>Other Relevant Initiatives:</a:t>
            </a:r>
          </a:p>
          <a:p>
            <a:pPr marL="0" indent="0">
              <a:buClr>
                <a:srgbClr val="C00000"/>
              </a:buClr>
              <a:buNone/>
            </a:pPr>
            <a:r>
              <a:rPr lang="en-US" sz="1400" dirty="0">
                <a:solidFill>
                  <a:srgbClr val="0070C0"/>
                </a:solidFill>
              </a:rPr>
              <a:t>http://www.nsf.gov/dir/index.jsp?org=ENG</a:t>
            </a:r>
          </a:p>
          <a:p>
            <a:pPr marL="0" indent="0">
              <a:buClr>
                <a:srgbClr val="C00000"/>
              </a:buClr>
              <a:buNone/>
            </a:pPr>
            <a:r>
              <a:rPr lang="en-US" sz="1400" dirty="0">
                <a:solidFill>
                  <a:srgbClr val="0070C0"/>
                </a:solidFill>
              </a:rPr>
              <a:t>http://www.nsf.gov/funding/pgm_list.jsp?org=NSF&amp;ord=rcnt</a:t>
            </a:r>
          </a:p>
        </p:txBody>
      </p:sp>
      <p:sp>
        <p:nvSpPr>
          <p:cNvPr id="5" name="Slide Number Placeholder 5"/>
          <p:cNvSpPr>
            <a:spLocks noGrp="1"/>
          </p:cNvSpPr>
          <p:nvPr>
            <p:ph type="sldNum" sz="quarter" idx="12"/>
          </p:nvPr>
        </p:nvSpPr>
        <p:spPr/>
        <p:txBody>
          <a:bodyPr/>
          <a:lstStyle/>
          <a:p>
            <a:pPr defTabSz="685800" fontAlgn="auto">
              <a:spcBef>
                <a:spcPts val="0"/>
              </a:spcBef>
              <a:spcAft>
                <a:spcPts val="0"/>
              </a:spcAft>
              <a:defRPr/>
            </a:pPr>
            <a:fld id="{4C53752C-4851-4849-A512-051CD59E3C07}" type="slidenum">
              <a:rPr lang="en-US" sz="1350" b="0" kern="0">
                <a:solidFill>
                  <a:srgbClr val="000000"/>
                </a:solidFill>
              </a:rPr>
              <a:pPr defTabSz="685800" fontAlgn="auto">
                <a:spcBef>
                  <a:spcPts val="0"/>
                </a:spcBef>
                <a:spcAft>
                  <a:spcPts val="0"/>
                </a:spcAft>
                <a:defRPr/>
              </a:pPr>
              <a:t>101</a:t>
            </a:fld>
            <a:endParaRPr lang="en-US" sz="1350" b="0" kern="0" dirty="0">
              <a:solidFill>
                <a:srgbClr val="000000"/>
              </a:solidFill>
            </a:endParaRPr>
          </a:p>
        </p:txBody>
      </p:sp>
    </p:spTree>
    <p:extLst>
      <p:ext uri="{BB962C8B-B14F-4D97-AF65-F5344CB8AC3E}">
        <p14:creationId xmlns:p14="http://schemas.microsoft.com/office/powerpoint/2010/main" val="39539858"/>
      </p:ext>
    </p:extLst>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p:spPr>
        <p:txBody>
          <a:bodyPr/>
          <a:lstStyle/>
          <a:p>
            <a:pPr defTabSz="685800" fontAlgn="auto">
              <a:spcBef>
                <a:spcPts val="0"/>
              </a:spcBef>
              <a:spcAft>
                <a:spcPts val="0"/>
              </a:spcAft>
            </a:pPr>
            <a:r>
              <a:rPr lang="en-US" sz="1350" b="0" kern="0" dirty="0">
                <a:solidFill>
                  <a:srgbClr val="000000"/>
                </a:solidFill>
              </a:rPr>
              <a:t>  </a:t>
            </a:r>
            <a:fld id="{24E10253-AA6A-4EEE-AD35-525A5CAC16C9}" type="slidenum">
              <a:rPr lang="en-US" sz="1350" b="0" kern="0">
                <a:solidFill>
                  <a:srgbClr val="000000"/>
                </a:solidFill>
              </a:rPr>
              <a:pPr defTabSz="685800" fontAlgn="auto">
                <a:spcBef>
                  <a:spcPts val="0"/>
                </a:spcBef>
                <a:spcAft>
                  <a:spcPts val="0"/>
                </a:spcAft>
              </a:pPr>
              <a:t>102</a:t>
            </a:fld>
            <a:endParaRPr lang="en-US" sz="1350" b="0" kern="0" dirty="0">
              <a:solidFill>
                <a:srgbClr val="000000"/>
              </a:solidFill>
            </a:endParaRPr>
          </a:p>
        </p:txBody>
      </p:sp>
      <p:sp>
        <p:nvSpPr>
          <p:cNvPr id="29699" name="Rectangle 2"/>
          <p:cNvSpPr>
            <a:spLocks noGrp="1" noChangeArrowheads="1"/>
          </p:cNvSpPr>
          <p:nvPr>
            <p:ph type="body" idx="1"/>
          </p:nvPr>
        </p:nvSpPr>
        <p:spPr>
          <a:xfrm>
            <a:off x="304800" y="1066800"/>
            <a:ext cx="8534400" cy="3467100"/>
          </a:xfrm>
          <a:noFill/>
        </p:spPr>
        <p:txBody>
          <a:bodyPr/>
          <a:lstStyle/>
          <a:p>
            <a:pPr eaLnBrk="1" hangingPunct="1">
              <a:lnSpc>
                <a:spcPct val="90000"/>
              </a:lnSpc>
              <a:buFontTx/>
              <a:buNone/>
            </a:pPr>
            <a:endParaRPr lang="en-US" sz="1500" dirty="0"/>
          </a:p>
          <a:p>
            <a:pPr lvl="1" eaLnBrk="1" hangingPunct="1">
              <a:lnSpc>
                <a:spcPct val="90000"/>
              </a:lnSpc>
              <a:spcBef>
                <a:spcPct val="10000"/>
              </a:spcBef>
              <a:buClr>
                <a:srgbClr val="C00000"/>
              </a:buClr>
              <a:buFont typeface="Wingdings" pitchFamily="2" charset="2"/>
              <a:buChar char="u"/>
            </a:pPr>
            <a:r>
              <a:rPr lang="en-US" sz="2400" dirty="0"/>
              <a:t>EAGER - High-risk, exploratory and potentially transformative research requests up to $300K and two-year duration</a:t>
            </a:r>
          </a:p>
          <a:p>
            <a:pPr lvl="2" eaLnBrk="1" hangingPunct="1">
              <a:lnSpc>
                <a:spcPct val="90000"/>
              </a:lnSpc>
              <a:spcBef>
                <a:spcPct val="10000"/>
              </a:spcBef>
              <a:buClr>
                <a:srgbClr val="C00000"/>
              </a:buClr>
              <a:buFont typeface="Wingdings" pitchFamily="2" charset="2"/>
              <a:buChar char="u"/>
            </a:pPr>
            <a:endParaRPr lang="en-US" sz="2400" dirty="0"/>
          </a:p>
          <a:p>
            <a:pPr lvl="1" eaLnBrk="1" hangingPunct="1">
              <a:lnSpc>
                <a:spcPct val="90000"/>
              </a:lnSpc>
              <a:spcBef>
                <a:spcPct val="10000"/>
              </a:spcBef>
              <a:buClr>
                <a:srgbClr val="C00000"/>
              </a:buClr>
              <a:buFont typeface="Wingdings" pitchFamily="2" charset="2"/>
              <a:buChar char="u"/>
            </a:pPr>
            <a:r>
              <a:rPr lang="en-US" sz="2400" dirty="0"/>
              <a:t>RAPID - Quick-response research on natural or anthropogenic disasters and similar unanticipated events.  Requests may be for up to $200K and one year duration</a:t>
            </a:r>
          </a:p>
          <a:p>
            <a:pPr lvl="1" eaLnBrk="1" hangingPunct="1">
              <a:lnSpc>
                <a:spcPct val="90000"/>
              </a:lnSpc>
              <a:spcBef>
                <a:spcPct val="10000"/>
              </a:spcBef>
              <a:buClr>
                <a:srgbClr val="C00000"/>
              </a:buClr>
              <a:buNone/>
            </a:pPr>
            <a:endParaRPr lang="en-US" sz="2400" dirty="0"/>
          </a:p>
          <a:p>
            <a:pPr lvl="1" eaLnBrk="1" hangingPunct="1">
              <a:lnSpc>
                <a:spcPct val="90000"/>
              </a:lnSpc>
              <a:buClr>
                <a:srgbClr val="C00000"/>
              </a:buClr>
              <a:buFont typeface="Wingdings" pitchFamily="2" charset="2"/>
              <a:buChar char="u"/>
            </a:pPr>
            <a:r>
              <a:rPr lang="en-US" sz="2400" dirty="0"/>
              <a:t>Submit anytime, but must talk to Program Director first</a:t>
            </a:r>
          </a:p>
          <a:p>
            <a:pPr lvl="1" eaLnBrk="1" hangingPunct="1">
              <a:lnSpc>
                <a:spcPct val="90000"/>
              </a:lnSpc>
              <a:spcBef>
                <a:spcPct val="10000"/>
              </a:spcBef>
              <a:buFontTx/>
              <a:buNone/>
            </a:pPr>
            <a:endParaRPr lang="en-US" sz="1500" dirty="0"/>
          </a:p>
        </p:txBody>
      </p:sp>
      <p:sp>
        <p:nvSpPr>
          <p:cNvPr id="29700" name="Rectangle 3"/>
          <p:cNvSpPr>
            <a:spLocks noGrp="1" noChangeArrowheads="1"/>
          </p:cNvSpPr>
          <p:nvPr>
            <p:ph type="title"/>
          </p:nvPr>
        </p:nvSpPr>
        <p:spPr>
          <a:xfrm>
            <a:off x="0" y="1172"/>
            <a:ext cx="9143999" cy="822722"/>
          </a:xfrm>
          <a:solidFill>
            <a:schemeClr val="bg1">
              <a:lumMod val="95000"/>
            </a:schemeClr>
          </a:solidFill>
        </p:spPr>
        <p:txBody>
          <a:bodyPr/>
          <a:lstStyle/>
          <a:p>
            <a:pPr eaLnBrk="1" hangingPunct="1"/>
            <a:r>
              <a:rPr lang="en-US" sz="2400" dirty="0">
                <a:solidFill>
                  <a:srgbClr val="3333CC"/>
                </a:solidFill>
              </a:rPr>
              <a:t>Special Programs for</a:t>
            </a:r>
            <a:br>
              <a:rPr lang="en-US" sz="2400" dirty="0">
                <a:solidFill>
                  <a:srgbClr val="3333CC"/>
                </a:solidFill>
              </a:rPr>
            </a:br>
            <a:r>
              <a:rPr lang="en-US" sz="2400" dirty="0">
                <a:solidFill>
                  <a:srgbClr val="3333CC"/>
                </a:solidFill>
              </a:rPr>
              <a:t>High-risk and Quick-response Research</a:t>
            </a:r>
          </a:p>
        </p:txBody>
      </p:sp>
    </p:spTree>
    <p:extLst>
      <p:ext uri="{BB962C8B-B14F-4D97-AF65-F5344CB8AC3E}">
        <p14:creationId xmlns:p14="http://schemas.microsoft.com/office/powerpoint/2010/main" val="34193583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2"/>
          </p:nvPr>
        </p:nvSpPr>
        <p:spPr>
          <a:noFill/>
        </p:spPr>
        <p:txBody>
          <a:bodyPr/>
          <a:lstStyle/>
          <a:p>
            <a:pPr defTabSz="685800" fontAlgn="auto">
              <a:spcBef>
                <a:spcPts val="0"/>
              </a:spcBef>
              <a:spcAft>
                <a:spcPts val="0"/>
              </a:spcAft>
            </a:pPr>
            <a:r>
              <a:rPr lang="en-US" sz="1350" b="0" kern="0" dirty="0">
                <a:solidFill>
                  <a:srgbClr val="000000"/>
                </a:solidFill>
              </a:rPr>
              <a:t>  </a:t>
            </a:r>
            <a:fld id="{A1996A1B-CB60-4380-8DC0-C7CF5D701BBE}" type="slidenum">
              <a:rPr lang="en-US" sz="1350" b="0" kern="0">
                <a:solidFill>
                  <a:srgbClr val="000000"/>
                </a:solidFill>
              </a:rPr>
              <a:pPr defTabSz="685800" fontAlgn="auto">
                <a:spcBef>
                  <a:spcPts val="0"/>
                </a:spcBef>
                <a:spcAft>
                  <a:spcPts val="0"/>
                </a:spcAft>
              </a:pPr>
              <a:t>103</a:t>
            </a:fld>
            <a:endParaRPr lang="en-US" sz="1350" b="0" kern="0" dirty="0">
              <a:solidFill>
                <a:srgbClr val="000000"/>
              </a:solidFill>
            </a:endParaRPr>
          </a:p>
        </p:txBody>
      </p:sp>
      <p:sp>
        <p:nvSpPr>
          <p:cNvPr id="30723" name="Rectangle 2"/>
          <p:cNvSpPr>
            <a:spLocks noGrp="1" noChangeArrowheads="1"/>
          </p:cNvSpPr>
          <p:nvPr>
            <p:ph type="title" idx="4294967295"/>
          </p:nvPr>
        </p:nvSpPr>
        <p:spPr>
          <a:xfrm>
            <a:off x="0" y="0"/>
            <a:ext cx="9143999" cy="1143000"/>
          </a:xfrm>
          <a:solidFill>
            <a:schemeClr val="bg1">
              <a:lumMod val="95000"/>
            </a:schemeClr>
          </a:solidFill>
        </p:spPr>
        <p:txBody>
          <a:bodyPr/>
          <a:lstStyle/>
          <a:p>
            <a:pPr eaLnBrk="1" hangingPunct="1"/>
            <a:r>
              <a:rPr lang="en-US" sz="2700" dirty="0">
                <a:solidFill>
                  <a:srgbClr val="3333CC"/>
                </a:solidFill>
              </a:rPr>
              <a:t>Emerging Frontiers and Multidisciplinary Activities (EFMA)</a:t>
            </a:r>
          </a:p>
        </p:txBody>
      </p:sp>
      <p:sp>
        <p:nvSpPr>
          <p:cNvPr id="30724" name="Rectangle 3"/>
          <p:cNvSpPr>
            <a:spLocks noGrp="1" noChangeArrowheads="1"/>
          </p:cNvSpPr>
          <p:nvPr>
            <p:ph type="body" idx="4294967295"/>
          </p:nvPr>
        </p:nvSpPr>
        <p:spPr>
          <a:xfrm>
            <a:off x="381000" y="1295400"/>
            <a:ext cx="8382000" cy="3771900"/>
          </a:xfrm>
        </p:spPr>
        <p:txBody>
          <a:bodyPr/>
          <a:lstStyle/>
          <a:p>
            <a:pPr eaLnBrk="1" hangingPunct="1">
              <a:spcBef>
                <a:spcPct val="0"/>
              </a:spcBef>
              <a:buClr>
                <a:srgbClr val="C00000"/>
              </a:buClr>
              <a:buFont typeface="Wingdings" panose="05000000000000000000" pitchFamily="2" charset="2"/>
              <a:buChar char=""/>
            </a:pPr>
            <a:r>
              <a:rPr lang="en-US" sz="2000" dirty="0">
                <a:cs typeface="Times New Roman" pitchFamily="18" charset="0"/>
              </a:rPr>
              <a:t>EFMA focuses support on important emerging areas in a timely manner</a:t>
            </a:r>
          </a:p>
          <a:p>
            <a:pPr eaLnBrk="1" hangingPunct="1">
              <a:spcBef>
                <a:spcPct val="0"/>
              </a:spcBef>
              <a:buClr>
                <a:srgbClr val="C00000"/>
              </a:buClr>
              <a:buFontTx/>
              <a:buNone/>
            </a:pPr>
            <a:r>
              <a:rPr lang="en-US" sz="2000" dirty="0">
                <a:cs typeface="Times New Roman" pitchFamily="18" charset="0"/>
              </a:rPr>
              <a:t> </a:t>
            </a:r>
          </a:p>
          <a:p>
            <a:pPr eaLnBrk="1" hangingPunct="1">
              <a:spcBef>
                <a:spcPct val="0"/>
              </a:spcBef>
              <a:buClr>
                <a:srgbClr val="C00000"/>
              </a:buClr>
              <a:buFont typeface="Wingdings" panose="05000000000000000000" pitchFamily="2" charset="2"/>
              <a:buChar char=""/>
            </a:pPr>
            <a:r>
              <a:rPr lang="en-US" sz="2000" dirty="0">
                <a:cs typeface="Times New Roman" pitchFamily="18" charset="0"/>
                <a:sym typeface="Wingdings" pitchFamily="2" charset="2"/>
              </a:rPr>
              <a:t> </a:t>
            </a:r>
            <a:r>
              <a:rPr lang="en-US" sz="2000" dirty="0">
                <a:cs typeface="Arial" pitchFamily="34" charset="0"/>
              </a:rPr>
              <a:t>Typically, the annual budget for EFMA will be 3-to-5% (~$15-to-$30 million)of the Directorate budget</a:t>
            </a:r>
          </a:p>
          <a:p>
            <a:pPr eaLnBrk="1" hangingPunct="1">
              <a:spcBef>
                <a:spcPct val="0"/>
              </a:spcBef>
              <a:buClr>
                <a:srgbClr val="C00000"/>
              </a:buClr>
              <a:buFont typeface="Wingdings" pitchFamily="2" charset="2"/>
              <a:buNone/>
            </a:pPr>
            <a:endParaRPr lang="en-US" sz="2000" dirty="0">
              <a:cs typeface="Arial" pitchFamily="34" charset="0"/>
            </a:endParaRPr>
          </a:p>
          <a:p>
            <a:pPr eaLnBrk="1" hangingPunct="1">
              <a:spcBef>
                <a:spcPct val="0"/>
              </a:spcBef>
              <a:buClr>
                <a:srgbClr val="C00000"/>
              </a:buClr>
              <a:buFont typeface="Wingdings" panose="05000000000000000000" pitchFamily="2" charset="2"/>
              <a:buChar char="u"/>
            </a:pPr>
            <a:r>
              <a:rPr lang="en-US" sz="2000" dirty="0">
                <a:cs typeface="Arial" pitchFamily="34" charset="0"/>
                <a:sym typeface="Wingdings" pitchFamily="2" charset="2"/>
              </a:rPr>
              <a:t>Current Emerging Frontiers in Research and Innovation (</a:t>
            </a:r>
            <a:r>
              <a:rPr lang="en-US" sz="2000" dirty="0">
                <a:cs typeface="Arial" pitchFamily="34" charset="0"/>
              </a:rPr>
              <a:t>EFRI) topics (16-502)</a:t>
            </a:r>
          </a:p>
          <a:p>
            <a:pPr eaLnBrk="1" hangingPunct="1">
              <a:spcBef>
                <a:spcPct val="0"/>
              </a:spcBef>
              <a:buClr>
                <a:srgbClr val="C00000"/>
              </a:buClr>
              <a:buFont typeface="Wingdings" panose="05000000000000000000" pitchFamily="2" charset="2"/>
              <a:buChar char="u"/>
            </a:pPr>
            <a:endParaRPr lang="en-US" sz="2000" dirty="0">
              <a:cs typeface="Arial" pitchFamily="34" charset="0"/>
            </a:endParaRPr>
          </a:p>
          <a:p>
            <a:pPr lvl="1" eaLnBrk="1" hangingPunct="1">
              <a:spcBef>
                <a:spcPct val="0"/>
              </a:spcBef>
              <a:buClr>
                <a:srgbClr val="C00000"/>
              </a:buClr>
              <a:buSzPct val="100000"/>
              <a:buFont typeface="Wingdings" panose="05000000000000000000" pitchFamily="2" charset="2"/>
              <a:buChar char=""/>
            </a:pPr>
            <a:r>
              <a:rPr lang="en-US" sz="2000" dirty="0"/>
              <a:t>Advancing Communication Quantum Information Research in Engineering (ACQUIRE)</a:t>
            </a:r>
          </a:p>
          <a:p>
            <a:pPr lvl="1" eaLnBrk="1" hangingPunct="1">
              <a:spcBef>
                <a:spcPct val="0"/>
              </a:spcBef>
              <a:buClr>
                <a:srgbClr val="C00000"/>
              </a:buClr>
              <a:buSzPct val="100000"/>
              <a:buFont typeface="Wingdings" panose="05000000000000000000" pitchFamily="2" charset="2"/>
              <a:buChar char=""/>
            </a:pPr>
            <a:endParaRPr lang="en-US" sz="2000" dirty="0"/>
          </a:p>
          <a:p>
            <a:pPr lvl="1" eaLnBrk="1" hangingPunct="1">
              <a:spcBef>
                <a:spcPct val="0"/>
              </a:spcBef>
              <a:buClr>
                <a:srgbClr val="C00000"/>
              </a:buClr>
              <a:buSzPct val="100000"/>
              <a:buFont typeface="Wingdings" panose="05000000000000000000" pitchFamily="2" charset="2"/>
              <a:buChar char=""/>
            </a:pPr>
            <a:r>
              <a:rPr lang="en-US" sz="2000" dirty="0"/>
              <a:t> New Light and Acoustic Wave Propagation: Breaking reciprocity and time-reversal symmetry (</a:t>
            </a:r>
            <a:r>
              <a:rPr lang="en-US" sz="2000" dirty="0" err="1"/>
              <a:t>NewLAW</a:t>
            </a:r>
            <a:r>
              <a:rPr lang="en-US" sz="2000" dirty="0"/>
              <a:t>)</a:t>
            </a:r>
            <a:br>
              <a:rPr lang="en-US" sz="2000" dirty="0"/>
            </a:br>
            <a:endParaRPr lang="en-US" sz="2000" dirty="0">
              <a:cs typeface="Arial" pitchFamily="34" charset="0"/>
            </a:endParaRPr>
          </a:p>
        </p:txBody>
      </p:sp>
    </p:spTree>
    <p:extLst>
      <p:ext uri="{BB962C8B-B14F-4D97-AF65-F5344CB8AC3E}">
        <p14:creationId xmlns:p14="http://schemas.microsoft.com/office/powerpoint/2010/main" val="8881738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extLst>
              <p:ext uri="{D42A27DB-BD31-4B8C-83A1-F6EECF244321}">
                <p14:modId xmlns:p14="http://schemas.microsoft.com/office/powerpoint/2010/main" val="264560091"/>
              </p:ext>
            </p:extLst>
          </p:nvPr>
        </p:nvGraphicFramePr>
        <p:xfrm>
          <a:off x="609600" y="1524001"/>
          <a:ext cx="4133851" cy="33909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p:cNvGraphicFramePr/>
          <p:nvPr>
            <p:extLst>
              <p:ext uri="{D42A27DB-BD31-4B8C-83A1-F6EECF244321}">
                <p14:modId xmlns:p14="http://schemas.microsoft.com/office/powerpoint/2010/main" val="4068228721"/>
              </p:ext>
            </p:extLst>
          </p:nvPr>
        </p:nvGraphicFramePr>
        <p:xfrm>
          <a:off x="4629150" y="1524001"/>
          <a:ext cx="3829050" cy="3505199"/>
        </p:xfrm>
        <a:graphic>
          <a:graphicData uri="http://schemas.openxmlformats.org/drawingml/2006/chart">
            <c:chart xmlns:c="http://schemas.openxmlformats.org/drawingml/2006/chart" xmlns:r="http://schemas.openxmlformats.org/officeDocument/2006/relationships" r:id="rId4"/>
          </a:graphicData>
        </a:graphic>
      </p:graphicFrame>
      <p:sp>
        <p:nvSpPr>
          <p:cNvPr id="6" name="TextBox 5"/>
          <p:cNvSpPr txBox="1"/>
          <p:nvPr/>
        </p:nvSpPr>
        <p:spPr>
          <a:xfrm>
            <a:off x="304800" y="381000"/>
            <a:ext cx="8002512" cy="400110"/>
          </a:xfrm>
          <a:prstGeom prst="rect">
            <a:avLst/>
          </a:prstGeom>
          <a:noFill/>
        </p:spPr>
        <p:txBody>
          <a:bodyPr wrap="none" rtlCol="0">
            <a:spAutoFit/>
          </a:bodyPr>
          <a:lstStyle/>
          <a:p>
            <a:pPr defTabSz="685800" eaLnBrk="1" fontAlgn="auto" hangingPunct="1">
              <a:spcBef>
                <a:spcPts val="0"/>
              </a:spcBef>
              <a:spcAft>
                <a:spcPts val="0"/>
              </a:spcAft>
              <a:buNone/>
            </a:pPr>
            <a:r>
              <a:rPr lang="en-US" sz="2000" kern="0" dirty="0">
                <a:solidFill>
                  <a:srgbClr val="000000"/>
                </a:solidFill>
                <a:ea typeface="Verdana" pitchFamily="34" charset="0"/>
                <a:cs typeface="Verdana" pitchFamily="34" charset="0"/>
              </a:rPr>
              <a:t>CBET Award Size and Duration Have Remained Stable </a:t>
            </a:r>
          </a:p>
        </p:txBody>
      </p:sp>
    </p:spTree>
    <p:extLst>
      <p:ext uri="{BB962C8B-B14F-4D97-AF65-F5344CB8AC3E}">
        <p14:creationId xmlns:p14="http://schemas.microsoft.com/office/powerpoint/2010/main" val="16544497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71701" y="5700667"/>
            <a:ext cx="5456943" cy="30008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fontAlgn="auto">
              <a:spcBef>
                <a:spcPts val="0"/>
              </a:spcBef>
              <a:spcAft>
                <a:spcPts val="0"/>
              </a:spcAft>
              <a:buNone/>
            </a:pPr>
            <a:r>
              <a:rPr lang="en-US" sz="1350" dirty="0">
                <a:solidFill>
                  <a:srgbClr val="000000"/>
                </a:solidFill>
                <a:latin typeface="Verdana" pitchFamily="34" charset="0"/>
                <a:ea typeface="Verdana" pitchFamily="34" charset="0"/>
                <a:cs typeface="Verdana" pitchFamily="34" charset="0"/>
              </a:rPr>
              <a:t>All Competitive Proposals Submitted FYs 2009 &amp; 2010</a:t>
            </a:r>
          </a:p>
        </p:txBody>
      </p:sp>
      <p:sp>
        <p:nvSpPr>
          <p:cNvPr id="2" name="TextBox 1"/>
          <p:cNvSpPr txBox="1"/>
          <p:nvPr/>
        </p:nvSpPr>
        <p:spPr>
          <a:xfrm>
            <a:off x="1143000" y="1485900"/>
            <a:ext cx="7029450" cy="415498"/>
          </a:xfrm>
          <a:prstGeom prst="rect">
            <a:avLst/>
          </a:prstGeom>
          <a:noFill/>
        </p:spPr>
        <p:txBody>
          <a:bodyPr wrap="square" rtlCol="0">
            <a:spAutoFit/>
          </a:bodyPr>
          <a:lstStyle/>
          <a:p>
            <a:pPr defTabSz="685800" eaLnBrk="1" fontAlgn="auto" hangingPunct="1">
              <a:spcBef>
                <a:spcPts val="0"/>
              </a:spcBef>
              <a:spcAft>
                <a:spcPts val="0"/>
              </a:spcAft>
              <a:buNone/>
            </a:pPr>
            <a:r>
              <a:rPr lang="en-US" sz="2100" kern="0" dirty="0">
                <a:solidFill>
                  <a:srgbClr val="000000"/>
                </a:solidFill>
                <a:ea typeface="Verdana" pitchFamily="34" charset="0"/>
                <a:cs typeface="Verdana" pitchFamily="34" charset="0"/>
              </a:rPr>
              <a:t>Most CBET Awards to ChEs, MEs &amp; BMEs</a:t>
            </a:r>
          </a:p>
        </p:txBody>
      </p:sp>
      <p:graphicFrame>
        <p:nvGraphicFramePr>
          <p:cNvPr id="10" name="Chart 9"/>
          <p:cNvGraphicFramePr/>
          <p:nvPr/>
        </p:nvGraphicFramePr>
        <p:xfrm>
          <a:off x="1257300" y="2000250"/>
          <a:ext cx="6572250" cy="3657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12666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Number Placeholder 5"/>
          <p:cNvSpPr>
            <a:spLocks noGrp="1"/>
          </p:cNvSpPr>
          <p:nvPr>
            <p:ph type="sldNum" sz="quarter" idx="12"/>
          </p:nvPr>
        </p:nvSpPr>
        <p:spPr>
          <a:noFill/>
        </p:spPr>
        <p:txBody>
          <a:bodyPr/>
          <a:lstStyle/>
          <a:p>
            <a:pPr defTabSz="685800" fontAlgn="auto">
              <a:spcBef>
                <a:spcPts val="0"/>
              </a:spcBef>
              <a:spcAft>
                <a:spcPts val="0"/>
              </a:spcAft>
            </a:pPr>
            <a:r>
              <a:rPr lang="en-US" sz="1350" b="0" kern="0" dirty="0">
                <a:solidFill>
                  <a:srgbClr val="000000"/>
                </a:solidFill>
              </a:rPr>
              <a:t>  </a:t>
            </a:r>
            <a:fld id="{9E82CA38-690A-4566-8C80-0F4B516AD94F}" type="slidenum">
              <a:rPr lang="en-US" sz="1350" b="0" kern="0">
                <a:solidFill>
                  <a:srgbClr val="000000"/>
                </a:solidFill>
              </a:rPr>
              <a:pPr defTabSz="685800" fontAlgn="auto">
                <a:spcBef>
                  <a:spcPts val="0"/>
                </a:spcBef>
                <a:spcAft>
                  <a:spcPts val="0"/>
                </a:spcAft>
              </a:pPr>
              <a:t>106</a:t>
            </a:fld>
            <a:endParaRPr lang="en-US" sz="1350" b="0" kern="0" dirty="0">
              <a:solidFill>
                <a:srgbClr val="000000"/>
              </a:solidFill>
            </a:endParaRPr>
          </a:p>
        </p:txBody>
      </p:sp>
      <p:sp>
        <p:nvSpPr>
          <p:cNvPr id="95235" name="Rectangle 2"/>
          <p:cNvSpPr>
            <a:spLocks noGrp="1" noChangeArrowheads="1"/>
          </p:cNvSpPr>
          <p:nvPr>
            <p:ph type="title"/>
          </p:nvPr>
        </p:nvSpPr>
        <p:spPr>
          <a:xfrm>
            <a:off x="0" y="0"/>
            <a:ext cx="9144000" cy="914400"/>
          </a:xfrm>
          <a:solidFill>
            <a:schemeClr val="accent3">
              <a:lumMod val="95000"/>
            </a:schemeClr>
          </a:solidFill>
        </p:spPr>
        <p:txBody>
          <a:bodyPr/>
          <a:lstStyle/>
          <a:p>
            <a:pPr eaLnBrk="1" hangingPunct="1"/>
            <a:r>
              <a:rPr lang="en-US" sz="2400" dirty="0">
                <a:solidFill>
                  <a:srgbClr val="3333CC"/>
                </a:solidFill>
              </a:rPr>
              <a:t>Education and Human Resources</a:t>
            </a:r>
          </a:p>
        </p:txBody>
      </p:sp>
      <p:sp>
        <p:nvSpPr>
          <p:cNvPr id="95236" name="Rectangle 3"/>
          <p:cNvSpPr>
            <a:spLocks noGrp="1" noChangeArrowheads="1"/>
          </p:cNvSpPr>
          <p:nvPr>
            <p:ph type="body" idx="1"/>
          </p:nvPr>
        </p:nvSpPr>
        <p:spPr>
          <a:xfrm>
            <a:off x="1377315" y="1219200"/>
            <a:ext cx="6629400" cy="2171700"/>
          </a:xfrm>
          <a:noFill/>
        </p:spPr>
        <p:txBody>
          <a:bodyPr/>
          <a:lstStyle/>
          <a:p>
            <a:pPr eaLnBrk="1" hangingPunct="1">
              <a:lnSpc>
                <a:spcPct val="90000"/>
              </a:lnSpc>
              <a:buClr>
                <a:srgbClr val="C00000"/>
              </a:buClr>
              <a:buFont typeface="Wingdings" pitchFamily="2" charset="2"/>
              <a:buChar char="u"/>
            </a:pPr>
            <a:r>
              <a:rPr lang="en-US" sz="2100" dirty="0"/>
              <a:t> Division of Undergraduate Education</a:t>
            </a:r>
          </a:p>
          <a:p>
            <a:pPr eaLnBrk="1" hangingPunct="1">
              <a:lnSpc>
                <a:spcPct val="90000"/>
              </a:lnSpc>
              <a:buClr>
                <a:srgbClr val="C00000"/>
              </a:buClr>
              <a:buFont typeface="Wingdings" pitchFamily="2" charset="2"/>
              <a:buChar char="u"/>
            </a:pPr>
            <a:endParaRPr lang="en-US" sz="2100" dirty="0"/>
          </a:p>
          <a:p>
            <a:pPr lvl="1" eaLnBrk="1" hangingPunct="1">
              <a:lnSpc>
                <a:spcPct val="90000"/>
              </a:lnSpc>
              <a:buClr>
                <a:srgbClr val="C00000"/>
              </a:buClr>
              <a:buFont typeface="Wingdings" pitchFamily="2" charset="2"/>
              <a:buChar char=""/>
            </a:pPr>
            <a:r>
              <a:rPr lang="en-US" sz="2000" dirty="0"/>
              <a:t>S-STEM: Need-based scholarships for students to enter STEM fields</a:t>
            </a:r>
          </a:p>
          <a:p>
            <a:pPr lvl="1" eaLnBrk="1" hangingPunct="1">
              <a:lnSpc>
                <a:spcPct val="90000"/>
              </a:lnSpc>
              <a:buClr>
                <a:srgbClr val="C00000"/>
              </a:buClr>
              <a:buFont typeface="Wingdings" pitchFamily="2" charset="2"/>
              <a:buChar char=""/>
            </a:pPr>
            <a:r>
              <a:rPr lang="en-US" sz="2000" dirty="0"/>
              <a:t>IUSE: Improving Undergraduate STEM Education; improving STEM programs and learning outcomes</a:t>
            </a:r>
            <a:endParaRPr lang="en-US" sz="2000" dirty="0">
              <a:solidFill>
                <a:srgbClr val="0000FF"/>
              </a:solidFill>
            </a:endParaRPr>
          </a:p>
          <a:p>
            <a:pPr lvl="1" eaLnBrk="1" hangingPunct="1">
              <a:lnSpc>
                <a:spcPct val="90000"/>
              </a:lnSpc>
            </a:pPr>
            <a:endParaRPr lang="en-US" sz="1950" dirty="0">
              <a:solidFill>
                <a:schemeClr val="bg1"/>
              </a:solidFill>
            </a:endParaRPr>
          </a:p>
          <a:p>
            <a:pPr lvl="1" eaLnBrk="1" hangingPunct="1">
              <a:lnSpc>
                <a:spcPct val="90000"/>
              </a:lnSpc>
            </a:pPr>
            <a:endParaRPr lang="en-US" b="1" dirty="0">
              <a:solidFill>
                <a:schemeClr val="bg1"/>
              </a:solidFill>
            </a:endParaRPr>
          </a:p>
        </p:txBody>
      </p:sp>
      <p:sp>
        <p:nvSpPr>
          <p:cNvPr id="95238" name="Rectangle 5"/>
          <p:cNvSpPr>
            <a:spLocks noChangeArrowheads="1"/>
          </p:cNvSpPr>
          <p:nvPr/>
        </p:nvSpPr>
        <p:spPr bwMode="auto">
          <a:xfrm>
            <a:off x="609600" y="3947025"/>
            <a:ext cx="6858000" cy="2058256"/>
          </a:xfrm>
          <a:prstGeom prst="rect">
            <a:avLst/>
          </a:prstGeom>
          <a:noFill/>
          <a:ln w="9525">
            <a:noFill/>
            <a:miter lim="800000"/>
            <a:headEnd/>
            <a:tailEnd/>
          </a:ln>
        </p:spPr>
        <p:txBody>
          <a:bodyPr wrap="square">
            <a:spAutoFit/>
          </a:bodyPr>
          <a:lstStyle/>
          <a:p>
            <a:pPr defTabSz="685800">
              <a:buClr>
                <a:srgbClr val="C00000"/>
              </a:buClr>
            </a:pPr>
            <a:r>
              <a:rPr lang="en-US" sz="2100" kern="0" dirty="0">
                <a:solidFill>
                  <a:srgbClr val="FFFFFF"/>
                </a:solidFill>
                <a:latin typeface="Arial" pitchFamily="34" charset="0"/>
              </a:rPr>
              <a:t>  </a:t>
            </a:r>
            <a:r>
              <a:rPr lang="en-US" sz="2100" kern="0" dirty="0">
                <a:solidFill>
                  <a:srgbClr val="000000"/>
                </a:solidFill>
              </a:rPr>
              <a:t>Division of Graduate Education</a:t>
            </a:r>
          </a:p>
          <a:p>
            <a:pPr defTabSz="685800">
              <a:buClr>
                <a:srgbClr val="0000FF"/>
              </a:buClr>
              <a:buFont typeface="Wingdings" pitchFamily="2" charset="2"/>
              <a:buChar char="Ø"/>
            </a:pPr>
            <a:endParaRPr lang="en-US" sz="675" kern="0" dirty="0">
              <a:solidFill>
                <a:srgbClr val="000000"/>
              </a:solidFill>
            </a:endParaRPr>
          </a:p>
          <a:p>
            <a:pPr marL="1371600" lvl="4" algn="l" defTabSz="685800">
              <a:buClr>
                <a:srgbClr val="C00000"/>
              </a:buClr>
              <a:buFont typeface="Wingdings" pitchFamily="2" charset="2"/>
              <a:buChar char="t"/>
            </a:pPr>
            <a:r>
              <a:rPr lang="en-US" kern="0" dirty="0">
                <a:solidFill>
                  <a:srgbClr val="000000"/>
                </a:solidFill>
              </a:rPr>
              <a:t> </a:t>
            </a:r>
            <a:r>
              <a:rPr lang="en-US" sz="2000" kern="0" dirty="0">
                <a:solidFill>
                  <a:srgbClr val="000000"/>
                </a:solidFill>
              </a:rPr>
              <a:t>GRFP: Graduate Research Fellowship Program </a:t>
            </a:r>
          </a:p>
          <a:p>
            <a:pPr marL="1371600" lvl="4" algn="l" defTabSz="685800">
              <a:buClr>
                <a:srgbClr val="C00000"/>
              </a:buClr>
              <a:buFont typeface="Wingdings" pitchFamily="2" charset="2"/>
              <a:buChar char="t"/>
            </a:pPr>
            <a:r>
              <a:rPr lang="en-US" sz="2000" kern="0" dirty="0">
                <a:solidFill>
                  <a:srgbClr val="000000"/>
                </a:solidFill>
              </a:rPr>
              <a:t> NRT: NSF Research Traineeships; student track and curriculum research track</a:t>
            </a:r>
          </a:p>
        </p:txBody>
      </p:sp>
    </p:spTree>
    <p:extLst>
      <p:ext uri="{BB962C8B-B14F-4D97-AF65-F5344CB8AC3E}">
        <p14:creationId xmlns:p14="http://schemas.microsoft.com/office/powerpoint/2010/main" val="2198922440"/>
      </p:ext>
    </p:extLst>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Number Placeholder 5"/>
          <p:cNvSpPr>
            <a:spLocks noGrp="1"/>
          </p:cNvSpPr>
          <p:nvPr>
            <p:ph type="sldNum" sz="quarter" idx="12"/>
          </p:nvPr>
        </p:nvSpPr>
        <p:spPr>
          <a:noFill/>
        </p:spPr>
        <p:txBody>
          <a:bodyPr/>
          <a:lstStyle/>
          <a:p>
            <a:r>
              <a:rPr lang="en-US" dirty="0">
                <a:solidFill>
                  <a:srgbClr val="000000"/>
                </a:solidFill>
              </a:rPr>
              <a:t>  </a:t>
            </a:r>
            <a:fld id="{9E82CA38-690A-4566-8C80-0F4B516AD94F}" type="slidenum">
              <a:rPr lang="en-US" smtClean="0">
                <a:solidFill>
                  <a:srgbClr val="000000"/>
                </a:solidFill>
              </a:rPr>
              <a:pPr/>
              <a:t>107</a:t>
            </a:fld>
            <a:endParaRPr lang="en-US" dirty="0">
              <a:solidFill>
                <a:srgbClr val="000000"/>
              </a:solidFill>
            </a:endParaRPr>
          </a:p>
        </p:txBody>
      </p:sp>
      <p:sp>
        <p:nvSpPr>
          <p:cNvPr id="95235" name="Rectangle 2"/>
          <p:cNvSpPr>
            <a:spLocks noGrp="1" noChangeArrowheads="1"/>
          </p:cNvSpPr>
          <p:nvPr>
            <p:ph type="title"/>
          </p:nvPr>
        </p:nvSpPr>
        <p:spPr>
          <a:xfrm>
            <a:off x="0" y="0"/>
            <a:ext cx="9144000" cy="914400"/>
          </a:xfrm>
          <a:solidFill>
            <a:schemeClr val="accent3">
              <a:lumMod val="95000"/>
            </a:schemeClr>
          </a:solidFill>
        </p:spPr>
        <p:txBody>
          <a:bodyPr/>
          <a:lstStyle/>
          <a:p>
            <a:pPr eaLnBrk="1" hangingPunct="1"/>
            <a:r>
              <a:rPr lang="en-US" sz="3200" dirty="0">
                <a:solidFill>
                  <a:srgbClr val="3333CC"/>
                </a:solidFill>
              </a:rPr>
              <a:t>Office of International Science and Education (OISE) Activities at NSF </a:t>
            </a:r>
          </a:p>
        </p:txBody>
      </p:sp>
      <p:sp>
        <p:nvSpPr>
          <p:cNvPr id="95236" name="Rectangle 3"/>
          <p:cNvSpPr>
            <a:spLocks noGrp="1" noChangeArrowheads="1"/>
          </p:cNvSpPr>
          <p:nvPr>
            <p:ph type="body" idx="1"/>
          </p:nvPr>
        </p:nvSpPr>
        <p:spPr>
          <a:xfrm>
            <a:off x="0" y="1121772"/>
            <a:ext cx="8915400" cy="2171700"/>
          </a:xfrm>
          <a:noFill/>
        </p:spPr>
        <p:txBody>
          <a:bodyPr/>
          <a:lstStyle/>
          <a:p>
            <a:pPr eaLnBrk="1" hangingPunct="1">
              <a:lnSpc>
                <a:spcPct val="90000"/>
              </a:lnSpc>
              <a:buClr>
                <a:srgbClr val="C00000"/>
              </a:buClr>
              <a:buFont typeface="Wingdings" pitchFamily="2" charset="2"/>
              <a:buChar char="u"/>
            </a:pPr>
            <a:r>
              <a:rPr lang="en-US" sz="2100" dirty="0"/>
              <a:t> </a:t>
            </a:r>
            <a:r>
              <a:rPr lang="en-US" sz="2800" dirty="0"/>
              <a:t>OISE supports international activities Foundation wide:</a:t>
            </a:r>
          </a:p>
          <a:p>
            <a:pPr lvl="1" eaLnBrk="1" hangingPunct="1">
              <a:lnSpc>
                <a:spcPct val="90000"/>
              </a:lnSpc>
              <a:buClr>
                <a:srgbClr val="C00000"/>
              </a:buClr>
              <a:buFont typeface="Wingdings" pitchFamily="2" charset="2"/>
              <a:buChar char=""/>
            </a:pPr>
            <a:r>
              <a:rPr lang="en-US" sz="2400" dirty="0"/>
              <a:t> Co-fund new proposals submitted to NSF   </a:t>
            </a:r>
          </a:p>
          <a:p>
            <a:pPr lvl="1" eaLnBrk="1" hangingPunct="1">
              <a:lnSpc>
                <a:spcPct val="90000"/>
              </a:lnSpc>
              <a:buClr>
                <a:srgbClr val="C00000"/>
              </a:buClr>
              <a:buNone/>
            </a:pPr>
            <a:r>
              <a:rPr lang="en-US" sz="2400" dirty="0"/>
              <a:t>   disciplinary programs </a:t>
            </a:r>
          </a:p>
          <a:p>
            <a:pPr lvl="1" eaLnBrk="1" hangingPunct="1">
              <a:lnSpc>
                <a:spcPct val="90000"/>
              </a:lnSpc>
              <a:buClr>
                <a:srgbClr val="C00000"/>
              </a:buClr>
              <a:buFont typeface="Wingdings" pitchFamily="2" charset="2"/>
              <a:buChar char=""/>
            </a:pPr>
            <a:r>
              <a:rPr lang="en-US" sz="2400" dirty="0"/>
              <a:t> Co-fund supplements to existing NSF grants</a:t>
            </a:r>
          </a:p>
          <a:p>
            <a:pPr lvl="1" eaLnBrk="1" hangingPunct="1">
              <a:lnSpc>
                <a:spcPct val="90000"/>
              </a:lnSpc>
              <a:buClr>
                <a:srgbClr val="C00000"/>
              </a:buClr>
              <a:buFont typeface="Wingdings" pitchFamily="2" charset="2"/>
              <a:buChar char=""/>
            </a:pPr>
            <a:r>
              <a:rPr lang="en-US" sz="2400" dirty="0"/>
              <a:t> New proposals to OISE, e.g., PIRE</a:t>
            </a:r>
          </a:p>
          <a:p>
            <a:pPr lvl="1" eaLnBrk="1" hangingPunct="1">
              <a:lnSpc>
                <a:spcPct val="90000"/>
              </a:lnSpc>
            </a:pPr>
            <a:endParaRPr lang="en-US" sz="600" dirty="0">
              <a:solidFill>
                <a:srgbClr val="0000FF"/>
              </a:solidFill>
            </a:endParaRPr>
          </a:p>
          <a:p>
            <a:pPr lvl="1" eaLnBrk="1" hangingPunct="1">
              <a:lnSpc>
                <a:spcPct val="90000"/>
              </a:lnSpc>
            </a:pPr>
            <a:endParaRPr lang="en-US" sz="1950" dirty="0">
              <a:solidFill>
                <a:schemeClr val="bg1"/>
              </a:solidFill>
            </a:endParaRPr>
          </a:p>
          <a:p>
            <a:pPr lvl="1" eaLnBrk="1" hangingPunct="1">
              <a:lnSpc>
                <a:spcPct val="90000"/>
              </a:lnSpc>
            </a:pPr>
            <a:endParaRPr lang="en-US" b="1" dirty="0">
              <a:solidFill>
                <a:schemeClr val="bg1"/>
              </a:solidFill>
            </a:endParaRPr>
          </a:p>
        </p:txBody>
      </p:sp>
      <p:sp>
        <p:nvSpPr>
          <p:cNvPr id="95238" name="Rectangle 5"/>
          <p:cNvSpPr>
            <a:spLocks noChangeArrowheads="1"/>
          </p:cNvSpPr>
          <p:nvPr/>
        </p:nvSpPr>
        <p:spPr bwMode="auto">
          <a:xfrm>
            <a:off x="0" y="4286251"/>
            <a:ext cx="9144000" cy="1631216"/>
          </a:xfrm>
          <a:prstGeom prst="rect">
            <a:avLst/>
          </a:prstGeom>
          <a:noFill/>
          <a:ln w="9525">
            <a:noFill/>
            <a:miter lim="800000"/>
            <a:headEnd/>
            <a:tailEnd/>
          </a:ln>
        </p:spPr>
        <p:txBody>
          <a:bodyPr wrap="square">
            <a:spAutoFit/>
          </a:bodyPr>
          <a:lstStyle/>
          <a:p>
            <a:pPr algn="l" eaLnBrk="0" fontAlgn="base" hangingPunct="0">
              <a:spcBef>
                <a:spcPct val="0"/>
              </a:spcBef>
              <a:spcAft>
                <a:spcPct val="0"/>
              </a:spcAft>
              <a:buClr>
                <a:srgbClr val="C00000"/>
              </a:buClr>
              <a:buFont typeface="Wingdings" pitchFamily="2" charset="2"/>
              <a:buChar char="u"/>
            </a:pPr>
            <a:r>
              <a:rPr lang="en-US" sz="2800" dirty="0">
                <a:solidFill>
                  <a:srgbClr val="FFFFFF"/>
                </a:solidFill>
                <a:latin typeface="Arial" pitchFamily="34" charset="0"/>
              </a:rPr>
              <a:t>  </a:t>
            </a:r>
            <a:r>
              <a:rPr lang="en-US" sz="2800" dirty="0">
                <a:solidFill>
                  <a:srgbClr val="000000"/>
                </a:solidFill>
              </a:rPr>
              <a:t>Key elements for OISE co-funding:</a:t>
            </a:r>
          </a:p>
          <a:p>
            <a:pPr lvl="1" algn="l" eaLnBrk="0" fontAlgn="base" hangingPunct="0">
              <a:spcBef>
                <a:spcPct val="0"/>
              </a:spcBef>
              <a:spcAft>
                <a:spcPct val="0"/>
              </a:spcAft>
              <a:buClr>
                <a:srgbClr val="C00000"/>
              </a:buClr>
              <a:buSzPct val="120000"/>
              <a:buFont typeface="Wingdings" pitchFamily="2" charset="2"/>
              <a:buChar char="t"/>
            </a:pPr>
            <a:r>
              <a:rPr lang="en-US" dirty="0">
                <a:solidFill>
                  <a:srgbClr val="000000"/>
                </a:solidFill>
              </a:rPr>
              <a:t> </a:t>
            </a:r>
            <a:r>
              <a:rPr lang="en-US" sz="2400" dirty="0">
                <a:solidFill>
                  <a:srgbClr val="000000"/>
                </a:solidFill>
              </a:rPr>
              <a:t>Intellectual collaboration  </a:t>
            </a:r>
          </a:p>
          <a:p>
            <a:pPr lvl="1" algn="l" eaLnBrk="0" fontAlgn="base" hangingPunct="0">
              <a:spcBef>
                <a:spcPct val="0"/>
              </a:spcBef>
              <a:spcAft>
                <a:spcPct val="0"/>
              </a:spcAft>
              <a:buClr>
                <a:srgbClr val="C00000"/>
              </a:buClr>
              <a:buFont typeface="Wingdings" pitchFamily="2" charset="2"/>
              <a:buChar char="t"/>
            </a:pPr>
            <a:r>
              <a:rPr lang="en-US" sz="2400" dirty="0">
                <a:solidFill>
                  <a:srgbClr val="000000"/>
                </a:solidFill>
              </a:rPr>
              <a:t> Leverage expertise and resources</a:t>
            </a:r>
          </a:p>
          <a:p>
            <a:pPr lvl="1" algn="l" eaLnBrk="0" fontAlgn="base" hangingPunct="0">
              <a:spcBef>
                <a:spcPct val="0"/>
              </a:spcBef>
              <a:spcAft>
                <a:spcPct val="0"/>
              </a:spcAft>
              <a:buClr>
                <a:srgbClr val="C00000"/>
              </a:buClr>
              <a:buFont typeface="Wingdings" pitchFamily="2" charset="2"/>
              <a:buChar char="t"/>
            </a:pPr>
            <a:r>
              <a:rPr lang="en-US" sz="2400" dirty="0">
                <a:solidFill>
                  <a:srgbClr val="000000"/>
                </a:solidFill>
              </a:rPr>
              <a:t> US junior researchers and students</a:t>
            </a:r>
          </a:p>
        </p:txBody>
      </p:sp>
    </p:spTree>
    <p:extLst>
      <p:ext uri="{BB962C8B-B14F-4D97-AF65-F5344CB8AC3E}">
        <p14:creationId xmlns:p14="http://schemas.microsoft.com/office/powerpoint/2010/main" val="415289115"/>
      </p:ext>
    </p:extLst>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210" name="Rectangle 2"/>
          <p:cNvSpPr>
            <a:spLocks noGrp="1" noChangeArrowheads="1"/>
          </p:cNvSpPr>
          <p:nvPr>
            <p:ph type="title"/>
          </p:nvPr>
        </p:nvSpPr>
        <p:spPr>
          <a:xfrm>
            <a:off x="1171575" y="457200"/>
            <a:ext cx="6858000" cy="571500"/>
          </a:xfrm>
          <a:noFill/>
        </p:spPr>
        <p:txBody>
          <a:bodyPr/>
          <a:lstStyle/>
          <a:p>
            <a:r>
              <a:rPr lang="en-US" sz="2800" dirty="0">
                <a:solidFill>
                  <a:srgbClr val="3333CC"/>
                </a:solidFill>
              </a:rPr>
              <a:t>Key OISE Programs</a:t>
            </a:r>
          </a:p>
        </p:txBody>
      </p:sp>
      <p:sp>
        <p:nvSpPr>
          <p:cNvPr id="862211" name="Rectangle 3"/>
          <p:cNvSpPr>
            <a:spLocks noGrp="1" noChangeArrowheads="1"/>
          </p:cNvSpPr>
          <p:nvPr>
            <p:ph type="body" idx="1"/>
          </p:nvPr>
        </p:nvSpPr>
        <p:spPr>
          <a:xfrm>
            <a:off x="1371600" y="1485900"/>
            <a:ext cx="6457950" cy="3086100"/>
          </a:xfrm>
        </p:spPr>
        <p:txBody>
          <a:bodyPr/>
          <a:lstStyle/>
          <a:p>
            <a:pPr>
              <a:lnSpc>
                <a:spcPct val="80000"/>
              </a:lnSpc>
              <a:buClr>
                <a:srgbClr val="A50021"/>
              </a:buClr>
              <a:buSzTx/>
              <a:buFont typeface="Wingdings" pitchFamily="2" charset="2"/>
              <a:buChar char="u"/>
            </a:pPr>
            <a:r>
              <a:rPr lang="en-US" sz="1800" dirty="0"/>
              <a:t>PIRE - Partnerships for International Research and Education: flagship program for US groups collaborating with international teams</a:t>
            </a:r>
          </a:p>
          <a:p>
            <a:pPr>
              <a:lnSpc>
                <a:spcPct val="80000"/>
              </a:lnSpc>
              <a:buClr>
                <a:srgbClr val="A50021"/>
              </a:buClr>
              <a:buSzTx/>
              <a:buFont typeface="Wingdings" pitchFamily="2" charset="2"/>
              <a:buChar char="u"/>
            </a:pPr>
            <a:r>
              <a:rPr lang="en-US" sz="1800" dirty="0"/>
              <a:t>Planning Visits and Workshops – small grants to help initiate international work</a:t>
            </a:r>
          </a:p>
          <a:p>
            <a:pPr>
              <a:lnSpc>
                <a:spcPct val="80000"/>
              </a:lnSpc>
              <a:buClr>
                <a:srgbClr val="A50021"/>
              </a:buClr>
              <a:buSzTx/>
              <a:buFont typeface="Wingdings" pitchFamily="2" charset="2"/>
              <a:buChar char="u"/>
            </a:pPr>
            <a:r>
              <a:rPr lang="en-US" sz="1800" dirty="0"/>
              <a:t>PASI - Pan-American Advanced Studies Institutes: short courses for advanced graduate students and postdocs</a:t>
            </a:r>
          </a:p>
          <a:p>
            <a:pPr>
              <a:lnSpc>
                <a:spcPct val="80000"/>
              </a:lnSpc>
              <a:buClr>
                <a:srgbClr val="A50021"/>
              </a:buClr>
              <a:buSzTx/>
              <a:buFont typeface="Wingdings" pitchFamily="2" charset="2"/>
              <a:buChar char="u"/>
            </a:pPr>
            <a:r>
              <a:rPr lang="en-US" sz="1800" dirty="0"/>
              <a:t>International Research Fellowships – overseas research opportunities for young scientists</a:t>
            </a:r>
          </a:p>
          <a:p>
            <a:pPr>
              <a:lnSpc>
                <a:spcPct val="80000"/>
              </a:lnSpc>
              <a:buClr>
                <a:srgbClr val="A50021"/>
              </a:buClr>
              <a:buSzTx/>
              <a:buFont typeface="Wingdings" pitchFamily="2" charset="2"/>
              <a:buChar char="u"/>
            </a:pPr>
            <a:r>
              <a:rPr lang="en-US" sz="1800" dirty="0"/>
              <a:t>IRES – International Research Experiences for Students: small groups of students work on focused research projects overseas</a:t>
            </a:r>
          </a:p>
          <a:p>
            <a:pPr>
              <a:lnSpc>
                <a:spcPct val="80000"/>
              </a:lnSpc>
              <a:buClr>
                <a:srgbClr val="A50021"/>
              </a:buClr>
              <a:buSzTx/>
              <a:buFont typeface="Wingdings" pitchFamily="2" charset="2"/>
              <a:buChar char="u"/>
            </a:pPr>
            <a:r>
              <a:rPr lang="en-US" sz="1800" dirty="0"/>
              <a:t>EAPSI – East Asia Pacific Summer Institutes: two month Asian research experiences</a:t>
            </a:r>
          </a:p>
          <a:p>
            <a:pPr>
              <a:lnSpc>
                <a:spcPct val="80000"/>
              </a:lnSpc>
              <a:buClr>
                <a:srgbClr val="A50021"/>
              </a:buClr>
              <a:buSzTx/>
              <a:buFont typeface="Wingdings" pitchFamily="2" charset="2"/>
              <a:buChar char="t"/>
            </a:pPr>
            <a:endParaRPr lang="en-US" sz="1800" dirty="0">
              <a:solidFill>
                <a:srgbClr val="0000FF"/>
              </a:solidFill>
            </a:endParaRPr>
          </a:p>
        </p:txBody>
      </p:sp>
    </p:spTree>
    <p:extLst>
      <p:ext uri="{BB962C8B-B14F-4D97-AF65-F5344CB8AC3E}">
        <p14:creationId xmlns:p14="http://schemas.microsoft.com/office/powerpoint/2010/main" val="2635302333"/>
      </p:ext>
    </p:extLst>
  </p:cSld>
  <p:clrMapOvr>
    <a:masterClrMapping/>
  </p:clrMapOv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ctrTitle"/>
          </p:nvPr>
        </p:nvSpPr>
        <p:spPr>
          <a:solidFill>
            <a:srgbClr val="EAEAEA"/>
          </a:solidFill>
        </p:spPr>
        <p:txBody>
          <a:bodyPr/>
          <a:lstStyle/>
          <a:p>
            <a:pPr eaLnBrk="1" hangingPunct="1"/>
            <a:r>
              <a:rPr lang="en-US" b="1" dirty="0">
                <a:solidFill>
                  <a:schemeClr val="accent2"/>
                </a:solidFill>
                <a:latin typeface="Verdana" pitchFamily="34" charset="0"/>
              </a:rPr>
              <a:t>Time Management</a:t>
            </a:r>
          </a:p>
        </p:txBody>
      </p:sp>
      <p:sp>
        <p:nvSpPr>
          <p:cNvPr id="287747" name="Subtitle 4"/>
          <p:cNvSpPr>
            <a:spLocks noGrp="1"/>
          </p:cNvSpPr>
          <p:nvPr>
            <p:ph type="subTitle" idx="1"/>
          </p:nvPr>
        </p:nvSpPr>
        <p:spPr/>
        <p:txBody>
          <a:bodyPr/>
          <a:lstStyle/>
          <a:p>
            <a:endParaRPr lang="en-US" dirty="0"/>
          </a:p>
        </p:txBody>
      </p:sp>
      <p:sp>
        <p:nvSpPr>
          <p:cNvPr id="6" name="Slide Number Placeholder 5"/>
          <p:cNvSpPr>
            <a:spLocks noGrp="1"/>
          </p:cNvSpPr>
          <p:nvPr>
            <p:ph type="sldNum" sz="quarter" idx="12"/>
          </p:nvPr>
        </p:nvSpPr>
        <p:spPr/>
        <p:txBody>
          <a:bodyPr/>
          <a:lstStyle/>
          <a:p>
            <a:fld id="{130F4CC4-D35D-4B58-B245-43B0218DF70E}" type="slidenum">
              <a:rPr lang="en-US" smtClean="0">
                <a:solidFill>
                  <a:srgbClr val="000000"/>
                </a:solidFill>
              </a:rPr>
              <a:pPr/>
              <a:t>109</a:t>
            </a:fld>
            <a:endParaRPr lang="en-US" dirty="0">
              <a:solidFill>
                <a:srgbClr val="000000"/>
              </a:solidFill>
            </a:endParaRPr>
          </a:p>
        </p:txBody>
      </p:sp>
    </p:spTree>
    <p:extLst>
      <p:ext uri="{BB962C8B-B14F-4D97-AF65-F5344CB8AC3E}">
        <p14:creationId xmlns:p14="http://schemas.microsoft.com/office/powerpoint/2010/main" val="1349715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457200" y="304800"/>
            <a:ext cx="8229600" cy="6247864"/>
          </a:xfrm>
          <a:prstGeom prst="rect">
            <a:avLst/>
          </a:prstGeom>
          <a:noFill/>
          <a:ln w="9525">
            <a:noFill/>
            <a:miter lim="800000"/>
            <a:headEnd/>
            <a:tailEnd/>
          </a:ln>
          <a:effectLst/>
        </p:spPr>
        <p:txBody>
          <a:bodyPr>
            <a:spAutoFit/>
          </a:bodyPr>
          <a:lstStyle/>
          <a:p>
            <a:pPr eaLnBrk="1" hangingPunct="1">
              <a:buFontTx/>
              <a:buNone/>
            </a:pPr>
            <a:r>
              <a:rPr lang="en-US" sz="4400" dirty="0">
                <a:solidFill>
                  <a:schemeClr val="accent2"/>
                </a:solidFill>
              </a:rPr>
              <a:t>Components </a:t>
            </a:r>
            <a:r>
              <a:rPr lang="en-US" sz="4400" dirty="0" smtClean="0">
                <a:solidFill>
                  <a:schemeClr val="accent2"/>
                </a:solidFill>
              </a:rPr>
              <a:t>of </a:t>
            </a:r>
            <a:r>
              <a:rPr lang="en-US" sz="4400" dirty="0">
                <a:solidFill>
                  <a:schemeClr val="accent2"/>
                </a:solidFill>
              </a:rPr>
              <a:t>Career Planning</a:t>
            </a:r>
          </a:p>
          <a:p>
            <a:pPr eaLnBrk="1" hangingPunct="1">
              <a:buFontTx/>
              <a:buNone/>
            </a:pPr>
            <a:endParaRPr lang="en-US" sz="2400" dirty="0">
              <a:solidFill>
                <a:schemeClr val="accent2"/>
              </a:solidFill>
            </a:endParaRPr>
          </a:p>
          <a:p>
            <a:pPr algn="l">
              <a:buFontTx/>
              <a:buNone/>
            </a:pPr>
            <a:r>
              <a:rPr lang="en-US" sz="3200" dirty="0">
                <a:solidFill>
                  <a:schemeClr val="tx1"/>
                </a:solidFill>
                <a:sym typeface="Wingdings" pitchFamily="2" charset="2"/>
              </a:rPr>
              <a:t>       </a:t>
            </a:r>
            <a:r>
              <a:rPr lang="en-US" sz="800" dirty="0">
                <a:solidFill>
                  <a:schemeClr val="tx1"/>
                </a:solidFill>
                <a:sym typeface="Wingdings" pitchFamily="2" charset="2"/>
              </a:rPr>
              <a:t>   </a:t>
            </a:r>
            <a:r>
              <a:rPr lang="en-US" sz="3200" dirty="0">
                <a:solidFill>
                  <a:srgbClr val="CC3300"/>
                </a:solidFill>
                <a:sym typeface="Wingdings" pitchFamily="2" charset="2"/>
              </a:rPr>
              <a:t> </a:t>
            </a:r>
            <a:r>
              <a:rPr lang="en-US" sz="3200" dirty="0">
                <a:solidFill>
                  <a:schemeClr val="tx1"/>
                </a:solidFill>
              </a:rPr>
              <a:t>Research Career</a:t>
            </a:r>
          </a:p>
          <a:p>
            <a:pPr algn="l">
              <a:buFontTx/>
              <a:buChar char="•"/>
            </a:pPr>
            <a:endParaRPr lang="en-US" sz="3200" dirty="0">
              <a:solidFill>
                <a:schemeClr val="tx1"/>
              </a:solidFill>
            </a:endParaRPr>
          </a:p>
          <a:p>
            <a:pPr algn="l">
              <a:buFontTx/>
              <a:buNone/>
            </a:pPr>
            <a:r>
              <a:rPr lang="en-US" sz="3200" dirty="0">
                <a:solidFill>
                  <a:schemeClr val="tx1"/>
                </a:solidFill>
              </a:rPr>
              <a:t>       </a:t>
            </a:r>
            <a:r>
              <a:rPr lang="en-US" sz="800" dirty="0">
                <a:solidFill>
                  <a:schemeClr val="tx1"/>
                </a:solidFill>
              </a:rPr>
              <a:t>   </a:t>
            </a:r>
            <a:r>
              <a:rPr lang="en-US" sz="3200" dirty="0">
                <a:solidFill>
                  <a:srgbClr val="CC3300"/>
                </a:solidFill>
                <a:sym typeface="Wingdings" pitchFamily="2" charset="2"/>
              </a:rPr>
              <a:t> </a:t>
            </a:r>
            <a:r>
              <a:rPr lang="en-US" sz="3200" dirty="0">
                <a:solidFill>
                  <a:schemeClr val="tx1"/>
                </a:solidFill>
              </a:rPr>
              <a:t>Teaching Career</a:t>
            </a:r>
          </a:p>
          <a:p>
            <a:pPr algn="l">
              <a:buFontTx/>
              <a:buChar char="•"/>
            </a:pPr>
            <a:endParaRPr lang="en-US" sz="3200" dirty="0">
              <a:solidFill>
                <a:schemeClr val="tx1"/>
              </a:solidFill>
            </a:endParaRPr>
          </a:p>
          <a:p>
            <a:pPr algn="l">
              <a:buFontTx/>
              <a:buNone/>
            </a:pPr>
            <a:r>
              <a:rPr lang="en-US" sz="3200" dirty="0">
                <a:solidFill>
                  <a:schemeClr val="tx1"/>
                </a:solidFill>
              </a:rPr>
              <a:t>       </a:t>
            </a:r>
            <a:r>
              <a:rPr lang="en-US" sz="800" dirty="0">
                <a:solidFill>
                  <a:schemeClr val="tx1"/>
                </a:solidFill>
              </a:rPr>
              <a:t>   </a:t>
            </a:r>
            <a:r>
              <a:rPr lang="en-US" sz="3200" dirty="0">
                <a:solidFill>
                  <a:srgbClr val="CC3300"/>
                </a:solidFill>
                <a:sym typeface="Wingdings" pitchFamily="2" charset="2"/>
              </a:rPr>
              <a:t> </a:t>
            </a:r>
            <a:r>
              <a:rPr lang="en-US" sz="3200" dirty="0">
                <a:solidFill>
                  <a:schemeClr val="tx1"/>
                </a:solidFill>
              </a:rPr>
              <a:t>Professional Career</a:t>
            </a:r>
          </a:p>
          <a:p>
            <a:pPr algn="l">
              <a:buFontTx/>
              <a:buChar char="•"/>
            </a:pPr>
            <a:endParaRPr lang="en-US" sz="3200" dirty="0">
              <a:solidFill>
                <a:schemeClr val="tx1"/>
              </a:solidFill>
            </a:endParaRPr>
          </a:p>
          <a:p>
            <a:pPr algn="l">
              <a:buFontTx/>
              <a:buNone/>
            </a:pPr>
            <a:r>
              <a:rPr lang="en-US" sz="3200" dirty="0">
                <a:solidFill>
                  <a:schemeClr val="tx1"/>
                </a:solidFill>
              </a:rPr>
              <a:t>       </a:t>
            </a:r>
            <a:r>
              <a:rPr lang="en-US" sz="800" dirty="0">
                <a:solidFill>
                  <a:schemeClr val="tx1"/>
                </a:solidFill>
              </a:rPr>
              <a:t>   </a:t>
            </a:r>
            <a:r>
              <a:rPr lang="en-US" sz="3200" dirty="0">
                <a:solidFill>
                  <a:srgbClr val="CC3300"/>
                </a:solidFill>
                <a:sym typeface="Wingdings" pitchFamily="2" charset="2"/>
              </a:rPr>
              <a:t> </a:t>
            </a:r>
            <a:r>
              <a:rPr lang="en-US" sz="3200" dirty="0">
                <a:solidFill>
                  <a:schemeClr val="tx1"/>
                </a:solidFill>
              </a:rPr>
              <a:t>Personal Career</a:t>
            </a:r>
          </a:p>
          <a:p>
            <a:pPr algn="l">
              <a:buFontTx/>
              <a:buNone/>
            </a:pPr>
            <a:endParaRPr lang="en-US" sz="3200" dirty="0">
              <a:solidFill>
                <a:schemeClr val="accent2"/>
              </a:solidFill>
            </a:endParaRPr>
          </a:p>
          <a:p>
            <a:pPr>
              <a:buFontTx/>
              <a:buNone/>
            </a:pPr>
            <a:r>
              <a:rPr lang="en-US" sz="3200" dirty="0">
                <a:solidFill>
                  <a:schemeClr val="accent2"/>
                </a:solidFill>
              </a:rPr>
              <a:t>Career Elements Are Connected</a:t>
            </a:r>
            <a:endParaRPr lang="en-US" sz="4400" dirty="0">
              <a:solidFill>
                <a:schemeClr val="accent2"/>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1" name="Rectangle 1026"/>
          <p:cNvSpPr>
            <a:spLocks noGrp="1" noChangeArrowheads="1"/>
          </p:cNvSpPr>
          <p:nvPr>
            <p:ph type="title"/>
          </p:nvPr>
        </p:nvSpPr>
        <p:spPr>
          <a:xfrm>
            <a:off x="0" y="0"/>
            <a:ext cx="9144000" cy="1219200"/>
          </a:xfrm>
          <a:solidFill>
            <a:srgbClr val="EAEAEA"/>
          </a:solidFill>
        </p:spPr>
        <p:txBody>
          <a:bodyPr/>
          <a:lstStyle/>
          <a:p>
            <a:pPr eaLnBrk="1" hangingPunct="1"/>
            <a:r>
              <a:rPr lang="en-US" b="1" dirty="0">
                <a:solidFill>
                  <a:schemeClr val="accent2"/>
                </a:solidFill>
                <a:latin typeface="Verdana" pitchFamily="34" charset="0"/>
              </a:rPr>
              <a:t>Academic Freedom</a:t>
            </a:r>
            <a:r>
              <a:rPr lang="en-US" b="1" dirty="0">
                <a:latin typeface="Verdana" pitchFamily="34" charset="0"/>
              </a:rPr>
              <a:t/>
            </a:r>
            <a:br>
              <a:rPr lang="en-US" b="1" dirty="0">
                <a:latin typeface="Verdana" pitchFamily="34" charset="0"/>
              </a:rPr>
            </a:br>
            <a:r>
              <a:rPr lang="en-US" sz="2400" b="1" dirty="0">
                <a:solidFill>
                  <a:schemeClr val="tx1"/>
                </a:solidFill>
                <a:latin typeface="Verdana" pitchFamily="34" charset="0"/>
              </a:rPr>
              <a:t>Lots of it and no personal assistant!</a:t>
            </a:r>
          </a:p>
        </p:txBody>
      </p:sp>
      <p:sp>
        <p:nvSpPr>
          <p:cNvPr id="288772" name="Text Box 1027"/>
          <p:cNvSpPr txBox="1">
            <a:spLocks noChangeArrowheads="1"/>
          </p:cNvSpPr>
          <p:nvPr/>
        </p:nvSpPr>
        <p:spPr bwMode="auto">
          <a:xfrm>
            <a:off x="457200" y="4038600"/>
            <a:ext cx="3884613" cy="2376488"/>
          </a:xfrm>
          <a:prstGeom prst="rect">
            <a:avLst/>
          </a:prstGeom>
          <a:solidFill>
            <a:srgbClr val="FFFFCC"/>
          </a:solidFill>
          <a:ln w="50800">
            <a:solidFill>
              <a:srgbClr val="C0C0C0"/>
            </a:solidFill>
            <a:miter lim="800000"/>
            <a:headEnd/>
            <a:tailEnd/>
          </a:ln>
        </p:spPr>
        <p:txBody>
          <a:bodyPr/>
          <a:lstStyle/>
          <a:p>
            <a:pPr>
              <a:buFontTx/>
              <a:buNone/>
            </a:pPr>
            <a:endParaRPr lang="en-US" sz="600" u="sng" dirty="0">
              <a:solidFill>
                <a:srgbClr val="FF6600"/>
              </a:solidFill>
            </a:endParaRPr>
          </a:p>
          <a:p>
            <a:pPr>
              <a:buFontTx/>
              <a:buNone/>
            </a:pPr>
            <a:r>
              <a:rPr lang="en-US" sz="2400" u="sng" dirty="0">
                <a:solidFill>
                  <a:srgbClr val="3333CC"/>
                </a:solidFill>
              </a:rPr>
              <a:t>Mandated time</a:t>
            </a:r>
          </a:p>
          <a:p>
            <a:pPr>
              <a:buFontTx/>
              <a:buNone/>
            </a:pPr>
            <a:endParaRPr lang="en-US" sz="600" u="sng" dirty="0">
              <a:solidFill>
                <a:srgbClr val="FF6600"/>
              </a:solidFill>
            </a:endParaRPr>
          </a:p>
          <a:p>
            <a:pPr>
              <a:buFontTx/>
              <a:buChar char="•"/>
            </a:pPr>
            <a:r>
              <a:rPr lang="en-US" sz="2400" dirty="0"/>
              <a:t> classroom</a:t>
            </a:r>
          </a:p>
          <a:p>
            <a:pPr>
              <a:buFontTx/>
              <a:buChar char="•"/>
            </a:pPr>
            <a:endParaRPr lang="en-US" sz="300" dirty="0"/>
          </a:p>
          <a:p>
            <a:pPr>
              <a:buFontTx/>
              <a:buChar char="•"/>
            </a:pPr>
            <a:r>
              <a:rPr lang="en-US" sz="2400" dirty="0"/>
              <a:t> grading</a:t>
            </a:r>
          </a:p>
          <a:p>
            <a:pPr>
              <a:buFontTx/>
              <a:buChar char="•"/>
            </a:pPr>
            <a:endParaRPr lang="en-US" sz="300" dirty="0"/>
          </a:p>
          <a:p>
            <a:pPr>
              <a:buFontTx/>
              <a:buChar char="•"/>
            </a:pPr>
            <a:r>
              <a:rPr lang="en-US" sz="2400" dirty="0"/>
              <a:t> report writing</a:t>
            </a:r>
          </a:p>
          <a:p>
            <a:pPr>
              <a:buFontTx/>
              <a:buChar char="•"/>
            </a:pPr>
            <a:endParaRPr lang="en-US" sz="300" dirty="0"/>
          </a:p>
          <a:p>
            <a:pPr>
              <a:buFontTx/>
              <a:buChar char="•"/>
            </a:pPr>
            <a:r>
              <a:rPr lang="en-US" sz="2400" dirty="0"/>
              <a:t> committee meeting</a:t>
            </a:r>
          </a:p>
        </p:txBody>
      </p:sp>
      <p:sp>
        <p:nvSpPr>
          <p:cNvPr id="288773" name="Line 1028"/>
          <p:cNvSpPr>
            <a:spLocks noChangeShapeType="1"/>
          </p:cNvSpPr>
          <p:nvPr/>
        </p:nvSpPr>
        <p:spPr bwMode="auto">
          <a:xfrm>
            <a:off x="228600" y="3810000"/>
            <a:ext cx="8686800" cy="0"/>
          </a:xfrm>
          <a:prstGeom prst="line">
            <a:avLst/>
          </a:prstGeom>
          <a:noFill/>
          <a:ln w="25400">
            <a:solidFill>
              <a:srgbClr val="FF9900"/>
            </a:solidFill>
            <a:round/>
            <a:headEnd/>
            <a:tailEnd/>
          </a:ln>
        </p:spPr>
        <p:txBody>
          <a:bodyPr anchor="ctr">
            <a:spAutoFit/>
          </a:bodyPr>
          <a:lstStyle/>
          <a:p>
            <a:endParaRPr lang="en-US" dirty="0"/>
          </a:p>
        </p:txBody>
      </p:sp>
      <p:sp>
        <p:nvSpPr>
          <p:cNvPr id="288774" name="Line 1029"/>
          <p:cNvSpPr>
            <a:spLocks noChangeShapeType="1"/>
          </p:cNvSpPr>
          <p:nvPr/>
        </p:nvSpPr>
        <p:spPr bwMode="auto">
          <a:xfrm>
            <a:off x="4572000" y="1524000"/>
            <a:ext cx="0" cy="5181600"/>
          </a:xfrm>
          <a:prstGeom prst="line">
            <a:avLst/>
          </a:prstGeom>
          <a:noFill/>
          <a:ln w="25400">
            <a:solidFill>
              <a:srgbClr val="FF9900"/>
            </a:solidFill>
            <a:round/>
            <a:headEnd/>
            <a:tailEnd/>
          </a:ln>
        </p:spPr>
        <p:txBody>
          <a:bodyPr anchor="ctr">
            <a:spAutoFit/>
          </a:bodyPr>
          <a:lstStyle/>
          <a:p>
            <a:endParaRPr lang="en-US" dirty="0"/>
          </a:p>
        </p:txBody>
      </p:sp>
      <p:sp>
        <p:nvSpPr>
          <p:cNvPr id="288775" name="Text Box 1030"/>
          <p:cNvSpPr txBox="1">
            <a:spLocks noChangeArrowheads="1"/>
          </p:cNvSpPr>
          <p:nvPr/>
        </p:nvSpPr>
        <p:spPr bwMode="auto">
          <a:xfrm>
            <a:off x="5949950" y="3546475"/>
            <a:ext cx="230188" cy="327025"/>
          </a:xfrm>
          <a:prstGeom prst="rect">
            <a:avLst/>
          </a:prstGeom>
          <a:noFill/>
          <a:ln w="9525">
            <a:noFill/>
            <a:miter lim="800000"/>
            <a:headEnd/>
            <a:tailEnd/>
          </a:ln>
        </p:spPr>
        <p:txBody>
          <a:bodyPr wrap="none">
            <a:spAutoFit/>
          </a:bodyPr>
          <a:lstStyle/>
          <a:p>
            <a:pPr>
              <a:buFontTx/>
              <a:buNone/>
            </a:pPr>
            <a:endParaRPr lang="en-US" sz="2400" dirty="0">
              <a:solidFill>
                <a:srgbClr val="000000"/>
              </a:solidFill>
              <a:latin typeface="Times New Roman" pitchFamily="18" charset="0"/>
            </a:endParaRPr>
          </a:p>
        </p:txBody>
      </p:sp>
      <p:sp>
        <p:nvSpPr>
          <p:cNvPr id="288776" name="Rectangle 1031"/>
          <p:cNvSpPr>
            <a:spLocks noChangeArrowheads="1"/>
          </p:cNvSpPr>
          <p:nvPr/>
        </p:nvSpPr>
        <p:spPr bwMode="auto">
          <a:xfrm>
            <a:off x="5486400" y="3048000"/>
            <a:ext cx="915988" cy="914400"/>
          </a:xfrm>
          <a:prstGeom prst="rect">
            <a:avLst/>
          </a:prstGeom>
          <a:noFill/>
          <a:ln w="9525">
            <a:noFill/>
            <a:miter lim="800000"/>
            <a:headEnd/>
            <a:tailEnd/>
          </a:ln>
        </p:spPr>
        <p:txBody>
          <a:bodyPr wrap="none" anchor="ctr">
            <a:spAutoFit/>
          </a:bodyPr>
          <a:lstStyle/>
          <a:p>
            <a:endParaRPr lang="en-US" dirty="0"/>
          </a:p>
        </p:txBody>
      </p:sp>
      <p:sp>
        <p:nvSpPr>
          <p:cNvPr id="288777" name="Text Box 1032"/>
          <p:cNvSpPr txBox="1">
            <a:spLocks noChangeArrowheads="1"/>
          </p:cNvSpPr>
          <p:nvPr/>
        </p:nvSpPr>
        <p:spPr bwMode="auto">
          <a:xfrm>
            <a:off x="4800600" y="4038600"/>
            <a:ext cx="3884613" cy="2376488"/>
          </a:xfrm>
          <a:prstGeom prst="rect">
            <a:avLst/>
          </a:prstGeom>
          <a:solidFill>
            <a:srgbClr val="FFFFCC"/>
          </a:solidFill>
          <a:ln w="50800">
            <a:solidFill>
              <a:srgbClr val="C0C0C0"/>
            </a:solidFill>
            <a:miter lim="800000"/>
            <a:headEnd/>
            <a:tailEnd/>
          </a:ln>
        </p:spPr>
        <p:txBody>
          <a:bodyPr/>
          <a:lstStyle/>
          <a:p>
            <a:pPr>
              <a:buFontTx/>
              <a:buNone/>
            </a:pPr>
            <a:endParaRPr lang="en-US" sz="600" u="sng" dirty="0">
              <a:solidFill>
                <a:srgbClr val="FF6600"/>
              </a:solidFill>
            </a:endParaRPr>
          </a:p>
          <a:p>
            <a:pPr>
              <a:buFontTx/>
              <a:buNone/>
            </a:pPr>
            <a:r>
              <a:rPr lang="en-US" sz="2400" u="sng" dirty="0">
                <a:solidFill>
                  <a:srgbClr val="3333CC"/>
                </a:solidFill>
              </a:rPr>
              <a:t>Discretionary time</a:t>
            </a:r>
          </a:p>
          <a:p>
            <a:pPr>
              <a:buFontTx/>
              <a:buNone/>
            </a:pPr>
            <a:endParaRPr lang="en-US" sz="600" u="sng" dirty="0">
              <a:solidFill>
                <a:srgbClr val="FF6600"/>
              </a:solidFill>
            </a:endParaRPr>
          </a:p>
          <a:p>
            <a:pPr>
              <a:buFontTx/>
              <a:buChar char="•"/>
            </a:pPr>
            <a:r>
              <a:rPr lang="en-US" sz="2400" dirty="0"/>
              <a:t> literature reading</a:t>
            </a:r>
          </a:p>
          <a:p>
            <a:pPr>
              <a:buFontTx/>
              <a:buChar char="•"/>
            </a:pPr>
            <a:endParaRPr lang="en-US" sz="300" dirty="0"/>
          </a:p>
          <a:p>
            <a:pPr>
              <a:buFontTx/>
              <a:buChar char="•"/>
            </a:pPr>
            <a:r>
              <a:rPr lang="en-US" sz="2400" dirty="0"/>
              <a:t> proposal writing</a:t>
            </a:r>
          </a:p>
          <a:p>
            <a:pPr>
              <a:buFontTx/>
              <a:buChar char="•"/>
            </a:pPr>
            <a:endParaRPr lang="en-US" sz="300" dirty="0"/>
          </a:p>
          <a:p>
            <a:pPr>
              <a:buFontTx/>
              <a:buChar char="•"/>
            </a:pPr>
            <a:r>
              <a:rPr lang="en-US" sz="2400" dirty="0"/>
              <a:t> email</a:t>
            </a:r>
          </a:p>
          <a:p>
            <a:pPr>
              <a:buFontTx/>
              <a:buChar char="•"/>
            </a:pPr>
            <a:endParaRPr lang="en-US" sz="300" dirty="0"/>
          </a:p>
          <a:p>
            <a:pPr>
              <a:buFontTx/>
              <a:buChar char="•"/>
            </a:pPr>
            <a:r>
              <a:rPr lang="en-US" sz="2400" dirty="0"/>
              <a:t> session chair</a:t>
            </a:r>
          </a:p>
        </p:txBody>
      </p:sp>
      <p:sp>
        <p:nvSpPr>
          <p:cNvPr id="288778" name="Text Box 1033"/>
          <p:cNvSpPr txBox="1">
            <a:spLocks noChangeArrowheads="1"/>
          </p:cNvSpPr>
          <p:nvPr/>
        </p:nvSpPr>
        <p:spPr bwMode="auto">
          <a:xfrm>
            <a:off x="457200" y="1524000"/>
            <a:ext cx="3884613" cy="2047875"/>
          </a:xfrm>
          <a:prstGeom prst="rect">
            <a:avLst/>
          </a:prstGeom>
          <a:solidFill>
            <a:srgbClr val="FFFFCC"/>
          </a:solidFill>
          <a:ln w="50800">
            <a:solidFill>
              <a:srgbClr val="C0C0C0"/>
            </a:solidFill>
            <a:miter lim="800000"/>
            <a:headEnd/>
            <a:tailEnd/>
          </a:ln>
        </p:spPr>
        <p:txBody>
          <a:bodyPr/>
          <a:lstStyle/>
          <a:p>
            <a:pPr>
              <a:buFontTx/>
              <a:buNone/>
            </a:pPr>
            <a:endParaRPr lang="en-US" sz="600" u="sng" dirty="0">
              <a:solidFill>
                <a:srgbClr val="FF6600"/>
              </a:solidFill>
            </a:endParaRPr>
          </a:p>
          <a:p>
            <a:pPr>
              <a:buFontTx/>
              <a:buNone/>
            </a:pPr>
            <a:r>
              <a:rPr lang="en-US" sz="2400" u="sng" dirty="0">
                <a:solidFill>
                  <a:srgbClr val="3333CC"/>
                </a:solidFill>
              </a:rPr>
              <a:t>Academic tasks</a:t>
            </a:r>
          </a:p>
          <a:p>
            <a:pPr>
              <a:buFontTx/>
              <a:buNone/>
            </a:pPr>
            <a:endParaRPr lang="en-US" sz="600" u="sng" dirty="0">
              <a:solidFill>
                <a:srgbClr val="3333CC"/>
              </a:solidFill>
            </a:endParaRPr>
          </a:p>
          <a:p>
            <a:pPr>
              <a:buFontTx/>
              <a:buChar char="•"/>
            </a:pPr>
            <a:r>
              <a:rPr lang="en-US" sz="2400" dirty="0"/>
              <a:t> teaching</a:t>
            </a:r>
          </a:p>
          <a:p>
            <a:pPr>
              <a:buFontTx/>
              <a:buChar char="•"/>
            </a:pPr>
            <a:endParaRPr lang="en-US" sz="300" dirty="0"/>
          </a:p>
          <a:p>
            <a:pPr>
              <a:buFontTx/>
              <a:buChar char="•"/>
            </a:pPr>
            <a:r>
              <a:rPr lang="en-US" sz="2400" dirty="0"/>
              <a:t> research</a:t>
            </a:r>
          </a:p>
          <a:p>
            <a:pPr>
              <a:buFontTx/>
              <a:buChar char="•"/>
            </a:pPr>
            <a:endParaRPr lang="en-US" sz="300" dirty="0"/>
          </a:p>
          <a:p>
            <a:pPr>
              <a:buFontTx/>
              <a:buChar char="•"/>
            </a:pPr>
            <a:r>
              <a:rPr lang="en-US" sz="2400" dirty="0"/>
              <a:t> book writing</a:t>
            </a:r>
          </a:p>
        </p:txBody>
      </p:sp>
      <p:sp>
        <p:nvSpPr>
          <p:cNvPr id="288779" name="Text Box 1034"/>
          <p:cNvSpPr txBox="1">
            <a:spLocks noChangeArrowheads="1"/>
          </p:cNvSpPr>
          <p:nvPr/>
        </p:nvSpPr>
        <p:spPr bwMode="auto">
          <a:xfrm>
            <a:off x="4800600" y="1524000"/>
            <a:ext cx="3884613" cy="2047875"/>
          </a:xfrm>
          <a:prstGeom prst="rect">
            <a:avLst/>
          </a:prstGeom>
          <a:solidFill>
            <a:srgbClr val="FFFFCC"/>
          </a:solidFill>
          <a:ln w="50800">
            <a:solidFill>
              <a:srgbClr val="C0C0C0"/>
            </a:solidFill>
            <a:miter lim="800000"/>
            <a:headEnd/>
            <a:tailEnd/>
          </a:ln>
        </p:spPr>
        <p:txBody>
          <a:bodyPr wrap="none"/>
          <a:lstStyle/>
          <a:p>
            <a:pPr>
              <a:buFontTx/>
              <a:buNone/>
            </a:pPr>
            <a:endParaRPr lang="en-US" sz="600" u="sng" dirty="0">
              <a:solidFill>
                <a:srgbClr val="FF6600"/>
              </a:solidFill>
            </a:endParaRPr>
          </a:p>
          <a:p>
            <a:pPr>
              <a:buFontTx/>
              <a:buNone/>
            </a:pPr>
            <a:r>
              <a:rPr lang="en-US" sz="2400" u="sng" dirty="0">
                <a:solidFill>
                  <a:srgbClr val="3333CC"/>
                </a:solidFill>
              </a:rPr>
              <a:t>Non-academic tasks</a:t>
            </a:r>
          </a:p>
          <a:p>
            <a:pPr>
              <a:buFontTx/>
              <a:buNone/>
            </a:pPr>
            <a:endParaRPr lang="en-US" sz="600" u="sng" dirty="0">
              <a:solidFill>
                <a:srgbClr val="FF6600"/>
              </a:solidFill>
            </a:endParaRPr>
          </a:p>
          <a:p>
            <a:pPr>
              <a:buFontTx/>
              <a:buChar char="•"/>
            </a:pPr>
            <a:r>
              <a:rPr lang="en-US" sz="2400" dirty="0"/>
              <a:t> calendar</a:t>
            </a:r>
          </a:p>
          <a:p>
            <a:pPr>
              <a:buFontTx/>
              <a:buChar char="•"/>
            </a:pPr>
            <a:endParaRPr lang="en-US" sz="300" dirty="0"/>
          </a:p>
          <a:p>
            <a:pPr>
              <a:buFontTx/>
              <a:buChar char="•"/>
            </a:pPr>
            <a:r>
              <a:rPr lang="en-US" sz="2400" dirty="0"/>
              <a:t> filing</a:t>
            </a:r>
          </a:p>
          <a:p>
            <a:pPr>
              <a:buFontTx/>
              <a:buChar char="•"/>
            </a:pPr>
            <a:endParaRPr lang="en-US" sz="300" dirty="0"/>
          </a:p>
          <a:p>
            <a:pPr>
              <a:buFontTx/>
              <a:buChar char="•"/>
            </a:pPr>
            <a:r>
              <a:rPr lang="en-US" sz="2400" dirty="0"/>
              <a:t> student recruiting</a:t>
            </a:r>
          </a:p>
        </p:txBody>
      </p:sp>
      <p:sp>
        <p:nvSpPr>
          <p:cNvPr id="288780" name="Rectangle 1035"/>
          <p:cNvSpPr>
            <a:spLocks noChangeArrowheads="1"/>
          </p:cNvSpPr>
          <p:nvPr/>
        </p:nvSpPr>
        <p:spPr bwMode="auto">
          <a:xfrm>
            <a:off x="6553200" y="3581400"/>
            <a:ext cx="914400" cy="914400"/>
          </a:xfrm>
          <a:prstGeom prst="rect">
            <a:avLst/>
          </a:prstGeom>
          <a:noFill/>
          <a:ln w="9525">
            <a:noFill/>
            <a:miter lim="800000"/>
            <a:headEnd/>
            <a:tailEnd/>
          </a:ln>
        </p:spPr>
        <p:txBody>
          <a:bodyPr wrap="none" anchor="ctr">
            <a:spAutoFit/>
          </a:bodyPr>
          <a:lstStyle/>
          <a:p>
            <a:endParaRPr lang="en-US" dirty="0"/>
          </a:p>
        </p:txBody>
      </p:sp>
      <p:sp>
        <p:nvSpPr>
          <p:cNvPr id="288781" name="Rectangle 1036"/>
          <p:cNvSpPr>
            <a:spLocks noChangeArrowheads="1"/>
          </p:cNvSpPr>
          <p:nvPr/>
        </p:nvSpPr>
        <p:spPr bwMode="auto">
          <a:xfrm>
            <a:off x="6324600" y="2743200"/>
            <a:ext cx="914400" cy="914400"/>
          </a:xfrm>
          <a:prstGeom prst="rect">
            <a:avLst/>
          </a:prstGeom>
          <a:noFill/>
          <a:ln w="9525">
            <a:noFill/>
            <a:miter lim="800000"/>
            <a:headEnd/>
            <a:tailEnd/>
          </a:ln>
        </p:spPr>
        <p:txBody>
          <a:bodyPr wrap="none" anchor="ctr">
            <a:spAutoFit/>
          </a:bodyPr>
          <a:lstStyle/>
          <a:p>
            <a:endParaRPr lang="en-US" dirty="0"/>
          </a:p>
        </p:txBody>
      </p:sp>
      <p:sp>
        <p:nvSpPr>
          <p:cNvPr id="15" name="Slide Number Placeholder 14"/>
          <p:cNvSpPr>
            <a:spLocks noGrp="1"/>
          </p:cNvSpPr>
          <p:nvPr>
            <p:ph type="sldNum" sz="quarter" idx="12"/>
          </p:nvPr>
        </p:nvSpPr>
        <p:spPr/>
        <p:txBody>
          <a:bodyPr/>
          <a:lstStyle/>
          <a:p>
            <a:fld id="{E816B8CE-BE27-4891-B1C4-BC2FBC0B2B88}" type="slidenum">
              <a:rPr lang="en-US" smtClean="0">
                <a:solidFill>
                  <a:srgbClr val="000000"/>
                </a:solidFill>
              </a:rPr>
              <a:pPr/>
              <a:t>110</a:t>
            </a:fld>
            <a:endParaRPr lang="en-US" dirty="0">
              <a:solidFill>
                <a:srgbClr val="000000"/>
              </a:solidFill>
            </a:endParaRPr>
          </a:p>
        </p:txBody>
      </p:sp>
    </p:spTree>
    <p:extLst>
      <p:ext uri="{BB962C8B-B14F-4D97-AF65-F5344CB8AC3E}">
        <p14:creationId xmlns:p14="http://schemas.microsoft.com/office/powerpoint/2010/main" val="878740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5" name="Rectangle 1026"/>
          <p:cNvSpPr>
            <a:spLocks noGrp="1" noChangeArrowheads="1"/>
          </p:cNvSpPr>
          <p:nvPr>
            <p:ph type="title"/>
          </p:nvPr>
        </p:nvSpPr>
        <p:spPr>
          <a:xfrm>
            <a:off x="0" y="0"/>
            <a:ext cx="9144000" cy="1828800"/>
          </a:xfrm>
          <a:solidFill>
            <a:srgbClr val="EAEAEA"/>
          </a:solidFill>
        </p:spPr>
        <p:txBody>
          <a:bodyPr/>
          <a:lstStyle/>
          <a:p>
            <a:pPr eaLnBrk="1" hangingPunct="1"/>
            <a:r>
              <a:rPr lang="en-US" sz="4200" b="1" dirty="0">
                <a:solidFill>
                  <a:schemeClr val="accent2"/>
                </a:solidFill>
                <a:latin typeface="Verdana" pitchFamily="34" charset="0"/>
              </a:rPr>
              <a:t>Time Management</a:t>
            </a:r>
            <a:br>
              <a:rPr lang="en-US" sz="4200" b="1" dirty="0">
                <a:solidFill>
                  <a:schemeClr val="accent2"/>
                </a:solidFill>
                <a:latin typeface="Verdana" pitchFamily="34" charset="0"/>
              </a:rPr>
            </a:br>
            <a:r>
              <a:rPr lang="en-US" sz="4200" b="1" dirty="0">
                <a:solidFill>
                  <a:schemeClr val="accent2"/>
                </a:solidFill>
                <a:latin typeface="Verdana" pitchFamily="34" charset="0"/>
              </a:rPr>
              <a:t>Exercises</a:t>
            </a:r>
          </a:p>
        </p:txBody>
      </p:sp>
      <p:sp>
        <p:nvSpPr>
          <p:cNvPr id="289796" name="Text Box 1027"/>
          <p:cNvSpPr txBox="1">
            <a:spLocks noChangeArrowheads="1"/>
          </p:cNvSpPr>
          <p:nvPr/>
        </p:nvSpPr>
        <p:spPr bwMode="auto">
          <a:xfrm>
            <a:off x="685800" y="2286000"/>
            <a:ext cx="8153400" cy="3539430"/>
          </a:xfrm>
          <a:prstGeom prst="rect">
            <a:avLst/>
          </a:prstGeom>
          <a:noFill/>
          <a:ln w="9525">
            <a:noFill/>
            <a:miter lim="800000"/>
            <a:headEnd/>
            <a:tailEnd/>
          </a:ln>
        </p:spPr>
        <p:txBody>
          <a:bodyPr>
            <a:spAutoFit/>
          </a:bodyPr>
          <a:lstStyle/>
          <a:p>
            <a:pPr algn="l">
              <a:buFont typeface="Wingdings" pitchFamily="2" charset="2"/>
              <a:buNone/>
            </a:pPr>
            <a:r>
              <a:rPr lang="en-US" sz="3200" dirty="0">
                <a:solidFill>
                  <a:srgbClr val="CC3300"/>
                </a:solidFill>
                <a:sym typeface="Wingdings" pitchFamily="2" charset="2"/>
              </a:rPr>
              <a:t>  </a:t>
            </a:r>
            <a:r>
              <a:rPr lang="en-US" sz="3200" dirty="0">
                <a:solidFill>
                  <a:srgbClr val="000000"/>
                </a:solidFill>
              </a:rPr>
              <a:t>Write down the most important</a:t>
            </a:r>
          </a:p>
          <a:p>
            <a:pPr algn="l">
              <a:buFont typeface="Wingdings" pitchFamily="2" charset="2"/>
              <a:buNone/>
            </a:pPr>
            <a:r>
              <a:rPr lang="en-US" sz="3200" dirty="0">
                <a:solidFill>
                  <a:srgbClr val="000000"/>
                </a:solidFill>
              </a:rPr>
              <a:t>     time saver that you use</a:t>
            </a:r>
          </a:p>
          <a:p>
            <a:pPr algn="l">
              <a:buFontTx/>
              <a:buNone/>
            </a:pPr>
            <a:endParaRPr lang="en-US" sz="3200" dirty="0">
              <a:solidFill>
                <a:srgbClr val="000000"/>
              </a:solidFill>
            </a:endParaRPr>
          </a:p>
          <a:p>
            <a:pPr algn="l">
              <a:buFont typeface="Wingdings" pitchFamily="2" charset="2"/>
              <a:buNone/>
            </a:pPr>
            <a:r>
              <a:rPr lang="en-US" sz="3200" dirty="0">
                <a:solidFill>
                  <a:srgbClr val="CC3300"/>
                </a:solidFill>
                <a:sym typeface="Wingdings" pitchFamily="2" charset="2"/>
              </a:rPr>
              <a:t>  </a:t>
            </a:r>
            <a:r>
              <a:rPr lang="en-US" sz="3200" dirty="0">
                <a:solidFill>
                  <a:srgbClr val="000000"/>
                </a:solidFill>
              </a:rPr>
              <a:t>Write down the largest time</a:t>
            </a:r>
          </a:p>
          <a:p>
            <a:pPr algn="l">
              <a:buFont typeface="Wingdings" pitchFamily="2" charset="2"/>
              <a:buNone/>
            </a:pPr>
            <a:r>
              <a:rPr lang="en-US" sz="3200" dirty="0">
                <a:solidFill>
                  <a:srgbClr val="000000"/>
                </a:solidFill>
              </a:rPr>
              <a:t>     waster you face</a:t>
            </a:r>
          </a:p>
          <a:p>
            <a:pPr algn="l">
              <a:buFontTx/>
              <a:buChar char="•"/>
            </a:pPr>
            <a:endParaRPr lang="en-US" sz="3200" dirty="0">
              <a:solidFill>
                <a:srgbClr val="000000"/>
              </a:solidFill>
            </a:endParaRPr>
          </a:p>
          <a:p>
            <a:pPr algn="l">
              <a:buFontTx/>
              <a:buNone/>
            </a:pPr>
            <a:r>
              <a:rPr lang="en-US" sz="3200" dirty="0">
                <a:solidFill>
                  <a:srgbClr val="CC3300"/>
                </a:solidFill>
                <a:sym typeface="Wingdings" pitchFamily="2" charset="2"/>
              </a:rPr>
              <a:t>  </a:t>
            </a:r>
            <a:r>
              <a:rPr lang="en-US" sz="3200" dirty="0">
                <a:solidFill>
                  <a:srgbClr val="000000"/>
                </a:solidFill>
              </a:rPr>
              <a:t>Share tips</a:t>
            </a:r>
          </a:p>
        </p:txBody>
      </p:sp>
      <p:sp>
        <p:nvSpPr>
          <p:cNvPr id="6" name="Slide Number Placeholder 5"/>
          <p:cNvSpPr>
            <a:spLocks noGrp="1"/>
          </p:cNvSpPr>
          <p:nvPr>
            <p:ph type="sldNum" sz="quarter" idx="12"/>
          </p:nvPr>
        </p:nvSpPr>
        <p:spPr/>
        <p:txBody>
          <a:bodyPr/>
          <a:lstStyle/>
          <a:p>
            <a:fld id="{E816B8CE-BE27-4891-B1C4-BC2FBC0B2B88}" type="slidenum">
              <a:rPr lang="en-US" smtClean="0">
                <a:solidFill>
                  <a:srgbClr val="000000"/>
                </a:solidFill>
              </a:rPr>
              <a:pPr/>
              <a:t>111</a:t>
            </a:fld>
            <a:endParaRPr lang="en-US" dirty="0">
              <a:solidFill>
                <a:srgbClr val="000000"/>
              </a:solidFill>
            </a:endParaRPr>
          </a:p>
        </p:txBody>
      </p:sp>
    </p:spTree>
    <p:extLst>
      <p:ext uri="{BB962C8B-B14F-4D97-AF65-F5344CB8AC3E}">
        <p14:creationId xmlns:p14="http://schemas.microsoft.com/office/powerpoint/2010/main" val="40087226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9" name="Rectangle 2"/>
          <p:cNvSpPr>
            <a:spLocks noGrp="1" noChangeArrowheads="1"/>
          </p:cNvSpPr>
          <p:nvPr>
            <p:ph type="title"/>
          </p:nvPr>
        </p:nvSpPr>
        <p:spPr>
          <a:xfrm>
            <a:off x="0" y="0"/>
            <a:ext cx="9144000" cy="1004888"/>
          </a:xfrm>
          <a:solidFill>
            <a:srgbClr val="EAEAEA"/>
          </a:solidFill>
        </p:spPr>
        <p:txBody>
          <a:bodyPr/>
          <a:lstStyle/>
          <a:p>
            <a:pPr eaLnBrk="1" hangingPunct="1"/>
            <a:r>
              <a:rPr lang="en-US" b="1" dirty="0">
                <a:solidFill>
                  <a:schemeClr val="accent2"/>
                </a:solidFill>
                <a:latin typeface="Verdana" pitchFamily="34" charset="0"/>
              </a:rPr>
              <a:t>Know Yourself</a:t>
            </a:r>
          </a:p>
        </p:txBody>
      </p:sp>
      <p:sp>
        <p:nvSpPr>
          <p:cNvPr id="290820" name="Text Box 3"/>
          <p:cNvSpPr txBox="1">
            <a:spLocks noChangeArrowheads="1"/>
          </p:cNvSpPr>
          <p:nvPr/>
        </p:nvSpPr>
        <p:spPr bwMode="auto">
          <a:xfrm>
            <a:off x="457200" y="1143000"/>
            <a:ext cx="8686800" cy="5632311"/>
          </a:xfrm>
          <a:prstGeom prst="rect">
            <a:avLst/>
          </a:prstGeom>
          <a:noFill/>
          <a:ln w="9525">
            <a:noFill/>
            <a:miter lim="800000"/>
            <a:headEnd/>
            <a:tailEnd/>
          </a:ln>
        </p:spPr>
        <p:txBody>
          <a:bodyPr>
            <a:spAutoFit/>
          </a:bodyPr>
          <a:lstStyle/>
          <a:p>
            <a:pPr algn="l">
              <a:buFontTx/>
              <a:buNone/>
            </a:pPr>
            <a:r>
              <a:rPr lang="en-US" sz="3200" dirty="0">
                <a:solidFill>
                  <a:srgbClr val="CC3300"/>
                </a:solidFill>
                <a:sym typeface="Wingdings" pitchFamily="2" charset="2"/>
              </a:rPr>
              <a:t> </a:t>
            </a:r>
            <a:r>
              <a:rPr lang="en-US" sz="3200" dirty="0">
                <a:solidFill>
                  <a:srgbClr val="000000"/>
                </a:solidFill>
              </a:rPr>
              <a:t>Perform time audit</a:t>
            </a:r>
          </a:p>
          <a:p>
            <a:pPr algn="l">
              <a:buFontTx/>
              <a:buNone/>
            </a:pPr>
            <a:endParaRPr lang="en-US" sz="800" dirty="0">
              <a:solidFill>
                <a:srgbClr val="000000"/>
              </a:solidFill>
            </a:endParaRPr>
          </a:p>
          <a:p>
            <a:pPr lvl="1" algn="l">
              <a:buFontTx/>
              <a:buNone/>
            </a:pPr>
            <a:r>
              <a:rPr lang="en-US" sz="800" dirty="0"/>
              <a:t>   </a:t>
            </a:r>
            <a:r>
              <a:rPr lang="en-US" sz="2400" dirty="0">
                <a:solidFill>
                  <a:srgbClr val="CC3300"/>
                </a:solidFill>
                <a:sym typeface="Wingdings" pitchFamily="2" charset="2"/>
              </a:rPr>
              <a:t></a:t>
            </a:r>
            <a:r>
              <a:rPr lang="en-US" sz="2400" dirty="0">
                <a:solidFill>
                  <a:srgbClr val="CC3300"/>
                </a:solidFill>
              </a:rPr>
              <a:t>  </a:t>
            </a:r>
            <a:r>
              <a:rPr lang="en-US" sz="2400" dirty="0"/>
              <a:t>For </a:t>
            </a:r>
            <a:r>
              <a:rPr lang="en-US" sz="2400" dirty="0" smtClean="0"/>
              <a:t>1 </a:t>
            </a:r>
            <a:r>
              <a:rPr lang="en-US" sz="2400" dirty="0"/>
              <a:t>week </a:t>
            </a:r>
            <a:r>
              <a:rPr lang="en-US" sz="2400" dirty="0" smtClean="0"/>
              <a:t>log </a:t>
            </a:r>
            <a:r>
              <a:rPr lang="en-US" sz="2400" dirty="0"/>
              <a:t>what you </a:t>
            </a:r>
            <a:r>
              <a:rPr lang="en-US" sz="2400" dirty="0" smtClean="0"/>
              <a:t>do</a:t>
            </a:r>
            <a:r>
              <a:rPr lang="en-US" sz="1600" dirty="0" smtClean="0"/>
              <a:t> </a:t>
            </a:r>
            <a:r>
              <a:rPr lang="en-US" sz="2400" dirty="0"/>
              <a:t>every 30 </a:t>
            </a:r>
            <a:r>
              <a:rPr lang="en-US" sz="2400" dirty="0" smtClean="0"/>
              <a:t>min; 	</a:t>
            </a:r>
            <a:r>
              <a:rPr lang="en-US" sz="2400" dirty="0" err="1" smtClean="0"/>
              <a:t>RescueTime</a:t>
            </a:r>
            <a:r>
              <a:rPr lang="en-US" sz="2400" dirty="0" smtClean="0"/>
              <a:t> app for internet time</a:t>
            </a:r>
            <a:endParaRPr lang="en-US" sz="2400" dirty="0"/>
          </a:p>
          <a:p>
            <a:pPr lvl="1" algn="l">
              <a:buFontTx/>
              <a:buChar char="•"/>
            </a:pPr>
            <a:endParaRPr lang="en-US" sz="1600" dirty="0"/>
          </a:p>
          <a:p>
            <a:pPr algn="l">
              <a:buFontTx/>
              <a:buNone/>
            </a:pPr>
            <a:r>
              <a:rPr lang="en-US" sz="3200" dirty="0">
                <a:solidFill>
                  <a:srgbClr val="CC3300"/>
                </a:solidFill>
                <a:sym typeface="Wingdings" pitchFamily="2" charset="2"/>
              </a:rPr>
              <a:t> </a:t>
            </a:r>
            <a:r>
              <a:rPr lang="en-US" sz="3200" dirty="0">
                <a:solidFill>
                  <a:srgbClr val="000000"/>
                </a:solidFill>
              </a:rPr>
              <a:t>When do you work best?</a:t>
            </a:r>
          </a:p>
          <a:p>
            <a:pPr algn="l">
              <a:buFontTx/>
              <a:buNone/>
            </a:pPr>
            <a:endParaRPr lang="en-US" sz="800" dirty="0">
              <a:solidFill>
                <a:srgbClr val="000000"/>
              </a:solidFill>
            </a:endParaRPr>
          </a:p>
          <a:p>
            <a:pPr lvl="1" algn="l">
              <a:buFontTx/>
              <a:buNone/>
            </a:pPr>
            <a:r>
              <a:rPr lang="en-US" sz="800" dirty="0"/>
              <a:t>   </a:t>
            </a:r>
            <a:r>
              <a:rPr lang="en-US" sz="2400" dirty="0">
                <a:solidFill>
                  <a:srgbClr val="CC3300"/>
                </a:solidFill>
                <a:sym typeface="Wingdings" pitchFamily="2" charset="2"/>
              </a:rPr>
              <a:t></a:t>
            </a:r>
            <a:r>
              <a:rPr lang="en-US" sz="2400" dirty="0"/>
              <a:t>  Internal – time alone</a:t>
            </a:r>
          </a:p>
          <a:p>
            <a:pPr lvl="1" algn="l">
              <a:buFontTx/>
              <a:buChar char="•"/>
            </a:pPr>
            <a:endParaRPr lang="en-US" sz="800" dirty="0"/>
          </a:p>
          <a:p>
            <a:pPr lvl="1" algn="l">
              <a:buFontTx/>
              <a:buNone/>
            </a:pPr>
            <a:r>
              <a:rPr lang="en-US" sz="800" dirty="0"/>
              <a:t>   </a:t>
            </a:r>
            <a:r>
              <a:rPr lang="en-US" sz="2400" dirty="0">
                <a:solidFill>
                  <a:srgbClr val="CC3300"/>
                </a:solidFill>
                <a:sym typeface="Wingdings" pitchFamily="2" charset="2"/>
              </a:rPr>
              <a:t></a:t>
            </a:r>
            <a:r>
              <a:rPr lang="en-US" sz="2400" dirty="0">
                <a:solidFill>
                  <a:srgbClr val="CC3300"/>
                </a:solidFill>
              </a:rPr>
              <a:t>  </a:t>
            </a:r>
            <a:r>
              <a:rPr lang="en-US" sz="2400" dirty="0"/>
              <a:t>External – time in groups</a:t>
            </a:r>
          </a:p>
          <a:p>
            <a:pPr lvl="1" algn="l">
              <a:buFontTx/>
              <a:buChar char="•"/>
            </a:pPr>
            <a:endParaRPr lang="en-US" sz="1600" dirty="0"/>
          </a:p>
          <a:p>
            <a:pPr algn="l">
              <a:buFontTx/>
              <a:buNone/>
            </a:pPr>
            <a:r>
              <a:rPr lang="en-US" sz="3200" dirty="0">
                <a:solidFill>
                  <a:srgbClr val="CC3300"/>
                </a:solidFill>
                <a:sym typeface="Wingdings" pitchFamily="2" charset="2"/>
              </a:rPr>
              <a:t> </a:t>
            </a:r>
            <a:r>
              <a:rPr lang="en-US" sz="3200" dirty="0">
                <a:solidFill>
                  <a:srgbClr val="000000"/>
                </a:solidFill>
              </a:rPr>
              <a:t>Cannot do everything – know</a:t>
            </a:r>
          </a:p>
          <a:p>
            <a:pPr algn="l">
              <a:buFontTx/>
              <a:buNone/>
            </a:pPr>
            <a:r>
              <a:rPr lang="en-US" sz="3200" dirty="0">
                <a:solidFill>
                  <a:srgbClr val="000000"/>
                </a:solidFill>
              </a:rPr>
              <a:t>    priorities</a:t>
            </a:r>
          </a:p>
          <a:p>
            <a:pPr algn="l">
              <a:buFontTx/>
              <a:buNone/>
            </a:pPr>
            <a:endParaRPr lang="en-US" sz="1600" dirty="0">
              <a:solidFill>
                <a:srgbClr val="000000"/>
              </a:solidFill>
            </a:endParaRPr>
          </a:p>
          <a:p>
            <a:pPr algn="l">
              <a:buFontTx/>
              <a:buNone/>
            </a:pPr>
            <a:r>
              <a:rPr lang="en-US" sz="3200" dirty="0">
                <a:solidFill>
                  <a:srgbClr val="CC3300"/>
                </a:solidFill>
                <a:sym typeface="Wingdings" pitchFamily="2" charset="2"/>
              </a:rPr>
              <a:t> </a:t>
            </a:r>
            <a:r>
              <a:rPr lang="en-US" sz="3200" dirty="0">
                <a:solidFill>
                  <a:srgbClr val="000000"/>
                </a:solidFill>
              </a:rPr>
              <a:t>Decide flexibility level you can</a:t>
            </a:r>
          </a:p>
          <a:p>
            <a:pPr algn="l">
              <a:buFontTx/>
              <a:buNone/>
            </a:pPr>
            <a:r>
              <a:rPr lang="en-US" sz="3200" dirty="0">
                <a:solidFill>
                  <a:srgbClr val="000000"/>
                </a:solidFill>
              </a:rPr>
              <a:t>    tolerate</a:t>
            </a:r>
          </a:p>
        </p:txBody>
      </p:sp>
      <p:sp>
        <p:nvSpPr>
          <p:cNvPr id="6" name="Slide Number Placeholder 5"/>
          <p:cNvSpPr>
            <a:spLocks noGrp="1"/>
          </p:cNvSpPr>
          <p:nvPr>
            <p:ph type="sldNum" sz="quarter" idx="12"/>
          </p:nvPr>
        </p:nvSpPr>
        <p:spPr/>
        <p:txBody>
          <a:bodyPr/>
          <a:lstStyle/>
          <a:p>
            <a:fld id="{E816B8CE-BE27-4891-B1C4-BC2FBC0B2B88}" type="slidenum">
              <a:rPr lang="en-US" smtClean="0">
                <a:solidFill>
                  <a:srgbClr val="000000"/>
                </a:solidFill>
              </a:rPr>
              <a:pPr/>
              <a:t>112</a:t>
            </a:fld>
            <a:endParaRPr lang="en-US" dirty="0">
              <a:solidFill>
                <a:srgbClr val="000000"/>
              </a:solidFill>
            </a:endParaRPr>
          </a:p>
        </p:txBody>
      </p:sp>
    </p:spTree>
    <p:extLst>
      <p:ext uri="{BB962C8B-B14F-4D97-AF65-F5344CB8AC3E}">
        <p14:creationId xmlns:p14="http://schemas.microsoft.com/office/powerpoint/2010/main" val="2109752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3" name="Rectangle 2"/>
          <p:cNvSpPr>
            <a:spLocks noGrp="1" noChangeArrowheads="1"/>
          </p:cNvSpPr>
          <p:nvPr>
            <p:ph type="title"/>
          </p:nvPr>
        </p:nvSpPr>
        <p:spPr>
          <a:xfrm>
            <a:off x="0" y="0"/>
            <a:ext cx="9144000" cy="1524000"/>
          </a:xfrm>
          <a:solidFill>
            <a:srgbClr val="EAEAEA"/>
          </a:solidFill>
        </p:spPr>
        <p:txBody>
          <a:bodyPr/>
          <a:lstStyle/>
          <a:p>
            <a:pPr eaLnBrk="1" hangingPunct="1"/>
            <a:r>
              <a:rPr lang="en-US" b="1" dirty="0">
                <a:solidFill>
                  <a:schemeClr val="accent2"/>
                </a:solidFill>
                <a:latin typeface="Verdana" pitchFamily="34" charset="0"/>
              </a:rPr>
              <a:t>Task Classification</a:t>
            </a:r>
            <a:br>
              <a:rPr lang="en-US" b="1" dirty="0">
                <a:solidFill>
                  <a:schemeClr val="accent2"/>
                </a:solidFill>
                <a:latin typeface="Verdana" pitchFamily="34" charset="0"/>
              </a:rPr>
            </a:br>
            <a:r>
              <a:rPr lang="en-US" sz="600" b="1" dirty="0">
                <a:solidFill>
                  <a:schemeClr val="accent2"/>
                </a:solidFill>
                <a:latin typeface="Verdana" pitchFamily="34" charset="0"/>
              </a:rPr>
              <a:t/>
            </a:r>
            <a:br>
              <a:rPr lang="en-US" sz="600" b="1" dirty="0">
                <a:solidFill>
                  <a:schemeClr val="accent2"/>
                </a:solidFill>
                <a:latin typeface="Verdana" pitchFamily="34" charset="0"/>
              </a:rPr>
            </a:br>
            <a:r>
              <a:rPr lang="en-US" sz="2400" b="1" dirty="0">
                <a:solidFill>
                  <a:schemeClr val="tx1"/>
                </a:solidFill>
                <a:latin typeface="Verdana" pitchFamily="34" charset="0"/>
              </a:rPr>
              <a:t>Agenda vs. Calendar</a:t>
            </a:r>
          </a:p>
        </p:txBody>
      </p:sp>
      <p:sp>
        <p:nvSpPr>
          <p:cNvPr id="291844" name="Line 3"/>
          <p:cNvSpPr>
            <a:spLocks noChangeShapeType="1"/>
          </p:cNvSpPr>
          <p:nvPr/>
        </p:nvSpPr>
        <p:spPr bwMode="auto">
          <a:xfrm>
            <a:off x="2514600" y="5181600"/>
            <a:ext cx="4191000" cy="0"/>
          </a:xfrm>
          <a:prstGeom prst="line">
            <a:avLst/>
          </a:prstGeom>
          <a:noFill/>
          <a:ln w="57150">
            <a:solidFill>
              <a:schemeClr val="tx1"/>
            </a:solidFill>
            <a:round/>
            <a:headEnd/>
            <a:tailEnd type="triangle" w="med" len="med"/>
          </a:ln>
        </p:spPr>
        <p:txBody>
          <a:bodyPr/>
          <a:lstStyle/>
          <a:p>
            <a:endParaRPr lang="en-US" dirty="0"/>
          </a:p>
        </p:txBody>
      </p:sp>
      <p:sp>
        <p:nvSpPr>
          <p:cNvPr id="291845" name="Line 4"/>
          <p:cNvSpPr>
            <a:spLocks noChangeShapeType="1"/>
          </p:cNvSpPr>
          <p:nvPr/>
        </p:nvSpPr>
        <p:spPr bwMode="auto">
          <a:xfrm flipV="1">
            <a:off x="2514600" y="2057400"/>
            <a:ext cx="0" cy="3124200"/>
          </a:xfrm>
          <a:prstGeom prst="line">
            <a:avLst/>
          </a:prstGeom>
          <a:noFill/>
          <a:ln w="38100">
            <a:solidFill>
              <a:schemeClr val="tx1"/>
            </a:solidFill>
            <a:round/>
            <a:headEnd/>
            <a:tailEnd type="triangle" w="med" len="med"/>
          </a:ln>
        </p:spPr>
        <p:txBody>
          <a:bodyPr/>
          <a:lstStyle/>
          <a:p>
            <a:endParaRPr lang="en-US" dirty="0"/>
          </a:p>
        </p:txBody>
      </p:sp>
      <p:sp>
        <p:nvSpPr>
          <p:cNvPr id="291846" name="Text Box 5"/>
          <p:cNvSpPr txBox="1">
            <a:spLocks noChangeArrowheads="1"/>
          </p:cNvSpPr>
          <p:nvPr/>
        </p:nvSpPr>
        <p:spPr bwMode="auto">
          <a:xfrm>
            <a:off x="3124200" y="5410200"/>
            <a:ext cx="2857500" cy="530225"/>
          </a:xfrm>
          <a:prstGeom prst="rect">
            <a:avLst/>
          </a:prstGeom>
          <a:noFill/>
          <a:ln w="9525">
            <a:noFill/>
            <a:miter lim="800000"/>
            <a:headEnd/>
            <a:tailEnd/>
          </a:ln>
        </p:spPr>
        <p:txBody>
          <a:bodyPr wrap="none">
            <a:spAutoFit/>
          </a:bodyPr>
          <a:lstStyle/>
          <a:p>
            <a:pPr marL="342900" indent="-342900">
              <a:lnSpc>
                <a:spcPct val="90000"/>
              </a:lnSpc>
              <a:spcBef>
                <a:spcPct val="20000"/>
              </a:spcBef>
              <a:buFontTx/>
              <a:buNone/>
            </a:pPr>
            <a:r>
              <a:rPr lang="en-US" sz="3200" dirty="0"/>
              <a:t>Importance</a:t>
            </a:r>
          </a:p>
        </p:txBody>
      </p:sp>
      <p:sp>
        <p:nvSpPr>
          <p:cNvPr id="291847" name="Text Box 6"/>
          <p:cNvSpPr txBox="1">
            <a:spLocks noChangeArrowheads="1"/>
          </p:cNvSpPr>
          <p:nvPr/>
        </p:nvSpPr>
        <p:spPr bwMode="auto">
          <a:xfrm rot="10800000">
            <a:off x="1676400" y="2590800"/>
            <a:ext cx="622300" cy="1971675"/>
          </a:xfrm>
          <a:prstGeom prst="rect">
            <a:avLst/>
          </a:prstGeom>
          <a:noFill/>
          <a:ln w="9525">
            <a:noFill/>
            <a:miter lim="800000"/>
            <a:headEnd/>
            <a:tailEnd/>
          </a:ln>
        </p:spPr>
        <p:txBody>
          <a:bodyPr vert="eaVert" wrap="none">
            <a:spAutoFit/>
          </a:bodyPr>
          <a:lstStyle/>
          <a:p>
            <a:pPr marL="342900" indent="-342900">
              <a:lnSpc>
                <a:spcPct val="90000"/>
              </a:lnSpc>
              <a:spcBef>
                <a:spcPct val="20000"/>
              </a:spcBef>
              <a:buFontTx/>
              <a:buNone/>
            </a:pPr>
            <a:r>
              <a:rPr lang="en-US" sz="3200" dirty="0"/>
              <a:t>Urgency</a:t>
            </a:r>
          </a:p>
        </p:txBody>
      </p:sp>
      <p:sp>
        <p:nvSpPr>
          <p:cNvPr id="291848" name="Line 7"/>
          <p:cNvSpPr>
            <a:spLocks noChangeShapeType="1"/>
          </p:cNvSpPr>
          <p:nvPr/>
        </p:nvSpPr>
        <p:spPr bwMode="auto">
          <a:xfrm>
            <a:off x="2514600" y="3581400"/>
            <a:ext cx="4114800" cy="0"/>
          </a:xfrm>
          <a:prstGeom prst="line">
            <a:avLst/>
          </a:prstGeom>
          <a:noFill/>
          <a:ln w="12700">
            <a:solidFill>
              <a:schemeClr val="tx1"/>
            </a:solidFill>
            <a:prstDash val="dash"/>
            <a:round/>
            <a:headEnd/>
            <a:tailEnd/>
          </a:ln>
        </p:spPr>
        <p:txBody>
          <a:bodyPr/>
          <a:lstStyle/>
          <a:p>
            <a:endParaRPr lang="en-US" dirty="0"/>
          </a:p>
        </p:txBody>
      </p:sp>
      <p:sp>
        <p:nvSpPr>
          <p:cNvPr id="291849" name="Line 8"/>
          <p:cNvSpPr>
            <a:spLocks noChangeShapeType="1"/>
          </p:cNvSpPr>
          <p:nvPr/>
        </p:nvSpPr>
        <p:spPr bwMode="auto">
          <a:xfrm flipV="1">
            <a:off x="4572000" y="1905000"/>
            <a:ext cx="0" cy="3276600"/>
          </a:xfrm>
          <a:prstGeom prst="line">
            <a:avLst/>
          </a:prstGeom>
          <a:noFill/>
          <a:ln w="12700">
            <a:solidFill>
              <a:schemeClr val="tx1"/>
            </a:solidFill>
            <a:prstDash val="dash"/>
            <a:round/>
            <a:headEnd/>
            <a:tailEnd/>
          </a:ln>
        </p:spPr>
        <p:txBody>
          <a:bodyPr/>
          <a:lstStyle/>
          <a:p>
            <a:endParaRPr lang="en-US" dirty="0"/>
          </a:p>
        </p:txBody>
      </p:sp>
      <p:sp>
        <p:nvSpPr>
          <p:cNvPr id="291850" name="Text Box 9"/>
          <p:cNvSpPr txBox="1">
            <a:spLocks noChangeArrowheads="1"/>
          </p:cNvSpPr>
          <p:nvPr/>
        </p:nvSpPr>
        <p:spPr bwMode="auto">
          <a:xfrm>
            <a:off x="5410200" y="2501900"/>
            <a:ext cx="406400" cy="530225"/>
          </a:xfrm>
          <a:prstGeom prst="rect">
            <a:avLst/>
          </a:prstGeom>
          <a:noFill/>
          <a:ln w="9525">
            <a:noFill/>
            <a:miter lim="800000"/>
            <a:headEnd/>
            <a:tailEnd/>
          </a:ln>
        </p:spPr>
        <p:txBody>
          <a:bodyPr wrap="none">
            <a:spAutoFit/>
          </a:bodyPr>
          <a:lstStyle/>
          <a:p>
            <a:pPr marL="342900" indent="-342900">
              <a:lnSpc>
                <a:spcPct val="90000"/>
              </a:lnSpc>
              <a:spcBef>
                <a:spcPct val="20000"/>
              </a:spcBef>
              <a:buFontTx/>
              <a:buNone/>
            </a:pPr>
            <a:r>
              <a:rPr lang="en-US" sz="3200" dirty="0"/>
              <a:t>I</a:t>
            </a:r>
          </a:p>
        </p:txBody>
      </p:sp>
      <p:sp>
        <p:nvSpPr>
          <p:cNvPr id="291851" name="Text Box 10"/>
          <p:cNvSpPr txBox="1">
            <a:spLocks noChangeArrowheads="1"/>
          </p:cNvSpPr>
          <p:nvPr/>
        </p:nvSpPr>
        <p:spPr bwMode="auto">
          <a:xfrm>
            <a:off x="5334000" y="4114800"/>
            <a:ext cx="628650" cy="530225"/>
          </a:xfrm>
          <a:prstGeom prst="rect">
            <a:avLst/>
          </a:prstGeom>
          <a:noFill/>
          <a:ln w="9525">
            <a:noFill/>
            <a:miter lim="800000"/>
            <a:headEnd/>
            <a:tailEnd/>
          </a:ln>
        </p:spPr>
        <p:txBody>
          <a:bodyPr wrap="none">
            <a:spAutoFit/>
          </a:bodyPr>
          <a:lstStyle/>
          <a:p>
            <a:pPr marL="342900" indent="-342900">
              <a:lnSpc>
                <a:spcPct val="90000"/>
              </a:lnSpc>
              <a:spcBef>
                <a:spcPct val="20000"/>
              </a:spcBef>
              <a:buFontTx/>
              <a:buNone/>
            </a:pPr>
            <a:r>
              <a:rPr lang="en-US" sz="3200" dirty="0"/>
              <a:t>II</a:t>
            </a:r>
          </a:p>
        </p:txBody>
      </p:sp>
      <p:sp>
        <p:nvSpPr>
          <p:cNvPr id="291852" name="Text Box 11"/>
          <p:cNvSpPr txBox="1">
            <a:spLocks noChangeArrowheads="1"/>
          </p:cNvSpPr>
          <p:nvPr/>
        </p:nvSpPr>
        <p:spPr bwMode="auto">
          <a:xfrm>
            <a:off x="3200400" y="4114800"/>
            <a:ext cx="717550" cy="530225"/>
          </a:xfrm>
          <a:prstGeom prst="rect">
            <a:avLst/>
          </a:prstGeom>
          <a:noFill/>
          <a:ln w="9525">
            <a:noFill/>
            <a:miter lim="800000"/>
            <a:headEnd/>
            <a:tailEnd/>
          </a:ln>
        </p:spPr>
        <p:txBody>
          <a:bodyPr wrap="none">
            <a:spAutoFit/>
          </a:bodyPr>
          <a:lstStyle/>
          <a:p>
            <a:pPr marL="342900" indent="-342900">
              <a:lnSpc>
                <a:spcPct val="90000"/>
              </a:lnSpc>
              <a:spcBef>
                <a:spcPct val="20000"/>
              </a:spcBef>
              <a:buFontTx/>
              <a:buNone/>
            </a:pPr>
            <a:r>
              <a:rPr lang="en-US" sz="3200" dirty="0"/>
              <a:t>IV</a:t>
            </a:r>
          </a:p>
        </p:txBody>
      </p:sp>
      <p:sp>
        <p:nvSpPr>
          <p:cNvPr id="291853" name="Text Box 12"/>
          <p:cNvSpPr txBox="1">
            <a:spLocks noChangeArrowheads="1"/>
          </p:cNvSpPr>
          <p:nvPr/>
        </p:nvSpPr>
        <p:spPr bwMode="auto">
          <a:xfrm>
            <a:off x="3124200" y="2514600"/>
            <a:ext cx="850900" cy="530225"/>
          </a:xfrm>
          <a:prstGeom prst="rect">
            <a:avLst/>
          </a:prstGeom>
          <a:noFill/>
          <a:ln w="9525">
            <a:noFill/>
            <a:miter lim="800000"/>
            <a:headEnd/>
            <a:tailEnd/>
          </a:ln>
        </p:spPr>
        <p:txBody>
          <a:bodyPr wrap="none">
            <a:spAutoFit/>
          </a:bodyPr>
          <a:lstStyle/>
          <a:p>
            <a:pPr marL="342900" indent="-342900">
              <a:lnSpc>
                <a:spcPct val="90000"/>
              </a:lnSpc>
              <a:spcBef>
                <a:spcPct val="20000"/>
              </a:spcBef>
              <a:buFontTx/>
              <a:buNone/>
            </a:pPr>
            <a:r>
              <a:rPr lang="en-US" sz="3200" dirty="0"/>
              <a:t>III</a:t>
            </a:r>
          </a:p>
        </p:txBody>
      </p:sp>
      <p:sp>
        <p:nvSpPr>
          <p:cNvPr id="15" name="Slide Number Placeholder 14"/>
          <p:cNvSpPr>
            <a:spLocks noGrp="1"/>
          </p:cNvSpPr>
          <p:nvPr>
            <p:ph type="sldNum" sz="quarter" idx="12"/>
          </p:nvPr>
        </p:nvSpPr>
        <p:spPr/>
        <p:txBody>
          <a:bodyPr/>
          <a:lstStyle/>
          <a:p>
            <a:fld id="{E816B8CE-BE27-4891-B1C4-BC2FBC0B2B88}" type="slidenum">
              <a:rPr lang="en-US" smtClean="0">
                <a:solidFill>
                  <a:srgbClr val="000000"/>
                </a:solidFill>
              </a:rPr>
              <a:pPr/>
              <a:t>113</a:t>
            </a:fld>
            <a:endParaRPr lang="en-US" dirty="0">
              <a:solidFill>
                <a:srgbClr val="000000"/>
              </a:solidFill>
            </a:endParaRPr>
          </a:p>
        </p:txBody>
      </p:sp>
    </p:spTree>
    <p:extLst>
      <p:ext uri="{BB962C8B-B14F-4D97-AF65-F5344CB8AC3E}">
        <p14:creationId xmlns:p14="http://schemas.microsoft.com/office/powerpoint/2010/main" val="41843288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7" name="Rectangle 2"/>
          <p:cNvSpPr>
            <a:spLocks noGrp="1" noChangeArrowheads="1"/>
          </p:cNvSpPr>
          <p:nvPr>
            <p:ph type="title"/>
          </p:nvPr>
        </p:nvSpPr>
        <p:spPr>
          <a:xfrm>
            <a:off x="0" y="0"/>
            <a:ext cx="9144000" cy="1189038"/>
          </a:xfrm>
          <a:solidFill>
            <a:srgbClr val="EAEAEA"/>
          </a:solidFill>
        </p:spPr>
        <p:txBody>
          <a:bodyPr/>
          <a:lstStyle/>
          <a:p>
            <a:pPr eaLnBrk="1" hangingPunct="1"/>
            <a:r>
              <a:rPr lang="en-US" b="1" dirty="0">
                <a:solidFill>
                  <a:schemeClr val="accent2"/>
                </a:solidFill>
                <a:latin typeface="Verdana" pitchFamily="34" charset="0"/>
              </a:rPr>
              <a:t>Classifications</a:t>
            </a:r>
          </a:p>
        </p:txBody>
      </p:sp>
      <p:sp>
        <p:nvSpPr>
          <p:cNvPr id="292868" name="Rectangle 3"/>
          <p:cNvSpPr>
            <a:spLocks noGrp="1" noChangeArrowheads="1"/>
          </p:cNvSpPr>
          <p:nvPr>
            <p:ph type="body" idx="1"/>
          </p:nvPr>
        </p:nvSpPr>
        <p:spPr>
          <a:xfrm>
            <a:off x="228600" y="1447800"/>
            <a:ext cx="8915400" cy="4953000"/>
          </a:xfrm>
        </p:spPr>
        <p:txBody>
          <a:bodyPr/>
          <a:lstStyle/>
          <a:p>
            <a:pPr marL="812800" indent="-812800" eaLnBrk="1" hangingPunct="1">
              <a:lnSpc>
                <a:spcPct val="90000"/>
              </a:lnSpc>
              <a:buFontTx/>
              <a:buAutoNum type="romanUcPeriod"/>
            </a:pPr>
            <a:r>
              <a:rPr lang="en-US" sz="2800" b="1" dirty="0">
                <a:latin typeface="Verdana" pitchFamily="34" charset="0"/>
              </a:rPr>
              <a:t>Urgent and important.  </a:t>
            </a:r>
            <a:r>
              <a:rPr lang="en-US" sz="2400" b="1" dirty="0">
                <a:solidFill>
                  <a:schemeClr val="accent2"/>
                </a:solidFill>
                <a:latin typeface="Verdana" pitchFamily="34" charset="0"/>
              </a:rPr>
              <a:t>(Deadline-driven activities that further your goals.)</a:t>
            </a:r>
          </a:p>
          <a:p>
            <a:pPr marL="812800" indent="-812800" eaLnBrk="1" hangingPunct="1">
              <a:lnSpc>
                <a:spcPct val="90000"/>
              </a:lnSpc>
              <a:buFontTx/>
              <a:buAutoNum type="romanUcPeriod"/>
            </a:pPr>
            <a:endParaRPr lang="en-US" sz="1400" b="1" dirty="0">
              <a:latin typeface="Verdana" pitchFamily="34" charset="0"/>
            </a:endParaRPr>
          </a:p>
          <a:p>
            <a:pPr marL="812800" indent="-812800" eaLnBrk="1" hangingPunct="1">
              <a:lnSpc>
                <a:spcPct val="90000"/>
              </a:lnSpc>
              <a:buFontTx/>
              <a:buAutoNum type="romanUcPeriod"/>
            </a:pPr>
            <a:r>
              <a:rPr lang="en-US" sz="2800" b="1" dirty="0">
                <a:latin typeface="Verdana" pitchFamily="34" charset="0"/>
              </a:rPr>
              <a:t>Important but not urgent.  </a:t>
            </a:r>
            <a:r>
              <a:rPr lang="en-US" sz="2400" b="1" dirty="0">
                <a:solidFill>
                  <a:schemeClr val="accent2"/>
                </a:solidFill>
                <a:latin typeface="Verdana" pitchFamily="34" charset="0"/>
              </a:rPr>
              <a:t>(Long-term professional, family, and personal activities that further your goals.)</a:t>
            </a:r>
          </a:p>
          <a:p>
            <a:pPr marL="812800" indent="-812800" eaLnBrk="1" hangingPunct="1">
              <a:lnSpc>
                <a:spcPct val="90000"/>
              </a:lnSpc>
              <a:buFontTx/>
              <a:buAutoNum type="romanUcPeriod"/>
            </a:pPr>
            <a:endParaRPr lang="en-US" sz="1400" b="1" dirty="0">
              <a:solidFill>
                <a:schemeClr val="accent2"/>
              </a:solidFill>
              <a:latin typeface="Verdana" pitchFamily="34" charset="0"/>
            </a:endParaRPr>
          </a:p>
          <a:p>
            <a:pPr marL="812800" indent="-812800" eaLnBrk="1" hangingPunct="1">
              <a:lnSpc>
                <a:spcPct val="90000"/>
              </a:lnSpc>
              <a:buFontTx/>
              <a:buAutoNum type="romanUcPeriod"/>
            </a:pPr>
            <a:r>
              <a:rPr lang="en-US" sz="2800" b="1" dirty="0">
                <a:latin typeface="Verdana" pitchFamily="34" charset="0"/>
              </a:rPr>
              <a:t>Urgent but not important.  </a:t>
            </a:r>
            <a:r>
              <a:rPr lang="en-US" sz="2400" b="1" dirty="0">
                <a:solidFill>
                  <a:schemeClr val="accent2"/>
                </a:solidFill>
                <a:latin typeface="Verdana" pitchFamily="34" charset="0"/>
              </a:rPr>
              <a:t>(Much e-mail, many phone calls and memos, things that are important to someone else but don’t further your goals.)</a:t>
            </a:r>
          </a:p>
          <a:p>
            <a:pPr marL="812800" indent="-812800" eaLnBrk="1" hangingPunct="1">
              <a:lnSpc>
                <a:spcPct val="90000"/>
              </a:lnSpc>
              <a:buFontTx/>
              <a:buAutoNum type="romanUcPeriod"/>
            </a:pPr>
            <a:endParaRPr lang="en-US" sz="1400" b="1" dirty="0">
              <a:latin typeface="Verdana" pitchFamily="34" charset="0"/>
            </a:endParaRPr>
          </a:p>
          <a:p>
            <a:pPr marL="812800" indent="-812800" eaLnBrk="1" hangingPunct="1">
              <a:lnSpc>
                <a:spcPct val="90000"/>
              </a:lnSpc>
              <a:buFontTx/>
              <a:buAutoNum type="romanUcPeriod"/>
            </a:pPr>
            <a:r>
              <a:rPr lang="en-US" sz="2800" b="1" dirty="0">
                <a:latin typeface="Verdana" pitchFamily="34" charset="0"/>
              </a:rPr>
              <a:t>Neither urgent nor important.  </a:t>
            </a:r>
            <a:r>
              <a:rPr lang="en-US" sz="2400" b="1" dirty="0">
                <a:solidFill>
                  <a:schemeClr val="accent2"/>
                </a:solidFill>
                <a:latin typeface="Verdana" pitchFamily="34" charset="0"/>
              </a:rPr>
              <a:t>(TV, computer games, junk mail.)</a:t>
            </a:r>
          </a:p>
        </p:txBody>
      </p:sp>
      <p:sp>
        <p:nvSpPr>
          <p:cNvPr id="292869" name="Text Box 4"/>
          <p:cNvSpPr txBox="1">
            <a:spLocks noChangeArrowheads="1"/>
          </p:cNvSpPr>
          <p:nvPr/>
        </p:nvSpPr>
        <p:spPr bwMode="auto">
          <a:xfrm>
            <a:off x="1066800" y="6477000"/>
            <a:ext cx="6230938" cy="228600"/>
          </a:xfrm>
          <a:prstGeom prst="rect">
            <a:avLst/>
          </a:prstGeom>
          <a:noFill/>
          <a:ln w="9525">
            <a:noFill/>
            <a:miter lim="800000"/>
            <a:headEnd/>
            <a:tailEnd/>
          </a:ln>
        </p:spPr>
        <p:txBody>
          <a:bodyPr>
            <a:spAutoFit/>
          </a:bodyPr>
          <a:lstStyle/>
          <a:p>
            <a:pPr>
              <a:buFont typeface="Wingdings" pitchFamily="2" charset="2"/>
              <a:buNone/>
            </a:pPr>
            <a:r>
              <a:rPr lang="en-US" sz="900" dirty="0">
                <a:solidFill>
                  <a:srgbClr val="000000"/>
                </a:solidFill>
              </a:rPr>
              <a:t>S.P Covey, A.R. Merrill, and R.R. Merrill, </a:t>
            </a:r>
            <a:r>
              <a:rPr lang="en-US" sz="900" i="1" dirty="0">
                <a:solidFill>
                  <a:srgbClr val="000000"/>
                </a:solidFill>
              </a:rPr>
              <a:t>First Things Firs</a:t>
            </a:r>
            <a:r>
              <a:rPr lang="en-US" sz="900" dirty="0">
                <a:solidFill>
                  <a:srgbClr val="000000"/>
                </a:solidFill>
              </a:rPr>
              <a:t>t, New York, Simon &amp; Schuster, 1994.</a:t>
            </a:r>
          </a:p>
        </p:txBody>
      </p:sp>
      <p:sp>
        <p:nvSpPr>
          <p:cNvPr id="7" name="Slide Number Placeholder 6"/>
          <p:cNvSpPr>
            <a:spLocks noGrp="1"/>
          </p:cNvSpPr>
          <p:nvPr>
            <p:ph type="sldNum" sz="quarter" idx="12"/>
          </p:nvPr>
        </p:nvSpPr>
        <p:spPr/>
        <p:txBody>
          <a:bodyPr/>
          <a:lstStyle/>
          <a:p>
            <a:fld id="{F471837E-1E13-4F82-84A4-4B054FAB7E00}" type="slidenum">
              <a:rPr lang="en-US" smtClean="0">
                <a:solidFill>
                  <a:srgbClr val="000000"/>
                </a:solidFill>
              </a:rPr>
              <a:pPr/>
              <a:t>114</a:t>
            </a:fld>
            <a:endParaRPr lang="en-US" dirty="0">
              <a:solidFill>
                <a:srgbClr val="000000"/>
              </a:solidFill>
            </a:endParaRPr>
          </a:p>
        </p:txBody>
      </p:sp>
    </p:spTree>
    <p:extLst>
      <p:ext uri="{BB962C8B-B14F-4D97-AF65-F5344CB8AC3E}">
        <p14:creationId xmlns:p14="http://schemas.microsoft.com/office/powerpoint/2010/main" val="1970304216"/>
      </p:ext>
    </p:extLst>
  </p:cSld>
  <p:clrMapOvr>
    <a:masterClrMapping/>
  </p:clrMapOv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1" name="Rectangle 1026"/>
          <p:cNvSpPr>
            <a:spLocks noGrp="1" noChangeArrowheads="1"/>
          </p:cNvSpPr>
          <p:nvPr>
            <p:ph type="title"/>
          </p:nvPr>
        </p:nvSpPr>
        <p:spPr>
          <a:xfrm>
            <a:off x="0" y="0"/>
            <a:ext cx="9144000" cy="1279525"/>
          </a:xfrm>
          <a:solidFill>
            <a:srgbClr val="EAEAEA"/>
          </a:solidFill>
        </p:spPr>
        <p:txBody>
          <a:bodyPr/>
          <a:lstStyle/>
          <a:p>
            <a:pPr eaLnBrk="1" hangingPunct="1"/>
            <a:r>
              <a:rPr lang="en-US" b="1" dirty="0">
                <a:solidFill>
                  <a:schemeClr val="accent2"/>
                </a:solidFill>
                <a:latin typeface="Verdana" pitchFamily="34" charset="0"/>
              </a:rPr>
              <a:t>Recommendations</a:t>
            </a:r>
          </a:p>
        </p:txBody>
      </p:sp>
      <p:sp>
        <p:nvSpPr>
          <p:cNvPr id="293892" name="Rectangle 1027"/>
          <p:cNvSpPr>
            <a:spLocks noGrp="1" noChangeArrowheads="1"/>
          </p:cNvSpPr>
          <p:nvPr>
            <p:ph type="body" idx="1"/>
          </p:nvPr>
        </p:nvSpPr>
        <p:spPr>
          <a:xfrm>
            <a:off x="304800" y="1676400"/>
            <a:ext cx="8839200" cy="5257800"/>
          </a:xfrm>
        </p:spPr>
        <p:txBody>
          <a:bodyPr/>
          <a:lstStyle/>
          <a:p>
            <a:pPr eaLnBrk="1" hangingPunct="1">
              <a:buFont typeface="Wingdings" pitchFamily="2" charset="2"/>
              <a:buNone/>
            </a:pPr>
            <a:r>
              <a:rPr lang="en-US" sz="2800" b="1" dirty="0">
                <a:solidFill>
                  <a:srgbClr val="CC3300"/>
                </a:solidFill>
                <a:latin typeface="Verdana" pitchFamily="34" charset="0"/>
                <a:sym typeface="Wingdings" pitchFamily="2" charset="2"/>
              </a:rPr>
              <a:t> </a:t>
            </a:r>
            <a:r>
              <a:rPr lang="en-US" sz="2800" b="1" dirty="0">
                <a:latin typeface="Verdana" pitchFamily="34" charset="0"/>
              </a:rPr>
              <a:t>Commit to several hours a week on</a:t>
            </a:r>
          </a:p>
          <a:p>
            <a:pPr eaLnBrk="1" hangingPunct="1">
              <a:buFont typeface="Wingdings" pitchFamily="2" charset="2"/>
              <a:buNone/>
            </a:pPr>
            <a:r>
              <a:rPr lang="en-US" sz="2800" b="1" dirty="0">
                <a:latin typeface="Verdana" pitchFamily="34" charset="0"/>
              </a:rPr>
              <a:t>    Quadrant II items, and cut down on </a:t>
            </a:r>
          </a:p>
          <a:p>
            <a:pPr eaLnBrk="1" hangingPunct="1">
              <a:buFont typeface="Wingdings" pitchFamily="2" charset="2"/>
              <a:buNone/>
            </a:pPr>
            <a:r>
              <a:rPr lang="en-US" sz="2800" b="1" dirty="0">
                <a:latin typeface="Verdana" pitchFamily="34" charset="0"/>
              </a:rPr>
              <a:t>    time spent in Quadrants III and IV.</a:t>
            </a:r>
          </a:p>
          <a:p>
            <a:pPr eaLnBrk="1" hangingPunct="1">
              <a:buFontTx/>
              <a:buNone/>
            </a:pPr>
            <a:endParaRPr lang="en-US" sz="1600" b="1" dirty="0">
              <a:latin typeface="Verdana" pitchFamily="34" charset="0"/>
            </a:endParaRPr>
          </a:p>
          <a:p>
            <a:pPr eaLnBrk="1" hangingPunct="1">
              <a:buFont typeface="Wingdings" pitchFamily="2" charset="2"/>
              <a:buNone/>
            </a:pPr>
            <a:r>
              <a:rPr lang="en-US" sz="2800" b="1" dirty="0">
                <a:solidFill>
                  <a:srgbClr val="CC3300"/>
                </a:solidFill>
                <a:latin typeface="Verdana" pitchFamily="34" charset="0"/>
                <a:sym typeface="Wingdings" pitchFamily="2" charset="2"/>
              </a:rPr>
              <a:t> </a:t>
            </a:r>
            <a:r>
              <a:rPr lang="en-US" sz="2800" b="1" dirty="0">
                <a:latin typeface="Verdana" pitchFamily="34" charset="0"/>
              </a:rPr>
              <a:t>Work on Quadrant I and II items </a:t>
            </a:r>
          </a:p>
          <a:p>
            <a:pPr eaLnBrk="1" hangingPunct="1">
              <a:buFont typeface="Wingdings" pitchFamily="2" charset="2"/>
              <a:buNone/>
            </a:pPr>
            <a:r>
              <a:rPr lang="en-US" sz="2800" b="1" dirty="0">
                <a:latin typeface="Verdana" pitchFamily="34" charset="0"/>
              </a:rPr>
              <a:t>    when you’re at peak efficiency.</a:t>
            </a:r>
          </a:p>
          <a:p>
            <a:pPr eaLnBrk="1" hangingPunct="1">
              <a:buFontTx/>
              <a:buNone/>
            </a:pPr>
            <a:endParaRPr lang="en-US" sz="1600" b="1" dirty="0">
              <a:latin typeface="Verdana" pitchFamily="34" charset="0"/>
            </a:endParaRPr>
          </a:p>
          <a:p>
            <a:pPr eaLnBrk="1" hangingPunct="1">
              <a:buFont typeface="Wingdings" pitchFamily="2" charset="2"/>
              <a:buNone/>
            </a:pPr>
            <a:r>
              <a:rPr lang="en-US" sz="2800" b="1" dirty="0">
                <a:solidFill>
                  <a:srgbClr val="CC3300"/>
                </a:solidFill>
                <a:latin typeface="Verdana" pitchFamily="34" charset="0"/>
                <a:sym typeface="Wingdings" pitchFamily="2" charset="2"/>
              </a:rPr>
              <a:t> </a:t>
            </a:r>
            <a:r>
              <a:rPr lang="en-US" sz="2800" b="1" dirty="0">
                <a:latin typeface="Verdana" pitchFamily="34" charset="0"/>
              </a:rPr>
              <a:t>If you’re trying to write a book, put it </a:t>
            </a:r>
          </a:p>
          <a:p>
            <a:pPr eaLnBrk="1" hangingPunct="1">
              <a:buFont typeface="Wingdings" pitchFamily="2" charset="2"/>
              <a:buNone/>
            </a:pPr>
            <a:r>
              <a:rPr lang="en-US" sz="2800" b="1" dirty="0">
                <a:latin typeface="Verdana" pitchFamily="34" charset="0"/>
              </a:rPr>
              <a:t>    on the Quadrant II list, otherwise it </a:t>
            </a:r>
          </a:p>
          <a:p>
            <a:pPr eaLnBrk="1" hangingPunct="1">
              <a:buFont typeface="Wingdings" pitchFamily="2" charset="2"/>
              <a:buNone/>
            </a:pPr>
            <a:r>
              <a:rPr lang="en-US" sz="2800" b="1" dirty="0">
                <a:latin typeface="Verdana" pitchFamily="34" charset="0"/>
              </a:rPr>
              <a:t>    will never get written.</a:t>
            </a:r>
          </a:p>
        </p:txBody>
      </p:sp>
      <p:sp>
        <p:nvSpPr>
          <p:cNvPr id="6" name="Slide Number Placeholder 5"/>
          <p:cNvSpPr>
            <a:spLocks noGrp="1"/>
          </p:cNvSpPr>
          <p:nvPr>
            <p:ph type="sldNum" sz="quarter" idx="12"/>
          </p:nvPr>
        </p:nvSpPr>
        <p:spPr/>
        <p:txBody>
          <a:bodyPr/>
          <a:lstStyle/>
          <a:p>
            <a:fld id="{F471837E-1E13-4F82-84A4-4B054FAB7E00}" type="slidenum">
              <a:rPr lang="en-US" smtClean="0">
                <a:solidFill>
                  <a:srgbClr val="000000"/>
                </a:solidFill>
              </a:rPr>
              <a:pPr/>
              <a:t>115</a:t>
            </a:fld>
            <a:endParaRPr lang="en-US" dirty="0">
              <a:solidFill>
                <a:srgbClr val="000000"/>
              </a:solidFill>
            </a:endParaRPr>
          </a:p>
        </p:txBody>
      </p:sp>
    </p:spTree>
    <p:extLst>
      <p:ext uri="{BB962C8B-B14F-4D97-AF65-F5344CB8AC3E}">
        <p14:creationId xmlns:p14="http://schemas.microsoft.com/office/powerpoint/2010/main" val="3113884710"/>
      </p:ext>
    </p:extLst>
  </p:cSld>
  <p:clrMapOvr>
    <a:masterClrMapping/>
  </p:clrMapOv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5" name="Rectangle 2"/>
          <p:cNvSpPr>
            <a:spLocks noGrp="1" noChangeArrowheads="1"/>
          </p:cNvSpPr>
          <p:nvPr>
            <p:ph type="title"/>
          </p:nvPr>
        </p:nvSpPr>
        <p:spPr>
          <a:xfrm>
            <a:off x="0" y="0"/>
            <a:ext cx="9144000" cy="1096963"/>
          </a:xfrm>
          <a:solidFill>
            <a:srgbClr val="EAEAEA"/>
          </a:solidFill>
        </p:spPr>
        <p:txBody>
          <a:bodyPr/>
          <a:lstStyle/>
          <a:p>
            <a:pPr eaLnBrk="1" hangingPunct="1"/>
            <a:r>
              <a:rPr lang="en-US" b="1" dirty="0">
                <a:solidFill>
                  <a:schemeClr val="accent2"/>
                </a:solidFill>
                <a:latin typeface="Verdana" pitchFamily="34" charset="0"/>
              </a:rPr>
              <a:t>Tips</a:t>
            </a:r>
          </a:p>
        </p:txBody>
      </p:sp>
      <p:sp>
        <p:nvSpPr>
          <p:cNvPr id="294916" name="Rectangle 3"/>
          <p:cNvSpPr>
            <a:spLocks noGrp="1" noChangeArrowheads="1"/>
          </p:cNvSpPr>
          <p:nvPr>
            <p:ph type="body" idx="1"/>
          </p:nvPr>
        </p:nvSpPr>
        <p:spPr>
          <a:xfrm>
            <a:off x="457200" y="1295400"/>
            <a:ext cx="8686800" cy="5562600"/>
          </a:xfrm>
        </p:spPr>
        <p:txBody>
          <a:bodyPr/>
          <a:lstStyle/>
          <a:p>
            <a:pPr eaLnBrk="1" hangingPunct="1">
              <a:buFont typeface="Wingdings" pitchFamily="2" charset="2"/>
              <a:buNone/>
            </a:pPr>
            <a:r>
              <a:rPr lang="en-US" sz="2400" b="1" dirty="0">
                <a:solidFill>
                  <a:srgbClr val="CC3300"/>
                </a:solidFill>
                <a:latin typeface="Verdana" pitchFamily="34" charset="0"/>
                <a:sym typeface="Wingdings" pitchFamily="2" charset="2"/>
              </a:rPr>
              <a:t> </a:t>
            </a:r>
            <a:r>
              <a:rPr lang="en-US" sz="2400" b="1" dirty="0">
                <a:latin typeface="Verdana" pitchFamily="34" charset="0"/>
              </a:rPr>
              <a:t>55 hours/week doing professor stuff </a:t>
            </a:r>
          </a:p>
          <a:p>
            <a:pPr eaLnBrk="1" hangingPunct="1">
              <a:buFont typeface="Wingdings" pitchFamily="2" charset="2"/>
              <a:buNone/>
            </a:pPr>
            <a:r>
              <a:rPr lang="en-US" sz="2400" b="1" dirty="0">
                <a:latin typeface="Verdana" pitchFamily="34" charset="0"/>
              </a:rPr>
              <a:t>    is about right</a:t>
            </a:r>
          </a:p>
          <a:p>
            <a:pPr eaLnBrk="1" hangingPunct="1">
              <a:buFont typeface="Wingdings" pitchFamily="2" charset="2"/>
              <a:buNone/>
            </a:pPr>
            <a:endParaRPr lang="en-US" sz="700" b="1" dirty="0">
              <a:latin typeface="Verdana" pitchFamily="34" charset="0"/>
            </a:endParaRPr>
          </a:p>
          <a:p>
            <a:pPr eaLnBrk="1" hangingPunct="1">
              <a:buFont typeface="Wingdings" pitchFamily="2" charset="2"/>
              <a:buNone/>
            </a:pPr>
            <a:r>
              <a:rPr lang="en-US" sz="2400" b="1" dirty="0">
                <a:latin typeface="Verdana" pitchFamily="34" charset="0"/>
              </a:rPr>
              <a:t>    </a:t>
            </a:r>
            <a:r>
              <a:rPr lang="en-US" sz="200" b="1" dirty="0">
                <a:latin typeface="Verdana" pitchFamily="34" charset="0"/>
              </a:rPr>
              <a:t> </a:t>
            </a:r>
            <a:r>
              <a:rPr lang="en-US" sz="2400" b="1" dirty="0">
                <a:solidFill>
                  <a:srgbClr val="CC3300"/>
                </a:solidFill>
                <a:latin typeface="Verdana" pitchFamily="34" charset="0"/>
                <a:sym typeface="Wingdings" pitchFamily="2" charset="2"/>
              </a:rPr>
              <a:t> </a:t>
            </a:r>
            <a:r>
              <a:rPr lang="en-US" sz="2400" b="1" dirty="0">
                <a:solidFill>
                  <a:schemeClr val="accent2"/>
                </a:solidFill>
                <a:latin typeface="Verdana" pitchFamily="34" charset="0"/>
              </a:rPr>
              <a:t>More productive, </a:t>
            </a:r>
            <a:r>
              <a:rPr lang="en-US" sz="2400" b="1" dirty="0" smtClean="0">
                <a:solidFill>
                  <a:schemeClr val="accent2"/>
                </a:solidFill>
                <a:latin typeface="Verdana" pitchFamily="34" charset="0"/>
              </a:rPr>
              <a:t>creative, accurate</a:t>
            </a:r>
            <a:endParaRPr lang="en-US" sz="2400" b="1" dirty="0">
              <a:solidFill>
                <a:schemeClr val="accent2"/>
              </a:solidFill>
              <a:latin typeface="Verdana" pitchFamily="34" charset="0"/>
            </a:endParaRPr>
          </a:p>
          <a:p>
            <a:pPr lvl="1" eaLnBrk="1" hangingPunct="1"/>
            <a:endParaRPr lang="en-US" sz="1400" b="1" dirty="0">
              <a:solidFill>
                <a:schemeClr val="accent2"/>
              </a:solidFill>
              <a:latin typeface="Verdana" pitchFamily="34" charset="0"/>
            </a:endParaRPr>
          </a:p>
          <a:p>
            <a:pPr eaLnBrk="1" hangingPunct="1">
              <a:buFontTx/>
              <a:buNone/>
            </a:pPr>
            <a:r>
              <a:rPr lang="en-US" sz="2400" b="1" dirty="0">
                <a:solidFill>
                  <a:srgbClr val="CC3300"/>
                </a:solidFill>
                <a:latin typeface="Verdana" pitchFamily="34" charset="0"/>
                <a:sym typeface="Wingdings" pitchFamily="2" charset="2"/>
              </a:rPr>
              <a:t> </a:t>
            </a:r>
            <a:r>
              <a:rPr lang="en-US" sz="2400" b="1" dirty="0">
                <a:latin typeface="Verdana" pitchFamily="34" charset="0"/>
              </a:rPr>
              <a:t>Touch stuff only once, if possible</a:t>
            </a:r>
          </a:p>
          <a:p>
            <a:pPr eaLnBrk="1" hangingPunct="1">
              <a:buFontTx/>
              <a:buNone/>
            </a:pPr>
            <a:endParaRPr lang="en-US" sz="1400" b="1" dirty="0">
              <a:latin typeface="Verdana" pitchFamily="34" charset="0"/>
            </a:endParaRPr>
          </a:p>
          <a:p>
            <a:pPr eaLnBrk="1" hangingPunct="1">
              <a:buFontTx/>
              <a:buNone/>
            </a:pPr>
            <a:r>
              <a:rPr lang="en-US" sz="2400" b="1" dirty="0">
                <a:solidFill>
                  <a:srgbClr val="CC3300"/>
                </a:solidFill>
                <a:latin typeface="Verdana" pitchFamily="34" charset="0"/>
                <a:sym typeface="Wingdings" pitchFamily="2" charset="2"/>
              </a:rPr>
              <a:t> </a:t>
            </a:r>
            <a:r>
              <a:rPr lang="en-US" sz="2400" b="1" dirty="0">
                <a:latin typeface="Verdana" pitchFamily="34" charset="0"/>
              </a:rPr>
              <a:t>Ask for help when needed</a:t>
            </a:r>
          </a:p>
          <a:p>
            <a:pPr eaLnBrk="1" hangingPunct="1">
              <a:buFontTx/>
              <a:buNone/>
            </a:pPr>
            <a:endParaRPr lang="en-US" sz="1400" b="1" dirty="0">
              <a:latin typeface="Verdana" pitchFamily="34" charset="0"/>
            </a:endParaRPr>
          </a:p>
          <a:p>
            <a:pPr eaLnBrk="1" hangingPunct="1">
              <a:buFont typeface="Wingdings" pitchFamily="2" charset="2"/>
              <a:buNone/>
            </a:pPr>
            <a:r>
              <a:rPr lang="en-US" sz="2400" b="1" dirty="0">
                <a:solidFill>
                  <a:srgbClr val="CC3300"/>
                </a:solidFill>
                <a:latin typeface="Verdana" pitchFamily="34" charset="0"/>
                <a:sym typeface="Wingdings" pitchFamily="2" charset="2"/>
              </a:rPr>
              <a:t> </a:t>
            </a:r>
            <a:r>
              <a:rPr lang="en-US" sz="2400" b="1" dirty="0">
                <a:latin typeface="Verdana" pitchFamily="34" charset="0"/>
              </a:rPr>
              <a:t>Delegate with clear instructions of </a:t>
            </a:r>
          </a:p>
          <a:p>
            <a:pPr eaLnBrk="1" hangingPunct="1">
              <a:buFont typeface="Wingdings" pitchFamily="2" charset="2"/>
              <a:buNone/>
            </a:pPr>
            <a:r>
              <a:rPr lang="en-US" sz="2400" b="1" dirty="0">
                <a:latin typeface="Verdana" pitchFamily="34" charset="0"/>
              </a:rPr>
              <a:t>    </a:t>
            </a:r>
            <a:r>
              <a:rPr lang="en-US" sz="2400" b="1" dirty="0" smtClean="0">
                <a:latin typeface="Verdana" pitchFamily="34" charset="0"/>
              </a:rPr>
              <a:t>expectations</a:t>
            </a:r>
          </a:p>
          <a:p>
            <a:pPr eaLnBrk="1" hangingPunct="1">
              <a:buFont typeface="Wingdings" pitchFamily="2" charset="2"/>
              <a:buNone/>
            </a:pPr>
            <a:endParaRPr lang="en-US" sz="800" b="1" dirty="0" smtClean="0">
              <a:latin typeface="Verdana" pitchFamily="34" charset="0"/>
            </a:endParaRPr>
          </a:p>
          <a:p>
            <a:pPr>
              <a:buNone/>
            </a:pPr>
            <a:r>
              <a:rPr lang="en-US" sz="2400" b="1" dirty="0" smtClean="0">
                <a:solidFill>
                  <a:srgbClr val="CC3300"/>
                </a:solidFill>
                <a:latin typeface="Verdana" pitchFamily="34" charset="0"/>
                <a:sym typeface="Wingdings" pitchFamily="2" charset="2"/>
              </a:rPr>
              <a:t> </a:t>
            </a:r>
            <a:r>
              <a:rPr lang="en-US" sz="2400" b="1" dirty="0" smtClean="0">
                <a:latin typeface="Verdana" pitchFamily="34" charset="0"/>
                <a:sym typeface="Wingdings" pitchFamily="2" charset="2"/>
              </a:rPr>
              <a:t>Maintain a list of ‘mindless tasks’ and do those when you need or have a break</a:t>
            </a:r>
            <a:endParaRPr lang="en-US" sz="2800" b="1" dirty="0">
              <a:latin typeface="Verdana" pitchFamily="34" charset="0"/>
            </a:endParaRPr>
          </a:p>
        </p:txBody>
      </p:sp>
      <p:sp>
        <p:nvSpPr>
          <p:cNvPr id="6" name="Slide Number Placeholder 5"/>
          <p:cNvSpPr>
            <a:spLocks noGrp="1"/>
          </p:cNvSpPr>
          <p:nvPr>
            <p:ph type="sldNum" sz="quarter" idx="12"/>
          </p:nvPr>
        </p:nvSpPr>
        <p:spPr/>
        <p:txBody>
          <a:bodyPr/>
          <a:lstStyle/>
          <a:p>
            <a:fld id="{F471837E-1E13-4F82-84A4-4B054FAB7E00}" type="slidenum">
              <a:rPr lang="en-US" smtClean="0">
                <a:solidFill>
                  <a:srgbClr val="000000"/>
                </a:solidFill>
              </a:rPr>
              <a:pPr/>
              <a:t>116</a:t>
            </a:fld>
            <a:endParaRPr lang="en-US" dirty="0">
              <a:solidFill>
                <a:srgbClr val="000000"/>
              </a:solidFill>
            </a:endParaRPr>
          </a:p>
        </p:txBody>
      </p:sp>
    </p:spTree>
    <p:extLst>
      <p:ext uri="{BB962C8B-B14F-4D97-AF65-F5344CB8AC3E}">
        <p14:creationId xmlns:p14="http://schemas.microsoft.com/office/powerpoint/2010/main" val="23981013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9" name="Rectangle 2"/>
          <p:cNvSpPr>
            <a:spLocks noGrp="1" noChangeArrowheads="1"/>
          </p:cNvSpPr>
          <p:nvPr>
            <p:ph type="title"/>
          </p:nvPr>
        </p:nvSpPr>
        <p:spPr>
          <a:xfrm>
            <a:off x="0" y="0"/>
            <a:ext cx="9144000" cy="1004888"/>
          </a:xfrm>
          <a:solidFill>
            <a:srgbClr val="EAEAEA"/>
          </a:solidFill>
        </p:spPr>
        <p:txBody>
          <a:bodyPr/>
          <a:lstStyle/>
          <a:p>
            <a:pPr eaLnBrk="1" hangingPunct="1"/>
            <a:r>
              <a:rPr lang="en-US" b="1" dirty="0">
                <a:solidFill>
                  <a:schemeClr val="accent2"/>
                </a:solidFill>
                <a:latin typeface="Verdana" pitchFamily="34" charset="0"/>
              </a:rPr>
              <a:t>More Tips</a:t>
            </a:r>
          </a:p>
        </p:txBody>
      </p:sp>
      <p:sp>
        <p:nvSpPr>
          <p:cNvPr id="295940" name="Rectangle 3"/>
          <p:cNvSpPr>
            <a:spLocks noGrp="1" noChangeArrowheads="1"/>
          </p:cNvSpPr>
          <p:nvPr>
            <p:ph type="body" idx="1"/>
          </p:nvPr>
        </p:nvSpPr>
        <p:spPr>
          <a:xfrm>
            <a:off x="0" y="1143000"/>
            <a:ext cx="9144000" cy="5715000"/>
          </a:xfrm>
        </p:spPr>
        <p:txBody>
          <a:bodyPr/>
          <a:lstStyle/>
          <a:p>
            <a:pPr marL="609600" indent="-609600" eaLnBrk="1" hangingPunct="1">
              <a:lnSpc>
                <a:spcPct val="80000"/>
              </a:lnSpc>
              <a:buFontTx/>
              <a:buNone/>
            </a:pPr>
            <a:r>
              <a:rPr lang="en-US" sz="2400" b="1" dirty="0">
                <a:solidFill>
                  <a:srgbClr val="CC3300"/>
                </a:solidFill>
                <a:latin typeface="Verdana" pitchFamily="34" charset="0"/>
                <a:sym typeface="Wingdings" pitchFamily="2" charset="2"/>
              </a:rPr>
              <a:t>  </a:t>
            </a:r>
            <a:r>
              <a:rPr lang="en-US" sz="2400" b="1" dirty="0">
                <a:latin typeface="Verdana" pitchFamily="34" charset="0"/>
              </a:rPr>
              <a:t>Schedule meetings at office of others – </a:t>
            </a:r>
          </a:p>
          <a:p>
            <a:pPr marL="609600" indent="-609600" eaLnBrk="1" hangingPunct="1">
              <a:lnSpc>
                <a:spcPct val="80000"/>
              </a:lnSpc>
              <a:buFontTx/>
              <a:buNone/>
            </a:pPr>
            <a:r>
              <a:rPr lang="en-US" sz="1800" b="1" dirty="0">
                <a:latin typeface="Verdana" pitchFamily="34" charset="0"/>
              </a:rPr>
              <a:t>       </a:t>
            </a:r>
            <a:r>
              <a:rPr lang="en-US" sz="2400" b="1" dirty="0">
                <a:latin typeface="Verdana" pitchFamily="34" charset="0"/>
              </a:rPr>
              <a:t>you can leave</a:t>
            </a:r>
          </a:p>
          <a:p>
            <a:pPr marL="609600" indent="-609600" eaLnBrk="1" hangingPunct="1">
              <a:lnSpc>
                <a:spcPct val="80000"/>
              </a:lnSpc>
              <a:buFontTx/>
              <a:buNone/>
            </a:pPr>
            <a:endParaRPr lang="en-US" sz="1400" b="1" dirty="0">
              <a:solidFill>
                <a:srgbClr val="008000"/>
              </a:solidFill>
              <a:latin typeface="Verdana" pitchFamily="34" charset="0"/>
            </a:endParaRPr>
          </a:p>
          <a:p>
            <a:pPr marL="609600" indent="-609600" eaLnBrk="1" hangingPunct="1">
              <a:lnSpc>
                <a:spcPct val="80000"/>
              </a:lnSpc>
              <a:buFontTx/>
              <a:buNone/>
            </a:pPr>
            <a:r>
              <a:rPr lang="en-US" sz="2400" b="1" dirty="0">
                <a:solidFill>
                  <a:srgbClr val="CC3300"/>
                </a:solidFill>
                <a:latin typeface="Verdana" pitchFamily="34" charset="0"/>
                <a:sym typeface="Wingdings" pitchFamily="2" charset="2"/>
              </a:rPr>
              <a:t>  </a:t>
            </a:r>
            <a:r>
              <a:rPr lang="en-US" sz="2400" b="1" dirty="0">
                <a:latin typeface="Verdana" pitchFamily="34" charset="0"/>
              </a:rPr>
              <a:t>Know your business and say no to others</a:t>
            </a:r>
          </a:p>
          <a:p>
            <a:pPr marL="609600" indent="-609600" eaLnBrk="1" hangingPunct="1">
              <a:lnSpc>
                <a:spcPct val="80000"/>
              </a:lnSpc>
              <a:buFontTx/>
              <a:buNone/>
            </a:pPr>
            <a:endParaRPr lang="en-US" sz="900" b="1" dirty="0">
              <a:solidFill>
                <a:srgbClr val="008000"/>
              </a:solidFill>
              <a:latin typeface="Verdana" pitchFamily="34" charset="0"/>
            </a:endParaRPr>
          </a:p>
          <a:p>
            <a:pPr marL="990600" lvl="1" indent="-533400" eaLnBrk="1" hangingPunct="1">
              <a:lnSpc>
                <a:spcPct val="80000"/>
              </a:lnSpc>
              <a:buFontTx/>
              <a:buNone/>
            </a:pPr>
            <a:r>
              <a:rPr lang="en-US" sz="2000" b="1" dirty="0">
                <a:latin typeface="Verdana" pitchFamily="34" charset="0"/>
              </a:rPr>
              <a:t> </a:t>
            </a:r>
            <a:r>
              <a:rPr lang="en-US" sz="1400" b="1" dirty="0">
                <a:latin typeface="Verdana" pitchFamily="34" charset="0"/>
              </a:rPr>
              <a:t> </a:t>
            </a:r>
            <a:r>
              <a:rPr lang="en-US" sz="2000" b="1" dirty="0">
                <a:solidFill>
                  <a:srgbClr val="CC3300"/>
                </a:solidFill>
                <a:latin typeface="Verdana" pitchFamily="34" charset="0"/>
                <a:sym typeface="Wingdings" pitchFamily="2" charset="2"/>
              </a:rPr>
              <a:t></a:t>
            </a:r>
            <a:r>
              <a:rPr lang="en-US" sz="2000" b="1" dirty="0">
                <a:latin typeface="Verdana" pitchFamily="34" charset="0"/>
                <a:sym typeface="Wingdings" pitchFamily="2" charset="2"/>
              </a:rPr>
              <a:t> </a:t>
            </a:r>
            <a:r>
              <a:rPr lang="en-US" sz="2000" b="1" dirty="0">
                <a:solidFill>
                  <a:srgbClr val="008000"/>
                </a:solidFill>
                <a:latin typeface="Verdana" pitchFamily="34" charset="0"/>
              </a:rPr>
              <a:t>Learn to say no nicely</a:t>
            </a:r>
          </a:p>
          <a:p>
            <a:pPr marL="990600" lvl="1" indent="-533400" eaLnBrk="1" hangingPunct="1">
              <a:lnSpc>
                <a:spcPct val="80000"/>
              </a:lnSpc>
            </a:pPr>
            <a:endParaRPr lang="en-US" sz="900" b="1" dirty="0">
              <a:latin typeface="Verdana" pitchFamily="34" charset="0"/>
            </a:endParaRPr>
          </a:p>
          <a:p>
            <a:pPr marL="1371600" lvl="2" indent="-457200" eaLnBrk="1" hangingPunct="1">
              <a:lnSpc>
                <a:spcPct val="80000"/>
              </a:lnSpc>
              <a:buFontTx/>
              <a:buNone/>
            </a:pPr>
            <a:r>
              <a:rPr lang="en-US" sz="1800" b="1" dirty="0">
                <a:latin typeface="Verdana" pitchFamily="34" charset="0"/>
              </a:rPr>
              <a:t> </a:t>
            </a:r>
            <a:r>
              <a:rPr lang="en-US" sz="1800" b="1" dirty="0">
                <a:solidFill>
                  <a:srgbClr val="CC3300"/>
                </a:solidFill>
                <a:latin typeface="Verdana" pitchFamily="34" charset="0"/>
                <a:sym typeface="Wingdings" pitchFamily="2" charset="2"/>
              </a:rPr>
              <a:t></a:t>
            </a:r>
            <a:r>
              <a:rPr lang="en-US" sz="1800" b="1" dirty="0">
                <a:latin typeface="Verdana" pitchFamily="34" charset="0"/>
                <a:sym typeface="Wingdings" pitchFamily="2" charset="2"/>
              </a:rPr>
              <a:t> </a:t>
            </a:r>
            <a:r>
              <a:rPr lang="en-US" sz="1800" b="1" dirty="0">
                <a:solidFill>
                  <a:schemeClr val="accent2"/>
                </a:solidFill>
                <a:latin typeface="Verdana" pitchFamily="34" charset="0"/>
              </a:rPr>
              <a:t>“I’m sorry, but I’ve just got too many other </a:t>
            </a:r>
          </a:p>
          <a:p>
            <a:pPr marL="1371600" lvl="2" indent="-457200" eaLnBrk="1" hangingPunct="1">
              <a:lnSpc>
                <a:spcPct val="80000"/>
              </a:lnSpc>
              <a:buFontTx/>
              <a:buNone/>
            </a:pPr>
            <a:r>
              <a:rPr lang="en-US" sz="1800" b="1" dirty="0">
                <a:solidFill>
                  <a:schemeClr val="accent2"/>
                </a:solidFill>
                <a:latin typeface="Verdana" pitchFamily="34" charset="0"/>
              </a:rPr>
              <a:t>      commitments right now.”</a:t>
            </a:r>
            <a:r>
              <a:rPr lang="en-US" sz="1200" b="1" dirty="0">
                <a:solidFill>
                  <a:schemeClr val="accent2"/>
                </a:solidFill>
                <a:latin typeface="Verdana" pitchFamily="34" charset="0"/>
              </a:rPr>
              <a:t> </a:t>
            </a:r>
          </a:p>
          <a:p>
            <a:pPr marL="1371600" lvl="2" indent="-457200" eaLnBrk="1" hangingPunct="1">
              <a:lnSpc>
                <a:spcPct val="80000"/>
              </a:lnSpc>
            </a:pPr>
            <a:endParaRPr lang="en-US" sz="900" b="1" dirty="0">
              <a:solidFill>
                <a:schemeClr val="accent2"/>
              </a:solidFill>
              <a:latin typeface="Verdana" pitchFamily="34" charset="0"/>
            </a:endParaRPr>
          </a:p>
          <a:p>
            <a:pPr marL="1371600" lvl="2" indent="-457200" eaLnBrk="1" hangingPunct="1">
              <a:lnSpc>
                <a:spcPct val="80000"/>
              </a:lnSpc>
              <a:buFontTx/>
              <a:buNone/>
            </a:pPr>
            <a:r>
              <a:rPr lang="en-US" sz="1800" b="1" dirty="0">
                <a:solidFill>
                  <a:srgbClr val="CC3300"/>
                </a:solidFill>
                <a:latin typeface="Verdana" pitchFamily="34" charset="0"/>
                <a:sym typeface="Wingdings" pitchFamily="2" charset="2"/>
              </a:rPr>
              <a:t>  </a:t>
            </a:r>
            <a:r>
              <a:rPr lang="en-US" sz="1800" b="1" dirty="0">
                <a:solidFill>
                  <a:schemeClr val="accent2"/>
                </a:solidFill>
                <a:latin typeface="Verdana" pitchFamily="34" charset="0"/>
              </a:rPr>
              <a:t>“Good talking to you, but I’ve got something </a:t>
            </a:r>
          </a:p>
          <a:p>
            <a:pPr marL="1371600" lvl="2" indent="-457200" eaLnBrk="1" hangingPunct="1">
              <a:lnSpc>
                <a:spcPct val="80000"/>
              </a:lnSpc>
              <a:buFontTx/>
              <a:buNone/>
            </a:pPr>
            <a:r>
              <a:rPr lang="en-US" sz="1800" b="1" dirty="0">
                <a:solidFill>
                  <a:schemeClr val="accent2"/>
                </a:solidFill>
                <a:latin typeface="Verdana" pitchFamily="34" charset="0"/>
              </a:rPr>
              <a:t>      I need to attend to</a:t>
            </a:r>
            <a:r>
              <a:rPr lang="en-US" sz="1200" b="1" dirty="0">
                <a:solidFill>
                  <a:schemeClr val="accent2"/>
                </a:solidFill>
                <a:latin typeface="Verdana" pitchFamily="34" charset="0"/>
              </a:rPr>
              <a:t> </a:t>
            </a:r>
            <a:r>
              <a:rPr lang="en-US" sz="1800" b="1" dirty="0">
                <a:solidFill>
                  <a:schemeClr val="accent2"/>
                </a:solidFill>
                <a:latin typeface="Verdana" pitchFamily="34" charset="0"/>
              </a:rPr>
              <a:t>now.”</a:t>
            </a:r>
          </a:p>
          <a:p>
            <a:pPr marL="1371600" lvl="2" indent="-457200" eaLnBrk="1" hangingPunct="1">
              <a:lnSpc>
                <a:spcPct val="80000"/>
              </a:lnSpc>
            </a:pPr>
            <a:endParaRPr lang="en-US" sz="1400" b="1" dirty="0">
              <a:latin typeface="Verdana" pitchFamily="34" charset="0"/>
            </a:endParaRPr>
          </a:p>
          <a:p>
            <a:pPr marL="609600" indent="-609600" eaLnBrk="1" hangingPunct="1">
              <a:lnSpc>
                <a:spcPct val="80000"/>
              </a:lnSpc>
              <a:buFontTx/>
              <a:buNone/>
            </a:pPr>
            <a:r>
              <a:rPr lang="en-US" sz="2400" b="1" dirty="0">
                <a:solidFill>
                  <a:srgbClr val="CC3300"/>
                </a:solidFill>
                <a:latin typeface="Verdana" pitchFamily="34" charset="0"/>
                <a:sym typeface="Wingdings" pitchFamily="2" charset="2"/>
              </a:rPr>
              <a:t>  </a:t>
            </a:r>
            <a:r>
              <a:rPr lang="en-US" sz="2400" b="1" dirty="0">
                <a:latin typeface="Verdana" pitchFamily="34" charset="0"/>
              </a:rPr>
              <a:t>Learn to finish</a:t>
            </a:r>
          </a:p>
          <a:p>
            <a:pPr marL="609600" indent="-609600" eaLnBrk="1" hangingPunct="1">
              <a:lnSpc>
                <a:spcPct val="80000"/>
              </a:lnSpc>
              <a:buFontTx/>
              <a:buNone/>
            </a:pPr>
            <a:endParaRPr lang="en-US" sz="900" b="1" dirty="0">
              <a:solidFill>
                <a:srgbClr val="008000"/>
              </a:solidFill>
              <a:latin typeface="Verdana" pitchFamily="34" charset="0"/>
            </a:endParaRPr>
          </a:p>
          <a:p>
            <a:pPr marL="990600" lvl="1" indent="-533400" eaLnBrk="1" hangingPunct="1">
              <a:lnSpc>
                <a:spcPct val="80000"/>
              </a:lnSpc>
              <a:buFontTx/>
              <a:buNone/>
            </a:pPr>
            <a:r>
              <a:rPr lang="en-US" sz="2000" b="1" dirty="0">
                <a:latin typeface="Verdana" pitchFamily="34" charset="0"/>
              </a:rPr>
              <a:t> </a:t>
            </a:r>
            <a:r>
              <a:rPr lang="en-US" sz="2000" b="1" dirty="0">
                <a:solidFill>
                  <a:srgbClr val="CC3300"/>
                </a:solidFill>
                <a:latin typeface="Verdana" pitchFamily="34" charset="0"/>
                <a:sym typeface="Wingdings" pitchFamily="2" charset="2"/>
              </a:rPr>
              <a:t></a:t>
            </a:r>
            <a:r>
              <a:rPr lang="en-US" sz="2000" b="1" dirty="0">
                <a:latin typeface="Verdana" pitchFamily="34" charset="0"/>
                <a:sym typeface="Wingdings" pitchFamily="2" charset="2"/>
              </a:rPr>
              <a:t> </a:t>
            </a:r>
            <a:r>
              <a:rPr lang="en-US" sz="2000" b="1" dirty="0">
                <a:solidFill>
                  <a:srgbClr val="008000"/>
                </a:solidFill>
                <a:latin typeface="Verdana" pitchFamily="34" charset="0"/>
              </a:rPr>
              <a:t>Don’t keep revising (perfectionist) needlessly</a:t>
            </a:r>
          </a:p>
          <a:p>
            <a:pPr marL="990600" lvl="1" indent="-533400" eaLnBrk="1" hangingPunct="1">
              <a:lnSpc>
                <a:spcPct val="80000"/>
              </a:lnSpc>
            </a:pPr>
            <a:endParaRPr lang="en-US" sz="900" b="1" dirty="0">
              <a:latin typeface="Verdana" pitchFamily="34" charset="0"/>
            </a:endParaRPr>
          </a:p>
          <a:p>
            <a:pPr marL="990600" lvl="1" indent="-533400" eaLnBrk="1" hangingPunct="1">
              <a:lnSpc>
                <a:spcPct val="80000"/>
              </a:lnSpc>
              <a:buFontTx/>
              <a:buNone/>
            </a:pPr>
            <a:r>
              <a:rPr lang="en-US" sz="2000" b="1" dirty="0">
                <a:latin typeface="Verdana" pitchFamily="34" charset="0"/>
              </a:rPr>
              <a:t> </a:t>
            </a:r>
            <a:r>
              <a:rPr lang="en-US" sz="2000" b="1" dirty="0" smtClean="0">
                <a:solidFill>
                  <a:srgbClr val="CC3300"/>
                </a:solidFill>
                <a:latin typeface="Verdana" pitchFamily="34" charset="0"/>
                <a:sym typeface="Wingdings" pitchFamily="2" charset="2"/>
              </a:rPr>
              <a:t></a:t>
            </a:r>
            <a:r>
              <a:rPr lang="en-US" sz="2000" b="1" dirty="0" smtClean="0">
                <a:latin typeface="Verdana" pitchFamily="34" charset="0"/>
                <a:sym typeface="Wingdings" pitchFamily="2" charset="2"/>
              </a:rPr>
              <a:t> </a:t>
            </a:r>
            <a:r>
              <a:rPr lang="en-US" sz="2000" b="1" dirty="0">
                <a:solidFill>
                  <a:srgbClr val="008000"/>
                </a:solidFill>
                <a:latin typeface="Verdana" pitchFamily="34" charset="0"/>
              </a:rPr>
              <a:t>One writing/proofing on low importance</a:t>
            </a:r>
          </a:p>
          <a:p>
            <a:pPr marL="990600" lvl="1" indent="-533400" eaLnBrk="1" hangingPunct="1">
              <a:lnSpc>
                <a:spcPct val="80000"/>
              </a:lnSpc>
              <a:buFontTx/>
              <a:buNone/>
            </a:pPr>
            <a:r>
              <a:rPr lang="en-US" sz="2000" b="1" dirty="0">
                <a:solidFill>
                  <a:srgbClr val="008000"/>
                </a:solidFill>
                <a:latin typeface="Verdana" pitchFamily="34" charset="0"/>
              </a:rPr>
              <a:t>   </a:t>
            </a:r>
            <a:r>
              <a:rPr lang="en-US" sz="1400" b="1" dirty="0">
                <a:solidFill>
                  <a:srgbClr val="008000"/>
                </a:solidFill>
                <a:latin typeface="Verdana" pitchFamily="34" charset="0"/>
              </a:rPr>
              <a:t> </a:t>
            </a:r>
            <a:r>
              <a:rPr lang="en-US" sz="2000" b="1" dirty="0">
                <a:solidFill>
                  <a:srgbClr val="008000"/>
                </a:solidFill>
                <a:latin typeface="Verdana" pitchFamily="34" charset="0"/>
              </a:rPr>
              <a:t>  </a:t>
            </a:r>
            <a:r>
              <a:rPr lang="en-US" sz="1400" b="1" dirty="0">
                <a:solidFill>
                  <a:srgbClr val="008000"/>
                </a:solidFill>
                <a:latin typeface="Verdana" pitchFamily="34" charset="0"/>
              </a:rPr>
              <a:t> </a:t>
            </a:r>
            <a:r>
              <a:rPr lang="en-US" sz="2000" b="1" dirty="0" smtClean="0">
                <a:solidFill>
                  <a:srgbClr val="008000"/>
                </a:solidFill>
                <a:latin typeface="Verdana" pitchFamily="34" charset="0"/>
              </a:rPr>
              <a:t>items</a:t>
            </a:r>
          </a:p>
          <a:p>
            <a:pPr marL="990600" lvl="1" indent="-990600" eaLnBrk="1" hangingPunct="1">
              <a:lnSpc>
                <a:spcPct val="80000"/>
              </a:lnSpc>
              <a:buFontTx/>
              <a:buNone/>
            </a:pPr>
            <a:r>
              <a:rPr lang="en-US" sz="2400" b="1" dirty="0" smtClean="0">
                <a:solidFill>
                  <a:srgbClr val="CC3300"/>
                </a:solidFill>
                <a:latin typeface="Verdana" pitchFamily="34" charset="0"/>
                <a:sym typeface="Wingdings" pitchFamily="2" charset="2"/>
              </a:rPr>
              <a:t>  </a:t>
            </a:r>
            <a:r>
              <a:rPr lang="en-US" sz="2400" b="1" dirty="0" smtClean="0">
                <a:latin typeface="Verdana" pitchFamily="34" charset="0"/>
                <a:sym typeface="Wingdings" pitchFamily="2" charset="2"/>
              </a:rPr>
              <a:t>Browsing internet/FB/Tweet following … are leisure time activities</a:t>
            </a:r>
            <a:endParaRPr lang="en-US" sz="2000" b="1" dirty="0" smtClean="0">
              <a:solidFill>
                <a:srgbClr val="008000"/>
              </a:solidFill>
              <a:latin typeface="Verdana" pitchFamily="34" charset="0"/>
            </a:endParaRPr>
          </a:p>
          <a:p>
            <a:pPr marL="990600" lvl="1" indent="-533400" eaLnBrk="1" hangingPunct="1">
              <a:lnSpc>
                <a:spcPct val="80000"/>
              </a:lnSpc>
              <a:buFontTx/>
              <a:buNone/>
            </a:pPr>
            <a:endParaRPr lang="en-US" sz="2000" b="1" dirty="0">
              <a:solidFill>
                <a:srgbClr val="008000"/>
              </a:solidFill>
              <a:latin typeface="Verdana" pitchFamily="34" charset="0"/>
            </a:endParaRPr>
          </a:p>
        </p:txBody>
      </p:sp>
      <p:sp>
        <p:nvSpPr>
          <p:cNvPr id="6" name="Slide Number Placeholder 5"/>
          <p:cNvSpPr>
            <a:spLocks noGrp="1"/>
          </p:cNvSpPr>
          <p:nvPr>
            <p:ph type="sldNum" sz="quarter" idx="12"/>
          </p:nvPr>
        </p:nvSpPr>
        <p:spPr/>
        <p:txBody>
          <a:bodyPr/>
          <a:lstStyle/>
          <a:p>
            <a:fld id="{F471837E-1E13-4F82-84A4-4B054FAB7E00}" type="slidenum">
              <a:rPr lang="en-US" smtClean="0">
                <a:solidFill>
                  <a:srgbClr val="000000"/>
                </a:solidFill>
              </a:rPr>
              <a:pPr/>
              <a:t>117</a:t>
            </a:fld>
            <a:endParaRPr lang="en-US" dirty="0">
              <a:solidFill>
                <a:srgbClr val="000000"/>
              </a:solidFill>
            </a:endParaRPr>
          </a:p>
        </p:txBody>
      </p:sp>
    </p:spTree>
    <p:extLst>
      <p:ext uri="{BB962C8B-B14F-4D97-AF65-F5344CB8AC3E}">
        <p14:creationId xmlns:p14="http://schemas.microsoft.com/office/powerpoint/2010/main" val="39692112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3" name="Rectangle 2"/>
          <p:cNvSpPr>
            <a:spLocks noGrp="1" noChangeArrowheads="1"/>
          </p:cNvSpPr>
          <p:nvPr>
            <p:ph type="title"/>
          </p:nvPr>
        </p:nvSpPr>
        <p:spPr>
          <a:xfrm>
            <a:off x="0" y="0"/>
            <a:ext cx="9144000" cy="1004888"/>
          </a:xfrm>
          <a:solidFill>
            <a:srgbClr val="EAEAEA"/>
          </a:solidFill>
        </p:spPr>
        <p:txBody>
          <a:bodyPr/>
          <a:lstStyle/>
          <a:p>
            <a:pPr eaLnBrk="1" hangingPunct="1"/>
            <a:r>
              <a:rPr lang="en-US" b="1" dirty="0">
                <a:solidFill>
                  <a:schemeClr val="accent2"/>
                </a:solidFill>
                <a:latin typeface="Verdana" pitchFamily="34" charset="0"/>
              </a:rPr>
              <a:t>Keeping track of it all</a:t>
            </a:r>
          </a:p>
        </p:txBody>
      </p:sp>
      <p:sp>
        <p:nvSpPr>
          <p:cNvPr id="296964" name="Rectangle 3"/>
          <p:cNvSpPr>
            <a:spLocks noGrp="1" noChangeArrowheads="1"/>
          </p:cNvSpPr>
          <p:nvPr>
            <p:ph type="body" idx="1"/>
          </p:nvPr>
        </p:nvSpPr>
        <p:spPr>
          <a:xfrm>
            <a:off x="0" y="1143000"/>
            <a:ext cx="9144000" cy="5715000"/>
          </a:xfrm>
        </p:spPr>
        <p:txBody>
          <a:bodyPr/>
          <a:lstStyle/>
          <a:p>
            <a:pPr eaLnBrk="1" hangingPunct="1">
              <a:lnSpc>
                <a:spcPct val="90000"/>
              </a:lnSpc>
              <a:buFontTx/>
              <a:buNone/>
            </a:pPr>
            <a:r>
              <a:rPr lang="en-US" sz="2400" b="1" dirty="0">
                <a:solidFill>
                  <a:srgbClr val="CC3300"/>
                </a:solidFill>
                <a:latin typeface="Verdana" pitchFamily="34" charset="0"/>
                <a:sym typeface="Wingdings" pitchFamily="2" charset="2"/>
              </a:rPr>
              <a:t>  </a:t>
            </a:r>
            <a:r>
              <a:rPr lang="en-US" sz="2400" b="1" dirty="0">
                <a:latin typeface="Verdana" pitchFamily="34" charset="0"/>
                <a:sym typeface="Wingdings" pitchFamily="2" charset="2"/>
              </a:rPr>
              <a:t>K</a:t>
            </a:r>
            <a:r>
              <a:rPr lang="en-US" sz="2400" b="1" dirty="0" smtClean="0">
                <a:latin typeface="Verdana" pitchFamily="34" charset="0"/>
              </a:rPr>
              <a:t>eep track of tasks</a:t>
            </a:r>
            <a:endParaRPr lang="en-US" sz="2400" b="1" dirty="0">
              <a:latin typeface="Verdana" pitchFamily="34" charset="0"/>
            </a:endParaRPr>
          </a:p>
          <a:p>
            <a:pPr eaLnBrk="1" hangingPunct="1">
              <a:lnSpc>
                <a:spcPct val="90000"/>
              </a:lnSpc>
              <a:buFontTx/>
              <a:buNone/>
            </a:pPr>
            <a:endParaRPr lang="en-US" sz="500" b="1" dirty="0">
              <a:latin typeface="Verdana" pitchFamily="34" charset="0"/>
            </a:endParaRPr>
          </a:p>
          <a:p>
            <a:pPr lvl="1" eaLnBrk="1" hangingPunct="1">
              <a:lnSpc>
                <a:spcPct val="90000"/>
              </a:lnSpc>
              <a:buFontTx/>
              <a:buNone/>
            </a:pPr>
            <a:r>
              <a:rPr lang="en-US" sz="2000" b="1" dirty="0">
                <a:solidFill>
                  <a:srgbClr val="008000"/>
                </a:solidFill>
                <a:latin typeface="Verdana" pitchFamily="34" charset="0"/>
              </a:rPr>
              <a:t> </a:t>
            </a:r>
            <a:r>
              <a:rPr lang="en-US" sz="2000" b="1" dirty="0">
                <a:solidFill>
                  <a:srgbClr val="CC3300"/>
                </a:solidFill>
                <a:latin typeface="Verdana" pitchFamily="34" charset="0"/>
                <a:sym typeface="Wingdings" pitchFamily="2" charset="2"/>
              </a:rPr>
              <a:t>  </a:t>
            </a:r>
            <a:r>
              <a:rPr lang="en-US" sz="2000" b="1" dirty="0">
                <a:solidFill>
                  <a:srgbClr val="008000"/>
                </a:solidFill>
                <a:latin typeface="Verdana" pitchFamily="34" charset="0"/>
              </a:rPr>
              <a:t>Develop own </a:t>
            </a:r>
            <a:r>
              <a:rPr lang="en-US" sz="2000" b="1" dirty="0" smtClean="0">
                <a:solidFill>
                  <a:srgbClr val="008000"/>
                </a:solidFill>
                <a:latin typeface="Verdana" pitchFamily="34" charset="0"/>
              </a:rPr>
              <a:t>system; use an app (e.g. </a:t>
            </a:r>
            <a:r>
              <a:rPr lang="en-US" sz="2000" b="1" dirty="0" err="1" smtClean="0">
                <a:solidFill>
                  <a:srgbClr val="008000"/>
                </a:solidFill>
                <a:latin typeface="Verdana" pitchFamily="34" charset="0"/>
              </a:rPr>
              <a:t>Todoist</a:t>
            </a:r>
            <a:r>
              <a:rPr lang="en-US" sz="2000" b="1" dirty="0" smtClean="0">
                <a:solidFill>
                  <a:srgbClr val="008000"/>
                </a:solidFill>
                <a:latin typeface="Verdana" pitchFamily="34" charset="0"/>
              </a:rPr>
              <a:t>)</a:t>
            </a:r>
            <a:endParaRPr lang="en-US" sz="2000" b="1" dirty="0">
              <a:solidFill>
                <a:srgbClr val="008000"/>
              </a:solidFill>
              <a:latin typeface="Verdana" pitchFamily="34" charset="0"/>
            </a:endParaRPr>
          </a:p>
          <a:p>
            <a:pPr lvl="1" eaLnBrk="1" hangingPunct="1">
              <a:lnSpc>
                <a:spcPct val="90000"/>
              </a:lnSpc>
            </a:pPr>
            <a:endParaRPr lang="en-US" sz="100" b="1" dirty="0">
              <a:solidFill>
                <a:srgbClr val="008000"/>
              </a:solidFill>
              <a:latin typeface="Verdana" pitchFamily="34" charset="0"/>
            </a:endParaRPr>
          </a:p>
          <a:p>
            <a:pPr lvl="1" eaLnBrk="1" hangingPunct="1">
              <a:lnSpc>
                <a:spcPct val="90000"/>
              </a:lnSpc>
              <a:buFontTx/>
              <a:buNone/>
            </a:pPr>
            <a:r>
              <a:rPr lang="en-US" sz="2000" b="1" dirty="0">
                <a:solidFill>
                  <a:srgbClr val="CC3300"/>
                </a:solidFill>
                <a:latin typeface="Verdana" pitchFamily="34" charset="0"/>
                <a:sym typeface="Wingdings" pitchFamily="2" charset="2"/>
              </a:rPr>
              <a:t>   </a:t>
            </a:r>
            <a:r>
              <a:rPr lang="en-US" sz="2000" b="1" dirty="0">
                <a:solidFill>
                  <a:srgbClr val="008000"/>
                </a:solidFill>
                <a:latin typeface="Verdana" pitchFamily="34" charset="0"/>
              </a:rPr>
              <a:t>Schedule </a:t>
            </a:r>
            <a:r>
              <a:rPr lang="en-US" b="1" u="sng" dirty="0">
                <a:solidFill>
                  <a:schemeClr val="accent2"/>
                </a:solidFill>
                <a:latin typeface="Verdana" pitchFamily="34" charset="0"/>
              </a:rPr>
              <a:t>all</a:t>
            </a:r>
            <a:r>
              <a:rPr lang="en-US" sz="2000" b="1" dirty="0">
                <a:solidFill>
                  <a:srgbClr val="008000"/>
                </a:solidFill>
                <a:latin typeface="Verdana" pitchFamily="34" charset="0"/>
              </a:rPr>
              <a:t> priority activities: research, writing, </a:t>
            </a:r>
          </a:p>
          <a:p>
            <a:pPr lvl="1" eaLnBrk="1" hangingPunct="1">
              <a:lnSpc>
                <a:spcPct val="90000"/>
              </a:lnSpc>
              <a:buFontTx/>
              <a:buNone/>
            </a:pPr>
            <a:r>
              <a:rPr lang="en-US" sz="2000" b="1" dirty="0">
                <a:solidFill>
                  <a:srgbClr val="008000"/>
                </a:solidFill>
                <a:latin typeface="Verdana" pitchFamily="34" charset="0"/>
              </a:rPr>
              <a:t>     </a:t>
            </a:r>
            <a:r>
              <a:rPr lang="en-US" sz="1200" b="1" dirty="0">
                <a:solidFill>
                  <a:srgbClr val="008000"/>
                </a:solidFill>
                <a:latin typeface="Verdana" pitchFamily="34" charset="0"/>
              </a:rPr>
              <a:t> </a:t>
            </a:r>
            <a:r>
              <a:rPr lang="en-US" sz="2000" b="1" dirty="0">
                <a:solidFill>
                  <a:srgbClr val="008000"/>
                </a:solidFill>
                <a:latin typeface="Verdana" pitchFamily="34" charset="0"/>
              </a:rPr>
              <a:t>student  advising/direction, professional development</a:t>
            </a:r>
          </a:p>
          <a:p>
            <a:pPr lvl="1" eaLnBrk="1" hangingPunct="1">
              <a:lnSpc>
                <a:spcPct val="90000"/>
              </a:lnSpc>
            </a:pPr>
            <a:endParaRPr lang="en-US" sz="500" b="1" dirty="0">
              <a:solidFill>
                <a:srgbClr val="008000"/>
              </a:solidFill>
              <a:latin typeface="Verdana" pitchFamily="34" charset="0"/>
            </a:endParaRPr>
          </a:p>
          <a:p>
            <a:pPr lvl="1" eaLnBrk="1" hangingPunct="1">
              <a:lnSpc>
                <a:spcPct val="90000"/>
              </a:lnSpc>
              <a:buFontTx/>
              <a:buNone/>
            </a:pPr>
            <a:r>
              <a:rPr lang="en-US" sz="2000" b="1" dirty="0">
                <a:solidFill>
                  <a:srgbClr val="008000"/>
                </a:solidFill>
                <a:latin typeface="Verdana" pitchFamily="34" charset="0"/>
              </a:rPr>
              <a:t> </a:t>
            </a:r>
            <a:r>
              <a:rPr lang="en-US" sz="2000" b="1" dirty="0">
                <a:solidFill>
                  <a:srgbClr val="CC3300"/>
                </a:solidFill>
                <a:latin typeface="Verdana" pitchFamily="34" charset="0"/>
                <a:sym typeface="Wingdings" pitchFamily="2" charset="2"/>
              </a:rPr>
              <a:t>  </a:t>
            </a:r>
            <a:r>
              <a:rPr lang="en-US" sz="2000" b="1" dirty="0">
                <a:solidFill>
                  <a:srgbClr val="008000"/>
                </a:solidFill>
                <a:latin typeface="Verdana" pitchFamily="34" charset="0"/>
              </a:rPr>
              <a:t>Schedule teaching preparation time (not too early </a:t>
            </a:r>
          </a:p>
          <a:p>
            <a:pPr lvl="1" eaLnBrk="1" hangingPunct="1">
              <a:lnSpc>
                <a:spcPct val="90000"/>
              </a:lnSpc>
              <a:buFontTx/>
              <a:buNone/>
            </a:pPr>
            <a:r>
              <a:rPr lang="en-US" sz="2000" b="1" dirty="0">
                <a:solidFill>
                  <a:srgbClr val="008000"/>
                </a:solidFill>
                <a:latin typeface="Verdana" pitchFamily="34" charset="0"/>
              </a:rPr>
              <a:t>     </a:t>
            </a:r>
            <a:r>
              <a:rPr lang="en-US" sz="1200" b="1" dirty="0">
                <a:solidFill>
                  <a:srgbClr val="008000"/>
                </a:solidFill>
                <a:latin typeface="Verdana" pitchFamily="34" charset="0"/>
              </a:rPr>
              <a:t> </a:t>
            </a:r>
            <a:r>
              <a:rPr lang="en-US" sz="2000" b="1" dirty="0">
                <a:solidFill>
                  <a:srgbClr val="008000"/>
                </a:solidFill>
                <a:latin typeface="Verdana" pitchFamily="34" charset="0"/>
              </a:rPr>
              <a:t>or late – will make a better teacher)</a:t>
            </a:r>
            <a:r>
              <a:rPr lang="en-US" sz="2400" b="1" dirty="0">
                <a:solidFill>
                  <a:srgbClr val="008000"/>
                </a:solidFill>
                <a:latin typeface="Verdana" pitchFamily="34" charset="0"/>
              </a:rPr>
              <a:t> </a:t>
            </a:r>
          </a:p>
          <a:p>
            <a:pPr lvl="1" eaLnBrk="1" hangingPunct="1">
              <a:lnSpc>
                <a:spcPct val="90000"/>
              </a:lnSpc>
            </a:pPr>
            <a:endParaRPr lang="en-US" sz="1200" b="1" dirty="0">
              <a:solidFill>
                <a:srgbClr val="008000"/>
              </a:solidFill>
              <a:latin typeface="Verdana" pitchFamily="34" charset="0"/>
            </a:endParaRPr>
          </a:p>
          <a:p>
            <a:pPr eaLnBrk="1" hangingPunct="1">
              <a:lnSpc>
                <a:spcPct val="90000"/>
              </a:lnSpc>
              <a:buFontTx/>
              <a:buNone/>
            </a:pPr>
            <a:r>
              <a:rPr lang="en-US" sz="2400" b="1" dirty="0">
                <a:solidFill>
                  <a:srgbClr val="CC3300"/>
                </a:solidFill>
                <a:latin typeface="Verdana" pitchFamily="34" charset="0"/>
                <a:sym typeface="Wingdings" pitchFamily="2" charset="2"/>
              </a:rPr>
              <a:t>  </a:t>
            </a:r>
            <a:r>
              <a:rPr lang="en-US" sz="2400" b="1" dirty="0">
                <a:latin typeface="Verdana" pitchFamily="34" charset="0"/>
              </a:rPr>
              <a:t>Schedule large blocks of time</a:t>
            </a:r>
          </a:p>
          <a:p>
            <a:pPr eaLnBrk="1" hangingPunct="1">
              <a:lnSpc>
                <a:spcPct val="90000"/>
              </a:lnSpc>
              <a:buFontTx/>
              <a:buNone/>
            </a:pPr>
            <a:endParaRPr lang="en-US" sz="500" b="1" dirty="0">
              <a:latin typeface="Verdana" pitchFamily="34" charset="0"/>
            </a:endParaRPr>
          </a:p>
          <a:p>
            <a:pPr lvl="1" eaLnBrk="1" hangingPunct="1">
              <a:lnSpc>
                <a:spcPct val="90000"/>
              </a:lnSpc>
              <a:buFontTx/>
              <a:buNone/>
            </a:pPr>
            <a:r>
              <a:rPr lang="en-US" sz="2000" b="1" dirty="0">
                <a:solidFill>
                  <a:srgbClr val="008000"/>
                </a:solidFill>
                <a:latin typeface="Verdana" pitchFamily="34" charset="0"/>
              </a:rPr>
              <a:t> </a:t>
            </a:r>
            <a:r>
              <a:rPr lang="en-US" sz="2000" b="1" dirty="0">
                <a:solidFill>
                  <a:srgbClr val="CC3300"/>
                </a:solidFill>
                <a:latin typeface="Verdana" pitchFamily="34" charset="0"/>
                <a:sym typeface="Wingdings" pitchFamily="2" charset="2"/>
              </a:rPr>
              <a:t>  </a:t>
            </a:r>
            <a:r>
              <a:rPr lang="en-US" sz="2000" b="1" dirty="0">
                <a:solidFill>
                  <a:srgbClr val="008000"/>
                </a:solidFill>
                <a:latin typeface="Verdana" pitchFamily="34" charset="0"/>
              </a:rPr>
              <a:t>Understand work ‘start-up’ time, location</a:t>
            </a:r>
          </a:p>
          <a:p>
            <a:pPr lvl="1" eaLnBrk="1" hangingPunct="1">
              <a:lnSpc>
                <a:spcPct val="90000"/>
              </a:lnSpc>
            </a:pPr>
            <a:endParaRPr lang="en-US" sz="1200" b="1" dirty="0">
              <a:solidFill>
                <a:srgbClr val="008000"/>
              </a:solidFill>
              <a:latin typeface="Verdana" pitchFamily="34" charset="0"/>
            </a:endParaRPr>
          </a:p>
          <a:p>
            <a:pPr eaLnBrk="1" hangingPunct="1">
              <a:lnSpc>
                <a:spcPct val="90000"/>
              </a:lnSpc>
              <a:buFontTx/>
              <a:buNone/>
            </a:pPr>
            <a:r>
              <a:rPr lang="en-US" sz="2400" b="1" dirty="0">
                <a:solidFill>
                  <a:srgbClr val="CC3300"/>
                </a:solidFill>
                <a:latin typeface="Verdana" pitchFamily="34" charset="0"/>
                <a:sym typeface="Wingdings" pitchFamily="2" charset="2"/>
              </a:rPr>
              <a:t>  </a:t>
            </a:r>
            <a:r>
              <a:rPr lang="en-US" sz="2400" b="1" dirty="0">
                <a:latin typeface="Verdana" pitchFamily="34" charset="0"/>
              </a:rPr>
              <a:t>Schedule personal time</a:t>
            </a:r>
          </a:p>
          <a:p>
            <a:pPr eaLnBrk="1" hangingPunct="1">
              <a:lnSpc>
                <a:spcPct val="90000"/>
              </a:lnSpc>
              <a:buFontTx/>
              <a:buNone/>
            </a:pPr>
            <a:endParaRPr lang="en-US" sz="500" b="1" dirty="0">
              <a:solidFill>
                <a:srgbClr val="FF6600"/>
              </a:solidFill>
              <a:latin typeface="Verdana" pitchFamily="34" charset="0"/>
            </a:endParaRPr>
          </a:p>
          <a:p>
            <a:pPr lvl="1" eaLnBrk="1" hangingPunct="1">
              <a:lnSpc>
                <a:spcPct val="90000"/>
              </a:lnSpc>
              <a:buFontTx/>
              <a:buNone/>
            </a:pPr>
            <a:r>
              <a:rPr lang="en-US" sz="2000" b="1" dirty="0">
                <a:solidFill>
                  <a:srgbClr val="008000"/>
                </a:solidFill>
                <a:latin typeface="Verdana" pitchFamily="34" charset="0"/>
              </a:rPr>
              <a:t> </a:t>
            </a:r>
            <a:r>
              <a:rPr lang="en-US" sz="2000" b="1" dirty="0">
                <a:solidFill>
                  <a:srgbClr val="CC3300"/>
                </a:solidFill>
                <a:latin typeface="Verdana" pitchFamily="34" charset="0"/>
                <a:sym typeface="Wingdings" pitchFamily="2" charset="2"/>
              </a:rPr>
              <a:t>  </a:t>
            </a:r>
            <a:r>
              <a:rPr lang="en-US" sz="2000" b="1" dirty="0">
                <a:solidFill>
                  <a:srgbClr val="008000"/>
                </a:solidFill>
                <a:latin typeface="Verdana" pitchFamily="34" charset="0"/>
              </a:rPr>
              <a:t>Vacations, growth, extra fun day on travel</a:t>
            </a:r>
          </a:p>
          <a:p>
            <a:pPr lvl="1" eaLnBrk="1" hangingPunct="1">
              <a:lnSpc>
                <a:spcPct val="90000"/>
              </a:lnSpc>
            </a:pPr>
            <a:endParaRPr lang="en-US" sz="1200" b="1" dirty="0">
              <a:solidFill>
                <a:srgbClr val="008000"/>
              </a:solidFill>
              <a:latin typeface="Verdana" pitchFamily="34" charset="0"/>
            </a:endParaRPr>
          </a:p>
          <a:p>
            <a:pPr eaLnBrk="1" hangingPunct="1">
              <a:lnSpc>
                <a:spcPct val="90000"/>
              </a:lnSpc>
              <a:buFontTx/>
              <a:buNone/>
            </a:pPr>
            <a:r>
              <a:rPr lang="en-US" sz="2400" b="1" dirty="0">
                <a:solidFill>
                  <a:srgbClr val="CC3300"/>
                </a:solidFill>
                <a:latin typeface="Verdana" pitchFamily="34" charset="0"/>
                <a:sym typeface="Wingdings" pitchFamily="2" charset="2"/>
              </a:rPr>
              <a:t>  </a:t>
            </a:r>
            <a:r>
              <a:rPr lang="en-US" sz="2400" b="1" dirty="0">
                <a:latin typeface="Verdana" pitchFamily="34" charset="0"/>
              </a:rPr>
              <a:t>Stick to it (as much as possible)</a:t>
            </a:r>
          </a:p>
          <a:p>
            <a:pPr eaLnBrk="1" hangingPunct="1">
              <a:lnSpc>
                <a:spcPct val="90000"/>
              </a:lnSpc>
              <a:buFontTx/>
              <a:buNone/>
            </a:pPr>
            <a:endParaRPr lang="en-US" sz="500" b="1" dirty="0">
              <a:solidFill>
                <a:srgbClr val="FF6600"/>
              </a:solidFill>
              <a:latin typeface="Verdana" pitchFamily="34" charset="0"/>
            </a:endParaRPr>
          </a:p>
          <a:p>
            <a:pPr lvl="1" eaLnBrk="1" hangingPunct="1">
              <a:lnSpc>
                <a:spcPct val="90000"/>
              </a:lnSpc>
              <a:buFontTx/>
              <a:buNone/>
            </a:pPr>
            <a:r>
              <a:rPr lang="en-US" sz="2000" b="1" dirty="0">
                <a:solidFill>
                  <a:srgbClr val="008000"/>
                </a:solidFill>
                <a:latin typeface="Verdana" pitchFamily="34" charset="0"/>
              </a:rPr>
              <a:t> </a:t>
            </a:r>
            <a:r>
              <a:rPr lang="en-US" sz="2000" b="1" dirty="0">
                <a:solidFill>
                  <a:srgbClr val="CC3300"/>
                </a:solidFill>
                <a:latin typeface="Verdana" pitchFamily="34" charset="0"/>
                <a:sym typeface="Wingdings" pitchFamily="2" charset="2"/>
              </a:rPr>
              <a:t>  </a:t>
            </a:r>
            <a:r>
              <a:rPr lang="en-US" sz="2000" b="1" dirty="0">
                <a:solidFill>
                  <a:srgbClr val="008000"/>
                </a:solidFill>
                <a:latin typeface="Verdana" pitchFamily="34" charset="0"/>
              </a:rPr>
              <a:t>Others will adapt</a:t>
            </a:r>
          </a:p>
          <a:p>
            <a:pPr eaLnBrk="1" hangingPunct="1">
              <a:lnSpc>
                <a:spcPct val="90000"/>
              </a:lnSpc>
            </a:pPr>
            <a:endParaRPr lang="en-US" sz="2400" b="1" dirty="0">
              <a:latin typeface="Verdana" pitchFamily="34" charset="0"/>
            </a:endParaRPr>
          </a:p>
        </p:txBody>
      </p:sp>
      <p:sp>
        <p:nvSpPr>
          <p:cNvPr id="6" name="Slide Number Placeholder 5"/>
          <p:cNvSpPr>
            <a:spLocks noGrp="1"/>
          </p:cNvSpPr>
          <p:nvPr>
            <p:ph type="sldNum" sz="quarter" idx="12"/>
          </p:nvPr>
        </p:nvSpPr>
        <p:spPr/>
        <p:txBody>
          <a:bodyPr/>
          <a:lstStyle/>
          <a:p>
            <a:fld id="{F471837E-1E13-4F82-84A4-4B054FAB7E00}" type="slidenum">
              <a:rPr lang="en-US" smtClean="0">
                <a:solidFill>
                  <a:srgbClr val="000000"/>
                </a:solidFill>
              </a:rPr>
              <a:pPr/>
              <a:t>118</a:t>
            </a:fld>
            <a:endParaRPr lang="en-US" dirty="0">
              <a:solidFill>
                <a:srgbClr val="000000"/>
              </a:solidFill>
            </a:endParaRPr>
          </a:p>
        </p:txBody>
      </p:sp>
    </p:spTree>
    <p:extLst>
      <p:ext uri="{BB962C8B-B14F-4D97-AF65-F5344CB8AC3E}">
        <p14:creationId xmlns:p14="http://schemas.microsoft.com/office/powerpoint/2010/main" val="16656174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7" name="Rectangle 2"/>
          <p:cNvSpPr>
            <a:spLocks noGrp="1" noChangeArrowheads="1"/>
          </p:cNvSpPr>
          <p:nvPr>
            <p:ph type="title"/>
          </p:nvPr>
        </p:nvSpPr>
        <p:spPr>
          <a:xfrm>
            <a:off x="0" y="0"/>
            <a:ext cx="9144000" cy="1143000"/>
          </a:xfrm>
          <a:solidFill>
            <a:srgbClr val="EAEAEA"/>
          </a:solidFill>
        </p:spPr>
        <p:txBody>
          <a:bodyPr/>
          <a:lstStyle/>
          <a:p>
            <a:pPr eaLnBrk="1" hangingPunct="1"/>
            <a:r>
              <a:rPr lang="en-US" b="1" dirty="0">
                <a:solidFill>
                  <a:schemeClr val="accent2"/>
                </a:solidFill>
                <a:latin typeface="Verdana" pitchFamily="34" charset="0"/>
              </a:rPr>
              <a:t>Keeping track of it all</a:t>
            </a:r>
          </a:p>
        </p:txBody>
      </p:sp>
      <p:sp>
        <p:nvSpPr>
          <p:cNvPr id="297988" name="Rectangle 3"/>
          <p:cNvSpPr>
            <a:spLocks noGrp="1" noChangeArrowheads="1"/>
          </p:cNvSpPr>
          <p:nvPr>
            <p:ph type="body" idx="1"/>
          </p:nvPr>
        </p:nvSpPr>
        <p:spPr>
          <a:xfrm>
            <a:off x="330958" y="1155510"/>
            <a:ext cx="8839200" cy="5486400"/>
          </a:xfrm>
        </p:spPr>
        <p:txBody>
          <a:bodyPr/>
          <a:lstStyle/>
          <a:p>
            <a:pPr eaLnBrk="1" hangingPunct="1">
              <a:buFontTx/>
              <a:buNone/>
            </a:pPr>
            <a:r>
              <a:rPr lang="en-US" sz="2800" b="1" dirty="0">
                <a:solidFill>
                  <a:srgbClr val="CC3300"/>
                </a:solidFill>
                <a:latin typeface="Verdana" pitchFamily="34" charset="0"/>
                <a:sym typeface="Wingdings" pitchFamily="2" charset="2"/>
              </a:rPr>
              <a:t>  </a:t>
            </a:r>
            <a:r>
              <a:rPr lang="en-US" sz="2800" b="1" dirty="0">
                <a:latin typeface="Verdana" pitchFamily="34" charset="0"/>
              </a:rPr>
              <a:t>Use a to do list</a:t>
            </a:r>
          </a:p>
          <a:p>
            <a:pPr eaLnBrk="1" hangingPunct="1"/>
            <a:endParaRPr lang="en-US" sz="900" b="1" dirty="0">
              <a:solidFill>
                <a:srgbClr val="FF6600"/>
              </a:solidFill>
              <a:latin typeface="Verdana" pitchFamily="34" charset="0"/>
            </a:endParaRPr>
          </a:p>
          <a:p>
            <a:pPr lvl="1" eaLnBrk="1" hangingPunct="1">
              <a:buFontTx/>
              <a:buNone/>
            </a:pPr>
            <a:r>
              <a:rPr lang="en-US" b="1" dirty="0">
                <a:solidFill>
                  <a:srgbClr val="008000"/>
                </a:solidFill>
                <a:latin typeface="Verdana" pitchFamily="34" charset="0"/>
              </a:rPr>
              <a:t> </a:t>
            </a:r>
            <a:r>
              <a:rPr lang="en-US" sz="1200" b="1" dirty="0">
                <a:solidFill>
                  <a:srgbClr val="008000"/>
                </a:solidFill>
                <a:latin typeface="Verdana" pitchFamily="34" charset="0"/>
              </a:rPr>
              <a:t> </a:t>
            </a:r>
            <a:r>
              <a:rPr lang="en-US" b="1" dirty="0">
                <a:solidFill>
                  <a:srgbClr val="CC3300"/>
                </a:solidFill>
                <a:latin typeface="Verdana" pitchFamily="34" charset="0"/>
                <a:sym typeface="Wingdings" pitchFamily="2" charset="2"/>
              </a:rPr>
              <a:t>  </a:t>
            </a:r>
            <a:r>
              <a:rPr lang="en-US" b="1" dirty="0" smtClean="0">
                <a:solidFill>
                  <a:srgbClr val="008000"/>
                </a:solidFill>
                <a:latin typeface="Verdana" pitchFamily="34" charset="0"/>
              </a:rPr>
              <a:t>App, Outlook, paper</a:t>
            </a:r>
            <a:endParaRPr lang="en-US" b="1" dirty="0">
              <a:solidFill>
                <a:srgbClr val="008000"/>
              </a:solidFill>
              <a:latin typeface="Verdana" pitchFamily="34" charset="0"/>
            </a:endParaRPr>
          </a:p>
          <a:p>
            <a:pPr lvl="1" eaLnBrk="1" hangingPunct="1"/>
            <a:endParaRPr lang="en-US" sz="900" b="1" dirty="0">
              <a:solidFill>
                <a:srgbClr val="008000"/>
              </a:solidFill>
              <a:latin typeface="Verdana" pitchFamily="34" charset="0"/>
            </a:endParaRPr>
          </a:p>
          <a:p>
            <a:pPr lvl="1" eaLnBrk="1" hangingPunct="1">
              <a:buFontTx/>
              <a:buNone/>
            </a:pPr>
            <a:r>
              <a:rPr lang="en-US" b="1" dirty="0">
                <a:solidFill>
                  <a:srgbClr val="008000"/>
                </a:solidFill>
                <a:latin typeface="Verdana" pitchFamily="34" charset="0"/>
              </a:rPr>
              <a:t> </a:t>
            </a:r>
            <a:r>
              <a:rPr lang="en-US" sz="1200" b="1" dirty="0">
                <a:solidFill>
                  <a:srgbClr val="008000"/>
                </a:solidFill>
                <a:latin typeface="Verdana" pitchFamily="34" charset="0"/>
              </a:rPr>
              <a:t> </a:t>
            </a:r>
            <a:r>
              <a:rPr lang="en-US" b="1" dirty="0">
                <a:solidFill>
                  <a:srgbClr val="CC3300"/>
                </a:solidFill>
                <a:latin typeface="Verdana" pitchFamily="34" charset="0"/>
                <a:sym typeface="Wingdings" pitchFamily="2" charset="2"/>
              </a:rPr>
              <a:t>  </a:t>
            </a:r>
            <a:r>
              <a:rPr lang="en-US" b="1" dirty="0" smtClean="0">
                <a:solidFill>
                  <a:srgbClr val="008000"/>
                </a:solidFill>
                <a:latin typeface="Verdana" pitchFamily="34" charset="0"/>
              </a:rPr>
              <a:t>Set aside </a:t>
            </a:r>
            <a:r>
              <a:rPr lang="en-US" b="1" dirty="0">
                <a:solidFill>
                  <a:srgbClr val="008000"/>
                </a:solidFill>
                <a:latin typeface="Verdana" pitchFamily="34" charset="0"/>
              </a:rPr>
              <a:t>time for daily update</a:t>
            </a:r>
          </a:p>
          <a:p>
            <a:pPr lvl="1" eaLnBrk="1" hangingPunct="1"/>
            <a:endParaRPr lang="en-US" sz="2000" b="1" dirty="0">
              <a:solidFill>
                <a:srgbClr val="008000"/>
              </a:solidFill>
              <a:latin typeface="Verdana" pitchFamily="34" charset="0"/>
            </a:endParaRPr>
          </a:p>
          <a:p>
            <a:pPr eaLnBrk="1" hangingPunct="1">
              <a:buFontTx/>
              <a:buNone/>
            </a:pPr>
            <a:r>
              <a:rPr lang="en-US" sz="2800" b="1" dirty="0">
                <a:solidFill>
                  <a:srgbClr val="CC3300"/>
                </a:solidFill>
                <a:latin typeface="Verdana" pitchFamily="34" charset="0"/>
                <a:sym typeface="Wingdings" pitchFamily="2" charset="2"/>
              </a:rPr>
              <a:t>  </a:t>
            </a:r>
            <a:r>
              <a:rPr lang="en-US" sz="2800" b="1" dirty="0">
                <a:latin typeface="Verdana" pitchFamily="34" charset="0"/>
              </a:rPr>
              <a:t>Filing system vs. Piling system</a:t>
            </a:r>
          </a:p>
          <a:p>
            <a:pPr eaLnBrk="1" hangingPunct="1"/>
            <a:endParaRPr lang="en-US" sz="800" b="1" dirty="0">
              <a:solidFill>
                <a:srgbClr val="FF6600"/>
              </a:solidFill>
              <a:latin typeface="Verdana" pitchFamily="34" charset="0"/>
            </a:endParaRPr>
          </a:p>
          <a:p>
            <a:pPr lvl="1" eaLnBrk="1" hangingPunct="1">
              <a:buFontTx/>
              <a:buNone/>
            </a:pPr>
            <a:r>
              <a:rPr lang="en-US" b="1" dirty="0" smtClean="0">
                <a:solidFill>
                  <a:srgbClr val="008000"/>
                </a:solidFill>
                <a:latin typeface="Verdana" pitchFamily="34" charset="0"/>
              </a:rPr>
              <a:t> </a:t>
            </a:r>
            <a:r>
              <a:rPr lang="en-US" sz="1200" b="1" dirty="0" smtClean="0">
                <a:solidFill>
                  <a:srgbClr val="008000"/>
                </a:solidFill>
                <a:latin typeface="Verdana" pitchFamily="34" charset="0"/>
              </a:rPr>
              <a:t> </a:t>
            </a:r>
            <a:r>
              <a:rPr lang="en-US" b="1" dirty="0" smtClean="0">
                <a:solidFill>
                  <a:srgbClr val="CC3300"/>
                </a:solidFill>
                <a:latin typeface="Verdana" pitchFamily="34" charset="0"/>
                <a:sym typeface="Wingdings" pitchFamily="2" charset="2"/>
              </a:rPr>
              <a:t>  </a:t>
            </a:r>
            <a:r>
              <a:rPr lang="en-US" b="1" dirty="0" smtClean="0">
                <a:solidFill>
                  <a:srgbClr val="008000"/>
                </a:solidFill>
                <a:latin typeface="Verdana" pitchFamily="34" charset="0"/>
              </a:rPr>
              <a:t>Decide appropriate level of effort</a:t>
            </a:r>
          </a:p>
          <a:p>
            <a:pPr lvl="1" eaLnBrk="1" hangingPunct="1"/>
            <a:endParaRPr lang="en-US" sz="800" b="1" dirty="0" smtClean="0">
              <a:solidFill>
                <a:srgbClr val="008000"/>
              </a:solidFill>
              <a:latin typeface="Verdana" pitchFamily="34" charset="0"/>
            </a:endParaRPr>
          </a:p>
          <a:p>
            <a:pPr lvl="1" eaLnBrk="1" hangingPunct="1">
              <a:buFontTx/>
              <a:buNone/>
            </a:pPr>
            <a:r>
              <a:rPr lang="en-US" b="1" dirty="0" smtClean="0">
                <a:solidFill>
                  <a:srgbClr val="008000"/>
                </a:solidFill>
                <a:latin typeface="Verdana" pitchFamily="34" charset="0"/>
              </a:rPr>
              <a:t> </a:t>
            </a:r>
            <a:r>
              <a:rPr lang="en-US" sz="1200" b="1" dirty="0" smtClean="0">
                <a:solidFill>
                  <a:srgbClr val="008000"/>
                </a:solidFill>
                <a:latin typeface="Verdana" pitchFamily="34" charset="0"/>
              </a:rPr>
              <a:t> </a:t>
            </a:r>
            <a:r>
              <a:rPr lang="en-US" b="1" dirty="0">
                <a:solidFill>
                  <a:srgbClr val="CC3300"/>
                </a:solidFill>
                <a:latin typeface="Verdana" pitchFamily="34" charset="0"/>
                <a:sym typeface="Wingdings" pitchFamily="2" charset="2"/>
              </a:rPr>
              <a:t>  </a:t>
            </a:r>
            <a:r>
              <a:rPr lang="en-US" b="1" dirty="0">
                <a:solidFill>
                  <a:srgbClr val="008000"/>
                </a:solidFill>
                <a:latin typeface="Verdana" pitchFamily="34" charset="0"/>
              </a:rPr>
              <a:t>Larger chunks, delegate, </a:t>
            </a:r>
            <a:r>
              <a:rPr lang="en-US" b="1" dirty="0" smtClean="0">
                <a:solidFill>
                  <a:srgbClr val="008000"/>
                </a:solidFill>
                <a:latin typeface="Verdana" pitchFamily="34" charset="0"/>
              </a:rPr>
              <a:t>electronic</a:t>
            </a:r>
          </a:p>
          <a:p>
            <a:pPr lvl="1" eaLnBrk="1" hangingPunct="1">
              <a:buFontTx/>
              <a:buNone/>
            </a:pPr>
            <a:endParaRPr lang="en-US" sz="800" b="1" dirty="0" smtClean="0">
              <a:solidFill>
                <a:srgbClr val="008000"/>
              </a:solidFill>
              <a:latin typeface="Verdana" pitchFamily="34" charset="0"/>
            </a:endParaRPr>
          </a:p>
          <a:p>
            <a:pPr lvl="1">
              <a:buNone/>
            </a:pPr>
            <a:r>
              <a:rPr lang="en-US" b="1" dirty="0" smtClean="0">
                <a:solidFill>
                  <a:srgbClr val="CC3300"/>
                </a:solidFill>
                <a:latin typeface="Verdana" pitchFamily="34" charset="0"/>
                <a:sym typeface="Wingdings" pitchFamily="2" charset="2"/>
              </a:rPr>
              <a:t>   </a:t>
            </a:r>
            <a:r>
              <a:rPr lang="en-US" b="1" dirty="0" smtClean="0">
                <a:solidFill>
                  <a:srgbClr val="008000"/>
                </a:solidFill>
                <a:latin typeface="Verdana" pitchFamily="34" charset="0"/>
              </a:rPr>
              <a:t>Decide Search engines work well</a:t>
            </a:r>
          </a:p>
          <a:p>
            <a:pPr marL="457200" lvl="1" indent="0" eaLnBrk="1" hangingPunct="1">
              <a:buNone/>
            </a:pPr>
            <a:endParaRPr lang="en-US" sz="2000" b="1" dirty="0" smtClean="0">
              <a:solidFill>
                <a:srgbClr val="008000"/>
              </a:solidFill>
              <a:latin typeface="Verdana" pitchFamily="34" charset="0"/>
            </a:endParaRPr>
          </a:p>
          <a:p>
            <a:pPr eaLnBrk="1" hangingPunct="1">
              <a:buFontTx/>
              <a:buNone/>
            </a:pPr>
            <a:r>
              <a:rPr lang="en-US" sz="2800" b="1" dirty="0" smtClean="0">
                <a:solidFill>
                  <a:srgbClr val="CC3300"/>
                </a:solidFill>
                <a:latin typeface="Verdana" pitchFamily="34" charset="0"/>
                <a:sym typeface="Wingdings" pitchFamily="2" charset="2"/>
              </a:rPr>
              <a:t>  </a:t>
            </a:r>
            <a:r>
              <a:rPr lang="en-US" sz="2800" b="1" dirty="0">
                <a:latin typeface="Verdana" pitchFamily="34" charset="0"/>
              </a:rPr>
              <a:t>Develop system for time sensitive stuff</a:t>
            </a:r>
            <a:endParaRPr lang="en-US" b="1" dirty="0"/>
          </a:p>
        </p:txBody>
      </p:sp>
      <p:sp>
        <p:nvSpPr>
          <p:cNvPr id="6" name="Slide Number Placeholder 5"/>
          <p:cNvSpPr>
            <a:spLocks noGrp="1"/>
          </p:cNvSpPr>
          <p:nvPr>
            <p:ph type="sldNum" sz="quarter" idx="12"/>
          </p:nvPr>
        </p:nvSpPr>
        <p:spPr/>
        <p:txBody>
          <a:bodyPr/>
          <a:lstStyle/>
          <a:p>
            <a:fld id="{F471837E-1E13-4F82-84A4-4B054FAB7E00}" type="slidenum">
              <a:rPr lang="en-US" smtClean="0">
                <a:solidFill>
                  <a:srgbClr val="000000"/>
                </a:solidFill>
              </a:rPr>
              <a:pPr/>
              <a:t>119</a:t>
            </a:fld>
            <a:endParaRPr lang="en-US" dirty="0">
              <a:solidFill>
                <a:srgbClr val="000000"/>
              </a:solidFill>
            </a:endParaRPr>
          </a:p>
        </p:txBody>
      </p:sp>
    </p:spTree>
    <p:extLst>
      <p:ext uri="{BB962C8B-B14F-4D97-AF65-F5344CB8AC3E}">
        <p14:creationId xmlns:p14="http://schemas.microsoft.com/office/powerpoint/2010/main" val="169946629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2338" name="Rectangle 2"/>
          <p:cNvSpPr>
            <a:spLocks noGrp="1" noChangeArrowheads="1"/>
          </p:cNvSpPr>
          <p:nvPr>
            <p:ph type="body" sz="half" idx="1"/>
          </p:nvPr>
        </p:nvSpPr>
        <p:spPr>
          <a:xfrm>
            <a:off x="304800" y="1981200"/>
            <a:ext cx="4191000" cy="4114800"/>
          </a:xfrm>
        </p:spPr>
        <p:txBody>
          <a:bodyPr/>
          <a:lstStyle/>
          <a:p>
            <a:pPr algn="ctr">
              <a:buFontTx/>
              <a:buNone/>
            </a:pPr>
            <a:r>
              <a:rPr lang="en-US" b="1" u="sng" dirty="0">
                <a:solidFill>
                  <a:schemeClr val="accent2"/>
                </a:solidFill>
                <a:latin typeface="Verdana" pitchFamily="34" charset="0"/>
              </a:rPr>
              <a:t>Research University</a:t>
            </a:r>
          </a:p>
          <a:p>
            <a:pPr>
              <a:buClr>
                <a:srgbClr val="A50021"/>
              </a:buClr>
            </a:pPr>
            <a:r>
              <a:rPr lang="en-US" b="1" dirty="0">
                <a:solidFill>
                  <a:schemeClr val="accent2"/>
                </a:solidFill>
                <a:latin typeface="Verdana" pitchFamily="34" charset="0"/>
              </a:rPr>
              <a:t>Money</a:t>
            </a:r>
            <a:r>
              <a:rPr lang="en-US" b="1" u="sng" dirty="0">
                <a:solidFill>
                  <a:schemeClr val="accent2"/>
                </a:solidFill>
                <a:latin typeface="Verdana" pitchFamily="34" charset="0"/>
              </a:rPr>
              <a:t> </a:t>
            </a:r>
          </a:p>
          <a:p>
            <a:pPr>
              <a:buClr>
                <a:srgbClr val="A50021"/>
              </a:buClr>
              <a:buFontTx/>
              <a:buNone/>
            </a:pPr>
            <a:endParaRPr lang="en-US" sz="1000" b="1" u="sng" dirty="0">
              <a:solidFill>
                <a:schemeClr val="accent2"/>
              </a:solidFill>
              <a:latin typeface="Verdana" pitchFamily="34" charset="0"/>
            </a:endParaRPr>
          </a:p>
          <a:p>
            <a:pPr>
              <a:buClr>
                <a:srgbClr val="A50021"/>
              </a:buClr>
            </a:pPr>
            <a:r>
              <a:rPr lang="en-US" sz="2400" b="1" dirty="0">
                <a:solidFill>
                  <a:schemeClr val="accent2"/>
                </a:solidFill>
                <a:latin typeface="Verdana" pitchFamily="34" charset="0"/>
              </a:rPr>
              <a:t>Impact &amp; Fame</a:t>
            </a:r>
          </a:p>
          <a:p>
            <a:pPr>
              <a:buClr>
                <a:srgbClr val="A50021"/>
              </a:buClr>
              <a:buFontTx/>
              <a:buNone/>
            </a:pPr>
            <a:endParaRPr lang="en-US" sz="1000" b="1" dirty="0">
              <a:solidFill>
                <a:schemeClr val="accent2"/>
              </a:solidFill>
              <a:latin typeface="Verdana" pitchFamily="34" charset="0"/>
            </a:endParaRPr>
          </a:p>
          <a:p>
            <a:pPr>
              <a:buClr>
                <a:srgbClr val="A50021"/>
              </a:buClr>
            </a:pPr>
            <a:r>
              <a:rPr lang="en-US" sz="2000" b="1" dirty="0">
                <a:solidFill>
                  <a:schemeClr val="accent2"/>
                </a:solidFill>
                <a:latin typeface="Verdana" pitchFamily="34" charset="0"/>
              </a:rPr>
              <a:t>Good Teaching</a:t>
            </a:r>
          </a:p>
          <a:p>
            <a:pPr>
              <a:buClr>
                <a:srgbClr val="A50021"/>
              </a:buClr>
              <a:buFontTx/>
              <a:buNone/>
            </a:pPr>
            <a:endParaRPr lang="en-US" sz="1000" b="1" dirty="0">
              <a:solidFill>
                <a:schemeClr val="accent2"/>
              </a:solidFill>
              <a:latin typeface="Verdana" pitchFamily="34" charset="0"/>
            </a:endParaRPr>
          </a:p>
          <a:p>
            <a:pPr>
              <a:buClr>
                <a:srgbClr val="A50021"/>
              </a:buClr>
            </a:pPr>
            <a:r>
              <a:rPr lang="en-US" sz="1800" b="1" dirty="0">
                <a:solidFill>
                  <a:schemeClr val="accent2"/>
                </a:solidFill>
                <a:latin typeface="Verdana" pitchFamily="34" charset="0"/>
              </a:rPr>
              <a:t>Collegial &amp; Service</a:t>
            </a:r>
          </a:p>
          <a:p>
            <a:pPr>
              <a:buFontTx/>
              <a:buNone/>
            </a:pPr>
            <a:endParaRPr lang="en-US" sz="1800" dirty="0">
              <a:solidFill>
                <a:schemeClr val="accent2"/>
              </a:solidFill>
              <a:latin typeface="Verdana" pitchFamily="34" charset="0"/>
            </a:endParaRPr>
          </a:p>
          <a:p>
            <a:pPr>
              <a:buFontTx/>
              <a:buNone/>
            </a:pPr>
            <a:endParaRPr lang="en-US" sz="1800" dirty="0">
              <a:latin typeface="Verdana" pitchFamily="34" charset="0"/>
            </a:endParaRPr>
          </a:p>
        </p:txBody>
      </p:sp>
      <p:sp>
        <p:nvSpPr>
          <p:cNvPr id="782339" name="Rectangle 3"/>
          <p:cNvSpPr>
            <a:spLocks noGrp="1" noChangeArrowheads="1"/>
          </p:cNvSpPr>
          <p:nvPr>
            <p:ph type="body" sz="half" idx="2"/>
          </p:nvPr>
        </p:nvSpPr>
        <p:spPr>
          <a:xfrm>
            <a:off x="4724400" y="1981200"/>
            <a:ext cx="4267200" cy="4114800"/>
          </a:xfrm>
        </p:spPr>
        <p:txBody>
          <a:bodyPr/>
          <a:lstStyle/>
          <a:p>
            <a:pPr algn="ctr">
              <a:buFontTx/>
              <a:buNone/>
            </a:pPr>
            <a:r>
              <a:rPr lang="en-US" b="1" u="sng" dirty="0">
                <a:solidFill>
                  <a:srgbClr val="006600"/>
                </a:solidFill>
                <a:latin typeface="Verdana" pitchFamily="34" charset="0"/>
              </a:rPr>
              <a:t>Teaching Institution</a:t>
            </a:r>
          </a:p>
          <a:p>
            <a:r>
              <a:rPr lang="en-US" b="1" dirty="0">
                <a:solidFill>
                  <a:srgbClr val="006600"/>
                </a:solidFill>
                <a:latin typeface="Verdana" pitchFamily="34" charset="0"/>
              </a:rPr>
              <a:t>Great Teaching</a:t>
            </a:r>
          </a:p>
          <a:p>
            <a:pPr>
              <a:buFontTx/>
              <a:buNone/>
            </a:pPr>
            <a:endParaRPr lang="en-US" sz="1000" b="1" dirty="0">
              <a:solidFill>
                <a:srgbClr val="006600"/>
              </a:solidFill>
              <a:latin typeface="Verdana" pitchFamily="34" charset="0"/>
            </a:endParaRPr>
          </a:p>
          <a:p>
            <a:r>
              <a:rPr lang="en-US" sz="2400" b="1" dirty="0">
                <a:solidFill>
                  <a:srgbClr val="006600"/>
                </a:solidFill>
                <a:latin typeface="Verdana" pitchFamily="34" charset="0"/>
              </a:rPr>
              <a:t>Collegial &amp; Service</a:t>
            </a:r>
          </a:p>
          <a:p>
            <a:pPr>
              <a:buFontTx/>
              <a:buNone/>
            </a:pPr>
            <a:endParaRPr lang="en-US" sz="1000" b="1" dirty="0">
              <a:solidFill>
                <a:srgbClr val="006600"/>
              </a:solidFill>
              <a:latin typeface="Verdana" pitchFamily="34" charset="0"/>
            </a:endParaRPr>
          </a:p>
          <a:p>
            <a:r>
              <a:rPr lang="en-US" sz="2000" b="1" dirty="0">
                <a:solidFill>
                  <a:srgbClr val="006600"/>
                </a:solidFill>
                <a:latin typeface="Verdana" pitchFamily="34" charset="0"/>
              </a:rPr>
              <a:t>Money</a:t>
            </a:r>
          </a:p>
          <a:p>
            <a:endParaRPr lang="en-US" sz="1000" b="1" dirty="0">
              <a:solidFill>
                <a:srgbClr val="006600"/>
              </a:solidFill>
              <a:latin typeface="Verdana" pitchFamily="34" charset="0"/>
            </a:endParaRPr>
          </a:p>
          <a:p>
            <a:r>
              <a:rPr lang="en-US" sz="1800" b="1" dirty="0">
                <a:solidFill>
                  <a:srgbClr val="006600"/>
                </a:solidFill>
                <a:latin typeface="Verdana" pitchFamily="34" charset="0"/>
              </a:rPr>
              <a:t>Impact &amp; Fame</a:t>
            </a:r>
            <a:endParaRPr lang="en-US" b="1" dirty="0">
              <a:solidFill>
                <a:srgbClr val="006600"/>
              </a:solidFill>
              <a:latin typeface="Verdana" pitchFamily="34" charset="0"/>
            </a:endParaRPr>
          </a:p>
        </p:txBody>
      </p:sp>
      <p:sp>
        <p:nvSpPr>
          <p:cNvPr id="782340" name="Text Box 4"/>
          <p:cNvSpPr txBox="1">
            <a:spLocks noChangeArrowheads="1"/>
          </p:cNvSpPr>
          <p:nvPr/>
        </p:nvSpPr>
        <p:spPr bwMode="auto">
          <a:xfrm>
            <a:off x="0" y="0"/>
            <a:ext cx="9144000" cy="1096963"/>
          </a:xfrm>
          <a:prstGeom prst="rect">
            <a:avLst/>
          </a:prstGeom>
          <a:solidFill>
            <a:srgbClr val="EAEAEA"/>
          </a:solidFill>
          <a:ln w="9525">
            <a:noFill/>
            <a:miter lim="800000"/>
            <a:headEnd/>
            <a:tailEnd/>
          </a:ln>
          <a:effectLst/>
        </p:spPr>
        <p:txBody>
          <a:bodyPr/>
          <a:lstStyle/>
          <a:p>
            <a:pPr>
              <a:buFont typeface="Wingdings" pitchFamily="2" charset="2"/>
              <a:buNone/>
            </a:pPr>
            <a:r>
              <a:rPr lang="en-US" sz="4000" dirty="0">
                <a:solidFill>
                  <a:schemeClr val="accent2"/>
                </a:solidFill>
              </a:rPr>
              <a:t>What Does University Want?</a:t>
            </a:r>
          </a:p>
        </p:txBody>
      </p:sp>
      <p:sp>
        <p:nvSpPr>
          <p:cNvPr id="7" name="Slide Number Placeholder 6"/>
          <p:cNvSpPr>
            <a:spLocks noGrp="1"/>
          </p:cNvSpPr>
          <p:nvPr>
            <p:ph type="sldNum" sz="quarter" idx="12"/>
          </p:nvPr>
        </p:nvSpPr>
        <p:spPr/>
        <p:txBody>
          <a:bodyPr/>
          <a:lstStyle/>
          <a:p>
            <a:fld id="{E7982269-AB5D-45DD-A6CD-D4269EA5F3AE}" type="slidenum">
              <a:rPr lang="en-US" smtClean="0"/>
              <a:pPr/>
              <a:t>12</a:t>
            </a:fld>
            <a:endParaRPr lang="en-US" dirty="0"/>
          </a:p>
        </p:txBody>
      </p:sp>
      <p:sp>
        <p:nvSpPr>
          <p:cNvPr id="6" name="TextBox 5"/>
          <p:cNvSpPr txBox="1"/>
          <p:nvPr/>
        </p:nvSpPr>
        <p:spPr>
          <a:xfrm>
            <a:off x="0" y="6581001"/>
            <a:ext cx="2044149" cy="276999"/>
          </a:xfrm>
          <a:prstGeom prst="rect">
            <a:avLst/>
          </a:prstGeom>
          <a:noFill/>
        </p:spPr>
        <p:txBody>
          <a:bodyPr wrap="none" rtlCol="0">
            <a:spAutoFit/>
          </a:bodyPr>
          <a:lstStyle/>
          <a:p>
            <a:pPr>
              <a:buNone/>
            </a:pPr>
            <a:r>
              <a:rPr lang="en-US" sz="1200" dirty="0"/>
              <a:t>Courtesy Phil Wankat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1" name="Rectangle 2"/>
          <p:cNvSpPr>
            <a:spLocks noGrp="1" noChangeArrowheads="1"/>
          </p:cNvSpPr>
          <p:nvPr>
            <p:ph type="title"/>
          </p:nvPr>
        </p:nvSpPr>
        <p:spPr>
          <a:xfrm>
            <a:off x="0" y="0"/>
            <a:ext cx="9144000" cy="1279525"/>
          </a:xfrm>
          <a:solidFill>
            <a:srgbClr val="EAEAEA"/>
          </a:solidFill>
        </p:spPr>
        <p:txBody>
          <a:bodyPr/>
          <a:lstStyle/>
          <a:p>
            <a:pPr eaLnBrk="1" hangingPunct="1"/>
            <a:r>
              <a:rPr lang="en-US" b="1" dirty="0">
                <a:solidFill>
                  <a:schemeClr val="accent2"/>
                </a:solidFill>
                <a:latin typeface="Verdana" pitchFamily="34" charset="0"/>
              </a:rPr>
              <a:t>(Optimal) Procrastination</a:t>
            </a:r>
          </a:p>
        </p:txBody>
      </p:sp>
      <p:sp>
        <p:nvSpPr>
          <p:cNvPr id="299012" name="Rectangle 3"/>
          <p:cNvSpPr>
            <a:spLocks noGrp="1" noChangeArrowheads="1"/>
          </p:cNvSpPr>
          <p:nvPr>
            <p:ph type="body" idx="1"/>
          </p:nvPr>
        </p:nvSpPr>
        <p:spPr>
          <a:xfrm>
            <a:off x="685800" y="1600200"/>
            <a:ext cx="8458200" cy="5257800"/>
          </a:xfrm>
        </p:spPr>
        <p:txBody>
          <a:bodyPr/>
          <a:lstStyle/>
          <a:p>
            <a:pPr eaLnBrk="1" hangingPunct="1">
              <a:lnSpc>
                <a:spcPct val="90000"/>
              </a:lnSpc>
              <a:buFont typeface="Wingdings" pitchFamily="2" charset="2"/>
              <a:buNone/>
            </a:pPr>
            <a:r>
              <a:rPr lang="en-US" b="1" dirty="0">
                <a:solidFill>
                  <a:srgbClr val="CC3300"/>
                </a:solidFill>
                <a:latin typeface="Verdana" pitchFamily="34" charset="0"/>
                <a:sym typeface="Wingdings" pitchFamily="2" charset="2"/>
              </a:rPr>
              <a:t>  </a:t>
            </a:r>
            <a:r>
              <a:rPr lang="en-US" b="1" dirty="0">
                <a:latin typeface="Verdana" pitchFamily="34" charset="0"/>
              </a:rPr>
              <a:t>Fun vs. urgent vs. important</a:t>
            </a:r>
          </a:p>
          <a:p>
            <a:pPr eaLnBrk="1" hangingPunct="1">
              <a:lnSpc>
                <a:spcPct val="90000"/>
              </a:lnSpc>
              <a:buFont typeface="Wingdings" pitchFamily="2" charset="2"/>
              <a:buNone/>
            </a:pPr>
            <a:r>
              <a:rPr lang="en-US" b="1" dirty="0">
                <a:latin typeface="Verdana" pitchFamily="34" charset="0"/>
              </a:rPr>
              <a:t>     activities</a:t>
            </a:r>
          </a:p>
          <a:p>
            <a:pPr eaLnBrk="1" hangingPunct="1">
              <a:lnSpc>
                <a:spcPct val="90000"/>
              </a:lnSpc>
              <a:buFontTx/>
              <a:buNone/>
            </a:pPr>
            <a:endParaRPr lang="en-US" sz="2000" b="1" dirty="0">
              <a:latin typeface="Verdana" pitchFamily="34" charset="0"/>
            </a:endParaRPr>
          </a:p>
          <a:p>
            <a:pPr eaLnBrk="1" hangingPunct="1">
              <a:lnSpc>
                <a:spcPct val="90000"/>
              </a:lnSpc>
              <a:buFontTx/>
              <a:buNone/>
            </a:pPr>
            <a:r>
              <a:rPr lang="en-US" b="1" dirty="0">
                <a:solidFill>
                  <a:srgbClr val="CC3300"/>
                </a:solidFill>
                <a:latin typeface="Verdana" pitchFamily="34" charset="0"/>
                <a:sym typeface="Wingdings" pitchFamily="2" charset="2"/>
              </a:rPr>
              <a:t>  </a:t>
            </a:r>
            <a:r>
              <a:rPr lang="en-US" b="1" dirty="0">
                <a:latin typeface="Verdana" pitchFamily="34" charset="0"/>
              </a:rPr>
              <a:t>Fear factor is often cause</a:t>
            </a:r>
          </a:p>
          <a:p>
            <a:pPr eaLnBrk="1" hangingPunct="1">
              <a:lnSpc>
                <a:spcPct val="90000"/>
              </a:lnSpc>
              <a:buFontTx/>
              <a:buNone/>
            </a:pPr>
            <a:endParaRPr lang="en-US" sz="1200" b="1" dirty="0">
              <a:latin typeface="Verdana" pitchFamily="34" charset="0"/>
            </a:endParaRPr>
          </a:p>
          <a:p>
            <a:pPr lvl="1" eaLnBrk="1" hangingPunct="1">
              <a:lnSpc>
                <a:spcPct val="90000"/>
              </a:lnSpc>
              <a:buFontTx/>
              <a:buNone/>
            </a:pPr>
            <a:r>
              <a:rPr lang="en-US" sz="3200" b="1" dirty="0">
                <a:solidFill>
                  <a:schemeClr val="accent2"/>
                </a:solidFill>
                <a:latin typeface="Verdana" pitchFamily="34" charset="0"/>
              </a:rPr>
              <a:t> </a:t>
            </a:r>
            <a:r>
              <a:rPr lang="en-US" sz="1600" b="1" dirty="0">
                <a:solidFill>
                  <a:schemeClr val="accent2"/>
                </a:solidFill>
                <a:latin typeface="Verdana" pitchFamily="34" charset="0"/>
              </a:rPr>
              <a:t> </a:t>
            </a:r>
            <a:r>
              <a:rPr lang="en-US" sz="3200" b="1" dirty="0">
                <a:solidFill>
                  <a:srgbClr val="CC3300"/>
                </a:solidFill>
                <a:latin typeface="Verdana" pitchFamily="34" charset="0"/>
                <a:sym typeface="Wingdings" pitchFamily="2" charset="2"/>
              </a:rPr>
              <a:t>  </a:t>
            </a:r>
            <a:r>
              <a:rPr lang="en-US" sz="3200" b="1" dirty="0">
                <a:solidFill>
                  <a:schemeClr val="accent2"/>
                </a:solidFill>
                <a:latin typeface="Verdana" pitchFamily="34" charset="0"/>
              </a:rPr>
              <a:t>Break into smaller tasks</a:t>
            </a:r>
          </a:p>
          <a:p>
            <a:pPr lvl="1" eaLnBrk="1" hangingPunct="1">
              <a:lnSpc>
                <a:spcPct val="90000"/>
              </a:lnSpc>
            </a:pPr>
            <a:endParaRPr lang="en-US" sz="1200" b="1" dirty="0">
              <a:solidFill>
                <a:schemeClr val="accent2"/>
              </a:solidFill>
              <a:latin typeface="Verdana" pitchFamily="34" charset="0"/>
            </a:endParaRPr>
          </a:p>
          <a:p>
            <a:pPr lvl="1" eaLnBrk="1" hangingPunct="1">
              <a:lnSpc>
                <a:spcPct val="90000"/>
              </a:lnSpc>
              <a:buFontTx/>
              <a:buNone/>
            </a:pPr>
            <a:r>
              <a:rPr lang="en-US" sz="3200" b="1" dirty="0">
                <a:solidFill>
                  <a:schemeClr val="accent2"/>
                </a:solidFill>
                <a:latin typeface="Verdana" pitchFamily="34" charset="0"/>
              </a:rPr>
              <a:t> </a:t>
            </a:r>
            <a:r>
              <a:rPr lang="en-US" sz="1600" b="1" dirty="0">
                <a:solidFill>
                  <a:schemeClr val="accent2"/>
                </a:solidFill>
                <a:latin typeface="Verdana" pitchFamily="34" charset="0"/>
              </a:rPr>
              <a:t> </a:t>
            </a:r>
            <a:r>
              <a:rPr lang="en-US" sz="3200" b="1" dirty="0">
                <a:solidFill>
                  <a:srgbClr val="CC3300"/>
                </a:solidFill>
                <a:latin typeface="Verdana" pitchFamily="34" charset="0"/>
                <a:sym typeface="Wingdings" pitchFamily="2" charset="2"/>
              </a:rPr>
              <a:t>  </a:t>
            </a:r>
            <a:r>
              <a:rPr lang="en-US" sz="3200" b="1" dirty="0">
                <a:solidFill>
                  <a:schemeClr val="accent2"/>
                </a:solidFill>
                <a:latin typeface="Verdana" pitchFamily="34" charset="0"/>
              </a:rPr>
              <a:t>Schedule it</a:t>
            </a:r>
          </a:p>
          <a:p>
            <a:pPr lvl="1" eaLnBrk="1" hangingPunct="1">
              <a:lnSpc>
                <a:spcPct val="90000"/>
              </a:lnSpc>
            </a:pPr>
            <a:endParaRPr lang="en-US" sz="1200" b="1" dirty="0">
              <a:solidFill>
                <a:schemeClr val="accent2"/>
              </a:solidFill>
              <a:latin typeface="Verdana" pitchFamily="34" charset="0"/>
            </a:endParaRPr>
          </a:p>
          <a:p>
            <a:pPr lvl="1" eaLnBrk="1" hangingPunct="1">
              <a:lnSpc>
                <a:spcPct val="90000"/>
              </a:lnSpc>
              <a:buFontTx/>
              <a:buNone/>
            </a:pPr>
            <a:r>
              <a:rPr lang="en-US" sz="3200" b="1" dirty="0">
                <a:solidFill>
                  <a:schemeClr val="accent2"/>
                </a:solidFill>
                <a:latin typeface="Verdana" pitchFamily="34" charset="0"/>
              </a:rPr>
              <a:t> </a:t>
            </a:r>
            <a:r>
              <a:rPr lang="en-US" sz="1600" b="1" dirty="0">
                <a:solidFill>
                  <a:schemeClr val="accent2"/>
                </a:solidFill>
                <a:latin typeface="Verdana" pitchFamily="34" charset="0"/>
              </a:rPr>
              <a:t> </a:t>
            </a:r>
            <a:r>
              <a:rPr lang="en-US" sz="3200" b="1" dirty="0">
                <a:solidFill>
                  <a:srgbClr val="CC3300"/>
                </a:solidFill>
                <a:latin typeface="Verdana" pitchFamily="34" charset="0"/>
                <a:sym typeface="Wingdings" pitchFamily="2" charset="2"/>
              </a:rPr>
              <a:t>  </a:t>
            </a:r>
            <a:r>
              <a:rPr lang="en-US" sz="3200" b="1" dirty="0">
                <a:solidFill>
                  <a:schemeClr val="accent2"/>
                </a:solidFill>
                <a:latin typeface="Verdana" pitchFamily="34" charset="0"/>
              </a:rPr>
              <a:t>Delegate it</a:t>
            </a:r>
          </a:p>
          <a:p>
            <a:pPr lvl="1" eaLnBrk="1" hangingPunct="1">
              <a:lnSpc>
                <a:spcPct val="90000"/>
              </a:lnSpc>
            </a:pPr>
            <a:endParaRPr lang="en-US" sz="1200" b="1" dirty="0">
              <a:solidFill>
                <a:schemeClr val="accent2"/>
              </a:solidFill>
              <a:latin typeface="Verdana" pitchFamily="34" charset="0"/>
            </a:endParaRPr>
          </a:p>
          <a:p>
            <a:pPr lvl="1" eaLnBrk="1" hangingPunct="1">
              <a:lnSpc>
                <a:spcPct val="90000"/>
              </a:lnSpc>
              <a:buFontTx/>
              <a:buNone/>
            </a:pPr>
            <a:r>
              <a:rPr lang="en-US" sz="3200" b="1" dirty="0">
                <a:solidFill>
                  <a:schemeClr val="accent2"/>
                </a:solidFill>
                <a:latin typeface="Verdana" pitchFamily="34" charset="0"/>
              </a:rPr>
              <a:t> </a:t>
            </a:r>
            <a:r>
              <a:rPr lang="en-US" sz="1600" b="1" dirty="0">
                <a:solidFill>
                  <a:schemeClr val="accent2"/>
                </a:solidFill>
                <a:latin typeface="Verdana" pitchFamily="34" charset="0"/>
              </a:rPr>
              <a:t> </a:t>
            </a:r>
            <a:r>
              <a:rPr lang="en-US" sz="3200" b="1" dirty="0">
                <a:solidFill>
                  <a:srgbClr val="CC3300"/>
                </a:solidFill>
                <a:latin typeface="Verdana" pitchFamily="34" charset="0"/>
                <a:sym typeface="Wingdings" pitchFamily="2" charset="2"/>
              </a:rPr>
              <a:t>  </a:t>
            </a:r>
            <a:r>
              <a:rPr lang="en-US" sz="3200" b="1" dirty="0">
                <a:solidFill>
                  <a:schemeClr val="accent2"/>
                </a:solidFill>
                <a:latin typeface="Verdana" pitchFamily="34" charset="0"/>
              </a:rPr>
              <a:t>Reward or punish self</a:t>
            </a:r>
            <a:endParaRPr lang="en-US" b="1" dirty="0">
              <a:solidFill>
                <a:schemeClr val="accent2"/>
              </a:solidFill>
              <a:latin typeface="Verdana" pitchFamily="34" charset="0"/>
            </a:endParaRPr>
          </a:p>
        </p:txBody>
      </p:sp>
      <p:sp>
        <p:nvSpPr>
          <p:cNvPr id="6" name="Slide Number Placeholder 5"/>
          <p:cNvSpPr>
            <a:spLocks noGrp="1"/>
          </p:cNvSpPr>
          <p:nvPr>
            <p:ph type="sldNum" sz="quarter" idx="12"/>
          </p:nvPr>
        </p:nvSpPr>
        <p:spPr/>
        <p:txBody>
          <a:bodyPr/>
          <a:lstStyle/>
          <a:p>
            <a:fld id="{F471837E-1E13-4F82-84A4-4B054FAB7E00}" type="slidenum">
              <a:rPr lang="en-US" smtClean="0">
                <a:solidFill>
                  <a:srgbClr val="000000"/>
                </a:solidFill>
              </a:rPr>
              <a:pPr/>
              <a:t>120</a:t>
            </a:fld>
            <a:endParaRPr lang="en-US" dirty="0">
              <a:solidFill>
                <a:srgbClr val="000000"/>
              </a:solidFill>
            </a:endParaRPr>
          </a:p>
        </p:txBody>
      </p:sp>
    </p:spTree>
    <p:extLst>
      <p:ext uri="{BB962C8B-B14F-4D97-AF65-F5344CB8AC3E}">
        <p14:creationId xmlns:p14="http://schemas.microsoft.com/office/powerpoint/2010/main" val="5490194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5" name="Rectangle 2"/>
          <p:cNvSpPr>
            <a:spLocks noGrp="1" noChangeArrowheads="1"/>
          </p:cNvSpPr>
          <p:nvPr>
            <p:ph type="title"/>
          </p:nvPr>
        </p:nvSpPr>
        <p:spPr>
          <a:xfrm>
            <a:off x="0" y="0"/>
            <a:ext cx="9144000" cy="1096963"/>
          </a:xfrm>
          <a:solidFill>
            <a:srgbClr val="EAEAEA"/>
          </a:solidFill>
        </p:spPr>
        <p:txBody>
          <a:bodyPr/>
          <a:lstStyle/>
          <a:p>
            <a:pPr eaLnBrk="1" hangingPunct="1"/>
            <a:r>
              <a:rPr lang="en-US" b="1" dirty="0">
                <a:solidFill>
                  <a:schemeClr val="accent2"/>
                </a:solidFill>
                <a:latin typeface="Verdana" pitchFamily="34" charset="0"/>
              </a:rPr>
              <a:t>E-mail – </a:t>
            </a:r>
            <a:r>
              <a:rPr lang="en-US" sz="3600" b="1" dirty="0">
                <a:solidFill>
                  <a:srgbClr val="A50021"/>
                </a:solidFill>
                <a:latin typeface="Verdana" pitchFamily="34" charset="0"/>
              </a:rPr>
              <a:t>The Great Interrupter</a:t>
            </a:r>
            <a:endParaRPr lang="en-US" b="1" dirty="0">
              <a:solidFill>
                <a:srgbClr val="A50021"/>
              </a:solidFill>
              <a:latin typeface="Verdana" pitchFamily="34" charset="0"/>
            </a:endParaRPr>
          </a:p>
        </p:txBody>
      </p:sp>
      <p:sp>
        <p:nvSpPr>
          <p:cNvPr id="300036" name="Rectangle 3"/>
          <p:cNvSpPr>
            <a:spLocks noGrp="1" noChangeArrowheads="1"/>
          </p:cNvSpPr>
          <p:nvPr>
            <p:ph type="body" idx="1"/>
          </p:nvPr>
        </p:nvSpPr>
        <p:spPr>
          <a:xfrm>
            <a:off x="0" y="1070996"/>
            <a:ext cx="9144000" cy="5562600"/>
          </a:xfrm>
        </p:spPr>
        <p:txBody>
          <a:bodyPr/>
          <a:lstStyle/>
          <a:p>
            <a:pPr eaLnBrk="1" hangingPunct="1">
              <a:lnSpc>
                <a:spcPct val="90000"/>
              </a:lnSpc>
              <a:buFont typeface="Wingdings" pitchFamily="2" charset="2"/>
              <a:buChar char="u"/>
            </a:pPr>
            <a:r>
              <a:rPr lang="en-US" sz="2800" b="1" dirty="0">
                <a:latin typeface="Verdana" pitchFamily="34" charset="0"/>
                <a:sym typeface="Wingdings" pitchFamily="2" charset="2"/>
              </a:rPr>
              <a:t> Establish time you respond to email </a:t>
            </a:r>
          </a:p>
          <a:p>
            <a:pPr lvl="1" eaLnBrk="1" hangingPunct="1">
              <a:lnSpc>
                <a:spcPct val="90000"/>
              </a:lnSpc>
              <a:buFont typeface="Wingdings" pitchFamily="2" charset="2"/>
              <a:buChar char="u"/>
            </a:pPr>
            <a:r>
              <a:rPr lang="en-US" sz="2400" b="1" dirty="0">
                <a:solidFill>
                  <a:srgbClr val="008000"/>
                </a:solidFill>
                <a:latin typeface="Verdana" pitchFamily="34" charset="0"/>
                <a:sym typeface="Wingdings" pitchFamily="2" charset="2"/>
              </a:rPr>
              <a:t> 2- 5 times a day (people adjust)</a:t>
            </a:r>
          </a:p>
          <a:p>
            <a:pPr lvl="1" eaLnBrk="1" hangingPunct="1">
              <a:lnSpc>
                <a:spcPct val="90000"/>
              </a:lnSpc>
              <a:buFont typeface="Wingdings" pitchFamily="2" charset="2"/>
              <a:buChar char="u"/>
            </a:pPr>
            <a:r>
              <a:rPr lang="en-US" sz="2400" b="1" dirty="0">
                <a:solidFill>
                  <a:srgbClr val="008000"/>
                </a:solidFill>
                <a:latin typeface="Verdana" pitchFamily="34" charset="0"/>
                <a:sym typeface="Wingdings" pitchFamily="2" charset="2"/>
              </a:rPr>
              <a:t> Turn off bell/balloon – 4 min. transient</a:t>
            </a:r>
          </a:p>
          <a:p>
            <a:pPr lvl="1" eaLnBrk="1" hangingPunct="1">
              <a:lnSpc>
                <a:spcPct val="90000"/>
              </a:lnSpc>
              <a:buFont typeface="Wingdings" pitchFamily="2" charset="2"/>
              <a:buChar char="u"/>
            </a:pPr>
            <a:r>
              <a:rPr lang="en-US" sz="2400" b="1" dirty="0">
                <a:solidFill>
                  <a:srgbClr val="008000"/>
                </a:solidFill>
                <a:latin typeface="Verdana" pitchFamily="34" charset="0"/>
                <a:sym typeface="Wingdings" pitchFamily="2" charset="2"/>
              </a:rPr>
              <a:t> 	Read and respond – touch only </a:t>
            </a:r>
            <a:r>
              <a:rPr lang="en-US" sz="2400" b="1" dirty="0" smtClean="0">
                <a:solidFill>
                  <a:srgbClr val="008000"/>
                </a:solidFill>
                <a:latin typeface="Verdana" pitchFamily="34" charset="0"/>
                <a:sym typeface="Wingdings" pitchFamily="2" charset="2"/>
              </a:rPr>
              <a:t>once</a:t>
            </a:r>
            <a:endParaRPr lang="en-US" sz="1200" b="1" dirty="0" smtClean="0">
              <a:solidFill>
                <a:srgbClr val="008000"/>
              </a:solidFill>
              <a:latin typeface="Verdana" pitchFamily="34" charset="0"/>
              <a:sym typeface="Wingdings" pitchFamily="2" charset="2"/>
            </a:endParaRPr>
          </a:p>
          <a:p>
            <a:pPr lvl="1">
              <a:lnSpc>
                <a:spcPct val="90000"/>
              </a:lnSpc>
              <a:buFont typeface="Wingdings" pitchFamily="2" charset="2"/>
              <a:buChar char="u"/>
            </a:pPr>
            <a:r>
              <a:rPr lang="en-US" sz="2400" b="1" dirty="0">
                <a:solidFill>
                  <a:srgbClr val="008000"/>
                </a:solidFill>
                <a:latin typeface="Verdana" pitchFamily="34" charset="0"/>
                <a:sym typeface="Wingdings" pitchFamily="2" charset="2"/>
              </a:rPr>
              <a:t> 	</a:t>
            </a:r>
            <a:r>
              <a:rPr lang="en-US" sz="2400" b="1" dirty="0" smtClean="0">
                <a:solidFill>
                  <a:srgbClr val="008000"/>
                </a:solidFill>
                <a:latin typeface="Verdana" pitchFamily="34" charset="0"/>
                <a:sym typeface="Wingdings" pitchFamily="2" charset="2"/>
              </a:rPr>
              <a:t>Temporarily lowers IQ/raises stress</a:t>
            </a:r>
            <a:endParaRPr lang="en-US" sz="2400" b="1" dirty="0">
              <a:solidFill>
                <a:srgbClr val="008000"/>
              </a:solidFill>
              <a:latin typeface="Verdana" pitchFamily="34" charset="0"/>
              <a:sym typeface="Wingdings" pitchFamily="2" charset="2"/>
            </a:endParaRPr>
          </a:p>
          <a:p>
            <a:pPr lvl="1" eaLnBrk="1" hangingPunct="1">
              <a:lnSpc>
                <a:spcPct val="90000"/>
              </a:lnSpc>
              <a:buFontTx/>
              <a:buNone/>
            </a:pPr>
            <a:endParaRPr lang="en-US" sz="1200" b="1" dirty="0" smtClean="0">
              <a:solidFill>
                <a:srgbClr val="008000"/>
              </a:solidFill>
              <a:latin typeface="Verdana" pitchFamily="34" charset="0"/>
              <a:sym typeface="Wingdings" pitchFamily="2" charset="2"/>
            </a:endParaRPr>
          </a:p>
          <a:p>
            <a:pPr eaLnBrk="1" hangingPunct="1">
              <a:lnSpc>
                <a:spcPct val="90000"/>
              </a:lnSpc>
              <a:buFont typeface="Wingdings" pitchFamily="2" charset="2"/>
              <a:buChar char="u"/>
            </a:pPr>
            <a:r>
              <a:rPr lang="en-US" b="1" dirty="0" smtClean="0">
                <a:latin typeface="Verdana" pitchFamily="34" charset="0"/>
                <a:sym typeface="Wingdings" pitchFamily="2" charset="2"/>
              </a:rPr>
              <a:t> </a:t>
            </a:r>
            <a:r>
              <a:rPr lang="en-US" sz="2800" b="1" dirty="0">
                <a:latin typeface="Verdana" pitchFamily="34" charset="0"/>
              </a:rPr>
              <a:t>Assume that your e-mail messages </a:t>
            </a:r>
          </a:p>
          <a:p>
            <a:pPr eaLnBrk="1" hangingPunct="1">
              <a:lnSpc>
                <a:spcPct val="90000"/>
              </a:lnSpc>
              <a:buFont typeface="Wingdings" pitchFamily="2" charset="2"/>
              <a:buNone/>
            </a:pPr>
            <a:r>
              <a:rPr lang="en-US" sz="2800" b="1" dirty="0">
                <a:latin typeface="Verdana" pitchFamily="34" charset="0"/>
              </a:rPr>
              <a:t>     are not private.</a:t>
            </a:r>
          </a:p>
          <a:p>
            <a:pPr eaLnBrk="1" hangingPunct="1">
              <a:lnSpc>
                <a:spcPct val="90000"/>
              </a:lnSpc>
              <a:buFontTx/>
              <a:buNone/>
            </a:pPr>
            <a:endParaRPr lang="en-US" sz="800" b="1" dirty="0">
              <a:latin typeface="Verdana" pitchFamily="34" charset="0"/>
            </a:endParaRPr>
          </a:p>
          <a:p>
            <a:pPr eaLnBrk="1" hangingPunct="1">
              <a:lnSpc>
                <a:spcPct val="90000"/>
              </a:lnSpc>
              <a:buFontTx/>
              <a:buNone/>
            </a:pPr>
            <a:r>
              <a:rPr lang="en-US" sz="2800" b="1" dirty="0">
                <a:solidFill>
                  <a:srgbClr val="CC3300"/>
                </a:solidFill>
                <a:latin typeface="Verdana" pitchFamily="34" charset="0"/>
                <a:sym typeface="Wingdings" pitchFamily="2" charset="2"/>
              </a:rPr>
              <a:t>  </a:t>
            </a:r>
            <a:r>
              <a:rPr lang="en-US" sz="2800" b="1" dirty="0">
                <a:latin typeface="Verdana" pitchFamily="34" charset="0"/>
              </a:rPr>
              <a:t>Never write a “hot” e-mail message.</a:t>
            </a:r>
          </a:p>
          <a:p>
            <a:pPr eaLnBrk="1" hangingPunct="1">
              <a:lnSpc>
                <a:spcPct val="90000"/>
              </a:lnSpc>
              <a:buFontTx/>
              <a:buNone/>
            </a:pPr>
            <a:r>
              <a:rPr lang="en-US" sz="2800" b="1" dirty="0">
                <a:latin typeface="Verdana" pitchFamily="34" charset="0"/>
              </a:rPr>
              <a:t>     It is too easy to send by accident.  Don’t</a:t>
            </a:r>
          </a:p>
          <a:p>
            <a:pPr eaLnBrk="1" hangingPunct="1">
              <a:lnSpc>
                <a:spcPct val="90000"/>
              </a:lnSpc>
              <a:buFontTx/>
              <a:buNone/>
            </a:pPr>
            <a:r>
              <a:rPr lang="en-US" sz="2800" b="1" dirty="0">
                <a:latin typeface="Verdana" pitchFamily="34" charset="0"/>
              </a:rPr>
              <a:t>     ever send messages when you are angry.</a:t>
            </a:r>
          </a:p>
          <a:p>
            <a:pPr eaLnBrk="1" hangingPunct="1">
              <a:lnSpc>
                <a:spcPct val="90000"/>
              </a:lnSpc>
            </a:pPr>
            <a:endParaRPr lang="en-US" sz="800" b="1" dirty="0">
              <a:latin typeface="Verdana" pitchFamily="34" charset="0"/>
            </a:endParaRPr>
          </a:p>
          <a:p>
            <a:pPr eaLnBrk="1" hangingPunct="1">
              <a:lnSpc>
                <a:spcPct val="90000"/>
              </a:lnSpc>
              <a:buFont typeface="Wingdings" pitchFamily="2" charset="2"/>
              <a:buNone/>
            </a:pPr>
            <a:r>
              <a:rPr lang="en-US" sz="2800" b="1" dirty="0">
                <a:solidFill>
                  <a:srgbClr val="CC3300"/>
                </a:solidFill>
                <a:latin typeface="Verdana" pitchFamily="34" charset="0"/>
                <a:sym typeface="Wingdings" pitchFamily="2" charset="2"/>
              </a:rPr>
              <a:t>  </a:t>
            </a:r>
            <a:r>
              <a:rPr lang="en-US" sz="2800" b="1" dirty="0">
                <a:latin typeface="Verdana" pitchFamily="34" charset="0"/>
              </a:rPr>
              <a:t>Make e-mail brief and proof-read it.</a:t>
            </a:r>
          </a:p>
        </p:txBody>
      </p:sp>
      <p:sp>
        <p:nvSpPr>
          <p:cNvPr id="6" name="Slide Number Placeholder 5"/>
          <p:cNvSpPr>
            <a:spLocks noGrp="1"/>
          </p:cNvSpPr>
          <p:nvPr>
            <p:ph type="sldNum" sz="quarter" idx="12"/>
          </p:nvPr>
        </p:nvSpPr>
        <p:spPr/>
        <p:txBody>
          <a:bodyPr/>
          <a:lstStyle/>
          <a:p>
            <a:fld id="{F471837E-1E13-4F82-84A4-4B054FAB7E00}" type="slidenum">
              <a:rPr lang="en-US" smtClean="0">
                <a:solidFill>
                  <a:srgbClr val="000000"/>
                </a:solidFill>
              </a:rPr>
              <a:pPr/>
              <a:t>121</a:t>
            </a:fld>
            <a:endParaRPr lang="en-US" dirty="0">
              <a:solidFill>
                <a:srgbClr val="000000"/>
              </a:solidFill>
            </a:endParaRPr>
          </a:p>
        </p:txBody>
      </p:sp>
    </p:spTree>
    <p:extLst>
      <p:ext uri="{BB962C8B-B14F-4D97-AF65-F5344CB8AC3E}">
        <p14:creationId xmlns:p14="http://schemas.microsoft.com/office/powerpoint/2010/main" val="997521745"/>
      </p:ext>
    </p:extLst>
  </p:cSld>
  <p:clrMapOvr>
    <a:masterClrMapping/>
  </p:clrMapOvr>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9" name="Rectangle 2"/>
          <p:cNvSpPr>
            <a:spLocks noGrp="1" noChangeArrowheads="1"/>
          </p:cNvSpPr>
          <p:nvPr>
            <p:ph type="title"/>
          </p:nvPr>
        </p:nvSpPr>
        <p:spPr>
          <a:xfrm>
            <a:off x="0" y="0"/>
            <a:ext cx="9144000" cy="1096963"/>
          </a:xfrm>
          <a:solidFill>
            <a:srgbClr val="EAEAEA"/>
          </a:solidFill>
        </p:spPr>
        <p:txBody>
          <a:bodyPr/>
          <a:lstStyle/>
          <a:p>
            <a:pPr eaLnBrk="1" hangingPunct="1"/>
            <a:r>
              <a:rPr lang="en-US" b="1" dirty="0">
                <a:solidFill>
                  <a:schemeClr val="accent2"/>
                </a:solidFill>
                <a:latin typeface="Verdana" pitchFamily="34" charset="0"/>
              </a:rPr>
              <a:t>E-mail</a:t>
            </a:r>
          </a:p>
        </p:txBody>
      </p:sp>
      <p:sp>
        <p:nvSpPr>
          <p:cNvPr id="301060" name="Rectangle 3"/>
          <p:cNvSpPr>
            <a:spLocks noGrp="1" noChangeArrowheads="1"/>
          </p:cNvSpPr>
          <p:nvPr>
            <p:ph type="body" idx="1"/>
          </p:nvPr>
        </p:nvSpPr>
        <p:spPr>
          <a:xfrm>
            <a:off x="228600" y="1219200"/>
            <a:ext cx="8915400" cy="5638800"/>
          </a:xfrm>
        </p:spPr>
        <p:txBody>
          <a:bodyPr/>
          <a:lstStyle/>
          <a:p>
            <a:pPr eaLnBrk="1" hangingPunct="1">
              <a:lnSpc>
                <a:spcPct val="90000"/>
              </a:lnSpc>
              <a:buFontTx/>
              <a:buNone/>
            </a:pPr>
            <a:r>
              <a:rPr lang="en-US" sz="2400" b="1" dirty="0">
                <a:solidFill>
                  <a:srgbClr val="CC3300"/>
                </a:solidFill>
                <a:latin typeface="Verdana" pitchFamily="34" charset="0"/>
                <a:sym typeface="Wingdings" pitchFamily="2" charset="2"/>
              </a:rPr>
              <a:t> </a:t>
            </a:r>
            <a:r>
              <a:rPr lang="en-US" sz="2400" b="1" dirty="0">
                <a:latin typeface="Verdana" pitchFamily="34" charset="0"/>
                <a:sym typeface="Wingdings" pitchFamily="2" charset="2"/>
              </a:rPr>
              <a:t> </a:t>
            </a:r>
            <a:r>
              <a:rPr lang="en-US" sz="2400" b="1" dirty="0">
                <a:latin typeface="Verdana" pitchFamily="34" charset="0"/>
              </a:rPr>
              <a:t>Don’t check e-mail 1</a:t>
            </a:r>
            <a:r>
              <a:rPr lang="en-US" sz="2400" b="1" baseline="30000" dirty="0">
                <a:latin typeface="Verdana" pitchFamily="34" charset="0"/>
              </a:rPr>
              <a:t>st</a:t>
            </a:r>
            <a:r>
              <a:rPr lang="en-US" sz="2400" b="1" dirty="0">
                <a:latin typeface="Verdana" pitchFamily="34" charset="0"/>
              </a:rPr>
              <a:t> thing in the morning (do something important 1</a:t>
            </a:r>
            <a:r>
              <a:rPr lang="en-US" sz="2400" b="1" baseline="30000" dirty="0">
                <a:latin typeface="Verdana" pitchFamily="34" charset="0"/>
              </a:rPr>
              <a:t>st,  </a:t>
            </a:r>
            <a:r>
              <a:rPr lang="en-US" sz="2400" b="1" dirty="0">
                <a:latin typeface="Verdana" pitchFamily="34" charset="0"/>
              </a:rPr>
              <a:t>e-mail is an excuse).</a:t>
            </a:r>
          </a:p>
          <a:p>
            <a:pPr eaLnBrk="1" hangingPunct="1">
              <a:lnSpc>
                <a:spcPct val="90000"/>
              </a:lnSpc>
            </a:pPr>
            <a:endParaRPr lang="en-US" sz="1400" b="1" dirty="0">
              <a:latin typeface="Verdana" pitchFamily="34" charset="0"/>
            </a:endParaRPr>
          </a:p>
          <a:p>
            <a:pPr eaLnBrk="1" hangingPunct="1">
              <a:lnSpc>
                <a:spcPct val="90000"/>
              </a:lnSpc>
              <a:buFont typeface="Wingdings" pitchFamily="2" charset="2"/>
              <a:buNone/>
            </a:pPr>
            <a:r>
              <a:rPr lang="en-US" sz="2400" b="1" dirty="0">
                <a:solidFill>
                  <a:srgbClr val="CC3300"/>
                </a:solidFill>
                <a:latin typeface="Verdana" pitchFamily="34" charset="0"/>
                <a:sym typeface="Wingdings" pitchFamily="2" charset="2"/>
              </a:rPr>
              <a:t>  </a:t>
            </a:r>
            <a:r>
              <a:rPr lang="en-US" sz="2400" b="1" dirty="0">
                <a:latin typeface="Verdana" pitchFamily="34" charset="0"/>
              </a:rPr>
              <a:t>Don’t check e-mail in late evening (interferes with sleep).</a:t>
            </a:r>
          </a:p>
          <a:p>
            <a:pPr eaLnBrk="1" hangingPunct="1">
              <a:lnSpc>
                <a:spcPct val="90000"/>
              </a:lnSpc>
              <a:buFont typeface="Wingdings" pitchFamily="2" charset="2"/>
              <a:buNone/>
            </a:pPr>
            <a:endParaRPr lang="en-US" sz="1400" b="1" dirty="0">
              <a:latin typeface="Verdana" pitchFamily="34" charset="0"/>
            </a:endParaRPr>
          </a:p>
          <a:p>
            <a:pPr eaLnBrk="1" hangingPunct="1">
              <a:lnSpc>
                <a:spcPct val="90000"/>
              </a:lnSpc>
              <a:buFont typeface="Wingdings" pitchFamily="2" charset="2"/>
              <a:buChar char="u"/>
            </a:pPr>
            <a:r>
              <a:rPr lang="en-US" sz="2400" b="1" dirty="0">
                <a:solidFill>
                  <a:srgbClr val="CC3300"/>
                </a:solidFill>
                <a:latin typeface="Verdana" pitchFamily="34" charset="0"/>
                <a:sym typeface="Wingdings" pitchFamily="2" charset="2"/>
              </a:rPr>
              <a:t> </a:t>
            </a:r>
            <a:r>
              <a:rPr lang="en-US" sz="2400" b="1" dirty="0">
                <a:latin typeface="Verdana" pitchFamily="34" charset="0"/>
                <a:sym typeface="Wingdings" pitchFamily="2" charset="2"/>
              </a:rPr>
              <a:t>Minimize exchanges: ‘propose not ask’  Suggest solutions, use ‘if then’</a:t>
            </a:r>
          </a:p>
          <a:p>
            <a:pPr eaLnBrk="1" hangingPunct="1">
              <a:lnSpc>
                <a:spcPct val="90000"/>
              </a:lnSpc>
              <a:buFont typeface="Wingdings" pitchFamily="2" charset="2"/>
              <a:buNone/>
            </a:pPr>
            <a:endParaRPr lang="en-US" sz="2400" b="1" dirty="0">
              <a:solidFill>
                <a:srgbClr val="CC3300"/>
              </a:solidFill>
              <a:latin typeface="Verdana" pitchFamily="34" charset="0"/>
              <a:sym typeface="Wingdings" pitchFamily="2" charset="2"/>
            </a:endParaRPr>
          </a:p>
          <a:p>
            <a:pPr eaLnBrk="1" hangingPunct="1">
              <a:lnSpc>
                <a:spcPct val="90000"/>
              </a:lnSpc>
              <a:buFont typeface="Wingdings" pitchFamily="2" charset="2"/>
              <a:buChar char="u"/>
            </a:pPr>
            <a:r>
              <a:rPr lang="en-US" sz="2400" b="1" dirty="0">
                <a:solidFill>
                  <a:srgbClr val="CC3300"/>
                </a:solidFill>
                <a:latin typeface="Verdana" pitchFamily="34" charset="0"/>
              </a:rPr>
              <a:t> </a:t>
            </a:r>
            <a:r>
              <a:rPr lang="en-US" sz="2400" b="1" dirty="0" smtClean="0">
                <a:latin typeface="Verdana" pitchFamily="34" charset="0"/>
              </a:rPr>
              <a:t>Unsubscribe or block </a:t>
            </a:r>
            <a:r>
              <a:rPr lang="en-US" sz="2400" b="1" dirty="0">
                <a:latin typeface="Verdana" pitchFamily="34" charset="0"/>
              </a:rPr>
              <a:t>if you don’t read</a:t>
            </a:r>
          </a:p>
          <a:p>
            <a:pPr eaLnBrk="1" hangingPunct="1">
              <a:lnSpc>
                <a:spcPct val="90000"/>
              </a:lnSpc>
              <a:buFont typeface="Wingdings" pitchFamily="2" charset="2"/>
              <a:buNone/>
            </a:pPr>
            <a:endParaRPr lang="en-US" sz="2400" b="1" dirty="0">
              <a:solidFill>
                <a:srgbClr val="CC3300"/>
              </a:solidFill>
              <a:latin typeface="Verdana" pitchFamily="34" charset="0"/>
            </a:endParaRPr>
          </a:p>
          <a:p>
            <a:pPr eaLnBrk="1" hangingPunct="1">
              <a:lnSpc>
                <a:spcPct val="90000"/>
              </a:lnSpc>
              <a:buFont typeface="Wingdings" pitchFamily="2" charset="2"/>
              <a:buChar char="u"/>
            </a:pPr>
            <a:r>
              <a:rPr lang="en-US" sz="2400" b="1" dirty="0">
                <a:solidFill>
                  <a:srgbClr val="CC3300"/>
                </a:solidFill>
                <a:latin typeface="Verdana" pitchFamily="34" charset="0"/>
              </a:rPr>
              <a:t> </a:t>
            </a:r>
            <a:r>
              <a:rPr lang="en-US" sz="2400" b="1" dirty="0">
                <a:latin typeface="Verdana" pitchFamily="34" charset="0"/>
              </a:rPr>
              <a:t>Fewer and more concise message</a:t>
            </a:r>
          </a:p>
          <a:p>
            <a:pPr eaLnBrk="1" hangingPunct="1">
              <a:lnSpc>
                <a:spcPct val="90000"/>
              </a:lnSpc>
              <a:buFont typeface="Wingdings" pitchFamily="2" charset="2"/>
              <a:buNone/>
            </a:pPr>
            <a:endParaRPr lang="en-US" sz="2400" b="1" dirty="0">
              <a:solidFill>
                <a:srgbClr val="CC3300"/>
              </a:solidFill>
              <a:latin typeface="Verdana" pitchFamily="34" charset="0"/>
            </a:endParaRPr>
          </a:p>
          <a:p>
            <a:pPr eaLnBrk="1" hangingPunct="1">
              <a:lnSpc>
                <a:spcPct val="90000"/>
              </a:lnSpc>
              <a:buFont typeface="Wingdings" pitchFamily="2" charset="2"/>
              <a:buChar char="u"/>
            </a:pPr>
            <a:r>
              <a:rPr lang="en-US" sz="2400" b="1" dirty="0">
                <a:solidFill>
                  <a:srgbClr val="CC3300"/>
                </a:solidFill>
                <a:latin typeface="Verdana" pitchFamily="34" charset="0"/>
              </a:rPr>
              <a:t> </a:t>
            </a:r>
            <a:r>
              <a:rPr lang="en-US" sz="2400" b="1" dirty="0">
                <a:latin typeface="Verdana" pitchFamily="34" charset="0"/>
              </a:rPr>
              <a:t>If message train longer than 3, phone</a:t>
            </a:r>
          </a:p>
        </p:txBody>
      </p:sp>
      <p:sp>
        <p:nvSpPr>
          <p:cNvPr id="6" name="Slide Number Placeholder 5"/>
          <p:cNvSpPr>
            <a:spLocks noGrp="1"/>
          </p:cNvSpPr>
          <p:nvPr>
            <p:ph type="sldNum" sz="quarter" idx="12"/>
          </p:nvPr>
        </p:nvSpPr>
        <p:spPr/>
        <p:txBody>
          <a:bodyPr/>
          <a:lstStyle/>
          <a:p>
            <a:fld id="{F471837E-1E13-4F82-84A4-4B054FAB7E00}" type="slidenum">
              <a:rPr lang="en-US" smtClean="0">
                <a:solidFill>
                  <a:srgbClr val="000000"/>
                </a:solidFill>
              </a:rPr>
              <a:pPr/>
              <a:t>122</a:t>
            </a:fld>
            <a:endParaRPr lang="en-US" dirty="0">
              <a:solidFill>
                <a:srgbClr val="000000"/>
              </a:solidFill>
            </a:endParaRPr>
          </a:p>
        </p:txBody>
      </p:sp>
    </p:spTree>
    <p:extLst>
      <p:ext uri="{BB962C8B-B14F-4D97-AF65-F5344CB8AC3E}">
        <p14:creationId xmlns:p14="http://schemas.microsoft.com/office/powerpoint/2010/main" val="119667052"/>
      </p:ext>
    </p:extLst>
  </p:cSld>
  <p:clrMapOvr>
    <a:masterClrMapping/>
  </p:clrMapOvr>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3" name="Rectangle 1026"/>
          <p:cNvSpPr>
            <a:spLocks noGrp="1" noChangeArrowheads="1"/>
          </p:cNvSpPr>
          <p:nvPr>
            <p:ph type="title"/>
          </p:nvPr>
        </p:nvSpPr>
        <p:spPr>
          <a:xfrm>
            <a:off x="0" y="0"/>
            <a:ext cx="9144000" cy="1096963"/>
          </a:xfrm>
          <a:solidFill>
            <a:srgbClr val="EAEAEA"/>
          </a:solidFill>
        </p:spPr>
        <p:txBody>
          <a:bodyPr/>
          <a:lstStyle/>
          <a:p>
            <a:pPr eaLnBrk="1" hangingPunct="1"/>
            <a:r>
              <a:rPr lang="en-US" b="1" dirty="0">
                <a:solidFill>
                  <a:schemeClr val="accent2"/>
                </a:solidFill>
                <a:latin typeface="Verdana" pitchFamily="34" charset="0"/>
              </a:rPr>
              <a:t>E-mail</a:t>
            </a:r>
          </a:p>
        </p:txBody>
      </p:sp>
      <p:sp>
        <p:nvSpPr>
          <p:cNvPr id="302084" name="Rectangle 1027"/>
          <p:cNvSpPr>
            <a:spLocks noGrp="1" noChangeArrowheads="1"/>
          </p:cNvSpPr>
          <p:nvPr>
            <p:ph type="body" idx="1"/>
          </p:nvPr>
        </p:nvSpPr>
        <p:spPr>
          <a:xfrm>
            <a:off x="228600" y="1219200"/>
            <a:ext cx="8915400" cy="5638800"/>
          </a:xfrm>
        </p:spPr>
        <p:txBody>
          <a:bodyPr/>
          <a:lstStyle/>
          <a:p>
            <a:pPr eaLnBrk="1" hangingPunct="1">
              <a:lnSpc>
                <a:spcPct val="90000"/>
              </a:lnSpc>
              <a:buFontTx/>
              <a:buNone/>
            </a:pPr>
            <a:r>
              <a:rPr lang="en-US" sz="2800" b="1" dirty="0">
                <a:solidFill>
                  <a:srgbClr val="CC3300"/>
                </a:solidFill>
                <a:latin typeface="Verdana" pitchFamily="34" charset="0"/>
                <a:sym typeface="Wingdings" pitchFamily="2" charset="2"/>
              </a:rPr>
              <a:t> </a:t>
            </a:r>
            <a:r>
              <a:rPr lang="en-US" sz="2800" b="1" dirty="0">
                <a:latin typeface="Verdana" pitchFamily="34" charset="0"/>
                <a:sym typeface="Wingdings" pitchFamily="2" charset="2"/>
              </a:rPr>
              <a:t> </a:t>
            </a:r>
            <a:r>
              <a:rPr lang="en-US" sz="2800" b="1" dirty="0">
                <a:latin typeface="Verdana" pitchFamily="34" charset="0"/>
              </a:rPr>
              <a:t>If you will be away, have the e-mail</a:t>
            </a:r>
          </a:p>
          <a:p>
            <a:pPr eaLnBrk="1" hangingPunct="1">
              <a:lnSpc>
                <a:spcPct val="90000"/>
              </a:lnSpc>
              <a:buFontTx/>
              <a:buNone/>
            </a:pPr>
            <a:r>
              <a:rPr lang="en-US" sz="2800" b="1" dirty="0">
                <a:latin typeface="Verdana" pitchFamily="34" charset="0"/>
              </a:rPr>
              <a:t>     automatically reply that you will</a:t>
            </a:r>
          </a:p>
          <a:p>
            <a:pPr eaLnBrk="1" hangingPunct="1">
              <a:lnSpc>
                <a:spcPct val="90000"/>
              </a:lnSpc>
              <a:buFontTx/>
              <a:buNone/>
            </a:pPr>
            <a:r>
              <a:rPr lang="en-US" sz="2800" b="1" dirty="0">
                <a:latin typeface="Verdana" pitchFamily="34" charset="0"/>
              </a:rPr>
              <a:t>     respond when you return.</a:t>
            </a:r>
          </a:p>
          <a:p>
            <a:pPr eaLnBrk="1" hangingPunct="1">
              <a:lnSpc>
                <a:spcPct val="90000"/>
              </a:lnSpc>
            </a:pPr>
            <a:endParaRPr lang="en-US" sz="1600" b="1" dirty="0">
              <a:latin typeface="Verdana" pitchFamily="34" charset="0"/>
            </a:endParaRPr>
          </a:p>
          <a:p>
            <a:pPr eaLnBrk="1" hangingPunct="1">
              <a:lnSpc>
                <a:spcPct val="90000"/>
              </a:lnSpc>
              <a:buFont typeface="Wingdings" pitchFamily="2" charset="2"/>
              <a:buNone/>
            </a:pPr>
            <a:r>
              <a:rPr lang="en-US" sz="2800" b="1" dirty="0">
                <a:solidFill>
                  <a:srgbClr val="CC3300"/>
                </a:solidFill>
                <a:latin typeface="Verdana" pitchFamily="34" charset="0"/>
                <a:sym typeface="Wingdings" pitchFamily="2" charset="2"/>
              </a:rPr>
              <a:t>  </a:t>
            </a:r>
            <a:r>
              <a:rPr lang="en-US" sz="2800" b="1" dirty="0">
                <a:latin typeface="Verdana" pitchFamily="34" charset="0"/>
              </a:rPr>
              <a:t>Aliases are convenient for sending</a:t>
            </a:r>
          </a:p>
          <a:p>
            <a:pPr eaLnBrk="1" hangingPunct="1">
              <a:lnSpc>
                <a:spcPct val="90000"/>
              </a:lnSpc>
              <a:buFont typeface="Wingdings" pitchFamily="2" charset="2"/>
              <a:buNone/>
            </a:pPr>
            <a:r>
              <a:rPr lang="en-US" sz="2800" b="1" dirty="0">
                <a:latin typeface="Verdana" pitchFamily="34" charset="0"/>
              </a:rPr>
              <a:t>     e-mail to a number of people, but </a:t>
            </a:r>
          </a:p>
          <a:p>
            <a:pPr eaLnBrk="1" hangingPunct="1">
              <a:lnSpc>
                <a:spcPct val="90000"/>
              </a:lnSpc>
              <a:buFont typeface="Wingdings" pitchFamily="2" charset="2"/>
              <a:buNone/>
            </a:pPr>
            <a:r>
              <a:rPr lang="en-US" sz="2800" b="1" dirty="0">
                <a:latin typeface="Verdana" pitchFamily="34" charset="0"/>
              </a:rPr>
              <a:t>     the message loses its personal touch.</a:t>
            </a:r>
          </a:p>
          <a:p>
            <a:pPr eaLnBrk="1" hangingPunct="1">
              <a:lnSpc>
                <a:spcPct val="90000"/>
              </a:lnSpc>
              <a:buFont typeface="Wingdings" pitchFamily="2" charset="2"/>
              <a:buNone/>
            </a:pPr>
            <a:endParaRPr lang="en-US" sz="1600" b="1" dirty="0">
              <a:latin typeface="Verdana" pitchFamily="34" charset="0"/>
            </a:endParaRPr>
          </a:p>
          <a:p>
            <a:pPr eaLnBrk="1" hangingPunct="1">
              <a:lnSpc>
                <a:spcPct val="90000"/>
              </a:lnSpc>
              <a:buFont typeface="Wingdings" pitchFamily="2" charset="2"/>
              <a:buNone/>
            </a:pPr>
            <a:r>
              <a:rPr lang="en-US" sz="2800" b="1" dirty="0">
                <a:solidFill>
                  <a:srgbClr val="CC3300"/>
                </a:solidFill>
                <a:latin typeface="Verdana" pitchFamily="34" charset="0"/>
                <a:sym typeface="Wingdings" pitchFamily="2" charset="2"/>
              </a:rPr>
              <a:t>  </a:t>
            </a:r>
            <a:r>
              <a:rPr lang="en-US" sz="2800" b="1" dirty="0">
                <a:latin typeface="Verdana" pitchFamily="34" charset="0"/>
              </a:rPr>
              <a:t>Requests for people to do work are </a:t>
            </a:r>
          </a:p>
          <a:p>
            <a:pPr eaLnBrk="1" hangingPunct="1">
              <a:lnSpc>
                <a:spcPct val="90000"/>
              </a:lnSpc>
              <a:buFontTx/>
              <a:buNone/>
            </a:pPr>
            <a:r>
              <a:rPr lang="en-US" sz="2800" b="1" dirty="0">
                <a:latin typeface="Verdana" pitchFamily="34" charset="0"/>
              </a:rPr>
              <a:t>     much more effective if they are</a:t>
            </a:r>
          </a:p>
          <a:p>
            <a:pPr eaLnBrk="1" hangingPunct="1">
              <a:lnSpc>
                <a:spcPct val="90000"/>
              </a:lnSpc>
              <a:buFontTx/>
              <a:buNone/>
            </a:pPr>
            <a:r>
              <a:rPr lang="en-US" sz="2800" b="1" dirty="0">
                <a:latin typeface="Verdana" pitchFamily="34" charset="0"/>
              </a:rPr>
              <a:t>     addressed to only one person instead</a:t>
            </a:r>
          </a:p>
          <a:p>
            <a:pPr eaLnBrk="1" hangingPunct="1">
              <a:lnSpc>
                <a:spcPct val="90000"/>
              </a:lnSpc>
              <a:buFontTx/>
              <a:buNone/>
            </a:pPr>
            <a:r>
              <a:rPr lang="en-US" sz="2800" b="1" dirty="0">
                <a:latin typeface="Verdana" pitchFamily="34" charset="0"/>
              </a:rPr>
              <a:t>     of to a group.</a:t>
            </a:r>
          </a:p>
        </p:txBody>
      </p:sp>
      <p:sp>
        <p:nvSpPr>
          <p:cNvPr id="6" name="Slide Number Placeholder 5"/>
          <p:cNvSpPr>
            <a:spLocks noGrp="1"/>
          </p:cNvSpPr>
          <p:nvPr>
            <p:ph type="sldNum" sz="quarter" idx="12"/>
          </p:nvPr>
        </p:nvSpPr>
        <p:spPr/>
        <p:txBody>
          <a:bodyPr/>
          <a:lstStyle/>
          <a:p>
            <a:fld id="{F471837E-1E13-4F82-84A4-4B054FAB7E00}" type="slidenum">
              <a:rPr lang="en-US" smtClean="0">
                <a:solidFill>
                  <a:srgbClr val="000000"/>
                </a:solidFill>
              </a:rPr>
              <a:pPr/>
              <a:t>123</a:t>
            </a:fld>
            <a:endParaRPr lang="en-US" dirty="0">
              <a:solidFill>
                <a:srgbClr val="000000"/>
              </a:solidFill>
            </a:endParaRPr>
          </a:p>
        </p:txBody>
      </p:sp>
    </p:spTree>
    <p:extLst>
      <p:ext uri="{BB962C8B-B14F-4D97-AF65-F5344CB8AC3E}">
        <p14:creationId xmlns:p14="http://schemas.microsoft.com/office/powerpoint/2010/main" val="2102441066"/>
      </p:ext>
    </p:extLst>
  </p:cSld>
  <p:clrMapOvr>
    <a:masterClrMapping/>
  </p:clrMapOvr>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7" name="Rectangle 2"/>
          <p:cNvSpPr>
            <a:spLocks noGrp="1" noChangeArrowheads="1"/>
          </p:cNvSpPr>
          <p:nvPr>
            <p:ph type="title"/>
          </p:nvPr>
        </p:nvSpPr>
        <p:spPr>
          <a:xfrm>
            <a:off x="0" y="0"/>
            <a:ext cx="9144000" cy="1096963"/>
          </a:xfrm>
          <a:solidFill>
            <a:srgbClr val="EAEAEA"/>
          </a:solidFill>
        </p:spPr>
        <p:txBody>
          <a:bodyPr/>
          <a:lstStyle/>
          <a:p>
            <a:pPr eaLnBrk="1" hangingPunct="1"/>
            <a:r>
              <a:rPr lang="en-US" b="1" dirty="0">
                <a:solidFill>
                  <a:schemeClr val="accent2"/>
                </a:solidFill>
                <a:latin typeface="Verdana" pitchFamily="34" charset="0"/>
              </a:rPr>
              <a:t>E-mail</a:t>
            </a:r>
          </a:p>
        </p:txBody>
      </p:sp>
      <p:sp>
        <p:nvSpPr>
          <p:cNvPr id="303108" name="Rectangle 3"/>
          <p:cNvSpPr>
            <a:spLocks noGrp="1" noChangeArrowheads="1"/>
          </p:cNvSpPr>
          <p:nvPr>
            <p:ph type="body" idx="1"/>
          </p:nvPr>
        </p:nvSpPr>
        <p:spPr>
          <a:xfrm>
            <a:off x="228600" y="1219200"/>
            <a:ext cx="8915400" cy="5638800"/>
          </a:xfrm>
        </p:spPr>
        <p:txBody>
          <a:bodyPr/>
          <a:lstStyle/>
          <a:p>
            <a:pPr eaLnBrk="1" hangingPunct="1">
              <a:lnSpc>
                <a:spcPct val="90000"/>
              </a:lnSpc>
              <a:buFontTx/>
              <a:buNone/>
            </a:pPr>
            <a:r>
              <a:rPr lang="en-US" sz="2400" b="1" dirty="0">
                <a:solidFill>
                  <a:srgbClr val="CC3300"/>
                </a:solidFill>
                <a:latin typeface="Verdana" pitchFamily="34" charset="0"/>
                <a:sym typeface="Wingdings" pitchFamily="2" charset="2"/>
              </a:rPr>
              <a:t> </a:t>
            </a:r>
            <a:r>
              <a:rPr lang="en-US" sz="2400" b="1" dirty="0">
                <a:latin typeface="Verdana" pitchFamily="34" charset="0"/>
                <a:sym typeface="Wingdings" pitchFamily="2" charset="2"/>
              </a:rPr>
              <a:t> </a:t>
            </a:r>
            <a:r>
              <a:rPr lang="en-US" sz="2400" b="1" dirty="0">
                <a:latin typeface="Verdana" pitchFamily="34" charset="0"/>
              </a:rPr>
              <a:t>Don’t read other people’s e-mail. </a:t>
            </a:r>
          </a:p>
          <a:p>
            <a:pPr eaLnBrk="1" hangingPunct="1">
              <a:lnSpc>
                <a:spcPct val="90000"/>
              </a:lnSpc>
              <a:buFontTx/>
              <a:buNone/>
            </a:pPr>
            <a:endParaRPr lang="en-US" sz="1400" b="1" dirty="0">
              <a:latin typeface="Verdana" pitchFamily="34" charset="0"/>
            </a:endParaRPr>
          </a:p>
          <a:p>
            <a:pPr eaLnBrk="1" hangingPunct="1">
              <a:lnSpc>
                <a:spcPct val="90000"/>
              </a:lnSpc>
              <a:buFontTx/>
              <a:buNone/>
            </a:pPr>
            <a:r>
              <a:rPr lang="en-US" sz="2400" b="1" dirty="0">
                <a:solidFill>
                  <a:srgbClr val="CC3300"/>
                </a:solidFill>
                <a:latin typeface="Verdana" pitchFamily="34" charset="0"/>
                <a:sym typeface="Wingdings" pitchFamily="2" charset="2"/>
              </a:rPr>
              <a:t> </a:t>
            </a:r>
            <a:r>
              <a:rPr lang="en-US" sz="2400" b="1" dirty="0">
                <a:latin typeface="Verdana" pitchFamily="34" charset="0"/>
              </a:rPr>
              <a:t>For large back-log</a:t>
            </a:r>
          </a:p>
          <a:p>
            <a:pPr lvl="1" eaLnBrk="1" hangingPunct="1">
              <a:lnSpc>
                <a:spcPct val="90000"/>
              </a:lnSpc>
              <a:buFont typeface="Wingdings" pitchFamily="2" charset="2"/>
              <a:buChar char="u"/>
            </a:pPr>
            <a:r>
              <a:rPr lang="en-US" sz="2000" b="1" dirty="0">
                <a:solidFill>
                  <a:srgbClr val="008000"/>
                </a:solidFill>
                <a:latin typeface="Verdana" pitchFamily="34" charset="0"/>
              </a:rPr>
              <a:t> Sort into respond, reference, delete; then process</a:t>
            </a:r>
          </a:p>
          <a:p>
            <a:pPr lvl="1" eaLnBrk="1" hangingPunct="1">
              <a:lnSpc>
                <a:spcPct val="90000"/>
              </a:lnSpc>
              <a:buFont typeface="Wingdings" pitchFamily="2" charset="2"/>
              <a:buChar char="u"/>
            </a:pPr>
            <a:r>
              <a:rPr lang="en-US" sz="2000" b="1" dirty="0">
                <a:solidFill>
                  <a:srgbClr val="008000"/>
                </a:solidFill>
                <a:latin typeface="Verdana" pitchFamily="34" charset="0"/>
              </a:rPr>
              <a:t> Consider using temporary folder</a:t>
            </a:r>
          </a:p>
          <a:p>
            <a:pPr eaLnBrk="1" hangingPunct="1">
              <a:lnSpc>
                <a:spcPct val="90000"/>
              </a:lnSpc>
              <a:buFont typeface="Wingdings" pitchFamily="2" charset="2"/>
              <a:buNone/>
            </a:pPr>
            <a:endParaRPr lang="en-US" sz="1400" b="1" dirty="0">
              <a:latin typeface="Verdana" pitchFamily="34" charset="0"/>
            </a:endParaRPr>
          </a:p>
        </p:txBody>
      </p:sp>
      <p:sp>
        <p:nvSpPr>
          <p:cNvPr id="303109" name="TextBox 4"/>
          <p:cNvSpPr txBox="1">
            <a:spLocks noChangeArrowheads="1"/>
          </p:cNvSpPr>
          <p:nvPr/>
        </p:nvSpPr>
        <p:spPr bwMode="auto">
          <a:xfrm>
            <a:off x="5257800" y="6400800"/>
            <a:ext cx="3021013" cy="369888"/>
          </a:xfrm>
          <a:prstGeom prst="rect">
            <a:avLst/>
          </a:prstGeom>
          <a:noFill/>
          <a:ln w="9525">
            <a:noFill/>
            <a:miter lim="800000"/>
            <a:headEnd/>
            <a:tailEnd/>
          </a:ln>
        </p:spPr>
        <p:txBody>
          <a:bodyPr wrap="none">
            <a:spAutoFit/>
          </a:bodyPr>
          <a:lstStyle/>
          <a:p>
            <a:pPr>
              <a:buFont typeface="Wingdings" pitchFamily="2" charset="2"/>
              <a:buNone/>
            </a:pPr>
            <a:r>
              <a:rPr lang="en-US" dirty="0"/>
              <a:t>www.inboxdetox.com</a:t>
            </a:r>
          </a:p>
        </p:txBody>
      </p:sp>
      <p:sp>
        <p:nvSpPr>
          <p:cNvPr id="7" name="Slide Number Placeholder 6"/>
          <p:cNvSpPr>
            <a:spLocks noGrp="1"/>
          </p:cNvSpPr>
          <p:nvPr>
            <p:ph type="sldNum" sz="quarter" idx="12"/>
          </p:nvPr>
        </p:nvSpPr>
        <p:spPr/>
        <p:txBody>
          <a:bodyPr/>
          <a:lstStyle/>
          <a:p>
            <a:fld id="{F471837E-1E13-4F82-84A4-4B054FAB7E00}" type="slidenum">
              <a:rPr lang="en-US" smtClean="0">
                <a:solidFill>
                  <a:srgbClr val="000000"/>
                </a:solidFill>
              </a:rPr>
              <a:pPr/>
              <a:t>124</a:t>
            </a:fld>
            <a:endParaRPr lang="en-US" dirty="0">
              <a:solidFill>
                <a:srgbClr val="000000"/>
              </a:solidFill>
            </a:endParaRPr>
          </a:p>
        </p:txBody>
      </p:sp>
    </p:spTree>
    <p:extLst>
      <p:ext uri="{BB962C8B-B14F-4D97-AF65-F5344CB8AC3E}">
        <p14:creationId xmlns:p14="http://schemas.microsoft.com/office/powerpoint/2010/main" val="3027164719"/>
      </p:ext>
    </p:extLst>
  </p:cSld>
  <p:clrMapOvr>
    <a:masterClrMapping/>
  </p:clrMapOvr>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1" name="Rectangle 1026"/>
          <p:cNvSpPr>
            <a:spLocks noGrp="1" noChangeArrowheads="1"/>
          </p:cNvSpPr>
          <p:nvPr>
            <p:ph type="title"/>
          </p:nvPr>
        </p:nvSpPr>
        <p:spPr>
          <a:xfrm>
            <a:off x="0" y="0"/>
            <a:ext cx="9144000" cy="1096963"/>
          </a:xfrm>
          <a:solidFill>
            <a:srgbClr val="EAEAEA"/>
          </a:solidFill>
        </p:spPr>
        <p:txBody>
          <a:bodyPr/>
          <a:lstStyle/>
          <a:p>
            <a:pPr eaLnBrk="1" hangingPunct="1"/>
            <a:r>
              <a:rPr lang="en-US" b="1" dirty="0">
                <a:solidFill>
                  <a:schemeClr val="accent2"/>
                </a:solidFill>
                <a:latin typeface="Verdana" pitchFamily="34" charset="0"/>
              </a:rPr>
              <a:t>Telephone</a:t>
            </a:r>
          </a:p>
        </p:txBody>
      </p:sp>
      <p:sp>
        <p:nvSpPr>
          <p:cNvPr id="304132" name="Rectangle 1027"/>
          <p:cNvSpPr>
            <a:spLocks noGrp="1" noChangeArrowheads="1"/>
          </p:cNvSpPr>
          <p:nvPr>
            <p:ph type="body" idx="1"/>
          </p:nvPr>
        </p:nvSpPr>
        <p:spPr>
          <a:xfrm>
            <a:off x="762000" y="1828800"/>
            <a:ext cx="8382000" cy="4114800"/>
          </a:xfrm>
        </p:spPr>
        <p:txBody>
          <a:bodyPr/>
          <a:lstStyle/>
          <a:p>
            <a:pPr eaLnBrk="1" hangingPunct="1">
              <a:buFontTx/>
              <a:buNone/>
            </a:pPr>
            <a:r>
              <a:rPr lang="en-US" sz="2800" b="1" dirty="0">
                <a:solidFill>
                  <a:srgbClr val="CC3300"/>
                </a:solidFill>
                <a:latin typeface="Verdana" pitchFamily="34" charset="0"/>
                <a:sym typeface="Wingdings" pitchFamily="2" charset="2"/>
              </a:rPr>
              <a:t>  </a:t>
            </a:r>
            <a:r>
              <a:rPr lang="en-US" sz="2800" b="1" dirty="0">
                <a:latin typeface="Verdana" pitchFamily="34" charset="0"/>
              </a:rPr>
              <a:t>If the phone rings at a truly bad</a:t>
            </a:r>
          </a:p>
          <a:p>
            <a:pPr eaLnBrk="1" hangingPunct="1">
              <a:buFontTx/>
              <a:buNone/>
            </a:pPr>
            <a:r>
              <a:rPr lang="en-US" sz="2800" b="1" dirty="0">
                <a:latin typeface="Verdana" pitchFamily="34" charset="0"/>
              </a:rPr>
              <a:t>     time, such as the moment you’re </a:t>
            </a:r>
          </a:p>
          <a:p>
            <a:pPr eaLnBrk="1" hangingPunct="1">
              <a:buFontTx/>
              <a:buNone/>
            </a:pPr>
            <a:r>
              <a:rPr lang="en-US" sz="2800" b="1" dirty="0">
                <a:latin typeface="Verdana" pitchFamily="34" charset="0"/>
              </a:rPr>
              <a:t>     leaving for class, do not answer it.</a:t>
            </a:r>
          </a:p>
          <a:p>
            <a:pPr eaLnBrk="1" hangingPunct="1"/>
            <a:endParaRPr lang="en-US" sz="2800" b="1" dirty="0">
              <a:latin typeface="Verdana" pitchFamily="34" charset="0"/>
            </a:endParaRPr>
          </a:p>
          <a:p>
            <a:pPr eaLnBrk="1" hangingPunct="1">
              <a:buFontTx/>
              <a:buNone/>
            </a:pPr>
            <a:r>
              <a:rPr lang="en-US" sz="2800" b="1" dirty="0">
                <a:solidFill>
                  <a:srgbClr val="CC3300"/>
                </a:solidFill>
                <a:latin typeface="Verdana" pitchFamily="34" charset="0"/>
                <a:sym typeface="Wingdings" pitchFamily="2" charset="2"/>
              </a:rPr>
              <a:t>  </a:t>
            </a:r>
            <a:r>
              <a:rPr lang="en-US" sz="2800" b="1" dirty="0">
                <a:latin typeface="Verdana" pitchFamily="34" charset="0"/>
              </a:rPr>
              <a:t>If a call is going to take more time</a:t>
            </a:r>
          </a:p>
          <a:p>
            <a:pPr eaLnBrk="1" hangingPunct="1">
              <a:buFontTx/>
              <a:buNone/>
            </a:pPr>
            <a:r>
              <a:rPr lang="en-US" sz="2800" b="1" dirty="0">
                <a:latin typeface="Verdana" pitchFamily="34" charset="0"/>
              </a:rPr>
              <a:t>     than you have available, it is polite </a:t>
            </a:r>
          </a:p>
          <a:p>
            <a:pPr eaLnBrk="1" hangingPunct="1">
              <a:buFontTx/>
              <a:buNone/>
            </a:pPr>
            <a:r>
              <a:rPr lang="en-US" sz="2800" b="1" dirty="0">
                <a:latin typeface="Verdana" pitchFamily="34" charset="0"/>
              </a:rPr>
              <a:t>     to ask if you can call back.</a:t>
            </a:r>
          </a:p>
        </p:txBody>
      </p:sp>
      <p:sp>
        <p:nvSpPr>
          <p:cNvPr id="6" name="Slide Number Placeholder 5"/>
          <p:cNvSpPr>
            <a:spLocks noGrp="1"/>
          </p:cNvSpPr>
          <p:nvPr>
            <p:ph type="sldNum" sz="quarter" idx="12"/>
          </p:nvPr>
        </p:nvSpPr>
        <p:spPr/>
        <p:txBody>
          <a:bodyPr/>
          <a:lstStyle/>
          <a:p>
            <a:fld id="{F471837E-1E13-4F82-84A4-4B054FAB7E00}" type="slidenum">
              <a:rPr lang="en-US" smtClean="0">
                <a:solidFill>
                  <a:srgbClr val="000000"/>
                </a:solidFill>
              </a:rPr>
              <a:pPr/>
              <a:t>125</a:t>
            </a:fld>
            <a:endParaRPr lang="en-US" dirty="0">
              <a:solidFill>
                <a:srgbClr val="000000"/>
              </a:solidFill>
            </a:endParaRPr>
          </a:p>
        </p:txBody>
      </p:sp>
    </p:spTree>
    <p:extLst>
      <p:ext uri="{BB962C8B-B14F-4D97-AF65-F5344CB8AC3E}">
        <p14:creationId xmlns:p14="http://schemas.microsoft.com/office/powerpoint/2010/main" val="39946838"/>
      </p:ext>
    </p:extLst>
  </p:cSld>
  <p:clrMapOvr>
    <a:masterClrMapping/>
  </p:clrMapOvr>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5" name="Rectangle 1026"/>
          <p:cNvSpPr>
            <a:spLocks noGrp="1" noChangeArrowheads="1"/>
          </p:cNvSpPr>
          <p:nvPr>
            <p:ph type="title"/>
          </p:nvPr>
        </p:nvSpPr>
        <p:spPr>
          <a:xfrm>
            <a:off x="0" y="0"/>
            <a:ext cx="9144000" cy="1096963"/>
          </a:xfrm>
          <a:solidFill>
            <a:srgbClr val="EAEAEA"/>
          </a:solidFill>
        </p:spPr>
        <p:txBody>
          <a:bodyPr/>
          <a:lstStyle/>
          <a:p>
            <a:pPr eaLnBrk="1" hangingPunct="1"/>
            <a:r>
              <a:rPr lang="en-US" b="1" dirty="0">
                <a:solidFill>
                  <a:schemeClr val="accent2"/>
                </a:solidFill>
                <a:latin typeface="Verdana" pitchFamily="34" charset="0"/>
              </a:rPr>
              <a:t>Telephone</a:t>
            </a:r>
          </a:p>
        </p:txBody>
      </p:sp>
      <p:sp>
        <p:nvSpPr>
          <p:cNvPr id="305156" name="Rectangle 1027"/>
          <p:cNvSpPr>
            <a:spLocks noGrp="1" noChangeArrowheads="1"/>
          </p:cNvSpPr>
          <p:nvPr>
            <p:ph type="body" idx="1"/>
          </p:nvPr>
        </p:nvSpPr>
        <p:spPr>
          <a:xfrm>
            <a:off x="685800" y="1447800"/>
            <a:ext cx="8458200" cy="5410200"/>
          </a:xfrm>
        </p:spPr>
        <p:txBody>
          <a:bodyPr/>
          <a:lstStyle/>
          <a:p>
            <a:pPr eaLnBrk="1" hangingPunct="1">
              <a:lnSpc>
                <a:spcPct val="80000"/>
              </a:lnSpc>
              <a:buFontTx/>
              <a:buNone/>
            </a:pPr>
            <a:r>
              <a:rPr lang="en-US" sz="2800" b="1" dirty="0">
                <a:solidFill>
                  <a:srgbClr val="CC3300"/>
                </a:solidFill>
                <a:latin typeface="Verdana" pitchFamily="34" charset="0"/>
                <a:sym typeface="Wingdings" pitchFamily="2" charset="2"/>
              </a:rPr>
              <a:t>  </a:t>
            </a:r>
            <a:r>
              <a:rPr lang="en-US" sz="2800" b="1" dirty="0">
                <a:latin typeface="Verdana" pitchFamily="34" charset="0"/>
              </a:rPr>
              <a:t>With sales people you do not want </a:t>
            </a:r>
          </a:p>
          <a:p>
            <a:pPr eaLnBrk="1" hangingPunct="1">
              <a:lnSpc>
                <a:spcPct val="80000"/>
              </a:lnSpc>
              <a:buFontTx/>
              <a:buNone/>
            </a:pPr>
            <a:r>
              <a:rPr lang="en-US" sz="2800" b="1" dirty="0">
                <a:latin typeface="Verdana" pitchFamily="34" charset="0"/>
              </a:rPr>
              <a:t>     to talk to, be polite but firm –</a:t>
            </a:r>
          </a:p>
          <a:p>
            <a:pPr eaLnBrk="1" hangingPunct="1">
              <a:lnSpc>
                <a:spcPct val="80000"/>
              </a:lnSpc>
              <a:buFontTx/>
              <a:buNone/>
            </a:pPr>
            <a:r>
              <a:rPr lang="en-US" sz="2800" b="1" dirty="0">
                <a:latin typeface="Verdana" pitchFamily="34" charset="0"/>
              </a:rPr>
              <a:t>     ”I’m really not interested.”  If the</a:t>
            </a:r>
          </a:p>
          <a:p>
            <a:pPr eaLnBrk="1" hangingPunct="1">
              <a:lnSpc>
                <a:spcPct val="80000"/>
              </a:lnSpc>
              <a:buFontTx/>
              <a:buNone/>
            </a:pPr>
            <a:r>
              <a:rPr lang="en-US" sz="2800" b="1" dirty="0">
                <a:latin typeface="Verdana" pitchFamily="34" charset="0"/>
              </a:rPr>
              <a:t>     caller is rude and ignores this, </a:t>
            </a:r>
          </a:p>
          <a:p>
            <a:pPr eaLnBrk="1" hangingPunct="1">
              <a:lnSpc>
                <a:spcPct val="80000"/>
              </a:lnSpc>
              <a:buFontTx/>
              <a:buNone/>
            </a:pPr>
            <a:r>
              <a:rPr lang="en-US" sz="2800" b="1" dirty="0">
                <a:latin typeface="Verdana" pitchFamily="34" charset="0"/>
              </a:rPr>
              <a:t>     repeat the statement and hang up.</a:t>
            </a:r>
          </a:p>
          <a:p>
            <a:pPr eaLnBrk="1" hangingPunct="1">
              <a:lnSpc>
                <a:spcPct val="80000"/>
              </a:lnSpc>
            </a:pPr>
            <a:endParaRPr lang="en-US" sz="2800" b="1" dirty="0">
              <a:latin typeface="Verdana" pitchFamily="34" charset="0"/>
            </a:endParaRPr>
          </a:p>
          <a:p>
            <a:pPr eaLnBrk="1" hangingPunct="1">
              <a:lnSpc>
                <a:spcPct val="80000"/>
              </a:lnSpc>
              <a:buFontTx/>
              <a:buNone/>
            </a:pPr>
            <a:r>
              <a:rPr lang="en-US" sz="2800" b="1" dirty="0">
                <a:solidFill>
                  <a:srgbClr val="CC3300"/>
                </a:solidFill>
                <a:latin typeface="Verdana" pitchFamily="34" charset="0"/>
                <a:sym typeface="Wingdings" pitchFamily="2" charset="2"/>
              </a:rPr>
              <a:t>  </a:t>
            </a:r>
            <a:r>
              <a:rPr lang="en-US" sz="2800" b="1" dirty="0">
                <a:latin typeface="Verdana" pitchFamily="34" charset="0"/>
              </a:rPr>
              <a:t>If you leave an important message </a:t>
            </a:r>
          </a:p>
          <a:p>
            <a:pPr eaLnBrk="1" hangingPunct="1">
              <a:lnSpc>
                <a:spcPct val="80000"/>
              </a:lnSpc>
              <a:buFontTx/>
              <a:buNone/>
            </a:pPr>
            <a:r>
              <a:rPr lang="en-US" sz="2800" b="1" dirty="0">
                <a:latin typeface="Verdana" pitchFamily="34" charset="0"/>
              </a:rPr>
              <a:t>     on an answering machine, make </a:t>
            </a:r>
          </a:p>
          <a:p>
            <a:pPr eaLnBrk="1" hangingPunct="1">
              <a:lnSpc>
                <a:spcPct val="80000"/>
              </a:lnSpc>
              <a:buFontTx/>
              <a:buNone/>
            </a:pPr>
            <a:r>
              <a:rPr lang="en-US" sz="2800" b="1" dirty="0">
                <a:latin typeface="Verdana" pitchFamily="34" charset="0"/>
              </a:rPr>
              <a:t>     sure you provide a way (e-mail or </a:t>
            </a:r>
          </a:p>
          <a:p>
            <a:pPr eaLnBrk="1" hangingPunct="1">
              <a:lnSpc>
                <a:spcPct val="80000"/>
              </a:lnSpc>
              <a:buFontTx/>
              <a:buNone/>
            </a:pPr>
            <a:r>
              <a:rPr lang="en-US" sz="2800" b="1" dirty="0">
                <a:latin typeface="Verdana" pitchFamily="34" charset="0"/>
              </a:rPr>
              <a:t>     return call) for the recipient to let </a:t>
            </a:r>
          </a:p>
          <a:p>
            <a:pPr eaLnBrk="1" hangingPunct="1">
              <a:lnSpc>
                <a:spcPct val="80000"/>
              </a:lnSpc>
              <a:buFontTx/>
              <a:buNone/>
            </a:pPr>
            <a:r>
              <a:rPr lang="en-US" sz="2800" b="1" dirty="0">
                <a:latin typeface="Verdana" pitchFamily="34" charset="0"/>
              </a:rPr>
              <a:t>     you know the message was received</a:t>
            </a:r>
          </a:p>
          <a:p>
            <a:pPr eaLnBrk="1" hangingPunct="1">
              <a:lnSpc>
                <a:spcPct val="80000"/>
              </a:lnSpc>
              <a:buFontTx/>
              <a:buNone/>
            </a:pPr>
            <a:r>
              <a:rPr lang="en-US" sz="2800" b="1" dirty="0">
                <a:latin typeface="Verdana" pitchFamily="34" charset="0"/>
              </a:rPr>
              <a:t>     and understood.</a:t>
            </a:r>
          </a:p>
        </p:txBody>
      </p:sp>
      <p:sp>
        <p:nvSpPr>
          <p:cNvPr id="6" name="Slide Number Placeholder 5"/>
          <p:cNvSpPr>
            <a:spLocks noGrp="1"/>
          </p:cNvSpPr>
          <p:nvPr>
            <p:ph type="sldNum" sz="quarter" idx="12"/>
          </p:nvPr>
        </p:nvSpPr>
        <p:spPr/>
        <p:txBody>
          <a:bodyPr/>
          <a:lstStyle/>
          <a:p>
            <a:fld id="{F471837E-1E13-4F82-84A4-4B054FAB7E00}" type="slidenum">
              <a:rPr lang="en-US" smtClean="0">
                <a:solidFill>
                  <a:srgbClr val="000000"/>
                </a:solidFill>
              </a:rPr>
              <a:pPr/>
              <a:t>126</a:t>
            </a:fld>
            <a:endParaRPr lang="en-US" dirty="0">
              <a:solidFill>
                <a:srgbClr val="000000"/>
              </a:solidFill>
            </a:endParaRPr>
          </a:p>
        </p:txBody>
      </p:sp>
    </p:spTree>
    <p:extLst>
      <p:ext uri="{BB962C8B-B14F-4D97-AF65-F5344CB8AC3E}">
        <p14:creationId xmlns:p14="http://schemas.microsoft.com/office/powerpoint/2010/main" val="1357141324"/>
      </p:ext>
    </p:extLst>
  </p:cSld>
  <p:clrMapOvr>
    <a:masterClrMapping/>
  </p:clrMapOvr>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9" name="Rectangle 1026"/>
          <p:cNvSpPr>
            <a:spLocks noGrp="1" noChangeArrowheads="1"/>
          </p:cNvSpPr>
          <p:nvPr>
            <p:ph type="title"/>
          </p:nvPr>
        </p:nvSpPr>
        <p:spPr>
          <a:xfrm>
            <a:off x="0" y="0"/>
            <a:ext cx="9144000" cy="1096963"/>
          </a:xfrm>
          <a:solidFill>
            <a:srgbClr val="EAEAEA"/>
          </a:solidFill>
        </p:spPr>
        <p:txBody>
          <a:bodyPr/>
          <a:lstStyle/>
          <a:p>
            <a:pPr eaLnBrk="1" hangingPunct="1"/>
            <a:r>
              <a:rPr lang="en-US" b="1" dirty="0">
                <a:solidFill>
                  <a:schemeClr val="accent2"/>
                </a:solidFill>
                <a:latin typeface="Verdana" pitchFamily="34" charset="0"/>
              </a:rPr>
              <a:t>Postal Mail</a:t>
            </a:r>
          </a:p>
        </p:txBody>
      </p:sp>
      <p:sp>
        <p:nvSpPr>
          <p:cNvPr id="306180" name="Rectangle 1027"/>
          <p:cNvSpPr>
            <a:spLocks noGrp="1" noChangeArrowheads="1"/>
          </p:cNvSpPr>
          <p:nvPr>
            <p:ph type="body" idx="1"/>
          </p:nvPr>
        </p:nvSpPr>
        <p:spPr>
          <a:xfrm>
            <a:off x="838200" y="1447800"/>
            <a:ext cx="8305800" cy="5410200"/>
          </a:xfrm>
        </p:spPr>
        <p:txBody>
          <a:bodyPr/>
          <a:lstStyle/>
          <a:p>
            <a:pPr eaLnBrk="1" hangingPunct="1">
              <a:lnSpc>
                <a:spcPct val="90000"/>
              </a:lnSpc>
              <a:spcBef>
                <a:spcPct val="0"/>
              </a:spcBef>
              <a:buFontTx/>
              <a:buNone/>
            </a:pPr>
            <a:r>
              <a:rPr lang="en-US" sz="2800" b="1" dirty="0">
                <a:solidFill>
                  <a:srgbClr val="CC3300"/>
                </a:solidFill>
                <a:latin typeface="Verdana" pitchFamily="34" charset="0"/>
                <a:sym typeface="Wingdings" pitchFamily="2" charset="2"/>
              </a:rPr>
              <a:t>  </a:t>
            </a:r>
            <a:r>
              <a:rPr lang="en-US" sz="2800" b="1" dirty="0">
                <a:latin typeface="Verdana" pitchFamily="34" charset="0"/>
              </a:rPr>
              <a:t>The goal is to handle each item</a:t>
            </a:r>
          </a:p>
          <a:p>
            <a:pPr eaLnBrk="1" hangingPunct="1">
              <a:lnSpc>
                <a:spcPct val="90000"/>
              </a:lnSpc>
              <a:spcBef>
                <a:spcPct val="0"/>
              </a:spcBef>
              <a:buFontTx/>
              <a:buNone/>
            </a:pPr>
            <a:r>
              <a:rPr lang="en-US" sz="2800" b="1" dirty="0">
                <a:latin typeface="Verdana" pitchFamily="34" charset="0"/>
              </a:rPr>
              <a:t>     only once.</a:t>
            </a:r>
          </a:p>
          <a:p>
            <a:pPr eaLnBrk="1" hangingPunct="1">
              <a:lnSpc>
                <a:spcPct val="90000"/>
              </a:lnSpc>
              <a:spcBef>
                <a:spcPct val="0"/>
              </a:spcBef>
              <a:buFontTx/>
              <a:buNone/>
            </a:pPr>
            <a:endParaRPr lang="en-US" sz="2800" b="1" dirty="0">
              <a:latin typeface="Verdana" pitchFamily="34" charset="0"/>
            </a:endParaRPr>
          </a:p>
          <a:p>
            <a:pPr eaLnBrk="1" hangingPunct="1">
              <a:lnSpc>
                <a:spcPct val="90000"/>
              </a:lnSpc>
              <a:spcBef>
                <a:spcPct val="0"/>
              </a:spcBef>
              <a:buFontTx/>
              <a:buNone/>
            </a:pPr>
            <a:r>
              <a:rPr lang="en-US" sz="2800" b="1" dirty="0">
                <a:solidFill>
                  <a:srgbClr val="CC3300"/>
                </a:solidFill>
                <a:latin typeface="Verdana" pitchFamily="34" charset="0"/>
                <a:sym typeface="Wingdings" pitchFamily="2" charset="2"/>
              </a:rPr>
              <a:t>  </a:t>
            </a:r>
            <a:r>
              <a:rPr lang="en-US" sz="2800" b="1" dirty="0">
                <a:latin typeface="Verdana" pitchFamily="34" charset="0"/>
              </a:rPr>
              <a:t>Don’t handle mail (or e-mail) during</a:t>
            </a:r>
          </a:p>
          <a:p>
            <a:pPr eaLnBrk="1" hangingPunct="1">
              <a:lnSpc>
                <a:spcPct val="90000"/>
              </a:lnSpc>
              <a:spcBef>
                <a:spcPct val="0"/>
              </a:spcBef>
              <a:buFontTx/>
              <a:buNone/>
            </a:pPr>
            <a:r>
              <a:rPr lang="en-US" sz="2800" b="1" dirty="0">
                <a:latin typeface="Verdana" pitchFamily="34" charset="0"/>
              </a:rPr>
              <a:t>     your prime work-alone times. </a:t>
            </a:r>
          </a:p>
          <a:p>
            <a:pPr eaLnBrk="1" hangingPunct="1">
              <a:lnSpc>
                <a:spcPct val="90000"/>
              </a:lnSpc>
              <a:spcBef>
                <a:spcPct val="0"/>
              </a:spcBef>
              <a:buFontTx/>
              <a:buNone/>
            </a:pPr>
            <a:endParaRPr lang="en-US" sz="2800" b="1" dirty="0">
              <a:latin typeface="Verdana" pitchFamily="34" charset="0"/>
            </a:endParaRPr>
          </a:p>
          <a:p>
            <a:pPr eaLnBrk="1" hangingPunct="1">
              <a:lnSpc>
                <a:spcPct val="90000"/>
              </a:lnSpc>
              <a:spcBef>
                <a:spcPct val="0"/>
              </a:spcBef>
              <a:buFontTx/>
              <a:buNone/>
            </a:pPr>
            <a:r>
              <a:rPr lang="en-US" sz="2800" b="1" dirty="0">
                <a:solidFill>
                  <a:srgbClr val="CC3300"/>
                </a:solidFill>
                <a:latin typeface="Verdana" pitchFamily="34" charset="0"/>
                <a:sym typeface="Wingdings" pitchFamily="2" charset="2"/>
              </a:rPr>
              <a:t>  </a:t>
            </a:r>
            <a:r>
              <a:rPr lang="en-US" sz="2800" b="1" dirty="0">
                <a:latin typeface="Verdana" pitchFamily="34" charset="0"/>
              </a:rPr>
              <a:t>Sort the mail into valid, invalid, and</a:t>
            </a:r>
          </a:p>
          <a:p>
            <a:pPr eaLnBrk="1" hangingPunct="1">
              <a:lnSpc>
                <a:spcPct val="90000"/>
              </a:lnSpc>
              <a:spcBef>
                <a:spcPct val="0"/>
              </a:spcBef>
              <a:buFontTx/>
              <a:buNone/>
            </a:pPr>
            <a:r>
              <a:rPr lang="en-US" sz="2800" b="1" dirty="0">
                <a:latin typeface="Verdana" pitchFamily="34" charset="0"/>
              </a:rPr>
              <a:t>     semi-valid.  Discard invalid mail or</a:t>
            </a:r>
          </a:p>
          <a:p>
            <a:pPr eaLnBrk="1" hangingPunct="1">
              <a:lnSpc>
                <a:spcPct val="90000"/>
              </a:lnSpc>
              <a:spcBef>
                <a:spcPct val="0"/>
              </a:spcBef>
              <a:buFontTx/>
              <a:buNone/>
            </a:pPr>
            <a:r>
              <a:rPr lang="en-US" sz="2800" b="1" dirty="0">
                <a:latin typeface="Verdana" pitchFamily="34" charset="0"/>
              </a:rPr>
              <a:t>     save it for a very low energy period. </a:t>
            </a:r>
          </a:p>
          <a:p>
            <a:pPr eaLnBrk="1" hangingPunct="1">
              <a:lnSpc>
                <a:spcPct val="90000"/>
              </a:lnSpc>
              <a:spcBef>
                <a:spcPct val="0"/>
              </a:spcBef>
              <a:buFontTx/>
              <a:buNone/>
            </a:pPr>
            <a:endParaRPr lang="en-US" sz="2800" b="1" dirty="0">
              <a:latin typeface="Verdana" pitchFamily="34" charset="0"/>
            </a:endParaRPr>
          </a:p>
          <a:p>
            <a:pPr eaLnBrk="1" hangingPunct="1">
              <a:lnSpc>
                <a:spcPct val="90000"/>
              </a:lnSpc>
              <a:spcBef>
                <a:spcPct val="0"/>
              </a:spcBef>
              <a:buFontTx/>
              <a:buNone/>
            </a:pPr>
            <a:r>
              <a:rPr lang="en-US" sz="2800" b="1" dirty="0">
                <a:solidFill>
                  <a:srgbClr val="CC3300"/>
                </a:solidFill>
                <a:latin typeface="Verdana" pitchFamily="34" charset="0"/>
                <a:sym typeface="Wingdings" pitchFamily="2" charset="2"/>
              </a:rPr>
              <a:t>  </a:t>
            </a:r>
            <a:r>
              <a:rPr lang="en-US" sz="2800" b="1" dirty="0">
                <a:latin typeface="Verdana" pitchFamily="34" charset="0"/>
              </a:rPr>
              <a:t>Open the semi valid mail, scan it,</a:t>
            </a:r>
          </a:p>
          <a:p>
            <a:pPr eaLnBrk="1" hangingPunct="1">
              <a:lnSpc>
                <a:spcPct val="90000"/>
              </a:lnSpc>
              <a:spcBef>
                <a:spcPct val="0"/>
              </a:spcBef>
              <a:buFontTx/>
              <a:buNone/>
            </a:pPr>
            <a:r>
              <a:rPr lang="en-US" sz="2800" b="1" dirty="0">
                <a:latin typeface="Verdana" pitchFamily="34" charset="0"/>
              </a:rPr>
              <a:t>     and reclassify it.</a:t>
            </a:r>
          </a:p>
        </p:txBody>
      </p:sp>
      <p:sp>
        <p:nvSpPr>
          <p:cNvPr id="6" name="Slide Number Placeholder 5"/>
          <p:cNvSpPr>
            <a:spLocks noGrp="1"/>
          </p:cNvSpPr>
          <p:nvPr>
            <p:ph type="sldNum" sz="quarter" idx="12"/>
          </p:nvPr>
        </p:nvSpPr>
        <p:spPr/>
        <p:txBody>
          <a:bodyPr/>
          <a:lstStyle/>
          <a:p>
            <a:fld id="{F471837E-1E13-4F82-84A4-4B054FAB7E00}" type="slidenum">
              <a:rPr lang="en-US" smtClean="0">
                <a:solidFill>
                  <a:srgbClr val="000000"/>
                </a:solidFill>
              </a:rPr>
              <a:pPr/>
              <a:t>127</a:t>
            </a:fld>
            <a:endParaRPr lang="en-US" dirty="0">
              <a:solidFill>
                <a:srgbClr val="000000"/>
              </a:solidFill>
            </a:endParaRPr>
          </a:p>
        </p:txBody>
      </p:sp>
    </p:spTree>
    <p:extLst>
      <p:ext uri="{BB962C8B-B14F-4D97-AF65-F5344CB8AC3E}">
        <p14:creationId xmlns:p14="http://schemas.microsoft.com/office/powerpoint/2010/main" val="1348223769"/>
      </p:ext>
    </p:extLst>
  </p:cSld>
  <p:clrMapOvr>
    <a:masterClrMapping/>
  </p:clrMapOvr>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3" name="Rectangle 1026"/>
          <p:cNvSpPr>
            <a:spLocks noGrp="1" noChangeArrowheads="1"/>
          </p:cNvSpPr>
          <p:nvPr>
            <p:ph type="title"/>
          </p:nvPr>
        </p:nvSpPr>
        <p:spPr>
          <a:xfrm>
            <a:off x="0" y="0"/>
            <a:ext cx="9144000" cy="1096963"/>
          </a:xfrm>
          <a:solidFill>
            <a:srgbClr val="EAEAEA"/>
          </a:solidFill>
        </p:spPr>
        <p:txBody>
          <a:bodyPr/>
          <a:lstStyle/>
          <a:p>
            <a:pPr eaLnBrk="1" hangingPunct="1"/>
            <a:r>
              <a:rPr lang="en-US" b="1" dirty="0">
                <a:solidFill>
                  <a:schemeClr val="accent2"/>
                </a:solidFill>
                <a:latin typeface="Verdana" pitchFamily="34" charset="0"/>
              </a:rPr>
              <a:t>Postal Mail</a:t>
            </a:r>
          </a:p>
        </p:txBody>
      </p:sp>
      <p:sp>
        <p:nvSpPr>
          <p:cNvPr id="307204" name="Rectangle 1027"/>
          <p:cNvSpPr>
            <a:spLocks noGrp="1" noChangeArrowheads="1"/>
          </p:cNvSpPr>
          <p:nvPr>
            <p:ph type="body" idx="1"/>
          </p:nvPr>
        </p:nvSpPr>
        <p:spPr>
          <a:xfrm>
            <a:off x="838200" y="1447800"/>
            <a:ext cx="8305800" cy="5410200"/>
          </a:xfrm>
        </p:spPr>
        <p:txBody>
          <a:bodyPr/>
          <a:lstStyle/>
          <a:p>
            <a:pPr eaLnBrk="1" hangingPunct="1">
              <a:lnSpc>
                <a:spcPct val="90000"/>
              </a:lnSpc>
              <a:spcBef>
                <a:spcPct val="0"/>
              </a:spcBef>
              <a:buFont typeface="Wingdings" pitchFamily="2" charset="2"/>
              <a:buNone/>
            </a:pPr>
            <a:r>
              <a:rPr lang="en-US" sz="2800" b="1" dirty="0">
                <a:solidFill>
                  <a:srgbClr val="CC3300"/>
                </a:solidFill>
                <a:latin typeface="Verdana" pitchFamily="34" charset="0"/>
                <a:sym typeface="Wingdings" pitchFamily="2" charset="2"/>
              </a:rPr>
              <a:t>  </a:t>
            </a:r>
            <a:r>
              <a:rPr lang="en-US" sz="2800" b="1" dirty="0">
                <a:latin typeface="Verdana" pitchFamily="34" charset="0"/>
              </a:rPr>
              <a:t>Open the valid mail, and as much </a:t>
            </a:r>
          </a:p>
          <a:p>
            <a:pPr eaLnBrk="1" hangingPunct="1">
              <a:lnSpc>
                <a:spcPct val="90000"/>
              </a:lnSpc>
              <a:spcBef>
                <a:spcPct val="0"/>
              </a:spcBef>
              <a:buFont typeface="Wingdings" pitchFamily="2" charset="2"/>
              <a:buNone/>
            </a:pPr>
            <a:r>
              <a:rPr lang="en-US" sz="2800" b="1" dirty="0">
                <a:latin typeface="Verdana" pitchFamily="34" charset="0"/>
              </a:rPr>
              <a:t>     as possible complete whatever you</a:t>
            </a:r>
          </a:p>
          <a:p>
            <a:pPr eaLnBrk="1" hangingPunct="1">
              <a:lnSpc>
                <a:spcPct val="90000"/>
              </a:lnSpc>
              <a:spcBef>
                <a:spcPct val="0"/>
              </a:spcBef>
              <a:buFont typeface="Wingdings" pitchFamily="2" charset="2"/>
              <a:buNone/>
            </a:pPr>
            <a:r>
              <a:rPr lang="en-US" sz="2800" b="1" dirty="0">
                <a:latin typeface="Verdana" pitchFamily="34" charset="0"/>
              </a:rPr>
              <a:t>     have to do – respond, file it, talk to</a:t>
            </a:r>
          </a:p>
          <a:p>
            <a:pPr eaLnBrk="1" hangingPunct="1">
              <a:lnSpc>
                <a:spcPct val="90000"/>
              </a:lnSpc>
              <a:spcBef>
                <a:spcPct val="0"/>
              </a:spcBef>
              <a:buFont typeface="Wingdings" pitchFamily="2" charset="2"/>
              <a:buNone/>
            </a:pPr>
            <a:r>
              <a:rPr lang="en-US" sz="2800" b="1" dirty="0">
                <a:latin typeface="Verdana" pitchFamily="34" charset="0"/>
              </a:rPr>
              <a:t>     someone about it, or discard it at </a:t>
            </a:r>
          </a:p>
          <a:p>
            <a:pPr eaLnBrk="1" hangingPunct="1">
              <a:lnSpc>
                <a:spcPct val="90000"/>
              </a:lnSpc>
              <a:spcBef>
                <a:spcPct val="0"/>
              </a:spcBef>
              <a:buFont typeface="Wingdings" pitchFamily="2" charset="2"/>
              <a:buNone/>
            </a:pPr>
            <a:r>
              <a:rPr lang="en-US" sz="2800" b="1" dirty="0">
                <a:latin typeface="Verdana" pitchFamily="34" charset="0"/>
              </a:rPr>
              <a:t>     one sitting.</a:t>
            </a:r>
          </a:p>
          <a:p>
            <a:pPr eaLnBrk="1" hangingPunct="1">
              <a:lnSpc>
                <a:spcPct val="90000"/>
              </a:lnSpc>
              <a:spcBef>
                <a:spcPct val="0"/>
              </a:spcBef>
              <a:buFont typeface="Wingdings" pitchFamily="2" charset="2"/>
              <a:buNone/>
            </a:pPr>
            <a:endParaRPr lang="en-US" sz="2000" b="1" dirty="0">
              <a:latin typeface="Verdana" pitchFamily="34" charset="0"/>
            </a:endParaRPr>
          </a:p>
          <a:p>
            <a:pPr eaLnBrk="1" hangingPunct="1">
              <a:lnSpc>
                <a:spcPct val="90000"/>
              </a:lnSpc>
              <a:buFontTx/>
              <a:buNone/>
            </a:pPr>
            <a:r>
              <a:rPr lang="en-US" sz="2800" b="1" dirty="0">
                <a:solidFill>
                  <a:srgbClr val="CC3300"/>
                </a:solidFill>
                <a:latin typeface="Verdana" pitchFamily="34" charset="0"/>
                <a:sym typeface="Wingdings" pitchFamily="2" charset="2"/>
              </a:rPr>
              <a:t>  </a:t>
            </a:r>
            <a:r>
              <a:rPr lang="en-US" sz="2800" b="1" dirty="0">
                <a:latin typeface="Verdana" pitchFamily="34" charset="0"/>
              </a:rPr>
              <a:t>Do </a:t>
            </a:r>
            <a:r>
              <a:rPr lang="en-US" sz="2800" b="1" i="1" dirty="0">
                <a:latin typeface="Verdana" pitchFamily="34" charset="0"/>
              </a:rPr>
              <a:t>something </a:t>
            </a:r>
            <a:r>
              <a:rPr lang="en-US" sz="2800" b="1" dirty="0">
                <a:latin typeface="Verdana" pitchFamily="34" charset="0"/>
              </a:rPr>
              <a:t>to move mail forward</a:t>
            </a:r>
          </a:p>
          <a:p>
            <a:pPr eaLnBrk="1" hangingPunct="1">
              <a:lnSpc>
                <a:spcPct val="90000"/>
              </a:lnSpc>
              <a:buFontTx/>
              <a:buNone/>
            </a:pPr>
            <a:r>
              <a:rPr lang="en-US" sz="2800" b="1" dirty="0">
                <a:latin typeface="Verdana" pitchFamily="34" charset="0"/>
              </a:rPr>
              <a:t>     every time you pick it up.</a:t>
            </a:r>
          </a:p>
          <a:p>
            <a:pPr eaLnBrk="1" hangingPunct="1">
              <a:lnSpc>
                <a:spcPct val="90000"/>
              </a:lnSpc>
              <a:buFontTx/>
              <a:buNone/>
            </a:pPr>
            <a:r>
              <a:rPr lang="en-US" sz="2000" b="1" dirty="0">
                <a:latin typeface="Verdana" pitchFamily="34" charset="0"/>
              </a:rPr>
              <a:t> </a:t>
            </a:r>
          </a:p>
          <a:p>
            <a:pPr eaLnBrk="1" hangingPunct="1">
              <a:lnSpc>
                <a:spcPct val="90000"/>
              </a:lnSpc>
              <a:buFontTx/>
              <a:buNone/>
            </a:pPr>
            <a:r>
              <a:rPr lang="en-US" sz="2800" b="1" dirty="0">
                <a:solidFill>
                  <a:srgbClr val="CC3300"/>
                </a:solidFill>
                <a:latin typeface="Verdana" pitchFamily="34" charset="0"/>
                <a:sym typeface="Wingdings" pitchFamily="2" charset="2"/>
              </a:rPr>
              <a:t>  </a:t>
            </a:r>
            <a:r>
              <a:rPr lang="en-US" sz="2800" b="1" dirty="0">
                <a:latin typeface="Verdana" pitchFamily="34" charset="0"/>
              </a:rPr>
              <a:t>Write directly on the letter to </a:t>
            </a:r>
          </a:p>
          <a:p>
            <a:pPr eaLnBrk="1" hangingPunct="1">
              <a:lnSpc>
                <a:spcPct val="90000"/>
              </a:lnSpc>
              <a:buFontTx/>
              <a:buNone/>
            </a:pPr>
            <a:r>
              <a:rPr lang="en-US" sz="2800" b="1" dirty="0">
                <a:latin typeface="Verdana" pitchFamily="34" charset="0"/>
              </a:rPr>
              <a:t>     respond to the sender or to make</a:t>
            </a:r>
          </a:p>
          <a:p>
            <a:pPr eaLnBrk="1" hangingPunct="1">
              <a:lnSpc>
                <a:spcPct val="90000"/>
              </a:lnSpc>
              <a:buFontTx/>
              <a:buNone/>
            </a:pPr>
            <a:r>
              <a:rPr lang="en-US" sz="2800" b="1" dirty="0">
                <a:latin typeface="Verdana" pitchFamily="34" charset="0"/>
              </a:rPr>
              <a:t>     notes for yourself.</a:t>
            </a:r>
          </a:p>
        </p:txBody>
      </p:sp>
      <p:sp>
        <p:nvSpPr>
          <p:cNvPr id="6" name="Slide Number Placeholder 5"/>
          <p:cNvSpPr>
            <a:spLocks noGrp="1"/>
          </p:cNvSpPr>
          <p:nvPr>
            <p:ph type="sldNum" sz="quarter" idx="12"/>
          </p:nvPr>
        </p:nvSpPr>
        <p:spPr/>
        <p:txBody>
          <a:bodyPr/>
          <a:lstStyle/>
          <a:p>
            <a:fld id="{F471837E-1E13-4F82-84A4-4B054FAB7E00}" type="slidenum">
              <a:rPr lang="en-US" smtClean="0">
                <a:solidFill>
                  <a:srgbClr val="000000"/>
                </a:solidFill>
              </a:rPr>
              <a:pPr/>
              <a:t>128</a:t>
            </a:fld>
            <a:endParaRPr lang="en-US" dirty="0">
              <a:solidFill>
                <a:srgbClr val="000000"/>
              </a:solidFill>
            </a:endParaRPr>
          </a:p>
        </p:txBody>
      </p:sp>
    </p:spTree>
    <p:extLst>
      <p:ext uri="{BB962C8B-B14F-4D97-AF65-F5344CB8AC3E}">
        <p14:creationId xmlns:p14="http://schemas.microsoft.com/office/powerpoint/2010/main" val="503943014"/>
      </p:ext>
    </p:extLst>
  </p:cSld>
  <p:clrMapOvr>
    <a:masterClrMapping/>
  </p:clrMapOvr>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7" name="Rectangle 1026"/>
          <p:cNvSpPr>
            <a:spLocks noGrp="1" noChangeArrowheads="1"/>
          </p:cNvSpPr>
          <p:nvPr>
            <p:ph type="title"/>
          </p:nvPr>
        </p:nvSpPr>
        <p:spPr>
          <a:xfrm>
            <a:off x="0" y="0"/>
            <a:ext cx="9144000" cy="1096963"/>
          </a:xfrm>
          <a:solidFill>
            <a:srgbClr val="EAEAEA"/>
          </a:solidFill>
        </p:spPr>
        <p:txBody>
          <a:bodyPr/>
          <a:lstStyle/>
          <a:p>
            <a:pPr eaLnBrk="1" hangingPunct="1"/>
            <a:r>
              <a:rPr lang="en-US" b="1" dirty="0">
                <a:solidFill>
                  <a:schemeClr val="accent2"/>
                </a:solidFill>
                <a:latin typeface="Verdana" pitchFamily="34" charset="0"/>
              </a:rPr>
              <a:t>Postal Mail</a:t>
            </a:r>
          </a:p>
        </p:txBody>
      </p:sp>
      <p:sp>
        <p:nvSpPr>
          <p:cNvPr id="308228" name="Rectangle 1027"/>
          <p:cNvSpPr>
            <a:spLocks noGrp="1" noChangeArrowheads="1"/>
          </p:cNvSpPr>
          <p:nvPr>
            <p:ph type="body" idx="1"/>
          </p:nvPr>
        </p:nvSpPr>
        <p:spPr>
          <a:xfrm>
            <a:off x="838200" y="1524000"/>
            <a:ext cx="8305800" cy="5334000"/>
          </a:xfrm>
        </p:spPr>
        <p:txBody>
          <a:bodyPr/>
          <a:lstStyle/>
          <a:p>
            <a:pPr eaLnBrk="1" hangingPunct="1">
              <a:lnSpc>
                <a:spcPct val="90000"/>
              </a:lnSpc>
              <a:spcBef>
                <a:spcPct val="0"/>
              </a:spcBef>
              <a:buFont typeface="Wingdings" pitchFamily="2" charset="2"/>
              <a:buNone/>
            </a:pPr>
            <a:r>
              <a:rPr lang="en-US" sz="2800" b="1" dirty="0">
                <a:solidFill>
                  <a:srgbClr val="CC3300"/>
                </a:solidFill>
                <a:latin typeface="Verdana" pitchFamily="34" charset="0"/>
                <a:sym typeface="Wingdings" pitchFamily="2" charset="2"/>
              </a:rPr>
              <a:t>  </a:t>
            </a:r>
            <a:r>
              <a:rPr lang="en-US" sz="2800" b="1" dirty="0">
                <a:latin typeface="Verdana" pitchFamily="34" charset="0"/>
              </a:rPr>
              <a:t>Respond immediately to the rare </a:t>
            </a:r>
          </a:p>
          <a:p>
            <a:pPr eaLnBrk="1" hangingPunct="1">
              <a:lnSpc>
                <a:spcPct val="90000"/>
              </a:lnSpc>
              <a:spcBef>
                <a:spcPct val="0"/>
              </a:spcBef>
              <a:buFont typeface="Wingdings" pitchFamily="2" charset="2"/>
              <a:buNone/>
            </a:pPr>
            <a:r>
              <a:rPr lang="en-US" sz="2800" b="1" dirty="0">
                <a:latin typeface="Verdana" pitchFamily="34" charset="0"/>
              </a:rPr>
              <a:t>     truly urgent item by fax, e-mail, </a:t>
            </a:r>
          </a:p>
          <a:p>
            <a:pPr eaLnBrk="1" hangingPunct="1">
              <a:lnSpc>
                <a:spcPct val="90000"/>
              </a:lnSpc>
              <a:spcBef>
                <a:spcPct val="0"/>
              </a:spcBef>
              <a:buFont typeface="Wingdings" pitchFamily="2" charset="2"/>
              <a:buNone/>
            </a:pPr>
            <a:r>
              <a:rPr lang="en-US" sz="2800" b="1" dirty="0">
                <a:latin typeface="Verdana" pitchFamily="34" charset="0"/>
              </a:rPr>
              <a:t>     or phone.</a:t>
            </a:r>
          </a:p>
          <a:p>
            <a:pPr eaLnBrk="1" hangingPunct="1">
              <a:lnSpc>
                <a:spcPct val="90000"/>
              </a:lnSpc>
              <a:spcBef>
                <a:spcPct val="0"/>
              </a:spcBef>
              <a:buFont typeface="Wingdings" pitchFamily="2" charset="2"/>
              <a:buChar char="u"/>
            </a:pPr>
            <a:endParaRPr lang="en-US" sz="2800" b="1" dirty="0">
              <a:latin typeface="Verdana" pitchFamily="34" charset="0"/>
            </a:endParaRPr>
          </a:p>
          <a:p>
            <a:pPr eaLnBrk="1" hangingPunct="1">
              <a:lnSpc>
                <a:spcPct val="90000"/>
              </a:lnSpc>
              <a:buFontTx/>
              <a:buNone/>
            </a:pPr>
            <a:r>
              <a:rPr lang="en-US" sz="2800" b="1" dirty="0">
                <a:solidFill>
                  <a:srgbClr val="CC3300"/>
                </a:solidFill>
                <a:latin typeface="Verdana" pitchFamily="34" charset="0"/>
                <a:sym typeface="Wingdings" pitchFamily="2" charset="2"/>
              </a:rPr>
              <a:t>  </a:t>
            </a:r>
            <a:r>
              <a:rPr lang="en-US" sz="2800" b="1" dirty="0">
                <a:latin typeface="Verdana" pitchFamily="34" charset="0"/>
              </a:rPr>
              <a:t>When you send mail, include your </a:t>
            </a:r>
          </a:p>
          <a:p>
            <a:pPr eaLnBrk="1" hangingPunct="1">
              <a:lnSpc>
                <a:spcPct val="90000"/>
              </a:lnSpc>
              <a:buFontTx/>
              <a:buNone/>
            </a:pPr>
            <a:r>
              <a:rPr lang="en-US" sz="2800" b="1" dirty="0">
                <a:latin typeface="Verdana" pitchFamily="34" charset="0"/>
              </a:rPr>
              <a:t>     e-mail address, phone, and fax </a:t>
            </a:r>
          </a:p>
          <a:p>
            <a:pPr eaLnBrk="1" hangingPunct="1">
              <a:lnSpc>
                <a:spcPct val="90000"/>
              </a:lnSpc>
              <a:buFontTx/>
              <a:buNone/>
            </a:pPr>
            <a:r>
              <a:rPr lang="en-US" sz="2800" b="1" dirty="0">
                <a:latin typeface="Verdana" pitchFamily="34" charset="0"/>
              </a:rPr>
              <a:t>     numbers, and perhaps the URL to</a:t>
            </a:r>
          </a:p>
          <a:p>
            <a:pPr eaLnBrk="1" hangingPunct="1">
              <a:lnSpc>
                <a:spcPct val="90000"/>
              </a:lnSpc>
              <a:buFontTx/>
              <a:buNone/>
            </a:pPr>
            <a:r>
              <a:rPr lang="en-US" sz="2800" b="1" dirty="0">
                <a:latin typeface="Verdana" pitchFamily="34" charset="0"/>
              </a:rPr>
              <a:t>     your homepage on the letterhead.</a:t>
            </a:r>
          </a:p>
          <a:p>
            <a:pPr eaLnBrk="1" hangingPunct="1">
              <a:lnSpc>
                <a:spcPct val="90000"/>
              </a:lnSpc>
            </a:pPr>
            <a:endParaRPr lang="en-US" sz="2800" b="1" dirty="0">
              <a:latin typeface="Verdana" pitchFamily="34" charset="0"/>
            </a:endParaRPr>
          </a:p>
          <a:p>
            <a:pPr eaLnBrk="1" hangingPunct="1">
              <a:lnSpc>
                <a:spcPct val="90000"/>
              </a:lnSpc>
              <a:buFont typeface="Wingdings" pitchFamily="2" charset="2"/>
              <a:buNone/>
            </a:pPr>
            <a:r>
              <a:rPr lang="en-US" sz="2800" b="1" dirty="0">
                <a:solidFill>
                  <a:srgbClr val="CC3300"/>
                </a:solidFill>
                <a:latin typeface="Verdana" pitchFamily="34" charset="0"/>
                <a:sym typeface="Wingdings" pitchFamily="2" charset="2"/>
              </a:rPr>
              <a:t>  </a:t>
            </a:r>
            <a:r>
              <a:rPr lang="en-US" sz="2800" b="1" dirty="0">
                <a:latin typeface="Verdana" pitchFamily="34" charset="0"/>
              </a:rPr>
              <a:t>Envelopes should have return</a:t>
            </a:r>
          </a:p>
          <a:p>
            <a:pPr eaLnBrk="1" hangingPunct="1">
              <a:lnSpc>
                <a:spcPct val="90000"/>
              </a:lnSpc>
              <a:buFont typeface="Wingdings" pitchFamily="2" charset="2"/>
              <a:buNone/>
            </a:pPr>
            <a:r>
              <a:rPr lang="en-US" sz="2800" b="1" dirty="0">
                <a:latin typeface="Verdana" pitchFamily="34" charset="0"/>
              </a:rPr>
              <a:t>     addresses.</a:t>
            </a:r>
          </a:p>
        </p:txBody>
      </p:sp>
      <p:sp>
        <p:nvSpPr>
          <p:cNvPr id="6" name="Slide Number Placeholder 5"/>
          <p:cNvSpPr>
            <a:spLocks noGrp="1"/>
          </p:cNvSpPr>
          <p:nvPr>
            <p:ph type="sldNum" sz="quarter" idx="12"/>
          </p:nvPr>
        </p:nvSpPr>
        <p:spPr/>
        <p:txBody>
          <a:bodyPr/>
          <a:lstStyle/>
          <a:p>
            <a:fld id="{F471837E-1E13-4F82-84A4-4B054FAB7E00}" type="slidenum">
              <a:rPr lang="en-US" smtClean="0">
                <a:solidFill>
                  <a:srgbClr val="000000"/>
                </a:solidFill>
              </a:rPr>
              <a:pPr/>
              <a:t>129</a:t>
            </a:fld>
            <a:endParaRPr lang="en-US" dirty="0">
              <a:solidFill>
                <a:srgbClr val="000000"/>
              </a:solidFill>
            </a:endParaRPr>
          </a:p>
        </p:txBody>
      </p:sp>
    </p:spTree>
    <p:extLst>
      <p:ext uri="{BB962C8B-B14F-4D97-AF65-F5344CB8AC3E}">
        <p14:creationId xmlns:p14="http://schemas.microsoft.com/office/powerpoint/2010/main" val="1459502394"/>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228600" y="228600"/>
            <a:ext cx="4343400" cy="6391275"/>
          </a:xfrm>
          <a:prstGeom prst="rect">
            <a:avLst/>
          </a:prstGeom>
          <a:solidFill>
            <a:srgbClr val="FFFFCC"/>
          </a:solidFill>
          <a:ln w="50800">
            <a:solidFill>
              <a:srgbClr val="DDDDDD"/>
            </a:solidFill>
            <a:miter lim="800000"/>
            <a:headEnd/>
            <a:tailEnd/>
          </a:ln>
          <a:effectLst/>
        </p:spPr>
        <p:txBody>
          <a:bodyPr>
            <a:spAutoFit/>
          </a:bodyPr>
          <a:lstStyle/>
          <a:p>
            <a:pPr eaLnBrk="1" hangingPunct="1">
              <a:buFontTx/>
              <a:buNone/>
            </a:pPr>
            <a:endParaRPr lang="en-US" sz="1200" dirty="0">
              <a:solidFill>
                <a:schemeClr val="accent2"/>
              </a:solidFill>
            </a:endParaRPr>
          </a:p>
          <a:p>
            <a:pPr eaLnBrk="1" hangingPunct="1">
              <a:buFontTx/>
              <a:buNone/>
            </a:pPr>
            <a:r>
              <a:rPr lang="en-US" sz="4400" dirty="0">
                <a:solidFill>
                  <a:schemeClr val="accent2"/>
                </a:solidFill>
              </a:rPr>
              <a:t>Missions</a:t>
            </a:r>
          </a:p>
          <a:p>
            <a:pPr algn="l" eaLnBrk="1" hangingPunct="1">
              <a:buFontTx/>
              <a:buNone/>
            </a:pPr>
            <a:endParaRPr lang="en-US" sz="1400" dirty="0">
              <a:solidFill>
                <a:schemeClr val="accent2"/>
              </a:solidFill>
            </a:endParaRPr>
          </a:p>
          <a:p>
            <a:pPr algn="l">
              <a:buFontTx/>
              <a:buNone/>
            </a:pPr>
            <a:r>
              <a:rPr lang="en-US" sz="2400" dirty="0">
                <a:solidFill>
                  <a:srgbClr val="CC3300"/>
                </a:solidFill>
              </a:rPr>
              <a:t>What you have a passion for . . .</a:t>
            </a:r>
          </a:p>
          <a:p>
            <a:pPr algn="l">
              <a:buFontTx/>
              <a:buNone/>
            </a:pPr>
            <a:endParaRPr lang="en-US" dirty="0">
              <a:solidFill>
                <a:schemeClr val="accent1"/>
              </a:solidFill>
            </a:endParaRPr>
          </a:p>
          <a:p>
            <a:pPr algn="l">
              <a:buFontTx/>
              <a:buNone/>
            </a:pPr>
            <a:r>
              <a:rPr lang="en-US" sz="2400" dirty="0">
                <a:solidFill>
                  <a:srgbClr val="CC3300"/>
                </a:solidFill>
                <a:sym typeface="Wingdings" pitchFamily="2" charset="2"/>
              </a:rPr>
              <a:t> </a:t>
            </a:r>
            <a:r>
              <a:rPr lang="en-US" sz="2400" dirty="0">
                <a:solidFill>
                  <a:schemeClr val="tx1"/>
                </a:solidFill>
              </a:rPr>
              <a:t>What are your</a:t>
            </a:r>
          </a:p>
          <a:p>
            <a:pPr algn="l">
              <a:buFontTx/>
              <a:buNone/>
            </a:pPr>
            <a:r>
              <a:rPr lang="en-US" sz="2400" dirty="0">
                <a:solidFill>
                  <a:schemeClr val="tx1"/>
                </a:solidFill>
              </a:rPr>
              <a:t>   </a:t>
            </a:r>
            <a:r>
              <a:rPr lang="en-US" sz="1000" dirty="0">
                <a:solidFill>
                  <a:schemeClr val="tx1"/>
                </a:solidFill>
              </a:rPr>
              <a:t>  </a:t>
            </a:r>
            <a:r>
              <a:rPr lang="en-US" sz="2400" dirty="0">
                <a:solidFill>
                  <a:schemeClr val="tx1"/>
                </a:solidFill>
              </a:rPr>
              <a:t>strengths?</a:t>
            </a:r>
          </a:p>
          <a:p>
            <a:pPr algn="l">
              <a:buFontTx/>
              <a:buNone/>
            </a:pPr>
            <a:endParaRPr lang="en-US" dirty="0">
              <a:solidFill>
                <a:schemeClr val="tx1"/>
              </a:solidFill>
            </a:endParaRPr>
          </a:p>
          <a:p>
            <a:pPr algn="l">
              <a:buFontTx/>
              <a:buNone/>
            </a:pPr>
            <a:r>
              <a:rPr lang="en-US" sz="2400" dirty="0">
                <a:solidFill>
                  <a:srgbClr val="CC3300"/>
                </a:solidFill>
                <a:sym typeface="Wingdings" pitchFamily="2" charset="2"/>
              </a:rPr>
              <a:t> </a:t>
            </a:r>
            <a:r>
              <a:rPr lang="en-US" sz="2400" dirty="0">
                <a:solidFill>
                  <a:schemeClr val="tx1"/>
                </a:solidFill>
              </a:rPr>
              <a:t>What do you like </a:t>
            </a:r>
          </a:p>
          <a:p>
            <a:pPr algn="l">
              <a:buFontTx/>
              <a:buNone/>
            </a:pPr>
            <a:r>
              <a:rPr lang="en-US" sz="2400" dirty="0">
                <a:solidFill>
                  <a:schemeClr val="tx1"/>
                </a:solidFill>
              </a:rPr>
              <a:t>   </a:t>
            </a:r>
            <a:r>
              <a:rPr lang="en-US" sz="1000" dirty="0">
                <a:solidFill>
                  <a:schemeClr val="tx1"/>
                </a:solidFill>
              </a:rPr>
              <a:t>  </a:t>
            </a:r>
            <a:r>
              <a:rPr lang="en-US" sz="2400" dirty="0">
                <a:solidFill>
                  <a:schemeClr val="tx1"/>
                </a:solidFill>
              </a:rPr>
              <a:t>learning?</a:t>
            </a:r>
          </a:p>
          <a:p>
            <a:pPr algn="l">
              <a:buFontTx/>
              <a:buNone/>
            </a:pPr>
            <a:endParaRPr lang="en-US" dirty="0">
              <a:solidFill>
                <a:schemeClr val="tx1"/>
              </a:solidFill>
            </a:endParaRPr>
          </a:p>
          <a:p>
            <a:pPr algn="l">
              <a:buFontTx/>
              <a:buNone/>
            </a:pPr>
            <a:r>
              <a:rPr lang="en-US" sz="2400" dirty="0">
                <a:solidFill>
                  <a:srgbClr val="CC3300"/>
                </a:solidFill>
                <a:sym typeface="Wingdings" pitchFamily="2" charset="2"/>
              </a:rPr>
              <a:t> </a:t>
            </a:r>
            <a:r>
              <a:rPr lang="en-US" sz="2400" dirty="0">
                <a:solidFill>
                  <a:schemeClr val="tx1"/>
                </a:solidFill>
              </a:rPr>
              <a:t>What outcome would</a:t>
            </a:r>
          </a:p>
          <a:p>
            <a:pPr algn="l">
              <a:buFontTx/>
              <a:buNone/>
            </a:pPr>
            <a:r>
              <a:rPr lang="en-US" sz="2400" dirty="0">
                <a:solidFill>
                  <a:schemeClr val="tx1"/>
                </a:solidFill>
              </a:rPr>
              <a:t>   </a:t>
            </a:r>
            <a:r>
              <a:rPr lang="en-US" sz="1000" dirty="0">
                <a:solidFill>
                  <a:schemeClr val="tx1"/>
                </a:solidFill>
              </a:rPr>
              <a:t>  </a:t>
            </a:r>
            <a:r>
              <a:rPr lang="en-US" sz="2400" dirty="0">
                <a:solidFill>
                  <a:schemeClr val="tx1"/>
                </a:solidFill>
              </a:rPr>
              <a:t>you like to see?</a:t>
            </a:r>
          </a:p>
          <a:p>
            <a:pPr algn="l">
              <a:buFontTx/>
              <a:buNone/>
            </a:pPr>
            <a:endParaRPr lang="en-US" dirty="0">
              <a:solidFill>
                <a:schemeClr val="tx1"/>
              </a:solidFill>
            </a:endParaRPr>
          </a:p>
          <a:p>
            <a:pPr algn="l">
              <a:buFontTx/>
              <a:buNone/>
            </a:pPr>
            <a:r>
              <a:rPr lang="en-US" sz="2400" dirty="0">
                <a:solidFill>
                  <a:srgbClr val="CC3300"/>
                </a:solidFill>
                <a:sym typeface="Wingdings" pitchFamily="2" charset="2"/>
              </a:rPr>
              <a:t> </a:t>
            </a:r>
            <a:r>
              <a:rPr lang="en-US" sz="2400" dirty="0">
                <a:solidFill>
                  <a:schemeClr val="tx1"/>
                </a:solidFill>
              </a:rPr>
              <a:t>Who do you admire?</a:t>
            </a:r>
          </a:p>
          <a:p>
            <a:pPr algn="l">
              <a:buFontTx/>
              <a:buChar char="•"/>
            </a:pPr>
            <a:endParaRPr lang="en-US" u="sng" dirty="0">
              <a:solidFill>
                <a:schemeClr val="tx1"/>
              </a:solidFill>
            </a:endParaRPr>
          </a:p>
          <a:p>
            <a:pPr algn="l">
              <a:buFontTx/>
              <a:buNone/>
            </a:pPr>
            <a:r>
              <a:rPr lang="en-US" sz="2000" dirty="0">
                <a:solidFill>
                  <a:schemeClr val="accent2"/>
                </a:solidFill>
              </a:rPr>
              <a:t>    </a:t>
            </a:r>
            <a:r>
              <a:rPr lang="en-US" sz="1000" dirty="0">
                <a:solidFill>
                  <a:schemeClr val="accent2"/>
                </a:solidFill>
              </a:rPr>
              <a:t> </a:t>
            </a:r>
            <a:r>
              <a:rPr lang="en-US" sz="2000" u="sng" dirty="0">
                <a:solidFill>
                  <a:schemeClr val="accent2"/>
                </a:solidFill>
              </a:rPr>
              <a:t>May change with time</a:t>
            </a:r>
          </a:p>
          <a:p>
            <a:pPr algn="l">
              <a:spcBef>
                <a:spcPct val="20000"/>
              </a:spcBef>
              <a:buFontTx/>
              <a:buNone/>
            </a:pPr>
            <a:endParaRPr lang="en-US" sz="1200" dirty="0">
              <a:solidFill>
                <a:schemeClr val="accent2"/>
              </a:solidFill>
              <a:latin typeface="Comic Sans MS" pitchFamily="66" charset="0"/>
            </a:endParaRPr>
          </a:p>
        </p:txBody>
      </p:sp>
      <p:sp>
        <p:nvSpPr>
          <p:cNvPr id="17412" name="Rectangle 4"/>
          <p:cNvSpPr>
            <a:spLocks noChangeArrowheads="1"/>
          </p:cNvSpPr>
          <p:nvPr/>
        </p:nvSpPr>
        <p:spPr bwMode="auto">
          <a:xfrm>
            <a:off x="4800600" y="228600"/>
            <a:ext cx="4114800" cy="6396038"/>
          </a:xfrm>
          <a:prstGeom prst="rect">
            <a:avLst/>
          </a:prstGeom>
          <a:solidFill>
            <a:srgbClr val="FFFFCC"/>
          </a:solidFill>
          <a:ln w="50800">
            <a:solidFill>
              <a:srgbClr val="DDDDDD"/>
            </a:solidFill>
            <a:miter lim="800000"/>
            <a:headEnd/>
            <a:tailEnd/>
          </a:ln>
          <a:effectLst/>
        </p:spPr>
        <p:txBody>
          <a:bodyPr>
            <a:spAutoFit/>
          </a:bodyPr>
          <a:lstStyle/>
          <a:p>
            <a:pPr eaLnBrk="1" hangingPunct="1">
              <a:buFontTx/>
              <a:buNone/>
            </a:pPr>
            <a:endParaRPr lang="en-US" sz="1200" dirty="0">
              <a:solidFill>
                <a:schemeClr val="accent2"/>
              </a:solidFill>
            </a:endParaRPr>
          </a:p>
          <a:p>
            <a:pPr eaLnBrk="1" hangingPunct="1">
              <a:buFontTx/>
              <a:buNone/>
            </a:pPr>
            <a:r>
              <a:rPr lang="en-US" sz="4400" dirty="0">
                <a:solidFill>
                  <a:schemeClr val="accent2"/>
                </a:solidFill>
              </a:rPr>
              <a:t>Goals</a:t>
            </a:r>
          </a:p>
          <a:p>
            <a:pPr algn="l" eaLnBrk="1" hangingPunct="1">
              <a:buFontTx/>
              <a:buNone/>
            </a:pPr>
            <a:endParaRPr lang="en-US" sz="1400" dirty="0">
              <a:solidFill>
                <a:schemeClr val="accent2"/>
              </a:solidFill>
            </a:endParaRPr>
          </a:p>
          <a:p>
            <a:pPr algn="l">
              <a:buFontTx/>
              <a:buNone/>
            </a:pPr>
            <a:r>
              <a:rPr lang="en-US" sz="2400" dirty="0">
                <a:solidFill>
                  <a:srgbClr val="CC3300"/>
                </a:solidFill>
              </a:rPr>
              <a:t>What you would hope to accomplish . . .</a:t>
            </a:r>
          </a:p>
          <a:p>
            <a:pPr algn="l">
              <a:buFontTx/>
              <a:buNone/>
            </a:pPr>
            <a:endParaRPr lang="en-US" dirty="0"/>
          </a:p>
          <a:p>
            <a:pPr algn="l">
              <a:buFontTx/>
              <a:buNone/>
            </a:pPr>
            <a:r>
              <a:rPr lang="en-US" sz="2400" dirty="0">
                <a:solidFill>
                  <a:srgbClr val="CC3300"/>
                </a:solidFill>
                <a:sym typeface="Wingdings" pitchFamily="2" charset="2"/>
              </a:rPr>
              <a:t> </a:t>
            </a:r>
            <a:r>
              <a:rPr lang="en-US" sz="2400" dirty="0">
                <a:solidFill>
                  <a:schemeClr val="tx1"/>
                </a:solidFill>
              </a:rPr>
              <a:t>You decide vs. </a:t>
            </a:r>
          </a:p>
          <a:p>
            <a:pPr algn="l">
              <a:buFontTx/>
              <a:buNone/>
            </a:pPr>
            <a:r>
              <a:rPr lang="en-US" sz="2400" dirty="0">
                <a:solidFill>
                  <a:schemeClr val="tx1"/>
                </a:solidFill>
              </a:rPr>
              <a:t>   </a:t>
            </a:r>
            <a:r>
              <a:rPr lang="en-US" sz="1000" dirty="0">
                <a:solidFill>
                  <a:schemeClr val="tx1"/>
                </a:solidFill>
              </a:rPr>
              <a:t>  </a:t>
            </a:r>
            <a:r>
              <a:rPr lang="en-US" sz="2400" dirty="0">
                <a:solidFill>
                  <a:schemeClr val="tx1"/>
                </a:solidFill>
              </a:rPr>
              <a:t>others decide</a:t>
            </a:r>
          </a:p>
          <a:p>
            <a:pPr algn="l">
              <a:buFontTx/>
              <a:buChar char="•"/>
            </a:pPr>
            <a:endParaRPr lang="en-US" dirty="0">
              <a:solidFill>
                <a:schemeClr val="tx1"/>
              </a:solidFill>
            </a:endParaRPr>
          </a:p>
          <a:p>
            <a:pPr algn="l">
              <a:buFontTx/>
              <a:buNone/>
            </a:pPr>
            <a:r>
              <a:rPr lang="en-US" sz="2400" dirty="0">
                <a:solidFill>
                  <a:srgbClr val="CC3300"/>
                </a:solidFill>
                <a:sym typeface="Wingdings" pitchFamily="2" charset="2"/>
              </a:rPr>
              <a:t> </a:t>
            </a:r>
            <a:r>
              <a:rPr lang="en-US" sz="2400" dirty="0">
                <a:solidFill>
                  <a:schemeClr val="tx1"/>
                </a:solidFill>
              </a:rPr>
              <a:t>Routine vs. </a:t>
            </a:r>
          </a:p>
          <a:p>
            <a:pPr algn="l">
              <a:buFontTx/>
              <a:buNone/>
            </a:pPr>
            <a:r>
              <a:rPr lang="en-US" sz="2400" dirty="0">
                <a:solidFill>
                  <a:schemeClr val="tx1"/>
                </a:solidFill>
              </a:rPr>
              <a:t>   </a:t>
            </a:r>
            <a:r>
              <a:rPr lang="en-US" sz="1000" dirty="0">
                <a:solidFill>
                  <a:schemeClr val="tx1"/>
                </a:solidFill>
              </a:rPr>
              <a:t>  </a:t>
            </a:r>
            <a:r>
              <a:rPr lang="en-US" sz="2400" dirty="0">
                <a:solidFill>
                  <a:schemeClr val="tx1"/>
                </a:solidFill>
              </a:rPr>
              <a:t>non-routine</a:t>
            </a:r>
          </a:p>
          <a:p>
            <a:pPr algn="l">
              <a:buFontTx/>
              <a:buChar char="•"/>
            </a:pPr>
            <a:endParaRPr lang="en-US" dirty="0">
              <a:solidFill>
                <a:schemeClr val="tx1"/>
              </a:solidFill>
            </a:endParaRPr>
          </a:p>
          <a:p>
            <a:pPr algn="l">
              <a:buFontTx/>
              <a:buNone/>
            </a:pPr>
            <a:r>
              <a:rPr lang="en-US" sz="2400" dirty="0">
                <a:solidFill>
                  <a:srgbClr val="CC3300"/>
                </a:solidFill>
                <a:sym typeface="Wingdings" pitchFamily="2" charset="2"/>
              </a:rPr>
              <a:t> </a:t>
            </a:r>
            <a:r>
              <a:rPr lang="en-US" sz="2400" dirty="0">
                <a:solidFill>
                  <a:schemeClr val="tx1"/>
                </a:solidFill>
              </a:rPr>
              <a:t>Idealistic vs. </a:t>
            </a:r>
          </a:p>
          <a:p>
            <a:pPr algn="l">
              <a:buFontTx/>
              <a:buNone/>
            </a:pPr>
            <a:r>
              <a:rPr lang="en-US" sz="2400" dirty="0">
                <a:solidFill>
                  <a:schemeClr val="tx1"/>
                </a:solidFill>
              </a:rPr>
              <a:t>   </a:t>
            </a:r>
            <a:r>
              <a:rPr lang="en-US" sz="1000" dirty="0">
                <a:solidFill>
                  <a:schemeClr val="tx1"/>
                </a:solidFill>
              </a:rPr>
              <a:t>  </a:t>
            </a:r>
            <a:r>
              <a:rPr lang="en-US" sz="2400" dirty="0">
                <a:solidFill>
                  <a:schemeClr val="tx1"/>
                </a:solidFill>
              </a:rPr>
              <a:t>realistic</a:t>
            </a:r>
          </a:p>
          <a:p>
            <a:pPr algn="l">
              <a:buFontTx/>
              <a:buChar char="•"/>
            </a:pPr>
            <a:endParaRPr lang="en-US" dirty="0">
              <a:solidFill>
                <a:srgbClr val="FF6600"/>
              </a:solidFill>
            </a:endParaRPr>
          </a:p>
          <a:p>
            <a:pPr algn="l">
              <a:buFontTx/>
              <a:buNone/>
            </a:pPr>
            <a:r>
              <a:rPr lang="en-US" sz="2400" dirty="0">
                <a:solidFill>
                  <a:srgbClr val="CC3300"/>
                </a:solidFill>
                <a:sym typeface="Wingdings" pitchFamily="2" charset="2"/>
              </a:rPr>
              <a:t> </a:t>
            </a:r>
            <a:r>
              <a:rPr lang="en-US" sz="2400" dirty="0">
                <a:solidFill>
                  <a:schemeClr val="tx2"/>
                </a:solidFill>
              </a:rPr>
              <a:t>Growth goals</a:t>
            </a:r>
          </a:p>
          <a:p>
            <a:pPr algn="l">
              <a:spcBef>
                <a:spcPct val="20000"/>
              </a:spcBef>
              <a:buFontTx/>
              <a:buChar char="•"/>
            </a:pPr>
            <a:endParaRPr lang="en-US" sz="4400" dirty="0">
              <a:solidFill>
                <a:schemeClr val="accent2"/>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1" name="Rectangle 1026"/>
          <p:cNvSpPr>
            <a:spLocks noGrp="1" noChangeArrowheads="1"/>
          </p:cNvSpPr>
          <p:nvPr>
            <p:ph type="title"/>
          </p:nvPr>
        </p:nvSpPr>
        <p:spPr>
          <a:xfrm>
            <a:off x="0" y="0"/>
            <a:ext cx="9144000" cy="1096963"/>
          </a:xfrm>
          <a:solidFill>
            <a:srgbClr val="EAEAEA"/>
          </a:solidFill>
        </p:spPr>
        <p:txBody>
          <a:bodyPr/>
          <a:lstStyle/>
          <a:p>
            <a:pPr eaLnBrk="1" hangingPunct="1"/>
            <a:r>
              <a:rPr lang="en-US" b="1" dirty="0">
                <a:solidFill>
                  <a:schemeClr val="accent2"/>
                </a:solidFill>
                <a:latin typeface="Verdana" pitchFamily="34" charset="0"/>
              </a:rPr>
              <a:t>Postal Mail</a:t>
            </a:r>
          </a:p>
        </p:txBody>
      </p:sp>
      <p:sp>
        <p:nvSpPr>
          <p:cNvPr id="309252" name="Rectangle 1027"/>
          <p:cNvSpPr>
            <a:spLocks noGrp="1" noChangeArrowheads="1"/>
          </p:cNvSpPr>
          <p:nvPr>
            <p:ph type="body" idx="1"/>
          </p:nvPr>
        </p:nvSpPr>
        <p:spPr>
          <a:xfrm>
            <a:off x="838200" y="1828800"/>
            <a:ext cx="8305800" cy="5029200"/>
          </a:xfrm>
        </p:spPr>
        <p:txBody>
          <a:bodyPr/>
          <a:lstStyle/>
          <a:p>
            <a:pPr eaLnBrk="1" hangingPunct="1">
              <a:lnSpc>
                <a:spcPct val="90000"/>
              </a:lnSpc>
              <a:spcBef>
                <a:spcPct val="0"/>
              </a:spcBef>
              <a:buFont typeface="Wingdings" pitchFamily="2" charset="2"/>
              <a:buNone/>
            </a:pPr>
            <a:r>
              <a:rPr lang="en-US" sz="2800" b="1" dirty="0">
                <a:solidFill>
                  <a:srgbClr val="CC3300"/>
                </a:solidFill>
                <a:latin typeface="Verdana" pitchFamily="34" charset="0"/>
                <a:sym typeface="Wingdings" pitchFamily="2" charset="2"/>
              </a:rPr>
              <a:t>  </a:t>
            </a:r>
            <a:r>
              <a:rPr lang="en-US" sz="2800" b="1" dirty="0">
                <a:latin typeface="Verdana" pitchFamily="34" charset="0"/>
              </a:rPr>
              <a:t>Letters should be polite, short, </a:t>
            </a:r>
          </a:p>
          <a:p>
            <a:pPr eaLnBrk="1" hangingPunct="1">
              <a:lnSpc>
                <a:spcPct val="90000"/>
              </a:lnSpc>
              <a:spcBef>
                <a:spcPct val="0"/>
              </a:spcBef>
              <a:buFont typeface="Wingdings" pitchFamily="2" charset="2"/>
              <a:buNone/>
            </a:pPr>
            <a:r>
              <a:rPr lang="en-US" sz="2800" b="1" dirty="0">
                <a:latin typeface="Verdana" pitchFamily="34" charset="0"/>
              </a:rPr>
              <a:t>     and to the point.</a:t>
            </a:r>
          </a:p>
          <a:p>
            <a:pPr eaLnBrk="1" hangingPunct="1">
              <a:lnSpc>
                <a:spcPct val="90000"/>
              </a:lnSpc>
              <a:spcBef>
                <a:spcPct val="0"/>
              </a:spcBef>
              <a:buFont typeface="Wingdings" pitchFamily="2" charset="2"/>
              <a:buNone/>
            </a:pPr>
            <a:endParaRPr lang="en-US" sz="2800" b="1" dirty="0">
              <a:latin typeface="Verdana" pitchFamily="34" charset="0"/>
            </a:endParaRPr>
          </a:p>
          <a:p>
            <a:pPr eaLnBrk="1" hangingPunct="1">
              <a:lnSpc>
                <a:spcPct val="90000"/>
              </a:lnSpc>
              <a:buFontTx/>
              <a:buNone/>
            </a:pPr>
            <a:r>
              <a:rPr lang="en-US" sz="2800" b="1" dirty="0">
                <a:solidFill>
                  <a:srgbClr val="CC3300"/>
                </a:solidFill>
                <a:latin typeface="Verdana" pitchFamily="34" charset="0"/>
                <a:sym typeface="Wingdings" pitchFamily="2" charset="2"/>
              </a:rPr>
              <a:t>  </a:t>
            </a:r>
            <a:r>
              <a:rPr lang="en-US" sz="2800" b="1" dirty="0">
                <a:latin typeface="Verdana" pitchFamily="34" charset="0"/>
              </a:rPr>
              <a:t>If you are really angry about </a:t>
            </a:r>
          </a:p>
          <a:p>
            <a:pPr eaLnBrk="1" hangingPunct="1">
              <a:lnSpc>
                <a:spcPct val="90000"/>
              </a:lnSpc>
              <a:buFontTx/>
              <a:buNone/>
            </a:pPr>
            <a:r>
              <a:rPr lang="en-US" sz="2800" b="1" dirty="0">
                <a:latin typeface="Verdana" pitchFamily="34" charset="0"/>
              </a:rPr>
              <a:t>     something, write a letter to calm</a:t>
            </a:r>
          </a:p>
          <a:p>
            <a:pPr eaLnBrk="1" hangingPunct="1">
              <a:lnSpc>
                <a:spcPct val="90000"/>
              </a:lnSpc>
              <a:buFontTx/>
              <a:buNone/>
            </a:pPr>
            <a:r>
              <a:rPr lang="en-US" sz="2800" b="1" dirty="0">
                <a:latin typeface="Verdana" pitchFamily="34" charset="0"/>
              </a:rPr>
              <a:t>     down, but do </a:t>
            </a:r>
            <a:r>
              <a:rPr lang="en-US" sz="2800" b="1" i="1" dirty="0">
                <a:latin typeface="Verdana" pitchFamily="34" charset="0"/>
              </a:rPr>
              <a:t>not </a:t>
            </a:r>
            <a:r>
              <a:rPr lang="en-US" sz="2800" b="1" dirty="0">
                <a:latin typeface="Verdana" pitchFamily="34" charset="0"/>
              </a:rPr>
              <a:t>send it.  After </a:t>
            </a:r>
          </a:p>
          <a:p>
            <a:pPr eaLnBrk="1" hangingPunct="1">
              <a:lnSpc>
                <a:spcPct val="90000"/>
              </a:lnSpc>
              <a:buFontTx/>
              <a:buNone/>
            </a:pPr>
            <a:r>
              <a:rPr lang="en-US" sz="2800" b="1" dirty="0">
                <a:latin typeface="Verdana" pitchFamily="34" charset="0"/>
              </a:rPr>
              <a:t>     you have calmed down, put this </a:t>
            </a:r>
          </a:p>
          <a:p>
            <a:pPr eaLnBrk="1" hangingPunct="1">
              <a:lnSpc>
                <a:spcPct val="90000"/>
              </a:lnSpc>
              <a:buFontTx/>
              <a:buNone/>
            </a:pPr>
            <a:r>
              <a:rPr lang="en-US" sz="2800" b="1" dirty="0">
                <a:latin typeface="Verdana" pitchFamily="34" charset="0"/>
              </a:rPr>
              <a:t>     “hot” letter in the trash.</a:t>
            </a:r>
          </a:p>
        </p:txBody>
      </p:sp>
      <p:sp>
        <p:nvSpPr>
          <p:cNvPr id="6" name="Slide Number Placeholder 5"/>
          <p:cNvSpPr>
            <a:spLocks noGrp="1"/>
          </p:cNvSpPr>
          <p:nvPr>
            <p:ph type="sldNum" sz="quarter" idx="12"/>
          </p:nvPr>
        </p:nvSpPr>
        <p:spPr/>
        <p:txBody>
          <a:bodyPr/>
          <a:lstStyle/>
          <a:p>
            <a:fld id="{F471837E-1E13-4F82-84A4-4B054FAB7E00}" type="slidenum">
              <a:rPr lang="en-US" smtClean="0">
                <a:solidFill>
                  <a:srgbClr val="000000"/>
                </a:solidFill>
              </a:rPr>
              <a:pPr/>
              <a:t>130</a:t>
            </a:fld>
            <a:endParaRPr lang="en-US" dirty="0">
              <a:solidFill>
                <a:srgbClr val="000000"/>
              </a:solidFill>
            </a:endParaRPr>
          </a:p>
        </p:txBody>
      </p:sp>
    </p:spTree>
    <p:extLst>
      <p:ext uri="{BB962C8B-B14F-4D97-AF65-F5344CB8AC3E}">
        <p14:creationId xmlns:p14="http://schemas.microsoft.com/office/powerpoint/2010/main" val="512257581"/>
      </p:ext>
    </p:extLst>
  </p:cSld>
  <p:clrMapOvr>
    <a:masterClrMapping/>
  </p:clrMapOvr>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5" name="Rectangle 2"/>
          <p:cNvSpPr>
            <a:spLocks noGrp="1" noChangeArrowheads="1"/>
          </p:cNvSpPr>
          <p:nvPr>
            <p:ph type="title"/>
          </p:nvPr>
        </p:nvSpPr>
        <p:spPr>
          <a:xfrm>
            <a:off x="0" y="0"/>
            <a:ext cx="9144000" cy="1004888"/>
          </a:xfrm>
          <a:solidFill>
            <a:srgbClr val="EAEAEA"/>
          </a:solidFill>
        </p:spPr>
        <p:txBody>
          <a:bodyPr/>
          <a:lstStyle/>
          <a:p>
            <a:pPr algn="l" eaLnBrk="1" hangingPunct="1"/>
            <a:r>
              <a:rPr lang="en-US" b="1" dirty="0">
                <a:solidFill>
                  <a:schemeClr val="accent2"/>
                </a:solidFill>
                <a:latin typeface="Verdana" pitchFamily="34" charset="0"/>
              </a:rPr>
              <a:t>       </a:t>
            </a:r>
            <a:r>
              <a:rPr lang="en-US" sz="1600" b="1" dirty="0">
                <a:solidFill>
                  <a:schemeClr val="accent2"/>
                </a:solidFill>
                <a:latin typeface="Verdana" pitchFamily="34" charset="0"/>
              </a:rPr>
              <a:t> </a:t>
            </a:r>
            <a:r>
              <a:rPr lang="en-US" b="1" dirty="0">
                <a:solidFill>
                  <a:schemeClr val="accent2"/>
                </a:solidFill>
                <a:latin typeface="Verdana" pitchFamily="34" charset="0"/>
              </a:rPr>
              <a:t>Time Management</a:t>
            </a:r>
          </a:p>
        </p:txBody>
      </p:sp>
      <p:sp>
        <p:nvSpPr>
          <p:cNvPr id="310276" name="Rectangle 3"/>
          <p:cNvSpPr>
            <a:spLocks noGrp="1" noChangeArrowheads="1"/>
          </p:cNvSpPr>
          <p:nvPr>
            <p:ph type="body" idx="1"/>
          </p:nvPr>
        </p:nvSpPr>
        <p:spPr>
          <a:xfrm>
            <a:off x="457200" y="1143000"/>
            <a:ext cx="8686800" cy="5715000"/>
          </a:xfrm>
        </p:spPr>
        <p:txBody>
          <a:bodyPr/>
          <a:lstStyle/>
          <a:p>
            <a:pPr eaLnBrk="1" hangingPunct="1">
              <a:lnSpc>
                <a:spcPct val="90000"/>
              </a:lnSpc>
              <a:buFontTx/>
              <a:buNone/>
            </a:pPr>
            <a:r>
              <a:rPr lang="en-US" sz="2800" b="1" dirty="0">
                <a:solidFill>
                  <a:srgbClr val="CC3300"/>
                </a:solidFill>
                <a:latin typeface="Verdana" pitchFamily="34" charset="0"/>
              </a:rPr>
              <a:t>#1.</a:t>
            </a:r>
            <a:r>
              <a:rPr lang="en-US" sz="2800" b="1" dirty="0">
                <a:latin typeface="Verdana" pitchFamily="34" charset="0"/>
              </a:rPr>
              <a:t>  Set goals &amp; prioritize.</a:t>
            </a:r>
          </a:p>
          <a:p>
            <a:pPr eaLnBrk="1" hangingPunct="1">
              <a:lnSpc>
                <a:spcPct val="90000"/>
              </a:lnSpc>
              <a:buFontTx/>
              <a:buNone/>
            </a:pPr>
            <a:endParaRPr lang="en-US" sz="1400" b="1" dirty="0">
              <a:latin typeface="Verdana" pitchFamily="34" charset="0"/>
            </a:endParaRPr>
          </a:p>
          <a:p>
            <a:pPr eaLnBrk="1" hangingPunct="1">
              <a:lnSpc>
                <a:spcPct val="90000"/>
              </a:lnSpc>
              <a:buFontTx/>
              <a:buNone/>
            </a:pPr>
            <a:r>
              <a:rPr lang="en-US" sz="2800" b="1" dirty="0">
                <a:solidFill>
                  <a:srgbClr val="CC3300"/>
                </a:solidFill>
                <a:latin typeface="Verdana" pitchFamily="34" charset="0"/>
              </a:rPr>
              <a:t>#2.</a:t>
            </a:r>
            <a:r>
              <a:rPr lang="en-US" sz="2800" b="1" dirty="0">
                <a:latin typeface="Verdana" pitchFamily="34" charset="0"/>
              </a:rPr>
              <a:t>  Delegate.  How can we do this?</a:t>
            </a:r>
          </a:p>
          <a:p>
            <a:pPr eaLnBrk="1" hangingPunct="1">
              <a:lnSpc>
                <a:spcPct val="90000"/>
              </a:lnSpc>
              <a:buFontTx/>
              <a:buNone/>
            </a:pPr>
            <a:endParaRPr lang="en-US" sz="600" b="1" dirty="0">
              <a:latin typeface="Verdana" pitchFamily="34" charset="0"/>
            </a:endParaRPr>
          </a:p>
          <a:p>
            <a:pPr lvl="1" eaLnBrk="1" hangingPunct="1">
              <a:lnSpc>
                <a:spcPct val="90000"/>
              </a:lnSpc>
              <a:buFontTx/>
              <a:buNone/>
            </a:pPr>
            <a:r>
              <a:rPr lang="en-US" sz="2400" b="1" dirty="0">
                <a:latin typeface="Verdana" pitchFamily="34" charset="0"/>
              </a:rPr>
              <a:t>    </a:t>
            </a:r>
            <a:r>
              <a:rPr lang="en-US" sz="1200" b="1" dirty="0">
                <a:latin typeface="Verdana" pitchFamily="34" charset="0"/>
              </a:rPr>
              <a:t> </a:t>
            </a:r>
            <a:r>
              <a:rPr lang="en-US" sz="2400" b="1" dirty="0">
                <a:solidFill>
                  <a:srgbClr val="CC3300"/>
                </a:solidFill>
                <a:latin typeface="Verdana" pitchFamily="34" charset="0"/>
                <a:sym typeface="Wingdings" pitchFamily="2" charset="2"/>
              </a:rPr>
              <a:t>  </a:t>
            </a:r>
            <a:r>
              <a:rPr lang="en-US" sz="2400" b="1" dirty="0">
                <a:solidFill>
                  <a:schemeClr val="accent2"/>
                </a:solidFill>
                <a:latin typeface="Verdana" pitchFamily="34" charset="0"/>
              </a:rPr>
              <a:t>To secretaries &amp; assistants</a:t>
            </a:r>
          </a:p>
          <a:p>
            <a:pPr lvl="1" eaLnBrk="1" hangingPunct="1">
              <a:lnSpc>
                <a:spcPct val="90000"/>
              </a:lnSpc>
              <a:buFontTx/>
              <a:buNone/>
            </a:pPr>
            <a:endParaRPr lang="en-US" sz="600" b="1" dirty="0">
              <a:latin typeface="Verdana" pitchFamily="34" charset="0"/>
            </a:endParaRPr>
          </a:p>
          <a:p>
            <a:pPr lvl="1" eaLnBrk="1" hangingPunct="1">
              <a:lnSpc>
                <a:spcPct val="90000"/>
              </a:lnSpc>
              <a:buFontTx/>
              <a:buNone/>
            </a:pPr>
            <a:r>
              <a:rPr lang="en-US" sz="2400" b="1" dirty="0">
                <a:latin typeface="Verdana" pitchFamily="34" charset="0"/>
              </a:rPr>
              <a:t>    </a:t>
            </a:r>
            <a:r>
              <a:rPr lang="en-US" sz="1200" b="1" dirty="0">
                <a:latin typeface="Verdana" pitchFamily="34" charset="0"/>
              </a:rPr>
              <a:t> </a:t>
            </a:r>
            <a:r>
              <a:rPr lang="en-US" sz="2400" b="1" dirty="0">
                <a:solidFill>
                  <a:srgbClr val="CC3300"/>
                </a:solidFill>
                <a:latin typeface="Verdana" pitchFamily="34" charset="0"/>
                <a:sym typeface="Wingdings" pitchFamily="2" charset="2"/>
              </a:rPr>
              <a:t>  </a:t>
            </a:r>
            <a:r>
              <a:rPr lang="en-US" sz="2400" b="1" dirty="0">
                <a:solidFill>
                  <a:schemeClr val="accent2"/>
                </a:solidFill>
                <a:latin typeface="Verdana" pitchFamily="34" charset="0"/>
              </a:rPr>
              <a:t>To graduate students and </a:t>
            </a:r>
          </a:p>
          <a:p>
            <a:pPr lvl="1" eaLnBrk="1" hangingPunct="1">
              <a:lnSpc>
                <a:spcPct val="90000"/>
              </a:lnSpc>
              <a:buFontTx/>
              <a:buNone/>
            </a:pPr>
            <a:r>
              <a:rPr lang="en-US" sz="2400" b="1" dirty="0">
                <a:solidFill>
                  <a:schemeClr val="accent2"/>
                </a:solidFill>
                <a:latin typeface="Verdana" pitchFamily="34" charset="0"/>
              </a:rPr>
              <a:t>         undergraduates as part of learning</a:t>
            </a:r>
          </a:p>
          <a:p>
            <a:pPr lvl="1" eaLnBrk="1" hangingPunct="1">
              <a:lnSpc>
                <a:spcPct val="90000"/>
              </a:lnSpc>
              <a:buFontTx/>
              <a:buNone/>
            </a:pPr>
            <a:r>
              <a:rPr lang="en-US" sz="2400" b="1" dirty="0">
                <a:solidFill>
                  <a:schemeClr val="accent2"/>
                </a:solidFill>
                <a:latin typeface="Verdana" pitchFamily="34" charset="0"/>
              </a:rPr>
              <a:t>         experience.  (They don’t </a:t>
            </a:r>
            <a:r>
              <a:rPr lang="en-US" sz="2400" b="1" i="1" dirty="0">
                <a:solidFill>
                  <a:schemeClr val="accent2"/>
                </a:solidFill>
                <a:latin typeface="Verdana" pitchFamily="34" charset="0"/>
              </a:rPr>
              <a:t>work</a:t>
            </a:r>
            <a:r>
              <a:rPr lang="en-US" sz="2400" b="1" dirty="0">
                <a:solidFill>
                  <a:schemeClr val="accent2"/>
                </a:solidFill>
                <a:latin typeface="Verdana" pitchFamily="34" charset="0"/>
              </a:rPr>
              <a:t> for you!)</a:t>
            </a:r>
          </a:p>
          <a:p>
            <a:pPr lvl="1" eaLnBrk="1" hangingPunct="1">
              <a:lnSpc>
                <a:spcPct val="90000"/>
              </a:lnSpc>
              <a:buFontTx/>
              <a:buNone/>
            </a:pPr>
            <a:endParaRPr lang="en-US" sz="600" b="1" dirty="0">
              <a:solidFill>
                <a:schemeClr val="accent2"/>
              </a:solidFill>
              <a:latin typeface="Verdana" pitchFamily="34" charset="0"/>
            </a:endParaRPr>
          </a:p>
          <a:p>
            <a:pPr lvl="1" eaLnBrk="1" hangingPunct="1">
              <a:lnSpc>
                <a:spcPct val="90000"/>
              </a:lnSpc>
              <a:buFontTx/>
              <a:buNone/>
            </a:pPr>
            <a:r>
              <a:rPr lang="en-US" sz="2400" b="1" dirty="0">
                <a:latin typeface="Verdana" pitchFamily="34" charset="0"/>
              </a:rPr>
              <a:t>    </a:t>
            </a:r>
            <a:r>
              <a:rPr lang="en-US" sz="1200" b="1" dirty="0">
                <a:latin typeface="Verdana" pitchFamily="34" charset="0"/>
              </a:rPr>
              <a:t> </a:t>
            </a:r>
            <a:r>
              <a:rPr lang="en-US" sz="2400" b="1" dirty="0">
                <a:solidFill>
                  <a:srgbClr val="CC3300"/>
                </a:solidFill>
                <a:latin typeface="Verdana" pitchFamily="34" charset="0"/>
                <a:sym typeface="Wingdings" pitchFamily="2" charset="2"/>
              </a:rPr>
              <a:t>  </a:t>
            </a:r>
            <a:r>
              <a:rPr lang="en-US" sz="2400" b="1" dirty="0">
                <a:solidFill>
                  <a:schemeClr val="accent2"/>
                </a:solidFill>
                <a:latin typeface="Verdana" pitchFamily="34" charset="0"/>
              </a:rPr>
              <a:t>Give clear assignments &amp; responsibility </a:t>
            </a:r>
          </a:p>
          <a:p>
            <a:pPr lvl="1" eaLnBrk="1" hangingPunct="1">
              <a:lnSpc>
                <a:spcPct val="90000"/>
              </a:lnSpc>
              <a:buFontTx/>
              <a:buNone/>
            </a:pPr>
            <a:r>
              <a:rPr lang="en-US" sz="2400" b="1" dirty="0">
                <a:solidFill>
                  <a:schemeClr val="accent2"/>
                </a:solidFill>
                <a:latin typeface="Verdana" pitchFamily="34" charset="0"/>
              </a:rPr>
              <a:t>         for details.</a:t>
            </a:r>
          </a:p>
          <a:p>
            <a:pPr lvl="1" eaLnBrk="1" hangingPunct="1">
              <a:lnSpc>
                <a:spcPct val="90000"/>
              </a:lnSpc>
              <a:buFontTx/>
              <a:buNone/>
            </a:pPr>
            <a:endParaRPr lang="en-US" sz="600" b="1" dirty="0">
              <a:solidFill>
                <a:schemeClr val="accent2"/>
              </a:solidFill>
              <a:latin typeface="Verdana" pitchFamily="34" charset="0"/>
            </a:endParaRPr>
          </a:p>
          <a:p>
            <a:pPr lvl="1" eaLnBrk="1" hangingPunct="1">
              <a:lnSpc>
                <a:spcPct val="90000"/>
              </a:lnSpc>
              <a:buFontTx/>
              <a:buNone/>
            </a:pPr>
            <a:r>
              <a:rPr lang="en-US" sz="2400" b="1" dirty="0">
                <a:latin typeface="Verdana" pitchFamily="34" charset="0"/>
              </a:rPr>
              <a:t>    </a:t>
            </a:r>
            <a:r>
              <a:rPr lang="en-US" sz="1200" b="1" dirty="0">
                <a:latin typeface="Verdana" pitchFamily="34" charset="0"/>
              </a:rPr>
              <a:t> </a:t>
            </a:r>
            <a:r>
              <a:rPr lang="en-US" sz="2400" b="1" dirty="0">
                <a:solidFill>
                  <a:srgbClr val="CC3300"/>
                </a:solidFill>
                <a:latin typeface="Verdana" pitchFamily="34" charset="0"/>
                <a:sym typeface="Wingdings" pitchFamily="2" charset="2"/>
              </a:rPr>
              <a:t>  </a:t>
            </a:r>
            <a:r>
              <a:rPr lang="en-US" sz="2400" b="1" dirty="0">
                <a:solidFill>
                  <a:schemeClr val="accent2"/>
                </a:solidFill>
                <a:latin typeface="Verdana" pitchFamily="34" charset="0"/>
              </a:rPr>
              <a:t>Check on results &amp; give feedback.</a:t>
            </a:r>
          </a:p>
          <a:p>
            <a:pPr lvl="1" eaLnBrk="1" hangingPunct="1">
              <a:lnSpc>
                <a:spcPct val="90000"/>
              </a:lnSpc>
              <a:buFontTx/>
              <a:buNone/>
            </a:pPr>
            <a:endParaRPr lang="en-US" sz="600" b="1" dirty="0">
              <a:latin typeface="Verdana" pitchFamily="34" charset="0"/>
            </a:endParaRPr>
          </a:p>
          <a:p>
            <a:pPr lvl="1" eaLnBrk="1" hangingPunct="1">
              <a:lnSpc>
                <a:spcPct val="90000"/>
              </a:lnSpc>
              <a:buFontTx/>
              <a:buNone/>
            </a:pPr>
            <a:r>
              <a:rPr lang="en-US" sz="2400" b="1" dirty="0">
                <a:latin typeface="Verdana" pitchFamily="34" charset="0"/>
              </a:rPr>
              <a:t>    </a:t>
            </a:r>
            <a:r>
              <a:rPr lang="en-US" sz="1200" b="1" dirty="0">
                <a:latin typeface="Verdana" pitchFamily="34" charset="0"/>
              </a:rPr>
              <a:t> </a:t>
            </a:r>
            <a:r>
              <a:rPr lang="en-US" sz="2400" b="1" dirty="0">
                <a:solidFill>
                  <a:srgbClr val="CC3300"/>
                </a:solidFill>
                <a:latin typeface="Verdana" pitchFamily="34" charset="0"/>
                <a:sym typeface="Wingdings" pitchFamily="2" charset="2"/>
              </a:rPr>
              <a:t>  </a:t>
            </a:r>
            <a:r>
              <a:rPr lang="en-US" sz="2400" b="1" dirty="0">
                <a:solidFill>
                  <a:schemeClr val="accent2"/>
                </a:solidFill>
                <a:latin typeface="Verdana" pitchFamily="34" charset="0"/>
              </a:rPr>
              <a:t>Give credit.</a:t>
            </a:r>
          </a:p>
          <a:p>
            <a:pPr lvl="1" eaLnBrk="1" hangingPunct="1">
              <a:lnSpc>
                <a:spcPct val="90000"/>
              </a:lnSpc>
              <a:buFontTx/>
              <a:buNone/>
            </a:pPr>
            <a:endParaRPr lang="en-US" sz="1400" b="1" dirty="0">
              <a:solidFill>
                <a:schemeClr val="accent2"/>
              </a:solidFill>
              <a:latin typeface="Verdana" pitchFamily="34" charset="0"/>
            </a:endParaRPr>
          </a:p>
          <a:p>
            <a:pPr eaLnBrk="1" hangingPunct="1">
              <a:lnSpc>
                <a:spcPct val="90000"/>
              </a:lnSpc>
              <a:buFontTx/>
              <a:buNone/>
            </a:pPr>
            <a:r>
              <a:rPr lang="en-US" sz="2800" b="1" dirty="0">
                <a:solidFill>
                  <a:srgbClr val="CC3300"/>
                </a:solidFill>
                <a:latin typeface="Verdana" pitchFamily="34" charset="0"/>
              </a:rPr>
              <a:t>#3.</a:t>
            </a:r>
            <a:r>
              <a:rPr lang="en-US" sz="2800" b="1" dirty="0">
                <a:latin typeface="Verdana" pitchFamily="34" charset="0"/>
              </a:rPr>
              <a:t>  Use efficient processes.</a:t>
            </a:r>
          </a:p>
        </p:txBody>
      </p:sp>
      <p:sp>
        <p:nvSpPr>
          <p:cNvPr id="6" name="Slide Number Placeholder 5"/>
          <p:cNvSpPr>
            <a:spLocks noGrp="1"/>
          </p:cNvSpPr>
          <p:nvPr>
            <p:ph type="sldNum" sz="quarter" idx="12"/>
          </p:nvPr>
        </p:nvSpPr>
        <p:spPr/>
        <p:txBody>
          <a:bodyPr/>
          <a:lstStyle/>
          <a:p>
            <a:fld id="{F471837E-1E13-4F82-84A4-4B054FAB7E00}" type="slidenum">
              <a:rPr lang="en-US" smtClean="0">
                <a:solidFill>
                  <a:srgbClr val="000000"/>
                </a:solidFill>
              </a:rPr>
              <a:pPr/>
              <a:t>131</a:t>
            </a:fld>
            <a:endParaRPr lang="en-US" dirty="0">
              <a:solidFill>
                <a:srgbClr val="000000"/>
              </a:solidFill>
            </a:endParaRPr>
          </a:p>
        </p:txBody>
      </p:sp>
    </p:spTree>
    <p:extLst>
      <p:ext uri="{BB962C8B-B14F-4D97-AF65-F5344CB8AC3E}">
        <p14:creationId xmlns:p14="http://schemas.microsoft.com/office/powerpoint/2010/main" val="3797854305"/>
      </p:ext>
    </p:extLst>
  </p:cSld>
  <p:clrMapOvr>
    <a:masterClrMapping/>
  </p:clrMapOvr>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9" name="Rectangle 1026"/>
          <p:cNvSpPr>
            <a:spLocks noGrp="1" noChangeArrowheads="1"/>
          </p:cNvSpPr>
          <p:nvPr>
            <p:ph type="title"/>
          </p:nvPr>
        </p:nvSpPr>
        <p:spPr>
          <a:xfrm>
            <a:off x="0" y="0"/>
            <a:ext cx="9144000" cy="1096963"/>
          </a:xfrm>
          <a:solidFill>
            <a:srgbClr val="EAEAEA"/>
          </a:solidFill>
        </p:spPr>
        <p:txBody>
          <a:bodyPr/>
          <a:lstStyle/>
          <a:p>
            <a:pPr eaLnBrk="1" hangingPunct="1"/>
            <a:r>
              <a:rPr lang="en-US" b="1" dirty="0">
                <a:solidFill>
                  <a:schemeClr val="accent2"/>
                </a:solidFill>
                <a:latin typeface="Verdana" pitchFamily="34" charset="0"/>
              </a:rPr>
              <a:t>To Achieve Flow, You Need:</a:t>
            </a:r>
          </a:p>
        </p:txBody>
      </p:sp>
      <p:sp>
        <p:nvSpPr>
          <p:cNvPr id="311300" name="Rectangle 1027"/>
          <p:cNvSpPr>
            <a:spLocks noGrp="1" noChangeArrowheads="1"/>
          </p:cNvSpPr>
          <p:nvPr>
            <p:ph type="body" idx="1"/>
          </p:nvPr>
        </p:nvSpPr>
        <p:spPr>
          <a:xfrm>
            <a:off x="304800" y="1371600"/>
            <a:ext cx="8839200" cy="5486400"/>
          </a:xfrm>
        </p:spPr>
        <p:txBody>
          <a:bodyPr/>
          <a:lstStyle/>
          <a:p>
            <a:pPr marL="609600" indent="-609600" eaLnBrk="1" hangingPunct="1">
              <a:buFontTx/>
              <a:buNone/>
            </a:pPr>
            <a:r>
              <a:rPr lang="en-US" sz="2800" b="1" dirty="0">
                <a:solidFill>
                  <a:srgbClr val="CC3300"/>
                </a:solidFill>
                <a:latin typeface="Verdana" pitchFamily="34" charset="0"/>
              </a:rPr>
              <a:t>1.</a:t>
            </a:r>
            <a:r>
              <a:rPr lang="en-US" sz="2800" b="1" dirty="0">
                <a:latin typeface="Verdana" pitchFamily="34" charset="0"/>
              </a:rPr>
              <a:t>  Sense of control.</a:t>
            </a:r>
          </a:p>
          <a:p>
            <a:pPr marL="609600" indent="-609600" eaLnBrk="1" hangingPunct="1"/>
            <a:endParaRPr lang="en-US" sz="1200" b="1" dirty="0">
              <a:latin typeface="Verdana" pitchFamily="34" charset="0"/>
            </a:endParaRPr>
          </a:p>
          <a:p>
            <a:pPr marL="609600" indent="-609600" eaLnBrk="1" hangingPunct="1">
              <a:buFontTx/>
              <a:buNone/>
            </a:pPr>
            <a:r>
              <a:rPr lang="en-US" sz="2800" b="1" dirty="0">
                <a:solidFill>
                  <a:srgbClr val="CC3300"/>
                </a:solidFill>
                <a:latin typeface="Verdana" pitchFamily="34" charset="0"/>
              </a:rPr>
              <a:t>2.</a:t>
            </a:r>
            <a:r>
              <a:rPr lang="en-US" sz="2800" b="1" dirty="0">
                <a:latin typeface="Verdana" pitchFamily="34" charset="0"/>
              </a:rPr>
              <a:t>  To set realistic goals &amp; sub goals</a:t>
            </a:r>
          </a:p>
          <a:p>
            <a:pPr marL="609600" indent="-609600" eaLnBrk="1" hangingPunct="1"/>
            <a:endParaRPr lang="en-US" sz="1200" b="1" dirty="0">
              <a:latin typeface="Verdana" pitchFamily="34" charset="0"/>
            </a:endParaRPr>
          </a:p>
          <a:p>
            <a:pPr marL="609600" indent="-609600" eaLnBrk="1" hangingPunct="1">
              <a:buFontTx/>
              <a:buNone/>
            </a:pPr>
            <a:r>
              <a:rPr lang="en-US" sz="2800" b="1" dirty="0">
                <a:solidFill>
                  <a:srgbClr val="CC3300"/>
                </a:solidFill>
                <a:latin typeface="Verdana" pitchFamily="34" charset="0"/>
              </a:rPr>
              <a:t>3.</a:t>
            </a:r>
            <a:r>
              <a:rPr lang="en-US" sz="2800" b="1" dirty="0">
                <a:latin typeface="Verdana" pitchFamily="34" charset="0"/>
              </a:rPr>
              <a:t>  Meaningful rules (e.g., sports &amp; games)</a:t>
            </a:r>
          </a:p>
          <a:p>
            <a:pPr marL="609600" indent="-609600" eaLnBrk="1" hangingPunct="1"/>
            <a:endParaRPr lang="en-US" sz="1200" b="1" dirty="0">
              <a:latin typeface="Verdana" pitchFamily="34" charset="0"/>
            </a:endParaRPr>
          </a:p>
          <a:p>
            <a:pPr marL="609600" indent="-609600" eaLnBrk="1" hangingPunct="1">
              <a:buFontTx/>
              <a:buNone/>
            </a:pPr>
            <a:r>
              <a:rPr lang="en-US" sz="2800" b="1" dirty="0">
                <a:solidFill>
                  <a:srgbClr val="CC3300"/>
                </a:solidFill>
                <a:latin typeface="Verdana" pitchFamily="34" charset="0"/>
              </a:rPr>
              <a:t>4.</a:t>
            </a:r>
            <a:r>
              <a:rPr lang="en-US" sz="2800" b="1" dirty="0">
                <a:latin typeface="Verdana" pitchFamily="34" charset="0"/>
              </a:rPr>
              <a:t>  Feedback on progress</a:t>
            </a:r>
          </a:p>
          <a:p>
            <a:pPr marL="609600" indent="-609600" eaLnBrk="1" hangingPunct="1"/>
            <a:endParaRPr lang="en-US" sz="1000" b="1" dirty="0">
              <a:latin typeface="Verdana" pitchFamily="34" charset="0"/>
            </a:endParaRPr>
          </a:p>
          <a:p>
            <a:pPr marL="609600" indent="-609600" eaLnBrk="1" hangingPunct="1">
              <a:buFontTx/>
              <a:buNone/>
            </a:pPr>
            <a:r>
              <a:rPr lang="en-US" sz="2800" b="1" dirty="0">
                <a:solidFill>
                  <a:srgbClr val="CC3300"/>
                </a:solidFill>
                <a:latin typeface="Verdana" pitchFamily="34" charset="0"/>
              </a:rPr>
              <a:t>5.</a:t>
            </a:r>
            <a:r>
              <a:rPr lang="en-US" sz="2800" b="1" dirty="0">
                <a:latin typeface="Verdana" pitchFamily="34" charset="0"/>
              </a:rPr>
              <a:t>  Focused attention</a:t>
            </a:r>
          </a:p>
          <a:p>
            <a:pPr marL="609600" indent="-609600" eaLnBrk="1" hangingPunct="1"/>
            <a:endParaRPr lang="en-US" sz="1000" b="1" dirty="0">
              <a:latin typeface="Verdana" pitchFamily="34" charset="0"/>
            </a:endParaRPr>
          </a:p>
          <a:p>
            <a:pPr marL="609600" indent="-609600" eaLnBrk="1" hangingPunct="1">
              <a:buFontTx/>
              <a:buNone/>
            </a:pPr>
            <a:r>
              <a:rPr lang="en-US" sz="2800" b="1" dirty="0">
                <a:solidFill>
                  <a:srgbClr val="CC3300"/>
                </a:solidFill>
                <a:latin typeface="Verdana" pitchFamily="34" charset="0"/>
              </a:rPr>
              <a:t>6.</a:t>
            </a:r>
            <a:r>
              <a:rPr lang="en-US" sz="2800" b="1" dirty="0">
                <a:latin typeface="Verdana" pitchFamily="34" charset="0"/>
              </a:rPr>
              <a:t>  Balance between challenge &amp; skills</a:t>
            </a:r>
          </a:p>
          <a:p>
            <a:pPr marL="609600" indent="-609600" eaLnBrk="1" hangingPunct="1"/>
            <a:endParaRPr lang="en-US" sz="1000" b="1" dirty="0">
              <a:latin typeface="Verdana" pitchFamily="34" charset="0"/>
            </a:endParaRPr>
          </a:p>
          <a:p>
            <a:pPr marL="609600" indent="-609600" eaLnBrk="1" hangingPunct="1">
              <a:buFontTx/>
              <a:buNone/>
            </a:pPr>
            <a:r>
              <a:rPr lang="en-US" sz="2800" b="1" dirty="0">
                <a:solidFill>
                  <a:srgbClr val="CC3300"/>
                </a:solidFill>
                <a:latin typeface="Verdana" pitchFamily="34" charset="0"/>
              </a:rPr>
              <a:t>7.</a:t>
            </a:r>
            <a:r>
              <a:rPr lang="en-US" sz="2800" b="1" dirty="0">
                <a:latin typeface="Verdana" pitchFamily="34" charset="0"/>
              </a:rPr>
              <a:t>  To increase challenge &amp; skills </a:t>
            </a:r>
          </a:p>
          <a:p>
            <a:pPr marL="609600" indent="-609600" eaLnBrk="1" hangingPunct="1">
              <a:buFontTx/>
              <a:buNone/>
            </a:pPr>
            <a:r>
              <a:rPr lang="en-US" sz="2800" b="1" dirty="0">
                <a:latin typeface="Verdana" pitchFamily="34" charset="0"/>
              </a:rPr>
              <a:t>     to prevent boredom</a:t>
            </a:r>
          </a:p>
        </p:txBody>
      </p:sp>
      <p:sp>
        <p:nvSpPr>
          <p:cNvPr id="6" name="Slide Number Placeholder 5"/>
          <p:cNvSpPr>
            <a:spLocks noGrp="1"/>
          </p:cNvSpPr>
          <p:nvPr>
            <p:ph type="sldNum" sz="quarter" idx="12"/>
          </p:nvPr>
        </p:nvSpPr>
        <p:spPr/>
        <p:txBody>
          <a:bodyPr/>
          <a:lstStyle/>
          <a:p>
            <a:fld id="{F471837E-1E13-4F82-84A4-4B054FAB7E00}" type="slidenum">
              <a:rPr lang="en-US" smtClean="0">
                <a:solidFill>
                  <a:srgbClr val="000000"/>
                </a:solidFill>
              </a:rPr>
              <a:pPr/>
              <a:t>132</a:t>
            </a:fld>
            <a:endParaRPr lang="en-US" dirty="0">
              <a:solidFill>
                <a:srgbClr val="000000"/>
              </a:solidFill>
            </a:endParaRPr>
          </a:p>
        </p:txBody>
      </p:sp>
    </p:spTree>
    <p:extLst>
      <p:ext uri="{BB962C8B-B14F-4D97-AF65-F5344CB8AC3E}">
        <p14:creationId xmlns:p14="http://schemas.microsoft.com/office/powerpoint/2010/main" val="134599859"/>
      </p:ext>
    </p:extLst>
  </p:cSld>
  <p:clrMapOvr>
    <a:masterClrMapping/>
  </p:clrMapOvr>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3" name="Rectangle 1026"/>
          <p:cNvSpPr>
            <a:spLocks noGrp="1" noChangeArrowheads="1"/>
          </p:cNvSpPr>
          <p:nvPr>
            <p:ph type="title"/>
          </p:nvPr>
        </p:nvSpPr>
        <p:spPr>
          <a:xfrm>
            <a:off x="0" y="0"/>
            <a:ext cx="9144000" cy="1096963"/>
          </a:xfrm>
          <a:solidFill>
            <a:srgbClr val="EAEAEA"/>
          </a:solidFill>
        </p:spPr>
        <p:txBody>
          <a:bodyPr/>
          <a:lstStyle/>
          <a:p>
            <a:pPr eaLnBrk="1" hangingPunct="1"/>
            <a:r>
              <a:rPr lang="en-US" b="1" dirty="0">
                <a:solidFill>
                  <a:schemeClr val="accent2"/>
                </a:solidFill>
                <a:latin typeface="Verdana" pitchFamily="34" charset="0"/>
              </a:rPr>
              <a:t>Truths</a:t>
            </a:r>
          </a:p>
        </p:txBody>
      </p:sp>
      <p:sp>
        <p:nvSpPr>
          <p:cNvPr id="312324" name="Rectangle 1027"/>
          <p:cNvSpPr>
            <a:spLocks noGrp="1" noChangeArrowheads="1"/>
          </p:cNvSpPr>
          <p:nvPr>
            <p:ph type="body" idx="1"/>
          </p:nvPr>
        </p:nvSpPr>
        <p:spPr>
          <a:xfrm>
            <a:off x="685800" y="1447800"/>
            <a:ext cx="8458200" cy="5410200"/>
          </a:xfrm>
        </p:spPr>
        <p:txBody>
          <a:bodyPr/>
          <a:lstStyle/>
          <a:p>
            <a:pPr eaLnBrk="1" hangingPunct="1">
              <a:buFontTx/>
              <a:buNone/>
            </a:pPr>
            <a:r>
              <a:rPr lang="en-US" sz="2800" b="1" dirty="0">
                <a:solidFill>
                  <a:srgbClr val="CC3300"/>
                </a:solidFill>
                <a:latin typeface="Verdana" pitchFamily="34" charset="0"/>
                <a:sym typeface="Wingdings" pitchFamily="2" charset="2"/>
              </a:rPr>
              <a:t>  </a:t>
            </a:r>
            <a:r>
              <a:rPr lang="en-US" sz="2800" b="1" dirty="0">
                <a:latin typeface="Verdana" pitchFamily="34" charset="0"/>
              </a:rPr>
              <a:t>There are 24 hours in a day – </a:t>
            </a:r>
          </a:p>
          <a:p>
            <a:pPr eaLnBrk="1" hangingPunct="1">
              <a:buFontTx/>
              <a:buNone/>
            </a:pPr>
            <a:r>
              <a:rPr lang="en-US" sz="2800" b="1" dirty="0">
                <a:latin typeface="Verdana" pitchFamily="34" charset="0"/>
              </a:rPr>
              <a:t>     everyone is given the same each day</a:t>
            </a:r>
          </a:p>
          <a:p>
            <a:pPr eaLnBrk="1" hangingPunct="1">
              <a:buFontTx/>
              <a:buNone/>
            </a:pPr>
            <a:endParaRPr lang="en-US" sz="1600" b="1" dirty="0">
              <a:latin typeface="Verdana" pitchFamily="34" charset="0"/>
            </a:endParaRPr>
          </a:p>
          <a:p>
            <a:pPr eaLnBrk="1" hangingPunct="1">
              <a:buFontTx/>
              <a:buNone/>
            </a:pPr>
            <a:r>
              <a:rPr lang="en-US" sz="2800" b="1" dirty="0">
                <a:solidFill>
                  <a:srgbClr val="CC3300"/>
                </a:solidFill>
                <a:latin typeface="Verdana" pitchFamily="34" charset="0"/>
                <a:sym typeface="Wingdings" pitchFamily="2" charset="2"/>
              </a:rPr>
              <a:t>  </a:t>
            </a:r>
            <a:r>
              <a:rPr lang="en-US" sz="2800" b="1" dirty="0">
                <a:latin typeface="Verdana" pitchFamily="34" charset="0"/>
              </a:rPr>
              <a:t>Rate at which humans communicate </a:t>
            </a:r>
          </a:p>
          <a:p>
            <a:pPr eaLnBrk="1" hangingPunct="1">
              <a:buFontTx/>
              <a:buNone/>
            </a:pPr>
            <a:r>
              <a:rPr lang="en-US" sz="2800" b="1" dirty="0">
                <a:latin typeface="Verdana" pitchFamily="34" charset="0"/>
              </a:rPr>
              <a:t>     is relatively constant</a:t>
            </a:r>
          </a:p>
          <a:p>
            <a:pPr eaLnBrk="1" hangingPunct="1">
              <a:buFontTx/>
              <a:buNone/>
            </a:pPr>
            <a:endParaRPr lang="en-US" sz="1600" b="1" dirty="0">
              <a:latin typeface="Verdana" pitchFamily="34" charset="0"/>
            </a:endParaRPr>
          </a:p>
          <a:p>
            <a:pPr eaLnBrk="1" hangingPunct="1">
              <a:buFontTx/>
              <a:buNone/>
            </a:pPr>
            <a:r>
              <a:rPr lang="en-US" sz="2800" b="1" dirty="0">
                <a:solidFill>
                  <a:srgbClr val="CC3300"/>
                </a:solidFill>
                <a:latin typeface="Verdana" pitchFamily="34" charset="0"/>
                <a:sym typeface="Wingdings" pitchFamily="2" charset="2"/>
              </a:rPr>
              <a:t>  </a:t>
            </a:r>
            <a:r>
              <a:rPr lang="en-US" sz="2800" b="1" dirty="0">
                <a:latin typeface="Verdana" pitchFamily="34" charset="0"/>
              </a:rPr>
              <a:t>If you are doing something you </a:t>
            </a:r>
          </a:p>
          <a:p>
            <a:pPr eaLnBrk="1" hangingPunct="1">
              <a:buFontTx/>
              <a:buNone/>
            </a:pPr>
            <a:r>
              <a:rPr lang="en-US" sz="2800" b="1" dirty="0">
                <a:latin typeface="Verdana" pitchFamily="34" charset="0"/>
              </a:rPr>
              <a:t>     really enjoy, it is not called work</a:t>
            </a:r>
          </a:p>
          <a:p>
            <a:pPr eaLnBrk="1" hangingPunct="1">
              <a:buFontTx/>
              <a:buNone/>
            </a:pPr>
            <a:endParaRPr lang="en-US" sz="1600" b="1" dirty="0">
              <a:latin typeface="Verdana" pitchFamily="34" charset="0"/>
            </a:endParaRPr>
          </a:p>
          <a:p>
            <a:pPr eaLnBrk="1" hangingPunct="1">
              <a:buFontTx/>
              <a:buNone/>
            </a:pPr>
            <a:r>
              <a:rPr lang="en-US" sz="2800" b="1" dirty="0">
                <a:solidFill>
                  <a:srgbClr val="CC3300"/>
                </a:solidFill>
                <a:latin typeface="Verdana" pitchFamily="34" charset="0"/>
                <a:sym typeface="Wingdings" pitchFamily="2" charset="2"/>
              </a:rPr>
              <a:t>  </a:t>
            </a:r>
            <a:r>
              <a:rPr lang="en-US" sz="2800" b="1" dirty="0">
                <a:latin typeface="Verdana" pitchFamily="34" charset="0"/>
              </a:rPr>
              <a:t>A proposal will not be funded </a:t>
            </a:r>
          </a:p>
          <a:p>
            <a:pPr eaLnBrk="1" hangingPunct="1">
              <a:buFontTx/>
              <a:buNone/>
            </a:pPr>
            <a:r>
              <a:rPr lang="en-US" sz="2800" b="1" dirty="0">
                <a:latin typeface="Verdana" pitchFamily="34" charset="0"/>
              </a:rPr>
              <a:t>     if not submitted</a:t>
            </a:r>
          </a:p>
        </p:txBody>
      </p:sp>
      <p:sp>
        <p:nvSpPr>
          <p:cNvPr id="6" name="Slide Number Placeholder 5"/>
          <p:cNvSpPr>
            <a:spLocks noGrp="1"/>
          </p:cNvSpPr>
          <p:nvPr>
            <p:ph type="sldNum" sz="quarter" idx="12"/>
          </p:nvPr>
        </p:nvSpPr>
        <p:spPr/>
        <p:txBody>
          <a:bodyPr/>
          <a:lstStyle/>
          <a:p>
            <a:fld id="{F471837E-1E13-4F82-84A4-4B054FAB7E00}" type="slidenum">
              <a:rPr lang="en-US" smtClean="0">
                <a:solidFill>
                  <a:srgbClr val="000000"/>
                </a:solidFill>
              </a:rPr>
              <a:pPr/>
              <a:t>133</a:t>
            </a:fld>
            <a:endParaRPr lang="en-US" dirty="0">
              <a:solidFill>
                <a:srgbClr val="000000"/>
              </a:solidFill>
            </a:endParaRPr>
          </a:p>
        </p:txBody>
      </p:sp>
    </p:spTree>
    <p:extLst>
      <p:ext uri="{BB962C8B-B14F-4D97-AF65-F5344CB8AC3E}">
        <p14:creationId xmlns:p14="http://schemas.microsoft.com/office/powerpoint/2010/main" val="4058462333"/>
      </p:ext>
    </p:extLst>
  </p:cSld>
  <p:clrMapOvr>
    <a:masterClrMapping/>
  </p:clrMapOvr>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ctrTitle"/>
          </p:nvPr>
        </p:nvSpPr>
        <p:spPr>
          <a:xfrm>
            <a:off x="687388" y="2286000"/>
            <a:ext cx="7770812" cy="1143000"/>
          </a:xfrm>
        </p:spPr>
        <p:txBody>
          <a:bodyPr/>
          <a:lstStyle/>
          <a:p>
            <a:r>
              <a:rPr lang="en-US" dirty="0"/>
              <a:t>Closing Remarks</a:t>
            </a:r>
          </a:p>
        </p:txBody>
      </p:sp>
      <p:sp>
        <p:nvSpPr>
          <p:cNvPr id="477187" name="Rectangle 3"/>
          <p:cNvSpPr>
            <a:spLocks noGrp="1" noChangeArrowheads="1"/>
          </p:cNvSpPr>
          <p:nvPr>
            <p:ph type="subTitle" idx="1"/>
          </p:nvPr>
        </p:nvSpPr>
        <p:spPr/>
        <p:txBody>
          <a:bodyPr/>
          <a:lstStyle/>
          <a:p>
            <a:endParaRPr lang="en-US" dirty="0"/>
          </a:p>
        </p:txBody>
      </p:sp>
      <p:sp>
        <p:nvSpPr>
          <p:cNvPr id="6" name="Slide Number Placeholder 5"/>
          <p:cNvSpPr>
            <a:spLocks noGrp="1"/>
          </p:cNvSpPr>
          <p:nvPr>
            <p:ph type="sldNum" sz="quarter" idx="12"/>
          </p:nvPr>
        </p:nvSpPr>
        <p:spPr/>
        <p:txBody>
          <a:bodyPr/>
          <a:lstStyle/>
          <a:p>
            <a:fld id="{130F4CC4-D35D-4B58-B245-43B0218DF70E}" type="slidenum">
              <a:rPr lang="en-US" smtClean="0"/>
              <a:pPr/>
              <a:t>134</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p:txBody>
          <a:bodyPr/>
          <a:lstStyle/>
          <a:p>
            <a:r>
              <a:rPr lang="en-US" dirty="0"/>
              <a:t>Establish Credibility</a:t>
            </a:r>
          </a:p>
        </p:txBody>
      </p:sp>
      <p:sp>
        <p:nvSpPr>
          <p:cNvPr id="319491" name="Rectangle 3"/>
          <p:cNvSpPr>
            <a:spLocks noGrp="1" noChangeArrowheads="1"/>
          </p:cNvSpPr>
          <p:nvPr>
            <p:ph type="body" idx="1"/>
          </p:nvPr>
        </p:nvSpPr>
        <p:spPr/>
        <p:txBody>
          <a:bodyPr/>
          <a:lstStyle/>
          <a:p>
            <a:r>
              <a:rPr lang="en-US" sz="2800" dirty="0">
                <a:solidFill>
                  <a:srgbClr val="FF6600"/>
                </a:solidFill>
              </a:rPr>
              <a:t>Amongst peers, research community, funding agencies</a:t>
            </a:r>
          </a:p>
          <a:p>
            <a:r>
              <a:rPr lang="en-US" sz="2800" dirty="0">
                <a:solidFill>
                  <a:schemeClr val="accent2"/>
                </a:solidFill>
              </a:rPr>
              <a:t>Methods include</a:t>
            </a:r>
          </a:p>
          <a:p>
            <a:pPr lvl="1"/>
            <a:r>
              <a:rPr lang="en-US" sz="2400" dirty="0">
                <a:solidFill>
                  <a:srgbClr val="FF6600"/>
                </a:solidFill>
              </a:rPr>
              <a:t>Write review articles, attend meetings, visits to funding agencies</a:t>
            </a:r>
          </a:p>
          <a:p>
            <a:pPr lvl="1"/>
            <a:r>
              <a:rPr lang="en-US" sz="2400" dirty="0">
                <a:solidFill>
                  <a:schemeClr val="accent2"/>
                </a:solidFill>
              </a:rPr>
              <a:t>Presentations, workshop mode conferences</a:t>
            </a:r>
          </a:p>
          <a:p>
            <a:pPr lvl="1"/>
            <a:r>
              <a:rPr lang="en-US" sz="2400" dirty="0">
                <a:solidFill>
                  <a:srgbClr val="FF6600"/>
                </a:solidFill>
              </a:rPr>
              <a:t>Review panels, volunteer in societies, white papers</a:t>
            </a:r>
          </a:p>
          <a:p>
            <a:pPr lvl="1"/>
            <a:r>
              <a:rPr lang="en-US" sz="2400" dirty="0">
                <a:solidFill>
                  <a:schemeClr val="accent2"/>
                </a:solidFill>
              </a:rPr>
              <a:t>Seminar chair, request papers, preliminary results</a:t>
            </a:r>
          </a:p>
          <a:p>
            <a:r>
              <a:rPr lang="en-US" sz="2800" dirty="0">
                <a:solidFill>
                  <a:srgbClr val="FF6600"/>
                </a:solidFill>
              </a:rPr>
              <a:t>New faculty often given special consideration</a:t>
            </a:r>
          </a:p>
        </p:txBody>
      </p:sp>
      <p:sp>
        <p:nvSpPr>
          <p:cNvPr id="6" name="Slide Number Placeholder 5"/>
          <p:cNvSpPr>
            <a:spLocks noGrp="1"/>
          </p:cNvSpPr>
          <p:nvPr>
            <p:ph type="sldNum" sz="quarter" idx="12"/>
          </p:nvPr>
        </p:nvSpPr>
        <p:spPr/>
        <p:txBody>
          <a:bodyPr/>
          <a:lstStyle/>
          <a:p>
            <a:fld id="{F471837E-1E13-4F82-84A4-4B054FAB7E00}" type="slidenum">
              <a:rPr lang="en-US" smtClean="0"/>
              <a:pPr/>
              <a:t>135</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ChangeArrowheads="1"/>
          </p:cNvSpPr>
          <p:nvPr/>
        </p:nvSpPr>
        <p:spPr bwMode="auto">
          <a:xfrm>
            <a:off x="609600" y="1371600"/>
            <a:ext cx="8153400" cy="4151313"/>
          </a:xfrm>
          <a:prstGeom prst="rect">
            <a:avLst/>
          </a:prstGeom>
          <a:noFill/>
          <a:ln w="9525">
            <a:noFill/>
            <a:miter lim="800000"/>
            <a:headEnd/>
            <a:tailEnd/>
          </a:ln>
          <a:effectLst/>
        </p:spPr>
        <p:txBody>
          <a:bodyPr lIns="0" tIns="0" rIns="0" bIns="0">
            <a:spAutoFit/>
          </a:bodyPr>
          <a:lstStyle/>
          <a:p>
            <a:pPr algn="l">
              <a:buFontTx/>
              <a:buNone/>
            </a:pPr>
            <a:endParaRPr lang="en-US" sz="2600" dirty="0">
              <a:solidFill>
                <a:schemeClr val="tx1"/>
              </a:solidFill>
              <a:latin typeface="Arial" charset="0"/>
              <a:cs typeface="Arial" charset="0"/>
            </a:endParaRPr>
          </a:p>
          <a:p>
            <a:pPr algn="l">
              <a:buFontTx/>
              <a:buNone/>
            </a:pPr>
            <a:r>
              <a:rPr lang="en-US" i="1" dirty="0">
                <a:solidFill>
                  <a:schemeClr val="tx1"/>
                </a:solidFill>
                <a:latin typeface="Times New Roman" pitchFamily="18" charset="0"/>
                <a:cs typeface="Times New Roman" pitchFamily="18" charset="0"/>
              </a:rPr>
              <a:t>COMMON OBJECTIVES FOR NEW FACULTY</a:t>
            </a:r>
            <a:endParaRPr lang="en-US" sz="3000" dirty="0">
              <a:solidFill>
                <a:schemeClr val="tx1"/>
              </a:solidFill>
              <a:latin typeface="Arial" charset="0"/>
              <a:cs typeface="Arial" charset="0"/>
            </a:endParaRPr>
          </a:p>
          <a:p>
            <a:pPr algn="l">
              <a:buFontTx/>
              <a:buNone/>
            </a:pPr>
            <a:r>
              <a:rPr lang="en-US" sz="1400" dirty="0">
                <a:solidFill>
                  <a:schemeClr val="tx1"/>
                </a:solidFill>
                <a:latin typeface="Times New Roman" pitchFamily="18" charset="0"/>
                <a:cs typeface="Times New Roman" pitchFamily="18" charset="0"/>
              </a:rPr>
              <a:t> </a:t>
            </a:r>
          </a:p>
          <a:p>
            <a:pPr algn="l">
              <a:buFontTx/>
              <a:buNone/>
            </a:pPr>
            <a:r>
              <a:rPr lang="en-US" sz="1600" dirty="0">
                <a:solidFill>
                  <a:schemeClr val="tx1"/>
                </a:solidFill>
                <a:latin typeface="Times New Roman" pitchFamily="18" charset="0"/>
                <a:cs typeface="Times New Roman" pitchFamily="18" charset="0"/>
              </a:rPr>
              <a:t>1.  Build Network in Community</a:t>
            </a:r>
            <a:endParaRPr lang="en-US" sz="1400" dirty="0">
              <a:solidFill>
                <a:schemeClr val="tx1"/>
              </a:solidFill>
              <a:latin typeface="Times New Roman" pitchFamily="18" charset="0"/>
              <a:cs typeface="Times New Roman" pitchFamily="18" charset="0"/>
            </a:endParaRPr>
          </a:p>
          <a:p>
            <a:pPr algn="l">
              <a:buFontTx/>
              <a:buNone/>
            </a:pPr>
            <a:r>
              <a:rPr lang="en-US" sz="1400" dirty="0">
                <a:solidFill>
                  <a:schemeClr val="tx1"/>
                </a:solidFill>
                <a:latin typeface="Times New Roman" pitchFamily="18" charset="0"/>
                <a:cs typeface="Times New Roman" pitchFamily="18" charset="0"/>
              </a:rPr>
              <a:t> </a:t>
            </a:r>
          </a:p>
          <a:p>
            <a:pPr algn="l">
              <a:buFontTx/>
              <a:buNone/>
            </a:pPr>
            <a:r>
              <a:rPr lang="en-US" sz="1400" dirty="0">
                <a:solidFill>
                  <a:schemeClr val="tx1"/>
                </a:solidFill>
                <a:latin typeface="Times New Roman" pitchFamily="18" charset="0"/>
                <a:cs typeface="Times New Roman" pitchFamily="18" charset="0"/>
              </a:rPr>
              <a:t>	List 5 Research Peers:	1____________________	2_______________________</a:t>
            </a:r>
          </a:p>
          <a:p>
            <a:pPr algn="l">
              <a:buFontTx/>
              <a:buNone/>
            </a:pPr>
            <a:r>
              <a:rPr lang="en-US" sz="1400" dirty="0">
                <a:solidFill>
                  <a:schemeClr val="tx1"/>
                </a:solidFill>
                <a:latin typeface="Times New Roman" pitchFamily="18" charset="0"/>
                <a:cs typeface="Times New Roman" pitchFamily="18" charset="0"/>
              </a:rPr>
              <a:t>3_____________________     4___________________   5________________________</a:t>
            </a:r>
          </a:p>
          <a:p>
            <a:pPr algn="l">
              <a:buFontTx/>
              <a:buNone/>
            </a:pPr>
            <a:r>
              <a:rPr lang="en-US" sz="1400" dirty="0">
                <a:solidFill>
                  <a:schemeClr val="tx1"/>
                </a:solidFill>
                <a:latin typeface="Times New Roman" pitchFamily="18" charset="0"/>
                <a:cs typeface="Times New Roman" pitchFamily="18" charset="0"/>
              </a:rPr>
              <a:t> </a:t>
            </a:r>
          </a:p>
          <a:p>
            <a:pPr algn="l">
              <a:buFontTx/>
              <a:buNone/>
            </a:pPr>
            <a:r>
              <a:rPr lang="en-US" sz="1400" dirty="0">
                <a:solidFill>
                  <a:schemeClr val="tx1"/>
                </a:solidFill>
                <a:latin typeface="Times New Roman" pitchFamily="18" charset="0"/>
                <a:cs typeface="Times New Roman" pitchFamily="18" charset="0"/>
              </a:rPr>
              <a:t>	List most important conference/workshop you should attend:</a:t>
            </a:r>
          </a:p>
          <a:p>
            <a:pPr algn="l">
              <a:buFontTx/>
              <a:buNone/>
            </a:pPr>
            <a:r>
              <a:rPr lang="en-US" sz="1400" dirty="0">
                <a:solidFill>
                  <a:schemeClr val="tx1"/>
                </a:solidFill>
                <a:latin typeface="Times New Roman" pitchFamily="18" charset="0"/>
                <a:cs typeface="Times New Roman" pitchFamily="18" charset="0"/>
              </a:rPr>
              <a:t>		research:	_______________________________________</a:t>
            </a:r>
          </a:p>
          <a:p>
            <a:pPr algn="l">
              <a:buFontTx/>
              <a:buNone/>
            </a:pPr>
            <a:r>
              <a:rPr lang="en-US" sz="1400" dirty="0">
                <a:solidFill>
                  <a:schemeClr val="tx1"/>
                </a:solidFill>
                <a:latin typeface="Times New Roman" pitchFamily="18" charset="0"/>
                <a:cs typeface="Times New Roman" pitchFamily="18" charset="0"/>
              </a:rPr>
              <a:t>		professional:_______________________________________</a:t>
            </a:r>
          </a:p>
          <a:p>
            <a:pPr algn="l">
              <a:buFontTx/>
              <a:buNone/>
            </a:pPr>
            <a:r>
              <a:rPr lang="en-US" sz="1400" dirty="0">
                <a:solidFill>
                  <a:schemeClr val="tx1"/>
                </a:solidFill>
                <a:latin typeface="Times New Roman" pitchFamily="18" charset="0"/>
                <a:cs typeface="Times New Roman" pitchFamily="18" charset="0"/>
              </a:rPr>
              <a:t>		education:	_______________________________________</a:t>
            </a:r>
          </a:p>
          <a:p>
            <a:pPr algn="l">
              <a:buFontTx/>
              <a:buNone/>
            </a:pPr>
            <a:r>
              <a:rPr lang="en-US" sz="1400" dirty="0">
                <a:solidFill>
                  <a:schemeClr val="tx1"/>
                </a:solidFill>
                <a:latin typeface="Times New Roman" pitchFamily="18" charset="0"/>
                <a:cs typeface="Times New Roman" pitchFamily="18" charset="0"/>
              </a:rPr>
              <a:t>	</a:t>
            </a:r>
          </a:p>
          <a:p>
            <a:pPr algn="l">
              <a:buFontTx/>
              <a:buNone/>
            </a:pPr>
            <a:r>
              <a:rPr lang="en-US" sz="1400" dirty="0">
                <a:solidFill>
                  <a:schemeClr val="tx1"/>
                </a:solidFill>
                <a:latin typeface="Times New Roman" pitchFamily="18" charset="0"/>
                <a:cs typeface="Times New Roman" pitchFamily="18" charset="0"/>
              </a:rPr>
              <a:t>List eight senior professionals who will be asked to write recommendation/evaluation letters:</a:t>
            </a:r>
          </a:p>
          <a:p>
            <a:pPr algn="l">
              <a:buFontTx/>
              <a:buNone/>
            </a:pPr>
            <a:r>
              <a:rPr lang="en-US" sz="1400" dirty="0">
                <a:solidFill>
                  <a:schemeClr val="tx1"/>
                </a:solidFill>
                <a:latin typeface="Times New Roman" pitchFamily="18" charset="0"/>
                <a:cs typeface="Times New Roman" pitchFamily="18" charset="0"/>
              </a:rPr>
              <a:t>1_____________________________  2______________________________</a:t>
            </a:r>
          </a:p>
          <a:p>
            <a:pPr algn="l">
              <a:buFontTx/>
              <a:buNone/>
            </a:pPr>
            <a:r>
              <a:rPr lang="en-US" sz="1400" dirty="0">
                <a:solidFill>
                  <a:schemeClr val="tx1"/>
                </a:solidFill>
                <a:latin typeface="Times New Roman" pitchFamily="18" charset="0"/>
                <a:cs typeface="Times New Roman" pitchFamily="18" charset="0"/>
              </a:rPr>
              <a:t>3____________________________    4______________________________</a:t>
            </a:r>
          </a:p>
          <a:p>
            <a:pPr algn="l">
              <a:buFontTx/>
              <a:buNone/>
            </a:pPr>
            <a:r>
              <a:rPr lang="en-US" sz="1400" dirty="0">
                <a:solidFill>
                  <a:schemeClr val="tx1"/>
                </a:solidFill>
                <a:latin typeface="Times New Roman" pitchFamily="18" charset="0"/>
                <a:cs typeface="Times New Roman" pitchFamily="18" charset="0"/>
              </a:rPr>
              <a:t>5____________________________    6______________________________</a:t>
            </a:r>
          </a:p>
          <a:p>
            <a:pPr algn="l">
              <a:buFontTx/>
              <a:buNone/>
            </a:pPr>
            <a:r>
              <a:rPr lang="en-US" sz="1400" dirty="0">
                <a:solidFill>
                  <a:schemeClr val="tx1"/>
                </a:solidFill>
                <a:latin typeface="Times New Roman" pitchFamily="18" charset="0"/>
                <a:cs typeface="Times New Roman" pitchFamily="18" charset="0"/>
              </a:rPr>
              <a:t>7____________________________    8______________________________</a:t>
            </a:r>
          </a:p>
          <a:p>
            <a:pPr algn="l">
              <a:buFontTx/>
              <a:buNone/>
            </a:pPr>
            <a:r>
              <a:rPr lang="en-US" sz="1400" dirty="0">
                <a:solidFill>
                  <a:schemeClr val="tx1"/>
                </a:solidFill>
                <a:latin typeface="Times New Roman" pitchFamily="18" charset="0"/>
                <a:cs typeface="Times New Roman" pitchFamily="18" charset="0"/>
              </a:rPr>
              <a:t> </a:t>
            </a:r>
          </a:p>
          <a:p>
            <a:pPr algn="l">
              <a:buFontTx/>
              <a:buNone/>
            </a:pPr>
            <a:r>
              <a:rPr lang="en-US" sz="1400" dirty="0">
                <a:solidFill>
                  <a:schemeClr val="tx1"/>
                </a:solidFill>
                <a:latin typeface="Times New Roman" pitchFamily="18" charset="0"/>
                <a:cs typeface="Times New Roman" pitchFamily="18" charset="0"/>
              </a:rPr>
              <a:t>What is the leading laboratory/group in your field</a:t>
            </a:r>
            <a:r>
              <a:rPr lang="en-US" sz="1400" b="0" dirty="0">
                <a:solidFill>
                  <a:schemeClr val="tx1"/>
                </a:solidFill>
                <a:latin typeface="Times New Roman" pitchFamily="18" charset="0"/>
                <a:cs typeface="Times New Roman" pitchFamily="18" charset="0"/>
              </a:rPr>
              <a:t>?</a:t>
            </a:r>
          </a:p>
          <a:p>
            <a:pPr algn="l">
              <a:buFontTx/>
              <a:buNone/>
            </a:pPr>
            <a:r>
              <a:rPr lang="en-US" sz="1400" b="0" dirty="0">
                <a:solidFill>
                  <a:schemeClr val="tx1"/>
                </a:solidFill>
                <a:latin typeface="Times New Roman" pitchFamily="18" charset="0"/>
                <a:cs typeface="Times New Roman" pitchFamily="18" charset="0"/>
              </a:rPr>
              <a:t> </a:t>
            </a:r>
          </a:p>
          <a:p>
            <a:pPr algn="l">
              <a:buFontTx/>
              <a:buNone/>
            </a:pPr>
            <a:r>
              <a:rPr lang="en-US" sz="1400" b="0" dirty="0">
                <a:solidFill>
                  <a:schemeClr val="tx1"/>
                </a:solidFill>
                <a:latin typeface="Times New Roman" pitchFamily="18" charset="0"/>
                <a:cs typeface="Times New Roman" pitchFamily="18" charset="0"/>
              </a:rPr>
              <a:t>_______________________________________________________</a:t>
            </a:r>
          </a:p>
          <a:p>
            <a:pPr algn="l">
              <a:buFontTx/>
              <a:buNone/>
            </a:pPr>
            <a:endParaRPr lang="en-US" sz="2800" b="0" dirty="0">
              <a:solidFill>
                <a:schemeClr val="tx1"/>
              </a:solidFill>
              <a:latin typeface="Times New Roman" pitchFamily="18" charset="0"/>
            </a:endParaRPr>
          </a:p>
        </p:txBody>
      </p:sp>
      <p:sp>
        <p:nvSpPr>
          <p:cNvPr id="323587" name="Rectangle 3"/>
          <p:cNvSpPr>
            <a:spLocks noGrp="1" noChangeArrowheads="1"/>
          </p:cNvSpPr>
          <p:nvPr>
            <p:ph type="title"/>
          </p:nvPr>
        </p:nvSpPr>
        <p:spPr>
          <a:noFill/>
          <a:ln/>
        </p:spPr>
        <p:txBody>
          <a:bodyPr/>
          <a:lstStyle/>
          <a:p>
            <a:pPr algn="l"/>
            <a:r>
              <a:rPr lang="en-US" sz="2000" u="sng" dirty="0">
                <a:solidFill>
                  <a:schemeClr val="tx1"/>
                </a:solidFill>
                <a:latin typeface="Arial" charset="0"/>
                <a:cs typeface="Arial" charset="0"/>
              </a:rPr>
              <a:t/>
            </a:r>
            <a:br>
              <a:rPr lang="en-US" sz="2000" u="sng" dirty="0">
                <a:solidFill>
                  <a:schemeClr val="tx1"/>
                </a:solidFill>
                <a:latin typeface="Arial" charset="0"/>
                <a:cs typeface="Arial" charset="0"/>
              </a:rPr>
            </a:br>
            <a:r>
              <a:rPr lang="en-US" sz="2000" dirty="0">
                <a:solidFill>
                  <a:schemeClr val="tx1"/>
                </a:solidFill>
                <a:cs typeface="Times New Roman" pitchFamily="18" charset="0"/>
              </a:rPr>
              <a:t> </a:t>
            </a:r>
            <a:r>
              <a:rPr lang="en-US" sz="1200" dirty="0">
                <a:solidFill>
                  <a:schemeClr val="tx1"/>
                </a:solidFill>
                <a:cs typeface="Times New Roman" pitchFamily="18" charset="0"/>
              </a:rPr>
              <a:t/>
            </a:r>
            <a:br>
              <a:rPr lang="en-US" sz="1200" dirty="0">
                <a:solidFill>
                  <a:schemeClr val="tx1"/>
                </a:solidFill>
                <a:cs typeface="Times New Roman" pitchFamily="18" charset="0"/>
              </a:rPr>
            </a:br>
            <a:endParaRPr lang="en-US" sz="2400" b="1" dirty="0">
              <a:solidFill>
                <a:schemeClr val="tx1"/>
              </a:solidFill>
            </a:endParaRPr>
          </a:p>
        </p:txBody>
      </p:sp>
      <p:sp>
        <p:nvSpPr>
          <p:cNvPr id="323588" name="Rectangle 4"/>
          <p:cNvSpPr>
            <a:spLocks noChangeArrowheads="1"/>
          </p:cNvSpPr>
          <p:nvPr/>
        </p:nvSpPr>
        <p:spPr bwMode="auto">
          <a:xfrm>
            <a:off x="0" y="598488"/>
            <a:ext cx="9144000" cy="696912"/>
          </a:xfrm>
          <a:prstGeom prst="rect">
            <a:avLst/>
          </a:prstGeom>
          <a:noFill/>
          <a:ln w="9525">
            <a:noFill/>
            <a:miter lim="800000"/>
            <a:headEnd/>
            <a:tailEnd/>
          </a:ln>
          <a:effectLst/>
        </p:spPr>
        <p:txBody>
          <a:bodyPr lIns="0" tIns="0" rIns="0" bIns="0">
            <a:spAutoFit/>
          </a:bodyPr>
          <a:lstStyle/>
          <a:p>
            <a:pPr algn="l">
              <a:buFontTx/>
              <a:buNone/>
            </a:pPr>
            <a:endParaRPr lang="en-US" sz="2000" u="sng" dirty="0">
              <a:solidFill>
                <a:schemeClr val="tx1"/>
              </a:solidFill>
              <a:latin typeface="Arial" charset="0"/>
              <a:cs typeface="Arial" charset="0"/>
            </a:endParaRPr>
          </a:p>
          <a:p>
            <a:pPr algn="l">
              <a:buFontTx/>
              <a:buNone/>
            </a:pPr>
            <a:r>
              <a:rPr lang="en-US" sz="2000" dirty="0">
                <a:solidFill>
                  <a:schemeClr val="tx1"/>
                </a:solidFill>
                <a:latin typeface="Times New Roman" pitchFamily="18" charset="0"/>
                <a:cs typeface="Times New Roman" pitchFamily="18" charset="0"/>
              </a:rPr>
              <a:t> </a:t>
            </a:r>
            <a:endParaRPr lang="en-US" sz="1200" dirty="0">
              <a:solidFill>
                <a:schemeClr val="tx1"/>
              </a:solidFill>
              <a:latin typeface="Times New Roman" pitchFamily="18" charset="0"/>
              <a:cs typeface="Times New Roman" pitchFamily="18" charset="0"/>
            </a:endParaRPr>
          </a:p>
          <a:p>
            <a:pPr algn="l">
              <a:buFontTx/>
              <a:buNone/>
            </a:pPr>
            <a:endParaRPr lang="en-US" sz="2400" b="0" dirty="0">
              <a:solidFill>
                <a:schemeClr val="tx1"/>
              </a:solidFill>
              <a:latin typeface="Times New Roman" pitchFamily="18" charset="0"/>
            </a:endParaRPr>
          </a:p>
        </p:txBody>
      </p:sp>
      <p:sp>
        <p:nvSpPr>
          <p:cNvPr id="323589" name="Rectangle 5"/>
          <p:cNvSpPr>
            <a:spLocks noChangeArrowheads="1"/>
          </p:cNvSpPr>
          <p:nvPr/>
        </p:nvSpPr>
        <p:spPr bwMode="auto">
          <a:xfrm>
            <a:off x="0" y="750888"/>
            <a:ext cx="9144000" cy="695325"/>
          </a:xfrm>
          <a:prstGeom prst="rect">
            <a:avLst/>
          </a:prstGeom>
          <a:noFill/>
          <a:ln w="9525">
            <a:noFill/>
            <a:miter lim="800000"/>
            <a:headEnd/>
            <a:tailEnd/>
          </a:ln>
          <a:effectLst/>
        </p:spPr>
        <p:txBody>
          <a:bodyPr lIns="0" tIns="0" rIns="0" bIns="0">
            <a:spAutoFit/>
          </a:bodyPr>
          <a:lstStyle/>
          <a:p>
            <a:pPr algn="l">
              <a:buFontTx/>
              <a:buNone/>
            </a:pPr>
            <a:endParaRPr lang="en-US" sz="2000" u="sng" dirty="0">
              <a:solidFill>
                <a:schemeClr val="tx1"/>
              </a:solidFill>
              <a:latin typeface="Arial" charset="0"/>
              <a:cs typeface="Arial" charset="0"/>
            </a:endParaRPr>
          </a:p>
          <a:p>
            <a:pPr algn="l">
              <a:buFontTx/>
              <a:buNone/>
            </a:pPr>
            <a:r>
              <a:rPr lang="en-US" sz="2000" dirty="0">
                <a:solidFill>
                  <a:schemeClr val="tx1"/>
                </a:solidFill>
                <a:latin typeface="Times New Roman" pitchFamily="18" charset="0"/>
                <a:cs typeface="Times New Roman" pitchFamily="18" charset="0"/>
              </a:rPr>
              <a:t> </a:t>
            </a:r>
            <a:endParaRPr lang="en-US" sz="1200" dirty="0">
              <a:solidFill>
                <a:schemeClr val="tx1"/>
              </a:solidFill>
              <a:latin typeface="Times New Roman" pitchFamily="18" charset="0"/>
              <a:cs typeface="Times New Roman" pitchFamily="18" charset="0"/>
            </a:endParaRPr>
          </a:p>
          <a:p>
            <a:pPr algn="l">
              <a:buFontTx/>
              <a:buNone/>
            </a:pPr>
            <a:endParaRPr lang="en-US" sz="2400" b="0" dirty="0">
              <a:solidFill>
                <a:schemeClr val="tx1"/>
              </a:solidFill>
              <a:latin typeface="Times New Roman" pitchFamily="18" charset="0"/>
            </a:endParaRPr>
          </a:p>
        </p:txBody>
      </p:sp>
      <p:sp>
        <p:nvSpPr>
          <p:cNvPr id="323590" name="Text Box 6"/>
          <p:cNvSpPr txBox="1">
            <a:spLocks noChangeArrowheads="1"/>
          </p:cNvSpPr>
          <p:nvPr/>
        </p:nvSpPr>
        <p:spPr bwMode="auto">
          <a:xfrm>
            <a:off x="990600" y="769938"/>
            <a:ext cx="9043988" cy="676275"/>
          </a:xfrm>
          <a:prstGeom prst="rect">
            <a:avLst/>
          </a:prstGeom>
          <a:noFill/>
          <a:ln w="9525">
            <a:noFill/>
            <a:miter lim="800000"/>
            <a:headEnd/>
            <a:tailEnd/>
          </a:ln>
          <a:effectLst/>
        </p:spPr>
        <p:txBody>
          <a:bodyPr wrap="none">
            <a:spAutoFit/>
          </a:bodyPr>
          <a:lstStyle/>
          <a:p>
            <a:pPr algn="l">
              <a:buFontTx/>
              <a:buNone/>
            </a:pPr>
            <a:r>
              <a:rPr lang="en-US" sz="2800" dirty="0">
                <a:solidFill>
                  <a:schemeClr val="accent2"/>
                </a:solidFill>
                <a:latin typeface="Comic Sans MS" pitchFamily="66" charset="0"/>
                <a:cs typeface="Times New Roman" pitchFamily="18" charset="0"/>
              </a:rPr>
              <a:t>CAREER DEVELOPMENT WORKSHEET 4</a:t>
            </a:r>
            <a:endParaRPr lang="en-US" sz="2800" dirty="0">
              <a:solidFill>
                <a:schemeClr val="accent2"/>
              </a:solidFill>
              <a:latin typeface="Comic Sans MS" pitchFamily="66" charset="0"/>
              <a:cs typeface="Arial" charset="0"/>
            </a:endParaRPr>
          </a:p>
          <a:p>
            <a:pPr algn="l">
              <a:buFontTx/>
              <a:buNone/>
            </a:pPr>
            <a:endParaRPr lang="en-US" sz="2800" dirty="0">
              <a:solidFill>
                <a:schemeClr val="accent2"/>
              </a:solidFill>
              <a:latin typeface="Times New Roman" pitchFamily="18" charset="0"/>
            </a:endParaRPr>
          </a:p>
        </p:txBody>
      </p:sp>
      <p:sp>
        <p:nvSpPr>
          <p:cNvPr id="9" name="Slide Number Placeholder 8"/>
          <p:cNvSpPr>
            <a:spLocks noGrp="1"/>
          </p:cNvSpPr>
          <p:nvPr>
            <p:ph type="sldNum" sz="quarter" idx="12"/>
          </p:nvPr>
        </p:nvSpPr>
        <p:spPr/>
        <p:txBody>
          <a:bodyPr/>
          <a:lstStyle/>
          <a:p>
            <a:fld id="{E816B8CE-BE27-4891-B1C4-BC2FBC0B2B88}" type="slidenum">
              <a:rPr lang="en-US" smtClean="0"/>
              <a:pPr/>
              <a:t>136</a:t>
            </a:fld>
            <a:endParaRPr lang="en-US" dirty="0"/>
          </a:p>
        </p:txBody>
      </p:sp>
    </p:spTree>
    <p:extLst>
      <p:ext uri="{BB962C8B-B14F-4D97-AF65-F5344CB8AC3E}">
        <p14:creationId xmlns:p14="http://schemas.microsoft.com/office/powerpoint/2010/main" val="2168794399"/>
      </p:ext>
    </p:extLst>
  </p:cSld>
  <p:clrMapOvr>
    <a:masterClrMapping/>
  </p:clrMapOvr>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ChangeArrowheads="1"/>
          </p:cNvSpPr>
          <p:nvPr/>
        </p:nvSpPr>
        <p:spPr bwMode="auto">
          <a:xfrm>
            <a:off x="609600" y="1371600"/>
            <a:ext cx="8153400" cy="3143250"/>
          </a:xfrm>
          <a:prstGeom prst="rect">
            <a:avLst/>
          </a:prstGeom>
          <a:noFill/>
          <a:ln w="9525">
            <a:noFill/>
            <a:miter lim="800000"/>
            <a:headEnd/>
            <a:tailEnd/>
          </a:ln>
          <a:effectLst/>
        </p:spPr>
        <p:txBody>
          <a:bodyPr lIns="0" tIns="0" rIns="0" bIns="0">
            <a:spAutoFit/>
          </a:bodyPr>
          <a:lstStyle/>
          <a:p>
            <a:pPr algn="l">
              <a:buFontTx/>
              <a:buNone/>
            </a:pPr>
            <a:r>
              <a:rPr lang="en-US" sz="1600" dirty="0">
                <a:solidFill>
                  <a:schemeClr val="tx1"/>
                </a:solidFill>
                <a:latin typeface="Times New Roman" pitchFamily="18" charset="0"/>
                <a:cs typeface="Times New Roman" pitchFamily="18" charset="0"/>
              </a:rPr>
              <a:t>2.  Establish Credibility</a:t>
            </a:r>
          </a:p>
          <a:p>
            <a:pPr algn="l">
              <a:buFontTx/>
              <a:buNone/>
            </a:pPr>
            <a:r>
              <a:rPr lang="en-US" sz="1600" dirty="0">
                <a:solidFill>
                  <a:schemeClr val="tx1"/>
                </a:solidFill>
                <a:latin typeface="Times New Roman" pitchFamily="18" charset="0"/>
                <a:cs typeface="Times New Roman" pitchFamily="18" charset="0"/>
              </a:rPr>
              <a:t>	</a:t>
            </a:r>
          </a:p>
          <a:p>
            <a:pPr algn="l">
              <a:buFontTx/>
              <a:buNone/>
            </a:pPr>
            <a:r>
              <a:rPr lang="en-US" sz="1600" dirty="0">
                <a:solidFill>
                  <a:schemeClr val="tx1"/>
                </a:solidFill>
                <a:latin typeface="Times New Roman" pitchFamily="18" charset="0"/>
                <a:cs typeface="Times New Roman" pitchFamily="18" charset="0"/>
              </a:rPr>
              <a:t>List the two best journals in your field:</a:t>
            </a:r>
          </a:p>
          <a:p>
            <a:pPr algn="l">
              <a:buFontTx/>
              <a:buNone/>
            </a:pPr>
            <a:r>
              <a:rPr lang="en-US" sz="1600" dirty="0">
                <a:solidFill>
                  <a:schemeClr val="tx1"/>
                </a:solidFill>
                <a:latin typeface="Times New Roman" pitchFamily="18" charset="0"/>
                <a:cs typeface="Times New Roman" pitchFamily="18" charset="0"/>
              </a:rPr>
              <a:t>	</a:t>
            </a:r>
          </a:p>
          <a:p>
            <a:pPr algn="l">
              <a:buFontTx/>
              <a:buNone/>
            </a:pPr>
            <a:r>
              <a:rPr lang="en-US" sz="1600" dirty="0">
                <a:solidFill>
                  <a:schemeClr val="tx1"/>
                </a:solidFill>
                <a:latin typeface="Times New Roman" pitchFamily="18" charset="0"/>
                <a:cs typeface="Times New Roman" pitchFamily="18" charset="0"/>
              </a:rPr>
              <a:t>1._________________________	2._________________________</a:t>
            </a:r>
          </a:p>
          <a:p>
            <a:pPr algn="l">
              <a:buFontTx/>
              <a:buNone/>
            </a:pPr>
            <a:r>
              <a:rPr lang="en-US" sz="1600" dirty="0">
                <a:solidFill>
                  <a:schemeClr val="tx1"/>
                </a:solidFill>
                <a:latin typeface="Times New Roman" pitchFamily="18" charset="0"/>
                <a:cs typeface="Times New Roman" pitchFamily="18" charset="0"/>
              </a:rPr>
              <a:t>	</a:t>
            </a:r>
          </a:p>
          <a:p>
            <a:pPr algn="l">
              <a:buFontTx/>
              <a:buNone/>
            </a:pPr>
            <a:r>
              <a:rPr lang="en-US" sz="1600" dirty="0">
                <a:solidFill>
                  <a:schemeClr val="tx1"/>
                </a:solidFill>
                <a:latin typeface="Times New Roman" pitchFamily="18" charset="0"/>
                <a:cs typeface="Times New Roman" pitchFamily="18" charset="0"/>
              </a:rPr>
              <a:t>Title of review article to be written in next five years:</a:t>
            </a:r>
          </a:p>
          <a:p>
            <a:pPr algn="l">
              <a:buFontTx/>
              <a:buNone/>
            </a:pPr>
            <a:r>
              <a:rPr lang="en-US" sz="1600" dirty="0">
                <a:solidFill>
                  <a:schemeClr val="tx1"/>
                </a:solidFill>
                <a:latin typeface="Times New Roman" pitchFamily="18" charset="0"/>
                <a:cs typeface="Times New Roman" pitchFamily="18" charset="0"/>
              </a:rPr>
              <a:t>	</a:t>
            </a:r>
          </a:p>
          <a:p>
            <a:pPr algn="l">
              <a:buFontTx/>
              <a:buNone/>
            </a:pPr>
            <a:r>
              <a:rPr lang="en-US" sz="1600" dirty="0">
                <a:solidFill>
                  <a:schemeClr val="tx1"/>
                </a:solidFill>
                <a:latin typeface="Times New Roman" pitchFamily="18" charset="0"/>
                <a:cs typeface="Times New Roman" pitchFamily="18" charset="0"/>
              </a:rPr>
              <a:t>_______________________________________________________</a:t>
            </a:r>
          </a:p>
          <a:p>
            <a:pPr algn="l">
              <a:buFontTx/>
              <a:buNone/>
            </a:pPr>
            <a:r>
              <a:rPr lang="en-US" sz="1600" dirty="0">
                <a:solidFill>
                  <a:schemeClr val="tx1"/>
                </a:solidFill>
                <a:latin typeface="Times New Roman" pitchFamily="18" charset="0"/>
                <a:cs typeface="Times New Roman" pitchFamily="18" charset="0"/>
              </a:rPr>
              <a:t>	</a:t>
            </a:r>
          </a:p>
          <a:p>
            <a:pPr algn="l">
              <a:buFontTx/>
              <a:buNone/>
            </a:pPr>
            <a:r>
              <a:rPr lang="en-US" sz="1600" dirty="0">
                <a:solidFill>
                  <a:schemeClr val="tx1"/>
                </a:solidFill>
                <a:latin typeface="Times New Roman" pitchFamily="18" charset="0"/>
                <a:cs typeface="Times New Roman" pitchFamily="18" charset="0"/>
              </a:rPr>
              <a:t>What is the most original idea you are now working on?</a:t>
            </a:r>
          </a:p>
          <a:p>
            <a:pPr algn="l">
              <a:buFontTx/>
              <a:buNone/>
            </a:pPr>
            <a:r>
              <a:rPr lang="en-US" sz="1600" dirty="0">
                <a:solidFill>
                  <a:schemeClr val="tx1"/>
                </a:solidFill>
                <a:latin typeface="Times New Roman" pitchFamily="18" charset="0"/>
                <a:cs typeface="Times New Roman" pitchFamily="18" charset="0"/>
              </a:rPr>
              <a:t> </a:t>
            </a:r>
          </a:p>
          <a:p>
            <a:pPr algn="l">
              <a:buFontTx/>
              <a:buNone/>
            </a:pPr>
            <a:r>
              <a:rPr lang="en-US" sz="1600" dirty="0">
                <a:solidFill>
                  <a:schemeClr val="tx1"/>
                </a:solidFill>
                <a:latin typeface="Times New Roman" pitchFamily="18" charset="0"/>
                <a:cs typeface="Times New Roman" pitchFamily="18" charset="0"/>
              </a:rPr>
              <a:t/>
            </a:r>
            <a:br>
              <a:rPr lang="en-US" sz="1600" dirty="0">
                <a:solidFill>
                  <a:schemeClr val="tx1"/>
                </a:solidFill>
                <a:latin typeface="Times New Roman" pitchFamily="18" charset="0"/>
                <a:cs typeface="Times New Roman" pitchFamily="18" charset="0"/>
              </a:rPr>
            </a:br>
            <a:r>
              <a:rPr lang="en-US" sz="1600" dirty="0">
                <a:solidFill>
                  <a:schemeClr val="tx1"/>
                </a:solidFill>
                <a:latin typeface="Times New Roman" pitchFamily="18" charset="0"/>
                <a:cs typeface="Times New Roman" pitchFamily="18" charset="0"/>
              </a:rPr>
              <a:t>	</a:t>
            </a:r>
          </a:p>
          <a:p>
            <a:pPr algn="l">
              <a:buFontTx/>
              <a:buNone/>
            </a:pPr>
            <a:r>
              <a:rPr lang="en-US" sz="1600" dirty="0">
                <a:solidFill>
                  <a:schemeClr val="tx1"/>
                </a:solidFill>
                <a:latin typeface="Times New Roman" pitchFamily="18" charset="0"/>
                <a:cs typeface="Times New Roman" pitchFamily="18" charset="0"/>
              </a:rPr>
              <a:t> </a:t>
            </a:r>
          </a:p>
          <a:p>
            <a:pPr algn="l">
              <a:buFontTx/>
              <a:buNone/>
            </a:pPr>
            <a:r>
              <a:rPr lang="en-US" sz="1600" dirty="0">
                <a:solidFill>
                  <a:schemeClr val="tx1"/>
                </a:solidFill>
                <a:latin typeface="Times New Roman" pitchFamily="18" charset="0"/>
              </a:rPr>
              <a:t/>
            </a:r>
            <a:br>
              <a:rPr lang="en-US" sz="1600" dirty="0">
                <a:solidFill>
                  <a:schemeClr val="tx1"/>
                </a:solidFill>
                <a:latin typeface="Times New Roman" pitchFamily="18" charset="0"/>
              </a:rPr>
            </a:br>
            <a:r>
              <a:rPr lang="en-US" sz="1600" dirty="0">
                <a:solidFill>
                  <a:schemeClr val="tx1"/>
                </a:solidFill>
                <a:latin typeface="Times New Roman" pitchFamily="18" charset="0"/>
                <a:cs typeface="Times New Roman" pitchFamily="18" charset="0"/>
              </a:rPr>
              <a:t>What award should you be nominated for in the next five years?</a:t>
            </a:r>
          </a:p>
          <a:p>
            <a:pPr algn="l">
              <a:buFontTx/>
              <a:buNone/>
            </a:pPr>
            <a:endParaRPr lang="en-US" sz="1600" dirty="0">
              <a:solidFill>
                <a:schemeClr val="tx1"/>
              </a:solidFill>
              <a:latin typeface="Times New Roman" pitchFamily="18" charset="0"/>
            </a:endParaRPr>
          </a:p>
        </p:txBody>
      </p:sp>
      <p:sp>
        <p:nvSpPr>
          <p:cNvPr id="325635" name="Rectangle 3"/>
          <p:cNvSpPr>
            <a:spLocks noGrp="1" noChangeArrowheads="1"/>
          </p:cNvSpPr>
          <p:nvPr>
            <p:ph type="title"/>
          </p:nvPr>
        </p:nvSpPr>
        <p:spPr>
          <a:noFill/>
          <a:ln/>
        </p:spPr>
        <p:txBody>
          <a:bodyPr/>
          <a:lstStyle/>
          <a:p>
            <a:pPr algn="l"/>
            <a:r>
              <a:rPr lang="en-US" sz="2000" u="sng" dirty="0">
                <a:solidFill>
                  <a:schemeClr val="tx1"/>
                </a:solidFill>
                <a:latin typeface="Arial" charset="0"/>
                <a:cs typeface="Arial" charset="0"/>
              </a:rPr>
              <a:t/>
            </a:r>
            <a:br>
              <a:rPr lang="en-US" sz="2000" u="sng" dirty="0">
                <a:solidFill>
                  <a:schemeClr val="tx1"/>
                </a:solidFill>
                <a:latin typeface="Arial" charset="0"/>
                <a:cs typeface="Arial" charset="0"/>
              </a:rPr>
            </a:br>
            <a:r>
              <a:rPr lang="en-US" sz="2000" dirty="0">
                <a:solidFill>
                  <a:schemeClr val="tx1"/>
                </a:solidFill>
                <a:cs typeface="Times New Roman" pitchFamily="18" charset="0"/>
              </a:rPr>
              <a:t> </a:t>
            </a:r>
            <a:r>
              <a:rPr lang="en-US" sz="1200" dirty="0">
                <a:solidFill>
                  <a:schemeClr val="tx1"/>
                </a:solidFill>
                <a:cs typeface="Times New Roman" pitchFamily="18" charset="0"/>
              </a:rPr>
              <a:t/>
            </a:r>
            <a:br>
              <a:rPr lang="en-US" sz="1200" dirty="0">
                <a:solidFill>
                  <a:schemeClr val="tx1"/>
                </a:solidFill>
                <a:cs typeface="Times New Roman" pitchFamily="18" charset="0"/>
              </a:rPr>
            </a:br>
            <a:endParaRPr lang="en-US" sz="2400" b="1" dirty="0">
              <a:solidFill>
                <a:schemeClr val="tx1"/>
              </a:solidFill>
            </a:endParaRPr>
          </a:p>
        </p:txBody>
      </p:sp>
      <p:sp>
        <p:nvSpPr>
          <p:cNvPr id="325636" name="Rectangle 4"/>
          <p:cNvSpPr>
            <a:spLocks noChangeArrowheads="1"/>
          </p:cNvSpPr>
          <p:nvPr/>
        </p:nvSpPr>
        <p:spPr bwMode="auto">
          <a:xfrm>
            <a:off x="0" y="598488"/>
            <a:ext cx="9144000" cy="696912"/>
          </a:xfrm>
          <a:prstGeom prst="rect">
            <a:avLst/>
          </a:prstGeom>
          <a:noFill/>
          <a:ln w="9525">
            <a:noFill/>
            <a:miter lim="800000"/>
            <a:headEnd/>
            <a:tailEnd/>
          </a:ln>
          <a:effectLst/>
        </p:spPr>
        <p:txBody>
          <a:bodyPr lIns="0" tIns="0" rIns="0" bIns="0">
            <a:spAutoFit/>
          </a:bodyPr>
          <a:lstStyle/>
          <a:p>
            <a:pPr algn="l">
              <a:buFontTx/>
              <a:buNone/>
            </a:pPr>
            <a:endParaRPr lang="en-US" sz="2000" u="sng" dirty="0">
              <a:solidFill>
                <a:schemeClr val="tx1"/>
              </a:solidFill>
              <a:latin typeface="Arial" charset="0"/>
              <a:cs typeface="Arial" charset="0"/>
            </a:endParaRPr>
          </a:p>
          <a:p>
            <a:pPr algn="l">
              <a:buFontTx/>
              <a:buNone/>
            </a:pPr>
            <a:r>
              <a:rPr lang="en-US" sz="2000" dirty="0">
                <a:solidFill>
                  <a:schemeClr val="tx1"/>
                </a:solidFill>
                <a:latin typeface="Times New Roman" pitchFamily="18" charset="0"/>
                <a:cs typeface="Times New Roman" pitchFamily="18" charset="0"/>
              </a:rPr>
              <a:t> </a:t>
            </a:r>
            <a:endParaRPr lang="en-US" sz="1200" dirty="0">
              <a:solidFill>
                <a:schemeClr val="tx1"/>
              </a:solidFill>
              <a:latin typeface="Times New Roman" pitchFamily="18" charset="0"/>
              <a:cs typeface="Times New Roman" pitchFamily="18" charset="0"/>
            </a:endParaRPr>
          </a:p>
          <a:p>
            <a:pPr algn="l">
              <a:buFontTx/>
              <a:buNone/>
            </a:pPr>
            <a:endParaRPr lang="en-US" sz="2400" b="0" dirty="0">
              <a:solidFill>
                <a:schemeClr val="tx1"/>
              </a:solidFill>
              <a:latin typeface="Times New Roman" pitchFamily="18" charset="0"/>
            </a:endParaRPr>
          </a:p>
        </p:txBody>
      </p:sp>
      <p:sp>
        <p:nvSpPr>
          <p:cNvPr id="325637" name="Rectangle 5"/>
          <p:cNvSpPr>
            <a:spLocks noChangeArrowheads="1"/>
          </p:cNvSpPr>
          <p:nvPr/>
        </p:nvSpPr>
        <p:spPr bwMode="auto">
          <a:xfrm>
            <a:off x="0" y="750888"/>
            <a:ext cx="9144000" cy="695325"/>
          </a:xfrm>
          <a:prstGeom prst="rect">
            <a:avLst/>
          </a:prstGeom>
          <a:noFill/>
          <a:ln w="9525">
            <a:noFill/>
            <a:miter lim="800000"/>
            <a:headEnd/>
            <a:tailEnd/>
          </a:ln>
          <a:effectLst/>
        </p:spPr>
        <p:txBody>
          <a:bodyPr lIns="0" tIns="0" rIns="0" bIns="0">
            <a:spAutoFit/>
          </a:bodyPr>
          <a:lstStyle/>
          <a:p>
            <a:pPr algn="l">
              <a:buFontTx/>
              <a:buNone/>
            </a:pPr>
            <a:endParaRPr lang="en-US" sz="2000" u="sng" dirty="0">
              <a:solidFill>
                <a:schemeClr val="tx1"/>
              </a:solidFill>
              <a:latin typeface="Arial" charset="0"/>
              <a:cs typeface="Arial" charset="0"/>
            </a:endParaRPr>
          </a:p>
          <a:p>
            <a:pPr algn="l">
              <a:buFontTx/>
              <a:buNone/>
            </a:pPr>
            <a:r>
              <a:rPr lang="en-US" sz="2000" dirty="0">
                <a:solidFill>
                  <a:schemeClr val="tx1"/>
                </a:solidFill>
                <a:latin typeface="Times New Roman" pitchFamily="18" charset="0"/>
                <a:cs typeface="Times New Roman" pitchFamily="18" charset="0"/>
              </a:rPr>
              <a:t> </a:t>
            </a:r>
            <a:endParaRPr lang="en-US" sz="1200" dirty="0">
              <a:solidFill>
                <a:schemeClr val="tx1"/>
              </a:solidFill>
              <a:latin typeface="Times New Roman" pitchFamily="18" charset="0"/>
              <a:cs typeface="Times New Roman" pitchFamily="18" charset="0"/>
            </a:endParaRPr>
          </a:p>
          <a:p>
            <a:pPr algn="l">
              <a:buFontTx/>
              <a:buNone/>
            </a:pPr>
            <a:endParaRPr lang="en-US" sz="2400" b="0" dirty="0">
              <a:solidFill>
                <a:schemeClr val="tx1"/>
              </a:solidFill>
              <a:latin typeface="Times New Roman" pitchFamily="18" charset="0"/>
            </a:endParaRPr>
          </a:p>
        </p:txBody>
      </p:sp>
      <p:sp>
        <p:nvSpPr>
          <p:cNvPr id="325638" name="Text Box 6"/>
          <p:cNvSpPr txBox="1">
            <a:spLocks noChangeArrowheads="1"/>
          </p:cNvSpPr>
          <p:nvPr/>
        </p:nvSpPr>
        <p:spPr bwMode="auto">
          <a:xfrm>
            <a:off x="990600" y="762000"/>
            <a:ext cx="9078913" cy="676275"/>
          </a:xfrm>
          <a:prstGeom prst="rect">
            <a:avLst/>
          </a:prstGeom>
          <a:noFill/>
          <a:ln w="9525">
            <a:noFill/>
            <a:miter lim="800000"/>
            <a:headEnd/>
            <a:tailEnd/>
          </a:ln>
          <a:effectLst/>
        </p:spPr>
        <p:txBody>
          <a:bodyPr wrap="none">
            <a:spAutoFit/>
          </a:bodyPr>
          <a:lstStyle/>
          <a:p>
            <a:pPr algn="l">
              <a:buFontTx/>
              <a:buNone/>
            </a:pPr>
            <a:r>
              <a:rPr lang="en-US" sz="2800" dirty="0">
                <a:solidFill>
                  <a:schemeClr val="accent2"/>
                </a:solidFill>
                <a:latin typeface="Times New Roman" pitchFamily="18" charset="0"/>
                <a:cs typeface="Times New Roman" pitchFamily="18" charset="0"/>
              </a:rPr>
              <a:t>CAREER DEVELOPMENT WORKSHEET 4</a:t>
            </a:r>
            <a:endParaRPr lang="en-US" sz="2800" dirty="0">
              <a:solidFill>
                <a:schemeClr val="accent2"/>
              </a:solidFill>
              <a:latin typeface="Arial" charset="0"/>
              <a:cs typeface="Arial" charset="0"/>
            </a:endParaRPr>
          </a:p>
          <a:p>
            <a:pPr algn="l">
              <a:buFontTx/>
              <a:buNone/>
            </a:pPr>
            <a:endParaRPr lang="en-US" sz="2800" dirty="0">
              <a:solidFill>
                <a:schemeClr val="accent2"/>
              </a:solidFill>
              <a:latin typeface="Times New Roman" pitchFamily="18" charset="0"/>
            </a:endParaRPr>
          </a:p>
        </p:txBody>
      </p:sp>
      <p:sp>
        <p:nvSpPr>
          <p:cNvPr id="9" name="Slide Number Placeholder 8"/>
          <p:cNvSpPr>
            <a:spLocks noGrp="1"/>
          </p:cNvSpPr>
          <p:nvPr>
            <p:ph type="sldNum" sz="quarter" idx="12"/>
          </p:nvPr>
        </p:nvSpPr>
        <p:spPr/>
        <p:txBody>
          <a:bodyPr/>
          <a:lstStyle/>
          <a:p>
            <a:fld id="{E816B8CE-BE27-4891-B1C4-BC2FBC0B2B88}" type="slidenum">
              <a:rPr lang="en-US" smtClean="0"/>
              <a:pPr/>
              <a:t>137</a:t>
            </a:fld>
            <a:endParaRPr lang="en-US" dirty="0"/>
          </a:p>
        </p:txBody>
      </p:sp>
    </p:spTree>
    <p:extLst>
      <p:ext uri="{BB962C8B-B14F-4D97-AF65-F5344CB8AC3E}">
        <p14:creationId xmlns:p14="http://schemas.microsoft.com/office/powerpoint/2010/main" val="2617363856"/>
      </p:ext>
    </p:extLst>
  </p:cSld>
  <p:clrMapOvr>
    <a:masterClrMapping/>
  </p:clrMapOvr>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Slide Number Placeholder 5"/>
          <p:cNvSpPr>
            <a:spLocks noGrp="1"/>
          </p:cNvSpPr>
          <p:nvPr>
            <p:ph type="sldNum" sz="quarter" idx="12"/>
          </p:nvPr>
        </p:nvSpPr>
        <p:spPr>
          <a:noFill/>
        </p:spPr>
        <p:txBody>
          <a:bodyPr/>
          <a:lstStyle/>
          <a:p>
            <a:r>
              <a:rPr lang="en-US" dirty="0"/>
              <a:t>  </a:t>
            </a:r>
            <a:fld id="{35B6013D-FFA3-439E-B054-45255C1B3829}" type="slidenum">
              <a:rPr lang="en-US" smtClean="0"/>
              <a:pPr/>
              <a:t>138</a:t>
            </a:fld>
            <a:endParaRPr lang="en-US" dirty="0"/>
          </a:p>
        </p:txBody>
      </p:sp>
      <p:sp>
        <p:nvSpPr>
          <p:cNvPr id="349187" name="Rectangle 2"/>
          <p:cNvSpPr>
            <a:spLocks noGrp="1" noChangeArrowheads="1"/>
          </p:cNvSpPr>
          <p:nvPr>
            <p:ph type="title"/>
          </p:nvPr>
        </p:nvSpPr>
        <p:spPr>
          <a:xfrm>
            <a:off x="0" y="0"/>
            <a:ext cx="9144000" cy="1096963"/>
          </a:xfrm>
          <a:solidFill>
            <a:srgbClr val="EAEAEA"/>
          </a:solidFill>
        </p:spPr>
        <p:txBody>
          <a:bodyPr anchorCtr="1"/>
          <a:lstStyle/>
          <a:p>
            <a:pPr eaLnBrk="1" hangingPunct="1"/>
            <a:r>
              <a:rPr lang="en-US" b="1" dirty="0">
                <a:solidFill>
                  <a:schemeClr val="accent2"/>
                </a:solidFill>
                <a:latin typeface="Verdana" pitchFamily="34" charset="0"/>
              </a:rPr>
              <a:t>Attitude</a:t>
            </a:r>
          </a:p>
        </p:txBody>
      </p:sp>
      <p:sp>
        <p:nvSpPr>
          <p:cNvPr id="349188" name="Rectangle 3"/>
          <p:cNvSpPr>
            <a:spLocks noGrp="1" noChangeArrowheads="1"/>
          </p:cNvSpPr>
          <p:nvPr>
            <p:ph type="body" idx="1"/>
          </p:nvPr>
        </p:nvSpPr>
        <p:spPr>
          <a:xfrm>
            <a:off x="0" y="1219200"/>
            <a:ext cx="9144000" cy="5638800"/>
          </a:xfrm>
        </p:spPr>
        <p:txBody>
          <a:bodyPr/>
          <a:lstStyle/>
          <a:p>
            <a:pPr eaLnBrk="1" hangingPunct="1">
              <a:lnSpc>
                <a:spcPct val="90000"/>
              </a:lnSpc>
              <a:buFont typeface="Wingdings" pitchFamily="2" charset="2"/>
              <a:buChar char="u"/>
            </a:pPr>
            <a:r>
              <a:rPr lang="en-US" sz="2400" b="1" dirty="0">
                <a:solidFill>
                  <a:srgbClr val="008000"/>
                </a:solidFill>
                <a:latin typeface="Verdana" pitchFamily="34" charset="0"/>
              </a:rPr>
              <a:t>Don’t take search process too seriously.</a:t>
            </a:r>
          </a:p>
          <a:p>
            <a:pPr eaLnBrk="1" hangingPunct="1">
              <a:lnSpc>
                <a:spcPct val="90000"/>
              </a:lnSpc>
              <a:buFont typeface="Wingdings" pitchFamily="2" charset="2"/>
              <a:buNone/>
            </a:pPr>
            <a:endParaRPr lang="en-US" sz="800" b="1" dirty="0">
              <a:solidFill>
                <a:srgbClr val="008000"/>
              </a:solidFill>
              <a:latin typeface="Verdana" pitchFamily="34" charset="0"/>
            </a:endParaRPr>
          </a:p>
          <a:p>
            <a:pPr eaLnBrk="1" hangingPunct="1">
              <a:lnSpc>
                <a:spcPct val="90000"/>
              </a:lnSpc>
              <a:buFontTx/>
              <a:buNone/>
            </a:pPr>
            <a:r>
              <a:rPr lang="en-US" sz="2000" b="1" dirty="0">
                <a:solidFill>
                  <a:srgbClr val="CC3300"/>
                </a:solidFill>
                <a:latin typeface="Verdana" pitchFamily="34" charset="0"/>
                <a:sym typeface="Wingdings" pitchFamily="2" charset="2"/>
              </a:rPr>
              <a:t>      </a:t>
            </a:r>
            <a:r>
              <a:rPr lang="en-US" sz="2000" b="1" dirty="0">
                <a:latin typeface="Verdana" pitchFamily="34" charset="0"/>
              </a:rPr>
              <a:t>You will find your next position</a:t>
            </a:r>
          </a:p>
          <a:p>
            <a:pPr lvl="1" eaLnBrk="1" hangingPunct="1">
              <a:lnSpc>
                <a:spcPct val="90000"/>
              </a:lnSpc>
            </a:pPr>
            <a:endParaRPr lang="en-US" sz="1200" b="1" dirty="0">
              <a:latin typeface="Verdana" pitchFamily="34" charset="0"/>
            </a:endParaRPr>
          </a:p>
          <a:p>
            <a:pPr eaLnBrk="1" hangingPunct="1">
              <a:lnSpc>
                <a:spcPct val="90000"/>
              </a:lnSpc>
              <a:buFont typeface="Wingdings" pitchFamily="2" charset="2"/>
              <a:buChar char="u"/>
            </a:pPr>
            <a:r>
              <a:rPr lang="en-US" sz="2400" b="1" dirty="0">
                <a:solidFill>
                  <a:srgbClr val="008000"/>
                </a:solidFill>
                <a:latin typeface="Verdana" pitchFamily="34" charset="0"/>
              </a:rPr>
              <a:t>Lighten up</a:t>
            </a:r>
          </a:p>
          <a:p>
            <a:pPr eaLnBrk="1" hangingPunct="1">
              <a:lnSpc>
                <a:spcPct val="90000"/>
              </a:lnSpc>
              <a:buFont typeface="Wingdings" pitchFamily="2" charset="2"/>
              <a:buNone/>
            </a:pPr>
            <a:r>
              <a:rPr lang="en-US" sz="800" b="1" dirty="0">
                <a:latin typeface="Verdana" pitchFamily="34" charset="0"/>
              </a:rPr>
              <a:t> </a:t>
            </a:r>
          </a:p>
          <a:p>
            <a:pPr eaLnBrk="1" hangingPunct="1">
              <a:lnSpc>
                <a:spcPct val="90000"/>
              </a:lnSpc>
              <a:buFontTx/>
              <a:buNone/>
            </a:pPr>
            <a:r>
              <a:rPr lang="en-US" sz="1200" b="1" dirty="0">
                <a:solidFill>
                  <a:srgbClr val="CC3300"/>
                </a:solidFill>
                <a:latin typeface="Verdana" pitchFamily="34" charset="0"/>
                <a:sym typeface="Wingdings" pitchFamily="2" charset="2"/>
              </a:rPr>
              <a:t>        </a:t>
            </a:r>
            <a:r>
              <a:rPr lang="en-US" sz="2000" b="1" dirty="0">
                <a:solidFill>
                  <a:srgbClr val="CC3300"/>
                </a:solidFill>
                <a:latin typeface="Verdana" pitchFamily="34" charset="0"/>
                <a:sym typeface="Wingdings" pitchFamily="2" charset="2"/>
              </a:rPr>
              <a:t> </a:t>
            </a:r>
            <a:r>
              <a:rPr lang="en-US" sz="2000" b="1" dirty="0">
                <a:latin typeface="Verdana" pitchFamily="34" charset="0"/>
              </a:rPr>
              <a:t>Humor &amp; laughter</a:t>
            </a:r>
          </a:p>
          <a:p>
            <a:pPr eaLnBrk="1" hangingPunct="1">
              <a:lnSpc>
                <a:spcPct val="90000"/>
              </a:lnSpc>
              <a:buFontTx/>
              <a:buNone/>
            </a:pPr>
            <a:endParaRPr lang="en-US" sz="800" b="1" dirty="0">
              <a:latin typeface="Verdana" pitchFamily="34" charset="0"/>
            </a:endParaRPr>
          </a:p>
          <a:p>
            <a:pPr eaLnBrk="1" hangingPunct="1">
              <a:lnSpc>
                <a:spcPct val="90000"/>
              </a:lnSpc>
              <a:buFontTx/>
              <a:buNone/>
            </a:pPr>
            <a:r>
              <a:rPr lang="en-US" sz="2000" b="1" dirty="0">
                <a:solidFill>
                  <a:srgbClr val="CC3300"/>
                </a:solidFill>
                <a:latin typeface="Verdana" pitchFamily="34" charset="0"/>
                <a:sym typeface="Wingdings" pitchFamily="2" charset="2"/>
              </a:rPr>
              <a:t>      </a:t>
            </a:r>
            <a:r>
              <a:rPr lang="en-US" sz="2000" b="1" dirty="0">
                <a:latin typeface="Verdana" pitchFamily="34" charset="0"/>
              </a:rPr>
              <a:t>Bad things happen to all professors – don’t dwell </a:t>
            </a:r>
          </a:p>
          <a:p>
            <a:pPr lvl="1" eaLnBrk="1" hangingPunct="1">
              <a:lnSpc>
                <a:spcPct val="90000"/>
              </a:lnSpc>
              <a:buFontTx/>
              <a:buNone/>
            </a:pPr>
            <a:r>
              <a:rPr lang="en-US" sz="2000" b="1" dirty="0">
                <a:latin typeface="Verdana" pitchFamily="34" charset="0"/>
              </a:rPr>
              <a:t>   on them or let them get you down.</a:t>
            </a:r>
          </a:p>
          <a:p>
            <a:pPr lvl="1" eaLnBrk="1" hangingPunct="1">
              <a:lnSpc>
                <a:spcPct val="90000"/>
              </a:lnSpc>
              <a:buFontTx/>
              <a:buNone/>
            </a:pPr>
            <a:endParaRPr lang="en-US" sz="800" b="1" dirty="0">
              <a:latin typeface="Verdana" pitchFamily="34" charset="0"/>
            </a:endParaRPr>
          </a:p>
          <a:p>
            <a:pPr lvl="1" eaLnBrk="1" hangingPunct="1">
              <a:lnSpc>
                <a:spcPct val="90000"/>
              </a:lnSpc>
              <a:buFontTx/>
              <a:buNone/>
            </a:pPr>
            <a:r>
              <a:rPr lang="en-US" sz="2000" b="1" dirty="0">
                <a:solidFill>
                  <a:srgbClr val="CC3300"/>
                </a:solidFill>
                <a:latin typeface="Verdana" pitchFamily="34" charset="0"/>
                <a:sym typeface="Wingdings" pitchFamily="2" charset="2"/>
              </a:rPr>
              <a:t> </a:t>
            </a:r>
            <a:r>
              <a:rPr lang="en-US" sz="2000" b="1" dirty="0">
                <a:latin typeface="Verdana" pitchFamily="34" charset="0"/>
              </a:rPr>
              <a:t>Take the university as it is – reform it later.</a:t>
            </a:r>
          </a:p>
          <a:p>
            <a:pPr lvl="1" eaLnBrk="1" hangingPunct="1">
              <a:lnSpc>
                <a:spcPct val="90000"/>
              </a:lnSpc>
            </a:pPr>
            <a:endParaRPr lang="en-US" sz="1200" b="1" dirty="0">
              <a:latin typeface="Verdana" pitchFamily="34" charset="0"/>
            </a:endParaRPr>
          </a:p>
          <a:p>
            <a:pPr eaLnBrk="1" hangingPunct="1">
              <a:lnSpc>
                <a:spcPct val="90000"/>
              </a:lnSpc>
              <a:buFont typeface="Wingdings" pitchFamily="2" charset="2"/>
              <a:buChar char="u"/>
            </a:pPr>
            <a:r>
              <a:rPr lang="en-US" sz="2400" b="1" dirty="0">
                <a:solidFill>
                  <a:srgbClr val="008000"/>
                </a:solidFill>
                <a:latin typeface="Verdana" pitchFamily="34" charset="0"/>
              </a:rPr>
              <a:t>Take care of yourself</a:t>
            </a:r>
          </a:p>
          <a:p>
            <a:pPr eaLnBrk="1" hangingPunct="1">
              <a:lnSpc>
                <a:spcPct val="90000"/>
              </a:lnSpc>
              <a:buFont typeface="Wingdings" pitchFamily="2" charset="2"/>
              <a:buChar char="u"/>
            </a:pPr>
            <a:endParaRPr lang="en-US" sz="800" b="1" dirty="0">
              <a:solidFill>
                <a:srgbClr val="008000"/>
              </a:solidFill>
              <a:latin typeface="Verdana" pitchFamily="34" charset="0"/>
            </a:endParaRPr>
          </a:p>
          <a:p>
            <a:pPr eaLnBrk="1" hangingPunct="1">
              <a:lnSpc>
                <a:spcPct val="90000"/>
              </a:lnSpc>
              <a:buFontTx/>
              <a:buNone/>
            </a:pPr>
            <a:r>
              <a:rPr lang="en-US" sz="1200" b="1" dirty="0">
                <a:solidFill>
                  <a:srgbClr val="CC3300"/>
                </a:solidFill>
                <a:latin typeface="Verdana" pitchFamily="34" charset="0"/>
                <a:sym typeface="Wingdings" pitchFamily="2" charset="2"/>
              </a:rPr>
              <a:t>        </a:t>
            </a:r>
            <a:r>
              <a:rPr lang="en-US" sz="2400" b="1" dirty="0">
                <a:solidFill>
                  <a:srgbClr val="CC3300"/>
                </a:solidFill>
                <a:latin typeface="Verdana" pitchFamily="34" charset="0"/>
                <a:sym typeface="Wingdings" pitchFamily="2" charset="2"/>
              </a:rPr>
              <a:t> </a:t>
            </a:r>
            <a:r>
              <a:rPr lang="en-US" sz="2000" b="1" dirty="0">
                <a:latin typeface="Verdana" pitchFamily="34" charset="0"/>
              </a:rPr>
              <a:t>Eat right, exercise, sleep enough</a:t>
            </a:r>
          </a:p>
          <a:p>
            <a:pPr eaLnBrk="1" hangingPunct="1">
              <a:lnSpc>
                <a:spcPct val="90000"/>
              </a:lnSpc>
              <a:buFontTx/>
              <a:buNone/>
            </a:pPr>
            <a:endParaRPr lang="en-US" sz="800" b="1" dirty="0">
              <a:latin typeface="Verdana" pitchFamily="34" charset="0"/>
            </a:endParaRPr>
          </a:p>
          <a:p>
            <a:pPr eaLnBrk="1" hangingPunct="1">
              <a:lnSpc>
                <a:spcPct val="90000"/>
              </a:lnSpc>
              <a:buFontTx/>
              <a:buNone/>
            </a:pPr>
            <a:r>
              <a:rPr lang="en-US" sz="1200" b="1" dirty="0">
                <a:solidFill>
                  <a:srgbClr val="CC3300"/>
                </a:solidFill>
                <a:latin typeface="Verdana" pitchFamily="34" charset="0"/>
                <a:sym typeface="Wingdings" pitchFamily="2" charset="2"/>
              </a:rPr>
              <a:t>        </a:t>
            </a:r>
            <a:r>
              <a:rPr lang="en-US" sz="2400" b="1" dirty="0">
                <a:solidFill>
                  <a:srgbClr val="CC3300"/>
                </a:solidFill>
                <a:latin typeface="Verdana" pitchFamily="34" charset="0"/>
                <a:sym typeface="Wingdings" pitchFamily="2" charset="2"/>
              </a:rPr>
              <a:t> </a:t>
            </a:r>
            <a:r>
              <a:rPr lang="en-US" sz="2000" b="1" dirty="0">
                <a:latin typeface="Verdana" pitchFamily="34" charset="0"/>
              </a:rPr>
              <a:t>Spend time with “family”</a:t>
            </a:r>
          </a:p>
          <a:p>
            <a:pPr lvl="1" eaLnBrk="1" hangingPunct="1">
              <a:lnSpc>
                <a:spcPct val="90000"/>
              </a:lnSpc>
            </a:pPr>
            <a:endParaRPr lang="en-US" sz="1200" b="1" dirty="0">
              <a:latin typeface="Verdana" pitchFamily="34" charset="0"/>
            </a:endParaRPr>
          </a:p>
          <a:p>
            <a:pPr eaLnBrk="1" hangingPunct="1">
              <a:lnSpc>
                <a:spcPct val="90000"/>
              </a:lnSpc>
              <a:buFontTx/>
              <a:buNone/>
            </a:pPr>
            <a:r>
              <a:rPr lang="en-US" sz="2400" b="1" dirty="0">
                <a:solidFill>
                  <a:srgbClr val="CC3300"/>
                </a:solidFill>
                <a:latin typeface="Verdana" pitchFamily="34" charset="0"/>
                <a:sym typeface="Wingdings" pitchFamily="2" charset="2"/>
              </a:rPr>
              <a:t> </a:t>
            </a:r>
            <a:r>
              <a:rPr lang="en-US" sz="2400" b="1" dirty="0">
                <a:solidFill>
                  <a:srgbClr val="008000"/>
                </a:solidFill>
                <a:latin typeface="Verdana" pitchFamily="34" charset="0"/>
              </a:rPr>
              <a:t>If you </a:t>
            </a:r>
            <a:r>
              <a:rPr lang="en-US" sz="2400" b="1" i="1" dirty="0">
                <a:solidFill>
                  <a:srgbClr val="008000"/>
                </a:solidFill>
                <a:latin typeface="Verdana" pitchFamily="34" charset="0"/>
              </a:rPr>
              <a:t>know</a:t>
            </a:r>
            <a:r>
              <a:rPr lang="en-US" sz="2400" b="1" dirty="0">
                <a:solidFill>
                  <a:srgbClr val="008000"/>
                </a:solidFill>
                <a:latin typeface="Verdana" pitchFamily="34" charset="0"/>
              </a:rPr>
              <a:t> something is right thing to do, do it!</a:t>
            </a:r>
          </a:p>
        </p:txBody>
      </p:sp>
    </p:spTree>
    <p:extLst>
      <p:ext uri="{BB962C8B-B14F-4D97-AF65-F5344CB8AC3E}">
        <p14:creationId xmlns:p14="http://schemas.microsoft.com/office/powerpoint/2010/main" val="2080766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0" y="0"/>
            <a:ext cx="9144000" cy="6740307"/>
          </a:xfrm>
          <a:prstGeom prst="rect">
            <a:avLst/>
          </a:prstGeom>
          <a:noFill/>
          <a:ln w="9525">
            <a:noFill/>
            <a:miter lim="800000"/>
            <a:headEnd/>
            <a:tailEnd/>
          </a:ln>
          <a:effectLst/>
        </p:spPr>
        <p:txBody>
          <a:bodyPr>
            <a:spAutoFit/>
          </a:bodyPr>
          <a:lstStyle/>
          <a:p>
            <a:pPr algn="l" eaLnBrk="1" hangingPunct="1">
              <a:buFontTx/>
              <a:buNone/>
            </a:pPr>
            <a:endParaRPr lang="en-US" sz="1000" dirty="0">
              <a:solidFill>
                <a:srgbClr val="3333CC"/>
              </a:solidFill>
              <a:latin typeface="Comic Sans MS" pitchFamily="66" charset="0"/>
            </a:endParaRPr>
          </a:p>
          <a:p>
            <a:pPr eaLnBrk="1" hangingPunct="1">
              <a:buFontTx/>
              <a:buNone/>
            </a:pPr>
            <a:r>
              <a:rPr lang="en-US" sz="4400" dirty="0">
                <a:solidFill>
                  <a:srgbClr val="3333CC"/>
                </a:solidFill>
              </a:rPr>
              <a:t>And You Get Paid to Do It!</a:t>
            </a:r>
          </a:p>
          <a:p>
            <a:pPr algn="l" eaLnBrk="1" hangingPunct="1">
              <a:buFontTx/>
              <a:buNone/>
            </a:pPr>
            <a:endParaRPr lang="en-US" sz="1400" dirty="0">
              <a:solidFill>
                <a:srgbClr val="3333CC"/>
              </a:solidFill>
            </a:endParaRPr>
          </a:p>
          <a:p>
            <a:pPr algn="l">
              <a:buFontTx/>
              <a:buNone/>
            </a:pPr>
            <a:r>
              <a:rPr lang="en-US" sz="2800" dirty="0">
                <a:solidFill>
                  <a:srgbClr val="00CC99"/>
                </a:solidFill>
              </a:rPr>
              <a:t>   </a:t>
            </a:r>
            <a:r>
              <a:rPr lang="en-US" sz="2800" dirty="0">
                <a:solidFill>
                  <a:srgbClr val="CC3300"/>
                </a:solidFill>
                <a:sym typeface="Wingdings" pitchFamily="2" charset="2"/>
              </a:rPr>
              <a:t> </a:t>
            </a:r>
            <a:r>
              <a:rPr lang="en-US" sz="2800" dirty="0"/>
              <a:t>Work with young, bright and eager</a:t>
            </a:r>
          </a:p>
          <a:p>
            <a:pPr algn="l">
              <a:buFontTx/>
              <a:buNone/>
            </a:pPr>
            <a:r>
              <a:rPr lang="en-US" sz="2800" dirty="0"/>
              <a:t>      </a:t>
            </a:r>
            <a:r>
              <a:rPr lang="en-US" sz="900" dirty="0"/>
              <a:t>  </a:t>
            </a:r>
            <a:r>
              <a:rPr lang="en-US" sz="2800" dirty="0"/>
              <a:t>students</a:t>
            </a:r>
          </a:p>
          <a:p>
            <a:pPr algn="l">
              <a:buFontTx/>
              <a:buNone/>
            </a:pPr>
            <a:endParaRPr lang="en-US" sz="1400" dirty="0">
              <a:solidFill>
                <a:srgbClr val="000000"/>
              </a:solidFill>
            </a:endParaRPr>
          </a:p>
          <a:p>
            <a:pPr algn="l">
              <a:buFontTx/>
              <a:buNone/>
            </a:pPr>
            <a:r>
              <a:rPr lang="en-US" sz="2800" dirty="0">
                <a:solidFill>
                  <a:srgbClr val="000000"/>
                </a:solidFill>
              </a:rPr>
              <a:t>   </a:t>
            </a:r>
            <a:r>
              <a:rPr lang="en-US" sz="2800" dirty="0">
                <a:solidFill>
                  <a:srgbClr val="CC3300"/>
                </a:solidFill>
                <a:sym typeface="Wingdings" pitchFamily="2" charset="2"/>
              </a:rPr>
              <a:t> </a:t>
            </a:r>
            <a:r>
              <a:rPr lang="en-US" sz="2800" dirty="0"/>
              <a:t>Perform research on topics of my choice</a:t>
            </a:r>
          </a:p>
          <a:p>
            <a:pPr algn="l">
              <a:buFontTx/>
              <a:buNone/>
            </a:pPr>
            <a:r>
              <a:rPr lang="en-US" sz="2800" dirty="0"/>
              <a:t>      </a:t>
            </a:r>
            <a:r>
              <a:rPr lang="en-US" sz="900" dirty="0"/>
              <a:t>  </a:t>
            </a:r>
            <a:r>
              <a:rPr lang="en-US" sz="2800" dirty="0"/>
              <a:t>(to a degree)</a:t>
            </a:r>
          </a:p>
          <a:p>
            <a:pPr algn="l">
              <a:buFontTx/>
              <a:buNone/>
            </a:pPr>
            <a:endParaRPr lang="en-US" sz="1400" dirty="0"/>
          </a:p>
          <a:p>
            <a:pPr algn="l">
              <a:buFontTx/>
              <a:buNone/>
            </a:pPr>
            <a:r>
              <a:rPr lang="en-US" sz="2800" dirty="0">
                <a:solidFill>
                  <a:srgbClr val="000000"/>
                </a:solidFill>
              </a:rPr>
              <a:t>   </a:t>
            </a:r>
            <a:r>
              <a:rPr lang="en-US" sz="2800" dirty="0">
                <a:solidFill>
                  <a:srgbClr val="CC3300"/>
                </a:solidFill>
                <a:sym typeface="Wingdings" pitchFamily="2" charset="2"/>
              </a:rPr>
              <a:t> </a:t>
            </a:r>
            <a:r>
              <a:rPr lang="en-US" sz="2800" dirty="0"/>
              <a:t>Sabbatical every 7</a:t>
            </a:r>
            <a:r>
              <a:rPr lang="en-US" sz="2800" baseline="30000" dirty="0"/>
              <a:t>th</a:t>
            </a:r>
            <a:r>
              <a:rPr lang="en-US" sz="2800" dirty="0"/>
              <a:t> year</a:t>
            </a:r>
          </a:p>
          <a:p>
            <a:pPr algn="l">
              <a:buFontTx/>
              <a:buNone/>
            </a:pPr>
            <a:endParaRPr lang="en-US" sz="1400" dirty="0">
              <a:solidFill>
                <a:srgbClr val="000000"/>
              </a:solidFill>
            </a:endParaRPr>
          </a:p>
          <a:p>
            <a:pPr algn="l">
              <a:buFontTx/>
              <a:buNone/>
            </a:pPr>
            <a:r>
              <a:rPr lang="en-US" sz="2800" dirty="0">
                <a:solidFill>
                  <a:srgbClr val="000000"/>
                </a:solidFill>
              </a:rPr>
              <a:t>   </a:t>
            </a:r>
            <a:r>
              <a:rPr lang="en-US" sz="2800" dirty="0">
                <a:solidFill>
                  <a:srgbClr val="CC3300"/>
                </a:solidFill>
                <a:sym typeface="Wingdings" pitchFamily="2" charset="2"/>
              </a:rPr>
              <a:t> </a:t>
            </a:r>
            <a:r>
              <a:rPr lang="en-US" sz="2800" dirty="0"/>
              <a:t>Travel</a:t>
            </a:r>
          </a:p>
          <a:p>
            <a:pPr algn="l">
              <a:buFontTx/>
              <a:buChar char="•"/>
            </a:pPr>
            <a:endParaRPr lang="en-US" sz="1400" dirty="0">
              <a:solidFill>
                <a:srgbClr val="000000"/>
              </a:solidFill>
            </a:endParaRPr>
          </a:p>
          <a:p>
            <a:pPr algn="l">
              <a:buFontTx/>
              <a:buNone/>
            </a:pPr>
            <a:r>
              <a:rPr lang="en-US" sz="2800" dirty="0">
                <a:solidFill>
                  <a:srgbClr val="000000"/>
                </a:solidFill>
              </a:rPr>
              <a:t>   </a:t>
            </a:r>
            <a:r>
              <a:rPr lang="en-US" sz="2800" dirty="0">
                <a:solidFill>
                  <a:srgbClr val="CC3300"/>
                </a:solidFill>
                <a:sym typeface="Wingdings" pitchFamily="2" charset="2"/>
              </a:rPr>
              <a:t> </a:t>
            </a:r>
            <a:r>
              <a:rPr lang="en-US" sz="2800" dirty="0"/>
              <a:t>Enjoy colleagues in own and other</a:t>
            </a:r>
          </a:p>
          <a:p>
            <a:pPr algn="l">
              <a:buFontTx/>
              <a:buNone/>
            </a:pPr>
            <a:r>
              <a:rPr lang="en-US" sz="2800" dirty="0"/>
              <a:t>      </a:t>
            </a:r>
            <a:r>
              <a:rPr lang="en-US" sz="900" dirty="0"/>
              <a:t>  </a:t>
            </a:r>
            <a:r>
              <a:rPr lang="en-US" sz="2800" dirty="0"/>
              <a:t>disciplines, around the world</a:t>
            </a:r>
          </a:p>
          <a:p>
            <a:pPr algn="l">
              <a:buFontTx/>
              <a:buChar char="•"/>
            </a:pPr>
            <a:endParaRPr lang="en-US" sz="1400" dirty="0">
              <a:solidFill>
                <a:srgbClr val="000000"/>
              </a:solidFill>
            </a:endParaRPr>
          </a:p>
          <a:p>
            <a:pPr algn="l">
              <a:buFontTx/>
              <a:buNone/>
            </a:pPr>
            <a:r>
              <a:rPr lang="en-US" sz="2800" dirty="0">
                <a:solidFill>
                  <a:srgbClr val="000000"/>
                </a:solidFill>
              </a:rPr>
              <a:t>   </a:t>
            </a:r>
            <a:r>
              <a:rPr lang="en-US" sz="2800" dirty="0">
                <a:solidFill>
                  <a:srgbClr val="CC3300"/>
                </a:solidFill>
                <a:sym typeface="Wingdings" pitchFamily="2" charset="2"/>
              </a:rPr>
              <a:t> </a:t>
            </a:r>
            <a:r>
              <a:rPr lang="en-US" sz="2800" dirty="0"/>
              <a:t>Retire gracefully</a:t>
            </a:r>
          </a:p>
          <a:p>
            <a:pPr algn="l">
              <a:buFontTx/>
              <a:buChar char="•"/>
            </a:pPr>
            <a:endParaRPr lang="en-US" sz="1400" dirty="0">
              <a:solidFill>
                <a:srgbClr val="000000"/>
              </a:solidFill>
            </a:endParaRPr>
          </a:p>
          <a:p>
            <a:pPr algn="l">
              <a:buFontTx/>
              <a:buNone/>
            </a:pPr>
            <a:r>
              <a:rPr lang="en-US" sz="2800" dirty="0">
                <a:solidFill>
                  <a:srgbClr val="000000"/>
                </a:solidFill>
              </a:rPr>
              <a:t>   </a:t>
            </a:r>
            <a:r>
              <a:rPr lang="en-US" sz="2800" dirty="0">
                <a:solidFill>
                  <a:srgbClr val="CC3300"/>
                </a:solidFill>
                <a:sym typeface="Wingdings" pitchFamily="2" charset="2"/>
              </a:rPr>
              <a:t> </a:t>
            </a:r>
            <a:r>
              <a:rPr lang="en-US" sz="2800" dirty="0"/>
              <a:t>And have great job security (tenure)</a:t>
            </a:r>
          </a:p>
        </p:txBody>
      </p:sp>
    </p:spTree>
    <p:extLst>
      <p:ext uri="{BB962C8B-B14F-4D97-AF65-F5344CB8AC3E}">
        <p14:creationId xmlns:p14="http://schemas.microsoft.com/office/powerpoint/2010/main" val="22642149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0" y="0"/>
            <a:ext cx="9144000" cy="6488113"/>
          </a:xfrm>
          <a:prstGeom prst="rect">
            <a:avLst/>
          </a:prstGeom>
          <a:noFill/>
          <a:ln w="9525">
            <a:noFill/>
            <a:miter lim="800000"/>
            <a:headEnd/>
            <a:tailEnd/>
          </a:ln>
          <a:effectLst/>
        </p:spPr>
        <p:txBody>
          <a:bodyPr>
            <a:spAutoFit/>
          </a:bodyPr>
          <a:lstStyle/>
          <a:p>
            <a:pPr eaLnBrk="1" hangingPunct="1">
              <a:buFontTx/>
              <a:buNone/>
            </a:pPr>
            <a:endParaRPr lang="en-US" sz="2000" dirty="0">
              <a:solidFill>
                <a:schemeClr val="accent2"/>
              </a:solidFill>
            </a:endParaRPr>
          </a:p>
          <a:p>
            <a:pPr eaLnBrk="1" hangingPunct="1">
              <a:buFontTx/>
              <a:buNone/>
            </a:pPr>
            <a:r>
              <a:rPr lang="en-US" sz="4400" dirty="0">
                <a:solidFill>
                  <a:schemeClr val="accent2"/>
                </a:solidFill>
              </a:rPr>
              <a:t>Objectives and Activities:</a:t>
            </a:r>
            <a:br>
              <a:rPr lang="en-US" sz="4400" dirty="0">
                <a:solidFill>
                  <a:schemeClr val="accent2"/>
                </a:solidFill>
              </a:rPr>
            </a:br>
            <a:r>
              <a:rPr lang="en-US" sz="3200" dirty="0"/>
              <a:t>The Plan to Achieve Your Goals</a:t>
            </a:r>
          </a:p>
          <a:p>
            <a:pPr eaLnBrk="1" hangingPunct="1">
              <a:buFontTx/>
              <a:buNone/>
            </a:pPr>
            <a:endParaRPr lang="en-US" sz="2400" dirty="0">
              <a:solidFill>
                <a:schemeClr val="tx1"/>
              </a:solidFill>
            </a:endParaRPr>
          </a:p>
          <a:p>
            <a:pPr algn="l">
              <a:buFontTx/>
              <a:buNone/>
            </a:pPr>
            <a:r>
              <a:rPr lang="en-US" sz="2800" dirty="0">
                <a:solidFill>
                  <a:schemeClr val="tx1"/>
                </a:solidFill>
              </a:rPr>
              <a:t>    </a:t>
            </a:r>
            <a:r>
              <a:rPr lang="en-US" sz="800" dirty="0">
                <a:solidFill>
                  <a:schemeClr val="tx1"/>
                </a:solidFill>
              </a:rPr>
              <a:t>  </a:t>
            </a:r>
            <a:r>
              <a:rPr lang="en-US" sz="2800" dirty="0">
                <a:solidFill>
                  <a:srgbClr val="CC3300"/>
                </a:solidFill>
              </a:rPr>
              <a:t>What you will accomplish </a:t>
            </a:r>
          </a:p>
          <a:p>
            <a:pPr algn="l">
              <a:buFontTx/>
              <a:buNone/>
            </a:pPr>
            <a:r>
              <a:rPr lang="en-US" sz="2800" dirty="0">
                <a:solidFill>
                  <a:srgbClr val="CC3300"/>
                </a:solidFill>
              </a:rPr>
              <a:t>    </a:t>
            </a:r>
            <a:r>
              <a:rPr lang="en-US" sz="800" dirty="0">
                <a:solidFill>
                  <a:srgbClr val="CC3300"/>
                </a:solidFill>
              </a:rPr>
              <a:t>  </a:t>
            </a:r>
            <a:r>
              <a:rPr lang="en-US" sz="2800" dirty="0">
                <a:solidFill>
                  <a:srgbClr val="CC3300"/>
                </a:solidFill>
              </a:rPr>
              <a:t>by specific </a:t>
            </a:r>
            <a:r>
              <a:rPr lang="en-US" sz="2800" u="sng" dirty="0">
                <a:solidFill>
                  <a:schemeClr val="accent2"/>
                </a:solidFill>
              </a:rPr>
              <a:t>Activities</a:t>
            </a:r>
            <a:r>
              <a:rPr lang="en-US" sz="2800" dirty="0">
                <a:solidFill>
                  <a:schemeClr val="accent2"/>
                </a:solidFill>
              </a:rPr>
              <a:t> </a:t>
            </a:r>
            <a:r>
              <a:rPr lang="en-US" sz="2800" dirty="0">
                <a:solidFill>
                  <a:srgbClr val="CC3300"/>
                </a:solidFill>
              </a:rPr>
              <a:t>?</a:t>
            </a:r>
          </a:p>
          <a:p>
            <a:pPr algn="l">
              <a:buFontTx/>
              <a:buNone/>
            </a:pPr>
            <a:endParaRPr lang="en-US" sz="2000" dirty="0">
              <a:solidFill>
                <a:schemeClr val="tx1"/>
              </a:solidFill>
            </a:endParaRPr>
          </a:p>
          <a:p>
            <a:pPr lvl="1" algn="l">
              <a:buFontTx/>
              <a:buNone/>
            </a:pPr>
            <a:r>
              <a:rPr lang="en-US" sz="2400" dirty="0">
                <a:solidFill>
                  <a:schemeClr val="tx1"/>
                </a:solidFill>
              </a:rPr>
              <a:t> </a:t>
            </a:r>
            <a:r>
              <a:rPr lang="en-US" sz="2400" dirty="0">
                <a:solidFill>
                  <a:srgbClr val="CC3300"/>
                </a:solidFill>
                <a:sym typeface="Wingdings" pitchFamily="2" charset="2"/>
              </a:rPr>
              <a:t></a:t>
            </a:r>
            <a:r>
              <a:rPr lang="en-US" sz="2400" dirty="0">
                <a:solidFill>
                  <a:srgbClr val="CC3300"/>
                </a:solidFill>
              </a:rPr>
              <a:t> </a:t>
            </a:r>
            <a:r>
              <a:rPr lang="en-US" sz="2400" dirty="0">
                <a:solidFill>
                  <a:schemeClr val="tx1"/>
                </a:solidFill>
              </a:rPr>
              <a:t>List only feasible activities</a:t>
            </a:r>
          </a:p>
          <a:p>
            <a:pPr lvl="1" algn="l">
              <a:buFontTx/>
              <a:buNone/>
            </a:pPr>
            <a:endParaRPr lang="en-US" sz="2000" dirty="0">
              <a:solidFill>
                <a:schemeClr val="tx1"/>
              </a:solidFill>
            </a:endParaRPr>
          </a:p>
          <a:p>
            <a:pPr lvl="1" algn="l">
              <a:buFontTx/>
              <a:buNone/>
            </a:pPr>
            <a:r>
              <a:rPr lang="en-US" sz="2400" dirty="0">
                <a:solidFill>
                  <a:schemeClr val="tx1"/>
                </a:solidFill>
              </a:rPr>
              <a:t> </a:t>
            </a:r>
            <a:r>
              <a:rPr lang="en-US" sz="2400" dirty="0">
                <a:solidFill>
                  <a:srgbClr val="CC3300"/>
                </a:solidFill>
                <a:sym typeface="Wingdings" pitchFamily="2" charset="2"/>
              </a:rPr>
              <a:t></a:t>
            </a:r>
            <a:r>
              <a:rPr lang="en-US" sz="2400" dirty="0">
                <a:solidFill>
                  <a:schemeClr val="tx1"/>
                </a:solidFill>
              </a:rPr>
              <a:t> Be specific</a:t>
            </a:r>
          </a:p>
          <a:p>
            <a:pPr lvl="1" algn="l">
              <a:buFontTx/>
              <a:buChar char="–"/>
            </a:pPr>
            <a:endParaRPr lang="en-US" sz="2000" dirty="0">
              <a:solidFill>
                <a:schemeClr val="tx1"/>
              </a:solidFill>
            </a:endParaRPr>
          </a:p>
          <a:p>
            <a:pPr lvl="1" algn="l">
              <a:buFontTx/>
              <a:buNone/>
            </a:pPr>
            <a:r>
              <a:rPr lang="en-US" sz="2400" dirty="0">
                <a:solidFill>
                  <a:schemeClr val="tx1"/>
                </a:solidFill>
              </a:rPr>
              <a:t> </a:t>
            </a:r>
            <a:r>
              <a:rPr lang="en-US" sz="2400" dirty="0">
                <a:solidFill>
                  <a:srgbClr val="CC3300"/>
                </a:solidFill>
                <a:sym typeface="Wingdings" pitchFamily="2" charset="2"/>
              </a:rPr>
              <a:t></a:t>
            </a:r>
            <a:r>
              <a:rPr lang="en-US" sz="2400" dirty="0">
                <a:solidFill>
                  <a:schemeClr val="tx1"/>
                </a:solidFill>
              </a:rPr>
              <a:t> Include activities currently doing</a:t>
            </a:r>
          </a:p>
          <a:p>
            <a:pPr lvl="1" algn="l">
              <a:buFontTx/>
              <a:buChar char="–"/>
            </a:pPr>
            <a:endParaRPr lang="en-US" sz="2000" dirty="0">
              <a:solidFill>
                <a:schemeClr val="tx1"/>
              </a:solidFill>
            </a:endParaRPr>
          </a:p>
          <a:p>
            <a:pPr lvl="1" algn="l">
              <a:buFontTx/>
              <a:buNone/>
            </a:pPr>
            <a:r>
              <a:rPr lang="en-US" sz="2400" dirty="0">
                <a:solidFill>
                  <a:schemeClr val="tx1"/>
                </a:solidFill>
              </a:rPr>
              <a:t> </a:t>
            </a:r>
            <a:r>
              <a:rPr lang="en-US" sz="2400" dirty="0">
                <a:solidFill>
                  <a:srgbClr val="CC3300"/>
                </a:solidFill>
                <a:sym typeface="Wingdings" pitchFamily="2" charset="2"/>
              </a:rPr>
              <a:t></a:t>
            </a:r>
            <a:r>
              <a:rPr lang="en-US" sz="2400" dirty="0">
                <a:solidFill>
                  <a:schemeClr val="tx1"/>
                </a:solidFill>
              </a:rPr>
              <a:t> State time frame – </a:t>
            </a:r>
          </a:p>
          <a:p>
            <a:pPr lvl="1" algn="l">
              <a:buFontTx/>
              <a:buNone/>
            </a:pPr>
            <a:r>
              <a:rPr lang="en-US" sz="2400" dirty="0">
                <a:solidFill>
                  <a:schemeClr val="tx1"/>
                </a:solidFill>
              </a:rPr>
              <a:t>    </a:t>
            </a:r>
            <a:r>
              <a:rPr lang="en-US" sz="800" dirty="0">
                <a:solidFill>
                  <a:schemeClr val="tx1"/>
                </a:solidFill>
              </a:rPr>
              <a:t>  </a:t>
            </a:r>
            <a:r>
              <a:rPr lang="en-US" sz="2400" dirty="0">
                <a:solidFill>
                  <a:schemeClr val="tx1"/>
                </a:solidFill>
              </a:rPr>
              <a:t>can separate (week, term, year)</a:t>
            </a:r>
          </a:p>
          <a:p>
            <a:pPr lvl="1" algn="l">
              <a:buFontTx/>
              <a:buChar char="–"/>
            </a:pPr>
            <a:endParaRPr lang="en-US" sz="2000" dirty="0">
              <a:solidFill>
                <a:schemeClr val="tx1"/>
              </a:solidFill>
            </a:endParaRPr>
          </a:p>
          <a:p>
            <a:pPr lvl="1" algn="l">
              <a:buFontTx/>
              <a:buNone/>
            </a:pPr>
            <a:r>
              <a:rPr lang="en-US" sz="2400" dirty="0">
                <a:solidFill>
                  <a:schemeClr val="tx1"/>
                </a:solidFill>
              </a:rPr>
              <a:t> </a:t>
            </a:r>
            <a:r>
              <a:rPr lang="en-US" sz="2400" dirty="0">
                <a:solidFill>
                  <a:srgbClr val="CC3300"/>
                </a:solidFill>
                <a:sym typeface="Wingdings" pitchFamily="2" charset="2"/>
              </a:rPr>
              <a:t></a:t>
            </a:r>
            <a:r>
              <a:rPr lang="en-US" sz="2400" dirty="0">
                <a:solidFill>
                  <a:srgbClr val="CC3300"/>
                </a:solidFill>
              </a:rPr>
              <a:t> </a:t>
            </a:r>
            <a:r>
              <a:rPr lang="en-US" sz="2400" dirty="0">
                <a:solidFill>
                  <a:schemeClr val="tx1"/>
                </a:solidFill>
              </a:rPr>
              <a:t>Prioritize list – cannot do all</a:t>
            </a:r>
            <a:endParaRPr lang="en-US" sz="3600" dirty="0">
              <a:solidFill>
                <a:schemeClr val="tx1"/>
              </a:solidFill>
            </a:endParaRPr>
          </a:p>
        </p:txBody>
      </p:sp>
    </p:spTree>
  </p:cSld>
  <p:clrMapOvr>
    <a:masterClrMapping/>
  </p:clrMapOvr>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675" name="Rectangle 3"/>
          <p:cNvSpPr>
            <a:spLocks noGrp="1" noChangeArrowheads="1"/>
          </p:cNvSpPr>
          <p:nvPr>
            <p:ph type="subTitle" idx="1"/>
          </p:nvPr>
        </p:nvSpPr>
        <p:spPr>
          <a:xfrm>
            <a:off x="1295400" y="1143000"/>
            <a:ext cx="6400800" cy="1752600"/>
          </a:xfrm>
        </p:spPr>
        <p:txBody>
          <a:bodyPr/>
          <a:lstStyle/>
          <a:p>
            <a:r>
              <a:rPr lang="en-US" sz="5400" b="1" dirty="0">
                <a:solidFill>
                  <a:srgbClr val="A50021"/>
                </a:solidFill>
                <a:latin typeface="Verdana" pitchFamily="34" charset="0"/>
              </a:rPr>
              <a:t>Good Luck with the Job Search!</a:t>
            </a:r>
          </a:p>
          <a:p>
            <a:endParaRPr lang="en-US" sz="1000" b="1" dirty="0">
              <a:solidFill>
                <a:srgbClr val="00B050"/>
              </a:solidFill>
              <a:latin typeface="Verdana" pitchFamily="34" charset="0"/>
            </a:endParaRPr>
          </a:p>
          <a:p>
            <a:endParaRPr lang="en-US" sz="4000" b="1" dirty="0">
              <a:solidFill>
                <a:srgbClr val="00B050"/>
              </a:solidFill>
              <a:latin typeface="Verdana" pitchFamily="34" charset="0"/>
            </a:endParaRPr>
          </a:p>
          <a:p>
            <a:r>
              <a:rPr lang="en-US" sz="4000" b="1" dirty="0">
                <a:solidFill>
                  <a:srgbClr val="00B050"/>
                </a:solidFill>
                <a:latin typeface="Verdana" pitchFamily="34" charset="0"/>
              </a:rPr>
              <a:t>You will find your next position</a:t>
            </a:r>
          </a:p>
          <a:p>
            <a:endParaRPr lang="en-US" sz="1200" b="1" dirty="0">
              <a:solidFill>
                <a:srgbClr val="0000FF"/>
              </a:solidFill>
              <a:latin typeface="Verdana" pitchFamily="34" charset="0"/>
            </a:endParaRPr>
          </a:p>
          <a:p>
            <a:r>
              <a:rPr lang="en-US" sz="3600" b="1" dirty="0">
                <a:solidFill>
                  <a:srgbClr val="0000FF"/>
                </a:solidFill>
                <a:latin typeface="Verdana" pitchFamily="34" charset="0"/>
              </a:rPr>
              <a:t>And finish your papers!</a:t>
            </a:r>
          </a:p>
        </p:txBody>
      </p:sp>
      <p:sp>
        <p:nvSpPr>
          <p:cNvPr id="6" name="Slide Number Placeholder 5"/>
          <p:cNvSpPr>
            <a:spLocks noGrp="1"/>
          </p:cNvSpPr>
          <p:nvPr>
            <p:ph type="sldNum" sz="quarter" idx="12"/>
          </p:nvPr>
        </p:nvSpPr>
        <p:spPr/>
        <p:txBody>
          <a:bodyPr/>
          <a:lstStyle/>
          <a:p>
            <a:fld id="{130F4CC4-D35D-4B58-B245-43B0218DF70E}" type="slidenum">
              <a:rPr lang="en-US" smtClean="0"/>
              <a:pPr/>
              <a:t>140</a:t>
            </a:fld>
            <a:endParaRPr lang="en-US" dirty="0"/>
          </a:p>
        </p:txBody>
      </p:sp>
      <p:sp>
        <p:nvSpPr>
          <p:cNvPr id="2" name="Title 1"/>
          <p:cNvSpPr>
            <a:spLocks noGrp="1"/>
          </p:cNvSpPr>
          <p:nvPr>
            <p:ph type="ctrTitle"/>
          </p:nvPr>
        </p:nvSpPr>
        <p:spPr>
          <a:xfrm>
            <a:off x="609600" y="2133600"/>
            <a:ext cx="7772400" cy="1470025"/>
          </a:xfrm>
        </p:spPr>
        <p:txBody>
          <a:bodyPr/>
          <a:lstStyle/>
          <a:p>
            <a:r>
              <a:rPr lang="en-US" dirty="0"/>
              <a:t/>
            </a:r>
            <a:br>
              <a:rPr lang="en-US" dirty="0"/>
            </a:b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p:cNvSpPr>
          <p:nvPr>
            <p:ph type="ctrTitle"/>
          </p:nvPr>
        </p:nvSpPr>
        <p:spPr bwMode="auto">
          <a:xfrm>
            <a:off x="307975" y="2057400"/>
            <a:ext cx="8759825" cy="2971799"/>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p>
            <a:pPr>
              <a:defRPr/>
            </a:pPr>
            <a:r>
              <a:rPr lang="en-US" sz="3200" b="1" dirty="0">
                <a:effectLst/>
              </a:rPr>
              <a:t>Effective Teaching for </a:t>
            </a:r>
            <a:br>
              <a:rPr lang="en-US" sz="3200" b="1" dirty="0">
                <a:effectLst/>
              </a:rPr>
            </a:br>
            <a:r>
              <a:rPr lang="en-US" sz="3200" b="1" dirty="0">
                <a:effectLst/>
              </a:rPr>
              <a:t>New or Prospective Faculty</a:t>
            </a:r>
            <a:r>
              <a:rPr lang="en-US" sz="2800" dirty="0"/>
              <a:t/>
            </a:r>
            <a:br>
              <a:rPr lang="en-US" sz="2800" dirty="0"/>
            </a:br>
            <a:r>
              <a:rPr lang="en-US" sz="2800" dirty="0"/>
              <a:t>Sunday,  3:30 P.M. - 6:00 P.M. Hilton Union Square 1 &amp; 2</a:t>
            </a:r>
            <a:r>
              <a:rPr lang="en-US" sz="2400" dirty="0"/>
              <a:t/>
            </a:r>
            <a:br>
              <a:rPr lang="en-US" sz="2400" dirty="0"/>
            </a:br>
            <a:r>
              <a:rPr lang="en-US" sz="2400" dirty="0"/>
              <a:t/>
            </a:r>
            <a:br>
              <a:rPr lang="en-US" sz="2400" dirty="0"/>
            </a:br>
            <a:r>
              <a:rPr lang="en-US" sz="2400" dirty="0"/>
              <a:t>This is a workshop that focuses on how to prepare for your first class, including pre-course preparation and what to do prior to, during and after class.  Simple, popular and effective teaching techniques are presented.   We also cover items such as:  </a:t>
            </a:r>
            <a:br>
              <a:rPr lang="en-US" sz="2400" dirty="0"/>
            </a:br>
            <a:r>
              <a:rPr lang="en-US" sz="2400" i="1" dirty="0"/>
              <a:t>managing a disruptive student in class, </a:t>
            </a:r>
            <a:br>
              <a:rPr lang="en-US" sz="2400" i="1" dirty="0"/>
            </a:br>
            <a:r>
              <a:rPr lang="en-US" sz="2400" i="1" dirty="0"/>
              <a:t>strategies to counteract cheating and what is FERPA.</a:t>
            </a:r>
            <a:br>
              <a:rPr lang="en-US" sz="2400" i="1" dirty="0"/>
            </a:br>
            <a:r>
              <a:rPr lang="en-US" sz="2400" i="1" dirty="0"/>
              <a:t/>
            </a:r>
            <a:br>
              <a:rPr lang="en-US" sz="2400" i="1" dirty="0"/>
            </a:br>
            <a:r>
              <a:rPr lang="en-US" sz="2400" dirty="0"/>
              <a:t>If you are attending this current session or the Meet the Faculty Candidate Poster session, you should strongly consider attending this workshop as well.</a:t>
            </a:r>
            <a:br>
              <a:rPr lang="en-US" sz="2400" dirty="0"/>
            </a:br>
            <a:r>
              <a:rPr lang="en-US" sz="2400" b="0" dirty="0">
                <a:effectLst/>
              </a:rPr>
              <a:t/>
            </a:r>
            <a:br>
              <a:rPr lang="en-US" sz="2400" b="0" dirty="0">
                <a:effectLst/>
              </a:rPr>
            </a:br>
            <a:r>
              <a:rPr lang="en-US" sz="2400" b="1" dirty="0">
                <a:effectLst/>
              </a:rPr>
              <a:t>Donald Visco (Akron)</a:t>
            </a:r>
            <a:br>
              <a:rPr lang="en-US" sz="2400" b="1" dirty="0">
                <a:effectLst/>
              </a:rPr>
            </a:br>
            <a:r>
              <a:rPr lang="en-US" sz="2400" b="1" dirty="0">
                <a:effectLst/>
              </a:rPr>
              <a:t>Lisa Bullard (</a:t>
            </a:r>
            <a:r>
              <a:rPr lang="en-US" sz="2400" b="1" dirty="0"/>
              <a:t>NC State</a:t>
            </a:r>
            <a:r>
              <a:rPr lang="en-US" sz="2400" b="1" dirty="0">
                <a:effectLst/>
              </a:rPr>
              <a:t>)</a:t>
            </a:r>
            <a:br>
              <a:rPr lang="en-US" sz="2400" b="1" dirty="0">
                <a:effectLst/>
              </a:rPr>
            </a:br>
            <a:r>
              <a:rPr lang="en-US" sz="2400" dirty="0">
                <a:effectLst/>
              </a:rPr>
              <a:t/>
            </a:r>
            <a:br>
              <a:rPr lang="en-US" sz="2400" dirty="0">
                <a:effectLst/>
              </a:rPr>
            </a:br>
            <a:endParaRPr lang="en-US" sz="2400" dirty="0">
              <a:effectLst/>
            </a:endParaRPr>
          </a:p>
        </p:txBody>
      </p:sp>
      <p:sp>
        <p:nvSpPr>
          <p:cNvPr id="2" name="AutoShape 2" descr="University of Akron"/>
          <p:cNvSpPr>
            <a:spLocks noChangeAspect="1" noChangeArrowheads="1"/>
          </p:cNvSpPr>
          <p:nvPr/>
        </p:nvSpPr>
        <p:spPr bwMode="auto">
          <a:xfrm>
            <a:off x="155575" y="-525463"/>
            <a:ext cx="1104900" cy="11049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 name="AutoShape 4" descr="University of Akron"/>
          <p:cNvSpPr>
            <a:spLocks noChangeAspect="1" noChangeArrowheads="1"/>
          </p:cNvSpPr>
          <p:nvPr/>
        </p:nvSpPr>
        <p:spPr bwMode="auto">
          <a:xfrm>
            <a:off x="307975" y="-373063"/>
            <a:ext cx="1104900" cy="11049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50964" y="5689092"/>
            <a:ext cx="2193036" cy="1168908"/>
          </a:xfrm>
          <a:prstGeom prst="rect">
            <a:avLst/>
          </a:prstGeom>
        </p:spPr>
      </p:pic>
    </p:spTree>
    <p:extLst>
      <p:ext uri="{BB962C8B-B14F-4D97-AF65-F5344CB8AC3E}">
        <p14:creationId xmlns:p14="http://schemas.microsoft.com/office/powerpoint/2010/main" val="1355143905"/>
      </p:ext>
    </p:extLst>
  </p:cSld>
  <p:clrMapOvr>
    <a:masterClrMapping/>
  </p:clrMapOvr>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p:txBody>
          <a:bodyPr/>
          <a:lstStyle/>
          <a:p>
            <a:pPr defTabSz="685800" eaLnBrk="1" fontAlgn="auto" hangingPunct="1">
              <a:spcBef>
                <a:spcPts val="0"/>
              </a:spcBef>
              <a:spcAft>
                <a:spcPts val="0"/>
              </a:spcAft>
              <a:buNone/>
              <a:defRPr/>
            </a:pPr>
            <a:r>
              <a:rPr lang="en-US" sz="1350" b="0" kern="0">
                <a:solidFill>
                  <a:srgbClr val="000000"/>
                </a:solidFill>
              </a:rPr>
              <a:t>  </a:t>
            </a:r>
            <a:fld id="{536E706B-C376-47A4-BF27-A94814D71C33}" type="slidenum">
              <a:rPr lang="en-US" sz="1350" b="0" kern="0">
                <a:solidFill>
                  <a:srgbClr val="000000"/>
                </a:solidFill>
              </a:rPr>
              <a:pPr defTabSz="685800" eaLnBrk="1" fontAlgn="auto" hangingPunct="1">
                <a:spcBef>
                  <a:spcPts val="0"/>
                </a:spcBef>
                <a:spcAft>
                  <a:spcPts val="0"/>
                </a:spcAft>
                <a:buNone/>
                <a:defRPr/>
              </a:pPr>
              <a:t>142</a:t>
            </a:fld>
            <a:endParaRPr lang="en-US" sz="1350" b="0" kern="0">
              <a:solidFill>
                <a:srgbClr val="000000"/>
              </a:solidFill>
            </a:endParaRPr>
          </a:p>
        </p:txBody>
      </p:sp>
      <p:sp>
        <p:nvSpPr>
          <p:cNvPr id="3" name="TextBox 2"/>
          <p:cNvSpPr txBox="1"/>
          <p:nvPr/>
        </p:nvSpPr>
        <p:spPr>
          <a:xfrm>
            <a:off x="0" y="0"/>
            <a:ext cx="9067800" cy="584775"/>
          </a:xfrm>
          <a:prstGeom prst="rect">
            <a:avLst/>
          </a:prstGeom>
          <a:solidFill>
            <a:schemeClr val="bg1">
              <a:lumMod val="95000"/>
            </a:schemeClr>
          </a:solidFill>
        </p:spPr>
        <p:txBody>
          <a:bodyPr wrap="square" rtlCol="0">
            <a:spAutoFit/>
          </a:bodyPr>
          <a:lstStyle/>
          <a:p>
            <a:pPr defTabSz="685800" eaLnBrk="1" fontAlgn="auto" hangingPunct="1">
              <a:spcBef>
                <a:spcPts val="0"/>
              </a:spcBef>
              <a:spcAft>
                <a:spcPts val="0"/>
              </a:spcAft>
              <a:buNone/>
            </a:pPr>
            <a:r>
              <a:rPr lang="en-US" sz="3200" kern="0" dirty="0">
                <a:solidFill>
                  <a:srgbClr val="0033CC"/>
                </a:solidFill>
                <a:ea typeface="Verdana" panose="020B0604030504040204" pitchFamily="34" charset="0"/>
                <a:cs typeface="Verdana" panose="020B0604030504040204" pitchFamily="34" charset="0"/>
              </a:rPr>
              <a:t>NSF Activities at the </a:t>
            </a:r>
            <a:r>
              <a:rPr lang="en-US" sz="3200" kern="0" dirty="0" err="1">
                <a:solidFill>
                  <a:srgbClr val="0033CC"/>
                </a:solidFill>
                <a:ea typeface="Verdana" panose="020B0604030504040204" pitchFamily="34" charset="0"/>
                <a:cs typeface="Verdana" panose="020B0604030504040204" pitchFamily="34" charset="0"/>
              </a:rPr>
              <a:t>AIChE</a:t>
            </a:r>
            <a:r>
              <a:rPr lang="en-US" sz="3200" kern="0" dirty="0">
                <a:solidFill>
                  <a:srgbClr val="0033CC"/>
                </a:solidFill>
                <a:ea typeface="Verdana" panose="020B0604030504040204" pitchFamily="34" charset="0"/>
                <a:cs typeface="Verdana" panose="020B0604030504040204" pitchFamily="34" charset="0"/>
              </a:rPr>
              <a:t> Meeting</a:t>
            </a:r>
          </a:p>
        </p:txBody>
      </p:sp>
      <p:sp>
        <p:nvSpPr>
          <p:cNvPr id="4" name="TextBox 3"/>
          <p:cNvSpPr txBox="1"/>
          <p:nvPr/>
        </p:nvSpPr>
        <p:spPr>
          <a:xfrm>
            <a:off x="533400" y="716714"/>
            <a:ext cx="8266670" cy="6855723"/>
          </a:xfrm>
          <a:prstGeom prst="rect">
            <a:avLst/>
          </a:prstGeom>
          <a:noFill/>
        </p:spPr>
        <p:txBody>
          <a:bodyPr wrap="square" rtlCol="0">
            <a:spAutoFit/>
          </a:bodyPr>
          <a:lstStyle/>
          <a:p>
            <a:pPr defTabSz="685800" eaLnBrk="1" fontAlgn="auto" hangingPunct="1">
              <a:spcBef>
                <a:spcPts val="0"/>
              </a:spcBef>
              <a:spcAft>
                <a:spcPts val="0"/>
              </a:spcAft>
              <a:buClr>
                <a:srgbClr val="C00000"/>
              </a:buClr>
              <a:buNone/>
            </a:pPr>
            <a:endParaRPr lang="en-US" sz="825" kern="0" dirty="0">
              <a:solidFill>
                <a:sysClr val="windowText" lastClr="000000"/>
              </a:solidFill>
              <a:ea typeface="Verdana" panose="020B0604030504040204" pitchFamily="34" charset="0"/>
              <a:cs typeface="Verdana" panose="020B0604030504040204" pitchFamily="34" charset="0"/>
            </a:endParaRPr>
          </a:p>
          <a:p>
            <a:pPr marL="214313" indent="-214313" algn="l" defTabSz="685800" eaLnBrk="1" fontAlgn="auto" hangingPunct="1">
              <a:spcBef>
                <a:spcPts val="0"/>
              </a:spcBef>
              <a:spcAft>
                <a:spcPts val="0"/>
              </a:spcAft>
              <a:buClr>
                <a:srgbClr val="C00000"/>
              </a:buClr>
            </a:pPr>
            <a:r>
              <a:rPr lang="en-US" kern="0" dirty="0">
                <a:solidFill>
                  <a:sysClr val="windowText" lastClr="000000"/>
                </a:solidFill>
                <a:ea typeface="Verdana" panose="020B0604030504040204" pitchFamily="34" charset="0"/>
                <a:cs typeface="Verdana" panose="020B0604030504040204" pitchFamily="34" charset="0"/>
              </a:rPr>
              <a:t>Career Planning for Prospective Faculty: Tim Anderson (UMass) and Geoff Prentice (NSF), Sunday 10:00, Continental 3</a:t>
            </a:r>
          </a:p>
          <a:p>
            <a:pPr marL="214313" indent="-214313" algn="l" defTabSz="685800" eaLnBrk="1" fontAlgn="auto" hangingPunct="1">
              <a:spcBef>
                <a:spcPts val="0"/>
              </a:spcBef>
              <a:spcAft>
                <a:spcPts val="0"/>
              </a:spcAft>
              <a:buClr>
                <a:srgbClr val="C00000"/>
              </a:buClr>
            </a:pPr>
            <a:r>
              <a:rPr lang="en-US" kern="0" dirty="0">
                <a:solidFill>
                  <a:sysClr val="windowText" lastClr="000000"/>
                </a:solidFill>
                <a:ea typeface="Verdana" panose="020B0604030504040204" pitchFamily="34" charset="0"/>
                <a:cs typeface="Verdana" panose="020B0604030504040204" pitchFamily="34" charset="0"/>
              </a:rPr>
              <a:t>INFEWS: JoAnn Lighty, DD CBET, Monday 3:15, Union Square 15 &amp; 16</a:t>
            </a:r>
          </a:p>
          <a:p>
            <a:pPr marL="214313" indent="-214313" algn="l" defTabSz="685800" eaLnBrk="1" fontAlgn="auto" hangingPunct="1">
              <a:spcBef>
                <a:spcPts val="0"/>
              </a:spcBef>
              <a:spcAft>
                <a:spcPts val="0"/>
              </a:spcAft>
              <a:buClr>
                <a:srgbClr val="C00000"/>
              </a:buClr>
            </a:pPr>
            <a:r>
              <a:rPr lang="en-US" kern="0" dirty="0">
                <a:solidFill>
                  <a:sysClr val="windowText" lastClr="000000"/>
                </a:solidFill>
                <a:ea typeface="Verdana" panose="020B0604030504040204" pitchFamily="34" charset="0"/>
                <a:cs typeface="Verdana" panose="020B0604030504040204" pitchFamily="34" charset="0"/>
              </a:rPr>
              <a:t>NSF CBET Programs: JoAnn Lighty, Carole Read, Rajakkannu Mutharasan, Bruce Hamilton, William Olbricht, Wednesday 8:30 – 11, Continental 3</a:t>
            </a:r>
          </a:p>
          <a:p>
            <a:pPr marL="214313" indent="-214313" algn="l" defTabSz="685800" eaLnBrk="1" fontAlgn="auto" hangingPunct="1">
              <a:spcBef>
                <a:spcPts val="0"/>
              </a:spcBef>
              <a:spcAft>
                <a:spcPts val="0"/>
              </a:spcAft>
              <a:buClr>
                <a:srgbClr val="C00000"/>
              </a:buClr>
            </a:pPr>
            <a:r>
              <a:rPr lang="en-US" kern="0" dirty="0">
                <a:solidFill>
                  <a:sysClr val="windowText" lastClr="000000"/>
                </a:solidFill>
                <a:ea typeface="Verdana" panose="020B0604030504040204" pitchFamily="34" charset="0"/>
                <a:cs typeface="Verdana" panose="020B0604030504040204" pitchFamily="34" charset="0"/>
              </a:rPr>
              <a:t>Proposal Writing Tutorial: </a:t>
            </a:r>
            <a:r>
              <a:rPr lang="en-US" kern="0" dirty="0" err="1">
                <a:solidFill>
                  <a:sysClr val="windowText" lastClr="000000"/>
                </a:solidFill>
                <a:ea typeface="Verdana" panose="020B0604030504040204" pitchFamily="34" charset="0"/>
                <a:cs typeface="Verdana" panose="020B0604030504040204" pitchFamily="34" charset="0"/>
              </a:rPr>
              <a:t>Dimitrios</a:t>
            </a:r>
            <a:r>
              <a:rPr lang="en-US" kern="0" dirty="0">
                <a:solidFill>
                  <a:sysClr val="windowText" lastClr="000000"/>
                </a:solidFill>
                <a:ea typeface="Verdana" panose="020B0604030504040204" pitchFamily="34" charset="0"/>
                <a:cs typeface="Verdana" panose="020B0604030504040204" pitchFamily="34" charset="0"/>
              </a:rPr>
              <a:t> </a:t>
            </a:r>
            <a:r>
              <a:rPr lang="en-US" kern="0" dirty="0" err="1">
                <a:solidFill>
                  <a:sysClr val="windowText" lastClr="000000"/>
                </a:solidFill>
                <a:ea typeface="Verdana" panose="020B0604030504040204" pitchFamily="34" charset="0"/>
                <a:cs typeface="Verdana" panose="020B0604030504040204" pitchFamily="34" charset="0"/>
              </a:rPr>
              <a:t>Papavassiliou</a:t>
            </a:r>
            <a:r>
              <a:rPr lang="en-US" kern="0" dirty="0">
                <a:solidFill>
                  <a:sysClr val="windowText" lastClr="000000"/>
                </a:solidFill>
                <a:ea typeface="Verdana" panose="020B0604030504040204" pitchFamily="34" charset="0"/>
                <a:cs typeface="Verdana" panose="020B0604030504040204" pitchFamily="34" charset="0"/>
              </a:rPr>
              <a:t>, Wednesday 12:30, Continental 3</a:t>
            </a:r>
          </a:p>
          <a:p>
            <a:pPr marL="214313" indent="-214313" algn="l" defTabSz="685800" eaLnBrk="1" fontAlgn="auto" hangingPunct="1">
              <a:spcBef>
                <a:spcPts val="0"/>
              </a:spcBef>
              <a:spcAft>
                <a:spcPts val="0"/>
              </a:spcAft>
              <a:buClr>
                <a:srgbClr val="C00000"/>
              </a:buClr>
            </a:pPr>
            <a:r>
              <a:rPr lang="en-US" kern="0" dirty="0">
                <a:solidFill>
                  <a:sysClr val="windowText" lastClr="000000"/>
                </a:solidFill>
                <a:ea typeface="Verdana" panose="020B0604030504040204" pitchFamily="34" charset="0"/>
                <a:cs typeface="Verdana" panose="020B0604030504040204" pitchFamily="34" charset="0"/>
              </a:rPr>
              <a:t>Interactive Breakout Panels: JoAnn Lighty, Wednesday 1:30, Continental 3</a:t>
            </a:r>
          </a:p>
          <a:p>
            <a:pPr marL="214313" indent="-214313" algn="l" defTabSz="685800" eaLnBrk="1" fontAlgn="auto" hangingPunct="1">
              <a:spcBef>
                <a:spcPts val="0"/>
              </a:spcBef>
              <a:spcAft>
                <a:spcPts val="0"/>
              </a:spcAft>
              <a:buClr>
                <a:srgbClr val="C00000"/>
              </a:buClr>
            </a:pPr>
            <a:r>
              <a:rPr lang="en-US" kern="0" dirty="0">
                <a:solidFill>
                  <a:sysClr val="windowText" lastClr="000000"/>
                </a:solidFill>
                <a:ea typeface="Verdana" panose="020B0604030504040204" pitchFamily="34" charset="0"/>
                <a:cs typeface="Verdana" panose="020B0604030504040204" pitchFamily="34" charset="0"/>
              </a:rPr>
              <a:t>Grants and Proposals – How to fund Your Research, Bill Olbricht and </a:t>
            </a:r>
            <a:r>
              <a:rPr lang="en-US" kern="0" dirty="0" err="1">
                <a:solidFill>
                  <a:sysClr val="windowText" lastClr="000000"/>
                </a:solidFill>
                <a:ea typeface="Verdana" panose="020B0604030504040204" pitchFamily="34" charset="0"/>
                <a:cs typeface="Verdana" panose="020B0604030504040204" pitchFamily="34" charset="0"/>
              </a:rPr>
              <a:t>Lakis</a:t>
            </a:r>
            <a:r>
              <a:rPr lang="en-US" kern="0" dirty="0">
                <a:solidFill>
                  <a:sysClr val="windowText" lastClr="000000"/>
                </a:solidFill>
                <a:ea typeface="Verdana" panose="020B0604030504040204" pitchFamily="34" charset="0"/>
                <a:cs typeface="Verdana" panose="020B0604030504040204" pitchFamily="34" charset="0"/>
              </a:rPr>
              <a:t> Mountziaris, Wednesday 4:45, Union Square 22</a:t>
            </a:r>
          </a:p>
          <a:p>
            <a:pPr defTabSz="685800" eaLnBrk="1" fontAlgn="auto" hangingPunct="1">
              <a:spcBef>
                <a:spcPts val="0"/>
              </a:spcBef>
              <a:spcAft>
                <a:spcPts val="0"/>
              </a:spcAft>
              <a:buClr>
                <a:srgbClr val="C00000"/>
              </a:buClr>
              <a:buNone/>
            </a:pPr>
            <a:r>
              <a:rPr lang="en-US" kern="0" dirty="0">
                <a:solidFill>
                  <a:srgbClr val="FF0000"/>
                </a:solidFill>
                <a:ea typeface="Verdana" panose="020B0604030504040204" pitchFamily="34" charset="0"/>
                <a:cs typeface="Verdana" panose="020B0604030504040204" pitchFamily="34" charset="0"/>
              </a:rPr>
              <a:t>NSF Suite</a:t>
            </a:r>
          </a:p>
          <a:p>
            <a:pPr marL="214313" indent="-214313" defTabSz="685800" eaLnBrk="1" fontAlgn="auto" hangingPunct="1">
              <a:spcBef>
                <a:spcPts val="0"/>
              </a:spcBef>
              <a:spcAft>
                <a:spcPts val="0"/>
              </a:spcAft>
              <a:buClr>
                <a:srgbClr val="C00000"/>
              </a:buClr>
            </a:pPr>
            <a:endParaRPr lang="en-US" kern="0" dirty="0">
              <a:solidFill>
                <a:sysClr val="windowText" lastClr="000000"/>
              </a:solidFill>
              <a:ea typeface="Verdana" panose="020B0604030504040204" pitchFamily="34" charset="0"/>
              <a:cs typeface="Verdana" panose="020B0604030504040204" pitchFamily="34" charset="0"/>
            </a:endParaRPr>
          </a:p>
          <a:p>
            <a:pPr marL="214313" indent="-214313" algn="l" defTabSz="685800" eaLnBrk="1" fontAlgn="auto" hangingPunct="1">
              <a:spcBef>
                <a:spcPts val="0"/>
              </a:spcBef>
              <a:spcAft>
                <a:spcPts val="0"/>
              </a:spcAft>
              <a:buClr>
                <a:srgbClr val="C00000"/>
              </a:buClr>
            </a:pPr>
            <a:r>
              <a:rPr lang="en-US" kern="0" dirty="0">
                <a:solidFill>
                  <a:prstClr val="black"/>
                </a:solidFill>
                <a:ea typeface="Verdana" panose="020B0604030504040204" pitchFamily="34" charset="0"/>
                <a:cs typeface="Verdana" panose="020B0604030504040204" pitchFamily="34" charset="0"/>
              </a:rPr>
              <a:t>NSF Suite: </a:t>
            </a:r>
            <a:r>
              <a:rPr lang="en-US" kern="0" dirty="0">
                <a:ea typeface="Verdana" panose="020B0604030504040204" pitchFamily="34" charset="0"/>
                <a:cs typeface="Verdana" panose="020B0604030504040204" pitchFamily="34" charset="0"/>
              </a:rPr>
              <a:t>Vista 45</a:t>
            </a:r>
            <a:r>
              <a:rPr lang="en-US" kern="0" baseline="30000" dirty="0">
                <a:ea typeface="Verdana" panose="020B0604030504040204" pitchFamily="34" charset="0"/>
                <a:cs typeface="Verdana" panose="020B0604030504040204" pitchFamily="34" charset="0"/>
              </a:rPr>
              <a:t>th</a:t>
            </a:r>
            <a:r>
              <a:rPr lang="en-US" kern="0" dirty="0">
                <a:ea typeface="Verdana" panose="020B0604030504040204" pitchFamily="34" charset="0"/>
                <a:cs typeface="Verdana" panose="020B0604030504040204" pitchFamily="34" charset="0"/>
              </a:rPr>
              <a:t> Floor Hilton</a:t>
            </a:r>
            <a:r>
              <a:rPr lang="en-US" kern="0" dirty="0">
                <a:solidFill>
                  <a:prstClr val="black"/>
                </a:solidFill>
                <a:ea typeface="Verdana" panose="020B0604030504040204" pitchFamily="34" charset="0"/>
                <a:cs typeface="Verdana" panose="020B0604030504040204" pitchFamily="34" charset="0"/>
              </a:rPr>
              <a:t>; Monday 9:30 – 5, Tuesday – Wednesday 8 – 5</a:t>
            </a:r>
          </a:p>
          <a:p>
            <a:pPr marL="214313" indent="-214313" algn="l" defTabSz="685800" eaLnBrk="1" fontAlgn="auto" hangingPunct="1">
              <a:spcBef>
                <a:spcPts val="0"/>
              </a:spcBef>
              <a:spcAft>
                <a:spcPts val="0"/>
              </a:spcAft>
              <a:buClr>
                <a:srgbClr val="C00000"/>
              </a:buClr>
            </a:pPr>
            <a:r>
              <a:rPr lang="en-US" kern="0" dirty="0">
                <a:solidFill>
                  <a:prstClr val="black"/>
                </a:solidFill>
                <a:ea typeface="Verdana" panose="020B0604030504040204" pitchFamily="34" charset="0"/>
                <a:cs typeface="Verdana" panose="020B0604030504040204" pitchFamily="34" charset="0"/>
              </a:rPr>
              <a:t>Meetings with PDs: Tuesday 9 – 12 (sign up on Monday)</a:t>
            </a:r>
          </a:p>
          <a:p>
            <a:pPr marL="214313" indent="-214313" algn="l" defTabSz="685800" eaLnBrk="1" fontAlgn="auto" hangingPunct="1">
              <a:spcBef>
                <a:spcPts val="0"/>
              </a:spcBef>
              <a:spcAft>
                <a:spcPts val="0"/>
              </a:spcAft>
              <a:buClr>
                <a:srgbClr val="C00000"/>
              </a:buClr>
            </a:pPr>
            <a:r>
              <a:rPr lang="en-US" kern="0" dirty="0">
                <a:solidFill>
                  <a:prstClr val="black"/>
                </a:solidFill>
                <a:ea typeface="Verdana" panose="020B0604030504040204" pitchFamily="34" charset="0"/>
                <a:cs typeface="Verdana" panose="020B0604030504040204" pitchFamily="34" charset="0"/>
              </a:rPr>
              <a:t>Speed Coaching: Tuesday 1 – 4 (sign up on Monday)</a:t>
            </a:r>
          </a:p>
          <a:p>
            <a:pPr marL="214313" indent="-214313" defTabSz="685800" eaLnBrk="1" fontAlgn="auto" hangingPunct="1">
              <a:spcBef>
                <a:spcPts val="0"/>
              </a:spcBef>
              <a:spcAft>
                <a:spcPts val="0"/>
              </a:spcAft>
              <a:buClr>
                <a:srgbClr val="C00000"/>
              </a:buClr>
            </a:pPr>
            <a:endParaRPr lang="en-US" kern="0" dirty="0">
              <a:solidFill>
                <a:sysClr val="windowText" lastClr="000000"/>
              </a:solidFill>
              <a:ea typeface="Verdana" panose="020B0604030504040204" pitchFamily="34" charset="0"/>
              <a:cs typeface="Verdana" panose="020B0604030504040204" pitchFamily="34" charset="0"/>
            </a:endParaRPr>
          </a:p>
          <a:p>
            <a:pPr defTabSz="685800" eaLnBrk="1" fontAlgn="auto" hangingPunct="1">
              <a:spcBef>
                <a:spcPts val="0"/>
              </a:spcBef>
              <a:spcAft>
                <a:spcPts val="0"/>
              </a:spcAft>
              <a:buNone/>
            </a:pPr>
            <a:endParaRPr lang="en-US" sz="1350" kern="0" dirty="0">
              <a:solidFill>
                <a:sysClr val="windowText" lastClr="000000"/>
              </a:solidFill>
              <a:ea typeface="Verdana" panose="020B0604030504040204" pitchFamily="34" charset="0"/>
              <a:cs typeface="Verdana" panose="020B0604030504040204" pitchFamily="34" charset="0"/>
            </a:endParaRPr>
          </a:p>
          <a:p>
            <a:pPr defTabSz="685800" eaLnBrk="1" fontAlgn="auto" hangingPunct="1">
              <a:spcBef>
                <a:spcPts val="0"/>
              </a:spcBef>
              <a:spcAft>
                <a:spcPts val="0"/>
              </a:spcAft>
              <a:buNone/>
            </a:pPr>
            <a:endParaRPr lang="en-US" sz="1350" kern="0" dirty="0">
              <a:solidFill>
                <a:sysClr val="windowText" lastClr="000000"/>
              </a:solidFill>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892602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4434" name="Rectangle 2"/>
          <p:cNvSpPr>
            <a:spLocks noGrp="1" noChangeArrowheads="1"/>
          </p:cNvSpPr>
          <p:nvPr>
            <p:ph type="title"/>
          </p:nvPr>
        </p:nvSpPr>
        <p:spPr>
          <a:xfrm>
            <a:off x="0" y="0"/>
            <a:ext cx="9144000" cy="1096963"/>
          </a:xfrm>
          <a:solidFill>
            <a:srgbClr val="EAEAEA"/>
          </a:solidFill>
        </p:spPr>
        <p:txBody>
          <a:bodyPr anchorCtr="1"/>
          <a:lstStyle/>
          <a:p>
            <a:r>
              <a:rPr lang="en-US" b="1" dirty="0">
                <a:solidFill>
                  <a:schemeClr val="accent2"/>
                </a:solidFill>
                <a:latin typeface="Verdana" pitchFamily="34" charset="0"/>
              </a:rPr>
              <a:t>Bibliography</a:t>
            </a:r>
          </a:p>
        </p:txBody>
      </p:sp>
      <p:sp>
        <p:nvSpPr>
          <p:cNvPr id="914435" name="Rectangle 3"/>
          <p:cNvSpPr>
            <a:spLocks noGrp="1" noChangeArrowheads="1"/>
          </p:cNvSpPr>
          <p:nvPr>
            <p:ph type="body" idx="1"/>
          </p:nvPr>
        </p:nvSpPr>
        <p:spPr>
          <a:xfrm>
            <a:off x="381000" y="1219200"/>
            <a:ext cx="8458200" cy="5638800"/>
          </a:xfrm>
        </p:spPr>
        <p:txBody>
          <a:bodyPr/>
          <a:lstStyle/>
          <a:p>
            <a:pPr>
              <a:spcBef>
                <a:spcPct val="0"/>
              </a:spcBef>
              <a:buFontTx/>
              <a:buNone/>
            </a:pPr>
            <a:r>
              <a:rPr lang="en-US" sz="2400" b="1" dirty="0">
                <a:solidFill>
                  <a:srgbClr val="008000"/>
                </a:solidFill>
                <a:latin typeface="Verdana" pitchFamily="34" charset="0"/>
              </a:rPr>
              <a:t>How to create a WINNING PROPOSAL</a:t>
            </a:r>
            <a:r>
              <a:rPr lang="en-US" sz="2400" dirty="0">
                <a:latin typeface="Verdana" pitchFamily="34" charset="0"/>
              </a:rPr>
              <a:t>, Jill Ammon-Wexler and Catherine Carmel, Mercury Communications Corporation, 1978</a:t>
            </a:r>
          </a:p>
          <a:p>
            <a:pPr>
              <a:spcBef>
                <a:spcPct val="0"/>
              </a:spcBef>
              <a:buFontTx/>
              <a:buNone/>
            </a:pPr>
            <a:endParaRPr lang="en-US" sz="1600" dirty="0">
              <a:latin typeface="Verdana" pitchFamily="34" charset="0"/>
            </a:endParaRPr>
          </a:p>
          <a:p>
            <a:pPr>
              <a:spcBef>
                <a:spcPct val="0"/>
              </a:spcBef>
              <a:buFontTx/>
              <a:buNone/>
            </a:pPr>
            <a:r>
              <a:rPr lang="en-US" sz="2400" b="1" dirty="0">
                <a:solidFill>
                  <a:srgbClr val="008000"/>
                </a:solidFill>
                <a:latin typeface="Verdana" pitchFamily="34" charset="0"/>
              </a:rPr>
              <a:t>How to Write a Successful Research Grant Application</a:t>
            </a:r>
            <a:r>
              <a:rPr lang="en-US" sz="2400" dirty="0">
                <a:latin typeface="Verdana" pitchFamily="34" charset="0"/>
              </a:rPr>
              <a:t>, Edited by Willo Pequegnat and Ellen Stover, Plenum Press, 1995</a:t>
            </a:r>
          </a:p>
          <a:p>
            <a:pPr>
              <a:spcBef>
                <a:spcPct val="0"/>
              </a:spcBef>
              <a:buFontTx/>
              <a:buNone/>
            </a:pPr>
            <a:endParaRPr lang="en-US" sz="1600" dirty="0">
              <a:latin typeface="Verdana" pitchFamily="34" charset="0"/>
            </a:endParaRPr>
          </a:p>
          <a:p>
            <a:pPr>
              <a:spcBef>
                <a:spcPct val="0"/>
              </a:spcBef>
              <a:buFontTx/>
              <a:buNone/>
            </a:pPr>
            <a:r>
              <a:rPr lang="en-US" sz="2400" b="1" dirty="0">
                <a:solidFill>
                  <a:srgbClr val="008000"/>
                </a:solidFill>
                <a:latin typeface="Verdana" pitchFamily="34" charset="0"/>
              </a:rPr>
              <a:t>The Winning Proposal</a:t>
            </a:r>
            <a:r>
              <a:rPr lang="en-US" sz="2400" dirty="0">
                <a:latin typeface="Verdana" pitchFamily="34" charset="0"/>
              </a:rPr>
              <a:t>, Herman Holtz, Terry Schmidt, McGraw-Hill Book Company, 1981</a:t>
            </a:r>
          </a:p>
          <a:p>
            <a:pPr>
              <a:spcBef>
                <a:spcPct val="0"/>
              </a:spcBef>
              <a:buFontTx/>
              <a:buNone/>
            </a:pPr>
            <a:endParaRPr lang="en-US" sz="1600" dirty="0">
              <a:latin typeface="Verdana" pitchFamily="34" charset="0"/>
            </a:endParaRPr>
          </a:p>
          <a:p>
            <a:pPr>
              <a:spcBef>
                <a:spcPct val="0"/>
              </a:spcBef>
              <a:buFontTx/>
              <a:buNone/>
            </a:pPr>
            <a:r>
              <a:rPr lang="en-US" sz="2400" b="1" dirty="0">
                <a:solidFill>
                  <a:srgbClr val="008000"/>
                </a:solidFill>
                <a:latin typeface="Verdana" pitchFamily="34" charset="0"/>
              </a:rPr>
              <a:t>Proposal Preparation</a:t>
            </a:r>
            <a:r>
              <a:rPr lang="en-US" sz="2400" dirty="0">
                <a:latin typeface="Verdana" pitchFamily="34" charset="0"/>
              </a:rPr>
              <a:t>, Rodney D. Stewart, Ann L. Stewart, John Wiley &amp; Sons, 1984</a:t>
            </a:r>
          </a:p>
          <a:p>
            <a:pPr>
              <a:spcBef>
                <a:spcPct val="0"/>
              </a:spcBef>
              <a:buFontTx/>
              <a:buNone/>
            </a:pPr>
            <a:endParaRPr lang="en-US" sz="1600" dirty="0">
              <a:latin typeface="Verdana" pitchFamily="34" charset="0"/>
            </a:endParaRPr>
          </a:p>
          <a:p>
            <a:pPr>
              <a:spcBef>
                <a:spcPct val="0"/>
              </a:spcBef>
              <a:buFontTx/>
              <a:buNone/>
            </a:pPr>
            <a:r>
              <a:rPr lang="en-US" sz="2400" b="1" dirty="0">
                <a:solidFill>
                  <a:srgbClr val="008000"/>
                </a:solidFill>
                <a:latin typeface="Verdana" pitchFamily="34" charset="0"/>
              </a:rPr>
              <a:t>Writing Grants Step by Step</a:t>
            </a:r>
            <a:r>
              <a:rPr lang="en-US" sz="2400" dirty="0">
                <a:latin typeface="Verdana" pitchFamily="34" charset="0"/>
              </a:rPr>
              <a:t>, Mim Carlson, Jossey-Bass Inc., 1995</a:t>
            </a:r>
          </a:p>
        </p:txBody>
      </p:sp>
      <p:sp>
        <p:nvSpPr>
          <p:cNvPr id="914436" name="Text Box 4"/>
          <p:cNvSpPr txBox="1">
            <a:spLocks noChangeArrowheads="1"/>
          </p:cNvSpPr>
          <p:nvPr/>
        </p:nvSpPr>
        <p:spPr bwMode="auto">
          <a:xfrm>
            <a:off x="7996238" y="0"/>
            <a:ext cx="1147762" cy="274638"/>
          </a:xfrm>
          <a:prstGeom prst="rect">
            <a:avLst/>
          </a:prstGeom>
          <a:noFill/>
          <a:ln w="9525">
            <a:noFill/>
            <a:miter lim="800000"/>
            <a:headEnd/>
            <a:tailEnd/>
          </a:ln>
          <a:effectLst/>
        </p:spPr>
        <p:txBody>
          <a:bodyPr wrap="none">
            <a:spAutoFit/>
          </a:bodyPr>
          <a:lstStyle/>
          <a:p>
            <a:pPr>
              <a:buFont typeface="Wingdings" pitchFamily="2" charset="2"/>
              <a:buNone/>
            </a:pPr>
            <a:r>
              <a:rPr lang="en-US" sz="1200" dirty="0"/>
              <a:t>Slide 1 of 3</a:t>
            </a:r>
          </a:p>
        </p:txBody>
      </p:sp>
      <p:sp>
        <p:nvSpPr>
          <p:cNvPr id="7" name="Slide Number Placeholder 6"/>
          <p:cNvSpPr>
            <a:spLocks noGrp="1"/>
          </p:cNvSpPr>
          <p:nvPr>
            <p:ph type="sldNum" sz="quarter" idx="12"/>
          </p:nvPr>
        </p:nvSpPr>
        <p:spPr/>
        <p:txBody>
          <a:bodyPr/>
          <a:lstStyle/>
          <a:p>
            <a:fld id="{F471837E-1E13-4F82-84A4-4B054FAB7E00}" type="slidenum">
              <a:rPr lang="en-US" smtClean="0"/>
              <a:pPr/>
              <a:t>143</a:t>
            </a:fld>
            <a:endParaRPr lang="en-US" dirty="0"/>
          </a:p>
        </p:txBody>
      </p:sp>
    </p:spTree>
  </p:cSld>
  <p:clrMapOvr>
    <a:masterClrMapping/>
  </p:clrMapOvr>
  <p:transition/>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6482" name="Rectangle 2"/>
          <p:cNvSpPr>
            <a:spLocks noGrp="1" noChangeArrowheads="1"/>
          </p:cNvSpPr>
          <p:nvPr>
            <p:ph type="title"/>
          </p:nvPr>
        </p:nvSpPr>
        <p:spPr>
          <a:xfrm>
            <a:off x="0" y="0"/>
            <a:ext cx="9144000" cy="1096963"/>
          </a:xfrm>
          <a:solidFill>
            <a:srgbClr val="EAEAEA"/>
          </a:solidFill>
        </p:spPr>
        <p:txBody>
          <a:bodyPr anchorCtr="1"/>
          <a:lstStyle/>
          <a:p>
            <a:r>
              <a:rPr lang="en-US" b="1" dirty="0">
                <a:solidFill>
                  <a:schemeClr val="accent2"/>
                </a:solidFill>
                <a:latin typeface="Verdana" pitchFamily="34" charset="0"/>
              </a:rPr>
              <a:t>Bibliography</a:t>
            </a:r>
          </a:p>
        </p:txBody>
      </p:sp>
      <p:sp>
        <p:nvSpPr>
          <p:cNvPr id="916483" name="Rectangle 3"/>
          <p:cNvSpPr>
            <a:spLocks noGrp="1" noChangeArrowheads="1"/>
          </p:cNvSpPr>
          <p:nvPr>
            <p:ph type="body" idx="1"/>
          </p:nvPr>
        </p:nvSpPr>
        <p:spPr>
          <a:xfrm>
            <a:off x="381000" y="1447800"/>
            <a:ext cx="8458200" cy="4876800"/>
          </a:xfrm>
          <a:noFill/>
        </p:spPr>
        <p:txBody>
          <a:bodyPr/>
          <a:lstStyle/>
          <a:p>
            <a:pPr>
              <a:spcBef>
                <a:spcPct val="0"/>
              </a:spcBef>
              <a:buFontTx/>
              <a:buNone/>
            </a:pPr>
            <a:r>
              <a:rPr lang="en-US" sz="2400" b="1" dirty="0">
                <a:solidFill>
                  <a:srgbClr val="008000"/>
                </a:solidFill>
                <a:latin typeface="Verdana" pitchFamily="34" charset="0"/>
              </a:rPr>
              <a:t>Handbook for Writing Proposals</a:t>
            </a:r>
            <a:r>
              <a:rPr lang="en-US" sz="2400" dirty="0">
                <a:latin typeface="Verdana" pitchFamily="34" charset="0"/>
              </a:rPr>
              <a:t>, Robert J. Hamper, L. Sue Baugh, NTC Business Books, 1995</a:t>
            </a:r>
          </a:p>
          <a:p>
            <a:pPr>
              <a:spcBef>
                <a:spcPct val="0"/>
              </a:spcBef>
              <a:buFontTx/>
              <a:buNone/>
            </a:pPr>
            <a:endParaRPr lang="en-US" sz="2400" dirty="0">
              <a:latin typeface="Verdana" pitchFamily="34" charset="0"/>
            </a:endParaRPr>
          </a:p>
          <a:p>
            <a:pPr>
              <a:spcBef>
                <a:spcPct val="0"/>
              </a:spcBef>
              <a:buFontTx/>
              <a:buNone/>
            </a:pPr>
            <a:r>
              <a:rPr lang="en-US" sz="2400" b="1" dirty="0">
                <a:solidFill>
                  <a:srgbClr val="008000"/>
                </a:solidFill>
                <a:latin typeface="Verdana" pitchFamily="34" charset="0"/>
              </a:rPr>
              <a:t>Engineer's and Manager's Guide to Winning Proposals</a:t>
            </a:r>
            <a:r>
              <a:rPr lang="en-US" sz="2400" dirty="0">
                <a:latin typeface="Verdana" pitchFamily="34" charset="0"/>
              </a:rPr>
              <a:t>, Donald V. Helgeson, Artech House, 1994</a:t>
            </a:r>
          </a:p>
          <a:p>
            <a:pPr>
              <a:spcBef>
                <a:spcPct val="0"/>
              </a:spcBef>
              <a:buFontTx/>
              <a:buNone/>
            </a:pPr>
            <a:endParaRPr lang="en-US" sz="2400" dirty="0">
              <a:latin typeface="Verdana" pitchFamily="34" charset="0"/>
            </a:endParaRPr>
          </a:p>
          <a:p>
            <a:pPr>
              <a:spcBef>
                <a:spcPct val="0"/>
              </a:spcBef>
              <a:buFontTx/>
              <a:buNone/>
            </a:pPr>
            <a:r>
              <a:rPr lang="en-US" sz="2400" b="1" dirty="0">
                <a:solidFill>
                  <a:srgbClr val="008000"/>
                </a:solidFill>
                <a:latin typeface="Verdana" pitchFamily="34" charset="0"/>
              </a:rPr>
              <a:t>The Complete Book of Model Fund-Raising Letters</a:t>
            </a:r>
            <a:r>
              <a:rPr lang="en-US" sz="2400" dirty="0">
                <a:latin typeface="Verdana" pitchFamily="34" charset="0"/>
              </a:rPr>
              <a:t>, Roland Kuniholm, Prentice Hall, 1995</a:t>
            </a:r>
          </a:p>
          <a:p>
            <a:pPr>
              <a:spcBef>
                <a:spcPct val="0"/>
              </a:spcBef>
              <a:buFontTx/>
              <a:buNone/>
            </a:pPr>
            <a:endParaRPr lang="en-US" sz="2400" dirty="0">
              <a:latin typeface="Verdana" pitchFamily="34" charset="0"/>
            </a:endParaRPr>
          </a:p>
          <a:p>
            <a:pPr>
              <a:spcBef>
                <a:spcPct val="0"/>
              </a:spcBef>
              <a:buFontTx/>
              <a:buNone/>
            </a:pPr>
            <a:r>
              <a:rPr lang="en-US" sz="2400" b="1" dirty="0">
                <a:solidFill>
                  <a:srgbClr val="008000"/>
                </a:solidFill>
                <a:latin typeface="Verdana" pitchFamily="34" charset="0"/>
              </a:rPr>
              <a:t>Writing Successful Science Proposals</a:t>
            </a:r>
            <a:r>
              <a:rPr lang="en-US" sz="2400" dirty="0">
                <a:latin typeface="Verdana" pitchFamily="34" charset="0"/>
              </a:rPr>
              <a:t>, Andrew J. Friedland and Carol L. Folt, Yale University Press, New Haven &amp; London, 2000</a:t>
            </a:r>
          </a:p>
          <a:p>
            <a:pPr>
              <a:buFontTx/>
              <a:buNone/>
            </a:pPr>
            <a:endParaRPr lang="en-US" sz="2400" dirty="0">
              <a:latin typeface="Verdana" pitchFamily="34" charset="0"/>
            </a:endParaRPr>
          </a:p>
          <a:p>
            <a:pPr>
              <a:buFontTx/>
              <a:buNone/>
            </a:pPr>
            <a:endParaRPr lang="en-US" sz="3600" b="1" dirty="0">
              <a:latin typeface="Verdana" pitchFamily="34" charset="0"/>
            </a:endParaRPr>
          </a:p>
        </p:txBody>
      </p:sp>
      <p:sp>
        <p:nvSpPr>
          <p:cNvPr id="916484" name="Rectangle 4"/>
          <p:cNvSpPr>
            <a:spLocks noChangeArrowheads="1"/>
          </p:cNvSpPr>
          <p:nvPr/>
        </p:nvSpPr>
        <p:spPr bwMode="auto">
          <a:xfrm>
            <a:off x="7996238" y="0"/>
            <a:ext cx="1147762" cy="274638"/>
          </a:xfrm>
          <a:prstGeom prst="rect">
            <a:avLst/>
          </a:prstGeom>
          <a:noFill/>
          <a:ln w="9525">
            <a:noFill/>
            <a:miter lim="800000"/>
            <a:headEnd/>
            <a:tailEnd/>
          </a:ln>
          <a:effectLst/>
        </p:spPr>
        <p:txBody>
          <a:bodyPr wrap="none">
            <a:spAutoFit/>
          </a:bodyPr>
          <a:lstStyle/>
          <a:p>
            <a:pPr>
              <a:buFont typeface="Wingdings" pitchFamily="2" charset="2"/>
              <a:buNone/>
            </a:pPr>
            <a:r>
              <a:rPr lang="en-US" sz="1200" dirty="0"/>
              <a:t>Slide 2 of 3</a:t>
            </a:r>
          </a:p>
        </p:txBody>
      </p:sp>
      <p:sp>
        <p:nvSpPr>
          <p:cNvPr id="7" name="Slide Number Placeholder 6"/>
          <p:cNvSpPr>
            <a:spLocks noGrp="1"/>
          </p:cNvSpPr>
          <p:nvPr>
            <p:ph type="sldNum" sz="quarter" idx="12"/>
          </p:nvPr>
        </p:nvSpPr>
        <p:spPr/>
        <p:txBody>
          <a:bodyPr/>
          <a:lstStyle/>
          <a:p>
            <a:fld id="{F471837E-1E13-4F82-84A4-4B054FAB7E00}" type="slidenum">
              <a:rPr lang="en-US" smtClean="0"/>
              <a:pPr/>
              <a:t>144</a:t>
            </a:fld>
            <a:endParaRPr lang="en-US" dirty="0"/>
          </a:p>
        </p:txBody>
      </p:sp>
    </p:spTree>
  </p:cSld>
  <p:clrMapOvr>
    <a:masterClrMapping/>
  </p:clrMapOvr>
  <p:transition/>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8530" name="Rectangle 2"/>
          <p:cNvSpPr>
            <a:spLocks noGrp="1" noChangeArrowheads="1"/>
          </p:cNvSpPr>
          <p:nvPr>
            <p:ph type="title"/>
          </p:nvPr>
        </p:nvSpPr>
        <p:spPr>
          <a:xfrm>
            <a:off x="0" y="0"/>
            <a:ext cx="9144000" cy="1096963"/>
          </a:xfrm>
          <a:solidFill>
            <a:srgbClr val="EAEAEA"/>
          </a:solidFill>
        </p:spPr>
        <p:txBody>
          <a:bodyPr anchorCtr="1"/>
          <a:lstStyle/>
          <a:p>
            <a:r>
              <a:rPr lang="en-US" b="1" dirty="0">
                <a:solidFill>
                  <a:schemeClr val="accent2"/>
                </a:solidFill>
                <a:latin typeface="Verdana" pitchFamily="34" charset="0"/>
              </a:rPr>
              <a:t>Bibliography</a:t>
            </a:r>
          </a:p>
        </p:txBody>
      </p:sp>
      <p:sp>
        <p:nvSpPr>
          <p:cNvPr id="918531" name="Rectangle 3"/>
          <p:cNvSpPr>
            <a:spLocks noGrp="1" noChangeArrowheads="1"/>
          </p:cNvSpPr>
          <p:nvPr>
            <p:ph type="body" idx="1"/>
          </p:nvPr>
        </p:nvSpPr>
        <p:spPr>
          <a:xfrm>
            <a:off x="381000" y="1371600"/>
            <a:ext cx="8763000" cy="5486400"/>
          </a:xfrm>
          <a:noFill/>
        </p:spPr>
        <p:txBody>
          <a:bodyPr/>
          <a:lstStyle/>
          <a:p>
            <a:pPr>
              <a:lnSpc>
                <a:spcPct val="90000"/>
              </a:lnSpc>
              <a:spcBef>
                <a:spcPct val="0"/>
              </a:spcBef>
              <a:buFontTx/>
              <a:buNone/>
            </a:pPr>
            <a:r>
              <a:rPr lang="en-US" sz="2400" b="1" dirty="0">
                <a:solidFill>
                  <a:srgbClr val="008000"/>
                </a:solidFill>
                <a:latin typeface="Verdana" pitchFamily="34" charset="0"/>
              </a:rPr>
              <a:t>The "How To" Grants Manual</a:t>
            </a:r>
            <a:r>
              <a:rPr lang="en-US" sz="2200" dirty="0">
                <a:latin typeface="Verdana" pitchFamily="34" charset="0"/>
              </a:rPr>
              <a:t>, Successful Grantseeking Techniques for Obtaining Public and Private Grants, Third Edition, David G. Bauer, American Council on Education, Oryz Press, 1995</a:t>
            </a:r>
          </a:p>
          <a:p>
            <a:pPr>
              <a:lnSpc>
                <a:spcPct val="90000"/>
              </a:lnSpc>
              <a:spcBef>
                <a:spcPct val="0"/>
              </a:spcBef>
              <a:buFontTx/>
              <a:buNone/>
            </a:pPr>
            <a:endParaRPr lang="en-US" sz="1600" dirty="0">
              <a:latin typeface="Verdana" pitchFamily="34" charset="0"/>
            </a:endParaRPr>
          </a:p>
          <a:p>
            <a:pPr>
              <a:lnSpc>
                <a:spcPct val="90000"/>
              </a:lnSpc>
              <a:spcBef>
                <a:spcPct val="0"/>
              </a:spcBef>
              <a:buFontTx/>
              <a:buNone/>
            </a:pPr>
            <a:r>
              <a:rPr lang="en-US" sz="2400" b="1" dirty="0">
                <a:solidFill>
                  <a:srgbClr val="008000"/>
                </a:solidFill>
                <a:latin typeface="Verdana" pitchFamily="34" charset="0"/>
              </a:rPr>
              <a:t>Applying for Research Funding</a:t>
            </a:r>
            <a:r>
              <a:rPr lang="en-US" sz="2200" dirty="0">
                <a:latin typeface="Verdana" pitchFamily="34" charset="0"/>
              </a:rPr>
              <a:t>, Joanne B. Ries and Carl G. Leukefeld, SAGE Publications, 1995</a:t>
            </a:r>
          </a:p>
          <a:p>
            <a:pPr>
              <a:lnSpc>
                <a:spcPct val="90000"/>
              </a:lnSpc>
              <a:spcBef>
                <a:spcPct val="0"/>
              </a:spcBef>
              <a:buFontTx/>
              <a:buNone/>
            </a:pPr>
            <a:endParaRPr lang="en-US" sz="1600" dirty="0">
              <a:latin typeface="Verdana" pitchFamily="34" charset="0"/>
            </a:endParaRPr>
          </a:p>
          <a:p>
            <a:pPr>
              <a:lnSpc>
                <a:spcPct val="90000"/>
              </a:lnSpc>
              <a:spcBef>
                <a:spcPct val="0"/>
              </a:spcBef>
              <a:buFontTx/>
              <a:buNone/>
            </a:pPr>
            <a:r>
              <a:rPr lang="en-US" sz="2400" b="1" dirty="0">
                <a:solidFill>
                  <a:srgbClr val="008000"/>
                </a:solidFill>
                <a:latin typeface="Verdana" pitchFamily="34" charset="0"/>
              </a:rPr>
              <a:t>How to Write Proposals That Produce</a:t>
            </a:r>
            <a:r>
              <a:rPr lang="en-US" sz="2200" dirty="0">
                <a:latin typeface="Verdana" pitchFamily="34" charset="0"/>
              </a:rPr>
              <a:t>, Joel P. Bowman and Bernadine P. Branchaw, Oryz Press, 1992</a:t>
            </a:r>
          </a:p>
          <a:p>
            <a:pPr>
              <a:lnSpc>
                <a:spcPct val="90000"/>
              </a:lnSpc>
              <a:spcBef>
                <a:spcPct val="0"/>
              </a:spcBef>
              <a:buFontTx/>
              <a:buNone/>
            </a:pPr>
            <a:endParaRPr lang="en-US" sz="1600" dirty="0">
              <a:latin typeface="Verdana" pitchFamily="34" charset="0"/>
            </a:endParaRPr>
          </a:p>
          <a:p>
            <a:pPr>
              <a:lnSpc>
                <a:spcPct val="90000"/>
              </a:lnSpc>
              <a:spcBef>
                <a:spcPct val="0"/>
              </a:spcBef>
              <a:buFontTx/>
              <a:buNone/>
            </a:pPr>
            <a:r>
              <a:rPr lang="en-US" sz="2400" b="1" dirty="0">
                <a:solidFill>
                  <a:srgbClr val="008000"/>
                </a:solidFill>
                <a:latin typeface="Verdana" pitchFamily="34" charset="0"/>
              </a:rPr>
              <a:t>Teaching Engineering</a:t>
            </a:r>
            <a:r>
              <a:rPr lang="en-US" sz="2400" dirty="0">
                <a:latin typeface="Verdana" pitchFamily="34" charset="0"/>
              </a:rPr>
              <a:t>, Phil Wankat,</a:t>
            </a:r>
          </a:p>
          <a:p>
            <a:pPr>
              <a:lnSpc>
                <a:spcPct val="90000"/>
              </a:lnSpc>
              <a:spcBef>
                <a:spcPct val="0"/>
              </a:spcBef>
              <a:buFontTx/>
              <a:buNone/>
            </a:pPr>
            <a:endParaRPr lang="en-US" sz="300" dirty="0">
              <a:latin typeface="Verdana" pitchFamily="34" charset="0"/>
            </a:endParaRPr>
          </a:p>
          <a:p>
            <a:pPr>
              <a:lnSpc>
                <a:spcPct val="90000"/>
              </a:lnSpc>
              <a:spcBef>
                <a:spcPct val="0"/>
              </a:spcBef>
              <a:buFontTx/>
              <a:buNone/>
            </a:pPr>
            <a:r>
              <a:rPr lang="en-US" sz="2400" dirty="0">
                <a:latin typeface="Verdana" pitchFamily="34" charset="0"/>
              </a:rPr>
              <a:t>	</a:t>
            </a:r>
            <a:r>
              <a:rPr lang="en-US" sz="2000" b="1" dirty="0">
                <a:solidFill>
                  <a:srgbClr val="0066FF"/>
                </a:solidFill>
                <a:latin typeface="Verdana" pitchFamily="34" charset="0"/>
              </a:rPr>
              <a:t>https://engineering.purdue.edu/che/news_and_events/publications/teaching_engineering/index.html</a:t>
            </a:r>
          </a:p>
          <a:p>
            <a:pPr>
              <a:lnSpc>
                <a:spcPct val="90000"/>
              </a:lnSpc>
              <a:spcBef>
                <a:spcPct val="0"/>
              </a:spcBef>
              <a:buFontTx/>
              <a:buNone/>
            </a:pPr>
            <a:endParaRPr lang="en-US" sz="1600" b="1" dirty="0">
              <a:solidFill>
                <a:srgbClr val="0066FF"/>
              </a:solidFill>
              <a:latin typeface="Verdana" pitchFamily="34" charset="0"/>
            </a:endParaRPr>
          </a:p>
          <a:p>
            <a:pPr>
              <a:lnSpc>
                <a:spcPct val="90000"/>
              </a:lnSpc>
              <a:spcBef>
                <a:spcPct val="0"/>
              </a:spcBef>
              <a:buFontTx/>
              <a:buNone/>
            </a:pPr>
            <a:r>
              <a:rPr lang="en-US" sz="2400" b="1" dirty="0">
                <a:solidFill>
                  <a:srgbClr val="008000"/>
                </a:solidFill>
                <a:latin typeface="Verdana" pitchFamily="34" charset="0"/>
              </a:rPr>
              <a:t>The Academic Scientists’ Toolkit</a:t>
            </a:r>
          </a:p>
          <a:p>
            <a:pPr>
              <a:lnSpc>
                <a:spcPct val="90000"/>
              </a:lnSpc>
              <a:spcBef>
                <a:spcPct val="0"/>
              </a:spcBef>
              <a:buFontTx/>
              <a:buNone/>
            </a:pPr>
            <a:r>
              <a:rPr lang="en-US" sz="300" dirty="0">
                <a:latin typeface="Verdana" pitchFamily="34" charset="0"/>
              </a:rPr>
              <a:t>  </a:t>
            </a:r>
          </a:p>
          <a:p>
            <a:pPr>
              <a:lnSpc>
                <a:spcPct val="90000"/>
              </a:lnSpc>
              <a:spcBef>
                <a:spcPct val="0"/>
              </a:spcBef>
              <a:buFontTx/>
              <a:buNone/>
            </a:pPr>
            <a:endParaRPr lang="en-US" sz="300" b="1" dirty="0">
              <a:latin typeface="Verdana" pitchFamily="34" charset="0"/>
            </a:endParaRPr>
          </a:p>
          <a:p>
            <a:pPr>
              <a:lnSpc>
                <a:spcPct val="90000"/>
              </a:lnSpc>
              <a:spcBef>
                <a:spcPct val="0"/>
              </a:spcBef>
              <a:buFontTx/>
              <a:buNone/>
            </a:pPr>
            <a:r>
              <a:rPr lang="en-US" sz="2000" b="1" dirty="0">
                <a:latin typeface="Verdana" pitchFamily="34" charset="0"/>
              </a:rPr>
              <a:t>	</a:t>
            </a:r>
            <a:r>
              <a:rPr lang="en-US" sz="1900" b="1" dirty="0">
                <a:solidFill>
                  <a:srgbClr val="0066FF"/>
                </a:solidFill>
                <a:latin typeface="Verdana" pitchFamily="34" charset="0"/>
              </a:rPr>
              <a:t>http://nextwave.sciencemag.org/feature/cdctoolkit.shtml</a:t>
            </a:r>
          </a:p>
          <a:p>
            <a:pPr>
              <a:lnSpc>
                <a:spcPct val="80000"/>
              </a:lnSpc>
              <a:buFontTx/>
              <a:buNone/>
            </a:pPr>
            <a:endParaRPr lang="en-US" sz="1900" b="1" dirty="0">
              <a:solidFill>
                <a:srgbClr val="0066FF"/>
              </a:solidFill>
              <a:latin typeface="Verdana" pitchFamily="34" charset="0"/>
            </a:endParaRPr>
          </a:p>
        </p:txBody>
      </p:sp>
      <p:sp>
        <p:nvSpPr>
          <p:cNvPr id="918532" name="Rectangle 4"/>
          <p:cNvSpPr>
            <a:spLocks noChangeArrowheads="1"/>
          </p:cNvSpPr>
          <p:nvPr/>
        </p:nvSpPr>
        <p:spPr bwMode="auto">
          <a:xfrm>
            <a:off x="7996238" y="0"/>
            <a:ext cx="1147762" cy="274638"/>
          </a:xfrm>
          <a:prstGeom prst="rect">
            <a:avLst/>
          </a:prstGeom>
          <a:noFill/>
          <a:ln w="9525">
            <a:noFill/>
            <a:miter lim="800000"/>
            <a:headEnd/>
            <a:tailEnd/>
          </a:ln>
          <a:effectLst/>
        </p:spPr>
        <p:txBody>
          <a:bodyPr wrap="none">
            <a:spAutoFit/>
          </a:bodyPr>
          <a:lstStyle/>
          <a:p>
            <a:pPr>
              <a:buFont typeface="Wingdings" pitchFamily="2" charset="2"/>
              <a:buNone/>
            </a:pPr>
            <a:r>
              <a:rPr lang="en-US" sz="1200" dirty="0"/>
              <a:t>Slide 3 of 3</a:t>
            </a:r>
          </a:p>
        </p:txBody>
      </p:sp>
      <p:sp>
        <p:nvSpPr>
          <p:cNvPr id="7" name="Slide Number Placeholder 6"/>
          <p:cNvSpPr>
            <a:spLocks noGrp="1"/>
          </p:cNvSpPr>
          <p:nvPr>
            <p:ph type="sldNum" sz="quarter" idx="12"/>
          </p:nvPr>
        </p:nvSpPr>
        <p:spPr/>
        <p:txBody>
          <a:bodyPr/>
          <a:lstStyle/>
          <a:p>
            <a:fld id="{F471837E-1E13-4F82-84A4-4B054FAB7E00}" type="slidenum">
              <a:rPr lang="en-US" smtClean="0"/>
              <a:pPr/>
              <a:t>145</a:t>
            </a:fld>
            <a:endParaRPr lang="en-US" dirty="0"/>
          </a:p>
        </p:txBody>
      </p:sp>
    </p:spTree>
  </p:cSld>
  <p:clrMapOvr>
    <a:masterClrMapping/>
  </p:clrMapOvr>
  <p:transition/>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0578" name="Rectangle 2"/>
          <p:cNvSpPr>
            <a:spLocks noGrp="1" noChangeArrowheads="1"/>
          </p:cNvSpPr>
          <p:nvPr>
            <p:ph type="title"/>
          </p:nvPr>
        </p:nvSpPr>
        <p:spPr/>
        <p:txBody>
          <a:bodyPr/>
          <a:lstStyle/>
          <a:p>
            <a:r>
              <a:rPr lang="en-US" dirty="0"/>
              <a:t>Bibliography</a:t>
            </a:r>
          </a:p>
        </p:txBody>
      </p:sp>
      <p:sp>
        <p:nvSpPr>
          <p:cNvPr id="920579" name="Rectangle 3"/>
          <p:cNvSpPr>
            <a:spLocks noGrp="1" noChangeArrowheads="1"/>
          </p:cNvSpPr>
          <p:nvPr>
            <p:ph type="body" idx="1"/>
          </p:nvPr>
        </p:nvSpPr>
        <p:spPr>
          <a:solidFill>
            <a:srgbClr val="3399FF"/>
          </a:solidFill>
        </p:spPr>
        <p:txBody>
          <a:bodyPr/>
          <a:lstStyle/>
          <a:p>
            <a:pPr>
              <a:spcBef>
                <a:spcPct val="0"/>
              </a:spcBef>
              <a:buFontTx/>
              <a:buNone/>
            </a:pPr>
            <a:r>
              <a:rPr lang="en-US" sz="2000" b="1" dirty="0"/>
              <a:t>How to create a WINNING PROPOSAL</a:t>
            </a:r>
            <a:r>
              <a:rPr lang="en-US" sz="2000" dirty="0"/>
              <a:t>, Jill Ammon-Wexler and Catherine Carmel, Mercury Communications Corporation, 1978</a:t>
            </a:r>
          </a:p>
          <a:p>
            <a:pPr>
              <a:spcBef>
                <a:spcPct val="0"/>
              </a:spcBef>
              <a:buFontTx/>
              <a:buNone/>
            </a:pPr>
            <a:endParaRPr lang="en-US" sz="2000" dirty="0"/>
          </a:p>
          <a:p>
            <a:pPr>
              <a:spcBef>
                <a:spcPct val="0"/>
              </a:spcBef>
              <a:buFontTx/>
              <a:buNone/>
            </a:pPr>
            <a:r>
              <a:rPr lang="en-US" sz="2000" b="1" dirty="0"/>
              <a:t>How to Write a Successful Research Grant Application</a:t>
            </a:r>
            <a:r>
              <a:rPr lang="en-US" sz="2000" dirty="0"/>
              <a:t>, Edited by Willo Pequegnat and Ellen Stover, Plenum Press, 1995</a:t>
            </a:r>
          </a:p>
          <a:p>
            <a:pPr>
              <a:spcBef>
                <a:spcPct val="0"/>
              </a:spcBef>
              <a:buFontTx/>
              <a:buNone/>
            </a:pPr>
            <a:endParaRPr lang="en-US" sz="2000" dirty="0"/>
          </a:p>
          <a:p>
            <a:pPr>
              <a:spcBef>
                <a:spcPct val="0"/>
              </a:spcBef>
              <a:buFontTx/>
              <a:buNone/>
            </a:pPr>
            <a:r>
              <a:rPr lang="en-US" sz="2000" b="1" dirty="0"/>
              <a:t>The Winning Proposal</a:t>
            </a:r>
            <a:r>
              <a:rPr lang="en-US" sz="2000" dirty="0"/>
              <a:t>, Herman Holtz, Terry Schmidt, McGraw-Hill Book Company, 1981</a:t>
            </a:r>
          </a:p>
          <a:p>
            <a:pPr>
              <a:spcBef>
                <a:spcPct val="0"/>
              </a:spcBef>
              <a:buFontTx/>
              <a:buNone/>
            </a:pPr>
            <a:endParaRPr lang="en-US" sz="2000" dirty="0"/>
          </a:p>
          <a:p>
            <a:pPr>
              <a:spcBef>
                <a:spcPct val="0"/>
              </a:spcBef>
              <a:buFontTx/>
              <a:buNone/>
            </a:pPr>
            <a:r>
              <a:rPr lang="en-US" sz="2000" b="1" dirty="0"/>
              <a:t>Proposal Preparation</a:t>
            </a:r>
            <a:r>
              <a:rPr lang="en-US" sz="2000" dirty="0"/>
              <a:t>, Rodney D. Stewart, Ann L. Stewart, John Wiley &amp; Sons, 1984</a:t>
            </a:r>
          </a:p>
          <a:p>
            <a:pPr>
              <a:spcBef>
                <a:spcPct val="0"/>
              </a:spcBef>
              <a:buFontTx/>
              <a:buNone/>
            </a:pPr>
            <a:endParaRPr lang="en-US" sz="2000" dirty="0"/>
          </a:p>
          <a:p>
            <a:pPr>
              <a:spcBef>
                <a:spcPct val="0"/>
              </a:spcBef>
              <a:buFontTx/>
              <a:buNone/>
            </a:pPr>
            <a:r>
              <a:rPr lang="en-US" sz="2000" b="1" dirty="0"/>
              <a:t>Writing Grants Step by Step</a:t>
            </a:r>
            <a:r>
              <a:rPr lang="en-US" sz="2000" dirty="0"/>
              <a:t>, Mim Carlson, Jossey-Bass Inc., 1995</a:t>
            </a:r>
          </a:p>
          <a:p>
            <a:pPr>
              <a:spcBef>
                <a:spcPct val="0"/>
              </a:spcBef>
              <a:buFontTx/>
              <a:buNone/>
            </a:pPr>
            <a:endParaRPr lang="en-US" sz="2000" dirty="0"/>
          </a:p>
        </p:txBody>
      </p:sp>
      <p:sp>
        <p:nvSpPr>
          <p:cNvPr id="6" name="Slide Number Placeholder 5"/>
          <p:cNvSpPr>
            <a:spLocks noGrp="1"/>
          </p:cNvSpPr>
          <p:nvPr>
            <p:ph type="sldNum" sz="quarter" idx="12"/>
          </p:nvPr>
        </p:nvSpPr>
        <p:spPr/>
        <p:txBody>
          <a:bodyPr/>
          <a:lstStyle/>
          <a:p>
            <a:fld id="{F471837E-1E13-4F82-84A4-4B054FAB7E00}" type="slidenum">
              <a:rPr lang="en-US" smtClean="0"/>
              <a:pPr/>
              <a:t>146</a:t>
            </a:fld>
            <a:endParaRPr lang="en-US" dirty="0"/>
          </a:p>
        </p:txBody>
      </p:sp>
    </p:spTree>
  </p:cSld>
  <p:clrMapOvr>
    <a:masterClrMapping/>
  </p:clrMapOvr>
  <p:transition/>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626" name="Rectangle 2"/>
          <p:cNvSpPr>
            <a:spLocks noGrp="1" noChangeArrowheads="1"/>
          </p:cNvSpPr>
          <p:nvPr>
            <p:ph type="title"/>
          </p:nvPr>
        </p:nvSpPr>
        <p:spPr/>
        <p:txBody>
          <a:bodyPr/>
          <a:lstStyle/>
          <a:p>
            <a:r>
              <a:rPr lang="en-US" dirty="0"/>
              <a:t>Bibliography</a:t>
            </a:r>
          </a:p>
        </p:txBody>
      </p:sp>
      <p:sp>
        <p:nvSpPr>
          <p:cNvPr id="922627" name="Rectangle 3"/>
          <p:cNvSpPr>
            <a:spLocks noGrp="1" noChangeArrowheads="1"/>
          </p:cNvSpPr>
          <p:nvPr>
            <p:ph type="body" idx="1"/>
          </p:nvPr>
        </p:nvSpPr>
        <p:spPr>
          <a:solidFill>
            <a:srgbClr val="3399FF"/>
          </a:solidFill>
        </p:spPr>
        <p:txBody>
          <a:bodyPr/>
          <a:lstStyle/>
          <a:p>
            <a:pPr>
              <a:lnSpc>
                <a:spcPct val="90000"/>
              </a:lnSpc>
              <a:spcBef>
                <a:spcPct val="0"/>
              </a:spcBef>
              <a:buFontTx/>
              <a:buNone/>
            </a:pPr>
            <a:r>
              <a:rPr lang="en-US" sz="2400" b="1" dirty="0"/>
              <a:t>Handbook for Writing Proposals</a:t>
            </a:r>
            <a:r>
              <a:rPr lang="en-US" sz="2400" dirty="0"/>
              <a:t>, Robert J. Hamper, L. Sue Baugh, NTC Business Books, 1995</a:t>
            </a:r>
          </a:p>
          <a:p>
            <a:pPr>
              <a:lnSpc>
                <a:spcPct val="90000"/>
              </a:lnSpc>
              <a:spcBef>
                <a:spcPct val="0"/>
              </a:spcBef>
              <a:buFontTx/>
              <a:buNone/>
            </a:pPr>
            <a:endParaRPr lang="en-US" sz="2400" dirty="0"/>
          </a:p>
          <a:p>
            <a:pPr>
              <a:lnSpc>
                <a:spcPct val="90000"/>
              </a:lnSpc>
              <a:spcBef>
                <a:spcPct val="0"/>
              </a:spcBef>
              <a:buFontTx/>
              <a:buNone/>
            </a:pPr>
            <a:r>
              <a:rPr lang="en-US" sz="2400" b="1" dirty="0"/>
              <a:t>Engineer's and Manager's Guide to Winning Proposals</a:t>
            </a:r>
            <a:r>
              <a:rPr lang="en-US" sz="2400" dirty="0"/>
              <a:t>, Donald V. Helgeson, Artech House, 1994</a:t>
            </a:r>
          </a:p>
          <a:p>
            <a:pPr>
              <a:lnSpc>
                <a:spcPct val="90000"/>
              </a:lnSpc>
              <a:spcBef>
                <a:spcPct val="0"/>
              </a:spcBef>
              <a:buFontTx/>
              <a:buNone/>
            </a:pPr>
            <a:endParaRPr lang="en-US" sz="2400" dirty="0"/>
          </a:p>
          <a:p>
            <a:pPr>
              <a:lnSpc>
                <a:spcPct val="90000"/>
              </a:lnSpc>
              <a:spcBef>
                <a:spcPct val="0"/>
              </a:spcBef>
              <a:buFontTx/>
              <a:buNone/>
            </a:pPr>
            <a:r>
              <a:rPr lang="en-US" sz="2400" b="1" dirty="0"/>
              <a:t>The Complete Book of Model Fund-Raising Letters</a:t>
            </a:r>
            <a:r>
              <a:rPr lang="en-US" sz="2400" dirty="0"/>
              <a:t>, Roland Kuniholm, Prentice Hall, 1995</a:t>
            </a:r>
          </a:p>
          <a:p>
            <a:pPr>
              <a:lnSpc>
                <a:spcPct val="90000"/>
              </a:lnSpc>
              <a:buFontTx/>
              <a:buNone/>
            </a:pPr>
            <a:endParaRPr lang="en-US" sz="2400" dirty="0"/>
          </a:p>
          <a:p>
            <a:pPr>
              <a:lnSpc>
                <a:spcPct val="90000"/>
              </a:lnSpc>
              <a:spcBef>
                <a:spcPct val="0"/>
              </a:spcBef>
              <a:buFontTx/>
              <a:buNone/>
            </a:pPr>
            <a:r>
              <a:rPr lang="en-US" sz="2400" b="1" dirty="0"/>
              <a:t>Writing Successful Science Proposals</a:t>
            </a:r>
            <a:r>
              <a:rPr lang="en-US" sz="2400" dirty="0"/>
              <a:t>, Andrew J. Friedland and Carol L. Folt, Yale University Press, New Haven &amp; London, 2000</a:t>
            </a:r>
          </a:p>
          <a:p>
            <a:pPr>
              <a:lnSpc>
                <a:spcPct val="90000"/>
              </a:lnSpc>
              <a:buFontTx/>
              <a:buNone/>
            </a:pPr>
            <a:endParaRPr lang="en-US" sz="2400" dirty="0"/>
          </a:p>
          <a:p>
            <a:pPr>
              <a:lnSpc>
                <a:spcPct val="90000"/>
              </a:lnSpc>
              <a:buFontTx/>
              <a:buNone/>
            </a:pPr>
            <a:endParaRPr lang="en-US" sz="3600" dirty="0"/>
          </a:p>
        </p:txBody>
      </p:sp>
      <p:sp>
        <p:nvSpPr>
          <p:cNvPr id="6" name="Slide Number Placeholder 5"/>
          <p:cNvSpPr>
            <a:spLocks noGrp="1"/>
          </p:cNvSpPr>
          <p:nvPr>
            <p:ph type="sldNum" sz="quarter" idx="12"/>
          </p:nvPr>
        </p:nvSpPr>
        <p:spPr/>
        <p:txBody>
          <a:bodyPr/>
          <a:lstStyle/>
          <a:p>
            <a:fld id="{F471837E-1E13-4F82-84A4-4B054FAB7E00}" type="slidenum">
              <a:rPr lang="en-US" smtClean="0"/>
              <a:pPr/>
              <a:t>147</a:t>
            </a:fld>
            <a:endParaRPr lang="en-US"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152400" y="0"/>
            <a:ext cx="8991600" cy="6580188"/>
          </a:xfrm>
          <a:prstGeom prst="rect">
            <a:avLst/>
          </a:prstGeom>
          <a:noFill/>
          <a:ln w="9525">
            <a:noFill/>
            <a:miter lim="800000"/>
            <a:headEnd/>
            <a:tailEnd/>
          </a:ln>
          <a:effectLst/>
        </p:spPr>
        <p:txBody>
          <a:bodyPr>
            <a:spAutoFit/>
          </a:bodyPr>
          <a:lstStyle/>
          <a:p>
            <a:pPr eaLnBrk="1" hangingPunct="1">
              <a:buFontTx/>
              <a:buNone/>
            </a:pPr>
            <a:endParaRPr lang="en-US" sz="1000" dirty="0">
              <a:solidFill>
                <a:schemeClr val="accent2"/>
              </a:solidFill>
            </a:endParaRPr>
          </a:p>
          <a:p>
            <a:pPr eaLnBrk="1" hangingPunct="1">
              <a:buFontTx/>
              <a:buNone/>
            </a:pPr>
            <a:r>
              <a:rPr lang="en-US" sz="4400" dirty="0">
                <a:solidFill>
                  <a:schemeClr val="accent2"/>
                </a:solidFill>
              </a:rPr>
              <a:t>Example</a:t>
            </a:r>
          </a:p>
          <a:p>
            <a:pPr algn="l" eaLnBrk="1" hangingPunct="1">
              <a:buFontTx/>
              <a:buNone/>
            </a:pPr>
            <a:endParaRPr lang="en-US" sz="1600" dirty="0">
              <a:solidFill>
                <a:schemeClr val="accent2"/>
              </a:solidFill>
            </a:endParaRPr>
          </a:p>
          <a:p>
            <a:pPr algn="l">
              <a:buFontTx/>
              <a:buNone/>
            </a:pPr>
            <a:r>
              <a:rPr lang="en-US" sz="2400" dirty="0">
                <a:solidFill>
                  <a:schemeClr val="tx1"/>
                </a:solidFill>
              </a:rPr>
              <a:t>Mission:       </a:t>
            </a:r>
            <a:r>
              <a:rPr lang="en-US" sz="800" dirty="0">
                <a:solidFill>
                  <a:schemeClr val="tx1"/>
                </a:solidFill>
              </a:rPr>
              <a:t>  </a:t>
            </a:r>
            <a:r>
              <a:rPr lang="en-US" sz="2400" dirty="0">
                <a:solidFill>
                  <a:srgbClr val="CC3300"/>
                </a:solidFill>
              </a:rPr>
              <a:t>Contribute to realizing broader use </a:t>
            </a:r>
          </a:p>
          <a:p>
            <a:pPr algn="l">
              <a:buFontTx/>
              <a:buNone/>
            </a:pPr>
            <a:r>
              <a:rPr lang="en-US" sz="2400" dirty="0">
                <a:solidFill>
                  <a:srgbClr val="CC3300"/>
                </a:solidFill>
              </a:rPr>
              <a:t>                     of solar energy</a:t>
            </a:r>
          </a:p>
          <a:p>
            <a:pPr algn="l">
              <a:buFontTx/>
              <a:buNone/>
            </a:pPr>
            <a:endParaRPr lang="en-US" sz="1000" dirty="0">
              <a:solidFill>
                <a:srgbClr val="CC3300"/>
              </a:solidFill>
            </a:endParaRPr>
          </a:p>
          <a:p>
            <a:pPr algn="l">
              <a:buFontTx/>
              <a:buNone/>
            </a:pPr>
            <a:r>
              <a:rPr lang="en-US" sz="2400" dirty="0">
                <a:solidFill>
                  <a:schemeClr val="tx1"/>
                </a:solidFill>
              </a:rPr>
              <a:t>Goal (6 yr):  </a:t>
            </a:r>
            <a:r>
              <a:rPr lang="en-US" sz="2400" dirty="0">
                <a:solidFill>
                  <a:srgbClr val="CC3300"/>
                </a:solidFill>
              </a:rPr>
              <a:t>Obtain tenure</a:t>
            </a:r>
          </a:p>
          <a:p>
            <a:pPr algn="l">
              <a:buFontTx/>
              <a:buNone/>
            </a:pPr>
            <a:endParaRPr lang="en-US" sz="1000" dirty="0">
              <a:solidFill>
                <a:schemeClr val="tx1"/>
              </a:solidFill>
            </a:endParaRPr>
          </a:p>
          <a:p>
            <a:pPr algn="l">
              <a:buFontTx/>
              <a:buNone/>
            </a:pPr>
            <a:r>
              <a:rPr lang="en-US" sz="2400" dirty="0">
                <a:solidFill>
                  <a:schemeClr val="tx1"/>
                </a:solidFill>
              </a:rPr>
              <a:t>Sub goals:	   </a:t>
            </a:r>
            <a:r>
              <a:rPr lang="en-US" sz="800" dirty="0">
                <a:solidFill>
                  <a:schemeClr val="tx1"/>
                </a:solidFill>
              </a:rPr>
              <a:t>  </a:t>
            </a:r>
            <a:r>
              <a:rPr lang="en-US" sz="2400" dirty="0">
                <a:solidFill>
                  <a:srgbClr val="CC3300"/>
                </a:solidFill>
              </a:rPr>
              <a:t>Established funded research </a:t>
            </a:r>
          </a:p>
          <a:p>
            <a:pPr algn="l">
              <a:buFontTx/>
              <a:buNone/>
            </a:pPr>
            <a:r>
              <a:rPr lang="en-US" sz="2400" dirty="0">
                <a:solidFill>
                  <a:srgbClr val="CC3300"/>
                </a:solidFill>
              </a:rPr>
              <a:t>                     </a:t>
            </a:r>
            <a:r>
              <a:rPr lang="en-US" sz="400" dirty="0">
                <a:solidFill>
                  <a:srgbClr val="CC3300"/>
                </a:solidFill>
              </a:rPr>
              <a:t> </a:t>
            </a:r>
            <a:r>
              <a:rPr lang="en-US" sz="2400" dirty="0">
                <a:solidFill>
                  <a:srgbClr val="CC3300"/>
                </a:solidFill>
              </a:rPr>
              <a:t>program in photovoltaics</a:t>
            </a:r>
          </a:p>
          <a:p>
            <a:pPr algn="l">
              <a:buFontTx/>
              <a:buNone/>
            </a:pPr>
            <a:endParaRPr lang="en-US" sz="1000" dirty="0">
              <a:solidFill>
                <a:srgbClr val="CC3300"/>
              </a:solidFill>
            </a:endParaRPr>
          </a:p>
          <a:p>
            <a:pPr algn="l">
              <a:buFontTx/>
              <a:buNone/>
            </a:pPr>
            <a:r>
              <a:rPr lang="en-US" sz="2400" dirty="0">
                <a:solidFill>
                  <a:schemeClr val="tx1"/>
                </a:solidFill>
              </a:rPr>
              <a:t>Objectives:  </a:t>
            </a:r>
            <a:r>
              <a:rPr lang="en-US" sz="800" dirty="0">
                <a:solidFill>
                  <a:schemeClr val="tx1"/>
                </a:solidFill>
              </a:rPr>
              <a:t>  </a:t>
            </a:r>
            <a:r>
              <a:rPr lang="en-US" sz="2400" dirty="0">
                <a:solidFill>
                  <a:srgbClr val="CC3300"/>
                </a:solidFill>
              </a:rPr>
              <a:t>Submit a CAREER proposal 			   	   </a:t>
            </a:r>
            <a:r>
              <a:rPr lang="en-US" sz="800" dirty="0">
                <a:solidFill>
                  <a:srgbClr val="CC3300"/>
                </a:solidFill>
              </a:rPr>
              <a:t>  </a:t>
            </a:r>
            <a:r>
              <a:rPr lang="en-US" sz="2400" dirty="0">
                <a:solidFill>
                  <a:srgbClr val="CC3300"/>
                </a:solidFill>
              </a:rPr>
              <a:t>this semester</a:t>
            </a:r>
          </a:p>
          <a:p>
            <a:pPr algn="l">
              <a:buFontTx/>
              <a:buNone/>
            </a:pPr>
            <a:endParaRPr lang="en-US" sz="1000" dirty="0">
              <a:solidFill>
                <a:schemeClr val="tx1"/>
              </a:solidFill>
            </a:endParaRPr>
          </a:p>
          <a:p>
            <a:pPr algn="l">
              <a:buFontTx/>
              <a:buNone/>
            </a:pPr>
            <a:r>
              <a:rPr lang="en-US" sz="2400" u="sng" dirty="0">
                <a:solidFill>
                  <a:schemeClr val="accent2"/>
                </a:solidFill>
              </a:rPr>
              <a:t>Activities</a:t>
            </a:r>
            <a:r>
              <a:rPr lang="en-US" sz="2800" dirty="0">
                <a:solidFill>
                  <a:schemeClr val="accent2"/>
                </a:solidFill>
              </a:rPr>
              <a:t>:</a:t>
            </a:r>
          </a:p>
          <a:p>
            <a:pPr algn="l">
              <a:buFontTx/>
              <a:buNone/>
            </a:pPr>
            <a:endParaRPr lang="en-US" sz="1000" dirty="0">
              <a:solidFill>
                <a:schemeClr val="accent1"/>
              </a:solidFill>
            </a:endParaRPr>
          </a:p>
          <a:p>
            <a:pPr algn="l">
              <a:buFontTx/>
              <a:buNone/>
            </a:pPr>
            <a:r>
              <a:rPr lang="en-US" sz="2000" dirty="0">
                <a:solidFill>
                  <a:srgbClr val="CC3300"/>
                </a:solidFill>
                <a:sym typeface="Wingdings" pitchFamily="2" charset="2"/>
              </a:rPr>
              <a:t> </a:t>
            </a:r>
            <a:r>
              <a:rPr lang="en-US" sz="2000" dirty="0">
                <a:solidFill>
                  <a:schemeClr val="tx1"/>
                </a:solidFill>
              </a:rPr>
              <a:t>Write literature review by March 15</a:t>
            </a:r>
          </a:p>
          <a:p>
            <a:pPr algn="l">
              <a:buFontTx/>
              <a:buChar char="•"/>
            </a:pPr>
            <a:endParaRPr lang="en-US" sz="1000" dirty="0">
              <a:solidFill>
                <a:schemeClr val="tx1"/>
              </a:solidFill>
            </a:endParaRPr>
          </a:p>
          <a:p>
            <a:pPr algn="l">
              <a:buFontTx/>
              <a:buNone/>
            </a:pPr>
            <a:r>
              <a:rPr lang="en-US" sz="2000" dirty="0">
                <a:solidFill>
                  <a:srgbClr val="CC3300"/>
                </a:solidFill>
                <a:sym typeface="Wingdings" pitchFamily="2" charset="2"/>
              </a:rPr>
              <a:t> </a:t>
            </a:r>
            <a:r>
              <a:rPr lang="en-US" sz="2000" dirty="0">
                <a:solidFill>
                  <a:schemeClr val="tx1"/>
                </a:solidFill>
              </a:rPr>
              <a:t>Have student complete preliminary experiment by April 15</a:t>
            </a:r>
          </a:p>
          <a:p>
            <a:pPr algn="l">
              <a:buFontTx/>
              <a:buChar char="•"/>
            </a:pPr>
            <a:endParaRPr lang="en-US" sz="1000" dirty="0">
              <a:solidFill>
                <a:schemeClr val="tx1"/>
              </a:solidFill>
            </a:endParaRPr>
          </a:p>
          <a:p>
            <a:pPr algn="l">
              <a:buFontTx/>
              <a:buNone/>
            </a:pPr>
            <a:r>
              <a:rPr lang="en-US" sz="2000" dirty="0">
                <a:solidFill>
                  <a:srgbClr val="CC3300"/>
                </a:solidFill>
                <a:sym typeface="Wingdings" pitchFamily="2" charset="2"/>
              </a:rPr>
              <a:t> </a:t>
            </a:r>
            <a:r>
              <a:rPr lang="en-US" sz="2000" dirty="0">
                <a:solidFill>
                  <a:schemeClr val="tx1"/>
                </a:solidFill>
              </a:rPr>
              <a:t>Draft white paper of proposed REU concept by April 1</a:t>
            </a:r>
          </a:p>
          <a:p>
            <a:pPr algn="l">
              <a:buFontTx/>
              <a:buChar char="•"/>
            </a:pPr>
            <a:endParaRPr lang="en-US" sz="1000" dirty="0">
              <a:solidFill>
                <a:schemeClr val="tx1"/>
              </a:solidFill>
            </a:endParaRPr>
          </a:p>
          <a:p>
            <a:pPr algn="l">
              <a:buFontTx/>
              <a:buNone/>
            </a:pPr>
            <a:r>
              <a:rPr lang="en-US" sz="2000" dirty="0">
                <a:solidFill>
                  <a:srgbClr val="CC3300"/>
                </a:solidFill>
                <a:sym typeface="Wingdings" pitchFamily="2" charset="2"/>
              </a:rPr>
              <a:t> </a:t>
            </a:r>
            <a:r>
              <a:rPr lang="en-US" sz="2000" dirty="0">
                <a:solidFill>
                  <a:schemeClr val="tx1"/>
                </a:solidFill>
              </a:rPr>
              <a:t>Call NSF program manager on Monday to discuss questions</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304800" y="0"/>
            <a:ext cx="8610600" cy="6491288"/>
          </a:xfrm>
          <a:prstGeom prst="rect">
            <a:avLst/>
          </a:prstGeom>
          <a:noFill/>
          <a:ln w="9525">
            <a:noFill/>
            <a:miter lim="800000"/>
            <a:headEnd/>
            <a:tailEnd/>
          </a:ln>
          <a:effectLst/>
        </p:spPr>
        <p:txBody>
          <a:bodyPr>
            <a:spAutoFit/>
          </a:bodyPr>
          <a:lstStyle/>
          <a:p>
            <a:pPr eaLnBrk="1" hangingPunct="1">
              <a:buFontTx/>
              <a:buNone/>
            </a:pPr>
            <a:endParaRPr lang="en-US" sz="1000" dirty="0">
              <a:solidFill>
                <a:schemeClr val="accent2"/>
              </a:solidFill>
            </a:endParaRPr>
          </a:p>
          <a:p>
            <a:pPr eaLnBrk="1" hangingPunct="1">
              <a:buFontTx/>
              <a:buNone/>
            </a:pPr>
            <a:endParaRPr lang="en-US" sz="800" dirty="0">
              <a:solidFill>
                <a:schemeClr val="accent2"/>
              </a:solidFill>
            </a:endParaRPr>
          </a:p>
          <a:p>
            <a:pPr eaLnBrk="1" hangingPunct="1">
              <a:buFontTx/>
              <a:buNone/>
            </a:pPr>
            <a:r>
              <a:rPr lang="en-US" sz="4400" dirty="0">
                <a:solidFill>
                  <a:schemeClr val="accent2"/>
                </a:solidFill>
              </a:rPr>
              <a:t>Implementation</a:t>
            </a:r>
          </a:p>
          <a:p>
            <a:pPr eaLnBrk="1" hangingPunct="1">
              <a:buFontTx/>
              <a:buNone/>
            </a:pPr>
            <a:endParaRPr lang="en-US" sz="2400" dirty="0">
              <a:solidFill>
                <a:schemeClr val="accent2"/>
              </a:solidFill>
            </a:endParaRPr>
          </a:p>
          <a:p>
            <a:pPr algn="l">
              <a:buFontTx/>
              <a:buNone/>
            </a:pPr>
            <a:r>
              <a:rPr lang="en-US" sz="2800" dirty="0">
                <a:solidFill>
                  <a:srgbClr val="CC3300"/>
                </a:solidFill>
                <a:sym typeface="Wingdings" pitchFamily="2" charset="2"/>
              </a:rPr>
              <a:t> </a:t>
            </a:r>
            <a:r>
              <a:rPr lang="en-US" sz="2800" dirty="0">
                <a:solidFill>
                  <a:schemeClr val="tx1"/>
                </a:solidFill>
              </a:rPr>
              <a:t>Establish realistic balance; eliminate</a:t>
            </a:r>
          </a:p>
          <a:p>
            <a:pPr algn="l">
              <a:buFontTx/>
              <a:buNone/>
            </a:pPr>
            <a:r>
              <a:rPr lang="en-US" sz="2800" dirty="0">
                <a:solidFill>
                  <a:schemeClr val="tx1"/>
                </a:solidFill>
              </a:rPr>
              <a:t>   </a:t>
            </a:r>
            <a:r>
              <a:rPr lang="en-US" sz="800" dirty="0">
                <a:solidFill>
                  <a:schemeClr val="tx1"/>
                </a:solidFill>
              </a:rPr>
              <a:t>   </a:t>
            </a:r>
            <a:r>
              <a:rPr lang="en-US" sz="2800" dirty="0">
                <a:solidFill>
                  <a:schemeClr val="tx1"/>
                </a:solidFill>
              </a:rPr>
              <a:t>goals if necessary</a:t>
            </a:r>
          </a:p>
          <a:p>
            <a:pPr algn="l">
              <a:buFontTx/>
              <a:buNone/>
            </a:pPr>
            <a:endParaRPr lang="en-US" sz="2400" dirty="0">
              <a:solidFill>
                <a:schemeClr val="tx1"/>
              </a:solidFill>
            </a:endParaRPr>
          </a:p>
          <a:p>
            <a:pPr algn="l">
              <a:buFontTx/>
              <a:buNone/>
            </a:pPr>
            <a:r>
              <a:rPr lang="en-US" sz="2800" dirty="0">
                <a:solidFill>
                  <a:srgbClr val="CC3300"/>
                </a:solidFill>
                <a:sym typeface="Wingdings" pitchFamily="2" charset="2"/>
              </a:rPr>
              <a:t> </a:t>
            </a:r>
            <a:r>
              <a:rPr lang="en-US" sz="2800" dirty="0">
                <a:solidFill>
                  <a:schemeClr val="tx1"/>
                </a:solidFill>
              </a:rPr>
              <a:t>Implement in context of your situation </a:t>
            </a:r>
          </a:p>
          <a:p>
            <a:pPr algn="l">
              <a:buFontTx/>
              <a:buNone/>
            </a:pPr>
            <a:r>
              <a:rPr lang="en-US" sz="2800" dirty="0">
                <a:solidFill>
                  <a:schemeClr val="tx1"/>
                </a:solidFill>
              </a:rPr>
              <a:t>   </a:t>
            </a:r>
            <a:r>
              <a:rPr lang="en-US" sz="800" dirty="0">
                <a:solidFill>
                  <a:schemeClr val="tx1"/>
                </a:solidFill>
              </a:rPr>
              <a:t>   </a:t>
            </a:r>
            <a:r>
              <a:rPr lang="en-US" sz="2800" dirty="0">
                <a:solidFill>
                  <a:schemeClr val="tx1"/>
                </a:solidFill>
              </a:rPr>
              <a:t>(institution, family, health, finances…)</a:t>
            </a:r>
          </a:p>
          <a:p>
            <a:pPr algn="l">
              <a:buFontTx/>
              <a:buNone/>
            </a:pPr>
            <a:endParaRPr lang="en-US" sz="2400" dirty="0">
              <a:solidFill>
                <a:schemeClr val="tx1"/>
              </a:solidFill>
            </a:endParaRPr>
          </a:p>
          <a:p>
            <a:pPr algn="l">
              <a:buFontTx/>
              <a:buNone/>
            </a:pPr>
            <a:r>
              <a:rPr lang="en-US" sz="2800" dirty="0">
                <a:solidFill>
                  <a:srgbClr val="CC3300"/>
                </a:solidFill>
                <a:sym typeface="Wingdings" pitchFamily="2" charset="2"/>
              </a:rPr>
              <a:t> </a:t>
            </a:r>
            <a:r>
              <a:rPr lang="en-US" sz="2800" dirty="0">
                <a:solidFill>
                  <a:schemeClr val="tx1"/>
                </a:solidFill>
              </a:rPr>
              <a:t>Revisit periodically – goals change</a:t>
            </a:r>
          </a:p>
          <a:p>
            <a:pPr algn="l">
              <a:buFontTx/>
              <a:buNone/>
            </a:pPr>
            <a:endParaRPr lang="en-US" sz="1400" dirty="0">
              <a:solidFill>
                <a:schemeClr val="tx1"/>
              </a:solidFill>
            </a:endParaRPr>
          </a:p>
          <a:p>
            <a:pPr lvl="1" algn="l">
              <a:buFontTx/>
              <a:buNone/>
            </a:pPr>
            <a:r>
              <a:rPr lang="en-US" sz="2800" dirty="0">
                <a:solidFill>
                  <a:srgbClr val="CC3300"/>
                </a:solidFill>
                <a:sym typeface="Wingdings" pitchFamily="2" charset="2"/>
              </a:rPr>
              <a:t> </a:t>
            </a:r>
            <a:r>
              <a:rPr lang="en-US" sz="2400" dirty="0">
                <a:solidFill>
                  <a:schemeClr val="tx1"/>
                </a:solidFill>
              </a:rPr>
              <a:t>Obtain feedback and tune (chair, colleague,</a:t>
            </a:r>
          </a:p>
          <a:p>
            <a:pPr lvl="1" algn="l">
              <a:buFontTx/>
              <a:buNone/>
            </a:pPr>
            <a:r>
              <a:rPr lang="en-US" sz="2400" dirty="0">
                <a:solidFill>
                  <a:schemeClr val="tx1"/>
                </a:solidFill>
              </a:rPr>
              <a:t>  mentor)</a:t>
            </a:r>
          </a:p>
          <a:p>
            <a:pPr lvl="1" algn="l">
              <a:buFontTx/>
              <a:buNone/>
            </a:pPr>
            <a:endParaRPr lang="en-US" sz="2400" dirty="0">
              <a:solidFill>
                <a:schemeClr val="tx1"/>
              </a:solidFill>
            </a:endParaRPr>
          </a:p>
          <a:p>
            <a:pPr algn="l">
              <a:buFontTx/>
              <a:buNone/>
            </a:pPr>
            <a:r>
              <a:rPr lang="en-US" sz="2800" dirty="0">
                <a:solidFill>
                  <a:srgbClr val="CC3300"/>
                </a:solidFill>
                <a:sym typeface="Wingdings" pitchFamily="2" charset="2"/>
              </a:rPr>
              <a:t> </a:t>
            </a:r>
            <a:r>
              <a:rPr lang="en-US" sz="2800" dirty="0">
                <a:solidFill>
                  <a:schemeClr val="tx1"/>
                </a:solidFill>
              </a:rPr>
              <a:t>Keep it visible (e.g., white board, </a:t>
            </a:r>
          </a:p>
          <a:p>
            <a:pPr algn="l">
              <a:buFontTx/>
              <a:buNone/>
            </a:pPr>
            <a:r>
              <a:rPr lang="en-US" sz="2800" dirty="0">
                <a:solidFill>
                  <a:schemeClr val="tx1"/>
                </a:solidFill>
              </a:rPr>
              <a:t>   </a:t>
            </a:r>
            <a:r>
              <a:rPr lang="en-US" sz="800" dirty="0">
                <a:solidFill>
                  <a:schemeClr val="tx1"/>
                </a:solidFill>
              </a:rPr>
              <a:t>   </a:t>
            </a:r>
            <a:r>
              <a:rPr lang="en-US" sz="2800" dirty="0">
                <a:solidFill>
                  <a:schemeClr val="tx1"/>
                </a:solidFill>
              </a:rPr>
              <a:t>Gannt chart)</a:t>
            </a:r>
            <a:endParaRPr lang="en-US" sz="4400" dirty="0">
              <a:solidFill>
                <a:schemeClr val="tx1"/>
              </a:solidFill>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0" y="1524000"/>
            <a:ext cx="9144000" cy="4902200"/>
          </a:xfrm>
          <a:prstGeom prst="rect">
            <a:avLst/>
          </a:prstGeom>
          <a:noFill/>
          <a:ln w="9525">
            <a:noFill/>
            <a:miter lim="800000"/>
            <a:headEnd/>
            <a:tailEnd/>
          </a:ln>
          <a:effectLst/>
        </p:spPr>
        <p:txBody>
          <a:bodyPr>
            <a:spAutoFit/>
          </a:bodyPr>
          <a:lstStyle/>
          <a:p>
            <a:pPr eaLnBrk="1" hangingPunct="1">
              <a:buFontTx/>
              <a:buNone/>
            </a:pPr>
            <a:r>
              <a:rPr lang="en-US" sz="4400" dirty="0">
                <a:solidFill>
                  <a:srgbClr val="3333CC"/>
                </a:solidFill>
              </a:rPr>
              <a:t>Research Career Planning</a:t>
            </a:r>
          </a:p>
          <a:p>
            <a:pPr eaLnBrk="1" hangingPunct="1">
              <a:buFontTx/>
              <a:buNone/>
            </a:pPr>
            <a:endParaRPr lang="en-US" sz="4400" dirty="0">
              <a:solidFill>
                <a:srgbClr val="3333CC"/>
              </a:solidFill>
            </a:endParaRPr>
          </a:p>
          <a:p>
            <a:pPr eaLnBrk="1" hangingPunct="1">
              <a:buFontTx/>
              <a:buNone/>
            </a:pPr>
            <a:endParaRPr lang="en-US" sz="4400" dirty="0">
              <a:solidFill>
                <a:srgbClr val="3333CC"/>
              </a:solidFill>
            </a:endParaRPr>
          </a:p>
          <a:p>
            <a:pPr eaLnBrk="1" hangingPunct="1">
              <a:buFontTx/>
              <a:buNone/>
            </a:pPr>
            <a:endParaRPr lang="en-US" sz="4400" dirty="0">
              <a:solidFill>
                <a:srgbClr val="3333CC"/>
              </a:solidFill>
            </a:endParaRPr>
          </a:p>
          <a:p>
            <a:pPr algn="l" eaLnBrk="1" hangingPunct="1">
              <a:buFontTx/>
              <a:buNone/>
            </a:pPr>
            <a:endParaRPr lang="en-US" sz="4400" dirty="0">
              <a:solidFill>
                <a:srgbClr val="3333CC"/>
              </a:solidFill>
            </a:endParaRPr>
          </a:p>
          <a:p>
            <a:pPr algn="l" eaLnBrk="1" hangingPunct="1">
              <a:buFontTx/>
              <a:buNone/>
            </a:pPr>
            <a:r>
              <a:rPr lang="en-US" sz="2400" dirty="0">
                <a:solidFill>
                  <a:srgbClr val="CC3300"/>
                </a:solidFill>
              </a:rPr>
              <a:t>Note:  This workshop will focus on establishing and 	developing a research career, but encourage 	you to attend other workshops on teaching 	(e.g., NETI) and professional development.</a:t>
            </a:r>
          </a:p>
        </p:txBody>
      </p:sp>
    </p:spTree>
    <p:extLst>
      <p:ext uri="{BB962C8B-B14F-4D97-AF65-F5344CB8AC3E}">
        <p14:creationId xmlns:p14="http://schemas.microsoft.com/office/powerpoint/2010/main" val="26938337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4" name="Text Box 2"/>
          <p:cNvSpPr txBox="1">
            <a:spLocks noChangeArrowheads="1"/>
          </p:cNvSpPr>
          <p:nvPr/>
        </p:nvSpPr>
        <p:spPr bwMode="auto">
          <a:xfrm>
            <a:off x="457200" y="1896035"/>
            <a:ext cx="8153400" cy="4561249"/>
          </a:xfrm>
          <a:prstGeom prst="rect">
            <a:avLst/>
          </a:prstGeom>
          <a:noFill/>
          <a:ln w="9525">
            <a:noFill/>
            <a:miter lim="800000"/>
            <a:headEnd/>
            <a:tailEnd/>
          </a:ln>
          <a:effectLst/>
        </p:spPr>
        <p:txBody>
          <a:bodyPr wrap="square">
            <a:spAutoFit/>
          </a:bodyPr>
          <a:lstStyle/>
          <a:p>
            <a:pPr algn="l" eaLnBrk="1" hangingPunct="1">
              <a:buFontTx/>
              <a:buNone/>
            </a:pPr>
            <a:endParaRPr lang="en-US" sz="4400" dirty="0">
              <a:solidFill>
                <a:srgbClr val="3333CC"/>
              </a:solidFill>
              <a:latin typeface="Comic Sans MS" pitchFamily="66" charset="0"/>
            </a:endParaRPr>
          </a:p>
          <a:p>
            <a:pPr eaLnBrk="1" hangingPunct="1">
              <a:buFontTx/>
              <a:buNone/>
            </a:pPr>
            <a:endParaRPr lang="en-US" sz="4400" dirty="0">
              <a:solidFill>
                <a:srgbClr val="3333CC"/>
              </a:solidFill>
            </a:endParaRPr>
          </a:p>
          <a:p>
            <a:pPr algn="l" eaLnBrk="1" hangingPunct="1">
              <a:buFontTx/>
              <a:buNone/>
            </a:pPr>
            <a:endParaRPr lang="en-US" sz="4400" dirty="0">
              <a:solidFill>
                <a:srgbClr val="3333CC"/>
              </a:solidFill>
            </a:endParaRPr>
          </a:p>
          <a:p>
            <a:pPr eaLnBrk="1" hangingPunct="1">
              <a:lnSpc>
                <a:spcPct val="110000"/>
              </a:lnSpc>
              <a:buFontTx/>
              <a:buNone/>
            </a:pPr>
            <a:r>
              <a:rPr lang="en-US" sz="3600" dirty="0">
                <a:solidFill>
                  <a:srgbClr val="000000"/>
                </a:solidFill>
              </a:rPr>
              <a:t>What do you expect to be the most difficult aspect about the transition from Graduate Student to Faculty?</a:t>
            </a:r>
          </a:p>
        </p:txBody>
      </p:sp>
      <p:sp>
        <p:nvSpPr>
          <p:cNvPr id="786435" name="Text Box 3"/>
          <p:cNvSpPr txBox="1">
            <a:spLocks noChangeArrowheads="1"/>
          </p:cNvSpPr>
          <p:nvPr/>
        </p:nvSpPr>
        <p:spPr bwMode="auto">
          <a:xfrm>
            <a:off x="0" y="0"/>
            <a:ext cx="9140825" cy="3656013"/>
          </a:xfrm>
          <a:prstGeom prst="rect">
            <a:avLst/>
          </a:prstGeom>
          <a:solidFill>
            <a:srgbClr val="EAEAEA"/>
          </a:solidFill>
          <a:ln w="9525">
            <a:noFill/>
            <a:miter lim="800000"/>
            <a:headEnd/>
            <a:tailEnd/>
          </a:ln>
          <a:effectLst/>
        </p:spPr>
        <p:txBody>
          <a:bodyPr wrap="none" anchor="ctr" anchorCtr="1"/>
          <a:lstStyle/>
          <a:p>
            <a:pPr eaLnBrk="1" hangingPunct="1">
              <a:buFontTx/>
              <a:buNone/>
            </a:pPr>
            <a:r>
              <a:rPr lang="en-US" sz="4400" dirty="0">
                <a:solidFill>
                  <a:srgbClr val="3333CC"/>
                </a:solidFill>
              </a:rPr>
              <a:t>From </a:t>
            </a:r>
          </a:p>
          <a:p>
            <a:pPr eaLnBrk="1" hangingPunct="1">
              <a:buFontTx/>
              <a:buNone/>
            </a:pPr>
            <a:r>
              <a:rPr lang="en-US" sz="4400" dirty="0">
                <a:solidFill>
                  <a:srgbClr val="3333CC"/>
                </a:solidFill>
              </a:rPr>
              <a:t>Graduate Student </a:t>
            </a:r>
          </a:p>
          <a:p>
            <a:pPr eaLnBrk="1" hangingPunct="1">
              <a:buFontTx/>
              <a:buNone/>
            </a:pPr>
            <a:r>
              <a:rPr lang="en-US" sz="4400" dirty="0">
                <a:solidFill>
                  <a:srgbClr val="3333CC"/>
                </a:solidFill>
              </a:rPr>
              <a:t>to Faculty</a:t>
            </a:r>
          </a:p>
        </p:txBody>
      </p:sp>
    </p:spTree>
    <p:extLst>
      <p:ext uri="{BB962C8B-B14F-4D97-AF65-F5344CB8AC3E}">
        <p14:creationId xmlns:p14="http://schemas.microsoft.com/office/powerpoint/2010/main" val="3372830512"/>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Text Box 3"/>
          <p:cNvSpPr txBox="1">
            <a:spLocks noChangeArrowheads="1"/>
          </p:cNvSpPr>
          <p:nvPr/>
        </p:nvSpPr>
        <p:spPr bwMode="auto">
          <a:xfrm>
            <a:off x="0" y="0"/>
            <a:ext cx="9144000" cy="6432550"/>
          </a:xfrm>
          <a:prstGeom prst="rect">
            <a:avLst/>
          </a:prstGeom>
          <a:noFill/>
          <a:ln w="9525">
            <a:noFill/>
            <a:miter lim="800000"/>
            <a:headEnd/>
            <a:tailEnd/>
          </a:ln>
          <a:effectLst/>
        </p:spPr>
        <p:txBody>
          <a:bodyPr>
            <a:spAutoFit/>
          </a:bodyPr>
          <a:lstStyle/>
          <a:p>
            <a:pPr eaLnBrk="1" hangingPunct="1">
              <a:buFontTx/>
              <a:buNone/>
            </a:pPr>
            <a:endParaRPr lang="en-US" sz="2000" dirty="0">
              <a:solidFill>
                <a:srgbClr val="3333CC"/>
              </a:solidFill>
              <a:latin typeface="Comic Sans MS" pitchFamily="66" charset="0"/>
            </a:endParaRPr>
          </a:p>
          <a:p>
            <a:pPr eaLnBrk="1" hangingPunct="1">
              <a:buFontTx/>
              <a:buNone/>
            </a:pPr>
            <a:r>
              <a:rPr lang="en-US" sz="4400" dirty="0">
                <a:solidFill>
                  <a:srgbClr val="3333CC"/>
                </a:solidFill>
              </a:rPr>
              <a:t>Research Career</a:t>
            </a:r>
          </a:p>
          <a:p>
            <a:pPr eaLnBrk="1" hangingPunct="1">
              <a:buFontTx/>
              <a:buNone/>
            </a:pPr>
            <a:endParaRPr lang="en-US" sz="2400" dirty="0">
              <a:solidFill>
                <a:srgbClr val="000000"/>
              </a:solidFill>
            </a:endParaRPr>
          </a:p>
          <a:p>
            <a:pPr algn="l">
              <a:buFontTx/>
              <a:buNone/>
            </a:pPr>
            <a:r>
              <a:rPr lang="en-US" sz="2800" dirty="0">
                <a:solidFill>
                  <a:srgbClr val="000000"/>
                </a:solidFill>
              </a:rPr>
              <a:t>   </a:t>
            </a:r>
            <a:r>
              <a:rPr lang="en-US" sz="2800" dirty="0">
                <a:solidFill>
                  <a:srgbClr val="CC3300"/>
                </a:solidFill>
                <a:sym typeface="Wingdings" pitchFamily="2" charset="2"/>
              </a:rPr>
              <a:t> </a:t>
            </a:r>
            <a:r>
              <a:rPr lang="en-US" sz="2800" dirty="0"/>
              <a:t>Develop 5-year and long term plans </a:t>
            </a:r>
          </a:p>
          <a:p>
            <a:pPr algn="l">
              <a:buFontTx/>
              <a:buNone/>
            </a:pPr>
            <a:r>
              <a:rPr lang="en-US" sz="2800" dirty="0"/>
              <a:t>      </a:t>
            </a:r>
            <a:r>
              <a:rPr lang="en-US" sz="900" dirty="0"/>
              <a:t>  </a:t>
            </a:r>
            <a:r>
              <a:rPr lang="en-US" sz="2800" dirty="0"/>
              <a:t>and revise (at least annually)</a:t>
            </a:r>
          </a:p>
          <a:p>
            <a:pPr algn="l">
              <a:buFontTx/>
              <a:buChar char="•"/>
            </a:pPr>
            <a:endParaRPr lang="en-US" sz="2400" dirty="0"/>
          </a:p>
          <a:p>
            <a:pPr algn="l">
              <a:buFontTx/>
              <a:buNone/>
            </a:pPr>
            <a:r>
              <a:rPr lang="en-US" sz="2800" dirty="0">
                <a:solidFill>
                  <a:srgbClr val="000000"/>
                </a:solidFill>
              </a:rPr>
              <a:t>   </a:t>
            </a:r>
            <a:r>
              <a:rPr lang="en-US" sz="2800" dirty="0">
                <a:solidFill>
                  <a:srgbClr val="CC3300"/>
                </a:solidFill>
                <a:sym typeface="Wingdings" pitchFamily="2" charset="2"/>
              </a:rPr>
              <a:t> </a:t>
            </a:r>
            <a:r>
              <a:rPr lang="en-US" sz="2800" dirty="0"/>
              <a:t>Peer recognized excellence (‘potential’</a:t>
            </a:r>
          </a:p>
          <a:p>
            <a:pPr algn="l">
              <a:buFontTx/>
              <a:buNone/>
            </a:pPr>
            <a:r>
              <a:rPr lang="en-US" sz="2800" dirty="0"/>
              <a:t>      </a:t>
            </a:r>
            <a:r>
              <a:rPr lang="en-US" sz="900" dirty="0"/>
              <a:t>  </a:t>
            </a:r>
            <a:r>
              <a:rPr lang="en-US" sz="2800" dirty="0"/>
              <a:t>required for tenure at most institutions)</a:t>
            </a:r>
          </a:p>
          <a:p>
            <a:pPr algn="l">
              <a:buFontTx/>
              <a:buNone/>
            </a:pPr>
            <a:r>
              <a:rPr lang="en-US" sz="2800" dirty="0"/>
              <a:t>      </a:t>
            </a:r>
            <a:r>
              <a:rPr lang="en-US" sz="900" dirty="0"/>
              <a:t>  </a:t>
            </a:r>
            <a:r>
              <a:rPr lang="en-US" sz="2800" dirty="0"/>
              <a:t>in research area is long term goal</a:t>
            </a:r>
          </a:p>
          <a:p>
            <a:pPr algn="l">
              <a:buFontTx/>
              <a:buChar char="•"/>
            </a:pPr>
            <a:endParaRPr lang="en-US" sz="2400" dirty="0"/>
          </a:p>
          <a:p>
            <a:pPr algn="l">
              <a:buFontTx/>
              <a:buNone/>
            </a:pPr>
            <a:r>
              <a:rPr lang="en-US" sz="2800" dirty="0">
                <a:solidFill>
                  <a:srgbClr val="000000"/>
                </a:solidFill>
              </a:rPr>
              <a:t>   </a:t>
            </a:r>
            <a:r>
              <a:rPr lang="en-US" sz="2800" dirty="0">
                <a:solidFill>
                  <a:srgbClr val="CC3300"/>
                </a:solidFill>
                <a:sym typeface="Wingdings" pitchFamily="2" charset="2"/>
              </a:rPr>
              <a:t> </a:t>
            </a:r>
            <a:r>
              <a:rPr lang="en-US" sz="2800" dirty="0"/>
              <a:t>Important to remain research active</a:t>
            </a:r>
          </a:p>
          <a:p>
            <a:pPr algn="l">
              <a:buFontTx/>
              <a:buNone/>
            </a:pPr>
            <a:r>
              <a:rPr lang="en-US" sz="2800" dirty="0"/>
              <a:t>      </a:t>
            </a:r>
            <a:r>
              <a:rPr lang="en-US" sz="900" dirty="0"/>
              <a:t>  </a:t>
            </a:r>
            <a:r>
              <a:rPr lang="en-US" sz="2800" dirty="0"/>
              <a:t>throughout career (traditional graduate</a:t>
            </a:r>
          </a:p>
          <a:p>
            <a:pPr algn="l">
              <a:buFontTx/>
              <a:buNone/>
            </a:pPr>
            <a:r>
              <a:rPr lang="en-US" sz="2800" dirty="0"/>
              <a:t>      </a:t>
            </a:r>
            <a:r>
              <a:rPr lang="en-US" sz="900" dirty="0"/>
              <a:t>  </a:t>
            </a:r>
            <a:r>
              <a:rPr lang="en-US" sz="2800" dirty="0"/>
              <a:t>program, REU’s, collaborate with </a:t>
            </a:r>
          </a:p>
          <a:p>
            <a:pPr algn="l">
              <a:buFontTx/>
              <a:buNone/>
            </a:pPr>
            <a:r>
              <a:rPr lang="en-US" sz="2800" dirty="0"/>
              <a:t>      </a:t>
            </a:r>
            <a:r>
              <a:rPr lang="en-US" sz="900" dirty="0"/>
              <a:t>  </a:t>
            </a:r>
            <a:r>
              <a:rPr lang="en-US" sz="2800" dirty="0"/>
              <a:t>industry, sabbaticals, education </a:t>
            </a:r>
          </a:p>
          <a:p>
            <a:pPr algn="l">
              <a:buFontTx/>
              <a:buNone/>
            </a:pPr>
            <a:r>
              <a:rPr lang="en-US" sz="2800" dirty="0"/>
              <a:t>      </a:t>
            </a:r>
            <a:r>
              <a:rPr lang="en-US" sz="900" dirty="0"/>
              <a:t>  </a:t>
            </a:r>
            <a:r>
              <a:rPr lang="en-US" sz="2800" dirty="0"/>
              <a:t>research . . . ) </a:t>
            </a:r>
          </a:p>
        </p:txBody>
      </p:sp>
    </p:spTree>
    <p:extLst>
      <p:ext uri="{BB962C8B-B14F-4D97-AF65-F5344CB8AC3E}">
        <p14:creationId xmlns:p14="http://schemas.microsoft.com/office/powerpoint/2010/main" val="37295451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Text Box 2"/>
          <p:cNvSpPr txBox="1">
            <a:spLocks noChangeArrowheads="1"/>
          </p:cNvSpPr>
          <p:nvPr/>
        </p:nvSpPr>
        <p:spPr bwMode="auto">
          <a:xfrm>
            <a:off x="457200" y="609600"/>
            <a:ext cx="8382000" cy="5272088"/>
          </a:xfrm>
          <a:prstGeom prst="rect">
            <a:avLst/>
          </a:prstGeom>
          <a:noFill/>
          <a:ln w="9525">
            <a:noFill/>
            <a:miter lim="800000"/>
            <a:headEnd/>
            <a:tailEnd/>
          </a:ln>
          <a:effectLst/>
        </p:spPr>
        <p:txBody>
          <a:bodyPr>
            <a:spAutoFit/>
          </a:bodyPr>
          <a:lstStyle/>
          <a:p>
            <a:pPr eaLnBrk="1" hangingPunct="1">
              <a:buFontTx/>
              <a:buNone/>
            </a:pPr>
            <a:r>
              <a:rPr lang="en-US" sz="4800" dirty="0">
                <a:solidFill>
                  <a:schemeClr val="accent2"/>
                </a:solidFill>
              </a:rPr>
              <a:t>Exercise</a:t>
            </a:r>
          </a:p>
          <a:p>
            <a:pPr eaLnBrk="1" hangingPunct="1">
              <a:buFontTx/>
              <a:buNone/>
            </a:pPr>
            <a:endParaRPr lang="en-US" sz="3600" dirty="0">
              <a:solidFill>
                <a:schemeClr val="accent2"/>
              </a:solidFill>
            </a:endParaRPr>
          </a:p>
          <a:p>
            <a:pPr algn="l">
              <a:buFontTx/>
              <a:buNone/>
            </a:pPr>
            <a:r>
              <a:rPr lang="en-US" sz="3200" dirty="0">
                <a:solidFill>
                  <a:srgbClr val="CC3300"/>
                </a:solidFill>
                <a:sym typeface="Wingdings" pitchFamily="2" charset="2"/>
              </a:rPr>
              <a:t></a:t>
            </a:r>
            <a:r>
              <a:rPr lang="en-US" sz="3200" dirty="0">
                <a:solidFill>
                  <a:srgbClr val="FF6600"/>
                </a:solidFill>
                <a:sym typeface="Wingdings" pitchFamily="2" charset="2"/>
              </a:rPr>
              <a:t>  </a:t>
            </a:r>
            <a:r>
              <a:rPr lang="en-US" sz="3200" dirty="0">
                <a:solidFill>
                  <a:schemeClr val="tx1"/>
                </a:solidFill>
              </a:rPr>
              <a:t>Write on this page what you 	expect to find most stressful 	about becoming a </a:t>
            </a:r>
            <a:r>
              <a:rPr lang="en-US" sz="800" dirty="0">
                <a:solidFill>
                  <a:schemeClr val="tx1"/>
                </a:solidFill>
              </a:rPr>
              <a:t> </a:t>
            </a:r>
            <a:r>
              <a:rPr lang="en-US" sz="3200" dirty="0">
                <a:solidFill>
                  <a:schemeClr val="tx1"/>
                </a:solidFill>
              </a:rPr>
              <a:t>faculty 	member</a:t>
            </a:r>
          </a:p>
          <a:p>
            <a:pPr algn="l">
              <a:buFontTx/>
              <a:buNone/>
            </a:pPr>
            <a:endParaRPr lang="en-US" sz="3200" dirty="0">
              <a:solidFill>
                <a:schemeClr val="tx1"/>
              </a:solidFill>
            </a:endParaRPr>
          </a:p>
          <a:p>
            <a:pPr algn="l">
              <a:buFontTx/>
              <a:buNone/>
            </a:pPr>
            <a:r>
              <a:rPr lang="en-US" sz="3200" dirty="0">
                <a:solidFill>
                  <a:srgbClr val="CC3300"/>
                </a:solidFill>
                <a:sym typeface="Wingdings" pitchFamily="2" charset="2"/>
              </a:rPr>
              <a:t></a:t>
            </a:r>
            <a:r>
              <a:rPr lang="en-US" sz="3200" dirty="0">
                <a:solidFill>
                  <a:srgbClr val="FF6600"/>
                </a:solidFill>
                <a:sym typeface="Wingdings" pitchFamily="2" charset="2"/>
              </a:rPr>
              <a:t> </a:t>
            </a:r>
            <a:r>
              <a:rPr lang="en-US" sz="3200" dirty="0">
                <a:solidFill>
                  <a:srgbClr val="FF6600"/>
                </a:solidFill>
              </a:rPr>
              <a:t> </a:t>
            </a:r>
            <a:r>
              <a:rPr lang="en-US" sz="3200" dirty="0">
                <a:solidFill>
                  <a:schemeClr val="tx1"/>
                </a:solidFill>
              </a:rPr>
              <a:t>Break into groups of 4-6, </a:t>
            </a:r>
          </a:p>
          <a:p>
            <a:pPr algn="l">
              <a:buFontTx/>
              <a:buNone/>
            </a:pPr>
            <a:r>
              <a:rPr lang="en-US" sz="3200" dirty="0">
                <a:solidFill>
                  <a:schemeClr val="tx1"/>
                </a:solidFill>
              </a:rPr>
              <a:t>    </a:t>
            </a:r>
            <a:r>
              <a:rPr lang="en-US" sz="800" dirty="0">
                <a:solidFill>
                  <a:schemeClr val="tx1"/>
                </a:solidFill>
              </a:rPr>
              <a:t>   </a:t>
            </a:r>
            <a:r>
              <a:rPr lang="en-US" sz="3200" dirty="0">
                <a:solidFill>
                  <a:schemeClr val="tx1"/>
                </a:solidFill>
              </a:rPr>
              <a:t>introduce yourselves, and share</a:t>
            </a:r>
          </a:p>
          <a:p>
            <a:pPr algn="l">
              <a:buFontTx/>
              <a:buNone/>
            </a:pPr>
            <a:r>
              <a:rPr lang="en-US" sz="3200" dirty="0">
                <a:solidFill>
                  <a:schemeClr val="tx1"/>
                </a:solidFill>
              </a:rPr>
              <a:t>    </a:t>
            </a:r>
            <a:r>
              <a:rPr lang="en-US" sz="800" dirty="0">
                <a:solidFill>
                  <a:schemeClr val="tx1"/>
                </a:solidFill>
              </a:rPr>
              <a:t>   </a:t>
            </a:r>
            <a:r>
              <a:rPr lang="en-US" sz="3200" dirty="0">
                <a:solidFill>
                  <a:schemeClr val="tx1"/>
                </a:solidFill>
              </a:rPr>
              <a:t>this information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ChangeArrowheads="1"/>
          </p:cNvSpPr>
          <p:nvPr/>
        </p:nvSpPr>
        <p:spPr bwMode="auto">
          <a:xfrm>
            <a:off x="0" y="0"/>
            <a:ext cx="9144000" cy="6489700"/>
          </a:xfrm>
          <a:prstGeom prst="rect">
            <a:avLst/>
          </a:prstGeom>
          <a:noFill/>
          <a:ln w="9525">
            <a:noFill/>
            <a:miter lim="800000"/>
            <a:headEnd/>
            <a:tailEnd/>
          </a:ln>
          <a:effectLst/>
        </p:spPr>
        <p:txBody>
          <a:bodyPr>
            <a:spAutoFit/>
          </a:bodyPr>
          <a:lstStyle/>
          <a:p>
            <a:pPr algn="l" eaLnBrk="1" hangingPunct="1">
              <a:buFontTx/>
              <a:buNone/>
            </a:pPr>
            <a:endParaRPr lang="en-US" sz="1600" dirty="0">
              <a:solidFill>
                <a:srgbClr val="3333CC"/>
              </a:solidFill>
              <a:latin typeface="Comic Sans MS" pitchFamily="66" charset="0"/>
            </a:endParaRPr>
          </a:p>
          <a:p>
            <a:pPr eaLnBrk="1" hangingPunct="1">
              <a:buFontTx/>
              <a:buNone/>
            </a:pPr>
            <a:r>
              <a:rPr lang="en-US" sz="4400" dirty="0">
                <a:solidFill>
                  <a:srgbClr val="3333CC"/>
                </a:solidFill>
              </a:rPr>
              <a:t>Research Areas</a:t>
            </a:r>
          </a:p>
          <a:p>
            <a:pPr algn="l" eaLnBrk="1" hangingPunct="1">
              <a:buFontTx/>
              <a:buNone/>
            </a:pPr>
            <a:endParaRPr lang="en-US" sz="1600" dirty="0">
              <a:solidFill>
                <a:srgbClr val="3333CC"/>
              </a:solidFill>
            </a:endParaRPr>
          </a:p>
          <a:p>
            <a:pPr algn="l">
              <a:lnSpc>
                <a:spcPct val="90000"/>
              </a:lnSpc>
              <a:spcBef>
                <a:spcPct val="20000"/>
              </a:spcBef>
              <a:buFontTx/>
              <a:buNone/>
            </a:pPr>
            <a:r>
              <a:rPr lang="en-US" sz="2800" dirty="0">
                <a:solidFill>
                  <a:srgbClr val="CC3300"/>
                </a:solidFill>
                <a:sym typeface="Wingdings" pitchFamily="2" charset="2"/>
              </a:rPr>
              <a:t> </a:t>
            </a:r>
            <a:r>
              <a:rPr lang="en-US" sz="2800" dirty="0">
                <a:solidFill>
                  <a:srgbClr val="000000"/>
                </a:solidFill>
                <a:sym typeface="Wingdings" pitchFamily="2" charset="2"/>
              </a:rPr>
              <a:t> </a:t>
            </a:r>
            <a:r>
              <a:rPr lang="en-US" sz="2800" dirty="0"/>
              <a:t>Most researchers only work in a few </a:t>
            </a:r>
          </a:p>
          <a:p>
            <a:pPr algn="l">
              <a:lnSpc>
                <a:spcPct val="90000"/>
              </a:lnSpc>
              <a:spcBef>
                <a:spcPct val="20000"/>
              </a:spcBef>
              <a:buFontTx/>
              <a:buNone/>
            </a:pPr>
            <a:r>
              <a:rPr lang="en-US" sz="2800" dirty="0"/>
              <a:t>    </a:t>
            </a:r>
            <a:r>
              <a:rPr lang="en-US" dirty="0"/>
              <a:t> </a:t>
            </a:r>
            <a:r>
              <a:rPr lang="en-US" sz="2800" dirty="0"/>
              <a:t>research areas during their career </a:t>
            </a:r>
            <a:r>
              <a:rPr lang="en-US" sz="2000" dirty="0"/>
              <a:t>(~1 to 5)</a:t>
            </a:r>
          </a:p>
          <a:p>
            <a:pPr algn="l">
              <a:lnSpc>
                <a:spcPct val="90000"/>
              </a:lnSpc>
              <a:spcBef>
                <a:spcPct val="20000"/>
              </a:spcBef>
              <a:buFontTx/>
              <a:buNone/>
            </a:pPr>
            <a:endParaRPr lang="en-US" sz="1600" dirty="0">
              <a:solidFill>
                <a:srgbClr val="000000"/>
              </a:solidFill>
            </a:endParaRPr>
          </a:p>
          <a:p>
            <a:pPr algn="l">
              <a:lnSpc>
                <a:spcPct val="90000"/>
              </a:lnSpc>
              <a:spcBef>
                <a:spcPct val="20000"/>
              </a:spcBef>
              <a:buFontTx/>
              <a:buNone/>
            </a:pPr>
            <a:r>
              <a:rPr lang="en-US" sz="2800" dirty="0">
                <a:solidFill>
                  <a:srgbClr val="CC3300"/>
                </a:solidFill>
                <a:sym typeface="Wingdings" pitchFamily="2" charset="2"/>
              </a:rPr>
              <a:t>  </a:t>
            </a:r>
            <a:r>
              <a:rPr lang="en-US" sz="2800" dirty="0"/>
              <a:t>Identify engineering science(s) (base) </a:t>
            </a:r>
          </a:p>
          <a:p>
            <a:pPr algn="l">
              <a:lnSpc>
                <a:spcPct val="90000"/>
              </a:lnSpc>
              <a:spcBef>
                <a:spcPct val="20000"/>
              </a:spcBef>
              <a:buFontTx/>
              <a:buNone/>
            </a:pPr>
            <a:r>
              <a:rPr lang="en-US" sz="2800" dirty="0"/>
              <a:t>    </a:t>
            </a:r>
            <a:r>
              <a:rPr lang="en-US" dirty="0"/>
              <a:t> </a:t>
            </a:r>
            <a:r>
              <a:rPr lang="en-US" sz="2800" dirty="0"/>
              <a:t>and technology (driver)</a:t>
            </a:r>
          </a:p>
          <a:p>
            <a:pPr algn="l">
              <a:lnSpc>
                <a:spcPct val="90000"/>
              </a:lnSpc>
              <a:spcBef>
                <a:spcPct val="20000"/>
              </a:spcBef>
              <a:buFontTx/>
              <a:buNone/>
            </a:pPr>
            <a:endParaRPr lang="en-US" sz="1600" dirty="0"/>
          </a:p>
          <a:p>
            <a:pPr algn="l">
              <a:lnSpc>
                <a:spcPct val="90000"/>
              </a:lnSpc>
              <a:spcBef>
                <a:spcPct val="20000"/>
              </a:spcBef>
              <a:buFontTx/>
              <a:buNone/>
            </a:pPr>
            <a:r>
              <a:rPr lang="en-US" sz="2800" dirty="0">
                <a:solidFill>
                  <a:srgbClr val="CC3300"/>
                </a:solidFill>
                <a:sym typeface="Wingdings" pitchFamily="2" charset="2"/>
              </a:rPr>
              <a:t>  </a:t>
            </a:r>
            <a:r>
              <a:rPr lang="en-US" sz="2800" dirty="0"/>
              <a:t>Criteria for selection: Interesting, </a:t>
            </a:r>
          </a:p>
          <a:p>
            <a:pPr algn="l">
              <a:lnSpc>
                <a:spcPct val="90000"/>
              </a:lnSpc>
              <a:spcBef>
                <a:spcPct val="20000"/>
              </a:spcBef>
              <a:buFontTx/>
              <a:buNone/>
            </a:pPr>
            <a:r>
              <a:rPr lang="en-US" sz="2800" dirty="0"/>
              <a:t>    </a:t>
            </a:r>
            <a:r>
              <a:rPr lang="en-US" dirty="0"/>
              <a:t> </a:t>
            </a:r>
            <a:r>
              <a:rPr lang="en-US" sz="2800" dirty="0"/>
              <a:t>importance of problem, match to your</a:t>
            </a:r>
          </a:p>
          <a:p>
            <a:pPr algn="l">
              <a:lnSpc>
                <a:spcPct val="90000"/>
              </a:lnSpc>
              <a:spcBef>
                <a:spcPct val="20000"/>
              </a:spcBef>
              <a:buFontTx/>
              <a:buNone/>
            </a:pPr>
            <a:r>
              <a:rPr lang="en-US" sz="2800" dirty="0"/>
              <a:t>    </a:t>
            </a:r>
            <a:r>
              <a:rPr lang="en-US" dirty="0"/>
              <a:t> </a:t>
            </a:r>
            <a:r>
              <a:rPr lang="en-US" sz="2800" dirty="0"/>
              <a:t>skills, long-term funding prospects, </a:t>
            </a:r>
          </a:p>
          <a:p>
            <a:pPr algn="l">
              <a:lnSpc>
                <a:spcPct val="90000"/>
              </a:lnSpc>
              <a:spcBef>
                <a:spcPct val="20000"/>
              </a:spcBef>
              <a:buFontTx/>
              <a:buNone/>
            </a:pPr>
            <a:r>
              <a:rPr lang="en-US" sz="2800" dirty="0"/>
              <a:t>    </a:t>
            </a:r>
            <a:r>
              <a:rPr lang="en-US" dirty="0"/>
              <a:t> </a:t>
            </a:r>
            <a:r>
              <a:rPr lang="en-US" sz="2800" dirty="0"/>
              <a:t>available resources, presence of</a:t>
            </a:r>
          </a:p>
          <a:p>
            <a:pPr algn="l">
              <a:lnSpc>
                <a:spcPct val="90000"/>
              </a:lnSpc>
              <a:spcBef>
                <a:spcPct val="20000"/>
              </a:spcBef>
              <a:buFontTx/>
              <a:buNone/>
            </a:pPr>
            <a:r>
              <a:rPr lang="en-US" sz="2800" dirty="0"/>
              <a:t>    </a:t>
            </a:r>
            <a:r>
              <a:rPr lang="en-US" dirty="0"/>
              <a:t> </a:t>
            </a:r>
            <a:r>
              <a:rPr lang="en-US" sz="2800" dirty="0"/>
              <a:t>colleagues, fit with department vision, </a:t>
            </a:r>
          </a:p>
          <a:p>
            <a:pPr algn="l">
              <a:lnSpc>
                <a:spcPct val="90000"/>
              </a:lnSpc>
              <a:spcBef>
                <a:spcPct val="20000"/>
              </a:spcBef>
              <a:buFontTx/>
              <a:buNone/>
            </a:pPr>
            <a:r>
              <a:rPr lang="en-US" sz="2800" dirty="0"/>
              <a:t>    </a:t>
            </a:r>
            <a:r>
              <a:rPr lang="en-US" dirty="0"/>
              <a:t> </a:t>
            </a:r>
            <a:r>
              <a:rPr lang="en-US" sz="2800" dirty="0"/>
              <a:t>student interests, local interests</a:t>
            </a:r>
          </a:p>
        </p:txBody>
      </p:sp>
    </p:spTree>
    <p:extLst>
      <p:ext uri="{BB962C8B-B14F-4D97-AF65-F5344CB8AC3E}">
        <p14:creationId xmlns:p14="http://schemas.microsoft.com/office/powerpoint/2010/main" val="92958593"/>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AutoShape 3"/>
          <p:cNvSpPr>
            <a:spLocks noChangeArrowheads="1"/>
          </p:cNvSpPr>
          <p:nvPr/>
        </p:nvSpPr>
        <p:spPr bwMode="auto">
          <a:xfrm>
            <a:off x="3124200" y="914400"/>
            <a:ext cx="3886200" cy="838200"/>
          </a:xfrm>
          <a:prstGeom prst="roundRect">
            <a:avLst>
              <a:gd name="adj" fmla="val 50000"/>
            </a:avLst>
          </a:prstGeom>
          <a:solidFill>
            <a:srgbClr val="FFFFCC"/>
          </a:solidFill>
          <a:ln w="50800">
            <a:solidFill>
              <a:schemeClr val="accent2"/>
            </a:solidFill>
            <a:round/>
            <a:headEnd/>
            <a:tailEnd/>
          </a:ln>
          <a:effectLst/>
        </p:spPr>
        <p:txBody>
          <a:bodyPr anchor="ctr">
            <a:spAutoFit/>
          </a:bodyPr>
          <a:lstStyle/>
          <a:p>
            <a:endParaRPr lang="en-US" dirty="0"/>
          </a:p>
        </p:txBody>
      </p:sp>
      <p:sp>
        <p:nvSpPr>
          <p:cNvPr id="55304" name="Text Box 8"/>
          <p:cNvSpPr txBox="1">
            <a:spLocks noChangeArrowheads="1"/>
          </p:cNvSpPr>
          <p:nvPr/>
        </p:nvSpPr>
        <p:spPr bwMode="auto">
          <a:xfrm>
            <a:off x="3200400" y="1066800"/>
            <a:ext cx="3765550" cy="488950"/>
          </a:xfrm>
          <a:prstGeom prst="rect">
            <a:avLst/>
          </a:prstGeom>
          <a:noFill/>
          <a:ln w="9525">
            <a:noFill/>
            <a:miter lim="800000"/>
            <a:headEnd/>
            <a:tailEnd/>
          </a:ln>
          <a:effectLst/>
        </p:spPr>
        <p:txBody>
          <a:bodyPr wrap="none">
            <a:spAutoFit/>
          </a:bodyPr>
          <a:lstStyle/>
          <a:p>
            <a:pPr algn="l" eaLnBrk="1" hangingPunct="1">
              <a:buFontTx/>
              <a:buNone/>
            </a:pPr>
            <a:r>
              <a:rPr lang="en-US" sz="2600" dirty="0">
                <a:solidFill>
                  <a:srgbClr val="CC3300"/>
                </a:solidFill>
              </a:rPr>
              <a:t>Research</a:t>
            </a:r>
            <a:r>
              <a:rPr lang="en-US" dirty="0">
                <a:solidFill>
                  <a:srgbClr val="CC3300"/>
                </a:solidFill>
              </a:rPr>
              <a:t> </a:t>
            </a:r>
            <a:r>
              <a:rPr lang="en-US" sz="2600" dirty="0">
                <a:solidFill>
                  <a:srgbClr val="CC3300"/>
                </a:solidFill>
              </a:rPr>
              <a:t>Discipline</a:t>
            </a:r>
          </a:p>
        </p:txBody>
      </p:sp>
      <p:sp>
        <p:nvSpPr>
          <p:cNvPr id="55305" name="AutoShape 9"/>
          <p:cNvSpPr>
            <a:spLocks noChangeArrowheads="1"/>
          </p:cNvSpPr>
          <p:nvPr/>
        </p:nvSpPr>
        <p:spPr bwMode="auto">
          <a:xfrm>
            <a:off x="3124200" y="2133600"/>
            <a:ext cx="3886200" cy="838200"/>
          </a:xfrm>
          <a:prstGeom prst="roundRect">
            <a:avLst>
              <a:gd name="adj" fmla="val 50000"/>
            </a:avLst>
          </a:prstGeom>
          <a:solidFill>
            <a:srgbClr val="FFFFCC"/>
          </a:solidFill>
          <a:ln w="50800">
            <a:solidFill>
              <a:schemeClr val="accent2"/>
            </a:solidFill>
            <a:round/>
            <a:headEnd/>
            <a:tailEnd/>
          </a:ln>
          <a:effectLst/>
        </p:spPr>
        <p:txBody>
          <a:bodyPr anchor="ctr">
            <a:spAutoFit/>
          </a:bodyPr>
          <a:lstStyle/>
          <a:p>
            <a:endParaRPr lang="en-US" dirty="0"/>
          </a:p>
        </p:txBody>
      </p:sp>
      <p:sp>
        <p:nvSpPr>
          <p:cNvPr id="55306" name="AutoShape 10"/>
          <p:cNvSpPr>
            <a:spLocks noChangeArrowheads="1"/>
          </p:cNvSpPr>
          <p:nvPr/>
        </p:nvSpPr>
        <p:spPr bwMode="auto">
          <a:xfrm>
            <a:off x="3124200" y="3352800"/>
            <a:ext cx="3886200" cy="838200"/>
          </a:xfrm>
          <a:prstGeom prst="roundRect">
            <a:avLst>
              <a:gd name="adj" fmla="val 50000"/>
            </a:avLst>
          </a:prstGeom>
          <a:solidFill>
            <a:srgbClr val="FFFFCC"/>
          </a:solidFill>
          <a:ln w="50800">
            <a:solidFill>
              <a:schemeClr val="accent2"/>
            </a:solidFill>
            <a:round/>
            <a:headEnd/>
            <a:tailEnd/>
          </a:ln>
          <a:effectLst/>
        </p:spPr>
        <p:txBody>
          <a:bodyPr anchor="ctr">
            <a:spAutoFit/>
          </a:bodyPr>
          <a:lstStyle/>
          <a:p>
            <a:endParaRPr lang="en-US" dirty="0"/>
          </a:p>
        </p:txBody>
      </p:sp>
      <p:sp>
        <p:nvSpPr>
          <p:cNvPr id="55307" name="AutoShape 11"/>
          <p:cNvSpPr>
            <a:spLocks noChangeArrowheads="1"/>
          </p:cNvSpPr>
          <p:nvPr/>
        </p:nvSpPr>
        <p:spPr bwMode="auto">
          <a:xfrm>
            <a:off x="3124200" y="4572000"/>
            <a:ext cx="3886200" cy="838200"/>
          </a:xfrm>
          <a:prstGeom prst="roundRect">
            <a:avLst>
              <a:gd name="adj" fmla="val 50000"/>
            </a:avLst>
          </a:prstGeom>
          <a:solidFill>
            <a:srgbClr val="FFFFCC"/>
          </a:solidFill>
          <a:ln w="50800">
            <a:solidFill>
              <a:schemeClr val="accent2"/>
            </a:solidFill>
            <a:round/>
            <a:headEnd/>
            <a:tailEnd/>
          </a:ln>
          <a:effectLst/>
        </p:spPr>
        <p:txBody>
          <a:bodyPr anchor="ctr">
            <a:spAutoFit/>
          </a:bodyPr>
          <a:lstStyle/>
          <a:p>
            <a:endParaRPr lang="en-US" dirty="0"/>
          </a:p>
        </p:txBody>
      </p:sp>
      <p:sp>
        <p:nvSpPr>
          <p:cNvPr id="55308" name="AutoShape 12"/>
          <p:cNvSpPr>
            <a:spLocks noChangeArrowheads="1"/>
          </p:cNvSpPr>
          <p:nvPr/>
        </p:nvSpPr>
        <p:spPr bwMode="auto">
          <a:xfrm>
            <a:off x="3124200" y="5791200"/>
            <a:ext cx="3886200" cy="838200"/>
          </a:xfrm>
          <a:prstGeom prst="roundRect">
            <a:avLst>
              <a:gd name="adj" fmla="val 50000"/>
            </a:avLst>
          </a:prstGeom>
          <a:solidFill>
            <a:srgbClr val="FFFFCC"/>
          </a:solidFill>
          <a:ln w="50800">
            <a:solidFill>
              <a:schemeClr val="accent2"/>
            </a:solidFill>
            <a:round/>
            <a:headEnd/>
            <a:tailEnd/>
          </a:ln>
          <a:effectLst/>
        </p:spPr>
        <p:txBody>
          <a:bodyPr anchor="ctr">
            <a:spAutoFit/>
          </a:bodyPr>
          <a:lstStyle/>
          <a:p>
            <a:endParaRPr lang="en-US" dirty="0"/>
          </a:p>
        </p:txBody>
      </p:sp>
      <p:sp>
        <p:nvSpPr>
          <p:cNvPr id="55309" name="Text Box 13"/>
          <p:cNvSpPr txBox="1">
            <a:spLocks noChangeArrowheads="1"/>
          </p:cNvSpPr>
          <p:nvPr/>
        </p:nvSpPr>
        <p:spPr bwMode="auto">
          <a:xfrm>
            <a:off x="3581400" y="2286000"/>
            <a:ext cx="2890838" cy="488950"/>
          </a:xfrm>
          <a:prstGeom prst="rect">
            <a:avLst/>
          </a:prstGeom>
          <a:noFill/>
          <a:ln w="9525">
            <a:noFill/>
            <a:miter lim="800000"/>
            <a:headEnd/>
            <a:tailEnd/>
          </a:ln>
          <a:effectLst/>
        </p:spPr>
        <p:txBody>
          <a:bodyPr wrap="none">
            <a:spAutoFit/>
          </a:bodyPr>
          <a:lstStyle/>
          <a:p>
            <a:pPr algn="l" eaLnBrk="1" hangingPunct="1">
              <a:buFontTx/>
              <a:buNone/>
            </a:pPr>
            <a:r>
              <a:rPr lang="en-US" sz="2600" dirty="0">
                <a:solidFill>
                  <a:srgbClr val="CC3300"/>
                </a:solidFill>
              </a:rPr>
              <a:t>Research Field</a:t>
            </a:r>
          </a:p>
        </p:txBody>
      </p:sp>
      <p:sp>
        <p:nvSpPr>
          <p:cNvPr id="55310" name="Text Box 14"/>
          <p:cNvSpPr txBox="1">
            <a:spLocks noChangeArrowheads="1"/>
          </p:cNvSpPr>
          <p:nvPr/>
        </p:nvSpPr>
        <p:spPr bwMode="auto">
          <a:xfrm>
            <a:off x="3581400" y="3505200"/>
            <a:ext cx="2860675" cy="488950"/>
          </a:xfrm>
          <a:prstGeom prst="rect">
            <a:avLst/>
          </a:prstGeom>
          <a:noFill/>
          <a:ln w="9525">
            <a:noFill/>
            <a:miter lim="800000"/>
            <a:headEnd/>
            <a:tailEnd/>
          </a:ln>
          <a:effectLst/>
        </p:spPr>
        <p:txBody>
          <a:bodyPr wrap="none">
            <a:spAutoFit/>
          </a:bodyPr>
          <a:lstStyle/>
          <a:p>
            <a:pPr algn="l">
              <a:buFontTx/>
              <a:buNone/>
            </a:pPr>
            <a:r>
              <a:rPr lang="en-US" sz="2600" dirty="0">
                <a:solidFill>
                  <a:srgbClr val="CC3300"/>
                </a:solidFill>
              </a:rPr>
              <a:t>Research Area</a:t>
            </a:r>
            <a:endParaRPr lang="en-US" sz="2600" b="0" dirty="0">
              <a:solidFill>
                <a:srgbClr val="CC3300"/>
              </a:solidFill>
            </a:endParaRPr>
          </a:p>
        </p:txBody>
      </p:sp>
      <p:sp>
        <p:nvSpPr>
          <p:cNvPr id="55311" name="Text Box 15"/>
          <p:cNvSpPr txBox="1">
            <a:spLocks noChangeArrowheads="1"/>
          </p:cNvSpPr>
          <p:nvPr/>
        </p:nvSpPr>
        <p:spPr bwMode="auto">
          <a:xfrm>
            <a:off x="3505200" y="4724400"/>
            <a:ext cx="3222625" cy="488950"/>
          </a:xfrm>
          <a:prstGeom prst="rect">
            <a:avLst/>
          </a:prstGeom>
          <a:noFill/>
          <a:ln w="9525">
            <a:noFill/>
            <a:miter lim="800000"/>
            <a:headEnd/>
            <a:tailEnd/>
          </a:ln>
          <a:effectLst/>
        </p:spPr>
        <p:txBody>
          <a:bodyPr wrap="none">
            <a:spAutoFit/>
          </a:bodyPr>
          <a:lstStyle/>
          <a:p>
            <a:pPr algn="l">
              <a:buFontTx/>
              <a:buNone/>
            </a:pPr>
            <a:r>
              <a:rPr lang="en-US" sz="2600" dirty="0">
                <a:solidFill>
                  <a:srgbClr val="CC3300"/>
                </a:solidFill>
              </a:rPr>
              <a:t>Research Issues</a:t>
            </a:r>
            <a:endParaRPr lang="en-US" sz="2600" b="0" dirty="0">
              <a:solidFill>
                <a:srgbClr val="CC3300"/>
              </a:solidFill>
            </a:endParaRPr>
          </a:p>
        </p:txBody>
      </p:sp>
      <p:sp>
        <p:nvSpPr>
          <p:cNvPr id="55312" name="Text Box 16"/>
          <p:cNvSpPr txBox="1">
            <a:spLocks noChangeArrowheads="1"/>
          </p:cNvSpPr>
          <p:nvPr/>
        </p:nvSpPr>
        <p:spPr bwMode="auto">
          <a:xfrm>
            <a:off x="3429000" y="5943600"/>
            <a:ext cx="3375025" cy="488950"/>
          </a:xfrm>
          <a:prstGeom prst="rect">
            <a:avLst/>
          </a:prstGeom>
          <a:noFill/>
          <a:ln w="9525">
            <a:noFill/>
            <a:miter lim="800000"/>
            <a:headEnd/>
            <a:tailEnd/>
          </a:ln>
          <a:effectLst/>
        </p:spPr>
        <p:txBody>
          <a:bodyPr wrap="none">
            <a:spAutoFit/>
          </a:bodyPr>
          <a:lstStyle/>
          <a:p>
            <a:pPr algn="l" eaLnBrk="1" hangingPunct="1">
              <a:buFontTx/>
              <a:buNone/>
            </a:pPr>
            <a:r>
              <a:rPr lang="en-US" sz="2600" dirty="0">
                <a:solidFill>
                  <a:srgbClr val="CC3300"/>
                </a:solidFill>
              </a:rPr>
              <a:t>Problem Solution</a:t>
            </a:r>
          </a:p>
        </p:txBody>
      </p:sp>
      <p:sp>
        <p:nvSpPr>
          <p:cNvPr id="55313" name="Text Box 17"/>
          <p:cNvSpPr txBox="1">
            <a:spLocks noChangeArrowheads="1"/>
          </p:cNvSpPr>
          <p:nvPr/>
        </p:nvSpPr>
        <p:spPr bwMode="auto">
          <a:xfrm>
            <a:off x="152400" y="3124200"/>
            <a:ext cx="2982913" cy="1190625"/>
          </a:xfrm>
          <a:prstGeom prst="rect">
            <a:avLst/>
          </a:prstGeom>
          <a:noFill/>
          <a:ln w="9525">
            <a:noFill/>
            <a:miter lim="800000"/>
            <a:headEnd/>
            <a:tailEnd/>
          </a:ln>
          <a:effectLst/>
        </p:spPr>
        <p:txBody>
          <a:bodyPr wrap="none">
            <a:spAutoFit/>
          </a:bodyPr>
          <a:lstStyle/>
          <a:p>
            <a:pPr algn="l">
              <a:buFontTx/>
              <a:buNone/>
            </a:pPr>
            <a:r>
              <a:rPr lang="en-US" dirty="0">
                <a:solidFill>
                  <a:srgbClr val="CC3300"/>
                </a:solidFill>
                <a:sym typeface="Wingdings" pitchFamily="2" charset="2"/>
              </a:rPr>
              <a:t></a:t>
            </a:r>
            <a:r>
              <a:rPr lang="en-US" dirty="0">
                <a:solidFill>
                  <a:srgbClr val="000000"/>
                </a:solidFill>
                <a:sym typeface="Wingdings" pitchFamily="2" charset="2"/>
              </a:rPr>
              <a:t> </a:t>
            </a:r>
            <a:r>
              <a:rPr lang="en-US" dirty="0">
                <a:solidFill>
                  <a:srgbClr val="000000"/>
                </a:solidFill>
              </a:rPr>
              <a:t>CVD of </a:t>
            </a:r>
          </a:p>
          <a:p>
            <a:pPr algn="l">
              <a:buFontTx/>
              <a:buNone/>
            </a:pPr>
            <a:r>
              <a:rPr lang="en-US" dirty="0">
                <a:solidFill>
                  <a:srgbClr val="000000"/>
                </a:solidFill>
              </a:rPr>
              <a:t>    semiconductors</a:t>
            </a:r>
          </a:p>
          <a:p>
            <a:pPr algn="l">
              <a:buFontTx/>
              <a:buNone/>
            </a:pPr>
            <a:r>
              <a:rPr lang="en-US" dirty="0">
                <a:solidFill>
                  <a:srgbClr val="CC3300"/>
                </a:solidFill>
                <a:sym typeface="Wingdings" pitchFamily="2" charset="2"/>
              </a:rPr>
              <a:t></a:t>
            </a:r>
            <a:r>
              <a:rPr lang="en-US" dirty="0">
                <a:solidFill>
                  <a:srgbClr val="000000"/>
                </a:solidFill>
                <a:sym typeface="Wingdings" pitchFamily="2" charset="2"/>
              </a:rPr>
              <a:t> </a:t>
            </a:r>
            <a:r>
              <a:rPr lang="en-US" dirty="0">
                <a:solidFill>
                  <a:srgbClr val="000000"/>
                </a:solidFill>
              </a:rPr>
              <a:t>Bulk crystal growth</a:t>
            </a:r>
          </a:p>
          <a:p>
            <a:pPr algn="l">
              <a:buFontTx/>
              <a:buNone/>
            </a:pPr>
            <a:r>
              <a:rPr lang="en-US" dirty="0">
                <a:solidFill>
                  <a:srgbClr val="CC3300"/>
                </a:solidFill>
                <a:sym typeface="Wingdings" pitchFamily="2" charset="2"/>
              </a:rPr>
              <a:t></a:t>
            </a:r>
            <a:r>
              <a:rPr lang="en-US" dirty="0">
                <a:solidFill>
                  <a:srgbClr val="000000"/>
                </a:solidFill>
                <a:sym typeface="Wingdings" pitchFamily="2" charset="2"/>
              </a:rPr>
              <a:t> </a:t>
            </a:r>
            <a:r>
              <a:rPr lang="en-US" dirty="0">
                <a:solidFill>
                  <a:srgbClr val="000000"/>
                </a:solidFill>
              </a:rPr>
              <a:t>Solid-state sensors</a:t>
            </a:r>
          </a:p>
        </p:txBody>
      </p:sp>
      <p:sp>
        <p:nvSpPr>
          <p:cNvPr id="55314" name="Text Box 18"/>
          <p:cNvSpPr txBox="1">
            <a:spLocks noChangeArrowheads="1"/>
          </p:cNvSpPr>
          <p:nvPr/>
        </p:nvSpPr>
        <p:spPr bwMode="auto">
          <a:xfrm>
            <a:off x="7162800" y="2133600"/>
            <a:ext cx="1981200" cy="1004888"/>
          </a:xfrm>
          <a:prstGeom prst="rect">
            <a:avLst/>
          </a:prstGeom>
          <a:noFill/>
          <a:ln w="9525">
            <a:noFill/>
            <a:miter lim="800000"/>
            <a:headEnd/>
            <a:tailEnd/>
          </a:ln>
          <a:effectLst/>
        </p:spPr>
        <p:txBody>
          <a:bodyPr>
            <a:spAutoFit/>
          </a:bodyPr>
          <a:lstStyle/>
          <a:p>
            <a:pPr algn="l">
              <a:spcBef>
                <a:spcPct val="50000"/>
              </a:spcBef>
              <a:buFontTx/>
              <a:buNone/>
            </a:pPr>
            <a:r>
              <a:rPr lang="en-US" dirty="0">
                <a:solidFill>
                  <a:srgbClr val="000000"/>
                </a:solidFill>
              </a:rPr>
              <a:t>Likely fixed</a:t>
            </a:r>
          </a:p>
          <a:p>
            <a:pPr algn="l">
              <a:buFontTx/>
              <a:buNone/>
            </a:pPr>
            <a:r>
              <a:rPr lang="en-US" sz="1400" dirty="0">
                <a:solidFill>
                  <a:srgbClr val="000000"/>
                </a:solidFill>
              </a:rPr>
              <a:t>(sometimes </a:t>
            </a:r>
          </a:p>
          <a:p>
            <a:pPr algn="l">
              <a:buFontTx/>
              <a:buNone/>
            </a:pPr>
            <a:r>
              <a:rPr lang="en-US" sz="1400" dirty="0">
                <a:solidFill>
                  <a:srgbClr val="000000"/>
                </a:solidFill>
              </a:rPr>
              <a:t>different than </a:t>
            </a:r>
          </a:p>
          <a:p>
            <a:pPr algn="l">
              <a:buFontTx/>
              <a:buNone/>
            </a:pPr>
            <a:r>
              <a:rPr lang="en-US" sz="1400" dirty="0">
                <a:solidFill>
                  <a:srgbClr val="000000"/>
                </a:solidFill>
              </a:rPr>
              <a:t>Ph.D. topic)</a:t>
            </a:r>
            <a:endParaRPr lang="en-US" sz="1400" b="0" dirty="0">
              <a:solidFill>
                <a:srgbClr val="000000"/>
              </a:solidFill>
            </a:endParaRPr>
          </a:p>
        </p:txBody>
      </p:sp>
      <p:sp>
        <p:nvSpPr>
          <p:cNvPr id="55315" name="Text Box 19"/>
          <p:cNvSpPr txBox="1">
            <a:spLocks noChangeArrowheads="1"/>
          </p:cNvSpPr>
          <p:nvPr/>
        </p:nvSpPr>
        <p:spPr bwMode="auto">
          <a:xfrm>
            <a:off x="7162800" y="4800600"/>
            <a:ext cx="1981200" cy="366713"/>
          </a:xfrm>
          <a:prstGeom prst="rect">
            <a:avLst/>
          </a:prstGeom>
          <a:noFill/>
          <a:ln w="9525">
            <a:noFill/>
            <a:miter lim="800000"/>
            <a:headEnd/>
            <a:tailEnd/>
          </a:ln>
          <a:effectLst/>
        </p:spPr>
        <p:txBody>
          <a:bodyPr>
            <a:spAutoFit/>
          </a:bodyPr>
          <a:lstStyle/>
          <a:p>
            <a:pPr algn="l" eaLnBrk="1" hangingPunct="1">
              <a:buFontTx/>
              <a:buNone/>
            </a:pPr>
            <a:r>
              <a:rPr lang="en-US" u="sng" dirty="0">
                <a:solidFill>
                  <a:srgbClr val="000000"/>
                </a:solidFill>
              </a:rPr>
              <a:t>Distinguishes</a:t>
            </a:r>
          </a:p>
        </p:txBody>
      </p:sp>
      <p:sp>
        <p:nvSpPr>
          <p:cNvPr id="55316" name="Text Box 20"/>
          <p:cNvSpPr txBox="1">
            <a:spLocks noChangeArrowheads="1"/>
          </p:cNvSpPr>
          <p:nvPr/>
        </p:nvSpPr>
        <p:spPr bwMode="auto">
          <a:xfrm>
            <a:off x="7162800" y="6019800"/>
            <a:ext cx="1731963" cy="366713"/>
          </a:xfrm>
          <a:prstGeom prst="rect">
            <a:avLst/>
          </a:prstGeom>
          <a:noFill/>
          <a:ln w="9525">
            <a:noFill/>
            <a:miter lim="800000"/>
            <a:headEnd/>
            <a:tailEnd/>
          </a:ln>
          <a:effectLst/>
        </p:spPr>
        <p:txBody>
          <a:bodyPr>
            <a:spAutoFit/>
          </a:bodyPr>
          <a:lstStyle/>
          <a:p>
            <a:pPr algn="l">
              <a:buFontTx/>
              <a:buNone/>
            </a:pPr>
            <a:r>
              <a:rPr lang="en-US" dirty="0">
                <a:solidFill>
                  <a:srgbClr val="000000"/>
                </a:solidFill>
              </a:rPr>
              <a:t>Innovative</a:t>
            </a:r>
            <a:endParaRPr lang="en-US" sz="2400" b="0" dirty="0">
              <a:solidFill>
                <a:srgbClr val="000000"/>
              </a:solidFill>
            </a:endParaRPr>
          </a:p>
        </p:txBody>
      </p:sp>
      <p:sp>
        <p:nvSpPr>
          <p:cNvPr id="55317" name="Text Box 21"/>
          <p:cNvSpPr txBox="1">
            <a:spLocks noChangeArrowheads="1"/>
          </p:cNvSpPr>
          <p:nvPr/>
        </p:nvSpPr>
        <p:spPr bwMode="auto">
          <a:xfrm>
            <a:off x="7162800" y="3429000"/>
            <a:ext cx="1981200" cy="641350"/>
          </a:xfrm>
          <a:prstGeom prst="rect">
            <a:avLst/>
          </a:prstGeom>
          <a:noFill/>
          <a:ln w="9525">
            <a:noFill/>
            <a:miter lim="800000"/>
            <a:headEnd/>
            <a:tailEnd/>
          </a:ln>
          <a:effectLst/>
        </p:spPr>
        <p:txBody>
          <a:bodyPr>
            <a:spAutoFit/>
          </a:bodyPr>
          <a:lstStyle/>
          <a:p>
            <a:pPr algn="l">
              <a:buFontTx/>
              <a:buNone/>
            </a:pPr>
            <a:r>
              <a:rPr lang="en-US" dirty="0">
                <a:solidFill>
                  <a:srgbClr val="000000"/>
                </a:solidFill>
              </a:rPr>
              <a:t>Only a few in</a:t>
            </a:r>
          </a:p>
          <a:p>
            <a:pPr algn="l">
              <a:buFontTx/>
              <a:buNone/>
            </a:pPr>
            <a:r>
              <a:rPr lang="en-US" dirty="0">
                <a:solidFill>
                  <a:srgbClr val="000000"/>
                </a:solidFill>
              </a:rPr>
              <a:t>one’s career</a:t>
            </a:r>
            <a:endParaRPr lang="en-US" sz="2400" b="0" dirty="0">
              <a:solidFill>
                <a:srgbClr val="000000"/>
              </a:solidFill>
            </a:endParaRPr>
          </a:p>
        </p:txBody>
      </p:sp>
      <p:sp>
        <p:nvSpPr>
          <p:cNvPr id="55318" name="Text Box 22"/>
          <p:cNvSpPr txBox="1">
            <a:spLocks noChangeArrowheads="1"/>
          </p:cNvSpPr>
          <p:nvPr/>
        </p:nvSpPr>
        <p:spPr bwMode="auto">
          <a:xfrm>
            <a:off x="7162800" y="1143000"/>
            <a:ext cx="1981200" cy="366713"/>
          </a:xfrm>
          <a:prstGeom prst="rect">
            <a:avLst/>
          </a:prstGeom>
          <a:noFill/>
          <a:ln w="9525">
            <a:noFill/>
            <a:miter lim="800000"/>
            <a:headEnd/>
            <a:tailEnd/>
          </a:ln>
          <a:effectLst/>
        </p:spPr>
        <p:txBody>
          <a:bodyPr>
            <a:spAutoFit/>
          </a:bodyPr>
          <a:lstStyle/>
          <a:p>
            <a:pPr algn="l">
              <a:buFontTx/>
              <a:buNone/>
            </a:pPr>
            <a:r>
              <a:rPr lang="en-US" dirty="0">
                <a:solidFill>
                  <a:srgbClr val="000000"/>
                </a:solidFill>
              </a:rPr>
              <a:t>Established</a:t>
            </a:r>
            <a:endParaRPr lang="en-US" sz="2400" b="0" dirty="0">
              <a:solidFill>
                <a:srgbClr val="000000"/>
              </a:solidFill>
            </a:endParaRPr>
          </a:p>
        </p:txBody>
      </p:sp>
      <p:sp>
        <p:nvSpPr>
          <p:cNvPr id="55320" name="Text Box 24"/>
          <p:cNvSpPr txBox="1">
            <a:spLocks noChangeArrowheads="1"/>
          </p:cNvSpPr>
          <p:nvPr/>
        </p:nvSpPr>
        <p:spPr bwMode="auto">
          <a:xfrm>
            <a:off x="152400" y="990600"/>
            <a:ext cx="2001838" cy="641350"/>
          </a:xfrm>
          <a:prstGeom prst="rect">
            <a:avLst/>
          </a:prstGeom>
          <a:noFill/>
          <a:ln w="9525">
            <a:noFill/>
            <a:miter lim="800000"/>
            <a:headEnd/>
            <a:tailEnd/>
          </a:ln>
          <a:effectLst/>
        </p:spPr>
        <p:txBody>
          <a:bodyPr wrap="none">
            <a:spAutoFit/>
          </a:bodyPr>
          <a:lstStyle/>
          <a:p>
            <a:pPr algn="l" eaLnBrk="1" hangingPunct="1">
              <a:buFontTx/>
              <a:buNone/>
            </a:pPr>
            <a:r>
              <a:rPr lang="en-US" dirty="0">
                <a:solidFill>
                  <a:srgbClr val="CC3300"/>
                </a:solidFill>
                <a:sym typeface="Wingdings" pitchFamily="2" charset="2"/>
              </a:rPr>
              <a:t></a:t>
            </a:r>
            <a:r>
              <a:rPr lang="en-US" dirty="0">
                <a:solidFill>
                  <a:srgbClr val="000000"/>
                </a:solidFill>
                <a:sym typeface="Wingdings" pitchFamily="2" charset="2"/>
              </a:rPr>
              <a:t> </a:t>
            </a:r>
            <a:r>
              <a:rPr lang="en-US" dirty="0">
                <a:solidFill>
                  <a:srgbClr val="000000"/>
                </a:solidFill>
              </a:rPr>
              <a:t>Chemical  </a:t>
            </a:r>
          </a:p>
          <a:p>
            <a:pPr algn="l" eaLnBrk="1" hangingPunct="1">
              <a:buFontTx/>
              <a:buNone/>
            </a:pPr>
            <a:r>
              <a:rPr lang="en-US" dirty="0">
                <a:solidFill>
                  <a:srgbClr val="000000"/>
                </a:solidFill>
              </a:rPr>
              <a:t>   </a:t>
            </a:r>
            <a:r>
              <a:rPr lang="en-US" sz="1000" dirty="0">
                <a:solidFill>
                  <a:srgbClr val="000000"/>
                </a:solidFill>
              </a:rPr>
              <a:t> </a:t>
            </a:r>
            <a:r>
              <a:rPr lang="en-US" dirty="0">
                <a:solidFill>
                  <a:srgbClr val="000000"/>
                </a:solidFill>
              </a:rPr>
              <a:t>Engineering</a:t>
            </a:r>
          </a:p>
        </p:txBody>
      </p:sp>
      <p:sp>
        <p:nvSpPr>
          <p:cNvPr id="55321" name="Text Box 25"/>
          <p:cNvSpPr txBox="1">
            <a:spLocks noChangeArrowheads="1"/>
          </p:cNvSpPr>
          <p:nvPr/>
        </p:nvSpPr>
        <p:spPr bwMode="auto">
          <a:xfrm>
            <a:off x="152400" y="2209800"/>
            <a:ext cx="3076575" cy="641350"/>
          </a:xfrm>
          <a:prstGeom prst="rect">
            <a:avLst/>
          </a:prstGeom>
          <a:noFill/>
          <a:ln w="9525">
            <a:noFill/>
            <a:miter lim="800000"/>
            <a:headEnd/>
            <a:tailEnd/>
          </a:ln>
          <a:effectLst/>
        </p:spPr>
        <p:txBody>
          <a:bodyPr wrap="none">
            <a:spAutoFit/>
          </a:bodyPr>
          <a:lstStyle/>
          <a:p>
            <a:pPr algn="l">
              <a:buFontTx/>
              <a:buNone/>
            </a:pPr>
            <a:r>
              <a:rPr lang="en-US" dirty="0">
                <a:solidFill>
                  <a:srgbClr val="CC3300"/>
                </a:solidFill>
                <a:sym typeface="Wingdings" pitchFamily="2" charset="2"/>
              </a:rPr>
              <a:t></a:t>
            </a:r>
            <a:r>
              <a:rPr lang="en-US" dirty="0">
                <a:solidFill>
                  <a:srgbClr val="000000"/>
                </a:solidFill>
                <a:sym typeface="Wingdings" pitchFamily="2" charset="2"/>
              </a:rPr>
              <a:t> </a:t>
            </a:r>
            <a:r>
              <a:rPr lang="en-US" dirty="0">
                <a:solidFill>
                  <a:srgbClr val="000000"/>
                </a:solidFill>
              </a:rPr>
              <a:t>Electronic Materials </a:t>
            </a:r>
          </a:p>
          <a:p>
            <a:pPr algn="l">
              <a:buFontTx/>
              <a:buNone/>
            </a:pPr>
            <a:r>
              <a:rPr lang="en-US" dirty="0">
                <a:solidFill>
                  <a:srgbClr val="000000"/>
                </a:solidFill>
              </a:rPr>
              <a:t>   </a:t>
            </a:r>
            <a:r>
              <a:rPr lang="en-US" sz="1000" dirty="0">
                <a:solidFill>
                  <a:srgbClr val="000000"/>
                </a:solidFill>
              </a:rPr>
              <a:t> </a:t>
            </a:r>
            <a:r>
              <a:rPr lang="en-US" dirty="0">
                <a:solidFill>
                  <a:srgbClr val="000000"/>
                </a:solidFill>
              </a:rPr>
              <a:t>Processing</a:t>
            </a:r>
          </a:p>
        </p:txBody>
      </p:sp>
      <p:sp>
        <p:nvSpPr>
          <p:cNvPr id="55322" name="Text Box 26"/>
          <p:cNvSpPr txBox="1">
            <a:spLocks noChangeArrowheads="1"/>
          </p:cNvSpPr>
          <p:nvPr/>
        </p:nvSpPr>
        <p:spPr bwMode="auto">
          <a:xfrm>
            <a:off x="152400" y="4648200"/>
            <a:ext cx="2336800" cy="641350"/>
          </a:xfrm>
          <a:prstGeom prst="rect">
            <a:avLst/>
          </a:prstGeom>
          <a:noFill/>
          <a:ln w="9525">
            <a:noFill/>
            <a:miter lim="800000"/>
            <a:headEnd/>
            <a:tailEnd/>
          </a:ln>
          <a:effectLst/>
        </p:spPr>
        <p:txBody>
          <a:bodyPr wrap="none">
            <a:spAutoFit/>
          </a:bodyPr>
          <a:lstStyle/>
          <a:p>
            <a:pPr algn="l">
              <a:buFontTx/>
              <a:buNone/>
            </a:pPr>
            <a:r>
              <a:rPr lang="en-US" dirty="0">
                <a:solidFill>
                  <a:srgbClr val="CC3300"/>
                </a:solidFill>
                <a:sym typeface="Wingdings" pitchFamily="2" charset="2"/>
              </a:rPr>
              <a:t></a:t>
            </a:r>
            <a:r>
              <a:rPr lang="en-US" dirty="0">
                <a:solidFill>
                  <a:srgbClr val="000000"/>
                </a:solidFill>
                <a:sym typeface="Wingdings" pitchFamily="2" charset="2"/>
              </a:rPr>
              <a:t> </a:t>
            </a:r>
            <a:r>
              <a:rPr lang="en-US" dirty="0">
                <a:solidFill>
                  <a:srgbClr val="000000"/>
                </a:solidFill>
              </a:rPr>
              <a:t>p-type doping </a:t>
            </a:r>
          </a:p>
          <a:p>
            <a:pPr algn="l">
              <a:buFontTx/>
              <a:buNone/>
            </a:pPr>
            <a:r>
              <a:rPr lang="en-US" dirty="0">
                <a:solidFill>
                  <a:srgbClr val="000000"/>
                </a:solidFill>
              </a:rPr>
              <a:t>   </a:t>
            </a:r>
            <a:r>
              <a:rPr lang="en-US" sz="1000" dirty="0">
                <a:solidFill>
                  <a:srgbClr val="000000"/>
                </a:solidFill>
              </a:rPr>
              <a:t> </a:t>
            </a:r>
            <a:r>
              <a:rPr lang="en-US" dirty="0">
                <a:solidFill>
                  <a:srgbClr val="000000"/>
                </a:solidFill>
              </a:rPr>
              <a:t>of GaN</a:t>
            </a:r>
          </a:p>
        </p:txBody>
      </p:sp>
      <p:sp>
        <p:nvSpPr>
          <p:cNvPr id="55323" name="Text Box 27"/>
          <p:cNvSpPr txBox="1">
            <a:spLocks noChangeArrowheads="1"/>
          </p:cNvSpPr>
          <p:nvPr/>
        </p:nvSpPr>
        <p:spPr bwMode="auto">
          <a:xfrm>
            <a:off x="152400" y="6096000"/>
            <a:ext cx="2335213" cy="366713"/>
          </a:xfrm>
          <a:prstGeom prst="rect">
            <a:avLst/>
          </a:prstGeom>
          <a:noFill/>
          <a:ln w="9525">
            <a:noFill/>
            <a:miter lim="800000"/>
            <a:headEnd/>
            <a:tailEnd/>
          </a:ln>
          <a:effectLst/>
        </p:spPr>
        <p:txBody>
          <a:bodyPr wrap="none">
            <a:spAutoFit/>
          </a:bodyPr>
          <a:lstStyle/>
          <a:p>
            <a:pPr algn="l" eaLnBrk="1" hangingPunct="1">
              <a:buFontTx/>
              <a:buNone/>
            </a:pPr>
            <a:r>
              <a:rPr lang="en-US" dirty="0">
                <a:solidFill>
                  <a:srgbClr val="CC3300"/>
                </a:solidFill>
                <a:sym typeface="Wingdings" pitchFamily="2" charset="2"/>
              </a:rPr>
              <a:t></a:t>
            </a:r>
            <a:r>
              <a:rPr lang="en-US" dirty="0">
                <a:solidFill>
                  <a:srgbClr val="000000"/>
                </a:solidFill>
                <a:sym typeface="Wingdings" pitchFamily="2" charset="2"/>
              </a:rPr>
              <a:t> </a:t>
            </a:r>
            <a:r>
              <a:rPr lang="en-US" dirty="0">
                <a:solidFill>
                  <a:srgbClr val="000000"/>
                </a:solidFill>
              </a:rPr>
              <a:t>Cluster doping</a:t>
            </a:r>
          </a:p>
        </p:txBody>
      </p:sp>
      <p:sp>
        <p:nvSpPr>
          <p:cNvPr id="55324" name="Text Box 28"/>
          <p:cNvSpPr txBox="1">
            <a:spLocks noChangeArrowheads="1"/>
          </p:cNvSpPr>
          <p:nvPr/>
        </p:nvSpPr>
        <p:spPr bwMode="auto">
          <a:xfrm>
            <a:off x="0" y="6350"/>
            <a:ext cx="9144000" cy="762000"/>
          </a:xfrm>
          <a:prstGeom prst="rect">
            <a:avLst/>
          </a:prstGeom>
          <a:noFill/>
          <a:ln w="9525">
            <a:noFill/>
            <a:miter lim="800000"/>
            <a:headEnd/>
            <a:tailEnd/>
          </a:ln>
          <a:effectLst/>
        </p:spPr>
        <p:txBody>
          <a:bodyPr>
            <a:spAutoFit/>
          </a:bodyPr>
          <a:lstStyle/>
          <a:p>
            <a:pPr eaLnBrk="1" hangingPunct="1">
              <a:buFontTx/>
              <a:buNone/>
            </a:pPr>
            <a:endParaRPr lang="en-US" sz="400" dirty="0">
              <a:solidFill>
                <a:srgbClr val="3333CC"/>
              </a:solidFill>
            </a:endParaRPr>
          </a:p>
          <a:p>
            <a:pPr eaLnBrk="1" hangingPunct="1">
              <a:buFontTx/>
              <a:buNone/>
            </a:pPr>
            <a:r>
              <a:rPr lang="en-US" sz="4000" dirty="0">
                <a:solidFill>
                  <a:srgbClr val="3333CC"/>
                </a:solidFill>
              </a:rPr>
              <a:t>Research Hierarchies</a:t>
            </a:r>
          </a:p>
        </p:txBody>
      </p:sp>
    </p:spTree>
    <p:extLst>
      <p:ext uri="{BB962C8B-B14F-4D97-AF65-F5344CB8AC3E}">
        <p14:creationId xmlns:p14="http://schemas.microsoft.com/office/powerpoint/2010/main" val="1307038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2" name="Text Box 2"/>
          <p:cNvSpPr txBox="1">
            <a:spLocks noChangeArrowheads="1"/>
          </p:cNvSpPr>
          <p:nvPr/>
        </p:nvSpPr>
        <p:spPr bwMode="auto">
          <a:xfrm>
            <a:off x="152400" y="1371600"/>
            <a:ext cx="8991600" cy="5186363"/>
          </a:xfrm>
          <a:prstGeom prst="rect">
            <a:avLst/>
          </a:prstGeom>
          <a:noFill/>
          <a:ln w="9525">
            <a:noFill/>
            <a:miter lim="800000"/>
            <a:headEnd/>
            <a:tailEnd/>
          </a:ln>
          <a:effectLst/>
        </p:spPr>
        <p:txBody>
          <a:bodyPr>
            <a:spAutoFit/>
          </a:bodyPr>
          <a:lstStyle/>
          <a:p>
            <a:pPr algn="l" eaLnBrk="1" hangingPunct="1">
              <a:buFontTx/>
              <a:buNone/>
            </a:pPr>
            <a:r>
              <a:rPr lang="en-US" sz="2800" dirty="0">
                <a:solidFill>
                  <a:srgbClr val="CC3300"/>
                </a:solidFill>
                <a:sym typeface="Wingdings" pitchFamily="2" charset="2"/>
              </a:rPr>
              <a:t> </a:t>
            </a:r>
            <a:r>
              <a:rPr lang="en-US" sz="2800" dirty="0">
                <a:solidFill>
                  <a:srgbClr val="000000"/>
                </a:solidFill>
              </a:rPr>
              <a:t>Graduate students:  </a:t>
            </a:r>
            <a:r>
              <a:rPr lang="en-US" sz="2800" dirty="0"/>
              <a:t>5 yr. before first PhD</a:t>
            </a:r>
          </a:p>
          <a:p>
            <a:pPr algn="l">
              <a:buFontTx/>
              <a:buNone/>
            </a:pPr>
            <a:r>
              <a:rPr lang="en-US" sz="2800" dirty="0"/>
              <a:t>    &amp; continuity, 1 PhD/yr = group size 6-7, </a:t>
            </a:r>
          </a:p>
          <a:p>
            <a:pPr algn="l">
              <a:buFontTx/>
              <a:buNone/>
            </a:pPr>
            <a:r>
              <a:rPr lang="en-US" sz="2800" dirty="0"/>
              <a:t>    40 yr career = 35 PhDs in career</a:t>
            </a:r>
          </a:p>
          <a:p>
            <a:pPr algn="l">
              <a:buFontTx/>
              <a:buNone/>
            </a:pPr>
            <a:endParaRPr lang="en-US" dirty="0">
              <a:solidFill>
                <a:srgbClr val="000000"/>
              </a:solidFill>
            </a:endParaRPr>
          </a:p>
          <a:p>
            <a:pPr algn="l">
              <a:buFontTx/>
              <a:buNone/>
            </a:pPr>
            <a:r>
              <a:rPr lang="en-US" sz="2800" dirty="0">
                <a:solidFill>
                  <a:srgbClr val="CC3300"/>
                </a:solidFill>
                <a:sym typeface="Wingdings" pitchFamily="2" charset="2"/>
              </a:rPr>
              <a:t> </a:t>
            </a:r>
            <a:r>
              <a:rPr lang="en-US" sz="2800" dirty="0">
                <a:solidFill>
                  <a:srgbClr val="000000"/>
                </a:solidFill>
              </a:rPr>
              <a:t>35 solutions;  ~20 problems;  few </a:t>
            </a:r>
          </a:p>
          <a:p>
            <a:pPr algn="l">
              <a:buFontTx/>
              <a:buNone/>
            </a:pPr>
            <a:r>
              <a:rPr lang="en-US" sz="2800" dirty="0">
                <a:solidFill>
                  <a:srgbClr val="000000"/>
                </a:solidFill>
              </a:rPr>
              <a:t>    research areas in career</a:t>
            </a:r>
          </a:p>
          <a:p>
            <a:pPr algn="l">
              <a:buFontTx/>
              <a:buNone/>
            </a:pPr>
            <a:endParaRPr lang="en-US" dirty="0">
              <a:solidFill>
                <a:srgbClr val="000000"/>
              </a:solidFill>
            </a:endParaRPr>
          </a:p>
          <a:p>
            <a:pPr algn="l">
              <a:buFontTx/>
              <a:buNone/>
            </a:pPr>
            <a:r>
              <a:rPr lang="en-US" sz="2800" dirty="0">
                <a:solidFill>
                  <a:srgbClr val="CC3300"/>
                </a:solidFill>
                <a:sym typeface="Wingdings" pitchFamily="2" charset="2"/>
              </a:rPr>
              <a:t> </a:t>
            </a:r>
            <a:r>
              <a:rPr lang="en-US" sz="2800" dirty="0">
                <a:solidFill>
                  <a:srgbClr val="000000"/>
                </a:solidFill>
              </a:rPr>
              <a:t>Grad. student cost: </a:t>
            </a:r>
            <a:r>
              <a:rPr lang="en-US" sz="2800" dirty="0"/>
              <a:t>$22K </a:t>
            </a:r>
            <a:r>
              <a:rPr lang="en-US" sz="2400" dirty="0"/>
              <a:t>(stipend)</a:t>
            </a:r>
            <a:r>
              <a:rPr lang="en-US" sz="2800" dirty="0"/>
              <a:t>+11K</a:t>
            </a:r>
          </a:p>
          <a:p>
            <a:pPr algn="l">
              <a:buFontTx/>
              <a:buNone/>
            </a:pPr>
            <a:r>
              <a:rPr lang="en-US" sz="2800" dirty="0"/>
              <a:t>    </a:t>
            </a:r>
            <a:r>
              <a:rPr lang="en-US" sz="2400" dirty="0"/>
              <a:t>(overhead)</a:t>
            </a:r>
            <a:r>
              <a:rPr lang="en-US" sz="2800" dirty="0"/>
              <a:t>+7K </a:t>
            </a:r>
            <a:r>
              <a:rPr lang="en-US" sz="2400" dirty="0"/>
              <a:t>(tuition)</a:t>
            </a:r>
            <a:r>
              <a:rPr lang="en-US" sz="2800" dirty="0"/>
              <a:t> = $40K/yr</a:t>
            </a:r>
          </a:p>
          <a:p>
            <a:pPr algn="l">
              <a:buFontTx/>
              <a:buNone/>
            </a:pPr>
            <a:endParaRPr lang="en-US" dirty="0">
              <a:solidFill>
                <a:srgbClr val="000000"/>
              </a:solidFill>
            </a:endParaRPr>
          </a:p>
          <a:p>
            <a:pPr algn="l">
              <a:buFontTx/>
              <a:buNone/>
            </a:pPr>
            <a:r>
              <a:rPr lang="en-US" sz="2800" dirty="0">
                <a:solidFill>
                  <a:srgbClr val="CC3300"/>
                </a:solidFill>
                <a:sym typeface="Wingdings" pitchFamily="2" charset="2"/>
              </a:rPr>
              <a:t> </a:t>
            </a:r>
            <a:r>
              <a:rPr lang="en-US" sz="2800" dirty="0">
                <a:solidFill>
                  <a:srgbClr val="000000"/>
                </a:solidFill>
              </a:rPr>
              <a:t>$280K </a:t>
            </a:r>
            <a:r>
              <a:rPr lang="en-US" sz="2400" dirty="0">
                <a:solidFill>
                  <a:srgbClr val="000000"/>
                </a:solidFill>
              </a:rPr>
              <a:t>(7 students)</a:t>
            </a:r>
            <a:r>
              <a:rPr lang="en-US" sz="2800" dirty="0">
                <a:solidFill>
                  <a:srgbClr val="000000"/>
                </a:solidFill>
              </a:rPr>
              <a:t> + 50K </a:t>
            </a:r>
            <a:r>
              <a:rPr lang="en-US" sz="2400" dirty="0">
                <a:solidFill>
                  <a:srgbClr val="000000"/>
                </a:solidFill>
              </a:rPr>
              <a:t>(3 summer mo)</a:t>
            </a:r>
          </a:p>
          <a:p>
            <a:pPr algn="l">
              <a:buFontTx/>
              <a:buNone/>
            </a:pPr>
            <a:r>
              <a:rPr lang="en-US" sz="2800" dirty="0">
                <a:solidFill>
                  <a:srgbClr val="000000"/>
                </a:solidFill>
              </a:rPr>
              <a:t>    = $320K + cost of research </a:t>
            </a:r>
          </a:p>
          <a:p>
            <a:pPr algn="l">
              <a:buFontTx/>
              <a:buNone/>
            </a:pPr>
            <a:r>
              <a:rPr lang="en-US" sz="2800" dirty="0">
                <a:solidFill>
                  <a:srgbClr val="000000"/>
                </a:solidFill>
              </a:rPr>
              <a:t>    </a:t>
            </a:r>
            <a:r>
              <a:rPr lang="en-US" sz="2400" dirty="0">
                <a:solidFill>
                  <a:srgbClr val="000000"/>
                </a:solidFill>
              </a:rPr>
              <a:t>(~30K/student)</a:t>
            </a:r>
            <a:r>
              <a:rPr lang="en-US" sz="2800" dirty="0">
                <a:solidFill>
                  <a:srgbClr val="000000"/>
                </a:solidFill>
              </a:rPr>
              <a:t> =</a:t>
            </a:r>
            <a:r>
              <a:rPr lang="en-US" sz="2800" dirty="0">
                <a:solidFill>
                  <a:srgbClr val="00CC99"/>
                </a:solidFill>
              </a:rPr>
              <a:t> </a:t>
            </a:r>
            <a:r>
              <a:rPr lang="en-US" sz="2800" u="sng" dirty="0"/>
              <a:t>$530,000/yr funding</a:t>
            </a:r>
          </a:p>
        </p:txBody>
      </p:sp>
      <p:sp>
        <p:nvSpPr>
          <p:cNvPr id="788483" name="Text Box 3"/>
          <p:cNvSpPr txBox="1">
            <a:spLocks noChangeArrowheads="1"/>
          </p:cNvSpPr>
          <p:nvPr/>
        </p:nvSpPr>
        <p:spPr bwMode="auto">
          <a:xfrm>
            <a:off x="0" y="0"/>
            <a:ext cx="9140825" cy="1096963"/>
          </a:xfrm>
          <a:prstGeom prst="rect">
            <a:avLst/>
          </a:prstGeom>
          <a:solidFill>
            <a:srgbClr val="EAEAEA"/>
          </a:solidFill>
          <a:ln w="9525">
            <a:noFill/>
            <a:miter lim="800000"/>
            <a:headEnd/>
            <a:tailEnd/>
          </a:ln>
          <a:effectLst/>
        </p:spPr>
        <p:txBody>
          <a:bodyPr wrap="none" anchor="ctr" anchorCtr="1"/>
          <a:lstStyle/>
          <a:p>
            <a:pPr algn="l" eaLnBrk="1" hangingPunct="1">
              <a:buFontTx/>
              <a:buNone/>
            </a:pPr>
            <a:r>
              <a:rPr lang="en-US" sz="4400" dirty="0">
                <a:solidFill>
                  <a:srgbClr val="3333CC"/>
                </a:solidFill>
              </a:rPr>
              <a:t>The Numbers ($)</a:t>
            </a:r>
            <a:endParaRPr lang="en-US" dirty="0"/>
          </a:p>
        </p:txBody>
      </p:sp>
      <p:sp>
        <p:nvSpPr>
          <p:cNvPr id="788484" name="Text Box 4"/>
          <p:cNvSpPr txBox="1">
            <a:spLocks noChangeArrowheads="1"/>
          </p:cNvSpPr>
          <p:nvPr/>
        </p:nvSpPr>
        <p:spPr bwMode="auto">
          <a:xfrm>
            <a:off x="8159750" y="0"/>
            <a:ext cx="984250" cy="244475"/>
          </a:xfrm>
          <a:prstGeom prst="rect">
            <a:avLst/>
          </a:prstGeom>
          <a:noFill/>
          <a:ln w="9525">
            <a:noFill/>
            <a:miter lim="800000"/>
            <a:headEnd/>
            <a:tailEnd/>
          </a:ln>
          <a:effectLst/>
        </p:spPr>
        <p:txBody>
          <a:bodyPr wrap="none">
            <a:spAutoFit/>
          </a:bodyPr>
          <a:lstStyle/>
          <a:p>
            <a:pPr algn="l" eaLnBrk="1" hangingPunct="1">
              <a:buFontTx/>
              <a:buNone/>
            </a:pPr>
            <a:r>
              <a:rPr lang="en-US" sz="1000" dirty="0">
                <a:solidFill>
                  <a:srgbClr val="3333CC"/>
                </a:solidFill>
              </a:rPr>
              <a:t>Slide 1 of 3</a:t>
            </a:r>
            <a:endParaRPr lang="en-US" dirty="0"/>
          </a:p>
        </p:txBody>
      </p:sp>
    </p:spTree>
    <p:extLst>
      <p:ext uri="{BB962C8B-B14F-4D97-AF65-F5344CB8AC3E}">
        <p14:creationId xmlns:p14="http://schemas.microsoft.com/office/powerpoint/2010/main" val="3768639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578" name="Rectangle 2"/>
          <p:cNvSpPr>
            <a:spLocks noChangeArrowheads="1"/>
          </p:cNvSpPr>
          <p:nvPr/>
        </p:nvSpPr>
        <p:spPr bwMode="auto">
          <a:xfrm>
            <a:off x="0" y="1352550"/>
            <a:ext cx="9144000" cy="5505450"/>
          </a:xfrm>
          <a:prstGeom prst="rect">
            <a:avLst/>
          </a:prstGeom>
          <a:noFill/>
          <a:ln w="9525">
            <a:noFill/>
            <a:miter lim="800000"/>
            <a:headEnd/>
            <a:tailEnd/>
          </a:ln>
          <a:effectLst/>
        </p:spPr>
        <p:txBody>
          <a:bodyPr>
            <a:spAutoFit/>
          </a:bodyPr>
          <a:lstStyle/>
          <a:p>
            <a:pPr algn="l" eaLnBrk="1" hangingPunct="1">
              <a:buFontTx/>
              <a:buNone/>
            </a:pPr>
            <a:r>
              <a:rPr lang="en-US" sz="2800" dirty="0">
                <a:solidFill>
                  <a:srgbClr val="CC3300"/>
                </a:solidFill>
                <a:sym typeface="Wingdings" pitchFamily="2" charset="2"/>
              </a:rPr>
              <a:t>     </a:t>
            </a:r>
            <a:r>
              <a:rPr lang="en-US" sz="2800" dirty="0">
                <a:solidFill>
                  <a:srgbClr val="000000"/>
                </a:solidFill>
              </a:rPr>
              <a:t>Idea to publication: 3 to 7 years</a:t>
            </a:r>
          </a:p>
          <a:p>
            <a:pPr algn="l">
              <a:spcBef>
                <a:spcPct val="20000"/>
              </a:spcBef>
              <a:buFontTx/>
              <a:buChar char="•"/>
            </a:pPr>
            <a:endParaRPr lang="en-US" sz="1200" dirty="0">
              <a:solidFill>
                <a:srgbClr val="000000"/>
              </a:solidFill>
            </a:endParaRPr>
          </a:p>
          <a:p>
            <a:pPr algn="l">
              <a:spcBef>
                <a:spcPct val="20000"/>
              </a:spcBef>
              <a:buFontTx/>
              <a:buNone/>
            </a:pPr>
            <a:r>
              <a:rPr lang="en-US" sz="2800" dirty="0">
                <a:solidFill>
                  <a:srgbClr val="CC3300"/>
                </a:solidFill>
                <a:sym typeface="Wingdings" pitchFamily="2" charset="2"/>
              </a:rPr>
              <a:t>     </a:t>
            </a:r>
            <a:r>
              <a:rPr lang="en-US" sz="2800" dirty="0">
                <a:solidFill>
                  <a:srgbClr val="000000"/>
                </a:solidFill>
              </a:rPr>
              <a:t>t = 0 </a:t>
            </a:r>
            <a:r>
              <a:rPr lang="en-US" sz="2400" dirty="0">
                <a:solidFill>
                  <a:srgbClr val="000000"/>
                </a:solidFill>
              </a:rPr>
              <a:t>(idea</a:t>
            </a:r>
            <a:r>
              <a:rPr lang="en-US" sz="2800" dirty="0">
                <a:solidFill>
                  <a:srgbClr val="000000"/>
                </a:solidFill>
              </a:rPr>
              <a:t>) </a:t>
            </a:r>
            <a:r>
              <a:rPr lang="en-US" sz="2800" dirty="0">
                <a:solidFill>
                  <a:srgbClr val="3333CC"/>
                </a:solidFill>
              </a:rPr>
              <a:t>+</a:t>
            </a:r>
            <a:r>
              <a:rPr lang="en-US" sz="2800" dirty="0">
                <a:solidFill>
                  <a:srgbClr val="000000"/>
                </a:solidFill>
              </a:rPr>
              <a:t> 3 mo </a:t>
            </a:r>
            <a:r>
              <a:rPr lang="en-US" sz="2400" dirty="0">
                <a:solidFill>
                  <a:srgbClr val="000000"/>
                </a:solidFill>
              </a:rPr>
              <a:t>(preliminary results</a:t>
            </a:r>
            <a:r>
              <a:rPr lang="en-US" sz="2800" dirty="0">
                <a:solidFill>
                  <a:srgbClr val="000000"/>
                </a:solidFill>
              </a:rPr>
              <a:t>)  </a:t>
            </a:r>
          </a:p>
          <a:p>
            <a:pPr algn="l">
              <a:spcBef>
                <a:spcPct val="20000"/>
              </a:spcBef>
              <a:buFontTx/>
              <a:buNone/>
            </a:pPr>
            <a:r>
              <a:rPr lang="en-US" sz="2800" dirty="0">
                <a:solidFill>
                  <a:srgbClr val="000000"/>
                </a:solidFill>
              </a:rPr>
              <a:t>        </a:t>
            </a:r>
            <a:r>
              <a:rPr lang="en-US" sz="1600" dirty="0">
                <a:solidFill>
                  <a:srgbClr val="000000"/>
                </a:solidFill>
              </a:rPr>
              <a:t>    </a:t>
            </a:r>
            <a:r>
              <a:rPr lang="en-US" sz="2800" dirty="0">
                <a:solidFill>
                  <a:srgbClr val="3333CC"/>
                </a:solidFill>
              </a:rPr>
              <a:t>+</a:t>
            </a:r>
            <a:r>
              <a:rPr lang="en-US" sz="2800" dirty="0">
                <a:solidFill>
                  <a:srgbClr val="000000"/>
                </a:solidFill>
              </a:rPr>
              <a:t> 2 mo </a:t>
            </a:r>
            <a:r>
              <a:rPr lang="en-US" sz="2400" dirty="0">
                <a:solidFill>
                  <a:srgbClr val="000000"/>
                </a:solidFill>
              </a:rPr>
              <a:t>(write proposal)</a:t>
            </a:r>
            <a:r>
              <a:rPr lang="en-US" sz="2800" dirty="0">
                <a:solidFill>
                  <a:srgbClr val="000000"/>
                </a:solidFill>
              </a:rPr>
              <a:t> </a:t>
            </a:r>
          </a:p>
          <a:p>
            <a:pPr algn="l">
              <a:spcBef>
                <a:spcPct val="20000"/>
              </a:spcBef>
              <a:buFontTx/>
              <a:buNone/>
            </a:pPr>
            <a:r>
              <a:rPr lang="en-US" sz="2800" dirty="0">
                <a:solidFill>
                  <a:srgbClr val="000000"/>
                </a:solidFill>
              </a:rPr>
              <a:t>        </a:t>
            </a:r>
            <a:r>
              <a:rPr lang="en-US" sz="1600" dirty="0">
                <a:solidFill>
                  <a:srgbClr val="000000"/>
                </a:solidFill>
              </a:rPr>
              <a:t>    </a:t>
            </a:r>
            <a:r>
              <a:rPr lang="en-US" sz="2800" dirty="0">
                <a:solidFill>
                  <a:srgbClr val="3333CC"/>
                </a:solidFill>
              </a:rPr>
              <a:t>+</a:t>
            </a:r>
            <a:r>
              <a:rPr lang="en-US" sz="2800" dirty="0">
                <a:solidFill>
                  <a:srgbClr val="000000"/>
                </a:solidFill>
              </a:rPr>
              <a:t> 3-6 mo </a:t>
            </a:r>
            <a:r>
              <a:rPr lang="en-US" sz="2400" dirty="0">
                <a:solidFill>
                  <a:srgbClr val="000000"/>
                </a:solidFill>
              </a:rPr>
              <a:t>(review)</a:t>
            </a:r>
            <a:r>
              <a:rPr lang="en-US" sz="2800" dirty="0">
                <a:solidFill>
                  <a:srgbClr val="000000"/>
                </a:solidFill>
              </a:rPr>
              <a:t> </a:t>
            </a:r>
          </a:p>
          <a:p>
            <a:pPr algn="l">
              <a:spcBef>
                <a:spcPct val="20000"/>
              </a:spcBef>
              <a:buFontTx/>
              <a:buNone/>
            </a:pPr>
            <a:r>
              <a:rPr lang="en-US" sz="2800" dirty="0">
                <a:solidFill>
                  <a:srgbClr val="000000"/>
                </a:solidFill>
              </a:rPr>
              <a:t>        </a:t>
            </a:r>
            <a:r>
              <a:rPr lang="en-US" sz="1600" dirty="0">
                <a:solidFill>
                  <a:srgbClr val="000000"/>
                </a:solidFill>
              </a:rPr>
              <a:t>    </a:t>
            </a:r>
            <a:r>
              <a:rPr lang="en-US" sz="2800" dirty="0">
                <a:solidFill>
                  <a:srgbClr val="3333CC"/>
                </a:solidFill>
              </a:rPr>
              <a:t>+</a:t>
            </a:r>
            <a:r>
              <a:rPr lang="en-US" sz="2800" dirty="0">
                <a:solidFill>
                  <a:srgbClr val="000000"/>
                </a:solidFill>
              </a:rPr>
              <a:t> 1-13 mo </a:t>
            </a:r>
            <a:r>
              <a:rPr lang="en-US" sz="2400" dirty="0">
                <a:solidFill>
                  <a:srgbClr val="000000"/>
                </a:solidFill>
              </a:rPr>
              <a:t>(funding cycle - note 10/1)</a:t>
            </a:r>
            <a:r>
              <a:rPr lang="en-US" sz="2800" dirty="0">
                <a:solidFill>
                  <a:srgbClr val="000000"/>
                </a:solidFill>
              </a:rPr>
              <a:t> </a:t>
            </a:r>
          </a:p>
          <a:p>
            <a:pPr algn="l">
              <a:spcBef>
                <a:spcPct val="20000"/>
              </a:spcBef>
              <a:buFontTx/>
              <a:buNone/>
            </a:pPr>
            <a:r>
              <a:rPr lang="en-US" sz="2800" dirty="0">
                <a:solidFill>
                  <a:srgbClr val="000000"/>
                </a:solidFill>
              </a:rPr>
              <a:t>        </a:t>
            </a:r>
            <a:r>
              <a:rPr lang="en-US" sz="1600" dirty="0">
                <a:solidFill>
                  <a:srgbClr val="000000"/>
                </a:solidFill>
              </a:rPr>
              <a:t>    </a:t>
            </a:r>
            <a:r>
              <a:rPr lang="en-US" sz="2800" dirty="0">
                <a:solidFill>
                  <a:srgbClr val="3333CC"/>
                </a:solidFill>
              </a:rPr>
              <a:t>+</a:t>
            </a:r>
            <a:r>
              <a:rPr lang="en-US" sz="2800" dirty="0">
                <a:solidFill>
                  <a:srgbClr val="000000"/>
                </a:solidFill>
              </a:rPr>
              <a:t> 0-12 mo </a:t>
            </a:r>
            <a:r>
              <a:rPr lang="en-US" sz="2400" dirty="0">
                <a:solidFill>
                  <a:srgbClr val="000000"/>
                </a:solidFill>
              </a:rPr>
              <a:t>(identify graduate student</a:t>
            </a:r>
            <a:r>
              <a:rPr lang="en-US" sz="2800" dirty="0">
                <a:solidFill>
                  <a:srgbClr val="000000"/>
                </a:solidFill>
              </a:rPr>
              <a:t>)</a:t>
            </a:r>
          </a:p>
          <a:p>
            <a:pPr algn="l">
              <a:spcBef>
                <a:spcPct val="20000"/>
              </a:spcBef>
              <a:buFontTx/>
              <a:buNone/>
            </a:pPr>
            <a:r>
              <a:rPr lang="en-US" sz="2800" dirty="0">
                <a:solidFill>
                  <a:srgbClr val="000000"/>
                </a:solidFill>
              </a:rPr>
              <a:t>        </a:t>
            </a:r>
            <a:r>
              <a:rPr lang="en-US" sz="1600" dirty="0">
                <a:solidFill>
                  <a:srgbClr val="000000"/>
                </a:solidFill>
              </a:rPr>
              <a:t>    </a:t>
            </a:r>
            <a:r>
              <a:rPr lang="en-US" sz="2800" dirty="0">
                <a:solidFill>
                  <a:srgbClr val="3333CC"/>
                </a:solidFill>
              </a:rPr>
              <a:t>+</a:t>
            </a:r>
            <a:r>
              <a:rPr lang="en-US" sz="2800" dirty="0">
                <a:solidFill>
                  <a:srgbClr val="000000"/>
                </a:solidFill>
              </a:rPr>
              <a:t> 12-36 mo </a:t>
            </a:r>
            <a:r>
              <a:rPr lang="en-US" sz="2400" dirty="0">
                <a:solidFill>
                  <a:srgbClr val="000000"/>
                </a:solidFill>
              </a:rPr>
              <a:t>(do research</a:t>
            </a:r>
            <a:r>
              <a:rPr lang="en-US" sz="2800" dirty="0">
                <a:solidFill>
                  <a:srgbClr val="000000"/>
                </a:solidFill>
              </a:rPr>
              <a:t>) </a:t>
            </a:r>
          </a:p>
          <a:p>
            <a:pPr algn="l">
              <a:spcBef>
                <a:spcPct val="20000"/>
              </a:spcBef>
              <a:buFontTx/>
              <a:buNone/>
            </a:pPr>
            <a:r>
              <a:rPr lang="en-US" sz="2800" dirty="0">
                <a:solidFill>
                  <a:srgbClr val="000000"/>
                </a:solidFill>
              </a:rPr>
              <a:t>        </a:t>
            </a:r>
            <a:r>
              <a:rPr lang="en-US" sz="1600" dirty="0">
                <a:solidFill>
                  <a:srgbClr val="000000"/>
                </a:solidFill>
              </a:rPr>
              <a:t>    </a:t>
            </a:r>
            <a:r>
              <a:rPr lang="en-US" sz="2800" dirty="0">
                <a:solidFill>
                  <a:srgbClr val="3333CC"/>
                </a:solidFill>
              </a:rPr>
              <a:t>+</a:t>
            </a:r>
            <a:r>
              <a:rPr lang="en-US" sz="2800" dirty="0">
                <a:solidFill>
                  <a:srgbClr val="000000"/>
                </a:solidFill>
              </a:rPr>
              <a:t> 3 mo </a:t>
            </a:r>
            <a:r>
              <a:rPr lang="en-US" sz="2400" dirty="0">
                <a:solidFill>
                  <a:srgbClr val="000000"/>
                </a:solidFill>
              </a:rPr>
              <a:t>(write manuscript)</a:t>
            </a:r>
            <a:r>
              <a:rPr lang="en-US" sz="2800" dirty="0">
                <a:solidFill>
                  <a:srgbClr val="000000"/>
                </a:solidFill>
              </a:rPr>
              <a:t>   </a:t>
            </a:r>
          </a:p>
          <a:p>
            <a:pPr algn="l">
              <a:spcBef>
                <a:spcPct val="20000"/>
              </a:spcBef>
              <a:buFontTx/>
              <a:buNone/>
            </a:pPr>
            <a:r>
              <a:rPr lang="en-US" sz="2800" dirty="0">
                <a:solidFill>
                  <a:srgbClr val="000000"/>
                </a:solidFill>
              </a:rPr>
              <a:t>        </a:t>
            </a:r>
            <a:r>
              <a:rPr lang="en-US" sz="1600" dirty="0">
                <a:solidFill>
                  <a:srgbClr val="000000"/>
                </a:solidFill>
              </a:rPr>
              <a:t>    </a:t>
            </a:r>
            <a:r>
              <a:rPr lang="en-US" sz="2800" dirty="0">
                <a:solidFill>
                  <a:srgbClr val="3333CC"/>
                </a:solidFill>
              </a:rPr>
              <a:t>+</a:t>
            </a:r>
            <a:r>
              <a:rPr lang="en-US" sz="2800" dirty="0">
                <a:solidFill>
                  <a:srgbClr val="000000"/>
                </a:solidFill>
              </a:rPr>
              <a:t> 6-15 mo </a:t>
            </a:r>
            <a:r>
              <a:rPr lang="en-US" sz="2400" dirty="0">
                <a:solidFill>
                  <a:srgbClr val="000000"/>
                </a:solidFill>
              </a:rPr>
              <a:t>(submit / review / publish)</a:t>
            </a:r>
            <a:r>
              <a:rPr lang="en-US" sz="2800" dirty="0">
                <a:solidFill>
                  <a:srgbClr val="000000"/>
                </a:solidFill>
              </a:rPr>
              <a:t> </a:t>
            </a:r>
          </a:p>
          <a:p>
            <a:pPr algn="l">
              <a:spcBef>
                <a:spcPct val="20000"/>
              </a:spcBef>
              <a:buFontTx/>
              <a:buNone/>
            </a:pPr>
            <a:r>
              <a:rPr lang="en-US" sz="2800" dirty="0">
                <a:solidFill>
                  <a:srgbClr val="000000"/>
                </a:solidFill>
              </a:rPr>
              <a:t>        </a:t>
            </a:r>
            <a:r>
              <a:rPr lang="en-US" sz="1600" dirty="0">
                <a:solidFill>
                  <a:srgbClr val="000000"/>
                </a:solidFill>
              </a:rPr>
              <a:t>    </a:t>
            </a:r>
            <a:r>
              <a:rPr lang="en-US" sz="2800" dirty="0">
                <a:solidFill>
                  <a:srgbClr val="3333CC"/>
                </a:solidFill>
              </a:rPr>
              <a:t>= </a:t>
            </a:r>
            <a:r>
              <a:rPr lang="en-US" sz="2800" i="1" u="sng" dirty="0">
                <a:solidFill>
                  <a:srgbClr val="3333CC"/>
                </a:solidFill>
              </a:rPr>
              <a:t>30-90 months</a:t>
            </a:r>
            <a:r>
              <a:rPr lang="en-US" sz="2800" dirty="0">
                <a:solidFill>
                  <a:srgbClr val="000000"/>
                </a:solidFill>
              </a:rPr>
              <a:t> </a:t>
            </a:r>
          </a:p>
          <a:p>
            <a:pPr algn="r" eaLnBrk="1" hangingPunct="1">
              <a:buFontTx/>
              <a:buNone/>
            </a:pPr>
            <a:endParaRPr lang="en-US" sz="1000" dirty="0">
              <a:solidFill>
                <a:srgbClr val="000000"/>
              </a:solidFill>
            </a:endParaRPr>
          </a:p>
        </p:txBody>
      </p:sp>
      <p:sp>
        <p:nvSpPr>
          <p:cNvPr id="792579" name="Text Box 3"/>
          <p:cNvSpPr txBox="1">
            <a:spLocks noChangeArrowheads="1"/>
          </p:cNvSpPr>
          <p:nvPr/>
        </p:nvSpPr>
        <p:spPr bwMode="auto">
          <a:xfrm>
            <a:off x="0" y="0"/>
            <a:ext cx="9140825" cy="1096963"/>
          </a:xfrm>
          <a:prstGeom prst="rect">
            <a:avLst/>
          </a:prstGeom>
          <a:solidFill>
            <a:srgbClr val="EAEAEA"/>
          </a:solidFill>
          <a:ln w="9525">
            <a:noFill/>
            <a:miter lim="800000"/>
            <a:headEnd/>
            <a:tailEnd/>
          </a:ln>
          <a:effectLst/>
        </p:spPr>
        <p:txBody>
          <a:bodyPr wrap="none" anchor="ctr" anchorCtr="1"/>
          <a:lstStyle/>
          <a:p>
            <a:pPr algn="l" eaLnBrk="1" hangingPunct="1">
              <a:buFontTx/>
              <a:buNone/>
            </a:pPr>
            <a:r>
              <a:rPr lang="en-US" sz="4400" dirty="0">
                <a:solidFill>
                  <a:srgbClr val="3333CC"/>
                </a:solidFill>
              </a:rPr>
              <a:t>The Numbers (time)</a:t>
            </a:r>
            <a:endParaRPr lang="en-US" dirty="0"/>
          </a:p>
        </p:txBody>
      </p:sp>
      <p:sp>
        <p:nvSpPr>
          <p:cNvPr id="792580" name="Text Box 4"/>
          <p:cNvSpPr txBox="1">
            <a:spLocks noChangeArrowheads="1"/>
          </p:cNvSpPr>
          <p:nvPr/>
        </p:nvSpPr>
        <p:spPr bwMode="auto">
          <a:xfrm>
            <a:off x="8159750" y="0"/>
            <a:ext cx="984250" cy="244475"/>
          </a:xfrm>
          <a:prstGeom prst="rect">
            <a:avLst/>
          </a:prstGeom>
          <a:noFill/>
          <a:ln w="9525">
            <a:noFill/>
            <a:miter lim="800000"/>
            <a:headEnd/>
            <a:tailEnd/>
          </a:ln>
          <a:effectLst/>
        </p:spPr>
        <p:txBody>
          <a:bodyPr wrap="none">
            <a:spAutoFit/>
          </a:bodyPr>
          <a:lstStyle/>
          <a:p>
            <a:pPr algn="l" eaLnBrk="1" hangingPunct="1">
              <a:buFontTx/>
              <a:buNone/>
            </a:pPr>
            <a:r>
              <a:rPr lang="en-US" sz="1000" dirty="0">
                <a:solidFill>
                  <a:srgbClr val="3333CC"/>
                </a:solidFill>
              </a:rPr>
              <a:t>Slide 3 of 3</a:t>
            </a:r>
            <a:endParaRPr lang="en-US" dirty="0"/>
          </a:p>
        </p:txBody>
      </p:sp>
    </p:spTree>
    <p:extLst>
      <p:ext uri="{BB962C8B-B14F-4D97-AF65-F5344CB8AC3E}">
        <p14:creationId xmlns:p14="http://schemas.microsoft.com/office/powerpoint/2010/main" val="10227697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26" name="Rectangle 2"/>
          <p:cNvSpPr>
            <a:spLocks noGrp="1" noChangeArrowheads="1"/>
          </p:cNvSpPr>
          <p:nvPr>
            <p:ph type="title"/>
          </p:nvPr>
        </p:nvSpPr>
        <p:spPr>
          <a:xfrm>
            <a:off x="0" y="0"/>
            <a:ext cx="9144000" cy="1219200"/>
          </a:xfrm>
          <a:solidFill>
            <a:srgbClr val="EAEAEA"/>
          </a:solidFill>
        </p:spPr>
        <p:txBody>
          <a:bodyPr/>
          <a:lstStyle/>
          <a:p>
            <a:r>
              <a:rPr lang="en-US" sz="4000" b="1" dirty="0">
                <a:solidFill>
                  <a:schemeClr val="accent2"/>
                </a:solidFill>
                <a:latin typeface="Verdana" pitchFamily="34" charset="0"/>
              </a:rPr>
              <a:t>Already Have Grant or Do Without $</a:t>
            </a:r>
          </a:p>
        </p:txBody>
      </p:sp>
      <p:sp>
        <p:nvSpPr>
          <p:cNvPr id="794627" name="Rectangle 3"/>
          <p:cNvSpPr>
            <a:spLocks noGrp="1" noChangeArrowheads="1"/>
          </p:cNvSpPr>
          <p:nvPr>
            <p:ph type="body" sz="half" idx="1"/>
          </p:nvPr>
        </p:nvSpPr>
        <p:spPr/>
        <p:txBody>
          <a:bodyPr/>
          <a:lstStyle/>
          <a:p>
            <a:pPr>
              <a:buClr>
                <a:srgbClr val="A50021"/>
              </a:buClr>
              <a:buFont typeface="Wingdings" pitchFamily="2" charset="2"/>
              <a:buNone/>
            </a:pPr>
            <a:r>
              <a:rPr lang="en-US" sz="2400" dirty="0">
                <a:solidFill>
                  <a:srgbClr val="006600"/>
                </a:solidFill>
                <a:latin typeface="Verdana" pitchFamily="34" charset="0"/>
              </a:rPr>
              <a:t>	</a:t>
            </a:r>
            <a:r>
              <a:rPr lang="en-US" sz="2400" b="1" i="1" u="sng" dirty="0">
                <a:solidFill>
                  <a:srgbClr val="006600"/>
                </a:solidFill>
                <a:latin typeface="Verdana" pitchFamily="34" charset="0"/>
              </a:rPr>
              <a:t>Theory/Modeling</a:t>
            </a:r>
          </a:p>
          <a:p>
            <a:pPr>
              <a:buClr>
                <a:srgbClr val="A50021"/>
              </a:buClr>
              <a:buFont typeface="Wingdings" pitchFamily="2" charset="2"/>
              <a:buChar char="u"/>
            </a:pPr>
            <a:r>
              <a:rPr lang="en-US" sz="2400" dirty="0">
                <a:solidFill>
                  <a:srgbClr val="006600"/>
                </a:solidFill>
                <a:latin typeface="Verdana" pitchFamily="34" charset="0"/>
              </a:rPr>
              <a:t>t=0 idea</a:t>
            </a:r>
          </a:p>
          <a:p>
            <a:pPr>
              <a:buClr>
                <a:srgbClr val="A50021"/>
              </a:buClr>
              <a:buFont typeface="Wingdings" pitchFamily="2" charset="2"/>
              <a:buChar char="u"/>
            </a:pPr>
            <a:r>
              <a:rPr lang="en-US" sz="2400" dirty="0">
                <a:solidFill>
                  <a:srgbClr val="006600"/>
                </a:solidFill>
                <a:latin typeface="Verdana" pitchFamily="34" charset="0"/>
              </a:rPr>
              <a:t>+ 1-3 months, theory/simulations</a:t>
            </a:r>
          </a:p>
          <a:p>
            <a:pPr>
              <a:buClr>
                <a:srgbClr val="A50021"/>
              </a:buClr>
              <a:buFont typeface="Wingdings" pitchFamily="2" charset="2"/>
              <a:buChar char="u"/>
            </a:pPr>
            <a:r>
              <a:rPr lang="en-US" sz="2400" dirty="0">
                <a:solidFill>
                  <a:srgbClr val="006600"/>
                </a:solidFill>
                <a:latin typeface="Verdana" pitchFamily="34" charset="0"/>
              </a:rPr>
              <a:t>+ 1-3 months, write</a:t>
            </a:r>
          </a:p>
          <a:p>
            <a:pPr>
              <a:buClr>
                <a:srgbClr val="A50021"/>
              </a:buClr>
              <a:buFont typeface="Wingdings" pitchFamily="2" charset="2"/>
              <a:buChar char="u"/>
            </a:pPr>
            <a:r>
              <a:rPr lang="en-US" sz="2400" dirty="0">
                <a:solidFill>
                  <a:srgbClr val="006600"/>
                </a:solidFill>
                <a:latin typeface="Verdana" pitchFamily="34" charset="0"/>
              </a:rPr>
              <a:t>+ 6-15 months, submit, review &amp; </a:t>
            </a:r>
            <a:r>
              <a:rPr lang="en-US" sz="2400" u="sng" dirty="0">
                <a:solidFill>
                  <a:srgbClr val="006600"/>
                </a:solidFill>
                <a:latin typeface="Verdana" pitchFamily="34" charset="0"/>
              </a:rPr>
              <a:t>publish</a:t>
            </a:r>
          </a:p>
          <a:p>
            <a:pPr>
              <a:buClr>
                <a:srgbClr val="A50021"/>
              </a:buClr>
              <a:buFont typeface="Wingdings" pitchFamily="2" charset="2"/>
              <a:buChar char="u"/>
            </a:pPr>
            <a:r>
              <a:rPr lang="en-US" sz="2400" dirty="0">
                <a:solidFill>
                  <a:srgbClr val="006600"/>
                </a:solidFill>
                <a:latin typeface="Verdana" pitchFamily="34" charset="0"/>
              </a:rPr>
              <a:t>   = 8-21 months</a:t>
            </a:r>
          </a:p>
        </p:txBody>
      </p:sp>
      <p:sp>
        <p:nvSpPr>
          <p:cNvPr id="794628" name="Rectangle 4"/>
          <p:cNvSpPr>
            <a:spLocks noGrp="1" noChangeArrowheads="1"/>
          </p:cNvSpPr>
          <p:nvPr>
            <p:ph type="body" sz="half" idx="2"/>
          </p:nvPr>
        </p:nvSpPr>
        <p:spPr/>
        <p:txBody>
          <a:bodyPr/>
          <a:lstStyle/>
          <a:p>
            <a:pPr>
              <a:buClr>
                <a:srgbClr val="A50021"/>
              </a:buClr>
              <a:buFont typeface="Wingdings" pitchFamily="2" charset="2"/>
              <a:buNone/>
            </a:pPr>
            <a:r>
              <a:rPr lang="en-US" sz="2400" dirty="0">
                <a:latin typeface="Verdana" pitchFamily="34" charset="0"/>
              </a:rPr>
              <a:t>	</a:t>
            </a:r>
            <a:r>
              <a:rPr lang="en-US" sz="2400" b="1" i="1" u="sng" dirty="0">
                <a:latin typeface="Verdana" pitchFamily="34" charset="0"/>
              </a:rPr>
              <a:t>Experimental</a:t>
            </a:r>
          </a:p>
          <a:p>
            <a:pPr>
              <a:buClr>
                <a:srgbClr val="A50021"/>
              </a:buClr>
              <a:buFont typeface="Wingdings" pitchFamily="2" charset="2"/>
              <a:buChar char="u"/>
            </a:pPr>
            <a:r>
              <a:rPr lang="en-US" sz="2400" dirty="0">
                <a:latin typeface="Verdana" pitchFamily="34" charset="0"/>
              </a:rPr>
              <a:t>t=0 idea</a:t>
            </a:r>
          </a:p>
          <a:p>
            <a:pPr>
              <a:buClr>
                <a:srgbClr val="A50021"/>
              </a:buClr>
              <a:buFont typeface="Wingdings" pitchFamily="2" charset="2"/>
              <a:buChar char="u"/>
            </a:pPr>
            <a:r>
              <a:rPr lang="en-US" sz="2400" dirty="0">
                <a:latin typeface="Verdana" pitchFamily="34" charset="0"/>
              </a:rPr>
              <a:t>+3-12 months, experiments</a:t>
            </a:r>
          </a:p>
          <a:p>
            <a:pPr>
              <a:buClr>
                <a:srgbClr val="A50021"/>
              </a:buClr>
              <a:buFont typeface="Wingdings" pitchFamily="2" charset="2"/>
              <a:buChar char="u"/>
            </a:pPr>
            <a:r>
              <a:rPr lang="en-US" sz="2400" dirty="0">
                <a:latin typeface="Verdana" pitchFamily="34" charset="0"/>
              </a:rPr>
              <a:t>+1-3 months, write</a:t>
            </a:r>
          </a:p>
          <a:p>
            <a:pPr>
              <a:buClr>
                <a:srgbClr val="A50021"/>
              </a:buClr>
              <a:buFont typeface="Wingdings" pitchFamily="2" charset="2"/>
              <a:buChar char="u"/>
            </a:pPr>
            <a:r>
              <a:rPr lang="en-US" sz="2400" dirty="0">
                <a:latin typeface="Verdana" pitchFamily="34" charset="0"/>
              </a:rPr>
              <a:t>+ 6-15 months, submit, review &amp; </a:t>
            </a:r>
            <a:r>
              <a:rPr lang="en-US" sz="2400" u="sng" dirty="0">
                <a:latin typeface="Verdana" pitchFamily="34" charset="0"/>
              </a:rPr>
              <a:t>publish </a:t>
            </a:r>
          </a:p>
          <a:p>
            <a:pPr>
              <a:buClr>
                <a:srgbClr val="A50021"/>
              </a:buClr>
              <a:buFont typeface="Wingdings" pitchFamily="2" charset="2"/>
              <a:buChar char="u"/>
            </a:pPr>
            <a:r>
              <a:rPr lang="en-US" sz="2400" dirty="0">
                <a:latin typeface="Verdana" pitchFamily="34" charset="0"/>
              </a:rPr>
              <a:t>   = 10-30 months</a:t>
            </a:r>
          </a:p>
        </p:txBody>
      </p:sp>
      <p:sp>
        <p:nvSpPr>
          <p:cNvPr id="7" name="Slide Number Placeholder 6"/>
          <p:cNvSpPr>
            <a:spLocks noGrp="1"/>
          </p:cNvSpPr>
          <p:nvPr>
            <p:ph type="sldNum" sz="quarter" idx="12"/>
          </p:nvPr>
        </p:nvSpPr>
        <p:spPr/>
        <p:txBody>
          <a:bodyPr/>
          <a:lstStyle/>
          <a:p>
            <a:fld id="{E7982269-AB5D-45DD-A6CD-D4269EA5F3AE}" type="slidenum">
              <a:rPr lang="en-US" smtClean="0">
                <a:solidFill>
                  <a:srgbClr val="000000"/>
                </a:solidFill>
              </a:rPr>
              <a:pPr/>
              <a:t>24</a:t>
            </a:fld>
            <a:endParaRPr lang="en-US" dirty="0">
              <a:solidFill>
                <a:srgbClr val="000000"/>
              </a:solidFill>
            </a:endParaRPr>
          </a:p>
        </p:txBody>
      </p:sp>
    </p:spTree>
    <p:extLst>
      <p:ext uri="{BB962C8B-B14F-4D97-AF65-F5344CB8AC3E}">
        <p14:creationId xmlns:p14="http://schemas.microsoft.com/office/powerpoint/2010/main" val="22669166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Text Box 3"/>
          <p:cNvSpPr txBox="1">
            <a:spLocks noChangeArrowheads="1"/>
          </p:cNvSpPr>
          <p:nvPr/>
        </p:nvSpPr>
        <p:spPr bwMode="auto">
          <a:xfrm>
            <a:off x="0" y="25400"/>
            <a:ext cx="9144000" cy="7040563"/>
          </a:xfrm>
          <a:prstGeom prst="rect">
            <a:avLst/>
          </a:prstGeom>
          <a:noFill/>
          <a:ln w="9525">
            <a:noFill/>
            <a:miter lim="800000"/>
            <a:headEnd/>
            <a:tailEnd/>
          </a:ln>
          <a:effectLst/>
        </p:spPr>
        <p:txBody>
          <a:bodyPr>
            <a:spAutoFit/>
          </a:bodyPr>
          <a:lstStyle/>
          <a:p>
            <a:pPr algn="l" eaLnBrk="1" hangingPunct="1">
              <a:buFontTx/>
              <a:buNone/>
            </a:pPr>
            <a:endParaRPr lang="en-US" sz="800" dirty="0">
              <a:solidFill>
                <a:srgbClr val="3333CC"/>
              </a:solidFill>
              <a:latin typeface="Comic Sans MS" pitchFamily="66" charset="0"/>
            </a:endParaRPr>
          </a:p>
          <a:p>
            <a:pPr eaLnBrk="1" hangingPunct="1">
              <a:buFontTx/>
              <a:buNone/>
            </a:pPr>
            <a:r>
              <a:rPr lang="en-US" sz="3600" dirty="0">
                <a:solidFill>
                  <a:srgbClr val="3333CC"/>
                </a:solidFill>
              </a:rPr>
              <a:t>Identifying Research Area </a:t>
            </a:r>
          </a:p>
          <a:p>
            <a:pPr eaLnBrk="1" hangingPunct="1">
              <a:buFontTx/>
              <a:buNone/>
            </a:pPr>
            <a:r>
              <a:rPr lang="en-US" sz="3600" dirty="0">
                <a:solidFill>
                  <a:srgbClr val="3333CC"/>
                </a:solidFill>
              </a:rPr>
              <a:t>and Issues in your Field</a:t>
            </a:r>
          </a:p>
          <a:p>
            <a:pPr algn="l" eaLnBrk="1" hangingPunct="1">
              <a:buFontTx/>
              <a:buNone/>
            </a:pPr>
            <a:endParaRPr lang="en-US" sz="1200" dirty="0">
              <a:solidFill>
                <a:srgbClr val="3333CC"/>
              </a:solidFill>
            </a:endParaRPr>
          </a:p>
          <a:p>
            <a:pPr algn="l">
              <a:buFontTx/>
              <a:buNone/>
            </a:pPr>
            <a:r>
              <a:rPr lang="en-US" sz="2000" dirty="0">
                <a:solidFill>
                  <a:srgbClr val="000000"/>
                </a:solidFill>
                <a:sym typeface="Wingdings" pitchFamily="2" charset="2"/>
              </a:rPr>
              <a:t> </a:t>
            </a:r>
            <a:r>
              <a:rPr lang="en-US" sz="2800" dirty="0">
                <a:solidFill>
                  <a:srgbClr val="CC3300"/>
                </a:solidFill>
                <a:sym typeface="Wingdings" pitchFamily="2" charset="2"/>
              </a:rPr>
              <a:t></a:t>
            </a:r>
            <a:r>
              <a:rPr lang="en-US" sz="2800" dirty="0">
                <a:solidFill>
                  <a:srgbClr val="000000"/>
                </a:solidFill>
                <a:sym typeface="Wingdings" pitchFamily="2" charset="2"/>
              </a:rPr>
              <a:t>  </a:t>
            </a:r>
            <a:r>
              <a:rPr lang="en-US" sz="2800" dirty="0">
                <a:solidFill>
                  <a:srgbClr val="000000"/>
                </a:solidFill>
              </a:rPr>
              <a:t>Extension of thesis </a:t>
            </a:r>
          </a:p>
          <a:p>
            <a:pPr algn="l">
              <a:buFontTx/>
              <a:buNone/>
            </a:pPr>
            <a:r>
              <a:rPr lang="en-US" sz="2800" dirty="0">
                <a:solidFill>
                  <a:srgbClr val="000000"/>
                </a:solidFill>
              </a:rPr>
              <a:t>     </a:t>
            </a:r>
            <a:r>
              <a:rPr lang="en-US" dirty="0">
                <a:solidFill>
                  <a:srgbClr val="000000"/>
                </a:solidFill>
              </a:rPr>
              <a:t> </a:t>
            </a:r>
            <a:r>
              <a:rPr lang="en-US" sz="2800" dirty="0">
                <a:solidFill>
                  <a:srgbClr val="000000"/>
                </a:solidFill>
              </a:rPr>
              <a:t>or post-doctoral research</a:t>
            </a:r>
          </a:p>
          <a:p>
            <a:pPr algn="l">
              <a:buFontTx/>
              <a:buChar char="•"/>
            </a:pPr>
            <a:endParaRPr lang="en-US" sz="800" dirty="0">
              <a:solidFill>
                <a:srgbClr val="000000"/>
              </a:solidFill>
            </a:endParaRPr>
          </a:p>
          <a:p>
            <a:pPr lvl="1" algn="l">
              <a:buFontTx/>
              <a:buNone/>
            </a:pPr>
            <a:r>
              <a:rPr lang="en-US" sz="2400" dirty="0">
                <a:solidFill>
                  <a:srgbClr val="000000"/>
                </a:solidFill>
              </a:rPr>
              <a:t>  </a:t>
            </a:r>
            <a:r>
              <a:rPr lang="en-US" sz="2400" dirty="0">
                <a:solidFill>
                  <a:srgbClr val="CC3300"/>
                </a:solidFill>
                <a:sym typeface="Wingdings" pitchFamily="2" charset="2"/>
              </a:rPr>
              <a:t></a:t>
            </a:r>
            <a:r>
              <a:rPr lang="en-US" sz="2400" dirty="0">
                <a:solidFill>
                  <a:srgbClr val="000000"/>
                </a:solidFill>
                <a:sym typeface="Wingdings" pitchFamily="2" charset="2"/>
              </a:rPr>
              <a:t>  </a:t>
            </a:r>
            <a:r>
              <a:rPr lang="en-US" sz="2400" dirty="0"/>
              <a:t>Easiest but competing with former advisor(s)</a:t>
            </a:r>
          </a:p>
          <a:p>
            <a:pPr lvl="1" algn="l">
              <a:buFontTx/>
              <a:buChar char="–"/>
            </a:pPr>
            <a:endParaRPr lang="en-US" sz="1200" dirty="0"/>
          </a:p>
          <a:p>
            <a:pPr algn="l">
              <a:buFontTx/>
              <a:buNone/>
            </a:pPr>
            <a:r>
              <a:rPr lang="en-US" sz="2000" dirty="0">
                <a:solidFill>
                  <a:srgbClr val="000000"/>
                </a:solidFill>
                <a:sym typeface="Wingdings" pitchFamily="2" charset="2"/>
              </a:rPr>
              <a:t> </a:t>
            </a:r>
            <a:r>
              <a:rPr lang="en-US" sz="2800" dirty="0">
                <a:solidFill>
                  <a:srgbClr val="CC3300"/>
                </a:solidFill>
                <a:sym typeface="Wingdings" pitchFamily="2" charset="2"/>
              </a:rPr>
              <a:t></a:t>
            </a:r>
            <a:r>
              <a:rPr lang="en-US" sz="2800" dirty="0">
                <a:solidFill>
                  <a:srgbClr val="000000"/>
                </a:solidFill>
                <a:sym typeface="Wingdings" pitchFamily="2" charset="2"/>
              </a:rPr>
              <a:t>  </a:t>
            </a:r>
            <a:r>
              <a:rPr lang="en-US" sz="2800" dirty="0">
                <a:solidFill>
                  <a:srgbClr val="000000"/>
                </a:solidFill>
              </a:rPr>
              <a:t>Tangent to thesis </a:t>
            </a:r>
          </a:p>
          <a:p>
            <a:pPr algn="l">
              <a:buFontTx/>
              <a:buNone/>
            </a:pPr>
            <a:r>
              <a:rPr lang="en-US" sz="2800" dirty="0">
                <a:solidFill>
                  <a:srgbClr val="000000"/>
                </a:solidFill>
              </a:rPr>
              <a:t>     </a:t>
            </a:r>
            <a:r>
              <a:rPr lang="en-US" dirty="0">
                <a:solidFill>
                  <a:srgbClr val="000000"/>
                </a:solidFill>
              </a:rPr>
              <a:t> </a:t>
            </a:r>
            <a:r>
              <a:rPr lang="en-US" sz="2800" dirty="0">
                <a:solidFill>
                  <a:srgbClr val="000000"/>
                </a:solidFill>
              </a:rPr>
              <a:t>or post-doctoral research</a:t>
            </a:r>
          </a:p>
          <a:p>
            <a:pPr algn="l">
              <a:buFontTx/>
              <a:buChar char="•"/>
            </a:pPr>
            <a:endParaRPr lang="en-US" sz="800" dirty="0">
              <a:solidFill>
                <a:srgbClr val="000000"/>
              </a:solidFill>
            </a:endParaRPr>
          </a:p>
          <a:p>
            <a:pPr lvl="1" algn="l">
              <a:buFontTx/>
              <a:buNone/>
            </a:pPr>
            <a:r>
              <a:rPr lang="en-US" sz="2400" dirty="0">
                <a:solidFill>
                  <a:srgbClr val="000000"/>
                </a:solidFill>
              </a:rPr>
              <a:t>  </a:t>
            </a:r>
            <a:r>
              <a:rPr lang="en-US" sz="2400" dirty="0">
                <a:solidFill>
                  <a:srgbClr val="CC3300"/>
                </a:solidFill>
                <a:sym typeface="Wingdings" pitchFamily="2" charset="2"/>
              </a:rPr>
              <a:t></a:t>
            </a:r>
            <a:r>
              <a:rPr lang="en-US" sz="2400" dirty="0">
                <a:solidFill>
                  <a:srgbClr val="000000"/>
                </a:solidFill>
                <a:sym typeface="Wingdings" pitchFamily="2" charset="2"/>
              </a:rPr>
              <a:t> </a:t>
            </a:r>
            <a:r>
              <a:rPr lang="en-US" sz="2400" dirty="0"/>
              <a:t>Easy transition but credibility not fully</a:t>
            </a:r>
          </a:p>
          <a:p>
            <a:pPr lvl="1" algn="l">
              <a:buFontTx/>
              <a:buNone/>
            </a:pPr>
            <a:r>
              <a:rPr lang="en-US" sz="2400" dirty="0"/>
              <a:t>    </a:t>
            </a:r>
            <a:r>
              <a:rPr lang="en-US" dirty="0"/>
              <a:t> </a:t>
            </a:r>
            <a:r>
              <a:rPr lang="en-US" sz="1000" dirty="0"/>
              <a:t>  </a:t>
            </a:r>
            <a:r>
              <a:rPr lang="en-US" sz="2400" dirty="0"/>
              <a:t>established</a:t>
            </a:r>
          </a:p>
          <a:p>
            <a:pPr lvl="1" algn="l">
              <a:buFontTx/>
              <a:buChar char="–"/>
            </a:pPr>
            <a:endParaRPr lang="en-US" sz="1200" dirty="0">
              <a:solidFill>
                <a:srgbClr val="000000"/>
              </a:solidFill>
            </a:endParaRPr>
          </a:p>
          <a:p>
            <a:pPr algn="l">
              <a:buFontTx/>
              <a:buNone/>
            </a:pPr>
            <a:r>
              <a:rPr lang="en-US" sz="2000" dirty="0">
                <a:solidFill>
                  <a:srgbClr val="000000"/>
                </a:solidFill>
                <a:sym typeface="Wingdings" pitchFamily="2" charset="2"/>
              </a:rPr>
              <a:t> </a:t>
            </a:r>
            <a:r>
              <a:rPr lang="en-US" sz="2800" dirty="0">
                <a:solidFill>
                  <a:srgbClr val="CC3300"/>
                </a:solidFill>
                <a:sym typeface="Wingdings" pitchFamily="2" charset="2"/>
              </a:rPr>
              <a:t></a:t>
            </a:r>
            <a:r>
              <a:rPr lang="en-US" sz="2800" dirty="0">
                <a:solidFill>
                  <a:srgbClr val="000000"/>
                </a:solidFill>
                <a:sym typeface="Wingdings" pitchFamily="2" charset="2"/>
              </a:rPr>
              <a:t>  </a:t>
            </a:r>
            <a:r>
              <a:rPr lang="en-US" sz="2800" dirty="0">
                <a:solidFill>
                  <a:srgbClr val="000000"/>
                </a:solidFill>
              </a:rPr>
              <a:t>New area</a:t>
            </a:r>
          </a:p>
          <a:p>
            <a:pPr algn="l">
              <a:buFontTx/>
              <a:buChar char="•"/>
            </a:pPr>
            <a:endParaRPr lang="en-US" sz="800" dirty="0">
              <a:solidFill>
                <a:srgbClr val="000000"/>
              </a:solidFill>
            </a:endParaRPr>
          </a:p>
          <a:p>
            <a:pPr lvl="1" algn="l">
              <a:buFontTx/>
              <a:buNone/>
            </a:pPr>
            <a:r>
              <a:rPr lang="en-US" sz="2400" dirty="0">
                <a:solidFill>
                  <a:srgbClr val="000000"/>
                </a:solidFill>
              </a:rPr>
              <a:t>  </a:t>
            </a:r>
            <a:r>
              <a:rPr lang="en-US" sz="2400" dirty="0">
                <a:solidFill>
                  <a:srgbClr val="CC3300"/>
                </a:solidFill>
                <a:sym typeface="Wingdings" pitchFamily="2" charset="2"/>
              </a:rPr>
              <a:t></a:t>
            </a:r>
            <a:r>
              <a:rPr lang="en-US" sz="2400" dirty="0">
                <a:solidFill>
                  <a:srgbClr val="000000"/>
                </a:solidFill>
                <a:sym typeface="Wingdings" pitchFamily="2" charset="2"/>
              </a:rPr>
              <a:t> </a:t>
            </a:r>
            <a:r>
              <a:rPr lang="en-US" sz="2400" dirty="0"/>
              <a:t>Longer time constant &amp; higher risk, but </a:t>
            </a:r>
          </a:p>
          <a:p>
            <a:pPr lvl="1" algn="l">
              <a:buFontTx/>
              <a:buNone/>
            </a:pPr>
            <a:r>
              <a:rPr lang="en-US" sz="2400" dirty="0"/>
              <a:t>     </a:t>
            </a:r>
            <a:r>
              <a:rPr lang="en-US" dirty="0"/>
              <a:t> </a:t>
            </a:r>
            <a:r>
              <a:rPr lang="en-US" sz="2400" dirty="0"/>
              <a:t>return may be high; consider collaboration  </a:t>
            </a:r>
          </a:p>
          <a:p>
            <a:pPr lvl="1" algn="l">
              <a:buFontTx/>
              <a:buNone/>
            </a:pPr>
            <a:r>
              <a:rPr lang="en-US" sz="2400" dirty="0"/>
              <a:t>     </a:t>
            </a:r>
            <a:r>
              <a:rPr lang="en-US" dirty="0"/>
              <a:t> </a:t>
            </a:r>
            <a:r>
              <a:rPr lang="en-US" sz="2400" dirty="0"/>
              <a:t>(your contribution must be recognizable)</a:t>
            </a:r>
          </a:p>
          <a:p>
            <a:pPr algn="l" eaLnBrk="1" hangingPunct="1">
              <a:buFontTx/>
              <a:buNone/>
            </a:pPr>
            <a:endParaRPr lang="en-US" sz="3200" dirty="0">
              <a:solidFill>
                <a:srgbClr val="000000"/>
              </a:solidFill>
            </a:endParaRPr>
          </a:p>
        </p:txBody>
      </p:sp>
    </p:spTree>
    <p:extLst>
      <p:ext uri="{BB962C8B-B14F-4D97-AF65-F5344CB8AC3E}">
        <p14:creationId xmlns:p14="http://schemas.microsoft.com/office/powerpoint/2010/main" val="28074722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22" name="Rectangle 2"/>
          <p:cNvSpPr>
            <a:spLocks noGrp="1" noChangeArrowheads="1"/>
          </p:cNvSpPr>
          <p:nvPr>
            <p:ph type="title"/>
          </p:nvPr>
        </p:nvSpPr>
        <p:spPr>
          <a:xfrm>
            <a:off x="0" y="0"/>
            <a:ext cx="9144000" cy="1371600"/>
          </a:xfrm>
          <a:solidFill>
            <a:srgbClr val="EAEAEA"/>
          </a:solidFill>
        </p:spPr>
        <p:txBody>
          <a:bodyPr anchorCtr="1"/>
          <a:lstStyle/>
          <a:p>
            <a:r>
              <a:rPr lang="en-US" b="1" dirty="0">
                <a:solidFill>
                  <a:schemeClr val="accent2"/>
                </a:solidFill>
                <a:latin typeface="Verdana" pitchFamily="34" charset="0"/>
              </a:rPr>
              <a:t>Misconceptions </a:t>
            </a:r>
            <a:r>
              <a:rPr lang="en-US" sz="3600" b="1" dirty="0">
                <a:solidFill>
                  <a:schemeClr val="accent2"/>
                </a:solidFill>
                <a:latin typeface="Verdana" pitchFamily="34" charset="0"/>
              </a:rPr>
              <a:t/>
            </a:r>
            <a:br>
              <a:rPr lang="en-US" sz="3600" b="1" dirty="0">
                <a:solidFill>
                  <a:schemeClr val="accent2"/>
                </a:solidFill>
                <a:latin typeface="Verdana" pitchFamily="34" charset="0"/>
              </a:rPr>
            </a:br>
            <a:r>
              <a:rPr lang="en-US" sz="3600" b="1" dirty="0">
                <a:solidFill>
                  <a:schemeClr val="accent2"/>
                </a:solidFill>
                <a:latin typeface="Verdana" pitchFamily="34" charset="0"/>
              </a:rPr>
              <a:t>About Education Research</a:t>
            </a:r>
          </a:p>
        </p:txBody>
      </p:sp>
      <p:sp>
        <p:nvSpPr>
          <p:cNvPr id="798723" name="Rectangle 3"/>
          <p:cNvSpPr>
            <a:spLocks noGrp="1" noChangeArrowheads="1"/>
          </p:cNvSpPr>
          <p:nvPr>
            <p:ph type="body" idx="4294967295"/>
          </p:nvPr>
        </p:nvSpPr>
        <p:spPr>
          <a:xfrm>
            <a:off x="152400" y="1524000"/>
            <a:ext cx="8991600" cy="5334000"/>
          </a:xfrm>
        </p:spPr>
        <p:txBody>
          <a:bodyPr/>
          <a:lstStyle/>
          <a:p>
            <a:pPr>
              <a:lnSpc>
                <a:spcPct val="90000"/>
              </a:lnSpc>
              <a:spcBef>
                <a:spcPct val="0"/>
              </a:spcBef>
              <a:buFontTx/>
              <a:buNone/>
            </a:pPr>
            <a:r>
              <a:rPr lang="en-US" sz="2800" b="1" dirty="0">
                <a:latin typeface="Verdana" pitchFamily="34" charset="0"/>
              </a:rPr>
              <a:t>‘Education research is not real research</a:t>
            </a:r>
            <a:r>
              <a:rPr lang="en-US" sz="2800" dirty="0">
                <a:latin typeface="Verdana" pitchFamily="34" charset="0"/>
              </a:rPr>
              <a:t>’</a:t>
            </a:r>
          </a:p>
          <a:p>
            <a:pPr>
              <a:lnSpc>
                <a:spcPct val="90000"/>
              </a:lnSpc>
              <a:spcBef>
                <a:spcPct val="0"/>
              </a:spcBef>
              <a:buFontTx/>
              <a:buNone/>
            </a:pPr>
            <a:endParaRPr lang="en-US" sz="1000" dirty="0">
              <a:latin typeface="Verdana" pitchFamily="34" charset="0"/>
            </a:endParaRPr>
          </a:p>
          <a:p>
            <a:pPr>
              <a:lnSpc>
                <a:spcPct val="90000"/>
              </a:lnSpc>
              <a:spcBef>
                <a:spcPct val="0"/>
              </a:spcBef>
              <a:buFontTx/>
              <a:buNone/>
            </a:pPr>
            <a:r>
              <a:rPr lang="en-US" sz="2400" b="1" dirty="0">
                <a:solidFill>
                  <a:srgbClr val="008000"/>
                </a:solidFill>
                <a:latin typeface="Verdana" pitchFamily="34" charset="0"/>
                <a:sym typeface="Wingdings" pitchFamily="2" charset="2"/>
              </a:rPr>
              <a:t> </a:t>
            </a:r>
            <a:r>
              <a:rPr lang="en-US" sz="2400" b="1" dirty="0">
                <a:solidFill>
                  <a:srgbClr val="CC3300"/>
                </a:solidFill>
                <a:latin typeface="Verdana" pitchFamily="34" charset="0"/>
                <a:sym typeface="Wingdings" pitchFamily="2" charset="2"/>
              </a:rPr>
              <a:t></a:t>
            </a:r>
            <a:r>
              <a:rPr lang="en-US" sz="2400" b="1" dirty="0">
                <a:solidFill>
                  <a:srgbClr val="008000"/>
                </a:solidFill>
                <a:latin typeface="Verdana" pitchFamily="34" charset="0"/>
                <a:sym typeface="Wingdings" pitchFamily="2" charset="2"/>
              </a:rPr>
              <a:t> </a:t>
            </a:r>
            <a:r>
              <a:rPr lang="en-US" sz="2400" b="1" dirty="0">
                <a:solidFill>
                  <a:srgbClr val="008000"/>
                </a:solidFill>
                <a:latin typeface="Verdana" pitchFamily="34" charset="0"/>
              </a:rPr>
              <a:t>Few engineers are exposed to ‘real education</a:t>
            </a:r>
          </a:p>
          <a:p>
            <a:pPr>
              <a:lnSpc>
                <a:spcPct val="90000"/>
              </a:lnSpc>
              <a:spcBef>
                <a:spcPct val="0"/>
              </a:spcBef>
              <a:buFontTx/>
              <a:buNone/>
            </a:pPr>
            <a:r>
              <a:rPr lang="en-US" sz="2400" b="1" dirty="0">
                <a:solidFill>
                  <a:srgbClr val="008000"/>
                </a:solidFill>
                <a:latin typeface="Verdana" pitchFamily="34" charset="0"/>
              </a:rPr>
              <a:t>     research’, but it is a sophisticated combination</a:t>
            </a:r>
          </a:p>
          <a:p>
            <a:pPr>
              <a:lnSpc>
                <a:spcPct val="90000"/>
              </a:lnSpc>
              <a:spcBef>
                <a:spcPct val="0"/>
              </a:spcBef>
              <a:buFontTx/>
              <a:buNone/>
            </a:pPr>
            <a:r>
              <a:rPr lang="en-US" sz="2400" b="1" dirty="0">
                <a:solidFill>
                  <a:srgbClr val="008000"/>
                </a:solidFill>
                <a:latin typeface="Verdana" pitchFamily="34" charset="0"/>
              </a:rPr>
              <a:t>     of cognitive &amp; behavioral sciences, design and</a:t>
            </a:r>
          </a:p>
          <a:p>
            <a:pPr>
              <a:lnSpc>
                <a:spcPct val="90000"/>
              </a:lnSpc>
              <a:spcBef>
                <a:spcPct val="0"/>
              </a:spcBef>
              <a:buFontTx/>
              <a:buNone/>
            </a:pPr>
            <a:r>
              <a:rPr lang="en-US" sz="2400" b="1" dirty="0">
                <a:solidFill>
                  <a:srgbClr val="008000"/>
                </a:solidFill>
                <a:latin typeface="Verdana" pitchFamily="34" charset="0"/>
              </a:rPr>
              <a:t>     analysis of experiments w/human element, . . .</a:t>
            </a:r>
          </a:p>
          <a:p>
            <a:pPr lvl="1">
              <a:lnSpc>
                <a:spcPct val="90000"/>
              </a:lnSpc>
              <a:spcBef>
                <a:spcPct val="0"/>
              </a:spcBef>
            </a:pPr>
            <a:endParaRPr lang="en-US" sz="2000" b="1" dirty="0">
              <a:solidFill>
                <a:srgbClr val="008000"/>
              </a:solidFill>
              <a:latin typeface="Verdana" pitchFamily="34" charset="0"/>
            </a:endParaRPr>
          </a:p>
          <a:p>
            <a:pPr>
              <a:lnSpc>
                <a:spcPct val="90000"/>
              </a:lnSpc>
              <a:spcBef>
                <a:spcPct val="0"/>
              </a:spcBef>
              <a:buFontTx/>
              <a:buNone/>
            </a:pPr>
            <a:r>
              <a:rPr lang="en-US" sz="2800" b="1" dirty="0">
                <a:latin typeface="Verdana" pitchFamily="34" charset="0"/>
              </a:rPr>
              <a:t>‘There is no funding for education research’</a:t>
            </a:r>
          </a:p>
          <a:p>
            <a:pPr>
              <a:lnSpc>
                <a:spcPct val="90000"/>
              </a:lnSpc>
              <a:spcBef>
                <a:spcPct val="0"/>
              </a:spcBef>
              <a:buFontTx/>
              <a:buNone/>
            </a:pPr>
            <a:endParaRPr lang="en-US" sz="1000" b="1" dirty="0">
              <a:solidFill>
                <a:srgbClr val="008000"/>
              </a:solidFill>
              <a:latin typeface="Verdana" pitchFamily="34" charset="0"/>
            </a:endParaRPr>
          </a:p>
          <a:p>
            <a:pPr>
              <a:lnSpc>
                <a:spcPct val="90000"/>
              </a:lnSpc>
              <a:spcBef>
                <a:spcPct val="0"/>
              </a:spcBef>
              <a:buFont typeface="Wingdings" pitchFamily="2" charset="2"/>
              <a:buNone/>
            </a:pPr>
            <a:r>
              <a:rPr lang="en-US" sz="2400" b="1" dirty="0">
                <a:solidFill>
                  <a:srgbClr val="CC3300"/>
                </a:solidFill>
                <a:latin typeface="Verdana" pitchFamily="34" charset="0"/>
                <a:sym typeface="Wingdings" pitchFamily="2" charset="2"/>
              </a:rPr>
              <a:t></a:t>
            </a:r>
            <a:r>
              <a:rPr lang="en-US" sz="2400" b="1" dirty="0">
                <a:solidFill>
                  <a:srgbClr val="008000"/>
                </a:solidFill>
                <a:latin typeface="Verdana" pitchFamily="34" charset="0"/>
              </a:rPr>
              <a:t> Workforce development $ growing rapidly</a:t>
            </a:r>
          </a:p>
          <a:p>
            <a:pPr>
              <a:lnSpc>
                <a:spcPct val="90000"/>
              </a:lnSpc>
              <a:spcBef>
                <a:spcPct val="0"/>
              </a:spcBef>
              <a:buFont typeface="Wingdings" pitchFamily="2" charset="2"/>
              <a:buNone/>
            </a:pPr>
            <a:r>
              <a:rPr lang="en-US" sz="1000" b="1" dirty="0">
                <a:solidFill>
                  <a:srgbClr val="008000"/>
                </a:solidFill>
                <a:latin typeface="Verdana" pitchFamily="34" charset="0"/>
              </a:rPr>
              <a:t> </a:t>
            </a:r>
          </a:p>
          <a:p>
            <a:pPr>
              <a:lnSpc>
                <a:spcPct val="90000"/>
              </a:lnSpc>
              <a:spcBef>
                <a:spcPct val="0"/>
              </a:spcBef>
              <a:buFont typeface="Wingdings" pitchFamily="2" charset="2"/>
              <a:buNone/>
            </a:pPr>
            <a:r>
              <a:rPr lang="en-US" sz="2400" b="1" dirty="0">
                <a:solidFill>
                  <a:srgbClr val="CC3300"/>
                </a:solidFill>
                <a:latin typeface="Verdana" pitchFamily="34" charset="0"/>
                <a:sym typeface="Wingdings" pitchFamily="2" charset="2"/>
              </a:rPr>
              <a:t></a:t>
            </a:r>
            <a:r>
              <a:rPr lang="en-US" sz="2400" b="1" dirty="0">
                <a:solidFill>
                  <a:srgbClr val="008000"/>
                </a:solidFill>
                <a:latin typeface="Verdana" pitchFamily="34" charset="0"/>
              </a:rPr>
              <a:t> Success rate often higher than for discipline</a:t>
            </a:r>
          </a:p>
          <a:p>
            <a:pPr>
              <a:lnSpc>
                <a:spcPct val="90000"/>
              </a:lnSpc>
              <a:spcBef>
                <a:spcPct val="0"/>
              </a:spcBef>
              <a:buFont typeface="Wingdings" pitchFamily="2" charset="2"/>
              <a:buNone/>
            </a:pPr>
            <a:r>
              <a:rPr lang="en-US" sz="2400" b="1" dirty="0">
                <a:solidFill>
                  <a:srgbClr val="008000"/>
                </a:solidFill>
                <a:latin typeface="Verdana" pitchFamily="34" charset="0"/>
              </a:rPr>
              <a:t>    research</a:t>
            </a:r>
          </a:p>
          <a:p>
            <a:pPr lvl="1">
              <a:lnSpc>
                <a:spcPct val="90000"/>
              </a:lnSpc>
              <a:spcBef>
                <a:spcPct val="0"/>
              </a:spcBef>
            </a:pPr>
            <a:endParaRPr lang="en-US" sz="2000" b="1" dirty="0">
              <a:solidFill>
                <a:srgbClr val="008000"/>
              </a:solidFill>
              <a:latin typeface="Verdana" pitchFamily="34" charset="0"/>
            </a:endParaRPr>
          </a:p>
          <a:p>
            <a:pPr>
              <a:lnSpc>
                <a:spcPct val="90000"/>
              </a:lnSpc>
              <a:spcBef>
                <a:spcPct val="0"/>
              </a:spcBef>
              <a:buFontTx/>
              <a:buNone/>
            </a:pPr>
            <a:r>
              <a:rPr lang="en-US" sz="2800" b="1" dirty="0">
                <a:latin typeface="Verdana" pitchFamily="34" charset="0"/>
              </a:rPr>
              <a:t>‘Education research will hurt my career’</a:t>
            </a:r>
          </a:p>
          <a:p>
            <a:pPr>
              <a:lnSpc>
                <a:spcPct val="90000"/>
              </a:lnSpc>
              <a:spcBef>
                <a:spcPct val="0"/>
              </a:spcBef>
              <a:buFontTx/>
              <a:buNone/>
            </a:pPr>
            <a:endParaRPr lang="en-US" sz="1000" b="1" dirty="0">
              <a:solidFill>
                <a:srgbClr val="008000"/>
              </a:solidFill>
              <a:latin typeface="Verdana" pitchFamily="34" charset="0"/>
            </a:endParaRPr>
          </a:p>
          <a:p>
            <a:pPr>
              <a:lnSpc>
                <a:spcPct val="90000"/>
              </a:lnSpc>
              <a:spcBef>
                <a:spcPct val="0"/>
              </a:spcBef>
              <a:buFont typeface="Wingdings" pitchFamily="2" charset="2"/>
              <a:buNone/>
            </a:pPr>
            <a:r>
              <a:rPr lang="en-US" sz="2400" b="1" dirty="0">
                <a:solidFill>
                  <a:srgbClr val="CC3300"/>
                </a:solidFill>
                <a:latin typeface="Verdana" pitchFamily="34" charset="0"/>
                <a:sym typeface="Wingdings" pitchFamily="2" charset="2"/>
              </a:rPr>
              <a:t></a:t>
            </a:r>
            <a:r>
              <a:rPr lang="en-US" sz="2400" b="1" dirty="0">
                <a:solidFill>
                  <a:srgbClr val="008000"/>
                </a:solidFill>
                <a:latin typeface="Verdana" pitchFamily="34" charset="0"/>
              </a:rPr>
              <a:t> Recipients of education scholarship awards are</a:t>
            </a:r>
          </a:p>
          <a:p>
            <a:pPr>
              <a:lnSpc>
                <a:spcPct val="90000"/>
              </a:lnSpc>
              <a:spcBef>
                <a:spcPct val="0"/>
              </a:spcBef>
              <a:buFont typeface="Wingdings" pitchFamily="2" charset="2"/>
              <a:buNone/>
            </a:pPr>
            <a:r>
              <a:rPr lang="en-US" sz="2400" b="1" dirty="0">
                <a:solidFill>
                  <a:srgbClr val="008000"/>
                </a:solidFill>
                <a:latin typeface="Verdana" pitchFamily="34" charset="0"/>
              </a:rPr>
              <a:t>    often discipline leaders of research </a:t>
            </a:r>
          </a:p>
        </p:txBody>
      </p:sp>
      <p:sp>
        <p:nvSpPr>
          <p:cNvPr id="6" name="Slide Number Placeholder 5"/>
          <p:cNvSpPr>
            <a:spLocks noGrp="1"/>
          </p:cNvSpPr>
          <p:nvPr>
            <p:ph type="sldNum" sz="quarter" idx="12"/>
          </p:nvPr>
        </p:nvSpPr>
        <p:spPr/>
        <p:txBody>
          <a:bodyPr/>
          <a:lstStyle/>
          <a:p>
            <a:fld id="{E816B8CE-BE27-4891-B1C4-BC2FBC0B2B88}" type="slidenum">
              <a:rPr lang="en-US" smtClean="0">
                <a:solidFill>
                  <a:srgbClr val="000000"/>
                </a:solidFill>
              </a:rPr>
              <a:pPr/>
              <a:t>26</a:t>
            </a:fld>
            <a:endParaRPr lang="en-US" dirty="0">
              <a:solidFill>
                <a:srgbClr val="000000"/>
              </a:solidFill>
            </a:endParaRPr>
          </a:p>
        </p:txBody>
      </p:sp>
    </p:spTree>
    <p:extLst>
      <p:ext uri="{BB962C8B-B14F-4D97-AF65-F5344CB8AC3E}">
        <p14:creationId xmlns:p14="http://schemas.microsoft.com/office/powerpoint/2010/main" val="4054039385"/>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70" name="Rectangle 2"/>
          <p:cNvSpPr>
            <a:spLocks noGrp="1" noChangeArrowheads="1"/>
          </p:cNvSpPr>
          <p:nvPr>
            <p:ph type="title"/>
          </p:nvPr>
        </p:nvSpPr>
        <p:spPr>
          <a:xfrm>
            <a:off x="0" y="0"/>
            <a:ext cx="9144000" cy="1371600"/>
          </a:xfrm>
          <a:solidFill>
            <a:srgbClr val="EAEAEA"/>
          </a:solidFill>
        </p:spPr>
        <p:txBody>
          <a:bodyPr anchorCtr="1"/>
          <a:lstStyle/>
          <a:p>
            <a:r>
              <a:rPr lang="en-US" sz="3600" b="1" dirty="0">
                <a:solidFill>
                  <a:schemeClr val="accent2"/>
                </a:solidFill>
                <a:latin typeface="Verdana" pitchFamily="34" charset="0"/>
              </a:rPr>
              <a:t>Advice on Education Research </a:t>
            </a:r>
            <a:br>
              <a:rPr lang="en-US" sz="3600" b="1" dirty="0">
                <a:solidFill>
                  <a:schemeClr val="accent2"/>
                </a:solidFill>
                <a:latin typeface="Verdana" pitchFamily="34" charset="0"/>
              </a:rPr>
            </a:br>
            <a:r>
              <a:rPr lang="en-US" sz="3600" b="1" dirty="0">
                <a:solidFill>
                  <a:schemeClr val="accent2"/>
                </a:solidFill>
                <a:latin typeface="Verdana" pitchFamily="34" charset="0"/>
              </a:rPr>
              <a:t>and Scholarship</a:t>
            </a:r>
          </a:p>
        </p:txBody>
      </p:sp>
      <p:sp>
        <p:nvSpPr>
          <p:cNvPr id="800771" name="Rectangle 3"/>
          <p:cNvSpPr>
            <a:spLocks noGrp="1" noChangeArrowheads="1"/>
          </p:cNvSpPr>
          <p:nvPr>
            <p:ph type="body" idx="1"/>
          </p:nvPr>
        </p:nvSpPr>
        <p:spPr>
          <a:xfrm>
            <a:off x="0" y="1524000"/>
            <a:ext cx="9144000" cy="5486400"/>
          </a:xfrm>
        </p:spPr>
        <p:txBody>
          <a:bodyPr/>
          <a:lstStyle/>
          <a:p>
            <a:pPr>
              <a:lnSpc>
                <a:spcPct val="90000"/>
              </a:lnSpc>
              <a:spcBef>
                <a:spcPct val="0"/>
              </a:spcBef>
              <a:buFontTx/>
              <a:buNone/>
            </a:pPr>
            <a:r>
              <a:rPr lang="en-US" sz="2800" b="1" dirty="0">
                <a:solidFill>
                  <a:srgbClr val="CC3300"/>
                </a:solidFill>
                <a:latin typeface="Verdana" pitchFamily="34" charset="0"/>
                <a:sym typeface="Wingdings" pitchFamily="2" charset="2"/>
              </a:rPr>
              <a:t> </a:t>
            </a:r>
            <a:r>
              <a:rPr lang="en-US" sz="2800" b="1" dirty="0">
                <a:latin typeface="Verdana" pitchFamily="34" charset="0"/>
              </a:rPr>
              <a:t>Insist on the same standards of </a:t>
            </a:r>
          </a:p>
          <a:p>
            <a:pPr>
              <a:lnSpc>
                <a:spcPct val="90000"/>
              </a:lnSpc>
              <a:spcBef>
                <a:spcPct val="0"/>
              </a:spcBef>
              <a:buFontTx/>
              <a:buNone/>
            </a:pPr>
            <a:r>
              <a:rPr lang="en-US" sz="2800" b="1" dirty="0">
                <a:latin typeface="Verdana" pitchFamily="34" charset="0"/>
              </a:rPr>
              <a:t>    excellence as for discipline research</a:t>
            </a:r>
          </a:p>
          <a:p>
            <a:pPr>
              <a:lnSpc>
                <a:spcPct val="90000"/>
              </a:lnSpc>
              <a:spcBef>
                <a:spcPct val="0"/>
              </a:spcBef>
              <a:buFontTx/>
              <a:buNone/>
            </a:pPr>
            <a:endParaRPr lang="en-US" sz="2000" b="1" dirty="0">
              <a:latin typeface="Verdana" pitchFamily="34" charset="0"/>
            </a:endParaRPr>
          </a:p>
          <a:p>
            <a:pPr>
              <a:lnSpc>
                <a:spcPct val="90000"/>
              </a:lnSpc>
              <a:spcBef>
                <a:spcPct val="0"/>
              </a:spcBef>
              <a:buFont typeface="Wingdings" pitchFamily="2" charset="2"/>
              <a:buNone/>
            </a:pPr>
            <a:r>
              <a:rPr lang="en-US" sz="2800" b="1" dirty="0">
                <a:solidFill>
                  <a:srgbClr val="CC3300"/>
                </a:solidFill>
                <a:latin typeface="Verdana" pitchFamily="34" charset="0"/>
                <a:sym typeface="Wingdings" pitchFamily="2" charset="2"/>
              </a:rPr>
              <a:t> </a:t>
            </a:r>
            <a:r>
              <a:rPr lang="en-US" sz="2800" b="1" dirty="0">
                <a:latin typeface="Verdana" pitchFamily="34" charset="0"/>
              </a:rPr>
              <a:t>Include following in proposals</a:t>
            </a:r>
            <a:r>
              <a:rPr lang="en-US" sz="2400" b="1" dirty="0">
                <a:latin typeface="Verdana" pitchFamily="34" charset="0"/>
              </a:rPr>
              <a:t> </a:t>
            </a:r>
            <a:r>
              <a:rPr lang="en-US" sz="2000" b="1" dirty="0">
                <a:latin typeface="Verdana" pitchFamily="34" charset="0"/>
              </a:rPr>
              <a:t>(CAREER also)</a:t>
            </a:r>
          </a:p>
          <a:p>
            <a:pPr>
              <a:lnSpc>
                <a:spcPct val="90000"/>
              </a:lnSpc>
              <a:spcBef>
                <a:spcPct val="0"/>
              </a:spcBef>
              <a:buFont typeface="Wingdings" pitchFamily="2" charset="2"/>
              <a:buChar char="u"/>
            </a:pPr>
            <a:endParaRPr lang="en-US" sz="1200" b="1" dirty="0">
              <a:latin typeface="Verdana" pitchFamily="34" charset="0"/>
            </a:endParaRPr>
          </a:p>
          <a:p>
            <a:pPr>
              <a:lnSpc>
                <a:spcPct val="90000"/>
              </a:lnSpc>
              <a:spcBef>
                <a:spcPct val="0"/>
              </a:spcBef>
              <a:buFont typeface="Wingdings" pitchFamily="2" charset="2"/>
              <a:buNone/>
            </a:pPr>
            <a:r>
              <a:rPr lang="en-US" sz="2400" b="1" dirty="0">
                <a:solidFill>
                  <a:srgbClr val="CC3300"/>
                </a:solidFill>
                <a:latin typeface="Verdana" pitchFamily="34" charset="0"/>
                <a:sym typeface="Wingdings" pitchFamily="2" charset="2"/>
              </a:rPr>
              <a:t>     </a:t>
            </a:r>
            <a:r>
              <a:rPr lang="en-US" sz="2400" b="1" dirty="0">
                <a:solidFill>
                  <a:srgbClr val="008000"/>
                </a:solidFill>
                <a:latin typeface="Verdana" pitchFamily="34" charset="0"/>
              </a:rPr>
              <a:t>Literature review </a:t>
            </a:r>
          </a:p>
          <a:p>
            <a:pPr>
              <a:lnSpc>
                <a:spcPct val="90000"/>
              </a:lnSpc>
              <a:spcBef>
                <a:spcPct val="0"/>
              </a:spcBef>
              <a:buFont typeface="Wingdings" pitchFamily="2" charset="2"/>
              <a:buNone/>
            </a:pPr>
            <a:endParaRPr lang="en-US" sz="1200" b="1" dirty="0">
              <a:solidFill>
                <a:srgbClr val="008000"/>
              </a:solidFill>
              <a:latin typeface="Verdana" pitchFamily="34" charset="0"/>
            </a:endParaRPr>
          </a:p>
          <a:p>
            <a:pPr>
              <a:lnSpc>
                <a:spcPct val="90000"/>
              </a:lnSpc>
              <a:spcBef>
                <a:spcPct val="0"/>
              </a:spcBef>
              <a:buFont typeface="Wingdings" pitchFamily="2" charset="2"/>
              <a:buNone/>
            </a:pPr>
            <a:r>
              <a:rPr lang="en-US" sz="2400" b="1" dirty="0">
                <a:solidFill>
                  <a:srgbClr val="CC3300"/>
                </a:solidFill>
                <a:latin typeface="Verdana" pitchFamily="34" charset="0"/>
                <a:sym typeface="Wingdings" pitchFamily="2" charset="2"/>
              </a:rPr>
              <a:t>     </a:t>
            </a:r>
            <a:r>
              <a:rPr lang="en-US" sz="2400" b="1" dirty="0">
                <a:solidFill>
                  <a:srgbClr val="008000"/>
                </a:solidFill>
                <a:latin typeface="Verdana" pitchFamily="34" charset="0"/>
              </a:rPr>
              <a:t>Assessment and evaluation plan</a:t>
            </a:r>
          </a:p>
          <a:p>
            <a:pPr>
              <a:lnSpc>
                <a:spcPct val="90000"/>
              </a:lnSpc>
              <a:spcBef>
                <a:spcPct val="0"/>
              </a:spcBef>
              <a:buFont typeface="Wingdings" pitchFamily="2" charset="2"/>
              <a:buNone/>
            </a:pPr>
            <a:endParaRPr lang="en-US" sz="1200" b="1" dirty="0">
              <a:solidFill>
                <a:srgbClr val="008000"/>
              </a:solidFill>
              <a:latin typeface="Verdana" pitchFamily="34" charset="0"/>
            </a:endParaRPr>
          </a:p>
          <a:p>
            <a:pPr>
              <a:lnSpc>
                <a:spcPct val="90000"/>
              </a:lnSpc>
              <a:spcBef>
                <a:spcPct val="0"/>
              </a:spcBef>
              <a:buFont typeface="Wingdings" pitchFamily="2" charset="2"/>
              <a:buNone/>
            </a:pPr>
            <a:r>
              <a:rPr lang="en-US" sz="2400" b="1" dirty="0">
                <a:solidFill>
                  <a:srgbClr val="CC3300"/>
                </a:solidFill>
                <a:latin typeface="Verdana" pitchFamily="34" charset="0"/>
                <a:sym typeface="Wingdings" pitchFamily="2" charset="2"/>
              </a:rPr>
              <a:t>     </a:t>
            </a:r>
            <a:r>
              <a:rPr lang="en-US" sz="2400" b="1" dirty="0">
                <a:solidFill>
                  <a:srgbClr val="008000"/>
                </a:solidFill>
                <a:latin typeface="Verdana" pitchFamily="34" charset="0"/>
              </a:rPr>
              <a:t>Dissemination plan</a:t>
            </a:r>
          </a:p>
          <a:p>
            <a:pPr>
              <a:lnSpc>
                <a:spcPct val="90000"/>
              </a:lnSpc>
              <a:spcBef>
                <a:spcPct val="0"/>
              </a:spcBef>
              <a:buFont typeface="Wingdings" pitchFamily="2" charset="2"/>
              <a:buNone/>
            </a:pPr>
            <a:endParaRPr lang="en-US" sz="1200" b="1" dirty="0">
              <a:solidFill>
                <a:srgbClr val="008000"/>
              </a:solidFill>
              <a:latin typeface="Verdana" pitchFamily="34" charset="0"/>
            </a:endParaRPr>
          </a:p>
          <a:p>
            <a:pPr>
              <a:lnSpc>
                <a:spcPct val="90000"/>
              </a:lnSpc>
              <a:spcBef>
                <a:spcPct val="0"/>
              </a:spcBef>
              <a:buFont typeface="Wingdings" pitchFamily="2" charset="2"/>
              <a:buNone/>
            </a:pPr>
            <a:r>
              <a:rPr lang="en-US" sz="2400" b="1" dirty="0">
                <a:solidFill>
                  <a:srgbClr val="CC3300"/>
                </a:solidFill>
                <a:latin typeface="Verdana" pitchFamily="34" charset="0"/>
                <a:sym typeface="Wingdings" pitchFamily="2" charset="2"/>
              </a:rPr>
              <a:t>     </a:t>
            </a:r>
            <a:r>
              <a:rPr lang="en-US" sz="2400" b="1" dirty="0">
                <a:solidFill>
                  <a:srgbClr val="008000"/>
                </a:solidFill>
                <a:latin typeface="Verdana" pitchFamily="34" charset="0"/>
              </a:rPr>
              <a:t>Leverage resources </a:t>
            </a:r>
            <a:r>
              <a:rPr lang="en-US" sz="2000" b="1" dirty="0">
                <a:solidFill>
                  <a:srgbClr val="008000"/>
                </a:solidFill>
                <a:latin typeface="Verdana" pitchFamily="34" charset="0"/>
              </a:rPr>
              <a:t>(partners, plug-ins, pyramid)</a:t>
            </a:r>
          </a:p>
          <a:p>
            <a:pPr>
              <a:lnSpc>
                <a:spcPct val="90000"/>
              </a:lnSpc>
              <a:spcBef>
                <a:spcPct val="0"/>
              </a:spcBef>
              <a:buFont typeface="Wingdings" pitchFamily="2" charset="2"/>
              <a:buNone/>
            </a:pPr>
            <a:endParaRPr lang="en-US" sz="1200" b="1" dirty="0">
              <a:solidFill>
                <a:srgbClr val="008000"/>
              </a:solidFill>
              <a:latin typeface="Verdana" pitchFamily="34" charset="0"/>
            </a:endParaRPr>
          </a:p>
          <a:p>
            <a:pPr>
              <a:lnSpc>
                <a:spcPct val="90000"/>
              </a:lnSpc>
              <a:spcBef>
                <a:spcPct val="0"/>
              </a:spcBef>
              <a:buFont typeface="Wingdings" pitchFamily="2" charset="2"/>
              <a:buNone/>
            </a:pPr>
            <a:r>
              <a:rPr lang="en-US" sz="2400" b="1" dirty="0">
                <a:solidFill>
                  <a:srgbClr val="CC3300"/>
                </a:solidFill>
                <a:latin typeface="Verdana" pitchFamily="34" charset="0"/>
                <a:sym typeface="Wingdings" pitchFamily="2" charset="2"/>
              </a:rPr>
              <a:t>     </a:t>
            </a:r>
            <a:r>
              <a:rPr lang="en-US" sz="2400" b="1" dirty="0">
                <a:solidFill>
                  <a:srgbClr val="008000"/>
                </a:solidFill>
                <a:latin typeface="Verdana" pitchFamily="34" charset="0"/>
              </a:rPr>
              <a:t>Plus usual elements </a:t>
            </a:r>
            <a:r>
              <a:rPr lang="en-US" sz="1800" b="1" dirty="0">
                <a:solidFill>
                  <a:srgbClr val="008000"/>
                </a:solidFill>
                <a:latin typeface="Verdana" pitchFamily="34" charset="0"/>
              </a:rPr>
              <a:t>w/ emphasis on hypothesis testing</a:t>
            </a:r>
          </a:p>
          <a:p>
            <a:pPr>
              <a:lnSpc>
                <a:spcPct val="90000"/>
              </a:lnSpc>
              <a:spcBef>
                <a:spcPct val="0"/>
              </a:spcBef>
              <a:buFont typeface="Wingdings" pitchFamily="2" charset="2"/>
              <a:buNone/>
            </a:pPr>
            <a:endParaRPr lang="en-US" sz="1200" b="1" dirty="0">
              <a:solidFill>
                <a:srgbClr val="008000"/>
              </a:solidFill>
              <a:latin typeface="Verdana" pitchFamily="34" charset="0"/>
            </a:endParaRPr>
          </a:p>
          <a:p>
            <a:pPr>
              <a:lnSpc>
                <a:spcPct val="90000"/>
              </a:lnSpc>
              <a:spcBef>
                <a:spcPct val="0"/>
              </a:spcBef>
              <a:buFont typeface="Wingdings" pitchFamily="2" charset="2"/>
              <a:buNone/>
            </a:pPr>
            <a:r>
              <a:rPr lang="en-US" sz="2400" b="1" dirty="0">
                <a:solidFill>
                  <a:srgbClr val="CC3300"/>
                </a:solidFill>
                <a:latin typeface="Verdana" pitchFamily="34" charset="0"/>
                <a:sym typeface="Wingdings" pitchFamily="2" charset="2"/>
              </a:rPr>
              <a:t>     </a:t>
            </a:r>
            <a:r>
              <a:rPr lang="en-US" sz="2400" b="1" dirty="0">
                <a:solidFill>
                  <a:srgbClr val="008000"/>
                </a:solidFill>
                <a:latin typeface="Verdana" pitchFamily="34" charset="0"/>
              </a:rPr>
              <a:t>Focus</a:t>
            </a:r>
          </a:p>
          <a:p>
            <a:pPr lvl="1">
              <a:lnSpc>
                <a:spcPct val="90000"/>
              </a:lnSpc>
              <a:spcBef>
                <a:spcPct val="0"/>
              </a:spcBef>
              <a:buFontTx/>
              <a:buNone/>
            </a:pPr>
            <a:endParaRPr lang="en-US" sz="2000" b="1" dirty="0">
              <a:solidFill>
                <a:srgbClr val="008000"/>
              </a:solidFill>
              <a:latin typeface="Verdana" pitchFamily="34" charset="0"/>
            </a:endParaRPr>
          </a:p>
          <a:p>
            <a:pPr>
              <a:lnSpc>
                <a:spcPct val="90000"/>
              </a:lnSpc>
              <a:spcBef>
                <a:spcPct val="0"/>
              </a:spcBef>
              <a:buFontTx/>
              <a:buNone/>
            </a:pPr>
            <a:r>
              <a:rPr lang="en-US" sz="2800" b="1" dirty="0">
                <a:solidFill>
                  <a:srgbClr val="CC3300"/>
                </a:solidFill>
                <a:latin typeface="Verdana" pitchFamily="34" charset="0"/>
                <a:sym typeface="Wingdings" pitchFamily="2" charset="2"/>
              </a:rPr>
              <a:t> </a:t>
            </a:r>
            <a:r>
              <a:rPr lang="en-US" sz="2800" b="1" dirty="0">
                <a:latin typeface="Verdana" pitchFamily="34" charset="0"/>
              </a:rPr>
              <a:t>Collaborate with experts in other fields</a:t>
            </a:r>
          </a:p>
        </p:txBody>
      </p:sp>
      <p:sp>
        <p:nvSpPr>
          <p:cNvPr id="6" name="Slide Number Placeholder 5"/>
          <p:cNvSpPr>
            <a:spLocks noGrp="1"/>
          </p:cNvSpPr>
          <p:nvPr>
            <p:ph type="sldNum" sz="quarter" idx="12"/>
          </p:nvPr>
        </p:nvSpPr>
        <p:spPr/>
        <p:txBody>
          <a:bodyPr/>
          <a:lstStyle/>
          <a:p>
            <a:fld id="{F471837E-1E13-4F82-84A4-4B054FAB7E00}" type="slidenum">
              <a:rPr lang="en-US" smtClean="0">
                <a:solidFill>
                  <a:srgbClr val="000000"/>
                </a:solidFill>
              </a:rPr>
              <a:pPr/>
              <a:t>27</a:t>
            </a:fld>
            <a:endParaRPr lang="en-US" dirty="0">
              <a:solidFill>
                <a:srgbClr val="000000"/>
              </a:solidFill>
            </a:endParaRPr>
          </a:p>
        </p:txBody>
      </p:sp>
    </p:spTree>
    <p:extLst>
      <p:ext uri="{BB962C8B-B14F-4D97-AF65-F5344CB8AC3E}">
        <p14:creationId xmlns:p14="http://schemas.microsoft.com/office/powerpoint/2010/main" val="3567970768"/>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818" name="Rectangle 2"/>
          <p:cNvSpPr>
            <a:spLocks noGrp="1" noChangeArrowheads="1"/>
          </p:cNvSpPr>
          <p:nvPr>
            <p:ph type="title"/>
          </p:nvPr>
        </p:nvSpPr>
        <p:spPr>
          <a:xfrm>
            <a:off x="0" y="0"/>
            <a:ext cx="9144000" cy="1371600"/>
          </a:xfrm>
          <a:solidFill>
            <a:srgbClr val="EAEAEA"/>
          </a:solidFill>
        </p:spPr>
        <p:txBody>
          <a:bodyPr anchorCtr="1"/>
          <a:lstStyle/>
          <a:p>
            <a:r>
              <a:rPr lang="en-US" sz="3600" b="1" dirty="0">
                <a:solidFill>
                  <a:schemeClr val="accent2"/>
                </a:solidFill>
                <a:latin typeface="Verdana" pitchFamily="34" charset="0"/>
              </a:rPr>
              <a:t>Advice on Education Research </a:t>
            </a:r>
            <a:br>
              <a:rPr lang="en-US" sz="3600" b="1" dirty="0">
                <a:solidFill>
                  <a:schemeClr val="accent2"/>
                </a:solidFill>
                <a:latin typeface="Verdana" pitchFamily="34" charset="0"/>
              </a:rPr>
            </a:br>
            <a:r>
              <a:rPr lang="en-US" sz="3600" b="1" dirty="0">
                <a:solidFill>
                  <a:schemeClr val="accent2"/>
                </a:solidFill>
                <a:latin typeface="Verdana" pitchFamily="34" charset="0"/>
              </a:rPr>
              <a:t>and Scholarship</a:t>
            </a:r>
          </a:p>
        </p:txBody>
      </p:sp>
      <p:sp>
        <p:nvSpPr>
          <p:cNvPr id="802819" name="Rectangle 3"/>
          <p:cNvSpPr>
            <a:spLocks noGrp="1" noChangeArrowheads="1"/>
          </p:cNvSpPr>
          <p:nvPr>
            <p:ph type="body" idx="1"/>
          </p:nvPr>
        </p:nvSpPr>
        <p:spPr>
          <a:xfrm>
            <a:off x="152400" y="1676400"/>
            <a:ext cx="8991600" cy="5181600"/>
          </a:xfrm>
        </p:spPr>
        <p:txBody>
          <a:bodyPr/>
          <a:lstStyle/>
          <a:p>
            <a:pPr>
              <a:spcBef>
                <a:spcPct val="0"/>
              </a:spcBef>
              <a:buFontTx/>
              <a:buNone/>
            </a:pPr>
            <a:r>
              <a:rPr lang="en-US" sz="2800" b="1" dirty="0">
                <a:solidFill>
                  <a:srgbClr val="CC3300"/>
                </a:solidFill>
                <a:latin typeface="Verdana" pitchFamily="34" charset="0"/>
                <a:sym typeface="Wingdings" pitchFamily="2" charset="2"/>
              </a:rPr>
              <a:t> </a:t>
            </a:r>
            <a:r>
              <a:rPr lang="en-US" sz="2800" b="1" dirty="0">
                <a:latin typeface="Verdana" pitchFamily="34" charset="0"/>
              </a:rPr>
              <a:t>Decide your level of activity, but do some</a:t>
            </a:r>
          </a:p>
          <a:p>
            <a:pPr>
              <a:spcBef>
                <a:spcPct val="0"/>
              </a:spcBef>
              <a:buFontTx/>
              <a:buNone/>
            </a:pPr>
            <a:endParaRPr lang="en-US" sz="1200" b="1" dirty="0">
              <a:latin typeface="Verdana" pitchFamily="34" charset="0"/>
            </a:endParaRPr>
          </a:p>
          <a:p>
            <a:pPr lvl="1">
              <a:spcBef>
                <a:spcPct val="0"/>
              </a:spcBef>
              <a:buFontTx/>
              <a:buNone/>
            </a:pPr>
            <a:r>
              <a:rPr lang="en-US" sz="300" b="1" dirty="0">
                <a:solidFill>
                  <a:srgbClr val="CC3300"/>
                </a:solidFill>
                <a:latin typeface="Verdana" pitchFamily="34" charset="0"/>
                <a:sym typeface="Wingdings" pitchFamily="2" charset="2"/>
              </a:rPr>
              <a:t> </a:t>
            </a:r>
            <a:r>
              <a:rPr lang="en-US" sz="2400" b="1" dirty="0">
                <a:solidFill>
                  <a:srgbClr val="CC3300"/>
                </a:solidFill>
                <a:latin typeface="Verdana" pitchFamily="34" charset="0"/>
                <a:sym typeface="Wingdings" pitchFamily="2" charset="2"/>
              </a:rPr>
              <a:t> </a:t>
            </a:r>
            <a:r>
              <a:rPr lang="en-US" sz="2400" b="1" dirty="0">
                <a:solidFill>
                  <a:srgbClr val="008000"/>
                </a:solidFill>
                <a:latin typeface="Verdana" pitchFamily="34" charset="0"/>
              </a:rPr>
              <a:t>Within context of assigned activities </a:t>
            </a:r>
            <a:r>
              <a:rPr lang="en-US" sz="2400" b="1" i="1" dirty="0">
                <a:solidFill>
                  <a:srgbClr val="CC3300"/>
                </a:solidFill>
                <a:latin typeface="Verdana" pitchFamily="34" charset="0"/>
              </a:rPr>
              <a:t>to</a:t>
            </a:r>
          </a:p>
          <a:p>
            <a:pPr lvl="1">
              <a:spcBef>
                <a:spcPct val="0"/>
              </a:spcBef>
              <a:buFontTx/>
              <a:buNone/>
            </a:pPr>
            <a:r>
              <a:rPr lang="en-US" sz="2400" b="1" dirty="0">
                <a:solidFill>
                  <a:srgbClr val="008000"/>
                </a:solidFill>
                <a:latin typeface="Verdana" pitchFamily="34" charset="0"/>
              </a:rPr>
              <a:t>   </a:t>
            </a:r>
            <a:r>
              <a:rPr lang="en-US" sz="300" b="1" dirty="0">
                <a:solidFill>
                  <a:srgbClr val="008000"/>
                </a:solidFill>
                <a:latin typeface="Verdana" pitchFamily="34" charset="0"/>
              </a:rPr>
              <a:t>    </a:t>
            </a:r>
            <a:r>
              <a:rPr lang="en-US" sz="2400" b="1" dirty="0">
                <a:solidFill>
                  <a:srgbClr val="008000"/>
                </a:solidFill>
                <a:latin typeface="Verdana" pitchFamily="34" charset="0"/>
              </a:rPr>
              <a:t>integrated with discipline research </a:t>
            </a:r>
            <a:r>
              <a:rPr lang="en-US" sz="2400" b="1" i="1" dirty="0">
                <a:solidFill>
                  <a:srgbClr val="CC3300"/>
                </a:solidFill>
                <a:latin typeface="Verdana" pitchFamily="34" charset="0"/>
              </a:rPr>
              <a:t>to</a:t>
            </a:r>
            <a:r>
              <a:rPr lang="en-US" sz="2400" b="1" dirty="0">
                <a:solidFill>
                  <a:srgbClr val="008000"/>
                </a:solidFill>
                <a:latin typeface="Verdana" pitchFamily="34" charset="0"/>
              </a:rPr>
              <a:t> pure</a:t>
            </a:r>
          </a:p>
          <a:p>
            <a:pPr lvl="1">
              <a:spcBef>
                <a:spcPct val="0"/>
              </a:spcBef>
              <a:buFontTx/>
              <a:buNone/>
            </a:pPr>
            <a:r>
              <a:rPr lang="en-US" sz="2400" b="1" dirty="0">
                <a:solidFill>
                  <a:srgbClr val="008000"/>
                </a:solidFill>
                <a:latin typeface="Verdana" pitchFamily="34" charset="0"/>
              </a:rPr>
              <a:t>   </a:t>
            </a:r>
            <a:r>
              <a:rPr lang="en-US" sz="300" b="1" dirty="0">
                <a:solidFill>
                  <a:srgbClr val="008000"/>
                </a:solidFill>
                <a:latin typeface="Verdana" pitchFamily="34" charset="0"/>
              </a:rPr>
              <a:t>    </a:t>
            </a:r>
            <a:r>
              <a:rPr lang="en-US" sz="2400" b="1" dirty="0">
                <a:solidFill>
                  <a:srgbClr val="008000"/>
                </a:solidFill>
                <a:latin typeface="Verdana" pitchFamily="34" charset="0"/>
              </a:rPr>
              <a:t>education research project </a:t>
            </a:r>
            <a:r>
              <a:rPr lang="en-US" sz="2400" b="1" i="1" dirty="0">
                <a:solidFill>
                  <a:srgbClr val="CC3300"/>
                </a:solidFill>
                <a:latin typeface="Verdana" pitchFamily="34" charset="0"/>
              </a:rPr>
              <a:t>to</a:t>
            </a:r>
            <a:r>
              <a:rPr lang="en-US" sz="2400" b="1" dirty="0">
                <a:solidFill>
                  <a:srgbClr val="008000"/>
                </a:solidFill>
                <a:latin typeface="Verdana" pitchFamily="34" charset="0"/>
              </a:rPr>
              <a:t> sole research</a:t>
            </a:r>
          </a:p>
          <a:p>
            <a:pPr lvl="1">
              <a:spcBef>
                <a:spcPct val="0"/>
              </a:spcBef>
              <a:buFontTx/>
              <a:buNone/>
            </a:pPr>
            <a:endParaRPr lang="en-US" sz="2400" b="1" dirty="0">
              <a:solidFill>
                <a:srgbClr val="008000"/>
              </a:solidFill>
              <a:latin typeface="Verdana" pitchFamily="34" charset="0"/>
            </a:endParaRPr>
          </a:p>
          <a:p>
            <a:pPr>
              <a:spcBef>
                <a:spcPct val="0"/>
              </a:spcBef>
              <a:buFont typeface="Wingdings" pitchFamily="2" charset="2"/>
              <a:buChar char="u"/>
            </a:pPr>
            <a:r>
              <a:rPr lang="en-US" sz="2800" b="1" dirty="0">
                <a:latin typeface="Verdana" pitchFamily="34" charset="0"/>
              </a:rPr>
              <a:t>Ensure chair is aware of your plans</a:t>
            </a:r>
          </a:p>
          <a:p>
            <a:pPr lvl="1">
              <a:spcBef>
                <a:spcPct val="0"/>
              </a:spcBef>
              <a:buFont typeface="Wingdings" pitchFamily="2" charset="2"/>
              <a:buNone/>
            </a:pPr>
            <a:r>
              <a:rPr lang="en-US" sz="200" b="1" dirty="0">
                <a:solidFill>
                  <a:srgbClr val="CC3300"/>
                </a:solidFill>
                <a:latin typeface="Verdana" pitchFamily="34" charset="0"/>
                <a:sym typeface="Wingdings" pitchFamily="2" charset="2"/>
              </a:rPr>
              <a:t> </a:t>
            </a:r>
          </a:p>
          <a:p>
            <a:pPr lvl="1">
              <a:spcBef>
                <a:spcPct val="0"/>
              </a:spcBef>
              <a:buFont typeface="Wingdings" pitchFamily="2" charset="2"/>
              <a:buNone/>
            </a:pPr>
            <a:r>
              <a:rPr lang="en-US" sz="2400" b="1" dirty="0">
                <a:solidFill>
                  <a:srgbClr val="CC3300"/>
                </a:solidFill>
                <a:latin typeface="Verdana" pitchFamily="34" charset="0"/>
                <a:sym typeface="Wingdings" pitchFamily="2" charset="2"/>
              </a:rPr>
              <a:t> Often post-tenure activity</a:t>
            </a:r>
            <a:r>
              <a:rPr lang="en-US" sz="2400" b="1" dirty="0">
                <a:solidFill>
                  <a:srgbClr val="008000"/>
                </a:solidFill>
                <a:latin typeface="Verdana" pitchFamily="34" charset="0"/>
              </a:rPr>
              <a:t> </a:t>
            </a:r>
            <a:endParaRPr lang="en-US" sz="2400" b="1" dirty="0">
              <a:latin typeface="Verdana" pitchFamily="34" charset="0"/>
            </a:endParaRPr>
          </a:p>
          <a:p>
            <a:pPr>
              <a:spcBef>
                <a:spcPct val="0"/>
              </a:spcBef>
              <a:buFontTx/>
              <a:buNone/>
            </a:pPr>
            <a:endParaRPr lang="en-US" sz="2400" b="1" dirty="0">
              <a:latin typeface="Verdana" pitchFamily="34" charset="0"/>
            </a:endParaRPr>
          </a:p>
          <a:p>
            <a:pPr>
              <a:spcBef>
                <a:spcPct val="0"/>
              </a:spcBef>
              <a:buFontTx/>
              <a:buNone/>
            </a:pPr>
            <a:r>
              <a:rPr lang="en-US" sz="2800" b="1" dirty="0">
                <a:solidFill>
                  <a:srgbClr val="CC3300"/>
                </a:solidFill>
                <a:latin typeface="Verdana" pitchFamily="34" charset="0"/>
                <a:sym typeface="Wingdings" pitchFamily="2" charset="2"/>
              </a:rPr>
              <a:t> </a:t>
            </a:r>
            <a:r>
              <a:rPr lang="en-US" sz="2800" b="1" dirty="0">
                <a:latin typeface="Verdana" pitchFamily="34" charset="0"/>
              </a:rPr>
              <a:t>Focus on an area you enjoy</a:t>
            </a:r>
          </a:p>
          <a:p>
            <a:pPr>
              <a:spcBef>
                <a:spcPct val="0"/>
              </a:spcBef>
              <a:buFontTx/>
              <a:buNone/>
            </a:pPr>
            <a:endParaRPr lang="en-US" sz="1200" b="1" dirty="0">
              <a:latin typeface="Verdana" pitchFamily="34" charset="0"/>
            </a:endParaRPr>
          </a:p>
          <a:p>
            <a:pPr lvl="1">
              <a:spcBef>
                <a:spcPct val="0"/>
              </a:spcBef>
              <a:buFontTx/>
              <a:buNone/>
            </a:pPr>
            <a:r>
              <a:rPr lang="en-US" sz="300" b="1" dirty="0">
                <a:solidFill>
                  <a:srgbClr val="CC3300"/>
                </a:solidFill>
                <a:latin typeface="Verdana" pitchFamily="34" charset="0"/>
                <a:sym typeface="Wingdings" pitchFamily="2" charset="2"/>
              </a:rPr>
              <a:t> </a:t>
            </a:r>
            <a:r>
              <a:rPr lang="en-US" sz="2400" b="1" dirty="0">
                <a:solidFill>
                  <a:srgbClr val="CC3300"/>
                </a:solidFill>
                <a:latin typeface="Verdana" pitchFamily="34" charset="0"/>
                <a:sym typeface="Wingdings" pitchFamily="2" charset="2"/>
              </a:rPr>
              <a:t> </a:t>
            </a:r>
            <a:r>
              <a:rPr lang="en-US" sz="2400" b="1" dirty="0">
                <a:solidFill>
                  <a:srgbClr val="008000"/>
                </a:solidFill>
                <a:latin typeface="Verdana" pitchFamily="34" charset="0"/>
              </a:rPr>
              <a:t>Learning with technology, text writing,</a:t>
            </a:r>
          </a:p>
          <a:p>
            <a:pPr lvl="1">
              <a:spcBef>
                <a:spcPct val="0"/>
              </a:spcBef>
              <a:buFontTx/>
              <a:buNone/>
            </a:pPr>
            <a:r>
              <a:rPr lang="en-US" sz="2400" b="1" dirty="0">
                <a:solidFill>
                  <a:srgbClr val="008000"/>
                </a:solidFill>
                <a:latin typeface="Verdana" pitchFamily="34" charset="0"/>
              </a:rPr>
              <a:t>   </a:t>
            </a:r>
            <a:r>
              <a:rPr lang="en-US" sz="300" b="1" dirty="0">
                <a:solidFill>
                  <a:srgbClr val="008000"/>
                </a:solidFill>
                <a:latin typeface="Verdana" pitchFamily="34" charset="0"/>
              </a:rPr>
              <a:t>   </a:t>
            </a:r>
            <a:r>
              <a:rPr lang="en-US" sz="2400" b="1" dirty="0">
                <a:solidFill>
                  <a:srgbClr val="008000"/>
                </a:solidFill>
                <a:latin typeface="Verdana" pitchFamily="34" charset="0"/>
              </a:rPr>
              <a:t>experiential learning, multidisciplinary design,</a:t>
            </a:r>
          </a:p>
          <a:p>
            <a:pPr lvl="1">
              <a:spcBef>
                <a:spcPct val="0"/>
              </a:spcBef>
              <a:buFontTx/>
              <a:buNone/>
            </a:pPr>
            <a:r>
              <a:rPr lang="en-US" sz="2400" b="1" dirty="0">
                <a:solidFill>
                  <a:srgbClr val="008000"/>
                </a:solidFill>
                <a:latin typeface="Verdana" pitchFamily="34" charset="0"/>
              </a:rPr>
              <a:t>   </a:t>
            </a:r>
            <a:r>
              <a:rPr lang="en-US" sz="300" b="1" dirty="0">
                <a:solidFill>
                  <a:srgbClr val="008000"/>
                </a:solidFill>
                <a:latin typeface="Verdana" pitchFamily="34" charset="0"/>
              </a:rPr>
              <a:t>  </a:t>
            </a:r>
            <a:r>
              <a:rPr lang="en-US" sz="2400" b="1" dirty="0">
                <a:solidFill>
                  <a:srgbClr val="008000"/>
                </a:solidFill>
                <a:latin typeface="Verdana" pitchFamily="34" charset="0"/>
              </a:rPr>
              <a:t>K-12 outreach, . . .</a:t>
            </a:r>
          </a:p>
          <a:p>
            <a:pPr lvl="1">
              <a:buFontTx/>
              <a:buNone/>
            </a:pPr>
            <a:endParaRPr lang="en-US" sz="2400" b="1" dirty="0">
              <a:solidFill>
                <a:srgbClr val="008000"/>
              </a:solidFill>
              <a:latin typeface="Verdana" pitchFamily="34" charset="0"/>
            </a:endParaRPr>
          </a:p>
        </p:txBody>
      </p:sp>
      <p:sp>
        <p:nvSpPr>
          <p:cNvPr id="6" name="Slide Number Placeholder 5"/>
          <p:cNvSpPr>
            <a:spLocks noGrp="1"/>
          </p:cNvSpPr>
          <p:nvPr>
            <p:ph type="sldNum" sz="quarter" idx="12"/>
          </p:nvPr>
        </p:nvSpPr>
        <p:spPr/>
        <p:txBody>
          <a:bodyPr/>
          <a:lstStyle/>
          <a:p>
            <a:fld id="{F471837E-1E13-4F82-84A4-4B054FAB7E00}" type="slidenum">
              <a:rPr lang="en-US" smtClean="0">
                <a:solidFill>
                  <a:srgbClr val="000000"/>
                </a:solidFill>
              </a:rPr>
              <a:pPr/>
              <a:t>28</a:t>
            </a:fld>
            <a:endParaRPr lang="en-US" dirty="0">
              <a:solidFill>
                <a:srgbClr val="000000"/>
              </a:solidFill>
            </a:endParaRPr>
          </a:p>
        </p:txBody>
      </p:sp>
    </p:spTree>
    <p:extLst>
      <p:ext uri="{BB962C8B-B14F-4D97-AF65-F5344CB8AC3E}">
        <p14:creationId xmlns:p14="http://schemas.microsoft.com/office/powerpoint/2010/main" val="1536604972"/>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Text Box 2"/>
          <p:cNvSpPr txBox="1">
            <a:spLocks noChangeArrowheads="1"/>
          </p:cNvSpPr>
          <p:nvPr/>
        </p:nvSpPr>
        <p:spPr bwMode="auto">
          <a:xfrm>
            <a:off x="152400" y="1371600"/>
            <a:ext cx="8991600" cy="5064125"/>
          </a:xfrm>
          <a:prstGeom prst="rect">
            <a:avLst/>
          </a:prstGeom>
          <a:noFill/>
          <a:ln w="9525">
            <a:noFill/>
            <a:miter lim="800000"/>
            <a:headEnd/>
            <a:tailEnd/>
          </a:ln>
          <a:effectLst/>
        </p:spPr>
        <p:txBody>
          <a:bodyPr>
            <a:spAutoFit/>
          </a:bodyPr>
          <a:lstStyle/>
          <a:p>
            <a:pPr algn="l" eaLnBrk="1" hangingPunct="1"/>
            <a:r>
              <a:rPr lang="en-US" sz="2800" dirty="0">
                <a:solidFill>
                  <a:srgbClr val="000000"/>
                </a:solidFill>
                <a:sym typeface="Wingdings" pitchFamily="2" charset="2"/>
              </a:rPr>
              <a:t> 40 years as a faculty</a:t>
            </a:r>
          </a:p>
          <a:p>
            <a:pPr lvl="1" algn="l" eaLnBrk="1" hangingPunct="1"/>
            <a:r>
              <a:rPr lang="en-US" sz="2800" dirty="0">
                <a:solidFill>
                  <a:srgbClr val="CC3300"/>
                </a:solidFill>
                <a:sym typeface="Wingdings" pitchFamily="2" charset="2"/>
              </a:rPr>
              <a:t> ~20 research problems</a:t>
            </a:r>
          </a:p>
          <a:p>
            <a:pPr lvl="1" algn="l" eaLnBrk="1" hangingPunct="1"/>
            <a:r>
              <a:rPr lang="en-US" sz="2800" dirty="0">
                <a:solidFill>
                  <a:srgbClr val="CC3300"/>
                </a:solidFill>
                <a:sym typeface="Wingdings" pitchFamily="2" charset="2"/>
              </a:rPr>
              <a:t> 35 PhD students</a:t>
            </a:r>
          </a:p>
          <a:p>
            <a:pPr lvl="1" algn="l" eaLnBrk="1" hangingPunct="1"/>
            <a:r>
              <a:rPr lang="en-US" sz="2800" dirty="0">
                <a:solidFill>
                  <a:srgbClr val="CC3300"/>
                </a:solidFill>
                <a:sym typeface="Wingdings" pitchFamily="2" charset="2"/>
              </a:rPr>
              <a:t> 140 publications</a:t>
            </a:r>
          </a:p>
          <a:p>
            <a:pPr lvl="1" algn="l" eaLnBrk="1" hangingPunct="1"/>
            <a:r>
              <a:rPr lang="en-US" sz="2800" dirty="0">
                <a:solidFill>
                  <a:srgbClr val="CC3300"/>
                </a:solidFill>
                <a:sym typeface="Wingdings" pitchFamily="2" charset="2"/>
              </a:rPr>
              <a:t> $15 million in funding</a:t>
            </a:r>
          </a:p>
          <a:p>
            <a:pPr lvl="2" algn="l" eaLnBrk="1" hangingPunct="1"/>
            <a:r>
              <a:rPr lang="en-US" sz="2800" dirty="0">
                <a:solidFill>
                  <a:srgbClr val="CC3300"/>
                </a:solidFill>
                <a:sym typeface="Wingdings" pitchFamily="2" charset="2"/>
              </a:rPr>
              <a:t> 300 proposals</a:t>
            </a:r>
          </a:p>
          <a:p>
            <a:pPr lvl="1" algn="l" eaLnBrk="1" hangingPunct="1"/>
            <a:r>
              <a:rPr lang="en-US" sz="2800" dirty="0">
                <a:solidFill>
                  <a:srgbClr val="CC3300"/>
                </a:solidFill>
                <a:sym typeface="Wingdings" pitchFamily="2" charset="2"/>
              </a:rPr>
              <a:t> 70 courses taught</a:t>
            </a:r>
          </a:p>
          <a:p>
            <a:pPr lvl="2" algn="l" eaLnBrk="1" hangingPunct="1"/>
            <a:r>
              <a:rPr lang="en-US" sz="2800" dirty="0">
                <a:solidFill>
                  <a:srgbClr val="CC3300"/>
                </a:solidFill>
                <a:sym typeface="Wingdings" pitchFamily="2" charset="2"/>
              </a:rPr>
              <a:t> &gt;2000 students</a:t>
            </a:r>
          </a:p>
          <a:p>
            <a:pPr lvl="1" algn="l" eaLnBrk="1" hangingPunct="1"/>
            <a:r>
              <a:rPr lang="en-US" sz="2800" dirty="0">
                <a:solidFill>
                  <a:srgbClr val="CC3300"/>
                </a:solidFill>
                <a:sym typeface="Wingdings" pitchFamily="2" charset="2"/>
              </a:rPr>
              <a:t> 6 chairs, 7 deans and 8 presidents</a:t>
            </a:r>
          </a:p>
          <a:p>
            <a:pPr lvl="1" algn="l" eaLnBrk="1" hangingPunct="1"/>
            <a:r>
              <a:rPr lang="en-US" sz="2800" dirty="0">
                <a:solidFill>
                  <a:srgbClr val="CC3300"/>
                </a:solidFill>
                <a:sym typeface="Wingdings" pitchFamily="2" charset="2"/>
              </a:rPr>
              <a:t> 4 sabbaticals</a:t>
            </a:r>
          </a:p>
          <a:p>
            <a:pPr lvl="1" algn="l" eaLnBrk="1" hangingPunct="1"/>
            <a:r>
              <a:rPr lang="en-US" sz="2800" dirty="0">
                <a:solidFill>
                  <a:srgbClr val="CC3300"/>
                </a:solidFill>
                <a:sym typeface="Wingdings" pitchFamily="2" charset="2"/>
              </a:rPr>
              <a:t> 2080 Saturdays</a:t>
            </a:r>
          </a:p>
          <a:p>
            <a:pPr algn="l">
              <a:buFontTx/>
              <a:buNone/>
            </a:pPr>
            <a:endParaRPr lang="en-US" dirty="0">
              <a:solidFill>
                <a:srgbClr val="000000"/>
              </a:solidFill>
            </a:endParaRPr>
          </a:p>
        </p:txBody>
      </p:sp>
      <p:sp>
        <p:nvSpPr>
          <p:cNvPr id="796675" name="Text Box 3"/>
          <p:cNvSpPr txBox="1">
            <a:spLocks noChangeArrowheads="1"/>
          </p:cNvSpPr>
          <p:nvPr/>
        </p:nvSpPr>
        <p:spPr bwMode="auto">
          <a:xfrm>
            <a:off x="0" y="0"/>
            <a:ext cx="9140825" cy="1096963"/>
          </a:xfrm>
          <a:prstGeom prst="rect">
            <a:avLst/>
          </a:prstGeom>
          <a:solidFill>
            <a:srgbClr val="EAEAEA"/>
          </a:solidFill>
          <a:ln w="9525">
            <a:noFill/>
            <a:miter lim="800000"/>
            <a:headEnd/>
            <a:tailEnd/>
          </a:ln>
          <a:effectLst/>
        </p:spPr>
        <p:txBody>
          <a:bodyPr wrap="none" anchor="ctr" anchorCtr="1"/>
          <a:lstStyle/>
          <a:p>
            <a:pPr algn="l" eaLnBrk="1" hangingPunct="1">
              <a:buFontTx/>
              <a:buNone/>
            </a:pPr>
            <a:r>
              <a:rPr lang="en-US" sz="4400" dirty="0">
                <a:solidFill>
                  <a:srgbClr val="3333CC"/>
                </a:solidFill>
              </a:rPr>
              <a:t>Your Academic Career</a:t>
            </a:r>
            <a:endParaRPr lang="en-US" dirty="0"/>
          </a:p>
        </p:txBody>
      </p:sp>
    </p:spTree>
    <p:extLst>
      <p:ext uri="{BB962C8B-B14F-4D97-AF65-F5344CB8AC3E}">
        <p14:creationId xmlns:p14="http://schemas.microsoft.com/office/powerpoint/2010/main" val="2274717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46" name="Text Box 2"/>
          <p:cNvSpPr txBox="1">
            <a:spLocks noChangeArrowheads="1"/>
          </p:cNvSpPr>
          <p:nvPr/>
        </p:nvSpPr>
        <p:spPr bwMode="auto">
          <a:xfrm>
            <a:off x="0" y="1828800"/>
            <a:ext cx="9144000" cy="5029200"/>
          </a:xfrm>
          <a:prstGeom prst="rect">
            <a:avLst/>
          </a:prstGeom>
          <a:noFill/>
          <a:ln w="9525">
            <a:noFill/>
            <a:miter lim="800000"/>
            <a:headEnd/>
            <a:tailEnd/>
          </a:ln>
          <a:effectLst/>
        </p:spPr>
        <p:txBody>
          <a:bodyPr/>
          <a:lstStyle/>
          <a:p>
            <a:pPr algn="l" eaLnBrk="1" hangingPunct="1">
              <a:lnSpc>
                <a:spcPct val="110000"/>
              </a:lnSpc>
              <a:buFontTx/>
              <a:buNone/>
            </a:pPr>
            <a:r>
              <a:rPr lang="en-US" sz="3200" dirty="0"/>
              <a:t> </a:t>
            </a:r>
            <a:r>
              <a:rPr lang="en-US" sz="3200" dirty="0">
                <a:solidFill>
                  <a:srgbClr val="CC3300"/>
                </a:solidFill>
                <a:sym typeface="Wingdings" pitchFamily="2" charset="2"/>
              </a:rPr>
              <a:t></a:t>
            </a:r>
            <a:r>
              <a:rPr lang="en-US" sz="3200" dirty="0">
                <a:sym typeface="Wingdings" pitchFamily="2" charset="2"/>
              </a:rPr>
              <a:t> </a:t>
            </a:r>
            <a:r>
              <a:rPr lang="en-US" sz="3200" dirty="0">
                <a:solidFill>
                  <a:schemeClr val="tx1"/>
                </a:solidFill>
              </a:rPr>
              <a:t>Stress Points (Sorcinelli, 1992)</a:t>
            </a:r>
          </a:p>
          <a:p>
            <a:pPr algn="l">
              <a:buFont typeface="Wingdings" pitchFamily="2" charset="2"/>
              <a:buChar char="v"/>
            </a:pPr>
            <a:endParaRPr lang="en-US" sz="2000" dirty="0"/>
          </a:p>
          <a:p>
            <a:pPr lvl="1" algn="l">
              <a:buFontTx/>
              <a:buNone/>
            </a:pPr>
            <a:r>
              <a:rPr lang="en-US" sz="2800" dirty="0">
                <a:solidFill>
                  <a:schemeClr val="tx2"/>
                </a:solidFill>
              </a:rPr>
              <a:t> </a:t>
            </a:r>
            <a:r>
              <a:rPr lang="en-US" sz="1600" dirty="0">
                <a:solidFill>
                  <a:schemeClr val="tx2"/>
                </a:solidFill>
              </a:rPr>
              <a:t> </a:t>
            </a:r>
            <a:r>
              <a:rPr lang="en-US" sz="3200" dirty="0">
                <a:solidFill>
                  <a:srgbClr val="CC3300"/>
                </a:solidFill>
                <a:sym typeface="Wingdings" pitchFamily="2" charset="2"/>
              </a:rPr>
              <a:t></a:t>
            </a:r>
            <a:r>
              <a:rPr lang="en-US" sz="3200" dirty="0">
                <a:sym typeface="Wingdings" pitchFamily="2" charset="2"/>
              </a:rPr>
              <a:t> </a:t>
            </a:r>
            <a:r>
              <a:rPr lang="en-US" sz="2800" dirty="0"/>
              <a:t>Not enough time</a:t>
            </a:r>
          </a:p>
          <a:p>
            <a:pPr lvl="1" algn="l">
              <a:buFontTx/>
              <a:buNone/>
            </a:pPr>
            <a:endParaRPr lang="en-US" sz="2000" dirty="0">
              <a:solidFill>
                <a:schemeClr val="tx2"/>
              </a:solidFill>
            </a:endParaRPr>
          </a:p>
          <a:p>
            <a:pPr lvl="1" algn="l">
              <a:buFontTx/>
              <a:buNone/>
            </a:pPr>
            <a:r>
              <a:rPr lang="en-US" sz="2800" dirty="0">
                <a:solidFill>
                  <a:schemeClr val="tx2"/>
                </a:solidFill>
              </a:rPr>
              <a:t> </a:t>
            </a:r>
            <a:r>
              <a:rPr lang="en-US" sz="1600" dirty="0">
                <a:solidFill>
                  <a:schemeClr val="tx2"/>
                </a:solidFill>
              </a:rPr>
              <a:t> </a:t>
            </a:r>
            <a:r>
              <a:rPr lang="en-US" sz="3200" dirty="0">
                <a:solidFill>
                  <a:srgbClr val="CC3300"/>
                </a:solidFill>
                <a:sym typeface="Wingdings" pitchFamily="2" charset="2"/>
              </a:rPr>
              <a:t></a:t>
            </a:r>
            <a:r>
              <a:rPr lang="en-US" sz="2800" dirty="0">
                <a:solidFill>
                  <a:schemeClr val="tx2"/>
                </a:solidFill>
              </a:rPr>
              <a:t> </a:t>
            </a:r>
            <a:r>
              <a:rPr lang="en-US" sz="2800" dirty="0"/>
              <a:t>Inadequate feedback and recognition</a:t>
            </a:r>
          </a:p>
          <a:p>
            <a:pPr lvl="1" algn="l">
              <a:buFontTx/>
              <a:buNone/>
            </a:pPr>
            <a:endParaRPr lang="en-US" sz="2000" dirty="0">
              <a:solidFill>
                <a:schemeClr val="tx2"/>
              </a:solidFill>
            </a:endParaRPr>
          </a:p>
          <a:p>
            <a:pPr lvl="1" algn="l">
              <a:buFontTx/>
              <a:buNone/>
            </a:pPr>
            <a:r>
              <a:rPr lang="en-US" sz="2800" dirty="0">
                <a:solidFill>
                  <a:schemeClr val="tx2"/>
                </a:solidFill>
              </a:rPr>
              <a:t> </a:t>
            </a:r>
            <a:r>
              <a:rPr lang="en-US" sz="1600" dirty="0">
                <a:solidFill>
                  <a:schemeClr val="tx2"/>
                </a:solidFill>
              </a:rPr>
              <a:t> </a:t>
            </a:r>
            <a:r>
              <a:rPr lang="en-US" sz="3200" dirty="0">
                <a:solidFill>
                  <a:srgbClr val="CC3300"/>
                </a:solidFill>
                <a:sym typeface="Wingdings" pitchFamily="2" charset="2"/>
              </a:rPr>
              <a:t></a:t>
            </a:r>
            <a:r>
              <a:rPr lang="en-US" sz="2800" dirty="0">
                <a:solidFill>
                  <a:schemeClr val="tx2"/>
                </a:solidFill>
              </a:rPr>
              <a:t> </a:t>
            </a:r>
            <a:r>
              <a:rPr lang="en-US" sz="2800" dirty="0"/>
              <a:t>Unrealistic self-expectations</a:t>
            </a:r>
          </a:p>
          <a:p>
            <a:pPr lvl="1" algn="l">
              <a:buFontTx/>
              <a:buNone/>
            </a:pPr>
            <a:endParaRPr lang="en-US" sz="2000" dirty="0">
              <a:solidFill>
                <a:schemeClr val="tx2"/>
              </a:solidFill>
            </a:endParaRPr>
          </a:p>
          <a:p>
            <a:pPr lvl="1" algn="l">
              <a:buFontTx/>
              <a:buNone/>
            </a:pPr>
            <a:r>
              <a:rPr lang="en-US" sz="2800" dirty="0">
                <a:solidFill>
                  <a:schemeClr val="tx2"/>
                </a:solidFill>
              </a:rPr>
              <a:t> </a:t>
            </a:r>
            <a:r>
              <a:rPr lang="en-US" sz="1600" dirty="0">
                <a:solidFill>
                  <a:schemeClr val="tx2"/>
                </a:solidFill>
              </a:rPr>
              <a:t> </a:t>
            </a:r>
            <a:r>
              <a:rPr lang="en-US" sz="3200" dirty="0">
                <a:solidFill>
                  <a:srgbClr val="CC3300"/>
                </a:solidFill>
                <a:sym typeface="Wingdings" pitchFamily="2" charset="2"/>
              </a:rPr>
              <a:t></a:t>
            </a:r>
            <a:r>
              <a:rPr lang="en-US" sz="2800" dirty="0">
                <a:solidFill>
                  <a:schemeClr val="tx2"/>
                </a:solidFill>
              </a:rPr>
              <a:t> </a:t>
            </a:r>
            <a:r>
              <a:rPr lang="en-US" sz="2800" dirty="0"/>
              <a:t>Lack of collegiality</a:t>
            </a:r>
          </a:p>
          <a:p>
            <a:pPr lvl="1" algn="l">
              <a:buFontTx/>
              <a:buNone/>
            </a:pPr>
            <a:endParaRPr lang="en-US" sz="2000" dirty="0">
              <a:solidFill>
                <a:schemeClr val="tx2"/>
              </a:solidFill>
            </a:endParaRPr>
          </a:p>
          <a:p>
            <a:pPr lvl="1" algn="l">
              <a:buFontTx/>
              <a:buNone/>
            </a:pPr>
            <a:r>
              <a:rPr lang="en-US" sz="2800" dirty="0">
                <a:solidFill>
                  <a:schemeClr val="tx2"/>
                </a:solidFill>
              </a:rPr>
              <a:t> </a:t>
            </a:r>
            <a:r>
              <a:rPr lang="en-US" sz="1600" dirty="0">
                <a:solidFill>
                  <a:schemeClr val="tx2"/>
                </a:solidFill>
              </a:rPr>
              <a:t> </a:t>
            </a:r>
            <a:r>
              <a:rPr lang="en-US" sz="3200" dirty="0">
                <a:solidFill>
                  <a:srgbClr val="CC3300"/>
                </a:solidFill>
                <a:sym typeface="Wingdings" pitchFamily="2" charset="2"/>
              </a:rPr>
              <a:t></a:t>
            </a:r>
            <a:r>
              <a:rPr lang="en-US" sz="2800" dirty="0">
                <a:solidFill>
                  <a:schemeClr val="tx2"/>
                </a:solidFill>
              </a:rPr>
              <a:t> </a:t>
            </a:r>
            <a:r>
              <a:rPr lang="en-US" sz="2800" dirty="0"/>
              <a:t>Balancing work and outside life</a:t>
            </a:r>
          </a:p>
        </p:txBody>
      </p:sp>
      <p:sp>
        <p:nvSpPr>
          <p:cNvPr id="774147" name="Text Box 3"/>
          <p:cNvSpPr txBox="1">
            <a:spLocks noChangeArrowheads="1"/>
          </p:cNvSpPr>
          <p:nvPr/>
        </p:nvSpPr>
        <p:spPr bwMode="auto">
          <a:xfrm>
            <a:off x="0" y="0"/>
            <a:ext cx="9144000" cy="1644650"/>
          </a:xfrm>
          <a:prstGeom prst="rect">
            <a:avLst/>
          </a:prstGeom>
          <a:solidFill>
            <a:srgbClr val="EAEAEA"/>
          </a:solidFill>
          <a:ln w="9525">
            <a:noFill/>
            <a:miter lim="800000"/>
            <a:headEnd/>
            <a:tailEnd/>
          </a:ln>
          <a:effectLst/>
        </p:spPr>
        <p:txBody>
          <a:bodyPr anchor="ctr" anchorCtr="1"/>
          <a:lstStyle/>
          <a:p>
            <a:pPr>
              <a:buFont typeface="Wingdings" pitchFamily="2" charset="2"/>
              <a:buNone/>
            </a:pPr>
            <a:r>
              <a:rPr lang="en-US" sz="4400" dirty="0">
                <a:solidFill>
                  <a:schemeClr val="accent2"/>
                </a:solidFill>
              </a:rPr>
              <a:t>What Do We Know About </a:t>
            </a:r>
          </a:p>
          <a:p>
            <a:pPr>
              <a:buFont typeface="Wingdings" pitchFamily="2" charset="2"/>
              <a:buNone/>
            </a:pPr>
            <a:r>
              <a:rPr lang="en-US" sz="4400" dirty="0">
                <a:solidFill>
                  <a:schemeClr val="accent2"/>
                </a:solidFill>
              </a:rPr>
              <a:t>New Faculty Development?</a:t>
            </a:r>
          </a:p>
        </p:txBody>
      </p:sp>
      <p:sp>
        <p:nvSpPr>
          <p:cNvPr id="774148" name="AutoShape 4"/>
          <p:cNvSpPr>
            <a:spLocks/>
          </p:cNvSpPr>
          <p:nvPr/>
        </p:nvSpPr>
        <p:spPr bwMode="auto">
          <a:xfrm>
            <a:off x="457200" y="2971800"/>
            <a:ext cx="76200" cy="2362200"/>
          </a:xfrm>
          <a:prstGeom prst="leftBracket">
            <a:avLst>
              <a:gd name="adj" fmla="val 258333"/>
            </a:avLst>
          </a:prstGeom>
          <a:noFill/>
          <a:ln w="50800">
            <a:solidFill>
              <a:srgbClr val="0000FF"/>
            </a:solidFill>
            <a:round/>
            <a:headEnd/>
            <a:tailEnd/>
          </a:ln>
          <a:effectLst/>
        </p:spPr>
        <p:txBody>
          <a:bodyPr anchor="ctr">
            <a:spAutoFit/>
          </a:body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3"/>
          <p:cNvSpPr>
            <a:spLocks noGrp="1"/>
          </p:cNvSpPr>
          <p:nvPr>
            <p:ph type="sldNum" sz="quarter" idx="12"/>
          </p:nvPr>
        </p:nvSpPr>
        <p:spPr>
          <a:noFill/>
        </p:spPr>
        <p:txBody>
          <a:bodyPr/>
          <a:lstStyle/>
          <a:p>
            <a:r>
              <a:rPr lang="en-US" dirty="0">
                <a:solidFill>
                  <a:srgbClr val="000000"/>
                </a:solidFill>
              </a:rPr>
              <a:t>  </a:t>
            </a:r>
            <a:fld id="{57A00965-75AF-425C-A3B2-6F330189067A}" type="slidenum">
              <a:rPr lang="en-US" smtClean="0">
                <a:solidFill>
                  <a:srgbClr val="000000"/>
                </a:solidFill>
              </a:rPr>
              <a:pPr/>
              <a:t>30</a:t>
            </a:fld>
            <a:endParaRPr lang="en-US" dirty="0">
              <a:solidFill>
                <a:srgbClr val="000000"/>
              </a:solidFill>
            </a:endParaRPr>
          </a:p>
        </p:txBody>
      </p:sp>
      <p:sp>
        <p:nvSpPr>
          <p:cNvPr id="37891" name="Text Box 2"/>
          <p:cNvSpPr txBox="1">
            <a:spLocks noChangeArrowheads="1"/>
          </p:cNvSpPr>
          <p:nvPr/>
        </p:nvSpPr>
        <p:spPr bwMode="auto">
          <a:xfrm>
            <a:off x="0" y="2209800"/>
            <a:ext cx="9144000" cy="1828800"/>
          </a:xfrm>
          <a:prstGeom prst="rect">
            <a:avLst/>
          </a:prstGeom>
          <a:solidFill>
            <a:schemeClr val="accent3">
              <a:lumMod val="95000"/>
            </a:schemeClr>
          </a:solidFill>
          <a:ln w="9525">
            <a:noFill/>
            <a:miter lim="800000"/>
            <a:headEnd/>
            <a:tailEnd/>
          </a:ln>
        </p:spPr>
        <p:txBody>
          <a:bodyPr anchor="ctr" anchorCtr="1"/>
          <a:lstStyle/>
          <a:p>
            <a:pPr eaLnBrk="1" hangingPunct="1">
              <a:buFontTx/>
              <a:buNone/>
            </a:pPr>
            <a:r>
              <a:rPr lang="en-US" sz="4800" dirty="0">
                <a:solidFill>
                  <a:srgbClr val="3333CC"/>
                </a:solidFill>
              </a:rPr>
              <a:t>Writing the Proposal</a:t>
            </a:r>
          </a:p>
        </p:txBody>
      </p:sp>
    </p:spTree>
    <p:extLst>
      <p:ext uri="{BB962C8B-B14F-4D97-AF65-F5344CB8AC3E}">
        <p14:creationId xmlns:p14="http://schemas.microsoft.com/office/powerpoint/2010/main" val="1908222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p:cNvSpPr>
            <a:spLocks noGrp="1"/>
          </p:cNvSpPr>
          <p:nvPr>
            <p:ph type="sldNum" sz="quarter" idx="12"/>
          </p:nvPr>
        </p:nvSpPr>
        <p:spPr>
          <a:noFill/>
        </p:spPr>
        <p:txBody>
          <a:bodyPr/>
          <a:lstStyle/>
          <a:p>
            <a:r>
              <a:rPr lang="en-US" dirty="0">
                <a:solidFill>
                  <a:srgbClr val="000000"/>
                </a:solidFill>
              </a:rPr>
              <a:t>  </a:t>
            </a:r>
            <a:fld id="{B1FBEBF2-ACA2-45FC-AB20-EF66BCDD6E40}" type="slidenum">
              <a:rPr lang="en-US" smtClean="0">
                <a:solidFill>
                  <a:srgbClr val="000000"/>
                </a:solidFill>
              </a:rPr>
              <a:pPr/>
              <a:t>31</a:t>
            </a:fld>
            <a:endParaRPr lang="en-US" dirty="0">
              <a:solidFill>
                <a:srgbClr val="000000"/>
              </a:solidFill>
            </a:endParaRPr>
          </a:p>
        </p:txBody>
      </p:sp>
      <p:sp>
        <p:nvSpPr>
          <p:cNvPr id="38915" name="Text Box 2"/>
          <p:cNvSpPr txBox="1">
            <a:spLocks noChangeArrowheads="1"/>
          </p:cNvSpPr>
          <p:nvPr/>
        </p:nvSpPr>
        <p:spPr bwMode="auto">
          <a:xfrm>
            <a:off x="381000" y="881063"/>
            <a:ext cx="8610600" cy="5373779"/>
          </a:xfrm>
          <a:prstGeom prst="rect">
            <a:avLst/>
          </a:prstGeom>
          <a:noFill/>
          <a:ln w="9525">
            <a:noFill/>
            <a:miter lim="800000"/>
            <a:headEnd/>
            <a:tailEnd/>
          </a:ln>
        </p:spPr>
        <p:txBody>
          <a:bodyPr>
            <a:spAutoFit/>
          </a:bodyPr>
          <a:lstStyle/>
          <a:p>
            <a:pPr eaLnBrk="1" hangingPunct="1">
              <a:buFontTx/>
              <a:buNone/>
            </a:pPr>
            <a:endParaRPr lang="en-US" sz="600" dirty="0">
              <a:solidFill>
                <a:srgbClr val="3333CC"/>
              </a:solidFill>
            </a:endParaRPr>
          </a:p>
          <a:p>
            <a:pPr algn="l" eaLnBrk="1" hangingPunct="1">
              <a:buFontTx/>
              <a:buNone/>
            </a:pPr>
            <a:r>
              <a:rPr lang="en-US" sz="2400" dirty="0">
                <a:solidFill>
                  <a:srgbClr val="CC3300"/>
                </a:solidFill>
                <a:sym typeface="Wingdings" pitchFamily="2" charset="2"/>
              </a:rPr>
              <a:t> </a:t>
            </a:r>
            <a:r>
              <a:rPr lang="en-US" sz="2400" dirty="0">
                <a:solidFill>
                  <a:srgbClr val="000000"/>
                </a:solidFill>
              </a:rPr>
              <a:t>Stress the novel aspects of your approach</a:t>
            </a:r>
          </a:p>
          <a:p>
            <a:pPr algn="l">
              <a:lnSpc>
                <a:spcPct val="90000"/>
              </a:lnSpc>
              <a:buFontTx/>
              <a:buChar char="•"/>
            </a:pPr>
            <a:endParaRPr lang="en-US" sz="1200" dirty="0">
              <a:solidFill>
                <a:srgbClr val="000000"/>
              </a:solidFill>
            </a:endParaRPr>
          </a:p>
          <a:p>
            <a:pPr algn="l">
              <a:lnSpc>
                <a:spcPct val="90000"/>
              </a:lnSpc>
              <a:buFontTx/>
              <a:buNone/>
            </a:pPr>
            <a:r>
              <a:rPr lang="en-US" sz="2400" dirty="0">
                <a:solidFill>
                  <a:srgbClr val="CC3300"/>
                </a:solidFill>
                <a:sym typeface="Wingdings" pitchFamily="2" charset="2"/>
              </a:rPr>
              <a:t> </a:t>
            </a:r>
            <a:r>
              <a:rPr lang="en-US" sz="2400" dirty="0">
                <a:solidFill>
                  <a:srgbClr val="000000"/>
                </a:solidFill>
              </a:rPr>
              <a:t>Differentiate your work from that done by</a:t>
            </a:r>
          </a:p>
          <a:p>
            <a:pPr algn="l">
              <a:lnSpc>
                <a:spcPct val="90000"/>
              </a:lnSpc>
              <a:buFontTx/>
              <a:buNone/>
            </a:pPr>
            <a:r>
              <a:rPr lang="en-US" sz="2400" dirty="0">
                <a:solidFill>
                  <a:srgbClr val="000000"/>
                </a:solidFill>
              </a:rPr>
              <a:t>    </a:t>
            </a:r>
            <a:r>
              <a:rPr lang="en-US" sz="800" dirty="0">
                <a:solidFill>
                  <a:srgbClr val="000000"/>
                </a:solidFill>
              </a:rPr>
              <a:t>  </a:t>
            </a:r>
            <a:r>
              <a:rPr lang="en-US" sz="2400" dirty="0">
                <a:solidFill>
                  <a:srgbClr val="000000"/>
                </a:solidFill>
              </a:rPr>
              <a:t>others</a:t>
            </a:r>
          </a:p>
          <a:p>
            <a:pPr algn="l">
              <a:lnSpc>
                <a:spcPct val="90000"/>
              </a:lnSpc>
              <a:buFontTx/>
              <a:buChar char="•"/>
            </a:pPr>
            <a:endParaRPr lang="en-US" sz="1200" dirty="0">
              <a:solidFill>
                <a:srgbClr val="000000"/>
              </a:solidFill>
            </a:endParaRPr>
          </a:p>
          <a:p>
            <a:pPr algn="l">
              <a:lnSpc>
                <a:spcPct val="90000"/>
              </a:lnSpc>
              <a:buFontTx/>
              <a:buNone/>
            </a:pPr>
            <a:r>
              <a:rPr lang="en-US" sz="2400" dirty="0">
                <a:solidFill>
                  <a:srgbClr val="CC3300"/>
                </a:solidFill>
                <a:sym typeface="Wingdings" pitchFamily="2" charset="2"/>
              </a:rPr>
              <a:t> </a:t>
            </a:r>
            <a:r>
              <a:rPr lang="en-US" sz="2400" dirty="0">
                <a:solidFill>
                  <a:srgbClr val="000000"/>
                </a:solidFill>
              </a:rPr>
              <a:t>Emphasize the hypothesis that your research</a:t>
            </a:r>
          </a:p>
          <a:p>
            <a:pPr algn="l">
              <a:lnSpc>
                <a:spcPct val="90000"/>
              </a:lnSpc>
              <a:buFontTx/>
              <a:buNone/>
            </a:pPr>
            <a:r>
              <a:rPr lang="en-US" sz="2400" dirty="0">
                <a:solidFill>
                  <a:srgbClr val="000000"/>
                </a:solidFill>
              </a:rPr>
              <a:t>    </a:t>
            </a:r>
            <a:r>
              <a:rPr lang="en-US" sz="800" dirty="0">
                <a:solidFill>
                  <a:srgbClr val="000000"/>
                </a:solidFill>
              </a:rPr>
              <a:t>  </a:t>
            </a:r>
            <a:r>
              <a:rPr lang="en-US" sz="2400" dirty="0">
                <a:solidFill>
                  <a:srgbClr val="000000"/>
                </a:solidFill>
              </a:rPr>
              <a:t>will test</a:t>
            </a:r>
          </a:p>
          <a:p>
            <a:pPr algn="l">
              <a:lnSpc>
                <a:spcPct val="90000"/>
              </a:lnSpc>
              <a:buFontTx/>
              <a:buChar char="•"/>
            </a:pPr>
            <a:endParaRPr lang="en-US" sz="1200" dirty="0">
              <a:solidFill>
                <a:srgbClr val="000000"/>
              </a:solidFill>
            </a:endParaRPr>
          </a:p>
          <a:p>
            <a:pPr algn="l">
              <a:lnSpc>
                <a:spcPct val="90000"/>
              </a:lnSpc>
              <a:buFontTx/>
              <a:buNone/>
            </a:pPr>
            <a:r>
              <a:rPr lang="en-US" sz="2400" dirty="0">
                <a:solidFill>
                  <a:srgbClr val="CC3300"/>
                </a:solidFill>
                <a:sym typeface="Wingdings" pitchFamily="2" charset="2"/>
              </a:rPr>
              <a:t> </a:t>
            </a:r>
            <a:r>
              <a:rPr lang="en-US" sz="2400" dirty="0">
                <a:solidFill>
                  <a:srgbClr val="000000"/>
                </a:solidFill>
              </a:rPr>
              <a:t>Respond to all aspects of the program </a:t>
            </a:r>
          </a:p>
          <a:p>
            <a:pPr algn="l">
              <a:lnSpc>
                <a:spcPct val="90000"/>
              </a:lnSpc>
              <a:buFontTx/>
              <a:buChar char="•"/>
            </a:pPr>
            <a:endParaRPr lang="en-US" sz="1200" dirty="0">
              <a:solidFill>
                <a:srgbClr val="000000"/>
              </a:solidFill>
            </a:endParaRPr>
          </a:p>
          <a:p>
            <a:pPr algn="l">
              <a:lnSpc>
                <a:spcPct val="90000"/>
              </a:lnSpc>
              <a:buFontTx/>
              <a:buNone/>
            </a:pPr>
            <a:r>
              <a:rPr lang="en-US" sz="2400" dirty="0">
                <a:solidFill>
                  <a:srgbClr val="CC3300"/>
                </a:solidFill>
                <a:sym typeface="Wingdings" pitchFamily="2" charset="2"/>
              </a:rPr>
              <a:t> </a:t>
            </a:r>
            <a:r>
              <a:rPr lang="en-US" sz="2400" dirty="0">
                <a:solidFill>
                  <a:srgbClr val="000000"/>
                </a:solidFill>
              </a:rPr>
              <a:t>Support your ideas with references /</a:t>
            </a:r>
          </a:p>
          <a:p>
            <a:pPr algn="l">
              <a:lnSpc>
                <a:spcPct val="90000"/>
              </a:lnSpc>
              <a:buFontTx/>
              <a:buNone/>
            </a:pPr>
            <a:r>
              <a:rPr lang="en-US" sz="2400" dirty="0">
                <a:solidFill>
                  <a:srgbClr val="000000"/>
                </a:solidFill>
              </a:rPr>
              <a:t>    </a:t>
            </a:r>
            <a:r>
              <a:rPr lang="en-US" sz="800" dirty="0">
                <a:solidFill>
                  <a:srgbClr val="000000"/>
                </a:solidFill>
              </a:rPr>
              <a:t>  </a:t>
            </a:r>
            <a:r>
              <a:rPr lang="en-US" sz="2400" dirty="0">
                <a:solidFill>
                  <a:srgbClr val="000000"/>
                </a:solidFill>
              </a:rPr>
              <a:t>preliminary results</a:t>
            </a:r>
          </a:p>
          <a:p>
            <a:pPr algn="l">
              <a:lnSpc>
                <a:spcPct val="90000"/>
              </a:lnSpc>
              <a:buFontTx/>
              <a:buChar char="•"/>
            </a:pPr>
            <a:endParaRPr lang="en-US" sz="1200" dirty="0">
              <a:solidFill>
                <a:srgbClr val="000000"/>
              </a:solidFill>
            </a:endParaRPr>
          </a:p>
          <a:p>
            <a:pPr algn="l">
              <a:lnSpc>
                <a:spcPct val="90000"/>
              </a:lnSpc>
              <a:buFontTx/>
              <a:buNone/>
            </a:pPr>
            <a:r>
              <a:rPr lang="en-US" sz="2400" dirty="0">
                <a:solidFill>
                  <a:srgbClr val="CC3300"/>
                </a:solidFill>
                <a:sym typeface="Wingdings" pitchFamily="2" charset="2"/>
              </a:rPr>
              <a:t> </a:t>
            </a:r>
            <a:r>
              <a:rPr lang="en-US" sz="2400" dirty="0">
                <a:solidFill>
                  <a:srgbClr val="000000"/>
                </a:solidFill>
              </a:rPr>
              <a:t>Describe applications that could result </a:t>
            </a:r>
          </a:p>
          <a:p>
            <a:pPr algn="l">
              <a:lnSpc>
                <a:spcPct val="90000"/>
              </a:lnSpc>
              <a:buFontTx/>
              <a:buNone/>
            </a:pPr>
            <a:r>
              <a:rPr lang="en-US" sz="2400" dirty="0">
                <a:solidFill>
                  <a:srgbClr val="000000"/>
                </a:solidFill>
              </a:rPr>
              <a:t>    </a:t>
            </a:r>
            <a:r>
              <a:rPr lang="en-US" sz="800" dirty="0">
                <a:solidFill>
                  <a:srgbClr val="000000"/>
                </a:solidFill>
              </a:rPr>
              <a:t>  </a:t>
            </a:r>
            <a:r>
              <a:rPr lang="en-US" sz="2400" dirty="0">
                <a:solidFill>
                  <a:srgbClr val="000000"/>
                </a:solidFill>
              </a:rPr>
              <a:t>from the research</a:t>
            </a:r>
          </a:p>
          <a:p>
            <a:pPr algn="l">
              <a:lnSpc>
                <a:spcPct val="90000"/>
              </a:lnSpc>
              <a:buFontTx/>
              <a:buChar char="•"/>
            </a:pPr>
            <a:endParaRPr lang="en-US" sz="1200" dirty="0">
              <a:solidFill>
                <a:srgbClr val="000000"/>
              </a:solidFill>
            </a:endParaRPr>
          </a:p>
          <a:p>
            <a:pPr algn="l">
              <a:lnSpc>
                <a:spcPct val="90000"/>
              </a:lnSpc>
              <a:buFontTx/>
              <a:buNone/>
            </a:pPr>
            <a:r>
              <a:rPr lang="en-US" sz="2400" dirty="0">
                <a:solidFill>
                  <a:srgbClr val="CC3300"/>
                </a:solidFill>
                <a:sym typeface="Wingdings" pitchFamily="2" charset="2"/>
              </a:rPr>
              <a:t> </a:t>
            </a:r>
            <a:r>
              <a:rPr lang="en-US" sz="2400" dirty="0">
                <a:solidFill>
                  <a:srgbClr val="000000"/>
                </a:solidFill>
              </a:rPr>
              <a:t>Show where the research might lead</a:t>
            </a:r>
          </a:p>
          <a:p>
            <a:pPr algn="l">
              <a:lnSpc>
                <a:spcPct val="90000"/>
              </a:lnSpc>
              <a:buFontTx/>
              <a:buChar char="•"/>
            </a:pPr>
            <a:endParaRPr lang="en-US" sz="1200" dirty="0">
              <a:solidFill>
                <a:srgbClr val="000000"/>
              </a:solidFill>
            </a:endParaRPr>
          </a:p>
          <a:p>
            <a:pPr algn="l">
              <a:lnSpc>
                <a:spcPct val="90000"/>
              </a:lnSpc>
              <a:buFont typeface="Wingdings" pitchFamily="2" charset="2"/>
              <a:buNone/>
            </a:pPr>
            <a:endParaRPr lang="en-US" sz="2400" dirty="0">
              <a:solidFill>
                <a:srgbClr val="000000"/>
              </a:solidFill>
            </a:endParaRPr>
          </a:p>
        </p:txBody>
      </p:sp>
      <p:sp>
        <p:nvSpPr>
          <p:cNvPr id="38916" name="Text Box 4"/>
          <p:cNvSpPr txBox="1">
            <a:spLocks noChangeArrowheads="1"/>
          </p:cNvSpPr>
          <p:nvPr/>
        </p:nvSpPr>
        <p:spPr bwMode="auto">
          <a:xfrm>
            <a:off x="0" y="0"/>
            <a:ext cx="9140825" cy="914400"/>
          </a:xfrm>
          <a:prstGeom prst="rect">
            <a:avLst/>
          </a:prstGeom>
          <a:solidFill>
            <a:schemeClr val="accent3">
              <a:lumMod val="95000"/>
            </a:schemeClr>
          </a:solidFill>
          <a:ln w="9525">
            <a:noFill/>
            <a:miter lim="800000"/>
            <a:headEnd/>
            <a:tailEnd/>
          </a:ln>
        </p:spPr>
        <p:txBody>
          <a:bodyPr wrap="none" anchor="ctr" anchorCtr="1"/>
          <a:lstStyle/>
          <a:p>
            <a:pPr>
              <a:buFont typeface="Wingdings" pitchFamily="2" charset="2"/>
              <a:buNone/>
            </a:pPr>
            <a:r>
              <a:rPr lang="en-US" sz="4400" dirty="0">
                <a:solidFill>
                  <a:srgbClr val="3333CC"/>
                </a:solidFill>
              </a:rPr>
              <a:t>Successful Proposals</a:t>
            </a:r>
          </a:p>
        </p:txBody>
      </p:sp>
    </p:spTree>
    <p:extLst>
      <p:ext uri="{BB962C8B-B14F-4D97-AF65-F5344CB8AC3E}">
        <p14:creationId xmlns:p14="http://schemas.microsoft.com/office/powerpoint/2010/main" val="33267816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p:cNvSpPr>
            <a:spLocks noGrp="1"/>
          </p:cNvSpPr>
          <p:nvPr>
            <p:ph type="sldNum" sz="quarter" idx="12"/>
          </p:nvPr>
        </p:nvSpPr>
        <p:spPr>
          <a:noFill/>
        </p:spPr>
        <p:txBody>
          <a:bodyPr/>
          <a:lstStyle/>
          <a:p>
            <a:r>
              <a:rPr lang="en-US" dirty="0">
                <a:solidFill>
                  <a:srgbClr val="000000"/>
                </a:solidFill>
              </a:rPr>
              <a:t>  </a:t>
            </a:r>
            <a:fld id="{B1FBEBF2-ACA2-45FC-AB20-EF66BCDD6E40}" type="slidenum">
              <a:rPr lang="en-US" smtClean="0">
                <a:solidFill>
                  <a:srgbClr val="000000"/>
                </a:solidFill>
              </a:rPr>
              <a:pPr/>
              <a:t>32</a:t>
            </a:fld>
            <a:endParaRPr lang="en-US" dirty="0">
              <a:solidFill>
                <a:srgbClr val="000000"/>
              </a:solidFill>
            </a:endParaRPr>
          </a:p>
        </p:txBody>
      </p:sp>
      <p:sp>
        <p:nvSpPr>
          <p:cNvPr id="38915" name="Text Box 2"/>
          <p:cNvSpPr txBox="1">
            <a:spLocks noChangeArrowheads="1"/>
          </p:cNvSpPr>
          <p:nvPr/>
        </p:nvSpPr>
        <p:spPr bwMode="auto">
          <a:xfrm>
            <a:off x="381000" y="881063"/>
            <a:ext cx="8610600" cy="5669244"/>
          </a:xfrm>
          <a:prstGeom prst="rect">
            <a:avLst/>
          </a:prstGeom>
          <a:noFill/>
          <a:ln w="9525">
            <a:noFill/>
            <a:miter lim="800000"/>
            <a:headEnd/>
            <a:tailEnd/>
          </a:ln>
        </p:spPr>
        <p:txBody>
          <a:bodyPr>
            <a:spAutoFit/>
          </a:bodyPr>
          <a:lstStyle/>
          <a:p>
            <a:pPr eaLnBrk="1" hangingPunct="1">
              <a:buFontTx/>
              <a:buNone/>
            </a:pPr>
            <a:endParaRPr lang="en-US" sz="600" dirty="0">
              <a:solidFill>
                <a:srgbClr val="3333CC"/>
              </a:solidFill>
            </a:endParaRPr>
          </a:p>
          <a:p>
            <a:pPr algn="l" eaLnBrk="1" hangingPunct="1">
              <a:buFontTx/>
              <a:buNone/>
            </a:pPr>
            <a:r>
              <a:rPr lang="en-US" sz="2400" dirty="0">
                <a:solidFill>
                  <a:srgbClr val="CC3300"/>
                </a:solidFill>
                <a:sym typeface="Wingdings" pitchFamily="2" charset="2"/>
              </a:rPr>
              <a:t> </a:t>
            </a:r>
            <a:r>
              <a:rPr lang="en-US" sz="2400" dirty="0">
                <a:solidFill>
                  <a:srgbClr val="000000"/>
                </a:solidFill>
              </a:rPr>
              <a:t>Communicate the excitement of your work</a:t>
            </a:r>
          </a:p>
          <a:p>
            <a:pPr algn="l">
              <a:lnSpc>
                <a:spcPct val="90000"/>
              </a:lnSpc>
              <a:buFontTx/>
              <a:buChar char="•"/>
            </a:pPr>
            <a:endParaRPr lang="en-US" sz="1200" dirty="0">
              <a:solidFill>
                <a:srgbClr val="000000"/>
              </a:solidFill>
            </a:endParaRPr>
          </a:p>
          <a:p>
            <a:pPr algn="l">
              <a:lnSpc>
                <a:spcPct val="90000"/>
              </a:lnSpc>
              <a:buFontTx/>
              <a:buNone/>
            </a:pPr>
            <a:r>
              <a:rPr lang="en-US" sz="2400" dirty="0">
                <a:solidFill>
                  <a:srgbClr val="CC3300"/>
                </a:solidFill>
                <a:sym typeface="Wingdings" pitchFamily="2" charset="2"/>
              </a:rPr>
              <a:t> </a:t>
            </a:r>
            <a:r>
              <a:rPr lang="en-US" sz="2400" dirty="0">
                <a:solidFill>
                  <a:srgbClr val="002060"/>
                </a:solidFill>
                <a:sym typeface="Wingdings" pitchFamily="2" charset="2"/>
              </a:rPr>
              <a:t>Emphasize </a:t>
            </a:r>
            <a:r>
              <a:rPr lang="en-US" sz="2400" dirty="0">
                <a:solidFill>
                  <a:srgbClr val="000000"/>
                </a:solidFill>
              </a:rPr>
              <a:t>your abilities/accomplishments, but avoid a supercilious tone</a:t>
            </a:r>
          </a:p>
          <a:p>
            <a:pPr algn="l">
              <a:lnSpc>
                <a:spcPct val="90000"/>
              </a:lnSpc>
              <a:buFontTx/>
              <a:buChar char="•"/>
            </a:pPr>
            <a:endParaRPr lang="en-US" sz="1200" dirty="0">
              <a:solidFill>
                <a:srgbClr val="000000"/>
              </a:solidFill>
            </a:endParaRPr>
          </a:p>
          <a:p>
            <a:pPr algn="l">
              <a:lnSpc>
                <a:spcPct val="90000"/>
              </a:lnSpc>
              <a:buFontTx/>
              <a:buNone/>
            </a:pPr>
            <a:r>
              <a:rPr lang="en-US" sz="2400" dirty="0">
                <a:solidFill>
                  <a:srgbClr val="CC3300"/>
                </a:solidFill>
                <a:sym typeface="Wingdings" pitchFamily="2" charset="2"/>
              </a:rPr>
              <a:t> </a:t>
            </a:r>
            <a:r>
              <a:rPr lang="en-US" sz="2400" dirty="0">
                <a:solidFill>
                  <a:srgbClr val="000000"/>
                </a:solidFill>
              </a:rPr>
              <a:t>Give credit to others.  E.g., including all/most references to your work inappropriate</a:t>
            </a:r>
          </a:p>
          <a:p>
            <a:pPr algn="l">
              <a:lnSpc>
                <a:spcPct val="90000"/>
              </a:lnSpc>
              <a:buFontTx/>
              <a:buNone/>
            </a:pPr>
            <a:endParaRPr lang="en-US" sz="1200" dirty="0">
              <a:solidFill>
                <a:srgbClr val="000000"/>
              </a:solidFill>
            </a:endParaRPr>
          </a:p>
          <a:p>
            <a:pPr algn="l">
              <a:buFontTx/>
              <a:buNone/>
            </a:pPr>
            <a:r>
              <a:rPr lang="en-US" sz="2400" dirty="0">
                <a:solidFill>
                  <a:srgbClr val="CC3300"/>
                </a:solidFill>
                <a:sym typeface="Wingdings" pitchFamily="2" charset="2"/>
              </a:rPr>
              <a:t> </a:t>
            </a:r>
            <a:r>
              <a:rPr lang="en-US" sz="2400" dirty="0">
                <a:solidFill>
                  <a:srgbClr val="000000"/>
                </a:solidFill>
              </a:rPr>
              <a:t>Help the reviewer</a:t>
            </a:r>
          </a:p>
          <a:p>
            <a:pPr lvl="1" algn="l">
              <a:buClr>
                <a:srgbClr val="C00000"/>
              </a:buClr>
              <a:buFont typeface="Wingdings"/>
              <a:buChar char="t"/>
            </a:pPr>
            <a:r>
              <a:rPr lang="en-US" sz="2400" dirty="0">
                <a:solidFill>
                  <a:srgbClr val="000000"/>
                </a:solidFill>
              </a:rPr>
              <a:t>Use figures and graphs</a:t>
            </a:r>
          </a:p>
          <a:p>
            <a:pPr lvl="1" algn="l">
              <a:buClr>
                <a:srgbClr val="C00000"/>
              </a:buClr>
              <a:buFont typeface="Wingdings"/>
              <a:buChar char="t"/>
            </a:pPr>
            <a:r>
              <a:rPr lang="en-US" sz="2400" dirty="0">
                <a:solidFill>
                  <a:srgbClr val="000000"/>
                </a:solidFill>
              </a:rPr>
              <a:t>Break up long sections with subheads</a:t>
            </a:r>
          </a:p>
          <a:p>
            <a:pPr lvl="1" algn="l">
              <a:buClr>
                <a:srgbClr val="C00000"/>
              </a:buClr>
              <a:buFont typeface="Wingdings"/>
              <a:buChar char="t"/>
            </a:pPr>
            <a:r>
              <a:rPr lang="en-US" sz="2400" dirty="0">
                <a:solidFill>
                  <a:srgbClr val="000000"/>
                </a:solidFill>
              </a:rPr>
              <a:t>Use heads/subheads that correspond to review criteria: Broader Impacts, Outreach Activities, Management Plan, etc.</a:t>
            </a:r>
          </a:p>
          <a:p>
            <a:pPr lvl="1" algn="l">
              <a:buClr>
                <a:srgbClr val="C00000"/>
              </a:buClr>
              <a:buFont typeface="Wingdings"/>
              <a:buChar char="t"/>
            </a:pPr>
            <a:r>
              <a:rPr lang="en-US" sz="2400" dirty="0">
                <a:solidFill>
                  <a:srgbClr val="000000"/>
                </a:solidFill>
              </a:rPr>
              <a:t> Briefly describe equations and methods but reference details</a:t>
            </a:r>
          </a:p>
          <a:p>
            <a:pPr algn="l">
              <a:lnSpc>
                <a:spcPct val="90000"/>
              </a:lnSpc>
              <a:buFontTx/>
              <a:buChar char="•"/>
            </a:pPr>
            <a:endParaRPr lang="en-US" sz="1200" dirty="0">
              <a:solidFill>
                <a:srgbClr val="000000"/>
              </a:solidFill>
            </a:endParaRPr>
          </a:p>
          <a:p>
            <a:pPr algn="l">
              <a:lnSpc>
                <a:spcPct val="90000"/>
              </a:lnSpc>
              <a:buFontTx/>
              <a:buChar char="•"/>
            </a:pPr>
            <a:endParaRPr lang="en-US" sz="1200" dirty="0">
              <a:solidFill>
                <a:srgbClr val="000000"/>
              </a:solidFill>
            </a:endParaRPr>
          </a:p>
        </p:txBody>
      </p:sp>
      <p:sp>
        <p:nvSpPr>
          <p:cNvPr id="38916" name="Text Box 4"/>
          <p:cNvSpPr txBox="1">
            <a:spLocks noChangeArrowheads="1"/>
          </p:cNvSpPr>
          <p:nvPr/>
        </p:nvSpPr>
        <p:spPr bwMode="auto">
          <a:xfrm>
            <a:off x="0" y="0"/>
            <a:ext cx="9140825" cy="914400"/>
          </a:xfrm>
          <a:prstGeom prst="rect">
            <a:avLst/>
          </a:prstGeom>
          <a:solidFill>
            <a:schemeClr val="accent3">
              <a:lumMod val="95000"/>
            </a:schemeClr>
          </a:solidFill>
          <a:ln w="9525">
            <a:noFill/>
            <a:miter lim="800000"/>
            <a:headEnd/>
            <a:tailEnd/>
          </a:ln>
        </p:spPr>
        <p:txBody>
          <a:bodyPr wrap="none" anchor="ctr" anchorCtr="1"/>
          <a:lstStyle/>
          <a:p>
            <a:pPr>
              <a:buFont typeface="Wingdings" pitchFamily="2" charset="2"/>
              <a:buNone/>
            </a:pPr>
            <a:r>
              <a:rPr lang="en-US" sz="4400" dirty="0">
                <a:solidFill>
                  <a:srgbClr val="3333CC"/>
                </a:solidFill>
              </a:rPr>
              <a:t>Proposal Style</a:t>
            </a:r>
          </a:p>
        </p:txBody>
      </p:sp>
    </p:spTree>
    <p:extLst>
      <p:ext uri="{BB962C8B-B14F-4D97-AF65-F5344CB8AC3E}">
        <p14:creationId xmlns:p14="http://schemas.microsoft.com/office/powerpoint/2010/main" val="19451554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2"/>
          </p:nvPr>
        </p:nvSpPr>
        <p:spPr>
          <a:noFill/>
        </p:spPr>
        <p:txBody>
          <a:bodyPr/>
          <a:lstStyle/>
          <a:p>
            <a:r>
              <a:rPr lang="en-US" dirty="0">
                <a:solidFill>
                  <a:srgbClr val="000000"/>
                </a:solidFill>
              </a:rPr>
              <a:t>  </a:t>
            </a:r>
            <a:fld id="{5C4BBD05-DDC4-4A25-B3CF-5F8B4F18D7A1}" type="slidenum">
              <a:rPr lang="en-US" smtClean="0">
                <a:solidFill>
                  <a:srgbClr val="000000"/>
                </a:solidFill>
              </a:rPr>
              <a:pPr/>
              <a:t>33</a:t>
            </a:fld>
            <a:endParaRPr lang="en-US" dirty="0">
              <a:solidFill>
                <a:srgbClr val="000000"/>
              </a:solidFill>
            </a:endParaRPr>
          </a:p>
        </p:txBody>
      </p:sp>
      <p:sp>
        <p:nvSpPr>
          <p:cNvPr id="40963" name="Text Box 2"/>
          <p:cNvSpPr txBox="1">
            <a:spLocks noChangeArrowheads="1"/>
          </p:cNvSpPr>
          <p:nvPr/>
        </p:nvSpPr>
        <p:spPr bwMode="auto">
          <a:xfrm>
            <a:off x="0" y="1295400"/>
            <a:ext cx="9144000" cy="5334000"/>
          </a:xfrm>
          <a:prstGeom prst="rect">
            <a:avLst/>
          </a:prstGeom>
          <a:noFill/>
          <a:ln w="9525">
            <a:noFill/>
            <a:miter lim="800000"/>
            <a:headEnd/>
            <a:tailEnd/>
          </a:ln>
        </p:spPr>
        <p:txBody>
          <a:bodyPr>
            <a:spAutoFit/>
          </a:bodyPr>
          <a:lstStyle/>
          <a:p>
            <a:pPr marL="609600" indent="-609600" algn="l" eaLnBrk="1" hangingPunct="1">
              <a:buFontTx/>
              <a:buNone/>
            </a:pPr>
            <a:r>
              <a:rPr lang="en-US" sz="2400" dirty="0">
                <a:solidFill>
                  <a:srgbClr val="CC3300"/>
                </a:solidFill>
              </a:rPr>
              <a:t>   I.</a:t>
            </a:r>
            <a:r>
              <a:rPr lang="en-US" sz="2400" dirty="0">
                <a:solidFill>
                  <a:srgbClr val="000000"/>
                </a:solidFill>
              </a:rPr>
              <a:t>  </a:t>
            </a:r>
            <a:r>
              <a:rPr lang="en-US" sz="800" dirty="0">
                <a:solidFill>
                  <a:srgbClr val="000000"/>
                </a:solidFill>
              </a:rPr>
              <a:t> </a:t>
            </a:r>
            <a:r>
              <a:rPr lang="en-US" sz="2400" dirty="0">
                <a:solidFill>
                  <a:srgbClr val="000000"/>
                </a:solidFill>
              </a:rPr>
              <a:t>Project Summary</a:t>
            </a:r>
          </a:p>
          <a:p>
            <a:pPr marL="609600" indent="-609600" algn="l">
              <a:buFontTx/>
              <a:buChar char="•"/>
            </a:pPr>
            <a:endParaRPr lang="en-US" sz="1600" dirty="0">
              <a:solidFill>
                <a:srgbClr val="000000"/>
              </a:solidFill>
            </a:endParaRPr>
          </a:p>
          <a:p>
            <a:pPr marL="609600" indent="-609600" algn="l">
              <a:buFontTx/>
              <a:buNone/>
            </a:pPr>
            <a:r>
              <a:rPr lang="en-US" sz="2400" dirty="0">
                <a:solidFill>
                  <a:srgbClr val="CC3300"/>
                </a:solidFill>
              </a:rPr>
              <a:t>   II.</a:t>
            </a:r>
            <a:r>
              <a:rPr lang="en-US" sz="2400" dirty="0">
                <a:solidFill>
                  <a:srgbClr val="000000"/>
                </a:solidFill>
              </a:rPr>
              <a:t> Project Description</a:t>
            </a:r>
          </a:p>
          <a:p>
            <a:pPr marL="609600" indent="-609600" algn="l">
              <a:buFontTx/>
              <a:buAutoNum type="romanUcPeriod"/>
            </a:pPr>
            <a:endParaRPr lang="en-US" sz="1600" dirty="0">
              <a:solidFill>
                <a:srgbClr val="000000"/>
              </a:solidFill>
            </a:endParaRPr>
          </a:p>
          <a:p>
            <a:pPr marL="1066800" lvl="1" indent="-609600" algn="l">
              <a:buFontTx/>
              <a:buNone/>
            </a:pPr>
            <a:r>
              <a:rPr lang="en-US" sz="2400" dirty="0">
                <a:solidFill>
                  <a:srgbClr val="000000"/>
                </a:solidFill>
              </a:rPr>
              <a:t>    </a:t>
            </a:r>
            <a:r>
              <a:rPr lang="en-US" sz="2400" dirty="0">
                <a:solidFill>
                  <a:srgbClr val="CC3300"/>
                </a:solidFill>
              </a:rPr>
              <a:t>A.</a:t>
            </a:r>
            <a:r>
              <a:rPr lang="en-US" sz="2400" dirty="0">
                <a:solidFill>
                  <a:srgbClr val="000000"/>
                </a:solidFill>
              </a:rPr>
              <a:t> Results from prior agency support</a:t>
            </a:r>
          </a:p>
          <a:p>
            <a:pPr marL="1066800" lvl="1" indent="-609600" algn="l">
              <a:buFontTx/>
              <a:buChar char="•"/>
            </a:pPr>
            <a:endParaRPr lang="en-US" sz="1600" dirty="0">
              <a:solidFill>
                <a:srgbClr val="000000"/>
              </a:solidFill>
            </a:endParaRPr>
          </a:p>
          <a:p>
            <a:pPr marL="1066800" lvl="1" indent="-609600" algn="l">
              <a:buFontTx/>
              <a:buNone/>
            </a:pPr>
            <a:r>
              <a:rPr lang="en-US" sz="2400" dirty="0">
                <a:solidFill>
                  <a:srgbClr val="000000"/>
                </a:solidFill>
              </a:rPr>
              <a:t>    </a:t>
            </a:r>
            <a:r>
              <a:rPr lang="en-US" sz="2400" dirty="0">
                <a:solidFill>
                  <a:srgbClr val="CC3300"/>
                </a:solidFill>
              </a:rPr>
              <a:t>B.</a:t>
            </a:r>
            <a:r>
              <a:rPr lang="en-US" sz="2400" dirty="0">
                <a:solidFill>
                  <a:srgbClr val="000000"/>
                </a:solidFill>
              </a:rPr>
              <a:t> Statement of problem and significance</a:t>
            </a:r>
          </a:p>
          <a:p>
            <a:pPr marL="1066800" lvl="1" indent="-609600" algn="l">
              <a:buFontTx/>
              <a:buChar char="•"/>
            </a:pPr>
            <a:endParaRPr lang="en-US" sz="1600" dirty="0">
              <a:solidFill>
                <a:srgbClr val="000000"/>
              </a:solidFill>
            </a:endParaRPr>
          </a:p>
          <a:p>
            <a:pPr marL="1066800" lvl="1" indent="-609600" algn="l">
              <a:buFontTx/>
              <a:buNone/>
            </a:pPr>
            <a:r>
              <a:rPr lang="en-US" sz="2400" dirty="0">
                <a:solidFill>
                  <a:srgbClr val="000000"/>
                </a:solidFill>
              </a:rPr>
              <a:t>    </a:t>
            </a:r>
            <a:r>
              <a:rPr lang="en-US" sz="2400" dirty="0">
                <a:solidFill>
                  <a:srgbClr val="CC3300"/>
                </a:solidFill>
              </a:rPr>
              <a:t>C.</a:t>
            </a:r>
            <a:r>
              <a:rPr lang="en-US" sz="2400" dirty="0">
                <a:solidFill>
                  <a:srgbClr val="000000"/>
                </a:solidFill>
              </a:rPr>
              <a:t> Introduction and background</a:t>
            </a:r>
          </a:p>
          <a:p>
            <a:pPr marL="1066800" lvl="1" indent="-609600" algn="l">
              <a:buFontTx/>
              <a:buNone/>
            </a:pPr>
            <a:endParaRPr lang="en-US" sz="1600" dirty="0">
              <a:solidFill>
                <a:srgbClr val="000000"/>
              </a:solidFill>
            </a:endParaRPr>
          </a:p>
          <a:p>
            <a:pPr marL="1524000" lvl="2" indent="-609600" algn="l">
              <a:buFontTx/>
              <a:buNone/>
            </a:pPr>
            <a:r>
              <a:rPr lang="en-US" sz="2400" dirty="0">
                <a:solidFill>
                  <a:srgbClr val="000000"/>
                </a:solidFill>
              </a:rPr>
              <a:t>    </a:t>
            </a:r>
            <a:r>
              <a:rPr lang="en-US" sz="2400" dirty="0">
                <a:solidFill>
                  <a:srgbClr val="CC3300"/>
                </a:solidFill>
                <a:sym typeface="Wingdings" pitchFamily="2" charset="2"/>
              </a:rPr>
              <a:t></a:t>
            </a:r>
            <a:r>
              <a:rPr lang="en-US" sz="2400" dirty="0">
                <a:solidFill>
                  <a:srgbClr val="CC3300"/>
                </a:solidFill>
              </a:rPr>
              <a:t> </a:t>
            </a:r>
            <a:r>
              <a:rPr lang="en-US" sz="2400" dirty="0">
                <a:solidFill>
                  <a:srgbClr val="000000"/>
                </a:solidFill>
              </a:rPr>
              <a:t>Relevant literature review</a:t>
            </a:r>
          </a:p>
          <a:p>
            <a:pPr marL="1524000" lvl="2" indent="-609600" algn="l">
              <a:buFontTx/>
              <a:buChar char="•"/>
            </a:pPr>
            <a:endParaRPr lang="en-US" sz="1600" dirty="0">
              <a:solidFill>
                <a:srgbClr val="000000"/>
              </a:solidFill>
            </a:endParaRPr>
          </a:p>
          <a:p>
            <a:pPr marL="1524000" lvl="2" indent="-609600" algn="l">
              <a:buFontTx/>
              <a:buNone/>
            </a:pPr>
            <a:r>
              <a:rPr lang="en-US" sz="2400" dirty="0">
                <a:solidFill>
                  <a:srgbClr val="CC3300"/>
                </a:solidFill>
                <a:sym typeface="Wingdings" pitchFamily="2" charset="2"/>
              </a:rPr>
              <a:t>    </a:t>
            </a:r>
            <a:r>
              <a:rPr lang="en-US" sz="2400" dirty="0">
                <a:solidFill>
                  <a:srgbClr val="CC3300"/>
                </a:solidFill>
              </a:rPr>
              <a:t> </a:t>
            </a:r>
            <a:r>
              <a:rPr lang="en-US" sz="2400" dirty="0">
                <a:solidFill>
                  <a:srgbClr val="000000"/>
                </a:solidFill>
              </a:rPr>
              <a:t>Preliminary data</a:t>
            </a:r>
          </a:p>
          <a:p>
            <a:pPr marL="1524000" lvl="2" indent="-609600" algn="l">
              <a:buFontTx/>
              <a:buChar char="•"/>
            </a:pPr>
            <a:endParaRPr lang="en-US" sz="1600" dirty="0">
              <a:solidFill>
                <a:srgbClr val="000000"/>
              </a:solidFill>
            </a:endParaRPr>
          </a:p>
          <a:p>
            <a:pPr marL="1524000" lvl="2" indent="-609600" algn="l">
              <a:buFontTx/>
              <a:buNone/>
            </a:pPr>
            <a:r>
              <a:rPr lang="en-US" sz="2400" dirty="0">
                <a:solidFill>
                  <a:srgbClr val="CC3300"/>
                </a:solidFill>
                <a:sym typeface="Wingdings" pitchFamily="2" charset="2"/>
              </a:rPr>
              <a:t>    </a:t>
            </a:r>
            <a:r>
              <a:rPr lang="en-US" sz="2400" dirty="0">
                <a:solidFill>
                  <a:srgbClr val="CC3300"/>
                </a:solidFill>
              </a:rPr>
              <a:t> </a:t>
            </a:r>
            <a:r>
              <a:rPr lang="en-US" sz="2400" dirty="0">
                <a:solidFill>
                  <a:srgbClr val="000000"/>
                </a:solidFill>
              </a:rPr>
              <a:t>Conceptual or empirical model</a:t>
            </a:r>
          </a:p>
          <a:p>
            <a:pPr marL="1524000" lvl="2" indent="-609600" algn="l">
              <a:buFontTx/>
              <a:buChar char="•"/>
            </a:pPr>
            <a:endParaRPr lang="en-US" sz="1600" dirty="0">
              <a:solidFill>
                <a:srgbClr val="000000"/>
              </a:solidFill>
            </a:endParaRPr>
          </a:p>
          <a:p>
            <a:pPr marL="1524000" lvl="2" indent="-609600" algn="l">
              <a:buFontTx/>
              <a:buNone/>
            </a:pPr>
            <a:r>
              <a:rPr lang="en-US" sz="2400" dirty="0">
                <a:solidFill>
                  <a:srgbClr val="000000"/>
                </a:solidFill>
              </a:rPr>
              <a:t>    </a:t>
            </a:r>
            <a:r>
              <a:rPr lang="en-US" sz="2400" dirty="0">
                <a:solidFill>
                  <a:srgbClr val="CC3300"/>
                </a:solidFill>
                <a:sym typeface="Wingdings" pitchFamily="2" charset="2"/>
              </a:rPr>
              <a:t></a:t>
            </a:r>
            <a:r>
              <a:rPr lang="en-US" sz="2400" dirty="0">
                <a:solidFill>
                  <a:srgbClr val="CC3300"/>
                </a:solidFill>
              </a:rPr>
              <a:t> </a:t>
            </a:r>
            <a:r>
              <a:rPr lang="en-US" sz="2400" dirty="0">
                <a:solidFill>
                  <a:srgbClr val="000000"/>
                </a:solidFill>
              </a:rPr>
              <a:t>Justification of approach</a:t>
            </a:r>
            <a:r>
              <a:rPr lang="en-US" sz="2000" dirty="0">
                <a:solidFill>
                  <a:srgbClr val="000000"/>
                </a:solidFill>
              </a:rPr>
              <a:t> </a:t>
            </a:r>
            <a:r>
              <a:rPr lang="en-US" sz="2400" dirty="0">
                <a:solidFill>
                  <a:srgbClr val="000000"/>
                </a:solidFill>
              </a:rPr>
              <a:t>or</a:t>
            </a:r>
            <a:r>
              <a:rPr lang="en-US" sz="2000" dirty="0">
                <a:solidFill>
                  <a:srgbClr val="000000"/>
                </a:solidFill>
              </a:rPr>
              <a:t> </a:t>
            </a:r>
            <a:r>
              <a:rPr lang="en-US" sz="2400" dirty="0">
                <a:solidFill>
                  <a:srgbClr val="000000"/>
                </a:solidFill>
              </a:rPr>
              <a:t>novel</a:t>
            </a:r>
            <a:r>
              <a:rPr lang="en-US" sz="2000" dirty="0">
                <a:solidFill>
                  <a:srgbClr val="000000"/>
                </a:solidFill>
              </a:rPr>
              <a:t> </a:t>
            </a:r>
            <a:r>
              <a:rPr lang="en-US" sz="2400" dirty="0">
                <a:solidFill>
                  <a:srgbClr val="000000"/>
                </a:solidFill>
              </a:rPr>
              <a:t>methods       </a:t>
            </a:r>
          </a:p>
        </p:txBody>
      </p:sp>
      <p:sp>
        <p:nvSpPr>
          <p:cNvPr id="40964" name="Text Box 4"/>
          <p:cNvSpPr txBox="1">
            <a:spLocks noChangeArrowheads="1"/>
          </p:cNvSpPr>
          <p:nvPr/>
        </p:nvSpPr>
        <p:spPr bwMode="auto">
          <a:xfrm>
            <a:off x="0" y="0"/>
            <a:ext cx="9140825" cy="1096963"/>
          </a:xfrm>
          <a:prstGeom prst="rect">
            <a:avLst/>
          </a:prstGeom>
          <a:noFill/>
          <a:ln w="9525">
            <a:noFill/>
            <a:miter lim="800000"/>
            <a:headEnd/>
            <a:tailEnd/>
          </a:ln>
        </p:spPr>
        <p:txBody>
          <a:bodyPr wrap="none" anchor="ctr" anchorCtr="1"/>
          <a:lstStyle/>
          <a:p>
            <a:pPr eaLnBrk="1" hangingPunct="1">
              <a:buFontTx/>
              <a:buNone/>
            </a:pPr>
            <a:r>
              <a:rPr lang="en-US" sz="4400" dirty="0">
                <a:solidFill>
                  <a:srgbClr val="3333CC"/>
                </a:solidFill>
              </a:rPr>
              <a:t>Common Sections</a:t>
            </a:r>
            <a:endParaRPr lang="en-US" dirty="0"/>
          </a:p>
        </p:txBody>
      </p:sp>
      <p:sp>
        <p:nvSpPr>
          <p:cNvPr id="40965" name="Text Box 5"/>
          <p:cNvSpPr txBox="1">
            <a:spLocks noChangeArrowheads="1"/>
          </p:cNvSpPr>
          <p:nvPr/>
        </p:nvSpPr>
        <p:spPr bwMode="auto">
          <a:xfrm>
            <a:off x="8159750" y="0"/>
            <a:ext cx="984250" cy="244475"/>
          </a:xfrm>
          <a:prstGeom prst="rect">
            <a:avLst/>
          </a:prstGeom>
          <a:noFill/>
          <a:ln w="9525">
            <a:noFill/>
            <a:miter lim="800000"/>
            <a:headEnd/>
            <a:tailEnd/>
          </a:ln>
        </p:spPr>
        <p:txBody>
          <a:bodyPr wrap="none">
            <a:spAutoFit/>
          </a:bodyPr>
          <a:lstStyle/>
          <a:p>
            <a:pPr eaLnBrk="1" hangingPunct="1">
              <a:buFontTx/>
              <a:buNone/>
            </a:pPr>
            <a:r>
              <a:rPr lang="en-US" sz="1000" dirty="0">
                <a:solidFill>
                  <a:srgbClr val="3333CC"/>
                </a:solidFill>
              </a:rPr>
              <a:t>Slide 1 of 2</a:t>
            </a:r>
            <a:endParaRPr lang="en-US" dirty="0"/>
          </a:p>
        </p:txBody>
      </p:sp>
    </p:spTree>
    <p:extLst>
      <p:ext uri="{BB962C8B-B14F-4D97-AF65-F5344CB8AC3E}">
        <p14:creationId xmlns:p14="http://schemas.microsoft.com/office/powerpoint/2010/main" val="2808169278"/>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3"/>
          <p:cNvSpPr>
            <a:spLocks noGrp="1"/>
          </p:cNvSpPr>
          <p:nvPr>
            <p:ph type="sldNum" sz="quarter" idx="12"/>
          </p:nvPr>
        </p:nvSpPr>
        <p:spPr>
          <a:noFill/>
        </p:spPr>
        <p:txBody>
          <a:bodyPr/>
          <a:lstStyle/>
          <a:p>
            <a:r>
              <a:rPr lang="en-US" dirty="0">
                <a:solidFill>
                  <a:srgbClr val="000000"/>
                </a:solidFill>
              </a:rPr>
              <a:t>  </a:t>
            </a:r>
            <a:fld id="{F6532DCD-6466-4F21-ABB3-FF968F979F2A}" type="slidenum">
              <a:rPr lang="en-US" smtClean="0">
                <a:solidFill>
                  <a:srgbClr val="000000"/>
                </a:solidFill>
              </a:rPr>
              <a:pPr/>
              <a:t>34</a:t>
            </a:fld>
            <a:endParaRPr lang="en-US" dirty="0">
              <a:solidFill>
                <a:srgbClr val="000000"/>
              </a:solidFill>
            </a:endParaRPr>
          </a:p>
        </p:txBody>
      </p:sp>
      <p:sp>
        <p:nvSpPr>
          <p:cNvPr id="41987" name="Text Box 2"/>
          <p:cNvSpPr txBox="1">
            <a:spLocks noChangeArrowheads="1"/>
          </p:cNvSpPr>
          <p:nvPr/>
        </p:nvSpPr>
        <p:spPr bwMode="auto">
          <a:xfrm>
            <a:off x="0" y="1295400"/>
            <a:ext cx="9144000" cy="5334000"/>
          </a:xfrm>
          <a:prstGeom prst="rect">
            <a:avLst/>
          </a:prstGeom>
          <a:noFill/>
          <a:ln w="9525">
            <a:noFill/>
            <a:miter lim="800000"/>
            <a:headEnd/>
            <a:tailEnd/>
          </a:ln>
        </p:spPr>
        <p:txBody>
          <a:bodyPr>
            <a:spAutoFit/>
          </a:bodyPr>
          <a:lstStyle/>
          <a:p>
            <a:pPr marL="457200" indent="-457200" algn="l" eaLnBrk="1" hangingPunct="1">
              <a:buFontTx/>
              <a:buNone/>
            </a:pPr>
            <a:r>
              <a:rPr lang="en-US" sz="2400" dirty="0">
                <a:solidFill>
                  <a:srgbClr val="FF6600"/>
                </a:solidFill>
              </a:rPr>
              <a:t>	 	</a:t>
            </a:r>
            <a:r>
              <a:rPr lang="en-US" sz="2400" dirty="0">
                <a:solidFill>
                  <a:srgbClr val="CC3300"/>
                </a:solidFill>
              </a:rPr>
              <a:t>D.</a:t>
            </a:r>
            <a:r>
              <a:rPr lang="en-US" sz="2400" dirty="0">
                <a:solidFill>
                  <a:srgbClr val="FF6600"/>
                </a:solidFill>
              </a:rPr>
              <a:t> </a:t>
            </a:r>
            <a:r>
              <a:rPr lang="en-US" sz="2400" dirty="0">
                <a:solidFill>
                  <a:srgbClr val="000000"/>
                </a:solidFill>
              </a:rPr>
              <a:t>Research plan</a:t>
            </a:r>
          </a:p>
          <a:p>
            <a:pPr marL="914400" lvl="1" indent="-457200" algn="l">
              <a:buFontTx/>
              <a:buNone/>
            </a:pPr>
            <a:r>
              <a:rPr lang="en-US" sz="1600" dirty="0">
                <a:solidFill>
                  <a:srgbClr val="000000"/>
                </a:solidFill>
              </a:rPr>
              <a:t> </a:t>
            </a:r>
          </a:p>
          <a:p>
            <a:pPr marL="1371600" lvl="2" indent="-457200" algn="l">
              <a:buFontTx/>
              <a:buNone/>
            </a:pPr>
            <a:r>
              <a:rPr lang="en-US" sz="2400" dirty="0">
                <a:solidFill>
                  <a:srgbClr val="000000"/>
                </a:solidFill>
              </a:rPr>
              <a:t> 	</a:t>
            </a:r>
            <a:r>
              <a:rPr lang="en-US" sz="1600" dirty="0">
                <a:solidFill>
                  <a:srgbClr val="000000"/>
                </a:solidFill>
              </a:rPr>
              <a:t> </a:t>
            </a:r>
            <a:r>
              <a:rPr lang="en-US" sz="2400" dirty="0">
                <a:solidFill>
                  <a:srgbClr val="CC3300"/>
                </a:solidFill>
                <a:sym typeface="Wingdings" pitchFamily="2" charset="2"/>
              </a:rPr>
              <a:t></a:t>
            </a:r>
            <a:r>
              <a:rPr lang="en-US" sz="2400" dirty="0">
                <a:solidFill>
                  <a:srgbClr val="000000"/>
                </a:solidFill>
              </a:rPr>
              <a:t> Overview of research design</a:t>
            </a:r>
          </a:p>
          <a:p>
            <a:pPr marL="1371600" lvl="2" indent="-457200" algn="l">
              <a:buFontTx/>
              <a:buChar char="•"/>
            </a:pPr>
            <a:endParaRPr lang="en-US" sz="1600" dirty="0">
              <a:solidFill>
                <a:srgbClr val="000000"/>
              </a:solidFill>
            </a:endParaRPr>
          </a:p>
          <a:p>
            <a:pPr marL="1371600" lvl="2" indent="-457200" algn="l">
              <a:buFontTx/>
              <a:buNone/>
            </a:pPr>
            <a:r>
              <a:rPr lang="en-US" sz="2400" dirty="0">
                <a:solidFill>
                  <a:srgbClr val="000000"/>
                </a:solidFill>
              </a:rPr>
              <a:t> 	</a:t>
            </a:r>
            <a:r>
              <a:rPr lang="en-US" sz="1600" dirty="0">
                <a:solidFill>
                  <a:srgbClr val="000000"/>
                </a:solidFill>
              </a:rPr>
              <a:t> </a:t>
            </a:r>
            <a:r>
              <a:rPr lang="en-US" sz="2400" dirty="0">
                <a:solidFill>
                  <a:srgbClr val="CC3300"/>
                </a:solidFill>
                <a:sym typeface="Wingdings" pitchFamily="2" charset="2"/>
              </a:rPr>
              <a:t></a:t>
            </a:r>
            <a:r>
              <a:rPr lang="en-US" sz="2400" dirty="0">
                <a:solidFill>
                  <a:srgbClr val="CC3300"/>
                </a:solidFill>
              </a:rPr>
              <a:t> </a:t>
            </a:r>
            <a:r>
              <a:rPr lang="en-US" sz="2400" dirty="0">
                <a:solidFill>
                  <a:srgbClr val="000000"/>
                </a:solidFill>
              </a:rPr>
              <a:t>Objectives, hypotheses, and methods</a:t>
            </a:r>
          </a:p>
          <a:p>
            <a:pPr marL="1371600" lvl="2" indent="-457200" algn="l">
              <a:buFontTx/>
              <a:buChar char="•"/>
            </a:pPr>
            <a:endParaRPr lang="en-US" sz="1600" dirty="0">
              <a:solidFill>
                <a:srgbClr val="000000"/>
              </a:solidFill>
            </a:endParaRPr>
          </a:p>
          <a:p>
            <a:pPr marL="1371600" lvl="2" indent="-457200" algn="l">
              <a:buFontTx/>
              <a:buNone/>
            </a:pPr>
            <a:r>
              <a:rPr lang="en-US" sz="2400" dirty="0">
                <a:solidFill>
                  <a:srgbClr val="000000"/>
                </a:solidFill>
              </a:rPr>
              <a:t> 	</a:t>
            </a:r>
            <a:r>
              <a:rPr lang="en-US" sz="1600" dirty="0">
                <a:solidFill>
                  <a:srgbClr val="000000"/>
                </a:solidFill>
              </a:rPr>
              <a:t> </a:t>
            </a:r>
            <a:r>
              <a:rPr lang="en-US" sz="2400" dirty="0">
                <a:solidFill>
                  <a:srgbClr val="CC3300"/>
                </a:solidFill>
                <a:sym typeface="Wingdings" pitchFamily="2" charset="2"/>
              </a:rPr>
              <a:t></a:t>
            </a:r>
            <a:r>
              <a:rPr lang="en-US" sz="2400" dirty="0">
                <a:solidFill>
                  <a:srgbClr val="CC3300"/>
                </a:solidFill>
              </a:rPr>
              <a:t> </a:t>
            </a:r>
            <a:r>
              <a:rPr lang="en-US" sz="2400" dirty="0">
                <a:solidFill>
                  <a:srgbClr val="000000"/>
                </a:solidFill>
              </a:rPr>
              <a:t>Analysis and expected results</a:t>
            </a:r>
          </a:p>
          <a:p>
            <a:pPr marL="1371600" lvl="2" indent="-457200" algn="l">
              <a:buFontTx/>
              <a:buChar char="•"/>
            </a:pPr>
            <a:endParaRPr lang="en-US" sz="1600" dirty="0">
              <a:solidFill>
                <a:srgbClr val="000000"/>
              </a:solidFill>
            </a:endParaRPr>
          </a:p>
          <a:p>
            <a:pPr marL="1371600" lvl="2" indent="-457200" algn="l">
              <a:buFontTx/>
              <a:buNone/>
            </a:pPr>
            <a:r>
              <a:rPr lang="en-US" sz="2400" dirty="0">
                <a:solidFill>
                  <a:srgbClr val="000000"/>
                </a:solidFill>
              </a:rPr>
              <a:t> 	</a:t>
            </a:r>
            <a:r>
              <a:rPr lang="en-US" sz="1600" dirty="0">
                <a:solidFill>
                  <a:srgbClr val="000000"/>
                </a:solidFill>
              </a:rPr>
              <a:t> </a:t>
            </a:r>
            <a:r>
              <a:rPr lang="en-US" sz="2400" dirty="0">
                <a:solidFill>
                  <a:srgbClr val="CC3300"/>
                </a:solidFill>
                <a:sym typeface="Wingdings" pitchFamily="2" charset="2"/>
              </a:rPr>
              <a:t></a:t>
            </a:r>
            <a:r>
              <a:rPr lang="en-US" sz="2400" dirty="0">
                <a:solidFill>
                  <a:srgbClr val="CC3300"/>
                </a:solidFill>
              </a:rPr>
              <a:t> </a:t>
            </a:r>
            <a:r>
              <a:rPr lang="en-US" sz="2400" dirty="0">
                <a:solidFill>
                  <a:srgbClr val="000000"/>
                </a:solidFill>
              </a:rPr>
              <a:t>Timetable</a:t>
            </a:r>
          </a:p>
          <a:p>
            <a:pPr marL="1371600" lvl="2" indent="-457200" algn="l">
              <a:buFontTx/>
              <a:buChar char="•"/>
            </a:pPr>
            <a:endParaRPr lang="en-US" sz="1600" dirty="0">
              <a:solidFill>
                <a:srgbClr val="000000"/>
              </a:solidFill>
            </a:endParaRPr>
          </a:p>
          <a:p>
            <a:pPr marL="914400" lvl="1" indent="-457200" algn="l">
              <a:buFontTx/>
              <a:buNone/>
            </a:pPr>
            <a:r>
              <a:rPr lang="en-US" sz="2400" dirty="0">
                <a:solidFill>
                  <a:srgbClr val="000000"/>
                </a:solidFill>
              </a:rPr>
              <a:t>     </a:t>
            </a:r>
            <a:r>
              <a:rPr lang="en-US" sz="2400" dirty="0">
                <a:solidFill>
                  <a:srgbClr val="CC3300"/>
                </a:solidFill>
              </a:rPr>
              <a:t>E. </a:t>
            </a:r>
            <a:r>
              <a:rPr lang="en-US" sz="2400" dirty="0">
                <a:solidFill>
                  <a:srgbClr val="000000"/>
                </a:solidFill>
              </a:rPr>
              <a:t>References cited</a:t>
            </a:r>
          </a:p>
          <a:p>
            <a:pPr marL="914400" lvl="1" indent="-457200" algn="l">
              <a:buFontTx/>
              <a:buChar char="•"/>
            </a:pPr>
            <a:endParaRPr lang="en-US" sz="1600" dirty="0">
              <a:solidFill>
                <a:srgbClr val="CC3300"/>
              </a:solidFill>
            </a:endParaRPr>
          </a:p>
          <a:p>
            <a:pPr marL="914400" lvl="1" indent="-457200" algn="l">
              <a:buFontTx/>
              <a:buNone/>
            </a:pPr>
            <a:r>
              <a:rPr lang="en-US" sz="2400" dirty="0">
                <a:solidFill>
                  <a:srgbClr val="000000"/>
                </a:solidFill>
              </a:rPr>
              <a:t>     </a:t>
            </a:r>
            <a:r>
              <a:rPr lang="en-US" sz="2400" dirty="0">
                <a:solidFill>
                  <a:srgbClr val="CC3300"/>
                </a:solidFill>
              </a:rPr>
              <a:t>F.</a:t>
            </a:r>
            <a:r>
              <a:rPr lang="en-US" sz="2400" dirty="0">
                <a:solidFill>
                  <a:srgbClr val="000000"/>
                </a:solidFill>
              </a:rPr>
              <a:t> Budgets</a:t>
            </a:r>
          </a:p>
          <a:p>
            <a:pPr marL="914400" lvl="1" indent="-457200" algn="l">
              <a:buFontTx/>
              <a:buChar char="•"/>
            </a:pPr>
            <a:endParaRPr lang="en-US" sz="1600" dirty="0">
              <a:solidFill>
                <a:srgbClr val="000000"/>
              </a:solidFill>
            </a:endParaRPr>
          </a:p>
          <a:p>
            <a:pPr marL="914400" lvl="1" indent="-457200" algn="l">
              <a:buFontTx/>
              <a:buNone/>
            </a:pPr>
            <a:r>
              <a:rPr lang="en-US" sz="2400" dirty="0">
                <a:solidFill>
                  <a:srgbClr val="000000"/>
                </a:solidFill>
              </a:rPr>
              <a:t>     </a:t>
            </a:r>
            <a:r>
              <a:rPr lang="en-US" sz="2400" dirty="0">
                <a:solidFill>
                  <a:srgbClr val="CC3300"/>
                </a:solidFill>
              </a:rPr>
              <a:t>G.</a:t>
            </a:r>
            <a:r>
              <a:rPr lang="en-US" sz="2400" dirty="0">
                <a:solidFill>
                  <a:srgbClr val="000000"/>
                </a:solidFill>
              </a:rPr>
              <a:t> Current and pending support</a:t>
            </a:r>
          </a:p>
          <a:p>
            <a:pPr marL="914400" lvl="1" indent="-457200" algn="l">
              <a:buFontTx/>
              <a:buChar char="•"/>
            </a:pPr>
            <a:endParaRPr lang="en-US" sz="1600" dirty="0">
              <a:solidFill>
                <a:srgbClr val="000000"/>
              </a:solidFill>
            </a:endParaRPr>
          </a:p>
          <a:p>
            <a:pPr marL="914400" lvl="1" indent="-457200" algn="l">
              <a:buFontTx/>
              <a:buNone/>
            </a:pPr>
            <a:r>
              <a:rPr lang="en-US" sz="2400" dirty="0">
                <a:solidFill>
                  <a:srgbClr val="000000"/>
                </a:solidFill>
              </a:rPr>
              <a:t>     </a:t>
            </a:r>
            <a:r>
              <a:rPr lang="en-US" sz="2400" dirty="0">
                <a:solidFill>
                  <a:srgbClr val="CC3300"/>
                </a:solidFill>
              </a:rPr>
              <a:t>H.</a:t>
            </a:r>
            <a:r>
              <a:rPr lang="en-US" sz="2400" dirty="0">
                <a:solidFill>
                  <a:srgbClr val="000000"/>
                </a:solidFill>
              </a:rPr>
              <a:t> Description of Facilities</a:t>
            </a:r>
          </a:p>
        </p:txBody>
      </p:sp>
      <p:sp>
        <p:nvSpPr>
          <p:cNvPr id="41988" name="Text Box 4"/>
          <p:cNvSpPr txBox="1">
            <a:spLocks noChangeArrowheads="1"/>
          </p:cNvSpPr>
          <p:nvPr/>
        </p:nvSpPr>
        <p:spPr bwMode="auto">
          <a:xfrm>
            <a:off x="3175" y="0"/>
            <a:ext cx="9140825" cy="1096963"/>
          </a:xfrm>
          <a:prstGeom prst="rect">
            <a:avLst/>
          </a:prstGeom>
          <a:noFill/>
          <a:ln w="9525">
            <a:noFill/>
            <a:miter lim="800000"/>
            <a:headEnd/>
            <a:tailEnd/>
          </a:ln>
        </p:spPr>
        <p:txBody>
          <a:bodyPr wrap="none" anchor="ctr" anchorCtr="1"/>
          <a:lstStyle/>
          <a:p>
            <a:pPr eaLnBrk="1" hangingPunct="1">
              <a:buFontTx/>
              <a:buNone/>
            </a:pPr>
            <a:r>
              <a:rPr lang="en-US" sz="4400" dirty="0">
                <a:solidFill>
                  <a:srgbClr val="3333CC"/>
                </a:solidFill>
              </a:rPr>
              <a:t>Common Sections</a:t>
            </a:r>
          </a:p>
        </p:txBody>
      </p:sp>
      <p:sp>
        <p:nvSpPr>
          <p:cNvPr id="41989" name="Text Box 6"/>
          <p:cNvSpPr txBox="1">
            <a:spLocks noChangeArrowheads="1"/>
          </p:cNvSpPr>
          <p:nvPr/>
        </p:nvSpPr>
        <p:spPr bwMode="auto">
          <a:xfrm>
            <a:off x="8159750" y="0"/>
            <a:ext cx="984250" cy="244475"/>
          </a:xfrm>
          <a:prstGeom prst="rect">
            <a:avLst/>
          </a:prstGeom>
          <a:noFill/>
          <a:ln w="9525">
            <a:noFill/>
            <a:miter lim="800000"/>
            <a:headEnd/>
            <a:tailEnd/>
          </a:ln>
        </p:spPr>
        <p:txBody>
          <a:bodyPr wrap="none">
            <a:spAutoFit/>
          </a:bodyPr>
          <a:lstStyle/>
          <a:p>
            <a:pPr>
              <a:buFont typeface="Wingdings" pitchFamily="2" charset="2"/>
              <a:buNone/>
            </a:pPr>
            <a:r>
              <a:rPr lang="en-US" sz="1000" dirty="0">
                <a:solidFill>
                  <a:srgbClr val="3333CC"/>
                </a:solidFill>
              </a:rPr>
              <a:t>Slide 2 of 2</a:t>
            </a:r>
          </a:p>
        </p:txBody>
      </p:sp>
    </p:spTree>
    <p:extLst>
      <p:ext uri="{BB962C8B-B14F-4D97-AF65-F5344CB8AC3E}">
        <p14:creationId xmlns:p14="http://schemas.microsoft.com/office/powerpoint/2010/main" val="2404127110"/>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p:cNvSpPr>
            <a:spLocks noGrp="1"/>
          </p:cNvSpPr>
          <p:nvPr>
            <p:ph type="sldNum" sz="quarter" idx="12"/>
          </p:nvPr>
        </p:nvSpPr>
        <p:spPr>
          <a:noFill/>
        </p:spPr>
        <p:txBody>
          <a:bodyPr/>
          <a:lstStyle/>
          <a:p>
            <a:r>
              <a:rPr lang="en-US" dirty="0">
                <a:solidFill>
                  <a:srgbClr val="000000"/>
                </a:solidFill>
              </a:rPr>
              <a:t>  </a:t>
            </a:r>
            <a:fld id="{0B532CFB-018C-4A1F-AC1B-1388566F2DFB}" type="slidenum">
              <a:rPr lang="en-US" smtClean="0">
                <a:solidFill>
                  <a:srgbClr val="000000"/>
                </a:solidFill>
              </a:rPr>
              <a:pPr/>
              <a:t>35</a:t>
            </a:fld>
            <a:endParaRPr lang="en-US" dirty="0">
              <a:solidFill>
                <a:srgbClr val="000000"/>
              </a:solidFill>
            </a:endParaRPr>
          </a:p>
        </p:txBody>
      </p:sp>
      <p:sp>
        <p:nvSpPr>
          <p:cNvPr id="43011" name="Text Box 2"/>
          <p:cNvSpPr txBox="1">
            <a:spLocks noChangeArrowheads="1"/>
          </p:cNvSpPr>
          <p:nvPr/>
        </p:nvSpPr>
        <p:spPr bwMode="auto">
          <a:xfrm>
            <a:off x="381000" y="1676400"/>
            <a:ext cx="8305800" cy="4278094"/>
          </a:xfrm>
          <a:prstGeom prst="rect">
            <a:avLst/>
          </a:prstGeom>
          <a:noFill/>
          <a:ln w="9525">
            <a:noFill/>
            <a:miter lim="800000"/>
            <a:headEnd/>
            <a:tailEnd/>
          </a:ln>
        </p:spPr>
        <p:txBody>
          <a:bodyPr>
            <a:spAutoFit/>
          </a:bodyPr>
          <a:lstStyle/>
          <a:p>
            <a:pPr algn="l" eaLnBrk="1" hangingPunct="1">
              <a:buFontTx/>
              <a:buNone/>
            </a:pPr>
            <a:r>
              <a:rPr lang="en-US" sz="3200" dirty="0">
                <a:solidFill>
                  <a:srgbClr val="000000"/>
                </a:solidFill>
              </a:rPr>
              <a:t>   </a:t>
            </a:r>
            <a:r>
              <a:rPr lang="en-US" sz="3200" dirty="0">
                <a:solidFill>
                  <a:srgbClr val="CC3300"/>
                </a:solidFill>
                <a:sym typeface="Wingdings" pitchFamily="2" charset="2"/>
              </a:rPr>
              <a:t></a:t>
            </a:r>
            <a:r>
              <a:rPr lang="en-US" sz="3200" dirty="0">
                <a:solidFill>
                  <a:srgbClr val="CC3300"/>
                </a:solidFill>
              </a:rPr>
              <a:t> </a:t>
            </a:r>
            <a:r>
              <a:rPr lang="en-US" sz="2400" dirty="0">
                <a:solidFill>
                  <a:srgbClr val="000000"/>
                </a:solidFill>
              </a:rPr>
              <a:t>Typographical and grammatical errors (often interpreted as sloppiness that can carry over to the research)</a:t>
            </a:r>
          </a:p>
          <a:p>
            <a:pPr algn="l">
              <a:buFontTx/>
              <a:buChar char="•"/>
            </a:pPr>
            <a:endParaRPr lang="en-US" sz="2400" dirty="0">
              <a:solidFill>
                <a:srgbClr val="000000"/>
              </a:solidFill>
            </a:endParaRPr>
          </a:p>
          <a:p>
            <a:pPr algn="l">
              <a:buFontTx/>
              <a:buNone/>
            </a:pPr>
            <a:r>
              <a:rPr lang="en-US" sz="2400" dirty="0">
                <a:solidFill>
                  <a:srgbClr val="000000"/>
                </a:solidFill>
              </a:rPr>
              <a:t>   </a:t>
            </a:r>
            <a:r>
              <a:rPr lang="en-US" sz="2400" dirty="0">
                <a:solidFill>
                  <a:srgbClr val="CC3300"/>
                </a:solidFill>
                <a:sym typeface="Wingdings" pitchFamily="2" charset="2"/>
              </a:rPr>
              <a:t></a:t>
            </a:r>
            <a:r>
              <a:rPr lang="en-US" sz="2400" dirty="0">
                <a:solidFill>
                  <a:srgbClr val="CC3300"/>
                </a:solidFill>
              </a:rPr>
              <a:t> </a:t>
            </a:r>
            <a:r>
              <a:rPr lang="en-US" sz="2400" dirty="0">
                <a:solidFill>
                  <a:srgbClr val="000000"/>
                </a:solidFill>
              </a:rPr>
              <a:t>Erroneous references</a:t>
            </a:r>
          </a:p>
          <a:p>
            <a:pPr algn="l">
              <a:buFontTx/>
              <a:buChar char="•"/>
            </a:pPr>
            <a:endParaRPr lang="en-US" sz="2400" dirty="0">
              <a:solidFill>
                <a:srgbClr val="000000"/>
              </a:solidFill>
            </a:endParaRPr>
          </a:p>
          <a:p>
            <a:pPr algn="l">
              <a:buFontTx/>
              <a:buNone/>
            </a:pPr>
            <a:r>
              <a:rPr lang="en-US" sz="2400" dirty="0">
                <a:solidFill>
                  <a:srgbClr val="000000"/>
                </a:solidFill>
              </a:rPr>
              <a:t>   </a:t>
            </a:r>
            <a:r>
              <a:rPr lang="en-US" sz="2400" dirty="0">
                <a:solidFill>
                  <a:srgbClr val="CC3300"/>
                </a:solidFill>
                <a:sym typeface="Wingdings" pitchFamily="2" charset="2"/>
              </a:rPr>
              <a:t></a:t>
            </a:r>
            <a:r>
              <a:rPr lang="en-US" sz="2400" dirty="0">
                <a:solidFill>
                  <a:srgbClr val="CC3300"/>
                </a:solidFill>
              </a:rPr>
              <a:t> </a:t>
            </a:r>
            <a:r>
              <a:rPr lang="en-US" sz="2400" dirty="0">
                <a:solidFill>
                  <a:srgbClr val="000000"/>
                </a:solidFill>
              </a:rPr>
              <a:t>Exceed page length guidelines</a:t>
            </a:r>
          </a:p>
          <a:p>
            <a:pPr algn="l">
              <a:buFontTx/>
              <a:buChar char="•"/>
            </a:pPr>
            <a:endParaRPr lang="en-US" sz="2400" dirty="0">
              <a:solidFill>
                <a:srgbClr val="000000"/>
              </a:solidFill>
            </a:endParaRPr>
          </a:p>
          <a:p>
            <a:pPr algn="l">
              <a:buFontTx/>
              <a:buNone/>
            </a:pPr>
            <a:r>
              <a:rPr lang="en-US" sz="2400" dirty="0">
                <a:solidFill>
                  <a:srgbClr val="000000"/>
                </a:solidFill>
              </a:rPr>
              <a:t>   </a:t>
            </a:r>
            <a:r>
              <a:rPr lang="en-US" sz="2400" dirty="0">
                <a:solidFill>
                  <a:srgbClr val="CC3300"/>
                </a:solidFill>
                <a:sym typeface="Wingdings" pitchFamily="2" charset="2"/>
              </a:rPr>
              <a:t></a:t>
            </a:r>
            <a:r>
              <a:rPr lang="en-US" sz="2400" dirty="0">
                <a:solidFill>
                  <a:srgbClr val="000000"/>
                </a:solidFill>
              </a:rPr>
              <a:t> Small font</a:t>
            </a:r>
          </a:p>
          <a:p>
            <a:pPr algn="l">
              <a:buFontTx/>
              <a:buChar char="•"/>
            </a:pPr>
            <a:endParaRPr lang="en-US" sz="2400" dirty="0">
              <a:solidFill>
                <a:srgbClr val="000000"/>
              </a:solidFill>
            </a:endParaRPr>
          </a:p>
          <a:p>
            <a:pPr algn="l">
              <a:buFontTx/>
              <a:buNone/>
            </a:pPr>
            <a:r>
              <a:rPr lang="en-US" sz="2400" dirty="0">
                <a:solidFill>
                  <a:srgbClr val="000000"/>
                </a:solidFill>
              </a:rPr>
              <a:t>   </a:t>
            </a:r>
            <a:r>
              <a:rPr lang="en-US" sz="2400" dirty="0">
                <a:solidFill>
                  <a:srgbClr val="CC3300"/>
                </a:solidFill>
                <a:sym typeface="Wingdings" pitchFamily="2" charset="2"/>
              </a:rPr>
              <a:t></a:t>
            </a:r>
            <a:r>
              <a:rPr lang="en-US" sz="2400" dirty="0">
                <a:solidFill>
                  <a:srgbClr val="CC3300"/>
                </a:solidFill>
              </a:rPr>
              <a:t> </a:t>
            </a:r>
            <a:r>
              <a:rPr lang="en-US" sz="2400" dirty="0">
                <a:solidFill>
                  <a:srgbClr val="000000"/>
                </a:solidFill>
              </a:rPr>
              <a:t>Overly dramatic</a:t>
            </a:r>
          </a:p>
        </p:txBody>
      </p:sp>
      <p:sp>
        <p:nvSpPr>
          <p:cNvPr id="43012" name="Text Box 4"/>
          <p:cNvSpPr txBox="1">
            <a:spLocks noChangeArrowheads="1"/>
          </p:cNvSpPr>
          <p:nvPr/>
        </p:nvSpPr>
        <p:spPr bwMode="auto">
          <a:xfrm>
            <a:off x="0" y="0"/>
            <a:ext cx="9140825" cy="1279525"/>
          </a:xfrm>
          <a:prstGeom prst="rect">
            <a:avLst/>
          </a:prstGeom>
          <a:noFill/>
          <a:ln w="9525">
            <a:noFill/>
            <a:miter lim="800000"/>
            <a:headEnd/>
            <a:tailEnd/>
          </a:ln>
        </p:spPr>
        <p:txBody>
          <a:bodyPr wrap="none" anchor="ctr" anchorCtr="1"/>
          <a:lstStyle/>
          <a:p>
            <a:pPr algn="l">
              <a:buFont typeface="Wingdings" pitchFamily="2" charset="2"/>
              <a:buNone/>
            </a:pPr>
            <a:r>
              <a:rPr lang="en-US" sz="4400" dirty="0">
                <a:solidFill>
                  <a:srgbClr val="3333CC"/>
                </a:solidFill>
              </a:rPr>
              <a:t>Don’t Annoy Reviewers</a:t>
            </a:r>
          </a:p>
        </p:txBody>
      </p:sp>
    </p:spTree>
    <p:extLst>
      <p:ext uri="{BB962C8B-B14F-4D97-AF65-F5344CB8AC3E}">
        <p14:creationId xmlns:p14="http://schemas.microsoft.com/office/powerpoint/2010/main" val="3935814618"/>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3"/>
          <p:cNvSpPr>
            <a:spLocks noGrp="1"/>
          </p:cNvSpPr>
          <p:nvPr>
            <p:ph type="sldNum" sz="quarter" idx="12"/>
          </p:nvPr>
        </p:nvSpPr>
        <p:spPr>
          <a:noFill/>
        </p:spPr>
        <p:txBody>
          <a:bodyPr/>
          <a:lstStyle/>
          <a:p>
            <a:r>
              <a:rPr lang="en-US" dirty="0">
                <a:solidFill>
                  <a:srgbClr val="000000"/>
                </a:solidFill>
              </a:rPr>
              <a:t>  </a:t>
            </a:r>
            <a:fld id="{0BB8BF74-BA67-488A-9538-30E8F0C767B3}" type="slidenum">
              <a:rPr lang="en-US" smtClean="0">
                <a:solidFill>
                  <a:srgbClr val="000000"/>
                </a:solidFill>
              </a:rPr>
              <a:pPr/>
              <a:t>36</a:t>
            </a:fld>
            <a:endParaRPr lang="en-US" dirty="0">
              <a:solidFill>
                <a:srgbClr val="000000"/>
              </a:solidFill>
            </a:endParaRPr>
          </a:p>
        </p:txBody>
      </p:sp>
      <p:sp>
        <p:nvSpPr>
          <p:cNvPr id="44035" name="Text Box 2"/>
          <p:cNvSpPr txBox="1">
            <a:spLocks noChangeArrowheads="1"/>
          </p:cNvSpPr>
          <p:nvPr/>
        </p:nvSpPr>
        <p:spPr bwMode="auto">
          <a:xfrm>
            <a:off x="304800" y="1905000"/>
            <a:ext cx="8839200" cy="4647426"/>
          </a:xfrm>
          <a:prstGeom prst="rect">
            <a:avLst/>
          </a:prstGeom>
          <a:noFill/>
          <a:ln w="9525">
            <a:noFill/>
            <a:miter lim="800000"/>
            <a:headEnd/>
            <a:tailEnd/>
          </a:ln>
        </p:spPr>
        <p:txBody>
          <a:bodyPr>
            <a:spAutoFit/>
          </a:bodyPr>
          <a:lstStyle/>
          <a:p>
            <a:pPr algn="l" eaLnBrk="1" hangingPunct="1">
              <a:buClr>
                <a:srgbClr val="C00000"/>
              </a:buClr>
            </a:pPr>
            <a:r>
              <a:rPr lang="en-US" sz="2400" dirty="0">
                <a:solidFill>
                  <a:srgbClr val="CC3300"/>
                </a:solidFill>
                <a:sym typeface="Wingdings" pitchFamily="2" charset="2"/>
              </a:rPr>
              <a:t> </a:t>
            </a:r>
            <a:r>
              <a:rPr lang="en-US" sz="2400" dirty="0">
                <a:solidFill>
                  <a:srgbClr val="000000"/>
                </a:solidFill>
              </a:rPr>
              <a:t>Ask what scientists inside vs. outside field </a:t>
            </a:r>
          </a:p>
          <a:p>
            <a:pPr algn="l">
              <a:buClr>
                <a:srgbClr val="C00000"/>
              </a:buClr>
              <a:buFontTx/>
              <a:buNone/>
            </a:pPr>
            <a:r>
              <a:rPr lang="en-US" sz="2400" dirty="0">
                <a:solidFill>
                  <a:srgbClr val="000000"/>
                </a:solidFill>
              </a:rPr>
              <a:t>    would perceive as greatest contribution</a:t>
            </a:r>
          </a:p>
          <a:p>
            <a:pPr algn="l">
              <a:buClr>
                <a:srgbClr val="C00000"/>
              </a:buClr>
            </a:pPr>
            <a:endParaRPr lang="en-US" sz="2000" dirty="0">
              <a:solidFill>
                <a:srgbClr val="000000"/>
              </a:solidFill>
            </a:endParaRPr>
          </a:p>
          <a:p>
            <a:pPr algn="l">
              <a:buClr>
                <a:srgbClr val="C00000"/>
              </a:buClr>
            </a:pPr>
            <a:r>
              <a:rPr lang="en-US" sz="2400" dirty="0">
                <a:solidFill>
                  <a:srgbClr val="000000"/>
                </a:solidFill>
                <a:sym typeface="Wingdings" pitchFamily="2" charset="2"/>
              </a:rPr>
              <a:t> </a:t>
            </a:r>
            <a:r>
              <a:rPr lang="en-US" sz="2400" dirty="0">
                <a:solidFill>
                  <a:srgbClr val="000000"/>
                </a:solidFill>
              </a:rPr>
              <a:t>Consider both empirical and theoretical</a:t>
            </a:r>
          </a:p>
          <a:p>
            <a:pPr algn="l">
              <a:buClr>
                <a:srgbClr val="C00000"/>
              </a:buClr>
              <a:buFontTx/>
              <a:buNone/>
            </a:pPr>
            <a:r>
              <a:rPr lang="en-US" sz="2400" dirty="0">
                <a:solidFill>
                  <a:srgbClr val="000000"/>
                </a:solidFill>
              </a:rPr>
              <a:t>    contributions</a:t>
            </a:r>
          </a:p>
          <a:p>
            <a:pPr algn="l">
              <a:buClr>
                <a:srgbClr val="C00000"/>
              </a:buClr>
            </a:pPr>
            <a:endParaRPr lang="en-US" sz="2000" dirty="0">
              <a:solidFill>
                <a:srgbClr val="000000"/>
              </a:solidFill>
            </a:endParaRPr>
          </a:p>
          <a:p>
            <a:pPr algn="l">
              <a:buClr>
                <a:srgbClr val="C00000"/>
              </a:buClr>
            </a:pPr>
            <a:r>
              <a:rPr lang="en-US" sz="2400" dirty="0">
                <a:solidFill>
                  <a:srgbClr val="000000"/>
                </a:solidFill>
                <a:sym typeface="Wingdings" pitchFamily="2" charset="2"/>
              </a:rPr>
              <a:t> </a:t>
            </a:r>
            <a:r>
              <a:rPr lang="en-US" sz="2400" dirty="0">
                <a:solidFill>
                  <a:srgbClr val="000000"/>
                </a:solidFill>
              </a:rPr>
              <a:t>Identify and contrast basic and applied uses</a:t>
            </a:r>
          </a:p>
          <a:p>
            <a:pPr algn="l">
              <a:buClr>
                <a:srgbClr val="C00000"/>
              </a:buClr>
              <a:buFontTx/>
              <a:buNone/>
            </a:pPr>
            <a:r>
              <a:rPr lang="en-US" sz="2400" dirty="0">
                <a:solidFill>
                  <a:srgbClr val="000000"/>
                </a:solidFill>
              </a:rPr>
              <a:t>    of results</a:t>
            </a:r>
          </a:p>
          <a:p>
            <a:pPr algn="l">
              <a:buClr>
                <a:srgbClr val="C00000"/>
              </a:buClr>
            </a:pPr>
            <a:endParaRPr lang="en-US" sz="2000" dirty="0">
              <a:solidFill>
                <a:srgbClr val="000000"/>
              </a:solidFill>
            </a:endParaRPr>
          </a:p>
          <a:p>
            <a:pPr algn="l">
              <a:buClr>
                <a:srgbClr val="C00000"/>
              </a:buClr>
            </a:pPr>
            <a:r>
              <a:rPr lang="en-US" sz="2400" dirty="0">
                <a:solidFill>
                  <a:srgbClr val="000000"/>
                </a:solidFill>
                <a:sym typeface="Wingdings" pitchFamily="2" charset="2"/>
              </a:rPr>
              <a:t> </a:t>
            </a:r>
            <a:r>
              <a:rPr lang="en-US" sz="2400" dirty="0">
                <a:solidFill>
                  <a:srgbClr val="000000"/>
                </a:solidFill>
              </a:rPr>
              <a:t>Ask how you expect others to use your results</a:t>
            </a:r>
          </a:p>
          <a:p>
            <a:pPr algn="l">
              <a:buClr>
                <a:srgbClr val="C00000"/>
              </a:buClr>
            </a:pPr>
            <a:endParaRPr lang="en-US" sz="2000" dirty="0">
              <a:solidFill>
                <a:srgbClr val="000000"/>
              </a:solidFill>
            </a:endParaRPr>
          </a:p>
          <a:p>
            <a:pPr algn="l">
              <a:buClr>
                <a:srgbClr val="C00000"/>
              </a:buClr>
            </a:pPr>
            <a:r>
              <a:rPr lang="en-US" sz="2400" dirty="0">
                <a:solidFill>
                  <a:srgbClr val="000000"/>
                </a:solidFill>
                <a:sym typeface="Wingdings" pitchFamily="2" charset="2"/>
              </a:rPr>
              <a:t> </a:t>
            </a:r>
            <a:r>
              <a:rPr lang="en-US" sz="2400" dirty="0">
                <a:solidFill>
                  <a:srgbClr val="000000"/>
                </a:solidFill>
              </a:rPr>
              <a:t>Compare contributions that are likely to be </a:t>
            </a:r>
          </a:p>
          <a:p>
            <a:pPr algn="l">
              <a:buClr>
                <a:srgbClr val="C00000"/>
              </a:buClr>
              <a:buFontTx/>
              <a:buNone/>
            </a:pPr>
            <a:r>
              <a:rPr lang="en-US" sz="2400" dirty="0">
                <a:solidFill>
                  <a:srgbClr val="000000"/>
                </a:solidFill>
              </a:rPr>
              <a:t>    important 1 year vs. 10 years after completion</a:t>
            </a:r>
            <a:endParaRPr lang="en-US" sz="2000" dirty="0">
              <a:solidFill>
                <a:srgbClr val="000000"/>
              </a:solidFill>
            </a:endParaRPr>
          </a:p>
        </p:txBody>
      </p:sp>
      <p:sp>
        <p:nvSpPr>
          <p:cNvPr id="44036" name="Text Box 4"/>
          <p:cNvSpPr txBox="1">
            <a:spLocks noChangeArrowheads="1"/>
          </p:cNvSpPr>
          <p:nvPr/>
        </p:nvSpPr>
        <p:spPr bwMode="auto">
          <a:xfrm>
            <a:off x="0" y="0"/>
            <a:ext cx="9144000" cy="1644650"/>
          </a:xfrm>
          <a:prstGeom prst="rect">
            <a:avLst/>
          </a:prstGeom>
          <a:noFill/>
          <a:ln w="9525">
            <a:noFill/>
            <a:miter lim="800000"/>
            <a:headEnd/>
            <a:tailEnd/>
          </a:ln>
        </p:spPr>
        <p:txBody>
          <a:bodyPr anchor="ctr" anchorCtr="1"/>
          <a:lstStyle/>
          <a:p>
            <a:pPr eaLnBrk="1" hangingPunct="1">
              <a:buFontTx/>
              <a:buNone/>
            </a:pPr>
            <a:r>
              <a:rPr lang="en-US" sz="4400" dirty="0">
                <a:solidFill>
                  <a:srgbClr val="3333CC"/>
                </a:solidFill>
              </a:rPr>
              <a:t>Significance Statement</a:t>
            </a:r>
          </a:p>
          <a:p>
            <a:pPr eaLnBrk="1" hangingPunct="1">
              <a:buFontTx/>
              <a:buNone/>
            </a:pPr>
            <a:r>
              <a:rPr lang="en-US" sz="2000" dirty="0">
                <a:solidFill>
                  <a:srgbClr val="000000"/>
                </a:solidFill>
              </a:rPr>
              <a:t>(I. e., Overall Objectives, Significance and Project Objectives, Statement of the Problem)</a:t>
            </a:r>
            <a:endParaRPr lang="en-US" dirty="0"/>
          </a:p>
        </p:txBody>
      </p:sp>
      <p:sp>
        <p:nvSpPr>
          <p:cNvPr id="44037" name="Text Box 5"/>
          <p:cNvSpPr txBox="1">
            <a:spLocks noChangeArrowheads="1"/>
          </p:cNvSpPr>
          <p:nvPr/>
        </p:nvSpPr>
        <p:spPr bwMode="auto">
          <a:xfrm>
            <a:off x="8159750" y="0"/>
            <a:ext cx="984250" cy="244475"/>
          </a:xfrm>
          <a:prstGeom prst="rect">
            <a:avLst/>
          </a:prstGeom>
          <a:noFill/>
          <a:ln w="9525">
            <a:noFill/>
            <a:miter lim="800000"/>
            <a:headEnd/>
            <a:tailEnd/>
          </a:ln>
        </p:spPr>
        <p:txBody>
          <a:bodyPr wrap="none">
            <a:spAutoFit/>
          </a:bodyPr>
          <a:lstStyle/>
          <a:p>
            <a:pPr algn="l">
              <a:buFont typeface="Wingdings" pitchFamily="2" charset="2"/>
              <a:buNone/>
            </a:pPr>
            <a:r>
              <a:rPr lang="en-US" sz="1000" dirty="0">
                <a:solidFill>
                  <a:srgbClr val="3333CC"/>
                </a:solidFill>
              </a:rPr>
              <a:t>Slide 1 of 2</a:t>
            </a:r>
          </a:p>
        </p:txBody>
      </p:sp>
    </p:spTree>
    <p:extLst>
      <p:ext uri="{BB962C8B-B14F-4D97-AF65-F5344CB8AC3E}">
        <p14:creationId xmlns:p14="http://schemas.microsoft.com/office/powerpoint/2010/main" val="2357061557"/>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3"/>
          <p:cNvSpPr>
            <a:spLocks noGrp="1"/>
          </p:cNvSpPr>
          <p:nvPr>
            <p:ph type="sldNum" sz="quarter" idx="12"/>
          </p:nvPr>
        </p:nvSpPr>
        <p:spPr>
          <a:noFill/>
        </p:spPr>
        <p:txBody>
          <a:bodyPr/>
          <a:lstStyle/>
          <a:p>
            <a:r>
              <a:rPr lang="en-US" dirty="0">
                <a:solidFill>
                  <a:srgbClr val="000000"/>
                </a:solidFill>
              </a:rPr>
              <a:t>  </a:t>
            </a:r>
            <a:fld id="{E2B7FFCB-270D-44BB-AC7D-91B4730B785B}" type="slidenum">
              <a:rPr lang="en-US" smtClean="0">
                <a:solidFill>
                  <a:srgbClr val="000000"/>
                </a:solidFill>
              </a:rPr>
              <a:pPr/>
              <a:t>37</a:t>
            </a:fld>
            <a:endParaRPr lang="en-US" dirty="0">
              <a:solidFill>
                <a:srgbClr val="000000"/>
              </a:solidFill>
            </a:endParaRPr>
          </a:p>
        </p:txBody>
      </p:sp>
      <p:sp>
        <p:nvSpPr>
          <p:cNvPr id="45059" name="Text Box 2"/>
          <p:cNvSpPr txBox="1">
            <a:spLocks noChangeArrowheads="1"/>
          </p:cNvSpPr>
          <p:nvPr/>
        </p:nvSpPr>
        <p:spPr bwMode="auto">
          <a:xfrm>
            <a:off x="304800" y="1295400"/>
            <a:ext cx="8839200" cy="5447645"/>
          </a:xfrm>
          <a:prstGeom prst="rect">
            <a:avLst/>
          </a:prstGeom>
          <a:noFill/>
          <a:ln w="9525">
            <a:noFill/>
            <a:miter lim="800000"/>
            <a:headEnd/>
            <a:tailEnd/>
          </a:ln>
        </p:spPr>
        <p:txBody>
          <a:bodyPr>
            <a:spAutoFit/>
          </a:bodyPr>
          <a:lstStyle/>
          <a:p>
            <a:pPr algn="l" eaLnBrk="1" hangingPunct="1">
              <a:buFontTx/>
              <a:buNone/>
            </a:pPr>
            <a:r>
              <a:rPr lang="en-US" sz="2400" dirty="0">
                <a:solidFill>
                  <a:srgbClr val="CC3300"/>
                </a:solidFill>
                <a:sym typeface="Wingdings" pitchFamily="2" charset="2"/>
              </a:rPr>
              <a:t> </a:t>
            </a:r>
            <a:r>
              <a:rPr lang="en-US" sz="2400" dirty="0">
                <a:solidFill>
                  <a:srgbClr val="000000"/>
                </a:solidFill>
              </a:rPr>
              <a:t>Be your own best critic:</a:t>
            </a:r>
          </a:p>
          <a:p>
            <a:pPr algn="l">
              <a:buFontTx/>
              <a:buNone/>
            </a:pPr>
            <a:r>
              <a:rPr lang="en-US" sz="2400" dirty="0"/>
              <a:t>    </a:t>
            </a:r>
            <a:r>
              <a:rPr lang="en-US" sz="2400" dirty="0">
                <a:solidFill>
                  <a:srgbClr val="000000"/>
                </a:solidFill>
              </a:rPr>
              <a:t>How would you dispute claims ?</a:t>
            </a:r>
            <a:endParaRPr lang="en-US" sz="2400" dirty="0">
              <a:solidFill>
                <a:srgbClr val="000000"/>
              </a:solidFill>
              <a:sym typeface="Wingdings" pitchFamily="2" charset="2"/>
            </a:endParaRPr>
          </a:p>
          <a:p>
            <a:pPr algn="l">
              <a:buFontTx/>
              <a:buNone/>
            </a:pPr>
            <a:endParaRPr lang="en-US" sz="2200" dirty="0">
              <a:solidFill>
                <a:srgbClr val="000000"/>
              </a:solidFill>
              <a:sym typeface="Wingdings" pitchFamily="2" charset="2"/>
            </a:endParaRPr>
          </a:p>
          <a:p>
            <a:pPr algn="l">
              <a:buFontTx/>
              <a:buNone/>
            </a:pPr>
            <a:r>
              <a:rPr lang="en-US" sz="2400" dirty="0">
                <a:solidFill>
                  <a:srgbClr val="CC3300"/>
                </a:solidFill>
                <a:sym typeface="Wingdings" pitchFamily="2" charset="2"/>
              </a:rPr>
              <a:t> </a:t>
            </a:r>
            <a:r>
              <a:rPr lang="en-US" sz="2400" dirty="0">
                <a:solidFill>
                  <a:srgbClr val="000000"/>
                </a:solidFill>
              </a:rPr>
              <a:t>Feature significance statement at beginning</a:t>
            </a:r>
          </a:p>
          <a:p>
            <a:pPr algn="l">
              <a:buFontTx/>
              <a:buNone/>
            </a:pPr>
            <a:endParaRPr lang="en-US" sz="2200" dirty="0">
              <a:solidFill>
                <a:srgbClr val="000000"/>
              </a:solidFill>
            </a:endParaRPr>
          </a:p>
          <a:p>
            <a:pPr algn="l">
              <a:buFont typeface="Wingdings" pitchFamily="2" charset="2"/>
              <a:buNone/>
            </a:pPr>
            <a:r>
              <a:rPr lang="en-US" sz="2400" dirty="0">
                <a:solidFill>
                  <a:srgbClr val="CC3300"/>
                </a:solidFill>
                <a:sym typeface="Wingdings" pitchFamily="2" charset="2"/>
              </a:rPr>
              <a:t> </a:t>
            </a:r>
            <a:r>
              <a:rPr lang="en-US" sz="2400" dirty="0">
                <a:solidFill>
                  <a:srgbClr val="000000"/>
                </a:solidFill>
              </a:rPr>
              <a:t>Keep it short</a:t>
            </a:r>
          </a:p>
          <a:p>
            <a:pPr algn="l">
              <a:buFont typeface="Wingdings" pitchFamily="2" charset="2"/>
              <a:buChar char="v"/>
            </a:pPr>
            <a:endParaRPr lang="en-US" sz="2200" dirty="0">
              <a:solidFill>
                <a:srgbClr val="000000"/>
              </a:solidFill>
            </a:endParaRPr>
          </a:p>
          <a:p>
            <a:pPr algn="l">
              <a:buFont typeface="Wingdings" pitchFamily="2" charset="2"/>
              <a:buNone/>
            </a:pPr>
            <a:r>
              <a:rPr lang="en-US" sz="2400" dirty="0">
                <a:solidFill>
                  <a:srgbClr val="CC3300"/>
                </a:solidFill>
                <a:sym typeface="Wingdings" pitchFamily="2" charset="2"/>
              </a:rPr>
              <a:t> </a:t>
            </a:r>
            <a:r>
              <a:rPr lang="en-US" sz="2400" dirty="0">
                <a:solidFill>
                  <a:srgbClr val="000000"/>
                </a:solidFill>
              </a:rPr>
              <a:t>Funnel the reader: broadest goals to specific aims</a:t>
            </a:r>
          </a:p>
          <a:p>
            <a:pPr algn="l">
              <a:buFont typeface="Wingdings" pitchFamily="2" charset="2"/>
              <a:buChar char="v"/>
            </a:pPr>
            <a:endParaRPr lang="en-US" sz="2200" dirty="0">
              <a:solidFill>
                <a:srgbClr val="000000"/>
              </a:solidFill>
            </a:endParaRPr>
          </a:p>
          <a:p>
            <a:pPr algn="l">
              <a:buFont typeface="Wingdings" pitchFamily="2" charset="2"/>
              <a:buNone/>
            </a:pPr>
            <a:r>
              <a:rPr lang="en-US" sz="2400" dirty="0">
                <a:solidFill>
                  <a:srgbClr val="CC3300"/>
                </a:solidFill>
                <a:sym typeface="Wingdings" pitchFamily="2" charset="2"/>
              </a:rPr>
              <a:t> </a:t>
            </a:r>
            <a:r>
              <a:rPr lang="en-US" sz="2400" dirty="0">
                <a:solidFill>
                  <a:srgbClr val="000000"/>
                </a:solidFill>
              </a:rPr>
              <a:t>Explain the value of the work</a:t>
            </a:r>
          </a:p>
          <a:p>
            <a:pPr algn="l">
              <a:buFont typeface="Wingdings" pitchFamily="2" charset="2"/>
              <a:buChar char="v"/>
            </a:pPr>
            <a:endParaRPr lang="en-US" sz="2200" dirty="0">
              <a:solidFill>
                <a:srgbClr val="000000"/>
              </a:solidFill>
            </a:endParaRPr>
          </a:p>
          <a:p>
            <a:pPr algn="l">
              <a:buFont typeface="Wingdings" pitchFamily="2" charset="2"/>
              <a:buNone/>
            </a:pPr>
            <a:r>
              <a:rPr lang="en-US" sz="2400" dirty="0">
                <a:solidFill>
                  <a:srgbClr val="CC3300"/>
                </a:solidFill>
                <a:sym typeface="Wingdings" pitchFamily="2" charset="2"/>
              </a:rPr>
              <a:t> </a:t>
            </a:r>
            <a:r>
              <a:rPr lang="en-US" sz="2400" dirty="0">
                <a:solidFill>
                  <a:srgbClr val="000000"/>
                </a:solidFill>
              </a:rPr>
              <a:t>Link with other fields</a:t>
            </a:r>
          </a:p>
          <a:p>
            <a:pPr algn="l">
              <a:buFont typeface="Wingdings" pitchFamily="2" charset="2"/>
              <a:buChar char="v"/>
            </a:pPr>
            <a:endParaRPr lang="en-US" sz="2200" dirty="0">
              <a:solidFill>
                <a:srgbClr val="000000"/>
              </a:solidFill>
            </a:endParaRPr>
          </a:p>
          <a:p>
            <a:pPr algn="l">
              <a:buFontTx/>
              <a:buNone/>
            </a:pPr>
            <a:r>
              <a:rPr lang="en-US" sz="2400" dirty="0">
                <a:solidFill>
                  <a:srgbClr val="CC3300"/>
                </a:solidFill>
                <a:sym typeface="Wingdings" pitchFamily="2" charset="2"/>
              </a:rPr>
              <a:t> </a:t>
            </a:r>
            <a:r>
              <a:rPr lang="en-US" sz="2400" dirty="0">
                <a:solidFill>
                  <a:srgbClr val="000000"/>
                </a:solidFill>
              </a:rPr>
              <a:t>Don’t go overboard</a:t>
            </a:r>
          </a:p>
        </p:txBody>
      </p:sp>
      <p:sp>
        <p:nvSpPr>
          <p:cNvPr id="45060" name="Text Box 4"/>
          <p:cNvSpPr txBox="1">
            <a:spLocks noChangeArrowheads="1"/>
          </p:cNvSpPr>
          <p:nvPr/>
        </p:nvSpPr>
        <p:spPr bwMode="auto">
          <a:xfrm>
            <a:off x="0" y="0"/>
            <a:ext cx="9144000" cy="1096963"/>
          </a:xfrm>
          <a:prstGeom prst="rect">
            <a:avLst/>
          </a:prstGeom>
          <a:noFill/>
          <a:ln w="9525">
            <a:noFill/>
            <a:miter lim="800000"/>
            <a:headEnd/>
            <a:tailEnd/>
          </a:ln>
        </p:spPr>
        <p:txBody>
          <a:bodyPr anchor="ctr"/>
          <a:lstStyle/>
          <a:p>
            <a:pPr algn="l" eaLnBrk="1" hangingPunct="1">
              <a:buFontTx/>
              <a:buNone/>
            </a:pPr>
            <a:endParaRPr lang="en-US" sz="600" dirty="0">
              <a:solidFill>
                <a:srgbClr val="3333CC"/>
              </a:solidFill>
            </a:endParaRPr>
          </a:p>
          <a:p>
            <a:pPr algn="l" eaLnBrk="1" hangingPunct="1">
              <a:buFontTx/>
              <a:buNone/>
            </a:pPr>
            <a:endParaRPr lang="en-US" sz="600" dirty="0">
              <a:solidFill>
                <a:srgbClr val="3333CC"/>
              </a:solidFill>
            </a:endParaRPr>
          </a:p>
          <a:p>
            <a:pPr algn="l" eaLnBrk="1" hangingPunct="1">
              <a:buFontTx/>
              <a:buNone/>
            </a:pPr>
            <a:r>
              <a:rPr lang="en-US" sz="4400" dirty="0">
                <a:solidFill>
                  <a:srgbClr val="3333CC"/>
                </a:solidFill>
              </a:rPr>
              <a:t> </a:t>
            </a:r>
            <a:r>
              <a:rPr lang="en-US" sz="2400" dirty="0">
                <a:solidFill>
                  <a:srgbClr val="3333CC"/>
                </a:solidFill>
              </a:rPr>
              <a:t> </a:t>
            </a:r>
            <a:r>
              <a:rPr lang="en-US" sz="4400" dirty="0">
                <a:solidFill>
                  <a:srgbClr val="3333CC"/>
                </a:solidFill>
              </a:rPr>
              <a:t>Significance Statement</a:t>
            </a:r>
          </a:p>
          <a:p>
            <a:pPr algn="l"/>
            <a:endParaRPr lang="en-US" dirty="0"/>
          </a:p>
        </p:txBody>
      </p:sp>
      <p:sp>
        <p:nvSpPr>
          <p:cNvPr id="45061" name="Text Box 5"/>
          <p:cNvSpPr txBox="1">
            <a:spLocks noChangeArrowheads="1"/>
          </p:cNvSpPr>
          <p:nvPr/>
        </p:nvSpPr>
        <p:spPr bwMode="auto">
          <a:xfrm>
            <a:off x="8159750" y="0"/>
            <a:ext cx="984250" cy="244475"/>
          </a:xfrm>
          <a:prstGeom prst="rect">
            <a:avLst/>
          </a:prstGeom>
          <a:noFill/>
          <a:ln w="9525">
            <a:noFill/>
            <a:miter lim="800000"/>
            <a:headEnd/>
            <a:tailEnd/>
          </a:ln>
        </p:spPr>
        <p:txBody>
          <a:bodyPr wrap="none">
            <a:spAutoFit/>
          </a:bodyPr>
          <a:lstStyle/>
          <a:p>
            <a:pPr algn="l" eaLnBrk="1" hangingPunct="1">
              <a:buFontTx/>
              <a:buNone/>
            </a:pPr>
            <a:r>
              <a:rPr lang="en-US" sz="1000" dirty="0">
                <a:solidFill>
                  <a:srgbClr val="3333CC"/>
                </a:solidFill>
              </a:rPr>
              <a:t>Slide 2 of 2</a:t>
            </a:r>
            <a:endParaRPr lang="en-US" dirty="0"/>
          </a:p>
        </p:txBody>
      </p:sp>
    </p:spTree>
    <p:extLst>
      <p:ext uri="{BB962C8B-B14F-4D97-AF65-F5344CB8AC3E}">
        <p14:creationId xmlns:p14="http://schemas.microsoft.com/office/powerpoint/2010/main" val="3494492970"/>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3"/>
          <p:cNvSpPr>
            <a:spLocks noGrp="1"/>
          </p:cNvSpPr>
          <p:nvPr>
            <p:ph type="sldNum" sz="quarter" idx="12"/>
          </p:nvPr>
        </p:nvSpPr>
        <p:spPr>
          <a:noFill/>
        </p:spPr>
        <p:txBody>
          <a:bodyPr/>
          <a:lstStyle/>
          <a:p>
            <a:r>
              <a:rPr lang="en-US" dirty="0">
                <a:solidFill>
                  <a:srgbClr val="000000"/>
                </a:solidFill>
              </a:rPr>
              <a:t>  </a:t>
            </a:r>
            <a:fld id="{B9C461E6-D9D4-42DA-A9D9-843B3A8679B2}" type="slidenum">
              <a:rPr lang="en-US" smtClean="0">
                <a:solidFill>
                  <a:srgbClr val="000000"/>
                </a:solidFill>
              </a:rPr>
              <a:pPr/>
              <a:t>38</a:t>
            </a:fld>
            <a:endParaRPr lang="en-US" dirty="0">
              <a:solidFill>
                <a:srgbClr val="000000"/>
              </a:solidFill>
            </a:endParaRPr>
          </a:p>
        </p:txBody>
      </p:sp>
      <p:sp>
        <p:nvSpPr>
          <p:cNvPr id="46083" name="Text Box 3"/>
          <p:cNvSpPr txBox="1">
            <a:spLocks noChangeArrowheads="1"/>
          </p:cNvSpPr>
          <p:nvPr/>
        </p:nvSpPr>
        <p:spPr bwMode="auto">
          <a:xfrm>
            <a:off x="0" y="1600200"/>
            <a:ext cx="9144000" cy="4478338"/>
          </a:xfrm>
          <a:prstGeom prst="rect">
            <a:avLst/>
          </a:prstGeom>
          <a:noFill/>
          <a:ln w="9525">
            <a:noFill/>
            <a:miter lim="800000"/>
            <a:headEnd/>
            <a:tailEnd/>
          </a:ln>
        </p:spPr>
        <p:txBody>
          <a:bodyPr>
            <a:spAutoFit/>
          </a:bodyPr>
          <a:lstStyle/>
          <a:p>
            <a:pPr algn="l" eaLnBrk="1" hangingPunct="1">
              <a:buFontTx/>
              <a:buNone/>
            </a:pPr>
            <a:r>
              <a:rPr lang="en-US" sz="3200" dirty="0">
                <a:solidFill>
                  <a:srgbClr val="000000"/>
                </a:solidFill>
              </a:rPr>
              <a:t>   </a:t>
            </a:r>
            <a:r>
              <a:rPr lang="en-US" sz="3200" dirty="0">
                <a:solidFill>
                  <a:srgbClr val="CC3300"/>
                </a:solidFill>
                <a:sym typeface="Wingdings" pitchFamily="2" charset="2"/>
              </a:rPr>
              <a:t> </a:t>
            </a:r>
            <a:r>
              <a:rPr lang="en-US" sz="3200" dirty="0">
                <a:solidFill>
                  <a:srgbClr val="000000"/>
                </a:solidFill>
              </a:rPr>
              <a:t>Present in clear, concise, </a:t>
            </a:r>
          </a:p>
          <a:p>
            <a:pPr algn="l">
              <a:buFontTx/>
              <a:buNone/>
            </a:pPr>
            <a:r>
              <a:rPr lang="en-US" sz="3200" dirty="0">
                <a:solidFill>
                  <a:srgbClr val="000000"/>
                </a:solidFill>
              </a:rPr>
              <a:t>       meaningful manner</a:t>
            </a:r>
          </a:p>
          <a:p>
            <a:pPr algn="l">
              <a:buFontTx/>
              <a:buChar char="•"/>
            </a:pPr>
            <a:endParaRPr lang="en-US" sz="3200" dirty="0">
              <a:solidFill>
                <a:srgbClr val="000000"/>
              </a:solidFill>
            </a:endParaRPr>
          </a:p>
          <a:p>
            <a:pPr algn="l">
              <a:buFontTx/>
              <a:buNone/>
            </a:pPr>
            <a:r>
              <a:rPr lang="en-US" sz="3200" dirty="0">
                <a:solidFill>
                  <a:srgbClr val="000000"/>
                </a:solidFill>
              </a:rPr>
              <a:t>   </a:t>
            </a:r>
            <a:r>
              <a:rPr lang="en-US" sz="3200" dirty="0">
                <a:solidFill>
                  <a:srgbClr val="CC3300"/>
                </a:solidFill>
                <a:sym typeface="Wingdings" pitchFamily="2" charset="2"/>
              </a:rPr>
              <a:t> </a:t>
            </a:r>
            <a:r>
              <a:rPr lang="en-US" sz="3200" dirty="0">
                <a:solidFill>
                  <a:srgbClr val="000000"/>
                </a:solidFill>
              </a:rPr>
              <a:t>Avoid jargon and overstatement</a:t>
            </a:r>
          </a:p>
          <a:p>
            <a:pPr algn="l">
              <a:buFontTx/>
              <a:buChar char="•"/>
            </a:pPr>
            <a:endParaRPr lang="en-US" sz="3200" dirty="0">
              <a:solidFill>
                <a:srgbClr val="000000"/>
              </a:solidFill>
            </a:endParaRPr>
          </a:p>
          <a:p>
            <a:pPr algn="l">
              <a:buFontTx/>
              <a:buNone/>
            </a:pPr>
            <a:r>
              <a:rPr lang="en-US" sz="3200" dirty="0">
                <a:solidFill>
                  <a:srgbClr val="000000"/>
                </a:solidFill>
              </a:rPr>
              <a:t>   </a:t>
            </a:r>
            <a:r>
              <a:rPr lang="en-US" sz="3200" dirty="0">
                <a:solidFill>
                  <a:srgbClr val="CC3300"/>
                </a:solidFill>
                <a:sym typeface="Wingdings" pitchFamily="2" charset="2"/>
              </a:rPr>
              <a:t> </a:t>
            </a:r>
            <a:r>
              <a:rPr lang="en-US" sz="3200" dirty="0">
                <a:solidFill>
                  <a:srgbClr val="000000"/>
                </a:solidFill>
              </a:rPr>
              <a:t>Be careful with buzzwords    	(some </a:t>
            </a:r>
            <a:r>
              <a:rPr lang="en-US" sz="800" dirty="0">
                <a:solidFill>
                  <a:srgbClr val="000000"/>
                </a:solidFill>
              </a:rPr>
              <a:t> </a:t>
            </a:r>
            <a:r>
              <a:rPr lang="en-US" sz="3200" dirty="0">
                <a:solidFill>
                  <a:srgbClr val="000000"/>
                </a:solidFill>
              </a:rPr>
              <a:t>folks are annoyed)</a:t>
            </a:r>
          </a:p>
          <a:p>
            <a:pPr algn="l">
              <a:buFontTx/>
              <a:buChar char="•"/>
            </a:pPr>
            <a:endParaRPr lang="en-US" sz="3200" dirty="0">
              <a:solidFill>
                <a:srgbClr val="000000"/>
              </a:solidFill>
            </a:endParaRPr>
          </a:p>
          <a:p>
            <a:pPr algn="l">
              <a:buFontTx/>
              <a:buNone/>
            </a:pPr>
            <a:r>
              <a:rPr lang="en-US" sz="3200" dirty="0">
                <a:solidFill>
                  <a:srgbClr val="000000"/>
                </a:solidFill>
              </a:rPr>
              <a:t>   </a:t>
            </a:r>
            <a:r>
              <a:rPr lang="en-US" sz="3200" dirty="0">
                <a:solidFill>
                  <a:srgbClr val="CC3300"/>
                </a:solidFill>
                <a:sym typeface="Wingdings" pitchFamily="2" charset="2"/>
              </a:rPr>
              <a:t> </a:t>
            </a:r>
            <a:r>
              <a:rPr lang="en-US" sz="3200" dirty="0">
                <a:solidFill>
                  <a:srgbClr val="000000"/>
                </a:solidFill>
              </a:rPr>
              <a:t>Avoid cute and too informal titles</a:t>
            </a:r>
          </a:p>
        </p:txBody>
      </p:sp>
      <p:sp>
        <p:nvSpPr>
          <p:cNvPr id="46084" name="Text Box 5"/>
          <p:cNvSpPr txBox="1">
            <a:spLocks noChangeArrowheads="1"/>
          </p:cNvSpPr>
          <p:nvPr/>
        </p:nvSpPr>
        <p:spPr bwMode="auto">
          <a:xfrm>
            <a:off x="0" y="0"/>
            <a:ext cx="9140825" cy="1279525"/>
          </a:xfrm>
          <a:prstGeom prst="rect">
            <a:avLst/>
          </a:prstGeom>
          <a:noFill/>
          <a:ln w="9525">
            <a:noFill/>
            <a:miter lim="800000"/>
            <a:headEnd/>
            <a:tailEnd/>
          </a:ln>
        </p:spPr>
        <p:txBody>
          <a:bodyPr anchor="ctr" anchorCtr="1"/>
          <a:lstStyle/>
          <a:p>
            <a:pPr>
              <a:buFont typeface="Wingdings" pitchFamily="2" charset="2"/>
              <a:buNone/>
            </a:pPr>
            <a:r>
              <a:rPr lang="en-US" sz="4400" dirty="0">
                <a:solidFill>
                  <a:srgbClr val="3333CC"/>
                </a:solidFill>
              </a:rPr>
              <a:t>Proposal Title</a:t>
            </a:r>
          </a:p>
        </p:txBody>
      </p:sp>
    </p:spTree>
    <p:extLst>
      <p:ext uri="{BB962C8B-B14F-4D97-AF65-F5344CB8AC3E}">
        <p14:creationId xmlns:p14="http://schemas.microsoft.com/office/powerpoint/2010/main" val="3453461129"/>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3"/>
          <p:cNvSpPr>
            <a:spLocks noGrp="1"/>
          </p:cNvSpPr>
          <p:nvPr>
            <p:ph type="sldNum" sz="quarter" idx="12"/>
          </p:nvPr>
        </p:nvSpPr>
        <p:spPr>
          <a:noFill/>
        </p:spPr>
        <p:txBody>
          <a:bodyPr/>
          <a:lstStyle/>
          <a:p>
            <a:r>
              <a:rPr lang="en-US" dirty="0">
                <a:solidFill>
                  <a:srgbClr val="000000"/>
                </a:solidFill>
              </a:rPr>
              <a:t>  </a:t>
            </a:r>
            <a:fld id="{B7F93D18-D1B2-4168-AD29-6987734730B2}" type="slidenum">
              <a:rPr lang="en-US" smtClean="0">
                <a:solidFill>
                  <a:srgbClr val="000000"/>
                </a:solidFill>
              </a:rPr>
              <a:pPr/>
              <a:t>39</a:t>
            </a:fld>
            <a:endParaRPr lang="en-US" dirty="0">
              <a:solidFill>
                <a:srgbClr val="000000"/>
              </a:solidFill>
            </a:endParaRPr>
          </a:p>
        </p:txBody>
      </p:sp>
      <p:sp>
        <p:nvSpPr>
          <p:cNvPr id="48131" name="Text Box 2"/>
          <p:cNvSpPr txBox="1">
            <a:spLocks noChangeArrowheads="1"/>
          </p:cNvSpPr>
          <p:nvPr/>
        </p:nvSpPr>
        <p:spPr bwMode="auto">
          <a:xfrm>
            <a:off x="0" y="1676400"/>
            <a:ext cx="9144000" cy="4955203"/>
          </a:xfrm>
          <a:prstGeom prst="rect">
            <a:avLst/>
          </a:prstGeom>
          <a:noFill/>
          <a:ln w="9525">
            <a:noFill/>
            <a:miter lim="800000"/>
            <a:headEnd/>
            <a:tailEnd/>
          </a:ln>
        </p:spPr>
        <p:txBody>
          <a:bodyPr>
            <a:spAutoFit/>
          </a:bodyPr>
          <a:lstStyle/>
          <a:p>
            <a:pPr eaLnBrk="1" hangingPunct="1">
              <a:buFontTx/>
              <a:buNone/>
            </a:pPr>
            <a:endParaRPr lang="en-US" sz="1000" dirty="0">
              <a:solidFill>
                <a:srgbClr val="3333CC"/>
              </a:solidFill>
            </a:endParaRPr>
          </a:p>
          <a:p>
            <a:pPr algn="l" eaLnBrk="1" hangingPunct="1">
              <a:buFontTx/>
              <a:buNone/>
            </a:pPr>
            <a:r>
              <a:rPr lang="en-US" sz="2400" dirty="0">
                <a:solidFill>
                  <a:srgbClr val="000000"/>
                </a:solidFill>
              </a:rPr>
              <a:t>   </a:t>
            </a:r>
            <a:r>
              <a:rPr lang="en-US" sz="2400" dirty="0">
                <a:solidFill>
                  <a:srgbClr val="CC3300"/>
                </a:solidFill>
                <a:sym typeface="Wingdings" pitchFamily="2" charset="2"/>
              </a:rPr>
              <a:t>  </a:t>
            </a:r>
            <a:r>
              <a:rPr lang="en-US" sz="2400" dirty="0">
                <a:solidFill>
                  <a:srgbClr val="002060"/>
                </a:solidFill>
                <a:sym typeface="Wingdings" pitchFamily="2" charset="2"/>
              </a:rPr>
              <a:t>I</a:t>
            </a:r>
            <a:r>
              <a:rPr lang="en-US" sz="2400" dirty="0">
                <a:solidFill>
                  <a:srgbClr val="002060"/>
                </a:solidFill>
              </a:rPr>
              <a:t>m</a:t>
            </a:r>
            <a:r>
              <a:rPr lang="en-US" sz="2400" dirty="0">
                <a:solidFill>
                  <a:srgbClr val="000000"/>
                </a:solidFill>
              </a:rPr>
              <a:t>portant section (initial impressions,</a:t>
            </a:r>
          </a:p>
          <a:p>
            <a:pPr algn="l">
              <a:buFontTx/>
              <a:buNone/>
            </a:pPr>
            <a:r>
              <a:rPr lang="en-US" sz="2400" dirty="0">
                <a:solidFill>
                  <a:srgbClr val="000000"/>
                </a:solidFill>
              </a:rPr>
              <a:t>       </a:t>
            </a:r>
            <a:r>
              <a:rPr lang="en-US" sz="800" dirty="0">
                <a:solidFill>
                  <a:srgbClr val="000000"/>
                </a:solidFill>
              </a:rPr>
              <a:t>  </a:t>
            </a:r>
            <a:r>
              <a:rPr lang="en-US" sz="2400" dirty="0">
                <a:solidFill>
                  <a:srgbClr val="000000"/>
                </a:solidFill>
              </a:rPr>
              <a:t>often used for reviewer selection)</a:t>
            </a:r>
          </a:p>
          <a:p>
            <a:pPr algn="l">
              <a:buFontTx/>
              <a:buNone/>
            </a:pPr>
            <a:endParaRPr lang="en-US" dirty="0">
              <a:solidFill>
                <a:srgbClr val="000000"/>
              </a:solidFill>
            </a:endParaRPr>
          </a:p>
          <a:p>
            <a:pPr algn="l">
              <a:buFontTx/>
              <a:buNone/>
            </a:pPr>
            <a:r>
              <a:rPr lang="en-US" sz="2400" dirty="0">
                <a:solidFill>
                  <a:srgbClr val="000000"/>
                </a:solidFill>
              </a:rPr>
              <a:t>   </a:t>
            </a:r>
            <a:r>
              <a:rPr lang="en-US" sz="2400" dirty="0">
                <a:solidFill>
                  <a:srgbClr val="CC3300"/>
                </a:solidFill>
                <a:sym typeface="Wingdings" pitchFamily="2" charset="2"/>
              </a:rPr>
              <a:t> </a:t>
            </a:r>
            <a:r>
              <a:rPr lang="en-US" sz="2400" dirty="0">
                <a:solidFill>
                  <a:srgbClr val="000000"/>
                </a:solidFill>
              </a:rPr>
              <a:t>Contains goals and scope of study, </a:t>
            </a:r>
          </a:p>
          <a:p>
            <a:pPr algn="l">
              <a:buFontTx/>
              <a:buNone/>
            </a:pPr>
            <a:r>
              <a:rPr lang="en-US" sz="2400" dirty="0">
                <a:solidFill>
                  <a:srgbClr val="000000"/>
                </a:solidFill>
              </a:rPr>
              <a:t>       </a:t>
            </a:r>
            <a:r>
              <a:rPr lang="en-US" sz="800" dirty="0">
                <a:solidFill>
                  <a:srgbClr val="000000"/>
                </a:solidFill>
              </a:rPr>
              <a:t>  </a:t>
            </a:r>
            <a:r>
              <a:rPr lang="en-US" sz="2400" dirty="0">
                <a:solidFill>
                  <a:srgbClr val="000000"/>
                </a:solidFill>
              </a:rPr>
              <a:t>significance, brief description of methods,</a:t>
            </a:r>
          </a:p>
          <a:p>
            <a:pPr algn="l">
              <a:buFontTx/>
              <a:buNone/>
            </a:pPr>
            <a:r>
              <a:rPr lang="en-US" sz="2400" dirty="0">
                <a:solidFill>
                  <a:srgbClr val="000000"/>
                </a:solidFill>
              </a:rPr>
              <a:t>       </a:t>
            </a:r>
            <a:r>
              <a:rPr lang="en-US" sz="800" dirty="0">
                <a:solidFill>
                  <a:srgbClr val="000000"/>
                </a:solidFill>
              </a:rPr>
              <a:t>  </a:t>
            </a:r>
            <a:r>
              <a:rPr lang="en-US" sz="2400" dirty="0">
                <a:solidFill>
                  <a:srgbClr val="000000"/>
                </a:solidFill>
              </a:rPr>
              <a:t>hypotheses, expected results and impacts</a:t>
            </a:r>
          </a:p>
          <a:p>
            <a:pPr algn="l">
              <a:buFontTx/>
              <a:buNone/>
            </a:pPr>
            <a:endParaRPr lang="en-US" dirty="0">
              <a:solidFill>
                <a:srgbClr val="000000"/>
              </a:solidFill>
            </a:endParaRPr>
          </a:p>
          <a:p>
            <a:pPr algn="l">
              <a:buFontTx/>
              <a:buNone/>
            </a:pPr>
            <a:r>
              <a:rPr lang="en-US" sz="2400" dirty="0">
                <a:solidFill>
                  <a:srgbClr val="000000"/>
                </a:solidFill>
              </a:rPr>
              <a:t>   </a:t>
            </a:r>
            <a:r>
              <a:rPr lang="en-US" sz="2400" dirty="0">
                <a:solidFill>
                  <a:srgbClr val="CC3300"/>
                </a:solidFill>
                <a:sym typeface="Wingdings" pitchFamily="2" charset="2"/>
              </a:rPr>
              <a:t> </a:t>
            </a:r>
            <a:r>
              <a:rPr lang="en-US" sz="2400" dirty="0">
                <a:solidFill>
                  <a:srgbClr val="000000"/>
                </a:solidFill>
              </a:rPr>
              <a:t>Clear, concise, accurate, exciting</a:t>
            </a:r>
          </a:p>
          <a:p>
            <a:pPr algn="l">
              <a:buFontTx/>
              <a:buNone/>
            </a:pPr>
            <a:endParaRPr lang="en-US" dirty="0">
              <a:solidFill>
                <a:srgbClr val="000000"/>
              </a:solidFill>
            </a:endParaRPr>
          </a:p>
          <a:p>
            <a:pPr algn="l">
              <a:buFontTx/>
              <a:buNone/>
            </a:pPr>
            <a:r>
              <a:rPr lang="en-US" sz="2400" dirty="0">
                <a:solidFill>
                  <a:srgbClr val="000000"/>
                </a:solidFill>
              </a:rPr>
              <a:t>   </a:t>
            </a:r>
            <a:r>
              <a:rPr lang="en-US" sz="2400" dirty="0">
                <a:solidFill>
                  <a:srgbClr val="CC3300"/>
                </a:solidFill>
                <a:sym typeface="Wingdings" pitchFamily="2" charset="2"/>
              </a:rPr>
              <a:t> </a:t>
            </a:r>
            <a:r>
              <a:rPr lang="en-US" sz="2400" dirty="0">
                <a:solidFill>
                  <a:srgbClr val="000000"/>
                </a:solidFill>
              </a:rPr>
              <a:t>Particularly important with panel reviews</a:t>
            </a:r>
          </a:p>
          <a:p>
            <a:pPr algn="l">
              <a:buFontTx/>
              <a:buNone/>
            </a:pPr>
            <a:endParaRPr lang="en-US" dirty="0">
              <a:solidFill>
                <a:srgbClr val="000000"/>
              </a:solidFill>
            </a:endParaRPr>
          </a:p>
          <a:p>
            <a:pPr algn="l">
              <a:buFontTx/>
              <a:buNone/>
            </a:pPr>
            <a:r>
              <a:rPr lang="en-US" sz="2400" dirty="0">
                <a:solidFill>
                  <a:srgbClr val="000000"/>
                </a:solidFill>
              </a:rPr>
              <a:t>   </a:t>
            </a:r>
            <a:r>
              <a:rPr lang="en-US" sz="2400" dirty="0">
                <a:solidFill>
                  <a:srgbClr val="CC3300"/>
                </a:solidFill>
                <a:sym typeface="Wingdings" pitchFamily="2" charset="2"/>
              </a:rPr>
              <a:t> </a:t>
            </a:r>
            <a:r>
              <a:rPr lang="en-US" sz="2400" dirty="0">
                <a:solidFill>
                  <a:srgbClr val="000000"/>
                </a:solidFill>
              </a:rPr>
              <a:t>Usually 1-2 pages</a:t>
            </a:r>
          </a:p>
          <a:p>
            <a:pPr algn="l">
              <a:buFontTx/>
              <a:buNone/>
            </a:pPr>
            <a:endParaRPr lang="en-US" dirty="0">
              <a:solidFill>
                <a:srgbClr val="000000"/>
              </a:solidFill>
            </a:endParaRPr>
          </a:p>
          <a:p>
            <a:pPr algn="l">
              <a:buFontTx/>
              <a:buNone/>
            </a:pPr>
            <a:r>
              <a:rPr lang="en-US" sz="2400" dirty="0">
                <a:solidFill>
                  <a:srgbClr val="000000"/>
                </a:solidFill>
              </a:rPr>
              <a:t>   </a:t>
            </a:r>
            <a:r>
              <a:rPr lang="en-US" sz="2400" dirty="0">
                <a:solidFill>
                  <a:srgbClr val="CC3300"/>
                </a:solidFill>
                <a:sym typeface="Wingdings" pitchFamily="2" charset="2"/>
              </a:rPr>
              <a:t> </a:t>
            </a:r>
            <a:r>
              <a:rPr lang="en-US" sz="2400" dirty="0">
                <a:solidFill>
                  <a:srgbClr val="000000"/>
                </a:solidFill>
              </a:rPr>
              <a:t>Conventions vary by field – seek samples</a:t>
            </a:r>
          </a:p>
        </p:txBody>
      </p:sp>
      <p:sp>
        <p:nvSpPr>
          <p:cNvPr id="48132" name="Text Box 4"/>
          <p:cNvSpPr txBox="1">
            <a:spLocks noChangeArrowheads="1"/>
          </p:cNvSpPr>
          <p:nvPr/>
        </p:nvSpPr>
        <p:spPr bwMode="auto">
          <a:xfrm>
            <a:off x="0" y="0"/>
            <a:ext cx="9144000" cy="1644650"/>
          </a:xfrm>
          <a:prstGeom prst="rect">
            <a:avLst/>
          </a:prstGeom>
          <a:solidFill>
            <a:schemeClr val="accent3">
              <a:lumMod val="95000"/>
            </a:schemeClr>
          </a:solidFill>
          <a:ln w="9525">
            <a:noFill/>
            <a:miter lim="800000"/>
            <a:headEnd/>
            <a:tailEnd/>
          </a:ln>
        </p:spPr>
        <p:txBody>
          <a:bodyPr anchor="ctr" anchorCtr="1"/>
          <a:lstStyle/>
          <a:p>
            <a:pPr eaLnBrk="1" hangingPunct="1">
              <a:buFontTx/>
              <a:buNone/>
            </a:pPr>
            <a:r>
              <a:rPr lang="en-US" sz="4400" dirty="0">
                <a:solidFill>
                  <a:srgbClr val="3333CC"/>
                </a:solidFill>
              </a:rPr>
              <a:t>Executive or </a:t>
            </a:r>
          </a:p>
          <a:p>
            <a:pPr eaLnBrk="1" hangingPunct="1">
              <a:buFontTx/>
              <a:buNone/>
            </a:pPr>
            <a:r>
              <a:rPr lang="en-US" sz="4400" dirty="0">
                <a:solidFill>
                  <a:srgbClr val="3333CC"/>
                </a:solidFill>
              </a:rPr>
              <a:t>Project Summary</a:t>
            </a:r>
          </a:p>
        </p:txBody>
      </p:sp>
    </p:spTree>
    <p:extLst>
      <p:ext uri="{BB962C8B-B14F-4D97-AF65-F5344CB8AC3E}">
        <p14:creationId xmlns:p14="http://schemas.microsoft.com/office/powerpoint/2010/main" val="2872941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0" y="0"/>
            <a:ext cx="9144000" cy="1127125"/>
          </a:xfrm>
          <a:prstGeom prst="rect">
            <a:avLst/>
          </a:prstGeom>
          <a:noFill/>
          <a:ln w="9525">
            <a:noFill/>
            <a:miter lim="800000"/>
            <a:headEnd/>
            <a:tailEnd/>
          </a:ln>
          <a:effectLst/>
        </p:spPr>
        <p:txBody>
          <a:bodyPr>
            <a:spAutoFit/>
          </a:bodyPr>
          <a:lstStyle/>
          <a:p>
            <a:pPr eaLnBrk="1" hangingPunct="1">
              <a:buFontTx/>
              <a:buNone/>
            </a:pPr>
            <a:endParaRPr lang="en-US" sz="400" dirty="0">
              <a:solidFill>
                <a:schemeClr val="accent2"/>
              </a:solidFill>
            </a:endParaRPr>
          </a:p>
          <a:p>
            <a:pPr eaLnBrk="1" hangingPunct="1">
              <a:buFontTx/>
              <a:buNone/>
            </a:pPr>
            <a:r>
              <a:rPr lang="en-US" sz="4400" dirty="0">
                <a:solidFill>
                  <a:schemeClr val="accent2"/>
                </a:solidFill>
              </a:rPr>
              <a:t>Faculty Characteristics </a:t>
            </a:r>
            <a:br>
              <a:rPr lang="en-US" sz="4400" dirty="0">
                <a:solidFill>
                  <a:schemeClr val="accent2"/>
                </a:solidFill>
              </a:rPr>
            </a:br>
            <a:r>
              <a:rPr lang="en-US" sz="2000" dirty="0">
                <a:solidFill>
                  <a:schemeClr val="tx1"/>
                </a:solidFill>
              </a:rPr>
              <a:t>(Boice 1991, not limited to engineering faculty, extremes)</a:t>
            </a:r>
          </a:p>
        </p:txBody>
      </p:sp>
      <p:sp>
        <p:nvSpPr>
          <p:cNvPr id="10243" name="Text Box 3"/>
          <p:cNvSpPr txBox="1">
            <a:spLocks noChangeArrowheads="1"/>
          </p:cNvSpPr>
          <p:nvPr/>
        </p:nvSpPr>
        <p:spPr bwMode="auto">
          <a:xfrm>
            <a:off x="152400" y="1219200"/>
            <a:ext cx="4495800" cy="5530850"/>
          </a:xfrm>
          <a:prstGeom prst="rect">
            <a:avLst/>
          </a:prstGeom>
          <a:solidFill>
            <a:srgbClr val="FFFFCC"/>
          </a:solidFill>
          <a:ln w="50800">
            <a:solidFill>
              <a:srgbClr val="DDDDDD"/>
            </a:solidFill>
            <a:miter lim="800000"/>
            <a:headEnd/>
            <a:tailEnd/>
          </a:ln>
          <a:effectLst/>
        </p:spPr>
        <p:txBody>
          <a:bodyPr>
            <a:spAutoFit/>
          </a:bodyPr>
          <a:lstStyle/>
          <a:p>
            <a:pPr algn="l">
              <a:buFontTx/>
              <a:buNone/>
            </a:pPr>
            <a:r>
              <a:rPr lang="en-US" sz="3200" u="sng" dirty="0">
                <a:solidFill>
                  <a:srgbClr val="CC3300"/>
                </a:solidFill>
              </a:rPr>
              <a:t>Quick Starters</a:t>
            </a:r>
          </a:p>
          <a:p>
            <a:pPr algn="l">
              <a:buFontTx/>
              <a:buNone/>
            </a:pPr>
            <a:endParaRPr lang="en-US" sz="1600" dirty="0">
              <a:solidFill>
                <a:schemeClr val="accent2"/>
              </a:solidFill>
            </a:endParaRPr>
          </a:p>
          <a:p>
            <a:pPr algn="l">
              <a:buFontTx/>
              <a:buNone/>
            </a:pPr>
            <a:r>
              <a:rPr lang="en-US" sz="2400" dirty="0">
                <a:solidFill>
                  <a:srgbClr val="CC3300"/>
                </a:solidFill>
                <a:sym typeface="Wingdings" pitchFamily="2" charset="2"/>
              </a:rPr>
              <a:t></a:t>
            </a:r>
            <a:r>
              <a:rPr lang="en-US" sz="2400" dirty="0">
                <a:solidFill>
                  <a:schemeClr val="accent1"/>
                </a:solidFill>
                <a:sym typeface="Wingdings" pitchFamily="2" charset="2"/>
              </a:rPr>
              <a:t> </a:t>
            </a:r>
            <a:r>
              <a:rPr lang="en-US" sz="2400" dirty="0">
                <a:solidFill>
                  <a:schemeClr val="tx1"/>
                </a:solidFill>
              </a:rPr>
              <a:t>Seek social</a:t>
            </a:r>
          </a:p>
          <a:p>
            <a:pPr algn="l">
              <a:buFontTx/>
              <a:buNone/>
            </a:pPr>
            <a:r>
              <a:rPr lang="en-US" sz="2400" dirty="0">
                <a:solidFill>
                  <a:schemeClr val="tx1"/>
                </a:solidFill>
              </a:rPr>
              <a:t>    support / advice</a:t>
            </a:r>
          </a:p>
          <a:p>
            <a:pPr algn="l">
              <a:buFontTx/>
              <a:buChar char="•"/>
            </a:pPr>
            <a:endParaRPr lang="en-US" sz="1400" dirty="0">
              <a:solidFill>
                <a:schemeClr val="accent1"/>
              </a:solidFill>
            </a:endParaRPr>
          </a:p>
          <a:p>
            <a:pPr algn="l">
              <a:buFontTx/>
              <a:buNone/>
            </a:pPr>
            <a:r>
              <a:rPr lang="en-US" sz="2400" dirty="0">
                <a:solidFill>
                  <a:srgbClr val="CC3300"/>
                </a:solidFill>
                <a:sym typeface="Wingdings" pitchFamily="2" charset="2"/>
              </a:rPr>
              <a:t></a:t>
            </a:r>
            <a:r>
              <a:rPr lang="en-US" sz="2400" dirty="0">
                <a:solidFill>
                  <a:srgbClr val="CC0000"/>
                </a:solidFill>
              </a:rPr>
              <a:t> </a:t>
            </a:r>
            <a:r>
              <a:rPr lang="en-US" sz="2400" dirty="0">
                <a:solidFill>
                  <a:schemeClr val="tx1"/>
                </a:solidFill>
              </a:rPr>
              <a:t>Exemplary teachers</a:t>
            </a:r>
          </a:p>
          <a:p>
            <a:pPr algn="l">
              <a:buFontTx/>
              <a:buChar char="•"/>
            </a:pPr>
            <a:endParaRPr lang="en-US" sz="1000" dirty="0">
              <a:solidFill>
                <a:srgbClr val="CC0000"/>
              </a:solidFill>
            </a:endParaRPr>
          </a:p>
          <a:p>
            <a:pPr lvl="1" algn="l">
              <a:buFontTx/>
              <a:buNone/>
            </a:pPr>
            <a:r>
              <a:rPr lang="en-US" sz="2400" dirty="0">
                <a:solidFill>
                  <a:srgbClr val="CC3300"/>
                </a:solidFill>
                <a:sym typeface="Wingdings" pitchFamily="2" charset="2"/>
              </a:rPr>
              <a:t></a:t>
            </a:r>
            <a:r>
              <a:rPr lang="en-US" sz="2400" dirty="0">
                <a:solidFill>
                  <a:schemeClr val="tx2"/>
                </a:solidFill>
              </a:rPr>
              <a:t> positive attitude</a:t>
            </a:r>
          </a:p>
          <a:p>
            <a:pPr lvl="1" algn="l">
              <a:buFontTx/>
              <a:buNone/>
            </a:pPr>
            <a:r>
              <a:rPr lang="en-US" sz="2400" dirty="0">
                <a:solidFill>
                  <a:schemeClr val="tx2"/>
                </a:solidFill>
              </a:rPr>
              <a:t>   </a:t>
            </a:r>
            <a:r>
              <a:rPr lang="en-US" sz="800" dirty="0">
                <a:solidFill>
                  <a:schemeClr val="tx2"/>
                </a:solidFill>
              </a:rPr>
              <a:t>  </a:t>
            </a:r>
            <a:r>
              <a:rPr lang="en-US" sz="2400" dirty="0">
                <a:solidFill>
                  <a:schemeClr val="tx2"/>
                </a:solidFill>
              </a:rPr>
              <a:t>towards students</a:t>
            </a:r>
          </a:p>
          <a:p>
            <a:pPr lvl="1" algn="l">
              <a:buFontTx/>
              <a:buChar char="•"/>
            </a:pPr>
            <a:endParaRPr lang="en-US" sz="1000" dirty="0">
              <a:solidFill>
                <a:schemeClr val="tx2"/>
              </a:solidFill>
            </a:endParaRPr>
          </a:p>
          <a:p>
            <a:pPr lvl="1" algn="l">
              <a:buFont typeface="Wingdings" pitchFamily="2" charset="2"/>
              <a:buNone/>
            </a:pPr>
            <a:r>
              <a:rPr lang="en-US" sz="2400" dirty="0">
                <a:solidFill>
                  <a:srgbClr val="CC3300"/>
                </a:solidFill>
                <a:sym typeface="Wingdings" pitchFamily="2" charset="2"/>
              </a:rPr>
              <a:t></a:t>
            </a:r>
            <a:r>
              <a:rPr lang="en-US" sz="2400" dirty="0">
                <a:solidFill>
                  <a:schemeClr val="tx2"/>
                </a:solidFill>
              </a:rPr>
              <a:t> less time</a:t>
            </a:r>
          </a:p>
          <a:p>
            <a:pPr lvl="1" algn="l">
              <a:buFont typeface="Wingdings" pitchFamily="2" charset="2"/>
              <a:buNone/>
            </a:pPr>
            <a:r>
              <a:rPr lang="en-US" sz="2400" dirty="0">
                <a:solidFill>
                  <a:schemeClr val="tx2"/>
                </a:solidFill>
              </a:rPr>
              <a:t>   </a:t>
            </a:r>
            <a:r>
              <a:rPr lang="en-US" sz="800" dirty="0">
                <a:solidFill>
                  <a:schemeClr val="tx2"/>
                </a:solidFill>
              </a:rPr>
              <a:t>  </a:t>
            </a:r>
            <a:r>
              <a:rPr lang="en-US" sz="2400" dirty="0">
                <a:solidFill>
                  <a:schemeClr val="tx2"/>
                </a:solidFill>
              </a:rPr>
              <a:t>preparing for class</a:t>
            </a:r>
          </a:p>
          <a:p>
            <a:pPr lvl="1" algn="l">
              <a:buFontTx/>
              <a:buChar char="•"/>
            </a:pPr>
            <a:endParaRPr lang="en-US" sz="1000" dirty="0">
              <a:solidFill>
                <a:schemeClr val="tx2"/>
              </a:solidFill>
            </a:endParaRPr>
          </a:p>
          <a:p>
            <a:pPr lvl="1" algn="l">
              <a:buFontTx/>
              <a:buNone/>
            </a:pPr>
            <a:r>
              <a:rPr lang="en-US" sz="2400" dirty="0">
                <a:solidFill>
                  <a:srgbClr val="CC3300"/>
                </a:solidFill>
                <a:sym typeface="Wingdings" pitchFamily="2" charset="2"/>
              </a:rPr>
              <a:t></a:t>
            </a:r>
            <a:r>
              <a:rPr lang="en-US" sz="2400" dirty="0">
                <a:solidFill>
                  <a:schemeClr val="tx2"/>
                </a:solidFill>
              </a:rPr>
              <a:t> more time on </a:t>
            </a:r>
          </a:p>
          <a:p>
            <a:pPr lvl="1" algn="l">
              <a:buFontTx/>
              <a:buNone/>
            </a:pPr>
            <a:r>
              <a:rPr lang="en-US" sz="2400" dirty="0">
                <a:solidFill>
                  <a:schemeClr val="tx2"/>
                </a:solidFill>
              </a:rPr>
              <a:t>    scholarly work</a:t>
            </a:r>
          </a:p>
          <a:p>
            <a:pPr lvl="1" algn="l">
              <a:buFontTx/>
              <a:buChar char="•"/>
            </a:pPr>
            <a:endParaRPr lang="en-US" sz="1000" dirty="0">
              <a:solidFill>
                <a:schemeClr val="tx2"/>
              </a:solidFill>
            </a:endParaRPr>
          </a:p>
          <a:p>
            <a:pPr lvl="1" algn="l">
              <a:buFont typeface="Wingdings" pitchFamily="2" charset="2"/>
              <a:buNone/>
            </a:pPr>
            <a:r>
              <a:rPr lang="en-US" sz="2400" dirty="0">
                <a:solidFill>
                  <a:srgbClr val="CC3300"/>
                </a:solidFill>
                <a:sym typeface="Wingdings" pitchFamily="2" charset="2"/>
              </a:rPr>
              <a:t></a:t>
            </a:r>
            <a:r>
              <a:rPr lang="en-US" sz="2400" dirty="0">
                <a:solidFill>
                  <a:schemeClr val="tx2"/>
                </a:solidFill>
              </a:rPr>
              <a:t> complain less</a:t>
            </a:r>
          </a:p>
          <a:p>
            <a:pPr lvl="1" algn="l">
              <a:buFont typeface="Wingdings" pitchFamily="2" charset="2"/>
              <a:buChar char="v"/>
            </a:pPr>
            <a:endParaRPr lang="en-US" sz="1200" dirty="0">
              <a:solidFill>
                <a:schemeClr val="tx2"/>
              </a:solidFill>
            </a:endParaRPr>
          </a:p>
        </p:txBody>
      </p:sp>
      <p:sp>
        <p:nvSpPr>
          <p:cNvPr id="10244" name="Text Box 4"/>
          <p:cNvSpPr txBox="1">
            <a:spLocks noChangeArrowheads="1"/>
          </p:cNvSpPr>
          <p:nvPr/>
        </p:nvSpPr>
        <p:spPr bwMode="auto">
          <a:xfrm>
            <a:off x="4800600" y="1219200"/>
            <a:ext cx="4191000" cy="5532438"/>
          </a:xfrm>
          <a:prstGeom prst="rect">
            <a:avLst/>
          </a:prstGeom>
          <a:solidFill>
            <a:srgbClr val="FFFFCC"/>
          </a:solidFill>
          <a:ln w="50800">
            <a:solidFill>
              <a:srgbClr val="DDDDDD"/>
            </a:solidFill>
            <a:miter lim="800000"/>
            <a:headEnd/>
            <a:tailEnd/>
          </a:ln>
          <a:effectLst/>
        </p:spPr>
        <p:txBody>
          <a:bodyPr>
            <a:spAutoFit/>
          </a:bodyPr>
          <a:lstStyle/>
          <a:p>
            <a:pPr algn="l">
              <a:buFontTx/>
              <a:buNone/>
            </a:pPr>
            <a:r>
              <a:rPr lang="en-US" sz="3200" u="sng" dirty="0">
                <a:solidFill>
                  <a:srgbClr val="CC3300"/>
                </a:solidFill>
              </a:rPr>
              <a:t>Unsuccessful</a:t>
            </a:r>
            <a:endParaRPr lang="en-US" sz="3200" dirty="0">
              <a:solidFill>
                <a:srgbClr val="CC3300"/>
              </a:solidFill>
            </a:endParaRPr>
          </a:p>
          <a:p>
            <a:pPr algn="l">
              <a:buFontTx/>
              <a:buNone/>
            </a:pPr>
            <a:endParaRPr lang="en-US" sz="1000" dirty="0">
              <a:solidFill>
                <a:schemeClr val="tx1"/>
              </a:solidFill>
            </a:endParaRPr>
          </a:p>
          <a:p>
            <a:pPr algn="l">
              <a:buFontTx/>
              <a:buNone/>
            </a:pPr>
            <a:r>
              <a:rPr lang="en-US" sz="2400" dirty="0">
                <a:solidFill>
                  <a:srgbClr val="CC3300"/>
                </a:solidFill>
                <a:sym typeface="Wingdings" pitchFamily="2" charset="2"/>
              </a:rPr>
              <a:t></a:t>
            </a:r>
            <a:r>
              <a:rPr lang="en-US" sz="2400" dirty="0">
                <a:solidFill>
                  <a:schemeClr val="tx2"/>
                </a:solidFill>
              </a:rPr>
              <a:t> </a:t>
            </a:r>
            <a:r>
              <a:rPr lang="en-US" sz="2400" dirty="0">
                <a:solidFill>
                  <a:schemeClr val="tx1"/>
                </a:solidFill>
              </a:rPr>
              <a:t>Confused about</a:t>
            </a:r>
          </a:p>
          <a:p>
            <a:pPr algn="l">
              <a:buFontTx/>
              <a:buNone/>
            </a:pPr>
            <a:r>
              <a:rPr lang="en-US" sz="2400" dirty="0">
                <a:solidFill>
                  <a:schemeClr val="tx1"/>
                </a:solidFill>
              </a:rPr>
              <a:t>   </a:t>
            </a:r>
            <a:r>
              <a:rPr lang="en-US" sz="800" dirty="0">
                <a:solidFill>
                  <a:schemeClr val="tx1"/>
                </a:solidFill>
              </a:rPr>
              <a:t>  </a:t>
            </a:r>
            <a:r>
              <a:rPr lang="en-US" sz="2400" dirty="0">
                <a:solidFill>
                  <a:schemeClr val="tx1"/>
                </a:solidFill>
              </a:rPr>
              <a:t>expectations</a:t>
            </a:r>
          </a:p>
          <a:p>
            <a:pPr algn="l">
              <a:buFontTx/>
              <a:buNone/>
            </a:pPr>
            <a:endParaRPr lang="en-US" sz="1000" dirty="0">
              <a:solidFill>
                <a:schemeClr val="tx1"/>
              </a:solidFill>
            </a:endParaRPr>
          </a:p>
          <a:p>
            <a:pPr algn="l">
              <a:buFontTx/>
              <a:buNone/>
            </a:pPr>
            <a:r>
              <a:rPr lang="en-US" sz="2400" dirty="0">
                <a:solidFill>
                  <a:srgbClr val="CC3300"/>
                </a:solidFill>
                <a:sym typeface="Wingdings" pitchFamily="2" charset="2"/>
              </a:rPr>
              <a:t></a:t>
            </a:r>
            <a:r>
              <a:rPr lang="en-US" sz="2400" dirty="0">
                <a:solidFill>
                  <a:schemeClr val="tx2"/>
                </a:solidFill>
              </a:rPr>
              <a:t> </a:t>
            </a:r>
            <a:r>
              <a:rPr lang="en-US" sz="2400" dirty="0">
                <a:solidFill>
                  <a:schemeClr val="tx1"/>
                </a:solidFill>
              </a:rPr>
              <a:t>Feel socially isolated</a:t>
            </a:r>
          </a:p>
          <a:p>
            <a:pPr algn="l">
              <a:buFontTx/>
              <a:buChar char="•"/>
            </a:pPr>
            <a:endParaRPr lang="en-US" sz="800" dirty="0">
              <a:solidFill>
                <a:schemeClr val="tx1"/>
              </a:solidFill>
            </a:endParaRPr>
          </a:p>
          <a:p>
            <a:pPr algn="l">
              <a:buFontTx/>
              <a:buNone/>
            </a:pPr>
            <a:r>
              <a:rPr lang="en-US" sz="2400" dirty="0">
                <a:solidFill>
                  <a:srgbClr val="CC3300"/>
                </a:solidFill>
                <a:sym typeface="Wingdings" pitchFamily="2" charset="2"/>
              </a:rPr>
              <a:t></a:t>
            </a:r>
            <a:r>
              <a:rPr lang="en-US" sz="2400" dirty="0">
                <a:solidFill>
                  <a:schemeClr val="tx2"/>
                </a:solidFill>
              </a:rPr>
              <a:t> </a:t>
            </a:r>
            <a:r>
              <a:rPr lang="en-US" sz="2400" dirty="0">
                <a:solidFill>
                  <a:schemeClr val="tx1"/>
                </a:solidFill>
              </a:rPr>
              <a:t>Scholarly work only</a:t>
            </a:r>
          </a:p>
          <a:p>
            <a:pPr algn="l">
              <a:buFontTx/>
              <a:buNone/>
            </a:pPr>
            <a:r>
              <a:rPr lang="en-US" sz="2400" dirty="0">
                <a:solidFill>
                  <a:schemeClr val="tx1"/>
                </a:solidFill>
              </a:rPr>
              <a:t>   </a:t>
            </a:r>
            <a:r>
              <a:rPr lang="en-US" sz="800" dirty="0">
                <a:solidFill>
                  <a:schemeClr val="tx1"/>
                </a:solidFill>
              </a:rPr>
              <a:t>  </a:t>
            </a:r>
            <a:r>
              <a:rPr lang="en-US" sz="2400" dirty="0">
                <a:solidFill>
                  <a:schemeClr val="tx1"/>
                </a:solidFill>
              </a:rPr>
              <a:t>verbal priority, low</a:t>
            </a:r>
          </a:p>
          <a:p>
            <a:pPr algn="l">
              <a:buFontTx/>
              <a:buNone/>
            </a:pPr>
            <a:r>
              <a:rPr lang="en-US" sz="2400" dirty="0">
                <a:solidFill>
                  <a:schemeClr val="tx1"/>
                </a:solidFill>
              </a:rPr>
              <a:t>   </a:t>
            </a:r>
            <a:r>
              <a:rPr lang="en-US" sz="800" dirty="0">
                <a:solidFill>
                  <a:schemeClr val="tx1"/>
                </a:solidFill>
              </a:rPr>
              <a:t>  </a:t>
            </a:r>
            <a:r>
              <a:rPr lang="en-US" sz="2400" dirty="0">
                <a:solidFill>
                  <a:schemeClr val="tx1"/>
                </a:solidFill>
              </a:rPr>
              <a:t>actual time</a:t>
            </a:r>
          </a:p>
          <a:p>
            <a:pPr algn="l">
              <a:buFontTx/>
              <a:buNone/>
            </a:pPr>
            <a:endParaRPr lang="en-US" sz="800" dirty="0">
              <a:solidFill>
                <a:schemeClr val="tx1"/>
              </a:solidFill>
            </a:endParaRPr>
          </a:p>
          <a:p>
            <a:pPr algn="l">
              <a:buFontTx/>
              <a:buNone/>
            </a:pPr>
            <a:r>
              <a:rPr lang="en-US" sz="2400" dirty="0">
                <a:solidFill>
                  <a:srgbClr val="CC3300"/>
                </a:solidFill>
                <a:sym typeface="Wingdings" pitchFamily="2" charset="2"/>
              </a:rPr>
              <a:t></a:t>
            </a:r>
            <a:r>
              <a:rPr lang="en-US" sz="2400" dirty="0">
                <a:solidFill>
                  <a:schemeClr val="tx2"/>
                </a:solidFill>
              </a:rPr>
              <a:t> </a:t>
            </a:r>
            <a:r>
              <a:rPr lang="en-US" sz="2400" dirty="0">
                <a:solidFill>
                  <a:schemeClr val="tx1"/>
                </a:solidFill>
              </a:rPr>
              <a:t>Defensive teachers</a:t>
            </a:r>
          </a:p>
          <a:p>
            <a:pPr algn="l">
              <a:buFontTx/>
              <a:buChar char="•"/>
            </a:pPr>
            <a:endParaRPr lang="en-US" sz="600" dirty="0">
              <a:solidFill>
                <a:schemeClr val="tx1"/>
              </a:solidFill>
            </a:endParaRPr>
          </a:p>
          <a:p>
            <a:pPr lvl="1" algn="l">
              <a:buFontTx/>
              <a:buNone/>
            </a:pPr>
            <a:r>
              <a:rPr lang="en-US" sz="2400" dirty="0">
                <a:solidFill>
                  <a:srgbClr val="CC3300"/>
                </a:solidFill>
                <a:sym typeface="Wingdings" pitchFamily="2" charset="2"/>
              </a:rPr>
              <a:t></a:t>
            </a:r>
            <a:r>
              <a:rPr lang="en-US" sz="2400" dirty="0">
                <a:solidFill>
                  <a:schemeClr val="tx2"/>
                </a:solidFill>
              </a:rPr>
              <a:t> </a:t>
            </a:r>
            <a:r>
              <a:rPr lang="en-US" sz="2400" dirty="0">
                <a:solidFill>
                  <a:schemeClr val="tx1"/>
                </a:solidFill>
              </a:rPr>
              <a:t>lecture only</a:t>
            </a:r>
          </a:p>
          <a:p>
            <a:pPr lvl="1" algn="l">
              <a:buFontTx/>
              <a:buChar char="•"/>
            </a:pPr>
            <a:endParaRPr lang="en-US" sz="600" dirty="0">
              <a:solidFill>
                <a:schemeClr val="tx1"/>
              </a:solidFill>
            </a:endParaRPr>
          </a:p>
          <a:p>
            <a:pPr lvl="1" algn="l">
              <a:buFontTx/>
              <a:buNone/>
            </a:pPr>
            <a:r>
              <a:rPr lang="en-US" sz="2400" dirty="0">
                <a:solidFill>
                  <a:srgbClr val="CC3300"/>
                </a:solidFill>
                <a:sym typeface="Wingdings" pitchFamily="2" charset="2"/>
              </a:rPr>
              <a:t></a:t>
            </a:r>
            <a:r>
              <a:rPr lang="en-US" sz="2400" dirty="0">
                <a:solidFill>
                  <a:schemeClr val="tx2"/>
                </a:solidFill>
              </a:rPr>
              <a:t> </a:t>
            </a:r>
            <a:r>
              <a:rPr lang="en-US" sz="2400" dirty="0">
                <a:solidFill>
                  <a:schemeClr val="tx1"/>
                </a:solidFill>
              </a:rPr>
              <a:t>content focus</a:t>
            </a:r>
          </a:p>
          <a:p>
            <a:pPr lvl="1" algn="l">
              <a:buFontTx/>
              <a:buChar char="•"/>
            </a:pPr>
            <a:endParaRPr lang="en-US" sz="600" dirty="0">
              <a:solidFill>
                <a:schemeClr val="tx1"/>
              </a:solidFill>
            </a:endParaRPr>
          </a:p>
          <a:p>
            <a:pPr lvl="1" algn="l">
              <a:buFontTx/>
              <a:buNone/>
            </a:pPr>
            <a:r>
              <a:rPr lang="en-US" sz="2400" dirty="0">
                <a:solidFill>
                  <a:srgbClr val="CC3300"/>
                </a:solidFill>
                <a:sym typeface="Wingdings" pitchFamily="2" charset="2"/>
              </a:rPr>
              <a:t></a:t>
            </a:r>
            <a:r>
              <a:rPr lang="en-US" sz="2400" dirty="0">
                <a:solidFill>
                  <a:schemeClr val="tx2"/>
                </a:solidFill>
              </a:rPr>
              <a:t> </a:t>
            </a:r>
            <a:r>
              <a:rPr lang="en-US" sz="2400" dirty="0">
                <a:solidFill>
                  <a:schemeClr val="tx1"/>
                </a:solidFill>
              </a:rPr>
              <a:t>avoid bad</a:t>
            </a:r>
          </a:p>
          <a:p>
            <a:pPr lvl="1" algn="l">
              <a:buFontTx/>
              <a:buNone/>
            </a:pPr>
            <a:r>
              <a:rPr lang="en-US" sz="2400" dirty="0">
                <a:solidFill>
                  <a:schemeClr val="tx1"/>
                </a:solidFill>
              </a:rPr>
              <a:t>   </a:t>
            </a:r>
            <a:r>
              <a:rPr lang="en-US" sz="800" dirty="0">
                <a:solidFill>
                  <a:schemeClr val="tx1"/>
                </a:solidFill>
              </a:rPr>
              <a:t>  </a:t>
            </a:r>
            <a:r>
              <a:rPr lang="en-US" sz="2400" dirty="0">
                <a:solidFill>
                  <a:schemeClr val="tx1"/>
                </a:solidFill>
              </a:rPr>
              <a:t>evaluations</a:t>
            </a:r>
          </a:p>
          <a:p>
            <a:pPr lvl="1" algn="l">
              <a:buFontTx/>
              <a:buNone/>
            </a:pPr>
            <a:endParaRPr lang="en-US" sz="400"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3"/>
          <p:cNvSpPr>
            <a:spLocks noGrp="1"/>
          </p:cNvSpPr>
          <p:nvPr>
            <p:ph type="sldNum" sz="quarter" idx="12"/>
          </p:nvPr>
        </p:nvSpPr>
        <p:spPr>
          <a:noFill/>
        </p:spPr>
        <p:txBody>
          <a:bodyPr/>
          <a:lstStyle/>
          <a:p>
            <a:r>
              <a:rPr lang="en-US" dirty="0">
                <a:solidFill>
                  <a:srgbClr val="000000"/>
                </a:solidFill>
              </a:rPr>
              <a:t>  </a:t>
            </a:r>
            <a:fld id="{8A2A62A2-50FF-4BC5-8CB4-19C023110535}" type="slidenum">
              <a:rPr lang="en-US" smtClean="0">
                <a:solidFill>
                  <a:srgbClr val="000000"/>
                </a:solidFill>
              </a:rPr>
              <a:pPr/>
              <a:t>40</a:t>
            </a:fld>
            <a:endParaRPr lang="en-US" dirty="0">
              <a:solidFill>
                <a:srgbClr val="000000"/>
              </a:solidFill>
            </a:endParaRPr>
          </a:p>
        </p:txBody>
      </p:sp>
      <p:sp>
        <p:nvSpPr>
          <p:cNvPr id="50179" name="Text Box 2"/>
          <p:cNvSpPr txBox="1">
            <a:spLocks noChangeArrowheads="1"/>
          </p:cNvSpPr>
          <p:nvPr/>
        </p:nvSpPr>
        <p:spPr bwMode="auto">
          <a:xfrm>
            <a:off x="0" y="914400"/>
            <a:ext cx="9144000" cy="5845175"/>
          </a:xfrm>
          <a:prstGeom prst="rect">
            <a:avLst/>
          </a:prstGeom>
          <a:noFill/>
          <a:ln w="9525">
            <a:noFill/>
            <a:miter lim="800000"/>
            <a:headEnd/>
            <a:tailEnd/>
          </a:ln>
        </p:spPr>
        <p:txBody>
          <a:bodyPr>
            <a:spAutoFit/>
          </a:bodyPr>
          <a:lstStyle/>
          <a:p>
            <a:pPr algn="l" eaLnBrk="1" hangingPunct="1">
              <a:buFontTx/>
              <a:buNone/>
            </a:pPr>
            <a:r>
              <a:rPr lang="en-US" sz="2400" dirty="0">
                <a:solidFill>
                  <a:srgbClr val="FF6600"/>
                </a:solidFill>
              </a:rPr>
              <a:t> </a:t>
            </a:r>
            <a:r>
              <a:rPr lang="en-US" sz="2400" dirty="0">
                <a:solidFill>
                  <a:srgbClr val="CC3300"/>
                </a:solidFill>
                <a:sym typeface="Wingdings" pitchFamily="2" charset="2"/>
              </a:rPr>
              <a:t> </a:t>
            </a:r>
            <a:r>
              <a:rPr lang="en-US" sz="2400" dirty="0">
                <a:solidFill>
                  <a:srgbClr val="000000"/>
                </a:solidFill>
              </a:rPr>
              <a:t>Scientifically far-reaching aspects vs. </a:t>
            </a:r>
          </a:p>
          <a:p>
            <a:pPr algn="l">
              <a:buFontTx/>
              <a:buNone/>
            </a:pPr>
            <a:r>
              <a:rPr lang="en-US" sz="2400" dirty="0">
                <a:solidFill>
                  <a:srgbClr val="000000"/>
                </a:solidFill>
              </a:rPr>
              <a:t>     specific outcomes</a:t>
            </a:r>
          </a:p>
          <a:p>
            <a:pPr algn="l">
              <a:buFontTx/>
              <a:buNone/>
            </a:pPr>
            <a:endParaRPr lang="en-US" sz="1000" dirty="0">
              <a:solidFill>
                <a:srgbClr val="FF6600"/>
              </a:solidFill>
            </a:endParaRPr>
          </a:p>
          <a:p>
            <a:pPr algn="l">
              <a:buFontTx/>
              <a:buNone/>
            </a:pPr>
            <a:r>
              <a:rPr lang="en-US" sz="2400" dirty="0"/>
              <a:t> </a:t>
            </a:r>
            <a:r>
              <a:rPr lang="en-US" sz="2400" dirty="0">
                <a:solidFill>
                  <a:srgbClr val="CC3300"/>
                </a:solidFill>
                <a:sym typeface="Wingdings" pitchFamily="2" charset="2"/>
              </a:rPr>
              <a:t> </a:t>
            </a:r>
            <a:r>
              <a:rPr lang="en-US" sz="2400" dirty="0"/>
              <a:t>Hypotheses:  Specific set of testable conjectures</a:t>
            </a:r>
          </a:p>
          <a:p>
            <a:pPr algn="l">
              <a:buFontTx/>
              <a:buNone/>
            </a:pPr>
            <a:endParaRPr lang="en-US" sz="2000" dirty="0">
              <a:solidFill>
                <a:srgbClr val="3333CC"/>
              </a:solidFill>
            </a:endParaRPr>
          </a:p>
          <a:p>
            <a:pPr algn="l">
              <a:buFontTx/>
              <a:buNone/>
            </a:pPr>
            <a:r>
              <a:rPr lang="en-US" sz="2400" i="1" dirty="0">
                <a:solidFill>
                  <a:srgbClr val="FF6600"/>
                </a:solidFill>
              </a:rPr>
              <a:t>            </a:t>
            </a:r>
            <a:r>
              <a:rPr lang="en-US" sz="400" i="1" dirty="0">
                <a:solidFill>
                  <a:srgbClr val="FF6600"/>
                </a:solidFill>
              </a:rPr>
              <a:t> </a:t>
            </a:r>
            <a:r>
              <a:rPr lang="en-US" sz="2400" i="1" u="sng" dirty="0">
                <a:solidFill>
                  <a:srgbClr val="CC3300"/>
                </a:solidFill>
              </a:rPr>
              <a:t>Goal</a:t>
            </a:r>
            <a:r>
              <a:rPr lang="en-US" sz="2400" i="1" dirty="0">
                <a:solidFill>
                  <a:srgbClr val="CC3300"/>
                </a:solidFill>
              </a:rPr>
              <a:t>:</a:t>
            </a:r>
            <a:r>
              <a:rPr lang="en-US" sz="2400" dirty="0">
                <a:solidFill>
                  <a:srgbClr val="FF6600"/>
                </a:solidFill>
              </a:rPr>
              <a:t>  </a:t>
            </a:r>
            <a:r>
              <a:rPr lang="en-US" sz="2400" dirty="0">
                <a:solidFill>
                  <a:srgbClr val="000000"/>
                </a:solidFill>
              </a:rPr>
              <a:t>“to further our understanding of </a:t>
            </a:r>
          </a:p>
          <a:p>
            <a:pPr algn="l">
              <a:buFontTx/>
              <a:buNone/>
            </a:pPr>
            <a:r>
              <a:rPr lang="en-US" sz="2400" dirty="0">
                <a:solidFill>
                  <a:srgbClr val="000000"/>
                </a:solidFill>
              </a:rPr>
              <a:t>                        the implication of global climate</a:t>
            </a:r>
          </a:p>
          <a:p>
            <a:pPr algn="l">
              <a:buFontTx/>
              <a:buNone/>
            </a:pPr>
            <a:r>
              <a:rPr lang="en-US" sz="2400" dirty="0">
                <a:solidFill>
                  <a:srgbClr val="000000"/>
                </a:solidFill>
              </a:rPr>
              <a:t>                        change on wetlands”</a:t>
            </a:r>
          </a:p>
          <a:p>
            <a:pPr algn="l">
              <a:buFontTx/>
              <a:buNone/>
            </a:pPr>
            <a:endParaRPr lang="en-US" dirty="0">
              <a:solidFill>
                <a:srgbClr val="FF6600"/>
              </a:solidFill>
            </a:endParaRPr>
          </a:p>
          <a:p>
            <a:pPr algn="l">
              <a:buFontTx/>
              <a:buNone/>
            </a:pPr>
            <a:r>
              <a:rPr lang="en-US" sz="2400" i="1" dirty="0">
                <a:solidFill>
                  <a:srgbClr val="3333CC"/>
                </a:solidFill>
              </a:rPr>
              <a:t>    </a:t>
            </a:r>
            <a:r>
              <a:rPr lang="en-US" sz="2400" i="1" u="sng" dirty="0">
                <a:solidFill>
                  <a:srgbClr val="3333CC"/>
                </a:solidFill>
              </a:rPr>
              <a:t>Objective</a:t>
            </a:r>
            <a:r>
              <a:rPr lang="en-US" sz="2400" i="1" dirty="0">
                <a:solidFill>
                  <a:srgbClr val="3333CC"/>
                </a:solidFill>
              </a:rPr>
              <a:t>:</a:t>
            </a:r>
            <a:r>
              <a:rPr lang="en-US" sz="2400" dirty="0">
                <a:solidFill>
                  <a:srgbClr val="3333CC"/>
                </a:solidFill>
              </a:rPr>
              <a:t>  </a:t>
            </a:r>
            <a:r>
              <a:rPr lang="en-US" sz="2400" dirty="0">
                <a:solidFill>
                  <a:srgbClr val="000000"/>
                </a:solidFill>
              </a:rPr>
              <a:t>“to measure the diffusivity of</a:t>
            </a:r>
          </a:p>
          <a:p>
            <a:pPr algn="l">
              <a:buFontTx/>
              <a:buNone/>
            </a:pPr>
            <a:r>
              <a:rPr lang="en-US" sz="2400" dirty="0">
                <a:solidFill>
                  <a:srgbClr val="000000"/>
                </a:solidFill>
              </a:rPr>
              <a:t>                        methanol in water as a function </a:t>
            </a:r>
          </a:p>
          <a:p>
            <a:pPr algn="l">
              <a:buFontTx/>
              <a:buNone/>
            </a:pPr>
            <a:r>
              <a:rPr lang="en-US" sz="2400" dirty="0">
                <a:solidFill>
                  <a:srgbClr val="000000"/>
                </a:solidFill>
              </a:rPr>
              <a:t>                        of temperature and composition”</a:t>
            </a:r>
          </a:p>
          <a:p>
            <a:pPr algn="l">
              <a:buFontTx/>
              <a:buNone/>
            </a:pPr>
            <a:endParaRPr lang="en-US" dirty="0">
              <a:solidFill>
                <a:srgbClr val="000000"/>
              </a:solidFill>
            </a:endParaRPr>
          </a:p>
          <a:p>
            <a:pPr algn="l">
              <a:buFontTx/>
              <a:buNone/>
            </a:pPr>
            <a:r>
              <a:rPr lang="en-US" sz="2400" i="1" dirty="0"/>
              <a:t> </a:t>
            </a:r>
            <a:r>
              <a:rPr lang="en-US" sz="400" i="1" dirty="0"/>
              <a:t> </a:t>
            </a:r>
            <a:r>
              <a:rPr lang="en-US" sz="2400" i="1" u="sng" dirty="0"/>
              <a:t>Hypothesis</a:t>
            </a:r>
            <a:r>
              <a:rPr lang="en-US" sz="2400" i="1" dirty="0"/>
              <a:t>:</a:t>
            </a:r>
            <a:r>
              <a:rPr lang="en-US" sz="2400" dirty="0"/>
              <a:t>  </a:t>
            </a:r>
            <a:r>
              <a:rPr lang="en-US" sz="2400" dirty="0">
                <a:solidFill>
                  <a:srgbClr val="000000"/>
                </a:solidFill>
              </a:rPr>
              <a:t>“Zinc can effectively compete with</a:t>
            </a:r>
          </a:p>
          <a:p>
            <a:pPr algn="l">
              <a:buFontTx/>
              <a:buNone/>
            </a:pPr>
            <a:r>
              <a:rPr lang="en-US" sz="2400" dirty="0">
                <a:solidFill>
                  <a:srgbClr val="000000"/>
                </a:solidFill>
              </a:rPr>
              <a:t>                        other metals for enzyme-active</a:t>
            </a:r>
          </a:p>
          <a:p>
            <a:pPr algn="l">
              <a:buFontTx/>
              <a:buNone/>
            </a:pPr>
            <a:r>
              <a:rPr lang="en-US" sz="2400" dirty="0">
                <a:solidFill>
                  <a:srgbClr val="000000"/>
                </a:solidFill>
              </a:rPr>
              <a:t>                        sites, transporter proteins, and</a:t>
            </a:r>
          </a:p>
          <a:p>
            <a:pPr algn="l">
              <a:buFontTx/>
              <a:buNone/>
            </a:pPr>
            <a:r>
              <a:rPr lang="en-US" sz="2400" dirty="0">
                <a:solidFill>
                  <a:srgbClr val="000000"/>
                </a:solidFill>
              </a:rPr>
              <a:t>                        other biologically important ligands.”</a:t>
            </a:r>
          </a:p>
        </p:txBody>
      </p:sp>
      <p:sp>
        <p:nvSpPr>
          <p:cNvPr id="50180" name="Text Box 4"/>
          <p:cNvSpPr txBox="1">
            <a:spLocks noChangeArrowheads="1"/>
          </p:cNvSpPr>
          <p:nvPr/>
        </p:nvSpPr>
        <p:spPr bwMode="auto">
          <a:xfrm>
            <a:off x="0" y="0"/>
            <a:ext cx="9140825" cy="822325"/>
          </a:xfrm>
          <a:prstGeom prst="rect">
            <a:avLst/>
          </a:prstGeom>
          <a:noFill/>
          <a:ln w="9525">
            <a:noFill/>
            <a:miter lim="800000"/>
            <a:headEnd/>
            <a:tailEnd/>
          </a:ln>
        </p:spPr>
        <p:txBody>
          <a:bodyPr wrap="none" anchor="ctr" anchorCtr="1"/>
          <a:lstStyle/>
          <a:p>
            <a:pPr algn="l">
              <a:buFont typeface="Wingdings" pitchFamily="2" charset="2"/>
              <a:buNone/>
            </a:pPr>
            <a:r>
              <a:rPr lang="en-US" sz="4000" dirty="0">
                <a:solidFill>
                  <a:srgbClr val="CC3300"/>
                </a:solidFill>
              </a:rPr>
              <a:t>Goals</a:t>
            </a:r>
            <a:r>
              <a:rPr lang="en-US" sz="4000" dirty="0">
                <a:solidFill>
                  <a:srgbClr val="000000"/>
                </a:solidFill>
              </a:rPr>
              <a:t>,</a:t>
            </a:r>
            <a:r>
              <a:rPr lang="en-US" sz="4000" dirty="0">
                <a:solidFill>
                  <a:srgbClr val="3333CC"/>
                </a:solidFill>
              </a:rPr>
              <a:t> Objectives</a:t>
            </a:r>
            <a:r>
              <a:rPr lang="en-US" sz="4000" dirty="0">
                <a:solidFill>
                  <a:srgbClr val="000000"/>
                </a:solidFill>
              </a:rPr>
              <a:t>,</a:t>
            </a:r>
            <a:r>
              <a:rPr lang="en-US" sz="4000" dirty="0">
                <a:solidFill>
                  <a:srgbClr val="3333CC"/>
                </a:solidFill>
              </a:rPr>
              <a:t> </a:t>
            </a:r>
            <a:r>
              <a:rPr lang="en-US" sz="4000" dirty="0"/>
              <a:t>Hypotheses</a:t>
            </a:r>
          </a:p>
        </p:txBody>
      </p:sp>
    </p:spTree>
    <p:extLst>
      <p:ext uri="{BB962C8B-B14F-4D97-AF65-F5344CB8AC3E}">
        <p14:creationId xmlns:p14="http://schemas.microsoft.com/office/powerpoint/2010/main" val="314927450"/>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3"/>
          <p:cNvSpPr>
            <a:spLocks noGrp="1"/>
          </p:cNvSpPr>
          <p:nvPr>
            <p:ph type="sldNum" sz="quarter" idx="12"/>
          </p:nvPr>
        </p:nvSpPr>
        <p:spPr>
          <a:noFill/>
        </p:spPr>
        <p:txBody>
          <a:bodyPr/>
          <a:lstStyle/>
          <a:p>
            <a:r>
              <a:rPr lang="en-US" dirty="0">
                <a:solidFill>
                  <a:srgbClr val="000000"/>
                </a:solidFill>
              </a:rPr>
              <a:t>  </a:t>
            </a:r>
            <a:fld id="{3533D31C-D6D9-4917-9B7A-2AB317059D7E}" type="slidenum">
              <a:rPr lang="en-US" smtClean="0">
                <a:solidFill>
                  <a:srgbClr val="000000"/>
                </a:solidFill>
              </a:rPr>
              <a:pPr/>
              <a:t>41</a:t>
            </a:fld>
            <a:endParaRPr lang="en-US" dirty="0">
              <a:solidFill>
                <a:srgbClr val="000000"/>
              </a:solidFill>
            </a:endParaRPr>
          </a:p>
        </p:txBody>
      </p:sp>
      <p:sp>
        <p:nvSpPr>
          <p:cNvPr id="51203" name="Text Box 2"/>
          <p:cNvSpPr txBox="1">
            <a:spLocks noChangeArrowheads="1"/>
          </p:cNvSpPr>
          <p:nvPr/>
        </p:nvSpPr>
        <p:spPr bwMode="auto">
          <a:xfrm>
            <a:off x="136525" y="1066800"/>
            <a:ext cx="9007475" cy="5232202"/>
          </a:xfrm>
          <a:prstGeom prst="rect">
            <a:avLst/>
          </a:prstGeom>
          <a:noFill/>
          <a:ln w="9525">
            <a:noFill/>
            <a:miter lim="800000"/>
            <a:headEnd/>
            <a:tailEnd/>
          </a:ln>
        </p:spPr>
        <p:txBody>
          <a:bodyPr>
            <a:spAutoFit/>
          </a:bodyPr>
          <a:lstStyle/>
          <a:p>
            <a:pPr algn="l" eaLnBrk="1" hangingPunct="1">
              <a:buFontTx/>
              <a:buNone/>
            </a:pPr>
            <a:r>
              <a:rPr lang="en-US" sz="2400" dirty="0">
                <a:solidFill>
                  <a:srgbClr val="CC3300"/>
                </a:solidFill>
                <a:sym typeface="Wingdings" pitchFamily="2" charset="2"/>
              </a:rPr>
              <a:t>   </a:t>
            </a:r>
            <a:r>
              <a:rPr lang="en-US" sz="2400" dirty="0">
                <a:solidFill>
                  <a:srgbClr val="000000"/>
                </a:solidFill>
              </a:rPr>
              <a:t>Focus on important points and establish relevance</a:t>
            </a:r>
          </a:p>
          <a:p>
            <a:pPr algn="l">
              <a:buFontTx/>
              <a:buChar char="•"/>
            </a:pPr>
            <a:endParaRPr lang="en-US" sz="1000" dirty="0">
              <a:solidFill>
                <a:srgbClr val="000000"/>
              </a:solidFill>
            </a:endParaRPr>
          </a:p>
          <a:p>
            <a:pPr algn="l">
              <a:buFontTx/>
              <a:buNone/>
            </a:pPr>
            <a:r>
              <a:rPr lang="en-US" sz="2400" dirty="0">
                <a:solidFill>
                  <a:srgbClr val="000000"/>
                </a:solidFill>
              </a:rPr>
              <a:t>  </a:t>
            </a:r>
            <a:r>
              <a:rPr lang="en-US" sz="2400" dirty="0">
                <a:solidFill>
                  <a:srgbClr val="CC3300"/>
                </a:solidFill>
                <a:sym typeface="Wingdings" pitchFamily="2" charset="2"/>
              </a:rPr>
              <a:t> </a:t>
            </a:r>
            <a:r>
              <a:rPr lang="en-US" sz="2400" dirty="0">
                <a:solidFill>
                  <a:srgbClr val="000000"/>
                </a:solidFill>
              </a:rPr>
              <a:t>Discuss motivation and potential applications</a:t>
            </a:r>
          </a:p>
          <a:p>
            <a:pPr algn="l">
              <a:buFontTx/>
              <a:buChar char="•"/>
            </a:pPr>
            <a:endParaRPr lang="en-US" sz="1000" dirty="0">
              <a:solidFill>
                <a:srgbClr val="000000"/>
              </a:solidFill>
            </a:endParaRPr>
          </a:p>
          <a:p>
            <a:pPr algn="l">
              <a:buFontTx/>
              <a:buNone/>
            </a:pPr>
            <a:r>
              <a:rPr lang="en-US" sz="2400" dirty="0">
                <a:solidFill>
                  <a:srgbClr val="000000"/>
                </a:solidFill>
              </a:rPr>
              <a:t>  </a:t>
            </a:r>
            <a:r>
              <a:rPr lang="en-US" sz="2400" dirty="0">
                <a:solidFill>
                  <a:srgbClr val="CC3300"/>
                </a:solidFill>
                <a:sym typeface="Wingdings" pitchFamily="2" charset="2"/>
              </a:rPr>
              <a:t> </a:t>
            </a:r>
            <a:r>
              <a:rPr lang="en-US" sz="2400" dirty="0">
                <a:solidFill>
                  <a:srgbClr val="002060"/>
                </a:solidFill>
                <a:sym typeface="Wingdings" pitchFamily="2" charset="2"/>
              </a:rPr>
              <a:t>Include p</a:t>
            </a:r>
            <a:r>
              <a:rPr lang="en-US" sz="2400" dirty="0">
                <a:solidFill>
                  <a:srgbClr val="002060"/>
                </a:solidFill>
              </a:rPr>
              <a:t>reliminary </a:t>
            </a:r>
            <a:r>
              <a:rPr lang="en-US" sz="2400" dirty="0">
                <a:solidFill>
                  <a:srgbClr val="000000"/>
                </a:solidFill>
              </a:rPr>
              <a:t>results (unpublished OK)</a:t>
            </a:r>
          </a:p>
          <a:p>
            <a:pPr algn="l">
              <a:buFontTx/>
              <a:buChar char="•"/>
            </a:pPr>
            <a:endParaRPr lang="en-US" sz="1000" dirty="0">
              <a:solidFill>
                <a:srgbClr val="000000"/>
              </a:solidFill>
            </a:endParaRPr>
          </a:p>
          <a:p>
            <a:pPr algn="l">
              <a:buFontTx/>
              <a:buNone/>
            </a:pPr>
            <a:r>
              <a:rPr lang="en-US" sz="2400" dirty="0">
                <a:solidFill>
                  <a:srgbClr val="000000"/>
                </a:solidFill>
              </a:rPr>
              <a:t>  </a:t>
            </a:r>
            <a:r>
              <a:rPr lang="en-US" sz="2400" dirty="0">
                <a:solidFill>
                  <a:srgbClr val="CC3300"/>
                </a:solidFill>
                <a:sym typeface="Wingdings" pitchFamily="2" charset="2"/>
              </a:rPr>
              <a:t> </a:t>
            </a:r>
            <a:r>
              <a:rPr lang="en-US" sz="2400" dirty="0">
                <a:solidFill>
                  <a:srgbClr val="000000"/>
                </a:solidFill>
              </a:rPr>
              <a:t>Use schematics and headings to channel the reader and provide a roadmap for the proposal</a:t>
            </a:r>
          </a:p>
          <a:p>
            <a:pPr algn="l">
              <a:buFontTx/>
              <a:buChar char="•"/>
            </a:pPr>
            <a:endParaRPr lang="en-US" sz="1000" dirty="0">
              <a:solidFill>
                <a:srgbClr val="000000"/>
              </a:solidFill>
            </a:endParaRPr>
          </a:p>
          <a:p>
            <a:pPr algn="l">
              <a:buFontTx/>
              <a:buNone/>
            </a:pPr>
            <a:r>
              <a:rPr lang="en-US" sz="2400" dirty="0">
                <a:solidFill>
                  <a:srgbClr val="000000"/>
                </a:solidFill>
              </a:rPr>
              <a:t>  </a:t>
            </a:r>
            <a:r>
              <a:rPr lang="en-US" sz="2400" dirty="0">
                <a:solidFill>
                  <a:srgbClr val="CC3300"/>
                </a:solidFill>
                <a:sym typeface="Wingdings" pitchFamily="2" charset="2"/>
              </a:rPr>
              <a:t> </a:t>
            </a:r>
            <a:r>
              <a:rPr lang="en-US" sz="2400" dirty="0">
                <a:solidFill>
                  <a:srgbClr val="002060"/>
                </a:solidFill>
                <a:sym typeface="Wingdings" pitchFamily="2" charset="2"/>
              </a:rPr>
              <a:t>Include a r</a:t>
            </a:r>
            <a:r>
              <a:rPr lang="en-US" sz="2400" dirty="0">
                <a:solidFill>
                  <a:srgbClr val="002060"/>
                </a:solidFill>
              </a:rPr>
              <a:t>elevant </a:t>
            </a:r>
            <a:r>
              <a:rPr lang="en-US" sz="2400" dirty="0">
                <a:solidFill>
                  <a:srgbClr val="000000"/>
                </a:solidFill>
              </a:rPr>
              <a:t>literature review</a:t>
            </a:r>
          </a:p>
          <a:p>
            <a:pPr algn="l">
              <a:buFontTx/>
              <a:buChar char="•"/>
            </a:pPr>
            <a:endParaRPr lang="en-US" sz="1000" dirty="0">
              <a:solidFill>
                <a:srgbClr val="000000"/>
              </a:solidFill>
            </a:endParaRPr>
          </a:p>
          <a:p>
            <a:pPr algn="l">
              <a:buFontTx/>
              <a:buNone/>
            </a:pPr>
            <a:r>
              <a:rPr lang="en-US" sz="2400" dirty="0">
                <a:solidFill>
                  <a:srgbClr val="000000"/>
                </a:solidFill>
              </a:rPr>
              <a:t>  </a:t>
            </a:r>
            <a:r>
              <a:rPr lang="en-US" sz="2400" dirty="0">
                <a:solidFill>
                  <a:srgbClr val="CC3300"/>
                </a:solidFill>
                <a:sym typeface="Wingdings" pitchFamily="2" charset="2"/>
              </a:rPr>
              <a:t> </a:t>
            </a:r>
            <a:r>
              <a:rPr lang="en-US" sz="2400" dirty="0">
                <a:solidFill>
                  <a:srgbClr val="000000"/>
                </a:solidFill>
                <a:sym typeface="Wingdings" pitchFamily="2" charset="2"/>
              </a:rPr>
              <a:t>Show where future work might lead, i.e., how the project might help answer larger questions</a:t>
            </a:r>
            <a:endParaRPr lang="en-US" sz="2400" dirty="0">
              <a:solidFill>
                <a:srgbClr val="000000"/>
              </a:solidFill>
            </a:endParaRPr>
          </a:p>
          <a:p>
            <a:pPr algn="l">
              <a:buFontTx/>
              <a:buChar char="•"/>
            </a:pPr>
            <a:endParaRPr lang="en-US" sz="1000" dirty="0">
              <a:solidFill>
                <a:srgbClr val="000000"/>
              </a:solidFill>
            </a:endParaRPr>
          </a:p>
          <a:p>
            <a:pPr algn="l">
              <a:buFontTx/>
              <a:buNone/>
            </a:pPr>
            <a:r>
              <a:rPr lang="en-US" sz="2400" dirty="0">
                <a:solidFill>
                  <a:srgbClr val="000000"/>
                </a:solidFill>
              </a:rPr>
              <a:t>  </a:t>
            </a:r>
            <a:r>
              <a:rPr lang="en-US" sz="2400" dirty="0">
                <a:solidFill>
                  <a:srgbClr val="CC3300"/>
                </a:solidFill>
                <a:sym typeface="Wingdings" pitchFamily="2" charset="2"/>
              </a:rPr>
              <a:t> </a:t>
            </a:r>
            <a:r>
              <a:rPr lang="en-US" sz="2400" dirty="0">
                <a:solidFill>
                  <a:srgbClr val="002060"/>
                </a:solidFill>
                <a:sym typeface="Wingdings" pitchFamily="2" charset="2"/>
              </a:rPr>
              <a:t>Include r</a:t>
            </a:r>
            <a:r>
              <a:rPr lang="en-US" sz="2400" dirty="0">
                <a:solidFill>
                  <a:srgbClr val="002060"/>
                </a:solidFill>
              </a:rPr>
              <a:t>esults </a:t>
            </a:r>
            <a:r>
              <a:rPr lang="en-US" sz="2400" dirty="0">
                <a:solidFill>
                  <a:srgbClr val="000000"/>
                </a:solidFill>
              </a:rPr>
              <a:t>from prior agency support; often used by reviewers to judge productivity</a:t>
            </a:r>
          </a:p>
          <a:p>
            <a:pPr algn="l">
              <a:buFontTx/>
              <a:buNone/>
            </a:pPr>
            <a:endParaRPr lang="en-US" sz="1000" dirty="0">
              <a:solidFill>
                <a:srgbClr val="CC3300"/>
              </a:solidFill>
              <a:sym typeface="Wingdings" pitchFamily="2" charset="2"/>
            </a:endParaRPr>
          </a:p>
        </p:txBody>
      </p:sp>
      <p:sp>
        <p:nvSpPr>
          <p:cNvPr id="51204" name="Text Box 4"/>
          <p:cNvSpPr txBox="1">
            <a:spLocks noChangeArrowheads="1"/>
          </p:cNvSpPr>
          <p:nvPr/>
        </p:nvSpPr>
        <p:spPr bwMode="auto">
          <a:xfrm>
            <a:off x="0" y="0"/>
            <a:ext cx="9140825" cy="1004888"/>
          </a:xfrm>
          <a:prstGeom prst="rect">
            <a:avLst/>
          </a:prstGeom>
          <a:solidFill>
            <a:schemeClr val="accent3">
              <a:lumMod val="95000"/>
            </a:schemeClr>
          </a:solidFill>
          <a:ln w="9525">
            <a:noFill/>
            <a:miter lim="800000"/>
            <a:headEnd/>
            <a:tailEnd/>
          </a:ln>
        </p:spPr>
        <p:txBody>
          <a:bodyPr wrap="none" anchor="ctr" anchorCtr="1"/>
          <a:lstStyle/>
          <a:p>
            <a:pPr algn="l">
              <a:buFont typeface="Wingdings" pitchFamily="2" charset="2"/>
              <a:buNone/>
            </a:pPr>
            <a:r>
              <a:rPr lang="en-US" sz="4000" dirty="0">
                <a:solidFill>
                  <a:srgbClr val="3333CC"/>
                </a:solidFill>
              </a:rPr>
              <a:t>Introduction and Background</a:t>
            </a:r>
          </a:p>
        </p:txBody>
      </p:sp>
    </p:spTree>
    <p:extLst>
      <p:ext uri="{BB962C8B-B14F-4D97-AF65-F5344CB8AC3E}">
        <p14:creationId xmlns:p14="http://schemas.microsoft.com/office/powerpoint/2010/main" val="1415528597"/>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3"/>
          <p:cNvSpPr>
            <a:spLocks noGrp="1"/>
          </p:cNvSpPr>
          <p:nvPr>
            <p:ph type="sldNum" sz="quarter" idx="12"/>
          </p:nvPr>
        </p:nvSpPr>
        <p:spPr>
          <a:noFill/>
        </p:spPr>
        <p:txBody>
          <a:bodyPr/>
          <a:lstStyle/>
          <a:p>
            <a:r>
              <a:rPr lang="en-US" dirty="0">
                <a:solidFill>
                  <a:srgbClr val="000000"/>
                </a:solidFill>
              </a:rPr>
              <a:t>  </a:t>
            </a:r>
            <a:fld id="{99FFFDF8-2851-465D-9C59-4BB726F28B50}" type="slidenum">
              <a:rPr lang="en-US" smtClean="0">
                <a:solidFill>
                  <a:srgbClr val="000000"/>
                </a:solidFill>
              </a:rPr>
              <a:pPr/>
              <a:t>42</a:t>
            </a:fld>
            <a:endParaRPr lang="en-US" dirty="0">
              <a:solidFill>
                <a:srgbClr val="000000"/>
              </a:solidFill>
            </a:endParaRPr>
          </a:p>
        </p:txBody>
      </p:sp>
      <p:sp>
        <p:nvSpPr>
          <p:cNvPr id="52227" name="Text Box 2"/>
          <p:cNvSpPr txBox="1">
            <a:spLocks noChangeArrowheads="1"/>
          </p:cNvSpPr>
          <p:nvPr/>
        </p:nvSpPr>
        <p:spPr bwMode="auto">
          <a:xfrm>
            <a:off x="0" y="1371600"/>
            <a:ext cx="9144000" cy="4647426"/>
          </a:xfrm>
          <a:prstGeom prst="rect">
            <a:avLst/>
          </a:prstGeom>
          <a:noFill/>
          <a:ln w="9525">
            <a:noFill/>
            <a:miter lim="800000"/>
            <a:headEnd/>
            <a:tailEnd/>
          </a:ln>
        </p:spPr>
        <p:txBody>
          <a:bodyPr>
            <a:spAutoFit/>
          </a:bodyPr>
          <a:lstStyle/>
          <a:p>
            <a:pPr algn="l" eaLnBrk="1" hangingPunct="1">
              <a:buFontTx/>
              <a:buNone/>
            </a:pPr>
            <a:r>
              <a:rPr lang="en-US" sz="1000" dirty="0">
                <a:solidFill>
                  <a:srgbClr val="3333CC"/>
                </a:solidFill>
              </a:rPr>
              <a:t> </a:t>
            </a:r>
            <a:r>
              <a:rPr lang="en-US" sz="2800" dirty="0">
                <a:solidFill>
                  <a:srgbClr val="000000"/>
                </a:solidFill>
              </a:rPr>
              <a:t>      </a:t>
            </a:r>
            <a:r>
              <a:rPr lang="en-US" sz="2400" dirty="0">
                <a:solidFill>
                  <a:srgbClr val="CC3300"/>
                </a:solidFill>
                <a:sym typeface="Wingdings" pitchFamily="2" charset="2"/>
              </a:rPr>
              <a:t> </a:t>
            </a:r>
            <a:r>
              <a:rPr lang="en-US" sz="2400" dirty="0">
                <a:solidFill>
                  <a:srgbClr val="000000"/>
                </a:solidFill>
              </a:rPr>
              <a:t>Overview of research plan and </a:t>
            </a:r>
          </a:p>
          <a:p>
            <a:pPr algn="l">
              <a:buFontTx/>
              <a:buNone/>
            </a:pPr>
            <a:r>
              <a:rPr lang="en-US" sz="2400" dirty="0">
                <a:solidFill>
                  <a:srgbClr val="000000"/>
                </a:solidFill>
              </a:rPr>
              <a:t>          justification</a:t>
            </a:r>
          </a:p>
          <a:p>
            <a:pPr algn="l">
              <a:buFontTx/>
              <a:buChar char="•"/>
            </a:pPr>
            <a:endParaRPr lang="en-US" sz="2400" dirty="0">
              <a:solidFill>
                <a:srgbClr val="000000"/>
              </a:solidFill>
            </a:endParaRPr>
          </a:p>
          <a:p>
            <a:pPr algn="l">
              <a:buFontTx/>
              <a:buNone/>
            </a:pPr>
            <a:r>
              <a:rPr lang="en-US" sz="2400" dirty="0">
                <a:solidFill>
                  <a:srgbClr val="000000"/>
                </a:solidFill>
              </a:rPr>
              <a:t>       </a:t>
            </a:r>
            <a:r>
              <a:rPr lang="en-US" sz="2400" dirty="0">
                <a:solidFill>
                  <a:srgbClr val="CC3300"/>
                </a:solidFill>
                <a:sym typeface="Wingdings" pitchFamily="2" charset="2"/>
              </a:rPr>
              <a:t> </a:t>
            </a:r>
            <a:r>
              <a:rPr lang="en-US" sz="2400" dirty="0">
                <a:solidFill>
                  <a:srgbClr val="000000"/>
                </a:solidFill>
              </a:rPr>
              <a:t>Methods and materials</a:t>
            </a:r>
          </a:p>
          <a:p>
            <a:pPr algn="l">
              <a:buFontTx/>
              <a:buNone/>
            </a:pPr>
            <a:r>
              <a:rPr lang="en-US" sz="2800" dirty="0">
                <a:solidFill>
                  <a:srgbClr val="000000"/>
                </a:solidFill>
              </a:rPr>
              <a:t>	</a:t>
            </a:r>
            <a:r>
              <a:rPr lang="en-US" sz="2000" dirty="0">
                <a:solidFill>
                  <a:srgbClr val="000000"/>
                </a:solidFill>
              </a:rPr>
              <a:t>   </a:t>
            </a:r>
            <a:r>
              <a:rPr lang="en-US" sz="2000" dirty="0">
                <a:solidFill>
                  <a:srgbClr val="CC3300"/>
                </a:solidFill>
                <a:sym typeface="Wingdings" pitchFamily="2" charset="2"/>
              </a:rPr>
              <a:t> </a:t>
            </a:r>
            <a:r>
              <a:rPr lang="en-US" sz="2000" dirty="0">
                <a:solidFill>
                  <a:srgbClr val="000000"/>
                </a:solidFill>
                <a:sym typeface="Wingdings" pitchFamily="2" charset="2"/>
              </a:rPr>
              <a:t>S</a:t>
            </a:r>
            <a:r>
              <a:rPr lang="en-US" sz="2000" dirty="0">
                <a:solidFill>
                  <a:srgbClr val="000000"/>
                </a:solidFill>
              </a:rPr>
              <a:t>ampling procedures</a:t>
            </a:r>
          </a:p>
          <a:p>
            <a:pPr algn="l">
              <a:buFontTx/>
              <a:buNone/>
            </a:pPr>
            <a:r>
              <a:rPr lang="en-US" sz="2000" dirty="0">
                <a:solidFill>
                  <a:srgbClr val="000000"/>
                </a:solidFill>
              </a:rPr>
              <a:t>	   </a:t>
            </a:r>
            <a:r>
              <a:rPr lang="en-US" sz="2000" dirty="0">
                <a:solidFill>
                  <a:srgbClr val="CC3300"/>
                </a:solidFill>
                <a:sym typeface="Wingdings" pitchFamily="2" charset="2"/>
              </a:rPr>
              <a:t> </a:t>
            </a:r>
            <a:r>
              <a:rPr lang="en-US" sz="2000" dirty="0">
                <a:solidFill>
                  <a:srgbClr val="000000"/>
                </a:solidFill>
                <a:sym typeface="Wingdings" pitchFamily="2" charset="2"/>
              </a:rPr>
              <a:t>E</a:t>
            </a:r>
            <a:r>
              <a:rPr lang="en-US" sz="2000" dirty="0">
                <a:solidFill>
                  <a:srgbClr val="000000"/>
                </a:solidFill>
              </a:rPr>
              <a:t>xperiment description</a:t>
            </a:r>
          </a:p>
          <a:p>
            <a:pPr algn="l">
              <a:buFontTx/>
              <a:buNone/>
            </a:pPr>
            <a:r>
              <a:rPr lang="en-US" sz="2000" dirty="0">
                <a:solidFill>
                  <a:srgbClr val="000000"/>
                </a:solidFill>
              </a:rPr>
              <a:t>	   </a:t>
            </a:r>
            <a:r>
              <a:rPr lang="en-US" sz="2000" dirty="0">
                <a:solidFill>
                  <a:srgbClr val="CC3300"/>
                </a:solidFill>
                <a:sym typeface="Wingdings" pitchFamily="2" charset="2"/>
              </a:rPr>
              <a:t> </a:t>
            </a:r>
            <a:r>
              <a:rPr lang="en-US" sz="2000" dirty="0">
                <a:solidFill>
                  <a:srgbClr val="000000"/>
                </a:solidFill>
                <a:sym typeface="Wingdings" pitchFamily="2" charset="2"/>
              </a:rPr>
              <a:t>T</a:t>
            </a:r>
            <a:r>
              <a:rPr lang="en-US" sz="2000" dirty="0">
                <a:solidFill>
                  <a:srgbClr val="000000"/>
                </a:solidFill>
              </a:rPr>
              <a:t>echnical procedures</a:t>
            </a:r>
          </a:p>
          <a:p>
            <a:pPr algn="l">
              <a:buFontTx/>
              <a:buNone/>
            </a:pPr>
            <a:r>
              <a:rPr lang="en-US" sz="2000" dirty="0">
                <a:solidFill>
                  <a:srgbClr val="000000"/>
                </a:solidFill>
              </a:rPr>
              <a:t>	</a:t>
            </a:r>
          </a:p>
          <a:p>
            <a:pPr algn="l">
              <a:buFontTx/>
              <a:buNone/>
            </a:pPr>
            <a:r>
              <a:rPr lang="en-US" sz="2800" dirty="0">
                <a:solidFill>
                  <a:srgbClr val="000000"/>
                </a:solidFill>
              </a:rPr>
              <a:t>      </a:t>
            </a:r>
            <a:r>
              <a:rPr lang="en-US" sz="2400" dirty="0">
                <a:solidFill>
                  <a:srgbClr val="CC3300"/>
                </a:solidFill>
                <a:sym typeface="Wingdings" pitchFamily="2" charset="2"/>
              </a:rPr>
              <a:t> </a:t>
            </a:r>
            <a:r>
              <a:rPr lang="en-US" sz="2400" dirty="0">
                <a:solidFill>
                  <a:srgbClr val="000000"/>
                </a:solidFill>
              </a:rPr>
              <a:t>Data analysis</a:t>
            </a:r>
          </a:p>
          <a:p>
            <a:pPr algn="l">
              <a:buFontTx/>
              <a:buNone/>
            </a:pPr>
            <a:r>
              <a:rPr lang="en-US" sz="2400" dirty="0">
                <a:solidFill>
                  <a:srgbClr val="000000"/>
                </a:solidFill>
                <a:sym typeface="Wingdings" pitchFamily="2" charset="2"/>
              </a:rPr>
              <a:t>           </a:t>
            </a:r>
            <a:r>
              <a:rPr lang="en-US" sz="2000" dirty="0">
                <a:solidFill>
                  <a:srgbClr val="CC3300"/>
                </a:solidFill>
                <a:sym typeface="Wingdings" pitchFamily="2" charset="2"/>
              </a:rPr>
              <a:t> </a:t>
            </a:r>
            <a:r>
              <a:rPr lang="en-US" sz="2000" dirty="0">
                <a:solidFill>
                  <a:srgbClr val="000000"/>
                </a:solidFill>
                <a:sym typeface="Wingdings" pitchFamily="2" charset="2"/>
              </a:rPr>
              <a:t>A</a:t>
            </a:r>
            <a:r>
              <a:rPr lang="en-US" sz="2000" dirty="0">
                <a:solidFill>
                  <a:srgbClr val="000000"/>
                </a:solidFill>
              </a:rPr>
              <a:t>lgorithm descriptions</a:t>
            </a:r>
          </a:p>
          <a:p>
            <a:pPr algn="l">
              <a:buFontTx/>
              <a:buNone/>
            </a:pPr>
            <a:r>
              <a:rPr lang="en-US" sz="2800" dirty="0">
                <a:solidFill>
                  <a:srgbClr val="CC3300"/>
                </a:solidFill>
                <a:sym typeface="Wingdings" pitchFamily="2" charset="2"/>
              </a:rPr>
              <a:t>          </a:t>
            </a:r>
            <a:r>
              <a:rPr lang="en-US" sz="2000" dirty="0">
                <a:solidFill>
                  <a:srgbClr val="CC3300"/>
                </a:solidFill>
                <a:sym typeface="Wingdings" pitchFamily="2" charset="2"/>
              </a:rPr>
              <a:t> </a:t>
            </a:r>
            <a:r>
              <a:rPr lang="en-US" sz="2000" dirty="0">
                <a:solidFill>
                  <a:srgbClr val="000000"/>
                </a:solidFill>
                <a:sym typeface="Wingdings" pitchFamily="2" charset="2"/>
              </a:rPr>
              <a:t>Feedback into experimental procedure or validation</a:t>
            </a:r>
            <a:endParaRPr lang="en-US" sz="2000" dirty="0">
              <a:solidFill>
                <a:srgbClr val="000000"/>
              </a:solidFill>
            </a:endParaRPr>
          </a:p>
          <a:p>
            <a:pPr algn="l">
              <a:buFontTx/>
              <a:buNone/>
            </a:pPr>
            <a:endParaRPr lang="en-US" sz="2800" dirty="0">
              <a:solidFill>
                <a:srgbClr val="000000"/>
              </a:solidFill>
            </a:endParaRPr>
          </a:p>
        </p:txBody>
      </p:sp>
      <p:sp>
        <p:nvSpPr>
          <p:cNvPr id="52228" name="Text Box 5"/>
          <p:cNvSpPr txBox="1">
            <a:spLocks noChangeArrowheads="1"/>
          </p:cNvSpPr>
          <p:nvPr/>
        </p:nvSpPr>
        <p:spPr bwMode="auto">
          <a:xfrm>
            <a:off x="0" y="0"/>
            <a:ext cx="9140825" cy="1096963"/>
          </a:xfrm>
          <a:prstGeom prst="rect">
            <a:avLst/>
          </a:prstGeom>
          <a:solidFill>
            <a:schemeClr val="accent3">
              <a:lumMod val="95000"/>
            </a:schemeClr>
          </a:solidFill>
          <a:ln w="9525">
            <a:noFill/>
            <a:miter lim="800000"/>
            <a:headEnd/>
            <a:tailEnd/>
          </a:ln>
        </p:spPr>
        <p:txBody>
          <a:bodyPr wrap="none" anchor="ctr" anchorCtr="1"/>
          <a:lstStyle/>
          <a:p>
            <a:pPr algn="l">
              <a:buFont typeface="Wingdings" pitchFamily="2" charset="2"/>
              <a:buNone/>
            </a:pPr>
            <a:r>
              <a:rPr lang="en-US" sz="4400" dirty="0">
                <a:solidFill>
                  <a:srgbClr val="3333CC"/>
                </a:solidFill>
              </a:rPr>
              <a:t>Research Plan</a:t>
            </a:r>
          </a:p>
        </p:txBody>
      </p:sp>
      <p:sp>
        <p:nvSpPr>
          <p:cNvPr id="52229" name="Text Box 6"/>
          <p:cNvSpPr txBox="1">
            <a:spLocks noChangeArrowheads="1"/>
          </p:cNvSpPr>
          <p:nvPr/>
        </p:nvSpPr>
        <p:spPr bwMode="auto">
          <a:xfrm>
            <a:off x="8159750" y="0"/>
            <a:ext cx="984250" cy="244475"/>
          </a:xfrm>
          <a:prstGeom prst="rect">
            <a:avLst/>
          </a:prstGeom>
          <a:noFill/>
          <a:ln w="9525">
            <a:noFill/>
            <a:miter lim="800000"/>
            <a:headEnd/>
            <a:tailEnd/>
          </a:ln>
        </p:spPr>
        <p:txBody>
          <a:bodyPr wrap="none">
            <a:spAutoFit/>
          </a:bodyPr>
          <a:lstStyle/>
          <a:p>
            <a:pPr algn="l" eaLnBrk="1" hangingPunct="1">
              <a:buFontTx/>
              <a:buNone/>
            </a:pPr>
            <a:r>
              <a:rPr lang="en-US" sz="1000" dirty="0">
                <a:solidFill>
                  <a:srgbClr val="3333CC"/>
                </a:solidFill>
              </a:rPr>
              <a:t>Slide 1 of 2</a:t>
            </a:r>
            <a:endParaRPr lang="en-US" dirty="0"/>
          </a:p>
        </p:txBody>
      </p:sp>
    </p:spTree>
    <p:extLst>
      <p:ext uri="{BB962C8B-B14F-4D97-AF65-F5344CB8AC3E}">
        <p14:creationId xmlns:p14="http://schemas.microsoft.com/office/powerpoint/2010/main" val="2473208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3"/>
          <p:cNvSpPr>
            <a:spLocks noGrp="1"/>
          </p:cNvSpPr>
          <p:nvPr>
            <p:ph type="sldNum" sz="quarter" idx="12"/>
          </p:nvPr>
        </p:nvSpPr>
        <p:spPr>
          <a:noFill/>
        </p:spPr>
        <p:txBody>
          <a:bodyPr/>
          <a:lstStyle/>
          <a:p>
            <a:r>
              <a:rPr lang="en-US" dirty="0">
                <a:solidFill>
                  <a:srgbClr val="000000"/>
                </a:solidFill>
              </a:rPr>
              <a:t>  </a:t>
            </a:r>
            <a:fld id="{731B149A-4150-45E8-9A8D-2568F6342D92}" type="slidenum">
              <a:rPr lang="en-US" smtClean="0">
                <a:solidFill>
                  <a:srgbClr val="000000"/>
                </a:solidFill>
              </a:rPr>
              <a:pPr/>
              <a:t>43</a:t>
            </a:fld>
            <a:endParaRPr lang="en-US" dirty="0">
              <a:solidFill>
                <a:srgbClr val="000000"/>
              </a:solidFill>
            </a:endParaRPr>
          </a:p>
        </p:txBody>
      </p:sp>
      <p:sp>
        <p:nvSpPr>
          <p:cNvPr id="53251" name="Text Box 2"/>
          <p:cNvSpPr txBox="1">
            <a:spLocks noChangeArrowheads="1"/>
          </p:cNvSpPr>
          <p:nvPr/>
        </p:nvSpPr>
        <p:spPr bwMode="auto">
          <a:xfrm>
            <a:off x="0" y="1295400"/>
            <a:ext cx="9144000" cy="5416868"/>
          </a:xfrm>
          <a:prstGeom prst="rect">
            <a:avLst/>
          </a:prstGeom>
          <a:noFill/>
          <a:ln w="9525">
            <a:noFill/>
            <a:miter lim="800000"/>
            <a:headEnd/>
            <a:tailEnd/>
          </a:ln>
        </p:spPr>
        <p:txBody>
          <a:bodyPr>
            <a:spAutoFit/>
          </a:bodyPr>
          <a:lstStyle/>
          <a:p>
            <a:pPr marL="457200" indent="-457200" algn="l" eaLnBrk="1" hangingPunct="1">
              <a:buFontTx/>
              <a:buNone/>
            </a:pPr>
            <a:r>
              <a:rPr lang="en-US" sz="2400" dirty="0">
                <a:solidFill>
                  <a:srgbClr val="000000"/>
                </a:solidFill>
              </a:rPr>
              <a:t>     </a:t>
            </a:r>
            <a:r>
              <a:rPr lang="en-US" sz="2400" dirty="0">
                <a:solidFill>
                  <a:srgbClr val="CC3300"/>
                </a:solidFill>
              </a:rPr>
              <a:t>1.</a:t>
            </a:r>
            <a:r>
              <a:rPr lang="en-US" sz="2400" dirty="0">
                <a:solidFill>
                  <a:srgbClr val="000000"/>
                </a:solidFill>
              </a:rPr>
              <a:t> Objective 1</a:t>
            </a:r>
          </a:p>
          <a:p>
            <a:pPr marL="457200" indent="-457200" algn="l">
              <a:buFontTx/>
              <a:buNone/>
            </a:pPr>
            <a:endParaRPr lang="en-US" sz="2000" dirty="0">
              <a:solidFill>
                <a:srgbClr val="CC3300"/>
              </a:solidFill>
              <a:sym typeface="Wingdings" pitchFamily="2" charset="2"/>
            </a:endParaRPr>
          </a:p>
          <a:p>
            <a:pPr marL="457200" indent="-457200" algn="l">
              <a:buFontTx/>
              <a:buNone/>
            </a:pPr>
            <a:r>
              <a:rPr lang="en-US" sz="2400" dirty="0">
                <a:solidFill>
                  <a:srgbClr val="CC3300"/>
                </a:solidFill>
                <a:sym typeface="Wingdings" pitchFamily="2" charset="2"/>
              </a:rPr>
              <a:t>		</a:t>
            </a:r>
            <a:r>
              <a:rPr lang="en-US" sz="1000" dirty="0">
                <a:solidFill>
                  <a:srgbClr val="CC3300"/>
                </a:solidFill>
                <a:sym typeface="Wingdings" pitchFamily="2" charset="2"/>
              </a:rPr>
              <a:t> </a:t>
            </a:r>
            <a:r>
              <a:rPr lang="en-US" sz="2400" dirty="0">
                <a:solidFill>
                  <a:srgbClr val="CC3300"/>
                </a:solidFill>
                <a:sym typeface="Wingdings" pitchFamily="2" charset="2"/>
              </a:rPr>
              <a:t> </a:t>
            </a:r>
            <a:r>
              <a:rPr lang="en-US" sz="2400" dirty="0">
                <a:solidFill>
                  <a:srgbClr val="000000"/>
                </a:solidFill>
              </a:rPr>
              <a:t>Hypothesis 1A</a:t>
            </a:r>
          </a:p>
          <a:p>
            <a:pPr marL="457200" indent="-457200" algn="l">
              <a:buFontTx/>
              <a:buNone/>
            </a:pPr>
            <a:endParaRPr lang="en-US" sz="1400" dirty="0">
              <a:solidFill>
                <a:srgbClr val="CC3300"/>
              </a:solidFill>
              <a:sym typeface="Wingdings" pitchFamily="2" charset="2"/>
            </a:endParaRPr>
          </a:p>
          <a:p>
            <a:pPr marL="457200" indent="-457200" algn="l">
              <a:buFontTx/>
              <a:buNone/>
            </a:pPr>
            <a:r>
              <a:rPr lang="en-US" sz="2400" dirty="0">
                <a:solidFill>
                  <a:srgbClr val="CC3300"/>
                </a:solidFill>
                <a:sym typeface="Wingdings" pitchFamily="2" charset="2"/>
              </a:rPr>
              <a:t>		    </a:t>
            </a:r>
            <a:r>
              <a:rPr lang="en-US" sz="1000" dirty="0">
                <a:solidFill>
                  <a:srgbClr val="CC3300"/>
                </a:solidFill>
                <a:sym typeface="Wingdings" pitchFamily="2" charset="2"/>
              </a:rPr>
              <a:t> </a:t>
            </a:r>
            <a:r>
              <a:rPr lang="en-US" sz="2400" dirty="0">
                <a:solidFill>
                  <a:srgbClr val="CC3300"/>
                </a:solidFill>
                <a:sym typeface="Wingdings" pitchFamily="2" charset="2"/>
              </a:rPr>
              <a:t> </a:t>
            </a:r>
            <a:r>
              <a:rPr lang="en-US" sz="2400" dirty="0">
                <a:solidFill>
                  <a:srgbClr val="000000"/>
                </a:solidFill>
              </a:rPr>
              <a:t>methods, materials, and protocol</a:t>
            </a:r>
          </a:p>
          <a:p>
            <a:pPr marL="457200" indent="-457200" algn="l">
              <a:buFontTx/>
              <a:buNone/>
            </a:pPr>
            <a:endParaRPr lang="en-US" sz="1400" dirty="0">
              <a:solidFill>
                <a:srgbClr val="CC3300"/>
              </a:solidFill>
              <a:sym typeface="Wingdings" pitchFamily="2" charset="2"/>
            </a:endParaRPr>
          </a:p>
          <a:p>
            <a:pPr marL="457200" indent="-457200" algn="l">
              <a:buFontTx/>
              <a:buNone/>
            </a:pPr>
            <a:r>
              <a:rPr lang="en-US" sz="2400" dirty="0">
                <a:solidFill>
                  <a:srgbClr val="CC3300"/>
                </a:solidFill>
                <a:sym typeface="Wingdings" pitchFamily="2" charset="2"/>
              </a:rPr>
              <a:t>		    </a:t>
            </a:r>
            <a:r>
              <a:rPr lang="en-US" sz="1000" dirty="0">
                <a:solidFill>
                  <a:srgbClr val="CC3300"/>
                </a:solidFill>
                <a:sym typeface="Wingdings" pitchFamily="2" charset="2"/>
              </a:rPr>
              <a:t> </a:t>
            </a:r>
            <a:r>
              <a:rPr lang="en-US" sz="2400" dirty="0">
                <a:solidFill>
                  <a:srgbClr val="CC3300"/>
                </a:solidFill>
                <a:sym typeface="Wingdings" pitchFamily="2" charset="2"/>
              </a:rPr>
              <a:t> </a:t>
            </a:r>
            <a:r>
              <a:rPr lang="en-US" sz="2400" dirty="0">
                <a:solidFill>
                  <a:srgbClr val="000000"/>
                </a:solidFill>
              </a:rPr>
              <a:t>data analysis</a:t>
            </a:r>
          </a:p>
          <a:p>
            <a:pPr marL="457200" indent="-457200" algn="l">
              <a:buFontTx/>
              <a:buNone/>
            </a:pPr>
            <a:endParaRPr lang="en-US" sz="2000" dirty="0">
              <a:solidFill>
                <a:srgbClr val="000000"/>
              </a:solidFill>
            </a:endParaRPr>
          </a:p>
          <a:p>
            <a:pPr marL="457200" indent="-457200" algn="l">
              <a:buFontTx/>
              <a:buNone/>
            </a:pPr>
            <a:r>
              <a:rPr lang="en-US" sz="2400" dirty="0">
                <a:solidFill>
                  <a:srgbClr val="000000"/>
                </a:solidFill>
              </a:rPr>
              <a:t>		</a:t>
            </a:r>
            <a:r>
              <a:rPr lang="en-US" sz="1000" dirty="0">
                <a:solidFill>
                  <a:srgbClr val="000000"/>
                </a:solidFill>
              </a:rPr>
              <a:t> </a:t>
            </a:r>
            <a:r>
              <a:rPr lang="en-US" sz="2400" dirty="0">
                <a:solidFill>
                  <a:srgbClr val="CC3300"/>
                </a:solidFill>
                <a:sym typeface="Wingdings" pitchFamily="2" charset="2"/>
              </a:rPr>
              <a:t> </a:t>
            </a:r>
            <a:r>
              <a:rPr lang="en-US" sz="2400" dirty="0">
                <a:solidFill>
                  <a:srgbClr val="000000"/>
                </a:solidFill>
              </a:rPr>
              <a:t>Hypothesis 1B </a:t>
            </a:r>
            <a:endParaRPr lang="en-US" sz="1600" dirty="0">
              <a:solidFill>
                <a:srgbClr val="CC3300"/>
              </a:solidFill>
            </a:endParaRPr>
          </a:p>
          <a:p>
            <a:pPr marL="457200" indent="-457200" algn="l">
              <a:buFontTx/>
              <a:buNone/>
            </a:pPr>
            <a:endParaRPr lang="en-US" sz="1400" dirty="0">
              <a:solidFill>
                <a:srgbClr val="000000"/>
              </a:solidFill>
            </a:endParaRPr>
          </a:p>
          <a:p>
            <a:pPr marL="457200" indent="-457200" algn="l">
              <a:buFontTx/>
              <a:buNone/>
            </a:pPr>
            <a:r>
              <a:rPr lang="en-US" sz="2400" dirty="0">
                <a:solidFill>
                  <a:srgbClr val="000000"/>
                </a:solidFill>
              </a:rPr>
              <a:t>	 	    </a:t>
            </a:r>
            <a:r>
              <a:rPr lang="en-US" sz="1000" dirty="0">
                <a:solidFill>
                  <a:srgbClr val="000000"/>
                </a:solidFill>
              </a:rPr>
              <a:t> </a:t>
            </a:r>
            <a:r>
              <a:rPr lang="en-US" sz="2400" dirty="0">
                <a:solidFill>
                  <a:srgbClr val="CC3300"/>
                </a:solidFill>
                <a:sym typeface="Wingdings" pitchFamily="2" charset="2"/>
              </a:rPr>
              <a:t> </a:t>
            </a:r>
            <a:r>
              <a:rPr lang="en-US" sz="2400" dirty="0">
                <a:solidFill>
                  <a:srgbClr val="000000"/>
                </a:solidFill>
              </a:rPr>
              <a:t>methods, materials, and protocol</a:t>
            </a:r>
          </a:p>
          <a:p>
            <a:pPr marL="457200" indent="-457200" algn="l">
              <a:buFontTx/>
              <a:buNone/>
            </a:pPr>
            <a:endParaRPr lang="en-US" sz="1400" dirty="0">
              <a:solidFill>
                <a:srgbClr val="000000"/>
              </a:solidFill>
            </a:endParaRPr>
          </a:p>
          <a:p>
            <a:pPr marL="457200" indent="-457200" algn="l">
              <a:buFontTx/>
              <a:buNone/>
            </a:pPr>
            <a:r>
              <a:rPr lang="en-US" sz="2400" dirty="0">
                <a:solidFill>
                  <a:srgbClr val="000000"/>
                </a:solidFill>
              </a:rPr>
              <a:t>	 	    </a:t>
            </a:r>
            <a:r>
              <a:rPr lang="en-US" sz="900" dirty="0">
                <a:solidFill>
                  <a:srgbClr val="000000"/>
                </a:solidFill>
              </a:rPr>
              <a:t> </a:t>
            </a:r>
            <a:r>
              <a:rPr lang="en-US" sz="2400" dirty="0">
                <a:solidFill>
                  <a:srgbClr val="CC3300"/>
                </a:solidFill>
                <a:sym typeface="Wingdings" pitchFamily="2" charset="2"/>
              </a:rPr>
              <a:t> </a:t>
            </a:r>
            <a:r>
              <a:rPr lang="en-US" sz="2400" dirty="0">
                <a:solidFill>
                  <a:srgbClr val="000000"/>
                </a:solidFill>
              </a:rPr>
              <a:t>data analysis</a:t>
            </a:r>
          </a:p>
          <a:p>
            <a:pPr marL="457200" indent="-457200" algn="l">
              <a:buFontTx/>
              <a:buNone/>
            </a:pPr>
            <a:endParaRPr lang="en-US" sz="2000" dirty="0">
              <a:solidFill>
                <a:srgbClr val="000000"/>
              </a:solidFill>
            </a:endParaRPr>
          </a:p>
          <a:p>
            <a:pPr marL="457200" indent="-457200" algn="l">
              <a:buFontTx/>
              <a:buNone/>
            </a:pPr>
            <a:r>
              <a:rPr lang="en-US" sz="2400" dirty="0">
                <a:solidFill>
                  <a:srgbClr val="000000"/>
                </a:solidFill>
              </a:rPr>
              <a:t>     </a:t>
            </a:r>
            <a:r>
              <a:rPr lang="en-US" sz="2400" dirty="0">
                <a:solidFill>
                  <a:srgbClr val="CC3300"/>
                </a:solidFill>
              </a:rPr>
              <a:t>2.</a:t>
            </a:r>
            <a:r>
              <a:rPr lang="en-US" sz="2400" dirty="0">
                <a:solidFill>
                  <a:srgbClr val="000000"/>
                </a:solidFill>
              </a:rPr>
              <a:t> Objective 2</a:t>
            </a:r>
          </a:p>
          <a:p>
            <a:pPr marL="457200" indent="-457200" algn="l">
              <a:buFontTx/>
              <a:buChar char="•"/>
            </a:pPr>
            <a:endParaRPr lang="en-US" sz="1400" dirty="0">
              <a:solidFill>
                <a:srgbClr val="000000"/>
              </a:solidFill>
            </a:endParaRPr>
          </a:p>
          <a:p>
            <a:pPr marL="457200" indent="-457200" algn="l">
              <a:buFontTx/>
              <a:buNone/>
            </a:pPr>
            <a:r>
              <a:rPr lang="en-US" sz="2400" dirty="0">
                <a:solidFill>
                  <a:srgbClr val="CC3300"/>
                </a:solidFill>
                <a:sym typeface="Wingdings" pitchFamily="2" charset="2"/>
              </a:rPr>
              <a:t>		</a:t>
            </a:r>
            <a:r>
              <a:rPr lang="en-US" sz="1000" dirty="0">
                <a:solidFill>
                  <a:srgbClr val="CC3300"/>
                </a:solidFill>
                <a:sym typeface="Wingdings" pitchFamily="2" charset="2"/>
              </a:rPr>
              <a:t> </a:t>
            </a:r>
            <a:r>
              <a:rPr lang="en-US" sz="2400" dirty="0">
                <a:solidFill>
                  <a:srgbClr val="CC3300"/>
                </a:solidFill>
                <a:sym typeface="Wingdings" pitchFamily="2" charset="2"/>
              </a:rPr>
              <a:t></a:t>
            </a:r>
            <a:r>
              <a:rPr lang="en-US" sz="2400" dirty="0">
                <a:solidFill>
                  <a:srgbClr val="000000"/>
                </a:solidFill>
              </a:rPr>
              <a:t> etc.</a:t>
            </a:r>
          </a:p>
        </p:txBody>
      </p:sp>
      <p:sp>
        <p:nvSpPr>
          <p:cNvPr id="53252" name="Text Box 4"/>
          <p:cNvSpPr txBox="1">
            <a:spLocks noChangeArrowheads="1"/>
          </p:cNvSpPr>
          <p:nvPr/>
        </p:nvSpPr>
        <p:spPr bwMode="auto">
          <a:xfrm>
            <a:off x="0" y="0"/>
            <a:ext cx="9140825" cy="1096963"/>
          </a:xfrm>
          <a:prstGeom prst="rect">
            <a:avLst/>
          </a:prstGeom>
          <a:solidFill>
            <a:schemeClr val="accent3">
              <a:lumMod val="95000"/>
            </a:schemeClr>
          </a:solidFill>
          <a:ln w="9525">
            <a:noFill/>
            <a:miter lim="800000"/>
            <a:headEnd/>
            <a:tailEnd/>
          </a:ln>
        </p:spPr>
        <p:txBody>
          <a:bodyPr wrap="none" anchor="ctr" anchorCtr="1"/>
          <a:lstStyle/>
          <a:p>
            <a:pPr algn="l">
              <a:buFont typeface="Wingdings" pitchFamily="2" charset="2"/>
              <a:buNone/>
            </a:pPr>
            <a:r>
              <a:rPr lang="en-US" sz="4400" dirty="0">
                <a:solidFill>
                  <a:srgbClr val="3333CC"/>
                </a:solidFill>
              </a:rPr>
              <a:t>Research Plan</a:t>
            </a:r>
          </a:p>
        </p:txBody>
      </p:sp>
      <p:sp>
        <p:nvSpPr>
          <p:cNvPr id="53253" name="Text Box 5"/>
          <p:cNvSpPr txBox="1">
            <a:spLocks noChangeArrowheads="1"/>
          </p:cNvSpPr>
          <p:nvPr/>
        </p:nvSpPr>
        <p:spPr bwMode="auto">
          <a:xfrm>
            <a:off x="8159750" y="0"/>
            <a:ext cx="984250" cy="244475"/>
          </a:xfrm>
          <a:prstGeom prst="rect">
            <a:avLst/>
          </a:prstGeom>
          <a:noFill/>
          <a:ln w="9525">
            <a:noFill/>
            <a:miter lim="800000"/>
            <a:headEnd/>
            <a:tailEnd/>
          </a:ln>
        </p:spPr>
        <p:txBody>
          <a:bodyPr wrap="none">
            <a:spAutoFit/>
          </a:bodyPr>
          <a:lstStyle/>
          <a:p>
            <a:pPr algn="l" eaLnBrk="1" hangingPunct="1">
              <a:buFontTx/>
              <a:buNone/>
            </a:pPr>
            <a:r>
              <a:rPr lang="en-US" sz="1000" dirty="0">
                <a:solidFill>
                  <a:srgbClr val="3333CC"/>
                </a:solidFill>
              </a:rPr>
              <a:t>Slide 2 of 2</a:t>
            </a:r>
            <a:endParaRPr lang="en-US" dirty="0"/>
          </a:p>
        </p:txBody>
      </p:sp>
    </p:spTree>
    <p:extLst>
      <p:ext uri="{BB962C8B-B14F-4D97-AF65-F5344CB8AC3E}">
        <p14:creationId xmlns:p14="http://schemas.microsoft.com/office/powerpoint/2010/main" val="874851139"/>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3"/>
          <p:cNvSpPr>
            <a:spLocks noGrp="1"/>
          </p:cNvSpPr>
          <p:nvPr>
            <p:ph type="sldNum" sz="quarter" idx="12"/>
          </p:nvPr>
        </p:nvSpPr>
        <p:spPr>
          <a:noFill/>
        </p:spPr>
        <p:txBody>
          <a:bodyPr/>
          <a:lstStyle/>
          <a:p>
            <a:r>
              <a:rPr lang="en-US" dirty="0">
                <a:solidFill>
                  <a:srgbClr val="000000"/>
                </a:solidFill>
              </a:rPr>
              <a:t>  </a:t>
            </a:r>
            <a:fld id="{892EA021-1723-4F77-BFB1-58F7B01981A8}" type="slidenum">
              <a:rPr lang="en-US" smtClean="0">
                <a:solidFill>
                  <a:srgbClr val="000000"/>
                </a:solidFill>
              </a:rPr>
              <a:pPr/>
              <a:t>44</a:t>
            </a:fld>
            <a:endParaRPr lang="en-US" dirty="0">
              <a:solidFill>
                <a:srgbClr val="000000"/>
              </a:solidFill>
            </a:endParaRPr>
          </a:p>
        </p:txBody>
      </p:sp>
      <p:sp>
        <p:nvSpPr>
          <p:cNvPr id="54275" name="Text Box 2"/>
          <p:cNvSpPr txBox="1">
            <a:spLocks noChangeArrowheads="1"/>
          </p:cNvSpPr>
          <p:nvPr/>
        </p:nvSpPr>
        <p:spPr bwMode="auto">
          <a:xfrm>
            <a:off x="0" y="1295400"/>
            <a:ext cx="9144000" cy="5293757"/>
          </a:xfrm>
          <a:prstGeom prst="rect">
            <a:avLst/>
          </a:prstGeom>
          <a:noFill/>
          <a:ln w="9525">
            <a:noFill/>
            <a:miter lim="800000"/>
            <a:headEnd/>
            <a:tailEnd/>
          </a:ln>
        </p:spPr>
        <p:txBody>
          <a:bodyPr>
            <a:spAutoFit/>
          </a:bodyPr>
          <a:lstStyle/>
          <a:p>
            <a:pPr algn="l" eaLnBrk="1" hangingPunct="1">
              <a:buFontTx/>
              <a:buNone/>
            </a:pPr>
            <a:r>
              <a:rPr lang="en-US" sz="2400" dirty="0">
                <a:solidFill>
                  <a:srgbClr val="CC3300"/>
                </a:solidFill>
                <a:sym typeface="Wingdings" pitchFamily="2" charset="2"/>
              </a:rPr>
              <a:t>  </a:t>
            </a:r>
            <a:r>
              <a:rPr lang="en-US" sz="2400" dirty="0">
                <a:solidFill>
                  <a:srgbClr val="000000"/>
                </a:solidFill>
              </a:rPr>
              <a:t>Be unbiased – cite disputed work</a:t>
            </a:r>
          </a:p>
          <a:p>
            <a:pPr algn="l">
              <a:buFontTx/>
              <a:buChar char="•"/>
            </a:pPr>
            <a:endParaRPr lang="en-US" sz="1400" dirty="0">
              <a:solidFill>
                <a:srgbClr val="000000"/>
              </a:solidFill>
            </a:endParaRPr>
          </a:p>
          <a:p>
            <a:pPr algn="l">
              <a:buFontTx/>
              <a:buNone/>
            </a:pPr>
            <a:r>
              <a:rPr lang="en-US" sz="2400" dirty="0">
                <a:solidFill>
                  <a:srgbClr val="CC3300"/>
                </a:solidFill>
                <a:sym typeface="Wingdings" pitchFamily="2" charset="2"/>
              </a:rPr>
              <a:t>  </a:t>
            </a:r>
            <a:r>
              <a:rPr lang="en-US" sz="2400" dirty="0">
                <a:solidFill>
                  <a:srgbClr val="000000"/>
                </a:solidFill>
              </a:rPr>
              <a:t>Cite peer reviewed work, minimize</a:t>
            </a:r>
            <a:r>
              <a:rPr lang="en-US" sz="800" dirty="0">
                <a:solidFill>
                  <a:srgbClr val="000000"/>
                </a:solidFill>
              </a:rPr>
              <a:t>  </a:t>
            </a:r>
            <a:r>
              <a:rPr lang="en-US" sz="2400" dirty="0">
                <a:solidFill>
                  <a:srgbClr val="000000"/>
                </a:solidFill>
              </a:rPr>
              <a:t>unreviewed</a:t>
            </a:r>
          </a:p>
          <a:p>
            <a:pPr algn="l">
              <a:buFontTx/>
              <a:buChar char="•"/>
            </a:pPr>
            <a:endParaRPr lang="en-US" sz="1400" dirty="0">
              <a:solidFill>
                <a:srgbClr val="000000"/>
              </a:solidFill>
            </a:endParaRPr>
          </a:p>
          <a:p>
            <a:pPr algn="l">
              <a:buFontTx/>
              <a:buNone/>
            </a:pPr>
            <a:r>
              <a:rPr lang="en-US" sz="2400" dirty="0">
                <a:solidFill>
                  <a:srgbClr val="CC3300"/>
                </a:solidFill>
                <a:sym typeface="Wingdings" pitchFamily="2" charset="2"/>
              </a:rPr>
              <a:t>  </a:t>
            </a:r>
            <a:r>
              <a:rPr lang="en-US" sz="2400" dirty="0">
                <a:solidFill>
                  <a:srgbClr val="000000"/>
                </a:solidFill>
              </a:rPr>
              <a:t>Cite your own work but not excessively</a:t>
            </a:r>
          </a:p>
          <a:p>
            <a:pPr algn="l">
              <a:buFontTx/>
              <a:buChar char="•"/>
            </a:pPr>
            <a:endParaRPr lang="en-US" sz="1400" dirty="0">
              <a:solidFill>
                <a:srgbClr val="000000"/>
              </a:solidFill>
            </a:endParaRPr>
          </a:p>
          <a:p>
            <a:pPr algn="l">
              <a:buFontTx/>
              <a:buNone/>
            </a:pPr>
            <a:r>
              <a:rPr lang="en-US" sz="2400" dirty="0">
                <a:solidFill>
                  <a:srgbClr val="CC3300"/>
                </a:solidFill>
                <a:sym typeface="Wingdings" pitchFamily="2" charset="2"/>
              </a:rPr>
              <a:t>  </a:t>
            </a:r>
            <a:r>
              <a:rPr lang="en-US" sz="2400" dirty="0">
                <a:solidFill>
                  <a:srgbClr val="000000"/>
                </a:solidFill>
              </a:rPr>
              <a:t>Cite recent work</a:t>
            </a:r>
          </a:p>
          <a:p>
            <a:pPr algn="l">
              <a:buFontTx/>
              <a:buChar char="•"/>
            </a:pPr>
            <a:endParaRPr lang="en-US" sz="1400" dirty="0">
              <a:solidFill>
                <a:srgbClr val="000000"/>
              </a:solidFill>
            </a:endParaRPr>
          </a:p>
          <a:p>
            <a:pPr algn="l">
              <a:buFontTx/>
              <a:buNone/>
            </a:pPr>
            <a:r>
              <a:rPr lang="en-US" sz="2400" dirty="0">
                <a:solidFill>
                  <a:srgbClr val="CC3300"/>
                </a:solidFill>
                <a:sym typeface="Wingdings" pitchFamily="2" charset="2"/>
              </a:rPr>
              <a:t>  </a:t>
            </a:r>
            <a:r>
              <a:rPr lang="en-US" sz="2400" dirty="0">
                <a:solidFill>
                  <a:srgbClr val="000000"/>
                </a:solidFill>
              </a:rPr>
              <a:t>Cite only work you have read</a:t>
            </a:r>
          </a:p>
          <a:p>
            <a:pPr algn="l">
              <a:buFontTx/>
              <a:buChar char="•"/>
            </a:pPr>
            <a:endParaRPr lang="en-US" sz="1400" dirty="0">
              <a:solidFill>
                <a:srgbClr val="000000"/>
              </a:solidFill>
            </a:endParaRPr>
          </a:p>
          <a:p>
            <a:pPr algn="l">
              <a:buFontTx/>
              <a:buNone/>
            </a:pPr>
            <a:r>
              <a:rPr lang="en-US" sz="2400" dirty="0">
                <a:solidFill>
                  <a:srgbClr val="CC3300"/>
                </a:solidFill>
                <a:sym typeface="Wingdings" pitchFamily="2" charset="2"/>
              </a:rPr>
              <a:t>  </a:t>
            </a:r>
            <a:r>
              <a:rPr lang="en-US" sz="2400" dirty="0">
                <a:solidFill>
                  <a:srgbClr val="002060"/>
                </a:solidFill>
                <a:sym typeface="Wingdings" pitchFamily="2" charset="2"/>
              </a:rPr>
              <a:t>Include more, rather than fewer, references; </a:t>
            </a:r>
            <a:r>
              <a:rPr lang="en-US" sz="2400" dirty="0">
                <a:solidFill>
                  <a:srgbClr val="000000"/>
                </a:solidFill>
                <a:sym typeface="Wingdings" pitchFamily="2" charset="2"/>
              </a:rPr>
              <a:t>r</a:t>
            </a:r>
            <a:r>
              <a:rPr lang="en-US" sz="2400" dirty="0">
                <a:solidFill>
                  <a:srgbClr val="000000"/>
                </a:solidFill>
              </a:rPr>
              <a:t>eviewers will look for their references</a:t>
            </a:r>
          </a:p>
          <a:p>
            <a:pPr algn="l">
              <a:buFontTx/>
              <a:buChar char="•"/>
            </a:pPr>
            <a:endParaRPr lang="en-US" sz="1400" dirty="0">
              <a:solidFill>
                <a:srgbClr val="000000"/>
              </a:solidFill>
            </a:endParaRPr>
          </a:p>
          <a:p>
            <a:pPr algn="l">
              <a:buFontTx/>
              <a:buNone/>
            </a:pPr>
            <a:r>
              <a:rPr lang="en-US" sz="2400" dirty="0">
                <a:solidFill>
                  <a:srgbClr val="CC3300"/>
                </a:solidFill>
                <a:sym typeface="Wingdings" pitchFamily="2" charset="2"/>
              </a:rPr>
              <a:t>  </a:t>
            </a:r>
            <a:r>
              <a:rPr lang="en-US" sz="2400" dirty="0">
                <a:solidFill>
                  <a:srgbClr val="000000"/>
                </a:solidFill>
              </a:rPr>
              <a:t>Include a sufficient number of references </a:t>
            </a:r>
          </a:p>
          <a:p>
            <a:pPr algn="l">
              <a:buFontTx/>
              <a:buNone/>
            </a:pPr>
            <a:r>
              <a:rPr lang="en-US" sz="2400" dirty="0">
                <a:solidFill>
                  <a:srgbClr val="000000"/>
                </a:solidFill>
              </a:rPr>
              <a:t>     to establish credibility and feasibility</a:t>
            </a:r>
          </a:p>
          <a:p>
            <a:pPr algn="l">
              <a:buFontTx/>
              <a:buChar char="•"/>
            </a:pPr>
            <a:endParaRPr lang="en-US" sz="1400" dirty="0">
              <a:solidFill>
                <a:srgbClr val="000000"/>
              </a:solidFill>
            </a:endParaRPr>
          </a:p>
          <a:p>
            <a:pPr algn="l">
              <a:buFontTx/>
              <a:buNone/>
            </a:pPr>
            <a:r>
              <a:rPr lang="en-US" sz="2400" dirty="0">
                <a:solidFill>
                  <a:srgbClr val="CC3300"/>
                </a:solidFill>
                <a:sym typeface="Wingdings" pitchFamily="2" charset="2"/>
              </a:rPr>
              <a:t>  </a:t>
            </a:r>
            <a:r>
              <a:rPr lang="en-US" sz="2400" dirty="0">
                <a:solidFill>
                  <a:srgbClr val="000000"/>
                </a:solidFill>
              </a:rPr>
              <a:t>Ensure accuracy of citations</a:t>
            </a:r>
          </a:p>
        </p:txBody>
      </p:sp>
      <p:sp>
        <p:nvSpPr>
          <p:cNvPr id="54276" name="Text Box 4"/>
          <p:cNvSpPr txBox="1">
            <a:spLocks noChangeArrowheads="1"/>
          </p:cNvSpPr>
          <p:nvPr/>
        </p:nvSpPr>
        <p:spPr bwMode="auto">
          <a:xfrm>
            <a:off x="0" y="0"/>
            <a:ext cx="9140825" cy="1096963"/>
          </a:xfrm>
          <a:prstGeom prst="rect">
            <a:avLst/>
          </a:prstGeom>
          <a:noFill/>
          <a:ln w="9525">
            <a:noFill/>
            <a:miter lim="800000"/>
            <a:headEnd/>
            <a:tailEnd/>
          </a:ln>
        </p:spPr>
        <p:txBody>
          <a:bodyPr wrap="none" anchor="ctr" anchorCtr="1"/>
          <a:lstStyle/>
          <a:p>
            <a:pPr algn="l">
              <a:buFont typeface="Wingdings" pitchFamily="2" charset="2"/>
              <a:buNone/>
            </a:pPr>
            <a:r>
              <a:rPr lang="en-US" sz="4400" dirty="0">
                <a:solidFill>
                  <a:srgbClr val="3333CC"/>
                </a:solidFill>
              </a:rPr>
              <a:t>References</a:t>
            </a:r>
          </a:p>
        </p:txBody>
      </p:sp>
    </p:spTree>
    <p:extLst>
      <p:ext uri="{BB962C8B-B14F-4D97-AF65-F5344CB8AC3E}">
        <p14:creationId xmlns:p14="http://schemas.microsoft.com/office/powerpoint/2010/main" val="3647091073"/>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3"/>
          <p:cNvSpPr>
            <a:spLocks noGrp="1"/>
          </p:cNvSpPr>
          <p:nvPr>
            <p:ph type="sldNum" sz="quarter" idx="12"/>
          </p:nvPr>
        </p:nvSpPr>
        <p:spPr>
          <a:noFill/>
        </p:spPr>
        <p:txBody>
          <a:bodyPr/>
          <a:lstStyle/>
          <a:p>
            <a:r>
              <a:rPr lang="en-US" dirty="0">
                <a:solidFill>
                  <a:srgbClr val="000000"/>
                </a:solidFill>
              </a:rPr>
              <a:t>  </a:t>
            </a:r>
            <a:fld id="{9B18359D-44E1-4D76-AFD5-AB25BE83D1D4}" type="slidenum">
              <a:rPr lang="en-US" smtClean="0">
                <a:solidFill>
                  <a:srgbClr val="000000"/>
                </a:solidFill>
              </a:rPr>
              <a:pPr/>
              <a:t>45</a:t>
            </a:fld>
            <a:endParaRPr lang="en-US" dirty="0">
              <a:solidFill>
                <a:srgbClr val="000000"/>
              </a:solidFill>
            </a:endParaRPr>
          </a:p>
        </p:txBody>
      </p:sp>
      <p:sp>
        <p:nvSpPr>
          <p:cNvPr id="55299" name="Text Box 2"/>
          <p:cNvSpPr txBox="1">
            <a:spLocks noChangeArrowheads="1"/>
          </p:cNvSpPr>
          <p:nvPr/>
        </p:nvSpPr>
        <p:spPr bwMode="auto">
          <a:xfrm>
            <a:off x="0" y="1143000"/>
            <a:ext cx="9144000" cy="5909310"/>
          </a:xfrm>
          <a:prstGeom prst="rect">
            <a:avLst/>
          </a:prstGeom>
          <a:noFill/>
          <a:ln w="9525">
            <a:noFill/>
            <a:miter lim="800000"/>
            <a:headEnd/>
            <a:tailEnd/>
          </a:ln>
        </p:spPr>
        <p:txBody>
          <a:bodyPr>
            <a:spAutoFit/>
          </a:bodyPr>
          <a:lstStyle/>
          <a:p>
            <a:pPr algn="l">
              <a:buFontTx/>
              <a:buChar char="•"/>
            </a:pPr>
            <a:endParaRPr lang="en-US" sz="1400" dirty="0">
              <a:solidFill>
                <a:srgbClr val="000000"/>
              </a:solidFill>
            </a:endParaRPr>
          </a:p>
          <a:p>
            <a:pPr algn="l">
              <a:buFontTx/>
              <a:buNone/>
            </a:pPr>
            <a:r>
              <a:rPr lang="en-US" sz="2800" dirty="0">
                <a:solidFill>
                  <a:srgbClr val="CC3300"/>
                </a:solidFill>
                <a:sym typeface="Wingdings" pitchFamily="2" charset="2"/>
              </a:rPr>
              <a:t>  </a:t>
            </a:r>
            <a:r>
              <a:rPr lang="en-US" sz="2400" dirty="0">
                <a:solidFill>
                  <a:srgbClr val="CC3300"/>
                </a:solidFill>
                <a:sym typeface="Wingdings" pitchFamily="2" charset="2"/>
              </a:rPr>
              <a:t></a:t>
            </a:r>
            <a:r>
              <a:rPr lang="en-US" sz="2800" dirty="0">
                <a:solidFill>
                  <a:srgbClr val="CC3300"/>
                </a:solidFill>
                <a:sym typeface="Wingdings" pitchFamily="2" charset="2"/>
              </a:rPr>
              <a:t> </a:t>
            </a:r>
            <a:r>
              <a:rPr lang="en-US" sz="2800" dirty="0">
                <a:solidFill>
                  <a:srgbClr val="000000"/>
                </a:solidFill>
              </a:rPr>
              <a:t>Ask a colleague to review your proposal</a:t>
            </a:r>
          </a:p>
          <a:p>
            <a:pPr algn="l">
              <a:buFontTx/>
              <a:buChar char="•"/>
            </a:pPr>
            <a:endParaRPr lang="en-US" sz="1400" dirty="0">
              <a:solidFill>
                <a:srgbClr val="000000"/>
              </a:solidFill>
            </a:endParaRPr>
          </a:p>
          <a:p>
            <a:pPr algn="l">
              <a:buFontTx/>
              <a:buNone/>
            </a:pPr>
            <a:r>
              <a:rPr lang="en-US" sz="2800" dirty="0">
                <a:solidFill>
                  <a:srgbClr val="CC3300"/>
                </a:solidFill>
                <a:sym typeface="Wingdings" pitchFamily="2" charset="2"/>
              </a:rPr>
              <a:t>  </a:t>
            </a:r>
            <a:r>
              <a:rPr lang="en-US" sz="2400" dirty="0">
                <a:solidFill>
                  <a:srgbClr val="CC3300"/>
                </a:solidFill>
                <a:sym typeface="Wingdings" pitchFamily="2" charset="2"/>
              </a:rPr>
              <a:t></a:t>
            </a:r>
            <a:r>
              <a:rPr lang="en-US" sz="2800" dirty="0">
                <a:solidFill>
                  <a:srgbClr val="CC3300"/>
                </a:solidFill>
                <a:sym typeface="Wingdings" pitchFamily="2" charset="2"/>
              </a:rPr>
              <a:t> </a:t>
            </a:r>
            <a:r>
              <a:rPr lang="en-US" sz="2800" dirty="0">
                <a:solidFill>
                  <a:srgbClr val="000000"/>
                </a:solidFill>
              </a:rPr>
              <a:t>Respected researchers in your field will</a:t>
            </a:r>
          </a:p>
          <a:p>
            <a:pPr algn="l">
              <a:buFontTx/>
              <a:buNone/>
            </a:pPr>
            <a:r>
              <a:rPr lang="en-US" sz="2800" dirty="0">
                <a:solidFill>
                  <a:srgbClr val="000000"/>
                </a:solidFill>
              </a:rPr>
              <a:t>     </a:t>
            </a:r>
            <a:r>
              <a:rPr lang="en-US" sz="1400" dirty="0">
                <a:solidFill>
                  <a:srgbClr val="000000"/>
                </a:solidFill>
              </a:rPr>
              <a:t> </a:t>
            </a:r>
            <a:r>
              <a:rPr lang="en-US" sz="2800" dirty="0">
                <a:solidFill>
                  <a:srgbClr val="000000"/>
                </a:solidFill>
              </a:rPr>
              <a:t>read your proposal – make a good</a:t>
            </a:r>
          </a:p>
          <a:p>
            <a:pPr algn="l">
              <a:buFontTx/>
              <a:buNone/>
            </a:pPr>
            <a:r>
              <a:rPr lang="en-US" sz="2800" dirty="0">
                <a:solidFill>
                  <a:srgbClr val="000000"/>
                </a:solidFill>
              </a:rPr>
              <a:t>     </a:t>
            </a:r>
            <a:r>
              <a:rPr lang="en-US" sz="1400" dirty="0">
                <a:solidFill>
                  <a:srgbClr val="000000"/>
                </a:solidFill>
              </a:rPr>
              <a:t> </a:t>
            </a:r>
            <a:r>
              <a:rPr lang="en-US" sz="2800" dirty="0">
                <a:solidFill>
                  <a:srgbClr val="000000"/>
                </a:solidFill>
              </a:rPr>
              <a:t>impression</a:t>
            </a:r>
          </a:p>
          <a:p>
            <a:pPr algn="l">
              <a:buFontTx/>
              <a:buChar char="•"/>
            </a:pPr>
            <a:endParaRPr lang="en-US" sz="1400" dirty="0">
              <a:solidFill>
                <a:srgbClr val="000000"/>
              </a:solidFill>
            </a:endParaRPr>
          </a:p>
          <a:p>
            <a:pPr algn="l">
              <a:buFontTx/>
              <a:buNone/>
            </a:pPr>
            <a:r>
              <a:rPr lang="en-US" sz="2800" dirty="0">
                <a:solidFill>
                  <a:srgbClr val="CC3300"/>
                </a:solidFill>
                <a:sym typeface="Wingdings" pitchFamily="2" charset="2"/>
              </a:rPr>
              <a:t>  </a:t>
            </a:r>
            <a:r>
              <a:rPr lang="en-US" sz="2400" dirty="0">
                <a:solidFill>
                  <a:srgbClr val="CC3300"/>
                </a:solidFill>
                <a:sym typeface="Wingdings" pitchFamily="2" charset="2"/>
              </a:rPr>
              <a:t></a:t>
            </a:r>
            <a:r>
              <a:rPr lang="en-US" sz="2800" dirty="0">
                <a:solidFill>
                  <a:srgbClr val="CC3300"/>
                </a:solidFill>
                <a:sym typeface="Wingdings" pitchFamily="2" charset="2"/>
              </a:rPr>
              <a:t> </a:t>
            </a:r>
            <a:r>
              <a:rPr lang="en-US" sz="2800" dirty="0">
                <a:solidFill>
                  <a:srgbClr val="000000"/>
                </a:solidFill>
              </a:rPr>
              <a:t>Get help with boilerplate, e.g., </a:t>
            </a:r>
          </a:p>
          <a:p>
            <a:pPr algn="l">
              <a:buFontTx/>
              <a:buNone/>
            </a:pPr>
            <a:r>
              <a:rPr lang="en-US" sz="2800" dirty="0">
                <a:solidFill>
                  <a:srgbClr val="000000"/>
                </a:solidFill>
              </a:rPr>
              <a:t>      Sponsored Research Office can help</a:t>
            </a:r>
          </a:p>
          <a:p>
            <a:pPr algn="l">
              <a:buFontTx/>
              <a:buNone/>
            </a:pPr>
            <a:r>
              <a:rPr lang="en-US" sz="2800" dirty="0">
                <a:solidFill>
                  <a:srgbClr val="000000"/>
                </a:solidFill>
              </a:rPr>
              <a:t>      with budgets</a:t>
            </a:r>
          </a:p>
          <a:p>
            <a:pPr algn="l">
              <a:buFontTx/>
              <a:buNone/>
            </a:pPr>
            <a:r>
              <a:rPr lang="en-US" sz="2800" dirty="0">
                <a:solidFill>
                  <a:srgbClr val="000000"/>
                </a:solidFill>
              </a:rPr>
              <a:t>      </a:t>
            </a:r>
            <a:endParaRPr lang="en-US" sz="1400" dirty="0">
              <a:solidFill>
                <a:srgbClr val="000000"/>
              </a:solidFill>
            </a:endParaRPr>
          </a:p>
          <a:p>
            <a:pPr algn="l">
              <a:buFontTx/>
              <a:buNone/>
            </a:pPr>
            <a:r>
              <a:rPr lang="en-US" sz="2800" dirty="0">
                <a:solidFill>
                  <a:srgbClr val="CC3300"/>
                </a:solidFill>
                <a:sym typeface="Wingdings" pitchFamily="2" charset="2"/>
              </a:rPr>
              <a:t>  </a:t>
            </a:r>
            <a:r>
              <a:rPr lang="en-US" sz="2400" dirty="0">
                <a:solidFill>
                  <a:srgbClr val="CC3300"/>
                </a:solidFill>
                <a:sym typeface="Wingdings" pitchFamily="2" charset="2"/>
              </a:rPr>
              <a:t></a:t>
            </a:r>
            <a:r>
              <a:rPr lang="en-US" sz="2800" dirty="0">
                <a:solidFill>
                  <a:srgbClr val="CC3300"/>
                </a:solidFill>
                <a:sym typeface="Wingdings" pitchFamily="2" charset="2"/>
              </a:rPr>
              <a:t> </a:t>
            </a:r>
            <a:r>
              <a:rPr lang="en-US" sz="2800" dirty="0">
                <a:solidFill>
                  <a:srgbClr val="000000"/>
                </a:solidFill>
              </a:rPr>
              <a:t>Respect intellectual property, give</a:t>
            </a:r>
          </a:p>
          <a:p>
            <a:pPr algn="l">
              <a:buFontTx/>
              <a:buNone/>
            </a:pPr>
            <a:r>
              <a:rPr lang="en-US" sz="2800" dirty="0">
                <a:solidFill>
                  <a:srgbClr val="000000"/>
                </a:solidFill>
              </a:rPr>
              <a:t>     </a:t>
            </a:r>
            <a:r>
              <a:rPr lang="en-US" sz="1400" dirty="0">
                <a:solidFill>
                  <a:srgbClr val="000000"/>
                </a:solidFill>
              </a:rPr>
              <a:t> </a:t>
            </a:r>
            <a:r>
              <a:rPr lang="en-US" sz="2800" dirty="0">
                <a:solidFill>
                  <a:srgbClr val="000000"/>
                </a:solidFill>
              </a:rPr>
              <a:t>appropriate credit</a:t>
            </a:r>
          </a:p>
          <a:p>
            <a:pPr algn="l">
              <a:buFontTx/>
              <a:buChar char="•"/>
            </a:pPr>
            <a:endParaRPr lang="en-US" sz="1400" dirty="0">
              <a:solidFill>
                <a:srgbClr val="000000"/>
              </a:solidFill>
            </a:endParaRPr>
          </a:p>
          <a:p>
            <a:pPr algn="l">
              <a:buFontTx/>
              <a:buNone/>
            </a:pPr>
            <a:r>
              <a:rPr lang="en-US" sz="2800" dirty="0">
                <a:solidFill>
                  <a:srgbClr val="CC3300"/>
                </a:solidFill>
                <a:sym typeface="Wingdings" pitchFamily="2" charset="2"/>
              </a:rPr>
              <a:t>  </a:t>
            </a:r>
            <a:r>
              <a:rPr lang="en-US" sz="2400" dirty="0">
                <a:solidFill>
                  <a:srgbClr val="CC3300"/>
                </a:solidFill>
                <a:sym typeface="Wingdings" pitchFamily="2" charset="2"/>
              </a:rPr>
              <a:t></a:t>
            </a:r>
            <a:r>
              <a:rPr lang="en-US" sz="2800" dirty="0">
                <a:solidFill>
                  <a:srgbClr val="CC3300"/>
                </a:solidFill>
                <a:sym typeface="Wingdings" pitchFamily="2" charset="2"/>
              </a:rPr>
              <a:t> </a:t>
            </a:r>
            <a:r>
              <a:rPr lang="en-US" sz="2800" dirty="0">
                <a:solidFill>
                  <a:srgbClr val="000000"/>
                </a:solidFill>
              </a:rPr>
              <a:t>Don’t promise too much</a:t>
            </a:r>
          </a:p>
        </p:txBody>
      </p:sp>
      <p:sp>
        <p:nvSpPr>
          <p:cNvPr id="55300" name="Text Box 4"/>
          <p:cNvSpPr txBox="1">
            <a:spLocks noChangeArrowheads="1"/>
          </p:cNvSpPr>
          <p:nvPr/>
        </p:nvSpPr>
        <p:spPr bwMode="auto">
          <a:xfrm>
            <a:off x="0" y="0"/>
            <a:ext cx="9140825" cy="1096963"/>
          </a:xfrm>
          <a:prstGeom prst="rect">
            <a:avLst/>
          </a:prstGeom>
          <a:solidFill>
            <a:schemeClr val="accent3">
              <a:lumMod val="95000"/>
            </a:schemeClr>
          </a:solidFill>
          <a:ln w="9525">
            <a:noFill/>
            <a:miter lim="800000"/>
            <a:headEnd/>
            <a:tailEnd/>
          </a:ln>
        </p:spPr>
        <p:txBody>
          <a:bodyPr wrap="none" anchor="ctr" anchorCtr="1"/>
          <a:lstStyle/>
          <a:p>
            <a:pPr algn="l">
              <a:buFont typeface="Wingdings" pitchFamily="2" charset="2"/>
              <a:buNone/>
            </a:pPr>
            <a:r>
              <a:rPr lang="en-US" sz="4400" dirty="0">
                <a:solidFill>
                  <a:srgbClr val="3333CC"/>
                </a:solidFill>
              </a:rPr>
              <a:t>Advice</a:t>
            </a:r>
          </a:p>
        </p:txBody>
      </p:sp>
      <p:sp>
        <p:nvSpPr>
          <p:cNvPr id="55301" name="Text Box 5"/>
          <p:cNvSpPr txBox="1">
            <a:spLocks noChangeArrowheads="1"/>
          </p:cNvSpPr>
          <p:nvPr/>
        </p:nvSpPr>
        <p:spPr bwMode="auto">
          <a:xfrm>
            <a:off x="8159750" y="0"/>
            <a:ext cx="984250" cy="244475"/>
          </a:xfrm>
          <a:prstGeom prst="rect">
            <a:avLst/>
          </a:prstGeom>
          <a:noFill/>
          <a:ln w="9525">
            <a:noFill/>
            <a:miter lim="800000"/>
            <a:headEnd/>
            <a:tailEnd/>
          </a:ln>
        </p:spPr>
        <p:txBody>
          <a:bodyPr wrap="none">
            <a:spAutoFit/>
          </a:bodyPr>
          <a:lstStyle/>
          <a:p>
            <a:pPr algn="l" eaLnBrk="1" hangingPunct="1">
              <a:buFontTx/>
              <a:buNone/>
            </a:pPr>
            <a:r>
              <a:rPr lang="en-US" sz="1000" dirty="0">
                <a:solidFill>
                  <a:srgbClr val="3333CC"/>
                </a:solidFill>
              </a:rPr>
              <a:t>Slide 1 of 2</a:t>
            </a:r>
            <a:endParaRPr lang="en-US" dirty="0"/>
          </a:p>
        </p:txBody>
      </p:sp>
    </p:spTree>
    <p:extLst>
      <p:ext uri="{BB962C8B-B14F-4D97-AF65-F5344CB8AC3E}">
        <p14:creationId xmlns:p14="http://schemas.microsoft.com/office/powerpoint/2010/main" val="13759121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3"/>
          <p:cNvSpPr>
            <a:spLocks noGrp="1"/>
          </p:cNvSpPr>
          <p:nvPr>
            <p:ph type="sldNum" sz="quarter" idx="12"/>
          </p:nvPr>
        </p:nvSpPr>
        <p:spPr>
          <a:noFill/>
        </p:spPr>
        <p:txBody>
          <a:bodyPr/>
          <a:lstStyle/>
          <a:p>
            <a:r>
              <a:rPr lang="en-US" dirty="0">
                <a:solidFill>
                  <a:srgbClr val="000000"/>
                </a:solidFill>
              </a:rPr>
              <a:t>  </a:t>
            </a:r>
            <a:fld id="{5B1A5828-D04A-439B-96D4-0B34649A0354}" type="slidenum">
              <a:rPr lang="en-US" smtClean="0">
                <a:solidFill>
                  <a:srgbClr val="000000"/>
                </a:solidFill>
              </a:rPr>
              <a:pPr/>
              <a:t>46</a:t>
            </a:fld>
            <a:endParaRPr lang="en-US" dirty="0">
              <a:solidFill>
                <a:srgbClr val="000000"/>
              </a:solidFill>
            </a:endParaRPr>
          </a:p>
        </p:txBody>
      </p:sp>
      <p:sp>
        <p:nvSpPr>
          <p:cNvPr id="56323" name="Text Box 2"/>
          <p:cNvSpPr txBox="1">
            <a:spLocks noChangeArrowheads="1"/>
          </p:cNvSpPr>
          <p:nvPr/>
        </p:nvSpPr>
        <p:spPr bwMode="auto">
          <a:xfrm>
            <a:off x="60325" y="1143000"/>
            <a:ext cx="9083675" cy="5238357"/>
          </a:xfrm>
          <a:prstGeom prst="rect">
            <a:avLst/>
          </a:prstGeom>
          <a:noFill/>
          <a:ln w="9525">
            <a:noFill/>
            <a:miter lim="800000"/>
            <a:headEnd/>
            <a:tailEnd/>
          </a:ln>
        </p:spPr>
        <p:txBody>
          <a:bodyPr>
            <a:spAutoFit/>
          </a:bodyPr>
          <a:lstStyle/>
          <a:p>
            <a:pPr algn="l" eaLnBrk="1" hangingPunct="1">
              <a:buFontTx/>
              <a:buNone/>
            </a:pPr>
            <a:r>
              <a:rPr lang="en-US" sz="3200" dirty="0">
                <a:solidFill>
                  <a:srgbClr val="CC3300"/>
                </a:solidFill>
                <a:sym typeface="Wingdings" pitchFamily="2" charset="2"/>
              </a:rPr>
              <a:t>  </a:t>
            </a:r>
            <a:r>
              <a:rPr lang="en-US" sz="3200" dirty="0">
                <a:solidFill>
                  <a:srgbClr val="000000"/>
                </a:solidFill>
              </a:rPr>
              <a:t>Contact program officers</a:t>
            </a:r>
          </a:p>
          <a:p>
            <a:pPr algn="l">
              <a:spcBef>
                <a:spcPct val="20000"/>
              </a:spcBef>
              <a:buFontTx/>
              <a:buNone/>
            </a:pPr>
            <a:endParaRPr lang="en-US" sz="1200" dirty="0">
              <a:solidFill>
                <a:srgbClr val="000000"/>
              </a:solidFill>
            </a:endParaRPr>
          </a:p>
          <a:p>
            <a:pPr lvl="1" algn="l">
              <a:spcBef>
                <a:spcPct val="20000"/>
              </a:spcBef>
              <a:buFontTx/>
              <a:buNone/>
            </a:pPr>
            <a:r>
              <a:rPr lang="en-US" sz="2800" dirty="0">
                <a:solidFill>
                  <a:srgbClr val="CC3300"/>
                </a:solidFill>
                <a:sym typeface="Wingdings" pitchFamily="2" charset="2"/>
              </a:rPr>
              <a:t>   </a:t>
            </a:r>
            <a:r>
              <a:rPr lang="en-US" sz="2800" dirty="0">
                <a:solidFill>
                  <a:srgbClr val="000000"/>
                </a:solidFill>
              </a:rPr>
              <a:t>Meet at professional societies</a:t>
            </a:r>
          </a:p>
          <a:p>
            <a:pPr lvl="1" algn="l">
              <a:spcBef>
                <a:spcPct val="20000"/>
              </a:spcBef>
              <a:buFontTx/>
              <a:buChar char="–"/>
            </a:pPr>
            <a:endParaRPr lang="en-US" sz="1200" dirty="0">
              <a:solidFill>
                <a:srgbClr val="000000"/>
              </a:solidFill>
            </a:endParaRPr>
          </a:p>
          <a:p>
            <a:pPr lvl="1" algn="l">
              <a:spcBef>
                <a:spcPct val="20000"/>
              </a:spcBef>
              <a:buFontTx/>
              <a:buNone/>
            </a:pPr>
            <a:r>
              <a:rPr lang="en-US" sz="2800" dirty="0">
                <a:solidFill>
                  <a:srgbClr val="000000"/>
                </a:solidFill>
              </a:rPr>
              <a:t>  </a:t>
            </a:r>
            <a:r>
              <a:rPr lang="en-US" sz="2800" dirty="0">
                <a:solidFill>
                  <a:srgbClr val="CC3300"/>
                </a:solidFill>
                <a:sym typeface="Wingdings" pitchFamily="2" charset="2"/>
              </a:rPr>
              <a:t> </a:t>
            </a:r>
            <a:r>
              <a:rPr lang="en-US" sz="2800" dirty="0">
                <a:solidFill>
                  <a:srgbClr val="000000"/>
                </a:solidFill>
              </a:rPr>
              <a:t>Volunteer to serve as a reviewer</a:t>
            </a:r>
          </a:p>
          <a:p>
            <a:pPr lvl="1" algn="l">
              <a:spcBef>
                <a:spcPct val="20000"/>
              </a:spcBef>
              <a:buFontTx/>
              <a:buChar char="–"/>
            </a:pPr>
            <a:endParaRPr lang="en-US" sz="2000" dirty="0">
              <a:solidFill>
                <a:srgbClr val="000000"/>
              </a:solidFill>
            </a:endParaRPr>
          </a:p>
          <a:p>
            <a:pPr algn="l">
              <a:spcBef>
                <a:spcPct val="20000"/>
              </a:spcBef>
              <a:buFontTx/>
              <a:buNone/>
            </a:pPr>
            <a:r>
              <a:rPr lang="en-US" sz="3200" dirty="0">
                <a:solidFill>
                  <a:srgbClr val="CC3300"/>
                </a:solidFill>
                <a:sym typeface="Wingdings" pitchFamily="2" charset="2"/>
              </a:rPr>
              <a:t>  </a:t>
            </a:r>
            <a:r>
              <a:rPr lang="en-US" sz="3200" dirty="0">
                <a:solidFill>
                  <a:srgbClr val="000000"/>
                </a:solidFill>
              </a:rPr>
              <a:t>Submit early</a:t>
            </a:r>
          </a:p>
          <a:p>
            <a:pPr algn="l">
              <a:spcBef>
                <a:spcPct val="20000"/>
              </a:spcBef>
              <a:buFontTx/>
              <a:buNone/>
            </a:pPr>
            <a:endParaRPr lang="en-US" sz="1200" dirty="0">
              <a:solidFill>
                <a:srgbClr val="000000"/>
              </a:solidFill>
            </a:endParaRPr>
          </a:p>
          <a:p>
            <a:pPr lvl="1" algn="l">
              <a:spcBef>
                <a:spcPct val="20000"/>
              </a:spcBef>
              <a:buFontTx/>
              <a:buNone/>
            </a:pPr>
            <a:r>
              <a:rPr lang="en-US" sz="2800" dirty="0">
                <a:solidFill>
                  <a:srgbClr val="000000"/>
                </a:solidFill>
              </a:rPr>
              <a:t>  </a:t>
            </a:r>
            <a:r>
              <a:rPr lang="en-US" sz="2800" dirty="0">
                <a:solidFill>
                  <a:srgbClr val="CC3300"/>
                </a:solidFill>
                <a:sym typeface="Wingdings" pitchFamily="2" charset="2"/>
              </a:rPr>
              <a:t> </a:t>
            </a:r>
            <a:r>
              <a:rPr lang="en-US" sz="2800" dirty="0">
                <a:solidFill>
                  <a:srgbClr val="000000"/>
                </a:solidFill>
              </a:rPr>
              <a:t>~ 1% NSF proposals returned without </a:t>
            </a:r>
          </a:p>
          <a:p>
            <a:pPr lvl="1" algn="l">
              <a:spcBef>
                <a:spcPct val="20000"/>
              </a:spcBef>
              <a:buFontTx/>
              <a:buNone/>
            </a:pPr>
            <a:r>
              <a:rPr lang="en-US" sz="2800" dirty="0">
                <a:solidFill>
                  <a:srgbClr val="000000"/>
                </a:solidFill>
              </a:rPr>
              <a:t>     review</a:t>
            </a:r>
          </a:p>
          <a:p>
            <a:pPr lvl="1" algn="l">
              <a:spcBef>
                <a:spcPct val="20000"/>
              </a:spcBef>
              <a:buFontTx/>
              <a:buChar char="–"/>
            </a:pPr>
            <a:endParaRPr lang="en-US" sz="2000" dirty="0">
              <a:solidFill>
                <a:srgbClr val="000000"/>
              </a:solidFill>
            </a:endParaRPr>
          </a:p>
          <a:p>
            <a:pPr algn="l">
              <a:spcBef>
                <a:spcPct val="20000"/>
              </a:spcBef>
              <a:buFontTx/>
              <a:buNone/>
            </a:pPr>
            <a:r>
              <a:rPr lang="en-US" sz="3200" dirty="0">
                <a:solidFill>
                  <a:srgbClr val="CC3300"/>
                </a:solidFill>
                <a:sym typeface="Wingdings" pitchFamily="2" charset="2"/>
              </a:rPr>
              <a:t>  </a:t>
            </a:r>
            <a:r>
              <a:rPr lang="en-US" sz="3200" dirty="0">
                <a:solidFill>
                  <a:srgbClr val="000000"/>
                </a:solidFill>
              </a:rPr>
              <a:t>Federal fiscal year begins October 1</a:t>
            </a:r>
          </a:p>
        </p:txBody>
      </p:sp>
      <p:sp>
        <p:nvSpPr>
          <p:cNvPr id="56324" name="Text Box 5"/>
          <p:cNvSpPr txBox="1">
            <a:spLocks noChangeArrowheads="1"/>
          </p:cNvSpPr>
          <p:nvPr/>
        </p:nvSpPr>
        <p:spPr bwMode="auto">
          <a:xfrm>
            <a:off x="0" y="0"/>
            <a:ext cx="9140825" cy="1096963"/>
          </a:xfrm>
          <a:prstGeom prst="rect">
            <a:avLst/>
          </a:prstGeom>
          <a:solidFill>
            <a:schemeClr val="accent3">
              <a:lumMod val="95000"/>
            </a:schemeClr>
          </a:solidFill>
          <a:ln w="9525">
            <a:noFill/>
            <a:miter lim="800000"/>
            <a:headEnd/>
            <a:tailEnd/>
          </a:ln>
        </p:spPr>
        <p:txBody>
          <a:bodyPr wrap="none" anchor="ctr" anchorCtr="1"/>
          <a:lstStyle/>
          <a:p>
            <a:pPr algn="l">
              <a:buFont typeface="Wingdings" pitchFamily="2" charset="2"/>
              <a:buNone/>
            </a:pPr>
            <a:r>
              <a:rPr lang="en-US" sz="4400" dirty="0">
                <a:solidFill>
                  <a:srgbClr val="3333CC"/>
                </a:solidFill>
              </a:rPr>
              <a:t>Advice</a:t>
            </a:r>
          </a:p>
        </p:txBody>
      </p:sp>
      <p:sp>
        <p:nvSpPr>
          <p:cNvPr id="56325" name="Text Box 6"/>
          <p:cNvSpPr txBox="1">
            <a:spLocks noChangeArrowheads="1"/>
          </p:cNvSpPr>
          <p:nvPr/>
        </p:nvSpPr>
        <p:spPr bwMode="auto">
          <a:xfrm>
            <a:off x="8159750" y="0"/>
            <a:ext cx="984250" cy="244475"/>
          </a:xfrm>
          <a:prstGeom prst="rect">
            <a:avLst/>
          </a:prstGeom>
          <a:noFill/>
          <a:ln w="9525">
            <a:noFill/>
            <a:miter lim="800000"/>
            <a:headEnd/>
            <a:tailEnd/>
          </a:ln>
        </p:spPr>
        <p:txBody>
          <a:bodyPr wrap="none">
            <a:spAutoFit/>
          </a:bodyPr>
          <a:lstStyle/>
          <a:p>
            <a:pPr algn="l">
              <a:buFont typeface="Wingdings" pitchFamily="2" charset="2"/>
              <a:buNone/>
            </a:pPr>
            <a:r>
              <a:rPr lang="en-US" sz="1000" dirty="0">
                <a:solidFill>
                  <a:srgbClr val="3333CC"/>
                </a:solidFill>
              </a:rPr>
              <a:t>Slide 2 of 2</a:t>
            </a:r>
          </a:p>
        </p:txBody>
      </p:sp>
    </p:spTree>
    <p:extLst>
      <p:ext uri="{BB962C8B-B14F-4D97-AF65-F5344CB8AC3E}">
        <p14:creationId xmlns:p14="http://schemas.microsoft.com/office/powerpoint/2010/main" val="1587921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3"/>
          <p:cNvSpPr>
            <a:spLocks noGrp="1"/>
          </p:cNvSpPr>
          <p:nvPr>
            <p:ph type="sldNum" sz="quarter" idx="12"/>
          </p:nvPr>
        </p:nvSpPr>
        <p:spPr>
          <a:noFill/>
        </p:spPr>
        <p:txBody>
          <a:bodyPr/>
          <a:lstStyle/>
          <a:p>
            <a:r>
              <a:rPr lang="en-US" dirty="0">
                <a:solidFill>
                  <a:srgbClr val="000000"/>
                </a:solidFill>
              </a:rPr>
              <a:t>  </a:t>
            </a:r>
            <a:fld id="{976FF0BA-86BF-4B61-980D-3DE651BA5BBB}" type="slidenum">
              <a:rPr lang="en-US" smtClean="0">
                <a:solidFill>
                  <a:srgbClr val="000000"/>
                </a:solidFill>
              </a:rPr>
              <a:pPr/>
              <a:t>47</a:t>
            </a:fld>
            <a:endParaRPr lang="en-US" dirty="0">
              <a:solidFill>
                <a:srgbClr val="000000"/>
              </a:solidFill>
            </a:endParaRPr>
          </a:p>
        </p:txBody>
      </p:sp>
      <p:sp>
        <p:nvSpPr>
          <p:cNvPr id="57347" name="Text Box 2"/>
          <p:cNvSpPr txBox="1">
            <a:spLocks noChangeArrowheads="1"/>
          </p:cNvSpPr>
          <p:nvPr/>
        </p:nvSpPr>
        <p:spPr bwMode="auto">
          <a:xfrm>
            <a:off x="304800" y="1295400"/>
            <a:ext cx="8686800" cy="5338763"/>
          </a:xfrm>
          <a:prstGeom prst="rect">
            <a:avLst/>
          </a:prstGeom>
          <a:noFill/>
          <a:ln w="9525">
            <a:noFill/>
            <a:miter lim="800000"/>
            <a:headEnd/>
            <a:tailEnd/>
          </a:ln>
        </p:spPr>
        <p:txBody>
          <a:bodyPr>
            <a:spAutoFit/>
          </a:bodyPr>
          <a:lstStyle/>
          <a:p>
            <a:pPr algn="l" eaLnBrk="1" hangingPunct="1">
              <a:buFontTx/>
              <a:buNone/>
            </a:pPr>
            <a:r>
              <a:rPr lang="en-US" sz="2800" dirty="0">
                <a:solidFill>
                  <a:srgbClr val="000000"/>
                </a:solidFill>
              </a:rPr>
              <a:t>“</a:t>
            </a:r>
            <a:r>
              <a:rPr lang="en-US" sz="2800" dirty="0"/>
              <a:t>Nothing in the world can take the place</a:t>
            </a:r>
          </a:p>
          <a:p>
            <a:pPr algn="l">
              <a:buFontTx/>
              <a:buNone/>
            </a:pPr>
            <a:r>
              <a:rPr lang="en-US" sz="2800" dirty="0"/>
              <a:t> </a:t>
            </a:r>
            <a:r>
              <a:rPr lang="en-US" sz="2400" dirty="0"/>
              <a:t> </a:t>
            </a:r>
            <a:r>
              <a:rPr lang="en-US" sz="2800" dirty="0"/>
              <a:t>of persistence.</a:t>
            </a:r>
            <a:r>
              <a:rPr lang="en-US" sz="2800" dirty="0">
                <a:solidFill>
                  <a:srgbClr val="000000"/>
                </a:solidFill>
              </a:rPr>
              <a:t> </a:t>
            </a:r>
          </a:p>
          <a:p>
            <a:pPr algn="l">
              <a:buFontTx/>
              <a:buNone/>
            </a:pPr>
            <a:endParaRPr lang="en-US" dirty="0">
              <a:solidFill>
                <a:srgbClr val="000000"/>
              </a:solidFill>
            </a:endParaRPr>
          </a:p>
          <a:p>
            <a:pPr algn="l">
              <a:buFontTx/>
              <a:buNone/>
            </a:pPr>
            <a:r>
              <a:rPr lang="en-US" sz="2800" dirty="0">
                <a:solidFill>
                  <a:srgbClr val="000000"/>
                </a:solidFill>
              </a:rPr>
              <a:t>“</a:t>
            </a:r>
            <a:r>
              <a:rPr lang="en-US" sz="2800" dirty="0"/>
              <a:t>Talent will not:</a:t>
            </a:r>
            <a:r>
              <a:rPr lang="en-US" sz="2800" dirty="0">
                <a:solidFill>
                  <a:srgbClr val="000000"/>
                </a:solidFill>
              </a:rPr>
              <a:t>  nothing is more common</a:t>
            </a:r>
          </a:p>
          <a:p>
            <a:pPr algn="l">
              <a:buFontTx/>
              <a:buNone/>
            </a:pPr>
            <a:r>
              <a:rPr lang="en-US" sz="2800" dirty="0">
                <a:solidFill>
                  <a:srgbClr val="000000"/>
                </a:solidFill>
              </a:rPr>
              <a:t> </a:t>
            </a:r>
            <a:r>
              <a:rPr lang="en-US" sz="2400" dirty="0">
                <a:solidFill>
                  <a:srgbClr val="000000"/>
                </a:solidFill>
              </a:rPr>
              <a:t> </a:t>
            </a:r>
            <a:r>
              <a:rPr lang="en-US" sz="2800" dirty="0">
                <a:solidFill>
                  <a:srgbClr val="000000"/>
                </a:solidFill>
              </a:rPr>
              <a:t>than unsuccessful men with talent.</a:t>
            </a:r>
          </a:p>
          <a:p>
            <a:pPr algn="l">
              <a:buFontTx/>
              <a:buNone/>
            </a:pPr>
            <a:r>
              <a:rPr lang="en-US" sz="1000" dirty="0">
                <a:solidFill>
                  <a:srgbClr val="000000"/>
                </a:solidFill>
              </a:rPr>
              <a:t> </a:t>
            </a:r>
          </a:p>
          <a:p>
            <a:pPr algn="l">
              <a:buFontTx/>
              <a:buNone/>
            </a:pPr>
            <a:r>
              <a:rPr lang="en-US" sz="2800" dirty="0">
                <a:solidFill>
                  <a:srgbClr val="000000"/>
                </a:solidFill>
              </a:rPr>
              <a:t>“</a:t>
            </a:r>
            <a:r>
              <a:rPr lang="en-US" sz="2800" dirty="0"/>
              <a:t>Genius will not:</a:t>
            </a:r>
            <a:r>
              <a:rPr lang="en-US" sz="2800" dirty="0">
                <a:solidFill>
                  <a:srgbClr val="000000"/>
                </a:solidFill>
              </a:rPr>
              <a:t> unrewarded genius is</a:t>
            </a:r>
          </a:p>
          <a:p>
            <a:pPr algn="l">
              <a:buFontTx/>
              <a:buNone/>
            </a:pPr>
            <a:r>
              <a:rPr lang="en-US" sz="2800" dirty="0">
                <a:solidFill>
                  <a:srgbClr val="000000"/>
                </a:solidFill>
              </a:rPr>
              <a:t> </a:t>
            </a:r>
            <a:r>
              <a:rPr lang="en-US" sz="2400" dirty="0">
                <a:solidFill>
                  <a:srgbClr val="000000"/>
                </a:solidFill>
              </a:rPr>
              <a:t> </a:t>
            </a:r>
            <a:r>
              <a:rPr lang="en-US" sz="2800" dirty="0">
                <a:solidFill>
                  <a:srgbClr val="000000"/>
                </a:solidFill>
              </a:rPr>
              <a:t>almost a proverb. </a:t>
            </a:r>
          </a:p>
          <a:p>
            <a:pPr algn="l">
              <a:buFontTx/>
              <a:buNone/>
            </a:pPr>
            <a:endParaRPr lang="en-US" dirty="0">
              <a:solidFill>
                <a:srgbClr val="000000"/>
              </a:solidFill>
            </a:endParaRPr>
          </a:p>
          <a:p>
            <a:pPr algn="l">
              <a:buFontTx/>
              <a:buNone/>
            </a:pPr>
            <a:r>
              <a:rPr lang="en-US" sz="2800" dirty="0">
                <a:solidFill>
                  <a:srgbClr val="000000"/>
                </a:solidFill>
              </a:rPr>
              <a:t>“</a:t>
            </a:r>
            <a:r>
              <a:rPr lang="en-US" sz="2800" dirty="0"/>
              <a:t>Education alone will not:</a:t>
            </a:r>
            <a:r>
              <a:rPr lang="en-US" sz="2800" dirty="0">
                <a:solidFill>
                  <a:srgbClr val="000000"/>
                </a:solidFill>
              </a:rPr>
              <a:t> the world is full</a:t>
            </a:r>
          </a:p>
          <a:p>
            <a:pPr algn="l">
              <a:buFontTx/>
              <a:buNone/>
            </a:pPr>
            <a:r>
              <a:rPr lang="en-US" sz="2800" dirty="0">
                <a:solidFill>
                  <a:srgbClr val="000000"/>
                </a:solidFill>
              </a:rPr>
              <a:t> </a:t>
            </a:r>
            <a:r>
              <a:rPr lang="en-US" sz="2400" dirty="0">
                <a:solidFill>
                  <a:srgbClr val="000000"/>
                </a:solidFill>
              </a:rPr>
              <a:t> </a:t>
            </a:r>
            <a:r>
              <a:rPr lang="en-US" sz="2800" dirty="0">
                <a:solidFill>
                  <a:srgbClr val="000000"/>
                </a:solidFill>
              </a:rPr>
              <a:t>of educated derelicts. </a:t>
            </a:r>
          </a:p>
          <a:p>
            <a:pPr algn="l">
              <a:buFontTx/>
              <a:buNone/>
            </a:pPr>
            <a:endParaRPr lang="en-US" dirty="0">
              <a:solidFill>
                <a:srgbClr val="000000"/>
              </a:solidFill>
            </a:endParaRPr>
          </a:p>
          <a:p>
            <a:pPr algn="l">
              <a:buFontTx/>
              <a:buNone/>
            </a:pPr>
            <a:r>
              <a:rPr lang="en-US" sz="2800" dirty="0">
                <a:solidFill>
                  <a:srgbClr val="000000"/>
                </a:solidFill>
              </a:rPr>
              <a:t>“</a:t>
            </a:r>
            <a:r>
              <a:rPr lang="en-US" sz="2800" dirty="0"/>
              <a:t>Persistence and determination alone are</a:t>
            </a:r>
          </a:p>
          <a:p>
            <a:pPr algn="l">
              <a:buFontTx/>
              <a:buNone/>
            </a:pPr>
            <a:r>
              <a:rPr lang="en-US" sz="2800" dirty="0"/>
              <a:t> </a:t>
            </a:r>
            <a:r>
              <a:rPr lang="en-US" sz="2400" dirty="0"/>
              <a:t> </a:t>
            </a:r>
            <a:r>
              <a:rPr lang="en-US" sz="2800" dirty="0"/>
              <a:t>omnipotent.</a:t>
            </a:r>
            <a:r>
              <a:rPr lang="en-US" sz="2800" dirty="0">
                <a:solidFill>
                  <a:srgbClr val="000000"/>
                </a:solidFill>
              </a:rPr>
              <a:t>”</a:t>
            </a:r>
            <a:endParaRPr lang="en-US" sz="4400" dirty="0">
              <a:solidFill>
                <a:srgbClr val="000000"/>
              </a:solidFill>
              <a:latin typeface="Comic Sans MS" pitchFamily="66" charset="0"/>
            </a:endParaRPr>
          </a:p>
        </p:txBody>
      </p:sp>
      <p:sp>
        <p:nvSpPr>
          <p:cNvPr id="57348" name="Text Box 4"/>
          <p:cNvSpPr txBox="1">
            <a:spLocks noChangeArrowheads="1"/>
          </p:cNvSpPr>
          <p:nvPr/>
        </p:nvSpPr>
        <p:spPr bwMode="auto">
          <a:xfrm>
            <a:off x="0" y="0"/>
            <a:ext cx="9140825" cy="1096963"/>
          </a:xfrm>
          <a:prstGeom prst="rect">
            <a:avLst/>
          </a:prstGeom>
          <a:noFill/>
          <a:ln w="9525">
            <a:noFill/>
            <a:miter lim="800000"/>
            <a:headEnd/>
            <a:tailEnd/>
          </a:ln>
        </p:spPr>
        <p:txBody>
          <a:bodyPr wrap="none" anchor="ctr" anchorCtr="1"/>
          <a:lstStyle/>
          <a:p>
            <a:pPr algn="l" eaLnBrk="1" hangingPunct="1">
              <a:buFontTx/>
              <a:buNone/>
            </a:pPr>
            <a:r>
              <a:rPr lang="en-US" sz="4400" dirty="0">
                <a:solidFill>
                  <a:srgbClr val="3333CC"/>
                </a:solidFill>
              </a:rPr>
              <a:t>“Press On”</a:t>
            </a:r>
            <a:r>
              <a:rPr lang="en-US" sz="3200" dirty="0">
                <a:solidFill>
                  <a:srgbClr val="3333CC"/>
                </a:solidFill>
              </a:rPr>
              <a:t>:  </a:t>
            </a:r>
            <a:r>
              <a:rPr lang="en-US" sz="4400" dirty="0">
                <a:solidFill>
                  <a:srgbClr val="3333CC"/>
                </a:solidFill>
              </a:rPr>
              <a:t>Persistence</a:t>
            </a:r>
            <a:r>
              <a:rPr lang="en-US" sz="3600" dirty="0">
                <a:solidFill>
                  <a:srgbClr val="3333CC"/>
                </a:solidFill>
              </a:rPr>
              <a:t> </a:t>
            </a:r>
            <a:r>
              <a:rPr lang="en-US" sz="3200" dirty="0">
                <a:solidFill>
                  <a:srgbClr val="3333CC"/>
                </a:solidFill>
              </a:rPr>
              <a:t>. . .</a:t>
            </a:r>
            <a:endParaRPr lang="en-US" dirty="0"/>
          </a:p>
        </p:txBody>
      </p:sp>
    </p:spTree>
    <p:extLst>
      <p:ext uri="{BB962C8B-B14F-4D97-AF65-F5344CB8AC3E}">
        <p14:creationId xmlns:p14="http://schemas.microsoft.com/office/powerpoint/2010/main" val="1425526113"/>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3"/>
          <p:cNvSpPr>
            <a:spLocks noGrp="1"/>
          </p:cNvSpPr>
          <p:nvPr>
            <p:ph type="sldNum" sz="quarter" idx="12"/>
          </p:nvPr>
        </p:nvSpPr>
        <p:spPr>
          <a:noFill/>
        </p:spPr>
        <p:txBody>
          <a:bodyPr/>
          <a:lstStyle/>
          <a:p>
            <a:r>
              <a:rPr lang="en-US" dirty="0">
                <a:solidFill>
                  <a:srgbClr val="000000"/>
                </a:solidFill>
              </a:rPr>
              <a:t>  </a:t>
            </a:r>
            <a:fld id="{3B93762A-8767-46B0-8425-9ABCA0745778}" type="slidenum">
              <a:rPr lang="en-US" smtClean="0">
                <a:solidFill>
                  <a:srgbClr val="000000"/>
                </a:solidFill>
              </a:rPr>
              <a:pPr/>
              <a:t>48</a:t>
            </a:fld>
            <a:endParaRPr lang="en-US" dirty="0">
              <a:solidFill>
                <a:srgbClr val="000000"/>
              </a:solidFill>
            </a:endParaRPr>
          </a:p>
        </p:txBody>
      </p:sp>
      <p:sp>
        <p:nvSpPr>
          <p:cNvPr id="58371" name="Text Box 2"/>
          <p:cNvSpPr txBox="1">
            <a:spLocks noChangeArrowheads="1"/>
          </p:cNvSpPr>
          <p:nvPr/>
        </p:nvSpPr>
        <p:spPr bwMode="auto">
          <a:xfrm>
            <a:off x="0" y="1219200"/>
            <a:ext cx="9144000" cy="5167313"/>
          </a:xfrm>
          <a:prstGeom prst="rect">
            <a:avLst/>
          </a:prstGeom>
          <a:noFill/>
          <a:ln w="9525">
            <a:noFill/>
            <a:miter lim="800000"/>
            <a:headEnd/>
            <a:tailEnd/>
          </a:ln>
        </p:spPr>
        <p:txBody>
          <a:bodyPr>
            <a:spAutoFit/>
          </a:bodyPr>
          <a:lstStyle/>
          <a:p>
            <a:pPr algn="l" eaLnBrk="1" hangingPunct="1">
              <a:buFontTx/>
              <a:buNone/>
            </a:pPr>
            <a:r>
              <a:rPr lang="en-US" sz="2400" dirty="0">
                <a:solidFill>
                  <a:srgbClr val="CC3300"/>
                </a:solidFill>
              </a:rPr>
              <a:t> </a:t>
            </a:r>
            <a:r>
              <a:rPr lang="en-US" sz="2800" dirty="0">
                <a:solidFill>
                  <a:srgbClr val="990033"/>
                </a:solidFill>
              </a:rPr>
              <a:t>National Science Foundation</a:t>
            </a:r>
            <a:r>
              <a:rPr lang="en-US" sz="2400" b="0" dirty="0">
                <a:solidFill>
                  <a:srgbClr val="000000"/>
                </a:solidFill>
              </a:rPr>
              <a:t> </a:t>
            </a:r>
          </a:p>
          <a:p>
            <a:pPr algn="l">
              <a:spcBef>
                <a:spcPct val="20000"/>
              </a:spcBef>
              <a:buFontTx/>
              <a:buNone/>
            </a:pPr>
            <a:r>
              <a:rPr lang="en-US" sz="2400" dirty="0">
                <a:solidFill>
                  <a:srgbClr val="3333CC"/>
                </a:solidFill>
              </a:rPr>
              <a:t> </a:t>
            </a:r>
            <a:r>
              <a:rPr lang="en-US" dirty="0">
                <a:solidFill>
                  <a:srgbClr val="3333CC"/>
                </a:solidFill>
              </a:rPr>
              <a:t>www.nsf.gov/pubs/</a:t>
            </a:r>
            <a:endParaRPr lang="en-US" b="0" dirty="0">
              <a:solidFill>
                <a:srgbClr val="000000"/>
              </a:solidFill>
            </a:endParaRPr>
          </a:p>
          <a:p>
            <a:pPr algn="l">
              <a:spcBef>
                <a:spcPct val="20000"/>
              </a:spcBef>
              <a:buFontTx/>
              <a:buNone/>
            </a:pPr>
            <a:r>
              <a:rPr lang="en-US" sz="2400" dirty="0">
                <a:solidFill>
                  <a:srgbClr val="CC3300"/>
                </a:solidFill>
              </a:rPr>
              <a:t> </a:t>
            </a:r>
            <a:r>
              <a:rPr lang="en-US" sz="2800" dirty="0">
                <a:solidFill>
                  <a:srgbClr val="990033"/>
                </a:solidFill>
              </a:rPr>
              <a:t>Environmental Protection Agency</a:t>
            </a:r>
            <a:r>
              <a:rPr lang="en-US" sz="2800" dirty="0">
                <a:solidFill>
                  <a:srgbClr val="000000"/>
                </a:solidFill>
              </a:rPr>
              <a:t> </a:t>
            </a:r>
          </a:p>
          <a:p>
            <a:pPr algn="l">
              <a:spcBef>
                <a:spcPct val="20000"/>
              </a:spcBef>
              <a:buFontTx/>
              <a:buNone/>
            </a:pPr>
            <a:r>
              <a:rPr lang="en-US" dirty="0">
                <a:solidFill>
                  <a:srgbClr val="3333CC"/>
                </a:solidFill>
              </a:rPr>
              <a:t>  </a:t>
            </a:r>
            <a:r>
              <a:rPr lang="en-US" dirty="0">
                <a:solidFill>
                  <a:srgbClr val="0000CC"/>
                </a:solidFill>
              </a:rPr>
              <a:t>http://www.epa.gov/ogd/recipient/tips.htm</a:t>
            </a:r>
          </a:p>
          <a:p>
            <a:pPr algn="l">
              <a:spcBef>
                <a:spcPct val="20000"/>
              </a:spcBef>
              <a:buFontTx/>
              <a:buNone/>
            </a:pPr>
            <a:r>
              <a:rPr lang="en-US" dirty="0">
                <a:solidFill>
                  <a:srgbClr val="0000CC"/>
                </a:solidFill>
              </a:rPr>
              <a:t>  http://www.epa.gov/ogd/grants/how_to_apply.htm</a:t>
            </a:r>
          </a:p>
          <a:p>
            <a:pPr algn="l">
              <a:spcBef>
                <a:spcPct val="20000"/>
              </a:spcBef>
              <a:buFontTx/>
              <a:buNone/>
            </a:pPr>
            <a:r>
              <a:rPr lang="en-US" sz="2400" dirty="0">
                <a:solidFill>
                  <a:srgbClr val="CC3300"/>
                </a:solidFill>
              </a:rPr>
              <a:t> </a:t>
            </a:r>
            <a:r>
              <a:rPr lang="en-US" sz="2800" dirty="0">
                <a:solidFill>
                  <a:srgbClr val="990033"/>
                </a:solidFill>
              </a:rPr>
              <a:t>The Foundation Center</a:t>
            </a:r>
          </a:p>
          <a:p>
            <a:pPr algn="l">
              <a:spcBef>
                <a:spcPct val="20000"/>
              </a:spcBef>
              <a:buFontTx/>
              <a:buNone/>
            </a:pPr>
            <a:r>
              <a:rPr lang="en-US" sz="2400" dirty="0">
                <a:solidFill>
                  <a:srgbClr val="0000CC"/>
                </a:solidFill>
              </a:rPr>
              <a:t>  </a:t>
            </a:r>
            <a:r>
              <a:rPr lang="en-US" sz="1600" dirty="0">
                <a:solidFill>
                  <a:srgbClr val="0000CC"/>
                </a:solidFill>
              </a:rPr>
              <a:t>http://foundationcenter.org/getstarted/learnabout/proposalwriting.html</a:t>
            </a:r>
          </a:p>
          <a:p>
            <a:pPr algn="l">
              <a:spcBef>
                <a:spcPct val="20000"/>
              </a:spcBef>
              <a:buFontTx/>
              <a:buNone/>
            </a:pPr>
            <a:r>
              <a:rPr lang="en-US" sz="2400" dirty="0">
                <a:solidFill>
                  <a:srgbClr val="CC3300"/>
                </a:solidFill>
              </a:rPr>
              <a:t> </a:t>
            </a:r>
            <a:r>
              <a:rPr lang="en-US" sz="2400" dirty="0">
                <a:solidFill>
                  <a:srgbClr val="A50021"/>
                </a:solidFill>
              </a:rPr>
              <a:t>NIH</a:t>
            </a:r>
          </a:p>
          <a:p>
            <a:pPr algn="l">
              <a:spcBef>
                <a:spcPct val="20000"/>
              </a:spcBef>
              <a:buFontTx/>
              <a:buNone/>
            </a:pPr>
            <a:r>
              <a:rPr lang="en-US" dirty="0">
                <a:solidFill>
                  <a:srgbClr val="0000CC"/>
                </a:solidFill>
              </a:rPr>
              <a:t> </a:t>
            </a:r>
            <a:r>
              <a:rPr lang="en-US" dirty="0">
                <a:solidFill>
                  <a:srgbClr val="0000CC"/>
                </a:solidFill>
                <a:hlinkClick r:id="rId3"/>
              </a:rPr>
              <a:t>http://grants.nih.gov/grants/grant_tips.htm</a:t>
            </a:r>
            <a:endParaRPr lang="en-US" dirty="0">
              <a:solidFill>
                <a:srgbClr val="0000CC"/>
              </a:solidFill>
            </a:endParaRPr>
          </a:p>
          <a:p>
            <a:pPr algn="l">
              <a:spcBef>
                <a:spcPct val="20000"/>
              </a:spcBef>
              <a:buFontTx/>
              <a:buNone/>
            </a:pPr>
            <a:r>
              <a:rPr lang="en-US" dirty="0">
                <a:solidFill>
                  <a:srgbClr val="0000CC"/>
                </a:solidFill>
              </a:rPr>
              <a:t> </a:t>
            </a:r>
            <a:r>
              <a:rPr lang="en-US" dirty="0">
                <a:solidFill>
                  <a:srgbClr val="0000CC"/>
                </a:solidFill>
                <a:hlinkClick r:id="rId4"/>
              </a:rPr>
              <a:t>http://deainfo.nci.nih.gov/EXTRA/EXTDOCS/gntapp.htm</a:t>
            </a:r>
            <a:endParaRPr lang="en-US" dirty="0">
              <a:solidFill>
                <a:srgbClr val="0000CC"/>
              </a:solidFill>
            </a:endParaRPr>
          </a:p>
          <a:p>
            <a:pPr algn="l">
              <a:spcBef>
                <a:spcPct val="20000"/>
              </a:spcBef>
              <a:buFontTx/>
              <a:buNone/>
            </a:pPr>
            <a:r>
              <a:rPr lang="en-US" dirty="0">
                <a:solidFill>
                  <a:srgbClr val="0000CC"/>
                </a:solidFill>
              </a:rPr>
              <a:t> http://www.niaid.nih.gov/ncn/grants/default.htm</a:t>
            </a:r>
            <a:endParaRPr lang="en-US" sz="2400" dirty="0">
              <a:solidFill>
                <a:srgbClr val="0000CC"/>
              </a:solidFill>
            </a:endParaRPr>
          </a:p>
          <a:p>
            <a:pPr algn="l">
              <a:spcBef>
                <a:spcPct val="20000"/>
              </a:spcBef>
              <a:buFontTx/>
              <a:buNone/>
            </a:pPr>
            <a:r>
              <a:rPr lang="en-US" sz="1200" dirty="0">
                <a:solidFill>
                  <a:srgbClr val="000000"/>
                </a:solidFill>
              </a:rPr>
              <a:t>     </a:t>
            </a:r>
          </a:p>
          <a:p>
            <a:pPr algn="l">
              <a:spcBef>
                <a:spcPct val="20000"/>
              </a:spcBef>
              <a:buFontTx/>
              <a:buNone/>
            </a:pPr>
            <a:r>
              <a:rPr lang="en-US" sz="2400" dirty="0">
                <a:solidFill>
                  <a:srgbClr val="000000"/>
                </a:solidFill>
              </a:rPr>
              <a:t>       “A Winning Strategy for Grant Applications”</a:t>
            </a:r>
          </a:p>
        </p:txBody>
      </p:sp>
      <p:sp>
        <p:nvSpPr>
          <p:cNvPr id="58372" name="Text Box 4"/>
          <p:cNvSpPr txBox="1">
            <a:spLocks noChangeArrowheads="1"/>
          </p:cNvSpPr>
          <p:nvPr/>
        </p:nvSpPr>
        <p:spPr bwMode="auto">
          <a:xfrm>
            <a:off x="0" y="0"/>
            <a:ext cx="9140825" cy="1096963"/>
          </a:xfrm>
          <a:prstGeom prst="rect">
            <a:avLst/>
          </a:prstGeom>
          <a:noFill/>
          <a:ln w="9525">
            <a:noFill/>
            <a:miter lim="800000"/>
            <a:headEnd/>
            <a:tailEnd/>
          </a:ln>
        </p:spPr>
        <p:txBody>
          <a:bodyPr wrap="none" anchor="ctr" anchorCtr="1"/>
          <a:lstStyle/>
          <a:p>
            <a:pPr algn="l">
              <a:buFont typeface="Wingdings" pitchFamily="2" charset="2"/>
              <a:buNone/>
            </a:pPr>
            <a:r>
              <a:rPr lang="en-US" sz="3600" dirty="0">
                <a:solidFill>
                  <a:srgbClr val="3333CC"/>
                </a:solidFill>
              </a:rPr>
              <a:t>On-Line Proposal Writing Guides</a:t>
            </a:r>
          </a:p>
        </p:txBody>
      </p:sp>
    </p:spTree>
    <p:extLst>
      <p:ext uri="{BB962C8B-B14F-4D97-AF65-F5344CB8AC3E}">
        <p14:creationId xmlns:p14="http://schemas.microsoft.com/office/powerpoint/2010/main" val="3517496981"/>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3"/>
          <p:cNvSpPr>
            <a:spLocks noGrp="1"/>
          </p:cNvSpPr>
          <p:nvPr>
            <p:ph type="sldNum" sz="quarter" idx="12"/>
          </p:nvPr>
        </p:nvSpPr>
        <p:spPr>
          <a:noFill/>
        </p:spPr>
        <p:txBody>
          <a:bodyPr/>
          <a:lstStyle/>
          <a:p>
            <a:r>
              <a:rPr lang="en-US" dirty="0">
                <a:solidFill>
                  <a:srgbClr val="000000"/>
                </a:solidFill>
              </a:rPr>
              <a:t>  </a:t>
            </a:r>
            <a:fld id="{4E0A99AF-78A9-43F2-A7FE-39866D075870}" type="slidenum">
              <a:rPr lang="en-US" smtClean="0">
                <a:solidFill>
                  <a:srgbClr val="000000"/>
                </a:solidFill>
              </a:rPr>
              <a:pPr/>
              <a:t>49</a:t>
            </a:fld>
            <a:endParaRPr lang="en-US" dirty="0">
              <a:solidFill>
                <a:srgbClr val="000000"/>
              </a:solidFill>
            </a:endParaRPr>
          </a:p>
        </p:txBody>
      </p:sp>
      <p:sp>
        <p:nvSpPr>
          <p:cNvPr id="59395" name="Text Box 1026"/>
          <p:cNvSpPr txBox="1">
            <a:spLocks noChangeArrowheads="1"/>
          </p:cNvSpPr>
          <p:nvPr/>
        </p:nvSpPr>
        <p:spPr bwMode="auto">
          <a:xfrm>
            <a:off x="0" y="1752600"/>
            <a:ext cx="9144000" cy="1519238"/>
          </a:xfrm>
          <a:prstGeom prst="rect">
            <a:avLst/>
          </a:prstGeom>
          <a:noFill/>
          <a:ln w="9525">
            <a:noFill/>
            <a:miter lim="800000"/>
            <a:headEnd/>
            <a:tailEnd/>
          </a:ln>
        </p:spPr>
        <p:txBody>
          <a:bodyPr>
            <a:spAutoFit/>
          </a:bodyPr>
          <a:lstStyle/>
          <a:p>
            <a:pPr algn="l" eaLnBrk="1" hangingPunct="1">
              <a:buFontTx/>
              <a:buNone/>
            </a:pPr>
            <a:r>
              <a:rPr lang="en-US" sz="2400" dirty="0">
                <a:solidFill>
                  <a:srgbClr val="CC3300"/>
                </a:solidFill>
              </a:rPr>
              <a:t> </a:t>
            </a:r>
            <a:r>
              <a:rPr lang="en-US" sz="2800" dirty="0">
                <a:solidFill>
                  <a:srgbClr val="CC3300"/>
                </a:solidFill>
              </a:rPr>
              <a:t>Style Guide</a:t>
            </a:r>
          </a:p>
          <a:p>
            <a:pPr algn="l">
              <a:spcBef>
                <a:spcPct val="20000"/>
              </a:spcBef>
              <a:buFontTx/>
              <a:buNone/>
            </a:pPr>
            <a:r>
              <a:rPr lang="en-US" dirty="0"/>
              <a:t> </a:t>
            </a:r>
            <a:r>
              <a:rPr lang="en-US" sz="300" dirty="0"/>
              <a:t>  </a:t>
            </a:r>
            <a:r>
              <a:rPr lang="en-US" dirty="0"/>
              <a:t>http://www.colorado.edu/Publications/styleguide/symbols.html</a:t>
            </a:r>
            <a:endParaRPr lang="en-US" sz="2400" dirty="0">
              <a:solidFill>
                <a:srgbClr val="000000"/>
              </a:solidFill>
            </a:endParaRPr>
          </a:p>
          <a:p>
            <a:pPr algn="l" eaLnBrk="1" hangingPunct="1">
              <a:buFontTx/>
              <a:buNone/>
            </a:pPr>
            <a:endParaRPr lang="en-US" sz="4400" dirty="0">
              <a:solidFill>
                <a:srgbClr val="3333CC"/>
              </a:solidFill>
            </a:endParaRPr>
          </a:p>
        </p:txBody>
      </p:sp>
      <p:sp>
        <p:nvSpPr>
          <p:cNvPr id="59396" name="Text Box 1028"/>
          <p:cNvSpPr txBox="1">
            <a:spLocks noChangeArrowheads="1"/>
          </p:cNvSpPr>
          <p:nvPr/>
        </p:nvSpPr>
        <p:spPr bwMode="auto">
          <a:xfrm>
            <a:off x="0" y="0"/>
            <a:ext cx="9140825" cy="1096963"/>
          </a:xfrm>
          <a:prstGeom prst="rect">
            <a:avLst/>
          </a:prstGeom>
          <a:noFill/>
          <a:ln w="9525">
            <a:noFill/>
            <a:miter lim="800000"/>
            <a:headEnd/>
            <a:tailEnd/>
          </a:ln>
        </p:spPr>
        <p:txBody>
          <a:bodyPr wrap="none" anchor="ctr" anchorCtr="1"/>
          <a:lstStyle/>
          <a:p>
            <a:pPr algn="l">
              <a:buFont typeface="Wingdings" pitchFamily="2" charset="2"/>
              <a:buNone/>
            </a:pPr>
            <a:r>
              <a:rPr lang="en-US" sz="3600" dirty="0">
                <a:solidFill>
                  <a:srgbClr val="3333CC"/>
                </a:solidFill>
              </a:rPr>
              <a:t>On-Line Proposal Writing Guides</a:t>
            </a:r>
          </a:p>
        </p:txBody>
      </p:sp>
    </p:spTree>
    <p:extLst>
      <p:ext uri="{BB962C8B-B14F-4D97-AF65-F5344CB8AC3E}">
        <p14:creationId xmlns:p14="http://schemas.microsoft.com/office/powerpoint/2010/main" val="383138716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0" y="0"/>
            <a:ext cx="9144000" cy="6645275"/>
          </a:xfrm>
          <a:prstGeom prst="rect">
            <a:avLst/>
          </a:prstGeom>
          <a:noFill/>
          <a:ln w="9525">
            <a:noFill/>
            <a:miter lim="800000"/>
            <a:headEnd/>
            <a:tailEnd/>
          </a:ln>
          <a:effectLst/>
        </p:spPr>
        <p:txBody>
          <a:bodyPr>
            <a:spAutoFit/>
          </a:bodyPr>
          <a:lstStyle/>
          <a:p>
            <a:pPr algn="r" eaLnBrk="1" hangingPunct="1">
              <a:buFontTx/>
              <a:buNone/>
            </a:pPr>
            <a:r>
              <a:rPr lang="en-US" sz="1000" dirty="0">
                <a:solidFill>
                  <a:schemeClr val="accent2"/>
                </a:solidFill>
              </a:rPr>
              <a:t>Slide 1 of 2</a:t>
            </a:r>
          </a:p>
          <a:p>
            <a:pPr eaLnBrk="1" hangingPunct="1">
              <a:buFontTx/>
              <a:buNone/>
            </a:pPr>
            <a:r>
              <a:rPr lang="en-US" sz="4400" dirty="0">
                <a:solidFill>
                  <a:schemeClr val="accent2"/>
                </a:solidFill>
              </a:rPr>
              <a:t>Success Strategies</a:t>
            </a:r>
          </a:p>
          <a:p>
            <a:pPr eaLnBrk="1" hangingPunct="1">
              <a:buFontTx/>
              <a:buNone/>
            </a:pPr>
            <a:endParaRPr lang="en-US" sz="2000" dirty="0">
              <a:solidFill>
                <a:schemeClr val="accent2"/>
              </a:solidFill>
            </a:endParaRPr>
          </a:p>
          <a:p>
            <a:pPr algn="l">
              <a:buFontTx/>
              <a:buNone/>
            </a:pPr>
            <a:r>
              <a:rPr lang="en-US" sz="3000" dirty="0">
                <a:solidFill>
                  <a:srgbClr val="CC3300"/>
                </a:solidFill>
                <a:sym typeface="Wingdings" pitchFamily="2" charset="2"/>
              </a:rPr>
              <a:t> </a:t>
            </a:r>
            <a:r>
              <a:rPr lang="en-US" sz="3000" dirty="0">
                <a:solidFill>
                  <a:schemeClr val="tx1"/>
                </a:solidFill>
              </a:rPr>
              <a:t>Schedule </a:t>
            </a:r>
            <a:r>
              <a:rPr lang="en-US" sz="3000" u="sng" dirty="0">
                <a:solidFill>
                  <a:schemeClr val="tx1"/>
                </a:solidFill>
              </a:rPr>
              <a:t>regular</a:t>
            </a:r>
            <a:r>
              <a:rPr lang="en-US" sz="3000" dirty="0">
                <a:solidFill>
                  <a:schemeClr val="tx1"/>
                </a:solidFill>
              </a:rPr>
              <a:t> time for scholarly</a:t>
            </a:r>
          </a:p>
          <a:p>
            <a:pPr algn="l">
              <a:buFontTx/>
              <a:buNone/>
            </a:pPr>
            <a:r>
              <a:rPr lang="en-US" sz="3000" dirty="0">
                <a:solidFill>
                  <a:schemeClr val="tx1"/>
                </a:solidFill>
              </a:rPr>
              <a:t>   </a:t>
            </a:r>
            <a:r>
              <a:rPr lang="en-US" sz="800" dirty="0">
                <a:solidFill>
                  <a:schemeClr val="tx1"/>
                </a:solidFill>
              </a:rPr>
              <a:t>   </a:t>
            </a:r>
            <a:r>
              <a:rPr lang="en-US" sz="3000" dirty="0">
                <a:solidFill>
                  <a:schemeClr val="tx1"/>
                </a:solidFill>
              </a:rPr>
              <a:t>writing (proposals, papers, reports);</a:t>
            </a:r>
          </a:p>
          <a:p>
            <a:pPr algn="l">
              <a:buFontTx/>
              <a:buNone/>
            </a:pPr>
            <a:r>
              <a:rPr lang="en-US" sz="3000" dirty="0">
                <a:solidFill>
                  <a:schemeClr val="tx1"/>
                </a:solidFill>
              </a:rPr>
              <a:t>   </a:t>
            </a:r>
            <a:r>
              <a:rPr lang="en-US" sz="800" dirty="0">
                <a:solidFill>
                  <a:schemeClr val="tx1"/>
                </a:solidFill>
              </a:rPr>
              <a:t>   </a:t>
            </a:r>
            <a:r>
              <a:rPr lang="en-US" sz="3000" dirty="0">
                <a:solidFill>
                  <a:schemeClr val="tx1"/>
                </a:solidFill>
              </a:rPr>
              <a:t>keep time log</a:t>
            </a:r>
          </a:p>
          <a:p>
            <a:pPr algn="l">
              <a:buFontTx/>
              <a:buChar char="•"/>
            </a:pPr>
            <a:endParaRPr lang="en-US" sz="1000" dirty="0">
              <a:solidFill>
                <a:schemeClr val="tx1"/>
              </a:solidFill>
            </a:endParaRPr>
          </a:p>
          <a:p>
            <a:pPr lvl="1" algn="l">
              <a:buFontTx/>
              <a:buNone/>
            </a:pPr>
            <a:r>
              <a:rPr lang="en-US" sz="3000" dirty="0">
                <a:solidFill>
                  <a:srgbClr val="CC3300"/>
                </a:solidFill>
                <a:sym typeface="Wingdings" pitchFamily="2" charset="2"/>
              </a:rPr>
              <a:t> </a:t>
            </a:r>
            <a:r>
              <a:rPr lang="en-US" sz="2600" dirty="0"/>
              <a:t>30-45 minutes daily or 2-3 longer</a:t>
            </a:r>
          </a:p>
          <a:p>
            <a:pPr lvl="1" algn="l">
              <a:buFontTx/>
              <a:buNone/>
            </a:pPr>
            <a:r>
              <a:rPr lang="en-US" sz="2600" dirty="0"/>
              <a:t>    </a:t>
            </a:r>
            <a:r>
              <a:rPr lang="en-US" sz="800" dirty="0"/>
              <a:t> </a:t>
            </a:r>
            <a:r>
              <a:rPr lang="en-US" sz="2600" dirty="0"/>
              <a:t>blocks weekly</a:t>
            </a:r>
          </a:p>
          <a:p>
            <a:pPr lvl="1" algn="l">
              <a:buFontTx/>
              <a:buChar char="–"/>
            </a:pPr>
            <a:endParaRPr lang="en-US" sz="1000" dirty="0">
              <a:solidFill>
                <a:schemeClr val="tx1"/>
              </a:solidFill>
            </a:endParaRPr>
          </a:p>
          <a:p>
            <a:pPr lvl="1" algn="l">
              <a:buFontTx/>
              <a:buNone/>
            </a:pPr>
            <a:r>
              <a:rPr lang="en-US" sz="3000" dirty="0">
                <a:solidFill>
                  <a:srgbClr val="CC3300"/>
                </a:solidFill>
                <a:sym typeface="Wingdings" pitchFamily="2" charset="2"/>
              </a:rPr>
              <a:t> </a:t>
            </a:r>
            <a:r>
              <a:rPr lang="en-US" sz="2600" dirty="0"/>
              <a:t>Keep record of time spent on all activities</a:t>
            </a:r>
          </a:p>
          <a:p>
            <a:pPr lvl="1" algn="l">
              <a:buFontTx/>
              <a:buChar char="–"/>
            </a:pPr>
            <a:endParaRPr lang="en-US" sz="2000" dirty="0">
              <a:solidFill>
                <a:schemeClr val="tx1"/>
              </a:solidFill>
            </a:endParaRPr>
          </a:p>
          <a:p>
            <a:pPr algn="l">
              <a:buFontTx/>
              <a:buNone/>
            </a:pPr>
            <a:r>
              <a:rPr lang="en-US" sz="3000" dirty="0">
                <a:solidFill>
                  <a:srgbClr val="CC3300"/>
                </a:solidFill>
                <a:sym typeface="Wingdings" pitchFamily="2" charset="2"/>
              </a:rPr>
              <a:t> </a:t>
            </a:r>
            <a:r>
              <a:rPr lang="en-US" sz="3000" dirty="0">
                <a:solidFill>
                  <a:schemeClr val="tx1"/>
                </a:solidFill>
              </a:rPr>
              <a:t>Limit preparation time for class </a:t>
            </a:r>
          </a:p>
          <a:p>
            <a:pPr algn="l">
              <a:buFontTx/>
              <a:buNone/>
            </a:pPr>
            <a:r>
              <a:rPr lang="en-US" sz="3000" dirty="0">
                <a:solidFill>
                  <a:schemeClr val="tx1"/>
                </a:solidFill>
              </a:rPr>
              <a:t>    (especially after the first offering)</a:t>
            </a:r>
          </a:p>
          <a:p>
            <a:pPr algn="l">
              <a:buFontTx/>
              <a:buChar char="•"/>
            </a:pPr>
            <a:endParaRPr lang="en-US" sz="1000" dirty="0">
              <a:solidFill>
                <a:schemeClr val="tx1"/>
              </a:solidFill>
            </a:endParaRPr>
          </a:p>
          <a:p>
            <a:pPr lvl="1" algn="l">
              <a:buFontTx/>
              <a:buNone/>
            </a:pPr>
            <a:r>
              <a:rPr lang="en-US" sz="3000" dirty="0">
                <a:solidFill>
                  <a:srgbClr val="CC3300"/>
                </a:solidFill>
                <a:sym typeface="Wingdings" pitchFamily="2" charset="2"/>
              </a:rPr>
              <a:t> </a:t>
            </a:r>
            <a:r>
              <a:rPr lang="en-US" sz="2600" u="sng" dirty="0"/>
              <a:t>&lt;</a:t>
            </a:r>
            <a:r>
              <a:rPr lang="en-US" sz="2600" dirty="0"/>
              <a:t> 2 hours preparation for 1 hour of lecture</a:t>
            </a:r>
          </a:p>
          <a:p>
            <a:pPr lvl="1" algn="l">
              <a:buFontTx/>
              <a:buChar char="–"/>
            </a:pPr>
            <a:endParaRPr lang="en-US" sz="1000" dirty="0">
              <a:solidFill>
                <a:schemeClr val="tx1"/>
              </a:solidFill>
            </a:endParaRPr>
          </a:p>
          <a:p>
            <a:pPr lvl="1" algn="l">
              <a:buFontTx/>
              <a:buNone/>
            </a:pPr>
            <a:r>
              <a:rPr lang="en-US" sz="3000" dirty="0">
                <a:solidFill>
                  <a:srgbClr val="CC3300"/>
                </a:solidFill>
                <a:sym typeface="Wingdings" pitchFamily="2" charset="2"/>
              </a:rPr>
              <a:t> </a:t>
            </a:r>
            <a:r>
              <a:rPr lang="en-US" sz="2600" dirty="0"/>
              <a:t>Keep track of time spent in time log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3"/>
          <p:cNvSpPr>
            <a:spLocks noGrp="1"/>
          </p:cNvSpPr>
          <p:nvPr>
            <p:ph type="sldNum" sz="quarter" idx="12"/>
          </p:nvPr>
        </p:nvSpPr>
        <p:spPr>
          <a:noFill/>
        </p:spPr>
        <p:txBody>
          <a:bodyPr/>
          <a:lstStyle/>
          <a:p>
            <a:r>
              <a:rPr lang="en-US" dirty="0">
                <a:solidFill>
                  <a:srgbClr val="000000"/>
                </a:solidFill>
              </a:rPr>
              <a:t>  </a:t>
            </a:r>
            <a:fld id="{9FA1B3FA-F321-4154-B167-99B2DCC457E7}" type="slidenum">
              <a:rPr lang="en-US" smtClean="0">
                <a:solidFill>
                  <a:srgbClr val="000000"/>
                </a:solidFill>
              </a:rPr>
              <a:pPr/>
              <a:t>50</a:t>
            </a:fld>
            <a:endParaRPr lang="en-US" dirty="0">
              <a:solidFill>
                <a:srgbClr val="000000"/>
              </a:solidFill>
            </a:endParaRPr>
          </a:p>
        </p:txBody>
      </p:sp>
      <p:sp>
        <p:nvSpPr>
          <p:cNvPr id="63491" name="Text Box 1026"/>
          <p:cNvSpPr txBox="1">
            <a:spLocks noChangeArrowheads="1"/>
          </p:cNvSpPr>
          <p:nvPr/>
        </p:nvSpPr>
        <p:spPr bwMode="auto">
          <a:xfrm>
            <a:off x="0" y="1143000"/>
            <a:ext cx="9144000" cy="6002338"/>
          </a:xfrm>
          <a:prstGeom prst="rect">
            <a:avLst/>
          </a:prstGeom>
          <a:noFill/>
          <a:ln w="9525">
            <a:noFill/>
            <a:miter lim="800000"/>
            <a:headEnd/>
            <a:tailEnd/>
          </a:ln>
        </p:spPr>
        <p:txBody>
          <a:bodyPr>
            <a:spAutoFit/>
          </a:bodyPr>
          <a:lstStyle/>
          <a:p>
            <a:pPr algn="l">
              <a:defRPr/>
            </a:pPr>
            <a:r>
              <a:rPr lang="en-US" dirty="0"/>
              <a:t>  Don’t Plagiarize, including self-plagiarism</a:t>
            </a:r>
          </a:p>
          <a:p>
            <a:pPr algn="l">
              <a:buFont typeface="Wingdings" pitchFamily="2" charset="2"/>
              <a:buNone/>
              <a:defRPr/>
            </a:pPr>
            <a:endParaRPr lang="en-US" dirty="0"/>
          </a:p>
          <a:p>
            <a:pPr algn="l">
              <a:defRPr/>
            </a:pPr>
            <a:r>
              <a:rPr lang="en-US" dirty="0"/>
              <a:t> Two Major Types (see CLAS web site listed below): </a:t>
            </a:r>
          </a:p>
          <a:p>
            <a:pPr algn="l">
              <a:buFont typeface="Wingdings" pitchFamily="2" charset="2"/>
              <a:buNone/>
              <a:defRPr/>
            </a:pPr>
            <a:r>
              <a:rPr lang="en-US" dirty="0"/>
              <a:t>	1.  Plagiarism of ideas  </a:t>
            </a:r>
          </a:p>
          <a:p>
            <a:pPr marL="401638" indent="111125" algn="l">
              <a:buFont typeface="Wingdings" pitchFamily="2" charset="2"/>
              <a:buNone/>
              <a:defRPr/>
            </a:pPr>
            <a:r>
              <a:rPr lang="en-US" sz="1600" i="1" dirty="0">
                <a:solidFill>
                  <a:srgbClr val="0000CC"/>
                </a:solidFill>
              </a:rPr>
              <a:t>Appropriating an idea (e.g., an explanation, a theory, a conclusion, a hypothesis,  a metaphor) in whole or in part, or with superficial modifications without giving credit to its originator. </a:t>
            </a:r>
            <a:r>
              <a:rPr lang="en-US" i="1" dirty="0"/>
              <a:t> </a:t>
            </a:r>
            <a:endParaRPr lang="en-US" dirty="0"/>
          </a:p>
          <a:p>
            <a:pPr algn="l">
              <a:buFont typeface="Wingdings" pitchFamily="2" charset="2"/>
              <a:buNone/>
              <a:defRPr/>
            </a:pPr>
            <a:r>
              <a:rPr lang="en-US" dirty="0"/>
              <a:t>Ethical writing demands that ideas, data, and conclusions that are borrowed from others must be properly acknowledged (footnote or reference citation). </a:t>
            </a:r>
          </a:p>
          <a:p>
            <a:pPr algn="l">
              <a:buFont typeface="Wingdings" pitchFamily="2" charset="2"/>
              <a:buNone/>
              <a:defRPr/>
            </a:pPr>
            <a:endParaRPr lang="en-US" dirty="0"/>
          </a:p>
          <a:p>
            <a:pPr algn="l">
              <a:buFont typeface="Wingdings" pitchFamily="2" charset="2"/>
              <a:buNone/>
              <a:defRPr/>
            </a:pPr>
            <a:r>
              <a:rPr lang="en-US" dirty="0"/>
              <a:t>	2. Plagiarism of text</a:t>
            </a:r>
          </a:p>
          <a:p>
            <a:pPr marL="401638" indent="111125" algn="l">
              <a:buFont typeface="Wingdings" pitchFamily="2" charset="2"/>
              <a:buNone/>
              <a:defRPr/>
            </a:pPr>
            <a:r>
              <a:rPr lang="en-US" sz="1600" i="1" dirty="0">
                <a:solidFill>
                  <a:srgbClr val="0000CC"/>
                </a:solidFill>
              </a:rPr>
              <a:t>Copying a portion of text from another source without giving credit to its author and without enclosing the borrowed text in quotation marks.</a:t>
            </a:r>
            <a:endParaRPr lang="en-US" sz="1600" dirty="0">
              <a:solidFill>
                <a:srgbClr val="0000CC"/>
              </a:solidFill>
            </a:endParaRPr>
          </a:p>
          <a:p>
            <a:pPr algn="l">
              <a:buFont typeface="Wingdings" pitchFamily="2" charset="2"/>
              <a:buNone/>
              <a:defRPr/>
            </a:pPr>
            <a:r>
              <a:rPr lang="en-US" dirty="0"/>
              <a:t>Any verbatim text taken from another author must be enclosed in quotation marks.</a:t>
            </a:r>
          </a:p>
          <a:p>
            <a:pPr algn="l">
              <a:defRPr/>
            </a:pPr>
            <a:endParaRPr lang="en-US" dirty="0"/>
          </a:p>
          <a:p>
            <a:pPr algn="l">
              <a:defRPr/>
            </a:pPr>
            <a:r>
              <a:rPr lang="en-US" dirty="0"/>
              <a:t>  CLAS site that contains an excellent tutorial on plagiarism:</a:t>
            </a:r>
          </a:p>
          <a:p>
            <a:pPr>
              <a:buFont typeface="Wingdings" pitchFamily="2" charset="2"/>
              <a:buNone/>
              <a:defRPr/>
            </a:pPr>
            <a:r>
              <a:rPr lang="en-US" sz="1400" dirty="0">
                <a:solidFill>
                  <a:srgbClr val="C00000"/>
                </a:solidFill>
              </a:rPr>
              <a:t>www.clas.ufl.edu/users/msscha/avoiding_plagiarism_roig_text.doc</a:t>
            </a:r>
            <a:r>
              <a:rPr lang="en-US" dirty="0"/>
              <a:t> </a:t>
            </a:r>
          </a:p>
          <a:p>
            <a:pPr algn="l">
              <a:defRPr/>
            </a:pPr>
            <a:r>
              <a:rPr lang="en-US" dirty="0"/>
              <a:t>  Council of Writing Program Administrators website:</a:t>
            </a:r>
          </a:p>
          <a:p>
            <a:pPr>
              <a:buFont typeface="Wingdings" pitchFamily="2" charset="2"/>
              <a:buNone/>
              <a:defRPr/>
            </a:pPr>
            <a:r>
              <a:rPr lang="en-US" sz="1400" dirty="0">
                <a:solidFill>
                  <a:srgbClr val="C00000"/>
                </a:solidFill>
                <a:hlinkClick r:id="rId3"/>
              </a:rPr>
              <a:t>http://www.wpacouncil.org/node/9</a:t>
            </a:r>
            <a:endParaRPr lang="en-US" sz="1400" dirty="0">
              <a:solidFill>
                <a:srgbClr val="C00000"/>
              </a:solidFill>
            </a:endParaRPr>
          </a:p>
          <a:p>
            <a:pPr algn="l" eaLnBrk="1" hangingPunct="1">
              <a:buFontTx/>
              <a:buNone/>
              <a:defRPr/>
            </a:pPr>
            <a:endParaRPr lang="en-US" dirty="0">
              <a:solidFill>
                <a:srgbClr val="3333CC"/>
              </a:solidFill>
            </a:endParaRPr>
          </a:p>
        </p:txBody>
      </p:sp>
      <p:sp>
        <p:nvSpPr>
          <p:cNvPr id="60420" name="Text Box 1028"/>
          <p:cNvSpPr txBox="1">
            <a:spLocks noChangeArrowheads="1"/>
          </p:cNvSpPr>
          <p:nvPr/>
        </p:nvSpPr>
        <p:spPr bwMode="auto">
          <a:xfrm>
            <a:off x="0" y="0"/>
            <a:ext cx="9140825" cy="1096963"/>
          </a:xfrm>
          <a:prstGeom prst="rect">
            <a:avLst/>
          </a:prstGeom>
          <a:noFill/>
          <a:ln w="9525">
            <a:noFill/>
            <a:miter lim="800000"/>
            <a:headEnd/>
            <a:tailEnd/>
          </a:ln>
        </p:spPr>
        <p:txBody>
          <a:bodyPr wrap="none" anchor="ctr" anchorCtr="1"/>
          <a:lstStyle/>
          <a:p>
            <a:pPr algn="l">
              <a:buFont typeface="Wingdings" pitchFamily="2" charset="2"/>
              <a:buNone/>
            </a:pPr>
            <a:r>
              <a:rPr lang="en-US" sz="3600" dirty="0">
                <a:solidFill>
                  <a:srgbClr val="0000CC"/>
                </a:solidFill>
              </a:rPr>
              <a:t>Information on Plagiarism</a:t>
            </a:r>
          </a:p>
        </p:txBody>
      </p:sp>
    </p:spTree>
    <p:extLst>
      <p:ext uri="{BB962C8B-B14F-4D97-AF65-F5344CB8AC3E}">
        <p14:creationId xmlns:p14="http://schemas.microsoft.com/office/powerpoint/2010/main" val="912461040"/>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3"/>
          <p:cNvSpPr>
            <a:spLocks noGrp="1"/>
          </p:cNvSpPr>
          <p:nvPr>
            <p:ph type="sldNum" sz="quarter" idx="12"/>
          </p:nvPr>
        </p:nvSpPr>
        <p:spPr>
          <a:noFill/>
        </p:spPr>
        <p:txBody>
          <a:bodyPr/>
          <a:lstStyle/>
          <a:p>
            <a:r>
              <a:rPr lang="en-US" dirty="0">
                <a:solidFill>
                  <a:srgbClr val="000000"/>
                </a:solidFill>
              </a:rPr>
              <a:t>  </a:t>
            </a:r>
            <a:fld id="{4D06DD9C-3C0D-4ED7-AEB6-5F921F4B98F0}" type="slidenum">
              <a:rPr lang="en-US" smtClean="0">
                <a:solidFill>
                  <a:srgbClr val="000000"/>
                </a:solidFill>
              </a:rPr>
              <a:pPr/>
              <a:t>51</a:t>
            </a:fld>
            <a:endParaRPr lang="en-US" dirty="0">
              <a:solidFill>
                <a:srgbClr val="000000"/>
              </a:solidFill>
            </a:endParaRPr>
          </a:p>
        </p:txBody>
      </p:sp>
      <p:sp>
        <p:nvSpPr>
          <p:cNvPr id="86019" name="Text Box 1026"/>
          <p:cNvSpPr txBox="1">
            <a:spLocks noChangeArrowheads="1"/>
          </p:cNvSpPr>
          <p:nvPr/>
        </p:nvSpPr>
        <p:spPr bwMode="auto">
          <a:xfrm>
            <a:off x="0" y="2133600"/>
            <a:ext cx="9144000" cy="2286000"/>
          </a:xfrm>
          <a:prstGeom prst="rect">
            <a:avLst/>
          </a:prstGeom>
          <a:solidFill>
            <a:srgbClr val="EAEAEA"/>
          </a:solidFill>
          <a:ln w="9525">
            <a:noFill/>
            <a:miter lim="800000"/>
            <a:headEnd/>
            <a:tailEnd/>
          </a:ln>
        </p:spPr>
        <p:txBody>
          <a:bodyPr anchor="ctr" anchorCtr="1"/>
          <a:lstStyle/>
          <a:p>
            <a:pPr>
              <a:buFontTx/>
              <a:buNone/>
            </a:pPr>
            <a:r>
              <a:rPr lang="en-US" sz="4400" dirty="0">
                <a:solidFill>
                  <a:srgbClr val="3333CC"/>
                </a:solidFill>
              </a:rPr>
              <a:t>Applying for </a:t>
            </a:r>
          </a:p>
          <a:p>
            <a:pPr>
              <a:buFontTx/>
              <a:buNone/>
            </a:pPr>
            <a:r>
              <a:rPr lang="en-US" sz="4400" dirty="0">
                <a:solidFill>
                  <a:srgbClr val="3333CC"/>
                </a:solidFill>
              </a:rPr>
              <a:t>NSF Grants</a:t>
            </a:r>
          </a:p>
        </p:txBody>
      </p:sp>
    </p:spTree>
    <p:extLst>
      <p:ext uri="{BB962C8B-B14F-4D97-AF65-F5344CB8AC3E}">
        <p14:creationId xmlns:p14="http://schemas.microsoft.com/office/powerpoint/2010/main" val="41506042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3"/>
          <p:cNvSpPr>
            <a:spLocks noGrp="1"/>
          </p:cNvSpPr>
          <p:nvPr>
            <p:ph type="sldNum" sz="quarter" idx="12"/>
          </p:nvPr>
        </p:nvSpPr>
        <p:spPr>
          <a:noFill/>
        </p:spPr>
        <p:txBody>
          <a:bodyPr/>
          <a:lstStyle/>
          <a:p>
            <a:pPr defTabSz="685800" fontAlgn="auto">
              <a:spcBef>
                <a:spcPts val="0"/>
              </a:spcBef>
              <a:spcAft>
                <a:spcPts val="0"/>
              </a:spcAft>
            </a:pPr>
            <a:r>
              <a:rPr lang="en-US" sz="1350" b="0" kern="0" dirty="0">
                <a:solidFill>
                  <a:srgbClr val="000000"/>
                </a:solidFill>
              </a:rPr>
              <a:t>  </a:t>
            </a:r>
            <a:fld id="{62F12661-3555-4A34-BE7B-678221F5A191}" type="slidenum">
              <a:rPr lang="en-US" sz="1350" b="0" kern="0">
                <a:solidFill>
                  <a:srgbClr val="000000"/>
                </a:solidFill>
              </a:rPr>
              <a:pPr defTabSz="685800" fontAlgn="auto">
                <a:spcBef>
                  <a:spcPts val="0"/>
                </a:spcBef>
                <a:spcAft>
                  <a:spcPts val="0"/>
                </a:spcAft>
              </a:pPr>
              <a:t>52</a:t>
            </a:fld>
            <a:endParaRPr lang="en-US" sz="1350" b="0" kern="0" dirty="0">
              <a:solidFill>
                <a:srgbClr val="000000"/>
              </a:solidFill>
            </a:endParaRPr>
          </a:p>
        </p:txBody>
      </p:sp>
      <p:sp>
        <p:nvSpPr>
          <p:cNvPr id="87043" name="Text Box 2"/>
          <p:cNvSpPr txBox="1">
            <a:spLocks noChangeArrowheads="1"/>
          </p:cNvSpPr>
          <p:nvPr/>
        </p:nvSpPr>
        <p:spPr bwMode="auto">
          <a:xfrm>
            <a:off x="0" y="0"/>
            <a:ext cx="9144000" cy="685800"/>
          </a:xfrm>
          <a:prstGeom prst="rect">
            <a:avLst/>
          </a:prstGeom>
          <a:solidFill>
            <a:schemeClr val="bg2">
              <a:lumMod val="20000"/>
              <a:lumOff val="80000"/>
            </a:schemeClr>
          </a:solidFill>
          <a:ln w="9525">
            <a:noFill/>
            <a:miter lim="800000"/>
            <a:headEnd/>
            <a:tailEnd/>
          </a:ln>
        </p:spPr>
        <p:txBody>
          <a:bodyPr anchor="ctr" anchorCtr="1"/>
          <a:lstStyle/>
          <a:p>
            <a:pPr defTabSz="685800">
              <a:buNone/>
            </a:pPr>
            <a:r>
              <a:rPr lang="en-US" sz="3300" kern="0" dirty="0">
                <a:solidFill>
                  <a:srgbClr val="3333CC"/>
                </a:solidFill>
              </a:rPr>
              <a:t>Five Review Elements</a:t>
            </a:r>
          </a:p>
        </p:txBody>
      </p:sp>
      <p:sp>
        <p:nvSpPr>
          <p:cNvPr id="87044" name="Text Box 3"/>
          <p:cNvSpPr txBox="1">
            <a:spLocks noChangeArrowheads="1"/>
          </p:cNvSpPr>
          <p:nvPr/>
        </p:nvSpPr>
        <p:spPr bwMode="auto">
          <a:xfrm>
            <a:off x="1446628" y="1066800"/>
            <a:ext cx="6743700" cy="4862870"/>
          </a:xfrm>
          <a:prstGeom prst="rect">
            <a:avLst/>
          </a:prstGeom>
          <a:noFill/>
          <a:ln w="9525">
            <a:noFill/>
            <a:miter lim="800000"/>
            <a:headEnd/>
            <a:tailEnd/>
          </a:ln>
        </p:spPr>
        <p:txBody>
          <a:bodyPr>
            <a:spAutoFit/>
          </a:bodyPr>
          <a:lstStyle/>
          <a:p>
            <a:pPr marL="0" lvl="1" defTabSz="685800">
              <a:buNone/>
            </a:pPr>
            <a:r>
              <a:rPr lang="en-US" sz="150" kern="0" dirty="0">
                <a:solidFill>
                  <a:srgbClr val="063DE8"/>
                </a:solidFill>
              </a:rPr>
              <a:t> </a:t>
            </a:r>
          </a:p>
          <a:p>
            <a:pPr algn="l" defTabSz="685800">
              <a:buNone/>
            </a:pPr>
            <a:r>
              <a:rPr lang="en-US" sz="2400" kern="0" dirty="0">
                <a:solidFill>
                  <a:srgbClr val="CC3300"/>
                </a:solidFill>
                <a:sym typeface="Wingdings" pitchFamily="2" charset="2"/>
              </a:rPr>
              <a:t></a:t>
            </a:r>
            <a:r>
              <a:rPr lang="en-US" sz="2400" kern="0" dirty="0">
                <a:solidFill>
                  <a:srgbClr val="063DE8"/>
                </a:solidFill>
                <a:sym typeface="Wingdings" pitchFamily="2" charset="2"/>
              </a:rPr>
              <a:t> </a:t>
            </a:r>
            <a:r>
              <a:rPr lang="en-US" kern="0" dirty="0">
                <a:solidFill>
                  <a:srgbClr val="063DE8"/>
                </a:solidFill>
                <a:sym typeface="Wingdings" pitchFamily="2" charset="2"/>
              </a:rPr>
              <a:t>Substance of the proposal</a:t>
            </a:r>
            <a:endParaRPr lang="en-US" kern="0" dirty="0">
              <a:solidFill>
                <a:srgbClr val="063DE8"/>
              </a:solidFill>
            </a:endParaRPr>
          </a:p>
          <a:p>
            <a:pPr algn="l" defTabSz="685800">
              <a:buNone/>
            </a:pPr>
            <a:r>
              <a:rPr lang="en-US" kern="0" dirty="0">
                <a:solidFill>
                  <a:srgbClr val="081D58"/>
                </a:solidFill>
                <a:sym typeface="Wingdings" pitchFamily="2" charset="2"/>
              </a:rPr>
              <a:t>    </a:t>
            </a:r>
            <a:r>
              <a:rPr lang="en-US" sz="1600" kern="0" dirty="0">
                <a:solidFill>
                  <a:srgbClr val="CC3300"/>
                </a:solidFill>
                <a:sym typeface="Wingdings" pitchFamily="2" charset="2"/>
              </a:rPr>
              <a:t></a:t>
            </a:r>
            <a:r>
              <a:rPr lang="en-US" sz="1600" kern="0" dirty="0">
                <a:solidFill>
                  <a:srgbClr val="081D58"/>
                </a:solidFill>
                <a:sym typeface="Wingdings" pitchFamily="2" charset="2"/>
              </a:rPr>
              <a:t> </a:t>
            </a:r>
            <a:r>
              <a:rPr lang="en-US" sz="1600" kern="0" dirty="0">
                <a:solidFill>
                  <a:srgbClr val="081D58"/>
                </a:solidFill>
              </a:rPr>
              <a:t>What is the potential for the proposed activity in terms of Intellectual Merit and Broader Impacts?</a:t>
            </a:r>
          </a:p>
          <a:p>
            <a:pPr algn="l" defTabSz="685800">
              <a:buNone/>
            </a:pPr>
            <a:r>
              <a:rPr lang="en-US" sz="1600" kern="0" dirty="0">
                <a:solidFill>
                  <a:srgbClr val="081D58"/>
                </a:solidFill>
              </a:rPr>
              <a:t>     </a:t>
            </a:r>
            <a:r>
              <a:rPr lang="en-US" sz="1600" kern="0" dirty="0">
                <a:solidFill>
                  <a:srgbClr val="CC3300"/>
                </a:solidFill>
                <a:sym typeface="Wingdings" pitchFamily="2" charset="2"/>
              </a:rPr>
              <a:t></a:t>
            </a:r>
            <a:r>
              <a:rPr lang="en-US" sz="1600" kern="0" dirty="0">
                <a:solidFill>
                  <a:srgbClr val="081D58"/>
                </a:solidFill>
                <a:sym typeface="Wingdings" pitchFamily="2" charset="2"/>
              </a:rPr>
              <a:t> </a:t>
            </a:r>
            <a:r>
              <a:rPr lang="en-US" sz="1600" kern="0" dirty="0">
                <a:solidFill>
                  <a:srgbClr val="081D58"/>
                </a:solidFill>
              </a:rPr>
              <a:t>To what extent do the proposed activities suggest and explore creative, original, or potentially transformative concepts?</a:t>
            </a:r>
          </a:p>
          <a:p>
            <a:pPr algn="l" defTabSz="685800">
              <a:buNone/>
            </a:pPr>
            <a:endParaRPr lang="en-US" sz="1500" kern="0" dirty="0">
              <a:solidFill>
                <a:srgbClr val="081D58"/>
              </a:solidFill>
            </a:endParaRPr>
          </a:p>
          <a:p>
            <a:pPr marL="257175" indent="-257175" algn="l" defTabSz="685800">
              <a:buClr>
                <a:srgbClr val="C00000"/>
              </a:buClr>
              <a:buSzPct val="120000"/>
            </a:pPr>
            <a:r>
              <a:rPr lang="en-US" kern="0" dirty="0">
                <a:solidFill>
                  <a:srgbClr val="3333CC"/>
                </a:solidFill>
              </a:rPr>
              <a:t> Planning, qualifications, and resources</a:t>
            </a:r>
          </a:p>
          <a:p>
            <a:pPr algn="l" defTabSz="685800">
              <a:buNone/>
            </a:pPr>
            <a:r>
              <a:rPr lang="en-US" sz="1500" kern="0" dirty="0">
                <a:solidFill>
                  <a:srgbClr val="081D58"/>
                </a:solidFill>
              </a:rPr>
              <a:t>     </a:t>
            </a:r>
            <a:r>
              <a:rPr lang="en-US" sz="1600" kern="0" dirty="0">
                <a:solidFill>
                  <a:srgbClr val="CC3300"/>
                </a:solidFill>
                <a:sym typeface="Wingdings" pitchFamily="2" charset="2"/>
              </a:rPr>
              <a:t></a:t>
            </a:r>
            <a:r>
              <a:rPr lang="en-US" sz="1600" kern="0" dirty="0">
                <a:solidFill>
                  <a:srgbClr val="081D58"/>
                </a:solidFill>
                <a:sym typeface="Wingdings" pitchFamily="2" charset="2"/>
              </a:rPr>
              <a:t> </a:t>
            </a:r>
            <a:r>
              <a:rPr lang="en-US" sz="1600" kern="0" dirty="0">
                <a:solidFill>
                  <a:srgbClr val="081D58"/>
                </a:solidFill>
              </a:rPr>
              <a:t>Is the plan for carrying out the proposed activities well-reasoned, well-organized, and based on a sound rationale? Does the plan incorporate a mechanism to assess success?</a:t>
            </a:r>
          </a:p>
          <a:p>
            <a:pPr algn="l" defTabSz="685800">
              <a:buNone/>
            </a:pPr>
            <a:r>
              <a:rPr lang="en-US" sz="1600" kern="0" dirty="0">
                <a:solidFill>
                  <a:srgbClr val="081D58"/>
                </a:solidFill>
              </a:rPr>
              <a:t>     </a:t>
            </a:r>
            <a:r>
              <a:rPr lang="en-US" sz="1600" kern="0" dirty="0">
                <a:solidFill>
                  <a:srgbClr val="CC3300"/>
                </a:solidFill>
                <a:sym typeface="Wingdings" pitchFamily="2" charset="2"/>
              </a:rPr>
              <a:t></a:t>
            </a:r>
            <a:r>
              <a:rPr lang="en-US" sz="1600" kern="0" dirty="0">
                <a:solidFill>
                  <a:srgbClr val="081D58"/>
                </a:solidFill>
                <a:sym typeface="Wingdings" pitchFamily="2" charset="2"/>
              </a:rPr>
              <a:t> </a:t>
            </a:r>
            <a:r>
              <a:rPr lang="en-US" sz="1600" kern="0" dirty="0">
                <a:solidFill>
                  <a:srgbClr val="081D58"/>
                </a:solidFill>
              </a:rPr>
              <a:t>How well qualified is the individual, team, or institution to conduct the proposed activities?</a:t>
            </a:r>
          </a:p>
          <a:p>
            <a:pPr algn="l" defTabSz="685800">
              <a:buNone/>
            </a:pPr>
            <a:r>
              <a:rPr lang="en-US" sz="1600" kern="0" dirty="0">
                <a:solidFill>
                  <a:srgbClr val="081D58"/>
                </a:solidFill>
              </a:rPr>
              <a:t>     </a:t>
            </a:r>
            <a:r>
              <a:rPr lang="en-US" sz="1600" kern="0" dirty="0">
                <a:solidFill>
                  <a:srgbClr val="CC3300"/>
                </a:solidFill>
                <a:sym typeface="Wingdings" pitchFamily="2" charset="2"/>
              </a:rPr>
              <a:t></a:t>
            </a:r>
            <a:r>
              <a:rPr lang="en-US" sz="1600" kern="0" dirty="0">
                <a:solidFill>
                  <a:srgbClr val="081D58"/>
                </a:solidFill>
                <a:sym typeface="Wingdings" pitchFamily="2" charset="2"/>
              </a:rPr>
              <a:t> </a:t>
            </a:r>
            <a:r>
              <a:rPr lang="en-US" sz="1600" kern="0" dirty="0">
                <a:solidFill>
                  <a:srgbClr val="081D58"/>
                </a:solidFill>
              </a:rPr>
              <a:t>Are there adequate resources available to the PI (either at the home institution or through collaborations) to carry out the proposed activities?</a:t>
            </a:r>
          </a:p>
          <a:p>
            <a:pPr defTabSz="685800">
              <a:buNone/>
            </a:pPr>
            <a:endParaRPr lang="en-US" sz="1500" b="0" kern="0" dirty="0">
              <a:solidFill>
                <a:srgbClr val="081D58"/>
              </a:solidFill>
            </a:endParaRPr>
          </a:p>
          <a:p>
            <a:pPr defTabSz="685800">
              <a:buNone/>
            </a:pPr>
            <a:r>
              <a:rPr lang="en-US" sz="1050" kern="0" dirty="0">
                <a:solidFill>
                  <a:srgbClr val="00CC99">
                    <a:lumMod val="50000"/>
                  </a:srgbClr>
                </a:solidFill>
              </a:rPr>
              <a:t>Note that all bulleted items refer to both intellectual merit and broader impacts.</a:t>
            </a:r>
          </a:p>
        </p:txBody>
      </p:sp>
    </p:spTree>
    <p:extLst>
      <p:ext uri="{BB962C8B-B14F-4D97-AF65-F5344CB8AC3E}">
        <p14:creationId xmlns:p14="http://schemas.microsoft.com/office/powerpoint/2010/main" val="4144538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3"/>
          <p:cNvSpPr>
            <a:spLocks noGrp="1"/>
          </p:cNvSpPr>
          <p:nvPr>
            <p:ph type="sldNum" sz="quarter" idx="12"/>
          </p:nvPr>
        </p:nvSpPr>
        <p:spPr>
          <a:noFill/>
        </p:spPr>
        <p:txBody>
          <a:bodyPr/>
          <a:lstStyle/>
          <a:p>
            <a:r>
              <a:rPr lang="en-US" dirty="0">
                <a:solidFill>
                  <a:srgbClr val="000000"/>
                </a:solidFill>
              </a:rPr>
              <a:t>  </a:t>
            </a:r>
            <a:fld id="{62F12661-3555-4A34-BE7B-678221F5A191}" type="slidenum">
              <a:rPr lang="en-US" smtClean="0">
                <a:solidFill>
                  <a:srgbClr val="000000"/>
                </a:solidFill>
              </a:rPr>
              <a:pPr/>
              <a:t>53</a:t>
            </a:fld>
            <a:endParaRPr lang="en-US" dirty="0">
              <a:solidFill>
                <a:srgbClr val="000000"/>
              </a:solidFill>
            </a:endParaRPr>
          </a:p>
        </p:txBody>
      </p:sp>
      <p:sp>
        <p:nvSpPr>
          <p:cNvPr id="87043" name="Text Box 2"/>
          <p:cNvSpPr txBox="1">
            <a:spLocks noChangeArrowheads="1"/>
          </p:cNvSpPr>
          <p:nvPr/>
        </p:nvSpPr>
        <p:spPr bwMode="auto">
          <a:xfrm>
            <a:off x="0" y="0"/>
            <a:ext cx="9144000" cy="914400"/>
          </a:xfrm>
          <a:prstGeom prst="rect">
            <a:avLst/>
          </a:prstGeom>
          <a:noFill/>
          <a:ln w="9525">
            <a:noFill/>
            <a:miter lim="800000"/>
            <a:headEnd/>
            <a:tailEnd/>
          </a:ln>
        </p:spPr>
        <p:txBody>
          <a:bodyPr anchor="ctr" anchorCtr="1"/>
          <a:lstStyle/>
          <a:p>
            <a:pPr>
              <a:buFontTx/>
              <a:buNone/>
            </a:pPr>
            <a:r>
              <a:rPr lang="en-US" sz="4400" dirty="0">
                <a:solidFill>
                  <a:srgbClr val="3333CC"/>
                </a:solidFill>
              </a:rPr>
              <a:t>Award Criteria</a:t>
            </a:r>
          </a:p>
        </p:txBody>
      </p:sp>
      <p:sp>
        <p:nvSpPr>
          <p:cNvPr id="87044" name="Text Box 3"/>
          <p:cNvSpPr txBox="1">
            <a:spLocks noChangeArrowheads="1"/>
          </p:cNvSpPr>
          <p:nvPr/>
        </p:nvSpPr>
        <p:spPr bwMode="auto">
          <a:xfrm>
            <a:off x="152400" y="914400"/>
            <a:ext cx="8991600" cy="5868988"/>
          </a:xfrm>
          <a:prstGeom prst="rect">
            <a:avLst/>
          </a:prstGeom>
          <a:noFill/>
          <a:ln w="9525">
            <a:noFill/>
            <a:miter lim="800000"/>
            <a:headEnd/>
            <a:tailEnd/>
          </a:ln>
        </p:spPr>
        <p:txBody>
          <a:bodyPr>
            <a:spAutoFit/>
          </a:bodyPr>
          <a:lstStyle/>
          <a:p>
            <a:pPr lvl="1" algn="l">
              <a:buFont typeface="Wingdings" pitchFamily="2" charset="2"/>
              <a:buNone/>
            </a:pPr>
            <a:r>
              <a:rPr lang="en-US" sz="200" dirty="0">
                <a:solidFill>
                  <a:srgbClr val="063DE8"/>
                </a:solidFill>
              </a:rPr>
              <a:t> </a:t>
            </a:r>
          </a:p>
          <a:p>
            <a:pPr algn="l">
              <a:buFont typeface="Wingdings" pitchFamily="2" charset="2"/>
              <a:buNone/>
            </a:pPr>
            <a:r>
              <a:rPr lang="en-US" sz="3200" dirty="0">
                <a:solidFill>
                  <a:srgbClr val="CC3300"/>
                </a:solidFill>
                <a:sym typeface="Wingdings" pitchFamily="2" charset="2"/>
              </a:rPr>
              <a:t></a:t>
            </a:r>
            <a:r>
              <a:rPr lang="en-US" sz="3200" dirty="0">
                <a:solidFill>
                  <a:srgbClr val="063DE8"/>
                </a:solidFill>
                <a:sym typeface="Wingdings" pitchFamily="2" charset="2"/>
              </a:rPr>
              <a:t> Intellectual merit</a:t>
            </a:r>
            <a:endParaRPr lang="en-US" sz="3200" dirty="0">
              <a:solidFill>
                <a:srgbClr val="063DE8"/>
              </a:solidFill>
            </a:endParaRPr>
          </a:p>
          <a:p>
            <a:pPr algn="l">
              <a:buFont typeface="Wingdings" pitchFamily="2" charset="2"/>
              <a:buChar char="v"/>
            </a:pPr>
            <a:endParaRPr lang="en-US" sz="400" dirty="0">
              <a:solidFill>
                <a:srgbClr val="063DE8"/>
              </a:solidFill>
            </a:endParaRPr>
          </a:p>
          <a:p>
            <a:pPr algn="l">
              <a:buFontTx/>
              <a:buNone/>
            </a:pPr>
            <a:r>
              <a:rPr lang="en-US" sz="2400" dirty="0">
                <a:solidFill>
                  <a:srgbClr val="081D58"/>
                </a:solidFill>
                <a:sym typeface="Wingdings" pitchFamily="2" charset="2"/>
              </a:rPr>
              <a:t>     </a:t>
            </a:r>
            <a:r>
              <a:rPr lang="en-US" sz="2400" dirty="0">
                <a:solidFill>
                  <a:srgbClr val="CC3300"/>
                </a:solidFill>
                <a:sym typeface="Wingdings" pitchFamily="2" charset="2"/>
              </a:rPr>
              <a:t></a:t>
            </a:r>
            <a:r>
              <a:rPr lang="en-US" sz="2400" dirty="0">
                <a:solidFill>
                  <a:srgbClr val="081D58"/>
                </a:solidFill>
                <a:sym typeface="Wingdings" pitchFamily="2" charset="2"/>
              </a:rPr>
              <a:t> </a:t>
            </a:r>
            <a:r>
              <a:rPr lang="en-US" sz="2400" dirty="0">
                <a:solidFill>
                  <a:srgbClr val="081D58"/>
                </a:solidFill>
              </a:rPr>
              <a:t>Importance in advancing understanding </a:t>
            </a:r>
          </a:p>
          <a:p>
            <a:pPr algn="l">
              <a:buFontTx/>
              <a:buNone/>
            </a:pPr>
            <a:r>
              <a:rPr lang="en-US" sz="2400" dirty="0">
                <a:solidFill>
                  <a:srgbClr val="081D58"/>
                </a:solidFill>
              </a:rPr>
              <a:t>        </a:t>
            </a:r>
            <a:r>
              <a:rPr lang="en-US" sz="300" dirty="0">
                <a:solidFill>
                  <a:srgbClr val="081D58"/>
                </a:solidFill>
              </a:rPr>
              <a:t> </a:t>
            </a:r>
            <a:r>
              <a:rPr lang="en-US" sz="2400" dirty="0">
                <a:solidFill>
                  <a:srgbClr val="081D58"/>
                </a:solidFill>
              </a:rPr>
              <a:t>in a field</a:t>
            </a:r>
          </a:p>
          <a:p>
            <a:pPr algn="l">
              <a:buFontTx/>
              <a:buNone/>
            </a:pPr>
            <a:endParaRPr lang="en-US" sz="400" dirty="0">
              <a:solidFill>
                <a:srgbClr val="081D58"/>
              </a:solidFill>
            </a:endParaRPr>
          </a:p>
          <a:p>
            <a:pPr algn="l">
              <a:buFontTx/>
              <a:buNone/>
            </a:pPr>
            <a:r>
              <a:rPr lang="en-US" sz="2400" dirty="0">
                <a:solidFill>
                  <a:srgbClr val="081D58"/>
                </a:solidFill>
              </a:rPr>
              <a:t>     </a:t>
            </a:r>
            <a:r>
              <a:rPr lang="en-US" sz="2400" dirty="0">
                <a:solidFill>
                  <a:srgbClr val="CC3300"/>
                </a:solidFill>
                <a:sym typeface="Wingdings" pitchFamily="2" charset="2"/>
              </a:rPr>
              <a:t></a:t>
            </a:r>
            <a:r>
              <a:rPr lang="en-US" sz="2400" dirty="0">
                <a:solidFill>
                  <a:srgbClr val="081D58"/>
                </a:solidFill>
                <a:sym typeface="Wingdings" pitchFamily="2" charset="2"/>
              </a:rPr>
              <a:t> </a:t>
            </a:r>
            <a:r>
              <a:rPr lang="en-US" sz="2400" dirty="0">
                <a:solidFill>
                  <a:srgbClr val="081D58"/>
                </a:solidFill>
              </a:rPr>
              <a:t>Creativity and novelty of approach</a:t>
            </a:r>
          </a:p>
          <a:p>
            <a:pPr algn="l">
              <a:buFontTx/>
              <a:buNone/>
            </a:pPr>
            <a:endParaRPr lang="en-US" sz="400" dirty="0">
              <a:solidFill>
                <a:srgbClr val="081D58"/>
              </a:solidFill>
            </a:endParaRPr>
          </a:p>
          <a:p>
            <a:pPr algn="l">
              <a:buFontTx/>
              <a:buNone/>
            </a:pPr>
            <a:r>
              <a:rPr lang="en-US" sz="2400" dirty="0">
                <a:solidFill>
                  <a:srgbClr val="081D58"/>
                </a:solidFill>
              </a:rPr>
              <a:t>     </a:t>
            </a:r>
            <a:r>
              <a:rPr lang="en-US" sz="2400" dirty="0">
                <a:solidFill>
                  <a:srgbClr val="CC3300"/>
                </a:solidFill>
                <a:sym typeface="Wingdings" pitchFamily="2" charset="2"/>
              </a:rPr>
              <a:t></a:t>
            </a:r>
            <a:r>
              <a:rPr lang="en-US" sz="2400" dirty="0">
                <a:solidFill>
                  <a:srgbClr val="081D58"/>
                </a:solidFill>
                <a:sym typeface="Wingdings" pitchFamily="2" charset="2"/>
              </a:rPr>
              <a:t> </a:t>
            </a:r>
            <a:r>
              <a:rPr lang="en-US" sz="2400" dirty="0">
                <a:solidFill>
                  <a:srgbClr val="081D58"/>
                </a:solidFill>
              </a:rPr>
              <a:t>Qualifications of investigators</a:t>
            </a:r>
          </a:p>
          <a:p>
            <a:pPr algn="l">
              <a:buFontTx/>
              <a:buNone/>
            </a:pPr>
            <a:endParaRPr lang="en-US" sz="400" dirty="0">
              <a:solidFill>
                <a:srgbClr val="081D58"/>
              </a:solidFill>
            </a:endParaRPr>
          </a:p>
          <a:p>
            <a:pPr algn="l">
              <a:buFontTx/>
              <a:buNone/>
            </a:pPr>
            <a:r>
              <a:rPr lang="en-US" sz="2400" dirty="0">
                <a:solidFill>
                  <a:srgbClr val="081D58"/>
                </a:solidFill>
              </a:rPr>
              <a:t>     </a:t>
            </a:r>
            <a:r>
              <a:rPr lang="en-US" sz="2400" dirty="0">
                <a:solidFill>
                  <a:srgbClr val="CC3300"/>
                </a:solidFill>
                <a:sym typeface="Wingdings" pitchFamily="2" charset="2"/>
              </a:rPr>
              <a:t></a:t>
            </a:r>
            <a:r>
              <a:rPr lang="en-US" sz="2400" dirty="0">
                <a:solidFill>
                  <a:srgbClr val="081D58"/>
                </a:solidFill>
                <a:sym typeface="Wingdings" pitchFamily="2" charset="2"/>
              </a:rPr>
              <a:t> </a:t>
            </a:r>
            <a:r>
              <a:rPr lang="en-US" sz="2400" dirty="0">
                <a:solidFill>
                  <a:srgbClr val="081D58"/>
                </a:solidFill>
              </a:rPr>
              <a:t>Completeness of research plan</a:t>
            </a:r>
          </a:p>
          <a:p>
            <a:pPr algn="l">
              <a:buFontTx/>
              <a:buNone/>
            </a:pPr>
            <a:endParaRPr lang="en-US" sz="400" dirty="0">
              <a:solidFill>
                <a:srgbClr val="081D58"/>
              </a:solidFill>
            </a:endParaRPr>
          </a:p>
          <a:p>
            <a:pPr algn="l">
              <a:buFontTx/>
              <a:buNone/>
            </a:pPr>
            <a:r>
              <a:rPr lang="en-US" sz="2400" dirty="0">
                <a:solidFill>
                  <a:srgbClr val="081D58"/>
                </a:solidFill>
              </a:rPr>
              <a:t>     </a:t>
            </a:r>
            <a:r>
              <a:rPr lang="en-US" sz="2400" dirty="0">
                <a:solidFill>
                  <a:srgbClr val="CC3300"/>
                </a:solidFill>
                <a:sym typeface="Wingdings" pitchFamily="2" charset="2"/>
              </a:rPr>
              <a:t></a:t>
            </a:r>
            <a:r>
              <a:rPr lang="en-US" sz="2400" dirty="0">
                <a:solidFill>
                  <a:srgbClr val="081D58"/>
                </a:solidFill>
                <a:sym typeface="Wingdings" pitchFamily="2" charset="2"/>
              </a:rPr>
              <a:t> </a:t>
            </a:r>
            <a:r>
              <a:rPr lang="en-US" sz="2400" dirty="0">
                <a:solidFill>
                  <a:srgbClr val="081D58"/>
                </a:solidFill>
              </a:rPr>
              <a:t>Access to resources</a:t>
            </a:r>
            <a:endParaRPr lang="en-US" sz="2400" b="0" dirty="0">
              <a:solidFill>
                <a:srgbClr val="081D58"/>
              </a:solidFill>
            </a:endParaRPr>
          </a:p>
          <a:p>
            <a:pPr lvl="1" algn="l">
              <a:buFontTx/>
              <a:buNone/>
            </a:pPr>
            <a:r>
              <a:rPr lang="en-US" sz="1000" b="0" dirty="0">
                <a:solidFill>
                  <a:srgbClr val="081D58"/>
                </a:solidFill>
              </a:rPr>
              <a:t> </a:t>
            </a:r>
          </a:p>
          <a:p>
            <a:pPr algn="l">
              <a:buFont typeface="Wingdings" pitchFamily="2" charset="2"/>
              <a:buNone/>
            </a:pPr>
            <a:r>
              <a:rPr lang="en-US" sz="3200" dirty="0">
                <a:solidFill>
                  <a:srgbClr val="CC3300"/>
                </a:solidFill>
                <a:sym typeface="Wingdings" pitchFamily="2" charset="2"/>
              </a:rPr>
              <a:t></a:t>
            </a:r>
            <a:r>
              <a:rPr lang="en-US" sz="3200" dirty="0">
                <a:solidFill>
                  <a:srgbClr val="063DE8"/>
                </a:solidFill>
                <a:sym typeface="Wingdings" pitchFamily="2" charset="2"/>
              </a:rPr>
              <a:t> </a:t>
            </a:r>
            <a:r>
              <a:rPr lang="en-US" sz="3200" dirty="0">
                <a:solidFill>
                  <a:srgbClr val="063DE8"/>
                </a:solidFill>
              </a:rPr>
              <a:t>Broader impacts</a:t>
            </a:r>
          </a:p>
          <a:p>
            <a:pPr algn="l">
              <a:buFont typeface="Wingdings" pitchFamily="2" charset="2"/>
              <a:buNone/>
            </a:pPr>
            <a:r>
              <a:rPr lang="en-US" sz="400" i="1" dirty="0">
                <a:solidFill>
                  <a:srgbClr val="063DE8"/>
                </a:solidFill>
              </a:rPr>
              <a:t> </a:t>
            </a:r>
            <a:endParaRPr lang="en-US" sz="400" b="0" dirty="0">
              <a:solidFill>
                <a:srgbClr val="081D58"/>
              </a:solidFill>
            </a:endParaRPr>
          </a:p>
          <a:p>
            <a:pPr algn="l">
              <a:buFontTx/>
              <a:buNone/>
            </a:pPr>
            <a:r>
              <a:rPr lang="en-US" sz="2400" dirty="0">
                <a:solidFill>
                  <a:srgbClr val="081D58"/>
                </a:solidFill>
              </a:rPr>
              <a:t>     </a:t>
            </a:r>
            <a:r>
              <a:rPr lang="en-US" sz="2400" dirty="0">
                <a:solidFill>
                  <a:srgbClr val="CC3300"/>
                </a:solidFill>
                <a:sym typeface="Wingdings" pitchFamily="2" charset="2"/>
              </a:rPr>
              <a:t></a:t>
            </a:r>
            <a:r>
              <a:rPr lang="en-US" sz="2400" dirty="0">
                <a:solidFill>
                  <a:srgbClr val="081D58"/>
                </a:solidFill>
                <a:sym typeface="Wingdings" pitchFamily="2" charset="2"/>
              </a:rPr>
              <a:t> </a:t>
            </a:r>
            <a:r>
              <a:rPr lang="en-US" sz="2400" dirty="0">
                <a:solidFill>
                  <a:srgbClr val="081D58"/>
                </a:solidFill>
              </a:rPr>
              <a:t>Promotion of teaching and training</a:t>
            </a:r>
          </a:p>
          <a:p>
            <a:pPr algn="l">
              <a:buFontTx/>
              <a:buNone/>
            </a:pPr>
            <a:endParaRPr lang="en-US" sz="400" dirty="0">
              <a:solidFill>
                <a:srgbClr val="081D58"/>
              </a:solidFill>
            </a:endParaRPr>
          </a:p>
          <a:p>
            <a:pPr algn="l">
              <a:buFontTx/>
              <a:buNone/>
            </a:pPr>
            <a:r>
              <a:rPr lang="en-US" sz="2400" dirty="0">
                <a:solidFill>
                  <a:srgbClr val="081D58"/>
                </a:solidFill>
              </a:rPr>
              <a:t>     </a:t>
            </a:r>
            <a:r>
              <a:rPr lang="en-US" sz="2400" dirty="0">
                <a:solidFill>
                  <a:srgbClr val="CC3300"/>
                </a:solidFill>
                <a:sym typeface="Wingdings" pitchFamily="2" charset="2"/>
              </a:rPr>
              <a:t></a:t>
            </a:r>
            <a:r>
              <a:rPr lang="en-US" sz="2400" dirty="0">
                <a:solidFill>
                  <a:srgbClr val="081D58"/>
                </a:solidFill>
                <a:sym typeface="Wingdings" pitchFamily="2" charset="2"/>
              </a:rPr>
              <a:t> </a:t>
            </a:r>
            <a:r>
              <a:rPr lang="en-US" sz="2400" dirty="0">
                <a:solidFill>
                  <a:srgbClr val="081D58"/>
                </a:solidFill>
              </a:rPr>
              <a:t>Inclusion of underrepresented minorities</a:t>
            </a:r>
          </a:p>
          <a:p>
            <a:pPr algn="l">
              <a:buFontTx/>
              <a:buNone/>
            </a:pPr>
            <a:endParaRPr lang="en-US" sz="400" dirty="0">
              <a:solidFill>
                <a:srgbClr val="081D58"/>
              </a:solidFill>
            </a:endParaRPr>
          </a:p>
          <a:p>
            <a:pPr algn="l">
              <a:buFontTx/>
              <a:buNone/>
            </a:pPr>
            <a:r>
              <a:rPr lang="en-US" sz="2400" dirty="0">
                <a:solidFill>
                  <a:srgbClr val="081D58"/>
                </a:solidFill>
              </a:rPr>
              <a:t>     </a:t>
            </a:r>
            <a:r>
              <a:rPr lang="en-US" sz="2400" dirty="0">
                <a:solidFill>
                  <a:srgbClr val="CC3300"/>
                </a:solidFill>
                <a:sym typeface="Wingdings" pitchFamily="2" charset="2"/>
              </a:rPr>
              <a:t></a:t>
            </a:r>
            <a:r>
              <a:rPr lang="en-US" sz="2400" dirty="0">
                <a:solidFill>
                  <a:srgbClr val="081D58"/>
                </a:solidFill>
                <a:sym typeface="Wingdings" pitchFamily="2" charset="2"/>
              </a:rPr>
              <a:t> </a:t>
            </a:r>
            <a:r>
              <a:rPr lang="en-US" sz="2400" dirty="0">
                <a:solidFill>
                  <a:srgbClr val="081D58"/>
                </a:solidFill>
              </a:rPr>
              <a:t>Enhancement of infrastructure &amp; partnerships</a:t>
            </a:r>
          </a:p>
          <a:p>
            <a:pPr algn="l">
              <a:buFontTx/>
              <a:buNone/>
            </a:pPr>
            <a:endParaRPr lang="en-US" sz="400" dirty="0">
              <a:solidFill>
                <a:srgbClr val="081D58"/>
              </a:solidFill>
            </a:endParaRPr>
          </a:p>
          <a:p>
            <a:pPr algn="l">
              <a:buFontTx/>
              <a:buNone/>
            </a:pPr>
            <a:r>
              <a:rPr lang="en-US" sz="2400" dirty="0">
                <a:solidFill>
                  <a:srgbClr val="081D58"/>
                </a:solidFill>
              </a:rPr>
              <a:t>     </a:t>
            </a:r>
            <a:r>
              <a:rPr lang="en-US" sz="2400" dirty="0">
                <a:solidFill>
                  <a:srgbClr val="CC3300"/>
                </a:solidFill>
                <a:sym typeface="Wingdings" pitchFamily="2" charset="2"/>
              </a:rPr>
              <a:t></a:t>
            </a:r>
            <a:r>
              <a:rPr lang="en-US" sz="2400" dirty="0">
                <a:solidFill>
                  <a:srgbClr val="081D58"/>
                </a:solidFill>
                <a:sym typeface="Wingdings" pitchFamily="2" charset="2"/>
              </a:rPr>
              <a:t> </a:t>
            </a:r>
            <a:r>
              <a:rPr lang="en-US" sz="2400" dirty="0">
                <a:solidFill>
                  <a:srgbClr val="081D58"/>
                </a:solidFill>
              </a:rPr>
              <a:t>Dissemination of results</a:t>
            </a:r>
          </a:p>
          <a:p>
            <a:pPr algn="l">
              <a:buFontTx/>
              <a:buNone/>
            </a:pPr>
            <a:endParaRPr lang="en-US" sz="400" dirty="0">
              <a:solidFill>
                <a:srgbClr val="081D58"/>
              </a:solidFill>
            </a:endParaRPr>
          </a:p>
          <a:p>
            <a:pPr algn="l">
              <a:buFontTx/>
              <a:buNone/>
            </a:pPr>
            <a:r>
              <a:rPr lang="en-US" sz="2400" dirty="0">
                <a:solidFill>
                  <a:srgbClr val="081D58"/>
                </a:solidFill>
              </a:rPr>
              <a:t>     </a:t>
            </a:r>
            <a:r>
              <a:rPr lang="en-US" sz="2400" dirty="0">
                <a:solidFill>
                  <a:srgbClr val="CC3300"/>
                </a:solidFill>
                <a:sym typeface="Wingdings" pitchFamily="2" charset="2"/>
              </a:rPr>
              <a:t></a:t>
            </a:r>
            <a:r>
              <a:rPr lang="en-US" sz="2400" dirty="0">
                <a:solidFill>
                  <a:srgbClr val="081D58"/>
                </a:solidFill>
                <a:sym typeface="Wingdings" pitchFamily="2" charset="2"/>
              </a:rPr>
              <a:t> </a:t>
            </a:r>
            <a:r>
              <a:rPr lang="en-US" sz="2400" dirty="0">
                <a:solidFill>
                  <a:srgbClr val="081D58"/>
                </a:solidFill>
              </a:rPr>
              <a:t>Benefits to society</a:t>
            </a:r>
          </a:p>
        </p:txBody>
      </p:sp>
    </p:spTree>
    <p:extLst>
      <p:ext uri="{BB962C8B-B14F-4D97-AF65-F5344CB8AC3E}">
        <p14:creationId xmlns:p14="http://schemas.microsoft.com/office/powerpoint/2010/main" val="444310103"/>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3"/>
          <p:cNvSpPr>
            <a:spLocks noGrp="1"/>
          </p:cNvSpPr>
          <p:nvPr>
            <p:ph type="sldNum" sz="quarter" idx="12"/>
          </p:nvPr>
        </p:nvSpPr>
        <p:spPr>
          <a:noFill/>
        </p:spPr>
        <p:txBody>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000000"/>
                </a:solidFill>
                <a:effectLst/>
                <a:uLnTx/>
                <a:uFillTx/>
                <a:ea typeface="Verdana" panose="020B0604030504040204" pitchFamily="34" charset="0"/>
                <a:cs typeface="Verdana" panose="020B0604030504040204" pitchFamily="34" charset="0"/>
              </a:rPr>
              <a:t>  </a:t>
            </a:r>
            <a:fld id="{B07C83E8-8555-4EE9-A63D-F743E4239D71}" type="slidenum">
              <a:rPr kumimoji="0" lang="en-US" sz="1350" b="0" i="0" u="none" strike="noStrike" kern="0" cap="none" spc="0" normalizeH="0" baseline="0" noProof="0" smtClean="0">
                <a:ln>
                  <a:noFill/>
                </a:ln>
                <a:solidFill>
                  <a:srgbClr val="000000"/>
                </a:solidFill>
                <a:effectLst/>
                <a:uLnTx/>
                <a:uFillTx/>
                <a:ea typeface="Verdana" panose="020B0604030504040204" pitchFamily="34" charset="0"/>
                <a:cs typeface="Verdana" panose="020B0604030504040204" pitchFamily="34" charset="0"/>
              </a:rPr>
              <a:pPr marL="0" marR="0" lvl="0" indent="0" defTabSz="685800" eaLnBrk="1" fontAlgn="auto" latinLnBrk="0" hangingPunct="1">
                <a:lnSpc>
                  <a:spcPct val="100000"/>
                </a:lnSpc>
                <a:spcBef>
                  <a:spcPts val="0"/>
                </a:spcBef>
                <a:spcAft>
                  <a:spcPts val="0"/>
                </a:spcAft>
                <a:buClrTx/>
                <a:buSzTx/>
                <a:buFontTx/>
                <a:buNone/>
                <a:tabLst/>
                <a:defRPr/>
              </a:pPr>
              <a:t>54</a:t>
            </a:fld>
            <a:endParaRPr kumimoji="0" lang="en-US" sz="1350" b="0" i="0" u="none" strike="noStrike" kern="0" cap="none" spc="0" normalizeH="0" baseline="0" noProof="0" dirty="0">
              <a:ln>
                <a:noFill/>
              </a:ln>
              <a:solidFill>
                <a:srgbClr val="000000"/>
              </a:solidFill>
              <a:effectLst/>
              <a:uLnTx/>
              <a:uFillTx/>
              <a:ea typeface="Verdana" panose="020B0604030504040204" pitchFamily="34" charset="0"/>
              <a:cs typeface="Verdana" panose="020B0604030504040204" pitchFamily="34" charset="0"/>
            </a:endParaRPr>
          </a:p>
        </p:txBody>
      </p:sp>
      <p:sp>
        <p:nvSpPr>
          <p:cNvPr id="88067" name="Text Box 2"/>
          <p:cNvSpPr txBox="1">
            <a:spLocks noChangeArrowheads="1"/>
          </p:cNvSpPr>
          <p:nvPr/>
        </p:nvSpPr>
        <p:spPr bwMode="auto">
          <a:xfrm>
            <a:off x="0" y="0"/>
            <a:ext cx="9144000" cy="685800"/>
          </a:xfrm>
          <a:prstGeom prst="rect">
            <a:avLst/>
          </a:prstGeom>
          <a:solidFill>
            <a:srgbClr val="EAEAEA"/>
          </a:solidFill>
          <a:ln w="9525">
            <a:noFill/>
            <a:miter lim="800000"/>
            <a:headEnd/>
            <a:tailEnd/>
          </a:ln>
        </p:spPr>
        <p:txBody>
          <a:bodyPr anchor="ctr" anchorCtr="1"/>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2800" i="0" u="none" strike="noStrike" kern="0" cap="none" spc="0" normalizeH="0" baseline="0" noProof="0" dirty="0">
                <a:ln>
                  <a:noFill/>
                </a:ln>
                <a:solidFill>
                  <a:srgbClr val="3333CC"/>
                </a:solidFill>
                <a:effectLst/>
                <a:uLnTx/>
                <a:uFillTx/>
                <a:ea typeface="Verdana" panose="020B0604030504040204" pitchFamily="34" charset="0"/>
                <a:cs typeface="Verdana" panose="020B0604030504040204" pitchFamily="34" charset="0"/>
              </a:rPr>
              <a:t>Finding an Appropriate Program</a:t>
            </a:r>
          </a:p>
        </p:txBody>
      </p:sp>
      <p:sp>
        <p:nvSpPr>
          <p:cNvPr id="88068" name="Text Box 3"/>
          <p:cNvSpPr txBox="1">
            <a:spLocks noChangeArrowheads="1"/>
          </p:cNvSpPr>
          <p:nvPr/>
        </p:nvSpPr>
        <p:spPr bwMode="auto">
          <a:xfrm>
            <a:off x="1257300" y="1554481"/>
            <a:ext cx="6743700" cy="4416594"/>
          </a:xfrm>
          <a:prstGeom prst="rect">
            <a:avLst/>
          </a:prstGeom>
          <a:noFill/>
          <a:ln w="9525">
            <a:noFill/>
            <a:miter lim="800000"/>
            <a:headEnd/>
            <a:tailEnd/>
          </a:ln>
        </p:spPr>
        <p:txBody>
          <a:bodyPr>
            <a:spAutoFit/>
          </a:bodyPr>
          <a:lstStyle/>
          <a:p>
            <a:pPr marL="0" marR="0" lvl="0" indent="0" algn="l" defTabSz="6858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srgbClr val="CC3300"/>
                </a:solidFill>
                <a:effectLst/>
                <a:uLnTx/>
                <a:uFillTx/>
                <a:ea typeface="Verdana" panose="020B0604030504040204" pitchFamily="34" charset="0"/>
                <a:cs typeface="Verdana" panose="020B0604030504040204" pitchFamily="34" charset="0"/>
                <a:sym typeface="Wingdings" pitchFamily="2" charset="2"/>
              </a:rPr>
              <a:t></a:t>
            </a:r>
            <a:r>
              <a:rPr kumimoji="0" lang="en-US" sz="2100" b="0" i="0" u="none" strike="noStrike" kern="0" cap="none" spc="0" normalizeH="0" baseline="0" noProof="0" dirty="0">
                <a:ln>
                  <a:noFill/>
                </a:ln>
                <a:solidFill>
                  <a:srgbClr val="063DE8"/>
                </a:solidFill>
                <a:effectLst/>
                <a:uLnTx/>
                <a:uFillTx/>
                <a:ea typeface="Verdana" panose="020B0604030504040204" pitchFamily="34" charset="0"/>
                <a:cs typeface="Verdana" panose="020B0604030504040204" pitchFamily="34" charset="0"/>
                <a:sym typeface="Wingdings" pitchFamily="2" charset="2"/>
              </a:rPr>
              <a:t> </a:t>
            </a:r>
            <a:r>
              <a:rPr kumimoji="0" lang="en-US" sz="2000" i="0" u="none" strike="noStrike" kern="0" cap="none" spc="0" normalizeH="0" baseline="0" noProof="0" dirty="0">
                <a:ln>
                  <a:noFill/>
                </a:ln>
                <a:solidFill>
                  <a:srgbClr val="000000"/>
                </a:solidFill>
                <a:effectLst/>
                <a:uLnTx/>
                <a:uFillTx/>
                <a:ea typeface="Verdana" panose="020B0604030504040204" pitchFamily="34" charset="0"/>
                <a:cs typeface="Verdana" panose="020B0604030504040204" pitchFamily="34" charset="0"/>
              </a:rPr>
              <a:t>Check list of currently funded programs</a:t>
            </a:r>
          </a:p>
          <a:p>
            <a:pPr marL="457200" marR="0" lvl="2" indent="0" algn="l" defTabSz="685800" eaLnBrk="1" fontAlgn="auto" latinLnBrk="0" hangingPunct="1">
              <a:lnSpc>
                <a:spcPct val="100000"/>
              </a:lnSpc>
              <a:spcBef>
                <a:spcPts val="0"/>
              </a:spcBef>
              <a:spcAft>
                <a:spcPts val="0"/>
              </a:spcAft>
              <a:buClrTx/>
              <a:buSzTx/>
              <a:buFontTx/>
              <a:buNone/>
              <a:tabLst/>
              <a:defRPr/>
            </a:pPr>
            <a:r>
              <a:rPr kumimoji="0" lang="en-US" sz="2000" i="0" u="none" strike="noStrike" kern="0" cap="none" spc="0" normalizeH="0" baseline="0" noProof="0" dirty="0">
                <a:ln>
                  <a:noFill/>
                </a:ln>
                <a:solidFill>
                  <a:srgbClr val="CC3300"/>
                </a:solidFill>
                <a:effectLst/>
                <a:uLnTx/>
                <a:uFillTx/>
                <a:ea typeface="Verdana" panose="020B0604030504040204" pitchFamily="34" charset="0"/>
                <a:cs typeface="Verdana" panose="020B0604030504040204" pitchFamily="34" charset="0"/>
                <a:sym typeface="Wingdings" pitchFamily="2" charset="2"/>
              </a:rPr>
              <a:t>  </a:t>
            </a:r>
            <a:r>
              <a:rPr kumimoji="0" lang="en-US" sz="2000" i="0" u="none" strike="noStrike" kern="0" cap="none" spc="0" normalizeH="0" baseline="0" noProof="0" dirty="0">
                <a:ln>
                  <a:noFill/>
                </a:ln>
                <a:solidFill>
                  <a:sysClr val="windowText" lastClr="000000"/>
                </a:solidFill>
                <a:effectLst/>
                <a:uLnTx/>
                <a:uFillTx/>
                <a:ea typeface="Verdana" panose="020B0604030504040204" pitchFamily="34" charset="0"/>
                <a:cs typeface="Verdana" panose="020B0604030504040204" pitchFamily="34" charset="0"/>
              </a:rPr>
              <a:t>Use </a:t>
            </a:r>
            <a:r>
              <a:rPr kumimoji="0" lang="en-US" sz="2000" i="0" u="none" strike="noStrike" kern="0" cap="none" spc="0" normalizeH="0" baseline="0" noProof="0" dirty="0" err="1">
                <a:ln>
                  <a:noFill/>
                </a:ln>
                <a:solidFill>
                  <a:sysClr val="windowText" lastClr="000000"/>
                </a:solidFill>
                <a:effectLst/>
                <a:uLnTx/>
                <a:uFillTx/>
                <a:ea typeface="Verdana" panose="020B0604030504040204" pitchFamily="34" charset="0"/>
                <a:cs typeface="Verdana" panose="020B0604030504040204" pitchFamily="34" charset="0"/>
              </a:rPr>
              <a:t>FastLane</a:t>
            </a:r>
            <a:endParaRPr kumimoji="0" lang="en-US" sz="2000" i="0" u="none" strike="noStrike" kern="0" cap="none" spc="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457200" marR="0" lvl="2" indent="0" algn="l" defTabSz="685800" eaLnBrk="1" fontAlgn="auto" latinLnBrk="0" hangingPunct="1">
              <a:lnSpc>
                <a:spcPct val="100000"/>
              </a:lnSpc>
              <a:spcBef>
                <a:spcPts val="0"/>
              </a:spcBef>
              <a:spcAft>
                <a:spcPts val="0"/>
              </a:spcAft>
              <a:buClrTx/>
              <a:buSzTx/>
              <a:buFontTx/>
              <a:buNone/>
              <a:tabLst/>
              <a:defRPr/>
            </a:pPr>
            <a:r>
              <a:rPr kumimoji="0" lang="en-US" sz="2000" i="0" u="none" strike="noStrike" kern="0" cap="none" spc="0" normalizeH="0" baseline="0" noProof="0" dirty="0">
                <a:ln>
                  <a:noFill/>
                </a:ln>
                <a:solidFill>
                  <a:srgbClr val="CC3300"/>
                </a:solidFill>
                <a:effectLst/>
                <a:uLnTx/>
                <a:uFillTx/>
                <a:ea typeface="Verdana" panose="020B0604030504040204" pitchFamily="34" charset="0"/>
                <a:cs typeface="Verdana" panose="020B0604030504040204" pitchFamily="34" charset="0"/>
                <a:sym typeface="Wingdings" pitchFamily="2" charset="2"/>
              </a:rPr>
              <a:t> </a:t>
            </a:r>
            <a:r>
              <a:rPr kumimoji="0" lang="en-US" sz="2000" i="0" u="none" strike="noStrike" kern="0" cap="none" spc="0" normalizeH="0" baseline="0" noProof="0" dirty="0">
                <a:ln>
                  <a:noFill/>
                </a:ln>
                <a:solidFill>
                  <a:srgbClr val="000000"/>
                </a:solidFill>
                <a:effectLst/>
                <a:uLnTx/>
                <a:uFillTx/>
                <a:ea typeface="Verdana" panose="020B0604030504040204" pitchFamily="34" charset="0"/>
                <a:cs typeface="Verdana" panose="020B0604030504040204" pitchFamily="34" charset="0"/>
                <a:sym typeface="Wingdings" pitchFamily="2" charset="2"/>
              </a:rPr>
              <a:t> </a:t>
            </a:r>
            <a:r>
              <a:rPr kumimoji="0" lang="en-US" sz="2000" i="0" u="none" strike="noStrike" kern="0" cap="none" spc="0" normalizeH="0" baseline="0" noProof="0" dirty="0">
                <a:ln>
                  <a:noFill/>
                </a:ln>
                <a:solidFill>
                  <a:sysClr val="windowText" lastClr="000000"/>
                </a:solidFill>
                <a:effectLst/>
                <a:uLnTx/>
                <a:uFillTx/>
                <a:ea typeface="Verdana" panose="020B0604030504040204" pitchFamily="34" charset="0"/>
                <a:cs typeface="Verdana" panose="020B0604030504040204" pitchFamily="34" charset="0"/>
              </a:rPr>
              <a:t>Read titles and abstracts on the website</a:t>
            </a:r>
          </a:p>
          <a:p>
            <a:pPr marL="0" marR="0" lvl="0" indent="0" algn="l" defTabSz="685800" eaLnBrk="1" fontAlgn="auto" latinLnBrk="0" hangingPunct="1">
              <a:lnSpc>
                <a:spcPct val="100000"/>
              </a:lnSpc>
              <a:spcBef>
                <a:spcPts val="0"/>
              </a:spcBef>
              <a:spcAft>
                <a:spcPts val="0"/>
              </a:spcAft>
              <a:buClrTx/>
              <a:buSzTx/>
              <a:buFontTx/>
              <a:buNone/>
              <a:tabLst/>
              <a:defRPr/>
            </a:pPr>
            <a:endParaRPr kumimoji="0" lang="en-US" sz="2000" i="0" u="none" strike="noStrike" kern="0" cap="none" spc="0" normalizeH="0" baseline="0" noProof="0" dirty="0">
              <a:ln>
                <a:noFill/>
              </a:ln>
              <a:solidFill>
                <a:sysClr val="windowText" lastClr="000000"/>
              </a:solidFill>
              <a:effectLst/>
              <a:uLnTx/>
              <a:uFillTx/>
              <a:ea typeface="Verdana" panose="020B0604030504040204" pitchFamily="34" charset="0"/>
              <a:cs typeface="Verdana" panose="020B0604030504040204" pitchFamily="34" charset="0"/>
            </a:endParaRPr>
          </a:p>
          <a:p>
            <a:pPr marL="0" marR="0" lvl="0" indent="0" algn="l" defTabSz="685800" eaLnBrk="1" fontAlgn="auto" latinLnBrk="0" hangingPunct="1">
              <a:lnSpc>
                <a:spcPct val="100000"/>
              </a:lnSpc>
              <a:spcBef>
                <a:spcPts val="0"/>
              </a:spcBef>
              <a:spcAft>
                <a:spcPts val="0"/>
              </a:spcAft>
              <a:buClrTx/>
              <a:buSzTx/>
              <a:buFontTx/>
              <a:buNone/>
              <a:tabLst/>
              <a:defRPr/>
            </a:pPr>
            <a:r>
              <a:rPr kumimoji="0" lang="en-US" sz="2000" i="0" u="none" strike="noStrike" kern="0" cap="none" spc="0" normalizeH="0" baseline="0" noProof="0" dirty="0">
                <a:ln>
                  <a:noFill/>
                </a:ln>
                <a:solidFill>
                  <a:srgbClr val="CC3300"/>
                </a:solidFill>
                <a:effectLst/>
                <a:uLnTx/>
                <a:uFillTx/>
                <a:ea typeface="Verdana" panose="020B0604030504040204" pitchFamily="34" charset="0"/>
                <a:cs typeface="Verdana" panose="020B0604030504040204" pitchFamily="34" charset="0"/>
                <a:sym typeface="Wingdings" pitchFamily="2" charset="2"/>
              </a:rPr>
              <a:t></a:t>
            </a:r>
            <a:r>
              <a:rPr kumimoji="0" lang="en-US" sz="2000" i="0" u="none" strike="noStrike" kern="0" cap="none" spc="0" normalizeH="0" baseline="0" noProof="0" dirty="0">
                <a:ln>
                  <a:noFill/>
                </a:ln>
                <a:solidFill>
                  <a:srgbClr val="063DE8"/>
                </a:solidFill>
                <a:effectLst/>
                <a:uLnTx/>
                <a:uFillTx/>
                <a:ea typeface="Verdana" panose="020B0604030504040204" pitchFamily="34" charset="0"/>
                <a:cs typeface="Verdana" panose="020B0604030504040204" pitchFamily="34" charset="0"/>
                <a:sym typeface="Wingdings" pitchFamily="2" charset="2"/>
              </a:rPr>
              <a:t> </a:t>
            </a:r>
            <a:r>
              <a:rPr kumimoji="0" lang="en-US" sz="2000" i="0" u="none" strike="noStrike" kern="0" cap="none" spc="0" normalizeH="0" baseline="0" noProof="0" dirty="0">
                <a:ln>
                  <a:noFill/>
                </a:ln>
                <a:solidFill>
                  <a:srgbClr val="000000"/>
                </a:solidFill>
                <a:effectLst/>
                <a:uLnTx/>
                <a:uFillTx/>
                <a:ea typeface="Verdana" panose="020B0604030504040204" pitchFamily="34" charset="0"/>
                <a:cs typeface="Verdana" panose="020B0604030504040204" pitchFamily="34" charset="0"/>
              </a:rPr>
              <a:t>Find a fit</a:t>
            </a:r>
          </a:p>
          <a:p>
            <a:pPr marL="457200" marR="0" lvl="2" indent="0" algn="l" defTabSz="685800" eaLnBrk="1" fontAlgn="auto" latinLnBrk="0" hangingPunct="1">
              <a:lnSpc>
                <a:spcPct val="100000"/>
              </a:lnSpc>
              <a:spcBef>
                <a:spcPts val="0"/>
              </a:spcBef>
              <a:spcAft>
                <a:spcPts val="0"/>
              </a:spcAft>
              <a:buClrTx/>
              <a:buSzTx/>
              <a:buFontTx/>
              <a:buNone/>
              <a:tabLst/>
              <a:defRPr/>
            </a:pPr>
            <a:r>
              <a:rPr kumimoji="0" lang="en-US" sz="2000" i="0" u="none" strike="noStrike" kern="0" cap="none" spc="0" normalizeH="0" baseline="0" noProof="0" dirty="0">
                <a:ln>
                  <a:noFill/>
                </a:ln>
                <a:solidFill>
                  <a:srgbClr val="CC3300"/>
                </a:solidFill>
                <a:effectLst/>
                <a:uLnTx/>
                <a:uFillTx/>
                <a:ea typeface="Verdana" panose="020B0604030504040204" pitchFamily="34" charset="0"/>
                <a:cs typeface="Verdana" panose="020B0604030504040204" pitchFamily="34" charset="0"/>
                <a:sym typeface="Wingdings" pitchFamily="2" charset="2"/>
              </a:rPr>
              <a:t> </a:t>
            </a:r>
            <a:r>
              <a:rPr kumimoji="0" lang="en-US" sz="2000" i="0" u="none" strike="noStrike" kern="0" cap="none" spc="0" normalizeH="0" baseline="0" noProof="0" dirty="0">
                <a:ln>
                  <a:noFill/>
                </a:ln>
                <a:solidFill>
                  <a:srgbClr val="000000"/>
                </a:solidFill>
                <a:effectLst/>
                <a:uLnTx/>
                <a:uFillTx/>
                <a:ea typeface="Verdana" panose="020B0604030504040204" pitchFamily="34" charset="0"/>
                <a:cs typeface="Verdana" panose="020B0604030504040204" pitchFamily="34" charset="0"/>
                <a:sym typeface="Wingdings" pitchFamily="2" charset="2"/>
              </a:rPr>
              <a:t> </a:t>
            </a:r>
            <a:r>
              <a:rPr kumimoji="0" lang="en-US" sz="2000" i="0" u="none" strike="noStrike" kern="0" cap="none" spc="0" normalizeH="0" baseline="0" noProof="0" dirty="0">
                <a:ln>
                  <a:noFill/>
                </a:ln>
                <a:solidFill>
                  <a:sysClr val="windowText" lastClr="000000"/>
                </a:solidFill>
                <a:effectLst/>
                <a:uLnTx/>
                <a:uFillTx/>
                <a:ea typeface="Verdana" panose="020B0604030504040204" pitchFamily="34" charset="0"/>
                <a:cs typeface="Verdana" panose="020B0604030504040204" pitchFamily="34" charset="0"/>
              </a:rPr>
              <a:t>Contact program director</a:t>
            </a:r>
            <a:endParaRPr kumimoji="0" lang="en-US" sz="2000" i="0" u="none" strike="noStrike" kern="0" cap="none" spc="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457200" marR="0" lvl="2" indent="0" algn="l" defTabSz="685800" eaLnBrk="1" fontAlgn="auto" latinLnBrk="0" hangingPunct="1">
              <a:lnSpc>
                <a:spcPct val="100000"/>
              </a:lnSpc>
              <a:spcBef>
                <a:spcPts val="0"/>
              </a:spcBef>
              <a:spcAft>
                <a:spcPts val="0"/>
              </a:spcAft>
              <a:buClrTx/>
              <a:buSzTx/>
              <a:buFontTx/>
              <a:buNone/>
              <a:tabLst/>
              <a:defRPr/>
            </a:pPr>
            <a:r>
              <a:rPr kumimoji="0" lang="en-US" sz="2000" i="0" u="none" strike="noStrike" kern="0" cap="none" spc="0" normalizeH="0" baseline="0" noProof="0" dirty="0">
                <a:ln>
                  <a:noFill/>
                </a:ln>
                <a:solidFill>
                  <a:srgbClr val="CC3300"/>
                </a:solidFill>
                <a:effectLst/>
                <a:uLnTx/>
                <a:uFillTx/>
                <a:ea typeface="Verdana" panose="020B0604030504040204" pitchFamily="34" charset="0"/>
                <a:cs typeface="Verdana" panose="020B0604030504040204" pitchFamily="34" charset="0"/>
                <a:sym typeface="Wingdings" pitchFamily="2" charset="2"/>
              </a:rPr>
              <a:t> </a:t>
            </a:r>
            <a:r>
              <a:rPr kumimoji="0" lang="en-US" sz="2000" i="0" u="none" strike="noStrike" kern="0" cap="none" spc="0" normalizeH="0" baseline="0" noProof="0" dirty="0">
                <a:ln>
                  <a:noFill/>
                </a:ln>
                <a:solidFill>
                  <a:srgbClr val="000000"/>
                </a:solidFill>
                <a:effectLst/>
                <a:uLnTx/>
                <a:uFillTx/>
                <a:ea typeface="Verdana" panose="020B0604030504040204" pitchFamily="34" charset="0"/>
                <a:cs typeface="Verdana" panose="020B0604030504040204" pitchFamily="34" charset="0"/>
                <a:sym typeface="Wingdings" pitchFamily="2" charset="2"/>
              </a:rPr>
              <a:t> </a:t>
            </a:r>
            <a:r>
              <a:rPr kumimoji="0" lang="en-US" sz="2000" i="0" u="none" strike="noStrike" kern="0" cap="none" spc="0" normalizeH="0" baseline="0" noProof="0" dirty="0">
                <a:ln>
                  <a:noFill/>
                </a:ln>
                <a:solidFill>
                  <a:sysClr val="windowText" lastClr="000000"/>
                </a:solidFill>
                <a:effectLst/>
                <a:uLnTx/>
                <a:uFillTx/>
                <a:ea typeface="Verdana" panose="020B0604030504040204" pitchFamily="34" charset="0"/>
                <a:cs typeface="Verdana" panose="020B0604030504040204" pitchFamily="34" charset="0"/>
              </a:rPr>
              <a:t>Prepare a one-page abstract</a:t>
            </a:r>
            <a:endParaRPr kumimoji="0" lang="en-US" sz="2000" i="0" u="none" strike="noStrike" kern="0" cap="none" spc="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457200" marR="0" lvl="2" indent="0" algn="l" defTabSz="685800" eaLnBrk="1" fontAlgn="auto" latinLnBrk="0" hangingPunct="1">
              <a:lnSpc>
                <a:spcPct val="100000"/>
              </a:lnSpc>
              <a:spcBef>
                <a:spcPts val="0"/>
              </a:spcBef>
              <a:spcAft>
                <a:spcPts val="0"/>
              </a:spcAft>
              <a:buClrTx/>
              <a:buSzTx/>
              <a:buFontTx/>
              <a:buNone/>
              <a:tabLst/>
              <a:defRPr/>
            </a:pPr>
            <a:r>
              <a:rPr kumimoji="0" lang="en-US" sz="2000" i="0" u="none" strike="noStrike" kern="0" cap="none" spc="0" normalizeH="0" baseline="0" noProof="0" dirty="0">
                <a:ln>
                  <a:noFill/>
                </a:ln>
                <a:solidFill>
                  <a:srgbClr val="CC3300"/>
                </a:solidFill>
                <a:effectLst/>
                <a:uLnTx/>
                <a:uFillTx/>
                <a:ea typeface="Verdana" panose="020B0604030504040204" pitchFamily="34" charset="0"/>
                <a:cs typeface="Verdana" panose="020B0604030504040204" pitchFamily="34" charset="0"/>
                <a:sym typeface="Wingdings" pitchFamily="2" charset="2"/>
              </a:rPr>
              <a:t> </a:t>
            </a:r>
            <a:r>
              <a:rPr kumimoji="0" lang="en-US" sz="2000" i="0" u="none" strike="noStrike" kern="0" cap="none" spc="0" normalizeH="0" baseline="0" noProof="0" dirty="0">
                <a:ln>
                  <a:noFill/>
                </a:ln>
                <a:solidFill>
                  <a:srgbClr val="000000"/>
                </a:solidFill>
                <a:effectLst/>
                <a:uLnTx/>
                <a:uFillTx/>
                <a:ea typeface="Verdana" panose="020B0604030504040204" pitchFamily="34" charset="0"/>
                <a:cs typeface="Verdana" panose="020B0604030504040204" pitchFamily="34" charset="0"/>
                <a:sym typeface="Wingdings" pitchFamily="2" charset="2"/>
              </a:rPr>
              <a:t> </a:t>
            </a:r>
            <a:r>
              <a:rPr kumimoji="0" lang="en-US" sz="2000" i="0" u="none" strike="noStrike" kern="0" cap="none" spc="0" normalizeH="0" baseline="0" noProof="0" dirty="0">
                <a:ln>
                  <a:noFill/>
                </a:ln>
                <a:solidFill>
                  <a:sysClr val="windowText" lastClr="000000"/>
                </a:solidFill>
                <a:effectLst/>
                <a:uLnTx/>
                <a:uFillTx/>
                <a:ea typeface="Verdana" panose="020B0604030504040204" pitchFamily="34" charset="0"/>
                <a:cs typeface="Verdana" panose="020B0604030504040204" pitchFamily="34" charset="0"/>
              </a:rPr>
              <a:t>Specify appropriate program on cover sheet</a:t>
            </a:r>
          </a:p>
          <a:p>
            <a:pPr marL="0" marR="0" lvl="0" indent="0" algn="l" defTabSz="685800" eaLnBrk="1" fontAlgn="auto" latinLnBrk="0" hangingPunct="1">
              <a:lnSpc>
                <a:spcPct val="100000"/>
              </a:lnSpc>
              <a:spcBef>
                <a:spcPts val="0"/>
              </a:spcBef>
              <a:spcAft>
                <a:spcPts val="0"/>
              </a:spcAft>
              <a:buClrTx/>
              <a:buSzTx/>
              <a:buFontTx/>
              <a:buNone/>
              <a:tabLst/>
              <a:defRPr/>
            </a:pPr>
            <a:endParaRPr kumimoji="0" lang="en-US" sz="2000" i="0" u="none" strike="noStrike" kern="0" cap="none" spc="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l" defTabSz="685800" eaLnBrk="1" fontAlgn="auto" latinLnBrk="0" hangingPunct="1">
              <a:lnSpc>
                <a:spcPct val="100000"/>
              </a:lnSpc>
              <a:spcBef>
                <a:spcPts val="0"/>
              </a:spcBef>
              <a:spcAft>
                <a:spcPts val="0"/>
              </a:spcAft>
              <a:buClrTx/>
              <a:buSzTx/>
              <a:buFontTx/>
              <a:buNone/>
              <a:tabLst/>
              <a:defRPr/>
            </a:pPr>
            <a:r>
              <a:rPr kumimoji="0" lang="en-US" sz="2000" i="0" u="none" strike="noStrike" kern="0" cap="none" spc="0" normalizeH="0" baseline="0" noProof="0" dirty="0">
                <a:ln>
                  <a:noFill/>
                </a:ln>
                <a:solidFill>
                  <a:srgbClr val="CC3300"/>
                </a:solidFill>
                <a:effectLst/>
                <a:uLnTx/>
                <a:uFillTx/>
                <a:ea typeface="Verdana" panose="020B0604030504040204" pitchFamily="34" charset="0"/>
                <a:cs typeface="Verdana" panose="020B0604030504040204" pitchFamily="34" charset="0"/>
                <a:sym typeface="Wingdings" pitchFamily="2" charset="2"/>
              </a:rPr>
              <a:t></a:t>
            </a:r>
            <a:r>
              <a:rPr kumimoji="0" lang="en-US" sz="2000" i="0" u="none" strike="noStrike" kern="0" cap="none" spc="0" normalizeH="0" baseline="0" noProof="0" dirty="0">
                <a:ln>
                  <a:noFill/>
                </a:ln>
                <a:solidFill>
                  <a:srgbClr val="063DE8"/>
                </a:solidFill>
                <a:effectLst/>
                <a:uLnTx/>
                <a:uFillTx/>
                <a:ea typeface="Verdana" panose="020B0604030504040204" pitchFamily="34" charset="0"/>
                <a:cs typeface="Verdana" panose="020B0604030504040204" pitchFamily="34" charset="0"/>
                <a:sym typeface="Wingdings" pitchFamily="2" charset="2"/>
              </a:rPr>
              <a:t> </a:t>
            </a:r>
            <a:r>
              <a:rPr kumimoji="0" lang="en-US" sz="2000" i="0" u="none" strike="noStrike" kern="0" cap="none" spc="0" normalizeH="0" baseline="0" noProof="0" dirty="0">
                <a:ln>
                  <a:noFill/>
                </a:ln>
                <a:solidFill>
                  <a:srgbClr val="000000"/>
                </a:solidFill>
                <a:effectLst/>
                <a:uLnTx/>
                <a:uFillTx/>
                <a:ea typeface="Verdana" panose="020B0604030504040204" pitchFamily="34" charset="0"/>
                <a:cs typeface="Verdana" panose="020B0604030504040204" pitchFamily="34" charset="0"/>
              </a:rPr>
              <a:t>Consider initiatives and special programs</a:t>
            </a:r>
            <a:endParaRPr kumimoji="0" lang="en-US" sz="2000" i="1" u="none" strike="noStrike" kern="0" cap="none" spc="0" normalizeH="0" baseline="0" noProof="0" dirty="0">
              <a:ln>
                <a:noFill/>
              </a:ln>
              <a:solidFill>
                <a:srgbClr val="081D58"/>
              </a:solidFill>
              <a:effectLst/>
              <a:uLnTx/>
              <a:uFillTx/>
              <a:ea typeface="Verdana" panose="020B0604030504040204" pitchFamily="34" charset="0"/>
              <a:cs typeface="Verdana" panose="020B0604030504040204" pitchFamily="34" charset="0"/>
            </a:endParaRPr>
          </a:p>
          <a:p>
            <a:pPr marL="457200" marR="0" lvl="2" indent="0" algn="l" defTabSz="685800" eaLnBrk="1" fontAlgn="auto" latinLnBrk="0" hangingPunct="1">
              <a:lnSpc>
                <a:spcPct val="100000"/>
              </a:lnSpc>
              <a:spcBef>
                <a:spcPts val="0"/>
              </a:spcBef>
              <a:spcAft>
                <a:spcPts val="0"/>
              </a:spcAft>
              <a:buClrTx/>
              <a:buSzTx/>
              <a:buFontTx/>
              <a:buNone/>
              <a:tabLst/>
              <a:defRPr/>
            </a:pPr>
            <a:r>
              <a:rPr kumimoji="0" lang="en-US" sz="2000" i="0" u="none" strike="noStrike" kern="0" cap="none" spc="0" normalizeH="0" baseline="0" noProof="0" dirty="0">
                <a:ln>
                  <a:noFill/>
                </a:ln>
                <a:solidFill>
                  <a:srgbClr val="CC3300"/>
                </a:solidFill>
                <a:effectLst/>
                <a:uLnTx/>
                <a:uFillTx/>
                <a:ea typeface="Verdana" panose="020B0604030504040204" pitchFamily="34" charset="0"/>
                <a:cs typeface="Verdana" panose="020B0604030504040204" pitchFamily="34" charset="0"/>
                <a:sym typeface="Wingdings" pitchFamily="2" charset="2"/>
              </a:rPr>
              <a:t> </a:t>
            </a:r>
            <a:r>
              <a:rPr kumimoji="0" lang="en-US" sz="2000" i="0" u="none" strike="noStrike" kern="0" cap="none" spc="0" normalizeH="0" baseline="0" noProof="0" dirty="0">
                <a:ln>
                  <a:noFill/>
                </a:ln>
                <a:solidFill>
                  <a:srgbClr val="000000"/>
                </a:solidFill>
                <a:effectLst/>
                <a:uLnTx/>
                <a:uFillTx/>
                <a:ea typeface="Verdana" panose="020B0604030504040204" pitchFamily="34" charset="0"/>
                <a:cs typeface="Verdana" panose="020B0604030504040204" pitchFamily="34" charset="0"/>
                <a:sym typeface="Wingdings" pitchFamily="2" charset="2"/>
              </a:rPr>
              <a:t> </a:t>
            </a:r>
            <a:r>
              <a:rPr kumimoji="0" lang="en-US" sz="2000" i="0" u="none" strike="noStrike" kern="0" cap="none" spc="0" normalizeH="0" baseline="0" noProof="0" dirty="0">
                <a:ln>
                  <a:noFill/>
                </a:ln>
                <a:solidFill>
                  <a:sysClr val="windowText" lastClr="000000"/>
                </a:solidFill>
                <a:effectLst/>
                <a:uLnTx/>
                <a:uFillTx/>
                <a:ea typeface="Verdana" panose="020B0604030504040204" pitchFamily="34" charset="0"/>
                <a:cs typeface="Verdana" panose="020B0604030504040204" pitchFamily="34" charset="0"/>
                <a:sym typeface="Wingdings" pitchFamily="2" charset="2"/>
              </a:rPr>
              <a:t>Cyber-Innovation</a:t>
            </a:r>
            <a:endParaRPr kumimoji="0" lang="en-US" sz="2000" i="0" u="none" strike="noStrike" kern="0" cap="none" spc="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457200" marR="0" lvl="2" indent="0" algn="l" defTabSz="685800" eaLnBrk="1" fontAlgn="auto" latinLnBrk="0" hangingPunct="1">
              <a:lnSpc>
                <a:spcPct val="100000"/>
              </a:lnSpc>
              <a:spcBef>
                <a:spcPts val="0"/>
              </a:spcBef>
              <a:spcAft>
                <a:spcPts val="0"/>
              </a:spcAft>
              <a:buClrTx/>
              <a:buSzTx/>
              <a:buFontTx/>
              <a:buNone/>
              <a:tabLst/>
              <a:defRPr/>
            </a:pPr>
            <a:r>
              <a:rPr kumimoji="0" lang="en-US" sz="2000" i="0" u="none" strike="noStrike" kern="0" cap="none" spc="0" normalizeH="0" baseline="0" noProof="0" dirty="0">
                <a:ln>
                  <a:noFill/>
                </a:ln>
                <a:solidFill>
                  <a:srgbClr val="CC3300"/>
                </a:solidFill>
                <a:effectLst/>
                <a:uLnTx/>
                <a:uFillTx/>
                <a:ea typeface="Verdana" panose="020B0604030504040204" pitchFamily="34" charset="0"/>
                <a:cs typeface="Verdana" panose="020B0604030504040204" pitchFamily="34" charset="0"/>
                <a:sym typeface="Wingdings" pitchFamily="2" charset="2"/>
              </a:rPr>
              <a:t> </a:t>
            </a:r>
            <a:r>
              <a:rPr kumimoji="0" lang="en-US" sz="2000" i="0" u="none" strike="noStrike" kern="0" cap="none" spc="0" normalizeH="0" baseline="0" noProof="0" dirty="0">
                <a:ln>
                  <a:noFill/>
                </a:ln>
                <a:solidFill>
                  <a:srgbClr val="000000"/>
                </a:solidFill>
                <a:effectLst/>
                <a:uLnTx/>
                <a:uFillTx/>
                <a:ea typeface="Verdana" panose="020B0604030504040204" pitchFamily="34" charset="0"/>
                <a:cs typeface="Verdana" panose="020B0604030504040204" pitchFamily="34" charset="0"/>
                <a:sym typeface="Wingdings" pitchFamily="2" charset="2"/>
              </a:rPr>
              <a:t> </a:t>
            </a:r>
            <a:r>
              <a:rPr kumimoji="0" lang="en-US" sz="2000" i="0" u="none" strike="noStrike" kern="0" cap="none" spc="0" normalizeH="0" baseline="0" noProof="0" dirty="0">
                <a:ln>
                  <a:noFill/>
                </a:ln>
                <a:solidFill>
                  <a:sysClr val="windowText" lastClr="000000"/>
                </a:solidFill>
                <a:effectLst/>
                <a:uLnTx/>
                <a:uFillTx/>
                <a:ea typeface="Verdana" panose="020B0604030504040204" pitchFamily="34" charset="0"/>
                <a:cs typeface="Verdana" panose="020B0604030504040204" pitchFamily="34" charset="0"/>
              </a:rPr>
              <a:t>Innovations in Food, Energy, and Water</a:t>
            </a:r>
            <a:endParaRPr kumimoji="0" lang="en-US" sz="2000" i="0" u="none" strike="noStrike" kern="0" cap="none" spc="0" normalizeH="0" baseline="0" noProof="0" dirty="0">
              <a:ln>
                <a:noFill/>
              </a:ln>
              <a:solidFill>
                <a:srgbClr val="000000"/>
              </a:solidFill>
              <a:effectLst/>
              <a:uLnTx/>
              <a:uFillTx/>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4935762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a:ln>
                  <a:noFill/>
                </a:ln>
                <a:solidFill>
                  <a:srgbClr val="000000"/>
                </a:solidFill>
                <a:effectLst/>
                <a:uLnTx/>
                <a:uFillTx/>
              </a:rPr>
              <a:t>  </a:t>
            </a:r>
            <a:fld id="{536E706B-C376-47A4-BF27-A94814D71C33}" type="slidenum">
              <a:rPr kumimoji="0" lang="en-US" sz="1350" b="0" i="0" u="none" strike="noStrike" kern="0" cap="none" spc="0" normalizeH="0" baseline="0" noProof="0">
                <a:ln>
                  <a:noFill/>
                </a:ln>
                <a:solidFill>
                  <a:srgbClr val="000000"/>
                </a:solidFill>
                <a:effectLst/>
                <a:uLnTx/>
                <a:uFillTx/>
              </a:rPr>
              <a:pPr marL="0" marR="0" lvl="0" indent="0" defTabSz="685800" eaLnBrk="1" fontAlgn="auto" latinLnBrk="0" hangingPunct="1">
                <a:lnSpc>
                  <a:spcPct val="100000"/>
                </a:lnSpc>
                <a:spcBef>
                  <a:spcPts val="0"/>
                </a:spcBef>
                <a:spcAft>
                  <a:spcPts val="0"/>
                </a:spcAft>
                <a:buClrTx/>
                <a:buSzTx/>
                <a:buFontTx/>
                <a:buNone/>
                <a:tabLst/>
                <a:defRPr/>
              </a:pPr>
              <a:t>55</a:t>
            </a:fld>
            <a:endParaRPr kumimoji="0" lang="en-US" sz="1350" b="0" i="0" u="none" strike="noStrike" kern="0" cap="none" spc="0" normalizeH="0" baseline="0" noProof="0">
              <a:ln>
                <a:noFill/>
              </a:ln>
              <a:solidFill>
                <a:srgbClr val="000000"/>
              </a:solidFill>
              <a:effectLst/>
              <a:uLnTx/>
              <a:uFillTx/>
            </a:endParaRPr>
          </a:p>
        </p:txBody>
      </p:sp>
      <p:sp>
        <p:nvSpPr>
          <p:cNvPr id="6" name="TextBox 5"/>
          <p:cNvSpPr txBox="1"/>
          <p:nvPr/>
        </p:nvSpPr>
        <p:spPr>
          <a:xfrm>
            <a:off x="0" y="0"/>
            <a:ext cx="9143999" cy="830997"/>
          </a:xfrm>
          <a:prstGeom prst="rect">
            <a:avLst/>
          </a:prstGeom>
          <a:solidFill>
            <a:schemeClr val="bg1">
              <a:lumMod val="95000"/>
            </a:schemeClr>
          </a:solidFill>
        </p:spPr>
        <p:txBody>
          <a:bodyPr wrap="square"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2400" i="0" u="none" strike="noStrike" kern="0" cap="none" spc="0" normalizeH="0" baseline="0" noProof="0" dirty="0">
                <a:ln>
                  <a:noFill/>
                </a:ln>
                <a:solidFill>
                  <a:srgbClr val="0000CC"/>
                </a:solidFill>
                <a:effectLst/>
                <a:uLnTx/>
                <a:uFillTx/>
              </a:rPr>
              <a:t>Award Search Results for </a:t>
            </a:r>
          </a:p>
          <a:p>
            <a:pPr marL="0" marR="0" lvl="0" indent="0" defTabSz="685800" eaLnBrk="1" fontAlgn="auto" latinLnBrk="0" hangingPunct="1">
              <a:lnSpc>
                <a:spcPct val="100000"/>
              </a:lnSpc>
              <a:spcBef>
                <a:spcPts val="0"/>
              </a:spcBef>
              <a:spcAft>
                <a:spcPts val="0"/>
              </a:spcAft>
              <a:buClrTx/>
              <a:buSzTx/>
              <a:buFontTx/>
              <a:buNone/>
              <a:tabLst/>
              <a:defRPr/>
            </a:pPr>
            <a:r>
              <a:rPr kumimoji="0" lang="en-US" sz="2400" i="0" u="none" strike="noStrike" kern="0" cap="none" spc="0" normalizeH="0" baseline="0" noProof="0" dirty="0">
                <a:ln>
                  <a:noFill/>
                </a:ln>
                <a:solidFill>
                  <a:srgbClr val="0000CC"/>
                </a:solidFill>
                <a:effectLst/>
                <a:uLnTx/>
                <a:uFillTx/>
              </a:rPr>
              <a:t>Energy for Sustainability Program</a:t>
            </a:r>
          </a:p>
        </p:txBody>
      </p:sp>
      <p:sp>
        <p:nvSpPr>
          <p:cNvPr id="7" name="TextBox 6"/>
          <p:cNvSpPr txBox="1"/>
          <p:nvPr/>
        </p:nvSpPr>
        <p:spPr>
          <a:xfrm>
            <a:off x="1200150" y="2514600"/>
            <a:ext cx="6800850" cy="307777"/>
          </a:xfrm>
          <a:prstGeom prst="rect">
            <a:avLst/>
          </a:prstGeom>
          <a:noFill/>
        </p:spPr>
        <p:txBody>
          <a:bodyPr wrap="square"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ysClr val="windowText" lastClr="000000"/>
                </a:solidFill>
                <a:effectLst/>
                <a:uLnTx/>
                <a:uFillTx/>
              </a:rPr>
              <a:t>http://www.nsf.gov/awardsearch/advancedSearch.jsp</a:t>
            </a:r>
          </a:p>
        </p:txBody>
      </p:sp>
      <p:sp>
        <p:nvSpPr>
          <p:cNvPr id="8" name="TextBox 7"/>
          <p:cNvSpPr txBox="1"/>
          <p:nvPr/>
        </p:nvSpPr>
        <p:spPr>
          <a:xfrm>
            <a:off x="457201" y="1657351"/>
            <a:ext cx="8305800" cy="584775"/>
          </a:xfrm>
          <a:prstGeom prst="rect">
            <a:avLst/>
          </a:prstGeom>
          <a:noFill/>
        </p:spPr>
        <p:txBody>
          <a:bodyPr wrap="square"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rgbClr val="C00000"/>
                </a:solidFill>
                <a:effectLst/>
                <a:uLnTx/>
                <a:uFillTx/>
              </a:rPr>
              <a:t>Partial results of award search with program element 7644</a:t>
            </a:r>
          </a:p>
          <a:p>
            <a:pPr marL="0" marR="0" lvl="0" indent="0" defTabSz="6858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rgbClr val="C00000"/>
                </a:solidFill>
                <a:effectLst/>
                <a:uLnTx/>
                <a:uFillTx/>
              </a:rPr>
              <a:t>201 active awards on 7-29-15</a:t>
            </a:r>
          </a:p>
        </p:txBody>
      </p:sp>
      <p:pic>
        <p:nvPicPr>
          <p:cNvPr id="9" name="Picture 8"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38" y="3200400"/>
            <a:ext cx="8941695" cy="2590800"/>
          </a:xfrm>
          <a:prstGeom prst="rect">
            <a:avLst/>
          </a:prstGeom>
        </p:spPr>
      </p:pic>
    </p:spTree>
    <p:extLst>
      <p:ext uri="{BB962C8B-B14F-4D97-AF65-F5344CB8AC3E}">
        <p14:creationId xmlns:p14="http://schemas.microsoft.com/office/powerpoint/2010/main" val="26367436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a:ln>
                  <a:noFill/>
                </a:ln>
                <a:solidFill>
                  <a:srgbClr val="000000"/>
                </a:solidFill>
                <a:effectLst/>
                <a:uLnTx/>
                <a:uFillTx/>
              </a:rPr>
              <a:t>  </a:t>
            </a:r>
            <a:fld id="{536E706B-C376-47A4-BF27-A94814D71C33}" type="slidenum">
              <a:rPr kumimoji="0" lang="en-US" sz="1350" b="0" i="0" u="none" strike="noStrike" kern="0" cap="none" spc="0" normalizeH="0" baseline="0" noProof="0">
                <a:ln>
                  <a:noFill/>
                </a:ln>
                <a:solidFill>
                  <a:srgbClr val="000000"/>
                </a:solidFill>
                <a:effectLst/>
                <a:uLnTx/>
                <a:uFillTx/>
              </a:rPr>
              <a:pPr marL="0" marR="0" lvl="0" indent="0" defTabSz="685800" eaLnBrk="1" fontAlgn="auto" latinLnBrk="0" hangingPunct="1">
                <a:lnSpc>
                  <a:spcPct val="100000"/>
                </a:lnSpc>
                <a:spcBef>
                  <a:spcPts val="0"/>
                </a:spcBef>
                <a:spcAft>
                  <a:spcPts val="0"/>
                </a:spcAft>
                <a:buClrTx/>
                <a:buSzTx/>
                <a:buFontTx/>
                <a:buNone/>
                <a:tabLst/>
                <a:defRPr/>
              </a:pPr>
              <a:t>56</a:t>
            </a:fld>
            <a:endParaRPr kumimoji="0" lang="en-US" sz="1350" b="0" i="0" u="none" strike="noStrike" kern="0" cap="none" spc="0" normalizeH="0" baseline="0" noProof="0">
              <a:ln>
                <a:noFill/>
              </a:ln>
              <a:solidFill>
                <a:srgbClr val="000000"/>
              </a:solidFill>
              <a:effectLst/>
              <a:uLnTx/>
              <a:uFillTx/>
            </a:endParaRPr>
          </a:p>
        </p:txBody>
      </p:sp>
      <p:sp>
        <p:nvSpPr>
          <p:cNvPr id="5" name="TextBox 4"/>
          <p:cNvSpPr txBox="1"/>
          <p:nvPr/>
        </p:nvSpPr>
        <p:spPr>
          <a:xfrm>
            <a:off x="0" y="0"/>
            <a:ext cx="9144000" cy="1161857"/>
          </a:xfrm>
          <a:prstGeom prst="rect">
            <a:avLst/>
          </a:prstGeom>
          <a:solidFill>
            <a:schemeClr val="bg1">
              <a:lumMod val="95000"/>
            </a:schemeClr>
          </a:solidFill>
        </p:spPr>
        <p:txBody>
          <a:bodyPr wrap="square"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2800" i="0" u="none" strike="noStrike" kern="0" cap="none" spc="0" normalizeH="0" baseline="0" noProof="0" dirty="0">
                <a:ln>
                  <a:noFill/>
                </a:ln>
                <a:solidFill>
                  <a:srgbClr val="0000CC"/>
                </a:solidFill>
                <a:effectLst/>
                <a:uLnTx/>
                <a:uFillTx/>
              </a:rPr>
              <a:t>Award Search Results for Energy for Sustainability Program</a:t>
            </a:r>
          </a:p>
          <a:p>
            <a:pPr marL="0" marR="0" lvl="0" indent="0"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ysClr val="windowText" lastClr="000000"/>
              </a:solidFill>
              <a:effectLst/>
              <a:uLnTx/>
              <a:uFillTx/>
            </a:endParaRPr>
          </a:p>
        </p:txBody>
      </p:sp>
      <p:sp>
        <p:nvSpPr>
          <p:cNvPr id="9" name="TextBox 8"/>
          <p:cNvSpPr txBox="1"/>
          <p:nvPr/>
        </p:nvSpPr>
        <p:spPr>
          <a:xfrm>
            <a:off x="1543050" y="1657351"/>
            <a:ext cx="5200650" cy="584775"/>
          </a:xfrm>
          <a:prstGeom prst="rect">
            <a:avLst/>
          </a:prstGeom>
          <a:noFill/>
        </p:spPr>
        <p:txBody>
          <a:bodyPr wrap="square"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ysClr val="windowText" lastClr="000000"/>
                </a:solidFill>
                <a:effectLst/>
                <a:uLnTx/>
                <a:uFillTx/>
              </a:rPr>
              <a:t>Click on award title to get more information and abstract (next two slides)</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145" y="2631654"/>
            <a:ext cx="8731255" cy="3311946"/>
          </a:xfrm>
          <a:prstGeom prst="rect">
            <a:avLst/>
          </a:prstGeom>
        </p:spPr>
      </p:pic>
    </p:spTree>
    <p:extLst>
      <p:ext uri="{BB962C8B-B14F-4D97-AF65-F5344CB8AC3E}">
        <p14:creationId xmlns:p14="http://schemas.microsoft.com/office/powerpoint/2010/main" val="859387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a:ln>
                  <a:noFill/>
                </a:ln>
                <a:solidFill>
                  <a:srgbClr val="000000"/>
                </a:solidFill>
                <a:effectLst/>
                <a:uLnTx/>
                <a:uFillTx/>
              </a:rPr>
              <a:t>  </a:t>
            </a:r>
            <a:fld id="{536E706B-C376-47A4-BF27-A94814D71C33}" type="slidenum">
              <a:rPr kumimoji="0" lang="en-US" sz="1350" b="0" i="0" u="none" strike="noStrike" kern="0" cap="none" spc="0" normalizeH="0" baseline="0" noProof="0">
                <a:ln>
                  <a:noFill/>
                </a:ln>
                <a:solidFill>
                  <a:srgbClr val="000000"/>
                </a:solidFill>
                <a:effectLst/>
                <a:uLnTx/>
                <a:uFillTx/>
              </a:rPr>
              <a:pPr marL="0" marR="0" lvl="0" indent="0" defTabSz="685800" eaLnBrk="1" fontAlgn="auto" latinLnBrk="0" hangingPunct="1">
                <a:lnSpc>
                  <a:spcPct val="100000"/>
                </a:lnSpc>
                <a:spcBef>
                  <a:spcPts val="0"/>
                </a:spcBef>
                <a:spcAft>
                  <a:spcPts val="0"/>
                </a:spcAft>
                <a:buClrTx/>
                <a:buSzTx/>
                <a:buFontTx/>
                <a:buNone/>
                <a:tabLst/>
                <a:defRPr/>
              </a:pPr>
              <a:t>57</a:t>
            </a:fld>
            <a:endParaRPr kumimoji="0" lang="en-US" sz="1350" b="0" i="0" u="none" strike="noStrike" kern="0" cap="none" spc="0" normalizeH="0" baseline="0" noProof="0">
              <a:ln>
                <a:noFill/>
              </a:ln>
              <a:solidFill>
                <a:srgbClr val="000000"/>
              </a:solidFill>
              <a:effectLst/>
              <a:uLnTx/>
              <a:uFillTx/>
            </a:endParaRPr>
          </a:p>
        </p:txBody>
      </p:sp>
      <p:sp>
        <p:nvSpPr>
          <p:cNvPr id="8" name="TextBox 7"/>
          <p:cNvSpPr txBox="1"/>
          <p:nvPr/>
        </p:nvSpPr>
        <p:spPr>
          <a:xfrm>
            <a:off x="1143000" y="857250"/>
            <a:ext cx="6858000" cy="300082"/>
          </a:xfrm>
          <a:prstGeom prst="rect">
            <a:avLst/>
          </a:prstGeom>
          <a:solidFill>
            <a:schemeClr val="bg2">
              <a:lumMod val="20000"/>
              <a:lumOff val="80000"/>
            </a:schemeClr>
          </a:solidFill>
        </p:spPr>
        <p:txBody>
          <a:bodyPr wrap="square"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0000CC"/>
                </a:solidFill>
                <a:effectLst/>
                <a:uLnTx/>
                <a:uFillTx/>
              </a:rPr>
              <a:t>Example Award Information</a:t>
            </a:r>
          </a:p>
        </p:txBody>
      </p:sp>
      <p:pic>
        <p:nvPicPr>
          <p:cNvPr id="9" name="Picture 8"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0350" y="1314451"/>
            <a:ext cx="3886200" cy="4566442"/>
          </a:xfrm>
          <a:prstGeom prst="rect">
            <a:avLst/>
          </a:prstGeom>
        </p:spPr>
      </p:pic>
    </p:spTree>
    <p:extLst>
      <p:ext uri="{BB962C8B-B14F-4D97-AF65-F5344CB8AC3E}">
        <p14:creationId xmlns:p14="http://schemas.microsoft.com/office/powerpoint/2010/main" val="235746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a:ln>
                  <a:noFill/>
                </a:ln>
                <a:solidFill>
                  <a:srgbClr val="000000"/>
                </a:solidFill>
                <a:effectLst/>
                <a:uLnTx/>
                <a:uFillTx/>
              </a:rPr>
              <a:t>  </a:t>
            </a:r>
            <a:fld id="{536E706B-C376-47A4-BF27-A94814D71C33}" type="slidenum">
              <a:rPr kumimoji="0" lang="en-US" sz="1350" b="0" i="0" u="none" strike="noStrike" kern="0" cap="none" spc="0" normalizeH="0" baseline="0" noProof="0">
                <a:ln>
                  <a:noFill/>
                </a:ln>
                <a:solidFill>
                  <a:srgbClr val="000000"/>
                </a:solidFill>
                <a:effectLst/>
                <a:uLnTx/>
                <a:uFillTx/>
              </a:rPr>
              <a:pPr marL="0" marR="0" lvl="0" indent="0" defTabSz="685800" eaLnBrk="1" fontAlgn="auto" latinLnBrk="0" hangingPunct="1">
                <a:lnSpc>
                  <a:spcPct val="100000"/>
                </a:lnSpc>
                <a:spcBef>
                  <a:spcPts val="0"/>
                </a:spcBef>
                <a:spcAft>
                  <a:spcPts val="0"/>
                </a:spcAft>
                <a:buClrTx/>
                <a:buSzTx/>
                <a:buFontTx/>
                <a:buNone/>
                <a:tabLst/>
                <a:defRPr/>
              </a:pPr>
              <a:t>58</a:t>
            </a:fld>
            <a:endParaRPr kumimoji="0" lang="en-US" sz="1350" b="0" i="0" u="none" strike="noStrike" kern="0" cap="none" spc="0" normalizeH="0" baseline="0" noProof="0">
              <a:ln>
                <a:noFill/>
              </a:ln>
              <a:solidFill>
                <a:srgbClr val="000000"/>
              </a:solidFill>
              <a:effectLst/>
              <a:uLnTx/>
              <a:uFillTx/>
            </a:endParaRPr>
          </a:p>
        </p:txBody>
      </p:sp>
      <p:sp>
        <p:nvSpPr>
          <p:cNvPr id="8" name="TextBox 7"/>
          <p:cNvSpPr txBox="1"/>
          <p:nvPr/>
        </p:nvSpPr>
        <p:spPr>
          <a:xfrm>
            <a:off x="1143000" y="857250"/>
            <a:ext cx="6858000" cy="300082"/>
          </a:xfrm>
          <a:prstGeom prst="rect">
            <a:avLst/>
          </a:prstGeom>
          <a:solidFill>
            <a:schemeClr val="bg2">
              <a:lumMod val="20000"/>
              <a:lumOff val="80000"/>
            </a:schemeClr>
          </a:solidFill>
        </p:spPr>
        <p:txBody>
          <a:bodyPr wrap="square"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0000CC"/>
                </a:solidFill>
                <a:effectLst/>
                <a:uLnTx/>
                <a:uFillTx/>
              </a:rPr>
              <a:t>Example Award Abstract</a:t>
            </a: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7450" y="1194342"/>
            <a:ext cx="4400550" cy="4763899"/>
          </a:xfrm>
          <a:prstGeom prst="rect">
            <a:avLst/>
          </a:prstGeom>
        </p:spPr>
      </p:pic>
    </p:spTree>
    <p:extLst>
      <p:ext uri="{BB962C8B-B14F-4D97-AF65-F5344CB8AC3E}">
        <p14:creationId xmlns:p14="http://schemas.microsoft.com/office/powerpoint/2010/main" val="5766861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Number Placeholder 3"/>
          <p:cNvSpPr>
            <a:spLocks noGrp="1"/>
          </p:cNvSpPr>
          <p:nvPr>
            <p:ph type="sldNum" sz="quarter" idx="12"/>
          </p:nvPr>
        </p:nvSpPr>
        <p:spPr>
          <a:noFill/>
        </p:spPr>
        <p:txBody>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000000"/>
                </a:solidFill>
                <a:effectLst/>
                <a:uLnTx/>
                <a:uFillTx/>
              </a:rPr>
              <a:t>  </a:t>
            </a:r>
            <a:fld id="{A9D6F154-E064-4903-9A10-3201A5626AB1}" type="slidenum">
              <a:rPr kumimoji="0" lang="en-US" sz="1350" b="0" i="0" u="none" strike="noStrike" kern="0" cap="none" spc="0" normalizeH="0" baseline="0" noProof="0" smtClean="0">
                <a:ln>
                  <a:noFill/>
                </a:ln>
                <a:solidFill>
                  <a:srgbClr val="000000"/>
                </a:solidFill>
                <a:effectLst/>
                <a:uLnTx/>
                <a:uFillTx/>
              </a:rPr>
              <a:pPr marL="0" marR="0" lvl="0" indent="0" defTabSz="685800" eaLnBrk="1" fontAlgn="auto" latinLnBrk="0" hangingPunct="1">
                <a:lnSpc>
                  <a:spcPct val="100000"/>
                </a:lnSpc>
                <a:spcBef>
                  <a:spcPts val="0"/>
                </a:spcBef>
                <a:spcAft>
                  <a:spcPts val="0"/>
                </a:spcAft>
                <a:buClrTx/>
                <a:buSzTx/>
                <a:buFontTx/>
                <a:buNone/>
                <a:tabLst/>
                <a:defRPr/>
              </a:pPr>
              <a:t>59</a:t>
            </a:fld>
            <a:endParaRPr kumimoji="0" lang="en-US" sz="1350" b="0" i="0" u="none" strike="noStrike" kern="0" cap="none" spc="0" normalizeH="0" baseline="0" noProof="0" dirty="0">
              <a:ln>
                <a:noFill/>
              </a:ln>
              <a:solidFill>
                <a:srgbClr val="000000"/>
              </a:solidFill>
              <a:effectLst/>
              <a:uLnTx/>
              <a:uFillTx/>
            </a:endParaRPr>
          </a:p>
        </p:txBody>
      </p:sp>
      <p:sp>
        <p:nvSpPr>
          <p:cNvPr id="91139" name="Text Box 1026"/>
          <p:cNvSpPr txBox="1">
            <a:spLocks noChangeArrowheads="1"/>
          </p:cNvSpPr>
          <p:nvPr/>
        </p:nvSpPr>
        <p:spPr bwMode="auto">
          <a:xfrm>
            <a:off x="1143000" y="857251"/>
            <a:ext cx="6858000" cy="822722"/>
          </a:xfrm>
          <a:prstGeom prst="rect">
            <a:avLst/>
          </a:prstGeom>
          <a:noFill/>
          <a:ln w="9525">
            <a:noFill/>
            <a:miter lim="800000"/>
            <a:headEnd/>
            <a:tailEnd/>
          </a:ln>
        </p:spPr>
        <p:txBody>
          <a:bodyPr anchor="ctr" anchorCtr="1"/>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3200" i="0" u="none" strike="noStrike" kern="0" cap="none" spc="0" normalizeH="0" baseline="0" noProof="0" dirty="0">
                <a:ln>
                  <a:noFill/>
                </a:ln>
                <a:solidFill>
                  <a:srgbClr val="0000CC"/>
                </a:solidFill>
                <a:effectLst/>
                <a:uLnTx/>
                <a:uFillTx/>
              </a:rPr>
              <a:t>Award Statistics</a:t>
            </a:r>
          </a:p>
        </p:txBody>
      </p:sp>
      <p:sp>
        <p:nvSpPr>
          <p:cNvPr id="91140" name="Text Box 1027"/>
          <p:cNvSpPr txBox="1">
            <a:spLocks noChangeArrowheads="1"/>
          </p:cNvSpPr>
          <p:nvPr/>
        </p:nvSpPr>
        <p:spPr bwMode="auto">
          <a:xfrm>
            <a:off x="1314450" y="1600200"/>
            <a:ext cx="6629400" cy="5355312"/>
          </a:xfrm>
          <a:prstGeom prst="rect">
            <a:avLst/>
          </a:prstGeom>
          <a:noFill/>
          <a:ln w="9525">
            <a:noFill/>
            <a:miter lim="800000"/>
            <a:headEnd/>
            <a:tailEnd/>
          </a:ln>
        </p:spPr>
        <p:txBody>
          <a:bodyPr>
            <a:spAutoFit/>
          </a:bodyPr>
          <a:lstStyle/>
          <a:p>
            <a:pPr marL="0" marR="0" lvl="0" indent="0" algn="l" defTabSz="6858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CC3300"/>
                </a:solidFill>
                <a:effectLst/>
                <a:uLnTx/>
                <a:uFillTx/>
                <a:sym typeface="Wingdings" pitchFamily="2" charset="2"/>
              </a:rPr>
              <a:t></a:t>
            </a:r>
            <a:r>
              <a:rPr kumimoji="0" lang="en-US" sz="2400" b="0" i="0" u="none" strike="noStrike" kern="0" cap="none" spc="0" normalizeH="0" baseline="0" noProof="0" dirty="0">
                <a:ln>
                  <a:noFill/>
                </a:ln>
                <a:solidFill>
                  <a:srgbClr val="063DE8"/>
                </a:solidFill>
                <a:effectLst/>
                <a:uLnTx/>
                <a:uFillTx/>
                <a:sym typeface="Wingdings" pitchFamily="2" charset="2"/>
              </a:rPr>
              <a:t> </a:t>
            </a:r>
            <a:r>
              <a:rPr kumimoji="0" lang="en-US" sz="2400" i="0" u="none" strike="noStrike" kern="0" cap="none" spc="0" normalizeH="0" baseline="0" noProof="0" dirty="0">
                <a:ln>
                  <a:noFill/>
                </a:ln>
                <a:solidFill>
                  <a:srgbClr val="000000"/>
                </a:solidFill>
                <a:effectLst/>
                <a:uLnTx/>
                <a:uFillTx/>
              </a:rPr>
              <a:t>Distribution by experience</a:t>
            </a:r>
          </a:p>
          <a:p>
            <a:pPr marL="0" marR="0" lvl="0" indent="0" algn="l" defTabSz="685800" eaLnBrk="1" fontAlgn="auto" latinLnBrk="0" hangingPunct="1">
              <a:lnSpc>
                <a:spcPct val="100000"/>
              </a:lnSpc>
              <a:spcBef>
                <a:spcPts val="0"/>
              </a:spcBef>
              <a:spcAft>
                <a:spcPts val="0"/>
              </a:spcAft>
              <a:buClrTx/>
              <a:buSzTx/>
              <a:buFont typeface="Wingdings" pitchFamily="2" charset="2"/>
              <a:buChar char="v"/>
              <a:tabLst/>
              <a:defRPr/>
            </a:pPr>
            <a:endParaRPr kumimoji="0" lang="en-US" sz="900" b="0" i="0" u="none" strike="noStrike" kern="0" cap="none" spc="0" normalizeH="0" baseline="0" noProof="0" dirty="0">
              <a:ln>
                <a:noFill/>
              </a:ln>
              <a:solidFill>
                <a:srgbClr val="000000"/>
              </a:solidFill>
              <a:effectLst/>
              <a:uLnTx/>
              <a:uFillTx/>
            </a:endParaRPr>
          </a:p>
          <a:p>
            <a:pPr marL="457200" marR="0" lvl="2" indent="0" algn="l" defTabSz="6858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rgbClr val="000000"/>
                </a:solidFill>
                <a:effectLst/>
                <a:uLnTx/>
                <a:uFillTx/>
              </a:rPr>
              <a:t> </a:t>
            </a:r>
            <a:r>
              <a:rPr kumimoji="0" lang="en-US" sz="1500" i="0" u="none" strike="noStrike" kern="0" cap="none" spc="0" normalizeH="0" baseline="0" noProof="0" dirty="0">
                <a:ln>
                  <a:noFill/>
                </a:ln>
                <a:solidFill>
                  <a:srgbClr val="CC3300"/>
                </a:solidFill>
                <a:effectLst/>
                <a:uLnTx/>
                <a:uFillTx/>
                <a:sym typeface="Wingdings" pitchFamily="2" charset="2"/>
              </a:rPr>
              <a:t></a:t>
            </a:r>
            <a:r>
              <a:rPr kumimoji="0" lang="en-US" sz="1500" i="0" u="none" strike="noStrike" kern="0" cap="none" spc="0" normalizeH="0" baseline="0" noProof="0" dirty="0">
                <a:ln>
                  <a:noFill/>
                </a:ln>
                <a:solidFill>
                  <a:srgbClr val="000000"/>
                </a:solidFill>
                <a:effectLst/>
                <a:uLnTx/>
                <a:uFillTx/>
                <a:sym typeface="Wingdings" pitchFamily="2" charset="2"/>
              </a:rPr>
              <a:t> </a:t>
            </a:r>
            <a:r>
              <a:rPr kumimoji="0" lang="en-US" sz="2000" i="0" u="none" strike="noStrike" kern="0" cap="none" spc="0" normalizeH="0" baseline="0" noProof="0" dirty="0">
                <a:ln>
                  <a:noFill/>
                </a:ln>
                <a:solidFill>
                  <a:sysClr val="windowText" lastClr="000000"/>
                </a:solidFill>
                <a:effectLst/>
                <a:uLnTx/>
                <a:uFillTx/>
              </a:rPr>
              <a:t>Approximately 30% new investigators</a:t>
            </a:r>
          </a:p>
          <a:p>
            <a:pPr marL="457200" marR="0" lvl="2" indent="0" algn="l" defTabSz="685800" eaLnBrk="1" fontAlgn="auto" latinLnBrk="0" hangingPunct="1">
              <a:lnSpc>
                <a:spcPct val="100000"/>
              </a:lnSpc>
              <a:spcBef>
                <a:spcPts val="0"/>
              </a:spcBef>
              <a:spcAft>
                <a:spcPts val="0"/>
              </a:spcAft>
              <a:buClrTx/>
              <a:buSzTx/>
              <a:buFontTx/>
              <a:buNone/>
              <a:tabLst/>
              <a:defRPr/>
            </a:pPr>
            <a:endParaRPr kumimoji="0" lang="en-US" sz="2000" i="0" u="none" strike="noStrike" kern="0" cap="none" spc="0" normalizeH="0" baseline="0" noProof="0" dirty="0">
              <a:ln>
                <a:noFill/>
              </a:ln>
              <a:solidFill>
                <a:srgbClr val="000000"/>
              </a:solidFill>
              <a:effectLst/>
              <a:uLnTx/>
              <a:uFillTx/>
            </a:endParaRPr>
          </a:p>
          <a:p>
            <a:pPr marL="457200" marR="0" lvl="2" indent="0" algn="l" defTabSz="685800" eaLnBrk="1" fontAlgn="auto" latinLnBrk="0" hangingPunct="1">
              <a:lnSpc>
                <a:spcPct val="100000"/>
              </a:lnSpc>
              <a:spcBef>
                <a:spcPts val="0"/>
              </a:spcBef>
              <a:spcAft>
                <a:spcPts val="0"/>
              </a:spcAft>
              <a:buClrTx/>
              <a:buSzTx/>
              <a:buFontTx/>
              <a:buNone/>
              <a:tabLst/>
              <a:defRPr/>
            </a:pPr>
            <a:r>
              <a:rPr kumimoji="0" lang="en-US" sz="2000" i="0" u="none" strike="noStrike" kern="0" cap="none" spc="0" normalizeH="0" baseline="0" noProof="0" dirty="0">
                <a:ln>
                  <a:noFill/>
                </a:ln>
                <a:solidFill>
                  <a:srgbClr val="000000"/>
                </a:solidFill>
                <a:effectLst/>
                <a:uLnTx/>
                <a:uFillTx/>
              </a:rPr>
              <a:t> </a:t>
            </a:r>
            <a:r>
              <a:rPr kumimoji="0" lang="en-US" sz="2000" i="0" u="none" strike="noStrike" kern="0" cap="none" spc="0" normalizeH="0" baseline="0" noProof="0" dirty="0">
                <a:ln>
                  <a:noFill/>
                </a:ln>
                <a:solidFill>
                  <a:srgbClr val="CC3300"/>
                </a:solidFill>
                <a:effectLst/>
                <a:uLnTx/>
                <a:uFillTx/>
                <a:sym typeface="Wingdings" pitchFamily="2" charset="2"/>
              </a:rPr>
              <a:t></a:t>
            </a:r>
            <a:r>
              <a:rPr kumimoji="0" lang="en-US" sz="2000" i="0" u="none" strike="noStrike" kern="0" cap="none" spc="0" normalizeH="0" baseline="0" noProof="0" dirty="0">
                <a:ln>
                  <a:noFill/>
                </a:ln>
                <a:solidFill>
                  <a:srgbClr val="000000"/>
                </a:solidFill>
                <a:effectLst/>
                <a:uLnTx/>
                <a:uFillTx/>
                <a:sym typeface="Wingdings" pitchFamily="2" charset="2"/>
              </a:rPr>
              <a:t> </a:t>
            </a:r>
            <a:r>
              <a:rPr kumimoji="0" lang="en-US" sz="2000" i="0" u="none" strike="noStrike" kern="0" cap="none" spc="0" normalizeH="0" baseline="0" noProof="0" dirty="0">
                <a:ln>
                  <a:noFill/>
                </a:ln>
                <a:solidFill>
                  <a:sysClr val="windowText" lastClr="000000"/>
                </a:solidFill>
                <a:effectLst/>
                <a:uLnTx/>
                <a:uFillTx/>
              </a:rPr>
              <a:t>70% recently funded by NSF</a:t>
            </a:r>
          </a:p>
          <a:p>
            <a:pPr marL="0" marR="0" lvl="0" indent="0" algn="l" defTabSz="685800" eaLnBrk="1" fontAlgn="auto" latinLnBrk="0" hangingPunct="1">
              <a:lnSpc>
                <a:spcPct val="100000"/>
              </a:lnSpc>
              <a:spcBef>
                <a:spcPts val="0"/>
              </a:spcBef>
              <a:spcAft>
                <a:spcPts val="0"/>
              </a:spcAft>
              <a:buClrTx/>
              <a:buSzTx/>
              <a:buFontTx/>
              <a:buChar char="•"/>
              <a:tabLst/>
              <a:defRPr/>
            </a:pPr>
            <a:endParaRPr kumimoji="0" lang="en-US" sz="2100" b="0" i="0" u="none" strike="noStrike" kern="0" cap="none" spc="0" normalizeH="0" baseline="0" noProof="0" dirty="0">
              <a:ln>
                <a:noFill/>
              </a:ln>
              <a:solidFill>
                <a:srgbClr val="000000"/>
              </a:solidFill>
              <a:effectLst/>
              <a:uLnTx/>
              <a:uFillTx/>
            </a:endParaRPr>
          </a:p>
          <a:p>
            <a:pPr marL="0" marR="0" lvl="0" indent="0" algn="l" defTabSz="685800" eaLnBrk="1" fontAlgn="auto" latinLnBrk="0" hangingPunct="1">
              <a:lnSpc>
                <a:spcPct val="100000"/>
              </a:lnSpc>
              <a:spcBef>
                <a:spcPts val="0"/>
              </a:spcBef>
              <a:spcAft>
                <a:spcPts val="0"/>
              </a:spcAft>
              <a:buClrTx/>
              <a:buSzTx/>
              <a:buFontTx/>
              <a:buNone/>
              <a:tabLst/>
              <a:defRPr/>
            </a:pPr>
            <a:r>
              <a:rPr kumimoji="0" lang="en-US" sz="2400" i="0" u="none" strike="noStrike" kern="0" cap="none" spc="0" normalizeH="0" baseline="0" noProof="0" dirty="0">
                <a:ln>
                  <a:noFill/>
                </a:ln>
                <a:solidFill>
                  <a:srgbClr val="CC3300"/>
                </a:solidFill>
                <a:effectLst/>
                <a:uLnTx/>
                <a:uFillTx/>
                <a:sym typeface="Wingdings" pitchFamily="2" charset="2"/>
              </a:rPr>
              <a:t></a:t>
            </a:r>
            <a:r>
              <a:rPr kumimoji="0" lang="en-US" sz="2400" i="0" u="none" strike="noStrike" kern="0" cap="none" spc="0" normalizeH="0" baseline="0" noProof="0" dirty="0">
                <a:ln>
                  <a:noFill/>
                </a:ln>
                <a:solidFill>
                  <a:srgbClr val="063DE8"/>
                </a:solidFill>
                <a:effectLst/>
                <a:uLnTx/>
                <a:uFillTx/>
                <a:sym typeface="Wingdings" pitchFamily="2" charset="2"/>
              </a:rPr>
              <a:t> </a:t>
            </a:r>
            <a:r>
              <a:rPr kumimoji="0" lang="en-US" sz="2400" i="0" u="none" strike="noStrike" kern="0" cap="none" spc="0" normalizeH="0" baseline="0" noProof="0" dirty="0">
                <a:ln>
                  <a:noFill/>
                </a:ln>
                <a:solidFill>
                  <a:srgbClr val="000000"/>
                </a:solidFill>
                <a:effectLst/>
                <a:uLnTx/>
                <a:uFillTx/>
              </a:rPr>
              <a:t>Success rates</a:t>
            </a:r>
          </a:p>
          <a:p>
            <a:pPr marL="0" marR="0" lvl="0" indent="0" algn="l" defTabSz="685800" eaLnBrk="1" fontAlgn="auto" latinLnBrk="0" hangingPunct="1">
              <a:lnSpc>
                <a:spcPct val="100000"/>
              </a:lnSpc>
              <a:spcBef>
                <a:spcPts val="0"/>
              </a:spcBef>
              <a:spcAft>
                <a:spcPts val="0"/>
              </a:spcAft>
              <a:buClrTx/>
              <a:buSzTx/>
              <a:buFont typeface="Wingdings" pitchFamily="2" charset="2"/>
              <a:buChar char="v"/>
              <a:tabLst/>
              <a:defRPr/>
            </a:pPr>
            <a:endParaRPr kumimoji="0" lang="en-US" sz="900" b="0" i="0" u="none" strike="noStrike" kern="0" cap="none" spc="0" normalizeH="0" baseline="0" noProof="0" dirty="0">
              <a:ln>
                <a:noFill/>
              </a:ln>
              <a:solidFill>
                <a:srgbClr val="000000"/>
              </a:solidFill>
              <a:effectLst/>
              <a:uLnTx/>
              <a:uFillTx/>
            </a:endParaRPr>
          </a:p>
          <a:p>
            <a:pPr marL="457200" marR="0" lvl="2" indent="0" algn="l" defTabSz="6858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rgbClr val="000000"/>
                </a:solidFill>
                <a:effectLst/>
                <a:uLnTx/>
                <a:uFillTx/>
              </a:rPr>
              <a:t> </a:t>
            </a:r>
            <a:r>
              <a:rPr kumimoji="0" lang="en-US" sz="1500" b="0" i="0" u="none" strike="noStrike" kern="0" cap="none" spc="0" normalizeH="0" baseline="0" noProof="0" dirty="0">
                <a:ln>
                  <a:noFill/>
                </a:ln>
                <a:solidFill>
                  <a:srgbClr val="CC3300"/>
                </a:solidFill>
                <a:effectLst/>
                <a:uLnTx/>
                <a:uFillTx/>
                <a:sym typeface="Wingdings" pitchFamily="2" charset="2"/>
              </a:rPr>
              <a:t></a:t>
            </a:r>
            <a:r>
              <a:rPr kumimoji="0" lang="en-US" sz="1500" b="0" i="0" u="none" strike="noStrike" kern="0" cap="none" spc="0" normalizeH="0" baseline="0" noProof="0" dirty="0">
                <a:ln>
                  <a:noFill/>
                </a:ln>
                <a:solidFill>
                  <a:srgbClr val="000000"/>
                </a:solidFill>
                <a:effectLst/>
                <a:uLnTx/>
                <a:uFillTx/>
                <a:sym typeface="Wingdings" pitchFamily="2" charset="2"/>
              </a:rPr>
              <a:t> </a:t>
            </a:r>
            <a:r>
              <a:rPr kumimoji="0" lang="en-US" sz="2000" i="0" u="none" strike="noStrike" kern="0" cap="none" spc="0" normalizeH="0" baseline="0" noProof="0" dirty="0">
                <a:ln>
                  <a:noFill/>
                </a:ln>
                <a:solidFill>
                  <a:sysClr val="windowText" lastClr="000000"/>
                </a:solidFill>
                <a:effectLst/>
                <a:uLnTx/>
                <a:uFillTx/>
              </a:rPr>
              <a:t>Unsolicited proposals about 15%</a:t>
            </a:r>
          </a:p>
          <a:p>
            <a:pPr marL="457200" marR="0" lvl="2" indent="0" algn="l" defTabSz="685800" eaLnBrk="1" fontAlgn="auto" latinLnBrk="0" hangingPunct="1">
              <a:lnSpc>
                <a:spcPct val="100000"/>
              </a:lnSpc>
              <a:spcBef>
                <a:spcPts val="0"/>
              </a:spcBef>
              <a:spcAft>
                <a:spcPts val="0"/>
              </a:spcAft>
              <a:buClrTx/>
              <a:buSzTx/>
              <a:buFontTx/>
              <a:buNone/>
              <a:tabLst/>
              <a:defRPr/>
            </a:pPr>
            <a:endParaRPr kumimoji="0" lang="en-US" sz="2000" i="0" u="none" strike="noStrike" kern="0" cap="none" spc="0" normalizeH="0" baseline="0" noProof="0" dirty="0">
              <a:ln>
                <a:noFill/>
              </a:ln>
              <a:solidFill>
                <a:srgbClr val="000000"/>
              </a:solidFill>
              <a:effectLst/>
              <a:uLnTx/>
              <a:uFillTx/>
            </a:endParaRPr>
          </a:p>
          <a:p>
            <a:pPr marL="457200" marR="0" lvl="2" indent="0" algn="l" defTabSz="685800" eaLnBrk="1" fontAlgn="auto" latinLnBrk="0" hangingPunct="1">
              <a:lnSpc>
                <a:spcPct val="100000"/>
              </a:lnSpc>
              <a:spcBef>
                <a:spcPts val="0"/>
              </a:spcBef>
              <a:spcAft>
                <a:spcPts val="0"/>
              </a:spcAft>
              <a:buClrTx/>
              <a:buSzTx/>
              <a:buFontTx/>
              <a:buNone/>
              <a:tabLst/>
              <a:defRPr/>
            </a:pPr>
            <a:r>
              <a:rPr kumimoji="0" lang="en-US" sz="2000" i="0" u="none" strike="noStrike" kern="0" cap="none" spc="0" normalizeH="0" baseline="0" noProof="0" dirty="0">
                <a:ln>
                  <a:noFill/>
                </a:ln>
                <a:solidFill>
                  <a:srgbClr val="000000"/>
                </a:solidFill>
                <a:effectLst/>
                <a:uLnTx/>
                <a:uFillTx/>
              </a:rPr>
              <a:t> </a:t>
            </a:r>
            <a:r>
              <a:rPr kumimoji="0" lang="en-US" sz="2000" i="0" u="none" strike="noStrike" kern="0" cap="none" spc="0" normalizeH="0" baseline="0" noProof="0" dirty="0">
                <a:ln>
                  <a:noFill/>
                </a:ln>
                <a:solidFill>
                  <a:srgbClr val="CC3300"/>
                </a:solidFill>
                <a:effectLst/>
                <a:uLnTx/>
                <a:uFillTx/>
                <a:sym typeface="Wingdings" pitchFamily="2" charset="2"/>
              </a:rPr>
              <a:t></a:t>
            </a:r>
            <a:r>
              <a:rPr kumimoji="0" lang="en-US" sz="2000" i="0" u="none" strike="noStrike" kern="0" cap="none" spc="0" normalizeH="0" baseline="0" noProof="0" dirty="0">
                <a:ln>
                  <a:noFill/>
                </a:ln>
                <a:solidFill>
                  <a:srgbClr val="000000"/>
                </a:solidFill>
                <a:effectLst/>
                <a:uLnTx/>
                <a:uFillTx/>
                <a:sym typeface="Wingdings" pitchFamily="2" charset="2"/>
              </a:rPr>
              <a:t> </a:t>
            </a:r>
            <a:r>
              <a:rPr kumimoji="0" lang="en-US" sz="2000" i="0" u="none" strike="noStrike" kern="0" cap="none" spc="0" normalizeH="0" baseline="0" noProof="0" dirty="0">
                <a:ln>
                  <a:noFill/>
                </a:ln>
                <a:solidFill>
                  <a:sysClr val="windowText" lastClr="000000"/>
                </a:solidFill>
                <a:effectLst/>
                <a:uLnTx/>
                <a:uFillTx/>
              </a:rPr>
              <a:t>CAREER about 15%</a:t>
            </a:r>
          </a:p>
          <a:p>
            <a:pPr marL="457200" marR="0" lvl="2" indent="0" algn="l" defTabSz="685800" eaLnBrk="1" fontAlgn="auto" latinLnBrk="0" hangingPunct="1">
              <a:lnSpc>
                <a:spcPct val="100000"/>
              </a:lnSpc>
              <a:spcBef>
                <a:spcPts val="0"/>
              </a:spcBef>
              <a:spcAft>
                <a:spcPts val="0"/>
              </a:spcAft>
              <a:buClrTx/>
              <a:buSzTx/>
              <a:buFontTx/>
              <a:buNone/>
              <a:tabLst/>
              <a:defRPr/>
            </a:pPr>
            <a:endParaRPr kumimoji="0" lang="en-US" sz="2000" i="0" u="none" strike="noStrike" kern="0" cap="none" spc="0" normalizeH="0" baseline="0" noProof="0" dirty="0">
              <a:ln>
                <a:noFill/>
              </a:ln>
              <a:solidFill>
                <a:srgbClr val="000000"/>
              </a:solidFill>
              <a:effectLst/>
              <a:uLnTx/>
              <a:uFillTx/>
            </a:endParaRPr>
          </a:p>
          <a:p>
            <a:pPr marL="457200" marR="0" lvl="2" indent="0" algn="l" defTabSz="685800" eaLnBrk="1" fontAlgn="auto" latinLnBrk="0" hangingPunct="1">
              <a:lnSpc>
                <a:spcPct val="100000"/>
              </a:lnSpc>
              <a:spcBef>
                <a:spcPts val="0"/>
              </a:spcBef>
              <a:spcAft>
                <a:spcPts val="0"/>
              </a:spcAft>
              <a:buClrTx/>
              <a:buSzTx/>
              <a:buFontTx/>
              <a:buNone/>
              <a:tabLst/>
              <a:defRPr/>
            </a:pPr>
            <a:r>
              <a:rPr kumimoji="0" lang="en-US" sz="2000" i="0" u="none" strike="noStrike" kern="0" cap="none" spc="0" normalizeH="0" baseline="0" noProof="0" dirty="0">
                <a:ln>
                  <a:noFill/>
                </a:ln>
                <a:solidFill>
                  <a:srgbClr val="000000"/>
                </a:solidFill>
                <a:effectLst/>
                <a:uLnTx/>
                <a:uFillTx/>
              </a:rPr>
              <a:t> </a:t>
            </a:r>
            <a:r>
              <a:rPr kumimoji="0" lang="en-US" sz="2000" i="0" u="none" strike="noStrike" kern="0" cap="none" spc="0" normalizeH="0" baseline="0" noProof="0" dirty="0">
                <a:ln>
                  <a:noFill/>
                </a:ln>
                <a:solidFill>
                  <a:srgbClr val="CC3300"/>
                </a:solidFill>
                <a:effectLst/>
                <a:uLnTx/>
                <a:uFillTx/>
                <a:sym typeface="Wingdings" pitchFamily="2" charset="2"/>
              </a:rPr>
              <a:t></a:t>
            </a:r>
            <a:r>
              <a:rPr kumimoji="0" lang="en-US" sz="2000" i="0" u="none" strike="noStrike" kern="0" cap="none" spc="0" normalizeH="0" baseline="0" noProof="0" dirty="0">
                <a:ln>
                  <a:noFill/>
                </a:ln>
                <a:solidFill>
                  <a:srgbClr val="000000"/>
                </a:solidFill>
                <a:effectLst/>
                <a:uLnTx/>
                <a:uFillTx/>
                <a:sym typeface="Wingdings" pitchFamily="2" charset="2"/>
              </a:rPr>
              <a:t> </a:t>
            </a:r>
            <a:r>
              <a:rPr kumimoji="0" lang="en-US" sz="2000" i="0" u="none" strike="noStrike" kern="0" cap="none" spc="0" normalizeH="0" baseline="0" noProof="0" dirty="0">
                <a:ln>
                  <a:noFill/>
                </a:ln>
                <a:solidFill>
                  <a:sysClr val="windowText" lastClr="000000"/>
                </a:solidFill>
                <a:effectLst/>
                <a:uLnTx/>
                <a:uFillTx/>
              </a:rPr>
              <a:t>Initiatives about 10% (varies widely)</a:t>
            </a:r>
          </a:p>
          <a:p>
            <a:pPr marL="457200" marR="0" lvl="2" indent="0" algn="l" defTabSz="685800" eaLnBrk="1" fontAlgn="auto" latinLnBrk="0" hangingPunct="1">
              <a:lnSpc>
                <a:spcPct val="100000"/>
              </a:lnSpc>
              <a:spcBef>
                <a:spcPts val="0"/>
              </a:spcBef>
              <a:spcAft>
                <a:spcPts val="0"/>
              </a:spcAft>
              <a:buClrTx/>
              <a:buSzTx/>
              <a:buFontTx/>
              <a:buNone/>
              <a:tabLst/>
              <a:defRPr/>
            </a:pPr>
            <a:endParaRPr kumimoji="0" lang="en-US" sz="2000" i="0" u="none" strike="noStrike" kern="0" cap="none" spc="0" normalizeH="0" baseline="0" noProof="0" dirty="0">
              <a:ln>
                <a:noFill/>
              </a:ln>
              <a:solidFill>
                <a:sysClr val="windowText" lastClr="000000"/>
              </a:solidFill>
              <a:effectLst/>
              <a:uLnTx/>
              <a:uFillTx/>
            </a:endParaRPr>
          </a:p>
          <a:p>
            <a:pPr marL="457200" marR="0" lvl="2" indent="0" algn="l" defTabSz="685800" eaLnBrk="1" fontAlgn="auto" latinLnBrk="0" hangingPunct="1">
              <a:lnSpc>
                <a:spcPct val="100000"/>
              </a:lnSpc>
              <a:spcBef>
                <a:spcPts val="0"/>
              </a:spcBef>
              <a:spcAft>
                <a:spcPts val="0"/>
              </a:spcAft>
              <a:buClrTx/>
              <a:buSzTx/>
              <a:buFontTx/>
              <a:buNone/>
              <a:tabLst/>
              <a:defRPr/>
            </a:pPr>
            <a:r>
              <a:rPr kumimoji="0" lang="en-US" sz="2000" i="0" u="none" strike="noStrike" kern="0" cap="none" spc="0" normalizeH="0" baseline="0" noProof="0" dirty="0">
                <a:ln>
                  <a:noFill/>
                </a:ln>
                <a:solidFill>
                  <a:srgbClr val="CC3300"/>
                </a:solidFill>
                <a:effectLst/>
                <a:uLnTx/>
                <a:uFillTx/>
                <a:sym typeface="Wingdings" pitchFamily="2" charset="2"/>
              </a:rPr>
              <a:t> </a:t>
            </a:r>
            <a:r>
              <a:rPr kumimoji="0" lang="en-US" sz="2000" i="0" u="none" strike="noStrike" kern="0" cap="none" spc="0" normalizeH="0" baseline="0" noProof="0" dirty="0">
                <a:ln>
                  <a:noFill/>
                </a:ln>
                <a:solidFill>
                  <a:srgbClr val="000000"/>
                </a:solidFill>
                <a:effectLst/>
                <a:uLnTx/>
                <a:uFillTx/>
                <a:sym typeface="Wingdings" pitchFamily="2" charset="2"/>
              </a:rPr>
              <a:t> </a:t>
            </a:r>
            <a:r>
              <a:rPr kumimoji="0" lang="en-US" sz="2000" i="0" u="none" strike="noStrike" kern="0" cap="none" spc="0" normalizeH="0" baseline="0" noProof="0" dirty="0">
                <a:ln>
                  <a:noFill/>
                </a:ln>
                <a:solidFill>
                  <a:sysClr val="windowText" lastClr="000000"/>
                </a:solidFill>
                <a:effectLst/>
                <a:uLnTx/>
                <a:uFillTx/>
              </a:rPr>
              <a:t>In CBET over 80% of awards from Highly Recommended category from panel review</a:t>
            </a:r>
          </a:p>
          <a:p>
            <a:pPr marL="0" marR="0" lvl="1" indent="0" defTabSz="6858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204542533"/>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0" y="0"/>
            <a:ext cx="9144000" cy="6653213"/>
          </a:xfrm>
          <a:prstGeom prst="rect">
            <a:avLst/>
          </a:prstGeom>
          <a:noFill/>
          <a:ln w="9525">
            <a:noFill/>
            <a:miter lim="800000"/>
            <a:headEnd/>
            <a:tailEnd/>
          </a:ln>
          <a:effectLst/>
        </p:spPr>
        <p:txBody>
          <a:bodyPr>
            <a:spAutoFit/>
          </a:bodyPr>
          <a:lstStyle/>
          <a:p>
            <a:pPr algn="r" eaLnBrk="1" hangingPunct="1">
              <a:buFontTx/>
              <a:buNone/>
            </a:pPr>
            <a:r>
              <a:rPr lang="en-US" sz="1000" dirty="0">
                <a:solidFill>
                  <a:schemeClr val="accent2"/>
                </a:solidFill>
              </a:rPr>
              <a:t>Slide 2 of 2</a:t>
            </a:r>
          </a:p>
          <a:p>
            <a:pPr algn="r" eaLnBrk="1" hangingPunct="1">
              <a:buFontTx/>
              <a:buNone/>
            </a:pPr>
            <a:endParaRPr lang="en-US" sz="800" dirty="0">
              <a:solidFill>
                <a:schemeClr val="accent2"/>
              </a:solidFill>
            </a:endParaRPr>
          </a:p>
          <a:p>
            <a:pPr eaLnBrk="1" hangingPunct="1">
              <a:buFontTx/>
              <a:buNone/>
            </a:pPr>
            <a:r>
              <a:rPr lang="en-US" sz="4400" dirty="0">
                <a:solidFill>
                  <a:schemeClr val="accent2"/>
                </a:solidFill>
              </a:rPr>
              <a:t>Success Strategies</a:t>
            </a:r>
          </a:p>
          <a:p>
            <a:pPr eaLnBrk="1" hangingPunct="1">
              <a:buFontTx/>
              <a:buNone/>
            </a:pPr>
            <a:endParaRPr lang="en-US" sz="1200" dirty="0">
              <a:solidFill>
                <a:schemeClr val="accent2"/>
              </a:solidFill>
            </a:endParaRPr>
          </a:p>
          <a:p>
            <a:pPr algn="l">
              <a:lnSpc>
                <a:spcPct val="90000"/>
              </a:lnSpc>
              <a:spcBef>
                <a:spcPct val="20000"/>
              </a:spcBef>
              <a:buFontTx/>
              <a:buNone/>
            </a:pPr>
            <a:r>
              <a:rPr lang="en-US" sz="2800" dirty="0">
                <a:solidFill>
                  <a:srgbClr val="CC3300"/>
                </a:solidFill>
                <a:sym typeface="Wingdings" pitchFamily="2" charset="2"/>
              </a:rPr>
              <a:t> </a:t>
            </a:r>
            <a:r>
              <a:rPr lang="en-US" sz="3000" dirty="0">
                <a:solidFill>
                  <a:srgbClr val="CC3300"/>
                </a:solidFill>
                <a:sym typeface="Wingdings" pitchFamily="2" charset="2"/>
              </a:rPr>
              <a:t></a:t>
            </a:r>
            <a:r>
              <a:rPr lang="en-US" sz="2800" dirty="0">
                <a:solidFill>
                  <a:schemeClr val="tx1"/>
                </a:solidFill>
                <a:sym typeface="Wingdings" pitchFamily="2" charset="2"/>
              </a:rPr>
              <a:t> </a:t>
            </a:r>
            <a:r>
              <a:rPr lang="en-US" sz="2800" dirty="0">
                <a:solidFill>
                  <a:schemeClr val="tx1"/>
                </a:solidFill>
              </a:rPr>
              <a:t>Network at least 2 hours / week</a:t>
            </a:r>
          </a:p>
          <a:p>
            <a:pPr algn="l">
              <a:lnSpc>
                <a:spcPct val="90000"/>
              </a:lnSpc>
              <a:spcBef>
                <a:spcPct val="20000"/>
              </a:spcBef>
              <a:buFontTx/>
              <a:buChar char="•"/>
            </a:pPr>
            <a:endParaRPr lang="en-US" sz="1200" dirty="0">
              <a:solidFill>
                <a:schemeClr val="tx1"/>
              </a:solidFill>
            </a:endParaRPr>
          </a:p>
          <a:p>
            <a:pPr lvl="1" algn="l">
              <a:lnSpc>
                <a:spcPct val="90000"/>
              </a:lnSpc>
              <a:spcBef>
                <a:spcPct val="20000"/>
              </a:spcBef>
              <a:buFontTx/>
              <a:buNone/>
            </a:pPr>
            <a:r>
              <a:rPr lang="en-US" sz="2000" dirty="0">
                <a:solidFill>
                  <a:srgbClr val="CC3300"/>
                </a:solidFill>
                <a:sym typeface="Wingdings" pitchFamily="2" charset="2"/>
              </a:rPr>
              <a:t>  </a:t>
            </a:r>
            <a:r>
              <a:rPr lang="en-US" sz="2000" dirty="0">
                <a:solidFill>
                  <a:schemeClr val="tx1"/>
                </a:solidFill>
                <a:sym typeface="Wingdings" pitchFamily="2" charset="2"/>
              </a:rPr>
              <a:t> </a:t>
            </a:r>
            <a:r>
              <a:rPr lang="en-US" sz="2000" dirty="0">
                <a:solidFill>
                  <a:schemeClr val="tx1"/>
                </a:solidFill>
              </a:rPr>
              <a:t>Visit offices, go to lunch, have a cup of coffee</a:t>
            </a:r>
          </a:p>
          <a:p>
            <a:pPr lvl="1" algn="l">
              <a:lnSpc>
                <a:spcPct val="90000"/>
              </a:lnSpc>
              <a:spcBef>
                <a:spcPct val="20000"/>
              </a:spcBef>
              <a:buFontTx/>
              <a:buNone/>
            </a:pPr>
            <a:r>
              <a:rPr lang="en-US" sz="2000" dirty="0">
                <a:solidFill>
                  <a:schemeClr val="tx1"/>
                </a:solidFill>
              </a:rPr>
              <a:t>   </a:t>
            </a:r>
            <a:r>
              <a:rPr lang="en-US" sz="800" dirty="0">
                <a:solidFill>
                  <a:schemeClr val="tx1"/>
                </a:solidFill>
              </a:rPr>
              <a:t>       </a:t>
            </a:r>
            <a:r>
              <a:rPr lang="en-US" sz="2000" dirty="0">
                <a:solidFill>
                  <a:schemeClr val="tx1"/>
                </a:solidFill>
              </a:rPr>
              <a:t>with colleagues in and out of the department</a:t>
            </a:r>
          </a:p>
          <a:p>
            <a:pPr lvl="1" algn="l">
              <a:lnSpc>
                <a:spcPct val="90000"/>
              </a:lnSpc>
              <a:spcBef>
                <a:spcPct val="20000"/>
              </a:spcBef>
              <a:buFontTx/>
              <a:buChar char="–"/>
            </a:pPr>
            <a:endParaRPr lang="en-US" sz="1200" dirty="0">
              <a:solidFill>
                <a:schemeClr val="tx1"/>
              </a:solidFill>
            </a:endParaRPr>
          </a:p>
          <a:p>
            <a:pPr lvl="1" algn="l">
              <a:lnSpc>
                <a:spcPct val="90000"/>
              </a:lnSpc>
              <a:spcBef>
                <a:spcPct val="20000"/>
              </a:spcBef>
              <a:buFontTx/>
              <a:buNone/>
            </a:pPr>
            <a:r>
              <a:rPr lang="en-US" sz="2000" dirty="0">
                <a:solidFill>
                  <a:srgbClr val="CC3300"/>
                </a:solidFill>
                <a:sym typeface="Wingdings" pitchFamily="2" charset="2"/>
              </a:rPr>
              <a:t>  </a:t>
            </a:r>
            <a:r>
              <a:rPr lang="en-US" sz="2000" dirty="0">
                <a:solidFill>
                  <a:schemeClr val="tx1"/>
                </a:solidFill>
                <a:sym typeface="Wingdings" pitchFamily="2" charset="2"/>
              </a:rPr>
              <a:t> </a:t>
            </a:r>
            <a:r>
              <a:rPr lang="en-US" sz="2000" dirty="0">
                <a:solidFill>
                  <a:schemeClr val="tx1"/>
                </a:solidFill>
              </a:rPr>
              <a:t>Discuss research, teaching, campus culture</a:t>
            </a:r>
          </a:p>
          <a:p>
            <a:pPr lvl="1" algn="l">
              <a:lnSpc>
                <a:spcPct val="90000"/>
              </a:lnSpc>
              <a:spcBef>
                <a:spcPct val="20000"/>
              </a:spcBef>
              <a:buFontTx/>
              <a:buChar char="–"/>
            </a:pPr>
            <a:endParaRPr lang="en-US" sz="1600" dirty="0">
              <a:solidFill>
                <a:schemeClr val="tx1"/>
              </a:solidFill>
            </a:endParaRPr>
          </a:p>
          <a:p>
            <a:pPr algn="l">
              <a:lnSpc>
                <a:spcPct val="90000"/>
              </a:lnSpc>
              <a:spcBef>
                <a:spcPct val="20000"/>
              </a:spcBef>
              <a:buFontTx/>
              <a:buNone/>
            </a:pPr>
            <a:r>
              <a:rPr lang="en-US" sz="2800" dirty="0">
                <a:solidFill>
                  <a:srgbClr val="CC3300"/>
                </a:solidFill>
                <a:sym typeface="Wingdings" pitchFamily="2" charset="2"/>
              </a:rPr>
              <a:t> </a:t>
            </a:r>
            <a:r>
              <a:rPr lang="en-US" sz="3000" dirty="0">
                <a:solidFill>
                  <a:srgbClr val="CC3300"/>
                </a:solidFill>
                <a:sym typeface="Wingdings" pitchFamily="2" charset="2"/>
              </a:rPr>
              <a:t></a:t>
            </a:r>
            <a:r>
              <a:rPr lang="en-US" sz="2800" dirty="0">
                <a:solidFill>
                  <a:schemeClr val="tx1"/>
                </a:solidFill>
                <a:sym typeface="Wingdings" pitchFamily="2" charset="2"/>
              </a:rPr>
              <a:t> </a:t>
            </a:r>
            <a:r>
              <a:rPr lang="en-US" sz="2800" dirty="0">
                <a:solidFill>
                  <a:schemeClr val="tx1"/>
                </a:solidFill>
              </a:rPr>
              <a:t>Develop clear goals and    </a:t>
            </a:r>
          </a:p>
          <a:p>
            <a:pPr algn="l">
              <a:lnSpc>
                <a:spcPct val="90000"/>
              </a:lnSpc>
              <a:spcBef>
                <a:spcPct val="20000"/>
              </a:spcBef>
              <a:buFontTx/>
              <a:buNone/>
            </a:pPr>
            <a:r>
              <a:rPr lang="en-US" sz="2800" dirty="0">
                <a:solidFill>
                  <a:schemeClr val="tx1"/>
                </a:solidFill>
              </a:rPr>
              <a:t>     </a:t>
            </a:r>
            <a:r>
              <a:rPr lang="en-US" sz="800" dirty="0">
                <a:solidFill>
                  <a:schemeClr val="tx1"/>
                </a:solidFill>
              </a:rPr>
              <a:t>  </a:t>
            </a:r>
            <a:r>
              <a:rPr lang="en-US" sz="2800" dirty="0">
                <a:solidFill>
                  <a:schemeClr val="tx1"/>
                </a:solidFill>
              </a:rPr>
              <a:t>a plan to reach them</a:t>
            </a:r>
          </a:p>
          <a:p>
            <a:pPr lvl="1" algn="l">
              <a:lnSpc>
                <a:spcPct val="90000"/>
              </a:lnSpc>
              <a:spcBef>
                <a:spcPct val="20000"/>
              </a:spcBef>
              <a:buFontTx/>
              <a:buChar char="–"/>
            </a:pPr>
            <a:endParaRPr lang="en-US" sz="1200" dirty="0">
              <a:solidFill>
                <a:schemeClr val="tx1"/>
              </a:solidFill>
            </a:endParaRPr>
          </a:p>
          <a:p>
            <a:pPr lvl="1" algn="l">
              <a:lnSpc>
                <a:spcPct val="90000"/>
              </a:lnSpc>
              <a:spcBef>
                <a:spcPct val="20000"/>
              </a:spcBef>
              <a:buFont typeface="Wingdings" pitchFamily="2" charset="2"/>
              <a:buNone/>
            </a:pPr>
            <a:r>
              <a:rPr lang="en-US" sz="2000" dirty="0">
                <a:solidFill>
                  <a:srgbClr val="CC3300"/>
                </a:solidFill>
                <a:sym typeface="Wingdings" pitchFamily="2" charset="2"/>
              </a:rPr>
              <a:t>  </a:t>
            </a:r>
            <a:r>
              <a:rPr lang="en-US" sz="2000" dirty="0">
                <a:solidFill>
                  <a:schemeClr val="tx1"/>
                </a:solidFill>
                <a:sym typeface="Wingdings" pitchFamily="2" charset="2"/>
              </a:rPr>
              <a:t> </a:t>
            </a:r>
            <a:r>
              <a:rPr lang="en-US" sz="2000" dirty="0">
                <a:solidFill>
                  <a:schemeClr val="tx1"/>
                </a:solidFill>
              </a:rPr>
              <a:t>Get feedback on plans from department head, mentor, </a:t>
            </a:r>
          </a:p>
          <a:p>
            <a:pPr lvl="1" algn="l">
              <a:lnSpc>
                <a:spcPct val="90000"/>
              </a:lnSpc>
              <a:spcBef>
                <a:spcPct val="20000"/>
              </a:spcBef>
              <a:buFont typeface="Wingdings" pitchFamily="2" charset="2"/>
              <a:buNone/>
            </a:pPr>
            <a:r>
              <a:rPr lang="en-US" sz="2000" dirty="0">
                <a:solidFill>
                  <a:schemeClr val="tx1"/>
                </a:solidFill>
              </a:rPr>
              <a:t>    </a:t>
            </a:r>
            <a:r>
              <a:rPr lang="en-US" sz="800" dirty="0">
                <a:solidFill>
                  <a:schemeClr val="tx1"/>
                </a:solidFill>
              </a:rPr>
              <a:t>     </a:t>
            </a:r>
            <a:r>
              <a:rPr lang="en-US" sz="2000" dirty="0">
                <a:solidFill>
                  <a:schemeClr val="tx1"/>
                </a:solidFill>
              </a:rPr>
              <a:t>other colleagues, and make adjustments </a:t>
            </a:r>
          </a:p>
          <a:p>
            <a:pPr lvl="1" algn="l">
              <a:lnSpc>
                <a:spcPct val="90000"/>
              </a:lnSpc>
              <a:spcBef>
                <a:spcPct val="20000"/>
              </a:spcBef>
              <a:buFontTx/>
              <a:buChar char="–"/>
            </a:pPr>
            <a:endParaRPr lang="en-US" sz="1200" dirty="0">
              <a:solidFill>
                <a:schemeClr val="tx1"/>
              </a:solidFill>
            </a:endParaRPr>
          </a:p>
          <a:p>
            <a:pPr lvl="1" algn="l">
              <a:lnSpc>
                <a:spcPct val="90000"/>
              </a:lnSpc>
              <a:spcBef>
                <a:spcPct val="20000"/>
              </a:spcBef>
              <a:buFont typeface="Wingdings" pitchFamily="2" charset="2"/>
              <a:buNone/>
            </a:pPr>
            <a:r>
              <a:rPr lang="en-US" sz="2000" dirty="0">
                <a:solidFill>
                  <a:srgbClr val="CC3300"/>
                </a:solidFill>
                <a:sym typeface="Wingdings" pitchFamily="2" charset="2"/>
              </a:rPr>
              <a:t>  </a:t>
            </a:r>
            <a:r>
              <a:rPr lang="en-US" sz="2000" dirty="0">
                <a:solidFill>
                  <a:schemeClr val="tx1"/>
                </a:solidFill>
                <a:sym typeface="Wingdings" pitchFamily="2" charset="2"/>
              </a:rPr>
              <a:t> </a:t>
            </a:r>
            <a:r>
              <a:rPr lang="en-US" sz="2000" dirty="0">
                <a:solidFill>
                  <a:schemeClr val="tx1"/>
                </a:solidFill>
              </a:rPr>
              <a:t>Use planning tool (e.g. Gantt chart to plan course</a:t>
            </a:r>
          </a:p>
          <a:p>
            <a:pPr lvl="1" algn="l">
              <a:lnSpc>
                <a:spcPct val="90000"/>
              </a:lnSpc>
              <a:spcBef>
                <a:spcPct val="20000"/>
              </a:spcBef>
              <a:buFont typeface="Wingdings" pitchFamily="2" charset="2"/>
              <a:buNone/>
            </a:pPr>
            <a:r>
              <a:rPr lang="en-US" sz="2000" dirty="0">
                <a:solidFill>
                  <a:schemeClr val="tx1"/>
                </a:solidFill>
              </a:rPr>
              <a:t>     </a:t>
            </a:r>
            <a:r>
              <a:rPr lang="en-US" sz="800" dirty="0">
                <a:solidFill>
                  <a:schemeClr val="tx1"/>
                </a:solidFill>
              </a:rPr>
              <a:t>  </a:t>
            </a:r>
            <a:r>
              <a:rPr lang="en-US" sz="2000" dirty="0">
                <a:solidFill>
                  <a:schemeClr val="tx1"/>
                </a:solidFill>
              </a:rPr>
              <a:t>development, research, presentations, publications)</a:t>
            </a:r>
          </a:p>
          <a:p>
            <a:pPr lvl="1" algn="l">
              <a:lnSpc>
                <a:spcPct val="90000"/>
              </a:lnSpc>
              <a:spcBef>
                <a:spcPct val="20000"/>
              </a:spcBef>
              <a:buFontTx/>
              <a:buChar char="–"/>
            </a:pPr>
            <a:endParaRPr lang="en-US" sz="1200" dirty="0">
              <a:solidFill>
                <a:schemeClr val="tx1"/>
              </a:solidFill>
            </a:endParaRPr>
          </a:p>
          <a:p>
            <a:pPr lvl="1" algn="l">
              <a:lnSpc>
                <a:spcPct val="90000"/>
              </a:lnSpc>
              <a:spcBef>
                <a:spcPct val="20000"/>
              </a:spcBef>
              <a:buFontTx/>
              <a:buNone/>
            </a:pPr>
            <a:r>
              <a:rPr lang="en-US" sz="2000" dirty="0">
                <a:solidFill>
                  <a:srgbClr val="CC3300"/>
                </a:solidFill>
                <a:sym typeface="Wingdings" pitchFamily="2" charset="2"/>
              </a:rPr>
              <a:t>  </a:t>
            </a:r>
            <a:r>
              <a:rPr lang="en-US" sz="2000" dirty="0">
                <a:solidFill>
                  <a:schemeClr val="tx1"/>
                </a:solidFill>
                <a:sym typeface="Wingdings" pitchFamily="2" charset="2"/>
              </a:rPr>
              <a:t> </a:t>
            </a:r>
            <a:r>
              <a:rPr lang="en-US" sz="2000" dirty="0">
                <a:solidFill>
                  <a:schemeClr val="tx1"/>
                </a:solidFill>
              </a:rPr>
              <a:t>Periodically review progress (at least annually)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11 for Prentice"/>
          <p:cNvPicPr>
            <a:picLocks noChangeAspect="1" noChangeArrowheads="1"/>
          </p:cNvPicPr>
          <p:nvPr/>
        </p:nvPicPr>
        <p:blipFill>
          <a:blip r:embed="rId2" cstate="print"/>
          <a:srcRect/>
          <a:stretch>
            <a:fillRect/>
          </a:stretch>
        </p:blipFill>
        <p:spPr bwMode="auto">
          <a:xfrm>
            <a:off x="1143000" y="1314450"/>
            <a:ext cx="6858000" cy="4481513"/>
          </a:xfrm>
          <a:prstGeom prst="rect">
            <a:avLst/>
          </a:prstGeom>
          <a:noFill/>
        </p:spPr>
      </p:pic>
      <p:sp>
        <p:nvSpPr>
          <p:cNvPr id="3077" name="Text Box 5"/>
          <p:cNvSpPr txBox="1">
            <a:spLocks noChangeArrowheads="1"/>
          </p:cNvSpPr>
          <p:nvPr/>
        </p:nvSpPr>
        <p:spPr bwMode="auto">
          <a:xfrm>
            <a:off x="1143000" y="857251"/>
            <a:ext cx="6858000" cy="1165622"/>
          </a:xfrm>
          <a:prstGeom prst="rect">
            <a:avLst/>
          </a:prstGeom>
          <a:solidFill>
            <a:schemeClr val="bg1"/>
          </a:solidFill>
          <a:ln w="9525">
            <a:noFill/>
            <a:miter lim="800000"/>
            <a:headEnd/>
            <a:tailEnd/>
          </a:ln>
          <a:effec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0000"/>
              </a:solidFill>
              <a:effectLst/>
              <a:uLnTx/>
              <a:uFillTx/>
            </a:endParaRPr>
          </a:p>
        </p:txBody>
      </p:sp>
      <p:sp>
        <p:nvSpPr>
          <p:cNvPr id="3079" name="Text Box 7"/>
          <p:cNvSpPr txBox="1">
            <a:spLocks noChangeArrowheads="1"/>
          </p:cNvSpPr>
          <p:nvPr/>
        </p:nvSpPr>
        <p:spPr bwMode="auto">
          <a:xfrm>
            <a:off x="1143001" y="857250"/>
            <a:ext cx="6858000" cy="1028700"/>
          </a:xfrm>
          <a:prstGeom prst="rect">
            <a:avLst/>
          </a:prstGeom>
          <a:solidFill>
            <a:schemeClr val="accent3">
              <a:lumMod val="95000"/>
            </a:schemeClr>
          </a:solidFill>
          <a:ln w="9525">
            <a:noFill/>
            <a:miter lim="800000"/>
            <a:headEnd/>
            <a:tailEnd/>
          </a:ln>
          <a:effectLst/>
        </p:spPr>
        <p:txBody>
          <a:bodyPr anchor="ct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srgbClr val="000000"/>
                </a:solidFill>
                <a:effectLst/>
                <a:uLnTx/>
                <a:uFillTx/>
                <a:latin typeface="Tahoma" pitchFamily="34" charset="0"/>
              </a:rPr>
              <a:t>Distribution by Average Reviewer Ratings</a:t>
            </a:r>
          </a:p>
          <a:p>
            <a:pPr marL="0" marR="0" lvl="0" indent="0" defTabSz="6858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srgbClr val="000000"/>
                </a:solidFill>
                <a:effectLst/>
                <a:uLnTx/>
                <a:uFillTx/>
                <a:latin typeface="Tahoma" pitchFamily="34" charset="0"/>
              </a:rPr>
              <a:t>For Awards and Declines, FY 2010</a:t>
            </a:r>
          </a:p>
        </p:txBody>
      </p:sp>
      <p:sp>
        <p:nvSpPr>
          <p:cNvPr id="3081" name="Text Box 9"/>
          <p:cNvSpPr txBox="1">
            <a:spLocks noChangeArrowheads="1"/>
          </p:cNvSpPr>
          <p:nvPr/>
        </p:nvSpPr>
        <p:spPr bwMode="auto">
          <a:xfrm>
            <a:off x="1145382" y="1885951"/>
            <a:ext cx="6855619" cy="27385"/>
          </a:xfrm>
          <a:prstGeom prst="rect">
            <a:avLst/>
          </a:prstGeom>
          <a:solidFill>
            <a:srgbClr val="CC0000"/>
          </a:solidFill>
          <a:ln w="9525">
            <a:noFill/>
            <a:miter lim="800000"/>
            <a:headEnd/>
            <a:tailEnd/>
          </a:ln>
          <a:effectLst/>
        </p:spPr>
        <p:txBody>
          <a:bodyPr wrap="none"/>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0000"/>
              </a:solidFill>
              <a:effectLst/>
              <a:uLnTx/>
              <a:uFillTx/>
            </a:endParaRPr>
          </a:p>
        </p:txBody>
      </p:sp>
      <p:sp>
        <p:nvSpPr>
          <p:cNvPr id="7" name="TextBox 6"/>
          <p:cNvSpPr txBox="1"/>
          <p:nvPr/>
        </p:nvSpPr>
        <p:spPr>
          <a:xfrm>
            <a:off x="1639277" y="2286001"/>
            <a:ext cx="1515159" cy="646331"/>
          </a:xfrm>
          <a:prstGeom prst="rect">
            <a:avLst/>
          </a:prstGeom>
          <a:noFill/>
        </p:spPr>
        <p:txBody>
          <a:bodyPr wrap="none"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Tahoma" pitchFamily="34" charset="0"/>
                <a:cs typeface="Tahoma" pitchFamily="34" charset="0"/>
              </a:rPr>
              <a:t>12,996 Awards</a:t>
            </a:r>
          </a:p>
          <a:p>
            <a:pPr marL="0" marR="0" lvl="0" indent="0" defTabSz="6858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Tahoma" pitchFamily="34" charset="0"/>
                <a:cs typeface="Tahoma" pitchFamily="34" charset="0"/>
              </a:rPr>
              <a:t>42,546 Declines</a:t>
            </a:r>
          </a:p>
          <a:p>
            <a:pPr marL="0" marR="0" lvl="0" indent="0" defTabSz="6858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Tahoma" pitchFamily="34" charset="0"/>
                <a:cs typeface="Tahoma" pitchFamily="34" charset="0"/>
              </a:rPr>
              <a:t>55,542 Proposals</a:t>
            </a:r>
          </a:p>
        </p:txBody>
      </p:sp>
    </p:spTree>
    <p:extLst>
      <p:ext uri="{BB962C8B-B14F-4D97-AF65-F5344CB8AC3E}">
        <p14:creationId xmlns:p14="http://schemas.microsoft.com/office/powerpoint/2010/main" val="31416877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3"/>
          <p:cNvSpPr>
            <a:spLocks noGrp="1"/>
          </p:cNvSpPr>
          <p:nvPr>
            <p:ph type="sldNum" sz="quarter" idx="12"/>
          </p:nvPr>
        </p:nvSpPr>
        <p:spPr>
          <a:noFill/>
        </p:spPr>
        <p:txBody>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000000"/>
                </a:solidFill>
                <a:effectLst/>
                <a:uLnTx/>
                <a:uFillTx/>
              </a:rPr>
              <a:t>  </a:t>
            </a:r>
            <a:fld id="{198D3854-FEE7-4D46-AE43-CFBAD9D7BCC1}" type="slidenum">
              <a:rPr kumimoji="0" lang="en-US" sz="1350" b="0" i="0" u="none" strike="noStrike" kern="0" cap="none" spc="0" normalizeH="0" baseline="0" noProof="0" smtClean="0">
                <a:ln>
                  <a:noFill/>
                </a:ln>
                <a:solidFill>
                  <a:srgbClr val="000000"/>
                </a:solidFill>
                <a:effectLst/>
                <a:uLnTx/>
                <a:uFillTx/>
              </a:rPr>
              <a:pPr marL="0" marR="0" lvl="0" indent="0" defTabSz="685800" eaLnBrk="1" fontAlgn="auto" latinLnBrk="0" hangingPunct="1">
                <a:lnSpc>
                  <a:spcPct val="100000"/>
                </a:lnSpc>
                <a:spcBef>
                  <a:spcPts val="0"/>
                </a:spcBef>
                <a:spcAft>
                  <a:spcPts val="0"/>
                </a:spcAft>
                <a:buClrTx/>
                <a:buSzTx/>
                <a:buFontTx/>
                <a:buNone/>
                <a:tabLst/>
                <a:defRPr/>
              </a:pPr>
              <a:t>61</a:t>
            </a:fld>
            <a:endParaRPr kumimoji="0" lang="en-US" sz="1350" b="0" i="0" u="none" strike="noStrike" kern="0" cap="none" spc="0" normalizeH="0" baseline="0" noProof="0" dirty="0">
              <a:ln>
                <a:noFill/>
              </a:ln>
              <a:solidFill>
                <a:srgbClr val="000000"/>
              </a:solidFill>
              <a:effectLst/>
              <a:uLnTx/>
              <a:uFillTx/>
            </a:endParaRPr>
          </a:p>
        </p:txBody>
      </p:sp>
      <p:sp>
        <p:nvSpPr>
          <p:cNvPr id="44035" name="Text Box 2"/>
          <p:cNvSpPr txBox="1">
            <a:spLocks noChangeArrowheads="1"/>
          </p:cNvSpPr>
          <p:nvPr/>
        </p:nvSpPr>
        <p:spPr bwMode="auto">
          <a:xfrm>
            <a:off x="7635983" y="5817395"/>
            <a:ext cx="184731" cy="207749"/>
          </a:xfrm>
          <a:prstGeom prst="rect">
            <a:avLst/>
          </a:prstGeom>
          <a:noFill/>
          <a:ln w="9525">
            <a:noFill/>
            <a:miter lim="800000"/>
            <a:headEnd/>
            <a:tailEnd/>
          </a:ln>
        </p:spPr>
        <p:txBody>
          <a:bodyPr wrap="none">
            <a:spAutoFit/>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750" b="0" i="0" u="none" strike="noStrike" kern="0" cap="none" spc="0" normalizeH="0" baseline="0" noProof="0" dirty="0">
              <a:ln>
                <a:noFill/>
              </a:ln>
              <a:solidFill>
                <a:srgbClr val="000000"/>
              </a:solidFill>
              <a:effectLst/>
              <a:uLnTx/>
              <a:uFillTx/>
            </a:endParaRPr>
          </a:p>
        </p:txBody>
      </p:sp>
      <p:sp>
        <p:nvSpPr>
          <p:cNvPr id="44036" name="Rectangle 3"/>
          <p:cNvSpPr>
            <a:spLocks noChangeArrowheads="1"/>
          </p:cNvSpPr>
          <p:nvPr/>
        </p:nvSpPr>
        <p:spPr bwMode="auto">
          <a:xfrm>
            <a:off x="1143000" y="857251"/>
            <a:ext cx="6858000" cy="784830"/>
          </a:xfrm>
          <a:prstGeom prst="rect">
            <a:avLst/>
          </a:prstGeom>
          <a:noFill/>
          <a:ln w="9525">
            <a:noFill/>
            <a:miter lim="800000"/>
            <a:headEnd/>
            <a:tailEnd/>
          </a:ln>
        </p:spPr>
        <p:txBody>
          <a:bodyPr>
            <a:spAutoFit/>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3333CC"/>
              </a:solidFill>
              <a:effectLst/>
              <a:uLnTx/>
              <a:uFillTx/>
            </a:endParaRPr>
          </a:p>
          <a:p>
            <a:pPr marL="0" marR="0" lvl="0" indent="0" defTabSz="685800" eaLnBrk="1" fontAlgn="auto" latinLnBrk="0" hangingPunct="1">
              <a:lnSpc>
                <a:spcPct val="100000"/>
              </a:lnSpc>
              <a:spcBef>
                <a:spcPts val="0"/>
              </a:spcBef>
              <a:spcAft>
                <a:spcPts val="0"/>
              </a:spcAft>
              <a:buClrTx/>
              <a:buSzTx/>
              <a:buFontTx/>
              <a:buNone/>
              <a:tabLst/>
              <a:defRPr/>
            </a:pPr>
            <a:endParaRPr kumimoji="0" lang="en-US" sz="3300" b="0" i="0" u="none" strike="noStrike" kern="0" cap="none" spc="0" normalizeH="0" baseline="0" noProof="0" dirty="0">
              <a:ln>
                <a:noFill/>
              </a:ln>
              <a:solidFill>
                <a:srgbClr val="3333CC"/>
              </a:solidFill>
              <a:effectLst/>
              <a:uLnTx/>
              <a:uFillTx/>
            </a:endParaRPr>
          </a:p>
        </p:txBody>
      </p:sp>
      <p:sp>
        <p:nvSpPr>
          <p:cNvPr id="44037" name="Rectangle 4"/>
          <p:cNvSpPr>
            <a:spLocks noChangeArrowheads="1"/>
          </p:cNvSpPr>
          <p:nvPr/>
        </p:nvSpPr>
        <p:spPr bwMode="auto">
          <a:xfrm>
            <a:off x="1143000" y="449455"/>
            <a:ext cx="6858000" cy="1077218"/>
          </a:xfrm>
          <a:prstGeom prst="rect">
            <a:avLst/>
          </a:prstGeom>
          <a:solidFill>
            <a:schemeClr val="accent3">
              <a:lumMod val="95000"/>
            </a:schemeClr>
          </a:solidFill>
          <a:ln w="9525">
            <a:noFill/>
            <a:miter lim="800000"/>
            <a:headEnd/>
            <a:tailEnd/>
          </a:ln>
        </p:spPr>
        <p:txBody>
          <a:bodyPr>
            <a:spAutoFit/>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3200" i="0" u="none" strike="noStrike" kern="0" cap="none" spc="0" normalizeH="0" baseline="0" noProof="0" dirty="0">
              <a:ln>
                <a:noFill/>
              </a:ln>
              <a:solidFill>
                <a:srgbClr val="3333CC"/>
              </a:solidFill>
              <a:effectLst/>
              <a:uLnTx/>
              <a:uFillTx/>
            </a:endParaRPr>
          </a:p>
          <a:p>
            <a:pPr marL="0" marR="0" lvl="0" indent="0" defTabSz="685800" eaLnBrk="1" fontAlgn="auto" latinLnBrk="0" hangingPunct="1">
              <a:lnSpc>
                <a:spcPct val="100000"/>
              </a:lnSpc>
              <a:spcBef>
                <a:spcPts val="0"/>
              </a:spcBef>
              <a:spcAft>
                <a:spcPts val="0"/>
              </a:spcAft>
              <a:buClrTx/>
              <a:buSzTx/>
              <a:buFontTx/>
              <a:buNone/>
              <a:tabLst/>
              <a:defRPr/>
            </a:pPr>
            <a:r>
              <a:rPr kumimoji="0" lang="en-US" sz="3200" i="0" u="none" strike="noStrike" kern="0" cap="none" spc="0" normalizeH="0" baseline="0" noProof="0" dirty="0">
                <a:ln>
                  <a:noFill/>
                </a:ln>
                <a:solidFill>
                  <a:srgbClr val="3333CC"/>
                </a:solidFill>
                <a:effectLst/>
                <a:uLnTx/>
                <a:uFillTx/>
              </a:rPr>
              <a:t>If Proposal Not Funded</a:t>
            </a:r>
          </a:p>
        </p:txBody>
      </p:sp>
      <p:sp>
        <p:nvSpPr>
          <p:cNvPr id="44038" name="Rectangle 5"/>
          <p:cNvSpPr>
            <a:spLocks noChangeArrowheads="1"/>
          </p:cNvSpPr>
          <p:nvPr/>
        </p:nvSpPr>
        <p:spPr bwMode="auto">
          <a:xfrm>
            <a:off x="1371600" y="1828801"/>
            <a:ext cx="6629400" cy="5001369"/>
          </a:xfrm>
          <a:prstGeom prst="rect">
            <a:avLst/>
          </a:prstGeom>
          <a:noFill/>
          <a:ln w="9525">
            <a:noFill/>
            <a:miter lim="800000"/>
            <a:headEnd/>
            <a:tailEnd/>
          </a:ln>
        </p:spPr>
        <p:txBody>
          <a:bodyPr>
            <a:spAutoFit/>
          </a:bodyPr>
          <a:lstStyle/>
          <a:p>
            <a:pPr marL="0" marR="0" lvl="0" indent="0" algn="l" defTabSz="6858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srgbClr val="CC3300"/>
                </a:solidFill>
                <a:effectLst/>
                <a:uLnTx/>
                <a:uFillTx/>
                <a:sym typeface="Wingdings" pitchFamily="2" charset="2"/>
              </a:rPr>
              <a:t>  </a:t>
            </a:r>
            <a:r>
              <a:rPr kumimoji="0" lang="en-US" sz="2000" i="0" u="none" strike="noStrike" kern="0" cap="none" spc="0" normalizeH="0" baseline="0" noProof="0" dirty="0">
                <a:ln>
                  <a:noFill/>
                </a:ln>
                <a:solidFill>
                  <a:srgbClr val="000000"/>
                </a:solidFill>
                <a:effectLst/>
                <a:uLnTx/>
                <a:uFillTx/>
              </a:rPr>
              <a:t>Read reviews – consider resubmission</a:t>
            </a:r>
          </a:p>
          <a:p>
            <a:pPr marL="0" marR="0" lvl="0" indent="0" algn="l" defTabSz="685800" eaLnBrk="1" fontAlgn="auto" latinLnBrk="0" hangingPunct="1">
              <a:lnSpc>
                <a:spcPct val="100000"/>
              </a:lnSpc>
              <a:spcBef>
                <a:spcPts val="0"/>
              </a:spcBef>
              <a:spcAft>
                <a:spcPts val="0"/>
              </a:spcAft>
              <a:buClrTx/>
              <a:buSzTx/>
              <a:buFontTx/>
              <a:buChar char="•"/>
              <a:tabLst/>
              <a:defRPr/>
            </a:pPr>
            <a:endParaRPr kumimoji="0" lang="en-US" sz="2000" i="0" u="none" strike="noStrike" kern="0" cap="none" spc="0" normalizeH="0" baseline="0" noProof="0" dirty="0">
              <a:ln>
                <a:noFill/>
              </a:ln>
              <a:solidFill>
                <a:srgbClr val="00CC99"/>
              </a:solidFill>
              <a:effectLst/>
              <a:uLnTx/>
              <a:uFillTx/>
            </a:endParaRPr>
          </a:p>
          <a:p>
            <a:pPr marL="457200" marR="0" lvl="2" indent="0" algn="l" defTabSz="685800" eaLnBrk="1" fontAlgn="auto" latinLnBrk="0" hangingPunct="1">
              <a:lnSpc>
                <a:spcPct val="100000"/>
              </a:lnSpc>
              <a:spcBef>
                <a:spcPts val="0"/>
              </a:spcBef>
              <a:spcAft>
                <a:spcPts val="0"/>
              </a:spcAft>
              <a:buClrTx/>
              <a:buSzTx/>
              <a:buFontTx/>
              <a:buNone/>
              <a:tabLst/>
              <a:defRPr/>
            </a:pPr>
            <a:r>
              <a:rPr kumimoji="0" lang="en-US" sz="2000" i="0" u="none" strike="noStrike" kern="0" cap="none" spc="0" normalizeH="0" baseline="0" noProof="0" dirty="0">
                <a:ln>
                  <a:noFill/>
                </a:ln>
                <a:solidFill>
                  <a:sysClr val="windowText" lastClr="000000"/>
                </a:solidFill>
                <a:effectLst/>
                <a:uLnTx/>
                <a:uFillTx/>
              </a:rPr>
              <a:t>  </a:t>
            </a:r>
            <a:r>
              <a:rPr kumimoji="0" lang="en-US" sz="2000" i="0" u="none" strike="noStrike" kern="0" cap="none" spc="0" normalizeH="0" baseline="0" noProof="0" dirty="0">
                <a:ln>
                  <a:noFill/>
                </a:ln>
                <a:solidFill>
                  <a:srgbClr val="CC3300"/>
                </a:solidFill>
                <a:effectLst/>
                <a:uLnTx/>
                <a:uFillTx/>
                <a:sym typeface="Wingdings" pitchFamily="2" charset="2"/>
              </a:rPr>
              <a:t></a:t>
            </a:r>
            <a:r>
              <a:rPr kumimoji="0" lang="en-US" sz="2000" i="0" u="none" strike="noStrike" kern="0" cap="none" spc="0" normalizeH="0" baseline="0" noProof="0" dirty="0">
                <a:ln>
                  <a:noFill/>
                </a:ln>
                <a:solidFill>
                  <a:sysClr val="windowText" lastClr="000000"/>
                </a:solidFill>
                <a:effectLst/>
                <a:uLnTx/>
                <a:uFillTx/>
                <a:sym typeface="Wingdings" pitchFamily="2" charset="2"/>
              </a:rPr>
              <a:t> Minor problems noted: fix poor proposal organization, references insufficient</a:t>
            </a:r>
            <a:endParaRPr kumimoji="0" lang="en-US" sz="2000" i="0" u="none" strike="noStrike" kern="0" cap="none" spc="0" normalizeH="0" baseline="0" noProof="0" dirty="0">
              <a:ln>
                <a:noFill/>
              </a:ln>
              <a:solidFill>
                <a:sysClr val="windowText" lastClr="000000"/>
              </a:solidFill>
              <a:effectLst/>
              <a:uLnTx/>
              <a:uFillTx/>
            </a:endParaRPr>
          </a:p>
          <a:p>
            <a:pPr marL="457200" marR="0" lvl="2" indent="0" algn="l" defTabSz="685800" eaLnBrk="1" fontAlgn="auto" latinLnBrk="0" hangingPunct="1">
              <a:lnSpc>
                <a:spcPct val="100000"/>
              </a:lnSpc>
              <a:spcBef>
                <a:spcPts val="0"/>
              </a:spcBef>
              <a:spcAft>
                <a:spcPts val="0"/>
              </a:spcAft>
              <a:buClrTx/>
              <a:buSzTx/>
              <a:buFontTx/>
              <a:buChar char="–"/>
              <a:tabLst/>
              <a:defRPr/>
            </a:pPr>
            <a:endParaRPr kumimoji="0" lang="en-US" sz="2000" i="0" u="none" strike="noStrike" kern="0" cap="none" spc="0" normalizeH="0" baseline="0" noProof="0" dirty="0">
              <a:ln>
                <a:noFill/>
              </a:ln>
              <a:solidFill>
                <a:sysClr val="windowText" lastClr="000000"/>
              </a:solidFill>
              <a:effectLst/>
              <a:uLnTx/>
              <a:uFillTx/>
            </a:endParaRPr>
          </a:p>
          <a:p>
            <a:pPr marL="457200" marR="0" lvl="2" indent="0" algn="l" defTabSz="685800" eaLnBrk="1" fontAlgn="auto" latinLnBrk="0" hangingPunct="1">
              <a:lnSpc>
                <a:spcPct val="100000"/>
              </a:lnSpc>
              <a:spcBef>
                <a:spcPts val="0"/>
              </a:spcBef>
              <a:spcAft>
                <a:spcPts val="0"/>
              </a:spcAft>
              <a:buClrTx/>
              <a:buSzTx/>
              <a:buFontTx/>
              <a:buNone/>
              <a:tabLst/>
              <a:defRPr/>
            </a:pPr>
            <a:r>
              <a:rPr kumimoji="0" lang="en-US" sz="2000" i="0" u="none" strike="noStrike" kern="0" cap="none" spc="0" normalizeH="0" baseline="0" noProof="0" dirty="0">
                <a:ln>
                  <a:noFill/>
                </a:ln>
                <a:solidFill>
                  <a:sysClr val="windowText" lastClr="000000"/>
                </a:solidFill>
                <a:effectLst/>
                <a:uLnTx/>
                <a:uFillTx/>
              </a:rPr>
              <a:t> </a:t>
            </a:r>
            <a:r>
              <a:rPr kumimoji="0" lang="en-US" sz="2000" i="0" u="none" strike="noStrike" kern="0" cap="none" spc="0" normalizeH="0" baseline="0" noProof="0" dirty="0">
                <a:ln>
                  <a:noFill/>
                </a:ln>
                <a:solidFill>
                  <a:srgbClr val="CC3300"/>
                </a:solidFill>
                <a:effectLst/>
                <a:uLnTx/>
                <a:uFillTx/>
                <a:sym typeface="Wingdings" pitchFamily="2" charset="2"/>
              </a:rPr>
              <a:t></a:t>
            </a:r>
            <a:r>
              <a:rPr kumimoji="0" lang="en-US" sz="2000" i="0" u="none" strike="noStrike" kern="0" cap="none" spc="0" normalizeH="0" baseline="0" noProof="0" dirty="0">
                <a:ln>
                  <a:noFill/>
                </a:ln>
                <a:solidFill>
                  <a:sysClr val="windowText" lastClr="000000"/>
                </a:solidFill>
                <a:effectLst/>
                <a:uLnTx/>
                <a:uFillTx/>
                <a:sym typeface="Wingdings" pitchFamily="2" charset="2"/>
              </a:rPr>
              <a:t> </a:t>
            </a:r>
            <a:r>
              <a:rPr kumimoji="0" lang="en-US" sz="2000" i="0" u="none" strike="noStrike" kern="0" cap="none" spc="0" normalizeH="0" baseline="0" noProof="0" dirty="0">
                <a:ln>
                  <a:noFill/>
                </a:ln>
                <a:solidFill>
                  <a:sysClr val="windowText" lastClr="000000"/>
                </a:solidFill>
                <a:effectLst/>
                <a:uLnTx/>
                <a:uFillTx/>
              </a:rPr>
              <a:t>Reviewers did not seem to appreciate innovations: re-emphasize key elements</a:t>
            </a:r>
          </a:p>
          <a:p>
            <a:pPr marL="457200" marR="0" lvl="2" indent="0" algn="l" defTabSz="685800" eaLnBrk="1" fontAlgn="auto" latinLnBrk="0" hangingPunct="1">
              <a:lnSpc>
                <a:spcPct val="100000"/>
              </a:lnSpc>
              <a:spcBef>
                <a:spcPts val="0"/>
              </a:spcBef>
              <a:spcAft>
                <a:spcPts val="0"/>
              </a:spcAft>
              <a:buClrTx/>
              <a:buSzTx/>
              <a:buFontTx/>
              <a:buChar char="–"/>
              <a:tabLst/>
              <a:defRPr/>
            </a:pPr>
            <a:endParaRPr kumimoji="0" lang="en-US" sz="2000" i="0" u="none" strike="noStrike" kern="0" cap="none" spc="0" normalizeH="0" baseline="0" noProof="0" dirty="0">
              <a:ln>
                <a:noFill/>
              </a:ln>
              <a:solidFill>
                <a:sysClr val="windowText" lastClr="000000"/>
              </a:solidFill>
              <a:effectLst/>
              <a:uLnTx/>
              <a:uFillTx/>
            </a:endParaRPr>
          </a:p>
          <a:p>
            <a:pPr marL="457200" marR="0" lvl="2" indent="0" algn="l" defTabSz="685800" eaLnBrk="1" fontAlgn="auto" latinLnBrk="0" hangingPunct="1">
              <a:lnSpc>
                <a:spcPct val="100000"/>
              </a:lnSpc>
              <a:spcBef>
                <a:spcPts val="0"/>
              </a:spcBef>
              <a:spcAft>
                <a:spcPts val="0"/>
              </a:spcAft>
              <a:buClrTx/>
              <a:buSzTx/>
              <a:buFontTx/>
              <a:buNone/>
              <a:tabLst/>
              <a:defRPr/>
            </a:pPr>
            <a:r>
              <a:rPr kumimoji="0" lang="en-US" sz="2000" i="0" u="none" strike="noStrike" kern="0" cap="none" spc="0" normalizeH="0" baseline="0" noProof="0" dirty="0">
                <a:ln>
                  <a:noFill/>
                </a:ln>
                <a:solidFill>
                  <a:sysClr val="windowText" lastClr="000000"/>
                </a:solidFill>
                <a:effectLst/>
                <a:uLnTx/>
                <a:uFillTx/>
              </a:rPr>
              <a:t> </a:t>
            </a:r>
            <a:r>
              <a:rPr kumimoji="0" lang="en-US" sz="2000" i="0" u="none" strike="noStrike" kern="0" cap="none" spc="0" normalizeH="0" baseline="0" noProof="0" dirty="0">
                <a:ln>
                  <a:noFill/>
                </a:ln>
                <a:solidFill>
                  <a:srgbClr val="CC3300"/>
                </a:solidFill>
                <a:effectLst/>
                <a:uLnTx/>
                <a:uFillTx/>
                <a:sym typeface="Wingdings" pitchFamily="2" charset="2"/>
              </a:rPr>
              <a:t></a:t>
            </a:r>
            <a:r>
              <a:rPr kumimoji="0" lang="en-US" sz="2000" i="0" u="none" strike="noStrike" kern="0" cap="none" spc="0" normalizeH="0" baseline="0" noProof="0" dirty="0">
                <a:ln>
                  <a:noFill/>
                </a:ln>
                <a:solidFill>
                  <a:sysClr val="windowText" lastClr="000000"/>
                </a:solidFill>
                <a:effectLst/>
                <a:uLnTx/>
                <a:uFillTx/>
                <a:sym typeface="Wingdings" pitchFamily="2" charset="2"/>
              </a:rPr>
              <a:t> </a:t>
            </a:r>
            <a:r>
              <a:rPr kumimoji="0" lang="en-US" sz="2000" i="0" u="none" strike="noStrike" kern="0" cap="none" spc="0" normalizeH="0" baseline="0" noProof="0" dirty="0">
                <a:ln>
                  <a:noFill/>
                </a:ln>
                <a:solidFill>
                  <a:sysClr val="windowText" lastClr="000000"/>
                </a:solidFill>
                <a:effectLst/>
                <a:uLnTx/>
                <a:uFillTx/>
              </a:rPr>
              <a:t>Mixed reviews: stress aspects of proposal relevant to negative comments</a:t>
            </a:r>
          </a:p>
          <a:p>
            <a:pPr marL="457200" marR="0" lvl="2" indent="0" algn="l" defTabSz="685800" eaLnBrk="1" fontAlgn="auto" latinLnBrk="0" hangingPunct="1">
              <a:lnSpc>
                <a:spcPct val="100000"/>
              </a:lnSpc>
              <a:spcBef>
                <a:spcPts val="0"/>
              </a:spcBef>
              <a:spcAft>
                <a:spcPts val="0"/>
              </a:spcAft>
              <a:buClrTx/>
              <a:buSzTx/>
              <a:buFontTx/>
              <a:buNone/>
              <a:tabLst/>
              <a:defRPr/>
            </a:pPr>
            <a:endParaRPr kumimoji="0" lang="en-US" sz="2000" i="0" u="none" strike="noStrike" kern="0" cap="none" spc="0" normalizeH="0" baseline="0" noProof="0" dirty="0">
              <a:ln>
                <a:noFill/>
              </a:ln>
              <a:solidFill>
                <a:sysClr val="windowText" lastClr="000000"/>
              </a:solidFill>
              <a:effectLst/>
              <a:uLnTx/>
              <a:uFillTx/>
            </a:endParaRPr>
          </a:p>
          <a:p>
            <a:pPr marL="457200" marR="0" lvl="2" indent="0" algn="l" defTabSz="685800" eaLnBrk="1" fontAlgn="auto" latinLnBrk="0" hangingPunct="1">
              <a:lnSpc>
                <a:spcPct val="100000"/>
              </a:lnSpc>
              <a:spcBef>
                <a:spcPts val="0"/>
              </a:spcBef>
              <a:spcAft>
                <a:spcPts val="0"/>
              </a:spcAft>
              <a:buClrTx/>
              <a:buSzTx/>
              <a:buFontTx/>
              <a:buNone/>
              <a:tabLst/>
              <a:defRPr/>
            </a:pPr>
            <a:r>
              <a:rPr kumimoji="0" lang="en-US" sz="2000" i="0" u="none" strike="noStrike" kern="0" cap="none" spc="0" normalizeH="0" baseline="0" noProof="0" dirty="0">
                <a:ln>
                  <a:noFill/>
                </a:ln>
                <a:solidFill>
                  <a:srgbClr val="CC3300"/>
                </a:solidFill>
                <a:effectLst/>
                <a:uLnTx/>
                <a:uFillTx/>
                <a:sym typeface="Wingdings" pitchFamily="2" charset="2"/>
              </a:rPr>
              <a:t></a:t>
            </a:r>
            <a:r>
              <a:rPr kumimoji="0" lang="en-US" sz="2000" i="0" u="none" strike="noStrike" kern="0" cap="none" spc="0" normalizeH="0" baseline="0" noProof="0" dirty="0">
                <a:ln>
                  <a:noFill/>
                </a:ln>
                <a:solidFill>
                  <a:sysClr val="windowText" lastClr="000000"/>
                </a:solidFill>
                <a:effectLst/>
                <a:uLnTx/>
                <a:uFillTx/>
                <a:sym typeface="Wingdings" pitchFamily="2" charset="2"/>
              </a:rPr>
              <a:t> Consistently low ratings: usually an indication of weak or incremental research</a:t>
            </a:r>
            <a:endParaRPr kumimoji="0" lang="en-US" sz="2000" i="0" u="none" strike="noStrike" kern="0" cap="none" spc="0" normalizeH="0" baseline="0" noProof="0" dirty="0">
              <a:ln>
                <a:noFill/>
              </a:ln>
              <a:solidFill>
                <a:sysClr val="windowText" lastClr="000000"/>
              </a:solidFill>
              <a:effectLst/>
              <a:uLnTx/>
              <a:uFillTx/>
            </a:endParaRPr>
          </a:p>
          <a:p>
            <a:pPr marL="0" marR="0" lvl="1" indent="0" defTabSz="6858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984470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3"/>
          <p:cNvSpPr>
            <a:spLocks noGrp="1"/>
          </p:cNvSpPr>
          <p:nvPr>
            <p:ph type="sldNum" sz="quarter" idx="12"/>
          </p:nvPr>
        </p:nvSpPr>
        <p:spPr>
          <a:noFill/>
        </p:spPr>
        <p:txBody>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000000"/>
                </a:solidFill>
                <a:effectLst/>
                <a:uLnTx/>
                <a:uFillTx/>
              </a:rPr>
              <a:t>  </a:t>
            </a:r>
            <a:fld id="{D9B6061E-620B-4F0C-9417-C445C5408C64}" type="slidenum">
              <a:rPr kumimoji="0" lang="en-US" sz="1350" b="0" i="0" u="none" strike="noStrike" kern="0" cap="none" spc="0" normalizeH="0" baseline="0" noProof="0" smtClean="0">
                <a:ln>
                  <a:noFill/>
                </a:ln>
                <a:solidFill>
                  <a:srgbClr val="000000"/>
                </a:solidFill>
                <a:effectLst/>
                <a:uLnTx/>
                <a:uFillTx/>
              </a:rPr>
              <a:pPr marL="0" marR="0" lvl="0" indent="0" defTabSz="685800" eaLnBrk="1" fontAlgn="auto" latinLnBrk="0" hangingPunct="1">
                <a:lnSpc>
                  <a:spcPct val="100000"/>
                </a:lnSpc>
                <a:spcBef>
                  <a:spcPts val="0"/>
                </a:spcBef>
                <a:spcAft>
                  <a:spcPts val="0"/>
                </a:spcAft>
                <a:buClrTx/>
                <a:buSzTx/>
                <a:buFontTx/>
                <a:buNone/>
                <a:tabLst/>
                <a:defRPr/>
              </a:pPr>
              <a:t>62</a:t>
            </a:fld>
            <a:endParaRPr kumimoji="0" lang="en-US" sz="1350" b="0" i="0" u="none" strike="noStrike" kern="0" cap="none" spc="0" normalizeH="0" baseline="0" noProof="0" dirty="0">
              <a:ln>
                <a:noFill/>
              </a:ln>
              <a:solidFill>
                <a:srgbClr val="000000"/>
              </a:solidFill>
              <a:effectLst/>
              <a:uLnTx/>
              <a:uFillTx/>
            </a:endParaRPr>
          </a:p>
        </p:txBody>
      </p:sp>
      <p:sp>
        <p:nvSpPr>
          <p:cNvPr id="45059" name="Text Box 2"/>
          <p:cNvSpPr txBox="1">
            <a:spLocks noChangeArrowheads="1"/>
          </p:cNvSpPr>
          <p:nvPr/>
        </p:nvSpPr>
        <p:spPr bwMode="auto">
          <a:xfrm>
            <a:off x="7635983" y="5817395"/>
            <a:ext cx="184731" cy="207749"/>
          </a:xfrm>
          <a:prstGeom prst="rect">
            <a:avLst/>
          </a:prstGeom>
          <a:noFill/>
          <a:ln w="9525">
            <a:noFill/>
            <a:miter lim="800000"/>
            <a:headEnd/>
            <a:tailEnd/>
          </a:ln>
        </p:spPr>
        <p:txBody>
          <a:bodyPr wrap="none">
            <a:spAutoFit/>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750" b="0" i="0" u="none" strike="noStrike" kern="0" cap="none" spc="0" normalizeH="0" baseline="0" noProof="0" dirty="0">
              <a:ln>
                <a:noFill/>
              </a:ln>
              <a:solidFill>
                <a:srgbClr val="000000"/>
              </a:solidFill>
              <a:effectLst/>
              <a:uLnTx/>
              <a:uFillTx/>
            </a:endParaRPr>
          </a:p>
        </p:txBody>
      </p:sp>
      <p:sp>
        <p:nvSpPr>
          <p:cNvPr id="45060" name="Rectangle 3"/>
          <p:cNvSpPr>
            <a:spLocks noChangeArrowheads="1"/>
          </p:cNvSpPr>
          <p:nvPr/>
        </p:nvSpPr>
        <p:spPr bwMode="auto">
          <a:xfrm>
            <a:off x="1143000" y="857251"/>
            <a:ext cx="6858000" cy="784830"/>
          </a:xfrm>
          <a:prstGeom prst="rect">
            <a:avLst/>
          </a:prstGeom>
          <a:noFill/>
          <a:ln w="9525">
            <a:noFill/>
            <a:miter lim="800000"/>
            <a:headEnd/>
            <a:tailEnd/>
          </a:ln>
        </p:spPr>
        <p:txBody>
          <a:bodyPr>
            <a:spAutoFit/>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3333CC"/>
              </a:solidFill>
              <a:effectLst/>
              <a:uLnTx/>
              <a:uFillTx/>
            </a:endParaRPr>
          </a:p>
          <a:p>
            <a:pPr marL="0" marR="0" lvl="0" indent="0" defTabSz="685800" eaLnBrk="1" fontAlgn="auto" latinLnBrk="0" hangingPunct="1">
              <a:lnSpc>
                <a:spcPct val="100000"/>
              </a:lnSpc>
              <a:spcBef>
                <a:spcPts val="0"/>
              </a:spcBef>
              <a:spcAft>
                <a:spcPts val="0"/>
              </a:spcAft>
              <a:buClrTx/>
              <a:buSzTx/>
              <a:buFontTx/>
              <a:buNone/>
              <a:tabLst/>
              <a:defRPr/>
            </a:pPr>
            <a:endParaRPr kumimoji="0" lang="en-US" sz="3300" b="0" i="0" u="none" strike="noStrike" kern="0" cap="none" spc="0" normalizeH="0" baseline="0" noProof="0" dirty="0">
              <a:ln>
                <a:noFill/>
              </a:ln>
              <a:solidFill>
                <a:srgbClr val="3333CC"/>
              </a:solidFill>
              <a:effectLst/>
              <a:uLnTx/>
              <a:uFillTx/>
            </a:endParaRPr>
          </a:p>
        </p:txBody>
      </p:sp>
      <p:sp>
        <p:nvSpPr>
          <p:cNvPr id="45061" name="Rectangle 4"/>
          <p:cNvSpPr>
            <a:spLocks noChangeArrowheads="1"/>
          </p:cNvSpPr>
          <p:nvPr/>
        </p:nvSpPr>
        <p:spPr bwMode="auto">
          <a:xfrm>
            <a:off x="1143000" y="857250"/>
            <a:ext cx="6858000" cy="830997"/>
          </a:xfrm>
          <a:prstGeom prst="rect">
            <a:avLst/>
          </a:prstGeom>
          <a:solidFill>
            <a:schemeClr val="accent3">
              <a:lumMod val="95000"/>
            </a:schemeClr>
          </a:solidFill>
          <a:ln w="9525">
            <a:noFill/>
            <a:miter lim="800000"/>
            <a:headEnd/>
            <a:tailEnd/>
          </a:ln>
        </p:spPr>
        <p:txBody>
          <a:bodyPr>
            <a:spAutoFit/>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rgbClr val="3333CC"/>
              </a:solidFill>
              <a:effectLst/>
              <a:uLnTx/>
              <a:uFillTx/>
            </a:endParaRPr>
          </a:p>
          <a:p>
            <a:pPr marL="0" marR="0" lvl="0" indent="0" defTabSz="685800" eaLnBrk="1" fontAlgn="auto" latinLnBrk="0" hangingPunct="1">
              <a:lnSpc>
                <a:spcPct val="100000"/>
              </a:lnSpc>
              <a:spcBef>
                <a:spcPts val="0"/>
              </a:spcBef>
              <a:spcAft>
                <a:spcPts val="0"/>
              </a:spcAft>
              <a:buClrTx/>
              <a:buSzTx/>
              <a:buFontTx/>
              <a:buNone/>
              <a:tabLst/>
              <a:defRPr/>
            </a:pPr>
            <a:r>
              <a:rPr kumimoji="0" lang="en-US" sz="3200" i="0" u="none" strike="noStrike" kern="0" cap="none" spc="0" normalizeH="0" baseline="0" noProof="0" dirty="0">
                <a:ln>
                  <a:noFill/>
                </a:ln>
                <a:solidFill>
                  <a:srgbClr val="3333CC"/>
                </a:solidFill>
                <a:effectLst/>
                <a:uLnTx/>
                <a:uFillTx/>
              </a:rPr>
              <a:t>If Proposal Not Funded</a:t>
            </a:r>
          </a:p>
        </p:txBody>
      </p:sp>
      <p:sp>
        <p:nvSpPr>
          <p:cNvPr id="45062" name="Rectangle 5"/>
          <p:cNvSpPr>
            <a:spLocks noChangeArrowheads="1"/>
          </p:cNvSpPr>
          <p:nvPr/>
        </p:nvSpPr>
        <p:spPr bwMode="auto">
          <a:xfrm>
            <a:off x="1371600" y="1828801"/>
            <a:ext cx="6629400" cy="4108817"/>
          </a:xfrm>
          <a:prstGeom prst="rect">
            <a:avLst/>
          </a:prstGeom>
          <a:noFill/>
          <a:ln w="9525">
            <a:noFill/>
            <a:miter lim="800000"/>
            <a:headEnd/>
            <a:tailEnd/>
          </a:ln>
        </p:spPr>
        <p:txBody>
          <a:bodyPr>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srgbClr val="CC3300"/>
                </a:solidFill>
                <a:effectLst/>
                <a:uLnTx/>
                <a:uFillTx/>
                <a:sym typeface="Wingdings" pitchFamily="2" charset="2"/>
              </a:rPr>
              <a:t>  </a:t>
            </a:r>
            <a:r>
              <a:rPr kumimoji="0" lang="en-US" sz="2000" i="0" u="none" strike="noStrike" kern="0" cap="none" spc="0" normalizeH="0" baseline="0" noProof="0" dirty="0">
                <a:ln>
                  <a:noFill/>
                </a:ln>
                <a:solidFill>
                  <a:srgbClr val="000000"/>
                </a:solidFill>
                <a:effectLst/>
                <a:uLnTx/>
                <a:uFillTx/>
              </a:rPr>
              <a:t>Read reviews – consider other options</a:t>
            </a:r>
          </a:p>
          <a:p>
            <a:pPr marL="0" marR="0" lvl="1" indent="0" defTabSz="685800" eaLnBrk="1" fontAlgn="auto" latinLnBrk="0" hangingPunct="1">
              <a:lnSpc>
                <a:spcPct val="100000"/>
              </a:lnSpc>
              <a:spcBef>
                <a:spcPts val="0"/>
              </a:spcBef>
              <a:spcAft>
                <a:spcPts val="0"/>
              </a:spcAft>
              <a:buClrTx/>
              <a:buSzTx/>
              <a:buFontTx/>
              <a:buNone/>
              <a:tabLst/>
              <a:defRPr/>
            </a:pPr>
            <a:endParaRPr kumimoji="0" lang="en-US" sz="2000" i="0" u="none" strike="noStrike" kern="0" cap="none" spc="0" normalizeH="0" baseline="0" noProof="0" dirty="0">
              <a:ln>
                <a:noFill/>
              </a:ln>
              <a:solidFill>
                <a:sysClr val="windowText" lastClr="000000"/>
              </a:solidFill>
              <a:effectLst/>
              <a:uLnTx/>
              <a:uFillTx/>
            </a:endParaRPr>
          </a:p>
          <a:p>
            <a:pPr marL="457200" marR="0" lvl="2" indent="0" algn="l" defTabSz="685800" eaLnBrk="1" fontAlgn="auto" latinLnBrk="0" hangingPunct="1">
              <a:lnSpc>
                <a:spcPct val="100000"/>
              </a:lnSpc>
              <a:spcBef>
                <a:spcPts val="0"/>
              </a:spcBef>
              <a:spcAft>
                <a:spcPts val="0"/>
              </a:spcAft>
              <a:buClrTx/>
              <a:buSzTx/>
              <a:buFontTx/>
              <a:buNone/>
              <a:tabLst/>
              <a:defRPr/>
            </a:pPr>
            <a:r>
              <a:rPr kumimoji="0" lang="en-US" sz="2000" i="0" u="none" strike="noStrike" kern="0" cap="none" spc="0" normalizeH="0" baseline="0" noProof="0" dirty="0">
                <a:ln>
                  <a:noFill/>
                </a:ln>
                <a:solidFill>
                  <a:sysClr val="windowText" lastClr="000000"/>
                </a:solidFill>
                <a:effectLst/>
                <a:uLnTx/>
                <a:uFillTx/>
              </a:rPr>
              <a:t> </a:t>
            </a:r>
            <a:r>
              <a:rPr kumimoji="0" lang="en-US" sz="2000" i="0" u="none" strike="noStrike" kern="0" cap="none" spc="0" normalizeH="0" baseline="0" noProof="0" dirty="0">
                <a:ln>
                  <a:noFill/>
                </a:ln>
                <a:solidFill>
                  <a:srgbClr val="CC3300"/>
                </a:solidFill>
                <a:effectLst/>
                <a:uLnTx/>
                <a:uFillTx/>
                <a:sym typeface="Wingdings" pitchFamily="2" charset="2"/>
              </a:rPr>
              <a:t></a:t>
            </a:r>
            <a:r>
              <a:rPr kumimoji="0" lang="en-US" sz="2000" i="0" u="none" strike="noStrike" kern="0" cap="none" spc="0" normalizeH="0" baseline="0" noProof="0" dirty="0">
                <a:ln>
                  <a:noFill/>
                </a:ln>
                <a:solidFill>
                  <a:sysClr val="windowText" lastClr="000000"/>
                </a:solidFill>
                <a:effectLst/>
                <a:uLnTx/>
                <a:uFillTx/>
                <a:sym typeface="Wingdings" pitchFamily="2" charset="2"/>
              </a:rPr>
              <a:t> </a:t>
            </a:r>
            <a:r>
              <a:rPr kumimoji="0" lang="en-US" sz="2000" i="0" u="none" strike="noStrike" kern="0" cap="none" spc="0" normalizeH="0" baseline="0" noProof="0" dirty="0">
                <a:ln>
                  <a:noFill/>
                </a:ln>
                <a:solidFill>
                  <a:sysClr val="windowText" lastClr="000000"/>
                </a:solidFill>
                <a:effectLst/>
                <a:uLnTx/>
                <a:uFillTx/>
              </a:rPr>
              <a:t>Consistently high ratings: Is little funding available? Is research area of low priority?</a:t>
            </a:r>
          </a:p>
          <a:p>
            <a:pPr marL="457200" marR="0" lvl="2" indent="0" algn="l" defTabSz="685800" eaLnBrk="1" fontAlgn="auto" latinLnBrk="0" hangingPunct="1">
              <a:lnSpc>
                <a:spcPct val="100000"/>
              </a:lnSpc>
              <a:spcBef>
                <a:spcPts val="0"/>
              </a:spcBef>
              <a:spcAft>
                <a:spcPts val="0"/>
              </a:spcAft>
              <a:buClrTx/>
              <a:buSzTx/>
              <a:buFontTx/>
              <a:buChar char="–"/>
              <a:tabLst/>
              <a:defRPr/>
            </a:pPr>
            <a:endParaRPr kumimoji="0" lang="en-US" sz="2000" i="0" u="none" strike="noStrike" kern="0" cap="none" spc="0" normalizeH="0" baseline="0" noProof="0" dirty="0">
              <a:ln>
                <a:noFill/>
              </a:ln>
              <a:solidFill>
                <a:sysClr val="windowText" lastClr="000000"/>
              </a:solidFill>
              <a:effectLst/>
              <a:uLnTx/>
              <a:uFillTx/>
            </a:endParaRPr>
          </a:p>
          <a:p>
            <a:pPr marL="457200" marR="0" lvl="2" indent="0" algn="l" defTabSz="685800" eaLnBrk="1" fontAlgn="auto" latinLnBrk="0" hangingPunct="1">
              <a:lnSpc>
                <a:spcPct val="100000"/>
              </a:lnSpc>
              <a:spcBef>
                <a:spcPts val="0"/>
              </a:spcBef>
              <a:spcAft>
                <a:spcPts val="0"/>
              </a:spcAft>
              <a:buClrTx/>
              <a:buSzTx/>
              <a:buFontTx/>
              <a:buNone/>
              <a:tabLst/>
              <a:defRPr/>
            </a:pPr>
            <a:r>
              <a:rPr kumimoji="0" lang="en-US" sz="2000" i="0" u="none" strike="noStrike" kern="0" cap="none" spc="0" normalizeH="0" baseline="0" noProof="0" dirty="0">
                <a:ln>
                  <a:noFill/>
                </a:ln>
                <a:solidFill>
                  <a:sysClr val="windowText" lastClr="000000"/>
                </a:solidFill>
                <a:effectLst/>
                <a:uLnTx/>
                <a:uFillTx/>
              </a:rPr>
              <a:t> </a:t>
            </a:r>
            <a:r>
              <a:rPr kumimoji="0" lang="en-US" sz="2000" i="0" u="none" strike="noStrike" kern="0" cap="none" spc="0" normalizeH="0" baseline="0" noProof="0" dirty="0">
                <a:ln>
                  <a:noFill/>
                </a:ln>
                <a:solidFill>
                  <a:srgbClr val="CC3300"/>
                </a:solidFill>
                <a:effectLst/>
                <a:uLnTx/>
                <a:uFillTx/>
                <a:sym typeface="Wingdings" pitchFamily="2" charset="2"/>
              </a:rPr>
              <a:t></a:t>
            </a:r>
            <a:r>
              <a:rPr kumimoji="0" lang="en-US" sz="2000" i="0" u="none" strike="noStrike" kern="0" cap="none" spc="0" normalizeH="0" baseline="0" noProof="0" dirty="0">
                <a:ln>
                  <a:noFill/>
                </a:ln>
                <a:solidFill>
                  <a:sysClr val="windowText" lastClr="000000"/>
                </a:solidFill>
                <a:effectLst/>
                <a:uLnTx/>
                <a:uFillTx/>
                <a:sym typeface="Wingdings" pitchFamily="2" charset="2"/>
              </a:rPr>
              <a:t> </a:t>
            </a:r>
            <a:r>
              <a:rPr kumimoji="0" lang="en-US" sz="2000" i="0" u="none" strike="noStrike" kern="0" cap="none" spc="0" normalizeH="0" baseline="0" noProof="0" dirty="0">
                <a:ln>
                  <a:noFill/>
                </a:ln>
                <a:solidFill>
                  <a:sysClr val="windowText" lastClr="000000"/>
                </a:solidFill>
                <a:effectLst/>
                <a:uLnTx/>
                <a:uFillTx/>
              </a:rPr>
              <a:t>Is the work more appropriate for another agency or industry funding?</a:t>
            </a:r>
          </a:p>
          <a:p>
            <a:pPr marL="457200" marR="0" lvl="2" indent="0" algn="l" defTabSz="685800" eaLnBrk="1" fontAlgn="auto" latinLnBrk="0" hangingPunct="1">
              <a:lnSpc>
                <a:spcPct val="100000"/>
              </a:lnSpc>
              <a:spcBef>
                <a:spcPts val="0"/>
              </a:spcBef>
              <a:spcAft>
                <a:spcPts val="0"/>
              </a:spcAft>
              <a:buClrTx/>
              <a:buSzTx/>
              <a:buFontTx/>
              <a:buNone/>
              <a:tabLst/>
              <a:defRPr/>
            </a:pPr>
            <a:endParaRPr kumimoji="0" lang="en-US" sz="2000" i="0" u="none" strike="noStrike" kern="0" cap="none" spc="0" normalizeH="0" baseline="0" noProof="0" dirty="0">
              <a:ln>
                <a:noFill/>
              </a:ln>
              <a:solidFill>
                <a:sysClr val="windowText" lastClr="000000"/>
              </a:solidFill>
              <a:effectLst/>
              <a:uLnTx/>
              <a:uFillTx/>
            </a:endParaRPr>
          </a:p>
          <a:p>
            <a:pPr marL="457200" marR="0" lvl="2" indent="0" algn="l" defTabSz="685800" eaLnBrk="1" fontAlgn="auto" latinLnBrk="0" hangingPunct="1">
              <a:lnSpc>
                <a:spcPct val="100000"/>
              </a:lnSpc>
              <a:spcBef>
                <a:spcPts val="0"/>
              </a:spcBef>
              <a:spcAft>
                <a:spcPts val="0"/>
              </a:spcAft>
              <a:buClrTx/>
              <a:buSzTx/>
              <a:buFontTx/>
              <a:buNone/>
              <a:tabLst/>
              <a:defRPr/>
            </a:pPr>
            <a:r>
              <a:rPr kumimoji="0" lang="en-US" sz="2000" i="0" u="none" strike="noStrike" kern="0" cap="none" spc="0" normalizeH="0" baseline="0" noProof="0" dirty="0">
                <a:ln>
                  <a:noFill/>
                </a:ln>
                <a:solidFill>
                  <a:srgbClr val="CC3300"/>
                </a:solidFill>
                <a:effectLst/>
                <a:uLnTx/>
                <a:uFillTx/>
                <a:sym typeface="Wingdings" pitchFamily="2" charset="2"/>
              </a:rPr>
              <a:t></a:t>
            </a:r>
            <a:r>
              <a:rPr kumimoji="0" lang="en-US" sz="2000" i="0" u="none" strike="noStrike" kern="0" cap="none" spc="0" normalizeH="0" baseline="0" noProof="0" dirty="0">
                <a:ln>
                  <a:noFill/>
                </a:ln>
                <a:solidFill>
                  <a:sysClr val="windowText" lastClr="000000"/>
                </a:solidFill>
                <a:effectLst/>
                <a:uLnTx/>
                <a:uFillTx/>
                <a:sym typeface="Wingdings" pitchFamily="2" charset="2"/>
              </a:rPr>
              <a:t> </a:t>
            </a:r>
            <a:r>
              <a:rPr kumimoji="0" lang="en-US" sz="2000" i="0" u="none" strike="noStrike" kern="0" cap="none" spc="0" normalizeH="0" baseline="0" noProof="0" dirty="0">
                <a:ln>
                  <a:noFill/>
                </a:ln>
                <a:solidFill>
                  <a:sysClr val="windowText" lastClr="000000"/>
                </a:solidFill>
                <a:effectLst/>
                <a:uLnTx/>
                <a:uFillTx/>
              </a:rPr>
              <a:t>Contact program director for advice: Is resubmission recommended? Is research area a priority?  What is the funding situation?</a:t>
            </a:r>
            <a:endParaRPr kumimoji="0" lang="en-US" sz="200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24751578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3"/>
          <p:cNvSpPr>
            <a:spLocks noGrp="1"/>
          </p:cNvSpPr>
          <p:nvPr>
            <p:ph type="sldNum" sz="quarter" idx="12"/>
          </p:nvPr>
        </p:nvSpPr>
        <p:spPr>
          <a:noFill/>
        </p:spPr>
        <p:txBody>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000000"/>
                </a:solidFill>
                <a:effectLst/>
                <a:uLnTx/>
                <a:uFillTx/>
              </a:rPr>
              <a:t>  </a:t>
            </a:r>
            <a:fld id="{431E2705-A38D-4100-90B5-1B0076A9F15D}" type="slidenum">
              <a:rPr kumimoji="0" lang="en-US" sz="1350" b="0" i="0" u="none" strike="noStrike" kern="0" cap="none" spc="0" normalizeH="0" baseline="0" noProof="0" smtClean="0">
                <a:ln>
                  <a:noFill/>
                </a:ln>
                <a:solidFill>
                  <a:srgbClr val="000000"/>
                </a:solidFill>
                <a:effectLst/>
                <a:uLnTx/>
                <a:uFillTx/>
              </a:rPr>
              <a:pPr marL="0" marR="0" lvl="0" indent="0" defTabSz="685800" eaLnBrk="1" fontAlgn="auto" latinLnBrk="0" hangingPunct="1">
                <a:lnSpc>
                  <a:spcPct val="100000"/>
                </a:lnSpc>
                <a:spcBef>
                  <a:spcPts val="0"/>
                </a:spcBef>
                <a:spcAft>
                  <a:spcPts val="0"/>
                </a:spcAft>
                <a:buClrTx/>
                <a:buSzTx/>
                <a:buFontTx/>
                <a:buNone/>
                <a:tabLst/>
                <a:defRPr/>
              </a:pPr>
              <a:t>63</a:t>
            </a:fld>
            <a:endParaRPr kumimoji="0" lang="en-US" sz="1350" b="0" i="0" u="none" strike="noStrike" kern="0" cap="none" spc="0" normalizeH="0" baseline="0" noProof="0" dirty="0">
              <a:ln>
                <a:noFill/>
              </a:ln>
              <a:solidFill>
                <a:srgbClr val="000000"/>
              </a:solidFill>
              <a:effectLst/>
              <a:uLnTx/>
              <a:uFillTx/>
            </a:endParaRPr>
          </a:p>
        </p:txBody>
      </p:sp>
      <p:sp>
        <p:nvSpPr>
          <p:cNvPr id="46083" name="Rectangle 2"/>
          <p:cNvSpPr>
            <a:spLocks noChangeArrowheads="1"/>
          </p:cNvSpPr>
          <p:nvPr/>
        </p:nvSpPr>
        <p:spPr bwMode="auto">
          <a:xfrm>
            <a:off x="1143000" y="857251"/>
            <a:ext cx="6858000" cy="784830"/>
          </a:xfrm>
          <a:prstGeom prst="rect">
            <a:avLst/>
          </a:prstGeom>
          <a:noFill/>
          <a:ln w="9525">
            <a:noFill/>
            <a:miter lim="800000"/>
            <a:headEnd/>
            <a:tailEnd/>
          </a:ln>
        </p:spPr>
        <p:txBody>
          <a:bodyPr>
            <a:spAutoFit/>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3333CC"/>
              </a:solidFill>
              <a:effectLst/>
              <a:uLnTx/>
              <a:uFillTx/>
            </a:endParaRPr>
          </a:p>
          <a:p>
            <a:pPr marL="0" marR="0" lvl="0" indent="0" defTabSz="685800" eaLnBrk="1" fontAlgn="auto" latinLnBrk="0" hangingPunct="1">
              <a:lnSpc>
                <a:spcPct val="100000"/>
              </a:lnSpc>
              <a:spcBef>
                <a:spcPts val="0"/>
              </a:spcBef>
              <a:spcAft>
                <a:spcPts val="0"/>
              </a:spcAft>
              <a:buClrTx/>
              <a:buSzTx/>
              <a:buFontTx/>
              <a:buNone/>
              <a:tabLst/>
              <a:defRPr/>
            </a:pPr>
            <a:endParaRPr kumimoji="0" lang="en-US" sz="3300" b="0" i="0" u="none" strike="noStrike" kern="0" cap="none" spc="0" normalizeH="0" baseline="0" noProof="0" dirty="0">
              <a:ln>
                <a:noFill/>
              </a:ln>
              <a:solidFill>
                <a:srgbClr val="3333CC"/>
              </a:solidFill>
              <a:effectLst/>
              <a:uLnTx/>
              <a:uFillTx/>
            </a:endParaRPr>
          </a:p>
        </p:txBody>
      </p:sp>
      <p:sp>
        <p:nvSpPr>
          <p:cNvPr id="46084" name="Rectangle 3"/>
          <p:cNvSpPr>
            <a:spLocks noChangeArrowheads="1"/>
          </p:cNvSpPr>
          <p:nvPr/>
        </p:nvSpPr>
        <p:spPr bwMode="auto">
          <a:xfrm>
            <a:off x="1143000" y="857250"/>
            <a:ext cx="6858000" cy="715581"/>
          </a:xfrm>
          <a:prstGeom prst="rect">
            <a:avLst/>
          </a:prstGeom>
          <a:solidFill>
            <a:schemeClr val="accent3">
              <a:lumMod val="95000"/>
            </a:schemeClr>
          </a:solidFill>
          <a:ln w="9525">
            <a:noFill/>
            <a:miter lim="800000"/>
            <a:headEnd/>
            <a:tailEnd/>
          </a:ln>
        </p:spPr>
        <p:txBody>
          <a:bodyPr>
            <a:spAutoFit/>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750" b="0" i="0" u="none" strike="noStrike" kern="0" cap="none" spc="0" normalizeH="0" baseline="0" noProof="0" dirty="0">
              <a:ln>
                <a:noFill/>
              </a:ln>
              <a:solidFill>
                <a:srgbClr val="3333CC"/>
              </a:solidFill>
              <a:effectLst/>
              <a:uLnTx/>
              <a:uFillTx/>
            </a:endParaRPr>
          </a:p>
          <a:p>
            <a:pPr marL="0" marR="0" lvl="0" indent="0" defTabSz="685800" eaLnBrk="1" fontAlgn="auto" latinLnBrk="0" hangingPunct="1">
              <a:lnSpc>
                <a:spcPct val="100000"/>
              </a:lnSpc>
              <a:spcBef>
                <a:spcPts val="0"/>
              </a:spcBef>
              <a:spcAft>
                <a:spcPts val="0"/>
              </a:spcAft>
              <a:buClrTx/>
              <a:buSzTx/>
              <a:buFontTx/>
              <a:buNone/>
              <a:tabLst/>
              <a:defRPr/>
            </a:pPr>
            <a:r>
              <a:rPr kumimoji="0" lang="en-US" sz="3200" i="0" u="none" strike="noStrike" kern="0" cap="none" spc="0" normalizeH="0" baseline="0" noProof="0" dirty="0">
                <a:ln>
                  <a:noFill/>
                </a:ln>
                <a:solidFill>
                  <a:srgbClr val="3333CC"/>
                </a:solidFill>
                <a:effectLst/>
                <a:uLnTx/>
                <a:uFillTx/>
              </a:rPr>
              <a:t>Resubmitting a Proposal</a:t>
            </a:r>
          </a:p>
        </p:txBody>
      </p:sp>
      <p:sp>
        <p:nvSpPr>
          <p:cNvPr id="46085" name="Rectangle 4"/>
          <p:cNvSpPr>
            <a:spLocks noChangeArrowheads="1"/>
          </p:cNvSpPr>
          <p:nvPr/>
        </p:nvSpPr>
        <p:spPr bwMode="auto">
          <a:xfrm>
            <a:off x="1428750" y="2000251"/>
            <a:ext cx="6343650" cy="4401205"/>
          </a:xfrm>
          <a:prstGeom prst="rect">
            <a:avLst/>
          </a:prstGeom>
          <a:noFill/>
          <a:ln w="9525">
            <a:noFill/>
            <a:miter lim="800000"/>
            <a:headEnd/>
            <a:tailEnd/>
          </a:ln>
        </p:spPr>
        <p:txBody>
          <a:bodyPr>
            <a:spAutoFit/>
          </a:bodyPr>
          <a:lstStyle/>
          <a:p>
            <a:pPr marL="0" marR="0" lvl="0" indent="0" algn="l" defTabSz="6858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CC3300"/>
                </a:solidFill>
                <a:effectLst/>
                <a:uLnTx/>
                <a:uFillTx/>
                <a:sym typeface="Wingdings" pitchFamily="2" charset="2"/>
              </a:rPr>
              <a:t></a:t>
            </a:r>
            <a:r>
              <a:rPr kumimoji="0" lang="en-US" sz="1800" b="0" i="0" u="none" strike="noStrike" kern="0" cap="none" spc="0" normalizeH="0" baseline="0" noProof="0" dirty="0">
                <a:ln>
                  <a:noFill/>
                </a:ln>
                <a:solidFill>
                  <a:sysClr val="windowText" lastClr="000000"/>
                </a:solidFill>
                <a:effectLst/>
                <a:uLnTx/>
                <a:uFillTx/>
                <a:sym typeface="Wingdings" pitchFamily="2" charset="2"/>
              </a:rPr>
              <a:t> </a:t>
            </a:r>
            <a:r>
              <a:rPr kumimoji="0" lang="en-US" sz="2000" i="0" u="none" strike="noStrike" kern="0" cap="none" spc="0" normalizeH="0" baseline="0" noProof="0" dirty="0">
                <a:ln>
                  <a:noFill/>
                </a:ln>
                <a:solidFill>
                  <a:sysClr val="windowText" lastClr="000000"/>
                </a:solidFill>
                <a:effectLst/>
                <a:uLnTx/>
                <a:uFillTx/>
              </a:rPr>
              <a:t>Rewrite the proposal by incorporating changes based on reviewer comments; resubmitting three times is a practical limit</a:t>
            </a:r>
          </a:p>
          <a:p>
            <a:pPr marL="0" marR="0" lvl="0" indent="0" algn="l" defTabSz="685800" eaLnBrk="1" fontAlgn="auto" latinLnBrk="0" hangingPunct="1">
              <a:lnSpc>
                <a:spcPct val="100000"/>
              </a:lnSpc>
              <a:spcBef>
                <a:spcPts val="0"/>
              </a:spcBef>
              <a:spcAft>
                <a:spcPts val="0"/>
              </a:spcAft>
              <a:buClrTx/>
              <a:buSzTx/>
              <a:buFontTx/>
              <a:buChar char="•"/>
              <a:tabLst/>
              <a:defRPr/>
            </a:pPr>
            <a:endParaRPr kumimoji="0" lang="en-US" sz="2000" i="0" u="none" strike="noStrike" kern="0" cap="none" spc="0" normalizeH="0" baseline="0" noProof="0" dirty="0">
              <a:ln>
                <a:noFill/>
              </a:ln>
              <a:solidFill>
                <a:sysClr val="windowText" lastClr="000000"/>
              </a:solidFill>
              <a:effectLst/>
              <a:uLnTx/>
              <a:uFillTx/>
            </a:endParaRPr>
          </a:p>
          <a:p>
            <a:pPr marL="0" marR="0" lvl="0" indent="0" algn="l" defTabSz="685800" eaLnBrk="1" fontAlgn="auto" latinLnBrk="0" hangingPunct="1">
              <a:lnSpc>
                <a:spcPct val="100000"/>
              </a:lnSpc>
              <a:spcBef>
                <a:spcPts val="0"/>
              </a:spcBef>
              <a:spcAft>
                <a:spcPts val="0"/>
              </a:spcAft>
              <a:buClrTx/>
              <a:buSzTx/>
              <a:buFontTx/>
              <a:buNone/>
              <a:tabLst/>
              <a:defRPr/>
            </a:pPr>
            <a:r>
              <a:rPr kumimoji="0" lang="en-US" sz="2000" i="0" u="none" strike="noStrike" kern="0" cap="none" spc="0" normalizeH="0" baseline="0" noProof="0" dirty="0">
                <a:ln>
                  <a:noFill/>
                </a:ln>
                <a:solidFill>
                  <a:srgbClr val="CC3300"/>
                </a:solidFill>
                <a:effectLst/>
                <a:uLnTx/>
                <a:uFillTx/>
                <a:sym typeface="Wingdings" pitchFamily="2" charset="2"/>
              </a:rPr>
              <a:t></a:t>
            </a:r>
            <a:r>
              <a:rPr kumimoji="0" lang="en-US" sz="2000" i="0" u="none" strike="noStrike" kern="0" cap="none" spc="0" normalizeH="0" baseline="0" noProof="0" dirty="0">
                <a:ln>
                  <a:noFill/>
                </a:ln>
                <a:solidFill>
                  <a:sysClr val="windowText" lastClr="000000"/>
                </a:solidFill>
                <a:effectLst/>
                <a:uLnTx/>
                <a:uFillTx/>
                <a:sym typeface="Wingdings" pitchFamily="2" charset="2"/>
              </a:rPr>
              <a:t> </a:t>
            </a:r>
            <a:r>
              <a:rPr kumimoji="0" lang="en-US" sz="2000" i="0" u="none" strike="noStrike" kern="0" cap="none" spc="0" normalizeH="0" baseline="0" noProof="0" dirty="0">
                <a:ln>
                  <a:noFill/>
                </a:ln>
                <a:solidFill>
                  <a:sysClr val="windowText" lastClr="000000"/>
                </a:solidFill>
                <a:effectLst/>
                <a:uLnTx/>
                <a:uFillTx/>
              </a:rPr>
              <a:t>For NSF addressing reviewer comments in a separate section is not recommended; other agencies require a separate section</a:t>
            </a:r>
          </a:p>
          <a:p>
            <a:pPr marL="0" marR="0" lvl="0" indent="0" algn="l" defTabSz="685800" eaLnBrk="1" fontAlgn="auto" latinLnBrk="0" hangingPunct="1">
              <a:lnSpc>
                <a:spcPct val="100000"/>
              </a:lnSpc>
              <a:spcBef>
                <a:spcPts val="0"/>
              </a:spcBef>
              <a:spcAft>
                <a:spcPts val="0"/>
              </a:spcAft>
              <a:buClrTx/>
              <a:buSzTx/>
              <a:buFontTx/>
              <a:buChar char="•"/>
              <a:tabLst/>
              <a:defRPr/>
            </a:pPr>
            <a:endParaRPr kumimoji="0" lang="en-US" sz="2000" i="0" u="none" strike="noStrike" kern="0" cap="none" spc="0" normalizeH="0" baseline="0" noProof="0" dirty="0">
              <a:ln>
                <a:noFill/>
              </a:ln>
              <a:solidFill>
                <a:sysClr val="windowText" lastClr="000000"/>
              </a:solidFill>
              <a:effectLst/>
              <a:uLnTx/>
              <a:uFillTx/>
            </a:endParaRPr>
          </a:p>
          <a:p>
            <a:pPr marL="0" marR="0" lvl="0" indent="0" algn="l" defTabSz="685800" eaLnBrk="1" fontAlgn="auto" latinLnBrk="0" hangingPunct="1">
              <a:lnSpc>
                <a:spcPct val="100000"/>
              </a:lnSpc>
              <a:spcBef>
                <a:spcPts val="0"/>
              </a:spcBef>
              <a:spcAft>
                <a:spcPts val="0"/>
              </a:spcAft>
              <a:buClrTx/>
              <a:buSzTx/>
              <a:buFontTx/>
              <a:buNone/>
              <a:tabLst/>
              <a:defRPr/>
            </a:pPr>
            <a:r>
              <a:rPr kumimoji="0" lang="en-US" sz="2000" i="0" u="none" strike="noStrike" kern="0" cap="none" spc="0" normalizeH="0" baseline="0" noProof="0" dirty="0">
                <a:ln>
                  <a:noFill/>
                </a:ln>
                <a:solidFill>
                  <a:srgbClr val="CC3300"/>
                </a:solidFill>
                <a:effectLst/>
                <a:uLnTx/>
                <a:uFillTx/>
                <a:sym typeface="Wingdings" pitchFamily="2" charset="2"/>
              </a:rPr>
              <a:t></a:t>
            </a:r>
            <a:r>
              <a:rPr kumimoji="0" lang="en-US" sz="2000" i="0" u="none" strike="noStrike" kern="0" cap="none" spc="0" normalizeH="0" baseline="0" noProof="0" dirty="0">
                <a:ln>
                  <a:noFill/>
                </a:ln>
                <a:solidFill>
                  <a:sysClr val="windowText" lastClr="000000"/>
                </a:solidFill>
                <a:effectLst/>
                <a:uLnTx/>
                <a:uFillTx/>
                <a:sym typeface="Wingdings" pitchFamily="2" charset="2"/>
              </a:rPr>
              <a:t> </a:t>
            </a:r>
            <a:r>
              <a:rPr kumimoji="0" lang="en-US" sz="2000" i="0" u="none" strike="noStrike" kern="0" cap="none" spc="0" normalizeH="0" baseline="0" noProof="0" dirty="0">
                <a:ln>
                  <a:noFill/>
                </a:ln>
                <a:solidFill>
                  <a:sysClr val="windowText" lastClr="000000"/>
                </a:solidFill>
                <a:effectLst/>
                <a:uLnTx/>
                <a:uFillTx/>
              </a:rPr>
              <a:t>The title need not be changed if the scope does not change</a:t>
            </a:r>
          </a:p>
          <a:p>
            <a:pPr marL="0" marR="0" lvl="0" indent="0" algn="l" defTabSz="685800" eaLnBrk="1" fontAlgn="auto" latinLnBrk="0" hangingPunct="1">
              <a:lnSpc>
                <a:spcPct val="100000"/>
              </a:lnSpc>
              <a:spcBef>
                <a:spcPts val="0"/>
              </a:spcBef>
              <a:spcAft>
                <a:spcPts val="0"/>
              </a:spcAft>
              <a:buClrTx/>
              <a:buSzTx/>
              <a:buFontTx/>
              <a:buChar char="•"/>
              <a:tabLst/>
              <a:defRPr/>
            </a:pPr>
            <a:endParaRPr kumimoji="0" lang="en-US" sz="2000" i="0" u="none" strike="noStrike" kern="0" cap="none" spc="0" normalizeH="0" baseline="0" noProof="0" dirty="0">
              <a:ln>
                <a:noFill/>
              </a:ln>
              <a:solidFill>
                <a:sysClr val="windowText" lastClr="000000"/>
              </a:solidFill>
              <a:effectLst/>
              <a:uLnTx/>
              <a:uFillTx/>
            </a:endParaRPr>
          </a:p>
          <a:p>
            <a:pPr marL="0" marR="0" lvl="0" indent="0" algn="l" defTabSz="685800" eaLnBrk="1" fontAlgn="auto" latinLnBrk="0" hangingPunct="1">
              <a:lnSpc>
                <a:spcPct val="100000"/>
              </a:lnSpc>
              <a:spcBef>
                <a:spcPts val="0"/>
              </a:spcBef>
              <a:spcAft>
                <a:spcPts val="0"/>
              </a:spcAft>
              <a:buClrTx/>
              <a:buSzTx/>
              <a:buFontTx/>
              <a:buNone/>
              <a:tabLst/>
              <a:defRPr/>
            </a:pPr>
            <a:r>
              <a:rPr kumimoji="0" lang="en-US" sz="2000" i="0" u="none" strike="noStrike" kern="0" cap="none" spc="0" normalizeH="0" baseline="0" noProof="0" dirty="0">
                <a:ln>
                  <a:noFill/>
                </a:ln>
                <a:solidFill>
                  <a:srgbClr val="CC3300"/>
                </a:solidFill>
                <a:effectLst/>
                <a:uLnTx/>
                <a:uFillTx/>
                <a:sym typeface="Wingdings" pitchFamily="2" charset="2"/>
              </a:rPr>
              <a:t></a:t>
            </a:r>
            <a:r>
              <a:rPr kumimoji="0" lang="en-US" sz="2000" i="0" u="none" strike="noStrike" kern="0" cap="none" spc="0" normalizeH="0" baseline="0" noProof="0" dirty="0">
                <a:ln>
                  <a:noFill/>
                </a:ln>
                <a:solidFill>
                  <a:sysClr val="windowText" lastClr="000000"/>
                </a:solidFill>
                <a:effectLst/>
                <a:uLnTx/>
                <a:uFillTx/>
                <a:sym typeface="Wingdings" pitchFamily="2" charset="2"/>
              </a:rPr>
              <a:t> </a:t>
            </a:r>
            <a:r>
              <a:rPr kumimoji="0" lang="en-US" sz="2000" i="0" u="none" strike="noStrike" kern="0" cap="none" spc="0" normalizeH="0" baseline="0" noProof="0" dirty="0">
                <a:ln>
                  <a:noFill/>
                </a:ln>
                <a:solidFill>
                  <a:sysClr val="windowText" lastClr="000000"/>
                </a:solidFill>
                <a:effectLst/>
                <a:uLnTx/>
                <a:uFillTx/>
              </a:rPr>
              <a:t>In most NSF directorates many new panelists will review your resubmission</a:t>
            </a:r>
          </a:p>
        </p:txBody>
      </p:sp>
    </p:spTree>
    <p:extLst>
      <p:ext uri="{BB962C8B-B14F-4D97-AF65-F5344CB8AC3E}">
        <p14:creationId xmlns:p14="http://schemas.microsoft.com/office/powerpoint/2010/main" val="28552620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Number Placeholder 3"/>
          <p:cNvSpPr>
            <a:spLocks noGrp="1"/>
          </p:cNvSpPr>
          <p:nvPr>
            <p:ph type="sldNum" sz="quarter" idx="12"/>
          </p:nvPr>
        </p:nvSpPr>
        <p:spPr>
          <a:noFill/>
        </p:spPr>
        <p:txBody>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000000"/>
                </a:solidFill>
                <a:effectLst/>
                <a:uLnTx/>
                <a:uFillTx/>
              </a:rPr>
              <a:t>  </a:t>
            </a:r>
            <a:fld id="{9358BB20-2F82-4036-8BC2-B94FC252DA6E}" type="slidenum">
              <a:rPr kumimoji="0" lang="en-US" sz="1350" b="0" i="0" u="none" strike="noStrike" kern="0" cap="none" spc="0" normalizeH="0" baseline="0" noProof="0" smtClean="0">
                <a:ln>
                  <a:noFill/>
                </a:ln>
                <a:solidFill>
                  <a:srgbClr val="000000"/>
                </a:solidFill>
                <a:effectLst/>
                <a:uLnTx/>
                <a:uFillTx/>
              </a:rPr>
              <a:pPr marL="0" marR="0" lvl="0" indent="0" defTabSz="685800" eaLnBrk="1" fontAlgn="auto" latinLnBrk="0" hangingPunct="1">
                <a:lnSpc>
                  <a:spcPct val="100000"/>
                </a:lnSpc>
                <a:spcBef>
                  <a:spcPts val="0"/>
                </a:spcBef>
                <a:spcAft>
                  <a:spcPts val="0"/>
                </a:spcAft>
                <a:buClrTx/>
                <a:buSzTx/>
                <a:buFontTx/>
                <a:buNone/>
                <a:tabLst/>
                <a:defRPr/>
              </a:pPr>
              <a:t>64</a:t>
            </a:fld>
            <a:endParaRPr kumimoji="0" lang="en-US" sz="1350" b="0" i="0" u="none" strike="noStrike" kern="0" cap="none" spc="0" normalizeH="0" baseline="0" noProof="0" dirty="0">
              <a:ln>
                <a:noFill/>
              </a:ln>
              <a:solidFill>
                <a:srgbClr val="000000"/>
              </a:solidFill>
              <a:effectLst/>
              <a:uLnTx/>
              <a:uFillTx/>
            </a:endParaRPr>
          </a:p>
        </p:txBody>
      </p:sp>
      <p:sp>
        <p:nvSpPr>
          <p:cNvPr id="93187" name="Text Box 2"/>
          <p:cNvSpPr txBox="1">
            <a:spLocks noChangeArrowheads="1"/>
          </p:cNvSpPr>
          <p:nvPr/>
        </p:nvSpPr>
        <p:spPr bwMode="auto">
          <a:xfrm>
            <a:off x="990600" y="304800"/>
            <a:ext cx="6858000" cy="685800"/>
          </a:xfrm>
          <a:prstGeom prst="rect">
            <a:avLst/>
          </a:prstGeom>
          <a:noFill/>
          <a:ln w="9525">
            <a:noFill/>
            <a:miter lim="800000"/>
            <a:headEnd/>
            <a:tailEnd/>
          </a:ln>
        </p:spPr>
        <p:txBody>
          <a:bodyPr anchor="ctr" anchorCtr="1"/>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3200" i="0" u="none" strike="noStrike" kern="0" cap="none" spc="0" normalizeH="0" baseline="0" noProof="0" dirty="0">
                <a:ln>
                  <a:noFill/>
                </a:ln>
                <a:solidFill>
                  <a:srgbClr val="3333CC"/>
                </a:solidFill>
                <a:effectLst/>
                <a:uLnTx/>
                <a:uFillTx/>
              </a:rPr>
              <a:t>Post Award Considerations</a:t>
            </a:r>
          </a:p>
        </p:txBody>
      </p:sp>
      <p:sp>
        <p:nvSpPr>
          <p:cNvPr id="93188" name="Text Box 3"/>
          <p:cNvSpPr txBox="1">
            <a:spLocks noChangeArrowheads="1"/>
          </p:cNvSpPr>
          <p:nvPr/>
        </p:nvSpPr>
        <p:spPr bwMode="auto">
          <a:xfrm>
            <a:off x="1295400" y="1185842"/>
            <a:ext cx="6743700" cy="5201424"/>
          </a:xfrm>
          <a:prstGeom prst="rect">
            <a:avLst/>
          </a:prstGeom>
          <a:noFill/>
          <a:ln w="9525">
            <a:noFill/>
            <a:miter lim="800000"/>
            <a:headEnd/>
            <a:tailEnd/>
          </a:ln>
        </p:spPr>
        <p:txBody>
          <a:bodyPr>
            <a:spAutoFit/>
          </a:bodyPr>
          <a:lstStyle/>
          <a:p>
            <a:pPr marL="0" marR="0" lvl="1" indent="0" defTabSz="685800" eaLnBrk="1" fontAlgn="auto" latinLnBrk="0" hangingPunct="1">
              <a:lnSpc>
                <a:spcPct val="100000"/>
              </a:lnSpc>
              <a:spcBef>
                <a:spcPts val="0"/>
              </a:spcBef>
              <a:spcAft>
                <a:spcPts val="0"/>
              </a:spcAft>
              <a:buClrTx/>
              <a:buSzTx/>
              <a:buFontTx/>
              <a:buNone/>
              <a:tabLst/>
              <a:defRPr/>
            </a:pPr>
            <a:r>
              <a:rPr kumimoji="0" lang="en-US" sz="150" b="0" i="0" u="none" strike="noStrike" kern="0" cap="none" spc="0" normalizeH="0" baseline="0" noProof="0" dirty="0">
                <a:ln>
                  <a:noFill/>
                </a:ln>
                <a:solidFill>
                  <a:srgbClr val="063DE8"/>
                </a:solidFill>
                <a:effectLst/>
                <a:uLnTx/>
                <a:uFillTx/>
              </a:rPr>
              <a:t> </a:t>
            </a:r>
          </a:p>
          <a:p>
            <a:pPr marL="0" marR="0" lvl="0" indent="0" algn="l" defTabSz="6858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CC3300"/>
                </a:solidFill>
                <a:effectLst/>
                <a:uLnTx/>
                <a:uFillTx/>
                <a:sym typeface="Wingdings" pitchFamily="2" charset="2"/>
              </a:rPr>
              <a:t></a:t>
            </a:r>
            <a:r>
              <a:rPr kumimoji="0" lang="en-US" sz="2400" b="0" i="0" u="none" strike="noStrike" kern="0" cap="none" spc="0" normalizeH="0" baseline="0" noProof="0" dirty="0">
                <a:ln>
                  <a:noFill/>
                </a:ln>
                <a:solidFill>
                  <a:srgbClr val="063DE8"/>
                </a:solidFill>
                <a:effectLst/>
                <a:uLnTx/>
                <a:uFillTx/>
                <a:sym typeface="Wingdings" pitchFamily="2" charset="2"/>
              </a:rPr>
              <a:t> </a:t>
            </a:r>
            <a:r>
              <a:rPr kumimoji="0" lang="en-US" sz="2000" i="0" u="none" strike="noStrike" kern="0" cap="none" spc="0" normalizeH="0" baseline="0" noProof="0" dirty="0">
                <a:ln>
                  <a:noFill/>
                </a:ln>
                <a:solidFill>
                  <a:srgbClr val="063DE8"/>
                </a:solidFill>
                <a:effectLst/>
                <a:uLnTx/>
                <a:uFillTx/>
                <a:sym typeface="Wingdings" pitchFamily="2" charset="2"/>
              </a:rPr>
              <a:t>Keep program director informed</a:t>
            </a:r>
            <a:endParaRPr kumimoji="0" lang="en-US" sz="2000" i="0" u="none" strike="noStrike" kern="0" cap="none" spc="0" normalizeH="0" baseline="0" noProof="0" dirty="0">
              <a:ln>
                <a:noFill/>
              </a:ln>
              <a:solidFill>
                <a:srgbClr val="063DE8"/>
              </a:solidFill>
              <a:effectLst/>
              <a:uLnTx/>
              <a:uFillTx/>
            </a:endParaRPr>
          </a:p>
          <a:p>
            <a:pPr marL="0" marR="0" lvl="0" indent="0" algn="l" defTabSz="685800" eaLnBrk="1" fontAlgn="auto" latinLnBrk="0" hangingPunct="1">
              <a:lnSpc>
                <a:spcPct val="100000"/>
              </a:lnSpc>
              <a:spcBef>
                <a:spcPts val="0"/>
              </a:spcBef>
              <a:spcAft>
                <a:spcPts val="0"/>
              </a:spcAft>
              <a:buClrTx/>
              <a:buSzTx/>
              <a:buFont typeface="Wingdings" pitchFamily="2" charset="2"/>
              <a:buChar char="v"/>
              <a:tabLst/>
              <a:defRPr/>
            </a:pPr>
            <a:endParaRPr kumimoji="0" lang="en-US" sz="300" b="0" i="0" u="none" strike="noStrike" kern="0" cap="none" spc="0" normalizeH="0" baseline="0" noProof="0" dirty="0">
              <a:ln>
                <a:noFill/>
              </a:ln>
              <a:solidFill>
                <a:srgbClr val="063DE8"/>
              </a:solidFill>
              <a:effectLst/>
              <a:uLnTx/>
              <a:uFillTx/>
            </a:endParaRPr>
          </a:p>
          <a:p>
            <a:pPr marL="0" marR="0" lvl="1" indent="0" algn="l" defTabSz="685800" eaLnBrk="1" fontAlgn="auto" latinLnBrk="0" hangingPunct="1">
              <a:lnSpc>
                <a:spcPct val="100000"/>
              </a:lnSpc>
              <a:spcBef>
                <a:spcPts val="0"/>
              </a:spcBef>
              <a:spcAft>
                <a:spcPts val="1200"/>
              </a:spcAft>
              <a:buClrTx/>
              <a:buSzTx/>
              <a:buFontTx/>
              <a:buNone/>
              <a:tabLst/>
              <a:defRPr/>
            </a:pPr>
            <a:r>
              <a:rPr kumimoji="0" lang="en-US" sz="1800" b="0" i="0" u="none" strike="noStrike" kern="0" cap="none" spc="0" normalizeH="0" baseline="0" noProof="0" dirty="0">
                <a:ln>
                  <a:noFill/>
                </a:ln>
                <a:solidFill>
                  <a:srgbClr val="081D58"/>
                </a:solidFill>
                <a:effectLst/>
                <a:uLnTx/>
                <a:uFillTx/>
                <a:sym typeface="Wingdings" pitchFamily="2" charset="2"/>
              </a:rPr>
              <a:t>     </a:t>
            </a:r>
            <a:r>
              <a:rPr kumimoji="0" lang="en-US" sz="1800" b="0" i="0" u="none" strike="noStrike" kern="0" cap="none" spc="0" normalizeH="0" baseline="0" noProof="0" dirty="0">
                <a:ln>
                  <a:noFill/>
                </a:ln>
                <a:solidFill>
                  <a:srgbClr val="CC3300"/>
                </a:solidFill>
                <a:effectLst/>
                <a:uLnTx/>
                <a:uFillTx/>
                <a:sym typeface="Wingdings" pitchFamily="2" charset="2"/>
              </a:rPr>
              <a:t></a:t>
            </a:r>
            <a:r>
              <a:rPr kumimoji="0" lang="en-US" sz="1800" b="0" i="0" u="none" strike="noStrike" kern="0" cap="none" spc="0" normalizeH="0" baseline="0" noProof="0" dirty="0">
                <a:ln>
                  <a:noFill/>
                </a:ln>
                <a:solidFill>
                  <a:srgbClr val="081D58"/>
                </a:solidFill>
                <a:effectLst/>
                <a:uLnTx/>
                <a:uFillTx/>
                <a:sym typeface="Wingdings" pitchFamily="2" charset="2"/>
              </a:rPr>
              <a:t> </a:t>
            </a:r>
            <a:r>
              <a:rPr kumimoji="0" lang="en-US" i="0" u="none" strike="noStrike" kern="0" cap="none" spc="0" normalizeH="0" baseline="0" noProof="0" dirty="0">
                <a:ln>
                  <a:noFill/>
                </a:ln>
                <a:solidFill>
                  <a:srgbClr val="081D58"/>
                </a:solidFill>
                <a:effectLst/>
                <a:uLnTx/>
                <a:uFillTx/>
              </a:rPr>
              <a:t>Write nuggets (research achievements) when requested</a:t>
            </a:r>
          </a:p>
          <a:p>
            <a:pPr marL="0" marR="0" lvl="1" indent="0" algn="l" defTabSz="685800" eaLnBrk="1" fontAlgn="auto" latinLnBrk="0" hangingPunct="1">
              <a:lnSpc>
                <a:spcPct val="100000"/>
              </a:lnSpc>
              <a:spcBef>
                <a:spcPts val="0"/>
              </a:spcBef>
              <a:spcAft>
                <a:spcPts val="1200"/>
              </a:spcAft>
              <a:buClrTx/>
              <a:buSzTx/>
              <a:buFontTx/>
              <a:buNone/>
              <a:tabLst/>
              <a:defRPr/>
            </a:pPr>
            <a:r>
              <a:rPr kumimoji="0" lang="en-US" i="0" u="none" strike="noStrike" kern="0" cap="none" spc="0" normalizeH="0" baseline="0" noProof="0" dirty="0">
                <a:ln>
                  <a:noFill/>
                </a:ln>
                <a:solidFill>
                  <a:srgbClr val="081D58"/>
                </a:solidFill>
                <a:effectLst/>
                <a:uLnTx/>
                <a:uFillTx/>
              </a:rPr>
              <a:t>     </a:t>
            </a:r>
            <a:r>
              <a:rPr kumimoji="0" lang="en-US" i="0" u="none" strike="noStrike" kern="0" cap="none" spc="0" normalizeH="0" baseline="0" noProof="0" dirty="0">
                <a:ln>
                  <a:noFill/>
                </a:ln>
                <a:solidFill>
                  <a:srgbClr val="CC3300"/>
                </a:solidFill>
                <a:effectLst/>
                <a:uLnTx/>
                <a:uFillTx/>
                <a:sym typeface="Wingdings" pitchFamily="2" charset="2"/>
              </a:rPr>
              <a:t></a:t>
            </a:r>
            <a:r>
              <a:rPr kumimoji="0" lang="en-US" i="0" u="none" strike="noStrike" kern="0" cap="none" spc="0" normalizeH="0" baseline="0" noProof="0" dirty="0">
                <a:ln>
                  <a:noFill/>
                </a:ln>
                <a:solidFill>
                  <a:srgbClr val="081D58"/>
                </a:solidFill>
                <a:effectLst/>
                <a:uLnTx/>
                <a:uFillTx/>
                <a:sym typeface="Wingdings" pitchFamily="2" charset="2"/>
              </a:rPr>
              <a:t> </a:t>
            </a:r>
            <a:r>
              <a:rPr kumimoji="0" lang="en-US" i="0" u="none" strike="noStrike" kern="0" cap="none" spc="0" normalizeH="0" baseline="0" noProof="0" dirty="0">
                <a:ln>
                  <a:noFill/>
                </a:ln>
                <a:solidFill>
                  <a:srgbClr val="081D58"/>
                </a:solidFill>
                <a:effectLst/>
                <a:uLnTx/>
                <a:uFillTx/>
              </a:rPr>
              <a:t>Give advance notice of significant publications (e.g., Science, Nature); the NSF public relations department (OLPA) can help publicize</a:t>
            </a:r>
          </a:p>
          <a:p>
            <a:pPr marL="0" marR="0" lvl="1" indent="0" algn="l" defTabSz="685800" eaLnBrk="1" fontAlgn="auto" latinLnBrk="0" hangingPunct="1">
              <a:lnSpc>
                <a:spcPct val="100000"/>
              </a:lnSpc>
              <a:spcBef>
                <a:spcPts val="0"/>
              </a:spcBef>
              <a:spcAft>
                <a:spcPts val="1200"/>
              </a:spcAft>
              <a:buClrTx/>
              <a:buSzTx/>
              <a:buFontTx/>
              <a:buNone/>
              <a:tabLst/>
              <a:defRPr/>
            </a:pPr>
            <a:r>
              <a:rPr kumimoji="0" lang="en-US" i="0" u="none" strike="noStrike" kern="0" cap="none" spc="0" normalizeH="0" baseline="0" noProof="0" dirty="0">
                <a:ln>
                  <a:noFill/>
                </a:ln>
                <a:solidFill>
                  <a:srgbClr val="081D58"/>
                </a:solidFill>
                <a:effectLst/>
                <a:uLnTx/>
                <a:uFillTx/>
              </a:rPr>
              <a:t>     </a:t>
            </a:r>
            <a:r>
              <a:rPr kumimoji="0" lang="en-US" i="0" u="none" strike="noStrike" kern="0" cap="none" spc="0" normalizeH="0" baseline="0" noProof="0" dirty="0">
                <a:ln>
                  <a:noFill/>
                </a:ln>
                <a:solidFill>
                  <a:srgbClr val="CC3300"/>
                </a:solidFill>
                <a:effectLst/>
                <a:uLnTx/>
                <a:uFillTx/>
                <a:sym typeface="Wingdings" pitchFamily="2" charset="2"/>
              </a:rPr>
              <a:t></a:t>
            </a:r>
            <a:r>
              <a:rPr kumimoji="0" lang="en-US" i="0" u="none" strike="noStrike" kern="0" cap="none" spc="0" normalizeH="0" baseline="0" noProof="0" dirty="0">
                <a:ln>
                  <a:noFill/>
                </a:ln>
                <a:solidFill>
                  <a:srgbClr val="081D58"/>
                </a:solidFill>
                <a:effectLst/>
                <a:uLnTx/>
                <a:uFillTx/>
                <a:sym typeface="Wingdings" pitchFamily="2" charset="2"/>
              </a:rPr>
              <a:t> </a:t>
            </a:r>
            <a:r>
              <a:rPr kumimoji="0" lang="en-US" i="0" u="none" strike="noStrike" kern="0" cap="none" spc="0" normalizeH="0" baseline="0" noProof="0" dirty="0">
                <a:ln>
                  <a:noFill/>
                </a:ln>
                <a:solidFill>
                  <a:srgbClr val="081D58"/>
                </a:solidFill>
                <a:effectLst/>
                <a:uLnTx/>
                <a:uFillTx/>
              </a:rPr>
              <a:t>Submit annual report (90 days before anniversary of grant) and final report (90 days after grant expiration)</a:t>
            </a:r>
          </a:p>
          <a:p>
            <a:pPr marL="0" marR="0" lvl="1" indent="0" algn="l" defTabSz="685800" eaLnBrk="1" fontAlgn="auto" latinLnBrk="0" hangingPunct="1">
              <a:lnSpc>
                <a:spcPct val="100000"/>
              </a:lnSpc>
              <a:spcBef>
                <a:spcPts val="0"/>
              </a:spcBef>
              <a:spcAft>
                <a:spcPts val="0"/>
              </a:spcAft>
              <a:buClrTx/>
              <a:buSzTx/>
              <a:buFontTx/>
              <a:buNone/>
              <a:tabLst/>
              <a:defRPr/>
            </a:pPr>
            <a:r>
              <a:rPr kumimoji="0" lang="en-US" sz="750" b="0" i="0" u="none" strike="noStrike" kern="0" cap="none" spc="0" normalizeH="0" baseline="0" noProof="0" dirty="0">
                <a:ln>
                  <a:noFill/>
                </a:ln>
                <a:solidFill>
                  <a:srgbClr val="081D58"/>
                </a:solidFill>
                <a:effectLst/>
                <a:uLnTx/>
                <a:uFillTx/>
              </a:rPr>
              <a:t> </a:t>
            </a:r>
          </a:p>
          <a:p>
            <a:pPr marL="0" marR="0" lvl="0" indent="0" algn="l" defTabSz="6858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CC3300"/>
                </a:solidFill>
                <a:effectLst/>
                <a:uLnTx/>
                <a:uFillTx/>
                <a:sym typeface="Wingdings" pitchFamily="2" charset="2"/>
              </a:rPr>
              <a:t></a:t>
            </a:r>
            <a:r>
              <a:rPr kumimoji="0" lang="en-US" sz="2400" b="0" i="0" u="none" strike="noStrike" kern="0" cap="none" spc="0" normalizeH="0" baseline="0" noProof="0" dirty="0">
                <a:ln>
                  <a:noFill/>
                </a:ln>
                <a:solidFill>
                  <a:srgbClr val="063DE8"/>
                </a:solidFill>
                <a:effectLst/>
                <a:uLnTx/>
                <a:uFillTx/>
                <a:sym typeface="Wingdings" pitchFamily="2" charset="2"/>
              </a:rPr>
              <a:t> </a:t>
            </a:r>
            <a:r>
              <a:rPr kumimoji="0" lang="en-US" sz="2000" i="0" u="none" strike="noStrike" kern="0" cap="none" spc="0" normalizeH="0" baseline="0" noProof="0" dirty="0">
                <a:ln>
                  <a:noFill/>
                </a:ln>
                <a:solidFill>
                  <a:srgbClr val="063DE8"/>
                </a:solidFill>
                <a:effectLst/>
                <a:uLnTx/>
                <a:uFillTx/>
              </a:rPr>
              <a:t>Request supplements</a:t>
            </a:r>
            <a:r>
              <a:rPr kumimoji="0" lang="en-US" sz="2000" i="1" u="none" strike="noStrike" kern="0" cap="none" spc="0" normalizeH="0" baseline="0" noProof="0" dirty="0">
                <a:ln>
                  <a:noFill/>
                </a:ln>
                <a:solidFill>
                  <a:srgbClr val="063DE8"/>
                </a:solidFill>
                <a:effectLst/>
                <a:uLnTx/>
                <a:uFillTx/>
              </a:rPr>
              <a:t> </a:t>
            </a:r>
            <a:endParaRPr kumimoji="0" lang="en-US" sz="2000" i="0" u="none" strike="noStrike" kern="0" cap="none" spc="0" normalizeH="0" baseline="0" noProof="0" dirty="0">
              <a:ln>
                <a:noFill/>
              </a:ln>
              <a:solidFill>
                <a:srgbClr val="081D58"/>
              </a:solidFill>
              <a:effectLst/>
              <a:uLnTx/>
              <a:uFillTx/>
            </a:endParaRPr>
          </a:p>
          <a:p>
            <a:pPr marL="0" marR="0" lvl="1" indent="0" algn="l" defTabSz="6858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81D58"/>
                </a:solidFill>
                <a:effectLst/>
                <a:uLnTx/>
                <a:uFillTx/>
              </a:rPr>
              <a:t>     </a:t>
            </a:r>
            <a:r>
              <a:rPr kumimoji="0" lang="en-US" sz="2000" b="0" i="0" u="none" strike="noStrike" kern="0" cap="none" spc="0" normalizeH="0" baseline="0" noProof="0" dirty="0">
                <a:ln>
                  <a:noFill/>
                </a:ln>
                <a:solidFill>
                  <a:srgbClr val="CC3300"/>
                </a:solidFill>
                <a:effectLst/>
                <a:uLnTx/>
                <a:uFillTx/>
                <a:sym typeface="Wingdings" pitchFamily="2" charset="2"/>
              </a:rPr>
              <a:t></a:t>
            </a:r>
            <a:r>
              <a:rPr kumimoji="0" lang="en-US" sz="2000" b="0" i="0" u="none" strike="noStrike" kern="0" cap="none" spc="0" normalizeH="0" baseline="0" noProof="0" dirty="0">
                <a:ln>
                  <a:noFill/>
                </a:ln>
                <a:solidFill>
                  <a:srgbClr val="081D58"/>
                </a:solidFill>
                <a:effectLst/>
                <a:uLnTx/>
                <a:uFillTx/>
                <a:sym typeface="Wingdings" pitchFamily="2" charset="2"/>
              </a:rPr>
              <a:t> </a:t>
            </a:r>
            <a:r>
              <a:rPr kumimoji="0" lang="en-US" i="0" u="none" strike="noStrike" kern="0" cap="none" spc="0" normalizeH="0" baseline="0" noProof="0" dirty="0">
                <a:ln>
                  <a:noFill/>
                </a:ln>
                <a:solidFill>
                  <a:srgbClr val="081D58"/>
                </a:solidFill>
                <a:effectLst/>
                <a:uLnTx/>
                <a:uFillTx/>
              </a:rPr>
              <a:t>Research Experiences for Undergraduates (REUs) and Research Experiences for Teachers (RETs) are common</a:t>
            </a:r>
          </a:p>
          <a:p>
            <a:pPr marL="0" marR="0" lvl="1" indent="0" algn="l" defTabSz="685800" eaLnBrk="1" fontAlgn="auto" latinLnBrk="0" hangingPunct="1">
              <a:lnSpc>
                <a:spcPct val="100000"/>
              </a:lnSpc>
              <a:spcBef>
                <a:spcPts val="0"/>
              </a:spcBef>
              <a:spcAft>
                <a:spcPts val="0"/>
              </a:spcAft>
              <a:buClrTx/>
              <a:buSzTx/>
              <a:buFontTx/>
              <a:buNone/>
              <a:tabLst/>
              <a:defRPr/>
            </a:pPr>
            <a:r>
              <a:rPr kumimoji="0" lang="en-US" i="0" u="none" strike="noStrike" kern="0" cap="none" spc="0" normalizeH="0" baseline="0" noProof="0" dirty="0">
                <a:ln>
                  <a:noFill/>
                </a:ln>
                <a:solidFill>
                  <a:srgbClr val="081D58"/>
                </a:solidFill>
                <a:effectLst/>
                <a:uLnTx/>
                <a:uFillTx/>
              </a:rPr>
              <a:t>     </a:t>
            </a:r>
            <a:r>
              <a:rPr kumimoji="0" lang="en-US" i="0" u="none" strike="noStrike" kern="0" cap="none" spc="0" normalizeH="0" baseline="0" noProof="0" dirty="0">
                <a:ln>
                  <a:noFill/>
                </a:ln>
                <a:solidFill>
                  <a:srgbClr val="CC3300"/>
                </a:solidFill>
                <a:effectLst/>
                <a:uLnTx/>
                <a:uFillTx/>
                <a:sym typeface="Wingdings" pitchFamily="2" charset="2"/>
              </a:rPr>
              <a:t></a:t>
            </a:r>
            <a:r>
              <a:rPr kumimoji="0" lang="en-US" i="0" u="none" strike="noStrike" kern="0" cap="none" spc="0" normalizeH="0" baseline="0" noProof="0" dirty="0">
                <a:ln>
                  <a:noFill/>
                </a:ln>
                <a:solidFill>
                  <a:srgbClr val="081D58"/>
                </a:solidFill>
                <a:effectLst/>
                <a:uLnTx/>
                <a:uFillTx/>
                <a:sym typeface="Wingdings" pitchFamily="2" charset="2"/>
              </a:rPr>
              <a:t> </a:t>
            </a:r>
            <a:r>
              <a:rPr kumimoji="0" lang="en-US" i="0" u="none" strike="noStrike" kern="0" cap="none" spc="0" normalizeH="0" baseline="0" noProof="0" dirty="0">
                <a:ln>
                  <a:noFill/>
                </a:ln>
                <a:solidFill>
                  <a:srgbClr val="081D58"/>
                </a:solidFill>
                <a:effectLst/>
                <a:uLnTx/>
                <a:uFillTx/>
              </a:rPr>
              <a:t>International supplements available</a:t>
            </a:r>
          </a:p>
        </p:txBody>
      </p:sp>
    </p:spTree>
    <p:extLst>
      <p:ext uri="{BB962C8B-B14F-4D97-AF65-F5344CB8AC3E}">
        <p14:creationId xmlns:p14="http://schemas.microsoft.com/office/powerpoint/2010/main" val="3520534674"/>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p:cNvGraphicFramePr>
            <a:graphicFrameLocks noChangeAspect="1"/>
          </p:cNvGraphicFramePr>
          <p:nvPr>
            <p:extLst/>
          </p:nvPr>
        </p:nvGraphicFramePr>
        <p:xfrm>
          <a:off x="372286" y="1087991"/>
          <a:ext cx="8262476" cy="4577622"/>
        </p:xfrm>
        <a:graphic>
          <a:graphicData uri="http://schemas.openxmlformats.org/presentationml/2006/ole">
            <mc:AlternateContent xmlns:mc="http://schemas.openxmlformats.org/markup-compatibility/2006">
              <mc:Choice xmlns:v="urn:schemas-microsoft-com:vml" Requires="v">
                <p:oleObj spid="_x0000_s1943576" name="Worksheet" r:id="rId3" imgW="8991645" imgH="4981500" progId="Excel.Sheet.12">
                  <p:embed/>
                </p:oleObj>
              </mc:Choice>
              <mc:Fallback>
                <p:oleObj name="Worksheet" r:id="rId3" imgW="8991645" imgH="4981500" progId="Excel.Sheet.12">
                  <p:embed/>
                  <p:pic>
                    <p:nvPicPr>
                      <p:cNvPr id="7" name="Object 6"/>
                      <p:cNvPicPr/>
                      <p:nvPr/>
                    </p:nvPicPr>
                    <p:blipFill>
                      <a:blip r:embed="rId4"/>
                      <a:stretch>
                        <a:fillRect/>
                      </a:stretch>
                    </p:blipFill>
                    <p:spPr>
                      <a:xfrm>
                        <a:off x="372286" y="1087991"/>
                        <a:ext cx="8262476" cy="4577622"/>
                      </a:xfrm>
                      <a:prstGeom prst="rect">
                        <a:avLst/>
                      </a:prstGeom>
                    </p:spPr>
                  </p:pic>
                </p:oleObj>
              </mc:Fallback>
            </mc:AlternateContent>
          </a:graphicData>
        </a:graphic>
      </p:graphicFrame>
    </p:spTree>
    <p:extLst>
      <p:ext uri="{BB962C8B-B14F-4D97-AF65-F5344CB8AC3E}">
        <p14:creationId xmlns:p14="http://schemas.microsoft.com/office/powerpoint/2010/main" val="3962294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399646" y="914400"/>
            <a:ext cx="6525154" cy="4795838"/>
          </a:xfrm>
          <a:prstGeom prst="rect">
            <a:avLst/>
          </a:prstGeom>
        </p:spPr>
      </p:pic>
      <p:sp>
        <p:nvSpPr>
          <p:cNvPr id="6" name="TextBox 5"/>
          <p:cNvSpPr txBox="1"/>
          <p:nvPr/>
        </p:nvSpPr>
        <p:spPr>
          <a:xfrm>
            <a:off x="1310150" y="5723751"/>
            <a:ext cx="5721439" cy="300082"/>
          </a:xfrm>
          <a:prstGeom prst="rect">
            <a:avLst/>
          </a:prstGeom>
          <a:noFill/>
        </p:spPr>
        <p:txBody>
          <a:bodyPr wrap="none"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C00000"/>
                </a:solidFill>
                <a:effectLst/>
                <a:uLnTx/>
                <a:uFillTx/>
              </a:rPr>
              <a:t>https://www.nsf.gov/about/congress/reports/nsf_big_ideas.pdf</a:t>
            </a:r>
          </a:p>
        </p:txBody>
      </p:sp>
    </p:spTree>
    <p:extLst>
      <p:ext uri="{BB962C8B-B14F-4D97-AF65-F5344CB8AC3E}">
        <p14:creationId xmlns:p14="http://schemas.microsoft.com/office/powerpoint/2010/main" val="26756550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p:cNvGraphicFramePr>
            <a:graphicFrameLocks/>
          </p:cNvGraphicFramePr>
          <p:nvPr>
            <p:extLst/>
          </p:nvPr>
        </p:nvGraphicFramePr>
        <p:xfrm>
          <a:off x="333633" y="1110563"/>
          <a:ext cx="8334632" cy="459053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945192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nvPr>
        </p:nvGraphicFramePr>
        <p:xfrm>
          <a:off x="1118289" y="1716046"/>
          <a:ext cx="7346089" cy="3694671"/>
        </p:xfrm>
        <a:graphic>
          <a:graphicData uri="http://schemas.openxmlformats.org/drawingml/2006/table">
            <a:tbl>
              <a:tblPr/>
              <a:tblGrid>
                <a:gridCol w="3158465">
                  <a:extLst>
                    <a:ext uri="{9D8B030D-6E8A-4147-A177-3AD203B41FA5}">
                      <a16:colId xmlns:a16="http://schemas.microsoft.com/office/drawing/2014/main" xmlns="" val="20000"/>
                    </a:ext>
                  </a:extLst>
                </a:gridCol>
                <a:gridCol w="833976">
                  <a:extLst>
                    <a:ext uri="{9D8B030D-6E8A-4147-A177-3AD203B41FA5}">
                      <a16:colId xmlns:a16="http://schemas.microsoft.com/office/drawing/2014/main" xmlns="" val="20001"/>
                    </a:ext>
                  </a:extLst>
                </a:gridCol>
                <a:gridCol w="833976">
                  <a:extLst>
                    <a:ext uri="{9D8B030D-6E8A-4147-A177-3AD203B41FA5}">
                      <a16:colId xmlns:a16="http://schemas.microsoft.com/office/drawing/2014/main" xmlns="" val="20002"/>
                    </a:ext>
                  </a:extLst>
                </a:gridCol>
                <a:gridCol w="851720">
                  <a:extLst>
                    <a:ext uri="{9D8B030D-6E8A-4147-A177-3AD203B41FA5}">
                      <a16:colId xmlns:a16="http://schemas.microsoft.com/office/drawing/2014/main" xmlns="" val="20003"/>
                    </a:ext>
                  </a:extLst>
                </a:gridCol>
                <a:gridCol w="833976">
                  <a:extLst>
                    <a:ext uri="{9D8B030D-6E8A-4147-A177-3AD203B41FA5}">
                      <a16:colId xmlns:a16="http://schemas.microsoft.com/office/drawing/2014/main" xmlns="" val="20004"/>
                    </a:ext>
                  </a:extLst>
                </a:gridCol>
                <a:gridCol w="833976">
                  <a:extLst>
                    <a:ext uri="{9D8B030D-6E8A-4147-A177-3AD203B41FA5}">
                      <a16:colId xmlns:a16="http://schemas.microsoft.com/office/drawing/2014/main" xmlns="" val="20005"/>
                    </a:ext>
                  </a:extLst>
                </a:gridCol>
              </a:tblGrid>
              <a:tr h="253745">
                <a:tc gridSpan="6">
                  <a:txBody>
                    <a:bodyPr/>
                    <a:lstStyle/>
                    <a:p>
                      <a:pPr algn="ctr" fontAlgn="ctr"/>
                      <a:r>
                        <a:rPr lang="en-US" sz="1200" b="1" i="0" u="none" strike="noStrike" dirty="0">
                          <a:solidFill>
                            <a:srgbClr val="000000"/>
                          </a:solidFill>
                          <a:effectLst/>
                          <a:latin typeface="Arial" panose="020B0604020202020204" pitchFamily="34" charset="0"/>
                        </a:rPr>
                        <a:t>ENG Funding</a:t>
                      </a:r>
                    </a:p>
                  </a:txBody>
                  <a:tcPr marL="7144" marR="7144" marT="7144" marB="0" anchor="ctr">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234429">
                <a:tc gridSpan="6">
                  <a:txBody>
                    <a:bodyPr/>
                    <a:lstStyle/>
                    <a:p>
                      <a:pPr algn="ctr" fontAlgn="ctr"/>
                      <a:r>
                        <a:rPr lang="en-US" sz="1200" b="1" i="0" u="none" strike="noStrike">
                          <a:solidFill>
                            <a:srgbClr val="000000"/>
                          </a:solidFill>
                          <a:effectLst/>
                          <a:latin typeface="Arial" panose="020B0604020202020204" pitchFamily="34" charset="0"/>
                        </a:rPr>
                        <a:t>(Dollars in Millions)</a:t>
                      </a:r>
                    </a:p>
                  </a:txBody>
                  <a:tcPr marL="7144" marR="7144" marT="7144"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1"/>
                  </a:ext>
                </a:extLst>
              </a:tr>
              <a:tr h="445151">
                <a:tc>
                  <a:txBody>
                    <a:bodyPr/>
                    <a:lstStyle/>
                    <a:p>
                      <a:pPr algn="ctr" fontAlgn="ctr"/>
                      <a:endParaRPr lang="en-US" sz="1200" b="1" i="0" u="none" strike="noStrike">
                        <a:solidFill>
                          <a:srgbClr val="000000"/>
                        </a:solidFill>
                        <a:effectLst/>
                        <a:latin typeface="Arial" panose="020B0604020202020204" pitchFamily="34" charset="0"/>
                      </a:endParaRPr>
                    </a:p>
                  </a:txBody>
                  <a:tcPr marL="7144" marR="7144" marT="7144" marB="0" anchor="ctr">
                    <a:lnL>
                      <a:noFill/>
                    </a:lnL>
                    <a:lnR>
                      <a:noFill/>
                    </a:lnR>
                    <a:lnT w="12700" cap="flat" cmpd="sng" algn="ctr">
                      <a:solidFill>
                        <a:srgbClr val="000000"/>
                      </a:solidFill>
                      <a:prstDash val="solid"/>
                      <a:round/>
                      <a:headEnd type="none" w="med" len="med"/>
                      <a:tailEnd type="none" w="med" len="med"/>
                    </a:lnT>
                    <a:lnB>
                      <a:noFill/>
                    </a:lnB>
                  </a:tcPr>
                </a:tc>
                <a:tc rowSpan="2">
                  <a:txBody>
                    <a:bodyPr/>
                    <a:lstStyle/>
                    <a:p>
                      <a:pPr algn="r" fontAlgn="b"/>
                      <a:r>
                        <a:rPr lang="en-US" sz="1200" b="1" i="0" u="none" strike="noStrike">
                          <a:solidFill>
                            <a:srgbClr val="000000"/>
                          </a:solidFill>
                          <a:effectLst/>
                          <a:latin typeface="Arial" panose="020B0604020202020204" pitchFamily="34" charset="0"/>
                        </a:rPr>
                        <a:t>FY 2015 Actual</a:t>
                      </a:r>
                    </a:p>
                  </a:txBody>
                  <a:tcPr marL="7144" marR="7144" marT="7144"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r" fontAlgn="b"/>
                      <a:r>
                        <a:rPr lang="en-US" sz="1200" b="1" i="0" u="none" strike="noStrike">
                          <a:solidFill>
                            <a:srgbClr val="000000"/>
                          </a:solidFill>
                          <a:effectLst/>
                          <a:latin typeface="Arial" panose="020B0604020202020204" pitchFamily="34" charset="0"/>
                        </a:rPr>
                        <a:t>FY 2016</a:t>
                      </a:r>
                      <a:br>
                        <a:rPr lang="en-US" sz="1200" b="1" i="0" u="none" strike="noStrike">
                          <a:solidFill>
                            <a:srgbClr val="000000"/>
                          </a:solidFill>
                          <a:effectLst/>
                          <a:latin typeface="Arial" panose="020B0604020202020204" pitchFamily="34" charset="0"/>
                        </a:rPr>
                      </a:br>
                      <a:r>
                        <a:rPr lang="en-US" sz="1200" b="1" i="0" u="none" strike="noStrike">
                          <a:solidFill>
                            <a:srgbClr val="000000"/>
                          </a:solidFill>
                          <a:effectLst/>
                          <a:latin typeface="Arial" panose="020B0604020202020204" pitchFamily="34" charset="0"/>
                        </a:rPr>
                        <a:t>Estimate</a:t>
                      </a:r>
                    </a:p>
                  </a:txBody>
                  <a:tcPr marL="7144" marR="7144" marT="7144"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r" fontAlgn="b"/>
                      <a:r>
                        <a:rPr lang="en-US" sz="1200" b="1" i="0" u="none" strike="noStrike">
                          <a:solidFill>
                            <a:srgbClr val="000000"/>
                          </a:solidFill>
                          <a:effectLst/>
                          <a:latin typeface="Arial" panose="020B0604020202020204" pitchFamily="34" charset="0"/>
                        </a:rPr>
                        <a:t>FY 2017 Request</a:t>
                      </a:r>
                    </a:p>
                  </a:txBody>
                  <a:tcPr marL="7144" marR="7144" marT="7144"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1200" b="1" i="0" u="none" strike="noStrike">
                          <a:solidFill>
                            <a:srgbClr val="000000"/>
                          </a:solidFill>
                          <a:effectLst/>
                          <a:latin typeface="Arial" panose="020B0604020202020204" pitchFamily="34" charset="0"/>
                        </a:rPr>
                        <a:t>Change Over</a:t>
                      </a:r>
                      <a:br>
                        <a:rPr lang="en-US" sz="1200" b="1" i="0" u="none" strike="noStrike">
                          <a:solidFill>
                            <a:srgbClr val="000000"/>
                          </a:solidFill>
                          <a:effectLst/>
                          <a:latin typeface="Arial" panose="020B0604020202020204" pitchFamily="34" charset="0"/>
                        </a:rPr>
                      </a:br>
                      <a:r>
                        <a:rPr lang="en-US" sz="1200" b="1" i="0" u="none" strike="noStrike">
                          <a:solidFill>
                            <a:srgbClr val="000000"/>
                          </a:solidFill>
                          <a:effectLst/>
                          <a:latin typeface="Arial" panose="020B0604020202020204" pitchFamily="34" charset="0"/>
                        </a:rPr>
                        <a:t>FY 2016 Estimate</a:t>
                      </a:r>
                    </a:p>
                  </a:txBody>
                  <a:tcPr marL="7144" marR="7144" marT="7144" marB="0" anchor="b">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extLst>
                  <a:ext uri="{0D108BD9-81ED-4DB2-BD59-A6C34878D82A}">
                    <a16:rowId xmlns:a16="http://schemas.microsoft.com/office/drawing/2014/main" xmlns="" val="10002"/>
                  </a:ext>
                </a:extLst>
              </a:tr>
              <a:tr h="234429">
                <a:tc>
                  <a:txBody>
                    <a:bodyPr/>
                    <a:lstStyle/>
                    <a:p>
                      <a:pPr algn="r" fontAlgn="b"/>
                      <a:r>
                        <a:rPr lang="en-US" sz="1200" b="1" i="0" u="none" strike="noStrike">
                          <a:solidFill>
                            <a:srgbClr val="000000"/>
                          </a:solidFill>
                          <a:effectLst/>
                          <a:latin typeface="Arial" panose="020B0604020202020204" pitchFamily="34" charset="0"/>
                        </a:rPr>
                        <a:t> </a:t>
                      </a:r>
                    </a:p>
                  </a:txBody>
                  <a:tcPr marL="7144" marR="7144" marT="7144" marB="0" anchor="b">
                    <a:lnL>
                      <a:noFill/>
                    </a:lnL>
                    <a:lnR>
                      <a:noFill/>
                    </a:lnR>
                    <a:lnT>
                      <a:noFill/>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r" fontAlgn="b"/>
                      <a:r>
                        <a:rPr lang="en-US" sz="1200" b="1" i="0" u="none" strike="noStrike">
                          <a:solidFill>
                            <a:srgbClr val="000000"/>
                          </a:solidFill>
                          <a:effectLst/>
                          <a:latin typeface="Arial" panose="020B0604020202020204" pitchFamily="34" charset="0"/>
                        </a:rPr>
                        <a:t>Amount</a:t>
                      </a:r>
                    </a:p>
                  </a:txBody>
                  <a:tcPr marL="7144" marR="7144" marT="714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a:solidFill>
                            <a:srgbClr val="000000"/>
                          </a:solidFill>
                          <a:effectLst/>
                          <a:latin typeface="Arial" panose="020B0604020202020204" pitchFamily="34" charset="0"/>
                        </a:rPr>
                        <a:t>Percent</a:t>
                      </a:r>
                    </a:p>
                  </a:txBody>
                  <a:tcPr marL="7144" marR="7144" marT="714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451298">
                <a:tc>
                  <a:txBody>
                    <a:bodyPr/>
                    <a:lstStyle/>
                    <a:p>
                      <a:pPr algn="l" fontAlgn="t"/>
                      <a:r>
                        <a:rPr lang="en-US" sz="1200" b="1" i="0" u="none" strike="noStrike">
                          <a:solidFill>
                            <a:srgbClr val="000000"/>
                          </a:solidFill>
                          <a:effectLst/>
                          <a:latin typeface="Arial" panose="020B0604020202020204" pitchFamily="34" charset="0"/>
                        </a:rPr>
                        <a:t>Chemical, Bioengineering, Environmental,</a:t>
                      </a:r>
                      <a:br>
                        <a:rPr lang="en-US" sz="1200" b="1" i="0" u="none" strike="noStrike">
                          <a:solidFill>
                            <a:srgbClr val="000000"/>
                          </a:solidFill>
                          <a:effectLst/>
                          <a:latin typeface="Arial" panose="020B0604020202020204" pitchFamily="34" charset="0"/>
                        </a:rPr>
                      </a:br>
                      <a:r>
                        <a:rPr lang="en-US" sz="1200" b="1" i="0" u="none" strike="noStrike">
                          <a:solidFill>
                            <a:srgbClr val="000000"/>
                          </a:solidFill>
                          <a:effectLst/>
                          <a:latin typeface="Arial" panose="020B0604020202020204" pitchFamily="34" charset="0"/>
                        </a:rPr>
                        <a:t>   and Transport Systems (CBET)</a:t>
                      </a:r>
                    </a:p>
                  </a:txBody>
                  <a:tcPr marL="7144" marR="7144" marT="7144"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US" sz="1200" b="1" i="0" u="none" strike="noStrike">
                          <a:solidFill>
                            <a:srgbClr val="000000"/>
                          </a:solidFill>
                          <a:effectLst/>
                          <a:latin typeface="Arial" panose="020B0604020202020204" pitchFamily="34" charset="0"/>
                        </a:rPr>
                        <a:t>$180.40</a:t>
                      </a:r>
                    </a:p>
                  </a:txBody>
                  <a:tcPr marL="7144" marR="7144" marT="7144"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US" sz="1200" b="1" i="0" u="none" strike="noStrike">
                          <a:solidFill>
                            <a:srgbClr val="000000"/>
                          </a:solidFill>
                          <a:effectLst/>
                          <a:latin typeface="Arial" panose="020B0604020202020204" pitchFamily="34" charset="0"/>
                        </a:rPr>
                        <a:t>$183.82</a:t>
                      </a:r>
                    </a:p>
                  </a:txBody>
                  <a:tcPr marL="7144" marR="7144" marT="7144"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US" sz="1200" b="1" i="0" u="none" strike="noStrike">
                          <a:solidFill>
                            <a:srgbClr val="000000"/>
                          </a:solidFill>
                          <a:effectLst/>
                          <a:latin typeface="Arial" panose="020B0604020202020204" pitchFamily="34" charset="0"/>
                        </a:rPr>
                        <a:t>$198.42</a:t>
                      </a:r>
                    </a:p>
                  </a:txBody>
                  <a:tcPr marL="7144" marR="7144" marT="7144"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US" sz="1200" b="1" i="0" u="none" strike="noStrike">
                          <a:solidFill>
                            <a:srgbClr val="000000"/>
                          </a:solidFill>
                          <a:effectLst/>
                          <a:latin typeface="Arial" panose="020B0604020202020204" pitchFamily="34" charset="0"/>
                        </a:rPr>
                        <a:t>$14.60</a:t>
                      </a:r>
                    </a:p>
                  </a:txBody>
                  <a:tcPr marL="7144" marR="7144" marT="7144"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US" sz="1200" b="1" i="0" u="none" strike="noStrike">
                          <a:solidFill>
                            <a:srgbClr val="000000"/>
                          </a:solidFill>
                          <a:effectLst/>
                          <a:latin typeface="Arial" panose="020B0604020202020204" pitchFamily="34" charset="0"/>
                        </a:rPr>
                        <a:t>7.9%</a:t>
                      </a:r>
                    </a:p>
                  </a:txBody>
                  <a:tcPr marL="7144" marR="7144" marT="7144" marB="0">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xmlns="" val="10004"/>
                  </a:ext>
                </a:extLst>
              </a:tr>
              <a:tr h="451298">
                <a:tc>
                  <a:txBody>
                    <a:bodyPr/>
                    <a:lstStyle/>
                    <a:p>
                      <a:pPr algn="l" fontAlgn="t"/>
                      <a:r>
                        <a:rPr lang="en-US" sz="1200" b="1" i="0" u="none" strike="noStrike">
                          <a:solidFill>
                            <a:srgbClr val="000000"/>
                          </a:solidFill>
                          <a:effectLst/>
                          <a:latin typeface="Arial" panose="020B0604020202020204" pitchFamily="34" charset="0"/>
                        </a:rPr>
                        <a:t>Civil, Mechanical, and Manufacturing</a:t>
                      </a:r>
                      <a:br>
                        <a:rPr lang="en-US" sz="1200" b="1" i="0" u="none" strike="noStrike">
                          <a:solidFill>
                            <a:srgbClr val="000000"/>
                          </a:solidFill>
                          <a:effectLst/>
                          <a:latin typeface="Arial" panose="020B0604020202020204" pitchFamily="34" charset="0"/>
                        </a:rPr>
                      </a:br>
                      <a:r>
                        <a:rPr lang="en-US" sz="1200" b="1" i="0" u="none" strike="noStrike">
                          <a:solidFill>
                            <a:srgbClr val="000000"/>
                          </a:solidFill>
                          <a:effectLst/>
                          <a:latin typeface="Arial" panose="020B0604020202020204" pitchFamily="34" charset="0"/>
                        </a:rPr>
                        <a:t>   Innovation (CMMI)</a:t>
                      </a:r>
                    </a:p>
                  </a:txBody>
                  <a:tcPr marL="7144" marR="7144" marT="7144" marB="0">
                    <a:lnL>
                      <a:noFill/>
                    </a:lnL>
                    <a:lnR>
                      <a:noFill/>
                    </a:lnR>
                    <a:lnT>
                      <a:noFill/>
                    </a:lnT>
                    <a:lnB>
                      <a:noFill/>
                    </a:lnB>
                  </a:tcPr>
                </a:tc>
                <a:tc>
                  <a:txBody>
                    <a:bodyPr/>
                    <a:lstStyle/>
                    <a:p>
                      <a:pPr algn="r" fontAlgn="t"/>
                      <a:r>
                        <a:rPr lang="en-US" sz="1200" b="1" i="0" u="none" strike="noStrike">
                          <a:solidFill>
                            <a:srgbClr val="000000"/>
                          </a:solidFill>
                          <a:effectLst/>
                          <a:latin typeface="Arial" panose="020B0604020202020204" pitchFamily="34" charset="0"/>
                        </a:rPr>
                        <a:t>225.55</a:t>
                      </a:r>
                    </a:p>
                  </a:txBody>
                  <a:tcPr marL="7144" marR="7144" marT="7144" marB="0">
                    <a:lnL>
                      <a:noFill/>
                    </a:lnL>
                    <a:lnR>
                      <a:noFill/>
                    </a:lnR>
                    <a:lnT>
                      <a:noFill/>
                    </a:lnT>
                    <a:lnB>
                      <a:noFill/>
                    </a:lnB>
                  </a:tcPr>
                </a:tc>
                <a:tc>
                  <a:txBody>
                    <a:bodyPr/>
                    <a:lstStyle/>
                    <a:p>
                      <a:pPr algn="r" fontAlgn="t"/>
                      <a:r>
                        <a:rPr lang="en-US" sz="1200" b="1" i="0" u="none" strike="noStrike">
                          <a:solidFill>
                            <a:srgbClr val="000000"/>
                          </a:solidFill>
                          <a:effectLst/>
                          <a:latin typeface="Arial" panose="020B0604020202020204" pitchFamily="34" charset="0"/>
                        </a:rPr>
                        <a:t>216.39</a:t>
                      </a:r>
                    </a:p>
                  </a:txBody>
                  <a:tcPr marL="7144" marR="7144" marT="7144" marB="0">
                    <a:lnL>
                      <a:noFill/>
                    </a:lnL>
                    <a:lnR>
                      <a:noFill/>
                    </a:lnR>
                    <a:lnT>
                      <a:noFill/>
                    </a:lnT>
                    <a:lnB>
                      <a:noFill/>
                    </a:lnB>
                  </a:tcPr>
                </a:tc>
                <a:tc>
                  <a:txBody>
                    <a:bodyPr/>
                    <a:lstStyle/>
                    <a:p>
                      <a:pPr algn="r" fontAlgn="t"/>
                      <a:r>
                        <a:rPr lang="en-US" sz="1200" b="1" i="0" u="none" strike="noStrike">
                          <a:solidFill>
                            <a:srgbClr val="000000"/>
                          </a:solidFill>
                          <a:effectLst/>
                          <a:latin typeface="Arial" panose="020B0604020202020204" pitchFamily="34" charset="0"/>
                        </a:rPr>
                        <a:t>233.92</a:t>
                      </a:r>
                    </a:p>
                  </a:txBody>
                  <a:tcPr marL="7144" marR="7144" marT="7144" marB="0">
                    <a:lnL>
                      <a:noFill/>
                    </a:lnL>
                    <a:lnR>
                      <a:noFill/>
                    </a:lnR>
                    <a:lnT>
                      <a:noFill/>
                    </a:lnT>
                    <a:lnB>
                      <a:noFill/>
                    </a:lnB>
                  </a:tcPr>
                </a:tc>
                <a:tc>
                  <a:txBody>
                    <a:bodyPr/>
                    <a:lstStyle/>
                    <a:p>
                      <a:pPr algn="r" fontAlgn="t"/>
                      <a:r>
                        <a:rPr lang="en-US" sz="1200" b="1" i="0" u="none" strike="noStrike">
                          <a:solidFill>
                            <a:srgbClr val="000000"/>
                          </a:solidFill>
                          <a:effectLst/>
                          <a:latin typeface="Arial" panose="020B0604020202020204" pitchFamily="34" charset="0"/>
                        </a:rPr>
                        <a:t>17.53</a:t>
                      </a:r>
                    </a:p>
                  </a:txBody>
                  <a:tcPr marL="7144" marR="7144" marT="7144" marB="0">
                    <a:lnL>
                      <a:noFill/>
                    </a:lnL>
                    <a:lnR>
                      <a:noFill/>
                    </a:lnR>
                    <a:lnT>
                      <a:noFill/>
                    </a:lnT>
                    <a:lnB>
                      <a:noFill/>
                    </a:lnB>
                  </a:tcPr>
                </a:tc>
                <a:tc>
                  <a:txBody>
                    <a:bodyPr/>
                    <a:lstStyle/>
                    <a:p>
                      <a:pPr algn="r" fontAlgn="t"/>
                      <a:r>
                        <a:rPr lang="en-US" sz="1200" b="1" i="0" u="none" strike="noStrike">
                          <a:solidFill>
                            <a:srgbClr val="000000"/>
                          </a:solidFill>
                          <a:effectLst/>
                          <a:latin typeface="Arial" panose="020B0604020202020204" pitchFamily="34" charset="0"/>
                        </a:rPr>
                        <a:t>8.1%</a:t>
                      </a:r>
                    </a:p>
                  </a:txBody>
                  <a:tcPr marL="7144" marR="7144" marT="7144" marB="0">
                    <a:lnL>
                      <a:noFill/>
                    </a:lnL>
                    <a:lnR>
                      <a:noFill/>
                    </a:lnR>
                    <a:lnT>
                      <a:noFill/>
                    </a:lnT>
                    <a:lnB>
                      <a:noFill/>
                    </a:lnB>
                  </a:tcPr>
                </a:tc>
                <a:extLst>
                  <a:ext uri="{0D108BD9-81ED-4DB2-BD59-A6C34878D82A}">
                    <a16:rowId xmlns:a16="http://schemas.microsoft.com/office/drawing/2014/main" xmlns="" val="10005"/>
                  </a:ext>
                </a:extLst>
              </a:tr>
              <a:tr h="451298">
                <a:tc>
                  <a:txBody>
                    <a:bodyPr/>
                    <a:lstStyle/>
                    <a:p>
                      <a:pPr algn="l" fontAlgn="t"/>
                      <a:r>
                        <a:rPr lang="en-US" sz="1200" b="1" i="0" u="none" strike="noStrike" dirty="0">
                          <a:solidFill>
                            <a:srgbClr val="000000"/>
                          </a:solidFill>
                          <a:effectLst/>
                          <a:latin typeface="Arial" panose="020B0604020202020204" pitchFamily="34" charset="0"/>
                        </a:rPr>
                        <a:t>Electrical, Communications, and Cyber</a:t>
                      </a:r>
                      <a:br>
                        <a:rPr lang="en-US" sz="1200" b="1" i="0" u="none" strike="noStrike" dirty="0">
                          <a:solidFill>
                            <a:srgbClr val="000000"/>
                          </a:solidFill>
                          <a:effectLst/>
                          <a:latin typeface="Arial" panose="020B0604020202020204" pitchFamily="34" charset="0"/>
                        </a:rPr>
                      </a:br>
                      <a:r>
                        <a:rPr lang="en-US" sz="1200" b="1" i="0" u="none" strike="noStrike" dirty="0">
                          <a:solidFill>
                            <a:srgbClr val="000000"/>
                          </a:solidFill>
                          <a:effectLst/>
                          <a:latin typeface="Arial" panose="020B0604020202020204" pitchFamily="34" charset="0"/>
                        </a:rPr>
                        <a:t>   Systems (ECCS)</a:t>
                      </a:r>
                    </a:p>
                  </a:txBody>
                  <a:tcPr marL="7144" marR="7144" marT="7144" marB="0">
                    <a:lnL>
                      <a:noFill/>
                    </a:lnL>
                    <a:lnR>
                      <a:noFill/>
                    </a:lnR>
                    <a:lnT>
                      <a:noFill/>
                    </a:lnT>
                    <a:lnB>
                      <a:noFill/>
                    </a:lnB>
                  </a:tcPr>
                </a:tc>
                <a:tc>
                  <a:txBody>
                    <a:bodyPr/>
                    <a:lstStyle/>
                    <a:p>
                      <a:pPr algn="r" fontAlgn="t"/>
                      <a:r>
                        <a:rPr lang="en-US" sz="1200" b="1" i="0" u="none" strike="noStrike">
                          <a:solidFill>
                            <a:srgbClr val="000000"/>
                          </a:solidFill>
                          <a:effectLst/>
                          <a:latin typeface="Arial" panose="020B0604020202020204" pitchFamily="34" charset="0"/>
                        </a:rPr>
                        <a:t>118.97</a:t>
                      </a:r>
                    </a:p>
                  </a:txBody>
                  <a:tcPr marL="7144" marR="7144" marT="7144" marB="0">
                    <a:lnL>
                      <a:noFill/>
                    </a:lnL>
                    <a:lnR>
                      <a:noFill/>
                    </a:lnR>
                    <a:lnT>
                      <a:noFill/>
                    </a:lnT>
                    <a:lnB>
                      <a:noFill/>
                    </a:lnB>
                  </a:tcPr>
                </a:tc>
                <a:tc>
                  <a:txBody>
                    <a:bodyPr/>
                    <a:lstStyle/>
                    <a:p>
                      <a:pPr algn="r" fontAlgn="t"/>
                      <a:r>
                        <a:rPr lang="en-US" sz="1200" b="1" i="0" u="none" strike="noStrike">
                          <a:solidFill>
                            <a:srgbClr val="000000"/>
                          </a:solidFill>
                          <a:effectLst/>
                          <a:latin typeface="Arial" panose="020B0604020202020204" pitchFamily="34" charset="0"/>
                        </a:rPr>
                        <a:t>113.95</a:t>
                      </a:r>
                    </a:p>
                  </a:txBody>
                  <a:tcPr marL="7144" marR="7144" marT="7144" marB="0">
                    <a:lnL>
                      <a:noFill/>
                    </a:lnL>
                    <a:lnR>
                      <a:noFill/>
                    </a:lnR>
                    <a:lnT>
                      <a:noFill/>
                    </a:lnT>
                    <a:lnB>
                      <a:noFill/>
                    </a:lnB>
                  </a:tcPr>
                </a:tc>
                <a:tc>
                  <a:txBody>
                    <a:bodyPr/>
                    <a:lstStyle/>
                    <a:p>
                      <a:pPr algn="r" fontAlgn="t"/>
                      <a:r>
                        <a:rPr lang="en-US" sz="1200" b="1" i="0" u="none" strike="noStrike">
                          <a:solidFill>
                            <a:srgbClr val="000000"/>
                          </a:solidFill>
                          <a:effectLst/>
                          <a:latin typeface="Arial" panose="020B0604020202020204" pitchFamily="34" charset="0"/>
                        </a:rPr>
                        <a:t>122.77</a:t>
                      </a:r>
                    </a:p>
                  </a:txBody>
                  <a:tcPr marL="7144" marR="7144" marT="7144" marB="0">
                    <a:lnL>
                      <a:noFill/>
                    </a:lnL>
                    <a:lnR>
                      <a:noFill/>
                    </a:lnR>
                    <a:lnT>
                      <a:noFill/>
                    </a:lnT>
                    <a:lnB>
                      <a:noFill/>
                    </a:lnB>
                  </a:tcPr>
                </a:tc>
                <a:tc>
                  <a:txBody>
                    <a:bodyPr/>
                    <a:lstStyle/>
                    <a:p>
                      <a:pPr algn="r" fontAlgn="t"/>
                      <a:r>
                        <a:rPr lang="en-US" sz="1200" b="1" i="0" u="none" strike="noStrike">
                          <a:solidFill>
                            <a:srgbClr val="000000"/>
                          </a:solidFill>
                          <a:effectLst/>
                          <a:latin typeface="Arial" panose="020B0604020202020204" pitchFamily="34" charset="0"/>
                        </a:rPr>
                        <a:t>8.82</a:t>
                      </a:r>
                    </a:p>
                  </a:txBody>
                  <a:tcPr marL="7144" marR="7144" marT="7144" marB="0">
                    <a:lnL>
                      <a:noFill/>
                    </a:lnL>
                    <a:lnR>
                      <a:noFill/>
                    </a:lnR>
                    <a:lnT>
                      <a:noFill/>
                    </a:lnT>
                    <a:lnB>
                      <a:noFill/>
                    </a:lnB>
                  </a:tcPr>
                </a:tc>
                <a:tc>
                  <a:txBody>
                    <a:bodyPr/>
                    <a:lstStyle/>
                    <a:p>
                      <a:pPr algn="r" fontAlgn="t"/>
                      <a:r>
                        <a:rPr lang="en-US" sz="1200" b="1" i="0" u="none" strike="noStrike">
                          <a:solidFill>
                            <a:srgbClr val="000000"/>
                          </a:solidFill>
                          <a:effectLst/>
                          <a:latin typeface="Arial" panose="020B0604020202020204" pitchFamily="34" charset="0"/>
                        </a:rPr>
                        <a:t>7.7%</a:t>
                      </a:r>
                    </a:p>
                  </a:txBody>
                  <a:tcPr marL="7144" marR="7144" marT="7144" marB="0">
                    <a:lnL>
                      <a:noFill/>
                    </a:lnL>
                    <a:lnR>
                      <a:noFill/>
                    </a:lnR>
                    <a:lnT>
                      <a:noFill/>
                    </a:lnT>
                    <a:lnB>
                      <a:noFill/>
                    </a:lnB>
                  </a:tcPr>
                </a:tc>
                <a:extLst>
                  <a:ext uri="{0D108BD9-81ED-4DB2-BD59-A6C34878D82A}">
                    <a16:rowId xmlns:a16="http://schemas.microsoft.com/office/drawing/2014/main" xmlns="" val="10006"/>
                  </a:ext>
                </a:extLst>
              </a:tr>
              <a:tr h="240575">
                <a:tc>
                  <a:txBody>
                    <a:bodyPr/>
                    <a:lstStyle/>
                    <a:p>
                      <a:pPr algn="l" fontAlgn="t"/>
                      <a:r>
                        <a:rPr lang="en-US" sz="1200" b="1" i="0" u="none" strike="noStrike">
                          <a:solidFill>
                            <a:srgbClr val="000000"/>
                          </a:solidFill>
                          <a:effectLst/>
                          <a:latin typeface="Arial" panose="020B0604020202020204" pitchFamily="34" charset="0"/>
                        </a:rPr>
                        <a:t>Engineering Education and Centers (EEC)</a:t>
                      </a:r>
                    </a:p>
                  </a:txBody>
                  <a:tcPr marL="7144" marR="7144" marT="7144" marB="0">
                    <a:lnL>
                      <a:noFill/>
                    </a:lnL>
                    <a:lnR>
                      <a:noFill/>
                    </a:lnR>
                    <a:lnT>
                      <a:noFill/>
                    </a:lnT>
                    <a:lnB>
                      <a:noFill/>
                    </a:lnB>
                  </a:tcPr>
                </a:tc>
                <a:tc>
                  <a:txBody>
                    <a:bodyPr/>
                    <a:lstStyle/>
                    <a:p>
                      <a:pPr algn="r" fontAlgn="t"/>
                      <a:r>
                        <a:rPr lang="en-US" sz="1200" b="1" i="0" u="none" strike="noStrike">
                          <a:solidFill>
                            <a:srgbClr val="000000"/>
                          </a:solidFill>
                          <a:effectLst/>
                          <a:latin typeface="Arial" panose="020B0604020202020204" pitchFamily="34" charset="0"/>
                        </a:rPr>
                        <a:t>117.95</a:t>
                      </a:r>
                    </a:p>
                  </a:txBody>
                  <a:tcPr marL="7144" marR="7144" marT="7144" marB="0">
                    <a:lnL>
                      <a:noFill/>
                    </a:lnL>
                    <a:lnR>
                      <a:noFill/>
                    </a:lnR>
                    <a:lnT>
                      <a:noFill/>
                    </a:lnT>
                    <a:lnB>
                      <a:noFill/>
                    </a:lnB>
                  </a:tcPr>
                </a:tc>
                <a:tc>
                  <a:txBody>
                    <a:bodyPr/>
                    <a:lstStyle/>
                    <a:p>
                      <a:pPr algn="r" fontAlgn="t"/>
                      <a:r>
                        <a:rPr lang="en-US" sz="1200" b="1" i="0" u="none" strike="noStrike">
                          <a:solidFill>
                            <a:srgbClr val="000000"/>
                          </a:solidFill>
                          <a:effectLst/>
                          <a:latin typeface="Arial" panose="020B0604020202020204" pitchFamily="34" charset="0"/>
                        </a:rPr>
                        <a:t>107.61</a:t>
                      </a:r>
                    </a:p>
                  </a:txBody>
                  <a:tcPr marL="7144" marR="7144" marT="7144" marB="0">
                    <a:lnL>
                      <a:noFill/>
                    </a:lnL>
                    <a:lnR>
                      <a:noFill/>
                    </a:lnR>
                    <a:lnT>
                      <a:noFill/>
                    </a:lnT>
                    <a:lnB>
                      <a:noFill/>
                    </a:lnB>
                  </a:tcPr>
                </a:tc>
                <a:tc>
                  <a:txBody>
                    <a:bodyPr/>
                    <a:lstStyle/>
                    <a:p>
                      <a:pPr algn="r" fontAlgn="t"/>
                      <a:r>
                        <a:rPr lang="en-US" sz="1200" b="1" i="0" u="none" strike="noStrike">
                          <a:solidFill>
                            <a:srgbClr val="000000"/>
                          </a:solidFill>
                          <a:effectLst/>
                          <a:latin typeface="Arial" panose="020B0604020202020204" pitchFamily="34" charset="0"/>
                        </a:rPr>
                        <a:t>120.32</a:t>
                      </a:r>
                    </a:p>
                  </a:txBody>
                  <a:tcPr marL="7144" marR="7144" marT="7144" marB="0">
                    <a:lnL>
                      <a:noFill/>
                    </a:lnL>
                    <a:lnR>
                      <a:noFill/>
                    </a:lnR>
                    <a:lnT>
                      <a:noFill/>
                    </a:lnT>
                    <a:lnB>
                      <a:noFill/>
                    </a:lnB>
                  </a:tcPr>
                </a:tc>
                <a:tc>
                  <a:txBody>
                    <a:bodyPr/>
                    <a:lstStyle/>
                    <a:p>
                      <a:pPr algn="r" fontAlgn="t"/>
                      <a:r>
                        <a:rPr lang="en-US" sz="1200" b="1" i="0" u="none" strike="noStrike">
                          <a:solidFill>
                            <a:srgbClr val="000000"/>
                          </a:solidFill>
                          <a:effectLst/>
                          <a:latin typeface="Arial" panose="020B0604020202020204" pitchFamily="34" charset="0"/>
                        </a:rPr>
                        <a:t>12.71</a:t>
                      </a:r>
                    </a:p>
                  </a:txBody>
                  <a:tcPr marL="7144" marR="7144" marT="7144" marB="0">
                    <a:lnL>
                      <a:noFill/>
                    </a:lnL>
                    <a:lnR>
                      <a:noFill/>
                    </a:lnR>
                    <a:lnT>
                      <a:noFill/>
                    </a:lnT>
                    <a:lnB>
                      <a:noFill/>
                    </a:lnB>
                  </a:tcPr>
                </a:tc>
                <a:tc>
                  <a:txBody>
                    <a:bodyPr/>
                    <a:lstStyle/>
                    <a:p>
                      <a:pPr algn="r" fontAlgn="t"/>
                      <a:r>
                        <a:rPr lang="en-US" sz="1200" b="1" i="0" u="none" strike="noStrike">
                          <a:solidFill>
                            <a:srgbClr val="000000"/>
                          </a:solidFill>
                          <a:effectLst/>
                          <a:latin typeface="Arial" panose="020B0604020202020204" pitchFamily="34" charset="0"/>
                        </a:rPr>
                        <a:t>11.8%</a:t>
                      </a:r>
                    </a:p>
                  </a:txBody>
                  <a:tcPr marL="7144" marR="7144" marT="7144" marB="0">
                    <a:lnL>
                      <a:noFill/>
                    </a:lnL>
                    <a:lnR>
                      <a:noFill/>
                    </a:lnR>
                    <a:lnT>
                      <a:noFill/>
                    </a:lnT>
                    <a:lnB>
                      <a:noFill/>
                    </a:lnB>
                  </a:tcPr>
                </a:tc>
                <a:extLst>
                  <a:ext uri="{0D108BD9-81ED-4DB2-BD59-A6C34878D82A}">
                    <a16:rowId xmlns:a16="http://schemas.microsoft.com/office/drawing/2014/main" xmlns="" val="10007"/>
                  </a:ext>
                </a:extLst>
              </a:tr>
              <a:tr h="240575">
                <a:tc>
                  <a:txBody>
                    <a:bodyPr/>
                    <a:lstStyle/>
                    <a:p>
                      <a:pPr algn="l" fontAlgn="t"/>
                      <a:r>
                        <a:rPr lang="en-US" sz="1200" b="1" i="0" u="none" strike="noStrike">
                          <a:solidFill>
                            <a:srgbClr val="000000"/>
                          </a:solidFill>
                          <a:effectLst/>
                          <a:latin typeface="Arial" panose="020B0604020202020204" pitchFamily="34" charset="0"/>
                        </a:rPr>
                        <a:t>Industrial Innovation and Partnerships (IIP)</a:t>
                      </a:r>
                    </a:p>
                  </a:txBody>
                  <a:tcPr marL="7144" marR="7144" marT="7144" marB="0">
                    <a:lnL>
                      <a:noFill/>
                    </a:lnL>
                    <a:lnR>
                      <a:noFill/>
                    </a:lnR>
                    <a:lnT>
                      <a:noFill/>
                    </a:lnT>
                    <a:lnB>
                      <a:noFill/>
                    </a:lnB>
                  </a:tcPr>
                </a:tc>
                <a:tc>
                  <a:txBody>
                    <a:bodyPr/>
                    <a:lstStyle/>
                    <a:p>
                      <a:pPr algn="r" fontAlgn="t"/>
                      <a:r>
                        <a:rPr lang="en-US" sz="1200" b="1" i="0" u="none" strike="noStrike">
                          <a:solidFill>
                            <a:srgbClr val="000000"/>
                          </a:solidFill>
                          <a:effectLst/>
                          <a:latin typeface="Arial" panose="020B0604020202020204" pitchFamily="34" charset="0"/>
                        </a:rPr>
                        <a:t>227.26</a:t>
                      </a:r>
                    </a:p>
                  </a:txBody>
                  <a:tcPr marL="7144" marR="7144" marT="7144" marB="0">
                    <a:lnL>
                      <a:noFill/>
                    </a:lnL>
                    <a:lnR>
                      <a:noFill/>
                    </a:lnR>
                    <a:lnT>
                      <a:noFill/>
                    </a:lnT>
                    <a:lnB>
                      <a:noFill/>
                    </a:lnB>
                  </a:tcPr>
                </a:tc>
                <a:tc>
                  <a:txBody>
                    <a:bodyPr/>
                    <a:lstStyle/>
                    <a:p>
                      <a:pPr algn="r" fontAlgn="t"/>
                      <a:r>
                        <a:rPr lang="en-US" sz="1200" b="1" i="0" u="none" strike="noStrike">
                          <a:solidFill>
                            <a:srgbClr val="000000"/>
                          </a:solidFill>
                          <a:effectLst/>
                          <a:latin typeface="Arial" panose="020B0604020202020204" pitchFamily="34" charset="0"/>
                        </a:rPr>
                        <a:t>239.93</a:t>
                      </a:r>
                    </a:p>
                  </a:txBody>
                  <a:tcPr marL="7144" marR="7144" marT="7144" marB="0">
                    <a:lnL>
                      <a:noFill/>
                    </a:lnL>
                    <a:lnR>
                      <a:noFill/>
                    </a:lnR>
                    <a:lnT>
                      <a:noFill/>
                    </a:lnT>
                    <a:lnB>
                      <a:noFill/>
                    </a:lnB>
                  </a:tcPr>
                </a:tc>
                <a:tc>
                  <a:txBody>
                    <a:bodyPr/>
                    <a:lstStyle/>
                    <a:p>
                      <a:pPr algn="r" fontAlgn="t"/>
                      <a:r>
                        <a:rPr lang="en-US" sz="1200" b="1" i="0" u="none" strike="noStrike">
                          <a:solidFill>
                            <a:srgbClr val="000000"/>
                          </a:solidFill>
                          <a:effectLst/>
                          <a:latin typeface="Arial" panose="020B0604020202020204" pitchFamily="34" charset="0"/>
                        </a:rPr>
                        <a:t>268.90</a:t>
                      </a:r>
                    </a:p>
                  </a:txBody>
                  <a:tcPr marL="7144" marR="7144" marT="7144" marB="0">
                    <a:lnL>
                      <a:noFill/>
                    </a:lnL>
                    <a:lnR>
                      <a:noFill/>
                    </a:lnR>
                    <a:lnT>
                      <a:noFill/>
                    </a:lnT>
                    <a:lnB>
                      <a:noFill/>
                    </a:lnB>
                  </a:tcPr>
                </a:tc>
                <a:tc>
                  <a:txBody>
                    <a:bodyPr/>
                    <a:lstStyle/>
                    <a:p>
                      <a:pPr algn="r" fontAlgn="t"/>
                      <a:r>
                        <a:rPr lang="en-US" sz="1200" b="1" i="0" u="none" strike="noStrike">
                          <a:solidFill>
                            <a:srgbClr val="000000"/>
                          </a:solidFill>
                          <a:effectLst/>
                          <a:latin typeface="Arial" panose="020B0604020202020204" pitchFamily="34" charset="0"/>
                        </a:rPr>
                        <a:t>28.97</a:t>
                      </a:r>
                    </a:p>
                  </a:txBody>
                  <a:tcPr marL="7144" marR="7144" marT="7144" marB="0">
                    <a:lnL>
                      <a:noFill/>
                    </a:lnL>
                    <a:lnR>
                      <a:noFill/>
                    </a:lnR>
                    <a:lnT>
                      <a:noFill/>
                    </a:lnT>
                    <a:lnB>
                      <a:noFill/>
                    </a:lnB>
                  </a:tcPr>
                </a:tc>
                <a:tc>
                  <a:txBody>
                    <a:bodyPr/>
                    <a:lstStyle/>
                    <a:p>
                      <a:pPr algn="r" fontAlgn="t"/>
                      <a:r>
                        <a:rPr lang="en-US" sz="1200" b="1" i="0" u="none" strike="noStrike">
                          <a:solidFill>
                            <a:srgbClr val="000000"/>
                          </a:solidFill>
                          <a:effectLst/>
                          <a:latin typeface="Arial" panose="020B0604020202020204" pitchFamily="34" charset="0"/>
                        </a:rPr>
                        <a:t>12.1%</a:t>
                      </a:r>
                    </a:p>
                  </a:txBody>
                  <a:tcPr marL="7144" marR="7144" marT="7144" marB="0">
                    <a:lnL>
                      <a:noFill/>
                    </a:lnL>
                    <a:lnR>
                      <a:noFill/>
                    </a:lnR>
                    <a:lnT>
                      <a:noFill/>
                    </a:lnT>
                    <a:lnB>
                      <a:noFill/>
                    </a:lnB>
                  </a:tcPr>
                </a:tc>
                <a:extLst>
                  <a:ext uri="{0D108BD9-81ED-4DB2-BD59-A6C34878D82A}">
                    <a16:rowId xmlns:a16="http://schemas.microsoft.com/office/drawing/2014/main" xmlns="" val="10008"/>
                  </a:ext>
                </a:extLst>
              </a:tr>
              <a:tr h="451298">
                <a:tc>
                  <a:txBody>
                    <a:bodyPr/>
                    <a:lstStyle/>
                    <a:p>
                      <a:pPr algn="l" fontAlgn="t"/>
                      <a:r>
                        <a:rPr lang="en-US" sz="1200" b="1" i="0" u="none" strike="noStrike">
                          <a:solidFill>
                            <a:srgbClr val="000000"/>
                          </a:solidFill>
                          <a:effectLst/>
                          <a:latin typeface="Arial" panose="020B0604020202020204" pitchFamily="34" charset="0"/>
                        </a:rPr>
                        <a:t>Emerging Frontiers and Multidisciplinary</a:t>
                      </a:r>
                      <a:br>
                        <a:rPr lang="en-US" sz="1200" b="1" i="0" u="none" strike="noStrike">
                          <a:solidFill>
                            <a:srgbClr val="000000"/>
                          </a:solidFill>
                          <a:effectLst/>
                          <a:latin typeface="Arial" panose="020B0604020202020204" pitchFamily="34" charset="0"/>
                        </a:rPr>
                      </a:br>
                      <a:r>
                        <a:rPr lang="en-US" sz="1200" b="1" i="0" u="none" strike="noStrike">
                          <a:solidFill>
                            <a:srgbClr val="000000"/>
                          </a:solidFill>
                          <a:effectLst/>
                          <a:latin typeface="Arial" panose="020B0604020202020204" pitchFamily="34" charset="0"/>
                        </a:rPr>
                        <a:t>   Activities (EFMA)</a:t>
                      </a:r>
                    </a:p>
                  </a:txBody>
                  <a:tcPr marL="7144" marR="7144" marT="7144"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t"/>
                      <a:r>
                        <a:rPr lang="en-US" sz="1200" b="1" i="0" u="none" strike="noStrike">
                          <a:solidFill>
                            <a:srgbClr val="000000"/>
                          </a:solidFill>
                          <a:effectLst/>
                          <a:latin typeface="Arial" panose="020B0604020202020204" pitchFamily="34" charset="0"/>
                        </a:rPr>
                        <a:t>53.41</a:t>
                      </a:r>
                    </a:p>
                  </a:txBody>
                  <a:tcPr marL="7144" marR="7144" marT="7144"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t"/>
                      <a:r>
                        <a:rPr lang="en-US" sz="1200" b="1" i="0" u="none" strike="noStrike">
                          <a:solidFill>
                            <a:srgbClr val="000000"/>
                          </a:solidFill>
                          <a:effectLst/>
                          <a:latin typeface="Arial" panose="020B0604020202020204" pitchFamily="34" charset="0"/>
                        </a:rPr>
                        <a:t>54.49</a:t>
                      </a:r>
                    </a:p>
                  </a:txBody>
                  <a:tcPr marL="7144" marR="7144" marT="7144"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t"/>
                      <a:r>
                        <a:rPr lang="en-US" sz="1200" b="1" i="0" u="none" strike="noStrike">
                          <a:solidFill>
                            <a:srgbClr val="000000"/>
                          </a:solidFill>
                          <a:effectLst/>
                          <a:latin typeface="Arial" panose="020B0604020202020204" pitchFamily="34" charset="0"/>
                        </a:rPr>
                        <a:t>58.40</a:t>
                      </a:r>
                    </a:p>
                  </a:txBody>
                  <a:tcPr marL="7144" marR="7144" marT="7144"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t"/>
                      <a:r>
                        <a:rPr lang="en-US" sz="1200" b="1" i="0" u="none" strike="noStrike">
                          <a:solidFill>
                            <a:srgbClr val="000000"/>
                          </a:solidFill>
                          <a:effectLst/>
                          <a:latin typeface="Arial" panose="020B0604020202020204" pitchFamily="34" charset="0"/>
                        </a:rPr>
                        <a:t>3.91</a:t>
                      </a:r>
                    </a:p>
                  </a:txBody>
                  <a:tcPr marL="7144" marR="7144" marT="7144"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t"/>
                      <a:r>
                        <a:rPr lang="en-US" sz="1200" b="1" i="0" u="none" strike="noStrike">
                          <a:solidFill>
                            <a:srgbClr val="000000"/>
                          </a:solidFill>
                          <a:effectLst/>
                          <a:latin typeface="Arial" panose="020B0604020202020204" pitchFamily="34" charset="0"/>
                        </a:rPr>
                        <a:t>7.2%</a:t>
                      </a:r>
                    </a:p>
                  </a:txBody>
                  <a:tcPr marL="7144" marR="7144" marT="7144" marB="0">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9"/>
                  </a:ext>
                </a:extLst>
              </a:tr>
              <a:tr h="240575">
                <a:tc>
                  <a:txBody>
                    <a:bodyPr/>
                    <a:lstStyle/>
                    <a:p>
                      <a:pPr algn="l" fontAlgn="ctr"/>
                      <a:r>
                        <a:rPr lang="en-US" sz="1200" b="1" i="0" u="none" strike="noStrike">
                          <a:solidFill>
                            <a:srgbClr val="000000"/>
                          </a:solidFill>
                          <a:effectLst/>
                          <a:latin typeface="Arial" panose="020B0604020202020204" pitchFamily="34" charset="0"/>
                        </a:rPr>
                        <a:t>Total, ENG</a:t>
                      </a:r>
                    </a:p>
                  </a:txBody>
                  <a:tcPr marL="7144" marR="7144" marT="7144"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sz="1200" b="1" i="0" u="none" strike="noStrike">
                          <a:solidFill>
                            <a:srgbClr val="000000"/>
                          </a:solidFill>
                          <a:effectLst/>
                          <a:latin typeface="Arial" panose="020B0604020202020204" pitchFamily="34" charset="0"/>
                        </a:rPr>
                        <a:t>$923.53</a:t>
                      </a:r>
                    </a:p>
                  </a:txBody>
                  <a:tcPr marL="7144" marR="7144" marT="7144"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sz="1200" b="1" i="0" u="none" strike="noStrike">
                          <a:solidFill>
                            <a:srgbClr val="000000"/>
                          </a:solidFill>
                          <a:effectLst/>
                          <a:latin typeface="Arial" panose="020B0604020202020204" pitchFamily="34" charset="0"/>
                        </a:rPr>
                        <a:t>$916.19</a:t>
                      </a:r>
                    </a:p>
                  </a:txBody>
                  <a:tcPr marL="7144" marR="7144" marT="7144"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sz="1200" b="1" i="0" u="none" strike="noStrike">
                          <a:solidFill>
                            <a:srgbClr val="000000"/>
                          </a:solidFill>
                          <a:effectLst/>
                          <a:latin typeface="Arial" panose="020B0604020202020204" pitchFamily="34" charset="0"/>
                        </a:rPr>
                        <a:t>$1,002.73</a:t>
                      </a:r>
                    </a:p>
                  </a:txBody>
                  <a:tcPr marL="7144" marR="7144" marT="7144"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sz="1200" b="1" i="0" u="none" strike="noStrike">
                          <a:solidFill>
                            <a:srgbClr val="000000"/>
                          </a:solidFill>
                          <a:effectLst/>
                          <a:latin typeface="Arial" panose="020B0604020202020204" pitchFamily="34" charset="0"/>
                        </a:rPr>
                        <a:t>$86.54</a:t>
                      </a:r>
                    </a:p>
                  </a:txBody>
                  <a:tcPr marL="7144" marR="7144" marT="7144"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sz="1200" b="1" i="0" u="none" strike="noStrike" dirty="0">
                          <a:solidFill>
                            <a:srgbClr val="000000"/>
                          </a:solidFill>
                          <a:effectLst/>
                          <a:latin typeface="Arial" panose="020B0604020202020204" pitchFamily="34" charset="0"/>
                        </a:rPr>
                        <a:t>9.4%</a:t>
                      </a:r>
                    </a:p>
                  </a:txBody>
                  <a:tcPr marL="7144" marR="7144" marT="7144"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0"/>
                  </a:ext>
                </a:extLst>
              </a:tr>
            </a:tbl>
          </a:graphicData>
        </a:graphic>
      </p:graphicFrame>
    </p:spTree>
    <p:extLst>
      <p:ext uri="{BB962C8B-B14F-4D97-AF65-F5344CB8AC3E}">
        <p14:creationId xmlns:p14="http://schemas.microsoft.com/office/powerpoint/2010/main" val="21922549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nvPr>
        </p:nvGraphicFramePr>
        <p:xfrm>
          <a:off x="784655" y="1709865"/>
          <a:ext cx="7333737" cy="4177104"/>
        </p:xfrm>
        <a:graphic>
          <a:graphicData uri="http://schemas.openxmlformats.org/drawingml/2006/table">
            <a:tbl>
              <a:tblPr/>
              <a:tblGrid>
                <a:gridCol w="3744887">
                  <a:extLst>
                    <a:ext uri="{9D8B030D-6E8A-4147-A177-3AD203B41FA5}">
                      <a16:colId xmlns:a16="http://schemas.microsoft.com/office/drawing/2014/main" xmlns="" val="20000"/>
                    </a:ext>
                  </a:extLst>
                </a:gridCol>
                <a:gridCol w="717770">
                  <a:extLst>
                    <a:ext uri="{9D8B030D-6E8A-4147-A177-3AD203B41FA5}">
                      <a16:colId xmlns:a16="http://schemas.microsoft.com/office/drawing/2014/main" xmlns="" val="20001"/>
                    </a:ext>
                  </a:extLst>
                </a:gridCol>
                <a:gridCol w="717770">
                  <a:extLst>
                    <a:ext uri="{9D8B030D-6E8A-4147-A177-3AD203B41FA5}">
                      <a16:colId xmlns:a16="http://schemas.microsoft.com/office/drawing/2014/main" xmlns="" val="20002"/>
                    </a:ext>
                  </a:extLst>
                </a:gridCol>
                <a:gridCol w="717770">
                  <a:extLst>
                    <a:ext uri="{9D8B030D-6E8A-4147-A177-3AD203B41FA5}">
                      <a16:colId xmlns:a16="http://schemas.microsoft.com/office/drawing/2014/main" xmlns="" val="20003"/>
                    </a:ext>
                  </a:extLst>
                </a:gridCol>
                <a:gridCol w="717770">
                  <a:extLst>
                    <a:ext uri="{9D8B030D-6E8A-4147-A177-3AD203B41FA5}">
                      <a16:colId xmlns:a16="http://schemas.microsoft.com/office/drawing/2014/main" xmlns="" val="20004"/>
                    </a:ext>
                  </a:extLst>
                </a:gridCol>
                <a:gridCol w="717770">
                  <a:extLst>
                    <a:ext uri="{9D8B030D-6E8A-4147-A177-3AD203B41FA5}">
                      <a16:colId xmlns:a16="http://schemas.microsoft.com/office/drawing/2014/main" xmlns="" val="20005"/>
                    </a:ext>
                  </a:extLst>
                </a:gridCol>
              </a:tblGrid>
              <a:tr h="272049">
                <a:tc gridSpan="6">
                  <a:txBody>
                    <a:bodyPr/>
                    <a:lstStyle/>
                    <a:p>
                      <a:pPr algn="ctr" fontAlgn="ctr"/>
                      <a:r>
                        <a:rPr lang="en-US" sz="1100" b="1" i="0" u="none" strike="noStrike" dirty="0">
                          <a:solidFill>
                            <a:srgbClr val="000000"/>
                          </a:solidFill>
                          <a:effectLst/>
                          <a:latin typeface="Arial" panose="020B0604020202020204" pitchFamily="34" charset="0"/>
                        </a:rPr>
                        <a:t>Funding for FY 2017 Cross-Foundation Investments</a:t>
                      </a:r>
                    </a:p>
                  </a:txBody>
                  <a:tcPr marL="7144" marR="7144" marT="7144" marB="0" anchor="ctr">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285651">
                <a:tc gridSpan="6">
                  <a:txBody>
                    <a:bodyPr/>
                    <a:lstStyle/>
                    <a:p>
                      <a:pPr algn="ctr" fontAlgn="b"/>
                      <a:r>
                        <a:rPr lang="en-US" sz="1100" b="1" i="0" u="none" strike="noStrike" dirty="0">
                          <a:solidFill>
                            <a:srgbClr val="000000"/>
                          </a:solidFill>
                          <a:effectLst/>
                          <a:latin typeface="Arial" panose="020B0604020202020204" pitchFamily="34" charset="0"/>
                        </a:rPr>
                        <a:t>(Dollars in Millions)</a:t>
                      </a:r>
                    </a:p>
                  </a:txBody>
                  <a:tcPr marL="7144" marR="7144" marT="7144" marB="0" anchor="b">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1"/>
                  </a:ext>
                </a:extLst>
              </a:tr>
              <a:tr h="479713">
                <a:tc>
                  <a:txBody>
                    <a:bodyPr/>
                    <a:lstStyle/>
                    <a:p>
                      <a:pPr algn="l" fontAlgn="b"/>
                      <a:endParaRPr lang="en-US" sz="1100" b="1" i="0" u="none" strike="noStrike" dirty="0">
                        <a:solidFill>
                          <a:srgbClr val="000000"/>
                        </a:solidFill>
                        <a:effectLst/>
                        <a:latin typeface="Arial" panose="020B0604020202020204" pitchFamily="34" charset="0"/>
                      </a:endParaRPr>
                    </a:p>
                  </a:txBody>
                  <a:tcPr marL="7144" marR="7144" marT="7144" marB="0" anchor="b">
                    <a:lnL>
                      <a:noFill/>
                    </a:lnL>
                    <a:lnR>
                      <a:noFill/>
                    </a:lnR>
                    <a:lnT w="12700" cap="flat" cmpd="sng" algn="ctr">
                      <a:solidFill>
                        <a:srgbClr val="000000"/>
                      </a:solidFill>
                      <a:prstDash val="solid"/>
                      <a:round/>
                      <a:headEnd type="none" w="med" len="med"/>
                      <a:tailEnd type="none" w="med" len="med"/>
                    </a:lnT>
                    <a:lnB>
                      <a:noFill/>
                    </a:lnB>
                  </a:tcPr>
                </a:tc>
                <a:tc rowSpan="3">
                  <a:txBody>
                    <a:bodyPr/>
                    <a:lstStyle/>
                    <a:p>
                      <a:pPr algn="r" fontAlgn="b"/>
                      <a:r>
                        <a:rPr lang="en-US" sz="1100" b="1" i="0" u="none" strike="noStrike" dirty="0">
                          <a:solidFill>
                            <a:srgbClr val="000000"/>
                          </a:solidFill>
                          <a:effectLst/>
                          <a:latin typeface="Arial" panose="020B0604020202020204" pitchFamily="34" charset="0"/>
                        </a:rPr>
                        <a:t>FY 2015</a:t>
                      </a:r>
                      <a:br>
                        <a:rPr lang="en-US" sz="1100" b="1" i="0" u="none" strike="noStrike" dirty="0">
                          <a:solidFill>
                            <a:srgbClr val="000000"/>
                          </a:solidFill>
                          <a:effectLst/>
                          <a:latin typeface="Arial" panose="020B0604020202020204" pitchFamily="34" charset="0"/>
                        </a:rPr>
                      </a:br>
                      <a:r>
                        <a:rPr lang="en-US" sz="1100" b="1" i="0" u="none" strike="noStrike" dirty="0">
                          <a:solidFill>
                            <a:srgbClr val="000000"/>
                          </a:solidFill>
                          <a:effectLst/>
                          <a:latin typeface="Arial" panose="020B0604020202020204" pitchFamily="34" charset="0"/>
                        </a:rPr>
                        <a:t>Actual</a:t>
                      </a:r>
                    </a:p>
                  </a:txBody>
                  <a:tcPr marL="7144" marR="7144" marT="7144"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r" fontAlgn="b"/>
                      <a:r>
                        <a:rPr lang="en-US" sz="1100" b="1" i="0" u="none" strike="noStrike" dirty="0">
                          <a:solidFill>
                            <a:srgbClr val="000000"/>
                          </a:solidFill>
                          <a:effectLst/>
                          <a:latin typeface="Arial" panose="020B0604020202020204" pitchFamily="34" charset="0"/>
                        </a:rPr>
                        <a:t>FY 2016</a:t>
                      </a:r>
                      <a:br>
                        <a:rPr lang="en-US" sz="1100" b="1" i="0" u="none" strike="noStrike" dirty="0">
                          <a:solidFill>
                            <a:srgbClr val="000000"/>
                          </a:solidFill>
                          <a:effectLst/>
                          <a:latin typeface="Arial" panose="020B0604020202020204" pitchFamily="34" charset="0"/>
                        </a:rPr>
                      </a:br>
                      <a:r>
                        <a:rPr lang="en-US" sz="1100" b="1" i="0" u="none" strike="noStrike" dirty="0">
                          <a:solidFill>
                            <a:srgbClr val="000000"/>
                          </a:solidFill>
                          <a:effectLst/>
                          <a:latin typeface="Arial" panose="020B0604020202020204" pitchFamily="34" charset="0"/>
                        </a:rPr>
                        <a:t>Estimate</a:t>
                      </a:r>
                    </a:p>
                  </a:txBody>
                  <a:tcPr marL="7144" marR="7144" marT="7144"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r" fontAlgn="b"/>
                      <a:r>
                        <a:rPr lang="en-US" sz="1100" b="1" i="0" u="none" strike="noStrike">
                          <a:solidFill>
                            <a:srgbClr val="000000"/>
                          </a:solidFill>
                          <a:effectLst/>
                          <a:latin typeface="Arial" panose="020B0604020202020204" pitchFamily="34" charset="0"/>
                        </a:rPr>
                        <a:t>FY 2017</a:t>
                      </a:r>
                      <a:br>
                        <a:rPr lang="en-US" sz="1100" b="1" i="0" u="none" strike="noStrike">
                          <a:solidFill>
                            <a:srgbClr val="000000"/>
                          </a:solidFill>
                          <a:effectLst/>
                          <a:latin typeface="Arial" panose="020B0604020202020204" pitchFamily="34" charset="0"/>
                        </a:rPr>
                      </a:br>
                      <a:r>
                        <a:rPr lang="en-US" sz="1100" b="1" i="0" u="none" strike="noStrike">
                          <a:solidFill>
                            <a:srgbClr val="000000"/>
                          </a:solidFill>
                          <a:effectLst/>
                          <a:latin typeface="Arial" panose="020B0604020202020204" pitchFamily="34" charset="0"/>
                        </a:rPr>
                        <a:t>Request</a:t>
                      </a:r>
                    </a:p>
                  </a:txBody>
                  <a:tcPr marL="7144" marR="7144" marT="7144"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gridSpan="2">
                  <a:txBody>
                    <a:bodyPr/>
                    <a:lstStyle/>
                    <a:p>
                      <a:pPr algn="ctr" fontAlgn="b"/>
                      <a:r>
                        <a:rPr lang="en-US" sz="1100" b="1" i="0" u="none" strike="noStrike">
                          <a:solidFill>
                            <a:srgbClr val="000000"/>
                          </a:solidFill>
                          <a:effectLst/>
                          <a:latin typeface="Arial" panose="020B0604020202020204" pitchFamily="34" charset="0"/>
                        </a:rPr>
                        <a:t>FY 2017 Request</a:t>
                      </a:r>
                      <a:br>
                        <a:rPr lang="en-US" sz="1100" b="1" i="0" u="none" strike="noStrike">
                          <a:solidFill>
                            <a:srgbClr val="000000"/>
                          </a:solidFill>
                          <a:effectLst/>
                          <a:latin typeface="Arial" panose="020B0604020202020204" pitchFamily="34" charset="0"/>
                        </a:rPr>
                      </a:br>
                      <a:r>
                        <a:rPr lang="en-US" sz="1100" b="1" i="0" u="none" strike="noStrike">
                          <a:solidFill>
                            <a:srgbClr val="000000"/>
                          </a:solidFill>
                          <a:effectLst/>
                          <a:latin typeface="Arial" panose="020B0604020202020204" pitchFamily="34" charset="0"/>
                        </a:rPr>
                        <a:t>Change Over</a:t>
                      </a:r>
                      <a:br>
                        <a:rPr lang="en-US" sz="1100" b="1" i="0" u="none" strike="noStrike">
                          <a:solidFill>
                            <a:srgbClr val="000000"/>
                          </a:solidFill>
                          <a:effectLst/>
                          <a:latin typeface="Arial" panose="020B0604020202020204" pitchFamily="34" charset="0"/>
                        </a:rPr>
                      </a:br>
                      <a:r>
                        <a:rPr lang="en-US" sz="1100" b="1" i="0" u="none" strike="noStrike">
                          <a:solidFill>
                            <a:srgbClr val="000000"/>
                          </a:solidFill>
                          <a:effectLst/>
                          <a:latin typeface="Arial" panose="020B0604020202020204" pitchFamily="34" charset="0"/>
                        </a:rPr>
                        <a:t>FY 2016 Estimate</a:t>
                      </a:r>
                    </a:p>
                  </a:txBody>
                  <a:tcPr marL="7144" marR="7144" marT="7144"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rowSpan="2" hMerge="1">
                  <a:txBody>
                    <a:bodyPr/>
                    <a:lstStyle/>
                    <a:p>
                      <a:endParaRPr lang="en-US"/>
                    </a:p>
                  </a:txBody>
                  <a:tcPr/>
                </a:tc>
                <a:extLst>
                  <a:ext uri="{0D108BD9-81ED-4DB2-BD59-A6C34878D82A}">
                    <a16:rowId xmlns:a16="http://schemas.microsoft.com/office/drawing/2014/main" xmlns="" val="10002"/>
                  </a:ext>
                </a:extLst>
              </a:tr>
              <a:tr h="272049">
                <a:tc>
                  <a:txBody>
                    <a:bodyPr/>
                    <a:lstStyle/>
                    <a:p>
                      <a:pPr algn="l" fontAlgn="b"/>
                      <a:endParaRPr lang="en-US" sz="1100" b="1" i="0" u="none" strike="noStrike" dirty="0">
                        <a:solidFill>
                          <a:srgbClr val="000000"/>
                        </a:solidFill>
                        <a:effectLst/>
                        <a:latin typeface="Arial" panose="020B0604020202020204" pitchFamily="34" charset="0"/>
                      </a:endParaRPr>
                    </a:p>
                  </a:txBody>
                  <a:tcPr marL="7144" marR="7144" marT="7144" marB="0" anchor="b">
                    <a:lnL>
                      <a:noFill/>
                    </a:lnL>
                    <a:lnR>
                      <a:noFill/>
                    </a:lnR>
                    <a:lnT>
                      <a:noFill/>
                    </a:lnT>
                    <a:lnB>
                      <a:noFill/>
                    </a:lnB>
                  </a:tcPr>
                </a:tc>
                <a:tc vMerge="1">
                  <a:txBody>
                    <a:bodyPr/>
                    <a:lstStyle/>
                    <a:p>
                      <a:endParaRPr lang="en-US"/>
                    </a:p>
                  </a:txBody>
                  <a:tcPr/>
                </a:tc>
                <a:tc vMerge="1">
                  <a:txBody>
                    <a:bodyPr/>
                    <a:lstStyle/>
                    <a:p>
                      <a:endParaRPr lang="en-US"/>
                    </a:p>
                  </a:txBody>
                  <a:tcPr/>
                </a:tc>
                <a:tc v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xmlns="" val="10003"/>
                  </a:ext>
                </a:extLst>
              </a:tr>
              <a:tr h="272049">
                <a:tc>
                  <a:txBody>
                    <a:bodyPr/>
                    <a:lstStyle/>
                    <a:p>
                      <a:pPr algn="l" fontAlgn="b"/>
                      <a:r>
                        <a:rPr lang="en-US" sz="1100" b="1" i="0" u="none" strike="noStrike" dirty="0">
                          <a:solidFill>
                            <a:srgbClr val="000000"/>
                          </a:solidFill>
                          <a:effectLst/>
                          <a:latin typeface="Arial" panose="020B0604020202020204" pitchFamily="34" charset="0"/>
                        </a:rPr>
                        <a:t> </a:t>
                      </a:r>
                    </a:p>
                  </a:txBody>
                  <a:tcPr marL="7144" marR="7144" marT="7144" marB="0" anchor="b">
                    <a:lnL>
                      <a:noFill/>
                    </a:lnL>
                    <a:lnR>
                      <a:noFill/>
                    </a:lnR>
                    <a:lnT>
                      <a:noFill/>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r" fontAlgn="b"/>
                      <a:r>
                        <a:rPr lang="en-US" sz="1100" b="1" i="0" u="none" strike="noStrike">
                          <a:solidFill>
                            <a:srgbClr val="000000"/>
                          </a:solidFill>
                          <a:effectLst/>
                          <a:latin typeface="Arial" panose="020B0604020202020204" pitchFamily="34" charset="0"/>
                        </a:rPr>
                        <a:t>Amount</a:t>
                      </a:r>
                    </a:p>
                  </a:txBody>
                  <a:tcPr marL="7144" marR="7144" marT="7144"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Arial" panose="020B0604020202020204" pitchFamily="34" charset="0"/>
                        </a:rPr>
                        <a:t>Percent</a:t>
                      </a:r>
                    </a:p>
                  </a:txBody>
                  <a:tcPr marL="7144" marR="7144" marT="714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327184">
                <a:tc>
                  <a:txBody>
                    <a:bodyPr/>
                    <a:lstStyle/>
                    <a:p>
                      <a:pPr algn="l" fontAlgn="b"/>
                      <a:r>
                        <a:rPr lang="en-US" sz="1100" b="1" i="0" u="none" strike="noStrike" dirty="0">
                          <a:solidFill>
                            <a:srgbClr val="000000"/>
                          </a:solidFill>
                          <a:effectLst/>
                          <a:latin typeface="Arial" panose="020B0604020202020204" pitchFamily="34" charset="0"/>
                        </a:rPr>
                        <a:t>Understanding The Brain (</a:t>
                      </a:r>
                      <a:r>
                        <a:rPr lang="en-US" sz="1100" b="1" i="0" u="none" strike="noStrike" dirty="0" err="1">
                          <a:solidFill>
                            <a:srgbClr val="000000"/>
                          </a:solidFill>
                          <a:effectLst/>
                          <a:latin typeface="Arial" panose="020B0604020202020204" pitchFamily="34" charset="0"/>
                        </a:rPr>
                        <a:t>UtB</a:t>
                      </a:r>
                      <a:r>
                        <a:rPr lang="en-US" sz="1100" b="1" i="0" u="none" strike="noStrike" dirty="0">
                          <a:solidFill>
                            <a:srgbClr val="000000"/>
                          </a:solidFill>
                          <a:effectLst/>
                          <a:latin typeface="Arial" panose="020B0604020202020204" pitchFamily="34" charset="0"/>
                        </a:rPr>
                        <a:t>)</a:t>
                      </a:r>
                    </a:p>
                    <a:p>
                      <a:pPr algn="l" fontAlgn="b"/>
                      <a:endParaRPr lang="en-US" sz="1100" b="1" i="0" u="none" strike="noStrike" dirty="0">
                        <a:solidFill>
                          <a:srgbClr val="000000"/>
                        </a:solidFill>
                        <a:effectLst/>
                        <a:latin typeface="Arial" panose="020B0604020202020204" pitchFamily="34" charset="0"/>
                      </a:endParaRPr>
                    </a:p>
                  </a:txBody>
                  <a:tcPr marL="7144" marR="7144" marT="714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US" sz="1100" b="1" i="0" u="none" strike="noStrike">
                          <a:solidFill>
                            <a:srgbClr val="000000"/>
                          </a:solidFill>
                          <a:effectLst/>
                          <a:latin typeface="Arial" panose="020B0604020202020204" pitchFamily="34" charset="0"/>
                        </a:rPr>
                        <a:t>$109.39</a:t>
                      </a:r>
                    </a:p>
                  </a:txBody>
                  <a:tcPr marL="7144" marR="7144" marT="7144"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US" sz="1100" b="1" i="0" u="none" strike="noStrike" dirty="0">
                          <a:solidFill>
                            <a:srgbClr val="000000"/>
                          </a:solidFill>
                          <a:effectLst/>
                          <a:latin typeface="Arial" panose="020B0604020202020204" pitchFamily="34" charset="0"/>
                        </a:rPr>
                        <a:t>$146.93</a:t>
                      </a:r>
                    </a:p>
                  </a:txBody>
                  <a:tcPr marL="7144" marR="7144" marT="7144"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US" sz="1100" b="1" i="0" u="none" strike="noStrike" dirty="0">
                          <a:solidFill>
                            <a:srgbClr val="000000"/>
                          </a:solidFill>
                          <a:effectLst/>
                          <a:latin typeface="Arial" panose="020B0604020202020204" pitchFamily="34" charset="0"/>
                        </a:rPr>
                        <a:t>$141.62</a:t>
                      </a:r>
                    </a:p>
                  </a:txBody>
                  <a:tcPr marL="7144" marR="7144" marT="7144" marB="0">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t"/>
                      <a:r>
                        <a:rPr lang="en-US" sz="1100" b="1" i="0" u="none" strike="noStrike">
                          <a:solidFill>
                            <a:srgbClr val="000000"/>
                          </a:solidFill>
                          <a:effectLst/>
                          <a:latin typeface="Arial" panose="020B0604020202020204" pitchFamily="34" charset="0"/>
                        </a:rPr>
                        <a:t>-$5.31</a:t>
                      </a:r>
                    </a:p>
                  </a:txBody>
                  <a:tcPr marL="7144" marR="7144" marT="7144"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US" sz="1100" b="1" i="0" u="none" strike="noStrike">
                          <a:solidFill>
                            <a:srgbClr val="000000"/>
                          </a:solidFill>
                          <a:effectLst/>
                          <a:latin typeface="Arial" panose="020B0604020202020204" pitchFamily="34" charset="0"/>
                        </a:rPr>
                        <a:t>-3.6%</a:t>
                      </a:r>
                    </a:p>
                  </a:txBody>
                  <a:tcPr marL="7144" marR="7144" marT="7144" marB="0">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xmlns="" val="10005"/>
                  </a:ext>
                </a:extLst>
              </a:tr>
              <a:tr h="327184">
                <a:tc>
                  <a:txBody>
                    <a:bodyPr/>
                    <a:lstStyle/>
                    <a:p>
                      <a:pPr algn="l" fontAlgn="b"/>
                      <a:r>
                        <a:rPr lang="en-US" sz="1100" b="1" i="0" u="none" strike="noStrike" dirty="0">
                          <a:solidFill>
                            <a:srgbClr val="000000"/>
                          </a:solidFill>
                          <a:effectLst/>
                          <a:latin typeface="Arial" panose="020B0604020202020204" pitchFamily="34" charset="0"/>
                        </a:rPr>
                        <a:t>Risk and Resilience</a:t>
                      </a:r>
                    </a:p>
                    <a:p>
                      <a:pPr algn="l" fontAlgn="b"/>
                      <a:endParaRPr lang="en-US" sz="1100" b="1" i="0" u="none" strike="noStrike" dirty="0">
                        <a:solidFill>
                          <a:srgbClr val="000000"/>
                        </a:solidFill>
                        <a:effectLst/>
                        <a:latin typeface="Arial" panose="020B0604020202020204" pitchFamily="34" charset="0"/>
                      </a:endParaRPr>
                    </a:p>
                  </a:txBody>
                  <a:tcPr marL="7144" marR="7144" marT="7144" marB="0" anchor="b">
                    <a:lnL>
                      <a:noFill/>
                    </a:lnL>
                    <a:lnR>
                      <a:noFill/>
                    </a:lnR>
                    <a:lnT>
                      <a:noFill/>
                    </a:lnT>
                    <a:lnB>
                      <a:noFill/>
                    </a:lnB>
                  </a:tcPr>
                </a:tc>
                <a:tc>
                  <a:txBody>
                    <a:bodyPr/>
                    <a:lstStyle/>
                    <a:p>
                      <a:pPr algn="r" fontAlgn="t"/>
                      <a:r>
                        <a:rPr lang="en-US" sz="1100" b="1" i="0" u="none" strike="noStrike">
                          <a:solidFill>
                            <a:srgbClr val="000000"/>
                          </a:solidFill>
                          <a:effectLst/>
                          <a:latin typeface="Arial" panose="020B0604020202020204" pitchFamily="34" charset="0"/>
                        </a:rPr>
                        <a:t>19.34</a:t>
                      </a:r>
                    </a:p>
                  </a:txBody>
                  <a:tcPr marL="7144" marR="7144" marT="7144" marB="0">
                    <a:lnL>
                      <a:noFill/>
                    </a:lnL>
                    <a:lnR>
                      <a:noFill/>
                    </a:lnR>
                    <a:lnT>
                      <a:noFill/>
                    </a:lnT>
                    <a:lnB>
                      <a:noFill/>
                    </a:lnB>
                  </a:tcPr>
                </a:tc>
                <a:tc>
                  <a:txBody>
                    <a:bodyPr/>
                    <a:lstStyle/>
                    <a:p>
                      <a:pPr algn="r" fontAlgn="t"/>
                      <a:r>
                        <a:rPr lang="en-US" sz="1100" b="1" i="0" u="none" strike="noStrike">
                          <a:solidFill>
                            <a:srgbClr val="000000"/>
                          </a:solidFill>
                          <a:effectLst/>
                          <a:latin typeface="Arial" panose="020B0604020202020204" pitchFamily="34" charset="0"/>
                        </a:rPr>
                        <a:t>41.15</a:t>
                      </a:r>
                    </a:p>
                  </a:txBody>
                  <a:tcPr marL="7144" marR="7144" marT="7144" marB="0">
                    <a:lnL>
                      <a:noFill/>
                    </a:lnL>
                    <a:lnR>
                      <a:noFill/>
                    </a:lnR>
                    <a:lnT>
                      <a:noFill/>
                    </a:lnT>
                    <a:lnB>
                      <a:noFill/>
                    </a:lnB>
                  </a:tcPr>
                </a:tc>
                <a:tc>
                  <a:txBody>
                    <a:bodyPr/>
                    <a:lstStyle/>
                    <a:p>
                      <a:pPr algn="r" fontAlgn="t"/>
                      <a:r>
                        <a:rPr lang="en-US" sz="1100" b="1" i="0" u="none" strike="noStrike" dirty="0">
                          <a:solidFill>
                            <a:srgbClr val="000000"/>
                          </a:solidFill>
                          <a:effectLst/>
                          <a:latin typeface="Arial" panose="020B0604020202020204" pitchFamily="34" charset="0"/>
                        </a:rPr>
                        <a:t>43.15</a:t>
                      </a:r>
                    </a:p>
                  </a:txBody>
                  <a:tcPr marL="7144" marR="7144" marT="7144" marB="0">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t"/>
                      <a:r>
                        <a:rPr lang="en-US" sz="1100" b="1" i="0" u="none" strike="noStrike">
                          <a:solidFill>
                            <a:srgbClr val="000000"/>
                          </a:solidFill>
                          <a:effectLst/>
                          <a:latin typeface="Arial" panose="020B0604020202020204" pitchFamily="34" charset="0"/>
                        </a:rPr>
                        <a:t>2.00</a:t>
                      </a:r>
                    </a:p>
                  </a:txBody>
                  <a:tcPr marL="7144" marR="7144" marT="7144" marB="0">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t"/>
                      <a:r>
                        <a:rPr lang="en-US" sz="1100" b="1" i="0" u="none" strike="noStrike">
                          <a:solidFill>
                            <a:srgbClr val="000000"/>
                          </a:solidFill>
                          <a:effectLst/>
                          <a:latin typeface="Arial" panose="020B0604020202020204" pitchFamily="34" charset="0"/>
                        </a:rPr>
                        <a:t>4.9%</a:t>
                      </a:r>
                    </a:p>
                  </a:txBody>
                  <a:tcPr marL="7144" marR="7144" marT="7144" marB="0">
                    <a:lnL>
                      <a:noFill/>
                    </a:lnL>
                    <a:lnR>
                      <a:noFill/>
                    </a:lnR>
                    <a:lnT>
                      <a:noFill/>
                    </a:lnT>
                    <a:lnB>
                      <a:noFill/>
                    </a:lnB>
                  </a:tcPr>
                </a:tc>
                <a:extLst>
                  <a:ext uri="{0D108BD9-81ED-4DB2-BD59-A6C34878D82A}">
                    <a16:rowId xmlns:a16="http://schemas.microsoft.com/office/drawing/2014/main" xmlns="" val="10006"/>
                  </a:ext>
                </a:extLst>
              </a:tr>
              <a:tr h="967264">
                <a:tc>
                  <a:txBody>
                    <a:bodyPr/>
                    <a:lstStyle/>
                    <a:p>
                      <a:pPr algn="l" fontAlgn="b"/>
                      <a:r>
                        <a:rPr lang="en-US" sz="1100" b="1" i="0" u="none" strike="noStrike" dirty="0">
                          <a:solidFill>
                            <a:srgbClr val="000000"/>
                          </a:solidFill>
                          <a:effectLst/>
                          <a:latin typeface="Arial" panose="020B0604020202020204" pitchFamily="34" charset="0"/>
                        </a:rPr>
                        <a:t>Innovations at the Nexus of Food, Energy, and</a:t>
                      </a:r>
                      <a:br>
                        <a:rPr lang="en-US" sz="1100" b="1" i="0" u="none" strike="noStrike" dirty="0">
                          <a:solidFill>
                            <a:srgbClr val="000000"/>
                          </a:solidFill>
                          <a:effectLst/>
                          <a:latin typeface="Arial" panose="020B0604020202020204" pitchFamily="34" charset="0"/>
                        </a:rPr>
                      </a:br>
                      <a:r>
                        <a:rPr lang="en-US" sz="1100" b="1" i="0" u="none" strike="noStrike" dirty="0">
                          <a:solidFill>
                            <a:srgbClr val="000000"/>
                          </a:solidFill>
                          <a:effectLst/>
                          <a:latin typeface="Arial" panose="020B0604020202020204" pitchFamily="34" charset="0"/>
                        </a:rPr>
                        <a:t>   Water Systems (INFEWS)</a:t>
                      </a:r>
                    </a:p>
                    <a:p>
                      <a:pPr algn="l" fontAlgn="b"/>
                      <a:endParaRPr lang="en-US" sz="1100" b="1" i="0" u="none" strike="noStrike" dirty="0">
                        <a:solidFill>
                          <a:srgbClr val="000000"/>
                        </a:solidFill>
                        <a:effectLst/>
                        <a:latin typeface="Arial" panose="020B0604020202020204" pitchFamily="34" charset="0"/>
                      </a:endParaRPr>
                    </a:p>
                    <a:p>
                      <a:pPr marL="0" marR="0" indent="0" algn="l" defTabSz="914400" rtl="0" eaLnBrk="1" fontAlgn="b" latinLnBrk="0" hangingPunct="1">
                        <a:lnSpc>
                          <a:spcPct val="100000"/>
                        </a:lnSpc>
                        <a:spcBef>
                          <a:spcPts val="0"/>
                        </a:spcBef>
                        <a:spcAft>
                          <a:spcPts val="0"/>
                        </a:spcAft>
                        <a:buClrTx/>
                        <a:buSzTx/>
                        <a:buFontTx/>
                        <a:buNone/>
                        <a:tabLst/>
                        <a:defRPr/>
                      </a:pPr>
                      <a:r>
                        <a:rPr lang="en-US" sz="1100" b="1" i="0" u="none" strike="noStrike" dirty="0">
                          <a:solidFill>
                            <a:srgbClr val="000000"/>
                          </a:solidFill>
                          <a:effectLst/>
                          <a:latin typeface="Arial" panose="020B0604020202020204" pitchFamily="34" charset="0"/>
                        </a:rPr>
                        <a:t>Inclusion across the Nation of Communities of Learners</a:t>
                      </a:r>
                      <a:br>
                        <a:rPr lang="en-US" sz="1100" b="1" i="0" u="none" strike="noStrike" dirty="0">
                          <a:solidFill>
                            <a:srgbClr val="000000"/>
                          </a:solidFill>
                          <a:effectLst/>
                          <a:latin typeface="Arial" panose="020B0604020202020204" pitchFamily="34" charset="0"/>
                        </a:rPr>
                      </a:br>
                      <a:r>
                        <a:rPr lang="en-US" sz="1100" b="1" i="0" u="none" strike="noStrike" dirty="0">
                          <a:solidFill>
                            <a:srgbClr val="000000"/>
                          </a:solidFill>
                          <a:effectLst/>
                          <a:latin typeface="Arial" panose="020B0604020202020204" pitchFamily="34" charset="0"/>
                        </a:rPr>
                        <a:t>   of Underrepresented Discoverers in Engineering</a:t>
                      </a:r>
                      <a:br>
                        <a:rPr lang="en-US" sz="1100" b="1" i="0" u="none" strike="noStrike" dirty="0">
                          <a:solidFill>
                            <a:srgbClr val="000000"/>
                          </a:solidFill>
                          <a:effectLst/>
                          <a:latin typeface="Arial" panose="020B0604020202020204" pitchFamily="34" charset="0"/>
                        </a:rPr>
                      </a:br>
                      <a:r>
                        <a:rPr lang="en-US" sz="1100" b="1" i="0" u="none" strike="noStrike" dirty="0">
                          <a:solidFill>
                            <a:srgbClr val="000000"/>
                          </a:solidFill>
                          <a:effectLst/>
                          <a:latin typeface="Arial" panose="020B0604020202020204" pitchFamily="34" charset="0"/>
                        </a:rPr>
                        <a:t>   and Science (NSF INCLUDES) </a:t>
                      </a:r>
                    </a:p>
                  </a:txBody>
                  <a:tcPr marL="7144" marR="7144" marT="7144" marB="0" anchor="b">
                    <a:lnL>
                      <a:noFill/>
                    </a:lnL>
                    <a:lnR>
                      <a:noFill/>
                    </a:lnR>
                    <a:lnT>
                      <a:noFill/>
                    </a:lnT>
                    <a:lnB>
                      <a:noFill/>
                    </a:lnB>
                  </a:tcPr>
                </a:tc>
                <a:tc>
                  <a:txBody>
                    <a:bodyPr/>
                    <a:lstStyle/>
                    <a:p>
                      <a:pPr algn="r" fontAlgn="t"/>
                      <a:r>
                        <a:rPr lang="en-US" sz="1100" b="1" i="0" u="none" strike="noStrike" dirty="0">
                          <a:solidFill>
                            <a:srgbClr val="000000"/>
                          </a:solidFill>
                          <a:effectLst/>
                          <a:latin typeface="Arial" panose="020B0604020202020204" pitchFamily="34" charset="0"/>
                        </a:rPr>
                        <a:t>-  </a:t>
                      </a:r>
                    </a:p>
                  </a:txBody>
                  <a:tcPr marL="7144" marR="7144" marT="7144" marB="0">
                    <a:lnL>
                      <a:noFill/>
                    </a:lnL>
                    <a:lnR>
                      <a:noFill/>
                    </a:lnR>
                    <a:lnT>
                      <a:noFill/>
                    </a:lnT>
                    <a:lnB>
                      <a:noFill/>
                    </a:lnB>
                  </a:tcPr>
                </a:tc>
                <a:tc>
                  <a:txBody>
                    <a:bodyPr/>
                    <a:lstStyle/>
                    <a:p>
                      <a:pPr algn="r" fontAlgn="t"/>
                      <a:r>
                        <a:rPr lang="en-US" sz="1100" b="1" i="0" u="none" strike="noStrike" dirty="0">
                          <a:solidFill>
                            <a:srgbClr val="000000"/>
                          </a:solidFill>
                          <a:effectLst/>
                          <a:latin typeface="Arial" panose="020B0604020202020204" pitchFamily="34" charset="0"/>
                        </a:rPr>
                        <a:t>48.68</a:t>
                      </a:r>
                    </a:p>
                  </a:txBody>
                  <a:tcPr marL="7144" marR="7144" marT="7144" marB="0">
                    <a:lnL>
                      <a:noFill/>
                    </a:lnL>
                    <a:lnR>
                      <a:noFill/>
                    </a:lnR>
                    <a:lnT>
                      <a:noFill/>
                    </a:lnT>
                    <a:lnB>
                      <a:noFill/>
                    </a:lnB>
                  </a:tcPr>
                </a:tc>
                <a:tc>
                  <a:txBody>
                    <a:bodyPr/>
                    <a:lstStyle/>
                    <a:p>
                      <a:pPr algn="r" fontAlgn="t"/>
                      <a:r>
                        <a:rPr lang="en-US" sz="1100" b="1" i="0" u="none" strike="noStrike" dirty="0">
                          <a:solidFill>
                            <a:srgbClr val="000000"/>
                          </a:solidFill>
                          <a:effectLst/>
                          <a:latin typeface="Arial" panose="020B0604020202020204" pitchFamily="34" charset="0"/>
                        </a:rPr>
                        <a:t>62.18</a:t>
                      </a:r>
                    </a:p>
                  </a:txBody>
                  <a:tcPr marL="7144" marR="7144" marT="7144" marB="0">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t"/>
                      <a:r>
                        <a:rPr lang="en-US" sz="1100" b="1" i="0" u="none" strike="noStrike" dirty="0">
                          <a:solidFill>
                            <a:srgbClr val="000000"/>
                          </a:solidFill>
                          <a:effectLst/>
                          <a:latin typeface="Arial" panose="020B0604020202020204" pitchFamily="34" charset="0"/>
                        </a:rPr>
                        <a:t>13.50</a:t>
                      </a:r>
                    </a:p>
                  </a:txBody>
                  <a:tcPr marL="7144" marR="7144" marT="7144" marB="0">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t"/>
                      <a:r>
                        <a:rPr lang="en-US" sz="1100" b="1" i="0" u="none" strike="noStrike" dirty="0">
                          <a:solidFill>
                            <a:srgbClr val="000000"/>
                          </a:solidFill>
                          <a:effectLst/>
                          <a:latin typeface="Arial" panose="020B0604020202020204" pitchFamily="34" charset="0"/>
                        </a:rPr>
                        <a:t>27.7%</a:t>
                      </a:r>
                    </a:p>
                  </a:txBody>
                  <a:tcPr marL="7144" marR="7144" marT="7144" marB="0">
                    <a:lnL>
                      <a:noFill/>
                    </a:lnL>
                    <a:lnR>
                      <a:noFill/>
                    </a:lnR>
                    <a:lnT>
                      <a:noFill/>
                    </a:lnT>
                    <a:lnB>
                      <a:noFill/>
                    </a:lnB>
                  </a:tcPr>
                </a:tc>
                <a:extLst>
                  <a:ext uri="{0D108BD9-81ED-4DB2-BD59-A6C34878D82A}">
                    <a16:rowId xmlns:a16="http://schemas.microsoft.com/office/drawing/2014/main" xmlns="" val="10007"/>
                  </a:ext>
                </a:extLst>
              </a:tr>
              <a:tr h="897761">
                <a:tc>
                  <a:txBody>
                    <a:bodyPr/>
                    <a:lstStyle/>
                    <a:p>
                      <a:pPr algn="l" fontAlgn="b"/>
                      <a:endParaRPr lang="en-US" sz="1100" b="1" i="0" u="none" strike="noStrike" dirty="0">
                        <a:solidFill>
                          <a:srgbClr val="000000"/>
                        </a:solidFill>
                        <a:effectLst/>
                        <a:latin typeface="Arial" panose="020B0604020202020204" pitchFamily="34" charset="0"/>
                      </a:endParaRPr>
                    </a:p>
                  </a:txBody>
                  <a:tcPr marL="7144" marR="7144" marT="714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t"/>
                      <a:r>
                        <a:rPr lang="en-US" sz="1100" b="1" i="0" u="none" strike="noStrike" dirty="0">
                          <a:solidFill>
                            <a:srgbClr val="000000"/>
                          </a:solidFill>
                          <a:effectLst/>
                          <a:latin typeface="Arial" panose="020B0604020202020204" pitchFamily="34" charset="0"/>
                        </a:rPr>
                        <a:t>-  </a:t>
                      </a:r>
                    </a:p>
                  </a:txBody>
                  <a:tcPr marL="7144" marR="7144" marT="7144"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t"/>
                      <a:r>
                        <a:rPr lang="en-US" sz="1100" b="1" i="0" u="none" strike="noStrike">
                          <a:solidFill>
                            <a:srgbClr val="000000"/>
                          </a:solidFill>
                          <a:effectLst/>
                          <a:latin typeface="Arial" panose="020B0604020202020204" pitchFamily="34" charset="0"/>
                        </a:rPr>
                        <a:t>15.50</a:t>
                      </a:r>
                    </a:p>
                  </a:txBody>
                  <a:tcPr marL="7144" marR="7144" marT="7144"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t"/>
                      <a:r>
                        <a:rPr lang="en-US" sz="1100" b="1" i="0" u="none" strike="noStrike">
                          <a:solidFill>
                            <a:srgbClr val="000000"/>
                          </a:solidFill>
                          <a:effectLst/>
                          <a:latin typeface="Arial" panose="020B0604020202020204" pitchFamily="34" charset="0"/>
                        </a:rPr>
                        <a:t>16.00</a:t>
                      </a:r>
                    </a:p>
                  </a:txBody>
                  <a:tcPr marL="7144" marR="7144" marT="7144" marB="0">
                    <a:lnL>
                      <a:noFill/>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t"/>
                      <a:r>
                        <a:rPr lang="en-US" sz="1100" b="1" i="0" u="none" strike="noStrike" dirty="0">
                          <a:solidFill>
                            <a:srgbClr val="000000"/>
                          </a:solidFill>
                          <a:effectLst/>
                          <a:latin typeface="Arial" panose="020B0604020202020204" pitchFamily="34" charset="0"/>
                        </a:rPr>
                        <a:t>0.50</a:t>
                      </a:r>
                    </a:p>
                  </a:txBody>
                  <a:tcPr marL="7144" marR="7144" marT="7144" marB="0">
                    <a:lnL w="63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r" fontAlgn="t"/>
                      <a:r>
                        <a:rPr lang="en-US" sz="1100" b="1" i="0" u="none" strike="noStrike" dirty="0">
                          <a:solidFill>
                            <a:srgbClr val="000000"/>
                          </a:solidFill>
                          <a:effectLst/>
                          <a:latin typeface="Arial" panose="020B0604020202020204" pitchFamily="34" charset="0"/>
                        </a:rPr>
                        <a:t>3.2%</a:t>
                      </a:r>
                    </a:p>
                  </a:txBody>
                  <a:tcPr marL="7144" marR="7144" marT="7144"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799216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2" name="Rectangle 2"/>
          <p:cNvSpPr>
            <a:spLocks noGrp="1" noChangeArrowheads="1"/>
          </p:cNvSpPr>
          <p:nvPr>
            <p:ph type="body" idx="1"/>
          </p:nvPr>
        </p:nvSpPr>
        <p:spPr/>
        <p:txBody>
          <a:bodyPr/>
          <a:lstStyle/>
          <a:p>
            <a:pPr>
              <a:buClr>
                <a:srgbClr val="A50021"/>
              </a:buClr>
              <a:buFont typeface="Wingdings" pitchFamily="2" charset="2"/>
              <a:buChar char="u"/>
            </a:pPr>
            <a:r>
              <a:rPr lang="en-US" sz="2800" b="1" dirty="0">
                <a:solidFill>
                  <a:srgbClr val="006600"/>
                </a:solidFill>
                <a:latin typeface="Verdana" pitchFamily="34" charset="0"/>
              </a:rPr>
              <a:t> Be friendly</a:t>
            </a:r>
          </a:p>
          <a:p>
            <a:pPr lvl="1">
              <a:buClr>
                <a:srgbClr val="A50021"/>
              </a:buClr>
              <a:buFont typeface="Wingdings" pitchFamily="2" charset="2"/>
              <a:buChar char="u"/>
            </a:pPr>
            <a:r>
              <a:rPr lang="en-US" sz="2400" b="1" dirty="0">
                <a:solidFill>
                  <a:srgbClr val="006600"/>
                </a:solidFill>
                <a:latin typeface="Verdana" pitchFamily="34" charset="0"/>
              </a:rPr>
              <a:t> No excuse for surly, rude behavior</a:t>
            </a:r>
          </a:p>
          <a:p>
            <a:pPr>
              <a:buClr>
                <a:srgbClr val="A50021"/>
              </a:buClr>
              <a:buFont typeface="Wingdings" pitchFamily="2" charset="2"/>
              <a:buChar char="u"/>
            </a:pPr>
            <a:r>
              <a:rPr lang="en-US" sz="2800" b="1" dirty="0">
                <a:solidFill>
                  <a:srgbClr val="006600"/>
                </a:solidFill>
                <a:latin typeface="Verdana" pitchFamily="34" charset="0"/>
              </a:rPr>
              <a:t> Service – Projects</a:t>
            </a:r>
          </a:p>
          <a:p>
            <a:pPr lvl="1">
              <a:buClr>
                <a:srgbClr val="A50021"/>
              </a:buClr>
              <a:buFont typeface="Wingdings" pitchFamily="2" charset="2"/>
              <a:buChar char="u"/>
            </a:pPr>
            <a:r>
              <a:rPr lang="en-US" sz="2400" b="1" dirty="0">
                <a:solidFill>
                  <a:srgbClr val="006600"/>
                </a:solidFill>
                <a:latin typeface="Verdana" pitchFamily="34" charset="0"/>
              </a:rPr>
              <a:t> Pick </a:t>
            </a:r>
            <a:r>
              <a:rPr lang="en-US" sz="2400" b="1" i="1" dirty="0">
                <a:solidFill>
                  <a:srgbClr val="006600"/>
                </a:solidFill>
                <a:latin typeface="Verdana" pitchFamily="34" charset="0"/>
              </a:rPr>
              <a:t>one</a:t>
            </a:r>
            <a:r>
              <a:rPr lang="en-US" sz="2400" b="1" dirty="0">
                <a:solidFill>
                  <a:srgbClr val="006600"/>
                </a:solidFill>
                <a:latin typeface="Verdana" pitchFamily="34" charset="0"/>
              </a:rPr>
              <a:t> you enjoy &amp; make it yours</a:t>
            </a:r>
          </a:p>
          <a:p>
            <a:pPr lvl="1">
              <a:buClr>
                <a:srgbClr val="A50021"/>
              </a:buClr>
              <a:buFont typeface="Wingdings" pitchFamily="2" charset="2"/>
              <a:buNone/>
            </a:pPr>
            <a:r>
              <a:rPr lang="en-US" sz="2400" b="1" dirty="0">
                <a:solidFill>
                  <a:srgbClr val="006600"/>
                </a:solidFill>
                <a:latin typeface="Verdana" pitchFamily="34" charset="0"/>
              </a:rPr>
              <a:t>		(e.g., contest for high school day)</a:t>
            </a:r>
          </a:p>
          <a:p>
            <a:pPr>
              <a:buClr>
                <a:srgbClr val="A50021"/>
              </a:buClr>
              <a:buFont typeface="Wingdings" pitchFamily="2" charset="2"/>
              <a:buChar char="u"/>
            </a:pPr>
            <a:r>
              <a:rPr lang="en-US" sz="2800" b="1" dirty="0">
                <a:solidFill>
                  <a:srgbClr val="006600"/>
                </a:solidFill>
                <a:latin typeface="Verdana" pitchFamily="34" charset="0"/>
              </a:rPr>
              <a:t> Service – the Commons</a:t>
            </a:r>
          </a:p>
          <a:p>
            <a:pPr lvl="1">
              <a:buClr>
                <a:srgbClr val="A50021"/>
              </a:buClr>
              <a:buFont typeface="Wingdings" pitchFamily="2" charset="2"/>
              <a:buChar char="u"/>
            </a:pPr>
            <a:r>
              <a:rPr lang="en-US" sz="2400" b="1" dirty="0">
                <a:solidFill>
                  <a:srgbClr val="006600"/>
                </a:solidFill>
                <a:latin typeface="Verdana" pitchFamily="34" charset="0"/>
              </a:rPr>
              <a:t> Do </a:t>
            </a:r>
            <a:r>
              <a:rPr lang="en-US" sz="2400" b="1" i="1" dirty="0">
                <a:solidFill>
                  <a:srgbClr val="006600"/>
                </a:solidFill>
                <a:latin typeface="Verdana" pitchFamily="34" charset="0"/>
              </a:rPr>
              <a:t>your share</a:t>
            </a:r>
            <a:r>
              <a:rPr lang="en-US" sz="2400" b="1" dirty="0">
                <a:solidFill>
                  <a:srgbClr val="006600"/>
                </a:solidFill>
                <a:latin typeface="Verdana" pitchFamily="34" charset="0"/>
              </a:rPr>
              <a:t> (but not more) of committees, homecoming, visitors and so forth.</a:t>
            </a:r>
          </a:p>
        </p:txBody>
      </p:sp>
      <p:sp>
        <p:nvSpPr>
          <p:cNvPr id="778243" name="Text Box 3"/>
          <p:cNvSpPr txBox="1">
            <a:spLocks noChangeArrowheads="1"/>
          </p:cNvSpPr>
          <p:nvPr/>
        </p:nvSpPr>
        <p:spPr bwMode="auto">
          <a:xfrm>
            <a:off x="0" y="0"/>
            <a:ext cx="9144000" cy="1096963"/>
          </a:xfrm>
          <a:prstGeom prst="rect">
            <a:avLst/>
          </a:prstGeom>
          <a:solidFill>
            <a:srgbClr val="EAEAEA"/>
          </a:solidFill>
          <a:ln w="9525">
            <a:noFill/>
            <a:miter lim="800000"/>
            <a:headEnd/>
            <a:tailEnd/>
          </a:ln>
          <a:effectLst/>
        </p:spPr>
        <p:txBody>
          <a:bodyPr/>
          <a:lstStyle/>
          <a:p>
            <a:pPr>
              <a:buFont typeface="Wingdings" pitchFamily="2" charset="2"/>
              <a:buNone/>
            </a:pPr>
            <a:r>
              <a:rPr lang="en-US" sz="4400" dirty="0">
                <a:solidFill>
                  <a:schemeClr val="accent2"/>
                </a:solidFill>
              </a:rPr>
              <a:t>Collegiality &amp; Service</a:t>
            </a:r>
          </a:p>
        </p:txBody>
      </p:sp>
      <p:sp>
        <p:nvSpPr>
          <p:cNvPr id="6" name="Slide Number Placeholder 5"/>
          <p:cNvSpPr>
            <a:spLocks noGrp="1"/>
          </p:cNvSpPr>
          <p:nvPr>
            <p:ph type="sldNum" sz="quarter" idx="12"/>
          </p:nvPr>
        </p:nvSpPr>
        <p:spPr/>
        <p:txBody>
          <a:bodyPr/>
          <a:lstStyle/>
          <a:p>
            <a:fld id="{F471837E-1E13-4F82-84A4-4B054FAB7E00}" type="slidenum">
              <a:rPr lang="en-US" smtClean="0"/>
              <a:pPr/>
              <a:t>7</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nvPr>
        </p:nvGraphicFramePr>
        <p:xfrm>
          <a:off x="1130644" y="1382413"/>
          <a:ext cx="6481124" cy="3355326"/>
        </p:xfrm>
        <a:graphic>
          <a:graphicData uri="http://schemas.openxmlformats.org/drawingml/2006/table">
            <a:tbl>
              <a:tblPr/>
              <a:tblGrid>
                <a:gridCol w="3231379">
                  <a:extLst>
                    <a:ext uri="{9D8B030D-6E8A-4147-A177-3AD203B41FA5}">
                      <a16:colId xmlns:a16="http://schemas.microsoft.com/office/drawing/2014/main" xmlns="" val="20000"/>
                    </a:ext>
                  </a:extLst>
                </a:gridCol>
                <a:gridCol w="649949">
                  <a:extLst>
                    <a:ext uri="{9D8B030D-6E8A-4147-A177-3AD203B41FA5}">
                      <a16:colId xmlns:a16="http://schemas.microsoft.com/office/drawing/2014/main" xmlns="" val="20001"/>
                    </a:ext>
                  </a:extLst>
                </a:gridCol>
                <a:gridCol w="649949">
                  <a:extLst>
                    <a:ext uri="{9D8B030D-6E8A-4147-A177-3AD203B41FA5}">
                      <a16:colId xmlns:a16="http://schemas.microsoft.com/office/drawing/2014/main" xmlns="" val="20002"/>
                    </a:ext>
                  </a:extLst>
                </a:gridCol>
                <a:gridCol w="649949">
                  <a:extLst>
                    <a:ext uri="{9D8B030D-6E8A-4147-A177-3AD203B41FA5}">
                      <a16:colId xmlns:a16="http://schemas.microsoft.com/office/drawing/2014/main" xmlns="" val="20003"/>
                    </a:ext>
                  </a:extLst>
                </a:gridCol>
                <a:gridCol w="649949">
                  <a:extLst>
                    <a:ext uri="{9D8B030D-6E8A-4147-A177-3AD203B41FA5}">
                      <a16:colId xmlns:a16="http://schemas.microsoft.com/office/drawing/2014/main" xmlns="" val="20004"/>
                    </a:ext>
                  </a:extLst>
                </a:gridCol>
                <a:gridCol w="649949">
                  <a:extLst>
                    <a:ext uri="{9D8B030D-6E8A-4147-A177-3AD203B41FA5}">
                      <a16:colId xmlns:a16="http://schemas.microsoft.com/office/drawing/2014/main" xmlns="" val="20005"/>
                    </a:ext>
                  </a:extLst>
                </a:gridCol>
              </a:tblGrid>
              <a:tr h="233921">
                <a:tc gridSpan="6">
                  <a:txBody>
                    <a:bodyPr/>
                    <a:lstStyle/>
                    <a:p>
                      <a:pPr algn="ctr" fontAlgn="ctr"/>
                      <a:r>
                        <a:rPr lang="en-US" sz="1100" b="1" i="0" u="none" strike="noStrike" dirty="0">
                          <a:solidFill>
                            <a:srgbClr val="000000"/>
                          </a:solidFill>
                          <a:effectLst/>
                          <a:latin typeface="Arial" panose="020B0604020202020204" pitchFamily="34" charset="0"/>
                        </a:rPr>
                        <a:t>FY 2017 Funding for Ongoing NSF-Wide Investments</a:t>
                      </a:r>
                    </a:p>
                  </a:txBody>
                  <a:tcPr marL="7144" marR="7144" marT="7144" marB="0" anchor="ctr">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216767">
                <a:tc gridSpan="6">
                  <a:txBody>
                    <a:bodyPr/>
                    <a:lstStyle/>
                    <a:p>
                      <a:pPr algn="ctr" fontAlgn="b"/>
                      <a:r>
                        <a:rPr lang="en-US" sz="1100" b="1" i="0" u="none" strike="noStrike" dirty="0">
                          <a:solidFill>
                            <a:srgbClr val="000000"/>
                          </a:solidFill>
                          <a:effectLst/>
                          <a:latin typeface="Arial" panose="020B0604020202020204" pitchFamily="34" charset="0"/>
                        </a:rPr>
                        <a:t>(Dollars in Millions)</a:t>
                      </a:r>
                    </a:p>
                  </a:txBody>
                  <a:tcPr marL="7144" marR="7144" marT="7144" marB="0" anchor="b">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1"/>
                  </a:ext>
                </a:extLst>
              </a:tr>
              <a:tr h="374274">
                <a:tc>
                  <a:txBody>
                    <a:bodyPr/>
                    <a:lstStyle/>
                    <a:p>
                      <a:pPr algn="l" fontAlgn="b"/>
                      <a:endParaRPr lang="en-US" sz="1100" b="1" i="0" u="none" strike="noStrike" dirty="0">
                        <a:solidFill>
                          <a:srgbClr val="000000"/>
                        </a:solidFill>
                        <a:effectLst/>
                        <a:latin typeface="Arial" panose="020B0604020202020204" pitchFamily="34" charset="0"/>
                      </a:endParaRPr>
                    </a:p>
                  </a:txBody>
                  <a:tcPr marL="7144" marR="7144" marT="7144" marB="0" anchor="b">
                    <a:lnL>
                      <a:noFill/>
                    </a:lnL>
                    <a:lnR>
                      <a:noFill/>
                    </a:lnR>
                    <a:lnT w="12700" cap="flat" cmpd="sng" algn="ctr">
                      <a:solidFill>
                        <a:srgbClr val="000000"/>
                      </a:solidFill>
                      <a:prstDash val="solid"/>
                      <a:round/>
                      <a:headEnd type="none" w="med" len="med"/>
                      <a:tailEnd type="none" w="med" len="med"/>
                    </a:lnT>
                    <a:lnB>
                      <a:noFill/>
                    </a:lnB>
                  </a:tcPr>
                </a:tc>
                <a:tc rowSpan="3">
                  <a:txBody>
                    <a:bodyPr/>
                    <a:lstStyle/>
                    <a:p>
                      <a:pPr algn="r" fontAlgn="b"/>
                      <a:r>
                        <a:rPr lang="en-US" sz="1100" b="1" i="0" u="none" strike="noStrike">
                          <a:solidFill>
                            <a:srgbClr val="000000"/>
                          </a:solidFill>
                          <a:effectLst/>
                          <a:latin typeface="Arial" panose="020B0604020202020204" pitchFamily="34" charset="0"/>
                        </a:rPr>
                        <a:t>FY 2015</a:t>
                      </a:r>
                      <a:br>
                        <a:rPr lang="en-US" sz="1100" b="1" i="0" u="none" strike="noStrike">
                          <a:solidFill>
                            <a:srgbClr val="000000"/>
                          </a:solidFill>
                          <a:effectLst/>
                          <a:latin typeface="Arial" panose="020B0604020202020204" pitchFamily="34" charset="0"/>
                        </a:rPr>
                      </a:br>
                      <a:r>
                        <a:rPr lang="en-US" sz="1100" b="1" i="0" u="none" strike="noStrike">
                          <a:solidFill>
                            <a:srgbClr val="000000"/>
                          </a:solidFill>
                          <a:effectLst/>
                          <a:latin typeface="Arial" panose="020B0604020202020204" pitchFamily="34" charset="0"/>
                        </a:rPr>
                        <a:t>Actual</a:t>
                      </a:r>
                    </a:p>
                  </a:txBody>
                  <a:tcPr marL="7144" marR="7144" marT="7144"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r" fontAlgn="b"/>
                      <a:r>
                        <a:rPr lang="en-US" sz="1100" b="1" i="0" u="none" strike="noStrike">
                          <a:solidFill>
                            <a:srgbClr val="000000"/>
                          </a:solidFill>
                          <a:effectLst/>
                          <a:latin typeface="Arial" panose="020B0604020202020204" pitchFamily="34" charset="0"/>
                        </a:rPr>
                        <a:t>FY 2016</a:t>
                      </a:r>
                      <a:br>
                        <a:rPr lang="en-US" sz="1100" b="1" i="0" u="none" strike="noStrike">
                          <a:solidFill>
                            <a:srgbClr val="000000"/>
                          </a:solidFill>
                          <a:effectLst/>
                          <a:latin typeface="Arial" panose="020B0604020202020204" pitchFamily="34" charset="0"/>
                        </a:rPr>
                      </a:br>
                      <a:r>
                        <a:rPr lang="en-US" sz="1100" b="1" i="0" u="none" strike="noStrike">
                          <a:solidFill>
                            <a:srgbClr val="000000"/>
                          </a:solidFill>
                          <a:effectLst/>
                          <a:latin typeface="Arial" panose="020B0604020202020204" pitchFamily="34" charset="0"/>
                        </a:rPr>
                        <a:t>Estimate</a:t>
                      </a:r>
                    </a:p>
                  </a:txBody>
                  <a:tcPr marL="7144" marR="7144" marT="7144"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r" fontAlgn="b"/>
                      <a:r>
                        <a:rPr lang="en-US" sz="1100" b="1" i="0" u="none" strike="noStrike">
                          <a:solidFill>
                            <a:srgbClr val="000000"/>
                          </a:solidFill>
                          <a:effectLst/>
                          <a:latin typeface="Arial" panose="020B0604020202020204" pitchFamily="34" charset="0"/>
                        </a:rPr>
                        <a:t>FY 2017</a:t>
                      </a:r>
                      <a:br>
                        <a:rPr lang="en-US" sz="1100" b="1" i="0" u="none" strike="noStrike">
                          <a:solidFill>
                            <a:srgbClr val="000000"/>
                          </a:solidFill>
                          <a:effectLst/>
                          <a:latin typeface="Arial" panose="020B0604020202020204" pitchFamily="34" charset="0"/>
                        </a:rPr>
                      </a:br>
                      <a:r>
                        <a:rPr lang="en-US" sz="1100" b="1" i="0" u="none" strike="noStrike">
                          <a:solidFill>
                            <a:srgbClr val="000000"/>
                          </a:solidFill>
                          <a:effectLst/>
                          <a:latin typeface="Arial" panose="020B0604020202020204" pitchFamily="34" charset="0"/>
                        </a:rPr>
                        <a:t>Request</a:t>
                      </a:r>
                    </a:p>
                  </a:txBody>
                  <a:tcPr marL="7144" marR="7144" marT="7144"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gridSpan="2">
                  <a:txBody>
                    <a:bodyPr/>
                    <a:lstStyle/>
                    <a:p>
                      <a:pPr algn="ctr" fontAlgn="b"/>
                      <a:r>
                        <a:rPr lang="en-US" sz="1100" b="1" i="0" u="none" strike="noStrike">
                          <a:solidFill>
                            <a:srgbClr val="000000"/>
                          </a:solidFill>
                          <a:effectLst/>
                          <a:latin typeface="Arial" panose="020B0604020202020204" pitchFamily="34" charset="0"/>
                        </a:rPr>
                        <a:t>FY 2017 Request</a:t>
                      </a:r>
                      <a:br>
                        <a:rPr lang="en-US" sz="1100" b="1" i="0" u="none" strike="noStrike">
                          <a:solidFill>
                            <a:srgbClr val="000000"/>
                          </a:solidFill>
                          <a:effectLst/>
                          <a:latin typeface="Arial" panose="020B0604020202020204" pitchFamily="34" charset="0"/>
                        </a:rPr>
                      </a:br>
                      <a:r>
                        <a:rPr lang="en-US" sz="1100" b="1" i="0" u="none" strike="noStrike">
                          <a:solidFill>
                            <a:srgbClr val="000000"/>
                          </a:solidFill>
                          <a:effectLst/>
                          <a:latin typeface="Arial" panose="020B0604020202020204" pitchFamily="34" charset="0"/>
                        </a:rPr>
                        <a:t>Change Over</a:t>
                      </a:r>
                      <a:br>
                        <a:rPr lang="en-US" sz="1100" b="1" i="0" u="none" strike="noStrike">
                          <a:solidFill>
                            <a:srgbClr val="000000"/>
                          </a:solidFill>
                          <a:effectLst/>
                          <a:latin typeface="Arial" panose="020B0604020202020204" pitchFamily="34" charset="0"/>
                        </a:rPr>
                      </a:br>
                      <a:r>
                        <a:rPr lang="en-US" sz="1100" b="1" i="0" u="none" strike="noStrike">
                          <a:solidFill>
                            <a:srgbClr val="000000"/>
                          </a:solidFill>
                          <a:effectLst/>
                          <a:latin typeface="Arial" panose="020B0604020202020204" pitchFamily="34" charset="0"/>
                        </a:rPr>
                        <a:t>FY 2016 Estimate</a:t>
                      </a:r>
                    </a:p>
                  </a:txBody>
                  <a:tcPr marL="7144" marR="7144" marT="7144"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rowSpan="2" hMerge="1">
                  <a:txBody>
                    <a:bodyPr/>
                    <a:lstStyle/>
                    <a:p>
                      <a:endParaRPr lang="en-US"/>
                    </a:p>
                  </a:txBody>
                  <a:tcPr/>
                </a:tc>
                <a:extLst>
                  <a:ext uri="{0D108BD9-81ED-4DB2-BD59-A6C34878D82A}">
                    <a16:rowId xmlns:a16="http://schemas.microsoft.com/office/drawing/2014/main" xmlns="" val="10002"/>
                  </a:ext>
                </a:extLst>
              </a:tr>
              <a:tr h="205071">
                <a:tc>
                  <a:txBody>
                    <a:bodyPr/>
                    <a:lstStyle/>
                    <a:p>
                      <a:pPr algn="l" fontAlgn="b"/>
                      <a:endParaRPr lang="en-US" sz="1100" b="1" i="0" u="none" strike="noStrike" dirty="0">
                        <a:solidFill>
                          <a:srgbClr val="000000"/>
                        </a:solidFill>
                        <a:effectLst/>
                        <a:latin typeface="Arial" panose="020B0604020202020204" pitchFamily="34" charset="0"/>
                      </a:endParaRPr>
                    </a:p>
                  </a:txBody>
                  <a:tcPr marL="7144" marR="7144" marT="7144" marB="0" anchor="b">
                    <a:lnL>
                      <a:noFill/>
                    </a:lnL>
                    <a:lnR>
                      <a:noFill/>
                    </a:lnR>
                    <a:lnT>
                      <a:noFill/>
                    </a:lnT>
                    <a:lnB>
                      <a:noFill/>
                    </a:lnB>
                  </a:tcPr>
                </a:tc>
                <a:tc vMerge="1">
                  <a:txBody>
                    <a:bodyPr/>
                    <a:lstStyle/>
                    <a:p>
                      <a:endParaRPr lang="en-US"/>
                    </a:p>
                  </a:txBody>
                  <a:tcPr/>
                </a:tc>
                <a:tc vMerge="1">
                  <a:txBody>
                    <a:bodyPr/>
                    <a:lstStyle/>
                    <a:p>
                      <a:endParaRPr lang="en-US"/>
                    </a:p>
                  </a:txBody>
                  <a:tcPr/>
                </a:tc>
                <a:tc v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xmlns="" val="10003"/>
                  </a:ext>
                </a:extLst>
              </a:tr>
              <a:tr h="205071">
                <a:tc>
                  <a:txBody>
                    <a:bodyPr/>
                    <a:lstStyle/>
                    <a:p>
                      <a:pPr algn="l" fontAlgn="b"/>
                      <a:r>
                        <a:rPr lang="en-US" sz="1100" b="1" i="0" u="none" strike="noStrike" dirty="0">
                          <a:solidFill>
                            <a:srgbClr val="000000"/>
                          </a:solidFill>
                          <a:effectLst/>
                          <a:latin typeface="Arial" panose="020B0604020202020204" pitchFamily="34" charset="0"/>
                        </a:rPr>
                        <a:t> </a:t>
                      </a:r>
                    </a:p>
                  </a:txBody>
                  <a:tcPr marL="7144" marR="7144" marT="7144" marB="0" anchor="b">
                    <a:lnL>
                      <a:noFill/>
                    </a:lnL>
                    <a:lnR>
                      <a:noFill/>
                    </a:lnR>
                    <a:lnT>
                      <a:noFill/>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r" fontAlgn="b"/>
                      <a:r>
                        <a:rPr lang="en-US" sz="1100" b="1" i="0" u="none" strike="noStrike">
                          <a:solidFill>
                            <a:srgbClr val="000000"/>
                          </a:solidFill>
                          <a:effectLst/>
                          <a:latin typeface="Arial" panose="020B0604020202020204" pitchFamily="34" charset="0"/>
                        </a:rPr>
                        <a:t>Amount</a:t>
                      </a:r>
                    </a:p>
                  </a:txBody>
                  <a:tcPr marL="7144" marR="7144" marT="7144"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Arial" panose="020B0604020202020204" pitchFamily="34" charset="0"/>
                        </a:rPr>
                        <a:t>Percent</a:t>
                      </a:r>
                    </a:p>
                  </a:txBody>
                  <a:tcPr marL="7144" marR="7144" marT="714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392208">
                <a:tc>
                  <a:txBody>
                    <a:bodyPr/>
                    <a:lstStyle/>
                    <a:p>
                      <a:pPr algn="l" fontAlgn="t"/>
                      <a:r>
                        <a:rPr lang="en-US" sz="1100" b="1" i="0" u="none" strike="noStrike">
                          <a:solidFill>
                            <a:srgbClr val="000000"/>
                          </a:solidFill>
                          <a:effectLst/>
                          <a:latin typeface="Arial" panose="020B0604020202020204" pitchFamily="34" charset="0"/>
                        </a:rPr>
                        <a:t>Cyber-Enabled Materials, Manufacturing</a:t>
                      </a:r>
                      <a:br>
                        <a:rPr lang="en-US" sz="1100" b="1" i="0" u="none" strike="noStrike">
                          <a:solidFill>
                            <a:srgbClr val="000000"/>
                          </a:solidFill>
                          <a:effectLst/>
                          <a:latin typeface="Arial" panose="020B0604020202020204" pitchFamily="34" charset="0"/>
                        </a:rPr>
                      </a:br>
                      <a:r>
                        <a:rPr lang="en-US" sz="1100" b="1" i="0" u="none" strike="noStrike">
                          <a:solidFill>
                            <a:srgbClr val="000000"/>
                          </a:solidFill>
                          <a:effectLst/>
                          <a:latin typeface="Arial" panose="020B0604020202020204" pitchFamily="34" charset="0"/>
                        </a:rPr>
                        <a:t>     and Smart Systems (CEMMSS)</a:t>
                      </a:r>
                    </a:p>
                  </a:txBody>
                  <a:tcPr marL="7144" marR="7144" marT="7144"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US" sz="1100" b="1" i="0" u="none" strike="noStrike" dirty="0">
                          <a:solidFill>
                            <a:srgbClr val="000000"/>
                          </a:solidFill>
                          <a:effectLst/>
                          <a:latin typeface="Arial" panose="020B0604020202020204" pitchFamily="34" charset="0"/>
                        </a:rPr>
                        <a:t>$269.83</a:t>
                      </a:r>
                    </a:p>
                  </a:txBody>
                  <a:tcPr marL="7144" marR="7144" marT="7144"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US" sz="1100" b="1" i="0" u="none" strike="noStrike" dirty="0">
                          <a:solidFill>
                            <a:srgbClr val="000000"/>
                          </a:solidFill>
                          <a:effectLst/>
                          <a:latin typeface="Arial" panose="020B0604020202020204" pitchFamily="34" charset="0"/>
                        </a:rPr>
                        <a:t>$256.30</a:t>
                      </a:r>
                    </a:p>
                  </a:txBody>
                  <a:tcPr marL="7144" marR="7144" marT="7144"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US" sz="1100" b="1" i="0" u="none" strike="noStrike">
                          <a:solidFill>
                            <a:srgbClr val="000000"/>
                          </a:solidFill>
                          <a:effectLst/>
                          <a:latin typeface="Arial" panose="020B0604020202020204" pitchFamily="34" charset="0"/>
                        </a:rPr>
                        <a:t>$257.12</a:t>
                      </a:r>
                    </a:p>
                  </a:txBody>
                  <a:tcPr marL="7144" marR="7144" marT="7144" marB="0">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t"/>
                      <a:r>
                        <a:rPr lang="en-US" sz="1100" b="1" i="0" u="none" strike="noStrike">
                          <a:solidFill>
                            <a:srgbClr val="000000"/>
                          </a:solidFill>
                          <a:effectLst/>
                          <a:latin typeface="Arial" panose="020B0604020202020204" pitchFamily="34" charset="0"/>
                        </a:rPr>
                        <a:t>$0.82</a:t>
                      </a:r>
                    </a:p>
                  </a:txBody>
                  <a:tcPr marL="7144" marR="7144" marT="7144"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US" sz="1100" b="1" i="0" u="none" strike="noStrike">
                          <a:solidFill>
                            <a:srgbClr val="000000"/>
                          </a:solidFill>
                          <a:effectLst/>
                          <a:latin typeface="Arial" panose="020B0604020202020204" pitchFamily="34" charset="0"/>
                        </a:rPr>
                        <a:t>0.3%</a:t>
                      </a:r>
                    </a:p>
                  </a:txBody>
                  <a:tcPr marL="7144" marR="7144" marT="7144" marB="0">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xmlns="" val="10005"/>
                  </a:ext>
                </a:extLst>
              </a:tr>
              <a:tr h="392208">
                <a:tc>
                  <a:txBody>
                    <a:bodyPr/>
                    <a:lstStyle/>
                    <a:p>
                      <a:pPr algn="l" fontAlgn="t"/>
                      <a:r>
                        <a:rPr lang="en-US" sz="1100" b="1" i="0" u="none" strike="noStrike">
                          <a:solidFill>
                            <a:srgbClr val="000000"/>
                          </a:solidFill>
                          <a:effectLst/>
                          <a:latin typeface="Arial" panose="020B0604020202020204" pitchFamily="34" charset="0"/>
                        </a:rPr>
                        <a:t>Cyberinfrastructure Framework for 21st Century</a:t>
                      </a:r>
                      <a:br>
                        <a:rPr lang="en-US" sz="1100" b="1" i="0" u="none" strike="noStrike">
                          <a:solidFill>
                            <a:srgbClr val="000000"/>
                          </a:solidFill>
                          <a:effectLst/>
                          <a:latin typeface="Arial" panose="020B0604020202020204" pitchFamily="34" charset="0"/>
                        </a:rPr>
                      </a:br>
                      <a:r>
                        <a:rPr lang="en-US" sz="1100" b="1" i="0" u="none" strike="noStrike">
                          <a:solidFill>
                            <a:srgbClr val="000000"/>
                          </a:solidFill>
                          <a:effectLst/>
                          <a:latin typeface="Arial" panose="020B0604020202020204" pitchFamily="34" charset="0"/>
                        </a:rPr>
                        <a:t>     Science, Engineering, and Education (CIF21)</a:t>
                      </a:r>
                    </a:p>
                  </a:txBody>
                  <a:tcPr marL="7144" marR="7144" marT="7144" marB="0">
                    <a:lnL>
                      <a:noFill/>
                    </a:lnL>
                    <a:lnR>
                      <a:noFill/>
                    </a:lnR>
                    <a:lnT>
                      <a:noFill/>
                    </a:lnT>
                    <a:lnB>
                      <a:noFill/>
                    </a:lnB>
                  </a:tcPr>
                </a:tc>
                <a:tc>
                  <a:txBody>
                    <a:bodyPr/>
                    <a:lstStyle/>
                    <a:p>
                      <a:pPr algn="r" fontAlgn="t"/>
                      <a:r>
                        <a:rPr lang="en-US" sz="1100" b="1" i="0" u="none" strike="noStrike">
                          <a:solidFill>
                            <a:srgbClr val="000000"/>
                          </a:solidFill>
                          <a:effectLst/>
                          <a:latin typeface="Arial" panose="020B0604020202020204" pitchFamily="34" charset="0"/>
                        </a:rPr>
                        <a:t>157.04</a:t>
                      </a:r>
                    </a:p>
                  </a:txBody>
                  <a:tcPr marL="7144" marR="7144" marT="7144" marB="0">
                    <a:lnL>
                      <a:noFill/>
                    </a:lnL>
                    <a:lnR>
                      <a:noFill/>
                    </a:lnR>
                    <a:lnT>
                      <a:noFill/>
                    </a:lnT>
                    <a:lnB>
                      <a:noFill/>
                    </a:lnB>
                  </a:tcPr>
                </a:tc>
                <a:tc>
                  <a:txBody>
                    <a:bodyPr/>
                    <a:lstStyle/>
                    <a:p>
                      <a:pPr algn="r" fontAlgn="t"/>
                      <a:r>
                        <a:rPr lang="en-US" sz="1100" b="1" i="0" u="none" strike="noStrike" dirty="0">
                          <a:solidFill>
                            <a:srgbClr val="000000"/>
                          </a:solidFill>
                          <a:effectLst/>
                          <a:latin typeface="Arial" panose="020B0604020202020204" pitchFamily="34" charset="0"/>
                        </a:rPr>
                        <a:t>132.42</a:t>
                      </a:r>
                    </a:p>
                  </a:txBody>
                  <a:tcPr marL="7144" marR="7144" marT="7144" marB="0">
                    <a:lnL>
                      <a:noFill/>
                    </a:lnL>
                    <a:lnR>
                      <a:noFill/>
                    </a:lnR>
                    <a:lnT>
                      <a:noFill/>
                    </a:lnT>
                    <a:lnB>
                      <a:noFill/>
                    </a:lnB>
                  </a:tcPr>
                </a:tc>
                <a:tc>
                  <a:txBody>
                    <a:bodyPr/>
                    <a:lstStyle/>
                    <a:p>
                      <a:pPr algn="r" fontAlgn="t"/>
                      <a:r>
                        <a:rPr lang="en-US" sz="1100" b="1" i="0" u="none" strike="noStrike" dirty="0">
                          <a:solidFill>
                            <a:srgbClr val="000000"/>
                          </a:solidFill>
                          <a:effectLst/>
                          <a:latin typeface="Arial" panose="020B0604020202020204" pitchFamily="34" charset="0"/>
                        </a:rPr>
                        <a:t>100.07</a:t>
                      </a:r>
                    </a:p>
                  </a:txBody>
                  <a:tcPr marL="7144" marR="7144" marT="7144" marB="0">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t"/>
                      <a:r>
                        <a:rPr lang="en-US" sz="1100" b="1" i="0" u="none" strike="noStrike">
                          <a:solidFill>
                            <a:srgbClr val="000000"/>
                          </a:solidFill>
                          <a:effectLst/>
                          <a:latin typeface="Arial" panose="020B0604020202020204" pitchFamily="34" charset="0"/>
                        </a:rPr>
                        <a:t>-32.35</a:t>
                      </a:r>
                    </a:p>
                  </a:txBody>
                  <a:tcPr marL="7144" marR="7144" marT="7144" marB="0">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t"/>
                      <a:r>
                        <a:rPr lang="en-US" sz="1100" b="1" i="0" u="none" strike="noStrike">
                          <a:solidFill>
                            <a:srgbClr val="000000"/>
                          </a:solidFill>
                          <a:effectLst/>
                          <a:latin typeface="Arial" panose="020B0604020202020204" pitchFamily="34" charset="0"/>
                        </a:rPr>
                        <a:t>-24.4%</a:t>
                      </a:r>
                    </a:p>
                  </a:txBody>
                  <a:tcPr marL="7144" marR="7144" marT="7144" marB="0">
                    <a:lnL>
                      <a:noFill/>
                    </a:lnL>
                    <a:lnR>
                      <a:noFill/>
                    </a:lnR>
                    <a:lnT>
                      <a:noFill/>
                    </a:lnT>
                    <a:lnB>
                      <a:noFill/>
                    </a:lnB>
                  </a:tcPr>
                </a:tc>
                <a:extLst>
                  <a:ext uri="{0D108BD9-81ED-4DB2-BD59-A6C34878D82A}">
                    <a16:rowId xmlns:a16="http://schemas.microsoft.com/office/drawing/2014/main" xmlns="" val="10006"/>
                  </a:ext>
                </a:extLst>
              </a:tr>
              <a:tr h="216767">
                <a:tc>
                  <a:txBody>
                    <a:bodyPr/>
                    <a:lstStyle/>
                    <a:p>
                      <a:pPr algn="l" fontAlgn="t"/>
                      <a:r>
                        <a:rPr lang="en-US" sz="1100" b="1" i="0" u="none" strike="noStrike">
                          <a:solidFill>
                            <a:srgbClr val="000000"/>
                          </a:solidFill>
                          <a:effectLst/>
                          <a:latin typeface="Arial" panose="020B0604020202020204" pitchFamily="34" charset="0"/>
                        </a:rPr>
                        <a:t>NSF Innovation Corps (I-Corps™)</a:t>
                      </a:r>
                    </a:p>
                  </a:txBody>
                  <a:tcPr marL="7144" marR="7144" marT="7144" marB="0">
                    <a:lnL>
                      <a:noFill/>
                    </a:lnL>
                    <a:lnR>
                      <a:noFill/>
                    </a:lnR>
                    <a:lnT>
                      <a:noFill/>
                    </a:lnT>
                    <a:lnB>
                      <a:noFill/>
                    </a:lnB>
                  </a:tcPr>
                </a:tc>
                <a:tc>
                  <a:txBody>
                    <a:bodyPr/>
                    <a:lstStyle/>
                    <a:p>
                      <a:pPr algn="r" fontAlgn="t"/>
                      <a:r>
                        <a:rPr lang="en-US" sz="1100" b="1" i="0" u="none" strike="noStrike">
                          <a:solidFill>
                            <a:srgbClr val="000000"/>
                          </a:solidFill>
                          <a:effectLst/>
                          <a:latin typeface="Arial" panose="020B0604020202020204" pitchFamily="34" charset="0"/>
                        </a:rPr>
                        <a:t>26.19</a:t>
                      </a:r>
                    </a:p>
                  </a:txBody>
                  <a:tcPr marL="7144" marR="7144" marT="7144" marB="0">
                    <a:lnL>
                      <a:noFill/>
                    </a:lnL>
                    <a:lnR>
                      <a:noFill/>
                    </a:lnR>
                    <a:lnT>
                      <a:noFill/>
                    </a:lnT>
                    <a:lnB>
                      <a:noFill/>
                    </a:lnB>
                  </a:tcPr>
                </a:tc>
                <a:tc>
                  <a:txBody>
                    <a:bodyPr/>
                    <a:lstStyle/>
                    <a:p>
                      <a:pPr algn="r" fontAlgn="t"/>
                      <a:r>
                        <a:rPr lang="en-US" sz="1100" b="1" i="0" u="none" strike="noStrike">
                          <a:solidFill>
                            <a:srgbClr val="000000"/>
                          </a:solidFill>
                          <a:effectLst/>
                          <a:latin typeface="Arial" panose="020B0604020202020204" pitchFamily="34" charset="0"/>
                        </a:rPr>
                        <a:t>30.00</a:t>
                      </a:r>
                    </a:p>
                  </a:txBody>
                  <a:tcPr marL="7144" marR="7144" marT="7144" marB="0">
                    <a:lnL>
                      <a:noFill/>
                    </a:lnL>
                    <a:lnR>
                      <a:noFill/>
                    </a:lnR>
                    <a:lnT>
                      <a:noFill/>
                    </a:lnT>
                    <a:lnB>
                      <a:noFill/>
                    </a:lnB>
                  </a:tcPr>
                </a:tc>
                <a:tc>
                  <a:txBody>
                    <a:bodyPr/>
                    <a:lstStyle/>
                    <a:p>
                      <a:pPr algn="r" fontAlgn="t"/>
                      <a:r>
                        <a:rPr lang="en-US" sz="1100" b="1" i="0" u="none" strike="noStrike" dirty="0">
                          <a:solidFill>
                            <a:srgbClr val="000000"/>
                          </a:solidFill>
                          <a:effectLst/>
                          <a:latin typeface="Arial" panose="020B0604020202020204" pitchFamily="34" charset="0"/>
                        </a:rPr>
                        <a:t>30.00</a:t>
                      </a:r>
                    </a:p>
                  </a:txBody>
                  <a:tcPr marL="7144" marR="7144" marT="7144" marB="0">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t"/>
                      <a:r>
                        <a:rPr lang="en-US" sz="1100" b="1" i="0" u="none" strike="noStrike">
                          <a:solidFill>
                            <a:srgbClr val="000000"/>
                          </a:solidFill>
                          <a:effectLst/>
                          <a:latin typeface="Arial" panose="020B0604020202020204" pitchFamily="34" charset="0"/>
                        </a:rPr>
                        <a:t>-  </a:t>
                      </a:r>
                    </a:p>
                  </a:txBody>
                  <a:tcPr marL="7144" marR="7144" marT="7144" marB="0">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t"/>
                      <a:r>
                        <a:rPr lang="en-US" sz="1100" b="1" i="0" u="none" strike="noStrike">
                          <a:solidFill>
                            <a:srgbClr val="000000"/>
                          </a:solidFill>
                          <a:effectLst/>
                          <a:latin typeface="Arial" panose="020B0604020202020204" pitchFamily="34" charset="0"/>
                        </a:rPr>
                        <a:t>-  </a:t>
                      </a:r>
                    </a:p>
                  </a:txBody>
                  <a:tcPr marL="7144" marR="7144" marT="7144" marB="0">
                    <a:lnL>
                      <a:noFill/>
                    </a:lnL>
                    <a:lnR>
                      <a:noFill/>
                    </a:lnR>
                    <a:lnT>
                      <a:noFill/>
                    </a:lnT>
                    <a:lnB>
                      <a:noFill/>
                    </a:lnB>
                  </a:tcPr>
                </a:tc>
                <a:extLst>
                  <a:ext uri="{0D108BD9-81ED-4DB2-BD59-A6C34878D82A}">
                    <a16:rowId xmlns:a16="http://schemas.microsoft.com/office/drawing/2014/main" xmlns="" val="10007"/>
                  </a:ext>
                </a:extLst>
              </a:tr>
              <a:tr h="487204">
                <a:tc>
                  <a:txBody>
                    <a:bodyPr/>
                    <a:lstStyle/>
                    <a:p>
                      <a:pPr algn="l" fontAlgn="t"/>
                      <a:r>
                        <a:rPr lang="en-US" sz="1100" b="1" i="0" u="none" strike="noStrike">
                          <a:solidFill>
                            <a:srgbClr val="000000"/>
                          </a:solidFill>
                          <a:effectLst/>
                          <a:latin typeface="Arial" panose="020B0604020202020204" pitchFamily="34" charset="0"/>
                        </a:rPr>
                        <a:t>Research at the Interface of Biological, Mathematical,</a:t>
                      </a:r>
                      <a:br>
                        <a:rPr lang="en-US" sz="1100" b="1" i="0" u="none" strike="noStrike">
                          <a:solidFill>
                            <a:srgbClr val="000000"/>
                          </a:solidFill>
                          <a:effectLst/>
                          <a:latin typeface="Arial" panose="020B0604020202020204" pitchFamily="34" charset="0"/>
                        </a:rPr>
                      </a:br>
                      <a:r>
                        <a:rPr lang="en-US" sz="1100" b="1" i="0" u="none" strike="noStrike">
                          <a:solidFill>
                            <a:srgbClr val="000000"/>
                          </a:solidFill>
                          <a:effectLst/>
                          <a:latin typeface="Arial" panose="020B0604020202020204" pitchFamily="34" charset="0"/>
                        </a:rPr>
                        <a:t>     and Physical Sciences (BioMaPS)</a:t>
                      </a:r>
                    </a:p>
                  </a:txBody>
                  <a:tcPr marL="7144" marR="7144" marT="7144" marB="0">
                    <a:lnL>
                      <a:noFill/>
                    </a:lnL>
                    <a:lnR>
                      <a:noFill/>
                    </a:lnR>
                    <a:lnT>
                      <a:noFill/>
                    </a:lnT>
                    <a:lnB>
                      <a:noFill/>
                    </a:lnB>
                  </a:tcPr>
                </a:tc>
                <a:tc>
                  <a:txBody>
                    <a:bodyPr/>
                    <a:lstStyle/>
                    <a:p>
                      <a:pPr algn="r" fontAlgn="t"/>
                      <a:r>
                        <a:rPr lang="en-US" sz="1100" b="1" i="0" u="none" strike="noStrike">
                          <a:solidFill>
                            <a:srgbClr val="000000"/>
                          </a:solidFill>
                          <a:effectLst/>
                          <a:latin typeface="Arial" panose="020B0604020202020204" pitchFamily="34" charset="0"/>
                        </a:rPr>
                        <a:t>35.47</a:t>
                      </a:r>
                    </a:p>
                  </a:txBody>
                  <a:tcPr marL="7144" marR="7144" marT="7144" marB="0">
                    <a:lnL>
                      <a:noFill/>
                    </a:lnL>
                    <a:lnR>
                      <a:noFill/>
                    </a:lnR>
                    <a:lnT>
                      <a:noFill/>
                    </a:lnT>
                    <a:lnB>
                      <a:noFill/>
                    </a:lnB>
                  </a:tcPr>
                </a:tc>
                <a:tc>
                  <a:txBody>
                    <a:bodyPr/>
                    <a:lstStyle/>
                    <a:p>
                      <a:pPr algn="r" fontAlgn="t"/>
                      <a:r>
                        <a:rPr lang="en-US" sz="1100" b="1" i="0" u="none" strike="noStrike">
                          <a:solidFill>
                            <a:srgbClr val="000000"/>
                          </a:solidFill>
                          <a:effectLst/>
                          <a:latin typeface="Arial" panose="020B0604020202020204" pitchFamily="34" charset="0"/>
                        </a:rPr>
                        <a:t>31.31</a:t>
                      </a:r>
                    </a:p>
                  </a:txBody>
                  <a:tcPr marL="7144" marR="7144" marT="7144" marB="0">
                    <a:lnL>
                      <a:noFill/>
                    </a:lnL>
                    <a:lnR>
                      <a:noFill/>
                    </a:lnR>
                    <a:lnT>
                      <a:noFill/>
                    </a:lnT>
                    <a:lnB>
                      <a:noFill/>
                    </a:lnB>
                  </a:tcPr>
                </a:tc>
                <a:tc>
                  <a:txBody>
                    <a:bodyPr/>
                    <a:lstStyle/>
                    <a:p>
                      <a:pPr algn="r" fontAlgn="t"/>
                      <a:r>
                        <a:rPr lang="en-US" sz="1100" b="1" i="0" u="none" strike="noStrike" dirty="0">
                          <a:solidFill>
                            <a:srgbClr val="000000"/>
                          </a:solidFill>
                          <a:effectLst/>
                          <a:latin typeface="Arial" panose="020B0604020202020204" pitchFamily="34" charset="0"/>
                        </a:rPr>
                        <a:t>29.81</a:t>
                      </a:r>
                    </a:p>
                  </a:txBody>
                  <a:tcPr marL="7144" marR="7144" marT="7144" marB="0">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t"/>
                      <a:r>
                        <a:rPr lang="en-US" sz="1100" b="1" i="0" u="none" strike="noStrike" dirty="0">
                          <a:solidFill>
                            <a:srgbClr val="000000"/>
                          </a:solidFill>
                          <a:effectLst/>
                          <a:latin typeface="Arial" panose="020B0604020202020204" pitchFamily="34" charset="0"/>
                        </a:rPr>
                        <a:t>-1.50</a:t>
                      </a:r>
                    </a:p>
                  </a:txBody>
                  <a:tcPr marL="7144" marR="7144" marT="7144" marB="0">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t"/>
                      <a:r>
                        <a:rPr lang="en-US" sz="1100" b="1" i="0" u="none" strike="noStrike">
                          <a:solidFill>
                            <a:srgbClr val="000000"/>
                          </a:solidFill>
                          <a:effectLst/>
                          <a:latin typeface="Arial" panose="020B0604020202020204" pitchFamily="34" charset="0"/>
                        </a:rPr>
                        <a:t>-4.8%</a:t>
                      </a:r>
                    </a:p>
                  </a:txBody>
                  <a:tcPr marL="7144" marR="7144" marT="7144" marB="0">
                    <a:lnL>
                      <a:noFill/>
                    </a:lnL>
                    <a:lnR>
                      <a:noFill/>
                    </a:lnR>
                    <a:lnT>
                      <a:noFill/>
                    </a:lnT>
                    <a:lnB>
                      <a:noFill/>
                    </a:lnB>
                  </a:tcPr>
                </a:tc>
                <a:extLst>
                  <a:ext uri="{0D108BD9-81ED-4DB2-BD59-A6C34878D82A}">
                    <a16:rowId xmlns:a16="http://schemas.microsoft.com/office/drawing/2014/main" xmlns="" val="10008"/>
                  </a:ext>
                </a:extLst>
              </a:tr>
              <a:tr h="392208">
                <a:tc>
                  <a:txBody>
                    <a:bodyPr/>
                    <a:lstStyle/>
                    <a:p>
                      <a:pPr algn="l" fontAlgn="t"/>
                      <a:r>
                        <a:rPr lang="en-US" sz="1100" b="1" i="0" u="none" strike="noStrike">
                          <a:solidFill>
                            <a:srgbClr val="000000"/>
                          </a:solidFill>
                          <a:effectLst/>
                          <a:latin typeface="Arial" panose="020B0604020202020204" pitchFamily="34" charset="0"/>
                        </a:rPr>
                        <a:t>Science, Engineering, and Education for</a:t>
                      </a:r>
                      <a:br>
                        <a:rPr lang="en-US" sz="1100" b="1" i="0" u="none" strike="noStrike">
                          <a:solidFill>
                            <a:srgbClr val="000000"/>
                          </a:solidFill>
                          <a:effectLst/>
                          <a:latin typeface="Arial" panose="020B0604020202020204" pitchFamily="34" charset="0"/>
                        </a:rPr>
                      </a:br>
                      <a:r>
                        <a:rPr lang="en-US" sz="1100" b="1" i="0" u="none" strike="noStrike">
                          <a:solidFill>
                            <a:srgbClr val="000000"/>
                          </a:solidFill>
                          <a:effectLst/>
                          <a:latin typeface="Arial" panose="020B0604020202020204" pitchFamily="34" charset="0"/>
                        </a:rPr>
                        <a:t>     Sustainability (SEES)</a:t>
                      </a:r>
                    </a:p>
                  </a:txBody>
                  <a:tcPr marL="7144" marR="7144" marT="7144" marB="0">
                    <a:lnL>
                      <a:noFill/>
                    </a:lnL>
                    <a:lnR>
                      <a:noFill/>
                    </a:lnR>
                    <a:lnT>
                      <a:noFill/>
                    </a:lnT>
                    <a:lnB>
                      <a:noFill/>
                    </a:lnB>
                  </a:tcPr>
                </a:tc>
                <a:tc>
                  <a:txBody>
                    <a:bodyPr/>
                    <a:lstStyle/>
                    <a:p>
                      <a:pPr algn="r" fontAlgn="t"/>
                      <a:r>
                        <a:rPr lang="en-US" sz="1100" b="1" i="0" u="none" strike="noStrike">
                          <a:solidFill>
                            <a:srgbClr val="000000"/>
                          </a:solidFill>
                          <a:effectLst/>
                          <a:latin typeface="Arial" panose="020B0604020202020204" pitchFamily="34" charset="0"/>
                        </a:rPr>
                        <a:t>183.01</a:t>
                      </a:r>
                    </a:p>
                  </a:txBody>
                  <a:tcPr marL="7144" marR="7144" marT="7144" marB="0">
                    <a:lnL>
                      <a:noFill/>
                    </a:lnL>
                    <a:lnR>
                      <a:noFill/>
                    </a:lnR>
                    <a:lnT>
                      <a:noFill/>
                    </a:lnT>
                    <a:lnB>
                      <a:noFill/>
                    </a:lnB>
                  </a:tcPr>
                </a:tc>
                <a:tc>
                  <a:txBody>
                    <a:bodyPr/>
                    <a:lstStyle/>
                    <a:p>
                      <a:pPr algn="r" fontAlgn="t"/>
                      <a:r>
                        <a:rPr lang="en-US" sz="1100" b="1" i="0" u="none" strike="noStrike">
                          <a:solidFill>
                            <a:srgbClr val="000000"/>
                          </a:solidFill>
                          <a:effectLst/>
                          <a:latin typeface="Arial" panose="020B0604020202020204" pitchFamily="34" charset="0"/>
                        </a:rPr>
                        <a:t>74.73</a:t>
                      </a:r>
                    </a:p>
                  </a:txBody>
                  <a:tcPr marL="7144" marR="7144" marT="7144" marB="0">
                    <a:lnL>
                      <a:noFill/>
                    </a:lnL>
                    <a:lnR>
                      <a:noFill/>
                    </a:lnR>
                    <a:lnT>
                      <a:noFill/>
                    </a:lnT>
                    <a:lnB>
                      <a:noFill/>
                    </a:lnB>
                  </a:tcPr>
                </a:tc>
                <a:tc>
                  <a:txBody>
                    <a:bodyPr/>
                    <a:lstStyle/>
                    <a:p>
                      <a:pPr algn="r" fontAlgn="t"/>
                      <a:r>
                        <a:rPr lang="en-US" sz="1100" b="1" i="0" u="none" strike="noStrike">
                          <a:solidFill>
                            <a:srgbClr val="000000"/>
                          </a:solidFill>
                          <a:effectLst/>
                          <a:latin typeface="Arial" panose="020B0604020202020204" pitchFamily="34" charset="0"/>
                        </a:rPr>
                        <a:t>52.48</a:t>
                      </a:r>
                    </a:p>
                  </a:txBody>
                  <a:tcPr marL="7144" marR="7144" marT="7144" marB="0">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t"/>
                      <a:r>
                        <a:rPr lang="en-US" sz="1100" b="1" i="0" u="none" strike="noStrike" dirty="0">
                          <a:solidFill>
                            <a:srgbClr val="000000"/>
                          </a:solidFill>
                          <a:effectLst/>
                          <a:latin typeface="Arial" panose="020B0604020202020204" pitchFamily="34" charset="0"/>
                        </a:rPr>
                        <a:t>-22.25</a:t>
                      </a:r>
                    </a:p>
                  </a:txBody>
                  <a:tcPr marL="7144" marR="7144" marT="7144" marB="0">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t"/>
                      <a:r>
                        <a:rPr lang="en-US" sz="1100" b="1" i="0" u="none" strike="noStrike" dirty="0">
                          <a:solidFill>
                            <a:srgbClr val="000000"/>
                          </a:solidFill>
                          <a:effectLst/>
                          <a:latin typeface="Arial" panose="020B0604020202020204" pitchFamily="34" charset="0"/>
                        </a:rPr>
                        <a:t>-29.8%</a:t>
                      </a:r>
                    </a:p>
                  </a:txBody>
                  <a:tcPr marL="7144" marR="7144" marT="7144" marB="0">
                    <a:lnL>
                      <a:noFill/>
                    </a:lnL>
                    <a:lnR>
                      <a:noFill/>
                    </a:lnR>
                    <a:lnT>
                      <a:noFill/>
                    </a:lnT>
                    <a:lnB>
                      <a:noFill/>
                    </a:lnB>
                  </a:tcPr>
                </a:tc>
                <a:extLst>
                  <a:ext uri="{0D108BD9-81ED-4DB2-BD59-A6C34878D82A}">
                    <a16:rowId xmlns:a16="http://schemas.microsoft.com/office/drawing/2014/main" xmlns="" val="10009"/>
                  </a:ext>
                </a:extLst>
              </a:tr>
              <a:tr h="216767">
                <a:tc>
                  <a:txBody>
                    <a:bodyPr/>
                    <a:lstStyle/>
                    <a:p>
                      <a:pPr algn="l" fontAlgn="b"/>
                      <a:r>
                        <a:rPr lang="en-US" sz="1100" b="1" i="0" u="none" strike="noStrike">
                          <a:solidFill>
                            <a:srgbClr val="000000"/>
                          </a:solidFill>
                          <a:effectLst/>
                          <a:latin typeface="Arial" panose="020B0604020202020204" pitchFamily="34" charset="0"/>
                        </a:rPr>
                        <a:t>Secure and Trustworthy Cyberspace (SaTC)</a:t>
                      </a:r>
                    </a:p>
                  </a:txBody>
                  <a:tcPr marL="7144" marR="7144" marT="714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t"/>
                      <a:r>
                        <a:rPr lang="en-US" sz="1100" b="1" i="0" u="none" strike="noStrike">
                          <a:solidFill>
                            <a:srgbClr val="000000"/>
                          </a:solidFill>
                          <a:effectLst/>
                          <a:latin typeface="Arial" panose="020B0604020202020204" pitchFamily="34" charset="0"/>
                        </a:rPr>
                        <a:t>124.71</a:t>
                      </a:r>
                    </a:p>
                  </a:txBody>
                  <a:tcPr marL="7144" marR="7144" marT="7144"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t"/>
                      <a:r>
                        <a:rPr lang="en-US" sz="1100" b="1" i="0" u="none" strike="noStrike">
                          <a:solidFill>
                            <a:srgbClr val="000000"/>
                          </a:solidFill>
                          <a:effectLst/>
                          <a:latin typeface="Arial" panose="020B0604020202020204" pitchFamily="34" charset="0"/>
                        </a:rPr>
                        <a:t>129.75</a:t>
                      </a:r>
                    </a:p>
                  </a:txBody>
                  <a:tcPr marL="7144" marR="7144" marT="7144"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t"/>
                      <a:r>
                        <a:rPr lang="en-US" sz="1100" b="1" i="0" u="none" strike="noStrike">
                          <a:solidFill>
                            <a:srgbClr val="000000"/>
                          </a:solidFill>
                          <a:effectLst/>
                          <a:latin typeface="Arial" panose="020B0604020202020204" pitchFamily="34" charset="0"/>
                        </a:rPr>
                        <a:t>149.75</a:t>
                      </a:r>
                    </a:p>
                  </a:txBody>
                  <a:tcPr marL="7144" marR="7144" marT="7144" marB="0">
                    <a:lnL>
                      <a:noFill/>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t"/>
                      <a:r>
                        <a:rPr lang="en-US" sz="1100" b="1" i="0" u="none" strike="noStrike">
                          <a:solidFill>
                            <a:srgbClr val="000000"/>
                          </a:solidFill>
                          <a:effectLst/>
                          <a:latin typeface="Arial" panose="020B0604020202020204" pitchFamily="34" charset="0"/>
                        </a:rPr>
                        <a:t>20.00</a:t>
                      </a:r>
                    </a:p>
                  </a:txBody>
                  <a:tcPr marL="7144" marR="7144" marT="7144" marB="0">
                    <a:lnL w="63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r" fontAlgn="t"/>
                      <a:r>
                        <a:rPr lang="en-US" sz="1100" b="1" i="0" u="none" strike="noStrike" dirty="0">
                          <a:solidFill>
                            <a:srgbClr val="000000"/>
                          </a:solidFill>
                          <a:effectLst/>
                          <a:latin typeface="Arial" panose="020B0604020202020204" pitchFamily="34" charset="0"/>
                        </a:rPr>
                        <a:t>15.4%</a:t>
                      </a:r>
                    </a:p>
                  </a:txBody>
                  <a:tcPr marL="7144" marR="7144" marT="7144"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0"/>
                  </a:ext>
                </a:extLst>
              </a:tr>
            </a:tbl>
          </a:graphicData>
        </a:graphic>
      </p:graphicFrame>
    </p:spTree>
    <p:extLst>
      <p:ext uri="{BB962C8B-B14F-4D97-AF65-F5344CB8AC3E}">
        <p14:creationId xmlns:p14="http://schemas.microsoft.com/office/powerpoint/2010/main" val="28516241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latin typeface="Verdana" panose="020B0604030504040204" pitchFamily="34" charset="0"/>
                <a:ea typeface="Verdana" panose="020B0604030504040204" pitchFamily="34" charset="0"/>
                <a:cs typeface="Verdana" panose="020B0604030504040204" pitchFamily="34" charset="0"/>
              </a:rPr>
              <a:t>Federal Academic R&amp;D Support</a:t>
            </a:r>
            <a:br>
              <a:rPr lang="en-US" sz="2400" b="1" dirty="0">
                <a:latin typeface="Verdana" panose="020B0604030504040204" pitchFamily="34" charset="0"/>
                <a:ea typeface="Verdana" panose="020B0604030504040204" pitchFamily="34" charset="0"/>
                <a:cs typeface="Verdana" panose="020B0604030504040204" pitchFamily="34" charset="0"/>
              </a:rPr>
            </a:br>
            <a:r>
              <a:rPr lang="en-US" sz="2400" b="1" dirty="0">
                <a:latin typeface="Verdana" panose="020B0604030504040204" pitchFamily="34" charset="0"/>
                <a:ea typeface="Verdana" panose="020B0604030504040204" pitchFamily="34" charset="0"/>
                <a:cs typeface="Verdana" panose="020B0604030504040204" pitchFamily="34" charset="0"/>
              </a:rPr>
              <a:t>FY 12 - $40.1 Billion Total</a:t>
            </a:r>
          </a:p>
        </p:txBody>
      </p:sp>
      <p:sp>
        <p:nvSpPr>
          <p:cNvPr id="4" name="Slide Number Placeholder 3"/>
          <p:cNvSpPr>
            <a:spLocks noGrp="1"/>
          </p:cNvSpPr>
          <p:nvPr>
            <p:ph type="sldNum" sz="quarter" idx="12"/>
          </p:nvPr>
        </p:nvSpPr>
        <p:spPr/>
        <p:txBody>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a:ln>
                  <a:noFill/>
                </a:ln>
                <a:solidFill>
                  <a:srgbClr val="000000"/>
                </a:solidFill>
                <a:effectLst/>
                <a:uLnTx/>
                <a:uFillTx/>
              </a:rPr>
              <a:t>  </a:t>
            </a:r>
            <a:fld id="{45E04187-ACC7-49D2-98E2-E86F5EF0416D}" type="slidenum">
              <a:rPr kumimoji="0" lang="en-US" sz="1350" b="0" i="0" u="none" strike="noStrike" kern="0" cap="none" spc="0" normalizeH="0" baseline="0" noProof="0">
                <a:ln>
                  <a:noFill/>
                </a:ln>
                <a:solidFill>
                  <a:srgbClr val="000000"/>
                </a:solidFill>
                <a:effectLst/>
                <a:uLnTx/>
                <a:uFillTx/>
              </a:rPr>
              <a:pPr marL="0" marR="0" lvl="0" indent="0" defTabSz="685800" eaLnBrk="1" fontAlgn="auto" latinLnBrk="0" hangingPunct="1">
                <a:lnSpc>
                  <a:spcPct val="100000"/>
                </a:lnSpc>
                <a:spcBef>
                  <a:spcPts val="0"/>
                </a:spcBef>
                <a:spcAft>
                  <a:spcPts val="0"/>
                </a:spcAft>
                <a:buClrTx/>
                <a:buSzTx/>
                <a:buFontTx/>
                <a:buNone/>
                <a:tabLst/>
                <a:defRPr/>
              </a:pPr>
              <a:t>71</a:t>
            </a:fld>
            <a:endParaRPr kumimoji="0" lang="en-US" sz="1350" b="0" i="0" u="none" strike="noStrike" kern="0" cap="none" spc="0" normalizeH="0" baseline="0" noProof="0">
              <a:ln>
                <a:noFill/>
              </a:ln>
              <a:solidFill>
                <a:srgbClr val="000000"/>
              </a:solidFill>
              <a:effectLst/>
              <a:uLnTx/>
              <a:uFillTx/>
            </a:endParaRPr>
          </a:p>
        </p:txBody>
      </p:sp>
      <p:graphicFrame>
        <p:nvGraphicFramePr>
          <p:cNvPr id="8" name="Content Placeholder 7"/>
          <p:cNvGraphicFramePr>
            <a:graphicFrameLocks noGrp="1"/>
          </p:cNvGraphicFramePr>
          <p:nvPr>
            <p:ph idx="1"/>
            <p:extLst/>
          </p:nvPr>
        </p:nvGraphicFramePr>
        <p:xfrm>
          <a:off x="1143000" y="1771650"/>
          <a:ext cx="6629400" cy="394335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1137805" y="5611126"/>
            <a:ext cx="6858000" cy="369332"/>
          </a:xfrm>
          <a:prstGeom prst="rect">
            <a:avLst/>
          </a:prstGeom>
          <a:noFill/>
        </p:spPr>
        <p:txBody>
          <a:bodyPr wrap="square"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latin typeface="Arial Narrow" pitchFamily="34" charset="0"/>
              </a:rPr>
              <a:t>SOURCE: National Science Foundation, National Center for Science and Engineering Statistics, Higher Education Research and Development Survey, FY 2012</a:t>
            </a:r>
          </a:p>
          <a:p>
            <a:pPr marL="0" marR="0" lvl="0" indent="0" defTabSz="6858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latin typeface="Arial Narrow" pitchFamily="34" charset="0"/>
              </a:rPr>
              <a:t>Table 5-4, http://www.nsf.gov/statistics/seind14/index.cfm/appendix/tables.htm</a:t>
            </a:r>
            <a:endParaRPr kumimoji="0" lang="en-US" sz="1350" b="0" i="0" u="none" strike="noStrike" kern="0" cap="none" spc="0" normalizeH="0" baseline="0" noProof="0" dirty="0">
              <a:ln>
                <a:noFill/>
              </a:ln>
              <a:solidFill>
                <a:srgbClr val="000000"/>
              </a:solidFill>
              <a:effectLst/>
              <a:uLnTx/>
              <a:uFillTx/>
            </a:endParaRPr>
          </a:p>
        </p:txBody>
      </p:sp>
      <p:sp>
        <p:nvSpPr>
          <p:cNvPr id="9" name="TextBox 8"/>
          <p:cNvSpPr txBox="1"/>
          <p:nvPr/>
        </p:nvSpPr>
        <p:spPr>
          <a:xfrm>
            <a:off x="2457450" y="3886201"/>
            <a:ext cx="571500" cy="715581"/>
          </a:xfrm>
          <a:prstGeom prst="rect">
            <a:avLst/>
          </a:prstGeom>
          <a:noFill/>
        </p:spPr>
        <p:txBody>
          <a:bodyPr wrap="square"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FFF00"/>
                </a:solidFill>
                <a:effectLst/>
                <a:uLnTx/>
                <a:uFillTx/>
                <a:ea typeface="Verdana" panose="020B0604030504040204" pitchFamily="34" charset="0"/>
                <a:cs typeface="Verdana" panose="020B0604030504040204" pitchFamily="34" charset="0"/>
              </a:rPr>
              <a:t>NSF</a:t>
            </a:r>
          </a:p>
          <a:p>
            <a:pPr marL="0" marR="0" lvl="0" indent="0" defTabSz="6858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FFF00"/>
                </a:solidFill>
                <a:effectLst/>
                <a:uLnTx/>
                <a:uFillTx/>
                <a:ea typeface="Verdana" panose="020B0604030504040204" pitchFamily="34" charset="0"/>
                <a:cs typeface="Verdana" panose="020B0604030504040204" pitchFamily="34" charset="0"/>
              </a:rPr>
              <a:t>$5.3</a:t>
            </a:r>
          </a:p>
        </p:txBody>
      </p:sp>
      <p:sp>
        <p:nvSpPr>
          <p:cNvPr id="10" name="TextBox 9"/>
          <p:cNvSpPr txBox="1"/>
          <p:nvPr/>
        </p:nvSpPr>
        <p:spPr>
          <a:xfrm>
            <a:off x="1600200" y="2971801"/>
            <a:ext cx="628650" cy="507831"/>
          </a:xfrm>
          <a:prstGeom prst="rect">
            <a:avLst/>
          </a:prstGeom>
          <a:noFill/>
        </p:spPr>
        <p:txBody>
          <a:bodyPr wrap="square"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FFF00"/>
                </a:solidFill>
                <a:effectLst/>
                <a:uLnTx/>
                <a:uFillTx/>
                <a:ea typeface="Verdana" panose="020B0604030504040204" pitchFamily="34" charset="0"/>
                <a:cs typeface="Verdana" panose="020B0604030504040204" pitchFamily="34" charset="0"/>
              </a:rPr>
              <a:t>DOD</a:t>
            </a:r>
          </a:p>
          <a:p>
            <a:pPr marL="0" marR="0" lvl="0" indent="0" defTabSz="6858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FFF00"/>
                </a:solidFill>
                <a:effectLst/>
                <a:uLnTx/>
                <a:uFillTx/>
                <a:ea typeface="Verdana" panose="020B0604030504040204" pitchFamily="34" charset="0"/>
                <a:cs typeface="Verdana" panose="020B0604030504040204" pitchFamily="34" charset="0"/>
              </a:rPr>
              <a:t>$4.9</a:t>
            </a:r>
          </a:p>
        </p:txBody>
      </p:sp>
    </p:spTree>
    <p:extLst>
      <p:ext uri="{BB962C8B-B14F-4D97-AF65-F5344CB8AC3E}">
        <p14:creationId xmlns:p14="http://schemas.microsoft.com/office/powerpoint/2010/main" val="21725969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Pie Chart for CBET Annual PI Budget - 17Aug2011"/>
          <p:cNvPicPr>
            <a:picLocks noChangeAspect="1" noChangeArrowheads="1"/>
          </p:cNvPicPr>
          <p:nvPr/>
        </p:nvPicPr>
        <p:blipFill>
          <a:blip r:embed="rId2" cstate="print"/>
          <a:srcRect/>
          <a:stretch>
            <a:fillRect/>
          </a:stretch>
        </p:blipFill>
        <p:spPr bwMode="auto">
          <a:xfrm>
            <a:off x="1143000" y="2343150"/>
            <a:ext cx="6858000" cy="3657600"/>
          </a:xfrm>
          <a:prstGeom prst="rect">
            <a:avLst/>
          </a:prstGeom>
          <a:noFill/>
        </p:spPr>
      </p:pic>
      <p:sp>
        <p:nvSpPr>
          <p:cNvPr id="2053" name="Text Box 5"/>
          <p:cNvSpPr txBox="1">
            <a:spLocks noChangeArrowheads="1"/>
          </p:cNvSpPr>
          <p:nvPr/>
        </p:nvSpPr>
        <p:spPr bwMode="auto">
          <a:xfrm>
            <a:off x="2571750" y="1885950"/>
            <a:ext cx="781050" cy="509588"/>
          </a:xfrm>
          <a:prstGeom prst="rect">
            <a:avLst/>
          </a:prstGeom>
          <a:solidFill>
            <a:srgbClr val="CCFFCC"/>
          </a:solidFill>
          <a:ln w="38100">
            <a:solidFill>
              <a:srgbClr val="339966"/>
            </a:solidFill>
            <a:miter lim="800000"/>
            <a:headEnd/>
            <a:tailEnd/>
          </a:ln>
          <a:effectLst/>
        </p:spPr>
        <p:txBody>
          <a:bodyPr wrap="none"/>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000000"/>
                </a:solidFill>
                <a:effectLst/>
                <a:uLnTx/>
                <a:uFillTx/>
              </a:rPr>
              <a:t>Travel</a:t>
            </a:r>
          </a:p>
          <a:p>
            <a:pPr marL="0" marR="0" lvl="0" indent="0" defTabSz="6858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rPr>
              <a:t>3%</a:t>
            </a:r>
          </a:p>
        </p:txBody>
      </p:sp>
      <p:sp>
        <p:nvSpPr>
          <p:cNvPr id="2054" name="Text Box 6"/>
          <p:cNvSpPr txBox="1">
            <a:spLocks noChangeArrowheads="1"/>
          </p:cNvSpPr>
          <p:nvPr/>
        </p:nvSpPr>
        <p:spPr bwMode="auto">
          <a:xfrm>
            <a:off x="3486150" y="1771650"/>
            <a:ext cx="891779" cy="509588"/>
          </a:xfrm>
          <a:prstGeom prst="rect">
            <a:avLst/>
          </a:prstGeom>
          <a:solidFill>
            <a:srgbClr val="CCFFCC"/>
          </a:solidFill>
          <a:ln w="38100">
            <a:solidFill>
              <a:srgbClr val="339966"/>
            </a:solidFill>
            <a:miter lim="800000"/>
            <a:headEnd/>
            <a:tailEnd/>
          </a:ln>
          <a:effectLst/>
        </p:spPr>
        <p:txBody>
          <a:bodyPr wrap="none"/>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000000"/>
                </a:solidFill>
                <a:effectLst/>
                <a:uLnTx/>
                <a:uFillTx/>
              </a:rPr>
              <a:t>Postdoc</a:t>
            </a:r>
          </a:p>
          <a:p>
            <a:pPr marL="0" marR="0" lvl="0" indent="0" defTabSz="6858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rPr>
              <a:t>2%</a:t>
            </a:r>
          </a:p>
        </p:txBody>
      </p:sp>
      <p:sp>
        <p:nvSpPr>
          <p:cNvPr id="2055" name="Text Box 7"/>
          <p:cNvSpPr txBox="1">
            <a:spLocks noChangeArrowheads="1"/>
          </p:cNvSpPr>
          <p:nvPr/>
        </p:nvSpPr>
        <p:spPr bwMode="auto">
          <a:xfrm>
            <a:off x="4514850" y="1771650"/>
            <a:ext cx="1233488" cy="509588"/>
          </a:xfrm>
          <a:prstGeom prst="rect">
            <a:avLst/>
          </a:prstGeom>
          <a:solidFill>
            <a:srgbClr val="CCFFCC"/>
          </a:solidFill>
          <a:ln w="38100">
            <a:solidFill>
              <a:srgbClr val="339966"/>
            </a:solidFill>
            <a:miter lim="800000"/>
            <a:headEnd/>
            <a:tailEnd/>
          </a:ln>
          <a:effectLst/>
        </p:spPr>
        <p:txBody>
          <a:bodyPr wrap="none"/>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000000"/>
                </a:solidFill>
                <a:effectLst/>
                <a:uLnTx/>
                <a:uFillTx/>
              </a:rPr>
              <a:t>Equipment</a:t>
            </a:r>
          </a:p>
          <a:p>
            <a:pPr marL="0" marR="0" lvl="0" indent="0" defTabSz="6858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rPr>
              <a:t>2%</a:t>
            </a:r>
          </a:p>
        </p:txBody>
      </p:sp>
      <p:sp>
        <p:nvSpPr>
          <p:cNvPr id="2056" name="Text Box 8"/>
          <p:cNvSpPr txBox="1">
            <a:spLocks noChangeArrowheads="1"/>
          </p:cNvSpPr>
          <p:nvPr/>
        </p:nvSpPr>
        <p:spPr bwMode="auto">
          <a:xfrm>
            <a:off x="5870644" y="1771651"/>
            <a:ext cx="1348446" cy="484748"/>
          </a:xfrm>
          <a:prstGeom prst="rect">
            <a:avLst/>
          </a:prstGeom>
          <a:solidFill>
            <a:srgbClr val="CCFFCC"/>
          </a:solidFill>
          <a:ln w="38100">
            <a:solidFill>
              <a:srgbClr val="339966"/>
            </a:solidFill>
            <a:miter lim="800000"/>
            <a:headEnd/>
            <a:tailEnd/>
          </a:ln>
          <a:effectLst/>
        </p:spPr>
        <p:txBody>
          <a:bodyPr wrap="none">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000000"/>
                </a:solidFill>
                <a:effectLst/>
                <a:uLnTx/>
                <a:uFillTx/>
              </a:rPr>
              <a:t>Sub-awards</a:t>
            </a:r>
          </a:p>
          <a:p>
            <a:pPr marL="0" marR="0" lvl="0" indent="0" defTabSz="6858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rPr>
              <a:t>2%</a:t>
            </a:r>
          </a:p>
        </p:txBody>
      </p:sp>
      <p:sp>
        <p:nvSpPr>
          <p:cNvPr id="2057" name="Text Box 9"/>
          <p:cNvSpPr txBox="1">
            <a:spLocks noChangeArrowheads="1"/>
          </p:cNvSpPr>
          <p:nvPr/>
        </p:nvSpPr>
        <p:spPr bwMode="auto">
          <a:xfrm>
            <a:off x="1143000" y="857250"/>
            <a:ext cx="6858000" cy="753666"/>
          </a:xfrm>
          <a:prstGeom prst="rect">
            <a:avLst/>
          </a:prstGeom>
          <a:noFill/>
          <a:ln w="38100">
            <a:noFill/>
            <a:miter lim="800000"/>
            <a:headEnd/>
            <a:tailEnd/>
          </a:ln>
          <a:effectLst/>
        </p:spPr>
        <p:txBody>
          <a:bodyPr anchor="ctr" anchorCtr="1"/>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2400" i="0" u="none" strike="noStrike" kern="0" cap="none" spc="0" normalizeH="0" baseline="0" noProof="0" dirty="0">
                <a:ln>
                  <a:noFill/>
                </a:ln>
                <a:solidFill>
                  <a:srgbClr val="000000"/>
                </a:solidFill>
                <a:effectLst/>
                <a:uLnTx/>
                <a:uFillTx/>
              </a:rPr>
              <a:t>CBET Average Annual PI Budget</a:t>
            </a:r>
          </a:p>
          <a:p>
            <a:pPr marL="0" marR="0" lvl="0" indent="0" defTabSz="685800" eaLnBrk="1" fontAlgn="auto" latinLnBrk="0" hangingPunct="1">
              <a:lnSpc>
                <a:spcPct val="100000"/>
              </a:lnSpc>
              <a:spcBef>
                <a:spcPts val="0"/>
              </a:spcBef>
              <a:spcAft>
                <a:spcPts val="0"/>
              </a:spcAft>
              <a:buClrTx/>
              <a:buSzTx/>
              <a:buFontTx/>
              <a:buNone/>
              <a:tabLst/>
              <a:defRPr/>
            </a:pPr>
            <a:r>
              <a:rPr kumimoji="0" lang="en-US" sz="2400" i="0" u="none" strike="noStrike" kern="0" cap="none" spc="0" normalizeH="0" baseline="0" noProof="0" dirty="0">
                <a:ln>
                  <a:noFill/>
                </a:ln>
                <a:solidFill>
                  <a:srgbClr val="000000"/>
                </a:solidFill>
                <a:effectLst/>
                <a:uLnTx/>
                <a:uFillTx/>
              </a:rPr>
              <a:t>  (~$100,000/yr)</a:t>
            </a:r>
          </a:p>
        </p:txBody>
      </p:sp>
      <p:sp>
        <p:nvSpPr>
          <p:cNvPr id="2058" name="Text Box 10"/>
          <p:cNvSpPr txBox="1">
            <a:spLocks noChangeArrowheads="1"/>
          </p:cNvSpPr>
          <p:nvPr/>
        </p:nvSpPr>
        <p:spPr bwMode="auto">
          <a:xfrm>
            <a:off x="1428751" y="1943100"/>
            <a:ext cx="994172" cy="715566"/>
          </a:xfrm>
          <a:prstGeom prst="rect">
            <a:avLst/>
          </a:prstGeom>
          <a:solidFill>
            <a:srgbClr val="CCFFCC"/>
          </a:solidFill>
          <a:ln w="38100">
            <a:solidFill>
              <a:srgbClr val="339966"/>
            </a:solidFill>
            <a:miter lim="800000"/>
            <a:headEnd/>
            <a:tailEnd/>
          </a:ln>
          <a:effectLst/>
        </p:spPr>
        <p:txBody>
          <a:bodyPr wrap="none"/>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000000"/>
                </a:solidFill>
                <a:effectLst/>
                <a:uLnTx/>
                <a:uFillTx/>
              </a:rPr>
              <a:t>Fringe</a:t>
            </a:r>
          </a:p>
          <a:p>
            <a:pPr marL="0" marR="0" lvl="0" indent="0" defTabSz="6858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000000"/>
                </a:solidFill>
                <a:effectLst/>
                <a:uLnTx/>
                <a:uFillTx/>
              </a:rPr>
              <a:t>Benefits</a:t>
            </a:r>
          </a:p>
          <a:p>
            <a:pPr marL="0" marR="0" lvl="0" indent="0" defTabSz="6858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rPr>
              <a:t>6%</a:t>
            </a:r>
          </a:p>
        </p:txBody>
      </p:sp>
      <p:sp>
        <p:nvSpPr>
          <p:cNvPr id="2059" name="Text Box 11"/>
          <p:cNvSpPr txBox="1">
            <a:spLocks noChangeArrowheads="1"/>
          </p:cNvSpPr>
          <p:nvPr/>
        </p:nvSpPr>
        <p:spPr bwMode="auto">
          <a:xfrm>
            <a:off x="1129480" y="2800351"/>
            <a:ext cx="1080745" cy="484748"/>
          </a:xfrm>
          <a:prstGeom prst="rect">
            <a:avLst/>
          </a:prstGeom>
          <a:solidFill>
            <a:srgbClr val="CCFFCC"/>
          </a:solidFill>
          <a:ln w="38100">
            <a:solidFill>
              <a:srgbClr val="339966"/>
            </a:solidFill>
            <a:miter lim="800000"/>
            <a:headEnd/>
            <a:tailEnd/>
          </a:ln>
          <a:effectLst/>
        </p:spPr>
        <p:txBody>
          <a:bodyPr wrap="none">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000000"/>
                </a:solidFill>
                <a:effectLst/>
                <a:uLnTx/>
                <a:uFillTx/>
              </a:rPr>
              <a:t>Materials</a:t>
            </a:r>
          </a:p>
          <a:p>
            <a:pPr marL="0" marR="0" lvl="0" indent="0" defTabSz="6858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rPr>
              <a:t>7%</a:t>
            </a:r>
          </a:p>
        </p:txBody>
      </p:sp>
      <p:sp>
        <p:nvSpPr>
          <p:cNvPr id="2060" name="Text Box 12"/>
          <p:cNvSpPr txBox="1">
            <a:spLocks noChangeArrowheads="1"/>
          </p:cNvSpPr>
          <p:nvPr/>
        </p:nvSpPr>
        <p:spPr bwMode="auto">
          <a:xfrm>
            <a:off x="1143000" y="3543301"/>
            <a:ext cx="1371600" cy="479822"/>
          </a:xfrm>
          <a:prstGeom prst="rect">
            <a:avLst/>
          </a:prstGeom>
          <a:solidFill>
            <a:srgbClr val="CCFFCC"/>
          </a:solidFill>
          <a:ln w="38100">
            <a:solidFill>
              <a:srgbClr val="339966"/>
            </a:solidFill>
            <a:miter lim="800000"/>
            <a:headEnd/>
            <a:tailEnd/>
          </a:ln>
          <a:effectLst/>
        </p:spPr>
        <p:txBody>
          <a:bodyPr wrap="none"/>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000000"/>
                </a:solidFill>
                <a:effectLst/>
                <a:uLnTx/>
                <a:uFillTx/>
              </a:rPr>
              <a:t>Sr</a:t>
            </a:r>
            <a:r>
              <a:rPr kumimoji="0" lang="en-US" sz="750" b="0" i="0" u="none" strike="noStrike" kern="0" cap="none" spc="0" normalizeH="0" baseline="0" noProof="0" dirty="0">
                <a:ln>
                  <a:noFill/>
                </a:ln>
                <a:solidFill>
                  <a:srgbClr val="000000"/>
                </a:solidFill>
                <a:effectLst/>
                <a:uLnTx/>
                <a:uFillTx/>
              </a:rPr>
              <a:t> </a:t>
            </a:r>
            <a:r>
              <a:rPr kumimoji="0" lang="en-US" sz="1350" b="0" i="0" u="none" strike="noStrike" kern="0" cap="none" spc="0" normalizeH="0" baseline="0" noProof="0" dirty="0">
                <a:ln>
                  <a:noFill/>
                </a:ln>
                <a:solidFill>
                  <a:srgbClr val="000000"/>
                </a:solidFill>
                <a:effectLst/>
                <a:uLnTx/>
                <a:uFillTx/>
              </a:rPr>
              <a:t>Personnel</a:t>
            </a:r>
          </a:p>
          <a:p>
            <a:pPr marL="0" marR="0" lvl="0" indent="0" defTabSz="6858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rPr>
              <a:t>10%</a:t>
            </a:r>
          </a:p>
        </p:txBody>
      </p:sp>
      <p:sp>
        <p:nvSpPr>
          <p:cNvPr id="2061" name="Text Box 13"/>
          <p:cNvSpPr txBox="1">
            <a:spLocks noChangeArrowheads="1"/>
          </p:cNvSpPr>
          <p:nvPr/>
        </p:nvSpPr>
        <p:spPr bwMode="auto">
          <a:xfrm>
            <a:off x="2731745" y="4229101"/>
            <a:ext cx="736099" cy="484748"/>
          </a:xfrm>
          <a:prstGeom prst="rect">
            <a:avLst/>
          </a:prstGeom>
          <a:solidFill>
            <a:srgbClr val="CCFFCC"/>
          </a:solidFill>
          <a:ln w="38100">
            <a:solidFill>
              <a:srgbClr val="339966"/>
            </a:solidFill>
            <a:miter lim="800000"/>
            <a:headEnd/>
            <a:tailEnd/>
          </a:ln>
          <a:effectLst/>
        </p:spPr>
        <p:txBody>
          <a:bodyPr wrap="none">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000000"/>
                </a:solidFill>
                <a:effectLst/>
                <a:uLnTx/>
                <a:uFillTx/>
              </a:rPr>
              <a:t>Other</a:t>
            </a:r>
          </a:p>
          <a:p>
            <a:pPr marL="0" marR="0" lvl="0" indent="0" defTabSz="6858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rPr>
              <a:t>14%</a:t>
            </a:r>
          </a:p>
        </p:txBody>
      </p:sp>
      <p:sp>
        <p:nvSpPr>
          <p:cNvPr id="2062" name="Text Box 14"/>
          <p:cNvSpPr txBox="1">
            <a:spLocks noChangeArrowheads="1"/>
          </p:cNvSpPr>
          <p:nvPr/>
        </p:nvSpPr>
        <p:spPr bwMode="auto">
          <a:xfrm>
            <a:off x="5359528" y="2857501"/>
            <a:ext cx="966932" cy="507831"/>
          </a:xfrm>
          <a:prstGeom prst="rect">
            <a:avLst/>
          </a:prstGeom>
          <a:solidFill>
            <a:srgbClr val="CCFFCC"/>
          </a:solidFill>
          <a:ln w="38100">
            <a:solidFill>
              <a:srgbClr val="339966"/>
            </a:solidFill>
            <a:miter lim="800000"/>
            <a:headEnd/>
            <a:tailEnd/>
          </a:ln>
          <a:effectLst/>
        </p:spPr>
        <p:txBody>
          <a:bodyPr wrap="none">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000000"/>
                </a:solidFill>
                <a:effectLst/>
                <a:uLnTx/>
                <a:uFillTx/>
              </a:rPr>
              <a:t>Indirect</a:t>
            </a:r>
          </a:p>
          <a:p>
            <a:pPr marL="0" marR="0" lvl="0" indent="0" defTabSz="6858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000000"/>
                </a:solidFill>
                <a:effectLst/>
                <a:uLnTx/>
                <a:uFillTx/>
              </a:rPr>
              <a:t>29%</a:t>
            </a:r>
          </a:p>
        </p:txBody>
      </p:sp>
      <p:sp>
        <p:nvSpPr>
          <p:cNvPr id="2063" name="Text Box 15"/>
          <p:cNvSpPr txBox="1">
            <a:spLocks noChangeArrowheads="1"/>
          </p:cNvSpPr>
          <p:nvPr/>
        </p:nvSpPr>
        <p:spPr bwMode="auto">
          <a:xfrm>
            <a:off x="4613235" y="4229101"/>
            <a:ext cx="1576073" cy="484748"/>
          </a:xfrm>
          <a:prstGeom prst="rect">
            <a:avLst/>
          </a:prstGeom>
          <a:solidFill>
            <a:srgbClr val="CCFFCC"/>
          </a:solidFill>
          <a:ln w="38100">
            <a:solidFill>
              <a:srgbClr val="339966"/>
            </a:solidFill>
            <a:miter lim="800000"/>
            <a:headEnd/>
            <a:tailEnd/>
          </a:ln>
          <a:effectLst/>
        </p:spPr>
        <p:txBody>
          <a:bodyPr wrap="none">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000000"/>
                </a:solidFill>
                <a:effectLst/>
                <a:uLnTx/>
                <a:uFillTx/>
              </a:rPr>
              <a:t>Grad Students</a:t>
            </a:r>
          </a:p>
          <a:p>
            <a:pPr marL="0" marR="0" lvl="0" indent="0" defTabSz="6858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rPr>
              <a:t>25%</a:t>
            </a:r>
          </a:p>
        </p:txBody>
      </p:sp>
      <p:sp>
        <p:nvSpPr>
          <p:cNvPr id="2064" name="Text Box 16"/>
          <p:cNvSpPr txBox="1">
            <a:spLocks noChangeArrowheads="1"/>
          </p:cNvSpPr>
          <p:nvPr/>
        </p:nvSpPr>
        <p:spPr bwMode="auto">
          <a:xfrm>
            <a:off x="3543300" y="2457451"/>
            <a:ext cx="452438" cy="246460"/>
          </a:xfrm>
          <a:prstGeom prst="rect">
            <a:avLst/>
          </a:prstGeom>
          <a:noFill/>
          <a:ln w="38100">
            <a:noFill/>
            <a:miter lim="800000"/>
            <a:headEnd/>
            <a:tailEnd/>
          </a:ln>
          <a:effectLst/>
        </p:spPr>
        <p:txBody>
          <a:bodyPr wrap="none" anchor="ctr" anchorCtr="1"/>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rPr>
              <a:t>2%</a:t>
            </a:r>
          </a:p>
        </p:txBody>
      </p:sp>
      <p:sp>
        <p:nvSpPr>
          <p:cNvPr id="2065" name="Text Box 17"/>
          <p:cNvSpPr txBox="1">
            <a:spLocks noChangeArrowheads="1"/>
          </p:cNvSpPr>
          <p:nvPr/>
        </p:nvSpPr>
        <p:spPr bwMode="auto">
          <a:xfrm>
            <a:off x="3886200" y="2400301"/>
            <a:ext cx="410766" cy="288131"/>
          </a:xfrm>
          <a:prstGeom prst="rect">
            <a:avLst/>
          </a:prstGeom>
          <a:noFill/>
          <a:ln w="38100">
            <a:noFill/>
            <a:miter lim="800000"/>
            <a:headEnd/>
            <a:tailEnd/>
          </a:ln>
          <a:effectLst/>
        </p:spPr>
        <p:txBody>
          <a:bodyPr wrap="none" anchor="ctr" anchorCtr="1"/>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rPr>
              <a:t>2%</a:t>
            </a:r>
          </a:p>
        </p:txBody>
      </p:sp>
      <p:sp>
        <p:nvSpPr>
          <p:cNvPr id="2066" name="Text Box 18"/>
          <p:cNvSpPr txBox="1">
            <a:spLocks noChangeArrowheads="1"/>
          </p:cNvSpPr>
          <p:nvPr/>
        </p:nvSpPr>
        <p:spPr bwMode="auto">
          <a:xfrm>
            <a:off x="4171951" y="2400301"/>
            <a:ext cx="494110" cy="273844"/>
          </a:xfrm>
          <a:prstGeom prst="rect">
            <a:avLst/>
          </a:prstGeom>
          <a:noFill/>
          <a:ln w="38100">
            <a:noFill/>
            <a:miter lim="800000"/>
            <a:headEnd/>
            <a:tailEnd/>
          </a:ln>
          <a:effectLst/>
        </p:spPr>
        <p:txBody>
          <a:bodyPr wrap="none"/>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rPr>
              <a:t>2%</a:t>
            </a:r>
          </a:p>
        </p:txBody>
      </p:sp>
      <p:sp>
        <p:nvSpPr>
          <p:cNvPr id="2067" name="Text Box 19"/>
          <p:cNvSpPr txBox="1">
            <a:spLocks noChangeArrowheads="1"/>
          </p:cNvSpPr>
          <p:nvPr/>
        </p:nvSpPr>
        <p:spPr bwMode="auto">
          <a:xfrm>
            <a:off x="1145382" y="1600200"/>
            <a:ext cx="6855619" cy="34529"/>
          </a:xfrm>
          <a:prstGeom prst="rect">
            <a:avLst/>
          </a:prstGeom>
          <a:solidFill>
            <a:srgbClr val="CC3300"/>
          </a:solidFill>
          <a:ln w="9525">
            <a:noFill/>
            <a:miter lim="800000"/>
            <a:headEnd/>
            <a:tailEnd/>
          </a:ln>
          <a:effectLst/>
        </p:spPr>
        <p:txBody>
          <a:bodyPr wrap="none"/>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2305206837"/>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Number Placeholder 3"/>
          <p:cNvSpPr>
            <a:spLocks noGrp="1"/>
          </p:cNvSpPr>
          <p:nvPr>
            <p:ph type="sldNum" sz="quarter" idx="12"/>
          </p:nvPr>
        </p:nvSpPr>
        <p:spPr>
          <a:noFill/>
        </p:spPr>
        <p:txBody>
          <a:bodyPr/>
          <a:lstStyle/>
          <a:p>
            <a:pPr defTabSz="685800" fontAlgn="auto">
              <a:spcBef>
                <a:spcPts val="0"/>
              </a:spcBef>
              <a:spcAft>
                <a:spcPts val="0"/>
              </a:spcAft>
            </a:pPr>
            <a:r>
              <a:rPr lang="en-US" sz="1350" b="0" kern="0" dirty="0">
                <a:solidFill>
                  <a:srgbClr val="000000"/>
                </a:solidFill>
              </a:rPr>
              <a:t>  </a:t>
            </a:r>
            <a:fld id="{3BE745B2-2419-45A9-AC9F-24025B641D5D}" type="slidenum">
              <a:rPr lang="en-US" sz="1350" b="0" kern="0">
                <a:solidFill>
                  <a:srgbClr val="000000"/>
                </a:solidFill>
              </a:rPr>
              <a:pPr defTabSz="685800" fontAlgn="auto">
                <a:spcBef>
                  <a:spcPts val="0"/>
                </a:spcBef>
                <a:spcAft>
                  <a:spcPts val="0"/>
                </a:spcAft>
              </a:pPr>
              <a:t>73</a:t>
            </a:fld>
            <a:endParaRPr lang="en-US" sz="1350" b="0" kern="0" dirty="0">
              <a:solidFill>
                <a:srgbClr val="000000"/>
              </a:solidFill>
            </a:endParaRPr>
          </a:p>
        </p:txBody>
      </p:sp>
      <p:sp>
        <p:nvSpPr>
          <p:cNvPr id="97283" name="Text Box 2"/>
          <p:cNvSpPr txBox="1">
            <a:spLocks noChangeArrowheads="1"/>
          </p:cNvSpPr>
          <p:nvPr/>
        </p:nvSpPr>
        <p:spPr bwMode="auto">
          <a:xfrm>
            <a:off x="1143001" y="857251"/>
            <a:ext cx="6855619" cy="822722"/>
          </a:xfrm>
          <a:prstGeom prst="rect">
            <a:avLst/>
          </a:prstGeom>
          <a:solidFill>
            <a:srgbClr val="EAEAEA"/>
          </a:solidFill>
          <a:ln w="9525">
            <a:noFill/>
            <a:miter lim="800000"/>
            <a:headEnd/>
            <a:tailEnd/>
          </a:ln>
        </p:spPr>
        <p:txBody>
          <a:bodyPr anchor="ctr" anchorCtr="1"/>
          <a:lstStyle/>
          <a:p>
            <a:pPr defTabSz="685800">
              <a:buNone/>
            </a:pPr>
            <a:r>
              <a:rPr lang="en-US" sz="3300" kern="0" dirty="0">
                <a:solidFill>
                  <a:srgbClr val="0000CC"/>
                </a:solidFill>
              </a:rPr>
              <a:t>Final Thoughts</a:t>
            </a:r>
          </a:p>
        </p:txBody>
      </p:sp>
      <p:sp>
        <p:nvSpPr>
          <p:cNvPr id="97284" name="Text Box 3"/>
          <p:cNvSpPr txBox="1">
            <a:spLocks noChangeArrowheads="1"/>
          </p:cNvSpPr>
          <p:nvPr/>
        </p:nvSpPr>
        <p:spPr bwMode="auto">
          <a:xfrm>
            <a:off x="1485900" y="1943101"/>
            <a:ext cx="6343650" cy="3877985"/>
          </a:xfrm>
          <a:prstGeom prst="rect">
            <a:avLst/>
          </a:prstGeom>
          <a:noFill/>
          <a:ln w="9525">
            <a:noFill/>
            <a:miter lim="800000"/>
            <a:headEnd/>
            <a:tailEnd/>
          </a:ln>
        </p:spPr>
        <p:txBody>
          <a:bodyPr>
            <a:spAutoFit/>
          </a:bodyPr>
          <a:lstStyle/>
          <a:p>
            <a:pPr algn="l" defTabSz="685800">
              <a:buNone/>
            </a:pPr>
            <a:r>
              <a:rPr lang="en-US" sz="2100" kern="0" dirty="0">
                <a:solidFill>
                  <a:srgbClr val="CC3300"/>
                </a:solidFill>
                <a:sym typeface="Wingdings" pitchFamily="2" charset="2"/>
              </a:rPr>
              <a:t></a:t>
            </a:r>
            <a:r>
              <a:rPr lang="en-US" sz="2100" kern="0" dirty="0">
                <a:solidFill>
                  <a:srgbClr val="063DE8"/>
                </a:solidFill>
                <a:sym typeface="Wingdings" pitchFamily="2" charset="2"/>
              </a:rPr>
              <a:t> </a:t>
            </a:r>
            <a:r>
              <a:rPr lang="en-US" sz="2100" kern="0" dirty="0">
                <a:solidFill>
                  <a:srgbClr val="000000"/>
                </a:solidFill>
              </a:rPr>
              <a:t>Contact program directors</a:t>
            </a:r>
          </a:p>
          <a:p>
            <a:pPr algn="l" defTabSz="685800">
              <a:buNone/>
            </a:pPr>
            <a:endParaRPr lang="en-US" sz="450" b="0" kern="0" dirty="0">
              <a:solidFill>
                <a:srgbClr val="000000"/>
              </a:solidFill>
            </a:endParaRPr>
          </a:p>
          <a:p>
            <a:pPr marL="457200" lvl="2" algn="l" defTabSz="685800">
              <a:buNone/>
            </a:pPr>
            <a:r>
              <a:rPr lang="en-US" sz="600" kern="0" dirty="0">
                <a:solidFill>
                  <a:srgbClr val="000000"/>
                </a:solidFill>
                <a:latin typeface="Arial" pitchFamily="34" charset="0"/>
              </a:rPr>
              <a:t> </a:t>
            </a:r>
            <a:r>
              <a:rPr lang="en-US" sz="2100" kern="0" dirty="0">
                <a:solidFill>
                  <a:srgbClr val="CC3300"/>
                </a:solidFill>
                <a:latin typeface="Arial" pitchFamily="34" charset="0"/>
                <a:sym typeface="Wingdings" pitchFamily="2" charset="2"/>
              </a:rPr>
              <a:t></a:t>
            </a:r>
            <a:r>
              <a:rPr lang="en-US" sz="2100" kern="0" dirty="0">
                <a:solidFill>
                  <a:srgbClr val="000000"/>
                </a:solidFill>
                <a:latin typeface="Arial" pitchFamily="34" charset="0"/>
                <a:sym typeface="Wingdings" pitchFamily="2" charset="2"/>
              </a:rPr>
              <a:t> </a:t>
            </a:r>
            <a:r>
              <a:rPr lang="en-US" sz="2100" kern="0" dirty="0">
                <a:latin typeface="Arial" pitchFamily="34" charset="0"/>
              </a:rPr>
              <a:t>Meet at professional society conferences</a:t>
            </a:r>
          </a:p>
          <a:p>
            <a:pPr marL="457200" lvl="2" algn="l" defTabSz="685800">
              <a:buNone/>
            </a:pPr>
            <a:endParaRPr lang="en-US" sz="450" kern="0" dirty="0">
              <a:solidFill>
                <a:srgbClr val="000000"/>
              </a:solidFill>
              <a:latin typeface="Arial" pitchFamily="34" charset="0"/>
            </a:endParaRPr>
          </a:p>
          <a:p>
            <a:pPr marL="457200" lvl="2" algn="l" defTabSz="685800">
              <a:buNone/>
            </a:pPr>
            <a:r>
              <a:rPr lang="en-US" sz="2100" kern="0" dirty="0">
                <a:solidFill>
                  <a:srgbClr val="CC3300"/>
                </a:solidFill>
                <a:latin typeface="Arial" pitchFamily="34" charset="0"/>
                <a:sym typeface="Wingdings" pitchFamily="2" charset="2"/>
              </a:rPr>
              <a:t></a:t>
            </a:r>
            <a:r>
              <a:rPr lang="en-US" sz="2100" kern="0" dirty="0">
                <a:solidFill>
                  <a:srgbClr val="000000"/>
                </a:solidFill>
                <a:latin typeface="Arial" pitchFamily="34" charset="0"/>
                <a:sym typeface="Wingdings" pitchFamily="2" charset="2"/>
              </a:rPr>
              <a:t> </a:t>
            </a:r>
            <a:r>
              <a:rPr lang="en-US" sz="2100" kern="0" dirty="0">
                <a:latin typeface="Arial" pitchFamily="34" charset="0"/>
              </a:rPr>
              <a:t>Volunteer to review proposals.  Send e-mail to program director</a:t>
            </a:r>
          </a:p>
          <a:p>
            <a:pPr algn="l" defTabSz="685800">
              <a:buFontTx/>
              <a:buChar char="•"/>
            </a:pPr>
            <a:endParaRPr lang="en-US" sz="1500" b="0" kern="0" dirty="0">
              <a:solidFill>
                <a:srgbClr val="0066FF"/>
              </a:solidFill>
            </a:endParaRPr>
          </a:p>
          <a:p>
            <a:pPr algn="l" defTabSz="685800">
              <a:buNone/>
            </a:pPr>
            <a:r>
              <a:rPr lang="en-US" sz="2100" kern="0" dirty="0">
                <a:solidFill>
                  <a:srgbClr val="CC3300"/>
                </a:solidFill>
                <a:sym typeface="Wingdings" pitchFamily="2" charset="2"/>
              </a:rPr>
              <a:t></a:t>
            </a:r>
            <a:r>
              <a:rPr lang="en-US" sz="2100" kern="0" dirty="0">
                <a:solidFill>
                  <a:srgbClr val="063DE8"/>
                </a:solidFill>
                <a:sym typeface="Wingdings" pitchFamily="2" charset="2"/>
              </a:rPr>
              <a:t> </a:t>
            </a:r>
            <a:r>
              <a:rPr lang="en-US" sz="2100" kern="0" dirty="0">
                <a:solidFill>
                  <a:srgbClr val="000000"/>
                </a:solidFill>
              </a:rPr>
              <a:t>Examine successful proposals</a:t>
            </a:r>
          </a:p>
          <a:p>
            <a:pPr algn="l" defTabSz="685800">
              <a:buNone/>
            </a:pPr>
            <a:endParaRPr lang="en-US" sz="450" b="0" kern="0" dirty="0">
              <a:solidFill>
                <a:srgbClr val="000000"/>
              </a:solidFill>
            </a:endParaRPr>
          </a:p>
          <a:p>
            <a:pPr marL="457200" lvl="2" algn="l" defTabSz="685800">
              <a:buNone/>
            </a:pPr>
            <a:r>
              <a:rPr lang="en-US" sz="2100" kern="0" dirty="0">
                <a:solidFill>
                  <a:srgbClr val="CC3300"/>
                </a:solidFill>
                <a:latin typeface="Arial" pitchFamily="34" charset="0"/>
                <a:sym typeface="Wingdings" pitchFamily="2" charset="2"/>
              </a:rPr>
              <a:t></a:t>
            </a:r>
            <a:r>
              <a:rPr lang="en-US" sz="2100" kern="0" dirty="0">
                <a:solidFill>
                  <a:srgbClr val="000000"/>
                </a:solidFill>
                <a:latin typeface="Arial" pitchFamily="34" charset="0"/>
                <a:sym typeface="Wingdings" pitchFamily="2" charset="2"/>
              </a:rPr>
              <a:t> </a:t>
            </a:r>
            <a:r>
              <a:rPr lang="en-US" sz="2100" kern="0" dirty="0">
                <a:latin typeface="Arial" pitchFamily="34" charset="0"/>
              </a:rPr>
              <a:t>Ask colleagues for their proposals</a:t>
            </a:r>
          </a:p>
          <a:p>
            <a:pPr marL="457200" lvl="2" algn="l" defTabSz="685800">
              <a:buNone/>
            </a:pPr>
            <a:endParaRPr lang="en-US" sz="450" kern="0" dirty="0">
              <a:solidFill>
                <a:srgbClr val="000000"/>
              </a:solidFill>
              <a:latin typeface="Arial" pitchFamily="34" charset="0"/>
            </a:endParaRPr>
          </a:p>
          <a:p>
            <a:pPr marL="457200" lvl="2" algn="l" defTabSz="685800">
              <a:buNone/>
            </a:pPr>
            <a:r>
              <a:rPr lang="en-US" sz="2100" kern="0" dirty="0">
                <a:solidFill>
                  <a:srgbClr val="CC3300"/>
                </a:solidFill>
                <a:latin typeface="Arial" pitchFamily="34" charset="0"/>
                <a:sym typeface="Wingdings" pitchFamily="2" charset="2"/>
              </a:rPr>
              <a:t></a:t>
            </a:r>
            <a:r>
              <a:rPr lang="en-US" sz="2100" kern="0" dirty="0">
                <a:solidFill>
                  <a:srgbClr val="000000"/>
                </a:solidFill>
                <a:latin typeface="Arial" pitchFamily="34" charset="0"/>
                <a:sym typeface="Wingdings" pitchFamily="2" charset="2"/>
              </a:rPr>
              <a:t> </a:t>
            </a:r>
            <a:r>
              <a:rPr lang="en-US" sz="2100" kern="0" dirty="0">
                <a:latin typeface="Arial" pitchFamily="34" charset="0"/>
              </a:rPr>
              <a:t>Get proposal reviews from colleagues</a:t>
            </a:r>
          </a:p>
          <a:p>
            <a:pPr marL="0" lvl="1" algn="l" defTabSz="685800">
              <a:buFontTx/>
              <a:buChar char="–"/>
            </a:pPr>
            <a:endParaRPr lang="en-US" sz="1500" kern="0" dirty="0">
              <a:solidFill>
                <a:srgbClr val="000000"/>
              </a:solidFill>
              <a:latin typeface="Arial" pitchFamily="34" charset="0"/>
            </a:endParaRPr>
          </a:p>
          <a:p>
            <a:pPr algn="l" defTabSz="685800">
              <a:buNone/>
            </a:pPr>
            <a:r>
              <a:rPr lang="en-US" sz="2100" kern="0" dirty="0">
                <a:solidFill>
                  <a:srgbClr val="CC3300"/>
                </a:solidFill>
                <a:sym typeface="Wingdings" pitchFamily="2" charset="2"/>
              </a:rPr>
              <a:t></a:t>
            </a:r>
            <a:r>
              <a:rPr lang="en-US" sz="2100" kern="0" dirty="0">
                <a:solidFill>
                  <a:srgbClr val="063DE8"/>
                </a:solidFill>
                <a:sym typeface="Wingdings" pitchFamily="2" charset="2"/>
              </a:rPr>
              <a:t> </a:t>
            </a:r>
            <a:r>
              <a:rPr lang="en-US" sz="2100" kern="0" dirty="0">
                <a:solidFill>
                  <a:srgbClr val="000000"/>
                </a:solidFill>
              </a:rPr>
              <a:t>Suggest reviewers for your proposal</a:t>
            </a:r>
          </a:p>
          <a:p>
            <a:pPr algn="l" defTabSz="685800">
              <a:buNone/>
            </a:pPr>
            <a:endParaRPr lang="en-US" sz="450" i="1" kern="0" dirty="0">
              <a:solidFill>
                <a:srgbClr val="063DE8"/>
              </a:solidFill>
              <a:latin typeface="Arial" pitchFamily="34" charset="0"/>
            </a:endParaRPr>
          </a:p>
          <a:p>
            <a:pPr marL="457200" lvl="2" algn="l" defTabSz="685800">
              <a:buNone/>
            </a:pPr>
            <a:r>
              <a:rPr lang="en-US" sz="2100" kern="0" dirty="0">
                <a:solidFill>
                  <a:srgbClr val="CC3300"/>
                </a:solidFill>
                <a:latin typeface="Arial" pitchFamily="34" charset="0"/>
                <a:sym typeface="Wingdings" pitchFamily="2" charset="2"/>
              </a:rPr>
              <a:t></a:t>
            </a:r>
            <a:r>
              <a:rPr lang="en-US" sz="2100" kern="0" dirty="0">
                <a:solidFill>
                  <a:srgbClr val="000000"/>
                </a:solidFill>
                <a:latin typeface="Arial" pitchFamily="34" charset="0"/>
                <a:sym typeface="Wingdings" pitchFamily="2" charset="2"/>
              </a:rPr>
              <a:t> </a:t>
            </a:r>
            <a:r>
              <a:rPr lang="en-US" sz="2100" kern="0" dirty="0">
                <a:latin typeface="Arial" pitchFamily="34" charset="0"/>
              </a:rPr>
              <a:t>Use FastLane form provided</a:t>
            </a:r>
          </a:p>
          <a:p>
            <a:pPr marL="0" lvl="1" defTabSz="685800">
              <a:buNone/>
            </a:pPr>
            <a:endParaRPr lang="en-US" sz="450" kern="0" dirty="0">
              <a:solidFill>
                <a:srgbClr val="000000"/>
              </a:solidFill>
              <a:latin typeface="Arial" pitchFamily="34" charset="0"/>
            </a:endParaRPr>
          </a:p>
        </p:txBody>
      </p:sp>
    </p:spTree>
    <p:extLst>
      <p:ext uri="{BB962C8B-B14F-4D97-AF65-F5344CB8AC3E}">
        <p14:creationId xmlns:p14="http://schemas.microsoft.com/office/powerpoint/2010/main" val="28254526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Number Placeholder 3"/>
          <p:cNvSpPr>
            <a:spLocks noGrp="1"/>
          </p:cNvSpPr>
          <p:nvPr>
            <p:ph type="sldNum" sz="quarter" idx="12"/>
          </p:nvPr>
        </p:nvSpPr>
        <p:spPr>
          <a:noFill/>
        </p:spPr>
        <p:txBody>
          <a:bodyPr/>
          <a:lstStyle/>
          <a:p>
            <a:pPr defTabSz="685800" fontAlgn="auto">
              <a:spcBef>
                <a:spcPts val="0"/>
              </a:spcBef>
              <a:spcAft>
                <a:spcPts val="0"/>
              </a:spcAft>
            </a:pPr>
            <a:r>
              <a:rPr lang="en-US" sz="1350" b="0" kern="0" dirty="0">
                <a:solidFill>
                  <a:srgbClr val="000000"/>
                </a:solidFill>
              </a:rPr>
              <a:t>  </a:t>
            </a:r>
            <a:fld id="{B3D9FFE7-6569-45AF-8C46-7CE1CC72FFB3}" type="slidenum">
              <a:rPr lang="en-US" sz="1350" b="0" kern="0">
                <a:solidFill>
                  <a:srgbClr val="000000"/>
                </a:solidFill>
              </a:rPr>
              <a:pPr defTabSz="685800" fontAlgn="auto">
                <a:spcBef>
                  <a:spcPts val="0"/>
                </a:spcBef>
                <a:spcAft>
                  <a:spcPts val="0"/>
                </a:spcAft>
              </a:pPr>
              <a:t>74</a:t>
            </a:fld>
            <a:endParaRPr lang="en-US" sz="1350" b="0" kern="0" dirty="0">
              <a:solidFill>
                <a:srgbClr val="000000"/>
              </a:solidFill>
            </a:endParaRPr>
          </a:p>
        </p:txBody>
      </p:sp>
      <p:grpSp>
        <p:nvGrpSpPr>
          <p:cNvPr id="2" name="Group 2"/>
          <p:cNvGrpSpPr>
            <a:grpSpLocks/>
          </p:cNvGrpSpPr>
          <p:nvPr/>
        </p:nvGrpSpPr>
        <p:grpSpPr bwMode="auto">
          <a:xfrm>
            <a:off x="3600450" y="3143250"/>
            <a:ext cx="1943100" cy="1828800"/>
            <a:chOff x="5441" y="1640"/>
            <a:chExt cx="2741" cy="2485"/>
          </a:xfrm>
        </p:grpSpPr>
        <p:sp>
          <p:nvSpPr>
            <p:cNvPr id="98310" name="WordArt 3"/>
            <p:cNvSpPr>
              <a:spLocks noChangeArrowheads="1" noChangeShapeType="1" noTextEdit="1"/>
            </p:cNvSpPr>
            <p:nvPr/>
          </p:nvSpPr>
          <p:spPr bwMode="auto">
            <a:xfrm>
              <a:off x="5441" y="1640"/>
              <a:ext cx="2741" cy="2485"/>
            </a:xfrm>
            <a:prstGeom prst="rect">
              <a:avLst/>
            </a:prstGeom>
          </p:spPr>
          <p:txBody>
            <a:bodyPr spcFirstLastPara="1" wrap="none" fromWordArt="1">
              <a:prstTxWarp prst="textArchUp">
                <a:avLst>
                  <a:gd name="adj" fmla="val 5510166"/>
                </a:avLst>
              </a:prstTxWarp>
            </a:bodyPr>
            <a:lstStyle/>
            <a:p>
              <a:pPr defTabSz="685800"/>
              <a:r>
                <a:rPr lang="en-US" sz="1050" kern="10" dirty="0">
                  <a:ln w="9525">
                    <a:solidFill>
                      <a:srgbClr val="000000"/>
                    </a:solidFill>
                    <a:round/>
                    <a:headEnd/>
                    <a:tailEnd/>
                  </a:ln>
                  <a:solidFill>
                    <a:srgbClr val="00CC99"/>
                  </a:solidFill>
                  <a:latin typeface="Arial Black"/>
                </a:rPr>
                <a:t>Faculty Early Career Development Program</a:t>
              </a:r>
            </a:p>
          </p:txBody>
        </p:sp>
        <p:sp>
          <p:nvSpPr>
            <p:cNvPr id="98311" name="WordArt 4"/>
            <p:cNvSpPr>
              <a:spLocks noChangeArrowheads="1" noChangeShapeType="1" noTextEdit="1"/>
            </p:cNvSpPr>
            <p:nvPr/>
          </p:nvSpPr>
          <p:spPr bwMode="auto">
            <a:xfrm>
              <a:off x="5839" y="2680"/>
              <a:ext cx="1936" cy="456"/>
            </a:xfrm>
            <a:prstGeom prst="rect">
              <a:avLst/>
            </a:prstGeom>
          </p:spPr>
          <p:txBody>
            <a:bodyPr wrap="none" fromWordArt="1">
              <a:prstTxWarp prst="textPlain">
                <a:avLst>
                  <a:gd name="adj" fmla="val 50000"/>
                </a:avLst>
              </a:prstTxWarp>
            </a:bodyPr>
            <a:lstStyle/>
            <a:p>
              <a:pPr defTabSz="685800">
                <a:buNone/>
              </a:pPr>
              <a:r>
                <a:rPr lang="en-US" sz="900" kern="10" dirty="0">
                  <a:ln w="9525">
                    <a:noFill/>
                    <a:round/>
                    <a:headEnd/>
                    <a:tailEnd/>
                  </a:ln>
                  <a:solidFill>
                    <a:srgbClr val="00CC99"/>
                  </a:solidFill>
                  <a:effectLst>
                    <a:outerShdw dist="45791" dir="2021404" algn="ctr" rotWithShape="0">
                      <a:srgbClr val="C0C0C0"/>
                    </a:outerShdw>
                  </a:effectLst>
                  <a:latin typeface="Arial Black"/>
                </a:rPr>
                <a:t>CAREER</a:t>
              </a:r>
            </a:p>
          </p:txBody>
        </p:sp>
      </p:grpSp>
      <p:sp>
        <p:nvSpPr>
          <p:cNvPr id="98308" name="Text Box 5"/>
          <p:cNvSpPr txBox="1">
            <a:spLocks noChangeArrowheads="1"/>
          </p:cNvSpPr>
          <p:nvPr/>
        </p:nvSpPr>
        <p:spPr bwMode="auto">
          <a:xfrm>
            <a:off x="1143000" y="5372100"/>
            <a:ext cx="6858000" cy="323165"/>
          </a:xfrm>
          <a:prstGeom prst="rect">
            <a:avLst/>
          </a:prstGeom>
          <a:noFill/>
          <a:ln w="9525">
            <a:noFill/>
            <a:miter lim="800000"/>
            <a:headEnd/>
            <a:tailEnd/>
          </a:ln>
        </p:spPr>
        <p:txBody>
          <a:bodyPr>
            <a:spAutoFit/>
          </a:bodyPr>
          <a:lstStyle/>
          <a:p>
            <a:pPr defTabSz="685800">
              <a:buNone/>
            </a:pPr>
            <a:r>
              <a:rPr lang="en-US" sz="1500" kern="0" dirty="0">
                <a:solidFill>
                  <a:srgbClr val="000000"/>
                </a:solidFill>
              </a:rPr>
              <a:t>NSF 15-555; </a:t>
            </a:r>
            <a:r>
              <a:rPr lang="en-US" sz="1500" kern="0" dirty="0">
                <a:solidFill>
                  <a:srgbClr val="FF0000"/>
                </a:solidFill>
              </a:rPr>
              <a:t>new solicitation expected spring 2017 </a:t>
            </a:r>
          </a:p>
        </p:txBody>
      </p:sp>
      <p:sp>
        <p:nvSpPr>
          <p:cNvPr id="98309" name="Rectangle 6"/>
          <p:cNvSpPr>
            <a:spLocks noChangeArrowheads="1"/>
          </p:cNvSpPr>
          <p:nvPr/>
        </p:nvSpPr>
        <p:spPr bwMode="auto">
          <a:xfrm>
            <a:off x="1143000" y="857250"/>
            <a:ext cx="6858000" cy="1919288"/>
          </a:xfrm>
          <a:prstGeom prst="rect">
            <a:avLst/>
          </a:prstGeom>
          <a:solidFill>
            <a:srgbClr val="EAEAEA"/>
          </a:solidFill>
          <a:ln w="9525">
            <a:noFill/>
            <a:miter lim="800000"/>
            <a:headEnd/>
            <a:tailEnd/>
          </a:ln>
        </p:spPr>
        <p:txBody>
          <a:bodyPr anchor="ctr" anchorCtr="1"/>
          <a:lstStyle/>
          <a:p>
            <a:pPr defTabSz="685800">
              <a:buNone/>
            </a:pPr>
            <a:r>
              <a:rPr lang="en-US" sz="3300" kern="0" dirty="0">
                <a:solidFill>
                  <a:srgbClr val="3333CC"/>
                </a:solidFill>
              </a:rPr>
              <a:t>Faculty Early Career Development Program </a:t>
            </a:r>
          </a:p>
          <a:p>
            <a:pPr defTabSz="685800">
              <a:buNone/>
            </a:pPr>
            <a:endParaRPr lang="en-US" sz="450" kern="0" dirty="0">
              <a:solidFill>
                <a:srgbClr val="3333CC"/>
              </a:solidFill>
            </a:endParaRPr>
          </a:p>
          <a:p>
            <a:pPr defTabSz="685800">
              <a:buNone/>
            </a:pPr>
            <a:r>
              <a:rPr lang="en-US" sz="2400" kern="0" dirty="0">
                <a:solidFill>
                  <a:srgbClr val="000000"/>
                </a:solidFill>
              </a:rPr>
              <a:t>(CAREER)</a:t>
            </a:r>
          </a:p>
        </p:txBody>
      </p:sp>
    </p:spTree>
    <p:extLst>
      <p:ext uri="{BB962C8B-B14F-4D97-AF65-F5344CB8AC3E}">
        <p14:creationId xmlns:p14="http://schemas.microsoft.com/office/powerpoint/2010/main" val="8672324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Number Placeholder 3"/>
          <p:cNvSpPr>
            <a:spLocks noGrp="1"/>
          </p:cNvSpPr>
          <p:nvPr>
            <p:ph type="sldNum" sz="quarter" idx="12"/>
          </p:nvPr>
        </p:nvSpPr>
        <p:spPr>
          <a:noFill/>
        </p:spPr>
        <p:txBody>
          <a:bodyPr/>
          <a:lstStyle/>
          <a:p>
            <a:pPr defTabSz="685800" fontAlgn="auto">
              <a:spcBef>
                <a:spcPts val="0"/>
              </a:spcBef>
              <a:spcAft>
                <a:spcPts val="0"/>
              </a:spcAft>
            </a:pPr>
            <a:r>
              <a:rPr lang="en-US" sz="1350" b="0" kern="0" dirty="0">
                <a:solidFill>
                  <a:srgbClr val="000000"/>
                </a:solidFill>
              </a:rPr>
              <a:t>  </a:t>
            </a:r>
            <a:fld id="{03C4FBE7-C3E9-432B-86B5-07361AD05150}" type="slidenum">
              <a:rPr lang="en-US" sz="1350" b="0" kern="0">
                <a:solidFill>
                  <a:srgbClr val="000000"/>
                </a:solidFill>
              </a:rPr>
              <a:pPr defTabSz="685800" fontAlgn="auto">
                <a:spcBef>
                  <a:spcPts val="0"/>
                </a:spcBef>
                <a:spcAft>
                  <a:spcPts val="0"/>
                </a:spcAft>
              </a:pPr>
              <a:t>75</a:t>
            </a:fld>
            <a:endParaRPr lang="en-US" sz="1350" b="0" kern="0" dirty="0">
              <a:solidFill>
                <a:srgbClr val="000000"/>
              </a:solidFill>
            </a:endParaRPr>
          </a:p>
        </p:txBody>
      </p:sp>
      <p:sp>
        <p:nvSpPr>
          <p:cNvPr id="99331" name="Text Box 2"/>
          <p:cNvSpPr txBox="1">
            <a:spLocks noChangeArrowheads="1"/>
          </p:cNvSpPr>
          <p:nvPr/>
        </p:nvSpPr>
        <p:spPr bwMode="auto">
          <a:xfrm>
            <a:off x="1143000" y="857251"/>
            <a:ext cx="6858000" cy="822722"/>
          </a:xfrm>
          <a:prstGeom prst="rect">
            <a:avLst/>
          </a:prstGeom>
          <a:noFill/>
          <a:ln w="9525">
            <a:noFill/>
            <a:miter lim="800000"/>
            <a:headEnd/>
            <a:tailEnd/>
          </a:ln>
        </p:spPr>
        <p:txBody>
          <a:bodyPr anchor="ctr" anchorCtr="1"/>
          <a:lstStyle/>
          <a:p>
            <a:pPr defTabSz="685800">
              <a:buNone/>
            </a:pPr>
            <a:r>
              <a:rPr lang="en-US" sz="3300" kern="0" dirty="0">
                <a:solidFill>
                  <a:srgbClr val="3333CC"/>
                </a:solidFill>
              </a:rPr>
              <a:t>CAREER: Program Goals</a:t>
            </a:r>
          </a:p>
        </p:txBody>
      </p:sp>
      <p:sp>
        <p:nvSpPr>
          <p:cNvPr id="99332" name="Text Box 3"/>
          <p:cNvSpPr txBox="1">
            <a:spLocks noChangeArrowheads="1"/>
          </p:cNvSpPr>
          <p:nvPr/>
        </p:nvSpPr>
        <p:spPr bwMode="auto">
          <a:xfrm>
            <a:off x="1371600" y="1828800"/>
            <a:ext cx="6629400" cy="3139321"/>
          </a:xfrm>
          <a:prstGeom prst="rect">
            <a:avLst/>
          </a:prstGeom>
          <a:noFill/>
          <a:ln w="9525">
            <a:noFill/>
            <a:miter lim="800000"/>
            <a:headEnd/>
            <a:tailEnd/>
          </a:ln>
        </p:spPr>
        <p:txBody>
          <a:bodyPr>
            <a:spAutoFit/>
          </a:bodyPr>
          <a:lstStyle/>
          <a:p>
            <a:pPr algn="l" defTabSz="685800">
              <a:buNone/>
            </a:pPr>
            <a:r>
              <a:rPr lang="en-US" sz="2100" kern="0" dirty="0">
                <a:solidFill>
                  <a:srgbClr val="CC3300"/>
                </a:solidFill>
                <a:sym typeface="Wingdings" pitchFamily="2" charset="2"/>
              </a:rPr>
              <a:t> </a:t>
            </a:r>
            <a:r>
              <a:rPr lang="en-US" sz="2100" kern="0" dirty="0">
                <a:solidFill>
                  <a:srgbClr val="000000"/>
                </a:solidFill>
              </a:rPr>
              <a:t>NSF's awards for new faculty members</a:t>
            </a:r>
          </a:p>
          <a:p>
            <a:pPr algn="l" defTabSz="685800">
              <a:buNone/>
            </a:pPr>
            <a:endParaRPr lang="en-US" sz="1500" kern="0" dirty="0">
              <a:solidFill>
                <a:srgbClr val="000000"/>
              </a:solidFill>
            </a:endParaRPr>
          </a:p>
          <a:p>
            <a:pPr algn="l" defTabSz="685800">
              <a:buNone/>
            </a:pPr>
            <a:r>
              <a:rPr lang="en-US" sz="2100" kern="0" dirty="0">
                <a:solidFill>
                  <a:srgbClr val="CC3300"/>
                </a:solidFill>
                <a:sym typeface="Wingdings" pitchFamily="2" charset="2"/>
              </a:rPr>
              <a:t> </a:t>
            </a:r>
            <a:r>
              <a:rPr lang="en-US" sz="2100" kern="0" dirty="0">
                <a:solidFill>
                  <a:srgbClr val="000000"/>
                </a:solidFill>
              </a:rPr>
              <a:t>Awardees are selected</a:t>
            </a:r>
            <a:r>
              <a:rPr lang="en-US" sz="2100" kern="0" dirty="0"/>
              <a:t> on the basis of</a:t>
            </a:r>
          </a:p>
          <a:p>
            <a:pPr algn="l" defTabSz="685800">
              <a:buNone/>
            </a:pPr>
            <a:r>
              <a:rPr lang="en-US" sz="2100" kern="0" dirty="0"/>
              <a:t>    their plans to develop highly integrative</a:t>
            </a:r>
          </a:p>
          <a:p>
            <a:pPr algn="l" defTabSz="685800">
              <a:buNone/>
            </a:pPr>
            <a:r>
              <a:rPr lang="en-US" sz="2100" kern="0" dirty="0"/>
              <a:t>    and effective research and education</a:t>
            </a:r>
          </a:p>
          <a:p>
            <a:pPr algn="l" defTabSz="685800">
              <a:buNone/>
            </a:pPr>
            <a:r>
              <a:rPr lang="en-US" sz="2100" kern="0" dirty="0"/>
              <a:t>    careers</a:t>
            </a:r>
          </a:p>
          <a:p>
            <a:pPr algn="l" defTabSz="685800">
              <a:buNone/>
            </a:pPr>
            <a:endParaRPr lang="en-US" sz="1500" kern="0" dirty="0"/>
          </a:p>
          <a:p>
            <a:pPr algn="l" defTabSz="685800">
              <a:buNone/>
            </a:pPr>
            <a:r>
              <a:rPr lang="en-US" sz="2100" kern="0" dirty="0">
                <a:solidFill>
                  <a:srgbClr val="CC3300"/>
                </a:solidFill>
                <a:sym typeface="Wingdings" pitchFamily="2" charset="2"/>
              </a:rPr>
              <a:t> </a:t>
            </a:r>
            <a:r>
              <a:rPr lang="en-US" sz="2100" kern="0" dirty="0">
                <a:solidFill>
                  <a:srgbClr val="000000"/>
                </a:solidFill>
              </a:rPr>
              <a:t>Increased participation</a:t>
            </a:r>
            <a:r>
              <a:rPr lang="en-US" sz="2100" kern="0" dirty="0"/>
              <a:t> of those </a:t>
            </a:r>
          </a:p>
          <a:p>
            <a:pPr algn="l" defTabSz="685800">
              <a:buNone/>
            </a:pPr>
            <a:r>
              <a:rPr lang="en-US" sz="2100" kern="0" dirty="0"/>
              <a:t>    traditionally underrepresented in</a:t>
            </a:r>
          </a:p>
          <a:p>
            <a:pPr algn="l" defTabSz="685800">
              <a:buNone/>
            </a:pPr>
            <a:r>
              <a:rPr lang="en-US" sz="2100" kern="0" dirty="0"/>
              <a:t>    science and engineering encouraged</a:t>
            </a:r>
          </a:p>
        </p:txBody>
      </p:sp>
    </p:spTree>
    <p:extLst>
      <p:ext uri="{BB962C8B-B14F-4D97-AF65-F5344CB8AC3E}">
        <p14:creationId xmlns:p14="http://schemas.microsoft.com/office/powerpoint/2010/main" val="402303467"/>
      </p:ext>
    </p:extLst>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Number Placeholder 3"/>
          <p:cNvSpPr>
            <a:spLocks noGrp="1"/>
          </p:cNvSpPr>
          <p:nvPr>
            <p:ph type="sldNum" sz="quarter" idx="12"/>
          </p:nvPr>
        </p:nvSpPr>
        <p:spPr>
          <a:noFill/>
        </p:spPr>
        <p:txBody>
          <a:bodyPr/>
          <a:lstStyle/>
          <a:p>
            <a:pPr defTabSz="685800" fontAlgn="auto">
              <a:spcBef>
                <a:spcPts val="0"/>
              </a:spcBef>
              <a:spcAft>
                <a:spcPts val="0"/>
              </a:spcAft>
            </a:pPr>
            <a:r>
              <a:rPr lang="en-US" sz="1350" b="0" kern="0" dirty="0">
                <a:solidFill>
                  <a:srgbClr val="000000"/>
                </a:solidFill>
              </a:rPr>
              <a:t>  </a:t>
            </a:r>
            <a:fld id="{D1AD9D4F-6E9C-4452-B9C5-DE020CC8D975}" type="slidenum">
              <a:rPr lang="en-US" sz="1350" b="0" kern="0">
                <a:solidFill>
                  <a:srgbClr val="000000"/>
                </a:solidFill>
              </a:rPr>
              <a:pPr defTabSz="685800" fontAlgn="auto">
                <a:spcBef>
                  <a:spcPts val="0"/>
                </a:spcBef>
                <a:spcAft>
                  <a:spcPts val="0"/>
                </a:spcAft>
              </a:pPr>
              <a:t>76</a:t>
            </a:fld>
            <a:endParaRPr lang="en-US" sz="1350" b="0" kern="0" dirty="0">
              <a:solidFill>
                <a:srgbClr val="000000"/>
              </a:solidFill>
            </a:endParaRPr>
          </a:p>
        </p:txBody>
      </p:sp>
      <p:sp>
        <p:nvSpPr>
          <p:cNvPr id="100355" name="Text Box 2"/>
          <p:cNvSpPr txBox="1">
            <a:spLocks noChangeArrowheads="1"/>
          </p:cNvSpPr>
          <p:nvPr/>
        </p:nvSpPr>
        <p:spPr bwMode="auto">
          <a:xfrm>
            <a:off x="1143000" y="857250"/>
            <a:ext cx="6858000" cy="753666"/>
          </a:xfrm>
          <a:prstGeom prst="rect">
            <a:avLst/>
          </a:prstGeom>
          <a:noFill/>
          <a:ln w="9525">
            <a:noFill/>
            <a:miter lim="800000"/>
            <a:headEnd/>
            <a:tailEnd/>
          </a:ln>
        </p:spPr>
        <p:txBody>
          <a:bodyPr anchor="ctr" anchorCtr="1"/>
          <a:lstStyle/>
          <a:p>
            <a:pPr defTabSz="685800">
              <a:buNone/>
            </a:pPr>
            <a:r>
              <a:rPr lang="en-US" sz="3300" kern="0" dirty="0">
                <a:solidFill>
                  <a:srgbClr val="0000CC"/>
                </a:solidFill>
              </a:rPr>
              <a:t>CAREER: Eligibility</a:t>
            </a:r>
          </a:p>
        </p:txBody>
      </p:sp>
      <p:sp>
        <p:nvSpPr>
          <p:cNvPr id="100356" name="Text Box 3"/>
          <p:cNvSpPr txBox="1">
            <a:spLocks noChangeArrowheads="1"/>
          </p:cNvSpPr>
          <p:nvPr/>
        </p:nvSpPr>
        <p:spPr bwMode="auto">
          <a:xfrm>
            <a:off x="1257300" y="1600201"/>
            <a:ext cx="6743700" cy="5286062"/>
          </a:xfrm>
          <a:prstGeom prst="rect">
            <a:avLst/>
          </a:prstGeom>
          <a:noFill/>
          <a:ln w="9525">
            <a:noFill/>
            <a:miter lim="800000"/>
            <a:headEnd/>
            <a:tailEnd/>
          </a:ln>
        </p:spPr>
        <p:txBody>
          <a:bodyPr>
            <a:spAutoFit/>
          </a:bodyPr>
          <a:lstStyle/>
          <a:p>
            <a:pPr defTabSz="685800">
              <a:buNone/>
            </a:pPr>
            <a:r>
              <a:rPr lang="en-US" kern="0" dirty="0">
                <a:solidFill>
                  <a:srgbClr val="000000"/>
                </a:solidFill>
                <a:cs typeface="Times New Roman" pitchFamily="18" charset="0"/>
              </a:rPr>
              <a:t>Applicants Must:</a:t>
            </a:r>
          </a:p>
          <a:p>
            <a:pPr defTabSz="685800">
              <a:buNone/>
            </a:pPr>
            <a:endParaRPr lang="en-US" sz="1050" kern="0" dirty="0">
              <a:solidFill>
                <a:srgbClr val="000000"/>
              </a:solidFill>
              <a:cs typeface="Times New Roman" pitchFamily="18" charset="0"/>
            </a:endParaRPr>
          </a:p>
          <a:p>
            <a:pPr algn="l" defTabSz="685800">
              <a:buNone/>
            </a:pPr>
            <a:r>
              <a:rPr lang="en-US" sz="2100" kern="0" dirty="0">
                <a:solidFill>
                  <a:srgbClr val="CC3300"/>
                </a:solidFill>
                <a:cs typeface="Times New Roman" pitchFamily="18" charset="0"/>
                <a:sym typeface="Wingdings" pitchFamily="2" charset="2"/>
              </a:rPr>
              <a:t> </a:t>
            </a:r>
            <a:r>
              <a:rPr lang="en-US" kern="0" dirty="0">
                <a:cs typeface="Times New Roman" pitchFamily="18" charset="0"/>
              </a:rPr>
              <a:t>Hold a doctoral degree as of submission date</a:t>
            </a:r>
          </a:p>
          <a:p>
            <a:pPr algn="l" defTabSz="685800">
              <a:buNone/>
            </a:pPr>
            <a:endParaRPr lang="en-US" kern="0" dirty="0">
              <a:solidFill>
                <a:srgbClr val="000000"/>
              </a:solidFill>
              <a:cs typeface="Times New Roman" pitchFamily="18" charset="0"/>
            </a:endParaRPr>
          </a:p>
          <a:p>
            <a:pPr algn="l" defTabSz="685800">
              <a:buNone/>
            </a:pPr>
            <a:r>
              <a:rPr lang="en-US" kern="0" dirty="0">
                <a:solidFill>
                  <a:srgbClr val="CC3300"/>
                </a:solidFill>
                <a:cs typeface="Times New Roman" pitchFamily="18" charset="0"/>
                <a:sym typeface="Wingdings" pitchFamily="2" charset="2"/>
              </a:rPr>
              <a:t> </a:t>
            </a:r>
            <a:r>
              <a:rPr lang="en-US" kern="0" dirty="0">
                <a:cs typeface="Times New Roman" pitchFamily="18" charset="0"/>
              </a:rPr>
              <a:t>Be untenured as of submission date</a:t>
            </a:r>
          </a:p>
          <a:p>
            <a:pPr algn="l" defTabSz="685800">
              <a:buNone/>
            </a:pPr>
            <a:endParaRPr lang="en-US" kern="0" dirty="0">
              <a:solidFill>
                <a:srgbClr val="000000"/>
              </a:solidFill>
              <a:cs typeface="Times New Roman" pitchFamily="18" charset="0"/>
            </a:endParaRPr>
          </a:p>
          <a:p>
            <a:pPr algn="l" defTabSz="685800">
              <a:buNone/>
            </a:pPr>
            <a:r>
              <a:rPr lang="en-US" kern="0" dirty="0">
                <a:solidFill>
                  <a:srgbClr val="CC3300"/>
                </a:solidFill>
                <a:cs typeface="Times New Roman" pitchFamily="18" charset="0"/>
                <a:sym typeface="Wingdings" pitchFamily="2" charset="2"/>
              </a:rPr>
              <a:t> </a:t>
            </a:r>
            <a:r>
              <a:rPr lang="en-US" kern="0" dirty="0">
                <a:cs typeface="Times New Roman" pitchFamily="18" charset="0"/>
              </a:rPr>
              <a:t>Be employed in a tenure-track (or</a:t>
            </a:r>
          </a:p>
          <a:p>
            <a:pPr algn="l" defTabSz="685800">
              <a:buNone/>
            </a:pPr>
            <a:r>
              <a:rPr lang="en-US" kern="0" dirty="0">
                <a:cs typeface="Times New Roman" pitchFamily="18" charset="0"/>
              </a:rPr>
              <a:t>       equivalent) position as of October 1 following submission</a:t>
            </a:r>
          </a:p>
          <a:p>
            <a:pPr algn="l" defTabSz="685800">
              <a:buNone/>
            </a:pPr>
            <a:endParaRPr lang="en-US" kern="0" dirty="0">
              <a:solidFill>
                <a:srgbClr val="000000"/>
              </a:solidFill>
              <a:cs typeface="Times New Roman" pitchFamily="18" charset="0"/>
            </a:endParaRPr>
          </a:p>
          <a:p>
            <a:pPr algn="l" defTabSz="685800">
              <a:buNone/>
            </a:pPr>
            <a:r>
              <a:rPr lang="en-US" kern="0" dirty="0">
                <a:solidFill>
                  <a:srgbClr val="CC3300"/>
                </a:solidFill>
                <a:cs typeface="Times New Roman" pitchFamily="18" charset="0"/>
                <a:sym typeface="Wingdings" pitchFamily="2" charset="2"/>
              </a:rPr>
              <a:t> </a:t>
            </a:r>
            <a:r>
              <a:rPr lang="en-US" kern="0" dirty="0">
                <a:cs typeface="Times New Roman" pitchFamily="18" charset="0"/>
              </a:rPr>
              <a:t>Be employed as an assistant professor</a:t>
            </a:r>
          </a:p>
          <a:p>
            <a:pPr algn="l" defTabSz="685800">
              <a:buNone/>
            </a:pPr>
            <a:r>
              <a:rPr lang="en-US" kern="0" dirty="0">
                <a:cs typeface="Times New Roman" pitchFamily="18" charset="0"/>
              </a:rPr>
              <a:t>     (or equivalent) as of October 1 following submission</a:t>
            </a:r>
          </a:p>
          <a:p>
            <a:pPr algn="l" defTabSz="685800">
              <a:buNone/>
            </a:pPr>
            <a:endParaRPr lang="en-US" kern="0" dirty="0">
              <a:solidFill>
                <a:srgbClr val="000000"/>
              </a:solidFill>
              <a:cs typeface="Times New Roman" pitchFamily="18" charset="0"/>
            </a:endParaRPr>
          </a:p>
          <a:p>
            <a:pPr algn="l" defTabSz="685800">
              <a:buNone/>
            </a:pPr>
            <a:r>
              <a:rPr lang="en-US" kern="0" dirty="0">
                <a:solidFill>
                  <a:srgbClr val="CC3300"/>
                </a:solidFill>
                <a:cs typeface="Times New Roman" pitchFamily="18" charset="0"/>
                <a:sym typeface="Wingdings" pitchFamily="2" charset="2"/>
              </a:rPr>
              <a:t> </a:t>
            </a:r>
            <a:r>
              <a:rPr lang="en-US" kern="0" dirty="0">
                <a:cs typeface="Times New Roman" pitchFamily="18" charset="0"/>
              </a:rPr>
              <a:t>Have not competed more than two times</a:t>
            </a:r>
          </a:p>
          <a:p>
            <a:pPr algn="l" defTabSz="685800">
              <a:buNone/>
            </a:pPr>
            <a:r>
              <a:rPr lang="en-US" kern="0" dirty="0">
                <a:cs typeface="Times New Roman" pitchFamily="18" charset="0"/>
              </a:rPr>
              <a:t>    previously in the CAREER program</a:t>
            </a:r>
          </a:p>
          <a:p>
            <a:pPr algn="l" defTabSz="685800">
              <a:buNone/>
            </a:pPr>
            <a:endParaRPr lang="en-US" kern="0" dirty="0">
              <a:solidFill>
                <a:srgbClr val="000000"/>
              </a:solidFill>
              <a:cs typeface="Times New Roman" pitchFamily="18" charset="0"/>
            </a:endParaRPr>
          </a:p>
          <a:p>
            <a:pPr algn="l" defTabSz="685800">
              <a:buNone/>
            </a:pPr>
            <a:r>
              <a:rPr lang="en-US" kern="0" dirty="0">
                <a:solidFill>
                  <a:srgbClr val="CC3300"/>
                </a:solidFill>
                <a:cs typeface="Times New Roman" pitchFamily="18" charset="0"/>
                <a:sym typeface="Wingdings" pitchFamily="2" charset="2"/>
              </a:rPr>
              <a:t> </a:t>
            </a:r>
            <a:r>
              <a:rPr lang="en-US" kern="0" dirty="0">
                <a:cs typeface="Times New Roman" pitchFamily="18" charset="0"/>
              </a:rPr>
              <a:t>Have not previously received an NSF</a:t>
            </a:r>
          </a:p>
          <a:p>
            <a:pPr algn="l" defTabSz="685800">
              <a:buNone/>
            </a:pPr>
            <a:r>
              <a:rPr lang="en-US" kern="0" dirty="0">
                <a:cs typeface="Times New Roman" pitchFamily="18" charset="0"/>
              </a:rPr>
              <a:t>    CAREER or PECASE award</a:t>
            </a:r>
            <a:r>
              <a:rPr lang="en-US" kern="0" dirty="0">
                <a:solidFill>
                  <a:srgbClr val="000000"/>
                </a:solidFill>
                <a:cs typeface="Times New Roman" pitchFamily="18" charset="0"/>
              </a:rPr>
              <a:t> </a:t>
            </a:r>
          </a:p>
        </p:txBody>
      </p:sp>
    </p:spTree>
    <p:extLst>
      <p:ext uri="{BB962C8B-B14F-4D97-AF65-F5344CB8AC3E}">
        <p14:creationId xmlns:p14="http://schemas.microsoft.com/office/powerpoint/2010/main" val="387437965"/>
      </p:ext>
    </p:ext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Number Placeholder 3"/>
          <p:cNvSpPr>
            <a:spLocks noGrp="1"/>
          </p:cNvSpPr>
          <p:nvPr>
            <p:ph type="sldNum" sz="quarter" idx="12"/>
          </p:nvPr>
        </p:nvSpPr>
        <p:spPr>
          <a:noFill/>
        </p:spPr>
        <p:txBody>
          <a:bodyPr/>
          <a:lstStyle/>
          <a:p>
            <a:pPr defTabSz="685800" fontAlgn="auto">
              <a:spcBef>
                <a:spcPts val="0"/>
              </a:spcBef>
              <a:spcAft>
                <a:spcPts val="0"/>
              </a:spcAft>
            </a:pPr>
            <a:r>
              <a:rPr lang="en-US" sz="1350" b="0" kern="0" dirty="0">
                <a:solidFill>
                  <a:srgbClr val="000000"/>
                </a:solidFill>
              </a:rPr>
              <a:t>  </a:t>
            </a:r>
            <a:fld id="{97BCFE21-E842-44C9-8B36-70E7A72BAD61}" type="slidenum">
              <a:rPr lang="en-US" sz="1350" b="0" kern="0">
                <a:solidFill>
                  <a:srgbClr val="000000"/>
                </a:solidFill>
              </a:rPr>
              <a:pPr defTabSz="685800" fontAlgn="auto">
                <a:spcBef>
                  <a:spcPts val="0"/>
                </a:spcBef>
                <a:spcAft>
                  <a:spcPts val="0"/>
                </a:spcAft>
              </a:pPr>
              <a:t>77</a:t>
            </a:fld>
            <a:endParaRPr lang="en-US" sz="1350" b="0" kern="0" dirty="0">
              <a:solidFill>
                <a:srgbClr val="000000"/>
              </a:solidFill>
            </a:endParaRPr>
          </a:p>
        </p:txBody>
      </p:sp>
      <p:sp>
        <p:nvSpPr>
          <p:cNvPr id="101379" name="Text Box 2"/>
          <p:cNvSpPr txBox="1">
            <a:spLocks noChangeArrowheads="1"/>
          </p:cNvSpPr>
          <p:nvPr/>
        </p:nvSpPr>
        <p:spPr bwMode="auto">
          <a:xfrm>
            <a:off x="1143000" y="857250"/>
            <a:ext cx="6858000" cy="971550"/>
          </a:xfrm>
          <a:prstGeom prst="rect">
            <a:avLst/>
          </a:prstGeom>
          <a:noFill/>
          <a:ln w="9525">
            <a:noFill/>
            <a:miter lim="800000"/>
            <a:headEnd/>
            <a:tailEnd/>
          </a:ln>
        </p:spPr>
        <p:txBody>
          <a:bodyPr anchor="ctr" anchorCtr="1"/>
          <a:lstStyle/>
          <a:p>
            <a:pPr defTabSz="685800">
              <a:buNone/>
            </a:pPr>
            <a:r>
              <a:rPr lang="en-US" sz="3225" kern="0" dirty="0">
                <a:solidFill>
                  <a:srgbClr val="3333CC"/>
                </a:solidFill>
              </a:rPr>
              <a:t>CAREER Revisions from</a:t>
            </a:r>
          </a:p>
          <a:p>
            <a:pPr defTabSz="685800">
              <a:buNone/>
            </a:pPr>
            <a:r>
              <a:rPr lang="en-US" sz="3225" kern="0" dirty="0">
                <a:solidFill>
                  <a:srgbClr val="3333CC"/>
                </a:solidFill>
              </a:rPr>
              <a:t>Previous Solicitation</a:t>
            </a:r>
          </a:p>
        </p:txBody>
      </p:sp>
      <p:sp>
        <p:nvSpPr>
          <p:cNvPr id="101380" name="Text Box 3"/>
          <p:cNvSpPr txBox="1">
            <a:spLocks noChangeArrowheads="1"/>
          </p:cNvSpPr>
          <p:nvPr/>
        </p:nvSpPr>
        <p:spPr bwMode="auto">
          <a:xfrm>
            <a:off x="1314450" y="2000250"/>
            <a:ext cx="6686550" cy="4201150"/>
          </a:xfrm>
          <a:prstGeom prst="rect">
            <a:avLst/>
          </a:prstGeom>
          <a:noFill/>
          <a:ln w="9525">
            <a:noFill/>
            <a:miter lim="800000"/>
            <a:headEnd/>
            <a:tailEnd/>
          </a:ln>
        </p:spPr>
        <p:txBody>
          <a:bodyPr>
            <a:spAutoFit/>
          </a:bodyPr>
          <a:lstStyle/>
          <a:p>
            <a:pPr algn="l" defTabSz="685800">
              <a:buClr>
                <a:srgbClr val="C00000"/>
              </a:buClr>
              <a:buFont typeface="Wingdings"/>
              <a:buChar char="u"/>
            </a:pPr>
            <a:r>
              <a:rPr lang="en-US" sz="2100" kern="0" dirty="0">
                <a:cs typeface="Times New Roman" pitchFamily="18" charset="0"/>
              </a:rPr>
              <a:t> Letters of Collaboration must now be in a standard one-sentence format: “</a:t>
            </a:r>
            <a:r>
              <a:rPr lang="en-US" sz="2100" kern="0" dirty="0"/>
              <a:t>If the proposal submitted by Dr. [insert the full name of the Principal Investigator] entitled [insert the proposal title] is selected for funding by the NSF, it is my intent to collaborate and/or commit resources as detailed in the Project Description.”</a:t>
            </a:r>
            <a:endParaRPr lang="en-US" sz="2100" kern="0" dirty="0">
              <a:cs typeface="Times New Roman" pitchFamily="18" charset="0"/>
            </a:endParaRPr>
          </a:p>
          <a:p>
            <a:pPr algn="l" defTabSz="685800">
              <a:buClr>
                <a:srgbClr val="C00000"/>
              </a:buClr>
              <a:buNone/>
            </a:pPr>
            <a:endParaRPr lang="en-US" sz="2100" kern="0" dirty="0">
              <a:cs typeface="Times New Roman" pitchFamily="18" charset="0"/>
            </a:endParaRPr>
          </a:p>
          <a:p>
            <a:pPr algn="l" defTabSz="685800">
              <a:buClr>
                <a:srgbClr val="C00000"/>
              </a:buClr>
              <a:buFont typeface="Wingdings"/>
              <a:buChar char="u"/>
            </a:pPr>
            <a:r>
              <a:rPr lang="en-US" sz="2100" kern="0" dirty="0">
                <a:cs typeface="Times New Roman" pitchFamily="18" charset="0"/>
              </a:rPr>
              <a:t> </a:t>
            </a:r>
            <a:r>
              <a:rPr lang="en-US" sz="2100" kern="0" dirty="0">
                <a:ea typeface="Verdana" panose="020B0604030504040204" pitchFamily="34" charset="0"/>
                <a:cs typeface="Verdana" panose="020B0604030504040204" pitchFamily="34" charset="0"/>
              </a:rPr>
              <a:t>The need for the collaboration should be included in the project description</a:t>
            </a:r>
          </a:p>
          <a:p>
            <a:pPr defTabSz="685800">
              <a:buNone/>
            </a:pPr>
            <a:r>
              <a:rPr lang="en-US" sz="1500" kern="0" dirty="0">
                <a:solidFill>
                  <a:srgbClr val="000000"/>
                </a:solidFill>
                <a:cs typeface="Times New Roman" pitchFamily="18" charset="0"/>
              </a:rPr>
              <a:t> </a:t>
            </a:r>
          </a:p>
        </p:txBody>
      </p:sp>
    </p:spTree>
    <p:extLst>
      <p:ext uri="{BB962C8B-B14F-4D97-AF65-F5344CB8AC3E}">
        <p14:creationId xmlns:p14="http://schemas.microsoft.com/office/powerpoint/2010/main" val="4254719106"/>
      </p:ext>
    </p:extLst>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Number Placeholder 3"/>
          <p:cNvSpPr>
            <a:spLocks noGrp="1"/>
          </p:cNvSpPr>
          <p:nvPr>
            <p:ph type="sldNum" sz="quarter" idx="12"/>
          </p:nvPr>
        </p:nvSpPr>
        <p:spPr>
          <a:noFill/>
        </p:spPr>
        <p:txBody>
          <a:bodyPr/>
          <a:lstStyle/>
          <a:p>
            <a:pPr defTabSz="685800" fontAlgn="auto">
              <a:spcBef>
                <a:spcPts val="0"/>
              </a:spcBef>
              <a:spcAft>
                <a:spcPts val="0"/>
              </a:spcAft>
            </a:pPr>
            <a:r>
              <a:rPr lang="en-US" sz="1350" b="0" kern="0" dirty="0">
                <a:solidFill>
                  <a:srgbClr val="000000"/>
                </a:solidFill>
              </a:rPr>
              <a:t>  </a:t>
            </a:r>
            <a:fld id="{1A944FF7-A9D8-4DE1-8A40-DE0AB23EA49D}" type="slidenum">
              <a:rPr lang="en-US" sz="1350" b="0" kern="0">
                <a:solidFill>
                  <a:srgbClr val="000000"/>
                </a:solidFill>
              </a:rPr>
              <a:pPr defTabSz="685800" fontAlgn="auto">
                <a:spcBef>
                  <a:spcPts val="0"/>
                </a:spcBef>
                <a:spcAft>
                  <a:spcPts val="0"/>
                </a:spcAft>
              </a:pPr>
              <a:t>78</a:t>
            </a:fld>
            <a:endParaRPr lang="en-US" sz="1350" b="0" kern="0" dirty="0">
              <a:solidFill>
                <a:srgbClr val="000000"/>
              </a:solidFill>
            </a:endParaRPr>
          </a:p>
        </p:txBody>
      </p:sp>
      <p:sp>
        <p:nvSpPr>
          <p:cNvPr id="102403" name="Text Box 2"/>
          <p:cNvSpPr txBox="1">
            <a:spLocks noChangeArrowheads="1"/>
          </p:cNvSpPr>
          <p:nvPr/>
        </p:nvSpPr>
        <p:spPr bwMode="auto">
          <a:xfrm>
            <a:off x="0" y="0"/>
            <a:ext cx="9143999" cy="753666"/>
          </a:xfrm>
          <a:prstGeom prst="rect">
            <a:avLst/>
          </a:prstGeom>
          <a:solidFill>
            <a:srgbClr val="EAEAEA"/>
          </a:solidFill>
          <a:ln w="9525">
            <a:noFill/>
            <a:miter lim="800000"/>
            <a:headEnd/>
            <a:tailEnd/>
          </a:ln>
        </p:spPr>
        <p:txBody>
          <a:bodyPr anchor="ctr" anchorCtr="1"/>
          <a:lstStyle/>
          <a:p>
            <a:pPr defTabSz="685800">
              <a:buNone/>
            </a:pPr>
            <a:r>
              <a:rPr lang="en-US" sz="3300" kern="0" dirty="0">
                <a:solidFill>
                  <a:srgbClr val="3333CC"/>
                </a:solidFill>
              </a:rPr>
              <a:t>CAREER Proposals</a:t>
            </a:r>
          </a:p>
        </p:txBody>
      </p:sp>
      <p:sp>
        <p:nvSpPr>
          <p:cNvPr id="102404" name="Text Box 3"/>
          <p:cNvSpPr txBox="1">
            <a:spLocks noChangeArrowheads="1"/>
          </p:cNvSpPr>
          <p:nvPr/>
        </p:nvSpPr>
        <p:spPr bwMode="auto">
          <a:xfrm>
            <a:off x="1257300" y="1714501"/>
            <a:ext cx="6743700" cy="3970318"/>
          </a:xfrm>
          <a:prstGeom prst="rect">
            <a:avLst/>
          </a:prstGeom>
          <a:noFill/>
          <a:ln w="9525">
            <a:noFill/>
            <a:miter lim="800000"/>
            <a:headEnd/>
            <a:tailEnd/>
          </a:ln>
        </p:spPr>
        <p:txBody>
          <a:bodyPr>
            <a:spAutoFit/>
          </a:bodyPr>
          <a:lstStyle/>
          <a:p>
            <a:pPr algn="l" defTabSz="685800">
              <a:buNone/>
            </a:pPr>
            <a:r>
              <a:rPr lang="en-US" sz="2100" kern="0" dirty="0">
                <a:solidFill>
                  <a:srgbClr val="CC3300"/>
                </a:solidFill>
                <a:latin typeface="Arial" pitchFamily="34" charset="0"/>
                <a:sym typeface="Wingdings" pitchFamily="2" charset="2"/>
              </a:rPr>
              <a:t></a:t>
            </a:r>
            <a:r>
              <a:rPr lang="en-US" sz="2100" kern="0" dirty="0">
                <a:solidFill>
                  <a:srgbClr val="063DE8"/>
                </a:solidFill>
                <a:latin typeface="Arial" pitchFamily="34" charset="0"/>
                <a:sym typeface="Wingdings" pitchFamily="2" charset="2"/>
              </a:rPr>
              <a:t>  </a:t>
            </a:r>
            <a:r>
              <a:rPr lang="en-US" sz="2100" kern="0" dirty="0">
                <a:solidFill>
                  <a:srgbClr val="000000"/>
                </a:solidFill>
              </a:rPr>
              <a:t>Critical Elements</a:t>
            </a:r>
          </a:p>
          <a:p>
            <a:pPr algn="l" defTabSz="685800">
              <a:buNone/>
            </a:pPr>
            <a:endParaRPr lang="en-US" sz="300" b="0" kern="0" dirty="0">
              <a:solidFill>
                <a:srgbClr val="000000"/>
              </a:solidFill>
            </a:endParaRPr>
          </a:p>
          <a:p>
            <a:pPr marL="457200" lvl="2" algn="l" defTabSz="685800">
              <a:buNone/>
            </a:pPr>
            <a:r>
              <a:rPr lang="en-US" kern="0" dirty="0">
                <a:solidFill>
                  <a:srgbClr val="000000"/>
                </a:solidFill>
              </a:rPr>
              <a:t> </a:t>
            </a:r>
            <a:r>
              <a:rPr lang="en-US" kern="0" dirty="0">
                <a:solidFill>
                  <a:srgbClr val="CC3300"/>
                </a:solidFill>
                <a:sym typeface="Wingdings" pitchFamily="2" charset="2"/>
              </a:rPr>
              <a:t></a:t>
            </a:r>
            <a:r>
              <a:rPr lang="en-US" kern="0" dirty="0">
                <a:solidFill>
                  <a:srgbClr val="000000"/>
                </a:solidFill>
                <a:sym typeface="Wingdings" pitchFamily="2" charset="2"/>
              </a:rPr>
              <a:t> </a:t>
            </a:r>
            <a:r>
              <a:rPr lang="en-US" kern="0" dirty="0"/>
              <a:t>Research</a:t>
            </a:r>
            <a:r>
              <a:rPr lang="en-US" kern="0" dirty="0">
                <a:solidFill>
                  <a:srgbClr val="000000"/>
                </a:solidFill>
              </a:rPr>
              <a:t> </a:t>
            </a:r>
            <a:r>
              <a:rPr lang="en-US" i="1" kern="0" dirty="0">
                <a:solidFill>
                  <a:srgbClr val="3333CC"/>
                </a:solidFill>
              </a:rPr>
              <a:t>and</a:t>
            </a:r>
            <a:r>
              <a:rPr lang="en-US" kern="0" dirty="0">
                <a:solidFill>
                  <a:srgbClr val="000000"/>
                </a:solidFill>
              </a:rPr>
              <a:t> </a:t>
            </a:r>
            <a:r>
              <a:rPr lang="en-US" kern="0" dirty="0"/>
              <a:t>education</a:t>
            </a:r>
          </a:p>
          <a:p>
            <a:pPr marL="457200" lvl="2" algn="l" defTabSz="685800">
              <a:buNone/>
            </a:pPr>
            <a:endParaRPr lang="en-US" sz="300" kern="0" dirty="0">
              <a:solidFill>
                <a:srgbClr val="000000"/>
              </a:solidFill>
            </a:endParaRPr>
          </a:p>
          <a:p>
            <a:pPr marL="457200" lvl="2" algn="l" defTabSz="685800">
              <a:buNone/>
            </a:pPr>
            <a:r>
              <a:rPr lang="en-US" kern="0" dirty="0">
                <a:solidFill>
                  <a:srgbClr val="000000"/>
                </a:solidFill>
              </a:rPr>
              <a:t> </a:t>
            </a:r>
            <a:r>
              <a:rPr lang="en-US" kern="0" dirty="0">
                <a:solidFill>
                  <a:srgbClr val="CC3300"/>
                </a:solidFill>
                <a:sym typeface="Wingdings" pitchFamily="2" charset="2"/>
              </a:rPr>
              <a:t></a:t>
            </a:r>
            <a:r>
              <a:rPr lang="en-US" kern="0" dirty="0">
                <a:solidFill>
                  <a:srgbClr val="000000"/>
                </a:solidFill>
                <a:sym typeface="Wingdings" pitchFamily="2" charset="2"/>
              </a:rPr>
              <a:t> </a:t>
            </a:r>
            <a:r>
              <a:rPr lang="en-US" kern="0" dirty="0"/>
              <a:t>Departure from Ph.D. work</a:t>
            </a:r>
            <a:endParaRPr lang="en-US" b="0" kern="0" dirty="0"/>
          </a:p>
          <a:p>
            <a:pPr algn="l" defTabSz="685800">
              <a:buNone/>
            </a:pPr>
            <a:endParaRPr lang="en-US" sz="900" b="0" kern="0" dirty="0">
              <a:solidFill>
                <a:srgbClr val="000000"/>
              </a:solidFill>
            </a:endParaRPr>
          </a:p>
          <a:p>
            <a:pPr algn="l" defTabSz="685800">
              <a:buNone/>
            </a:pPr>
            <a:r>
              <a:rPr lang="en-US" sz="2100" kern="0" dirty="0">
                <a:solidFill>
                  <a:srgbClr val="CC3300"/>
                </a:solidFill>
                <a:sym typeface="Wingdings" pitchFamily="2" charset="2"/>
              </a:rPr>
              <a:t></a:t>
            </a:r>
            <a:r>
              <a:rPr lang="en-US" sz="2100" kern="0" dirty="0">
                <a:solidFill>
                  <a:srgbClr val="063DE8"/>
                </a:solidFill>
                <a:sym typeface="Wingdings" pitchFamily="2" charset="2"/>
              </a:rPr>
              <a:t>  </a:t>
            </a:r>
            <a:r>
              <a:rPr lang="en-US" sz="2100" kern="0" dirty="0">
                <a:solidFill>
                  <a:srgbClr val="000000"/>
                </a:solidFill>
              </a:rPr>
              <a:t>Special Considerations</a:t>
            </a:r>
          </a:p>
          <a:p>
            <a:pPr algn="l" defTabSz="685800">
              <a:buNone/>
            </a:pPr>
            <a:endParaRPr lang="en-US" sz="300" b="0" kern="0" dirty="0">
              <a:solidFill>
                <a:srgbClr val="000000"/>
              </a:solidFill>
            </a:endParaRPr>
          </a:p>
          <a:p>
            <a:pPr marL="457200" lvl="2" algn="l" defTabSz="685800">
              <a:buNone/>
            </a:pPr>
            <a:r>
              <a:rPr lang="en-US" kern="0" dirty="0">
                <a:solidFill>
                  <a:srgbClr val="000000"/>
                </a:solidFill>
              </a:rPr>
              <a:t> </a:t>
            </a:r>
            <a:r>
              <a:rPr lang="en-US" kern="0" dirty="0">
                <a:solidFill>
                  <a:srgbClr val="CC3300"/>
                </a:solidFill>
                <a:sym typeface="Wingdings" pitchFamily="2" charset="2"/>
              </a:rPr>
              <a:t></a:t>
            </a:r>
            <a:r>
              <a:rPr lang="en-US" kern="0" dirty="0">
                <a:solidFill>
                  <a:srgbClr val="000000"/>
                </a:solidFill>
                <a:sym typeface="Wingdings" pitchFamily="2" charset="2"/>
              </a:rPr>
              <a:t> </a:t>
            </a:r>
            <a:r>
              <a:rPr lang="en-US" kern="0" dirty="0"/>
              <a:t>Panel review - - bring reviewers up to speed</a:t>
            </a:r>
          </a:p>
          <a:p>
            <a:pPr marL="457200" lvl="2" algn="l" defTabSz="685800">
              <a:buNone/>
            </a:pPr>
            <a:endParaRPr lang="en-US" sz="300" kern="0" dirty="0">
              <a:solidFill>
                <a:srgbClr val="000000"/>
              </a:solidFill>
            </a:endParaRPr>
          </a:p>
          <a:p>
            <a:pPr marL="457200" lvl="2" algn="l" defTabSz="685800">
              <a:buNone/>
            </a:pPr>
            <a:endParaRPr lang="en-US" sz="300" kern="0" dirty="0">
              <a:solidFill>
                <a:srgbClr val="000000"/>
              </a:solidFill>
            </a:endParaRPr>
          </a:p>
          <a:p>
            <a:pPr marL="457200" lvl="2" algn="l" defTabSz="685800">
              <a:buNone/>
            </a:pPr>
            <a:r>
              <a:rPr lang="en-US" kern="0" dirty="0">
                <a:solidFill>
                  <a:srgbClr val="000000"/>
                </a:solidFill>
              </a:rPr>
              <a:t> </a:t>
            </a:r>
            <a:r>
              <a:rPr lang="en-US" kern="0" dirty="0">
                <a:solidFill>
                  <a:srgbClr val="CC3300"/>
                </a:solidFill>
                <a:sym typeface="Wingdings" pitchFamily="2" charset="2"/>
              </a:rPr>
              <a:t></a:t>
            </a:r>
            <a:r>
              <a:rPr lang="en-US" kern="0" dirty="0">
                <a:solidFill>
                  <a:srgbClr val="000000"/>
                </a:solidFill>
                <a:sym typeface="Wingdings" pitchFamily="2" charset="2"/>
              </a:rPr>
              <a:t> </a:t>
            </a:r>
            <a:r>
              <a:rPr lang="en-US" kern="0" dirty="0"/>
              <a:t>PI specifies program for initial assignment</a:t>
            </a:r>
          </a:p>
          <a:p>
            <a:pPr marL="0" lvl="1" algn="l" defTabSz="685800">
              <a:buNone/>
            </a:pPr>
            <a:endParaRPr lang="en-US" sz="900" kern="0" dirty="0">
              <a:solidFill>
                <a:srgbClr val="000000"/>
              </a:solidFill>
            </a:endParaRPr>
          </a:p>
          <a:p>
            <a:pPr algn="l" defTabSz="685800">
              <a:buNone/>
            </a:pPr>
            <a:r>
              <a:rPr lang="en-US" sz="2100" kern="0" dirty="0">
                <a:solidFill>
                  <a:srgbClr val="CC3300"/>
                </a:solidFill>
                <a:sym typeface="Wingdings" pitchFamily="2" charset="2"/>
              </a:rPr>
              <a:t></a:t>
            </a:r>
            <a:r>
              <a:rPr lang="en-US" sz="2100" kern="0" dirty="0">
                <a:solidFill>
                  <a:srgbClr val="063DE8"/>
                </a:solidFill>
                <a:sym typeface="Wingdings" pitchFamily="2" charset="2"/>
              </a:rPr>
              <a:t>  </a:t>
            </a:r>
            <a:r>
              <a:rPr lang="en-US" sz="2100" kern="0" dirty="0">
                <a:solidFill>
                  <a:srgbClr val="000000"/>
                </a:solidFill>
              </a:rPr>
              <a:t>Logistics</a:t>
            </a:r>
          </a:p>
          <a:p>
            <a:pPr algn="l" defTabSz="685800">
              <a:buNone/>
            </a:pPr>
            <a:endParaRPr lang="en-US" sz="300" b="0" kern="0" dirty="0">
              <a:solidFill>
                <a:srgbClr val="000000"/>
              </a:solidFill>
            </a:endParaRPr>
          </a:p>
          <a:p>
            <a:pPr marL="457200" lvl="2" algn="l" defTabSz="685800">
              <a:buNone/>
            </a:pPr>
            <a:r>
              <a:rPr lang="en-US" kern="0" dirty="0">
                <a:solidFill>
                  <a:srgbClr val="000000"/>
                </a:solidFill>
              </a:rPr>
              <a:t> </a:t>
            </a:r>
            <a:r>
              <a:rPr lang="en-US" kern="0" dirty="0">
                <a:solidFill>
                  <a:srgbClr val="CC3300"/>
                </a:solidFill>
                <a:sym typeface="Wingdings" pitchFamily="2" charset="2"/>
              </a:rPr>
              <a:t></a:t>
            </a:r>
            <a:r>
              <a:rPr lang="en-US" kern="0" dirty="0">
                <a:solidFill>
                  <a:srgbClr val="000000"/>
                </a:solidFill>
                <a:sym typeface="Wingdings" pitchFamily="2" charset="2"/>
              </a:rPr>
              <a:t> </a:t>
            </a:r>
            <a:r>
              <a:rPr lang="en-US" kern="0" dirty="0"/>
              <a:t>Submit early and resubmit if necessary</a:t>
            </a:r>
          </a:p>
          <a:p>
            <a:pPr marL="457200" lvl="2" algn="l" defTabSz="685800">
              <a:buNone/>
            </a:pPr>
            <a:endParaRPr lang="en-US" sz="300" kern="0" dirty="0">
              <a:solidFill>
                <a:srgbClr val="000000"/>
              </a:solidFill>
            </a:endParaRPr>
          </a:p>
          <a:p>
            <a:pPr marL="457200" lvl="2" algn="l" defTabSz="685800">
              <a:buNone/>
            </a:pPr>
            <a:r>
              <a:rPr lang="en-US" kern="0" dirty="0">
                <a:solidFill>
                  <a:srgbClr val="000000"/>
                </a:solidFill>
              </a:rPr>
              <a:t> </a:t>
            </a:r>
            <a:r>
              <a:rPr lang="en-US" kern="0" dirty="0">
                <a:solidFill>
                  <a:srgbClr val="CC3300"/>
                </a:solidFill>
                <a:sym typeface="Wingdings" pitchFamily="2" charset="2"/>
              </a:rPr>
              <a:t></a:t>
            </a:r>
            <a:r>
              <a:rPr lang="en-US" kern="0" dirty="0">
                <a:solidFill>
                  <a:srgbClr val="000000"/>
                </a:solidFill>
                <a:sym typeface="Wingdings" pitchFamily="2" charset="2"/>
              </a:rPr>
              <a:t> </a:t>
            </a:r>
            <a:r>
              <a:rPr lang="en-US" kern="0" dirty="0"/>
              <a:t>Follow-up: check for successful submission</a:t>
            </a:r>
          </a:p>
          <a:p>
            <a:pPr marL="457200" lvl="2" algn="l" defTabSz="685800">
              <a:buNone/>
            </a:pPr>
            <a:endParaRPr lang="en-US" sz="300" kern="0" dirty="0">
              <a:solidFill>
                <a:srgbClr val="000000"/>
              </a:solidFill>
            </a:endParaRPr>
          </a:p>
          <a:p>
            <a:pPr marL="457200" lvl="2" algn="l" defTabSz="685800">
              <a:buNone/>
            </a:pPr>
            <a:r>
              <a:rPr lang="en-US" kern="0" dirty="0">
                <a:solidFill>
                  <a:srgbClr val="000000"/>
                </a:solidFill>
              </a:rPr>
              <a:t> </a:t>
            </a:r>
            <a:r>
              <a:rPr lang="en-US" kern="0" dirty="0">
                <a:solidFill>
                  <a:srgbClr val="CC3300"/>
                </a:solidFill>
                <a:sym typeface="Wingdings" pitchFamily="2" charset="2"/>
              </a:rPr>
              <a:t></a:t>
            </a:r>
            <a:r>
              <a:rPr lang="en-US" kern="0" dirty="0">
                <a:solidFill>
                  <a:srgbClr val="000000"/>
                </a:solidFill>
                <a:sym typeface="Wingdings" pitchFamily="2" charset="2"/>
              </a:rPr>
              <a:t> </a:t>
            </a:r>
            <a:r>
              <a:rPr lang="en-US" kern="0" dirty="0"/>
              <a:t>Fix errors through FastLane </a:t>
            </a:r>
            <a:r>
              <a:rPr lang="en-US" i="1" kern="0" dirty="0">
                <a:solidFill>
                  <a:srgbClr val="3333CC"/>
                </a:solidFill>
              </a:rPr>
              <a:t>before deadline</a:t>
            </a:r>
          </a:p>
          <a:p>
            <a:pPr marL="457200" lvl="2" algn="l" defTabSz="685800">
              <a:buNone/>
            </a:pPr>
            <a:endParaRPr lang="en-US" sz="300" kern="0" dirty="0">
              <a:solidFill>
                <a:srgbClr val="000000"/>
              </a:solidFill>
            </a:endParaRPr>
          </a:p>
          <a:p>
            <a:pPr marL="457200" lvl="2" algn="l" defTabSz="685800">
              <a:buNone/>
            </a:pPr>
            <a:r>
              <a:rPr lang="en-US" kern="0" dirty="0">
                <a:solidFill>
                  <a:srgbClr val="000000"/>
                </a:solidFill>
              </a:rPr>
              <a:t> </a:t>
            </a:r>
            <a:r>
              <a:rPr lang="en-US" kern="0" dirty="0">
                <a:solidFill>
                  <a:srgbClr val="CC3300"/>
                </a:solidFill>
                <a:sym typeface="Wingdings" pitchFamily="2" charset="2"/>
              </a:rPr>
              <a:t></a:t>
            </a:r>
            <a:r>
              <a:rPr lang="en-US" kern="0" dirty="0">
                <a:solidFill>
                  <a:srgbClr val="000000"/>
                </a:solidFill>
                <a:sym typeface="Wingdings" pitchFamily="2" charset="2"/>
              </a:rPr>
              <a:t> </a:t>
            </a:r>
            <a:r>
              <a:rPr lang="en-US" kern="0" dirty="0"/>
              <a:t>About 1% of proposals returned unreviewed</a:t>
            </a:r>
          </a:p>
        </p:txBody>
      </p:sp>
    </p:spTree>
    <p:extLst>
      <p:ext uri="{BB962C8B-B14F-4D97-AF65-F5344CB8AC3E}">
        <p14:creationId xmlns:p14="http://schemas.microsoft.com/office/powerpoint/2010/main" val="2791358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Number Placeholder 3"/>
          <p:cNvSpPr>
            <a:spLocks noGrp="1"/>
          </p:cNvSpPr>
          <p:nvPr>
            <p:ph type="sldNum" sz="quarter" idx="12"/>
          </p:nvPr>
        </p:nvSpPr>
        <p:spPr>
          <a:noFill/>
        </p:spPr>
        <p:txBody>
          <a:bodyPr/>
          <a:lstStyle/>
          <a:p>
            <a:pPr defTabSz="685800" fontAlgn="auto">
              <a:spcBef>
                <a:spcPts val="0"/>
              </a:spcBef>
              <a:spcAft>
                <a:spcPts val="0"/>
              </a:spcAft>
            </a:pPr>
            <a:r>
              <a:rPr lang="en-US" sz="1350" b="0" kern="0" dirty="0">
                <a:solidFill>
                  <a:srgbClr val="000000"/>
                </a:solidFill>
              </a:rPr>
              <a:t>  </a:t>
            </a:r>
            <a:fld id="{79B6C252-6F2E-4FC4-B0EB-9565E88C0E09}" type="slidenum">
              <a:rPr lang="en-US" sz="1350" b="0" kern="0">
                <a:solidFill>
                  <a:srgbClr val="000000"/>
                </a:solidFill>
              </a:rPr>
              <a:pPr defTabSz="685800" fontAlgn="auto">
                <a:spcBef>
                  <a:spcPts val="0"/>
                </a:spcBef>
                <a:spcAft>
                  <a:spcPts val="0"/>
                </a:spcAft>
              </a:pPr>
              <a:t>79</a:t>
            </a:fld>
            <a:endParaRPr lang="en-US" sz="1350" b="0" kern="0" dirty="0">
              <a:solidFill>
                <a:srgbClr val="000000"/>
              </a:solidFill>
            </a:endParaRPr>
          </a:p>
        </p:txBody>
      </p:sp>
      <p:sp>
        <p:nvSpPr>
          <p:cNvPr id="103427" name="Text Box 2"/>
          <p:cNvSpPr txBox="1">
            <a:spLocks noChangeArrowheads="1"/>
          </p:cNvSpPr>
          <p:nvPr/>
        </p:nvSpPr>
        <p:spPr bwMode="auto">
          <a:xfrm>
            <a:off x="1143000" y="857251"/>
            <a:ext cx="6858000" cy="822722"/>
          </a:xfrm>
          <a:prstGeom prst="rect">
            <a:avLst/>
          </a:prstGeom>
          <a:noFill/>
          <a:ln w="9525">
            <a:noFill/>
            <a:miter lim="800000"/>
            <a:headEnd/>
            <a:tailEnd/>
          </a:ln>
        </p:spPr>
        <p:txBody>
          <a:bodyPr anchor="ctr" anchorCtr="1"/>
          <a:lstStyle/>
          <a:p>
            <a:pPr defTabSz="685800">
              <a:buNone/>
            </a:pPr>
            <a:r>
              <a:rPr lang="en-US" sz="3000" kern="0" dirty="0">
                <a:solidFill>
                  <a:srgbClr val="3333CC"/>
                </a:solidFill>
              </a:rPr>
              <a:t>CAREER: Departmental Letter</a:t>
            </a:r>
          </a:p>
        </p:txBody>
      </p:sp>
      <p:sp>
        <p:nvSpPr>
          <p:cNvPr id="103428" name="Text Box 3"/>
          <p:cNvSpPr txBox="1">
            <a:spLocks noChangeArrowheads="1"/>
          </p:cNvSpPr>
          <p:nvPr/>
        </p:nvSpPr>
        <p:spPr bwMode="auto">
          <a:xfrm>
            <a:off x="1371600" y="1828801"/>
            <a:ext cx="6629400" cy="4154984"/>
          </a:xfrm>
          <a:prstGeom prst="rect">
            <a:avLst/>
          </a:prstGeom>
          <a:noFill/>
          <a:ln w="9525">
            <a:noFill/>
            <a:miter lim="800000"/>
            <a:headEnd/>
            <a:tailEnd/>
          </a:ln>
        </p:spPr>
        <p:txBody>
          <a:bodyPr>
            <a:spAutoFit/>
          </a:bodyPr>
          <a:lstStyle/>
          <a:p>
            <a:pPr algn="l" defTabSz="685800">
              <a:buNone/>
            </a:pPr>
            <a:r>
              <a:rPr lang="en-US" sz="2100" kern="0" dirty="0">
                <a:solidFill>
                  <a:srgbClr val="CC3300"/>
                </a:solidFill>
                <a:cs typeface="Times New Roman" pitchFamily="18" charset="0"/>
                <a:sym typeface="Wingdings" pitchFamily="2" charset="2"/>
              </a:rPr>
              <a:t> </a:t>
            </a:r>
            <a:r>
              <a:rPr lang="en-US" sz="2100" kern="0" dirty="0">
                <a:solidFill>
                  <a:srgbClr val="000000"/>
                </a:solidFill>
                <a:cs typeface="Times New Roman" pitchFamily="18" charset="0"/>
              </a:rPr>
              <a:t>Departmental Letter</a:t>
            </a:r>
          </a:p>
          <a:p>
            <a:pPr algn="l" defTabSz="685800">
              <a:buNone/>
            </a:pPr>
            <a:endParaRPr lang="en-US" sz="900" kern="0" dirty="0">
              <a:solidFill>
                <a:srgbClr val="000000"/>
              </a:solidFill>
              <a:cs typeface="Times New Roman" pitchFamily="18" charset="0"/>
            </a:endParaRPr>
          </a:p>
          <a:p>
            <a:pPr algn="l" defTabSz="685800" eaLnBrk="1" fontAlgn="auto" hangingPunct="1">
              <a:spcAft>
                <a:spcPts val="0"/>
              </a:spcAft>
              <a:buNone/>
            </a:pPr>
            <a:r>
              <a:rPr lang="en-US" kern="0" dirty="0">
                <a:solidFill>
                  <a:srgbClr val="000000"/>
                </a:solidFill>
                <a:cs typeface="Times New Roman" pitchFamily="18" charset="0"/>
              </a:rPr>
              <a:t>    </a:t>
            </a:r>
            <a:r>
              <a:rPr lang="en-US" sz="1050" kern="0" dirty="0">
                <a:solidFill>
                  <a:srgbClr val="000000"/>
                </a:solidFill>
                <a:cs typeface="Times New Roman" pitchFamily="18" charset="0"/>
              </a:rPr>
              <a:t> </a:t>
            </a:r>
            <a:r>
              <a:rPr lang="en-US" kern="0" dirty="0">
                <a:solidFill>
                  <a:srgbClr val="CC3300"/>
                </a:solidFill>
                <a:sym typeface="Wingdings" pitchFamily="2" charset="2"/>
              </a:rPr>
              <a:t></a:t>
            </a:r>
            <a:r>
              <a:rPr lang="en-US" kern="0" dirty="0">
                <a:solidFill>
                  <a:srgbClr val="CC3300"/>
                </a:solidFill>
                <a:cs typeface="Times New Roman" pitchFamily="18" charset="0"/>
                <a:sym typeface="Wingdings" pitchFamily="2" charset="2"/>
              </a:rPr>
              <a:t> </a:t>
            </a:r>
            <a:r>
              <a:rPr lang="en-US" altLang="en-US" kern="0" dirty="0"/>
              <a:t>An indication that the PI’s CAREER activities are supported by and integrated into the goals of the department and organization, and the department is committed to the support, mentoring and professional development of the PI</a:t>
            </a:r>
          </a:p>
          <a:p>
            <a:pPr algn="l" defTabSz="685800">
              <a:buNone/>
            </a:pPr>
            <a:endParaRPr lang="en-US" sz="900" kern="0" dirty="0">
              <a:solidFill>
                <a:srgbClr val="000000"/>
              </a:solidFill>
              <a:cs typeface="Times New Roman" pitchFamily="18" charset="0"/>
            </a:endParaRPr>
          </a:p>
          <a:p>
            <a:pPr algn="l" defTabSz="685800" eaLnBrk="1" fontAlgn="auto" hangingPunct="1">
              <a:spcAft>
                <a:spcPts val="0"/>
              </a:spcAft>
              <a:buNone/>
            </a:pPr>
            <a:r>
              <a:rPr lang="en-US" kern="0" dirty="0">
                <a:solidFill>
                  <a:srgbClr val="000000"/>
                </a:solidFill>
                <a:cs typeface="Times New Roman" pitchFamily="18" charset="0"/>
              </a:rPr>
              <a:t>    </a:t>
            </a:r>
            <a:r>
              <a:rPr lang="en-US" sz="1050" kern="0" dirty="0">
                <a:solidFill>
                  <a:srgbClr val="000000"/>
                </a:solidFill>
                <a:cs typeface="Times New Roman" pitchFamily="18" charset="0"/>
              </a:rPr>
              <a:t> </a:t>
            </a:r>
            <a:r>
              <a:rPr lang="en-US" kern="0" dirty="0">
                <a:solidFill>
                  <a:srgbClr val="CC3300"/>
                </a:solidFill>
                <a:sym typeface="Wingdings" pitchFamily="2" charset="2"/>
              </a:rPr>
              <a:t></a:t>
            </a:r>
            <a:r>
              <a:rPr lang="en-US" kern="0" dirty="0">
                <a:solidFill>
                  <a:srgbClr val="CC3300"/>
                </a:solidFill>
                <a:cs typeface="Times New Roman" pitchFamily="18" charset="0"/>
                <a:sym typeface="Wingdings" pitchFamily="2" charset="2"/>
              </a:rPr>
              <a:t> </a:t>
            </a:r>
            <a:r>
              <a:rPr lang="en-US" altLang="en-US" kern="0" dirty="0"/>
              <a:t>A description of the relationship between the CAREER project, the PI’s career goals and job responsibilities, and the goals of his/her department/organization</a:t>
            </a:r>
          </a:p>
          <a:p>
            <a:pPr algn="l" defTabSz="685800">
              <a:buNone/>
            </a:pPr>
            <a:endParaRPr lang="en-US" sz="900" kern="0" dirty="0">
              <a:solidFill>
                <a:srgbClr val="000000"/>
              </a:solidFill>
              <a:cs typeface="Times New Roman" pitchFamily="18" charset="0"/>
            </a:endParaRPr>
          </a:p>
          <a:p>
            <a:pPr algn="l" defTabSz="685800">
              <a:buNone/>
            </a:pPr>
            <a:r>
              <a:rPr lang="en-US" kern="0" dirty="0">
                <a:solidFill>
                  <a:srgbClr val="CC3300"/>
                </a:solidFill>
                <a:cs typeface="Times New Roman" pitchFamily="18" charset="0"/>
                <a:sym typeface="Wingdings" pitchFamily="2" charset="2"/>
              </a:rPr>
              <a:t>    </a:t>
            </a:r>
            <a:r>
              <a:rPr lang="en-US" sz="1050" kern="0" dirty="0">
                <a:solidFill>
                  <a:srgbClr val="CC3300"/>
                </a:solidFill>
                <a:cs typeface="Times New Roman" pitchFamily="18" charset="0"/>
                <a:sym typeface="Wingdings" pitchFamily="2" charset="2"/>
              </a:rPr>
              <a:t> </a:t>
            </a:r>
            <a:r>
              <a:rPr lang="en-US" kern="0" dirty="0">
                <a:solidFill>
                  <a:srgbClr val="CC3300"/>
                </a:solidFill>
                <a:sym typeface="Wingdings" pitchFamily="2" charset="2"/>
              </a:rPr>
              <a:t></a:t>
            </a:r>
            <a:r>
              <a:rPr lang="en-US" kern="0" dirty="0">
                <a:solidFill>
                  <a:srgbClr val="000000"/>
                </a:solidFill>
                <a:cs typeface="Times New Roman" pitchFamily="18" charset="0"/>
              </a:rPr>
              <a:t> </a:t>
            </a:r>
            <a:r>
              <a:rPr lang="en-US" kern="0" dirty="0">
                <a:cs typeface="Times New Roman" pitchFamily="18" charset="0"/>
              </a:rPr>
              <a:t>Verify the PI eligibility.</a:t>
            </a:r>
          </a:p>
          <a:p>
            <a:pPr defTabSz="685800">
              <a:buNone/>
            </a:pPr>
            <a:endParaRPr lang="en-US" kern="0" dirty="0">
              <a:cs typeface="Times New Roman" pitchFamily="18" charset="0"/>
            </a:endParaRPr>
          </a:p>
        </p:txBody>
      </p:sp>
    </p:spTree>
    <p:extLst>
      <p:ext uri="{BB962C8B-B14F-4D97-AF65-F5344CB8AC3E}">
        <p14:creationId xmlns:p14="http://schemas.microsoft.com/office/powerpoint/2010/main" val="220381255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0290" name="Rectangle 2"/>
          <p:cNvSpPr>
            <a:spLocks noGrp="1" noChangeArrowheads="1"/>
          </p:cNvSpPr>
          <p:nvPr>
            <p:ph type="title"/>
          </p:nvPr>
        </p:nvSpPr>
        <p:spPr>
          <a:xfrm>
            <a:off x="0" y="0"/>
            <a:ext cx="9144000" cy="1371600"/>
          </a:xfrm>
          <a:solidFill>
            <a:srgbClr val="DDDDDD"/>
          </a:solidFill>
        </p:spPr>
        <p:txBody>
          <a:bodyPr anchorCtr="1"/>
          <a:lstStyle/>
          <a:p>
            <a:r>
              <a:rPr lang="en-US" b="1" dirty="0">
                <a:solidFill>
                  <a:schemeClr val="accent2"/>
                </a:solidFill>
                <a:latin typeface="Verdana" pitchFamily="34" charset="0"/>
              </a:rPr>
              <a:t>Faculty Time Scales</a:t>
            </a:r>
          </a:p>
        </p:txBody>
      </p:sp>
      <p:sp>
        <p:nvSpPr>
          <p:cNvPr id="780291" name="Rectangle 3"/>
          <p:cNvSpPr>
            <a:spLocks noGrp="1" noChangeArrowheads="1"/>
          </p:cNvSpPr>
          <p:nvPr>
            <p:ph type="body" idx="1"/>
          </p:nvPr>
        </p:nvSpPr>
        <p:spPr>
          <a:xfrm>
            <a:off x="457200" y="1600200"/>
            <a:ext cx="8686800" cy="4876800"/>
          </a:xfrm>
        </p:spPr>
        <p:txBody>
          <a:bodyPr/>
          <a:lstStyle/>
          <a:p>
            <a:pPr>
              <a:lnSpc>
                <a:spcPct val="160000"/>
              </a:lnSpc>
              <a:spcBef>
                <a:spcPct val="0"/>
              </a:spcBef>
              <a:buFontTx/>
              <a:buNone/>
            </a:pPr>
            <a:r>
              <a:rPr lang="en-US" sz="2400" b="1" dirty="0">
                <a:solidFill>
                  <a:srgbClr val="CC3300"/>
                </a:solidFill>
                <a:latin typeface="Verdana" pitchFamily="34" charset="0"/>
                <a:sym typeface="Wingdings" pitchFamily="2" charset="2"/>
              </a:rPr>
              <a:t> </a:t>
            </a:r>
            <a:r>
              <a:rPr lang="en-US" sz="2400" b="1" dirty="0">
                <a:latin typeface="Verdana" pitchFamily="34" charset="0"/>
              </a:rPr>
              <a:t>Next lecture					2 days</a:t>
            </a:r>
          </a:p>
          <a:p>
            <a:pPr>
              <a:lnSpc>
                <a:spcPct val="160000"/>
              </a:lnSpc>
              <a:spcBef>
                <a:spcPct val="0"/>
              </a:spcBef>
              <a:buFontTx/>
              <a:buNone/>
            </a:pPr>
            <a:r>
              <a:rPr lang="en-US" sz="2400" b="1" dirty="0">
                <a:solidFill>
                  <a:srgbClr val="CC3300"/>
                </a:solidFill>
                <a:latin typeface="Verdana" pitchFamily="34" charset="0"/>
                <a:sym typeface="Wingdings" pitchFamily="2" charset="2"/>
              </a:rPr>
              <a:t> </a:t>
            </a:r>
            <a:r>
              <a:rPr lang="en-US" sz="2400" b="1" dirty="0">
                <a:latin typeface="Verdana" pitchFamily="34" charset="0"/>
              </a:rPr>
              <a:t>Proposal written				4 weeks</a:t>
            </a:r>
          </a:p>
          <a:p>
            <a:pPr>
              <a:lnSpc>
                <a:spcPct val="160000"/>
              </a:lnSpc>
              <a:spcBef>
                <a:spcPct val="0"/>
              </a:spcBef>
              <a:buFontTx/>
              <a:buNone/>
            </a:pPr>
            <a:r>
              <a:rPr lang="en-US" sz="2400" b="1" dirty="0">
                <a:solidFill>
                  <a:srgbClr val="CC3300"/>
                </a:solidFill>
                <a:latin typeface="Verdana" pitchFamily="34" charset="0"/>
                <a:sym typeface="Wingdings" pitchFamily="2" charset="2"/>
              </a:rPr>
              <a:t> </a:t>
            </a:r>
            <a:r>
              <a:rPr lang="en-US" sz="2400" b="1" dirty="0">
                <a:latin typeface="Verdana" pitchFamily="34" charset="0"/>
              </a:rPr>
              <a:t>Course						4 months</a:t>
            </a:r>
          </a:p>
          <a:p>
            <a:pPr>
              <a:lnSpc>
                <a:spcPct val="160000"/>
              </a:lnSpc>
              <a:spcBef>
                <a:spcPct val="0"/>
              </a:spcBef>
              <a:buFontTx/>
              <a:buNone/>
            </a:pPr>
            <a:r>
              <a:rPr lang="en-US" sz="2400" b="1" dirty="0">
                <a:solidFill>
                  <a:srgbClr val="CC3300"/>
                </a:solidFill>
                <a:latin typeface="Verdana" pitchFamily="34" charset="0"/>
                <a:sym typeface="Wingdings" pitchFamily="2" charset="2"/>
              </a:rPr>
              <a:t> </a:t>
            </a:r>
            <a:r>
              <a:rPr lang="en-US" sz="2400" b="1" dirty="0">
                <a:latin typeface="Verdana" pitchFamily="34" charset="0"/>
              </a:rPr>
              <a:t>Publication submitted-published	6 months</a:t>
            </a:r>
          </a:p>
          <a:p>
            <a:pPr>
              <a:lnSpc>
                <a:spcPct val="160000"/>
              </a:lnSpc>
              <a:spcBef>
                <a:spcPct val="0"/>
              </a:spcBef>
              <a:buFontTx/>
              <a:buNone/>
            </a:pPr>
            <a:r>
              <a:rPr lang="en-US" sz="2400" b="1" dirty="0">
                <a:solidFill>
                  <a:srgbClr val="CC3300"/>
                </a:solidFill>
                <a:latin typeface="Verdana" pitchFamily="34" charset="0"/>
                <a:sym typeface="Wingdings" pitchFamily="2" charset="2"/>
              </a:rPr>
              <a:t> </a:t>
            </a:r>
            <a:r>
              <a:rPr lang="en-US" sz="2400" b="1" dirty="0">
                <a:latin typeface="Verdana" pitchFamily="34" charset="0"/>
              </a:rPr>
              <a:t>Annual evaluation				1 year</a:t>
            </a:r>
          </a:p>
          <a:p>
            <a:pPr>
              <a:lnSpc>
                <a:spcPct val="160000"/>
              </a:lnSpc>
              <a:spcBef>
                <a:spcPct val="0"/>
              </a:spcBef>
              <a:buFontTx/>
              <a:buNone/>
            </a:pPr>
            <a:r>
              <a:rPr lang="en-US" sz="2400" b="1" dirty="0">
                <a:solidFill>
                  <a:srgbClr val="CC3300"/>
                </a:solidFill>
                <a:latin typeface="Verdana" pitchFamily="34" charset="0"/>
                <a:sym typeface="Wingdings" pitchFamily="2" charset="2"/>
              </a:rPr>
              <a:t> </a:t>
            </a:r>
            <a:r>
              <a:rPr lang="en-US" sz="2400" b="1" dirty="0">
                <a:latin typeface="Verdana" pitchFamily="34" charset="0"/>
              </a:rPr>
              <a:t>Mid-career review 				3 years</a:t>
            </a:r>
          </a:p>
          <a:p>
            <a:pPr>
              <a:lnSpc>
                <a:spcPct val="160000"/>
              </a:lnSpc>
              <a:spcBef>
                <a:spcPct val="0"/>
              </a:spcBef>
              <a:buFontTx/>
              <a:buNone/>
            </a:pPr>
            <a:r>
              <a:rPr lang="en-US" sz="2400" b="1" dirty="0">
                <a:solidFill>
                  <a:srgbClr val="CC3300"/>
                </a:solidFill>
                <a:latin typeface="Verdana" pitchFamily="34" charset="0"/>
                <a:sym typeface="Wingdings" pitchFamily="2" charset="2"/>
              </a:rPr>
              <a:t> </a:t>
            </a:r>
            <a:r>
              <a:rPr lang="en-US" sz="2400" b="1" dirty="0">
                <a:latin typeface="Verdana" pitchFamily="34" charset="0"/>
              </a:rPr>
              <a:t>PhD graduates				4 years</a:t>
            </a:r>
          </a:p>
          <a:p>
            <a:pPr>
              <a:lnSpc>
                <a:spcPct val="160000"/>
              </a:lnSpc>
              <a:spcBef>
                <a:spcPct val="0"/>
              </a:spcBef>
              <a:buFontTx/>
              <a:buNone/>
            </a:pPr>
            <a:r>
              <a:rPr lang="en-US" sz="2400" b="1" dirty="0">
                <a:solidFill>
                  <a:srgbClr val="CC3300"/>
                </a:solidFill>
                <a:latin typeface="Verdana" pitchFamily="34" charset="0"/>
                <a:sym typeface="Wingdings" pitchFamily="2" charset="2"/>
              </a:rPr>
              <a:t> </a:t>
            </a:r>
            <a:r>
              <a:rPr lang="en-US" sz="2400" b="1" dirty="0">
                <a:latin typeface="Verdana" pitchFamily="34" charset="0"/>
              </a:rPr>
              <a:t>Tenure package due			5 years</a:t>
            </a:r>
          </a:p>
        </p:txBody>
      </p:sp>
      <p:sp>
        <p:nvSpPr>
          <p:cNvPr id="6" name="Slide Number Placeholder 5"/>
          <p:cNvSpPr>
            <a:spLocks noGrp="1"/>
          </p:cNvSpPr>
          <p:nvPr>
            <p:ph type="sldNum" sz="quarter" idx="12"/>
          </p:nvPr>
        </p:nvSpPr>
        <p:spPr/>
        <p:txBody>
          <a:bodyPr/>
          <a:lstStyle/>
          <a:p>
            <a:fld id="{F471837E-1E13-4F82-84A4-4B054FAB7E00}" type="slidenum">
              <a:rPr lang="en-US" smtClean="0"/>
              <a:pPr/>
              <a:t>8</a:t>
            </a:fld>
            <a:endParaRPr lang="en-US" dirty="0"/>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Number Placeholder 3"/>
          <p:cNvSpPr>
            <a:spLocks noGrp="1"/>
          </p:cNvSpPr>
          <p:nvPr>
            <p:ph type="sldNum" sz="quarter" idx="12"/>
          </p:nvPr>
        </p:nvSpPr>
        <p:spPr>
          <a:noFill/>
        </p:spPr>
        <p:txBody>
          <a:bodyPr/>
          <a:lstStyle/>
          <a:p>
            <a:pPr defTabSz="685800" fontAlgn="auto">
              <a:spcBef>
                <a:spcPts val="0"/>
              </a:spcBef>
              <a:spcAft>
                <a:spcPts val="0"/>
              </a:spcAft>
            </a:pPr>
            <a:r>
              <a:rPr lang="en-US" sz="1350" b="0" kern="0" dirty="0">
                <a:solidFill>
                  <a:srgbClr val="000000"/>
                </a:solidFill>
              </a:rPr>
              <a:t>  </a:t>
            </a:r>
            <a:fld id="{5250F281-BB66-4A16-8CD4-B3789C4B5706}" type="slidenum">
              <a:rPr lang="en-US" sz="1350" b="0" kern="0">
                <a:solidFill>
                  <a:srgbClr val="000000"/>
                </a:solidFill>
              </a:rPr>
              <a:pPr defTabSz="685800" fontAlgn="auto">
                <a:spcBef>
                  <a:spcPts val="0"/>
                </a:spcBef>
                <a:spcAft>
                  <a:spcPts val="0"/>
                </a:spcAft>
              </a:pPr>
              <a:t>80</a:t>
            </a:fld>
            <a:endParaRPr lang="en-US" sz="1350" b="0" kern="0" dirty="0">
              <a:solidFill>
                <a:srgbClr val="000000"/>
              </a:solidFill>
            </a:endParaRPr>
          </a:p>
        </p:txBody>
      </p:sp>
      <p:sp>
        <p:nvSpPr>
          <p:cNvPr id="104451" name="Text Box 2"/>
          <p:cNvSpPr txBox="1">
            <a:spLocks noChangeArrowheads="1"/>
          </p:cNvSpPr>
          <p:nvPr/>
        </p:nvSpPr>
        <p:spPr bwMode="auto">
          <a:xfrm>
            <a:off x="1143000" y="857251"/>
            <a:ext cx="6858000" cy="822722"/>
          </a:xfrm>
          <a:prstGeom prst="rect">
            <a:avLst/>
          </a:prstGeom>
          <a:noFill/>
          <a:ln w="9525">
            <a:noFill/>
            <a:miter lim="800000"/>
            <a:headEnd/>
            <a:tailEnd/>
          </a:ln>
        </p:spPr>
        <p:txBody>
          <a:bodyPr anchor="ctr" anchorCtr="1"/>
          <a:lstStyle/>
          <a:p>
            <a:pPr defTabSz="685800">
              <a:buNone/>
            </a:pPr>
            <a:r>
              <a:rPr lang="en-US" sz="3300" kern="0" dirty="0">
                <a:solidFill>
                  <a:srgbClr val="3333CC"/>
                </a:solidFill>
              </a:rPr>
              <a:t>CAREER: Proposal Review</a:t>
            </a:r>
          </a:p>
        </p:txBody>
      </p:sp>
      <p:sp>
        <p:nvSpPr>
          <p:cNvPr id="104452" name="Text Box 3"/>
          <p:cNvSpPr txBox="1">
            <a:spLocks noChangeArrowheads="1"/>
          </p:cNvSpPr>
          <p:nvPr/>
        </p:nvSpPr>
        <p:spPr bwMode="auto">
          <a:xfrm>
            <a:off x="1485900" y="1828801"/>
            <a:ext cx="6515100" cy="3970318"/>
          </a:xfrm>
          <a:prstGeom prst="rect">
            <a:avLst/>
          </a:prstGeom>
          <a:noFill/>
          <a:ln w="9525">
            <a:noFill/>
            <a:miter lim="800000"/>
            <a:headEnd/>
            <a:tailEnd/>
          </a:ln>
        </p:spPr>
        <p:txBody>
          <a:bodyPr>
            <a:spAutoFit/>
          </a:bodyPr>
          <a:lstStyle/>
          <a:p>
            <a:pPr algn="l" defTabSz="685800">
              <a:buNone/>
            </a:pPr>
            <a:r>
              <a:rPr lang="en-US" kern="0" dirty="0">
                <a:solidFill>
                  <a:srgbClr val="CC3300"/>
                </a:solidFill>
                <a:cs typeface="Times New Roman" pitchFamily="18" charset="0"/>
                <a:sym typeface="Wingdings" pitchFamily="2" charset="2"/>
              </a:rPr>
              <a:t></a:t>
            </a:r>
            <a:r>
              <a:rPr lang="en-US" kern="0" dirty="0">
                <a:cs typeface="Times New Roman" pitchFamily="18" charset="0"/>
                <a:sym typeface="Wingdings" pitchFamily="2" charset="2"/>
              </a:rPr>
              <a:t> </a:t>
            </a:r>
            <a:r>
              <a:rPr lang="en-US" kern="0" dirty="0">
                <a:solidFill>
                  <a:srgbClr val="000000"/>
                </a:solidFill>
                <a:cs typeface="Times New Roman" pitchFamily="18" charset="0"/>
              </a:rPr>
              <a:t>Evaluated (mostly by panels) incorporating NSF’s two merit review criteria:</a:t>
            </a:r>
          </a:p>
          <a:p>
            <a:pPr algn="l" defTabSz="685800">
              <a:buNone/>
            </a:pPr>
            <a:r>
              <a:rPr lang="en-US" kern="0" dirty="0">
                <a:solidFill>
                  <a:srgbClr val="000000"/>
                </a:solidFill>
                <a:ea typeface="Arial Unicode MS" pitchFamily="34" charset="-128"/>
                <a:cs typeface="Arial Unicode MS" pitchFamily="34" charset="-128"/>
              </a:rPr>
              <a:t> </a:t>
            </a:r>
            <a:endParaRPr lang="en-US" kern="0" dirty="0">
              <a:solidFill>
                <a:srgbClr val="000000"/>
              </a:solidFill>
              <a:cs typeface="Times New Roman" pitchFamily="18" charset="0"/>
            </a:endParaRPr>
          </a:p>
          <a:p>
            <a:pPr algn="l" defTabSz="685800">
              <a:buNone/>
            </a:pPr>
            <a:r>
              <a:rPr lang="en-US" kern="0" dirty="0">
                <a:solidFill>
                  <a:srgbClr val="000000"/>
                </a:solidFill>
                <a:cs typeface="Times New Roman" pitchFamily="18" charset="0"/>
              </a:rPr>
              <a:t>    </a:t>
            </a:r>
            <a:r>
              <a:rPr lang="en-US" kern="0" dirty="0">
                <a:solidFill>
                  <a:srgbClr val="CC3300"/>
                </a:solidFill>
                <a:cs typeface="Times New Roman" pitchFamily="18" charset="0"/>
                <a:sym typeface="Wingdings" pitchFamily="2" charset="2"/>
              </a:rPr>
              <a:t></a:t>
            </a:r>
            <a:r>
              <a:rPr lang="en-US" kern="0" dirty="0">
                <a:solidFill>
                  <a:srgbClr val="000000"/>
                </a:solidFill>
                <a:cs typeface="Times New Roman" pitchFamily="18" charset="0"/>
                <a:sym typeface="Wingdings" pitchFamily="2" charset="2"/>
              </a:rPr>
              <a:t> </a:t>
            </a:r>
            <a:r>
              <a:rPr lang="en-US" kern="0" dirty="0">
                <a:cs typeface="Times New Roman" pitchFamily="18" charset="0"/>
              </a:rPr>
              <a:t>What is the intellectual merit of the </a:t>
            </a:r>
          </a:p>
          <a:p>
            <a:pPr algn="l" defTabSz="685800">
              <a:buNone/>
            </a:pPr>
            <a:r>
              <a:rPr lang="en-US" kern="0" dirty="0">
                <a:cs typeface="Times New Roman" pitchFamily="18" charset="0"/>
              </a:rPr>
              <a:t>       proposed activity?</a:t>
            </a:r>
          </a:p>
          <a:p>
            <a:pPr algn="l" defTabSz="685800">
              <a:buNone/>
            </a:pPr>
            <a:r>
              <a:rPr lang="en-US" kern="0" dirty="0">
                <a:solidFill>
                  <a:srgbClr val="000000"/>
                </a:solidFill>
                <a:cs typeface="Times New Roman" pitchFamily="18" charset="0"/>
              </a:rPr>
              <a:t> </a:t>
            </a:r>
          </a:p>
          <a:p>
            <a:pPr algn="l" defTabSz="685800">
              <a:buNone/>
            </a:pPr>
            <a:r>
              <a:rPr lang="en-US" kern="0" dirty="0">
                <a:solidFill>
                  <a:srgbClr val="000000"/>
                </a:solidFill>
                <a:cs typeface="Times New Roman" pitchFamily="18" charset="0"/>
              </a:rPr>
              <a:t>    </a:t>
            </a:r>
            <a:r>
              <a:rPr lang="en-US" kern="0" dirty="0">
                <a:solidFill>
                  <a:srgbClr val="CC3300"/>
                </a:solidFill>
                <a:cs typeface="Times New Roman" pitchFamily="18" charset="0"/>
                <a:sym typeface="Wingdings" pitchFamily="2" charset="2"/>
              </a:rPr>
              <a:t> </a:t>
            </a:r>
            <a:r>
              <a:rPr lang="en-US" kern="0" dirty="0">
                <a:cs typeface="Times New Roman" pitchFamily="18" charset="0"/>
              </a:rPr>
              <a:t>What are the broader impacts of the</a:t>
            </a:r>
          </a:p>
          <a:p>
            <a:pPr algn="l" defTabSz="685800">
              <a:buNone/>
            </a:pPr>
            <a:r>
              <a:rPr lang="en-US" kern="0" dirty="0">
                <a:cs typeface="Times New Roman" pitchFamily="18" charset="0"/>
              </a:rPr>
              <a:t>       proposed activity?</a:t>
            </a:r>
          </a:p>
          <a:p>
            <a:pPr algn="l" defTabSz="685800">
              <a:buNone/>
            </a:pPr>
            <a:endParaRPr lang="en-US" kern="0" dirty="0">
              <a:cs typeface="Times New Roman" pitchFamily="18" charset="0"/>
            </a:endParaRPr>
          </a:p>
          <a:p>
            <a:pPr algn="l" defTabSz="685800">
              <a:buNone/>
            </a:pPr>
            <a:r>
              <a:rPr lang="en-US" kern="0" dirty="0">
                <a:solidFill>
                  <a:srgbClr val="CC3300"/>
                </a:solidFill>
                <a:cs typeface="Times New Roman" pitchFamily="18" charset="0"/>
                <a:sym typeface="Wingdings" pitchFamily="2" charset="2"/>
              </a:rPr>
              <a:t></a:t>
            </a:r>
            <a:r>
              <a:rPr lang="en-US" kern="0" dirty="0">
                <a:cs typeface="Times New Roman" pitchFamily="18" charset="0"/>
                <a:sym typeface="Wingdings" pitchFamily="2" charset="2"/>
              </a:rPr>
              <a:t> </a:t>
            </a:r>
            <a:r>
              <a:rPr lang="en-US" kern="0" dirty="0">
                <a:solidFill>
                  <a:srgbClr val="000000"/>
                </a:solidFill>
                <a:cs typeface="Times New Roman" pitchFamily="18" charset="0"/>
              </a:rPr>
              <a:t>Reviewers are also asked to consider the</a:t>
            </a:r>
          </a:p>
          <a:p>
            <a:pPr algn="l" defTabSz="685800">
              <a:buNone/>
            </a:pPr>
            <a:r>
              <a:rPr lang="en-US" kern="0" dirty="0">
                <a:solidFill>
                  <a:srgbClr val="000000"/>
                </a:solidFill>
                <a:cs typeface="Times New Roman" pitchFamily="18" charset="0"/>
              </a:rPr>
              <a:t>    </a:t>
            </a:r>
            <a:r>
              <a:rPr lang="en-US" kern="0" dirty="0">
                <a:solidFill>
                  <a:srgbClr val="000000"/>
                </a:solidFill>
                <a:cs typeface="Arial" pitchFamily="34" charset="0"/>
              </a:rPr>
              <a:t>capability of the applicant to make an</a:t>
            </a:r>
          </a:p>
          <a:p>
            <a:pPr algn="l" defTabSz="685800">
              <a:buNone/>
            </a:pPr>
            <a:r>
              <a:rPr lang="en-US" kern="0" dirty="0">
                <a:solidFill>
                  <a:srgbClr val="000000"/>
                </a:solidFill>
                <a:cs typeface="Arial" pitchFamily="34" charset="0"/>
              </a:rPr>
              <a:t>    integrative contribution to both education </a:t>
            </a:r>
          </a:p>
          <a:p>
            <a:pPr algn="l" defTabSz="685800">
              <a:buNone/>
            </a:pPr>
            <a:r>
              <a:rPr lang="en-US" kern="0" dirty="0">
                <a:solidFill>
                  <a:srgbClr val="000000"/>
                </a:solidFill>
                <a:cs typeface="Arial" pitchFamily="34" charset="0"/>
              </a:rPr>
              <a:t>    and research and to integrate diversity in </a:t>
            </a:r>
          </a:p>
          <a:p>
            <a:pPr algn="l" defTabSz="685800">
              <a:buNone/>
            </a:pPr>
            <a:r>
              <a:rPr lang="en-US" kern="0" dirty="0">
                <a:solidFill>
                  <a:srgbClr val="000000"/>
                </a:solidFill>
                <a:cs typeface="Arial" pitchFamily="34" charset="0"/>
              </a:rPr>
              <a:t>    all program activities.</a:t>
            </a:r>
          </a:p>
        </p:txBody>
      </p:sp>
    </p:spTree>
    <p:extLst>
      <p:ext uri="{BB962C8B-B14F-4D97-AF65-F5344CB8AC3E}">
        <p14:creationId xmlns:p14="http://schemas.microsoft.com/office/powerpoint/2010/main" val="3728146225"/>
      </p:ext>
    </p:extLst>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Number Placeholder 3"/>
          <p:cNvSpPr>
            <a:spLocks noGrp="1"/>
          </p:cNvSpPr>
          <p:nvPr>
            <p:ph type="sldNum" sz="quarter" idx="12"/>
          </p:nvPr>
        </p:nvSpPr>
        <p:spPr>
          <a:noFill/>
        </p:spPr>
        <p:txBody>
          <a:bodyPr/>
          <a:lstStyle/>
          <a:p>
            <a:pPr defTabSz="685800" fontAlgn="auto">
              <a:spcBef>
                <a:spcPts val="0"/>
              </a:spcBef>
              <a:spcAft>
                <a:spcPts val="0"/>
              </a:spcAft>
            </a:pPr>
            <a:r>
              <a:rPr lang="en-US" sz="1350" b="0" kern="0" dirty="0">
                <a:solidFill>
                  <a:srgbClr val="000000"/>
                </a:solidFill>
              </a:rPr>
              <a:t>  </a:t>
            </a:r>
            <a:fld id="{89539B6A-013A-48DC-9259-62CBC95A8D75}" type="slidenum">
              <a:rPr lang="en-US" sz="1350" b="0" kern="0">
                <a:solidFill>
                  <a:srgbClr val="000000"/>
                </a:solidFill>
              </a:rPr>
              <a:pPr defTabSz="685800" fontAlgn="auto">
                <a:spcBef>
                  <a:spcPts val="0"/>
                </a:spcBef>
                <a:spcAft>
                  <a:spcPts val="0"/>
                </a:spcAft>
              </a:pPr>
              <a:t>81</a:t>
            </a:fld>
            <a:endParaRPr lang="en-US" sz="1350" b="0" kern="0" dirty="0">
              <a:solidFill>
                <a:srgbClr val="000000"/>
              </a:solidFill>
            </a:endParaRPr>
          </a:p>
        </p:txBody>
      </p:sp>
      <p:sp>
        <p:nvSpPr>
          <p:cNvPr id="105475" name="Text Box 2"/>
          <p:cNvSpPr txBox="1">
            <a:spLocks noChangeArrowheads="1"/>
          </p:cNvSpPr>
          <p:nvPr/>
        </p:nvSpPr>
        <p:spPr bwMode="auto">
          <a:xfrm>
            <a:off x="1143000" y="857250"/>
            <a:ext cx="6858000" cy="1233488"/>
          </a:xfrm>
          <a:prstGeom prst="rect">
            <a:avLst/>
          </a:prstGeom>
          <a:noFill/>
          <a:ln w="9525">
            <a:noFill/>
            <a:miter lim="800000"/>
            <a:headEnd/>
            <a:tailEnd/>
          </a:ln>
        </p:spPr>
        <p:txBody>
          <a:bodyPr anchor="ctr" anchorCtr="1"/>
          <a:lstStyle/>
          <a:p>
            <a:pPr defTabSz="685800">
              <a:buNone/>
            </a:pPr>
            <a:r>
              <a:rPr lang="en-US" sz="2700" kern="0" dirty="0">
                <a:solidFill>
                  <a:srgbClr val="3333CC"/>
                </a:solidFill>
              </a:rPr>
              <a:t>CAREER: </a:t>
            </a:r>
          </a:p>
          <a:p>
            <a:pPr defTabSz="685800">
              <a:buNone/>
            </a:pPr>
            <a:r>
              <a:rPr lang="en-US" sz="2700" kern="0" dirty="0">
                <a:solidFill>
                  <a:srgbClr val="3333CC"/>
                </a:solidFill>
              </a:rPr>
              <a:t>Award Duration and Size</a:t>
            </a:r>
          </a:p>
        </p:txBody>
      </p:sp>
      <p:sp>
        <p:nvSpPr>
          <p:cNvPr id="105476" name="Text Box 3"/>
          <p:cNvSpPr txBox="1">
            <a:spLocks noChangeArrowheads="1"/>
          </p:cNvSpPr>
          <p:nvPr/>
        </p:nvSpPr>
        <p:spPr bwMode="auto">
          <a:xfrm>
            <a:off x="1657351" y="2400301"/>
            <a:ext cx="6012656" cy="3185487"/>
          </a:xfrm>
          <a:prstGeom prst="rect">
            <a:avLst/>
          </a:prstGeom>
          <a:noFill/>
          <a:ln w="9525">
            <a:noFill/>
            <a:miter lim="800000"/>
            <a:headEnd/>
            <a:tailEnd/>
          </a:ln>
        </p:spPr>
        <p:txBody>
          <a:bodyPr>
            <a:spAutoFit/>
          </a:bodyPr>
          <a:lstStyle/>
          <a:p>
            <a:pPr algn="l" defTabSz="685800">
              <a:buNone/>
            </a:pPr>
            <a:r>
              <a:rPr lang="en-US" sz="2100" kern="0" dirty="0">
                <a:solidFill>
                  <a:srgbClr val="CC3300"/>
                </a:solidFill>
                <a:cs typeface="Times New Roman" pitchFamily="18" charset="0"/>
                <a:sym typeface="Wingdings" pitchFamily="2" charset="2"/>
              </a:rPr>
              <a:t>  </a:t>
            </a:r>
            <a:r>
              <a:rPr lang="en-US" kern="0" dirty="0">
                <a:cs typeface="Times New Roman" pitchFamily="18" charset="0"/>
              </a:rPr>
              <a:t>5-year duration</a:t>
            </a:r>
          </a:p>
          <a:p>
            <a:pPr algn="l" defTabSz="685800">
              <a:buNone/>
            </a:pPr>
            <a:r>
              <a:rPr lang="en-US" kern="0" dirty="0">
                <a:solidFill>
                  <a:srgbClr val="000000"/>
                </a:solidFill>
                <a:ea typeface="Arial Unicode MS" pitchFamily="34" charset="-128"/>
                <a:cs typeface="Arial Unicode MS" pitchFamily="34" charset="-128"/>
              </a:rPr>
              <a:t> </a:t>
            </a:r>
          </a:p>
          <a:p>
            <a:pPr algn="l" defTabSz="685800">
              <a:buNone/>
            </a:pPr>
            <a:r>
              <a:rPr lang="en-US" kern="0" dirty="0">
                <a:solidFill>
                  <a:srgbClr val="CC3300"/>
                </a:solidFill>
                <a:cs typeface="Times New Roman" pitchFamily="18" charset="0"/>
                <a:sym typeface="Wingdings" pitchFamily="2" charset="2"/>
              </a:rPr>
              <a:t>  </a:t>
            </a:r>
            <a:r>
              <a:rPr lang="en-US" kern="0" dirty="0">
                <a:cs typeface="Times New Roman" pitchFamily="18" charset="0"/>
              </a:rPr>
              <a:t>Minimum award size of $400,000 </a:t>
            </a:r>
          </a:p>
          <a:p>
            <a:pPr algn="l" defTabSz="685800">
              <a:buNone/>
            </a:pPr>
            <a:r>
              <a:rPr lang="en-US" kern="0" dirty="0">
                <a:solidFill>
                  <a:srgbClr val="000000"/>
                </a:solidFill>
                <a:cs typeface="Times New Roman" pitchFamily="18" charset="0"/>
              </a:rPr>
              <a:t> </a:t>
            </a:r>
          </a:p>
          <a:p>
            <a:pPr algn="l" defTabSz="685800">
              <a:buNone/>
            </a:pPr>
            <a:r>
              <a:rPr lang="en-US" kern="0" dirty="0">
                <a:solidFill>
                  <a:srgbClr val="CC3300"/>
                </a:solidFill>
                <a:cs typeface="Times New Roman" pitchFamily="18" charset="0"/>
                <a:sym typeface="Wingdings" pitchFamily="2" charset="2"/>
              </a:rPr>
              <a:t>  </a:t>
            </a:r>
            <a:r>
              <a:rPr lang="en-US" kern="0" dirty="0">
                <a:cs typeface="Times New Roman" pitchFamily="18" charset="0"/>
              </a:rPr>
              <a:t>BIO, ENG directorate and PLR division minimum award size of $500,000</a:t>
            </a:r>
          </a:p>
          <a:p>
            <a:pPr algn="l" defTabSz="685800">
              <a:buNone/>
            </a:pPr>
            <a:r>
              <a:rPr lang="en-US" kern="0" dirty="0">
                <a:solidFill>
                  <a:srgbClr val="000000"/>
                </a:solidFill>
                <a:cs typeface="Times New Roman" pitchFamily="18" charset="0"/>
              </a:rPr>
              <a:t> </a:t>
            </a:r>
          </a:p>
          <a:p>
            <a:pPr algn="l" defTabSz="685800">
              <a:buNone/>
            </a:pPr>
            <a:r>
              <a:rPr lang="en-US" kern="0" dirty="0">
                <a:solidFill>
                  <a:srgbClr val="CC3300"/>
                </a:solidFill>
                <a:cs typeface="Times New Roman" pitchFamily="18" charset="0"/>
                <a:sym typeface="Wingdings" pitchFamily="2" charset="2"/>
              </a:rPr>
              <a:t>  </a:t>
            </a:r>
            <a:r>
              <a:rPr lang="en-US" kern="0" dirty="0">
                <a:cs typeface="Times New Roman" pitchFamily="18" charset="0"/>
                <a:sym typeface="Wingdings" pitchFamily="2" charset="2"/>
              </a:rPr>
              <a:t>Although n</a:t>
            </a:r>
            <a:r>
              <a:rPr lang="en-US" kern="0" dirty="0">
                <a:cs typeface="Times New Roman" pitchFamily="18" charset="0"/>
              </a:rPr>
              <a:t>o maximum award size, justify requests above minimum.  Contact program director for requests significantly above minimum.</a:t>
            </a:r>
          </a:p>
        </p:txBody>
      </p:sp>
    </p:spTree>
    <p:extLst>
      <p:ext uri="{BB962C8B-B14F-4D97-AF65-F5344CB8AC3E}">
        <p14:creationId xmlns:p14="http://schemas.microsoft.com/office/powerpoint/2010/main" val="2126250270"/>
      </p:ext>
    </p:extLst>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defTabSz="685800" fontAlgn="auto">
              <a:spcBef>
                <a:spcPts val="0"/>
              </a:spcBef>
              <a:spcAft>
                <a:spcPts val="0"/>
              </a:spcAft>
              <a:defRPr/>
            </a:pPr>
            <a:r>
              <a:rPr lang="en-US" sz="1350" b="0" kern="0">
                <a:solidFill>
                  <a:srgbClr val="000000"/>
                </a:solidFill>
              </a:rPr>
              <a:t>  </a:t>
            </a:r>
            <a:fld id="{536E706B-C376-47A4-BF27-A94814D71C33}" type="slidenum">
              <a:rPr lang="en-US" sz="1350" b="0" kern="0">
                <a:solidFill>
                  <a:srgbClr val="000000"/>
                </a:solidFill>
              </a:rPr>
              <a:pPr defTabSz="685800" fontAlgn="auto">
                <a:spcBef>
                  <a:spcPts val="0"/>
                </a:spcBef>
                <a:spcAft>
                  <a:spcPts val="0"/>
                </a:spcAft>
                <a:defRPr/>
              </a:pPr>
              <a:t>82</a:t>
            </a:fld>
            <a:endParaRPr lang="en-US" sz="1350" b="0" kern="0">
              <a:solidFill>
                <a:srgbClr val="000000"/>
              </a:solidFill>
            </a:endParaRPr>
          </a:p>
        </p:txBody>
      </p:sp>
      <p:sp>
        <p:nvSpPr>
          <p:cNvPr id="3" name="Rectangle 2"/>
          <p:cNvSpPr/>
          <p:nvPr/>
        </p:nvSpPr>
        <p:spPr>
          <a:xfrm>
            <a:off x="1066800" y="1246747"/>
            <a:ext cx="7414054" cy="5915145"/>
          </a:xfrm>
          <a:prstGeom prst="rect">
            <a:avLst/>
          </a:prstGeom>
        </p:spPr>
        <p:txBody>
          <a:bodyPr wrap="square">
            <a:spAutoFit/>
          </a:bodyPr>
          <a:lstStyle/>
          <a:p>
            <a:pPr defTabSz="685800" eaLnBrk="1" fontAlgn="auto" hangingPunct="1">
              <a:spcBef>
                <a:spcPts val="0"/>
              </a:spcBef>
              <a:spcAft>
                <a:spcPts val="0"/>
              </a:spcAft>
              <a:buNone/>
            </a:pPr>
            <a:endParaRPr lang="en-US" sz="788" b="0" kern="0" dirty="0">
              <a:solidFill>
                <a:srgbClr val="000000"/>
              </a:solidFill>
              <a:latin typeface="Calibri" panose="020F0502020204030204" pitchFamily="34" charset="0"/>
            </a:endParaRPr>
          </a:p>
          <a:p>
            <a:pPr defTabSz="685800" eaLnBrk="1" fontAlgn="auto" hangingPunct="1">
              <a:spcBef>
                <a:spcPts val="0"/>
              </a:spcBef>
              <a:spcAft>
                <a:spcPts val="0"/>
              </a:spcAft>
              <a:buClr>
                <a:srgbClr val="C00000"/>
              </a:buClr>
              <a:buSzPct val="90000"/>
              <a:buNone/>
            </a:pPr>
            <a:endParaRPr lang="en-US" sz="1350" kern="0" dirty="0">
              <a:solidFill>
                <a:srgbClr val="000000"/>
              </a:solidFill>
              <a:latin typeface="Calibri" panose="020F0502020204030204" pitchFamily="34" charset="0"/>
            </a:endParaRPr>
          </a:p>
          <a:p>
            <a:pPr marL="342900" indent="-342900" algn="l" defTabSz="685800" eaLnBrk="1" fontAlgn="auto" hangingPunct="1">
              <a:spcBef>
                <a:spcPts val="0"/>
              </a:spcBef>
              <a:spcAft>
                <a:spcPts val="0"/>
              </a:spcAft>
              <a:buClr>
                <a:srgbClr val="C00000"/>
              </a:buClr>
              <a:buSzPct val="90000"/>
            </a:pPr>
            <a:r>
              <a:rPr lang="en-US" sz="2400" kern="0" dirty="0">
                <a:ea typeface="Verdana" panose="020B0604030504040204" pitchFamily="34" charset="0"/>
                <a:cs typeface="Verdana" panose="020B0604030504040204" pitchFamily="34" charset="0"/>
              </a:rPr>
              <a:t>Note any of your previous results with successful education activities</a:t>
            </a:r>
          </a:p>
          <a:p>
            <a:pPr algn="l" defTabSz="685800" eaLnBrk="1" fontAlgn="auto" hangingPunct="1">
              <a:spcBef>
                <a:spcPts val="0"/>
              </a:spcBef>
              <a:spcAft>
                <a:spcPts val="0"/>
              </a:spcAft>
              <a:buClr>
                <a:srgbClr val="C00000"/>
              </a:buClr>
              <a:buSzPct val="90000"/>
              <a:buNone/>
            </a:pPr>
            <a:endParaRPr lang="en-US" sz="2400" kern="0" dirty="0">
              <a:ea typeface="Verdana" panose="020B0604030504040204" pitchFamily="34" charset="0"/>
              <a:cs typeface="Verdana" panose="020B0604030504040204" pitchFamily="34" charset="0"/>
            </a:endParaRPr>
          </a:p>
          <a:p>
            <a:pPr marL="342900" indent="-342900" algn="l" defTabSz="685800" eaLnBrk="1" fontAlgn="auto" hangingPunct="1">
              <a:spcBef>
                <a:spcPts val="0"/>
              </a:spcBef>
              <a:spcAft>
                <a:spcPts val="0"/>
              </a:spcAft>
              <a:buClr>
                <a:srgbClr val="C00000"/>
              </a:buClr>
              <a:buSzPct val="90000"/>
            </a:pPr>
            <a:r>
              <a:rPr lang="en-US" sz="2400" kern="0" dirty="0">
                <a:ea typeface="Verdana" panose="020B0604030504040204" pitchFamily="34" charset="0"/>
                <a:cs typeface="Verdana" panose="020B0604030504040204" pitchFamily="34" charset="0"/>
              </a:rPr>
              <a:t>Leverage activities at your institution; multiple activities are common</a:t>
            </a:r>
          </a:p>
          <a:p>
            <a:pPr algn="l" defTabSz="685800" eaLnBrk="1" fontAlgn="auto" hangingPunct="1">
              <a:spcBef>
                <a:spcPts val="0"/>
              </a:spcBef>
              <a:spcAft>
                <a:spcPts val="0"/>
              </a:spcAft>
              <a:buClr>
                <a:srgbClr val="C00000"/>
              </a:buClr>
              <a:buSzPct val="90000"/>
              <a:buNone/>
            </a:pPr>
            <a:endParaRPr lang="en-US" sz="2400" kern="0" dirty="0">
              <a:ea typeface="Verdana" panose="020B0604030504040204" pitchFamily="34" charset="0"/>
              <a:cs typeface="Verdana" panose="020B0604030504040204" pitchFamily="34" charset="0"/>
            </a:endParaRPr>
          </a:p>
          <a:p>
            <a:pPr marL="342900" indent="-342900" algn="l" defTabSz="685800" eaLnBrk="1" fontAlgn="auto" hangingPunct="1">
              <a:spcBef>
                <a:spcPts val="0"/>
              </a:spcBef>
              <a:spcAft>
                <a:spcPts val="0"/>
              </a:spcAft>
              <a:buClr>
                <a:srgbClr val="C00000"/>
              </a:buClr>
              <a:buSzPct val="90000"/>
            </a:pPr>
            <a:r>
              <a:rPr lang="en-US" sz="2400" kern="0" dirty="0">
                <a:ea typeface="Verdana" panose="020B0604030504040204" pitchFamily="34" charset="0"/>
                <a:cs typeface="Verdana" panose="020B0604030504040204" pitchFamily="34" charset="0"/>
              </a:rPr>
              <a:t>Integrate education activities with research </a:t>
            </a:r>
          </a:p>
          <a:p>
            <a:pPr algn="l" defTabSz="685800" eaLnBrk="1" fontAlgn="auto" hangingPunct="1">
              <a:spcBef>
                <a:spcPts val="0"/>
              </a:spcBef>
              <a:spcAft>
                <a:spcPts val="0"/>
              </a:spcAft>
              <a:buClr>
                <a:srgbClr val="C00000"/>
              </a:buClr>
              <a:buSzPct val="90000"/>
              <a:buNone/>
            </a:pPr>
            <a:endParaRPr lang="en-US" sz="2400" kern="0" dirty="0">
              <a:ea typeface="Verdana" panose="020B0604030504040204" pitchFamily="34" charset="0"/>
              <a:cs typeface="Verdana" panose="020B0604030504040204" pitchFamily="34" charset="0"/>
            </a:endParaRPr>
          </a:p>
          <a:p>
            <a:pPr marL="342900" indent="-342900" algn="l" defTabSz="685800" eaLnBrk="1" fontAlgn="auto" hangingPunct="1">
              <a:spcBef>
                <a:spcPts val="0"/>
              </a:spcBef>
              <a:spcAft>
                <a:spcPts val="0"/>
              </a:spcAft>
              <a:buClr>
                <a:srgbClr val="C00000"/>
              </a:buClr>
              <a:buSzPct val="90000"/>
            </a:pPr>
            <a:r>
              <a:rPr lang="en-US" sz="2400" kern="0" dirty="0">
                <a:ea typeface="Verdana" panose="020B0604030504040204" pitchFamily="34" charset="0"/>
                <a:cs typeface="Verdana" panose="020B0604030504040204" pitchFamily="34" charset="0"/>
              </a:rPr>
              <a:t>Reference relevant education literature</a:t>
            </a:r>
          </a:p>
          <a:p>
            <a:pPr marL="342900" indent="-342900" algn="l" defTabSz="685800" eaLnBrk="1" fontAlgn="auto" hangingPunct="1">
              <a:spcBef>
                <a:spcPts val="0"/>
              </a:spcBef>
              <a:spcAft>
                <a:spcPts val="0"/>
              </a:spcAft>
              <a:buClr>
                <a:srgbClr val="C00000"/>
              </a:buClr>
              <a:buSzPct val="90000"/>
            </a:pPr>
            <a:endParaRPr lang="en-US" sz="2400" kern="0" dirty="0">
              <a:ea typeface="Verdana" panose="020B0604030504040204" pitchFamily="34" charset="0"/>
              <a:cs typeface="Verdana" panose="020B0604030504040204" pitchFamily="34" charset="0"/>
            </a:endParaRPr>
          </a:p>
          <a:p>
            <a:pPr marL="342900" indent="-342900" algn="l" defTabSz="685800" eaLnBrk="1" fontAlgn="auto" hangingPunct="1">
              <a:spcBef>
                <a:spcPts val="0"/>
              </a:spcBef>
              <a:spcAft>
                <a:spcPts val="0"/>
              </a:spcAft>
              <a:buClr>
                <a:srgbClr val="C00000"/>
              </a:buClr>
              <a:buSzPct val="90000"/>
            </a:pPr>
            <a:r>
              <a:rPr lang="en-US" sz="2400" kern="0" dirty="0">
                <a:ea typeface="Verdana" panose="020B0604030504040204" pitchFamily="34" charset="0"/>
                <a:cs typeface="Verdana" panose="020B0604030504040204" pitchFamily="34" charset="0"/>
              </a:rPr>
              <a:t>Assess impact of activities; may need collaborators</a:t>
            </a:r>
          </a:p>
          <a:p>
            <a:pPr marL="342900" indent="-342900" defTabSz="685800" eaLnBrk="1" fontAlgn="auto" hangingPunct="1">
              <a:spcBef>
                <a:spcPts val="0"/>
              </a:spcBef>
              <a:spcAft>
                <a:spcPts val="0"/>
              </a:spcAft>
              <a:buClr>
                <a:srgbClr val="C00000"/>
              </a:buClr>
              <a:buSzPct val="90000"/>
            </a:pPr>
            <a:endParaRPr lang="en-US" b="0" kern="0" dirty="0">
              <a:solidFill>
                <a:srgbClr val="000000"/>
              </a:solidFill>
              <a:latin typeface="Calibri" panose="020F0502020204030204" pitchFamily="34" charset="0"/>
            </a:endParaRPr>
          </a:p>
          <a:p>
            <a:pPr defTabSz="685800" eaLnBrk="1" fontAlgn="auto" hangingPunct="1">
              <a:spcBef>
                <a:spcPts val="0"/>
              </a:spcBef>
              <a:spcAft>
                <a:spcPts val="0"/>
              </a:spcAft>
              <a:buClr>
                <a:srgbClr val="C00000"/>
              </a:buClr>
              <a:buNone/>
            </a:pPr>
            <a:endParaRPr lang="en-US" sz="1350" b="0" kern="0" dirty="0">
              <a:solidFill>
                <a:srgbClr val="000000"/>
              </a:solidFill>
              <a:latin typeface="Calibri" panose="020F0502020204030204" pitchFamily="34" charset="0"/>
            </a:endParaRPr>
          </a:p>
          <a:p>
            <a:pPr defTabSz="685800" eaLnBrk="1" fontAlgn="auto" hangingPunct="1">
              <a:spcBef>
                <a:spcPts val="0"/>
              </a:spcBef>
              <a:spcAft>
                <a:spcPts val="0"/>
              </a:spcAft>
              <a:buClr>
                <a:srgbClr val="C00000"/>
              </a:buClr>
              <a:buNone/>
            </a:pPr>
            <a:endParaRPr lang="en-US" sz="1350" b="0" kern="0" dirty="0">
              <a:solidFill>
                <a:srgbClr val="000000"/>
              </a:solidFill>
              <a:latin typeface="Calibri" panose="020F0502020204030204" pitchFamily="34" charset="0"/>
            </a:endParaRPr>
          </a:p>
        </p:txBody>
      </p:sp>
      <p:sp>
        <p:nvSpPr>
          <p:cNvPr id="4" name="TextBox 3"/>
          <p:cNvSpPr txBox="1"/>
          <p:nvPr/>
        </p:nvSpPr>
        <p:spPr>
          <a:xfrm>
            <a:off x="1" y="13189"/>
            <a:ext cx="9144000" cy="1015663"/>
          </a:xfrm>
          <a:prstGeom prst="rect">
            <a:avLst/>
          </a:prstGeom>
          <a:solidFill>
            <a:schemeClr val="bg1">
              <a:lumMod val="95000"/>
            </a:schemeClr>
          </a:solidFill>
        </p:spPr>
        <p:txBody>
          <a:bodyPr wrap="square" rtlCol="0">
            <a:spAutoFit/>
          </a:bodyPr>
          <a:lstStyle/>
          <a:p>
            <a:pPr defTabSz="685800" eaLnBrk="1" fontAlgn="auto" hangingPunct="1">
              <a:spcBef>
                <a:spcPts val="0"/>
              </a:spcBef>
              <a:spcAft>
                <a:spcPts val="0"/>
              </a:spcAft>
              <a:buNone/>
            </a:pPr>
            <a:r>
              <a:rPr lang="en-US" sz="3000" kern="0" dirty="0">
                <a:solidFill>
                  <a:srgbClr val="000099"/>
                </a:solidFill>
                <a:ea typeface="Verdana" panose="020B0604030504040204" pitchFamily="34" charset="0"/>
                <a:cs typeface="Verdana" panose="020B0604030504040204" pitchFamily="34" charset="0"/>
              </a:rPr>
              <a:t>Education Component – </a:t>
            </a:r>
          </a:p>
          <a:p>
            <a:pPr defTabSz="685800" eaLnBrk="1" fontAlgn="auto" hangingPunct="1">
              <a:spcBef>
                <a:spcPts val="0"/>
              </a:spcBef>
              <a:spcAft>
                <a:spcPts val="0"/>
              </a:spcAft>
              <a:buNone/>
            </a:pPr>
            <a:r>
              <a:rPr lang="en-US" sz="3000" kern="0" dirty="0">
                <a:solidFill>
                  <a:srgbClr val="000099"/>
                </a:solidFill>
                <a:ea typeface="Verdana" panose="020B0604030504040204" pitchFamily="34" charset="0"/>
                <a:cs typeface="Verdana" panose="020B0604030504040204" pitchFamily="34" charset="0"/>
              </a:rPr>
              <a:t>Critical to Success</a:t>
            </a:r>
          </a:p>
        </p:txBody>
      </p:sp>
    </p:spTree>
    <p:extLst>
      <p:ext uri="{BB962C8B-B14F-4D97-AF65-F5344CB8AC3E}">
        <p14:creationId xmlns:p14="http://schemas.microsoft.com/office/powerpoint/2010/main" val="37765893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Number Placeholder 3"/>
          <p:cNvSpPr>
            <a:spLocks noGrp="1"/>
          </p:cNvSpPr>
          <p:nvPr>
            <p:ph type="sldNum" sz="quarter" idx="12"/>
          </p:nvPr>
        </p:nvSpPr>
        <p:spPr>
          <a:noFill/>
        </p:spPr>
        <p:txBody>
          <a:bodyPr/>
          <a:lstStyle/>
          <a:p>
            <a:pPr defTabSz="685800" fontAlgn="auto">
              <a:spcBef>
                <a:spcPts val="0"/>
              </a:spcBef>
              <a:spcAft>
                <a:spcPts val="0"/>
              </a:spcAft>
            </a:pPr>
            <a:r>
              <a:rPr lang="en-US" sz="1350" b="0" kern="0" dirty="0">
                <a:solidFill>
                  <a:srgbClr val="000000"/>
                </a:solidFill>
              </a:rPr>
              <a:t>  </a:t>
            </a:r>
            <a:fld id="{95D06864-193F-438E-AFC8-03D146B1A27D}" type="slidenum">
              <a:rPr lang="en-US" sz="1350" b="0" kern="0">
                <a:solidFill>
                  <a:srgbClr val="000000"/>
                </a:solidFill>
              </a:rPr>
              <a:pPr defTabSz="685800" fontAlgn="auto">
                <a:spcBef>
                  <a:spcPts val="0"/>
                </a:spcBef>
                <a:spcAft>
                  <a:spcPts val="0"/>
                </a:spcAft>
              </a:pPr>
              <a:t>83</a:t>
            </a:fld>
            <a:endParaRPr lang="en-US" sz="1350" b="0" kern="0" dirty="0">
              <a:solidFill>
                <a:srgbClr val="000000"/>
              </a:solidFill>
            </a:endParaRPr>
          </a:p>
        </p:txBody>
      </p:sp>
      <p:sp>
        <p:nvSpPr>
          <p:cNvPr id="106499" name="Text Box 2"/>
          <p:cNvSpPr txBox="1">
            <a:spLocks noChangeArrowheads="1"/>
          </p:cNvSpPr>
          <p:nvPr/>
        </p:nvSpPr>
        <p:spPr bwMode="auto">
          <a:xfrm>
            <a:off x="1143000" y="857250"/>
            <a:ext cx="6858000" cy="1233488"/>
          </a:xfrm>
          <a:prstGeom prst="rect">
            <a:avLst/>
          </a:prstGeom>
          <a:noFill/>
          <a:ln w="9525">
            <a:noFill/>
            <a:miter lim="800000"/>
            <a:headEnd/>
            <a:tailEnd/>
          </a:ln>
        </p:spPr>
        <p:txBody>
          <a:bodyPr anchor="ctr" anchorCtr="1"/>
          <a:lstStyle/>
          <a:p>
            <a:pPr defTabSz="685800">
              <a:buNone/>
            </a:pPr>
            <a:r>
              <a:rPr lang="en-US" sz="3600" kern="0" dirty="0">
                <a:solidFill>
                  <a:srgbClr val="3333CC"/>
                </a:solidFill>
              </a:rPr>
              <a:t>CAREER Deadlines</a:t>
            </a:r>
          </a:p>
        </p:txBody>
      </p:sp>
      <p:sp>
        <p:nvSpPr>
          <p:cNvPr id="106500" name="Text Box 3"/>
          <p:cNvSpPr txBox="1">
            <a:spLocks noChangeArrowheads="1"/>
          </p:cNvSpPr>
          <p:nvPr/>
        </p:nvSpPr>
        <p:spPr bwMode="auto">
          <a:xfrm>
            <a:off x="1257300" y="2090738"/>
            <a:ext cx="6743700" cy="3970318"/>
          </a:xfrm>
          <a:prstGeom prst="rect">
            <a:avLst/>
          </a:prstGeom>
          <a:noFill/>
          <a:ln w="9525">
            <a:noFill/>
            <a:miter lim="800000"/>
            <a:headEnd/>
            <a:tailEnd/>
          </a:ln>
        </p:spPr>
        <p:txBody>
          <a:bodyPr>
            <a:spAutoFit/>
          </a:bodyPr>
          <a:lstStyle/>
          <a:p>
            <a:pPr algn="l" defTabSz="685800" eaLnBrk="1" fontAlgn="auto" hangingPunct="1">
              <a:spcBef>
                <a:spcPts val="0"/>
              </a:spcBef>
              <a:spcAft>
                <a:spcPts val="0"/>
              </a:spcAft>
              <a:buNone/>
            </a:pPr>
            <a:r>
              <a:rPr lang="en-US" sz="2800" kern="0" dirty="0">
                <a:solidFill>
                  <a:srgbClr val="000000"/>
                </a:solidFill>
              </a:rPr>
              <a:t>July 21, 2016 ENG was the previous CAREER deadline.</a:t>
            </a:r>
          </a:p>
          <a:p>
            <a:pPr algn="l" defTabSz="685800" eaLnBrk="1" fontAlgn="auto" hangingPunct="1">
              <a:spcBef>
                <a:spcPts val="0"/>
              </a:spcBef>
              <a:spcAft>
                <a:spcPts val="0"/>
              </a:spcAft>
              <a:buNone/>
            </a:pPr>
            <a:endParaRPr lang="en-US" sz="2800" kern="0" dirty="0">
              <a:solidFill>
                <a:srgbClr val="000000"/>
              </a:solidFill>
            </a:endParaRPr>
          </a:p>
          <a:p>
            <a:pPr algn="l" defTabSz="685800" eaLnBrk="1" fontAlgn="auto" hangingPunct="1">
              <a:spcBef>
                <a:spcPts val="0"/>
              </a:spcBef>
              <a:spcAft>
                <a:spcPts val="0"/>
              </a:spcAft>
              <a:buNone/>
            </a:pPr>
            <a:r>
              <a:rPr lang="en-US" sz="2800" kern="0" dirty="0">
                <a:solidFill>
                  <a:srgbClr val="000000"/>
                </a:solidFill>
              </a:rPr>
              <a:t>Submission deadlines are generally during the third week in July.  Check the new CAREER announcement, due out in the spring of 2017, for FY 17 deadlines.</a:t>
            </a:r>
          </a:p>
        </p:txBody>
      </p:sp>
    </p:spTree>
    <p:extLst>
      <p:ext uri="{BB962C8B-B14F-4D97-AF65-F5344CB8AC3E}">
        <p14:creationId xmlns:p14="http://schemas.microsoft.com/office/powerpoint/2010/main" val="4146888682"/>
      </p:ext>
    </p:extLst>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Number Placeholder 3"/>
          <p:cNvSpPr>
            <a:spLocks noGrp="1"/>
          </p:cNvSpPr>
          <p:nvPr>
            <p:ph type="sldNum" sz="quarter" idx="12"/>
          </p:nvPr>
        </p:nvSpPr>
        <p:spPr>
          <a:noFill/>
        </p:spPr>
        <p:txBody>
          <a:bodyPr/>
          <a:lstStyle/>
          <a:p>
            <a:pPr defTabSz="685800" fontAlgn="auto">
              <a:spcBef>
                <a:spcPts val="0"/>
              </a:spcBef>
              <a:spcAft>
                <a:spcPts val="0"/>
              </a:spcAft>
            </a:pPr>
            <a:r>
              <a:rPr lang="en-US" sz="1350" b="0" kern="0" dirty="0">
                <a:solidFill>
                  <a:srgbClr val="000000"/>
                </a:solidFill>
              </a:rPr>
              <a:t>  </a:t>
            </a:r>
            <a:fld id="{CA42325D-CB04-44DC-9FDE-8C7577CF10E0}" type="slidenum">
              <a:rPr lang="en-US" sz="1350" b="0" kern="0">
                <a:solidFill>
                  <a:srgbClr val="000000"/>
                </a:solidFill>
              </a:rPr>
              <a:pPr defTabSz="685800" fontAlgn="auto">
                <a:spcBef>
                  <a:spcPts val="0"/>
                </a:spcBef>
                <a:spcAft>
                  <a:spcPts val="0"/>
                </a:spcAft>
              </a:pPr>
              <a:t>84</a:t>
            </a:fld>
            <a:endParaRPr lang="en-US" sz="1350" b="0" kern="0" dirty="0">
              <a:solidFill>
                <a:srgbClr val="000000"/>
              </a:solidFill>
            </a:endParaRPr>
          </a:p>
        </p:txBody>
      </p:sp>
      <p:sp>
        <p:nvSpPr>
          <p:cNvPr id="107523" name="Text Box 2"/>
          <p:cNvSpPr txBox="1">
            <a:spLocks noChangeArrowheads="1"/>
          </p:cNvSpPr>
          <p:nvPr/>
        </p:nvSpPr>
        <p:spPr bwMode="auto">
          <a:xfrm>
            <a:off x="1143000" y="857251"/>
            <a:ext cx="6858000" cy="959644"/>
          </a:xfrm>
          <a:prstGeom prst="rect">
            <a:avLst/>
          </a:prstGeom>
          <a:noFill/>
          <a:ln w="9525">
            <a:noFill/>
            <a:miter lim="800000"/>
            <a:headEnd/>
            <a:tailEnd/>
          </a:ln>
        </p:spPr>
        <p:txBody>
          <a:bodyPr anchor="ctr" anchorCtr="1"/>
          <a:lstStyle/>
          <a:p>
            <a:pPr defTabSz="685800">
              <a:buNone/>
            </a:pPr>
            <a:r>
              <a:rPr lang="en-US" sz="3300" kern="0" dirty="0">
                <a:solidFill>
                  <a:srgbClr val="3333CC"/>
                </a:solidFill>
              </a:rPr>
              <a:t>PECASE</a:t>
            </a:r>
          </a:p>
        </p:txBody>
      </p:sp>
      <p:sp>
        <p:nvSpPr>
          <p:cNvPr id="107524" name="Text Box 3"/>
          <p:cNvSpPr txBox="1">
            <a:spLocks noChangeArrowheads="1"/>
          </p:cNvSpPr>
          <p:nvPr/>
        </p:nvSpPr>
        <p:spPr bwMode="auto">
          <a:xfrm>
            <a:off x="1257300" y="1943101"/>
            <a:ext cx="6743700" cy="3831818"/>
          </a:xfrm>
          <a:prstGeom prst="rect">
            <a:avLst/>
          </a:prstGeom>
          <a:noFill/>
          <a:ln w="9525">
            <a:noFill/>
            <a:miter lim="800000"/>
            <a:headEnd/>
            <a:tailEnd/>
          </a:ln>
        </p:spPr>
        <p:txBody>
          <a:bodyPr>
            <a:spAutoFit/>
          </a:bodyPr>
          <a:lstStyle/>
          <a:p>
            <a:pPr algn="l" defTabSz="685800">
              <a:buNone/>
            </a:pPr>
            <a:r>
              <a:rPr lang="en-US" sz="2700" kern="0" dirty="0">
                <a:solidFill>
                  <a:srgbClr val="CC3300"/>
                </a:solidFill>
                <a:cs typeface="Times New Roman" pitchFamily="18" charset="0"/>
                <a:sym typeface="Wingdings" pitchFamily="2" charset="2"/>
              </a:rPr>
              <a:t> </a:t>
            </a:r>
            <a:r>
              <a:rPr lang="en-US" sz="2700" kern="0" dirty="0">
                <a:solidFill>
                  <a:srgbClr val="3333CC"/>
                </a:solidFill>
                <a:cs typeface="Times New Roman" pitchFamily="18" charset="0"/>
              </a:rPr>
              <a:t>P</a:t>
            </a:r>
            <a:r>
              <a:rPr lang="en-US" sz="2100" kern="0" dirty="0">
                <a:cs typeface="Times New Roman" pitchFamily="18" charset="0"/>
              </a:rPr>
              <a:t>residential </a:t>
            </a:r>
            <a:r>
              <a:rPr lang="en-US" sz="2700" kern="0" dirty="0">
                <a:solidFill>
                  <a:srgbClr val="3333CC"/>
                </a:solidFill>
                <a:cs typeface="Times New Roman" pitchFamily="18" charset="0"/>
              </a:rPr>
              <a:t>E</a:t>
            </a:r>
            <a:r>
              <a:rPr lang="en-US" sz="2100" kern="0" dirty="0">
                <a:cs typeface="Times New Roman" pitchFamily="18" charset="0"/>
              </a:rPr>
              <a:t>arly </a:t>
            </a:r>
            <a:r>
              <a:rPr lang="en-US" sz="2700" kern="0" dirty="0">
                <a:solidFill>
                  <a:srgbClr val="3333CC"/>
                </a:solidFill>
                <a:cs typeface="Times New Roman" pitchFamily="18" charset="0"/>
              </a:rPr>
              <a:t>C</a:t>
            </a:r>
            <a:r>
              <a:rPr lang="en-US" sz="2100" kern="0" dirty="0">
                <a:cs typeface="Times New Roman" pitchFamily="18" charset="0"/>
              </a:rPr>
              <a:t>areer </a:t>
            </a:r>
            <a:r>
              <a:rPr lang="en-US" sz="2700" kern="0" dirty="0">
                <a:solidFill>
                  <a:srgbClr val="3333CC"/>
                </a:solidFill>
                <a:cs typeface="Times New Roman" pitchFamily="18" charset="0"/>
              </a:rPr>
              <a:t>A</a:t>
            </a:r>
            <a:r>
              <a:rPr lang="en-US" sz="2100" kern="0" dirty="0">
                <a:cs typeface="Times New Roman" pitchFamily="18" charset="0"/>
              </a:rPr>
              <a:t>wards for</a:t>
            </a:r>
          </a:p>
          <a:p>
            <a:pPr algn="l" defTabSz="685800">
              <a:buNone/>
            </a:pPr>
            <a:r>
              <a:rPr lang="en-US" sz="2100" kern="0" dirty="0">
                <a:cs typeface="Times New Roman" pitchFamily="18" charset="0"/>
              </a:rPr>
              <a:t>    </a:t>
            </a:r>
            <a:r>
              <a:rPr lang="en-US" kern="0" dirty="0">
                <a:cs typeface="Times New Roman" pitchFamily="18" charset="0"/>
              </a:rPr>
              <a:t> </a:t>
            </a:r>
            <a:r>
              <a:rPr lang="en-US" sz="750" kern="0" dirty="0">
                <a:cs typeface="Times New Roman" pitchFamily="18" charset="0"/>
              </a:rPr>
              <a:t> </a:t>
            </a:r>
            <a:r>
              <a:rPr lang="en-US" sz="2700" kern="0" dirty="0">
                <a:solidFill>
                  <a:srgbClr val="3333CC"/>
                </a:solidFill>
                <a:cs typeface="Times New Roman" pitchFamily="18" charset="0"/>
              </a:rPr>
              <a:t>S</a:t>
            </a:r>
            <a:r>
              <a:rPr lang="en-US" sz="2100" kern="0" dirty="0">
                <a:cs typeface="Times New Roman" pitchFamily="18" charset="0"/>
              </a:rPr>
              <a:t>cientists and </a:t>
            </a:r>
            <a:r>
              <a:rPr lang="en-US" sz="2700" kern="0" dirty="0">
                <a:solidFill>
                  <a:srgbClr val="3333CC"/>
                </a:solidFill>
                <a:cs typeface="Times New Roman" pitchFamily="18" charset="0"/>
              </a:rPr>
              <a:t>E</a:t>
            </a:r>
            <a:r>
              <a:rPr lang="en-US" sz="2100" kern="0" dirty="0">
                <a:cs typeface="Times New Roman" pitchFamily="18" charset="0"/>
              </a:rPr>
              <a:t>ngineers</a:t>
            </a:r>
          </a:p>
          <a:p>
            <a:pPr algn="l" defTabSz="685800">
              <a:buNone/>
            </a:pPr>
            <a:endParaRPr lang="en-US" sz="1500" kern="0" dirty="0">
              <a:solidFill>
                <a:srgbClr val="000000"/>
              </a:solidFill>
              <a:cs typeface="Times New Roman" pitchFamily="18" charset="0"/>
            </a:endParaRPr>
          </a:p>
          <a:p>
            <a:pPr algn="l" defTabSz="685800">
              <a:buNone/>
            </a:pPr>
            <a:r>
              <a:rPr lang="en-US" sz="2700" kern="0" dirty="0">
                <a:solidFill>
                  <a:srgbClr val="CC3300"/>
                </a:solidFill>
                <a:cs typeface="Times New Roman" pitchFamily="18" charset="0"/>
                <a:sym typeface="Wingdings" pitchFamily="2" charset="2"/>
              </a:rPr>
              <a:t></a:t>
            </a:r>
            <a:r>
              <a:rPr lang="en-US" sz="2700" kern="0" dirty="0">
                <a:solidFill>
                  <a:srgbClr val="3333CC"/>
                </a:solidFill>
                <a:cs typeface="Times New Roman" pitchFamily="18" charset="0"/>
                <a:sym typeface="Wingdings" pitchFamily="2" charset="2"/>
              </a:rPr>
              <a:t> </a:t>
            </a:r>
            <a:r>
              <a:rPr lang="en-US" sz="2700" kern="0" dirty="0">
                <a:cs typeface="Times New Roman" pitchFamily="18" charset="0"/>
              </a:rPr>
              <a:t>R</a:t>
            </a:r>
            <a:r>
              <a:rPr lang="en-US" sz="2100" kern="0" dirty="0">
                <a:cs typeface="Times New Roman" pitchFamily="18" charset="0"/>
              </a:rPr>
              <a:t>ecognizes outstanding scientists and </a:t>
            </a:r>
          </a:p>
          <a:p>
            <a:pPr algn="l" defTabSz="685800">
              <a:buNone/>
            </a:pPr>
            <a:r>
              <a:rPr lang="en-US" sz="2100" kern="0" dirty="0">
                <a:cs typeface="Times New Roman" pitchFamily="18" charset="0"/>
              </a:rPr>
              <a:t>    </a:t>
            </a:r>
            <a:r>
              <a:rPr lang="en-US" sz="1500" kern="0" dirty="0">
                <a:cs typeface="Times New Roman" pitchFamily="18" charset="0"/>
              </a:rPr>
              <a:t> </a:t>
            </a:r>
            <a:r>
              <a:rPr lang="en-US" sz="750" kern="0" dirty="0">
                <a:cs typeface="Times New Roman" pitchFamily="18" charset="0"/>
              </a:rPr>
              <a:t> </a:t>
            </a:r>
            <a:r>
              <a:rPr lang="en-US" sz="2100" kern="0" dirty="0">
                <a:cs typeface="Times New Roman" pitchFamily="18" charset="0"/>
              </a:rPr>
              <a:t>engineers who, early in their careers,</a:t>
            </a:r>
          </a:p>
          <a:p>
            <a:pPr algn="l" defTabSz="685800">
              <a:buNone/>
            </a:pPr>
            <a:r>
              <a:rPr lang="en-US" sz="2100" kern="0" dirty="0">
                <a:cs typeface="Times New Roman" pitchFamily="18" charset="0"/>
              </a:rPr>
              <a:t>    </a:t>
            </a:r>
            <a:r>
              <a:rPr lang="en-US" sz="1500" kern="0" dirty="0">
                <a:cs typeface="Times New Roman" pitchFamily="18" charset="0"/>
              </a:rPr>
              <a:t> </a:t>
            </a:r>
            <a:r>
              <a:rPr lang="en-US" sz="750" kern="0" dirty="0">
                <a:cs typeface="Times New Roman" pitchFamily="18" charset="0"/>
              </a:rPr>
              <a:t> </a:t>
            </a:r>
            <a:r>
              <a:rPr lang="en-US" sz="2100" kern="0" dirty="0">
                <a:cs typeface="Times New Roman" pitchFamily="18" charset="0"/>
              </a:rPr>
              <a:t>show exceptional potential for </a:t>
            </a:r>
          </a:p>
          <a:p>
            <a:pPr algn="l" defTabSz="685800">
              <a:buNone/>
            </a:pPr>
            <a:r>
              <a:rPr lang="en-US" sz="2100" kern="0" dirty="0">
                <a:cs typeface="Times New Roman" pitchFamily="18" charset="0"/>
              </a:rPr>
              <a:t>    </a:t>
            </a:r>
            <a:r>
              <a:rPr lang="en-US" sz="1500" kern="0" dirty="0">
                <a:cs typeface="Times New Roman" pitchFamily="18" charset="0"/>
              </a:rPr>
              <a:t> </a:t>
            </a:r>
            <a:r>
              <a:rPr lang="en-US" sz="750" kern="0" dirty="0">
                <a:cs typeface="Times New Roman" pitchFamily="18" charset="0"/>
              </a:rPr>
              <a:t> </a:t>
            </a:r>
            <a:r>
              <a:rPr lang="en-US" sz="2100" kern="0" dirty="0">
                <a:cs typeface="Times New Roman" pitchFamily="18" charset="0"/>
              </a:rPr>
              <a:t>leadership at the frontiers of knowledge</a:t>
            </a:r>
            <a:r>
              <a:rPr lang="en-US" sz="2100" kern="0" dirty="0">
                <a:solidFill>
                  <a:srgbClr val="000000"/>
                </a:solidFill>
                <a:cs typeface="Times New Roman" pitchFamily="18" charset="0"/>
              </a:rPr>
              <a:t> </a:t>
            </a:r>
          </a:p>
          <a:p>
            <a:pPr algn="l" defTabSz="685800">
              <a:buNone/>
            </a:pPr>
            <a:endParaRPr lang="en-US" sz="1500" kern="0" dirty="0">
              <a:solidFill>
                <a:srgbClr val="000000"/>
              </a:solidFill>
              <a:cs typeface="Times New Roman" pitchFamily="18" charset="0"/>
            </a:endParaRPr>
          </a:p>
          <a:p>
            <a:pPr algn="l" defTabSz="685800">
              <a:buNone/>
            </a:pPr>
            <a:r>
              <a:rPr lang="en-US" sz="2700" kern="0" dirty="0">
                <a:solidFill>
                  <a:srgbClr val="CC3300"/>
                </a:solidFill>
                <a:cs typeface="Times New Roman" pitchFamily="18" charset="0"/>
                <a:sym typeface="Wingdings" pitchFamily="2" charset="2"/>
              </a:rPr>
              <a:t></a:t>
            </a:r>
            <a:r>
              <a:rPr lang="en-US" sz="2700" kern="0" dirty="0">
                <a:solidFill>
                  <a:srgbClr val="3333CC"/>
                </a:solidFill>
                <a:cs typeface="Times New Roman" pitchFamily="18" charset="0"/>
                <a:sym typeface="Wingdings" pitchFamily="2" charset="2"/>
              </a:rPr>
              <a:t> </a:t>
            </a:r>
            <a:r>
              <a:rPr lang="en-US" sz="2700" kern="0" dirty="0">
                <a:cs typeface="Times New Roman" pitchFamily="18" charset="0"/>
              </a:rPr>
              <a:t>H</a:t>
            </a:r>
            <a:r>
              <a:rPr lang="en-US" sz="2100" kern="0" dirty="0">
                <a:cs typeface="Times New Roman" pitchFamily="18" charset="0"/>
              </a:rPr>
              <a:t>ighest honor bestowed by the U.S. </a:t>
            </a:r>
          </a:p>
          <a:p>
            <a:pPr algn="l" defTabSz="685800">
              <a:buNone/>
            </a:pPr>
            <a:r>
              <a:rPr lang="en-US" sz="2100" kern="0" dirty="0">
                <a:cs typeface="Times New Roman" pitchFamily="18" charset="0"/>
              </a:rPr>
              <a:t>    </a:t>
            </a:r>
            <a:r>
              <a:rPr lang="en-US" sz="1500" kern="0" dirty="0">
                <a:cs typeface="Times New Roman" pitchFamily="18" charset="0"/>
              </a:rPr>
              <a:t> </a:t>
            </a:r>
            <a:r>
              <a:rPr lang="en-US" sz="750" kern="0" dirty="0">
                <a:cs typeface="Times New Roman" pitchFamily="18" charset="0"/>
              </a:rPr>
              <a:t> </a:t>
            </a:r>
            <a:r>
              <a:rPr lang="en-US" sz="2100" kern="0" dirty="0">
                <a:cs typeface="Times New Roman" pitchFamily="18" charset="0"/>
              </a:rPr>
              <a:t>government on scientists and engineers </a:t>
            </a:r>
          </a:p>
          <a:p>
            <a:pPr algn="l" defTabSz="685800">
              <a:buNone/>
            </a:pPr>
            <a:r>
              <a:rPr lang="en-US" sz="2100" kern="0" dirty="0">
                <a:cs typeface="Times New Roman" pitchFamily="18" charset="0"/>
              </a:rPr>
              <a:t>    </a:t>
            </a:r>
            <a:r>
              <a:rPr lang="en-US" sz="1500" kern="0" dirty="0">
                <a:cs typeface="Times New Roman" pitchFamily="18" charset="0"/>
              </a:rPr>
              <a:t> </a:t>
            </a:r>
            <a:r>
              <a:rPr lang="en-US" sz="750" kern="0" dirty="0">
                <a:cs typeface="Times New Roman" pitchFamily="18" charset="0"/>
              </a:rPr>
              <a:t> </a:t>
            </a:r>
            <a:r>
              <a:rPr lang="en-US" sz="2100" kern="0" dirty="0">
                <a:cs typeface="Times New Roman" pitchFamily="18" charset="0"/>
              </a:rPr>
              <a:t>at the beginning of their careers</a:t>
            </a:r>
          </a:p>
        </p:txBody>
      </p:sp>
    </p:spTree>
    <p:extLst>
      <p:ext uri="{BB962C8B-B14F-4D97-AF65-F5344CB8AC3E}">
        <p14:creationId xmlns:p14="http://schemas.microsoft.com/office/powerpoint/2010/main" val="1067055831"/>
      </p:ext>
    </p:extLst>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Number Placeholder 3"/>
          <p:cNvSpPr>
            <a:spLocks noGrp="1"/>
          </p:cNvSpPr>
          <p:nvPr>
            <p:ph type="sldNum" sz="quarter" idx="12"/>
          </p:nvPr>
        </p:nvSpPr>
        <p:spPr>
          <a:noFill/>
        </p:spPr>
        <p:txBody>
          <a:bodyPr/>
          <a:lstStyle/>
          <a:p>
            <a:pPr defTabSz="685800" fontAlgn="auto">
              <a:spcBef>
                <a:spcPts val="0"/>
              </a:spcBef>
              <a:spcAft>
                <a:spcPts val="0"/>
              </a:spcAft>
            </a:pPr>
            <a:r>
              <a:rPr lang="en-US" sz="1350" b="0" kern="0" dirty="0">
                <a:solidFill>
                  <a:srgbClr val="000000"/>
                </a:solidFill>
              </a:rPr>
              <a:t>  </a:t>
            </a:r>
            <a:fld id="{F5A9768B-89FA-4231-9EF1-3F1D6C724F1C}" type="slidenum">
              <a:rPr lang="en-US" sz="1350" b="0" kern="0">
                <a:solidFill>
                  <a:srgbClr val="000000"/>
                </a:solidFill>
              </a:rPr>
              <a:pPr defTabSz="685800" fontAlgn="auto">
                <a:spcBef>
                  <a:spcPts val="0"/>
                </a:spcBef>
                <a:spcAft>
                  <a:spcPts val="0"/>
                </a:spcAft>
              </a:pPr>
              <a:t>85</a:t>
            </a:fld>
            <a:endParaRPr lang="en-US" sz="1350" b="0" kern="0" dirty="0">
              <a:solidFill>
                <a:srgbClr val="000000"/>
              </a:solidFill>
            </a:endParaRPr>
          </a:p>
        </p:txBody>
      </p:sp>
      <p:sp>
        <p:nvSpPr>
          <p:cNvPr id="108547" name="Text Box 2"/>
          <p:cNvSpPr txBox="1">
            <a:spLocks noChangeArrowheads="1"/>
          </p:cNvSpPr>
          <p:nvPr/>
        </p:nvSpPr>
        <p:spPr bwMode="auto">
          <a:xfrm>
            <a:off x="1143000" y="702792"/>
            <a:ext cx="6858000" cy="959644"/>
          </a:xfrm>
          <a:prstGeom prst="rect">
            <a:avLst/>
          </a:prstGeom>
          <a:noFill/>
          <a:ln w="9525">
            <a:noFill/>
            <a:miter lim="800000"/>
            <a:headEnd/>
            <a:tailEnd/>
          </a:ln>
        </p:spPr>
        <p:txBody>
          <a:bodyPr anchor="ctr" anchorCtr="1"/>
          <a:lstStyle/>
          <a:p>
            <a:pPr defTabSz="685800">
              <a:buNone/>
            </a:pPr>
            <a:r>
              <a:rPr lang="en-US" sz="3300" kern="0" dirty="0">
                <a:solidFill>
                  <a:srgbClr val="3333CC"/>
                </a:solidFill>
              </a:rPr>
              <a:t>CAREER &amp; PECASE</a:t>
            </a:r>
          </a:p>
        </p:txBody>
      </p:sp>
      <p:sp>
        <p:nvSpPr>
          <p:cNvPr id="108548" name="Text Box 3"/>
          <p:cNvSpPr txBox="1">
            <a:spLocks noChangeArrowheads="1"/>
          </p:cNvSpPr>
          <p:nvPr/>
        </p:nvSpPr>
        <p:spPr bwMode="auto">
          <a:xfrm>
            <a:off x="762000" y="1591852"/>
            <a:ext cx="7848600" cy="4724370"/>
          </a:xfrm>
          <a:prstGeom prst="rect">
            <a:avLst/>
          </a:prstGeom>
          <a:noFill/>
          <a:ln w="9525">
            <a:noFill/>
            <a:miter lim="800000"/>
            <a:headEnd/>
            <a:tailEnd/>
          </a:ln>
        </p:spPr>
        <p:txBody>
          <a:bodyPr wrap="square">
            <a:spAutoFit/>
          </a:bodyPr>
          <a:lstStyle/>
          <a:p>
            <a:pPr algn="l" defTabSz="685800">
              <a:buNone/>
            </a:pPr>
            <a:r>
              <a:rPr lang="en-US" sz="2100" kern="0" dirty="0">
                <a:solidFill>
                  <a:srgbClr val="CC3300"/>
                </a:solidFill>
                <a:cs typeface="Times New Roman" pitchFamily="18" charset="0"/>
                <a:sym typeface="Wingdings" pitchFamily="2" charset="2"/>
              </a:rPr>
              <a:t></a:t>
            </a:r>
            <a:r>
              <a:rPr lang="en-US" sz="2100" kern="0" dirty="0">
                <a:solidFill>
                  <a:srgbClr val="000000"/>
                </a:solidFill>
                <a:cs typeface="Times New Roman" pitchFamily="18" charset="0"/>
                <a:sym typeface="Wingdings" pitchFamily="2" charset="2"/>
              </a:rPr>
              <a:t> </a:t>
            </a:r>
            <a:r>
              <a:rPr lang="en-US" sz="2000" kern="0" dirty="0">
                <a:solidFill>
                  <a:srgbClr val="000000"/>
                </a:solidFill>
                <a:cs typeface="Times New Roman" pitchFamily="18" charset="0"/>
              </a:rPr>
              <a:t>NSF will nominate approximately twenty</a:t>
            </a:r>
          </a:p>
          <a:p>
            <a:pPr algn="l" defTabSz="685800">
              <a:buNone/>
            </a:pPr>
            <a:r>
              <a:rPr lang="en-US" sz="2000" kern="0" dirty="0">
                <a:solidFill>
                  <a:srgbClr val="000000"/>
                </a:solidFill>
                <a:cs typeface="Times New Roman" pitchFamily="18" charset="0"/>
              </a:rPr>
              <a:t>    PECASE awardees.  Final selection</a:t>
            </a:r>
          </a:p>
          <a:p>
            <a:pPr algn="l" defTabSz="685800">
              <a:buNone/>
            </a:pPr>
            <a:r>
              <a:rPr lang="en-US" sz="2000" kern="0" dirty="0">
                <a:solidFill>
                  <a:srgbClr val="000000"/>
                </a:solidFill>
                <a:cs typeface="Times New Roman" pitchFamily="18" charset="0"/>
              </a:rPr>
              <a:t>    coordinated by OSTP.</a:t>
            </a:r>
          </a:p>
          <a:p>
            <a:pPr algn="l" defTabSz="685800">
              <a:buNone/>
            </a:pPr>
            <a:r>
              <a:rPr lang="en-US" sz="2000" kern="0" dirty="0">
                <a:solidFill>
                  <a:srgbClr val="000000"/>
                </a:solidFill>
                <a:ea typeface="Arial Unicode MS" pitchFamily="34" charset="-128"/>
                <a:cs typeface="Arial Unicode MS" pitchFamily="34" charset="-128"/>
              </a:rPr>
              <a:t> </a:t>
            </a:r>
            <a:endParaRPr lang="en-US" sz="2000" kern="0" dirty="0">
              <a:solidFill>
                <a:srgbClr val="000000"/>
              </a:solidFill>
              <a:cs typeface="Times New Roman" pitchFamily="18" charset="0"/>
            </a:endParaRPr>
          </a:p>
          <a:p>
            <a:pPr algn="l" defTabSz="685800">
              <a:buNone/>
            </a:pPr>
            <a:r>
              <a:rPr lang="en-US" sz="2000" kern="0" dirty="0">
                <a:solidFill>
                  <a:srgbClr val="CC3300"/>
                </a:solidFill>
                <a:cs typeface="Times New Roman" pitchFamily="18" charset="0"/>
                <a:sym typeface="Wingdings" pitchFamily="2" charset="2"/>
              </a:rPr>
              <a:t></a:t>
            </a:r>
            <a:r>
              <a:rPr lang="en-US" sz="2000" kern="0" dirty="0">
                <a:solidFill>
                  <a:srgbClr val="000000"/>
                </a:solidFill>
                <a:cs typeface="Times New Roman" pitchFamily="18" charset="0"/>
                <a:sym typeface="Wingdings" pitchFamily="2" charset="2"/>
              </a:rPr>
              <a:t> </a:t>
            </a:r>
            <a:r>
              <a:rPr lang="en-US" sz="2000" kern="0" dirty="0">
                <a:solidFill>
                  <a:srgbClr val="000000"/>
                </a:solidFill>
                <a:cs typeface="Times New Roman" pitchFamily="18" charset="0"/>
              </a:rPr>
              <a:t>Number of slots per directorate</a:t>
            </a:r>
            <a:r>
              <a:rPr lang="en-US" sz="2000" kern="0" dirty="0">
                <a:cs typeface="Times New Roman" pitchFamily="18" charset="0"/>
              </a:rPr>
              <a:t> will be </a:t>
            </a:r>
          </a:p>
          <a:p>
            <a:pPr algn="l" defTabSz="685800">
              <a:buNone/>
            </a:pPr>
            <a:r>
              <a:rPr lang="en-US" sz="2000" kern="0" dirty="0">
                <a:cs typeface="Times New Roman" pitchFamily="18" charset="0"/>
              </a:rPr>
              <a:t>     determined by number of proposals received </a:t>
            </a:r>
          </a:p>
          <a:p>
            <a:pPr algn="l" defTabSz="685800">
              <a:buNone/>
            </a:pPr>
            <a:r>
              <a:rPr lang="en-US" sz="2000" kern="0" dirty="0">
                <a:cs typeface="Times New Roman" pitchFamily="18" charset="0"/>
              </a:rPr>
              <a:t>      in each directorate</a:t>
            </a:r>
          </a:p>
          <a:p>
            <a:pPr algn="l" defTabSz="685800">
              <a:buNone/>
            </a:pPr>
            <a:r>
              <a:rPr lang="en-US" sz="2000" kern="0" dirty="0">
                <a:solidFill>
                  <a:srgbClr val="000000"/>
                </a:solidFill>
                <a:cs typeface="Times New Roman" pitchFamily="18" charset="0"/>
              </a:rPr>
              <a:t> </a:t>
            </a:r>
          </a:p>
          <a:p>
            <a:pPr algn="l" defTabSz="685800">
              <a:buNone/>
            </a:pPr>
            <a:r>
              <a:rPr lang="en-US" sz="2000" kern="0" dirty="0">
                <a:solidFill>
                  <a:srgbClr val="CC3300"/>
                </a:solidFill>
                <a:cs typeface="Times New Roman" pitchFamily="18" charset="0"/>
                <a:sym typeface="Wingdings" pitchFamily="2" charset="2"/>
              </a:rPr>
              <a:t></a:t>
            </a:r>
            <a:r>
              <a:rPr lang="en-US" sz="2000" kern="0" dirty="0">
                <a:solidFill>
                  <a:srgbClr val="000000"/>
                </a:solidFill>
                <a:cs typeface="Times New Roman" pitchFamily="18" charset="0"/>
                <a:sym typeface="Wingdings" pitchFamily="2" charset="2"/>
              </a:rPr>
              <a:t> </a:t>
            </a:r>
            <a:r>
              <a:rPr lang="en-US" sz="2000" kern="0" dirty="0">
                <a:solidFill>
                  <a:srgbClr val="000000"/>
                </a:solidFill>
                <a:cs typeface="Times New Roman" pitchFamily="18" charset="0"/>
              </a:rPr>
              <a:t>Each directorate will nominate</a:t>
            </a:r>
            <a:r>
              <a:rPr lang="en-US" sz="2000" kern="0" dirty="0">
                <a:cs typeface="Times New Roman" pitchFamily="18" charset="0"/>
              </a:rPr>
              <a:t> their  </a:t>
            </a:r>
          </a:p>
          <a:p>
            <a:pPr algn="l" defTabSz="685800">
              <a:buNone/>
            </a:pPr>
            <a:r>
              <a:rPr lang="en-US" sz="2000" kern="0" dirty="0">
                <a:ea typeface="Verdana" panose="020B0604030504040204" pitchFamily="34" charset="0"/>
                <a:cs typeface="Verdana" panose="020B0604030504040204" pitchFamily="34" charset="0"/>
              </a:rPr>
              <a:t>     most meritorious CAREER PIs for PECASE.  </a:t>
            </a:r>
          </a:p>
          <a:p>
            <a:pPr algn="l" defTabSz="685800">
              <a:buNone/>
            </a:pPr>
            <a:r>
              <a:rPr lang="en-US" sz="2000" kern="0" dirty="0">
                <a:ea typeface="Verdana" panose="020B0604030504040204" pitchFamily="34" charset="0"/>
                <a:cs typeface="Verdana" panose="020B0604030504040204" pitchFamily="34" charset="0"/>
              </a:rPr>
              <a:t>     No PI input is accepted</a:t>
            </a:r>
          </a:p>
          <a:p>
            <a:pPr algn="l" defTabSz="685800">
              <a:buNone/>
            </a:pPr>
            <a:r>
              <a:rPr lang="en-US" sz="2000" kern="0" dirty="0">
                <a:solidFill>
                  <a:srgbClr val="000000"/>
                </a:solidFill>
                <a:cs typeface="Times New Roman" pitchFamily="18" charset="0"/>
              </a:rPr>
              <a:t> </a:t>
            </a:r>
          </a:p>
          <a:p>
            <a:pPr algn="l" defTabSz="685800">
              <a:buNone/>
            </a:pPr>
            <a:r>
              <a:rPr lang="en-US" sz="2000" kern="0" dirty="0">
                <a:solidFill>
                  <a:srgbClr val="CC3300"/>
                </a:solidFill>
                <a:cs typeface="Times New Roman" pitchFamily="18" charset="0"/>
                <a:sym typeface="Wingdings" pitchFamily="2" charset="2"/>
              </a:rPr>
              <a:t></a:t>
            </a:r>
            <a:r>
              <a:rPr lang="en-US" sz="2000" kern="0" dirty="0">
                <a:solidFill>
                  <a:srgbClr val="000000"/>
                </a:solidFill>
                <a:cs typeface="Times New Roman" pitchFamily="18" charset="0"/>
                <a:sym typeface="Wingdings" pitchFamily="2" charset="2"/>
              </a:rPr>
              <a:t> </a:t>
            </a:r>
            <a:r>
              <a:rPr lang="en-US" sz="2000" kern="0" dirty="0">
                <a:solidFill>
                  <a:srgbClr val="000000"/>
                </a:solidFill>
                <a:cs typeface="Times New Roman" pitchFamily="18" charset="0"/>
              </a:rPr>
              <a:t>PECASE awardees will generally be</a:t>
            </a:r>
          </a:p>
          <a:p>
            <a:pPr algn="l" defTabSz="685800">
              <a:buNone/>
            </a:pPr>
            <a:r>
              <a:rPr lang="en-US" sz="2000" kern="0" dirty="0">
                <a:solidFill>
                  <a:srgbClr val="000000"/>
                </a:solidFill>
                <a:cs typeface="Times New Roman" pitchFamily="18" charset="0"/>
              </a:rPr>
              <a:t>    announced</a:t>
            </a:r>
            <a:r>
              <a:rPr lang="en-US" sz="2000" kern="0" dirty="0">
                <a:cs typeface="Times New Roman" pitchFamily="18" charset="0"/>
              </a:rPr>
              <a:t> in the fall following receipt of the</a:t>
            </a:r>
          </a:p>
          <a:p>
            <a:pPr algn="l" defTabSz="685800">
              <a:buNone/>
            </a:pPr>
            <a:r>
              <a:rPr lang="en-US" sz="2000" kern="0" dirty="0">
                <a:cs typeface="Times New Roman" pitchFamily="18" charset="0"/>
              </a:rPr>
              <a:t>    CAREER award</a:t>
            </a:r>
            <a:endParaRPr lang="en-US" sz="2000" kern="0" dirty="0"/>
          </a:p>
        </p:txBody>
      </p:sp>
    </p:spTree>
    <p:extLst>
      <p:ext uri="{BB962C8B-B14F-4D97-AF65-F5344CB8AC3E}">
        <p14:creationId xmlns:p14="http://schemas.microsoft.com/office/powerpoint/2010/main" val="2151056450"/>
      </p:ext>
    </p:extLst>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Number Placeholder 3"/>
          <p:cNvSpPr>
            <a:spLocks noGrp="1"/>
          </p:cNvSpPr>
          <p:nvPr>
            <p:ph type="sldNum" sz="quarter" idx="12"/>
          </p:nvPr>
        </p:nvSpPr>
        <p:spPr>
          <a:noFill/>
        </p:spPr>
        <p:txBody>
          <a:bodyPr/>
          <a:lstStyle/>
          <a:p>
            <a:pPr defTabSz="685800" fontAlgn="auto">
              <a:spcBef>
                <a:spcPts val="0"/>
              </a:spcBef>
              <a:spcAft>
                <a:spcPts val="0"/>
              </a:spcAft>
            </a:pPr>
            <a:r>
              <a:rPr lang="en-US" sz="1350" b="0" kern="0" dirty="0">
                <a:solidFill>
                  <a:srgbClr val="000000"/>
                </a:solidFill>
              </a:rPr>
              <a:t>  </a:t>
            </a:r>
            <a:fld id="{70B124E2-A3F0-473C-B6D8-E42B020CECC4}" type="slidenum">
              <a:rPr lang="en-US" sz="1350" b="0" kern="0">
                <a:solidFill>
                  <a:srgbClr val="000000"/>
                </a:solidFill>
              </a:rPr>
              <a:pPr defTabSz="685800" fontAlgn="auto">
                <a:spcBef>
                  <a:spcPts val="0"/>
                </a:spcBef>
                <a:spcAft>
                  <a:spcPts val="0"/>
                </a:spcAft>
              </a:pPr>
              <a:t>86</a:t>
            </a:fld>
            <a:endParaRPr lang="en-US" sz="1350" b="0" kern="0" dirty="0">
              <a:solidFill>
                <a:srgbClr val="000000"/>
              </a:solidFill>
            </a:endParaRPr>
          </a:p>
        </p:txBody>
      </p:sp>
      <p:sp>
        <p:nvSpPr>
          <p:cNvPr id="109571" name="Text Box 2"/>
          <p:cNvSpPr txBox="1">
            <a:spLocks noChangeArrowheads="1"/>
          </p:cNvSpPr>
          <p:nvPr/>
        </p:nvSpPr>
        <p:spPr bwMode="auto">
          <a:xfrm>
            <a:off x="1143000" y="857251"/>
            <a:ext cx="6858000" cy="822722"/>
          </a:xfrm>
          <a:prstGeom prst="rect">
            <a:avLst/>
          </a:prstGeom>
          <a:noFill/>
          <a:ln w="9525">
            <a:noFill/>
            <a:miter lim="800000"/>
            <a:headEnd/>
            <a:tailEnd/>
          </a:ln>
        </p:spPr>
        <p:txBody>
          <a:bodyPr anchor="ctr" anchorCtr="1"/>
          <a:lstStyle/>
          <a:p>
            <a:pPr defTabSz="685800">
              <a:buNone/>
            </a:pPr>
            <a:r>
              <a:rPr lang="en-US" sz="3300" kern="0" dirty="0">
                <a:solidFill>
                  <a:srgbClr val="3333CC"/>
                </a:solidFill>
              </a:rPr>
              <a:t>PECASE: Eligibility</a:t>
            </a:r>
          </a:p>
        </p:txBody>
      </p:sp>
      <p:sp>
        <p:nvSpPr>
          <p:cNvPr id="109572" name="Text Box 3"/>
          <p:cNvSpPr txBox="1">
            <a:spLocks noChangeArrowheads="1"/>
          </p:cNvSpPr>
          <p:nvPr/>
        </p:nvSpPr>
        <p:spPr bwMode="auto">
          <a:xfrm>
            <a:off x="1428750" y="1828801"/>
            <a:ext cx="7181850" cy="4001095"/>
          </a:xfrm>
          <a:prstGeom prst="rect">
            <a:avLst/>
          </a:prstGeom>
          <a:noFill/>
          <a:ln w="9525">
            <a:noFill/>
            <a:miter lim="800000"/>
            <a:headEnd/>
            <a:tailEnd/>
          </a:ln>
        </p:spPr>
        <p:txBody>
          <a:bodyPr wrap="square">
            <a:spAutoFit/>
          </a:bodyPr>
          <a:lstStyle/>
          <a:p>
            <a:pPr defTabSz="685800">
              <a:buNone/>
            </a:pPr>
            <a:endParaRPr lang="en-US" kern="0" dirty="0">
              <a:solidFill>
                <a:srgbClr val="000000"/>
              </a:solidFill>
              <a:cs typeface="Times New Roman" pitchFamily="18" charset="0"/>
            </a:endParaRPr>
          </a:p>
          <a:p>
            <a:pPr algn="l" defTabSz="685800">
              <a:buNone/>
            </a:pPr>
            <a:r>
              <a:rPr lang="en-US" kern="0" dirty="0">
                <a:solidFill>
                  <a:srgbClr val="CC3300"/>
                </a:solidFill>
                <a:cs typeface="Times New Roman" pitchFamily="18" charset="0"/>
                <a:sym typeface="Wingdings" pitchFamily="2" charset="2"/>
              </a:rPr>
              <a:t> </a:t>
            </a:r>
            <a:r>
              <a:rPr lang="en-US" sz="2400" kern="0" dirty="0">
                <a:solidFill>
                  <a:srgbClr val="000000"/>
                </a:solidFill>
                <a:cs typeface="Times New Roman" pitchFamily="18" charset="0"/>
              </a:rPr>
              <a:t>NSF Applicants:</a:t>
            </a:r>
          </a:p>
          <a:p>
            <a:pPr algn="l" defTabSz="685800">
              <a:buNone/>
            </a:pPr>
            <a:r>
              <a:rPr lang="en-US" sz="2000" kern="0" dirty="0">
                <a:solidFill>
                  <a:srgbClr val="000000"/>
                </a:solidFill>
                <a:cs typeface="Times New Roman" pitchFamily="18" charset="0"/>
              </a:rPr>
              <a:t> </a:t>
            </a:r>
          </a:p>
          <a:p>
            <a:pPr algn="l" defTabSz="685800">
              <a:buNone/>
            </a:pPr>
            <a:r>
              <a:rPr lang="en-US" sz="2000" kern="0" dirty="0">
                <a:solidFill>
                  <a:srgbClr val="000000"/>
                </a:solidFill>
                <a:cs typeface="Times New Roman" pitchFamily="18" charset="0"/>
              </a:rPr>
              <a:t>    </a:t>
            </a:r>
            <a:r>
              <a:rPr lang="en-US" sz="2000" kern="0" dirty="0">
                <a:solidFill>
                  <a:srgbClr val="CC3300"/>
                </a:solidFill>
                <a:cs typeface="Times New Roman" pitchFamily="18" charset="0"/>
                <a:sym typeface="Wingdings" pitchFamily="2" charset="2"/>
              </a:rPr>
              <a:t> </a:t>
            </a:r>
            <a:r>
              <a:rPr lang="en-US" sz="2400" kern="0" dirty="0">
                <a:cs typeface="Times New Roman" pitchFamily="18" charset="0"/>
                <a:sym typeface="Wingdings" pitchFamily="2" charset="2"/>
              </a:rPr>
              <a:t>Must m</a:t>
            </a:r>
            <a:r>
              <a:rPr lang="en-US" sz="2400" kern="0" dirty="0">
                <a:cs typeface="Times New Roman" pitchFamily="18" charset="0"/>
              </a:rPr>
              <a:t>eet all of the CAREER eligibility requirements</a:t>
            </a:r>
            <a:r>
              <a:rPr lang="en-US" sz="2400" kern="0" dirty="0">
                <a:solidFill>
                  <a:srgbClr val="000000"/>
                </a:solidFill>
                <a:cs typeface="Times New Roman" pitchFamily="18" charset="0"/>
              </a:rPr>
              <a:t>  </a:t>
            </a:r>
          </a:p>
          <a:p>
            <a:pPr algn="l" defTabSz="685800">
              <a:buNone/>
            </a:pPr>
            <a:r>
              <a:rPr lang="en-US" sz="2400" kern="0" dirty="0">
                <a:solidFill>
                  <a:srgbClr val="000000"/>
                </a:solidFill>
                <a:cs typeface="Times New Roman" pitchFamily="18" charset="0"/>
              </a:rPr>
              <a:t>    </a:t>
            </a:r>
            <a:r>
              <a:rPr lang="en-US" sz="2400" kern="0" dirty="0">
                <a:solidFill>
                  <a:srgbClr val="CC3300"/>
                </a:solidFill>
                <a:cs typeface="Times New Roman" pitchFamily="18" charset="0"/>
                <a:sym typeface="Wingdings" pitchFamily="2" charset="2"/>
              </a:rPr>
              <a:t> </a:t>
            </a:r>
            <a:r>
              <a:rPr lang="en-US" sz="2400" kern="0" dirty="0">
                <a:cs typeface="Times New Roman" pitchFamily="18" charset="0"/>
                <a:sym typeface="Wingdings" pitchFamily="2" charset="2"/>
              </a:rPr>
              <a:t>Must</a:t>
            </a:r>
            <a:r>
              <a:rPr lang="en-US" sz="2400" kern="0" dirty="0">
                <a:solidFill>
                  <a:srgbClr val="CC3300"/>
                </a:solidFill>
                <a:cs typeface="Times New Roman" pitchFamily="18" charset="0"/>
                <a:sym typeface="Wingdings" pitchFamily="2" charset="2"/>
              </a:rPr>
              <a:t> </a:t>
            </a:r>
            <a:r>
              <a:rPr lang="en-US" sz="2400" kern="0" dirty="0">
                <a:cs typeface="Times New Roman" pitchFamily="18" charset="0"/>
                <a:sym typeface="Wingdings" pitchFamily="2" charset="2"/>
              </a:rPr>
              <a:t>b</a:t>
            </a:r>
            <a:r>
              <a:rPr lang="en-US" sz="2400" kern="0" dirty="0">
                <a:cs typeface="Times New Roman" pitchFamily="18" charset="0"/>
              </a:rPr>
              <a:t>e U.S. citizens, nationals, or permanent residents who hold such status on or before their Directorate's deadline (usually July) for submission of CAREER proposals</a:t>
            </a:r>
            <a:r>
              <a:rPr lang="en-US" sz="2400" kern="0" dirty="0">
                <a:solidFill>
                  <a:srgbClr val="000000"/>
                </a:solidFill>
                <a:cs typeface="Times New Roman" pitchFamily="18" charset="0"/>
              </a:rPr>
              <a:t> </a:t>
            </a:r>
          </a:p>
          <a:p>
            <a:pPr algn="l" defTabSz="685800">
              <a:buNone/>
            </a:pPr>
            <a:r>
              <a:rPr lang="en-US" sz="2400" kern="0" dirty="0">
                <a:solidFill>
                  <a:srgbClr val="000000"/>
                </a:solidFill>
                <a:cs typeface="Times New Roman" pitchFamily="18" charset="0"/>
              </a:rPr>
              <a:t>    </a:t>
            </a:r>
            <a:r>
              <a:rPr lang="en-US" sz="2400" kern="0" dirty="0">
                <a:solidFill>
                  <a:srgbClr val="CC3300"/>
                </a:solidFill>
                <a:cs typeface="Times New Roman" pitchFamily="18" charset="0"/>
                <a:sym typeface="Wingdings" pitchFamily="2" charset="2"/>
              </a:rPr>
              <a:t> </a:t>
            </a:r>
            <a:r>
              <a:rPr lang="en-US" sz="2400" kern="0" dirty="0">
                <a:cs typeface="Times New Roman" pitchFamily="18" charset="0"/>
                <a:sym typeface="Wingdings" pitchFamily="2" charset="2"/>
              </a:rPr>
              <a:t>C</a:t>
            </a:r>
            <a:r>
              <a:rPr lang="en-US" sz="2400" kern="0" dirty="0">
                <a:cs typeface="Times New Roman" pitchFamily="18" charset="0"/>
              </a:rPr>
              <a:t>an receive only one PECASE award</a:t>
            </a:r>
            <a:r>
              <a:rPr lang="en-US" sz="2400" kern="0" dirty="0">
                <a:solidFill>
                  <a:srgbClr val="000000"/>
                </a:solidFill>
                <a:cs typeface="Times New Roman" pitchFamily="18" charset="0"/>
              </a:rPr>
              <a:t> </a:t>
            </a:r>
          </a:p>
        </p:txBody>
      </p:sp>
    </p:spTree>
    <p:extLst>
      <p:ext uri="{BB962C8B-B14F-4D97-AF65-F5344CB8AC3E}">
        <p14:creationId xmlns:p14="http://schemas.microsoft.com/office/powerpoint/2010/main" val="1213208996"/>
      </p:ext>
    </p:extLst>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557213" indent="-214313" eaLnBrk="0" hangingPunct="0">
              <a:defRPr>
                <a:solidFill>
                  <a:schemeClr val="tx1"/>
                </a:solidFill>
                <a:latin typeface="Arial" charset="0"/>
                <a:ea typeface="ＭＳ Ｐゴシック" charset="-128"/>
              </a:defRPr>
            </a:lvl2pPr>
            <a:lvl3pPr marL="857250" indent="-171450" eaLnBrk="0" hangingPunct="0">
              <a:defRPr>
                <a:solidFill>
                  <a:schemeClr val="tx1"/>
                </a:solidFill>
                <a:latin typeface="Arial" charset="0"/>
                <a:ea typeface="ＭＳ Ｐゴシック" charset="-128"/>
              </a:defRPr>
            </a:lvl3pPr>
            <a:lvl4pPr marL="1200150" indent="-171450" eaLnBrk="0" hangingPunct="0">
              <a:defRPr>
                <a:solidFill>
                  <a:schemeClr val="tx1"/>
                </a:solidFill>
                <a:latin typeface="Arial" charset="0"/>
                <a:ea typeface="ＭＳ Ｐゴシック" charset="-128"/>
              </a:defRPr>
            </a:lvl4pPr>
            <a:lvl5pPr marL="1543050" indent="-171450" eaLnBrk="0" hangingPunct="0">
              <a:defRPr>
                <a:solidFill>
                  <a:schemeClr val="tx1"/>
                </a:solidFill>
                <a:latin typeface="Arial" charset="0"/>
                <a:ea typeface="ＭＳ Ｐゴシック" charset="-128"/>
              </a:defRPr>
            </a:lvl5pPr>
            <a:lvl6pPr marL="1885950" indent="-171450" eaLnBrk="0" fontAlgn="base" hangingPunct="0">
              <a:spcBef>
                <a:spcPct val="0"/>
              </a:spcBef>
              <a:spcAft>
                <a:spcPct val="0"/>
              </a:spcAft>
              <a:defRPr>
                <a:solidFill>
                  <a:schemeClr val="tx1"/>
                </a:solidFill>
                <a:latin typeface="Arial" charset="0"/>
                <a:ea typeface="ＭＳ Ｐゴシック" charset="-128"/>
              </a:defRPr>
            </a:lvl6pPr>
            <a:lvl7pPr marL="2228850" indent="-171450" eaLnBrk="0" fontAlgn="base" hangingPunct="0">
              <a:spcBef>
                <a:spcPct val="0"/>
              </a:spcBef>
              <a:spcAft>
                <a:spcPct val="0"/>
              </a:spcAft>
              <a:defRPr>
                <a:solidFill>
                  <a:schemeClr val="tx1"/>
                </a:solidFill>
                <a:latin typeface="Arial" charset="0"/>
                <a:ea typeface="ＭＳ Ｐゴシック" charset="-128"/>
              </a:defRPr>
            </a:lvl7pPr>
            <a:lvl8pPr marL="2571750" indent="-171450" eaLnBrk="0" fontAlgn="base" hangingPunct="0">
              <a:spcBef>
                <a:spcPct val="0"/>
              </a:spcBef>
              <a:spcAft>
                <a:spcPct val="0"/>
              </a:spcAft>
              <a:defRPr>
                <a:solidFill>
                  <a:schemeClr val="tx1"/>
                </a:solidFill>
                <a:latin typeface="Arial" charset="0"/>
                <a:ea typeface="ＭＳ Ｐゴシック" charset="-128"/>
              </a:defRPr>
            </a:lvl8pPr>
            <a:lvl9pPr marL="2914650" indent="-171450" eaLnBrk="0" fontAlgn="base" hangingPunct="0">
              <a:spcBef>
                <a:spcPct val="0"/>
              </a:spcBef>
              <a:spcAft>
                <a:spcPct val="0"/>
              </a:spcAft>
              <a:defRPr>
                <a:solidFill>
                  <a:schemeClr val="tx1"/>
                </a:solidFill>
                <a:latin typeface="Arial" charset="0"/>
                <a:ea typeface="ＭＳ Ｐゴシック" charset="-128"/>
              </a:defRPr>
            </a:lvl9pPr>
          </a:lstStyle>
          <a:p>
            <a:pPr defTabSz="685800" eaLnBrk="1" fontAlgn="auto" hangingPunct="1">
              <a:spcBef>
                <a:spcPts val="0"/>
              </a:spcBef>
              <a:spcAft>
                <a:spcPts val="0"/>
              </a:spcAft>
              <a:buNone/>
            </a:pPr>
            <a:r>
              <a:rPr lang="en-US" altLang="en-US" sz="1350" b="0" kern="0">
                <a:solidFill>
                  <a:prstClr val="black"/>
                </a:solidFill>
                <a:latin typeface="Calibri" charset="0"/>
              </a:rPr>
              <a:t>http://www.nsf.gov/career</a:t>
            </a:r>
          </a:p>
        </p:txBody>
      </p:sp>
      <p:graphicFrame>
        <p:nvGraphicFramePr>
          <p:cNvPr id="4" name="Chart 3"/>
          <p:cNvGraphicFramePr>
            <a:graphicFrameLocks/>
          </p:cNvGraphicFramePr>
          <p:nvPr>
            <p:extLst/>
          </p:nvPr>
        </p:nvGraphicFramePr>
        <p:xfrm>
          <a:off x="1143000" y="1200150"/>
          <a:ext cx="6858000"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283776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557213" indent="-214313" eaLnBrk="0" hangingPunct="0">
              <a:defRPr>
                <a:solidFill>
                  <a:schemeClr val="tx1"/>
                </a:solidFill>
                <a:latin typeface="Arial" charset="0"/>
                <a:ea typeface="ＭＳ Ｐゴシック" charset="-128"/>
              </a:defRPr>
            </a:lvl2pPr>
            <a:lvl3pPr marL="857250" indent="-171450" eaLnBrk="0" hangingPunct="0">
              <a:defRPr>
                <a:solidFill>
                  <a:schemeClr val="tx1"/>
                </a:solidFill>
                <a:latin typeface="Arial" charset="0"/>
                <a:ea typeface="ＭＳ Ｐゴシック" charset="-128"/>
              </a:defRPr>
            </a:lvl3pPr>
            <a:lvl4pPr marL="1200150" indent="-171450" eaLnBrk="0" hangingPunct="0">
              <a:defRPr>
                <a:solidFill>
                  <a:schemeClr val="tx1"/>
                </a:solidFill>
                <a:latin typeface="Arial" charset="0"/>
                <a:ea typeface="ＭＳ Ｐゴシック" charset="-128"/>
              </a:defRPr>
            </a:lvl4pPr>
            <a:lvl5pPr marL="1543050" indent="-171450" eaLnBrk="0" hangingPunct="0">
              <a:defRPr>
                <a:solidFill>
                  <a:schemeClr val="tx1"/>
                </a:solidFill>
                <a:latin typeface="Arial" charset="0"/>
                <a:ea typeface="ＭＳ Ｐゴシック" charset="-128"/>
              </a:defRPr>
            </a:lvl5pPr>
            <a:lvl6pPr marL="1885950" indent="-171450" eaLnBrk="0" fontAlgn="base" hangingPunct="0">
              <a:spcBef>
                <a:spcPct val="0"/>
              </a:spcBef>
              <a:spcAft>
                <a:spcPct val="0"/>
              </a:spcAft>
              <a:defRPr>
                <a:solidFill>
                  <a:schemeClr val="tx1"/>
                </a:solidFill>
                <a:latin typeface="Arial" charset="0"/>
                <a:ea typeface="ＭＳ Ｐゴシック" charset="-128"/>
              </a:defRPr>
            </a:lvl6pPr>
            <a:lvl7pPr marL="2228850" indent="-171450" eaLnBrk="0" fontAlgn="base" hangingPunct="0">
              <a:spcBef>
                <a:spcPct val="0"/>
              </a:spcBef>
              <a:spcAft>
                <a:spcPct val="0"/>
              </a:spcAft>
              <a:defRPr>
                <a:solidFill>
                  <a:schemeClr val="tx1"/>
                </a:solidFill>
                <a:latin typeface="Arial" charset="0"/>
                <a:ea typeface="ＭＳ Ｐゴシック" charset="-128"/>
              </a:defRPr>
            </a:lvl7pPr>
            <a:lvl8pPr marL="2571750" indent="-171450" eaLnBrk="0" fontAlgn="base" hangingPunct="0">
              <a:spcBef>
                <a:spcPct val="0"/>
              </a:spcBef>
              <a:spcAft>
                <a:spcPct val="0"/>
              </a:spcAft>
              <a:defRPr>
                <a:solidFill>
                  <a:schemeClr val="tx1"/>
                </a:solidFill>
                <a:latin typeface="Arial" charset="0"/>
                <a:ea typeface="ＭＳ Ｐゴシック" charset="-128"/>
              </a:defRPr>
            </a:lvl8pPr>
            <a:lvl9pPr marL="2914650" indent="-171450" eaLnBrk="0" fontAlgn="base" hangingPunct="0">
              <a:spcBef>
                <a:spcPct val="0"/>
              </a:spcBef>
              <a:spcAft>
                <a:spcPct val="0"/>
              </a:spcAft>
              <a:defRPr>
                <a:solidFill>
                  <a:schemeClr val="tx1"/>
                </a:solidFill>
                <a:latin typeface="Arial" charset="0"/>
                <a:ea typeface="ＭＳ Ｐゴシック" charset="-128"/>
              </a:defRPr>
            </a:lvl9pPr>
          </a:lstStyle>
          <a:p>
            <a:pPr defTabSz="685800" eaLnBrk="1" fontAlgn="auto" hangingPunct="1">
              <a:spcBef>
                <a:spcPts val="0"/>
              </a:spcBef>
              <a:spcAft>
                <a:spcPts val="0"/>
              </a:spcAft>
              <a:buNone/>
            </a:pPr>
            <a:r>
              <a:rPr lang="en-US" altLang="en-US" sz="1350" b="0" kern="0" dirty="0">
                <a:solidFill>
                  <a:prstClr val="black"/>
                </a:solidFill>
                <a:latin typeface="Calibri" charset="0"/>
              </a:rPr>
              <a:t>http://www.nsf.gov/career</a:t>
            </a:r>
          </a:p>
        </p:txBody>
      </p:sp>
      <p:sp>
        <p:nvSpPr>
          <p:cNvPr id="2" name="TextBox 1"/>
          <p:cNvSpPr txBox="1"/>
          <p:nvPr/>
        </p:nvSpPr>
        <p:spPr>
          <a:xfrm>
            <a:off x="4400550" y="2438965"/>
            <a:ext cx="668655" cy="3000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defTabSz="685800" eaLnBrk="1" hangingPunct="1">
              <a:buNone/>
            </a:pPr>
            <a:r>
              <a:rPr lang="en-US" sz="1350" b="0" kern="0" dirty="0">
                <a:solidFill>
                  <a:prstClr val="white"/>
                </a:solidFill>
              </a:rPr>
              <a:t>ARRA</a:t>
            </a:r>
          </a:p>
        </p:txBody>
      </p:sp>
      <p:cxnSp>
        <p:nvCxnSpPr>
          <p:cNvPr id="6" name="Straight Arrow Connector 5"/>
          <p:cNvCxnSpPr/>
          <p:nvPr/>
        </p:nvCxnSpPr>
        <p:spPr>
          <a:xfrm flipH="1">
            <a:off x="4131945" y="2715965"/>
            <a:ext cx="285750" cy="111264"/>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0" name="Straight Arrow Connector 9"/>
          <p:cNvCxnSpPr/>
          <p:nvPr/>
        </p:nvCxnSpPr>
        <p:spPr>
          <a:xfrm>
            <a:off x="5052060" y="2715965"/>
            <a:ext cx="457200" cy="23011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graphicFrame>
        <p:nvGraphicFramePr>
          <p:cNvPr id="7" name="Chart 6"/>
          <p:cNvGraphicFramePr>
            <a:graphicFrameLocks/>
          </p:cNvGraphicFramePr>
          <p:nvPr>
            <p:extLst/>
          </p:nvPr>
        </p:nvGraphicFramePr>
        <p:xfrm>
          <a:off x="1143000" y="1200150"/>
          <a:ext cx="6920865" cy="4572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378243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nvPr>
        </p:nvGraphicFramePr>
        <p:xfrm>
          <a:off x="1257300" y="1143000"/>
          <a:ext cx="6686550" cy="46863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3469005" y="2237779"/>
            <a:ext cx="668655" cy="3000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defTabSz="685800" eaLnBrk="1" hangingPunct="1">
              <a:buNone/>
            </a:pPr>
            <a:r>
              <a:rPr lang="en-US" sz="1350" b="0" kern="0" dirty="0">
                <a:solidFill>
                  <a:prstClr val="white"/>
                </a:solidFill>
              </a:rPr>
              <a:t>ARRA</a:t>
            </a:r>
          </a:p>
        </p:txBody>
      </p:sp>
      <p:cxnSp>
        <p:nvCxnSpPr>
          <p:cNvPr id="7" name="Straight Arrow Connector 6"/>
          <p:cNvCxnSpPr/>
          <p:nvPr/>
        </p:nvCxnSpPr>
        <p:spPr>
          <a:xfrm flipH="1">
            <a:off x="3200400" y="2514779"/>
            <a:ext cx="285750" cy="111264"/>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8" name="Straight Arrow Connector 7"/>
          <p:cNvCxnSpPr/>
          <p:nvPr/>
        </p:nvCxnSpPr>
        <p:spPr>
          <a:xfrm>
            <a:off x="4120515" y="2514779"/>
            <a:ext cx="457200" cy="23011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9" name="Footer Placeholder 3"/>
          <p:cNvSpPr>
            <a:spLocks noGrp="1"/>
          </p:cNvSpPr>
          <p:nvPr>
            <p:ph type="ftr" sz="quarter" idx="10"/>
          </p:nvPr>
        </p:nvSpPr>
        <p:spPr>
          <a:xfrm>
            <a:off x="3486150" y="5543550"/>
            <a:ext cx="2171700" cy="342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557213" indent="-214313" eaLnBrk="0" hangingPunct="0">
              <a:defRPr>
                <a:solidFill>
                  <a:schemeClr val="tx1"/>
                </a:solidFill>
                <a:latin typeface="Arial" charset="0"/>
                <a:ea typeface="ＭＳ Ｐゴシック" charset="-128"/>
              </a:defRPr>
            </a:lvl2pPr>
            <a:lvl3pPr marL="857250" indent="-171450" eaLnBrk="0" hangingPunct="0">
              <a:defRPr>
                <a:solidFill>
                  <a:schemeClr val="tx1"/>
                </a:solidFill>
                <a:latin typeface="Arial" charset="0"/>
                <a:ea typeface="ＭＳ Ｐゴシック" charset="-128"/>
              </a:defRPr>
            </a:lvl3pPr>
            <a:lvl4pPr marL="1200150" indent="-171450" eaLnBrk="0" hangingPunct="0">
              <a:defRPr>
                <a:solidFill>
                  <a:schemeClr val="tx1"/>
                </a:solidFill>
                <a:latin typeface="Arial" charset="0"/>
                <a:ea typeface="ＭＳ Ｐゴシック" charset="-128"/>
              </a:defRPr>
            </a:lvl4pPr>
            <a:lvl5pPr marL="1543050" indent="-171450" eaLnBrk="0" hangingPunct="0">
              <a:defRPr>
                <a:solidFill>
                  <a:schemeClr val="tx1"/>
                </a:solidFill>
                <a:latin typeface="Arial" charset="0"/>
                <a:ea typeface="ＭＳ Ｐゴシック" charset="-128"/>
              </a:defRPr>
            </a:lvl5pPr>
            <a:lvl6pPr marL="1885950" indent="-171450" eaLnBrk="0" fontAlgn="base" hangingPunct="0">
              <a:spcBef>
                <a:spcPct val="0"/>
              </a:spcBef>
              <a:spcAft>
                <a:spcPct val="0"/>
              </a:spcAft>
              <a:defRPr>
                <a:solidFill>
                  <a:schemeClr val="tx1"/>
                </a:solidFill>
                <a:latin typeface="Arial" charset="0"/>
                <a:ea typeface="ＭＳ Ｐゴシック" charset="-128"/>
              </a:defRPr>
            </a:lvl6pPr>
            <a:lvl7pPr marL="2228850" indent="-171450" eaLnBrk="0" fontAlgn="base" hangingPunct="0">
              <a:spcBef>
                <a:spcPct val="0"/>
              </a:spcBef>
              <a:spcAft>
                <a:spcPct val="0"/>
              </a:spcAft>
              <a:defRPr>
                <a:solidFill>
                  <a:schemeClr val="tx1"/>
                </a:solidFill>
                <a:latin typeface="Arial" charset="0"/>
                <a:ea typeface="ＭＳ Ｐゴシック" charset="-128"/>
              </a:defRPr>
            </a:lvl7pPr>
            <a:lvl8pPr marL="2571750" indent="-171450" eaLnBrk="0" fontAlgn="base" hangingPunct="0">
              <a:spcBef>
                <a:spcPct val="0"/>
              </a:spcBef>
              <a:spcAft>
                <a:spcPct val="0"/>
              </a:spcAft>
              <a:defRPr>
                <a:solidFill>
                  <a:schemeClr val="tx1"/>
                </a:solidFill>
                <a:latin typeface="Arial" charset="0"/>
                <a:ea typeface="ＭＳ Ｐゴシック" charset="-128"/>
              </a:defRPr>
            </a:lvl8pPr>
            <a:lvl9pPr marL="2914650" indent="-171450" eaLnBrk="0" fontAlgn="base" hangingPunct="0">
              <a:spcBef>
                <a:spcPct val="0"/>
              </a:spcBef>
              <a:spcAft>
                <a:spcPct val="0"/>
              </a:spcAft>
              <a:defRPr>
                <a:solidFill>
                  <a:schemeClr val="tx1"/>
                </a:solidFill>
                <a:latin typeface="Arial" charset="0"/>
                <a:ea typeface="ＭＳ Ｐゴシック" charset="-128"/>
              </a:defRPr>
            </a:lvl9pPr>
          </a:lstStyle>
          <a:p>
            <a:pPr defTabSz="685800" eaLnBrk="1" fontAlgn="auto" hangingPunct="1">
              <a:spcBef>
                <a:spcPts val="0"/>
              </a:spcBef>
              <a:spcAft>
                <a:spcPts val="0"/>
              </a:spcAft>
              <a:buNone/>
            </a:pPr>
            <a:r>
              <a:rPr lang="en-US" altLang="en-US" sz="1350" b="0" kern="0" dirty="0">
                <a:solidFill>
                  <a:prstClr val="black"/>
                </a:solidFill>
                <a:latin typeface="Calibri" charset="0"/>
              </a:rPr>
              <a:t>http://www.nsf.gov/career</a:t>
            </a:r>
          </a:p>
        </p:txBody>
      </p:sp>
    </p:spTree>
    <p:extLst>
      <p:ext uri="{BB962C8B-B14F-4D97-AF65-F5344CB8AC3E}">
        <p14:creationId xmlns:p14="http://schemas.microsoft.com/office/powerpoint/2010/main" val="9915162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ext Box 2"/>
          <p:cNvSpPr txBox="1">
            <a:spLocks noChangeArrowheads="1"/>
          </p:cNvSpPr>
          <p:nvPr/>
        </p:nvSpPr>
        <p:spPr bwMode="auto">
          <a:xfrm>
            <a:off x="0" y="1981200"/>
            <a:ext cx="9144000" cy="2741613"/>
          </a:xfrm>
          <a:prstGeom prst="rect">
            <a:avLst/>
          </a:prstGeom>
          <a:solidFill>
            <a:srgbClr val="EAEAEA"/>
          </a:solidFill>
          <a:ln w="9525">
            <a:noFill/>
            <a:miter lim="800000"/>
            <a:headEnd/>
            <a:tailEnd/>
          </a:ln>
        </p:spPr>
        <p:txBody>
          <a:bodyPr anchor="ctr" anchorCtr="1"/>
          <a:lstStyle/>
          <a:p>
            <a:pPr algn="ctr" eaLnBrk="1" hangingPunct="1">
              <a:buFontTx/>
              <a:buNone/>
            </a:pPr>
            <a:r>
              <a:rPr lang="en-US" sz="4400" dirty="0">
                <a:solidFill>
                  <a:schemeClr val="accent2"/>
                </a:solidFill>
              </a:rPr>
              <a:t>New Faculty</a:t>
            </a:r>
            <a:br>
              <a:rPr lang="en-US" sz="4400" dirty="0">
                <a:solidFill>
                  <a:schemeClr val="accent2"/>
                </a:solidFill>
              </a:rPr>
            </a:br>
            <a:r>
              <a:rPr lang="en-US" sz="4400" dirty="0">
                <a:solidFill>
                  <a:schemeClr val="accent2"/>
                </a:solidFill>
              </a:rPr>
              <a:t>Career Planning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body" idx="1"/>
          </p:nvPr>
        </p:nvSpPr>
        <p:spPr>
          <a:xfrm>
            <a:off x="1371600" y="5355432"/>
            <a:ext cx="6400800" cy="588169"/>
          </a:xfrm>
        </p:spPr>
        <p:txBody>
          <a:bodyPr/>
          <a:lstStyle/>
          <a:p>
            <a:pPr eaLnBrk="1" hangingPunct="1">
              <a:buFont typeface="Wingdings" panose="05000000000000000000" pitchFamily="2" charset="2"/>
              <a:buChar char="v"/>
            </a:pPr>
            <a:r>
              <a:rPr lang="en-US" altLang="en-US" sz="1800" b="1">
                <a:solidFill>
                  <a:srgbClr val="006600"/>
                </a:solidFill>
                <a:latin typeface="Verdana" panose="020B0604030504040204" pitchFamily="34" charset="0"/>
                <a:ea typeface="Verdana" panose="020B0604030504040204" pitchFamily="34" charset="0"/>
                <a:cs typeface="Verdana" panose="020B0604030504040204" pitchFamily="34" charset="0"/>
              </a:rPr>
              <a:t>ENG received total of 1116 CAREER proposals</a:t>
            </a:r>
            <a:br>
              <a:rPr lang="en-US" altLang="en-US" sz="1800" b="1">
                <a:solidFill>
                  <a:srgbClr val="006600"/>
                </a:solidFill>
                <a:latin typeface="Verdana" panose="020B0604030504040204" pitchFamily="34" charset="0"/>
                <a:ea typeface="Verdana" panose="020B0604030504040204" pitchFamily="34" charset="0"/>
                <a:cs typeface="Verdana" panose="020B0604030504040204" pitchFamily="34" charset="0"/>
              </a:rPr>
            </a:br>
            <a:r>
              <a:rPr lang="en-US" altLang="en-US" sz="1500" b="1">
                <a:solidFill>
                  <a:srgbClr val="006600"/>
                </a:solidFill>
                <a:latin typeface="Verdana" panose="020B0604030504040204" pitchFamily="34" charset="0"/>
                <a:ea typeface="Verdana" panose="020B0604030504040204" pitchFamily="34" charset="0"/>
                <a:cs typeface="Verdana" panose="020B0604030504040204" pitchFamily="34" charset="0"/>
              </a:rPr>
              <a:t>(after compliance checking)</a:t>
            </a:r>
            <a:endParaRPr lang="en-US" altLang="en-US" sz="1800" b="1">
              <a:solidFill>
                <a:srgbClr val="006600"/>
              </a:solidFill>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2" name="Table 1"/>
          <p:cNvGraphicFramePr>
            <a:graphicFrameLocks noGrp="1"/>
          </p:cNvGraphicFramePr>
          <p:nvPr/>
        </p:nvGraphicFramePr>
        <p:xfrm>
          <a:off x="1657350" y="1559720"/>
          <a:ext cx="2747963" cy="2849880"/>
        </p:xfrm>
        <a:graphic>
          <a:graphicData uri="http://schemas.openxmlformats.org/drawingml/2006/table">
            <a:tbl>
              <a:tblPr/>
              <a:tblGrid>
                <a:gridCol w="2233714">
                  <a:extLst>
                    <a:ext uri="{9D8B030D-6E8A-4147-A177-3AD203B41FA5}">
                      <a16:colId xmlns:a16="http://schemas.microsoft.com/office/drawing/2014/main" xmlns="" val="20000"/>
                    </a:ext>
                  </a:extLst>
                </a:gridCol>
                <a:gridCol w="514249">
                  <a:extLst>
                    <a:ext uri="{9D8B030D-6E8A-4147-A177-3AD203B41FA5}">
                      <a16:colId xmlns:a16="http://schemas.microsoft.com/office/drawing/2014/main" xmlns="" val="20001"/>
                    </a:ext>
                  </a:extLst>
                </a:gridCol>
              </a:tblGrid>
              <a:tr h="160034">
                <a:tc>
                  <a:txBody>
                    <a:bodyPr/>
                    <a:lstStyle/>
                    <a:p>
                      <a:pPr algn="l" fontAlgn="b"/>
                      <a:r>
                        <a:rPr lang="en-US" sz="1100" b="1" i="0" u="none" strike="noStrike" dirty="0">
                          <a:solidFill>
                            <a:srgbClr val="000000"/>
                          </a:solidFill>
                          <a:effectLst/>
                          <a:latin typeface="Calibri Light" panose="020F0302020204030204" pitchFamily="34" charset="0"/>
                        </a:rPr>
                        <a:t>CBET</a:t>
                      </a:r>
                    </a:p>
                  </a:txBody>
                  <a:tcPr marL="0" marR="0" marT="0" marB="0" anchor="b">
                    <a:lnL>
                      <a:noFill/>
                    </a:lnL>
                    <a:lnR>
                      <a:noFill/>
                    </a:lnR>
                    <a:lnT w="6350" cap="flat" cmpd="sng" algn="ctr">
                      <a:solidFill>
                        <a:srgbClr val="96D1DE"/>
                      </a:solidFill>
                      <a:prstDash val="solid"/>
                      <a:round/>
                      <a:headEnd type="none" w="med" len="med"/>
                      <a:tailEnd type="none" w="med" len="med"/>
                    </a:lnT>
                    <a:lnB w="6350" cap="flat" cmpd="sng" algn="ctr">
                      <a:solidFill>
                        <a:srgbClr val="DCEFF3"/>
                      </a:solidFill>
                      <a:prstDash val="solid"/>
                      <a:round/>
                      <a:headEnd type="none" w="med" len="med"/>
                      <a:tailEnd type="none" w="med" len="med"/>
                    </a:lnB>
                    <a:solidFill>
                      <a:srgbClr val="DCEFF3"/>
                    </a:solidFill>
                  </a:tcPr>
                </a:tc>
                <a:tc>
                  <a:txBody>
                    <a:bodyPr/>
                    <a:lstStyle/>
                    <a:p>
                      <a:pPr algn="r" fontAlgn="b"/>
                      <a:r>
                        <a:rPr lang="en-US" sz="1100" b="1" i="0" u="none" strike="noStrike">
                          <a:solidFill>
                            <a:srgbClr val="000000"/>
                          </a:solidFill>
                          <a:effectLst/>
                          <a:latin typeface="Calibri Light" panose="020F0302020204030204" pitchFamily="34" charset="0"/>
                        </a:rPr>
                        <a:t>501</a:t>
                      </a:r>
                    </a:p>
                  </a:txBody>
                  <a:tcPr marL="0" marR="0" marT="0" marB="0" anchor="b">
                    <a:lnL>
                      <a:noFill/>
                    </a:lnL>
                    <a:lnR>
                      <a:noFill/>
                    </a:lnR>
                    <a:lnT w="6350" cap="flat" cmpd="sng" algn="ctr">
                      <a:solidFill>
                        <a:srgbClr val="96D1DE"/>
                      </a:solidFill>
                      <a:prstDash val="solid"/>
                      <a:round/>
                      <a:headEnd type="none" w="med" len="med"/>
                      <a:tailEnd type="none" w="med" len="med"/>
                    </a:lnT>
                    <a:lnB w="6350" cap="flat" cmpd="sng" algn="ctr">
                      <a:solidFill>
                        <a:srgbClr val="DCEFF3"/>
                      </a:solidFill>
                      <a:prstDash val="solid"/>
                      <a:round/>
                      <a:headEnd type="none" w="med" len="med"/>
                      <a:tailEnd type="none" w="med" len="med"/>
                    </a:lnB>
                    <a:solidFill>
                      <a:srgbClr val="DCEFF3"/>
                    </a:solidFill>
                  </a:tcPr>
                </a:tc>
                <a:extLst>
                  <a:ext uri="{0D108BD9-81ED-4DB2-BD59-A6C34878D82A}">
                    <a16:rowId xmlns:a16="http://schemas.microsoft.com/office/drawing/2014/main" xmlns="" val="10000"/>
                  </a:ext>
                </a:extLst>
              </a:tr>
              <a:tr h="160034">
                <a:tc>
                  <a:txBody>
                    <a:bodyPr/>
                    <a:lstStyle/>
                    <a:p>
                      <a:pPr algn="l" fontAlgn="b"/>
                      <a:r>
                        <a:rPr lang="en-US" sz="1100" b="0" i="0" u="none" strike="noStrike">
                          <a:solidFill>
                            <a:srgbClr val="000000"/>
                          </a:solidFill>
                          <a:effectLst/>
                          <a:latin typeface="Calibri Light" panose="020F0302020204030204" pitchFamily="34" charset="0"/>
                        </a:rPr>
                        <a:t>BIOMEDICAL ENGINEERING</a:t>
                      </a:r>
                    </a:p>
                  </a:txBody>
                  <a:tcPr marL="68567" marR="0" marT="0" marB="0" anchor="b">
                    <a:lnL>
                      <a:noFill/>
                    </a:lnL>
                    <a:lnR>
                      <a:noFill/>
                    </a:lnR>
                    <a:lnT w="6350" cap="flat" cmpd="sng" algn="ctr">
                      <a:solidFill>
                        <a:srgbClr val="DCEFF3"/>
                      </a:solidFill>
                      <a:prstDash val="solid"/>
                      <a:round/>
                      <a:headEnd type="none" w="med" len="med"/>
                      <a:tailEnd type="none" w="med" len="med"/>
                    </a:lnT>
                    <a:lnB w="6350" cap="flat" cmpd="sng" algn="ctr">
                      <a:solidFill>
                        <a:srgbClr val="DCEFF3"/>
                      </a:solidFill>
                      <a:prstDash val="solid"/>
                      <a:round/>
                      <a:headEnd type="none" w="med" len="med"/>
                      <a:tailEnd type="none" w="med" len="med"/>
                    </a:lnB>
                    <a:solidFill>
                      <a:srgbClr val="B8E0E9"/>
                    </a:solidFill>
                  </a:tcPr>
                </a:tc>
                <a:tc>
                  <a:txBody>
                    <a:bodyPr/>
                    <a:lstStyle/>
                    <a:p>
                      <a:pPr algn="r" fontAlgn="b"/>
                      <a:r>
                        <a:rPr lang="en-US" sz="1100" b="0" i="0" u="none" strike="noStrike">
                          <a:solidFill>
                            <a:srgbClr val="000000"/>
                          </a:solidFill>
                          <a:effectLst/>
                          <a:latin typeface="Calibri Light" panose="020F0302020204030204" pitchFamily="34" charset="0"/>
                        </a:rPr>
                        <a:t>73</a:t>
                      </a:r>
                    </a:p>
                  </a:txBody>
                  <a:tcPr marL="0" marR="0" marT="0" marB="0" anchor="b">
                    <a:lnL>
                      <a:noFill/>
                    </a:lnL>
                    <a:lnR>
                      <a:noFill/>
                    </a:lnR>
                    <a:lnT w="6350" cap="flat" cmpd="sng" algn="ctr">
                      <a:solidFill>
                        <a:srgbClr val="DCEFF3"/>
                      </a:solidFill>
                      <a:prstDash val="solid"/>
                      <a:round/>
                      <a:headEnd type="none" w="med" len="med"/>
                      <a:tailEnd type="none" w="med" len="med"/>
                    </a:lnT>
                    <a:lnB w="6350" cap="flat" cmpd="sng" algn="ctr">
                      <a:solidFill>
                        <a:srgbClr val="DCEFF3"/>
                      </a:solidFill>
                      <a:prstDash val="solid"/>
                      <a:round/>
                      <a:headEnd type="none" w="med" len="med"/>
                      <a:tailEnd type="none" w="med" len="med"/>
                    </a:lnB>
                    <a:solidFill>
                      <a:srgbClr val="B8E0E9"/>
                    </a:solidFill>
                  </a:tcPr>
                </a:tc>
                <a:extLst>
                  <a:ext uri="{0D108BD9-81ED-4DB2-BD59-A6C34878D82A}">
                    <a16:rowId xmlns:a16="http://schemas.microsoft.com/office/drawing/2014/main" xmlns="" val="10001"/>
                  </a:ext>
                </a:extLst>
              </a:tr>
              <a:tr h="160034">
                <a:tc>
                  <a:txBody>
                    <a:bodyPr/>
                    <a:lstStyle/>
                    <a:p>
                      <a:pPr algn="l" fontAlgn="b"/>
                      <a:r>
                        <a:rPr lang="en-US" sz="1100" b="0" i="0" u="none" strike="noStrike">
                          <a:solidFill>
                            <a:srgbClr val="000000"/>
                          </a:solidFill>
                          <a:effectLst/>
                          <a:latin typeface="Calibri Light" panose="020F0302020204030204" pitchFamily="34" charset="0"/>
                        </a:rPr>
                        <a:t>ENVIRONMENTAL ENGINEERING</a:t>
                      </a:r>
                    </a:p>
                  </a:txBody>
                  <a:tcPr marL="68567" marR="0" marT="0" marB="0" anchor="b">
                    <a:lnL>
                      <a:noFill/>
                    </a:lnL>
                    <a:lnR>
                      <a:noFill/>
                    </a:lnR>
                    <a:lnT w="6350" cap="flat" cmpd="sng" algn="ctr">
                      <a:solidFill>
                        <a:srgbClr val="DCEFF3"/>
                      </a:solidFill>
                      <a:prstDash val="solid"/>
                      <a:round/>
                      <a:headEnd type="none" w="med" len="med"/>
                      <a:tailEnd type="none" w="med" len="med"/>
                    </a:lnT>
                    <a:lnB w="6350" cap="flat" cmpd="sng" algn="ctr">
                      <a:solidFill>
                        <a:srgbClr val="DCEFF3"/>
                      </a:solidFill>
                      <a:prstDash val="solid"/>
                      <a:round/>
                      <a:headEnd type="none" w="med" len="med"/>
                      <a:tailEnd type="none" w="med" len="med"/>
                    </a:lnB>
                    <a:solidFill>
                      <a:srgbClr val="B8E0E9"/>
                    </a:solidFill>
                  </a:tcPr>
                </a:tc>
                <a:tc>
                  <a:txBody>
                    <a:bodyPr/>
                    <a:lstStyle/>
                    <a:p>
                      <a:pPr algn="r" fontAlgn="b"/>
                      <a:r>
                        <a:rPr lang="en-US" sz="1100" b="0" i="0" u="none" strike="noStrike">
                          <a:solidFill>
                            <a:srgbClr val="000000"/>
                          </a:solidFill>
                          <a:effectLst/>
                          <a:latin typeface="Calibri Light" panose="020F0302020204030204" pitchFamily="34" charset="0"/>
                        </a:rPr>
                        <a:t>66</a:t>
                      </a:r>
                    </a:p>
                  </a:txBody>
                  <a:tcPr marL="0" marR="0" marT="0" marB="0" anchor="b">
                    <a:lnL>
                      <a:noFill/>
                    </a:lnL>
                    <a:lnR>
                      <a:noFill/>
                    </a:lnR>
                    <a:lnT w="6350" cap="flat" cmpd="sng" algn="ctr">
                      <a:solidFill>
                        <a:srgbClr val="DCEFF3"/>
                      </a:solidFill>
                      <a:prstDash val="solid"/>
                      <a:round/>
                      <a:headEnd type="none" w="med" len="med"/>
                      <a:tailEnd type="none" w="med" len="med"/>
                    </a:lnT>
                    <a:lnB w="6350" cap="flat" cmpd="sng" algn="ctr">
                      <a:solidFill>
                        <a:srgbClr val="DCEFF3"/>
                      </a:solidFill>
                      <a:prstDash val="solid"/>
                      <a:round/>
                      <a:headEnd type="none" w="med" len="med"/>
                      <a:tailEnd type="none" w="med" len="med"/>
                    </a:lnB>
                    <a:solidFill>
                      <a:srgbClr val="B8E0E9"/>
                    </a:solidFill>
                  </a:tcPr>
                </a:tc>
                <a:extLst>
                  <a:ext uri="{0D108BD9-81ED-4DB2-BD59-A6C34878D82A}">
                    <a16:rowId xmlns:a16="http://schemas.microsoft.com/office/drawing/2014/main" xmlns="" val="10002"/>
                  </a:ext>
                </a:extLst>
              </a:tr>
              <a:tr h="160034">
                <a:tc>
                  <a:txBody>
                    <a:bodyPr/>
                    <a:lstStyle/>
                    <a:p>
                      <a:pPr algn="l" fontAlgn="b"/>
                      <a:r>
                        <a:rPr lang="en-US" sz="1100" b="0" i="0" u="none" strike="noStrike">
                          <a:solidFill>
                            <a:srgbClr val="000000"/>
                          </a:solidFill>
                          <a:effectLst/>
                          <a:latin typeface="Calibri Light" panose="020F0302020204030204" pitchFamily="34" charset="0"/>
                        </a:rPr>
                        <a:t>BIOTECH, BIOCHEM &amp; BIOMASS ENG</a:t>
                      </a:r>
                    </a:p>
                  </a:txBody>
                  <a:tcPr marL="68567" marR="0" marT="0" marB="0" anchor="b">
                    <a:lnL>
                      <a:noFill/>
                    </a:lnL>
                    <a:lnR>
                      <a:noFill/>
                    </a:lnR>
                    <a:lnT w="6350" cap="flat" cmpd="sng" algn="ctr">
                      <a:solidFill>
                        <a:srgbClr val="DCEFF3"/>
                      </a:solidFill>
                      <a:prstDash val="solid"/>
                      <a:round/>
                      <a:headEnd type="none" w="med" len="med"/>
                      <a:tailEnd type="none" w="med" len="med"/>
                    </a:lnT>
                    <a:lnB w="6350" cap="flat" cmpd="sng" algn="ctr">
                      <a:solidFill>
                        <a:srgbClr val="DCEFF3"/>
                      </a:solidFill>
                      <a:prstDash val="solid"/>
                      <a:round/>
                      <a:headEnd type="none" w="med" len="med"/>
                      <a:tailEnd type="none" w="med" len="med"/>
                    </a:lnB>
                    <a:solidFill>
                      <a:srgbClr val="B8E0E9"/>
                    </a:solidFill>
                  </a:tcPr>
                </a:tc>
                <a:tc>
                  <a:txBody>
                    <a:bodyPr/>
                    <a:lstStyle/>
                    <a:p>
                      <a:pPr algn="r" fontAlgn="b"/>
                      <a:r>
                        <a:rPr lang="en-US" sz="1100" b="0" i="0" u="none" strike="noStrike">
                          <a:solidFill>
                            <a:srgbClr val="000000"/>
                          </a:solidFill>
                          <a:effectLst/>
                          <a:latin typeface="Calibri Light" panose="020F0302020204030204" pitchFamily="34" charset="0"/>
                        </a:rPr>
                        <a:t>46</a:t>
                      </a:r>
                    </a:p>
                  </a:txBody>
                  <a:tcPr marL="0" marR="0" marT="0" marB="0" anchor="b">
                    <a:lnL>
                      <a:noFill/>
                    </a:lnL>
                    <a:lnR>
                      <a:noFill/>
                    </a:lnR>
                    <a:lnT w="6350" cap="flat" cmpd="sng" algn="ctr">
                      <a:solidFill>
                        <a:srgbClr val="DCEFF3"/>
                      </a:solidFill>
                      <a:prstDash val="solid"/>
                      <a:round/>
                      <a:headEnd type="none" w="med" len="med"/>
                      <a:tailEnd type="none" w="med" len="med"/>
                    </a:lnT>
                    <a:lnB w="6350" cap="flat" cmpd="sng" algn="ctr">
                      <a:solidFill>
                        <a:srgbClr val="DCEFF3"/>
                      </a:solidFill>
                      <a:prstDash val="solid"/>
                      <a:round/>
                      <a:headEnd type="none" w="med" len="med"/>
                      <a:tailEnd type="none" w="med" len="med"/>
                    </a:lnB>
                    <a:solidFill>
                      <a:srgbClr val="B8E0E9"/>
                    </a:solidFill>
                  </a:tcPr>
                </a:tc>
                <a:extLst>
                  <a:ext uri="{0D108BD9-81ED-4DB2-BD59-A6C34878D82A}">
                    <a16:rowId xmlns:a16="http://schemas.microsoft.com/office/drawing/2014/main" xmlns="" val="10003"/>
                  </a:ext>
                </a:extLst>
              </a:tr>
              <a:tr h="160034">
                <a:tc>
                  <a:txBody>
                    <a:bodyPr/>
                    <a:lstStyle/>
                    <a:p>
                      <a:pPr algn="l" fontAlgn="b"/>
                      <a:r>
                        <a:rPr lang="en-US" sz="1100" b="0" i="0" u="none" strike="noStrike">
                          <a:solidFill>
                            <a:srgbClr val="000000"/>
                          </a:solidFill>
                          <a:effectLst/>
                          <a:latin typeface="Calibri Light" panose="020F0302020204030204" pitchFamily="34" charset="0"/>
                        </a:rPr>
                        <a:t>THERMAL TRANSPORT PROCESSES</a:t>
                      </a:r>
                    </a:p>
                  </a:txBody>
                  <a:tcPr marL="68567" marR="0" marT="0" marB="0" anchor="b">
                    <a:lnL>
                      <a:noFill/>
                    </a:lnL>
                    <a:lnR>
                      <a:noFill/>
                    </a:lnR>
                    <a:lnT w="6350" cap="flat" cmpd="sng" algn="ctr">
                      <a:solidFill>
                        <a:srgbClr val="DCEFF3"/>
                      </a:solidFill>
                      <a:prstDash val="solid"/>
                      <a:round/>
                      <a:headEnd type="none" w="med" len="med"/>
                      <a:tailEnd type="none" w="med" len="med"/>
                    </a:lnT>
                    <a:lnB w="6350" cap="flat" cmpd="sng" algn="ctr">
                      <a:solidFill>
                        <a:srgbClr val="DCEFF3"/>
                      </a:solidFill>
                      <a:prstDash val="solid"/>
                      <a:round/>
                      <a:headEnd type="none" w="med" len="med"/>
                      <a:tailEnd type="none" w="med" len="med"/>
                    </a:lnB>
                    <a:solidFill>
                      <a:srgbClr val="B8E0E9"/>
                    </a:solidFill>
                  </a:tcPr>
                </a:tc>
                <a:tc>
                  <a:txBody>
                    <a:bodyPr/>
                    <a:lstStyle/>
                    <a:p>
                      <a:pPr algn="r" fontAlgn="b"/>
                      <a:r>
                        <a:rPr lang="en-US" sz="1100" b="0" i="0" u="none" strike="noStrike">
                          <a:solidFill>
                            <a:srgbClr val="000000"/>
                          </a:solidFill>
                          <a:effectLst/>
                          <a:latin typeface="Calibri Light" panose="020F0302020204030204" pitchFamily="34" charset="0"/>
                        </a:rPr>
                        <a:t>35</a:t>
                      </a:r>
                    </a:p>
                  </a:txBody>
                  <a:tcPr marL="0" marR="0" marT="0" marB="0" anchor="b">
                    <a:lnL>
                      <a:noFill/>
                    </a:lnL>
                    <a:lnR>
                      <a:noFill/>
                    </a:lnR>
                    <a:lnT w="6350" cap="flat" cmpd="sng" algn="ctr">
                      <a:solidFill>
                        <a:srgbClr val="DCEFF3"/>
                      </a:solidFill>
                      <a:prstDash val="solid"/>
                      <a:round/>
                      <a:headEnd type="none" w="med" len="med"/>
                      <a:tailEnd type="none" w="med" len="med"/>
                    </a:lnT>
                    <a:lnB w="6350" cap="flat" cmpd="sng" algn="ctr">
                      <a:solidFill>
                        <a:srgbClr val="DCEFF3"/>
                      </a:solidFill>
                      <a:prstDash val="solid"/>
                      <a:round/>
                      <a:headEnd type="none" w="med" len="med"/>
                      <a:tailEnd type="none" w="med" len="med"/>
                    </a:lnB>
                    <a:solidFill>
                      <a:srgbClr val="B8E0E9"/>
                    </a:solidFill>
                  </a:tcPr>
                </a:tc>
                <a:extLst>
                  <a:ext uri="{0D108BD9-81ED-4DB2-BD59-A6C34878D82A}">
                    <a16:rowId xmlns:a16="http://schemas.microsoft.com/office/drawing/2014/main" xmlns="" val="10004"/>
                  </a:ext>
                </a:extLst>
              </a:tr>
              <a:tr h="160034">
                <a:tc>
                  <a:txBody>
                    <a:bodyPr/>
                    <a:lstStyle/>
                    <a:p>
                      <a:pPr algn="l" fontAlgn="b"/>
                      <a:r>
                        <a:rPr lang="en-US" sz="1100" b="0" i="0" u="none" strike="noStrike">
                          <a:solidFill>
                            <a:srgbClr val="000000"/>
                          </a:solidFill>
                          <a:effectLst/>
                          <a:latin typeface="Calibri Light" panose="020F0302020204030204" pitchFamily="34" charset="0"/>
                        </a:rPr>
                        <a:t>CATALYSIS AND BIOCATALYSIS</a:t>
                      </a:r>
                    </a:p>
                  </a:txBody>
                  <a:tcPr marL="68567" marR="0" marT="0" marB="0" anchor="b">
                    <a:lnL>
                      <a:noFill/>
                    </a:lnL>
                    <a:lnR>
                      <a:noFill/>
                    </a:lnR>
                    <a:lnT w="6350" cap="flat" cmpd="sng" algn="ctr">
                      <a:solidFill>
                        <a:srgbClr val="DCEFF3"/>
                      </a:solidFill>
                      <a:prstDash val="solid"/>
                      <a:round/>
                      <a:headEnd type="none" w="med" len="med"/>
                      <a:tailEnd type="none" w="med" len="med"/>
                    </a:lnT>
                    <a:lnB w="6350" cap="flat" cmpd="sng" algn="ctr">
                      <a:solidFill>
                        <a:srgbClr val="DCEFF3"/>
                      </a:solidFill>
                      <a:prstDash val="solid"/>
                      <a:round/>
                      <a:headEnd type="none" w="med" len="med"/>
                      <a:tailEnd type="none" w="med" len="med"/>
                    </a:lnB>
                    <a:solidFill>
                      <a:srgbClr val="B8E0E9"/>
                    </a:solidFill>
                  </a:tcPr>
                </a:tc>
                <a:tc>
                  <a:txBody>
                    <a:bodyPr/>
                    <a:lstStyle/>
                    <a:p>
                      <a:pPr algn="r" fontAlgn="b"/>
                      <a:r>
                        <a:rPr lang="en-US" sz="1100" b="0" i="0" u="none" strike="noStrike">
                          <a:solidFill>
                            <a:srgbClr val="000000"/>
                          </a:solidFill>
                          <a:effectLst/>
                          <a:latin typeface="Calibri Light" panose="020F0302020204030204" pitchFamily="34" charset="0"/>
                        </a:rPr>
                        <a:t>34</a:t>
                      </a:r>
                    </a:p>
                  </a:txBody>
                  <a:tcPr marL="0" marR="0" marT="0" marB="0" anchor="b">
                    <a:lnL>
                      <a:noFill/>
                    </a:lnL>
                    <a:lnR>
                      <a:noFill/>
                    </a:lnR>
                    <a:lnT w="6350" cap="flat" cmpd="sng" algn="ctr">
                      <a:solidFill>
                        <a:srgbClr val="DCEFF3"/>
                      </a:solidFill>
                      <a:prstDash val="solid"/>
                      <a:round/>
                      <a:headEnd type="none" w="med" len="med"/>
                      <a:tailEnd type="none" w="med" len="med"/>
                    </a:lnT>
                    <a:lnB w="6350" cap="flat" cmpd="sng" algn="ctr">
                      <a:solidFill>
                        <a:srgbClr val="DCEFF3"/>
                      </a:solidFill>
                      <a:prstDash val="solid"/>
                      <a:round/>
                      <a:headEnd type="none" w="med" len="med"/>
                      <a:tailEnd type="none" w="med" len="med"/>
                    </a:lnB>
                    <a:solidFill>
                      <a:srgbClr val="B8E0E9"/>
                    </a:solidFill>
                  </a:tcPr>
                </a:tc>
                <a:extLst>
                  <a:ext uri="{0D108BD9-81ED-4DB2-BD59-A6C34878D82A}">
                    <a16:rowId xmlns:a16="http://schemas.microsoft.com/office/drawing/2014/main" xmlns="" val="10005"/>
                  </a:ext>
                </a:extLst>
              </a:tr>
              <a:tr h="160034">
                <a:tc>
                  <a:txBody>
                    <a:bodyPr/>
                    <a:lstStyle/>
                    <a:p>
                      <a:pPr algn="l" fontAlgn="b"/>
                      <a:r>
                        <a:rPr lang="en-US" sz="1100" b="0" i="0" u="none" strike="noStrike">
                          <a:solidFill>
                            <a:srgbClr val="000000"/>
                          </a:solidFill>
                          <a:effectLst/>
                          <a:latin typeface="Calibri Light" panose="020F0302020204030204" pitchFamily="34" charset="0"/>
                        </a:rPr>
                        <a:t>FLUID DYNAMICS</a:t>
                      </a:r>
                    </a:p>
                  </a:txBody>
                  <a:tcPr marL="68567" marR="0" marT="0" marB="0" anchor="b">
                    <a:lnL>
                      <a:noFill/>
                    </a:lnL>
                    <a:lnR>
                      <a:noFill/>
                    </a:lnR>
                    <a:lnT w="6350" cap="flat" cmpd="sng" algn="ctr">
                      <a:solidFill>
                        <a:srgbClr val="DCEFF3"/>
                      </a:solidFill>
                      <a:prstDash val="solid"/>
                      <a:round/>
                      <a:headEnd type="none" w="med" len="med"/>
                      <a:tailEnd type="none" w="med" len="med"/>
                    </a:lnT>
                    <a:lnB w="6350" cap="flat" cmpd="sng" algn="ctr">
                      <a:solidFill>
                        <a:srgbClr val="DCEFF3"/>
                      </a:solidFill>
                      <a:prstDash val="solid"/>
                      <a:round/>
                      <a:headEnd type="none" w="med" len="med"/>
                      <a:tailEnd type="none" w="med" len="med"/>
                    </a:lnB>
                    <a:solidFill>
                      <a:srgbClr val="B8E0E9"/>
                    </a:solidFill>
                  </a:tcPr>
                </a:tc>
                <a:tc>
                  <a:txBody>
                    <a:bodyPr/>
                    <a:lstStyle/>
                    <a:p>
                      <a:pPr algn="r" fontAlgn="b"/>
                      <a:r>
                        <a:rPr lang="en-US" sz="1100" b="0" i="0" u="none" strike="noStrike">
                          <a:solidFill>
                            <a:srgbClr val="000000"/>
                          </a:solidFill>
                          <a:effectLst/>
                          <a:latin typeface="Calibri Light" panose="020F0302020204030204" pitchFamily="34" charset="0"/>
                        </a:rPr>
                        <a:t>30</a:t>
                      </a:r>
                    </a:p>
                  </a:txBody>
                  <a:tcPr marL="0" marR="0" marT="0" marB="0" anchor="b">
                    <a:lnL>
                      <a:noFill/>
                    </a:lnL>
                    <a:lnR>
                      <a:noFill/>
                    </a:lnR>
                    <a:lnT w="6350" cap="flat" cmpd="sng" algn="ctr">
                      <a:solidFill>
                        <a:srgbClr val="DCEFF3"/>
                      </a:solidFill>
                      <a:prstDash val="solid"/>
                      <a:round/>
                      <a:headEnd type="none" w="med" len="med"/>
                      <a:tailEnd type="none" w="med" len="med"/>
                    </a:lnT>
                    <a:lnB w="6350" cap="flat" cmpd="sng" algn="ctr">
                      <a:solidFill>
                        <a:srgbClr val="DCEFF3"/>
                      </a:solidFill>
                      <a:prstDash val="solid"/>
                      <a:round/>
                      <a:headEnd type="none" w="med" len="med"/>
                      <a:tailEnd type="none" w="med" len="med"/>
                    </a:lnB>
                    <a:solidFill>
                      <a:srgbClr val="B8E0E9"/>
                    </a:solidFill>
                  </a:tcPr>
                </a:tc>
                <a:extLst>
                  <a:ext uri="{0D108BD9-81ED-4DB2-BD59-A6C34878D82A}">
                    <a16:rowId xmlns:a16="http://schemas.microsoft.com/office/drawing/2014/main" xmlns="" val="10006"/>
                  </a:ext>
                </a:extLst>
              </a:tr>
              <a:tr h="160034">
                <a:tc>
                  <a:txBody>
                    <a:bodyPr/>
                    <a:lstStyle/>
                    <a:p>
                      <a:pPr algn="l" fontAlgn="b"/>
                      <a:r>
                        <a:rPr lang="en-US" sz="1100" b="0" i="0" u="none" strike="noStrike">
                          <a:solidFill>
                            <a:srgbClr val="000000"/>
                          </a:solidFill>
                          <a:effectLst/>
                          <a:latin typeface="Calibri Light" panose="020F0302020204030204" pitchFamily="34" charset="0"/>
                        </a:rPr>
                        <a:t>ENVIRONMENTAL SUSTAINABILITY</a:t>
                      </a:r>
                    </a:p>
                  </a:txBody>
                  <a:tcPr marL="68567" marR="0" marT="0" marB="0" anchor="b">
                    <a:lnL>
                      <a:noFill/>
                    </a:lnL>
                    <a:lnR>
                      <a:noFill/>
                    </a:lnR>
                    <a:lnT w="6350" cap="flat" cmpd="sng" algn="ctr">
                      <a:solidFill>
                        <a:srgbClr val="DCEFF3"/>
                      </a:solidFill>
                      <a:prstDash val="solid"/>
                      <a:round/>
                      <a:headEnd type="none" w="med" len="med"/>
                      <a:tailEnd type="none" w="med" len="med"/>
                    </a:lnT>
                    <a:lnB w="6350" cap="flat" cmpd="sng" algn="ctr">
                      <a:solidFill>
                        <a:srgbClr val="DCEFF3"/>
                      </a:solidFill>
                      <a:prstDash val="solid"/>
                      <a:round/>
                      <a:headEnd type="none" w="med" len="med"/>
                      <a:tailEnd type="none" w="med" len="med"/>
                    </a:lnB>
                    <a:solidFill>
                      <a:srgbClr val="B8E0E9"/>
                    </a:solidFill>
                  </a:tcPr>
                </a:tc>
                <a:tc>
                  <a:txBody>
                    <a:bodyPr/>
                    <a:lstStyle/>
                    <a:p>
                      <a:pPr algn="r" fontAlgn="b"/>
                      <a:r>
                        <a:rPr lang="en-US" sz="1100" b="0" i="0" u="none" strike="noStrike">
                          <a:solidFill>
                            <a:srgbClr val="000000"/>
                          </a:solidFill>
                          <a:effectLst/>
                          <a:latin typeface="Calibri Light" panose="020F0302020204030204" pitchFamily="34" charset="0"/>
                        </a:rPr>
                        <a:t>30</a:t>
                      </a:r>
                    </a:p>
                  </a:txBody>
                  <a:tcPr marL="0" marR="0" marT="0" marB="0" anchor="b">
                    <a:lnL>
                      <a:noFill/>
                    </a:lnL>
                    <a:lnR>
                      <a:noFill/>
                    </a:lnR>
                    <a:lnT w="6350" cap="flat" cmpd="sng" algn="ctr">
                      <a:solidFill>
                        <a:srgbClr val="DCEFF3"/>
                      </a:solidFill>
                      <a:prstDash val="solid"/>
                      <a:round/>
                      <a:headEnd type="none" w="med" len="med"/>
                      <a:tailEnd type="none" w="med" len="med"/>
                    </a:lnT>
                    <a:lnB w="6350" cap="flat" cmpd="sng" algn="ctr">
                      <a:solidFill>
                        <a:srgbClr val="DCEFF3"/>
                      </a:solidFill>
                      <a:prstDash val="solid"/>
                      <a:round/>
                      <a:headEnd type="none" w="med" len="med"/>
                      <a:tailEnd type="none" w="med" len="med"/>
                    </a:lnB>
                    <a:solidFill>
                      <a:srgbClr val="B8E0E9"/>
                    </a:solidFill>
                  </a:tcPr>
                </a:tc>
                <a:extLst>
                  <a:ext uri="{0D108BD9-81ED-4DB2-BD59-A6C34878D82A}">
                    <a16:rowId xmlns:a16="http://schemas.microsoft.com/office/drawing/2014/main" xmlns="" val="10007"/>
                  </a:ext>
                </a:extLst>
              </a:tr>
              <a:tr h="160034">
                <a:tc>
                  <a:txBody>
                    <a:bodyPr/>
                    <a:lstStyle/>
                    <a:p>
                      <a:pPr algn="l" fontAlgn="b"/>
                      <a:r>
                        <a:rPr lang="en-US" sz="1100" b="0" i="0" u="none" strike="noStrike">
                          <a:solidFill>
                            <a:srgbClr val="000000"/>
                          </a:solidFill>
                          <a:effectLst/>
                          <a:latin typeface="Calibri Light" panose="020F0302020204030204" pitchFamily="34" charset="0"/>
                        </a:rPr>
                        <a:t>PARTICULATE &amp;MULTIPHASE PROCES</a:t>
                      </a:r>
                    </a:p>
                  </a:txBody>
                  <a:tcPr marL="68567" marR="0" marT="0" marB="0" anchor="b">
                    <a:lnL>
                      <a:noFill/>
                    </a:lnL>
                    <a:lnR>
                      <a:noFill/>
                    </a:lnR>
                    <a:lnT w="6350" cap="flat" cmpd="sng" algn="ctr">
                      <a:solidFill>
                        <a:srgbClr val="DCEFF3"/>
                      </a:solidFill>
                      <a:prstDash val="solid"/>
                      <a:round/>
                      <a:headEnd type="none" w="med" len="med"/>
                      <a:tailEnd type="none" w="med" len="med"/>
                    </a:lnT>
                    <a:lnB w="6350" cap="flat" cmpd="sng" algn="ctr">
                      <a:solidFill>
                        <a:srgbClr val="DCEFF3"/>
                      </a:solidFill>
                      <a:prstDash val="solid"/>
                      <a:round/>
                      <a:headEnd type="none" w="med" len="med"/>
                      <a:tailEnd type="none" w="med" len="med"/>
                    </a:lnB>
                    <a:solidFill>
                      <a:srgbClr val="B8E0E9"/>
                    </a:solidFill>
                  </a:tcPr>
                </a:tc>
                <a:tc>
                  <a:txBody>
                    <a:bodyPr/>
                    <a:lstStyle/>
                    <a:p>
                      <a:pPr algn="r" fontAlgn="b"/>
                      <a:r>
                        <a:rPr lang="en-US" sz="1100" b="0" i="0" u="none" strike="noStrike" dirty="0">
                          <a:solidFill>
                            <a:srgbClr val="000000"/>
                          </a:solidFill>
                          <a:effectLst/>
                          <a:latin typeface="Calibri Light" panose="020F0302020204030204" pitchFamily="34" charset="0"/>
                        </a:rPr>
                        <a:t>29</a:t>
                      </a:r>
                    </a:p>
                  </a:txBody>
                  <a:tcPr marL="0" marR="0" marT="0" marB="0" anchor="b">
                    <a:lnL>
                      <a:noFill/>
                    </a:lnL>
                    <a:lnR>
                      <a:noFill/>
                    </a:lnR>
                    <a:lnT w="6350" cap="flat" cmpd="sng" algn="ctr">
                      <a:solidFill>
                        <a:srgbClr val="DCEFF3"/>
                      </a:solidFill>
                      <a:prstDash val="solid"/>
                      <a:round/>
                      <a:headEnd type="none" w="med" len="med"/>
                      <a:tailEnd type="none" w="med" len="med"/>
                    </a:lnT>
                    <a:lnB w="6350" cap="flat" cmpd="sng" algn="ctr">
                      <a:solidFill>
                        <a:srgbClr val="DCEFF3"/>
                      </a:solidFill>
                      <a:prstDash val="solid"/>
                      <a:round/>
                      <a:headEnd type="none" w="med" len="med"/>
                      <a:tailEnd type="none" w="med" len="med"/>
                    </a:lnB>
                    <a:solidFill>
                      <a:srgbClr val="B8E0E9"/>
                    </a:solidFill>
                  </a:tcPr>
                </a:tc>
                <a:extLst>
                  <a:ext uri="{0D108BD9-81ED-4DB2-BD59-A6C34878D82A}">
                    <a16:rowId xmlns:a16="http://schemas.microsoft.com/office/drawing/2014/main" xmlns="" val="10008"/>
                  </a:ext>
                </a:extLst>
              </a:tr>
              <a:tr h="160034">
                <a:tc>
                  <a:txBody>
                    <a:bodyPr/>
                    <a:lstStyle/>
                    <a:p>
                      <a:pPr algn="l" fontAlgn="b"/>
                      <a:r>
                        <a:rPr lang="en-US" sz="1100" b="0" i="0" u="none" strike="noStrike">
                          <a:solidFill>
                            <a:srgbClr val="000000"/>
                          </a:solidFill>
                          <a:effectLst/>
                          <a:latin typeface="Calibri Light" panose="020F0302020204030204" pitchFamily="34" charset="0"/>
                        </a:rPr>
                        <a:t>PROCESS &amp; REACTION ENGINEERING</a:t>
                      </a:r>
                    </a:p>
                  </a:txBody>
                  <a:tcPr marL="68567" marR="0" marT="0" marB="0" anchor="b">
                    <a:lnL>
                      <a:noFill/>
                    </a:lnL>
                    <a:lnR>
                      <a:noFill/>
                    </a:lnR>
                    <a:lnT w="6350" cap="flat" cmpd="sng" algn="ctr">
                      <a:solidFill>
                        <a:srgbClr val="DCEFF3"/>
                      </a:solidFill>
                      <a:prstDash val="solid"/>
                      <a:round/>
                      <a:headEnd type="none" w="med" len="med"/>
                      <a:tailEnd type="none" w="med" len="med"/>
                    </a:lnT>
                    <a:lnB w="6350" cap="flat" cmpd="sng" algn="ctr">
                      <a:solidFill>
                        <a:srgbClr val="DCEFF3"/>
                      </a:solidFill>
                      <a:prstDash val="solid"/>
                      <a:round/>
                      <a:headEnd type="none" w="med" len="med"/>
                      <a:tailEnd type="none" w="med" len="med"/>
                    </a:lnB>
                    <a:solidFill>
                      <a:srgbClr val="B8E0E9"/>
                    </a:solidFill>
                  </a:tcPr>
                </a:tc>
                <a:tc>
                  <a:txBody>
                    <a:bodyPr/>
                    <a:lstStyle/>
                    <a:p>
                      <a:pPr algn="r" fontAlgn="b"/>
                      <a:r>
                        <a:rPr lang="en-US" sz="1100" b="0" i="0" u="none" strike="noStrike">
                          <a:solidFill>
                            <a:srgbClr val="000000"/>
                          </a:solidFill>
                          <a:effectLst/>
                          <a:latin typeface="Calibri Light" panose="020F0302020204030204" pitchFamily="34" charset="0"/>
                        </a:rPr>
                        <a:t>26</a:t>
                      </a:r>
                    </a:p>
                  </a:txBody>
                  <a:tcPr marL="0" marR="0" marT="0" marB="0" anchor="b">
                    <a:lnL>
                      <a:noFill/>
                    </a:lnL>
                    <a:lnR>
                      <a:noFill/>
                    </a:lnR>
                    <a:lnT w="6350" cap="flat" cmpd="sng" algn="ctr">
                      <a:solidFill>
                        <a:srgbClr val="DCEFF3"/>
                      </a:solidFill>
                      <a:prstDash val="solid"/>
                      <a:round/>
                      <a:headEnd type="none" w="med" len="med"/>
                      <a:tailEnd type="none" w="med" len="med"/>
                    </a:lnT>
                    <a:lnB w="6350" cap="flat" cmpd="sng" algn="ctr">
                      <a:solidFill>
                        <a:srgbClr val="DCEFF3"/>
                      </a:solidFill>
                      <a:prstDash val="solid"/>
                      <a:round/>
                      <a:headEnd type="none" w="med" len="med"/>
                      <a:tailEnd type="none" w="med" len="med"/>
                    </a:lnB>
                    <a:solidFill>
                      <a:srgbClr val="B8E0E9"/>
                    </a:solidFill>
                  </a:tcPr>
                </a:tc>
                <a:extLst>
                  <a:ext uri="{0D108BD9-81ED-4DB2-BD59-A6C34878D82A}">
                    <a16:rowId xmlns:a16="http://schemas.microsoft.com/office/drawing/2014/main" xmlns="" val="10009"/>
                  </a:ext>
                </a:extLst>
              </a:tr>
              <a:tr h="160034">
                <a:tc>
                  <a:txBody>
                    <a:bodyPr/>
                    <a:lstStyle/>
                    <a:p>
                      <a:pPr algn="l" fontAlgn="b"/>
                      <a:r>
                        <a:rPr lang="en-US" sz="1100" b="0" i="0" u="none" strike="noStrike">
                          <a:solidFill>
                            <a:srgbClr val="000000"/>
                          </a:solidFill>
                          <a:effectLst/>
                          <a:latin typeface="Calibri Light" panose="020F0302020204030204" pitchFamily="34" charset="0"/>
                        </a:rPr>
                        <a:t>COMBUSTION, FIRE, &amp; PLASMA SYS</a:t>
                      </a:r>
                    </a:p>
                  </a:txBody>
                  <a:tcPr marL="68567" marR="0" marT="0" marB="0" anchor="b">
                    <a:lnL>
                      <a:noFill/>
                    </a:lnL>
                    <a:lnR>
                      <a:noFill/>
                    </a:lnR>
                    <a:lnT w="6350" cap="flat" cmpd="sng" algn="ctr">
                      <a:solidFill>
                        <a:srgbClr val="DCEFF3"/>
                      </a:solidFill>
                      <a:prstDash val="solid"/>
                      <a:round/>
                      <a:headEnd type="none" w="med" len="med"/>
                      <a:tailEnd type="none" w="med" len="med"/>
                    </a:lnT>
                    <a:lnB w="6350" cap="flat" cmpd="sng" algn="ctr">
                      <a:solidFill>
                        <a:srgbClr val="DCEFF3"/>
                      </a:solidFill>
                      <a:prstDash val="solid"/>
                      <a:round/>
                      <a:headEnd type="none" w="med" len="med"/>
                      <a:tailEnd type="none" w="med" len="med"/>
                    </a:lnB>
                    <a:solidFill>
                      <a:srgbClr val="B8E0E9"/>
                    </a:solidFill>
                  </a:tcPr>
                </a:tc>
                <a:tc>
                  <a:txBody>
                    <a:bodyPr/>
                    <a:lstStyle/>
                    <a:p>
                      <a:pPr algn="r" fontAlgn="b"/>
                      <a:r>
                        <a:rPr lang="en-US" sz="1100" b="0" i="0" u="none" strike="noStrike">
                          <a:solidFill>
                            <a:srgbClr val="000000"/>
                          </a:solidFill>
                          <a:effectLst/>
                          <a:latin typeface="Calibri Light" panose="020F0302020204030204" pitchFamily="34" charset="0"/>
                        </a:rPr>
                        <a:t>26</a:t>
                      </a:r>
                    </a:p>
                  </a:txBody>
                  <a:tcPr marL="0" marR="0" marT="0" marB="0" anchor="b">
                    <a:lnL>
                      <a:noFill/>
                    </a:lnL>
                    <a:lnR>
                      <a:noFill/>
                    </a:lnR>
                    <a:lnT w="6350" cap="flat" cmpd="sng" algn="ctr">
                      <a:solidFill>
                        <a:srgbClr val="DCEFF3"/>
                      </a:solidFill>
                      <a:prstDash val="solid"/>
                      <a:round/>
                      <a:headEnd type="none" w="med" len="med"/>
                      <a:tailEnd type="none" w="med" len="med"/>
                    </a:lnT>
                    <a:lnB w="6350" cap="flat" cmpd="sng" algn="ctr">
                      <a:solidFill>
                        <a:srgbClr val="DCEFF3"/>
                      </a:solidFill>
                      <a:prstDash val="solid"/>
                      <a:round/>
                      <a:headEnd type="none" w="med" len="med"/>
                      <a:tailEnd type="none" w="med" len="med"/>
                    </a:lnB>
                    <a:solidFill>
                      <a:srgbClr val="B8E0E9"/>
                    </a:solidFill>
                  </a:tcPr>
                </a:tc>
                <a:extLst>
                  <a:ext uri="{0D108BD9-81ED-4DB2-BD59-A6C34878D82A}">
                    <a16:rowId xmlns:a16="http://schemas.microsoft.com/office/drawing/2014/main" xmlns="" val="10010"/>
                  </a:ext>
                </a:extLst>
              </a:tr>
              <a:tr h="160034">
                <a:tc>
                  <a:txBody>
                    <a:bodyPr/>
                    <a:lstStyle/>
                    <a:p>
                      <a:pPr algn="l" fontAlgn="b"/>
                      <a:r>
                        <a:rPr lang="en-US" sz="1100" b="0" i="0" u="none" strike="noStrike">
                          <a:solidFill>
                            <a:srgbClr val="000000"/>
                          </a:solidFill>
                          <a:effectLst/>
                          <a:latin typeface="Calibri Light" panose="020F0302020204030204" pitchFamily="34" charset="0"/>
                        </a:rPr>
                        <a:t>Gen &amp; Age Rel Disabilities Eng</a:t>
                      </a:r>
                    </a:p>
                  </a:txBody>
                  <a:tcPr marL="68567" marR="0" marT="0" marB="0" anchor="b">
                    <a:lnL>
                      <a:noFill/>
                    </a:lnL>
                    <a:lnR>
                      <a:noFill/>
                    </a:lnR>
                    <a:lnT w="6350" cap="flat" cmpd="sng" algn="ctr">
                      <a:solidFill>
                        <a:srgbClr val="DCEFF3"/>
                      </a:solidFill>
                      <a:prstDash val="solid"/>
                      <a:round/>
                      <a:headEnd type="none" w="med" len="med"/>
                      <a:tailEnd type="none" w="med" len="med"/>
                    </a:lnT>
                    <a:lnB w="6350" cap="flat" cmpd="sng" algn="ctr">
                      <a:solidFill>
                        <a:srgbClr val="DCEFF3"/>
                      </a:solidFill>
                      <a:prstDash val="solid"/>
                      <a:round/>
                      <a:headEnd type="none" w="med" len="med"/>
                      <a:tailEnd type="none" w="med" len="med"/>
                    </a:lnB>
                    <a:solidFill>
                      <a:srgbClr val="B8E0E9"/>
                    </a:solidFill>
                  </a:tcPr>
                </a:tc>
                <a:tc>
                  <a:txBody>
                    <a:bodyPr/>
                    <a:lstStyle/>
                    <a:p>
                      <a:pPr algn="r" fontAlgn="b"/>
                      <a:r>
                        <a:rPr lang="en-US" sz="1100" b="0" i="0" u="none" strike="noStrike">
                          <a:solidFill>
                            <a:srgbClr val="000000"/>
                          </a:solidFill>
                          <a:effectLst/>
                          <a:latin typeface="Calibri Light" panose="020F0302020204030204" pitchFamily="34" charset="0"/>
                        </a:rPr>
                        <a:t>20</a:t>
                      </a:r>
                    </a:p>
                  </a:txBody>
                  <a:tcPr marL="0" marR="0" marT="0" marB="0" anchor="b">
                    <a:lnL>
                      <a:noFill/>
                    </a:lnL>
                    <a:lnR>
                      <a:noFill/>
                    </a:lnR>
                    <a:lnT w="6350" cap="flat" cmpd="sng" algn="ctr">
                      <a:solidFill>
                        <a:srgbClr val="DCEFF3"/>
                      </a:solidFill>
                      <a:prstDash val="solid"/>
                      <a:round/>
                      <a:headEnd type="none" w="med" len="med"/>
                      <a:tailEnd type="none" w="med" len="med"/>
                    </a:lnT>
                    <a:lnB w="6350" cap="flat" cmpd="sng" algn="ctr">
                      <a:solidFill>
                        <a:srgbClr val="DCEFF3"/>
                      </a:solidFill>
                      <a:prstDash val="solid"/>
                      <a:round/>
                      <a:headEnd type="none" w="med" len="med"/>
                      <a:tailEnd type="none" w="med" len="med"/>
                    </a:lnB>
                    <a:solidFill>
                      <a:srgbClr val="B8E0E9"/>
                    </a:solidFill>
                  </a:tcPr>
                </a:tc>
                <a:extLst>
                  <a:ext uri="{0D108BD9-81ED-4DB2-BD59-A6C34878D82A}">
                    <a16:rowId xmlns:a16="http://schemas.microsoft.com/office/drawing/2014/main" xmlns="" val="10011"/>
                  </a:ext>
                </a:extLst>
              </a:tr>
              <a:tr h="160034">
                <a:tc>
                  <a:txBody>
                    <a:bodyPr/>
                    <a:lstStyle/>
                    <a:p>
                      <a:pPr algn="l" fontAlgn="b"/>
                      <a:r>
                        <a:rPr lang="en-US" sz="1100" b="0" i="0" u="none" strike="noStrike">
                          <a:solidFill>
                            <a:srgbClr val="000000"/>
                          </a:solidFill>
                          <a:effectLst/>
                          <a:latin typeface="Calibri Light" panose="020F0302020204030204" pitchFamily="34" charset="0"/>
                        </a:rPr>
                        <a:t>BIOPHOTONICS, IMAGING &amp;SENSING</a:t>
                      </a:r>
                    </a:p>
                  </a:txBody>
                  <a:tcPr marL="68567" marR="0" marT="0" marB="0" anchor="b">
                    <a:lnL>
                      <a:noFill/>
                    </a:lnL>
                    <a:lnR>
                      <a:noFill/>
                    </a:lnR>
                    <a:lnT w="6350" cap="flat" cmpd="sng" algn="ctr">
                      <a:solidFill>
                        <a:srgbClr val="DCEFF3"/>
                      </a:solidFill>
                      <a:prstDash val="solid"/>
                      <a:round/>
                      <a:headEnd type="none" w="med" len="med"/>
                      <a:tailEnd type="none" w="med" len="med"/>
                    </a:lnT>
                    <a:lnB w="6350" cap="flat" cmpd="sng" algn="ctr">
                      <a:solidFill>
                        <a:srgbClr val="DCEFF3"/>
                      </a:solidFill>
                      <a:prstDash val="solid"/>
                      <a:round/>
                      <a:headEnd type="none" w="med" len="med"/>
                      <a:tailEnd type="none" w="med" len="med"/>
                    </a:lnB>
                    <a:solidFill>
                      <a:srgbClr val="B8E0E9"/>
                    </a:solidFill>
                  </a:tcPr>
                </a:tc>
                <a:tc>
                  <a:txBody>
                    <a:bodyPr/>
                    <a:lstStyle/>
                    <a:p>
                      <a:pPr algn="r" fontAlgn="b"/>
                      <a:r>
                        <a:rPr lang="en-US" sz="1100" b="0" i="0" u="none" strike="noStrike" dirty="0">
                          <a:solidFill>
                            <a:srgbClr val="000000"/>
                          </a:solidFill>
                          <a:effectLst/>
                          <a:latin typeface="Calibri Light" panose="020F0302020204030204" pitchFamily="34" charset="0"/>
                        </a:rPr>
                        <a:t>20</a:t>
                      </a:r>
                    </a:p>
                  </a:txBody>
                  <a:tcPr marL="0" marR="0" marT="0" marB="0" anchor="b">
                    <a:lnL>
                      <a:noFill/>
                    </a:lnL>
                    <a:lnR>
                      <a:noFill/>
                    </a:lnR>
                    <a:lnT w="6350" cap="flat" cmpd="sng" algn="ctr">
                      <a:solidFill>
                        <a:srgbClr val="DCEFF3"/>
                      </a:solidFill>
                      <a:prstDash val="solid"/>
                      <a:round/>
                      <a:headEnd type="none" w="med" len="med"/>
                      <a:tailEnd type="none" w="med" len="med"/>
                    </a:lnT>
                    <a:lnB w="6350" cap="flat" cmpd="sng" algn="ctr">
                      <a:solidFill>
                        <a:srgbClr val="DCEFF3"/>
                      </a:solidFill>
                      <a:prstDash val="solid"/>
                      <a:round/>
                      <a:headEnd type="none" w="med" len="med"/>
                      <a:tailEnd type="none" w="med" len="med"/>
                    </a:lnB>
                    <a:solidFill>
                      <a:srgbClr val="B8E0E9"/>
                    </a:solidFill>
                  </a:tcPr>
                </a:tc>
                <a:extLst>
                  <a:ext uri="{0D108BD9-81ED-4DB2-BD59-A6C34878D82A}">
                    <a16:rowId xmlns:a16="http://schemas.microsoft.com/office/drawing/2014/main" xmlns="" val="10012"/>
                  </a:ext>
                </a:extLst>
              </a:tr>
              <a:tr h="160034">
                <a:tc>
                  <a:txBody>
                    <a:bodyPr/>
                    <a:lstStyle/>
                    <a:p>
                      <a:pPr algn="l" fontAlgn="b"/>
                      <a:r>
                        <a:rPr lang="en-US" sz="1100" b="0" i="0" u="none" strike="noStrike">
                          <a:solidFill>
                            <a:srgbClr val="000000"/>
                          </a:solidFill>
                          <a:effectLst/>
                          <a:latin typeface="Calibri Light" panose="020F0302020204030204" pitchFamily="34" charset="0"/>
                        </a:rPr>
                        <a:t>ENERGY FOR SUSTAINABILITY</a:t>
                      </a:r>
                    </a:p>
                  </a:txBody>
                  <a:tcPr marL="68567" marR="0" marT="0" marB="0" anchor="b">
                    <a:lnL>
                      <a:noFill/>
                    </a:lnL>
                    <a:lnR>
                      <a:noFill/>
                    </a:lnR>
                    <a:lnT w="6350" cap="flat" cmpd="sng" algn="ctr">
                      <a:solidFill>
                        <a:srgbClr val="DCEFF3"/>
                      </a:solidFill>
                      <a:prstDash val="solid"/>
                      <a:round/>
                      <a:headEnd type="none" w="med" len="med"/>
                      <a:tailEnd type="none" w="med" len="med"/>
                    </a:lnT>
                    <a:lnB w="6350" cap="flat" cmpd="sng" algn="ctr">
                      <a:solidFill>
                        <a:srgbClr val="DCEFF3"/>
                      </a:solidFill>
                      <a:prstDash val="solid"/>
                      <a:round/>
                      <a:headEnd type="none" w="med" len="med"/>
                      <a:tailEnd type="none" w="med" len="med"/>
                    </a:lnB>
                    <a:solidFill>
                      <a:srgbClr val="B8E0E9"/>
                    </a:solidFill>
                  </a:tcPr>
                </a:tc>
                <a:tc>
                  <a:txBody>
                    <a:bodyPr/>
                    <a:lstStyle/>
                    <a:p>
                      <a:pPr algn="r" fontAlgn="b"/>
                      <a:r>
                        <a:rPr lang="en-US" sz="1100" b="0" i="0" u="none" strike="noStrike">
                          <a:solidFill>
                            <a:srgbClr val="000000"/>
                          </a:solidFill>
                          <a:effectLst/>
                          <a:latin typeface="Calibri Light" panose="020F0302020204030204" pitchFamily="34" charset="0"/>
                        </a:rPr>
                        <a:t>20</a:t>
                      </a:r>
                    </a:p>
                  </a:txBody>
                  <a:tcPr marL="0" marR="0" marT="0" marB="0" anchor="b">
                    <a:lnL>
                      <a:noFill/>
                    </a:lnL>
                    <a:lnR>
                      <a:noFill/>
                    </a:lnR>
                    <a:lnT w="6350" cap="flat" cmpd="sng" algn="ctr">
                      <a:solidFill>
                        <a:srgbClr val="DCEFF3"/>
                      </a:solidFill>
                      <a:prstDash val="solid"/>
                      <a:round/>
                      <a:headEnd type="none" w="med" len="med"/>
                      <a:tailEnd type="none" w="med" len="med"/>
                    </a:lnT>
                    <a:lnB w="6350" cap="flat" cmpd="sng" algn="ctr">
                      <a:solidFill>
                        <a:srgbClr val="DCEFF3"/>
                      </a:solidFill>
                      <a:prstDash val="solid"/>
                      <a:round/>
                      <a:headEnd type="none" w="med" len="med"/>
                      <a:tailEnd type="none" w="med" len="med"/>
                    </a:lnB>
                    <a:solidFill>
                      <a:srgbClr val="B8E0E9"/>
                    </a:solidFill>
                  </a:tcPr>
                </a:tc>
                <a:extLst>
                  <a:ext uri="{0D108BD9-81ED-4DB2-BD59-A6C34878D82A}">
                    <a16:rowId xmlns:a16="http://schemas.microsoft.com/office/drawing/2014/main" xmlns="" val="10013"/>
                  </a:ext>
                </a:extLst>
              </a:tr>
              <a:tr h="160034">
                <a:tc>
                  <a:txBody>
                    <a:bodyPr/>
                    <a:lstStyle/>
                    <a:p>
                      <a:pPr algn="l" fontAlgn="b"/>
                      <a:r>
                        <a:rPr lang="en-US" sz="1100" b="0" i="0" u="none" strike="noStrike">
                          <a:solidFill>
                            <a:srgbClr val="000000"/>
                          </a:solidFill>
                          <a:effectLst/>
                          <a:latin typeface="Calibri Light" panose="020F0302020204030204" pitchFamily="34" charset="0"/>
                        </a:rPr>
                        <a:t>CHEMICAL &amp; BIOLOGICAL SEPAR</a:t>
                      </a:r>
                    </a:p>
                  </a:txBody>
                  <a:tcPr marL="68567" marR="0" marT="0" marB="0" anchor="b">
                    <a:lnL>
                      <a:noFill/>
                    </a:lnL>
                    <a:lnR>
                      <a:noFill/>
                    </a:lnR>
                    <a:lnT w="6350" cap="flat" cmpd="sng" algn="ctr">
                      <a:solidFill>
                        <a:srgbClr val="DCEFF3"/>
                      </a:solidFill>
                      <a:prstDash val="solid"/>
                      <a:round/>
                      <a:headEnd type="none" w="med" len="med"/>
                      <a:tailEnd type="none" w="med" len="med"/>
                    </a:lnT>
                    <a:lnB w="6350" cap="flat" cmpd="sng" algn="ctr">
                      <a:solidFill>
                        <a:srgbClr val="DCEFF3"/>
                      </a:solidFill>
                      <a:prstDash val="solid"/>
                      <a:round/>
                      <a:headEnd type="none" w="med" len="med"/>
                      <a:tailEnd type="none" w="med" len="med"/>
                    </a:lnB>
                    <a:solidFill>
                      <a:srgbClr val="B8E0E9"/>
                    </a:solidFill>
                  </a:tcPr>
                </a:tc>
                <a:tc>
                  <a:txBody>
                    <a:bodyPr/>
                    <a:lstStyle/>
                    <a:p>
                      <a:pPr algn="r" fontAlgn="b"/>
                      <a:r>
                        <a:rPr lang="en-US" sz="1100" b="0" i="0" u="none" strike="noStrike">
                          <a:solidFill>
                            <a:srgbClr val="000000"/>
                          </a:solidFill>
                          <a:effectLst/>
                          <a:latin typeface="Calibri Light" panose="020F0302020204030204" pitchFamily="34" charset="0"/>
                        </a:rPr>
                        <a:t>17</a:t>
                      </a:r>
                    </a:p>
                  </a:txBody>
                  <a:tcPr marL="0" marR="0" marT="0" marB="0" anchor="b">
                    <a:lnL>
                      <a:noFill/>
                    </a:lnL>
                    <a:lnR>
                      <a:noFill/>
                    </a:lnR>
                    <a:lnT w="6350" cap="flat" cmpd="sng" algn="ctr">
                      <a:solidFill>
                        <a:srgbClr val="DCEFF3"/>
                      </a:solidFill>
                      <a:prstDash val="solid"/>
                      <a:round/>
                      <a:headEnd type="none" w="med" len="med"/>
                      <a:tailEnd type="none" w="med" len="med"/>
                    </a:lnT>
                    <a:lnB w="6350" cap="flat" cmpd="sng" algn="ctr">
                      <a:solidFill>
                        <a:srgbClr val="DCEFF3"/>
                      </a:solidFill>
                      <a:prstDash val="solid"/>
                      <a:round/>
                      <a:headEnd type="none" w="med" len="med"/>
                      <a:tailEnd type="none" w="med" len="med"/>
                    </a:lnB>
                    <a:solidFill>
                      <a:srgbClr val="B8E0E9"/>
                    </a:solidFill>
                  </a:tcPr>
                </a:tc>
                <a:extLst>
                  <a:ext uri="{0D108BD9-81ED-4DB2-BD59-A6C34878D82A}">
                    <a16:rowId xmlns:a16="http://schemas.microsoft.com/office/drawing/2014/main" xmlns="" val="10014"/>
                  </a:ext>
                </a:extLst>
              </a:tr>
              <a:tr h="160034">
                <a:tc>
                  <a:txBody>
                    <a:bodyPr/>
                    <a:lstStyle/>
                    <a:p>
                      <a:pPr algn="l" fontAlgn="b"/>
                      <a:r>
                        <a:rPr lang="en-US" sz="1100" b="0" i="0" u="none" strike="noStrike">
                          <a:solidFill>
                            <a:srgbClr val="000000"/>
                          </a:solidFill>
                          <a:effectLst/>
                          <a:latin typeface="Calibri Light" panose="020F0302020204030204" pitchFamily="34" charset="0"/>
                        </a:rPr>
                        <a:t>NANO-BIOSENSING</a:t>
                      </a:r>
                    </a:p>
                  </a:txBody>
                  <a:tcPr marL="68567" marR="0" marT="0" marB="0" anchor="b">
                    <a:lnL>
                      <a:noFill/>
                    </a:lnL>
                    <a:lnR>
                      <a:noFill/>
                    </a:lnR>
                    <a:lnT w="6350" cap="flat" cmpd="sng" algn="ctr">
                      <a:solidFill>
                        <a:srgbClr val="DCEFF3"/>
                      </a:solidFill>
                      <a:prstDash val="solid"/>
                      <a:round/>
                      <a:headEnd type="none" w="med" len="med"/>
                      <a:tailEnd type="none" w="med" len="med"/>
                    </a:lnT>
                    <a:lnB w="6350" cap="flat" cmpd="sng" algn="ctr">
                      <a:solidFill>
                        <a:srgbClr val="DCEFF3"/>
                      </a:solidFill>
                      <a:prstDash val="solid"/>
                      <a:round/>
                      <a:headEnd type="none" w="med" len="med"/>
                      <a:tailEnd type="none" w="med" len="med"/>
                    </a:lnB>
                    <a:solidFill>
                      <a:srgbClr val="B8E0E9"/>
                    </a:solidFill>
                  </a:tcPr>
                </a:tc>
                <a:tc>
                  <a:txBody>
                    <a:bodyPr/>
                    <a:lstStyle/>
                    <a:p>
                      <a:pPr algn="r" fontAlgn="b"/>
                      <a:r>
                        <a:rPr lang="en-US" sz="1100" b="0" i="0" u="none" strike="noStrike">
                          <a:solidFill>
                            <a:srgbClr val="000000"/>
                          </a:solidFill>
                          <a:effectLst/>
                          <a:latin typeface="Calibri Light" panose="020F0302020204030204" pitchFamily="34" charset="0"/>
                        </a:rPr>
                        <a:t>16</a:t>
                      </a:r>
                    </a:p>
                  </a:txBody>
                  <a:tcPr marL="0" marR="0" marT="0" marB="0" anchor="b">
                    <a:lnL>
                      <a:noFill/>
                    </a:lnL>
                    <a:lnR>
                      <a:noFill/>
                    </a:lnR>
                    <a:lnT w="6350" cap="flat" cmpd="sng" algn="ctr">
                      <a:solidFill>
                        <a:srgbClr val="DCEFF3"/>
                      </a:solidFill>
                      <a:prstDash val="solid"/>
                      <a:round/>
                      <a:headEnd type="none" w="med" len="med"/>
                      <a:tailEnd type="none" w="med" len="med"/>
                    </a:lnT>
                    <a:lnB w="6350" cap="flat" cmpd="sng" algn="ctr">
                      <a:solidFill>
                        <a:srgbClr val="DCEFF3"/>
                      </a:solidFill>
                      <a:prstDash val="solid"/>
                      <a:round/>
                      <a:headEnd type="none" w="med" len="med"/>
                      <a:tailEnd type="none" w="med" len="med"/>
                    </a:lnB>
                    <a:solidFill>
                      <a:srgbClr val="B8E0E9"/>
                    </a:solidFill>
                  </a:tcPr>
                </a:tc>
                <a:extLst>
                  <a:ext uri="{0D108BD9-81ED-4DB2-BD59-A6C34878D82A}">
                    <a16:rowId xmlns:a16="http://schemas.microsoft.com/office/drawing/2014/main" xmlns="" val="10015"/>
                  </a:ext>
                </a:extLst>
              </a:tr>
              <a:tr h="160034">
                <a:tc>
                  <a:txBody>
                    <a:bodyPr/>
                    <a:lstStyle/>
                    <a:p>
                      <a:pPr algn="l" fontAlgn="b"/>
                      <a:r>
                        <a:rPr lang="en-US" sz="1100" b="0" i="0" u="none" strike="noStrike" dirty="0">
                          <a:solidFill>
                            <a:srgbClr val="000000"/>
                          </a:solidFill>
                          <a:effectLst/>
                          <a:latin typeface="Calibri Light" panose="020F0302020204030204" pitchFamily="34" charset="0"/>
                        </a:rPr>
                        <a:t>Enviro Health &amp; Safety of Nano</a:t>
                      </a:r>
                    </a:p>
                  </a:txBody>
                  <a:tcPr marL="68567" marR="0" marT="0" marB="0" anchor="b">
                    <a:lnL>
                      <a:noFill/>
                    </a:lnL>
                    <a:lnR>
                      <a:noFill/>
                    </a:lnR>
                    <a:lnT w="6350" cap="flat" cmpd="sng" algn="ctr">
                      <a:solidFill>
                        <a:srgbClr val="DCEFF3"/>
                      </a:solidFill>
                      <a:prstDash val="solid"/>
                      <a:round/>
                      <a:headEnd type="none" w="med" len="med"/>
                      <a:tailEnd type="none" w="med" len="med"/>
                    </a:lnT>
                    <a:lnB w="6350" cap="flat" cmpd="sng" algn="ctr">
                      <a:solidFill>
                        <a:srgbClr val="DCEFF3"/>
                      </a:solidFill>
                      <a:prstDash val="solid"/>
                      <a:round/>
                      <a:headEnd type="none" w="med" len="med"/>
                      <a:tailEnd type="none" w="med" len="med"/>
                    </a:lnB>
                    <a:solidFill>
                      <a:srgbClr val="B8E0E9"/>
                    </a:solidFill>
                  </a:tcPr>
                </a:tc>
                <a:tc>
                  <a:txBody>
                    <a:bodyPr/>
                    <a:lstStyle/>
                    <a:p>
                      <a:pPr algn="r" fontAlgn="b"/>
                      <a:r>
                        <a:rPr lang="en-US" sz="1100" b="0" i="0" u="none" strike="noStrike" dirty="0">
                          <a:solidFill>
                            <a:srgbClr val="000000"/>
                          </a:solidFill>
                          <a:effectLst/>
                          <a:latin typeface="Calibri Light" panose="020F0302020204030204" pitchFamily="34" charset="0"/>
                        </a:rPr>
                        <a:t>13</a:t>
                      </a:r>
                    </a:p>
                  </a:txBody>
                  <a:tcPr marL="0" marR="0" marT="0" marB="0" anchor="b">
                    <a:lnL>
                      <a:noFill/>
                    </a:lnL>
                    <a:lnR>
                      <a:noFill/>
                    </a:lnR>
                    <a:lnT w="6350" cap="flat" cmpd="sng" algn="ctr">
                      <a:solidFill>
                        <a:srgbClr val="DCEFF3"/>
                      </a:solidFill>
                      <a:prstDash val="solid"/>
                      <a:round/>
                      <a:headEnd type="none" w="med" len="med"/>
                      <a:tailEnd type="none" w="med" len="med"/>
                    </a:lnT>
                    <a:lnB w="6350" cap="flat" cmpd="sng" algn="ctr">
                      <a:solidFill>
                        <a:srgbClr val="DCEFF3"/>
                      </a:solidFill>
                      <a:prstDash val="solid"/>
                      <a:round/>
                      <a:headEnd type="none" w="med" len="med"/>
                      <a:tailEnd type="none" w="med" len="med"/>
                    </a:lnB>
                    <a:solidFill>
                      <a:srgbClr val="B8E0E9"/>
                    </a:solidFill>
                  </a:tcPr>
                </a:tc>
                <a:extLst>
                  <a:ext uri="{0D108BD9-81ED-4DB2-BD59-A6C34878D82A}">
                    <a16:rowId xmlns:a16="http://schemas.microsoft.com/office/drawing/2014/main" xmlns="" val="10016"/>
                  </a:ext>
                </a:extLst>
              </a:tr>
            </a:tbl>
          </a:graphicData>
        </a:graphic>
      </p:graphicFrame>
      <p:graphicFrame>
        <p:nvGraphicFramePr>
          <p:cNvPr id="4" name="Table 3"/>
          <p:cNvGraphicFramePr>
            <a:graphicFrameLocks noGrp="1"/>
          </p:cNvGraphicFramePr>
          <p:nvPr/>
        </p:nvGraphicFramePr>
        <p:xfrm>
          <a:off x="4519612" y="1566863"/>
          <a:ext cx="2749154" cy="2849880"/>
        </p:xfrm>
        <a:graphic>
          <a:graphicData uri="http://schemas.openxmlformats.org/drawingml/2006/table">
            <a:tbl>
              <a:tblPr/>
              <a:tblGrid>
                <a:gridCol w="2138231">
                  <a:extLst>
                    <a:ext uri="{9D8B030D-6E8A-4147-A177-3AD203B41FA5}">
                      <a16:colId xmlns:a16="http://schemas.microsoft.com/office/drawing/2014/main" xmlns="" val="20000"/>
                    </a:ext>
                  </a:extLst>
                </a:gridCol>
                <a:gridCol w="610923">
                  <a:extLst>
                    <a:ext uri="{9D8B030D-6E8A-4147-A177-3AD203B41FA5}">
                      <a16:colId xmlns:a16="http://schemas.microsoft.com/office/drawing/2014/main" xmlns="" val="20001"/>
                    </a:ext>
                  </a:extLst>
                </a:gridCol>
              </a:tblGrid>
              <a:tr h="160020">
                <a:tc>
                  <a:txBody>
                    <a:bodyPr/>
                    <a:lstStyle/>
                    <a:p>
                      <a:pPr algn="l" fontAlgn="b"/>
                      <a:r>
                        <a:rPr lang="en-US" sz="1100" b="1" i="0" u="none" strike="noStrike" dirty="0">
                          <a:solidFill>
                            <a:srgbClr val="000000"/>
                          </a:solidFill>
                          <a:effectLst/>
                          <a:latin typeface="Calibri Light" panose="020F0302020204030204" pitchFamily="34" charset="0"/>
                        </a:rPr>
                        <a:t>CMMI</a:t>
                      </a:r>
                    </a:p>
                  </a:txBody>
                  <a:tcPr marL="0" marR="0" marT="0" marB="0" anchor="b">
                    <a:lnL>
                      <a:noFill/>
                    </a:lnL>
                    <a:lnR>
                      <a:noFill/>
                    </a:lnR>
                    <a:lnT w="6350" cap="flat" cmpd="sng" algn="ctr">
                      <a:solidFill>
                        <a:srgbClr val="96D1DE"/>
                      </a:solidFill>
                      <a:prstDash val="solid"/>
                      <a:round/>
                      <a:headEnd type="none" w="med" len="med"/>
                      <a:tailEnd type="none" w="med" len="med"/>
                    </a:lnT>
                    <a:lnB w="6350" cap="flat" cmpd="sng" algn="ctr">
                      <a:solidFill>
                        <a:srgbClr val="DCEFF3"/>
                      </a:solidFill>
                      <a:prstDash val="solid"/>
                      <a:round/>
                      <a:headEnd type="none" w="med" len="med"/>
                      <a:tailEnd type="none" w="med" len="med"/>
                    </a:lnB>
                    <a:solidFill>
                      <a:srgbClr val="DCEFF3"/>
                    </a:solidFill>
                  </a:tcPr>
                </a:tc>
                <a:tc>
                  <a:txBody>
                    <a:bodyPr/>
                    <a:lstStyle/>
                    <a:p>
                      <a:pPr algn="r" fontAlgn="b"/>
                      <a:r>
                        <a:rPr lang="en-US" sz="1100" b="1" i="0" u="none" strike="noStrike">
                          <a:solidFill>
                            <a:srgbClr val="000000"/>
                          </a:solidFill>
                          <a:effectLst/>
                          <a:latin typeface="Calibri Light" panose="020F0302020204030204" pitchFamily="34" charset="0"/>
                        </a:rPr>
                        <a:t>426</a:t>
                      </a:r>
                    </a:p>
                  </a:txBody>
                  <a:tcPr marL="0" marR="0" marT="0" marB="0" anchor="b">
                    <a:lnL>
                      <a:noFill/>
                    </a:lnL>
                    <a:lnR>
                      <a:noFill/>
                    </a:lnR>
                    <a:lnT w="6350" cap="flat" cmpd="sng" algn="ctr">
                      <a:solidFill>
                        <a:srgbClr val="96D1DE"/>
                      </a:solidFill>
                      <a:prstDash val="solid"/>
                      <a:round/>
                      <a:headEnd type="none" w="med" len="med"/>
                      <a:tailEnd type="none" w="med" len="med"/>
                    </a:lnT>
                    <a:lnB w="6350" cap="flat" cmpd="sng" algn="ctr">
                      <a:solidFill>
                        <a:srgbClr val="DCEFF3"/>
                      </a:solidFill>
                      <a:prstDash val="solid"/>
                      <a:round/>
                      <a:headEnd type="none" w="med" len="med"/>
                      <a:tailEnd type="none" w="med" len="med"/>
                    </a:lnB>
                    <a:solidFill>
                      <a:srgbClr val="DCEFF3"/>
                    </a:solidFill>
                  </a:tcPr>
                </a:tc>
                <a:extLst>
                  <a:ext uri="{0D108BD9-81ED-4DB2-BD59-A6C34878D82A}">
                    <a16:rowId xmlns:a16="http://schemas.microsoft.com/office/drawing/2014/main" xmlns="" val="10000"/>
                  </a:ext>
                </a:extLst>
              </a:tr>
              <a:tr h="160020">
                <a:tc>
                  <a:txBody>
                    <a:bodyPr/>
                    <a:lstStyle/>
                    <a:p>
                      <a:pPr algn="l" fontAlgn="b"/>
                      <a:r>
                        <a:rPr lang="en-US" sz="1100" b="0" i="0" u="none" strike="noStrike">
                          <a:solidFill>
                            <a:srgbClr val="000000"/>
                          </a:solidFill>
                          <a:effectLst/>
                          <a:latin typeface="Calibri Light" panose="020F0302020204030204" pitchFamily="34" charset="0"/>
                        </a:rPr>
                        <a:t>Dynamics, Control and System D</a:t>
                      </a:r>
                    </a:p>
                  </a:txBody>
                  <a:tcPr marL="68597" marR="0" marT="0" marB="0" anchor="b">
                    <a:lnL>
                      <a:noFill/>
                    </a:lnL>
                    <a:lnR>
                      <a:noFill/>
                    </a:lnR>
                    <a:lnT w="6350" cap="flat" cmpd="sng" algn="ctr">
                      <a:solidFill>
                        <a:srgbClr val="DCEFF3"/>
                      </a:solidFill>
                      <a:prstDash val="solid"/>
                      <a:round/>
                      <a:headEnd type="none" w="med" len="med"/>
                      <a:tailEnd type="none" w="med" len="med"/>
                    </a:lnT>
                    <a:lnB w="6350" cap="flat" cmpd="sng" algn="ctr">
                      <a:solidFill>
                        <a:srgbClr val="DCEFF3"/>
                      </a:solidFill>
                      <a:prstDash val="solid"/>
                      <a:round/>
                      <a:headEnd type="none" w="med" len="med"/>
                      <a:tailEnd type="none" w="med" len="med"/>
                    </a:lnB>
                    <a:solidFill>
                      <a:srgbClr val="B8E0E9"/>
                    </a:solidFill>
                  </a:tcPr>
                </a:tc>
                <a:tc>
                  <a:txBody>
                    <a:bodyPr/>
                    <a:lstStyle/>
                    <a:p>
                      <a:pPr algn="r" fontAlgn="b"/>
                      <a:r>
                        <a:rPr lang="en-US" sz="1100" b="0" i="0" u="none" strike="noStrike">
                          <a:solidFill>
                            <a:srgbClr val="000000"/>
                          </a:solidFill>
                          <a:effectLst/>
                          <a:latin typeface="Calibri Light" panose="020F0302020204030204" pitchFamily="34" charset="0"/>
                        </a:rPr>
                        <a:t>57</a:t>
                      </a:r>
                    </a:p>
                  </a:txBody>
                  <a:tcPr marL="0" marR="0" marT="0" marB="0" anchor="b">
                    <a:lnL>
                      <a:noFill/>
                    </a:lnL>
                    <a:lnR>
                      <a:noFill/>
                    </a:lnR>
                    <a:lnT w="6350" cap="flat" cmpd="sng" algn="ctr">
                      <a:solidFill>
                        <a:srgbClr val="DCEFF3"/>
                      </a:solidFill>
                      <a:prstDash val="solid"/>
                      <a:round/>
                      <a:headEnd type="none" w="med" len="med"/>
                      <a:tailEnd type="none" w="med" len="med"/>
                    </a:lnT>
                    <a:lnB w="6350" cap="flat" cmpd="sng" algn="ctr">
                      <a:solidFill>
                        <a:srgbClr val="DCEFF3"/>
                      </a:solidFill>
                      <a:prstDash val="solid"/>
                      <a:round/>
                      <a:headEnd type="none" w="med" len="med"/>
                      <a:tailEnd type="none" w="med" len="med"/>
                    </a:lnB>
                    <a:solidFill>
                      <a:srgbClr val="B8E0E9"/>
                    </a:solidFill>
                  </a:tcPr>
                </a:tc>
                <a:extLst>
                  <a:ext uri="{0D108BD9-81ED-4DB2-BD59-A6C34878D82A}">
                    <a16:rowId xmlns:a16="http://schemas.microsoft.com/office/drawing/2014/main" xmlns="" val="10001"/>
                  </a:ext>
                </a:extLst>
              </a:tr>
              <a:tr h="160020">
                <a:tc>
                  <a:txBody>
                    <a:bodyPr/>
                    <a:lstStyle/>
                    <a:p>
                      <a:pPr algn="l" fontAlgn="b"/>
                      <a:r>
                        <a:rPr lang="en-US" sz="1100" b="0" i="0" u="none" strike="noStrike">
                          <a:solidFill>
                            <a:srgbClr val="000000"/>
                          </a:solidFill>
                          <a:effectLst/>
                          <a:latin typeface="Calibri Light" panose="020F0302020204030204" pitchFamily="34" charset="0"/>
                        </a:rPr>
                        <a:t>Materials Eng. &amp; Processing</a:t>
                      </a:r>
                    </a:p>
                  </a:txBody>
                  <a:tcPr marL="68597" marR="0" marT="0" marB="0" anchor="b">
                    <a:lnL>
                      <a:noFill/>
                    </a:lnL>
                    <a:lnR>
                      <a:noFill/>
                    </a:lnR>
                    <a:lnT w="6350" cap="flat" cmpd="sng" algn="ctr">
                      <a:solidFill>
                        <a:srgbClr val="DCEFF3"/>
                      </a:solidFill>
                      <a:prstDash val="solid"/>
                      <a:round/>
                      <a:headEnd type="none" w="med" len="med"/>
                      <a:tailEnd type="none" w="med" len="med"/>
                    </a:lnT>
                    <a:lnB w="6350" cap="flat" cmpd="sng" algn="ctr">
                      <a:solidFill>
                        <a:srgbClr val="DCEFF3"/>
                      </a:solidFill>
                      <a:prstDash val="solid"/>
                      <a:round/>
                      <a:headEnd type="none" w="med" len="med"/>
                      <a:tailEnd type="none" w="med" len="med"/>
                    </a:lnB>
                    <a:solidFill>
                      <a:srgbClr val="B8E0E9"/>
                    </a:solidFill>
                  </a:tcPr>
                </a:tc>
                <a:tc>
                  <a:txBody>
                    <a:bodyPr/>
                    <a:lstStyle/>
                    <a:p>
                      <a:pPr algn="r" fontAlgn="b"/>
                      <a:r>
                        <a:rPr lang="en-US" sz="1100" b="0" i="0" u="none" strike="noStrike">
                          <a:solidFill>
                            <a:srgbClr val="000000"/>
                          </a:solidFill>
                          <a:effectLst/>
                          <a:latin typeface="Calibri Light" panose="020F0302020204030204" pitchFamily="34" charset="0"/>
                        </a:rPr>
                        <a:t>56</a:t>
                      </a:r>
                    </a:p>
                  </a:txBody>
                  <a:tcPr marL="0" marR="0" marT="0" marB="0" anchor="b">
                    <a:lnL>
                      <a:noFill/>
                    </a:lnL>
                    <a:lnR>
                      <a:noFill/>
                    </a:lnR>
                    <a:lnT w="6350" cap="flat" cmpd="sng" algn="ctr">
                      <a:solidFill>
                        <a:srgbClr val="DCEFF3"/>
                      </a:solidFill>
                      <a:prstDash val="solid"/>
                      <a:round/>
                      <a:headEnd type="none" w="med" len="med"/>
                      <a:tailEnd type="none" w="med" len="med"/>
                    </a:lnT>
                    <a:lnB w="6350" cap="flat" cmpd="sng" algn="ctr">
                      <a:solidFill>
                        <a:srgbClr val="DCEFF3"/>
                      </a:solidFill>
                      <a:prstDash val="solid"/>
                      <a:round/>
                      <a:headEnd type="none" w="med" len="med"/>
                      <a:tailEnd type="none" w="med" len="med"/>
                    </a:lnB>
                    <a:solidFill>
                      <a:srgbClr val="B8E0E9"/>
                    </a:solidFill>
                  </a:tcPr>
                </a:tc>
                <a:extLst>
                  <a:ext uri="{0D108BD9-81ED-4DB2-BD59-A6C34878D82A}">
                    <a16:rowId xmlns:a16="http://schemas.microsoft.com/office/drawing/2014/main" xmlns="" val="10002"/>
                  </a:ext>
                </a:extLst>
              </a:tr>
              <a:tr h="160020">
                <a:tc>
                  <a:txBody>
                    <a:bodyPr/>
                    <a:lstStyle/>
                    <a:p>
                      <a:pPr algn="l" fontAlgn="b"/>
                      <a:r>
                        <a:rPr lang="en-US" sz="1100" b="0" i="0" u="none" strike="noStrike">
                          <a:solidFill>
                            <a:srgbClr val="000000"/>
                          </a:solidFill>
                          <a:effectLst/>
                          <a:latin typeface="Calibri Light" panose="020F0302020204030204" pitchFamily="34" charset="0"/>
                        </a:rPr>
                        <a:t>Biomechanics &amp; Mechanobiology</a:t>
                      </a:r>
                    </a:p>
                  </a:txBody>
                  <a:tcPr marL="68597" marR="0" marT="0" marB="0" anchor="b">
                    <a:lnL>
                      <a:noFill/>
                    </a:lnL>
                    <a:lnR>
                      <a:noFill/>
                    </a:lnR>
                    <a:lnT w="6350" cap="flat" cmpd="sng" algn="ctr">
                      <a:solidFill>
                        <a:srgbClr val="DCEFF3"/>
                      </a:solidFill>
                      <a:prstDash val="solid"/>
                      <a:round/>
                      <a:headEnd type="none" w="med" len="med"/>
                      <a:tailEnd type="none" w="med" len="med"/>
                    </a:lnT>
                    <a:lnB w="6350" cap="flat" cmpd="sng" algn="ctr">
                      <a:solidFill>
                        <a:srgbClr val="DCEFF3"/>
                      </a:solidFill>
                      <a:prstDash val="solid"/>
                      <a:round/>
                      <a:headEnd type="none" w="med" len="med"/>
                      <a:tailEnd type="none" w="med" len="med"/>
                    </a:lnB>
                    <a:solidFill>
                      <a:srgbClr val="B8E0E9"/>
                    </a:solidFill>
                  </a:tcPr>
                </a:tc>
                <a:tc>
                  <a:txBody>
                    <a:bodyPr/>
                    <a:lstStyle/>
                    <a:p>
                      <a:pPr algn="r" fontAlgn="b"/>
                      <a:r>
                        <a:rPr lang="en-US" sz="1100" b="0" i="0" u="none" strike="noStrike">
                          <a:solidFill>
                            <a:srgbClr val="000000"/>
                          </a:solidFill>
                          <a:effectLst/>
                          <a:latin typeface="Calibri Light" panose="020F0302020204030204" pitchFamily="34" charset="0"/>
                        </a:rPr>
                        <a:t>45</a:t>
                      </a:r>
                    </a:p>
                  </a:txBody>
                  <a:tcPr marL="0" marR="0" marT="0" marB="0" anchor="b">
                    <a:lnL>
                      <a:noFill/>
                    </a:lnL>
                    <a:lnR>
                      <a:noFill/>
                    </a:lnR>
                    <a:lnT w="6350" cap="flat" cmpd="sng" algn="ctr">
                      <a:solidFill>
                        <a:srgbClr val="DCEFF3"/>
                      </a:solidFill>
                      <a:prstDash val="solid"/>
                      <a:round/>
                      <a:headEnd type="none" w="med" len="med"/>
                      <a:tailEnd type="none" w="med" len="med"/>
                    </a:lnT>
                    <a:lnB w="6350" cap="flat" cmpd="sng" algn="ctr">
                      <a:solidFill>
                        <a:srgbClr val="DCEFF3"/>
                      </a:solidFill>
                      <a:prstDash val="solid"/>
                      <a:round/>
                      <a:headEnd type="none" w="med" len="med"/>
                      <a:tailEnd type="none" w="med" len="med"/>
                    </a:lnB>
                    <a:solidFill>
                      <a:srgbClr val="B8E0E9"/>
                    </a:solidFill>
                  </a:tcPr>
                </a:tc>
                <a:extLst>
                  <a:ext uri="{0D108BD9-81ED-4DB2-BD59-A6C34878D82A}">
                    <a16:rowId xmlns:a16="http://schemas.microsoft.com/office/drawing/2014/main" xmlns="" val="10003"/>
                  </a:ext>
                </a:extLst>
              </a:tr>
              <a:tr h="160020">
                <a:tc>
                  <a:txBody>
                    <a:bodyPr/>
                    <a:lstStyle/>
                    <a:p>
                      <a:pPr algn="l" fontAlgn="b"/>
                      <a:r>
                        <a:rPr lang="en-US" sz="1100" b="0" i="0" u="none" strike="noStrike">
                          <a:solidFill>
                            <a:srgbClr val="000000"/>
                          </a:solidFill>
                          <a:effectLst/>
                          <a:latin typeface="Calibri Light" panose="020F0302020204030204" pitchFamily="34" charset="0"/>
                        </a:rPr>
                        <a:t>Service, Manufacturing, and Op</a:t>
                      </a:r>
                    </a:p>
                  </a:txBody>
                  <a:tcPr marL="68597" marR="0" marT="0" marB="0" anchor="b">
                    <a:lnL>
                      <a:noFill/>
                    </a:lnL>
                    <a:lnR>
                      <a:noFill/>
                    </a:lnR>
                    <a:lnT w="6350" cap="flat" cmpd="sng" algn="ctr">
                      <a:solidFill>
                        <a:srgbClr val="DCEFF3"/>
                      </a:solidFill>
                      <a:prstDash val="solid"/>
                      <a:round/>
                      <a:headEnd type="none" w="med" len="med"/>
                      <a:tailEnd type="none" w="med" len="med"/>
                    </a:lnT>
                    <a:lnB w="6350" cap="flat" cmpd="sng" algn="ctr">
                      <a:solidFill>
                        <a:srgbClr val="DCEFF3"/>
                      </a:solidFill>
                      <a:prstDash val="solid"/>
                      <a:round/>
                      <a:headEnd type="none" w="med" len="med"/>
                      <a:tailEnd type="none" w="med" len="med"/>
                    </a:lnB>
                    <a:solidFill>
                      <a:srgbClr val="B8E0E9"/>
                    </a:solidFill>
                  </a:tcPr>
                </a:tc>
                <a:tc>
                  <a:txBody>
                    <a:bodyPr/>
                    <a:lstStyle/>
                    <a:p>
                      <a:pPr algn="r" fontAlgn="b"/>
                      <a:r>
                        <a:rPr lang="en-US" sz="1100" b="0" i="0" u="none" strike="noStrike">
                          <a:solidFill>
                            <a:srgbClr val="000000"/>
                          </a:solidFill>
                          <a:effectLst/>
                          <a:latin typeface="Calibri Light" panose="020F0302020204030204" pitchFamily="34" charset="0"/>
                        </a:rPr>
                        <a:t>44</a:t>
                      </a:r>
                    </a:p>
                  </a:txBody>
                  <a:tcPr marL="0" marR="0" marT="0" marB="0" anchor="b">
                    <a:lnL>
                      <a:noFill/>
                    </a:lnL>
                    <a:lnR>
                      <a:noFill/>
                    </a:lnR>
                    <a:lnT w="6350" cap="flat" cmpd="sng" algn="ctr">
                      <a:solidFill>
                        <a:srgbClr val="DCEFF3"/>
                      </a:solidFill>
                      <a:prstDash val="solid"/>
                      <a:round/>
                      <a:headEnd type="none" w="med" len="med"/>
                      <a:tailEnd type="none" w="med" len="med"/>
                    </a:lnT>
                    <a:lnB w="6350" cap="flat" cmpd="sng" algn="ctr">
                      <a:solidFill>
                        <a:srgbClr val="DCEFF3"/>
                      </a:solidFill>
                      <a:prstDash val="solid"/>
                      <a:round/>
                      <a:headEnd type="none" w="med" len="med"/>
                      <a:tailEnd type="none" w="med" len="med"/>
                    </a:lnB>
                    <a:solidFill>
                      <a:srgbClr val="B8E0E9"/>
                    </a:solidFill>
                  </a:tcPr>
                </a:tc>
                <a:extLst>
                  <a:ext uri="{0D108BD9-81ED-4DB2-BD59-A6C34878D82A}">
                    <a16:rowId xmlns:a16="http://schemas.microsoft.com/office/drawing/2014/main" xmlns="" val="10004"/>
                  </a:ext>
                </a:extLst>
              </a:tr>
              <a:tr h="160020">
                <a:tc>
                  <a:txBody>
                    <a:bodyPr/>
                    <a:lstStyle/>
                    <a:p>
                      <a:pPr algn="l" fontAlgn="b"/>
                      <a:r>
                        <a:rPr lang="en-US" sz="1100" b="0" i="0" u="none" strike="noStrike">
                          <a:solidFill>
                            <a:srgbClr val="000000"/>
                          </a:solidFill>
                          <a:effectLst/>
                          <a:latin typeface="Calibri Light" panose="020F0302020204030204" pitchFamily="34" charset="0"/>
                        </a:rPr>
                        <a:t>Mechanics of Materials and Str</a:t>
                      </a:r>
                    </a:p>
                  </a:txBody>
                  <a:tcPr marL="68597" marR="0" marT="0" marB="0" anchor="b">
                    <a:lnL>
                      <a:noFill/>
                    </a:lnL>
                    <a:lnR>
                      <a:noFill/>
                    </a:lnR>
                    <a:lnT w="6350" cap="flat" cmpd="sng" algn="ctr">
                      <a:solidFill>
                        <a:srgbClr val="DCEFF3"/>
                      </a:solidFill>
                      <a:prstDash val="solid"/>
                      <a:round/>
                      <a:headEnd type="none" w="med" len="med"/>
                      <a:tailEnd type="none" w="med" len="med"/>
                    </a:lnT>
                    <a:lnB w="6350" cap="flat" cmpd="sng" algn="ctr">
                      <a:solidFill>
                        <a:srgbClr val="DCEFF3"/>
                      </a:solidFill>
                      <a:prstDash val="solid"/>
                      <a:round/>
                      <a:headEnd type="none" w="med" len="med"/>
                      <a:tailEnd type="none" w="med" len="med"/>
                    </a:lnB>
                    <a:solidFill>
                      <a:srgbClr val="B8E0E9"/>
                    </a:solidFill>
                  </a:tcPr>
                </a:tc>
                <a:tc>
                  <a:txBody>
                    <a:bodyPr/>
                    <a:lstStyle/>
                    <a:p>
                      <a:pPr algn="r" fontAlgn="b"/>
                      <a:r>
                        <a:rPr lang="en-US" sz="1100" b="0" i="0" u="none" strike="noStrike">
                          <a:solidFill>
                            <a:srgbClr val="000000"/>
                          </a:solidFill>
                          <a:effectLst/>
                          <a:latin typeface="Calibri Light" panose="020F0302020204030204" pitchFamily="34" charset="0"/>
                        </a:rPr>
                        <a:t>42</a:t>
                      </a:r>
                    </a:p>
                  </a:txBody>
                  <a:tcPr marL="0" marR="0" marT="0" marB="0" anchor="b">
                    <a:lnL>
                      <a:noFill/>
                    </a:lnL>
                    <a:lnR>
                      <a:noFill/>
                    </a:lnR>
                    <a:lnT w="6350" cap="flat" cmpd="sng" algn="ctr">
                      <a:solidFill>
                        <a:srgbClr val="DCEFF3"/>
                      </a:solidFill>
                      <a:prstDash val="solid"/>
                      <a:round/>
                      <a:headEnd type="none" w="med" len="med"/>
                      <a:tailEnd type="none" w="med" len="med"/>
                    </a:lnT>
                    <a:lnB w="6350" cap="flat" cmpd="sng" algn="ctr">
                      <a:solidFill>
                        <a:srgbClr val="DCEFF3"/>
                      </a:solidFill>
                      <a:prstDash val="solid"/>
                      <a:round/>
                      <a:headEnd type="none" w="med" len="med"/>
                      <a:tailEnd type="none" w="med" len="med"/>
                    </a:lnB>
                    <a:solidFill>
                      <a:srgbClr val="B8E0E9"/>
                    </a:solidFill>
                  </a:tcPr>
                </a:tc>
                <a:extLst>
                  <a:ext uri="{0D108BD9-81ED-4DB2-BD59-A6C34878D82A}">
                    <a16:rowId xmlns:a16="http://schemas.microsoft.com/office/drawing/2014/main" xmlns="" val="10005"/>
                  </a:ext>
                </a:extLst>
              </a:tr>
              <a:tr h="160020">
                <a:tc>
                  <a:txBody>
                    <a:bodyPr/>
                    <a:lstStyle/>
                    <a:p>
                      <a:pPr algn="l" fontAlgn="b"/>
                      <a:r>
                        <a:rPr lang="en-US" sz="1100" b="0" i="0" u="none" strike="noStrike">
                          <a:solidFill>
                            <a:srgbClr val="000000"/>
                          </a:solidFill>
                          <a:effectLst/>
                          <a:latin typeface="Calibri Light" panose="020F0302020204030204" pitchFamily="34" charset="0"/>
                        </a:rPr>
                        <a:t>Structural and Architectural E</a:t>
                      </a:r>
                    </a:p>
                  </a:txBody>
                  <a:tcPr marL="68597" marR="0" marT="0" marB="0" anchor="b">
                    <a:lnL>
                      <a:noFill/>
                    </a:lnL>
                    <a:lnR>
                      <a:noFill/>
                    </a:lnR>
                    <a:lnT w="6350" cap="flat" cmpd="sng" algn="ctr">
                      <a:solidFill>
                        <a:srgbClr val="DCEFF3"/>
                      </a:solidFill>
                      <a:prstDash val="solid"/>
                      <a:round/>
                      <a:headEnd type="none" w="med" len="med"/>
                      <a:tailEnd type="none" w="med" len="med"/>
                    </a:lnT>
                    <a:lnB w="6350" cap="flat" cmpd="sng" algn="ctr">
                      <a:solidFill>
                        <a:srgbClr val="DCEFF3"/>
                      </a:solidFill>
                      <a:prstDash val="solid"/>
                      <a:round/>
                      <a:headEnd type="none" w="med" len="med"/>
                      <a:tailEnd type="none" w="med" len="med"/>
                    </a:lnB>
                    <a:solidFill>
                      <a:srgbClr val="B8E0E9"/>
                    </a:solidFill>
                  </a:tcPr>
                </a:tc>
                <a:tc>
                  <a:txBody>
                    <a:bodyPr/>
                    <a:lstStyle/>
                    <a:p>
                      <a:pPr algn="r" fontAlgn="b"/>
                      <a:r>
                        <a:rPr lang="en-US" sz="1100" b="0" i="0" u="none" strike="noStrike">
                          <a:solidFill>
                            <a:srgbClr val="000000"/>
                          </a:solidFill>
                          <a:effectLst/>
                          <a:latin typeface="Calibri Light" panose="020F0302020204030204" pitchFamily="34" charset="0"/>
                        </a:rPr>
                        <a:t>35</a:t>
                      </a:r>
                    </a:p>
                  </a:txBody>
                  <a:tcPr marL="0" marR="0" marT="0" marB="0" anchor="b">
                    <a:lnL>
                      <a:noFill/>
                    </a:lnL>
                    <a:lnR>
                      <a:noFill/>
                    </a:lnR>
                    <a:lnT w="6350" cap="flat" cmpd="sng" algn="ctr">
                      <a:solidFill>
                        <a:srgbClr val="DCEFF3"/>
                      </a:solidFill>
                      <a:prstDash val="solid"/>
                      <a:round/>
                      <a:headEnd type="none" w="med" len="med"/>
                      <a:tailEnd type="none" w="med" len="med"/>
                    </a:lnT>
                    <a:lnB w="6350" cap="flat" cmpd="sng" algn="ctr">
                      <a:solidFill>
                        <a:srgbClr val="DCEFF3"/>
                      </a:solidFill>
                      <a:prstDash val="solid"/>
                      <a:round/>
                      <a:headEnd type="none" w="med" len="med"/>
                      <a:tailEnd type="none" w="med" len="med"/>
                    </a:lnB>
                    <a:solidFill>
                      <a:srgbClr val="B8E0E9"/>
                    </a:solidFill>
                  </a:tcPr>
                </a:tc>
                <a:extLst>
                  <a:ext uri="{0D108BD9-81ED-4DB2-BD59-A6C34878D82A}">
                    <a16:rowId xmlns:a16="http://schemas.microsoft.com/office/drawing/2014/main" xmlns="" val="10006"/>
                  </a:ext>
                </a:extLst>
              </a:tr>
              <a:tr h="160020">
                <a:tc>
                  <a:txBody>
                    <a:bodyPr/>
                    <a:lstStyle/>
                    <a:p>
                      <a:pPr algn="l" fontAlgn="b"/>
                      <a:r>
                        <a:rPr lang="en-US" sz="1100" b="0" i="0" u="none" strike="noStrike">
                          <a:solidFill>
                            <a:srgbClr val="000000"/>
                          </a:solidFill>
                          <a:effectLst/>
                          <a:latin typeface="Calibri Light" panose="020F0302020204030204" pitchFamily="34" charset="0"/>
                        </a:rPr>
                        <a:t>CIVIL INFRASTRUCTURE SYSTEMS</a:t>
                      </a:r>
                    </a:p>
                  </a:txBody>
                  <a:tcPr marL="68597" marR="0" marT="0" marB="0" anchor="b">
                    <a:lnL>
                      <a:noFill/>
                    </a:lnL>
                    <a:lnR>
                      <a:noFill/>
                    </a:lnR>
                    <a:lnT w="6350" cap="flat" cmpd="sng" algn="ctr">
                      <a:solidFill>
                        <a:srgbClr val="DCEFF3"/>
                      </a:solidFill>
                      <a:prstDash val="solid"/>
                      <a:round/>
                      <a:headEnd type="none" w="med" len="med"/>
                      <a:tailEnd type="none" w="med" len="med"/>
                    </a:lnT>
                    <a:lnB w="6350" cap="flat" cmpd="sng" algn="ctr">
                      <a:solidFill>
                        <a:srgbClr val="DCEFF3"/>
                      </a:solidFill>
                      <a:prstDash val="solid"/>
                      <a:round/>
                      <a:headEnd type="none" w="med" len="med"/>
                      <a:tailEnd type="none" w="med" len="med"/>
                    </a:lnB>
                    <a:solidFill>
                      <a:srgbClr val="B8E0E9"/>
                    </a:solidFill>
                  </a:tcPr>
                </a:tc>
                <a:tc>
                  <a:txBody>
                    <a:bodyPr/>
                    <a:lstStyle/>
                    <a:p>
                      <a:pPr algn="r" fontAlgn="b"/>
                      <a:r>
                        <a:rPr lang="en-US" sz="1100" b="0" i="0" u="none" strike="noStrike" dirty="0">
                          <a:solidFill>
                            <a:srgbClr val="000000"/>
                          </a:solidFill>
                          <a:effectLst/>
                          <a:latin typeface="Calibri Light" panose="020F0302020204030204" pitchFamily="34" charset="0"/>
                        </a:rPr>
                        <a:t>27</a:t>
                      </a:r>
                    </a:p>
                  </a:txBody>
                  <a:tcPr marL="0" marR="0" marT="0" marB="0" anchor="b">
                    <a:lnL>
                      <a:noFill/>
                    </a:lnL>
                    <a:lnR>
                      <a:noFill/>
                    </a:lnR>
                    <a:lnT w="6350" cap="flat" cmpd="sng" algn="ctr">
                      <a:solidFill>
                        <a:srgbClr val="DCEFF3"/>
                      </a:solidFill>
                      <a:prstDash val="solid"/>
                      <a:round/>
                      <a:headEnd type="none" w="med" len="med"/>
                      <a:tailEnd type="none" w="med" len="med"/>
                    </a:lnT>
                    <a:lnB w="6350" cap="flat" cmpd="sng" algn="ctr">
                      <a:solidFill>
                        <a:srgbClr val="DCEFF3"/>
                      </a:solidFill>
                      <a:prstDash val="solid"/>
                      <a:round/>
                      <a:headEnd type="none" w="med" len="med"/>
                      <a:tailEnd type="none" w="med" len="med"/>
                    </a:lnB>
                    <a:solidFill>
                      <a:srgbClr val="B8E0E9"/>
                    </a:solidFill>
                  </a:tcPr>
                </a:tc>
                <a:extLst>
                  <a:ext uri="{0D108BD9-81ED-4DB2-BD59-A6C34878D82A}">
                    <a16:rowId xmlns:a16="http://schemas.microsoft.com/office/drawing/2014/main" xmlns="" val="10007"/>
                  </a:ext>
                </a:extLst>
              </a:tr>
              <a:tr h="160020">
                <a:tc>
                  <a:txBody>
                    <a:bodyPr/>
                    <a:lstStyle/>
                    <a:p>
                      <a:pPr algn="l" fontAlgn="b"/>
                      <a:r>
                        <a:rPr lang="en-US" sz="1100" b="0" i="0" u="none" strike="noStrike">
                          <a:solidFill>
                            <a:srgbClr val="000000"/>
                          </a:solidFill>
                          <a:effectLst/>
                          <a:latin typeface="Calibri Light" panose="020F0302020204030204" pitchFamily="34" charset="0"/>
                        </a:rPr>
                        <a:t>Engineering for Natural Hazard</a:t>
                      </a:r>
                    </a:p>
                  </a:txBody>
                  <a:tcPr marL="68597" marR="0" marT="0" marB="0" anchor="b">
                    <a:lnL>
                      <a:noFill/>
                    </a:lnL>
                    <a:lnR>
                      <a:noFill/>
                    </a:lnR>
                    <a:lnT w="6350" cap="flat" cmpd="sng" algn="ctr">
                      <a:solidFill>
                        <a:srgbClr val="DCEFF3"/>
                      </a:solidFill>
                      <a:prstDash val="solid"/>
                      <a:round/>
                      <a:headEnd type="none" w="med" len="med"/>
                      <a:tailEnd type="none" w="med" len="med"/>
                    </a:lnT>
                    <a:lnB w="6350" cap="flat" cmpd="sng" algn="ctr">
                      <a:solidFill>
                        <a:srgbClr val="DCEFF3"/>
                      </a:solidFill>
                      <a:prstDash val="solid"/>
                      <a:round/>
                      <a:headEnd type="none" w="med" len="med"/>
                      <a:tailEnd type="none" w="med" len="med"/>
                    </a:lnB>
                    <a:solidFill>
                      <a:srgbClr val="B8E0E9"/>
                    </a:solidFill>
                  </a:tcPr>
                </a:tc>
                <a:tc>
                  <a:txBody>
                    <a:bodyPr/>
                    <a:lstStyle/>
                    <a:p>
                      <a:pPr algn="r" fontAlgn="b"/>
                      <a:r>
                        <a:rPr lang="en-US" sz="1100" b="0" i="0" u="none" strike="noStrike">
                          <a:solidFill>
                            <a:srgbClr val="000000"/>
                          </a:solidFill>
                          <a:effectLst/>
                          <a:latin typeface="Calibri Light" panose="020F0302020204030204" pitchFamily="34" charset="0"/>
                        </a:rPr>
                        <a:t>27</a:t>
                      </a:r>
                    </a:p>
                  </a:txBody>
                  <a:tcPr marL="0" marR="0" marT="0" marB="0" anchor="b">
                    <a:lnL>
                      <a:noFill/>
                    </a:lnL>
                    <a:lnR>
                      <a:noFill/>
                    </a:lnR>
                    <a:lnT w="6350" cap="flat" cmpd="sng" algn="ctr">
                      <a:solidFill>
                        <a:srgbClr val="DCEFF3"/>
                      </a:solidFill>
                      <a:prstDash val="solid"/>
                      <a:round/>
                      <a:headEnd type="none" w="med" len="med"/>
                      <a:tailEnd type="none" w="med" len="med"/>
                    </a:lnT>
                    <a:lnB w="6350" cap="flat" cmpd="sng" algn="ctr">
                      <a:solidFill>
                        <a:srgbClr val="DCEFF3"/>
                      </a:solidFill>
                      <a:prstDash val="solid"/>
                      <a:round/>
                      <a:headEnd type="none" w="med" len="med"/>
                      <a:tailEnd type="none" w="med" len="med"/>
                    </a:lnB>
                    <a:solidFill>
                      <a:srgbClr val="B8E0E9"/>
                    </a:solidFill>
                  </a:tcPr>
                </a:tc>
                <a:extLst>
                  <a:ext uri="{0D108BD9-81ED-4DB2-BD59-A6C34878D82A}">
                    <a16:rowId xmlns:a16="http://schemas.microsoft.com/office/drawing/2014/main" xmlns="" val="10008"/>
                  </a:ext>
                </a:extLst>
              </a:tr>
              <a:tr h="160020">
                <a:tc>
                  <a:txBody>
                    <a:bodyPr/>
                    <a:lstStyle/>
                    <a:p>
                      <a:pPr algn="l" fontAlgn="b"/>
                      <a:r>
                        <a:rPr lang="en-US" sz="1100" b="0" i="0" u="none" strike="noStrike">
                          <a:solidFill>
                            <a:srgbClr val="000000"/>
                          </a:solidFill>
                          <a:effectLst/>
                          <a:latin typeface="Calibri Light" panose="020F0302020204030204" pitchFamily="34" charset="0"/>
                        </a:rPr>
                        <a:t>Manufacturing Machines &amp; Equip</a:t>
                      </a:r>
                    </a:p>
                  </a:txBody>
                  <a:tcPr marL="68597" marR="0" marT="0" marB="0" anchor="b">
                    <a:lnL>
                      <a:noFill/>
                    </a:lnL>
                    <a:lnR>
                      <a:noFill/>
                    </a:lnR>
                    <a:lnT w="6350" cap="flat" cmpd="sng" algn="ctr">
                      <a:solidFill>
                        <a:srgbClr val="DCEFF3"/>
                      </a:solidFill>
                      <a:prstDash val="solid"/>
                      <a:round/>
                      <a:headEnd type="none" w="med" len="med"/>
                      <a:tailEnd type="none" w="med" len="med"/>
                    </a:lnT>
                    <a:lnB w="6350" cap="flat" cmpd="sng" algn="ctr">
                      <a:solidFill>
                        <a:srgbClr val="DCEFF3"/>
                      </a:solidFill>
                      <a:prstDash val="solid"/>
                      <a:round/>
                      <a:headEnd type="none" w="med" len="med"/>
                      <a:tailEnd type="none" w="med" len="med"/>
                    </a:lnB>
                    <a:solidFill>
                      <a:srgbClr val="B8E0E9"/>
                    </a:solidFill>
                  </a:tcPr>
                </a:tc>
                <a:tc>
                  <a:txBody>
                    <a:bodyPr/>
                    <a:lstStyle/>
                    <a:p>
                      <a:pPr algn="r" fontAlgn="b"/>
                      <a:r>
                        <a:rPr lang="en-US" sz="1100" b="0" i="0" u="none" strike="noStrike">
                          <a:solidFill>
                            <a:srgbClr val="000000"/>
                          </a:solidFill>
                          <a:effectLst/>
                          <a:latin typeface="Calibri Light" panose="020F0302020204030204" pitchFamily="34" charset="0"/>
                        </a:rPr>
                        <a:t>27</a:t>
                      </a:r>
                    </a:p>
                  </a:txBody>
                  <a:tcPr marL="0" marR="0" marT="0" marB="0" anchor="b">
                    <a:lnL>
                      <a:noFill/>
                    </a:lnL>
                    <a:lnR>
                      <a:noFill/>
                    </a:lnR>
                    <a:lnT w="6350" cap="flat" cmpd="sng" algn="ctr">
                      <a:solidFill>
                        <a:srgbClr val="DCEFF3"/>
                      </a:solidFill>
                      <a:prstDash val="solid"/>
                      <a:round/>
                      <a:headEnd type="none" w="med" len="med"/>
                      <a:tailEnd type="none" w="med" len="med"/>
                    </a:lnT>
                    <a:lnB w="6350" cap="flat" cmpd="sng" algn="ctr">
                      <a:solidFill>
                        <a:srgbClr val="DCEFF3"/>
                      </a:solidFill>
                      <a:prstDash val="solid"/>
                      <a:round/>
                      <a:headEnd type="none" w="med" len="med"/>
                      <a:tailEnd type="none" w="med" len="med"/>
                    </a:lnB>
                    <a:solidFill>
                      <a:srgbClr val="B8E0E9"/>
                    </a:solidFill>
                  </a:tcPr>
                </a:tc>
                <a:extLst>
                  <a:ext uri="{0D108BD9-81ED-4DB2-BD59-A6C34878D82A}">
                    <a16:rowId xmlns:a16="http://schemas.microsoft.com/office/drawing/2014/main" xmlns="" val="10009"/>
                  </a:ext>
                </a:extLst>
              </a:tr>
              <a:tr h="160020">
                <a:tc>
                  <a:txBody>
                    <a:bodyPr/>
                    <a:lstStyle/>
                    <a:p>
                      <a:pPr algn="l" fontAlgn="b"/>
                      <a:r>
                        <a:rPr lang="en-US" sz="1100" b="0" i="0" u="none" strike="noStrike">
                          <a:solidFill>
                            <a:srgbClr val="000000"/>
                          </a:solidFill>
                          <a:effectLst/>
                          <a:latin typeface="Calibri Light" panose="020F0302020204030204" pitchFamily="34" charset="0"/>
                        </a:rPr>
                        <a:t>ENGINEERING DESIGN AND INNOVAT</a:t>
                      </a:r>
                    </a:p>
                  </a:txBody>
                  <a:tcPr marL="68597" marR="0" marT="0" marB="0" anchor="b">
                    <a:lnL>
                      <a:noFill/>
                    </a:lnL>
                    <a:lnR>
                      <a:noFill/>
                    </a:lnR>
                    <a:lnT w="6350" cap="flat" cmpd="sng" algn="ctr">
                      <a:solidFill>
                        <a:srgbClr val="DCEFF3"/>
                      </a:solidFill>
                      <a:prstDash val="solid"/>
                      <a:round/>
                      <a:headEnd type="none" w="med" len="med"/>
                      <a:tailEnd type="none" w="med" len="med"/>
                    </a:lnT>
                    <a:lnB w="6350" cap="flat" cmpd="sng" algn="ctr">
                      <a:solidFill>
                        <a:srgbClr val="DCEFF3"/>
                      </a:solidFill>
                      <a:prstDash val="solid"/>
                      <a:round/>
                      <a:headEnd type="none" w="med" len="med"/>
                      <a:tailEnd type="none" w="med" len="med"/>
                    </a:lnB>
                    <a:solidFill>
                      <a:srgbClr val="B8E0E9"/>
                    </a:solidFill>
                  </a:tcPr>
                </a:tc>
                <a:tc>
                  <a:txBody>
                    <a:bodyPr/>
                    <a:lstStyle/>
                    <a:p>
                      <a:pPr algn="r" fontAlgn="b"/>
                      <a:r>
                        <a:rPr lang="en-US" sz="1100" b="0" i="0" u="none" strike="noStrike">
                          <a:solidFill>
                            <a:srgbClr val="000000"/>
                          </a:solidFill>
                          <a:effectLst/>
                          <a:latin typeface="Calibri Light" panose="020F0302020204030204" pitchFamily="34" charset="0"/>
                        </a:rPr>
                        <a:t>20</a:t>
                      </a:r>
                    </a:p>
                  </a:txBody>
                  <a:tcPr marL="0" marR="0" marT="0" marB="0" anchor="b">
                    <a:lnL>
                      <a:noFill/>
                    </a:lnL>
                    <a:lnR>
                      <a:noFill/>
                    </a:lnR>
                    <a:lnT w="6350" cap="flat" cmpd="sng" algn="ctr">
                      <a:solidFill>
                        <a:srgbClr val="DCEFF3"/>
                      </a:solidFill>
                      <a:prstDash val="solid"/>
                      <a:round/>
                      <a:headEnd type="none" w="med" len="med"/>
                      <a:tailEnd type="none" w="med" len="med"/>
                    </a:lnT>
                    <a:lnB w="6350" cap="flat" cmpd="sng" algn="ctr">
                      <a:solidFill>
                        <a:srgbClr val="DCEFF3"/>
                      </a:solidFill>
                      <a:prstDash val="solid"/>
                      <a:round/>
                      <a:headEnd type="none" w="med" len="med"/>
                      <a:tailEnd type="none" w="med" len="med"/>
                    </a:lnB>
                    <a:solidFill>
                      <a:srgbClr val="B8E0E9"/>
                    </a:solidFill>
                  </a:tcPr>
                </a:tc>
                <a:extLst>
                  <a:ext uri="{0D108BD9-81ED-4DB2-BD59-A6C34878D82A}">
                    <a16:rowId xmlns:a16="http://schemas.microsoft.com/office/drawing/2014/main" xmlns="" val="10010"/>
                  </a:ext>
                </a:extLst>
              </a:tr>
              <a:tr h="160020">
                <a:tc>
                  <a:txBody>
                    <a:bodyPr/>
                    <a:lstStyle/>
                    <a:p>
                      <a:pPr algn="l" fontAlgn="b"/>
                      <a:r>
                        <a:rPr lang="en-US" sz="1100" b="0" i="0" u="none" strike="noStrike">
                          <a:solidFill>
                            <a:srgbClr val="000000"/>
                          </a:solidFill>
                          <a:effectLst/>
                          <a:latin typeface="Calibri Light" panose="020F0302020204030204" pitchFamily="34" charset="0"/>
                        </a:rPr>
                        <a:t>Geotechnical Engineering and M</a:t>
                      </a:r>
                    </a:p>
                  </a:txBody>
                  <a:tcPr marL="68597" marR="0" marT="0" marB="0" anchor="b">
                    <a:lnL>
                      <a:noFill/>
                    </a:lnL>
                    <a:lnR>
                      <a:noFill/>
                    </a:lnR>
                    <a:lnT w="6350" cap="flat" cmpd="sng" algn="ctr">
                      <a:solidFill>
                        <a:srgbClr val="DCEFF3"/>
                      </a:solidFill>
                      <a:prstDash val="solid"/>
                      <a:round/>
                      <a:headEnd type="none" w="med" len="med"/>
                      <a:tailEnd type="none" w="med" len="med"/>
                    </a:lnT>
                    <a:lnB w="6350" cap="flat" cmpd="sng" algn="ctr">
                      <a:solidFill>
                        <a:srgbClr val="DCEFF3"/>
                      </a:solidFill>
                      <a:prstDash val="solid"/>
                      <a:round/>
                      <a:headEnd type="none" w="med" len="med"/>
                      <a:tailEnd type="none" w="med" len="med"/>
                    </a:lnB>
                    <a:solidFill>
                      <a:srgbClr val="B8E0E9"/>
                    </a:solidFill>
                  </a:tcPr>
                </a:tc>
                <a:tc>
                  <a:txBody>
                    <a:bodyPr/>
                    <a:lstStyle/>
                    <a:p>
                      <a:pPr algn="r" fontAlgn="b"/>
                      <a:r>
                        <a:rPr lang="en-US" sz="1100" b="0" i="0" u="none" strike="noStrike">
                          <a:solidFill>
                            <a:srgbClr val="000000"/>
                          </a:solidFill>
                          <a:effectLst/>
                          <a:latin typeface="Calibri Light" panose="020F0302020204030204" pitchFamily="34" charset="0"/>
                        </a:rPr>
                        <a:t>14</a:t>
                      </a:r>
                    </a:p>
                  </a:txBody>
                  <a:tcPr marL="0" marR="0" marT="0" marB="0" anchor="b">
                    <a:lnL>
                      <a:noFill/>
                    </a:lnL>
                    <a:lnR>
                      <a:noFill/>
                    </a:lnR>
                    <a:lnT w="6350" cap="flat" cmpd="sng" algn="ctr">
                      <a:solidFill>
                        <a:srgbClr val="DCEFF3"/>
                      </a:solidFill>
                      <a:prstDash val="solid"/>
                      <a:round/>
                      <a:headEnd type="none" w="med" len="med"/>
                      <a:tailEnd type="none" w="med" len="med"/>
                    </a:lnT>
                    <a:lnB w="6350" cap="flat" cmpd="sng" algn="ctr">
                      <a:solidFill>
                        <a:srgbClr val="DCEFF3"/>
                      </a:solidFill>
                      <a:prstDash val="solid"/>
                      <a:round/>
                      <a:headEnd type="none" w="med" len="med"/>
                      <a:tailEnd type="none" w="med" len="med"/>
                    </a:lnB>
                    <a:solidFill>
                      <a:srgbClr val="B8E0E9"/>
                    </a:solidFill>
                  </a:tcPr>
                </a:tc>
                <a:extLst>
                  <a:ext uri="{0D108BD9-81ED-4DB2-BD59-A6C34878D82A}">
                    <a16:rowId xmlns:a16="http://schemas.microsoft.com/office/drawing/2014/main" xmlns="" val="10011"/>
                  </a:ext>
                </a:extLst>
              </a:tr>
              <a:tr h="160020">
                <a:tc>
                  <a:txBody>
                    <a:bodyPr/>
                    <a:lstStyle/>
                    <a:p>
                      <a:pPr algn="l" fontAlgn="b"/>
                      <a:r>
                        <a:rPr lang="en-US" sz="1100" b="0" i="0" u="none" strike="noStrike">
                          <a:solidFill>
                            <a:srgbClr val="000000"/>
                          </a:solidFill>
                          <a:effectLst/>
                          <a:latin typeface="Calibri Light" panose="020F0302020204030204" pitchFamily="34" charset="0"/>
                        </a:rPr>
                        <a:t>NANOMANUFACTURING</a:t>
                      </a:r>
                    </a:p>
                  </a:txBody>
                  <a:tcPr marL="68597" marR="0" marT="0" marB="0" anchor="b">
                    <a:lnL>
                      <a:noFill/>
                    </a:lnL>
                    <a:lnR>
                      <a:noFill/>
                    </a:lnR>
                    <a:lnT w="6350" cap="flat" cmpd="sng" algn="ctr">
                      <a:solidFill>
                        <a:srgbClr val="DCEFF3"/>
                      </a:solidFill>
                      <a:prstDash val="solid"/>
                      <a:round/>
                      <a:headEnd type="none" w="med" len="med"/>
                      <a:tailEnd type="none" w="med" len="med"/>
                    </a:lnT>
                    <a:lnB w="6350" cap="flat" cmpd="sng" algn="ctr">
                      <a:solidFill>
                        <a:srgbClr val="DCEFF3"/>
                      </a:solidFill>
                      <a:prstDash val="solid"/>
                      <a:round/>
                      <a:headEnd type="none" w="med" len="med"/>
                      <a:tailEnd type="none" w="med" len="med"/>
                    </a:lnB>
                    <a:solidFill>
                      <a:srgbClr val="B8E0E9"/>
                    </a:solidFill>
                  </a:tcPr>
                </a:tc>
                <a:tc>
                  <a:txBody>
                    <a:bodyPr/>
                    <a:lstStyle/>
                    <a:p>
                      <a:pPr algn="r" fontAlgn="b"/>
                      <a:r>
                        <a:rPr lang="en-US" sz="1100" b="0" i="0" u="none" strike="noStrike">
                          <a:solidFill>
                            <a:srgbClr val="000000"/>
                          </a:solidFill>
                          <a:effectLst/>
                          <a:latin typeface="Calibri Light" panose="020F0302020204030204" pitchFamily="34" charset="0"/>
                        </a:rPr>
                        <a:t>12</a:t>
                      </a:r>
                    </a:p>
                  </a:txBody>
                  <a:tcPr marL="0" marR="0" marT="0" marB="0" anchor="b">
                    <a:lnL>
                      <a:noFill/>
                    </a:lnL>
                    <a:lnR>
                      <a:noFill/>
                    </a:lnR>
                    <a:lnT w="6350" cap="flat" cmpd="sng" algn="ctr">
                      <a:solidFill>
                        <a:srgbClr val="DCEFF3"/>
                      </a:solidFill>
                      <a:prstDash val="solid"/>
                      <a:round/>
                      <a:headEnd type="none" w="med" len="med"/>
                      <a:tailEnd type="none" w="med" len="med"/>
                    </a:lnT>
                    <a:lnB w="6350" cap="flat" cmpd="sng" algn="ctr">
                      <a:solidFill>
                        <a:srgbClr val="DCEFF3"/>
                      </a:solidFill>
                      <a:prstDash val="solid"/>
                      <a:round/>
                      <a:headEnd type="none" w="med" len="med"/>
                      <a:tailEnd type="none" w="med" len="med"/>
                    </a:lnB>
                    <a:solidFill>
                      <a:srgbClr val="B8E0E9"/>
                    </a:solidFill>
                  </a:tcPr>
                </a:tc>
                <a:extLst>
                  <a:ext uri="{0D108BD9-81ED-4DB2-BD59-A6C34878D82A}">
                    <a16:rowId xmlns:a16="http://schemas.microsoft.com/office/drawing/2014/main" xmlns="" val="10012"/>
                  </a:ext>
                </a:extLst>
              </a:tr>
              <a:tr h="160020">
                <a:tc>
                  <a:txBody>
                    <a:bodyPr/>
                    <a:lstStyle/>
                    <a:p>
                      <a:pPr algn="l" fontAlgn="b"/>
                      <a:r>
                        <a:rPr lang="en-US" sz="1100" b="0" i="0" u="none" strike="noStrike">
                          <a:solidFill>
                            <a:srgbClr val="000000"/>
                          </a:solidFill>
                          <a:effectLst/>
                          <a:latin typeface="Calibri Light" panose="020F0302020204030204" pitchFamily="34" charset="0"/>
                        </a:rPr>
                        <a:t>INFRAST MGMT &amp; EXTREME EVENTS</a:t>
                      </a:r>
                    </a:p>
                  </a:txBody>
                  <a:tcPr marL="68597" marR="0" marT="0" marB="0" anchor="b">
                    <a:lnL>
                      <a:noFill/>
                    </a:lnL>
                    <a:lnR>
                      <a:noFill/>
                    </a:lnR>
                    <a:lnT w="6350" cap="flat" cmpd="sng" algn="ctr">
                      <a:solidFill>
                        <a:srgbClr val="DCEFF3"/>
                      </a:solidFill>
                      <a:prstDash val="solid"/>
                      <a:round/>
                      <a:headEnd type="none" w="med" len="med"/>
                      <a:tailEnd type="none" w="med" len="med"/>
                    </a:lnT>
                    <a:lnB w="6350" cap="flat" cmpd="sng" algn="ctr">
                      <a:solidFill>
                        <a:srgbClr val="DCEFF3"/>
                      </a:solidFill>
                      <a:prstDash val="solid"/>
                      <a:round/>
                      <a:headEnd type="none" w="med" len="med"/>
                      <a:tailEnd type="none" w="med" len="med"/>
                    </a:lnB>
                    <a:solidFill>
                      <a:srgbClr val="B8E0E9"/>
                    </a:solidFill>
                  </a:tcPr>
                </a:tc>
                <a:tc>
                  <a:txBody>
                    <a:bodyPr/>
                    <a:lstStyle/>
                    <a:p>
                      <a:pPr algn="r" fontAlgn="b"/>
                      <a:r>
                        <a:rPr lang="en-US" sz="1100" b="0" i="0" u="none" strike="noStrike">
                          <a:solidFill>
                            <a:srgbClr val="000000"/>
                          </a:solidFill>
                          <a:effectLst/>
                          <a:latin typeface="Calibri Light" panose="020F0302020204030204" pitchFamily="34" charset="0"/>
                        </a:rPr>
                        <a:t>10</a:t>
                      </a:r>
                    </a:p>
                  </a:txBody>
                  <a:tcPr marL="0" marR="0" marT="0" marB="0" anchor="b">
                    <a:lnL>
                      <a:noFill/>
                    </a:lnL>
                    <a:lnR>
                      <a:noFill/>
                    </a:lnR>
                    <a:lnT w="6350" cap="flat" cmpd="sng" algn="ctr">
                      <a:solidFill>
                        <a:srgbClr val="DCEFF3"/>
                      </a:solidFill>
                      <a:prstDash val="solid"/>
                      <a:round/>
                      <a:headEnd type="none" w="med" len="med"/>
                      <a:tailEnd type="none" w="med" len="med"/>
                    </a:lnT>
                    <a:lnB w="6350" cap="flat" cmpd="sng" algn="ctr">
                      <a:solidFill>
                        <a:srgbClr val="DCEFF3"/>
                      </a:solidFill>
                      <a:prstDash val="solid"/>
                      <a:round/>
                      <a:headEnd type="none" w="med" len="med"/>
                      <a:tailEnd type="none" w="med" len="med"/>
                    </a:lnB>
                    <a:solidFill>
                      <a:srgbClr val="B8E0E9"/>
                    </a:solidFill>
                  </a:tcPr>
                </a:tc>
                <a:extLst>
                  <a:ext uri="{0D108BD9-81ED-4DB2-BD59-A6C34878D82A}">
                    <a16:rowId xmlns:a16="http://schemas.microsoft.com/office/drawing/2014/main" xmlns="" val="10013"/>
                  </a:ext>
                </a:extLst>
              </a:tr>
              <a:tr h="160020">
                <a:tc>
                  <a:txBody>
                    <a:bodyPr/>
                    <a:lstStyle/>
                    <a:p>
                      <a:pPr algn="l" fontAlgn="b"/>
                      <a:r>
                        <a:rPr lang="en-US" sz="1100" b="0" i="0" u="none" strike="noStrike">
                          <a:solidFill>
                            <a:srgbClr val="000000"/>
                          </a:solidFill>
                          <a:effectLst/>
                          <a:latin typeface="Calibri Light" panose="020F0302020204030204" pitchFamily="34" charset="0"/>
                        </a:rPr>
                        <a:t>Systems Science (SYS)</a:t>
                      </a:r>
                    </a:p>
                  </a:txBody>
                  <a:tcPr marL="68597" marR="0" marT="0" marB="0" anchor="b">
                    <a:lnL>
                      <a:noFill/>
                    </a:lnL>
                    <a:lnR>
                      <a:noFill/>
                    </a:lnR>
                    <a:lnT w="6350" cap="flat" cmpd="sng" algn="ctr">
                      <a:solidFill>
                        <a:srgbClr val="DCEFF3"/>
                      </a:solidFill>
                      <a:prstDash val="solid"/>
                      <a:round/>
                      <a:headEnd type="none" w="med" len="med"/>
                      <a:tailEnd type="none" w="med" len="med"/>
                    </a:lnT>
                    <a:lnB w="6350" cap="flat" cmpd="sng" algn="ctr">
                      <a:solidFill>
                        <a:srgbClr val="DCEFF3"/>
                      </a:solidFill>
                      <a:prstDash val="solid"/>
                      <a:round/>
                      <a:headEnd type="none" w="med" len="med"/>
                      <a:tailEnd type="none" w="med" len="med"/>
                    </a:lnB>
                    <a:solidFill>
                      <a:srgbClr val="B8E0E9"/>
                    </a:solidFill>
                  </a:tcPr>
                </a:tc>
                <a:tc>
                  <a:txBody>
                    <a:bodyPr/>
                    <a:lstStyle/>
                    <a:p>
                      <a:pPr algn="r" fontAlgn="b"/>
                      <a:r>
                        <a:rPr lang="en-US" sz="1100" b="0" i="0" u="none" strike="noStrike">
                          <a:solidFill>
                            <a:srgbClr val="000000"/>
                          </a:solidFill>
                          <a:effectLst/>
                          <a:latin typeface="Calibri Light" panose="020F0302020204030204" pitchFamily="34" charset="0"/>
                        </a:rPr>
                        <a:t>6</a:t>
                      </a:r>
                    </a:p>
                  </a:txBody>
                  <a:tcPr marL="0" marR="0" marT="0" marB="0" anchor="b">
                    <a:lnL>
                      <a:noFill/>
                    </a:lnL>
                    <a:lnR>
                      <a:noFill/>
                    </a:lnR>
                    <a:lnT w="6350" cap="flat" cmpd="sng" algn="ctr">
                      <a:solidFill>
                        <a:srgbClr val="DCEFF3"/>
                      </a:solidFill>
                      <a:prstDash val="solid"/>
                      <a:round/>
                      <a:headEnd type="none" w="med" len="med"/>
                      <a:tailEnd type="none" w="med" len="med"/>
                    </a:lnT>
                    <a:lnB w="6350" cap="flat" cmpd="sng" algn="ctr">
                      <a:solidFill>
                        <a:srgbClr val="DCEFF3"/>
                      </a:solidFill>
                      <a:prstDash val="solid"/>
                      <a:round/>
                      <a:headEnd type="none" w="med" len="med"/>
                      <a:tailEnd type="none" w="med" len="med"/>
                    </a:lnB>
                    <a:solidFill>
                      <a:srgbClr val="B8E0E9"/>
                    </a:solidFill>
                  </a:tcPr>
                </a:tc>
                <a:extLst>
                  <a:ext uri="{0D108BD9-81ED-4DB2-BD59-A6C34878D82A}">
                    <a16:rowId xmlns:a16="http://schemas.microsoft.com/office/drawing/2014/main" xmlns="" val="10014"/>
                  </a:ext>
                </a:extLst>
              </a:tr>
              <a:tr h="160020">
                <a:tc>
                  <a:txBody>
                    <a:bodyPr/>
                    <a:lstStyle/>
                    <a:p>
                      <a:pPr algn="l" fontAlgn="b"/>
                      <a:r>
                        <a:rPr lang="en-US" sz="1100" b="0" i="0" u="none" strike="noStrike">
                          <a:solidFill>
                            <a:srgbClr val="000000"/>
                          </a:solidFill>
                          <a:effectLst/>
                          <a:latin typeface="Calibri Light" panose="020F0302020204030204" pitchFamily="34" charset="0"/>
                        </a:rPr>
                        <a:t>Design of Eng Materials (DEMS)</a:t>
                      </a:r>
                    </a:p>
                  </a:txBody>
                  <a:tcPr marL="68597" marR="0" marT="0" marB="0" anchor="b">
                    <a:lnL>
                      <a:noFill/>
                    </a:lnL>
                    <a:lnR>
                      <a:noFill/>
                    </a:lnR>
                    <a:lnT w="6350" cap="flat" cmpd="sng" algn="ctr">
                      <a:solidFill>
                        <a:srgbClr val="DCEFF3"/>
                      </a:solidFill>
                      <a:prstDash val="solid"/>
                      <a:round/>
                      <a:headEnd type="none" w="med" len="med"/>
                      <a:tailEnd type="none" w="med" len="med"/>
                    </a:lnT>
                    <a:lnB w="6350" cap="flat" cmpd="sng" algn="ctr">
                      <a:solidFill>
                        <a:srgbClr val="DCEFF3"/>
                      </a:solidFill>
                      <a:prstDash val="solid"/>
                      <a:round/>
                      <a:headEnd type="none" w="med" len="med"/>
                      <a:tailEnd type="none" w="med" len="med"/>
                    </a:lnB>
                    <a:solidFill>
                      <a:srgbClr val="B8E0E9"/>
                    </a:solidFill>
                  </a:tcPr>
                </a:tc>
                <a:tc>
                  <a:txBody>
                    <a:bodyPr/>
                    <a:lstStyle/>
                    <a:p>
                      <a:pPr algn="r" fontAlgn="b"/>
                      <a:r>
                        <a:rPr lang="en-US" sz="1100" b="0" i="0" u="none" strike="noStrike" dirty="0">
                          <a:solidFill>
                            <a:srgbClr val="000000"/>
                          </a:solidFill>
                          <a:effectLst/>
                          <a:latin typeface="Calibri Light" panose="020F0302020204030204" pitchFamily="34" charset="0"/>
                        </a:rPr>
                        <a:t>4</a:t>
                      </a:r>
                    </a:p>
                  </a:txBody>
                  <a:tcPr marL="0" marR="0" marT="0" marB="0" anchor="b">
                    <a:lnL>
                      <a:noFill/>
                    </a:lnL>
                    <a:lnR>
                      <a:noFill/>
                    </a:lnR>
                    <a:lnT w="6350" cap="flat" cmpd="sng" algn="ctr">
                      <a:solidFill>
                        <a:srgbClr val="DCEFF3"/>
                      </a:solidFill>
                      <a:prstDash val="solid"/>
                      <a:round/>
                      <a:headEnd type="none" w="med" len="med"/>
                      <a:tailEnd type="none" w="med" len="med"/>
                    </a:lnT>
                    <a:lnB w="6350" cap="flat" cmpd="sng" algn="ctr">
                      <a:solidFill>
                        <a:srgbClr val="DCEFF3"/>
                      </a:solidFill>
                      <a:prstDash val="solid"/>
                      <a:round/>
                      <a:headEnd type="none" w="med" len="med"/>
                      <a:tailEnd type="none" w="med" len="med"/>
                    </a:lnB>
                    <a:solidFill>
                      <a:srgbClr val="B8E0E9"/>
                    </a:solidFill>
                  </a:tcPr>
                </a:tc>
                <a:extLst>
                  <a:ext uri="{0D108BD9-81ED-4DB2-BD59-A6C34878D82A}">
                    <a16:rowId xmlns:a16="http://schemas.microsoft.com/office/drawing/2014/main" xmlns="" val="10015"/>
                  </a:ext>
                </a:extLst>
              </a:tr>
            </a:tbl>
          </a:graphicData>
        </a:graphic>
      </p:graphicFrame>
      <p:graphicFrame>
        <p:nvGraphicFramePr>
          <p:cNvPr id="6" name="Table 5"/>
          <p:cNvGraphicFramePr>
            <a:graphicFrameLocks noGrp="1"/>
          </p:cNvGraphicFramePr>
          <p:nvPr/>
        </p:nvGraphicFramePr>
        <p:xfrm>
          <a:off x="4519612" y="4261247"/>
          <a:ext cx="2749154" cy="1005840"/>
        </p:xfrm>
        <a:graphic>
          <a:graphicData uri="http://schemas.openxmlformats.org/drawingml/2006/table">
            <a:tbl>
              <a:tblPr/>
              <a:tblGrid>
                <a:gridCol w="2172215">
                  <a:extLst>
                    <a:ext uri="{9D8B030D-6E8A-4147-A177-3AD203B41FA5}">
                      <a16:colId xmlns:a16="http://schemas.microsoft.com/office/drawing/2014/main" xmlns="" val="20000"/>
                    </a:ext>
                  </a:extLst>
                </a:gridCol>
                <a:gridCol w="576939">
                  <a:extLst>
                    <a:ext uri="{9D8B030D-6E8A-4147-A177-3AD203B41FA5}">
                      <a16:colId xmlns:a16="http://schemas.microsoft.com/office/drawing/2014/main" xmlns="" val="20001"/>
                    </a:ext>
                  </a:extLst>
                </a:gridCol>
              </a:tblGrid>
              <a:tr h="160020">
                <a:tc>
                  <a:txBody>
                    <a:bodyPr/>
                    <a:lstStyle/>
                    <a:p>
                      <a:pPr algn="l" fontAlgn="b"/>
                      <a:r>
                        <a:rPr lang="en-US" sz="1100" b="1" i="0" u="none" strike="noStrike" dirty="0">
                          <a:solidFill>
                            <a:srgbClr val="000000"/>
                          </a:solidFill>
                          <a:effectLst/>
                          <a:latin typeface="Calibri Light" panose="020F0302020204030204" pitchFamily="34" charset="0"/>
                        </a:rPr>
                        <a:t>ECCS</a:t>
                      </a:r>
                    </a:p>
                  </a:txBody>
                  <a:tcPr marL="0" marR="0" marT="0" marB="0" anchor="b">
                    <a:lnL>
                      <a:noFill/>
                    </a:lnL>
                    <a:lnR>
                      <a:noFill/>
                    </a:lnR>
                    <a:lnT w="6350" cap="flat" cmpd="sng" algn="ctr">
                      <a:solidFill>
                        <a:srgbClr val="96D1DE"/>
                      </a:solidFill>
                      <a:prstDash val="solid"/>
                      <a:round/>
                      <a:headEnd type="none" w="med" len="med"/>
                      <a:tailEnd type="none" w="med" len="med"/>
                    </a:lnT>
                    <a:lnB w="6350" cap="flat" cmpd="sng" algn="ctr">
                      <a:solidFill>
                        <a:srgbClr val="DCEFF3"/>
                      </a:solidFill>
                      <a:prstDash val="solid"/>
                      <a:round/>
                      <a:headEnd type="none" w="med" len="med"/>
                      <a:tailEnd type="none" w="med" len="med"/>
                    </a:lnB>
                    <a:solidFill>
                      <a:srgbClr val="DCEFF3"/>
                    </a:solidFill>
                  </a:tcPr>
                </a:tc>
                <a:tc>
                  <a:txBody>
                    <a:bodyPr/>
                    <a:lstStyle/>
                    <a:p>
                      <a:pPr algn="r" fontAlgn="b"/>
                      <a:r>
                        <a:rPr lang="en-US" sz="1100" b="1" i="0" u="none" strike="noStrike">
                          <a:solidFill>
                            <a:srgbClr val="000000"/>
                          </a:solidFill>
                          <a:effectLst/>
                          <a:latin typeface="Calibri Light" panose="020F0302020204030204" pitchFamily="34" charset="0"/>
                        </a:rPr>
                        <a:t>166</a:t>
                      </a:r>
                    </a:p>
                  </a:txBody>
                  <a:tcPr marL="0" marR="0" marT="0" marB="0" anchor="b">
                    <a:lnL>
                      <a:noFill/>
                    </a:lnL>
                    <a:lnR>
                      <a:noFill/>
                    </a:lnR>
                    <a:lnT w="6350" cap="flat" cmpd="sng" algn="ctr">
                      <a:solidFill>
                        <a:srgbClr val="96D1DE"/>
                      </a:solidFill>
                      <a:prstDash val="solid"/>
                      <a:round/>
                      <a:headEnd type="none" w="med" len="med"/>
                      <a:tailEnd type="none" w="med" len="med"/>
                    </a:lnT>
                    <a:lnB w="6350" cap="flat" cmpd="sng" algn="ctr">
                      <a:solidFill>
                        <a:srgbClr val="DCEFF3"/>
                      </a:solidFill>
                      <a:prstDash val="solid"/>
                      <a:round/>
                      <a:headEnd type="none" w="med" len="med"/>
                      <a:tailEnd type="none" w="med" len="med"/>
                    </a:lnB>
                    <a:solidFill>
                      <a:srgbClr val="DCEFF3"/>
                    </a:solidFill>
                  </a:tcPr>
                </a:tc>
                <a:extLst>
                  <a:ext uri="{0D108BD9-81ED-4DB2-BD59-A6C34878D82A}">
                    <a16:rowId xmlns:a16="http://schemas.microsoft.com/office/drawing/2014/main" xmlns="" val="10000"/>
                  </a:ext>
                </a:extLst>
              </a:tr>
              <a:tr h="160020">
                <a:tc>
                  <a:txBody>
                    <a:bodyPr/>
                    <a:lstStyle/>
                    <a:p>
                      <a:pPr algn="l" fontAlgn="b"/>
                      <a:r>
                        <a:rPr lang="en-US" sz="1100" b="0" i="0" u="none" strike="noStrike">
                          <a:solidFill>
                            <a:srgbClr val="000000"/>
                          </a:solidFill>
                          <a:effectLst/>
                          <a:latin typeface="Calibri Light" panose="020F0302020204030204" pitchFamily="34" charset="0"/>
                        </a:rPr>
                        <a:t>ENERGY,POWER,ADAPTIVE SYS</a:t>
                      </a:r>
                    </a:p>
                  </a:txBody>
                  <a:tcPr marL="68597" marR="0" marT="0" marB="0" anchor="b">
                    <a:lnL>
                      <a:noFill/>
                    </a:lnL>
                    <a:lnR>
                      <a:noFill/>
                    </a:lnR>
                    <a:lnT w="6350" cap="flat" cmpd="sng" algn="ctr">
                      <a:solidFill>
                        <a:srgbClr val="DCEFF3"/>
                      </a:solidFill>
                      <a:prstDash val="solid"/>
                      <a:round/>
                      <a:headEnd type="none" w="med" len="med"/>
                      <a:tailEnd type="none" w="med" len="med"/>
                    </a:lnT>
                    <a:lnB w="6350" cap="flat" cmpd="sng" algn="ctr">
                      <a:solidFill>
                        <a:srgbClr val="DCEFF3"/>
                      </a:solidFill>
                      <a:prstDash val="solid"/>
                      <a:round/>
                      <a:headEnd type="none" w="med" len="med"/>
                      <a:tailEnd type="none" w="med" len="med"/>
                    </a:lnB>
                    <a:solidFill>
                      <a:srgbClr val="B8E0E9"/>
                    </a:solidFill>
                  </a:tcPr>
                </a:tc>
                <a:tc>
                  <a:txBody>
                    <a:bodyPr/>
                    <a:lstStyle/>
                    <a:p>
                      <a:pPr algn="r" fontAlgn="b"/>
                      <a:r>
                        <a:rPr lang="en-US" sz="1100" b="0" i="0" u="none" strike="noStrike">
                          <a:solidFill>
                            <a:srgbClr val="000000"/>
                          </a:solidFill>
                          <a:effectLst/>
                          <a:latin typeface="Calibri Light" panose="020F0302020204030204" pitchFamily="34" charset="0"/>
                        </a:rPr>
                        <a:t>58</a:t>
                      </a:r>
                    </a:p>
                  </a:txBody>
                  <a:tcPr marL="0" marR="0" marT="0" marB="0" anchor="b">
                    <a:lnL>
                      <a:noFill/>
                    </a:lnL>
                    <a:lnR>
                      <a:noFill/>
                    </a:lnR>
                    <a:lnT w="6350" cap="flat" cmpd="sng" algn="ctr">
                      <a:solidFill>
                        <a:srgbClr val="DCEFF3"/>
                      </a:solidFill>
                      <a:prstDash val="solid"/>
                      <a:round/>
                      <a:headEnd type="none" w="med" len="med"/>
                      <a:tailEnd type="none" w="med" len="med"/>
                    </a:lnT>
                    <a:lnB w="6350" cap="flat" cmpd="sng" algn="ctr">
                      <a:solidFill>
                        <a:srgbClr val="DCEFF3"/>
                      </a:solidFill>
                      <a:prstDash val="solid"/>
                      <a:round/>
                      <a:headEnd type="none" w="med" len="med"/>
                      <a:tailEnd type="none" w="med" len="med"/>
                    </a:lnB>
                    <a:solidFill>
                      <a:srgbClr val="B8E0E9"/>
                    </a:solidFill>
                  </a:tcPr>
                </a:tc>
                <a:extLst>
                  <a:ext uri="{0D108BD9-81ED-4DB2-BD59-A6C34878D82A}">
                    <a16:rowId xmlns:a16="http://schemas.microsoft.com/office/drawing/2014/main" xmlns="" val="10001"/>
                  </a:ext>
                </a:extLst>
              </a:tr>
              <a:tr h="160020">
                <a:tc>
                  <a:txBody>
                    <a:bodyPr/>
                    <a:lstStyle/>
                    <a:p>
                      <a:pPr algn="l" fontAlgn="b"/>
                      <a:r>
                        <a:rPr lang="en-US" sz="1100" b="0" i="0" u="none" strike="noStrike">
                          <a:solidFill>
                            <a:srgbClr val="000000"/>
                          </a:solidFill>
                          <a:effectLst/>
                          <a:latin typeface="Calibri Light" panose="020F0302020204030204" pitchFamily="34" charset="0"/>
                        </a:rPr>
                        <a:t>COMMS, CIRCUITS &amp; SENS SYS</a:t>
                      </a:r>
                    </a:p>
                  </a:txBody>
                  <a:tcPr marL="68597" marR="0" marT="0" marB="0" anchor="b">
                    <a:lnL>
                      <a:noFill/>
                    </a:lnL>
                    <a:lnR>
                      <a:noFill/>
                    </a:lnR>
                    <a:lnT w="6350" cap="flat" cmpd="sng" algn="ctr">
                      <a:solidFill>
                        <a:srgbClr val="DCEFF3"/>
                      </a:solidFill>
                      <a:prstDash val="solid"/>
                      <a:round/>
                      <a:headEnd type="none" w="med" len="med"/>
                      <a:tailEnd type="none" w="med" len="med"/>
                    </a:lnT>
                    <a:lnB w="6350" cap="flat" cmpd="sng" algn="ctr">
                      <a:solidFill>
                        <a:srgbClr val="DCEFF3"/>
                      </a:solidFill>
                      <a:prstDash val="solid"/>
                      <a:round/>
                      <a:headEnd type="none" w="med" len="med"/>
                      <a:tailEnd type="none" w="med" len="med"/>
                    </a:lnB>
                    <a:solidFill>
                      <a:srgbClr val="B8E0E9"/>
                    </a:solidFill>
                  </a:tcPr>
                </a:tc>
                <a:tc>
                  <a:txBody>
                    <a:bodyPr/>
                    <a:lstStyle/>
                    <a:p>
                      <a:pPr algn="r" fontAlgn="b"/>
                      <a:r>
                        <a:rPr lang="en-US" sz="1100" b="0" i="0" u="none" strike="noStrike">
                          <a:solidFill>
                            <a:srgbClr val="000000"/>
                          </a:solidFill>
                          <a:effectLst/>
                          <a:latin typeface="Calibri Light" panose="020F0302020204030204" pitchFamily="34" charset="0"/>
                        </a:rPr>
                        <a:t>54</a:t>
                      </a:r>
                    </a:p>
                  </a:txBody>
                  <a:tcPr marL="0" marR="0" marT="0" marB="0" anchor="b">
                    <a:lnL>
                      <a:noFill/>
                    </a:lnL>
                    <a:lnR>
                      <a:noFill/>
                    </a:lnR>
                    <a:lnT w="6350" cap="flat" cmpd="sng" algn="ctr">
                      <a:solidFill>
                        <a:srgbClr val="DCEFF3"/>
                      </a:solidFill>
                      <a:prstDash val="solid"/>
                      <a:round/>
                      <a:headEnd type="none" w="med" len="med"/>
                      <a:tailEnd type="none" w="med" len="med"/>
                    </a:lnT>
                    <a:lnB w="6350" cap="flat" cmpd="sng" algn="ctr">
                      <a:solidFill>
                        <a:srgbClr val="DCEFF3"/>
                      </a:solidFill>
                      <a:prstDash val="solid"/>
                      <a:round/>
                      <a:headEnd type="none" w="med" len="med"/>
                      <a:tailEnd type="none" w="med" len="med"/>
                    </a:lnB>
                    <a:solidFill>
                      <a:srgbClr val="B8E0E9"/>
                    </a:solidFill>
                  </a:tcPr>
                </a:tc>
                <a:extLst>
                  <a:ext uri="{0D108BD9-81ED-4DB2-BD59-A6C34878D82A}">
                    <a16:rowId xmlns:a16="http://schemas.microsoft.com/office/drawing/2014/main" xmlns="" val="10002"/>
                  </a:ext>
                </a:extLst>
              </a:tr>
              <a:tr h="160020">
                <a:tc>
                  <a:txBody>
                    <a:bodyPr/>
                    <a:lstStyle/>
                    <a:p>
                      <a:pPr algn="l" fontAlgn="b"/>
                      <a:r>
                        <a:rPr lang="en-US" sz="1100" b="0" i="0" u="none" strike="noStrike">
                          <a:solidFill>
                            <a:srgbClr val="000000"/>
                          </a:solidFill>
                          <a:effectLst/>
                          <a:latin typeface="Calibri Light" panose="020F0302020204030204" pitchFamily="34" charset="0"/>
                        </a:rPr>
                        <a:t>ELECT, PHOTONICS, &amp; MAG DEVICE</a:t>
                      </a:r>
                    </a:p>
                  </a:txBody>
                  <a:tcPr marL="68597" marR="0" marT="0" marB="0" anchor="b">
                    <a:lnL>
                      <a:noFill/>
                    </a:lnL>
                    <a:lnR>
                      <a:noFill/>
                    </a:lnR>
                    <a:lnT w="6350" cap="flat" cmpd="sng" algn="ctr">
                      <a:solidFill>
                        <a:srgbClr val="DCEFF3"/>
                      </a:solidFill>
                      <a:prstDash val="solid"/>
                      <a:round/>
                      <a:headEnd type="none" w="med" len="med"/>
                      <a:tailEnd type="none" w="med" len="med"/>
                    </a:lnT>
                    <a:lnB w="6350" cap="flat" cmpd="sng" algn="ctr">
                      <a:solidFill>
                        <a:srgbClr val="DCEFF3"/>
                      </a:solidFill>
                      <a:prstDash val="solid"/>
                      <a:round/>
                      <a:headEnd type="none" w="med" len="med"/>
                      <a:tailEnd type="none" w="med" len="med"/>
                    </a:lnB>
                    <a:solidFill>
                      <a:srgbClr val="B8E0E9"/>
                    </a:solidFill>
                  </a:tcPr>
                </a:tc>
                <a:tc>
                  <a:txBody>
                    <a:bodyPr/>
                    <a:lstStyle/>
                    <a:p>
                      <a:pPr algn="r" fontAlgn="b"/>
                      <a:r>
                        <a:rPr lang="en-US" sz="1100" b="0" i="0" u="none" strike="noStrike">
                          <a:solidFill>
                            <a:srgbClr val="000000"/>
                          </a:solidFill>
                          <a:effectLst/>
                          <a:latin typeface="Calibri Light" panose="020F0302020204030204" pitchFamily="34" charset="0"/>
                        </a:rPr>
                        <a:t>50</a:t>
                      </a:r>
                    </a:p>
                  </a:txBody>
                  <a:tcPr marL="0" marR="0" marT="0" marB="0" anchor="b">
                    <a:lnL>
                      <a:noFill/>
                    </a:lnL>
                    <a:lnR>
                      <a:noFill/>
                    </a:lnR>
                    <a:lnT w="6350" cap="flat" cmpd="sng" algn="ctr">
                      <a:solidFill>
                        <a:srgbClr val="DCEFF3"/>
                      </a:solidFill>
                      <a:prstDash val="solid"/>
                      <a:round/>
                      <a:headEnd type="none" w="med" len="med"/>
                      <a:tailEnd type="none" w="med" len="med"/>
                    </a:lnT>
                    <a:lnB w="6350" cap="flat" cmpd="sng" algn="ctr">
                      <a:solidFill>
                        <a:srgbClr val="DCEFF3"/>
                      </a:solidFill>
                      <a:prstDash val="solid"/>
                      <a:round/>
                      <a:headEnd type="none" w="med" len="med"/>
                      <a:tailEnd type="none" w="med" len="med"/>
                    </a:lnB>
                    <a:solidFill>
                      <a:srgbClr val="B8E0E9"/>
                    </a:solidFill>
                  </a:tcPr>
                </a:tc>
                <a:extLst>
                  <a:ext uri="{0D108BD9-81ED-4DB2-BD59-A6C34878D82A}">
                    <a16:rowId xmlns:a16="http://schemas.microsoft.com/office/drawing/2014/main" xmlns="" val="10003"/>
                  </a:ext>
                </a:extLst>
              </a:tr>
              <a:tr h="160020">
                <a:tc>
                  <a:txBody>
                    <a:bodyPr/>
                    <a:lstStyle/>
                    <a:p>
                      <a:pPr algn="l" fontAlgn="b"/>
                      <a:r>
                        <a:rPr lang="en-US" sz="1100" b="0" i="0" u="none" strike="noStrike">
                          <a:solidFill>
                            <a:srgbClr val="000000"/>
                          </a:solidFill>
                          <a:effectLst/>
                          <a:latin typeface="Calibri Light" panose="020F0302020204030204" pitchFamily="34" charset="0"/>
                        </a:rPr>
                        <a:t>CDS&amp;E</a:t>
                      </a:r>
                    </a:p>
                  </a:txBody>
                  <a:tcPr marL="68597" marR="0" marT="0" marB="0" anchor="b">
                    <a:lnL>
                      <a:noFill/>
                    </a:lnL>
                    <a:lnR>
                      <a:noFill/>
                    </a:lnR>
                    <a:lnT w="6350" cap="flat" cmpd="sng" algn="ctr">
                      <a:solidFill>
                        <a:srgbClr val="DCEFF3"/>
                      </a:solidFill>
                      <a:prstDash val="solid"/>
                      <a:round/>
                      <a:headEnd type="none" w="med" len="med"/>
                      <a:tailEnd type="none" w="med" len="med"/>
                    </a:lnT>
                    <a:lnB w="6350" cap="flat" cmpd="sng" algn="ctr">
                      <a:solidFill>
                        <a:srgbClr val="DCEFF3"/>
                      </a:solidFill>
                      <a:prstDash val="solid"/>
                      <a:round/>
                      <a:headEnd type="none" w="med" len="med"/>
                      <a:tailEnd type="none" w="med" len="med"/>
                    </a:lnB>
                    <a:solidFill>
                      <a:srgbClr val="B8E0E9"/>
                    </a:solidFill>
                  </a:tcPr>
                </a:tc>
                <a:tc>
                  <a:txBody>
                    <a:bodyPr/>
                    <a:lstStyle/>
                    <a:p>
                      <a:pPr algn="r" fontAlgn="b"/>
                      <a:r>
                        <a:rPr lang="en-US" sz="1100" b="0" i="0" u="none" strike="noStrike" dirty="0">
                          <a:solidFill>
                            <a:srgbClr val="000000"/>
                          </a:solidFill>
                          <a:effectLst/>
                          <a:latin typeface="Calibri Light" panose="020F0302020204030204" pitchFamily="34" charset="0"/>
                        </a:rPr>
                        <a:t>2</a:t>
                      </a:r>
                    </a:p>
                  </a:txBody>
                  <a:tcPr marL="0" marR="0" marT="0" marB="0" anchor="b">
                    <a:lnL>
                      <a:noFill/>
                    </a:lnL>
                    <a:lnR>
                      <a:noFill/>
                    </a:lnR>
                    <a:lnT w="6350" cap="flat" cmpd="sng" algn="ctr">
                      <a:solidFill>
                        <a:srgbClr val="DCEFF3"/>
                      </a:solidFill>
                      <a:prstDash val="solid"/>
                      <a:round/>
                      <a:headEnd type="none" w="med" len="med"/>
                      <a:tailEnd type="none" w="med" len="med"/>
                    </a:lnT>
                    <a:lnB w="6350" cap="flat" cmpd="sng" algn="ctr">
                      <a:solidFill>
                        <a:srgbClr val="DCEFF3"/>
                      </a:solidFill>
                      <a:prstDash val="solid"/>
                      <a:round/>
                      <a:headEnd type="none" w="med" len="med"/>
                      <a:tailEnd type="none" w="med" len="med"/>
                    </a:lnB>
                    <a:solidFill>
                      <a:srgbClr val="B8E0E9"/>
                    </a:solidFill>
                  </a:tcPr>
                </a:tc>
                <a:extLst>
                  <a:ext uri="{0D108BD9-81ED-4DB2-BD59-A6C34878D82A}">
                    <a16:rowId xmlns:a16="http://schemas.microsoft.com/office/drawing/2014/main" xmlns="" val="10004"/>
                  </a:ext>
                </a:extLst>
              </a:tr>
              <a:tr h="160020">
                <a:tc>
                  <a:txBody>
                    <a:bodyPr/>
                    <a:lstStyle/>
                    <a:p>
                      <a:pPr algn="l" fontAlgn="b"/>
                      <a:r>
                        <a:rPr lang="en-US" sz="1100" b="0" i="0" u="none" strike="noStrike">
                          <a:solidFill>
                            <a:srgbClr val="000000"/>
                          </a:solidFill>
                          <a:effectLst/>
                          <a:latin typeface="Calibri Light" panose="020F0302020204030204" pitchFamily="34" charset="0"/>
                        </a:rPr>
                        <a:t>CYBER-PHYSICAL SYSTEMS (CPS)</a:t>
                      </a:r>
                    </a:p>
                  </a:txBody>
                  <a:tcPr marL="68597" marR="0" marT="0" marB="0" anchor="b">
                    <a:lnL>
                      <a:noFill/>
                    </a:lnL>
                    <a:lnR>
                      <a:noFill/>
                    </a:lnR>
                    <a:lnT w="6350" cap="flat" cmpd="sng" algn="ctr">
                      <a:solidFill>
                        <a:srgbClr val="DCEFF3"/>
                      </a:solidFill>
                      <a:prstDash val="solid"/>
                      <a:round/>
                      <a:headEnd type="none" w="med" len="med"/>
                      <a:tailEnd type="none" w="med" len="med"/>
                    </a:lnT>
                    <a:lnB w="6350" cap="flat" cmpd="sng" algn="ctr">
                      <a:solidFill>
                        <a:srgbClr val="DCEFF3"/>
                      </a:solidFill>
                      <a:prstDash val="solid"/>
                      <a:round/>
                      <a:headEnd type="none" w="med" len="med"/>
                      <a:tailEnd type="none" w="med" len="med"/>
                    </a:lnB>
                    <a:solidFill>
                      <a:srgbClr val="B8E0E9"/>
                    </a:solidFill>
                  </a:tcPr>
                </a:tc>
                <a:tc>
                  <a:txBody>
                    <a:bodyPr/>
                    <a:lstStyle/>
                    <a:p>
                      <a:pPr algn="r" fontAlgn="b"/>
                      <a:r>
                        <a:rPr lang="en-US" sz="1100" b="0" i="0" u="none" strike="noStrike" dirty="0">
                          <a:solidFill>
                            <a:srgbClr val="000000"/>
                          </a:solidFill>
                          <a:effectLst/>
                          <a:latin typeface="Calibri Light" panose="020F0302020204030204" pitchFamily="34" charset="0"/>
                        </a:rPr>
                        <a:t>2</a:t>
                      </a:r>
                    </a:p>
                  </a:txBody>
                  <a:tcPr marL="0" marR="0" marT="0" marB="0" anchor="b">
                    <a:lnL>
                      <a:noFill/>
                    </a:lnL>
                    <a:lnR>
                      <a:noFill/>
                    </a:lnR>
                    <a:lnT w="6350" cap="flat" cmpd="sng" algn="ctr">
                      <a:solidFill>
                        <a:srgbClr val="DCEFF3"/>
                      </a:solidFill>
                      <a:prstDash val="solid"/>
                      <a:round/>
                      <a:headEnd type="none" w="med" len="med"/>
                      <a:tailEnd type="none" w="med" len="med"/>
                    </a:lnT>
                    <a:lnB w="6350" cap="flat" cmpd="sng" algn="ctr">
                      <a:solidFill>
                        <a:srgbClr val="DCEFF3"/>
                      </a:solidFill>
                      <a:prstDash val="solid"/>
                      <a:round/>
                      <a:headEnd type="none" w="med" len="med"/>
                      <a:tailEnd type="none" w="med" len="med"/>
                    </a:lnB>
                    <a:solidFill>
                      <a:srgbClr val="B8E0E9"/>
                    </a:solidFill>
                  </a:tcPr>
                </a:tc>
                <a:extLst>
                  <a:ext uri="{0D108BD9-81ED-4DB2-BD59-A6C34878D82A}">
                    <a16:rowId xmlns:a16="http://schemas.microsoft.com/office/drawing/2014/main" xmlns="" val="10005"/>
                  </a:ext>
                </a:extLst>
              </a:tr>
            </a:tbl>
          </a:graphicData>
        </a:graphic>
      </p:graphicFrame>
      <p:graphicFrame>
        <p:nvGraphicFramePr>
          <p:cNvPr id="7" name="Table 6"/>
          <p:cNvGraphicFramePr>
            <a:graphicFrameLocks noGrp="1"/>
          </p:cNvGraphicFramePr>
          <p:nvPr/>
        </p:nvGraphicFramePr>
        <p:xfrm>
          <a:off x="1657350" y="4341019"/>
          <a:ext cx="2747963" cy="502920"/>
        </p:xfrm>
        <a:graphic>
          <a:graphicData uri="http://schemas.openxmlformats.org/drawingml/2006/table">
            <a:tbl>
              <a:tblPr/>
              <a:tblGrid>
                <a:gridCol w="1887390">
                  <a:extLst>
                    <a:ext uri="{9D8B030D-6E8A-4147-A177-3AD203B41FA5}">
                      <a16:colId xmlns:a16="http://schemas.microsoft.com/office/drawing/2014/main" xmlns="" val="20000"/>
                    </a:ext>
                  </a:extLst>
                </a:gridCol>
                <a:gridCol w="860573">
                  <a:extLst>
                    <a:ext uri="{9D8B030D-6E8A-4147-A177-3AD203B41FA5}">
                      <a16:colId xmlns:a16="http://schemas.microsoft.com/office/drawing/2014/main" xmlns="" val="20001"/>
                    </a:ext>
                  </a:extLst>
                </a:gridCol>
              </a:tblGrid>
              <a:tr h="160020">
                <a:tc>
                  <a:txBody>
                    <a:bodyPr/>
                    <a:lstStyle/>
                    <a:p>
                      <a:pPr algn="l" fontAlgn="b"/>
                      <a:r>
                        <a:rPr lang="en-US" sz="1100" b="1" i="0" u="none" strike="noStrike" dirty="0">
                          <a:solidFill>
                            <a:srgbClr val="000000"/>
                          </a:solidFill>
                          <a:effectLst/>
                          <a:latin typeface="Calibri Light" panose="020F0302020204030204" pitchFamily="34" charset="0"/>
                        </a:rPr>
                        <a:t>EEC</a:t>
                      </a:r>
                    </a:p>
                  </a:txBody>
                  <a:tcPr marL="0" marR="0" marT="0" marB="0" anchor="b">
                    <a:lnL>
                      <a:noFill/>
                    </a:lnL>
                    <a:lnR>
                      <a:noFill/>
                    </a:lnR>
                    <a:lnT w="6350" cap="flat" cmpd="sng" algn="ctr">
                      <a:solidFill>
                        <a:srgbClr val="96D1DE"/>
                      </a:solidFill>
                      <a:prstDash val="solid"/>
                      <a:round/>
                      <a:headEnd type="none" w="med" len="med"/>
                      <a:tailEnd type="none" w="med" len="med"/>
                    </a:lnT>
                    <a:lnB w="6350" cap="flat" cmpd="sng" algn="ctr">
                      <a:solidFill>
                        <a:srgbClr val="DCEFF3"/>
                      </a:solidFill>
                      <a:prstDash val="solid"/>
                      <a:round/>
                      <a:headEnd type="none" w="med" len="med"/>
                      <a:tailEnd type="none" w="med" len="med"/>
                    </a:lnB>
                    <a:solidFill>
                      <a:srgbClr val="DCEFF3"/>
                    </a:solidFill>
                  </a:tcPr>
                </a:tc>
                <a:tc>
                  <a:txBody>
                    <a:bodyPr/>
                    <a:lstStyle/>
                    <a:p>
                      <a:pPr algn="r" fontAlgn="b"/>
                      <a:r>
                        <a:rPr lang="en-US" sz="1100" b="1" i="0" u="none" strike="noStrike">
                          <a:solidFill>
                            <a:srgbClr val="000000"/>
                          </a:solidFill>
                          <a:effectLst/>
                          <a:latin typeface="Calibri Light" panose="020F0302020204030204" pitchFamily="34" charset="0"/>
                        </a:rPr>
                        <a:t>23</a:t>
                      </a:r>
                    </a:p>
                  </a:txBody>
                  <a:tcPr marL="0" marR="0" marT="0" marB="0" anchor="b">
                    <a:lnL>
                      <a:noFill/>
                    </a:lnL>
                    <a:lnR>
                      <a:noFill/>
                    </a:lnR>
                    <a:lnT w="6350" cap="flat" cmpd="sng" algn="ctr">
                      <a:solidFill>
                        <a:srgbClr val="96D1DE"/>
                      </a:solidFill>
                      <a:prstDash val="solid"/>
                      <a:round/>
                      <a:headEnd type="none" w="med" len="med"/>
                      <a:tailEnd type="none" w="med" len="med"/>
                    </a:lnT>
                    <a:lnB w="6350" cap="flat" cmpd="sng" algn="ctr">
                      <a:solidFill>
                        <a:srgbClr val="DCEFF3"/>
                      </a:solidFill>
                      <a:prstDash val="solid"/>
                      <a:round/>
                      <a:headEnd type="none" w="med" len="med"/>
                      <a:tailEnd type="none" w="med" len="med"/>
                    </a:lnB>
                    <a:solidFill>
                      <a:srgbClr val="DCEFF3"/>
                    </a:solidFill>
                  </a:tcPr>
                </a:tc>
                <a:extLst>
                  <a:ext uri="{0D108BD9-81ED-4DB2-BD59-A6C34878D82A}">
                    <a16:rowId xmlns:a16="http://schemas.microsoft.com/office/drawing/2014/main" xmlns="" val="10000"/>
                  </a:ext>
                </a:extLst>
              </a:tr>
              <a:tr h="160020">
                <a:tc>
                  <a:txBody>
                    <a:bodyPr/>
                    <a:lstStyle/>
                    <a:p>
                      <a:pPr algn="l" fontAlgn="b"/>
                      <a:r>
                        <a:rPr lang="en-US" sz="1100" b="0" i="0" u="none" strike="noStrike">
                          <a:solidFill>
                            <a:srgbClr val="000000"/>
                          </a:solidFill>
                          <a:effectLst/>
                          <a:latin typeface="Calibri Light" panose="020F0302020204030204" pitchFamily="34" charset="0"/>
                        </a:rPr>
                        <a:t>ENGINEERING EDUCATION</a:t>
                      </a:r>
                    </a:p>
                  </a:txBody>
                  <a:tcPr marL="68567" marR="0" marT="0" marB="0" anchor="b">
                    <a:lnL>
                      <a:noFill/>
                    </a:lnL>
                    <a:lnR>
                      <a:noFill/>
                    </a:lnR>
                    <a:lnT w="6350" cap="flat" cmpd="sng" algn="ctr">
                      <a:solidFill>
                        <a:srgbClr val="DCEFF3"/>
                      </a:solidFill>
                      <a:prstDash val="solid"/>
                      <a:round/>
                      <a:headEnd type="none" w="med" len="med"/>
                      <a:tailEnd type="none" w="med" len="med"/>
                    </a:lnT>
                    <a:lnB w="6350" cap="flat" cmpd="sng" algn="ctr">
                      <a:solidFill>
                        <a:srgbClr val="DCEFF3"/>
                      </a:solidFill>
                      <a:prstDash val="solid"/>
                      <a:round/>
                      <a:headEnd type="none" w="med" len="med"/>
                      <a:tailEnd type="none" w="med" len="med"/>
                    </a:lnB>
                    <a:solidFill>
                      <a:srgbClr val="B8E0E9"/>
                    </a:solidFill>
                  </a:tcPr>
                </a:tc>
                <a:tc>
                  <a:txBody>
                    <a:bodyPr/>
                    <a:lstStyle/>
                    <a:p>
                      <a:pPr algn="r" fontAlgn="b"/>
                      <a:r>
                        <a:rPr lang="en-US" sz="1100" b="0" i="0" u="none" strike="noStrike">
                          <a:solidFill>
                            <a:srgbClr val="000000"/>
                          </a:solidFill>
                          <a:effectLst/>
                          <a:latin typeface="Calibri Light" panose="020F0302020204030204" pitchFamily="34" charset="0"/>
                        </a:rPr>
                        <a:t>14</a:t>
                      </a:r>
                    </a:p>
                  </a:txBody>
                  <a:tcPr marL="0" marR="0" marT="0" marB="0" anchor="b">
                    <a:lnL>
                      <a:noFill/>
                    </a:lnL>
                    <a:lnR>
                      <a:noFill/>
                    </a:lnR>
                    <a:lnT w="6350" cap="flat" cmpd="sng" algn="ctr">
                      <a:solidFill>
                        <a:srgbClr val="DCEFF3"/>
                      </a:solidFill>
                      <a:prstDash val="solid"/>
                      <a:round/>
                      <a:headEnd type="none" w="med" len="med"/>
                      <a:tailEnd type="none" w="med" len="med"/>
                    </a:lnT>
                    <a:lnB w="6350" cap="flat" cmpd="sng" algn="ctr">
                      <a:solidFill>
                        <a:srgbClr val="DCEFF3"/>
                      </a:solidFill>
                      <a:prstDash val="solid"/>
                      <a:round/>
                      <a:headEnd type="none" w="med" len="med"/>
                      <a:tailEnd type="none" w="med" len="med"/>
                    </a:lnB>
                    <a:solidFill>
                      <a:srgbClr val="B8E0E9"/>
                    </a:solidFill>
                  </a:tcPr>
                </a:tc>
                <a:extLst>
                  <a:ext uri="{0D108BD9-81ED-4DB2-BD59-A6C34878D82A}">
                    <a16:rowId xmlns:a16="http://schemas.microsoft.com/office/drawing/2014/main" xmlns="" val="10001"/>
                  </a:ext>
                </a:extLst>
              </a:tr>
              <a:tr h="160020">
                <a:tc>
                  <a:txBody>
                    <a:bodyPr/>
                    <a:lstStyle/>
                    <a:p>
                      <a:pPr algn="l" fontAlgn="b"/>
                      <a:r>
                        <a:rPr lang="en-US" sz="1100" b="0" i="0" u="none" strike="noStrike">
                          <a:solidFill>
                            <a:srgbClr val="000000"/>
                          </a:solidFill>
                          <a:effectLst/>
                          <a:latin typeface="Calibri Light" panose="020F0302020204030204" pitchFamily="34" charset="0"/>
                        </a:rPr>
                        <a:t>ENG DIVERSITY ACTIVITIES</a:t>
                      </a:r>
                    </a:p>
                  </a:txBody>
                  <a:tcPr marL="68567" marR="0" marT="0" marB="0" anchor="b">
                    <a:lnL>
                      <a:noFill/>
                    </a:lnL>
                    <a:lnR>
                      <a:noFill/>
                    </a:lnR>
                    <a:lnT w="6350" cap="flat" cmpd="sng" algn="ctr">
                      <a:solidFill>
                        <a:srgbClr val="DCEFF3"/>
                      </a:solidFill>
                      <a:prstDash val="solid"/>
                      <a:round/>
                      <a:headEnd type="none" w="med" len="med"/>
                      <a:tailEnd type="none" w="med" len="med"/>
                    </a:lnT>
                    <a:lnB w="6350" cap="flat" cmpd="sng" algn="ctr">
                      <a:solidFill>
                        <a:srgbClr val="DCEFF3"/>
                      </a:solidFill>
                      <a:prstDash val="solid"/>
                      <a:round/>
                      <a:headEnd type="none" w="med" len="med"/>
                      <a:tailEnd type="none" w="med" len="med"/>
                    </a:lnB>
                    <a:solidFill>
                      <a:srgbClr val="B8E0E9"/>
                    </a:solidFill>
                  </a:tcPr>
                </a:tc>
                <a:tc>
                  <a:txBody>
                    <a:bodyPr/>
                    <a:lstStyle/>
                    <a:p>
                      <a:pPr algn="r" fontAlgn="b"/>
                      <a:r>
                        <a:rPr lang="en-US" sz="1100" b="0" i="0" u="none" strike="noStrike" dirty="0">
                          <a:solidFill>
                            <a:srgbClr val="000000"/>
                          </a:solidFill>
                          <a:effectLst/>
                          <a:latin typeface="Calibri Light" panose="020F0302020204030204" pitchFamily="34" charset="0"/>
                        </a:rPr>
                        <a:t>9</a:t>
                      </a:r>
                    </a:p>
                  </a:txBody>
                  <a:tcPr marL="0" marR="0" marT="0" marB="0" anchor="b">
                    <a:lnL>
                      <a:noFill/>
                    </a:lnL>
                    <a:lnR>
                      <a:noFill/>
                    </a:lnR>
                    <a:lnT w="6350" cap="flat" cmpd="sng" algn="ctr">
                      <a:solidFill>
                        <a:srgbClr val="DCEFF3"/>
                      </a:solidFill>
                      <a:prstDash val="solid"/>
                      <a:round/>
                      <a:headEnd type="none" w="med" len="med"/>
                      <a:tailEnd type="none" w="med" len="med"/>
                    </a:lnT>
                    <a:lnB w="6350" cap="flat" cmpd="sng" algn="ctr">
                      <a:solidFill>
                        <a:srgbClr val="DCEFF3"/>
                      </a:solidFill>
                      <a:prstDash val="solid"/>
                      <a:round/>
                      <a:headEnd type="none" w="med" len="med"/>
                      <a:tailEnd type="none" w="med" len="med"/>
                    </a:lnB>
                    <a:solidFill>
                      <a:srgbClr val="B8E0E9"/>
                    </a:solid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330862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image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203" y="1371600"/>
            <a:ext cx="8975797" cy="5095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6410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600200" y="1828801"/>
          <a:ext cx="6172200" cy="339447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1143000" y="857251"/>
            <a:ext cx="6858000" cy="738664"/>
          </a:xfrm>
          <a:prstGeom prst="rect">
            <a:avLst/>
          </a:prstGeom>
          <a:solidFill>
            <a:schemeClr val="bg1">
              <a:lumMod val="95000"/>
            </a:schemeClr>
          </a:solidFill>
        </p:spPr>
        <p:txBody>
          <a:bodyPr wrap="square" rtlCol="0">
            <a:spAutoFit/>
          </a:bodyPr>
          <a:lstStyle/>
          <a:p>
            <a:pPr defTabSz="685800" eaLnBrk="1" fontAlgn="auto" hangingPunct="1">
              <a:spcBef>
                <a:spcPts val="0"/>
              </a:spcBef>
              <a:spcAft>
                <a:spcPts val="0"/>
              </a:spcAft>
              <a:buNone/>
            </a:pPr>
            <a:r>
              <a:rPr lang="en-US" sz="2100" kern="0" dirty="0">
                <a:solidFill>
                  <a:srgbClr val="0033CC"/>
                </a:solidFill>
              </a:rPr>
              <a:t>Number of Years as an Assistant Prof When CAREER Award Received</a:t>
            </a:r>
          </a:p>
        </p:txBody>
      </p:sp>
      <p:sp>
        <p:nvSpPr>
          <p:cNvPr id="7" name="TextBox 6"/>
          <p:cNvSpPr txBox="1"/>
          <p:nvPr/>
        </p:nvSpPr>
        <p:spPr>
          <a:xfrm rot="16200000">
            <a:off x="195650" y="3106952"/>
            <a:ext cx="2628900" cy="415498"/>
          </a:xfrm>
          <a:prstGeom prst="rect">
            <a:avLst/>
          </a:prstGeom>
          <a:noFill/>
        </p:spPr>
        <p:txBody>
          <a:bodyPr wrap="square" rtlCol="0">
            <a:spAutoFit/>
          </a:bodyPr>
          <a:lstStyle/>
          <a:p>
            <a:pPr defTabSz="685800" eaLnBrk="1" fontAlgn="auto" hangingPunct="1">
              <a:spcBef>
                <a:spcPts val="0"/>
              </a:spcBef>
              <a:spcAft>
                <a:spcPts val="0"/>
              </a:spcAft>
              <a:buNone/>
            </a:pPr>
            <a:r>
              <a:rPr lang="en-US" sz="1050" kern="0" dirty="0">
                <a:solidFill>
                  <a:prstClr val="black"/>
                </a:solidFill>
              </a:rPr>
              <a:t>Number of CBET CAREER Awards</a:t>
            </a:r>
          </a:p>
        </p:txBody>
      </p:sp>
      <p:sp>
        <p:nvSpPr>
          <p:cNvPr id="8" name="TextBox 7"/>
          <p:cNvSpPr txBox="1"/>
          <p:nvPr/>
        </p:nvSpPr>
        <p:spPr>
          <a:xfrm>
            <a:off x="2057400" y="2000250"/>
            <a:ext cx="4057650" cy="577081"/>
          </a:xfrm>
          <a:prstGeom prst="rect">
            <a:avLst/>
          </a:prstGeom>
          <a:noFill/>
        </p:spPr>
        <p:txBody>
          <a:bodyPr wrap="square" rtlCol="0">
            <a:spAutoFit/>
          </a:bodyPr>
          <a:lstStyle/>
          <a:p>
            <a:pPr defTabSz="685800" eaLnBrk="1" fontAlgn="auto" hangingPunct="1">
              <a:spcBef>
                <a:spcPts val="0"/>
              </a:spcBef>
              <a:spcAft>
                <a:spcPts val="0"/>
              </a:spcAft>
              <a:buNone/>
            </a:pPr>
            <a:r>
              <a:rPr lang="en-US" sz="1050" kern="0" dirty="0">
                <a:solidFill>
                  <a:prstClr val="black"/>
                </a:solidFill>
              </a:rPr>
              <a:t>Most successful applicants receive a  CAREER award two to four years after their initial appointment</a:t>
            </a:r>
          </a:p>
        </p:txBody>
      </p:sp>
      <p:sp>
        <p:nvSpPr>
          <p:cNvPr id="9" name="TextBox 8"/>
          <p:cNvSpPr txBox="1"/>
          <p:nvPr/>
        </p:nvSpPr>
        <p:spPr>
          <a:xfrm>
            <a:off x="3028950" y="5314950"/>
            <a:ext cx="3028950" cy="507831"/>
          </a:xfrm>
          <a:prstGeom prst="rect">
            <a:avLst/>
          </a:prstGeom>
          <a:noFill/>
        </p:spPr>
        <p:txBody>
          <a:bodyPr wrap="square" rtlCol="0">
            <a:spAutoFit/>
          </a:bodyPr>
          <a:lstStyle/>
          <a:p>
            <a:pPr defTabSz="685800" eaLnBrk="1" fontAlgn="auto" hangingPunct="1">
              <a:spcBef>
                <a:spcPts val="0"/>
              </a:spcBef>
              <a:spcAft>
                <a:spcPts val="0"/>
              </a:spcAft>
              <a:buNone/>
            </a:pPr>
            <a:r>
              <a:rPr lang="en-US" sz="1350" kern="0" dirty="0">
                <a:solidFill>
                  <a:prstClr val="black"/>
                </a:solidFill>
              </a:rPr>
              <a:t>Year CAREER Award Received</a:t>
            </a:r>
          </a:p>
        </p:txBody>
      </p:sp>
    </p:spTree>
    <p:extLst>
      <p:ext uri="{BB962C8B-B14F-4D97-AF65-F5344CB8AC3E}">
        <p14:creationId xmlns:p14="http://schemas.microsoft.com/office/powerpoint/2010/main" val="25559883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57250"/>
          </a:xfrm>
          <a:solidFill>
            <a:schemeClr val="bg1">
              <a:lumMod val="95000"/>
            </a:schemeClr>
          </a:solidFill>
        </p:spPr>
        <p:txBody>
          <a:bodyPr>
            <a:normAutofit/>
          </a:bodyPr>
          <a:lstStyle/>
          <a:p>
            <a:r>
              <a:rPr lang="en-US" sz="2400" dirty="0">
                <a:solidFill>
                  <a:srgbClr val="0033CC"/>
                </a:solidFill>
              </a:rPr>
              <a:t>Number of Attempts for CBET CAREER Award</a:t>
            </a:r>
          </a:p>
        </p:txBody>
      </p:sp>
      <p:pic>
        <p:nvPicPr>
          <p:cNvPr id="2050" name="Picture 2"/>
          <p:cNvPicPr>
            <a:picLocks noChangeAspect="1" noChangeArrowheads="1"/>
          </p:cNvPicPr>
          <p:nvPr/>
        </p:nvPicPr>
        <p:blipFill>
          <a:blip r:embed="rId2" cstate="print"/>
          <a:srcRect/>
          <a:stretch>
            <a:fillRect/>
          </a:stretch>
        </p:blipFill>
        <p:spPr bwMode="auto">
          <a:xfrm>
            <a:off x="838200" y="1075568"/>
            <a:ext cx="7924800" cy="4943752"/>
          </a:xfrm>
          <a:prstGeom prst="rect">
            <a:avLst/>
          </a:prstGeom>
          <a:noFill/>
          <a:ln w="9525">
            <a:noFill/>
            <a:miter lim="800000"/>
            <a:headEnd/>
            <a:tailEnd/>
          </a:ln>
          <a:effectLst/>
        </p:spPr>
      </p:pic>
      <p:sp>
        <p:nvSpPr>
          <p:cNvPr id="6" name="TextBox 5"/>
          <p:cNvSpPr txBox="1"/>
          <p:nvPr/>
        </p:nvSpPr>
        <p:spPr>
          <a:xfrm>
            <a:off x="1614587" y="6248400"/>
            <a:ext cx="6172200" cy="461665"/>
          </a:xfrm>
          <a:prstGeom prst="rect">
            <a:avLst/>
          </a:prstGeom>
          <a:noFill/>
        </p:spPr>
        <p:txBody>
          <a:bodyPr wrap="square" rtlCol="0">
            <a:spAutoFit/>
          </a:bodyPr>
          <a:lstStyle/>
          <a:p>
            <a:pPr defTabSz="685800" eaLnBrk="1" fontAlgn="auto" hangingPunct="1">
              <a:spcBef>
                <a:spcPts val="0"/>
              </a:spcBef>
              <a:spcAft>
                <a:spcPts val="0"/>
              </a:spcAft>
              <a:buNone/>
            </a:pPr>
            <a:r>
              <a:rPr lang="en-US" sz="1200" kern="0" dirty="0">
                <a:solidFill>
                  <a:prstClr val="black"/>
                </a:solidFill>
              </a:rPr>
              <a:t>Most successful CBET CAREER awardees receive a grant on the first or second attempt</a:t>
            </a:r>
          </a:p>
        </p:txBody>
      </p:sp>
    </p:spTree>
    <p:extLst>
      <p:ext uri="{BB962C8B-B14F-4D97-AF65-F5344CB8AC3E}">
        <p14:creationId xmlns:p14="http://schemas.microsoft.com/office/powerpoint/2010/main" val="25404479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6300" y="314326"/>
            <a:ext cx="7696200" cy="857250"/>
          </a:xfrm>
          <a:noFill/>
        </p:spPr>
        <p:txBody>
          <a:bodyPr>
            <a:noAutofit/>
          </a:bodyPr>
          <a:lstStyle/>
          <a:p>
            <a:r>
              <a:rPr lang="en-US" sz="2000" dirty="0">
                <a:solidFill>
                  <a:srgbClr val="0033CC"/>
                </a:solidFill>
              </a:rPr>
              <a:t>Did New Faculty Arrive Directly from Grad School?</a:t>
            </a:r>
            <a:r>
              <a:rPr lang="en-US" sz="2000" dirty="0"/>
              <a:t/>
            </a:r>
            <a:br>
              <a:rPr lang="en-US" sz="2000" dirty="0"/>
            </a:br>
            <a:endParaRPr lang="en-US" sz="2000" dirty="0"/>
          </a:p>
        </p:txBody>
      </p:sp>
      <p:graphicFrame>
        <p:nvGraphicFramePr>
          <p:cNvPr id="6" name="Chart 5"/>
          <p:cNvGraphicFramePr/>
          <p:nvPr>
            <p:extLst>
              <p:ext uri="{D42A27DB-BD31-4B8C-83A1-F6EECF244321}">
                <p14:modId xmlns:p14="http://schemas.microsoft.com/office/powerpoint/2010/main" val="661399720"/>
              </p:ext>
            </p:extLst>
          </p:nvPr>
        </p:nvGraphicFramePr>
        <p:xfrm>
          <a:off x="876300" y="990601"/>
          <a:ext cx="6819900" cy="46482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1657350" y="5867400"/>
            <a:ext cx="5715000" cy="415498"/>
          </a:xfrm>
          <a:prstGeom prst="rect">
            <a:avLst/>
          </a:prstGeom>
          <a:noFill/>
        </p:spPr>
        <p:txBody>
          <a:bodyPr wrap="square" rtlCol="0">
            <a:spAutoFit/>
          </a:bodyPr>
          <a:lstStyle/>
          <a:p>
            <a:pPr defTabSz="685800" eaLnBrk="1" fontAlgn="auto" hangingPunct="1">
              <a:spcBef>
                <a:spcPts val="0"/>
              </a:spcBef>
              <a:spcAft>
                <a:spcPts val="0"/>
              </a:spcAft>
              <a:buNone/>
            </a:pPr>
            <a:r>
              <a:rPr lang="en-US" sz="1050" kern="0" dirty="0">
                <a:solidFill>
                  <a:prstClr val="black"/>
                </a:solidFill>
              </a:rPr>
              <a:t>Most new CBET CAREER awardees had previous experience  (generally as postdocs) prior to an initial faculty appointment.</a:t>
            </a:r>
          </a:p>
        </p:txBody>
      </p:sp>
    </p:spTree>
    <p:extLst>
      <p:ext uri="{BB962C8B-B14F-4D97-AF65-F5344CB8AC3E}">
        <p14:creationId xmlns:p14="http://schemas.microsoft.com/office/powerpoint/2010/main" val="2603406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Number Placeholder 3"/>
          <p:cNvSpPr>
            <a:spLocks noGrp="1"/>
          </p:cNvSpPr>
          <p:nvPr>
            <p:ph type="sldNum" sz="quarter" idx="12"/>
          </p:nvPr>
        </p:nvSpPr>
        <p:spPr>
          <a:noFill/>
        </p:spPr>
        <p:txBody>
          <a:bodyPr/>
          <a:lstStyle/>
          <a:p>
            <a:pPr defTabSz="685800" fontAlgn="auto">
              <a:spcBef>
                <a:spcPts val="0"/>
              </a:spcBef>
              <a:spcAft>
                <a:spcPts val="0"/>
              </a:spcAft>
            </a:pPr>
            <a:r>
              <a:rPr lang="en-US" sz="1350" b="0" kern="0" dirty="0">
                <a:solidFill>
                  <a:srgbClr val="000000"/>
                </a:solidFill>
              </a:rPr>
              <a:t>  </a:t>
            </a:r>
            <a:fld id="{88F7D16C-6E94-4E92-9850-5119C348545B}" type="slidenum">
              <a:rPr lang="en-US" sz="1350" b="0" kern="0">
                <a:solidFill>
                  <a:srgbClr val="000000"/>
                </a:solidFill>
              </a:rPr>
              <a:pPr defTabSz="685800" fontAlgn="auto">
                <a:spcBef>
                  <a:spcPts val="0"/>
                </a:spcBef>
                <a:spcAft>
                  <a:spcPts val="0"/>
                </a:spcAft>
              </a:pPr>
              <a:t>95</a:t>
            </a:fld>
            <a:endParaRPr lang="en-US" sz="1350" b="0" kern="0" dirty="0">
              <a:solidFill>
                <a:srgbClr val="000000"/>
              </a:solidFill>
            </a:endParaRPr>
          </a:p>
        </p:txBody>
      </p:sp>
      <p:sp>
        <p:nvSpPr>
          <p:cNvPr id="110595" name="Text Box 2"/>
          <p:cNvSpPr txBox="1">
            <a:spLocks noChangeArrowheads="1"/>
          </p:cNvSpPr>
          <p:nvPr/>
        </p:nvSpPr>
        <p:spPr bwMode="auto">
          <a:xfrm>
            <a:off x="1143000" y="857251"/>
            <a:ext cx="6858000" cy="822722"/>
          </a:xfrm>
          <a:prstGeom prst="rect">
            <a:avLst/>
          </a:prstGeom>
          <a:noFill/>
          <a:ln w="9525">
            <a:noFill/>
            <a:miter lim="800000"/>
            <a:headEnd/>
            <a:tailEnd/>
          </a:ln>
        </p:spPr>
        <p:txBody>
          <a:bodyPr anchor="ctr" anchorCtr="1"/>
          <a:lstStyle/>
          <a:p>
            <a:pPr defTabSz="685800">
              <a:buNone/>
            </a:pPr>
            <a:r>
              <a:rPr lang="en-US" sz="3300" kern="0" dirty="0">
                <a:solidFill>
                  <a:srgbClr val="3333CC"/>
                </a:solidFill>
              </a:rPr>
              <a:t>CAREER: Useful Websites</a:t>
            </a:r>
          </a:p>
        </p:txBody>
      </p:sp>
      <p:sp>
        <p:nvSpPr>
          <p:cNvPr id="110596" name="Text Box 3"/>
          <p:cNvSpPr txBox="1">
            <a:spLocks noChangeArrowheads="1"/>
          </p:cNvSpPr>
          <p:nvPr/>
        </p:nvSpPr>
        <p:spPr bwMode="auto">
          <a:xfrm>
            <a:off x="1143000" y="1657350"/>
            <a:ext cx="6858000" cy="3770263"/>
          </a:xfrm>
          <a:prstGeom prst="rect">
            <a:avLst/>
          </a:prstGeom>
          <a:noFill/>
          <a:ln w="9525">
            <a:noFill/>
            <a:miter lim="800000"/>
            <a:headEnd/>
            <a:tailEnd/>
          </a:ln>
        </p:spPr>
        <p:txBody>
          <a:bodyPr>
            <a:spAutoFit/>
          </a:bodyPr>
          <a:lstStyle/>
          <a:p>
            <a:pPr defTabSz="685800">
              <a:buNone/>
            </a:pPr>
            <a:r>
              <a:rPr lang="en-US" kern="0" dirty="0">
                <a:cs typeface="Times New Roman" pitchFamily="18" charset="0"/>
              </a:rPr>
              <a:t>  </a:t>
            </a:r>
            <a:endParaRPr lang="en-US" kern="0" dirty="0">
              <a:solidFill>
                <a:srgbClr val="000000"/>
              </a:solidFill>
              <a:cs typeface="Times New Roman" pitchFamily="18" charset="0"/>
            </a:endParaRPr>
          </a:p>
          <a:p>
            <a:pPr algn="l" defTabSz="685800">
              <a:buNone/>
            </a:pPr>
            <a:r>
              <a:rPr lang="en-US" sz="2000" kern="0" dirty="0">
                <a:solidFill>
                  <a:srgbClr val="CC3300"/>
                </a:solidFill>
                <a:cs typeface="Times New Roman" pitchFamily="18" charset="0"/>
                <a:sym typeface="Wingdings" pitchFamily="2" charset="2"/>
              </a:rPr>
              <a:t></a:t>
            </a:r>
            <a:r>
              <a:rPr lang="en-US" sz="2000" kern="0" dirty="0">
                <a:cs typeface="Times New Roman" pitchFamily="18" charset="0"/>
                <a:sym typeface="Wingdings" pitchFamily="2" charset="2"/>
              </a:rPr>
              <a:t>  </a:t>
            </a:r>
            <a:r>
              <a:rPr lang="en-US" sz="2000" kern="0" dirty="0">
                <a:solidFill>
                  <a:srgbClr val="000000"/>
                </a:solidFill>
                <a:cs typeface="Times New Roman" pitchFamily="18" charset="0"/>
              </a:rPr>
              <a:t>CAREER Homepage: </a:t>
            </a:r>
          </a:p>
          <a:p>
            <a:pPr algn="l" defTabSz="685800">
              <a:buNone/>
            </a:pPr>
            <a:r>
              <a:rPr lang="en-US" sz="2000" kern="0" dirty="0">
                <a:solidFill>
                  <a:srgbClr val="000000"/>
                </a:solidFill>
                <a:cs typeface="Times New Roman" pitchFamily="18" charset="0"/>
              </a:rPr>
              <a:t>      </a:t>
            </a:r>
            <a:r>
              <a:rPr lang="en-US" sz="2000" kern="0" dirty="0">
                <a:solidFill>
                  <a:srgbClr val="3333CC"/>
                </a:solidFill>
                <a:cs typeface="Times New Roman" pitchFamily="18" charset="0"/>
              </a:rPr>
              <a:t>http://www.nsf.gov/career</a:t>
            </a:r>
          </a:p>
          <a:p>
            <a:pPr algn="l" defTabSz="685800">
              <a:buNone/>
            </a:pPr>
            <a:r>
              <a:rPr lang="en-US" sz="2000" kern="0" dirty="0">
                <a:solidFill>
                  <a:srgbClr val="8440F2"/>
                </a:solidFill>
                <a:cs typeface="Times New Roman" pitchFamily="18" charset="0"/>
              </a:rPr>
              <a:t> 	</a:t>
            </a:r>
            <a:endParaRPr lang="en-US" sz="2000" kern="0" dirty="0">
              <a:solidFill>
                <a:srgbClr val="000000"/>
              </a:solidFill>
              <a:cs typeface="Times New Roman" pitchFamily="18" charset="0"/>
            </a:endParaRPr>
          </a:p>
          <a:p>
            <a:pPr algn="l" defTabSz="685800">
              <a:buNone/>
            </a:pPr>
            <a:r>
              <a:rPr lang="en-US" sz="2000" kern="0" dirty="0">
                <a:cs typeface="Times New Roman" pitchFamily="18" charset="0"/>
              </a:rPr>
              <a:t>      </a:t>
            </a:r>
            <a:r>
              <a:rPr lang="en-US" sz="2000" kern="0" dirty="0">
                <a:solidFill>
                  <a:srgbClr val="CC3300"/>
                </a:solidFill>
                <a:cs typeface="Times New Roman" pitchFamily="18" charset="0"/>
                <a:sym typeface="Wingdings" pitchFamily="2" charset="2"/>
              </a:rPr>
              <a:t> </a:t>
            </a:r>
            <a:r>
              <a:rPr lang="en-US" sz="2000" kern="0" dirty="0">
                <a:cs typeface="Times New Roman" pitchFamily="18" charset="0"/>
              </a:rPr>
              <a:t>Program Solicitation</a:t>
            </a:r>
            <a:endParaRPr lang="en-US" sz="2000" kern="0" dirty="0">
              <a:solidFill>
                <a:srgbClr val="000000"/>
              </a:solidFill>
              <a:cs typeface="Times New Roman" pitchFamily="18" charset="0"/>
            </a:endParaRPr>
          </a:p>
          <a:p>
            <a:pPr algn="l" defTabSz="685800">
              <a:buNone/>
            </a:pPr>
            <a:r>
              <a:rPr lang="en-US" sz="2000" kern="0" dirty="0">
                <a:cs typeface="Times New Roman" pitchFamily="18" charset="0"/>
              </a:rPr>
              <a:t> </a:t>
            </a:r>
            <a:endParaRPr lang="en-US" sz="2000" kern="0" dirty="0">
              <a:solidFill>
                <a:srgbClr val="000000"/>
              </a:solidFill>
              <a:cs typeface="Times New Roman" pitchFamily="18" charset="0"/>
            </a:endParaRPr>
          </a:p>
          <a:p>
            <a:pPr algn="l" defTabSz="685800">
              <a:buNone/>
            </a:pPr>
            <a:r>
              <a:rPr lang="en-US" sz="2000" kern="0" dirty="0">
                <a:solidFill>
                  <a:srgbClr val="000000"/>
                </a:solidFill>
                <a:cs typeface="Times New Roman" pitchFamily="18" charset="0"/>
              </a:rPr>
              <a:t>           </a:t>
            </a:r>
            <a:r>
              <a:rPr lang="en-US" sz="2000" kern="0" dirty="0">
                <a:solidFill>
                  <a:srgbClr val="CC3300"/>
                </a:solidFill>
                <a:cs typeface="Times New Roman" pitchFamily="18" charset="0"/>
                <a:sym typeface="Wingdings" pitchFamily="2" charset="2"/>
              </a:rPr>
              <a:t> </a:t>
            </a:r>
            <a:r>
              <a:rPr lang="en-US" sz="2000" kern="0" dirty="0">
                <a:cs typeface="Times New Roman" pitchFamily="18" charset="0"/>
              </a:rPr>
              <a:t>Submission Checklist</a:t>
            </a:r>
            <a:endParaRPr lang="en-US" sz="2000" kern="0" dirty="0">
              <a:solidFill>
                <a:srgbClr val="000000"/>
              </a:solidFill>
              <a:cs typeface="Times New Roman" pitchFamily="18" charset="0"/>
            </a:endParaRPr>
          </a:p>
          <a:p>
            <a:pPr algn="l" defTabSz="685800">
              <a:buNone/>
            </a:pPr>
            <a:r>
              <a:rPr lang="en-US" sz="2000" kern="0" dirty="0">
                <a:cs typeface="Times New Roman" pitchFamily="18" charset="0"/>
              </a:rPr>
              <a:t>  </a:t>
            </a:r>
          </a:p>
          <a:p>
            <a:pPr algn="l" defTabSz="685800">
              <a:buNone/>
            </a:pPr>
            <a:r>
              <a:rPr lang="en-US" sz="2000" kern="0" dirty="0">
                <a:cs typeface="Times New Roman" pitchFamily="18" charset="0"/>
              </a:rPr>
              <a:t>        </a:t>
            </a:r>
            <a:r>
              <a:rPr lang="en-US" sz="2000" kern="0" dirty="0">
                <a:solidFill>
                  <a:srgbClr val="CC3300"/>
                </a:solidFill>
                <a:cs typeface="Times New Roman" pitchFamily="18" charset="0"/>
                <a:sym typeface="Wingdings" pitchFamily="2" charset="2"/>
              </a:rPr>
              <a:t> </a:t>
            </a:r>
            <a:r>
              <a:rPr lang="en-US" sz="2000" kern="0" dirty="0">
                <a:cs typeface="Times New Roman" pitchFamily="18" charset="0"/>
              </a:rPr>
              <a:t>Awards lists and abstracts</a:t>
            </a:r>
            <a:endParaRPr lang="en-US" sz="2000" kern="0" dirty="0">
              <a:solidFill>
                <a:srgbClr val="000000"/>
              </a:solidFill>
              <a:cs typeface="Times New Roman" pitchFamily="18" charset="0"/>
            </a:endParaRPr>
          </a:p>
          <a:p>
            <a:pPr algn="l" defTabSz="685800">
              <a:buClr>
                <a:srgbClr val="C00000"/>
              </a:buClr>
              <a:buNone/>
            </a:pPr>
            <a:r>
              <a:rPr lang="en-US" sz="2000" kern="0" dirty="0">
                <a:cs typeface="Times New Roman" pitchFamily="18" charset="0"/>
              </a:rPr>
              <a:t> </a:t>
            </a:r>
            <a:endParaRPr lang="en-US" sz="2000" kern="0" dirty="0">
              <a:solidFill>
                <a:srgbClr val="000000"/>
              </a:solidFill>
              <a:cs typeface="Times New Roman" pitchFamily="18" charset="0"/>
            </a:endParaRPr>
          </a:p>
          <a:p>
            <a:pPr algn="l" defTabSz="685800">
              <a:buClr>
                <a:srgbClr val="C00000"/>
              </a:buClr>
              <a:buFont typeface="Wingdings"/>
              <a:buChar char="u"/>
            </a:pPr>
            <a:r>
              <a:rPr lang="en-US" sz="2000" kern="0" dirty="0">
                <a:solidFill>
                  <a:srgbClr val="000000"/>
                </a:solidFill>
                <a:cs typeface="Times New Roman" pitchFamily="18" charset="0"/>
              </a:rPr>
              <a:t> FAQ: </a:t>
            </a:r>
          </a:p>
          <a:p>
            <a:pPr defTabSz="685800">
              <a:buNone/>
            </a:pPr>
            <a:r>
              <a:rPr lang="en-US" sz="2100" kern="0" dirty="0">
                <a:solidFill>
                  <a:srgbClr val="000000"/>
                </a:solidFill>
                <a:cs typeface="Times New Roman" pitchFamily="18" charset="0"/>
              </a:rPr>
              <a:t>    </a:t>
            </a:r>
            <a:r>
              <a:rPr lang="en-US" sz="1050" kern="0" dirty="0">
                <a:solidFill>
                  <a:srgbClr val="0033CC"/>
                </a:solidFill>
                <a:cs typeface="Times New Roman" pitchFamily="18" charset="0"/>
              </a:rPr>
              <a:t>http://www.nsf.gov/publications/pub_summ.jsp?ods_key=nsf15057&amp;org=NSF</a:t>
            </a:r>
          </a:p>
        </p:txBody>
      </p:sp>
    </p:spTree>
    <p:extLst>
      <p:ext uri="{BB962C8B-B14F-4D97-AF65-F5344CB8AC3E}">
        <p14:creationId xmlns:p14="http://schemas.microsoft.com/office/powerpoint/2010/main" val="3952088968"/>
      </p:ext>
    </p:extLst>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Number Placeholder 3"/>
          <p:cNvSpPr>
            <a:spLocks noGrp="1"/>
          </p:cNvSpPr>
          <p:nvPr>
            <p:ph type="sldNum" sz="quarter" idx="12"/>
          </p:nvPr>
        </p:nvSpPr>
        <p:spPr>
          <a:noFill/>
        </p:spPr>
        <p:txBody>
          <a:bodyPr/>
          <a:lstStyle/>
          <a:p>
            <a:pPr defTabSz="685800" fontAlgn="auto">
              <a:spcBef>
                <a:spcPts val="0"/>
              </a:spcBef>
              <a:spcAft>
                <a:spcPts val="0"/>
              </a:spcAft>
            </a:pPr>
            <a:r>
              <a:rPr lang="en-US" sz="1350" b="0" kern="0" dirty="0">
                <a:solidFill>
                  <a:srgbClr val="000000"/>
                </a:solidFill>
              </a:rPr>
              <a:t>  </a:t>
            </a:r>
            <a:fld id="{A60747D3-2730-4695-8EC3-BE9A138544F6}" type="slidenum">
              <a:rPr lang="en-US" sz="1350" b="0" kern="0">
                <a:solidFill>
                  <a:srgbClr val="000000"/>
                </a:solidFill>
              </a:rPr>
              <a:pPr defTabSz="685800" fontAlgn="auto">
                <a:spcBef>
                  <a:spcPts val="0"/>
                </a:spcBef>
                <a:spcAft>
                  <a:spcPts val="0"/>
                </a:spcAft>
              </a:pPr>
              <a:t>96</a:t>
            </a:fld>
            <a:endParaRPr lang="en-US" sz="1350" b="0" kern="0" dirty="0">
              <a:solidFill>
                <a:srgbClr val="000000"/>
              </a:solidFill>
            </a:endParaRPr>
          </a:p>
        </p:txBody>
      </p:sp>
      <p:sp>
        <p:nvSpPr>
          <p:cNvPr id="112643" name="Rectangle 2"/>
          <p:cNvSpPr>
            <a:spLocks noGrp="1" noChangeArrowheads="1"/>
          </p:cNvSpPr>
          <p:nvPr>
            <p:ph type="title" idx="4294967295"/>
          </p:nvPr>
        </p:nvSpPr>
        <p:spPr>
          <a:xfrm>
            <a:off x="1143000" y="857250"/>
            <a:ext cx="6858000" cy="857250"/>
          </a:xfrm>
          <a:noFill/>
        </p:spPr>
        <p:txBody>
          <a:bodyPr anchorCtr="1"/>
          <a:lstStyle/>
          <a:p>
            <a:pPr eaLnBrk="1" hangingPunct="1"/>
            <a:r>
              <a:rPr lang="en-US" sz="2700" dirty="0"/>
              <a:t>Other New Faculty</a:t>
            </a:r>
            <a:br>
              <a:rPr lang="en-US" sz="2700" dirty="0"/>
            </a:br>
            <a:r>
              <a:rPr lang="en-US" sz="2700" dirty="0"/>
              <a:t>Proposal Opportunities</a:t>
            </a:r>
          </a:p>
        </p:txBody>
      </p:sp>
      <p:sp>
        <p:nvSpPr>
          <p:cNvPr id="112644" name="Rectangle 3"/>
          <p:cNvSpPr>
            <a:spLocks noGrp="1" noChangeArrowheads="1"/>
          </p:cNvSpPr>
          <p:nvPr>
            <p:ph type="body" idx="4294967295"/>
          </p:nvPr>
        </p:nvSpPr>
        <p:spPr>
          <a:xfrm>
            <a:off x="1143000" y="1771650"/>
            <a:ext cx="6858000" cy="4229100"/>
          </a:xfrm>
        </p:spPr>
        <p:txBody>
          <a:bodyPr>
            <a:normAutofit lnSpcReduction="10000"/>
          </a:bodyPr>
          <a:lstStyle/>
          <a:p>
            <a:pPr eaLnBrk="1" hangingPunct="1">
              <a:lnSpc>
                <a:spcPct val="90000"/>
              </a:lnSpc>
              <a:spcBef>
                <a:spcPct val="0"/>
              </a:spcBef>
              <a:buFont typeface="Wingdings" pitchFamily="2" charset="2"/>
              <a:buNone/>
            </a:pPr>
            <a:r>
              <a:rPr lang="en-US" sz="2100" dirty="0">
                <a:solidFill>
                  <a:srgbClr val="CC3300"/>
                </a:solidFill>
                <a:sym typeface="Wingdings" pitchFamily="2" charset="2"/>
              </a:rPr>
              <a:t></a:t>
            </a:r>
            <a:r>
              <a:rPr lang="en-US" sz="2100" dirty="0">
                <a:sym typeface="Wingdings" pitchFamily="2" charset="2"/>
              </a:rPr>
              <a:t> </a:t>
            </a:r>
            <a:r>
              <a:rPr lang="en-US" sz="2100" dirty="0"/>
              <a:t>Beckman Young Investigators</a:t>
            </a:r>
            <a:r>
              <a:rPr lang="en-US" sz="1800" dirty="0"/>
              <a:t> </a:t>
            </a:r>
            <a:r>
              <a:rPr lang="en-US" sz="1650" dirty="0">
                <a:solidFill>
                  <a:srgbClr val="008000"/>
                </a:solidFill>
              </a:rPr>
              <a:t>Permanent</a:t>
            </a:r>
          </a:p>
          <a:p>
            <a:pPr eaLnBrk="1" hangingPunct="1">
              <a:lnSpc>
                <a:spcPct val="90000"/>
              </a:lnSpc>
              <a:spcBef>
                <a:spcPct val="0"/>
              </a:spcBef>
              <a:buFont typeface="Wingdings" pitchFamily="2" charset="2"/>
              <a:buNone/>
            </a:pPr>
            <a:r>
              <a:rPr lang="en-US" sz="1650" dirty="0">
                <a:solidFill>
                  <a:srgbClr val="008000"/>
                </a:solidFill>
              </a:rPr>
              <a:t>     Resident Alien / Tenure-Track / U.S. Citizen Award</a:t>
            </a:r>
          </a:p>
          <a:p>
            <a:pPr eaLnBrk="1" hangingPunct="1">
              <a:lnSpc>
                <a:spcPct val="90000"/>
              </a:lnSpc>
              <a:spcBef>
                <a:spcPct val="0"/>
              </a:spcBef>
              <a:buFont typeface="Wingdings" pitchFamily="2" charset="2"/>
              <a:buNone/>
            </a:pPr>
            <a:r>
              <a:rPr lang="en-US" sz="1650" dirty="0">
                <a:solidFill>
                  <a:srgbClr val="008000"/>
                </a:solidFill>
              </a:rPr>
              <a:t>     $264K over 3 years / Deadline December 1</a:t>
            </a:r>
          </a:p>
          <a:p>
            <a:pPr lvl="1" eaLnBrk="1" hangingPunct="1">
              <a:lnSpc>
                <a:spcPct val="90000"/>
              </a:lnSpc>
              <a:spcBef>
                <a:spcPct val="0"/>
              </a:spcBef>
              <a:buFont typeface="Wingdings" pitchFamily="2" charset="2"/>
              <a:buNone/>
            </a:pPr>
            <a:r>
              <a:rPr lang="en-US" sz="1350" dirty="0">
                <a:solidFill>
                  <a:srgbClr val="0070C0"/>
                </a:solidFill>
              </a:rPr>
              <a:t>http://www.beckman-foundation.org/</a:t>
            </a:r>
          </a:p>
          <a:p>
            <a:pPr lvl="1" eaLnBrk="1" hangingPunct="1">
              <a:lnSpc>
                <a:spcPct val="90000"/>
              </a:lnSpc>
              <a:spcBef>
                <a:spcPct val="0"/>
              </a:spcBef>
              <a:buFont typeface="Wingdings" pitchFamily="2" charset="2"/>
              <a:buNone/>
            </a:pPr>
            <a:endParaRPr lang="en-US" sz="1350" dirty="0">
              <a:solidFill>
                <a:srgbClr val="0070C0"/>
              </a:solidFill>
            </a:endParaRPr>
          </a:p>
          <a:p>
            <a:pPr eaLnBrk="1" hangingPunct="1">
              <a:lnSpc>
                <a:spcPct val="90000"/>
              </a:lnSpc>
              <a:spcBef>
                <a:spcPct val="0"/>
              </a:spcBef>
              <a:buFontTx/>
              <a:buNone/>
            </a:pPr>
            <a:endParaRPr lang="en-US" sz="1200" dirty="0"/>
          </a:p>
          <a:p>
            <a:pPr eaLnBrk="1" hangingPunct="1">
              <a:lnSpc>
                <a:spcPct val="90000"/>
              </a:lnSpc>
              <a:spcBef>
                <a:spcPct val="0"/>
              </a:spcBef>
              <a:buFont typeface="Wingdings" pitchFamily="2" charset="2"/>
              <a:buNone/>
            </a:pPr>
            <a:r>
              <a:rPr lang="en-US" sz="2100" dirty="0">
                <a:solidFill>
                  <a:srgbClr val="CC3300"/>
                </a:solidFill>
                <a:sym typeface="Wingdings" pitchFamily="2" charset="2"/>
              </a:rPr>
              <a:t></a:t>
            </a:r>
            <a:r>
              <a:rPr lang="en-US" sz="2100" dirty="0">
                <a:sym typeface="Wingdings" pitchFamily="2" charset="2"/>
              </a:rPr>
              <a:t> </a:t>
            </a:r>
            <a:r>
              <a:rPr lang="en-US" sz="2100" dirty="0"/>
              <a:t>Camille and Henry Dreyfus Foundation</a:t>
            </a:r>
          </a:p>
          <a:p>
            <a:pPr eaLnBrk="1" hangingPunct="1">
              <a:lnSpc>
                <a:spcPct val="90000"/>
              </a:lnSpc>
              <a:spcBef>
                <a:spcPct val="0"/>
              </a:spcBef>
              <a:buFont typeface="Wingdings" pitchFamily="2" charset="2"/>
              <a:buNone/>
            </a:pPr>
            <a:r>
              <a:rPr lang="en-US" sz="2100" dirty="0"/>
              <a:t>    New Faculty Award</a:t>
            </a:r>
            <a:r>
              <a:rPr lang="en-US" sz="1800" i="1" dirty="0"/>
              <a:t>    </a:t>
            </a:r>
            <a:r>
              <a:rPr lang="en-US" sz="1650" dirty="0">
                <a:solidFill>
                  <a:srgbClr val="008000"/>
                </a:solidFill>
              </a:rPr>
              <a:t>$50,000 before new</a:t>
            </a:r>
          </a:p>
          <a:p>
            <a:pPr eaLnBrk="1" hangingPunct="1">
              <a:lnSpc>
                <a:spcPct val="90000"/>
              </a:lnSpc>
              <a:spcBef>
                <a:spcPct val="0"/>
              </a:spcBef>
              <a:buFont typeface="Wingdings" pitchFamily="2" charset="2"/>
              <a:buNone/>
            </a:pPr>
            <a:r>
              <a:rPr lang="en-US" sz="1650" dirty="0">
                <a:solidFill>
                  <a:srgbClr val="008000"/>
                </a:solidFill>
              </a:rPr>
              <a:t>     </a:t>
            </a:r>
            <a:r>
              <a:rPr lang="en-US" sz="600" dirty="0">
                <a:solidFill>
                  <a:srgbClr val="008000"/>
                </a:solidFill>
              </a:rPr>
              <a:t> </a:t>
            </a:r>
            <a:r>
              <a:rPr lang="en-US" sz="1650" dirty="0">
                <a:solidFill>
                  <a:srgbClr val="008000"/>
                </a:solidFill>
              </a:rPr>
              <a:t>faculty members begins their first tenure-track</a:t>
            </a:r>
          </a:p>
          <a:p>
            <a:pPr eaLnBrk="1" hangingPunct="1">
              <a:lnSpc>
                <a:spcPct val="90000"/>
              </a:lnSpc>
              <a:spcBef>
                <a:spcPct val="0"/>
              </a:spcBef>
              <a:buFont typeface="Wingdings" pitchFamily="2" charset="2"/>
              <a:buNone/>
            </a:pPr>
            <a:r>
              <a:rPr lang="en-US" sz="1650" dirty="0">
                <a:solidFill>
                  <a:srgbClr val="008000"/>
                </a:solidFill>
              </a:rPr>
              <a:t>     </a:t>
            </a:r>
            <a:r>
              <a:rPr lang="en-US" sz="600" dirty="0">
                <a:solidFill>
                  <a:srgbClr val="008000"/>
                </a:solidFill>
              </a:rPr>
              <a:t> </a:t>
            </a:r>
            <a:r>
              <a:rPr lang="en-US" sz="1650" dirty="0">
                <a:solidFill>
                  <a:srgbClr val="008000"/>
                </a:solidFill>
              </a:rPr>
              <a:t>appointment, for U.S institutions with PhD granted </a:t>
            </a:r>
          </a:p>
          <a:p>
            <a:pPr eaLnBrk="1" hangingPunct="1">
              <a:lnSpc>
                <a:spcPct val="90000"/>
              </a:lnSpc>
              <a:spcBef>
                <a:spcPct val="0"/>
              </a:spcBef>
              <a:buFont typeface="Wingdings" pitchFamily="2" charset="2"/>
              <a:buNone/>
            </a:pPr>
            <a:r>
              <a:rPr lang="en-US" sz="1650" dirty="0">
                <a:solidFill>
                  <a:srgbClr val="008000"/>
                </a:solidFill>
              </a:rPr>
              <a:t>     </a:t>
            </a:r>
            <a:r>
              <a:rPr lang="en-US" sz="600" dirty="0">
                <a:solidFill>
                  <a:srgbClr val="008000"/>
                </a:solidFill>
              </a:rPr>
              <a:t> </a:t>
            </a:r>
            <a:r>
              <a:rPr lang="en-US" sz="1650" dirty="0">
                <a:solidFill>
                  <a:srgbClr val="008000"/>
                </a:solidFill>
              </a:rPr>
              <a:t>in chemistry, biochemistry, or chemical engineering</a:t>
            </a:r>
          </a:p>
          <a:p>
            <a:pPr eaLnBrk="1" hangingPunct="1">
              <a:lnSpc>
                <a:spcPct val="90000"/>
              </a:lnSpc>
              <a:spcBef>
                <a:spcPct val="0"/>
              </a:spcBef>
              <a:buFont typeface="Wingdings" pitchFamily="2" charset="2"/>
              <a:buNone/>
            </a:pPr>
            <a:r>
              <a:rPr lang="en-US" sz="1800" dirty="0">
                <a:solidFill>
                  <a:srgbClr val="0070C0"/>
                </a:solidFill>
              </a:rPr>
              <a:t>     </a:t>
            </a:r>
            <a:r>
              <a:rPr lang="en-US" sz="1350" dirty="0">
                <a:solidFill>
                  <a:srgbClr val="0070C0"/>
                </a:solidFill>
              </a:rPr>
              <a:t>http://www.dreyfus.org/</a:t>
            </a:r>
          </a:p>
          <a:p>
            <a:pPr eaLnBrk="1" hangingPunct="1">
              <a:lnSpc>
                <a:spcPct val="90000"/>
              </a:lnSpc>
              <a:spcBef>
                <a:spcPct val="0"/>
              </a:spcBef>
              <a:buFont typeface="Wingdings" pitchFamily="2" charset="2"/>
              <a:buNone/>
            </a:pPr>
            <a:endParaRPr lang="en-US" sz="1350" dirty="0"/>
          </a:p>
          <a:p>
            <a:pPr eaLnBrk="1" hangingPunct="1">
              <a:lnSpc>
                <a:spcPct val="90000"/>
              </a:lnSpc>
              <a:spcBef>
                <a:spcPct val="0"/>
              </a:spcBef>
              <a:buFont typeface="Wingdings" pitchFamily="2" charset="2"/>
              <a:buNone/>
            </a:pPr>
            <a:r>
              <a:rPr lang="en-US" sz="2100" dirty="0">
                <a:solidFill>
                  <a:srgbClr val="CC3300"/>
                </a:solidFill>
                <a:sym typeface="Wingdings" pitchFamily="2" charset="2"/>
              </a:rPr>
              <a:t></a:t>
            </a:r>
            <a:r>
              <a:rPr lang="en-US" sz="2100" dirty="0">
                <a:sym typeface="Wingdings" pitchFamily="2" charset="2"/>
              </a:rPr>
              <a:t> </a:t>
            </a:r>
            <a:r>
              <a:rPr lang="en-US" sz="2100" dirty="0"/>
              <a:t>Microsoft Research New Faculty</a:t>
            </a:r>
          </a:p>
          <a:p>
            <a:pPr eaLnBrk="1" hangingPunct="1">
              <a:lnSpc>
                <a:spcPct val="90000"/>
              </a:lnSpc>
              <a:spcBef>
                <a:spcPct val="0"/>
              </a:spcBef>
              <a:buFont typeface="Wingdings" pitchFamily="2" charset="2"/>
              <a:buNone/>
            </a:pPr>
            <a:r>
              <a:rPr lang="en-US" sz="2100" dirty="0"/>
              <a:t>    Fellowship Program</a:t>
            </a:r>
            <a:r>
              <a:rPr lang="en-US" sz="1800" dirty="0"/>
              <a:t> </a:t>
            </a:r>
            <a:r>
              <a:rPr lang="en-US" sz="1800" dirty="0">
                <a:solidFill>
                  <a:srgbClr val="008000"/>
                </a:solidFill>
              </a:rPr>
              <a:t>‘advancing computing</a:t>
            </a:r>
          </a:p>
          <a:p>
            <a:pPr eaLnBrk="1" hangingPunct="1">
              <a:lnSpc>
                <a:spcPct val="90000"/>
              </a:lnSpc>
              <a:spcBef>
                <a:spcPct val="0"/>
              </a:spcBef>
              <a:buFont typeface="Wingdings" pitchFamily="2" charset="2"/>
              <a:buNone/>
            </a:pPr>
            <a:r>
              <a:rPr lang="en-US" sz="1800" dirty="0">
                <a:solidFill>
                  <a:srgbClr val="008000"/>
                </a:solidFill>
              </a:rPr>
              <a:t>    </a:t>
            </a:r>
            <a:r>
              <a:rPr lang="en-US" sz="1500" dirty="0">
                <a:solidFill>
                  <a:srgbClr val="008000"/>
                </a:solidFill>
              </a:rPr>
              <a:t> </a:t>
            </a:r>
            <a:r>
              <a:rPr lang="en-US" sz="1800" dirty="0">
                <a:solidFill>
                  <a:srgbClr val="008000"/>
                </a:solidFill>
              </a:rPr>
              <a:t>research in novel directions’ / $200K / due</a:t>
            </a:r>
          </a:p>
          <a:p>
            <a:pPr eaLnBrk="1" hangingPunct="1">
              <a:lnSpc>
                <a:spcPct val="90000"/>
              </a:lnSpc>
              <a:spcBef>
                <a:spcPct val="0"/>
              </a:spcBef>
              <a:buFont typeface="Wingdings" pitchFamily="2" charset="2"/>
              <a:buNone/>
            </a:pPr>
            <a:r>
              <a:rPr lang="en-US" sz="1800" dirty="0">
                <a:solidFill>
                  <a:srgbClr val="008000"/>
                </a:solidFill>
              </a:rPr>
              <a:t>    </a:t>
            </a:r>
            <a:r>
              <a:rPr lang="en-US" sz="1500" dirty="0">
                <a:solidFill>
                  <a:srgbClr val="008000"/>
                </a:solidFill>
              </a:rPr>
              <a:t> </a:t>
            </a:r>
            <a:r>
              <a:rPr lang="en-US" sz="1800" dirty="0">
                <a:solidFill>
                  <a:srgbClr val="008000"/>
                </a:solidFill>
              </a:rPr>
              <a:t>typically in October</a:t>
            </a:r>
          </a:p>
          <a:p>
            <a:pPr eaLnBrk="1" hangingPunct="1">
              <a:lnSpc>
                <a:spcPct val="90000"/>
              </a:lnSpc>
              <a:spcBef>
                <a:spcPct val="0"/>
              </a:spcBef>
              <a:buFont typeface="Wingdings" pitchFamily="2" charset="2"/>
              <a:buNone/>
            </a:pPr>
            <a:r>
              <a:rPr lang="en-US" sz="1800" dirty="0">
                <a:solidFill>
                  <a:srgbClr val="0066FF"/>
                </a:solidFill>
              </a:rPr>
              <a:t>    </a:t>
            </a:r>
            <a:r>
              <a:rPr lang="en-US" sz="1350" dirty="0">
                <a:solidFill>
                  <a:srgbClr val="0066FF"/>
                </a:solidFill>
              </a:rPr>
              <a:t> </a:t>
            </a:r>
            <a:r>
              <a:rPr lang="en-US" sz="1200" dirty="0">
                <a:solidFill>
                  <a:srgbClr val="0070C0"/>
                </a:solidFill>
              </a:rPr>
              <a:t>http://research.microsoft.com/en-us/collaboration/awards/msrff.aspx</a:t>
            </a:r>
            <a:endParaRPr lang="en-US" sz="1500" dirty="0">
              <a:solidFill>
                <a:srgbClr val="0070C0"/>
              </a:solidFill>
            </a:endParaRPr>
          </a:p>
        </p:txBody>
      </p:sp>
    </p:spTree>
    <p:extLst>
      <p:ext uri="{BB962C8B-B14F-4D97-AF65-F5344CB8AC3E}">
        <p14:creationId xmlns:p14="http://schemas.microsoft.com/office/powerpoint/2010/main" val="560983320"/>
      </p:ext>
    </p:extLst>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Number Placeholder 3"/>
          <p:cNvSpPr>
            <a:spLocks noGrp="1"/>
          </p:cNvSpPr>
          <p:nvPr>
            <p:ph type="sldNum" sz="quarter" idx="12"/>
          </p:nvPr>
        </p:nvSpPr>
        <p:spPr>
          <a:noFill/>
        </p:spPr>
        <p:txBody>
          <a:bodyPr/>
          <a:lstStyle/>
          <a:p>
            <a:pPr defTabSz="685800" fontAlgn="auto">
              <a:spcBef>
                <a:spcPts val="0"/>
              </a:spcBef>
              <a:spcAft>
                <a:spcPts val="0"/>
              </a:spcAft>
            </a:pPr>
            <a:r>
              <a:rPr lang="en-US" sz="1350" b="0" kern="0" dirty="0">
                <a:solidFill>
                  <a:srgbClr val="000000"/>
                </a:solidFill>
              </a:rPr>
              <a:t>  </a:t>
            </a:r>
            <a:fld id="{28E5D018-370D-4230-9F75-19BE99332BA0}" type="slidenum">
              <a:rPr lang="en-US" sz="1350" b="0" kern="0">
                <a:solidFill>
                  <a:srgbClr val="000000"/>
                </a:solidFill>
              </a:rPr>
              <a:pPr defTabSz="685800" fontAlgn="auto">
                <a:spcBef>
                  <a:spcPts val="0"/>
                </a:spcBef>
                <a:spcAft>
                  <a:spcPts val="0"/>
                </a:spcAft>
              </a:pPr>
              <a:t>97</a:t>
            </a:fld>
            <a:endParaRPr lang="en-US" sz="1350" b="0" kern="0" dirty="0">
              <a:solidFill>
                <a:srgbClr val="000000"/>
              </a:solidFill>
            </a:endParaRPr>
          </a:p>
        </p:txBody>
      </p:sp>
      <p:sp>
        <p:nvSpPr>
          <p:cNvPr id="113667" name="Rectangle 2"/>
          <p:cNvSpPr>
            <a:spLocks noGrp="1" noChangeArrowheads="1"/>
          </p:cNvSpPr>
          <p:nvPr>
            <p:ph type="title" idx="4294967295"/>
          </p:nvPr>
        </p:nvSpPr>
        <p:spPr>
          <a:xfrm>
            <a:off x="1143000" y="857250"/>
            <a:ext cx="6858000" cy="857250"/>
          </a:xfrm>
          <a:noFill/>
        </p:spPr>
        <p:txBody>
          <a:bodyPr anchorCtr="1"/>
          <a:lstStyle/>
          <a:p>
            <a:pPr eaLnBrk="1" hangingPunct="1"/>
            <a:r>
              <a:rPr lang="en-US" sz="2700" dirty="0"/>
              <a:t>Other New Faculty</a:t>
            </a:r>
            <a:br>
              <a:rPr lang="en-US" sz="2700" dirty="0"/>
            </a:br>
            <a:r>
              <a:rPr lang="en-US" sz="2700" dirty="0"/>
              <a:t>Proposal Opportunities - 2</a:t>
            </a:r>
          </a:p>
        </p:txBody>
      </p:sp>
      <p:sp>
        <p:nvSpPr>
          <p:cNvPr id="124932" name="Rectangle 3"/>
          <p:cNvSpPr>
            <a:spLocks noGrp="1" noChangeArrowheads="1"/>
          </p:cNvSpPr>
          <p:nvPr>
            <p:ph type="body" idx="4294967295"/>
          </p:nvPr>
        </p:nvSpPr>
        <p:spPr>
          <a:xfrm>
            <a:off x="1371600" y="2228850"/>
            <a:ext cx="6515100" cy="3543300"/>
          </a:xfrm>
          <a:ln>
            <a:noFill/>
          </a:ln>
        </p:spPr>
        <p:txBody>
          <a:bodyPr/>
          <a:lstStyle/>
          <a:p>
            <a:pPr eaLnBrk="1" hangingPunct="1">
              <a:lnSpc>
                <a:spcPct val="90000"/>
              </a:lnSpc>
              <a:spcBef>
                <a:spcPct val="0"/>
              </a:spcBef>
              <a:buFont typeface="Wingdings" pitchFamily="2" charset="2"/>
              <a:buNone/>
              <a:defRPr/>
            </a:pPr>
            <a:endParaRPr lang="en-US" sz="1500" dirty="0">
              <a:solidFill>
                <a:srgbClr val="0066FF"/>
              </a:solidFill>
            </a:endParaRPr>
          </a:p>
          <a:p>
            <a:pPr eaLnBrk="1" hangingPunct="1">
              <a:lnSpc>
                <a:spcPct val="90000"/>
              </a:lnSpc>
              <a:spcBef>
                <a:spcPct val="0"/>
              </a:spcBef>
              <a:buFont typeface="Wingdings" pitchFamily="2" charset="2"/>
              <a:buNone/>
              <a:defRPr/>
            </a:pPr>
            <a:r>
              <a:rPr lang="en-US" sz="2100" dirty="0">
                <a:solidFill>
                  <a:srgbClr val="CC3300"/>
                </a:solidFill>
                <a:sym typeface="Wingdings" pitchFamily="2" charset="2"/>
              </a:rPr>
              <a:t></a:t>
            </a:r>
            <a:r>
              <a:rPr lang="en-US" sz="2100" dirty="0">
                <a:sym typeface="Wingdings" pitchFamily="2" charset="2"/>
              </a:rPr>
              <a:t> </a:t>
            </a:r>
            <a:r>
              <a:rPr lang="en-US" sz="2100" dirty="0"/>
              <a:t>Office of Naval Research Young Investigator Program</a:t>
            </a:r>
          </a:p>
          <a:p>
            <a:pPr eaLnBrk="1" hangingPunct="1">
              <a:lnSpc>
                <a:spcPct val="90000"/>
              </a:lnSpc>
              <a:spcBef>
                <a:spcPct val="0"/>
              </a:spcBef>
              <a:buFont typeface="Wingdings" pitchFamily="2" charset="2"/>
              <a:buNone/>
              <a:defRPr/>
            </a:pPr>
            <a:r>
              <a:rPr lang="en-US" sz="1500" dirty="0"/>
              <a:t> 	</a:t>
            </a:r>
            <a:r>
              <a:rPr lang="en-US" sz="1650" dirty="0">
                <a:solidFill>
                  <a:srgbClr val="008000"/>
                </a:solidFill>
              </a:rPr>
              <a:t>Must have received Ph.D. within last 5 years.  Maximum award size is $170,000/year for three years. Up to 15 awards </a:t>
            </a:r>
          </a:p>
          <a:p>
            <a:pPr eaLnBrk="1" hangingPunct="1">
              <a:lnSpc>
                <a:spcPct val="90000"/>
              </a:lnSpc>
              <a:spcBef>
                <a:spcPct val="0"/>
              </a:spcBef>
              <a:buFont typeface="Wingdings" pitchFamily="2" charset="2"/>
              <a:buNone/>
              <a:defRPr/>
            </a:pPr>
            <a:endParaRPr lang="en-US" sz="1650" u="sng" dirty="0">
              <a:solidFill>
                <a:srgbClr val="008000"/>
              </a:solidFill>
            </a:endParaRPr>
          </a:p>
          <a:p>
            <a:pPr eaLnBrk="1" hangingPunct="1">
              <a:lnSpc>
                <a:spcPct val="90000"/>
              </a:lnSpc>
              <a:spcBef>
                <a:spcPct val="0"/>
              </a:spcBef>
              <a:buFont typeface="Wingdings" pitchFamily="2" charset="2"/>
              <a:buNone/>
              <a:defRPr/>
            </a:pPr>
            <a:r>
              <a:rPr lang="en-US" sz="1500" u="sng" dirty="0">
                <a:solidFill>
                  <a:srgbClr val="0070C0"/>
                </a:solidFill>
              </a:rPr>
              <a:t>http://www.onr.navy.mil/Science-Technology/Directorates/office-research-discovery-invention/Sponsored-Research/YIP.aspx</a:t>
            </a:r>
            <a:endParaRPr lang="en-US" sz="1500" dirty="0">
              <a:solidFill>
                <a:srgbClr val="0070C0"/>
              </a:solidFill>
            </a:endParaRPr>
          </a:p>
        </p:txBody>
      </p:sp>
    </p:spTree>
    <p:extLst>
      <p:ext uri="{BB962C8B-B14F-4D97-AF65-F5344CB8AC3E}">
        <p14:creationId xmlns:p14="http://schemas.microsoft.com/office/powerpoint/2010/main" val="1670928058"/>
      </p:ext>
    </p:extLst>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2"/>
          </p:nvPr>
        </p:nvSpPr>
        <p:spPr>
          <a:noFill/>
        </p:spPr>
        <p:txBody>
          <a:bodyPr/>
          <a:lstStyle/>
          <a:p>
            <a:pPr defTabSz="685800" fontAlgn="auto">
              <a:spcBef>
                <a:spcPts val="0"/>
              </a:spcBef>
              <a:spcAft>
                <a:spcPts val="0"/>
              </a:spcAft>
            </a:pPr>
            <a:r>
              <a:rPr lang="en-US" sz="1350" b="0" kern="0" dirty="0">
                <a:solidFill>
                  <a:srgbClr val="000000"/>
                </a:solidFill>
              </a:rPr>
              <a:t>  </a:t>
            </a:r>
            <a:fld id="{21CEBCD0-E1E0-4A6B-A41C-F3175B516D92}" type="slidenum">
              <a:rPr lang="en-US" sz="1350" b="0" kern="0">
                <a:solidFill>
                  <a:srgbClr val="000000"/>
                </a:solidFill>
              </a:rPr>
              <a:pPr defTabSz="685800" fontAlgn="auto">
                <a:spcBef>
                  <a:spcPts val="0"/>
                </a:spcBef>
                <a:spcAft>
                  <a:spcPts val="0"/>
                </a:spcAft>
              </a:pPr>
              <a:t>98</a:t>
            </a:fld>
            <a:endParaRPr lang="en-US" sz="1350" b="0" kern="0" dirty="0">
              <a:solidFill>
                <a:srgbClr val="000000"/>
              </a:solidFill>
            </a:endParaRPr>
          </a:p>
        </p:txBody>
      </p:sp>
      <p:sp>
        <p:nvSpPr>
          <p:cNvPr id="3074" name="Rectangle 2"/>
          <p:cNvSpPr>
            <a:spLocks noGrp="1" noChangeArrowheads="1"/>
          </p:cNvSpPr>
          <p:nvPr>
            <p:ph type="ctrTitle" idx="4294967295"/>
          </p:nvPr>
        </p:nvSpPr>
        <p:spPr>
          <a:xfrm>
            <a:off x="1143000" y="2057401"/>
            <a:ext cx="6858000" cy="2056210"/>
          </a:xfrm>
          <a:solidFill>
            <a:schemeClr val="bg1">
              <a:lumMod val="95000"/>
            </a:schemeClr>
          </a:solidFill>
        </p:spPr>
        <p:txBody>
          <a:bodyPr anchorCtr="1"/>
          <a:lstStyle/>
          <a:p>
            <a:pPr eaLnBrk="1" hangingPunct="1">
              <a:lnSpc>
                <a:spcPct val="120000"/>
              </a:lnSpc>
              <a:defRPr/>
            </a:pPr>
            <a:r>
              <a:rPr lang="en-US" b="1" dirty="0">
                <a:solidFill>
                  <a:srgbClr val="3333CC"/>
                </a:solidFill>
                <a:effectLst>
                  <a:outerShdw blurRad="38100" dist="38100" dir="2700000" algn="tl">
                    <a:srgbClr val="FFFFFF"/>
                  </a:outerShdw>
                </a:effectLst>
                <a:latin typeface="Verdana" pitchFamily="34" charset="0"/>
              </a:rPr>
              <a:t>NSF Engineering</a:t>
            </a:r>
            <a:br>
              <a:rPr lang="en-US" b="1" dirty="0">
                <a:solidFill>
                  <a:srgbClr val="3333CC"/>
                </a:solidFill>
                <a:effectLst>
                  <a:outerShdw blurRad="38100" dist="38100" dir="2700000" algn="tl">
                    <a:srgbClr val="FFFFFF"/>
                  </a:outerShdw>
                </a:effectLst>
                <a:latin typeface="Verdana" pitchFamily="34" charset="0"/>
              </a:rPr>
            </a:br>
            <a:r>
              <a:rPr lang="en-US" b="1" dirty="0">
                <a:solidFill>
                  <a:srgbClr val="3333CC"/>
                </a:solidFill>
                <a:effectLst>
                  <a:outerShdw blurRad="38100" dist="38100" dir="2700000" algn="tl">
                    <a:srgbClr val="FFFFFF"/>
                  </a:outerShdw>
                </a:effectLst>
                <a:latin typeface="Verdana" pitchFamily="34" charset="0"/>
              </a:rPr>
              <a:t>Directorate Activities</a:t>
            </a:r>
            <a:endParaRPr lang="en-US" i="1" dirty="0">
              <a:solidFill>
                <a:srgbClr val="3333CC"/>
              </a:solidFill>
            </a:endParaRPr>
          </a:p>
        </p:txBody>
      </p:sp>
    </p:spTree>
    <p:extLst>
      <p:ext uri="{BB962C8B-B14F-4D97-AF65-F5344CB8AC3E}">
        <p14:creationId xmlns:p14="http://schemas.microsoft.com/office/powerpoint/2010/main" val="1636771978"/>
      </p:ext>
    </p:extLst>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a:spLocks noGrp="1"/>
          </p:cNvSpPr>
          <p:nvPr>
            <p:ph type="sldNum" sz="quarter" idx="12"/>
          </p:nvPr>
        </p:nvSpPr>
        <p:spPr>
          <a:noFill/>
        </p:spPr>
        <p:txBody>
          <a:bodyPr/>
          <a:lstStyle/>
          <a:p>
            <a:pPr defTabSz="685800" fontAlgn="auto">
              <a:spcBef>
                <a:spcPts val="0"/>
              </a:spcBef>
              <a:spcAft>
                <a:spcPts val="0"/>
              </a:spcAft>
            </a:pPr>
            <a:r>
              <a:rPr lang="en-US" sz="1350" b="0" kern="0" dirty="0">
                <a:solidFill>
                  <a:srgbClr val="000000"/>
                </a:solidFill>
              </a:rPr>
              <a:t>  </a:t>
            </a:r>
            <a:fld id="{69DF5DD7-141B-4DBD-84AF-7E6C7CEE3F72}" type="slidenum">
              <a:rPr lang="en-US" sz="1350" b="0" kern="0">
                <a:solidFill>
                  <a:srgbClr val="000000"/>
                </a:solidFill>
              </a:rPr>
              <a:pPr defTabSz="685800" fontAlgn="auto">
                <a:spcBef>
                  <a:spcPts val="0"/>
                </a:spcBef>
                <a:spcAft>
                  <a:spcPts val="0"/>
                </a:spcAft>
              </a:pPr>
              <a:t>99</a:t>
            </a:fld>
            <a:endParaRPr lang="en-US" sz="1350" b="0" kern="0" dirty="0">
              <a:solidFill>
                <a:srgbClr val="000000"/>
              </a:solidFill>
            </a:endParaRPr>
          </a:p>
        </p:txBody>
      </p:sp>
      <p:sp>
        <p:nvSpPr>
          <p:cNvPr id="26627" name="Rectangle 2"/>
          <p:cNvSpPr>
            <a:spLocks noChangeArrowheads="1"/>
          </p:cNvSpPr>
          <p:nvPr/>
        </p:nvSpPr>
        <p:spPr bwMode="auto">
          <a:xfrm>
            <a:off x="1257300" y="2114550"/>
            <a:ext cx="1725216" cy="685800"/>
          </a:xfrm>
          <a:prstGeom prst="rect">
            <a:avLst/>
          </a:prstGeom>
          <a:solidFill>
            <a:srgbClr val="CCFFFF"/>
          </a:solidFill>
          <a:ln w="12700">
            <a:solidFill>
              <a:schemeClr val="tx1"/>
            </a:solidFill>
            <a:miter lim="800000"/>
            <a:headEnd type="none" w="sm" len="sm"/>
            <a:tailEnd type="none" w="sm" len="sm"/>
          </a:ln>
        </p:spPr>
        <p:txBody>
          <a:bodyPr wrap="none" anchor="ctr"/>
          <a:lstStyle/>
          <a:p>
            <a:pPr defTabSz="685800" eaLnBrk="1" hangingPunct="1">
              <a:buNone/>
            </a:pPr>
            <a:r>
              <a:rPr lang="en-US" sz="1050" kern="0" dirty="0">
                <a:solidFill>
                  <a:srgbClr val="000000"/>
                </a:solidFill>
                <a:latin typeface="Arial" pitchFamily="34" charset="0"/>
              </a:rPr>
              <a:t>Emerging Frontiers and</a:t>
            </a:r>
          </a:p>
          <a:p>
            <a:pPr defTabSz="685800" eaLnBrk="1" hangingPunct="1">
              <a:buNone/>
            </a:pPr>
            <a:r>
              <a:rPr lang="en-US" sz="1050" kern="0" dirty="0">
                <a:solidFill>
                  <a:srgbClr val="000000"/>
                </a:solidFill>
                <a:latin typeface="Arial" pitchFamily="34" charset="0"/>
              </a:rPr>
              <a:t>Multidisciplinary Activities</a:t>
            </a:r>
          </a:p>
          <a:p>
            <a:pPr defTabSz="685800" eaLnBrk="1" hangingPunct="1">
              <a:buNone/>
            </a:pPr>
            <a:r>
              <a:rPr lang="en-US" sz="1050" kern="0" dirty="0">
                <a:solidFill>
                  <a:srgbClr val="000000"/>
                </a:solidFill>
                <a:latin typeface="Arial" pitchFamily="34" charset="0"/>
              </a:rPr>
              <a:t>(EFMA)</a:t>
            </a:r>
          </a:p>
        </p:txBody>
      </p:sp>
      <p:sp>
        <p:nvSpPr>
          <p:cNvPr id="26628" name="Rectangle 3"/>
          <p:cNvSpPr>
            <a:spLocks noChangeArrowheads="1"/>
          </p:cNvSpPr>
          <p:nvPr/>
        </p:nvSpPr>
        <p:spPr bwMode="auto">
          <a:xfrm>
            <a:off x="3943350" y="3314700"/>
            <a:ext cx="1200150" cy="1257300"/>
          </a:xfrm>
          <a:prstGeom prst="rect">
            <a:avLst/>
          </a:prstGeom>
          <a:solidFill>
            <a:srgbClr val="99CCFF"/>
          </a:solidFill>
          <a:ln w="12700">
            <a:solidFill>
              <a:schemeClr val="tx1"/>
            </a:solidFill>
            <a:miter lim="800000"/>
            <a:headEnd type="none" w="sm" len="sm"/>
            <a:tailEnd type="none" w="sm" len="sm"/>
          </a:ln>
        </p:spPr>
        <p:txBody>
          <a:bodyPr wrap="none" anchor="ctr"/>
          <a:lstStyle/>
          <a:p>
            <a:pPr defTabSz="685800" eaLnBrk="1" hangingPunct="1">
              <a:buNone/>
            </a:pPr>
            <a:r>
              <a:rPr lang="en-US" sz="1050" kern="0" dirty="0">
                <a:solidFill>
                  <a:srgbClr val="000000"/>
                </a:solidFill>
                <a:latin typeface="Arial" pitchFamily="34" charset="0"/>
              </a:rPr>
              <a:t>Chemical, </a:t>
            </a:r>
          </a:p>
          <a:p>
            <a:pPr defTabSz="685800" eaLnBrk="1" hangingPunct="1">
              <a:buNone/>
            </a:pPr>
            <a:r>
              <a:rPr lang="en-US" sz="1050" kern="0" dirty="0">
                <a:solidFill>
                  <a:srgbClr val="000000"/>
                </a:solidFill>
                <a:latin typeface="Arial" pitchFamily="34" charset="0"/>
              </a:rPr>
              <a:t>Bioengineering,</a:t>
            </a:r>
          </a:p>
          <a:p>
            <a:pPr defTabSz="685800" eaLnBrk="1" hangingPunct="1">
              <a:buNone/>
            </a:pPr>
            <a:r>
              <a:rPr lang="en-US" sz="1050" kern="0" dirty="0">
                <a:solidFill>
                  <a:srgbClr val="000000"/>
                </a:solidFill>
                <a:latin typeface="Arial" pitchFamily="34" charset="0"/>
              </a:rPr>
              <a:t>Environmental, </a:t>
            </a:r>
          </a:p>
          <a:p>
            <a:pPr defTabSz="685800" eaLnBrk="1" hangingPunct="1">
              <a:buNone/>
            </a:pPr>
            <a:r>
              <a:rPr lang="en-US" sz="1050" kern="0" dirty="0">
                <a:solidFill>
                  <a:srgbClr val="000000"/>
                </a:solidFill>
                <a:latin typeface="Arial" pitchFamily="34" charset="0"/>
              </a:rPr>
              <a:t>And Transport </a:t>
            </a:r>
          </a:p>
          <a:p>
            <a:pPr defTabSz="685800" eaLnBrk="1" hangingPunct="1">
              <a:buNone/>
            </a:pPr>
            <a:r>
              <a:rPr lang="en-US" sz="1050" kern="0" dirty="0">
                <a:solidFill>
                  <a:srgbClr val="000000"/>
                </a:solidFill>
                <a:latin typeface="Arial" pitchFamily="34" charset="0"/>
              </a:rPr>
              <a:t>Systems</a:t>
            </a:r>
          </a:p>
          <a:p>
            <a:pPr defTabSz="685800" eaLnBrk="1" hangingPunct="1">
              <a:buNone/>
            </a:pPr>
            <a:r>
              <a:rPr lang="en-US" sz="1050" kern="0" dirty="0">
                <a:solidFill>
                  <a:srgbClr val="000000"/>
                </a:solidFill>
                <a:latin typeface="Arial" pitchFamily="34" charset="0"/>
              </a:rPr>
              <a:t>(CBET)</a:t>
            </a:r>
          </a:p>
        </p:txBody>
      </p:sp>
      <p:sp>
        <p:nvSpPr>
          <p:cNvPr id="26629" name="Rectangle 4"/>
          <p:cNvSpPr>
            <a:spLocks noChangeArrowheads="1"/>
          </p:cNvSpPr>
          <p:nvPr/>
        </p:nvSpPr>
        <p:spPr bwMode="auto">
          <a:xfrm>
            <a:off x="2686050" y="3314700"/>
            <a:ext cx="1200150" cy="1257300"/>
          </a:xfrm>
          <a:prstGeom prst="rect">
            <a:avLst/>
          </a:prstGeom>
          <a:solidFill>
            <a:srgbClr val="99CCFF"/>
          </a:solidFill>
          <a:ln w="12700">
            <a:solidFill>
              <a:schemeClr val="tx1"/>
            </a:solidFill>
            <a:miter lim="800000"/>
            <a:headEnd type="none" w="sm" len="sm"/>
            <a:tailEnd type="none" w="sm" len="sm"/>
          </a:ln>
        </p:spPr>
        <p:txBody>
          <a:bodyPr wrap="none" anchor="ctr"/>
          <a:lstStyle/>
          <a:p>
            <a:pPr defTabSz="685800" eaLnBrk="1" hangingPunct="1">
              <a:buNone/>
            </a:pPr>
            <a:r>
              <a:rPr lang="en-US" sz="1050" kern="0" dirty="0">
                <a:solidFill>
                  <a:srgbClr val="000000"/>
                </a:solidFill>
                <a:latin typeface="Arial" pitchFamily="34" charset="0"/>
              </a:rPr>
              <a:t>Civil, </a:t>
            </a:r>
          </a:p>
          <a:p>
            <a:pPr defTabSz="685800" eaLnBrk="1" hangingPunct="1">
              <a:buNone/>
            </a:pPr>
            <a:r>
              <a:rPr lang="en-US" sz="1050" kern="0" dirty="0">
                <a:solidFill>
                  <a:srgbClr val="000000"/>
                </a:solidFill>
                <a:latin typeface="Arial" pitchFamily="34" charset="0"/>
              </a:rPr>
              <a:t>Mechanical, and </a:t>
            </a:r>
          </a:p>
          <a:p>
            <a:pPr defTabSz="685800" eaLnBrk="1" hangingPunct="1">
              <a:buNone/>
            </a:pPr>
            <a:r>
              <a:rPr lang="en-US" sz="1050" kern="0" dirty="0">
                <a:solidFill>
                  <a:srgbClr val="000000"/>
                </a:solidFill>
                <a:latin typeface="Arial" pitchFamily="34" charset="0"/>
              </a:rPr>
              <a:t>Manufacturing</a:t>
            </a:r>
          </a:p>
          <a:p>
            <a:pPr defTabSz="685800" eaLnBrk="1" hangingPunct="1">
              <a:buNone/>
            </a:pPr>
            <a:r>
              <a:rPr lang="en-US" sz="1050" kern="0" dirty="0">
                <a:solidFill>
                  <a:srgbClr val="000000"/>
                </a:solidFill>
                <a:latin typeface="Arial" pitchFamily="34" charset="0"/>
              </a:rPr>
              <a:t>Innovation</a:t>
            </a:r>
          </a:p>
          <a:p>
            <a:pPr defTabSz="685800" eaLnBrk="1" hangingPunct="1">
              <a:buNone/>
            </a:pPr>
            <a:r>
              <a:rPr lang="en-US" sz="1050" kern="0" dirty="0">
                <a:solidFill>
                  <a:srgbClr val="000000"/>
                </a:solidFill>
                <a:latin typeface="Arial" pitchFamily="34" charset="0"/>
              </a:rPr>
              <a:t>(CMMI)</a:t>
            </a:r>
          </a:p>
        </p:txBody>
      </p:sp>
      <p:sp>
        <p:nvSpPr>
          <p:cNvPr id="26630" name="Rectangle 5"/>
          <p:cNvSpPr>
            <a:spLocks noChangeArrowheads="1"/>
          </p:cNvSpPr>
          <p:nvPr/>
        </p:nvSpPr>
        <p:spPr bwMode="auto">
          <a:xfrm>
            <a:off x="5200650" y="3314700"/>
            <a:ext cx="1200150" cy="1257300"/>
          </a:xfrm>
          <a:prstGeom prst="rect">
            <a:avLst/>
          </a:prstGeom>
          <a:solidFill>
            <a:srgbClr val="99CCFF"/>
          </a:solidFill>
          <a:ln w="12700">
            <a:solidFill>
              <a:schemeClr val="tx1"/>
            </a:solidFill>
            <a:miter lim="800000"/>
            <a:headEnd type="none" w="sm" len="sm"/>
            <a:tailEnd type="none" w="sm" len="sm"/>
          </a:ln>
        </p:spPr>
        <p:txBody>
          <a:bodyPr wrap="none" anchor="ctr"/>
          <a:lstStyle/>
          <a:p>
            <a:pPr defTabSz="685800" eaLnBrk="1" hangingPunct="1">
              <a:buNone/>
            </a:pPr>
            <a:r>
              <a:rPr lang="en-US" sz="1050" kern="0" dirty="0">
                <a:solidFill>
                  <a:srgbClr val="000000"/>
                </a:solidFill>
                <a:latin typeface="Arial" pitchFamily="34" charset="0"/>
              </a:rPr>
              <a:t>Electrical, </a:t>
            </a:r>
          </a:p>
          <a:p>
            <a:pPr defTabSz="685800" eaLnBrk="1" hangingPunct="1">
              <a:buNone/>
            </a:pPr>
            <a:r>
              <a:rPr lang="en-US" sz="1050" kern="0" dirty="0">
                <a:solidFill>
                  <a:srgbClr val="000000"/>
                </a:solidFill>
                <a:latin typeface="Arial" pitchFamily="34" charset="0"/>
              </a:rPr>
              <a:t>Communications </a:t>
            </a:r>
          </a:p>
          <a:p>
            <a:pPr defTabSz="685800" eaLnBrk="1" hangingPunct="1">
              <a:buNone/>
            </a:pPr>
            <a:r>
              <a:rPr lang="en-US" sz="1050" kern="0" dirty="0">
                <a:solidFill>
                  <a:srgbClr val="000000"/>
                </a:solidFill>
                <a:latin typeface="Arial" pitchFamily="34" charset="0"/>
              </a:rPr>
              <a:t>and Cyber </a:t>
            </a:r>
          </a:p>
          <a:p>
            <a:pPr defTabSz="685800" eaLnBrk="1" hangingPunct="1">
              <a:buNone/>
            </a:pPr>
            <a:r>
              <a:rPr lang="en-US" sz="1050" kern="0" dirty="0">
                <a:solidFill>
                  <a:srgbClr val="000000"/>
                </a:solidFill>
                <a:latin typeface="Arial" pitchFamily="34" charset="0"/>
              </a:rPr>
              <a:t>Systems</a:t>
            </a:r>
          </a:p>
          <a:p>
            <a:pPr defTabSz="685800" eaLnBrk="1" hangingPunct="1">
              <a:buNone/>
            </a:pPr>
            <a:r>
              <a:rPr lang="en-US" sz="1050" kern="0" dirty="0">
                <a:solidFill>
                  <a:srgbClr val="000000"/>
                </a:solidFill>
                <a:latin typeface="Arial" pitchFamily="34" charset="0"/>
              </a:rPr>
              <a:t>(ECCS)</a:t>
            </a:r>
          </a:p>
        </p:txBody>
      </p:sp>
      <p:sp>
        <p:nvSpPr>
          <p:cNvPr id="26631" name="Rectangle 6"/>
          <p:cNvSpPr>
            <a:spLocks noChangeArrowheads="1"/>
          </p:cNvSpPr>
          <p:nvPr/>
        </p:nvSpPr>
        <p:spPr bwMode="auto">
          <a:xfrm>
            <a:off x="1428750" y="3314700"/>
            <a:ext cx="1200150" cy="1257300"/>
          </a:xfrm>
          <a:prstGeom prst="rect">
            <a:avLst/>
          </a:prstGeom>
          <a:solidFill>
            <a:srgbClr val="CCFFFF"/>
          </a:solidFill>
          <a:ln w="12700">
            <a:solidFill>
              <a:schemeClr val="tx1"/>
            </a:solidFill>
            <a:miter lim="800000"/>
            <a:headEnd type="none" w="sm" len="sm"/>
            <a:tailEnd type="none" w="sm" len="sm"/>
          </a:ln>
        </p:spPr>
        <p:txBody>
          <a:bodyPr wrap="none" anchor="ctr"/>
          <a:lstStyle/>
          <a:p>
            <a:pPr defTabSz="685800" eaLnBrk="1" hangingPunct="1">
              <a:buNone/>
            </a:pPr>
            <a:r>
              <a:rPr lang="en-US" sz="1050" kern="0" dirty="0">
                <a:solidFill>
                  <a:srgbClr val="000000"/>
                </a:solidFill>
                <a:latin typeface="Arial" pitchFamily="34" charset="0"/>
              </a:rPr>
              <a:t>Engineering</a:t>
            </a:r>
          </a:p>
          <a:p>
            <a:pPr defTabSz="685800" eaLnBrk="1" hangingPunct="1">
              <a:buNone/>
            </a:pPr>
            <a:r>
              <a:rPr lang="en-US" sz="1050" kern="0" dirty="0">
                <a:solidFill>
                  <a:srgbClr val="000000"/>
                </a:solidFill>
                <a:latin typeface="Arial" pitchFamily="34" charset="0"/>
              </a:rPr>
              <a:t>Education and</a:t>
            </a:r>
          </a:p>
          <a:p>
            <a:pPr defTabSz="685800" eaLnBrk="1" hangingPunct="1">
              <a:buNone/>
            </a:pPr>
            <a:r>
              <a:rPr lang="en-US" sz="1050" kern="0" dirty="0">
                <a:solidFill>
                  <a:srgbClr val="000000"/>
                </a:solidFill>
                <a:latin typeface="Arial" pitchFamily="34" charset="0"/>
              </a:rPr>
              <a:t>Centers</a:t>
            </a:r>
          </a:p>
          <a:p>
            <a:pPr defTabSz="685800" eaLnBrk="1" hangingPunct="1">
              <a:buNone/>
            </a:pPr>
            <a:r>
              <a:rPr lang="en-US" sz="1050" kern="0" dirty="0">
                <a:solidFill>
                  <a:srgbClr val="000000"/>
                </a:solidFill>
                <a:latin typeface="Arial" pitchFamily="34" charset="0"/>
              </a:rPr>
              <a:t>(EEC)</a:t>
            </a:r>
          </a:p>
        </p:txBody>
      </p:sp>
      <p:sp>
        <p:nvSpPr>
          <p:cNvPr id="26632" name="Rectangle 7"/>
          <p:cNvSpPr>
            <a:spLocks noChangeArrowheads="1"/>
          </p:cNvSpPr>
          <p:nvPr/>
        </p:nvSpPr>
        <p:spPr bwMode="auto">
          <a:xfrm>
            <a:off x="6457950" y="3314700"/>
            <a:ext cx="1200150" cy="1257300"/>
          </a:xfrm>
          <a:prstGeom prst="rect">
            <a:avLst/>
          </a:prstGeom>
          <a:solidFill>
            <a:srgbClr val="CCFFFF"/>
          </a:solidFill>
          <a:ln w="12700">
            <a:solidFill>
              <a:schemeClr val="tx1"/>
            </a:solidFill>
            <a:miter lim="800000"/>
            <a:headEnd type="none" w="sm" len="sm"/>
            <a:tailEnd type="none" w="sm" len="sm"/>
          </a:ln>
        </p:spPr>
        <p:txBody>
          <a:bodyPr wrap="none" anchor="ctr"/>
          <a:lstStyle/>
          <a:p>
            <a:pPr defTabSz="685800" eaLnBrk="1" hangingPunct="1">
              <a:buNone/>
            </a:pPr>
            <a:r>
              <a:rPr lang="en-US" sz="1050" kern="0" dirty="0">
                <a:solidFill>
                  <a:srgbClr val="000000"/>
                </a:solidFill>
                <a:latin typeface="Arial" pitchFamily="34" charset="0"/>
              </a:rPr>
              <a:t>Industrial</a:t>
            </a:r>
          </a:p>
          <a:p>
            <a:pPr defTabSz="685800" eaLnBrk="1" hangingPunct="1">
              <a:buNone/>
            </a:pPr>
            <a:r>
              <a:rPr lang="en-US" sz="1050" kern="0" dirty="0">
                <a:solidFill>
                  <a:srgbClr val="000000"/>
                </a:solidFill>
                <a:latin typeface="Arial" pitchFamily="34" charset="0"/>
              </a:rPr>
              <a:t>Innovation and</a:t>
            </a:r>
          </a:p>
          <a:p>
            <a:pPr defTabSz="685800" eaLnBrk="1" hangingPunct="1">
              <a:buNone/>
            </a:pPr>
            <a:r>
              <a:rPr lang="en-US" sz="1050" kern="0" dirty="0">
                <a:solidFill>
                  <a:srgbClr val="000000"/>
                </a:solidFill>
                <a:latin typeface="Arial" pitchFamily="34" charset="0"/>
              </a:rPr>
              <a:t>Partnerships</a:t>
            </a:r>
          </a:p>
          <a:p>
            <a:pPr defTabSz="685800" eaLnBrk="1" hangingPunct="1">
              <a:buNone/>
            </a:pPr>
            <a:r>
              <a:rPr lang="en-US" sz="1050" kern="0" dirty="0">
                <a:solidFill>
                  <a:srgbClr val="000000"/>
                </a:solidFill>
                <a:latin typeface="Arial" pitchFamily="34" charset="0"/>
              </a:rPr>
              <a:t>(IIP)</a:t>
            </a:r>
          </a:p>
        </p:txBody>
      </p:sp>
      <p:sp>
        <p:nvSpPr>
          <p:cNvPr id="26633" name="Rectangle 8"/>
          <p:cNvSpPr>
            <a:spLocks noGrp="1" noChangeArrowheads="1"/>
          </p:cNvSpPr>
          <p:nvPr>
            <p:ph type="title" idx="4294967295"/>
          </p:nvPr>
        </p:nvSpPr>
        <p:spPr>
          <a:xfrm>
            <a:off x="1143000" y="857250"/>
            <a:ext cx="6858000" cy="971550"/>
          </a:xfrm>
          <a:solidFill>
            <a:schemeClr val="accent3">
              <a:lumMod val="95000"/>
            </a:schemeClr>
          </a:solidFill>
        </p:spPr>
        <p:txBody>
          <a:bodyPr vert="horz" wrap="square" lIns="0" tIns="0" rIns="0" bIns="0" numCol="1" anchor="ctr" anchorCtr="0" compatLnSpc="1">
            <a:prstTxWarp prst="textNoShape">
              <a:avLst/>
            </a:prstTxWarp>
          </a:bodyPr>
          <a:lstStyle/>
          <a:p>
            <a:pPr eaLnBrk="1" hangingPunct="1"/>
            <a:r>
              <a:rPr lang="en-US" sz="2700" dirty="0">
                <a:solidFill>
                  <a:srgbClr val="3333CC"/>
                </a:solidFill>
              </a:rPr>
              <a:t>Directorate for Engineering</a:t>
            </a:r>
            <a:r>
              <a:rPr lang="en-US" dirty="0">
                <a:solidFill>
                  <a:srgbClr val="3333CC"/>
                </a:solidFill>
              </a:rPr>
              <a:t/>
            </a:r>
            <a:br>
              <a:rPr lang="en-US" dirty="0">
                <a:solidFill>
                  <a:srgbClr val="3333CC"/>
                </a:solidFill>
              </a:rPr>
            </a:br>
            <a:endParaRPr lang="en-US" sz="2100" dirty="0">
              <a:solidFill>
                <a:srgbClr val="3333CC"/>
              </a:solidFill>
            </a:endParaRPr>
          </a:p>
        </p:txBody>
      </p:sp>
      <p:sp>
        <p:nvSpPr>
          <p:cNvPr id="26634" name="Line 9"/>
          <p:cNvSpPr>
            <a:spLocks noChangeShapeType="1"/>
          </p:cNvSpPr>
          <p:nvPr/>
        </p:nvSpPr>
        <p:spPr bwMode="auto">
          <a:xfrm flipH="1" flipV="1">
            <a:off x="6057900" y="2400300"/>
            <a:ext cx="171450" cy="0"/>
          </a:xfrm>
          <a:prstGeom prst="line">
            <a:avLst/>
          </a:prstGeom>
          <a:noFill/>
          <a:ln w="57150">
            <a:solidFill>
              <a:schemeClr val="tx1"/>
            </a:solidFill>
            <a:miter lim="800000"/>
            <a:headEnd type="none" w="sm" len="sm"/>
            <a:tailEnd type="none" w="sm" len="sm"/>
          </a:ln>
        </p:spPr>
        <p:txBody>
          <a:bodyPr wrap="none"/>
          <a:lstStyle/>
          <a:p>
            <a:pPr defTabSz="685800"/>
            <a:endParaRPr lang="en-US" sz="1350" kern="0" dirty="0"/>
          </a:p>
        </p:txBody>
      </p:sp>
      <p:sp>
        <p:nvSpPr>
          <p:cNvPr id="26635" name="Line 10"/>
          <p:cNvSpPr>
            <a:spLocks noChangeShapeType="1"/>
          </p:cNvSpPr>
          <p:nvPr/>
        </p:nvSpPr>
        <p:spPr bwMode="auto">
          <a:xfrm flipH="1" flipV="1">
            <a:off x="2971800" y="2400300"/>
            <a:ext cx="171450" cy="0"/>
          </a:xfrm>
          <a:prstGeom prst="line">
            <a:avLst/>
          </a:prstGeom>
          <a:noFill/>
          <a:ln w="57150">
            <a:solidFill>
              <a:schemeClr val="tx1"/>
            </a:solidFill>
            <a:miter lim="800000"/>
            <a:headEnd type="none" w="sm" len="sm"/>
            <a:tailEnd type="none" w="sm" len="sm"/>
          </a:ln>
        </p:spPr>
        <p:txBody>
          <a:bodyPr wrap="none"/>
          <a:lstStyle/>
          <a:p>
            <a:pPr defTabSz="685800"/>
            <a:endParaRPr lang="en-US" sz="1350" kern="0" dirty="0"/>
          </a:p>
        </p:txBody>
      </p:sp>
      <p:sp>
        <p:nvSpPr>
          <p:cNvPr id="9227" name="Rectangle 11"/>
          <p:cNvSpPr>
            <a:spLocks noChangeArrowheads="1"/>
          </p:cNvSpPr>
          <p:nvPr/>
        </p:nvSpPr>
        <p:spPr bwMode="auto">
          <a:xfrm>
            <a:off x="3086100" y="2000250"/>
            <a:ext cx="2971800" cy="857250"/>
          </a:xfrm>
          <a:prstGeom prst="rect">
            <a:avLst/>
          </a:prstGeom>
          <a:solidFill>
            <a:srgbClr val="CDDBFD"/>
          </a:solidFill>
          <a:ln w="12700">
            <a:solidFill>
              <a:schemeClr val="tx1"/>
            </a:solidFill>
            <a:miter lim="800000"/>
            <a:headEnd type="none" w="sm" len="sm"/>
            <a:tailEnd type="none" w="sm" len="sm"/>
          </a:ln>
          <a:effectLst>
            <a:outerShdw dist="35921" dir="2700000" algn="ctr" rotWithShape="0">
              <a:schemeClr val="bg2"/>
            </a:outerShdw>
          </a:effectLst>
        </p:spPr>
        <p:txBody>
          <a:bodyPr wrap="none" anchor="ctr"/>
          <a:lstStyle/>
          <a:p>
            <a:pPr defTabSz="685800" eaLnBrk="1" hangingPunct="1">
              <a:buNone/>
              <a:defRPr/>
            </a:pPr>
            <a:r>
              <a:rPr lang="en-US" sz="1350" kern="0" dirty="0">
                <a:solidFill>
                  <a:srgbClr val="000000"/>
                </a:solidFill>
                <a:latin typeface="Arial" charset="0"/>
              </a:rPr>
              <a:t>Office of the Assistant Director</a:t>
            </a:r>
          </a:p>
          <a:p>
            <a:pPr defTabSz="685800" eaLnBrk="1" hangingPunct="1">
              <a:buNone/>
              <a:defRPr/>
            </a:pPr>
            <a:r>
              <a:rPr lang="en-US" sz="1350" kern="0" dirty="0">
                <a:solidFill>
                  <a:srgbClr val="000000"/>
                </a:solidFill>
                <a:latin typeface="Arial" charset="0"/>
              </a:rPr>
              <a:t>Deputy Assistant Director</a:t>
            </a:r>
          </a:p>
          <a:p>
            <a:pPr defTabSz="685800" eaLnBrk="1" hangingPunct="1">
              <a:buNone/>
              <a:defRPr/>
            </a:pPr>
            <a:r>
              <a:rPr lang="en-US" sz="1350" kern="0" dirty="0">
                <a:solidFill>
                  <a:srgbClr val="000000"/>
                </a:solidFill>
                <a:latin typeface="Arial" charset="0"/>
              </a:rPr>
              <a:t>(OAD)</a:t>
            </a:r>
            <a:endParaRPr lang="en-US" sz="1350" b="0" i="1" kern="0" dirty="0">
              <a:solidFill>
                <a:srgbClr val="000000"/>
              </a:solidFill>
              <a:latin typeface="Arial" charset="0"/>
            </a:endParaRPr>
          </a:p>
        </p:txBody>
      </p:sp>
      <p:sp>
        <p:nvSpPr>
          <p:cNvPr id="9228" name="Rectangle 12"/>
          <p:cNvSpPr>
            <a:spLocks noChangeArrowheads="1"/>
          </p:cNvSpPr>
          <p:nvPr/>
        </p:nvSpPr>
        <p:spPr bwMode="auto">
          <a:xfrm>
            <a:off x="6172200" y="2114550"/>
            <a:ext cx="1600200" cy="685800"/>
          </a:xfrm>
          <a:prstGeom prst="rect">
            <a:avLst/>
          </a:prstGeom>
          <a:solidFill>
            <a:srgbClr val="CCFFFF"/>
          </a:solidFill>
          <a:ln w="12700">
            <a:solidFill>
              <a:schemeClr val="tx1"/>
            </a:solidFill>
            <a:miter lim="800000"/>
            <a:headEnd type="none" w="sm" len="sm"/>
            <a:tailEnd type="none" w="sm" len="sm"/>
          </a:ln>
          <a:effectLst>
            <a:outerShdw dist="35921" dir="2700000" algn="ctr" rotWithShape="0">
              <a:schemeClr val="bg2"/>
            </a:outerShdw>
          </a:effectLst>
        </p:spPr>
        <p:txBody>
          <a:bodyPr wrap="none" anchor="ctr"/>
          <a:lstStyle/>
          <a:p>
            <a:pPr defTabSz="685800" eaLnBrk="1" hangingPunct="1">
              <a:buNone/>
              <a:defRPr/>
            </a:pPr>
            <a:r>
              <a:rPr lang="en-US" sz="1050" kern="0" dirty="0">
                <a:solidFill>
                  <a:srgbClr val="000000"/>
                </a:solidFill>
                <a:latin typeface="Arial" charset="0"/>
              </a:rPr>
              <a:t>Senior Advisor</a:t>
            </a:r>
          </a:p>
          <a:p>
            <a:pPr defTabSz="685800" eaLnBrk="1" hangingPunct="1">
              <a:buNone/>
              <a:defRPr/>
            </a:pPr>
            <a:r>
              <a:rPr lang="en-US" sz="1050" kern="0" dirty="0">
                <a:solidFill>
                  <a:srgbClr val="000000"/>
                </a:solidFill>
                <a:latin typeface="Arial" charset="0"/>
              </a:rPr>
              <a:t>Nanotechnology</a:t>
            </a:r>
          </a:p>
        </p:txBody>
      </p:sp>
      <p:sp>
        <p:nvSpPr>
          <p:cNvPr id="26638" name="Line 13"/>
          <p:cNvSpPr>
            <a:spLocks noChangeShapeType="1"/>
          </p:cNvSpPr>
          <p:nvPr/>
        </p:nvSpPr>
        <p:spPr bwMode="auto">
          <a:xfrm flipH="1" flipV="1">
            <a:off x="2057400" y="3086100"/>
            <a:ext cx="4972050" cy="0"/>
          </a:xfrm>
          <a:prstGeom prst="line">
            <a:avLst/>
          </a:prstGeom>
          <a:noFill/>
          <a:ln w="57150">
            <a:solidFill>
              <a:schemeClr val="tx1"/>
            </a:solidFill>
            <a:miter lim="800000"/>
            <a:headEnd type="none" w="sm" len="sm"/>
            <a:tailEnd type="none" w="sm" len="sm"/>
          </a:ln>
        </p:spPr>
        <p:txBody>
          <a:bodyPr wrap="none"/>
          <a:lstStyle/>
          <a:p>
            <a:pPr defTabSz="685800"/>
            <a:endParaRPr lang="en-US" sz="1350" kern="0" dirty="0"/>
          </a:p>
        </p:txBody>
      </p:sp>
      <p:sp>
        <p:nvSpPr>
          <p:cNvPr id="26639" name="Line 14"/>
          <p:cNvSpPr>
            <a:spLocks noChangeShapeType="1"/>
          </p:cNvSpPr>
          <p:nvPr/>
        </p:nvSpPr>
        <p:spPr bwMode="auto">
          <a:xfrm>
            <a:off x="2057400" y="3086100"/>
            <a:ext cx="0" cy="228600"/>
          </a:xfrm>
          <a:prstGeom prst="line">
            <a:avLst/>
          </a:prstGeom>
          <a:noFill/>
          <a:ln w="38100">
            <a:solidFill>
              <a:schemeClr val="tx1"/>
            </a:solidFill>
            <a:round/>
            <a:headEnd/>
            <a:tailEnd/>
          </a:ln>
        </p:spPr>
        <p:txBody>
          <a:bodyPr/>
          <a:lstStyle/>
          <a:p>
            <a:pPr defTabSz="685800"/>
            <a:endParaRPr lang="en-US" sz="1350" kern="0" dirty="0"/>
          </a:p>
        </p:txBody>
      </p:sp>
      <p:sp>
        <p:nvSpPr>
          <p:cNvPr id="26640" name="Line 15"/>
          <p:cNvSpPr>
            <a:spLocks noChangeShapeType="1"/>
          </p:cNvSpPr>
          <p:nvPr/>
        </p:nvSpPr>
        <p:spPr bwMode="auto">
          <a:xfrm>
            <a:off x="3257550" y="3086100"/>
            <a:ext cx="0" cy="228600"/>
          </a:xfrm>
          <a:prstGeom prst="line">
            <a:avLst/>
          </a:prstGeom>
          <a:noFill/>
          <a:ln w="38100">
            <a:solidFill>
              <a:schemeClr val="tx1"/>
            </a:solidFill>
            <a:round/>
            <a:headEnd/>
            <a:tailEnd/>
          </a:ln>
        </p:spPr>
        <p:txBody>
          <a:bodyPr/>
          <a:lstStyle/>
          <a:p>
            <a:pPr defTabSz="685800"/>
            <a:endParaRPr lang="en-US" sz="1350" kern="0" dirty="0"/>
          </a:p>
        </p:txBody>
      </p:sp>
      <p:sp>
        <p:nvSpPr>
          <p:cNvPr id="26641" name="Line 16"/>
          <p:cNvSpPr>
            <a:spLocks noChangeShapeType="1"/>
          </p:cNvSpPr>
          <p:nvPr/>
        </p:nvSpPr>
        <p:spPr bwMode="auto">
          <a:xfrm>
            <a:off x="4514850" y="2857500"/>
            <a:ext cx="0" cy="457200"/>
          </a:xfrm>
          <a:prstGeom prst="line">
            <a:avLst/>
          </a:prstGeom>
          <a:noFill/>
          <a:ln w="38100">
            <a:solidFill>
              <a:schemeClr val="tx1"/>
            </a:solidFill>
            <a:round/>
            <a:headEnd/>
            <a:tailEnd/>
          </a:ln>
        </p:spPr>
        <p:txBody>
          <a:bodyPr/>
          <a:lstStyle/>
          <a:p>
            <a:pPr defTabSz="685800"/>
            <a:endParaRPr lang="en-US" sz="1350" kern="0" dirty="0"/>
          </a:p>
        </p:txBody>
      </p:sp>
      <p:sp>
        <p:nvSpPr>
          <p:cNvPr id="26642" name="Line 17"/>
          <p:cNvSpPr>
            <a:spLocks noChangeShapeType="1"/>
          </p:cNvSpPr>
          <p:nvPr/>
        </p:nvSpPr>
        <p:spPr bwMode="auto">
          <a:xfrm>
            <a:off x="5772150" y="3086100"/>
            <a:ext cx="0" cy="228600"/>
          </a:xfrm>
          <a:prstGeom prst="line">
            <a:avLst/>
          </a:prstGeom>
          <a:noFill/>
          <a:ln w="38100">
            <a:solidFill>
              <a:schemeClr val="tx1"/>
            </a:solidFill>
            <a:round/>
            <a:headEnd/>
            <a:tailEnd/>
          </a:ln>
        </p:spPr>
        <p:txBody>
          <a:bodyPr/>
          <a:lstStyle/>
          <a:p>
            <a:pPr defTabSz="685800"/>
            <a:endParaRPr lang="en-US" sz="1350" kern="0" dirty="0"/>
          </a:p>
        </p:txBody>
      </p:sp>
      <p:sp>
        <p:nvSpPr>
          <p:cNvPr id="26643" name="Line 18"/>
          <p:cNvSpPr>
            <a:spLocks noChangeShapeType="1"/>
          </p:cNvSpPr>
          <p:nvPr/>
        </p:nvSpPr>
        <p:spPr bwMode="auto">
          <a:xfrm>
            <a:off x="7029450" y="3086100"/>
            <a:ext cx="0" cy="228600"/>
          </a:xfrm>
          <a:prstGeom prst="line">
            <a:avLst/>
          </a:prstGeom>
          <a:noFill/>
          <a:ln w="38100">
            <a:solidFill>
              <a:schemeClr val="tx1"/>
            </a:solidFill>
            <a:round/>
            <a:headEnd/>
            <a:tailEnd/>
          </a:ln>
        </p:spPr>
        <p:txBody>
          <a:bodyPr/>
          <a:lstStyle/>
          <a:p>
            <a:pPr defTabSz="685800"/>
            <a:endParaRPr lang="en-US" sz="1350" kern="0" dirty="0"/>
          </a:p>
        </p:txBody>
      </p:sp>
    </p:spTree>
    <p:extLst>
      <p:ext uri="{BB962C8B-B14F-4D97-AF65-F5344CB8AC3E}">
        <p14:creationId xmlns:p14="http://schemas.microsoft.com/office/powerpoint/2010/main" val="2412437428"/>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 typeface="Wingdings" pitchFamily="2" charset="2"/>
          <a:buChar char="u"/>
          <a:tabLst/>
          <a:defRPr kumimoji="0" lang="en-US" sz="1800" b="1" i="0" u="none" strike="noStrike" cap="none" normalizeH="0" baseline="0" smtClean="0">
            <a:ln>
              <a:noFill/>
            </a:ln>
            <a:solidFill>
              <a:srgbClr val="008000"/>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 typeface="Wingdings" pitchFamily="2" charset="2"/>
          <a:buChar char="u"/>
          <a:tabLst/>
          <a:defRPr kumimoji="0" lang="en-US" sz="1800" b="1" i="0" u="none" strike="noStrike" cap="none" normalizeH="0" baseline="0" smtClean="0">
            <a:ln>
              <a:noFill/>
            </a:ln>
            <a:solidFill>
              <a:srgbClr val="008000"/>
            </a:solidFill>
            <a:effectLst/>
            <a:latin typeface="Verdana" pitchFamily="34"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5_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 typeface="Wingdings" pitchFamily="2" charset="2"/>
          <a:buChar char="u"/>
          <a:tabLst/>
          <a:defRPr kumimoji="0" lang="en-US" sz="1800" b="1" i="0" u="none" strike="noStrike" cap="none" normalizeH="0" baseline="0" smtClean="0">
            <a:ln>
              <a:noFill/>
            </a:ln>
            <a:solidFill>
              <a:srgbClr val="008000"/>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 typeface="Wingdings" pitchFamily="2" charset="2"/>
          <a:buChar char="u"/>
          <a:tabLst/>
          <a:defRPr kumimoji="0" lang="en-US" sz="1800" b="1" i="0" u="none" strike="noStrike" cap="none" normalizeH="0" baseline="0" smtClean="0">
            <a:ln>
              <a:noFill/>
            </a:ln>
            <a:solidFill>
              <a:srgbClr val="008000"/>
            </a:solidFill>
            <a:effectLst/>
            <a:latin typeface="Verdana" pitchFamily="34"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 typeface="Wingdings" pitchFamily="2" charset="2"/>
          <a:buChar char="u"/>
          <a:tabLst/>
          <a:defRPr kumimoji="0" lang="en-US" sz="1800" b="1" i="0" u="none" strike="noStrike" cap="none" normalizeH="0" baseline="0" smtClean="0">
            <a:ln>
              <a:noFill/>
            </a:ln>
            <a:solidFill>
              <a:srgbClr val="008000"/>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 typeface="Wingdings" pitchFamily="2" charset="2"/>
          <a:buChar char="u"/>
          <a:tabLst/>
          <a:defRPr kumimoji="0" lang="en-US" sz="1800" b="1" i="0" u="none" strike="noStrike" cap="none" normalizeH="0" baseline="0" smtClean="0">
            <a:ln>
              <a:noFill/>
            </a:ln>
            <a:solidFill>
              <a:srgbClr val="008000"/>
            </a:solidFill>
            <a:effectLst/>
            <a:latin typeface="Verdana" pitchFamily="34"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 typeface="Wingdings" pitchFamily="2" charset="2"/>
          <a:buChar char="u"/>
          <a:tabLst/>
          <a:defRPr kumimoji="0" lang="en-US" sz="1800" b="1" i="0" u="none" strike="noStrike" cap="none" normalizeH="0" baseline="0" smtClean="0">
            <a:ln>
              <a:noFill/>
            </a:ln>
            <a:solidFill>
              <a:srgbClr val="008000"/>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 typeface="Wingdings" pitchFamily="2" charset="2"/>
          <a:buChar char="u"/>
          <a:tabLst/>
          <a:defRPr kumimoji="0" lang="en-US" sz="1800" b="1" i="0" u="none" strike="noStrike" cap="none" normalizeH="0" baseline="0" smtClean="0">
            <a:ln>
              <a:noFill/>
            </a:ln>
            <a:solidFill>
              <a:srgbClr val="008000"/>
            </a:solidFill>
            <a:effectLst/>
            <a:latin typeface="Verdana" pitchFamily="34"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Pixel">
  <a:themeElements>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_Pixel">
  <a:themeElements>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10144</TotalTime>
  <Words>8629</Words>
  <Application>Microsoft Macintosh PowerPoint</Application>
  <PresentationFormat>On-screen Show (4:3)</PresentationFormat>
  <Paragraphs>2266</Paragraphs>
  <Slides>147</Slides>
  <Notes>121</Notes>
  <HiddenSlides>0</HiddenSlides>
  <MMClips>0</MMClips>
  <ScaleCrop>false</ScaleCrop>
  <HeadingPairs>
    <vt:vector size="8" baseType="variant">
      <vt:variant>
        <vt:lpstr>Fonts Used</vt:lpstr>
      </vt:variant>
      <vt:variant>
        <vt:i4>14</vt:i4>
      </vt:variant>
      <vt:variant>
        <vt:lpstr>Theme</vt:lpstr>
      </vt:variant>
      <vt:variant>
        <vt:i4>6</vt:i4>
      </vt:variant>
      <vt:variant>
        <vt:lpstr>Embedded OLE Servers</vt:lpstr>
      </vt:variant>
      <vt:variant>
        <vt:i4>2</vt:i4>
      </vt:variant>
      <vt:variant>
        <vt:lpstr>Slide Titles</vt:lpstr>
      </vt:variant>
      <vt:variant>
        <vt:i4>147</vt:i4>
      </vt:variant>
    </vt:vector>
  </HeadingPairs>
  <TitlesOfParts>
    <vt:vector size="169" baseType="lpstr">
      <vt:lpstr>Arial Black</vt:lpstr>
      <vt:lpstr>Arial Narrow</vt:lpstr>
      <vt:lpstr>Arial Unicode MS</vt:lpstr>
      <vt:lpstr>Calibri</vt:lpstr>
      <vt:lpstr>Calibri Light</vt:lpstr>
      <vt:lpstr>Comic Sans MS</vt:lpstr>
      <vt:lpstr>Flexure</vt:lpstr>
      <vt:lpstr>ＭＳ Ｐゴシック</vt:lpstr>
      <vt:lpstr>Onyx</vt:lpstr>
      <vt:lpstr>Tahoma</vt:lpstr>
      <vt:lpstr>Times New Roman</vt:lpstr>
      <vt:lpstr>Verdana</vt:lpstr>
      <vt:lpstr>Wingdings</vt:lpstr>
      <vt:lpstr>Arial</vt:lpstr>
      <vt:lpstr>Default Design</vt:lpstr>
      <vt:lpstr>5_Default Design</vt:lpstr>
      <vt:lpstr>1_Default Design</vt:lpstr>
      <vt:lpstr>3_Default Design</vt:lpstr>
      <vt:lpstr>Pixel</vt:lpstr>
      <vt:lpstr>1_Pixel</vt:lpstr>
      <vt:lpstr>Image</vt:lpstr>
      <vt:lpstr>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Faculty Time Scales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Already Have Grant or Do Without $</vt:lpstr>
      <vt:lpstr>PowerPoint Presentation</vt:lpstr>
      <vt:lpstr>Misconceptions  About Education Research</vt:lpstr>
      <vt:lpstr>Advice on Education Research  and Scholarship</vt:lpstr>
      <vt:lpstr>Advice on Education Research  and Scholarship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Federal Academic R&amp;D Support FY 12 - $40.1 Billion Total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Number of Attempts for CBET CAREER Award</vt:lpstr>
      <vt:lpstr>Did New Faculty Arrive Directly from Grad School? </vt:lpstr>
      <vt:lpstr>PowerPoint Presentation</vt:lpstr>
      <vt:lpstr>Other New Faculty Proposal Opportunities</vt:lpstr>
      <vt:lpstr>Other New Faculty Proposal Opportunities - 2</vt:lpstr>
      <vt:lpstr>NSF Engineering Directorate Activities</vt:lpstr>
      <vt:lpstr>Directorate for Engineering </vt:lpstr>
      <vt:lpstr>Special On-going NSF Programs that Involve ENG PIs</vt:lpstr>
      <vt:lpstr>Special NSF Initiatives that Involve ENG PIs</vt:lpstr>
      <vt:lpstr>Special Programs for High-risk and Quick-response Research</vt:lpstr>
      <vt:lpstr>Emerging Frontiers and Multidisciplinary Activities (EFMA)</vt:lpstr>
      <vt:lpstr>PowerPoint Presentation</vt:lpstr>
      <vt:lpstr>PowerPoint Presentation</vt:lpstr>
      <vt:lpstr>Education and Human Resources</vt:lpstr>
      <vt:lpstr>Office of International Science and Education (OISE) Activities at NSF </vt:lpstr>
      <vt:lpstr>Key OISE Programs</vt:lpstr>
      <vt:lpstr>Time Management</vt:lpstr>
      <vt:lpstr>Academic Freedom Lots of it and no personal assistant!</vt:lpstr>
      <vt:lpstr>Time Management Exercises</vt:lpstr>
      <vt:lpstr>Know Yourself</vt:lpstr>
      <vt:lpstr>Task Classification  Agenda vs. Calendar</vt:lpstr>
      <vt:lpstr>Classifications</vt:lpstr>
      <vt:lpstr>Recommendations</vt:lpstr>
      <vt:lpstr>Tips</vt:lpstr>
      <vt:lpstr>More Tips</vt:lpstr>
      <vt:lpstr>Keeping track of it all</vt:lpstr>
      <vt:lpstr>Keeping track of it all</vt:lpstr>
      <vt:lpstr>(Optimal) Procrastination</vt:lpstr>
      <vt:lpstr>E-mail – The Great Interrupter</vt:lpstr>
      <vt:lpstr>E-mail</vt:lpstr>
      <vt:lpstr>E-mail</vt:lpstr>
      <vt:lpstr>E-mail</vt:lpstr>
      <vt:lpstr>Telephone</vt:lpstr>
      <vt:lpstr>Telephone</vt:lpstr>
      <vt:lpstr>Postal Mail</vt:lpstr>
      <vt:lpstr>Postal Mail</vt:lpstr>
      <vt:lpstr>Postal Mail</vt:lpstr>
      <vt:lpstr>Postal Mail</vt:lpstr>
      <vt:lpstr>        Time Management</vt:lpstr>
      <vt:lpstr>To Achieve Flow, You Need:</vt:lpstr>
      <vt:lpstr>Truths</vt:lpstr>
      <vt:lpstr>Closing Remarks</vt:lpstr>
      <vt:lpstr>Establish Credibility</vt:lpstr>
      <vt:lpstr>   </vt:lpstr>
      <vt:lpstr>   </vt:lpstr>
      <vt:lpstr>Attitude</vt:lpstr>
      <vt:lpstr>PowerPoint Presentation</vt:lpstr>
      <vt:lpstr> </vt:lpstr>
      <vt:lpstr>Effective Teaching for  New or Prospective Faculty Sunday,  3:30 P.M. - 6:00 P.M. Hilton Union Square 1 &amp; 2  This is a workshop that focuses on how to prepare for your first class, including pre-course preparation and what to do prior to, during and after class.  Simple, popular and effective teaching techniques are presented.   We also cover items such as:   managing a disruptive student in class,  strategies to counteract cheating and what is FERPA.  If you are attending this current session or the Meet the Faculty Candidate Poster session, you should strongly consider attending this workshop as well.  Donald Visco (Akron) Lisa Bullard (NC State)  </vt:lpstr>
      <vt:lpstr>PowerPoint Presentation</vt:lpstr>
      <vt:lpstr>Bibliography</vt:lpstr>
      <vt:lpstr>Bibliography</vt:lpstr>
      <vt:lpstr>Bibliography</vt:lpstr>
      <vt:lpstr>Bibliography</vt:lpstr>
      <vt:lpstr>Bibliography</vt:lpstr>
    </vt:vector>
  </TitlesOfParts>
  <Company>National Science Foundation</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HRGAGE</dc:creator>
  <cp:lastModifiedBy>Dang, Tommy</cp:lastModifiedBy>
  <cp:revision>290</cp:revision>
  <cp:lastPrinted>2012-10-24T19:46:50Z</cp:lastPrinted>
  <dcterms:created xsi:type="dcterms:W3CDTF">2004-06-01T14:53:26Z</dcterms:created>
  <dcterms:modified xsi:type="dcterms:W3CDTF">2016-11-18T20:08:51Z</dcterms:modified>
</cp:coreProperties>
</file>