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6858000" cx="12192000"/>
  <p:notesSz cx="6858000" cy="9144000"/>
  <p:embeddedFontLst>
    <p:embeddedFont>
      <p:font typeface="Unica One"/>
      <p:regular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5" roundtripDataSignature="AMtx7mhF0vPlbGilWkYAbwAtJc9b6S9F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UnicaOne-regular.fntdata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4" name="Google Shape;274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slide layout">
  <p:cSld name="Cover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8" name="Google Shape;68;p3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3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6" name="Google Shape;76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_Contents slide layout">
  <p:cSld name="15_Contents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s slide layout">
  <p:cSld name="Contents slide layou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3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  <a:defRPr b="0" sz="5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">
  <p:cSld name="SECTION 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4"/>
          <p:cNvSpPr txBox="1"/>
          <p:nvPr>
            <p:ph type="ctrTitle"/>
          </p:nvPr>
        </p:nvSpPr>
        <p:spPr>
          <a:xfrm>
            <a:off x="7879404" y="2287067"/>
            <a:ext cx="2420400" cy="147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Calibri"/>
              <a:buNone/>
              <a:defRPr b="0" sz="4800">
                <a:solidFill>
                  <a:srgbClr val="F3F3F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4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4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4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4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4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4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4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4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/>
        </p:txBody>
      </p:sp>
      <p:sp>
        <p:nvSpPr>
          <p:cNvPr id="21" name="Google Shape;21;p24"/>
          <p:cNvSpPr txBox="1"/>
          <p:nvPr>
            <p:ph idx="1" type="subTitle"/>
          </p:nvPr>
        </p:nvSpPr>
        <p:spPr>
          <a:xfrm>
            <a:off x="7879401" y="3759500"/>
            <a:ext cx="3083200" cy="14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None/>
              <a:defRPr sz="1867">
                <a:solidFill>
                  <a:srgbClr val="F3F3F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4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4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4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4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4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4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4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4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5" name="Google Shape;25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7" name="Google Shape;37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2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2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2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2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Relationship Id="rId4" Type="http://schemas.openxmlformats.org/officeDocument/2006/relationships/image" Target="../media/image18.png"/><Relationship Id="rId5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2.png"/><Relationship Id="rId4" Type="http://schemas.openxmlformats.org/officeDocument/2006/relationships/image" Target="../media/image2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4.png"/><Relationship Id="rId4" Type="http://schemas.openxmlformats.org/officeDocument/2006/relationships/image" Target="../media/image2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3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3.png"/><Relationship Id="rId4" Type="http://schemas.openxmlformats.org/officeDocument/2006/relationships/image" Target="../media/image30.png"/><Relationship Id="rId5" Type="http://schemas.openxmlformats.org/officeDocument/2006/relationships/image" Target="../media/image2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jpg"/><Relationship Id="rId4" Type="http://schemas.openxmlformats.org/officeDocument/2006/relationships/image" Target="../media/image6.png"/><Relationship Id="rId5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1"/>
          <p:cNvGrpSpPr/>
          <p:nvPr/>
        </p:nvGrpSpPr>
        <p:grpSpPr>
          <a:xfrm>
            <a:off x="10046387" y="194480"/>
            <a:ext cx="1684599" cy="413563"/>
            <a:chOff x="864753" y="5755727"/>
            <a:chExt cx="1544830" cy="413563"/>
          </a:xfrm>
        </p:grpSpPr>
        <p:sp>
          <p:nvSpPr>
            <p:cNvPr id="96" name="Google Shape;96;p1"/>
            <p:cNvSpPr/>
            <p:nvPr/>
          </p:nvSpPr>
          <p:spPr>
            <a:xfrm>
              <a:off x="864753" y="5755727"/>
              <a:ext cx="1544830" cy="413563"/>
            </a:xfrm>
            <a:prstGeom prst="roundRect">
              <a:avLst>
                <a:gd fmla="val 50000" name="adj"/>
              </a:avLst>
            </a:prstGeom>
            <a:solidFill>
              <a:schemeClr val="lt1">
                <a:alpha val="0"/>
              </a:schemeClr>
            </a:solidFill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1584900" y="5839450"/>
              <a:ext cx="493113" cy="238870"/>
            </a:xfrm>
            <a:custGeom>
              <a:rect b="b" l="l" r="r" t="t"/>
              <a:pathLst>
                <a:path extrusionOk="0" h="184091" w="476008">
                  <a:moveTo>
                    <a:pt x="208619" y="31142"/>
                  </a:moveTo>
                  <a:lnTo>
                    <a:pt x="208619" y="83381"/>
                  </a:lnTo>
                  <a:lnTo>
                    <a:pt x="228962" y="83381"/>
                  </a:lnTo>
                  <a:cubicBezTo>
                    <a:pt x="243613" y="83381"/>
                    <a:pt x="253407" y="82418"/>
                    <a:pt x="258347" y="80493"/>
                  </a:cubicBezTo>
                  <a:cubicBezTo>
                    <a:pt x="263286" y="78567"/>
                    <a:pt x="267158" y="75554"/>
                    <a:pt x="269962" y="71452"/>
                  </a:cubicBezTo>
                  <a:cubicBezTo>
                    <a:pt x="272767" y="67350"/>
                    <a:pt x="274169" y="62578"/>
                    <a:pt x="274169" y="57136"/>
                  </a:cubicBezTo>
                  <a:cubicBezTo>
                    <a:pt x="274169" y="50439"/>
                    <a:pt x="272202" y="44914"/>
                    <a:pt x="268267" y="40560"/>
                  </a:cubicBezTo>
                  <a:cubicBezTo>
                    <a:pt x="264332" y="36207"/>
                    <a:pt x="259351" y="33486"/>
                    <a:pt x="253324" y="32398"/>
                  </a:cubicBezTo>
                  <a:cubicBezTo>
                    <a:pt x="248887" y="31561"/>
                    <a:pt x="239971" y="31142"/>
                    <a:pt x="226576" y="31142"/>
                  </a:cubicBezTo>
                  <a:close/>
                  <a:moveTo>
                    <a:pt x="37169" y="31142"/>
                  </a:moveTo>
                  <a:lnTo>
                    <a:pt x="37169" y="83381"/>
                  </a:lnTo>
                  <a:lnTo>
                    <a:pt x="57512" y="83381"/>
                  </a:lnTo>
                  <a:cubicBezTo>
                    <a:pt x="72163" y="83381"/>
                    <a:pt x="81957" y="82418"/>
                    <a:pt x="86897" y="80493"/>
                  </a:cubicBezTo>
                  <a:cubicBezTo>
                    <a:pt x="91836" y="78567"/>
                    <a:pt x="95708" y="75554"/>
                    <a:pt x="98512" y="71452"/>
                  </a:cubicBezTo>
                  <a:cubicBezTo>
                    <a:pt x="101317" y="67350"/>
                    <a:pt x="102719" y="62578"/>
                    <a:pt x="102719" y="57136"/>
                  </a:cubicBezTo>
                  <a:cubicBezTo>
                    <a:pt x="102719" y="50439"/>
                    <a:pt x="100752" y="44914"/>
                    <a:pt x="96817" y="40560"/>
                  </a:cubicBezTo>
                  <a:cubicBezTo>
                    <a:pt x="92882" y="36207"/>
                    <a:pt x="87901" y="33486"/>
                    <a:pt x="81874" y="32398"/>
                  </a:cubicBezTo>
                  <a:cubicBezTo>
                    <a:pt x="77437" y="31561"/>
                    <a:pt x="68521" y="31142"/>
                    <a:pt x="55126" y="31142"/>
                  </a:cubicBezTo>
                  <a:close/>
                  <a:moveTo>
                    <a:pt x="329714" y="0"/>
                  </a:moveTo>
                  <a:lnTo>
                    <a:pt x="476008" y="0"/>
                  </a:lnTo>
                  <a:lnTo>
                    <a:pt x="476008" y="31142"/>
                  </a:lnTo>
                  <a:lnTo>
                    <a:pt x="421509" y="31142"/>
                  </a:lnTo>
                  <a:lnTo>
                    <a:pt x="421509" y="184091"/>
                  </a:lnTo>
                  <a:lnTo>
                    <a:pt x="384339" y="184091"/>
                  </a:lnTo>
                  <a:lnTo>
                    <a:pt x="384339" y="31142"/>
                  </a:lnTo>
                  <a:lnTo>
                    <a:pt x="329714" y="31142"/>
                  </a:lnTo>
                  <a:close/>
                  <a:moveTo>
                    <a:pt x="171450" y="0"/>
                  </a:moveTo>
                  <a:lnTo>
                    <a:pt x="231097" y="0"/>
                  </a:lnTo>
                  <a:cubicBezTo>
                    <a:pt x="253700" y="0"/>
                    <a:pt x="268434" y="921"/>
                    <a:pt x="275299" y="2763"/>
                  </a:cubicBezTo>
                  <a:cubicBezTo>
                    <a:pt x="285847" y="5525"/>
                    <a:pt x="294679" y="11532"/>
                    <a:pt x="301795" y="20783"/>
                  </a:cubicBezTo>
                  <a:cubicBezTo>
                    <a:pt x="308911" y="30033"/>
                    <a:pt x="312469" y="41984"/>
                    <a:pt x="312469" y="56634"/>
                  </a:cubicBezTo>
                  <a:cubicBezTo>
                    <a:pt x="312469" y="67936"/>
                    <a:pt x="310418" y="77437"/>
                    <a:pt x="306316" y="85139"/>
                  </a:cubicBezTo>
                  <a:cubicBezTo>
                    <a:pt x="302214" y="92841"/>
                    <a:pt x="297002" y="98889"/>
                    <a:pt x="290682" y="103285"/>
                  </a:cubicBezTo>
                  <a:cubicBezTo>
                    <a:pt x="284361" y="107680"/>
                    <a:pt x="277936" y="110589"/>
                    <a:pt x="271406" y="112012"/>
                  </a:cubicBezTo>
                  <a:cubicBezTo>
                    <a:pt x="262532" y="113770"/>
                    <a:pt x="249682" y="114649"/>
                    <a:pt x="232855" y="114649"/>
                  </a:cubicBezTo>
                  <a:lnTo>
                    <a:pt x="208619" y="114649"/>
                  </a:lnTo>
                  <a:lnTo>
                    <a:pt x="208619" y="184091"/>
                  </a:lnTo>
                  <a:lnTo>
                    <a:pt x="171450" y="184091"/>
                  </a:lnTo>
                  <a:close/>
                  <a:moveTo>
                    <a:pt x="0" y="0"/>
                  </a:moveTo>
                  <a:lnTo>
                    <a:pt x="59647" y="0"/>
                  </a:lnTo>
                  <a:cubicBezTo>
                    <a:pt x="82250" y="0"/>
                    <a:pt x="96984" y="921"/>
                    <a:pt x="103849" y="2763"/>
                  </a:cubicBezTo>
                  <a:cubicBezTo>
                    <a:pt x="114397" y="5525"/>
                    <a:pt x="123229" y="11532"/>
                    <a:pt x="130345" y="20783"/>
                  </a:cubicBezTo>
                  <a:cubicBezTo>
                    <a:pt x="137461" y="30033"/>
                    <a:pt x="141019" y="41984"/>
                    <a:pt x="141019" y="56634"/>
                  </a:cubicBezTo>
                  <a:cubicBezTo>
                    <a:pt x="141019" y="67936"/>
                    <a:pt x="138968" y="77437"/>
                    <a:pt x="134866" y="85139"/>
                  </a:cubicBezTo>
                  <a:cubicBezTo>
                    <a:pt x="130764" y="92841"/>
                    <a:pt x="125552" y="98889"/>
                    <a:pt x="119232" y="103285"/>
                  </a:cubicBezTo>
                  <a:cubicBezTo>
                    <a:pt x="112911" y="107680"/>
                    <a:pt x="106486" y="110589"/>
                    <a:pt x="99956" y="112012"/>
                  </a:cubicBezTo>
                  <a:cubicBezTo>
                    <a:pt x="91082" y="113770"/>
                    <a:pt x="78232" y="114649"/>
                    <a:pt x="61405" y="114649"/>
                  </a:cubicBezTo>
                  <a:lnTo>
                    <a:pt x="37169" y="114649"/>
                  </a:lnTo>
                  <a:lnTo>
                    <a:pt x="37169" y="184091"/>
                  </a:lnTo>
                  <a:lnTo>
                    <a:pt x="0" y="18409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1095829" y="5851239"/>
              <a:ext cx="164495" cy="228600"/>
            </a:xfrm>
            <a:custGeom>
              <a:rect b="b" l="l" r="r" t="t"/>
              <a:pathLst>
                <a:path extrusionOk="0" h="212876" w="164495">
                  <a:moveTo>
                    <a:pt x="0" y="208038"/>
                  </a:moveTo>
                  <a:lnTo>
                    <a:pt x="79828" y="0"/>
                  </a:lnTo>
                  <a:lnTo>
                    <a:pt x="164495" y="212876"/>
                  </a:lnTo>
                </a:path>
              </a:pathLst>
            </a:cu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1301554" y="5851239"/>
              <a:ext cx="101600" cy="228600"/>
            </a:xfrm>
            <a:custGeom>
              <a:rect b="b" l="l" r="r" t="t"/>
              <a:pathLst>
                <a:path extrusionOk="0" h="220133" w="101600">
                  <a:moveTo>
                    <a:pt x="4838" y="0"/>
                  </a:moveTo>
                  <a:lnTo>
                    <a:pt x="0" y="220133"/>
                  </a:lnTo>
                  <a:lnTo>
                    <a:pt x="101600" y="220133"/>
                  </a:lnTo>
                </a:path>
              </a:pathLst>
            </a:cu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1444384" y="5851239"/>
              <a:ext cx="101600" cy="228600"/>
            </a:xfrm>
            <a:custGeom>
              <a:rect b="b" l="l" r="r" t="t"/>
              <a:pathLst>
                <a:path extrusionOk="0" h="220133" w="101600">
                  <a:moveTo>
                    <a:pt x="4838" y="0"/>
                  </a:moveTo>
                  <a:lnTo>
                    <a:pt x="0" y="220133"/>
                  </a:lnTo>
                  <a:lnTo>
                    <a:pt x="101600" y="220133"/>
                  </a:lnTo>
                </a:path>
              </a:pathLst>
            </a:cu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2040716" y="6018447"/>
              <a:ext cx="200512" cy="61391"/>
            </a:xfrm>
            <a:custGeom>
              <a:rect b="b" l="l" r="r" t="t"/>
              <a:pathLst>
                <a:path extrusionOk="0" h="77558" w="253314">
                  <a:moveTo>
                    <a:pt x="0" y="61903"/>
                  </a:moveTo>
                  <a:lnTo>
                    <a:pt x="14375" y="61903"/>
                  </a:lnTo>
                  <a:lnTo>
                    <a:pt x="14375" y="76279"/>
                  </a:lnTo>
                  <a:lnTo>
                    <a:pt x="0" y="76279"/>
                  </a:lnTo>
                  <a:close/>
                  <a:moveTo>
                    <a:pt x="138233" y="12944"/>
                  </a:moveTo>
                  <a:cubicBezTo>
                    <a:pt x="131992" y="12944"/>
                    <a:pt x="126961" y="15084"/>
                    <a:pt x="123141" y="19364"/>
                  </a:cubicBezTo>
                  <a:cubicBezTo>
                    <a:pt x="119321" y="23644"/>
                    <a:pt x="117411" y="30099"/>
                    <a:pt x="117411" y="38728"/>
                  </a:cubicBezTo>
                  <a:cubicBezTo>
                    <a:pt x="117411" y="47221"/>
                    <a:pt x="119372" y="53658"/>
                    <a:pt x="123294" y="58041"/>
                  </a:cubicBezTo>
                  <a:cubicBezTo>
                    <a:pt x="127217" y="62423"/>
                    <a:pt x="132196" y="64615"/>
                    <a:pt x="138233" y="64615"/>
                  </a:cubicBezTo>
                  <a:cubicBezTo>
                    <a:pt x="144270" y="64615"/>
                    <a:pt x="149224" y="62441"/>
                    <a:pt x="153095" y="58092"/>
                  </a:cubicBezTo>
                  <a:cubicBezTo>
                    <a:pt x="156966" y="53743"/>
                    <a:pt x="158902" y="47221"/>
                    <a:pt x="158902" y="38523"/>
                  </a:cubicBezTo>
                  <a:cubicBezTo>
                    <a:pt x="158902" y="29929"/>
                    <a:pt x="157017" y="23517"/>
                    <a:pt x="153248" y="19287"/>
                  </a:cubicBezTo>
                  <a:cubicBezTo>
                    <a:pt x="149480" y="15058"/>
                    <a:pt x="144475" y="12944"/>
                    <a:pt x="138233" y="12944"/>
                  </a:cubicBezTo>
                  <a:close/>
                  <a:moveTo>
                    <a:pt x="180872" y="1279"/>
                  </a:moveTo>
                  <a:lnTo>
                    <a:pt x="203536" y="1279"/>
                  </a:lnTo>
                  <a:lnTo>
                    <a:pt x="217144" y="52439"/>
                  </a:lnTo>
                  <a:lnTo>
                    <a:pt x="230599" y="1279"/>
                  </a:lnTo>
                  <a:lnTo>
                    <a:pt x="253314" y="1279"/>
                  </a:lnTo>
                  <a:lnTo>
                    <a:pt x="253314" y="76279"/>
                  </a:lnTo>
                  <a:lnTo>
                    <a:pt x="239245" y="76279"/>
                  </a:lnTo>
                  <a:lnTo>
                    <a:pt x="239245" y="17241"/>
                  </a:lnTo>
                  <a:lnTo>
                    <a:pt x="224358" y="76279"/>
                  </a:lnTo>
                  <a:lnTo>
                    <a:pt x="209778" y="76279"/>
                  </a:lnTo>
                  <a:lnTo>
                    <a:pt x="194941" y="17241"/>
                  </a:lnTo>
                  <a:lnTo>
                    <a:pt x="194941" y="76279"/>
                  </a:lnTo>
                  <a:lnTo>
                    <a:pt x="180872" y="76279"/>
                  </a:lnTo>
                  <a:close/>
                  <a:moveTo>
                    <a:pt x="138080" y="0"/>
                  </a:moveTo>
                  <a:cubicBezTo>
                    <a:pt x="149130" y="0"/>
                    <a:pt x="157972" y="3428"/>
                    <a:pt x="164606" y="10283"/>
                  </a:cubicBezTo>
                  <a:cubicBezTo>
                    <a:pt x="171240" y="17139"/>
                    <a:pt x="174556" y="26671"/>
                    <a:pt x="174556" y="38882"/>
                  </a:cubicBezTo>
                  <a:cubicBezTo>
                    <a:pt x="174556" y="50989"/>
                    <a:pt x="171265" y="60462"/>
                    <a:pt x="164683" y="67301"/>
                  </a:cubicBezTo>
                  <a:cubicBezTo>
                    <a:pt x="158100" y="74139"/>
                    <a:pt x="149301" y="77558"/>
                    <a:pt x="138284" y="77558"/>
                  </a:cubicBezTo>
                  <a:cubicBezTo>
                    <a:pt x="127131" y="77558"/>
                    <a:pt x="118264" y="74156"/>
                    <a:pt x="111681" y="67352"/>
                  </a:cubicBezTo>
                  <a:cubicBezTo>
                    <a:pt x="105099" y="60548"/>
                    <a:pt x="101807" y="51177"/>
                    <a:pt x="101807" y="39240"/>
                  </a:cubicBezTo>
                  <a:cubicBezTo>
                    <a:pt x="101807" y="31600"/>
                    <a:pt x="102950" y="25188"/>
                    <a:pt x="105235" y="20004"/>
                  </a:cubicBezTo>
                  <a:cubicBezTo>
                    <a:pt x="106940" y="16184"/>
                    <a:pt x="109268" y="12756"/>
                    <a:pt x="112218" y="9721"/>
                  </a:cubicBezTo>
                  <a:cubicBezTo>
                    <a:pt x="115169" y="6685"/>
                    <a:pt x="118400" y="4434"/>
                    <a:pt x="121913" y="2967"/>
                  </a:cubicBezTo>
                  <a:cubicBezTo>
                    <a:pt x="126586" y="989"/>
                    <a:pt x="131975" y="0"/>
                    <a:pt x="138080" y="0"/>
                  </a:cubicBezTo>
                  <a:close/>
                  <a:moveTo>
                    <a:pt x="61112" y="0"/>
                  </a:moveTo>
                  <a:cubicBezTo>
                    <a:pt x="70287" y="0"/>
                    <a:pt x="77739" y="2712"/>
                    <a:pt x="83469" y="8135"/>
                  </a:cubicBezTo>
                  <a:cubicBezTo>
                    <a:pt x="86880" y="11341"/>
                    <a:pt x="89438" y="15945"/>
                    <a:pt x="91143" y="21948"/>
                  </a:cubicBezTo>
                  <a:lnTo>
                    <a:pt x="76153" y="25529"/>
                  </a:lnTo>
                  <a:cubicBezTo>
                    <a:pt x="75266" y="21641"/>
                    <a:pt x="73416" y="18571"/>
                    <a:pt x="70602" y="16320"/>
                  </a:cubicBezTo>
                  <a:cubicBezTo>
                    <a:pt x="67788" y="14069"/>
                    <a:pt x="64369" y="12944"/>
                    <a:pt x="60345" y="12944"/>
                  </a:cubicBezTo>
                  <a:cubicBezTo>
                    <a:pt x="54785" y="12944"/>
                    <a:pt x="50275" y="14939"/>
                    <a:pt x="46813" y="18929"/>
                  </a:cubicBezTo>
                  <a:cubicBezTo>
                    <a:pt x="43351" y="22920"/>
                    <a:pt x="41620" y="29383"/>
                    <a:pt x="41620" y="38319"/>
                  </a:cubicBezTo>
                  <a:cubicBezTo>
                    <a:pt x="41620" y="47800"/>
                    <a:pt x="43326" y="54553"/>
                    <a:pt x="46736" y="58578"/>
                  </a:cubicBezTo>
                  <a:cubicBezTo>
                    <a:pt x="50147" y="62603"/>
                    <a:pt x="54581" y="64615"/>
                    <a:pt x="60038" y="64615"/>
                  </a:cubicBezTo>
                  <a:cubicBezTo>
                    <a:pt x="64062" y="64615"/>
                    <a:pt x="67524" y="63336"/>
                    <a:pt x="70423" y="60778"/>
                  </a:cubicBezTo>
                  <a:cubicBezTo>
                    <a:pt x="73322" y="58220"/>
                    <a:pt x="75403" y="54195"/>
                    <a:pt x="76665" y="48704"/>
                  </a:cubicBezTo>
                  <a:lnTo>
                    <a:pt x="91348" y="53360"/>
                  </a:lnTo>
                  <a:cubicBezTo>
                    <a:pt x="89097" y="61545"/>
                    <a:pt x="85353" y="67625"/>
                    <a:pt x="80118" y="71598"/>
                  </a:cubicBezTo>
                  <a:cubicBezTo>
                    <a:pt x="74883" y="75572"/>
                    <a:pt x="68240" y="77558"/>
                    <a:pt x="60191" y="77558"/>
                  </a:cubicBezTo>
                  <a:cubicBezTo>
                    <a:pt x="50232" y="77558"/>
                    <a:pt x="42047" y="74156"/>
                    <a:pt x="35635" y="67352"/>
                  </a:cubicBezTo>
                  <a:cubicBezTo>
                    <a:pt x="29223" y="60548"/>
                    <a:pt x="26017" y="51245"/>
                    <a:pt x="26017" y="39444"/>
                  </a:cubicBezTo>
                  <a:cubicBezTo>
                    <a:pt x="26017" y="26961"/>
                    <a:pt x="29240" y="17267"/>
                    <a:pt x="35686" y="10360"/>
                  </a:cubicBezTo>
                  <a:cubicBezTo>
                    <a:pt x="42132" y="3453"/>
                    <a:pt x="50607" y="0"/>
                    <a:pt x="611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2" name="Google Shape;102;p1"/>
          <p:cNvSpPr txBox="1"/>
          <p:nvPr/>
        </p:nvSpPr>
        <p:spPr>
          <a:xfrm>
            <a:off x="1432528" y="1637564"/>
            <a:ext cx="9896218" cy="25853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Ứng dụng ML trong phân loại mô ung thư vú dựa trên các đặc điểm hình thái </a:t>
            </a:r>
            <a:endParaRPr b="1" i="0" sz="5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"/>
          <p:cNvSpPr txBox="1"/>
          <p:nvPr/>
        </p:nvSpPr>
        <p:spPr>
          <a:xfrm>
            <a:off x="6759074" y="4886975"/>
            <a:ext cx="4830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Presentation: Lê Quốc Khang</a:t>
            </a:r>
            <a:endParaRPr b="1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Supervisor: Nguyễn Thanh Tuấn</a:t>
            </a:r>
            <a:endParaRPr b="1"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Class: Datascience07</a:t>
            </a:r>
            <a:endParaRPr b="1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04" name="Google Shape;104;p1"/>
          <p:cNvGrpSpPr/>
          <p:nvPr/>
        </p:nvGrpSpPr>
        <p:grpSpPr>
          <a:xfrm>
            <a:off x="10226955" y="379582"/>
            <a:ext cx="1684599" cy="413563"/>
            <a:chOff x="864753" y="5755727"/>
            <a:chExt cx="1544830" cy="413563"/>
          </a:xfrm>
        </p:grpSpPr>
        <p:sp>
          <p:nvSpPr>
            <p:cNvPr id="105" name="Google Shape;105;p1"/>
            <p:cNvSpPr/>
            <p:nvPr/>
          </p:nvSpPr>
          <p:spPr>
            <a:xfrm>
              <a:off x="864753" y="5755727"/>
              <a:ext cx="1544830" cy="413563"/>
            </a:xfrm>
            <a:prstGeom prst="roundRect">
              <a:avLst>
                <a:gd fmla="val 50000" name="adj"/>
              </a:avLst>
            </a:prstGeom>
            <a:solidFill>
              <a:schemeClr val="lt1">
                <a:alpha val="0"/>
              </a:schemeClr>
            </a:solidFill>
            <a:ln cap="flat" cmpd="sng" w="158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1584900" y="5839450"/>
              <a:ext cx="493113" cy="238870"/>
            </a:xfrm>
            <a:custGeom>
              <a:rect b="b" l="l" r="r" t="t"/>
              <a:pathLst>
                <a:path extrusionOk="0" h="184091" w="476008">
                  <a:moveTo>
                    <a:pt x="208619" y="31142"/>
                  </a:moveTo>
                  <a:lnTo>
                    <a:pt x="208619" y="83381"/>
                  </a:lnTo>
                  <a:lnTo>
                    <a:pt x="228962" y="83381"/>
                  </a:lnTo>
                  <a:cubicBezTo>
                    <a:pt x="243613" y="83381"/>
                    <a:pt x="253407" y="82418"/>
                    <a:pt x="258347" y="80493"/>
                  </a:cubicBezTo>
                  <a:cubicBezTo>
                    <a:pt x="263286" y="78567"/>
                    <a:pt x="267158" y="75554"/>
                    <a:pt x="269962" y="71452"/>
                  </a:cubicBezTo>
                  <a:cubicBezTo>
                    <a:pt x="272767" y="67350"/>
                    <a:pt x="274169" y="62578"/>
                    <a:pt x="274169" y="57136"/>
                  </a:cubicBezTo>
                  <a:cubicBezTo>
                    <a:pt x="274169" y="50439"/>
                    <a:pt x="272202" y="44914"/>
                    <a:pt x="268267" y="40560"/>
                  </a:cubicBezTo>
                  <a:cubicBezTo>
                    <a:pt x="264332" y="36207"/>
                    <a:pt x="259351" y="33486"/>
                    <a:pt x="253324" y="32398"/>
                  </a:cubicBezTo>
                  <a:cubicBezTo>
                    <a:pt x="248887" y="31561"/>
                    <a:pt x="239971" y="31142"/>
                    <a:pt x="226576" y="31142"/>
                  </a:cubicBezTo>
                  <a:close/>
                  <a:moveTo>
                    <a:pt x="37169" y="31142"/>
                  </a:moveTo>
                  <a:lnTo>
                    <a:pt x="37169" y="83381"/>
                  </a:lnTo>
                  <a:lnTo>
                    <a:pt x="57512" y="83381"/>
                  </a:lnTo>
                  <a:cubicBezTo>
                    <a:pt x="72163" y="83381"/>
                    <a:pt x="81957" y="82418"/>
                    <a:pt x="86897" y="80493"/>
                  </a:cubicBezTo>
                  <a:cubicBezTo>
                    <a:pt x="91836" y="78567"/>
                    <a:pt x="95708" y="75554"/>
                    <a:pt x="98512" y="71452"/>
                  </a:cubicBezTo>
                  <a:cubicBezTo>
                    <a:pt x="101317" y="67350"/>
                    <a:pt x="102719" y="62578"/>
                    <a:pt x="102719" y="57136"/>
                  </a:cubicBezTo>
                  <a:cubicBezTo>
                    <a:pt x="102719" y="50439"/>
                    <a:pt x="100752" y="44914"/>
                    <a:pt x="96817" y="40560"/>
                  </a:cubicBezTo>
                  <a:cubicBezTo>
                    <a:pt x="92882" y="36207"/>
                    <a:pt x="87901" y="33486"/>
                    <a:pt x="81874" y="32398"/>
                  </a:cubicBezTo>
                  <a:cubicBezTo>
                    <a:pt x="77437" y="31561"/>
                    <a:pt x="68521" y="31142"/>
                    <a:pt x="55126" y="31142"/>
                  </a:cubicBezTo>
                  <a:close/>
                  <a:moveTo>
                    <a:pt x="329714" y="0"/>
                  </a:moveTo>
                  <a:lnTo>
                    <a:pt x="476008" y="0"/>
                  </a:lnTo>
                  <a:lnTo>
                    <a:pt x="476008" y="31142"/>
                  </a:lnTo>
                  <a:lnTo>
                    <a:pt x="421509" y="31142"/>
                  </a:lnTo>
                  <a:lnTo>
                    <a:pt x="421509" y="184091"/>
                  </a:lnTo>
                  <a:lnTo>
                    <a:pt x="384339" y="184091"/>
                  </a:lnTo>
                  <a:lnTo>
                    <a:pt x="384339" y="31142"/>
                  </a:lnTo>
                  <a:lnTo>
                    <a:pt x="329714" y="31142"/>
                  </a:lnTo>
                  <a:close/>
                  <a:moveTo>
                    <a:pt x="171450" y="0"/>
                  </a:moveTo>
                  <a:lnTo>
                    <a:pt x="231097" y="0"/>
                  </a:lnTo>
                  <a:cubicBezTo>
                    <a:pt x="253700" y="0"/>
                    <a:pt x="268434" y="921"/>
                    <a:pt x="275299" y="2763"/>
                  </a:cubicBezTo>
                  <a:cubicBezTo>
                    <a:pt x="285847" y="5525"/>
                    <a:pt x="294679" y="11532"/>
                    <a:pt x="301795" y="20783"/>
                  </a:cubicBezTo>
                  <a:cubicBezTo>
                    <a:pt x="308911" y="30033"/>
                    <a:pt x="312469" y="41984"/>
                    <a:pt x="312469" y="56634"/>
                  </a:cubicBezTo>
                  <a:cubicBezTo>
                    <a:pt x="312469" y="67936"/>
                    <a:pt x="310418" y="77437"/>
                    <a:pt x="306316" y="85139"/>
                  </a:cubicBezTo>
                  <a:cubicBezTo>
                    <a:pt x="302214" y="92841"/>
                    <a:pt x="297002" y="98889"/>
                    <a:pt x="290682" y="103285"/>
                  </a:cubicBezTo>
                  <a:cubicBezTo>
                    <a:pt x="284361" y="107680"/>
                    <a:pt x="277936" y="110589"/>
                    <a:pt x="271406" y="112012"/>
                  </a:cubicBezTo>
                  <a:cubicBezTo>
                    <a:pt x="262532" y="113770"/>
                    <a:pt x="249682" y="114649"/>
                    <a:pt x="232855" y="114649"/>
                  </a:cubicBezTo>
                  <a:lnTo>
                    <a:pt x="208619" y="114649"/>
                  </a:lnTo>
                  <a:lnTo>
                    <a:pt x="208619" y="184091"/>
                  </a:lnTo>
                  <a:lnTo>
                    <a:pt x="171450" y="184091"/>
                  </a:lnTo>
                  <a:close/>
                  <a:moveTo>
                    <a:pt x="0" y="0"/>
                  </a:moveTo>
                  <a:lnTo>
                    <a:pt x="59647" y="0"/>
                  </a:lnTo>
                  <a:cubicBezTo>
                    <a:pt x="82250" y="0"/>
                    <a:pt x="96984" y="921"/>
                    <a:pt x="103849" y="2763"/>
                  </a:cubicBezTo>
                  <a:cubicBezTo>
                    <a:pt x="114397" y="5525"/>
                    <a:pt x="123229" y="11532"/>
                    <a:pt x="130345" y="20783"/>
                  </a:cubicBezTo>
                  <a:cubicBezTo>
                    <a:pt x="137461" y="30033"/>
                    <a:pt x="141019" y="41984"/>
                    <a:pt x="141019" y="56634"/>
                  </a:cubicBezTo>
                  <a:cubicBezTo>
                    <a:pt x="141019" y="67936"/>
                    <a:pt x="138968" y="77437"/>
                    <a:pt x="134866" y="85139"/>
                  </a:cubicBezTo>
                  <a:cubicBezTo>
                    <a:pt x="130764" y="92841"/>
                    <a:pt x="125552" y="98889"/>
                    <a:pt x="119232" y="103285"/>
                  </a:cubicBezTo>
                  <a:cubicBezTo>
                    <a:pt x="112911" y="107680"/>
                    <a:pt x="106486" y="110589"/>
                    <a:pt x="99956" y="112012"/>
                  </a:cubicBezTo>
                  <a:cubicBezTo>
                    <a:pt x="91082" y="113770"/>
                    <a:pt x="78232" y="114649"/>
                    <a:pt x="61405" y="114649"/>
                  </a:cubicBezTo>
                  <a:lnTo>
                    <a:pt x="37169" y="114649"/>
                  </a:lnTo>
                  <a:lnTo>
                    <a:pt x="37169" y="184091"/>
                  </a:lnTo>
                  <a:lnTo>
                    <a:pt x="0" y="18409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1095829" y="5851239"/>
              <a:ext cx="164495" cy="228600"/>
            </a:xfrm>
            <a:custGeom>
              <a:rect b="b" l="l" r="r" t="t"/>
              <a:pathLst>
                <a:path extrusionOk="0" h="212876" w="164495">
                  <a:moveTo>
                    <a:pt x="0" y="208038"/>
                  </a:moveTo>
                  <a:lnTo>
                    <a:pt x="79828" y="0"/>
                  </a:lnTo>
                  <a:lnTo>
                    <a:pt x="164495" y="212876"/>
                  </a:lnTo>
                </a:path>
              </a:pathLst>
            </a:custGeom>
            <a:noFill/>
            <a:ln cap="flat" cmpd="sng" w="158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1301554" y="5851239"/>
              <a:ext cx="101600" cy="228600"/>
            </a:xfrm>
            <a:custGeom>
              <a:rect b="b" l="l" r="r" t="t"/>
              <a:pathLst>
                <a:path extrusionOk="0" h="220133" w="101600">
                  <a:moveTo>
                    <a:pt x="4838" y="0"/>
                  </a:moveTo>
                  <a:lnTo>
                    <a:pt x="0" y="220133"/>
                  </a:lnTo>
                  <a:lnTo>
                    <a:pt x="101600" y="220133"/>
                  </a:lnTo>
                </a:path>
              </a:pathLst>
            </a:custGeom>
            <a:noFill/>
            <a:ln cap="flat" cmpd="sng" w="158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1444384" y="5851239"/>
              <a:ext cx="101600" cy="228600"/>
            </a:xfrm>
            <a:custGeom>
              <a:rect b="b" l="l" r="r" t="t"/>
              <a:pathLst>
                <a:path extrusionOk="0" h="220133" w="101600">
                  <a:moveTo>
                    <a:pt x="4838" y="0"/>
                  </a:moveTo>
                  <a:lnTo>
                    <a:pt x="0" y="220133"/>
                  </a:lnTo>
                  <a:lnTo>
                    <a:pt x="101600" y="220133"/>
                  </a:lnTo>
                </a:path>
              </a:pathLst>
            </a:custGeom>
            <a:noFill/>
            <a:ln cap="flat" cmpd="sng" w="158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2040716" y="6018447"/>
              <a:ext cx="200512" cy="61391"/>
            </a:xfrm>
            <a:custGeom>
              <a:rect b="b" l="l" r="r" t="t"/>
              <a:pathLst>
                <a:path extrusionOk="0" h="77558" w="253314">
                  <a:moveTo>
                    <a:pt x="0" y="61903"/>
                  </a:moveTo>
                  <a:lnTo>
                    <a:pt x="14375" y="61903"/>
                  </a:lnTo>
                  <a:lnTo>
                    <a:pt x="14375" y="76279"/>
                  </a:lnTo>
                  <a:lnTo>
                    <a:pt x="0" y="76279"/>
                  </a:lnTo>
                  <a:close/>
                  <a:moveTo>
                    <a:pt x="138233" y="12944"/>
                  </a:moveTo>
                  <a:cubicBezTo>
                    <a:pt x="131992" y="12944"/>
                    <a:pt x="126961" y="15084"/>
                    <a:pt x="123141" y="19364"/>
                  </a:cubicBezTo>
                  <a:cubicBezTo>
                    <a:pt x="119321" y="23644"/>
                    <a:pt x="117411" y="30099"/>
                    <a:pt x="117411" y="38728"/>
                  </a:cubicBezTo>
                  <a:cubicBezTo>
                    <a:pt x="117411" y="47221"/>
                    <a:pt x="119372" y="53658"/>
                    <a:pt x="123294" y="58041"/>
                  </a:cubicBezTo>
                  <a:cubicBezTo>
                    <a:pt x="127217" y="62423"/>
                    <a:pt x="132196" y="64615"/>
                    <a:pt x="138233" y="64615"/>
                  </a:cubicBezTo>
                  <a:cubicBezTo>
                    <a:pt x="144270" y="64615"/>
                    <a:pt x="149224" y="62441"/>
                    <a:pt x="153095" y="58092"/>
                  </a:cubicBezTo>
                  <a:cubicBezTo>
                    <a:pt x="156966" y="53743"/>
                    <a:pt x="158902" y="47221"/>
                    <a:pt x="158902" y="38523"/>
                  </a:cubicBezTo>
                  <a:cubicBezTo>
                    <a:pt x="158902" y="29929"/>
                    <a:pt x="157017" y="23517"/>
                    <a:pt x="153248" y="19287"/>
                  </a:cubicBezTo>
                  <a:cubicBezTo>
                    <a:pt x="149480" y="15058"/>
                    <a:pt x="144475" y="12944"/>
                    <a:pt x="138233" y="12944"/>
                  </a:cubicBezTo>
                  <a:close/>
                  <a:moveTo>
                    <a:pt x="180872" y="1279"/>
                  </a:moveTo>
                  <a:lnTo>
                    <a:pt x="203536" y="1279"/>
                  </a:lnTo>
                  <a:lnTo>
                    <a:pt x="217144" y="52439"/>
                  </a:lnTo>
                  <a:lnTo>
                    <a:pt x="230599" y="1279"/>
                  </a:lnTo>
                  <a:lnTo>
                    <a:pt x="253314" y="1279"/>
                  </a:lnTo>
                  <a:lnTo>
                    <a:pt x="253314" y="76279"/>
                  </a:lnTo>
                  <a:lnTo>
                    <a:pt x="239245" y="76279"/>
                  </a:lnTo>
                  <a:lnTo>
                    <a:pt x="239245" y="17241"/>
                  </a:lnTo>
                  <a:lnTo>
                    <a:pt x="224358" y="76279"/>
                  </a:lnTo>
                  <a:lnTo>
                    <a:pt x="209778" y="76279"/>
                  </a:lnTo>
                  <a:lnTo>
                    <a:pt x="194941" y="17241"/>
                  </a:lnTo>
                  <a:lnTo>
                    <a:pt x="194941" y="76279"/>
                  </a:lnTo>
                  <a:lnTo>
                    <a:pt x="180872" y="76279"/>
                  </a:lnTo>
                  <a:close/>
                  <a:moveTo>
                    <a:pt x="138080" y="0"/>
                  </a:moveTo>
                  <a:cubicBezTo>
                    <a:pt x="149130" y="0"/>
                    <a:pt x="157972" y="3428"/>
                    <a:pt x="164606" y="10283"/>
                  </a:cubicBezTo>
                  <a:cubicBezTo>
                    <a:pt x="171240" y="17139"/>
                    <a:pt x="174556" y="26671"/>
                    <a:pt x="174556" y="38882"/>
                  </a:cubicBezTo>
                  <a:cubicBezTo>
                    <a:pt x="174556" y="50989"/>
                    <a:pt x="171265" y="60462"/>
                    <a:pt x="164683" y="67301"/>
                  </a:cubicBezTo>
                  <a:cubicBezTo>
                    <a:pt x="158100" y="74139"/>
                    <a:pt x="149301" y="77558"/>
                    <a:pt x="138284" y="77558"/>
                  </a:cubicBezTo>
                  <a:cubicBezTo>
                    <a:pt x="127131" y="77558"/>
                    <a:pt x="118264" y="74156"/>
                    <a:pt x="111681" y="67352"/>
                  </a:cubicBezTo>
                  <a:cubicBezTo>
                    <a:pt x="105099" y="60548"/>
                    <a:pt x="101807" y="51177"/>
                    <a:pt x="101807" y="39240"/>
                  </a:cubicBezTo>
                  <a:cubicBezTo>
                    <a:pt x="101807" y="31600"/>
                    <a:pt x="102950" y="25188"/>
                    <a:pt x="105235" y="20004"/>
                  </a:cubicBezTo>
                  <a:cubicBezTo>
                    <a:pt x="106940" y="16184"/>
                    <a:pt x="109268" y="12756"/>
                    <a:pt x="112218" y="9721"/>
                  </a:cubicBezTo>
                  <a:cubicBezTo>
                    <a:pt x="115169" y="6685"/>
                    <a:pt x="118400" y="4434"/>
                    <a:pt x="121913" y="2967"/>
                  </a:cubicBezTo>
                  <a:cubicBezTo>
                    <a:pt x="126586" y="989"/>
                    <a:pt x="131975" y="0"/>
                    <a:pt x="138080" y="0"/>
                  </a:cubicBezTo>
                  <a:close/>
                  <a:moveTo>
                    <a:pt x="61112" y="0"/>
                  </a:moveTo>
                  <a:cubicBezTo>
                    <a:pt x="70287" y="0"/>
                    <a:pt x="77739" y="2712"/>
                    <a:pt x="83469" y="8135"/>
                  </a:cubicBezTo>
                  <a:cubicBezTo>
                    <a:pt x="86880" y="11341"/>
                    <a:pt x="89438" y="15945"/>
                    <a:pt x="91143" y="21948"/>
                  </a:cubicBezTo>
                  <a:lnTo>
                    <a:pt x="76153" y="25529"/>
                  </a:lnTo>
                  <a:cubicBezTo>
                    <a:pt x="75266" y="21641"/>
                    <a:pt x="73416" y="18571"/>
                    <a:pt x="70602" y="16320"/>
                  </a:cubicBezTo>
                  <a:cubicBezTo>
                    <a:pt x="67788" y="14069"/>
                    <a:pt x="64369" y="12944"/>
                    <a:pt x="60345" y="12944"/>
                  </a:cubicBezTo>
                  <a:cubicBezTo>
                    <a:pt x="54785" y="12944"/>
                    <a:pt x="50275" y="14939"/>
                    <a:pt x="46813" y="18929"/>
                  </a:cubicBezTo>
                  <a:cubicBezTo>
                    <a:pt x="43351" y="22920"/>
                    <a:pt x="41620" y="29383"/>
                    <a:pt x="41620" y="38319"/>
                  </a:cubicBezTo>
                  <a:cubicBezTo>
                    <a:pt x="41620" y="47800"/>
                    <a:pt x="43326" y="54553"/>
                    <a:pt x="46736" y="58578"/>
                  </a:cubicBezTo>
                  <a:cubicBezTo>
                    <a:pt x="50147" y="62603"/>
                    <a:pt x="54581" y="64615"/>
                    <a:pt x="60038" y="64615"/>
                  </a:cubicBezTo>
                  <a:cubicBezTo>
                    <a:pt x="64062" y="64615"/>
                    <a:pt x="67524" y="63336"/>
                    <a:pt x="70423" y="60778"/>
                  </a:cubicBezTo>
                  <a:cubicBezTo>
                    <a:pt x="73322" y="58220"/>
                    <a:pt x="75403" y="54195"/>
                    <a:pt x="76665" y="48704"/>
                  </a:cubicBezTo>
                  <a:lnTo>
                    <a:pt x="91348" y="53360"/>
                  </a:lnTo>
                  <a:cubicBezTo>
                    <a:pt x="89097" y="61545"/>
                    <a:pt x="85353" y="67625"/>
                    <a:pt x="80118" y="71598"/>
                  </a:cubicBezTo>
                  <a:cubicBezTo>
                    <a:pt x="74883" y="75572"/>
                    <a:pt x="68240" y="77558"/>
                    <a:pt x="60191" y="77558"/>
                  </a:cubicBezTo>
                  <a:cubicBezTo>
                    <a:pt x="50232" y="77558"/>
                    <a:pt x="42047" y="74156"/>
                    <a:pt x="35635" y="67352"/>
                  </a:cubicBezTo>
                  <a:cubicBezTo>
                    <a:pt x="29223" y="60548"/>
                    <a:pt x="26017" y="51245"/>
                    <a:pt x="26017" y="39444"/>
                  </a:cubicBezTo>
                  <a:cubicBezTo>
                    <a:pt x="26017" y="26961"/>
                    <a:pt x="29240" y="17267"/>
                    <a:pt x="35686" y="10360"/>
                  </a:cubicBezTo>
                  <a:cubicBezTo>
                    <a:pt x="42132" y="3453"/>
                    <a:pt x="50607" y="0"/>
                    <a:pt x="611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0"/>
          <p:cNvSpPr txBox="1"/>
          <p:nvPr>
            <p:ph idx="1" type="body"/>
          </p:nvPr>
        </p:nvSpPr>
        <p:spPr>
          <a:xfrm>
            <a:off x="323530" y="339509"/>
            <a:ext cx="603372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None/>
            </a:pP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4.4. Random Forest</a:t>
            </a:r>
            <a:endParaRPr/>
          </a:p>
        </p:txBody>
      </p:sp>
      <p:pic>
        <p:nvPicPr>
          <p:cNvPr descr="Chart, line chart&#10;&#10;Description automatically generated" id="216" name="Google Shape;21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1244" y="1788003"/>
            <a:ext cx="5554756" cy="4088917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0"/>
          <p:cNvSpPr txBox="1"/>
          <p:nvPr/>
        </p:nvSpPr>
        <p:spPr>
          <a:xfrm>
            <a:off x="1179872" y="1063756"/>
            <a:ext cx="3566300" cy="500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</a:pPr>
            <a:r>
              <a:rPr b="0" lang="en-US" sz="240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4.4.1. Depth Optimization</a:t>
            </a:r>
            <a:endParaRPr/>
          </a:p>
        </p:txBody>
      </p:sp>
      <p:pic>
        <p:nvPicPr>
          <p:cNvPr descr="Chart, line chart&#10;&#10;Description automatically generated" id="218" name="Google Shape;218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29873" y="1788003"/>
            <a:ext cx="5620883" cy="40889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1"/>
          <p:cNvSpPr txBox="1"/>
          <p:nvPr/>
        </p:nvSpPr>
        <p:spPr>
          <a:xfrm>
            <a:off x="1078272" y="497699"/>
            <a:ext cx="3566300" cy="500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</a:pPr>
            <a:r>
              <a:rPr b="0" lang="en-US" sz="240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4.4.2. Tree Optimization</a:t>
            </a:r>
            <a:endParaRPr/>
          </a:p>
        </p:txBody>
      </p:sp>
      <p:pic>
        <p:nvPicPr>
          <p:cNvPr descr="Chart, line chart&#10;&#10;Description automatically generated" id="224" name="Google Shape;22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7390" y="1221946"/>
            <a:ext cx="5620883" cy="41131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art, line chart&#10;&#10;Description automatically generated" id="225" name="Google Shape;225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94400" y="1221946"/>
            <a:ext cx="5656908" cy="41131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hart, surface chart&#10;&#10;Description automatically generated" id="230" name="Google Shape;23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08258" y="0"/>
            <a:ext cx="6078983" cy="592182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art, line chart&#10;&#10;Description automatically generated" id="231" name="Google Shape;231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61551" y="684918"/>
            <a:ext cx="3170791" cy="233405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art, line chart&#10;&#10;Description automatically generated" id="232" name="Google Shape;232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9657" y="2891089"/>
            <a:ext cx="2971481" cy="2174398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12"/>
          <p:cNvSpPr/>
          <p:nvPr/>
        </p:nvSpPr>
        <p:spPr>
          <a:xfrm flipH="1" rot="1400384">
            <a:off x="8247604" y="4763401"/>
            <a:ext cx="1227893" cy="95423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12"/>
          <p:cNvSpPr/>
          <p:nvPr/>
        </p:nvSpPr>
        <p:spPr>
          <a:xfrm flipH="1" rot="7892221">
            <a:off x="3325495" y="5364304"/>
            <a:ext cx="1227893" cy="95423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3"/>
          <p:cNvSpPr txBox="1"/>
          <p:nvPr>
            <p:ph idx="1" type="body"/>
          </p:nvPr>
        </p:nvSpPr>
        <p:spPr>
          <a:xfrm>
            <a:off x="323530" y="339509"/>
            <a:ext cx="603372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100"/>
              <a:buNone/>
            </a:pPr>
            <a:r>
              <a:rPr lang="en-US" sz="3100">
                <a:latin typeface="Times New Roman"/>
                <a:ea typeface="Times New Roman"/>
                <a:cs typeface="Times New Roman"/>
                <a:sym typeface="Times New Roman"/>
              </a:rPr>
              <a:t>4.5. k-nearest neighbors algorithm</a:t>
            </a:r>
            <a:endParaRPr/>
          </a:p>
        </p:txBody>
      </p:sp>
      <p:pic>
        <p:nvPicPr>
          <p:cNvPr descr="Chart, line chart&#10;&#10;Description automatically generated" id="240" name="Google Shape;24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530" y="1384541"/>
            <a:ext cx="5620883" cy="408891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art, line chart&#10;&#10;Description automatically generated" id="241" name="Google Shape;241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44413" y="1384541"/>
            <a:ext cx="5620883" cy="40889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4"/>
          <p:cNvSpPr txBox="1"/>
          <p:nvPr>
            <p:ph idx="1" type="body"/>
          </p:nvPr>
        </p:nvSpPr>
        <p:spPr>
          <a:xfrm>
            <a:off x="323530" y="339509"/>
            <a:ext cx="603372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700"/>
              <a:buNone/>
            </a:pPr>
            <a:r>
              <a:rPr lang="en-US" sz="3700">
                <a:latin typeface="Times New Roman"/>
                <a:ea typeface="Times New Roman"/>
                <a:cs typeface="Times New Roman"/>
                <a:sym typeface="Times New Roman"/>
              </a:rPr>
              <a:t>4.6. Support vector clustering</a:t>
            </a:r>
            <a:endParaRPr/>
          </a:p>
        </p:txBody>
      </p:sp>
      <p:pic>
        <p:nvPicPr>
          <p:cNvPr descr="Chart, line chart&#10;&#10;Description automatically generated" id="247" name="Google Shape;24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971" y="1232270"/>
            <a:ext cx="4273438" cy="47185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art, line chart&#10;&#10;Description automatically generated" id="248" name="Google Shape;248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37409" y="1232270"/>
            <a:ext cx="4273437" cy="47185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hart, box and whisker chart&#10;&#10;Description automatically generated" id="253" name="Google Shape;25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35366" y="470694"/>
            <a:ext cx="4299809" cy="287385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art, box and whisker chart&#10;&#10;Description automatically generated" id="254" name="Google Shape;254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35366" y="3529842"/>
            <a:ext cx="4299809" cy="287385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art, bar chart&#10;&#10;Description automatically generated" id="255" name="Google Shape;255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77101" y="805071"/>
            <a:ext cx="4979534" cy="54495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hart, line chart&#10;&#10;Description automatically generated" id="260" name="Google Shape;26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6533" y="853793"/>
            <a:ext cx="3603322" cy="479187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art, line chart&#10;&#10;Description automatically generated" id="261" name="Google Shape;261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81182" y="853793"/>
            <a:ext cx="3913367" cy="479187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art, line chart&#10;&#10;Description automatically generated" id="262" name="Google Shape;262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55876" y="853792"/>
            <a:ext cx="3973267" cy="4791879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16"/>
          <p:cNvSpPr txBox="1"/>
          <p:nvPr/>
        </p:nvSpPr>
        <p:spPr>
          <a:xfrm>
            <a:off x="497701" y="221927"/>
            <a:ext cx="3566300" cy="500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</a:pPr>
            <a:r>
              <a:rPr b="0" lang="en-US" sz="240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Training &amp; Testing Time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7"/>
          <p:cNvSpPr txBox="1"/>
          <p:nvPr/>
        </p:nvSpPr>
        <p:spPr>
          <a:xfrm>
            <a:off x="914398" y="243699"/>
            <a:ext cx="8280402" cy="500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Support Vector Clustering: Linear, Correlation = 0</a:t>
            </a:r>
            <a:endParaRPr/>
          </a:p>
        </p:txBody>
      </p:sp>
      <p:sp>
        <p:nvSpPr>
          <p:cNvPr id="269" name="Google Shape;269;p17"/>
          <p:cNvSpPr/>
          <p:nvPr/>
        </p:nvSpPr>
        <p:spPr>
          <a:xfrm>
            <a:off x="195942" y="221927"/>
            <a:ext cx="943429" cy="52251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hart, treemap chart&#10;&#10;Description automatically generated" id="270" name="Google Shape;27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9371" y="1553746"/>
            <a:ext cx="5439669" cy="3750508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17"/>
          <p:cNvSpPr txBox="1"/>
          <p:nvPr/>
        </p:nvSpPr>
        <p:spPr>
          <a:xfrm>
            <a:off x="7576457" y="1582057"/>
            <a:ext cx="4194629" cy="37303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Accuracy score: 0.982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F1 score: 0.976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True Positive Rate: 0.968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True Negative Rate: 0.990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Precision: 0.984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Recall: 0.968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Training Time: 1.42s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Testing Time: 0.016s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8"/>
          <p:cNvSpPr txBox="1"/>
          <p:nvPr>
            <p:ph idx="1" type="body"/>
          </p:nvPr>
        </p:nvSpPr>
        <p:spPr>
          <a:xfrm>
            <a:off x="323530" y="339509"/>
            <a:ext cx="5230603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995"/>
              <a:buNone/>
            </a:pPr>
            <a:r>
              <a:rPr lang="en-US" sz="4995"/>
              <a:t>0</a:t>
            </a:r>
            <a:r>
              <a:rPr lang="en-US" sz="4995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r>
              <a:rPr lang="en-US" sz="4995"/>
              <a:t>. </a:t>
            </a:r>
            <a:r>
              <a:rPr lang="en-US" sz="4995">
                <a:latin typeface="Times New Roman"/>
                <a:ea typeface="Times New Roman"/>
                <a:cs typeface="Times New Roman"/>
                <a:sym typeface="Times New Roman"/>
              </a:rPr>
              <a:t>Kết luận</a:t>
            </a:r>
            <a:endParaRPr sz="4995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8" name="Google Shape;278;p18"/>
          <p:cNvSpPr txBox="1"/>
          <p:nvPr/>
        </p:nvSpPr>
        <p:spPr>
          <a:xfrm>
            <a:off x="1286933" y="1473200"/>
            <a:ext cx="7857067" cy="44117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Với correlation = 0, thuật toán SVC chính xác nhất.</a:t>
            </a:r>
            <a:endParaRPr/>
          </a:p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Thuật toán SVC có thời gian training lâu nhất</a:t>
            </a:r>
            <a:endParaRPr/>
          </a:p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Thuật toán NB có thời gian training nhanh nhất</a:t>
            </a:r>
            <a:endParaRPr/>
          </a:p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Thuật toán KNN có thời gian testing lâu nhất</a:t>
            </a:r>
            <a:endParaRPr/>
          </a:p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Thuật toán DT có thời gian testing nhanh nhất</a:t>
            </a:r>
            <a:endParaRPr/>
          </a:p>
          <a:p>
            <a:pPr indent="-1333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9" name="Google Shape;279;p18"/>
          <p:cNvSpPr/>
          <p:nvPr/>
        </p:nvSpPr>
        <p:spPr>
          <a:xfrm>
            <a:off x="7806267" y="3674533"/>
            <a:ext cx="1337733" cy="94826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18"/>
          <p:cNvSpPr txBox="1"/>
          <p:nvPr/>
        </p:nvSpPr>
        <p:spPr>
          <a:xfrm>
            <a:off x="9347201" y="3286973"/>
            <a:ext cx="2624666" cy="14571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Lựa chọn thuật toán SVC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9"/>
          <p:cNvSpPr txBox="1"/>
          <p:nvPr>
            <p:ph type="ctrTitle"/>
          </p:nvPr>
        </p:nvSpPr>
        <p:spPr>
          <a:xfrm>
            <a:off x="7879404" y="2287067"/>
            <a:ext cx="2420400" cy="147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86" name="Google Shape;286;p19"/>
          <p:cNvSpPr txBox="1"/>
          <p:nvPr>
            <p:ph idx="1" type="subTitle"/>
          </p:nvPr>
        </p:nvSpPr>
        <p:spPr>
          <a:xfrm>
            <a:off x="7879401" y="3759500"/>
            <a:ext cx="3083200" cy="14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None/>
            </a:pPr>
            <a:r>
              <a:t/>
            </a:r>
            <a:endParaRPr/>
          </a:p>
        </p:txBody>
      </p:sp>
      <p:pic>
        <p:nvPicPr>
          <p:cNvPr descr="A group of people around each other&#10;&#10;Description automatically generated" id="287" name="Google Shape;287;p19"/>
          <p:cNvPicPr preferRelativeResize="0"/>
          <p:nvPr/>
        </p:nvPicPr>
        <p:blipFill rotWithShape="1">
          <a:blip r:embed="rId3">
            <a:alphaModFix/>
          </a:blip>
          <a:srcRect b="4811" l="0" r="0" t="1457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"/>
          <p:cNvSpPr/>
          <p:nvPr/>
        </p:nvSpPr>
        <p:spPr>
          <a:xfrm>
            <a:off x="6106651" y="293611"/>
            <a:ext cx="5636534" cy="6270778"/>
          </a:xfrm>
          <a:prstGeom prst="roundRect">
            <a:avLst>
              <a:gd fmla="val 1286" name="adj"/>
            </a:avLst>
          </a:prstGeom>
          <a:solidFill>
            <a:schemeClr val="accent1">
              <a:alpha val="4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6" name="Google Shape;116;p2"/>
          <p:cNvGrpSpPr/>
          <p:nvPr/>
        </p:nvGrpSpPr>
        <p:grpSpPr>
          <a:xfrm>
            <a:off x="6288364" y="1112354"/>
            <a:ext cx="5419663" cy="777510"/>
            <a:chOff x="6102442" y="1483456"/>
            <a:chExt cx="5419663" cy="777510"/>
          </a:xfrm>
        </p:grpSpPr>
        <p:sp>
          <p:nvSpPr>
            <p:cNvPr id="117" name="Google Shape;117;p2"/>
            <p:cNvSpPr txBox="1"/>
            <p:nvPr/>
          </p:nvSpPr>
          <p:spPr>
            <a:xfrm>
              <a:off x="6860266" y="1678152"/>
              <a:ext cx="4661840" cy="5078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108000" spcFirstLastPara="1" rIns="108000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7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Đặt vấn đề</a:t>
              </a:r>
              <a:endParaRPr b="1" sz="2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2"/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108000" spcFirstLastPara="1" rIns="108000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4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01</a:t>
              </a:r>
              <a:endParaRPr b="1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" name="Google Shape;119;p2"/>
          <p:cNvGrpSpPr/>
          <p:nvPr/>
        </p:nvGrpSpPr>
        <p:grpSpPr>
          <a:xfrm>
            <a:off x="6288364" y="2251346"/>
            <a:ext cx="5419663" cy="777510"/>
            <a:chOff x="6102442" y="1483456"/>
            <a:chExt cx="5419663" cy="777510"/>
          </a:xfrm>
        </p:grpSpPr>
        <p:sp>
          <p:nvSpPr>
            <p:cNvPr id="120" name="Google Shape;120;p2"/>
            <p:cNvSpPr txBox="1"/>
            <p:nvPr/>
          </p:nvSpPr>
          <p:spPr>
            <a:xfrm>
              <a:off x="6860266" y="1678152"/>
              <a:ext cx="4661840" cy="5078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108000" spcFirstLastPara="1" rIns="108000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Tổng quan về dữ liệu</a:t>
              </a:r>
              <a:endParaRPr b="1" sz="2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2"/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108000" spcFirstLastPara="1" rIns="108000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4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02</a:t>
              </a:r>
              <a:endParaRPr b="1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" name="Google Shape;122;p2"/>
          <p:cNvGrpSpPr/>
          <p:nvPr/>
        </p:nvGrpSpPr>
        <p:grpSpPr>
          <a:xfrm>
            <a:off x="6305943" y="4280812"/>
            <a:ext cx="5419663" cy="777510"/>
            <a:chOff x="6102442" y="1483456"/>
            <a:chExt cx="5419663" cy="777510"/>
          </a:xfrm>
        </p:grpSpPr>
        <p:sp>
          <p:nvSpPr>
            <p:cNvPr id="123" name="Google Shape;123;p2"/>
            <p:cNvSpPr txBox="1"/>
            <p:nvPr/>
          </p:nvSpPr>
          <p:spPr>
            <a:xfrm>
              <a:off x="6860266" y="1678152"/>
              <a:ext cx="4661840" cy="5078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108000" spcFirstLastPara="1" rIns="108000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Tối ưu và lựa chọn mô hình</a:t>
              </a:r>
              <a:endParaRPr b="1" sz="2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2"/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108000" spcFirstLastPara="1" rIns="108000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4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04</a:t>
              </a:r>
              <a:endParaRPr b="1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" name="Google Shape;125;p2"/>
          <p:cNvGrpSpPr/>
          <p:nvPr/>
        </p:nvGrpSpPr>
        <p:grpSpPr>
          <a:xfrm>
            <a:off x="6305943" y="5419804"/>
            <a:ext cx="5419663" cy="777510"/>
            <a:chOff x="6102442" y="1483456"/>
            <a:chExt cx="5419663" cy="777510"/>
          </a:xfrm>
        </p:grpSpPr>
        <p:sp>
          <p:nvSpPr>
            <p:cNvPr id="126" name="Google Shape;126;p2"/>
            <p:cNvSpPr txBox="1"/>
            <p:nvPr/>
          </p:nvSpPr>
          <p:spPr>
            <a:xfrm>
              <a:off x="6860266" y="1678152"/>
              <a:ext cx="4661840" cy="5078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108000" spcFirstLastPara="1" rIns="108000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Đánh giá và kết luận</a:t>
              </a:r>
              <a:endParaRPr b="1" sz="2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2"/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108000" spcFirstLastPara="1" rIns="108000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4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05</a:t>
              </a:r>
              <a:endParaRPr b="1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8" name="Google Shape;128;p2"/>
          <p:cNvSpPr txBox="1"/>
          <p:nvPr/>
        </p:nvSpPr>
        <p:spPr>
          <a:xfrm>
            <a:off x="6420242" y="391190"/>
            <a:ext cx="4989896" cy="923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Mục lục</a:t>
            </a:r>
            <a:endParaRPr sz="5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9" name="Google Shape;129;p2"/>
          <p:cNvGrpSpPr/>
          <p:nvPr/>
        </p:nvGrpSpPr>
        <p:grpSpPr>
          <a:xfrm>
            <a:off x="6270785" y="3275653"/>
            <a:ext cx="5419663" cy="777510"/>
            <a:chOff x="6102442" y="1483456"/>
            <a:chExt cx="5419663" cy="777510"/>
          </a:xfrm>
        </p:grpSpPr>
        <p:sp>
          <p:nvSpPr>
            <p:cNvPr id="130" name="Google Shape;130;p2"/>
            <p:cNvSpPr txBox="1"/>
            <p:nvPr/>
          </p:nvSpPr>
          <p:spPr>
            <a:xfrm>
              <a:off x="6860266" y="1678152"/>
              <a:ext cx="4661840" cy="5078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108000" spcFirstLastPara="1" rIns="108000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Xử lý dữ liệu</a:t>
              </a:r>
              <a:endParaRPr b="1" sz="2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2"/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108000" spcFirstLastPara="1" rIns="108000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4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03</a:t>
              </a:r>
              <a:endParaRPr b="1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"/>
          <p:cNvSpPr txBox="1"/>
          <p:nvPr>
            <p:ph idx="1" type="body"/>
          </p:nvPr>
        </p:nvSpPr>
        <p:spPr>
          <a:xfrm>
            <a:off x="323530" y="339509"/>
            <a:ext cx="5315270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995"/>
              <a:buNone/>
            </a:pPr>
            <a:r>
              <a:rPr lang="en-US" sz="4995"/>
              <a:t>0</a:t>
            </a:r>
            <a:r>
              <a:rPr lang="en-US" sz="4995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4995"/>
              <a:t>. </a:t>
            </a:r>
            <a:r>
              <a:rPr lang="en-US" sz="4995">
                <a:latin typeface="Times New Roman"/>
                <a:ea typeface="Times New Roman"/>
                <a:cs typeface="Times New Roman"/>
                <a:sym typeface="Times New Roman"/>
              </a:rPr>
              <a:t>Đặt vấn đề</a:t>
            </a:r>
            <a:endParaRPr sz="4995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A picture containing blue, table, small, orange&#10;&#10;Description automatically generated" id="138" name="Google Shape;13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62867" y="1156889"/>
            <a:ext cx="4146371" cy="31149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art, pie chart&#10;&#10;Description automatically generated" id="139" name="Google Shape;139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82983" y="3960878"/>
            <a:ext cx="4013239" cy="283185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art, pie chart&#10;&#10;Description automatically generated" id="140" name="Google Shape;140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82983" y="1129026"/>
            <a:ext cx="3832483" cy="2831852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3"/>
          <p:cNvSpPr/>
          <p:nvPr/>
        </p:nvSpPr>
        <p:spPr>
          <a:xfrm>
            <a:off x="6654800" y="5376804"/>
            <a:ext cx="931333" cy="651463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3"/>
          <p:cNvSpPr txBox="1"/>
          <p:nvPr/>
        </p:nvSpPr>
        <p:spPr>
          <a:xfrm>
            <a:off x="8036052" y="5100946"/>
            <a:ext cx="3183466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Chẩn đoán chính xác nhằm điều trị đúng và kịp thời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"/>
          <p:cNvSpPr txBox="1"/>
          <p:nvPr>
            <p:ph idx="1" type="body"/>
          </p:nvPr>
        </p:nvSpPr>
        <p:spPr>
          <a:xfrm>
            <a:off x="323530" y="339509"/>
            <a:ext cx="7296470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995"/>
              <a:buNone/>
            </a:pPr>
            <a:r>
              <a:rPr lang="en-US" sz="4995"/>
              <a:t>0</a:t>
            </a:r>
            <a:r>
              <a:rPr lang="en-US" sz="4995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4995"/>
              <a:t>. </a:t>
            </a:r>
            <a:r>
              <a:rPr lang="en-US" sz="4995">
                <a:latin typeface="Times New Roman"/>
                <a:ea typeface="Times New Roman"/>
                <a:cs typeface="Times New Roman"/>
                <a:sym typeface="Times New Roman"/>
              </a:rPr>
              <a:t>Tổng quan về dữ liệu</a:t>
            </a:r>
            <a:endParaRPr sz="4995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A picture containing background pattern&#10;&#10;Description automatically generated" id="149" name="Google Shape;14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5409" y="2923617"/>
            <a:ext cx="8298056" cy="101076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4"/>
          <p:cNvSpPr txBox="1"/>
          <p:nvPr/>
        </p:nvSpPr>
        <p:spPr>
          <a:xfrm>
            <a:off x="1235409" y="1387142"/>
            <a:ext cx="8535124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❖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Breast Cancer Wisconsin Dataset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❖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569 mẫu, 31 chỉ số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❖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</a:t>
            </a:r>
            <a:r>
              <a:rPr b="0" i="0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malignant (ác tính) , 0 = benign (lành tính)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51" name="Google Shape;151;p4"/>
          <p:cNvGrpSpPr/>
          <p:nvPr/>
        </p:nvGrpSpPr>
        <p:grpSpPr>
          <a:xfrm>
            <a:off x="912315" y="3934382"/>
            <a:ext cx="10745521" cy="2362200"/>
            <a:chOff x="912315" y="3934382"/>
            <a:chExt cx="10745521" cy="2362200"/>
          </a:xfrm>
        </p:grpSpPr>
        <p:pic>
          <p:nvPicPr>
            <p:cNvPr descr="Table&#10;&#10;Description automatically generated" id="152" name="Google Shape;152;p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912315" y="3994400"/>
              <a:ext cx="7116168" cy="220058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Table&#10;&#10;Description automatically generated" id="153" name="Google Shape;153;p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9533465" y="3994400"/>
              <a:ext cx="2124371" cy="211484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54" name="Google Shape;154;p4"/>
            <p:cNvCxnSpPr/>
            <p:nvPr/>
          </p:nvCxnSpPr>
          <p:spPr>
            <a:xfrm>
              <a:off x="8161866" y="5222067"/>
              <a:ext cx="1236133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lgDashDot"/>
              <a:miter lim="800000"/>
              <a:headEnd len="sm" w="sm" type="none"/>
              <a:tailEnd len="sm" w="sm" type="none"/>
            </a:ln>
          </p:spPr>
        </p:cxnSp>
        <p:sp>
          <p:nvSpPr>
            <p:cNvPr id="155" name="Google Shape;155;p4"/>
            <p:cNvSpPr/>
            <p:nvPr/>
          </p:nvSpPr>
          <p:spPr>
            <a:xfrm>
              <a:off x="11021830" y="3934382"/>
              <a:ext cx="636005" cy="2362200"/>
            </a:xfrm>
            <a:prstGeom prst="ellipse">
              <a:avLst/>
            </a:prstGeom>
            <a:noFill/>
            <a:ln cap="flat" cmpd="sng" w="127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6" name="Google Shape;156;p4"/>
          <p:cNvSpPr/>
          <p:nvPr/>
        </p:nvSpPr>
        <p:spPr>
          <a:xfrm rot="5400000">
            <a:off x="10920983" y="2835363"/>
            <a:ext cx="837695" cy="711243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5"/>
          <p:cNvSpPr txBox="1"/>
          <p:nvPr>
            <p:ph idx="1" type="body"/>
          </p:nvPr>
        </p:nvSpPr>
        <p:spPr>
          <a:xfrm>
            <a:off x="323530" y="339509"/>
            <a:ext cx="6396584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995"/>
              <a:buNone/>
            </a:pPr>
            <a:r>
              <a:rPr lang="en-US" sz="4995"/>
              <a:t>0</a:t>
            </a:r>
            <a:r>
              <a:rPr lang="en-US" sz="4995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-US" sz="4995"/>
              <a:t>. </a:t>
            </a:r>
            <a:r>
              <a:rPr lang="en-US" sz="4995">
                <a:latin typeface="Times New Roman"/>
                <a:ea typeface="Times New Roman"/>
                <a:cs typeface="Times New Roman"/>
                <a:sym typeface="Times New Roman"/>
              </a:rPr>
              <a:t>Xử lý dữ liệu</a:t>
            </a:r>
            <a:endParaRPr sz="4995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Chart&#10;&#10;Description automatically generated" id="163" name="Google Shape;16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3508" y="1212421"/>
            <a:ext cx="4296884" cy="38754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art&#10;&#10;Description automatically generated" id="164" name="Google Shape;164;p5"/>
          <p:cNvPicPr preferRelativeResize="0"/>
          <p:nvPr/>
        </p:nvPicPr>
        <p:blipFill rotWithShape="1">
          <a:blip r:embed="rId3">
            <a:alphaModFix/>
          </a:blip>
          <a:srcRect b="0" l="0" r="12468" t="86569"/>
          <a:stretch/>
        </p:blipFill>
        <p:spPr>
          <a:xfrm>
            <a:off x="-870857" y="5163671"/>
            <a:ext cx="12075242" cy="1671106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5"/>
          <p:cNvSpPr/>
          <p:nvPr/>
        </p:nvSpPr>
        <p:spPr>
          <a:xfrm>
            <a:off x="6720114" y="2116667"/>
            <a:ext cx="1306286" cy="86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5"/>
          <p:cNvSpPr txBox="1"/>
          <p:nvPr/>
        </p:nvSpPr>
        <p:spPr>
          <a:xfrm>
            <a:off x="8144934" y="1826105"/>
            <a:ext cx="4047066" cy="3785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Correlation 0: 30 features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Correlation 50: 15 features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Correlation 60: 11 features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Correlation 70: 9 features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Scaling Features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 Test Split: 7:3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33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6"/>
          <p:cNvSpPr txBox="1"/>
          <p:nvPr>
            <p:ph idx="1" type="body"/>
          </p:nvPr>
        </p:nvSpPr>
        <p:spPr>
          <a:xfrm>
            <a:off x="323530" y="339509"/>
            <a:ext cx="8398440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995"/>
              <a:buNone/>
            </a:pPr>
            <a:r>
              <a:rPr lang="en-US" sz="4995"/>
              <a:t>0</a:t>
            </a:r>
            <a:r>
              <a:rPr lang="en-US" sz="4995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lang="en-US" sz="4995"/>
              <a:t>. Tối ưu và lựa chọn mô hình</a:t>
            </a:r>
            <a:endParaRPr/>
          </a:p>
        </p:txBody>
      </p:sp>
      <p:sp>
        <p:nvSpPr>
          <p:cNvPr id="173" name="Google Shape;173;p6"/>
          <p:cNvSpPr/>
          <p:nvPr/>
        </p:nvSpPr>
        <p:spPr>
          <a:xfrm>
            <a:off x="876035" y="1722768"/>
            <a:ext cx="556818" cy="55681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6"/>
          <p:cNvSpPr/>
          <p:nvPr/>
        </p:nvSpPr>
        <p:spPr>
          <a:xfrm>
            <a:off x="6093744" y="1662455"/>
            <a:ext cx="556818" cy="55681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6"/>
          <p:cNvSpPr/>
          <p:nvPr/>
        </p:nvSpPr>
        <p:spPr>
          <a:xfrm>
            <a:off x="876035" y="2915770"/>
            <a:ext cx="556818" cy="55681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6"/>
          <p:cNvSpPr/>
          <p:nvPr/>
        </p:nvSpPr>
        <p:spPr>
          <a:xfrm>
            <a:off x="6093744" y="2915770"/>
            <a:ext cx="556818" cy="55681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6"/>
          <p:cNvSpPr txBox="1"/>
          <p:nvPr/>
        </p:nvSpPr>
        <p:spPr>
          <a:xfrm>
            <a:off x="916467" y="1804848"/>
            <a:ext cx="4700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1"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6"/>
          <p:cNvSpPr txBox="1"/>
          <p:nvPr/>
        </p:nvSpPr>
        <p:spPr>
          <a:xfrm>
            <a:off x="6134176" y="1744535"/>
            <a:ext cx="4700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b="1"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6"/>
          <p:cNvSpPr txBox="1"/>
          <p:nvPr/>
        </p:nvSpPr>
        <p:spPr>
          <a:xfrm>
            <a:off x="916467" y="2997850"/>
            <a:ext cx="4700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b="1"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6"/>
          <p:cNvSpPr txBox="1"/>
          <p:nvPr/>
        </p:nvSpPr>
        <p:spPr>
          <a:xfrm>
            <a:off x="6134176" y="2997850"/>
            <a:ext cx="4700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b="1"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6"/>
          <p:cNvSpPr txBox="1"/>
          <p:nvPr/>
        </p:nvSpPr>
        <p:spPr>
          <a:xfrm>
            <a:off x="6690994" y="1764705"/>
            <a:ext cx="379593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Naive Bayes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6"/>
          <p:cNvSpPr txBox="1"/>
          <p:nvPr/>
        </p:nvSpPr>
        <p:spPr>
          <a:xfrm>
            <a:off x="1473285" y="1826260"/>
            <a:ext cx="379593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Logistic Regression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6"/>
          <p:cNvSpPr txBox="1"/>
          <p:nvPr/>
        </p:nvSpPr>
        <p:spPr>
          <a:xfrm>
            <a:off x="1473285" y="3016778"/>
            <a:ext cx="379593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Decision Tree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6"/>
          <p:cNvSpPr txBox="1"/>
          <p:nvPr/>
        </p:nvSpPr>
        <p:spPr>
          <a:xfrm>
            <a:off x="6690994" y="3015536"/>
            <a:ext cx="379593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Random Forest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6"/>
          <p:cNvSpPr/>
          <p:nvPr/>
        </p:nvSpPr>
        <p:spPr>
          <a:xfrm>
            <a:off x="876035" y="4074268"/>
            <a:ext cx="556818" cy="55681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6"/>
          <p:cNvSpPr txBox="1"/>
          <p:nvPr/>
        </p:nvSpPr>
        <p:spPr>
          <a:xfrm>
            <a:off x="916467" y="4156348"/>
            <a:ext cx="4700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05</a:t>
            </a:r>
            <a:endParaRPr b="1"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6"/>
          <p:cNvSpPr txBox="1"/>
          <p:nvPr/>
        </p:nvSpPr>
        <p:spPr>
          <a:xfrm>
            <a:off x="1473285" y="4174034"/>
            <a:ext cx="379593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k-nearest neighbors algorithm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6"/>
          <p:cNvSpPr/>
          <p:nvPr/>
        </p:nvSpPr>
        <p:spPr>
          <a:xfrm>
            <a:off x="6093744" y="4074268"/>
            <a:ext cx="556818" cy="556818"/>
          </a:xfrm>
          <a:prstGeom prst="ellipse">
            <a:avLst/>
          </a:prstGeom>
          <a:solidFill>
            <a:srgbClr val="54813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6"/>
          <p:cNvSpPr txBox="1"/>
          <p:nvPr/>
        </p:nvSpPr>
        <p:spPr>
          <a:xfrm>
            <a:off x="6134176" y="4156348"/>
            <a:ext cx="4700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06</a:t>
            </a:r>
            <a:endParaRPr b="1"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6"/>
          <p:cNvSpPr txBox="1"/>
          <p:nvPr/>
        </p:nvSpPr>
        <p:spPr>
          <a:xfrm>
            <a:off x="6690994" y="4174034"/>
            <a:ext cx="379593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Support vector clustering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7"/>
          <p:cNvSpPr txBox="1"/>
          <p:nvPr>
            <p:ph idx="1" type="body"/>
          </p:nvPr>
        </p:nvSpPr>
        <p:spPr>
          <a:xfrm>
            <a:off x="323530" y="339509"/>
            <a:ext cx="603372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None/>
            </a:pP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4.1. Logistic Regression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Chart, bar chart&#10;&#10;Description automatically generated" id="196" name="Google Shape;19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8135" y="1555208"/>
            <a:ext cx="5124515" cy="47635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8"/>
          <p:cNvSpPr txBox="1"/>
          <p:nvPr>
            <p:ph idx="1" type="body"/>
          </p:nvPr>
        </p:nvSpPr>
        <p:spPr>
          <a:xfrm>
            <a:off x="323530" y="339509"/>
            <a:ext cx="4930641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None/>
            </a:pP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4.2. Naive Bayes</a:t>
            </a:r>
            <a:endParaRPr/>
          </a:p>
        </p:txBody>
      </p:sp>
      <p:pic>
        <p:nvPicPr>
          <p:cNvPr descr="Chart, bar chart&#10;&#10;Description automatically generated" id="202" name="Google Shape;20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0098" y="1396213"/>
            <a:ext cx="4334132" cy="48372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art, bar chart&#10;&#10;Description automatically generated" id="203" name="Google Shape;203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21944" y="1469829"/>
            <a:ext cx="4357093" cy="47635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9"/>
          <p:cNvSpPr txBox="1"/>
          <p:nvPr>
            <p:ph idx="1" type="body"/>
          </p:nvPr>
        </p:nvSpPr>
        <p:spPr>
          <a:xfrm>
            <a:off x="323530" y="339509"/>
            <a:ext cx="603372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None/>
            </a:pP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4.3. Decision Tree</a:t>
            </a:r>
            <a:endParaRPr/>
          </a:p>
        </p:txBody>
      </p:sp>
      <p:pic>
        <p:nvPicPr>
          <p:cNvPr descr="Chart, line chart&#10;&#10;Description automatically generated" id="209" name="Google Shape;20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5912" y="1695440"/>
            <a:ext cx="4766123" cy="34671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art, line chart&#10;&#10;Description automatically generated" id="210" name="Google Shape;210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13311" y="1695440"/>
            <a:ext cx="4766123" cy="34671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2021-01-17T11:32:18Z</dcterms:created>
  <dc:creator>admin</dc:creator>
</cp:coreProperties>
</file>