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gUbN/Wwe5z9PQNELjmjIcew37h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51422-DF06-4886-B9F7-6553F0812699}">
  <a:tblStyle styleId="{48351422-DF06-4886-B9F7-6553F081269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-35825" y="3615898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Screening Alzheimer candidates</a:t>
            </a:r>
            <a:endParaRPr b="1" i="0" sz="48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667000" y="629244"/>
            <a:ext cx="5867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Python for datascience course </a:t>
            </a:r>
            <a:endParaRPr b="0" i="0" sz="32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 For Everyone - AI4E - Photos | Facebook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51054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Nguyen Thi Huong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582270" y="2757015"/>
            <a:ext cx="365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 u="none" cap="none" strike="noStrik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b="1" i="1" sz="3600" u="none" cap="none" strike="noStrik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pic>
        <p:nvPicPr>
          <p:cNvPr id="155" name="Google Shape;15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9914" l="4544" r="54196" t="18620"/>
          <a:stretch/>
        </p:blipFill>
        <p:spPr>
          <a:xfrm>
            <a:off x="1752600" y="1129338"/>
            <a:ext cx="5346700" cy="52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457200" y="1524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10779" l="4978" r="54978" t="18843"/>
          <a:stretch/>
        </p:blipFill>
        <p:spPr>
          <a:xfrm>
            <a:off x="1791197" y="1237043"/>
            <a:ext cx="5210175" cy="5148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533400" y="228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1893995" y="6154180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Standardscale and reduct demensions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10258" l="2483" r="54930" t="19356"/>
          <a:stretch/>
        </p:blipFill>
        <p:spPr>
          <a:xfrm>
            <a:off x="1981200" y="1143000"/>
            <a:ext cx="5159590" cy="479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/>
          <p:nvPr/>
        </p:nvSpPr>
        <p:spPr>
          <a:xfrm>
            <a:off x="4620785" y="5444186"/>
            <a:ext cx="597252" cy="597252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6934200" y="5558146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k_neighnor =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12"/>
          <p:cNvCxnSpPr>
            <a:stCxn id="171" idx="6"/>
          </p:cNvCxnSpPr>
          <p:nvPr/>
        </p:nvCxnSpPr>
        <p:spPr>
          <a:xfrm>
            <a:off x="5218037" y="5742812"/>
            <a:ext cx="1716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Ensemble Algorithm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Boosting: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AdaBoostRegressor (AB)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GradientBoostingRegressor (GBM)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Bagging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RandomForestRegressor (RF)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ExtraTreesRegressor (ET)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14"/>
          <p:cNvGraphicFramePr/>
          <p:nvPr/>
        </p:nvGraphicFramePr>
        <p:xfrm>
          <a:off x="1371600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{48351422-DF06-4886-B9F7-6553F0812699}</a:tableStyleId>
              </a:tblPr>
              <a:tblGrid>
                <a:gridCol w="3886200"/>
                <a:gridCol w="2209800"/>
              </a:tblGrid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Ensemble Algorithm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Cross-val score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AdaBoostRegressor (AB)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-5.15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GradientBoostingRegressor (GBM)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-3.74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RandomForestRegressor (RF)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-3.14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ExtraTreesRegressor (ET)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-2.81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7" name="Google Shape;187;p14"/>
          <p:cNvSpPr/>
          <p:nvPr/>
        </p:nvSpPr>
        <p:spPr>
          <a:xfrm>
            <a:off x="1031543" y="3729250"/>
            <a:ext cx="6705600" cy="53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ExtratreesRegressor Algorithm: parameter tuning</a:t>
            </a:r>
            <a:endParaRPr/>
          </a:p>
        </p:txBody>
      </p:sp>
      <p:graphicFrame>
        <p:nvGraphicFramePr>
          <p:cNvPr id="194" name="Google Shape;194;p15"/>
          <p:cNvGraphicFramePr/>
          <p:nvPr/>
        </p:nvGraphicFramePr>
        <p:xfrm>
          <a:off x="762000" y="3200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{48351422-DF06-4886-B9F7-6553F0812699}</a:tableStyleId>
              </a:tblPr>
              <a:tblGrid>
                <a:gridCol w="1981200"/>
                <a:gridCol w="1143000"/>
                <a:gridCol w="1143000"/>
                <a:gridCol w="1143000"/>
                <a:gridCol w="1143000"/>
                <a:gridCol w="1143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n_estimators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250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mse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1.88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1.78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1.77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1.79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5"/>
          <p:cNvSpPr/>
          <p:nvPr/>
        </p:nvSpPr>
        <p:spPr>
          <a:xfrm>
            <a:off x="6248400" y="3048000"/>
            <a:ext cx="1066800" cy="1066800"/>
          </a:xfrm>
          <a:prstGeom prst="ellipse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❖"/>
            </a:pPr>
            <a:r>
              <a:rPr lang="en-US"/>
              <a:t> Optimal model</a:t>
            </a:r>
            <a:endParaRPr/>
          </a:p>
        </p:txBody>
      </p:sp>
      <p:graphicFrame>
        <p:nvGraphicFramePr>
          <p:cNvPr id="202" name="Google Shape;202;p16"/>
          <p:cNvGraphicFramePr/>
          <p:nvPr/>
        </p:nvGraphicFramePr>
        <p:xfrm>
          <a:off x="533400" y="289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{48351422-DF06-4886-B9F7-6553F0812699}</a:tableStyleId>
              </a:tblPr>
              <a:tblGrid>
                <a:gridCol w="2895600"/>
                <a:gridCol w="2342950"/>
                <a:gridCol w="2533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Algorithm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mse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6C0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ExtraTreesRegressor (ET)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1.77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KNeighborsRegressor (KNN)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2.32</a:t>
                      </a:r>
                      <a:endParaRPr b="1"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4638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5. Present results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573206" y="2057400"/>
            <a:ext cx="7924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74806"/>
                </a:solidFill>
                <a:latin typeface="Gungsuh"/>
                <a:ea typeface="Gungsuh"/>
                <a:cs typeface="Gungsuh"/>
                <a:sym typeface="Gungsuh"/>
              </a:rPr>
              <a:t>Thanks for attention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974806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74806"/>
                </a:solidFill>
                <a:latin typeface="Gungsuh"/>
                <a:ea typeface="Gungsuh"/>
                <a:cs typeface="Gungsuh"/>
                <a:sym typeface="Gungsuh"/>
              </a:rPr>
              <a:t>And special thanks to a Tuan ☺</a:t>
            </a:r>
            <a:endParaRPr sz="3600">
              <a:solidFill>
                <a:srgbClr val="974806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Content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Problem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Dataset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Preprocessing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Evaluate algorithm and select model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Present results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1. Problem</a:t>
            </a:r>
            <a:endParaRPr b="1">
              <a:solidFill>
                <a:srgbClr val="E36C09"/>
              </a:solidFill>
            </a:endParaRPr>
          </a:p>
        </p:txBody>
      </p:sp>
      <p:pic>
        <p:nvPicPr>
          <p:cNvPr id="100" name="Google Shape;10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447800"/>
            <a:ext cx="4797520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6985000" y="533503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BACE-1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>
            <a:off x="6311900" y="4572000"/>
            <a:ext cx="914400" cy="762000"/>
          </a:xfrm>
          <a:prstGeom prst="straightConnector1">
            <a:avLst/>
          </a:prstGeom>
          <a:noFill/>
          <a:ln cap="flat" cmpd="sng" w="19050">
            <a:solidFill>
              <a:srgbClr val="E36C0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" name="Google Shape;103;p3"/>
          <p:cNvSpPr/>
          <p:nvPr/>
        </p:nvSpPr>
        <p:spPr>
          <a:xfrm>
            <a:off x="7302500" y="5113298"/>
            <a:ext cx="812800" cy="812800"/>
          </a:xfrm>
          <a:prstGeom prst="ellipse">
            <a:avLst/>
          </a:prstGeom>
          <a:noFill/>
          <a:ln cap="flat" cmpd="sng" w="254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 rot="-682775">
            <a:off x="6649042" y="4793557"/>
            <a:ext cx="457200" cy="457200"/>
            <a:chOff x="6311900" y="838200"/>
            <a:chExt cx="457200" cy="457200"/>
          </a:xfrm>
        </p:grpSpPr>
        <p:sp>
          <p:nvSpPr>
            <p:cNvPr id="105" name="Google Shape;105;p3"/>
            <p:cNvSpPr/>
            <p:nvPr/>
          </p:nvSpPr>
          <p:spPr>
            <a:xfrm>
              <a:off x="6477000" y="838200"/>
              <a:ext cx="1143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6483350" y="838200"/>
              <a:ext cx="1143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2. Dataset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31799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Similar structure 🡪 similar effect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Construct dataset: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974806"/>
                </a:solidFill>
              </a:rPr>
              <a:t>Name, structure, IC50 </a:t>
            </a:r>
            <a:r>
              <a:rPr lang="en-US" sz="2800"/>
              <a:t>of BACE-1 inhibitory compounds: collect from ChemBL database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974806"/>
              </a:buClr>
              <a:buSzPts val="2800"/>
              <a:buFont typeface="Noto Sans Symbols"/>
              <a:buChar char="▪"/>
            </a:pPr>
            <a:r>
              <a:rPr i="1" lang="en-US" sz="2800">
                <a:solidFill>
                  <a:srgbClr val="974806"/>
                </a:solidFill>
              </a:rPr>
              <a:t>Molecular descriptors (3764): </a:t>
            </a:r>
            <a:r>
              <a:rPr lang="en-US" sz="2800"/>
              <a:t>caculate by DRAGON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924298"/>
            <a:ext cx="2524128" cy="252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1409701" y="6448426"/>
            <a:ext cx="21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CHEMBL217068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419600" y="4447698"/>
            <a:ext cx="2971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Molecular descriptors: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nC: 19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nH: 18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nO: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Molecule weight: 318.38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2. Dataset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533400" y="2971800"/>
            <a:ext cx="6934200" cy="3025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2602 samples and 3766 features: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Name of chemical (inhibit BACE-1)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Chemical’s descriptors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IC50: Inhibitory Concentration (label)</a:t>
            </a:r>
            <a:endParaRPr sz="2400"/>
          </a:p>
        </p:txBody>
      </p:sp>
      <p:graphicFrame>
        <p:nvGraphicFramePr>
          <p:cNvPr id="122" name="Google Shape;122;p5"/>
          <p:cNvGraphicFramePr/>
          <p:nvPr/>
        </p:nvGraphicFramePr>
        <p:xfrm>
          <a:off x="15240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{48351422-DF06-4886-B9F7-6553F0812699}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Chemical’s descriptors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logIC50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2. Dataset</a:t>
            </a:r>
            <a:endParaRPr b="1">
              <a:solidFill>
                <a:srgbClr val="E36C09"/>
              </a:solidFill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29050" l="4731" r="0" t="22489"/>
          <a:stretch/>
        </p:blipFill>
        <p:spPr>
          <a:xfrm>
            <a:off x="283029" y="2300514"/>
            <a:ext cx="8475436" cy="2423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2. Dataset</a:t>
            </a:r>
            <a:endParaRPr b="1">
              <a:solidFill>
                <a:srgbClr val="E36C09"/>
              </a:solidFill>
            </a:endParaRPr>
          </a:p>
        </p:txBody>
      </p:sp>
      <p:pic>
        <p:nvPicPr>
          <p:cNvPr id="135" name="Google Shape;13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689" l="5799" r="31182" t="31592"/>
          <a:stretch/>
        </p:blipFill>
        <p:spPr>
          <a:xfrm>
            <a:off x="685800" y="2286000"/>
            <a:ext cx="7830832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533400" y="1429657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data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36C09"/>
                </a:solidFill>
              </a:rPr>
              <a:t>3. Data Pre-processing </a:t>
            </a:r>
            <a:endParaRPr b="1">
              <a:solidFill>
                <a:srgbClr val="E36C09"/>
              </a:solidFill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196294"/>
            <a:ext cx="8229600" cy="528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Clear features containing NaN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Log(IC50)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 data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29642" l="4128" r="43243" t="21718"/>
          <a:stretch/>
        </p:blipFill>
        <p:spPr>
          <a:xfrm>
            <a:off x="1455057" y="1905000"/>
            <a:ext cx="6550324" cy="3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959"/>
              <a:buFont typeface="Calibri"/>
              <a:buNone/>
            </a:pPr>
            <a:r>
              <a:rPr b="1" lang="en-US" sz="3959">
                <a:solidFill>
                  <a:srgbClr val="E36C09"/>
                </a:solidFill>
              </a:rPr>
              <a:t>4. Evaluate algorithm and select model</a:t>
            </a:r>
            <a:endParaRPr b="1" sz="3959">
              <a:solidFill>
                <a:srgbClr val="E36C09"/>
              </a:solidFill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584118"/>
            <a:ext cx="8229600" cy="4359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 sz="2800"/>
              <a:t>Algorithm: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Logistic regression (LR)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Lasso (LASSO)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ElasticNet (EN)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KNeighborsRegressor (KNN)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DecisionTreeRegressor (CART)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Support Vector Machine (SVM)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Principal Components Analysis (PCA)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2021-01-16T03:41:03Z</dcterms:created>
  <dc:creator>Admin</dc:creator>
</cp:coreProperties>
</file>