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20" r:id="rId26"/>
    <p:sldId id="321" r:id="rId27"/>
    <p:sldId id="32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19" r:id="rId47"/>
    <p:sldId id="302" r:id="rId48"/>
    <p:sldId id="303" r:id="rId49"/>
    <p:sldId id="32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12192000" cy="6858000"/>
  <p:notesSz cx="6858000" cy="9144000"/>
  <p:embeddedFontLst>
    <p:embeddedFont>
      <p:font typeface="Calibri" panose="020F0502020204030204" pitchFamily="34" charset="0"/>
      <p:regular r:id="rId67"/>
      <p:bold r:id="rId68"/>
      <p:italic r:id="rId69"/>
      <p:boldItalic r:id="rId70"/>
    </p:embeddedFont>
    <p:embeddedFont>
      <p:font typeface="Tahoma" panose="020B0604030504040204" pitchFamily="34" charset="0"/>
      <p:regular r:id="rId71"/>
      <p:bold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i8d8sca+UyCMBsQ160pLB5D0GO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1843C1-14CD-460C-BA8A-FCDFCFFC4EFC}">
  <a:tblStyle styleId="{451843C1-14CD-460C-BA8A-FCDFCFFC4EF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1" name="Google Shape;65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2" name="Google Shape;722;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9" name="Google Shape;76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6" name="Google Shape;776;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7" name="Google Shape;79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1" name="Google Shape;811;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8" name="Google Shape;818;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5" name="Google Shape;82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2" name="Google Shape;832;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4" name="Google Shape;854;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9" name="Google Shape;909;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7" name="Google Shape;98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4" name="Google Shape;107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2" name="Google Shape;1162;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2" name="Google Shape;1242;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9" name="Google Shape;1259;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7" name="Google Shape;1307;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7" name="Google Shape;1357;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4" name="Google Shape;1364;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grpSp>
        <p:nvGrpSpPr>
          <p:cNvPr id="18" name="Google Shape;18;p65"/>
          <p:cNvGrpSpPr/>
          <p:nvPr/>
        </p:nvGrpSpPr>
        <p:grpSpPr>
          <a:xfrm>
            <a:off x="-27216" y="857250"/>
            <a:ext cx="12219216" cy="6534150"/>
            <a:chOff x="0" y="15240"/>
            <a:chExt cx="12219216" cy="6842760"/>
          </a:xfrm>
        </p:grpSpPr>
        <p:pic>
          <p:nvPicPr>
            <p:cNvPr id="19" name="Google Shape;19;p65"/>
            <p:cNvPicPr preferRelativeResize="0"/>
            <p:nvPr/>
          </p:nvPicPr>
          <p:blipFill rotWithShape="1">
            <a:blip r:embed="rId2">
              <a:alphaModFix/>
            </a:blip>
            <a:srcRect/>
            <a:stretch/>
          </p:blipFill>
          <p:spPr>
            <a:xfrm>
              <a:off x="0" y="15240"/>
              <a:ext cx="12219216" cy="6842760"/>
            </a:xfrm>
            <a:prstGeom prst="rect">
              <a:avLst/>
            </a:prstGeom>
            <a:noFill/>
            <a:ln>
              <a:noFill/>
            </a:ln>
          </p:spPr>
        </p:pic>
        <p:sp>
          <p:nvSpPr>
            <p:cNvPr id="20" name="Google Shape;20;p65"/>
            <p:cNvSpPr/>
            <p:nvPr/>
          </p:nvSpPr>
          <p:spPr>
            <a:xfrm>
              <a:off x="4626591" y="2756848"/>
              <a:ext cx="3984009" cy="672152"/>
            </a:xfrm>
            <a:prstGeom prst="rect">
              <a:avLst/>
            </a:prstGeom>
            <a:solidFill>
              <a:srgbClr val="1E417A"/>
            </a:solidFill>
            <a:ln w="12700" cap="flat" cmpd="sng">
              <a:solidFill>
                <a:srgbClr val="1E41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1" name="Google Shape;21;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Arial"/>
              <a:buNone/>
              <a:defRPr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Arial"/>
                <a:ea typeface="Arial"/>
                <a:cs typeface="Arial"/>
                <a:sym typeface="Arial"/>
              </a:defRPr>
            </a:lvl1pPr>
            <a:lvl2pPr marL="0" lvl="1" indent="0" algn="r">
              <a:spcBef>
                <a:spcPts val="0"/>
              </a:spcBef>
              <a:buNone/>
              <a:defRPr sz="1200" b="0" i="0" u="none" strike="noStrike" cap="none">
                <a:solidFill>
                  <a:srgbClr val="888888"/>
                </a:solidFill>
                <a:latin typeface="Arial"/>
                <a:ea typeface="Arial"/>
                <a:cs typeface="Arial"/>
                <a:sym typeface="Arial"/>
              </a:defRPr>
            </a:lvl2pPr>
            <a:lvl3pPr marL="0" lvl="2" indent="0" algn="r">
              <a:spcBef>
                <a:spcPts val="0"/>
              </a:spcBef>
              <a:buNone/>
              <a:defRPr sz="1200" b="0" i="0" u="none" strike="noStrike" cap="none">
                <a:solidFill>
                  <a:srgbClr val="888888"/>
                </a:solidFill>
                <a:latin typeface="Arial"/>
                <a:ea typeface="Arial"/>
                <a:cs typeface="Arial"/>
                <a:sym typeface="Arial"/>
              </a:defRPr>
            </a:lvl3pPr>
            <a:lvl4pPr marL="0" lvl="3" indent="0" algn="r">
              <a:spcBef>
                <a:spcPts val="0"/>
              </a:spcBef>
              <a:buNone/>
              <a:defRPr sz="1200" b="0" i="0" u="none" strike="noStrike" cap="none">
                <a:solidFill>
                  <a:srgbClr val="888888"/>
                </a:solidFill>
                <a:latin typeface="Arial"/>
                <a:ea typeface="Arial"/>
                <a:cs typeface="Arial"/>
                <a:sym typeface="Arial"/>
              </a:defRPr>
            </a:lvl4pPr>
            <a:lvl5pPr marL="0" lvl="4" indent="0" algn="r">
              <a:spcBef>
                <a:spcPts val="0"/>
              </a:spcBef>
              <a:buNone/>
              <a:defRPr sz="1200" b="0" i="0" u="none" strike="noStrike" cap="none">
                <a:solidFill>
                  <a:srgbClr val="888888"/>
                </a:solidFill>
                <a:latin typeface="Arial"/>
                <a:ea typeface="Arial"/>
                <a:cs typeface="Arial"/>
                <a:sym typeface="Arial"/>
              </a:defRPr>
            </a:lvl5pPr>
            <a:lvl6pPr marL="0" lvl="5" indent="0" algn="r">
              <a:spcBef>
                <a:spcPts val="0"/>
              </a:spcBef>
              <a:buNone/>
              <a:defRPr sz="1200" b="0" i="0" u="none" strike="noStrike" cap="none">
                <a:solidFill>
                  <a:srgbClr val="888888"/>
                </a:solidFill>
                <a:latin typeface="Arial"/>
                <a:ea typeface="Arial"/>
                <a:cs typeface="Arial"/>
                <a:sym typeface="Arial"/>
              </a:defRPr>
            </a:lvl6pPr>
            <a:lvl7pPr marL="0" lvl="6" indent="0" algn="r">
              <a:spcBef>
                <a:spcPts val="0"/>
              </a:spcBef>
              <a:buNone/>
              <a:defRPr sz="1200" b="0" i="0" u="none" strike="noStrike" cap="none">
                <a:solidFill>
                  <a:srgbClr val="888888"/>
                </a:solidFill>
                <a:latin typeface="Arial"/>
                <a:ea typeface="Arial"/>
                <a:cs typeface="Arial"/>
                <a:sym typeface="Arial"/>
              </a:defRPr>
            </a:lvl7pPr>
            <a:lvl8pPr marL="0" lvl="7" indent="0" algn="r">
              <a:spcBef>
                <a:spcPts val="0"/>
              </a:spcBef>
              <a:buNone/>
              <a:defRPr sz="1200" b="0" i="0" u="none" strike="noStrike" cap="none">
                <a:solidFill>
                  <a:srgbClr val="888888"/>
                </a:solidFill>
                <a:latin typeface="Arial"/>
                <a:ea typeface="Arial"/>
                <a:cs typeface="Arial"/>
                <a:sym typeface="Arial"/>
              </a:defRPr>
            </a:lvl8pPr>
            <a:lvl9pPr marL="0" lvl="8" indent="0" algn="r">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6" name="Google Shape;26;p65"/>
          <p:cNvPicPr preferRelativeResize="0"/>
          <p:nvPr/>
        </p:nvPicPr>
        <p:blipFill rotWithShape="1">
          <a:blip r:embed="rId3">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2" name="Google Shape;102;p75"/>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66"/>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6"/>
          <p:cNvSpPr txBox="1">
            <a:spLocks noGrp="1"/>
          </p:cNvSpPr>
          <p:nvPr>
            <p:ph type="body" idx="1"/>
          </p:nvPr>
        </p:nvSpPr>
        <p:spPr>
          <a:xfrm>
            <a:off x="838200" y="1620981"/>
            <a:ext cx="10515600" cy="4555981"/>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chemeClr val="dk1"/>
              </a:buClr>
              <a:buSzPts val="2800"/>
              <a:buChar char="•"/>
              <a:defRPr/>
            </a:lvl1pPr>
            <a:lvl2pPr marL="914400" lvl="1" indent="-381000" algn="l">
              <a:lnSpc>
                <a:spcPct val="100000"/>
              </a:lnSpc>
              <a:spcBef>
                <a:spcPts val="500"/>
              </a:spcBef>
              <a:spcAft>
                <a:spcPts val="0"/>
              </a:spcAft>
              <a:buClr>
                <a:schemeClr val="dk1"/>
              </a:buClr>
              <a:buSzPts val="2400"/>
              <a:buChar char="•"/>
              <a:defRPr/>
            </a:lvl2pPr>
            <a:lvl3pPr marL="1371600" lvl="2" indent="-355600" algn="l">
              <a:lnSpc>
                <a:spcPct val="100000"/>
              </a:lnSpc>
              <a:spcBef>
                <a:spcPts val="500"/>
              </a:spcBef>
              <a:spcAft>
                <a:spcPts val="0"/>
              </a:spcAft>
              <a:buClr>
                <a:schemeClr val="dk1"/>
              </a:buClr>
              <a:buSzPts val="20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3" name="Google Shape;33;p66"/>
          <p:cNvCxnSpPr/>
          <p:nvPr/>
        </p:nvCxnSpPr>
        <p:spPr>
          <a:xfrm>
            <a:off x="838200" y="1246317"/>
            <a:ext cx="10515600" cy="0"/>
          </a:xfrm>
          <a:prstGeom prst="straightConnector1">
            <a:avLst/>
          </a:prstGeom>
          <a:noFill/>
          <a:ln w="63500" cap="flat" cmpd="sng">
            <a:solidFill>
              <a:schemeClr val="accent1"/>
            </a:solidFill>
            <a:prstDash val="solid"/>
            <a:miter lim="800000"/>
            <a:headEnd type="none" w="sm" len="sm"/>
            <a:tailEnd type="none" w="sm" len="sm"/>
          </a:ln>
        </p:spPr>
      </p:cxnSp>
      <p:pic>
        <p:nvPicPr>
          <p:cNvPr id="34" name="Google Shape;34;p66"/>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pic>
        <p:nvPicPr>
          <p:cNvPr id="41" name="Google Shape;41;p68"/>
          <p:cNvPicPr preferRelativeResize="0"/>
          <p:nvPr/>
        </p:nvPicPr>
        <p:blipFill rotWithShape="1">
          <a:blip r:embed="rId2">
            <a:alphaModFix/>
          </a:blip>
          <a:srcRect/>
          <a:stretch/>
        </p:blipFill>
        <p:spPr>
          <a:xfrm>
            <a:off x="-30697" y="0"/>
            <a:ext cx="12253393" cy="6858000"/>
          </a:xfrm>
          <a:prstGeom prst="rect">
            <a:avLst/>
          </a:prstGeom>
          <a:noFill/>
          <a:ln>
            <a:noFill/>
          </a:ln>
        </p:spPr>
      </p:pic>
      <p:sp>
        <p:nvSpPr>
          <p:cNvPr id="42" name="Google Shape;42;p68"/>
          <p:cNvSpPr txBox="1">
            <a:spLocks noGrp="1"/>
          </p:cNvSpPr>
          <p:nvPr>
            <p:ph type="title"/>
          </p:nvPr>
        </p:nvSpPr>
        <p:spPr>
          <a:xfrm>
            <a:off x="831850" y="1709738"/>
            <a:ext cx="7015613"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7" name="Google Shape;47;p68"/>
          <p:cNvPicPr preferRelativeResize="0"/>
          <p:nvPr/>
        </p:nvPicPr>
        <p:blipFill rotWithShape="1">
          <a:blip r:embed="rId3">
            <a:alphaModFix/>
          </a:blip>
          <a:srcRect/>
          <a:stretch/>
        </p:blipFill>
        <p:spPr>
          <a:xfrm>
            <a:off x="10191750" y="195391"/>
            <a:ext cx="1847850" cy="574332"/>
          </a:xfrm>
          <a:prstGeom prst="rect">
            <a:avLst/>
          </a:prstGeom>
          <a:noFill/>
          <a:ln>
            <a:noFill/>
          </a:ln>
        </p:spPr>
      </p:pic>
      <p:pic>
        <p:nvPicPr>
          <p:cNvPr id="48" name="Google Shape;48;p68"/>
          <p:cNvPicPr preferRelativeResize="0"/>
          <p:nvPr/>
        </p:nvPicPr>
        <p:blipFill rotWithShape="1">
          <a:blip r:embed="rId4">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4" name="Google Shape;54;p69"/>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p70"/>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7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7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7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2" name="Google Shape;72;p71"/>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6" name="Google Shape;76;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0" name="Google Shape;80;p72"/>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7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4" name="Google Shape;84;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73"/>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5" name="Google Shape;95;p74"/>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64"/>
          <p:cNvPicPr preferRelativeResize="0"/>
          <p:nvPr/>
        </p:nvPicPr>
        <p:blipFill rotWithShape="1">
          <a:blip r:embed="rId12">
            <a:alphaModFix/>
          </a:blip>
          <a:srcRect/>
          <a:stretch/>
        </p:blipFill>
        <p:spPr>
          <a:xfrm>
            <a:off x="10191750" y="195391"/>
            <a:ext cx="1847850" cy="574332"/>
          </a:xfrm>
          <a:prstGeom prst="rect">
            <a:avLst/>
          </a:prstGeom>
          <a:noFill/>
          <a:ln>
            <a:noFill/>
          </a:ln>
        </p:spPr>
      </p:pic>
      <p:pic>
        <p:nvPicPr>
          <p:cNvPr id="16" name="Google Shape;16;p64"/>
          <p:cNvPicPr preferRelativeResize="0"/>
          <p:nvPr/>
        </p:nvPicPr>
        <p:blipFill rotWithShape="1">
          <a:blip r:embed="rId13">
            <a:alphaModFix/>
          </a:blip>
          <a:srcRect/>
          <a:stretch/>
        </p:blipFill>
        <p:spPr>
          <a:xfrm>
            <a:off x="7137559" y="-85417"/>
            <a:ext cx="3007042" cy="104522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2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image" Target="../media/image39.emf"/></Relationships>
</file>

<file path=ppt/slides/_rels/slide2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2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emf"/><Relationship Id="rId7" Type="http://schemas.openxmlformats.org/officeDocument/2006/relationships/image" Target="../media/image54.e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3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4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csie.ntu.edu.tw/~cjlin/libsvm/" TargetMode="External"/><Relationship Id="rId7" Type="http://schemas.openxmlformats.org/officeDocument/2006/relationships/hyperlink" Target="http://www.cs.cornell.edu/people/tj/svm_light/index.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cikit-learn.org/stable/modules/svm.html" TargetMode="External"/><Relationship Id="rId5" Type="http://schemas.openxmlformats.org/officeDocument/2006/relationships/hyperlink" Target="http://www.cs.cornell.edu/people/tj/svm_light/svm_perf.html" TargetMode="External"/><Relationship Id="rId4" Type="http://schemas.openxmlformats.org/officeDocument/2006/relationships/hyperlink" Target="http://www.csie.ntu.edu.tw/~cjlin/liblinear/"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7.jpg"/><Relationship Id="rId13" Type="http://schemas.openxmlformats.org/officeDocument/2006/relationships/image" Target="../media/image72.jpg"/><Relationship Id="rId18" Type="http://schemas.openxmlformats.org/officeDocument/2006/relationships/image" Target="../media/image77.jpg"/><Relationship Id="rId3" Type="http://schemas.openxmlformats.org/officeDocument/2006/relationships/image" Target="../media/image62.png"/><Relationship Id="rId7" Type="http://schemas.openxmlformats.org/officeDocument/2006/relationships/image" Target="../media/image66.jpg"/><Relationship Id="rId12" Type="http://schemas.openxmlformats.org/officeDocument/2006/relationships/image" Target="../media/image71.jpg"/><Relationship Id="rId17" Type="http://schemas.openxmlformats.org/officeDocument/2006/relationships/image" Target="../media/image76.jpg"/><Relationship Id="rId2" Type="http://schemas.openxmlformats.org/officeDocument/2006/relationships/notesSlide" Target="../notesSlides/notesSlide45.xml"/><Relationship Id="rId16" Type="http://schemas.openxmlformats.org/officeDocument/2006/relationships/image" Target="../media/image75.jpg"/><Relationship Id="rId1" Type="http://schemas.openxmlformats.org/officeDocument/2006/relationships/slideLayout" Target="../slideLayouts/slideLayout2.xml"/><Relationship Id="rId6" Type="http://schemas.openxmlformats.org/officeDocument/2006/relationships/image" Target="../media/image65.jpg"/><Relationship Id="rId11" Type="http://schemas.openxmlformats.org/officeDocument/2006/relationships/image" Target="../media/image70.jpg"/><Relationship Id="rId5" Type="http://schemas.openxmlformats.org/officeDocument/2006/relationships/image" Target="../media/image64.jpg"/><Relationship Id="rId15" Type="http://schemas.openxmlformats.org/officeDocument/2006/relationships/image" Target="../media/image74.jpg"/><Relationship Id="rId10" Type="http://schemas.openxmlformats.org/officeDocument/2006/relationships/image" Target="../media/image69.jpg"/><Relationship Id="rId4" Type="http://schemas.openxmlformats.org/officeDocument/2006/relationships/image" Target="../media/image63.jpg"/><Relationship Id="rId9" Type="http://schemas.openxmlformats.org/officeDocument/2006/relationships/image" Target="../media/image68.jpg"/><Relationship Id="rId14" Type="http://schemas.openxmlformats.org/officeDocument/2006/relationships/image" Target="../media/image73.jpg"/></Relationships>
</file>

<file path=ppt/slides/_rels/slide51.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65.jpg"/><Relationship Id="rId18" Type="http://schemas.openxmlformats.org/officeDocument/2006/relationships/image" Target="../media/image74.jpg"/><Relationship Id="rId26" Type="http://schemas.openxmlformats.org/officeDocument/2006/relationships/image" Target="../media/image70.jpg"/><Relationship Id="rId3" Type="http://schemas.openxmlformats.org/officeDocument/2006/relationships/image" Target="../media/image62.png"/><Relationship Id="rId21" Type="http://schemas.openxmlformats.org/officeDocument/2006/relationships/image" Target="../media/image87.jpg"/><Relationship Id="rId7" Type="http://schemas.openxmlformats.org/officeDocument/2006/relationships/image" Target="../media/image79.png"/><Relationship Id="rId12" Type="http://schemas.openxmlformats.org/officeDocument/2006/relationships/image" Target="../media/image84.png"/><Relationship Id="rId17" Type="http://schemas.openxmlformats.org/officeDocument/2006/relationships/image" Target="../media/image85.jpg"/><Relationship Id="rId25" Type="http://schemas.openxmlformats.org/officeDocument/2006/relationships/image" Target="../media/image89.jpg"/><Relationship Id="rId2" Type="http://schemas.openxmlformats.org/officeDocument/2006/relationships/notesSlide" Target="../notesSlides/notesSlide46.xml"/><Relationship Id="rId16" Type="http://schemas.openxmlformats.org/officeDocument/2006/relationships/image" Target="../media/image68.jpg"/><Relationship Id="rId20" Type="http://schemas.openxmlformats.org/officeDocument/2006/relationships/image" Target="../media/image86.jpg"/><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83.png"/><Relationship Id="rId24" Type="http://schemas.openxmlformats.org/officeDocument/2006/relationships/image" Target="../media/image88.jpg"/><Relationship Id="rId5" Type="http://schemas.openxmlformats.org/officeDocument/2006/relationships/image" Target="../media/image64.jpg"/><Relationship Id="rId15" Type="http://schemas.openxmlformats.org/officeDocument/2006/relationships/image" Target="../media/image67.jpg"/><Relationship Id="rId23" Type="http://schemas.openxmlformats.org/officeDocument/2006/relationships/image" Target="../media/image77.jpg"/><Relationship Id="rId10" Type="http://schemas.openxmlformats.org/officeDocument/2006/relationships/image" Target="../media/image82.png"/><Relationship Id="rId19" Type="http://schemas.openxmlformats.org/officeDocument/2006/relationships/image" Target="../media/image76.jpg"/><Relationship Id="rId4" Type="http://schemas.openxmlformats.org/officeDocument/2006/relationships/image" Target="../media/image63.jpg"/><Relationship Id="rId9" Type="http://schemas.openxmlformats.org/officeDocument/2006/relationships/image" Target="../media/image81.png"/><Relationship Id="rId14" Type="http://schemas.openxmlformats.org/officeDocument/2006/relationships/image" Target="../media/image66.jpg"/><Relationship Id="rId22" Type="http://schemas.openxmlformats.org/officeDocument/2006/relationships/image" Target="../media/image75.jpg"/></Relationships>
</file>

<file path=ppt/slides/_rels/slide52.xml.rels><?xml version="1.0" encoding="UTF-8" standalone="yes"?>
<Relationships xmlns="http://schemas.openxmlformats.org/package/2006/relationships"><Relationship Id="rId8" Type="http://schemas.openxmlformats.org/officeDocument/2006/relationships/image" Target="../media/image95.jpg"/><Relationship Id="rId13" Type="http://schemas.openxmlformats.org/officeDocument/2006/relationships/image" Target="../media/image100.jpg"/><Relationship Id="rId3" Type="http://schemas.openxmlformats.org/officeDocument/2006/relationships/image" Target="../media/image90.png"/><Relationship Id="rId7" Type="http://schemas.openxmlformats.org/officeDocument/2006/relationships/image" Target="../media/image94.jpg"/><Relationship Id="rId12" Type="http://schemas.openxmlformats.org/officeDocument/2006/relationships/image" Target="../media/image99.jpg"/><Relationship Id="rId2" Type="http://schemas.openxmlformats.org/officeDocument/2006/relationships/notesSlide" Target="../notesSlides/notesSlide47.xml"/><Relationship Id="rId16" Type="http://schemas.openxmlformats.org/officeDocument/2006/relationships/image" Target="../media/image103.png"/><Relationship Id="rId1" Type="http://schemas.openxmlformats.org/officeDocument/2006/relationships/slideLayout" Target="../slideLayouts/slideLayout4.xml"/><Relationship Id="rId6" Type="http://schemas.openxmlformats.org/officeDocument/2006/relationships/image" Target="../media/image93.jpg"/><Relationship Id="rId11" Type="http://schemas.openxmlformats.org/officeDocument/2006/relationships/image" Target="../media/image98.jpg"/><Relationship Id="rId5" Type="http://schemas.openxmlformats.org/officeDocument/2006/relationships/image" Target="../media/image92.png"/><Relationship Id="rId15" Type="http://schemas.openxmlformats.org/officeDocument/2006/relationships/image" Target="../media/image102.jpg"/><Relationship Id="rId10" Type="http://schemas.openxmlformats.org/officeDocument/2006/relationships/image" Target="../media/image97.jpg"/><Relationship Id="rId4" Type="http://schemas.openxmlformats.org/officeDocument/2006/relationships/image" Target="../media/image91.png"/><Relationship Id="rId9" Type="http://schemas.openxmlformats.org/officeDocument/2006/relationships/image" Target="../media/image96.jpg"/><Relationship Id="rId14" Type="http://schemas.openxmlformats.org/officeDocument/2006/relationships/image" Target="../media/image101.jpg"/></Relationships>
</file>

<file path=ppt/slides/_rels/slide53.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62.png"/><Relationship Id="rId7" Type="http://schemas.openxmlformats.org/officeDocument/2006/relationships/image" Target="../media/image105.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93.jpg"/><Relationship Id="rId11" Type="http://schemas.openxmlformats.org/officeDocument/2006/relationships/image" Target="../media/image109.png"/><Relationship Id="rId5" Type="http://schemas.openxmlformats.org/officeDocument/2006/relationships/image" Target="../media/image104.png"/><Relationship Id="rId10" Type="http://schemas.openxmlformats.org/officeDocument/2006/relationships/image" Target="../media/image108.png"/><Relationship Id="rId4" Type="http://schemas.openxmlformats.org/officeDocument/2006/relationships/image" Target="../media/image102.jpg"/><Relationship Id="rId9" Type="http://schemas.openxmlformats.org/officeDocument/2006/relationships/image" Target="../media/image107.png"/></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10.jpg"/></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11.jpg"/><Relationship Id="rId4" Type="http://schemas.openxmlformats.org/officeDocument/2006/relationships/image" Target="../media/image110.jpg"/></Relationships>
</file>

<file path=ppt/slides/_rels/slide56.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62.png"/><Relationship Id="rId7" Type="http://schemas.openxmlformats.org/officeDocument/2006/relationships/image" Target="../media/image11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57.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17.png"/><Relationship Id="rId3" Type="http://schemas.openxmlformats.org/officeDocument/2006/relationships/image" Target="../media/image62.png"/><Relationship Id="rId7" Type="http://schemas.openxmlformats.org/officeDocument/2006/relationships/image" Target="../media/image115.png"/><Relationship Id="rId12" Type="http://schemas.openxmlformats.org/officeDocument/2006/relationships/image" Target="../media/image116.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23.png"/><Relationship Id="rId5" Type="http://schemas.openxmlformats.org/officeDocument/2006/relationships/image" Target="../media/image113.png"/><Relationship Id="rId15" Type="http://schemas.openxmlformats.org/officeDocument/2006/relationships/image" Target="../media/image119.png"/><Relationship Id="rId10" Type="http://schemas.openxmlformats.org/officeDocument/2006/relationships/image" Target="../media/image122.png"/><Relationship Id="rId4" Type="http://schemas.openxmlformats.org/officeDocument/2006/relationships/image" Target="../media/image112.png"/><Relationship Id="rId9" Type="http://schemas.openxmlformats.org/officeDocument/2006/relationships/image" Target="../media/image121.png"/><Relationship Id="rId14" Type="http://schemas.openxmlformats.org/officeDocument/2006/relationships/image" Target="../media/image118.png"/></Relationships>
</file>

<file path=ppt/slides/_rels/slide58.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118.png"/><Relationship Id="rId3" Type="http://schemas.openxmlformats.org/officeDocument/2006/relationships/image" Target="../media/image62.png"/><Relationship Id="rId7" Type="http://schemas.openxmlformats.org/officeDocument/2006/relationships/image" Target="../media/image115.png"/><Relationship Id="rId12" Type="http://schemas.openxmlformats.org/officeDocument/2006/relationships/image" Target="../media/image117.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6.png"/><Relationship Id="rId5" Type="http://schemas.openxmlformats.org/officeDocument/2006/relationships/image" Target="../media/image113.png"/><Relationship Id="rId10" Type="http://schemas.openxmlformats.org/officeDocument/2006/relationships/image" Target="../media/image123.png"/><Relationship Id="rId4" Type="http://schemas.openxmlformats.org/officeDocument/2006/relationships/image" Target="../media/image112.png"/><Relationship Id="rId9" Type="http://schemas.openxmlformats.org/officeDocument/2006/relationships/image" Target="../media/image122.png"/><Relationship Id="rId14" Type="http://schemas.openxmlformats.org/officeDocument/2006/relationships/image" Target="../media/image119.png"/></Relationships>
</file>

<file path=ppt/slides/_rels/slide5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12" Type="http://schemas.openxmlformats.org/officeDocument/2006/relationships/image" Target="../media/image134.jpg"/><Relationship Id="rId2" Type="http://schemas.openxmlformats.org/officeDocument/2006/relationships/notesSlide" Target="../notesSlides/notesSlide54.xml"/><Relationship Id="rId1" Type="http://schemas.openxmlformats.org/officeDocument/2006/relationships/slideLayout" Target="../slideLayouts/slideLayout4.xml"/><Relationship Id="rId6" Type="http://schemas.openxmlformats.org/officeDocument/2006/relationships/image" Target="../media/image128.png"/><Relationship Id="rId11" Type="http://schemas.openxmlformats.org/officeDocument/2006/relationships/image" Target="../media/image133.png"/><Relationship Id="rId5" Type="http://schemas.openxmlformats.org/officeDocument/2006/relationships/image" Target="../media/image127.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35.jpg"/></Relationships>
</file>

<file path=ppt/slides/_rels/slide61.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62.png"/><Relationship Id="rId7" Type="http://schemas.openxmlformats.org/officeDocument/2006/relationships/image" Target="../media/image139.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jpg"/><Relationship Id="rId9" Type="http://schemas.openxmlformats.org/officeDocument/2006/relationships/image" Target="../media/image141.jpg"/></Relationships>
</file>

<file path=ppt/slides/_rels/slide6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62.png"/><Relationship Id="rId7" Type="http://schemas.openxmlformats.org/officeDocument/2006/relationships/image" Target="../media/image105.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93.jpg"/><Relationship Id="rId5" Type="http://schemas.openxmlformats.org/officeDocument/2006/relationships/image" Target="../media/image104.png"/><Relationship Id="rId4" Type="http://schemas.openxmlformats.org/officeDocument/2006/relationships/image" Target="../media/image102.jpg"/></Relationships>
</file>

<file path=ppt/slides/_rels/slide63.xml.rels><?xml version="1.0" encoding="UTF-8" standalone="yes"?>
<Relationships xmlns="http://schemas.openxmlformats.org/package/2006/relationships"><Relationship Id="rId3" Type="http://schemas.openxmlformats.org/officeDocument/2006/relationships/hyperlink" Target="http://is.hust.edu.vn/~khoattq/lectures/ML-1-2018/"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389299" y="1122363"/>
            <a:ext cx="11108601"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n-US">
                <a:latin typeface="Calibri"/>
                <a:ea typeface="Calibri"/>
                <a:cs typeface="Calibri"/>
                <a:sym typeface="Calibri"/>
              </a:rPr>
              <a:t>Bài 7 – Support Vector Machines</a:t>
            </a:r>
            <a:endParaRPr>
              <a:latin typeface="Calibri"/>
              <a:ea typeface="Calibri"/>
              <a:cs typeface="Calibri"/>
              <a:sym typeface="Calibri"/>
            </a:endParaRPr>
          </a:p>
        </p:txBody>
      </p:sp>
      <p:sp>
        <p:nvSpPr>
          <p:cNvPr id="108" name="Google Shape;108;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n-US"/>
              <a:t>Ứng dụng trong phân loại phương tiện giao thông</a:t>
            </a:r>
            <a:br>
              <a:rPr lang="en-US"/>
            </a:br>
            <a:r>
              <a:rPr lang="en-US"/>
              <a:t>trong hệ thống camera giám sát</a:t>
            </a:r>
            <a:endParaRPr/>
          </a:p>
        </p:txBody>
      </p:sp>
      <p:sp>
        <p:nvSpPr>
          <p:cNvPr id="110" name="Google Shape;110;p1"/>
          <p:cNvSpPr txBox="1"/>
          <p:nvPr/>
        </p:nvSpPr>
        <p:spPr>
          <a:xfrm>
            <a:off x="1451572" y="4235781"/>
            <a:ext cx="9144000" cy="1655762"/>
          </a:xfrm>
          <a:prstGeom prst="rect">
            <a:avLst/>
          </a:prstGeom>
          <a:noFill/>
          <a:ln>
            <a:noFill/>
          </a:ln>
        </p:spPr>
        <p:txBody>
          <a:bodyPr spcFirstLastPara="1" wrap="square" lIns="91425" tIns="45700" rIns="91425" bIns="45700" anchor="t" anchorCtr="0">
            <a:normAutofit/>
          </a:bodyPr>
          <a:lstStyle/>
          <a:p>
            <a:pPr marL="0" marR="0" lvl="0" indent="0" algn="ctr" rtl="0">
              <a:lnSpc>
                <a:spcPct val="80000"/>
              </a:lnSpc>
              <a:spcBef>
                <a:spcPts val="0"/>
              </a:spcBef>
              <a:spcAft>
                <a:spcPts val="0"/>
              </a:spcAft>
              <a:buClr>
                <a:schemeClr val="lt1"/>
              </a:buClr>
              <a:buSzPts val="2400"/>
              <a:buFont typeface="Arial"/>
              <a:buNone/>
            </a:pPr>
            <a:endParaRPr sz="2400" b="1" i="0" u="none" strike="noStrike" cap="none">
              <a:solidFill>
                <a:schemeClr val="lt1"/>
              </a:solidFill>
              <a:latin typeface="Arial"/>
              <a:ea typeface="Arial"/>
              <a:cs typeface="Arial"/>
              <a:sym typeface="Arial"/>
            </a:endParaRPr>
          </a:p>
          <a:p>
            <a:pPr marL="0" marR="0" lvl="0" indent="0" algn="ctr" rtl="0">
              <a:lnSpc>
                <a:spcPct val="80000"/>
              </a:lnSpc>
              <a:spcBef>
                <a:spcPts val="1000"/>
              </a:spcBef>
              <a:spcAft>
                <a:spcPts val="0"/>
              </a:spcAft>
              <a:buClr>
                <a:schemeClr val="lt1"/>
              </a:buClr>
              <a:buSzPts val="2400"/>
              <a:buFont typeface="Arial"/>
              <a:buNone/>
            </a:pPr>
            <a:endParaRPr sz="2400" b="0" i="0" u="none" strike="noStrike" cap="none">
              <a:solidFill>
                <a:schemeClr val="lt1"/>
              </a:solidFill>
              <a:latin typeface="Arial"/>
              <a:ea typeface="Arial"/>
              <a:cs typeface="Arial"/>
              <a:sym typeface="Arial"/>
            </a:endParaRPr>
          </a:p>
          <a:p>
            <a:pPr marL="0" marR="0" lvl="0" indent="0" algn="ctr" rtl="0">
              <a:lnSpc>
                <a:spcPct val="80000"/>
              </a:lnSpc>
              <a:spcBef>
                <a:spcPts val="1000"/>
              </a:spcBef>
              <a:spcAft>
                <a:spcPts val="0"/>
              </a:spcAft>
              <a:buClr>
                <a:schemeClr val="lt1"/>
              </a:buClr>
              <a:buSzPts val="2400"/>
              <a:buFont typeface="Arial"/>
              <a:buNone/>
            </a:pPr>
            <a:endParaRPr sz="2400" b="0" i="0" u="none" strike="noStrike" cap="none">
              <a:solidFill>
                <a:schemeClr val="lt1"/>
              </a:solidFill>
              <a:latin typeface="Arial"/>
              <a:ea typeface="Arial"/>
              <a:cs typeface="Arial"/>
              <a:sym typeface="Arial"/>
            </a:endParaRPr>
          </a:p>
          <a:p>
            <a:pPr marL="0" marR="0" lvl="0" indent="0" algn="ctr" rtl="0">
              <a:lnSpc>
                <a:spcPct val="80000"/>
              </a:lnSpc>
              <a:spcBef>
                <a:spcPts val="100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AI Academy Vietnam</a:t>
            </a:r>
            <a:endParaRPr sz="2400" b="0" i="0" u="none" strike="noStrike" cap="none">
              <a:solidFill>
                <a:schemeClr val="lt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1"/>
          <p:cNvSpPr/>
          <p:nvPr/>
        </p:nvSpPr>
        <p:spPr>
          <a:xfrm>
            <a:off x="2948516" y="2667001"/>
            <a:ext cx="8735483" cy="36099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11"/>
          <p:cNvSpPr txBox="1"/>
          <p:nvPr/>
        </p:nvSpPr>
        <p:spPr>
          <a:xfrm>
            <a:off x="511387" y="6290052"/>
            <a:ext cx="1827107" cy="230832"/>
          </a:xfrm>
          <a:prstGeom prst="rect">
            <a:avLst/>
          </a:prstGeom>
          <a:noFill/>
          <a:ln>
            <a:noFill/>
          </a:ln>
        </p:spPr>
        <p:txBody>
          <a:bodyPr spcFirstLastPara="1" wrap="square" lIns="0" tIns="0" rIns="0" bIns="0" anchor="t" anchorCtr="0">
            <a:spAutoFit/>
          </a:bodyPr>
          <a:lstStyle/>
          <a:p>
            <a:pPr marL="12700" marR="0" lvl="0" indent="0" algn="l" rtl="0">
              <a:lnSpc>
                <a:spcPct val="109375"/>
              </a:lnSpc>
              <a:spcBef>
                <a:spcPts val="0"/>
              </a:spcBef>
              <a:spcAft>
                <a:spcPts val="0"/>
              </a:spcAft>
              <a:buNone/>
            </a:pPr>
            <a:r>
              <a:rPr lang="en-US" sz="1600" i="1">
                <a:solidFill>
                  <a:schemeClr val="dk1"/>
                </a:solidFill>
                <a:latin typeface="Courier New"/>
                <a:ea typeface="Courier New"/>
                <a:cs typeface="Courier New"/>
                <a:sym typeface="Courier New"/>
              </a:rPr>
              <a:t>[Liu, 2006]</a:t>
            </a:r>
            <a:endParaRPr sz="1600">
              <a:solidFill>
                <a:schemeClr val="dk1"/>
              </a:solidFill>
              <a:latin typeface="Courier New"/>
              <a:ea typeface="Courier New"/>
              <a:cs typeface="Courier New"/>
              <a:sym typeface="Courier New"/>
            </a:endParaRPr>
          </a:p>
        </p:txBody>
      </p:sp>
      <p:sp>
        <p:nvSpPr>
          <p:cNvPr id="246" name="Google Shape;246;p11"/>
          <p:cNvSpPr txBox="1">
            <a:spLocks noGrp="1"/>
          </p:cNvSpPr>
          <p:nvPr>
            <p:ph type="title"/>
          </p:nvPr>
        </p:nvSpPr>
        <p:spPr>
          <a:xfrm>
            <a:off x="792933" y="0"/>
            <a:ext cx="686629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600" dirty="0"/>
              <a:t>Mặt siêu phẳng có lề cực đại</a:t>
            </a:r>
            <a:endParaRPr sz="3600" dirty="0"/>
          </a:p>
        </p:txBody>
      </p:sp>
      <p:sp>
        <p:nvSpPr>
          <p:cNvPr id="248" name="Google Shape;248;p11"/>
          <p:cNvSpPr txBox="1"/>
          <p:nvPr/>
        </p:nvSpPr>
        <p:spPr>
          <a:xfrm>
            <a:off x="714587" y="1256423"/>
            <a:ext cx="10719645" cy="1136850"/>
          </a:xfrm>
          <a:prstGeom prst="rect">
            <a:avLst/>
          </a:prstGeom>
          <a:noFill/>
          <a:ln>
            <a:noFill/>
          </a:ln>
        </p:spPr>
        <p:txBody>
          <a:bodyPr spcFirstLastPara="1" wrap="square" lIns="0" tIns="122550" rIns="0" bIns="0" anchor="t" anchorCtr="0">
            <a:spAutoFit/>
          </a:bodyPr>
          <a:lstStyle/>
          <a:p>
            <a:pPr marL="355600" marR="0" lvl="0" indent="-342900" algn="just" rtl="0">
              <a:lnSpc>
                <a:spcPct val="100000"/>
              </a:lnSpc>
              <a:spcBef>
                <a:spcPts val="0"/>
              </a:spcBef>
              <a:spcAft>
                <a:spcPts val="0"/>
              </a:spcAft>
              <a:buClr>
                <a:srgbClr val="CC9900"/>
              </a:buClr>
              <a:buSzPts val="1300"/>
              <a:buFont typeface="Noto Sans Symbols"/>
              <a:buChar char="■"/>
            </a:pPr>
            <a:r>
              <a:rPr lang="en-US" sz="2000">
                <a:solidFill>
                  <a:schemeClr val="dk1"/>
                </a:solidFill>
                <a:latin typeface="Arial"/>
                <a:ea typeface="Arial"/>
                <a:cs typeface="Arial"/>
                <a:sym typeface="Arial"/>
              </a:rPr>
              <a:t>SVM lựa chọn mặt siêu phẳng phân tách có </a:t>
            </a:r>
            <a:r>
              <a:rPr lang="en-US" sz="2000">
                <a:solidFill>
                  <a:srgbClr val="0000FF"/>
                </a:solidFill>
                <a:latin typeface="Arial"/>
                <a:ea typeface="Arial"/>
                <a:cs typeface="Arial"/>
                <a:sym typeface="Arial"/>
              </a:rPr>
              <a:t>lề (margin) lớn nhất</a:t>
            </a:r>
            <a:endParaRPr sz="2000">
              <a:solidFill>
                <a:schemeClr val="dk1"/>
              </a:solidFill>
              <a:latin typeface="Arial"/>
              <a:ea typeface="Arial"/>
              <a:cs typeface="Arial"/>
              <a:sym typeface="Arial"/>
            </a:endParaRPr>
          </a:p>
          <a:p>
            <a:pPr marL="354965" marR="5080" lvl="0" indent="-342900" algn="just" rtl="0">
              <a:lnSpc>
                <a:spcPct val="108500"/>
              </a:lnSpc>
              <a:spcBef>
                <a:spcPts val="1130"/>
              </a:spcBef>
              <a:spcAft>
                <a:spcPts val="0"/>
              </a:spcAft>
              <a:buClr>
                <a:srgbClr val="CC9900"/>
              </a:buClr>
              <a:buSzPts val="1300"/>
              <a:buFont typeface="Noto Sans Symbols"/>
              <a:buChar char="■"/>
            </a:pPr>
            <a:r>
              <a:rPr lang="en-US" sz="2000">
                <a:solidFill>
                  <a:schemeClr val="dk1"/>
                </a:solidFill>
                <a:latin typeface="Arial"/>
                <a:ea typeface="Arial"/>
                <a:cs typeface="Arial"/>
                <a:sym typeface="Arial"/>
              </a:rPr>
              <a:t>Lý thuyết học máy đã chỉ ra rằng </a:t>
            </a:r>
            <a:r>
              <a:rPr lang="en-US" sz="2000" i="1">
                <a:solidFill>
                  <a:schemeClr val="dk1"/>
                </a:solidFill>
                <a:latin typeface="Arial"/>
                <a:ea typeface="Arial"/>
                <a:cs typeface="Arial"/>
                <a:sym typeface="Arial"/>
              </a:rPr>
              <a:t>một mặt siêu phẳng phân tách như  thế sẽ tối thiểu hóa giới hạn lỗi (phân lớp) mắc phải (so với mọi siêu  phẳng khác)</a:t>
            </a:r>
            <a:endParaRPr sz="200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Phân tách tuyến tính</a:t>
            </a:r>
            <a:endParaRPr/>
          </a:p>
        </p:txBody>
      </p:sp>
      <p:sp>
        <p:nvSpPr>
          <p:cNvPr id="255" name="Google Shape;255;p12"/>
          <p:cNvSpPr txBox="1"/>
          <p:nvPr/>
        </p:nvSpPr>
        <p:spPr>
          <a:xfrm>
            <a:off x="713147" y="1759485"/>
            <a:ext cx="10905067" cy="2811026"/>
          </a:xfrm>
          <a:prstGeom prst="rect">
            <a:avLst/>
          </a:prstGeom>
          <a:noFill/>
          <a:ln>
            <a:noFill/>
          </a:ln>
        </p:spPr>
        <p:txBody>
          <a:bodyPr spcFirstLastPara="1" wrap="square" lIns="0" tIns="12700" rIns="0" bIns="0" anchor="t" anchorCtr="0">
            <a:spAutoFit/>
          </a:bodyPr>
          <a:lstStyle/>
          <a:p>
            <a:pPr marL="266700" marR="146685" lvl="0" indent="-22860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Giả sử rằng tập dữ liệu huấn luyện có thể phân tách được một  cách tuyến tính</a:t>
            </a:r>
            <a:endParaRPr dirty="0"/>
          </a:p>
          <a:p>
            <a:pPr marL="266065" marR="30480" lvl="0" indent="-228600" algn="l" rtl="0">
              <a:lnSpc>
                <a:spcPct val="100000"/>
              </a:lnSpc>
              <a:spcBef>
                <a:spcPts val="112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Xét một quan sát của lớp dương (</a:t>
            </a:r>
            <a:r>
              <a:rPr lang="en-US" sz="2200" b="1" dirty="0">
                <a:solidFill>
                  <a:schemeClr val="dk1"/>
                </a:solidFill>
                <a:latin typeface="Arial"/>
                <a:ea typeface="Arial"/>
                <a:cs typeface="Arial"/>
                <a:sym typeface="Arial"/>
              </a:rPr>
              <a:t>x</a:t>
            </a:r>
            <a:r>
              <a:rPr lang="en-US" sz="2175" b="1" baseline="30000" dirty="0">
                <a:solidFill>
                  <a:schemeClr val="dk1"/>
                </a:solidFill>
                <a:latin typeface="Arial"/>
                <a:ea typeface="Arial"/>
                <a:cs typeface="Arial"/>
                <a:sym typeface="Arial"/>
              </a:rPr>
              <a:t>+</a:t>
            </a:r>
            <a:r>
              <a:rPr lang="en-US" sz="2200" dirty="0">
                <a:solidFill>
                  <a:schemeClr val="dk1"/>
                </a:solidFill>
                <a:latin typeface="Arial"/>
                <a:ea typeface="Arial"/>
                <a:cs typeface="Arial"/>
                <a:sym typeface="Arial"/>
              </a:rPr>
              <a:t>,1) và một quan sát của lớp  âm (</a:t>
            </a:r>
            <a:r>
              <a:rPr lang="en-US" sz="2200" b="1" dirty="0">
                <a:solidFill>
                  <a:schemeClr val="dk1"/>
                </a:solidFill>
                <a:latin typeface="Arial"/>
                <a:ea typeface="Arial"/>
                <a:cs typeface="Arial"/>
                <a:sym typeface="Arial"/>
              </a:rPr>
              <a:t>x</a:t>
            </a:r>
            <a:r>
              <a:rPr lang="en-US" sz="2175" b="1" baseline="30000" dirty="0">
                <a:solidFill>
                  <a:schemeClr val="dk1"/>
                </a:solidFill>
                <a:latin typeface="Arial"/>
                <a:ea typeface="Arial"/>
                <a:cs typeface="Arial"/>
                <a:sym typeface="Arial"/>
              </a:rPr>
              <a:t>-</a:t>
            </a:r>
            <a:r>
              <a:rPr lang="en-US" sz="2200" dirty="0">
                <a:solidFill>
                  <a:schemeClr val="dk1"/>
                </a:solidFill>
                <a:latin typeface="Arial"/>
                <a:ea typeface="Arial"/>
                <a:cs typeface="Arial"/>
                <a:sym typeface="Arial"/>
              </a:rPr>
              <a:t>,-1) </a:t>
            </a:r>
            <a:r>
              <a:rPr lang="en-US" sz="2200" i="1" dirty="0">
                <a:solidFill>
                  <a:schemeClr val="dk1"/>
                </a:solidFill>
                <a:latin typeface="Arial"/>
                <a:ea typeface="Arial"/>
                <a:cs typeface="Arial"/>
                <a:sym typeface="Arial"/>
              </a:rPr>
              <a:t>gần nhất </a:t>
            </a:r>
            <a:r>
              <a:rPr lang="en-US" sz="2200" dirty="0">
                <a:solidFill>
                  <a:schemeClr val="dk1"/>
                </a:solidFill>
                <a:latin typeface="Arial"/>
                <a:ea typeface="Arial"/>
                <a:cs typeface="Arial"/>
                <a:sym typeface="Arial"/>
              </a:rPr>
              <a:t>đối với siêu phẳng </a:t>
            </a:r>
            <a:r>
              <a:rPr lang="en-US" sz="2200" u="sng" dirty="0">
                <a:solidFill>
                  <a:schemeClr val="dk1"/>
                </a:solidFill>
                <a:latin typeface="Arial"/>
                <a:ea typeface="Arial"/>
                <a:cs typeface="Arial"/>
                <a:sym typeface="Arial"/>
              </a:rPr>
              <a:t>phân tách</a:t>
            </a:r>
            <a:r>
              <a:rPr lang="en-US" sz="2200" dirty="0">
                <a:solidFill>
                  <a:schemeClr val="dk1"/>
                </a:solidFill>
                <a:latin typeface="Arial"/>
                <a:ea typeface="Arial"/>
                <a:cs typeface="Arial"/>
                <a:sym typeface="Arial"/>
              </a:rPr>
              <a:t> </a:t>
            </a:r>
            <a:r>
              <a:rPr lang="en-US" sz="2200" i="1" dirty="0" smtClean="0">
                <a:solidFill>
                  <a:schemeClr val="dk1"/>
                </a:solidFill>
                <a:latin typeface="Arial"/>
                <a:ea typeface="Arial"/>
                <a:cs typeface="Arial"/>
                <a:sym typeface="Arial"/>
              </a:rPr>
              <a:t>H</a:t>
            </a:r>
            <a:r>
              <a:rPr lang="en-US" sz="2175" baseline="-25000" dirty="0" smtClean="0">
                <a:solidFill>
                  <a:schemeClr val="dk1"/>
                </a:solidFill>
                <a:latin typeface="Arial"/>
                <a:ea typeface="Arial"/>
                <a:cs typeface="Arial"/>
                <a:sym typeface="Arial"/>
              </a:rPr>
              <a:t>0</a:t>
            </a:r>
            <a:r>
              <a:rPr lang="en-US" dirty="0"/>
              <a:t> </a:t>
            </a:r>
            <a:r>
              <a:rPr lang="en-US" sz="2200" dirty="0" smtClean="0">
                <a:solidFill>
                  <a:schemeClr val="dk1"/>
                </a:solidFill>
                <a:latin typeface="Arial"/>
                <a:ea typeface="Arial"/>
                <a:cs typeface="Arial"/>
                <a:sym typeface="Arial"/>
              </a:rPr>
              <a:t>(&lt; </a:t>
            </a:r>
            <a:r>
              <a:rPr lang="en-US" sz="2200" dirty="0">
                <a:solidFill>
                  <a:schemeClr val="dk1"/>
                </a:solidFill>
                <a:latin typeface="Arial"/>
                <a:ea typeface="Arial"/>
                <a:cs typeface="Arial"/>
                <a:sym typeface="Arial"/>
              </a:rPr>
              <a:t>𝒘, 𝒙 &gt; +</a:t>
            </a:r>
            <a:r>
              <a:rPr lang="en-US" sz="2200" dirty="0" smtClean="0">
                <a:solidFill>
                  <a:schemeClr val="dk1"/>
                </a:solidFill>
                <a:latin typeface="Arial"/>
                <a:ea typeface="Arial"/>
                <a:cs typeface="Arial"/>
                <a:sym typeface="Arial"/>
              </a:rPr>
              <a:t>𝑏 = 0</a:t>
            </a:r>
            <a:r>
              <a:rPr lang="en-US" sz="2200" dirty="0">
                <a:solidFill>
                  <a:schemeClr val="dk1"/>
                </a:solidFill>
                <a:latin typeface="Arial"/>
                <a:ea typeface="Arial"/>
                <a:cs typeface="Arial"/>
                <a:sym typeface="Arial"/>
              </a:rPr>
              <a:t>)</a:t>
            </a:r>
            <a:endParaRPr sz="2200" dirty="0">
              <a:solidFill>
                <a:schemeClr val="dk1"/>
              </a:solidFill>
              <a:latin typeface="Arial"/>
              <a:ea typeface="Arial"/>
              <a:cs typeface="Arial"/>
              <a:sym typeface="Arial"/>
            </a:endParaRPr>
          </a:p>
          <a:p>
            <a:pPr marL="266700" marR="0" lvl="0" indent="-228600" algn="l" rtl="0">
              <a:lnSpc>
                <a:spcPct val="100000"/>
              </a:lnSpc>
              <a:spcBef>
                <a:spcPts val="109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Định nghĩa </a:t>
            </a:r>
            <a:r>
              <a:rPr lang="en-US" sz="2200" dirty="0">
                <a:solidFill>
                  <a:srgbClr val="0000FF"/>
                </a:solidFill>
                <a:latin typeface="Arial"/>
                <a:ea typeface="Arial"/>
                <a:cs typeface="Arial"/>
                <a:sym typeface="Arial"/>
              </a:rPr>
              <a:t>2 siêu phẳng </a:t>
            </a:r>
            <a:r>
              <a:rPr lang="en-US" sz="2200" u="sng" dirty="0">
                <a:solidFill>
                  <a:srgbClr val="0000FF"/>
                </a:solidFill>
                <a:latin typeface="Arial"/>
                <a:ea typeface="Arial"/>
                <a:cs typeface="Arial"/>
                <a:sym typeface="Arial"/>
              </a:rPr>
              <a:t>lề</a:t>
            </a:r>
            <a:r>
              <a:rPr lang="en-US" sz="2200" dirty="0">
                <a:solidFill>
                  <a:srgbClr val="0000FF"/>
                </a:solidFill>
                <a:latin typeface="Arial"/>
                <a:ea typeface="Arial"/>
                <a:cs typeface="Arial"/>
                <a:sym typeface="Arial"/>
              </a:rPr>
              <a:t> </a:t>
            </a:r>
            <a:r>
              <a:rPr lang="en-US" sz="2200" dirty="0">
                <a:solidFill>
                  <a:schemeClr val="dk1"/>
                </a:solidFill>
                <a:latin typeface="Arial"/>
                <a:ea typeface="Arial"/>
                <a:cs typeface="Arial"/>
                <a:sym typeface="Arial"/>
              </a:rPr>
              <a:t>song </a:t>
            </a:r>
            <a:r>
              <a:rPr lang="en-US" sz="2200" dirty="0" err="1">
                <a:solidFill>
                  <a:schemeClr val="dk1"/>
                </a:solidFill>
                <a:latin typeface="Arial"/>
                <a:ea typeface="Arial"/>
                <a:cs typeface="Arial"/>
                <a:sym typeface="Arial"/>
              </a:rPr>
              <a:t>song</a:t>
            </a:r>
            <a:r>
              <a:rPr lang="en-US" sz="2200" dirty="0">
                <a:solidFill>
                  <a:schemeClr val="dk1"/>
                </a:solidFill>
                <a:latin typeface="Arial"/>
                <a:ea typeface="Arial"/>
                <a:cs typeface="Arial"/>
                <a:sym typeface="Arial"/>
              </a:rPr>
              <a:t> với nhau</a:t>
            </a:r>
            <a:endParaRPr dirty="0"/>
          </a:p>
          <a:p>
            <a:pPr marL="593725" marR="0" lvl="1" indent="-228600" algn="l" rtl="0">
              <a:lnSpc>
                <a:spcPct val="100000"/>
              </a:lnSpc>
              <a:spcBef>
                <a:spcPts val="495"/>
              </a:spcBef>
              <a:spcAft>
                <a:spcPts val="0"/>
              </a:spcAft>
              <a:buClr>
                <a:srgbClr val="3B812F"/>
              </a:buClr>
              <a:buSzPts val="1200"/>
              <a:buFont typeface="Noto Sans Symbols"/>
              <a:buChar char="❑"/>
            </a:pPr>
            <a:r>
              <a:rPr lang="en-US" sz="2000" b="0" i="1" u="none" strike="noStrike" cap="none" dirty="0">
                <a:solidFill>
                  <a:schemeClr val="dk1"/>
                </a:solidFill>
                <a:latin typeface="Arial"/>
                <a:ea typeface="Arial"/>
                <a:cs typeface="Arial"/>
                <a:sym typeface="Arial"/>
              </a:rPr>
              <a:t>H</a:t>
            </a:r>
            <a:r>
              <a:rPr lang="en-US" sz="1950" b="0" i="0" u="none" strike="noStrike" cap="none" baseline="-25000"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đi qua </a:t>
            </a:r>
            <a:r>
              <a:rPr lang="en-US" sz="2000" b="1" i="0" u="none" strike="noStrike" cap="none" dirty="0">
                <a:solidFill>
                  <a:schemeClr val="dk1"/>
                </a:solidFill>
                <a:latin typeface="Arial"/>
                <a:ea typeface="Arial"/>
                <a:cs typeface="Arial"/>
                <a:sym typeface="Arial"/>
              </a:rPr>
              <a:t>x</a:t>
            </a:r>
            <a:r>
              <a:rPr lang="en-US" sz="1950" b="1" i="0" u="none" strike="noStrike" cap="none" baseline="30000" dirty="0">
                <a:solidFill>
                  <a:schemeClr val="dk1"/>
                </a:solidFill>
                <a:latin typeface="Arial"/>
                <a:ea typeface="Arial"/>
                <a:cs typeface="Arial"/>
                <a:sym typeface="Arial"/>
              </a:rPr>
              <a:t>+</a:t>
            </a:r>
            <a:r>
              <a:rPr lang="en-US" sz="2000" b="0" i="0" u="none" strike="noStrike" cap="none" dirty="0">
                <a:solidFill>
                  <a:schemeClr val="dk1"/>
                </a:solidFill>
                <a:latin typeface="Arial"/>
                <a:ea typeface="Arial"/>
                <a:cs typeface="Arial"/>
                <a:sym typeface="Arial"/>
              </a:rPr>
              <a:t>, và song </a:t>
            </a:r>
            <a:r>
              <a:rPr lang="en-US" sz="2000" b="0" i="0" u="none" strike="noStrike" cap="none" dirty="0" err="1">
                <a:solidFill>
                  <a:schemeClr val="dk1"/>
                </a:solidFill>
                <a:latin typeface="Arial"/>
                <a:ea typeface="Arial"/>
                <a:cs typeface="Arial"/>
                <a:sym typeface="Arial"/>
              </a:rPr>
              <a:t>song</a:t>
            </a:r>
            <a:r>
              <a:rPr lang="en-US" sz="2000" b="0" i="0" u="none" strike="noStrike" cap="none" dirty="0">
                <a:solidFill>
                  <a:schemeClr val="dk1"/>
                </a:solidFill>
                <a:latin typeface="Arial"/>
                <a:ea typeface="Arial"/>
                <a:cs typeface="Arial"/>
                <a:sym typeface="Arial"/>
              </a:rPr>
              <a:t> với </a:t>
            </a:r>
            <a:r>
              <a:rPr lang="en-US" sz="2000" b="0" i="1" u="none" strike="noStrike" cap="none" dirty="0">
                <a:solidFill>
                  <a:schemeClr val="dk1"/>
                </a:solidFill>
                <a:latin typeface="Arial"/>
                <a:ea typeface="Arial"/>
                <a:cs typeface="Arial"/>
                <a:sym typeface="Arial"/>
              </a:rPr>
              <a:t>H</a:t>
            </a:r>
            <a:r>
              <a:rPr lang="en-US" sz="1950" b="0" i="0" u="none" strike="noStrike" cap="none" baseline="-25000" dirty="0">
                <a:solidFill>
                  <a:schemeClr val="dk1"/>
                </a:solidFill>
                <a:latin typeface="Arial"/>
                <a:ea typeface="Arial"/>
                <a:cs typeface="Arial"/>
                <a:sym typeface="Arial"/>
              </a:rPr>
              <a:t>0</a:t>
            </a:r>
            <a:endParaRPr sz="1950" b="0" i="0" u="none" strike="noStrike" cap="none" baseline="-25000" dirty="0">
              <a:solidFill>
                <a:schemeClr val="dk1"/>
              </a:solidFill>
              <a:latin typeface="Arial"/>
              <a:ea typeface="Arial"/>
              <a:cs typeface="Arial"/>
              <a:sym typeface="Arial"/>
            </a:endParaRPr>
          </a:p>
          <a:p>
            <a:pPr marL="593725" marR="0" lvl="1" indent="-228600" algn="l" rtl="0">
              <a:lnSpc>
                <a:spcPct val="100000"/>
              </a:lnSpc>
              <a:spcBef>
                <a:spcPts val="1100"/>
              </a:spcBef>
              <a:spcAft>
                <a:spcPts val="0"/>
              </a:spcAft>
              <a:buClr>
                <a:srgbClr val="3B812F"/>
              </a:buClr>
              <a:buSzPts val="1200"/>
              <a:buFont typeface="Noto Sans Symbols"/>
              <a:buChar char="❑"/>
            </a:pPr>
            <a:r>
              <a:rPr lang="en-US" sz="2000" b="0" i="1" u="none" strike="noStrike" cap="none" dirty="0">
                <a:solidFill>
                  <a:schemeClr val="dk1"/>
                </a:solidFill>
                <a:latin typeface="Arial"/>
                <a:ea typeface="Arial"/>
                <a:cs typeface="Arial"/>
                <a:sym typeface="Arial"/>
              </a:rPr>
              <a:t>H</a:t>
            </a:r>
            <a:r>
              <a:rPr lang="en-US" sz="1950" b="0" i="0" u="none" strike="noStrike" cap="none" baseline="-25000"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đi qua </a:t>
            </a:r>
            <a:r>
              <a:rPr lang="en-US" sz="2000" b="1" i="0" u="none" strike="noStrike" cap="none" dirty="0">
                <a:solidFill>
                  <a:schemeClr val="dk1"/>
                </a:solidFill>
                <a:latin typeface="Arial"/>
                <a:ea typeface="Arial"/>
                <a:cs typeface="Arial"/>
                <a:sym typeface="Arial"/>
              </a:rPr>
              <a:t>x</a:t>
            </a:r>
            <a:r>
              <a:rPr lang="en-US" sz="1950" b="1" i="0" u="none" strike="noStrike" cap="none" baseline="30000" dirty="0">
                <a:solidFill>
                  <a:schemeClr val="dk1"/>
                </a:solidFill>
                <a:latin typeface="Arial"/>
                <a:ea typeface="Arial"/>
                <a:cs typeface="Arial"/>
                <a:sym typeface="Arial"/>
              </a:rPr>
              <a:t>-</a:t>
            </a:r>
            <a:r>
              <a:rPr lang="en-US" sz="1950" b="1" i="0" u="none" strike="noStrike" cap="none" baseline="-25000"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và song </a:t>
            </a:r>
            <a:r>
              <a:rPr lang="en-US" sz="2000" b="0" i="0" u="none" strike="noStrike" cap="none" dirty="0" err="1">
                <a:solidFill>
                  <a:schemeClr val="dk1"/>
                </a:solidFill>
                <a:latin typeface="Arial"/>
                <a:ea typeface="Arial"/>
                <a:cs typeface="Arial"/>
                <a:sym typeface="Arial"/>
              </a:rPr>
              <a:t>song</a:t>
            </a:r>
            <a:r>
              <a:rPr lang="en-US" sz="2000" b="0" i="0" u="none" strike="noStrike" cap="none" dirty="0">
                <a:solidFill>
                  <a:schemeClr val="dk1"/>
                </a:solidFill>
                <a:latin typeface="Arial"/>
                <a:ea typeface="Arial"/>
                <a:cs typeface="Arial"/>
                <a:sym typeface="Arial"/>
              </a:rPr>
              <a:t> với </a:t>
            </a:r>
            <a:r>
              <a:rPr lang="en-US" sz="2000" b="0" i="1" u="none" strike="noStrike" cap="none" dirty="0" smtClean="0">
                <a:solidFill>
                  <a:schemeClr val="dk1"/>
                </a:solidFill>
                <a:latin typeface="Arial"/>
                <a:ea typeface="Arial"/>
                <a:cs typeface="Arial"/>
                <a:sym typeface="Arial"/>
              </a:rPr>
              <a:t>H</a:t>
            </a:r>
            <a:r>
              <a:rPr lang="en-US" sz="1950" b="0" i="0" u="none" strike="noStrike" cap="none" baseline="-25000" dirty="0" smtClean="0">
                <a:solidFill>
                  <a:schemeClr val="dk1"/>
                </a:solidFill>
                <a:latin typeface="Arial"/>
                <a:ea typeface="Arial"/>
                <a:cs typeface="Arial"/>
                <a:sym typeface="Arial"/>
              </a:rPr>
              <a:t>0</a:t>
            </a:r>
          </a:p>
          <a:p>
            <a:pPr marL="593725" marR="0" lvl="1" indent="-228600" algn="l" rtl="0">
              <a:lnSpc>
                <a:spcPct val="100000"/>
              </a:lnSpc>
              <a:spcBef>
                <a:spcPts val="1100"/>
              </a:spcBef>
              <a:spcAft>
                <a:spcPts val="0"/>
              </a:spcAft>
              <a:buClr>
                <a:srgbClr val="3B812F"/>
              </a:buClr>
              <a:buSzPts val="1200"/>
              <a:buFont typeface="Noto Sans Symbols"/>
              <a:buChar char="❑"/>
            </a:pPr>
            <a:endParaRPr sz="1950" b="0" i="0" u="none" strike="noStrike" cap="none" baseline="-25000" dirty="0">
              <a:solidFill>
                <a:schemeClr val="dk1"/>
              </a:solidFill>
              <a:latin typeface="Arial"/>
              <a:ea typeface="Arial"/>
              <a:cs typeface="Arial"/>
              <a:sym typeface="Arial"/>
            </a:endParaRPr>
          </a:p>
        </p:txBody>
      </p:sp>
      <p:sp>
        <p:nvSpPr>
          <p:cNvPr id="256" name="Google Shape;256;p12"/>
          <p:cNvSpPr txBox="1"/>
          <p:nvPr/>
        </p:nvSpPr>
        <p:spPr>
          <a:xfrm>
            <a:off x="1099651" y="4511840"/>
            <a:ext cx="4290060" cy="1320800"/>
          </a:xfrm>
          <a:prstGeom prst="rect">
            <a:avLst/>
          </a:prstGeom>
          <a:noFill/>
          <a:ln>
            <a:noFill/>
          </a:ln>
        </p:spPr>
        <p:txBody>
          <a:bodyPr spcFirstLastPara="1" wrap="square" lIns="0" tIns="152400" rIns="0" bIns="0" anchor="t" anchorCtr="0">
            <a:spAutoFit/>
          </a:bodyPr>
          <a:lstStyle/>
          <a:p>
            <a:pPr marL="50800" marR="0" lvl="0" indent="0" algn="l" rtl="0">
              <a:lnSpc>
                <a:spcPct val="100000"/>
              </a:lnSpc>
              <a:spcBef>
                <a:spcPts val="0"/>
              </a:spcBef>
              <a:spcAft>
                <a:spcPts val="0"/>
              </a:spcAft>
              <a:buNone/>
            </a:pPr>
            <a:r>
              <a:rPr lang="en-US" sz="2000" i="1">
                <a:solidFill>
                  <a:schemeClr val="dk1"/>
                </a:solidFill>
                <a:latin typeface="Arial"/>
                <a:ea typeface="Arial"/>
                <a:cs typeface="Arial"/>
                <a:sym typeface="Arial"/>
              </a:rPr>
              <a:t>H</a:t>
            </a:r>
            <a:r>
              <a:rPr lang="en-US" sz="1950" baseline="-25000">
                <a:solidFill>
                  <a:schemeClr val="dk1"/>
                </a:solidFill>
                <a:latin typeface="Arial"/>
                <a:ea typeface="Arial"/>
                <a:cs typeface="Arial"/>
                <a:sym typeface="Arial"/>
              </a:rPr>
              <a:t>+</a:t>
            </a:r>
            <a:r>
              <a:rPr lang="en-US" sz="2000">
                <a:solidFill>
                  <a:schemeClr val="dk1"/>
                </a:solidFill>
                <a:latin typeface="Arial"/>
                <a:ea typeface="Arial"/>
                <a:cs typeface="Arial"/>
                <a:sym typeface="Arial"/>
              </a:rPr>
              <a:t>:	&lt;</a:t>
            </a:r>
            <a:r>
              <a:rPr lang="en-US" sz="2000" b="1">
                <a:solidFill>
                  <a:schemeClr val="dk1"/>
                </a:solidFill>
                <a:latin typeface="Arial"/>
                <a:ea typeface="Arial"/>
                <a:cs typeface="Arial"/>
                <a:sym typeface="Arial"/>
              </a:rPr>
              <a:t>w, x</a:t>
            </a:r>
            <a:r>
              <a:rPr lang="en-US" sz="1950" b="1" baseline="30000">
                <a:solidFill>
                  <a:schemeClr val="dk1"/>
                </a:solidFill>
                <a:latin typeface="Arial"/>
                <a:ea typeface="Arial"/>
                <a:cs typeface="Arial"/>
                <a:sym typeface="Arial"/>
              </a:rPr>
              <a:t>+</a:t>
            </a:r>
            <a:r>
              <a:rPr lang="en-US" sz="2000">
                <a:solidFill>
                  <a:schemeClr val="dk1"/>
                </a:solidFill>
                <a:latin typeface="Arial"/>
                <a:ea typeface="Arial"/>
                <a:cs typeface="Arial"/>
                <a:sym typeface="Arial"/>
              </a:rPr>
              <a:t>&gt;</a:t>
            </a:r>
            <a:r>
              <a:rPr lang="en-US" sz="2000" i="1">
                <a:solidFill>
                  <a:schemeClr val="dk1"/>
                </a:solidFill>
                <a:latin typeface="Arial"/>
                <a:ea typeface="Arial"/>
                <a:cs typeface="Arial"/>
                <a:sym typeface="Arial"/>
              </a:rPr>
              <a:t>+b </a:t>
            </a:r>
            <a:r>
              <a:rPr lang="en-US" sz="2000">
                <a:solidFill>
                  <a:schemeClr val="dk1"/>
                </a:solidFill>
                <a:latin typeface="Arial"/>
                <a:ea typeface="Arial"/>
                <a:cs typeface="Arial"/>
                <a:sym typeface="Arial"/>
              </a:rPr>
              <a:t>= 1</a:t>
            </a:r>
            <a:endParaRPr sz="2000">
              <a:solidFill>
                <a:schemeClr val="dk1"/>
              </a:solidFill>
              <a:latin typeface="Arial"/>
              <a:ea typeface="Arial"/>
              <a:cs typeface="Arial"/>
              <a:sym typeface="Arial"/>
            </a:endParaRPr>
          </a:p>
          <a:p>
            <a:pPr marL="50800" marR="0" lvl="0" indent="0" algn="l" rtl="0">
              <a:lnSpc>
                <a:spcPct val="100000"/>
              </a:lnSpc>
              <a:spcBef>
                <a:spcPts val="1100"/>
              </a:spcBef>
              <a:spcAft>
                <a:spcPts val="0"/>
              </a:spcAft>
              <a:buNone/>
            </a:pPr>
            <a:r>
              <a:rPr lang="en-US" sz="2000" i="1">
                <a:solidFill>
                  <a:schemeClr val="dk1"/>
                </a:solidFill>
                <a:latin typeface="Arial"/>
                <a:ea typeface="Arial"/>
                <a:cs typeface="Arial"/>
                <a:sym typeface="Arial"/>
              </a:rPr>
              <a:t>H</a:t>
            </a:r>
            <a:r>
              <a:rPr lang="en-US" sz="1950" baseline="-25000">
                <a:solidFill>
                  <a:schemeClr val="dk1"/>
                </a:solidFill>
                <a:latin typeface="Arial"/>
                <a:ea typeface="Arial"/>
                <a:cs typeface="Arial"/>
                <a:sym typeface="Arial"/>
              </a:rPr>
              <a:t>-</a:t>
            </a:r>
            <a:r>
              <a:rPr lang="en-US" sz="2000">
                <a:solidFill>
                  <a:schemeClr val="dk1"/>
                </a:solidFill>
                <a:latin typeface="Arial"/>
                <a:ea typeface="Arial"/>
                <a:cs typeface="Arial"/>
                <a:sym typeface="Arial"/>
              </a:rPr>
              <a:t>:	&lt;</a:t>
            </a:r>
            <a:r>
              <a:rPr lang="en-US" sz="2000" b="1">
                <a:solidFill>
                  <a:schemeClr val="dk1"/>
                </a:solidFill>
                <a:latin typeface="Arial"/>
                <a:ea typeface="Arial"/>
                <a:cs typeface="Arial"/>
                <a:sym typeface="Arial"/>
              </a:rPr>
              <a:t>w, x</a:t>
            </a:r>
            <a:r>
              <a:rPr lang="en-US" sz="1950" b="1" baseline="30000">
                <a:solidFill>
                  <a:schemeClr val="dk1"/>
                </a:solidFill>
                <a:latin typeface="Arial"/>
                <a:ea typeface="Arial"/>
                <a:cs typeface="Arial"/>
                <a:sym typeface="Arial"/>
              </a:rPr>
              <a:t>-</a:t>
            </a:r>
            <a:r>
              <a:rPr lang="en-US" sz="2000">
                <a:solidFill>
                  <a:schemeClr val="dk1"/>
                </a:solidFill>
                <a:latin typeface="Arial"/>
                <a:ea typeface="Arial"/>
                <a:cs typeface="Arial"/>
                <a:sym typeface="Arial"/>
              </a:rPr>
              <a:t>&gt;</a:t>
            </a:r>
            <a:r>
              <a:rPr lang="en-US" sz="2000" i="1">
                <a:solidFill>
                  <a:schemeClr val="dk1"/>
                </a:solidFill>
                <a:latin typeface="Arial"/>
                <a:ea typeface="Arial"/>
                <a:cs typeface="Arial"/>
                <a:sym typeface="Arial"/>
              </a:rPr>
              <a:t>+b </a:t>
            </a:r>
            <a:r>
              <a:rPr lang="en-US" sz="2000">
                <a:solidFill>
                  <a:schemeClr val="dk1"/>
                </a:solidFill>
                <a:latin typeface="Arial"/>
                <a:ea typeface="Arial"/>
                <a:cs typeface="Arial"/>
                <a:sym typeface="Arial"/>
              </a:rPr>
              <a:t>= -1</a:t>
            </a:r>
            <a:endParaRPr sz="2000">
              <a:solidFill>
                <a:schemeClr val="dk1"/>
              </a:solidFill>
              <a:latin typeface="Arial"/>
              <a:ea typeface="Arial"/>
              <a:cs typeface="Arial"/>
              <a:sym typeface="Arial"/>
            </a:endParaRPr>
          </a:p>
          <a:p>
            <a:pPr marL="278765" marR="0" lvl="0" indent="0" algn="l" rtl="0">
              <a:lnSpc>
                <a:spcPct val="100000"/>
              </a:lnSpc>
              <a:spcBef>
                <a:spcPts val="800"/>
              </a:spcBef>
              <a:spcAft>
                <a:spcPts val="0"/>
              </a:spcAft>
              <a:buNone/>
            </a:pPr>
            <a:r>
              <a:rPr lang="en-US" sz="2000">
                <a:solidFill>
                  <a:schemeClr val="dk1"/>
                </a:solidFill>
                <a:latin typeface="Arial"/>
                <a:ea typeface="Arial"/>
                <a:cs typeface="Arial"/>
                <a:sym typeface="Arial"/>
              </a:rPr>
              <a:t>sao cho:	&lt;</a:t>
            </a:r>
            <a:r>
              <a:rPr lang="en-US" sz="2000" b="1">
                <a:solidFill>
                  <a:schemeClr val="dk1"/>
                </a:solidFill>
                <a:latin typeface="Arial"/>
                <a:ea typeface="Arial"/>
                <a:cs typeface="Arial"/>
                <a:sym typeface="Arial"/>
              </a:rPr>
              <a:t>w, x</a:t>
            </a:r>
            <a:r>
              <a:rPr lang="en-US" sz="1950" b="1" baseline="-25000">
                <a:solidFill>
                  <a:schemeClr val="dk1"/>
                </a:solidFill>
                <a:latin typeface="Arial"/>
                <a:ea typeface="Arial"/>
                <a:cs typeface="Arial"/>
                <a:sym typeface="Arial"/>
              </a:rPr>
              <a:t>i</a:t>
            </a:r>
            <a:r>
              <a:rPr lang="en-US" sz="2000">
                <a:solidFill>
                  <a:schemeClr val="dk1"/>
                </a:solidFill>
                <a:latin typeface="Arial"/>
                <a:ea typeface="Arial"/>
                <a:cs typeface="Arial"/>
                <a:sym typeface="Arial"/>
              </a:rPr>
              <a:t>&gt;</a:t>
            </a:r>
            <a:r>
              <a:rPr lang="en-US" sz="2000" i="1">
                <a:solidFill>
                  <a:schemeClr val="dk1"/>
                </a:solidFill>
                <a:latin typeface="Arial"/>
                <a:ea typeface="Arial"/>
                <a:cs typeface="Arial"/>
                <a:sym typeface="Arial"/>
              </a:rPr>
              <a:t>+b </a:t>
            </a:r>
            <a:r>
              <a:rPr lang="en-US" sz="2000">
                <a:solidFill>
                  <a:schemeClr val="dk1"/>
                </a:solidFill>
                <a:latin typeface="Arial"/>
                <a:ea typeface="Arial"/>
                <a:cs typeface="Arial"/>
                <a:sym typeface="Arial"/>
              </a:rPr>
              <a:t>≥ 1,</a:t>
            </a:r>
            <a:endParaRPr sz="2000">
              <a:solidFill>
                <a:schemeClr val="dk1"/>
              </a:solidFill>
              <a:latin typeface="Arial"/>
              <a:ea typeface="Arial"/>
              <a:cs typeface="Arial"/>
              <a:sym typeface="Arial"/>
            </a:endParaRPr>
          </a:p>
        </p:txBody>
      </p:sp>
      <p:sp>
        <p:nvSpPr>
          <p:cNvPr id="257" name="Google Shape;257;p12"/>
          <p:cNvSpPr txBox="1"/>
          <p:nvPr/>
        </p:nvSpPr>
        <p:spPr>
          <a:xfrm>
            <a:off x="4613741" y="5531809"/>
            <a:ext cx="1551940" cy="3302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000" dirty="0">
                <a:solidFill>
                  <a:schemeClr val="dk1"/>
                </a:solidFill>
                <a:latin typeface="Arial"/>
                <a:ea typeface="Arial"/>
                <a:cs typeface="Arial"/>
                <a:sym typeface="Arial"/>
              </a:rPr>
              <a:t>nếu </a:t>
            </a:r>
            <a:r>
              <a:rPr lang="en-US" sz="2000" dirty="0" err="1">
                <a:solidFill>
                  <a:schemeClr val="dk1"/>
                </a:solidFill>
                <a:latin typeface="Arial"/>
                <a:ea typeface="Arial"/>
                <a:cs typeface="Arial"/>
                <a:sym typeface="Arial"/>
              </a:rPr>
              <a:t>y</a:t>
            </a:r>
            <a:r>
              <a:rPr lang="en-US" sz="1950" baseline="-25000" dirty="0" err="1">
                <a:solidFill>
                  <a:schemeClr val="dk1"/>
                </a:solidFill>
                <a:latin typeface="Arial"/>
                <a:ea typeface="Arial"/>
                <a:cs typeface="Arial"/>
                <a:sym typeface="Arial"/>
              </a:rPr>
              <a:t>i</a:t>
            </a:r>
            <a:r>
              <a:rPr lang="en-US" sz="1950" baseline="-25000" dirty="0">
                <a:solidFill>
                  <a:schemeClr val="dk1"/>
                </a:solidFill>
                <a:latin typeface="Arial"/>
                <a:ea typeface="Arial"/>
                <a:cs typeface="Arial"/>
                <a:sym typeface="Arial"/>
              </a:rPr>
              <a:t> </a:t>
            </a:r>
            <a:r>
              <a:rPr lang="en-US" sz="2000" dirty="0">
                <a:solidFill>
                  <a:schemeClr val="dk1"/>
                </a:solidFill>
                <a:latin typeface="Arial"/>
                <a:ea typeface="Arial"/>
                <a:cs typeface="Arial"/>
                <a:sym typeface="Arial"/>
              </a:rPr>
              <a:t>= 1</a:t>
            </a:r>
            <a:endParaRPr sz="2000" dirty="0">
              <a:solidFill>
                <a:schemeClr val="dk1"/>
              </a:solidFill>
              <a:latin typeface="Arial"/>
              <a:ea typeface="Arial"/>
              <a:cs typeface="Arial"/>
              <a:sym typeface="Arial"/>
            </a:endParaRPr>
          </a:p>
        </p:txBody>
      </p:sp>
      <p:sp>
        <p:nvSpPr>
          <p:cNvPr id="258" name="Google Shape;258;p12"/>
          <p:cNvSpPr txBox="1"/>
          <p:nvPr/>
        </p:nvSpPr>
        <p:spPr>
          <a:xfrm>
            <a:off x="2865556" y="5972219"/>
            <a:ext cx="4102100" cy="3302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&lt;</a:t>
            </a:r>
            <a:r>
              <a:rPr lang="en-US" sz="2000" b="1">
                <a:solidFill>
                  <a:schemeClr val="dk1"/>
                </a:solidFill>
                <a:latin typeface="Arial"/>
                <a:ea typeface="Arial"/>
                <a:cs typeface="Arial"/>
                <a:sym typeface="Arial"/>
              </a:rPr>
              <a:t>w, x</a:t>
            </a:r>
            <a:r>
              <a:rPr lang="en-US" sz="1950" b="1" baseline="-25000">
                <a:solidFill>
                  <a:schemeClr val="dk1"/>
                </a:solidFill>
                <a:latin typeface="Arial"/>
                <a:ea typeface="Arial"/>
                <a:cs typeface="Arial"/>
                <a:sym typeface="Arial"/>
              </a:rPr>
              <a:t>i</a:t>
            </a:r>
            <a:r>
              <a:rPr lang="en-US" sz="2000">
                <a:solidFill>
                  <a:schemeClr val="dk1"/>
                </a:solidFill>
                <a:latin typeface="Arial"/>
                <a:ea typeface="Arial"/>
                <a:cs typeface="Arial"/>
                <a:sym typeface="Arial"/>
              </a:rPr>
              <a:t>&gt;</a:t>
            </a:r>
            <a:r>
              <a:rPr lang="en-US" sz="2000" i="1">
                <a:solidFill>
                  <a:schemeClr val="dk1"/>
                </a:solidFill>
                <a:latin typeface="Arial"/>
                <a:ea typeface="Arial"/>
                <a:cs typeface="Arial"/>
                <a:sym typeface="Arial"/>
              </a:rPr>
              <a:t>+b </a:t>
            </a:r>
            <a:r>
              <a:rPr lang="en-US" sz="2000">
                <a:solidFill>
                  <a:schemeClr val="dk1"/>
                </a:solidFill>
                <a:latin typeface="Arial"/>
                <a:ea typeface="Arial"/>
                <a:cs typeface="Arial"/>
                <a:sym typeface="Arial"/>
              </a:rPr>
              <a:t>≤ -1,	nếu y</a:t>
            </a:r>
            <a:r>
              <a:rPr lang="en-US" sz="1950" baseline="-25000">
                <a:solidFill>
                  <a:schemeClr val="dk1"/>
                </a:solidFill>
                <a:latin typeface="Arial"/>
                <a:ea typeface="Arial"/>
                <a:cs typeface="Arial"/>
                <a:sym typeface="Arial"/>
              </a:rPr>
              <a:t>i </a:t>
            </a:r>
            <a:r>
              <a:rPr lang="en-US" sz="2000">
                <a:solidFill>
                  <a:schemeClr val="dk1"/>
                </a:solidFill>
                <a:latin typeface="Arial"/>
                <a:ea typeface="Arial"/>
                <a:cs typeface="Arial"/>
                <a:sym typeface="Arial"/>
              </a:rPr>
              <a:t>= -1</a:t>
            </a:r>
            <a:endParaRPr sz="2000">
              <a:solidFill>
                <a:schemeClr val="dk1"/>
              </a:solidFill>
              <a:latin typeface="Arial"/>
              <a:ea typeface="Arial"/>
              <a:cs typeface="Arial"/>
              <a:sym typeface="Arial"/>
            </a:endParaRPr>
          </a:p>
        </p:txBody>
      </p:sp>
      <p:sp>
        <p:nvSpPr>
          <p:cNvPr id="259" name="Google Shape;259;p12"/>
          <p:cNvSpPr txBox="1"/>
          <p:nvPr/>
        </p:nvSpPr>
        <p:spPr>
          <a:xfrm>
            <a:off x="7287335" y="4679215"/>
            <a:ext cx="917787" cy="35137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00" dirty="0">
                <a:solidFill>
                  <a:srgbClr val="0000FF"/>
                </a:solidFill>
              </a:rPr>
              <a:t>[Eq.3]</a:t>
            </a:r>
            <a:endParaRPr sz="2200" dirty="0">
              <a:solidFill>
                <a:srgbClr val="0000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3"/>
          <p:cNvSpPr txBox="1"/>
          <p:nvPr/>
        </p:nvSpPr>
        <p:spPr>
          <a:xfrm>
            <a:off x="680720" y="1358087"/>
            <a:ext cx="10712027" cy="3003899"/>
          </a:xfrm>
          <a:prstGeom prst="rect">
            <a:avLst/>
          </a:prstGeom>
          <a:noFill/>
          <a:ln>
            <a:noFill/>
          </a:ln>
        </p:spPr>
        <p:txBody>
          <a:bodyPr spcFirstLastPara="1" wrap="square" lIns="0" tIns="12700" rIns="0" bIns="0" anchor="t" anchorCtr="0">
            <a:spAutoFit/>
          </a:bodyPr>
          <a:lstStyle/>
          <a:p>
            <a:pPr marL="381000" marR="0" lvl="0" indent="-342900" algn="l" rtl="0">
              <a:lnSpc>
                <a:spcPct val="114166"/>
              </a:lnSpc>
              <a:spcBef>
                <a:spcPts val="0"/>
              </a:spcBef>
              <a:spcAft>
                <a:spcPts val="0"/>
              </a:spcAft>
              <a:buClr>
                <a:srgbClr val="CC9900"/>
              </a:buClr>
              <a:buSzPts val="1550"/>
              <a:buFont typeface="Noto Sans Symbols"/>
              <a:buChar char="■"/>
            </a:pPr>
            <a:r>
              <a:rPr lang="en-US" sz="2400" b="1" dirty="0">
                <a:solidFill>
                  <a:schemeClr val="dk1"/>
                </a:solidFill>
                <a:latin typeface="Arial"/>
                <a:ea typeface="Arial"/>
                <a:cs typeface="Arial"/>
                <a:sym typeface="Arial"/>
              </a:rPr>
              <a:t>Mức lề </a:t>
            </a:r>
            <a:r>
              <a:rPr lang="en-US" sz="2400" dirty="0">
                <a:solidFill>
                  <a:schemeClr val="dk1"/>
                </a:solidFill>
                <a:latin typeface="Arial"/>
                <a:ea typeface="Arial"/>
                <a:cs typeface="Arial"/>
                <a:sym typeface="Arial"/>
              </a:rPr>
              <a:t>(margin) là khoảng cách giữa 2 siêu phẳng lề </a:t>
            </a:r>
            <a:r>
              <a:rPr lang="en-US" sz="2400" i="1" dirty="0">
                <a:solidFill>
                  <a:schemeClr val="dk1"/>
                </a:solidFill>
                <a:latin typeface="Arial"/>
                <a:ea typeface="Arial"/>
                <a:cs typeface="Arial"/>
                <a:sym typeface="Arial"/>
              </a:rPr>
              <a:t>H</a:t>
            </a:r>
            <a:r>
              <a:rPr lang="en-US" sz="2400" baseline="-25000" dirty="0">
                <a:solidFill>
                  <a:schemeClr val="dk1"/>
                </a:solidFill>
                <a:latin typeface="Arial"/>
                <a:ea typeface="Arial"/>
                <a:cs typeface="Arial"/>
                <a:sym typeface="Arial"/>
              </a:rPr>
              <a:t>+</a:t>
            </a:r>
            <a:r>
              <a:rPr lang="en-US" sz="2400" dirty="0">
                <a:solidFill>
                  <a:schemeClr val="dk1"/>
                </a:solidFill>
                <a:latin typeface="Arial"/>
                <a:ea typeface="Arial"/>
                <a:cs typeface="Arial"/>
                <a:sym typeface="Arial"/>
              </a:rPr>
              <a:t> và </a:t>
            </a:r>
            <a:r>
              <a:rPr lang="en-US" sz="2400" i="1" dirty="0">
                <a:solidFill>
                  <a:schemeClr val="dk1"/>
                </a:solidFill>
                <a:latin typeface="Arial"/>
                <a:ea typeface="Arial"/>
                <a:cs typeface="Arial"/>
                <a:sym typeface="Arial"/>
              </a:rPr>
              <a:t>H</a:t>
            </a:r>
            <a:r>
              <a:rPr lang="en-US" sz="2400" baseline="-25000" dirty="0">
                <a:solidFill>
                  <a:schemeClr val="dk1"/>
                </a:solidFill>
                <a:latin typeface="Arial"/>
                <a:ea typeface="Arial"/>
                <a:cs typeface="Arial"/>
                <a:sym typeface="Arial"/>
              </a:rPr>
              <a:t>-</a:t>
            </a:r>
            <a:r>
              <a:rPr lang="en-US" sz="2400" dirty="0">
                <a:solidFill>
                  <a:schemeClr val="dk1"/>
                </a:solidFill>
                <a:latin typeface="Arial"/>
                <a:ea typeface="Arial"/>
                <a:cs typeface="Arial"/>
                <a:sym typeface="Arial"/>
              </a:rPr>
              <a:t> </a:t>
            </a:r>
            <a:br>
              <a:rPr lang="en-US" sz="2400" dirty="0">
                <a:solidFill>
                  <a:schemeClr val="dk1"/>
                </a:solidFill>
                <a:latin typeface="Arial"/>
                <a:ea typeface="Arial"/>
                <a:cs typeface="Arial"/>
                <a:sym typeface="Arial"/>
              </a:rPr>
            </a:br>
            <a:r>
              <a:rPr lang="en-US" sz="2400" dirty="0">
                <a:solidFill>
                  <a:schemeClr val="dk1"/>
                </a:solidFill>
                <a:latin typeface="Arial"/>
                <a:ea typeface="Arial"/>
                <a:cs typeface="Arial"/>
                <a:sym typeface="Arial"/>
              </a:rPr>
              <a:t>Trong hình </a:t>
            </a:r>
            <a:r>
              <a:rPr lang="en-US" sz="2400" dirty="0" smtClean="0">
                <a:solidFill>
                  <a:schemeClr val="dk1"/>
                </a:solidFill>
                <a:latin typeface="Arial"/>
                <a:ea typeface="Arial"/>
                <a:cs typeface="Arial"/>
                <a:sym typeface="Arial"/>
              </a:rPr>
              <a:t>bên:</a:t>
            </a:r>
            <a:endParaRPr sz="2400" dirty="0">
              <a:solidFill>
                <a:schemeClr val="dk1"/>
              </a:solidFill>
              <a:latin typeface="Arial"/>
              <a:ea typeface="Arial"/>
              <a:cs typeface="Arial"/>
              <a:sym typeface="Arial"/>
            </a:endParaRPr>
          </a:p>
          <a:p>
            <a:pPr marL="708025" marR="0" lvl="1" indent="-326390" algn="l" rtl="0">
              <a:lnSpc>
                <a:spcPct val="100000"/>
              </a:lnSpc>
              <a:spcBef>
                <a:spcPts val="885"/>
              </a:spcBef>
              <a:spcAft>
                <a:spcPts val="0"/>
              </a:spcAft>
              <a:buClr>
                <a:srgbClr val="3B812F"/>
              </a:buClr>
              <a:buSzPts val="1200"/>
              <a:buFont typeface="Noto Sans Symbols"/>
              <a:buChar char="❑"/>
            </a:pPr>
            <a:r>
              <a:rPr lang="en-US" sz="2000" b="0" i="1" u="none" strike="noStrike" cap="none" dirty="0" smtClean="0">
                <a:solidFill>
                  <a:schemeClr val="dk1"/>
                </a:solidFill>
                <a:latin typeface="Arial"/>
                <a:ea typeface="Arial"/>
                <a:cs typeface="Arial"/>
                <a:sym typeface="Arial"/>
              </a:rPr>
              <a:t>d</a:t>
            </a:r>
            <a:r>
              <a:rPr lang="en-US" sz="1950" b="0" i="0" u="none" strike="noStrike" cap="none" baseline="-25000" dirty="0" smtClean="0">
                <a:solidFill>
                  <a:schemeClr val="dk1"/>
                </a:solidFill>
                <a:latin typeface="Arial"/>
                <a:ea typeface="Arial"/>
                <a:cs typeface="Arial"/>
                <a:sym typeface="Arial"/>
              </a:rPr>
              <a:t>+</a:t>
            </a:r>
            <a:r>
              <a:rPr lang="en-US" sz="1950" b="0" i="0" u="none" strike="noStrike" cap="none" dirty="0" smtClean="0">
                <a:solidFill>
                  <a:schemeClr val="dk1"/>
                </a:solidFill>
                <a:latin typeface="Arial"/>
                <a:ea typeface="Arial"/>
                <a:cs typeface="Arial"/>
                <a:sym typeface="Arial"/>
              </a:rPr>
              <a:t> </a:t>
            </a:r>
            <a:r>
              <a:rPr lang="en-US" sz="2000" b="0" i="0" u="none" strike="noStrike" cap="none" dirty="0" smtClean="0">
                <a:solidFill>
                  <a:schemeClr val="dk1"/>
                </a:solidFill>
                <a:latin typeface="Arial"/>
                <a:ea typeface="Arial"/>
                <a:cs typeface="Arial"/>
                <a:sym typeface="Arial"/>
              </a:rPr>
              <a:t>là </a:t>
            </a:r>
            <a:r>
              <a:rPr lang="en-US" sz="2000" b="0" i="0" u="none" strike="noStrike" cap="none" dirty="0">
                <a:solidFill>
                  <a:schemeClr val="dk1"/>
                </a:solidFill>
                <a:latin typeface="Arial"/>
                <a:ea typeface="Arial"/>
                <a:cs typeface="Arial"/>
                <a:sym typeface="Arial"/>
              </a:rPr>
              <a:t>khoảng cách giữa </a:t>
            </a:r>
            <a:r>
              <a:rPr lang="en-US" sz="2000" b="0" i="1" u="none" strike="noStrike" cap="none" dirty="0">
                <a:solidFill>
                  <a:schemeClr val="dk1"/>
                </a:solidFill>
                <a:latin typeface="Arial"/>
                <a:ea typeface="Arial"/>
                <a:cs typeface="Arial"/>
                <a:sym typeface="Arial"/>
              </a:rPr>
              <a:t>H</a:t>
            </a:r>
            <a:r>
              <a:rPr lang="en-US" sz="1950" b="0" i="0" u="none" strike="noStrike" cap="none" baseline="-25000"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và </a:t>
            </a:r>
            <a:r>
              <a:rPr lang="en-US" sz="2000" b="0" i="1" u="none" strike="noStrike" cap="none" dirty="0">
                <a:solidFill>
                  <a:schemeClr val="dk1"/>
                </a:solidFill>
                <a:latin typeface="Arial"/>
                <a:ea typeface="Arial"/>
                <a:cs typeface="Arial"/>
                <a:sym typeface="Arial"/>
              </a:rPr>
              <a:t>H</a:t>
            </a:r>
            <a:r>
              <a:rPr lang="en-US" sz="1950" b="0" i="0" u="none" strike="noStrike" cap="none" baseline="-25000" dirty="0">
                <a:solidFill>
                  <a:schemeClr val="dk1"/>
                </a:solidFill>
                <a:latin typeface="Arial"/>
                <a:ea typeface="Arial"/>
                <a:cs typeface="Arial"/>
                <a:sym typeface="Arial"/>
              </a:rPr>
              <a:t>0</a:t>
            </a:r>
            <a:endParaRPr sz="1950" b="0" i="0" u="none" strike="noStrike" cap="none" baseline="-25000" dirty="0">
              <a:solidFill>
                <a:schemeClr val="dk1"/>
              </a:solidFill>
              <a:latin typeface="Arial"/>
              <a:ea typeface="Arial"/>
              <a:cs typeface="Arial"/>
              <a:sym typeface="Arial"/>
            </a:endParaRPr>
          </a:p>
          <a:p>
            <a:pPr marL="708025" marR="0" lvl="1" indent="-326390" algn="l" rtl="0">
              <a:lnSpc>
                <a:spcPct val="100000"/>
              </a:lnSpc>
              <a:spcBef>
                <a:spcPts val="835"/>
              </a:spcBef>
              <a:spcAft>
                <a:spcPts val="0"/>
              </a:spcAft>
              <a:buClr>
                <a:srgbClr val="3B812F"/>
              </a:buClr>
              <a:buSzPts val="1200"/>
              <a:buFont typeface="Noto Sans Symbols"/>
              <a:buChar char="❑"/>
            </a:pPr>
            <a:r>
              <a:rPr lang="en-US" sz="2000" b="0" i="1" u="none" strike="noStrike" cap="none" dirty="0">
                <a:solidFill>
                  <a:schemeClr val="dk1"/>
                </a:solidFill>
                <a:latin typeface="Arial"/>
                <a:ea typeface="Arial"/>
                <a:cs typeface="Arial"/>
                <a:sym typeface="Arial"/>
              </a:rPr>
              <a:t>d</a:t>
            </a:r>
            <a:r>
              <a:rPr lang="en-US" sz="1950" b="0" i="0" u="none" strike="noStrike" cap="none" baseline="-25000" dirty="0">
                <a:solidFill>
                  <a:schemeClr val="dk1"/>
                </a:solidFill>
                <a:latin typeface="Arial"/>
                <a:ea typeface="Arial"/>
                <a:cs typeface="Arial"/>
                <a:sym typeface="Arial"/>
              </a:rPr>
              <a:t>-	</a:t>
            </a:r>
            <a:r>
              <a:rPr lang="en-US" sz="1950" b="0" i="0" u="none" strike="noStrike" cap="none" baseline="-25000" dirty="0" smtClean="0">
                <a:solidFill>
                  <a:schemeClr val="dk1"/>
                </a:solidFill>
                <a:latin typeface="Arial"/>
                <a:ea typeface="Arial"/>
                <a:cs typeface="Arial"/>
                <a:sym typeface="Arial"/>
              </a:rPr>
              <a:t>   </a:t>
            </a:r>
            <a:r>
              <a:rPr lang="en-US" sz="2000" b="0" i="0" u="none" strike="noStrike" cap="none" dirty="0" smtClean="0">
                <a:solidFill>
                  <a:schemeClr val="dk1"/>
                </a:solidFill>
                <a:latin typeface="Arial"/>
                <a:ea typeface="Arial"/>
                <a:cs typeface="Arial"/>
                <a:sym typeface="Arial"/>
              </a:rPr>
              <a:t>là </a:t>
            </a:r>
            <a:r>
              <a:rPr lang="en-US" sz="2000" b="0" i="0" u="none" strike="noStrike" cap="none" dirty="0">
                <a:solidFill>
                  <a:schemeClr val="dk1"/>
                </a:solidFill>
                <a:latin typeface="Arial"/>
                <a:ea typeface="Arial"/>
                <a:cs typeface="Arial"/>
                <a:sym typeface="Arial"/>
              </a:rPr>
              <a:t>khoảng cách giữa </a:t>
            </a:r>
            <a:r>
              <a:rPr lang="en-US" sz="2000" b="0" i="1" u="none" strike="noStrike" cap="none" dirty="0">
                <a:solidFill>
                  <a:schemeClr val="dk1"/>
                </a:solidFill>
                <a:latin typeface="Arial"/>
                <a:ea typeface="Arial"/>
                <a:cs typeface="Arial"/>
                <a:sym typeface="Arial"/>
              </a:rPr>
              <a:t>H</a:t>
            </a:r>
            <a:r>
              <a:rPr lang="en-US" sz="1950" b="0" i="0" u="none" strike="noStrike" cap="none" baseline="-25000"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và </a:t>
            </a:r>
            <a:r>
              <a:rPr lang="en-US" sz="2000" b="0" i="1" u="none" strike="noStrike" cap="none" dirty="0">
                <a:solidFill>
                  <a:schemeClr val="dk1"/>
                </a:solidFill>
                <a:latin typeface="Arial"/>
                <a:ea typeface="Arial"/>
                <a:cs typeface="Arial"/>
                <a:sym typeface="Arial"/>
              </a:rPr>
              <a:t>H</a:t>
            </a:r>
            <a:r>
              <a:rPr lang="en-US" sz="1950" b="0" i="0" u="none" strike="noStrike" cap="none" baseline="-25000" dirty="0">
                <a:solidFill>
                  <a:schemeClr val="dk1"/>
                </a:solidFill>
                <a:latin typeface="Arial"/>
                <a:ea typeface="Arial"/>
                <a:cs typeface="Arial"/>
                <a:sym typeface="Arial"/>
              </a:rPr>
              <a:t>0</a:t>
            </a:r>
            <a:endParaRPr sz="1950" b="0" i="0" u="none" strike="noStrike" cap="none" baseline="-25000" dirty="0">
              <a:solidFill>
                <a:schemeClr val="dk1"/>
              </a:solidFill>
              <a:latin typeface="Arial"/>
              <a:ea typeface="Arial"/>
              <a:cs typeface="Arial"/>
              <a:sym typeface="Arial"/>
            </a:endParaRPr>
          </a:p>
          <a:p>
            <a:pPr marL="708025" marR="0" lvl="1" indent="-326390" algn="l" rtl="0">
              <a:lnSpc>
                <a:spcPct val="100000"/>
              </a:lnSpc>
              <a:spcBef>
                <a:spcPts val="865"/>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a:t>
            </a:r>
            <a:r>
              <a:rPr lang="en-US" sz="2000" b="0" i="1" u="none" strike="noStrike" cap="none" dirty="0">
                <a:solidFill>
                  <a:schemeClr val="dk1"/>
                </a:solidFill>
                <a:latin typeface="Arial"/>
                <a:ea typeface="Arial"/>
                <a:cs typeface="Arial"/>
                <a:sym typeface="Arial"/>
              </a:rPr>
              <a:t>d</a:t>
            </a:r>
            <a:r>
              <a:rPr lang="en-US" sz="1950" b="0" i="0" u="none" strike="noStrike" cap="none" baseline="-25000"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 </a:t>
            </a:r>
            <a:r>
              <a:rPr lang="en-US" sz="2000" b="0" i="1" u="none" strike="noStrike" cap="none" dirty="0">
                <a:solidFill>
                  <a:schemeClr val="dk1"/>
                </a:solidFill>
                <a:latin typeface="Arial"/>
                <a:ea typeface="Arial"/>
                <a:cs typeface="Arial"/>
                <a:sym typeface="Arial"/>
              </a:rPr>
              <a:t>d</a:t>
            </a:r>
            <a:r>
              <a:rPr lang="en-US" sz="1950" b="0" i="1" u="none" strike="noStrike" cap="none" baseline="-25000" dirty="0">
                <a:solidFill>
                  <a:schemeClr val="dk1"/>
                </a:solidFill>
                <a:latin typeface="Noto Sans Symbols"/>
                <a:ea typeface="Noto Sans Symbols"/>
                <a:cs typeface="Noto Sans Symbols"/>
                <a:sym typeface="Noto Sans Symbols"/>
              </a:rPr>
              <a:t>−</a:t>
            </a:r>
            <a:r>
              <a:rPr lang="en-US" sz="2000" b="0" i="0" u="none" strike="noStrike" cap="none" dirty="0">
                <a:solidFill>
                  <a:schemeClr val="dk1"/>
                </a:solidFill>
                <a:latin typeface="Arial"/>
                <a:ea typeface="Arial"/>
                <a:cs typeface="Arial"/>
                <a:sym typeface="Arial"/>
              </a:rPr>
              <a:t>)	là mức lề</a:t>
            </a:r>
            <a:endParaRPr dirty="0"/>
          </a:p>
          <a:p>
            <a:pPr marL="381000" marR="0" lvl="0" indent="-342900" algn="l" rtl="0">
              <a:lnSpc>
                <a:spcPct val="114166"/>
              </a:lnSpc>
              <a:spcBef>
                <a:spcPts val="140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Trong không gian </a:t>
            </a:r>
            <a:r>
              <a:rPr lang="en-US" sz="2400" dirty="0" err="1">
                <a:solidFill>
                  <a:schemeClr val="dk1"/>
                </a:solidFill>
                <a:latin typeface="Arial"/>
                <a:ea typeface="Arial"/>
                <a:cs typeface="Arial"/>
                <a:sym typeface="Arial"/>
              </a:rPr>
              <a:t>vectơ</a:t>
            </a:r>
            <a:r>
              <a:rPr lang="en-US" sz="2400" dirty="0">
                <a:solidFill>
                  <a:schemeClr val="dk1"/>
                </a:solidFill>
                <a:latin typeface="Arial"/>
                <a:ea typeface="Arial"/>
                <a:cs typeface="Arial"/>
                <a:sym typeface="Arial"/>
              </a:rPr>
              <a:t>, </a:t>
            </a:r>
            <a:r>
              <a:rPr lang="en-US" sz="2400" b="1" dirty="0">
                <a:solidFill>
                  <a:schemeClr val="dk1"/>
                </a:solidFill>
                <a:latin typeface="Arial"/>
                <a:ea typeface="Arial"/>
                <a:cs typeface="Arial"/>
                <a:sym typeface="Arial"/>
              </a:rPr>
              <a:t>khoảng cách </a:t>
            </a:r>
            <a:r>
              <a:rPr lang="en-US" sz="2400" dirty="0">
                <a:solidFill>
                  <a:schemeClr val="dk1"/>
                </a:solidFill>
                <a:latin typeface="Arial"/>
                <a:ea typeface="Arial"/>
                <a:cs typeface="Arial"/>
                <a:sym typeface="Arial"/>
              </a:rPr>
              <a:t>từ một điểm </a:t>
            </a:r>
            <a:r>
              <a:rPr lang="en-US" sz="2400" b="1" dirty="0">
                <a:solidFill>
                  <a:schemeClr val="dk1"/>
                </a:solidFill>
                <a:latin typeface="Arial"/>
                <a:ea typeface="Arial"/>
                <a:cs typeface="Arial"/>
                <a:sym typeface="Arial"/>
              </a:rPr>
              <a:t>x</a:t>
            </a:r>
            <a:r>
              <a:rPr lang="en-US" sz="2400" baseline="-25000" dirty="0">
                <a:solidFill>
                  <a:schemeClr val="dk1"/>
                </a:solidFill>
                <a:latin typeface="Arial"/>
                <a:ea typeface="Arial"/>
                <a:cs typeface="Arial"/>
                <a:sym typeface="Arial"/>
              </a:rPr>
              <a:t>i</a:t>
            </a:r>
            <a:endParaRPr dirty="0"/>
          </a:p>
          <a:p>
            <a:pPr marL="381000" marR="0" lvl="0" indent="0" algn="l" rtl="0">
              <a:lnSpc>
                <a:spcPct val="79420"/>
              </a:lnSpc>
              <a:spcBef>
                <a:spcPts val="0"/>
              </a:spcBef>
              <a:spcAft>
                <a:spcPts val="0"/>
              </a:spcAft>
              <a:buNone/>
            </a:pPr>
            <a:r>
              <a:rPr lang="en-US" sz="2400" dirty="0">
                <a:solidFill>
                  <a:schemeClr val="dk1"/>
                </a:solidFill>
                <a:latin typeface="Arial"/>
                <a:ea typeface="Arial"/>
                <a:cs typeface="Arial"/>
                <a:sym typeface="Arial"/>
              </a:rPr>
              <a:t>đến siêu phẳng </a:t>
            </a:r>
            <a:r>
              <a:rPr lang="en-US" sz="2400" dirty="0" smtClean="0">
                <a:solidFill>
                  <a:schemeClr val="dk1"/>
                </a:solidFill>
                <a:latin typeface="Arial"/>
                <a:ea typeface="Arial"/>
                <a:cs typeface="Arial"/>
                <a:sym typeface="Arial"/>
              </a:rPr>
              <a:t>                       là</a:t>
            </a:r>
            <a:r>
              <a:rPr lang="en-US" sz="2400" dirty="0">
                <a:solidFill>
                  <a:schemeClr val="dk1"/>
                </a:solidFill>
                <a:latin typeface="Arial"/>
                <a:ea typeface="Arial"/>
                <a:cs typeface="Arial"/>
                <a:sym typeface="Arial"/>
              </a:rPr>
              <a:t>:</a:t>
            </a:r>
            <a:endParaRPr dirty="0"/>
          </a:p>
        </p:txBody>
      </p:sp>
      <p:sp>
        <p:nvSpPr>
          <p:cNvPr id="280" name="Google Shape;280;p13"/>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Tính toán mức lề (1)</a:t>
            </a:r>
            <a:endParaRPr/>
          </a:p>
        </p:txBody>
      </p:sp>
      <p:sp>
        <p:nvSpPr>
          <p:cNvPr id="284" name="Google Shape;284;p13"/>
          <p:cNvSpPr txBox="1"/>
          <p:nvPr/>
        </p:nvSpPr>
        <p:spPr>
          <a:xfrm>
            <a:off x="10366587" y="4444174"/>
            <a:ext cx="917787"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[Eq.4]</a:t>
            </a:r>
            <a:endParaRPr sz="2000">
              <a:solidFill>
                <a:schemeClr val="dk1"/>
              </a:solidFill>
              <a:latin typeface="Arial"/>
              <a:ea typeface="Arial"/>
              <a:cs typeface="Arial"/>
              <a:sym typeface="Arial"/>
            </a:endParaRPr>
          </a:p>
        </p:txBody>
      </p:sp>
      <p:sp>
        <p:nvSpPr>
          <p:cNvPr id="285" name="Google Shape;285;p13"/>
          <p:cNvSpPr txBox="1"/>
          <p:nvPr/>
        </p:nvSpPr>
        <p:spPr>
          <a:xfrm>
            <a:off x="10468185" y="5587174"/>
            <a:ext cx="917787"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[Eq.5]</a:t>
            </a:r>
            <a:endParaRPr sz="2000">
              <a:solidFill>
                <a:schemeClr val="dk1"/>
              </a:solidFill>
              <a:latin typeface="Arial"/>
              <a:ea typeface="Arial"/>
              <a:cs typeface="Arial"/>
              <a:sym typeface="Arial"/>
            </a:endParaRPr>
          </a:p>
        </p:txBody>
      </p:sp>
      <p:sp>
        <p:nvSpPr>
          <p:cNvPr id="25" name="Google Shape;244;p11"/>
          <p:cNvSpPr/>
          <p:nvPr/>
        </p:nvSpPr>
        <p:spPr>
          <a:xfrm>
            <a:off x="7681649" y="1817444"/>
            <a:ext cx="4283008" cy="17699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p:cNvPicPr>
            <a:picLocks noChangeAspect="1"/>
          </p:cNvPicPr>
          <p:nvPr/>
        </p:nvPicPr>
        <p:blipFill>
          <a:blip r:embed="rId4"/>
          <a:stretch>
            <a:fillRect/>
          </a:stretch>
        </p:blipFill>
        <p:spPr>
          <a:xfrm>
            <a:off x="3159654" y="4019035"/>
            <a:ext cx="1976673" cy="322919"/>
          </a:xfrm>
          <a:prstGeom prst="rect">
            <a:avLst/>
          </a:prstGeom>
        </p:spPr>
      </p:pic>
      <p:pic>
        <p:nvPicPr>
          <p:cNvPr id="4" name="Picture 3"/>
          <p:cNvPicPr>
            <a:picLocks noChangeAspect="1"/>
          </p:cNvPicPr>
          <p:nvPr/>
        </p:nvPicPr>
        <p:blipFill>
          <a:blip r:embed="rId5"/>
          <a:stretch>
            <a:fillRect/>
          </a:stretch>
        </p:blipFill>
        <p:spPr>
          <a:xfrm>
            <a:off x="3818317" y="4443882"/>
            <a:ext cx="2087948" cy="1061396"/>
          </a:xfrm>
          <a:prstGeom prst="rect">
            <a:avLst/>
          </a:prstGeom>
        </p:spPr>
      </p:pic>
      <p:pic>
        <p:nvPicPr>
          <p:cNvPr id="5" name="Picture 4"/>
          <p:cNvPicPr>
            <a:picLocks noChangeAspect="1"/>
          </p:cNvPicPr>
          <p:nvPr/>
        </p:nvPicPr>
        <p:blipFill>
          <a:blip r:embed="rId6"/>
          <a:stretch>
            <a:fillRect/>
          </a:stretch>
        </p:blipFill>
        <p:spPr>
          <a:xfrm>
            <a:off x="3818317" y="5536090"/>
            <a:ext cx="6127650" cy="762568"/>
          </a:xfrm>
          <a:prstGeom prst="rect">
            <a:avLst/>
          </a:prstGeom>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4"/>
          <p:cNvSpPr txBox="1">
            <a:spLocks noGrp="1"/>
          </p:cNvSpPr>
          <p:nvPr>
            <p:ph type="title"/>
          </p:nvPr>
        </p:nvSpPr>
        <p:spPr>
          <a:xfrm>
            <a:off x="508000" y="310082"/>
            <a:ext cx="10972800" cy="675826"/>
          </a:xfrm>
          <a:prstGeom prst="rect">
            <a:avLst/>
          </a:prstGeom>
          <a:noFill/>
          <a:ln w="19100" cap="flat" cmpd="sng">
            <a:solidFill>
              <a:srgbClr val="CC9900"/>
            </a:solidFill>
            <a:prstDash val="solid"/>
            <a:round/>
            <a:headEnd type="none" w="sm" len="sm"/>
            <a:tailEnd type="none" w="sm" len="sm"/>
          </a:ln>
        </p:spPr>
        <p:txBody>
          <a:bodyPr spcFirstLastPara="1" wrap="square" lIns="0" tIns="120650" rIns="0" bIns="0" anchor="ctr" anchorCtr="0">
            <a:spAutoFit/>
          </a:bodyPr>
          <a:lstStyle/>
          <a:p>
            <a:pPr marL="167640" lvl="0" indent="0" algn="l" rtl="0">
              <a:lnSpc>
                <a:spcPct val="100000"/>
              </a:lnSpc>
              <a:spcBef>
                <a:spcPts val="0"/>
              </a:spcBef>
              <a:spcAft>
                <a:spcPts val="0"/>
              </a:spcAft>
              <a:buClr>
                <a:srgbClr val="006633"/>
              </a:buClr>
              <a:buSzPts val="3600"/>
              <a:buFont typeface="Tahoma"/>
              <a:buNone/>
            </a:pPr>
            <a:r>
              <a:rPr lang="en-US" sz="3600" b="0">
                <a:solidFill>
                  <a:srgbClr val="006633"/>
                </a:solidFill>
                <a:latin typeface="Tahoma"/>
                <a:ea typeface="Tahoma"/>
                <a:cs typeface="Tahoma"/>
                <a:sym typeface="Tahoma"/>
              </a:rPr>
              <a:t>Tính toán mức lề (2)</a:t>
            </a:r>
            <a:endParaRPr sz="3600">
              <a:latin typeface="Tahoma"/>
              <a:ea typeface="Tahoma"/>
              <a:cs typeface="Tahoma"/>
              <a:sym typeface="Tahoma"/>
            </a:endParaRPr>
          </a:p>
        </p:txBody>
      </p:sp>
      <p:sp>
        <p:nvSpPr>
          <p:cNvPr id="292" name="Google Shape;292;p14"/>
          <p:cNvSpPr txBox="1"/>
          <p:nvPr/>
        </p:nvSpPr>
        <p:spPr>
          <a:xfrm>
            <a:off x="680720" y="1321974"/>
            <a:ext cx="9872133" cy="832485"/>
          </a:xfrm>
          <a:prstGeom prst="rect">
            <a:avLst/>
          </a:prstGeom>
          <a:noFill/>
          <a:ln>
            <a:noFill/>
          </a:ln>
        </p:spPr>
        <p:txBody>
          <a:bodyPr spcFirstLastPara="1" wrap="square" lIns="0" tIns="86975" rIns="0" bIns="0" anchor="t" anchorCtr="0">
            <a:spAutoFit/>
          </a:bodyPr>
          <a:lstStyle/>
          <a:p>
            <a:pPr marL="323850" marR="0" lvl="0" indent="-285750" algn="l" rtl="0">
              <a:lnSpc>
                <a:spcPct val="100000"/>
              </a:lnSpc>
              <a:spcBef>
                <a:spcPts val="0"/>
              </a:spcBef>
              <a:spcAft>
                <a:spcPts val="0"/>
              </a:spcAft>
              <a:buClr>
                <a:srgbClr val="CC9900"/>
              </a:buClr>
              <a:buSzPts val="1550"/>
              <a:buFont typeface="Noto Sans Symbols"/>
              <a:buChar char="■"/>
            </a:pPr>
            <a:r>
              <a:rPr lang="en-US" sz="2400">
                <a:solidFill>
                  <a:schemeClr val="dk1"/>
                </a:solidFill>
                <a:latin typeface="Arial"/>
                <a:ea typeface="Arial"/>
                <a:cs typeface="Arial"/>
                <a:sym typeface="Arial"/>
              </a:rPr>
              <a:t>Tính toán </a:t>
            </a:r>
            <a:r>
              <a:rPr lang="en-US" sz="2400" i="1">
                <a:solidFill>
                  <a:schemeClr val="dk1"/>
                </a:solidFill>
                <a:latin typeface="Arial"/>
                <a:ea typeface="Arial"/>
                <a:cs typeface="Arial"/>
                <a:sym typeface="Arial"/>
              </a:rPr>
              <a:t>d</a:t>
            </a:r>
            <a:r>
              <a:rPr lang="en-US" sz="2400" b="1" baseline="-25000">
                <a:solidFill>
                  <a:schemeClr val="dk1"/>
                </a:solidFill>
                <a:latin typeface="Arial"/>
                <a:ea typeface="Arial"/>
                <a:cs typeface="Arial"/>
                <a:sym typeface="Arial"/>
              </a:rPr>
              <a:t>+</a:t>
            </a:r>
            <a:r>
              <a:rPr lang="en-US" sz="2400">
                <a:solidFill>
                  <a:schemeClr val="dk1"/>
                </a:solidFill>
                <a:latin typeface="Arial"/>
                <a:ea typeface="Arial"/>
                <a:cs typeface="Arial"/>
                <a:sym typeface="Arial"/>
              </a:rPr>
              <a:t>: khoảng cách từ </a:t>
            </a:r>
            <a:r>
              <a:rPr lang="en-US" sz="2400" b="1">
                <a:solidFill>
                  <a:schemeClr val="dk1"/>
                </a:solidFill>
                <a:latin typeface="Arial"/>
                <a:ea typeface="Arial"/>
                <a:cs typeface="Arial"/>
                <a:sym typeface="Arial"/>
              </a:rPr>
              <a:t>x</a:t>
            </a:r>
            <a:r>
              <a:rPr lang="en-US" sz="2400" b="1" baseline="30000">
                <a:solidFill>
                  <a:schemeClr val="dk1"/>
                </a:solidFill>
                <a:latin typeface="Arial"/>
                <a:ea typeface="Arial"/>
                <a:cs typeface="Arial"/>
                <a:sym typeface="Arial"/>
              </a:rPr>
              <a:t>+ </a:t>
            </a:r>
            <a:r>
              <a:rPr lang="en-US" sz="2400">
                <a:solidFill>
                  <a:schemeClr val="dk1"/>
                </a:solidFill>
                <a:latin typeface="Arial"/>
                <a:ea typeface="Arial"/>
                <a:cs typeface="Arial"/>
                <a:sym typeface="Arial"/>
              </a:rPr>
              <a:t>đến (</a:t>
            </a:r>
            <a:r>
              <a:rPr lang="en-US" sz="2400" i="1">
                <a:solidFill>
                  <a:schemeClr val="dk1"/>
                </a:solidFill>
                <a:latin typeface="Noto Sans Symbols"/>
                <a:ea typeface="Noto Sans Symbols"/>
                <a:cs typeface="Noto Sans Symbols"/>
                <a:sym typeface="Noto Sans Symbols"/>
              </a:rPr>
              <a:t>〈</a:t>
            </a:r>
            <a:r>
              <a:rPr lang="en-US" sz="2400" b="1">
                <a:solidFill>
                  <a:schemeClr val="dk1"/>
                </a:solidFill>
                <a:latin typeface="Arial"/>
                <a:ea typeface="Arial"/>
                <a:cs typeface="Arial"/>
                <a:sym typeface="Arial"/>
              </a:rPr>
              <a:t>w </a:t>
            </a:r>
            <a:r>
              <a:rPr lang="en-US" sz="3450" b="1" baseline="30000">
                <a:solidFill>
                  <a:schemeClr val="dk1"/>
                </a:solidFill>
                <a:latin typeface="Noto Sans Symbols"/>
                <a:ea typeface="Noto Sans Symbols"/>
                <a:cs typeface="Noto Sans Symbols"/>
                <a:sym typeface="Noto Sans Symbols"/>
              </a:rPr>
              <a:t>×</a:t>
            </a:r>
            <a:r>
              <a:rPr lang="en-US" sz="3450" b="1" baseline="30000">
                <a:solidFill>
                  <a:schemeClr val="dk1"/>
                </a:solidFill>
                <a:latin typeface="Times New Roman"/>
                <a:ea typeface="Times New Roman"/>
                <a:cs typeface="Times New Roman"/>
                <a:sym typeface="Times New Roman"/>
              </a:rPr>
              <a:t> </a:t>
            </a:r>
            <a:r>
              <a:rPr lang="en-US" sz="2400" b="1">
                <a:solidFill>
                  <a:schemeClr val="dk1"/>
                </a:solidFill>
                <a:latin typeface="Arial"/>
                <a:ea typeface="Arial"/>
                <a:cs typeface="Arial"/>
                <a:sym typeface="Arial"/>
              </a:rPr>
              <a:t>x</a:t>
            </a:r>
            <a:r>
              <a:rPr lang="en-US" sz="2400" i="1">
                <a:solidFill>
                  <a:schemeClr val="dk1"/>
                </a:solidFill>
                <a:latin typeface="Noto Sans Symbols"/>
                <a:ea typeface="Noto Sans Symbols"/>
                <a:cs typeface="Noto Sans Symbols"/>
                <a:sym typeface="Noto Sans Symbols"/>
              </a:rPr>
              <a:t>〉</a:t>
            </a:r>
            <a:r>
              <a:rPr lang="en-US" sz="2400" i="1">
                <a:solidFill>
                  <a:schemeClr val="dk1"/>
                </a:solidFill>
                <a:latin typeface="Times New Roman"/>
                <a:ea typeface="Times New Roman"/>
                <a:cs typeface="Times New Roman"/>
                <a:sym typeface="Times New Roman"/>
              </a:rPr>
              <a:t> </a:t>
            </a:r>
            <a:r>
              <a:rPr lang="en-US" sz="2400" i="1">
                <a:solidFill>
                  <a:schemeClr val="dk1"/>
                </a:solidFill>
                <a:latin typeface="Arial"/>
                <a:ea typeface="Arial"/>
                <a:cs typeface="Arial"/>
                <a:sym typeface="Arial"/>
              </a:rPr>
              <a:t>+ b </a:t>
            </a:r>
            <a:r>
              <a:rPr lang="en-US" sz="2400">
                <a:solidFill>
                  <a:schemeClr val="dk1"/>
                </a:solidFill>
                <a:latin typeface="Arial"/>
                <a:ea typeface="Arial"/>
                <a:cs typeface="Arial"/>
                <a:sym typeface="Arial"/>
              </a:rPr>
              <a:t>= 0)</a:t>
            </a:r>
            <a:endParaRPr sz="2400">
              <a:solidFill>
                <a:schemeClr val="dk1"/>
              </a:solidFill>
              <a:latin typeface="Arial"/>
              <a:ea typeface="Arial"/>
              <a:cs typeface="Arial"/>
              <a:sym typeface="Arial"/>
            </a:endParaRPr>
          </a:p>
          <a:p>
            <a:pPr marL="723900" marR="0" lvl="1" indent="-228600" algn="l" rtl="0">
              <a:lnSpc>
                <a:spcPct val="100000"/>
              </a:lnSpc>
              <a:spcBef>
                <a:spcPts val="484"/>
              </a:spcBef>
              <a:spcAft>
                <a:spcPts val="0"/>
              </a:spcAft>
              <a:buClr>
                <a:srgbClr val="3B812F"/>
              </a:buClr>
              <a:buSzPts val="1200"/>
              <a:buFont typeface="Noto Sans Symbols"/>
              <a:buChar char="❑"/>
            </a:pPr>
            <a:r>
              <a:rPr lang="en-US" sz="2000" b="0" i="0" u="none" strike="noStrike" cap="none">
                <a:solidFill>
                  <a:schemeClr val="dk1"/>
                </a:solidFill>
                <a:latin typeface="Arial"/>
                <a:ea typeface="Arial"/>
                <a:cs typeface="Arial"/>
                <a:sym typeface="Arial"/>
              </a:rPr>
              <a:t>Áp dụng các biểu thức [Eq.3-4]:</a:t>
            </a:r>
            <a:endParaRPr sz="2000" b="0" i="0" u="none" strike="noStrike" cap="none">
              <a:solidFill>
                <a:schemeClr val="dk1"/>
              </a:solidFill>
              <a:latin typeface="Arial"/>
              <a:ea typeface="Arial"/>
              <a:cs typeface="Arial"/>
              <a:sym typeface="Arial"/>
            </a:endParaRPr>
          </a:p>
        </p:txBody>
      </p:sp>
      <p:sp>
        <p:nvSpPr>
          <p:cNvPr id="293" name="Google Shape;293;p14"/>
          <p:cNvSpPr txBox="1"/>
          <p:nvPr/>
        </p:nvSpPr>
        <p:spPr>
          <a:xfrm>
            <a:off x="680720" y="3019620"/>
            <a:ext cx="9736667" cy="831850"/>
          </a:xfrm>
          <a:prstGeom prst="rect">
            <a:avLst/>
          </a:prstGeom>
          <a:noFill/>
          <a:ln>
            <a:noFill/>
          </a:ln>
        </p:spPr>
        <p:txBody>
          <a:bodyPr spcFirstLastPara="1" wrap="square" lIns="0" tIns="86350" rIns="0" bIns="0" anchor="t" anchorCtr="0">
            <a:spAutoFit/>
          </a:bodyPr>
          <a:lstStyle/>
          <a:p>
            <a:pPr marL="323850" marR="0" lvl="0" indent="-285750" algn="l" rtl="0">
              <a:lnSpc>
                <a:spcPct val="100000"/>
              </a:lnSpc>
              <a:spcBef>
                <a:spcPts val="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Tính toán </a:t>
            </a:r>
            <a:r>
              <a:rPr lang="en-US" sz="2400" i="1" dirty="0">
                <a:solidFill>
                  <a:schemeClr val="dk1"/>
                </a:solidFill>
                <a:latin typeface="Arial"/>
                <a:ea typeface="Arial"/>
                <a:cs typeface="Arial"/>
                <a:sym typeface="Arial"/>
              </a:rPr>
              <a:t>d</a:t>
            </a:r>
            <a:r>
              <a:rPr lang="en-US" sz="2400" b="1" baseline="-25000" dirty="0">
                <a:solidFill>
                  <a:schemeClr val="dk1"/>
                </a:solidFill>
                <a:latin typeface="Arial"/>
                <a:ea typeface="Arial"/>
                <a:cs typeface="Arial"/>
                <a:sym typeface="Arial"/>
              </a:rPr>
              <a:t>-</a:t>
            </a:r>
            <a:r>
              <a:rPr lang="en-US" sz="2400" dirty="0">
                <a:solidFill>
                  <a:schemeClr val="dk1"/>
                </a:solidFill>
                <a:latin typeface="Arial"/>
                <a:ea typeface="Arial"/>
                <a:cs typeface="Arial"/>
                <a:sym typeface="Arial"/>
              </a:rPr>
              <a:t>: khoảng cách từ </a:t>
            </a:r>
            <a:r>
              <a:rPr lang="en-US" sz="2400" b="1" dirty="0">
                <a:solidFill>
                  <a:schemeClr val="dk1"/>
                </a:solidFill>
                <a:latin typeface="Arial"/>
                <a:ea typeface="Arial"/>
                <a:cs typeface="Arial"/>
                <a:sym typeface="Arial"/>
              </a:rPr>
              <a:t>x</a:t>
            </a:r>
            <a:r>
              <a:rPr lang="en-US" sz="2400" b="1" baseline="30000" dirty="0">
                <a:solidFill>
                  <a:schemeClr val="dk1"/>
                </a:solidFill>
                <a:latin typeface="Arial"/>
                <a:ea typeface="Arial"/>
                <a:cs typeface="Arial"/>
                <a:sym typeface="Arial"/>
              </a:rPr>
              <a:t>- </a:t>
            </a:r>
            <a:r>
              <a:rPr lang="en-US" sz="2400" dirty="0">
                <a:solidFill>
                  <a:schemeClr val="dk1"/>
                </a:solidFill>
                <a:latin typeface="Arial"/>
                <a:ea typeface="Arial"/>
                <a:cs typeface="Arial"/>
                <a:sym typeface="Arial"/>
              </a:rPr>
              <a:t>đến (</a:t>
            </a:r>
            <a:r>
              <a:rPr lang="en-US" sz="2400" i="1" dirty="0">
                <a:solidFill>
                  <a:schemeClr val="dk1"/>
                </a:solidFill>
                <a:latin typeface="Noto Sans Symbols"/>
                <a:ea typeface="Noto Sans Symbols"/>
                <a:cs typeface="Noto Sans Symbols"/>
                <a:sym typeface="Noto Sans Symbols"/>
              </a:rPr>
              <a:t>〈</a:t>
            </a:r>
            <a:r>
              <a:rPr lang="en-US" sz="2400" b="1" dirty="0">
                <a:solidFill>
                  <a:schemeClr val="dk1"/>
                </a:solidFill>
                <a:latin typeface="Arial"/>
                <a:ea typeface="Arial"/>
                <a:cs typeface="Arial"/>
                <a:sym typeface="Arial"/>
              </a:rPr>
              <a:t>w </a:t>
            </a:r>
            <a:r>
              <a:rPr lang="en-US" sz="2400" b="1" dirty="0" smtClean="0">
                <a:solidFill>
                  <a:schemeClr val="dk1"/>
                </a:solidFill>
              </a:rPr>
              <a:t>. </a:t>
            </a:r>
            <a:r>
              <a:rPr lang="en-US" sz="2400" b="1" dirty="0" err="1" smtClean="0">
                <a:solidFill>
                  <a:schemeClr val="dk1"/>
                </a:solidFill>
                <a:latin typeface="Arial"/>
                <a:ea typeface="Arial"/>
                <a:cs typeface="Arial"/>
                <a:sym typeface="Arial"/>
              </a:rPr>
              <a:t>x</a:t>
            </a:r>
            <a:r>
              <a:rPr lang="en-US" sz="2400" i="1" dirty="0">
                <a:solidFill>
                  <a:schemeClr val="dk1"/>
                </a:solidFill>
                <a:latin typeface="Noto Sans Symbols"/>
                <a:ea typeface="Noto Sans Symbols"/>
                <a:cs typeface="Noto Sans Symbols"/>
                <a:sym typeface="Noto Sans Symbols"/>
              </a:rPr>
              <a:t>〉</a:t>
            </a:r>
            <a:r>
              <a:rPr lang="en-US" sz="2400" i="1" dirty="0">
                <a:solidFill>
                  <a:schemeClr val="dk1"/>
                </a:solidFill>
                <a:latin typeface="Times New Roman"/>
                <a:ea typeface="Times New Roman"/>
                <a:cs typeface="Times New Roman"/>
                <a:sym typeface="Times New Roman"/>
              </a:rPr>
              <a:t> </a:t>
            </a:r>
            <a:r>
              <a:rPr lang="en-US" sz="2400" i="1" dirty="0">
                <a:solidFill>
                  <a:schemeClr val="dk1"/>
                </a:solidFill>
                <a:latin typeface="Arial"/>
                <a:ea typeface="Arial"/>
                <a:cs typeface="Arial"/>
                <a:sym typeface="Arial"/>
              </a:rPr>
              <a:t>+ b </a:t>
            </a:r>
            <a:r>
              <a:rPr lang="en-US" sz="2400" dirty="0">
                <a:solidFill>
                  <a:schemeClr val="dk1"/>
                </a:solidFill>
                <a:latin typeface="Arial"/>
                <a:ea typeface="Arial"/>
                <a:cs typeface="Arial"/>
                <a:sym typeface="Arial"/>
              </a:rPr>
              <a:t>= 0)</a:t>
            </a:r>
            <a:endParaRPr sz="2400" dirty="0">
              <a:solidFill>
                <a:schemeClr val="dk1"/>
              </a:solidFill>
              <a:latin typeface="Arial"/>
              <a:ea typeface="Arial"/>
              <a:cs typeface="Arial"/>
              <a:sym typeface="Arial"/>
            </a:endParaRPr>
          </a:p>
          <a:p>
            <a:pPr marL="723900" marR="0" lvl="1" indent="-228600" algn="l" rtl="0">
              <a:lnSpc>
                <a:spcPct val="100000"/>
              </a:lnSpc>
              <a:spcBef>
                <a:spcPts val="489"/>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Áp dụng các biểu thức [Eq.3-4]:</a:t>
            </a:r>
            <a:endParaRPr sz="2000" b="0" i="0" u="none" strike="noStrike" cap="none" dirty="0">
              <a:solidFill>
                <a:schemeClr val="dk1"/>
              </a:solidFill>
              <a:latin typeface="Arial"/>
              <a:ea typeface="Arial"/>
              <a:cs typeface="Arial"/>
              <a:sym typeface="Arial"/>
            </a:endParaRPr>
          </a:p>
        </p:txBody>
      </p:sp>
      <p:sp>
        <p:nvSpPr>
          <p:cNvPr id="294" name="Google Shape;294;p14"/>
          <p:cNvSpPr txBox="1"/>
          <p:nvPr/>
        </p:nvSpPr>
        <p:spPr>
          <a:xfrm>
            <a:off x="714587" y="4791240"/>
            <a:ext cx="3488267" cy="391160"/>
          </a:xfrm>
          <a:prstGeom prst="rect">
            <a:avLst/>
          </a:prstGeom>
          <a:noFill/>
          <a:ln>
            <a:noFill/>
          </a:ln>
        </p:spPr>
        <p:txBody>
          <a:bodyPr spcFirstLastPara="1" wrap="square" lIns="0" tIns="12700" rIns="0" bIns="0" anchor="t" anchorCtr="0">
            <a:spAutoFit/>
          </a:bodyPr>
          <a:lstStyle/>
          <a:p>
            <a:pPr marL="298450" marR="0" lvl="0" indent="-285750" algn="l" rtl="0">
              <a:lnSpc>
                <a:spcPct val="100000"/>
              </a:lnSpc>
              <a:spcBef>
                <a:spcPts val="0"/>
              </a:spcBef>
              <a:spcAft>
                <a:spcPts val="0"/>
              </a:spcAft>
              <a:buClr>
                <a:srgbClr val="CC9900"/>
              </a:buClr>
              <a:buSzPts val="1550"/>
              <a:buFont typeface="Noto Sans Symbols"/>
              <a:buChar char="■"/>
            </a:pPr>
            <a:r>
              <a:rPr lang="en-US" sz="2400">
                <a:solidFill>
                  <a:schemeClr val="dk1"/>
                </a:solidFill>
                <a:latin typeface="Arial"/>
                <a:ea typeface="Arial"/>
                <a:cs typeface="Arial"/>
                <a:sym typeface="Arial"/>
              </a:rPr>
              <a:t>Tính toán mức lề</a:t>
            </a:r>
            <a:endParaRPr sz="2400">
              <a:solidFill>
                <a:schemeClr val="dk1"/>
              </a:solidFill>
              <a:latin typeface="Arial"/>
              <a:ea typeface="Arial"/>
              <a:cs typeface="Arial"/>
              <a:sym typeface="Arial"/>
            </a:endParaRPr>
          </a:p>
        </p:txBody>
      </p:sp>
      <p:sp>
        <p:nvSpPr>
          <p:cNvPr id="295" name="Google Shape;295;p14"/>
          <p:cNvSpPr/>
          <p:nvPr/>
        </p:nvSpPr>
        <p:spPr>
          <a:xfrm>
            <a:off x="4054789" y="2609100"/>
            <a:ext cx="2124287" cy="0"/>
          </a:xfrm>
          <a:custGeom>
            <a:avLst/>
            <a:gdLst/>
            <a:ahLst/>
            <a:cxnLst/>
            <a:rect l="l" t="t" r="r" b="b"/>
            <a:pathLst>
              <a:path w="1593214" h="120000" extrusionOk="0">
                <a:moveTo>
                  <a:pt x="0" y="0"/>
                </a:moveTo>
                <a:lnTo>
                  <a:pt x="1592907" y="0"/>
                </a:lnTo>
              </a:path>
            </a:pathLst>
          </a:custGeom>
          <a:noFill/>
          <a:ln w="12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4"/>
          <p:cNvSpPr/>
          <p:nvPr/>
        </p:nvSpPr>
        <p:spPr>
          <a:xfrm>
            <a:off x="6620459" y="2609100"/>
            <a:ext cx="802640" cy="0"/>
          </a:xfrm>
          <a:custGeom>
            <a:avLst/>
            <a:gdLst/>
            <a:ahLst/>
            <a:cxnLst/>
            <a:rect l="l" t="t" r="r" b="b"/>
            <a:pathLst>
              <a:path w="601979" h="120000" extrusionOk="0">
                <a:moveTo>
                  <a:pt x="0" y="0"/>
                </a:moveTo>
                <a:lnTo>
                  <a:pt x="601819" y="0"/>
                </a:lnTo>
              </a:path>
            </a:pathLst>
          </a:custGeom>
          <a:noFill/>
          <a:ln w="12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4"/>
          <p:cNvSpPr/>
          <p:nvPr/>
        </p:nvSpPr>
        <p:spPr>
          <a:xfrm>
            <a:off x="7864805" y="2609100"/>
            <a:ext cx="803487" cy="0"/>
          </a:xfrm>
          <a:custGeom>
            <a:avLst/>
            <a:gdLst/>
            <a:ahLst/>
            <a:cxnLst/>
            <a:rect l="l" t="t" r="r" b="b"/>
            <a:pathLst>
              <a:path w="602614" h="120000" extrusionOk="0">
                <a:moveTo>
                  <a:pt x="0" y="0"/>
                </a:moveTo>
                <a:lnTo>
                  <a:pt x="602595" y="0"/>
                </a:lnTo>
              </a:path>
            </a:pathLst>
          </a:custGeom>
          <a:noFill/>
          <a:ln w="12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4"/>
          <p:cNvSpPr txBox="1"/>
          <p:nvPr/>
        </p:nvSpPr>
        <p:spPr>
          <a:xfrm>
            <a:off x="4495096" y="2616487"/>
            <a:ext cx="4721332" cy="396888"/>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dirty="0">
                <a:solidFill>
                  <a:schemeClr val="dk1"/>
                </a:solidFill>
                <a:latin typeface="Times New Roman"/>
                <a:ea typeface="Times New Roman"/>
                <a:cs typeface="Times New Roman"/>
                <a:sym typeface="Times New Roman"/>
              </a:rPr>
              <a:t>|| </a:t>
            </a:r>
            <a:r>
              <a:rPr lang="en-US" sz="2500" b="1" dirty="0">
                <a:solidFill>
                  <a:schemeClr val="dk1"/>
                </a:solidFill>
                <a:latin typeface="Times New Roman"/>
                <a:ea typeface="Times New Roman"/>
                <a:cs typeface="Times New Roman"/>
                <a:sym typeface="Times New Roman"/>
              </a:rPr>
              <a:t>w </a:t>
            </a:r>
            <a:r>
              <a:rPr lang="en-US" sz="2500" dirty="0">
                <a:solidFill>
                  <a:schemeClr val="dk1"/>
                </a:solidFill>
                <a:latin typeface="Times New Roman"/>
                <a:ea typeface="Times New Roman"/>
                <a:cs typeface="Times New Roman"/>
                <a:sym typeface="Times New Roman"/>
              </a:rPr>
              <a:t>||	</a:t>
            </a:r>
            <a:r>
              <a:rPr lang="en-US" sz="2500" dirty="0" smtClean="0">
                <a:solidFill>
                  <a:schemeClr val="dk1"/>
                </a:solidFill>
                <a:latin typeface="Times New Roman"/>
                <a:ea typeface="Times New Roman"/>
                <a:cs typeface="Times New Roman"/>
                <a:sym typeface="Times New Roman"/>
              </a:rPr>
              <a:t>               || </a:t>
            </a:r>
            <a:r>
              <a:rPr lang="en-US" sz="2500" b="1" dirty="0">
                <a:solidFill>
                  <a:schemeClr val="dk1"/>
                </a:solidFill>
                <a:latin typeface="Times New Roman"/>
                <a:ea typeface="Times New Roman"/>
                <a:cs typeface="Times New Roman"/>
                <a:sym typeface="Times New Roman"/>
              </a:rPr>
              <a:t>w </a:t>
            </a:r>
            <a:r>
              <a:rPr lang="en-US" sz="2500" dirty="0" smtClean="0">
                <a:solidFill>
                  <a:schemeClr val="dk1"/>
                </a:solidFill>
                <a:latin typeface="Times New Roman"/>
                <a:ea typeface="Times New Roman"/>
                <a:cs typeface="Times New Roman"/>
                <a:sym typeface="Times New Roman"/>
              </a:rPr>
              <a:t>||         || </a:t>
            </a:r>
            <a:r>
              <a:rPr lang="en-US" sz="2500" b="1" dirty="0">
                <a:solidFill>
                  <a:schemeClr val="dk1"/>
                </a:solidFill>
                <a:latin typeface="Times New Roman"/>
                <a:ea typeface="Times New Roman"/>
                <a:cs typeface="Times New Roman"/>
                <a:sym typeface="Times New Roman"/>
              </a:rPr>
              <a:t>w </a:t>
            </a:r>
            <a:r>
              <a:rPr lang="en-US" sz="2500" dirty="0">
                <a:solidFill>
                  <a:schemeClr val="dk1"/>
                </a:solidFill>
                <a:latin typeface="Times New Roman"/>
                <a:ea typeface="Times New Roman"/>
                <a:cs typeface="Times New Roman"/>
                <a:sym typeface="Times New Roman"/>
              </a:rPr>
              <a:t>||</a:t>
            </a:r>
            <a:endParaRPr sz="2500" dirty="0">
              <a:solidFill>
                <a:schemeClr val="dk1"/>
              </a:solidFill>
              <a:latin typeface="Times New Roman"/>
              <a:ea typeface="Times New Roman"/>
              <a:cs typeface="Times New Roman"/>
              <a:sym typeface="Times New Roman"/>
            </a:endParaRPr>
          </a:p>
        </p:txBody>
      </p:sp>
      <p:sp>
        <p:nvSpPr>
          <p:cNvPr id="299" name="Google Shape;299;p14"/>
          <p:cNvSpPr txBox="1"/>
          <p:nvPr/>
        </p:nvSpPr>
        <p:spPr>
          <a:xfrm>
            <a:off x="6350965" y="2406217"/>
            <a:ext cx="1724726" cy="4057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dirty="0">
                <a:solidFill>
                  <a:schemeClr val="dk1"/>
                </a:solidFill>
                <a:latin typeface="Noto Sans Symbols"/>
                <a:ea typeface="Noto Sans Symbols"/>
                <a:cs typeface="Noto Sans Symbols"/>
                <a:sym typeface="Noto Sans Symbols"/>
              </a:rPr>
              <a:t>=</a:t>
            </a:r>
            <a:r>
              <a:rPr lang="en-US" sz="2500" dirty="0">
                <a:solidFill>
                  <a:schemeClr val="dk1"/>
                </a:solidFill>
                <a:latin typeface="Times New Roman"/>
                <a:ea typeface="Times New Roman"/>
                <a:cs typeface="Times New Roman"/>
                <a:sym typeface="Times New Roman"/>
              </a:rPr>
              <a:t>	</a:t>
            </a:r>
            <a:r>
              <a:rPr lang="en-US" sz="2500" dirty="0" smtClean="0">
                <a:solidFill>
                  <a:schemeClr val="dk1"/>
                </a:solidFill>
                <a:latin typeface="Times New Roman"/>
                <a:ea typeface="Times New Roman"/>
                <a:cs typeface="Times New Roman"/>
                <a:sym typeface="Times New Roman"/>
              </a:rPr>
              <a:t>    </a:t>
            </a:r>
            <a:r>
              <a:rPr lang="en-US" sz="2500" dirty="0" smtClean="0">
                <a:solidFill>
                  <a:schemeClr val="dk1"/>
                </a:solidFill>
                <a:latin typeface="Noto Sans Symbols"/>
                <a:ea typeface="Noto Sans Symbols"/>
                <a:cs typeface="Noto Sans Symbols"/>
                <a:sym typeface="Noto Sans Symbols"/>
              </a:rPr>
              <a:t>=</a:t>
            </a:r>
            <a:endParaRPr sz="2500" dirty="0">
              <a:solidFill>
                <a:schemeClr val="dk1"/>
              </a:solidFill>
              <a:latin typeface="Noto Sans Symbols"/>
              <a:ea typeface="Noto Sans Symbols"/>
              <a:cs typeface="Noto Sans Symbols"/>
              <a:sym typeface="Noto Sans Symbols"/>
            </a:endParaRPr>
          </a:p>
        </p:txBody>
      </p:sp>
      <p:sp>
        <p:nvSpPr>
          <p:cNvPr id="300" name="Google Shape;300;p14"/>
          <p:cNvSpPr txBox="1"/>
          <p:nvPr/>
        </p:nvSpPr>
        <p:spPr>
          <a:xfrm>
            <a:off x="3971867" y="2159553"/>
            <a:ext cx="4456853" cy="405765"/>
          </a:xfrm>
          <a:prstGeom prst="rect">
            <a:avLst/>
          </a:prstGeom>
          <a:noFill/>
          <a:ln>
            <a:noFill/>
          </a:ln>
        </p:spPr>
        <p:txBody>
          <a:bodyPr spcFirstLastPara="1" wrap="square" lIns="0" tIns="12050" rIns="0" bIns="0" anchor="t" anchorCtr="0">
            <a:spAutoFit/>
          </a:bodyPr>
          <a:lstStyle/>
          <a:p>
            <a:pPr marL="63500" marR="0" lvl="0" indent="0" algn="l" rtl="0">
              <a:lnSpc>
                <a:spcPct val="100000"/>
              </a:lnSpc>
              <a:spcBef>
                <a:spcPts val="0"/>
              </a:spcBef>
              <a:spcAft>
                <a:spcPts val="0"/>
              </a:spcAft>
              <a:buNone/>
            </a:pPr>
            <a:r>
              <a:rPr lang="en-US" sz="2500" dirty="0">
                <a:solidFill>
                  <a:schemeClr val="dk1"/>
                </a:solidFill>
                <a:latin typeface="Times New Roman"/>
                <a:ea typeface="Times New Roman"/>
                <a:cs typeface="Times New Roman"/>
                <a:sym typeface="Times New Roman"/>
              </a:rPr>
              <a:t>| </a:t>
            </a:r>
            <a:r>
              <a:rPr lang="en-US" sz="2500" dirty="0">
                <a:solidFill>
                  <a:schemeClr val="dk1"/>
                </a:solidFill>
                <a:latin typeface="Noto Sans Symbols"/>
                <a:ea typeface="Noto Sans Symbols"/>
                <a:cs typeface="Noto Sans Symbols"/>
                <a:sym typeface="Noto Sans Symbols"/>
              </a:rPr>
              <a:t>〈</a:t>
            </a:r>
            <a:r>
              <a:rPr lang="en-US" sz="2500" b="1" dirty="0">
                <a:solidFill>
                  <a:schemeClr val="dk1"/>
                </a:solidFill>
                <a:latin typeface="Times New Roman"/>
                <a:ea typeface="Times New Roman"/>
                <a:cs typeface="Times New Roman"/>
                <a:sym typeface="Times New Roman"/>
              </a:rPr>
              <a:t>w </a:t>
            </a:r>
            <a:r>
              <a:rPr lang="en-US" sz="2500" dirty="0">
                <a:solidFill>
                  <a:schemeClr val="dk1"/>
                </a:solidFill>
                <a:latin typeface="Noto Sans Symbols"/>
                <a:ea typeface="Noto Sans Symbols"/>
                <a:cs typeface="Noto Sans Symbols"/>
                <a:sym typeface="Noto Sans Symbols"/>
              </a:rPr>
              <a:t>×</a:t>
            </a:r>
            <a:r>
              <a:rPr lang="en-US" sz="2500" dirty="0">
                <a:solidFill>
                  <a:schemeClr val="dk1"/>
                </a:solidFill>
                <a:latin typeface="Times New Roman"/>
                <a:ea typeface="Times New Roman"/>
                <a:cs typeface="Times New Roman"/>
                <a:sym typeface="Times New Roman"/>
              </a:rPr>
              <a:t> </a:t>
            </a:r>
            <a:r>
              <a:rPr lang="en-US" sz="2500" b="1" dirty="0">
                <a:solidFill>
                  <a:schemeClr val="dk1"/>
                </a:solidFill>
                <a:latin typeface="Times New Roman"/>
                <a:ea typeface="Times New Roman"/>
                <a:cs typeface="Times New Roman"/>
                <a:sym typeface="Times New Roman"/>
              </a:rPr>
              <a:t>x</a:t>
            </a:r>
            <a:r>
              <a:rPr lang="en-US" sz="2175" baseline="30000" dirty="0">
                <a:solidFill>
                  <a:schemeClr val="dk1"/>
                </a:solidFill>
                <a:latin typeface="Noto Sans Symbols"/>
                <a:ea typeface="Noto Sans Symbols"/>
                <a:cs typeface="Noto Sans Symbols"/>
                <a:sym typeface="Noto Sans Symbols"/>
              </a:rPr>
              <a:t>+</a:t>
            </a:r>
            <a:r>
              <a:rPr lang="en-US" sz="2175" baseline="30000" dirty="0">
                <a:solidFill>
                  <a:schemeClr val="dk1"/>
                </a:solidFill>
                <a:latin typeface="Times New Roman"/>
                <a:ea typeface="Times New Roman"/>
                <a:cs typeface="Times New Roman"/>
                <a:sym typeface="Times New Roman"/>
              </a:rPr>
              <a:t> </a:t>
            </a:r>
            <a:r>
              <a:rPr lang="en-US" sz="2500" dirty="0" smtClean="0">
                <a:solidFill>
                  <a:schemeClr val="dk1"/>
                </a:solidFill>
                <a:latin typeface="Noto Sans Symbols"/>
                <a:ea typeface="Noto Sans Symbols"/>
                <a:cs typeface="Noto Sans Symbols"/>
                <a:sym typeface="Noto Sans Symbols"/>
              </a:rPr>
              <a:t>〉+</a:t>
            </a:r>
            <a:r>
              <a:rPr lang="en-US" sz="2500" dirty="0" smtClean="0">
                <a:solidFill>
                  <a:schemeClr val="dk1"/>
                </a:solidFill>
                <a:latin typeface="Times New Roman"/>
                <a:ea typeface="Times New Roman"/>
                <a:cs typeface="Times New Roman"/>
                <a:sym typeface="Times New Roman"/>
              </a:rPr>
              <a:t> </a:t>
            </a:r>
            <a:r>
              <a:rPr lang="en-US" sz="2500" i="1" dirty="0">
                <a:solidFill>
                  <a:schemeClr val="dk1"/>
                </a:solidFill>
                <a:latin typeface="Times New Roman"/>
                <a:ea typeface="Times New Roman"/>
                <a:cs typeface="Times New Roman"/>
                <a:sym typeface="Times New Roman"/>
              </a:rPr>
              <a:t>b </a:t>
            </a:r>
            <a:r>
              <a:rPr lang="en-US" sz="2500" dirty="0">
                <a:solidFill>
                  <a:schemeClr val="dk1"/>
                </a:solidFill>
                <a:latin typeface="Times New Roman"/>
                <a:ea typeface="Times New Roman"/>
                <a:cs typeface="Times New Roman"/>
                <a:sym typeface="Times New Roman"/>
              </a:rPr>
              <a:t>|	|1|	</a:t>
            </a:r>
            <a:r>
              <a:rPr lang="en-US" sz="2500" dirty="0" smtClean="0">
                <a:solidFill>
                  <a:schemeClr val="dk1"/>
                </a:solidFill>
                <a:latin typeface="Times New Roman"/>
                <a:ea typeface="Times New Roman"/>
                <a:cs typeface="Times New Roman"/>
                <a:sym typeface="Times New Roman"/>
              </a:rPr>
              <a:t>      1</a:t>
            </a:r>
            <a:endParaRPr sz="2500" dirty="0">
              <a:solidFill>
                <a:schemeClr val="dk1"/>
              </a:solidFill>
              <a:latin typeface="Times New Roman"/>
              <a:ea typeface="Times New Roman"/>
              <a:cs typeface="Times New Roman"/>
              <a:sym typeface="Times New Roman"/>
            </a:endParaRPr>
          </a:p>
        </p:txBody>
      </p:sp>
      <p:sp>
        <p:nvSpPr>
          <p:cNvPr id="301" name="Google Shape;301;p14"/>
          <p:cNvSpPr txBox="1"/>
          <p:nvPr/>
        </p:nvSpPr>
        <p:spPr>
          <a:xfrm>
            <a:off x="3161271" y="2359391"/>
            <a:ext cx="848360" cy="405765"/>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2500" i="1" dirty="0">
                <a:solidFill>
                  <a:schemeClr val="dk1"/>
                </a:solidFill>
                <a:latin typeface="Times New Roman"/>
                <a:ea typeface="Times New Roman"/>
                <a:cs typeface="Times New Roman"/>
                <a:sym typeface="Times New Roman"/>
              </a:rPr>
              <a:t>d</a:t>
            </a:r>
            <a:r>
              <a:rPr lang="en-US" sz="2175" baseline="-25000" dirty="0">
                <a:solidFill>
                  <a:schemeClr val="dk1"/>
                </a:solidFill>
                <a:latin typeface="Noto Sans Symbols"/>
                <a:ea typeface="Noto Sans Symbols"/>
                <a:cs typeface="Noto Sans Symbols"/>
                <a:sym typeface="Noto Sans Symbols"/>
              </a:rPr>
              <a:t>+</a:t>
            </a:r>
            <a:r>
              <a:rPr lang="en-US" sz="2175" baseline="-25000" dirty="0">
                <a:solidFill>
                  <a:schemeClr val="dk1"/>
                </a:solidFill>
                <a:latin typeface="Times New Roman"/>
                <a:ea typeface="Times New Roman"/>
                <a:cs typeface="Times New Roman"/>
                <a:sym typeface="Times New Roman"/>
              </a:rPr>
              <a:t> </a:t>
            </a:r>
            <a:r>
              <a:rPr lang="en-US" sz="2500" dirty="0">
                <a:solidFill>
                  <a:schemeClr val="dk1"/>
                </a:solidFill>
                <a:latin typeface="Noto Sans Symbols"/>
                <a:ea typeface="Noto Sans Symbols"/>
                <a:cs typeface="Noto Sans Symbols"/>
                <a:sym typeface="Noto Sans Symbols"/>
              </a:rPr>
              <a:t>=</a:t>
            </a:r>
            <a:endParaRPr sz="2500" dirty="0">
              <a:solidFill>
                <a:schemeClr val="dk1"/>
              </a:solidFill>
              <a:latin typeface="Noto Sans Symbols"/>
              <a:ea typeface="Noto Sans Symbols"/>
              <a:cs typeface="Noto Sans Symbols"/>
              <a:sym typeface="Noto Sans Symbols"/>
            </a:endParaRPr>
          </a:p>
        </p:txBody>
      </p:sp>
      <p:sp>
        <p:nvSpPr>
          <p:cNvPr id="302" name="Google Shape;302;p14"/>
          <p:cNvSpPr/>
          <p:nvPr/>
        </p:nvSpPr>
        <p:spPr>
          <a:xfrm>
            <a:off x="6236834" y="5596300"/>
            <a:ext cx="906780" cy="0"/>
          </a:xfrm>
          <a:custGeom>
            <a:avLst/>
            <a:gdLst/>
            <a:ahLst/>
            <a:cxnLst/>
            <a:rect l="l" t="t" r="r" b="b"/>
            <a:pathLst>
              <a:path w="680085" h="120000" extrusionOk="0">
                <a:moveTo>
                  <a:pt x="0" y="0"/>
                </a:moveTo>
                <a:lnTo>
                  <a:pt x="679772" y="0"/>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14"/>
          <p:cNvSpPr txBox="1"/>
          <p:nvPr/>
        </p:nvSpPr>
        <p:spPr>
          <a:xfrm>
            <a:off x="6347255" y="5626823"/>
            <a:ext cx="921173" cy="450215"/>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2750" dirty="0">
                <a:solidFill>
                  <a:schemeClr val="dk1"/>
                </a:solidFill>
                <a:latin typeface="Times New Roman"/>
                <a:ea typeface="Times New Roman"/>
                <a:cs typeface="Times New Roman"/>
                <a:sym typeface="Times New Roman"/>
              </a:rPr>
              <a:t>|| </a:t>
            </a:r>
            <a:r>
              <a:rPr lang="en-US" sz="2750" b="1" dirty="0">
                <a:solidFill>
                  <a:schemeClr val="dk1"/>
                </a:solidFill>
                <a:latin typeface="Times New Roman"/>
                <a:ea typeface="Times New Roman"/>
                <a:cs typeface="Times New Roman"/>
                <a:sym typeface="Times New Roman"/>
              </a:rPr>
              <a:t>w </a:t>
            </a:r>
            <a:r>
              <a:rPr lang="en-US" sz="2750" dirty="0" smtClean="0">
                <a:solidFill>
                  <a:schemeClr val="dk1"/>
                </a:solidFill>
                <a:latin typeface="Times New Roman"/>
                <a:ea typeface="Times New Roman"/>
                <a:cs typeface="Times New Roman"/>
                <a:sym typeface="Times New Roman"/>
              </a:rPr>
              <a:t>||  </a:t>
            </a:r>
            <a:endParaRPr sz="2750" dirty="0">
              <a:solidFill>
                <a:schemeClr val="dk1"/>
              </a:solidFill>
              <a:latin typeface="Times New Roman"/>
              <a:ea typeface="Times New Roman"/>
              <a:cs typeface="Times New Roman"/>
              <a:sym typeface="Times New Roman"/>
            </a:endParaRPr>
          </a:p>
        </p:txBody>
      </p:sp>
      <p:sp>
        <p:nvSpPr>
          <p:cNvPr id="304" name="Google Shape;304;p14"/>
          <p:cNvSpPr txBox="1"/>
          <p:nvPr/>
        </p:nvSpPr>
        <p:spPr>
          <a:xfrm>
            <a:off x="6564073" y="5094288"/>
            <a:ext cx="271780" cy="450215"/>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2750">
                <a:solidFill>
                  <a:schemeClr val="dk1"/>
                </a:solidFill>
                <a:latin typeface="Times New Roman"/>
                <a:ea typeface="Times New Roman"/>
                <a:cs typeface="Times New Roman"/>
                <a:sym typeface="Times New Roman"/>
              </a:rPr>
              <a:t>2</a:t>
            </a:r>
            <a:endParaRPr sz="2750">
              <a:solidFill>
                <a:schemeClr val="dk1"/>
              </a:solidFill>
              <a:latin typeface="Times New Roman"/>
              <a:ea typeface="Times New Roman"/>
              <a:cs typeface="Times New Roman"/>
              <a:sym typeface="Times New Roman"/>
            </a:endParaRPr>
          </a:p>
        </p:txBody>
      </p:sp>
      <p:sp>
        <p:nvSpPr>
          <p:cNvPr id="305" name="Google Shape;305;p14"/>
          <p:cNvSpPr txBox="1"/>
          <p:nvPr/>
        </p:nvSpPr>
        <p:spPr>
          <a:xfrm>
            <a:off x="4592835" y="5535053"/>
            <a:ext cx="1135380" cy="2965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306" name="Google Shape;306;p14"/>
          <p:cNvSpPr txBox="1"/>
          <p:nvPr/>
        </p:nvSpPr>
        <p:spPr>
          <a:xfrm>
            <a:off x="3028961" y="5355488"/>
            <a:ext cx="3644053" cy="450215"/>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2750" i="1" dirty="0">
                <a:solidFill>
                  <a:schemeClr val="dk1"/>
                </a:solidFill>
                <a:latin typeface="Times New Roman"/>
                <a:ea typeface="Times New Roman"/>
                <a:cs typeface="Times New Roman"/>
                <a:sym typeface="Times New Roman"/>
              </a:rPr>
              <a:t>margin </a:t>
            </a:r>
            <a:r>
              <a:rPr lang="en-US" sz="2750" dirty="0">
                <a:solidFill>
                  <a:schemeClr val="dk1"/>
                </a:solidFill>
                <a:latin typeface="Noto Sans Symbols"/>
                <a:ea typeface="Noto Sans Symbols"/>
                <a:cs typeface="Noto Sans Symbols"/>
                <a:sym typeface="Noto Sans Symbols"/>
              </a:rPr>
              <a:t>=</a:t>
            </a:r>
            <a:r>
              <a:rPr lang="en-US" sz="2750" dirty="0">
                <a:solidFill>
                  <a:schemeClr val="dk1"/>
                </a:solidFill>
                <a:latin typeface="Times New Roman"/>
                <a:ea typeface="Times New Roman"/>
                <a:cs typeface="Times New Roman"/>
                <a:sym typeface="Times New Roman"/>
              </a:rPr>
              <a:t> </a:t>
            </a:r>
            <a:r>
              <a:rPr lang="en-US" sz="2750" i="1" dirty="0" smtClean="0">
                <a:solidFill>
                  <a:schemeClr val="dk1"/>
                </a:solidFill>
                <a:latin typeface="Times New Roman"/>
                <a:ea typeface="Times New Roman"/>
                <a:cs typeface="Times New Roman"/>
                <a:sym typeface="Times New Roman"/>
              </a:rPr>
              <a:t>d	</a:t>
            </a:r>
            <a:r>
              <a:rPr lang="en-US" sz="2750" dirty="0" smtClean="0">
                <a:solidFill>
                  <a:schemeClr val="dk1"/>
                </a:solidFill>
                <a:latin typeface="Noto Sans Symbols"/>
                <a:ea typeface="Noto Sans Symbols"/>
                <a:cs typeface="Noto Sans Symbols"/>
                <a:sym typeface="Noto Sans Symbols"/>
              </a:rPr>
              <a:t>+</a:t>
            </a:r>
            <a:r>
              <a:rPr lang="en-US" sz="2750" dirty="0" smtClean="0">
                <a:solidFill>
                  <a:schemeClr val="dk1"/>
                </a:solidFill>
                <a:latin typeface="Times New Roman"/>
                <a:ea typeface="Times New Roman"/>
                <a:cs typeface="Times New Roman"/>
                <a:sym typeface="Times New Roman"/>
              </a:rPr>
              <a:t>   </a:t>
            </a:r>
            <a:r>
              <a:rPr lang="en-US" sz="2750" i="1" dirty="0" smtClean="0">
                <a:solidFill>
                  <a:schemeClr val="dk1"/>
                </a:solidFill>
                <a:latin typeface="Times New Roman"/>
                <a:ea typeface="Times New Roman"/>
                <a:cs typeface="Times New Roman"/>
                <a:sym typeface="Times New Roman"/>
              </a:rPr>
              <a:t>d     </a:t>
            </a:r>
            <a:r>
              <a:rPr lang="en-US" sz="2750" dirty="0" smtClean="0">
                <a:solidFill>
                  <a:schemeClr val="dk1"/>
                </a:solidFill>
                <a:latin typeface="Noto Sans Symbols"/>
                <a:ea typeface="Noto Sans Symbols"/>
                <a:cs typeface="Noto Sans Symbols"/>
                <a:sym typeface="Noto Sans Symbols"/>
              </a:rPr>
              <a:t>=</a:t>
            </a:r>
            <a:endParaRPr sz="2750" dirty="0">
              <a:solidFill>
                <a:schemeClr val="dk1"/>
              </a:solidFill>
              <a:latin typeface="Noto Sans Symbols"/>
              <a:ea typeface="Noto Sans Symbols"/>
              <a:cs typeface="Noto Sans Symbols"/>
              <a:sym typeface="Noto Sans Symbols"/>
            </a:endParaRPr>
          </a:p>
        </p:txBody>
      </p:sp>
      <p:sp>
        <p:nvSpPr>
          <p:cNvPr id="307" name="Google Shape;307;p14"/>
          <p:cNvSpPr/>
          <p:nvPr/>
        </p:nvSpPr>
        <p:spPr>
          <a:xfrm>
            <a:off x="4034129" y="4353293"/>
            <a:ext cx="2081107" cy="0"/>
          </a:xfrm>
          <a:custGeom>
            <a:avLst/>
            <a:gdLst/>
            <a:ahLst/>
            <a:cxnLst/>
            <a:rect l="l" t="t" r="r" b="b"/>
            <a:pathLst>
              <a:path w="1560829" h="120000" extrusionOk="0">
                <a:moveTo>
                  <a:pt x="0" y="0"/>
                </a:moveTo>
                <a:lnTo>
                  <a:pt x="1560796" y="0"/>
                </a:lnTo>
              </a:path>
            </a:pathLst>
          </a:custGeom>
          <a:noFill/>
          <a:ln w="12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14"/>
          <p:cNvSpPr/>
          <p:nvPr/>
        </p:nvSpPr>
        <p:spPr>
          <a:xfrm>
            <a:off x="6548204" y="4353293"/>
            <a:ext cx="789093" cy="0"/>
          </a:xfrm>
          <a:custGeom>
            <a:avLst/>
            <a:gdLst/>
            <a:ahLst/>
            <a:cxnLst/>
            <a:rect l="l" t="t" r="r" b="b"/>
            <a:pathLst>
              <a:path w="591820" h="120000" extrusionOk="0">
                <a:moveTo>
                  <a:pt x="0" y="0"/>
                </a:moveTo>
                <a:lnTo>
                  <a:pt x="591639" y="0"/>
                </a:lnTo>
              </a:path>
            </a:pathLst>
          </a:custGeom>
          <a:noFill/>
          <a:ln w="12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14"/>
          <p:cNvSpPr/>
          <p:nvPr/>
        </p:nvSpPr>
        <p:spPr>
          <a:xfrm>
            <a:off x="7770943" y="4353293"/>
            <a:ext cx="789093" cy="0"/>
          </a:xfrm>
          <a:custGeom>
            <a:avLst/>
            <a:gdLst/>
            <a:ahLst/>
            <a:cxnLst/>
            <a:rect l="l" t="t" r="r" b="b"/>
            <a:pathLst>
              <a:path w="591820" h="120000" extrusionOk="0">
                <a:moveTo>
                  <a:pt x="0" y="0"/>
                </a:moveTo>
                <a:lnTo>
                  <a:pt x="591385" y="0"/>
                </a:lnTo>
              </a:path>
            </a:pathLst>
          </a:custGeom>
          <a:noFill/>
          <a:ln w="12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14"/>
          <p:cNvSpPr txBox="1"/>
          <p:nvPr/>
        </p:nvSpPr>
        <p:spPr>
          <a:xfrm>
            <a:off x="4665407" y="4350549"/>
            <a:ext cx="3889587" cy="3994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50" dirty="0">
                <a:solidFill>
                  <a:schemeClr val="dk1"/>
                </a:solidFill>
                <a:latin typeface="Times New Roman"/>
                <a:ea typeface="Times New Roman"/>
                <a:cs typeface="Times New Roman"/>
                <a:sym typeface="Times New Roman"/>
              </a:rPr>
              <a:t>|| </a:t>
            </a:r>
            <a:r>
              <a:rPr lang="en-US" sz="2450" b="1" dirty="0">
                <a:solidFill>
                  <a:schemeClr val="dk1"/>
                </a:solidFill>
                <a:latin typeface="Times New Roman"/>
                <a:ea typeface="Times New Roman"/>
                <a:cs typeface="Times New Roman"/>
                <a:sym typeface="Times New Roman"/>
              </a:rPr>
              <a:t>w </a:t>
            </a:r>
            <a:r>
              <a:rPr lang="en-US" sz="2450" dirty="0">
                <a:solidFill>
                  <a:schemeClr val="dk1"/>
                </a:solidFill>
                <a:latin typeface="Times New Roman"/>
                <a:ea typeface="Times New Roman"/>
                <a:cs typeface="Times New Roman"/>
                <a:sym typeface="Times New Roman"/>
              </a:rPr>
              <a:t>||	</a:t>
            </a:r>
            <a:r>
              <a:rPr lang="en-US" sz="2450" dirty="0" smtClean="0">
                <a:solidFill>
                  <a:schemeClr val="dk1"/>
                </a:solidFill>
                <a:latin typeface="Times New Roman"/>
                <a:ea typeface="Times New Roman"/>
                <a:cs typeface="Times New Roman"/>
                <a:sym typeface="Times New Roman"/>
              </a:rPr>
              <a:t>              || </a:t>
            </a:r>
            <a:r>
              <a:rPr lang="en-US" sz="2450" b="1" dirty="0">
                <a:solidFill>
                  <a:schemeClr val="dk1"/>
                </a:solidFill>
                <a:latin typeface="Times New Roman"/>
                <a:ea typeface="Times New Roman"/>
                <a:cs typeface="Times New Roman"/>
                <a:sym typeface="Times New Roman"/>
              </a:rPr>
              <a:t>w </a:t>
            </a:r>
            <a:r>
              <a:rPr lang="en-US" sz="2450" dirty="0">
                <a:solidFill>
                  <a:schemeClr val="dk1"/>
                </a:solidFill>
                <a:latin typeface="Times New Roman"/>
                <a:ea typeface="Times New Roman"/>
                <a:cs typeface="Times New Roman"/>
                <a:sym typeface="Times New Roman"/>
              </a:rPr>
              <a:t>||	</a:t>
            </a:r>
            <a:r>
              <a:rPr lang="en-US" sz="2450" dirty="0" smtClean="0">
                <a:solidFill>
                  <a:schemeClr val="dk1"/>
                </a:solidFill>
                <a:latin typeface="Times New Roman"/>
                <a:ea typeface="Times New Roman"/>
                <a:cs typeface="Times New Roman"/>
                <a:sym typeface="Times New Roman"/>
              </a:rPr>
              <a:t>      || </a:t>
            </a:r>
            <a:r>
              <a:rPr lang="en-US" sz="2450" b="1" dirty="0">
                <a:solidFill>
                  <a:schemeClr val="dk1"/>
                </a:solidFill>
                <a:latin typeface="Times New Roman"/>
                <a:ea typeface="Times New Roman"/>
                <a:cs typeface="Times New Roman"/>
                <a:sym typeface="Times New Roman"/>
              </a:rPr>
              <a:t>w </a:t>
            </a:r>
            <a:r>
              <a:rPr lang="en-US" sz="2450" dirty="0">
                <a:solidFill>
                  <a:schemeClr val="dk1"/>
                </a:solidFill>
                <a:latin typeface="Times New Roman"/>
                <a:ea typeface="Times New Roman"/>
                <a:cs typeface="Times New Roman"/>
                <a:sym typeface="Times New Roman"/>
              </a:rPr>
              <a:t>||</a:t>
            </a:r>
            <a:endParaRPr sz="2450" dirty="0">
              <a:solidFill>
                <a:schemeClr val="dk1"/>
              </a:solidFill>
              <a:latin typeface="Times New Roman"/>
              <a:ea typeface="Times New Roman"/>
              <a:cs typeface="Times New Roman"/>
              <a:sym typeface="Times New Roman"/>
            </a:endParaRPr>
          </a:p>
        </p:txBody>
      </p:sp>
      <p:sp>
        <p:nvSpPr>
          <p:cNvPr id="311" name="Google Shape;311;p14"/>
          <p:cNvSpPr txBox="1"/>
          <p:nvPr/>
        </p:nvSpPr>
        <p:spPr>
          <a:xfrm>
            <a:off x="6198953" y="4140346"/>
            <a:ext cx="1487593" cy="3994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50" dirty="0">
                <a:solidFill>
                  <a:schemeClr val="dk1"/>
                </a:solidFill>
                <a:latin typeface="Noto Sans Symbols"/>
                <a:ea typeface="Noto Sans Symbols"/>
                <a:cs typeface="Noto Sans Symbols"/>
                <a:sym typeface="Noto Sans Symbols"/>
              </a:rPr>
              <a:t>=</a:t>
            </a:r>
            <a:r>
              <a:rPr lang="en-US" sz="2450" dirty="0">
                <a:solidFill>
                  <a:schemeClr val="dk1"/>
                </a:solidFill>
                <a:latin typeface="Times New Roman"/>
                <a:ea typeface="Times New Roman"/>
                <a:cs typeface="Times New Roman"/>
                <a:sym typeface="Times New Roman"/>
              </a:rPr>
              <a:t>	</a:t>
            </a:r>
            <a:r>
              <a:rPr lang="en-US" sz="2450" dirty="0" smtClean="0">
                <a:solidFill>
                  <a:schemeClr val="dk1"/>
                </a:solidFill>
                <a:latin typeface="Times New Roman"/>
                <a:ea typeface="Times New Roman"/>
                <a:cs typeface="Times New Roman"/>
                <a:sym typeface="Times New Roman"/>
              </a:rPr>
              <a:t>    </a:t>
            </a:r>
            <a:r>
              <a:rPr lang="en-US" sz="2450" dirty="0" smtClean="0">
                <a:solidFill>
                  <a:schemeClr val="dk1"/>
                </a:solidFill>
                <a:latin typeface="Noto Sans Symbols"/>
                <a:ea typeface="Noto Sans Symbols"/>
                <a:cs typeface="Noto Sans Symbols"/>
                <a:sym typeface="Noto Sans Symbols"/>
              </a:rPr>
              <a:t>=</a:t>
            </a:r>
            <a:endParaRPr sz="2450" dirty="0">
              <a:solidFill>
                <a:schemeClr val="dk1"/>
              </a:solidFill>
              <a:latin typeface="Noto Sans Symbols"/>
              <a:ea typeface="Noto Sans Symbols"/>
              <a:cs typeface="Noto Sans Symbols"/>
              <a:sym typeface="Noto Sans Symbols"/>
            </a:endParaRPr>
          </a:p>
        </p:txBody>
      </p:sp>
      <p:sp>
        <p:nvSpPr>
          <p:cNvPr id="312" name="Google Shape;312;p14"/>
          <p:cNvSpPr txBox="1"/>
          <p:nvPr/>
        </p:nvSpPr>
        <p:spPr>
          <a:xfrm>
            <a:off x="3951051" y="3911461"/>
            <a:ext cx="4373880" cy="399415"/>
          </a:xfrm>
          <a:prstGeom prst="rect">
            <a:avLst/>
          </a:prstGeom>
          <a:noFill/>
          <a:ln>
            <a:noFill/>
          </a:ln>
        </p:spPr>
        <p:txBody>
          <a:bodyPr spcFirstLastPara="1" wrap="square" lIns="0" tIns="12700" rIns="0" bIns="0" anchor="t" anchorCtr="0">
            <a:spAutoFit/>
          </a:bodyPr>
          <a:lstStyle/>
          <a:p>
            <a:pPr marL="63500" marR="0" lvl="0" indent="0" algn="l" rtl="0">
              <a:lnSpc>
                <a:spcPct val="100000"/>
              </a:lnSpc>
              <a:spcBef>
                <a:spcPts val="0"/>
              </a:spcBef>
              <a:spcAft>
                <a:spcPts val="0"/>
              </a:spcAft>
              <a:buNone/>
            </a:pPr>
            <a:r>
              <a:rPr lang="en-US" sz="2450" dirty="0">
                <a:solidFill>
                  <a:schemeClr val="dk1"/>
                </a:solidFill>
                <a:latin typeface="Times New Roman"/>
                <a:ea typeface="Times New Roman"/>
                <a:cs typeface="Times New Roman"/>
                <a:sym typeface="Times New Roman"/>
              </a:rPr>
              <a:t>| </a:t>
            </a:r>
            <a:r>
              <a:rPr lang="en-US" sz="2450" dirty="0">
                <a:solidFill>
                  <a:schemeClr val="dk1"/>
                </a:solidFill>
                <a:latin typeface="Noto Sans Symbols"/>
                <a:ea typeface="Noto Sans Symbols"/>
                <a:cs typeface="Noto Sans Symbols"/>
                <a:sym typeface="Noto Sans Symbols"/>
              </a:rPr>
              <a:t>〈</a:t>
            </a:r>
            <a:r>
              <a:rPr lang="en-US" sz="2450" b="1" dirty="0">
                <a:solidFill>
                  <a:schemeClr val="dk1"/>
                </a:solidFill>
                <a:latin typeface="Times New Roman"/>
                <a:ea typeface="Times New Roman"/>
                <a:cs typeface="Times New Roman"/>
                <a:sym typeface="Times New Roman"/>
              </a:rPr>
              <a:t>w </a:t>
            </a:r>
            <a:r>
              <a:rPr lang="en-US" sz="2450" dirty="0">
                <a:solidFill>
                  <a:schemeClr val="dk1"/>
                </a:solidFill>
                <a:latin typeface="Noto Sans Symbols"/>
                <a:ea typeface="Noto Sans Symbols"/>
                <a:cs typeface="Noto Sans Symbols"/>
                <a:sym typeface="Noto Sans Symbols"/>
              </a:rPr>
              <a:t>×</a:t>
            </a:r>
            <a:r>
              <a:rPr lang="en-US" sz="2450" dirty="0">
                <a:solidFill>
                  <a:schemeClr val="dk1"/>
                </a:solidFill>
                <a:latin typeface="Times New Roman"/>
                <a:ea typeface="Times New Roman"/>
                <a:cs typeface="Times New Roman"/>
                <a:sym typeface="Times New Roman"/>
              </a:rPr>
              <a:t> </a:t>
            </a:r>
            <a:r>
              <a:rPr lang="en-US" sz="2450" b="1" dirty="0">
                <a:solidFill>
                  <a:schemeClr val="dk1"/>
                </a:solidFill>
                <a:latin typeface="Times New Roman"/>
                <a:ea typeface="Times New Roman"/>
                <a:cs typeface="Times New Roman"/>
                <a:sym typeface="Times New Roman"/>
              </a:rPr>
              <a:t>x</a:t>
            </a:r>
            <a:r>
              <a:rPr lang="en-US" sz="2100" baseline="30000" dirty="0">
                <a:solidFill>
                  <a:schemeClr val="dk1"/>
                </a:solidFill>
                <a:latin typeface="Noto Sans Symbols"/>
                <a:ea typeface="Noto Sans Symbols"/>
                <a:cs typeface="Noto Sans Symbols"/>
                <a:sym typeface="Noto Sans Symbols"/>
              </a:rPr>
              <a:t>−</a:t>
            </a:r>
            <a:r>
              <a:rPr lang="en-US" sz="2100" baseline="30000" dirty="0">
                <a:solidFill>
                  <a:schemeClr val="dk1"/>
                </a:solidFill>
                <a:latin typeface="Times New Roman"/>
                <a:ea typeface="Times New Roman"/>
                <a:cs typeface="Times New Roman"/>
                <a:sym typeface="Times New Roman"/>
              </a:rPr>
              <a:t> </a:t>
            </a:r>
            <a:r>
              <a:rPr lang="en-US" sz="2450" dirty="0" smtClean="0">
                <a:solidFill>
                  <a:schemeClr val="dk1"/>
                </a:solidFill>
                <a:latin typeface="Noto Sans Symbols"/>
                <a:ea typeface="Noto Sans Symbols"/>
                <a:cs typeface="Noto Sans Symbols"/>
                <a:sym typeface="Noto Sans Symbols"/>
              </a:rPr>
              <a:t>〉+</a:t>
            </a:r>
            <a:r>
              <a:rPr lang="en-US" sz="2450" dirty="0" smtClean="0">
                <a:solidFill>
                  <a:schemeClr val="dk1"/>
                </a:solidFill>
                <a:latin typeface="Times New Roman"/>
                <a:ea typeface="Times New Roman"/>
                <a:cs typeface="Times New Roman"/>
                <a:sym typeface="Times New Roman"/>
              </a:rPr>
              <a:t> </a:t>
            </a:r>
            <a:r>
              <a:rPr lang="en-US" sz="2450" i="1" dirty="0">
                <a:solidFill>
                  <a:schemeClr val="dk1"/>
                </a:solidFill>
                <a:latin typeface="Times New Roman"/>
                <a:ea typeface="Times New Roman"/>
                <a:cs typeface="Times New Roman"/>
                <a:sym typeface="Times New Roman"/>
              </a:rPr>
              <a:t>b </a:t>
            </a:r>
            <a:r>
              <a:rPr lang="en-US" sz="2450" dirty="0">
                <a:solidFill>
                  <a:schemeClr val="dk1"/>
                </a:solidFill>
                <a:latin typeface="Times New Roman"/>
                <a:ea typeface="Times New Roman"/>
                <a:cs typeface="Times New Roman"/>
                <a:sym typeface="Times New Roman"/>
              </a:rPr>
              <a:t>|	| </a:t>
            </a:r>
            <a:r>
              <a:rPr lang="en-US" sz="2450" dirty="0">
                <a:solidFill>
                  <a:schemeClr val="dk1"/>
                </a:solidFill>
                <a:latin typeface="Noto Sans Symbols"/>
                <a:ea typeface="Noto Sans Symbols"/>
                <a:cs typeface="Noto Sans Symbols"/>
                <a:sym typeface="Noto Sans Symbols"/>
              </a:rPr>
              <a:t>−</a:t>
            </a:r>
            <a:r>
              <a:rPr lang="en-US" sz="2450" dirty="0">
                <a:solidFill>
                  <a:schemeClr val="dk1"/>
                </a:solidFill>
                <a:latin typeface="Times New Roman"/>
                <a:ea typeface="Times New Roman"/>
                <a:cs typeface="Times New Roman"/>
                <a:sym typeface="Times New Roman"/>
              </a:rPr>
              <a:t>1|	</a:t>
            </a:r>
            <a:r>
              <a:rPr lang="en-US" sz="2450" dirty="0" smtClean="0">
                <a:solidFill>
                  <a:schemeClr val="dk1"/>
                </a:solidFill>
                <a:latin typeface="Times New Roman"/>
                <a:ea typeface="Times New Roman"/>
                <a:cs typeface="Times New Roman"/>
                <a:sym typeface="Times New Roman"/>
              </a:rPr>
              <a:t>      1</a:t>
            </a:r>
            <a:endParaRPr sz="2450" dirty="0">
              <a:solidFill>
                <a:schemeClr val="dk1"/>
              </a:solidFill>
              <a:latin typeface="Times New Roman"/>
              <a:ea typeface="Times New Roman"/>
              <a:cs typeface="Times New Roman"/>
              <a:sym typeface="Times New Roman"/>
            </a:endParaRPr>
          </a:p>
        </p:txBody>
      </p:sp>
      <p:sp>
        <p:nvSpPr>
          <p:cNvPr id="313" name="Google Shape;313;p14"/>
          <p:cNvSpPr txBox="1"/>
          <p:nvPr/>
        </p:nvSpPr>
        <p:spPr>
          <a:xfrm>
            <a:off x="3160155" y="4107769"/>
            <a:ext cx="829733" cy="39941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450" i="1">
                <a:solidFill>
                  <a:schemeClr val="dk1"/>
                </a:solidFill>
                <a:latin typeface="Times New Roman"/>
                <a:ea typeface="Times New Roman"/>
                <a:cs typeface="Times New Roman"/>
                <a:sym typeface="Times New Roman"/>
              </a:rPr>
              <a:t>d</a:t>
            </a:r>
            <a:r>
              <a:rPr lang="en-US" sz="2100" baseline="-25000">
                <a:solidFill>
                  <a:schemeClr val="dk1"/>
                </a:solidFill>
                <a:latin typeface="Noto Sans Symbols"/>
                <a:ea typeface="Noto Sans Symbols"/>
                <a:cs typeface="Noto Sans Symbols"/>
                <a:sym typeface="Noto Sans Symbols"/>
              </a:rPr>
              <a:t>−</a:t>
            </a:r>
            <a:r>
              <a:rPr lang="en-US" sz="2100" baseline="-25000">
                <a:solidFill>
                  <a:schemeClr val="dk1"/>
                </a:solidFill>
                <a:latin typeface="Times New Roman"/>
                <a:ea typeface="Times New Roman"/>
                <a:cs typeface="Times New Roman"/>
                <a:sym typeface="Times New Roman"/>
              </a:rPr>
              <a:t> </a:t>
            </a:r>
            <a:r>
              <a:rPr lang="en-US" sz="2450">
                <a:solidFill>
                  <a:schemeClr val="dk1"/>
                </a:solidFill>
                <a:latin typeface="Noto Sans Symbols"/>
                <a:ea typeface="Noto Sans Symbols"/>
                <a:cs typeface="Noto Sans Symbols"/>
                <a:sym typeface="Noto Sans Symbols"/>
              </a:rPr>
              <a:t>=</a:t>
            </a:r>
            <a:endParaRPr sz="2450">
              <a:solidFill>
                <a:schemeClr val="dk1"/>
              </a:solidFill>
              <a:latin typeface="Noto Sans Symbols"/>
              <a:ea typeface="Noto Sans Symbols"/>
              <a:cs typeface="Noto Sans Symbols"/>
              <a:sym typeface="Noto Sans Symbols"/>
            </a:endParaRPr>
          </a:p>
        </p:txBody>
      </p:sp>
      <p:sp>
        <p:nvSpPr>
          <p:cNvPr id="314" name="Google Shape;314;p14"/>
          <p:cNvSpPr txBox="1"/>
          <p:nvPr/>
        </p:nvSpPr>
        <p:spPr>
          <a:xfrm>
            <a:off x="10671387" y="2310561"/>
            <a:ext cx="917787"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[Eq.6]</a:t>
            </a:r>
            <a:endParaRPr sz="2000">
              <a:solidFill>
                <a:schemeClr val="dk1"/>
              </a:solidFill>
              <a:latin typeface="Arial"/>
              <a:ea typeface="Arial"/>
              <a:cs typeface="Arial"/>
              <a:sym typeface="Arial"/>
            </a:endParaRPr>
          </a:p>
        </p:txBody>
      </p:sp>
      <p:sp>
        <p:nvSpPr>
          <p:cNvPr id="315" name="Google Shape;315;p14"/>
          <p:cNvSpPr txBox="1"/>
          <p:nvPr/>
        </p:nvSpPr>
        <p:spPr>
          <a:xfrm>
            <a:off x="10569785" y="4063162"/>
            <a:ext cx="917787"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[Eq.7]</a:t>
            </a:r>
            <a:endParaRPr sz="2000">
              <a:solidFill>
                <a:schemeClr val="dk1"/>
              </a:solidFill>
              <a:latin typeface="Arial"/>
              <a:ea typeface="Arial"/>
              <a:cs typeface="Arial"/>
              <a:sym typeface="Arial"/>
            </a:endParaRPr>
          </a:p>
        </p:txBody>
      </p:sp>
      <p:sp>
        <p:nvSpPr>
          <p:cNvPr id="316" name="Google Shape;316;p14"/>
          <p:cNvSpPr txBox="1"/>
          <p:nvPr/>
        </p:nvSpPr>
        <p:spPr>
          <a:xfrm>
            <a:off x="10569785" y="5358561"/>
            <a:ext cx="917787"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[Eq.8]</a:t>
            </a:r>
            <a:endParaRPr sz="200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5"/>
          <p:cNvSpPr txBox="1"/>
          <p:nvPr/>
        </p:nvSpPr>
        <p:spPr>
          <a:xfrm>
            <a:off x="629920" y="1338504"/>
            <a:ext cx="10820400" cy="2424895"/>
          </a:xfrm>
          <a:prstGeom prst="rect">
            <a:avLst/>
          </a:prstGeom>
          <a:noFill/>
          <a:ln>
            <a:noFill/>
          </a:ln>
        </p:spPr>
        <p:txBody>
          <a:bodyPr spcFirstLastPara="1" wrap="square" lIns="0" tIns="74275" rIns="0" bIns="0" anchor="t" anchorCtr="0">
            <a:spAutoFit/>
          </a:bodyPr>
          <a:lstStyle/>
          <a:p>
            <a:pPr marL="762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Định nghĩa (</a:t>
            </a:r>
            <a:r>
              <a:rPr lang="en-US" sz="2400" b="1">
                <a:solidFill>
                  <a:schemeClr val="dk1"/>
                </a:solidFill>
                <a:latin typeface="Arial"/>
                <a:ea typeface="Arial"/>
                <a:cs typeface="Arial"/>
                <a:sym typeface="Arial"/>
              </a:rPr>
              <a:t>Linear SVM – </a:t>
            </a:r>
            <a:r>
              <a:rPr lang="en-US" sz="2400">
                <a:solidFill>
                  <a:schemeClr val="dk1"/>
                </a:solidFill>
                <a:latin typeface="Arial"/>
                <a:ea typeface="Arial"/>
                <a:cs typeface="Arial"/>
                <a:sym typeface="Arial"/>
              </a:rPr>
              <a:t>Trường hợp </a:t>
            </a:r>
            <a:r>
              <a:rPr lang="en-US" sz="2400" b="1">
                <a:solidFill>
                  <a:schemeClr val="dk1"/>
                </a:solidFill>
                <a:latin typeface="Arial"/>
                <a:ea typeface="Arial"/>
                <a:cs typeface="Arial"/>
                <a:sym typeface="Arial"/>
              </a:rPr>
              <a:t>phân tách được</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419100" marR="0" lvl="0" indent="-342900" algn="l" rtl="0">
              <a:lnSpc>
                <a:spcPct val="100000"/>
              </a:lnSpc>
              <a:spcBef>
                <a:spcPts val="484"/>
              </a:spcBef>
              <a:spcAft>
                <a:spcPts val="0"/>
              </a:spcAft>
              <a:buClr>
                <a:srgbClr val="CC9900"/>
              </a:buClr>
              <a:buSzPts val="1550"/>
              <a:buFont typeface="Noto Sans Symbols"/>
              <a:buChar char="■"/>
            </a:pPr>
            <a:r>
              <a:rPr lang="en-US" sz="2400">
                <a:solidFill>
                  <a:schemeClr val="dk1"/>
                </a:solidFill>
                <a:latin typeface="Arial"/>
                <a:ea typeface="Arial"/>
                <a:cs typeface="Arial"/>
                <a:sym typeface="Arial"/>
              </a:rPr>
              <a:t>Tập gồm </a:t>
            </a:r>
            <a:r>
              <a:rPr lang="en-US" sz="2400" i="1">
                <a:solidFill>
                  <a:schemeClr val="dk1"/>
                </a:solidFill>
                <a:latin typeface="Courier New"/>
                <a:ea typeface="Courier New"/>
                <a:cs typeface="Courier New"/>
                <a:sym typeface="Courier New"/>
              </a:rPr>
              <a:t>r </a:t>
            </a:r>
            <a:r>
              <a:rPr lang="en-US" sz="2400">
                <a:solidFill>
                  <a:schemeClr val="dk1"/>
                </a:solidFill>
                <a:latin typeface="Arial"/>
                <a:ea typeface="Arial"/>
                <a:cs typeface="Arial"/>
                <a:sym typeface="Arial"/>
              </a:rPr>
              <a:t>ví dụ huấn luyện có thể phân tách tuyến tính</a:t>
            </a:r>
            <a:endParaRPr sz="2400">
              <a:solidFill>
                <a:schemeClr val="dk1"/>
              </a:solidFill>
              <a:latin typeface="Arial"/>
              <a:ea typeface="Arial"/>
              <a:cs typeface="Arial"/>
              <a:sym typeface="Arial"/>
            </a:endParaRPr>
          </a:p>
          <a:p>
            <a:pPr marL="647700" marR="0" lvl="0" indent="0" algn="l" rtl="0">
              <a:lnSpc>
                <a:spcPct val="100000"/>
              </a:lnSpc>
              <a:spcBef>
                <a:spcPts val="620"/>
              </a:spcBef>
              <a:spcAft>
                <a:spcPts val="0"/>
              </a:spcAft>
              <a:buNone/>
            </a:pPr>
            <a:r>
              <a:rPr lang="en-US" sz="2400" i="1">
                <a:solidFill>
                  <a:schemeClr val="dk1"/>
                </a:solidFill>
                <a:latin typeface="Arial"/>
                <a:ea typeface="Arial"/>
                <a:cs typeface="Arial"/>
                <a:sym typeface="Arial"/>
              </a:rPr>
              <a:t>D </a:t>
            </a:r>
            <a:r>
              <a:rPr lang="en-US" sz="2400">
                <a:solidFill>
                  <a:schemeClr val="dk1"/>
                </a:solidFill>
                <a:latin typeface="Arial"/>
                <a:ea typeface="Arial"/>
                <a:cs typeface="Arial"/>
                <a:sym typeface="Arial"/>
              </a:rPr>
              <a:t>= {(</a:t>
            </a:r>
            <a:r>
              <a:rPr lang="en-US" sz="2400" b="1">
                <a:solidFill>
                  <a:schemeClr val="dk1"/>
                </a:solidFill>
                <a:latin typeface="Arial"/>
                <a:ea typeface="Arial"/>
                <a:cs typeface="Arial"/>
                <a:sym typeface="Arial"/>
              </a:rPr>
              <a:t>x</a:t>
            </a:r>
            <a:r>
              <a:rPr lang="en-US" sz="2400" b="1" baseline="-25000">
                <a:solidFill>
                  <a:schemeClr val="dk1"/>
                </a:solidFill>
                <a:latin typeface="Arial"/>
                <a:ea typeface="Arial"/>
                <a:cs typeface="Arial"/>
                <a:sym typeface="Arial"/>
              </a:rPr>
              <a:t>1</a:t>
            </a:r>
            <a:r>
              <a:rPr lang="en-US" sz="2400">
                <a:solidFill>
                  <a:schemeClr val="dk1"/>
                </a:solidFill>
                <a:latin typeface="Arial"/>
                <a:ea typeface="Arial"/>
                <a:cs typeface="Arial"/>
                <a:sym typeface="Arial"/>
              </a:rPr>
              <a:t>,</a:t>
            </a:r>
            <a:r>
              <a:rPr lang="en-US" sz="2400" i="1">
                <a:solidFill>
                  <a:schemeClr val="dk1"/>
                </a:solidFill>
                <a:latin typeface="Arial"/>
                <a:ea typeface="Arial"/>
                <a:cs typeface="Arial"/>
                <a:sym typeface="Arial"/>
              </a:rPr>
              <a:t>y</a:t>
            </a:r>
            <a:r>
              <a:rPr lang="en-US" sz="2400" baseline="-25000">
                <a:solidFill>
                  <a:schemeClr val="dk1"/>
                </a:solidFill>
                <a:latin typeface="Arial"/>
                <a:ea typeface="Arial"/>
                <a:cs typeface="Arial"/>
                <a:sym typeface="Arial"/>
              </a:rPr>
              <a:t>1</a:t>
            </a:r>
            <a:r>
              <a:rPr lang="en-US" sz="2400">
                <a:solidFill>
                  <a:schemeClr val="dk1"/>
                </a:solidFill>
                <a:latin typeface="Arial"/>
                <a:ea typeface="Arial"/>
                <a:cs typeface="Arial"/>
                <a:sym typeface="Arial"/>
              </a:rPr>
              <a:t>), (</a:t>
            </a:r>
            <a:r>
              <a:rPr lang="en-US" sz="2400" b="1">
                <a:solidFill>
                  <a:schemeClr val="dk1"/>
                </a:solidFill>
                <a:latin typeface="Arial"/>
                <a:ea typeface="Arial"/>
                <a:cs typeface="Arial"/>
                <a:sym typeface="Arial"/>
              </a:rPr>
              <a:t>x</a:t>
            </a:r>
            <a:r>
              <a:rPr lang="en-US" sz="2400" b="1" baseline="-25000">
                <a:solidFill>
                  <a:schemeClr val="dk1"/>
                </a:solidFill>
                <a:latin typeface="Arial"/>
                <a:ea typeface="Arial"/>
                <a:cs typeface="Arial"/>
                <a:sym typeface="Arial"/>
              </a:rPr>
              <a:t>2</a:t>
            </a:r>
            <a:r>
              <a:rPr lang="en-US" sz="2400">
                <a:solidFill>
                  <a:schemeClr val="dk1"/>
                </a:solidFill>
                <a:latin typeface="Arial"/>
                <a:ea typeface="Arial"/>
                <a:cs typeface="Arial"/>
                <a:sym typeface="Arial"/>
              </a:rPr>
              <a:t>,</a:t>
            </a:r>
            <a:r>
              <a:rPr lang="en-US" sz="2400" i="1">
                <a:solidFill>
                  <a:schemeClr val="dk1"/>
                </a:solidFill>
                <a:latin typeface="Arial"/>
                <a:ea typeface="Arial"/>
                <a:cs typeface="Arial"/>
                <a:sym typeface="Arial"/>
              </a:rPr>
              <a:t>y</a:t>
            </a:r>
            <a:r>
              <a:rPr lang="en-US" sz="2400" baseline="-25000">
                <a:solidFill>
                  <a:schemeClr val="dk1"/>
                </a:solidFill>
                <a:latin typeface="Arial"/>
                <a:ea typeface="Arial"/>
                <a:cs typeface="Arial"/>
                <a:sym typeface="Arial"/>
              </a:rPr>
              <a:t>2</a:t>
            </a:r>
            <a:r>
              <a:rPr lang="en-US" sz="2400">
                <a:solidFill>
                  <a:schemeClr val="dk1"/>
                </a:solidFill>
                <a:latin typeface="Arial"/>
                <a:ea typeface="Arial"/>
                <a:cs typeface="Arial"/>
                <a:sym typeface="Arial"/>
              </a:rPr>
              <a:t>), …, (</a:t>
            </a:r>
            <a:r>
              <a:rPr lang="en-US" sz="2400" b="1">
                <a:solidFill>
                  <a:schemeClr val="dk1"/>
                </a:solidFill>
                <a:latin typeface="Arial"/>
                <a:ea typeface="Arial"/>
                <a:cs typeface="Arial"/>
                <a:sym typeface="Arial"/>
              </a:rPr>
              <a:t>x</a:t>
            </a:r>
            <a:r>
              <a:rPr lang="en-US" sz="2400" b="1" baseline="-25000">
                <a:solidFill>
                  <a:schemeClr val="dk1"/>
                </a:solidFill>
                <a:latin typeface="Arial"/>
                <a:ea typeface="Arial"/>
                <a:cs typeface="Arial"/>
                <a:sym typeface="Arial"/>
              </a:rPr>
              <a:t>r</a:t>
            </a:r>
            <a:r>
              <a:rPr lang="en-US" sz="2400">
                <a:solidFill>
                  <a:schemeClr val="dk1"/>
                </a:solidFill>
                <a:latin typeface="Arial"/>
                <a:ea typeface="Arial"/>
                <a:cs typeface="Arial"/>
                <a:sym typeface="Arial"/>
              </a:rPr>
              <a:t>,</a:t>
            </a:r>
            <a:r>
              <a:rPr lang="en-US" sz="2400" i="1">
                <a:solidFill>
                  <a:schemeClr val="dk1"/>
                </a:solidFill>
                <a:latin typeface="Arial"/>
                <a:ea typeface="Arial"/>
                <a:cs typeface="Arial"/>
                <a:sym typeface="Arial"/>
              </a:rPr>
              <a:t>y</a:t>
            </a:r>
            <a:r>
              <a:rPr lang="en-US" sz="2400" baseline="-25000">
                <a:solidFill>
                  <a:schemeClr val="dk1"/>
                </a:solidFill>
                <a:latin typeface="Arial"/>
                <a:ea typeface="Arial"/>
                <a:cs typeface="Arial"/>
                <a:sym typeface="Arial"/>
              </a:rPr>
              <a:t>r</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419100" marR="0" lvl="0" indent="-342900" algn="l" rtl="0">
              <a:lnSpc>
                <a:spcPct val="100000"/>
              </a:lnSpc>
              <a:spcBef>
                <a:spcPts val="1655"/>
              </a:spcBef>
              <a:spcAft>
                <a:spcPts val="0"/>
              </a:spcAft>
              <a:buClr>
                <a:srgbClr val="CC9900"/>
              </a:buClr>
              <a:buSzPts val="1550"/>
              <a:buFont typeface="Noto Sans Symbols"/>
              <a:buChar char="■"/>
            </a:pPr>
            <a:r>
              <a:rPr lang="en-US" sz="2400">
                <a:solidFill>
                  <a:srgbClr val="0000FF"/>
                </a:solidFill>
                <a:latin typeface="Arial"/>
                <a:ea typeface="Arial"/>
                <a:cs typeface="Arial"/>
                <a:sym typeface="Arial"/>
              </a:rPr>
              <a:t>SVM học một phân lớp (classifier) mà có mức lề cực đại</a:t>
            </a:r>
            <a:endParaRPr sz="2400">
              <a:solidFill>
                <a:schemeClr val="dk1"/>
              </a:solidFill>
              <a:latin typeface="Arial"/>
              <a:ea typeface="Arial"/>
              <a:cs typeface="Arial"/>
              <a:sym typeface="Arial"/>
            </a:endParaRPr>
          </a:p>
          <a:p>
            <a:pPr marL="418465" marR="430530" lvl="0" indent="-342900" algn="l" rtl="0">
              <a:lnSpc>
                <a:spcPct val="79800"/>
              </a:lnSpc>
              <a:spcBef>
                <a:spcPts val="1700"/>
              </a:spcBef>
              <a:spcAft>
                <a:spcPts val="0"/>
              </a:spcAft>
              <a:buClr>
                <a:srgbClr val="CC9900"/>
              </a:buClr>
              <a:buSzPts val="1550"/>
              <a:buFont typeface="Noto Sans Symbols"/>
              <a:buChar char="■"/>
            </a:pPr>
            <a:r>
              <a:rPr lang="en-US" sz="2400">
                <a:solidFill>
                  <a:schemeClr val="dk1"/>
                </a:solidFill>
                <a:latin typeface="Arial"/>
                <a:ea typeface="Arial"/>
                <a:cs typeface="Arial"/>
                <a:sym typeface="Arial"/>
              </a:rPr>
              <a:t>Tương đương với việc giải quyết </a:t>
            </a:r>
            <a:r>
              <a:rPr lang="en-US" sz="2400" b="1">
                <a:solidFill>
                  <a:schemeClr val="dk1"/>
                </a:solidFill>
                <a:latin typeface="Arial"/>
                <a:ea typeface="Arial"/>
                <a:cs typeface="Arial"/>
                <a:sym typeface="Arial"/>
              </a:rPr>
              <a:t>bài toán tối ưu bậc  hai </a:t>
            </a:r>
            <a:r>
              <a:rPr lang="en-US" sz="2400">
                <a:solidFill>
                  <a:schemeClr val="dk1"/>
                </a:solidFill>
                <a:latin typeface="Arial"/>
                <a:ea typeface="Arial"/>
                <a:cs typeface="Arial"/>
                <a:sym typeface="Arial"/>
              </a:rPr>
              <a:t>sau đây</a:t>
            </a:r>
            <a:endParaRPr sz="2400">
              <a:solidFill>
                <a:schemeClr val="dk1"/>
              </a:solidFill>
              <a:latin typeface="Arial"/>
              <a:ea typeface="Arial"/>
              <a:cs typeface="Arial"/>
              <a:sym typeface="Arial"/>
            </a:endParaRPr>
          </a:p>
        </p:txBody>
      </p:sp>
      <p:sp>
        <p:nvSpPr>
          <p:cNvPr id="322" name="Google Shape;322;p15"/>
          <p:cNvSpPr txBox="1"/>
          <p:nvPr/>
        </p:nvSpPr>
        <p:spPr>
          <a:xfrm>
            <a:off x="1485549" y="3763399"/>
            <a:ext cx="3381587" cy="914400"/>
          </a:xfrm>
          <a:prstGeom prst="rect">
            <a:avLst/>
          </a:prstGeom>
          <a:noFill/>
          <a:ln>
            <a:noFill/>
          </a:ln>
        </p:spPr>
        <p:txBody>
          <a:bodyPr spcFirstLastPara="1" wrap="square" lIns="0" tIns="152400" rIns="0" bIns="0" anchor="t" anchorCtr="0">
            <a:spAutoFit/>
          </a:bodyPr>
          <a:lstStyle/>
          <a:p>
            <a:pPr marL="241300" marR="0" lvl="0" indent="-228600" algn="l" rtl="0">
              <a:lnSpc>
                <a:spcPct val="100000"/>
              </a:lnSpc>
              <a:spcBef>
                <a:spcPts val="0"/>
              </a:spcBef>
              <a:spcAft>
                <a:spcPts val="0"/>
              </a:spcAft>
              <a:buClr>
                <a:srgbClr val="3B812F"/>
              </a:buClr>
              <a:buSzPts val="1200"/>
              <a:buFont typeface="Noto Sans Symbols"/>
              <a:buChar char="❑"/>
            </a:pPr>
            <a:r>
              <a:rPr lang="en-US" sz="2000" dirty="0">
                <a:solidFill>
                  <a:schemeClr val="dk1"/>
                </a:solidFill>
                <a:latin typeface="Arial"/>
                <a:ea typeface="Arial"/>
                <a:cs typeface="Arial"/>
                <a:sym typeface="Arial"/>
              </a:rPr>
              <a:t>Tìm </a:t>
            </a:r>
            <a:r>
              <a:rPr lang="en-US" sz="2000" b="1" i="1" dirty="0">
                <a:solidFill>
                  <a:schemeClr val="dk1"/>
                </a:solidFill>
                <a:latin typeface="Arial"/>
                <a:ea typeface="Arial"/>
                <a:cs typeface="Arial"/>
                <a:sym typeface="Arial"/>
              </a:rPr>
              <a:t>w </a:t>
            </a:r>
            <a:r>
              <a:rPr lang="en-US" sz="2000" dirty="0">
                <a:solidFill>
                  <a:schemeClr val="dk1"/>
                </a:solidFill>
                <a:latin typeface="Arial"/>
                <a:ea typeface="Arial"/>
                <a:cs typeface="Arial"/>
                <a:sym typeface="Arial"/>
              </a:rPr>
              <a:t>và </a:t>
            </a:r>
            <a:r>
              <a:rPr lang="en-US" sz="2000" i="1" dirty="0">
                <a:solidFill>
                  <a:schemeClr val="dk1"/>
                </a:solidFill>
                <a:latin typeface="Arial"/>
                <a:ea typeface="Arial"/>
                <a:cs typeface="Arial"/>
                <a:sym typeface="Arial"/>
              </a:rPr>
              <a:t>b </a:t>
            </a:r>
            <a:r>
              <a:rPr lang="en-US" sz="2000" dirty="0">
                <a:solidFill>
                  <a:schemeClr val="dk1"/>
                </a:solidFill>
                <a:latin typeface="Arial"/>
                <a:ea typeface="Arial"/>
                <a:cs typeface="Arial"/>
                <a:sym typeface="Arial"/>
              </a:rPr>
              <a:t>sao cho:</a:t>
            </a:r>
            <a:endParaRPr sz="2000" dirty="0">
              <a:solidFill>
                <a:schemeClr val="dk1"/>
              </a:solidFill>
              <a:latin typeface="Arial"/>
              <a:ea typeface="Arial"/>
              <a:cs typeface="Arial"/>
              <a:sym typeface="Arial"/>
            </a:endParaRPr>
          </a:p>
          <a:p>
            <a:pPr marL="241300" marR="0" lvl="0" indent="-228600" algn="l" rtl="0">
              <a:lnSpc>
                <a:spcPct val="100000"/>
              </a:lnSpc>
              <a:spcBef>
                <a:spcPts val="1100"/>
              </a:spcBef>
              <a:spcAft>
                <a:spcPts val="0"/>
              </a:spcAft>
              <a:buClr>
                <a:srgbClr val="3B812F"/>
              </a:buClr>
              <a:buSzPts val="1200"/>
              <a:buFont typeface="Noto Sans Symbols"/>
              <a:buChar char="❑"/>
            </a:pPr>
            <a:r>
              <a:rPr lang="en-US" sz="2000" dirty="0">
                <a:solidFill>
                  <a:schemeClr val="dk1"/>
                </a:solidFill>
                <a:latin typeface="Arial"/>
                <a:ea typeface="Arial"/>
                <a:cs typeface="Arial"/>
                <a:sym typeface="Arial"/>
              </a:rPr>
              <a:t>Với điều kiện:</a:t>
            </a:r>
            <a:endParaRPr sz="2000" dirty="0">
              <a:solidFill>
                <a:schemeClr val="dk1"/>
              </a:solidFill>
              <a:latin typeface="Arial"/>
              <a:ea typeface="Arial"/>
              <a:cs typeface="Arial"/>
              <a:sym typeface="Arial"/>
            </a:endParaRPr>
          </a:p>
        </p:txBody>
      </p:sp>
      <p:sp>
        <p:nvSpPr>
          <p:cNvPr id="323" name="Google Shape;323;p15"/>
          <p:cNvSpPr txBox="1"/>
          <p:nvPr/>
        </p:nvSpPr>
        <p:spPr>
          <a:xfrm>
            <a:off x="6573274" y="3918494"/>
            <a:ext cx="1707727"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dirty="0">
                <a:solidFill>
                  <a:schemeClr val="dk1"/>
                </a:solidFill>
                <a:latin typeface="Arial"/>
                <a:ea typeface="Arial"/>
                <a:cs typeface="Arial"/>
                <a:sym typeface="Arial"/>
              </a:rPr>
              <a:t>đạt cực đại</a:t>
            </a:r>
            <a:endParaRPr sz="2000" dirty="0">
              <a:solidFill>
                <a:schemeClr val="dk1"/>
              </a:solidFill>
              <a:latin typeface="Arial"/>
              <a:ea typeface="Arial"/>
              <a:cs typeface="Arial"/>
              <a:sym typeface="Arial"/>
            </a:endParaRPr>
          </a:p>
        </p:txBody>
      </p:sp>
      <p:sp>
        <p:nvSpPr>
          <p:cNvPr id="324" name="Google Shape;324;p15"/>
          <p:cNvSpPr txBox="1"/>
          <p:nvPr/>
        </p:nvSpPr>
        <p:spPr>
          <a:xfrm>
            <a:off x="1442719" y="5883440"/>
            <a:ext cx="5207847" cy="3302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với mọi ví dụ huấn luyện </a:t>
            </a:r>
            <a:r>
              <a:rPr lang="en-US" sz="2000" b="1">
                <a:solidFill>
                  <a:schemeClr val="dk1"/>
                </a:solidFill>
                <a:latin typeface="Arial"/>
                <a:ea typeface="Arial"/>
                <a:cs typeface="Arial"/>
                <a:sym typeface="Arial"/>
              </a:rPr>
              <a:t>x</a:t>
            </a:r>
            <a:r>
              <a:rPr lang="en-US" sz="1950" b="1" baseline="-25000">
                <a:solidFill>
                  <a:schemeClr val="dk1"/>
                </a:solidFill>
                <a:latin typeface="Arial"/>
                <a:ea typeface="Arial"/>
                <a:cs typeface="Arial"/>
                <a:sym typeface="Arial"/>
              </a:rPr>
              <a:t>i </a:t>
            </a:r>
            <a:r>
              <a:rPr lang="en-US" sz="2000">
                <a:solidFill>
                  <a:schemeClr val="dk1"/>
                </a:solidFill>
                <a:latin typeface="Arial"/>
                <a:ea typeface="Arial"/>
                <a:cs typeface="Arial"/>
                <a:sym typeface="Arial"/>
              </a:rPr>
              <a:t>(i=1..r)</a:t>
            </a:r>
            <a:endParaRPr sz="2000">
              <a:solidFill>
                <a:schemeClr val="dk1"/>
              </a:solidFill>
              <a:latin typeface="Arial"/>
              <a:ea typeface="Arial"/>
              <a:cs typeface="Arial"/>
              <a:sym typeface="Arial"/>
            </a:endParaRPr>
          </a:p>
        </p:txBody>
      </p:sp>
      <p:grpSp>
        <p:nvGrpSpPr>
          <p:cNvPr id="325" name="Google Shape;325;p15"/>
          <p:cNvGrpSpPr/>
          <p:nvPr/>
        </p:nvGrpSpPr>
        <p:grpSpPr>
          <a:xfrm>
            <a:off x="5862241" y="4166257"/>
            <a:ext cx="54492" cy="354965"/>
            <a:chOff x="5028158" y="4410697"/>
            <a:chExt cx="40869" cy="354965"/>
          </a:xfrm>
        </p:grpSpPr>
        <p:sp>
          <p:nvSpPr>
            <p:cNvPr id="326" name="Google Shape;326;p15"/>
            <p:cNvSpPr/>
            <p:nvPr/>
          </p:nvSpPr>
          <p:spPr>
            <a:xfrm>
              <a:off x="5069027" y="4410697"/>
              <a:ext cx="0" cy="354965"/>
            </a:xfrm>
            <a:custGeom>
              <a:avLst/>
              <a:gdLst/>
              <a:ahLst/>
              <a:cxnLst/>
              <a:rect l="l" t="t" r="r" b="b"/>
              <a:pathLst>
                <a:path w="120000" h="354964" extrusionOk="0">
                  <a:moveTo>
                    <a:pt x="0" y="0"/>
                  </a:moveTo>
                  <a:lnTo>
                    <a:pt x="0" y="354516"/>
                  </a:lnTo>
                </a:path>
              </a:pathLst>
            </a:custGeom>
            <a:noFill/>
            <a:ln w="124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15"/>
            <p:cNvSpPr/>
            <p:nvPr/>
          </p:nvSpPr>
          <p:spPr>
            <a:xfrm>
              <a:off x="5028158" y="4410697"/>
              <a:ext cx="0" cy="354965"/>
            </a:xfrm>
            <a:custGeom>
              <a:avLst/>
              <a:gdLst/>
              <a:ahLst/>
              <a:cxnLst/>
              <a:rect l="l" t="t" r="r" b="b"/>
              <a:pathLst>
                <a:path w="120000" h="354964" extrusionOk="0">
                  <a:moveTo>
                    <a:pt x="0" y="0"/>
                  </a:moveTo>
                  <a:lnTo>
                    <a:pt x="0" y="354516"/>
                  </a:lnTo>
                </a:path>
              </a:pathLst>
            </a:custGeom>
            <a:noFill/>
            <a:ln w="124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8" name="Google Shape;328;p15"/>
          <p:cNvGrpSpPr/>
          <p:nvPr/>
        </p:nvGrpSpPr>
        <p:grpSpPr>
          <a:xfrm>
            <a:off x="6266527" y="4166257"/>
            <a:ext cx="55270" cy="354965"/>
            <a:chOff x="5331371" y="4410697"/>
            <a:chExt cx="41452" cy="354965"/>
          </a:xfrm>
        </p:grpSpPr>
        <p:sp>
          <p:nvSpPr>
            <p:cNvPr id="329" name="Google Shape;329;p15"/>
            <p:cNvSpPr/>
            <p:nvPr/>
          </p:nvSpPr>
          <p:spPr>
            <a:xfrm>
              <a:off x="5372823" y="4410697"/>
              <a:ext cx="0" cy="354965"/>
            </a:xfrm>
            <a:custGeom>
              <a:avLst/>
              <a:gdLst/>
              <a:ahLst/>
              <a:cxnLst/>
              <a:rect l="l" t="t" r="r" b="b"/>
              <a:pathLst>
                <a:path w="120000" h="354964" extrusionOk="0">
                  <a:moveTo>
                    <a:pt x="0" y="0"/>
                  </a:moveTo>
                  <a:lnTo>
                    <a:pt x="0" y="354516"/>
                  </a:lnTo>
                </a:path>
              </a:pathLst>
            </a:custGeom>
            <a:noFill/>
            <a:ln w="124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15"/>
            <p:cNvSpPr/>
            <p:nvPr/>
          </p:nvSpPr>
          <p:spPr>
            <a:xfrm>
              <a:off x="5331371" y="4410697"/>
              <a:ext cx="0" cy="354965"/>
            </a:xfrm>
            <a:custGeom>
              <a:avLst/>
              <a:gdLst/>
              <a:ahLst/>
              <a:cxnLst/>
              <a:rect l="l" t="t" r="r" b="b"/>
              <a:pathLst>
                <a:path w="120000" h="354964" extrusionOk="0">
                  <a:moveTo>
                    <a:pt x="0" y="0"/>
                  </a:moveTo>
                  <a:lnTo>
                    <a:pt x="0" y="354516"/>
                  </a:lnTo>
                </a:path>
              </a:pathLst>
            </a:custGeom>
            <a:noFill/>
            <a:ln w="124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1" name="Google Shape;331;p15"/>
          <p:cNvSpPr/>
          <p:nvPr/>
        </p:nvSpPr>
        <p:spPr>
          <a:xfrm>
            <a:off x="5821180" y="4112586"/>
            <a:ext cx="541020" cy="0"/>
          </a:xfrm>
          <a:custGeom>
            <a:avLst/>
            <a:gdLst/>
            <a:ahLst/>
            <a:cxnLst/>
            <a:rect l="l" t="t" r="r" b="b"/>
            <a:pathLst>
              <a:path w="405764" h="120000" extrusionOk="0">
                <a:moveTo>
                  <a:pt x="0" y="0"/>
                </a:moveTo>
                <a:lnTo>
                  <a:pt x="405663" y="0"/>
                </a:lnTo>
              </a:path>
            </a:pathLst>
          </a:custGeom>
          <a:noFill/>
          <a:ln w="12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15"/>
          <p:cNvSpPr txBox="1"/>
          <p:nvPr/>
        </p:nvSpPr>
        <p:spPr>
          <a:xfrm>
            <a:off x="5983501" y="3691719"/>
            <a:ext cx="231987" cy="38036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300">
                <a:solidFill>
                  <a:schemeClr val="dk1"/>
                </a:solidFill>
                <a:latin typeface="Times New Roman"/>
                <a:ea typeface="Times New Roman"/>
                <a:cs typeface="Times New Roman"/>
                <a:sym typeface="Times New Roman"/>
              </a:rPr>
              <a:t>2</a:t>
            </a:r>
            <a:endParaRPr sz="2300">
              <a:solidFill>
                <a:schemeClr val="dk1"/>
              </a:solidFill>
              <a:latin typeface="Times New Roman"/>
              <a:ea typeface="Times New Roman"/>
              <a:cs typeface="Times New Roman"/>
              <a:sym typeface="Times New Roman"/>
            </a:endParaRPr>
          </a:p>
        </p:txBody>
      </p:sp>
      <p:sp>
        <p:nvSpPr>
          <p:cNvPr id="333" name="Google Shape;333;p15"/>
          <p:cNvSpPr txBox="1">
            <a:spLocks noGrp="1"/>
          </p:cNvSpPr>
          <p:nvPr>
            <p:ph type="title"/>
          </p:nvPr>
        </p:nvSpPr>
        <p:spPr>
          <a:xfrm>
            <a:off x="722206" y="386004"/>
            <a:ext cx="6219257" cy="8734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Arial"/>
              <a:buNone/>
            </a:pPr>
            <a:r>
              <a:rPr lang="en-US" sz="3500" dirty="0"/>
              <a:t>Huấn luyện SVM </a:t>
            </a:r>
            <a:r>
              <a:rPr lang="en-US" sz="3500" dirty="0" smtClean="0"/>
              <a:t>– </a:t>
            </a:r>
            <a:br>
              <a:rPr lang="en-US" sz="3500" dirty="0" smtClean="0"/>
            </a:br>
            <a:r>
              <a:rPr lang="en-US" sz="3500" dirty="0" smtClean="0"/>
              <a:t>Cực </a:t>
            </a:r>
            <a:r>
              <a:rPr lang="en-US" sz="3500" dirty="0"/>
              <a:t>đại hóa mức lề (1)</a:t>
            </a:r>
            <a:endParaRPr sz="3500" dirty="0"/>
          </a:p>
        </p:txBody>
      </p:sp>
      <p:sp>
        <p:nvSpPr>
          <p:cNvPr id="335" name="Google Shape;335;p15"/>
          <p:cNvSpPr txBox="1"/>
          <p:nvPr/>
        </p:nvSpPr>
        <p:spPr>
          <a:xfrm>
            <a:off x="5932074" y="4109286"/>
            <a:ext cx="320039" cy="38036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300" b="1" dirty="0">
                <a:solidFill>
                  <a:schemeClr val="dk1"/>
                </a:solidFill>
                <a:latin typeface="Times New Roman"/>
                <a:ea typeface="Times New Roman"/>
                <a:cs typeface="Times New Roman"/>
                <a:sym typeface="Times New Roman"/>
              </a:rPr>
              <a:t>w</a:t>
            </a:r>
            <a:endParaRPr sz="2300" dirty="0">
              <a:solidFill>
                <a:schemeClr val="dk1"/>
              </a:solidFill>
              <a:latin typeface="Times New Roman"/>
              <a:ea typeface="Times New Roman"/>
              <a:cs typeface="Times New Roman"/>
              <a:sym typeface="Times New Roman"/>
            </a:endParaRPr>
          </a:p>
        </p:txBody>
      </p:sp>
      <p:sp>
        <p:nvSpPr>
          <p:cNvPr id="336" name="Google Shape;336;p15"/>
          <p:cNvSpPr txBox="1"/>
          <p:nvPr/>
        </p:nvSpPr>
        <p:spPr>
          <a:xfrm>
            <a:off x="4586917" y="3924575"/>
            <a:ext cx="1466427" cy="38036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300" i="1" dirty="0">
                <a:solidFill>
                  <a:schemeClr val="dk1"/>
                </a:solidFill>
                <a:latin typeface="Times New Roman"/>
                <a:ea typeface="Times New Roman"/>
                <a:cs typeface="Times New Roman"/>
                <a:sym typeface="Times New Roman"/>
              </a:rPr>
              <a:t>margin </a:t>
            </a:r>
            <a:r>
              <a:rPr lang="en-US" sz="2300" dirty="0">
                <a:solidFill>
                  <a:schemeClr val="dk1"/>
                </a:solidFill>
                <a:latin typeface="Noto Sans Symbols"/>
                <a:ea typeface="Noto Sans Symbols"/>
                <a:cs typeface="Noto Sans Symbols"/>
                <a:sym typeface="Noto Sans Symbols"/>
              </a:rPr>
              <a:t>=</a:t>
            </a:r>
            <a:endParaRPr sz="2300" dirty="0">
              <a:solidFill>
                <a:schemeClr val="dk1"/>
              </a:solidFill>
              <a:latin typeface="Noto Sans Symbols"/>
              <a:ea typeface="Noto Sans Symbols"/>
              <a:cs typeface="Noto Sans Symbols"/>
              <a:sym typeface="Noto Sans Symbols"/>
            </a:endParaRPr>
          </a:p>
        </p:txBody>
      </p:sp>
      <p:pic>
        <p:nvPicPr>
          <p:cNvPr id="2" name="Picture 1"/>
          <p:cNvPicPr>
            <a:picLocks noChangeAspect="1"/>
          </p:cNvPicPr>
          <p:nvPr/>
        </p:nvPicPr>
        <p:blipFill>
          <a:blip r:embed="rId3"/>
          <a:stretch>
            <a:fillRect/>
          </a:stretch>
        </p:blipFill>
        <p:spPr>
          <a:xfrm>
            <a:off x="3209865" y="4715001"/>
            <a:ext cx="3605295" cy="973032"/>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6"/>
          <p:cNvSpPr txBox="1"/>
          <p:nvPr/>
        </p:nvSpPr>
        <p:spPr>
          <a:xfrm>
            <a:off x="943187" y="1400365"/>
            <a:ext cx="10492740" cy="683260"/>
          </a:xfrm>
          <a:prstGeom prst="rect">
            <a:avLst/>
          </a:prstGeom>
          <a:noFill/>
          <a:ln>
            <a:noFill/>
          </a:ln>
        </p:spPr>
        <p:txBody>
          <a:bodyPr spcFirstLastPara="1" wrap="square" lIns="0" tIns="86350" rIns="0" bIns="0" anchor="t" anchorCtr="0">
            <a:spAutoFit/>
          </a:bodyPr>
          <a:lstStyle/>
          <a:p>
            <a:pPr marL="240665" marR="5080" lvl="0" indent="-228600" algn="l" rtl="0">
              <a:lnSpc>
                <a:spcPct val="79800"/>
              </a:lnSpc>
              <a:spcBef>
                <a:spcPts val="0"/>
              </a:spcBef>
              <a:spcAft>
                <a:spcPts val="0"/>
              </a:spcAft>
              <a:buClr>
                <a:srgbClr val="CC9900"/>
              </a:buClr>
              <a:buSzPts val="1550"/>
              <a:buFont typeface="Noto Sans Symbols"/>
              <a:buChar char="■"/>
            </a:pPr>
            <a:r>
              <a:rPr lang="en-US" sz="2400">
                <a:solidFill>
                  <a:schemeClr val="dk1"/>
                </a:solidFill>
                <a:latin typeface="Arial"/>
                <a:ea typeface="Arial"/>
                <a:cs typeface="Arial"/>
                <a:sym typeface="Arial"/>
              </a:rPr>
              <a:t>Học SVM tương đương với giải quyết </a:t>
            </a:r>
            <a:r>
              <a:rPr lang="en-US" sz="2400" b="1">
                <a:solidFill>
                  <a:schemeClr val="dk1"/>
                </a:solidFill>
                <a:latin typeface="Arial"/>
                <a:ea typeface="Arial"/>
                <a:cs typeface="Arial"/>
                <a:sym typeface="Arial"/>
              </a:rPr>
              <a:t>bài toán cực tiểu  hóa có ràng buộc </a:t>
            </a:r>
            <a:r>
              <a:rPr lang="en-US" sz="2400">
                <a:solidFill>
                  <a:schemeClr val="dk1"/>
                </a:solidFill>
                <a:latin typeface="Arial"/>
                <a:ea typeface="Arial"/>
                <a:cs typeface="Arial"/>
                <a:sym typeface="Arial"/>
              </a:rPr>
              <a:t>sau đây</a:t>
            </a:r>
            <a:endParaRPr sz="2400">
              <a:solidFill>
                <a:schemeClr val="dk1"/>
              </a:solidFill>
              <a:latin typeface="Arial"/>
              <a:ea typeface="Arial"/>
              <a:cs typeface="Arial"/>
              <a:sym typeface="Arial"/>
            </a:endParaRPr>
          </a:p>
        </p:txBody>
      </p:sp>
      <p:sp>
        <p:nvSpPr>
          <p:cNvPr id="346" name="Google Shape;346;p16"/>
          <p:cNvSpPr txBox="1"/>
          <p:nvPr/>
        </p:nvSpPr>
        <p:spPr>
          <a:xfrm>
            <a:off x="943187" y="2289149"/>
            <a:ext cx="2477347"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Cực tiểu hóa:</a:t>
            </a:r>
            <a:endParaRPr sz="2400">
              <a:solidFill>
                <a:schemeClr val="dk1"/>
              </a:solidFill>
              <a:latin typeface="Arial"/>
              <a:ea typeface="Arial"/>
              <a:cs typeface="Arial"/>
              <a:sym typeface="Arial"/>
            </a:endParaRPr>
          </a:p>
        </p:txBody>
      </p:sp>
      <p:sp>
        <p:nvSpPr>
          <p:cNvPr id="347" name="Google Shape;347;p16"/>
          <p:cNvSpPr txBox="1"/>
          <p:nvPr/>
        </p:nvSpPr>
        <p:spPr>
          <a:xfrm>
            <a:off x="943188" y="3034223"/>
            <a:ext cx="25179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Với điều kiện:</a:t>
            </a:r>
            <a:endParaRPr sz="2400">
              <a:solidFill>
                <a:schemeClr val="dk1"/>
              </a:solidFill>
              <a:latin typeface="Arial"/>
              <a:ea typeface="Arial"/>
              <a:cs typeface="Arial"/>
              <a:sym typeface="Arial"/>
            </a:endParaRPr>
          </a:p>
        </p:txBody>
      </p:sp>
      <p:sp>
        <p:nvSpPr>
          <p:cNvPr id="348" name="Google Shape;348;p16"/>
          <p:cNvSpPr txBox="1"/>
          <p:nvPr/>
        </p:nvSpPr>
        <p:spPr>
          <a:xfrm>
            <a:off x="943187" y="4092765"/>
            <a:ext cx="3447627" cy="1584960"/>
          </a:xfrm>
          <a:prstGeom prst="rect">
            <a:avLst/>
          </a:prstGeom>
          <a:noFill/>
          <a:ln>
            <a:noFill/>
          </a:ln>
        </p:spPr>
        <p:txBody>
          <a:bodyPr spcFirstLastPara="1" wrap="square" lIns="0" tIns="12700" rIns="0" bIns="0" anchor="t" anchorCtr="0">
            <a:spAutoFit/>
          </a:bodyPr>
          <a:lstStyle/>
          <a:p>
            <a:pPr marL="241300" marR="0" lvl="0" indent="-228600" algn="l" rtl="0">
              <a:lnSpc>
                <a:spcPct val="100000"/>
              </a:lnSpc>
              <a:spcBef>
                <a:spcPts val="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tương đương với</a:t>
            </a:r>
            <a:endParaRPr sz="2400" dirty="0">
              <a:solidFill>
                <a:schemeClr val="dk1"/>
              </a:solidFill>
              <a:latin typeface="Arial"/>
              <a:ea typeface="Arial"/>
              <a:cs typeface="Arial"/>
              <a:sym typeface="Arial"/>
            </a:endParaRPr>
          </a:p>
          <a:p>
            <a:pPr marL="12700" marR="702310" lvl="0" indent="0" algn="l" rtl="0">
              <a:lnSpc>
                <a:spcPct val="163200"/>
              </a:lnSpc>
              <a:spcBef>
                <a:spcPts val="0"/>
              </a:spcBef>
              <a:spcAft>
                <a:spcPts val="0"/>
              </a:spcAft>
              <a:buNone/>
            </a:pPr>
            <a:r>
              <a:rPr lang="en-US" sz="2400" dirty="0">
                <a:solidFill>
                  <a:schemeClr val="dk1"/>
                </a:solidFill>
                <a:latin typeface="Arial"/>
                <a:ea typeface="Arial"/>
                <a:cs typeface="Arial"/>
                <a:sym typeface="Arial"/>
              </a:rPr>
              <a:t>Cực tiểu hóa:  </a:t>
            </a:r>
            <a:r>
              <a:rPr lang="en-US" sz="2400" dirty="0" smtClean="0">
                <a:solidFill>
                  <a:schemeClr val="dk1"/>
                </a:solidFill>
                <a:latin typeface="Arial"/>
                <a:ea typeface="Arial"/>
                <a:cs typeface="Arial"/>
                <a:sym typeface="Arial"/>
              </a:rPr>
              <a:t/>
            </a:r>
            <a:br>
              <a:rPr lang="en-US" sz="2400" dirty="0" smtClean="0">
                <a:solidFill>
                  <a:schemeClr val="dk1"/>
                </a:solidFill>
                <a:latin typeface="Arial"/>
                <a:ea typeface="Arial"/>
                <a:cs typeface="Arial"/>
                <a:sym typeface="Arial"/>
              </a:rPr>
            </a:br>
            <a:r>
              <a:rPr lang="en-US" sz="2400" dirty="0" smtClean="0">
                <a:solidFill>
                  <a:schemeClr val="dk1"/>
                </a:solidFill>
                <a:latin typeface="Arial"/>
                <a:ea typeface="Arial"/>
                <a:cs typeface="Arial"/>
                <a:sym typeface="Arial"/>
              </a:rPr>
              <a:t>Với </a:t>
            </a:r>
            <a:r>
              <a:rPr lang="en-US" sz="2400" dirty="0">
                <a:solidFill>
                  <a:schemeClr val="dk1"/>
                </a:solidFill>
                <a:latin typeface="Arial"/>
                <a:ea typeface="Arial"/>
                <a:cs typeface="Arial"/>
                <a:sym typeface="Arial"/>
              </a:rPr>
              <a:t>điều kiện:</a:t>
            </a:r>
            <a:endParaRPr sz="2400" dirty="0">
              <a:solidFill>
                <a:schemeClr val="dk1"/>
              </a:solidFill>
              <a:latin typeface="Arial"/>
              <a:ea typeface="Arial"/>
              <a:cs typeface="Arial"/>
              <a:sym typeface="Arial"/>
            </a:endParaRPr>
          </a:p>
        </p:txBody>
      </p:sp>
      <p:sp>
        <p:nvSpPr>
          <p:cNvPr id="359" name="Google Shape;359;p16"/>
          <p:cNvSpPr txBox="1"/>
          <p:nvPr/>
        </p:nvSpPr>
        <p:spPr>
          <a:xfrm>
            <a:off x="10366587" y="2310561"/>
            <a:ext cx="917787"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[Eq.9]</a:t>
            </a:r>
            <a:endParaRPr sz="2000">
              <a:solidFill>
                <a:schemeClr val="dk1"/>
              </a:solidFill>
              <a:latin typeface="Arial"/>
              <a:ea typeface="Arial"/>
              <a:cs typeface="Arial"/>
              <a:sym typeface="Arial"/>
            </a:endParaRPr>
          </a:p>
        </p:txBody>
      </p:sp>
      <p:sp>
        <p:nvSpPr>
          <p:cNvPr id="362" name="Google Shape;362;p16"/>
          <p:cNvSpPr txBox="1">
            <a:spLocks noGrp="1"/>
          </p:cNvSpPr>
          <p:nvPr>
            <p:ph type="title"/>
          </p:nvPr>
        </p:nvSpPr>
        <p:spPr>
          <a:xfrm>
            <a:off x="838199" y="0"/>
            <a:ext cx="7382347" cy="1238596"/>
          </a:xfrm>
          <a:prstGeom prst="rect">
            <a:avLst/>
          </a:prstGeom>
          <a:noFill/>
          <a:ln>
            <a:noFill/>
          </a:ln>
        </p:spPr>
        <p:txBody>
          <a:bodyPr spcFirstLastPara="1" wrap="square" lIns="91425" tIns="45700" rIns="91425" bIns="45700" anchor="ctr" anchorCtr="0">
            <a:normAutofit/>
          </a:bodyPr>
          <a:lstStyle/>
          <a:p>
            <a:pPr lvl="0">
              <a:buSzPts val="3959"/>
            </a:pPr>
            <a:r>
              <a:rPr lang="en-US" sz="3600" dirty="0"/>
              <a:t>Huấn luyện SVM </a:t>
            </a:r>
            <a:r>
              <a:rPr lang="en-US" sz="3600" dirty="0" smtClean="0"/>
              <a:t>(</a:t>
            </a:r>
            <a:r>
              <a:rPr lang="en-US" sz="3600" dirty="0"/>
              <a:t>2)</a:t>
            </a:r>
            <a:endParaRPr sz="3600" dirty="0"/>
          </a:p>
        </p:txBody>
      </p:sp>
      <p:sp>
        <p:nvSpPr>
          <p:cNvPr id="366" name="Google Shape;366;p16"/>
          <p:cNvSpPr txBox="1"/>
          <p:nvPr/>
        </p:nvSpPr>
        <p:spPr>
          <a:xfrm>
            <a:off x="10468187" y="4672774"/>
            <a:ext cx="1106592"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[Eq.10]</a:t>
            </a:r>
            <a:endParaRPr sz="200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3420534" y="2169357"/>
            <a:ext cx="959464" cy="727627"/>
          </a:xfrm>
          <a:prstGeom prst="rect">
            <a:avLst/>
          </a:prstGeom>
        </p:spPr>
      </p:pic>
      <p:pic>
        <p:nvPicPr>
          <p:cNvPr id="3" name="Picture 2"/>
          <p:cNvPicPr>
            <a:picLocks noChangeAspect="1"/>
          </p:cNvPicPr>
          <p:nvPr/>
        </p:nvPicPr>
        <p:blipFill rotWithShape="1">
          <a:blip r:embed="rId4"/>
          <a:srcRect t="5146"/>
          <a:stretch/>
        </p:blipFill>
        <p:spPr>
          <a:xfrm>
            <a:off x="3322621" y="2911834"/>
            <a:ext cx="3587212" cy="949406"/>
          </a:xfrm>
          <a:prstGeom prst="rect">
            <a:avLst/>
          </a:prstGeom>
        </p:spPr>
      </p:pic>
      <p:pic>
        <p:nvPicPr>
          <p:cNvPr id="4" name="Picture 3"/>
          <p:cNvPicPr>
            <a:picLocks noChangeAspect="1"/>
          </p:cNvPicPr>
          <p:nvPr/>
        </p:nvPicPr>
        <p:blipFill>
          <a:blip r:embed="rId5"/>
          <a:stretch>
            <a:fillRect/>
          </a:stretch>
        </p:blipFill>
        <p:spPr>
          <a:xfrm>
            <a:off x="3475338" y="4493175"/>
            <a:ext cx="849856" cy="689397"/>
          </a:xfrm>
          <a:prstGeom prst="rect">
            <a:avLst/>
          </a:prstGeom>
        </p:spPr>
      </p:pic>
      <p:pic>
        <p:nvPicPr>
          <p:cNvPr id="5" name="Picture 4"/>
          <p:cNvPicPr>
            <a:picLocks noChangeAspect="1"/>
          </p:cNvPicPr>
          <p:nvPr/>
        </p:nvPicPr>
        <p:blipFill>
          <a:blip r:embed="rId6"/>
          <a:stretch>
            <a:fillRect/>
          </a:stretch>
        </p:blipFill>
        <p:spPr>
          <a:xfrm>
            <a:off x="3461173" y="5145754"/>
            <a:ext cx="3995702" cy="568790"/>
          </a:xfrm>
          <a:prstGeom prst="rect">
            <a:avLst/>
          </a:prstGeom>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7"/>
          <p:cNvSpPr txBox="1"/>
          <p:nvPr/>
        </p:nvSpPr>
        <p:spPr>
          <a:xfrm>
            <a:off x="714587" y="1434274"/>
            <a:ext cx="4066540" cy="391160"/>
          </a:xfrm>
          <a:prstGeom prst="rect">
            <a:avLst/>
          </a:prstGeom>
          <a:no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rgbClr val="CC9900"/>
              </a:buClr>
              <a:buSzPts val="1550"/>
              <a:buFont typeface="Noto Sans Symbols"/>
              <a:buChar char="■"/>
            </a:pPr>
            <a:r>
              <a:rPr lang="en-US" sz="2400">
                <a:solidFill>
                  <a:schemeClr val="dk1"/>
                </a:solidFill>
                <a:latin typeface="Arial"/>
                <a:ea typeface="Arial"/>
                <a:cs typeface="Arial"/>
                <a:sym typeface="Arial"/>
              </a:rPr>
              <a:t>Biểu thức Lagrange</a:t>
            </a:r>
            <a:endParaRPr sz="2400">
              <a:solidFill>
                <a:schemeClr val="dk1"/>
              </a:solidFill>
              <a:latin typeface="Arial"/>
              <a:ea typeface="Arial"/>
              <a:cs typeface="Arial"/>
              <a:sym typeface="Arial"/>
            </a:endParaRPr>
          </a:p>
        </p:txBody>
      </p:sp>
      <p:sp>
        <p:nvSpPr>
          <p:cNvPr id="372" name="Google Shape;372;p17"/>
          <p:cNvSpPr txBox="1"/>
          <p:nvPr/>
        </p:nvSpPr>
        <p:spPr>
          <a:xfrm>
            <a:off x="680720" y="2756697"/>
            <a:ext cx="10815320" cy="2582245"/>
          </a:xfrm>
          <a:prstGeom prst="rect">
            <a:avLst/>
          </a:prstGeom>
          <a:noFill/>
          <a:ln>
            <a:noFill/>
          </a:ln>
        </p:spPr>
        <p:txBody>
          <a:bodyPr spcFirstLastPara="1" wrap="square" lIns="0" tIns="165100" rIns="0" bIns="0" anchor="t" anchorCtr="0">
            <a:spAutoFit/>
          </a:bodyPr>
          <a:lstStyle/>
          <a:p>
            <a:pPr marL="381635" marR="0" lvl="0" indent="0" algn="l" rtl="0">
              <a:lnSpc>
                <a:spcPct val="100000"/>
              </a:lnSpc>
              <a:spcBef>
                <a:spcPts val="0"/>
              </a:spcBef>
              <a:spcAft>
                <a:spcPts val="0"/>
              </a:spcAft>
              <a:buNone/>
            </a:pPr>
            <a:r>
              <a:rPr lang="en-US" sz="2000" dirty="0">
                <a:solidFill>
                  <a:schemeClr val="dk1"/>
                </a:solidFill>
                <a:latin typeface="Arial"/>
                <a:ea typeface="Arial"/>
                <a:cs typeface="Arial"/>
                <a:sym typeface="Arial"/>
              </a:rPr>
              <a:t>trong đó </a:t>
            </a:r>
            <a:r>
              <a:rPr lang="en-US" sz="2050" i="1" dirty="0">
                <a:solidFill>
                  <a:schemeClr val="dk1"/>
                </a:solidFill>
                <a:latin typeface="Noto Sans Symbols"/>
                <a:ea typeface="Noto Sans Symbols"/>
                <a:cs typeface="Noto Sans Symbols"/>
                <a:sym typeface="Noto Sans Symbols"/>
              </a:rPr>
              <a:t>α</a:t>
            </a:r>
            <a:r>
              <a:rPr lang="en-US" sz="1950" i="1" baseline="-25000" dirty="0">
                <a:solidFill>
                  <a:schemeClr val="dk1"/>
                </a:solidFill>
                <a:latin typeface="Arial"/>
                <a:ea typeface="Arial"/>
                <a:cs typeface="Arial"/>
                <a:sym typeface="Arial"/>
              </a:rPr>
              <a:t>i </a:t>
            </a:r>
            <a:r>
              <a:rPr lang="en-US" sz="2000" dirty="0">
                <a:solidFill>
                  <a:schemeClr val="dk1"/>
                </a:solidFill>
                <a:latin typeface="Arial"/>
                <a:ea typeface="Arial"/>
                <a:cs typeface="Arial"/>
                <a:sym typeface="Arial"/>
              </a:rPr>
              <a:t>(</a:t>
            </a:r>
            <a:r>
              <a:rPr lang="en-US" sz="2000" i="1" dirty="0">
                <a:solidFill>
                  <a:schemeClr val="dk1"/>
                </a:solidFill>
                <a:latin typeface="Noto Sans Symbols"/>
                <a:ea typeface="Noto Sans Symbols"/>
                <a:cs typeface="Noto Sans Symbols"/>
                <a:sym typeface="Noto Sans Symbols"/>
              </a:rPr>
              <a:t>≥</a:t>
            </a:r>
            <a:r>
              <a:rPr lang="en-US" sz="2000" dirty="0">
                <a:solidFill>
                  <a:schemeClr val="dk1"/>
                </a:solidFill>
                <a:latin typeface="Arial"/>
                <a:ea typeface="Arial"/>
                <a:cs typeface="Arial"/>
                <a:sym typeface="Arial"/>
              </a:rPr>
              <a:t>0) là các hệ số nhân Lagrange</a:t>
            </a:r>
            <a:endParaRPr sz="2000" dirty="0">
              <a:solidFill>
                <a:schemeClr val="dk1"/>
              </a:solidFill>
              <a:latin typeface="Arial"/>
              <a:ea typeface="Arial"/>
              <a:cs typeface="Arial"/>
              <a:sym typeface="Arial"/>
            </a:endParaRPr>
          </a:p>
          <a:p>
            <a:pPr marL="381000" marR="30480" lvl="0" indent="-342900" algn="l" rtl="0">
              <a:lnSpc>
                <a:spcPct val="89900"/>
              </a:lnSpc>
              <a:spcBef>
                <a:spcPts val="1685"/>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Lý thuyết tối ưu chỉ ra rằng một lời giải tối ưu cho [Eq.11]  phải thỏa mãn các điều kiện nhất định, được gọi là </a:t>
            </a:r>
            <a:r>
              <a:rPr lang="en-US" sz="2400" b="1" dirty="0">
                <a:solidFill>
                  <a:schemeClr val="dk1"/>
                </a:solidFill>
                <a:latin typeface="Arial"/>
                <a:ea typeface="Arial"/>
                <a:cs typeface="Arial"/>
                <a:sym typeface="Arial"/>
              </a:rPr>
              <a:t>các  điều kiện </a:t>
            </a:r>
            <a:r>
              <a:rPr lang="en-US" sz="2400" b="1" dirty="0" err="1">
                <a:solidFill>
                  <a:schemeClr val="dk1"/>
                </a:solidFill>
                <a:latin typeface="Arial"/>
                <a:ea typeface="Arial"/>
                <a:cs typeface="Arial"/>
                <a:sym typeface="Arial"/>
              </a:rPr>
              <a:t>Karush</a:t>
            </a:r>
            <a:r>
              <a:rPr lang="en-US" sz="2400" b="1" dirty="0">
                <a:solidFill>
                  <a:schemeClr val="dk1"/>
                </a:solidFill>
                <a:latin typeface="Arial"/>
                <a:ea typeface="Arial"/>
                <a:cs typeface="Arial"/>
                <a:sym typeface="Arial"/>
              </a:rPr>
              <a:t>-Kuhn-Tucker </a:t>
            </a:r>
            <a:r>
              <a:rPr lang="en-US" sz="2400" dirty="0">
                <a:solidFill>
                  <a:schemeClr val="dk1"/>
                </a:solidFill>
                <a:latin typeface="Arial"/>
                <a:ea typeface="Arial"/>
                <a:cs typeface="Arial"/>
                <a:sym typeface="Arial"/>
              </a:rPr>
              <a:t>(là các điều kiện cần,  nhưng không phải là các điều kiện đủ)</a:t>
            </a:r>
            <a:endParaRPr sz="2400" dirty="0">
              <a:solidFill>
                <a:schemeClr val="dk1"/>
              </a:solidFill>
              <a:latin typeface="Arial"/>
              <a:ea typeface="Arial"/>
              <a:cs typeface="Arial"/>
              <a:sym typeface="Arial"/>
            </a:endParaRPr>
          </a:p>
          <a:p>
            <a:pPr marL="380365" marR="399415" lvl="0" indent="-342900" algn="l" rtl="0">
              <a:lnSpc>
                <a:spcPct val="108333"/>
              </a:lnSpc>
              <a:spcBef>
                <a:spcPts val="1739"/>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Các điều kiện </a:t>
            </a:r>
            <a:r>
              <a:rPr lang="en-US" sz="2400" dirty="0" err="1">
                <a:solidFill>
                  <a:schemeClr val="dk1"/>
                </a:solidFill>
                <a:latin typeface="Arial"/>
                <a:ea typeface="Arial"/>
                <a:cs typeface="Arial"/>
                <a:sym typeface="Arial"/>
              </a:rPr>
              <a:t>Karush</a:t>
            </a:r>
            <a:r>
              <a:rPr lang="en-US" sz="2400" dirty="0">
                <a:solidFill>
                  <a:schemeClr val="dk1"/>
                </a:solidFill>
                <a:latin typeface="Arial"/>
                <a:ea typeface="Arial"/>
                <a:cs typeface="Arial"/>
                <a:sym typeface="Arial"/>
              </a:rPr>
              <a:t>-Kuhn-Tucker đóng vai trò trung  tâm trong cả lý thuyết và ứng dụng của lĩnh vực tối ưu  có ràng buộc</a:t>
            </a:r>
            <a:endParaRPr sz="2400" dirty="0">
              <a:solidFill>
                <a:schemeClr val="dk1"/>
              </a:solidFill>
              <a:latin typeface="Arial"/>
              <a:ea typeface="Arial"/>
              <a:cs typeface="Arial"/>
              <a:sym typeface="Arial"/>
            </a:endParaRPr>
          </a:p>
        </p:txBody>
      </p:sp>
      <p:sp>
        <p:nvSpPr>
          <p:cNvPr id="375" name="Google Shape;375;p17"/>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Giải bài toán cực tiểu hóa</a:t>
            </a:r>
            <a:endParaRPr sz="3959"/>
          </a:p>
        </p:txBody>
      </p:sp>
      <p:sp>
        <p:nvSpPr>
          <p:cNvPr id="384" name="Google Shape;384;p17"/>
          <p:cNvSpPr txBox="1"/>
          <p:nvPr/>
        </p:nvSpPr>
        <p:spPr>
          <a:xfrm>
            <a:off x="10468188" y="2158161"/>
            <a:ext cx="1081193"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[Eq.11]</a:t>
            </a:r>
            <a:endParaRPr sz="200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620569" y="1827744"/>
            <a:ext cx="7931119" cy="1080724"/>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8"/>
          <p:cNvSpPr txBox="1"/>
          <p:nvPr/>
        </p:nvSpPr>
        <p:spPr>
          <a:xfrm>
            <a:off x="680721" y="4181728"/>
            <a:ext cx="10579945" cy="2291007"/>
          </a:xfrm>
          <a:prstGeom prst="rect">
            <a:avLst/>
          </a:prstGeom>
          <a:noFill/>
          <a:ln>
            <a:noFill/>
          </a:ln>
        </p:spPr>
        <p:txBody>
          <a:bodyPr spcFirstLastPara="1" wrap="square" lIns="0" tIns="46350" rIns="0" bIns="0" anchor="t" anchorCtr="0">
            <a:spAutoFit/>
          </a:bodyPr>
          <a:lstStyle/>
          <a:p>
            <a:pPr marL="266700" marR="0" lvl="0" indent="-228600" algn="l" rtl="0">
              <a:lnSpc>
                <a:spcPct val="150000"/>
              </a:lnSpc>
              <a:spcBef>
                <a:spcPts val="0"/>
              </a:spcBef>
              <a:spcAft>
                <a:spcPts val="0"/>
              </a:spcAft>
              <a:buClr>
                <a:srgbClr val="CC9900"/>
              </a:buClr>
              <a:buSzPts val="1300"/>
              <a:buFont typeface="Noto Sans Symbols"/>
              <a:buChar char="■"/>
            </a:pPr>
            <a:r>
              <a:rPr lang="en-US" sz="2000" dirty="0">
                <a:solidFill>
                  <a:schemeClr val="dk1"/>
                </a:solidFill>
                <a:latin typeface="Arial"/>
                <a:ea typeface="Arial"/>
                <a:cs typeface="Arial"/>
                <a:sym typeface="Arial"/>
              </a:rPr>
              <a:t>[Eq.14] chính là tập các ràng buộc ban đầu</a:t>
            </a:r>
            <a:endParaRPr sz="2000" dirty="0">
              <a:solidFill>
                <a:schemeClr val="dk1"/>
              </a:solidFill>
              <a:latin typeface="Arial"/>
              <a:ea typeface="Arial"/>
              <a:cs typeface="Arial"/>
              <a:sym typeface="Arial"/>
            </a:endParaRPr>
          </a:p>
          <a:p>
            <a:pPr marL="266065" marR="30480" lvl="0" indent="-228600" algn="l" rtl="0">
              <a:lnSpc>
                <a:spcPct val="150000"/>
              </a:lnSpc>
              <a:spcBef>
                <a:spcPts val="265"/>
              </a:spcBef>
              <a:spcAft>
                <a:spcPts val="0"/>
              </a:spcAft>
              <a:buClr>
                <a:srgbClr val="CC9900"/>
              </a:buClr>
              <a:buSzPts val="1300"/>
              <a:buFont typeface="Noto Sans Symbols"/>
              <a:buChar char="■"/>
            </a:pPr>
            <a:r>
              <a:rPr lang="en-US" sz="2000" dirty="0">
                <a:solidFill>
                  <a:schemeClr val="dk1"/>
                </a:solidFill>
                <a:latin typeface="Arial"/>
                <a:ea typeface="Arial"/>
                <a:cs typeface="Arial"/>
                <a:sym typeface="Arial"/>
              </a:rPr>
              <a:t>Điều kiện </a:t>
            </a:r>
            <a:r>
              <a:rPr lang="en-US" sz="2000" i="1" dirty="0">
                <a:solidFill>
                  <a:schemeClr val="dk1"/>
                </a:solidFill>
                <a:latin typeface="Arial"/>
                <a:ea typeface="Arial"/>
                <a:cs typeface="Arial"/>
                <a:sym typeface="Arial"/>
              </a:rPr>
              <a:t>bổ sung </a:t>
            </a:r>
            <a:r>
              <a:rPr lang="en-US" sz="2000" dirty="0">
                <a:solidFill>
                  <a:schemeClr val="dk1"/>
                </a:solidFill>
                <a:latin typeface="Arial"/>
                <a:ea typeface="Arial"/>
                <a:cs typeface="Arial"/>
                <a:sym typeface="Arial"/>
              </a:rPr>
              <a:t>[Eq.16] chỉ ra rằng chỉ những ví dụ (điểm dữ liệu)  thuộc các mặt siêu phẳng lề (</a:t>
            </a:r>
            <a:r>
              <a:rPr lang="en-US" sz="2000" i="1" dirty="0">
                <a:solidFill>
                  <a:schemeClr val="dk1"/>
                </a:solidFill>
                <a:latin typeface="Arial"/>
                <a:ea typeface="Arial"/>
                <a:cs typeface="Arial"/>
                <a:sym typeface="Arial"/>
              </a:rPr>
              <a:t>H</a:t>
            </a:r>
            <a:r>
              <a:rPr lang="en-US" sz="1950" baseline="-25000" dirty="0">
                <a:solidFill>
                  <a:schemeClr val="dk1"/>
                </a:solidFill>
                <a:latin typeface="Arial"/>
                <a:ea typeface="Arial"/>
                <a:cs typeface="Arial"/>
                <a:sym typeface="Arial"/>
              </a:rPr>
              <a:t>+ </a:t>
            </a:r>
            <a:r>
              <a:rPr lang="en-US" sz="2000" dirty="0">
                <a:solidFill>
                  <a:schemeClr val="dk1"/>
                </a:solidFill>
                <a:latin typeface="Arial"/>
                <a:ea typeface="Arial"/>
                <a:cs typeface="Arial"/>
                <a:sym typeface="Arial"/>
              </a:rPr>
              <a:t>và </a:t>
            </a:r>
            <a:r>
              <a:rPr lang="en-US" sz="2000" i="1" dirty="0">
                <a:solidFill>
                  <a:schemeClr val="dk1"/>
                </a:solidFill>
                <a:latin typeface="Arial"/>
                <a:ea typeface="Arial"/>
                <a:cs typeface="Arial"/>
                <a:sym typeface="Arial"/>
              </a:rPr>
              <a:t>H</a:t>
            </a:r>
            <a:r>
              <a:rPr lang="en-US" sz="1950" b="1" baseline="-25000" dirty="0">
                <a:solidFill>
                  <a:schemeClr val="dk1"/>
                </a:solidFill>
                <a:latin typeface="Arial"/>
                <a:ea typeface="Arial"/>
                <a:cs typeface="Arial"/>
                <a:sym typeface="Arial"/>
              </a:rPr>
              <a:t>-</a:t>
            </a:r>
            <a:r>
              <a:rPr lang="en-US" sz="2000" dirty="0">
                <a:solidFill>
                  <a:schemeClr val="dk1"/>
                </a:solidFill>
                <a:latin typeface="Arial"/>
                <a:ea typeface="Arial"/>
                <a:cs typeface="Arial"/>
                <a:sym typeface="Arial"/>
              </a:rPr>
              <a:t>) mới có </a:t>
            </a:r>
            <a:r>
              <a:rPr lang="en-US" sz="2000" i="1" dirty="0">
                <a:solidFill>
                  <a:schemeClr val="dk1"/>
                </a:solidFill>
                <a:latin typeface="Noto Sans Symbols"/>
                <a:ea typeface="Noto Sans Symbols"/>
                <a:cs typeface="Noto Sans Symbols"/>
                <a:sym typeface="Noto Sans Symbols"/>
              </a:rPr>
              <a:t>α</a:t>
            </a:r>
            <a:r>
              <a:rPr lang="en-US" sz="1950" baseline="-25000" dirty="0">
                <a:solidFill>
                  <a:schemeClr val="dk1"/>
                </a:solidFill>
                <a:latin typeface="Arial"/>
                <a:ea typeface="Arial"/>
                <a:cs typeface="Arial"/>
                <a:sym typeface="Arial"/>
              </a:rPr>
              <a:t>𝑖 </a:t>
            </a:r>
            <a:r>
              <a:rPr lang="en-US" sz="2000" dirty="0">
                <a:solidFill>
                  <a:schemeClr val="dk1"/>
                </a:solidFill>
                <a:latin typeface="Arial"/>
                <a:ea typeface="Arial"/>
                <a:cs typeface="Arial"/>
                <a:sym typeface="Arial"/>
              </a:rPr>
              <a:t>&gt; 0 – bởi vì với  những ví đụ đó </a:t>
            </a:r>
            <a:r>
              <a:rPr lang="en-US" sz="2000" dirty="0" smtClean="0">
                <a:solidFill>
                  <a:schemeClr val="dk1"/>
                </a:solidFill>
                <a:latin typeface="Arial"/>
                <a:ea typeface="Arial"/>
                <a:cs typeface="Arial"/>
                <a:sym typeface="Arial"/>
              </a:rPr>
              <a:t>thì 𝑦</a:t>
            </a:r>
            <a:r>
              <a:rPr lang="en-US" sz="1950" baseline="-25000" dirty="0" smtClean="0">
                <a:solidFill>
                  <a:schemeClr val="dk1"/>
                </a:solidFill>
                <a:latin typeface="Arial"/>
                <a:ea typeface="Arial"/>
                <a:cs typeface="Arial"/>
                <a:sym typeface="Arial"/>
              </a:rPr>
              <a:t>𝑖</a:t>
            </a:r>
            <a:r>
              <a:rPr lang="en-US" sz="2000" dirty="0">
                <a:solidFill>
                  <a:schemeClr val="dk1"/>
                </a:solidFill>
                <a:latin typeface="Arial"/>
                <a:ea typeface="Arial"/>
                <a:cs typeface="Arial"/>
                <a:sym typeface="Arial"/>
              </a:rPr>
              <a:t>(</a:t>
            </a:r>
            <a:r>
              <a:rPr lang="en-US" sz="2000" i="1" dirty="0">
                <a:solidFill>
                  <a:schemeClr val="dk1"/>
                </a:solidFill>
                <a:latin typeface="Noto Sans Symbols"/>
                <a:ea typeface="Noto Sans Symbols"/>
                <a:cs typeface="Noto Sans Symbols"/>
                <a:sym typeface="Noto Sans Symbols"/>
              </a:rPr>
              <a:t>〈</a:t>
            </a:r>
            <a:r>
              <a:rPr lang="en-US" sz="2000" dirty="0">
                <a:solidFill>
                  <a:schemeClr val="dk1"/>
                </a:solidFill>
                <a:latin typeface="Arial"/>
                <a:ea typeface="Arial"/>
                <a:cs typeface="Arial"/>
                <a:sym typeface="Arial"/>
              </a:rPr>
              <a:t>𝒘</a:t>
            </a:r>
            <a:r>
              <a:rPr lang="en-US" sz="2000" i="1" dirty="0">
                <a:solidFill>
                  <a:schemeClr val="dk1"/>
                </a:solidFill>
                <a:latin typeface="Noto Sans Symbols"/>
                <a:ea typeface="Noto Sans Symbols"/>
                <a:cs typeface="Noto Sans Symbols"/>
                <a:sym typeface="Noto Sans Symbols"/>
              </a:rPr>
              <a:t>×</a:t>
            </a:r>
            <a:r>
              <a:rPr lang="en-US" sz="2000" dirty="0">
                <a:solidFill>
                  <a:schemeClr val="dk1"/>
                </a:solidFill>
                <a:latin typeface="Arial"/>
                <a:ea typeface="Arial"/>
                <a:cs typeface="Arial"/>
                <a:sym typeface="Arial"/>
              </a:rPr>
              <a:t>𝒙</a:t>
            </a:r>
            <a:r>
              <a:rPr lang="en-US" sz="1950" baseline="-25000" dirty="0">
                <a:solidFill>
                  <a:schemeClr val="dk1"/>
                </a:solidFill>
                <a:latin typeface="Arial"/>
                <a:ea typeface="Arial"/>
                <a:cs typeface="Arial"/>
                <a:sym typeface="Arial"/>
              </a:rPr>
              <a:t>𝑖</a:t>
            </a:r>
            <a:r>
              <a:rPr lang="en-US" sz="2000" i="1" dirty="0">
                <a:solidFill>
                  <a:schemeClr val="dk1"/>
                </a:solidFill>
                <a:latin typeface="Noto Sans Symbols"/>
                <a:ea typeface="Noto Sans Symbols"/>
                <a:cs typeface="Noto Sans Symbols"/>
                <a:sym typeface="Noto Sans Symbols"/>
              </a:rPr>
              <a:t>〉</a:t>
            </a:r>
            <a:r>
              <a:rPr lang="en-US" sz="2000" i="1" dirty="0">
                <a:solidFill>
                  <a:schemeClr val="dk1"/>
                </a:solidFill>
                <a:latin typeface="Times New Roman"/>
                <a:ea typeface="Times New Roman"/>
                <a:cs typeface="Times New Roman"/>
                <a:sym typeface="Times New Roman"/>
              </a:rPr>
              <a:t> </a:t>
            </a:r>
            <a:r>
              <a:rPr lang="en-US" sz="2000" dirty="0">
                <a:solidFill>
                  <a:schemeClr val="dk1"/>
                </a:solidFill>
                <a:latin typeface="Arial"/>
                <a:ea typeface="Arial"/>
                <a:cs typeface="Arial"/>
                <a:sym typeface="Arial"/>
              </a:rPr>
              <a:t>+ 𝑏) − 1 = 0</a:t>
            </a:r>
            <a:endParaRPr sz="2000" dirty="0">
              <a:solidFill>
                <a:schemeClr val="dk1"/>
              </a:solidFill>
              <a:latin typeface="Arial"/>
              <a:ea typeface="Arial"/>
              <a:cs typeface="Arial"/>
              <a:sym typeface="Arial"/>
            </a:endParaRPr>
          </a:p>
          <a:p>
            <a:pPr marL="364490" marR="0" lvl="0" indent="0" algn="l" rtl="0">
              <a:lnSpc>
                <a:spcPct val="150000"/>
              </a:lnSpc>
              <a:spcBef>
                <a:spcPts val="235"/>
              </a:spcBef>
              <a:spcAft>
                <a:spcPts val="0"/>
              </a:spcAft>
              <a:buNone/>
            </a:pPr>
            <a:r>
              <a:rPr lang="en-US" sz="2000" dirty="0">
                <a:solidFill>
                  <a:srgbClr val="3B812F"/>
                </a:solidFill>
                <a:latin typeface="Arial"/>
                <a:ea typeface="Arial"/>
                <a:cs typeface="Arial"/>
                <a:sym typeface="Arial"/>
              </a:rPr>
              <a:t>→</a:t>
            </a:r>
            <a:r>
              <a:rPr lang="en-US" sz="2000" dirty="0">
                <a:solidFill>
                  <a:schemeClr val="dk1"/>
                </a:solidFill>
                <a:latin typeface="Arial"/>
                <a:ea typeface="Arial"/>
                <a:cs typeface="Arial"/>
                <a:sym typeface="Arial"/>
              </a:rPr>
              <a:t>Những ví dụ (điểm dữ liệu) này được gọi là </a:t>
            </a:r>
            <a:r>
              <a:rPr lang="en-US" sz="2000" b="1" dirty="0">
                <a:solidFill>
                  <a:srgbClr val="0000FF"/>
                </a:solidFill>
                <a:latin typeface="Arial"/>
                <a:ea typeface="Arial"/>
                <a:cs typeface="Arial"/>
                <a:sym typeface="Arial"/>
              </a:rPr>
              <a:t>các </a:t>
            </a:r>
            <a:r>
              <a:rPr lang="en-US" sz="2000" b="1" dirty="0" err="1">
                <a:solidFill>
                  <a:srgbClr val="0000FF"/>
                </a:solidFill>
                <a:latin typeface="Arial"/>
                <a:ea typeface="Arial"/>
                <a:cs typeface="Arial"/>
                <a:sym typeface="Arial"/>
              </a:rPr>
              <a:t>vectơ</a:t>
            </a:r>
            <a:r>
              <a:rPr lang="en-US" sz="2000" b="1" dirty="0">
                <a:solidFill>
                  <a:srgbClr val="0000FF"/>
                </a:solidFill>
                <a:latin typeface="Arial"/>
                <a:ea typeface="Arial"/>
                <a:cs typeface="Arial"/>
                <a:sym typeface="Arial"/>
              </a:rPr>
              <a:t> hỗ trợ</a:t>
            </a:r>
            <a:r>
              <a:rPr lang="en-US" sz="2000" dirty="0">
                <a:solidFill>
                  <a:srgbClr val="0000FF"/>
                </a:solidFill>
                <a:latin typeface="Arial"/>
                <a:ea typeface="Arial"/>
                <a:cs typeface="Arial"/>
                <a:sym typeface="Arial"/>
              </a:rPr>
              <a:t>!</a:t>
            </a:r>
            <a:endParaRPr sz="2000" dirty="0">
              <a:solidFill>
                <a:schemeClr val="dk1"/>
              </a:solidFill>
              <a:latin typeface="Arial"/>
              <a:ea typeface="Arial"/>
              <a:cs typeface="Arial"/>
              <a:sym typeface="Arial"/>
            </a:endParaRPr>
          </a:p>
          <a:p>
            <a:pPr marL="266700" marR="0" lvl="0" indent="-228600" algn="l" rtl="0">
              <a:lnSpc>
                <a:spcPct val="100000"/>
              </a:lnSpc>
              <a:spcBef>
                <a:spcPts val="234"/>
              </a:spcBef>
              <a:spcAft>
                <a:spcPts val="0"/>
              </a:spcAft>
              <a:buClr>
                <a:srgbClr val="CC9900"/>
              </a:buClr>
              <a:buSzPts val="1300"/>
              <a:buFont typeface="Noto Sans Symbols"/>
              <a:buChar char="■"/>
            </a:pPr>
            <a:r>
              <a:rPr lang="en-US" sz="2000" dirty="0">
                <a:solidFill>
                  <a:schemeClr val="dk1"/>
                </a:solidFill>
                <a:latin typeface="Arial"/>
                <a:ea typeface="Arial"/>
                <a:cs typeface="Arial"/>
                <a:sym typeface="Arial"/>
              </a:rPr>
              <a:t>Đối với các ví dụ khác (không phải là các </a:t>
            </a:r>
            <a:r>
              <a:rPr lang="en-US" sz="2000" dirty="0" err="1">
                <a:solidFill>
                  <a:schemeClr val="dk1"/>
                </a:solidFill>
                <a:latin typeface="Arial"/>
                <a:ea typeface="Arial"/>
                <a:cs typeface="Arial"/>
                <a:sym typeface="Arial"/>
              </a:rPr>
              <a:t>vectơ</a:t>
            </a:r>
            <a:r>
              <a:rPr lang="en-US" sz="2000" dirty="0">
                <a:solidFill>
                  <a:schemeClr val="dk1"/>
                </a:solidFill>
                <a:latin typeface="Arial"/>
                <a:ea typeface="Arial"/>
                <a:cs typeface="Arial"/>
                <a:sym typeface="Arial"/>
              </a:rPr>
              <a:t> hỗ trợ) thì	</a:t>
            </a:r>
            <a:r>
              <a:rPr lang="en-US" sz="2000" i="1" dirty="0">
                <a:solidFill>
                  <a:schemeClr val="dk1"/>
                </a:solidFill>
                <a:latin typeface="Noto Sans Symbols"/>
                <a:ea typeface="Noto Sans Symbols"/>
                <a:cs typeface="Noto Sans Symbols"/>
                <a:sym typeface="Noto Sans Symbols"/>
              </a:rPr>
              <a:t>α</a:t>
            </a:r>
            <a:r>
              <a:rPr lang="en-US" sz="1950" baseline="-25000" dirty="0">
                <a:solidFill>
                  <a:schemeClr val="dk1"/>
                </a:solidFill>
                <a:latin typeface="Arial"/>
                <a:ea typeface="Arial"/>
                <a:cs typeface="Arial"/>
                <a:sym typeface="Arial"/>
              </a:rPr>
              <a:t>𝑖 </a:t>
            </a:r>
            <a:r>
              <a:rPr lang="en-US" sz="2000" dirty="0">
                <a:solidFill>
                  <a:schemeClr val="dk1"/>
                </a:solidFill>
                <a:latin typeface="Arial"/>
                <a:ea typeface="Arial"/>
                <a:cs typeface="Arial"/>
                <a:sym typeface="Arial"/>
              </a:rPr>
              <a:t>= 0</a:t>
            </a:r>
            <a:endParaRPr sz="2000" dirty="0">
              <a:solidFill>
                <a:schemeClr val="dk1"/>
              </a:solidFill>
              <a:latin typeface="Arial"/>
              <a:ea typeface="Arial"/>
              <a:cs typeface="Arial"/>
              <a:sym typeface="Arial"/>
            </a:endParaRPr>
          </a:p>
        </p:txBody>
      </p:sp>
      <p:sp>
        <p:nvSpPr>
          <p:cNvPr id="423" name="Google Shape;423;p18"/>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Tập điều kiện </a:t>
            </a:r>
            <a:r>
              <a:rPr lang="en-US" sz="3959">
                <a:solidFill>
                  <a:srgbClr val="006633"/>
                </a:solidFill>
                <a:latin typeface="Tahoma"/>
                <a:ea typeface="Tahoma"/>
                <a:cs typeface="Tahoma"/>
                <a:sym typeface="Tahoma"/>
              </a:rPr>
              <a:t>Karush-Kuhn-Tucker</a:t>
            </a:r>
            <a:endParaRPr sz="3959"/>
          </a:p>
        </p:txBody>
      </p:sp>
      <p:pic>
        <p:nvPicPr>
          <p:cNvPr id="2" name="Picture 1"/>
          <p:cNvPicPr>
            <a:picLocks noChangeAspect="1"/>
          </p:cNvPicPr>
          <p:nvPr/>
        </p:nvPicPr>
        <p:blipFill>
          <a:blip r:embed="rId3"/>
          <a:stretch>
            <a:fillRect/>
          </a:stretch>
        </p:blipFill>
        <p:spPr>
          <a:xfrm>
            <a:off x="838200" y="1369868"/>
            <a:ext cx="7772922" cy="2680587"/>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9"/>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Giải bài toán cực tiểu hóa</a:t>
            </a:r>
            <a:endParaRPr sz="3959"/>
          </a:p>
        </p:txBody>
      </p:sp>
      <p:sp>
        <p:nvSpPr>
          <p:cNvPr id="431" name="Google Shape;431;p19"/>
          <p:cNvSpPr txBox="1"/>
          <p:nvPr/>
        </p:nvSpPr>
        <p:spPr>
          <a:xfrm>
            <a:off x="714587" y="1358087"/>
            <a:ext cx="10873740" cy="3992888"/>
          </a:xfrm>
          <a:prstGeom prst="rect">
            <a:avLst/>
          </a:prstGeom>
          <a:noFill/>
          <a:ln>
            <a:noFill/>
          </a:ln>
        </p:spPr>
        <p:txBody>
          <a:bodyPr spcFirstLastPara="1" wrap="square" lIns="0" tIns="53325" rIns="0" bIns="0" anchor="t" anchorCtr="0">
            <a:spAutoFit/>
          </a:bodyPr>
          <a:lstStyle/>
          <a:p>
            <a:pPr marL="298450" marR="141605" lvl="0" indent="-285750" algn="l" rtl="0">
              <a:lnSpc>
                <a:spcPct val="108333"/>
              </a:lnSpc>
              <a:spcBef>
                <a:spcPts val="0"/>
              </a:spcBef>
              <a:spcAft>
                <a:spcPts val="0"/>
              </a:spcAft>
              <a:buClr>
                <a:srgbClr val="CC9900"/>
              </a:buClr>
              <a:buSzPts val="1550"/>
              <a:buFont typeface="Noto Sans Symbols"/>
              <a:buChar char="■"/>
            </a:pPr>
            <a:r>
              <a:rPr lang="en-US" sz="2400">
                <a:solidFill>
                  <a:schemeClr val="dk1"/>
                </a:solidFill>
                <a:latin typeface="Arial"/>
                <a:ea typeface="Arial"/>
                <a:cs typeface="Arial"/>
                <a:sym typeface="Arial"/>
              </a:rPr>
              <a:t>Trong trường hợp tổng quát, các điều kiện Karush-Kuhn-  Tucker là </a:t>
            </a:r>
            <a:r>
              <a:rPr lang="en-US" sz="2400" i="1">
                <a:solidFill>
                  <a:schemeClr val="dk1"/>
                </a:solidFill>
                <a:latin typeface="Arial"/>
                <a:ea typeface="Arial"/>
                <a:cs typeface="Arial"/>
                <a:sym typeface="Arial"/>
              </a:rPr>
              <a:t>cần </a:t>
            </a:r>
            <a:r>
              <a:rPr lang="en-US" sz="2400">
                <a:solidFill>
                  <a:schemeClr val="dk1"/>
                </a:solidFill>
                <a:latin typeface="Arial"/>
                <a:ea typeface="Arial"/>
                <a:cs typeface="Arial"/>
                <a:sym typeface="Arial"/>
              </a:rPr>
              <a:t>đối với một lời giải tối ưu, nhưng </a:t>
            </a:r>
            <a:r>
              <a:rPr lang="en-US" sz="2400" i="1">
                <a:solidFill>
                  <a:schemeClr val="dk1"/>
                </a:solidFill>
                <a:latin typeface="Arial"/>
                <a:ea typeface="Arial"/>
                <a:cs typeface="Arial"/>
                <a:sym typeface="Arial"/>
              </a:rPr>
              <a:t>chưa đủ</a:t>
            </a:r>
            <a:endParaRPr sz="2400">
              <a:solidFill>
                <a:schemeClr val="dk1"/>
              </a:solidFill>
              <a:latin typeface="Arial"/>
              <a:ea typeface="Arial"/>
              <a:cs typeface="Arial"/>
              <a:sym typeface="Arial"/>
            </a:endParaRPr>
          </a:p>
          <a:p>
            <a:pPr marL="297815" marR="5080" lvl="0" indent="-285750" algn="l" rtl="0">
              <a:lnSpc>
                <a:spcPct val="89900"/>
              </a:lnSpc>
              <a:spcBef>
                <a:spcPts val="1070"/>
              </a:spcBef>
              <a:spcAft>
                <a:spcPts val="0"/>
              </a:spcAft>
              <a:buClr>
                <a:srgbClr val="CC9900"/>
              </a:buClr>
              <a:buSzPts val="1550"/>
              <a:buFont typeface="Noto Sans Symbols"/>
              <a:buChar char="■"/>
            </a:pPr>
            <a:r>
              <a:rPr lang="en-US" sz="2400">
                <a:solidFill>
                  <a:srgbClr val="0000FF"/>
                </a:solidFill>
                <a:latin typeface="Arial"/>
                <a:ea typeface="Arial"/>
                <a:cs typeface="Arial"/>
                <a:sym typeface="Arial"/>
              </a:rPr>
              <a:t>Tuy nhiên đối với SVM, bài toán cực tiểu hóa có </a:t>
            </a:r>
            <a:r>
              <a:rPr lang="en-US" sz="2400" i="1">
                <a:solidFill>
                  <a:srgbClr val="0000FF"/>
                </a:solidFill>
                <a:latin typeface="Arial"/>
                <a:ea typeface="Arial"/>
                <a:cs typeface="Arial"/>
                <a:sym typeface="Arial"/>
              </a:rPr>
              <a:t>hàm mục  tiêu lồi </a:t>
            </a:r>
            <a:r>
              <a:rPr lang="en-US" sz="2400">
                <a:solidFill>
                  <a:srgbClr val="0000FF"/>
                </a:solidFill>
                <a:latin typeface="Arial"/>
                <a:ea typeface="Arial"/>
                <a:cs typeface="Arial"/>
                <a:sym typeface="Arial"/>
              </a:rPr>
              <a:t>(convex) và </a:t>
            </a:r>
            <a:r>
              <a:rPr lang="en-US" sz="2400" i="1">
                <a:solidFill>
                  <a:srgbClr val="0000FF"/>
                </a:solidFill>
                <a:latin typeface="Arial"/>
                <a:ea typeface="Arial"/>
                <a:cs typeface="Arial"/>
                <a:sym typeface="Arial"/>
              </a:rPr>
              <a:t>các ràng buộc tuyến tính</a:t>
            </a:r>
            <a:r>
              <a:rPr lang="en-US" sz="2400">
                <a:solidFill>
                  <a:srgbClr val="0000FF"/>
                </a:solidFill>
                <a:latin typeface="Arial"/>
                <a:ea typeface="Arial"/>
                <a:cs typeface="Arial"/>
                <a:sym typeface="Arial"/>
              </a:rPr>
              <a:t>, thì các điều  kiện Karush-Kuhn-Tucker là </a:t>
            </a:r>
            <a:r>
              <a:rPr lang="en-US" sz="2400" i="1">
                <a:solidFill>
                  <a:srgbClr val="0000FF"/>
                </a:solidFill>
                <a:latin typeface="Arial"/>
                <a:ea typeface="Arial"/>
                <a:cs typeface="Arial"/>
                <a:sym typeface="Arial"/>
              </a:rPr>
              <a:t>cần và đủ </a:t>
            </a:r>
            <a:r>
              <a:rPr lang="en-US" sz="2400">
                <a:solidFill>
                  <a:srgbClr val="0000FF"/>
                </a:solidFill>
                <a:latin typeface="Arial"/>
                <a:ea typeface="Arial"/>
                <a:cs typeface="Arial"/>
                <a:sym typeface="Arial"/>
              </a:rPr>
              <a:t>đối với một lời giải  tối ưu</a:t>
            </a:r>
            <a:endParaRPr sz="2400">
              <a:solidFill>
                <a:schemeClr val="dk1"/>
              </a:solidFill>
              <a:latin typeface="Arial"/>
              <a:ea typeface="Arial"/>
              <a:cs typeface="Arial"/>
              <a:sym typeface="Arial"/>
            </a:endParaRPr>
          </a:p>
          <a:p>
            <a:pPr marL="298450" marR="474980" lvl="0" indent="-285750" algn="l" rtl="0">
              <a:lnSpc>
                <a:spcPct val="108333"/>
              </a:lnSpc>
              <a:spcBef>
                <a:spcPts val="1140"/>
              </a:spcBef>
              <a:spcAft>
                <a:spcPts val="0"/>
              </a:spcAft>
              <a:buClr>
                <a:srgbClr val="CC9900"/>
              </a:buClr>
              <a:buSzPts val="1550"/>
              <a:buFont typeface="Noto Sans Symbols"/>
              <a:buChar char="■"/>
            </a:pPr>
            <a:r>
              <a:rPr lang="en-US" sz="2400">
                <a:solidFill>
                  <a:schemeClr val="dk1"/>
                </a:solidFill>
                <a:latin typeface="Arial"/>
                <a:ea typeface="Arial"/>
                <a:cs typeface="Arial"/>
                <a:sym typeface="Arial"/>
              </a:rPr>
              <a:t>Giải quyết bài toán tối ưu này vẫn là một nhiệm vụ khó  khăn, do sự tồn tại của các ràng buộc bất đẳng thức!</a:t>
            </a:r>
            <a:endParaRPr sz="2400">
              <a:solidFill>
                <a:schemeClr val="dk1"/>
              </a:solidFill>
              <a:latin typeface="Arial"/>
              <a:ea typeface="Arial"/>
              <a:cs typeface="Arial"/>
              <a:sym typeface="Arial"/>
            </a:endParaRPr>
          </a:p>
          <a:p>
            <a:pPr marL="298450" marR="99060" lvl="0" indent="-285750" algn="l" rtl="0">
              <a:lnSpc>
                <a:spcPct val="108333"/>
              </a:lnSpc>
              <a:spcBef>
                <a:spcPts val="1670"/>
              </a:spcBef>
              <a:spcAft>
                <a:spcPts val="0"/>
              </a:spcAft>
              <a:buClr>
                <a:srgbClr val="CC9900"/>
              </a:buClr>
              <a:buSzPts val="1550"/>
              <a:buFont typeface="Noto Sans Symbols"/>
              <a:buChar char="■"/>
            </a:pPr>
            <a:r>
              <a:rPr lang="en-US" sz="2400">
                <a:solidFill>
                  <a:schemeClr val="dk1"/>
                </a:solidFill>
                <a:latin typeface="Arial"/>
                <a:ea typeface="Arial"/>
                <a:cs typeface="Arial"/>
                <a:sym typeface="Arial"/>
              </a:rPr>
              <a:t>Phương pháp Lagrange giải quyết bài toán tối ưu hàm lồi  dẫn đến một bài toán </a:t>
            </a:r>
            <a:r>
              <a:rPr lang="en-US" sz="2400" b="1">
                <a:solidFill>
                  <a:schemeClr val="dk1"/>
                </a:solidFill>
                <a:latin typeface="Arial"/>
                <a:ea typeface="Arial"/>
                <a:cs typeface="Arial"/>
                <a:sym typeface="Arial"/>
              </a:rPr>
              <a:t>đối ngẫu (dual) </a:t>
            </a:r>
            <a:r>
              <a:rPr lang="en-US" sz="2400">
                <a:solidFill>
                  <a:schemeClr val="dk1"/>
                </a:solidFill>
                <a:latin typeface="Arial"/>
                <a:ea typeface="Arial"/>
                <a:cs typeface="Arial"/>
                <a:sym typeface="Arial"/>
              </a:rPr>
              <a:t>của bài toán tối ưu</a:t>
            </a:r>
            <a:endParaRPr sz="2400">
              <a:solidFill>
                <a:schemeClr val="dk1"/>
              </a:solidFill>
              <a:latin typeface="Arial"/>
              <a:ea typeface="Arial"/>
              <a:cs typeface="Arial"/>
              <a:sym typeface="Arial"/>
            </a:endParaRPr>
          </a:p>
          <a:p>
            <a:pPr marL="339725" marR="0" lvl="0" indent="0" algn="l" rtl="0">
              <a:lnSpc>
                <a:spcPct val="100000"/>
              </a:lnSpc>
              <a:spcBef>
                <a:spcPts val="810"/>
              </a:spcBef>
              <a:spcAft>
                <a:spcPts val="0"/>
              </a:spcAft>
              <a:buNone/>
            </a:pPr>
            <a:r>
              <a:rPr lang="en-US" sz="2200">
                <a:solidFill>
                  <a:srgbClr val="3B812F"/>
                </a:solidFill>
                <a:latin typeface="Arial"/>
                <a:ea typeface="Arial"/>
                <a:cs typeface="Arial"/>
                <a:sym typeface="Arial"/>
              </a:rPr>
              <a:t>→ </a:t>
            </a:r>
            <a:r>
              <a:rPr lang="en-US" sz="2200">
                <a:solidFill>
                  <a:schemeClr val="dk1"/>
                </a:solidFill>
                <a:latin typeface="Arial"/>
                <a:ea typeface="Arial"/>
                <a:cs typeface="Arial"/>
                <a:sym typeface="Arial"/>
              </a:rPr>
              <a:t>Dễ giải quyết hơn so với bài toán tối ưu </a:t>
            </a:r>
            <a:r>
              <a:rPr lang="en-US" sz="2200" b="1">
                <a:solidFill>
                  <a:schemeClr val="dk1"/>
                </a:solidFill>
                <a:latin typeface="Arial"/>
                <a:ea typeface="Arial"/>
                <a:cs typeface="Arial"/>
                <a:sym typeface="Arial"/>
              </a:rPr>
              <a:t>ban đầu (primal)</a:t>
            </a:r>
            <a:endParaRPr sz="220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44" name="Google Shape;444;p20"/>
          <p:cNvSpPr txBox="1"/>
          <p:nvPr/>
        </p:nvSpPr>
        <p:spPr>
          <a:xfrm>
            <a:off x="629921" y="3845957"/>
            <a:ext cx="11061700" cy="2589150"/>
          </a:xfrm>
          <a:prstGeom prst="rect">
            <a:avLst/>
          </a:prstGeom>
          <a:noFill/>
          <a:ln>
            <a:noFill/>
          </a:ln>
        </p:spPr>
        <p:txBody>
          <a:bodyPr spcFirstLastPara="1" wrap="square" lIns="0" tIns="13950" rIns="0" bIns="0" anchor="t" anchorCtr="0">
            <a:spAutoFit/>
          </a:bodyPr>
          <a:lstStyle/>
          <a:p>
            <a:pPr marL="304800" marR="0" lvl="0" indent="-228600" algn="l" rtl="0">
              <a:lnSpc>
                <a:spcPct val="100000"/>
              </a:lnSpc>
              <a:spcBef>
                <a:spcPts val="1605"/>
              </a:spcBef>
              <a:spcAft>
                <a:spcPts val="0"/>
              </a:spcAft>
              <a:buClr>
                <a:srgbClr val="CC9900"/>
              </a:buClr>
              <a:buSzPts val="1400"/>
              <a:buFont typeface="Noto Sans Symbols"/>
              <a:buChar char="■"/>
            </a:pPr>
            <a:endParaRPr lang="en-US" sz="2200" dirty="0" smtClean="0">
              <a:solidFill>
                <a:schemeClr val="dk1"/>
              </a:solidFill>
              <a:latin typeface="Arial"/>
              <a:ea typeface="Arial"/>
              <a:cs typeface="Arial"/>
              <a:sym typeface="Arial"/>
            </a:endParaRPr>
          </a:p>
          <a:p>
            <a:pPr marL="304800" marR="0" lvl="0" indent="-228600" algn="l" rtl="0">
              <a:lnSpc>
                <a:spcPct val="100000"/>
              </a:lnSpc>
              <a:spcBef>
                <a:spcPts val="1605"/>
              </a:spcBef>
              <a:spcAft>
                <a:spcPts val="0"/>
              </a:spcAft>
              <a:buClr>
                <a:srgbClr val="CC9900"/>
              </a:buClr>
              <a:buSzPts val="1400"/>
              <a:buFont typeface="Noto Sans Symbols"/>
              <a:buChar char="■"/>
            </a:pPr>
            <a:r>
              <a:rPr lang="en-US" sz="2200" dirty="0" smtClean="0">
                <a:solidFill>
                  <a:schemeClr val="dk1"/>
                </a:solidFill>
                <a:latin typeface="Arial"/>
                <a:ea typeface="Arial"/>
                <a:cs typeface="Arial"/>
                <a:sym typeface="Arial"/>
              </a:rPr>
              <a:t>Sử dụng biểu thức [Eq.16] </a:t>
            </a:r>
            <a:r>
              <a:rPr lang="en-US" sz="2200" dirty="0">
                <a:solidFill>
                  <a:schemeClr val="dk1"/>
                </a:solidFill>
                <a:latin typeface="Arial"/>
                <a:ea typeface="Arial"/>
                <a:cs typeface="Arial"/>
                <a:sym typeface="Arial"/>
              </a:rPr>
              <a:t>và (bất kỳ) một </a:t>
            </a:r>
            <a:r>
              <a:rPr lang="en-US" sz="2200" dirty="0" err="1">
                <a:solidFill>
                  <a:schemeClr val="dk1"/>
                </a:solidFill>
                <a:latin typeface="Arial"/>
                <a:ea typeface="Arial"/>
                <a:cs typeface="Arial"/>
                <a:sym typeface="Arial"/>
              </a:rPr>
              <a:t>vectơ</a:t>
            </a:r>
            <a:r>
              <a:rPr lang="en-US" sz="2200" dirty="0">
                <a:solidFill>
                  <a:schemeClr val="dk1"/>
                </a:solidFill>
                <a:latin typeface="Arial"/>
                <a:ea typeface="Arial"/>
                <a:cs typeface="Arial"/>
                <a:sym typeface="Arial"/>
              </a:rPr>
              <a:t> hỗ trợ 𝒙</a:t>
            </a:r>
            <a:r>
              <a:rPr lang="en-US" sz="2175" baseline="-25000" dirty="0">
                <a:solidFill>
                  <a:schemeClr val="dk1"/>
                </a:solidFill>
                <a:latin typeface="Arial"/>
                <a:ea typeface="Arial"/>
                <a:cs typeface="Arial"/>
                <a:sym typeface="Arial"/>
              </a:rPr>
              <a:t>𝑘</a:t>
            </a:r>
            <a:r>
              <a:rPr lang="en-US" sz="2200" dirty="0">
                <a:solidFill>
                  <a:schemeClr val="dk1"/>
                </a:solidFill>
                <a:latin typeface="Arial"/>
                <a:ea typeface="Arial"/>
                <a:cs typeface="Arial"/>
                <a:sym typeface="Arial"/>
              </a:rPr>
              <a:t>, ta có</a:t>
            </a:r>
            <a:endParaRPr sz="2200" dirty="0">
              <a:solidFill>
                <a:schemeClr val="dk1"/>
              </a:solidFill>
              <a:latin typeface="Arial"/>
              <a:ea typeface="Arial"/>
              <a:cs typeface="Arial"/>
              <a:sym typeface="Arial"/>
            </a:endParaRPr>
          </a:p>
          <a:p>
            <a:pPr marL="631825" marR="0" lvl="1" indent="-228600" algn="l" rtl="0">
              <a:lnSpc>
                <a:spcPct val="100000"/>
              </a:lnSpc>
              <a:spcBef>
                <a:spcPts val="495"/>
              </a:spcBef>
              <a:spcAft>
                <a:spcPts val="0"/>
              </a:spcAft>
              <a:buClr>
                <a:srgbClr val="3B812F"/>
              </a:buClr>
              <a:buSzPts val="1200"/>
              <a:buFont typeface="Noto Sans Symbols"/>
              <a:buChar char="❑"/>
            </a:pPr>
            <a:r>
              <a:rPr lang="en-US" sz="2000" b="0" i="1" u="none" strike="noStrike" cap="none" dirty="0" smtClean="0">
                <a:solidFill>
                  <a:schemeClr val="dk1"/>
                </a:solidFill>
                <a:latin typeface="Noto Sans Symbols"/>
                <a:ea typeface="Noto Sans Symbols"/>
                <a:cs typeface="Noto Sans Symbols"/>
                <a:sym typeface="Noto Sans Symbols"/>
              </a:rPr>
              <a:t>α</a:t>
            </a:r>
            <a:r>
              <a:rPr lang="en-US" sz="1950" b="0" i="0" u="none" strike="noStrike" cap="none" baseline="-25000" dirty="0" smtClean="0">
                <a:solidFill>
                  <a:schemeClr val="dk1"/>
                </a:solidFill>
                <a:latin typeface="Arial"/>
                <a:ea typeface="Arial"/>
                <a:cs typeface="Arial"/>
                <a:sym typeface="Arial"/>
              </a:rPr>
              <a:t>𝑘</a:t>
            </a:r>
          </a:p>
          <a:p>
            <a:pPr marL="631825" marR="0" lvl="1" indent="-228600" algn="l" rtl="0">
              <a:lnSpc>
                <a:spcPct val="100000"/>
              </a:lnSpc>
              <a:spcBef>
                <a:spcPts val="495"/>
              </a:spcBef>
              <a:spcAft>
                <a:spcPts val="0"/>
              </a:spcAft>
              <a:buClr>
                <a:srgbClr val="3B812F"/>
              </a:buClr>
              <a:buSzPts val="1200"/>
              <a:buFont typeface="Noto Sans Symbols"/>
              <a:buChar char="❑"/>
            </a:pPr>
            <a:r>
              <a:rPr lang="en-US" sz="2000" b="0" i="0" u="none" strike="noStrike" cap="none" dirty="0" smtClean="0">
                <a:solidFill>
                  <a:schemeClr val="dk1"/>
                </a:solidFill>
                <a:latin typeface="Arial"/>
                <a:ea typeface="Arial"/>
                <a:cs typeface="Arial"/>
                <a:sym typeface="Arial"/>
              </a:rPr>
              <a:t>Nhớ </a:t>
            </a:r>
            <a:r>
              <a:rPr lang="en-US" sz="2000" b="0" i="0" u="none" strike="noStrike" cap="none" dirty="0">
                <a:solidFill>
                  <a:schemeClr val="dk1"/>
                </a:solidFill>
                <a:latin typeface="Arial"/>
                <a:ea typeface="Arial"/>
                <a:cs typeface="Arial"/>
                <a:sym typeface="Arial"/>
              </a:rPr>
              <a:t>rằng	</a:t>
            </a:r>
            <a:r>
              <a:rPr lang="en-US" sz="2000" b="0" i="1" u="none" strike="noStrike" cap="none" dirty="0">
                <a:solidFill>
                  <a:schemeClr val="dk1"/>
                </a:solidFill>
                <a:latin typeface="Noto Sans Symbols"/>
                <a:ea typeface="Noto Sans Symbols"/>
                <a:cs typeface="Noto Sans Symbols"/>
                <a:sym typeface="Noto Sans Symbols"/>
              </a:rPr>
              <a:t>α</a:t>
            </a:r>
            <a:r>
              <a:rPr lang="en-US" sz="1950" b="0" i="0" u="none" strike="noStrike" cap="none" baseline="-25000" dirty="0">
                <a:solidFill>
                  <a:schemeClr val="dk1"/>
                </a:solidFill>
                <a:latin typeface="Arial"/>
                <a:ea typeface="Arial"/>
                <a:cs typeface="Arial"/>
                <a:sym typeface="Arial"/>
              </a:rPr>
              <a:t>𝑘 </a:t>
            </a:r>
            <a:r>
              <a:rPr lang="en-US" sz="1950" b="0" i="0" u="none" strike="noStrike" cap="none" dirty="0" smtClean="0">
                <a:solidFill>
                  <a:schemeClr val="dk1"/>
                </a:solidFill>
                <a:latin typeface="Arial"/>
                <a:ea typeface="Arial"/>
                <a:cs typeface="Arial"/>
                <a:sym typeface="Arial"/>
              </a:rPr>
              <a:t> </a:t>
            </a:r>
            <a:r>
              <a:rPr lang="en-US" sz="2000" b="0" i="0" u="none" strike="noStrike" cap="none" dirty="0" smtClean="0">
                <a:solidFill>
                  <a:schemeClr val="dk1"/>
                </a:solidFill>
                <a:latin typeface="Arial"/>
                <a:ea typeface="Arial"/>
                <a:cs typeface="Arial"/>
                <a:sym typeface="Arial"/>
              </a:rPr>
              <a:t>&gt; </a:t>
            </a:r>
            <a:r>
              <a:rPr lang="en-US" sz="2000" b="0" i="0" u="none" strike="noStrike" cap="none" dirty="0">
                <a:solidFill>
                  <a:schemeClr val="dk1"/>
                </a:solidFill>
                <a:latin typeface="Arial"/>
                <a:ea typeface="Arial"/>
                <a:cs typeface="Arial"/>
                <a:sym typeface="Arial"/>
              </a:rPr>
              <a:t>0	đối với mọi </a:t>
            </a:r>
            <a:r>
              <a:rPr lang="en-US" sz="2000" b="0" i="0" u="none" strike="noStrike" cap="none" dirty="0" err="1">
                <a:solidFill>
                  <a:schemeClr val="dk1"/>
                </a:solidFill>
                <a:latin typeface="Arial"/>
                <a:ea typeface="Arial"/>
                <a:cs typeface="Arial"/>
                <a:sym typeface="Arial"/>
              </a:rPr>
              <a:t>vectơ</a:t>
            </a:r>
            <a:r>
              <a:rPr lang="en-US" sz="2000" b="0" i="0" u="none" strike="noStrike" cap="none" dirty="0">
                <a:solidFill>
                  <a:schemeClr val="dk1"/>
                </a:solidFill>
                <a:latin typeface="Arial"/>
                <a:ea typeface="Arial"/>
                <a:cs typeface="Arial"/>
                <a:sym typeface="Arial"/>
              </a:rPr>
              <a:t> hỗ trợ 𝒙</a:t>
            </a:r>
            <a:r>
              <a:rPr lang="en-US" sz="1950" b="0" i="0" u="none" strike="noStrike" cap="none" baseline="-25000" dirty="0">
                <a:solidFill>
                  <a:schemeClr val="dk1"/>
                </a:solidFill>
                <a:latin typeface="Arial"/>
                <a:ea typeface="Arial"/>
                <a:cs typeface="Arial"/>
                <a:sym typeface="Arial"/>
              </a:rPr>
              <a:t>𝑘</a:t>
            </a:r>
            <a:endParaRPr sz="1950" b="0" i="0" u="none" strike="noStrike" cap="none" baseline="-25000" dirty="0">
              <a:solidFill>
                <a:schemeClr val="dk1"/>
              </a:solidFill>
              <a:latin typeface="Arial"/>
              <a:ea typeface="Arial"/>
              <a:cs typeface="Arial"/>
              <a:sym typeface="Arial"/>
            </a:endParaRPr>
          </a:p>
          <a:p>
            <a:pPr marL="631825" marR="0" lvl="1" indent="-228600" algn="l" rtl="0">
              <a:lnSpc>
                <a:spcPct val="100000"/>
              </a:lnSpc>
              <a:spcBef>
                <a:spcPts val="500"/>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Vì vậy:	</a:t>
            </a:r>
            <a:endParaRPr lang="en-US" sz="2000" b="0" i="0" u="none" strike="noStrike" cap="none" dirty="0" smtClean="0">
              <a:solidFill>
                <a:schemeClr val="dk1"/>
              </a:solidFill>
              <a:latin typeface="Arial"/>
              <a:ea typeface="Arial"/>
              <a:cs typeface="Arial"/>
              <a:sym typeface="Arial"/>
            </a:endParaRPr>
          </a:p>
          <a:p>
            <a:pPr marL="631825" marR="0" lvl="1" indent="-228600" algn="l" rtl="0">
              <a:lnSpc>
                <a:spcPct val="100000"/>
              </a:lnSpc>
              <a:spcBef>
                <a:spcPts val="500"/>
              </a:spcBef>
              <a:spcAft>
                <a:spcPts val="0"/>
              </a:spcAft>
              <a:buClr>
                <a:srgbClr val="3B812F"/>
              </a:buClr>
              <a:buSzPts val="1200"/>
              <a:buFont typeface="Noto Sans Symbols"/>
              <a:buChar char="❑"/>
            </a:pPr>
            <a:r>
              <a:rPr lang="en-US" sz="2000" b="0" i="0" u="none" strike="noStrike" cap="none" dirty="0" smtClean="0">
                <a:solidFill>
                  <a:schemeClr val="dk1"/>
                </a:solidFill>
                <a:latin typeface="Arial"/>
                <a:ea typeface="Arial"/>
                <a:cs typeface="Arial"/>
                <a:sym typeface="Arial"/>
              </a:rPr>
              <a:t>Từ </a:t>
            </a:r>
            <a:r>
              <a:rPr lang="en-US" sz="2000" b="0" i="0" u="none" strike="noStrike" cap="none" dirty="0">
                <a:solidFill>
                  <a:schemeClr val="dk1"/>
                </a:solidFill>
                <a:latin typeface="Arial"/>
                <a:ea typeface="Arial"/>
                <a:cs typeface="Arial"/>
                <a:sym typeface="Arial"/>
              </a:rPr>
              <a:t>đây, ta tính được giá </a:t>
            </a:r>
            <a:r>
              <a:rPr lang="en-US" sz="2000" b="0" i="0" u="none" strike="noStrike" cap="none" dirty="0" smtClean="0">
                <a:solidFill>
                  <a:schemeClr val="dk1"/>
                </a:solidFill>
                <a:latin typeface="Arial"/>
                <a:ea typeface="Arial"/>
                <a:cs typeface="Arial"/>
                <a:sym typeface="Arial"/>
              </a:rPr>
              <a:t>trị   </a:t>
            </a:r>
            <a:r>
              <a:rPr lang="en-US" sz="2000" b="0" i="0" u="none" strike="noStrike" cap="none" dirty="0" smtClean="0">
                <a:solidFill>
                  <a:srgbClr val="0000FF"/>
                </a:solidFill>
                <a:latin typeface="Arial"/>
                <a:ea typeface="Arial"/>
                <a:cs typeface="Arial"/>
                <a:sym typeface="Arial"/>
              </a:rPr>
              <a:t>𝑏</a:t>
            </a:r>
            <a:r>
              <a:rPr lang="en-US" sz="2175" b="0" i="0" u="none" strike="noStrike" cap="none" baseline="30000" dirty="0" smtClean="0">
                <a:solidFill>
                  <a:srgbClr val="0000FF"/>
                </a:solidFill>
                <a:latin typeface="Arial"/>
                <a:ea typeface="Arial"/>
                <a:cs typeface="Arial"/>
                <a:sym typeface="Arial"/>
              </a:rPr>
              <a:t>∗ </a:t>
            </a:r>
            <a:r>
              <a:rPr lang="en-US" sz="2000" b="0" i="0" u="none" strike="noStrike" cap="none" dirty="0">
                <a:solidFill>
                  <a:srgbClr val="0000FF"/>
                </a:solidFill>
                <a:latin typeface="Arial"/>
                <a:ea typeface="Arial"/>
                <a:cs typeface="Arial"/>
                <a:sym typeface="Arial"/>
              </a:rPr>
              <a:t>= 𝑦</a:t>
            </a:r>
            <a:r>
              <a:rPr lang="en-US" sz="2175" b="0" i="0" u="none" strike="noStrike" cap="none" baseline="-25000" dirty="0">
                <a:solidFill>
                  <a:srgbClr val="0000FF"/>
                </a:solidFill>
                <a:latin typeface="Arial"/>
                <a:ea typeface="Arial"/>
                <a:cs typeface="Arial"/>
                <a:sym typeface="Arial"/>
              </a:rPr>
              <a:t>:   </a:t>
            </a:r>
            <a:r>
              <a:rPr lang="en-US" sz="2000" b="0" i="0" u="none" strike="noStrike" cap="none" dirty="0" smtClean="0">
                <a:solidFill>
                  <a:srgbClr val="0000FF"/>
                </a:solidFill>
                <a:latin typeface="Arial"/>
                <a:ea typeface="Arial"/>
                <a:cs typeface="Arial"/>
                <a:sym typeface="Arial"/>
              </a:rPr>
              <a:t>−  𝒘</a:t>
            </a:r>
            <a:r>
              <a:rPr lang="en-US" sz="2175" b="0" i="0" u="none" strike="noStrike" cap="none" baseline="30000" dirty="0" smtClean="0">
                <a:solidFill>
                  <a:srgbClr val="0000FF"/>
                </a:solidFill>
                <a:latin typeface="Arial"/>
                <a:ea typeface="Arial"/>
                <a:cs typeface="Arial"/>
                <a:sym typeface="Arial"/>
              </a:rPr>
              <a:t>∗</a:t>
            </a:r>
            <a:r>
              <a:rPr lang="en-US" sz="2000" b="0" i="0" u="none" strike="noStrike" cap="none" dirty="0">
                <a:solidFill>
                  <a:srgbClr val="0000FF"/>
                </a:solidFill>
                <a:latin typeface="Arial"/>
                <a:ea typeface="Arial"/>
                <a:cs typeface="Arial"/>
                <a:sym typeface="Arial"/>
              </a:rPr>
              <a:t>, 𝒙</a:t>
            </a:r>
            <a:r>
              <a:rPr lang="en-US" sz="1950" b="0" i="0" u="none" strike="noStrike" cap="none" baseline="-25000" dirty="0">
                <a:solidFill>
                  <a:srgbClr val="0000FF"/>
                </a:solidFill>
                <a:latin typeface="Arial"/>
                <a:ea typeface="Arial"/>
                <a:cs typeface="Arial"/>
                <a:sym typeface="Arial"/>
              </a:rPr>
              <a:t>𝑘</a:t>
            </a:r>
            <a:endParaRPr sz="1950" b="0" i="0" u="none" strike="noStrike" cap="none" baseline="-25000" dirty="0">
              <a:solidFill>
                <a:schemeClr val="dk1"/>
              </a:solidFill>
              <a:latin typeface="Arial"/>
              <a:ea typeface="Arial"/>
              <a:cs typeface="Arial"/>
              <a:sym typeface="Arial"/>
            </a:endParaRPr>
          </a:p>
        </p:txBody>
      </p:sp>
      <p:sp>
        <p:nvSpPr>
          <p:cNvPr id="436" name="Google Shape;436;p20"/>
          <p:cNvSpPr txBox="1"/>
          <p:nvPr/>
        </p:nvSpPr>
        <p:spPr>
          <a:xfrm>
            <a:off x="680721" y="1251104"/>
            <a:ext cx="9681633" cy="2004695"/>
          </a:xfrm>
          <a:prstGeom prst="rect">
            <a:avLst/>
          </a:prstGeom>
          <a:noFill/>
          <a:ln>
            <a:noFill/>
          </a:ln>
        </p:spPr>
        <p:txBody>
          <a:bodyPr spcFirstLastPara="1" wrap="square" lIns="0" tIns="81275" rIns="0" bIns="0" anchor="t" anchorCtr="0">
            <a:spAutoFit/>
          </a:bodyPr>
          <a:lstStyle/>
          <a:p>
            <a:pPr marL="266700" marR="0" lvl="0" indent="-22860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Gọi	SV	là tập các </a:t>
            </a:r>
            <a:r>
              <a:rPr lang="en-US" sz="2200" dirty="0" err="1">
                <a:solidFill>
                  <a:schemeClr val="dk1"/>
                </a:solidFill>
                <a:latin typeface="Arial"/>
                <a:ea typeface="Arial"/>
                <a:cs typeface="Arial"/>
                <a:sym typeface="Arial"/>
              </a:rPr>
              <a:t>vectơ</a:t>
            </a:r>
            <a:r>
              <a:rPr lang="en-US" sz="2200" dirty="0">
                <a:solidFill>
                  <a:schemeClr val="dk1"/>
                </a:solidFill>
                <a:latin typeface="Arial"/>
                <a:ea typeface="Arial"/>
                <a:cs typeface="Arial"/>
                <a:sym typeface="Arial"/>
              </a:rPr>
              <a:t> hỗ trợ</a:t>
            </a:r>
            <a:endParaRPr sz="2200" dirty="0">
              <a:solidFill>
                <a:schemeClr val="dk1"/>
              </a:solidFill>
              <a:latin typeface="Arial"/>
              <a:ea typeface="Arial"/>
              <a:cs typeface="Arial"/>
              <a:sym typeface="Arial"/>
            </a:endParaRPr>
          </a:p>
          <a:p>
            <a:pPr marL="593725" marR="0" lvl="1" indent="-228600" algn="l" rtl="0">
              <a:lnSpc>
                <a:spcPct val="100000"/>
              </a:lnSpc>
              <a:spcBef>
                <a:spcPts val="495"/>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SV	là tập con của tập 𝑟 các ví dụ huấn luyện ban đầu</a:t>
            </a:r>
            <a:endParaRPr sz="2000" b="0" i="0" u="none" strike="noStrike" cap="none" dirty="0">
              <a:solidFill>
                <a:schemeClr val="dk1"/>
              </a:solidFill>
              <a:latin typeface="Arial"/>
              <a:ea typeface="Arial"/>
              <a:cs typeface="Arial"/>
              <a:sym typeface="Arial"/>
            </a:endParaRPr>
          </a:p>
          <a:p>
            <a:pPr marL="364490" marR="0" lvl="0" indent="0" algn="l" rtl="0">
              <a:lnSpc>
                <a:spcPct val="100000"/>
              </a:lnSpc>
              <a:spcBef>
                <a:spcPts val="465"/>
              </a:spcBef>
              <a:spcAft>
                <a:spcPts val="0"/>
              </a:spcAft>
              <a:buNone/>
            </a:pPr>
            <a:r>
              <a:rPr lang="en-US" sz="2000" dirty="0" smtClean="0">
                <a:solidFill>
                  <a:srgbClr val="3B812F"/>
                </a:solidFill>
                <a:latin typeface="Arial"/>
                <a:ea typeface="Arial"/>
                <a:cs typeface="Arial"/>
                <a:sym typeface="Arial"/>
              </a:rPr>
              <a:t>→ </a:t>
            </a:r>
            <a:r>
              <a:rPr lang="en-US" sz="2000" i="1" dirty="0" smtClean="0">
                <a:solidFill>
                  <a:schemeClr val="dk1"/>
                </a:solidFill>
                <a:latin typeface="Noto Sans Symbols"/>
                <a:ea typeface="Noto Sans Symbols"/>
                <a:cs typeface="Noto Sans Symbols"/>
                <a:sym typeface="Noto Sans Symbols"/>
              </a:rPr>
              <a:t>α</a:t>
            </a:r>
            <a:r>
              <a:rPr lang="en-US" sz="1950" baseline="-25000" dirty="0">
                <a:solidFill>
                  <a:schemeClr val="dk1"/>
                </a:solidFill>
                <a:latin typeface="Arial"/>
                <a:ea typeface="Arial"/>
                <a:cs typeface="Arial"/>
                <a:sym typeface="Arial"/>
              </a:rPr>
              <a:t>𝑖  </a:t>
            </a:r>
            <a:r>
              <a:rPr lang="en-US" sz="2000" dirty="0" smtClean="0">
                <a:solidFill>
                  <a:schemeClr val="dk1"/>
                </a:solidFill>
                <a:latin typeface="Arial"/>
                <a:ea typeface="Arial"/>
                <a:cs typeface="Arial"/>
                <a:sym typeface="Arial"/>
              </a:rPr>
              <a:t>&gt; </a:t>
            </a:r>
            <a:r>
              <a:rPr lang="en-US" sz="2000" dirty="0">
                <a:solidFill>
                  <a:schemeClr val="dk1"/>
                </a:solidFill>
                <a:latin typeface="Arial"/>
                <a:ea typeface="Arial"/>
                <a:cs typeface="Arial"/>
                <a:sym typeface="Arial"/>
              </a:rPr>
              <a:t>0	đối với các </a:t>
            </a:r>
            <a:r>
              <a:rPr lang="en-US" sz="2000" dirty="0" err="1">
                <a:solidFill>
                  <a:schemeClr val="dk1"/>
                </a:solidFill>
                <a:latin typeface="Arial"/>
                <a:ea typeface="Arial"/>
                <a:cs typeface="Arial"/>
                <a:sym typeface="Arial"/>
              </a:rPr>
              <a:t>vectơ</a:t>
            </a:r>
            <a:r>
              <a:rPr lang="en-US" sz="2000" dirty="0">
                <a:solidFill>
                  <a:schemeClr val="dk1"/>
                </a:solidFill>
                <a:latin typeface="Arial"/>
                <a:ea typeface="Arial"/>
                <a:cs typeface="Arial"/>
                <a:sym typeface="Arial"/>
              </a:rPr>
              <a:t> hỗ trợ 𝒙</a:t>
            </a:r>
            <a:r>
              <a:rPr lang="en-US" sz="1950" baseline="-25000" dirty="0">
                <a:solidFill>
                  <a:schemeClr val="dk1"/>
                </a:solidFill>
                <a:latin typeface="Arial"/>
                <a:ea typeface="Arial"/>
                <a:cs typeface="Arial"/>
                <a:sym typeface="Arial"/>
              </a:rPr>
              <a:t>𝒊</a:t>
            </a:r>
            <a:endParaRPr sz="1950" baseline="-25000" dirty="0">
              <a:solidFill>
                <a:schemeClr val="dk1"/>
              </a:solidFill>
              <a:latin typeface="Arial"/>
              <a:ea typeface="Arial"/>
              <a:cs typeface="Arial"/>
              <a:sym typeface="Arial"/>
            </a:endParaRPr>
          </a:p>
          <a:p>
            <a:pPr marL="365125" marR="0" lvl="0" indent="0" algn="l" rtl="0">
              <a:lnSpc>
                <a:spcPct val="100000"/>
              </a:lnSpc>
              <a:spcBef>
                <a:spcPts val="500"/>
              </a:spcBef>
              <a:spcAft>
                <a:spcPts val="0"/>
              </a:spcAft>
              <a:buNone/>
            </a:pPr>
            <a:r>
              <a:rPr lang="en-US" sz="2000" dirty="0" smtClean="0">
                <a:solidFill>
                  <a:srgbClr val="3B812F"/>
                </a:solidFill>
                <a:latin typeface="Arial"/>
                <a:ea typeface="Arial"/>
                <a:cs typeface="Arial"/>
                <a:sym typeface="Arial"/>
              </a:rPr>
              <a:t>→ </a:t>
            </a:r>
            <a:r>
              <a:rPr lang="en-US" sz="2000" i="1" dirty="0" smtClean="0">
                <a:solidFill>
                  <a:schemeClr val="dk1"/>
                </a:solidFill>
                <a:latin typeface="Noto Sans Symbols"/>
                <a:ea typeface="Noto Sans Symbols"/>
                <a:cs typeface="Noto Sans Symbols"/>
                <a:sym typeface="Noto Sans Symbols"/>
              </a:rPr>
              <a:t>α</a:t>
            </a:r>
            <a:r>
              <a:rPr lang="en-US" sz="1950" baseline="-25000" dirty="0">
                <a:solidFill>
                  <a:schemeClr val="dk1"/>
                </a:solidFill>
                <a:latin typeface="Arial"/>
                <a:ea typeface="Arial"/>
                <a:cs typeface="Arial"/>
                <a:sym typeface="Arial"/>
              </a:rPr>
              <a:t>𝑖 </a:t>
            </a:r>
            <a:r>
              <a:rPr lang="en-US" sz="1950" baseline="-25000" dirty="0" smtClean="0">
                <a:solidFill>
                  <a:schemeClr val="dk1"/>
                </a:solidFill>
                <a:latin typeface="Arial"/>
                <a:ea typeface="Arial"/>
                <a:cs typeface="Arial"/>
                <a:sym typeface="Arial"/>
              </a:rPr>
              <a:t>  </a:t>
            </a:r>
            <a:r>
              <a:rPr lang="en-US" sz="2000" dirty="0" smtClean="0">
                <a:solidFill>
                  <a:schemeClr val="dk1"/>
                </a:solidFill>
                <a:latin typeface="Arial"/>
                <a:ea typeface="Arial"/>
                <a:cs typeface="Arial"/>
                <a:sym typeface="Arial"/>
              </a:rPr>
              <a:t>= </a:t>
            </a:r>
            <a:r>
              <a:rPr lang="en-US" sz="2000" dirty="0">
                <a:solidFill>
                  <a:schemeClr val="dk1"/>
                </a:solidFill>
                <a:latin typeface="Arial"/>
                <a:ea typeface="Arial"/>
                <a:cs typeface="Arial"/>
                <a:sym typeface="Arial"/>
              </a:rPr>
              <a:t>0	đối với các </a:t>
            </a:r>
            <a:r>
              <a:rPr lang="en-US" sz="2000" dirty="0" err="1">
                <a:solidFill>
                  <a:schemeClr val="dk1"/>
                </a:solidFill>
                <a:latin typeface="Arial"/>
                <a:ea typeface="Arial"/>
                <a:cs typeface="Arial"/>
                <a:sym typeface="Arial"/>
              </a:rPr>
              <a:t>vectơ</a:t>
            </a:r>
            <a:r>
              <a:rPr lang="en-US" sz="2000" dirty="0">
                <a:solidFill>
                  <a:schemeClr val="dk1"/>
                </a:solidFill>
                <a:latin typeface="Arial"/>
                <a:ea typeface="Arial"/>
                <a:cs typeface="Arial"/>
                <a:sym typeface="Arial"/>
              </a:rPr>
              <a:t> không phải là </a:t>
            </a:r>
            <a:r>
              <a:rPr lang="en-US" sz="2000" dirty="0" err="1">
                <a:solidFill>
                  <a:schemeClr val="dk1"/>
                </a:solidFill>
                <a:latin typeface="Arial"/>
                <a:ea typeface="Arial"/>
                <a:cs typeface="Arial"/>
                <a:sym typeface="Arial"/>
              </a:rPr>
              <a:t>vectơ</a:t>
            </a:r>
            <a:r>
              <a:rPr lang="en-US" sz="2000" dirty="0">
                <a:solidFill>
                  <a:schemeClr val="dk1"/>
                </a:solidFill>
                <a:latin typeface="Arial"/>
                <a:ea typeface="Arial"/>
                <a:cs typeface="Arial"/>
                <a:sym typeface="Arial"/>
              </a:rPr>
              <a:t> hỗ trợ 𝒙</a:t>
            </a:r>
            <a:r>
              <a:rPr lang="en-US" sz="1950" baseline="-25000" dirty="0">
                <a:solidFill>
                  <a:schemeClr val="dk1"/>
                </a:solidFill>
                <a:latin typeface="Arial"/>
                <a:ea typeface="Arial"/>
                <a:cs typeface="Arial"/>
                <a:sym typeface="Arial"/>
              </a:rPr>
              <a:t>𝒊</a:t>
            </a:r>
            <a:endParaRPr sz="1950" baseline="-25000" dirty="0">
              <a:solidFill>
                <a:schemeClr val="dk1"/>
              </a:solidFill>
              <a:latin typeface="Arial"/>
              <a:ea typeface="Arial"/>
              <a:cs typeface="Arial"/>
              <a:sym typeface="Arial"/>
            </a:endParaRPr>
          </a:p>
          <a:p>
            <a:pPr marL="266700" marR="0" lvl="0" indent="-228600" algn="l" rtl="0">
              <a:lnSpc>
                <a:spcPct val="100000"/>
              </a:lnSpc>
              <a:spcBef>
                <a:spcPts val="110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Sử dụng biểu thức [Eq.12], ta có thể tính được giá trị 𝒘</a:t>
            </a:r>
            <a:r>
              <a:rPr lang="en-US" sz="2400" baseline="30000" dirty="0">
                <a:solidFill>
                  <a:schemeClr val="dk1"/>
                </a:solidFill>
                <a:latin typeface="Arial"/>
                <a:ea typeface="Arial"/>
                <a:cs typeface="Arial"/>
                <a:sym typeface="Arial"/>
              </a:rPr>
              <a:t>∗</a:t>
            </a:r>
            <a:endParaRPr sz="2400" baseline="30000" dirty="0">
              <a:solidFill>
                <a:schemeClr val="dk1"/>
              </a:solidFill>
              <a:latin typeface="Arial"/>
              <a:ea typeface="Arial"/>
              <a:cs typeface="Arial"/>
              <a:sym typeface="Arial"/>
            </a:endParaRPr>
          </a:p>
        </p:txBody>
      </p:sp>
      <p:sp>
        <p:nvSpPr>
          <p:cNvPr id="442" name="Google Shape;442;p20"/>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sz="3600" dirty="0"/>
              <a:t>Tính các giá trị </a:t>
            </a:r>
            <a:r>
              <a:rPr lang="en-US" sz="3600" i="1" dirty="0">
                <a:solidFill>
                  <a:srgbClr val="006633"/>
                </a:solidFill>
                <a:latin typeface="Tahoma"/>
                <a:ea typeface="Tahoma"/>
                <a:cs typeface="Tahoma"/>
                <a:sym typeface="Tahoma"/>
              </a:rPr>
              <a:t>w* </a:t>
            </a:r>
            <a:r>
              <a:rPr lang="en-US" sz="3600" dirty="0">
                <a:solidFill>
                  <a:srgbClr val="006633"/>
                </a:solidFill>
                <a:latin typeface="Tahoma"/>
                <a:ea typeface="Tahoma"/>
                <a:cs typeface="Tahoma"/>
                <a:sym typeface="Tahoma"/>
              </a:rPr>
              <a:t>và </a:t>
            </a:r>
            <a:r>
              <a:rPr lang="en-US" sz="3600" i="1" dirty="0">
                <a:solidFill>
                  <a:srgbClr val="006633"/>
                </a:solidFill>
                <a:latin typeface="Tahoma"/>
                <a:ea typeface="Tahoma"/>
                <a:cs typeface="Tahoma"/>
                <a:sym typeface="Tahoma"/>
              </a:rPr>
              <a:t>b*</a:t>
            </a:r>
            <a:endParaRPr sz="3600" dirty="0"/>
          </a:p>
        </p:txBody>
      </p:sp>
      <p:pic>
        <p:nvPicPr>
          <p:cNvPr id="2" name="Picture 1"/>
          <p:cNvPicPr>
            <a:picLocks noChangeAspect="1"/>
          </p:cNvPicPr>
          <p:nvPr/>
        </p:nvPicPr>
        <p:blipFill>
          <a:blip r:embed="rId3"/>
          <a:stretch>
            <a:fillRect/>
          </a:stretch>
        </p:blipFill>
        <p:spPr>
          <a:xfrm>
            <a:off x="1370754" y="3294962"/>
            <a:ext cx="8991600" cy="1228725"/>
          </a:xfrm>
          <a:prstGeom prst="rect">
            <a:avLst/>
          </a:prstGeom>
        </p:spPr>
      </p:pic>
      <p:pic>
        <p:nvPicPr>
          <p:cNvPr id="4" name="Picture 3"/>
          <p:cNvPicPr>
            <a:picLocks noChangeAspect="1"/>
          </p:cNvPicPr>
          <p:nvPr/>
        </p:nvPicPr>
        <p:blipFill>
          <a:blip r:embed="rId4"/>
          <a:stretch>
            <a:fillRect/>
          </a:stretch>
        </p:blipFill>
        <p:spPr>
          <a:xfrm>
            <a:off x="1520982" y="4985984"/>
            <a:ext cx="3817626" cy="430869"/>
          </a:xfrm>
          <a:prstGeom prst="rect">
            <a:avLst/>
          </a:prstGeom>
        </p:spPr>
      </p:pic>
      <p:pic>
        <p:nvPicPr>
          <p:cNvPr id="5" name="Picture 4"/>
          <p:cNvPicPr>
            <a:picLocks noChangeAspect="1"/>
          </p:cNvPicPr>
          <p:nvPr/>
        </p:nvPicPr>
        <p:blipFill>
          <a:blip r:embed="rId5"/>
          <a:stretch>
            <a:fillRect/>
          </a:stretch>
        </p:blipFill>
        <p:spPr>
          <a:xfrm>
            <a:off x="2390115" y="5697835"/>
            <a:ext cx="3117410" cy="459888"/>
          </a:xfrm>
          <a:prstGeom prst="rect">
            <a:avLst/>
          </a:prstGeom>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Nội dung bài học</a:t>
            </a:r>
            <a:endParaRPr/>
          </a:p>
        </p:txBody>
      </p:sp>
      <p:sp>
        <p:nvSpPr>
          <p:cNvPr id="116" name="Google Shape;116;p2"/>
          <p:cNvSpPr txBox="1">
            <a:spLocks noGrp="1"/>
          </p:cNvSpPr>
          <p:nvPr>
            <p:ph type="body" idx="1"/>
          </p:nvPr>
        </p:nvSpPr>
        <p:spPr>
          <a:xfrm>
            <a:off x="838200" y="1620981"/>
            <a:ext cx="10515600" cy="4555981"/>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Clr>
                <a:schemeClr val="dk1"/>
              </a:buClr>
              <a:buSzPts val="2800"/>
              <a:buFont typeface="+mj-lt"/>
              <a:buAutoNum type="arabicPeriod"/>
            </a:pPr>
            <a:r>
              <a:rPr lang="en-US" dirty="0"/>
              <a:t>Nhắc lại một số kiến thức cơ bản</a:t>
            </a:r>
            <a:endParaRPr dirty="0"/>
          </a:p>
          <a:p>
            <a:pPr marL="514350" lvl="0" indent="-514350" algn="l" rtl="0">
              <a:lnSpc>
                <a:spcPct val="100000"/>
              </a:lnSpc>
              <a:spcBef>
                <a:spcPts val="1000"/>
              </a:spcBef>
              <a:spcAft>
                <a:spcPts val="0"/>
              </a:spcAft>
              <a:buClr>
                <a:schemeClr val="dk1"/>
              </a:buClr>
              <a:buSzPts val="2800"/>
              <a:buFont typeface="+mj-lt"/>
              <a:buAutoNum type="arabicPeriod"/>
            </a:pPr>
            <a:r>
              <a:rPr lang="en-US" dirty="0"/>
              <a:t>SVM tuyến tính</a:t>
            </a:r>
            <a:endParaRPr dirty="0"/>
          </a:p>
          <a:p>
            <a:pPr marL="514350" lvl="0" indent="-514350" algn="l" rtl="0">
              <a:lnSpc>
                <a:spcPct val="100000"/>
              </a:lnSpc>
              <a:spcBef>
                <a:spcPts val="1000"/>
              </a:spcBef>
              <a:spcAft>
                <a:spcPts val="0"/>
              </a:spcAft>
              <a:buClr>
                <a:schemeClr val="dk1"/>
              </a:buClr>
              <a:buSzPts val="2800"/>
              <a:buFont typeface="+mj-lt"/>
              <a:buAutoNum type="arabicPeriod"/>
            </a:pPr>
            <a:r>
              <a:rPr lang="en-US" dirty="0"/>
              <a:t>SVM phi tuyến</a:t>
            </a:r>
            <a:endParaRPr dirty="0"/>
          </a:p>
          <a:p>
            <a:pPr marL="514350" lvl="0" indent="-514350" algn="l" rtl="0">
              <a:lnSpc>
                <a:spcPct val="100000"/>
              </a:lnSpc>
              <a:spcBef>
                <a:spcPts val="1000"/>
              </a:spcBef>
              <a:spcAft>
                <a:spcPts val="0"/>
              </a:spcAft>
              <a:buClr>
                <a:schemeClr val="dk1"/>
              </a:buClr>
              <a:buSzPts val="2800"/>
              <a:buFont typeface="+mj-lt"/>
              <a:buAutoNum type="arabicPeriod"/>
            </a:pPr>
            <a:r>
              <a:rPr lang="en-US" dirty="0"/>
              <a:t>Phân loại nhiều lớp với SVM</a:t>
            </a:r>
            <a:endParaRPr dirty="0"/>
          </a:p>
          <a:p>
            <a:pPr marL="514350" lvl="0" indent="-514350" algn="l" rtl="0">
              <a:lnSpc>
                <a:spcPct val="100000"/>
              </a:lnSpc>
              <a:spcBef>
                <a:spcPts val="1000"/>
              </a:spcBef>
              <a:spcAft>
                <a:spcPts val="0"/>
              </a:spcAft>
              <a:buClr>
                <a:schemeClr val="dk1"/>
              </a:buClr>
              <a:buSzPts val="2800"/>
              <a:buFont typeface="+mj-lt"/>
              <a:buAutoNum type="arabicPeriod"/>
            </a:pPr>
            <a:r>
              <a:rPr lang="en-US" dirty="0"/>
              <a:t>Ứng dụng SVM trong bài toán phân loại phương tiện giao thông</a:t>
            </a:r>
            <a:endParaRPr dirty="0"/>
          </a:p>
          <a:p>
            <a:pPr marL="228600" lvl="0" indent="-50800" algn="l" rtl="0">
              <a:lnSpc>
                <a:spcPct val="100000"/>
              </a:lnSpc>
              <a:spcBef>
                <a:spcPts val="1000"/>
              </a:spcBef>
              <a:spcAft>
                <a:spcPts val="0"/>
              </a:spcAft>
              <a:buClr>
                <a:schemeClr val="dk1"/>
              </a:buClr>
              <a:buSzPts val="2800"/>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1"/>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Phân lớp cho mẫu mới</a:t>
            </a:r>
            <a:endParaRPr/>
          </a:p>
        </p:txBody>
      </p:sp>
      <p:sp>
        <p:nvSpPr>
          <p:cNvPr id="452" name="Google Shape;452;p21"/>
          <p:cNvSpPr txBox="1"/>
          <p:nvPr/>
        </p:nvSpPr>
        <p:spPr>
          <a:xfrm>
            <a:off x="838200" y="1382453"/>
            <a:ext cx="10919460" cy="360680"/>
          </a:xfrm>
          <a:prstGeom prst="rect">
            <a:avLst/>
          </a:prstGeom>
          <a:noFill/>
          <a:ln>
            <a:noFill/>
          </a:ln>
        </p:spPr>
        <p:txBody>
          <a:bodyPr spcFirstLastPara="1" wrap="square" lIns="0" tIns="12700" rIns="0" bIns="0" anchor="t" anchorCtr="0">
            <a:spAutoFit/>
          </a:bodyPr>
          <a:lstStyle/>
          <a:p>
            <a:pPr marL="241300" marR="0" lvl="0" indent="-228600" algn="l" rtl="0">
              <a:lnSpc>
                <a:spcPct val="100000"/>
              </a:lnSpc>
              <a:spcBef>
                <a:spcPts val="0"/>
              </a:spcBef>
              <a:spcAft>
                <a:spcPts val="0"/>
              </a:spcAft>
              <a:buClr>
                <a:srgbClr val="CC9900"/>
              </a:buClr>
              <a:buSzPts val="1400"/>
              <a:buFont typeface="Noto Sans Symbols"/>
              <a:buChar char="■"/>
            </a:pPr>
            <a:r>
              <a:rPr lang="en-US" sz="2200" b="1" dirty="0">
                <a:solidFill>
                  <a:schemeClr val="dk1"/>
                </a:solidFill>
                <a:latin typeface="Arial"/>
                <a:ea typeface="Arial"/>
                <a:cs typeface="Arial"/>
                <a:sym typeface="Arial"/>
              </a:rPr>
              <a:t>Ranh giới quyết định phân lớp </a:t>
            </a:r>
            <a:r>
              <a:rPr lang="en-US" sz="2200" dirty="0">
                <a:solidFill>
                  <a:schemeClr val="dk1"/>
                </a:solidFill>
                <a:latin typeface="Arial"/>
                <a:ea typeface="Arial"/>
                <a:cs typeface="Arial"/>
                <a:sym typeface="Arial"/>
              </a:rPr>
              <a:t>được xác định bởi siêu phẳng:</a:t>
            </a:r>
            <a:endParaRPr sz="2200" dirty="0">
              <a:solidFill>
                <a:schemeClr val="dk1"/>
              </a:solidFill>
              <a:latin typeface="Arial"/>
              <a:ea typeface="Arial"/>
              <a:cs typeface="Arial"/>
              <a:sym typeface="Arial"/>
            </a:endParaRPr>
          </a:p>
        </p:txBody>
      </p:sp>
      <p:sp>
        <p:nvSpPr>
          <p:cNvPr id="453" name="Google Shape;453;p21"/>
          <p:cNvSpPr txBox="1"/>
          <p:nvPr/>
        </p:nvSpPr>
        <p:spPr>
          <a:xfrm>
            <a:off x="838200" y="1463385"/>
            <a:ext cx="9072033" cy="1562592"/>
          </a:xfrm>
          <a:prstGeom prst="rect">
            <a:avLst/>
          </a:prstGeom>
          <a:noFill/>
          <a:ln>
            <a:noFill/>
          </a:ln>
        </p:spPr>
        <p:txBody>
          <a:bodyPr spcFirstLastPara="1" wrap="square" lIns="0" tIns="81900" rIns="0" bIns="0" anchor="t" anchorCtr="0">
            <a:spAutoFit/>
          </a:bodyPr>
          <a:lstStyle/>
          <a:p>
            <a:pPr marL="968375" marR="0" lvl="0" indent="0" algn="ctr" rtl="0">
              <a:lnSpc>
                <a:spcPct val="100000"/>
              </a:lnSpc>
              <a:spcBef>
                <a:spcPts val="235"/>
              </a:spcBef>
              <a:spcAft>
                <a:spcPts val="0"/>
              </a:spcAft>
              <a:buNone/>
            </a:pPr>
            <a:endParaRPr lang="en-US" sz="1600" b="1" dirty="0" smtClean="0">
              <a:solidFill>
                <a:schemeClr val="dk1"/>
              </a:solidFill>
              <a:latin typeface="Times New Roman"/>
              <a:ea typeface="Times New Roman"/>
              <a:cs typeface="Times New Roman"/>
              <a:sym typeface="Times New Roman"/>
            </a:endParaRPr>
          </a:p>
          <a:p>
            <a:pPr marL="266700" marR="0" lvl="0" indent="-228600" algn="l" rtl="0">
              <a:lnSpc>
                <a:spcPct val="100000"/>
              </a:lnSpc>
              <a:spcBef>
                <a:spcPts val="525"/>
              </a:spcBef>
              <a:spcAft>
                <a:spcPts val="0"/>
              </a:spcAft>
              <a:buClr>
                <a:srgbClr val="CC9900"/>
              </a:buClr>
              <a:buSzPts val="1400"/>
              <a:buFont typeface="Noto Sans Symbols"/>
              <a:buChar char="■"/>
            </a:pPr>
            <a:endParaRPr lang="en-US" sz="2200" dirty="0" smtClean="0">
              <a:solidFill>
                <a:schemeClr val="dk1"/>
              </a:solidFill>
              <a:latin typeface="Arial"/>
              <a:ea typeface="Arial"/>
              <a:cs typeface="Arial"/>
              <a:sym typeface="Arial"/>
            </a:endParaRPr>
          </a:p>
          <a:p>
            <a:pPr marL="266700" marR="0" lvl="0" indent="-228600" algn="l" rtl="0">
              <a:lnSpc>
                <a:spcPct val="100000"/>
              </a:lnSpc>
              <a:spcBef>
                <a:spcPts val="525"/>
              </a:spcBef>
              <a:spcAft>
                <a:spcPts val="0"/>
              </a:spcAft>
              <a:buClr>
                <a:srgbClr val="CC9900"/>
              </a:buClr>
              <a:buSzPts val="1400"/>
              <a:buFont typeface="Noto Sans Symbols"/>
              <a:buChar char="■"/>
            </a:pPr>
            <a:endParaRPr lang="en-US" sz="2200" dirty="0" smtClean="0">
              <a:solidFill>
                <a:schemeClr val="dk1"/>
              </a:solidFill>
              <a:latin typeface="Arial"/>
              <a:ea typeface="Arial"/>
              <a:cs typeface="Arial"/>
              <a:sym typeface="Arial"/>
            </a:endParaRPr>
          </a:p>
          <a:p>
            <a:pPr marL="266700" marR="0" lvl="0" indent="-228600" algn="l" rtl="0">
              <a:lnSpc>
                <a:spcPct val="100000"/>
              </a:lnSpc>
              <a:spcBef>
                <a:spcPts val="525"/>
              </a:spcBef>
              <a:spcAft>
                <a:spcPts val="0"/>
              </a:spcAft>
              <a:buClr>
                <a:srgbClr val="CC9900"/>
              </a:buClr>
              <a:buSzPts val="1400"/>
              <a:buFont typeface="Noto Sans Symbols"/>
              <a:buChar char="■"/>
            </a:pPr>
            <a:r>
              <a:rPr lang="en-US" sz="2200" dirty="0" smtClean="0">
                <a:solidFill>
                  <a:schemeClr val="dk1"/>
                </a:solidFill>
                <a:latin typeface="Arial"/>
                <a:ea typeface="Arial"/>
                <a:cs typeface="Arial"/>
                <a:sym typeface="Arial"/>
              </a:rPr>
              <a:t>Đối </a:t>
            </a:r>
            <a:r>
              <a:rPr lang="en-US" sz="2200" dirty="0">
                <a:solidFill>
                  <a:schemeClr val="dk1"/>
                </a:solidFill>
                <a:latin typeface="Arial"/>
                <a:ea typeface="Arial"/>
                <a:cs typeface="Arial"/>
                <a:sym typeface="Arial"/>
              </a:rPr>
              <a:t>với một ví dụ cần phân lớp </a:t>
            </a:r>
            <a:r>
              <a:rPr lang="en-US" sz="2200" b="1" dirty="0">
                <a:solidFill>
                  <a:schemeClr val="dk1"/>
                </a:solidFill>
                <a:latin typeface="Arial"/>
                <a:ea typeface="Arial"/>
                <a:cs typeface="Arial"/>
                <a:sym typeface="Arial"/>
              </a:rPr>
              <a:t>z</a:t>
            </a:r>
            <a:r>
              <a:rPr lang="en-US" sz="2200" dirty="0">
                <a:solidFill>
                  <a:schemeClr val="dk1"/>
                </a:solidFill>
                <a:latin typeface="Arial"/>
                <a:ea typeface="Arial"/>
                <a:cs typeface="Arial"/>
                <a:sym typeface="Arial"/>
              </a:rPr>
              <a:t>, cần tính giá trị:</a:t>
            </a:r>
            <a:endParaRPr sz="2200" dirty="0">
              <a:solidFill>
                <a:schemeClr val="dk1"/>
              </a:solidFill>
              <a:latin typeface="Arial"/>
              <a:ea typeface="Arial"/>
              <a:cs typeface="Arial"/>
              <a:sym typeface="Arial"/>
            </a:endParaRPr>
          </a:p>
        </p:txBody>
      </p:sp>
      <p:sp>
        <p:nvSpPr>
          <p:cNvPr id="454" name="Google Shape;454;p21"/>
          <p:cNvSpPr txBox="1"/>
          <p:nvPr/>
        </p:nvSpPr>
        <p:spPr>
          <a:xfrm>
            <a:off x="714587" y="3758387"/>
            <a:ext cx="10916920" cy="2467342"/>
          </a:xfrm>
          <a:prstGeom prst="rect">
            <a:avLst/>
          </a:prstGeom>
          <a:noFill/>
          <a:ln>
            <a:noFill/>
          </a:ln>
        </p:spPr>
        <p:txBody>
          <a:bodyPr spcFirstLastPara="1" wrap="square" lIns="0" tIns="12700" rIns="0" bIns="0" anchor="t" anchorCtr="0">
            <a:spAutoFit/>
          </a:bodyPr>
          <a:lstStyle/>
          <a:p>
            <a:pPr marL="640715" marR="5080" lvl="0" indent="-301625" algn="l" rtl="0">
              <a:lnSpc>
                <a:spcPct val="100000"/>
              </a:lnSpc>
              <a:spcBef>
                <a:spcPts val="0"/>
              </a:spcBef>
              <a:spcAft>
                <a:spcPts val="0"/>
              </a:spcAft>
              <a:buNone/>
            </a:pPr>
            <a:endParaRPr lang="en-US" sz="2000" dirty="0" smtClean="0">
              <a:solidFill>
                <a:srgbClr val="3B812F"/>
              </a:solidFill>
              <a:latin typeface="Arial"/>
              <a:ea typeface="Arial"/>
              <a:cs typeface="Arial"/>
              <a:sym typeface="Arial"/>
            </a:endParaRPr>
          </a:p>
          <a:p>
            <a:pPr marL="640715" marR="5080" lvl="0" indent="-301625" algn="l" rtl="0">
              <a:lnSpc>
                <a:spcPct val="100000"/>
              </a:lnSpc>
              <a:spcBef>
                <a:spcPts val="0"/>
              </a:spcBef>
              <a:spcAft>
                <a:spcPts val="0"/>
              </a:spcAft>
              <a:buNone/>
            </a:pPr>
            <a:r>
              <a:rPr lang="en-US" sz="2000" dirty="0" smtClean="0">
                <a:solidFill>
                  <a:srgbClr val="3B812F"/>
                </a:solidFill>
                <a:latin typeface="Arial"/>
                <a:ea typeface="Arial"/>
                <a:cs typeface="Arial"/>
                <a:sym typeface="Arial"/>
              </a:rPr>
              <a:t>→ </a:t>
            </a:r>
            <a:r>
              <a:rPr lang="en-US" sz="2000" dirty="0">
                <a:solidFill>
                  <a:srgbClr val="0000FF"/>
                </a:solidFill>
                <a:latin typeface="Arial"/>
                <a:ea typeface="Arial"/>
                <a:cs typeface="Arial"/>
                <a:sym typeface="Arial"/>
              </a:rPr>
              <a:t>Nếu biểu thức [Eq.20] trả về giá trị 1, thì ví dụ </a:t>
            </a:r>
            <a:r>
              <a:rPr lang="en-US" sz="2000" b="1" dirty="0">
                <a:solidFill>
                  <a:srgbClr val="0000FF"/>
                </a:solidFill>
                <a:latin typeface="Arial"/>
                <a:ea typeface="Arial"/>
                <a:cs typeface="Arial"/>
                <a:sym typeface="Arial"/>
              </a:rPr>
              <a:t>z </a:t>
            </a:r>
            <a:r>
              <a:rPr lang="en-US" sz="2000" dirty="0">
                <a:solidFill>
                  <a:srgbClr val="0000FF"/>
                </a:solidFill>
                <a:latin typeface="Arial"/>
                <a:ea typeface="Arial"/>
                <a:cs typeface="Arial"/>
                <a:sym typeface="Arial"/>
              </a:rPr>
              <a:t>được phân vào lớp  có nhãn dương (positive); ngược lại, được phân vào lớp có nhãn  âm (negative)</a:t>
            </a:r>
            <a:endParaRPr sz="2000" dirty="0">
              <a:solidFill>
                <a:schemeClr val="dk1"/>
              </a:solidFill>
              <a:latin typeface="Arial"/>
              <a:ea typeface="Arial"/>
              <a:cs typeface="Arial"/>
              <a:sym typeface="Arial"/>
            </a:endParaRPr>
          </a:p>
          <a:p>
            <a:pPr marL="241300" marR="0" lvl="0" indent="-228600" algn="l" rtl="0">
              <a:lnSpc>
                <a:spcPct val="100000"/>
              </a:lnSpc>
              <a:spcBef>
                <a:spcPts val="110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Việc phân lớp này:</a:t>
            </a:r>
            <a:endParaRPr sz="2200" dirty="0">
              <a:solidFill>
                <a:schemeClr val="dk1"/>
              </a:solidFill>
              <a:latin typeface="Arial"/>
              <a:ea typeface="Arial"/>
              <a:cs typeface="Arial"/>
              <a:sym typeface="Arial"/>
            </a:endParaRPr>
          </a:p>
          <a:p>
            <a:pPr marL="641350" marR="0" lvl="1" indent="-301625" algn="l" rtl="0">
              <a:lnSpc>
                <a:spcPct val="100000"/>
              </a:lnSpc>
              <a:spcBef>
                <a:spcPts val="459"/>
              </a:spcBef>
              <a:spcAft>
                <a:spcPts val="0"/>
              </a:spcAft>
              <a:buClr>
                <a:srgbClr val="3B812F"/>
              </a:buClr>
              <a:buSzPts val="1200"/>
              <a:buFont typeface="Noto Sans Symbols"/>
              <a:buChar char="❑"/>
            </a:pPr>
            <a:r>
              <a:rPr lang="en-US" sz="2000" b="0" i="0" u="sng" strike="noStrike" cap="none" dirty="0">
                <a:solidFill>
                  <a:schemeClr val="dk1"/>
                </a:solidFill>
                <a:latin typeface="Arial"/>
                <a:ea typeface="Arial"/>
                <a:cs typeface="Arial"/>
                <a:sym typeface="Arial"/>
              </a:rPr>
              <a:t>Chỉ phụ thuộc vào các </a:t>
            </a:r>
            <a:r>
              <a:rPr lang="en-US" sz="2000" b="0" i="0" u="sng" strike="noStrike" cap="none" dirty="0" err="1">
                <a:solidFill>
                  <a:schemeClr val="dk1"/>
                </a:solidFill>
                <a:latin typeface="Arial"/>
                <a:ea typeface="Arial"/>
                <a:cs typeface="Arial"/>
                <a:sym typeface="Arial"/>
              </a:rPr>
              <a:t>vectơ</a:t>
            </a:r>
            <a:r>
              <a:rPr lang="en-US" sz="2000" b="0" i="0" u="sng" strike="noStrike" cap="none" dirty="0">
                <a:solidFill>
                  <a:schemeClr val="dk1"/>
                </a:solidFill>
                <a:latin typeface="Arial"/>
                <a:ea typeface="Arial"/>
                <a:cs typeface="Arial"/>
                <a:sym typeface="Arial"/>
              </a:rPr>
              <a:t> hỗ trợ</a:t>
            </a:r>
            <a:endParaRPr sz="2000" b="0" i="0" u="none" strike="noStrike" cap="none" dirty="0">
              <a:solidFill>
                <a:schemeClr val="dk1"/>
              </a:solidFill>
              <a:latin typeface="Arial"/>
              <a:ea typeface="Arial"/>
              <a:cs typeface="Arial"/>
              <a:sym typeface="Arial"/>
            </a:endParaRPr>
          </a:p>
          <a:p>
            <a:pPr marL="641350" marR="299085" lvl="1" indent="-301625" algn="l" rtl="0">
              <a:lnSpc>
                <a:spcPct val="100000"/>
              </a:lnSpc>
              <a:spcBef>
                <a:spcPts val="500"/>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Chỉ cần giá trị tích vô hướng (tích trong) của 2 </a:t>
            </a:r>
            <a:r>
              <a:rPr lang="en-US" sz="2000" b="0" i="0" u="none" strike="noStrike" cap="none" dirty="0" err="1">
                <a:solidFill>
                  <a:schemeClr val="dk1"/>
                </a:solidFill>
                <a:latin typeface="Arial"/>
                <a:ea typeface="Arial"/>
                <a:cs typeface="Arial"/>
                <a:sym typeface="Arial"/>
              </a:rPr>
              <a:t>vectơ</a:t>
            </a:r>
            <a:r>
              <a:rPr lang="en-US" sz="2000" b="0" i="0" u="none" strike="noStrike" cap="none" dirty="0">
                <a:solidFill>
                  <a:schemeClr val="dk1"/>
                </a:solidFill>
                <a:latin typeface="Arial"/>
                <a:ea typeface="Arial"/>
                <a:cs typeface="Arial"/>
                <a:sym typeface="Arial"/>
              </a:rPr>
              <a:t> (chứ không  cần biết giá trị của 2 </a:t>
            </a:r>
            <a:r>
              <a:rPr lang="en-US" sz="2000" b="0" i="0" u="none" strike="noStrike" cap="none" dirty="0" err="1">
                <a:solidFill>
                  <a:schemeClr val="dk1"/>
                </a:solidFill>
                <a:latin typeface="Arial"/>
                <a:ea typeface="Arial"/>
                <a:cs typeface="Arial"/>
                <a:sym typeface="Arial"/>
              </a:rPr>
              <a:t>vectơ</a:t>
            </a:r>
            <a:r>
              <a:rPr lang="en-US" sz="2000" b="0" i="0" u="none" strike="noStrike" cap="none" dirty="0">
                <a:solidFill>
                  <a:schemeClr val="dk1"/>
                </a:solidFill>
                <a:latin typeface="Arial"/>
                <a:ea typeface="Arial"/>
                <a:cs typeface="Arial"/>
                <a:sym typeface="Arial"/>
              </a:rPr>
              <a:t> đấy)</a:t>
            </a:r>
            <a:endParaRPr sz="2000" b="0" i="0" u="none" strike="noStrike" cap="none" dirty="0">
              <a:solidFill>
                <a:schemeClr val="dk1"/>
              </a:solidFill>
              <a:latin typeface="Arial"/>
              <a:ea typeface="Arial"/>
              <a:cs typeface="Arial"/>
              <a:sym typeface="Arial"/>
            </a:endParaRPr>
          </a:p>
        </p:txBody>
      </p:sp>
      <p:sp>
        <p:nvSpPr>
          <p:cNvPr id="459" name="Google Shape;459;p21"/>
          <p:cNvSpPr txBox="1"/>
          <p:nvPr/>
        </p:nvSpPr>
        <p:spPr>
          <a:xfrm>
            <a:off x="10569787" y="1700961"/>
            <a:ext cx="1106592"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[Eq.19]</a:t>
            </a:r>
            <a:endParaRPr sz="2000">
              <a:solidFill>
                <a:schemeClr val="dk1"/>
              </a:solidFill>
              <a:latin typeface="Arial"/>
              <a:ea typeface="Arial"/>
              <a:cs typeface="Arial"/>
              <a:sym typeface="Arial"/>
            </a:endParaRPr>
          </a:p>
        </p:txBody>
      </p:sp>
      <p:sp>
        <p:nvSpPr>
          <p:cNvPr id="460" name="Google Shape;460;p21"/>
          <p:cNvSpPr txBox="1"/>
          <p:nvPr/>
        </p:nvSpPr>
        <p:spPr>
          <a:xfrm>
            <a:off x="10569787" y="3072561"/>
            <a:ext cx="1106592"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[Eq.20]</a:t>
            </a:r>
            <a:endParaRPr sz="200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3339516" y="1886990"/>
            <a:ext cx="5271084" cy="733575"/>
          </a:xfrm>
          <a:prstGeom prst="rect">
            <a:avLst/>
          </a:prstGeom>
        </p:spPr>
      </p:pic>
      <p:pic>
        <p:nvPicPr>
          <p:cNvPr id="3" name="Picture 2"/>
          <p:cNvPicPr>
            <a:picLocks noChangeAspect="1"/>
          </p:cNvPicPr>
          <p:nvPr/>
        </p:nvPicPr>
        <p:blipFill rotWithShape="1">
          <a:blip r:embed="rId4"/>
          <a:srcRect b="6200"/>
          <a:stretch/>
        </p:blipFill>
        <p:spPr>
          <a:xfrm>
            <a:off x="3240688" y="3070298"/>
            <a:ext cx="5150895" cy="821746"/>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2" name="Title 1"/>
          <p:cNvSpPr>
            <a:spLocks noGrp="1"/>
          </p:cNvSpPr>
          <p:nvPr>
            <p:ph type="title"/>
          </p:nvPr>
        </p:nvSpPr>
        <p:spPr>
          <a:xfrm>
            <a:off x="838200" y="0"/>
            <a:ext cx="6042434" cy="1238596"/>
          </a:xfrm>
        </p:spPr>
        <p:txBody>
          <a:bodyPr>
            <a:normAutofit/>
          </a:bodyPr>
          <a:lstStyle/>
          <a:p>
            <a:r>
              <a:rPr lang="en-US" sz="4000" dirty="0">
                <a:solidFill>
                  <a:srgbClr val="006633"/>
                </a:solidFill>
                <a:latin typeface="Tahoma"/>
                <a:ea typeface="Tahoma"/>
                <a:cs typeface="Tahoma"/>
                <a:sym typeface="Tahoma"/>
              </a:rPr>
              <a:t>Linear SVM: </a:t>
            </a:r>
            <a:r>
              <a:rPr lang="en-US" sz="4000" dirty="0" smtClean="0">
                <a:solidFill>
                  <a:srgbClr val="006633"/>
                </a:solidFill>
                <a:latin typeface="Tahoma"/>
                <a:ea typeface="Tahoma"/>
                <a:cs typeface="Tahoma"/>
                <a:sym typeface="Tahoma"/>
              </a:rPr>
              <a:t/>
            </a:r>
            <a:br>
              <a:rPr lang="en-US" sz="4000" dirty="0" smtClean="0">
                <a:solidFill>
                  <a:srgbClr val="006633"/>
                </a:solidFill>
                <a:latin typeface="Tahoma"/>
                <a:ea typeface="Tahoma"/>
                <a:cs typeface="Tahoma"/>
                <a:sym typeface="Tahoma"/>
              </a:rPr>
            </a:br>
            <a:r>
              <a:rPr lang="en-US" sz="4000" dirty="0" smtClean="0">
                <a:latin typeface="Tahoma"/>
                <a:ea typeface="Tahoma"/>
                <a:cs typeface="Tahoma"/>
                <a:sym typeface="Tahoma"/>
              </a:rPr>
              <a:t>Không </a:t>
            </a:r>
            <a:r>
              <a:rPr lang="en-US" sz="4000" dirty="0">
                <a:latin typeface="Tahoma"/>
                <a:ea typeface="Tahoma"/>
                <a:cs typeface="Tahoma"/>
                <a:sym typeface="Tahoma"/>
              </a:rPr>
              <a:t>phân tách </a:t>
            </a:r>
            <a:r>
              <a:rPr lang="en-US" sz="4000" dirty="0" smtClean="0">
                <a:latin typeface="Tahoma"/>
                <a:ea typeface="Tahoma"/>
                <a:cs typeface="Tahoma"/>
                <a:sym typeface="Tahoma"/>
              </a:rPr>
              <a:t>được</a:t>
            </a:r>
            <a:endParaRPr lang="vi-VN" sz="4000" dirty="0"/>
          </a:p>
        </p:txBody>
      </p:sp>
      <p:sp>
        <p:nvSpPr>
          <p:cNvPr id="467" name="Google Shape;467;p22"/>
          <p:cNvSpPr txBox="1"/>
          <p:nvPr/>
        </p:nvSpPr>
        <p:spPr>
          <a:xfrm>
            <a:off x="983510" y="1563368"/>
            <a:ext cx="8614833" cy="39116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400" dirty="0">
                <a:solidFill>
                  <a:schemeClr val="dk1"/>
                </a:solidFill>
                <a:latin typeface="Arial"/>
                <a:ea typeface="Arial"/>
                <a:cs typeface="Arial"/>
                <a:sym typeface="Arial"/>
              </a:rPr>
              <a:t>Hai ví dụ nhiễu </a:t>
            </a:r>
            <a:r>
              <a:rPr lang="en-US" sz="2400" b="1" dirty="0">
                <a:solidFill>
                  <a:schemeClr val="dk1"/>
                </a:solidFill>
                <a:latin typeface="Courier New"/>
                <a:ea typeface="Courier New"/>
                <a:cs typeface="Courier New"/>
                <a:sym typeface="Courier New"/>
              </a:rPr>
              <a:t>x</a:t>
            </a:r>
            <a:r>
              <a:rPr lang="en-US" sz="2400" b="1" baseline="-25000" dirty="0">
                <a:solidFill>
                  <a:schemeClr val="dk1"/>
                </a:solidFill>
                <a:latin typeface="Courier New"/>
                <a:ea typeface="Courier New"/>
                <a:cs typeface="Courier New"/>
                <a:sym typeface="Courier New"/>
              </a:rPr>
              <a:t>a </a:t>
            </a:r>
            <a:r>
              <a:rPr lang="en-US" sz="2400" dirty="0">
                <a:solidFill>
                  <a:schemeClr val="dk1"/>
                </a:solidFill>
                <a:latin typeface="Arial"/>
                <a:ea typeface="Arial"/>
                <a:cs typeface="Arial"/>
                <a:sym typeface="Arial"/>
              </a:rPr>
              <a:t>và </a:t>
            </a:r>
            <a:r>
              <a:rPr lang="en-US" sz="2400" b="1" dirty="0" err="1">
                <a:solidFill>
                  <a:schemeClr val="dk1"/>
                </a:solidFill>
                <a:latin typeface="Courier New"/>
                <a:ea typeface="Courier New"/>
                <a:cs typeface="Courier New"/>
                <a:sym typeface="Courier New"/>
              </a:rPr>
              <a:t>x</a:t>
            </a:r>
            <a:r>
              <a:rPr lang="en-US" sz="2400" b="1" baseline="-25000" dirty="0" err="1">
                <a:solidFill>
                  <a:schemeClr val="dk1"/>
                </a:solidFill>
                <a:latin typeface="Courier New"/>
                <a:ea typeface="Courier New"/>
                <a:cs typeface="Courier New"/>
                <a:sym typeface="Courier New"/>
              </a:rPr>
              <a:t>b</a:t>
            </a:r>
            <a:r>
              <a:rPr lang="en-US" sz="2400" b="1" baseline="-25000" dirty="0">
                <a:solidFill>
                  <a:schemeClr val="dk1"/>
                </a:solidFill>
                <a:latin typeface="Courier New"/>
                <a:ea typeface="Courier New"/>
                <a:cs typeface="Courier New"/>
                <a:sym typeface="Courier New"/>
              </a:rPr>
              <a:t> </a:t>
            </a:r>
            <a:r>
              <a:rPr lang="en-US" sz="2400" dirty="0">
                <a:solidFill>
                  <a:schemeClr val="dk1"/>
                </a:solidFill>
                <a:latin typeface="Arial"/>
                <a:ea typeface="Arial"/>
                <a:cs typeface="Arial"/>
                <a:sym typeface="Arial"/>
              </a:rPr>
              <a:t>được gán nhãn lớp sai</a:t>
            </a:r>
            <a:endParaRPr sz="2400" dirty="0">
              <a:solidFill>
                <a:schemeClr val="dk1"/>
              </a:solidFill>
              <a:latin typeface="Arial"/>
              <a:ea typeface="Arial"/>
              <a:cs typeface="Arial"/>
              <a:sym typeface="Arial"/>
            </a:endParaRPr>
          </a:p>
        </p:txBody>
      </p:sp>
      <p:sp>
        <p:nvSpPr>
          <p:cNvPr id="468" name="Google Shape;468;p22"/>
          <p:cNvSpPr/>
          <p:nvPr/>
        </p:nvSpPr>
        <p:spPr>
          <a:xfrm>
            <a:off x="2849770" y="2296553"/>
            <a:ext cx="5782487" cy="35221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Google Shape;469;p22"/>
          <p:cNvSpPr txBox="1"/>
          <p:nvPr/>
        </p:nvSpPr>
        <p:spPr>
          <a:xfrm>
            <a:off x="714587" y="5875020"/>
            <a:ext cx="1827107" cy="2692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i="1">
                <a:solidFill>
                  <a:schemeClr val="dk1"/>
                </a:solidFill>
                <a:latin typeface="Courier New"/>
                <a:ea typeface="Courier New"/>
                <a:cs typeface="Courier New"/>
                <a:sym typeface="Courier New"/>
              </a:rPr>
              <a:t>[Liu, 2006]</a:t>
            </a:r>
            <a:endParaRPr sz="1600">
              <a:solidFill>
                <a:schemeClr val="dk1"/>
              </a:solidFill>
              <a:latin typeface="Courier New"/>
              <a:ea typeface="Courier New"/>
              <a:cs typeface="Courier New"/>
              <a:sym typeface="Courier New"/>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3"/>
          <p:cNvSpPr txBox="1"/>
          <p:nvPr/>
        </p:nvSpPr>
        <p:spPr>
          <a:xfrm>
            <a:off x="680721" y="1319962"/>
            <a:ext cx="10712873" cy="697627"/>
          </a:xfrm>
          <a:prstGeom prst="rect">
            <a:avLst/>
          </a:prstGeom>
          <a:noFill/>
          <a:ln>
            <a:noFill/>
          </a:ln>
        </p:spPr>
        <p:txBody>
          <a:bodyPr spcFirstLastPara="1" wrap="square" lIns="0" tIns="12700" rIns="0" bIns="0" anchor="t" anchorCtr="0">
            <a:spAutoFit/>
          </a:bodyPr>
          <a:lstStyle/>
          <a:p>
            <a:pPr marL="266065" marR="30480" lvl="0" indent="-22860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Để làm việc với các dữ liệu chứa nhiễu, </a:t>
            </a:r>
            <a:r>
              <a:rPr lang="en-US" sz="2200" dirty="0">
                <a:solidFill>
                  <a:srgbClr val="0000FF"/>
                </a:solidFill>
                <a:latin typeface="Arial"/>
                <a:ea typeface="Arial"/>
                <a:cs typeface="Arial"/>
                <a:sym typeface="Arial"/>
              </a:rPr>
              <a:t>cần nới lỏng các điều  kiện lề (margin constraints) bằng cách sử dụng các biến </a:t>
            </a:r>
            <a:r>
              <a:rPr lang="en-US" sz="2200" b="1" dirty="0" smtClean="0">
                <a:solidFill>
                  <a:srgbClr val="0000FF"/>
                </a:solidFill>
                <a:latin typeface="Arial"/>
                <a:ea typeface="Arial"/>
                <a:cs typeface="Arial"/>
                <a:sym typeface="Arial"/>
              </a:rPr>
              <a:t>slack </a:t>
            </a:r>
            <a:r>
              <a:rPr lang="en-US" sz="2250" i="1" dirty="0" err="1" smtClean="0">
                <a:solidFill>
                  <a:srgbClr val="0000FF"/>
                </a:solidFill>
                <a:latin typeface="Noto Sans Symbols"/>
                <a:ea typeface="Noto Sans Symbols"/>
                <a:cs typeface="Noto Sans Symbols"/>
                <a:sym typeface="Noto Sans Symbols"/>
              </a:rPr>
              <a:t>ξ</a:t>
            </a:r>
            <a:r>
              <a:rPr lang="en-US" sz="2175" i="1" baseline="-25000" dirty="0" err="1" smtClean="0">
                <a:solidFill>
                  <a:srgbClr val="0000FF"/>
                </a:solidFill>
                <a:latin typeface="Arial"/>
                <a:ea typeface="Arial"/>
                <a:cs typeface="Arial"/>
                <a:sym typeface="Arial"/>
              </a:rPr>
              <a:t>i</a:t>
            </a:r>
            <a:r>
              <a:rPr lang="en-US" sz="2175" i="1" baseline="-25000" dirty="0" smtClean="0">
                <a:solidFill>
                  <a:srgbClr val="0000FF"/>
                </a:solidFill>
                <a:latin typeface="Arial"/>
                <a:ea typeface="Arial"/>
                <a:cs typeface="Arial"/>
                <a:sym typeface="Arial"/>
              </a:rPr>
              <a:t> </a:t>
            </a:r>
            <a:r>
              <a:rPr lang="en-US" sz="2200" dirty="0">
                <a:solidFill>
                  <a:srgbClr val="0000FF"/>
                </a:solidFill>
                <a:latin typeface="Arial"/>
                <a:ea typeface="Arial"/>
                <a:cs typeface="Arial"/>
                <a:sym typeface="Arial"/>
              </a:rPr>
              <a:t>(</a:t>
            </a:r>
            <a:r>
              <a:rPr lang="en-US" sz="2200" i="1" dirty="0">
                <a:solidFill>
                  <a:srgbClr val="0000FF"/>
                </a:solidFill>
                <a:latin typeface="Noto Sans Symbols"/>
                <a:ea typeface="Noto Sans Symbols"/>
                <a:cs typeface="Noto Sans Symbols"/>
                <a:sym typeface="Noto Sans Symbols"/>
              </a:rPr>
              <a:t>≥</a:t>
            </a:r>
            <a:r>
              <a:rPr lang="en-US" sz="2200" i="1" dirty="0">
                <a:solidFill>
                  <a:srgbClr val="0000FF"/>
                </a:solidFill>
                <a:latin typeface="Times New Roman"/>
                <a:ea typeface="Times New Roman"/>
                <a:cs typeface="Times New Roman"/>
                <a:sym typeface="Times New Roman"/>
              </a:rPr>
              <a:t> </a:t>
            </a:r>
            <a:r>
              <a:rPr lang="en-US" sz="2200" dirty="0">
                <a:solidFill>
                  <a:srgbClr val="0000FF"/>
                </a:solidFill>
                <a:latin typeface="Arial"/>
                <a:ea typeface="Arial"/>
                <a:cs typeface="Arial"/>
                <a:sym typeface="Arial"/>
              </a:rPr>
              <a:t>0)</a:t>
            </a:r>
            <a:endParaRPr sz="2200" dirty="0">
              <a:solidFill>
                <a:schemeClr val="dk1"/>
              </a:solidFill>
              <a:latin typeface="Arial"/>
              <a:ea typeface="Arial"/>
              <a:cs typeface="Arial"/>
              <a:sym typeface="Arial"/>
            </a:endParaRPr>
          </a:p>
        </p:txBody>
      </p:sp>
      <p:sp>
        <p:nvSpPr>
          <p:cNvPr id="476" name="Google Shape;476;p23"/>
          <p:cNvSpPr txBox="1"/>
          <p:nvPr/>
        </p:nvSpPr>
        <p:spPr>
          <a:xfrm>
            <a:off x="5557503" y="2264740"/>
            <a:ext cx="5427133" cy="974090"/>
          </a:xfrm>
          <a:prstGeom prst="rect">
            <a:avLst/>
          </a:prstGeom>
          <a:noFill/>
          <a:ln>
            <a:noFill/>
          </a:ln>
        </p:spPr>
        <p:txBody>
          <a:bodyPr spcFirstLastPara="1" wrap="square" lIns="0" tIns="12700" rIns="0" bIns="0" anchor="t" anchorCtr="0">
            <a:spAutoFit/>
          </a:bodyPr>
          <a:lstStyle/>
          <a:p>
            <a:pPr marL="38100" marR="30480" lvl="0" indent="0" algn="l" rtl="0">
              <a:lnSpc>
                <a:spcPct val="141400"/>
              </a:lnSpc>
              <a:spcBef>
                <a:spcPts val="0"/>
              </a:spcBef>
              <a:spcAft>
                <a:spcPts val="0"/>
              </a:spcAft>
              <a:buNone/>
            </a:pPr>
            <a:r>
              <a:rPr lang="en-US" sz="2200">
                <a:solidFill>
                  <a:schemeClr val="dk1"/>
                </a:solidFill>
                <a:latin typeface="Arial"/>
                <a:ea typeface="Arial"/>
                <a:cs typeface="Arial"/>
                <a:sym typeface="Arial"/>
              </a:rPr>
              <a:t>đối với các ví dụ có giá trị </a:t>
            </a:r>
            <a:r>
              <a:rPr lang="en-US" sz="2200" i="1">
                <a:solidFill>
                  <a:schemeClr val="dk1"/>
                </a:solidFill>
                <a:latin typeface="Arial"/>
                <a:ea typeface="Arial"/>
                <a:cs typeface="Arial"/>
                <a:sym typeface="Arial"/>
              </a:rPr>
              <a:t>y</a:t>
            </a:r>
            <a:r>
              <a:rPr lang="en-US" sz="2175" i="1" baseline="-25000">
                <a:solidFill>
                  <a:schemeClr val="dk1"/>
                </a:solidFill>
                <a:latin typeface="Arial"/>
                <a:ea typeface="Arial"/>
                <a:cs typeface="Arial"/>
                <a:sym typeface="Arial"/>
              </a:rPr>
              <a:t>i </a:t>
            </a:r>
            <a:r>
              <a:rPr lang="en-US" sz="2200">
                <a:solidFill>
                  <a:schemeClr val="dk1"/>
                </a:solidFill>
                <a:latin typeface="Arial"/>
                <a:ea typeface="Arial"/>
                <a:cs typeface="Arial"/>
                <a:sym typeface="Arial"/>
              </a:rPr>
              <a:t>= 1  đối với các ví dụ có giá trị </a:t>
            </a:r>
            <a:r>
              <a:rPr lang="en-US" sz="2200" i="1">
                <a:solidFill>
                  <a:schemeClr val="dk1"/>
                </a:solidFill>
                <a:latin typeface="Arial"/>
                <a:ea typeface="Arial"/>
                <a:cs typeface="Arial"/>
                <a:sym typeface="Arial"/>
              </a:rPr>
              <a:t>y</a:t>
            </a:r>
            <a:r>
              <a:rPr lang="en-US" sz="2175" i="1" baseline="-25000">
                <a:solidFill>
                  <a:schemeClr val="dk1"/>
                </a:solidFill>
                <a:latin typeface="Arial"/>
                <a:ea typeface="Arial"/>
                <a:cs typeface="Arial"/>
                <a:sym typeface="Arial"/>
              </a:rPr>
              <a:t>i </a:t>
            </a:r>
            <a:r>
              <a:rPr lang="en-US" sz="2200">
                <a:solidFill>
                  <a:schemeClr val="dk1"/>
                </a:solidFill>
                <a:latin typeface="Arial"/>
                <a:ea typeface="Arial"/>
                <a:cs typeface="Arial"/>
                <a:sym typeface="Arial"/>
              </a:rPr>
              <a:t>= -1</a:t>
            </a:r>
            <a:endParaRPr sz="2200">
              <a:solidFill>
                <a:schemeClr val="dk1"/>
              </a:solidFill>
              <a:latin typeface="Arial"/>
              <a:ea typeface="Arial"/>
              <a:cs typeface="Arial"/>
              <a:sym typeface="Arial"/>
            </a:endParaRPr>
          </a:p>
        </p:txBody>
      </p:sp>
      <p:sp>
        <p:nvSpPr>
          <p:cNvPr id="477" name="Google Shape;477;p23"/>
          <p:cNvSpPr txBox="1"/>
          <p:nvPr/>
        </p:nvSpPr>
        <p:spPr>
          <a:xfrm>
            <a:off x="680720" y="3495775"/>
            <a:ext cx="10185400" cy="1271270"/>
          </a:xfrm>
          <a:prstGeom prst="rect">
            <a:avLst/>
          </a:prstGeom>
          <a:noFill/>
          <a:ln>
            <a:noFill/>
          </a:ln>
        </p:spPr>
        <p:txBody>
          <a:bodyPr spcFirstLastPara="1" wrap="square" lIns="0" tIns="14600" rIns="0" bIns="0" anchor="t" anchorCtr="0">
            <a:spAutoFit/>
          </a:bodyPr>
          <a:lstStyle/>
          <a:p>
            <a:pPr marL="266700" marR="0" lvl="0" indent="-22860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Đối với một ví dụ nhiễu/lỗi: </a:t>
            </a:r>
            <a:r>
              <a:rPr lang="en-US" sz="2250" i="1" dirty="0" err="1">
                <a:solidFill>
                  <a:schemeClr val="dk1"/>
                </a:solidFill>
                <a:latin typeface="Noto Sans Symbols"/>
                <a:ea typeface="Noto Sans Symbols"/>
                <a:cs typeface="Noto Sans Symbols"/>
                <a:sym typeface="Noto Sans Symbols"/>
              </a:rPr>
              <a:t>ξ</a:t>
            </a:r>
            <a:r>
              <a:rPr lang="en-US" sz="2175" i="1" baseline="-25000" dirty="0" err="1">
                <a:solidFill>
                  <a:schemeClr val="dk1"/>
                </a:solidFill>
                <a:latin typeface="Arial"/>
                <a:ea typeface="Arial"/>
                <a:cs typeface="Arial"/>
                <a:sym typeface="Arial"/>
              </a:rPr>
              <a:t>i</a:t>
            </a:r>
            <a:r>
              <a:rPr lang="en-US" sz="2175" i="1" baseline="-25000" dirty="0">
                <a:solidFill>
                  <a:schemeClr val="dk1"/>
                </a:solidFill>
                <a:latin typeface="Arial"/>
                <a:ea typeface="Arial"/>
                <a:cs typeface="Arial"/>
                <a:sym typeface="Arial"/>
              </a:rPr>
              <a:t> </a:t>
            </a:r>
            <a:r>
              <a:rPr lang="en-US" sz="2200" dirty="0">
                <a:solidFill>
                  <a:schemeClr val="dk1"/>
                </a:solidFill>
                <a:latin typeface="Arial"/>
                <a:ea typeface="Arial"/>
                <a:cs typeface="Arial"/>
                <a:sym typeface="Arial"/>
              </a:rPr>
              <a:t>&gt;1</a:t>
            </a:r>
            <a:endParaRPr sz="2200" dirty="0">
              <a:solidFill>
                <a:schemeClr val="dk1"/>
              </a:solidFill>
              <a:latin typeface="Arial"/>
              <a:ea typeface="Arial"/>
              <a:cs typeface="Arial"/>
              <a:sym typeface="Arial"/>
            </a:endParaRPr>
          </a:p>
          <a:p>
            <a:pPr marL="266700" marR="30480" lvl="0" indent="-228600" algn="l" rtl="0">
              <a:lnSpc>
                <a:spcPct val="101000"/>
              </a:lnSpc>
              <a:spcBef>
                <a:spcPts val="176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Các điều kiện mới đối với trường hợp (phân lớp tuyến tính)  không thể phân tách được:</a:t>
            </a:r>
            <a:endParaRPr sz="2200" dirty="0">
              <a:solidFill>
                <a:schemeClr val="dk1"/>
              </a:solidFill>
              <a:latin typeface="Arial"/>
              <a:ea typeface="Arial"/>
              <a:cs typeface="Arial"/>
              <a:sym typeface="Arial"/>
            </a:endParaRPr>
          </a:p>
        </p:txBody>
      </p:sp>
      <p:sp>
        <p:nvSpPr>
          <p:cNvPr id="480" name="Google Shape;480;p23"/>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Nới lỏng các điều kiện</a:t>
            </a:r>
            <a:endParaRPr/>
          </a:p>
        </p:txBody>
      </p:sp>
      <p:pic>
        <p:nvPicPr>
          <p:cNvPr id="2" name="Picture 1"/>
          <p:cNvPicPr>
            <a:picLocks noChangeAspect="1"/>
          </p:cNvPicPr>
          <p:nvPr/>
        </p:nvPicPr>
        <p:blipFill>
          <a:blip r:embed="rId3"/>
          <a:stretch>
            <a:fillRect/>
          </a:stretch>
        </p:blipFill>
        <p:spPr>
          <a:xfrm>
            <a:off x="2822578" y="2264740"/>
            <a:ext cx="2510274" cy="996784"/>
          </a:xfrm>
          <a:prstGeom prst="rect">
            <a:avLst/>
          </a:prstGeom>
        </p:spPr>
      </p:pic>
      <p:pic>
        <p:nvPicPr>
          <p:cNvPr id="3" name="Picture 2"/>
          <p:cNvPicPr>
            <a:picLocks noChangeAspect="1"/>
          </p:cNvPicPr>
          <p:nvPr/>
        </p:nvPicPr>
        <p:blipFill>
          <a:blip r:embed="rId4"/>
          <a:stretch>
            <a:fillRect/>
          </a:stretch>
        </p:blipFill>
        <p:spPr>
          <a:xfrm>
            <a:off x="2822578" y="5118654"/>
            <a:ext cx="4961220" cy="1042627"/>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24"/>
          <p:cNvSpPr txBox="1"/>
          <p:nvPr/>
        </p:nvSpPr>
        <p:spPr>
          <a:xfrm>
            <a:off x="714588" y="1101547"/>
            <a:ext cx="10128673" cy="1447800"/>
          </a:xfrm>
          <a:prstGeom prst="rect">
            <a:avLst/>
          </a:prstGeom>
          <a:noFill/>
          <a:ln>
            <a:noFill/>
          </a:ln>
        </p:spPr>
        <p:txBody>
          <a:bodyPr spcFirstLastPara="1" wrap="square" lIns="0" tIns="193025" rIns="0" bIns="0" anchor="t" anchorCtr="0">
            <a:spAutoFit/>
          </a:bodyPr>
          <a:lstStyle/>
          <a:p>
            <a:pPr marL="298450" marR="0" lvl="0" indent="-285750" algn="l" rtl="0">
              <a:lnSpc>
                <a:spcPct val="100000"/>
              </a:lnSpc>
              <a:spcBef>
                <a:spcPts val="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Cần phải tích hợp lỗi trong hàm tối ưu mục tiêu</a:t>
            </a:r>
            <a:endParaRPr sz="2400" dirty="0">
              <a:solidFill>
                <a:schemeClr val="dk1"/>
              </a:solidFill>
              <a:latin typeface="Arial"/>
              <a:ea typeface="Arial"/>
              <a:cs typeface="Arial"/>
              <a:sym typeface="Arial"/>
            </a:endParaRPr>
          </a:p>
          <a:p>
            <a:pPr marL="298450" marR="5080" lvl="0" indent="-285750" algn="l" rtl="0">
              <a:lnSpc>
                <a:spcPct val="108333"/>
              </a:lnSpc>
              <a:spcBef>
                <a:spcPts val="174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Bằng cách gán giá trị chi phí (cost) cho các lỗi, và tích  hợp chi phí này trong hàm mục tiêu mới:</a:t>
            </a:r>
            <a:endParaRPr sz="2400" dirty="0">
              <a:solidFill>
                <a:schemeClr val="dk1"/>
              </a:solidFill>
              <a:latin typeface="Arial"/>
              <a:ea typeface="Arial"/>
              <a:cs typeface="Arial"/>
              <a:sym typeface="Arial"/>
            </a:endParaRPr>
          </a:p>
        </p:txBody>
      </p:sp>
      <p:sp>
        <p:nvSpPr>
          <p:cNvPr id="489" name="Google Shape;489;p24"/>
          <p:cNvSpPr txBox="1"/>
          <p:nvPr/>
        </p:nvSpPr>
        <p:spPr>
          <a:xfrm>
            <a:off x="1066640" y="2766799"/>
            <a:ext cx="2477347"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chemeClr val="dk1"/>
                </a:solidFill>
                <a:latin typeface="Arial"/>
                <a:ea typeface="Arial"/>
                <a:cs typeface="Arial"/>
                <a:sym typeface="Arial"/>
              </a:rPr>
              <a:t>Cực tiểu hóa:</a:t>
            </a:r>
            <a:endParaRPr sz="2400" dirty="0">
              <a:solidFill>
                <a:schemeClr val="dk1"/>
              </a:solidFill>
              <a:latin typeface="Arial"/>
              <a:ea typeface="Arial"/>
              <a:cs typeface="Arial"/>
              <a:sym typeface="Arial"/>
            </a:endParaRPr>
          </a:p>
        </p:txBody>
      </p:sp>
      <p:sp>
        <p:nvSpPr>
          <p:cNvPr id="494" name="Google Shape;494;p24"/>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dirty="0"/>
              <a:t>Tích hợp lỗi </a:t>
            </a:r>
            <a:r>
              <a:rPr lang="en-US" sz="3959" dirty="0" smtClean="0"/>
              <a:t/>
            </a:r>
            <a:br>
              <a:rPr lang="en-US" sz="3959" dirty="0" smtClean="0"/>
            </a:br>
            <a:r>
              <a:rPr lang="en-US" sz="3959" dirty="0" smtClean="0"/>
              <a:t>trong </a:t>
            </a:r>
            <a:r>
              <a:rPr lang="en-US" sz="3959" dirty="0"/>
              <a:t>hàm mục tiêu</a:t>
            </a:r>
            <a:endParaRPr sz="3959" dirty="0"/>
          </a:p>
        </p:txBody>
      </p:sp>
      <p:sp>
        <p:nvSpPr>
          <p:cNvPr id="498" name="Google Shape;498;p24"/>
          <p:cNvSpPr txBox="1"/>
          <p:nvPr/>
        </p:nvSpPr>
        <p:spPr>
          <a:xfrm>
            <a:off x="1066640" y="4520348"/>
            <a:ext cx="9289627" cy="1136650"/>
          </a:xfrm>
          <a:prstGeom prst="rect">
            <a:avLst/>
          </a:prstGeom>
          <a:noFill/>
          <a:ln>
            <a:noFill/>
          </a:ln>
        </p:spPr>
        <p:txBody>
          <a:bodyPr spcFirstLastPara="1" wrap="square" lIns="0" tIns="73650" rIns="0" bIns="0" anchor="t" anchorCtr="0">
            <a:spAutoFit/>
          </a:bodyPr>
          <a:lstStyle/>
          <a:p>
            <a:pPr marL="55880" marR="333375" lvl="0" indent="-43815" algn="l" rtl="0">
              <a:lnSpc>
                <a:spcPct val="100000"/>
              </a:lnSpc>
              <a:spcBef>
                <a:spcPts val="0"/>
              </a:spcBef>
              <a:spcAft>
                <a:spcPts val="0"/>
              </a:spcAft>
              <a:buNone/>
            </a:pPr>
            <a:r>
              <a:rPr lang="en-US" sz="2000" dirty="0">
                <a:solidFill>
                  <a:schemeClr val="dk1"/>
                </a:solidFill>
                <a:latin typeface="Arial"/>
                <a:ea typeface="Arial"/>
                <a:cs typeface="Arial"/>
                <a:sym typeface="Arial"/>
              </a:rPr>
              <a:t>trong đó </a:t>
            </a:r>
            <a:r>
              <a:rPr lang="en-US" sz="2400" i="1" dirty="0">
                <a:solidFill>
                  <a:schemeClr val="dk1"/>
                </a:solidFill>
                <a:latin typeface="Courier New"/>
                <a:ea typeface="Courier New"/>
                <a:cs typeface="Courier New"/>
                <a:sym typeface="Courier New"/>
              </a:rPr>
              <a:t>C </a:t>
            </a:r>
            <a:r>
              <a:rPr lang="en-US" sz="2000" dirty="0">
                <a:solidFill>
                  <a:schemeClr val="dk1"/>
                </a:solidFill>
                <a:latin typeface="Arial"/>
                <a:ea typeface="Arial"/>
                <a:cs typeface="Arial"/>
                <a:sym typeface="Arial"/>
              </a:rPr>
              <a:t>(&gt;0) là tham số xác định </a:t>
            </a:r>
            <a:r>
              <a:rPr lang="en-US" sz="2000" b="1" i="1" dirty="0">
                <a:solidFill>
                  <a:schemeClr val="dk1"/>
                </a:solidFill>
                <a:latin typeface="Arial"/>
                <a:ea typeface="Arial"/>
                <a:cs typeface="Arial"/>
                <a:sym typeface="Arial"/>
              </a:rPr>
              <a:t>mức độ phạt (penalty  degree) </a:t>
            </a:r>
            <a:r>
              <a:rPr lang="en-US" sz="2000" dirty="0">
                <a:solidFill>
                  <a:schemeClr val="dk1"/>
                </a:solidFill>
                <a:latin typeface="Arial"/>
                <a:ea typeface="Arial"/>
                <a:cs typeface="Arial"/>
                <a:sym typeface="Arial"/>
              </a:rPr>
              <a:t>đối với các lỗi</a:t>
            </a:r>
            <a:endParaRPr sz="2000" dirty="0">
              <a:solidFill>
                <a:schemeClr val="dk1"/>
              </a:solidFill>
              <a:latin typeface="Arial"/>
              <a:ea typeface="Arial"/>
              <a:cs typeface="Arial"/>
              <a:sym typeface="Arial"/>
            </a:endParaRPr>
          </a:p>
          <a:p>
            <a:pPr marL="12700" marR="0" lvl="0" indent="0" algn="l" rtl="0">
              <a:lnSpc>
                <a:spcPct val="100000"/>
              </a:lnSpc>
              <a:spcBef>
                <a:spcPts val="585"/>
              </a:spcBef>
              <a:spcAft>
                <a:spcPts val="0"/>
              </a:spcAft>
              <a:buNone/>
            </a:pPr>
            <a:r>
              <a:rPr lang="en-US" sz="2000" dirty="0">
                <a:solidFill>
                  <a:srgbClr val="3B812F"/>
                </a:solidFill>
                <a:latin typeface="Arial"/>
                <a:ea typeface="Arial"/>
                <a:cs typeface="Arial"/>
                <a:sym typeface="Arial"/>
              </a:rPr>
              <a:t>→ </a:t>
            </a:r>
            <a:r>
              <a:rPr lang="en-US" sz="2000" dirty="0">
                <a:solidFill>
                  <a:schemeClr val="dk1"/>
                </a:solidFill>
                <a:latin typeface="Arial"/>
                <a:ea typeface="Arial"/>
                <a:cs typeface="Arial"/>
                <a:sym typeface="Arial"/>
              </a:rPr>
              <a:t>Giá trị </a:t>
            </a:r>
            <a:r>
              <a:rPr lang="en-US" sz="2400" i="1" dirty="0">
                <a:solidFill>
                  <a:schemeClr val="dk1"/>
                </a:solidFill>
                <a:latin typeface="Courier New"/>
                <a:ea typeface="Courier New"/>
                <a:cs typeface="Courier New"/>
                <a:sym typeface="Courier New"/>
              </a:rPr>
              <a:t>C </a:t>
            </a:r>
            <a:r>
              <a:rPr lang="en-US" sz="2000" dirty="0">
                <a:solidFill>
                  <a:schemeClr val="dk1"/>
                </a:solidFill>
                <a:latin typeface="Arial"/>
                <a:ea typeface="Arial"/>
                <a:cs typeface="Arial"/>
                <a:sym typeface="Arial"/>
              </a:rPr>
              <a:t>càng lớn, thì mức độ phạt càng cao đối với các lỗi</a:t>
            </a:r>
            <a:endParaRPr sz="2000" dirty="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4196026" y="2919323"/>
            <a:ext cx="3227815" cy="1424056"/>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16" name="Google Shape;516;p25"/>
          <p:cNvSpPr txBox="1"/>
          <p:nvPr/>
        </p:nvSpPr>
        <p:spPr>
          <a:xfrm>
            <a:off x="714587" y="5270769"/>
            <a:ext cx="11076940" cy="1200318"/>
          </a:xfrm>
          <a:prstGeom prst="rect">
            <a:avLst/>
          </a:prstGeom>
          <a:noFill/>
          <a:ln>
            <a:noFill/>
          </a:ln>
        </p:spPr>
        <p:txBody>
          <a:bodyPr spcFirstLastPara="1" wrap="square" lIns="0" tIns="86350" rIns="0" bIns="0" anchor="t" anchorCtr="0">
            <a:spAutoFit/>
          </a:bodyPr>
          <a:lstStyle/>
          <a:p>
            <a:pPr marL="345440" marR="0" lvl="0" indent="-228600" algn="l" rtl="0">
              <a:lnSpc>
                <a:spcPct val="100000"/>
              </a:lnSpc>
              <a:spcBef>
                <a:spcPts val="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Trong </a:t>
            </a:r>
            <a:r>
              <a:rPr lang="en-US" sz="2400" dirty="0" smtClean="0">
                <a:solidFill>
                  <a:schemeClr val="dk1"/>
                </a:solidFill>
                <a:latin typeface="Arial"/>
                <a:ea typeface="Arial"/>
                <a:cs typeface="Arial"/>
                <a:sym typeface="Arial"/>
              </a:rPr>
              <a:t>đó:</a:t>
            </a:r>
            <a:endParaRPr sz="2400" dirty="0">
              <a:solidFill>
                <a:schemeClr val="dk1"/>
              </a:solidFill>
              <a:latin typeface="Arial"/>
              <a:ea typeface="Arial"/>
              <a:cs typeface="Arial"/>
              <a:sym typeface="Arial"/>
            </a:endParaRPr>
          </a:p>
          <a:p>
            <a:pPr marL="742315" marR="0" lvl="1" indent="-298450" algn="l" rtl="0">
              <a:lnSpc>
                <a:spcPct val="100000"/>
              </a:lnSpc>
              <a:spcBef>
                <a:spcPts val="490"/>
              </a:spcBef>
              <a:spcAft>
                <a:spcPts val="0"/>
              </a:spcAft>
              <a:buClr>
                <a:srgbClr val="3B812F"/>
              </a:buClr>
              <a:buSzPts val="1200"/>
              <a:buFont typeface="Noto Sans Symbols"/>
              <a:buChar char="❑"/>
            </a:pPr>
            <a:r>
              <a:rPr lang="en-US" sz="2000" b="0" i="0" u="none" strike="noStrike" cap="none" dirty="0" smtClean="0">
                <a:solidFill>
                  <a:schemeClr val="dk1"/>
                </a:solidFill>
                <a:latin typeface="Arial"/>
                <a:ea typeface="Arial"/>
                <a:cs typeface="Arial"/>
                <a:sym typeface="Arial"/>
              </a:rPr>
              <a:t>max(0</a:t>
            </a:r>
            <a:r>
              <a:rPr lang="en-US" sz="2000" b="0" i="0" u="none" strike="noStrike" cap="none" dirty="0">
                <a:solidFill>
                  <a:schemeClr val="dk1"/>
                </a:solidFill>
                <a:latin typeface="Arial"/>
                <a:ea typeface="Arial"/>
                <a:cs typeface="Arial"/>
                <a:sym typeface="Arial"/>
              </a:rPr>
              <a:t>, </a:t>
            </a:r>
            <a:r>
              <a:rPr lang="en-US" sz="2000" b="0" i="0" u="none" strike="noStrike" cap="none" dirty="0" smtClean="0">
                <a:solidFill>
                  <a:schemeClr val="dk1"/>
                </a:solidFill>
                <a:latin typeface="Arial"/>
                <a:ea typeface="Arial"/>
                <a:cs typeface="Arial"/>
                <a:sym typeface="Arial"/>
              </a:rPr>
              <a:t>  1 </a:t>
            </a:r>
            <a:r>
              <a:rPr lang="en-US" sz="2000" b="0" i="0" u="none" strike="noStrike" cap="none" dirty="0">
                <a:solidFill>
                  <a:schemeClr val="dk1"/>
                </a:solidFill>
                <a:latin typeface="Arial"/>
                <a:ea typeface="Arial"/>
                <a:cs typeface="Arial"/>
                <a:sym typeface="Arial"/>
              </a:rPr>
              <a:t>− </a:t>
            </a:r>
            <a:r>
              <a:rPr lang="en-US" sz="2000" b="0" i="0" u="none" strike="noStrike" cap="none" dirty="0" smtClean="0">
                <a:solidFill>
                  <a:schemeClr val="dk1"/>
                </a:solidFill>
                <a:latin typeface="Arial"/>
                <a:ea typeface="Arial"/>
                <a:cs typeface="Arial"/>
                <a:sym typeface="Arial"/>
              </a:rPr>
              <a:t>𝑦</a:t>
            </a:r>
            <a:r>
              <a:rPr lang="en-US" sz="2175" baseline="-25000" dirty="0">
                <a:solidFill>
                  <a:schemeClr val="dk1"/>
                </a:solidFill>
              </a:rPr>
              <a:t>i</a:t>
            </a:r>
            <a:r>
              <a:rPr lang="en-US" sz="2000" b="0" i="0" u="none" strike="noStrike" cap="none" dirty="0" smtClean="0">
                <a:solidFill>
                  <a:schemeClr val="dk1"/>
                </a:solidFill>
                <a:latin typeface="Arial"/>
                <a:ea typeface="Arial"/>
                <a:cs typeface="Arial"/>
                <a:sym typeface="Arial"/>
              </a:rPr>
              <a:t>(</a:t>
            </a:r>
            <a:r>
              <a:rPr lang="en-US" sz="2000" b="0" i="0" u="none" strike="noStrike" cap="none" dirty="0">
                <a:solidFill>
                  <a:schemeClr val="dk1"/>
                </a:solidFill>
                <a:latin typeface="Arial"/>
                <a:ea typeface="Arial"/>
                <a:cs typeface="Arial"/>
                <a:sym typeface="Arial"/>
              </a:rPr>
              <a:t>𝒘 ⋅ </a:t>
            </a:r>
            <a:r>
              <a:rPr lang="en-US" sz="2000" b="0" i="0" u="none" strike="noStrike" cap="none" dirty="0" smtClean="0">
                <a:solidFill>
                  <a:schemeClr val="dk1"/>
                </a:solidFill>
                <a:latin typeface="Arial"/>
                <a:ea typeface="Arial"/>
                <a:cs typeface="Arial"/>
                <a:sym typeface="Arial"/>
              </a:rPr>
              <a:t>𝒙</a:t>
            </a:r>
            <a:r>
              <a:rPr lang="en-US" sz="2175" b="0" i="0" u="none" strike="noStrike" cap="none" baseline="-25000" dirty="0" smtClean="0">
                <a:solidFill>
                  <a:schemeClr val="dk1"/>
                </a:solidFill>
                <a:latin typeface="Arial"/>
                <a:ea typeface="Arial"/>
                <a:cs typeface="Arial"/>
                <a:sym typeface="Arial"/>
              </a:rPr>
              <a:t>i </a:t>
            </a:r>
            <a:r>
              <a:rPr lang="en-US" sz="2000" b="0" i="0" u="none" strike="noStrike" cap="none" dirty="0">
                <a:solidFill>
                  <a:schemeClr val="dk1"/>
                </a:solidFill>
                <a:latin typeface="Arial"/>
                <a:ea typeface="Arial"/>
                <a:cs typeface="Arial"/>
                <a:sym typeface="Arial"/>
              </a:rPr>
              <a:t>+ 𝑏</a:t>
            </a:r>
            <a:r>
              <a:rPr lang="en-US" sz="2000" b="0" i="0" u="none" strike="noStrike" cap="none" dirty="0" smtClean="0">
                <a:solidFill>
                  <a:schemeClr val="dk1"/>
                </a:solidFill>
                <a:latin typeface="Arial"/>
                <a:ea typeface="Arial"/>
                <a:cs typeface="Arial"/>
                <a:sym typeface="Arial"/>
              </a:rPr>
              <a:t>)) thường </a:t>
            </a:r>
            <a:r>
              <a:rPr lang="en-US" sz="2000" b="0" i="0" u="none" strike="noStrike" cap="none" dirty="0" err="1" smtClean="0">
                <a:solidFill>
                  <a:schemeClr val="dk1"/>
                </a:solidFill>
                <a:latin typeface="Arial"/>
                <a:ea typeface="Arial"/>
                <a:cs typeface="Arial"/>
                <a:sym typeface="Arial"/>
              </a:rPr>
              <a:t>đưc</a:t>
            </a:r>
            <a:r>
              <a:rPr lang="en-US" sz="2000" b="0" i="0" u="none" strike="noStrike" cap="none" dirty="0" smtClean="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gọi là </a:t>
            </a:r>
            <a:r>
              <a:rPr lang="en-US" sz="2000" b="0" i="1" u="none" strike="noStrike" cap="none" dirty="0">
                <a:solidFill>
                  <a:schemeClr val="dk1"/>
                </a:solidFill>
                <a:latin typeface="Arial"/>
                <a:ea typeface="Arial"/>
                <a:cs typeface="Arial"/>
                <a:sym typeface="Arial"/>
              </a:rPr>
              <a:t>Hinge </a:t>
            </a:r>
            <a:r>
              <a:rPr lang="en-US" sz="2000" b="0" i="1" u="none" strike="noStrike" cap="none" dirty="0" smtClean="0">
                <a:solidFill>
                  <a:schemeClr val="dk1"/>
                </a:solidFill>
                <a:latin typeface="Arial"/>
                <a:ea typeface="Arial"/>
                <a:cs typeface="Arial"/>
                <a:sym typeface="Arial"/>
              </a:rPr>
              <a:t>loss </a:t>
            </a:r>
            <a:r>
              <a:rPr lang="en-US" sz="1200" u="sng" dirty="0" smtClean="0">
                <a:solidFill>
                  <a:srgbClr val="3B812F"/>
                </a:solidFill>
                <a:latin typeface="Times New Roman"/>
                <a:ea typeface="Times New Roman"/>
                <a:cs typeface="Times New Roman"/>
                <a:sym typeface="Times New Roman"/>
              </a:rPr>
              <a:t> </a:t>
            </a:r>
          </a:p>
          <a:p>
            <a:pPr marL="742315" marR="0" lvl="1" indent="-298450" algn="l" rtl="0">
              <a:lnSpc>
                <a:spcPct val="100000"/>
              </a:lnSpc>
              <a:spcBef>
                <a:spcPts val="490"/>
              </a:spcBef>
              <a:spcAft>
                <a:spcPts val="0"/>
              </a:spcAft>
              <a:buClr>
                <a:srgbClr val="3B812F"/>
              </a:buClr>
              <a:buSzPts val="1200"/>
              <a:buFont typeface="Noto Sans Symbols"/>
              <a:buChar char="❑"/>
            </a:pPr>
            <a:r>
              <a:rPr lang="en-US" sz="2000" dirty="0" smtClean="0">
                <a:solidFill>
                  <a:schemeClr val="dk1"/>
                </a:solidFill>
                <a:latin typeface="Arial"/>
                <a:ea typeface="Arial"/>
                <a:cs typeface="Arial"/>
                <a:sym typeface="Arial"/>
              </a:rPr>
              <a:t>𝜆 </a:t>
            </a:r>
            <a:r>
              <a:rPr lang="en-US" sz="2000" dirty="0">
                <a:solidFill>
                  <a:schemeClr val="dk1"/>
                </a:solidFill>
                <a:latin typeface="Arial"/>
                <a:ea typeface="Arial"/>
                <a:cs typeface="Arial"/>
                <a:sym typeface="Arial"/>
              </a:rPr>
              <a:t>là tham </a:t>
            </a:r>
            <a:r>
              <a:rPr lang="en-US" sz="2000" dirty="0" smtClean="0">
                <a:solidFill>
                  <a:schemeClr val="dk1"/>
                </a:solidFill>
                <a:latin typeface="Arial"/>
                <a:ea typeface="Arial"/>
                <a:cs typeface="Arial"/>
                <a:sym typeface="Arial"/>
              </a:rPr>
              <a:t>số</a:t>
            </a:r>
            <a:endParaRPr sz="2000" dirty="0">
              <a:solidFill>
                <a:schemeClr val="dk1"/>
              </a:solidFill>
              <a:latin typeface="Arial"/>
              <a:ea typeface="Arial"/>
              <a:cs typeface="Arial"/>
              <a:sym typeface="Arial"/>
            </a:endParaRPr>
          </a:p>
        </p:txBody>
      </p:sp>
      <p:sp>
        <p:nvSpPr>
          <p:cNvPr id="509" name="Google Shape;509;p25"/>
          <p:cNvSpPr txBox="1"/>
          <p:nvPr/>
        </p:nvSpPr>
        <p:spPr>
          <a:xfrm>
            <a:off x="714587" y="3269183"/>
            <a:ext cx="10704407" cy="1066307"/>
          </a:xfrm>
          <a:prstGeom prst="rect">
            <a:avLst/>
          </a:prstGeom>
          <a:noFill/>
          <a:ln>
            <a:noFill/>
          </a:ln>
        </p:spPr>
        <p:txBody>
          <a:bodyPr spcFirstLastPara="1" wrap="square" lIns="0" tIns="133975" rIns="0" bIns="0" anchor="t" anchorCtr="0">
            <a:spAutoFit/>
          </a:bodyPr>
          <a:lstStyle/>
          <a:p>
            <a:pPr marL="241300" marR="0" lvl="0" indent="-228600" algn="l" rtl="0">
              <a:lnSpc>
                <a:spcPct val="100000"/>
              </a:lnSpc>
              <a:spcBef>
                <a:spcPts val="885"/>
              </a:spcBef>
              <a:spcAft>
                <a:spcPts val="0"/>
              </a:spcAft>
              <a:buClr>
                <a:srgbClr val="CC9900"/>
              </a:buClr>
              <a:buSzPts val="1550"/>
              <a:buFont typeface="Noto Sans Symbols"/>
              <a:buChar char="■"/>
            </a:pPr>
            <a:r>
              <a:rPr lang="en-US" sz="2400" dirty="0" smtClean="0">
                <a:solidFill>
                  <a:schemeClr val="dk1"/>
                </a:solidFill>
                <a:latin typeface="Arial"/>
                <a:ea typeface="Arial"/>
                <a:cs typeface="Arial"/>
                <a:sym typeface="Arial"/>
              </a:rPr>
              <a:t>Bài </a:t>
            </a:r>
            <a:r>
              <a:rPr lang="en-US" sz="2400" dirty="0">
                <a:solidFill>
                  <a:schemeClr val="dk1"/>
                </a:solidFill>
                <a:latin typeface="Arial"/>
                <a:ea typeface="Arial"/>
                <a:cs typeface="Arial"/>
                <a:sym typeface="Arial"/>
              </a:rPr>
              <a:t>toán tối ưu mới này được gọi là	</a:t>
            </a:r>
            <a:r>
              <a:rPr lang="en-US" sz="2400" b="1" dirty="0">
                <a:solidFill>
                  <a:schemeClr val="dk1"/>
                </a:solidFill>
                <a:latin typeface="Arial"/>
                <a:ea typeface="Arial"/>
                <a:cs typeface="Arial"/>
                <a:sym typeface="Arial"/>
              </a:rPr>
              <a:t>Soft-margin SVM</a:t>
            </a:r>
            <a:endParaRPr sz="2400" dirty="0">
              <a:solidFill>
                <a:schemeClr val="dk1"/>
              </a:solidFill>
              <a:latin typeface="Arial"/>
              <a:ea typeface="Arial"/>
              <a:cs typeface="Arial"/>
              <a:sym typeface="Arial"/>
            </a:endParaRPr>
          </a:p>
          <a:p>
            <a:pPr marL="241300" marR="0" lvl="0" indent="-228600" algn="l" rtl="0">
              <a:lnSpc>
                <a:spcPct val="100000"/>
              </a:lnSpc>
              <a:spcBef>
                <a:spcPts val="585"/>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Giải bài toán này tương đương với việc cực tiểu hoá hàm</a:t>
            </a:r>
            <a:endParaRPr sz="2400" dirty="0">
              <a:solidFill>
                <a:schemeClr val="dk1"/>
              </a:solidFill>
              <a:latin typeface="Arial"/>
              <a:ea typeface="Arial"/>
              <a:cs typeface="Arial"/>
              <a:sym typeface="Arial"/>
            </a:endParaRPr>
          </a:p>
        </p:txBody>
      </p:sp>
      <p:sp>
        <p:nvSpPr>
          <p:cNvPr id="517" name="Google Shape;517;p25"/>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Bài toán tối ưu mới</a:t>
            </a:r>
            <a:endParaRPr/>
          </a:p>
        </p:txBody>
      </p:sp>
      <p:sp>
        <p:nvSpPr>
          <p:cNvPr id="521" name="Google Shape;521;p25"/>
          <p:cNvSpPr txBox="1"/>
          <p:nvPr/>
        </p:nvSpPr>
        <p:spPr>
          <a:xfrm>
            <a:off x="8733155" y="2237058"/>
            <a:ext cx="1483360" cy="4114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500">
                <a:solidFill>
                  <a:schemeClr val="dk1"/>
                </a:solidFill>
                <a:latin typeface="Noto Sans Symbols"/>
                <a:ea typeface="Noto Sans Symbols"/>
                <a:cs typeface="Noto Sans Symbols"/>
                <a:sym typeface="Noto Sans Symbols"/>
              </a:rPr>
              <a:t>″</a:t>
            </a:r>
            <a:r>
              <a:rPr lang="en-US" sz="2500" i="1">
                <a:solidFill>
                  <a:schemeClr val="dk1"/>
                </a:solidFill>
                <a:latin typeface="Times New Roman"/>
                <a:ea typeface="Times New Roman"/>
                <a:cs typeface="Times New Roman"/>
                <a:sym typeface="Times New Roman"/>
              </a:rPr>
              <a:t>i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1..</a:t>
            </a:r>
            <a:r>
              <a:rPr lang="en-US" sz="2500" i="1">
                <a:solidFill>
                  <a:schemeClr val="dk1"/>
                </a:solidFill>
                <a:latin typeface="Times New Roman"/>
                <a:ea typeface="Times New Roman"/>
                <a:cs typeface="Times New Roman"/>
                <a:sym typeface="Times New Roman"/>
              </a:rPr>
              <a:t>r</a:t>
            </a:r>
            <a:endParaRPr sz="2500">
              <a:solidFill>
                <a:schemeClr val="dk1"/>
              </a:solidFill>
              <a:latin typeface="Times New Roman"/>
              <a:ea typeface="Times New Roman"/>
              <a:cs typeface="Times New Roman"/>
              <a:sym typeface="Times New Roman"/>
            </a:endParaRPr>
          </a:p>
        </p:txBody>
      </p:sp>
      <p:sp>
        <p:nvSpPr>
          <p:cNvPr id="527" name="Google Shape;527;p25"/>
          <p:cNvSpPr txBox="1"/>
          <p:nvPr/>
        </p:nvSpPr>
        <p:spPr>
          <a:xfrm>
            <a:off x="10569787" y="1700961"/>
            <a:ext cx="1106592"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[Eq.21]</a:t>
            </a:r>
            <a:endParaRPr sz="2000">
              <a:solidFill>
                <a:schemeClr val="dk1"/>
              </a:solidFill>
              <a:latin typeface="Arial"/>
              <a:ea typeface="Arial"/>
              <a:cs typeface="Arial"/>
              <a:sym typeface="Arial"/>
            </a:endParaRPr>
          </a:p>
        </p:txBody>
      </p:sp>
      <p:sp>
        <p:nvSpPr>
          <p:cNvPr id="528" name="Google Shape;528;p25"/>
          <p:cNvSpPr txBox="1"/>
          <p:nvPr/>
        </p:nvSpPr>
        <p:spPr>
          <a:xfrm>
            <a:off x="1019387" y="1472374"/>
            <a:ext cx="2477347"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Cực tiểu hóa:</a:t>
            </a:r>
            <a:endParaRPr sz="2400">
              <a:solidFill>
                <a:schemeClr val="dk1"/>
              </a:solidFill>
              <a:latin typeface="Arial"/>
              <a:ea typeface="Arial"/>
              <a:cs typeface="Arial"/>
              <a:sym typeface="Arial"/>
            </a:endParaRPr>
          </a:p>
        </p:txBody>
      </p:sp>
      <p:sp>
        <p:nvSpPr>
          <p:cNvPr id="529" name="Google Shape;529;p25"/>
          <p:cNvSpPr txBox="1"/>
          <p:nvPr/>
        </p:nvSpPr>
        <p:spPr>
          <a:xfrm>
            <a:off x="1019388" y="2386774"/>
            <a:ext cx="25179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Với điều kiện:</a:t>
            </a:r>
            <a:endParaRPr sz="240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906162" y="4335490"/>
            <a:ext cx="5718351" cy="1029504"/>
          </a:xfrm>
          <a:prstGeom prst="rect">
            <a:avLst/>
          </a:prstGeom>
        </p:spPr>
      </p:pic>
      <p:pic>
        <p:nvPicPr>
          <p:cNvPr id="3" name="Picture 2"/>
          <p:cNvPicPr>
            <a:picLocks noChangeAspect="1"/>
          </p:cNvPicPr>
          <p:nvPr/>
        </p:nvPicPr>
        <p:blipFill>
          <a:blip r:embed="rId4"/>
          <a:stretch>
            <a:fillRect/>
          </a:stretch>
        </p:blipFill>
        <p:spPr>
          <a:xfrm>
            <a:off x="3537373" y="1351393"/>
            <a:ext cx="2636457" cy="920656"/>
          </a:xfrm>
          <a:prstGeom prst="rect">
            <a:avLst/>
          </a:prstGeom>
        </p:spPr>
      </p:pic>
      <p:pic>
        <p:nvPicPr>
          <p:cNvPr id="4" name="Picture 3"/>
          <p:cNvPicPr>
            <a:picLocks noChangeAspect="1"/>
          </p:cNvPicPr>
          <p:nvPr/>
        </p:nvPicPr>
        <p:blipFill>
          <a:blip r:embed="rId5"/>
          <a:stretch>
            <a:fillRect/>
          </a:stretch>
        </p:blipFill>
        <p:spPr>
          <a:xfrm>
            <a:off x="3639368" y="2271541"/>
            <a:ext cx="4521887" cy="997642"/>
          </a:xfrm>
          <a:prstGeom prst="rect">
            <a:avLst/>
          </a:prstGeom>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toán tối ưu mới </a:t>
            </a:r>
            <a:endParaRPr lang="vi-V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6" name="Google Shape;488;p24"/>
          <p:cNvSpPr txBox="1"/>
          <p:nvPr/>
        </p:nvSpPr>
        <p:spPr>
          <a:xfrm>
            <a:off x="750802" y="1355044"/>
            <a:ext cx="10128673" cy="564242"/>
          </a:xfrm>
          <a:prstGeom prst="rect">
            <a:avLst/>
          </a:prstGeom>
          <a:noFill/>
          <a:ln>
            <a:noFill/>
          </a:ln>
        </p:spPr>
        <p:txBody>
          <a:bodyPr spcFirstLastPara="1" wrap="square" lIns="0" tIns="193025" rIns="0" bIns="0" anchor="t" anchorCtr="0">
            <a:spAutoFit/>
          </a:bodyPr>
          <a:lstStyle/>
          <a:p>
            <a:pPr marL="298450" marR="0" lvl="0" indent="-285750" algn="l" rtl="0">
              <a:lnSpc>
                <a:spcPct val="100000"/>
              </a:lnSpc>
              <a:spcBef>
                <a:spcPts val="0"/>
              </a:spcBef>
              <a:spcAft>
                <a:spcPts val="0"/>
              </a:spcAft>
              <a:buClr>
                <a:srgbClr val="CC9900"/>
              </a:buClr>
              <a:buSzPts val="1550"/>
              <a:buFont typeface="Noto Sans Symbols"/>
              <a:buChar char="■"/>
            </a:pPr>
            <a:r>
              <a:rPr lang="en-US" sz="2400" dirty="0" smtClean="0">
                <a:solidFill>
                  <a:schemeClr val="dk1"/>
                </a:solidFill>
                <a:latin typeface="Arial"/>
                <a:ea typeface="Arial"/>
                <a:cs typeface="Arial"/>
                <a:sym typeface="Arial"/>
              </a:rPr>
              <a:t>Biểu thức tối ưu Lagrange:</a:t>
            </a:r>
            <a:endParaRPr sz="2400" dirty="0">
              <a:solidFill>
                <a:schemeClr val="dk1"/>
              </a:solidFill>
              <a:latin typeface="Arial"/>
              <a:ea typeface="Arial"/>
              <a:cs typeface="Arial"/>
              <a:sym typeface="Arial"/>
            </a:endParaRPr>
          </a:p>
        </p:txBody>
      </p:sp>
      <p:pic>
        <p:nvPicPr>
          <p:cNvPr id="7" name="Picture 6"/>
          <p:cNvPicPr>
            <a:picLocks noChangeAspect="1"/>
          </p:cNvPicPr>
          <p:nvPr/>
        </p:nvPicPr>
        <p:blipFill>
          <a:blip r:embed="rId2"/>
          <a:stretch>
            <a:fillRect/>
          </a:stretch>
        </p:blipFill>
        <p:spPr>
          <a:xfrm>
            <a:off x="838200" y="1919286"/>
            <a:ext cx="9093451" cy="1146237"/>
          </a:xfrm>
          <a:prstGeom prst="rect">
            <a:avLst/>
          </a:prstGeom>
        </p:spPr>
      </p:pic>
      <p:pic>
        <p:nvPicPr>
          <p:cNvPr id="8" name="Picture 7"/>
          <p:cNvPicPr>
            <a:picLocks noChangeAspect="1"/>
          </p:cNvPicPr>
          <p:nvPr/>
        </p:nvPicPr>
        <p:blipFill>
          <a:blip r:embed="rId3"/>
          <a:stretch>
            <a:fillRect/>
          </a:stretch>
        </p:blipFill>
        <p:spPr>
          <a:xfrm>
            <a:off x="10951414" y="2304428"/>
            <a:ext cx="804772" cy="375953"/>
          </a:xfrm>
          <a:prstGeom prst="rect">
            <a:avLst/>
          </a:prstGeom>
        </p:spPr>
      </p:pic>
      <p:pic>
        <p:nvPicPr>
          <p:cNvPr id="9" name="Picture 8"/>
          <p:cNvPicPr>
            <a:picLocks noChangeAspect="1"/>
          </p:cNvPicPr>
          <p:nvPr/>
        </p:nvPicPr>
        <p:blipFill>
          <a:blip r:embed="rId4"/>
          <a:stretch>
            <a:fillRect/>
          </a:stretch>
        </p:blipFill>
        <p:spPr>
          <a:xfrm>
            <a:off x="838200" y="3066355"/>
            <a:ext cx="7862180" cy="563410"/>
          </a:xfrm>
          <a:prstGeom prst="rect">
            <a:avLst/>
          </a:prstGeom>
        </p:spPr>
      </p:pic>
    </p:spTree>
    <p:extLst>
      <p:ext uri="{BB962C8B-B14F-4D97-AF65-F5344CB8AC3E}">
        <p14:creationId xmlns:p14="http://schemas.microsoft.com/office/powerpoint/2010/main" val="2093905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Tập các điều kiện </a:t>
            </a:r>
            <a:r>
              <a:rPr lang="en-US" dirty="0" err="1" smtClean="0"/>
              <a:t>Karush</a:t>
            </a:r>
            <a:r>
              <a:rPr lang="en-US" dirty="0" smtClean="0"/>
              <a:t>-Kuhn-Tucker (1)</a:t>
            </a:r>
            <a:endParaRPr lang="vi-V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5" name="Picture 4"/>
          <p:cNvPicPr>
            <a:picLocks noChangeAspect="1"/>
          </p:cNvPicPr>
          <p:nvPr/>
        </p:nvPicPr>
        <p:blipFill>
          <a:blip r:embed="rId2"/>
          <a:stretch>
            <a:fillRect/>
          </a:stretch>
        </p:blipFill>
        <p:spPr>
          <a:xfrm>
            <a:off x="838200" y="1576078"/>
            <a:ext cx="8542792" cy="4102753"/>
          </a:xfrm>
          <a:prstGeom prst="rect">
            <a:avLst/>
          </a:prstGeom>
        </p:spPr>
      </p:pic>
    </p:spTree>
    <p:extLst>
      <p:ext uri="{BB962C8B-B14F-4D97-AF65-F5344CB8AC3E}">
        <p14:creationId xmlns:p14="http://schemas.microsoft.com/office/powerpoint/2010/main" val="3127766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Tập các điều kiện </a:t>
            </a:r>
            <a:r>
              <a:rPr lang="en-US" dirty="0" err="1"/>
              <a:t>Karush</a:t>
            </a:r>
            <a:r>
              <a:rPr lang="en-US" dirty="0"/>
              <a:t>-Kuhn-Tucker </a:t>
            </a:r>
            <a:r>
              <a:rPr lang="en-US" dirty="0" smtClean="0"/>
              <a:t>(2)</a:t>
            </a:r>
            <a:endParaRPr lang="vi-V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5" name="Picture 4"/>
          <p:cNvPicPr>
            <a:picLocks noChangeAspect="1"/>
          </p:cNvPicPr>
          <p:nvPr/>
        </p:nvPicPr>
        <p:blipFill>
          <a:blip r:embed="rId2"/>
          <a:stretch>
            <a:fillRect/>
          </a:stretch>
        </p:blipFill>
        <p:spPr>
          <a:xfrm>
            <a:off x="959668" y="1640185"/>
            <a:ext cx="7939718" cy="4579717"/>
          </a:xfrm>
          <a:prstGeom prst="rect">
            <a:avLst/>
          </a:prstGeom>
        </p:spPr>
      </p:pic>
    </p:spTree>
    <p:extLst>
      <p:ext uri="{BB962C8B-B14F-4D97-AF65-F5344CB8AC3E}">
        <p14:creationId xmlns:p14="http://schemas.microsoft.com/office/powerpoint/2010/main" val="1184540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9"/>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Tìm lời giản cho các biến ban đầu</a:t>
            </a:r>
            <a:endParaRPr sz="3959"/>
          </a:p>
        </p:txBody>
      </p:sp>
      <p:sp>
        <p:nvSpPr>
          <p:cNvPr id="593" name="Google Shape;593;p29"/>
          <p:cNvSpPr txBox="1"/>
          <p:nvPr/>
        </p:nvSpPr>
        <p:spPr>
          <a:xfrm>
            <a:off x="622172" y="1370503"/>
            <a:ext cx="11110807" cy="4677045"/>
          </a:xfrm>
          <a:prstGeom prst="rect">
            <a:avLst/>
          </a:prstGeom>
          <a:noFill/>
          <a:ln>
            <a:noFill/>
          </a:ln>
        </p:spPr>
        <p:txBody>
          <a:bodyPr spcFirstLastPara="1" wrap="square" lIns="0" tIns="11425" rIns="0" bIns="0" anchor="t" anchorCtr="0">
            <a:spAutoFit/>
          </a:bodyPr>
          <a:lstStyle/>
          <a:p>
            <a:pPr marL="357505" marR="425450" lvl="0" indent="-228600" algn="l" rtl="0">
              <a:lnSpc>
                <a:spcPct val="100400"/>
              </a:lnSpc>
              <a:spcBef>
                <a:spcPts val="0"/>
              </a:spcBef>
              <a:spcAft>
                <a:spcPts val="0"/>
              </a:spcAft>
              <a:buClr>
                <a:srgbClr val="CC9900"/>
              </a:buClr>
              <a:buSzPts val="1400"/>
              <a:buFont typeface="Noto Sans Symbols"/>
              <a:buChar char="■"/>
            </a:pPr>
            <a:r>
              <a:rPr lang="en-US" sz="2200" dirty="0" smtClean="0">
                <a:solidFill>
                  <a:schemeClr val="dk1"/>
                </a:solidFill>
                <a:latin typeface="Arial"/>
                <a:ea typeface="Arial"/>
                <a:cs typeface="Arial"/>
                <a:sym typeface="Arial"/>
              </a:rPr>
              <a:t>Giải được qua bài </a:t>
            </a:r>
            <a:r>
              <a:rPr lang="en-US" sz="2200" dirty="0">
                <a:solidFill>
                  <a:schemeClr val="dk1"/>
                </a:solidFill>
                <a:latin typeface="Arial"/>
                <a:ea typeface="Arial"/>
                <a:cs typeface="Arial"/>
                <a:sym typeface="Arial"/>
              </a:rPr>
              <a:t>toán đối ngẫu </a:t>
            </a:r>
            <a:r>
              <a:rPr lang="en-US" sz="2200" dirty="0" smtClean="0">
                <a:solidFill>
                  <a:schemeClr val="dk1"/>
                </a:solidFill>
                <a:latin typeface="Arial"/>
                <a:ea typeface="Arial"/>
                <a:cs typeface="Arial"/>
                <a:sym typeface="Arial"/>
              </a:rPr>
              <a:t>bằng </a:t>
            </a:r>
            <a:r>
              <a:rPr lang="en-US" sz="2200" i="1" dirty="0">
                <a:solidFill>
                  <a:schemeClr val="dk1"/>
                </a:solidFill>
                <a:latin typeface="Arial"/>
                <a:ea typeface="Arial"/>
                <a:cs typeface="Arial"/>
                <a:sym typeface="Arial"/>
              </a:rPr>
              <a:t>các phương  pháp lặp </a:t>
            </a:r>
            <a:r>
              <a:rPr lang="en-US" sz="2200" dirty="0">
                <a:solidFill>
                  <a:schemeClr val="dk1"/>
                </a:solidFill>
                <a:latin typeface="Arial"/>
                <a:ea typeface="Arial"/>
                <a:cs typeface="Arial"/>
                <a:sym typeface="Arial"/>
              </a:rPr>
              <a:t>(để giải quyết bài toán tối ưu hàm lồi bậc hai có các  ràng buộc tuyến tính)</a:t>
            </a:r>
            <a:endParaRPr sz="2200" dirty="0">
              <a:solidFill>
                <a:schemeClr val="dk1"/>
              </a:solidFill>
              <a:latin typeface="Arial"/>
              <a:ea typeface="Arial"/>
              <a:cs typeface="Arial"/>
              <a:sym typeface="Arial"/>
            </a:endParaRPr>
          </a:p>
          <a:p>
            <a:pPr marL="357505" marR="369570" lvl="0" indent="-228600" algn="l" rtl="0">
              <a:lnSpc>
                <a:spcPct val="116888"/>
              </a:lnSpc>
              <a:spcBef>
                <a:spcPts val="1285"/>
              </a:spcBef>
              <a:spcAft>
                <a:spcPts val="0"/>
              </a:spcAft>
              <a:buClr>
                <a:srgbClr val="CC9900"/>
              </a:buClr>
              <a:buSzPts val="1400"/>
              <a:buFont typeface="Noto Sans Symbols"/>
              <a:buChar char="■"/>
            </a:pPr>
            <a:r>
              <a:rPr lang="en-US" sz="2200" dirty="0" smtClean="0">
                <a:solidFill>
                  <a:schemeClr val="dk1"/>
                </a:solidFill>
                <a:latin typeface="Arial"/>
                <a:ea typeface="Arial"/>
                <a:cs typeface="Arial"/>
                <a:sym typeface="Arial"/>
              </a:rPr>
              <a:t>Các giá trị (hệ </a:t>
            </a:r>
            <a:r>
              <a:rPr lang="en-US" sz="2200" dirty="0">
                <a:solidFill>
                  <a:schemeClr val="dk1"/>
                </a:solidFill>
                <a:latin typeface="Arial"/>
                <a:ea typeface="Arial"/>
                <a:cs typeface="Arial"/>
                <a:sym typeface="Arial"/>
              </a:rPr>
              <a:t>số nhân </a:t>
            </a:r>
            <a:r>
              <a:rPr lang="en-US" sz="2200" dirty="0" smtClean="0">
                <a:solidFill>
                  <a:schemeClr val="dk1"/>
                </a:solidFill>
                <a:latin typeface="Arial"/>
                <a:ea typeface="Arial"/>
                <a:cs typeface="Arial"/>
                <a:sym typeface="Arial"/>
              </a:rPr>
              <a:t>Lagrange) </a:t>
            </a:r>
            <a:r>
              <a:rPr lang="en-US" sz="2250" i="1" dirty="0">
                <a:solidFill>
                  <a:schemeClr val="dk1"/>
                </a:solidFill>
                <a:latin typeface="Noto Sans Symbols"/>
                <a:ea typeface="Noto Sans Symbols"/>
                <a:cs typeface="Noto Sans Symbols"/>
                <a:sym typeface="Noto Sans Symbols"/>
              </a:rPr>
              <a:t>α</a:t>
            </a:r>
            <a:r>
              <a:rPr lang="en-US" sz="2175" i="1" baseline="-25000" dirty="0">
                <a:solidFill>
                  <a:schemeClr val="dk1"/>
                </a:solidFill>
                <a:latin typeface="Arial"/>
                <a:ea typeface="Arial"/>
                <a:cs typeface="Arial"/>
                <a:sym typeface="Arial"/>
              </a:rPr>
              <a:t>i </a:t>
            </a:r>
            <a:r>
              <a:rPr lang="en-US" sz="2200" dirty="0">
                <a:solidFill>
                  <a:schemeClr val="dk1"/>
                </a:solidFill>
                <a:latin typeface="Arial"/>
                <a:ea typeface="Arial"/>
                <a:cs typeface="Arial"/>
                <a:sym typeface="Arial"/>
              </a:rPr>
              <a:t>lời giải được sử dụng để  tính toán </a:t>
            </a:r>
            <a:r>
              <a:rPr lang="en-US" sz="2200" b="1" dirty="0">
                <a:solidFill>
                  <a:schemeClr val="dk1"/>
                </a:solidFill>
                <a:latin typeface="Arial"/>
                <a:ea typeface="Arial"/>
                <a:cs typeface="Arial"/>
                <a:sym typeface="Arial"/>
              </a:rPr>
              <a:t>w* </a:t>
            </a:r>
            <a:r>
              <a:rPr lang="en-US" sz="2200" dirty="0">
                <a:solidFill>
                  <a:schemeClr val="dk1"/>
                </a:solidFill>
                <a:latin typeface="Arial"/>
                <a:ea typeface="Arial"/>
                <a:cs typeface="Arial"/>
                <a:sym typeface="Arial"/>
              </a:rPr>
              <a:t>và </a:t>
            </a:r>
            <a:r>
              <a:rPr lang="en-US" sz="2200" i="1" dirty="0">
                <a:solidFill>
                  <a:schemeClr val="dk1"/>
                </a:solidFill>
                <a:latin typeface="Arial"/>
                <a:ea typeface="Arial"/>
                <a:cs typeface="Arial"/>
                <a:sym typeface="Arial"/>
              </a:rPr>
              <a:t>b*</a:t>
            </a:r>
            <a:endParaRPr sz="2200" dirty="0">
              <a:solidFill>
                <a:schemeClr val="dk1"/>
              </a:solidFill>
              <a:latin typeface="Arial"/>
              <a:ea typeface="Arial"/>
              <a:cs typeface="Arial"/>
              <a:sym typeface="Arial"/>
            </a:endParaRPr>
          </a:p>
          <a:p>
            <a:pPr marL="685165" marR="0" lvl="1" indent="-228600" algn="l" rtl="0">
              <a:lnSpc>
                <a:spcPct val="100000"/>
              </a:lnSpc>
              <a:spcBef>
                <a:spcPts val="515"/>
              </a:spcBef>
              <a:spcAft>
                <a:spcPts val="0"/>
              </a:spcAft>
              <a:buClr>
                <a:srgbClr val="3B812F"/>
              </a:buClr>
              <a:buSzPts val="1200"/>
              <a:buFont typeface="Noto Sans Symbols"/>
              <a:buChar char="❑"/>
            </a:pPr>
            <a:r>
              <a:rPr lang="en-US" sz="2000" b="1" i="0" u="none" strike="noStrike" cap="none" dirty="0" smtClean="0">
                <a:solidFill>
                  <a:schemeClr val="dk1"/>
                </a:solidFill>
                <a:latin typeface="Arial"/>
                <a:ea typeface="Arial"/>
                <a:cs typeface="Arial"/>
                <a:sym typeface="Arial"/>
              </a:rPr>
              <a:t>w* </a:t>
            </a:r>
            <a:r>
              <a:rPr lang="en-US" sz="2000" b="0" i="0" u="none" strike="noStrike" cap="none" dirty="0" smtClean="0">
                <a:solidFill>
                  <a:schemeClr val="dk1"/>
                </a:solidFill>
                <a:latin typeface="Arial"/>
                <a:ea typeface="Arial"/>
                <a:cs typeface="Arial"/>
                <a:sym typeface="Arial"/>
              </a:rPr>
              <a:t>được </a:t>
            </a:r>
            <a:r>
              <a:rPr lang="en-US" sz="2000" b="0" i="0" u="none" strike="noStrike" cap="none" dirty="0">
                <a:solidFill>
                  <a:schemeClr val="dk1"/>
                </a:solidFill>
                <a:latin typeface="Arial"/>
                <a:ea typeface="Arial"/>
                <a:cs typeface="Arial"/>
                <a:sym typeface="Arial"/>
              </a:rPr>
              <a:t>xác định sử dụng biểu thức [Eq.23]</a:t>
            </a:r>
            <a:endParaRPr sz="2000" b="0" i="0" u="none" strike="noStrike" cap="none" dirty="0">
              <a:solidFill>
                <a:schemeClr val="dk1"/>
              </a:solidFill>
              <a:latin typeface="Arial"/>
              <a:ea typeface="Arial"/>
              <a:cs typeface="Arial"/>
              <a:sym typeface="Arial"/>
            </a:endParaRPr>
          </a:p>
          <a:p>
            <a:pPr marL="684530" marR="474980" lvl="1" indent="-228600" algn="l" rtl="0">
              <a:lnSpc>
                <a:spcPct val="117073"/>
              </a:lnSpc>
              <a:spcBef>
                <a:spcPts val="680"/>
              </a:spcBef>
              <a:spcAft>
                <a:spcPts val="0"/>
              </a:spcAft>
              <a:buClr>
                <a:srgbClr val="3B812F"/>
              </a:buClr>
              <a:buSzPts val="1200"/>
              <a:buFont typeface="Noto Sans Symbols"/>
              <a:buChar char="❑"/>
            </a:pPr>
            <a:r>
              <a:rPr lang="en-US" sz="2000" b="0" i="1" u="none" strike="noStrike" cap="none" dirty="0" smtClean="0">
                <a:solidFill>
                  <a:schemeClr val="dk1"/>
                </a:solidFill>
                <a:latin typeface="Arial"/>
                <a:ea typeface="Arial"/>
                <a:cs typeface="Arial"/>
                <a:sym typeface="Arial"/>
              </a:rPr>
              <a:t>b* </a:t>
            </a:r>
            <a:r>
              <a:rPr lang="en-US" sz="2000" b="0" i="0" u="none" strike="noStrike" cap="none" dirty="0" smtClean="0">
                <a:solidFill>
                  <a:schemeClr val="dk1"/>
                </a:solidFill>
                <a:latin typeface="Arial"/>
                <a:ea typeface="Arial"/>
                <a:cs typeface="Arial"/>
                <a:sym typeface="Arial"/>
              </a:rPr>
              <a:t>được </a:t>
            </a:r>
            <a:r>
              <a:rPr lang="en-US" sz="2000" b="0" i="0" u="none" strike="noStrike" cap="none" dirty="0">
                <a:solidFill>
                  <a:schemeClr val="dk1"/>
                </a:solidFill>
                <a:latin typeface="Arial"/>
                <a:ea typeface="Arial"/>
                <a:cs typeface="Arial"/>
                <a:sym typeface="Arial"/>
              </a:rPr>
              <a:t>xác định sử dụng các điều kiện bổ sung </a:t>
            </a:r>
            <a:r>
              <a:rPr lang="en-US" sz="2000" b="0" i="0" u="none" strike="noStrike" cap="none" dirty="0" err="1" smtClean="0">
                <a:solidFill>
                  <a:schemeClr val="dk1"/>
                </a:solidFill>
                <a:latin typeface="Arial"/>
                <a:ea typeface="Arial"/>
                <a:cs typeface="Arial"/>
                <a:sym typeface="Arial"/>
              </a:rPr>
              <a:t>Karush</a:t>
            </a:r>
            <a:r>
              <a:rPr lang="en-US" sz="2000" b="0" i="0" u="none" strike="noStrike" cap="none" dirty="0" smtClean="0">
                <a:solidFill>
                  <a:schemeClr val="dk1"/>
                </a:solidFill>
                <a:latin typeface="Arial"/>
                <a:ea typeface="Arial"/>
                <a:cs typeface="Arial"/>
                <a:sym typeface="Arial"/>
              </a:rPr>
              <a:t>-Kuhn-  Tucker trong [Eq.30-31] …</a:t>
            </a:r>
            <a:r>
              <a:rPr lang="en-US" sz="2000" b="0" i="0" u="none" strike="noStrike" cap="none" dirty="0">
                <a:solidFill>
                  <a:srgbClr val="FF0000"/>
                </a:solidFill>
                <a:latin typeface="Arial"/>
                <a:ea typeface="Arial"/>
                <a:cs typeface="Arial"/>
                <a:sym typeface="Arial"/>
              </a:rPr>
              <a:t>nhưng, có vấn </a:t>
            </a:r>
            <a:r>
              <a:rPr lang="en-US" sz="2000" b="0" i="0" u="none" strike="noStrike" cap="none" dirty="0" smtClean="0">
                <a:solidFill>
                  <a:srgbClr val="FF0000"/>
                </a:solidFill>
                <a:latin typeface="Arial"/>
                <a:ea typeface="Arial"/>
                <a:cs typeface="Arial"/>
                <a:sym typeface="Arial"/>
              </a:rPr>
              <a:t>đề: </a:t>
            </a:r>
            <a:r>
              <a:rPr lang="en-US" sz="2050" b="0" i="1" u="none" strike="noStrike" cap="none" dirty="0" err="1" smtClean="0">
                <a:solidFill>
                  <a:srgbClr val="FF0000"/>
                </a:solidFill>
                <a:latin typeface="Noto Sans Symbols"/>
                <a:ea typeface="Noto Sans Symbols"/>
                <a:cs typeface="Noto Sans Symbols"/>
                <a:sym typeface="Noto Sans Symbols"/>
              </a:rPr>
              <a:t>ξ</a:t>
            </a:r>
            <a:r>
              <a:rPr lang="en-US" sz="1950" b="0" i="1" u="none" strike="noStrike" cap="none" baseline="-25000" dirty="0" err="1" smtClean="0">
                <a:solidFill>
                  <a:srgbClr val="FF0000"/>
                </a:solidFill>
                <a:latin typeface="Arial"/>
                <a:ea typeface="Arial"/>
                <a:cs typeface="Arial"/>
                <a:sym typeface="Arial"/>
              </a:rPr>
              <a:t>i</a:t>
            </a:r>
            <a:r>
              <a:rPr lang="en-US" sz="1950" b="0" i="1" u="none" strike="noStrike" cap="none" baseline="-25000" dirty="0">
                <a:solidFill>
                  <a:srgbClr val="FF0000"/>
                </a:solidFill>
                <a:latin typeface="Arial"/>
                <a:ea typeface="Arial"/>
                <a:cs typeface="Arial"/>
                <a:sym typeface="Arial"/>
              </a:rPr>
              <a:t>	</a:t>
            </a:r>
            <a:r>
              <a:rPr lang="en-US" sz="2000" b="0" i="0" u="none" strike="noStrike" cap="none" dirty="0">
                <a:solidFill>
                  <a:srgbClr val="FF0000"/>
                </a:solidFill>
                <a:latin typeface="Arial"/>
                <a:ea typeface="Arial"/>
                <a:cs typeface="Arial"/>
                <a:sym typeface="Arial"/>
              </a:rPr>
              <a:t>chưa biết!</a:t>
            </a:r>
            <a:endParaRPr sz="2000" b="0" i="0" u="none" strike="noStrike" cap="none" dirty="0">
              <a:solidFill>
                <a:schemeClr val="dk1"/>
              </a:solidFill>
              <a:latin typeface="Arial"/>
              <a:ea typeface="Arial"/>
              <a:cs typeface="Arial"/>
              <a:sym typeface="Arial"/>
            </a:endParaRPr>
          </a:p>
          <a:p>
            <a:pPr marL="358140" marR="0" lvl="0" indent="-228600" algn="l" rtl="0">
              <a:lnSpc>
                <a:spcPct val="100000"/>
              </a:lnSpc>
              <a:spcBef>
                <a:spcPts val="112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Để tính được b*</a:t>
            </a:r>
            <a:endParaRPr sz="2200" dirty="0">
              <a:solidFill>
                <a:schemeClr val="dk1"/>
              </a:solidFill>
              <a:latin typeface="Arial"/>
              <a:ea typeface="Arial"/>
              <a:cs typeface="Arial"/>
              <a:sym typeface="Arial"/>
            </a:endParaRPr>
          </a:p>
          <a:p>
            <a:pPr marL="685165" marR="0" lvl="1" indent="-228600" algn="l" rtl="0">
              <a:lnSpc>
                <a:spcPct val="100000"/>
              </a:lnSpc>
              <a:spcBef>
                <a:spcPts val="175"/>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Từ [Eq.25] và [Eq.31], ta suy ra </a:t>
            </a:r>
            <a:r>
              <a:rPr lang="en-US" sz="2000" b="0" i="0" u="none" strike="noStrike" cap="none" dirty="0" smtClean="0">
                <a:solidFill>
                  <a:schemeClr val="dk1"/>
                </a:solidFill>
                <a:latin typeface="Arial"/>
                <a:ea typeface="Arial"/>
                <a:cs typeface="Arial"/>
                <a:sym typeface="Arial"/>
              </a:rPr>
              <a:t>được: </a:t>
            </a:r>
            <a:r>
              <a:rPr lang="en-US" sz="2050" b="0" i="1" u="none" strike="noStrike" cap="none" dirty="0" err="1" smtClean="0">
                <a:solidFill>
                  <a:schemeClr val="dk1"/>
                </a:solidFill>
                <a:latin typeface="Noto Sans Symbols"/>
                <a:ea typeface="Noto Sans Symbols"/>
                <a:cs typeface="Noto Sans Symbols"/>
                <a:sym typeface="Noto Sans Symbols"/>
              </a:rPr>
              <a:t>ξ</a:t>
            </a:r>
            <a:r>
              <a:rPr lang="en-US" sz="1950" b="0" i="1" u="none" strike="noStrike" cap="none" baseline="-25000" dirty="0" err="1" smtClean="0">
                <a:solidFill>
                  <a:schemeClr val="dk1"/>
                </a:solidFill>
                <a:latin typeface="Arial"/>
                <a:ea typeface="Arial"/>
                <a:cs typeface="Arial"/>
                <a:sym typeface="Arial"/>
              </a:rPr>
              <a:t>i</a:t>
            </a:r>
            <a:r>
              <a:rPr lang="en-US" sz="2000" b="0" i="0" u="none" strike="noStrike" cap="none" dirty="0" smtClean="0">
                <a:solidFill>
                  <a:schemeClr val="dk1"/>
                </a:solidFill>
                <a:latin typeface="Arial"/>
                <a:ea typeface="Arial"/>
                <a:cs typeface="Arial"/>
                <a:sym typeface="Arial"/>
              </a:rPr>
              <a:t>=0</a:t>
            </a:r>
            <a:r>
              <a:rPr lang="en-US" sz="2000" b="0" i="0" u="none" strike="noStrike" cap="none" dirty="0">
                <a:solidFill>
                  <a:schemeClr val="dk1"/>
                </a:solidFill>
                <a:latin typeface="Arial"/>
                <a:ea typeface="Arial"/>
                <a:cs typeface="Arial"/>
                <a:sym typeface="Arial"/>
              </a:rPr>
              <a:t>	</a:t>
            </a:r>
            <a:r>
              <a:rPr lang="en-US" sz="2000" b="0" i="0" u="none" strike="noStrike" cap="none" dirty="0" smtClean="0">
                <a:solidFill>
                  <a:schemeClr val="dk1"/>
                </a:solidFill>
                <a:latin typeface="Arial"/>
                <a:ea typeface="Arial"/>
                <a:cs typeface="Arial"/>
                <a:sym typeface="Arial"/>
              </a:rPr>
              <a:t>   nếu </a:t>
            </a:r>
            <a:r>
              <a:rPr lang="en-US" sz="2050" b="0" i="1" u="none" strike="noStrike" cap="none" dirty="0" smtClean="0">
                <a:solidFill>
                  <a:schemeClr val="dk1"/>
                </a:solidFill>
                <a:latin typeface="Noto Sans Symbols"/>
                <a:ea typeface="Noto Sans Symbols"/>
                <a:cs typeface="Noto Sans Symbols"/>
                <a:sym typeface="Noto Sans Symbols"/>
              </a:rPr>
              <a:t>α</a:t>
            </a:r>
            <a:r>
              <a:rPr lang="en-US" sz="1950" b="0" i="1" u="none" strike="noStrike" cap="none" baseline="-25000" dirty="0" smtClean="0">
                <a:solidFill>
                  <a:schemeClr val="dk1"/>
                </a:solidFill>
                <a:latin typeface="Arial"/>
                <a:ea typeface="Arial"/>
                <a:cs typeface="Arial"/>
                <a:sym typeface="Arial"/>
              </a:rPr>
              <a:t>i</a:t>
            </a:r>
            <a:r>
              <a:rPr lang="en-US" sz="2000" b="0" i="0" u="none" strike="noStrike" cap="none" dirty="0" smtClean="0">
                <a:solidFill>
                  <a:schemeClr val="dk1"/>
                </a:solidFill>
                <a:latin typeface="Arial"/>
                <a:ea typeface="Arial"/>
                <a:cs typeface="Arial"/>
                <a:sym typeface="Arial"/>
              </a:rPr>
              <a:t>&lt;</a:t>
            </a:r>
            <a:r>
              <a:rPr lang="en-US" sz="2000" b="0" i="1" u="none" strike="noStrike" cap="none" dirty="0" smtClean="0">
                <a:solidFill>
                  <a:schemeClr val="dk1"/>
                </a:solidFill>
                <a:latin typeface="Arial"/>
                <a:ea typeface="Arial"/>
                <a:cs typeface="Arial"/>
                <a:sym typeface="Arial"/>
              </a:rPr>
              <a:t>C</a:t>
            </a:r>
            <a:endParaRPr sz="2000" b="0" i="0" u="none" strike="noStrike" cap="none" dirty="0">
              <a:solidFill>
                <a:schemeClr val="dk1"/>
              </a:solidFill>
              <a:latin typeface="Arial"/>
              <a:ea typeface="Arial"/>
              <a:cs typeface="Arial"/>
              <a:sym typeface="Arial"/>
            </a:endParaRPr>
          </a:p>
          <a:p>
            <a:pPr marL="685165" marR="713105" lvl="1" indent="-229234" algn="l" rtl="0">
              <a:lnSpc>
                <a:spcPct val="117073"/>
              </a:lnSpc>
              <a:spcBef>
                <a:spcPts val="270"/>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Vì vậy, </a:t>
            </a:r>
            <a:r>
              <a:rPr lang="en-US" sz="2000" b="0" i="0" u="none" strike="noStrike" cap="none" dirty="0">
                <a:solidFill>
                  <a:srgbClr val="0000FF"/>
                </a:solidFill>
                <a:latin typeface="Arial"/>
                <a:ea typeface="Arial"/>
                <a:cs typeface="Arial"/>
                <a:sym typeface="Arial"/>
              </a:rPr>
              <a:t>ta có thể sử dụng một ví dụ học </a:t>
            </a:r>
            <a:r>
              <a:rPr lang="en-US" sz="2000" b="1" i="1" u="none" strike="noStrike" cap="none" dirty="0" err="1">
                <a:solidFill>
                  <a:srgbClr val="0000FF"/>
                </a:solidFill>
                <a:latin typeface="Arial"/>
                <a:ea typeface="Arial"/>
                <a:cs typeface="Arial"/>
                <a:sym typeface="Arial"/>
              </a:rPr>
              <a:t>x</a:t>
            </a:r>
            <a:r>
              <a:rPr lang="en-US" sz="1950" b="1" i="1" u="none" strike="noStrike" cap="none" baseline="-25000" dirty="0" err="1">
                <a:solidFill>
                  <a:srgbClr val="0000FF"/>
                </a:solidFill>
                <a:latin typeface="Arial"/>
                <a:ea typeface="Arial"/>
                <a:cs typeface="Arial"/>
                <a:sym typeface="Arial"/>
              </a:rPr>
              <a:t>k</a:t>
            </a:r>
            <a:r>
              <a:rPr lang="en-US" sz="1950" b="1" i="1" u="none" strike="noStrike" cap="none" baseline="-25000" dirty="0">
                <a:solidFill>
                  <a:srgbClr val="0000FF"/>
                </a:solidFill>
                <a:latin typeface="Arial"/>
                <a:ea typeface="Arial"/>
                <a:cs typeface="Arial"/>
                <a:sym typeface="Arial"/>
              </a:rPr>
              <a:t> </a:t>
            </a:r>
            <a:r>
              <a:rPr lang="en-US" sz="2000" b="0" i="0" u="none" strike="noStrike" cap="none" dirty="0">
                <a:solidFill>
                  <a:srgbClr val="0000FF"/>
                </a:solidFill>
                <a:latin typeface="Arial"/>
                <a:ea typeface="Arial"/>
                <a:cs typeface="Arial"/>
                <a:sym typeface="Arial"/>
              </a:rPr>
              <a:t>thỏa mãn điều kiện  (0&lt;</a:t>
            </a:r>
            <a:r>
              <a:rPr lang="en-US" sz="2050" b="0" i="1" u="none" strike="noStrike" cap="none" dirty="0">
                <a:solidFill>
                  <a:srgbClr val="0000FF"/>
                </a:solidFill>
                <a:latin typeface="Noto Sans Symbols"/>
                <a:ea typeface="Noto Sans Symbols"/>
                <a:cs typeface="Noto Sans Symbols"/>
                <a:sym typeface="Noto Sans Symbols"/>
              </a:rPr>
              <a:t>α</a:t>
            </a:r>
            <a:r>
              <a:rPr lang="en-US" sz="1950" b="0" i="1" u="none" strike="noStrike" cap="none" baseline="-25000" dirty="0">
                <a:solidFill>
                  <a:srgbClr val="0000FF"/>
                </a:solidFill>
                <a:latin typeface="Arial"/>
                <a:ea typeface="Arial"/>
                <a:cs typeface="Arial"/>
                <a:sym typeface="Arial"/>
              </a:rPr>
              <a:t>k</a:t>
            </a:r>
            <a:r>
              <a:rPr lang="en-US" sz="2000" b="0" i="0" u="none" strike="noStrike" cap="none" dirty="0">
                <a:solidFill>
                  <a:srgbClr val="0000FF"/>
                </a:solidFill>
                <a:latin typeface="Arial"/>
                <a:ea typeface="Arial"/>
                <a:cs typeface="Arial"/>
                <a:sym typeface="Arial"/>
              </a:rPr>
              <a:t>&lt;</a:t>
            </a:r>
            <a:r>
              <a:rPr lang="en-US" sz="2000" b="0" i="1" u="none" strike="noStrike" cap="none" dirty="0">
                <a:solidFill>
                  <a:srgbClr val="0000FF"/>
                </a:solidFill>
                <a:latin typeface="Arial"/>
                <a:ea typeface="Arial"/>
                <a:cs typeface="Arial"/>
                <a:sym typeface="Arial"/>
              </a:rPr>
              <a:t>C</a:t>
            </a:r>
            <a:r>
              <a:rPr lang="en-US" sz="2000" b="0" i="0" u="none" strike="noStrike" cap="none" dirty="0">
                <a:solidFill>
                  <a:srgbClr val="0000FF"/>
                </a:solidFill>
                <a:latin typeface="Arial"/>
                <a:ea typeface="Arial"/>
                <a:cs typeface="Arial"/>
                <a:sym typeface="Arial"/>
              </a:rPr>
              <a:t>) và [Eq.30] (với </a:t>
            </a:r>
            <a:r>
              <a:rPr lang="en-US" sz="2050" b="0" i="1" u="none" strike="noStrike" cap="none" dirty="0" err="1">
                <a:solidFill>
                  <a:srgbClr val="0000FF"/>
                </a:solidFill>
                <a:latin typeface="Noto Sans Symbols"/>
                <a:ea typeface="Noto Sans Symbols"/>
                <a:cs typeface="Noto Sans Symbols"/>
                <a:sym typeface="Noto Sans Symbols"/>
              </a:rPr>
              <a:t>ξ</a:t>
            </a:r>
            <a:r>
              <a:rPr lang="en-US" sz="1950" b="0" i="1" u="none" strike="noStrike" cap="none" baseline="-25000" dirty="0" err="1">
                <a:solidFill>
                  <a:srgbClr val="0000FF"/>
                </a:solidFill>
                <a:latin typeface="Arial"/>
                <a:ea typeface="Arial"/>
                <a:cs typeface="Arial"/>
                <a:sym typeface="Arial"/>
              </a:rPr>
              <a:t>k</a:t>
            </a:r>
            <a:r>
              <a:rPr lang="en-US" sz="1950" b="0" i="1" u="none" strike="noStrike" cap="none" baseline="-25000" dirty="0">
                <a:solidFill>
                  <a:srgbClr val="0000FF"/>
                </a:solidFill>
                <a:latin typeface="Arial"/>
                <a:ea typeface="Arial"/>
                <a:cs typeface="Arial"/>
                <a:sym typeface="Arial"/>
              </a:rPr>
              <a:t> </a:t>
            </a:r>
            <a:r>
              <a:rPr lang="en-US" sz="2000" b="0" i="0" u="none" strike="noStrike" cap="none" dirty="0">
                <a:solidFill>
                  <a:srgbClr val="0000FF"/>
                </a:solidFill>
                <a:latin typeface="Arial"/>
                <a:ea typeface="Arial"/>
                <a:cs typeface="Arial"/>
                <a:sym typeface="Arial"/>
              </a:rPr>
              <a:t>=0)	để tính </a:t>
            </a:r>
            <a:r>
              <a:rPr lang="en-US" sz="2000" b="0" i="0" u="none" strike="noStrike" cap="none" dirty="0" smtClean="0">
                <a:solidFill>
                  <a:srgbClr val="0000FF"/>
                </a:solidFill>
                <a:latin typeface="Arial"/>
                <a:ea typeface="Arial"/>
                <a:cs typeface="Arial"/>
                <a:sym typeface="Arial"/>
              </a:rPr>
              <a:t>toán </a:t>
            </a:r>
            <a:r>
              <a:rPr lang="en-US" sz="2000" b="0" i="1" u="none" strike="noStrike" cap="none" dirty="0" smtClean="0">
                <a:solidFill>
                  <a:srgbClr val="0000FF"/>
                </a:solidFill>
                <a:latin typeface="Arial"/>
                <a:ea typeface="Arial"/>
                <a:cs typeface="Arial"/>
                <a:sym typeface="Arial"/>
              </a:rPr>
              <a:t>b</a:t>
            </a:r>
            <a:r>
              <a:rPr lang="en-US" sz="2000" b="0" i="1" u="none" strike="noStrike" cap="none" dirty="0">
                <a:solidFill>
                  <a:srgbClr val="0000FF"/>
                </a:solidFill>
                <a:latin typeface="Arial"/>
                <a:ea typeface="Arial"/>
                <a:cs typeface="Arial"/>
                <a:sym typeface="Arial"/>
              </a:rPr>
              <a:t>*</a:t>
            </a:r>
            <a:endParaRPr sz="2000" b="0" i="0" u="none" strike="noStrike" cap="none" dirty="0">
              <a:solidFill>
                <a:schemeClr val="dk1"/>
              </a:solidFill>
              <a:latin typeface="Arial"/>
              <a:ea typeface="Arial"/>
              <a:cs typeface="Arial"/>
              <a:sym typeface="Arial"/>
            </a:endParaRPr>
          </a:p>
          <a:p>
            <a:pPr marL="685165" marR="0" lvl="1" indent="-228600" algn="l" rtl="0">
              <a:lnSpc>
                <a:spcPct val="100000"/>
              </a:lnSpc>
              <a:spcBef>
                <a:spcPts val="120"/>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Đến đây, việc tính toán </a:t>
            </a:r>
            <a:r>
              <a:rPr lang="en-US" sz="2000" b="0" i="1" u="none" strike="noStrike" cap="none" dirty="0">
                <a:solidFill>
                  <a:schemeClr val="dk1"/>
                </a:solidFill>
                <a:latin typeface="Arial"/>
                <a:ea typeface="Arial"/>
                <a:cs typeface="Arial"/>
                <a:sym typeface="Arial"/>
              </a:rPr>
              <a:t>b* </a:t>
            </a:r>
            <a:r>
              <a:rPr lang="en-US" sz="2000" b="0" i="0" u="none" strike="noStrike" cap="none" dirty="0">
                <a:solidFill>
                  <a:schemeClr val="dk1"/>
                </a:solidFill>
                <a:latin typeface="Arial"/>
                <a:ea typeface="Arial"/>
                <a:cs typeface="Arial"/>
                <a:sym typeface="Arial"/>
              </a:rPr>
              <a:t>tương tự như với trường hợp phân </a:t>
            </a:r>
            <a:r>
              <a:rPr lang="en-US" sz="2000" b="0" i="0" u="none" strike="noStrike" cap="none" dirty="0" smtClean="0">
                <a:solidFill>
                  <a:schemeClr val="dk1"/>
                </a:solidFill>
                <a:latin typeface="Arial"/>
                <a:ea typeface="Arial"/>
                <a:cs typeface="Arial"/>
                <a:sym typeface="Arial"/>
              </a:rPr>
              <a:t>lớp </a:t>
            </a:r>
            <a:r>
              <a:rPr lang="en-US" sz="2000" u="sng" dirty="0" smtClean="0">
                <a:solidFill>
                  <a:schemeClr val="dk1"/>
                </a:solidFill>
                <a:latin typeface="Arial"/>
                <a:ea typeface="Arial"/>
                <a:cs typeface="Arial"/>
                <a:sym typeface="Arial"/>
              </a:rPr>
              <a:t>tuyến </a:t>
            </a:r>
            <a:r>
              <a:rPr lang="en-US" sz="2000" u="sng" dirty="0">
                <a:solidFill>
                  <a:schemeClr val="dk1"/>
                </a:solidFill>
                <a:latin typeface="Arial"/>
                <a:ea typeface="Arial"/>
                <a:cs typeface="Arial"/>
                <a:sym typeface="Arial"/>
              </a:rPr>
              <a:t>tính phân tách được</a:t>
            </a:r>
            <a:r>
              <a:rPr lang="en-US" sz="2000" u="sng" dirty="0" smtClean="0">
                <a:solidFill>
                  <a:schemeClr val="dk1"/>
                </a:solidFill>
                <a:latin typeface="Arial"/>
                <a:ea typeface="Arial"/>
                <a:cs typeface="Arial"/>
                <a:sym typeface="Arial"/>
              </a:rPr>
              <a:t>!</a:t>
            </a:r>
            <a:endParaRPr sz="2000"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0"/>
          <p:cNvSpPr txBox="1"/>
          <p:nvPr/>
        </p:nvSpPr>
        <p:spPr>
          <a:xfrm>
            <a:off x="714587" y="3219906"/>
            <a:ext cx="11101493" cy="2831268"/>
          </a:xfrm>
          <a:prstGeom prst="rect">
            <a:avLst/>
          </a:prstGeom>
          <a:noFill/>
          <a:ln>
            <a:noFill/>
          </a:ln>
        </p:spPr>
        <p:txBody>
          <a:bodyPr spcFirstLastPara="1" wrap="square" lIns="0" tIns="71100" rIns="0" bIns="0" anchor="t" anchorCtr="0">
            <a:spAutoFit/>
          </a:bodyPr>
          <a:lstStyle/>
          <a:p>
            <a:pPr marL="266700" marR="0" lvl="0" indent="-22860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Biểu thức [Eq.33] thể hiện một đặc điểm rất quan trọng của SVM</a:t>
            </a:r>
            <a:endParaRPr sz="2200" dirty="0">
              <a:solidFill>
                <a:schemeClr val="dk1"/>
              </a:solidFill>
              <a:latin typeface="Arial"/>
              <a:ea typeface="Arial"/>
              <a:cs typeface="Arial"/>
              <a:sym typeface="Arial"/>
            </a:endParaRPr>
          </a:p>
          <a:p>
            <a:pPr marL="609600" marR="0" lvl="1" indent="-227965" algn="l" rtl="0">
              <a:lnSpc>
                <a:spcPct val="100000"/>
              </a:lnSpc>
              <a:spcBef>
                <a:spcPts val="440"/>
              </a:spcBef>
              <a:spcAft>
                <a:spcPts val="0"/>
              </a:spcAft>
              <a:buClr>
                <a:srgbClr val="3B812F"/>
              </a:buClr>
              <a:buSzPts val="1200"/>
              <a:buFont typeface="Noto Sans Symbols"/>
              <a:buChar char="❑"/>
            </a:pPr>
            <a:r>
              <a:rPr lang="en-US" sz="2000" b="0" i="0" u="none" strike="noStrike" cap="none" dirty="0">
                <a:solidFill>
                  <a:srgbClr val="0000FF"/>
                </a:solidFill>
                <a:latin typeface="Arial"/>
                <a:ea typeface="Arial"/>
                <a:cs typeface="Arial"/>
                <a:sym typeface="Arial"/>
              </a:rPr>
              <a:t>Lời giải được xác định dựa trên rất ít (</a:t>
            </a:r>
            <a:r>
              <a:rPr lang="en-US" sz="2000" b="1" i="0" u="none" strike="noStrike" cap="none" dirty="0">
                <a:solidFill>
                  <a:srgbClr val="0000FF"/>
                </a:solidFill>
                <a:latin typeface="Arial"/>
                <a:ea typeface="Arial"/>
                <a:cs typeface="Arial"/>
                <a:sym typeface="Arial"/>
              </a:rPr>
              <a:t>sparse) </a:t>
            </a:r>
            <a:r>
              <a:rPr lang="en-US" sz="2000" b="0" i="0" u="none" strike="noStrike" cap="none" dirty="0">
                <a:solidFill>
                  <a:srgbClr val="0000FF"/>
                </a:solidFill>
                <a:latin typeface="Arial"/>
                <a:ea typeface="Arial"/>
                <a:cs typeface="Arial"/>
                <a:sym typeface="Arial"/>
              </a:rPr>
              <a:t>các giá trị </a:t>
            </a:r>
            <a:r>
              <a:rPr lang="en-US" sz="2050" b="0" i="1" u="none" strike="noStrike" cap="none" dirty="0">
                <a:solidFill>
                  <a:srgbClr val="0000FF"/>
                </a:solidFill>
                <a:latin typeface="Noto Sans Symbols"/>
                <a:ea typeface="Noto Sans Symbols"/>
                <a:cs typeface="Noto Sans Symbols"/>
                <a:sym typeface="Noto Sans Symbols"/>
              </a:rPr>
              <a:t>α</a:t>
            </a:r>
            <a:r>
              <a:rPr lang="en-US" sz="1950" b="0" i="1" u="none" strike="noStrike" cap="none" baseline="-25000" dirty="0">
                <a:solidFill>
                  <a:srgbClr val="0000FF"/>
                </a:solidFill>
                <a:latin typeface="Arial"/>
                <a:ea typeface="Arial"/>
                <a:cs typeface="Arial"/>
                <a:sym typeface="Arial"/>
              </a:rPr>
              <a:t>i</a:t>
            </a:r>
            <a:endParaRPr sz="1950" b="0" i="0" u="none" strike="noStrike" cap="none" baseline="-25000" dirty="0">
              <a:solidFill>
                <a:schemeClr val="dk1"/>
              </a:solidFill>
              <a:latin typeface="Arial"/>
              <a:ea typeface="Arial"/>
              <a:cs typeface="Arial"/>
              <a:sym typeface="Arial"/>
            </a:endParaRPr>
          </a:p>
          <a:p>
            <a:pPr marL="962025" marR="39370" lvl="2" indent="-227329" algn="l" rtl="0">
              <a:lnSpc>
                <a:spcPct val="100000"/>
              </a:lnSpc>
              <a:spcBef>
                <a:spcPts val="425"/>
              </a:spcBef>
              <a:spcAft>
                <a:spcPts val="0"/>
              </a:spcAft>
              <a:buClr>
                <a:srgbClr val="006633"/>
              </a:buClr>
              <a:buSzPts val="1150"/>
              <a:buFont typeface="Noto Sans Symbols"/>
              <a:buChar char="■"/>
            </a:pPr>
            <a:r>
              <a:rPr lang="en-US" sz="1800" b="0" i="0" u="none" strike="noStrike" cap="none" dirty="0">
                <a:solidFill>
                  <a:schemeClr val="dk1"/>
                </a:solidFill>
                <a:latin typeface="Arial"/>
                <a:ea typeface="Arial"/>
                <a:cs typeface="Arial"/>
                <a:sym typeface="Arial"/>
              </a:rPr>
              <a:t>Rất nhiều ví dụ học </a:t>
            </a:r>
            <a:r>
              <a:rPr lang="en-US" sz="1800" b="0" i="0" u="sng" strike="noStrike" cap="none" dirty="0">
                <a:solidFill>
                  <a:schemeClr val="dk1"/>
                </a:solidFill>
                <a:latin typeface="Arial"/>
                <a:ea typeface="Arial"/>
                <a:cs typeface="Arial"/>
                <a:sym typeface="Arial"/>
              </a:rPr>
              <a:t>nằm ngoài khoảng lề</a:t>
            </a:r>
            <a:r>
              <a:rPr lang="en-US" sz="1800" b="0" i="0" u="none" strike="noStrike" cap="none" dirty="0">
                <a:solidFill>
                  <a:schemeClr val="dk1"/>
                </a:solidFill>
                <a:latin typeface="Arial"/>
                <a:ea typeface="Arial"/>
                <a:cs typeface="Arial"/>
                <a:sym typeface="Arial"/>
              </a:rPr>
              <a:t> (margin area), và chúng có giá  trị </a:t>
            </a:r>
            <a:r>
              <a:rPr lang="en-US" sz="1800" b="0" i="1" u="none" strike="noStrike" cap="none" dirty="0">
                <a:solidFill>
                  <a:schemeClr val="dk1"/>
                </a:solidFill>
                <a:latin typeface="Noto Sans Symbols"/>
                <a:ea typeface="Noto Sans Symbols"/>
                <a:cs typeface="Noto Sans Symbols"/>
                <a:sym typeface="Noto Sans Symbols"/>
              </a:rPr>
              <a:t>α</a:t>
            </a:r>
            <a:r>
              <a:rPr lang="en-US" sz="1800" b="0" i="0" u="none" strike="noStrike" cap="none" baseline="-25000" dirty="0">
                <a:solidFill>
                  <a:schemeClr val="dk1"/>
                </a:solidFill>
                <a:latin typeface="Arial"/>
                <a:ea typeface="Arial"/>
                <a:cs typeface="Arial"/>
                <a:sym typeface="Arial"/>
              </a:rPr>
              <a:t>𝑖 </a:t>
            </a:r>
            <a:r>
              <a:rPr lang="en-US" sz="1800" b="0" i="0" u="none" strike="noStrike" cap="none" dirty="0">
                <a:solidFill>
                  <a:schemeClr val="dk1"/>
                </a:solidFill>
                <a:latin typeface="Arial"/>
                <a:ea typeface="Arial"/>
                <a:cs typeface="Arial"/>
                <a:sym typeface="Arial"/>
              </a:rPr>
              <a:t>bằng 0</a:t>
            </a:r>
            <a:endParaRPr sz="1800" b="0" i="0" u="none" strike="noStrike" cap="none" dirty="0">
              <a:solidFill>
                <a:schemeClr val="dk1"/>
              </a:solidFill>
              <a:latin typeface="Arial"/>
              <a:ea typeface="Arial"/>
              <a:cs typeface="Arial"/>
              <a:sym typeface="Arial"/>
            </a:endParaRPr>
          </a:p>
          <a:p>
            <a:pPr marL="962025" marR="223520" lvl="2" indent="-227329" algn="l" rtl="0">
              <a:lnSpc>
                <a:spcPct val="118333"/>
              </a:lnSpc>
              <a:spcBef>
                <a:spcPts val="545"/>
              </a:spcBef>
              <a:spcAft>
                <a:spcPts val="0"/>
              </a:spcAft>
              <a:buClr>
                <a:srgbClr val="006633"/>
              </a:buClr>
              <a:buSzPts val="1150"/>
              <a:buFont typeface="Noto Sans Symbols"/>
              <a:buChar char="■"/>
            </a:pPr>
            <a:r>
              <a:rPr lang="en-US" sz="1800" b="0" i="0" u="none" strike="noStrike" cap="none" dirty="0">
                <a:solidFill>
                  <a:schemeClr val="dk1"/>
                </a:solidFill>
                <a:latin typeface="Arial"/>
                <a:ea typeface="Arial"/>
                <a:cs typeface="Arial"/>
                <a:sym typeface="Arial"/>
              </a:rPr>
              <a:t>Các ví dụ </a:t>
            </a:r>
            <a:r>
              <a:rPr lang="en-US" sz="1800" b="0" i="0" u="sng" strike="noStrike" cap="none" dirty="0">
                <a:solidFill>
                  <a:schemeClr val="dk1"/>
                </a:solidFill>
                <a:latin typeface="Arial"/>
                <a:ea typeface="Arial"/>
                <a:cs typeface="Arial"/>
                <a:sym typeface="Arial"/>
              </a:rPr>
              <a:t>nằm trên lề</a:t>
            </a:r>
            <a:r>
              <a:rPr lang="en-US" sz="1800" b="0" i="0" u="none" strike="noStrike" cap="none" dirty="0">
                <a:solidFill>
                  <a:schemeClr val="dk1"/>
                </a:solidFill>
                <a:latin typeface="Arial"/>
                <a:ea typeface="Arial"/>
                <a:cs typeface="Arial"/>
                <a:sym typeface="Arial"/>
              </a:rPr>
              <a:t> </a:t>
            </a:r>
            <a:r>
              <a:rPr lang="en-US" sz="1800" b="0" i="0" u="none" strike="noStrike" cap="none" dirty="0" smtClean="0">
                <a:solidFill>
                  <a:schemeClr val="dk1"/>
                </a:solidFill>
                <a:latin typeface="Arial"/>
                <a:ea typeface="Arial"/>
                <a:cs typeface="Arial"/>
                <a:sym typeface="Arial"/>
              </a:rPr>
              <a:t>(𝑦</a:t>
            </a:r>
            <a:r>
              <a:rPr lang="en-US" sz="1800" b="0" i="0" u="none" strike="noStrike" cap="none" baseline="-25000" dirty="0" smtClean="0">
                <a:solidFill>
                  <a:schemeClr val="dk1"/>
                </a:solidFill>
                <a:latin typeface="Arial"/>
                <a:ea typeface="Arial"/>
                <a:cs typeface="Arial"/>
                <a:sym typeface="Arial"/>
              </a:rPr>
              <a:t>𝑖 </a:t>
            </a:r>
            <a:r>
              <a:rPr lang="en-US" sz="1800" b="0" i="0" u="none" strike="noStrike" cap="none" dirty="0" smtClean="0">
                <a:solidFill>
                  <a:schemeClr val="dk1"/>
                </a:solidFill>
                <a:latin typeface="Arial"/>
                <a:ea typeface="Arial"/>
                <a:cs typeface="Arial"/>
                <a:sym typeface="Arial"/>
              </a:rPr>
              <a:t>(&lt;𝒘</a:t>
            </a:r>
            <a:r>
              <a:rPr lang="en-US" sz="1800" b="0" i="1" u="none" strike="noStrike" cap="none" dirty="0">
                <a:solidFill>
                  <a:schemeClr val="dk1"/>
                </a:solidFill>
                <a:latin typeface="Noto Sans Symbols"/>
                <a:ea typeface="Noto Sans Symbols"/>
                <a:cs typeface="Noto Sans Symbols"/>
                <a:sym typeface="Noto Sans Symbols"/>
              </a:rPr>
              <a:t>×</a:t>
            </a:r>
            <a:r>
              <a:rPr lang="en-US" sz="1800" b="0" i="0" u="none" strike="noStrike" cap="none" dirty="0" smtClean="0">
                <a:solidFill>
                  <a:schemeClr val="dk1"/>
                </a:solidFill>
                <a:latin typeface="Arial"/>
                <a:ea typeface="Arial"/>
                <a:cs typeface="Arial"/>
                <a:sym typeface="Arial"/>
              </a:rPr>
              <a:t>𝒙</a:t>
            </a:r>
            <a:r>
              <a:rPr lang="en-US" sz="1800" b="0" i="0" u="none" strike="noStrike" cap="none" baseline="-25000" dirty="0" smtClean="0">
                <a:solidFill>
                  <a:schemeClr val="dk1"/>
                </a:solidFill>
                <a:latin typeface="Arial"/>
                <a:ea typeface="Arial"/>
                <a:cs typeface="Arial"/>
                <a:sym typeface="Arial"/>
              </a:rPr>
              <a:t>𝑖</a:t>
            </a:r>
            <a:r>
              <a:rPr lang="en-US" sz="1800" b="0" i="1" u="none" strike="noStrike" cap="none" dirty="0" smtClean="0">
                <a:solidFill>
                  <a:schemeClr val="dk1"/>
                </a:solidFill>
                <a:latin typeface="Noto Sans Symbols"/>
                <a:ea typeface="Noto Sans Symbols"/>
                <a:cs typeface="Noto Sans Symbols"/>
                <a:sym typeface="Noto Sans Symbols"/>
              </a:rPr>
              <a:t>&gt;</a:t>
            </a:r>
            <a:r>
              <a:rPr lang="en-US" sz="1800" b="0" i="1" u="none" strike="noStrike" cap="none" dirty="0" smtClean="0">
                <a:solidFill>
                  <a:schemeClr val="dk1"/>
                </a:solidFill>
                <a:latin typeface="Times New Roman"/>
                <a:ea typeface="Times New Roman"/>
                <a:cs typeface="Times New Roman"/>
                <a:sym typeface="Times New Roman"/>
              </a:rPr>
              <a:t> </a:t>
            </a:r>
            <a:r>
              <a:rPr lang="en-US" sz="1800" b="0" i="0" u="none" strike="noStrike" cap="none" dirty="0">
                <a:solidFill>
                  <a:schemeClr val="dk1"/>
                </a:solidFill>
                <a:latin typeface="Arial"/>
                <a:ea typeface="Arial"/>
                <a:cs typeface="Arial"/>
                <a:sym typeface="Arial"/>
              </a:rPr>
              <a:t>+ 𝑏) = 1 – chính là </a:t>
            </a:r>
            <a:r>
              <a:rPr lang="en-US" sz="1800" b="1" i="0" u="none" strike="noStrike" cap="none" dirty="0">
                <a:solidFill>
                  <a:schemeClr val="dk1"/>
                </a:solidFill>
                <a:latin typeface="Arial"/>
                <a:ea typeface="Arial"/>
                <a:cs typeface="Arial"/>
                <a:sym typeface="Arial"/>
              </a:rPr>
              <a:t>các </a:t>
            </a:r>
            <a:r>
              <a:rPr lang="en-US" sz="1800" b="1" i="0" u="none" strike="noStrike" cap="none" dirty="0" err="1">
                <a:solidFill>
                  <a:schemeClr val="dk1"/>
                </a:solidFill>
                <a:latin typeface="Arial"/>
                <a:ea typeface="Arial"/>
                <a:cs typeface="Arial"/>
                <a:sym typeface="Arial"/>
              </a:rPr>
              <a:t>vectơ</a:t>
            </a:r>
            <a:r>
              <a:rPr lang="en-US" sz="1800" b="1" i="0" u="none" strike="noStrike" cap="none" dirty="0">
                <a:solidFill>
                  <a:schemeClr val="dk1"/>
                </a:solidFill>
                <a:latin typeface="Arial"/>
                <a:ea typeface="Arial"/>
                <a:cs typeface="Arial"/>
                <a:sym typeface="Arial"/>
              </a:rPr>
              <a:t> hỗ trợ</a:t>
            </a:r>
            <a:r>
              <a:rPr lang="en-US" sz="1800" b="0" i="0" u="none" strike="noStrike" cap="none" dirty="0">
                <a:solidFill>
                  <a:schemeClr val="dk1"/>
                </a:solidFill>
                <a:latin typeface="Arial"/>
                <a:ea typeface="Arial"/>
                <a:cs typeface="Arial"/>
                <a:sym typeface="Arial"/>
              </a:rPr>
              <a:t>),  thì có giá trị </a:t>
            </a:r>
            <a:r>
              <a:rPr lang="en-US" sz="1800" b="0" i="1" u="none" strike="noStrike" cap="none" dirty="0">
                <a:solidFill>
                  <a:schemeClr val="dk1"/>
                </a:solidFill>
                <a:latin typeface="Noto Sans Symbols"/>
                <a:ea typeface="Noto Sans Symbols"/>
                <a:cs typeface="Noto Sans Symbols"/>
                <a:sym typeface="Noto Sans Symbols"/>
              </a:rPr>
              <a:t>α</a:t>
            </a:r>
            <a:r>
              <a:rPr lang="en-US" sz="1800" b="0" i="0" u="none" strike="noStrike" cap="none" baseline="-25000" dirty="0">
                <a:solidFill>
                  <a:schemeClr val="dk1"/>
                </a:solidFill>
                <a:latin typeface="Arial"/>
                <a:ea typeface="Arial"/>
                <a:cs typeface="Arial"/>
                <a:sym typeface="Arial"/>
              </a:rPr>
              <a:t>𝑖	</a:t>
            </a:r>
            <a:r>
              <a:rPr lang="en-US" sz="1800" b="0" i="0" u="none" strike="noStrike" cap="none" dirty="0">
                <a:solidFill>
                  <a:schemeClr val="dk1"/>
                </a:solidFill>
                <a:latin typeface="Arial"/>
                <a:ea typeface="Arial"/>
                <a:cs typeface="Arial"/>
                <a:sym typeface="Arial"/>
              </a:rPr>
              <a:t>khác không (0 &lt; </a:t>
            </a:r>
            <a:r>
              <a:rPr lang="en-US" sz="1800" b="0" i="1" u="none" strike="noStrike" cap="none" dirty="0">
                <a:solidFill>
                  <a:schemeClr val="dk1"/>
                </a:solidFill>
                <a:latin typeface="Noto Sans Symbols"/>
                <a:ea typeface="Noto Sans Symbols"/>
                <a:cs typeface="Noto Sans Symbols"/>
                <a:sym typeface="Noto Sans Symbols"/>
              </a:rPr>
              <a:t>α</a:t>
            </a:r>
            <a:r>
              <a:rPr lang="en-US" sz="1800" b="0" i="0" u="none" strike="noStrike" cap="none" baseline="-25000" dirty="0">
                <a:solidFill>
                  <a:schemeClr val="dk1"/>
                </a:solidFill>
                <a:latin typeface="Arial"/>
                <a:ea typeface="Arial"/>
                <a:cs typeface="Arial"/>
                <a:sym typeface="Arial"/>
              </a:rPr>
              <a:t>𝑖 </a:t>
            </a:r>
            <a:r>
              <a:rPr lang="en-US" sz="1800" b="0" i="0" u="none" strike="noStrike" cap="none" dirty="0">
                <a:solidFill>
                  <a:schemeClr val="dk1"/>
                </a:solidFill>
                <a:latin typeface="Arial"/>
                <a:ea typeface="Arial"/>
                <a:cs typeface="Arial"/>
                <a:sym typeface="Arial"/>
              </a:rPr>
              <a:t>&lt; 𝐶)</a:t>
            </a:r>
            <a:endParaRPr sz="1800" b="0" i="0" u="none" strike="noStrike" cap="none" dirty="0">
              <a:solidFill>
                <a:schemeClr val="dk1"/>
              </a:solidFill>
              <a:latin typeface="Arial"/>
              <a:ea typeface="Arial"/>
              <a:cs typeface="Arial"/>
              <a:sym typeface="Arial"/>
            </a:endParaRPr>
          </a:p>
          <a:p>
            <a:pPr marL="962025" marR="212090" lvl="2" indent="-227329" algn="l" rtl="0">
              <a:lnSpc>
                <a:spcPct val="100000"/>
              </a:lnSpc>
              <a:spcBef>
                <a:spcPts val="375"/>
              </a:spcBef>
              <a:spcAft>
                <a:spcPts val="0"/>
              </a:spcAft>
              <a:buClr>
                <a:srgbClr val="006633"/>
              </a:buClr>
              <a:buSzPts val="1150"/>
              <a:buFont typeface="Noto Sans Symbols"/>
              <a:buChar char="■"/>
            </a:pPr>
            <a:r>
              <a:rPr lang="en-US" sz="1800" b="0" i="0" u="none" strike="noStrike" cap="none" dirty="0">
                <a:solidFill>
                  <a:schemeClr val="dk1"/>
                </a:solidFill>
                <a:latin typeface="Arial"/>
                <a:ea typeface="Arial"/>
                <a:cs typeface="Arial"/>
                <a:sym typeface="Arial"/>
              </a:rPr>
              <a:t>Các ví dụ </a:t>
            </a:r>
            <a:r>
              <a:rPr lang="en-US" sz="1800" b="0" i="0" u="sng" strike="noStrike" cap="none" dirty="0">
                <a:solidFill>
                  <a:schemeClr val="dk1"/>
                </a:solidFill>
                <a:latin typeface="Arial"/>
                <a:ea typeface="Arial"/>
                <a:cs typeface="Arial"/>
                <a:sym typeface="Arial"/>
              </a:rPr>
              <a:t>nằm trong khoảng lề</a:t>
            </a:r>
            <a:r>
              <a:rPr lang="en-US" sz="1800" b="0" i="0" u="none" strike="noStrike" cap="none" dirty="0">
                <a:solidFill>
                  <a:schemeClr val="dk1"/>
                </a:solidFill>
                <a:latin typeface="Arial"/>
                <a:ea typeface="Arial"/>
                <a:cs typeface="Arial"/>
                <a:sym typeface="Arial"/>
              </a:rPr>
              <a:t> (</a:t>
            </a:r>
            <a:r>
              <a:rPr lang="en-US" sz="1800" b="0" i="1" u="none" strike="noStrike" cap="none" dirty="0" err="1" smtClean="0">
                <a:solidFill>
                  <a:schemeClr val="dk1"/>
                </a:solidFill>
                <a:latin typeface="Arial"/>
                <a:ea typeface="Arial"/>
                <a:cs typeface="Arial"/>
                <a:sym typeface="Arial"/>
              </a:rPr>
              <a:t>y</a:t>
            </a:r>
            <a:r>
              <a:rPr lang="en-US" sz="1800" b="0" i="1" u="none" strike="noStrike" cap="none" baseline="-25000" dirty="0" err="1" smtClean="0">
                <a:solidFill>
                  <a:schemeClr val="dk1"/>
                </a:solidFill>
                <a:latin typeface="Arial"/>
                <a:ea typeface="Arial"/>
                <a:cs typeface="Arial"/>
                <a:sym typeface="Arial"/>
              </a:rPr>
              <a:t>i</a:t>
            </a:r>
            <a:r>
              <a:rPr lang="en-US" sz="1800" dirty="0" smtClean="0">
                <a:solidFill>
                  <a:schemeClr val="dk1"/>
                </a:solidFill>
              </a:rPr>
              <a:t>&lt;</a:t>
            </a:r>
            <a:r>
              <a:rPr lang="en-US" sz="1800" b="1" i="0" u="none" strike="noStrike" cap="none" dirty="0" err="1" smtClean="0">
                <a:solidFill>
                  <a:schemeClr val="dk1"/>
                </a:solidFill>
                <a:latin typeface="Arial"/>
                <a:ea typeface="Arial"/>
                <a:cs typeface="Arial"/>
                <a:sym typeface="Arial"/>
              </a:rPr>
              <a:t>w</a:t>
            </a:r>
            <a:r>
              <a:rPr lang="en-US" sz="1750" b="1" i="0" u="none" strike="noStrike" cap="none" dirty="0" err="1" smtClean="0">
                <a:solidFill>
                  <a:schemeClr val="dk1"/>
                </a:solidFill>
                <a:latin typeface="Noto Sans Symbols"/>
                <a:ea typeface="Noto Sans Symbols"/>
                <a:cs typeface="Noto Sans Symbols"/>
                <a:sym typeface="Noto Sans Symbols"/>
              </a:rPr>
              <a:t>×</a:t>
            </a:r>
            <a:r>
              <a:rPr lang="en-US" sz="1800" b="1" i="0" u="none" strike="noStrike" cap="none" dirty="0" err="1" smtClean="0">
                <a:solidFill>
                  <a:schemeClr val="dk1"/>
                </a:solidFill>
                <a:latin typeface="Arial"/>
                <a:ea typeface="Arial"/>
                <a:cs typeface="Arial"/>
                <a:sym typeface="Arial"/>
              </a:rPr>
              <a:t>x</a:t>
            </a:r>
            <a:r>
              <a:rPr lang="en-US" sz="1800" b="0" i="1" u="none" strike="noStrike" cap="none" baseline="-25000" dirty="0" err="1" smtClean="0">
                <a:solidFill>
                  <a:schemeClr val="dk1"/>
                </a:solidFill>
                <a:latin typeface="Arial"/>
                <a:ea typeface="Arial"/>
                <a:cs typeface="Arial"/>
                <a:sym typeface="Arial"/>
              </a:rPr>
              <a:t>i</a:t>
            </a:r>
            <a:r>
              <a:rPr lang="en-US" sz="1800" b="0" i="1" u="none" strike="noStrike" cap="none" dirty="0" smtClean="0">
                <a:solidFill>
                  <a:schemeClr val="dk1"/>
                </a:solidFill>
                <a:latin typeface="Noto Sans Symbols"/>
                <a:ea typeface="Noto Sans Symbols"/>
                <a:cs typeface="Noto Sans Symbols"/>
                <a:sym typeface="Noto Sans Symbols"/>
              </a:rPr>
              <a:t>&gt;</a:t>
            </a:r>
            <a:r>
              <a:rPr lang="en-US" sz="1800" b="0" i="1" u="none" strike="noStrike" cap="none" dirty="0" smtClean="0">
                <a:solidFill>
                  <a:schemeClr val="dk1"/>
                </a:solidFill>
                <a:latin typeface="Arial"/>
                <a:ea typeface="Arial"/>
                <a:cs typeface="Arial"/>
                <a:sym typeface="Arial"/>
              </a:rPr>
              <a:t>+</a:t>
            </a:r>
            <a:r>
              <a:rPr lang="en-US" sz="1800" b="0" i="1" u="none" strike="noStrike" cap="none" dirty="0">
                <a:solidFill>
                  <a:schemeClr val="dk1"/>
                </a:solidFill>
                <a:latin typeface="Arial"/>
                <a:ea typeface="Arial"/>
                <a:cs typeface="Arial"/>
                <a:sym typeface="Arial"/>
              </a:rPr>
              <a:t>b</a:t>
            </a:r>
            <a:r>
              <a:rPr lang="en-US" sz="1800" b="0" i="0" u="none" strike="noStrike" cap="none" dirty="0">
                <a:solidFill>
                  <a:schemeClr val="dk1"/>
                </a:solidFill>
                <a:latin typeface="Arial"/>
                <a:ea typeface="Arial"/>
                <a:cs typeface="Arial"/>
                <a:sym typeface="Arial"/>
              </a:rPr>
              <a:t>)&lt;1 – là các ví dụ nhiễu/lỗi),  thì có giá trị </a:t>
            </a:r>
            <a:r>
              <a:rPr lang="en-US" sz="1800" b="0" i="1" u="none" strike="noStrike" cap="none" dirty="0">
                <a:solidFill>
                  <a:schemeClr val="dk1"/>
                </a:solidFill>
                <a:latin typeface="Noto Sans Symbols"/>
                <a:ea typeface="Noto Sans Symbols"/>
                <a:cs typeface="Noto Sans Symbols"/>
                <a:sym typeface="Noto Sans Symbols"/>
              </a:rPr>
              <a:t>α</a:t>
            </a:r>
            <a:r>
              <a:rPr lang="en-US" sz="1800" b="0" i="0" u="none" strike="noStrike" cap="none" baseline="-25000" dirty="0">
                <a:solidFill>
                  <a:schemeClr val="dk1"/>
                </a:solidFill>
                <a:latin typeface="Arial"/>
                <a:ea typeface="Arial"/>
                <a:cs typeface="Arial"/>
                <a:sym typeface="Arial"/>
              </a:rPr>
              <a:t>𝑖 </a:t>
            </a:r>
            <a:r>
              <a:rPr lang="en-US" sz="1800" b="0" i="0" u="none" strike="noStrike" cap="none" dirty="0">
                <a:solidFill>
                  <a:schemeClr val="dk1"/>
                </a:solidFill>
                <a:latin typeface="Arial"/>
                <a:ea typeface="Arial"/>
                <a:cs typeface="Arial"/>
                <a:sym typeface="Arial"/>
              </a:rPr>
              <a:t>= 𝐶</a:t>
            </a:r>
            <a:endParaRPr sz="1800" b="0" i="0" u="none" strike="noStrike" cap="none" dirty="0">
              <a:solidFill>
                <a:schemeClr val="dk1"/>
              </a:solidFill>
              <a:latin typeface="Arial"/>
              <a:ea typeface="Arial"/>
              <a:cs typeface="Arial"/>
              <a:sym typeface="Arial"/>
            </a:endParaRPr>
          </a:p>
          <a:p>
            <a:pPr marL="609600" marR="314960" lvl="1" indent="-227329" algn="l" rtl="0">
              <a:lnSpc>
                <a:spcPct val="100000"/>
              </a:lnSpc>
              <a:spcBef>
                <a:spcPts val="480"/>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Nếu không có đặc điểm thưa thớt (sparsity) này, thì phương pháp  SVM không thể hiệu quả đối với các tập dữ liệu lớn</a:t>
            </a:r>
            <a:endParaRPr sz="2000" b="0" i="0" u="none" strike="noStrike" cap="none" dirty="0">
              <a:solidFill>
                <a:schemeClr val="dk1"/>
              </a:solidFill>
              <a:latin typeface="Arial"/>
              <a:ea typeface="Arial"/>
              <a:cs typeface="Arial"/>
              <a:sym typeface="Arial"/>
            </a:endParaRPr>
          </a:p>
        </p:txBody>
      </p:sp>
      <p:sp>
        <p:nvSpPr>
          <p:cNvPr id="599" name="Google Shape;599;p30"/>
          <p:cNvSpPr txBox="1"/>
          <p:nvPr/>
        </p:nvSpPr>
        <p:spPr>
          <a:xfrm>
            <a:off x="714587" y="1395776"/>
            <a:ext cx="10643445" cy="360680"/>
          </a:xfrm>
          <a:prstGeom prst="rect">
            <a:avLst/>
          </a:prstGeom>
          <a:noFill/>
          <a:ln>
            <a:noFill/>
          </a:ln>
        </p:spPr>
        <p:txBody>
          <a:bodyPr spcFirstLastPara="1" wrap="square" lIns="0" tIns="12700" rIns="0" bIns="0" anchor="t" anchorCtr="0">
            <a:spAutoFit/>
          </a:bodyPr>
          <a:lstStyle/>
          <a:p>
            <a:pPr marL="241300" marR="0" lvl="0" indent="-22860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Từ các biểu thức [Eq.25-31], ta có thể suy ra các kết luận sau:</a:t>
            </a:r>
            <a:endParaRPr sz="2200" dirty="0">
              <a:solidFill>
                <a:schemeClr val="dk1"/>
              </a:solidFill>
              <a:latin typeface="Arial"/>
              <a:ea typeface="Arial"/>
              <a:cs typeface="Arial"/>
              <a:sym typeface="Arial"/>
            </a:endParaRPr>
          </a:p>
        </p:txBody>
      </p:sp>
      <p:sp>
        <p:nvSpPr>
          <p:cNvPr id="600" name="Google Shape;600;p30"/>
          <p:cNvSpPr txBox="1"/>
          <p:nvPr/>
        </p:nvSpPr>
        <p:spPr>
          <a:xfrm>
            <a:off x="7751757" y="2639268"/>
            <a:ext cx="1645920" cy="379095"/>
          </a:xfrm>
          <a:prstGeom prst="rect">
            <a:avLst/>
          </a:prstGeom>
          <a:noFill/>
          <a:ln>
            <a:noFill/>
          </a:ln>
        </p:spPr>
        <p:txBody>
          <a:bodyPr spcFirstLastPara="1" wrap="square" lIns="0" tIns="15225" rIns="0" bIns="0" anchor="t" anchorCtr="0">
            <a:spAutoFit/>
          </a:bodyPr>
          <a:lstStyle/>
          <a:p>
            <a:pPr marL="38100" marR="0" lvl="0" indent="0" algn="l"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and </a:t>
            </a:r>
            <a:r>
              <a:rPr lang="en-US" sz="2300" i="1">
                <a:solidFill>
                  <a:schemeClr val="dk1"/>
                </a:solidFill>
                <a:latin typeface="Noto Sans Symbols"/>
                <a:ea typeface="Noto Sans Symbols"/>
                <a:cs typeface="Noto Sans Symbols"/>
                <a:sym typeface="Noto Sans Symbols"/>
              </a:rPr>
              <a:t>ξ</a:t>
            </a:r>
            <a:r>
              <a:rPr lang="en-US" sz="1875" baseline="-25000">
                <a:solidFill>
                  <a:schemeClr val="dk1"/>
                </a:solidFill>
                <a:latin typeface="Times New Roman"/>
                <a:ea typeface="Times New Roman"/>
                <a:cs typeface="Times New Roman"/>
                <a:sym typeface="Times New Roman"/>
              </a:rPr>
              <a:t>i </a:t>
            </a:r>
            <a:r>
              <a:rPr lang="en-US" sz="2200">
                <a:solidFill>
                  <a:schemeClr val="dk1"/>
                </a:solidFill>
                <a:latin typeface="Noto Sans Symbols"/>
                <a:ea typeface="Noto Sans Symbols"/>
                <a:cs typeface="Noto Sans Symbols"/>
                <a:sym typeface="Noto Sans Symbols"/>
              </a:rPr>
              <a:t>&gt;</a:t>
            </a:r>
            <a:r>
              <a:rPr lang="en-US" sz="2200">
                <a:solidFill>
                  <a:schemeClr val="dk1"/>
                </a:solidFill>
                <a:latin typeface="Times New Roman"/>
                <a:ea typeface="Times New Roman"/>
                <a:cs typeface="Times New Roman"/>
                <a:sym typeface="Times New Roman"/>
              </a:rPr>
              <a:t> 0</a:t>
            </a:r>
            <a:endParaRPr sz="2200">
              <a:solidFill>
                <a:schemeClr val="dk1"/>
              </a:solidFill>
              <a:latin typeface="Times New Roman"/>
              <a:ea typeface="Times New Roman"/>
              <a:cs typeface="Times New Roman"/>
              <a:sym typeface="Times New Roman"/>
            </a:endParaRPr>
          </a:p>
        </p:txBody>
      </p:sp>
      <p:sp>
        <p:nvSpPr>
          <p:cNvPr id="601" name="Google Shape;601;p30"/>
          <p:cNvSpPr txBox="1"/>
          <p:nvPr/>
        </p:nvSpPr>
        <p:spPr>
          <a:xfrm>
            <a:off x="7711147" y="1800534"/>
            <a:ext cx="1645920" cy="379095"/>
          </a:xfrm>
          <a:prstGeom prst="rect">
            <a:avLst/>
          </a:prstGeom>
          <a:noFill/>
          <a:ln>
            <a:noFill/>
          </a:ln>
        </p:spPr>
        <p:txBody>
          <a:bodyPr spcFirstLastPara="1" wrap="square" lIns="0" tIns="15225" rIns="0" bIns="0" anchor="t" anchorCtr="0">
            <a:spAutoFit/>
          </a:bodyPr>
          <a:lstStyle/>
          <a:p>
            <a:pPr marL="38100" marR="0" lvl="0" indent="0" algn="l"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and </a:t>
            </a:r>
            <a:r>
              <a:rPr lang="en-US" sz="2300" i="1">
                <a:solidFill>
                  <a:schemeClr val="dk1"/>
                </a:solidFill>
                <a:latin typeface="Noto Sans Symbols"/>
                <a:ea typeface="Noto Sans Symbols"/>
                <a:cs typeface="Noto Sans Symbols"/>
                <a:sym typeface="Noto Sans Symbols"/>
              </a:rPr>
              <a:t>ξ</a:t>
            </a:r>
            <a:r>
              <a:rPr lang="en-US" sz="1875" baseline="-25000">
                <a:solidFill>
                  <a:schemeClr val="dk1"/>
                </a:solidFill>
                <a:latin typeface="Times New Roman"/>
                <a:ea typeface="Times New Roman"/>
                <a:cs typeface="Times New Roman"/>
                <a:sym typeface="Times New Roman"/>
              </a:rPr>
              <a:t>i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0</a:t>
            </a:r>
            <a:endParaRPr sz="2200">
              <a:solidFill>
                <a:schemeClr val="dk1"/>
              </a:solidFill>
              <a:latin typeface="Times New Roman"/>
              <a:ea typeface="Times New Roman"/>
              <a:cs typeface="Times New Roman"/>
              <a:sym typeface="Times New Roman"/>
            </a:endParaRPr>
          </a:p>
        </p:txBody>
      </p:sp>
      <p:sp>
        <p:nvSpPr>
          <p:cNvPr id="602" name="Google Shape;602;p30"/>
          <p:cNvSpPr txBox="1"/>
          <p:nvPr/>
        </p:nvSpPr>
        <p:spPr>
          <a:xfrm>
            <a:off x="1437059" y="1800534"/>
            <a:ext cx="1636607" cy="379095"/>
          </a:xfrm>
          <a:prstGeom prst="rect">
            <a:avLst/>
          </a:prstGeom>
          <a:noFill/>
          <a:ln>
            <a:noFill/>
          </a:ln>
        </p:spPr>
        <p:txBody>
          <a:bodyPr spcFirstLastPara="1" wrap="square" lIns="0" tIns="15225" rIns="0" bIns="0" anchor="t" anchorCtr="0">
            <a:spAutoFit/>
          </a:bodyPr>
          <a:lstStyle/>
          <a:p>
            <a:pPr marL="38100" marR="0" lvl="0" indent="0" algn="l"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If	</a:t>
            </a:r>
            <a:r>
              <a:rPr lang="en-US" sz="2300" i="1">
                <a:solidFill>
                  <a:schemeClr val="dk1"/>
                </a:solidFill>
                <a:latin typeface="Noto Sans Symbols"/>
                <a:ea typeface="Noto Sans Symbols"/>
                <a:cs typeface="Noto Sans Symbols"/>
                <a:sym typeface="Noto Sans Symbols"/>
              </a:rPr>
              <a:t>α</a:t>
            </a:r>
            <a:r>
              <a:rPr lang="en-US" sz="1875" baseline="-25000">
                <a:solidFill>
                  <a:schemeClr val="dk1"/>
                </a:solidFill>
                <a:latin typeface="Times New Roman"/>
                <a:ea typeface="Times New Roman"/>
                <a:cs typeface="Times New Roman"/>
                <a:sym typeface="Times New Roman"/>
              </a:rPr>
              <a:t>i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0</a:t>
            </a:r>
            <a:endParaRPr sz="2200">
              <a:solidFill>
                <a:schemeClr val="dk1"/>
              </a:solidFill>
              <a:latin typeface="Times New Roman"/>
              <a:ea typeface="Times New Roman"/>
              <a:cs typeface="Times New Roman"/>
              <a:sym typeface="Times New Roman"/>
            </a:endParaRPr>
          </a:p>
        </p:txBody>
      </p:sp>
      <p:sp>
        <p:nvSpPr>
          <p:cNvPr id="603" name="Google Shape;603;p30"/>
          <p:cNvSpPr txBox="1"/>
          <p:nvPr/>
        </p:nvSpPr>
        <p:spPr>
          <a:xfrm>
            <a:off x="1379143" y="2564825"/>
            <a:ext cx="5775960" cy="468630"/>
          </a:xfrm>
          <a:prstGeom prst="rect">
            <a:avLst/>
          </a:prstGeom>
          <a:noFill/>
          <a:ln>
            <a:noFill/>
          </a:ln>
        </p:spPr>
        <p:txBody>
          <a:bodyPr spcFirstLastPara="1" wrap="square" lIns="0" tIns="13325" rIns="0" bIns="0" anchor="t" anchorCtr="0">
            <a:spAutoFit/>
          </a:bodyPr>
          <a:lstStyle/>
          <a:p>
            <a:pPr marL="50800" marR="0" lvl="0" indent="0" algn="l"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If	</a:t>
            </a:r>
            <a:r>
              <a:rPr lang="en-US" sz="2300" i="1" dirty="0">
                <a:solidFill>
                  <a:schemeClr val="dk1"/>
                </a:solidFill>
                <a:latin typeface="Noto Sans Symbols"/>
                <a:ea typeface="Noto Sans Symbols"/>
                <a:cs typeface="Noto Sans Symbols"/>
                <a:sym typeface="Noto Sans Symbols"/>
              </a:rPr>
              <a:t>α</a:t>
            </a:r>
            <a:r>
              <a:rPr lang="en-US" sz="1875" baseline="-25000" dirty="0">
                <a:solidFill>
                  <a:schemeClr val="dk1"/>
                </a:solidFill>
                <a:latin typeface="Times New Roman"/>
                <a:ea typeface="Times New Roman"/>
                <a:cs typeface="Times New Roman"/>
                <a:sym typeface="Times New Roman"/>
              </a:rPr>
              <a:t>i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a:t>
            </a:r>
            <a:r>
              <a:rPr lang="en-US" sz="2200" i="1" dirty="0">
                <a:solidFill>
                  <a:schemeClr val="dk1"/>
                </a:solidFill>
                <a:latin typeface="Times New Roman"/>
                <a:ea typeface="Times New Roman"/>
                <a:cs typeface="Times New Roman"/>
                <a:sym typeface="Times New Roman"/>
              </a:rPr>
              <a:t>C	</a:t>
            </a:r>
            <a:r>
              <a:rPr lang="en-US" sz="2200" i="1" dirty="0" smtClean="0">
                <a:solidFill>
                  <a:schemeClr val="dk1"/>
                </a:solidFill>
                <a:latin typeface="Times New Roman"/>
                <a:ea typeface="Times New Roman"/>
                <a:cs typeface="Times New Roman"/>
                <a:sym typeface="Times New Roman"/>
              </a:rPr>
              <a:t>     </a:t>
            </a:r>
            <a:r>
              <a:rPr lang="en-US" sz="2200" dirty="0" smtClean="0">
                <a:solidFill>
                  <a:schemeClr val="dk1"/>
                </a:solidFill>
                <a:latin typeface="Times New Roman"/>
                <a:ea typeface="Times New Roman"/>
                <a:cs typeface="Times New Roman"/>
                <a:sym typeface="Times New Roman"/>
              </a:rPr>
              <a:t>then</a:t>
            </a:r>
            <a:r>
              <a:rPr lang="en-US" sz="2200" dirty="0">
                <a:solidFill>
                  <a:schemeClr val="dk1"/>
                </a:solidFill>
                <a:latin typeface="Times New Roman"/>
                <a:ea typeface="Times New Roman"/>
                <a:cs typeface="Times New Roman"/>
                <a:sym typeface="Times New Roman"/>
              </a:rPr>
              <a:t>	</a:t>
            </a:r>
            <a:r>
              <a:rPr lang="en-US" sz="2200"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y</a:t>
            </a:r>
            <a:r>
              <a:rPr lang="en-US" sz="1875" i="1" baseline="-25000" dirty="0" err="1" smtClean="0">
                <a:solidFill>
                  <a:schemeClr val="dk1"/>
                </a:solidFill>
                <a:latin typeface="Times New Roman"/>
                <a:ea typeface="Times New Roman"/>
                <a:cs typeface="Times New Roman"/>
                <a:sym typeface="Times New Roman"/>
              </a:rPr>
              <a:t>i</a:t>
            </a:r>
            <a:r>
              <a:rPr lang="en-US" sz="1875" i="1" baseline="-25000" dirty="0" smtClean="0">
                <a:solidFill>
                  <a:schemeClr val="dk1"/>
                </a:solidFill>
                <a:latin typeface="Times New Roman"/>
                <a:ea typeface="Times New Roman"/>
                <a:cs typeface="Times New Roman"/>
                <a:sym typeface="Times New Roman"/>
              </a:rPr>
              <a:t> </a:t>
            </a:r>
            <a:r>
              <a:rPr lang="en-US" sz="2900" dirty="0">
                <a:solidFill>
                  <a:schemeClr val="dk1"/>
                </a:solidFill>
                <a:latin typeface="Noto Sans Symbols"/>
                <a:ea typeface="Noto Sans Symbols"/>
                <a:cs typeface="Noto Sans Symbols"/>
                <a:sym typeface="Noto Sans Symbols"/>
              </a:rPr>
              <a:t>(</a:t>
            </a:r>
            <a:r>
              <a:rPr lang="en-US" sz="2200" dirty="0">
                <a:solidFill>
                  <a:schemeClr val="dk1"/>
                </a:solidFill>
                <a:latin typeface="Noto Sans Symbols"/>
                <a:ea typeface="Noto Sans Symbols"/>
                <a:cs typeface="Noto Sans Symbols"/>
                <a:sym typeface="Noto Sans Symbols"/>
              </a:rPr>
              <a:t>〈</a:t>
            </a:r>
            <a:r>
              <a:rPr lang="en-US" sz="2200" b="1" dirty="0">
                <a:solidFill>
                  <a:schemeClr val="dk1"/>
                </a:solidFill>
                <a:latin typeface="Times New Roman"/>
                <a:ea typeface="Times New Roman"/>
                <a:cs typeface="Times New Roman"/>
                <a:sym typeface="Times New Roman"/>
              </a:rPr>
              <a:t>w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a:t>
            </a:r>
            <a:r>
              <a:rPr lang="en-US" sz="2200" b="1" dirty="0">
                <a:solidFill>
                  <a:schemeClr val="dk1"/>
                </a:solidFill>
                <a:latin typeface="Times New Roman"/>
                <a:ea typeface="Times New Roman"/>
                <a:cs typeface="Times New Roman"/>
                <a:sym typeface="Times New Roman"/>
              </a:rPr>
              <a:t>x</a:t>
            </a:r>
            <a:r>
              <a:rPr lang="en-US" sz="1875" b="1" baseline="-25000" dirty="0">
                <a:solidFill>
                  <a:schemeClr val="dk1"/>
                </a:solidFill>
                <a:latin typeface="Times New Roman"/>
                <a:ea typeface="Times New Roman"/>
                <a:cs typeface="Times New Roman"/>
                <a:sym typeface="Times New Roman"/>
              </a:rPr>
              <a:t>i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a:t>
            </a:r>
            <a:r>
              <a:rPr lang="en-US" sz="2200" i="1" dirty="0">
                <a:solidFill>
                  <a:schemeClr val="dk1"/>
                </a:solidFill>
                <a:latin typeface="Times New Roman"/>
                <a:ea typeface="Times New Roman"/>
                <a:cs typeface="Times New Roman"/>
                <a:sym typeface="Times New Roman"/>
              </a:rPr>
              <a:t>b</a:t>
            </a:r>
            <a:r>
              <a:rPr lang="en-US" sz="2900" dirty="0">
                <a:solidFill>
                  <a:schemeClr val="dk1"/>
                </a:solidFill>
                <a:latin typeface="Noto Sans Symbols"/>
                <a:ea typeface="Noto Sans Symbols"/>
                <a:cs typeface="Noto Sans Symbols"/>
                <a:sym typeface="Noto Sans Symbols"/>
              </a:rPr>
              <a:t>)</a:t>
            </a:r>
            <a:r>
              <a:rPr lang="en-US" sz="2900" dirty="0">
                <a:solidFill>
                  <a:schemeClr val="dk1"/>
                </a:solidFill>
                <a:latin typeface="Times New Roman"/>
                <a:ea typeface="Times New Roman"/>
                <a:cs typeface="Times New Roman"/>
                <a:sym typeface="Times New Roman"/>
              </a:rPr>
              <a:t> </a:t>
            </a:r>
            <a:r>
              <a:rPr lang="en-US" sz="2200" dirty="0">
                <a:solidFill>
                  <a:schemeClr val="dk1"/>
                </a:solidFill>
                <a:latin typeface="Noto Sans Symbols"/>
                <a:ea typeface="Noto Sans Symbols"/>
                <a:cs typeface="Noto Sans Symbols"/>
                <a:sym typeface="Noto Sans Symbols"/>
              </a:rPr>
              <a:t>&lt;</a:t>
            </a:r>
            <a:r>
              <a:rPr lang="en-US" sz="2200" dirty="0">
                <a:solidFill>
                  <a:schemeClr val="dk1"/>
                </a:solidFill>
                <a:latin typeface="Times New Roman"/>
                <a:ea typeface="Times New Roman"/>
                <a:cs typeface="Times New Roman"/>
                <a:sym typeface="Times New Roman"/>
              </a:rPr>
              <a:t> 1,</a:t>
            </a:r>
            <a:endParaRPr sz="2200" dirty="0">
              <a:solidFill>
                <a:schemeClr val="dk1"/>
              </a:solidFill>
              <a:latin typeface="Times New Roman"/>
              <a:ea typeface="Times New Roman"/>
              <a:cs typeface="Times New Roman"/>
              <a:sym typeface="Times New Roman"/>
            </a:endParaRPr>
          </a:p>
        </p:txBody>
      </p:sp>
      <p:sp>
        <p:nvSpPr>
          <p:cNvPr id="604" name="Google Shape;604;p30"/>
          <p:cNvSpPr txBox="1"/>
          <p:nvPr/>
        </p:nvSpPr>
        <p:spPr>
          <a:xfrm>
            <a:off x="1431675" y="2145459"/>
            <a:ext cx="7930727" cy="468630"/>
          </a:xfrm>
          <a:prstGeom prst="rect">
            <a:avLst/>
          </a:prstGeom>
          <a:noFill/>
          <a:ln>
            <a:noFill/>
          </a:ln>
        </p:spPr>
        <p:txBody>
          <a:bodyPr spcFirstLastPara="1" wrap="square" lIns="0" tIns="13325" rIns="0" bIns="0" anchor="t" anchorCtr="0">
            <a:spAutoFit/>
          </a:bodyPr>
          <a:lstStyle/>
          <a:p>
            <a:pPr marL="50800" marR="0" lvl="0" indent="0" algn="l"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If	0 </a:t>
            </a:r>
            <a:r>
              <a:rPr lang="en-US" sz="2200" dirty="0">
                <a:solidFill>
                  <a:schemeClr val="dk1"/>
                </a:solidFill>
                <a:latin typeface="Noto Sans Symbols"/>
                <a:ea typeface="Noto Sans Symbols"/>
                <a:cs typeface="Noto Sans Symbols"/>
                <a:sym typeface="Noto Sans Symbols"/>
              </a:rPr>
              <a:t>&lt;</a:t>
            </a:r>
            <a:r>
              <a:rPr lang="en-US" sz="2200" dirty="0">
                <a:solidFill>
                  <a:schemeClr val="dk1"/>
                </a:solidFill>
                <a:latin typeface="Times New Roman"/>
                <a:ea typeface="Times New Roman"/>
                <a:cs typeface="Times New Roman"/>
                <a:sym typeface="Times New Roman"/>
              </a:rPr>
              <a:t> </a:t>
            </a:r>
            <a:r>
              <a:rPr lang="en-US" sz="2300" i="1" dirty="0">
                <a:solidFill>
                  <a:schemeClr val="dk1"/>
                </a:solidFill>
                <a:latin typeface="Noto Sans Symbols"/>
                <a:ea typeface="Noto Sans Symbols"/>
                <a:cs typeface="Noto Sans Symbols"/>
                <a:sym typeface="Noto Sans Symbols"/>
              </a:rPr>
              <a:t>α</a:t>
            </a:r>
            <a:r>
              <a:rPr lang="en-US" sz="1875" baseline="-25000" dirty="0">
                <a:solidFill>
                  <a:schemeClr val="dk1"/>
                </a:solidFill>
                <a:latin typeface="Times New Roman"/>
                <a:ea typeface="Times New Roman"/>
                <a:cs typeface="Times New Roman"/>
                <a:sym typeface="Times New Roman"/>
              </a:rPr>
              <a:t>i </a:t>
            </a:r>
            <a:r>
              <a:rPr lang="en-US" sz="2200" dirty="0">
                <a:solidFill>
                  <a:schemeClr val="dk1"/>
                </a:solidFill>
                <a:latin typeface="Noto Sans Symbols"/>
                <a:ea typeface="Noto Sans Symbols"/>
                <a:cs typeface="Noto Sans Symbols"/>
                <a:sym typeface="Noto Sans Symbols"/>
              </a:rPr>
              <a:t>&lt;</a:t>
            </a:r>
            <a:r>
              <a:rPr lang="en-US" sz="2200" dirty="0">
                <a:solidFill>
                  <a:schemeClr val="dk1"/>
                </a:solidFill>
                <a:latin typeface="Times New Roman"/>
                <a:ea typeface="Times New Roman"/>
                <a:cs typeface="Times New Roman"/>
                <a:sym typeface="Times New Roman"/>
              </a:rPr>
              <a:t> </a:t>
            </a:r>
            <a:r>
              <a:rPr lang="en-US" sz="2200" i="1" dirty="0" smtClean="0">
                <a:solidFill>
                  <a:schemeClr val="dk1"/>
                </a:solidFill>
                <a:latin typeface="Times New Roman"/>
                <a:ea typeface="Times New Roman"/>
                <a:cs typeface="Times New Roman"/>
                <a:sym typeface="Times New Roman"/>
              </a:rPr>
              <a:t>C </a:t>
            </a:r>
            <a:r>
              <a:rPr lang="en-US" sz="2200" dirty="0" smtClean="0">
                <a:solidFill>
                  <a:schemeClr val="dk1"/>
                </a:solidFill>
                <a:latin typeface="Times New Roman"/>
                <a:ea typeface="Times New Roman"/>
                <a:cs typeface="Times New Roman"/>
                <a:sym typeface="Times New Roman"/>
              </a:rPr>
              <a:t>then   </a:t>
            </a:r>
            <a:r>
              <a:rPr lang="en-US" sz="2200" i="1" dirty="0" err="1" smtClean="0">
                <a:solidFill>
                  <a:schemeClr val="dk1"/>
                </a:solidFill>
                <a:latin typeface="Times New Roman"/>
                <a:ea typeface="Times New Roman"/>
                <a:cs typeface="Times New Roman"/>
                <a:sym typeface="Times New Roman"/>
              </a:rPr>
              <a:t>y</a:t>
            </a:r>
            <a:r>
              <a:rPr lang="en-US" sz="1875" i="1" baseline="-25000" dirty="0" err="1" smtClean="0">
                <a:solidFill>
                  <a:schemeClr val="dk1"/>
                </a:solidFill>
                <a:latin typeface="Times New Roman"/>
                <a:ea typeface="Times New Roman"/>
                <a:cs typeface="Times New Roman"/>
                <a:sym typeface="Times New Roman"/>
              </a:rPr>
              <a:t>i</a:t>
            </a:r>
            <a:r>
              <a:rPr lang="en-US" sz="1875" i="1" baseline="-25000" dirty="0" smtClean="0">
                <a:solidFill>
                  <a:schemeClr val="dk1"/>
                </a:solidFill>
                <a:latin typeface="Times New Roman"/>
                <a:ea typeface="Times New Roman"/>
                <a:cs typeface="Times New Roman"/>
                <a:sym typeface="Times New Roman"/>
              </a:rPr>
              <a:t> </a:t>
            </a:r>
            <a:r>
              <a:rPr lang="en-US" sz="2900" dirty="0">
                <a:solidFill>
                  <a:schemeClr val="dk1"/>
                </a:solidFill>
                <a:latin typeface="Noto Sans Symbols"/>
                <a:ea typeface="Noto Sans Symbols"/>
                <a:cs typeface="Noto Sans Symbols"/>
                <a:sym typeface="Noto Sans Symbols"/>
              </a:rPr>
              <a:t>(</a:t>
            </a:r>
            <a:r>
              <a:rPr lang="en-US" sz="2200" dirty="0">
                <a:solidFill>
                  <a:schemeClr val="dk1"/>
                </a:solidFill>
                <a:latin typeface="Noto Sans Symbols"/>
                <a:ea typeface="Noto Sans Symbols"/>
                <a:cs typeface="Noto Sans Symbols"/>
                <a:sym typeface="Noto Sans Symbols"/>
              </a:rPr>
              <a:t>〈</a:t>
            </a:r>
            <a:r>
              <a:rPr lang="en-US" sz="2200" b="1" dirty="0">
                <a:solidFill>
                  <a:schemeClr val="dk1"/>
                </a:solidFill>
                <a:latin typeface="Times New Roman"/>
                <a:ea typeface="Times New Roman"/>
                <a:cs typeface="Times New Roman"/>
                <a:sym typeface="Times New Roman"/>
              </a:rPr>
              <a:t>w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a:t>
            </a:r>
            <a:r>
              <a:rPr lang="en-US" sz="2200" b="1" dirty="0">
                <a:solidFill>
                  <a:schemeClr val="dk1"/>
                </a:solidFill>
                <a:latin typeface="Times New Roman"/>
                <a:ea typeface="Times New Roman"/>
                <a:cs typeface="Times New Roman"/>
                <a:sym typeface="Times New Roman"/>
              </a:rPr>
              <a:t>x</a:t>
            </a:r>
            <a:r>
              <a:rPr lang="en-US" sz="1875" b="1" baseline="-25000" dirty="0">
                <a:solidFill>
                  <a:schemeClr val="dk1"/>
                </a:solidFill>
                <a:latin typeface="Times New Roman"/>
                <a:ea typeface="Times New Roman"/>
                <a:cs typeface="Times New Roman"/>
                <a:sym typeface="Times New Roman"/>
              </a:rPr>
              <a:t>i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a:t>
            </a:r>
            <a:r>
              <a:rPr lang="en-US" sz="2200" i="1" dirty="0">
                <a:solidFill>
                  <a:schemeClr val="dk1"/>
                </a:solidFill>
                <a:latin typeface="Times New Roman"/>
                <a:ea typeface="Times New Roman"/>
                <a:cs typeface="Times New Roman"/>
                <a:sym typeface="Times New Roman"/>
              </a:rPr>
              <a:t>b</a:t>
            </a:r>
            <a:r>
              <a:rPr lang="en-US" sz="2900" dirty="0">
                <a:solidFill>
                  <a:schemeClr val="dk1"/>
                </a:solidFill>
                <a:latin typeface="Noto Sans Symbols"/>
                <a:ea typeface="Noto Sans Symbols"/>
                <a:cs typeface="Noto Sans Symbols"/>
                <a:sym typeface="Noto Sans Symbols"/>
              </a:rPr>
              <a:t>)</a:t>
            </a:r>
            <a:r>
              <a:rPr lang="en-US" sz="2900" dirty="0">
                <a:solidFill>
                  <a:schemeClr val="dk1"/>
                </a:solidFill>
                <a:latin typeface="Times New Roman"/>
                <a:ea typeface="Times New Roman"/>
                <a:cs typeface="Times New Roman"/>
                <a:sym typeface="Times New Roman"/>
              </a:rPr>
              <a:t>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1, </a:t>
            </a:r>
            <a:r>
              <a:rPr lang="en-US" sz="2200" dirty="0" smtClean="0">
                <a:solidFill>
                  <a:schemeClr val="dk1"/>
                </a:solidFill>
                <a:latin typeface="Times New Roman"/>
                <a:ea typeface="Times New Roman"/>
                <a:cs typeface="Times New Roman"/>
                <a:sym typeface="Times New Roman"/>
              </a:rPr>
              <a:t>           and </a:t>
            </a:r>
            <a:r>
              <a:rPr lang="en-US" sz="2300" i="1" dirty="0" err="1">
                <a:solidFill>
                  <a:schemeClr val="dk1"/>
                </a:solidFill>
                <a:latin typeface="Noto Sans Symbols"/>
                <a:ea typeface="Noto Sans Symbols"/>
                <a:cs typeface="Noto Sans Symbols"/>
                <a:sym typeface="Noto Sans Symbols"/>
              </a:rPr>
              <a:t>ξ</a:t>
            </a:r>
            <a:r>
              <a:rPr lang="en-US" sz="1875" baseline="-25000" dirty="0" err="1">
                <a:solidFill>
                  <a:schemeClr val="dk1"/>
                </a:solidFill>
                <a:latin typeface="Times New Roman"/>
                <a:ea typeface="Times New Roman"/>
                <a:cs typeface="Times New Roman"/>
                <a:sym typeface="Times New Roman"/>
              </a:rPr>
              <a:t>i</a:t>
            </a:r>
            <a:r>
              <a:rPr lang="en-US" sz="1875" baseline="-25000" dirty="0">
                <a:solidFill>
                  <a:schemeClr val="dk1"/>
                </a:solidFill>
                <a:latin typeface="Times New Roman"/>
                <a:ea typeface="Times New Roman"/>
                <a:cs typeface="Times New Roman"/>
                <a:sym typeface="Times New Roman"/>
              </a:rPr>
              <a:t>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0</a:t>
            </a:r>
            <a:endParaRPr sz="2200" dirty="0">
              <a:solidFill>
                <a:schemeClr val="dk1"/>
              </a:solidFill>
              <a:latin typeface="Times New Roman"/>
              <a:ea typeface="Times New Roman"/>
              <a:cs typeface="Times New Roman"/>
              <a:sym typeface="Times New Roman"/>
            </a:endParaRPr>
          </a:p>
        </p:txBody>
      </p:sp>
      <p:sp>
        <p:nvSpPr>
          <p:cNvPr id="605" name="Google Shape;605;p30"/>
          <p:cNvSpPr txBox="1"/>
          <p:nvPr/>
        </p:nvSpPr>
        <p:spPr>
          <a:xfrm>
            <a:off x="3325992" y="1726092"/>
            <a:ext cx="3771053" cy="468630"/>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None/>
            </a:pPr>
            <a:r>
              <a:rPr lang="en-US" sz="2200" dirty="0" smtClean="0">
                <a:solidFill>
                  <a:schemeClr val="dk1"/>
                </a:solidFill>
                <a:latin typeface="Times New Roman"/>
                <a:ea typeface="Times New Roman"/>
                <a:cs typeface="Times New Roman"/>
                <a:sym typeface="Times New Roman"/>
              </a:rPr>
              <a:t>   then</a:t>
            </a:r>
            <a:r>
              <a:rPr lang="en-US" sz="2200" dirty="0">
                <a:solidFill>
                  <a:schemeClr val="dk1"/>
                </a:solidFill>
                <a:latin typeface="Times New Roman"/>
                <a:ea typeface="Times New Roman"/>
                <a:cs typeface="Times New Roman"/>
                <a:sym typeface="Times New Roman"/>
              </a:rPr>
              <a:t>	</a:t>
            </a:r>
            <a:r>
              <a:rPr lang="en-US" sz="2200" i="1" dirty="0" err="1">
                <a:solidFill>
                  <a:schemeClr val="dk1"/>
                </a:solidFill>
                <a:latin typeface="Times New Roman"/>
                <a:ea typeface="Times New Roman"/>
                <a:cs typeface="Times New Roman"/>
                <a:sym typeface="Times New Roman"/>
              </a:rPr>
              <a:t>y</a:t>
            </a:r>
            <a:r>
              <a:rPr lang="en-US" sz="1875" i="1" baseline="-25000" dirty="0" err="1">
                <a:solidFill>
                  <a:schemeClr val="dk1"/>
                </a:solidFill>
                <a:latin typeface="Times New Roman"/>
                <a:ea typeface="Times New Roman"/>
                <a:cs typeface="Times New Roman"/>
                <a:sym typeface="Times New Roman"/>
              </a:rPr>
              <a:t>i</a:t>
            </a:r>
            <a:r>
              <a:rPr lang="en-US" sz="1875" i="1" baseline="-25000" dirty="0">
                <a:solidFill>
                  <a:schemeClr val="dk1"/>
                </a:solidFill>
                <a:latin typeface="Times New Roman"/>
                <a:ea typeface="Times New Roman"/>
                <a:cs typeface="Times New Roman"/>
                <a:sym typeface="Times New Roman"/>
              </a:rPr>
              <a:t> </a:t>
            </a:r>
            <a:r>
              <a:rPr lang="en-US" sz="2900" dirty="0">
                <a:solidFill>
                  <a:schemeClr val="dk1"/>
                </a:solidFill>
                <a:latin typeface="Noto Sans Symbols"/>
                <a:ea typeface="Noto Sans Symbols"/>
                <a:cs typeface="Noto Sans Symbols"/>
                <a:sym typeface="Noto Sans Symbols"/>
              </a:rPr>
              <a:t>(</a:t>
            </a:r>
            <a:r>
              <a:rPr lang="en-US" sz="2200" dirty="0">
                <a:solidFill>
                  <a:schemeClr val="dk1"/>
                </a:solidFill>
                <a:latin typeface="Noto Sans Symbols"/>
                <a:ea typeface="Noto Sans Symbols"/>
                <a:cs typeface="Noto Sans Symbols"/>
                <a:sym typeface="Noto Sans Symbols"/>
              </a:rPr>
              <a:t>〈</a:t>
            </a:r>
            <a:r>
              <a:rPr lang="en-US" sz="2200" b="1" dirty="0">
                <a:solidFill>
                  <a:schemeClr val="dk1"/>
                </a:solidFill>
                <a:latin typeface="Times New Roman"/>
                <a:ea typeface="Times New Roman"/>
                <a:cs typeface="Times New Roman"/>
                <a:sym typeface="Times New Roman"/>
              </a:rPr>
              <a:t>w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a:t>
            </a:r>
            <a:r>
              <a:rPr lang="en-US" sz="2200" b="1" dirty="0">
                <a:solidFill>
                  <a:schemeClr val="dk1"/>
                </a:solidFill>
                <a:latin typeface="Times New Roman"/>
                <a:ea typeface="Times New Roman"/>
                <a:cs typeface="Times New Roman"/>
                <a:sym typeface="Times New Roman"/>
              </a:rPr>
              <a:t>x</a:t>
            </a:r>
            <a:r>
              <a:rPr lang="en-US" sz="1875" b="1" baseline="-25000" dirty="0">
                <a:solidFill>
                  <a:schemeClr val="dk1"/>
                </a:solidFill>
                <a:latin typeface="Times New Roman"/>
                <a:ea typeface="Times New Roman"/>
                <a:cs typeface="Times New Roman"/>
                <a:sym typeface="Times New Roman"/>
              </a:rPr>
              <a:t>i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a:t>
            </a:r>
            <a:r>
              <a:rPr lang="en-US" sz="2200" i="1" dirty="0">
                <a:solidFill>
                  <a:schemeClr val="dk1"/>
                </a:solidFill>
                <a:latin typeface="Times New Roman"/>
                <a:ea typeface="Times New Roman"/>
                <a:cs typeface="Times New Roman"/>
                <a:sym typeface="Times New Roman"/>
              </a:rPr>
              <a:t>b</a:t>
            </a:r>
            <a:r>
              <a:rPr lang="en-US" sz="2900" dirty="0">
                <a:solidFill>
                  <a:schemeClr val="dk1"/>
                </a:solidFill>
                <a:latin typeface="Noto Sans Symbols"/>
                <a:ea typeface="Noto Sans Symbols"/>
                <a:cs typeface="Noto Sans Symbols"/>
                <a:sym typeface="Noto Sans Symbols"/>
              </a:rPr>
              <a:t>)</a:t>
            </a:r>
            <a:r>
              <a:rPr lang="en-US" sz="2900" dirty="0">
                <a:solidFill>
                  <a:schemeClr val="dk1"/>
                </a:solidFill>
                <a:latin typeface="Times New Roman"/>
                <a:ea typeface="Times New Roman"/>
                <a:cs typeface="Times New Roman"/>
                <a:sym typeface="Times New Roman"/>
              </a:rPr>
              <a:t> </a:t>
            </a:r>
            <a:r>
              <a:rPr lang="en-US" sz="2200" dirty="0">
                <a:solidFill>
                  <a:schemeClr val="dk1"/>
                </a:solidFill>
                <a:latin typeface="Noto Sans Symbols"/>
                <a:ea typeface="Noto Sans Symbols"/>
                <a:cs typeface="Noto Sans Symbols"/>
                <a:sym typeface="Noto Sans Symbols"/>
              </a:rPr>
              <a:t>≥</a:t>
            </a:r>
            <a:r>
              <a:rPr lang="en-US" sz="2200" dirty="0">
                <a:solidFill>
                  <a:schemeClr val="dk1"/>
                </a:solidFill>
                <a:latin typeface="Times New Roman"/>
                <a:ea typeface="Times New Roman"/>
                <a:cs typeface="Times New Roman"/>
                <a:sym typeface="Times New Roman"/>
              </a:rPr>
              <a:t> 1,</a:t>
            </a:r>
            <a:endParaRPr sz="2200" dirty="0">
              <a:solidFill>
                <a:schemeClr val="dk1"/>
              </a:solidFill>
              <a:latin typeface="Times New Roman"/>
              <a:ea typeface="Times New Roman"/>
              <a:cs typeface="Times New Roman"/>
              <a:sym typeface="Times New Roman"/>
            </a:endParaRPr>
          </a:p>
        </p:txBody>
      </p:sp>
      <p:sp>
        <p:nvSpPr>
          <p:cNvPr id="606" name="Google Shape;606;p30"/>
          <p:cNvSpPr/>
          <p:nvPr/>
        </p:nvSpPr>
        <p:spPr>
          <a:xfrm>
            <a:off x="1380032" y="1820451"/>
            <a:ext cx="8053493" cy="1277620"/>
          </a:xfrm>
          <a:custGeom>
            <a:avLst/>
            <a:gdLst/>
            <a:ahLst/>
            <a:cxnLst/>
            <a:rect l="l" t="t" r="r" b="b"/>
            <a:pathLst>
              <a:path w="6040120" h="1277620" extrusionOk="0">
                <a:moveTo>
                  <a:pt x="0" y="0"/>
                </a:moveTo>
                <a:lnTo>
                  <a:pt x="6039665" y="0"/>
                </a:lnTo>
                <a:lnTo>
                  <a:pt x="6039665" y="1277371"/>
                </a:lnTo>
                <a:lnTo>
                  <a:pt x="0" y="1277371"/>
                </a:lnTo>
                <a:lnTo>
                  <a:pt x="0" y="0"/>
                </a:lnTo>
                <a:close/>
              </a:path>
            </a:pathLst>
          </a:custGeom>
          <a:noFill/>
          <a:ln w="159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7" name="Google Shape;607;p30"/>
          <p:cNvSpPr txBox="1"/>
          <p:nvPr/>
        </p:nvSpPr>
        <p:spPr>
          <a:xfrm>
            <a:off x="10569787" y="2272076"/>
            <a:ext cx="1106592"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[Eq.33]</a:t>
            </a:r>
            <a:endParaRPr sz="2000">
              <a:solidFill>
                <a:schemeClr val="dk1"/>
              </a:solidFill>
              <a:latin typeface="Arial"/>
              <a:ea typeface="Arial"/>
              <a:cs typeface="Arial"/>
              <a:sym typeface="Arial"/>
            </a:endParaRPr>
          </a:p>
        </p:txBody>
      </p:sp>
      <p:sp>
        <p:nvSpPr>
          <p:cNvPr id="608" name="Google Shape;608;p30"/>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Các đặc điểm quan trọng</a:t>
            </a:r>
            <a:endParaRPr sz="3959"/>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Phân lớp tuyến tính</a:t>
            </a:r>
            <a:endParaRPr/>
          </a:p>
        </p:txBody>
      </p:sp>
      <p:sp>
        <p:nvSpPr>
          <p:cNvPr id="130" name="Google Shape;130;p4"/>
          <p:cNvSpPr txBox="1">
            <a:spLocks noGrp="1"/>
          </p:cNvSpPr>
          <p:nvPr>
            <p:ph type="body" idx="1"/>
          </p:nvPr>
        </p:nvSpPr>
        <p:spPr>
          <a:xfrm>
            <a:off x="838200" y="1620981"/>
            <a:ext cx="10515600" cy="4555981"/>
          </a:xfrm>
          <a:prstGeom prst="rect">
            <a:avLst/>
          </a:prstGeom>
          <a:noFill/>
          <a:ln>
            <a:noFill/>
          </a:ln>
        </p:spPr>
        <p:txBody>
          <a:bodyPr spcFirstLastPara="1" wrap="square" lIns="91425" tIns="45700" rIns="91425" bIns="45700" anchor="t" anchorCtr="0">
            <a:normAutofit/>
          </a:bodyPr>
          <a:lstStyle/>
          <a:p>
            <a:pPr marL="355600" lvl="0" indent="-342900" algn="l" rtl="0">
              <a:lnSpc>
                <a:spcPct val="100000"/>
              </a:lnSpc>
              <a:spcBef>
                <a:spcPts val="0"/>
              </a:spcBef>
              <a:spcAft>
                <a:spcPts val="0"/>
              </a:spcAft>
              <a:buClr>
                <a:schemeClr val="dk1"/>
              </a:buClr>
              <a:buSzPts val="2800"/>
              <a:buChar char="•"/>
            </a:pPr>
            <a:r>
              <a:rPr lang="en-US">
                <a:latin typeface="Arial"/>
                <a:ea typeface="Arial"/>
                <a:cs typeface="Arial"/>
                <a:sym typeface="Arial"/>
              </a:rPr>
              <a:t>Tìm hàm tuyến tính phân tách hai lớp của dữ liệu: lớp có nhãn dương (positive) và lớp có nhãn âm (negative)</a:t>
            </a:r>
            <a:endParaRPr>
              <a:latin typeface="Arial"/>
              <a:ea typeface="Arial"/>
              <a:cs typeface="Arial"/>
              <a:sym typeface="Arial"/>
            </a:endParaRPr>
          </a:p>
          <a:p>
            <a:pPr marL="228600" lvl="0" indent="-50800" algn="l" rtl="0">
              <a:lnSpc>
                <a:spcPct val="100000"/>
              </a:lnSpc>
              <a:spcBef>
                <a:spcPts val="1000"/>
              </a:spcBef>
              <a:spcAft>
                <a:spcPts val="0"/>
              </a:spcAft>
              <a:buClr>
                <a:schemeClr val="dk1"/>
              </a:buClr>
              <a:buSzPts val="2800"/>
              <a:buNone/>
            </a:pPr>
            <a:endParaRPr/>
          </a:p>
        </p:txBody>
      </p:sp>
      <p:sp>
        <p:nvSpPr>
          <p:cNvPr id="132" name="Google Shape;132;p4"/>
          <p:cNvSpPr txBox="1"/>
          <p:nvPr/>
        </p:nvSpPr>
        <p:spPr>
          <a:xfrm>
            <a:off x="8599140" y="2999553"/>
            <a:ext cx="2111110" cy="939165"/>
          </a:xfrm>
          <a:prstGeom prst="rect">
            <a:avLst/>
          </a:prstGeom>
          <a:noFill/>
          <a:ln>
            <a:noFill/>
          </a:ln>
        </p:spPr>
        <p:txBody>
          <a:bodyPr spcFirstLastPara="1" wrap="square" lIns="0" tIns="111125" rIns="0" bIns="0" anchor="t" anchorCtr="0">
            <a:spAutoFit/>
          </a:bodyPr>
          <a:lstStyle/>
          <a:p>
            <a:pPr marL="38100" marR="0" lvl="0" indent="0" algn="l" rtl="0">
              <a:lnSpc>
                <a:spcPct val="100000"/>
              </a:lnSpc>
              <a:spcBef>
                <a:spcPts val="0"/>
              </a:spcBef>
              <a:spcAft>
                <a:spcPts val="0"/>
              </a:spcAft>
              <a:buNone/>
            </a:pPr>
            <a:r>
              <a:rPr lang="en-US" sz="2350" b="1" i="0" u="none" strike="noStrike" cap="none" dirty="0">
                <a:solidFill>
                  <a:schemeClr val="dk1"/>
                </a:solidFill>
                <a:latin typeface="Times New Roman"/>
                <a:ea typeface="Times New Roman"/>
                <a:cs typeface="Times New Roman"/>
                <a:sym typeface="Times New Roman"/>
              </a:rPr>
              <a:t>x</a:t>
            </a:r>
            <a:r>
              <a:rPr lang="en-US" sz="2025" b="0" i="1" u="none" strike="noStrike" cap="none" baseline="-25000" dirty="0">
                <a:solidFill>
                  <a:schemeClr val="dk1"/>
                </a:solidFill>
                <a:latin typeface="Times New Roman"/>
                <a:ea typeface="Times New Roman"/>
                <a:cs typeface="Times New Roman"/>
                <a:sym typeface="Times New Roman"/>
              </a:rPr>
              <a:t>i </a:t>
            </a:r>
            <a:r>
              <a:rPr lang="en-US" sz="2350" b="0" i="0" u="none" strike="noStrike" cap="none" dirty="0">
                <a:solidFill>
                  <a:schemeClr val="dk1"/>
                </a:solidFill>
                <a:latin typeface="Noto Sans Symbols"/>
                <a:ea typeface="Noto Sans Symbols"/>
                <a:cs typeface="Noto Sans Symbols"/>
                <a:sym typeface="Noto Sans Symbols"/>
              </a:rPr>
              <a:t>⋅</a:t>
            </a:r>
            <a:r>
              <a:rPr lang="en-US" sz="2350" b="0" i="0" u="none" strike="noStrike" cap="none" dirty="0">
                <a:solidFill>
                  <a:schemeClr val="dk1"/>
                </a:solidFill>
                <a:latin typeface="Times New Roman"/>
                <a:ea typeface="Times New Roman"/>
                <a:cs typeface="Times New Roman"/>
                <a:sym typeface="Times New Roman"/>
              </a:rPr>
              <a:t> </a:t>
            </a:r>
            <a:r>
              <a:rPr lang="en-US" sz="2350" b="1" i="0" u="none" strike="noStrike" cap="none" dirty="0">
                <a:solidFill>
                  <a:schemeClr val="dk1"/>
                </a:solidFill>
                <a:latin typeface="Times New Roman"/>
                <a:ea typeface="Times New Roman"/>
                <a:cs typeface="Times New Roman"/>
                <a:sym typeface="Times New Roman"/>
              </a:rPr>
              <a:t>w </a:t>
            </a:r>
            <a:r>
              <a:rPr lang="en-US" sz="2350" b="0" i="0" u="none" strike="noStrike" cap="none" dirty="0">
                <a:solidFill>
                  <a:schemeClr val="dk1"/>
                </a:solidFill>
                <a:latin typeface="Noto Sans Symbols"/>
                <a:ea typeface="Noto Sans Symbols"/>
                <a:cs typeface="Noto Sans Symbols"/>
                <a:sym typeface="Noto Sans Symbols"/>
              </a:rPr>
              <a:t>+</a:t>
            </a:r>
            <a:r>
              <a:rPr lang="en-US" sz="2350" b="0" i="0" u="none" strike="noStrike" cap="none" dirty="0">
                <a:solidFill>
                  <a:schemeClr val="dk1"/>
                </a:solidFill>
                <a:latin typeface="Times New Roman"/>
                <a:ea typeface="Times New Roman"/>
                <a:cs typeface="Times New Roman"/>
                <a:sym typeface="Times New Roman"/>
              </a:rPr>
              <a:t> </a:t>
            </a:r>
            <a:r>
              <a:rPr lang="en-US" sz="2350" b="0" i="1" u="none" strike="noStrike" cap="none" dirty="0">
                <a:solidFill>
                  <a:schemeClr val="dk1"/>
                </a:solidFill>
                <a:latin typeface="Times New Roman"/>
                <a:ea typeface="Times New Roman"/>
                <a:cs typeface="Times New Roman"/>
                <a:sym typeface="Times New Roman"/>
              </a:rPr>
              <a:t>b </a:t>
            </a:r>
            <a:r>
              <a:rPr lang="en-US" sz="2350" b="0" i="0" u="none" strike="noStrike" cap="none" dirty="0">
                <a:solidFill>
                  <a:schemeClr val="dk1"/>
                </a:solidFill>
                <a:latin typeface="Noto Sans Symbols"/>
                <a:ea typeface="Noto Sans Symbols"/>
                <a:cs typeface="Noto Sans Symbols"/>
                <a:sym typeface="Noto Sans Symbols"/>
              </a:rPr>
              <a:t>≥</a:t>
            </a:r>
            <a:r>
              <a:rPr lang="en-US" sz="2350" b="0" i="0" u="none" strike="noStrike" cap="none" dirty="0">
                <a:solidFill>
                  <a:schemeClr val="dk1"/>
                </a:solidFill>
                <a:latin typeface="Times New Roman"/>
                <a:ea typeface="Times New Roman"/>
                <a:cs typeface="Times New Roman"/>
                <a:sym typeface="Times New Roman"/>
              </a:rPr>
              <a:t> 0</a:t>
            </a:r>
            <a:endParaRPr sz="2350" b="0" i="0" u="none" strike="noStrike" cap="none" dirty="0">
              <a:solidFill>
                <a:schemeClr val="dk1"/>
              </a:solidFill>
              <a:latin typeface="Times New Roman"/>
              <a:ea typeface="Times New Roman"/>
              <a:cs typeface="Times New Roman"/>
              <a:sym typeface="Times New Roman"/>
            </a:endParaRPr>
          </a:p>
          <a:p>
            <a:pPr marL="42545" marR="0" lvl="0" indent="0" algn="l" rtl="0">
              <a:lnSpc>
                <a:spcPct val="100000"/>
              </a:lnSpc>
              <a:spcBef>
                <a:spcPts val="775"/>
              </a:spcBef>
              <a:spcAft>
                <a:spcPts val="0"/>
              </a:spcAft>
              <a:buNone/>
            </a:pPr>
            <a:r>
              <a:rPr lang="en-US" sz="2350" b="1" i="0" u="none" strike="noStrike" cap="none" dirty="0">
                <a:solidFill>
                  <a:schemeClr val="dk1"/>
                </a:solidFill>
                <a:latin typeface="Times New Roman"/>
                <a:ea typeface="Times New Roman"/>
                <a:cs typeface="Times New Roman"/>
                <a:sym typeface="Times New Roman"/>
              </a:rPr>
              <a:t>x</a:t>
            </a:r>
            <a:r>
              <a:rPr lang="en-US" sz="2025" b="0" i="1" u="none" strike="noStrike" cap="none" baseline="-25000" dirty="0">
                <a:solidFill>
                  <a:schemeClr val="dk1"/>
                </a:solidFill>
                <a:latin typeface="Times New Roman"/>
                <a:ea typeface="Times New Roman"/>
                <a:cs typeface="Times New Roman"/>
                <a:sym typeface="Times New Roman"/>
              </a:rPr>
              <a:t>i </a:t>
            </a:r>
            <a:r>
              <a:rPr lang="en-US" sz="2350" b="0" i="0" u="none" strike="noStrike" cap="none" dirty="0">
                <a:solidFill>
                  <a:schemeClr val="dk1"/>
                </a:solidFill>
                <a:latin typeface="Noto Sans Symbols"/>
                <a:ea typeface="Noto Sans Symbols"/>
                <a:cs typeface="Noto Sans Symbols"/>
                <a:sym typeface="Noto Sans Symbols"/>
              </a:rPr>
              <a:t>⋅</a:t>
            </a:r>
            <a:r>
              <a:rPr lang="en-US" sz="2350" b="0" i="0" u="none" strike="noStrike" cap="none" dirty="0">
                <a:solidFill>
                  <a:schemeClr val="dk1"/>
                </a:solidFill>
                <a:latin typeface="Times New Roman"/>
                <a:ea typeface="Times New Roman"/>
                <a:cs typeface="Times New Roman"/>
                <a:sym typeface="Times New Roman"/>
              </a:rPr>
              <a:t> </a:t>
            </a:r>
            <a:r>
              <a:rPr lang="en-US" sz="2350" b="1" i="0" u="none" strike="noStrike" cap="none" dirty="0">
                <a:solidFill>
                  <a:schemeClr val="dk1"/>
                </a:solidFill>
                <a:latin typeface="Times New Roman"/>
                <a:ea typeface="Times New Roman"/>
                <a:cs typeface="Times New Roman"/>
                <a:sym typeface="Times New Roman"/>
              </a:rPr>
              <a:t>w </a:t>
            </a:r>
            <a:r>
              <a:rPr lang="en-US" sz="2350" b="0" i="0" u="none" strike="noStrike" cap="none" dirty="0">
                <a:solidFill>
                  <a:schemeClr val="dk1"/>
                </a:solidFill>
                <a:latin typeface="Noto Sans Symbols"/>
                <a:ea typeface="Noto Sans Symbols"/>
                <a:cs typeface="Noto Sans Symbols"/>
                <a:sym typeface="Noto Sans Symbols"/>
              </a:rPr>
              <a:t>+</a:t>
            </a:r>
            <a:r>
              <a:rPr lang="en-US" sz="2350" b="0" i="0" u="none" strike="noStrike" cap="none" dirty="0">
                <a:solidFill>
                  <a:schemeClr val="dk1"/>
                </a:solidFill>
                <a:latin typeface="Times New Roman"/>
                <a:ea typeface="Times New Roman"/>
                <a:cs typeface="Times New Roman"/>
                <a:sym typeface="Times New Roman"/>
              </a:rPr>
              <a:t> </a:t>
            </a:r>
            <a:r>
              <a:rPr lang="en-US" sz="2350" b="0" i="1" u="none" strike="noStrike" cap="none" dirty="0">
                <a:solidFill>
                  <a:schemeClr val="dk1"/>
                </a:solidFill>
                <a:latin typeface="Times New Roman"/>
                <a:ea typeface="Times New Roman"/>
                <a:cs typeface="Times New Roman"/>
                <a:sym typeface="Times New Roman"/>
              </a:rPr>
              <a:t>b </a:t>
            </a:r>
            <a:r>
              <a:rPr lang="en-US" sz="2350" b="0" i="0" u="none" strike="noStrike" cap="none" dirty="0">
                <a:solidFill>
                  <a:schemeClr val="dk1"/>
                </a:solidFill>
                <a:latin typeface="Noto Sans Symbols"/>
                <a:ea typeface="Noto Sans Symbols"/>
                <a:cs typeface="Noto Sans Symbols"/>
                <a:sym typeface="Noto Sans Symbols"/>
              </a:rPr>
              <a:t>&lt;</a:t>
            </a:r>
            <a:r>
              <a:rPr lang="en-US" sz="2350" b="0" i="0" u="none" strike="noStrike" cap="none" dirty="0">
                <a:solidFill>
                  <a:schemeClr val="dk1"/>
                </a:solidFill>
                <a:latin typeface="Times New Roman"/>
                <a:ea typeface="Times New Roman"/>
                <a:cs typeface="Times New Roman"/>
                <a:sym typeface="Times New Roman"/>
              </a:rPr>
              <a:t> 0</a:t>
            </a:r>
            <a:endParaRPr sz="2350" b="0" i="0" u="none" strike="noStrike" cap="none" dirty="0">
              <a:solidFill>
                <a:schemeClr val="dk1"/>
              </a:solidFill>
              <a:latin typeface="Times New Roman"/>
              <a:ea typeface="Times New Roman"/>
              <a:cs typeface="Times New Roman"/>
              <a:sym typeface="Times New Roman"/>
            </a:endParaRPr>
          </a:p>
        </p:txBody>
      </p:sp>
      <p:sp>
        <p:nvSpPr>
          <p:cNvPr id="133" name="Google Shape;133;p4"/>
          <p:cNvSpPr txBox="1"/>
          <p:nvPr/>
        </p:nvSpPr>
        <p:spPr>
          <a:xfrm>
            <a:off x="6830652" y="2999552"/>
            <a:ext cx="1501775" cy="939165"/>
          </a:xfrm>
          <a:prstGeom prst="rect">
            <a:avLst/>
          </a:prstGeom>
          <a:noFill/>
          <a:ln>
            <a:noFill/>
          </a:ln>
        </p:spPr>
        <p:txBody>
          <a:bodyPr spcFirstLastPara="1" wrap="square" lIns="0" tIns="111125" rIns="0" bIns="0" anchor="t" anchorCtr="0">
            <a:spAutoFit/>
          </a:bodyPr>
          <a:lstStyle/>
          <a:p>
            <a:pPr marL="38100" marR="0" lvl="0" indent="0" algn="l" rtl="0">
              <a:lnSpc>
                <a:spcPct val="100000"/>
              </a:lnSpc>
              <a:spcBef>
                <a:spcPts val="0"/>
              </a:spcBef>
              <a:spcAft>
                <a:spcPts val="0"/>
              </a:spcAft>
              <a:buNone/>
            </a:pPr>
            <a:r>
              <a:rPr lang="en-US" sz="2350" b="1" i="0" u="none" strike="noStrike" cap="none">
                <a:solidFill>
                  <a:schemeClr val="dk1"/>
                </a:solidFill>
                <a:latin typeface="Times New Roman"/>
                <a:ea typeface="Times New Roman"/>
                <a:cs typeface="Times New Roman"/>
                <a:sym typeface="Times New Roman"/>
              </a:rPr>
              <a:t>x</a:t>
            </a:r>
            <a:r>
              <a:rPr lang="en-US" sz="2025" b="0" i="1" u="none" strike="noStrike" cap="none" baseline="-25000">
                <a:solidFill>
                  <a:schemeClr val="dk1"/>
                </a:solidFill>
                <a:latin typeface="Times New Roman"/>
                <a:ea typeface="Times New Roman"/>
                <a:cs typeface="Times New Roman"/>
                <a:sym typeface="Times New Roman"/>
              </a:rPr>
              <a:t>i </a:t>
            </a:r>
            <a:r>
              <a:rPr lang="en-US" sz="2350" b="0" i="0" u="none" strike="noStrike" cap="none">
                <a:solidFill>
                  <a:schemeClr val="dk1"/>
                </a:solidFill>
                <a:latin typeface="Times New Roman"/>
                <a:ea typeface="Times New Roman"/>
                <a:cs typeface="Times New Roman"/>
                <a:sym typeface="Times New Roman"/>
              </a:rPr>
              <a:t>positive :</a:t>
            </a:r>
            <a:endParaRPr/>
          </a:p>
          <a:p>
            <a:pPr marL="38100" marR="0" lvl="0" indent="0" algn="l" rtl="0">
              <a:lnSpc>
                <a:spcPct val="100000"/>
              </a:lnSpc>
              <a:spcBef>
                <a:spcPts val="775"/>
              </a:spcBef>
              <a:spcAft>
                <a:spcPts val="0"/>
              </a:spcAft>
              <a:buNone/>
            </a:pPr>
            <a:r>
              <a:rPr lang="en-US" sz="2350" b="1" i="0" u="none" strike="noStrike" cap="none">
                <a:solidFill>
                  <a:schemeClr val="dk1"/>
                </a:solidFill>
                <a:latin typeface="Times New Roman"/>
                <a:ea typeface="Times New Roman"/>
                <a:cs typeface="Times New Roman"/>
                <a:sym typeface="Times New Roman"/>
              </a:rPr>
              <a:t>x</a:t>
            </a:r>
            <a:r>
              <a:rPr lang="en-US" sz="2025" b="0" i="1" u="none" strike="noStrike" cap="none" baseline="-25000">
                <a:solidFill>
                  <a:schemeClr val="dk1"/>
                </a:solidFill>
                <a:latin typeface="Times New Roman"/>
                <a:ea typeface="Times New Roman"/>
                <a:cs typeface="Times New Roman"/>
                <a:sym typeface="Times New Roman"/>
              </a:rPr>
              <a:t>i </a:t>
            </a:r>
            <a:r>
              <a:rPr lang="en-US" sz="2350" b="0" i="0" u="none" strike="noStrike" cap="none">
                <a:solidFill>
                  <a:schemeClr val="dk1"/>
                </a:solidFill>
                <a:latin typeface="Times New Roman"/>
                <a:ea typeface="Times New Roman"/>
                <a:cs typeface="Times New Roman"/>
                <a:sym typeface="Times New Roman"/>
              </a:rPr>
              <a:t>negative :</a:t>
            </a:r>
            <a:endParaRPr/>
          </a:p>
        </p:txBody>
      </p:sp>
      <p:grpSp>
        <p:nvGrpSpPr>
          <p:cNvPr id="134" name="Google Shape;134;p4"/>
          <p:cNvGrpSpPr/>
          <p:nvPr/>
        </p:nvGrpSpPr>
        <p:grpSpPr>
          <a:xfrm>
            <a:off x="2757622" y="2749891"/>
            <a:ext cx="3802239" cy="3673951"/>
            <a:chOff x="3319558" y="2307124"/>
            <a:chExt cx="4810506" cy="4648200"/>
          </a:xfrm>
        </p:grpSpPr>
        <p:sp>
          <p:nvSpPr>
            <p:cNvPr id="135" name="Google Shape;135;p4"/>
            <p:cNvSpPr/>
            <p:nvPr/>
          </p:nvSpPr>
          <p:spPr>
            <a:xfrm>
              <a:off x="3395758" y="4283752"/>
              <a:ext cx="162306" cy="16230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36" name="Google Shape;136;p4"/>
            <p:cNvGrpSpPr/>
            <p:nvPr/>
          </p:nvGrpSpPr>
          <p:grpSpPr>
            <a:xfrm>
              <a:off x="3628931" y="2307124"/>
              <a:ext cx="4501133" cy="4648200"/>
              <a:chOff x="1066800" y="1981200"/>
              <a:chExt cx="4501133" cy="4648200"/>
            </a:xfrm>
          </p:grpSpPr>
          <p:sp>
            <p:nvSpPr>
              <p:cNvPr id="137" name="Google Shape;137;p4"/>
              <p:cNvSpPr/>
              <p:nvPr/>
            </p:nvSpPr>
            <p:spPr>
              <a:xfrm>
                <a:off x="1519427" y="4034027"/>
                <a:ext cx="162305" cy="16230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4"/>
              <p:cNvSpPr/>
              <p:nvPr/>
            </p:nvSpPr>
            <p:spPr>
              <a:xfrm>
                <a:off x="1519427" y="4719827"/>
                <a:ext cx="162305" cy="16230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4"/>
              <p:cNvSpPr/>
              <p:nvPr/>
            </p:nvSpPr>
            <p:spPr>
              <a:xfrm>
                <a:off x="2281427" y="4110227"/>
                <a:ext cx="162305" cy="16230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4"/>
              <p:cNvSpPr/>
              <p:nvPr/>
            </p:nvSpPr>
            <p:spPr>
              <a:xfrm>
                <a:off x="2891027" y="4948427"/>
                <a:ext cx="162305" cy="16230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4"/>
              <p:cNvSpPr/>
              <p:nvPr/>
            </p:nvSpPr>
            <p:spPr>
              <a:xfrm>
                <a:off x="3119627" y="30434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4"/>
              <p:cNvSpPr/>
              <p:nvPr/>
            </p:nvSpPr>
            <p:spPr>
              <a:xfrm>
                <a:off x="3881627" y="33482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4"/>
              <p:cNvSpPr/>
              <p:nvPr/>
            </p:nvSpPr>
            <p:spPr>
              <a:xfrm>
                <a:off x="4110227" y="40340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4"/>
              <p:cNvSpPr/>
              <p:nvPr/>
            </p:nvSpPr>
            <p:spPr>
              <a:xfrm>
                <a:off x="3424427" y="40340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4"/>
              <p:cNvSpPr/>
              <p:nvPr/>
            </p:nvSpPr>
            <p:spPr>
              <a:xfrm>
                <a:off x="2662427" y="27386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4"/>
              <p:cNvSpPr/>
              <p:nvPr/>
            </p:nvSpPr>
            <p:spPr>
              <a:xfrm>
                <a:off x="4719828" y="47960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4"/>
              <p:cNvSpPr/>
              <p:nvPr/>
            </p:nvSpPr>
            <p:spPr>
              <a:xfrm>
                <a:off x="4948428" y="36530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4"/>
              <p:cNvSpPr/>
              <p:nvPr/>
            </p:nvSpPr>
            <p:spPr>
              <a:xfrm>
                <a:off x="2281427" y="5710428"/>
                <a:ext cx="162305" cy="16230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4"/>
              <p:cNvSpPr/>
              <p:nvPr/>
            </p:nvSpPr>
            <p:spPr>
              <a:xfrm>
                <a:off x="1371600" y="2743200"/>
                <a:ext cx="3581400" cy="3581400"/>
              </a:xfrm>
              <a:custGeom>
                <a:avLst/>
                <a:gdLst/>
                <a:ahLst/>
                <a:cxnLst/>
                <a:rect l="l" t="t" r="r" b="b"/>
                <a:pathLst>
                  <a:path w="3581400" h="3581400" extrusionOk="0">
                    <a:moveTo>
                      <a:pt x="0" y="0"/>
                    </a:moveTo>
                    <a:lnTo>
                      <a:pt x="3581400" y="358140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4"/>
              <p:cNvSpPr/>
              <p:nvPr/>
            </p:nvSpPr>
            <p:spPr>
              <a:xfrm>
                <a:off x="3119627" y="6167628"/>
                <a:ext cx="162305" cy="16230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4"/>
              <p:cNvSpPr/>
              <p:nvPr/>
            </p:nvSpPr>
            <p:spPr>
              <a:xfrm>
                <a:off x="4110227" y="25100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4"/>
              <p:cNvSpPr/>
              <p:nvPr/>
            </p:nvSpPr>
            <p:spPr>
              <a:xfrm>
                <a:off x="1752600" y="2362200"/>
                <a:ext cx="2438400" cy="4038600"/>
              </a:xfrm>
              <a:custGeom>
                <a:avLst/>
                <a:gdLst/>
                <a:ahLst/>
                <a:cxnLst/>
                <a:rect l="l" t="t" r="r" b="b"/>
                <a:pathLst>
                  <a:path w="2438400" h="4038600" extrusionOk="0">
                    <a:moveTo>
                      <a:pt x="0" y="0"/>
                    </a:moveTo>
                    <a:lnTo>
                      <a:pt x="2438400" y="403860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4"/>
              <p:cNvSpPr/>
              <p:nvPr/>
            </p:nvSpPr>
            <p:spPr>
              <a:xfrm>
                <a:off x="2967227" y="2129028"/>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4"/>
              <p:cNvSpPr/>
              <p:nvPr/>
            </p:nvSpPr>
            <p:spPr>
              <a:xfrm>
                <a:off x="2286000" y="1981200"/>
                <a:ext cx="1447800" cy="4648200"/>
              </a:xfrm>
              <a:custGeom>
                <a:avLst/>
                <a:gdLst/>
                <a:ahLst/>
                <a:cxnLst/>
                <a:rect l="l" t="t" r="r" b="b"/>
                <a:pathLst>
                  <a:path w="1447800" h="4648200" extrusionOk="0">
                    <a:moveTo>
                      <a:pt x="0" y="0"/>
                    </a:moveTo>
                    <a:lnTo>
                      <a:pt x="1447800" y="464820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4"/>
              <p:cNvSpPr/>
              <p:nvPr/>
            </p:nvSpPr>
            <p:spPr>
              <a:xfrm>
                <a:off x="5405628" y="45674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4"/>
              <p:cNvSpPr/>
              <p:nvPr/>
            </p:nvSpPr>
            <p:spPr>
              <a:xfrm>
                <a:off x="1066800" y="3276600"/>
                <a:ext cx="4495800" cy="2362200"/>
              </a:xfrm>
              <a:custGeom>
                <a:avLst/>
                <a:gdLst/>
                <a:ahLst/>
                <a:cxnLst/>
                <a:rect l="l" t="t" r="r" b="b"/>
                <a:pathLst>
                  <a:path w="4495800" h="2362200" extrusionOk="0">
                    <a:moveTo>
                      <a:pt x="0" y="0"/>
                    </a:moveTo>
                    <a:lnTo>
                      <a:pt x="4495800" y="236220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7" name="Google Shape;157;p4"/>
            <p:cNvSpPr/>
            <p:nvPr/>
          </p:nvSpPr>
          <p:spPr>
            <a:xfrm>
              <a:off x="3319558" y="4588552"/>
              <a:ext cx="162306" cy="16230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8" name="Google Shape;158;p4"/>
          <p:cNvSpPr txBox="1"/>
          <p:nvPr/>
        </p:nvSpPr>
        <p:spPr>
          <a:xfrm>
            <a:off x="6827274" y="4892893"/>
            <a:ext cx="4266476" cy="627736"/>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US" sz="2000" dirty="0">
                <a:solidFill>
                  <a:schemeClr val="dk1"/>
                </a:solidFill>
                <a:latin typeface="Arial"/>
                <a:ea typeface="Arial"/>
                <a:cs typeface="Arial"/>
                <a:sym typeface="Arial"/>
              </a:rPr>
              <a:t>Có nhiều hàm tuyến tính  phân tách. Vậy cần chọn  hàm tuyến tính nào?</a:t>
            </a:r>
            <a:endParaRPr sz="2000"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21" name="Google Shape;621;p31"/>
          <p:cNvSpPr txBox="1"/>
          <p:nvPr/>
        </p:nvSpPr>
        <p:spPr>
          <a:xfrm>
            <a:off x="710771" y="1319564"/>
            <a:ext cx="10083800" cy="2303431"/>
          </a:xfrm>
          <a:prstGeom prst="rect">
            <a:avLst/>
          </a:prstGeom>
          <a:noFill/>
          <a:ln>
            <a:noFill/>
          </a:ln>
        </p:spPr>
        <p:txBody>
          <a:bodyPr spcFirstLastPara="1" wrap="square" lIns="0" tIns="55225" rIns="0" bIns="0" anchor="t" anchorCtr="0">
            <a:spAutoFit/>
          </a:bodyPr>
          <a:lstStyle/>
          <a:p>
            <a:pPr marL="266700" marR="0" lvl="0" indent="-228600" algn="l" rtl="0">
              <a:lnSpc>
                <a:spcPct val="100000"/>
              </a:lnSpc>
              <a:spcBef>
                <a:spcPts val="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Ranh giới quyết định phân lớp chính là siêu phẳng</a:t>
            </a:r>
            <a:r>
              <a:rPr lang="en-US" sz="2400" dirty="0" smtClean="0">
                <a:solidFill>
                  <a:schemeClr val="dk1"/>
                </a:solidFill>
                <a:latin typeface="Arial"/>
                <a:ea typeface="Arial"/>
                <a:cs typeface="Arial"/>
                <a:sym typeface="Arial"/>
              </a:rPr>
              <a:t>:</a:t>
            </a:r>
          </a:p>
          <a:p>
            <a:pPr marL="266700" marR="0" lvl="0" indent="-228600" algn="l" rtl="0">
              <a:lnSpc>
                <a:spcPct val="100000"/>
              </a:lnSpc>
              <a:spcBef>
                <a:spcPts val="0"/>
              </a:spcBef>
              <a:spcAft>
                <a:spcPts val="0"/>
              </a:spcAft>
              <a:buClr>
                <a:srgbClr val="CC9900"/>
              </a:buClr>
              <a:buSzPts val="1550"/>
              <a:buFont typeface="Noto Sans Symbols"/>
              <a:buChar char="■"/>
            </a:pPr>
            <a:endParaRPr lang="en-US" sz="2400" dirty="0">
              <a:solidFill>
                <a:schemeClr val="dk1"/>
              </a:solidFill>
            </a:endParaRPr>
          </a:p>
          <a:p>
            <a:pPr marL="266700" marR="0" lvl="0" indent="-228600" algn="l" rtl="0">
              <a:lnSpc>
                <a:spcPct val="100000"/>
              </a:lnSpc>
              <a:spcBef>
                <a:spcPts val="0"/>
              </a:spcBef>
              <a:spcAft>
                <a:spcPts val="0"/>
              </a:spcAft>
              <a:buClr>
                <a:srgbClr val="CC9900"/>
              </a:buClr>
              <a:buSzPts val="1550"/>
              <a:buFont typeface="Noto Sans Symbols"/>
              <a:buChar char="■"/>
            </a:pPr>
            <a:endParaRPr lang="en-US" sz="2400" dirty="0" smtClean="0">
              <a:solidFill>
                <a:schemeClr val="dk1"/>
              </a:solidFill>
              <a:latin typeface="Arial"/>
              <a:ea typeface="Arial"/>
              <a:cs typeface="Arial"/>
              <a:sym typeface="Arial"/>
            </a:endParaRPr>
          </a:p>
          <a:p>
            <a:pPr marL="266700" marR="0" lvl="0" indent="-228600" algn="l" rtl="0">
              <a:lnSpc>
                <a:spcPct val="100000"/>
              </a:lnSpc>
              <a:spcBef>
                <a:spcPts val="0"/>
              </a:spcBef>
              <a:spcAft>
                <a:spcPts val="0"/>
              </a:spcAft>
              <a:buClr>
                <a:srgbClr val="CC9900"/>
              </a:buClr>
              <a:buSzPts val="1550"/>
              <a:buFont typeface="Noto Sans Symbols"/>
              <a:buChar char="■"/>
            </a:pPr>
            <a:endParaRPr lang="en-US" sz="2400" dirty="0">
              <a:solidFill>
                <a:schemeClr val="dk1"/>
              </a:solidFill>
            </a:endParaRPr>
          </a:p>
          <a:p>
            <a:pPr marL="708025" marR="30480" lvl="0" indent="-326390" algn="l" rtl="0">
              <a:lnSpc>
                <a:spcPct val="105333"/>
              </a:lnSpc>
              <a:spcBef>
                <a:spcPts val="420"/>
              </a:spcBef>
              <a:spcAft>
                <a:spcPts val="0"/>
              </a:spcAft>
              <a:buNone/>
            </a:pPr>
            <a:r>
              <a:rPr lang="en-US" sz="2200" dirty="0" smtClean="0">
                <a:solidFill>
                  <a:srgbClr val="3B812F"/>
                </a:solidFill>
                <a:latin typeface="Arial"/>
                <a:ea typeface="Arial"/>
                <a:cs typeface="Arial"/>
                <a:sym typeface="Arial"/>
              </a:rPr>
              <a:t>→ </a:t>
            </a:r>
            <a:r>
              <a:rPr lang="en-US" sz="2200" dirty="0">
                <a:solidFill>
                  <a:schemeClr val="dk1"/>
                </a:solidFill>
                <a:latin typeface="Arial"/>
                <a:ea typeface="Arial"/>
                <a:cs typeface="Arial"/>
                <a:sym typeface="Arial"/>
              </a:rPr>
              <a:t>Rất nhiều ví dụ học </a:t>
            </a:r>
            <a:r>
              <a:rPr lang="en-US" sz="2200" b="1" i="1" dirty="0">
                <a:solidFill>
                  <a:schemeClr val="dk1"/>
                </a:solidFill>
                <a:latin typeface="Arial"/>
                <a:ea typeface="Arial"/>
                <a:cs typeface="Arial"/>
                <a:sym typeface="Arial"/>
              </a:rPr>
              <a:t>x</a:t>
            </a:r>
            <a:r>
              <a:rPr lang="en-US" sz="2175" b="1" i="1" baseline="-25000" dirty="0">
                <a:solidFill>
                  <a:schemeClr val="dk1"/>
                </a:solidFill>
                <a:latin typeface="Arial"/>
                <a:ea typeface="Arial"/>
                <a:cs typeface="Arial"/>
                <a:sym typeface="Arial"/>
              </a:rPr>
              <a:t>i </a:t>
            </a:r>
            <a:r>
              <a:rPr lang="en-US" sz="2200" dirty="0">
                <a:solidFill>
                  <a:schemeClr val="dk1"/>
                </a:solidFill>
                <a:latin typeface="Arial"/>
                <a:ea typeface="Arial"/>
                <a:cs typeface="Arial"/>
                <a:sym typeface="Arial"/>
              </a:rPr>
              <a:t>có giá trị </a:t>
            </a:r>
            <a:r>
              <a:rPr lang="en-US" sz="2250" i="1" dirty="0">
                <a:solidFill>
                  <a:schemeClr val="dk1"/>
                </a:solidFill>
                <a:latin typeface="Noto Sans Symbols"/>
                <a:ea typeface="Noto Sans Symbols"/>
                <a:cs typeface="Noto Sans Symbols"/>
                <a:sym typeface="Noto Sans Symbols"/>
              </a:rPr>
              <a:t>α</a:t>
            </a:r>
            <a:r>
              <a:rPr lang="en-US" sz="2175" i="1" baseline="-25000" dirty="0">
                <a:solidFill>
                  <a:schemeClr val="dk1"/>
                </a:solidFill>
                <a:latin typeface="Arial"/>
                <a:ea typeface="Arial"/>
                <a:cs typeface="Arial"/>
                <a:sym typeface="Arial"/>
              </a:rPr>
              <a:t>i </a:t>
            </a:r>
            <a:r>
              <a:rPr lang="en-US" sz="2200" dirty="0">
                <a:solidFill>
                  <a:schemeClr val="dk1"/>
                </a:solidFill>
                <a:latin typeface="Arial"/>
                <a:ea typeface="Arial"/>
                <a:cs typeface="Arial"/>
                <a:sym typeface="Arial"/>
              </a:rPr>
              <a:t>bằng 0! (chính là đặc  điểm thưa thớt – sparsity – của phương pháp SVM)</a:t>
            </a:r>
            <a:endParaRPr sz="2200" dirty="0">
              <a:solidFill>
                <a:schemeClr val="dk1"/>
              </a:solidFill>
              <a:latin typeface="Arial"/>
              <a:ea typeface="Arial"/>
              <a:cs typeface="Arial"/>
              <a:sym typeface="Arial"/>
            </a:endParaRPr>
          </a:p>
        </p:txBody>
      </p:sp>
      <p:sp>
        <p:nvSpPr>
          <p:cNvPr id="615" name="Google Shape;615;p31"/>
          <p:cNvSpPr txBox="1"/>
          <p:nvPr/>
        </p:nvSpPr>
        <p:spPr>
          <a:xfrm>
            <a:off x="710771" y="3557642"/>
            <a:ext cx="10656000" cy="491160"/>
          </a:xfrm>
          <a:prstGeom prst="rect">
            <a:avLst/>
          </a:prstGeom>
          <a:noFill/>
          <a:ln>
            <a:noFill/>
          </a:ln>
        </p:spPr>
        <p:txBody>
          <a:bodyPr spcFirstLastPara="1" wrap="square" lIns="0" tIns="120650" rIns="0" bIns="0" anchor="t" anchorCtr="0">
            <a:spAutoFit/>
          </a:bodyPr>
          <a:lstStyle/>
          <a:p>
            <a:pPr marL="266700" marR="0" lvl="0" indent="-228600" algn="l" rtl="0">
              <a:lnSpc>
                <a:spcPct val="100000"/>
              </a:lnSpc>
              <a:spcBef>
                <a:spcPts val="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Đối với một ví dụ cần phân loại </a:t>
            </a:r>
            <a:r>
              <a:rPr lang="en-US" sz="2400" b="1" i="1" dirty="0">
                <a:solidFill>
                  <a:schemeClr val="dk1"/>
                </a:solidFill>
                <a:latin typeface="Arial"/>
                <a:ea typeface="Arial"/>
                <a:cs typeface="Arial"/>
                <a:sym typeface="Arial"/>
              </a:rPr>
              <a:t>z</a:t>
            </a:r>
            <a:r>
              <a:rPr lang="en-US" sz="2400" dirty="0">
                <a:solidFill>
                  <a:schemeClr val="dk1"/>
                </a:solidFill>
                <a:latin typeface="Arial"/>
                <a:ea typeface="Arial"/>
                <a:cs typeface="Arial"/>
                <a:sym typeface="Arial"/>
              </a:rPr>
              <a:t>, nó được phân loại bởi</a:t>
            </a:r>
            <a:r>
              <a:rPr lang="en-US" sz="2400" dirty="0" smtClean="0">
                <a:solidFill>
                  <a:schemeClr val="dk1"/>
                </a:solidFill>
                <a:latin typeface="Arial"/>
                <a:ea typeface="Arial"/>
                <a:cs typeface="Arial"/>
                <a:sym typeface="Arial"/>
              </a:rPr>
              <a:t>:</a:t>
            </a:r>
            <a:endParaRPr sz="2400" dirty="0">
              <a:solidFill>
                <a:schemeClr val="dk1"/>
              </a:solidFill>
              <a:latin typeface="Arial"/>
              <a:ea typeface="Arial"/>
              <a:cs typeface="Arial"/>
              <a:sym typeface="Arial"/>
            </a:endParaRPr>
          </a:p>
        </p:txBody>
      </p:sp>
      <p:sp>
        <p:nvSpPr>
          <p:cNvPr id="616" name="Google Shape;616;p31"/>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Xác định ranh giới quyết định phân lớp</a:t>
            </a:r>
            <a:endParaRPr sz="3959"/>
          </a:p>
        </p:txBody>
      </p:sp>
      <p:sp>
        <p:nvSpPr>
          <p:cNvPr id="618" name="Google Shape;618;p31"/>
          <p:cNvSpPr txBox="1"/>
          <p:nvPr/>
        </p:nvSpPr>
        <p:spPr>
          <a:xfrm>
            <a:off x="632850" y="4920064"/>
            <a:ext cx="10926300" cy="996935"/>
          </a:xfrm>
          <a:prstGeom prst="rect">
            <a:avLst/>
          </a:prstGeom>
          <a:noFill/>
          <a:ln w="25475" cap="flat" cmpd="sng">
            <a:solidFill>
              <a:srgbClr val="FF0000"/>
            </a:solidFill>
            <a:prstDash val="solid"/>
            <a:round/>
            <a:headEnd type="none" w="sm" len="sm"/>
            <a:tailEnd type="none" w="sm" len="sm"/>
          </a:ln>
        </p:spPr>
        <p:txBody>
          <a:bodyPr spcFirstLastPara="1" wrap="square" lIns="0" tIns="160650" rIns="0" bIns="0" anchor="t" anchorCtr="0">
            <a:spAutoFit/>
          </a:bodyPr>
          <a:lstStyle/>
          <a:p>
            <a:pPr marL="319405" marR="467359" lvl="0" indent="-228600" algn="l" rtl="0">
              <a:lnSpc>
                <a:spcPct val="112500"/>
              </a:lnSpc>
              <a:spcBef>
                <a:spcPts val="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Cần xác định giá trị phù hợp của tham số </a:t>
            </a:r>
            <a:r>
              <a:rPr lang="en-US" sz="2400" i="1" dirty="0">
                <a:solidFill>
                  <a:schemeClr val="dk1"/>
                </a:solidFill>
                <a:latin typeface="Courier New"/>
                <a:ea typeface="Courier New"/>
                <a:cs typeface="Courier New"/>
                <a:sym typeface="Courier New"/>
              </a:rPr>
              <a:t>C </a:t>
            </a:r>
            <a:r>
              <a:rPr lang="en-US" sz="2400" dirty="0">
                <a:solidFill>
                  <a:schemeClr val="dk1"/>
                </a:solidFill>
                <a:latin typeface="Arial"/>
                <a:ea typeface="Arial"/>
                <a:cs typeface="Arial"/>
                <a:sym typeface="Arial"/>
              </a:rPr>
              <a:t>(trong hàm  tối ưu mục tiêu</a:t>
            </a:r>
            <a:r>
              <a:rPr lang="en-US" sz="2400" dirty="0" smtClean="0">
                <a:solidFill>
                  <a:schemeClr val="dk1"/>
                </a:solidFill>
                <a:latin typeface="Arial"/>
                <a:ea typeface="Arial"/>
                <a:cs typeface="Arial"/>
                <a:sym typeface="Arial"/>
              </a:rPr>
              <a:t>)</a:t>
            </a:r>
          </a:p>
          <a:p>
            <a:pPr marL="319405" marR="467359" lvl="0" indent="-228600" algn="l" rtl="0">
              <a:lnSpc>
                <a:spcPct val="112500"/>
              </a:lnSpc>
              <a:spcBef>
                <a:spcPts val="0"/>
              </a:spcBef>
              <a:spcAft>
                <a:spcPts val="0"/>
              </a:spcAft>
              <a:buClr>
                <a:srgbClr val="CC9900"/>
              </a:buClr>
              <a:buSzPts val="1550"/>
              <a:buFont typeface="Noto Sans Symbols"/>
              <a:buChar char="■"/>
            </a:pPr>
            <a:endParaRPr sz="2400" dirty="0">
              <a:solidFill>
                <a:schemeClr val="dk1"/>
              </a:solidFill>
              <a:latin typeface="Arial"/>
              <a:ea typeface="Arial"/>
              <a:cs typeface="Arial"/>
              <a:sym typeface="Arial"/>
            </a:endParaRPr>
          </a:p>
        </p:txBody>
      </p:sp>
      <p:sp>
        <p:nvSpPr>
          <p:cNvPr id="619" name="Google Shape;619;p31"/>
          <p:cNvSpPr txBox="1"/>
          <p:nvPr/>
        </p:nvSpPr>
        <p:spPr>
          <a:xfrm>
            <a:off x="1173481" y="5430520"/>
            <a:ext cx="9730740" cy="328936"/>
          </a:xfrm>
          <a:prstGeom prst="rect">
            <a:avLst/>
          </a:prstGeom>
          <a:noFill/>
          <a:ln>
            <a:noFill/>
          </a:ln>
        </p:spPr>
        <p:txBody>
          <a:bodyPr spcFirstLastPara="1" wrap="square" lIns="0" tIns="46350" rIns="0" bIns="0" anchor="t" anchorCtr="0">
            <a:spAutoFit/>
          </a:bodyPr>
          <a:lstStyle/>
          <a:p>
            <a:pPr marL="337820" marR="5080" lvl="0" indent="-325755" algn="l" rtl="0">
              <a:lnSpc>
                <a:spcPct val="108500"/>
              </a:lnSpc>
              <a:spcBef>
                <a:spcPts val="0"/>
              </a:spcBef>
              <a:spcAft>
                <a:spcPts val="0"/>
              </a:spcAft>
              <a:buNone/>
            </a:pPr>
            <a:r>
              <a:rPr lang="en-US" sz="2000">
                <a:solidFill>
                  <a:srgbClr val="3B812F"/>
                </a:solidFill>
                <a:latin typeface="Arial"/>
                <a:ea typeface="Arial"/>
                <a:cs typeface="Arial"/>
                <a:sym typeface="Arial"/>
              </a:rPr>
              <a:t>→ </a:t>
            </a:r>
            <a:r>
              <a:rPr lang="en-US" sz="2000">
                <a:solidFill>
                  <a:schemeClr val="dk1"/>
                </a:solidFill>
                <a:latin typeface="Arial"/>
                <a:ea typeface="Arial"/>
                <a:cs typeface="Arial"/>
                <a:sym typeface="Arial"/>
              </a:rPr>
              <a:t>Thường được xác định bằng cách sử dụng một tập dữ liệu tối  ưu (validation set)</a:t>
            </a:r>
            <a:endParaRPr sz="200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812745" y="1806156"/>
            <a:ext cx="6566510" cy="1061327"/>
          </a:xfrm>
          <a:prstGeom prst="rect">
            <a:avLst/>
          </a:prstGeom>
        </p:spPr>
      </p:pic>
      <p:pic>
        <p:nvPicPr>
          <p:cNvPr id="3" name="Picture 2"/>
          <p:cNvPicPr>
            <a:picLocks noChangeAspect="1"/>
          </p:cNvPicPr>
          <p:nvPr/>
        </p:nvPicPr>
        <p:blipFill>
          <a:blip r:embed="rId4"/>
          <a:stretch>
            <a:fillRect/>
          </a:stretch>
        </p:blipFill>
        <p:spPr>
          <a:xfrm>
            <a:off x="3177766" y="4109587"/>
            <a:ext cx="3240060" cy="592888"/>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2"/>
          <p:cNvSpPr txBox="1">
            <a:spLocks noGrp="1"/>
          </p:cNvSpPr>
          <p:nvPr>
            <p:ph type="title"/>
          </p:nvPr>
        </p:nvSpPr>
        <p:spPr>
          <a:xfrm>
            <a:off x="838200" y="0"/>
            <a:ext cx="6685230"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600" dirty="0"/>
              <a:t>Tổng kết về SVM tuyến tính</a:t>
            </a:r>
            <a:endParaRPr sz="3600" dirty="0"/>
          </a:p>
        </p:txBody>
      </p:sp>
      <p:sp>
        <p:nvSpPr>
          <p:cNvPr id="628" name="Google Shape;628;p32"/>
          <p:cNvSpPr txBox="1"/>
          <p:nvPr/>
        </p:nvSpPr>
        <p:spPr>
          <a:xfrm>
            <a:off x="767927" y="1374815"/>
            <a:ext cx="10656145" cy="4108369"/>
          </a:xfrm>
          <a:prstGeom prst="rect">
            <a:avLst/>
          </a:prstGeom>
          <a:noFill/>
          <a:ln>
            <a:noFill/>
          </a:ln>
        </p:spPr>
        <p:txBody>
          <a:bodyPr spcFirstLastPara="1" wrap="square" lIns="0" tIns="151125" rIns="0" bIns="0" anchor="t" anchorCtr="0">
            <a:spAutoFit/>
          </a:bodyPr>
          <a:lstStyle/>
          <a:p>
            <a:pPr marL="266700" marR="0" lvl="0" indent="-22860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Sự phân lớp dựa vào siêu phẳng phân tách</a:t>
            </a:r>
            <a:endParaRPr sz="2200" dirty="0">
              <a:solidFill>
                <a:schemeClr val="dk1"/>
              </a:solidFill>
              <a:latin typeface="Arial"/>
              <a:ea typeface="Arial"/>
              <a:cs typeface="Arial"/>
              <a:sym typeface="Arial"/>
            </a:endParaRPr>
          </a:p>
          <a:p>
            <a:pPr marL="266700" marR="149860" lvl="0" indent="-228600" algn="l" rtl="0">
              <a:lnSpc>
                <a:spcPct val="101000"/>
              </a:lnSpc>
              <a:spcBef>
                <a:spcPts val="107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Siêu phẳng phân tách được xác định dựa trên tập </a:t>
            </a:r>
            <a:r>
              <a:rPr lang="en-US" sz="2200" b="1" dirty="0">
                <a:solidFill>
                  <a:schemeClr val="dk1"/>
                </a:solidFill>
                <a:latin typeface="Arial"/>
                <a:ea typeface="Arial"/>
                <a:cs typeface="Arial"/>
                <a:sym typeface="Arial"/>
              </a:rPr>
              <a:t>các </a:t>
            </a:r>
            <a:r>
              <a:rPr lang="en-US" sz="2200" b="1" dirty="0" err="1">
                <a:solidFill>
                  <a:schemeClr val="dk1"/>
                </a:solidFill>
                <a:latin typeface="Arial"/>
                <a:ea typeface="Arial"/>
                <a:cs typeface="Arial"/>
                <a:sym typeface="Arial"/>
              </a:rPr>
              <a:t>vectơ</a:t>
            </a:r>
            <a:r>
              <a:rPr lang="en-US" sz="2200" b="1" dirty="0">
                <a:solidFill>
                  <a:schemeClr val="dk1"/>
                </a:solidFill>
                <a:latin typeface="Arial"/>
                <a:ea typeface="Arial"/>
                <a:cs typeface="Arial"/>
                <a:sym typeface="Arial"/>
              </a:rPr>
              <a:t>  hỗ trợ</a:t>
            </a:r>
            <a:endParaRPr sz="2200" dirty="0">
              <a:solidFill>
                <a:schemeClr val="dk1"/>
              </a:solidFill>
              <a:latin typeface="Arial"/>
              <a:ea typeface="Arial"/>
              <a:cs typeface="Arial"/>
              <a:sym typeface="Arial"/>
            </a:endParaRPr>
          </a:p>
          <a:p>
            <a:pPr marL="266700" marR="562610" lvl="0" indent="-228600" algn="l" rtl="0">
              <a:lnSpc>
                <a:spcPct val="100000"/>
              </a:lnSpc>
              <a:spcBef>
                <a:spcPts val="109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Chỉ đối với các </a:t>
            </a:r>
            <a:r>
              <a:rPr lang="en-US" sz="2200" dirty="0" err="1">
                <a:solidFill>
                  <a:schemeClr val="dk1"/>
                </a:solidFill>
                <a:latin typeface="Arial"/>
                <a:ea typeface="Arial"/>
                <a:cs typeface="Arial"/>
                <a:sym typeface="Arial"/>
              </a:rPr>
              <a:t>vectơ</a:t>
            </a:r>
            <a:r>
              <a:rPr lang="en-US" sz="2200" dirty="0">
                <a:solidFill>
                  <a:schemeClr val="dk1"/>
                </a:solidFill>
                <a:latin typeface="Arial"/>
                <a:ea typeface="Arial"/>
                <a:cs typeface="Arial"/>
                <a:sym typeface="Arial"/>
              </a:rPr>
              <a:t> hỗ trợ, thì hệ số nhân Lagrange của  chúng khác 0</a:t>
            </a:r>
            <a:endParaRPr sz="2200" dirty="0">
              <a:solidFill>
                <a:schemeClr val="dk1"/>
              </a:solidFill>
              <a:latin typeface="Arial"/>
              <a:ea typeface="Arial"/>
              <a:cs typeface="Arial"/>
              <a:sym typeface="Arial"/>
            </a:endParaRPr>
          </a:p>
          <a:p>
            <a:pPr marL="593725" marR="400685" lvl="1" indent="-228600" algn="l" rtl="0">
              <a:lnSpc>
                <a:spcPct val="100000"/>
              </a:lnSpc>
              <a:spcBef>
                <a:spcPts val="490"/>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Đối với các ví dụ huấn luyện khác (không phải là các </a:t>
            </a:r>
            <a:r>
              <a:rPr lang="en-US" sz="2000" b="0" i="0" u="none" strike="noStrike" cap="none" dirty="0" err="1">
                <a:solidFill>
                  <a:schemeClr val="dk1"/>
                </a:solidFill>
                <a:latin typeface="Arial"/>
                <a:ea typeface="Arial"/>
                <a:cs typeface="Arial"/>
                <a:sym typeface="Arial"/>
              </a:rPr>
              <a:t>vectơ</a:t>
            </a:r>
            <a:r>
              <a:rPr lang="en-US" sz="2000" b="0" i="0" u="none" strike="noStrike" cap="none" dirty="0">
                <a:solidFill>
                  <a:schemeClr val="dk1"/>
                </a:solidFill>
                <a:latin typeface="Arial"/>
                <a:ea typeface="Arial"/>
                <a:cs typeface="Arial"/>
                <a:sym typeface="Arial"/>
              </a:rPr>
              <a:t> hỗ  trợ), thì hệ số nhân Lagrange của chúng bằng 0</a:t>
            </a:r>
            <a:endParaRPr sz="2000" b="0" i="0" u="none" strike="noStrike" cap="none" dirty="0">
              <a:solidFill>
                <a:schemeClr val="dk1"/>
              </a:solidFill>
              <a:latin typeface="Arial"/>
              <a:ea typeface="Arial"/>
              <a:cs typeface="Arial"/>
              <a:sym typeface="Arial"/>
            </a:endParaRPr>
          </a:p>
          <a:p>
            <a:pPr marL="266700" marR="30480" lvl="0" indent="-229234" algn="l" rtl="0">
              <a:lnSpc>
                <a:spcPct val="100000"/>
              </a:lnSpc>
              <a:spcBef>
                <a:spcPts val="110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Việc xác định các </a:t>
            </a:r>
            <a:r>
              <a:rPr lang="en-US" sz="2200" dirty="0" err="1">
                <a:solidFill>
                  <a:schemeClr val="dk1"/>
                </a:solidFill>
                <a:latin typeface="Arial"/>
                <a:ea typeface="Arial"/>
                <a:cs typeface="Arial"/>
                <a:sym typeface="Arial"/>
              </a:rPr>
              <a:t>vectơ</a:t>
            </a:r>
            <a:r>
              <a:rPr lang="en-US" sz="2200" dirty="0">
                <a:solidFill>
                  <a:schemeClr val="dk1"/>
                </a:solidFill>
                <a:latin typeface="Arial"/>
                <a:ea typeface="Arial"/>
                <a:cs typeface="Arial"/>
                <a:sym typeface="Arial"/>
              </a:rPr>
              <a:t> hỗ trợ (trong số các ví dụ huấn luyện)  đòi hỏi phải giải quyết bài toán tối ưu bậc hai</a:t>
            </a:r>
            <a:endParaRPr sz="2200" dirty="0">
              <a:solidFill>
                <a:schemeClr val="dk1"/>
              </a:solidFill>
              <a:latin typeface="Arial"/>
              <a:ea typeface="Arial"/>
              <a:cs typeface="Arial"/>
              <a:sym typeface="Arial"/>
            </a:endParaRPr>
          </a:p>
          <a:p>
            <a:pPr marL="266065" marR="130810" lvl="0" indent="-228600" algn="l" rtl="0">
              <a:lnSpc>
                <a:spcPct val="100000"/>
              </a:lnSpc>
              <a:spcBef>
                <a:spcPts val="1085"/>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Trong biểu thức đối ngẫu (</a:t>
            </a:r>
            <a:r>
              <a:rPr lang="en-US" sz="2200" i="1" dirty="0">
                <a:solidFill>
                  <a:schemeClr val="dk1"/>
                </a:solidFill>
                <a:latin typeface="Arial"/>
                <a:ea typeface="Arial"/>
                <a:cs typeface="Arial"/>
                <a:sym typeface="Arial"/>
              </a:rPr>
              <a:t>L</a:t>
            </a:r>
            <a:r>
              <a:rPr lang="en-US" sz="2175" i="1" baseline="-25000" dirty="0">
                <a:solidFill>
                  <a:schemeClr val="dk1"/>
                </a:solidFill>
                <a:latin typeface="Arial"/>
                <a:ea typeface="Arial"/>
                <a:cs typeface="Arial"/>
                <a:sym typeface="Arial"/>
              </a:rPr>
              <a:t>D</a:t>
            </a:r>
            <a:r>
              <a:rPr lang="en-US" sz="2200" dirty="0">
                <a:solidFill>
                  <a:schemeClr val="dk1"/>
                </a:solidFill>
                <a:latin typeface="Arial"/>
                <a:ea typeface="Arial"/>
                <a:cs typeface="Arial"/>
                <a:sym typeface="Arial"/>
              </a:rPr>
              <a:t>) và trong biểu thức biểu diễn  siêu phẳng phân tách, các ví dụ huấn luyện chỉ xuất hiện bên  trong các tích vô hướng (inner/dot-products) của các </a:t>
            </a:r>
            <a:r>
              <a:rPr lang="en-US" sz="2200" dirty="0" err="1">
                <a:solidFill>
                  <a:schemeClr val="dk1"/>
                </a:solidFill>
                <a:latin typeface="Arial"/>
                <a:ea typeface="Arial"/>
                <a:cs typeface="Arial"/>
                <a:sym typeface="Arial"/>
              </a:rPr>
              <a:t>vectơ</a:t>
            </a:r>
            <a:endParaRPr sz="2200"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3"/>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dirty="0" smtClean="0"/>
              <a:t>Non-linear </a:t>
            </a:r>
            <a:r>
              <a:rPr lang="en-US" sz="3959" dirty="0"/>
              <a:t>SVM (1)</a:t>
            </a:r>
            <a:endParaRPr sz="3959" dirty="0"/>
          </a:p>
        </p:txBody>
      </p:sp>
      <p:sp>
        <p:nvSpPr>
          <p:cNvPr id="635" name="Google Shape;635;p33"/>
          <p:cNvSpPr txBox="1"/>
          <p:nvPr/>
        </p:nvSpPr>
        <p:spPr>
          <a:xfrm>
            <a:off x="838200" y="1587807"/>
            <a:ext cx="10941473" cy="3990836"/>
          </a:xfrm>
          <a:prstGeom prst="rect">
            <a:avLst/>
          </a:prstGeom>
          <a:noFill/>
          <a:ln>
            <a:noFill/>
          </a:ln>
        </p:spPr>
        <p:txBody>
          <a:bodyPr spcFirstLastPara="1" wrap="square" lIns="0" tIns="12700" rIns="0" bIns="0" anchor="t" anchorCtr="0">
            <a:spAutoFit/>
          </a:bodyPr>
          <a:lstStyle/>
          <a:p>
            <a:pPr marL="241300" marR="107950" lvl="0" indent="-228600" algn="l" rtl="0">
              <a:lnSpc>
                <a:spcPct val="100000"/>
              </a:lnSpc>
              <a:spcBef>
                <a:spcPts val="965"/>
              </a:spcBef>
              <a:spcAft>
                <a:spcPts val="0"/>
              </a:spcAft>
              <a:buClr>
                <a:srgbClr val="CC9900"/>
              </a:buClr>
              <a:buSzPts val="1300"/>
              <a:buFont typeface="Noto Sans Symbols"/>
              <a:buChar char="■"/>
            </a:pPr>
            <a:r>
              <a:rPr lang="en-US" sz="2000" dirty="0" smtClean="0">
                <a:solidFill>
                  <a:schemeClr val="dk1"/>
                </a:solidFill>
                <a:latin typeface="Arial"/>
                <a:ea typeface="Arial"/>
                <a:cs typeface="Arial"/>
                <a:sym typeface="Arial"/>
              </a:rPr>
              <a:t>Trong </a:t>
            </a:r>
            <a:r>
              <a:rPr lang="en-US" sz="2000" dirty="0">
                <a:solidFill>
                  <a:schemeClr val="dk1"/>
                </a:solidFill>
                <a:latin typeface="Arial"/>
                <a:ea typeface="Arial"/>
                <a:cs typeface="Arial"/>
                <a:sym typeface="Arial"/>
              </a:rPr>
              <a:t>nhiều bài toán thực tế, thì các tập dữ liệu có thể là phân lớp phi  tuyến (non-linearly separable)</a:t>
            </a:r>
            <a:endParaRPr sz="2000" dirty="0">
              <a:solidFill>
                <a:schemeClr val="dk1"/>
              </a:solidFill>
              <a:latin typeface="Arial"/>
              <a:ea typeface="Arial"/>
              <a:cs typeface="Arial"/>
              <a:sym typeface="Arial"/>
            </a:endParaRPr>
          </a:p>
          <a:p>
            <a:pPr marL="241300" marR="0" lvl="0" indent="-228600" algn="l" rtl="0">
              <a:lnSpc>
                <a:spcPct val="100000"/>
              </a:lnSpc>
              <a:spcBef>
                <a:spcPts val="965"/>
              </a:spcBef>
              <a:spcAft>
                <a:spcPts val="0"/>
              </a:spcAft>
              <a:buClr>
                <a:srgbClr val="CC9900"/>
              </a:buClr>
              <a:buSzPts val="1300"/>
              <a:buFont typeface="Noto Sans Symbols"/>
              <a:buChar char="■"/>
            </a:pPr>
            <a:r>
              <a:rPr lang="en-US" sz="2000" dirty="0">
                <a:solidFill>
                  <a:schemeClr val="dk1"/>
                </a:solidFill>
                <a:latin typeface="Arial"/>
                <a:ea typeface="Arial"/>
                <a:cs typeface="Arial"/>
                <a:sym typeface="Arial"/>
              </a:rPr>
              <a:t>Phương pháp phân loại SVM phi tuyến (Non-linear SVM):</a:t>
            </a:r>
            <a:endParaRPr sz="2000" dirty="0">
              <a:solidFill>
                <a:schemeClr val="dk1"/>
              </a:solidFill>
              <a:latin typeface="Arial"/>
              <a:ea typeface="Arial"/>
              <a:cs typeface="Arial"/>
              <a:sym typeface="Arial"/>
            </a:endParaRPr>
          </a:p>
          <a:p>
            <a:pPr marL="737870" marR="187325" lvl="1" indent="-211454" algn="l" rtl="0">
              <a:lnSpc>
                <a:spcPct val="100000"/>
              </a:lnSpc>
              <a:spcBef>
                <a:spcPts val="470"/>
              </a:spcBef>
              <a:spcAft>
                <a:spcPts val="0"/>
              </a:spcAft>
              <a:buClr>
                <a:srgbClr val="3B812F"/>
              </a:buClr>
              <a:buSzPts val="1200"/>
              <a:buFont typeface="Noto Sans Symbols"/>
              <a:buChar char="❑"/>
            </a:pPr>
            <a:r>
              <a:rPr lang="en-US" sz="2000" b="0" i="0" u="sng" strike="noStrike" cap="none" dirty="0">
                <a:solidFill>
                  <a:schemeClr val="dk1"/>
                </a:solidFill>
                <a:latin typeface="Arial"/>
                <a:ea typeface="Arial"/>
                <a:cs typeface="Arial"/>
                <a:sym typeface="Arial"/>
              </a:rPr>
              <a:t>Bước 1</a:t>
            </a:r>
            <a:r>
              <a:rPr lang="en-US" sz="2000" b="0"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Chuyển đổi không gian biểu diễn đầu vào ban đầu  sang một không gian khác </a:t>
            </a:r>
            <a:r>
              <a:rPr lang="en-US" sz="2000" b="0" i="0" u="none" strike="noStrike" cap="none" dirty="0">
                <a:solidFill>
                  <a:schemeClr val="dk1"/>
                </a:solidFill>
                <a:latin typeface="Arial"/>
                <a:ea typeface="Arial"/>
                <a:cs typeface="Arial"/>
                <a:sym typeface="Arial"/>
              </a:rPr>
              <a:t>(thường có số chiều lớn hơn nhiều)</a:t>
            </a:r>
            <a:endParaRPr sz="2000" b="0" i="0" u="none" strike="noStrike" cap="none" dirty="0">
              <a:solidFill>
                <a:schemeClr val="dk1"/>
              </a:solidFill>
              <a:latin typeface="Arial"/>
              <a:ea typeface="Arial"/>
              <a:cs typeface="Arial"/>
              <a:sym typeface="Arial"/>
            </a:endParaRPr>
          </a:p>
          <a:p>
            <a:pPr marL="1155700" marR="97790" lvl="0" indent="-228600" algn="l" rtl="0">
              <a:lnSpc>
                <a:spcPct val="100000"/>
              </a:lnSpc>
              <a:spcBef>
                <a:spcPts val="430"/>
              </a:spcBef>
              <a:spcAft>
                <a:spcPts val="0"/>
              </a:spcAft>
              <a:buNone/>
            </a:pPr>
            <a:r>
              <a:rPr lang="en-US" sz="1800" dirty="0">
                <a:solidFill>
                  <a:srgbClr val="006633"/>
                </a:solidFill>
                <a:latin typeface="Arial"/>
                <a:ea typeface="Arial"/>
                <a:cs typeface="Arial"/>
                <a:sym typeface="Arial"/>
              </a:rPr>
              <a:t>→ </a:t>
            </a:r>
            <a:r>
              <a:rPr lang="en-US" sz="1800" dirty="0">
                <a:solidFill>
                  <a:schemeClr val="dk1"/>
                </a:solidFill>
                <a:latin typeface="Arial"/>
                <a:ea typeface="Arial"/>
                <a:cs typeface="Arial"/>
                <a:sym typeface="Arial"/>
              </a:rPr>
              <a:t>Dữ liệu được biểu diễn trong không gian mới (đã chuyển đổi) có thể  phân lớp tuyến tính (linearly separable)</a:t>
            </a:r>
            <a:endParaRPr sz="1800" dirty="0">
              <a:solidFill>
                <a:schemeClr val="dk1"/>
              </a:solidFill>
              <a:latin typeface="Arial"/>
              <a:ea typeface="Arial"/>
              <a:cs typeface="Arial"/>
              <a:sym typeface="Arial"/>
            </a:endParaRPr>
          </a:p>
          <a:p>
            <a:pPr marL="737870" marR="893444" lvl="1" indent="-211454" algn="l" rtl="0">
              <a:lnSpc>
                <a:spcPct val="100000"/>
              </a:lnSpc>
              <a:spcBef>
                <a:spcPts val="480"/>
              </a:spcBef>
              <a:spcAft>
                <a:spcPts val="0"/>
              </a:spcAft>
              <a:buClr>
                <a:srgbClr val="3B812F"/>
              </a:buClr>
              <a:buSzPts val="1200"/>
              <a:buFont typeface="Noto Sans Symbols"/>
              <a:buChar char="❑"/>
            </a:pPr>
            <a:r>
              <a:rPr lang="en-US" sz="2000" b="0" i="0" u="sng" strike="noStrike" cap="none" dirty="0">
                <a:solidFill>
                  <a:schemeClr val="dk1"/>
                </a:solidFill>
                <a:latin typeface="Arial"/>
                <a:ea typeface="Arial"/>
                <a:cs typeface="Arial"/>
                <a:sym typeface="Arial"/>
              </a:rPr>
              <a:t>Bước 2</a:t>
            </a:r>
            <a:r>
              <a:rPr lang="en-US" sz="2000" b="0" i="0" u="none" strike="noStrike" cap="none" dirty="0">
                <a:solidFill>
                  <a:schemeClr val="dk1"/>
                </a:solidFill>
                <a:latin typeface="Arial"/>
                <a:ea typeface="Arial"/>
                <a:cs typeface="Arial"/>
                <a:sym typeface="Arial"/>
              </a:rPr>
              <a:t>. Áp dụng lại các công thức và các bước như trong  phương pháp phân lớp SVM tuyến tính</a:t>
            </a:r>
            <a:endParaRPr sz="2000" b="0" i="0" u="none" strike="noStrike" cap="none" dirty="0">
              <a:solidFill>
                <a:schemeClr val="dk1"/>
              </a:solidFill>
              <a:latin typeface="Arial"/>
              <a:ea typeface="Arial"/>
              <a:cs typeface="Arial"/>
              <a:sym typeface="Arial"/>
            </a:endParaRPr>
          </a:p>
          <a:p>
            <a:pPr marL="241300" marR="0" lvl="0" indent="-228600" algn="l" rtl="0">
              <a:lnSpc>
                <a:spcPct val="100000"/>
              </a:lnSpc>
              <a:spcBef>
                <a:spcPts val="1200"/>
              </a:spcBef>
              <a:spcAft>
                <a:spcPts val="0"/>
              </a:spcAft>
              <a:buClr>
                <a:srgbClr val="CC9900"/>
              </a:buClr>
              <a:buSzPts val="1300"/>
              <a:buFont typeface="Noto Sans Symbols"/>
              <a:buChar char="■"/>
            </a:pPr>
            <a:r>
              <a:rPr lang="en-US" sz="2000" dirty="0">
                <a:solidFill>
                  <a:schemeClr val="dk1"/>
                </a:solidFill>
                <a:latin typeface="Arial"/>
                <a:ea typeface="Arial"/>
                <a:cs typeface="Arial"/>
                <a:sym typeface="Arial"/>
              </a:rPr>
              <a:t>Không gian biểu diễn ban </a:t>
            </a:r>
            <a:r>
              <a:rPr lang="en-US" sz="2000" dirty="0" smtClean="0">
                <a:solidFill>
                  <a:schemeClr val="dk1"/>
                </a:solidFill>
                <a:latin typeface="Arial"/>
                <a:ea typeface="Arial"/>
                <a:cs typeface="Arial"/>
                <a:sym typeface="Arial"/>
              </a:rPr>
              <a:t>đầu: </a:t>
            </a:r>
            <a:r>
              <a:rPr lang="en-US" sz="2000" b="1" dirty="0" smtClean="0">
                <a:solidFill>
                  <a:schemeClr val="dk1"/>
                </a:solidFill>
                <a:latin typeface="Arial"/>
                <a:ea typeface="Arial"/>
                <a:cs typeface="Arial"/>
                <a:sym typeface="Arial"/>
              </a:rPr>
              <a:t>Không </a:t>
            </a:r>
            <a:r>
              <a:rPr lang="en-US" sz="2000" b="1" dirty="0">
                <a:solidFill>
                  <a:schemeClr val="dk1"/>
                </a:solidFill>
                <a:latin typeface="Arial"/>
                <a:ea typeface="Arial"/>
                <a:cs typeface="Arial"/>
                <a:sym typeface="Arial"/>
              </a:rPr>
              <a:t>gian đầu vào (input space)</a:t>
            </a:r>
            <a:endParaRPr sz="2000" dirty="0">
              <a:solidFill>
                <a:schemeClr val="dk1"/>
              </a:solidFill>
              <a:latin typeface="Arial"/>
              <a:ea typeface="Arial"/>
              <a:cs typeface="Arial"/>
              <a:sym typeface="Arial"/>
            </a:endParaRPr>
          </a:p>
          <a:p>
            <a:pPr marL="240665" marR="533400" lvl="0" indent="-228600" algn="l" rtl="0">
              <a:lnSpc>
                <a:spcPct val="100000"/>
              </a:lnSpc>
              <a:spcBef>
                <a:spcPts val="500"/>
              </a:spcBef>
              <a:spcAft>
                <a:spcPts val="0"/>
              </a:spcAft>
              <a:buClr>
                <a:srgbClr val="CC9900"/>
              </a:buClr>
              <a:buSzPts val="1300"/>
              <a:buFont typeface="Noto Sans Symbols"/>
              <a:buChar char="■"/>
            </a:pPr>
            <a:r>
              <a:rPr lang="en-US" sz="2000" dirty="0">
                <a:solidFill>
                  <a:schemeClr val="dk1"/>
                </a:solidFill>
                <a:latin typeface="Arial"/>
                <a:ea typeface="Arial"/>
                <a:cs typeface="Arial"/>
                <a:sym typeface="Arial"/>
              </a:rPr>
              <a:t>Không gian biểu diễn sau khi chuyển </a:t>
            </a:r>
            <a:r>
              <a:rPr lang="en-US" sz="2000" dirty="0" smtClean="0">
                <a:solidFill>
                  <a:schemeClr val="dk1"/>
                </a:solidFill>
                <a:latin typeface="Arial"/>
                <a:ea typeface="Arial"/>
                <a:cs typeface="Arial"/>
                <a:sym typeface="Arial"/>
              </a:rPr>
              <a:t>đổi: </a:t>
            </a:r>
            <a:r>
              <a:rPr lang="en-US" sz="2000" b="1" dirty="0" smtClean="0">
                <a:solidFill>
                  <a:schemeClr val="dk1"/>
                </a:solidFill>
                <a:latin typeface="Arial"/>
                <a:ea typeface="Arial"/>
                <a:cs typeface="Arial"/>
                <a:sym typeface="Arial"/>
              </a:rPr>
              <a:t>Không </a:t>
            </a:r>
            <a:r>
              <a:rPr lang="en-US" sz="2000" b="1" dirty="0">
                <a:solidFill>
                  <a:schemeClr val="dk1"/>
                </a:solidFill>
                <a:latin typeface="Arial"/>
                <a:ea typeface="Arial"/>
                <a:cs typeface="Arial"/>
                <a:sym typeface="Arial"/>
              </a:rPr>
              <a:t>gian đặc trưng  (feature space)</a:t>
            </a:r>
            <a:endParaRPr sz="2000"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4"/>
          <p:cNvSpPr txBox="1"/>
          <p:nvPr/>
        </p:nvSpPr>
        <p:spPr>
          <a:xfrm>
            <a:off x="714588" y="1381894"/>
            <a:ext cx="10809393" cy="2015936"/>
          </a:xfrm>
          <a:prstGeom prst="rect">
            <a:avLst/>
          </a:prstGeom>
          <a:noFill/>
          <a:ln>
            <a:noFill/>
          </a:ln>
        </p:spPr>
        <p:txBody>
          <a:bodyPr spcFirstLastPara="1" wrap="square" lIns="0" tIns="48250" rIns="0" bIns="0" anchor="t" anchorCtr="0">
            <a:spAutoFit/>
          </a:bodyPr>
          <a:lstStyle/>
          <a:p>
            <a:pPr marL="240665" marR="300355" lvl="0" indent="-228600" algn="l" rtl="0">
              <a:lnSpc>
                <a:spcPct val="10909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Phương pháp SVM trong </a:t>
            </a:r>
            <a:r>
              <a:rPr lang="en-US" sz="2200" dirty="0">
                <a:solidFill>
                  <a:srgbClr val="FF0000"/>
                </a:solidFill>
                <a:latin typeface="Arial"/>
                <a:ea typeface="Arial"/>
                <a:cs typeface="Arial"/>
                <a:sym typeface="Arial"/>
              </a:rPr>
              <a:t>trường hợp hai lớp không thể phân  tách được bằng một siêu phẳng?</a:t>
            </a:r>
            <a:endParaRPr sz="2200" dirty="0">
              <a:solidFill>
                <a:schemeClr val="dk1"/>
              </a:solidFill>
              <a:latin typeface="Arial"/>
              <a:ea typeface="Arial"/>
              <a:cs typeface="Arial"/>
              <a:sym typeface="Arial"/>
            </a:endParaRPr>
          </a:p>
          <a:p>
            <a:pPr marL="568325" marR="131445" lvl="1" indent="-228600" algn="l" rtl="0">
              <a:lnSpc>
                <a:spcPct val="106500"/>
              </a:lnSpc>
              <a:spcBef>
                <a:spcPts val="1115"/>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Trường hợp phân lớp tuyến tính và phân tách được là lý tưởng (ít  xảy ra)</a:t>
            </a:r>
            <a:endParaRPr sz="2000" b="0" i="0" u="none" strike="noStrike" cap="none" dirty="0">
              <a:solidFill>
                <a:schemeClr val="dk1"/>
              </a:solidFill>
              <a:latin typeface="Arial"/>
              <a:ea typeface="Arial"/>
              <a:cs typeface="Arial"/>
              <a:sym typeface="Arial"/>
            </a:endParaRPr>
          </a:p>
          <a:p>
            <a:pPr marL="568325" marR="5080" lvl="1" indent="-228600" algn="l" rtl="0">
              <a:lnSpc>
                <a:spcPct val="108500"/>
              </a:lnSpc>
              <a:spcBef>
                <a:spcPts val="1110"/>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Tập dữ liệu có thể chứa nhiễu, lỗi (</a:t>
            </a:r>
            <a:r>
              <a:rPr lang="en-US" sz="2000" b="0" i="0" u="none" strike="noStrike" cap="none" dirty="0" err="1">
                <a:solidFill>
                  <a:schemeClr val="dk1"/>
                </a:solidFill>
                <a:latin typeface="Arial"/>
                <a:ea typeface="Arial"/>
                <a:cs typeface="Arial"/>
                <a:sym typeface="Arial"/>
              </a:rPr>
              <a:t>vd</a:t>
            </a:r>
            <a:r>
              <a:rPr lang="en-US" sz="2000" b="0" i="0" u="none" strike="noStrike" cap="none" dirty="0">
                <a:solidFill>
                  <a:schemeClr val="dk1"/>
                </a:solidFill>
                <a:latin typeface="Arial"/>
                <a:ea typeface="Arial"/>
                <a:cs typeface="Arial"/>
                <a:sym typeface="Arial"/>
              </a:rPr>
              <a:t>: một số ví dụ được gán nhãn  lớp sai)</a:t>
            </a:r>
            <a:endParaRPr sz="2000" b="0" i="0" u="none" strike="noStrike" cap="none" dirty="0">
              <a:solidFill>
                <a:schemeClr val="dk1"/>
              </a:solidFill>
              <a:latin typeface="Arial"/>
              <a:ea typeface="Arial"/>
              <a:cs typeface="Arial"/>
              <a:sym typeface="Arial"/>
            </a:endParaRPr>
          </a:p>
          <a:p>
            <a:pPr marL="241300" marR="0" lvl="0" indent="-228600" algn="l" rtl="0">
              <a:lnSpc>
                <a:spcPct val="100000"/>
              </a:lnSpc>
              <a:spcBef>
                <a:spcPts val="1395"/>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Đối với trường hợp phân tách được, bài toán tối ưu:</a:t>
            </a:r>
            <a:endParaRPr sz="2200" dirty="0">
              <a:solidFill>
                <a:schemeClr val="dk1"/>
              </a:solidFill>
              <a:latin typeface="Arial"/>
              <a:ea typeface="Arial"/>
              <a:cs typeface="Arial"/>
              <a:sym typeface="Arial"/>
            </a:endParaRPr>
          </a:p>
        </p:txBody>
      </p:sp>
      <p:sp>
        <p:nvSpPr>
          <p:cNvPr id="641" name="Google Shape;641;p34"/>
          <p:cNvSpPr txBox="1"/>
          <p:nvPr/>
        </p:nvSpPr>
        <p:spPr>
          <a:xfrm>
            <a:off x="1766147" y="4023834"/>
            <a:ext cx="2066713"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Cực tiểu hóa:</a:t>
            </a:r>
            <a:endParaRPr sz="2000">
              <a:solidFill>
                <a:schemeClr val="dk1"/>
              </a:solidFill>
              <a:latin typeface="Arial"/>
              <a:ea typeface="Arial"/>
              <a:cs typeface="Arial"/>
              <a:sym typeface="Arial"/>
            </a:endParaRPr>
          </a:p>
        </p:txBody>
      </p:sp>
      <p:sp>
        <p:nvSpPr>
          <p:cNvPr id="642" name="Google Shape;642;p34"/>
          <p:cNvSpPr txBox="1"/>
          <p:nvPr/>
        </p:nvSpPr>
        <p:spPr>
          <a:xfrm>
            <a:off x="1766147" y="4709717"/>
            <a:ext cx="210312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dirty="0">
                <a:solidFill>
                  <a:schemeClr val="dk1"/>
                </a:solidFill>
                <a:latin typeface="Arial"/>
                <a:ea typeface="Arial"/>
                <a:cs typeface="Arial"/>
                <a:sym typeface="Arial"/>
              </a:rPr>
              <a:t>Với điều kiện:</a:t>
            </a:r>
            <a:endParaRPr sz="2000" dirty="0">
              <a:solidFill>
                <a:schemeClr val="dk1"/>
              </a:solidFill>
              <a:latin typeface="Arial"/>
              <a:ea typeface="Arial"/>
              <a:cs typeface="Arial"/>
              <a:sym typeface="Arial"/>
            </a:endParaRPr>
          </a:p>
        </p:txBody>
      </p:sp>
      <p:sp>
        <p:nvSpPr>
          <p:cNvPr id="643" name="Google Shape;643;p34"/>
          <p:cNvSpPr txBox="1"/>
          <p:nvPr/>
        </p:nvSpPr>
        <p:spPr>
          <a:xfrm>
            <a:off x="714587" y="5255381"/>
            <a:ext cx="10472420" cy="705321"/>
          </a:xfrm>
          <a:prstGeom prst="rect">
            <a:avLst/>
          </a:prstGeom>
          <a:noFill/>
          <a:ln>
            <a:noFill/>
          </a:ln>
        </p:spPr>
        <p:txBody>
          <a:bodyPr spcFirstLastPara="1" wrap="square" lIns="0" tIns="50800" rIns="0" bIns="0" anchor="t" anchorCtr="0">
            <a:spAutoFit/>
          </a:bodyPr>
          <a:lstStyle/>
          <a:p>
            <a:pPr marL="241300" marR="5080" lvl="0" indent="-228600" algn="l" rtl="0">
              <a:lnSpc>
                <a:spcPct val="107727"/>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Nếu tập dữ liệu chứa nhiễu, các điều kiện có thể không được  thỏa mãn</a:t>
            </a:r>
            <a:endParaRPr sz="2200" dirty="0">
              <a:solidFill>
                <a:schemeClr val="dk1"/>
              </a:solidFill>
              <a:latin typeface="Arial"/>
              <a:ea typeface="Arial"/>
              <a:cs typeface="Arial"/>
              <a:sym typeface="Arial"/>
            </a:endParaRPr>
          </a:p>
          <a:p>
            <a:pPr marL="339725" marR="0" lvl="0" indent="0" algn="l" rtl="0">
              <a:lnSpc>
                <a:spcPct val="100000"/>
              </a:lnSpc>
              <a:spcBef>
                <a:spcPts val="325"/>
              </a:spcBef>
              <a:spcAft>
                <a:spcPts val="0"/>
              </a:spcAft>
              <a:buNone/>
            </a:pPr>
            <a:r>
              <a:rPr lang="en-US" sz="2000" dirty="0">
                <a:solidFill>
                  <a:srgbClr val="3B812F"/>
                </a:solidFill>
                <a:latin typeface="Arial"/>
                <a:ea typeface="Arial"/>
                <a:cs typeface="Arial"/>
                <a:sym typeface="Arial"/>
              </a:rPr>
              <a:t>→ </a:t>
            </a:r>
            <a:r>
              <a:rPr lang="en-US" sz="2000" dirty="0">
                <a:solidFill>
                  <a:schemeClr val="dk1"/>
                </a:solidFill>
                <a:latin typeface="Arial"/>
                <a:ea typeface="Arial"/>
                <a:cs typeface="Arial"/>
                <a:sym typeface="Arial"/>
              </a:rPr>
              <a:t>Không tìm được lời giải (</a:t>
            </a:r>
            <a:r>
              <a:rPr lang="en-US" sz="2000" b="1" dirty="0">
                <a:solidFill>
                  <a:schemeClr val="dk1"/>
                </a:solidFill>
                <a:latin typeface="Arial"/>
                <a:ea typeface="Arial"/>
                <a:cs typeface="Arial"/>
                <a:sym typeface="Arial"/>
              </a:rPr>
              <a:t>w* </a:t>
            </a:r>
            <a:r>
              <a:rPr lang="en-US" sz="2000" dirty="0">
                <a:solidFill>
                  <a:schemeClr val="dk1"/>
                </a:solidFill>
                <a:latin typeface="Arial"/>
                <a:ea typeface="Arial"/>
                <a:cs typeface="Arial"/>
                <a:sym typeface="Arial"/>
              </a:rPr>
              <a:t>và b*)!</a:t>
            </a:r>
            <a:endParaRPr sz="2000" dirty="0">
              <a:solidFill>
                <a:schemeClr val="dk1"/>
              </a:solidFill>
              <a:latin typeface="Arial"/>
              <a:ea typeface="Arial"/>
              <a:cs typeface="Arial"/>
              <a:sym typeface="Arial"/>
            </a:endParaRPr>
          </a:p>
        </p:txBody>
      </p:sp>
      <p:sp>
        <p:nvSpPr>
          <p:cNvPr id="644" name="Google Shape;644;p34"/>
          <p:cNvSpPr/>
          <p:nvPr/>
        </p:nvSpPr>
        <p:spPr>
          <a:xfrm>
            <a:off x="4534966" y="4394854"/>
            <a:ext cx="1130300" cy="0"/>
          </a:xfrm>
          <a:custGeom>
            <a:avLst/>
            <a:gdLst/>
            <a:ahLst/>
            <a:cxnLst/>
            <a:rect l="l" t="t" r="r" b="b"/>
            <a:pathLst>
              <a:path w="847725" h="120000" extrusionOk="0">
                <a:moveTo>
                  <a:pt x="0" y="0"/>
                </a:moveTo>
                <a:lnTo>
                  <a:pt x="847220" y="0"/>
                </a:lnTo>
              </a:path>
            </a:pathLst>
          </a:custGeom>
          <a:noFill/>
          <a:ln w="123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5" name="Google Shape;645;p34"/>
          <p:cNvSpPr txBox="1"/>
          <p:nvPr/>
        </p:nvSpPr>
        <p:spPr>
          <a:xfrm>
            <a:off x="4415509" y="4373038"/>
            <a:ext cx="6095564" cy="781614"/>
          </a:xfrm>
          <a:prstGeom prst="rect">
            <a:avLst/>
          </a:prstGeom>
          <a:noFill/>
          <a:ln>
            <a:noFill/>
          </a:ln>
        </p:spPr>
        <p:txBody>
          <a:bodyPr spcFirstLastPara="1" wrap="square" lIns="0" tIns="32375" rIns="0" bIns="0" anchor="t" anchorCtr="0">
            <a:spAutoFit/>
          </a:bodyPr>
          <a:lstStyle/>
          <a:p>
            <a:pPr marL="442594" marR="0" lvl="0" indent="0" algn="l" rtl="0">
              <a:lnSpc>
                <a:spcPct val="100000"/>
              </a:lnSpc>
              <a:spcBef>
                <a:spcPts val="0"/>
              </a:spcBef>
              <a:spcAft>
                <a:spcPts val="0"/>
              </a:spcAft>
              <a:buNone/>
            </a:pPr>
            <a:r>
              <a:rPr lang="en-US" sz="2350" dirty="0" smtClean="0">
                <a:solidFill>
                  <a:schemeClr val="dk1"/>
                </a:solidFill>
                <a:latin typeface="Times New Roman"/>
                <a:ea typeface="Times New Roman"/>
                <a:cs typeface="Times New Roman"/>
                <a:sym typeface="Times New Roman"/>
              </a:rPr>
              <a:t>    2</a:t>
            </a:r>
            <a:endParaRPr sz="2350" dirty="0">
              <a:solidFill>
                <a:schemeClr val="dk1"/>
              </a:solidFill>
              <a:latin typeface="Times New Roman"/>
              <a:ea typeface="Times New Roman"/>
              <a:cs typeface="Times New Roman"/>
              <a:sym typeface="Times New Roman"/>
            </a:endParaRPr>
          </a:p>
          <a:p>
            <a:pPr marL="38100" marR="0" lvl="0" indent="0" algn="l" rtl="0">
              <a:lnSpc>
                <a:spcPct val="100000"/>
              </a:lnSpc>
              <a:spcBef>
                <a:spcPts val="155"/>
              </a:spcBef>
              <a:spcAft>
                <a:spcPts val="0"/>
              </a:spcAft>
              <a:buNone/>
            </a:pPr>
            <a:r>
              <a:rPr lang="en-US" sz="2350" i="1" dirty="0" err="1">
                <a:solidFill>
                  <a:schemeClr val="dk1"/>
                </a:solidFill>
                <a:latin typeface="Times New Roman"/>
                <a:ea typeface="Times New Roman"/>
                <a:cs typeface="Times New Roman"/>
                <a:sym typeface="Times New Roman"/>
              </a:rPr>
              <a:t>y</a:t>
            </a:r>
            <a:r>
              <a:rPr lang="en-US" sz="2025" i="1" baseline="-25000" dirty="0" err="1">
                <a:solidFill>
                  <a:schemeClr val="dk1"/>
                </a:solidFill>
                <a:latin typeface="Times New Roman"/>
                <a:ea typeface="Times New Roman"/>
                <a:cs typeface="Times New Roman"/>
                <a:sym typeface="Times New Roman"/>
              </a:rPr>
              <a:t>i</a:t>
            </a:r>
            <a:r>
              <a:rPr lang="en-US" sz="2025" i="1" baseline="-25000" dirty="0">
                <a:solidFill>
                  <a:schemeClr val="dk1"/>
                </a:solidFill>
                <a:latin typeface="Times New Roman"/>
                <a:ea typeface="Times New Roman"/>
                <a:cs typeface="Times New Roman"/>
                <a:sym typeface="Times New Roman"/>
              </a:rPr>
              <a:t> </a:t>
            </a:r>
            <a:r>
              <a:rPr lang="en-US" sz="2350" dirty="0">
                <a:solidFill>
                  <a:schemeClr val="dk1"/>
                </a:solidFill>
                <a:latin typeface="Times New Roman"/>
                <a:ea typeface="Times New Roman"/>
                <a:cs typeface="Times New Roman"/>
                <a:sym typeface="Times New Roman"/>
              </a:rPr>
              <a:t>(</a:t>
            </a:r>
            <a:r>
              <a:rPr lang="en-US" sz="2350" dirty="0">
                <a:solidFill>
                  <a:schemeClr val="dk1"/>
                </a:solidFill>
                <a:latin typeface="Noto Sans Symbols"/>
                <a:ea typeface="Noto Sans Symbols"/>
                <a:cs typeface="Noto Sans Symbols"/>
                <a:sym typeface="Noto Sans Symbols"/>
              </a:rPr>
              <a:t>〈</a:t>
            </a:r>
            <a:r>
              <a:rPr lang="en-US" sz="2350" b="1" dirty="0">
                <a:solidFill>
                  <a:schemeClr val="dk1"/>
                </a:solidFill>
                <a:latin typeface="Times New Roman"/>
                <a:ea typeface="Times New Roman"/>
                <a:cs typeface="Times New Roman"/>
                <a:sym typeface="Times New Roman"/>
              </a:rPr>
              <a:t>w </a:t>
            </a:r>
            <a:r>
              <a:rPr lang="en-US" sz="2350" dirty="0">
                <a:solidFill>
                  <a:schemeClr val="dk1"/>
                </a:solidFill>
                <a:latin typeface="Noto Sans Symbols"/>
                <a:ea typeface="Noto Sans Symbols"/>
                <a:cs typeface="Noto Sans Symbols"/>
                <a:sym typeface="Noto Sans Symbols"/>
              </a:rPr>
              <a:t>×</a:t>
            </a:r>
            <a:r>
              <a:rPr lang="en-US" sz="2350" dirty="0">
                <a:solidFill>
                  <a:schemeClr val="dk1"/>
                </a:solidFill>
                <a:latin typeface="Times New Roman"/>
                <a:ea typeface="Times New Roman"/>
                <a:cs typeface="Times New Roman"/>
                <a:sym typeface="Times New Roman"/>
              </a:rPr>
              <a:t> </a:t>
            </a:r>
            <a:r>
              <a:rPr lang="en-US" sz="2350" b="1" dirty="0">
                <a:solidFill>
                  <a:schemeClr val="dk1"/>
                </a:solidFill>
                <a:latin typeface="Times New Roman"/>
                <a:ea typeface="Times New Roman"/>
                <a:cs typeface="Times New Roman"/>
                <a:sym typeface="Times New Roman"/>
              </a:rPr>
              <a:t>x</a:t>
            </a:r>
            <a:r>
              <a:rPr lang="en-US" sz="2025" i="1" baseline="-25000" dirty="0">
                <a:solidFill>
                  <a:schemeClr val="dk1"/>
                </a:solidFill>
                <a:latin typeface="Times New Roman"/>
                <a:ea typeface="Times New Roman"/>
                <a:cs typeface="Times New Roman"/>
                <a:sym typeface="Times New Roman"/>
              </a:rPr>
              <a:t>i </a:t>
            </a:r>
            <a:r>
              <a:rPr lang="en-US" sz="2350" dirty="0">
                <a:solidFill>
                  <a:schemeClr val="dk1"/>
                </a:solidFill>
                <a:latin typeface="Noto Sans Symbols"/>
                <a:ea typeface="Noto Sans Symbols"/>
                <a:cs typeface="Noto Sans Symbols"/>
                <a:sym typeface="Noto Sans Symbols"/>
              </a:rPr>
              <a:t>〉</a:t>
            </a:r>
            <a:r>
              <a:rPr lang="en-US" sz="2350" dirty="0">
                <a:solidFill>
                  <a:schemeClr val="dk1"/>
                </a:solidFill>
                <a:latin typeface="Times New Roman"/>
                <a:ea typeface="Times New Roman"/>
                <a:cs typeface="Times New Roman"/>
                <a:sym typeface="Times New Roman"/>
              </a:rPr>
              <a:t> </a:t>
            </a:r>
            <a:r>
              <a:rPr lang="en-US" sz="2350" dirty="0">
                <a:solidFill>
                  <a:schemeClr val="dk1"/>
                </a:solidFill>
                <a:latin typeface="Noto Sans Symbols"/>
                <a:ea typeface="Noto Sans Symbols"/>
                <a:cs typeface="Noto Sans Symbols"/>
                <a:sym typeface="Noto Sans Symbols"/>
              </a:rPr>
              <a:t>+</a:t>
            </a:r>
            <a:r>
              <a:rPr lang="en-US" sz="2350" dirty="0">
                <a:solidFill>
                  <a:schemeClr val="dk1"/>
                </a:solidFill>
                <a:latin typeface="Times New Roman"/>
                <a:ea typeface="Times New Roman"/>
                <a:cs typeface="Times New Roman"/>
                <a:sym typeface="Times New Roman"/>
              </a:rPr>
              <a:t> </a:t>
            </a:r>
            <a:r>
              <a:rPr lang="en-US" sz="2350" i="1" dirty="0">
                <a:solidFill>
                  <a:schemeClr val="dk1"/>
                </a:solidFill>
                <a:latin typeface="Times New Roman"/>
                <a:ea typeface="Times New Roman"/>
                <a:cs typeface="Times New Roman"/>
                <a:sym typeface="Times New Roman"/>
              </a:rPr>
              <a:t>b</a:t>
            </a:r>
            <a:r>
              <a:rPr lang="en-US" sz="2350" dirty="0">
                <a:solidFill>
                  <a:schemeClr val="dk1"/>
                </a:solidFill>
                <a:latin typeface="Times New Roman"/>
                <a:ea typeface="Times New Roman"/>
                <a:cs typeface="Times New Roman"/>
                <a:sym typeface="Times New Roman"/>
              </a:rPr>
              <a:t>) </a:t>
            </a:r>
            <a:r>
              <a:rPr lang="en-US" sz="2350" dirty="0">
                <a:solidFill>
                  <a:schemeClr val="dk1"/>
                </a:solidFill>
                <a:latin typeface="Noto Sans Symbols"/>
                <a:ea typeface="Noto Sans Symbols"/>
                <a:cs typeface="Noto Sans Symbols"/>
                <a:sym typeface="Noto Sans Symbols"/>
              </a:rPr>
              <a:t>≥</a:t>
            </a:r>
            <a:r>
              <a:rPr lang="en-US" sz="2350" dirty="0">
                <a:solidFill>
                  <a:schemeClr val="dk1"/>
                </a:solidFill>
                <a:latin typeface="Times New Roman"/>
                <a:ea typeface="Times New Roman"/>
                <a:cs typeface="Times New Roman"/>
                <a:sym typeface="Times New Roman"/>
              </a:rPr>
              <a:t> 1,	</a:t>
            </a:r>
            <a:r>
              <a:rPr lang="en-US" sz="2350" i="1" dirty="0">
                <a:solidFill>
                  <a:schemeClr val="dk1"/>
                </a:solidFill>
                <a:latin typeface="Times New Roman"/>
                <a:ea typeface="Times New Roman"/>
                <a:cs typeface="Times New Roman"/>
                <a:sym typeface="Times New Roman"/>
              </a:rPr>
              <a:t>i </a:t>
            </a:r>
            <a:r>
              <a:rPr lang="en-US" sz="2350" dirty="0">
                <a:solidFill>
                  <a:schemeClr val="dk1"/>
                </a:solidFill>
                <a:latin typeface="Noto Sans Symbols"/>
                <a:ea typeface="Noto Sans Symbols"/>
                <a:cs typeface="Noto Sans Symbols"/>
                <a:sym typeface="Noto Sans Symbols"/>
              </a:rPr>
              <a:t>=</a:t>
            </a:r>
            <a:r>
              <a:rPr lang="en-US" sz="2350" dirty="0">
                <a:solidFill>
                  <a:schemeClr val="dk1"/>
                </a:solidFill>
                <a:latin typeface="Times New Roman"/>
                <a:ea typeface="Times New Roman"/>
                <a:cs typeface="Times New Roman"/>
                <a:sym typeface="Times New Roman"/>
              </a:rPr>
              <a:t> 1, 2, ..., </a:t>
            </a:r>
            <a:r>
              <a:rPr lang="en-US" sz="2350" i="1" dirty="0">
                <a:solidFill>
                  <a:schemeClr val="dk1"/>
                </a:solidFill>
                <a:latin typeface="Times New Roman"/>
                <a:ea typeface="Times New Roman"/>
                <a:cs typeface="Times New Roman"/>
                <a:sym typeface="Times New Roman"/>
              </a:rPr>
              <a:t>r</a:t>
            </a:r>
            <a:endParaRPr sz="2350" dirty="0">
              <a:solidFill>
                <a:schemeClr val="dk1"/>
              </a:solidFill>
              <a:latin typeface="Times New Roman"/>
              <a:ea typeface="Times New Roman"/>
              <a:cs typeface="Times New Roman"/>
              <a:sym typeface="Times New Roman"/>
            </a:endParaRPr>
          </a:p>
        </p:txBody>
      </p:sp>
      <p:sp>
        <p:nvSpPr>
          <p:cNvPr id="646" name="Google Shape;646;p34"/>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dirty="0" smtClean="0"/>
              <a:t>Non-linear </a:t>
            </a:r>
            <a:r>
              <a:rPr lang="en-US" sz="3959" dirty="0"/>
              <a:t>SVM (2)</a:t>
            </a:r>
            <a:endParaRPr sz="3959" dirty="0"/>
          </a:p>
        </p:txBody>
      </p:sp>
      <p:sp>
        <p:nvSpPr>
          <p:cNvPr id="648" name="Google Shape;648;p34"/>
          <p:cNvSpPr txBox="1"/>
          <p:nvPr/>
        </p:nvSpPr>
        <p:spPr>
          <a:xfrm>
            <a:off x="4538714" y="3969224"/>
            <a:ext cx="1626696" cy="3848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350" dirty="0">
                <a:solidFill>
                  <a:schemeClr val="dk1"/>
                </a:solidFill>
                <a:latin typeface="Noto Sans Symbols"/>
                <a:ea typeface="Noto Sans Symbols"/>
                <a:cs typeface="Noto Sans Symbols"/>
                <a:sym typeface="Noto Sans Symbols"/>
              </a:rPr>
              <a:t>〈</a:t>
            </a:r>
            <a:r>
              <a:rPr lang="en-US" sz="2350" b="1" dirty="0">
                <a:solidFill>
                  <a:schemeClr val="dk1"/>
                </a:solidFill>
                <a:latin typeface="Times New Roman"/>
                <a:ea typeface="Times New Roman"/>
                <a:cs typeface="Times New Roman"/>
                <a:sym typeface="Times New Roman"/>
              </a:rPr>
              <a:t>w </a:t>
            </a:r>
            <a:r>
              <a:rPr lang="en-US" sz="2350" dirty="0">
                <a:solidFill>
                  <a:schemeClr val="dk1"/>
                </a:solidFill>
                <a:latin typeface="Noto Sans Symbols"/>
                <a:ea typeface="Noto Sans Symbols"/>
                <a:cs typeface="Noto Sans Symbols"/>
                <a:sym typeface="Noto Sans Symbols"/>
              </a:rPr>
              <a:t>×</a:t>
            </a:r>
            <a:r>
              <a:rPr lang="en-US" sz="2350" dirty="0">
                <a:solidFill>
                  <a:schemeClr val="dk1"/>
                </a:solidFill>
                <a:latin typeface="Times New Roman"/>
                <a:ea typeface="Times New Roman"/>
                <a:cs typeface="Times New Roman"/>
                <a:sym typeface="Times New Roman"/>
              </a:rPr>
              <a:t> </a:t>
            </a:r>
            <a:r>
              <a:rPr lang="en-US" sz="2350" b="1" dirty="0">
                <a:solidFill>
                  <a:schemeClr val="dk1"/>
                </a:solidFill>
                <a:latin typeface="Times New Roman"/>
                <a:ea typeface="Times New Roman"/>
                <a:cs typeface="Times New Roman"/>
                <a:sym typeface="Times New Roman"/>
              </a:rPr>
              <a:t>w</a:t>
            </a:r>
            <a:r>
              <a:rPr lang="en-US" sz="2350" dirty="0">
                <a:solidFill>
                  <a:schemeClr val="dk1"/>
                </a:solidFill>
                <a:latin typeface="Noto Sans Symbols"/>
                <a:ea typeface="Noto Sans Symbols"/>
                <a:cs typeface="Noto Sans Symbols"/>
                <a:sym typeface="Noto Sans Symbols"/>
              </a:rPr>
              <a:t>〉</a:t>
            </a:r>
            <a:endParaRPr sz="2350" dirty="0">
              <a:solidFill>
                <a:schemeClr val="dk1"/>
              </a:solidFill>
              <a:latin typeface="Noto Sans Symbols"/>
              <a:ea typeface="Noto Sans Symbols"/>
              <a:cs typeface="Noto Sans Symbols"/>
              <a:sym typeface="Noto Sans Symbols"/>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5"/>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Chuyển đổi không gian biểu diễn (1)</a:t>
            </a:r>
            <a:endParaRPr sz="3959"/>
          </a:p>
        </p:txBody>
      </p:sp>
      <p:sp>
        <p:nvSpPr>
          <p:cNvPr id="655" name="Google Shape;655;p35"/>
          <p:cNvSpPr txBox="1"/>
          <p:nvPr/>
        </p:nvSpPr>
        <p:spPr>
          <a:xfrm>
            <a:off x="680720" y="1472375"/>
            <a:ext cx="10829712" cy="4666968"/>
          </a:xfrm>
          <a:prstGeom prst="rect">
            <a:avLst/>
          </a:prstGeom>
          <a:noFill/>
          <a:ln>
            <a:noFill/>
          </a:ln>
        </p:spPr>
        <p:txBody>
          <a:bodyPr spcFirstLastPara="1" wrap="square" lIns="0" tIns="15225" rIns="0" bIns="0" anchor="t" anchorCtr="0">
            <a:spAutoFit/>
          </a:bodyPr>
          <a:lstStyle/>
          <a:p>
            <a:pPr marL="266700" marR="30480" lvl="0" indent="-228600" algn="l" rtl="0">
              <a:lnSpc>
                <a:spcPct val="99300"/>
              </a:lnSpc>
              <a:spcBef>
                <a:spcPts val="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Ý tưởng cơ bản là việc ánh xạ (chuyển đổi) biểu diễn dữ  liệu từ không gian ban đầu </a:t>
            </a:r>
            <a:r>
              <a:rPr lang="en-US" sz="2400" i="1" dirty="0">
                <a:solidFill>
                  <a:schemeClr val="dk1"/>
                </a:solidFill>
                <a:latin typeface="Arial"/>
                <a:ea typeface="Arial"/>
                <a:cs typeface="Arial"/>
                <a:sym typeface="Arial"/>
              </a:rPr>
              <a:t>X </a:t>
            </a:r>
            <a:r>
              <a:rPr lang="en-US" sz="2400" dirty="0">
                <a:solidFill>
                  <a:schemeClr val="dk1"/>
                </a:solidFill>
                <a:latin typeface="Arial"/>
                <a:ea typeface="Arial"/>
                <a:cs typeface="Arial"/>
                <a:sym typeface="Arial"/>
              </a:rPr>
              <a:t>sang một không gian khác </a:t>
            </a:r>
            <a:r>
              <a:rPr lang="en-US" sz="2400" i="1" dirty="0">
                <a:solidFill>
                  <a:schemeClr val="dk1"/>
                </a:solidFill>
                <a:latin typeface="Arial"/>
                <a:ea typeface="Arial"/>
                <a:cs typeface="Arial"/>
                <a:sym typeface="Arial"/>
              </a:rPr>
              <a:t>F  </a:t>
            </a:r>
            <a:r>
              <a:rPr lang="en-US" sz="2400" dirty="0">
                <a:solidFill>
                  <a:schemeClr val="dk1"/>
                </a:solidFill>
                <a:latin typeface="Arial"/>
                <a:ea typeface="Arial"/>
                <a:cs typeface="Arial"/>
                <a:sym typeface="Arial"/>
              </a:rPr>
              <a:t>bằng cách áp dụng một hàm ánh xạ phi tuyến </a:t>
            </a:r>
            <a:r>
              <a:rPr lang="en-US" sz="2450" i="1" dirty="0">
                <a:solidFill>
                  <a:schemeClr val="dk1"/>
                </a:solidFill>
                <a:latin typeface="Noto Sans Symbols"/>
                <a:ea typeface="Noto Sans Symbols"/>
                <a:cs typeface="Noto Sans Symbols"/>
                <a:sym typeface="Noto Sans Symbols"/>
              </a:rPr>
              <a:t>φ</a:t>
            </a:r>
            <a:endParaRPr sz="2450" dirty="0">
              <a:solidFill>
                <a:schemeClr val="dk1"/>
              </a:solidFill>
              <a:latin typeface="Noto Sans Symbols"/>
              <a:ea typeface="Noto Sans Symbols"/>
              <a:cs typeface="Noto Sans Symbols"/>
              <a:sym typeface="Noto Sans Symbols"/>
            </a:endParaRPr>
          </a:p>
          <a:p>
            <a:pPr marL="2418715" marR="0" lvl="0" indent="0" algn="l" rtl="0">
              <a:lnSpc>
                <a:spcPct val="100000"/>
              </a:lnSpc>
              <a:spcBef>
                <a:spcPts val="710"/>
              </a:spcBef>
              <a:spcAft>
                <a:spcPts val="0"/>
              </a:spcAft>
              <a:buNone/>
            </a:pPr>
            <a:r>
              <a:rPr lang="en-US" sz="3200" i="1" dirty="0">
                <a:solidFill>
                  <a:schemeClr val="dk1"/>
                </a:solidFill>
                <a:latin typeface="Noto Sans Symbols"/>
                <a:ea typeface="Noto Sans Symbols"/>
                <a:cs typeface="Noto Sans Symbols"/>
                <a:sym typeface="Noto Sans Symbols"/>
              </a:rPr>
              <a:t>φ</a:t>
            </a:r>
            <a:r>
              <a:rPr lang="en-US" sz="3200" i="1" dirty="0">
                <a:solidFill>
                  <a:schemeClr val="dk1"/>
                </a:solidFill>
                <a:latin typeface="Times New Roman"/>
                <a:ea typeface="Times New Roman"/>
                <a:cs typeface="Times New Roman"/>
                <a:sym typeface="Times New Roman"/>
              </a:rPr>
              <a:t> </a:t>
            </a:r>
            <a:r>
              <a:rPr lang="en-US" sz="3050" dirty="0">
                <a:solidFill>
                  <a:schemeClr val="dk1"/>
                </a:solidFill>
                <a:latin typeface="Times New Roman"/>
                <a:ea typeface="Times New Roman"/>
                <a:cs typeface="Times New Roman"/>
                <a:sym typeface="Times New Roman"/>
              </a:rPr>
              <a:t>: </a:t>
            </a:r>
            <a:r>
              <a:rPr lang="en-US" sz="3050" i="1" dirty="0">
                <a:solidFill>
                  <a:schemeClr val="dk1"/>
                </a:solidFill>
                <a:latin typeface="Times New Roman"/>
                <a:ea typeface="Times New Roman"/>
                <a:cs typeface="Times New Roman"/>
                <a:sym typeface="Times New Roman"/>
              </a:rPr>
              <a:t>X </a:t>
            </a:r>
            <a:r>
              <a:rPr lang="en-US" sz="3050" dirty="0">
                <a:solidFill>
                  <a:schemeClr val="dk1"/>
                </a:solidFill>
                <a:latin typeface="Noto Sans Symbols"/>
                <a:ea typeface="Noto Sans Symbols"/>
                <a:cs typeface="Noto Sans Symbols"/>
                <a:sym typeface="Noto Sans Symbols"/>
              </a:rPr>
              <a:t>→</a:t>
            </a:r>
            <a:r>
              <a:rPr lang="en-US" sz="3050" dirty="0">
                <a:solidFill>
                  <a:schemeClr val="dk1"/>
                </a:solidFill>
                <a:latin typeface="Times New Roman"/>
                <a:ea typeface="Times New Roman"/>
                <a:cs typeface="Times New Roman"/>
                <a:sym typeface="Times New Roman"/>
              </a:rPr>
              <a:t> </a:t>
            </a:r>
            <a:r>
              <a:rPr lang="en-US" sz="3050" i="1" dirty="0">
                <a:solidFill>
                  <a:schemeClr val="dk1"/>
                </a:solidFill>
                <a:latin typeface="Times New Roman"/>
                <a:ea typeface="Times New Roman"/>
                <a:cs typeface="Times New Roman"/>
                <a:sym typeface="Times New Roman"/>
              </a:rPr>
              <a:t>F</a:t>
            </a:r>
            <a:endParaRPr sz="3050" dirty="0">
              <a:solidFill>
                <a:schemeClr val="dk1"/>
              </a:solidFill>
              <a:latin typeface="Times New Roman"/>
              <a:ea typeface="Times New Roman"/>
              <a:cs typeface="Times New Roman"/>
              <a:sym typeface="Times New Roman"/>
            </a:endParaRPr>
          </a:p>
          <a:p>
            <a:pPr marL="2449195" marR="0" lvl="0" indent="0" algn="l" rtl="0">
              <a:lnSpc>
                <a:spcPct val="100000"/>
              </a:lnSpc>
              <a:spcBef>
                <a:spcPts val="725"/>
              </a:spcBef>
              <a:spcAft>
                <a:spcPts val="0"/>
              </a:spcAft>
              <a:buNone/>
            </a:pPr>
            <a:r>
              <a:rPr lang="en-US" sz="3050" b="1" dirty="0">
                <a:solidFill>
                  <a:schemeClr val="dk1"/>
                </a:solidFill>
                <a:latin typeface="Times New Roman"/>
                <a:ea typeface="Times New Roman"/>
                <a:cs typeface="Times New Roman"/>
                <a:sym typeface="Times New Roman"/>
              </a:rPr>
              <a:t>x </a:t>
            </a:r>
            <a:r>
              <a:rPr lang="en-US" sz="3050" dirty="0">
                <a:solidFill>
                  <a:schemeClr val="dk1"/>
                </a:solidFill>
                <a:latin typeface="Arial"/>
                <a:ea typeface="Arial"/>
                <a:cs typeface="Arial"/>
                <a:sym typeface="Arial"/>
              </a:rPr>
              <a:t>! </a:t>
            </a:r>
            <a:r>
              <a:rPr lang="en-US" sz="3200" i="1" dirty="0">
                <a:solidFill>
                  <a:schemeClr val="dk1"/>
                </a:solidFill>
                <a:latin typeface="Noto Sans Symbols"/>
                <a:ea typeface="Noto Sans Symbols"/>
                <a:cs typeface="Noto Sans Symbols"/>
                <a:sym typeface="Noto Sans Symbols"/>
              </a:rPr>
              <a:t>φ</a:t>
            </a:r>
            <a:r>
              <a:rPr lang="en-US" sz="3050" dirty="0">
                <a:solidFill>
                  <a:schemeClr val="dk1"/>
                </a:solidFill>
                <a:latin typeface="Times New Roman"/>
                <a:ea typeface="Times New Roman"/>
                <a:cs typeface="Times New Roman"/>
                <a:sym typeface="Times New Roman"/>
              </a:rPr>
              <a:t>(</a:t>
            </a:r>
            <a:r>
              <a:rPr lang="en-US" sz="3050" b="1" dirty="0">
                <a:solidFill>
                  <a:schemeClr val="dk1"/>
                </a:solidFill>
                <a:latin typeface="Times New Roman"/>
                <a:ea typeface="Times New Roman"/>
                <a:cs typeface="Times New Roman"/>
                <a:sym typeface="Times New Roman"/>
              </a:rPr>
              <a:t>x</a:t>
            </a:r>
            <a:r>
              <a:rPr lang="en-US" sz="3050" dirty="0">
                <a:solidFill>
                  <a:schemeClr val="dk1"/>
                </a:solidFill>
                <a:latin typeface="Times New Roman"/>
                <a:ea typeface="Times New Roman"/>
                <a:cs typeface="Times New Roman"/>
                <a:sym typeface="Times New Roman"/>
              </a:rPr>
              <a:t>)</a:t>
            </a:r>
            <a:endParaRPr sz="3050" dirty="0">
              <a:solidFill>
                <a:schemeClr val="dk1"/>
              </a:solidFill>
              <a:latin typeface="Times New Roman"/>
              <a:ea typeface="Times New Roman"/>
              <a:cs typeface="Times New Roman"/>
              <a:sym typeface="Times New Roman"/>
            </a:endParaRPr>
          </a:p>
          <a:p>
            <a:pPr marL="266700" marR="193675" lvl="0" indent="-228600" algn="l" rtl="0">
              <a:lnSpc>
                <a:spcPct val="100099"/>
              </a:lnSpc>
              <a:spcBef>
                <a:spcPts val="2390"/>
              </a:spcBef>
              <a:spcAft>
                <a:spcPts val="0"/>
              </a:spcAft>
              <a:buClr>
                <a:srgbClr val="CC9900"/>
              </a:buClr>
              <a:buSzPts val="1550"/>
              <a:buFont typeface="Noto Sans Symbols"/>
              <a:buChar char="■"/>
            </a:pPr>
            <a:endParaRPr lang="en-US" sz="2400" dirty="0" smtClean="0">
              <a:solidFill>
                <a:schemeClr val="dk1"/>
              </a:solidFill>
              <a:latin typeface="Arial"/>
              <a:ea typeface="Arial"/>
              <a:cs typeface="Arial"/>
              <a:sym typeface="Arial"/>
            </a:endParaRPr>
          </a:p>
          <a:p>
            <a:pPr marL="266700" marR="193675" lvl="0" indent="-228600" algn="l" rtl="0">
              <a:lnSpc>
                <a:spcPct val="100099"/>
              </a:lnSpc>
              <a:spcBef>
                <a:spcPts val="2390"/>
              </a:spcBef>
              <a:spcAft>
                <a:spcPts val="0"/>
              </a:spcAft>
              <a:buClr>
                <a:srgbClr val="CC9900"/>
              </a:buClr>
              <a:buSzPts val="1550"/>
              <a:buFont typeface="Noto Sans Symbols"/>
              <a:buChar char="■"/>
            </a:pPr>
            <a:r>
              <a:rPr lang="en-US" sz="2400" dirty="0" smtClean="0">
                <a:solidFill>
                  <a:schemeClr val="dk1"/>
                </a:solidFill>
                <a:latin typeface="Arial"/>
                <a:ea typeface="Arial"/>
                <a:cs typeface="Arial"/>
                <a:sym typeface="Arial"/>
              </a:rPr>
              <a:t>Trong </a:t>
            </a:r>
            <a:r>
              <a:rPr lang="en-US" sz="2400" dirty="0">
                <a:solidFill>
                  <a:schemeClr val="dk1"/>
                </a:solidFill>
                <a:latin typeface="Arial"/>
                <a:ea typeface="Arial"/>
                <a:cs typeface="Arial"/>
                <a:sym typeface="Arial"/>
              </a:rPr>
              <a:t>không gian đã chuyển đổi, tập các ví dụ học ban  đầu {(𝒙</a:t>
            </a:r>
            <a:r>
              <a:rPr lang="en-US" sz="2400" baseline="-25000" dirty="0">
                <a:solidFill>
                  <a:schemeClr val="dk1"/>
                </a:solidFill>
                <a:latin typeface="Arial"/>
                <a:ea typeface="Arial"/>
                <a:cs typeface="Arial"/>
                <a:sym typeface="Arial"/>
              </a:rPr>
              <a:t>𝟏</a:t>
            </a:r>
            <a:r>
              <a:rPr lang="en-US" sz="2400" dirty="0">
                <a:solidFill>
                  <a:schemeClr val="dk1"/>
                </a:solidFill>
                <a:latin typeface="Arial"/>
                <a:ea typeface="Arial"/>
                <a:cs typeface="Arial"/>
                <a:sym typeface="Arial"/>
              </a:rPr>
              <a:t>, 𝑦</a:t>
            </a:r>
            <a:r>
              <a:rPr lang="en-US" sz="2400" baseline="-25000" dirty="0">
                <a:solidFill>
                  <a:schemeClr val="dk1"/>
                </a:solidFill>
                <a:latin typeface="Arial"/>
                <a:ea typeface="Arial"/>
                <a:cs typeface="Arial"/>
                <a:sym typeface="Arial"/>
              </a:rPr>
              <a:t>1</a:t>
            </a:r>
            <a:r>
              <a:rPr lang="en-US" sz="2400" dirty="0">
                <a:solidFill>
                  <a:schemeClr val="dk1"/>
                </a:solidFill>
                <a:latin typeface="Arial"/>
                <a:ea typeface="Arial"/>
                <a:cs typeface="Arial"/>
                <a:sym typeface="Arial"/>
              </a:rPr>
              <a:t>), (𝒙</a:t>
            </a:r>
            <a:r>
              <a:rPr lang="en-US" sz="2400" baseline="-25000" dirty="0">
                <a:solidFill>
                  <a:schemeClr val="dk1"/>
                </a:solidFill>
                <a:latin typeface="Arial"/>
                <a:ea typeface="Arial"/>
                <a:cs typeface="Arial"/>
                <a:sym typeface="Arial"/>
              </a:rPr>
              <a:t>𝟐</a:t>
            </a:r>
            <a:r>
              <a:rPr lang="en-US" sz="2400" dirty="0">
                <a:solidFill>
                  <a:schemeClr val="dk1"/>
                </a:solidFill>
                <a:latin typeface="Arial"/>
                <a:ea typeface="Arial"/>
                <a:cs typeface="Arial"/>
                <a:sym typeface="Arial"/>
              </a:rPr>
              <a:t>, 𝑦</a:t>
            </a:r>
            <a:r>
              <a:rPr lang="en-US" sz="2400" baseline="-25000" dirty="0">
                <a:solidFill>
                  <a:schemeClr val="dk1"/>
                </a:solidFill>
                <a:latin typeface="Arial"/>
                <a:ea typeface="Arial"/>
                <a:cs typeface="Arial"/>
                <a:sym typeface="Arial"/>
              </a:rPr>
              <a:t>2</a:t>
            </a:r>
            <a:r>
              <a:rPr lang="en-US" sz="2400" dirty="0">
                <a:solidFill>
                  <a:schemeClr val="dk1"/>
                </a:solidFill>
                <a:latin typeface="Arial"/>
                <a:ea typeface="Arial"/>
                <a:cs typeface="Arial"/>
                <a:sym typeface="Arial"/>
              </a:rPr>
              <a:t>), … , (𝒙</a:t>
            </a:r>
            <a:r>
              <a:rPr lang="en-US" sz="2400" baseline="-25000" dirty="0">
                <a:solidFill>
                  <a:schemeClr val="dk1"/>
                </a:solidFill>
                <a:latin typeface="Arial"/>
                <a:ea typeface="Arial"/>
                <a:cs typeface="Arial"/>
                <a:sym typeface="Arial"/>
              </a:rPr>
              <a:t>𝒓</a:t>
            </a:r>
            <a:r>
              <a:rPr lang="en-US" sz="2400" dirty="0">
                <a:solidFill>
                  <a:schemeClr val="dk1"/>
                </a:solidFill>
                <a:latin typeface="Arial"/>
                <a:ea typeface="Arial"/>
                <a:cs typeface="Arial"/>
                <a:sym typeface="Arial"/>
              </a:rPr>
              <a:t>, 𝑦</a:t>
            </a:r>
            <a:r>
              <a:rPr lang="en-US" sz="2400" b="1" baseline="-25000" dirty="0">
                <a:solidFill>
                  <a:schemeClr val="dk1"/>
                </a:solidFill>
                <a:latin typeface="Arial"/>
                <a:ea typeface="Arial"/>
                <a:cs typeface="Arial"/>
                <a:sym typeface="Arial"/>
              </a:rPr>
              <a:t>𝑟</a:t>
            </a:r>
            <a:r>
              <a:rPr lang="en-US" sz="2400" dirty="0">
                <a:solidFill>
                  <a:schemeClr val="dk1"/>
                </a:solidFill>
                <a:latin typeface="Arial"/>
                <a:ea typeface="Arial"/>
                <a:cs typeface="Arial"/>
                <a:sym typeface="Arial"/>
              </a:rPr>
              <a:t>)} được biểu diễn (ánh xạ)  tương ứng:</a:t>
            </a:r>
            <a:endParaRPr sz="2400" dirty="0">
              <a:solidFill>
                <a:schemeClr val="dk1"/>
              </a:solidFill>
              <a:latin typeface="Arial"/>
              <a:ea typeface="Arial"/>
              <a:cs typeface="Arial"/>
              <a:sym typeface="Arial"/>
            </a:endParaRPr>
          </a:p>
          <a:p>
            <a:pPr marL="0" marR="58419" lvl="0" indent="0" algn="ctr" rtl="0">
              <a:lnSpc>
                <a:spcPct val="100000"/>
              </a:lnSpc>
              <a:spcBef>
                <a:spcPts val="2240"/>
              </a:spcBef>
              <a:spcAft>
                <a:spcPts val="0"/>
              </a:spcAft>
              <a:buNone/>
            </a:pPr>
            <a:r>
              <a:rPr lang="en-US" sz="2400" dirty="0">
                <a:solidFill>
                  <a:schemeClr val="dk1"/>
                </a:solidFill>
                <a:latin typeface="Arial"/>
                <a:ea typeface="Arial"/>
                <a:cs typeface="Arial"/>
                <a:sym typeface="Arial"/>
              </a:rPr>
              <a:t>{(</a:t>
            </a:r>
            <a:r>
              <a:rPr lang="en-US" sz="2450" i="1" dirty="0">
                <a:solidFill>
                  <a:schemeClr val="dk1"/>
                </a:solidFill>
                <a:latin typeface="Noto Sans Symbols"/>
                <a:ea typeface="Noto Sans Symbols"/>
                <a:cs typeface="Noto Sans Symbols"/>
                <a:sym typeface="Noto Sans Symbols"/>
              </a:rPr>
              <a:t>φ</a:t>
            </a:r>
            <a:r>
              <a:rPr lang="en-US" sz="2400" dirty="0">
                <a:solidFill>
                  <a:schemeClr val="dk1"/>
                </a:solidFill>
                <a:latin typeface="Arial"/>
                <a:ea typeface="Arial"/>
                <a:cs typeface="Arial"/>
                <a:sym typeface="Arial"/>
              </a:rPr>
              <a:t>(</a:t>
            </a:r>
            <a:r>
              <a:rPr lang="en-US" sz="2400" b="1" dirty="0">
                <a:solidFill>
                  <a:schemeClr val="dk1"/>
                </a:solidFill>
                <a:latin typeface="Arial"/>
                <a:ea typeface="Arial"/>
                <a:cs typeface="Arial"/>
                <a:sym typeface="Arial"/>
              </a:rPr>
              <a:t>x</a:t>
            </a:r>
            <a:r>
              <a:rPr lang="en-US" sz="2400" b="1" baseline="-25000" dirty="0">
                <a:solidFill>
                  <a:schemeClr val="dk1"/>
                </a:solidFill>
                <a:latin typeface="Arial"/>
                <a:ea typeface="Arial"/>
                <a:cs typeface="Arial"/>
                <a:sym typeface="Arial"/>
              </a:rPr>
              <a:t>1</a:t>
            </a:r>
            <a:r>
              <a:rPr lang="en-US" sz="2400" dirty="0">
                <a:solidFill>
                  <a:schemeClr val="dk1"/>
                </a:solidFill>
                <a:latin typeface="Arial"/>
                <a:ea typeface="Arial"/>
                <a:cs typeface="Arial"/>
                <a:sym typeface="Arial"/>
              </a:rPr>
              <a:t>), </a:t>
            </a:r>
            <a:r>
              <a:rPr lang="en-US" sz="2400" i="1" dirty="0">
                <a:solidFill>
                  <a:schemeClr val="dk1"/>
                </a:solidFill>
                <a:latin typeface="Arial"/>
                <a:ea typeface="Arial"/>
                <a:cs typeface="Arial"/>
                <a:sym typeface="Arial"/>
              </a:rPr>
              <a:t>y</a:t>
            </a:r>
            <a:r>
              <a:rPr lang="en-US" sz="2400" baseline="-25000" dirty="0">
                <a:solidFill>
                  <a:schemeClr val="dk1"/>
                </a:solidFill>
                <a:latin typeface="Arial"/>
                <a:ea typeface="Arial"/>
                <a:cs typeface="Arial"/>
                <a:sym typeface="Arial"/>
              </a:rPr>
              <a:t>1</a:t>
            </a:r>
            <a:r>
              <a:rPr lang="en-US" sz="2400" dirty="0">
                <a:solidFill>
                  <a:schemeClr val="dk1"/>
                </a:solidFill>
                <a:latin typeface="Arial"/>
                <a:ea typeface="Arial"/>
                <a:cs typeface="Arial"/>
                <a:sym typeface="Arial"/>
              </a:rPr>
              <a:t>), (</a:t>
            </a:r>
            <a:r>
              <a:rPr lang="en-US" sz="2450" i="1" dirty="0">
                <a:solidFill>
                  <a:schemeClr val="dk1"/>
                </a:solidFill>
                <a:latin typeface="Noto Sans Symbols"/>
                <a:ea typeface="Noto Sans Symbols"/>
                <a:cs typeface="Noto Sans Symbols"/>
                <a:sym typeface="Noto Sans Symbols"/>
              </a:rPr>
              <a:t>φ</a:t>
            </a:r>
            <a:r>
              <a:rPr lang="en-US" sz="2400" dirty="0">
                <a:solidFill>
                  <a:schemeClr val="dk1"/>
                </a:solidFill>
                <a:latin typeface="Arial"/>
                <a:ea typeface="Arial"/>
                <a:cs typeface="Arial"/>
                <a:sym typeface="Arial"/>
              </a:rPr>
              <a:t>(</a:t>
            </a:r>
            <a:r>
              <a:rPr lang="en-US" sz="2400" b="1" dirty="0">
                <a:solidFill>
                  <a:schemeClr val="dk1"/>
                </a:solidFill>
                <a:latin typeface="Arial"/>
                <a:ea typeface="Arial"/>
                <a:cs typeface="Arial"/>
                <a:sym typeface="Arial"/>
              </a:rPr>
              <a:t>x</a:t>
            </a:r>
            <a:r>
              <a:rPr lang="en-US" sz="2400" b="1" baseline="-25000" dirty="0">
                <a:solidFill>
                  <a:schemeClr val="dk1"/>
                </a:solidFill>
                <a:latin typeface="Arial"/>
                <a:ea typeface="Arial"/>
                <a:cs typeface="Arial"/>
                <a:sym typeface="Arial"/>
              </a:rPr>
              <a:t>2</a:t>
            </a:r>
            <a:r>
              <a:rPr lang="en-US" sz="2400" dirty="0">
                <a:solidFill>
                  <a:schemeClr val="dk1"/>
                </a:solidFill>
                <a:latin typeface="Arial"/>
                <a:ea typeface="Arial"/>
                <a:cs typeface="Arial"/>
                <a:sym typeface="Arial"/>
              </a:rPr>
              <a:t>), </a:t>
            </a:r>
            <a:r>
              <a:rPr lang="en-US" sz="2400" i="1" dirty="0">
                <a:solidFill>
                  <a:schemeClr val="dk1"/>
                </a:solidFill>
                <a:latin typeface="Arial"/>
                <a:ea typeface="Arial"/>
                <a:cs typeface="Arial"/>
                <a:sym typeface="Arial"/>
              </a:rPr>
              <a:t>y</a:t>
            </a:r>
            <a:r>
              <a:rPr lang="en-US" sz="2400" baseline="-25000" dirty="0">
                <a:solidFill>
                  <a:schemeClr val="dk1"/>
                </a:solidFill>
                <a:latin typeface="Arial"/>
                <a:ea typeface="Arial"/>
                <a:cs typeface="Arial"/>
                <a:sym typeface="Arial"/>
              </a:rPr>
              <a:t>2</a:t>
            </a:r>
            <a:r>
              <a:rPr lang="en-US" sz="2400" dirty="0">
                <a:solidFill>
                  <a:schemeClr val="dk1"/>
                </a:solidFill>
                <a:latin typeface="Arial"/>
                <a:ea typeface="Arial"/>
                <a:cs typeface="Arial"/>
                <a:sym typeface="Arial"/>
              </a:rPr>
              <a:t>), …, (</a:t>
            </a:r>
            <a:r>
              <a:rPr lang="en-US" sz="2450" i="1" dirty="0">
                <a:solidFill>
                  <a:schemeClr val="dk1"/>
                </a:solidFill>
                <a:latin typeface="Noto Sans Symbols"/>
                <a:ea typeface="Noto Sans Symbols"/>
                <a:cs typeface="Noto Sans Symbols"/>
                <a:sym typeface="Noto Sans Symbols"/>
              </a:rPr>
              <a:t>φ</a:t>
            </a:r>
            <a:r>
              <a:rPr lang="en-US" sz="2400" dirty="0">
                <a:solidFill>
                  <a:schemeClr val="dk1"/>
                </a:solidFill>
                <a:latin typeface="Arial"/>
                <a:ea typeface="Arial"/>
                <a:cs typeface="Arial"/>
                <a:sym typeface="Arial"/>
              </a:rPr>
              <a:t>(</a:t>
            </a:r>
            <a:r>
              <a:rPr lang="en-US" sz="2400" b="1" dirty="0" err="1">
                <a:solidFill>
                  <a:schemeClr val="dk1"/>
                </a:solidFill>
                <a:latin typeface="Arial"/>
                <a:ea typeface="Arial"/>
                <a:cs typeface="Arial"/>
                <a:sym typeface="Arial"/>
              </a:rPr>
              <a:t>x</a:t>
            </a:r>
            <a:r>
              <a:rPr lang="en-US" sz="2400" b="1" baseline="-25000" dirty="0" err="1">
                <a:solidFill>
                  <a:schemeClr val="dk1"/>
                </a:solidFill>
                <a:latin typeface="Arial"/>
                <a:ea typeface="Arial"/>
                <a:cs typeface="Arial"/>
                <a:sym typeface="Arial"/>
              </a:rPr>
              <a:t>r</a:t>
            </a:r>
            <a:r>
              <a:rPr lang="en-US" sz="2400" dirty="0">
                <a:solidFill>
                  <a:schemeClr val="dk1"/>
                </a:solidFill>
                <a:latin typeface="Arial"/>
                <a:ea typeface="Arial"/>
                <a:cs typeface="Arial"/>
                <a:sym typeface="Arial"/>
              </a:rPr>
              <a:t>), </a:t>
            </a:r>
            <a:r>
              <a:rPr lang="en-US" sz="2400" i="1" dirty="0" err="1">
                <a:solidFill>
                  <a:schemeClr val="dk1"/>
                </a:solidFill>
                <a:latin typeface="Arial"/>
                <a:ea typeface="Arial"/>
                <a:cs typeface="Arial"/>
                <a:sym typeface="Arial"/>
              </a:rPr>
              <a:t>y</a:t>
            </a:r>
            <a:r>
              <a:rPr lang="en-US" sz="2400" baseline="-25000" dirty="0" err="1">
                <a:solidFill>
                  <a:schemeClr val="dk1"/>
                </a:solidFill>
                <a:latin typeface="Arial"/>
                <a:ea typeface="Arial"/>
                <a:cs typeface="Arial"/>
                <a:sym typeface="Arial"/>
              </a:rPr>
              <a:t>r</a:t>
            </a:r>
            <a:r>
              <a:rPr lang="en-US" sz="2400" dirty="0">
                <a:solidFill>
                  <a:schemeClr val="dk1"/>
                </a:solidFill>
                <a:latin typeface="Arial"/>
                <a:ea typeface="Arial"/>
                <a:cs typeface="Arial"/>
                <a:sym typeface="Arial"/>
              </a:rPr>
              <a:t>)}</a:t>
            </a:r>
            <a:endParaRPr sz="2400" dirty="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5487302" y="2279531"/>
            <a:ext cx="5700330" cy="2298938"/>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6"/>
          <p:cNvSpPr/>
          <p:nvPr/>
        </p:nvSpPr>
        <p:spPr>
          <a:xfrm>
            <a:off x="1070211" y="1882483"/>
            <a:ext cx="9872621" cy="202718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1" name="Google Shape;661;p36"/>
          <p:cNvSpPr txBox="1"/>
          <p:nvPr/>
        </p:nvSpPr>
        <p:spPr>
          <a:xfrm>
            <a:off x="721629" y="4064663"/>
            <a:ext cx="10569787" cy="176715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i="1" dirty="0">
                <a:solidFill>
                  <a:schemeClr val="dk1"/>
                </a:solidFill>
                <a:latin typeface="Courier New"/>
                <a:ea typeface="Courier New"/>
                <a:cs typeface="Courier New"/>
                <a:sym typeface="Courier New"/>
              </a:rPr>
              <a:t>[Liu, 2006]</a:t>
            </a:r>
            <a:endParaRPr sz="1600" dirty="0">
              <a:solidFill>
                <a:schemeClr val="dk1"/>
              </a:solidFill>
              <a:latin typeface="Courier New"/>
              <a:ea typeface="Courier New"/>
              <a:cs typeface="Courier New"/>
              <a:sym typeface="Courier New"/>
            </a:endParaRPr>
          </a:p>
          <a:p>
            <a:pPr marL="488950" marR="464819" lvl="0" indent="-172084" algn="l" rtl="0">
              <a:lnSpc>
                <a:spcPct val="100000"/>
              </a:lnSpc>
              <a:spcBef>
                <a:spcPts val="0"/>
              </a:spcBef>
              <a:spcAft>
                <a:spcPts val="0"/>
              </a:spcAft>
              <a:buClr>
                <a:schemeClr val="dk1"/>
              </a:buClr>
              <a:buSzPts val="2200"/>
              <a:buFont typeface="Arial"/>
              <a:buChar char="•"/>
            </a:pPr>
            <a:r>
              <a:rPr lang="en-US" sz="2200" dirty="0" smtClean="0">
                <a:solidFill>
                  <a:schemeClr val="dk1"/>
                </a:solidFill>
                <a:latin typeface="Arial"/>
                <a:ea typeface="Arial"/>
                <a:cs typeface="Arial"/>
                <a:sym typeface="Arial"/>
              </a:rPr>
              <a:t>Trong </a:t>
            </a:r>
            <a:r>
              <a:rPr lang="en-US" sz="2200" dirty="0">
                <a:solidFill>
                  <a:schemeClr val="dk1"/>
                </a:solidFill>
                <a:latin typeface="Arial"/>
                <a:ea typeface="Arial"/>
                <a:cs typeface="Arial"/>
                <a:sym typeface="Arial"/>
              </a:rPr>
              <a:t>ví dụ này, không gian sau chuyển đổi vẫn là có số  chiều bằng không gian ban đầu (2 chiều)</a:t>
            </a:r>
            <a:endParaRPr sz="2200" dirty="0">
              <a:solidFill>
                <a:schemeClr val="dk1"/>
              </a:solidFill>
              <a:latin typeface="Arial"/>
              <a:ea typeface="Arial"/>
              <a:cs typeface="Arial"/>
              <a:sym typeface="Arial"/>
            </a:endParaRPr>
          </a:p>
          <a:p>
            <a:pPr marL="488950" marR="5080" lvl="0" indent="-172084" algn="l" rtl="0">
              <a:lnSpc>
                <a:spcPct val="100000"/>
              </a:lnSpc>
              <a:spcBef>
                <a:spcPts val="1220"/>
              </a:spcBef>
              <a:spcAft>
                <a:spcPts val="0"/>
              </a:spcAft>
              <a:buClr>
                <a:schemeClr val="dk1"/>
              </a:buClr>
              <a:buSzPts val="2200"/>
              <a:buFont typeface="Arial"/>
              <a:buChar char="•"/>
            </a:pPr>
            <a:r>
              <a:rPr lang="en-US" sz="2200" dirty="0">
                <a:solidFill>
                  <a:schemeClr val="dk1"/>
                </a:solidFill>
                <a:latin typeface="Arial"/>
                <a:ea typeface="Arial"/>
                <a:cs typeface="Arial"/>
                <a:sym typeface="Arial"/>
              </a:rPr>
              <a:t>Nhưng thông thường, số chiều của không gian sau chuyển  đổi (feature space) lớn hơn (nhiều) số chiều của không gian  ban đầu (input space)</a:t>
            </a:r>
            <a:endParaRPr sz="2200" dirty="0">
              <a:solidFill>
                <a:schemeClr val="dk1"/>
              </a:solidFill>
              <a:latin typeface="Arial"/>
              <a:ea typeface="Arial"/>
              <a:cs typeface="Arial"/>
              <a:sym typeface="Arial"/>
            </a:endParaRPr>
          </a:p>
        </p:txBody>
      </p:sp>
      <p:sp>
        <p:nvSpPr>
          <p:cNvPr id="662" name="Google Shape;662;p36"/>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Chuyển đổi không gian biểu diễn (2)</a:t>
            </a:r>
            <a:endParaRPr sz="3959"/>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7"/>
          <p:cNvSpPr txBox="1"/>
          <p:nvPr/>
        </p:nvSpPr>
        <p:spPr>
          <a:xfrm>
            <a:off x="714587" y="1325238"/>
            <a:ext cx="10726420" cy="360680"/>
          </a:xfrm>
          <a:prstGeom prst="rect">
            <a:avLst/>
          </a:prstGeom>
          <a:noFill/>
          <a:ln>
            <a:noFill/>
          </a:ln>
        </p:spPr>
        <p:txBody>
          <a:bodyPr spcFirstLastPara="1" wrap="square" lIns="0" tIns="12700" rIns="0" bIns="0" anchor="t" anchorCtr="0">
            <a:spAutoFit/>
          </a:bodyPr>
          <a:lstStyle/>
          <a:p>
            <a:pPr marL="241300" marR="0" lvl="0" indent="-228600" algn="l" rtl="0">
              <a:lnSpc>
                <a:spcPct val="100000"/>
              </a:lnSpc>
              <a:spcBef>
                <a:spcPts val="0"/>
              </a:spcBef>
              <a:spcAft>
                <a:spcPts val="0"/>
              </a:spcAft>
              <a:buClr>
                <a:srgbClr val="CC9900"/>
              </a:buClr>
              <a:buSzPts val="1400"/>
              <a:buFont typeface="Noto Sans Symbols"/>
              <a:buChar char="■"/>
            </a:pPr>
            <a:r>
              <a:rPr lang="en-US" sz="2200">
                <a:solidFill>
                  <a:schemeClr val="dk1"/>
                </a:solidFill>
                <a:latin typeface="Arial"/>
                <a:ea typeface="Arial"/>
                <a:cs typeface="Arial"/>
                <a:sym typeface="Arial"/>
              </a:rPr>
              <a:t>Sau quá trình chuyển đổi không gian biểu diễn, bài toán tối ưu:</a:t>
            </a:r>
            <a:endParaRPr sz="2200">
              <a:solidFill>
                <a:schemeClr val="dk1"/>
              </a:solidFill>
              <a:latin typeface="Arial"/>
              <a:ea typeface="Arial"/>
              <a:cs typeface="Arial"/>
              <a:sym typeface="Arial"/>
            </a:endParaRPr>
          </a:p>
        </p:txBody>
      </p:sp>
      <p:sp>
        <p:nvSpPr>
          <p:cNvPr id="669" name="Google Shape;669;p37"/>
          <p:cNvSpPr txBox="1"/>
          <p:nvPr/>
        </p:nvSpPr>
        <p:spPr>
          <a:xfrm>
            <a:off x="714587" y="3107417"/>
            <a:ext cx="4653280" cy="360680"/>
          </a:xfrm>
          <a:prstGeom prst="rect">
            <a:avLst/>
          </a:prstGeom>
          <a:noFill/>
          <a:ln>
            <a:noFill/>
          </a:ln>
        </p:spPr>
        <p:txBody>
          <a:bodyPr spcFirstLastPara="1" wrap="square" lIns="0" tIns="12700" rIns="0" bIns="0" anchor="t" anchorCtr="0">
            <a:spAutoFit/>
          </a:bodyPr>
          <a:lstStyle/>
          <a:p>
            <a:pPr marL="241300" marR="0" lvl="0" indent="-228600" algn="l" rtl="0">
              <a:lnSpc>
                <a:spcPct val="100000"/>
              </a:lnSpc>
              <a:spcBef>
                <a:spcPts val="0"/>
              </a:spcBef>
              <a:spcAft>
                <a:spcPts val="0"/>
              </a:spcAft>
              <a:buClr>
                <a:srgbClr val="CC9900"/>
              </a:buClr>
              <a:buSzPts val="1400"/>
              <a:buFont typeface="Noto Sans Symbols"/>
              <a:buChar char="■"/>
            </a:pPr>
            <a:r>
              <a:rPr lang="en-US" sz="2200">
                <a:solidFill>
                  <a:schemeClr val="dk1"/>
                </a:solidFill>
                <a:latin typeface="Arial"/>
                <a:ea typeface="Arial"/>
                <a:cs typeface="Arial"/>
                <a:sym typeface="Arial"/>
              </a:rPr>
              <a:t>Bài toán (tối ưu) đối ngẫu:</a:t>
            </a:r>
            <a:endParaRPr sz="2200">
              <a:solidFill>
                <a:schemeClr val="dk1"/>
              </a:solidFill>
              <a:latin typeface="Arial"/>
              <a:ea typeface="Arial"/>
              <a:cs typeface="Arial"/>
              <a:sym typeface="Arial"/>
            </a:endParaRPr>
          </a:p>
        </p:txBody>
      </p:sp>
      <p:sp>
        <p:nvSpPr>
          <p:cNvPr id="670" name="Google Shape;670;p37"/>
          <p:cNvSpPr txBox="1"/>
          <p:nvPr/>
        </p:nvSpPr>
        <p:spPr>
          <a:xfrm>
            <a:off x="714587" y="5274978"/>
            <a:ext cx="9511453" cy="398764"/>
          </a:xfrm>
          <a:prstGeom prst="rect">
            <a:avLst/>
          </a:prstGeom>
          <a:noFill/>
          <a:ln>
            <a:noFill/>
          </a:ln>
        </p:spPr>
        <p:txBody>
          <a:bodyPr spcFirstLastPara="1" wrap="square" lIns="0" tIns="12700" rIns="0" bIns="0" anchor="t" anchorCtr="0">
            <a:spAutoFit/>
          </a:bodyPr>
          <a:lstStyle/>
          <a:p>
            <a:pPr marL="241300" marR="0" lvl="0" indent="-228600" algn="l" rtl="0">
              <a:lnSpc>
                <a:spcPct val="11409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Ranh giới quyết định phân lớp là siêu phẳng phân tách</a:t>
            </a:r>
            <a:r>
              <a:rPr lang="en-US" sz="2200" dirty="0" smtClean="0">
                <a:solidFill>
                  <a:schemeClr val="dk1"/>
                </a:solidFill>
                <a:latin typeface="Arial"/>
                <a:ea typeface="Arial"/>
                <a:cs typeface="Arial"/>
                <a:sym typeface="Arial"/>
              </a:rPr>
              <a:t>:</a:t>
            </a:r>
            <a:endParaRPr sz="2200" dirty="0">
              <a:solidFill>
                <a:schemeClr val="dk1"/>
              </a:solidFill>
              <a:latin typeface="Arial"/>
              <a:ea typeface="Arial"/>
              <a:cs typeface="Arial"/>
              <a:sym typeface="Arial"/>
            </a:endParaRPr>
          </a:p>
        </p:txBody>
      </p:sp>
      <p:sp>
        <p:nvSpPr>
          <p:cNvPr id="687" name="Google Shape;687;p37"/>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Tối ưu đối với non-linear SVM</a:t>
            </a:r>
            <a:endParaRPr sz="3959"/>
          </a:p>
        </p:txBody>
      </p:sp>
      <p:sp>
        <p:nvSpPr>
          <p:cNvPr id="702" name="Google Shape;702;p37"/>
          <p:cNvSpPr txBox="1"/>
          <p:nvPr/>
        </p:nvSpPr>
        <p:spPr>
          <a:xfrm>
            <a:off x="1730585" y="3615441"/>
            <a:ext cx="3280675" cy="221584"/>
          </a:xfrm>
          <a:prstGeom prst="rect">
            <a:avLst/>
          </a:prstGeom>
          <a:noFill/>
          <a:ln>
            <a:noFill/>
          </a:ln>
        </p:spPr>
        <p:txBody>
          <a:bodyPr spcFirstLastPara="1" wrap="square" lIns="0" tIns="15225" rIns="0" bIns="0" anchor="t" anchorCtr="0">
            <a:spAutoFit/>
          </a:bodyPr>
          <a:lstStyle/>
          <a:p>
            <a:pPr marL="38100" marR="0" lvl="0" indent="0" algn="l" rtl="0">
              <a:lnSpc>
                <a:spcPct val="67222"/>
              </a:lnSpc>
              <a:spcBef>
                <a:spcPts val="0"/>
              </a:spcBef>
              <a:spcAft>
                <a:spcPts val="0"/>
              </a:spcAft>
              <a:buNone/>
            </a:pPr>
            <a:r>
              <a:rPr lang="en-US" sz="2000" dirty="0" smtClean="0">
                <a:solidFill>
                  <a:schemeClr val="dk1"/>
                </a:solidFill>
                <a:latin typeface="Arial"/>
                <a:ea typeface="Arial"/>
                <a:cs typeface="Arial"/>
                <a:sym typeface="Arial"/>
              </a:rPr>
              <a:t>Cực đại hóa:	</a:t>
            </a:r>
            <a:endParaRPr sz="1150" dirty="0">
              <a:solidFill>
                <a:schemeClr val="dk1"/>
              </a:solidFill>
              <a:latin typeface="Times New Roman"/>
              <a:ea typeface="Times New Roman"/>
              <a:cs typeface="Times New Roman"/>
              <a:sym typeface="Times New Roman"/>
            </a:endParaRPr>
          </a:p>
        </p:txBody>
      </p:sp>
      <p:sp>
        <p:nvSpPr>
          <p:cNvPr id="705" name="Google Shape;705;p37"/>
          <p:cNvSpPr txBox="1"/>
          <p:nvPr/>
        </p:nvSpPr>
        <p:spPr>
          <a:xfrm>
            <a:off x="10468187" y="1995163"/>
            <a:ext cx="1106592"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[Eq.34]</a:t>
            </a:r>
            <a:endParaRPr sz="2000">
              <a:solidFill>
                <a:schemeClr val="dk1"/>
              </a:solidFill>
              <a:latin typeface="Arial"/>
              <a:ea typeface="Arial"/>
              <a:cs typeface="Arial"/>
              <a:sym typeface="Arial"/>
            </a:endParaRPr>
          </a:p>
        </p:txBody>
      </p:sp>
      <p:sp>
        <p:nvSpPr>
          <p:cNvPr id="706" name="Google Shape;706;p37"/>
          <p:cNvSpPr txBox="1"/>
          <p:nvPr/>
        </p:nvSpPr>
        <p:spPr>
          <a:xfrm>
            <a:off x="10569785" y="3976364"/>
            <a:ext cx="1106592"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[Eq.35]</a:t>
            </a:r>
            <a:endParaRPr sz="2000">
              <a:solidFill>
                <a:schemeClr val="dk1"/>
              </a:solidFill>
              <a:latin typeface="Arial"/>
              <a:ea typeface="Arial"/>
              <a:cs typeface="Arial"/>
              <a:sym typeface="Arial"/>
            </a:endParaRPr>
          </a:p>
        </p:txBody>
      </p:sp>
      <p:sp>
        <p:nvSpPr>
          <p:cNvPr id="707" name="Google Shape;707;p37"/>
          <p:cNvSpPr txBox="1"/>
          <p:nvPr/>
        </p:nvSpPr>
        <p:spPr>
          <a:xfrm>
            <a:off x="10569785" y="5744965"/>
            <a:ext cx="1106592"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[Eq.36]</a:t>
            </a:r>
            <a:endParaRPr sz="2000">
              <a:solidFill>
                <a:schemeClr val="dk1"/>
              </a:solidFill>
              <a:latin typeface="Arial"/>
              <a:ea typeface="Arial"/>
              <a:cs typeface="Arial"/>
              <a:sym typeface="Arial"/>
            </a:endParaRPr>
          </a:p>
        </p:txBody>
      </p:sp>
      <p:sp>
        <p:nvSpPr>
          <p:cNvPr id="708" name="Google Shape;708;p37"/>
          <p:cNvSpPr txBox="1"/>
          <p:nvPr/>
        </p:nvSpPr>
        <p:spPr>
          <a:xfrm>
            <a:off x="1730586" y="1782565"/>
            <a:ext cx="2066713"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Cực tiểu hóa:</a:t>
            </a:r>
            <a:endParaRPr sz="2000">
              <a:solidFill>
                <a:schemeClr val="dk1"/>
              </a:solidFill>
              <a:latin typeface="Arial"/>
              <a:ea typeface="Arial"/>
              <a:cs typeface="Arial"/>
              <a:sym typeface="Arial"/>
            </a:endParaRPr>
          </a:p>
        </p:txBody>
      </p:sp>
      <p:sp>
        <p:nvSpPr>
          <p:cNvPr id="709" name="Google Shape;709;p37"/>
          <p:cNvSpPr txBox="1"/>
          <p:nvPr/>
        </p:nvSpPr>
        <p:spPr>
          <a:xfrm>
            <a:off x="1730585" y="2468365"/>
            <a:ext cx="210312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Với điều kiện:</a:t>
            </a:r>
            <a:endParaRPr sz="2000">
              <a:solidFill>
                <a:schemeClr val="dk1"/>
              </a:solidFill>
              <a:latin typeface="Arial"/>
              <a:ea typeface="Arial"/>
              <a:cs typeface="Arial"/>
              <a:sym typeface="Arial"/>
            </a:endParaRPr>
          </a:p>
        </p:txBody>
      </p:sp>
      <p:sp>
        <p:nvSpPr>
          <p:cNvPr id="710" name="Google Shape;710;p37"/>
          <p:cNvSpPr txBox="1"/>
          <p:nvPr/>
        </p:nvSpPr>
        <p:spPr>
          <a:xfrm>
            <a:off x="1730585" y="4306564"/>
            <a:ext cx="210312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dirty="0">
                <a:solidFill>
                  <a:schemeClr val="dk1"/>
                </a:solidFill>
                <a:latin typeface="Arial"/>
                <a:ea typeface="Arial"/>
                <a:cs typeface="Arial"/>
                <a:sym typeface="Arial"/>
              </a:rPr>
              <a:t>Với điều kiện:</a:t>
            </a:r>
            <a:endParaRPr sz="2000" dirty="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3797299" y="1714402"/>
            <a:ext cx="2212935" cy="560735"/>
          </a:xfrm>
          <a:prstGeom prst="rect">
            <a:avLst/>
          </a:prstGeom>
        </p:spPr>
      </p:pic>
      <p:pic>
        <p:nvPicPr>
          <p:cNvPr id="3" name="Picture 2"/>
          <p:cNvPicPr>
            <a:picLocks noChangeAspect="1"/>
          </p:cNvPicPr>
          <p:nvPr/>
        </p:nvPicPr>
        <p:blipFill>
          <a:blip r:embed="rId4"/>
          <a:stretch>
            <a:fillRect/>
          </a:stretch>
        </p:blipFill>
        <p:spPr>
          <a:xfrm>
            <a:off x="3639493" y="2345045"/>
            <a:ext cx="3924308" cy="727207"/>
          </a:xfrm>
          <a:prstGeom prst="rect">
            <a:avLst/>
          </a:prstGeom>
        </p:spPr>
      </p:pic>
      <p:pic>
        <p:nvPicPr>
          <p:cNvPr id="4" name="Picture 3"/>
          <p:cNvPicPr>
            <a:picLocks noChangeAspect="1"/>
          </p:cNvPicPr>
          <p:nvPr/>
        </p:nvPicPr>
        <p:blipFill>
          <a:blip r:embed="rId5"/>
          <a:stretch>
            <a:fillRect/>
          </a:stretch>
        </p:blipFill>
        <p:spPr>
          <a:xfrm>
            <a:off x="3797299" y="3522799"/>
            <a:ext cx="3535796" cy="589916"/>
          </a:xfrm>
          <a:prstGeom prst="rect">
            <a:avLst/>
          </a:prstGeom>
        </p:spPr>
      </p:pic>
      <p:pic>
        <p:nvPicPr>
          <p:cNvPr id="5" name="Picture 4"/>
          <p:cNvPicPr>
            <a:picLocks noChangeAspect="1"/>
          </p:cNvPicPr>
          <p:nvPr/>
        </p:nvPicPr>
        <p:blipFill>
          <a:blip r:embed="rId6"/>
          <a:stretch>
            <a:fillRect/>
          </a:stretch>
        </p:blipFill>
        <p:spPr>
          <a:xfrm>
            <a:off x="3767823" y="4094456"/>
            <a:ext cx="2271886" cy="1021979"/>
          </a:xfrm>
          <a:prstGeom prst="rect">
            <a:avLst/>
          </a:prstGeom>
        </p:spPr>
      </p:pic>
      <p:pic>
        <p:nvPicPr>
          <p:cNvPr id="6" name="Picture 5"/>
          <p:cNvPicPr>
            <a:picLocks noChangeAspect="1"/>
          </p:cNvPicPr>
          <p:nvPr/>
        </p:nvPicPr>
        <p:blipFill>
          <a:blip r:embed="rId7"/>
          <a:stretch>
            <a:fillRect/>
          </a:stretch>
        </p:blipFill>
        <p:spPr>
          <a:xfrm>
            <a:off x="1816967" y="5831124"/>
            <a:ext cx="7569360" cy="797115"/>
          </a:xfrm>
          <a:prstGeom prst="rect">
            <a:avLst/>
          </a:prstGeom>
        </p:spPr>
      </p:pic>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7" name="Google Shape;717;p38"/>
          <p:cNvSpPr txBox="1"/>
          <p:nvPr/>
        </p:nvSpPr>
        <p:spPr>
          <a:xfrm>
            <a:off x="663787" y="1472375"/>
            <a:ext cx="10795000" cy="3605074"/>
          </a:xfrm>
          <a:prstGeom prst="rect">
            <a:avLst/>
          </a:prstGeom>
          <a:noFill/>
          <a:ln>
            <a:noFill/>
          </a:ln>
        </p:spPr>
        <p:txBody>
          <a:bodyPr spcFirstLastPara="1" wrap="square" lIns="0" tIns="12050" rIns="0" bIns="0" anchor="t" anchorCtr="0">
            <a:spAutoFit/>
          </a:bodyPr>
          <a:lstStyle/>
          <a:p>
            <a:pPr marL="278765" marR="43180" lvl="0" indent="-228600" algn="l" rtl="0">
              <a:lnSpc>
                <a:spcPct val="100099"/>
              </a:lnSpc>
              <a:spcBef>
                <a:spcPts val="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Xét không gian biểu diễn ban đầu có 2 chiều, và chúng ta  chọn hàm ánh xạ từ không gian ban đầu (2-D) sang  không gian mới (3-D) như sau:</a:t>
            </a:r>
            <a:endParaRPr sz="2400" dirty="0">
              <a:solidFill>
                <a:schemeClr val="dk1"/>
              </a:solidFill>
              <a:latin typeface="Arial"/>
              <a:ea typeface="Arial"/>
              <a:cs typeface="Arial"/>
              <a:sym typeface="Arial"/>
            </a:endParaRPr>
          </a:p>
          <a:p>
            <a:pPr marL="278765" marR="386715" lvl="0" indent="-228600" algn="l" rtl="0">
              <a:lnSpc>
                <a:spcPct val="119583"/>
              </a:lnSpc>
              <a:spcBef>
                <a:spcPts val="2125"/>
              </a:spcBef>
              <a:spcAft>
                <a:spcPts val="0"/>
              </a:spcAft>
              <a:buClr>
                <a:srgbClr val="CC9900"/>
              </a:buClr>
              <a:buSzPts val="1550"/>
              <a:buFont typeface="Noto Sans Symbols"/>
              <a:buChar char="■"/>
            </a:pPr>
            <a:endParaRPr lang="en-US" sz="2400" dirty="0" smtClean="0">
              <a:solidFill>
                <a:schemeClr val="dk1"/>
              </a:solidFill>
              <a:latin typeface="Arial"/>
              <a:ea typeface="Arial"/>
              <a:cs typeface="Arial"/>
              <a:sym typeface="Arial"/>
            </a:endParaRPr>
          </a:p>
          <a:p>
            <a:pPr marL="278765" marR="386715" lvl="0" indent="-228600" algn="l" rtl="0">
              <a:lnSpc>
                <a:spcPct val="119583"/>
              </a:lnSpc>
              <a:spcBef>
                <a:spcPts val="2125"/>
              </a:spcBef>
              <a:spcAft>
                <a:spcPts val="0"/>
              </a:spcAft>
              <a:buClr>
                <a:srgbClr val="CC9900"/>
              </a:buClr>
              <a:buSzPts val="1550"/>
              <a:buFont typeface="Noto Sans Symbols"/>
              <a:buChar char="■"/>
            </a:pPr>
            <a:r>
              <a:rPr lang="en-US" sz="2400" dirty="0" smtClean="0">
                <a:solidFill>
                  <a:schemeClr val="dk1"/>
                </a:solidFill>
                <a:latin typeface="Arial"/>
                <a:ea typeface="Arial"/>
                <a:cs typeface="Arial"/>
                <a:sym typeface="Arial"/>
              </a:rPr>
              <a:t>Xét </a:t>
            </a:r>
            <a:r>
              <a:rPr lang="en-US" sz="2400" dirty="0">
                <a:solidFill>
                  <a:schemeClr val="dk1"/>
                </a:solidFill>
                <a:latin typeface="Arial"/>
                <a:ea typeface="Arial"/>
                <a:cs typeface="Arial"/>
                <a:sym typeface="Arial"/>
              </a:rPr>
              <a:t>ví dụ học (𝒙 = (2, 3), 𝑦 = −1) trong không gian ban  đầu (2-D)</a:t>
            </a:r>
            <a:endParaRPr sz="2400" dirty="0">
              <a:solidFill>
                <a:schemeClr val="dk1"/>
              </a:solidFill>
              <a:latin typeface="Arial"/>
              <a:ea typeface="Arial"/>
              <a:cs typeface="Arial"/>
              <a:sym typeface="Arial"/>
            </a:endParaRPr>
          </a:p>
          <a:p>
            <a:pPr marL="278765" marR="114300" lvl="0" indent="-228600" algn="l" rtl="0">
              <a:lnSpc>
                <a:spcPct val="100699"/>
              </a:lnSpc>
              <a:spcBef>
                <a:spcPts val="190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Trong không gian sau chuyển đổi (3-D), thì ví dụ học này  được biểu diễn như sau:</a:t>
            </a:r>
            <a:endParaRPr sz="2400" dirty="0">
              <a:solidFill>
                <a:schemeClr val="dk1"/>
              </a:solidFill>
              <a:latin typeface="Arial"/>
              <a:ea typeface="Arial"/>
              <a:cs typeface="Arial"/>
              <a:sym typeface="Arial"/>
            </a:endParaRPr>
          </a:p>
          <a:p>
            <a:pPr marL="0" marR="685165" lvl="0" indent="0" algn="ctr" rtl="0">
              <a:lnSpc>
                <a:spcPct val="119375"/>
              </a:lnSpc>
              <a:spcBef>
                <a:spcPts val="0"/>
              </a:spcBef>
              <a:spcAft>
                <a:spcPts val="0"/>
              </a:spcAft>
              <a:buNone/>
            </a:pPr>
            <a:r>
              <a:rPr lang="en-US" sz="2400" dirty="0">
                <a:solidFill>
                  <a:schemeClr val="dk1"/>
                </a:solidFill>
                <a:latin typeface="Arial"/>
                <a:ea typeface="Arial"/>
                <a:cs typeface="Arial"/>
                <a:sym typeface="Arial"/>
              </a:rPr>
              <a:t>(</a:t>
            </a:r>
            <a:r>
              <a:rPr lang="en-US" sz="2400" i="1" dirty="0">
                <a:solidFill>
                  <a:schemeClr val="dk1"/>
                </a:solidFill>
                <a:latin typeface="Noto Sans Symbols"/>
                <a:ea typeface="Noto Sans Symbols"/>
                <a:cs typeface="Noto Sans Symbols"/>
                <a:sym typeface="Noto Sans Symbols"/>
              </a:rPr>
              <a:t>φ</a:t>
            </a:r>
            <a:r>
              <a:rPr lang="en-US" sz="2400" dirty="0">
                <a:solidFill>
                  <a:schemeClr val="dk1"/>
                </a:solidFill>
                <a:latin typeface="Arial"/>
                <a:ea typeface="Arial"/>
                <a:cs typeface="Arial"/>
                <a:sym typeface="Arial"/>
              </a:rPr>
              <a:t>(𝒙) = (4, 9, 8.49), 𝑦 = −1)</a:t>
            </a:r>
            <a:endParaRPr sz="2400" dirty="0">
              <a:solidFill>
                <a:schemeClr val="dk1"/>
              </a:solidFill>
              <a:latin typeface="Arial"/>
              <a:ea typeface="Arial"/>
              <a:cs typeface="Arial"/>
              <a:sym typeface="Arial"/>
            </a:endParaRPr>
          </a:p>
        </p:txBody>
      </p:sp>
      <p:sp>
        <p:nvSpPr>
          <p:cNvPr id="718" name="Google Shape;718;p38"/>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Chuyển đổi không gian</a:t>
            </a:r>
            <a:endParaRPr/>
          </a:p>
        </p:txBody>
      </p:sp>
      <p:pic>
        <p:nvPicPr>
          <p:cNvPr id="2" name="Picture 1"/>
          <p:cNvPicPr>
            <a:picLocks noChangeAspect="1"/>
          </p:cNvPicPr>
          <p:nvPr/>
        </p:nvPicPr>
        <p:blipFill>
          <a:blip r:embed="rId3"/>
          <a:stretch>
            <a:fillRect/>
          </a:stretch>
        </p:blipFill>
        <p:spPr>
          <a:xfrm>
            <a:off x="3630440" y="2432805"/>
            <a:ext cx="4438576" cy="710915"/>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9"/>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Arial"/>
              <a:buNone/>
            </a:pPr>
            <a:r>
              <a:rPr lang="en-US" dirty="0" smtClean="0"/>
              <a:t>Khó khăn khi chuyển </a:t>
            </a:r>
            <a:r>
              <a:rPr lang="en-US" dirty="0"/>
              <a:t>đổi không gian</a:t>
            </a:r>
            <a:endParaRPr dirty="0"/>
          </a:p>
        </p:txBody>
      </p:sp>
      <p:sp>
        <p:nvSpPr>
          <p:cNvPr id="726" name="Google Shape;726;p39"/>
          <p:cNvSpPr txBox="1"/>
          <p:nvPr/>
        </p:nvSpPr>
        <p:spPr>
          <a:xfrm>
            <a:off x="727286" y="1528190"/>
            <a:ext cx="10737427" cy="3336811"/>
          </a:xfrm>
          <a:prstGeom prst="rect">
            <a:avLst/>
          </a:prstGeom>
          <a:noFill/>
          <a:ln>
            <a:noFill/>
          </a:ln>
        </p:spPr>
        <p:txBody>
          <a:bodyPr spcFirstLastPara="1" wrap="square" lIns="0" tIns="12700" rIns="0" bIns="0" anchor="t" anchorCtr="0">
            <a:spAutoFit/>
          </a:bodyPr>
          <a:lstStyle/>
          <a:p>
            <a:pPr marL="297815" marR="97155" lvl="0" indent="-28575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Việc chuyển đổi không gian một cách trực tiếp có thể gặp vấn  đề về số chiều không gian quá lớn (curse of dimensionality)</a:t>
            </a:r>
            <a:endParaRPr sz="2200" dirty="0">
              <a:solidFill>
                <a:schemeClr val="dk1"/>
              </a:solidFill>
              <a:latin typeface="Arial"/>
              <a:ea typeface="Arial"/>
              <a:cs typeface="Arial"/>
              <a:sym typeface="Arial"/>
            </a:endParaRPr>
          </a:p>
          <a:p>
            <a:pPr marL="297815" marR="292735" lvl="0" indent="-285750" algn="l" rtl="0">
              <a:lnSpc>
                <a:spcPct val="100000"/>
              </a:lnSpc>
              <a:spcBef>
                <a:spcPts val="122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Ngay cả với một không gian ban đầu có số chiều không lớn,  một hàm chuyển đổi (ánh xạ) thích hợp có thể trả về một  không gian mới có số chiều rất lớn</a:t>
            </a:r>
            <a:endParaRPr sz="2200" dirty="0">
              <a:solidFill>
                <a:schemeClr val="dk1"/>
              </a:solidFill>
              <a:latin typeface="Arial"/>
              <a:ea typeface="Arial"/>
              <a:cs typeface="Arial"/>
              <a:sym typeface="Arial"/>
            </a:endParaRPr>
          </a:p>
          <a:p>
            <a:pPr marL="755650" marR="5080" lvl="0" indent="-286385" algn="l" rtl="0">
              <a:lnSpc>
                <a:spcPct val="99700"/>
              </a:lnSpc>
              <a:spcBef>
                <a:spcPts val="1155"/>
              </a:spcBef>
              <a:spcAft>
                <a:spcPts val="0"/>
              </a:spcAft>
              <a:buNone/>
            </a:pPr>
            <a:r>
              <a:rPr lang="en-US" sz="2400" dirty="0">
                <a:solidFill>
                  <a:srgbClr val="3B812F"/>
                </a:solidFill>
                <a:latin typeface="Arial"/>
                <a:ea typeface="Arial"/>
                <a:cs typeface="Arial"/>
                <a:sym typeface="Arial"/>
              </a:rPr>
              <a:t>→ </a:t>
            </a:r>
            <a:r>
              <a:rPr lang="en-US" sz="2000" dirty="0">
                <a:solidFill>
                  <a:schemeClr val="dk1"/>
                </a:solidFill>
                <a:latin typeface="Arial"/>
                <a:ea typeface="Arial"/>
                <a:cs typeface="Arial"/>
                <a:sym typeface="Arial"/>
              </a:rPr>
              <a:t>“thích hợp” ở đây mang ý nghĩa là hàm chuyển đổi cho phép  xác định không gian mới mà trong đó tập dữ liệu có thể phân lớp  tuyến tính</a:t>
            </a:r>
            <a:endParaRPr sz="2000" dirty="0">
              <a:solidFill>
                <a:schemeClr val="dk1"/>
              </a:solidFill>
              <a:latin typeface="Arial"/>
              <a:ea typeface="Arial"/>
              <a:cs typeface="Arial"/>
              <a:sym typeface="Arial"/>
            </a:endParaRPr>
          </a:p>
          <a:p>
            <a:pPr marL="297815" marR="713105" lvl="0" indent="-285750" algn="l" rtl="0">
              <a:lnSpc>
                <a:spcPct val="100000"/>
              </a:lnSpc>
              <a:spcBef>
                <a:spcPts val="120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Vấn đề: Chi phí tính toán quá lớn đối với việc chuyển đổi  không gian trực tiếp</a:t>
            </a:r>
            <a:endParaRPr sz="2200" dirty="0">
              <a:solidFill>
                <a:schemeClr val="dk1"/>
              </a:solidFill>
              <a:latin typeface="Arial"/>
              <a:ea typeface="Arial"/>
              <a:cs typeface="Arial"/>
              <a:sym typeface="Arial"/>
            </a:endParaRPr>
          </a:p>
          <a:p>
            <a:pPr marL="297815" marR="408305" lvl="0" indent="-285750" algn="l" rtl="0">
              <a:lnSpc>
                <a:spcPct val="100000"/>
              </a:lnSpc>
              <a:spcBef>
                <a:spcPts val="122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Rất may, việc chuyển đổi không gian trực tiếp là không cần  thiết…</a:t>
            </a:r>
            <a:endParaRPr sz="2200"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40"/>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Giới thiệu về hàm nhân </a:t>
            </a:r>
            <a:r>
              <a:rPr lang="en-US" sz="3959">
                <a:solidFill>
                  <a:srgbClr val="006633"/>
                </a:solidFill>
                <a:latin typeface="Tahoma"/>
                <a:ea typeface="Tahoma"/>
                <a:cs typeface="Tahoma"/>
                <a:sym typeface="Tahoma"/>
              </a:rPr>
              <a:t>(Kernel functions)</a:t>
            </a:r>
            <a:endParaRPr sz="3959"/>
          </a:p>
        </p:txBody>
      </p:sp>
      <p:sp>
        <p:nvSpPr>
          <p:cNvPr id="733" name="Google Shape;733;p40"/>
          <p:cNvSpPr txBox="1"/>
          <p:nvPr/>
        </p:nvSpPr>
        <p:spPr>
          <a:xfrm>
            <a:off x="732694" y="1509463"/>
            <a:ext cx="11081173" cy="3956661"/>
          </a:xfrm>
          <a:prstGeom prst="rect">
            <a:avLst/>
          </a:prstGeom>
          <a:noFill/>
          <a:ln>
            <a:noFill/>
          </a:ln>
        </p:spPr>
        <p:txBody>
          <a:bodyPr spcFirstLastPara="1" wrap="square" lIns="0" tIns="12700" rIns="0" bIns="0" anchor="t" anchorCtr="0">
            <a:spAutoFit/>
          </a:bodyPr>
          <a:lstStyle/>
          <a:p>
            <a:pPr marL="241300" marR="5080" lvl="0" indent="-22860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Trong biểu thức đối ngẫu ([Eq.35]) và trong biểu thức siêu phẳng  phân tách ([Eq.36]):</a:t>
            </a:r>
            <a:endParaRPr sz="2200" dirty="0">
              <a:solidFill>
                <a:schemeClr val="dk1"/>
              </a:solidFill>
              <a:latin typeface="Arial"/>
              <a:ea typeface="Arial"/>
              <a:cs typeface="Arial"/>
              <a:sym typeface="Arial"/>
            </a:endParaRPr>
          </a:p>
          <a:p>
            <a:pPr marL="698500" marR="0" lvl="1" indent="-285750" algn="l" rtl="0">
              <a:lnSpc>
                <a:spcPct val="100000"/>
              </a:lnSpc>
              <a:spcBef>
                <a:spcPts val="434"/>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Việc xác định trực tiếp (cụ thể) giá trị </a:t>
            </a:r>
            <a:r>
              <a:rPr lang="en-US" sz="2050" b="0" i="1" u="none" strike="noStrike" cap="none" dirty="0">
                <a:solidFill>
                  <a:schemeClr val="dk1"/>
                </a:solidFill>
                <a:latin typeface="Noto Sans Symbols"/>
                <a:ea typeface="Noto Sans Symbols"/>
                <a:cs typeface="Noto Sans Symbols"/>
                <a:sym typeface="Noto Sans Symbols"/>
              </a:rPr>
              <a:t>φ</a:t>
            </a:r>
            <a:r>
              <a:rPr lang="en-US" sz="2000" b="0" i="0" u="none" strike="noStrike" cap="none" dirty="0">
                <a:solidFill>
                  <a:schemeClr val="dk1"/>
                </a:solidFill>
                <a:latin typeface="Arial"/>
                <a:ea typeface="Arial"/>
                <a:cs typeface="Arial"/>
                <a:sym typeface="Arial"/>
              </a:rPr>
              <a:t>(</a:t>
            </a:r>
            <a:r>
              <a:rPr lang="en-US" sz="2000" b="1" i="0" u="none" strike="noStrike" cap="none" dirty="0">
                <a:solidFill>
                  <a:schemeClr val="dk1"/>
                </a:solidFill>
                <a:latin typeface="Arial"/>
                <a:ea typeface="Arial"/>
                <a:cs typeface="Arial"/>
                <a:sym typeface="Arial"/>
              </a:rPr>
              <a:t>x</a:t>
            </a:r>
            <a:r>
              <a:rPr lang="en-US" sz="2000" b="0" i="0" u="none" strike="noStrike" cap="none" dirty="0">
                <a:solidFill>
                  <a:schemeClr val="dk1"/>
                </a:solidFill>
                <a:latin typeface="Arial"/>
                <a:ea typeface="Arial"/>
                <a:cs typeface="Arial"/>
                <a:sym typeface="Arial"/>
              </a:rPr>
              <a:t>) và </a:t>
            </a:r>
            <a:r>
              <a:rPr lang="en-US" sz="2050" b="0" i="1" u="none" strike="noStrike" cap="none" dirty="0">
                <a:solidFill>
                  <a:schemeClr val="dk1"/>
                </a:solidFill>
                <a:latin typeface="Noto Sans Symbols"/>
                <a:ea typeface="Noto Sans Symbols"/>
                <a:cs typeface="Noto Sans Symbols"/>
                <a:sym typeface="Noto Sans Symbols"/>
              </a:rPr>
              <a:t>φ</a:t>
            </a:r>
            <a:r>
              <a:rPr lang="en-US" sz="2000" b="0" i="0" u="none" strike="noStrike" cap="none" dirty="0">
                <a:solidFill>
                  <a:schemeClr val="dk1"/>
                </a:solidFill>
                <a:latin typeface="Arial"/>
                <a:ea typeface="Arial"/>
                <a:cs typeface="Arial"/>
                <a:sym typeface="Arial"/>
              </a:rPr>
              <a:t>(</a:t>
            </a:r>
            <a:r>
              <a:rPr lang="en-US" sz="2000" b="1" i="0" u="none" strike="noStrike" cap="none" dirty="0">
                <a:solidFill>
                  <a:schemeClr val="dk1"/>
                </a:solidFill>
                <a:latin typeface="Arial"/>
                <a:ea typeface="Arial"/>
                <a:cs typeface="Arial"/>
                <a:sym typeface="Arial"/>
              </a:rPr>
              <a:t>z</a:t>
            </a:r>
            <a:r>
              <a:rPr lang="en-US" sz="2000" b="0" i="0" u="none" strike="noStrike" cap="none" dirty="0">
                <a:solidFill>
                  <a:schemeClr val="dk1"/>
                </a:solidFill>
                <a:latin typeface="Arial"/>
                <a:ea typeface="Arial"/>
                <a:cs typeface="Arial"/>
                <a:sym typeface="Arial"/>
              </a:rPr>
              <a:t>) là không cần thiết</a:t>
            </a:r>
            <a:endParaRPr sz="2000" b="0" i="0" u="none" strike="noStrike" cap="none" dirty="0">
              <a:solidFill>
                <a:schemeClr val="dk1"/>
              </a:solidFill>
              <a:latin typeface="Arial"/>
              <a:ea typeface="Arial"/>
              <a:cs typeface="Arial"/>
              <a:sym typeface="Arial"/>
            </a:endParaRPr>
          </a:p>
          <a:p>
            <a:pPr marL="698500" marR="0" lvl="1" indent="-285750" algn="l" rtl="0">
              <a:lnSpc>
                <a:spcPct val="100000"/>
              </a:lnSpc>
              <a:spcBef>
                <a:spcPts val="440"/>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Chỉ cần tính giá trị tích vô hướng </a:t>
            </a:r>
            <a:r>
              <a:rPr lang="en-US" sz="2000" b="0" i="0" u="none" strike="noStrike" cap="none" dirty="0" err="1">
                <a:solidFill>
                  <a:schemeClr val="dk1"/>
                </a:solidFill>
                <a:latin typeface="Arial"/>
                <a:ea typeface="Arial"/>
                <a:cs typeface="Arial"/>
                <a:sym typeface="Arial"/>
              </a:rPr>
              <a:t>vectơ</a:t>
            </a:r>
            <a:r>
              <a:rPr lang="en-US" sz="2000" b="0" i="0" u="none" strike="noStrike" cap="none" dirty="0">
                <a:solidFill>
                  <a:schemeClr val="dk1"/>
                </a:solidFill>
                <a:latin typeface="Arial"/>
                <a:ea typeface="Arial"/>
                <a:cs typeface="Arial"/>
                <a:sym typeface="Arial"/>
              </a:rPr>
              <a:t> </a:t>
            </a:r>
            <a:r>
              <a:rPr lang="en-US" sz="2000" b="0" i="1" u="none" strike="noStrike" cap="none" dirty="0">
                <a:solidFill>
                  <a:schemeClr val="dk1"/>
                </a:solidFill>
                <a:latin typeface="Noto Sans Symbols"/>
                <a:ea typeface="Noto Sans Symbols"/>
                <a:cs typeface="Noto Sans Symbols"/>
                <a:sym typeface="Noto Sans Symbols"/>
              </a:rPr>
              <a:t>〈</a:t>
            </a:r>
            <a:r>
              <a:rPr lang="en-US" sz="2050" b="0" i="1" u="none" strike="noStrike" cap="none" dirty="0">
                <a:solidFill>
                  <a:schemeClr val="dk1"/>
                </a:solidFill>
                <a:latin typeface="Noto Sans Symbols"/>
                <a:ea typeface="Noto Sans Symbols"/>
                <a:cs typeface="Noto Sans Symbols"/>
                <a:sym typeface="Noto Sans Symbols"/>
              </a:rPr>
              <a:t>φ</a:t>
            </a:r>
            <a:r>
              <a:rPr lang="en-US" sz="2000" b="0" i="0" u="none" strike="noStrike" cap="none" dirty="0">
                <a:solidFill>
                  <a:schemeClr val="dk1"/>
                </a:solidFill>
                <a:latin typeface="Arial"/>
                <a:ea typeface="Arial"/>
                <a:cs typeface="Arial"/>
                <a:sym typeface="Arial"/>
              </a:rPr>
              <a:t>(</a:t>
            </a:r>
            <a:r>
              <a:rPr lang="en-US" sz="2000" b="1" i="0" u="none" strike="noStrike" cap="none" dirty="0">
                <a:solidFill>
                  <a:schemeClr val="dk1"/>
                </a:solidFill>
                <a:latin typeface="Arial"/>
                <a:ea typeface="Arial"/>
                <a:cs typeface="Arial"/>
                <a:sym typeface="Arial"/>
              </a:rPr>
              <a:t>x</a:t>
            </a:r>
            <a:r>
              <a:rPr lang="en-US" sz="2000" b="0" i="0" u="none" strike="noStrike" cap="none" dirty="0">
                <a:solidFill>
                  <a:schemeClr val="dk1"/>
                </a:solidFill>
                <a:latin typeface="Arial"/>
                <a:ea typeface="Arial"/>
                <a:cs typeface="Arial"/>
                <a:sym typeface="Arial"/>
              </a:rPr>
              <a:t>)</a:t>
            </a:r>
            <a:r>
              <a:rPr lang="en-US" sz="2000" b="0" i="1" u="none" strike="noStrike" cap="none" dirty="0">
                <a:solidFill>
                  <a:schemeClr val="dk1"/>
                </a:solidFill>
                <a:latin typeface="Noto Sans Symbols"/>
                <a:ea typeface="Noto Sans Symbols"/>
                <a:cs typeface="Noto Sans Symbols"/>
                <a:sym typeface="Noto Sans Symbols"/>
              </a:rPr>
              <a:t>×</a:t>
            </a:r>
            <a:r>
              <a:rPr lang="en-US" sz="2050" b="0" i="1" u="none" strike="noStrike" cap="none" dirty="0">
                <a:solidFill>
                  <a:schemeClr val="dk1"/>
                </a:solidFill>
                <a:latin typeface="Noto Sans Symbols"/>
                <a:ea typeface="Noto Sans Symbols"/>
                <a:cs typeface="Noto Sans Symbols"/>
                <a:sym typeface="Noto Sans Symbols"/>
              </a:rPr>
              <a:t>φ</a:t>
            </a:r>
            <a:r>
              <a:rPr lang="en-US" sz="2000" b="0" i="0" u="none" strike="noStrike" cap="none" dirty="0">
                <a:solidFill>
                  <a:schemeClr val="dk1"/>
                </a:solidFill>
                <a:latin typeface="Arial"/>
                <a:ea typeface="Arial"/>
                <a:cs typeface="Arial"/>
                <a:sym typeface="Arial"/>
              </a:rPr>
              <a:t>(</a:t>
            </a:r>
            <a:r>
              <a:rPr lang="en-US" sz="2000" b="1" i="0" u="none" strike="noStrike" cap="none" dirty="0">
                <a:solidFill>
                  <a:schemeClr val="dk1"/>
                </a:solidFill>
                <a:latin typeface="Arial"/>
                <a:ea typeface="Arial"/>
                <a:cs typeface="Arial"/>
                <a:sym typeface="Arial"/>
              </a:rPr>
              <a:t>z</a:t>
            </a:r>
            <a:r>
              <a:rPr lang="en-US" sz="2000" b="0" i="0" u="none" strike="noStrike" cap="none" dirty="0">
                <a:solidFill>
                  <a:schemeClr val="dk1"/>
                </a:solidFill>
                <a:latin typeface="Arial"/>
                <a:ea typeface="Arial"/>
                <a:cs typeface="Arial"/>
                <a:sym typeface="Arial"/>
              </a:rPr>
              <a:t>)</a:t>
            </a:r>
            <a:r>
              <a:rPr lang="en-US" sz="2000" b="0" i="1" u="none" strike="noStrike" cap="none" dirty="0">
                <a:solidFill>
                  <a:schemeClr val="dk1"/>
                </a:solidFill>
                <a:latin typeface="Noto Sans Symbols"/>
                <a:ea typeface="Noto Sans Symbols"/>
                <a:cs typeface="Noto Sans Symbols"/>
                <a:sym typeface="Noto Sans Symbols"/>
              </a:rPr>
              <a:t>〉</a:t>
            </a:r>
            <a:endParaRPr sz="2000" b="0" i="0" u="none" strike="noStrike" cap="none" dirty="0">
              <a:solidFill>
                <a:schemeClr val="dk1"/>
              </a:solidFill>
              <a:latin typeface="Noto Sans Symbols"/>
              <a:ea typeface="Noto Sans Symbols"/>
              <a:cs typeface="Noto Sans Symbols"/>
              <a:sym typeface="Noto Sans Symbols"/>
            </a:endParaRPr>
          </a:p>
          <a:p>
            <a:pPr marL="412115" marR="0" lvl="0" indent="0" algn="l" rtl="0">
              <a:lnSpc>
                <a:spcPct val="100000"/>
              </a:lnSpc>
              <a:spcBef>
                <a:spcPts val="455"/>
              </a:spcBef>
              <a:spcAft>
                <a:spcPts val="0"/>
              </a:spcAft>
              <a:buNone/>
            </a:pPr>
            <a:r>
              <a:rPr lang="en-US" sz="2000" dirty="0">
                <a:solidFill>
                  <a:srgbClr val="3B812F"/>
                </a:solidFill>
                <a:latin typeface="Arial"/>
                <a:ea typeface="Arial"/>
                <a:cs typeface="Arial"/>
                <a:sym typeface="Arial"/>
              </a:rPr>
              <a:t>→ </a:t>
            </a:r>
            <a:r>
              <a:rPr lang="en-US" sz="2000" i="1" dirty="0">
                <a:solidFill>
                  <a:schemeClr val="dk1"/>
                </a:solidFill>
                <a:latin typeface="Arial"/>
                <a:ea typeface="Arial"/>
                <a:cs typeface="Arial"/>
                <a:sym typeface="Arial"/>
              </a:rPr>
              <a:t>Việc chuyển đổi không gian trực tiếp là không cần thiết</a:t>
            </a:r>
            <a:r>
              <a:rPr lang="en-US" sz="2000" dirty="0">
                <a:solidFill>
                  <a:schemeClr val="dk1"/>
                </a:solidFill>
                <a:latin typeface="Arial"/>
                <a:ea typeface="Arial"/>
                <a:cs typeface="Arial"/>
                <a:sym typeface="Arial"/>
              </a:rPr>
              <a:t>!</a:t>
            </a:r>
            <a:endParaRPr sz="2000" dirty="0">
              <a:solidFill>
                <a:schemeClr val="dk1"/>
              </a:solidFill>
              <a:latin typeface="Arial"/>
              <a:ea typeface="Arial"/>
              <a:cs typeface="Arial"/>
              <a:sym typeface="Arial"/>
            </a:endParaRPr>
          </a:p>
          <a:p>
            <a:pPr marL="241300" marR="172720" lvl="0" indent="-228600" algn="l" rtl="0">
              <a:lnSpc>
                <a:spcPct val="100600"/>
              </a:lnSpc>
              <a:spcBef>
                <a:spcPts val="150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Nếu có thể </a:t>
            </a:r>
            <a:r>
              <a:rPr lang="en-US" sz="2200" i="1" dirty="0">
                <a:solidFill>
                  <a:schemeClr val="dk1"/>
                </a:solidFill>
                <a:latin typeface="Arial"/>
                <a:ea typeface="Arial"/>
                <a:cs typeface="Arial"/>
                <a:sym typeface="Arial"/>
              </a:rPr>
              <a:t>tính được tích vô hướng </a:t>
            </a:r>
            <a:r>
              <a:rPr lang="en-US" sz="2200" i="1" dirty="0" err="1">
                <a:solidFill>
                  <a:schemeClr val="dk1"/>
                </a:solidFill>
                <a:latin typeface="Arial"/>
                <a:ea typeface="Arial"/>
                <a:cs typeface="Arial"/>
                <a:sym typeface="Arial"/>
              </a:rPr>
              <a:t>vectơ</a:t>
            </a:r>
            <a:r>
              <a:rPr lang="en-US" sz="2200" i="1" dirty="0">
                <a:solidFill>
                  <a:schemeClr val="dk1"/>
                </a:solidFill>
                <a:latin typeface="Arial"/>
                <a:ea typeface="Arial"/>
                <a:cs typeface="Arial"/>
                <a:sym typeface="Arial"/>
              </a:rPr>
              <a:t> </a:t>
            </a:r>
            <a:r>
              <a:rPr lang="en-US" sz="2200" i="1" dirty="0">
                <a:solidFill>
                  <a:schemeClr val="dk1"/>
                </a:solidFill>
                <a:latin typeface="Noto Sans Symbols"/>
                <a:ea typeface="Noto Sans Symbols"/>
                <a:cs typeface="Noto Sans Symbols"/>
                <a:sym typeface="Noto Sans Symbols"/>
              </a:rPr>
              <a:t>〈</a:t>
            </a:r>
            <a:r>
              <a:rPr lang="en-US" sz="2250" i="1" dirty="0">
                <a:solidFill>
                  <a:schemeClr val="dk1"/>
                </a:solidFill>
                <a:latin typeface="Noto Sans Symbols"/>
                <a:ea typeface="Noto Sans Symbols"/>
                <a:cs typeface="Noto Sans Symbols"/>
                <a:sym typeface="Noto Sans Symbols"/>
              </a:rPr>
              <a:t>φ</a:t>
            </a:r>
            <a:r>
              <a:rPr lang="en-US" sz="2200" dirty="0">
                <a:solidFill>
                  <a:schemeClr val="dk1"/>
                </a:solidFill>
                <a:latin typeface="Arial"/>
                <a:ea typeface="Arial"/>
                <a:cs typeface="Arial"/>
                <a:sym typeface="Arial"/>
              </a:rPr>
              <a:t>(</a:t>
            </a:r>
            <a:r>
              <a:rPr lang="en-US" sz="2200" b="1" dirty="0">
                <a:solidFill>
                  <a:schemeClr val="dk1"/>
                </a:solidFill>
                <a:latin typeface="Arial"/>
                <a:ea typeface="Arial"/>
                <a:cs typeface="Arial"/>
                <a:sym typeface="Arial"/>
              </a:rPr>
              <a:t>x</a:t>
            </a:r>
            <a:r>
              <a:rPr lang="en-US" sz="2200" dirty="0">
                <a:solidFill>
                  <a:schemeClr val="dk1"/>
                </a:solidFill>
                <a:latin typeface="Arial"/>
                <a:ea typeface="Arial"/>
                <a:cs typeface="Arial"/>
                <a:sym typeface="Arial"/>
              </a:rPr>
              <a:t>)</a:t>
            </a:r>
            <a:r>
              <a:rPr lang="en-US" sz="2200" i="1" dirty="0">
                <a:solidFill>
                  <a:schemeClr val="dk1"/>
                </a:solidFill>
                <a:latin typeface="Noto Sans Symbols"/>
                <a:ea typeface="Noto Sans Symbols"/>
                <a:cs typeface="Noto Sans Symbols"/>
                <a:sym typeface="Noto Sans Symbols"/>
              </a:rPr>
              <a:t>×</a:t>
            </a:r>
            <a:r>
              <a:rPr lang="en-US" sz="2250" i="1" dirty="0">
                <a:solidFill>
                  <a:schemeClr val="dk1"/>
                </a:solidFill>
                <a:latin typeface="Noto Sans Symbols"/>
                <a:ea typeface="Noto Sans Symbols"/>
                <a:cs typeface="Noto Sans Symbols"/>
                <a:sym typeface="Noto Sans Symbols"/>
              </a:rPr>
              <a:t>φ</a:t>
            </a:r>
            <a:r>
              <a:rPr lang="en-US" sz="2200" dirty="0">
                <a:solidFill>
                  <a:schemeClr val="dk1"/>
                </a:solidFill>
                <a:latin typeface="Arial"/>
                <a:ea typeface="Arial"/>
                <a:cs typeface="Arial"/>
                <a:sym typeface="Arial"/>
              </a:rPr>
              <a:t>(</a:t>
            </a:r>
            <a:r>
              <a:rPr lang="en-US" sz="2200" b="1" dirty="0">
                <a:solidFill>
                  <a:schemeClr val="dk1"/>
                </a:solidFill>
                <a:latin typeface="Arial"/>
                <a:ea typeface="Arial"/>
                <a:cs typeface="Arial"/>
                <a:sym typeface="Arial"/>
              </a:rPr>
              <a:t>z</a:t>
            </a:r>
            <a:r>
              <a:rPr lang="en-US" sz="2200" dirty="0">
                <a:solidFill>
                  <a:schemeClr val="dk1"/>
                </a:solidFill>
                <a:latin typeface="Arial"/>
                <a:ea typeface="Arial"/>
                <a:cs typeface="Arial"/>
                <a:sym typeface="Arial"/>
              </a:rPr>
              <a:t>)</a:t>
            </a:r>
            <a:r>
              <a:rPr lang="en-US" sz="2200" i="1" dirty="0">
                <a:solidFill>
                  <a:schemeClr val="dk1"/>
                </a:solidFill>
                <a:latin typeface="Noto Sans Symbols"/>
                <a:ea typeface="Noto Sans Symbols"/>
                <a:cs typeface="Noto Sans Symbols"/>
                <a:sym typeface="Noto Sans Symbols"/>
              </a:rPr>
              <a:t>〉</a:t>
            </a:r>
            <a:r>
              <a:rPr lang="en-US" sz="2200" i="1" dirty="0">
                <a:solidFill>
                  <a:schemeClr val="dk1"/>
                </a:solidFill>
                <a:latin typeface="Times New Roman"/>
                <a:ea typeface="Times New Roman"/>
                <a:cs typeface="Times New Roman"/>
                <a:sym typeface="Times New Roman"/>
              </a:rPr>
              <a:t> </a:t>
            </a:r>
            <a:r>
              <a:rPr lang="en-US" sz="2200" i="1" u="sng" dirty="0">
                <a:solidFill>
                  <a:schemeClr val="dk1"/>
                </a:solidFill>
                <a:latin typeface="Arial"/>
                <a:ea typeface="Arial"/>
                <a:cs typeface="Arial"/>
                <a:sym typeface="Arial"/>
              </a:rPr>
              <a:t>trực tiếp</a:t>
            </a:r>
            <a:r>
              <a:rPr lang="en-US" sz="2200" i="1" dirty="0">
                <a:solidFill>
                  <a:schemeClr val="dk1"/>
                </a:solidFill>
                <a:latin typeface="Arial"/>
                <a:ea typeface="Arial"/>
                <a:cs typeface="Arial"/>
                <a:sym typeface="Arial"/>
              </a:rPr>
              <a:t> từ  các </a:t>
            </a:r>
            <a:r>
              <a:rPr lang="en-US" sz="2200" i="1" dirty="0" err="1">
                <a:solidFill>
                  <a:schemeClr val="dk1"/>
                </a:solidFill>
                <a:latin typeface="Arial"/>
                <a:ea typeface="Arial"/>
                <a:cs typeface="Arial"/>
                <a:sym typeface="Arial"/>
              </a:rPr>
              <a:t>vectơ</a:t>
            </a:r>
            <a:r>
              <a:rPr lang="en-US" sz="2200" i="1" dirty="0">
                <a:solidFill>
                  <a:schemeClr val="dk1"/>
                </a:solidFill>
                <a:latin typeface="Arial"/>
                <a:ea typeface="Arial"/>
                <a:cs typeface="Arial"/>
                <a:sym typeface="Arial"/>
              </a:rPr>
              <a:t> </a:t>
            </a:r>
            <a:r>
              <a:rPr lang="en-US" sz="2200" b="1" i="1" dirty="0">
                <a:solidFill>
                  <a:schemeClr val="dk1"/>
                </a:solidFill>
                <a:latin typeface="Arial"/>
                <a:ea typeface="Arial"/>
                <a:cs typeface="Arial"/>
                <a:sym typeface="Arial"/>
              </a:rPr>
              <a:t>x </a:t>
            </a:r>
            <a:r>
              <a:rPr lang="en-US" sz="2200" i="1" dirty="0">
                <a:solidFill>
                  <a:schemeClr val="dk1"/>
                </a:solidFill>
                <a:latin typeface="Arial"/>
                <a:ea typeface="Arial"/>
                <a:cs typeface="Arial"/>
                <a:sym typeface="Arial"/>
              </a:rPr>
              <a:t>và </a:t>
            </a:r>
            <a:r>
              <a:rPr lang="en-US" sz="2200" b="1" i="1" dirty="0">
                <a:solidFill>
                  <a:schemeClr val="dk1"/>
                </a:solidFill>
                <a:latin typeface="Arial"/>
                <a:ea typeface="Arial"/>
                <a:cs typeface="Arial"/>
                <a:sym typeface="Arial"/>
              </a:rPr>
              <a:t>z</a:t>
            </a:r>
            <a:r>
              <a:rPr lang="en-US" sz="2200" dirty="0">
                <a:solidFill>
                  <a:schemeClr val="dk1"/>
                </a:solidFill>
                <a:latin typeface="Arial"/>
                <a:ea typeface="Arial"/>
                <a:cs typeface="Arial"/>
                <a:sym typeface="Arial"/>
              </a:rPr>
              <a:t>, thì </a:t>
            </a:r>
            <a:r>
              <a:rPr lang="en-US" sz="2200" u="sng" dirty="0">
                <a:solidFill>
                  <a:schemeClr val="dk1"/>
                </a:solidFill>
                <a:latin typeface="Arial"/>
                <a:ea typeface="Arial"/>
                <a:cs typeface="Arial"/>
                <a:sym typeface="Arial"/>
              </a:rPr>
              <a:t>không cần</a:t>
            </a:r>
            <a:r>
              <a:rPr lang="en-US" sz="2200" dirty="0">
                <a:solidFill>
                  <a:schemeClr val="dk1"/>
                </a:solidFill>
                <a:latin typeface="Arial"/>
                <a:ea typeface="Arial"/>
                <a:cs typeface="Arial"/>
                <a:sym typeface="Arial"/>
              </a:rPr>
              <a:t> phải xác định (không cần biết):</a:t>
            </a:r>
            <a:endParaRPr sz="2200" dirty="0">
              <a:solidFill>
                <a:schemeClr val="dk1"/>
              </a:solidFill>
              <a:latin typeface="Arial"/>
              <a:ea typeface="Arial"/>
              <a:cs typeface="Arial"/>
              <a:sym typeface="Arial"/>
            </a:endParaRPr>
          </a:p>
          <a:p>
            <a:pPr marL="698500" marR="0" lvl="1" indent="-285750" algn="l" rtl="0">
              <a:lnSpc>
                <a:spcPct val="100000"/>
              </a:lnSpc>
              <a:spcBef>
                <a:spcPts val="414"/>
              </a:spcBef>
              <a:spcAft>
                <a:spcPts val="0"/>
              </a:spcAft>
              <a:buClr>
                <a:srgbClr val="3B812F"/>
              </a:buClr>
              <a:buSzPts val="1200"/>
              <a:buFont typeface="Noto Sans Symbols"/>
              <a:buChar char="❑"/>
            </a:pPr>
            <a:r>
              <a:rPr lang="en-US" sz="2000" b="0" i="0" u="none" strike="noStrike" cap="none" dirty="0" err="1">
                <a:solidFill>
                  <a:schemeClr val="dk1"/>
                </a:solidFill>
                <a:latin typeface="Arial"/>
                <a:ea typeface="Arial"/>
                <a:cs typeface="Arial"/>
                <a:sym typeface="Arial"/>
              </a:rPr>
              <a:t>vectơ</a:t>
            </a:r>
            <a:r>
              <a:rPr lang="en-US" sz="2000" b="0" i="0" u="none" strike="noStrike" cap="none" dirty="0">
                <a:solidFill>
                  <a:schemeClr val="dk1"/>
                </a:solidFill>
                <a:latin typeface="Arial"/>
                <a:ea typeface="Arial"/>
                <a:cs typeface="Arial"/>
                <a:sym typeface="Arial"/>
              </a:rPr>
              <a:t> đặc trưng (trong không gian sau chuyển đổi) </a:t>
            </a:r>
            <a:r>
              <a:rPr lang="en-US" sz="2050" b="0" i="1" u="none" strike="noStrike" cap="none" dirty="0">
                <a:solidFill>
                  <a:schemeClr val="dk1"/>
                </a:solidFill>
                <a:latin typeface="Noto Sans Symbols"/>
                <a:ea typeface="Noto Sans Symbols"/>
                <a:cs typeface="Noto Sans Symbols"/>
                <a:sym typeface="Noto Sans Symbols"/>
              </a:rPr>
              <a:t>φ</a:t>
            </a:r>
            <a:r>
              <a:rPr lang="en-US" sz="2000" b="0" i="0" u="none" strike="noStrike" cap="none" dirty="0">
                <a:solidFill>
                  <a:schemeClr val="dk1"/>
                </a:solidFill>
                <a:latin typeface="Arial"/>
                <a:ea typeface="Arial"/>
                <a:cs typeface="Arial"/>
                <a:sym typeface="Arial"/>
              </a:rPr>
              <a:t>(</a:t>
            </a:r>
            <a:r>
              <a:rPr lang="en-US" sz="2000" b="1" i="0" u="none" strike="noStrike" cap="none" dirty="0">
                <a:solidFill>
                  <a:schemeClr val="dk1"/>
                </a:solidFill>
                <a:latin typeface="Arial"/>
                <a:ea typeface="Arial"/>
                <a:cs typeface="Arial"/>
                <a:sym typeface="Arial"/>
              </a:rPr>
              <a:t>x</a:t>
            </a:r>
            <a:r>
              <a:rPr lang="en-US" sz="2000" b="0" i="0" u="none" strike="noStrike" cap="none" dirty="0">
                <a:solidFill>
                  <a:schemeClr val="dk1"/>
                </a:solidFill>
                <a:latin typeface="Arial"/>
                <a:ea typeface="Arial"/>
                <a:cs typeface="Arial"/>
                <a:sym typeface="Arial"/>
              </a:rPr>
              <a:t>), và</a:t>
            </a:r>
            <a:endParaRPr sz="2000" b="0" i="0" u="none" strike="noStrike" cap="none" dirty="0">
              <a:solidFill>
                <a:schemeClr val="dk1"/>
              </a:solidFill>
              <a:latin typeface="Arial"/>
              <a:ea typeface="Arial"/>
              <a:cs typeface="Arial"/>
              <a:sym typeface="Arial"/>
            </a:endParaRPr>
          </a:p>
          <a:p>
            <a:pPr marL="698500" marR="0" lvl="1" indent="-285750" algn="l" rtl="0">
              <a:lnSpc>
                <a:spcPct val="100000"/>
              </a:lnSpc>
              <a:spcBef>
                <a:spcPts val="439"/>
              </a:spcBef>
              <a:spcAft>
                <a:spcPts val="0"/>
              </a:spcAft>
              <a:buClr>
                <a:srgbClr val="3B812F"/>
              </a:buClr>
              <a:buSzPts val="1200"/>
              <a:buFont typeface="Noto Sans Symbols"/>
              <a:buChar char="❑"/>
            </a:pPr>
            <a:r>
              <a:rPr lang="en-US" sz="2000" b="0" i="0" u="none" strike="noStrike" cap="none" dirty="0">
                <a:solidFill>
                  <a:schemeClr val="dk1"/>
                </a:solidFill>
                <a:latin typeface="Arial"/>
                <a:ea typeface="Arial"/>
                <a:cs typeface="Arial"/>
                <a:sym typeface="Arial"/>
              </a:rPr>
              <a:t>hàm chuyển đổi (ánh xạ) </a:t>
            </a:r>
            <a:r>
              <a:rPr lang="en-US" sz="2050" b="0" i="1" u="none" strike="noStrike" cap="none" dirty="0">
                <a:solidFill>
                  <a:schemeClr val="dk1"/>
                </a:solidFill>
                <a:latin typeface="Noto Sans Symbols"/>
                <a:ea typeface="Noto Sans Symbols"/>
                <a:cs typeface="Noto Sans Symbols"/>
                <a:sym typeface="Noto Sans Symbols"/>
              </a:rPr>
              <a:t>φ</a:t>
            </a:r>
            <a:endParaRPr sz="2050" b="0" i="0" u="none" strike="noStrike" cap="none" dirty="0">
              <a:solidFill>
                <a:schemeClr val="dk1"/>
              </a:solidFill>
              <a:latin typeface="Noto Sans Symbols"/>
              <a:ea typeface="Noto Sans Symbols"/>
              <a:cs typeface="Noto Sans Symbols"/>
              <a:sym typeface="Noto Sans Symbols"/>
            </a:endParaRPr>
          </a:p>
          <a:p>
            <a:pPr marL="241300" marR="29844" lvl="0" indent="-228600" algn="l" rtl="0">
              <a:lnSpc>
                <a:spcPct val="100000"/>
              </a:lnSpc>
              <a:spcBef>
                <a:spcPts val="1555"/>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Trong phương pháp SVM, mục tiêu này đạt được thông qua việc  sử dụng </a:t>
            </a:r>
            <a:r>
              <a:rPr lang="en-US" sz="2200" b="1" dirty="0">
                <a:solidFill>
                  <a:schemeClr val="dk1"/>
                </a:solidFill>
                <a:latin typeface="Arial"/>
                <a:ea typeface="Arial"/>
                <a:cs typeface="Arial"/>
                <a:sym typeface="Arial"/>
              </a:rPr>
              <a:t>các hàm nhân (kernel functions)</a:t>
            </a:r>
            <a:r>
              <a:rPr lang="en-US" sz="2200" dirty="0">
                <a:solidFill>
                  <a:schemeClr val="dk1"/>
                </a:solidFill>
                <a:latin typeface="Arial"/>
                <a:ea typeface="Arial"/>
                <a:cs typeface="Arial"/>
                <a:sym typeface="Arial"/>
              </a:rPr>
              <a:t>, được ký hiệu là </a:t>
            </a:r>
            <a:r>
              <a:rPr lang="en-US" sz="2200" i="1" dirty="0">
                <a:solidFill>
                  <a:schemeClr val="dk1"/>
                </a:solidFill>
                <a:latin typeface="Arial"/>
                <a:ea typeface="Arial"/>
                <a:cs typeface="Arial"/>
                <a:sym typeface="Arial"/>
              </a:rPr>
              <a:t>K</a:t>
            </a:r>
            <a:endParaRPr sz="2200" dirty="0">
              <a:solidFill>
                <a:schemeClr val="dk1"/>
              </a:solidFill>
              <a:latin typeface="Arial"/>
              <a:ea typeface="Arial"/>
              <a:cs typeface="Arial"/>
              <a:sym typeface="Arial"/>
            </a:endParaRPr>
          </a:p>
        </p:txBody>
      </p:sp>
      <p:sp>
        <p:nvSpPr>
          <p:cNvPr id="734" name="Google Shape;734;p40"/>
          <p:cNvSpPr txBox="1"/>
          <p:nvPr/>
        </p:nvSpPr>
        <p:spPr>
          <a:xfrm>
            <a:off x="4206375" y="5477636"/>
            <a:ext cx="3075093" cy="371475"/>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200" i="1" dirty="0">
                <a:solidFill>
                  <a:schemeClr val="dk1"/>
                </a:solidFill>
                <a:latin typeface="Arial"/>
                <a:ea typeface="Arial"/>
                <a:cs typeface="Arial"/>
                <a:sym typeface="Arial"/>
              </a:rPr>
              <a:t>K</a:t>
            </a:r>
            <a:r>
              <a:rPr lang="en-US" sz="2200" dirty="0">
                <a:solidFill>
                  <a:schemeClr val="dk1"/>
                </a:solidFill>
                <a:latin typeface="Arial"/>
                <a:ea typeface="Arial"/>
                <a:cs typeface="Arial"/>
                <a:sym typeface="Arial"/>
              </a:rPr>
              <a:t>(</a:t>
            </a:r>
            <a:r>
              <a:rPr lang="en-US" sz="2200" b="1" dirty="0" err="1">
                <a:solidFill>
                  <a:schemeClr val="dk1"/>
                </a:solidFill>
                <a:latin typeface="Arial"/>
                <a:ea typeface="Arial"/>
                <a:cs typeface="Arial"/>
                <a:sym typeface="Arial"/>
              </a:rPr>
              <a:t>x</a:t>
            </a:r>
            <a:r>
              <a:rPr lang="en-US" sz="2200" dirty="0" err="1">
                <a:solidFill>
                  <a:schemeClr val="dk1"/>
                </a:solidFill>
                <a:latin typeface="Arial"/>
                <a:ea typeface="Arial"/>
                <a:cs typeface="Arial"/>
                <a:sym typeface="Arial"/>
              </a:rPr>
              <a:t>,</a:t>
            </a:r>
            <a:r>
              <a:rPr lang="en-US" sz="2200" b="1" dirty="0" err="1">
                <a:solidFill>
                  <a:schemeClr val="dk1"/>
                </a:solidFill>
                <a:latin typeface="Arial"/>
                <a:ea typeface="Arial"/>
                <a:cs typeface="Arial"/>
                <a:sym typeface="Arial"/>
              </a:rPr>
              <a:t>z</a:t>
            </a:r>
            <a:r>
              <a:rPr lang="en-US" sz="2200" dirty="0">
                <a:solidFill>
                  <a:schemeClr val="dk1"/>
                </a:solidFill>
                <a:latin typeface="Arial"/>
                <a:ea typeface="Arial"/>
                <a:cs typeface="Arial"/>
                <a:sym typeface="Arial"/>
              </a:rPr>
              <a:t>) = </a:t>
            </a:r>
            <a:r>
              <a:rPr lang="en-US" sz="2200" i="1" dirty="0">
                <a:solidFill>
                  <a:schemeClr val="dk1"/>
                </a:solidFill>
                <a:latin typeface="Noto Sans Symbols"/>
                <a:ea typeface="Noto Sans Symbols"/>
                <a:cs typeface="Noto Sans Symbols"/>
                <a:sym typeface="Noto Sans Symbols"/>
              </a:rPr>
              <a:t>〈</a:t>
            </a:r>
            <a:r>
              <a:rPr lang="en-US" sz="2250" i="1" dirty="0">
                <a:solidFill>
                  <a:schemeClr val="dk1"/>
                </a:solidFill>
                <a:latin typeface="Noto Sans Symbols"/>
                <a:ea typeface="Noto Sans Symbols"/>
                <a:cs typeface="Noto Sans Symbols"/>
                <a:sym typeface="Noto Sans Symbols"/>
              </a:rPr>
              <a:t>φ</a:t>
            </a:r>
            <a:r>
              <a:rPr lang="en-US" sz="2200" dirty="0">
                <a:solidFill>
                  <a:schemeClr val="dk1"/>
                </a:solidFill>
                <a:latin typeface="Arial"/>
                <a:ea typeface="Arial"/>
                <a:cs typeface="Arial"/>
                <a:sym typeface="Arial"/>
              </a:rPr>
              <a:t>(</a:t>
            </a:r>
            <a:r>
              <a:rPr lang="en-US" sz="2200" b="1" dirty="0">
                <a:solidFill>
                  <a:schemeClr val="dk1"/>
                </a:solidFill>
                <a:latin typeface="Arial"/>
                <a:ea typeface="Arial"/>
                <a:cs typeface="Arial"/>
                <a:sym typeface="Arial"/>
              </a:rPr>
              <a:t>x</a:t>
            </a:r>
            <a:r>
              <a:rPr lang="en-US" sz="2200" dirty="0" smtClean="0">
                <a:solidFill>
                  <a:schemeClr val="dk1"/>
                </a:solidFill>
                <a:latin typeface="Arial"/>
                <a:ea typeface="Arial"/>
                <a:cs typeface="Arial"/>
                <a:sym typeface="Arial"/>
              </a:rPr>
              <a:t>)</a:t>
            </a:r>
            <a:r>
              <a:rPr lang="en-US" sz="2200" i="1" dirty="0" smtClean="0">
                <a:solidFill>
                  <a:schemeClr val="dk1"/>
                </a:solidFill>
                <a:latin typeface="Noto Sans Symbols"/>
                <a:ea typeface="Noto Sans Symbols"/>
                <a:cs typeface="Noto Sans Symbols"/>
                <a:sym typeface="Noto Sans Symbols"/>
              </a:rPr>
              <a:t> x </a:t>
            </a:r>
            <a:r>
              <a:rPr lang="en-US" sz="2250" i="1" dirty="0" smtClean="0">
                <a:solidFill>
                  <a:schemeClr val="dk1"/>
                </a:solidFill>
                <a:latin typeface="Noto Sans Symbols"/>
                <a:ea typeface="Noto Sans Symbols"/>
                <a:cs typeface="Noto Sans Symbols"/>
                <a:sym typeface="Noto Sans Symbols"/>
              </a:rPr>
              <a:t>φ</a:t>
            </a:r>
            <a:r>
              <a:rPr lang="en-US" sz="2200" dirty="0" smtClean="0">
                <a:solidFill>
                  <a:schemeClr val="dk1"/>
                </a:solidFill>
                <a:latin typeface="Arial"/>
                <a:ea typeface="Arial"/>
                <a:cs typeface="Arial"/>
                <a:sym typeface="Arial"/>
              </a:rPr>
              <a:t>(</a:t>
            </a:r>
            <a:r>
              <a:rPr lang="en-US" sz="2200" b="1" dirty="0" smtClean="0">
                <a:solidFill>
                  <a:schemeClr val="dk1"/>
                </a:solidFill>
                <a:latin typeface="Arial"/>
                <a:ea typeface="Arial"/>
                <a:cs typeface="Arial"/>
                <a:sym typeface="Arial"/>
              </a:rPr>
              <a:t>z</a:t>
            </a:r>
            <a:r>
              <a:rPr lang="en-US" sz="2200" dirty="0">
                <a:solidFill>
                  <a:schemeClr val="dk1"/>
                </a:solidFill>
                <a:latin typeface="Arial"/>
                <a:ea typeface="Arial"/>
                <a:cs typeface="Arial"/>
                <a:sym typeface="Arial"/>
              </a:rPr>
              <a:t>)</a:t>
            </a:r>
            <a:r>
              <a:rPr lang="en-US" sz="2200" i="1" dirty="0">
                <a:solidFill>
                  <a:schemeClr val="dk1"/>
                </a:solidFill>
                <a:latin typeface="Noto Sans Symbols"/>
                <a:ea typeface="Noto Sans Symbols"/>
                <a:cs typeface="Noto Sans Symbols"/>
                <a:sym typeface="Noto Sans Symbols"/>
              </a:rPr>
              <a:t>〉</a:t>
            </a:r>
            <a:endParaRPr sz="2200" dirty="0">
              <a:solidFill>
                <a:schemeClr val="dk1"/>
              </a:solidFill>
              <a:latin typeface="Noto Sans Symbols"/>
              <a:ea typeface="Noto Sans Symbols"/>
              <a:cs typeface="Noto Sans Symbols"/>
              <a:sym typeface="Noto Sans Symbols"/>
            </a:endParaRPr>
          </a:p>
        </p:txBody>
      </p:sp>
      <p:sp>
        <p:nvSpPr>
          <p:cNvPr id="735" name="Google Shape;735;p40"/>
          <p:cNvSpPr txBox="1"/>
          <p:nvPr/>
        </p:nvSpPr>
        <p:spPr>
          <a:xfrm>
            <a:off x="10468187" y="5663374"/>
            <a:ext cx="1106592"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[Eq.37]</a:t>
            </a:r>
            <a:endParaRPr sz="200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t>Giới thiệu về SVM</a:t>
            </a:r>
            <a:endParaRPr dirty="0"/>
          </a:p>
        </p:txBody>
      </p:sp>
      <p:sp>
        <p:nvSpPr>
          <p:cNvPr id="164" name="Google Shape;164;p5"/>
          <p:cNvSpPr txBox="1">
            <a:spLocks noGrp="1"/>
          </p:cNvSpPr>
          <p:nvPr>
            <p:ph type="body" idx="1"/>
          </p:nvPr>
        </p:nvSpPr>
        <p:spPr>
          <a:xfrm>
            <a:off x="838200" y="1620981"/>
            <a:ext cx="10833100" cy="455598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Noto Sans Symbols"/>
              <a:buChar char="▪"/>
            </a:pPr>
            <a:r>
              <a:rPr lang="en-US">
                <a:latin typeface="Arial"/>
                <a:ea typeface="Arial"/>
                <a:cs typeface="Arial"/>
                <a:sym typeface="Arial"/>
              </a:rPr>
              <a:t>Máy vectơ hỗ trợ (</a:t>
            </a:r>
            <a:r>
              <a:rPr lang="en-US">
                <a:solidFill>
                  <a:srgbClr val="0000FF"/>
                </a:solidFill>
                <a:latin typeface="Arial"/>
                <a:ea typeface="Arial"/>
                <a:cs typeface="Arial"/>
                <a:sym typeface="Arial"/>
              </a:rPr>
              <a:t>Support vector machine - SVM</a:t>
            </a:r>
            <a:r>
              <a:rPr lang="en-US">
                <a:latin typeface="Arial"/>
                <a:ea typeface="Arial"/>
                <a:cs typeface="Arial"/>
                <a:sym typeface="Arial"/>
              </a:rPr>
              <a:t>) 	</a:t>
            </a:r>
            <a:endParaRPr/>
          </a:p>
          <a:p>
            <a:pPr marL="685800" lvl="1" indent="-228600" algn="l" rtl="0">
              <a:lnSpc>
                <a:spcPct val="90000"/>
              </a:lnSpc>
              <a:spcBef>
                <a:spcPts val="500"/>
              </a:spcBef>
              <a:spcAft>
                <a:spcPts val="0"/>
              </a:spcAft>
              <a:buClr>
                <a:schemeClr val="dk1"/>
              </a:buClr>
              <a:buSzPts val="2400"/>
              <a:buChar char="•"/>
            </a:pPr>
            <a:r>
              <a:rPr lang="en-US">
                <a:latin typeface="Arial"/>
                <a:ea typeface="Arial"/>
                <a:cs typeface="Arial"/>
                <a:sym typeface="Arial"/>
              </a:rPr>
              <a:t>V. Vapnik và các đồng nghiệp của ông vào những năm 1970s ở Nga</a:t>
            </a:r>
            <a:endParaRPr>
              <a:latin typeface="Arial"/>
              <a:ea typeface="Arial"/>
              <a:cs typeface="Arial"/>
              <a:sym typeface="Arial"/>
            </a:endParaRPr>
          </a:p>
          <a:p>
            <a:pPr marL="685800" lvl="1" indent="-228600" algn="l" rtl="0">
              <a:lnSpc>
                <a:spcPct val="90000"/>
              </a:lnSpc>
              <a:spcBef>
                <a:spcPts val="500"/>
              </a:spcBef>
              <a:spcAft>
                <a:spcPts val="0"/>
              </a:spcAft>
              <a:buClr>
                <a:schemeClr val="dk1"/>
              </a:buClr>
              <a:buSzPts val="2400"/>
              <a:buChar char="•"/>
            </a:pPr>
            <a:r>
              <a:rPr lang="en-US">
                <a:latin typeface="Arial"/>
                <a:ea typeface="Arial"/>
                <a:cs typeface="Arial"/>
                <a:sym typeface="Arial"/>
              </a:rPr>
              <a:t>Trở nên hoàn chỉnh và phổ biến vào những năm 1990s</a:t>
            </a:r>
            <a:endParaRPr/>
          </a:p>
          <a:p>
            <a:pPr marL="240665" marR="381000" lvl="0" indent="-228600" algn="l" rtl="0">
              <a:lnSpc>
                <a:spcPct val="89500"/>
              </a:lnSpc>
              <a:spcBef>
                <a:spcPts val="1140"/>
              </a:spcBef>
              <a:spcAft>
                <a:spcPts val="0"/>
              </a:spcAft>
              <a:buClr>
                <a:srgbClr val="CC9900"/>
              </a:buClr>
              <a:buSzPts val="1808"/>
              <a:buFont typeface="Noto Sans Symbols"/>
              <a:buChar char="■"/>
            </a:pPr>
            <a:r>
              <a:rPr lang="en-US">
                <a:latin typeface="Arial"/>
                <a:ea typeface="Arial"/>
                <a:cs typeface="Arial"/>
                <a:sym typeface="Arial"/>
              </a:rPr>
              <a:t>SVM là một phương pháp </a:t>
            </a:r>
            <a:r>
              <a:rPr lang="en-US" b="1">
                <a:latin typeface="Arial"/>
                <a:ea typeface="Arial"/>
                <a:cs typeface="Arial"/>
                <a:sym typeface="Arial"/>
              </a:rPr>
              <a:t>phân lớp tuyến tính </a:t>
            </a:r>
            <a:r>
              <a:rPr lang="en-US">
                <a:latin typeface="Arial"/>
                <a:ea typeface="Arial"/>
                <a:cs typeface="Arial"/>
                <a:sym typeface="Arial"/>
              </a:rPr>
              <a:t>(linear classifier), với mục đích xác định một siêu phẳng (hyperplane) để phân tách </a:t>
            </a:r>
            <a:r>
              <a:rPr lang="en-US" b="1">
                <a:latin typeface="Arial"/>
                <a:ea typeface="Arial"/>
                <a:cs typeface="Arial"/>
                <a:sym typeface="Arial"/>
              </a:rPr>
              <a:t>hai lớp </a:t>
            </a:r>
            <a:r>
              <a:rPr lang="en-US">
                <a:latin typeface="Arial"/>
                <a:ea typeface="Arial"/>
                <a:cs typeface="Arial"/>
                <a:sym typeface="Arial"/>
              </a:rPr>
              <a:t>của dữ liệu. </a:t>
            </a:r>
            <a:endParaRPr/>
          </a:p>
          <a:p>
            <a:pPr marL="697865" marR="381000" lvl="1" indent="-228600" algn="l" rtl="0">
              <a:lnSpc>
                <a:spcPct val="89500"/>
              </a:lnSpc>
              <a:spcBef>
                <a:spcPts val="1140"/>
              </a:spcBef>
              <a:spcAft>
                <a:spcPts val="0"/>
              </a:spcAft>
              <a:buClr>
                <a:srgbClr val="CC9900"/>
              </a:buClr>
              <a:buSzPts val="1550"/>
              <a:buFont typeface="Noto Sans Symbols"/>
              <a:buChar char="■"/>
            </a:pPr>
            <a:r>
              <a:rPr lang="en-US">
                <a:latin typeface="Arial"/>
                <a:ea typeface="Arial"/>
                <a:cs typeface="Arial"/>
                <a:sym typeface="Arial"/>
              </a:rPr>
              <a:t>Ví dụ: lớp có nhãn dương (positive) và lớp có nhãn âm  (negative)</a:t>
            </a:r>
            <a:endParaRPr>
              <a:latin typeface="Arial"/>
              <a:ea typeface="Arial"/>
              <a:cs typeface="Arial"/>
              <a:sym typeface="Arial"/>
            </a:endParaRPr>
          </a:p>
          <a:p>
            <a:pPr marL="240665" marR="381000" lvl="0" indent="-228600" algn="l" rtl="0">
              <a:lnSpc>
                <a:spcPct val="89500"/>
              </a:lnSpc>
              <a:spcBef>
                <a:spcPts val="1140"/>
              </a:spcBef>
              <a:spcAft>
                <a:spcPts val="0"/>
              </a:spcAft>
              <a:buClr>
                <a:srgbClr val="CC9900"/>
              </a:buClr>
              <a:buSzPts val="1808"/>
              <a:buFont typeface="Noto Sans Symbols"/>
              <a:buChar char="■"/>
            </a:pPr>
            <a:r>
              <a:rPr lang="en-US" b="1">
                <a:latin typeface="Arial"/>
                <a:ea typeface="Arial"/>
                <a:cs typeface="Arial"/>
                <a:sym typeface="Arial"/>
              </a:rPr>
              <a:t>Các hàm nhân (kernel functions)</a:t>
            </a:r>
            <a:r>
              <a:rPr lang="en-US">
                <a:latin typeface="Arial"/>
                <a:ea typeface="Arial"/>
                <a:cs typeface="Arial"/>
                <a:sym typeface="Arial"/>
              </a:rPr>
              <a:t>, cũng được gọi là các  hàm biến đổi (transformation functions), được dùng cho  các trường hợp phân lớp phi tuyến</a:t>
            </a:r>
            <a:endParaRPr>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41"/>
          <p:cNvSpPr txBox="1"/>
          <p:nvPr/>
        </p:nvSpPr>
        <p:spPr>
          <a:xfrm>
            <a:off x="838200" y="1439062"/>
            <a:ext cx="3611880" cy="829944"/>
          </a:xfrm>
          <a:prstGeom prst="rect">
            <a:avLst/>
          </a:prstGeom>
          <a:noFill/>
          <a:ln>
            <a:noFill/>
          </a:ln>
        </p:spPr>
        <p:txBody>
          <a:bodyPr spcFirstLastPara="1" wrap="square" lIns="0" tIns="79375" rIns="0" bIns="0" anchor="t" anchorCtr="0">
            <a:spAutoFit/>
          </a:bodyPr>
          <a:lstStyle/>
          <a:p>
            <a:pPr marL="266700" marR="0" lvl="0" indent="-22860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Hàm nhân đa thức</a:t>
            </a:r>
            <a:endParaRPr sz="2200" dirty="0">
              <a:solidFill>
                <a:schemeClr val="dk1"/>
              </a:solidFill>
              <a:latin typeface="Arial"/>
              <a:ea typeface="Arial"/>
              <a:cs typeface="Arial"/>
              <a:sym typeface="Arial"/>
            </a:endParaRPr>
          </a:p>
          <a:p>
            <a:pPr marL="952500" marR="0" lvl="0" indent="0" algn="l" rtl="0">
              <a:lnSpc>
                <a:spcPct val="100000"/>
              </a:lnSpc>
              <a:spcBef>
                <a:spcPts val="525"/>
              </a:spcBef>
              <a:spcAft>
                <a:spcPts val="0"/>
              </a:spcAft>
              <a:buNone/>
            </a:pPr>
            <a:r>
              <a:rPr lang="en-US" sz="2200" i="1" dirty="0">
                <a:solidFill>
                  <a:schemeClr val="dk1"/>
                </a:solidFill>
                <a:latin typeface="Arial"/>
                <a:ea typeface="Arial"/>
                <a:cs typeface="Arial"/>
                <a:sym typeface="Arial"/>
              </a:rPr>
              <a:t>K</a:t>
            </a:r>
            <a:r>
              <a:rPr lang="en-US" sz="2200" dirty="0">
                <a:solidFill>
                  <a:schemeClr val="dk1"/>
                </a:solidFill>
                <a:latin typeface="Arial"/>
                <a:ea typeface="Arial"/>
                <a:cs typeface="Arial"/>
                <a:sym typeface="Arial"/>
              </a:rPr>
              <a:t>(</a:t>
            </a:r>
            <a:r>
              <a:rPr lang="en-US" sz="2200" b="1" dirty="0" err="1">
                <a:solidFill>
                  <a:schemeClr val="dk1"/>
                </a:solidFill>
                <a:latin typeface="Arial"/>
                <a:ea typeface="Arial"/>
                <a:cs typeface="Arial"/>
                <a:sym typeface="Arial"/>
              </a:rPr>
              <a:t>x</a:t>
            </a:r>
            <a:r>
              <a:rPr lang="en-US" sz="2200" dirty="0" err="1">
                <a:solidFill>
                  <a:schemeClr val="dk1"/>
                </a:solidFill>
                <a:latin typeface="Arial"/>
                <a:ea typeface="Arial"/>
                <a:cs typeface="Arial"/>
                <a:sym typeface="Arial"/>
              </a:rPr>
              <a:t>,</a:t>
            </a:r>
            <a:r>
              <a:rPr lang="en-US" sz="2200" b="1" dirty="0" err="1">
                <a:solidFill>
                  <a:schemeClr val="dk1"/>
                </a:solidFill>
                <a:latin typeface="Arial"/>
                <a:ea typeface="Arial"/>
                <a:cs typeface="Arial"/>
                <a:sym typeface="Arial"/>
              </a:rPr>
              <a:t>z</a:t>
            </a:r>
            <a:r>
              <a:rPr lang="en-US" sz="2200" dirty="0">
                <a:solidFill>
                  <a:schemeClr val="dk1"/>
                </a:solidFill>
                <a:latin typeface="Arial"/>
                <a:ea typeface="Arial"/>
                <a:cs typeface="Arial"/>
                <a:sym typeface="Arial"/>
              </a:rPr>
              <a:t>) = </a:t>
            </a:r>
            <a:r>
              <a:rPr lang="en-US" sz="2200" i="1" dirty="0">
                <a:solidFill>
                  <a:schemeClr val="dk1"/>
                </a:solidFill>
                <a:latin typeface="Noto Sans Symbols"/>
                <a:ea typeface="Noto Sans Symbols"/>
                <a:cs typeface="Noto Sans Symbols"/>
                <a:sym typeface="Noto Sans Symbols"/>
              </a:rPr>
              <a:t>〈</a:t>
            </a:r>
            <a:r>
              <a:rPr lang="en-US" sz="2200" b="1" dirty="0" err="1">
                <a:solidFill>
                  <a:schemeClr val="dk1"/>
                </a:solidFill>
                <a:latin typeface="Arial"/>
                <a:ea typeface="Arial"/>
                <a:cs typeface="Arial"/>
                <a:sym typeface="Arial"/>
              </a:rPr>
              <a:t>x</a:t>
            </a:r>
            <a:r>
              <a:rPr lang="en-US" sz="2200" i="1" dirty="0" err="1">
                <a:solidFill>
                  <a:schemeClr val="dk1"/>
                </a:solidFill>
                <a:latin typeface="Noto Sans Symbols"/>
                <a:ea typeface="Noto Sans Symbols"/>
                <a:cs typeface="Noto Sans Symbols"/>
                <a:sym typeface="Noto Sans Symbols"/>
              </a:rPr>
              <a:t>×</a:t>
            </a:r>
            <a:r>
              <a:rPr lang="en-US" sz="2200" b="1" dirty="0" err="1">
                <a:solidFill>
                  <a:schemeClr val="dk1"/>
                </a:solidFill>
                <a:latin typeface="Arial"/>
                <a:ea typeface="Arial"/>
                <a:cs typeface="Arial"/>
                <a:sym typeface="Arial"/>
              </a:rPr>
              <a:t>z</a:t>
            </a:r>
            <a:r>
              <a:rPr lang="en-US" sz="2200" i="1" dirty="0" err="1">
                <a:solidFill>
                  <a:schemeClr val="dk1"/>
                </a:solidFill>
                <a:latin typeface="Noto Sans Symbols"/>
                <a:ea typeface="Noto Sans Symbols"/>
                <a:cs typeface="Noto Sans Symbols"/>
                <a:sym typeface="Noto Sans Symbols"/>
              </a:rPr>
              <a:t>〉</a:t>
            </a:r>
            <a:r>
              <a:rPr lang="en-US" sz="2175" i="1" baseline="30000" dirty="0" err="1">
                <a:solidFill>
                  <a:schemeClr val="dk1"/>
                </a:solidFill>
                <a:latin typeface="Arial"/>
                <a:ea typeface="Arial"/>
                <a:cs typeface="Arial"/>
                <a:sym typeface="Arial"/>
              </a:rPr>
              <a:t>d</a:t>
            </a:r>
            <a:endParaRPr sz="2175" baseline="30000" dirty="0">
              <a:solidFill>
                <a:schemeClr val="dk1"/>
              </a:solidFill>
              <a:latin typeface="Arial"/>
              <a:ea typeface="Arial"/>
              <a:cs typeface="Arial"/>
              <a:sym typeface="Arial"/>
            </a:endParaRPr>
          </a:p>
        </p:txBody>
      </p:sp>
      <p:sp>
        <p:nvSpPr>
          <p:cNvPr id="741" name="Google Shape;741;p41"/>
          <p:cNvSpPr txBox="1"/>
          <p:nvPr/>
        </p:nvSpPr>
        <p:spPr>
          <a:xfrm>
            <a:off x="856826" y="2322872"/>
            <a:ext cx="10616353" cy="695325"/>
          </a:xfrm>
          <a:prstGeom prst="rect">
            <a:avLst/>
          </a:prstGeom>
          <a:noFill/>
          <a:ln>
            <a:noFill/>
          </a:ln>
        </p:spPr>
        <p:txBody>
          <a:bodyPr spcFirstLastPara="1" wrap="square" lIns="0" tIns="12700" rIns="0" bIns="0" anchor="t" anchorCtr="0">
            <a:spAutoFit/>
          </a:bodyPr>
          <a:lstStyle/>
          <a:p>
            <a:pPr marL="266700" marR="30480" lvl="0" indent="-22860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Xét hàm nhân đa thức với bậc </a:t>
            </a:r>
            <a:r>
              <a:rPr lang="en-US" sz="2200" i="1" dirty="0">
                <a:solidFill>
                  <a:schemeClr val="dk1"/>
                </a:solidFill>
                <a:latin typeface="Arial"/>
                <a:ea typeface="Arial"/>
                <a:cs typeface="Arial"/>
                <a:sym typeface="Arial"/>
              </a:rPr>
              <a:t>d</a:t>
            </a:r>
            <a:r>
              <a:rPr lang="en-US" sz="2200" dirty="0">
                <a:solidFill>
                  <a:schemeClr val="dk1"/>
                </a:solidFill>
                <a:latin typeface="Arial"/>
                <a:ea typeface="Arial"/>
                <a:cs typeface="Arial"/>
                <a:sym typeface="Arial"/>
              </a:rPr>
              <a:t>=2, đối với 2 </a:t>
            </a:r>
            <a:r>
              <a:rPr lang="en-US" sz="2200" dirty="0" err="1">
                <a:solidFill>
                  <a:schemeClr val="dk1"/>
                </a:solidFill>
                <a:latin typeface="Arial"/>
                <a:ea typeface="Arial"/>
                <a:cs typeface="Arial"/>
                <a:sym typeface="Arial"/>
              </a:rPr>
              <a:t>vectơ</a:t>
            </a:r>
            <a:r>
              <a:rPr lang="en-US" sz="2200" dirty="0">
                <a:solidFill>
                  <a:schemeClr val="dk1"/>
                </a:solidFill>
                <a:latin typeface="Arial"/>
                <a:ea typeface="Arial"/>
                <a:cs typeface="Arial"/>
                <a:sym typeface="Arial"/>
              </a:rPr>
              <a:t> được biểu  diễn trong không gian 2 chiều: </a:t>
            </a:r>
            <a:r>
              <a:rPr lang="en-US" sz="2200" b="1" dirty="0" smtClean="0">
                <a:solidFill>
                  <a:schemeClr val="dk1"/>
                </a:solidFill>
                <a:latin typeface="Arial"/>
                <a:ea typeface="Arial"/>
                <a:cs typeface="Arial"/>
                <a:sym typeface="Arial"/>
              </a:rPr>
              <a:t>x </a:t>
            </a:r>
            <a:r>
              <a:rPr lang="en-US" sz="2200" dirty="0" smtClean="0">
                <a:solidFill>
                  <a:schemeClr val="dk1"/>
                </a:solidFill>
                <a:latin typeface="Arial"/>
                <a:ea typeface="Arial"/>
                <a:cs typeface="Arial"/>
                <a:sym typeface="Arial"/>
              </a:rPr>
              <a:t>= (</a:t>
            </a:r>
            <a:r>
              <a:rPr lang="en-US" sz="2200" i="1" dirty="0" smtClean="0">
                <a:solidFill>
                  <a:schemeClr val="dk1"/>
                </a:solidFill>
                <a:latin typeface="Arial"/>
                <a:ea typeface="Arial"/>
                <a:cs typeface="Arial"/>
                <a:sym typeface="Arial"/>
              </a:rPr>
              <a:t>x</a:t>
            </a:r>
            <a:r>
              <a:rPr lang="en-US" sz="2175" baseline="-25000" dirty="0" smtClean="0">
                <a:solidFill>
                  <a:schemeClr val="dk1"/>
                </a:solidFill>
                <a:latin typeface="Arial"/>
                <a:ea typeface="Arial"/>
                <a:cs typeface="Arial"/>
                <a:sym typeface="Arial"/>
              </a:rPr>
              <a:t>1</a:t>
            </a:r>
            <a:r>
              <a:rPr lang="en-US" sz="2200" dirty="0" smtClean="0">
                <a:solidFill>
                  <a:schemeClr val="dk1"/>
                </a:solidFill>
                <a:latin typeface="Arial"/>
                <a:ea typeface="Arial"/>
                <a:cs typeface="Arial"/>
                <a:sym typeface="Arial"/>
              </a:rPr>
              <a:t>,</a:t>
            </a:r>
            <a:r>
              <a:rPr lang="en-US" sz="2200" i="1" dirty="0" smtClean="0">
                <a:solidFill>
                  <a:schemeClr val="dk1"/>
                </a:solidFill>
                <a:latin typeface="Arial"/>
                <a:ea typeface="Arial"/>
                <a:cs typeface="Arial"/>
                <a:sym typeface="Arial"/>
              </a:rPr>
              <a:t>x</a:t>
            </a:r>
            <a:r>
              <a:rPr lang="en-US" sz="2175" baseline="-25000" dirty="0" smtClean="0">
                <a:solidFill>
                  <a:schemeClr val="dk1"/>
                </a:solidFill>
                <a:latin typeface="Arial"/>
                <a:ea typeface="Arial"/>
                <a:cs typeface="Arial"/>
                <a:sym typeface="Arial"/>
              </a:rPr>
              <a:t>2</a:t>
            </a:r>
            <a:r>
              <a:rPr lang="en-US" sz="2200" dirty="0" smtClean="0">
                <a:solidFill>
                  <a:schemeClr val="dk1"/>
                </a:solidFill>
                <a:latin typeface="Arial"/>
                <a:ea typeface="Arial"/>
                <a:cs typeface="Arial"/>
                <a:sym typeface="Arial"/>
              </a:rPr>
              <a:t>) và </a:t>
            </a:r>
            <a:r>
              <a:rPr lang="en-US" sz="2200" b="1" dirty="0" smtClean="0">
                <a:solidFill>
                  <a:schemeClr val="dk1"/>
                </a:solidFill>
                <a:latin typeface="Arial"/>
                <a:ea typeface="Arial"/>
                <a:cs typeface="Arial"/>
                <a:sym typeface="Arial"/>
              </a:rPr>
              <a:t>z </a:t>
            </a:r>
            <a:r>
              <a:rPr lang="en-US" sz="2200" dirty="0" smtClean="0">
                <a:solidFill>
                  <a:schemeClr val="dk1"/>
                </a:solidFill>
                <a:latin typeface="Arial"/>
                <a:ea typeface="Arial"/>
                <a:cs typeface="Arial"/>
                <a:sym typeface="Arial"/>
              </a:rPr>
              <a:t>= (</a:t>
            </a:r>
            <a:r>
              <a:rPr lang="en-US" sz="2200" i="1" dirty="0">
                <a:solidFill>
                  <a:schemeClr val="dk1"/>
                </a:solidFill>
                <a:latin typeface="Arial"/>
                <a:ea typeface="Arial"/>
                <a:cs typeface="Arial"/>
                <a:sym typeface="Arial"/>
              </a:rPr>
              <a:t>z</a:t>
            </a:r>
            <a:r>
              <a:rPr lang="en-US" sz="2175" baseline="-25000" dirty="0">
                <a:solidFill>
                  <a:schemeClr val="dk1"/>
                </a:solidFill>
                <a:latin typeface="Arial"/>
                <a:ea typeface="Arial"/>
                <a:cs typeface="Arial"/>
                <a:sym typeface="Arial"/>
              </a:rPr>
              <a:t>1</a:t>
            </a:r>
            <a:r>
              <a:rPr lang="en-US" sz="2200" dirty="0">
                <a:solidFill>
                  <a:schemeClr val="dk1"/>
                </a:solidFill>
                <a:latin typeface="Arial"/>
                <a:ea typeface="Arial"/>
                <a:cs typeface="Arial"/>
                <a:sym typeface="Arial"/>
              </a:rPr>
              <a:t>,</a:t>
            </a:r>
            <a:r>
              <a:rPr lang="en-US" sz="2200" i="1" dirty="0">
                <a:solidFill>
                  <a:schemeClr val="dk1"/>
                </a:solidFill>
                <a:latin typeface="Arial"/>
                <a:ea typeface="Arial"/>
                <a:cs typeface="Arial"/>
                <a:sym typeface="Arial"/>
              </a:rPr>
              <a:t>z</a:t>
            </a:r>
            <a:r>
              <a:rPr lang="en-US" sz="2175" baseline="-25000" dirty="0">
                <a:solidFill>
                  <a:schemeClr val="dk1"/>
                </a:solidFill>
                <a:latin typeface="Arial"/>
                <a:ea typeface="Arial"/>
                <a:cs typeface="Arial"/>
                <a:sym typeface="Arial"/>
              </a:rPr>
              <a:t>2</a:t>
            </a:r>
            <a:r>
              <a:rPr lang="en-US" sz="2200" dirty="0">
                <a:solidFill>
                  <a:schemeClr val="dk1"/>
                </a:solidFill>
                <a:latin typeface="Arial"/>
                <a:ea typeface="Arial"/>
                <a:cs typeface="Arial"/>
                <a:sym typeface="Arial"/>
              </a:rPr>
              <a:t>)</a:t>
            </a:r>
            <a:endParaRPr sz="2200" dirty="0">
              <a:solidFill>
                <a:schemeClr val="dk1"/>
              </a:solidFill>
              <a:latin typeface="Arial"/>
              <a:ea typeface="Arial"/>
              <a:cs typeface="Arial"/>
              <a:sym typeface="Arial"/>
            </a:endParaRPr>
          </a:p>
        </p:txBody>
      </p:sp>
      <p:sp>
        <p:nvSpPr>
          <p:cNvPr id="753" name="Google Shape;753;p41"/>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Ví dụ về hàm nhân</a:t>
            </a:r>
            <a:endParaRPr/>
          </a:p>
        </p:txBody>
      </p:sp>
      <p:sp>
        <p:nvSpPr>
          <p:cNvPr id="760" name="Google Shape;760;p41"/>
          <p:cNvSpPr txBox="1"/>
          <p:nvPr/>
        </p:nvSpPr>
        <p:spPr>
          <a:xfrm>
            <a:off x="695536" y="4696724"/>
            <a:ext cx="10747587" cy="1547455"/>
          </a:xfrm>
          <a:prstGeom prst="rect">
            <a:avLst/>
          </a:prstGeom>
          <a:noFill/>
          <a:ln>
            <a:noFill/>
          </a:ln>
        </p:spPr>
        <p:txBody>
          <a:bodyPr spcFirstLastPara="1" wrap="square" lIns="0" tIns="134600" rIns="0" bIns="0" anchor="t" anchorCtr="0">
            <a:spAutoFit/>
          </a:bodyPr>
          <a:lstStyle/>
          <a:p>
            <a:pPr marL="266065" marR="30480" lvl="0" indent="-228600" algn="l" rtl="0">
              <a:lnSpc>
                <a:spcPct val="116888"/>
              </a:lnSpc>
              <a:spcBef>
                <a:spcPts val="825"/>
              </a:spcBef>
              <a:spcAft>
                <a:spcPts val="0"/>
              </a:spcAft>
              <a:buClr>
                <a:srgbClr val="CC9900"/>
              </a:buClr>
              <a:buSzPts val="1400"/>
              <a:buFont typeface="Noto Sans Symbols"/>
              <a:buChar char="■"/>
            </a:pPr>
            <a:endParaRPr lang="en-US" sz="2200" dirty="0" smtClean="0">
              <a:solidFill>
                <a:schemeClr val="dk1"/>
              </a:solidFill>
              <a:latin typeface="Arial"/>
              <a:ea typeface="Arial"/>
              <a:cs typeface="Arial"/>
              <a:sym typeface="Arial"/>
            </a:endParaRPr>
          </a:p>
          <a:p>
            <a:pPr marL="266065" marR="30480" lvl="0" indent="-228600" algn="l" rtl="0">
              <a:lnSpc>
                <a:spcPct val="116888"/>
              </a:lnSpc>
              <a:spcBef>
                <a:spcPts val="825"/>
              </a:spcBef>
              <a:spcAft>
                <a:spcPts val="0"/>
              </a:spcAft>
              <a:buClr>
                <a:srgbClr val="CC9900"/>
              </a:buClr>
              <a:buSzPts val="1400"/>
              <a:buFont typeface="Noto Sans Symbols"/>
              <a:buChar char="■"/>
            </a:pPr>
            <a:r>
              <a:rPr lang="en-US" sz="2200" dirty="0" smtClean="0">
                <a:solidFill>
                  <a:schemeClr val="dk1"/>
                </a:solidFill>
                <a:latin typeface="Arial"/>
                <a:ea typeface="Arial"/>
                <a:cs typeface="Arial"/>
                <a:sym typeface="Arial"/>
              </a:rPr>
              <a:t>Ví </a:t>
            </a:r>
            <a:r>
              <a:rPr lang="en-US" sz="2200" dirty="0">
                <a:solidFill>
                  <a:schemeClr val="dk1"/>
                </a:solidFill>
                <a:latin typeface="Arial"/>
                <a:ea typeface="Arial"/>
                <a:cs typeface="Arial"/>
                <a:sym typeface="Arial"/>
              </a:rPr>
              <a:t>dụ trên thể hiện hàm nhân </a:t>
            </a:r>
            <a:r>
              <a:rPr lang="en-US" sz="2200" dirty="0" smtClean="0">
                <a:solidFill>
                  <a:schemeClr val="dk1"/>
                </a:solidFill>
                <a:latin typeface="Arial"/>
                <a:ea typeface="Arial"/>
                <a:cs typeface="Arial"/>
                <a:sym typeface="Arial"/>
              </a:rPr>
              <a:t>         là </a:t>
            </a:r>
            <a:r>
              <a:rPr lang="en-US" sz="2200" dirty="0">
                <a:solidFill>
                  <a:schemeClr val="dk1"/>
                </a:solidFill>
                <a:latin typeface="Arial"/>
                <a:ea typeface="Arial"/>
                <a:cs typeface="Arial"/>
                <a:sym typeface="Arial"/>
              </a:rPr>
              <a:t>một tích vô hướng của 2  </a:t>
            </a:r>
            <a:r>
              <a:rPr lang="en-US" sz="2200" dirty="0" err="1">
                <a:solidFill>
                  <a:schemeClr val="dk1"/>
                </a:solidFill>
                <a:latin typeface="Arial"/>
                <a:ea typeface="Arial"/>
                <a:cs typeface="Arial"/>
                <a:sym typeface="Arial"/>
              </a:rPr>
              <a:t>vectơ</a:t>
            </a:r>
            <a:r>
              <a:rPr lang="en-US" sz="2200" dirty="0">
                <a:solidFill>
                  <a:schemeClr val="dk1"/>
                </a:solidFill>
                <a:latin typeface="Arial"/>
                <a:ea typeface="Arial"/>
                <a:cs typeface="Arial"/>
                <a:sym typeface="Arial"/>
              </a:rPr>
              <a:t> </a:t>
            </a:r>
            <a:r>
              <a:rPr lang="en-US" sz="2250" i="1" dirty="0">
                <a:solidFill>
                  <a:schemeClr val="dk1"/>
                </a:solidFill>
                <a:latin typeface="Noto Sans Symbols"/>
                <a:ea typeface="Noto Sans Symbols"/>
                <a:cs typeface="Noto Sans Symbols"/>
                <a:sym typeface="Noto Sans Symbols"/>
              </a:rPr>
              <a:t>φ</a:t>
            </a:r>
            <a:r>
              <a:rPr lang="en-US" sz="2200" dirty="0">
                <a:solidFill>
                  <a:schemeClr val="dk1"/>
                </a:solidFill>
                <a:latin typeface="Arial"/>
                <a:ea typeface="Arial"/>
                <a:cs typeface="Arial"/>
                <a:sym typeface="Arial"/>
              </a:rPr>
              <a:t>(</a:t>
            </a:r>
            <a:r>
              <a:rPr lang="en-US" sz="2200" b="1" dirty="0">
                <a:solidFill>
                  <a:schemeClr val="dk1"/>
                </a:solidFill>
                <a:latin typeface="Arial"/>
                <a:ea typeface="Arial"/>
                <a:cs typeface="Arial"/>
                <a:sym typeface="Arial"/>
              </a:rPr>
              <a:t>x</a:t>
            </a:r>
            <a:r>
              <a:rPr lang="en-US" sz="2200" dirty="0">
                <a:solidFill>
                  <a:schemeClr val="dk1"/>
                </a:solidFill>
                <a:latin typeface="Arial"/>
                <a:ea typeface="Arial"/>
                <a:cs typeface="Arial"/>
                <a:sym typeface="Arial"/>
              </a:rPr>
              <a:t>) và </a:t>
            </a:r>
            <a:r>
              <a:rPr lang="en-US" sz="2250" i="1" dirty="0">
                <a:solidFill>
                  <a:schemeClr val="dk1"/>
                </a:solidFill>
                <a:latin typeface="Noto Sans Symbols"/>
                <a:ea typeface="Noto Sans Symbols"/>
                <a:cs typeface="Noto Sans Symbols"/>
                <a:sym typeface="Noto Sans Symbols"/>
              </a:rPr>
              <a:t>φ</a:t>
            </a:r>
            <a:r>
              <a:rPr lang="en-US" sz="2200" dirty="0">
                <a:solidFill>
                  <a:schemeClr val="dk1"/>
                </a:solidFill>
                <a:latin typeface="Arial"/>
                <a:ea typeface="Arial"/>
                <a:cs typeface="Arial"/>
                <a:sym typeface="Arial"/>
              </a:rPr>
              <a:t>(</a:t>
            </a:r>
            <a:r>
              <a:rPr lang="en-US" sz="2200" b="1" dirty="0">
                <a:solidFill>
                  <a:schemeClr val="dk1"/>
                </a:solidFill>
                <a:latin typeface="Arial"/>
                <a:ea typeface="Arial"/>
                <a:cs typeface="Arial"/>
                <a:sym typeface="Arial"/>
              </a:rPr>
              <a:t>z</a:t>
            </a:r>
            <a:r>
              <a:rPr lang="en-US" sz="2200" dirty="0">
                <a:solidFill>
                  <a:schemeClr val="dk1"/>
                </a:solidFill>
                <a:latin typeface="Arial"/>
                <a:ea typeface="Arial"/>
                <a:cs typeface="Arial"/>
                <a:sym typeface="Arial"/>
              </a:rPr>
              <a:t>) trong không gian sau chuyển đổi</a:t>
            </a:r>
            <a:endParaRPr sz="2200" dirty="0">
              <a:solidFill>
                <a:schemeClr val="dk1"/>
              </a:solidFill>
              <a:latin typeface="Arial"/>
              <a:ea typeface="Arial"/>
              <a:cs typeface="Arial"/>
              <a:sym typeface="Arial"/>
            </a:endParaRPr>
          </a:p>
        </p:txBody>
      </p:sp>
      <p:sp>
        <p:nvSpPr>
          <p:cNvPr id="766" name="Google Shape;766;p41"/>
          <p:cNvSpPr txBox="1"/>
          <p:nvPr/>
        </p:nvSpPr>
        <p:spPr>
          <a:xfrm>
            <a:off x="10366587" y="1624761"/>
            <a:ext cx="1106592"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[Eq.38]</a:t>
            </a:r>
            <a:endParaRPr sz="200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611517" y="3043840"/>
            <a:ext cx="5830432" cy="2153958"/>
          </a:xfrm>
          <a:prstGeom prst="rect">
            <a:avLst/>
          </a:prstGeom>
        </p:spPr>
      </p:pic>
      <p:pic>
        <p:nvPicPr>
          <p:cNvPr id="3" name="Picture 2"/>
          <p:cNvPicPr>
            <a:picLocks noChangeAspect="1"/>
          </p:cNvPicPr>
          <p:nvPr/>
        </p:nvPicPr>
        <p:blipFill>
          <a:blip r:embed="rId4"/>
          <a:stretch>
            <a:fillRect/>
          </a:stretch>
        </p:blipFill>
        <p:spPr>
          <a:xfrm>
            <a:off x="4683073" y="5445915"/>
            <a:ext cx="631984" cy="297343"/>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33"/>
              </a:buClr>
              <a:buSzPts val="3959"/>
              <a:buFont typeface="Tahoma"/>
              <a:buNone/>
            </a:pPr>
            <a:r>
              <a:rPr lang="en-US" sz="3959">
                <a:solidFill>
                  <a:srgbClr val="006633"/>
                </a:solidFill>
                <a:latin typeface="Tahoma"/>
                <a:ea typeface="Tahoma"/>
                <a:cs typeface="Tahoma"/>
                <a:sym typeface="Tahoma"/>
              </a:rPr>
              <a:t>Thủ thuật hàm nhân (Kernel trick)</a:t>
            </a:r>
            <a:endParaRPr sz="3959"/>
          </a:p>
        </p:txBody>
      </p:sp>
      <p:sp>
        <p:nvSpPr>
          <p:cNvPr id="772" name="Google Shape;772;p42"/>
          <p:cNvSpPr txBox="1">
            <a:spLocks noGrp="1"/>
          </p:cNvSpPr>
          <p:nvPr>
            <p:ph type="body" idx="1"/>
          </p:nvPr>
        </p:nvSpPr>
        <p:spPr>
          <a:xfrm>
            <a:off x="838200" y="1620981"/>
            <a:ext cx="10515600" cy="4594068"/>
          </a:xfrm>
          <a:prstGeom prst="rect">
            <a:avLst/>
          </a:prstGeom>
          <a:noFill/>
          <a:ln>
            <a:noFill/>
          </a:ln>
        </p:spPr>
        <p:txBody>
          <a:bodyPr spcFirstLastPara="1" wrap="square" lIns="0" tIns="26025" rIns="0" bIns="0" anchor="t" anchorCtr="0">
            <a:spAutoFit/>
          </a:bodyPr>
          <a:lstStyle/>
          <a:p>
            <a:pPr marL="368935" marR="179705" lvl="0" indent="-285750" algn="l" rtl="0">
              <a:lnSpc>
                <a:spcPct val="102500"/>
              </a:lnSpc>
              <a:spcBef>
                <a:spcPts val="0"/>
              </a:spcBef>
              <a:spcAft>
                <a:spcPts val="0"/>
              </a:spcAft>
              <a:buClr>
                <a:srgbClr val="CC9900"/>
              </a:buClr>
              <a:buSzPts val="1808"/>
              <a:buFont typeface="Noto Sans Symbols"/>
              <a:buChar char="■"/>
            </a:pPr>
            <a:r>
              <a:rPr lang="en-US" dirty="0"/>
              <a:t>Diễn giải chi tiết của các bước tính toán trong ví dụ trên  chỉ mang mục đích giải thích (minh họa)</a:t>
            </a:r>
            <a:endParaRPr dirty="0"/>
          </a:p>
          <a:p>
            <a:pPr marL="368935" marR="75565" lvl="0" indent="-285750" algn="l" rtl="0">
              <a:lnSpc>
                <a:spcPct val="103571"/>
              </a:lnSpc>
              <a:spcBef>
                <a:spcPts val="2000"/>
              </a:spcBef>
              <a:spcAft>
                <a:spcPts val="0"/>
              </a:spcAft>
              <a:buClr>
                <a:srgbClr val="CC9900"/>
              </a:buClr>
              <a:buSzPts val="1808"/>
              <a:buFont typeface="Noto Sans Symbols"/>
              <a:buChar char="■"/>
            </a:pPr>
            <a:r>
              <a:rPr lang="en-US" dirty="0"/>
              <a:t>Trong thực tế, ta không cần phải tìm (xác định) hàm ánh  xạ </a:t>
            </a:r>
            <a:r>
              <a:rPr lang="en-US" sz="2450" i="1" dirty="0">
                <a:latin typeface="Noto Sans Symbols"/>
                <a:ea typeface="Noto Sans Symbols"/>
                <a:cs typeface="Noto Sans Symbols"/>
                <a:sym typeface="Noto Sans Symbols"/>
              </a:rPr>
              <a:t>φ</a:t>
            </a:r>
            <a:endParaRPr sz="2450" dirty="0">
              <a:latin typeface="Noto Sans Symbols"/>
              <a:ea typeface="Noto Sans Symbols"/>
              <a:cs typeface="Noto Sans Symbols"/>
              <a:sym typeface="Noto Sans Symbols"/>
            </a:endParaRPr>
          </a:p>
          <a:p>
            <a:pPr marL="368935" lvl="0" indent="-285750" algn="l" rtl="0">
              <a:lnSpc>
                <a:spcPct val="100000"/>
              </a:lnSpc>
              <a:spcBef>
                <a:spcPts val="1920"/>
              </a:spcBef>
              <a:spcAft>
                <a:spcPts val="0"/>
              </a:spcAft>
              <a:buClr>
                <a:srgbClr val="CC9900"/>
              </a:buClr>
              <a:buSzPts val="1808"/>
              <a:buFont typeface="Noto Sans Symbols"/>
              <a:buChar char="■"/>
            </a:pPr>
            <a:r>
              <a:rPr lang="en-US" dirty="0"/>
              <a:t>Bởi </a:t>
            </a:r>
            <a:r>
              <a:rPr lang="en-US" dirty="0" smtClean="0"/>
              <a:t>vì: có </a:t>
            </a:r>
            <a:r>
              <a:rPr lang="en-US" dirty="0"/>
              <a:t>thể áp dụng hàm nhân </a:t>
            </a:r>
            <a:r>
              <a:rPr lang="en-US" i="1" dirty="0">
                <a:latin typeface="Arial"/>
                <a:ea typeface="Arial"/>
                <a:cs typeface="Arial"/>
                <a:sym typeface="Arial"/>
              </a:rPr>
              <a:t>một cách trực tiếp</a:t>
            </a:r>
            <a:endParaRPr dirty="0"/>
          </a:p>
          <a:p>
            <a:pPr marL="482600" lvl="0" indent="-228600" algn="l" rtl="0">
              <a:lnSpc>
                <a:spcPct val="101785"/>
              </a:lnSpc>
              <a:spcBef>
                <a:spcPts val="1155"/>
              </a:spcBef>
              <a:spcAft>
                <a:spcPts val="0"/>
              </a:spcAft>
              <a:buClr>
                <a:srgbClr val="3B812F"/>
              </a:buClr>
              <a:buSzPts val="2800"/>
              <a:buChar char="•"/>
            </a:pPr>
            <a:r>
              <a:rPr lang="en-US" dirty="0">
                <a:solidFill>
                  <a:srgbClr val="3B812F"/>
                </a:solidFill>
              </a:rPr>
              <a:t>→</a:t>
            </a:r>
            <a:r>
              <a:rPr lang="en-US" dirty="0"/>
              <a:t>Thay thế tất cả các giá trị tích vô hướng </a:t>
            </a:r>
            <a:r>
              <a:rPr lang="en-US" dirty="0" err="1"/>
              <a:t>vectơ</a:t>
            </a:r>
            <a:endParaRPr dirty="0"/>
          </a:p>
          <a:p>
            <a:pPr marL="580390" lvl="0" indent="0" algn="l" rtl="0">
              <a:lnSpc>
                <a:spcPct val="103928"/>
              </a:lnSpc>
              <a:spcBef>
                <a:spcPts val="1000"/>
              </a:spcBef>
              <a:spcAft>
                <a:spcPts val="0"/>
              </a:spcAft>
              <a:buClr>
                <a:schemeClr val="dk1"/>
              </a:buClr>
              <a:buSzPts val="2800"/>
              <a:buNone/>
            </a:pPr>
            <a:r>
              <a:rPr lang="en-US" i="1" dirty="0">
                <a:latin typeface="Noto Sans Symbols"/>
                <a:ea typeface="Noto Sans Symbols"/>
                <a:cs typeface="Noto Sans Symbols"/>
                <a:sym typeface="Noto Sans Symbols"/>
              </a:rPr>
              <a:t>〈</a:t>
            </a:r>
            <a:r>
              <a:rPr lang="en-US" sz="2450" i="1" dirty="0">
                <a:latin typeface="Noto Sans Symbols"/>
                <a:ea typeface="Noto Sans Symbols"/>
                <a:cs typeface="Noto Sans Symbols"/>
                <a:sym typeface="Noto Sans Symbols"/>
              </a:rPr>
              <a:t>φ</a:t>
            </a:r>
            <a:r>
              <a:rPr lang="en-US" dirty="0"/>
              <a:t>(</a:t>
            </a:r>
            <a:r>
              <a:rPr lang="en-US" b="1" dirty="0">
                <a:latin typeface="Arial"/>
                <a:ea typeface="Arial"/>
                <a:cs typeface="Arial"/>
                <a:sym typeface="Arial"/>
              </a:rPr>
              <a:t>x</a:t>
            </a:r>
            <a:r>
              <a:rPr lang="en-US" dirty="0"/>
              <a:t>)</a:t>
            </a:r>
            <a:r>
              <a:rPr lang="en-US" i="1" dirty="0">
                <a:latin typeface="Noto Sans Symbols"/>
                <a:ea typeface="Noto Sans Symbols"/>
                <a:cs typeface="Noto Sans Symbols"/>
                <a:sym typeface="Noto Sans Symbols"/>
              </a:rPr>
              <a:t>×</a:t>
            </a:r>
            <a:r>
              <a:rPr lang="en-US" sz="2450" i="1" dirty="0">
                <a:latin typeface="Noto Sans Symbols"/>
                <a:ea typeface="Noto Sans Symbols"/>
                <a:cs typeface="Noto Sans Symbols"/>
                <a:sym typeface="Noto Sans Symbols"/>
              </a:rPr>
              <a:t>φ</a:t>
            </a:r>
            <a:r>
              <a:rPr lang="en-US" dirty="0"/>
              <a:t>(</a:t>
            </a:r>
            <a:r>
              <a:rPr lang="en-US" b="1" dirty="0">
                <a:latin typeface="Arial"/>
                <a:ea typeface="Arial"/>
                <a:cs typeface="Arial"/>
                <a:sym typeface="Arial"/>
              </a:rPr>
              <a:t>z</a:t>
            </a:r>
            <a:r>
              <a:rPr lang="en-US" dirty="0"/>
              <a:t>)</a:t>
            </a:r>
            <a:r>
              <a:rPr lang="en-US" i="1" dirty="0">
                <a:latin typeface="Noto Sans Symbols"/>
                <a:ea typeface="Noto Sans Symbols"/>
                <a:cs typeface="Noto Sans Symbols"/>
                <a:sym typeface="Noto Sans Symbols"/>
              </a:rPr>
              <a:t>〉</a:t>
            </a:r>
            <a:r>
              <a:rPr lang="en-US" i="1" dirty="0">
                <a:latin typeface="Times New Roman"/>
                <a:ea typeface="Times New Roman"/>
                <a:cs typeface="Times New Roman"/>
                <a:sym typeface="Times New Roman"/>
              </a:rPr>
              <a:t> </a:t>
            </a:r>
            <a:r>
              <a:rPr lang="en-US" dirty="0"/>
              <a:t>trong [Eq.35-36] bằng một hàm nhân được</a:t>
            </a:r>
            <a:endParaRPr sz="2450" dirty="0">
              <a:latin typeface="Times New Roman"/>
              <a:ea typeface="Times New Roman"/>
              <a:cs typeface="Times New Roman"/>
              <a:sym typeface="Times New Roman"/>
            </a:endParaRPr>
          </a:p>
          <a:p>
            <a:pPr marL="631190" marR="619760" lvl="0" indent="0" algn="l" rtl="0">
              <a:lnSpc>
                <a:spcPct val="102500"/>
              </a:lnSpc>
              <a:spcBef>
                <a:spcPts val="110"/>
              </a:spcBef>
              <a:spcAft>
                <a:spcPts val="0"/>
              </a:spcAft>
              <a:buClr>
                <a:schemeClr val="dk1"/>
              </a:buClr>
              <a:buSzPts val="2800"/>
              <a:buNone/>
            </a:pPr>
            <a:r>
              <a:rPr lang="en-US" dirty="0" smtClean="0"/>
              <a:t> chọn </a:t>
            </a:r>
            <a:r>
              <a:rPr lang="en-US" i="1" dirty="0">
                <a:latin typeface="Arial"/>
                <a:ea typeface="Arial"/>
                <a:cs typeface="Arial"/>
                <a:sym typeface="Arial"/>
              </a:rPr>
              <a:t>K</a:t>
            </a:r>
            <a:r>
              <a:rPr lang="en-US" dirty="0"/>
              <a:t>(</a:t>
            </a:r>
            <a:r>
              <a:rPr lang="en-US" b="1" dirty="0" err="1">
                <a:latin typeface="Arial"/>
                <a:ea typeface="Arial"/>
                <a:cs typeface="Arial"/>
                <a:sym typeface="Arial"/>
              </a:rPr>
              <a:t>x</a:t>
            </a:r>
            <a:r>
              <a:rPr lang="en-US" dirty="0" err="1"/>
              <a:t>,</a:t>
            </a:r>
            <a:r>
              <a:rPr lang="en-US" b="1" dirty="0" err="1">
                <a:latin typeface="Arial"/>
                <a:ea typeface="Arial"/>
                <a:cs typeface="Arial"/>
                <a:sym typeface="Arial"/>
              </a:rPr>
              <a:t>z</a:t>
            </a:r>
            <a:r>
              <a:rPr lang="en-US" dirty="0"/>
              <a:t>) (ví dụ: hàm nhân đa thức </a:t>
            </a:r>
            <a:r>
              <a:rPr lang="en-US" dirty="0" smtClean="0"/>
              <a:t>            </a:t>
            </a:r>
            <a:r>
              <a:rPr lang="en-US" sz="2400" dirty="0" smtClean="0"/>
              <a:t>trong  </a:t>
            </a:r>
            <a:r>
              <a:rPr lang="en-US" sz="2400" dirty="0"/>
              <a:t>[Eq.38])</a:t>
            </a:r>
            <a:endParaRPr sz="2400" dirty="0">
              <a:latin typeface="Arial"/>
              <a:ea typeface="Arial"/>
              <a:cs typeface="Arial"/>
              <a:sym typeface="Arial"/>
            </a:endParaRPr>
          </a:p>
          <a:p>
            <a:pPr marL="368935" lvl="0" indent="-285750" algn="l" rtl="0">
              <a:lnSpc>
                <a:spcPct val="100000"/>
              </a:lnSpc>
              <a:spcBef>
                <a:spcPts val="1925"/>
              </a:spcBef>
              <a:spcAft>
                <a:spcPts val="0"/>
              </a:spcAft>
              <a:buClr>
                <a:srgbClr val="CC9900"/>
              </a:buClr>
              <a:buSzPts val="1808"/>
              <a:buFont typeface="Noto Sans Symbols"/>
              <a:buChar char="■"/>
            </a:pPr>
            <a:r>
              <a:rPr lang="en-US" dirty="0"/>
              <a:t>Chiến lược này được gọi là </a:t>
            </a:r>
            <a:r>
              <a:rPr lang="en-US" b="1" dirty="0">
                <a:latin typeface="Arial"/>
                <a:ea typeface="Arial"/>
                <a:cs typeface="Arial"/>
                <a:sym typeface="Arial"/>
              </a:rPr>
              <a:t>kernel trick</a:t>
            </a:r>
            <a:r>
              <a:rPr lang="en-US" dirty="0"/>
              <a:t>!</a:t>
            </a:r>
            <a:endParaRPr dirty="0"/>
          </a:p>
        </p:txBody>
      </p:sp>
      <p:pic>
        <p:nvPicPr>
          <p:cNvPr id="2" name="Picture 1"/>
          <p:cNvPicPr>
            <a:picLocks noChangeAspect="1"/>
          </p:cNvPicPr>
          <p:nvPr/>
        </p:nvPicPr>
        <p:blipFill>
          <a:blip r:embed="rId3"/>
          <a:stretch>
            <a:fillRect/>
          </a:stretch>
        </p:blipFill>
        <p:spPr>
          <a:xfrm>
            <a:off x="7575150" y="5043934"/>
            <a:ext cx="1035450" cy="518267"/>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92" name="Google Shape;792;p43"/>
          <p:cNvSpPr txBox="1">
            <a:spLocks noGrp="1"/>
          </p:cNvSpPr>
          <p:nvPr>
            <p:ph type="title"/>
          </p:nvPr>
        </p:nvSpPr>
        <p:spPr>
          <a:xfrm>
            <a:off x="838200" y="0"/>
            <a:ext cx="7174117"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600" dirty="0"/>
              <a:t>Một số hàm nhân thường dùng</a:t>
            </a:r>
            <a:endParaRPr sz="3600" dirty="0"/>
          </a:p>
        </p:txBody>
      </p:sp>
      <p:pic>
        <p:nvPicPr>
          <p:cNvPr id="3" name="Picture 2"/>
          <p:cNvPicPr>
            <a:picLocks noChangeAspect="1"/>
          </p:cNvPicPr>
          <p:nvPr/>
        </p:nvPicPr>
        <p:blipFill>
          <a:blip r:embed="rId3"/>
          <a:stretch>
            <a:fillRect/>
          </a:stretch>
        </p:blipFill>
        <p:spPr>
          <a:xfrm>
            <a:off x="724277" y="1660013"/>
            <a:ext cx="9123840" cy="4728060"/>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44"/>
          <p:cNvSpPr txBox="1">
            <a:spLocks noGrp="1"/>
          </p:cNvSpPr>
          <p:nvPr>
            <p:ph type="title"/>
          </p:nvPr>
        </p:nvSpPr>
        <p:spPr>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US" sz="4400" b="0">
                <a:latin typeface="Arial"/>
                <a:ea typeface="Arial"/>
                <a:cs typeface="Arial"/>
                <a:sym typeface="Arial"/>
              </a:rPr>
              <a:t>SVMs nhiều lớp</a:t>
            </a:r>
            <a:endParaRPr sz="4400">
              <a:latin typeface="Arial"/>
              <a:ea typeface="Arial"/>
              <a:cs typeface="Arial"/>
              <a:sym typeface="Arial"/>
            </a:endParaRPr>
          </a:p>
        </p:txBody>
      </p:sp>
      <p:sp>
        <p:nvSpPr>
          <p:cNvPr id="800" name="Google Shape;800;p44"/>
          <p:cNvSpPr txBox="1"/>
          <p:nvPr/>
        </p:nvSpPr>
        <p:spPr>
          <a:xfrm>
            <a:off x="714587" y="1213865"/>
            <a:ext cx="10644293" cy="4478149"/>
          </a:xfrm>
          <a:prstGeom prst="rect">
            <a:avLst/>
          </a:prstGeom>
          <a:no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chemeClr val="dk1"/>
              </a:buClr>
              <a:buSzPts val="2400"/>
              <a:buFont typeface="Arial"/>
              <a:buChar char="•"/>
            </a:pPr>
            <a:endParaRPr lang="en-US" sz="2400" dirty="0" smtClean="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2400"/>
              <a:buFont typeface="Arial"/>
              <a:buChar char="•"/>
            </a:pPr>
            <a:r>
              <a:rPr lang="en-US" sz="2400" dirty="0" smtClean="0">
                <a:solidFill>
                  <a:schemeClr val="dk1"/>
                </a:solidFill>
                <a:latin typeface="Arial"/>
                <a:ea typeface="Arial"/>
                <a:cs typeface="Arial"/>
                <a:sym typeface="Arial"/>
              </a:rPr>
              <a:t>Kết </a:t>
            </a:r>
            <a:r>
              <a:rPr lang="en-US" sz="2400" dirty="0">
                <a:solidFill>
                  <a:schemeClr val="dk1"/>
                </a:solidFill>
                <a:latin typeface="Arial"/>
                <a:ea typeface="Arial"/>
                <a:cs typeface="Arial"/>
                <a:sym typeface="Arial"/>
              </a:rPr>
              <a:t>hợp nhiều SVM nhị phân</a:t>
            </a:r>
            <a:endParaRPr sz="2400" dirty="0">
              <a:solidFill>
                <a:schemeClr val="dk1"/>
              </a:solidFill>
              <a:latin typeface="Arial"/>
              <a:ea typeface="Arial"/>
              <a:cs typeface="Arial"/>
              <a:sym typeface="Arial"/>
            </a:endParaRPr>
          </a:p>
          <a:p>
            <a:pPr marL="355600" marR="0" lvl="0" indent="-342900" algn="l" rtl="0">
              <a:lnSpc>
                <a:spcPct val="100000"/>
              </a:lnSpc>
              <a:spcBef>
                <a:spcPts val="2305"/>
              </a:spcBef>
              <a:spcAft>
                <a:spcPts val="0"/>
              </a:spcAft>
              <a:buClr>
                <a:schemeClr val="dk1"/>
              </a:buClr>
              <a:buSzPts val="2400"/>
              <a:buFont typeface="Arial"/>
              <a:buChar char="•"/>
            </a:pPr>
            <a:r>
              <a:rPr lang="en-US" sz="2400" b="1" u="sng" dirty="0">
                <a:solidFill>
                  <a:schemeClr val="dk1"/>
                </a:solidFill>
                <a:latin typeface="Arial"/>
                <a:ea typeface="Arial"/>
                <a:cs typeface="Arial"/>
                <a:sym typeface="Arial"/>
              </a:rPr>
              <a:t>One vs. all</a:t>
            </a:r>
            <a:endParaRPr sz="2400" dirty="0">
              <a:solidFill>
                <a:schemeClr val="dk1"/>
              </a:solidFill>
              <a:latin typeface="Arial"/>
              <a:ea typeface="Arial"/>
              <a:cs typeface="Arial"/>
              <a:sym typeface="Arial"/>
            </a:endParaRPr>
          </a:p>
          <a:p>
            <a:pPr marL="755650" marR="96520" lvl="1" indent="-285750" algn="l" rtl="0">
              <a:lnSpc>
                <a:spcPct val="100000"/>
              </a:lnSpc>
              <a:spcBef>
                <a:spcPts val="575"/>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Training: huấn luyện SVM cho từng lớp vs. phần còn  lại</a:t>
            </a:r>
            <a:endParaRPr sz="2400" b="0" i="0" u="none" strike="noStrike" cap="none" dirty="0">
              <a:solidFill>
                <a:schemeClr val="dk1"/>
              </a:solidFill>
              <a:latin typeface="Arial"/>
              <a:ea typeface="Arial"/>
              <a:cs typeface="Arial"/>
              <a:sym typeface="Arial"/>
            </a:endParaRPr>
          </a:p>
          <a:p>
            <a:pPr marL="755650" marR="5080" lvl="1" indent="-285750" algn="l" rtl="0">
              <a:lnSpc>
                <a:spcPct val="100000"/>
              </a:lnSpc>
              <a:spcBef>
                <a:spcPts val="575"/>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Testing: áp dụng từng SVM với mẫu test và gán nhãn  cho lớp của SVM trả lại kết quả score cao nhất.</a:t>
            </a:r>
            <a:endParaRPr sz="2400" b="0" i="0" u="none" strike="noStrike" cap="none" dirty="0">
              <a:solidFill>
                <a:schemeClr val="dk1"/>
              </a:solidFill>
              <a:latin typeface="Arial"/>
              <a:ea typeface="Arial"/>
              <a:cs typeface="Arial"/>
              <a:sym typeface="Arial"/>
            </a:endParaRPr>
          </a:p>
          <a:p>
            <a:pPr marL="457200" marR="0" lvl="1" indent="0" algn="l" rtl="0">
              <a:lnSpc>
                <a:spcPct val="100000"/>
              </a:lnSpc>
              <a:spcBef>
                <a:spcPts val="10"/>
              </a:spcBef>
              <a:spcAft>
                <a:spcPts val="0"/>
              </a:spcAft>
              <a:buClr>
                <a:schemeClr val="dk1"/>
              </a:buClr>
              <a:buSzPts val="3500"/>
              <a:buFont typeface="Arial"/>
              <a:buNone/>
            </a:pPr>
            <a:endParaRPr sz="3500" b="0" i="0" u="none" strike="noStrike" cap="none" dirty="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2400"/>
              <a:buFont typeface="Arial"/>
              <a:buChar char="•"/>
            </a:pPr>
            <a:r>
              <a:rPr lang="en-US" sz="2400" b="1" u="sng" dirty="0">
                <a:solidFill>
                  <a:schemeClr val="dk1"/>
                </a:solidFill>
                <a:latin typeface="Arial"/>
                <a:ea typeface="Arial"/>
                <a:cs typeface="Arial"/>
                <a:sym typeface="Arial"/>
              </a:rPr>
              <a:t>One vs. one</a:t>
            </a:r>
            <a:endParaRPr sz="2400" dirty="0">
              <a:solidFill>
                <a:schemeClr val="dk1"/>
              </a:solidFill>
              <a:latin typeface="Arial"/>
              <a:ea typeface="Arial"/>
              <a:cs typeface="Arial"/>
              <a:sym typeface="Arial"/>
            </a:endParaRPr>
          </a:p>
          <a:p>
            <a:pPr marL="755650" marR="0" lvl="1" indent="-285750" algn="l" rtl="0">
              <a:lnSpc>
                <a:spcPct val="100000"/>
              </a:lnSpc>
              <a:spcBef>
                <a:spcPts val="575"/>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Training: huấn luyện SVM cho từng cặp hai lớp</a:t>
            </a:r>
            <a:endParaRPr sz="2400" b="0" i="0" u="none" strike="noStrike" cap="none" dirty="0">
              <a:solidFill>
                <a:schemeClr val="dk1"/>
              </a:solidFill>
              <a:latin typeface="Arial"/>
              <a:ea typeface="Arial"/>
              <a:cs typeface="Arial"/>
              <a:sym typeface="Arial"/>
            </a:endParaRPr>
          </a:p>
          <a:p>
            <a:pPr marL="755650" marR="356870" lvl="1" indent="-285750" algn="l" rtl="0">
              <a:lnSpc>
                <a:spcPct val="100000"/>
              </a:lnSpc>
              <a:spcBef>
                <a:spcPts val="575"/>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Testing: mỗi SVM “vote” một nhãn để gán cho mẫu  test</a:t>
            </a:r>
            <a:endParaRPr sz="2400" b="0" i="0" u="none" strike="noStrike" cap="none" dirty="0">
              <a:solidFill>
                <a:schemeClr val="dk1"/>
              </a:solidFill>
              <a:latin typeface="Arial"/>
              <a:ea typeface="Arial"/>
              <a:cs typeface="Arial"/>
              <a:sym typeface="Arial"/>
            </a:endParaRPr>
          </a:p>
        </p:txBody>
      </p:sp>
      <p:sp>
        <p:nvSpPr>
          <p:cNvPr id="801" name="Google Shape;801;p44"/>
          <p:cNvSpPr txBox="1"/>
          <p:nvPr/>
        </p:nvSpPr>
        <p:spPr>
          <a:xfrm>
            <a:off x="10135277" y="6520943"/>
            <a:ext cx="1878753"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a:solidFill>
                  <a:schemeClr val="dk1"/>
                </a:solidFill>
                <a:latin typeface="Arial"/>
                <a:ea typeface="Arial"/>
                <a:cs typeface="Arial"/>
                <a:sym typeface="Arial"/>
              </a:rPr>
              <a:t>Kristen Grauman</a:t>
            </a:r>
            <a:endParaRPr sz="1600">
              <a:solidFill>
                <a:schemeClr val="dk1"/>
              </a:solidFill>
              <a:latin typeface="Arial"/>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5"/>
          <p:cNvSpPr/>
          <p:nvPr/>
        </p:nvSpPr>
        <p:spPr>
          <a:xfrm>
            <a:off x="856343" y="1244600"/>
            <a:ext cx="10363200" cy="0"/>
          </a:xfrm>
          <a:custGeom>
            <a:avLst/>
            <a:gdLst/>
            <a:ahLst/>
            <a:cxnLst/>
            <a:rect l="l" t="t" r="r" b="b"/>
            <a:pathLst>
              <a:path w="7772400" h="120000" extrusionOk="0">
                <a:moveTo>
                  <a:pt x="0" y="0"/>
                </a:moveTo>
                <a:lnTo>
                  <a:pt x="777240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7" name="Google Shape;807;p45"/>
          <p:cNvSpPr txBox="1">
            <a:spLocks noGrp="1"/>
          </p:cNvSpPr>
          <p:nvPr>
            <p:ph type="title"/>
          </p:nvPr>
        </p:nvSpPr>
        <p:spPr>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400"/>
              <a:buFont typeface="Arial"/>
              <a:buNone/>
            </a:pPr>
            <a:r>
              <a:rPr lang="en-US" sz="3400" b="0">
                <a:latin typeface="Arial"/>
                <a:ea typeface="Arial"/>
                <a:cs typeface="Arial"/>
                <a:sym typeface="Arial"/>
              </a:rPr>
              <a:t>SVMs: Ưu và nhược điểm</a:t>
            </a:r>
            <a:endParaRPr sz="3400">
              <a:latin typeface="Arial"/>
              <a:ea typeface="Arial"/>
              <a:cs typeface="Arial"/>
              <a:sym typeface="Arial"/>
            </a:endParaRPr>
          </a:p>
        </p:txBody>
      </p:sp>
      <p:sp>
        <p:nvSpPr>
          <p:cNvPr id="808" name="Google Shape;808;p45"/>
          <p:cNvSpPr txBox="1"/>
          <p:nvPr/>
        </p:nvSpPr>
        <p:spPr>
          <a:xfrm>
            <a:off x="961330" y="1253974"/>
            <a:ext cx="10906760" cy="4776949"/>
          </a:xfrm>
          <a:prstGeom prst="rect">
            <a:avLst/>
          </a:prstGeom>
          <a:noFill/>
          <a:ln>
            <a:noFill/>
          </a:ln>
        </p:spPr>
        <p:txBody>
          <a:bodyPr spcFirstLastPara="1" wrap="square" lIns="0" tIns="102850" rIns="0" bIns="0" anchor="t" anchorCtr="0">
            <a:spAutoFit/>
          </a:bodyPr>
          <a:lstStyle/>
          <a:p>
            <a:pPr marL="355600" marR="0" lvl="0" indent="-342900" algn="l" rtl="0">
              <a:lnSpc>
                <a:spcPct val="100000"/>
              </a:lnSpc>
              <a:spcBef>
                <a:spcPts val="0"/>
              </a:spcBef>
              <a:spcAft>
                <a:spcPts val="0"/>
              </a:spcAft>
              <a:buClr>
                <a:schemeClr val="dk1"/>
              </a:buClr>
              <a:buSzPts val="2800"/>
              <a:buFont typeface="Arial"/>
              <a:buChar char="•"/>
            </a:pPr>
            <a:r>
              <a:rPr lang="en-US" sz="2800" dirty="0">
                <a:solidFill>
                  <a:schemeClr val="dk1"/>
                </a:solidFill>
                <a:latin typeface="Arial"/>
                <a:ea typeface="Arial"/>
                <a:cs typeface="Arial"/>
                <a:sym typeface="Arial"/>
              </a:rPr>
              <a:t>Ưu điểm:</a:t>
            </a:r>
            <a:endParaRPr sz="2800" dirty="0">
              <a:solidFill>
                <a:schemeClr val="dk1"/>
              </a:solidFill>
              <a:latin typeface="Arial"/>
              <a:ea typeface="Arial"/>
              <a:cs typeface="Arial"/>
              <a:sym typeface="Arial"/>
            </a:endParaRPr>
          </a:p>
          <a:p>
            <a:pPr marL="755650" marR="0" lvl="1" indent="-285750" algn="l"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Sử dụng SVM hàm nhân rất linh hoạt và mạnh mẽ</a:t>
            </a:r>
            <a:endParaRPr sz="2000" b="0" i="0" u="none" strike="noStrike" cap="none" dirty="0">
              <a:solidFill>
                <a:schemeClr val="dk1"/>
              </a:solidFill>
              <a:latin typeface="Arial"/>
              <a:ea typeface="Arial"/>
              <a:cs typeface="Arial"/>
              <a:sym typeface="Arial"/>
            </a:endParaRPr>
          </a:p>
          <a:p>
            <a:pPr marL="755650" marR="730250" lvl="1" indent="-285750" algn="l" rtl="0">
              <a:lnSpc>
                <a:spcPct val="100000"/>
              </a:lnSpc>
              <a:spcBef>
                <a:spcPts val="48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Thường số lượng véc-tơ hỗ trợ khá thưa – hiệu quả đối với  thời gian test</a:t>
            </a:r>
            <a:endParaRPr sz="2000" b="0" i="0" u="none" strike="noStrike" cap="none" dirty="0">
              <a:solidFill>
                <a:schemeClr val="dk1"/>
              </a:solidFill>
              <a:latin typeface="Arial"/>
              <a:ea typeface="Arial"/>
              <a:cs typeface="Arial"/>
              <a:sym typeface="Arial"/>
            </a:endParaRPr>
          </a:p>
          <a:p>
            <a:pPr marL="755650" marR="592455" lvl="1" indent="-285750" algn="l" rtl="0">
              <a:lnSpc>
                <a:spcPct val="100000"/>
              </a:lnSpc>
              <a:spcBef>
                <a:spcPts val="48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Kết quả rất tốt trong thực tế, thậm chí đối với trường hợp tập  mẫu huấn luyện bé</a:t>
            </a:r>
            <a:endParaRPr sz="2000" b="0" i="0" u="none" strike="noStrike" cap="none" dirty="0">
              <a:solidFill>
                <a:schemeClr val="dk1"/>
              </a:solidFill>
              <a:latin typeface="Arial"/>
              <a:ea typeface="Arial"/>
              <a:cs typeface="Arial"/>
              <a:sym typeface="Arial"/>
            </a:endParaRPr>
          </a:p>
          <a:p>
            <a:pPr marL="457200" marR="0" lvl="1" indent="0" algn="l" rtl="0">
              <a:lnSpc>
                <a:spcPct val="100000"/>
              </a:lnSpc>
              <a:spcBef>
                <a:spcPts val="2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355600" marR="0" lvl="0" indent="-342900" algn="l" rtl="0">
              <a:lnSpc>
                <a:spcPct val="100000"/>
              </a:lnSpc>
              <a:spcBef>
                <a:spcPts val="5"/>
              </a:spcBef>
              <a:spcAft>
                <a:spcPts val="0"/>
              </a:spcAft>
              <a:buClr>
                <a:schemeClr val="dk1"/>
              </a:buClr>
              <a:buSzPts val="2800"/>
              <a:buFont typeface="Arial"/>
              <a:buChar char="•"/>
            </a:pPr>
            <a:r>
              <a:rPr lang="en-US" sz="2800" dirty="0">
                <a:solidFill>
                  <a:schemeClr val="dk1"/>
                </a:solidFill>
                <a:latin typeface="Arial"/>
                <a:ea typeface="Arial"/>
                <a:cs typeface="Arial"/>
                <a:sym typeface="Arial"/>
              </a:rPr>
              <a:t>Nhược điểm:</a:t>
            </a:r>
            <a:endParaRPr sz="2800" dirty="0">
              <a:solidFill>
                <a:schemeClr val="dk1"/>
              </a:solidFill>
              <a:latin typeface="Arial"/>
              <a:ea typeface="Arial"/>
              <a:cs typeface="Arial"/>
              <a:sym typeface="Arial"/>
            </a:endParaRPr>
          </a:p>
          <a:p>
            <a:pPr marL="755650" marR="0" lvl="1" indent="-285750" algn="l"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Không có SVM “trực tiếp” cho bài toán đa lớp, phải kết hợp</a:t>
            </a:r>
            <a:endParaRPr sz="2000" b="0" i="0" u="none" strike="noStrike" cap="none" dirty="0">
              <a:solidFill>
                <a:schemeClr val="dk1"/>
              </a:solidFill>
              <a:latin typeface="Arial"/>
              <a:ea typeface="Arial"/>
              <a:cs typeface="Arial"/>
              <a:sym typeface="Arial"/>
            </a:endParaRPr>
          </a:p>
          <a:p>
            <a:pPr marL="755650" marR="0" lvl="0" indent="0" algn="l" rtl="0">
              <a:lnSpc>
                <a:spcPct val="100000"/>
              </a:lnSpc>
              <a:spcBef>
                <a:spcPts val="0"/>
              </a:spcBef>
              <a:spcAft>
                <a:spcPts val="0"/>
              </a:spcAft>
              <a:buNone/>
            </a:pPr>
            <a:r>
              <a:rPr lang="en-US" sz="2000" dirty="0">
                <a:solidFill>
                  <a:schemeClr val="dk1"/>
                </a:solidFill>
                <a:latin typeface="Arial"/>
                <a:ea typeface="Arial"/>
                <a:cs typeface="Arial"/>
                <a:sym typeface="Arial"/>
              </a:rPr>
              <a:t>các SVMs nhị phân</a:t>
            </a:r>
            <a:endParaRPr sz="2000" dirty="0">
              <a:solidFill>
                <a:schemeClr val="dk1"/>
              </a:solidFill>
              <a:latin typeface="Arial"/>
              <a:ea typeface="Arial"/>
              <a:cs typeface="Arial"/>
              <a:sym typeface="Arial"/>
            </a:endParaRPr>
          </a:p>
          <a:p>
            <a:pPr marL="755650" marR="0" lvl="1" indent="-285750" algn="l" rtl="0">
              <a:lnSpc>
                <a:spcPct val="100000"/>
              </a:lnSpc>
              <a:spcBef>
                <a:spcPts val="48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Việc lựa chọn hàm nhân tốt nhất không đơn giản</a:t>
            </a:r>
            <a:endParaRPr sz="2000" b="0" i="0" u="none" strike="noStrike" cap="none" dirty="0">
              <a:solidFill>
                <a:schemeClr val="dk1"/>
              </a:solidFill>
              <a:latin typeface="Arial"/>
              <a:ea typeface="Arial"/>
              <a:cs typeface="Arial"/>
              <a:sym typeface="Arial"/>
            </a:endParaRPr>
          </a:p>
          <a:p>
            <a:pPr marL="755650" marR="0" lvl="1" indent="-285750" algn="l" rtl="0">
              <a:lnSpc>
                <a:spcPct val="100000"/>
              </a:lnSpc>
              <a:spcBef>
                <a:spcPts val="48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Độ phức tạp tính toán, bộ nhớ</a:t>
            </a:r>
            <a:endParaRPr sz="2000" b="0" i="0" u="none" strike="noStrike" cap="none" dirty="0">
              <a:solidFill>
                <a:schemeClr val="dk1"/>
              </a:solidFill>
              <a:latin typeface="Arial"/>
              <a:ea typeface="Arial"/>
              <a:cs typeface="Arial"/>
              <a:sym typeface="Arial"/>
            </a:endParaRPr>
          </a:p>
          <a:p>
            <a:pPr marL="1155700" marR="754380" lvl="2" indent="-229235" algn="l" rtl="0">
              <a:lnSpc>
                <a:spcPct val="100000"/>
              </a:lnSpc>
              <a:spcBef>
                <a:spcPts val="44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Lúc huấn luyện, phải tính ma trận hàm nhân cho các cặp mẫu  dữ liệu</a:t>
            </a:r>
            <a:endParaRPr sz="1800" b="0" i="0" u="none" strike="noStrike" cap="none" dirty="0">
              <a:solidFill>
                <a:schemeClr val="dk1"/>
              </a:solidFill>
              <a:latin typeface="Arial"/>
              <a:ea typeface="Arial"/>
              <a:cs typeface="Arial"/>
              <a:sym typeface="Arial"/>
            </a:endParaRPr>
          </a:p>
          <a:p>
            <a:pPr marL="1155700" marR="963930" lvl="2" indent="-229235" algn="l" rtl="0">
              <a:lnSpc>
                <a:spcPct val="100000"/>
              </a:lnSpc>
              <a:spcBef>
                <a:spcPts val="43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Thời gian huấn luyện có thể rất lâu đối với các bài toán kích  thước lớn</a:t>
            </a:r>
            <a:endParaRPr sz="1800" b="0" i="0" u="none" strike="noStrike" cap="none" dirty="0">
              <a:solidFill>
                <a:schemeClr val="dk1"/>
              </a:solidFill>
              <a:latin typeface="Arial"/>
              <a:ea typeface="Arial"/>
              <a:cs typeface="Arial"/>
              <a:sym typeface="Arial"/>
            </a:endParaRPr>
          </a:p>
          <a:p>
            <a:pPr marL="0" marR="5080" lvl="0" indent="0" algn="r" rtl="0">
              <a:lnSpc>
                <a:spcPct val="100000"/>
              </a:lnSpc>
              <a:spcBef>
                <a:spcPts val="1220"/>
              </a:spcBef>
              <a:spcAft>
                <a:spcPts val="0"/>
              </a:spcAft>
              <a:buNone/>
            </a:pPr>
            <a:r>
              <a:rPr lang="en-US" sz="1200" dirty="0">
                <a:solidFill>
                  <a:schemeClr val="dk1"/>
                </a:solidFill>
                <a:latin typeface="Arial"/>
                <a:ea typeface="Arial"/>
                <a:cs typeface="Arial"/>
                <a:sym typeface="Arial"/>
              </a:rPr>
              <a:t>Adapted from Lana </a:t>
            </a:r>
            <a:r>
              <a:rPr lang="en-US" sz="1200" dirty="0" err="1">
                <a:solidFill>
                  <a:schemeClr val="dk1"/>
                </a:solidFill>
                <a:latin typeface="Arial"/>
                <a:ea typeface="Arial"/>
                <a:cs typeface="Arial"/>
                <a:sym typeface="Arial"/>
              </a:rPr>
              <a:t>Lazebnik</a:t>
            </a:r>
            <a:endParaRPr sz="1200" dirty="0">
              <a:solidFill>
                <a:schemeClr val="dk1"/>
              </a:solidFill>
              <a:latin typeface="Arial"/>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46"/>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Các vấn đề tồn tại với SVM</a:t>
            </a:r>
            <a:endParaRPr sz="3959"/>
          </a:p>
        </p:txBody>
      </p:sp>
      <p:sp>
        <p:nvSpPr>
          <p:cNvPr id="815" name="Google Shape;815;p46"/>
          <p:cNvSpPr txBox="1"/>
          <p:nvPr/>
        </p:nvSpPr>
        <p:spPr>
          <a:xfrm>
            <a:off x="838200" y="1474927"/>
            <a:ext cx="10711179" cy="4080604"/>
          </a:xfrm>
          <a:prstGeom prst="rect">
            <a:avLst/>
          </a:prstGeom>
          <a:noFill/>
          <a:ln>
            <a:noFill/>
          </a:ln>
        </p:spPr>
        <p:txBody>
          <a:bodyPr spcFirstLastPara="1" wrap="square" lIns="0" tIns="83800" rIns="0" bIns="0" anchor="t" anchorCtr="0">
            <a:spAutoFit/>
          </a:bodyPr>
          <a:lstStyle/>
          <a:p>
            <a:pPr marL="241300" marR="0" lvl="0" indent="-228600" algn="l" rtl="0">
              <a:lnSpc>
                <a:spcPct val="100000"/>
              </a:lnSpc>
              <a:spcBef>
                <a:spcPts val="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SVM chỉ làm việc với không gian đầu vào là các số thực</a:t>
            </a:r>
            <a:endParaRPr sz="2200" dirty="0">
              <a:solidFill>
                <a:schemeClr val="dk1"/>
              </a:solidFill>
              <a:latin typeface="Arial"/>
              <a:ea typeface="Arial"/>
              <a:cs typeface="Arial"/>
              <a:sym typeface="Arial"/>
            </a:endParaRPr>
          </a:p>
          <a:p>
            <a:pPr marL="755650" marR="144145" lvl="0" indent="-285750" algn="l" rtl="0">
              <a:lnSpc>
                <a:spcPct val="118333"/>
              </a:lnSpc>
              <a:spcBef>
                <a:spcPts val="555"/>
              </a:spcBef>
              <a:spcAft>
                <a:spcPts val="0"/>
              </a:spcAft>
              <a:buNone/>
            </a:pPr>
            <a:r>
              <a:rPr lang="en-US" sz="1800" dirty="0">
                <a:solidFill>
                  <a:srgbClr val="3B812F"/>
                </a:solidFill>
                <a:latin typeface="Arial"/>
                <a:ea typeface="Arial"/>
                <a:cs typeface="Arial"/>
                <a:sym typeface="Arial"/>
              </a:rPr>
              <a:t>→ </a:t>
            </a:r>
            <a:r>
              <a:rPr lang="en-US" sz="1800" dirty="0">
                <a:solidFill>
                  <a:schemeClr val="dk1"/>
                </a:solidFill>
                <a:latin typeface="Arial"/>
                <a:ea typeface="Arial"/>
                <a:cs typeface="Arial"/>
                <a:sym typeface="Arial"/>
              </a:rPr>
              <a:t>Đối với các thuộc tính định danh (nominal), cần chuyển các giá trị định  danh thành các giá trị số</a:t>
            </a:r>
            <a:endParaRPr sz="1800" dirty="0">
              <a:solidFill>
                <a:schemeClr val="dk1"/>
              </a:solidFill>
              <a:latin typeface="Arial"/>
              <a:ea typeface="Arial"/>
              <a:cs typeface="Arial"/>
              <a:sym typeface="Arial"/>
            </a:endParaRPr>
          </a:p>
          <a:p>
            <a:pPr marL="241300" marR="0" lvl="0" indent="-228600" algn="l" rtl="0">
              <a:lnSpc>
                <a:spcPct val="100000"/>
              </a:lnSpc>
              <a:spcBef>
                <a:spcPts val="480"/>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SVM chỉ làm việc (thực hiện phân lớp) với 2 lớp</a:t>
            </a:r>
            <a:endParaRPr sz="2200" dirty="0">
              <a:solidFill>
                <a:schemeClr val="dk1"/>
              </a:solidFill>
              <a:latin typeface="Arial"/>
              <a:ea typeface="Arial"/>
              <a:cs typeface="Arial"/>
              <a:sym typeface="Arial"/>
            </a:endParaRPr>
          </a:p>
          <a:p>
            <a:pPr marL="755650" marR="10795" lvl="0" indent="-285750" algn="l" rtl="0">
              <a:lnSpc>
                <a:spcPct val="100000"/>
              </a:lnSpc>
              <a:spcBef>
                <a:spcPts val="425"/>
              </a:spcBef>
              <a:spcAft>
                <a:spcPts val="0"/>
              </a:spcAft>
              <a:buNone/>
            </a:pPr>
            <a:r>
              <a:rPr lang="en-US" sz="1800" dirty="0">
                <a:solidFill>
                  <a:srgbClr val="3B812F"/>
                </a:solidFill>
                <a:latin typeface="Arial"/>
                <a:ea typeface="Arial"/>
                <a:cs typeface="Arial"/>
                <a:sym typeface="Arial"/>
              </a:rPr>
              <a:t>→ </a:t>
            </a:r>
            <a:r>
              <a:rPr lang="en-US" sz="1800" dirty="0">
                <a:solidFill>
                  <a:schemeClr val="dk1"/>
                </a:solidFill>
                <a:latin typeface="Arial"/>
                <a:ea typeface="Arial"/>
                <a:cs typeface="Arial"/>
                <a:sym typeface="Arial"/>
              </a:rPr>
              <a:t>Đối với các bài toán phân lớp gồm nhiều lớp, cần chuyển thành một tập  các bài toán phân lớp gồm 2 lớp, và sau đó giải quyết riêng rẽ từng bài  toán 2 lớp này</a:t>
            </a:r>
            <a:endParaRPr sz="1800" dirty="0">
              <a:solidFill>
                <a:schemeClr val="dk1"/>
              </a:solidFill>
              <a:latin typeface="Arial"/>
              <a:ea typeface="Arial"/>
              <a:cs typeface="Arial"/>
              <a:sym typeface="Arial"/>
            </a:endParaRPr>
          </a:p>
          <a:p>
            <a:pPr marL="469900" marR="0" lvl="0" indent="0" algn="l" rtl="0">
              <a:lnSpc>
                <a:spcPct val="100000"/>
              </a:lnSpc>
              <a:spcBef>
                <a:spcPts val="455"/>
              </a:spcBef>
              <a:spcAft>
                <a:spcPts val="0"/>
              </a:spcAft>
              <a:buNone/>
            </a:pPr>
            <a:r>
              <a:rPr lang="en-US" sz="1800" dirty="0">
                <a:solidFill>
                  <a:srgbClr val="3B812F"/>
                </a:solidFill>
                <a:latin typeface="Arial"/>
                <a:ea typeface="Arial"/>
                <a:cs typeface="Arial"/>
                <a:sym typeface="Arial"/>
              </a:rPr>
              <a:t>→ </a:t>
            </a:r>
            <a:r>
              <a:rPr lang="en-US" sz="1800" dirty="0">
                <a:solidFill>
                  <a:schemeClr val="dk1"/>
                </a:solidFill>
                <a:latin typeface="Arial"/>
                <a:ea typeface="Arial"/>
                <a:cs typeface="Arial"/>
                <a:sym typeface="Arial"/>
              </a:rPr>
              <a:t>Ví dụ: chiến lược “one-against-rest”</a:t>
            </a:r>
            <a:endParaRPr sz="1800" dirty="0">
              <a:solidFill>
                <a:schemeClr val="dk1"/>
              </a:solidFill>
              <a:latin typeface="Arial"/>
              <a:ea typeface="Arial"/>
              <a:cs typeface="Arial"/>
              <a:sym typeface="Arial"/>
            </a:endParaRPr>
          </a:p>
          <a:p>
            <a:pPr marL="241300" marR="33655" lvl="0" indent="-228600" algn="l" rtl="0">
              <a:lnSpc>
                <a:spcPct val="100000"/>
              </a:lnSpc>
              <a:spcBef>
                <a:spcPts val="505"/>
              </a:spcBef>
              <a:spcAft>
                <a:spcPts val="0"/>
              </a:spcAft>
              <a:buClr>
                <a:srgbClr val="CC9900"/>
              </a:buClr>
              <a:buSzPts val="1400"/>
              <a:buFont typeface="Noto Sans Symbols"/>
              <a:buChar char="■"/>
            </a:pPr>
            <a:r>
              <a:rPr lang="en-US" sz="2200" dirty="0">
                <a:solidFill>
                  <a:schemeClr val="dk1"/>
                </a:solidFill>
                <a:latin typeface="Arial"/>
                <a:ea typeface="Arial"/>
                <a:cs typeface="Arial"/>
                <a:sym typeface="Arial"/>
              </a:rPr>
              <a:t>Siêu phẳng phân tách (ranh giới quyết định phân lớp) xác định  được bởi SVM thường khó hiểu đối với người dùng</a:t>
            </a:r>
            <a:endParaRPr sz="2200" dirty="0">
              <a:solidFill>
                <a:schemeClr val="dk1"/>
              </a:solidFill>
              <a:latin typeface="Arial"/>
              <a:ea typeface="Arial"/>
              <a:cs typeface="Arial"/>
              <a:sym typeface="Arial"/>
            </a:endParaRPr>
          </a:p>
          <a:p>
            <a:pPr marL="755650" marR="5080" lvl="1" indent="-285750" algn="l" rtl="0">
              <a:lnSpc>
                <a:spcPct val="118333"/>
              </a:lnSpc>
              <a:spcBef>
                <a:spcPts val="550"/>
              </a:spcBef>
              <a:spcAft>
                <a:spcPts val="0"/>
              </a:spcAft>
              <a:buClr>
                <a:srgbClr val="3B812F"/>
              </a:buClr>
              <a:buSzPts val="1050"/>
              <a:buFont typeface="Noto Sans Symbols"/>
              <a:buChar char="❑"/>
            </a:pPr>
            <a:r>
              <a:rPr lang="en-US" sz="1800" b="0" i="0" u="none" strike="noStrike" cap="none" dirty="0">
                <a:solidFill>
                  <a:schemeClr val="dk1"/>
                </a:solidFill>
                <a:latin typeface="Arial"/>
                <a:ea typeface="Arial"/>
                <a:cs typeface="Arial"/>
                <a:sym typeface="Arial"/>
              </a:rPr>
              <a:t>Vấn đề (khó giải thích quyết định phân lớp) này càng nghiêm trọng, nếu  các hàm nhân (kernel functions) được sử dụng</a:t>
            </a:r>
            <a:endParaRPr sz="1800" b="0" i="0" u="none" strike="noStrike" cap="none" dirty="0">
              <a:solidFill>
                <a:schemeClr val="dk1"/>
              </a:solidFill>
              <a:latin typeface="Arial"/>
              <a:ea typeface="Arial"/>
              <a:cs typeface="Arial"/>
              <a:sym typeface="Arial"/>
            </a:endParaRPr>
          </a:p>
          <a:p>
            <a:pPr marL="755650" marR="108585" lvl="1" indent="-285750" algn="l" rtl="0">
              <a:lnSpc>
                <a:spcPct val="100000"/>
              </a:lnSpc>
              <a:spcBef>
                <a:spcPts val="375"/>
              </a:spcBef>
              <a:spcAft>
                <a:spcPts val="0"/>
              </a:spcAft>
              <a:buClr>
                <a:srgbClr val="3B812F"/>
              </a:buClr>
              <a:buSzPts val="1050"/>
              <a:buFont typeface="Noto Sans Symbols"/>
              <a:buChar char="❑"/>
            </a:pPr>
            <a:r>
              <a:rPr lang="en-US" sz="1800" b="0" i="0" u="none" strike="noStrike" cap="none" dirty="0">
                <a:solidFill>
                  <a:schemeClr val="dk1"/>
                </a:solidFill>
                <a:latin typeface="Arial"/>
                <a:ea typeface="Arial"/>
                <a:cs typeface="Arial"/>
                <a:sym typeface="Arial"/>
              </a:rPr>
              <a:t>SVM thường được dùng trong các bài toán ứng dụng mà trong đó việc  giải thích hoạt động (quyết định) của hệ thống cho người dùng không  phải là một yêu cầu quan trọng</a:t>
            </a:r>
            <a:endParaRPr sz="1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sánh SVM vs others</a:t>
            </a:r>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9088"/>
            <a:ext cx="10407690" cy="4741281"/>
          </a:xfrm>
          <a:prstGeom prst="rect">
            <a:avLst/>
          </a:prstGeom>
        </p:spPr>
      </p:pic>
      <p:sp>
        <p:nvSpPr>
          <p:cNvPr id="5" name="TextBox 4"/>
          <p:cNvSpPr txBox="1"/>
          <p:nvPr/>
        </p:nvSpPr>
        <p:spPr>
          <a:xfrm>
            <a:off x="838200" y="6426972"/>
            <a:ext cx="7247497" cy="307777"/>
          </a:xfrm>
          <a:prstGeom prst="rect">
            <a:avLst/>
          </a:prstGeom>
          <a:noFill/>
        </p:spPr>
        <p:txBody>
          <a:bodyPr wrap="none" rtlCol="0">
            <a:spAutoFit/>
          </a:bodyPr>
          <a:lstStyle/>
          <a:p>
            <a:r>
              <a:rPr lang="vi-VN" dirty="0"/>
              <a:t>https://roboticsknowledgebase.com/wiki/math/gaussian-process-gaussian-mixture-model/</a:t>
            </a: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extLst>
      <p:ext uri="{BB962C8B-B14F-4D97-AF65-F5344CB8AC3E}">
        <p14:creationId xmlns:p14="http://schemas.microsoft.com/office/powerpoint/2010/main" val="16450223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47"/>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959"/>
              <a:buFont typeface="Arial"/>
              <a:buNone/>
            </a:pPr>
            <a:r>
              <a:rPr lang="en-US" sz="3959"/>
              <a:t>Các bộ thư viện hỗ trợ phân lớp SVM</a:t>
            </a:r>
            <a:endParaRPr sz="3959"/>
          </a:p>
        </p:txBody>
      </p:sp>
      <p:sp>
        <p:nvSpPr>
          <p:cNvPr id="822" name="Google Shape;822;p47"/>
          <p:cNvSpPr txBox="1"/>
          <p:nvPr/>
        </p:nvSpPr>
        <p:spPr>
          <a:xfrm>
            <a:off x="838200" y="1271224"/>
            <a:ext cx="10587273" cy="4725001"/>
          </a:xfrm>
          <a:prstGeom prst="rect">
            <a:avLst/>
          </a:prstGeom>
          <a:noFill/>
          <a:ln>
            <a:noFill/>
          </a:ln>
        </p:spPr>
        <p:txBody>
          <a:bodyPr spcFirstLastPara="1" wrap="square" lIns="0" tIns="89525" rIns="0" bIns="0" anchor="t" anchorCtr="0">
            <a:spAutoFit/>
          </a:bodyPr>
          <a:lstStyle/>
          <a:p>
            <a:pPr marL="266700" marR="0" lvl="0" indent="-228600" algn="l" rtl="0">
              <a:lnSpc>
                <a:spcPct val="100000"/>
              </a:lnSpc>
              <a:spcBef>
                <a:spcPts val="0"/>
              </a:spcBef>
              <a:spcAft>
                <a:spcPts val="0"/>
              </a:spcAft>
              <a:buClr>
                <a:srgbClr val="CC9900"/>
              </a:buClr>
              <a:buSzPts val="1550"/>
              <a:buFont typeface="Noto Sans Symbols"/>
              <a:buChar char="■"/>
            </a:pPr>
            <a:r>
              <a:rPr lang="en-US" sz="2800" dirty="0" err="1">
                <a:solidFill>
                  <a:srgbClr val="0000FF"/>
                </a:solidFill>
                <a:latin typeface="Arial"/>
                <a:ea typeface="Arial"/>
                <a:cs typeface="Arial"/>
                <a:sym typeface="Arial"/>
              </a:rPr>
              <a:t>LibSVM</a:t>
            </a:r>
            <a:r>
              <a:rPr lang="en-US" sz="2800" dirty="0">
                <a:solidFill>
                  <a:srgbClr val="0000FF"/>
                </a:solidFill>
                <a:latin typeface="Arial"/>
                <a:ea typeface="Arial"/>
                <a:cs typeface="Arial"/>
                <a:sym typeface="Arial"/>
              </a:rPr>
              <a:t>:</a:t>
            </a:r>
            <a:endParaRPr sz="2800" dirty="0">
              <a:solidFill>
                <a:schemeClr val="dk1"/>
              </a:solidFill>
              <a:latin typeface="Arial"/>
              <a:ea typeface="Arial"/>
              <a:cs typeface="Arial"/>
              <a:sym typeface="Arial"/>
            </a:endParaRPr>
          </a:p>
          <a:p>
            <a:pPr marL="511175" marR="0" lvl="1" indent="-146684" algn="l" rtl="0">
              <a:lnSpc>
                <a:spcPct val="100000"/>
              </a:lnSpc>
              <a:spcBef>
                <a:spcPts val="450"/>
              </a:spcBef>
              <a:spcAft>
                <a:spcPts val="0"/>
              </a:spcAft>
              <a:buClr>
                <a:srgbClr val="3B812F"/>
              </a:buClr>
              <a:buSzPts val="1800"/>
              <a:buFont typeface="Arial"/>
              <a:buChar char="•"/>
            </a:pPr>
            <a:r>
              <a:rPr lang="en-US" sz="2800" b="0" i="0" u="sng" strike="noStrike" cap="none" dirty="0">
                <a:solidFill>
                  <a:srgbClr val="996600"/>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http://www.csie.ntu.edu.tw/~cjlin/libsvm/</a:t>
            </a:r>
            <a:endParaRPr sz="2800" b="0" i="0" u="none" strike="noStrike" cap="none" dirty="0">
              <a:solidFill>
                <a:schemeClr val="dk1"/>
              </a:solidFill>
              <a:latin typeface="Arial"/>
              <a:ea typeface="Arial"/>
              <a:cs typeface="Arial"/>
              <a:sym typeface="Arial"/>
            </a:endParaRPr>
          </a:p>
          <a:p>
            <a:pPr marL="266700" marR="0" lvl="0" indent="-228600" algn="l" rtl="0">
              <a:lnSpc>
                <a:spcPct val="100000"/>
              </a:lnSpc>
              <a:spcBef>
                <a:spcPts val="1175"/>
              </a:spcBef>
              <a:spcAft>
                <a:spcPts val="0"/>
              </a:spcAft>
              <a:buClr>
                <a:srgbClr val="CC9900"/>
              </a:buClr>
              <a:buSzPts val="1400"/>
              <a:buFont typeface="Noto Sans Symbols"/>
              <a:buChar char="■"/>
            </a:pPr>
            <a:r>
              <a:rPr lang="en-US" sz="2800" dirty="0">
                <a:solidFill>
                  <a:srgbClr val="FF0000"/>
                </a:solidFill>
                <a:latin typeface="Arial"/>
                <a:ea typeface="Arial"/>
                <a:cs typeface="Arial"/>
                <a:sym typeface="Arial"/>
              </a:rPr>
              <a:t>Linear SVM for large datasets:</a:t>
            </a:r>
            <a:endParaRPr sz="2800" dirty="0">
              <a:solidFill>
                <a:schemeClr val="dk1"/>
              </a:solidFill>
              <a:latin typeface="Arial"/>
              <a:ea typeface="Arial"/>
              <a:cs typeface="Arial"/>
              <a:sym typeface="Arial"/>
            </a:endParaRPr>
          </a:p>
          <a:p>
            <a:pPr marL="511175" marR="0" lvl="1" indent="-146684" algn="l" rtl="0">
              <a:lnSpc>
                <a:spcPct val="100000"/>
              </a:lnSpc>
              <a:spcBef>
                <a:spcPts val="459"/>
              </a:spcBef>
              <a:spcAft>
                <a:spcPts val="0"/>
              </a:spcAft>
              <a:buClr>
                <a:srgbClr val="3B812F"/>
              </a:buClr>
              <a:buSzPts val="1800"/>
              <a:buFont typeface="Arial"/>
              <a:buChar char="•"/>
            </a:pPr>
            <a:r>
              <a:rPr lang="en-US" sz="2800" b="0" i="0" u="sng" strike="noStrike" cap="none" dirty="0">
                <a:solidFill>
                  <a:srgbClr val="9966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http://www.csie.ntu.edu.tw/~cjlin/liblinear/</a:t>
            </a:r>
            <a:endParaRPr sz="2800" b="0" i="0" u="none" strike="noStrike" cap="none" dirty="0">
              <a:solidFill>
                <a:schemeClr val="dk1"/>
              </a:solidFill>
              <a:latin typeface="Arial"/>
              <a:ea typeface="Arial"/>
              <a:cs typeface="Arial"/>
              <a:sym typeface="Arial"/>
            </a:endParaRPr>
          </a:p>
          <a:p>
            <a:pPr marL="511175" marR="0" lvl="1" indent="-146684" algn="l" rtl="0">
              <a:lnSpc>
                <a:spcPct val="100000"/>
              </a:lnSpc>
              <a:spcBef>
                <a:spcPts val="440"/>
              </a:spcBef>
              <a:spcAft>
                <a:spcPts val="0"/>
              </a:spcAft>
              <a:buClr>
                <a:srgbClr val="3B812F"/>
              </a:buClr>
              <a:buSzPts val="1800"/>
              <a:buFont typeface="Arial"/>
              <a:buChar char="•"/>
            </a:pPr>
            <a:r>
              <a:rPr lang="en-US" sz="2800" b="0" i="0" u="sng" strike="noStrike" cap="none" dirty="0">
                <a:solidFill>
                  <a:schemeClr val="dk1"/>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http://www.cs.cornell.edu/people/tj/svm_light/svm_perf.html</a:t>
            </a:r>
            <a:endParaRPr sz="2800" b="0" i="0" u="none" strike="noStrike" cap="none" dirty="0">
              <a:solidFill>
                <a:schemeClr val="dk1"/>
              </a:solidFill>
              <a:latin typeface="Arial"/>
              <a:ea typeface="Arial"/>
              <a:cs typeface="Arial"/>
              <a:sym typeface="Arial"/>
            </a:endParaRPr>
          </a:p>
          <a:p>
            <a:pPr marL="266700" marR="0" lvl="0" indent="-228600" algn="l" rtl="0">
              <a:lnSpc>
                <a:spcPct val="100000"/>
              </a:lnSpc>
              <a:spcBef>
                <a:spcPts val="1175"/>
              </a:spcBef>
              <a:spcAft>
                <a:spcPts val="0"/>
              </a:spcAft>
              <a:buClr>
                <a:srgbClr val="CC9900"/>
              </a:buClr>
              <a:buSzPts val="1550"/>
              <a:buFont typeface="Noto Sans Symbols"/>
              <a:buChar char="■"/>
            </a:pPr>
            <a:r>
              <a:rPr lang="en-US" sz="2800" dirty="0" err="1">
                <a:solidFill>
                  <a:srgbClr val="0000FF"/>
                </a:solidFill>
                <a:latin typeface="Arial"/>
                <a:ea typeface="Arial"/>
                <a:cs typeface="Arial"/>
                <a:sym typeface="Arial"/>
              </a:rPr>
              <a:t>Scikit</a:t>
            </a:r>
            <a:r>
              <a:rPr lang="en-US" sz="2800" dirty="0">
                <a:solidFill>
                  <a:srgbClr val="0000FF"/>
                </a:solidFill>
                <a:latin typeface="Arial"/>
                <a:ea typeface="Arial"/>
                <a:cs typeface="Arial"/>
                <a:sym typeface="Arial"/>
              </a:rPr>
              <a:t>-learn in python:</a:t>
            </a:r>
            <a:endParaRPr sz="2800" dirty="0">
              <a:solidFill>
                <a:schemeClr val="dk1"/>
              </a:solidFill>
              <a:latin typeface="Arial"/>
              <a:ea typeface="Arial"/>
              <a:cs typeface="Arial"/>
              <a:sym typeface="Arial"/>
            </a:endParaRPr>
          </a:p>
          <a:p>
            <a:pPr marL="511175" marR="0" lvl="1" indent="-146684" algn="l" rtl="0">
              <a:lnSpc>
                <a:spcPct val="100000"/>
              </a:lnSpc>
              <a:spcBef>
                <a:spcPts val="450"/>
              </a:spcBef>
              <a:spcAft>
                <a:spcPts val="0"/>
              </a:spcAft>
              <a:buClr>
                <a:srgbClr val="3B812F"/>
              </a:buClr>
              <a:buSzPts val="1800"/>
              <a:buFont typeface="Arial"/>
              <a:buChar char="•"/>
            </a:pPr>
            <a:r>
              <a:rPr lang="en-US" sz="2800" b="0" i="0" u="sng" strike="noStrike" cap="none" dirty="0">
                <a:solidFill>
                  <a:schemeClr val="dk1"/>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http://scikit-learn.org/stable/modules/svm.html</a:t>
            </a:r>
            <a:endParaRPr sz="2800" b="0" i="0" u="none" strike="noStrike" cap="none" dirty="0">
              <a:solidFill>
                <a:schemeClr val="dk1"/>
              </a:solidFill>
              <a:latin typeface="Arial"/>
              <a:ea typeface="Arial"/>
              <a:cs typeface="Arial"/>
              <a:sym typeface="Arial"/>
            </a:endParaRPr>
          </a:p>
          <a:p>
            <a:pPr marL="266700" marR="0" lvl="0" indent="-228600" algn="l" rtl="0">
              <a:lnSpc>
                <a:spcPct val="100000"/>
              </a:lnSpc>
              <a:spcBef>
                <a:spcPts val="509"/>
              </a:spcBef>
              <a:spcAft>
                <a:spcPts val="0"/>
              </a:spcAft>
              <a:buClr>
                <a:srgbClr val="CC9900"/>
              </a:buClr>
              <a:buSzPts val="2100"/>
              <a:buFont typeface="Noto Sans Symbols"/>
              <a:buChar char="■"/>
            </a:pPr>
            <a:r>
              <a:rPr lang="en-US" sz="2800" dirty="0" err="1" smtClean="0">
                <a:solidFill>
                  <a:srgbClr val="0000FF"/>
                </a:solidFill>
              </a:rPr>
              <a:t>SVM_</a:t>
            </a:r>
            <a:r>
              <a:rPr lang="en-US" sz="2800" i="1" dirty="0" err="1" smtClean="0">
                <a:solidFill>
                  <a:srgbClr val="FF0000"/>
                </a:solidFill>
                <a:latin typeface="Arial"/>
                <a:ea typeface="Arial"/>
                <a:cs typeface="Arial"/>
                <a:sym typeface="Arial"/>
              </a:rPr>
              <a:t>light</a:t>
            </a:r>
            <a:r>
              <a:rPr lang="en-US" sz="2800" baseline="-25000" dirty="0">
                <a:solidFill>
                  <a:srgbClr val="FF0000"/>
                </a:solidFill>
                <a:latin typeface="Arial"/>
                <a:ea typeface="Arial"/>
                <a:cs typeface="Arial"/>
                <a:sym typeface="Arial"/>
              </a:rPr>
              <a:t>:</a:t>
            </a:r>
            <a:endParaRPr sz="2800" baseline="-25000" dirty="0">
              <a:solidFill>
                <a:schemeClr val="dk1"/>
              </a:solidFill>
              <a:latin typeface="Arial"/>
              <a:ea typeface="Arial"/>
              <a:cs typeface="Arial"/>
              <a:sym typeface="Arial"/>
            </a:endParaRPr>
          </a:p>
          <a:p>
            <a:pPr marL="511175" marR="0" lvl="1" indent="-146684" algn="l" rtl="0">
              <a:lnSpc>
                <a:spcPct val="100000"/>
              </a:lnSpc>
              <a:spcBef>
                <a:spcPts val="1125"/>
              </a:spcBef>
              <a:spcAft>
                <a:spcPts val="0"/>
              </a:spcAft>
              <a:buClr>
                <a:srgbClr val="3B812F"/>
              </a:buClr>
              <a:buSzPts val="1800"/>
              <a:buFont typeface="Arial"/>
              <a:buChar char="•"/>
            </a:pPr>
            <a:r>
              <a:rPr lang="en-US" sz="2800" b="0" i="0" u="sng" strike="noStrike" cap="none" dirty="0">
                <a:solidFill>
                  <a:schemeClr val="dk1"/>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http://www.cs.cornell.edu/people/tj/svm_light/index.html</a:t>
            </a:r>
            <a:endParaRPr sz="2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48"/>
          <p:cNvSpPr txBox="1">
            <a:spLocks noGrp="1"/>
          </p:cNvSpPr>
          <p:nvPr>
            <p:ph type="title"/>
          </p:nvPr>
        </p:nvSpPr>
        <p:spPr>
          <a:xfrm>
            <a:off x="831850" y="1709738"/>
            <a:ext cx="7015613"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Arial"/>
              <a:buNone/>
            </a:pPr>
            <a:r>
              <a:rPr lang="en-US" sz="5400"/>
              <a:t>Ứng dụng SVM trong phân loại phương tiện giao thông</a:t>
            </a:r>
            <a:endParaRPr sz="5400"/>
          </a:p>
        </p:txBody>
      </p:sp>
      <p:sp>
        <p:nvSpPr>
          <p:cNvPr id="828" name="Google Shape;828;p4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0"/>
            <a:ext cx="6911566" cy="1238596"/>
          </a:xfrm>
        </p:spPr>
        <p:txBody>
          <a:bodyPr>
            <a:normAutofit fontScale="90000"/>
          </a:bodyPr>
          <a:lstStyle/>
          <a:p>
            <a:r>
              <a:rPr lang="en-US" dirty="0" smtClean="0"/>
              <a:t>SVM cho bài toán phân loại</a:t>
            </a:r>
            <a:endParaRPr lang="vi-V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sp>
        <p:nvSpPr>
          <p:cNvPr id="8" name="Google Shape;815;p46"/>
          <p:cNvSpPr txBox="1"/>
          <p:nvPr/>
        </p:nvSpPr>
        <p:spPr>
          <a:xfrm>
            <a:off x="838200" y="1474927"/>
            <a:ext cx="10711179" cy="3912718"/>
          </a:xfrm>
          <a:prstGeom prst="rect">
            <a:avLst/>
          </a:prstGeom>
          <a:noFill/>
          <a:ln>
            <a:noFill/>
          </a:ln>
        </p:spPr>
        <p:txBody>
          <a:bodyPr spcFirstLastPara="1" wrap="square" lIns="0" tIns="83800" rIns="0" bIns="0" anchor="t" anchorCtr="0">
            <a:spAutoFit/>
          </a:bodyPr>
          <a:lstStyle/>
          <a:p>
            <a:pPr marL="241300" marR="0" lvl="0" indent="-228600" algn="l" rtl="0">
              <a:lnSpc>
                <a:spcPct val="100000"/>
              </a:lnSpc>
              <a:spcBef>
                <a:spcPts val="0"/>
              </a:spcBef>
              <a:spcAft>
                <a:spcPts val="0"/>
              </a:spcAft>
              <a:buClr>
                <a:srgbClr val="CC9900"/>
              </a:buClr>
              <a:buSzPts val="1400"/>
              <a:buFont typeface="Noto Sans Symbols"/>
              <a:buChar char="■"/>
            </a:pPr>
            <a:r>
              <a:rPr lang="en-US" sz="2200" dirty="0" smtClean="0">
                <a:solidFill>
                  <a:schemeClr val="dk1"/>
                </a:solidFill>
                <a:latin typeface="Arial"/>
                <a:ea typeface="Arial"/>
                <a:cs typeface="Arial"/>
                <a:sym typeface="Arial"/>
              </a:rPr>
              <a:t>Trích xuất vector đặc trưng cho các tập mẫu huấn luyện</a:t>
            </a:r>
            <a:endParaRPr sz="2200" dirty="0">
              <a:solidFill>
                <a:schemeClr val="dk1"/>
              </a:solidFill>
              <a:latin typeface="Arial"/>
              <a:ea typeface="Arial"/>
              <a:cs typeface="Arial"/>
              <a:sym typeface="Arial"/>
            </a:endParaRPr>
          </a:p>
          <a:p>
            <a:pPr marL="755650" marR="144145" lvl="0" indent="-285750" algn="l" rtl="0">
              <a:lnSpc>
                <a:spcPct val="118333"/>
              </a:lnSpc>
              <a:spcBef>
                <a:spcPts val="555"/>
              </a:spcBef>
              <a:spcAft>
                <a:spcPts val="0"/>
              </a:spcAft>
              <a:buSzPct val="60000"/>
              <a:buFont typeface="Wingdings" panose="05000000000000000000" pitchFamily="2" charset="2"/>
              <a:buChar char="q"/>
            </a:pPr>
            <a:r>
              <a:rPr lang="en-US" sz="1800" dirty="0" smtClean="0">
                <a:solidFill>
                  <a:schemeClr val="tx1"/>
                </a:solidFill>
                <a:latin typeface="Arial"/>
                <a:ea typeface="Arial"/>
                <a:cs typeface="Arial"/>
                <a:sym typeface="Arial"/>
              </a:rPr>
              <a:t>Sử dụng các kỹ thuật trích chọn đặc trưng của thị giác máy tính như HOG, SIFT, SURF, hoặc tự thiết kế</a:t>
            </a:r>
            <a:endParaRPr sz="1800" dirty="0">
              <a:solidFill>
                <a:schemeClr val="tx1"/>
              </a:solidFill>
              <a:latin typeface="Arial"/>
              <a:ea typeface="Arial"/>
              <a:cs typeface="Arial"/>
              <a:sym typeface="Arial"/>
            </a:endParaRPr>
          </a:p>
          <a:p>
            <a:pPr marL="241300" marR="0" lvl="0" indent="-228600" algn="l" rtl="0">
              <a:lnSpc>
                <a:spcPct val="100000"/>
              </a:lnSpc>
              <a:spcBef>
                <a:spcPts val="480"/>
              </a:spcBef>
              <a:spcAft>
                <a:spcPts val="0"/>
              </a:spcAft>
              <a:buClr>
                <a:srgbClr val="CC9900"/>
              </a:buClr>
              <a:buSzPts val="1400"/>
              <a:buFont typeface="Noto Sans Symbols"/>
              <a:buChar char="■"/>
            </a:pPr>
            <a:r>
              <a:rPr lang="en-US" sz="2200" dirty="0" smtClean="0">
                <a:solidFill>
                  <a:schemeClr val="dk1"/>
                </a:solidFill>
                <a:latin typeface="Arial"/>
                <a:ea typeface="Arial"/>
                <a:cs typeface="Arial"/>
                <a:sym typeface="Arial"/>
              </a:rPr>
              <a:t>Lựa chọn hàm nhân</a:t>
            </a:r>
            <a:endParaRPr sz="2200" dirty="0">
              <a:solidFill>
                <a:schemeClr val="dk1"/>
              </a:solidFill>
              <a:latin typeface="Arial"/>
              <a:ea typeface="Arial"/>
              <a:cs typeface="Arial"/>
              <a:sym typeface="Arial"/>
            </a:endParaRPr>
          </a:p>
          <a:p>
            <a:pPr marL="755650" marR="10795" lvl="0" indent="-285750" algn="l" rtl="0">
              <a:lnSpc>
                <a:spcPct val="100000"/>
              </a:lnSpc>
              <a:spcBef>
                <a:spcPts val="425"/>
              </a:spcBef>
              <a:spcAft>
                <a:spcPts val="0"/>
              </a:spcAft>
              <a:buSzPct val="60000"/>
              <a:buFont typeface="Wingdings" panose="05000000000000000000" pitchFamily="2" charset="2"/>
              <a:buChar char="q"/>
            </a:pPr>
            <a:r>
              <a:rPr lang="en-US" sz="1800" dirty="0" smtClean="0">
                <a:solidFill>
                  <a:schemeClr val="dk1"/>
                </a:solidFill>
                <a:latin typeface="Arial"/>
                <a:ea typeface="Arial"/>
                <a:cs typeface="Arial"/>
                <a:sym typeface="Arial"/>
              </a:rPr>
              <a:t>Thường dữ liệu có số chiều cao và phi tuyến</a:t>
            </a:r>
            <a:endParaRPr sz="1800" dirty="0">
              <a:solidFill>
                <a:schemeClr val="dk1"/>
              </a:solidFill>
              <a:latin typeface="Arial"/>
              <a:ea typeface="Arial"/>
              <a:cs typeface="Arial"/>
              <a:sym typeface="Arial"/>
            </a:endParaRPr>
          </a:p>
          <a:p>
            <a:pPr marL="755650" marR="0" lvl="0" indent="-285750" algn="l" rtl="0">
              <a:lnSpc>
                <a:spcPct val="100000"/>
              </a:lnSpc>
              <a:spcBef>
                <a:spcPts val="455"/>
              </a:spcBef>
              <a:spcAft>
                <a:spcPts val="0"/>
              </a:spcAft>
              <a:buSzPct val="60000"/>
              <a:buFont typeface="Wingdings" panose="05000000000000000000" pitchFamily="2" charset="2"/>
              <a:buChar char="q"/>
            </a:pPr>
            <a:r>
              <a:rPr lang="en-US" sz="1800" dirty="0" smtClean="0">
                <a:solidFill>
                  <a:schemeClr val="dk1"/>
                </a:solidFill>
                <a:latin typeface="Arial"/>
                <a:ea typeface="Arial"/>
                <a:cs typeface="Arial"/>
                <a:sym typeface="Arial"/>
              </a:rPr>
              <a:t>Chiến lược chọn hàm nhân (?) : thử - kiểm định</a:t>
            </a:r>
            <a:endParaRPr sz="1800" dirty="0">
              <a:solidFill>
                <a:schemeClr val="dk1"/>
              </a:solidFill>
              <a:latin typeface="Arial"/>
              <a:ea typeface="Arial"/>
              <a:cs typeface="Arial"/>
              <a:sym typeface="Arial"/>
            </a:endParaRPr>
          </a:p>
          <a:p>
            <a:pPr marL="241300" marR="33655" lvl="0" indent="-228600" algn="l" rtl="0">
              <a:lnSpc>
                <a:spcPct val="100000"/>
              </a:lnSpc>
              <a:spcBef>
                <a:spcPts val="505"/>
              </a:spcBef>
              <a:spcAft>
                <a:spcPts val="0"/>
              </a:spcAft>
              <a:buClr>
                <a:srgbClr val="CC9900"/>
              </a:buClr>
              <a:buSzPts val="1400"/>
              <a:buFont typeface="Noto Sans Symbols"/>
              <a:buChar char="■"/>
            </a:pPr>
            <a:r>
              <a:rPr lang="en-US" sz="2200" dirty="0" smtClean="0">
                <a:solidFill>
                  <a:schemeClr val="dk1"/>
                </a:solidFill>
                <a:latin typeface="Arial"/>
                <a:ea typeface="Arial"/>
                <a:cs typeface="Arial"/>
                <a:sym typeface="Arial"/>
              </a:rPr>
              <a:t>Sử dụng “kernel matrix” huấn luyện SVM:</a:t>
            </a:r>
            <a:endParaRPr sz="2200" dirty="0">
              <a:solidFill>
                <a:schemeClr val="dk1"/>
              </a:solidFill>
              <a:latin typeface="Arial"/>
              <a:ea typeface="Arial"/>
              <a:cs typeface="Arial"/>
              <a:sym typeface="Arial"/>
            </a:endParaRPr>
          </a:p>
          <a:p>
            <a:pPr marL="755650" marR="5080" lvl="1" indent="-285750" algn="l" rtl="0">
              <a:lnSpc>
                <a:spcPct val="118333"/>
              </a:lnSpc>
              <a:spcBef>
                <a:spcPts val="550"/>
              </a:spcBef>
              <a:spcAft>
                <a:spcPts val="0"/>
              </a:spcAft>
              <a:buClr>
                <a:srgbClr val="3B812F"/>
              </a:buClr>
              <a:buSzPts val="1050"/>
              <a:buFont typeface="Noto Sans Symbols"/>
              <a:buChar char="❑"/>
            </a:pPr>
            <a:r>
              <a:rPr lang="en-US" sz="1800" b="0" i="0" u="none" strike="noStrike" cap="none" dirty="0" smtClean="0">
                <a:solidFill>
                  <a:schemeClr val="dk1"/>
                </a:solidFill>
                <a:latin typeface="Arial"/>
                <a:ea typeface="Arial"/>
                <a:cs typeface="Arial"/>
                <a:sym typeface="Arial"/>
              </a:rPr>
              <a:t>Xác định vector hỗ trợ và các tham số w của mô hình</a:t>
            </a:r>
            <a:endParaRPr lang="en-US" sz="1800" dirty="0">
              <a:solidFill>
                <a:schemeClr val="dk1"/>
              </a:solidFill>
            </a:endParaRPr>
          </a:p>
          <a:p>
            <a:pPr marL="755650" marR="5080" indent="-285750">
              <a:lnSpc>
                <a:spcPct val="118333"/>
              </a:lnSpc>
              <a:spcBef>
                <a:spcPts val="550"/>
              </a:spcBef>
              <a:buClr>
                <a:srgbClr val="3B812F"/>
              </a:buClr>
              <a:buSzPts val="1050"/>
              <a:buFont typeface="Noto Sans Symbols"/>
              <a:buChar char="❑"/>
            </a:pPr>
            <a:endParaRPr lang="en-US" sz="2200" dirty="0">
              <a:solidFill>
                <a:schemeClr val="dk1"/>
              </a:solidFill>
            </a:endParaRPr>
          </a:p>
          <a:p>
            <a:pPr marL="755650" marR="5080" lvl="1" indent="-285750" algn="l" rtl="0">
              <a:lnSpc>
                <a:spcPct val="118333"/>
              </a:lnSpc>
              <a:spcBef>
                <a:spcPts val="550"/>
              </a:spcBef>
              <a:spcAft>
                <a:spcPts val="0"/>
              </a:spcAft>
              <a:buClr>
                <a:srgbClr val="3B812F"/>
              </a:buClr>
              <a:buSzPts val="1050"/>
              <a:buFont typeface="Noto Sans Symbols"/>
              <a:buChar char="❑"/>
            </a:pPr>
            <a:endParaRPr lang="en-US" sz="1800" b="0" i="0" u="none" strike="noStrike" cap="none" dirty="0" smtClean="0">
              <a:solidFill>
                <a:schemeClr val="dk1"/>
              </a:solidFill>
              <a:latin typeface="Arial"/>
              <a:ea typeface="Arial"/>
              <a:cs typeface="Arial"/>
              <a:sym typeface="Arial"/>
            </a:endParaRPr>
          </a:p>
        </p:txBody>
      </p:sp>
      <p:sp>
        <p:nvSpPr>
          <p:cNvPr id="9" name="Rectangle 8"/>
          <p:cNvSpPr/>
          <p:nvPr/>
        </p:nvSpPr>
        <p:spPr>
          <a:xfrm>
            <a:off x="744493" y="4730688"/>
            <a:ext cx="8254651" cy="1113125"/>
          </a:xfrm>
          <a:prstGeom prst="rect">
            <a:avLst/>
          </a:prstGeom>
        </p:spPr>
        <p:txBody>
          <a:bodyPr wrap="square">
            <a:spAutoFit/>
          </a:bodyPr>
          <a:lstStyle/>
          <a:p>
            <a:pPr marL="241300" marR="33655" lvl="0" indent="-228600">
              <a:spcBef>
                <a:spcPts val="505"/>
              </a:spcBef>
              <a:buClr>
                <a:srgbClr val="CC9900"/>
              </a:buClr>
              <a:buSzPts val="1400"/>
              <a:buFont typeface="Noto Sans Symbols"/>
              <a:buChar char="■"/>
            </a:pPr>
            <a:r>
              <a:rPr lang="en-US" sz="2200" dirty="0">
                <a:solidFill>
                  <a:schemeClr val="dk1"/>
                </a:solidFill>
              </a:rPr>
              <a:t>Phân loại mẫu dữ liệu mới: </a:t>
            </a:r>
            <a:r>
              <a:rPr lang="en-US" sz="2200" dirty="0">
                <a:solidFill>
                  <a:schemeClr val="dk1"/>
                </a:solidFill>
              </a:rPr>
              <a:t> </a:t>
            </a:r>
            <a:endParaRPr lang="en-US" sz="2200" dirty="0" smtClean="0">
              <a:solidFill>
                <a:schemeClr val="dk1"/>
              </a:solidFill>
            </a:endParaRPr>
          </a:p>
          <a:p>
            <a:pPr marL="715963" marR="33655" lvl="8" indent="-273050">
              <a:spcBef>
                <a:spcPts val="505"/>
              </a:spcBef>
              <a:buClr>
                <a:srgbClr val="CC9900"/>
              </a:buClr>
              <a:buSzPct val="60000"/>
              <a:buFont typeface="Wingdings" panose="05000000000000000000" pitchFamily="2" charset="2"/>
              <a:buChar char="q"/>
            </a:pPr>
            <a:r>
              <a:rPr lang="en-US" sz="1800" dirty="0">
                <a:solidFill>
                  <a:schemeClr val="dk1"/>
                </a:solidFill>
              </a:rPr>
              <a:t>tính khoảng cách hàm nhân giữa mẫu mới và các vector </a:t>
            </a:r>
            <a:r>
              <a:rPr lang="en-US" sz="1800" dirty="0" smtClean="0">
                <a:solidFill>
                  <a:schemeClr val="dk1"/>
                </a:solidFill>
              </a:rPr>
              <a:t>hỗ </a:t>
            </a:r>
            <a:r>
              <a:rPr lang="en-US" sz="1800" dirty="0">
                <a:solidFill>
                  <a:schemeClr val="dk1"/>
                </a:solidFill>
              </a:rPr>
              <a:t>trợ</a:t>
            </a:r>
            <a:r>
              <a:rPr lang="en-US" sz="1800" dirty="0">
                <a:solidFill>
                  <a:schemeClr val="dk1"/>
                </a:solidFill>
              </a:rPr>
              <a:t>, </a:t>
            </a:r>
          </a:p>
          <a:p>
            <a:pPr marL="715963" marR="33655" lvl="8" indent="-273050">
              <a:spcBef>
                <a:spcPts val="505"/>
              </a:spcBef>
              <a:buClr>
                <a:srgbClr val="CC9900"/>
              </a:buClr>
              <a:buSzPct val="60000"/>
              <a:buFont typeface="Wingdings" panose="05000000000000000000" pitchFamily="2" charset="2"/>
              <a:buChar char="q"/>
            </a:pPr>
            <a:r>
              <a:rPr lang="en-US" sz="1800" dirty="0">
                <a:solidFill>
                  <a:schemeClr val="dk1"/>
                </a:solidFill>
              </a:rPr>
              <a:t>lắp w vào tính </a:t>
            </a:r>
            <a:r>
              <a:rPr lang="en-US" sz="1800" dirty="0">
                <a:solidFill>
                  <a:schemeClr val="dk1"/>
                </a:solidFill>
              </a:rPr>
              <a:t>toán và kiểm tra dấu của kết quả biểu thức đầu ra</a:t>
            </a:r>
          </a:p>
        </p:txBody>
      </p:sp>
      <p:pic>
        <p:nvPicPr>
          <p:cNvPr id="10" name="Picture 9"/>
          <p:cNvPicPr>
            <a:picLocks noChangeAspect="1"/>
          </p:cNvPicPr>
          <p:nvPr/>
        </p:nvPicPr>
        <p:blipFill>
          <a:blip r:embed="rId2"/>
          <a:stretch>
            <a:fillRect/>
          </a:stretch>
        </p:blipFill>
        <p:spPr>
          <a:xfrm>
            <a:off x="8627352" y="2540077"/>
            <a:ext cx="3296061" cy="3344833"/>
          </a:xfrm>
          <a:prstGeom prst="rect">
            <a:avLst/>
          </a:prstGeom>
        </p:spPr>
      </p:pic>
    </p:spTree>
    <p:extLst>
      <p:ext uri="{BB962C8B-B14F-4D97-AF65-F5344CB8AC3E}">
        <p14:creationId xmlns:p14="http://schemas.microsoft.com/office/powerpoint/2010/main" val="231443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6633"/>
                </a:solidFill>
                <a:latin typeface="Tahoma"/>
                <a:ea typeface="Tahoma"/>
                <a:cs typeface="Tahoma"/>
                <a:sym typeface="Tahoma"/>
              </a:rPr>
              <a:t>Giới thiệu về SVM	</a:t>
            </a:r>
            <a:endParaRPr lang="vi-VN" dirty="0"/>
          </a:p>
        </p:txBody>
      </p:sp>
      <p:sp>
        <p:nvSpPr>
          <p:cNvPr id="4" name="Text Placeholder 3"/>
          <p:cNvSpPr>
            <a:spLocks noGrp="1"/>
          </p:cNvSpPr>
          <p:nvPr>
            <p:ph type="body" idx="1"/>
          </p:nvPr>
        </p:nvSpPr>
        <p:spPr/>
        <p:txBody>
          <a:bodyPr/>
          <a:lstStyle/>
          <a:p>
            <a:pPr marL="241300" lvl="0" indent="-228600">
              <a:spcBef>
                <a:spcPts val="0"/>
              </a:spcBef>
              <a:buClr>
                <a:srgbClr val="CC9900"/>
              </a:buClr>
              <a:buSzPts val="1550"/>
              <a:buFont typeface="Noto Sans Symbols"/>
              <a:buChar char="■"/>
            </a:pPr>
            <a:r>
              <a:rPr lang="vi-VN" dirty="0"/>
              <a:t>SVM có một nền tảng lý thuyết chặt chẽ</a:t>
            </a:r>
          </a:p>
          <a:p>
            <a:pPr marL="241300" marR="5080" lvl="0" indent="-228600">
              <a:lnSpc>
                <a:spcPct val="100299"/>
              </a:lnSpc>
              <a:spcBef>
                <a:spcPts val="1080"/>
              </a:spcBef>
              <a:buClr>
                <a:srgbClr val="CC9900"/>
              </a:buClr>
              <a:buSzPts val="1550"/>
              <a:buFont typeface="Noto Sans Symbols"/>
              <a:buChar char="■"/>
            </a:pPr>
            <a:r>
              <a:rPr lang="vi-VN" dirty="0"/>
              <a:t>SVM là một phương pháp tốt (phù hợp) đối với những bài  toán phân lớp có không gian rất nhiều chiều (các đối  tượng cần phân lớp được biểu diễn bởi một tập rất lớn  các thuộc tính)</a:t>
            </a:r>
          </a:p>
          <a:p>
            <a:pPr marL="241300" marR="154940" lvl="0" indent="-228600">
              <a:lnSpc>
                <a:spcPct val="100099"/>
              </a:lnSpc>
              <a:spcBef>
                <a:spcPts val="1085"/>
              </a:spcBef>
              <a:buClr>
                <a:srgbClr val="CC9900"/>
              </a:buClr>
              <a:buSzPts val="1550"/>
              <a:buFont typeface="Noto Sans Symbols"/>
              <a:buChar char="■"/>
            </a:pPr>
            <a:r>
              <a:rPr lang="vi-VN" dirty="0"/>
              <a:t>SVM đã được biết đến là một trong số các phương pháp  phân lớp tốt nhất đối với các bài toán phân lớp văn bản  (text classification)</a:t>
            </a:r>
          </a:p>
          <a:p>
            <a:endParaRPr lang="vi-V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9"/>
          <p:cNvSpPr/>
          <p:nvPr/>
        </p:nvSpPr>
        <p:spPr>
          <a:xfrm>
            <a:off x="9597136" y="76200"/>
            <a:ext cx="2463800" cy="57454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5" name="Google Shape;835;p49"/>
          <p:cNvSpPr txBox="1">
            <a:spLocks noGrp="1"/>
          </p:cNvSpPr>
          <p:nvPr>
            <p:ph type="title"/>
          </p:nvPr>
        </p:nvSpPr>
        <p:spPr>
          <a:xfrm>
            <a:off x="838200" y="0"/>
            <a:ext cx="6299359" cy="1238596"/>
          </a:xfrm>
          <a:prstGeom prst="rect">
            <a:avLst/>
          </a:prstGeom>
          <a:noFill/>
          <a:ln>
            <a:noFill/>
          </a:ln>
        </p:spPr>
        <p:txBody>
          <a:bodyPr spcFirstLastPara="1" wrap="square" lIns="0" tIns="12700" rIns="0" bIns="0" anchor="ctr" anchorCtr="0">
            <a:spAutoFit/>
          </a:bodyPr>
          <a:lstStyle/>
          <a:p>
            <a:pPr marL="13334" lvl="0" indent="0" algn="l" rtl="0">
              <a:lnSpc>
                <a:spcPct val="100000"/>
              </a:lnSpc>
              <a:spcBef>
                <a:spcPts val="0"/>
              </a:spcBef>
              <a:spcAft>
                <a:spcPts val="0"/>
              </a:spcAft>
              <a:buClr>
                <a:schemeClr val="dk1"/>
              </a:buClr>
              <a:buSzPts val="4400"/>
              <a:buFont typeface="Arial"/>
              <a:buNone/>
            </a:pPr>
            <a:r>
              <a:rPr lang="en-US"/>
              <a:t>Phân </a:t>
            </a:r>
            <a:r>
              <a:rPr lang="en-US">
                <a:latin typeface="Arial"/>
                <a:ea typeface="Arial"/>
                <a:cs typeface="Arial"/>
                <a:sym typeface="Arial"/>
              </a:rPr>
              <a:t>loại </a:t>
            </a:r>
            <a:r>
              <a:rPr lang="en-US"/>
              <a:t>ph</a:t>
            </a:r>
            <a:r>
              <a:rPr lang="en-US">
                <a:latin typeface="Times New Roman"/>
                <a:ea typeface="Times New Roman"/>
                <a:cs typeface="Times New Roman"/>
                <a:sym typeface="Times New Roman"/>
              </a:rPr>
              <a:t>ư</a:t>
            </a:r>
            <a:r>
              <a:rPr lang="en-US">
                <a:latin typeface="Arial"/>
                <a:ea typeface="Arial"/>
                <a:cs typeface="Arial"/>
                <a:sym typeface="Arial"/>
              </a:rPr>
              <a:t>ơng tiện </a:t>
            </a:r>
            <a:r>
              <a:rPr lang="en-US"/>
              <a:t>giao thông</a:t>
            </a:r>
            <a:endParaRPr/>
          </a:p>
        </p:txBody>
      </p:sp>
      <p:sp>
        <p:nvSpPr>
          <p:cNvPr id="836" name="Google Shape;836;p49"/>
          <p:cNvSpPr/>
          <p:nvPr/>
        </p:nvSpPr>
        <p:spPr>
          <a:xfrm>
            <a:off x="788417" y="2250949"/>
            <a:ext cx="1235455" cy="118871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7" name="Google Shape;837;p49"/>
          <p:cNvSpPr/>
          <p:nvPr/>
        </p:nvSpPr>
        <p:spPr>
          <a:xfrm>
            <a:off x="3350768" y="2297429"/>
            <a:ext cx="1221232" cy="118872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8" name="Google Shape;838;p49"/>
          <p:cNvSpPr/>
          <p:nvPr/>
        </p:nvSpPr>
        <p:spPr>
          <a:xfrm>
            <a:off x="8196071" y="2297429"/>
            <a:ext cx="674624" cy="118872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Google Shape;839;p49"/>
          <p:cNvSpPr/>
          <p:nvPr/>
        </p:nvSpPr>
        <p:spPr>
          <a:xfrm>
            <a:off x="10197591" y="2334768"/>
            <a:ext cx="749807" cy="118871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49"/>
          <p:cNvSpPr/>
          <p:nvPr/>
        </p:nvSpPr>
        <p:spPr>
          <a:xfrm>
            <a:off x="5898895" y="2297429"/>
            <a:ext cx="970280" cy="118872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1" name="Google Shape;841;p49"/>
          <p:cNvSpPr txBox="1"/>
          <p:nvPr/>
        </p:nvSpPr>
        <p:spPr>
          <a:xfrm>
            <a:off x="1117938" y="1639062"/>
            <a:ext cx="11074062" cy="44307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Arial"/>
                <a:ea typeface="Arial"/>
                <a:cs typeface="Arial"/>
                <a:sym typeface="Arial"/>
              </a:rPr>
              <a:t>Car	      Bus	              Truck	Motorbike	   Pedestrian</a:t>
            </a:r>
            <a:endParaRPr sz="2800">
              <a:solidFill>
                <a:schemeClr val="dk1"/>
              </a:solidFill>
              <a:latin typeface="Arial"/>
              <a:ea typeface="Arial"/>
              <a:cs typeface="Arial"/>
              <a:sym typeface="Arial"/>
            </a:endParaRPr>
          </a:p>
        </p:txBody>
      </p:sp>
      <p:sp>
        <p:nvSpPr>
          <p:cNvPr id="842" name="Google Shape;842;p49"/>
          <p:cNvSpPr/>
          <p:nvPr/>
        </p:nvSpPr>
        <p:spPr>
          <a:xfrm>
            <a:off x="3338576" y="3780282"/>
            <a:ext cx="1271016" cy="118872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3" name="Google Shape;843;p49"/>
          <p:cNvSpPr/>
          <p:nvPr/>
        </p:nvSpPr>
        <p:spPr>
          <a:xfrm>
            <a:off x="3370073" y="5288279"/>
            <a:ext cx="1152143" cy="118872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Google Shape;844;p49"/>
          <p:cNvSpPr/>
          <p:nvPr/>
        </p:nvSpPr>
        <p:spPr>
          <a:xfrm>
            <a:off x="754888" y="5288279"/>
            <a:ext cx="1323848" cy="118872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5" name="Google Shape;845;p49"/>
          <p:cNvSpPr/>
          <p:nvPr/>
        </p:nvSpPr>
        <p:spPr>
          <a:xfrm>
            <a:off x="788416" y="3780282"/>
            <a:ext cx="1256792" cy="118872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6" name="Google Shape;846;p49"/>
          <p:cNvSpPr/>
          <p:nvPr/>
        </p:nvSpPr>
        <p:spPr>
          <a:xfrm>
            <a:off x="5982207" y="3780282"/>
            <a:ext cx="854455" cy="118872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7" name="Google Shape;847;p49"/>
          <p:cNvSpPr/>
          <p:nvPr/>
        </p:nvSpPr>
        <p:spPr>
          <a:xfrm>
            <a:off x="5910071" y="5288279"/>
            <a:ext cx="998728" cy="118872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8" name="Google Shape;848;p49"/>
          <p:cNvSpPr/>
          <p:nvPr/>
        </p:nvSpPr>
        <p:spPr>
          <a:xfrm>
            <a:off x="8149336" y="3780282"/>
            <a:ext cx="827024" cy="1188720"/>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9" name="Google Shape;849;p49"/>
          <p:cNvSpPr/>
          <p:nvPr/>
        </p:nvSpPr>
        <p:spPr>
          <a:xfrm>
            <a:off x="8166607" y="5288279"/>
            <a:ext cx="792479" cy="1188720"/>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0" name="Google Shape;850;p49"/>
          <p:cNvSpPr/>
          <p:nvPr/>
        </p:nvSpPr>
        <p:spPr>
          <a:xfrm>
            <a:off x="10268711" y="3780282"/>
            <a:ext cx="700024" cy="1188720"/>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1" name="Google Shape;851;p49"/>
          <p:cNvSpPr/>
          <p:nvPr/>
        </p:nvSpPr>
        <p:spPr>
          <a:xfrm>
            <a:off x="10282937" y="5288279"/>
            <a:ext cx="671575" cy="1188720"/>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50"/>
          <p:cNvSpPr/>
          <p:nvPr/>
        </p:nvSpPr>
        <p:spPr>
          <a:xfrm>
            <a:off x="9597136" y="76200"/>
            <a:ext cx="2463800" cy="57454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7" name="Google Shape;857;p50"/>
          <p:cNvSpPr/>
          <p:nvPr/>
        </p:nvSpPr>
        <p:spPr>
          <a:xfrm>
            <a:off x="9753600" y="5029200"/>
            <a:ext cx="2336800" cy="914400"/>
          </a:xfrm>
          <a:custGeom>
            <a:avLst/>
            <a:gdLst/>
            <a:ahLst/>
            <a:cxnLst/>
            <a:rect l="l" t="t" r="r" b="b"/>
            <a:pathLst>
              <a:path w="1752600" h="914400" extrusionOk="0">
                <a:moveTo>
                  <a:pt x="1600200" y="0"/>
                </a:moveTo>
                <a:lnTo>
                  <a:pt x="152400" y="0"/>
                </a:lnTo>
                <a:lnTo>
                  <a:pt x="104217" y="7766"/>
                </a:lnTo>
                <a:lnTo>
                  <a:pt x="62380" y="29394"/>
                </a:lnTo>
                <a:lnTo>
                  <a:pt x="29394" y="62380"/>
                </a:lnTo>
                <a:lnTo>
                  <a:pt x="7766" y="104217"/>
                </a:lnTo>
                <a:lnTo>
                  <a:pt x="0" y="152400"/>
                </a:lnTo>
                <a:lnTo>
                  <a:pt x="0" y="762000"/>
                </a:lnTo>
                <a:lnTo>
                  <a:pt x="7766" y="810168"/>
                </a:lnTo>
                <a:lnTo>
                  <a:pt x="29394" y="852003"/>
                </a:lnTo>
                <a:lnTo>
                  <a:pt x="62380" y="884994"/>
                </a:lnTo>
                <a:lnTo>
                  <a:pt x="104217" y="906630"/>
                </a:lnTo>
                <a:lnTo>
                  <a:pt x="152400" y="914400"/>
                </a:lnTo>
                <a:lnTo>
                  <a:pt x="1600200" y="914400"/>
                </a:lnTo>
                <a:lnTo>
                  <a:pt x="1648382" y="906630"/>
                </a:lnTo>
                <a:lnTo>
                  <a:pt x="1690219" y="884994"/>
                </a:lnTo>
                <a:lnTo>
                  <a:pt x="1723205" y="852003"/>
                </a:lnTo>
                <a:lnTo>
                  <a:pt x="1744833" y="810168"/>
                </a:lnTo>
                <a:lnTo>
                  <a:pt x="1752600" y="762000"/>
                </a:lnTo>
                <a:lnTo>
                  <a:pt x="1752600" y="152400"/>
                </a:lnTo>
                <a:lnTo>
                  <a:pt x="1744833" y="104217"/>
                </a:lnTo>
                <a:lnTo>
                  <a:pt x="1723205" y="62380"/>
                </a:lnTo>
                <a:lnTo>
                  <a:pt x="1690219" y="29394"/>
                </a:lnTo>
                <a:lnTo>
                  <a:pt x="1648382" y="7766"/>
                </a:lnTo>
                <a:lnTo>
                  <a:pt x="1600200" y="0"/>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8" name="Google Shape;858;p50"/>
          <p:cNvSpPr txBox="1"/>
          <p:nvPr/>
        </p:nvSpPr>
        <p:spPr>
          <a:xfrm>
            <a:off x="10063819" y="5271516"/>
            <a:ext cx="1720427"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FFFF"/>
                </a:solidFill>
                <a:latin typeface="Arial"/>
                <a:ea typeface="Arial"/>
                <a:cs typeface="Arial"/>
                <a:sym typeface="Arial"/>
              </a:rPr>
              <a:t>Prediction</a:t>
            </a:r>
            <a:endParaRPr sz="2400">
              <a:solidFill>
                <a:schemeClr val="dk1"/>
              </a:solidFill>
              <a:latin typeface="Arial"/>
              <a:ea typeface="Arial"/>
              <a:cs typeface="Arial"/>
              <a:sym typeface="Arial"/>
            </a:endParaRPr>
          </a:p>
        </p:txBody>
      </p:sp>
      <p:sp>
        <p:nvSpPr>
          <p:cNvPr id="859" name="Google Shape;859;p50"/>
          <p:cNvSpPr txBox="1">
            <a:spLocks noGrp="1"/>
          </p:cNvSpPr>
          <p:nvPr>
            <p:ph type="title"/>
          </p:nvPr>
        </p:nvSpPr>
        <p:spPr>
          <a:xfrm>
            <a:off x="714587" y="96265"/>
            <a:ext cx="6525260" cy="57404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600"/>
              <a:buFont typeface="Arial"/>
              <a:buNone/>
            </a:pPr>
            <a:r>
              <a:rPr lang="en-US" sz="3600" b="0">
                <a:latin typeface="Arial"/>
                <a:ea typeface="Arial"/>
                <a:cs typeface="Arial"/>
                <a:sym typeface="Arial"/>
              </a:rPr>
              <a:t>Sơ đồ pipeline đơn giản</a:t>
            </a:r>
            <a:endParaRPr sz="3600">
              <a:latin typeface="Arial"/>
              <a:ea typeface="Arial"/>
              <a:cs typeface="Arial"/>
              <a:sym typeface="Arial"/>
            </a:endParaRPr>
          </a:p>
        </p:txBody>
      </p:sp>
      <p:sp>
        <p:nvSpPr>
          <p:cNvPr id="860" name="Google Shape;860;p50"/>
          <p:cNvSpPr/>
          <p:nvPr/>
        </p:nvSpPr>
        <p:spPr>
          <a:xfrm>
            <a:off x="7010400" y="838200"/>
            <a:ext cx="2133600" cy="838200"/>
          </a:xfrm>
          <a:custGeom>
            <a:avLst/>
            <a:gdLst/>
            <a:ahLst/>
            <a:cxnLst/>
            <a:rect l="l" t="t" r="r" b="b"/>
            <a:pathLst>
              <a:path w="1600200" h="838200" extrusionOk="0">
                <a:moveTo>
                  <a:pt x="1460500" y="0"/>
                </a:moveTo>
                <a:lnTo>
                  <a:pt x="139700" y="0"/>
                </a:lnTo>
                <a:lnTo>
                  <a:pt x="95520" y="7116"/>
                </a:lnTo>
                <a:lnTo>
                  <a:pt x="57168" y="26936"/>
                </a:lnTo>
                <a:lnTo>
                  <a:pt x="26936" y="57168"/>
                </a:lnTo>
                <a:lnTo>
                  <a:pt x="7116" y="95520"/>
                </a:lnTo>
                <a:lnTo>
                  <a:pt x="0" y="139700"/>
                </a:lnTo>
                <a:lnTo>
                  <a:pt x="0" y="698500"/>
                </a:lnTo>
                <a:lnTo>
                  <a:pt x="7116" y="742679"/>
                </a:lnTo>
                <a:lnTo>
                  <a:pt x="26936" y="781031"/>
                </a:lnTo>
                <a:lnTo>
                  <a:pt x="57168" y="811263"/>
                </a:lnTo>
                <a:lnTo>
                  <a:pt x="95520" y="831083"/>
                </a:lnTo>
                <a:lnTo>
                  <a:pt x="139700" y="838200"/>
                </a:lnTo>
                <a:lnTo>
                  <a:pt x="1460500" y="838200"/>
                </a:lnTo>
                <a:lnTo>
                  <a:pt x="1504679" y="831083"/>
                </a:lnTo>
                <a:lnTo>
                  <a:pt x="1543031" y="811263"/>
                </a:lnTo>
                <a:lnTo>
                  <a:pt x="1573263" y="781031"/>
                </a:lnTo>
                <a:lnTo>
                  <a:pt x="1593083" y="742679"/>
                </a:lnTo>
                <a:lnTo>
                  <a:pt x="1600200" y="698500"/>
                </a:lnTo>
                <a:lnTo>
                  <a:pt x="1600200" y="139700"/>
                </a:lnTo>
                <a:lnTo>
                  <a:pt x="1593083" y="95520"/>
                </a:lnTo>
                <a:lnTo>
                  <a:pt x="1573263" y="57168"/>
                </a:lnTo>
                <a:lnTo>
                  <a:pt x="1543031" y="26936"/>
                </a:lnTo>
                <a:lnTo>
                  <a:pt x="1504679" y="7116"/>
                </a:lnTo>
                <a:lnTo>
                  <a:pt x="1460500" y="0"/>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1" name="Google Shape;861;p50"/>
          <p:cNvSpPr txBox="1"/>
          <p:nvPr/>
        </p:nvSpPr>
        <p:spPr>
          <a:xfrm>
            <a:off x="7407318" y="858775"/>
            <a:ext cx="1340273" cy="757555"/>
          </a:xfrm>
          <a:prstGeom prst="rect">
            <a:avLst/>
          </a:prstGeom>
          <a:noFill/>
          <a:ln>
            <a:noFill/>
          </a:ln>
        </p:spPr>
        <p:txBody>
          <a:bodyPr spcFirstLastPara="1" wrap="square" lIns="0" tIns="12700" rIns="0" bIns="0" anchor="t" anchorCtr="0">
            <a:spAutoFit/>
          </a:bodyPr>
          <a:lstStyle/>
          <a:p>
            <a:pPr marL="114300" marR="5080" lvl="0" indent="-102235" algn="l" rtl="0">
              <a:lnSpc>
                <a:spcPct val="100000"/>
              </a:lnSpc>
              <a:spcBef>
                <a:spcPts val="0"/>
              </a:spcBef>
              <a:spcAft>
                <a:spcPts val="0"/>
              </a:spcAft>
              <a:buNone/>
            </a:pPr>
            <a:r>
              <a:rPr lang="en-US" sz="2400">
                <a:solidFill>
                  <a:srgbClr val="FFFFFF"/>
                </a:solidFill>
                <a:latin typeface="Arial"/>
                <a:ea typeface="Arial"/>
                <a:cs typeface="Arial"/>
                <a:sym typeface="Arial"/>
              </a:rPr>
              <a:t>Training  Labels</a:t>
            </a:r>
            <a:endParaRPr sz="2400">
              <a:solidFill>
                <a:schemeClr val="dk1"/>
              </a:solidFill>
              <a:latin typeface="Arial"/>
              <a:ea typeface="Arial"/>
              <a:cs typeface="Arial"/>
              <a:sym typeface="Arial"/>
            </a:endParaRPr>
          </a:p>
        </p:txBody>
      </p:sp>
      <p:sp>
        <p:nvSpPr>
          <p:cNvPr id="862" name="Google Shape;862;p50"/>
          <p:cNvSpPr txBox="1"/>
          <p:nvPr/>
        </p:nvSpPr>
        <p:spPr>
          <a:xfrm>
            <a:off x="310557" y="1675384"/>
            <a:ext cx="2860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Ảnh huấn luyện</a:t>
            </a:r>
            <a:endParaRPr sz="2400">
              <a:solidFill>
                <a:schemeClr val="dk1"/>
              </a:solidFill>
              <a:latin typeface="Arial"/>
              <a:ea typeface="Arial"/>
              <a:cs typeface="Arial"/>
              <a:sym typeface="Arial"/>
            </a:endParaRPr>
          </a:p>
        </p:txBody>
      </p:sp>
      <p:sp>
        <p:nvSpPr>
          <p:cNvPr id="863" name="Google Shape;863;p50"/>
          <p:cNvSpPr/>
          <p:nvPr/>
        </p:nvSpPr>
        <p:spPr>
          <a:xfrm>
            <a:off x="7213600" y="2286000"/>
            <a:ext cx="1828800" cy="914400"/>
          </a:xfrm>
          <a:custGeom>
            <a:avLst/>
            <a:gdLst/>
            <a:ahLst/>
            <a:cxnLst/>
            <a:rect l="l" t="t" r="r" b="b"/>
            <a:pathLst>
              <a:path w="1371600" h="914400" extrusionOk="0">
                <a:moveTo>
                  <a:pt x="1219200"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219200" y="914400"/>
                </a:lnTo>
                <a:lnTo>
                  <a:pt x="1267382" y="906633"/>
                </a:lnTo>
                <a:lnTo>
                  <a:pt x="1309219" y="885005"/>
                </a:lnTo>
                <a:lnTo>
                  <a:pt x="1342205" y="852019"/>
                </a:lnTo>
                <a:lnTo>
                  <a:pt x="1363833" y="810182"/>
                </a:lnTo>
                <a:lnTo>
                  <a:pt x="1371600" y="762000"/>
                </a:lnTo>
                <a:lnTo>
                  <a:pt x="1371600" y="152400"/>
                </a:lnTo>
                <a:lnTo>
                  <a:pt x="1363833" y="104217"/>
                </a:lnTo>
                <a:lnTo>
                  <a:pt x="1342205" y="62380"/>
                </a:lnTo>
                <a:lnTo>
                  <a:pt x="1309219" y="29394"/>
                </a:lnTo>
                <a:lnTo>
                  <a:pt x="1267382" y="7766"/>
                </a:lnTo>
                <a:lnTo>
                  <a:pt x="1219200" y="0"/>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4" name="Google Shape;864;p50"/>
          <p:cNvSpPr txBox="1"/>
          <p:nvPr/>
        </p:nvSpPr>
        <p:spPr>
          <a:xfrm>
            <a:off x="7458456" y="2528061"/>
            <a:ext cx="133942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FFFF"/>
                </a:solidFill>
                <a:latin typeface="Arial"/>
                <a:ea typeface="Arial"/>
                <a:cs typeface="Arial"/>
                <a:sym typeface="Arial"/>
              </a:rPr>
              <a:t>Training</a:t>
            </a:r>
            <a:endParaRPr sz="2400">
              <a:solidFill>
                <a:schemeClr val="dk1"/>
              </a:solidFill>
              <a:latin typeface="Arial"/>
              <a:ea typeface="Arial"/>
              <a:cs typeface="Arial"/>
              <a:sym typeface="Arial"/>
            </a:endParaRPr>
          </a:p>
        </p:txBody>
      </p:sp>
      <p:sp>
        <p:nvSpPr>
          <p:cNvPr id="865" name="Google Shape;865;p50"/>
          <p:cNvSpPr/>
          <p:nvPr/>
        </p:nvSpPr>
        <p:spPr>
          <a:xfrm>
            <a:off x="4267200" y="2286000"/>
            <a:ext cx="2032000" cy="914400"/>
          </a:xfrm>
          <a:custGeom>
            <a:avLst/>
            <a:gdLst/>
            <a:ahLst/>
            <a:cxnLst/>
            <a:rect l="l" t="t" r="r" b="b"/>
            <a:pathLst>
              <a:path w="1524000" h="914400" extrusionOk="0">
                <a:moveTo>
                  <a:pt x="1371600"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371600" y="914400"/>
                </a:lnTo>
                <a:lnTo>
                  <a:pt x="1419782" y="906633"/>
                </a:lnTo>
                <a:lnTo>
                  <a:pt x="1461619" y="885005"/>
                </a:lnTo>
                <a:lnTo>
                  <a:pt x="1494605" y="852019"/>
                </a:lnTo>
                <a:lnTo>
                  <a:pt x="1516233" y="810182"/>
                </a:lnTo>
                <a:lnTo>
                  <a:pt x="1524000" y="762000"/>
                </a:lnTo>
                <a:lnTo>
                  <a:pt x="1524000" y="152400"/>
                </a:lnTo>
                <a:lnTo>
                  <a:pt x="1516233" y="104217"/>
                </a:lnTo>
                <a:lnTo>
                  <a:pt x="1494605" y="62380"/>
                </a:lnTo>
                <a:lnTo>
                  <a:pt x="1461619" y="29394"/>
                </a:lnTo>
                <a:lnTo>
                  <a:pt x="1419782" y="7766"/>
                </a:lnTo>
                <a:lnTo>
                  <a:pt x="1371600" y="0"/>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6" name="Google Shape;866;p50"/>
          <p:cNvSpPr txBox="1"/>
          <p:nvPr/>
        </p:nvSpPr>
        <p:spPr>
          <a:xfrm>
            <a:off x="4556760" y="2345182"/>
            <a:ext cx="1456267" cy="756920"/>
          </a:xfrm>
          <a:prstGeom prst="rect">
            <a:avLst/>
          </a:prstGeom>
          <a:noFill/>
          <a:ln>
            <a:noFill/>
          </a:ln>
        </p:spPr>
        <p:txBody>
          <a:bodyPr spcFirstLastPara="1" wrap="square" lIns="0" tIns="12700" rIns="0" bIns="0" anchor="t" anchorCtr="0">
            <a:spAutoFit/>
          </a:bodyPr>
          <a:lstStyle/>
          <a:p>
            <a:pPr marL="12700" marR="5080" lvl="0" indent="152400" algn="l" rtl="0">
              <a:lnSpc>
                <a:spcPct val="100000"/>
              </a:lnSpc>
              <a:spcBef>
                <a:spcPts val="0"/>
              </a:spcBef>
              <a:spcAft>
                <a:spcPts val="0"/>
              </a:spcAft>
              <a:buNone/>
            </a:pPr>
            <a:r>
              <a:rPr lang="en-US" sz="2400">
                <a:solidFill>
                  <a:srgbClr val="FFFFFF"/>
                </a:solidFill>
                <a:latin typeface="Arial"/>
                <a:ea typeface="Arial"/>
                <a:cs typeface="Arial"/>
                <a:sym typeface="Arial"/>
              </a:rPr>
              <a:t>Image  Features</a:t>
            </a:r>
            <a:endParaRPr sz="2400">
              <a:solidFill>
                <a:schemeClr val="dk1"/>
              </a:solidFill>
              <a:latin typeface="Arial"/>
              <a:ea typeface="Arial"/>
              <a:cs typeface="Arial"/>
              <a:sym typeface="Arial"/>
            </a:endParaRPr>
          </a:p>
        </p:txBody>
      </p:sp>
      <p:sp>
        <p:nvSpPr>
          <p:cNvPr id="867" name="Google Shape;867;p50"/>
          <p:cNvSpPr/>
          <p:nvPr/>
        </p:nvSpPr>
        <p:spPr>
          <a:xfrm>
            <a:off x="3657600" y="5029200"/>
            <a:ext cx="2336800" cy="914400"/>
          </a:xfrm>
          <a:custGeom>
            <a:avLst/>
            <a:gdLst/>
            <a:ahLst/>
            <a:cxnLst/>
            <a:rect l="l" t="t" r="r" b="b"/>
            <a:pathLst>
              <a:path w="1752600" h="914400" extrusionOk="0">
                <a:moveTo>
                  <a:pt x="1600200" y="0"/>
                </a:moveTo>
                <a:lnTo>
                  <a:pt x="152400" y="0"/>
                </a:lnTo>
                <a:lnTo>
                  <a:pt x="104217" y="7766"/>
                </a:lnTo>
                <a:lnTo>
                  <a:pt x="62380" y="29394"/>
                </a:lnTo>
                <a:lnTo>
                  <a:pt x="29394" y="62380"/>
                </a:lnTo>
                <a:lnTo>
                  <a:pt x="7766" y="104217"/>
                </a:lnTo>
                <a:lnTo>
                  <a:pt x="0" y="152400"/>
                </a:lnTo>
                <a:lnTo>
                  <a:pt x="0" y="762000"/>
                </a:lnTo>
                <a:lnTo>
                  <a:pt x="7766" y="810168"/>
                </a:lnTo>
                <a:lnTo>
                  <a:pt x="29394" y="852003"/>
                </a:lnTo>
                <a:lnTo>
                  <a:pt x="62380" y="884994"/>
                </a:lnTo>
                <a:lnTo>
                  <a:pt x="104217" y="906630"/>
                </a:lnTo>
                <a:lnTo>
                  <a:pt x="152400" y="914400"/>
                </a:lnTo>
                <a:lnTo>
                  <a:pt x="1600200" y="914400"/>
                </a:lnTo>
                <a:lnTo>
                  <a:pt x="1648382" y="906630"/>
                </a:lnTo>
                <a:lnTo>
                  <a:pt x="1690219" y="884994"/>
                </a:lnTo>
                <a:lnTo>
                  <a:pt x="1723205" y="852003"/>
                </a:lnTo>
                <a:lnTo>
                  <a:pt x="1744833" y="810168"/>
                </a:lnTo>
                <a:lnTo>
                  <a:pt x="1752600" y="762000"/>
                </a:lnTo>
                <a:lnTo>
                  <a:pt x="1752600" y="152400"/>
                </a:lnTo>
                <a:lnTo>
                  <a:pt x="1744833" y="104217"/>
                </a:lnTo>
                <a:lnTo>
                  <a:pt x="1723205" y="62380"/>
                </a:lnTo>
                <a:lnTo>
                  <a:pt x="1690219" y="29394"/>
                </a:lnTo>
                <a:lnTo>
                  <a:pt x="1648382" y="7766"/>
                </a:lnTo>
                <a:lnTo>
                  <a:pt x="1600200" y="0"/>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8" name="Google Shape;868;p50"/>
          <p:cNvSpPr txBox="1"/>
          <p:nvPr/>
        </p:nvSpPr>
        <p:spPr>
          <a:xfrm>
            <a:off x="4099560" y="5088635"/>
            <a:ext cx="1456267" cy="756920"/>
          </a:xfrm>
          <a:prstGeom prst="rect">
            <a:avLst/>
          </a:prstGeom>
          <a:noFill/>
          <a:ln>
            <a:noFill/>
          </a:ln>
        </p:spPr>
        <p:txBody>
          <a:bodyPr spcFirstLastPara="1" wrap="square" lIns="0" tIns="12700" rIns="0" bIns="0" anchor="t" anchorCtr="0">
            <a:spAutoFit/>
          </a:bodyPr>
          <a:lstStyle/>
          <a:p>
            <a:pPr marL="12700" marR="5080" lvl="0" indent="152400" algn="l" rtl="0">
              <a:lnSpc>
                <a:spcPct val="100000"/>
              </a:lnSpc>
              <a:spcBef>
                <a:spcPts val="0"/>
              </a:spcBef>
              <a:spcAft>
                <a:spcPts val="0"/>
              </a:spcAft>
              <a:buNone/>
            </a:pPr>
            <a:r>
              <a:rPr lang="en-US" sz="2400">
                <a:solidFill>
                  <a:srgbClr val="FFFFFF"/>
                </a:solidFill>
                <a:latin typeface="Arial"/>
                <a:ea typeface="Arial"/>
                <a:cs typeface="Arial"/>
                <a:sym typeface="Arial"/>
              </a:rPr>
              <a:t>Image  Features</a:t>
            </a:r>
            <a:endParaRPr sz="2400">
              <a:solidFill>
                <a:schemeClr val="dk1"/>
              </a:solidFill>
              <a:latin typeface="Arial"/>
              <a:ea typeface="Arial"/>
              <a:cs typeface="Arial"/>
              <a:sym typeface="Arial"/>
            </a:endParaRPr>
          </a:p>
        </p:txBody>
      </p:sp>
      <p:sp>
        <p:nvSpPr>
          <p:cNvPr id="869" name="Google Shape;869;p50"/>
          <p:cNvSpPr txBox="1"/>
          <p:nvPr/>
        </p:nvSpPr>
        <p:spPr>
          <a:xfrm>
            <a:off x="917787" y="4751070"/>
            <a:ext cx="1275925" cy="3302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Arial"/>
                <a:ea typeface="Arial"/>
                <a:cs typeface="Arial"/>
                <a:sym typeface="Arial"/>
              </a:rPr>
              <a:t>Ảnh test</a:t>
            </a:r>
            <a:endParaRPr sz="2000">
              <a:solidFill>
                <a:schemeClr val="dk1"/>
              </a:solidFill>
              <a:latin typeface="Arial"/>
              <a:ea typeface="Arial"/>
              <a:cs typeface="Arial"/>
              <a:sym typeface="Arial"/>
            </a:endParaRPr>
          </a:p>
        </p:txBody>
      </p:sp>
      <p:sp>
        <p:nvSpPr>
          <p:cNvPr id="870" name="Google Shape;870;p50"/>
          <p:cNvSpPr/>
          <p:nvPr/>
        </p:nvSpPr>
        <p:spPr>
          <a:xfrm>
            <a:off x="10058400" y="2286000"/>
            <a:ext cx="2032000" cy="914400"/>
          </a:xfrm>
          <a:custGeom>
            <a:avLst/>
            <a:gdLst/>
            <a:ahLst/>
            <a:cxnLst/>
            <a:rect l="l" t="t" r="r" b="b"/>
            <a:pathLst>
              <a:path w="1524000" h="914400" extrusionOk="0">
                <a:moveTo>
                  <a:pt x="1371600"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371600" y="914400"/>
                </a:lnTo>
                <a:lnTo>
                  <a:pt x="1419782" y="906633"/>
                </a:lnTo>
                <a:lnTo>
                  <a:pt x="1461619" y="885005"/>
                </a:lnTo>
                <a:lnTo>
                  <a:pt x="1494605" y="852019"/>
                </a:lnTo>
                <a:lnTo>
                  <a:pt x="1516233" y="810182"/>
                </a:lnTo>
                <a:lnTo>
                  <a:pt x="1524000" y="762000"/>
                </a:lnTo>
                <a:lnTo>
                  <a:pt x="1524000" y="152400"/>
                </a:lnTo>
                <a:lnTo>
                  <a:pt x="1516233" y="104217"/>
                </a:lnTo>
                <a:lnTo>
                  <a:pt x="1494605" y="62380"/>
                </a:lnTo>
                <a:lnTo>
                  <a:pt x="1461619" y="29394"/>
                </a:lnTo>
                <a:lnTo>
                  <a:pt x="1419782" y="7766"/>
                </a:lnTo>
                <a:lnTo>
                  <a:pt x="1371600" y="0"/>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1" name="Google Shape;871;p50"/>
          <p:cNvSpPr txBox="1"/>
          <p:nvPr/>
        </p:nvSpPr>
        <p:spPr>
          <a:xfrm>
            <a:off x="10319851" y="2345182"/>
            <a:ext cx="1510453" cy="756920"/>
          </a:xfrm>
          <a:prstGeom prst="rect">
            <a:avLst/>
          </a:prstGeom>
          <a:noFill/>
          <a:ln>
            <a:noFill/>
          </a:ln>
        </p:spPr>
        <p:txBody>
          <a:bodyPr spcFirstLastPara="1" wrap="square" lIns="0" tIns="12700" rIns="0" bIns="0" anchor="t" anchorCtr="0">
            <a:spAutoFit/>
          </a:bodyPr>
          <a:lstStyle/>
          <a:p>
            <a:pPr marL="12700" marR="5080" lvl="0" indent="51435" algn="l" rtl="0">
              <a:lnSpc>
                <a:spcPct val="100000"/>
              </a:lnSpc>
              <a:spcBef>
                <a:spcPts val="0"/>
              </a:spcBef>
              <a:spcAft>
                <a:spcPts val="0"/>
              </a:spcAft>
              <a:buNone/>
            </a:pPr>
            <a:r>
              <a:rPr lang="en-US" sz="2400">
                <a:solidFill>
                  <a:srgbClr val="FFFFFF"/>
                </a:solidFill>
                <a:latin typeface="Arial"/>
                <a:ea typeface="Arial"/>
                <a:cs typeface="Arial"/>
                <a:sym typeface="Arial"/>
              </a:rPr>
              <a:t>Learned  Classifier</a:t>
            </a:r>
            <a:endParaRPr sz="2400">
              <a:solidFill>
                <a:schemeClr val="dk1"/>
              </a:solidFill>
              <a:latin typeface="Arial"/>
              <a:ea typeface="Arial"/>
              <a:cs typeface="Arial"/>
              <a:sym typeface="Arial"/>
            </a:endParaRPr>
          </a:p>
        </p:txBody>
      </p:sp>
      <p:sp>
        <p:nvSpPr>
          <p:cNvPr id="872" name="Google Shape;872;p50"/>
          <p:cNvSpPr/>
          <p:nvPr/>
        </p:nvSpPr>
        <p:spPr>
          <a:xfrm>
            <a:off x="6807200" y="5029200"/>
            <a:ext cx="2336800" cy="914400"/>
          </a:xfrm>
          <a:custGeom>
            <a:avLst/>
            <a:gdLst/>
            <a:ahLst/>
            <a:cxnLst/>
            <a:rect l="l" t="t" r="r" b="b"/>
            <a:pathLst>
              <a:path w="1752600" h="914400" extrusionOk="0">
                <a:moveTo>
                  <a:pt x="1600200" y="0"/>
                </a:moveTo>
                <a:lnTo>
                  <a:pt x="152400" y="0"/>
                </a:lnTo>
                <a:lnTo>
                  <a:pt x="104217" y="7766"/>
                </a:lnTo>
                <a:lnTo>
                  <a:pt x="62380" y="29394"/>
                </a:lnTo>
                <a:lnTo>
                  <a:pt x="29394" y="62380"/>
                </a:lnTo>
                <a:lnTo>
                  <a:pt x="7766" y="104217"/>
                </a:lnTo>
                <a:lnTo>
                  <a:pt x="0" y="152400"/>
                </a:lnTo>
                <a:lnTo>
                  <a:pt x="0" y="762000"/>
                </a:lnTo>
                <a:lnTo>
                  <a:pt x="7766" y="810168"/>
                </a:lnTo>
                <a:lnTo>
                  <a:pt x="29394" y="852003"/>
                </a:lnTo>
                <a:lnTo>
                  <a:pt x="62380" y="884994"/>
                </a:lnTo>
                <a:lnTo>
                  <a:pt x="104217" y="906630"/>
                </a:lnTo>
                <a:lnTo>
                  <a:pt x="152400" y="914400"/>
                </a:lnTo>
                <a:lnTo>
                  <a:pt x="1600200" y="914400"/>
                </a:lnTo>
                <a:lnTo>
                  <a:pt x="1648382" y="906630"/>
                </a:lnTo>
                <a:lnTo>
                  <a:pt x="1690219" y="884994"/>
                </a:lnTo>
                <a:lnTo>
                  <a:pt x="1723205" y="852003"/>
                </a:lnTo>
                <a:lnTo>
                  <a:pt x="1744833" y="810168"/>
                </a:lnTo>
                <a:lnTo>
                  <a:pt x="1752600" y="762000"/>
                </a:lnTo>
                <a:lnTo>
                  <a:pt x="1752600" y="152400"/>
                </a:lnTo>
                <a:lnTo>
                  <a:pt x="1744833" y="104217"/>
                </a:lnTo>
                <a:lnTo>
                  <a:pt x="1723205" y="62380"/>
                </a:lnTo>
                <a:lnTo>
                  <a:pt x="1690219" y="29394"/>
                </a:lnTo>
                <a:lnTo>
                  <a:pt x="1648382" y="7766"/>
                </a:lnTo>
                <a:lnTo>
                  <a:pt x="1600200" y="0"/>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3" name="Google Shape;873;p50"/>
          <p:cNvSpPr txBox="1"/>
          <p:nvPr/>
        </p:nvSpPr>
        <p:spPr>
          <a:xfrm>
            <a:off x="7220712" y="5088635"/>
            <a:ext cx="1510453" cy="756920"/>
          </a:xfrm>
          <a:prstGeom prst="rect">
            <a:avLst/>
          </a:prstGeom>
          <a:noFill/>
          <a:ln>
            <a:noFill/>
          </a:ln>
        </p:spPr>
        <p:txBody>
          <a:bodyPr spcFirstLastPara="1" wrap="square" lIns="0" tIns="12700" rIns="0" bIns="0" anchor="t" anchorCtr="0">
            <a:spAutoFit/>
          </a:bodyPr>
          <a:lstStyle/>
          <a:p>
            <a:pPr marL="12700" marR="5080" lvl="0" indent="51435" algn="l" rtl="0">
              <a:lnSpc>
                <a:spcPct val="100000"/>
              </a:lnSpc>
              <a:spcBef>
                <a:spcPts val="0"/>
              </a:spcBef>
              <a:spcAft>
                <a:spcPts val="0"/>
              </a:spcAft>
              <a:buNone/>
            </a:pPr>
            <a:r>
              <a:rPr lang="en-US" sz="2400">
                <a:solidFill>
                  <a:srgbClr val="FFFFFF"/>
                </a:solidFill>
                <a:latin typeface="Arial"/>
                <a:ea typeface="Arial"/>
                <a:cs typeface="Arial"/>
                <a:sym typeface="Arial"/>
              </a:rPr>
              <a:t>Learned  Classifier</a:t>
            </a:r>
            <a:endParaRPr sz="2400">
              <a:solidFill>
                <a:schemeClr val="dk1"/>
              </a:solidFill>
              <a:latin typeface="Arial"/>
              <a:ea typeface="Arial"/>
              <a:cs typeface="Arial"/>
              <a:sym typeface="Arial"/>
            </a:endParaRPr>
          </a:p>
        </p:txBody>
      </p:sp>
      <p:sp>
        <p:nvSpPr>
          <p:cNvPr id="874" name="Google Shape;874;p50"/>
          <p:cNvSpPr/>
          <p:nvPr/>
        </p:nvSpPr>
        <p:spPr>
          <a:xfrm>
            <a:off x="209295" y="2250949"/>
            <a:ext cx="665479" cy="6400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5" name="Google Shape;875;p50"/>
          <p:cNvSpPr/>
          <p:nvPr/>
        </p:nvSpPr>
        <p:spPr>
          <a:xfrm>
            <a:off x="977393" y="2250949"/>
            <a:ext cx="657351" cy="64007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76" name="Google Shape;876;p50"/>
          <p:cNvGrpSpPr/>
          <p:nvPr/>
        </p:nvGrpSpPr>
        <p:grpSpPr>
          <a:xfrm>
            <a:off x="996696" y="1655865"/>
            <a:ext cx="10134599" cy="4277829"/>
            <a:chOff x="747522" y="1655864"/>
            <a:chExt cx="7600949" cy="4277829"/>
          </a:xfrm>
        </p:grpSpPr>
        <p:sp>
          <p:nvSpPr>
            <p:cNvPr id="877" name="Google Shape;877;p50"/>
            <p:cNvSpPr/>
            <p:nvPr/>
          </p:nvSpPr>
          <p:spPr>
            <a:xfrm>
              <a:off x="6816851" y="5388864"/>
              <a:ext cx="609612" cy="22853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8" name="Google Shape;878;p50"/>
            <p:cNvSpPr/>
            <p:nvPr/>
          </p:nvSpPr>
          <p:spPr>
            <a:xfrm>
              <a:off x="6858381" y="5448680"/>
              <a:ext cx="457200" cy="76200"/>
            </a:xfrm>
            <a:custGeom>
              <a:avLst/>
              <a:gdLst/>
              <a:ahLst/>
              <a:cxnLst/>
              <a:rect l="l" t="t" r="r" b="b"/>
              <a:pathLst>
                <a:path w="457200" h="76200" extrusionOk="0">
                  <a:moveTo>
                    <a:pt x="381000" y="0"/>
                  </a:moveTo>
                  <a:lnTo>
                    <a:pt x="381000" y="76200"/>
                  </a:lnTo>
                  <a:lnTo>
                    <a:pt x="432053" y="50673"/>
                  </a:lnTo>
                  <a:lnTo>
                    <a:pt x="393700" y="50673"/>
                  </a:lnTo>
                  <a:lnTo>
                    <a:pt x="393700" y="25527"/>
                  </a:lnTo>
                  <a:lnTo>
                    <a:pt x="432053" y="25527"/>
                  </a:lnTo>
                  <a:lnTo>
                    <a:pt x="381000" y="0"/>
                  </a:lnTo>
                  <a:close/>
                </a:path>
                <a:path w="457200" h="76200" extrusionOk="0">
                  <a:moveTo>
                    <a:pt x="381000" y="25527"/>
                  </a:moveTo>
                  <a:lnTo>
                    <a:pt x="0" y="25527"/>
                  </a:lnTo>
                  <a:lnTo>
                    <a:pt x="0" y="50673"/>
                  </a:lnTo>
                  <a:lnTo>
                    <a:pt x="381000" y="50673"/>
                  </a:lnTo>
                  <a:lnTo>
                    <a:pt x="381000" y="25527"/>
                  </a:lnTo>
                  <a:close/>
                </a:path>
                <a:path w="457200" h="76200" extrusionOk="0">
                  <a:moveTo>
                    <a:pt x="432053" y="25527"/>
                  </a:moveTo>
                  <a:lnTo>
                    <a:pt x="393700" y="25527"/>
                  </a:lnTo>
                  <a:lnTo>
                    <a:pt x="393700" y="50673"/>
                  </a:lnTo>
                  <a:lnTo>
                    <a:pt x="432053" y="50673"/>
                  </a:lnTo>
                  <a:lnTo>
                    <a:pt x="457200" y="38100"/>
                  </a:lnTo>
                  <a:lnTo>
                    <a:pt x="432053" y="25527"/>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9" name="Google Shape;879;p50"/>
            <p:cNvSpPr/>
            <p:nvPr/>
          </p:nvSpPr>
          <p:spPr>
            <a:xfrm>
              <a:off x="4454651" y="5388864"/>
              <a:ext cx="761987" cy="22853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0" name="Google Shape;880;p50"/>
            <p:cNvSpPr/>
            <p:nvPr/>
          </p:nvSpPr>
          <p:spPr>
            <a:xfrm>
              <a:off x="4496181" y="5448680"/>
              <a:ext cx="609600" cy="76200"/>
            </a:xfrm>
            <a:custGeom>
              <a:avLst/>
              <a:gdLst/>
              <a:ahLst/>
              <a:cxnLst/>
              <a:rect l="l" t="t" r="r" b="b"/>
              <a:pathLst>
                <a:path w="609600" h="76200" extrusionOk="0">
                  <a:moveTo>
                    <a:pt x="533400" y="0"/>
                  </a:moveTo>
                  <a:lnTo>
                    <a:pt x="533400" y="76200"/>
                  </a:lnTo>
                  <a:lnTo>
                    <a:pt x="584453" y="50673"/>
                  </a:lnTo>
                  <a:lnTo>
                    <a:pt x="546100" y="50673"/>
                  </a:lnTo>
                  <a:lnTo>
                    <a:pt x="546100" y="25527"/>
                  </a:lnTo>
                  <a:lnTo>
                    <a:pt x="584453" y="25527"/>
                  </a:lnTo>
                  <a:lnTo>
                    <a:pt x="533400" y="0"/>
                  </a:lnTo>
                  <a:close/>
                </a:path>
                <a:path w="609600" h="76200" extrusionOk="0">
                  <a:moveTo>
                    <a:pt x="533400" y="25527"/>
                  </a:moveTo>
                  <a:lnTo>
                    <a:pt x="0" y="25527"/>
                  </a:lnTo>
                  <a:lnTo>
                    <a:pt x="0" y="50673"/>
                  </a:lnTo>
                  <a:lnTo>
                    <a:pt x="533400" y="50673"/>
                  </a:lnTo>
                  <a:lnTo>
                    <a:pt x="533400" y="25527"/>
                  </a:lnTo>
                  <a:close/>
                </a:path>
                <a:path w="609600" h="76200" extrusionOk="0">
                  <a:moveTo>
                    <a:pt x="584453" y="25527"/>
                  </a:moveTo>
                  <a:lnTo>
                    <a:pt x="546100" y="25527"/>
                  </a:lnTo>
                  <a:lnTo>
                    <a:pt x="546100" y="50673"/>
                  </a:lnTo>
                  <a:lnTo>
                    <a:pt x="584453" y="50673"/>
                  </a:lnTo>
                  <a:lnTo>
                    <a:pt x="609600" y="38100"/>
                  </a:lnTo>
                  <a:lnTo>
                    <a:pt x="584453" y="25527"/>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1" name="Google Shape;881;p50"/>
            <p:cNvSpPr/>
            <p:nvPr/>
          </p:nvSpPr>
          <p:spPr>
            <a:xfrm>
              <a:off x="1673352" y="5388864"/>
              <a:ext cx="1181125" cy="228536"/>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2" name="Google Shape;882;p50"/>
            <p:cNvSpPr/>
            <p:nvPr/>
          </p:nvSpPr>
          <p:spPr>
            <a:xfrm>
              <a:off x="1714627" y="5450077"/>
              <a:ext cx="1029335" cy="76200"/>
            </a:xfrm>
            <a:custGeom>
              <a:avLst/>
              <a:gdLst/>
              <a:ahLst/>
              <a:cxnLst/>
              <a:rect l="l" t="t" r="r" b="b"/>
              <a:pathLst>
                <a:path w="1029335" h="76200" extrusionOk="0">
                  <a:moveTo>
                    <a:pt x="1005026" y="25273"/>
                  </a:moveTo>
                  <a:lnTo>
                    <a:pt x="965200" y="25273"/>
                  </a:lnTo>
                  <a:lnTo>
                    <a:pt x="965708" y="50419"/>
                  </a:lnTo>
                  <a:lnTo>
                    <a:pt x="953047" y="50653"/>
                  </a:lnTo>
                  <a:lnTo>
                    <a:pt x="953516" y="76200"/>
                  </a:lnTo>
                  <a:lnTo>
                    <a:pt x="1028954" y="36703"/>
                  </a:lnTo>
                  <a:lnTo>
                    <a:pt x="1005026" y="25273"/>
                  </a:lnTo>
                  <a:close/>
                </a:path>
                <a:path w="1029335" h="76200" extrusionOk="0">
                  <a:moveTo>
                    <a:pt x="952586" y="25507"/>
                  </a:moveTo>
                  <a:lnTo>
                    <a:pt x="0" y="43180"/>
                  </a:lnTo>
                  <a:lnTo>
                    <a:pt x="508" y="68326"/>
                  </a:lnTo>
                  <a:lnTo>
                    <a:pt x="953047" y="50653"/>
                  </a:lnTo>
                  <a:lnTo>
                    <a:pt x="952586" y="25507"/>
                  </a:lnTo>
                  <a:close/>
                </a:path>
                <a:path w="1029335" h="76200" extrusionOk="0">
                  <a:moveTo>
                    <a:pt x="965200" y="25273"/>
                  </a:moveTo>
                  <a:lnTo>
                    <a:pt x="952586" y="25507"/>
                  </a:lnTo>
                  <a:lnTo>
                    <a:pt x="953047" y="50653"/>
                  </a:lnTo>
                  <a:lnTo>
                    <a:pt x="965708" y="50419"/>
                  </a:lnTo>
                  <a:lnTo>
                    <a:pt x="965200" y="25273"/>
                  </a:lnTo>
                  <a:close/>
                </a:path>
                <a:path w="1029335" h="76200" extrusionOk="0">
                  <a:moveTo>
                    <a:pt x="952119" y="0"/>
                  </a:moveTo>
                  <a:lnTo>
                    <a:pt x="952586" y="25507"/>
                  </a:lnTo>
                  <a:lnTo>
                    <a:pt x="965200" y="25273"/>
                  </a:lnTo>
                  <a:lnTo>
                    <a:pt x="1005026" y="25273"/>
                  </a:lnTo>
                  <a:lnTo>
                    <a:pt x="952119" y="0"/>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3" name="Google Shape;883;p50"/>
            <p:cNvSpPr/>
            <p:nvPr/>
          </p:nvSpPr>
          <p:spPr>
            <a:xfrm>
              <a:off x="2483357" y="2645600"/>
              <a:ext cx="829056" cy="228536"/>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4" name="Google Shape;884;p50"/>
            <p:cNvSpPr/>
            <p:nvPr/>
          </p:nvSpPr>
          <p:spPr>
            <a:xfrm>
              <a:off x="2524632" y="2707004"/>
              <a:ext cx="676910" cy="76200"/>
            </a:xfrm>
            <a:custGeom>
              <a:avLst/>
              <a:gdLst/>
              <a:ahLst/>
              <a:cxnLst/>
              <a:rect l="l" t="t" r="r" b="b"/>
              <a:pathLst>
                <a:path w="676910" h="76200" extrusionOk="0">
                  <a:moveTo>
                    <a:pt x="652745" y="25273"/>
                  </a:moveTo>
                  <a:lnTo>
                    <a:pt x="612775" y="25273"/>
                  </a:lnTo>
                  <a:lnTo>
                    <a:pt x="613283" y="50419"/>
                  </a:lnTo>
                  <a:lnTo>
                    <a:pt x="600580" y="50679"/>
                  </a:lnTo>
                  <a:lnTo>
                    <a:pt x="601091" y="76200"/>
                  </a:lnTo>
                  <a:lnTo>
                    <a:pt x="676529" y="36575"/>
                  </a:lnTo>
                  <a:lnTo>
                    <a:pt x="652745" y="25273"/>
                  </a:lnTo>
                  <a:close/>
                </a:path>
                <a:path w="676910" h="76200" extrusionOk="0">
                  <a:moveTo>
                    <a:pt x="600077" y="25533"/>
                  </a:moveTo>
                  <a:lnTo>
                    <a:pt x="0" y="37846"/>
                  </a:lnTo>
                  <a:lnTo>
                    <a:pt x="508" y="62992"/>
                  </a:lnTo>
                  <a:lnTo>
                    <a:pt x="600580" y="50679"/>
                  </a:lnTo>
                  <a:lnTo>
                    <a:pt x="600077" y="25533"/>
                  </a:lnTo>
                  <a:close/>
                </a:path>
                <a:path w="676910" h="76200" extrusionOk="0">
                  <a:moveTo>
                    <a:pt x="612775" y="25273"/>
                  </a:moveTo>
                  <a:lnTo>
                    <a:pt x="600077" y="25533"/>
                  </a:lnTo>
                  <a:lnTo>
                    <a:pt x="600580" y="50679"/>
                  </a:lnTo>
                  <a:lnTo>
                    <a:pt x="613283" y="50419"/>
                  </a:lnTo>
                  <a:lnTo>
                    <a:pt x="612775" y="25273"/>
                  </a:lnTo>
                  <a:close/>
                </a:path>
                <a:path w="676910" h="76200" extrusionOk="0">
                  <a:moveTo>
                    <a:pt x="599567" y="0"/>
                  </a:moveTo>
                  <a:lnTo>
                    <a:pt x="600077" y="25533"/>
                  </a:lnTo>
                  <a:lnTo>
                    <a:pt x="612775" y="25273"/>
                  </a:lnTo>
                  <a:lnTo>
                    <a:pt x="652745" y="25273"/>
                  </a:lnTo>
                  <a:lnTo>
                    <a:pt x="599567" y="0"/>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5" name="Google Shape;885;p50"/>
            <p:cNvSpPr/>
            <p:nvPr/>
          </p:nvSpPr>
          <p:spPr>
            <a:xfrm>
              <a:off x="4683251" y="2645600"/>
              <a:ext cx="838238" cy="22853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6" name="Google Shape;886;p50"/>
            <p:cNvSpPr/>
            <p:nvPr/>
          </p:nvSpPr>
          <p:spPr>
            <a:xfrm>
              <a:off x="4724781" y="2705480"/>
              <a:ext cx="685800" cy="76200"/>
            </a:xfrm>
            <a:custGeom>
              <a:avLst/>
              <a:gdLst/>
              <a:ahLst/>
              <a:cxnLst/>
              <a:rect l="l" t="t" r="r" b="b"/>
              <a:pathLst>
                <a:path w="685800" h="76200" extrusionOk="0">
                  <a:moveTo>
                    <a:pt x="609600" y="0"/>
                  </a:moveTo>
                  <a:lnTo>
                    <a:pt x="609600" y="76200"/>
                  </a:lnTo>
                  <a:lnTo>
                    <a:pt x="660653" y="50673"/>
                  </a:lnTo>
                  <a:lnTo>
                    <a:pt x="622300" y="50673"/>
                  </a:lnTo>
                  <a:lnTo>
                    <a:pt x="622300" y="25527"/>
                  </a:lnTo>
                  <a:lnTo>
                    <a:pt x="660654" y="25527"/>
                  </a:lnTo>
                  <a:lnTo>
                    <a:pt x="609600" y="0"/>
                  </a:lnTo>
                  <a:close/>
                </a:path>
                <a:path w="685800" h="76200" extrusionOk="0">
                  <a:moveTo>
                    <a:pt x="609600" y="25527"/>
                  </a:moveTo>
                  <a:lnTo>
                    <a:pt x="0" y="25527"/>
                  </a:lnTo>
                  <a:lnTo>
                    <a:pt x="0" y="50673"/>
                  </a:lnTo>
                  <a:lnTo>
                    <a:pt x="609600" y="50673"/>
                  </a:lnTo>
                  <a:lnTo>
                    <a:pt x="609600" y="25527"/>
                  </a:lnTo>
                  <a:close/>
                </a:path>
                <a:path w="685800" h="76200" extrusionOk="0">
                  <a:moveTo>
                    <a:pt x="660654" y="25527"/>
                  </a:moveTo>
                  <a:lnTo>
                    <a:pt x="622300" y="25527"/>
                  </a:lnTo>
                  <a:lnTo>
                    <a:pt x="622300" y="50673"/>
                  </a:lnTo>
                  <a:lnTo>
                    <a:pt x="660653" y="50673"/>
                  </a:lnTo>
                  <a:lnTo>
                    <a:pt x="685800" y="38100"/>
                  </a:lnTo>
                  <a:lnTo>
                    <a:pt x="660654" y="25527"/>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7" name="Google Shape;887;p50"/>
            <p:cNvSpPr/>
            <p:nvPr/>
          </p:nvSpPr>
          <p:spPr>
            <a:xfrm>
              <a:off x="6740651" y="2645600"/>
              <a:ext cx="838238" cy="22853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8" name="Google Shape;888;p50"/>
            <p:cNvSpPr/>
            <p:nvPr/>
          </p:nvSpPr>
          <p:spPr>
            <a:xfrm>
              <a:off x="6782181" y="2705480"/>
              <a:ext cx="685800" cy="76200"/>
            </a:xfrm>
            <a:custGeom>
              <a:avLst/>
              <a:gdLst/>
              <a:ahLst/>
              <a:cxnLst/>
              <a:rect l="l" t="t" r="r" b="b"/>
              <a:pathLst>
                <a:path w="685800" h="76200" extrusionOk="0">
                  <a:moveTo>
                    <a:pt x="609600" y="0"/>
                  </a:moveTo>
                  <a:lnTo>
                    <a:pt x="609600" y="76200"/>
                  </a:lnTo>
                  <a:lnTo>
                    <a:pt x="660653" y="50673"/>
                  </a:lnTo>
                  <a:lnTo>
                    <a:pt x="622300" y="50673"/>
                  </a:lnTo>
                  <a:lnTo>
                    <a:pt x="622300" y="25527"/>
                  </a:lnTo>
                  <a:lnTo>
                    <a:pt x="660654" y="25527"/>
                  </a:lnTo>
                  <a:lnTo>
                    <a:pt x="609600" y="0"/>
                  </a:lnTo>
                  <a:close/>
                </a:path>
                <a:path w="685800" h="76200" extrusionOk="0">
                  <a:moveTo>
                    <a:pt x="609600" y="25527"/>
                  </a:moveTo>
                  <a:lnTo>
                    <a:pt x="0" y="25527"/>
                  </a:lnTo>
                  <a:lnTo>
                    <a:pt x="0" y="50673"/>
                  </a:lnTo>
                  <a:lnTo>
                    <a:pt x="609600" y="50673"/>
                  </a:lnTo>
                  <a:lnTo>
                    <a:pt x="609600" y="25527"/>
                  </a:lnTo>
                  <a:close/>
                </a:path>
                <a:path w="685800" h="76200" extrusionOk="0">
                  <a:moveTo>
                    <a:pt x="660654" y="25527"/>
                  </a:moveTo>
                  <a:lnTo>
                    <a:pt x="622300" y="25527"/>
                  </a:lnTo>
                  <a:lnTo>
                    <a:pt x="622300" y="50673"/>
                  </a:lnTo>
                  <a:lnTo>
                    <a:pt x="660653" y="50673"/>
                  </a:lnTo>
                  <a:lnTo>
                    <a:pt x="685800" y="38100"/>
                  </a:lnTo>
                  <a:lnTo>
                    <a:pt x="660654" y="25527"/>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9" name="Google Shape;889;p50"/>
            <p:cNvSpPr/>
            <p:nvPr/>
          </p:nvSpPr>
          <p:spPr>
            <a:xfrm>
              <a:off x="5940551" y="1655864"/>
              <a:ext cx="228536" cy="723861"/>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0" name="Google Shape;890;p50"/>
            <p:cNvSpPr/>
            <p:nvPr/>
          </p:nvSpPr>
          <p:spPr>
            <a:xfrm>
              <a:off x="6020181" y="1676780"/>
              <a:ext cx="76200" cy="572135"/>
            </a:xfrm>
            <a:custGeom>
              <a:avLst/>
              <a:gdLst/>
              <a:ahLst/>
              <a:cxnLst/>
              <a:rect l="l" t="t" r="r" b="b"/>
              <a:pathLst>
                <a:path w="76200" h="572135" extrusionOk="0">
                  <a:moveTo>
                    <a:pt x="25527" y="495935"/>
                  </a:moveTo>
                  <a:lnTo>
                    <a:pt x="0" y="495935"/>
                  </a:lnTo>
                  <a:lnTo>
                    <a:pt x="38100" y="572135"/>
                  </a:lnTo>
                  <a:lnTo>
                    <a:pt x="69850" y="508635"/>
                  </a:lnTo>
                  <a:lnTo>
                    <a:pt x="25527" y="508635"/>
                  </a:lnTo>
                  <a:lnTo>
                    <a:pt x="25527" y="495935"/>
                  </a:lnTo>
                  <a:close/>
                </a:path>
                <a:path w="76200" h="572135" extrusionOk="0">
                  <a:moveTo>
                    <a:pt x="50673" y="0"/>
                  </a:moveTo>
                  <a:lnTo>
                    <a:pt x="25527" y="0"/>
                  </a:lnTo>
                  <a:lnTo>
                    <a:pt x="25527" y="508635"/>
                  </a:lnTo>
                  <a:lnTo>
                    <a:pt x="50673" y="508635"/>
                  </a:lnTo>
                  <a:lnTo>
                    <a:pt x="50673" y="0"/>
                  </a:lnTo>
                  <a:close/>
                </a:path>
                <a:path w="76200" h="572135" extrusionOk="0">
                  <a:moveTo>
                    <a:pt x="76200" y="495935"/>
                  </a:moveTo>
                  <a:lnTo>
                    <a:pt x="50673" y="495935"/>
                  </a:lnTo>
                  <a:lnTo>
                    <a:pt x="50673" y="508635"/>
                  </a:lnTo>
                  <a:lnTo>
                    <a:pt x="69850" y="508635"/>
                  </a:lnTo>
                  <a:lnTo>
                    <a:pt x="76200" y="495935"/>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1" name="Google Shape;891;p50"/>
            <p:cNvSpPr/>
            <p:nvPr/>
          </p:nvSpPr>
          <p:spPr>
            <a:xfrm>
              <a:off x="5864351" y="3169919"/>
              <a:ext cx="2484120" cy="1990343"/>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2" name="Google Shape;892;p50"/>
            <p:cNvSpPr/>
            <p:nvPr/>
          </p:nvSpPr>
          <p:spPr>
            <a:xfrm>
              <a:off x="5982081" y="3190874"/>
              <a:ext cx="2332355" cy="1838960"/>
            </a:xfrm>
            <a:custGeom>
              <a:avLst/>
              <a:gdLst/>
              <a:ahLst/>
              <a:cxnLst/>
              <a:rect l="l" t="t" r="r" b="b"/>
              <a:pathLst>
                <a:path w="2332354" h="1838960" extrusionOk="0">
                  <a:moveTo>
                    <a:pt x="36322" y="1761617"/>
                  </a:moveTo>
                  <a:lnTo>
                    <a:pt x="0" y="1838706"/>
                  </a:lnTo>
                  <a:lnTo>
                    <a:pt x="83439" y="1821561"/>
                  </a:lnTo>
                  <a:lnTo>
                    <a:pt x="73855" y="1809369"/>
                  </a:lnTo>
                  <a:lnTo>
                    <a:pt x="57658" y="1809369"/>
                  </a:lnTo>
                  <a:lnTo>
                    <a:pt x="42164" y="1789557"/>
                  </a:lnTo>
                  <a:lnTo>
                    <a:pt x="52123" y="1781720"/>
                  </a:lnTo>
                  <a:lnTo>
                    <a:pt x="36322" y="1761617"/>
                  </a:lnTo>
                  <a:close/>
                </a:path>
                <a:path w="2332354" h="1838960" extrusionOk="0">
                  <a:moveTo>
                    <a:pt x="52123" y="1781720"/>
                  </a:moveTo>
                  <a:lnTo>
                    <a:pt x="42164" y="1789557"/>
                  </a:lnTo>
                  <a:lnTo>
                    <a:pt x="57658" y="1809369"/>
                  </a:lnTo>
                  <a:lnTo>
                    <a:pt x="67665" y="1801493"/>
                  </a:lnTo>
                  <a:lnTo>
                    <a:pt x="52123" y="1781720"/>
                  </a:lnTo>
                  <a:close/>
                </a:path>
                <a:path w="2332354" h="1838960" extrusionOk="0">
                  <a:moveTo>
                    <a:pt x="67665" y="1801493"/>
                  </a:moveTo>
                  <a:lnTo>
                    <a:pt x="57658" y="1809369"/>
                  </a:lnTo>
                  <a:lnTo>
                    <a:pt x="73855" y="1809369"/>
                  </a:lnTo>
                  <a:lnTo>
                    <a:pt x="67665" y="1801493"/>
                  </a:lnTo>
                  <a:close/>
                </a:path>
                <a:path w="2332354" h="1838960" extrusionOk="0">
                  <a:moveTo>
                    <a:pt x="2316353" y="0"/>
                  </a:moveTo>
                  <a:lnTo>
                    <a:pt x="52123" y="1781720"/>
                  </a:lnTo>
                  <a:lnTo>
                    <a:pt x="67665" y="1801493"/>
                  </a:lnTo>
                  <a:lnTo>
                    <a:pt x="2331847" y="19812"/>
                  </a:lnTo>
                  <a:lnTo>
                    <a:pt x="2316353" y="0"/>
                  </a:lnTo>
                  <a:close/>
                </a:path>
              </a:pathLst>
            </a:custGeom>
            <a:solidFill>
              <a:srgbClr val="85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3" name="Google Shape;893;p50"/>
            <p:cNvSpPr/>
            <p:nvPr/>
          </p:nvSpPr>
          <p:spPr>
            <a:xfrm>
              <a:off x="1772411" y="2250947"/>
              <a:ext cx="272034" cy="640079"/>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4" name="Google Shape;894;p50"/>
            <p:cNvSpPr/>
            <p:nvPr/>
          </p:nvSpPr>
          <p:spPr>
            <a:xfrm>
              <a:off x="2121408" y="2250947"/>
              <a:ext cx="303275" cy="640079"/>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5" name="Google Shape;895;p50"/>
            <p:cNvSpPr/>
            <p:nvPr/>
          </p:nvSpPr>
          <p:spPr>
            <a:xfrm>
              <a:off x="1303020" y="2250947"/>
              <a:ext cx="392430" cy="640079"/>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6" name="Google Shape;896;p50"/>
            <p:cNvSpPr/>
            <p:nvPr/>
          </p:nvSpPr>
          <p:spPr>
            <a:xfrm>
              <a:off x="747522" y="2962655"/>
              <a:ext cx="512826" cy="640079"/>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7" name="Google Shape;897;p50"/>
            <p:cNvSpPr/>
            <p:nvPr/>
          </p:nvSpPr>
          <p:spPr>
            <a:xfrm>
              <a:off x="1347216" y="2962655"/>
              <a:ext cx="345185" cy="640079"/>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8" name="Google Shape;898;p50"/>
            <p:cNvSpPr/>
            <p:nvPr/>
          </p:nvSpPr>
          <p:spPr>
            <a:xfrm>
              <a:off x="1778508" y="2962655"/>
              <a:ext cx="334518" cy="640079"/>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9" name="Google Shape;899;p50"/>
            <p:cNvSpPr/>
            <p:nvPr/>
          </p:nvSpPr>
          <p:spPr>
            <a:xfrm>
              <a:off x="2160269" y="2972561"/>
              <a:ext cx="283463" cy="640080"/>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0" name="Google Shape;900;p50"/>
            <p:cNvSpPr/>
            <p:nvPr/>
          </p:nvSpPr>
          <p:spPr>
            <a:xfrm>
              <a:off x="767334" y="3685031"/>
              <a:ext cx="464820" cy="640080"/>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1" name="Google Shape;901;p50"/>
            <p:cNvSpPr/>
            <p:nvPr/>
          </p:nvSpPr>
          <p:spPr>
            <a:xfrm>
              <a:off x="1302258" y="3686555"/>
              <a:ext cx="403097" cy="640080"/>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2" name="Google Shape;902;p50"/>
            <p:cNvSpPr/>
            <p:nvPr/>
          </p:nvSpPr>
          <p:spPr>
            <a:xfrm>
              <a:off x="1775460" y="3678935"/>
              <a:ext cx="320039" cy="640080"/>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3" name="Google Shape;903;p50"/>
            <p:cNvSpPr/>
            <p:nvPr/>
          </p:nvSpPr>
          <p:spPr>
            <a:xfrm>
              <a:off x="2165604" y="3686555"/>
              <a:ext cx="270510" cy="640080"/>
            </a:xfrm>
            <a:prstGeom prst="rect">
              <a:avLst/>
            </a:prstGeom>
            <a:blipFill rotWithShape="1">
              <a:blip r:embed="rId2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4" name="Google Shape;904;p50"/>
            <p:cNvSpPr/>
            <p:nvPr/>
          </p:nvSpPr>
          <p:spPr>
            <a:xfrm>
              <a:off x="778764" y="5134355"/>
              <a:ext cx="740664" cy="799338"/>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05" name="Google Shape;905;p50"/>
          <p:cNvSpPr/>
          <p:nvPr/>
        </p:nvSpPr>
        <p:spPr>
          <a:xfrm>
            <a:off x="204216" y="2962656"/>
            <a:ext cx="676656" cy="640079"/>
          </a:xfrm>
          <a:prstGeom prst="rect">
            <a:avLst/>
          </a:prstGeom>
          <a:blipFill rotWithShape="1">
            <a:blip r:embed="rId2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6" name="Google Shape;906;p50"/>
          <p:cNvSpPr/>
          <p:nvPr/>
        </p:nvSpPr>
        <p:spPr>
          <a:xfrm>
            <a:off x="217424" y="3686555"/>
            <a:ext cx="712216" cy="640080"/>
          </a:xfrm>
          <a:prstGeom prst="rect">
            <a:avLst/>
          </a:prstGeom>
          <a:blipFill rotWithShape="1">
            <a:blip r:embed="rId2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51"/>
          <p:cNvSpPr/>
          <p:nvPr/>
        </p:nvSpPr>
        <p:spPr>
          <a:xfrm>
            <a:off x="1117601" y="2628003"/>
            <a:ext cx="4114996" cy="374307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12" name="Google Shape;912;p51"/>
          <p:cNvGrpSpPr/>
          <p:nvPr/>
        </p:nvGrpSpPr>
        <p:grpSpPr>
          <a:xfrm>
            <a:off x="946151" y="682752"/>
            <a:ext cx="3352800" cy="1222248"/>
            <a:chOff x="914400" y="720851"/>
            <a:chExt cx="2514600" cy="1222248"/>
          </a:xfrm>
        </p:grpSpPr>
        <p:sp>
          <p:nvSpPr>
            <p:cNvPr id="913" name="Google Shape;913;p51"/>
            <p:cNvSpPr/>
            <p:nvPr/>
          </p:nvSpPr>
          <p:spPr>
            <a:xfrm>
              <a:off x="914400" y="851153"/>
              <a:ext cx="2514600" cy="791210"/>
            </a:xfrm>
            <a:custGeom>
              <a:avLst/>
              <a:gdLst/>
              <a:ahLst/>
              <a:cxnLst/>
              <a:rect l="l" t="t" r="r" b="b"/>
              <a:pathLst>
                <a:path w="2514600" h="791210" extrusionOk="0">
                  <a:moveTo>
                    <a:pt x="2514600" y="0"/>
                  </a:moveTo>
                  <a:lnTo>
                    <a:pt x="0" y="0"/>
                  </a:lnTo>
                  <a:lnTo>
                    <a:pt x="0" y="790956"/>
                  </a:lnTo>
                  <a:lnTo>
                    <a:pt x="2514600" y="790956"/>
                  </a:lnTo>
                  <a:lnTo>
                    <a:pt x="2514600" y="0"/>
                  </a:lnTo>
                  <a:close/>
                </a:path>
              </a:pathLst>
            </a:custGeom>
            <a:solidFill>
              <a:srgbClr val="DCF6D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4" name="Google Shape;914;p51"/>
            <p:cNvSpPr/>
            <p:nvPr/>
          </p:nvSpPr>
          <p:spPr>
            <a:xfrm>
              <a:off x="1063752" y="720851"/>
              <a:ext cx="2247900" cy="122224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15" name="Google Shape;915;p51"/>
          <p:cNvSpPr txBox="1"/>
          <p:nvPr/>
        </p:nvSpPr>
        <p:spPr>
          <a:xfrm>
            <a:off x="1219200" y="851153"/>
            <a:ext cx="3352800" cy="687368"/>
          </a:xfrm>
          <a:prstGeom prst="rect">
            <a:avLst/>
          </a:prstGeom>
          <a:noFill/>
          <a:ln w="28950" cap="flat" cmpd="sng">
            <a:solidFill>
              <a:srgbClr val="008000"/>
            </a:solidFill>
            <a:prstDash val="solid"/>
            <a:round/>
            <a:headEnd type="none" w="sm" len="sm"/>
            <a:tailEnd type="none" w="sm" len="sm"/>
          </a:ln>
        </p:spPr>
        <p:txBody>
          <a:bodyPr spcFirstLastPara="1" wrap="square" lIns="0" tIns="10150" rIns="0" bIns="0" anchor="t" anchorCtr="0">
            <a:spAutoFit/>
          </a:bodyPr>
          <a:lstStyle/>
          <a:p>
            <a:pPr marL="492759" marR="0" lvl="0" indent="0" algn="l" rtl="0">
              <a:lnSpc>
                <a:spcPct val="100000"/>
              </a:lnSpc>
              <a:spcBef>
                <a:spcPts val="0"/>
              </a:spcBef>
              <a:spcAft>
                <a:spcPts val="0"/>
              </a:spcAft>
              <a:buNone/>
            </a:pPr>
            <a:r>
              <a:rPr lang="en-US" sz="4400" b="1">
                <a:solidFill>
                  <a:schemeClr val="dk1"/>
                </a:solidFill>
                <a:latin typeface="Arial"/>
                <a:ea typeface="Arial"/>
                <a:cs typeface="Arial"/>
                <a:sym typeface="Arial"/>
              </a:rPr>
              <a:t>Object</a:t>
            </a:r>
            <a:endParaRPr sz="4400">
              <a:solidFill>
                <a:schemeClr val="dk1"/>
              </a:solidFill>
              <a:latin typeface="Arial"/>
              <a:ea typeface="Arial"/>
              <a:cs typeface="Arial"/>
              <a:sym typeface="Arial"/>
            </a:endParaRPr>
          </a:p>
        </p:txBody>
      </p:sp>
      <p:grpSp>
        <p:nvGrpSpPr>
          <p:cNvPr id="916" name="Google Shape;916;p51"/>
          <p:cNvGrpSpPr/>
          <p:nvPr/>
        </p:nvGrpSpPr>
        <p:grpSpPr>
          <a:xfrm>
            <a:off x="6791228" y="1990247"/>
            <a:ext cx="4204059" cy="4795456"/>
            <a:chOff x="5093421" y="1990247"/>
            <a:chExt cx="3153044" cy="4795456"/>
          </a:xfrm>
        </p:grpSpPr>
        <p:sp>
          <p:nvSpPr>
            <p:cNvPr id="917" name="Google Shape;917;p51"/>
            <p:cNvSpPr/>
            <p:nvPr/>
          </p:nvSpPr>
          <p:spPr>
            <a:xfrm>
              <a:off x="5093421" y="1990247"/>
              <a:ext cx="3153044" cy="479545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8" name="Google Shape;918;p51"/>
            <p:cNvSpPr/>
            <p:nvPr/>
          </p:nvSpPr>
          <p:spPr>
            <a:xfrm>
              <a:off x="7239000" y="5194554"/>
              <a:ext cx="762000" cy="5334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9" name="Google Shape;919;p51"/>
            <p:cNvSpPr/>
            <p:nvPr/>
          </p:nvSpPr>
          <p:spPr>
            <a:xfrm>
              <a:off x="6705599" y="2908553"/>
              <a:ext cx="685800" cy="49911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0" name="Google Shape;920;p51"/>
            <p:cNvSpPr/>
            <p:nvPr/>
          </p:nvSpPr>
          <p:spPr>
            <a:xfrm>
              <a:off x="5333999" y="5270754"/>
              <a:ext cx="685800" cy="49910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1" name="Google Shape;921;p51"/>
            <p:cNvSpPr/>
            <p:nvPr/>
          </p:nvSpPr>
          <p:spPr>
            <a:xfrm>
              <a:off x="7010400" y="4280154"/>
              <a:ext cx="609600" cy="4572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2" name="Google Shape;922;p51"/>
            <p:cNvSpPr/>
            <p:nvPr/>
          </p:nvSpPr>
          <p:spPr>
            <a:xfrm>
              <a:off x="6095999" y="4356354"/>
              <a:ext cx="609600" cy="5334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3" name="Google Shape;923;p51"/>
            <p:cNvSpPr/>
            <p:nvPr/>
          </p:nvSpPr>
          <p:spPr>
            <a:xfrm>
              <a:off x="6934200" y="6032754"/>
              <a:ext cx="762000" cy="4572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4" name="Google Shape;924;p51"/>
            <p:cNvSpPr/>
            <p:nvPr/>
          </p:nvSpPr>
          <p:spPr>
            <a:xfrm>
              <a:off x="7162800" y="3594353"/>
              <a:ext cx="609600" cy="45720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5" name="Google Shape;925;p51"/>
            <p:cNvSpPr/>
            <p:nvPr/>
          </p:nvSpPr>
          <p:spPr>
            <a:xfrm>
              <a:off x="6400799" y="5118354"/>
              <a:ext cx="533400" cy="4572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6" name="Google Shape;926;p51"/>
            <p:cNvSpPr/>
            <p:nvPr/>
          </p:nvSpPr>
          <p:spPr>
            <a:xfrm>
              <a:off x="6019799" y="2984753"/>
              <a:ext cx="457200" cy="114300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7" name="Google Shape;927;p51"/>
            <p:cNvSpPr/>
            <p:nvPr/>
          </p:nvSpPr>
          <p:spPr>
            <a:xfrm>
              <a:off x="5791199" y="5956554"/>
              <a:ext cx="762000" cy="533400"/>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28" name="Google Shape;928;p51"/>
          <p:cNvGrpSpPr/>
          <p:nvPr/>
        </p:nvGrpSpPr>
        <p:grpSpPr>
          <a:xfrm>
            <a:off x="6096000" y="720852"/>
            <a:ext cx="3454400" cy="1222248"/>
            <a:chOff x="4572000" y="720851"/>
            <a:chExt cx="4191000" cy="1222248"/>
          </a:xfrm>
        </p:grpSpPr>
        <p:sp>
          <p:nvSpPr>
            <p:cNvPr id="929" name="Google Shape;929;p51"/>
            <p:cNvSpPr/>
            <p:nvPr/>
          </p:nvSpPr>
          <p:spPr>
            <a:xfrm>
              <a:off x="4572000" y="851153"/>
              <a:ext cx="4191000" cy="791210"/>
            </a:xfrm>
            <a:custGeom>
              <a:avLst/>
              <a:gdLst/>
              <a:ahLst/>
              <a:cxnLst/>
              <a:rect l="l" t="t" r="r" b="b"/>
              <a:pathLst>
                <a:path w="4191000" h="791210" extrusionOk="0">
                  <a:moveTo>
                    <a:pt x="4191000" y="0"/>
                  </a:moveTo>
                  <a:lnTo>
                    <a:pt x="0" y="0"/>
                  </a:lnTo>
                  <a:lnTo>
                    <a:pt x="0" y="790956"/>
                  </a:lnTo>
                  <a:lnTo>
                    <a:pt x="4191000" y="790956"/>
                  </a:lnTo>
                  <a:lnTo>
                    <a:pt x="4191000" y="0"/>
                  </a:lnTo>
                  <a:close/>
                </a:path>
              </a:pathLst>
            </a:custGeom>
            <a:solidFill>
              <a:srgbClr val="DFCC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0" name="Google Shape;930;p51"/>
            <p:cNvSpPr/>
            <p:nvPr/>
          </p:nvSpPr>
          <p:spPr>
            <a:xfrm>
              <a:off x="4674870" y="720851"/>
              <a:ext cx="4017264" cy="1222248"/>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1" name="Google Shape;931;p51"/>
          <p:cNvSpPr txBox="1">
            <a:spLocks noGrp="1"/>
          </p:cNvSpPr>
          <p:nvPr>
            <p:ph type="title"/>
          </p:nvPr>
        </p:nvSpPr>
        <p:spPr>
          <a:xfrm>
            <a:off x="6096000" y="903074"/>
            <a:ext cx="3505200" cy="687368"/>
          </a:xfrm>
          <a:prstGeom prst="rect">
            <a:avLst/>
          </a:prstGeom>
          <a:noFill/>
          <a:ln w="28950" cap="flat" cmpd="sng">
            <a:solidFill>
              <a:srgbClr val="9A7966"/>
            </a:solidFill>
            <a:prstDash val="solid"/>
            <a:round/>
            <a:headEnd type="none" w="sm" len="sm"/>
            <a:tailEnd type="none" w="sm" len="sm"/>
          </a:ln>
        </p:spPr>
        <p:txBody>
          <a:bodyPr spcFirstLastPara="1" wrap="square" lIns="0" tIns="10150" rIns="0" bIns="0" anchor="ctr" anchorCtr="0">
            <a:spAutoFit/>
          </a:bodyPr>
          <a:lstStyle/>
          <a:p>
            <a:pPr marL="446405" lvl="0" indent="0" algn="l" rtl="0">
              <a:lnSpc>
                <a:spcPct val="100000"/>
              </a:lnSpc>
              <a:spcBef>
                <a:spcPts val="0"/>
              </a:spcBef>
              <a:spcAft>
                <a:spcPts val="0"/>
              </a:spcAft>
              <a:buClr>
                <a:schemeClr val="dk1"/>
              </a:buClr>
              <a:buSzPts val="4400"/>
              <a:buFont typeface="Arial"/>
              <a:buNone/>
            </a:pPr>
            <a:r>
              <a:rPr lang="en-US" sz="4400"/>
              <a:t>Bag of ‘words’</a:t>
            </a:r>
            <a:endParaRPr sz="4400"/>
          </a:p>
        </p:txBody>
      </p:sp>
      <p:sp>
        <p:nvSpPr>
          <p:cNvPr id="932" name="Google Shape;932;p51"/>
          <p:cNvSpPr/>
          <p:nvPr/>
        </p:nvSpPr>
        <p:spPr>
          <a:xfrm>
            <a:off x="4572000" y="1136903"/>
            <a:ext cx="1524000" cy="190500"/>
          </a:xfrm>
          <a:custGeom>
            <a:avLst/>
            <a:gdLst/>
            <a:ahLst/>
            <a:cxnLst/>
            <a:rect l="l" t="t" r="r" b="b"/>
            <a:pathLst>
              <a:path w="1143000" h="190500" extrusionOk="0">
                <a:moveTo>
                  <a:pt x="1028700" y="0"/>
                </a:moveTo>
                <a:lnTo>
                  <a:pt x="1028700" y="190500"/>
                </a:lnTo>
                <a:lnTo>
                  <a:pt x="1120139" y="114300"/>
                </a:lnTo>
                <a:lnTo>
                  <a:pt x="1047750" y="114300"/>
                </a:lnTo>
                <a:lnTo>
                  <a:pt x="1047750" y="76200"/>
                </a:lnTo>
                <a:lnTo>
                  <a:pt x="1120139" y="76200"/>
                </a:lnTo>
                <a:lnTo>
                  <a:pt x="1028700" y="0"/>
                </a:lnTo>
                <a:close/>
              </a:path>
              <a:path w="1143000" h="190500" extrusionOk="0">
                <a:moveTo>
                  <a:pt x="1028700" y="76200"/>
                </a:moveTo>
                <a:lnTo>
                  <a:pt x="0" y="76200"/>
                </a:lnTo>
                <a:lnTo>
                  <a:pt x="0" y="114300"/>
                </a:lnTo>
                <a:lnTo>
                  <a:pt x="1028700" y="114300"/>
                </a:lnTo>
                <a:lnTo>
                  <a:pt x="1028700" y="76200"/>
                </a:lnTo>
                <a:close/>
              </a:path>
              <a:path w="1143000" h="190500" extrusionOk="0">
                <a:moveTo>
                  <a:pt x="1120139" y="76200"/>
                </a:moveTo>
                <a:lnTo>
                  <a:pt x="1047750" y="76200"/>
                </a:lnTo>
                <a:lnTo>
                  <a:pt x="1047750" y="114300"/>
                </a:lnTo>
                <a:lnTo>
                  <a:pt x="1120139" y="114300"/>
                </a:lnTo>
                <a:lnTo>
                  <a:pt x="1143000" y="95250"/>
                </a:lnTo>
                <a:lnTo>
                  <a:pt x="1120139" y="76200"/>
                </a:lnTo>
                <a:close/>
              </a:path>
            </a:pathLst>
          </a:custGeom>
          <a:solidFill>
            <a:srgbClr val="3333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52"/>
          <p:cNvSpPr/>
          <p:nvPr/>
        </p:nvSpPr>
        <p:spPr>
          <a:xfrm>
            <a:off x="9634727" y="52577"/>
            <a:ext cx="2463800" cy="5737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8" name="Google Shape;938;p52"/>
          <p:cNvSpPr txBox="1">
            <a:spLocks noGrp="1"/>
          </p:cNvSpPr>
          <p:nvPr>
            <p:ph type="title"/>
          </p:nvPr>
        </p:nvSpPr>
        <p:spPr>
          <a:xfrm>
            <a:off x="1244127" y="394333"/>
            <a:ext cx="4588087" cy="69596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US" sz="4400" b="0">
                <a:latin typeface="Arial"/>
                <a:ea typeface="Arial"/>
                <a:cs typeface="Arial"/>
                <a:sym typeface="Arial"/>
              </a:rPr>
              <a:t>Bag of features</a:t>
            </a:r>
            <a:endParaRPr sz="4400">
              <a:latin typeface="Arial"/>
              <a:ea typeface="Arial"/>
              <a:cs typeface="Arial"/>
              <a:sym typeface="Arial"/>
            </a:endParaRPr>
          </a:p>
        </p:txBody>
      </p:sp>
      <p:sp>
        <p:nvSpPr>
          <p:cNvPr id="939" name="Google Shape;939;p52"/>
          <p:cNvSpPr txBox="1"/>
          <p:nvPr/>
        </p:nvSpPr>
        <p:spPr>
          <a:xfrm>
            <a:off x="714587" y="1409395"/>
            <a:ext cx="10573173" cy="2848610"/>
          </a:xfrm>
          <a:prstGeom prst="rect">
            <a:avLst/>
          </a:prstGeom>
          <a:noFill/>
          <a:ln>
            <a:noFill/>
          </a:ln>
        </p:spPr>
        <p:txBody>
          <a:bodyPr spcFirstLastPara="1" wrap="square" lIns="0" tIns="107300" rIns="0" bIns="0" anchor="t" anchorCtr="0">
            <a:spAutoFit/>
          </a:bodyPr>
          <a:lstStyle/>
          <a:p>
            <a:pPr marL="546100" marR="0" lvl="0" indent="-533400" algn="l" rtl="0">
              <a:lnSpc>
                <a:spcPct val="100000"/>
              </a:lnSpc>
              <a:spcBef>
                <a:spcPts val="0"/>
              </a:spcBef>
              <a:spcAft>
                <a:spcPts val="0"/>
              </a:spcAft>
              <a:buClr>
                <a:schemeClr val="dk1"/>
              </a:buClr>
              <a:buSzPts val="3200"/>
              <a:buFont typeface="Arial"/>
              <a:buAutoNum type="arabicPeriod"/>
            </a:pPr>
            <a:r>
              <a:rPr lang="en-US" sz="3200">
                <a:solidFill>
                  <a:schemeClr val="dk1"/>
                </a:solidFill>
                <a:latin typeface="Arial"/>
                <a:ea typeface="Arial"/>
                <a:cs typeface="Arial"/>
                <a:sym typeface="Arial"/>
              </a:rPr>
              <a:t>Trích xuất đặc trưng</a:t>
            </a:r>
            <a:endParaRPr sz="3200">
              <a:solidFill>
                <a:schemeClr val="dk1"/>
              </a:solidFill>
              <a:latin typeface="Arial"/>
              <a:ea typeface="Arial"/>
              <a:cs typeface="Arial"/>
              <a:sym typeface="Arial"/>
            </a:endParaRPr>
          </a:p>
          <a:p>
            <a:pPr marL="546100" marR="0" lvl="0" indent="-533400" algn="l" rtl="0">
              <a:lnSpc>
                <a:spcPct val="100000"/>
              </a:lnSpc>
              <a:spcBef>
                <a:spcPts val="740"/>
              </a:spcBef>
              <a:spcAft>
                <a:spcPts val="0"/>
              </a:spcAft>
              <a:buClr>
                <a:schemeClr val="dk1"/>
              </a:buClr>
              <a:buSzPts val="3200"/>
              <a:buFont typeface="Arial"/>
              <a:buAutoNum type="arabicPeriod"/>
            </a:pPr>
            <a:r>
              <a:rPr lang="en-US" sz="3200">
                <a:solidFill>
                  <a:schemeClr val="dk1"/>
                </a:solidFill>
                <a:latin typeface="Arial"/>
                <a:ea typeface="Arial"/>
                <a:cs typeface="Arial"/>
                <a:sym typeface="Arial"/>
              </a:rPr>
              <a:t>Học từ điển “visual vocabulary”</a:t>
            </a:r>
            <a:endParaRPr sz="3200">
              <a:solidFill>
                <a:schemeClr val="dk1"/>
              </a:solidFill>
              <a:latin typeface="Arial"/>
              <a:ea typeface="Arial"/>
              <a:cs typeface="Arial"/>
              <a:sym typeface="Arial"/>
            </a:endParaRPr>
          </a:p>
          <a:p>
            <a:pPr marL="546100" marR="0" lvl="0" indent="-533400" algn="l" rtl="0">
              <a:lnSpc>
                <a:spcPct val="100000"/>
              </a:lnSpc>
              <a:spcBef>
                <a:spcPts val="795"/>
              </a:spcBef>
              <a:spcAft>
                <a:spcPts val="0"/>
              </a:spcAft>
              <a:buClr>
                <a:schemeClr val="dk1"/>
              </a:buClr>
              <a:buSzPts val="3200"/>
              <a:buFont typeface="Arial"/>
              <a:buAutoNum type="arabicPeriod"/>
            </a:pPr>
            <a:r>
              <a:rPr lang="en-US" sz="3200">
                <a:solidFill>
                  <a:schemeClr val="dk1"/>
                </a:solidFill>
                <a:latin typeface="Arial"/>
                <a:ea typeface="Arial"/>
                <a:cs typeface="Arial"/>
                <a:sym typeface="Arial"/>
              </a:rPr>
              <a:t>Quantize véc tơ đặc trưng sử dụng từ điển</a:t>
            </a:r>
            <a:endParaRPr sz="3200">
              <a:solidFill>
                <a:schemeClr val="dk1"/>
              </a:solidFill>
              <a:latin typeface="Arial"/>
              <a:ea typeface="Arial"/>
              <a:cs typeface="Arial"/>
              <a:sym typeface="Arial"/>
            </a:endParaRPr>
          </a:p>
          <a:p>
            <a:pPr marL="546100" marR="5080" lvl="0" indent="-533400" algn="l" rtl="0">
              <a:lnSpc>
                <a:spcPct val="119375"/>
              </a:lnSpc>
              <a:spcBef>
                <a:spcPts val="915"/>
              </a:spcBef>
              <a:spcAft>
                <a:spcPts val="0"/>
              </a:spcAft>
              <a:buClr>
                <a:schemeClr val="dk1"/>
              </a:buClr>
              <a:buSzPts val="3200"/>
              <a:buFont typeface="Arial"/>
              <a:buAutoNum type="arabicPeriod"/>
            </a:pPr>
            <a:r>
              <a:rPr lang="en-US" sz="3200">
                <a:solidFill>
                  <a:schemeClr val="dk1"/>
                </a:solidFill>
                <a:latin typeface="Arial"/>
                <a:ea typeface="Arial"/>
                <a:cs typeface="Arial"/>
                <a:sym typeface="Arial"/>
              </a:rPr>
              <a:t>Biểu diễn hình ảnh bằng véc tơ tần suất xuất  hiện của các từ “visual words”</a:t>
            </a:r>
            <a:endParaRPr sz="3200">
              <a:solidFill>
                <a:schemeClr val="dk1"/>
              </a:solidFill>
              <a:latin typeface="Arial"/>
              <a:ea typeface="Arial"/>
              <a:cs typeface="Arial"/>
              <a:sym typeface="Arial"/>
            </a:endParaRPr>
          </a:p>
        </p:txBody>
      </p:sp>
      <p:grpSp>
        <p:nvGrpSpPr>
          <p:cNvPr id="940" name="Google Shape;940;p52"/>
          <p:cNvGrpSpPr/>
          <p:nvPr/>
        </p:nvGrpSpPr>
        <p:grpSpPr>
          <a:xfrm>
            <a:off x="8509000" y="4412361"/>
            <a:ext cx="3479800" cy="2209419"/>
            <a:chOff x="6381750" y="4412361"/>
            <a:chExt cx="2609850" cy="2209419"/>
          </a:xfrm>
        </p:grpSpPr>
        <p:sp>
          <p:nvSpPr>
            <p:cNvPr id="941" name="Google Shape;941;p52"/>
            <p:cNvSpPr/>
            <p:nvPr/>
          </p:nvSpPr>
          <p:spPr>
            <a:xfrm>
              <a:off x="7848980" y="4412361"/>
              <a:ext cx="152400" cy="1792605"/>
            </a:xfrm>
            <a:custGeom>
              <a:avLst/>
              <a:gdLst/>
              <a:ahLst/>
              <a:cxnLst/>
              <a:rect l="l" t="t" r="r" b="b"/>
              <a:pathLst>
                <a:path w="152400" h="1792604" extrusionOk="0">
                  <a:moveTo>
                    <a:pt x="152400" y="0"/>
                  </a:moveTo>
                  <a:lnTo>
                    <a:pt x="0" y="0"/>
                  </a:lnTo>
                  <a:lnTo>
                    <a:pt x="0" y="1792224"/>
                  </a:lnTo>
                  <a:lnTo>
                    <a:pt x="152400" y="1792224"/>
                  </a:lnTo>
                  <a:lnTo>
                    <a:pt x="152400" y="0"/>
                  </a:lnTo>
                  <a:close/>
                </a:path>
              </a:pathLst>
            </a:custGeom>
            <a:solidFill>
              <a:srgbClr val="B327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2" name="Google Shape;942;p52"/>
            <p:cNvSpPr/>
            <p:nvPr/>
          </p:nvSpPr>
          <p:spPr>
            <a:xfrm>
              <a:off x="7848980" y="4412361"/>
              <a:ext cx="152400" cy="1792605"/>
            </a:xfrm>
            <a:custGeom>
              <a:avLst/>
              <a:gdLst/>
              <a:ahLst/>
              <a:cxnLst/>
              <a:rect l="l" t="t" r="r" b="b"/>
              <a:pathLst>
                <a:path w="152400" h="1792604" extrusionOk="0">
                  <a:moveTo>
                    <a:pt x="0" y="1792224"/>
                  </a:moveTo>
                  <a:lnTo>
                    <a:pt x="152400" y="1792224"/>
                  </a:lnTo>
                  <a:lnTo>
                    <a:pt x="152400" y="0"/>
                  </a:lnTo>
                  <a:lnTo>
                    <a:pt x="0" y="0"/>
                  </a:lnTo>
                  <a:lnTo>
                    <a:pt x="0" y="1792224"/>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52"/>
            <p:cNvSpPr/>
            <p:nvPr/>
          </p:nvSpPr>
          <p:spPr>
            <a:xfrm>
              <a:off x="6858380" y="5936361"/>
              <a:ext cx="152400" cy="268605"/>
            </a:xfrm>
            <a:custGeom>
              <a:avLst/>
              <a:gdLst/>
              <a:ahLst/>
              <a:cxnLst/>
              <a:rect l="l" t="t" r="r" b="b"/>
              <a:pathLst>
                <a:path w="152400" h="268604" extrusionOk="0">
                  <a:moveTo>
                    <a:pt x="152400" y="0"/>
                  </a:moveTo>
                  <a:lnTo>
                    <a:pt x="0" y="0"/>
                  </a:lnTo>
                  <a:lnTo>
                    <a:pt x="0" y="268223"/>
                  </a:lnTo>
                  <a:lnTo>
                    <a:pt x="152400" y="268223"/>
                  </a:lnTo>
                  <a:lnTo>
                    <a:pt x="152400" y="0"/>
                  </a:lnTo>
                  <a:close/>
                </a:path>
              </a:pathLst>
            </a:custGeom>
            <a:solidFill>
              <a:srgbClr val="B327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52"/>
            <p:cNvSpPr/>
            <p:nvPr/>
          </p:nvSpPr>
          <p:spPr>
            <a:xfrm>
              <a:off x="6858380" y="5936361"/>
              <a:ext cx="152400" cy="268605"/>
            </a:xfrm>
            <a:custGeom>
              <a:avLst/>
              <a:gdLst/>
              <a:ahLst/>
              <a:cxnLst/>
              <a:rect l="l" t="t" r="r" b="b"/>
              <a:pathLst>
                <a:path w="152400" h="268604" extrusionOk="0">
                  <a:moveTo>
                    <a:pt x="0" y="268223"/>
                  </a:moveTo>
                  <a:lnTo>
                    <a:pt x="152400" y="268223"/>
                  </a:lnTo>
                  <a:lnTo>
                    <a:pt x="152400" y="0"/>
                  </a:lnTo>
                  <a:lnTo>
                    <a:pt x="0" y="0"/>
                  </a:lnTo>
                  <a:lnTo>
                    <a:pt x="0" y="268223"/>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52"/>
            <p:cNvSpPr/>
            <p:nvPr/>
          </p:nvSpPr>
          <p:spPr>
            <a:xfrm>
              <a:off x="7315580" y="5707761"/>
              <a:ext cx="152400" cy="497205"/>
            </a:xfrm>
            <a:custGeom>
              <a:avLst/>
              <a:gdLst/>
              <a:ahLst/>
              <a:cxnLst/>
              <a:rect l="l" t="t" r="r" b="b"/>
              <a:pathLst>
                <a:path w="152400" h="497204" extrusionOk="0">
                  <a:moveTo>
                    <a:pt x="152400" y="0"/>
                  </a:moveTo>
                  <a:lnTo>
                    <a:pt x="0" y="0"/>
                  </a:lnTo>
                  <a:lnTo>
                    <a:pt x="0" y="496823"/>
                  </a:lnTo>
                  <a:lnTo>
                    <a:pt x="152400" y="496823"/>
                  </a:lnTo>
                  <a:lnTo>
                    <a:pt x="152400" y="0"/>
                  </a:lnTo>
                  <a:close/>
                </a:path>
              </a:pathLst>
            </a:custGeom>
            <a:solidFill>
              <a:srgbClr val="B327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52"/>
            <p:cNvSpPr/>
            <p:nvPr/>
          </p:nvSpPr>
          <p:spPr>
            <a:xfrm>
              <a:off x="7315580" y="5707761"/>
              <a:ext cx="152400" cy="497205"/>
            </a:xfrm>
            <a:custGeom>
              <a:avLst/>
              <a:gdLst/>
              <a:ahLst/>
              <a:cxnLst/>
              <a:rect l="l" t="t" r="r" b="b"/>
              <a:pathLst>
                <a:path w="152400" h="497204" extrusionOk="0">
                  <a:moveTo>
                    <a:pt x="0" y="496823"/>
                  </a:moveTo>
                  <a:lnTo>
                    <a:pt x="152400" y="496823"/>
                  </a:lnTo>
                  <a:lnTo>
                    <a:pt x="152400" y="0"/>
                  </a:lnTo>
                  <a:lnTo>
                    <a:pt x="0" y="0"/>
                  </a:lnTo>
                  <a:lnTo>
                    <a:pt x="0" y="496823"/>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52"/>
            <p:cNvSpPr/>
            <p:nvPr/>
          </p:nvSpPr>
          <p:spPr>
            <a:xfrm>
              <a:off x="8458580" y="5936361"/>
              <a:ext cx="152400" cy="268605"/>
            </a:xfrm>
            <a:custGeom>
              <a:avLst/>
              <a:gdLst/>
              <a:ahLst/>
              <a:cxnLst/>
              <a:rect l="l" t="t" r="r" b="b"/>
              <a:pathLst>
                <a:path w="152400" h="268604" extrusionOk="0">
                  <a:moveTo>
                    <a:pt x="152400" y="0"/>
                  </a:moveTo>
                  <a:lnTo>
                    <a:pt x="0" y="0"/>
                  </a:lnTo>
                  <a:lnTo>
                    <a:pt x="0" y="268223"/>
                  </a:lnTo>
                  <a:lnTo>
                    <a:pt x="152400" y="268223"/>
                  </a:lnTo>
                  <a:lnTo>
                    <a:pt x="152400" y="0"/>
                  </a:lnTo>
                  <a:close/>
                </a:path>
              </a:pathLst>
            </a:custGeom>
            <a:solidFill>
              <a:srgbClr val="B327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52"/>
            <p:cNvSpPr/>
            <p:nvPr/>
          </p:nvSpPr>
          <p:spPr>
            <a:xfrm>
              <a:off x="8458580" y="5936361"/>
              <a:ext cx="152400" cy="268605"/>
            </a:xfrm>
            <a:custGeom>
              <a:avLst/>
              <a:gdLst/>
              <a:ahLst/>
              <a:cxnLst/>
              <a:rect l="l" t="t" r="r" b="b"/>
              <a:pathLst>
                <a:path w="152400" h="268604" extrusionOk="0">
                  <a:moveTo>
                    <a:pt x="0" y="268223"/>
                  </a:moveTo>
                  <a:lnTo>
                    <a:pt x="152400" y="268223"/>
                  </a:lnTo>
                  <a:lnTo>
                    <a:pt x="152400" y="0"/>
                  </a:lnTo>
                  <a:lnTo>
                    <a:pt x="0" y="0"/>
                  </a:lnTo>
                  <a:lnTo>
                    <a:pt x="0" y="268223"/>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9" name="Google Shape;949;p52"/>
            <p:cNvSpPr/>
            <p:nvPr/>
          </p:nvSpPr>
          <p:spPr>
            <a:xfrm>
              <a:off x="6381750" y="4451604"/>
              <a:ext cx="2609850" cy="1847850"/>
            </a:xfrm>
            <a:custGeom>
              <a:avLst/>
              <a:gdLst/>
              <a:ahLst/>
              <a:cxnLst/>
              <a:rect l="l" t="t" r="r" b="b"/>
              <a:pathLst>
                <a:path w="2609850" h="1847850" extrusionOk="0">
                  <a:moveTo>
                    <a:pt x="2609850" y="1752600"/>
                  </a:moveTo>
                  <a:lnTo>
                    <a:pt x="2586990" y="1733550"/>
                  </a:lnTo>
                  <a:lnTo>
                    <a:pt x="2495550" y="1657350"/>
                  </a:lnTo>
                  <a:lnTo>
                    <a:pt x="2495550" y="1733550"/>
                  </a:lnTo>
                  <a:lnTo>
                    <a:pt x="114300" y="1733550"/>
                  </a:lnTo>
                  <a:lnTo>
                    <a:pt x="114300" y="114300"/>
                  </a:lnTo>
                  <a:lnTo>
                    <a:pt x="190500" y="114300"/>
                  </a:lnTo>
                  <a:lnTo>
                    <a:pt x="174625" y="95250"/>
                  </a:lnTo>
                  <a:lnTo>
                    <a:pt x="95250" y="0"/>
                  </a:lnTo>
                  <a:lnTo>
                    <a:pt x="0" y="114300"/>
                  </a:lnTo>
                  <a:lnTo>
                    <a:pt x="76200" y="114300"/>
                  </a:lnTo>
                  <a:lnTo>
                    <a:pt x="76200" y="1752612"/>
                  </a:lnTo>
                  <a:lnTo>
                    <a:pt x="95250" y="1752612"/>
                  </a:lnTo>
                  <a:lnTo>
                    <a:pt x="95250" y="1771650"/>
                  </a:lnTo>
                  <a:lnTo>
                    <a:pt x="2495550" y="1771650"/>
                  </a:lnTo>
                  <a:lnTo>
                    <a:pt x="2495550" y="1847850"/>
                  </a:lnTo>
                  <a:lnTo>
                    <a:pt x="2586990" y="1771650"/>
                  </a:lnTo>
                  <a:lnTo>
                    <a:pt x="2609850" y="17526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0" name="Google Shape;950;p52"/>
            <p:cNvSpPr/>
            <p:nvPr/>
          </p:nvSpPr>
          <p:spPr>
            <a:xfrm>
              <a:off x="8382000" y="6296406"/>
              <a:ext cx="381000" cy="266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52"/>
            <p:cNvSpPr/>
            <p:nvPr/>
          </p:nvSpPr>
          <p:spPr>
            <a:xfrm>
              <a:off x="6705600" y="6280404"/>
              <a:ext cx="312420" cy="34137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52"/>
            <p:cNvSpPr/>
            <p:nvPr/>
          </p:nvSpPr>
          <p:spPr>
            <a:xfrm>
              <a:off x="7239000" y="6280404"/>
              <a:ext cx="381000" cy="266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3" name="Google Shape;953;p52"/>
            <p:cNvSpPr/>
            <p:nvPr/>
          </p:nvSpPr>
          <p:spPr>
            <a:xfrm>
              <a:off x="7742182" y="6316980"/>
              <a:ext cx="436836" cy="22986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4" name="Google Shape;954;p52"/>
            <p:cNvSpPr/>
            <p:nvPr/>
          </p:nvSpPr>
          <p:spPr>
            <a:xfrm>
              <a:off x="6538595" y="4682871"/>
              <a:ext cx="870623" cy="957961"/>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55" name="Google Shape;955;p52"/>
          <p:cNvGrpSpPr/>
          <p:nvPr/>
        </p:nvGrpSpPr>
        <p:grpSpPr>
          <a:xfrm>
            <a:off x="4445000" y="4488179"/>
            <a:ext cx="3479800" cy="2133600"/>
            <a:chOff x="3333750" y="4488179"/>
            <a:chExt cx="2609850" cy="2133600"/>
          </a:xfrm>
        </p:grpSpPr>
        <p:sp>
          <p:nvSpPr>
            <p:cNvPr id="956" name="Google Shape;956;p52"/>
            <p:cNvSpPr/>
            <p:nvPr/>
          </p:nvSpPr>
          <p:spPr>
            <a:xfrm>
              <a:off x="4724780" y="6088760"/>
              <a:ext cx="152400" cy="152400"/>
            </a:xfrm>
            <a:custGeom>
              <a:avLst/>
              <a:gdLst/>
              <a:ahLst/>
              <a:cxnLst/>
              <a:rect l="l" t="t" r="r" b="b"/>
              <a:pathLst>
                <a:path w="152400" h="152400" extrusionOk="0">
                  <a:moveTo>
                    <a:pt x="152400" y="0"/>
                  </a:moveTo>
                  <a:lnTo>
                    <a:pt x="0" y="0"/>
                  </a:lnTo>
                  <a:lnTo>
                    <a:pt x="0" y="152399"/>
                  </a:lnTo>
                  <a:lnTo>
                    <a:pt x="152400" y="152399"/>
                  </a:lnTo>
                  <a:lnTo>
                    <a:pt x="1524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52"/>
            <p:cNvSpPr/>
            <p:nvPr/>
          </p:nvSpPr>
          <p:spPr>
            <a:xfrm>
              <a:off x="4724780" y="6088760"/>
              <a:ext cx="152400" cy="152400"/>
            </a:xfrm>
            <a:custGeom>
              <a:avLst/>
              <a:gdLst/>
              <a:ahLst/>
              <a:cxnLst/>
              <a:rect l="l" t="t" r="r" b="b"/>
              <a:pathLst>
                <a:path w="152400" h="152400" extrusionOk="0">
                  <a:moveTo>
                    <a:pt x="0" y="152399"/>
                  </a:moveTo>
                  <a:lnTo>
                    <a:pt x="152400" y="152399"/>
                  </a:lnTo>
                  <a:lnTo>
                    <a:pt x="152400" y="0"/>
                  </a:lnTo>
                  <a:lnTo>
                    <a:pt x="0" y="0"/>
                  </a:lnTo>
                  <a:lnTo>
                    <a:pt x="0" y="152399"/>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8" name="Google Shape;958;p52"/>
            <p:cNvSpPr/>
            <p:nvPr/>
          </p:nvSpPr>
          <p:spPr>
            <a:xfrm>
              <a:off x="3810380" y="5098160"/>
              <a:ext cx="152400" cy="1143000"/>
            </a:xfrm>
            <a:custGeom>
              <a:avLst/>
              <a:gdLst/>
              <a:ahLst/>
              <a:cxnLst/>
              <a:rect l="l" t="t" r="r" b="b"/>
              <a:pathLst>
                <a:path w="152400" h="1143000" extrusionOk="0">
                  <a:moveTo>
                    <a:pt x="152400" y="0"/>
                  </a:moveTo>
                  <a:lnTo>
                    <a:pt x="0" y="0"/>
                  </a:lnTo>
                  <a:lnTo>
                    <a:pt x="0" y="1143000"/>
                  </a:lnTo>
                  <a:lnTo>
                    <a:pt x="152400" y="1143000"/>
                  </a:lnTo>
                  <a:lnTo>
                    <a:pt x="1524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9" name="Google Shape;959;p52"/>
            <p:cNvSpPr/>
            <p:nvPr/>
          </p:nvSpPr>
          <p:spPr>
            <a:xfrm>
              <a:off x="3810380" y="5098160"/>
              <a:ext cx="152400" cy="1143000"/>
            </a:xfrm>
            <a:custGeom>
              <a:avLst/>
              <a:gdLst/>
              <a:ahLst/>
              <a:cxnLst/>
              <a:rect l="l" t="t" r="r" b="b"/>
              <a:pathLst>
                <a:path w="152400" h="1143000" extrusionOk="0">
                  <a:moveTo>
                    <a:pt x="0" y="1143000"/>
                  </a:moveTo>
                  <a:lnTo>
                    <a:pt x="152400" y="1143000"/>
                  </a:lnTo>
                  <a:lnTo>
                    <a:pt x="152400" y="0"/>
                  </a:lnTo>
                  <a:lnTo>
                    <a:pt x="0" y="0"/>
                  </a:lnTo>
                  <a:lnTo>
                    <a:pt x="0" y="1143000"/>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0" name="Google Shape;960;p52"/>
            <p:cNvSpPr/>
            <p:nvPr/>
          </p:nvSpPr>
          <p:spPr>
            <a:xfrm>
              <a:off x="4267580" y="6088760"/>
              <a:ext cx="152400" cy="152400"/>
            </a:xfrm>
            <a:custGeom>
              <a:avLst/>
              <a:gdLst/>
              <a:ahLst/>
              <a:cxnLst/>
              <a:rect l="l" t="t" r="r" b="b"/>
              <a:pathLst>
                <a:path w="152400" h="152400" extrusionOk="0">
                  <a:moveTo>
                    <a:pt x="152400" y="0"/>
                  </a:moveTo>
                  <a:lnTo>
                    <a:pt x="0" y="0"/>
                  </a:lnTo>
                  <a:lnTo>
                    <a:pt x="0" y="152399"/>
                  </a:lnTo>
                  <a:lnTo>
                    <a:pt x="152400" y="152399"/>
                  </a:lnTo>
                  <a:lnTo>
                    <a:pt x="1524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1" name="Google Shape;961;p52"/>
            <p:cNvSpPr/>
            <p:nvPr/>
          </p:nvSpPr>
          <p:spPr>
            <a:xfrm>
              <a:off x="4267580" y="6088760"/>
              <a:ext cx="152400" cy="152400"/>
            </a:xfrm>
            <a:custGeom>
              <a:avLst/>
              <a:gdLst/>
              <a:ahLst/>
              <a:cxnLst/>
              <a:rect l="l" t="t" r="r" b="b"/>
              <a:pathLst>
                <a:path w="152400" h="152400" extrusionOk="0">
                  <a:moveTo>
                    <a:pt x="0" y="152399"/>
                  </a:moveTo>
                  <a:lnTo>
                    <a:pt x="152400" y="152399"/>
                  </a:lnTo>
                  <a:lnTo>
                    <a:pt x="152400" y="0"/>
                  </a:lnTo>
                  <a:lnTo>
                    <a:pt x="0" y="0"/>
                  </a:lnTo>
                  <a:lnTo>
                    <a:pt x="0" y="152399"/>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2" name="Google Shape;962;p52"/>
            <p:cNvSpPr/>
            <p:nvPr/>
          </p:nvSpPr>
          <p:spPr>
            <a:xfrm>
              <a:off x="5410580" y="6164960"/>
              <a:ext cx="152400" cy="76200"/>
            </a:xfrm>
            <a:custGeom>
              <a:avLst/>
              <a:gdLst/>
              <a:ahLst/>
              <a:cxnLst/>
              <a:rect l="l" t="t" r="r" b="b"/>
              <a:pathLst>
                <a:path w="152400" h="76200" extrusionOk="0">
                  <a:moveTo>
                    <a:pt x="152400" y="0"/>
                  </a:moveTo>
                  <a:lnTo>
                    <a:pt x="0" y="0"/>
                  </a:lnTo>
                  <a:lnTo>
                    <a:pt x="0" y="76199"/>
                  </a:lnTo>
                  <a:lnTo>
                    <a:pt x="152400" y="76199"/>
                  </a:lnTo>
                  <a:lnTo>
                    <a:pt x="1524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3" name="Google Shape;963;p52"/>
            <p:cNvSpPr/>
            <p:nvPr/>
          </p:nvSpPr>
          <p:spPr>
            <a:xfrm>
              <a:off x="5410580" y="6164960"/>
              <a:ext cx="152400" cy="76200"/>
            </a:xfrm>
            <a:custGeom>
              <a:avLst/>
              <a:gdLst/>
              <a:ahLst/>
              <a:cxnLst/>
              <a:rect l="l" t="t" r="r" b="b"/>
              <a:pathLst>
                <a:path w="152400" h="76200" extrusionOk="0">
                  <a:moveTo>
                    <a:pt x="0" y="76199"/>
                  </a:moveTo>
                  <a:lnTo>
                    <a:pt x="152400" y="76199"/>
                  </a:lnTo>
                  <a:lnTo>
                    <a:pt x="152400" y="0"/>
                  </a:lnTo>
                  <a:lnTo>
                    <a:pt x="0" y="0"/>
                  </a:lnTo>
                  <a:lnTo>
                    <a:pt x="0" y="76199"/>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4" name="Google Shape;964;p52"/>
            <p:cNvSpPr/>
            <p:nvPr/>
          </p:nvSpPr>
          <p:spPr>
            <a:xfrm>
              <a:off x="3333750" y="4488179"/>
              <a:ext cx="2609850" cy="1847850"/>
            </a:xfrm>
            <a:custGeom>
              <a:avLst/>
              <a:gdLst/>
              <a:ahLst/>
              <a:cxnLst/>
              <a:rect l="l" t="t" r="r" b="b"/>
              <a:pathLst>
                <a:path w="2609850" h="1847850" extrusionOk="0">
                  <a:moveTo>
                    <a:pt x="2609850" y="1752600"/>
                  </a:moveTo>
                  <a:lnTo>
                    <a:pt x="2586990" y="1733550"/>
                  </a:lnTo>
                  <a:lnTo>
                    <a:pt x="2495550" y="1657350"/>
                  </a:lnTo>
                  <a:lnTo>
                    <a:pt x="2495550" y="1733550"/>
                  </a:lnTo>
                  <a:lnTo>
                    <a:pt x="114300" y="1733550"/>
                  </a:lnTo>
                  <a:lnTo>
                    <a:pt x="114300" y="114300"/>
                  </a:lnTo>
                  <a:lnTo>
                    <a:pt x="190500" y="114300"/>
                  </a:lnTo>
                  <a:lnTo>
                    <a:pt x="174625" y="95250"/>
                  </a:lnTo>
                  <a:lnTo>
                    <a:pt x="95250" y="0"/>
                  </a:lnTo>
                  <a:lnTo>
                    <a:pt x="0" y="114300"/>
                  </a:lnTo>
                  <a:lnTo>
                    <a:pt x="76200" y="114300"/>
                  </a:lnTo>
                  <a:lnTo>
                    <a:pt x="76200" y="1752612"/>
                  </a:lnTo>
                  <a:lnTo>
                    <a:pt x="95250" y="1752612"/>
                  </a:lnTo>
                  <a:lnTo>
                    <a:pt x="95250" y="1771650"/>
                  </a:lnTo>
                  <a:lnTo>
                    <a:pt x="2495550" y="1771650"/>
                  </a:lnTo>
                  <a:lnTo>
                    <a:pt x="2495550" y="1847850"/>
                  </a:lnTo>
                  <a:lnTo>
                    <a:pt x="2586990" y="1771650"/>
                  </a:lnTo>
                  <a:lnTo>
                    <a:pt x="2609850" y="17526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5" name="Google Shape;965;p52"/>
            <p:cNvSpPr/>
            <p:nvPr/>
          </p:nvSpPr>
          <p:spPr>
            <a:xfrm>
              <a:off x="5334000" y="6296405"/>
              <a:ext cx="381000" cy="266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6" name="Google Shape;966;p52"/>
            <p:cNvSpPr/>
            <p:nvPr/>
          </p:nvSpPr>
          <p:spPr>
            <a:xfrm>
              <a:off x="3657600" y="6280403"/>
              <a:ext cx="312420" cy="34137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7" name="Google Shape;967;p52"/>
            <p:cNvSpPr/>
            <p:nvPr/>
          </p:nvSpPr>
          <p:spPr>
            <a:xfrm>
              <a:off x="4114800" y="6316979"/>
              <a:ext cx="381000" cy="266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8" name="Google Shape;968;p52"/>
            <p:cNvSpPr/>
            <p:nvPr/>
          </p:nvSpPr>
          <p:spPr>
            <a:xfrm>
              <a:off x="4495800" y="6316979"/>
              <a:ext cx="533400" cy="275843"/>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9" name="Google Shape;969;p52"/>
            <p:cNvSpPr/>
            <p:nvPr/>
          </p:nvSpPr>
          <p:spPr>
            <a:xfrm>
              <a:off x="4657372" y="5078741"/>
              <a:ext cx="972255" cy="572238"/>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0" name="Google Shape;970;p52"/>
          <p:cNvGrpSpPr/>
          <p:nvPr/>
        </p:nvGrpSpPr>
        <p:grpSpPr>
          <a:xfrm>
            <a:off x="177800" y="4451603"/>
            <a:ext cx="3479800" cy="2170176"/>
            <a:chOff x="133350" y="4451603"/>
            <a:chExt cx="2609850" cy="2170176"/>
          </a:xfrm>
        </p:grpSpPr>
        <p:sp>
          <p:nvSpPr>
            <p:cNvPr id="971" name="Google Shape;971;p52"/>
            <p:cNvSpPr/>
            <p:nvPr/>
          </p:nvSpPr>
          <p:spPr>
            <a:xfrm>
              <a:off x="1524380" y="6052184"/>
              <a:ext cx="152400" cy="152400"/>
            </a:xfrm>
            <a:custGeom>
              <a:avLst/>
              <a:gdLst/>
              <a:ahLst/>
              <a:cxnLst/>
              <a:rect l="l" t="t" r="r" b="b"/>
              <a:pathLst>
                <a:path w="152400" h="152400" extrusionOk="0">
                  <a:moveTo>
                    <a:pt x="152400" y="0"/>
                  </a:moveTo>
                  <a:lnTo>
                    <a:pt x="0" y="0"/>
                  </a:lnTo>
                  <a:lnTo>
                    <a:pt x="0" y="152399"/>
                  </a:lnTo>
                  <a:lnTo>
                    <a:pt x="152400" y="152399"/>
                  </a:lnTo>
                  <a:lnTo>
                    <a:pt x="152400" y="0"/>
                  </a:lnTo>
                  <a:close/>
                </a:path>
              </a:pathLst>
            </a:custGeom>
            <a:solidFill>
              <a:srgbClr val="B0EBA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2" name="Google Shape;972;p52"/>
            <p:cNvSpPr/>
            <p:nvPr/>
          </p:nvSpPr>
          <p:spPr>
            <a:xfrm>
              <a:off x="1524380" y="6052184"/>
              <a:ext cx="152400" cy="152400"/>
            </a:xfrm>
            <a:custGeom>
              <a:avLst/>
              <a:gdLst/>
              <a:ahLst/>
              <a:cxnLst/>
              <a:rect l="l" t="t" r="r" b="b"/>
              <a:pathLst>
                <a:path w="152400" h="152400" extrusionOk="0">
                  <a:moveTo>
                    <a:pt x="0" y="152399"/>
                  </a:moveTo>
                  <a:lnTo>
                    <a:pt x="152400" y="152399"/>
                  </a:lnTo>
                  <a:lnTo>
                    <a:pt x="152400" y="0"/>
                  </a:lnTo>
                  <a:lnTo>
                    <a:pt x="0" y="0"/>
                  </a:lnTo>
                  <a:lnTo>
                    <a:pt x="0" y="152399"/>
                  </a:lnTo>
                  <a:close/>
                </a:path>
              </a:pathLst>
            </a:custGeom>
            <a:noFill/>
            <a:ln w="12950" cap="flat" cmpd="sng">
              <a:solidFill>
                <a:srgbClr val="5D473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3" name="Google Shape;973;p52"/>
            <p:cNvSpPr/>
            <p:nvPr/>
          </p:nvSpPr>
          <p:spPr>
            <a:xfrm>
              <a:off x="609980" y="6052184"/>
              <a:ext cx="152400" cy="152400"/>
            </a:xfrm>
            <a:custGeom>
              <a:avLst/>
              <a:gdLst/>
              <a:ahLst/>
              <a:cxnLst/>
              <a:rect l="l" t="t" r="r" b="b"/>
              <a:pathLst>
                <a:path w="152400" h="152400" extrusionOk="0">
                  <a:moveTo>
                    <a:pt x="152400" y="0"/>
                  </a:moveTo>
                  <a:lnTo>
                    <a:pt x="0" y="0"/>
                  </a:lnTo>
                  <a:lnTo>
                    <a:pt x="0" y="152399"/>
                  </a:lnTo>
                  <a:lnTo>
                    <a:pt x="152400" y="152399"/>
                  </a:lnTo>
                  <a:lnTo>
                    <a:pt x="152400" y="0"/>
                  </a:lnTo>
                  <a:close/>
                </a:path>
              </a:pathLst>
            </a:custGeom>
            <a:solidFill>
              <a:srgbClr val="B0EBA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4" name="Google Shape;974;p52"/>
            <p:cNvSpPr/>
            <p:nvPr/>
          </p:nvSpPr>
          <p:spPr>
            <a:xfrm>
              <a:off x="609980" y="6052184"/>
              <a:ext cx="152400" cy="152400"/>
            </a:xfrm>
            <a:custGeom>
              <a:avLst/>
              <a:gdLst/>
              <a:ahLst/>
              <a:cxnLst/>
              <a:rect l="l" t="t" r="r" b="b"/>
              <a:pathLst>
                <a:path w="152400" h="152400" extrusionOk="0">
                  <a:moveTo>
                    <a:pt x="0" y="152399"/>
                  </a:moveTo>
                  <a:lnTo>
                    <a:pt x="152400" y="152399"/>
                  </a:lnTo>
                  <a:lnTo>
                    <a:pt x="152400" y="0"/>
                  </a:lnTo>
                  <a:lnTo>
                    <a:pt x="0" y="0"/>
                  </a:lnTo>
                  <a:lnTo>
                    <a:pt x="0" y="152399"/>
                  </a:lnTo>
                  <a:close/>
                </a:path>
              </a:pathLst>
            </a:custGeom>
            <a:noFill/>
            <a:ln w="12950" cap="flat" cmpd="sng">
              <a:solidFill>
                <a:srgbClr val="5D473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5" name="Google Shape;975;p52"/>
            <p:cNvSpPr/>
            <p:nvPr/>
          </p:nvSpPr>
          <p:spPr>
            <a:xfrm>
              <a:off x="1067180" y="4604384"/>
              <a:ext cx="152400" cy="1600200"/>
            </a:xfrm>
            <a:custGeom>
              <a:avLst/>
              <a:gdLst/>
              <a:ahLst/>
              <a:cxnLst/>
              <a:rect l="l" t="t" r="r" b="b"/>
              <a:pathLst>
                <a:path w="152400" h="1600200" extrusionOk="0">
                  <a:moveTo>
                    <a:pt x="152400" y="0"/>
                  </a:moveTo>
                  <a:lnTo>
                    <a:pt x="0" y="0"/>
                  </a:lnTo>
                  <a:lnTo>
                    <a:pt x="0" y="1600199"/>
                  </a:lnTo>
                  <a:lnTo>
                    <a:pt x="152400" y="1600199"/>
                  </a:lnTo>
                  <a:lnTo>
                    <a:pt x="152400" y="0"/>
                  </a:lnTo>
                  <a:close/>
                </a:path>
              </a:pathLst>
            </a:custGeom>
            <a:solidFill>
              <a:srgbClr val="B0EBA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6" name="Google Shape;976;p52"/>
            <p:cNvSpPr/>
            <p:nvPr/>
          </p:nvSpPr>
          <p:spPr>
            <a:xfrm>
              <a:off x="1067180" y="4604384"/>
              <a:ext cx="152400" cy="1600200"/>
            </a:xfrm>
            <a:custGeom>
              <a:avLst/>
              <a:gdLst/>
              <a:ahLst/>
              <a:cxnLst/>
              <a:rect l="l" t="t" r="r" b="b"/>
              <a:pathLst>
                <a:path w="152400" h="1600200" extrusionOk="0">
                  <a:moveTo>
                    <a:pt x="0" y="1600199"/>
                  </a:moveTo>
                  <a:lnTo>
                    <a:pt x="152400" y="1600199"/>
                  </a:lnTo>
                  <a:lnTo>
                    <a:pt x="152400" y="0"/>
                  </a:lnTo>
                  <a:lnTo>
                    <a:pt x="0" y="0"/>
                  </a:lnTo>
                  <a:lnTo>
                    <a:pt x="0" y="1600199"/>
                  </a:lnTo>
                  <a:close/>
                </a:path>
              </a:pathLst>
            </a:custGeom>
            <a:noFill/>
            <a:ln w="12950" cap="flat" cmpd="sng">
              <a:solidFill>
                <a:srgbClr val="5D473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7" name="Google Shape;977;p52"/>
            <p:cNvSpPr/>
            <p:nvPr/>
          </p:nvSpPr>
          <p:spPr>
            <a:xfrm>
              <a:off x="2210180" y="5061584"/>
              <a:ext cx="152400" cy="1143000"/>
            </a:xfrm>
            <a:custGeom>
              <a:avLst/>
              <a:gdLst/>
              <a:ahLst/>
              <a:cxnLst/>
              <a:rect l="l" t="t" r="r" b="b"/>
              <a:pathLst>
                <a:path w="152400" h="1143000" extrusionOk="0">
                  <a:moveTo>
                    <a:pt x="152400" y="0"/>
                  </a:moveTo>
                  <a:lnTo>
                    <a:pt x="0" y="0"/>
                  </a:lnTo>
                  <a:lnTo>
                    <a:pt x="0" y="1142999"/>
                  </a:lnTo>
                  <a:lnTo>
                    <a:pt x="152400" y="1142999"/>
                  </a:lnTo>
                  <a:lnTo>
                    <a:pt x="152400" y="0"/>
                  </a:lnTo>
                  <a:close/>
                </a:path>
              </a:pathLst>
            </a:custGeom>
            <a:solidFill>
              <a:srgbClr val="B0EBA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8" name="Google Shape;978;p52"/>
            <p:cNvSpPr/>
            <p:nvPr/>
          </p:nvSpPr>
          <p:spPr>
            <a:xfrm>
              <a:off x="2210180" y="5061584"/>
              <a:ext cx="152400" cy="1143000"/>
            </a:xfrm>
            <a:custGeom>
              <a:avLst/>
              <a:gdLst/>
              <a:ahLst/>
              <a:cxnLst/>
              <a:rect l="l" t="t" r="r" b="b"/>
              <a:pathLst>
                <a:path w="152400" h="1143000" extrusionOk="0">
                  <a:moveTo>
                    <a:pt x="0" y="1142999"/>
                  </a:moveTo>
                  <a:lnTo>
                    <a:pt x="152400" y="1142999"/>
                  </a:lnTo>
                  <a:lnTo>
                    <a:pt x="152400" y="0"/>
                  </a:lnTo>
                  <a:lnTo>
                    <a:pt x="0" y="0"/>
                  </a:lnTo>
                  <a:lnTo>
                    <a:pt x="0" y="1142999"/>
                  </a:lnTo>
                  <a:close/>
                </a:path>
              </a:pathLst>
            </a:custGeom>
            <a:noFill/>
            <a:ln w="12950" cap="flat" cmpd="sng">
              <a:solidFill>
                <a:srgbClr val="5D473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9" name="Google Shape;979;p52"/>
            <p:cNvSpPr/>
            <p:nvPr/>
          </p:nvSpPr>
          <p:spPr>
            <a:xfrm>
              <a:off x="133350" y="4451603"/>
              <a:ext cx="2609850" cy="1847850"/>
            </a:xfrm>
            <a:custGeom>
              <a:avLst/>
              <a:gdLst/>
              <a:ahLst/>
              <a:cxnLst/>
              <a:rect l="l" t="t" r="r" b="b"/>
              <a:pathLst>
                <a:path w="2609850" h="1847850" extrusionOk="0">
                  <a:moveTo>
                    <a:pt x="2609850" y="1752600"/>
                  </a:moveTo>
                  <a:lnTo>
                    <a:pt x="2586990" y="1733550"/>
                  </a:lnTo>
                  <a:lnTo>
                    <a:pt x="2495550" y="1657350"/>
                  </a:lnTo>
                  <a:lnTo>
                    <a:pt x="2495550" y="1733550"/>
                  </a:lnTo>
                  <a:lnTo>
                    <a:pt x="114300" y="1733550"/>
                  </a:lnTo>
                  <a:lnTo>
                    <a:pt x="114300" y="114300"/>
                  </a:lnTo>
                  <a:lnTo>
                    <a:pt x="190500" y="114300"/>
                  </a:lnTo>
                  <a:lnTo>
                    <a:pt x="174625" y="95250"/>
                  </a:lnTo>
                  <a:lnTo>
                    <a:pt x="95250" y="0"/>
                  </a:lnTo>
                  <a:lnTo>
                    <a:pt x="0" y="114300"/>
                  </a:lnTo>
                  <a:lnTo>
                    <a:pt x="76200" y="114300"/>
                  </a:lnTo>
                  <a:lnTo>
                    <a:pt x="76200" y="1752612"/>
                  </a:lnTo>
                  <a:lnTo>
                    <a:pt x="95250" y="1752612"/>
                  </a:lnTo>
                  <a:lnTo>
                    <a:pt x="95250" y="1771650"/>
                  </a:lnTo>
                  <a:lnTo>
                    <a:pt x="2495550" y="1771650"/>
                  </a:lnTo>
                  <a:lnTo>
                    <a:pt x="2495550" y="1847850"/>
                  </a:lnTo>
                  <a:lnTo>
                    <a:pt x="2586990" y="1771650"/>
                  </a:lnTo>
                  <a:lnTo>
                    <a:pt x="2609850" y="17526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0" name="Google Shape;980;p52"/>
            <p:cNvSpPr/>
            <p:nvPr/>
          </p:nvSpPr>
          <p:spPr>
            <a:xfrm>
              <a:off x="2057400" y="6296405"/>
              <a:ext cx="381000" cy="266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1" name="Google Shape;981;p52"/>
            <p:cNvSpPr/>
            <p:nvPr/>
          </p:nvSpPr>
          <p:spPr>
            <a:xfrm>
              <a:off x="457200" y="6280403"/>
              <a:ext cx="312420" cy="34137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2" name="Google Shape;982;p52"/>
            <p:cNvSpPr/>
            <p:nvPr/>
          </p:nvSpPr>
          <p:spPr>
            <a:xfrm>
              <a:off x="914400" y="6280403"/>
              <a:ext cx="381000" cy="266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3" name="Google Shape;983;p52"/>
            <p:cNvSpPr/>
            <p:nvPr/>
          </p:nvSpPr>
          <p:spPr>
            <a:xfrm>
              <a:off x="1417582" y="6316979"/>
              <a:ext cx="436836" cy="22986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4" name="Google Shape;984;p52"/>
            <p:cNvSpPr/>
            <p:nvPr/>
          </p:nvSpPr>
          <p:spPr>
            <a:xfrm>
              <a:off x="304800" y="5007863"/>
              <a:ext cx="581406" cy="719328"/>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53"/>
          <p:cNvSpPr/>
          <p:nvPr/>
        </p:nvSpPr>
        <p:spPr>
          <a:xfrm>
            <a:off x="9634727" y="52577"/>
            <a:ext cx="2463800" cy="5737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0" name="Google Shape;990;p53"/>
          <p:cNvSpPr/>
          <p:nvPr/>
        </p:nvSpPr>
        <p:spPr>
          <a:xfrm>
            <a:off x="5791200" y="2667000"/>
            <a:ext cx="6096000" cy="3429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991" name="Google Shape;991;p53"/>
          <p:cNvGraphicFramePr/>
          <p:nvPr/>
        </p:nvGraphicFramePr>
        <p:xfrm>
          <a:off x="5753607" y="2667380"/>
          <a:ext cx="6096000" cy="3429000"/>
        </p:xfrm>
        <a:graphic>
          <a:graphicData uri="http://schemas.openxmlformats.org/drawingml/2006/table">
            <a:tbl>
              <a:tblPr firstRow="1" bandRow="1">
                <a:noFill/>
                <a:tableStyleId>{451843C1-14CD-460C-BA8A-FCDFCFFC4EFC}</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76200" cap="flat" cmpd="sng">
                      <a:solidFill>
                        <a:srgbClr val="FFFFFF"/>
                      </a:solidFill>
                      <a:prstDash val="solid"/>
                      <a:round/>
                      <a:headEnd type="none" w="sm" len="sm"/>
                      <a:tailEnd type="none" w="sm" len="sm"/>
                    </a:lnR>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B w="762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T w="7620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T w="76200" cap="flat" cmpd="sng">
                      <a:solidFill>
                        <a:srgbClr val="FFFFFF"/>
                      </a:solidFill>
                      <a:prstDash val="solid"/>
                      <a:round/>
                      <a:headEnd type="none" w="sm" len="sm"/>
                      <a:tailEnd type="none" w="sm" len="sm"/>
                    </a:lnT>
                    <a:lnB w="76200" cap="flat" cmpd="sng">
                      <a:solidFill>
                        <a:srgbClr val="FBF0AD"/>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R w="76200" cap="flat" cmpd="sng">
                      <a:solidFill>
                        <a:srgbClr val="FFFFFF"/>
                      </a:solidFill>
                      <a:prstDash val="solid"/>
                      <a:round/>
                      <a:headEnd type="none" w="sm" len="sm"/>
                      <a:tailEnd type="none" w="sm" len="sm"/>
                    </a:lnR>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T w="76200" cap="flat" cmpd="sng">
                      <a:solidFill>
                        <a:srgbClr val="FBF0AD"/>
                      </a:solidFill>
                      <a:prstDash val="solid"/>
                      <a:round/>
                      <a:headEnd type="none" w="sm" len="sm"/>
                      <a:tailEnd type="none" w="sm" len="sm"/>
                    </a:lnT>
                    <a:lnB w="76200" cap="flat" cmpd="sng">
                      <a:solidFill>
                        <a:srgbClr val="FFFFFF"/>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92" name="Google Shape;992;p53"/>
          <p:cNvSpPr txBox="1"/>
          <p:nvPr/>
        </p:nvSpPr>
        <p:spPr>
          <a:xfrm>
            <a:off x="308187" y="1457197"/>
            <a:ext cx="3815080" cy="1135380"/>
          </a:xfrm>
          <a:prstGeom prst="rect">
            <a:avLst/>
          </a:prstGeom>
          <a:noFill/>
          <a:ln>
            <a:noFill/>
          </a:ln>
        </p:spPr>
        <p:txBody>
          <a:bodyPr spcFirstLastPara="1" wrap="square" lIns="0" tIns="92700" rIns="0" bIns="0" anchor="t" anchorCtr="0">
            <a:spAutoFit/>
          </a:bodyPr>
          <a:lstStyle/>
          <a:p>
            <a:pPr marL="355600" marR="0" lvl="0" indent="-342900" algn="l" rtl="0">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Regular grid</a:t>
            </a:r>
            <a:endParaRPr/>
          </a:p>
          <a:p>
            <a:pPr marL="755650" marR="0" lvl="1" indent="-285750" algn="l" rtl="0">
              <a:lnSpc>
                <a:spcPct val="100000"/>
              </a:lnSpc>
              <a:spcBef>
                <a:spcPts val="475"/>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Vogel &amp; Schiele, 2003</a:t>
            </a:r>
            <a:endParaRPr/>
          </a:p>
          <a:p>
            <a:pPr marL="755650" marR="0" lvl="1" indent="-285750" algn="l" rtl="0">
              <a:lnSpc>
                <a:spcPct val="100000"/>
              </a:lnSpc>
              <a:spcBef>
                <a:spcPts val="43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Fei-Fei &amp; Perona, 2005</a:t>
            </a:r>
            <a:endParaRPr/>
          </a:p>
        </p:txBody>
      </p:sp>
      <p:sp>
        <p:nvSpPr>
          <p:cNvPr id="993" name="Google Shape;993;p53"/>
          <p:cNvSpPr txBox="1">
            <a:spLocks noGrp="1"/>
          </p:cNvSpPr>
          <p:nvPr>
            <p:ph type="title"/>
          </p:nvPr>
        </p:nvSpPr>
        <p:spPr>
          <a:xfrm>
            <a:off x="714587" y="642365"/>
            <a:ext cx="6778413" cy="69596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US" sz="4400" b="0">
                <a:latin typeface="Arial"/>
                <a:ea typeface="Arial"/>
                <a:cs typeface="Arial"/>
                <a:sym typeface="Arial"/>
              </a:rPr>
              <a:t>1. Trích xuất đặc tr</a:t>
            </a:r>
            <a:r>
              <a:rPr lang="en-US" sz="4400" b="0">
                <a:latin typeface="Times New Roman"/>
                <a:ea typeface="Times New Roman"/>
                <a:cs typeface="Times New Roman"/>
                <a:sym typeface="Times New Roman"/>
              </a:rPr>
              <a:t>ư</a:t>
            </a:r>
            <a:r>
              <a:rPr lang="en-US" sz="4400" b="0">
                <a:latin typeface="Arial"/>
                <a:ea typeface="Arial"/>
                <a:cs typeface="Arial"/>
                <a:sym typeface="Arial"/>
              </a:rPr>
              <a:t>ng</a:t>
            </a:r>
            <a:endParaRPr sz="4400">
              <a:latin typeface="Arial"/>
              <a:ea typeface="Arial"/>
              <a:cs typeface="Arial"/>
              <a:sym typeface="Aria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54"/>
          <p:cNvSpPr/>
          <p:nvPr/>
        </p:nvSpPr>
        <p:spPr>
          <a:xfrm>
            <a:off x="9634727" y="52577"/>
            <a:ext cx="2463800" cy="5737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99" name="Google Shape;999;p54"/>
          <p:cNvGrpSpPr/>
          <p:nvPr/>
        </p:nvGrpSpPr>
        <p:grpSpPr>
          <a:xfrm>
            <a:off x="5791200" y="2590800"/>
            <a:ext cx="6096000" cy="3505200"/>
            <a:chOff x="4343400" y="2590800"/>
            <a:chExt cx="4572000" cy="3505200"/>
          </a:xfrm>
        </p:grpSpPr>
        <p:sp>
          <p:nvSpPr>
            <p:cNvPr id="1000" name="Google Shape;1000;p54"/>
            <p:cNvSpPr/>
            <p:nvPr/>
          </p:nvSpPr>
          <p:spPr>
            <a:xfrm>
              <a:off x="4343400" y="2667000"/>
              <a:ext cx="4572000" cy="3429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1" name="Google Shape;1001;p54"/>
            <p:cNvSpPr/>
            <p:nvPr/>
          </p:nvSpPr>
          <p:spPr>
            <a:xfrm>
              <a:off x="4343400" y="2590800"/>
              <a:ext cx="4572000" cy="35052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2" name="Google Shape;1002;p54"/>
          <p:cNvSpPr txBox="1"/>
          <p:nvPr/>
        </p:nvSpPr>
        <p:spPr>
          <a:xfrm>
            <a:off x="308187" y="1457198"/>
            <a:ext cx="4223173" cy="2562225"/>
          </a:xfrm>
          <a:prstGeom prst="rect">
            <a:avLst/>
          </a:prstGeom>
          <a:noFill/>
          <a:ln>
            <a:noFill/>
          </a:ln>
        </p:spPr>
        <p:txBody>
          <a:bodyPr spcFirstLastPara="1" wrap="square" lIns="0" tIns="92700" rIns="0" bIns="0" anchor="t" anchorCtr="0">
            <a:spAutoFit/>
          </a:bodyPr>
          <a:lstStyle/>
          <a:p>
            <a:pPr marL="355600" marR="0" lvl="0" indent="-342900" algn="l" rtl="0">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Regular grid</a:t>
            </a:r>
            <a:endParaRPr sz="2400">
              <a:solidFill>
                <a:schemeClr val="dk1"/>
              </a:solidFill>
              <a:latin typeface="Arial"/>
              <a:ea typeface="Arial"/>
              <a:cs typeface="Arial"/>
              <a:sym typeface="Arial"/>
            </a:endParaRPr>
          </a:p>
          <a:p>
            <a:pPr marL="755650" marR="0" lvl="1" indent="-285750" algn="l" rtl="0">
              <a:lnSpc>
                <a:spcPct val="100000"/>
              </a:lnSpc>
              <a:spcBef>
                <a:spcPts val="475"/>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Vogel &amp; Schiele, 2003</a:t>
            </a:r>
            <a:endParaRPr sz="1800" b="0" i="0" u="none" strike="noStrike" cap="none">
              <a:solidFill>
                <a:schemeClr val="dk1"/>
              </a:solidFill>
              <a:latin typeface="Arial"/>
              <a:ea typeface="Arial"/>
              <a:cs typeface="Arial"/>
              <a:sym typeface="Arial"/>
            </a:endParaRPr>
          </a:p>
          <a:p>
            <a:pPr marL="755650" marR="0" lvl="1" indent="-285750" algn="l" rtl="0">
              <a:lnSpc>
                <a:spcPct val="100000"/>
              </a:lnSpc>
              <a:spcBef>
                <a:spcPts val="43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Fei-Fei &amp; Perona, 2005</a:t>
            </a:r>
            <a:endParaRPr sz="1800" b="0" i="0" u="none" strike="noStrike" cap="none">
              <a:solidFill>
                <a:schemeClr val="dk1"/>
              </a:solidFill>
              <a:latin typeface="Arial"/>
              <a:ea typeface="Arial"/>
              <a:cs typeface="Arial"/>
              <a:sym typeface="Arial"/>
            </a:endParaRPr>
          </a:p>
          <a:p>
            <a:pPr marL="355600" marR="0" lvl="0" indent="-342900" algn="l" rtl="0">
              <a:lnSpc>
                <a:spcPct val="100000"/>
              </a:lnSpc>
              <a:spcBef>
                <a:spcPts val="535"/>
              </a:spcBef>
              <a:spcAft>
                <a:spcPts val="0"/>
              </a:spcAft>
              <a:buClr>
                <a:schemeClr val="dk1"/>
              </a:buClr>
              <a:buSzPts val="2400"/>
              <a:buFont typeface="Arial"/>
              <a:buChar char="•"/>
            </a:pPr>
            <a:r>
              <a:rPr lang="en-US" sz="2400">
                <a:solidFill>
                  <a:schemeClr val="dk1"/>
                </a:solidFill>
                <a:latin typeface="Arial"/>
                <a:ea typeface="Arial"/>
                <a:cs typeface="Arial"/>
                <a:sym typeface="Arial"/>
              </a:rPr>
              <a:t>Interest point detector</a:t>
            </a:r>
            <a:endParaRPr sz="2400">
              <a:solidFill>
                <a:schemeClr val="dk1"/>
              </a:solidFill>
              <a:latin typeface="Arial"/>
              <a:ea typeface="Arial"/>
              <a:cs typeface="Arial"/>
              <a:sym typeface="Arial"/>
            </a:endParaRPr>
          </a:p>
          <a:p>
            <a:pPr marL="755650" marR="0" lvl="1" indent="-285750" algn="l" rtl="0">
              <a:lnSpc>
                <a:spcPct val="100000"/>
              </a:lnSpc>
              <a:spcBef>
                <a:spcPts val="475"/>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Csurka et al. 2004</a:t>
            </a:r>
            <a:endParaRPr sz="1800" b="0" i="0" u="none" strike="noStrike" cap="none">
              <a:solidFill>
                <a:schemeClr val="dk1"/>
              </a:solidFill>
              <a:latin typeface="Arial"/>
              <a:ea typeface="Arial"/>
              <a:cs typeface="Arial"/>
              <a:sym typeface="Arial"/>
            </a:endParaRPr>
          </a:p>
          <a:p>
            <a:pPr marL="755650" marR="0" lvl="1" indent="-285750" algn="l" rtl="0">
              <a:lnSpc>
                <a:spcPct val="100000"/>
              </a:lnSpc>
              <a:spcBef>
                <a:spcPts val="43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Fei-Fei &amp; Perona, 2005</a:t>
            </a:r>
            <a:endParaRPr sz="1800" b="0" i="0" u="none" strike="noStrike" cap="none">
              <a:solidFill>
                <a:schemeClr val="dk1"/>
              </a:solidFill>
              <a:latin typeface="Arial"/>
              <a:ea typeface="Arial"/>
              <a:cs typeface="Arial"/>
              <a:sym typeface="Arial"/>
            </a:endParaRPr>
          </a:p>
          <a:p>
            <a:pPr marL="755650" marR="0" lvl="1" indent="-285750" algn="l" rtl="0">
              <a:lnSpc>
                <a:spcPct val="100000"/>
              </a:lnSpc>
              <a:spcBef>
                <a:spcPts val="434"/>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Sivic et al. 2005</a:t>
            </a:r>
            <a:endParaRPr sz="1800" b="0" i="0" u="none" strike="noStrike" cap="none">
              <a:solidFill>
                <a:schemeClr val="dk1"/>
              </a:solidFill>
              <a:latin typeface="Arial"/>
              <a:ea typeface="Arial"/>
              <a:cs typeface="Arial"/>
              <a:sym typeface="Arial"/>
            </a:endParaRPr>
          </a:p>
        </p:txBody>
      </p:sp>
      <p:sp>
        <p:nvSpPr>
          <p:cNvPr id="1003" name="Google Shape;1003;p54"/>
          <p:cNvSpPr txBox="1">
            <a:spLocks noGrp="1"/>
          </p:cNvSpPr>
          <p:nvPr>
            <p:ph type="title"/>
          </p:nvPr>
        </p:nvSpPr>
        <p:spPr>
          <a:xfrm>
            <a:off x="2706963" y="642365"/>
            <a:ext cx="6778413" cy="69596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US" sz="4400" b="0">
                <a:latin typeface="Arial"/>
                <a:ea typeface="Arial"/>
                <a:cs typeface="Arial"/>
                <a:sym typeface="Arial"/>
              </a:rPr>
              <a:t>1. Trích xuất đặc tr</a:t>
            </a:r>
            <a:r>
              <a:rPr lang="en-US" sz="4400" b="0">
                <a:latin typeface="Times New Roman"/>
                <a:ea typeface="Times New Roman"/>
                <a:cs typeface="Times New Roman"/>
                <a:sym typeface="Times New Roman"/>
              </a:rPr>
              <a:t>ư</a:t>
            </a:r>
            <a:r>
              <a:rPr lang="en-US" sz="4400" b="0">
                <a:latin typeface="Arial"/>
                <a:ea typeface="Arial"/>
                <a:cs typeface="Arial"/>
                <a:sym typeface="Arial"/>
              </a:rPr>
              <a:t>ng</a:t>
            </a:r>
            <a:endParaRPr sz="4400">
              <a:latin typeface="Arial"/>
              <a:ea typeface="Arial"/>
              <a:cs typeface="Arial"/>
              <a:sym typeface="Aria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5"/>
          <p:cNvSpPr/>
          <p:nvPr/>
        </p:nvSpPr>
        <p:spPr>
          <a:xfrm>
            <a:off x="9634727" y="52577"/>
            <a:ext cx="2463800" cy="5737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9" name="Google Shape;1009;p55"/>
          <p:cNvSpPr/>
          <p:nvPr/>
        </p:nvSpPr>
        <p:spPr>
          <a:xfrm>
            <a:off x="1321307" y="1362837"/>
            <a:ext cx="123613" cy="1000125"/>
          </a:xfrm>
          <a:custGeom>
            <a:avLst/>
            <a:gdLst/>
            <a:ahLst/>
            <a:cxnLst/>
            <a:rect l="l" t="t" r="r" b="b"/>
            <a:pathLst>
              <a:path w="92709" h="1000125" extrusionOk="0">
                <a:moveTo>
                  <a:pt x="92582" y="999743"/>
                </a:moveTo>
                <a:lnTo>
                  <a:pt x="56546" y="992475"/>
                </a:lnTo>
                <a:lnTo>
                  <a:pt x="27117" y="972645"/>
                </a:lnTo>
                <a:lnTo>
                  <a:pt x="7275" y="943219"/>
                </a:lnTo>
                <a:lnTo>
                  <a:pt x="0" y="907161"/>
                </a:lnTo>
                <a:lnTo>
                  <a:pt x="0" y="92583"/>
                </a:lnTo>
                <a:lnTo>
                  <a:pt x="7275" y="56524"/>
                </a:lnTo>
                <a:lnTo>
                  <a:pt x="27117" y="27098"/>
                </a:lnTo>
                <a:lnTo>
                  <a:pt x="56546" y="7268"/>
                </a:lnTo>
                <a:lnTo>
                  <a:pt x="92582"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10" name="Google Shape;1010;p55"/>
          <p:cNvGrpSpPr/>
          <p:nvPr/>
        </p:nvGrpSpPr>
        <p:grpSpPr>
          <a:xfrm>
            <a:off x="1436623" y="1362837"/>
            <a:ext cx="625518" cy="1000125"/>
            <a:chOff x="1077467" y="1362836"/>
            <a:chExt cx="469138" cy="1000125"/>
          </a:xfrm>
        </p:grpSpPr>
        <p:sp>
          <p:nvSpPr>
            <p:cNvPr id="1011" name="Google Shape;1011;p55"/>
            <p:cNvSpPr/>
            <p:nvPr/>
          </p:nvSpPr>
          <p:spPr>
            <a:xfrm>
              <a:off x="1453895" y="1362836"/>
              <a:ext cx="92710" cy="1000125"/>
            </a:xfrm>
            <a:custGeom>
              <a:avLst/>
              <a:gdLst/>
              <a:ahLst/>
              <a:cxnLst/>
              <a:rect l="l" t="t" r="r" b="b"/>
              <a:pathLst>
                <a:path w="92709" h="1000125" extrusionOk="0">
                  <a:moveTo>
                    <a:pt x="0" y="0"/>
                  </a:moveTo>
                  <a:lnTo>
                    <a:pt x="36058" y="7268"/>
                  </a:lnTo>
                  <a:lnTo>
                    <a:pt x="65484" y="27098"/>
                  </a:lnTo>
                  <a:lnTo>
                    <a:pt x="85314" y="56524"/>
                  </a:lnTo>
                  <a:lnTo>
                    <a:pt x="92582" y="92583"/>
                  </a:lnTo>
                  <a:lnTo>
                    <a:pt x="92582" y="907161"/>
                  </a:lnTo>
                  <a:lnTo>
                    <a:pt x="85314" y="943219"/>
                  </a:lnTo>
                  <a:lnTo>
                    <a:pt x="65484" y="972645"/>
                  </a:lnTo>
                  <a:lnTo>
                    <a:pt x="36058" y="992475"/>
                  </a:lnTo>
                  <a:lnTo>
                    <a:pt x="0" y="999743"/>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2" name="Google Shape;1012;p55"/>
            <p:cNvSpPr/>
            <p:nvPr/>
          </p:nvSpPr>
          <p:spPr>
            <a:xfrm>
              <a:off x="1096517" y="1557527"/>
              <a:ext cx="359410" cy="3175"/>
            </a:xfrm>
            <a:custGeom>
              <a:avLst/>
              <a:gdLst/>
              <a:ahLst/>
              <a:cxnLst/>
              <a:rect l="l" t="t" r="r" b="b"/>
              <a:pathLst>
                <a:path w="359409" h="3175" extrusionOk="0">
                  <a:moveTo>
                    <a:pt x="-19050" y="1524"/>
                  </a:moveTo>
                  <a:lnTo>
                    <a:pt x="377951" y="1524"/>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3" name="Google Shape;1013;p55"/>
            <p:cNvSpPr/>
            <p:nvPr/>
          </p:nvSpPr>
          <p:spPr>
            <a:xfrm>
              <a:off x="1096517" y="1702307"/>
              <a:ext cx="359410" cy="3175"/>
            </a:xfrm>
            <a:custGeom>
              <a:avLst/>
              <a:gdLst/>
              <a:ahLst/>
              <a:cxnLst/>
              <a:rect l="l" t="t" r="r" b="b"/>
              <a:pathLst>
                <a:path w="359409" h="3175" extrusionOk="0">
                  <a:moveTo>
                    <a:pt x="-19050" y="1523"/>
                  </a:moveTo>
                  <a:lnTo>
                    <a:pt x="377951"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4" name="Google Shape;1014;p55"/>
            <p:cNvSpPr/>
            <p:nvPr/>
          </p:nvSpPr>
          <p:spPr>
            <a:xfrm>
              <a:off x="1077467" y="1848611"/>
              <a:ext cx="400050" cy="300990"/>
            </a:xfrm>
            <a:custGeom>
              <a:avLst/>
              <a:gdLst/>
              <a:ahLst/>
              <a:cxnLst/>
              <a:rect l="l" t="t" r="r" b="b"/>
              <a:pathLst>
                <a:path w="400050" h="300989" extrusionOk="0">
                  <a:moveTo>
                    <a:pt x="3048" y="0"/>
                  </a:moveTo>
                  <a:lnTo>
                    <a:pt x="400050" y="0"/>
                  </a:lnTo>
                </a:path>
                <a:path w="400050" h="300989" extrusionOk="0">
                  <a:moveTo>
                    <a:pt x="3048" y="144779"/>
                  </a:moveTo>
                  <a:lnTo>
                    <a:pt x="400050" y="144779"/>
                  </a:lnTo>
                </a:path>
                <a:path w="400050" h="300989" extrusionOk="0">
                  <a:moveTo>
                    <a:pt x="0" y="300989"/>
                  </a:moveTo>
                  <a:lnTo>
                    <a:pt x="397001" y="30098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15" name="Google Shape;1015;p55"/>
          <p:cNvGrpSpPr/>
          <p:nvPr/>
        </p:nvGrpSpPr>
        <p:grpSpPr>
          <a:xfrm>
            <a:off x="965708" y="3200780"/>
            <a:ext cx="5130800" cy="3083560"/>
            <a:chOff x="724281" y="3200780"/>
            <a:chExt cx="3848100" cy="3083560"/>
          </a:xfrm>
        </p:grpSpPr>
        <p:sp>
          <p:nvSpPr>
            <p:cNvPr id="1016" name="Google Shape;1016;p55"/>
            <p:cNvSpPr/>
            <p:nvPr/>
          </p:nvSpPr>
          <p:spPr>
            <a:xfrm>
              <a:off x="724281" y="3200780"/>
              <a:ext cx="3848100" cy="3083560"/>
            </a:xfrm>
            <a:custGeom>
              <a:avLst/>
              <a:gdLst/>
              <a:ahLst/>
              <a:cxnLst/>
              <a:rect l="l" t="t" r="r" b="b"/>
              <a:pathLst>
                <a:path w="3848100" h="3083560" extrusionOk="0">
                  <a:moveTo>
                    <a:pt x="3848100" y="3044952"/>
                  </a:moveTo>
                  <a:lnTo>
                    <a:pt x="3828948" y="3035376"/>
                  </a:lnTo>
                  <a:lnTo>
                    <a:pt x="3771900" y="3006788"/>
                  </a:lnTo>
                  <a:lnTo>
                    <a:pt x="3771900" y="3035376"/>
                  </a:lnTo>
                  <a:lnTo>
                    <a:pt x="72669" y="3032417"/>
                  </a:lnTo>
                  <a:lnTo>
                    <a:pt x="2796883" y="1411147"/>
                  </a:lnTo>
                  <a:lnTo>
                    <a:pt x="2811526" y="1435735"/>
                  </a:lnTo>
                  <a:lnTo>
                    <a:pt x="2841955" y="1388237"/>
                  </a:lnTo>
                  <a:lnTo>
                    <a:pt x="2857500" y="1363980"/>
                  </a:lnTo>
                  <a:lnTo>
                    <a:pt x="2772537" y="1370203"/>
                  </a:lnTo>
                  <a:lnTo>
                    <a:pt x="2787129" y="1394752"/>
                  </a:lnTo>
                  <a:lnTo>
                    <a:pt x="47625" y="3025165"/>
                  </a:lnTo>
                  <a:lnTo>
                    <a:pt x="47625" y="76200"/>
                  </a:lnTo>
                  <a:lnTo>
                    <a:pt x="76200" y="76200"/>
                  </a:lnTo>
                  <a:lnTo>
                    <a:pt x="69850" y="63500"/>
                  </a:lnTo>
                  <a:lnTo>
                    <a:pt x="38100" y="0"/>
                  </a:lnTo>
                  <a:lnTo>
                    <a:pt x="0" y="76200"/>
                  </a:lnTo>
                  <a:lnTo>
                    <a:pt x="28575" y="76200"/>
                  </a:lnTo>
                  <a:lnTo>
                    <a:pt x="28575" y="3041916"/>
                  </a:lnTo>
                  <a:lnTo>
                    <a:pt x="38087" y="3041916"/>
                  </a:lnTo>
                  <a:lnTo>
                    <a:pt x="38087" y="3051429"/>
                  </a:lnTo>
                  <a:lnTo>
                    <a:pt x="3771900" y="3054426"/>
                  </a:lnTo>
                  <a:lnTo>
                    <a:pt x="3771900" y="3082988"/>
                  </a:lnTo>
                  <a:lnTo>
                    <a:pt x="3829113" y="3054426"/>
                  </a:lnTo>
                  <a:lnTo>
                    <a:pt x="3848100" y="3044952"/>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7" name="Google Shape;1017;p55"/>
            <p:cNvSpPr/>
            <p:nvPr/>
          </p:nvSpPr>
          <p:spPr>
            <a:xfrm>
              <a:off x="1703831" y="4788408"/>
              <a:ext cx="344424" cy="32994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8" name="Google Shape;1018;p55"/>
            <p:cNvSpPr/>
            <p:nvPr/>
          </p:nvSpPr>
          <p:spPr>
            <a:xfrm>
              <a:off x="1362455" y="4791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9" name="Google Shape;1019;p55"/>
            <p:cNvSpPr/>
            <p:nvPr/>
          </p:nvSpPr>
          <p:spPr>
            <a:xfrm>
              <a:off x="1667255" y="5172455"/>
              <a:ext cx="192024" cy="1775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0" name="Google Shape;1020;p55"/>
            <p:cNvSpPr/>
            <p:nvPr/>
          </p:nvSpPr>
          <p:spPr>
            <a:xfrm>
              <a:off x="1438655" y="5096255"/>
              <a:ext cx="192024" cy="1775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1" name="Google Shape;1021;p55"/>
            <p:cNvSpPr/>
            <p:nvPr/>
          </p:nvSpPr>
          <p:spPr>
            <a:xfrm>
              <a:off x="2734055" y="37246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2" name="Google Shape;1022;p55"/>
            <p:cNvSpPr/>
            <p:nvPr/>
          </p:nvSpPr>
          <p:spPr>
            <a:xfrm>
              <a:off x="2657855" y="43342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3" name="Google Shape;1023;p55"/>
            <p:cNvSpPr/>
            <p:nvPr/>
          </p:nvSpPr>
          <p:spPr>
            <a:xfrm>
              <a:off x="2429255" y="4029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4" name="Google Shape;1024;p55"/>
            <p:cNvSpPr/>
            <p:nvPr/>
          </p:nvSpPr>
          <p:spPr>
            <a:xfrm>
              <a:off x="2734055" y="4029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5" name="Google Shape;1025;p55"/>
            <p:cNvSpPr/>
            <p:nvPr/>
          </p:nvSpPr>
          <p:spPr>
            <a:xfrm>
              <a:off x="2200655" y="4791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6" name="Google Shape;1026;p55"/>
            <p:cNvSpPr/>
            <p:nvPr/>
          </p:nvSpPr>
          <p:spPr>
            <a:xfrm>
              <a:off x="1514855" y="44866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7" name="Google Shape;1027;p55"/>
            <p:cNvSpPr/>
            <p:nvPr/>
          </p:nvSpPr>
          <p:spPr>
            <a:xfrm>
              <a:off x="3572255" y="5705855"/>
              <a:ext cx="192024" cy="17754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8" name="Google Shape;1028;p55"/>
            <p:cNvSpPr/>
            <p:nvPr/>
          </p:nvSpPr>
          <p:spPr>
            <a:xfrm>
              <a:off x="3419855" y="5477255"/>
              <a:ext cx="192024" cy="17754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9" name="Google Shape;1029;p55"/>
            <p:cNvSpPr/>
            <p:nvPr/>
          </p:nvSpPr>
          <p:spPr>
            <a:xfrm>
              <a:off x="3191255" y="5705855"/>
              <a:ext cx="192023" cy="17754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0" name="Google Shape;1030;p55"/>
          <p:cNvSpPr/>
          <p:nvPr/>
        </p:nvSpPr>
        <p:spPr>
          <a:xfrm>
            <a:off x="2206243" y="1362837"/>
            <a:ext cx="123613" cy="1000125"/>
          </a:xfrm>
          <a:custGeom>
            <a:avLst/>
            <a:gdLst/>
            <a:ahLst/>
            <a:cxnLst/>
            <a:rect l="l" t="t" r="r" b="b"/>
            <a:pathLst>
              <a:path w="92710" h="1000125" extrusionOk="0">
                <a:moveTo>
                  <a:pt x="92583" y="999743"/>
                </a:moveTo>
                <a:lnTo>
                  <a:pt x="56524" y="992475"/>
                </a:lnTo>
                <a:lnTo>
                  <a:pt x="27098" y="972645"/>
                </a:lnTo>
                <a:lnTo>
                  <a:pt x="7268" y="943219"/>
                </a:lnTo>
                <a:lnTo>
                  <a:pt x="0" y="907161"/>
                </a:lnTo>
                <a:lnTo>
                  <a:pt x="0" y="92583"/>
                </a:lnTo>
                <a:lnTo>
                  <a:pt x="7268" y="56524"/>
                </a:lnTo>
                <a:lnTo>
                  <a:pt x="27098" y="27098"/>
                </a:lnTo>
                <a:lnTo>
                  <a:pt x="56524" y="7268"/>
                </a:lnTo>
                <a:lnTo>
                  <a:pt x="92583"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31" name="Google Shape;1031;p55"/>
          <p:cNvGrpSpPr/>
          <p:nvPr/>
        </p:nvGrpSpPr>
        <p:grpSpPr>
          <a:xfrm>
            <a:off x="2321560" y="1362837"/>
            <a:ext cx="625518" cy="1000125"/>
            <a:chOff x="1741170" y="1362836"/>
            <a:chExt cx="469138" cy="1000125"/>
          </a:xfrm>
        </p:grpSpPr>
        <p:sp>
          <p:nvSpPr>
            <p:cNvPr id="1032" name="Google Shape;1032;p55"/>
            <p:cNvSpPr/>
            <p:nvPr/>
          </p:nvSpPr>
          <p:spPr>
            <a:xfrm>
              <a:off x="2117598" y="1362836"/>
              <a:ext cx="92710" cy="1000125"/>
            </a:xfrm>
            <a:custGeom>
              <a:avLst/>
              <a:gdLst/>
              <a:ahLst/>
              <a:cxnLst/>
              <a:rect l="l" t="t" r="r" b="b"/>
              <a:pathLst>
                <a:path w="92710" h="1000125" extrusionOk="0">
                  <a:moveTo>
                    <a:pt x="0" y="0"/>
                  </a:moveTo>
                  <a:lnTo>
                    <a:pt x="36058" y="7268"/>
                  </a:lnTo>
                  <a:lnTo>
                    <a:pt x="65484" y="27098"/>
                  </a:lnTo>
                  <a:lnTo>
                    <a:pt x="85314" y="56524"/>
                  </a:lnTo>
                  <a:lnTo>
                    <a:pt x="92582" y="92583"/>
                  </a:lnTo>
                  <a:lnTo>
                    <a:pt x="92582" y="907161"/>
                  </a:lnTo>
                  <a:lnTo>
                    <a:pt x="85314" y="943219"/>
                  </a:lnTo>
                  <a:lnTo>
                    <a:pt x="65484" y="972645"/>
                  </a:lnTo>
                  <a:lnTo>
                    <a:pt x="36058" y="992475"/>
                  </a:lnTo>
                  <a:lnTo>
                    <a:pt x="0" y="999743"/>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3" name="Google Shape;1033;p55"/>
            <p:cNvSpPr/>
            <p:nvPr/>
          </p:nvSpPr>
          <p:spPr>
            <a:xfrm>
              <a:off x="1760220" y="1557527"/>
              <a:ext cx="359410" cy="3175"/>
            </a:xfrm>
            <a:custGeom>
              <a:avLst/>
              <a:gdLst/>
              <a:ahLst/>
              <a:cxnLst/>
              <a:rect l="l" t="t" r="r" b="b"/>
              <a:pathLst>
                <a:path w="359410" h="3175" extrusionOk="0">
                  <a:moveTo>
                    <a:pt x="-19049" y="1524"/>
                  </a:moveTo>
                  <a:lnTo>
                    <a:pt x="377952" y="1524"/>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4" name="Google Shape;1034;p55"/>
            <p:cNvSpPr/>
            <p:nvPr/>
          </p:nvSpPr>
          <p:spPr>
            <a:xfrm>
              <a:off x="1760220" y="1702307"/>
              <a:ext cx="359410" cy="3175"/>
            </a:xfrm>
            <a:custGeom>
              <a:avLst/>
              <a:gdLst/>
              <a:ahLst/>
              <a:cxnLst/>
              <a:rect l="l" t="t" r="r" b="b"/>
              <a:pathLst>
                <a:path w="359410" h="3175" extrusionOk="0">
                  <a:moveTo>
                    <a:pt x="-19049" y="1523"/>
                  </a:moveTo>
                  <a:lnTo>
                    <a:pt x="377952"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5" name="Google Shape;1035;p55"/>
            <p:cNvSpPr/>
            <p:nvPr/>
          </p:nvSpPr>
          <p:spPr>
            <a:xfrm>
              <a:off x="1741170" y="1848611"/>
              <a:ext cx="400050" cy="300990"/>
            </a:xfrm>
            <a:custGeom>
              <a:avLst/>
              <a:gdLst/>
              <a:ahLst/>
              <a:cxnLst/>
              <a:rect l="l" t="t" r="r" b="b"/>
              <a:pathLst>
                <a:path w="400050" h="300989" extrusionOk="0">
                  <a:moveTo>
                    <a:pt x="2285" y="0"/>
                  </a:moveTo>
                  <a:lnTo>
                    <a:pt x="400049" y="0"/>
                  </a:lnTo>
                </a:path>
                <a:path w="400050" h="300989" extrusionOk="0">
                  <a:moveTo>
                    <a:pt x="2285" y="144779"/>
                  </a:moveTo>
                  <a:lnTo>
                    <a:pt x="400049" y="144779"/>
                  </a:lnTo>
                </a:path>
                <a:path w="400050" h="300989" extrusionOk="0">
                  <a:moveTo>
                    <a:pt x="0" y="300989"/>
                  </a:moveTo>
                  <a:lnTo>
                    <a:pt x="397001" y="30098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6" name="Google Shape;1036;p55"/>
          <p:cNvSpPr/>
          <p:nvPr/>
        </p:nvSpPr>
        <p:spPr>
          <a:xfrm>
            <a:off x="3120643" y="1371980"/>
            <a:ext cx="123613" cy="1000760"/>
          </a:xfrm>
          <a:custGeom>
            <a:avLst/>
            <a:gdLst/>
            <a:ahLst/>
            <a:cxnLst/>
            <a:rect l="l" t="t" r="r" b="b"/>
            <a:pathLst>
              <a:path w="92710"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37" name="Google Shape;1037;p55"/>
          <p:cNvGrpSpPr/>
          <p:nvPr/>
        </p:nvGrpSpPr>
        <p:grpSpPr>
          <a:xfrm>
            <a:off x="3235960" y="1371980"/>
            <a:ext cx="625518" cy="1000760"/>
            <a:chOff x="2426970" y="1371980"/>
            <a:chExt cx="469138" cy="1000760"/>
          </a:xfrm>
        </p:grpSpPr>
        <p:sp>
          <p:nvSpPr>
            <p:cNvPr id="1038" name="Google Shape;1038;p55"/>
            <p:cNvSpPr/>
            <p:nvPr/>
          </p:nvSpPr>
          <p:spPr>
            <a:xfrm>
              <a:off x="2803398" y="1371980"/>
              <a:ext cx="92710" cy="1000760"/>
            </a:xfrm>
            <a:custGeom>
              <a:avLst/>
              <a:gdLst/>
              <a:ahLst/>
              <a:cxnLst/>
              <a:rect l="l" t="t" r="r" b="b"/>
              <a:pathLst>
                <a:path w="92710" h="1000760" extrusionOk="0">
                  <a:moveTo>
                    <a:pt x="0" y="0"/>
                  </a:moveTo>
                  <a:lnTo>
                    <a:pt x="36058" y="7268"/>
                  </a:lnTo>
                  <a:lnTo>
                    <a:pt x="65484" y="27098"/>
                  </a:lnTo>
                  <a:lnTo>
                    <a:pt x="85314" y="56524"/>
                  </a:lnTo>
                  <a:lnTo>
                    <a:pt x="92582" y="92583"/>
                  </a:lnTo>
                  <a:lnTo>
                    <a:pt x="92582" y="907923"/>
                  </a:lnTo>
                  <a:lnTo>
                    <a:pt x="85314" y="943981"/>
                  </a:lnTo>
                  <a:lnTo>
                    <a:pt x="65484" y="973407"/>
                  </a:lnTo>
                  <a:lnTo>
                    <a:pt x="36058" y="993237"/>
                  </a:lnTo>
                  <a:lnTo>
                    <a:pt x="0"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9" name="Google Shape;1039;p55"/>
            <p:cNvSpPr/>
            <p:nvPr/>
          </p:nvSpPr>
          <p:spPr>
            <a:xfrm>
              <a:off x="2426970" y="1568957"/>
              <a:ext cx="397510" cy="144780"/>
            </a:xfrm>
            <a:custGeom>
              <a:avLst/>
              <a:gdLst/>
              <a:ahLst/>
              <a:cxnLst/>
              <a:rect l="l" t="t" r="r" b="b"/>
              <a:pathLst>
                <a:path w="397510" h="144780" extrusionOk="0">
                  <a:moveTo>
                    <a:pt x="0" y="0"/>
                  </a:moveTo>
                  <a:lnTo>
                    <a:pt x="397001" y="0"/>
                  </a:lnTo>
                </a:path>
                <a:path w="397510"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0" name="Google Shape;1040;p55"/>
            <p:cNvSpPr/>
            <p:nvPr/>
          </p:nvSpPr>
          <p:spPr>
            <a:xfrm>
              <a:off x="2448306" y="1856231"/>
              <a:ext cx="360045" cy="3175"/>
            </a:xfrm>
            <a:custGeom>
              <a:avLst/>
              <a:gdLst/>
              <a:ahLst/>
              <a:cxnLst/>
              <a:rect l="l" t="t" r="r" b="b"/>
              <a:pathLst>
                <a:path w="360044" h="3175" extrusionOk="0">
                  <a:moveTo>
                    <a:pt x="-19050" y="1523"/>
                  </a:moveTo>
                  <a:lnTo>
                    <a:pt x="378713"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1" name="Google Shape;1041;p55"/>
            <p:cNvSpPr/>
            <p:nvPr/>
          </p:nvSpPr>
          <p:spPr>
            <a:xfrm>
              <a:off x="2426970" y="2002536"/>
              <a:ext cx="400050" cy="157480"/>
            </a:xfrm>
            <a:custGeom>
              <a:avLst/>
              <a:gdLst/>
              <a:ahLst/>
              <a:cxnLst/>
              <a:rect l="l" t="t" r="r" b="b"/>
              <a:pathLst>
                <a:path w="400050" h="157480" extrusionOk="0">
                  <a:moveTo>
                    <a:pt x="2285" y="0"/>
                  </a:moveTo>
                  <a:lnTo>
                    <a:pt x="400049" y="0"/>
                  </a:lnTo>
                </a:path>
                <a:path w="400050"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2" name="Google Shape;1042;p55"/>
          <p:cNvSpPr/>
          <p:nvPr/>
        </p:nvSpPr>
        <p:spPr>
          <a:xfrm>
            <a:off x="4035043" y="1371980"/>
            <a:ext cx="123613" cy="1000760"/>
          </a:xfrm>
          <a:custGeom>
            <a:avLst/>
            <a:gdLst/>
            <a:ahLst/>
            <a:cxnLst/>
            <a:rect l="l" t="t" r="r" b="b"/>
            <a:pathLst>
              <a:path w="92710"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43" name="Google Shape;1043;p55"/>
          <p:cNvGrpSpPr/>
          <p:nvPr/>
        </p:nvGrpSpPr>
        <p:grpSpPr>
          <a:xfrm>
            <a:off x="4150360" y="1371980"/>
            <a:ext cx="625518" cy="1000760"/>
            <a:chOff x="3112770" y="1371980"/>
            <a:chExt cx="469138" cy="1000760"/>
          </a:xfrm>
        </p:grpSpPr>
        <p:sp>
          <p:nvSpPr>
            <p:cNvPr id="1044" name="Google Shape;1044;p55"/>
            <p:cNvSpPr/>
            <p:nvPr/>
          </p:nvSpPr>
          <p:spPr>
            <a:xfrm>
              <a:off x="3489198" y="1371980"/>
              <a:ext cx="92710" cy="1000760"/>
            </a:xfrm>
            <a:custGeom>
              <a:avLst/>
              <a:gdLst/>
              <a:ahLst/>
              <a:cxnLst/>
              <a:rect l="l" t="t" r="r" b="b"/>
              <a:pathLst>
                <a:path w="92710" h="1000760" extrusionOk="0">
                  <a:moveTo>
                    <a:pt x="0" y="0"/>
                  </a:moveTo>
                  <a:lnTo>
                    <a:pt x="36058" y="7268"/>
                  </a:lnTo>
                  <a:lnTo>
                    <a:pt x="65484" y="27098"/>
                  </a:lnTo>
                  <a:lnTo>
                    <a:pt x="85314" y="56524"/>
                  </a:lnTo>
                  <a:lnTo>
                    <a:pt x="92582" y="92583"/>
                  </a:lnTo>
                  <a:lnTo>
                    <a:pt x="92582" y="907923"/>
                  </a:lnTo>
                  <a:lnTo>
                    <a:pt x="85314" y="943981"/>
                  </a:lnTo>
                  <a:lnTo>
                    <a:pt x="65484" y="973407"/>
                  </a:lnTo>
                  <a:lnTo>
                    <a:pt x="36058" y="993237"/>
                  </a:lnTo>
                  <a:lnTo>
                    <a:pt x="0"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5" name="Google Shape;1045;p55"/>
            <p:cNvSpPr/>
            <p:nvPr/>
          </p:nvSpPr>
          <p:spPr>
            <a:xfrm>
              <a:off x="3112770" y="1568957"/>
              <a:ext cx="397510" cy="144780"/>
            </a:xfrm>
            <a:custGeom>
              <a:avLst/>
              <a:gdLst/>
              <a:ahLst/>
              <a:cxnLst/>
              <a:rect l="l" t="t" r="r" b="b"/>
              <a:pathLst>
                <a:path w="397509" h="144780" extrusionOk="0">
                  <a:moveTo>
                    <a:pt x="0" y="0"/>
                  </a:moveTo>
                  <a:lnTo>
                    <a:pt x="397001" y="0"/>
                  </a:lnTo>
                </a:path>
                <a:path w="397509"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6" name="Google Shape;1046;p55"/>
            <p:cNvSpPr/>
            <p:nvPr/>
          </p:nvSpPr>
          <p:spPr>
            <a:xfrm>
              <a:off x="3134106" y="1856231"/>
              <a:ext cx="360045" cy="3175"/>
            </a:xfrm>
            <a:custGeom>
              <a:avLst/>
              <a:gdLst/>
              <a:ahLst/>
              <a:cxnLst/>
              <a:rect l="l" t="t" r="r" b="b"/>
              <a:pathLst>
                <a:path w="360045" h="3175" extrusionOk="0">
                  <a:moveTo>
                    <a:pt x="-19050" y="1523"/>
                  </a:moveTo>
                  <a:lnTo>
                    <a:pt x="378714"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7" name="Google Shape;1047;p55"/>
            <p:cNvSpPr/>
            <p:nvPr/>
          </p:nvSpPr>
          <p:spPr>
            <a:xfrm>
              <a:off x="3112770" y="2002536"/>
              <a:ext cx="400050" cy="157480"/>
            </a:xfrm>
            <a:custGeom>
              <a:avLst/>
              <a:gdLst/>
              <a:ahLst/>
              <a:cxnLst/>
              <a:rect l="l" t="t" r="r" b="b"/>
              <a:pathLst>
                <a:path w="400049" h="157480" extrusionOk="0">
                  <a:moveTo>
                    <a:pt x="2285" y="0"/>
                  </a:moveTo>
                  <a:lnTo>
                    <a:pt x="400050" y="0"/>
                  </a:lnTo>
                </a:path>
                <a:path w="400049"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48" name="Google Shape;1048;p55"/>
          <p:cNvGrpSpPr/>
          <p:nvPr/>
        </p:nvGrpSpPr>
        <p:grpSpPr>
          <a:xfrm>
            <a:off x="4133925" y="91452"/>
            <a:ext cx="4410633" cy="1112507"/>
            <a:chOff x="3100444" y="91452"/>
            <a:chExt cx="3307975" cy="1112507"/>
          </a:xfrm>
        </p:grpSpPr>
        <p:sp>
          <p:nvSpPr>
            <p:cNvPr id="1049" name="Google Shape;1049;p55"/>
            <p:cNvSpPr/>
            <p:nvPr/>
          </p:nvSpPr>
          <p:spPr>
            <a:xfrm>
              <a:off x="3100444" y="401495"/>
              <a:ext cx="372223" cy="35563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0" name="Google Shape;1050;p55"/>
            <p:cNvSpPr/>
            <p:nvPr/>
          </p:nvSpPr>
          <p:spPr>
            <a:xfrm>
              <a:off x="3271265" y="91452"/>
              <a:ext cx="1462277" cy="1112507"/>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1" name="Google Shape;1051;p55"/>
            <p:cNvSpPr/>
            <p:nvPr/>
          </p:nvSpPr>
          <p:spPr>
            <a:xfrm>
              <a:off x="4191761" y="91452"/>
              <a:ext cx="1160551" cy="1112507"/>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2" name="Google Shape;1052;p55"/>
            <p:cNvSpPr/>
            <p:nvPr/>
          </p:nvSpPr>
          <p:spPr>
            <a:xfrm>
              <a:off x="4810505" y="91452"/>
              <a:ext cx="1597914" cy="111250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53" name="Google Shape;1053;p55"/>
          <p:cNvSpPr txBox="1">
            <a:spLocks noGrp="1"/>
          </p:cNvSpPr>
          <p:nvPr>
            <p:ph type="title"/>
          </p:nvPr>
        </p:nvSpPr>
        <p:spPr>
          <a:xfrm>
            <a:off x="838200" y="456895"/>
            <a:ext cx="10515600" cy="689932"/>
          </a:xfrm>
          <a:prstGeom prst="rect">
            <a:avLst/>
          </a:prstGeom>
          <a:noFill/>
          <a:ln>
            <a:noFill/>
          </a:ln>
        </p:spPr>
        <p:txBody>
          <a:bodyPr spcFirstLastPara="1" wrap="square" lIns="0" tIns="12700" rIns="0" bIns="0" anchor="ctr" anchorCtr="0">
            <a:spAutoFit/>
          </a:bodyPr>
          <a:lstStyle/>
          <a:p>
            <a:pPr marL="13334" lvl="0" indent="0" algn="l" rtl="0">
              <a:lnSpc>
                <a:spcPct val="100000"/>
              </a:lnSpc>
              <a:spcBef>
                <a:spcPts val="0"/>
              </a:spcBef>
              <a:spcAft>
                <a:spcPts val="0"/>
              </a:spcAft>
              <a:buClr>
                <a:schemeClr val="dk1"/>
              </a:buClr>
              <a:buSzPts val="4400"/>
              <a:buFont typeface="Arial"/>
              <a:buNone/>
            </a:pPr>
            <a:r>
              <a:rPr lang="en-US">
                <a:latin typeface="Arial"/>
                <a:ea typeface="Arial"/>
                <a:cs typeface="Arial"/>
                <a:sym typeface="Arial"/>
              </a:rPr>
              <a:t>2. </a:t>
            </a:r>
            <a:r>
              <a:rPr lang="en-US"/>
              <a:t>Học từ điển</a:t>
            </a:r>
            <a:endParaRPr/>
          </a:p>
        </p:txBody>
      </p:sp>
      <p:sp>
        <p:nvSpPr>
          <p:cNvPr id="1054" name="Google Shape;1054;p55"/>
          <p:cNvSpPr/>
          <p:nvPr/>
        </p:nvSpPr>
        <p:spPr>
          <a:xfrm>
            <a:off x="2545758" y="2437003"/>
            <a:ext cx="3170767" cy="3202305"/>
          </a:xfrm>
          <a:custGeom>
            <a:avLst/>
            <a:gdLst/>
            <a:ahLst/>
            <a:cxnLst/>
            <a:rect l="l" t="t" r="r" b="b"/>
            <a:pathLst>
              <a:path w="2378075" h="3202304" extrusionOk="0">
                <a:moveTo>
                  <a:pt x="15113" y="399923"/>
                </a:moveTo>
                <a:lnTo>
                  <a:pt x="14478" y="394335"/>
                </a:lnTo>
                <a:lnTo>
                  <a:pt x="13208" y="375412"/>
                </a:lnTo>
                <a:lnTo>
                  <a:pt x="12700" y="356362"/>
                </a:lnTo>
                <a:lnTo>
                  <a:pt x="12700" y="349885"/>
                </a:lnTo>
                <a:lnTo>
                  <a:pt x="0" y="349885"/>
                </a:lnTo>
                <a:lnTo>
                  <a:pt x="0" y="356362"/>
                </a:lnTo>
                <a:lnTo>
                  <a:pt x="635" y="375666"/>
                </a:lnTo>
                <a:lnTo>
                  <a:pt x="1778" y="395224"/>
                </a:lnTo>
                <a:lnTo>
                  <a:pt x="2413" y="401193"/>
                </a:lnTo>
                <a:lnTo>
                  <a:pt x="15113" y="399923"/>
                </a:lnTo>
                <a:close/>
              </a:path>
              <a:path w="2378075" h="3202304" extrusionOk="0">
                <a:moveTo>
                  <a:pt x="17907" y="262128"/>
                </a:moveTo>
                <a:lnTo>
                  <a:pt x="5334" y="260350"/>
                </a:lnTo>
                <a:lnTo>
                  <a:pt x="5207" y="262128"/>
                </a:lnTo>
                <a:lnTo>
                  <a:pt x="1651" y="298831"/>
                </a:lnTo>
                <a:lnTo>
                  <a:pt x="1143" y="311531"/>
                </a:lnTo>
                <a:lnTo>
                  <a:pt x="13843" y="312039"/>
                </a:lnTo>
                <a:lnTo>
                  <a:pt x="14351" y="300101"/>
                </a:lnTo>
                <a:lnTo>
                  <a:pt x="17907" y="262763"/>
                </a:lnTo>
                <a:lnTo>
                  <a:pt x="17907" y="262128"/>
                </a:lnTo>
                <a:close/>
              </a:path>
              <a:path w="2378075" h="3202304" extrusionOk="0">
                <a:moveTo>
                  <a:pt x="30099" y="486537"/>
                </a:moveTo>
                <a:lnTo>
                  <a:pt x="26289" y="470916"/>
                </a:lnTo>
                <a:lnTo>
                  <a:pt x="22225" y="451739"/>
                </a:lnTo>
                <a:lnTo>
                  <a:pt x="19812" y="437388"/>
                </a:lnTo>
                <a:lnTo>
                  <a:pt x="7366" y="439420"/>
                </a:lnTo>
                <a:lnTo>
                  <a:pt x="9652" y="453771"/>
                </a:lnTo>
                <a:lnTo>
                  <a:pt x="13843" y="473583"/>
                </a:lnTo>
                <a:lnTo>
                  <a:pt x="17780" y="489585"/>
                </a:lnTo>
                <a:lnTo>
                  <a:pt x="30099" y="486537"/>
                </a:lnTo>
                <a:close/>
              </a:path>
              <a:path w="2378075" h="3202304" extrusionOk="0">
                <a:moveTo>
                  <a:pt x="33020" y="175006"/>
                </a:moveTo>
                <a:lnTo>
                  <a:pt x="20574" y="172212"/>
                </a:lnTo>
                <a:lnTo>
                  <a:pt x="17653" y="185547"/>
                </a:lnTo>
                <a:lnTo>
                  <a:pt x="10922" y="222377"/>
                </a:lnTo>
                <a:lnTo>
                  <a:pt x="23368" y="224663"/>
                </a:lnTo>
                <a:lnTo>
                  <a:pt x="30099" y="188341"/>
                </a:lnTo>
                <a:lnTo>
                  <a:pt x="33020" y="175006"/>
                </a:lnTo>
                <a:close/>
              </a:path>
              <a:path w="2378075" h="3202304" extrusionOk="0">
                <a:moveTo>
                  <a:pt x="54229" y="89027"/>
                </a:moveTo>
                <a:lnTo>
                  <a:pt x="41910" y="85598"/>
                </a:lnTo>
                <a:lnTo>
                  <a:pt x="35052" y="110998"/>
                </a:lnTo>
                <a:lnTo>
                  <a:pt x="29210" y="135001"/>
                </a:lnTo>
                <a:lnTo>
                  <a:pt x="41529" y="138049"/>
                </a:lnTo>
                <a:lnTo>
                  <a:pt x="47371" y="114300"/>
                </a:lnTo>
                <a:lnTo>
                  <a:pt x="54229" y="89027"/>
                </a:lnTo>
                <a:close/>
              </a:path>
              <a:path w="2378075" h="3202304" extrusionOk="0">
                <a:moveTo>
                  <a:pt x="58928" y="569341"/>
                </a:moveTo>
                <a:lnTo>
                  <a:pt x="58674" y="568579"/>
                </a:lnTo>
                <a:lnTo>
                  <a:pt x="50419" y="549021"/>
                </a:lnTo>
                <a:lnTo>
                  <a:pt x="43180" y="529209"/>
                </a:lnTo>
                <a:lnTo>
                  <a:pt x="40894" y="522605"/>
                </a:lnTo>
                <a:lnTo>
                  <a:pt x="28829" y="526542"/>
                </a:lnTo>
                <a:lnTo>
                  <a:pt x="31115" y="533273"/>
                </a:lnTo>
                <a:lnTo>
                  <a:pt x="38481" y="553339"/>
                </a:lnTo>
                <a:lnTo>
                  <a:pt x="46990" y="573532"/>
                </a:lnTo>
                <a:lnTo>
                  <a:pt x="47498" y="574548"/>
                </a:lnTo>
                <a:lnTo>
                  <a:pt x="58928" y="569341"/>
                </a:lnTo>
                <a:close/>
              </a:path>
              <a:path w="2378075" h="3202304" extrusionOk="0">
                <a:moveTo>
                  <a:pt x="78359" y="3556"/>
                </a:moveTo>
                <a:lnTo>
                  <a:pt x="66167" y="0"/>
                </a:lnTo>
                <a:lnTo>
                  <a:pt x="52197" y="48895"/>
                </a:lnTo>
                <a:lnTo>
                  <a:pt x="64516" y="52324"/>
                </a:lnTo>
                <a:lnTo>
                  <a:pt x="78359" y="3556"/>
                </a:lnTo>
                <a:close/>
              </a:path>
              <a:path w="2378075" h="3202304" extrusionOk="0">
                <a:moveTo>
                  <a:pt x="100203" y="647192"/>
                </a:moveTo>
                <a:lnTo>
                  <a:pt x="89027" y="628650"/>
                </a:lnTo>
                <a:lnTo>
                  <a:pt x="77978" y="608457"/>
                </a:lnTo>
                <a:lnTo>
                  <a:pt x="75311" y="603377"/>
                </a:lnTo>
                <a:lnTo>
                  <a:pt x="64008" y="609092"/>
                </a:lnTo>
                <a:lnTo>
                  <a:pt x="66548" y="614299"/>
                </a:lnTo>
                <a:lnTo>
                  <a:pt x="77978" y="634746"/>
                </a:lnTo>
                <a:lnTo>
                  <a:pt x="89281" y="653669"/>
                </a:lnTo>
                <a:lnTo>
                  <a:pt x="100203" y="647192"/>
                </a:lnTo>
                <a:close/>
              </a:path>
              <a:path w="2378075" h="3202304" extrusionOk="0">
                <a:moveTo>
                  <a:pt x="150114" y="719836"/>
                </a:moveTo>
                <a:lnTo>
                  <a:pt x="142875" y="710311"/>
                </a:lnTo>
                <a:lnTo>
                  <a:pt x="128016" y="689610"/>
                </a:lnTo>
                <a:lnTo>
                  <a:pt x="120650" y="678815"/>
                </a:lnTo>
                <a:lnTo>
                  <a:pt x="110236" y="686054"/>
                </a:lnTo>
                <a:lnTo>
                  <a:pt x="117602" y="696849"/>
                </a:lnTo>
                <a:lnTo>
                  <a:pt x="132588" y="717677"/>
                </a:lnTo>
                <a:lnTo>
                  <a:pt x="140081" y="727583"/>
                </a:lnTo>
                <a:lnTo>
                  <a:pt x="150114" y="719836"/>
                </a:lnTo>
                <a:close/>
              </a:path>
              <a:path w="2378075" h="3202304" extrusionOk="0">
                <a:moveTo>
                  <a:pt x="205994" y="788416"/>
                </a:moveTo>
                <a:lnTo>
                  <a:pt x="192278" y="772541"/>
                </a:lnTo>
                <a:lnTo>
                  <a:pt x="175006" y="751586"/>
                </a:lnTo>
                <a:lnTo>
                  <a:pt x="173482" y="749681"/>
                </a:lnTo>
                <a:lnTo>
                  <a:pt x="163576" y="757682"/>
                </a:lnTo>
                <a:lnTo>
                  <a:pt x="165100" y="759587"/>
                </a:lnTo>
                <a:lnTo>
                  <a:pt x="182499" y="780669"/>
                </a:lnTo>
                <a:lnTo>
                  <a:pt x="196469" y="796798"/>
                </a:lnTo>
                <a:lnTo>
                  <a:pt x="205994" y="788416"/>
                </a:lnTo>
                <a:close/>
              </a:path>
              <a:path w="2378075" h="3202304" extrusionOk="0">
                <a:moveTo>
                  <a:pt x="225552" y="2704846"/>
                </a:moveTo>
                <a:lnTo>
                  <a:pt x="148463" y="2668524"/>
                </a:lnTo>
                <a:lnTo>
                  <a:pt x="165608" y="2751963"/>
                </a:lnTo>
                <a:lnTo>
                  <a:pt x="190614" y="2732316"/>
                </a:lnTo>
                <a:lnTo>
                  <a:pt x="199136" y="2743073"/>
                </a:lnTo>
                <a:lnTo>
                  <a:pt x="209042" y="2735199"/>
                </a:lnTo>
                <a:lnTo>
                  <a:pt x="200558" y="2724493"/>
                </a:lnTo>
                <a:lnTo>
                  <a:pt x="213271" y="2714498"/>
                </a:lnTo>
                <a:lnTo>
                  <a:pt x="225552" y="2704846"/>
                </a:lnTo>
                <a:close/>
              </a:path>
              <a:path w="2378075" h="3202304" extrusionOk="0">
                <a:moveTo>
                  <a:pt x="265684" y="2803398"/>
                </a:moveTo>
                <a:lnTo>
                  <a:pt x="242951" y="2776728"/>
                </a:lnTo>
                <a:lnTo>
                  <a:pt x="233045" y="2764675"/>
                </a:lnTo>
                <a:lnTo>
                  <a:pt x="223266" y="2772676"/>
                </a:lnTo>
                <a:lnTo>
                  <a:pt x="233299" y="2784983"/>
                </a:lnTo>
                <a:lnTo>
                  <a:pt x="256032" y="2811653"/>
                </a:lnTo>
                <a:lnTo>
                  <a:pt x="265684" y="2803398"/>
                </a:lnTo>
                <a:close/>
              </a:path>
              <a:path w="2378075" h="3202304" extrusionOk="0">
                <a:moveTo>
                  <a:pt x="265811" y="853821"/>
                </a:moveTo>
                <a:lnTo>
                  <a:pt x="248539" y="835787"/>
                </a:lnTo>
                <a:lnTo>
                  <a:pt x="231140" y="816864"/>
                </a:lnTo>
                <a:lnTo>
                  <a:pt x="221742" y="825373"/>
                </a:lnTo>
                <a:lnTo>
                  <a:pt x="239268" y="844423"/>
                </a:lnTo>
                <a:lnTo>
                  <a:pt x="256540" y="862584"/>
                </a:lnTo>
                <a:lnTo>
                  <a:pt x="265811" y="853821"/>
                </a:lnTo>
                <a:close/>
              </a:path>
              <a:path w="2378075" h="3202304" extrusionOk="0">
                <a:moveTo>
                  <a:pt x="325882" y="2868041"/>
                </a:moveTo>
                <a:lnTo>
                  <a:pt x="318897" y="2861183"/>
                </a:lnTo>
                <a:lnTo>
                  <a:pt x="303657" y="2845308"/>
                </a:lnTo>
                <a:lnTo>
                  <a:pt x="291084" y="2831592"/>
                </a:lnTo>
                <a:lnTo>
                  <a:pt x="281686" y="2840101"/>
                </a:lnTo>
                <a:lnTo>
                  <a:pt x="294513" y="2854198"/>
                </a:lnTo>
                <a:lnTo>
                  <a:pt x="310007" y="2870327"/>
                </a:lnTo>
                <a:lnTo>
                  <a:pt x="316992" y="2877058"/>
                </a:lnTo>
                <a:lnTo>
                  <a:pt x="325882" y="2868041"/>
                </a:lnTo>
                <a:close/>
              </a:path>
              <a:path w="2378075" h="3202304" extrusionOk="0">
                <a:moveTo>
                  <a:pt x="328422" y="916559"/>
                </a:moveTo>
                <a:lnTo>
                  <a:pt x="310896" y="899541"/>
                </a:lnTo>
                <a:lnTo>
                  <a:pt x="292227" y="880999"/>
                </a:lnTo>
                <a:lnTo>
                  <a:pt x="283337" y="890016"/>
                </a:lnTo>
                <a:lnTo>
                  <a:pt x="301879" y="908558"/>
                </a:lnTo>
                <a:lnTo>
                  <a:pt x="319532" y="925703"/>
                </a:lnTo>
                <a:lnTo>
                  <a:pt x="328422" y="916559"/>
                </a:lnTo>
                <a:close/>
              </a:path>
              <a:path w="2378075" h="3202304" extrusionOk="0">
                <a:moveTo>
                  <a:pt x="392176" y="2926080"/>
                </a:moveTo>
                <a:lnTo>
                  <a:pt x="381381" y="2917825"/>
                </a:lnTo>
                <a:lnTo>
                  <a:pt x="365633" y="2904871"/>
                </a:lnTo>
                <a:lnTo>
                  <a:pt x="353314" y="2893949"/>
                </a:lnTo>
                <a:lnTo>
                  <a:pt x="344932" y="2903474"/>
                </a:lnTo>
                <a:lnTo>
                  <a:pt x="357632" y="2914650"/>
                </a:lnTo>
                <a:lnTo>
                  <a:pt x="373634" y="2927985"/>
                </a:lnTo>
                <a:lnTo>
                  <a:pt x="384429" y="2936113"/>
                </a:lnTo>
                <a:lnTo>
                  <a:pt x="392176" y="2926080"/>
                </a:lnTo>
                <a:close/>
              </a:path>
              <a:path w="2378075" h="3202304" extrusionOk="0">
                <a:moveTo>
                  <a:pt x="392811" y="977646"/>
                </a:moveTo>
                <a:lnTo>
                  <a:pt x="355727" y="942975"/>
                </a:lnTo>
                <a:lnTo>
                  <a:pt x="347091" y="952246"/>
                </a:lnTo>
                <a:lnTo>
                  <a:pt x="384175" y="986917"/>
                </a:lnTo>
                <a:lnTo>
                  <a:pt x="392811" y="977646"/>
                </a:lnTo>
                <a:close/>
              </a:path>
              <a:path w="2378075" h="3202304" extrusionOk="0">
                <a:moveTo>
                  <a:pt x="458724" y="1036955"/>
                </a:moveTo>
                <a:lnTo>
                  <a:pt x="449834" y="1029208"/>
                </a:lnTo>
                <a:lnTo>
                  <a:pt x="421005" y="1003173"/>
                </a:lnTo>
                <a:lnTo>
                  <a:pt x="412496" y="1012571"/>
                </a:lnTo>
                <a:lnTo>
                  <a:pt x="441452" y="1038606"/>
                </a:lnTo>
                <a:lnTo>
                  <a:pt x="450342" y="1046480"/>
                </a:lnTo>
                <a:lnTo>
                  <a:pt x="458724" y="1036955"/>
                </a:lnTo>
                <a:close/>
              </a:path>
              <a:path w="2378075" h="3202304" extrusionOk="0">
                <a:moveTo>
                  <a:pt x="466725" y="2971038"/>
                </a:moveTo>
                <a:lnTo>
                  <a:pt x="462534" y="2969260"/>
                </a:lnTo>
                <a:lnTo>
                  <a:pt x="446024" y="2961005"/>
                </a:lnTo>
                <a:lnTo>
                  <a:pt x="429641" y="2951734"/>
                </a:lnTo>
                <a:lnTo>
                  <a:pt x="423037" y="2947416"/>
                </a:lnTo>
                <a:lnTo>
                  <a:pt x="416179" y="2958084"/>
                </a:lnTo>
                <a:lnTo>
                  <a:pt x="423291" y="2962656"/>
                </a:lnTo>
                <a:lnTo>
                  <a:pt x="440309" y="2972435"/>
                </a:lnTo>
                <a:lnTo>
                  <a:pt x="457454" y="2980944"/>
                </a:lnTo>
                <a:lnTo>
                  <a:pt x="461772" y="2982722"/>
                </a:lnTo>
                <a:lnTo>
                  <a:pt x="466725" y="2971038"/>
                </a:lnTo>
                <a:close/>
              </a:path>
              <a:path w="2378075" h="3202304" extrusionOk="0">
                <a:moveTo>
                  <a:pt x="525780" y="1095248"/>
                </a:moveTo>
                <a:lnTo>
                  <a:pt x="499491" y="1072769"/>
                </a:lnTo>
                <a:lnTo>
                  <a:pt x="487426" y="1062101"/>
                </a:lnTo>
                <a:lnTo>
                  <a:pt x="479044" y="1071626"/>
                </a:lnTo>
                <a:lnTo>
                  <a:pt x="491236" y="1082294"/>
                </a:lnTo>
                <a:lnTo>
                  <a:pt x="517525" y="1104900"/>
                </a:lnTo>
                <a:lnTo>
                  <a:pt x="525780" y="1095248"/>
                </a:lnTo>
                <a:close/>
              </a:path>
              <a:path w="2378075" h="3202304" extrusionOk="0">
                <a:moveTo>
                  <a:pt x="550037" y="2993263"/>
                </a:moveTo>
                <a:lnTo>
                  <a:pt x="548005" y="2993136"/>
                </a:lnTo>
                <a:lnTo>
                  <a:pt x="530606" y="2990850"/>
                </a:lnTo>
                <a:lnTo>
                  <a:pt x="513207" y="2987294"/>
                </a:lnTo>
                <a:lnTo>
                  <a:pt x="501650" y="2983992"/>
                </a:lnTo>
                <a:lnTo>
                  <a:pt x="498221" y="2996311"/>
                </a:lnTo>
                <a:lnTo>
                  <a:pt x="510667" y="2999740"/>
                </a:lnTo>
                <a:lnTo>
                  <a:pt x="528955" y="3003550"/>
                </a:lnTo>
                <a:lnTo>
                  <a:pt x="547497" y="3005836"/>
                </a:lnTo>
                <a:lnTo>
                  <a:pt x="549402" y="3005963"/>
                </a:lnTo>
                <a:lnTo>
                  <a:pt x="550037" y="2993263"/>
                </a:lnTo>
                <a:close/>
              </a:path>
              <a:path w="2378075" h="3202304" extrusionOk="0">
                <a:moveTo>
                  <a:pt x="593598" y="1152791"/>
                </a:moveTo>
                <a:lnTo>
                  <a:pt x="554736" y="1120013"/>
                </a:lnTo>
                <a:lnTo>
                  <a:pt x="546608" y="1129665"/>
                </a:lnTo>
                <a:lnTo>
                  <a:pt x="585343" y="1162443"/>
                </a:lnTo>
                <a:lnTo>
                  <a:pt x="593598" y="1152791"/>
                </a:lnTo>
                <a:close/>
              </a:path>
              <a:path w="2378075" h="3202304" extrusionOk="0">
                <a:moveTo>
                  <a:pt x="639191" y="2996184"/>
                </a:moveTo>
                <a:lnTo>
                  <a:pt x="635889" y="2983992"/>
                </a:lnTo>
                <a:lnTo>
                  <a:pt x="620903" y="2988056"/>
                </a:lnTo>
                <a:lnTo>
                  <a:pt x="602234" y="2991485"/>
                </a:lnTo>
                <a:lnTo>
                  <a:pt x="587121" y="2993136"/>
                </a:lnTo>
                <a:lnTo>
                  <a:pt x="588518" y="3005836"/>
                </a:lnTo>
                <a:lnTo>
                  <a:pt x="604520" y="3004058"/>
                </a:lnTo>
                <a:lnTo>
                  <a:pt x="624205" y="3000248"/>
                </a:lnTo>
                <a:lnTo>
                  <a:pt x="639191" y="2996184"/>
                </a:lnTo>
                <a:close/>
              </a:path>
              <a:path w="2378075" h="3202304" extrusionOk="0">
                <a:moveTo>
                  <a:pt x="661797" y="1209548"/>
                </a:moveTo>
                <a:lnTo>
                  <a:pt x="622808" y="1177163"/>
                </a:lnTo>
                <a:lnTo>
                  <a:pt x="614680" y="1186942"/>
                </a:lnTo>
                <a:lnTo>
                  <a:pt x="647192" y="1213993"/>
                </a:lnTo>
                <a:lnTo>
                  <a:pt x="653796" y="1219327"/>
                </a:lnTo>
                <a:lnTo>
                  <a:pt x="661797" y="1209548"/>
                </a:lnTo>
                <a:close/>
              </a:path>
              <a:path w="2378075" h="3202304" extrusionOk="0">
                <a:moveTo>
                  <a:pt x="721868" y="2960497"/>
                </a:moveTo>
                <a:lnTo>
                  <a:pt x="716153" y="2949194"/>
                </a:lnTo>
                <a:lnTo>
                  <a:pt x="699897" y="2957449"/>
                </a:lnTo>
                <a:lnTo>
                  <a:pt x="678942" y="2967609"/>
                </a:lnTo>
                <a:lnTo>
                  <a:pt x="670814" y="2971165"/>
                </a:lnTo>
                <a:lnTo>
                  <a:pt x="675894" y="2982722"/>
                </a:lnTo>
                <a:lnTo>
                  <a:pt x="684403" y="2979039"/>
                </a:lnTo>
                <a:lnTo>
                  <a:pt x="705612" y="2968752"/>
                </a:lnTo>
                <a:lnTo>
                  <a:pt x="721868" y="2960497"/>
                </a:lnTo>
                <a:close/>
              </a:path>
              <a:path w="2378075" h="3202304" extrusionOk="0">
                <a:moveTo>
                  <a:pt x="758063" y="1297178"/>
                </a:moveTo>
                <a:lnTo>
                  <a:pt x="742276" y="1261618"/>
                </a:lnTo>
                <a:lnTo>
                  <a:pt x="723519" y="1219327"/>
                </a:lnTo>
                <a:lnTo>
                  <a:pt x="703338" y="1243787"/>
                </a:lnTo>
                <a:lnTo>
                  <a:pt x="691261" y="1233805"/>
                </a:lnTo>
                <a:lnTo>
                  <a:pt x="683133" y="1243584"/>
                </a:lnTo>
                <a:lnTo>
                  <a:pt x="695274" y="1253566"/>
                </a:lnTo>
                <a:lnTo>
                  <a:pt x="675005" y="1278128"/>
                </a:lnTo>
                <a:lnTo>
                  <a:pt x="758063" y="1297178"/>
                </a:lnTo>
                <a:close/>
              </a:path>
              <a:path w="2378075" h="3202304" extrusionOk="0">
                <a:moveTo>
                  <a:pt x="800227" y="2917698"/>
                </a:moveTo>
                <a:lnTo>
                  <a:pt x="793877" y="2906649"/>
                </a:lnTo>
                <a:lnTo>
                  <a:pt x="772287" y="2919095"/>
                </a:lnTo>
                <a:lnTo>
                  <a:pt x="749681" y="2931541"/>
                </a:lnTo>
                <a:lnTo>
                  <a:pt x="755904" y="2942717"/>
                </a:lnTo>
                <a:lnTo>
                  <a:pt x="778510" y="2930144"/>
                </a:lnTo>
                <a:lnTo>
                  <a:pt x="800227" y="2917698"/>
                </a:lnTo>
                <a:close/>
              </a:path>
              <a:path w="2378075" h="3202304" extrusionOk="0">
                <a:moveTo>
                  <a:pt x="859790" y="122301"/>
                </a:moveTo>
                <a:lnTo>
                  <a:pt x="839978" y="75565"/>
                </a:lnTo>
                <a:lnTo>
                  <a:pt x="828294" y="80391"/>
                </a:lnTo>
                <a:lnTo>
                  <a:pt x="848106" y="127254"/>
                </a:lnTo>
                <a:lnTo>
                  <a:pt x="859790" y="122301"/>
                </a:lnTo>
                <a:close/>
              </a:path>
              <a:path w="2378075" h="3202304" extrusionOk="0">
                <a:moveTo>
                  <a:pt x="876173" y="2870835"/>
                </a:moveTo>
                <a:lnTo>
                  <a:pt x="869188" y="2860294"/>
                </a:lnTo>
                <a:lnTo>
                  <a:pt x="855345" y="2869311"/>
                </a:lnTo>
                <a:lnTo>
                  <a:pt x="826643" y="2887218"/>
                </a:lnTo>
                <a:lnTo>
                  <a:pt x="826516" y="2887345"/>
                </a:lnTo>
                <a:lnTo>
                  <a:pt x="832993" y="2898140"/>
                </a:lnTo>
                <a:lnTo>
                  <a:pt x="833374" y="2898013"/>
                </a:lnTo>
                <a:lnTo>
                  <a:pt x="862203" y="2879979"/>
                </a:lnTo>
                <a:lnTo>
                  <a:pt x="876173" y="2870835"/>
                </a:lnTo>
                <a:close/>
              </a:path>
              <a:path w="2378075" h="3202304" extrusionOk="0">
                <a:moveTo>
                  <a:pt x="894334" y="204216"/>
                </a:moveTo>
                <a:lnTo>
                  <a:pt x="874649" y="157353"/>
                </a:lnTo>
                <a:lnTo>
                  <a:pt x="862838" y="162306"/>
                </a:lnTo>
                <a:lnTo>
                  <a:pt x="882650" y="209169"/>
                </a:lnTo>
                <a:lnTo>
                  <a:pt x="894334" y="204216"/>
                </a:lnTo>
                <a:close/>
              </a:path>
              <a:path w="2378075" h="3202304" extrusionOk="0">
                <a:moveTo>
                  <a:pt x="928878" y="286131"/>
                </a:moveTo>
                <a:lnTo>
                  <a:pt x="909193" y="239268"/>
                </a:lnTo>
                <a:lnTo>
                  <a:pt x="897509" y="244221"/>
                </a:lnTo>
                <a:lnTo>
                  <a:pt x="917194" y="291084"/>
                </a:lnTo>
                <a:lnTo>
                  <a:pt x="928878" y="286131"/>
                </a:lnTo>
                <a:close/>
              </a:path>
              <a:path w="2378075" h="3202304" extrusionOk="0">
                <a:moveTo>
                  <a:pt x="949833" y="2820670"/>
                </a:moveTo>
                <a:lnTo>
                  <a:pt x="942467" y="2810256"/>
                </a:lnTo>
                <a:lnTo>
                  <a:pt x="914654" y="2829941"/>
                </a:lnTo>
                <a:lnTo>
                  <a:pt x="900938" y="2839212"/>
                </a:lnTo>
                <a:lnTo>
                  <a:pt x="908050" y="2849753"/>
                </a:lnTo>
                <a:lnTo>
                  <a:pt x="922020" y="2840228"/>
                </a:lnTo>
                <a:lnTo>
                  <a:pt x="949833" y="2820670"/>
                </a:lnTo>
                <a:close/>
              </a:path>
              <a:path w="2378075" h="3202304" extrusionOk="0">
                <a:moveTo>
                  <a:pt x="963422" y="368046"/>
                </a:moveTo>
                <a:lnTo>
                  <a:pt x="958469" y="355981"/>
                </a:lnTo>
                <a:lnTo>
                  <a:pt x="943737" y="321183"/>
                </a:lnTo>
                <a:lnTo>
                  <a:pt x="932053" y="326136"/>
                </a:lnTo>
                <a:lnTo>
                  <a:pt x="946658" y="360807"/>
                </a:lnTo>
                <a:lnTo>
                  <a:pt x="951738" y="372999"/>
                </a:lnTo>
                <a:lnTo>
                  <a:pt x="963422" y="368046"/>
                </a:lnTo>
                <a:close/>
              </a:path>
              <a:path w="2378075" h="3202304" extrusionOk="0">
                <a:moveTo>
                  <a:pt x="997585" y="450088"/>
                </a:moveTo>
                <a:lnTo>
                  <a:pt x="978154" y="403225"/>
                </a:lnTo>
                <a:lnTo>
                  <a:pt x="966343" y="408178"/>
                </a:lnTo>
                <a:lnTo>
                  <a:pt x="985901" y="455041"/>
                </a:lnTo>
                <a:lnTo>
                  <a:pt x="997585" y="450088"/>
                </a:lnTo>
                <a:close/>
              </a:path>
              <a:path w="2378075" h="3202304" extrusionOk="0">
                <a:moveTo>
                  <a:pt x="1020953" y="2766707"/>
                </a:moveTo>
                <a:lnTo>
                  <a:pt x="1012952" y="2756801"/>
                </a:lnTo>
                <a:lnTo>
                  <a:pt x="1006983" y="2761615"/>
                </a:lnTo>
                <a:lnTo>
                  <a:pt x="975995" y="2785618"/>
                </a:lnTo>
                <a:lnTo>
                  <a:pt x="973074" y="2787777"/>
                </a:lnTo>
                <a:lnTo>
                  <a:pt x="980567" y="2797937"/>
                </a:lnTo>
                <a:lnTo>
                  <a:pt x="983742" y="2795651"/>
                </a:lnTo>
                <a:lnTo>
                  <a:pt x="1014984" y="2771521"/>
                </a:lnTo>
                <a:lnTo>
                  <a:pt x="1020953" y="2766707"/>
                </a:lnTo>
                <a:close/>
              </a:path>
              <a:path w="2378075" h="3202304" extrusionOk="0">
                <a:moveTo>
                  <a:pt x="1031494" y="532384"/>
                </a:moveTo>
                <a:lnTo>
                  <a:pt x="1016381" y="495173"/>
                </a:lnTo>
                <a:lnTo>
                  <a:pt x="1012190" y="485267"/>
                </a:lnTo>
                <a:lnTo>
                  <a:pt x="1000506" y="490220"/>
                </a:lnTo>
                <a:lnTo>
                  <a:pt x="1019810" y="537210"/>
                </a:lnTo>
                <a:lnTo>
                  <a:pt x="1031494" y="532384"/>
                </a:lnTo>
                <a:close/>
              </a:path>
              <a:path w="2378075" h="3202304" extrusionOk="0">
                <a:moveTo>
                  <a:pt x="1065149" y="614680"/>
                </a:moveTo>
                <a:lnTo>
                  <a:pt x="1045972" y="567690"/>
                </a:lnTo>
                <a:lnTo>
                  <a:pt x="1034161" y="572389"/>
                </a:lnTo>
                <a:lnTo>
                  <a:pt x="1053338" y="619506"/>
                </a:lnTo>
                <a:lnTo>
                  <a:pt x="1065149" y="614680"/>
                </a:lnTo>
                <a:close/>
              </a:path>
              <a:path w="2378075" h="3202304" extrusionOk="0">
                <a:moveTo>
                  <a:pt x="1089152" y="2709291"/>
                </a:moveTo>
                <a:lnTo>
                  <a:pt x="1080770" y="2699766"/>
                </a:lnTo>
                <a:lnTo>
                  <a:pt x="1068832" y="2710434"/>
                </a:lnTo>
                <a:lnTo>
                  <a:pt x="1042416" y="2732913"/>
                </a:lnTo>
                <a:lnTo>
                  <a:pt x="1050671" y="2742565"/>
                </a:lnTo>
                <a:lnTo>
                  <a:pt x="1077341" y="2719832"/>
                </a:lnTo>
                <a:lnTo>
                  <a:pt x="1089152" y="2709291"/>
                </a:lnTo>
                <a:close/>
              </a:path>
              <a:path w="2378075" h="3202304" extrusionOk="0">
                <a:moveTo>
                  <a:pt x="1098296" y="697230"/>
                </a:moveTo>
                <a:lnTo>
                  <a:pt x="1079373" y="649986"/>
                </a:lnTo>
                <a:lnTo>
                  <a:pt x="1067562" y="654812"/>
                </a:lnTo>
                <a:lnTo>
                  <a:pt x="1086485" y="701929"/>
                </a:lnTo>
                <a:lnTo>
                  <a:pt x="1098296" y="697230"/>
                </a:lnTo>
                <a:close/>
              </a:path>
              <a:path w="2378075" h="3202304" extrusionOk="0">
                <a:moveTo>
                  <a:pt x="1131062" y="779907"/>
                </a:moveTo>
                <a:lnTo>
                  <a:pt x="1127252" y="769874"/>
                </a:lnTo>
                <a:lnTo>
                  <a:pt x="1112393" y="732663"/>
                </a:lnTo>
                <a:lnTo>
                  <a:pt x="1100582" y="737362"/>
                </a:lnTo>
                <a:lnTo>
                  <a:pt x="1115441" y="774573"/>
                </a:lnTo>
                <a:lnTo>
                  <a:pt x="1119251" y="784479"/>
                </a:lnTo>
                <a:lnTo>
                  <a:pt x="1131062" y="779907"/>
                </a:lnTo>
                <a:close/>
              </a:path>
              <a:path w="2378075" h="3202304" extrusionOk="0">
                <a:moveTo>
                  <a:pt x="1154176" y="2648077"/>
                </a:moveTo>
                <a:lnTo>
                  <a:pt x="1145159" y="2639060"/>
                </a:lnTo>
                <a:lnTo>
                  <a:pt x="1129665" y="2654554"/>
                </a:lnTo>
                <a:lnTo>
                  <a:pt x="1108710" y="2674239"/>
                </a:lnTo>
                <a:lnTo>
                  <a:pt x="1117473" y="2683510"/>
                </a:lnTo>
                <a:lnTo>
                  <a:pt x="1138555" y="2663571"/>
                </a:lnTo>
                <a:lnTo>
                  <a:pt x="1154176" y="2648077"/>
                </a:lnTo>
                <a:close/>
              </a:path>
              <a:path w="2378075" h="3202304" extrusionOk="0">
                <a:moveTo>
                  <a:pt x="1163066" y="862838"/>
                </a:moveTo>
                <a:lnTo>
                  <a:pt x="1144778" y="815467"/>
                </a:lnTo>
                <a:lnTo>
                  <a:pt x="1132967" y="820039"/>
                </a:lnTo>
                <a:lnTo>
                  <a:pt x="1151255" y="867410"/>
                </a:lnTo>
                <a:lnTo>
                  <a:pt x="1163066" y="862838"/>
                </a:lnTo>
                <a:close/>
              </a:path>
              <a:path w="2378075" h="3202304" extrusionOk="0">
                <a:moveTo>
                  <a:pt x="1194562" y="946150"/>
                </a:moveTo>
                <a:lnTo>
                  <a:pt x="1179195" y="904621"/>
                </a:lnTo>
                <a:lnTo>
                  <a:pt x="1176782" y="898398"/>
                </a:lnTo>
                <a:lnTo>
                  <a:pt x="1164971" y="902970"/>
                </a:lnTo>
                <a:lnTo>
                  <a:pt x="1167384" y="909066"/>
                </a:lnTo>
                <a:lnTo>
                  <a:pt x="1182624" y="950468"/>
                </a:lnTo>
                <a:lnTo>
                  <a:pt x="1194562" y="946150"/>
                </a:lnTo>
                <a:close/>
              </a:path>
              <a:path w="2378075" h="3202304" extrusionOk="0">
                <a:moveTo>
                  <a:pt x="1215136" y="2582926"/>
                </a:moveTo>
                <a:lnTo>
                  <a:pt x="1205738" y="2574544"/>
                </a:lnTo>
                <a:lnTo>
                  <a:pt x="1188212" y="2594229"/>
                </a:lnTo>
                <a:lnTo>
                  <a:pt x="1171575" y="2611882"/>
                </a:lnTo>
                <a:lnTo>
                  <a:pt x="1180846" y="2620645"/>
                </a:lnTo>
                <a:lnTo>
                  <a:pt x="1197737" y="2602738"/>
                </a:lnTo>
                <a:lnTo>
                  <a:pt x="1215136" y="2582926"/>
                </a:lnTo>
                <a:close/>
              </a:path>
              <a:path w="2378075" h="3202304" extrusionOk="0">
                <a:moveTo>
                  <a:pt x="1225296" y="1029462"/>
                </a:moveTo>
                <a:lnTo>
                  <a:pt x="1207770" y="981837"/>
                </a:lnTo>
                <a:lnTo>
                  <a:pt x="1195832" y="986282"/>
                </a:lnTo>
                <a:lnTo>
                  <a:pt x="1213485" y="1033907"/>
                </a:lnTo>
                <a:lnTo>
                  <a:pt x="1225296" y="1029462"/>
                </a:lnTo>
                <a:close/>
              </a:path>
              <a:path w="2378075" h="3202304" extrusionOk="0">
                <a:moveTo>
                  <a:pt x="1254887" y="1113409"/>
                </a:moveTo>
                <a:lnTo>
                  <a:pt x="1238123" y="1065530"/>
                </a:lnTo>
                <a:lnTo>
                  <a:pt x="1226185" y="1069721"/>
                </a:lnTo>
                <a:lnTo>
                  <a:pt x="1242949" y="1117600"/>
                </a:lnTo>
                <a:lnTo>
                  <a:pt x="1254887" y="1113409"/>
                </a:lnTo>
                <a:close/>
              </a:path>
              <a:path w="2378075" h="3202304" extrusionOk="0">
                <a:moveTo>
                  <a:pt x="1271651" y="2513711"/>
                </a:moveTo>
                <a:lnTo>
                  <a:pt x="1261491" y="2505964"/>
                </a:lnTo>
                <a:lnTo>
                  <a:pt x="1243330" y="2529713"/>
                </a:lnTo>
                <a:lnTo>
                  <a:pt x="1230122" y="2545588"/>
                </a:lnTo>
                <a:lnTo>
                  <a:pt x="1240028" y="2553716"/>
                </a:lnTo>
                <a:lnTo>
                  <a:pt x="1253363" y="2537460"/>
                </a:lnTo>
                <a:lnTo>
                  <a:pt x="1271651" y="2513711"/>
                </a:lnTo>
                <a:close/>
              </a:path>
              <a:path w="2378075" h="3202304" extrusionOk="0">
                <a:moveTo>
                  <a:pt x="1283716" y="1197737"/>
                </a:moveTo>
                <a:lnTo>
                  <a:pt x="1273429" y="1166380"/>
                </a:lnTo>
                <a:lnTo>
                  <a:pt x="1267460" y="1149350"/>
                </a:lnTo>
                <a:lnTo>
                  <a:pt x="1255522" y="1153553"/>
                </a:lnTo>
                <a:lnTo>
                  <a:pt x="1261491" y="1170559"/>
                </a:lnTo>
                <a:lnTo>
                  <a:pt x="1271651" y="1201674"/>
                </a:lnTo>
                <a:lnTo>
                  <a:pt x="1283716" y="1197737"/>
                </a:lnTo>
                <a:close/>
              </a:path>
              <a:path w="2378075" h="3202304" extrusionOk="0">
                <a:moveTo>
                  <a:pt x="1311275" y="1282192"/>
                </a:moveTo>
                <a:lnTo>
                  <a:pt x="1295527" y="1233932"/>
                </a:lnTo>
                <a:lnTo>
                  <a:pt x="1283462" y="1237869"/>
                </a:lnTo>
                <a:lnTo>
                  <a:pt x="1299210" y="1286129"/>
                </a:lnTo>
                <a:lnTo>
                  <a:pt x="1311275" y="1282192"/>
                </a:lnTo>
                <a:close/>
              </a:path>
              <a:path w="2378075" h="3202304" extrusionOk="0">
                <a:moveTo>
                  <a:pt x="1322451" y="2440178"/>
                </a:moveTo>
                <a:lnTo>
                  <a:pt x="1311783" y="2433320"/>
                </a:lnTo>
                <a:lnTo>
                  <a:pt x="1293876" y="2461006"/>
                </a:lnTo>
                <a:lnTo>
                  <a:pt x="1283716" y="2475357"/>
                </a:lnTo>
                <a:lnTo>
                  <a:pt x="1294130" y="2482596"/>
                </a:lnTo>
                <a:lnTo>
                  <a:pt x="1304544" y="2467864"/>
                </a:lnTo>
                <a:lnTo>
                  <a:pt x="1322451" y="2440178"/>
                </a:lnTo>
                <a:close/>
              </a:path>
              <a:path w="2378075" h="3202304" extrusionOk="0">
                <a:moveTo>
                  <a:pt x="1337183" y="1367409"/>
                </a:moveTo>
                <a:lnTo>
                  <a:pt x="1322578" y="1318768"/>
                </a:lnTo>
                <a:lnTo>
                  <a:pt x="1310386" y="1322451"/>
                </a:lnTo>
                <a:lnTo>
                  <a:pt x="1324991" y="1371092"/>
                </a:lnTo>
                <a:lnTo>
                  <a:pt x="1337183" y="1367409"/>
                </a:lnTo>
                <a:close/>
              </a:path>
              <a:path w="2378075" h="3202304" extrusionOk="0">
                <a:moveTo>
                  <a:pt x="1361694" y="1453007"/>
                </a:moveTo>
                <a:lnTo>
                  <a:pt x="1351775" y="1415796"/>
                </a:lnTo>
                <a:lnTo>
                  <a:pt x="1348105" y="1403858"/>
                </a:lnTo>
                <a:lnTo>
                  <a:pt x="1336040" y="1407541"/>
                </a:lnTo>
                <a:lnTo>
                  <a:pt x="1339596" y="1419479"/>
                </a:lnTo>
                <a:lnTo>
                  <a:pt x="1349362" y="1456309"/>
                </a:lnTo>
                <a:lnTo>
                  <a:pt x="1361694" y="1453007"/>
                </a:lnTo>
                <a:close/>
              </a:path>
              <a:path w="2378075" h="3202304" extrusionOk="0">
                <a:moveTo>
                  <a:pt x="1366520" y="2362327"/>
                </a:moveTo>
                <a:lnTo>
                  <a:pt x="1355344" y="2356485"/>
                </a:lnTo>
                <a:lnTo>
                  <a:pt x="1338580" y="2388235"/>
                </a:lnTo>
                <a:lnTo>
                  <a:pt x="1331214" y="2400808"/>
                </a:lnTo>
                <a:lnTo>
                  <a:pt x="1342250" y="2407285"/>
                </a:lnTo>
                <a:lnTo>
                  <a:pt x="1349883" y="2394204"/>
                </a:lnTo>
                <a:lnTo>
                  <a:pt x="1366520" y="2362327"/>
                </a:lnTo>
                <a:close/>
              </a:path>
              <a:path w="2378075" h="3202304" extrusionOk="0">
                <a:moveTo>
                  <a:pt x="1384554" y="1539240"/>
                </a:moveTo>
                <a:lnTo>
                  <a:pt x="1383665" y="1535049"/>
                </a:lnTo>
                <a:lnTo>
                  <a:pt x="1371460" y="1489837"/>
                </a:lnTo>
                <a:lnTo>
                  <a:pt x="1359281" y="1493139"/>
                </a:lnTo>
                <a:lnTo>
                  <a:pt x="1371346" y="1538224"/>
                </a:lnTo>
                <a:lnTo>
                  <a:pt x="1372235" y="1542034"/>
                </a:lnTo>
                <a:lnTo>
                  <a:pt x="1384554" y="1539240"/>
                </a:lnTo>
                <a:close/>
              </a:path>
              <a:path w="2378075" h="3202304" extrusionOk="0">
                <a:moveTo>
                  <a:pt x="1402715" y="2280539"/>
                </a:moveTo>
                <a:lnTo>
                  <a:pt x="1390904" y="2275713"/>
                </a:lnTo>
                <a:lnTo>
                  <a:pt x="1376553" y="2311654"/>
                </a:lnTo>
                <a:lnTo>
                  <a:pt x="1371460" y="2322322"/>
                </a:lnTo>
                <a:lnTo>
                  <a:pt x="1383030" y="2327656"/>
                </a:lnTo>
                <a:lnTo>
                  <a:pt x="1388364" y="2316353"/>
                </a:lnTo>
                <a:lnTo>
                  <a:pt x="1402715" y="2280539"/>
                </a:lnTo>
                <a:close/>
              </a:path>
              <a:path w="2378075" h="3202304" extrusionOk="0">
                <a:moveTo>
                  <a:pt x="1404493" y="1625854"/>
                </a:moveTo>
                <a:lnTo>
                  <a:pt x="1393050" y="1576324"/>
                </a:lnTo>
                <a:lnTo>
                  <a:pt x="1380744" y="1579118"/>
                </a:lnTo>
                <a:lnTo>
                  <a:pt x="1392047" y="1628648"/>
                </a:lnTo>
                <a:lnTo>
                  <a:pt x="1404493" y="1625854"/>
                </a:lnTo>
                <a:close/>
              </a:path>
              <a:path w="2378075" h="3202304" extrusionOk="0">
                <a:moveTo>
                  <a:pt x="1422273" y="1713230"/>
                </a:moveTo>
                <a:lnTo>
                  <a:pt x="1421003" y="1705610"/>
                </a:lnTo>
                <a:lnTo>
                  <a:pt x="1412621" y="1663192"/>
                </a:lnTo>
                <a:lnTo>
                  <a:pt x="1400162" y="1665732"/>
                </a:lnTo>
                <a:lnTo>
                  <a:pt x="1408430" y="1708023"/>
                </a:lnTo>
                <a:lnTo>
                  <a:pt x="1409687" y="1715389"/>
                </a:lnTo>
                <a:lnTo>
                  <a:pt x="1422273" y="1713230"/>
                </a:lnTo>
                <a:close/>
              </a:path>
              <a:path w="2378075" h="3202304" extrusionOk="0">
                <a:moveTo>
                  <a:pt x="1429639" y="2194941"/>
                </a:moveTo>
                <a:lnTo>
                  <a:pt x="1417320" y="2191766"/>
                </a:lnTo>
                <a:lnTo>
                  <a:pt x="1412494" y="2210308"/>
                </a:lnTo>
                <a:lnTo>
                  <a:pt x="1406385" y="2230882"/>
                </a:lnTo>
                <a:lnTo>
                  <a:pt x="1403337" y="2240153"/>
                </a:lnTo>
                <a:lnTo>
                  <a:pt x="1415415" y="2244217"/>
                </a:lnTo>
                <a:lnTo>
                  <a:pt x="1418590" y="2234565"/>
                </a:lnTo>
                <a:lnTo>
                  <a:pt x="1424813" y="2213483"/>
                </a:lnTo>
                <a:lnTo>
                  <a:pt x="1429639" y="2194941"/>
                </a:lnTo>
                <a:close/>
              </a:path>
              <a:path w="2378075" h="3202304" extrusionOk="0">
                <a:moveTo>
                  <a:pt x="1436243" y="1801241"/>
                </a:moveTo>
                <a:lnTo>
                  <a:pt x="1430274" y="1760220"/>
                </a:lnTo>
                <a:lnTo>
                  <a:pt x="1428750" y="1750822"/>
                </a:lnTo>
                <a:lnTo>
                  <a:pt x="1416177" y="1752981"/>
                </a:lnTo>
                <a:lnTo>
                  <a:pt x="1417828" y="1762252"/>
                </a:lnTo>
                <a:lnTo>
                  <a:pt x="1423670" y="1803019"/>
                </a:lnTo>
                <a:lnTo>
                  <a:pt x="1436243" y="1801241"/>
                </a:lnTo>
                <a:close/>
              </a:path>
              <a:path w="2378075" h="3202304" extrusionOk="0">
                <a:moveTo>
                  <a:pt x="1445895" y="2106803"/>
                </a:moveTo>
                <a:lnTo>
                  <a:pt x="1433322" y="2105152"/>
                </a:lnTo>
                <a:lnTo>
                  <a:pt x="1430655" y="2125091"/>
                </a:lnTo>
                <a:lnTo>
                  <a:pt x="1426972" y="2146681"/>
                </a:lnTo>
                <a:lnTo>
                  <a:pt x="1425448" y="2154936"/>
                </a:lnTo>
                <a:lnTo>
                  <a:pt x="1437894" y="2157349"/>
                </a:lnTo>
                <a:lnTo>
                  <a:pt x="1439545" y="2148840"/>
                </a:lnTo>
                <a:lnTo>
                  <a:pt x="1443228" y="2126742"/>
                </a:lnTo>
                <a:lnTo>
                  <a:pt x="1445895" y="2106803"/>
                </a:lnTo>
                <a:close/>
              </a:path>
              <a:path w="2378075" h="3202304" extrusionOk="0">
                <a:moveTo>
                  <a:pt x="1446149" y="1889887"/>
                </a:moveTo>
                <a:lnTo>
                  <a:pt x="1444117" y="1865376"/>
                </a:lnTo>
                <a:lnTo>
                  <a:pt x="1441069" y="1839214"/>
                </a:lnTo>
                <a:lnTo>
                  <a:pt x="1428369" y="1840611"/>
                </a:lnTo>
                <a:lnTo>
                  <a:pt x="1431417" y="1866773"/>
                </a:lnTo>
                <a:lnTo>
                  <a:pt x="1433449" y="1891030"/>
                </a:lnTo>
                <a:lnTo>
                  <a:pt x="1446149" y="1889887"/>
                </a:lnTo>
                <a:close/>
              </a:path>
              <a:path w="2378075" h="3202304" extrusionOk="0">
                <a:moveTo>
                  <a:pt x="1451102" y="1979168"/>
                </a:moveTo>
                <a:lnTo>
                  <a:pt x="1450848" y="1965198"/>
                </a:lnTo>
                <a:lnTo>
                  <a:pt x="1448943" y="1928114"/>
                </a:lnTo>
                <a:lnTo>
                  <a:pt x="1436370" y="1928749"/>
                </a:lnTo>
                <a:lnTo>
                  <a:pt x="1438148" y="1965833"/>
                </a:lnTo>
                <a:lnTo>
                  <a:pt x="1438402" y="1979295"/>
                </a:lnTo>
                <a:lnTo>
                  <a:pt x="1451102" y="1979168"/>
                </a:lnTo>
                <a:close/>
              </a:path>
              <a:path w="2378075" h="3202304" extrusionOk="0">
                <a:moveTo>
                  <a:pt x="1451356" y="2017522"/>
                </a:moveTo>
                <a:lnTo>
                  <a:pt x="1438656" y="2017141"/>
                </a:lnTo>
                <a:lnTo>
                  <a:pt x="1437386" y="2058924"/>
                </a:lnTo>
                <a:lnTo>
                  <a:pt x="1436751" y="2067687"/>
                </a:lnTo>
                <a:lnTo>
                  <a:pt x="1449451" y="2068449"/>
                </a:lnTo>
                <a:lnTo>
                  <a:pt x="1449971" y="2058924"/>
                </a:lnTo>
                <a:lnTo>
                  <a:pt x="1451356" y="2017522"/>
                </a:lnTo>
                <a:close/>
              </a:path>
              <a:path w="2378075" h="3202304" extrusionOk="0">
                <a:moveTo>
                  <a:pt x="1486916" y="105664"/>
                </a:moveTo>
                <a:lnTo>
                  <a:pt x="1447927" y="73152"/>
                </a:lnTo>
                <a:lnTo>
                  <a:pt x="1439799" y="82804"/>
                </a:lnTo>
                <a:lnTo>
                  <a:pt x="1478788" y="115443"/>
                </a:lnTo>
                <a:lnTo>
                  <a:pt x="1486916" y="105664"/>
                </a:lnTo>
                <a:close/>
              </a:path>
              <a:path w="2378075" h="3202304" extrusionOk="0">
                <a:moveTo>
                  <a:pt x="1555115" y="162814"/>
                </a:moveTo>
                <a:lnTo>
                  <a:pt x="1516126" y="130048"/>
                </a:lnTo>
                <a:lnTo>
                  <a:pt x="1507998" y="139827"/>
                </a:lnTo>
                <a:lnTo>
                  <a:pt x="1518285" y="148336"/>
                </a:lnTo>
                <a:lnTo>
                  <a:pt x="1546860" y="172466"/>
                </a:lnTo>
                <a:lnTo>
                  <a:pt x="1555115" y="162814"/>
                </a:lnTo>
                <a:close/>
              </a:path>
              <a:path w="2378075" h="3202304" extrusionOk="0">
                <a:moveTo>
                  <a:pt x="1622933" y="220345"/>
                </a:moveTo>
                <a:lnTo>
                  <a:pt x="1584198" y="187325"/>
                </a:lnTo>
                <a:lnTo>
                  <a:pt x="1575943" y="197104"/>
                </a:lnTo>
                <a:lnTo>
                  <a:pt x="1596263" y="214122"/>
                </a:lnTo>
                <a:lnTo>
                  <a:pt x="1614678" y="229997"/>
                </a:lnTo>
                <a:lnTo>
                  <a:pt x="1622933" y="220345"/>
                </a:lnTo>
                <a:close/>
              </a:path>
              <a:path w="2378075" h="3202304" extrusionOk="0">
                <a:moveTo>
                  <a:pt x="1690243" y="278511"/>
                </a:moveTo>
                <a:lnTo>
                  <a:pt x="1681480" y="270764"/>
                </a:lnTo>
                <a:lnTo>
                  <a:pt x="1651762" y="245237"/>
                </a:lnTo>
                <a:lnTo>
                  <a:pt x="1643507" y="254889"/>
                </a:lnTo>
                <a:lnTo>
                  <a:pt x="1673225" y="280416"/>
                </a:lnTo>
                <a:lnTo>
                  <a:pt x="1681734" y="288036"/>
                </a:lnTo>
                <a:lnTo>
                  <a:pt x="1690243" y="278511"/>
                </a:lnTo>
                <a:close/>
              </a:path>
              <a:path w="2378075" h="3202304" extrusionOk="0">
                <a:moveTo>
                  <a:pt x="1756791" y="337566"/>
                </a:moveTo>
                <a:lnTo>
                  <a:pt x="1718691" y="303784"/>
                </a:lnTo>
                <a:lnTo>
                  <a:pt x="1710309" y="313309"/>
                </a:lnTo>
                <a:lnTo>
                  <a:pt x="1748282" y="347091"/>
                </a:lnTo>
                <a:lnTo>
                  <a:pt x="1756791" y="337566"/>
                </a:lnTo>
                <a:close/>
              </a:path>
              <a:path w="2378075" h="3202304" extrusionOk="0">
                <a:moveTo>
                  <a:pt x="1822069" y="398018"/>
                </a:moveTo>
                <a:lnTo>
                  <a:pt x="1794129" y="371856"/>
                </a:lnTo>
                <a:lnTo>
                  <a:pt x="1784858" y="363347"/>
                </a:lnTo>
                <a:lnTo>
                  <a:pt x="1776349" y="372745"/>
                </a:lnTo>
                <a:lnTo>
                  <a:pt x="1785493" y="381127"/>
                </a:lnTo>
                <a:lnTo>
                  <a:pt x="1813433" y="407289"/>
                </a:lnTo>
                <a:lnTo>
                  <a:pt x="1822069" y="398018"/>
                </a:lnTo>
                <a:close/>
              </a:path>
              <a:path w="2378075" h="3202304" extrusionOk="0">
                <a:moveTo>
                  <a:pt x="1886077" y="459994"/>
                </a:moveTo>
                <a:lnTo>
                  <a:pt x="1866519" y="440563"/>
                </a:lnTo>
                <a:lnTo>
                  <a:pt x="1849755" y="424434"/>
                </a:lnTo>
                <a:lnTo>
                  <a:pt x="1840865" y="433578"/>
                </a:lnTo>
                <a:lnTo>
                  <a:pt x="1857756" y="449707"/>
                </a:lnTo>
                <a:lnTo>
                  <a:pt x="1877187" y="469011"/>
                </a:lnTo>
                <a:lnTo>
                  <a:pt x="1886077" y="459994"/>
                </a:lnTo>
                <a:close/>
              </a:path>
              <a:path w="2378075" h="3202304" extrusionOk="0">
                <a:moveTo>
                  <a:pt x="1948434" y="523748"/>
                </a:moveTo>
                <a:lnTo>
                  <a:pt x="1936242" y="510794"/>
                </a:lnTo>
                <a:lnTo>
                  <a:pt x="1913128" y="487045"/>
                </a:lnTo>
                <a:lnTo>
                  <a:pt x="1903984" y="495935"/>
                </a:lnTo>
                <a:lnTo>
                  <a:pt x="1927098" y="519557"/>
                </a:lnTo>
                <a:lnTo>
                  <a:pt x="1939163" y="532384"/>
                </a:lnTo>
                <a:lnTo>
                  <a:pt x="1948434" y="523748"/>
                </a:lnTo>
                <a:close/>
              </a:path>
              <a:path w="2378075" h="3202304" extrusionOk="0">
                <a:moveTo>
                  <a:pt x="1963928" y="3144647"/>
                </a:moveTo>
                <a:lnTo>
                  <a:pt x="1931835" y="3132328"/>
                </a:lnTo>
                <a:lnTo>
                  <a:pt x="1892808" y="3117342"/>
                </a:lnTo>
                <a:lnTo>
                  <a:pt x="1901063" y="3202178"/>
                </a:lnTo>
                <a:lnTo>
                  <a:pt x="1963369" y="3145155"/>
                </a:lnTo>
                <a:lnTo>
                  <a:pt x="1963928" y="3144647"/>
                </a:lnTo>
                <a:close/>
              </a:path>
              <a:path w="2378075" h="3202304" extrusionOk="0">
                <a:moveTo>
                  <a:pt x="1964690" y="3053842"/>
                </a:moveTo>
                <a:lnTo>
                  <a:pt x="1952879" y="3049270"/>
                </a:lnTo>
                <a:lnTo>
                  <a:pt x="1934718" y="3096768"/>
                </a:lnTo>
                <a:lnTo>
                  <a:pt x="1946529" y="3101340"/>
                </a:lnTo>
                <a:lnTo>
                  <a:pt x="1964690" y="3053842"/>
                </a:lnTo>
                <a:close/>
              </a:path>
              <a:path w="2378075" h="3202304" extrusionOk="0">
                <a:moveTo>
                  <a:pt x="1996567" y="2970911"/>
                </a:moveTo>
                <a:lnTo>
                  <a:pt x="1984629" y="2966339"/>
                </a:lnTo>
                <a:lnTo>
                  <a:pt x="1966468" y="3013710"/>
                </a:lnTo>
                <a:lnTo>
                  <a:pt x="1978406" y="3018282"/>
                </a:lnTo>
                <a:lnTo>
                  <a:pt x="1996567" y="2970911"/>
                </a:lnTo>
                <a:close/>
              </a:path>
              <a:path w="2378075" h="3202304" extrusionOk="0">
                <a:moveTo>
                  <a:pt x="2008632" y="589407"/>
                </a:moveTo>
                <a:lnTo>
                  <a:pt x="2002663" y="582549"/>
                </a:lnTo>
                <a:lnTo>
                  <a:pt x="1974596" y="551561"/>
                </a:lnTo>
                <a:lnTo>
                  <a:pt x="1965198" y="560070"/>
                </a:lnTo>
                <a:lnTo>
                  <a:pt x="1993265" y="591058"/>
                </a:lnTo>
                <a:lnTo>
                  <a:pt x="1999107" y="597789"/>
                </a:lnTo>
                <a:lnTo>
                  <a:pt x="2008632" y="589407"/>
                </a:lnTo>
                <a:close/>
              </a:path>
              <a:path w="2378075" h="3202304" extrusionOk="0">
                <a:moveTo>
                  <a:pt x="2027936" y="2887599"/>
                </a:moveTo>
                <a:lnTo>
                  <a:pt x="2016125" y="2883154"/>
                </a:lnTo>
                <a:lnTo>
                  <a:pt x="1998218" y="2930779"/>
                </a:lnTo>
                <a:lnTo>
                  <a:pt x="2010156" y="2935224"/>
                </a:lnTo>
                <a:lnTo>
                  <a:pt x="2027936" y="2887599"/>
                </a:lnTo>
                <a:close/>
              </a:path>
              <a:path w="2378075" h="3202304" extrusionOk="0">
                <a:moveTo>
                  <a:pt x="2059051" y="2804287"/>
                </a:moveTo>
                <a:lnTo>
                  <a:pt x="2047240" y="2799969"/>
                </a:lnTo>
                <a:lnTo>
                  <a:pt x="2042795" y="2811907"/>
                </a:lnTo>
                <a:lnTo>
                  <a:pt x="2029460" y="2847467"/>
                </a:lnTo>
                <a:lnTo>
                  <a:pt x="2041398" y="2851912"/>
                </a:lnTo>
                <a:lnTo>
                  <a:pt x="2054733" y="2816225"/>
                </a:lnTo>
                <a:lnTo>
                  <a:pt x="2059051" y="2804287"/>
                </a:lnTo>
                <a:close/>
              </a:path>
              <a:path w="2378075" h="3202304" extrusionOk="0">
                <a:moveTo>
                  <a:pt x="2066290" y="657479"/>
                </a:moveTo>
                <a:lnTo>
                  <a:pt x="2065274" y="656336"/>
                </a:lnTo>
                <a:lnTo>
                  <a:pt x="2034413" y="619125"/>
                </a:lnTo>
                <a:lnTo>
                  <a:pt x="2033651" y="618236"/>
                </a:lnTo>
                <a:lnTo>
                  <a:pt x="2023999" y="626491"/>
                </a:lnTo>
                <a:lnTo>
                  <a:pt x="2024888" y="627507"/>
                </a:lnTo>
                <a:lnTo>
                  <a:pt x="2055495" y="664337"/>
                </a:lnTo>
                <a:lnTo>
                  <a:pt x="2056257" y="665353"/>
                </a:lnTo>
                <a:lnTo>
                  <a:pt x="2066290" y="657479"/>
                </a:lnTo>
                <a:close/>
              </a:path>
              <a:path w="2378075" h="3202304" extrusionOk="0">
                <a:moveTo>
                  <a:pt x="2089658" y="2720848"/>
                </a:moveTo>
                <a:lnTo>
                  <a:pt x="2077720" y="2716530"/>
                </a:lnTo>
                <a:lnTo>
                  <a:pt x="2060321" y="2764155"/>
                </a:lnTo>
                <a:lnTo>
                  <a:pt x="2072259" y="2768600"/>
                </a:lnTo>
                <a:lnTo>
                  <a:pt x="2089658" y="2720848"/>
                </a:lnTo>
                <a:close/>
              </a:path>
              <a:path w="2378075" h="3202304" extrusionOk="0">
                <a:moveTo>
                  <a:pt x="2119630" y="2637028"/>
                </a:moveTo>
                <a:lnTo>
                  <a:pt x="2107692" y="2632837"/>
                </a:lnTo>
                <a:lnTo>
                  <a:pt x="2090801" y="2680716"/>
                </a:lnTo>
                <a:lnTo>
                  <a:pt x="2102739" y="2685034"/>
                </a:lnTo>
                <a:lnTo>
                  <a:pt x="2119630" y="2637028"/>
                </a:lnTo>
                <a:close/>
              </a:path>
              <a:path w="2378075" h="3202304" extrusionOk="0">
                <a:moveTo>
                  <a:pt x="2120646" y="728091"/>
                </a:moveTo>
                <a:lnTo>
                  <a:pt x="2094992" y="693928"/>
                </a:lnTo>
                <a:lnTo>
                  <a:pt x="2089912" y="687451"/>
                </a:lnTo>
                <a:lnTo>
                  <a:pt x="2079879" y="695325"/>
                </a:lnTo>
                <a:lnTo>
                  <a:pt x="2085086" y="701802"/>
                </a:lnTo>
                <a:lnTo>
                  <a:pt x="2110486" y="735711"/>
                </a:lnTo>
                <a:lnTo>
                  <a:pt x="2120646" y="728091"/>
                </a:lnTo>
                <a:close/>
              </a:path>
              <a:path w="2378075" h="3202304" extrusionOk="0">
                <a:moveTo>
                  <a:pt x="2149094" y="2553081"/>
                </a:moveTo>
                <a:lnTo>
                  <a:pt x="2137156" y="2549017"/>
                </a:lnTo>
                <a:lnTo>
                  <a:pt x="2134616" y="2556510"/>
                </a:lnTo>
                <a:lnTo>
                  <a:pt x="2120392" y="2596896"/>
                </a:lnTo>
                <a:lnTo>
                  <a:pt x="2132330" y="2601087"/>
                </a:lnTo>
                <a:lnTo>
                  <a:pt x="2146681" y="2560574"/>
                </a:lnTo>
                <a:lnTo>
                  <a:pt x="2149094" y="2553081"/>
                </a:lnTo>
                <a:close/>
              </a:path>
              <a:path w="2378075" h="3202304" extrusionOk="0">
                <a:moveTo>
                  <a:pt x="2171319" y="801497"/>
                </a:moveTo>
                <a:lnTo>
                  <a:pt x="2151126" y="771017"/>
                </a:lnTo>
                <a:lnTo>
                  <a:pt x="2142871" y="759206"/>
                </a:lnTo>
                <a:lnTo>
                  <a:pt x="2132457" y="766572"/>
                </a:lnTo>
                <a:lnTo>
                  <a:pt x="2140712" y="778383"/>
                </a:lnTo>
                <a:lnTo>
                  <a:pt x="2160778" y="808482"/>
                </a:lnTo>
                <a:lnTo>
                  <a:pt x="2171319" y="801497"/>
                </a:lnTo>
                <a:close/>
              </a:path>
              <a:path w="2378075" h="3202304" extrusionOk="0">
                <a:moveTo>
                  <a:pt x="2177542" y="2468880"/>
                </a:moveTo>
                <a:lnTo>
                  <a:pt x="2165477" y="2464816"/>
                </a:lnTo>
                <a:lnTo>
                  <a:pt x="2149221" y="2512949"/>
                </a:lnTo>
                <a:lnTo>
                  <a:pt x="2161286" y="2517013"/>
                </a:lnTo>
                <a:lnTo>
                  <a:pt x="2177542" y="2468880"/>
                </a:lnTo>
                <a:close/>
              </a:path>
              <a:path w="2378075" h="3202304" extrusionOk="0">
                <a:moveTo>
                  <a:pt x="2204974" y="2384171"/>
                </a:moveTo>
                <a:lnTo>
                  <a:pt x="2192909" y="2380361"/>
                </a:lnTo>
                <a:lnTo>
                  <a:pt x="2177542" y="2428748"/>
                </a:lnTo>
                <a:lnTo>
                  <a:pt x="2189607" y="2432685"/>
                </a:lnTo>
                <a:lnTo>
                  <a:pt x="2204974" y="2384171"/>
                </a:lnTo>
                <a:close/>
              </a:path>
              <a:path w="2378075" h="3202304" extrusionOk="0">
                <a:moveTo>
                  <a:pt x="2217801" y="877697"/>
                </a:moveTo>
                <a:lnTo>
                  <a:pt x="2202180" y="850773"/>
                </a:lnTo>
                <a:lnTo>
                  <a:pt x="2191766" y="833882"/>
                </a:lnTo>
                <a:lnTo>
                  <a:pt x="2180971" y="840613"/>
                </a:lnTo>
                <a:lnTo>
                  <a:pt x="2191385" y="857377"/>
                </a:lnTo>
                <a:lnTo>
                  <a:pt x="2206752" y="884047"/>
                </a:lnTo>
                <a:lnTo>
                  <a:pt x="2217801" y="877697"/>
                </a:lnTo>
                <a:close/>
              </a:path>
              <a:path w="2378075" h="3202304" extrusionOk="0">
                <a:moveTo>
                  <a:pt x="2231644" y="2299208"/>
                </a:moveTo>
                <a:lnTo>
                  <a:pt x="2219452" y="2295652"/>
                </a:lnTo>
                <a:lnTo>
                  <a:pt x="2216277" y="2306320"/>
                </a:lnTo>
                <a:lnTo>
                  <a:pt x="2204339" y="2344039"/>
                </a:lnTo>
                <a:lnTo>
                  <a:pt x="2216531" y="2347849"/>
                </a:lnTo>
                <a:lnTo>
                  <a:pt x="2228469" y="2309876"/>
                </a:lnTo>
                <a:lnTo>
                  <a:pt x="2231644" y="2299208"/>
                </a:lnTo>
                <a:close/>
              </a:path>
              <a:path w="2378075" h="3202304" extrusionOk="0">
                <a:moveTo>
                  <a:pt x="2256536" y="2213864"/>
                </a:moveTo>
                <a:lnTo>
                  <a:pt x="2244344" y="2210308"/>
                </a:lnTo>
                <a:lnTo>
                  <a:pt x="2230120" y="2259076"/>
                </a:lnTo>
                <a:lnTo>
                  <a:pt x="2242312" y="2262632"/>
                </a:lnTo>
                <a:lnTo>
                  <a:pt x="2256536" y="2213864"/>
                </a:lnTo>
                <a:close/>
              </a:path>
              <a:path w="2378075" h="3202304" extrusionOk="0">
                <a:moveTo>
                  <a:pt x="2259330" y="956818"/>
                </a:moveTo>
                <a:lnTo>
                  <a:pt x="2247773" y="933196"/>
                </a:lnTo>
                <a:lnTo>
                  <a:pt x="2236216" y="911352"/>
                </a:lnTo>
                <a:lnTo>
                  <a:pt x="2225040" y="917321"/>
                </a:lnTo>
                <a:lnTo>
                  <a:pt x="2236597" y="939165"/>
                </a:lnTo>
                <a:lnTo>
                  <a:pt x="2247900" y="962406"/>
                </a:lnTo>
                <a:lnTo>
                  <a:pt x="2259330" y="956818"/>
                </a:lnTo>
                <a:close/>
              </a:path>
              <a:path w="2378075" h="3202304" extrusionOk="0">
                <a:moveTo>
                  <a:pt x="2279904" y="2128012"/>
                </a:moveTo>
                <a:lnTo>
                  <a:pt x="2267712" y="2124710"/>
                </a:lnTo>
                <a:lnTo>
                  <a:pt x="2254758" y="2173859"/>
                </a:lnTo>
                <a:lnTo>
                  <a:pt x="2266950" y="2177034"/>
                </a:lnTo>
                <a:lnTo>
                  <a:pt x="2279904" y="2128012"/>
                </a:lnTo>
                <a:close/>
              </a:path>
              <a:path w="2378075" h="3202304" extrusionOk="0">
                <a:moveTo>
                  <a:pt x="2295144" y="1038733"/>
                </a:moveTo>
                <a:lnTo>
                  <a:pt x="2287270" y="1018667"/>
                </a:lnTo>
                <a:lnTo>
                  <a:pt x="2275459" y="991616"/>
                </a:lnTo>
                <a:lnTo>
                  <a:pt x="2263775" y="996696"/>
                </a:lnTo>
                <a:lnTo>
                  <a:pt x="2275713" y="1023747"/>
                </a:lnTo>
                <a:lnTo>
                  <a:pt x="2283333" y="1043305"/>
                </a:lnTo>
                <a:lnTo>
                  <a:pt x="2295144" y="1038733"/>
                </a:lnTo>
                <a:close/>
              </a:path>
              <a:path w="2378075" h="3202304" extrusionOk="0">
                <a:moveTo>
                  <a:pt x="2301875" y="2041652"/>
                </a:moveTo>
                <a:lnTo>
                  <a:pt x="2289556" y="2038731"/>
                </a:lnTo>
                <a:lnTo>
                  <a:pt x="2283841" y="2063242"/>
                </a:lnTo>
                <a:lnTo>
                  <a:pt x="2277364" y="2087880"/>
                </a:lnTo>
                <a:lnTo>
                  <a:pt x="2289683" y="2091182"/>
                </a:lnTo>
                <a:lnTo>
                  <a:pt x="2296287" y="2066163"/>
                </a:lnTo>
                <a:lnTo>
                  <a:pt x="2301875" y="2041652"/>
                </a:lnTo>
                <a:close/>
              </a:path>
              <a:path w="2378075" h="3202304" extrusionOk="0">
                <a:moveTo>
                  <a:pt x="2321941" y="1955038"/>
                </a:moveTo>
                <a:lnTo>
                  <a:pt x="2309495" y="1952117"/>
                </a:lnTo>
                <a:lnTo>
                  <a:pt x="2298065" y="2001647"/>
                </a:lnTo>
                <a:lnTo>
                  <a:pt x="2310511" y="2004568"/>
                </a:lnTo>
                <a:lnTo>
                  <a:pt x="2321941" y="1955038"/>
                </a:lnTo>
                <a:close/>
              </a:path>
              <a:path w="2378075" h="3202304" extrusionOk="0">
                <a:moveTo>
                  <a:pt x="2324989" y="1122934"/>
                </a:moveTo>
                <a:lnTo>
                  <a:pt x="2320290" y="1107579"/>
                </a:lnTo>
                <a:lnTo>
                  <a:pt x="2308733" y="1074547"/>
                </a:lnTo>
                <a:lnTo>
                  <a:pt x="2296795" y="1078738"/>
                </a:lnTo>
                <a:lnTo>
                  <a:pt x="2308225" y="1111758"/>
                </a:lnTo>
                <a:lnTo>
                  <a:pt x="2312797" y="1126629"/>
                </a:lnTo>
                <a:lnTo>
                  <a:pt x="2324989" y="1122934"/>
                </a:lnTo>
                <a:close/>
              </a:path>
              <a:path w="2378075" h="3202304" extrusionOk="0">
                <a:moveTo>
                  <a:pt x="2338959" y="1867535"/>
                </a:moveTo>
                <a:lnTo>
                  <a:pt x="2326513" y="1865122"/>
                </a:lnTo>
                <a:lnTo>
                  <a:pt x="2316988" y="1915033"/>
                </a:lnTo>
                <a:lnTo>
                  <a:pt x="2329434" y="1917446"/>
                </a:lnTo>
                <a:lnTo>
                  <a:pt x="2338959" y="1867535"/>
                </a:lnTo>
                <a:close/>
              </a:path>
              <a:path w="2378075" h="3202304" extrusionOk="0">
                <a:moveTo>
                  <a:pt x="2348230" y="1209294"/>
                </a:moveTo>
                <a:lnTo>
                  <a:pt x="2346198" y="1199896"/>
                </a:lnTo>
                <a:lnTo>
                  <a:pt x="2335784" y="1159764"/>
                </a:lnTo>
                <a:lnTo>
                  <a:pt x="2323465" y="1162939"/>
                </a:lnTo>
                <a:lnTo>
                  <a:pt x="2333879" y="1203198"/>
                </a:lnTo>
                <a:lnTo>
                  <a:pt x="2335784" y="1211961"/>
                </a:lnTo>
                <a:lnTo>
                  <a:pt x="2348230" y="1209294"/>
                </a:lnTo>
                <a:close/>
              </a:path>
              <a:path w="2378075" h="3202304" extrusionOk="0">
                <a:moveTo>
                  <a:pt x="2353691" y="1779651"/>
                </a:moveTo>
                <a:lnTo>
                  <a:pt x="2341118" y="1777746"/>
                </a:lnTo>
                <a:lnTo>
                  <a:pt x="2333625" y="1828038"/>
                </a:lnTo>
                <a:lnTo>
                  <a:pt x="2346198" y="1829816"/>
                </a:lnTo>
                <a:lnTo>
                  <a:pt x="2353691" y="1779651"/>
                </a:lnTo>
                <a:close/>
              </a:path>
              <a:path w="2378075" h="3202304" extrusionOk="0">
                <a:moveTo>
                  <a:pt x="2364613" y="1297178"/>
                </a:moveTo>
                <a:lnTo>
                  <a:pt x="2364486" y="1296162"/>
                </a:lnTo>
                <a:lnTo>
                  <a:pt x="2356358" y="1247521"/>
                </a:lnTo>
                <a:lnTo>
                  <a:pt x="2356104" y="1246505"/>
                </a:lnTo>
                <a:lnTo>
                  <a:pt x="2343785" y="1249172"/>
                </a:lnTo>
                <a:lnTo>
                  <a:pt x="2343912" y="1250188"/>
                </a:lnTo>
                <a:lnTo>
                  <a:pt x="2352040" y="1298194"/>
                </a:lnTo>
                <a:lnTo>
                  <a:pt x="2352040" y="1298702"/>
                </a:lnTo>
                <a:lnTo>
                  <a:pt x="2364613" y="1297178"/>
                </a:lnTo>
                <a:close/>
              </a:path>
              <a:path w="2378075" h="3202304" extrusionOk="0">
                <a:moveTo>
                  <a:pt x="2365756" y="1691259"/>
                </a:moveTo>
                <a:lnTo>
                  <a:pt x="2353056" y="1689862"/>
                </a:lnTo>
                <a:lnTo>
                  <a:pt x="2350135" y="1716532"/>
                </a:lnTo>
                <a:lnTo>
                  <a:pt x="2346706" y="1740027"/>
                </a:lnTo>
                <a:lnTo>
                  <a:pt x="2359279" y="1741932"/>
                </a:lnTo>
                <a:lnTo>
                  <a:pt x="2362708" y="1717929"/>
                </a:lnTo>
                <a:lnTo>
                  <a:pt x="2365756" y="1691259"/>
                </a:lnTo>
                <a:close/>
              </a:path>
              <a:path w="2378075" h="3202304" extrusionOk="0">
                <a:moveTo>
                  <a:pt x="2373884" y="1602359"/>
                </a:moveTo>
                <a:lnTo>
                  <a:pt x="2361184" y="1601724"/>
                </a:lnTo>
                <a:lnTo>
                  <a:pt x="2360930" y="1606677"/>
                </a:lnTo>
                <a:lnTo>
                  <a:pt x="2357120" y="1652143"/>
                </a:lnTo>
                <a:lnTo>
                  <a:pt x="2369693" y="1653286"/>
                </a:lnTo>
                <a:lnTo>
                  <a:pt x="2373541" y="1606677"/>
                </a:lnTo>
                <a:lnTo>
                  <a:pt x="2373884" y="1602359"/>
                </a:lnTo>
                <a:close/>
              </a:path>
              <a:path w="2378075" h="3202304" extrusionOk="0">
                <a:moveTo>
                  <a:pt x="2374138" y="1385824"/>
                </a:moveTo>
                <a:lnTo>
                  <a:pt x="2370709" y="1345692"/>
                </a:lnTo>
                <a:lnTo>
                  <a:pt x="2369439" y="1335024"/>
                </a:lnTo>
                <a:lnTo>
                  <a:pt x="2356866" y="1336548"/>
                </a:lnTo>
                <a:lnTo>
                  <a:pt x="2358136" y="1347343"/>
                </a:lnTo>
                <a:lnTo>
                  <a:pt x="2361438" y="1386840"/>
                </a:lnTo>
                <a:lnTo>
                  <a:pt x="2374138" y="1385824"/>
                </a:lnTo>
                <a:close/>
              </a:path>
              <a:path w="2378075" h="3202304" extrusionOk="0">
                <a:moveTo>
                  <a:pt x="2377440" y="1513459"/>
                </a:moveTo>
                <a:lnTo>
                  <a:pt x="2364740" y="1513078"/>
                </a:lnTo>
                <a:lnTo>
                  <a:pt x="2363825" y="1553337"/>
                </a:lnTo>
                <a:lnTo>
                  <a:pt x="2363216" y="1563624"/>
                </a:lnTo>
                <a:lnTo>
                  <a:pt x="2375916" y="1564386"/>
                </a:lnTo>
                <a:lnTo>
                  <a:pt x="2376551" y="1553083"/>
                </a:lnTo>
                <a:lnTo>
                  <a:pt x="2377440" y="1513459"/>
                </a:lnTo>
                <a:close/>
              </a:path>
              <a:path w="2378075" h="3202304" extrusionOk="0">
                <a:moveTo>
                  <a:pt x="2377567" y="1475105"/>
                </a:moveTo>
                <a:lnTo>
                  <a:pt x="2377313" y="1447800"/>
                </a:lnTo>
                <a:lnTo>
                  <a:pt x="2376170" y="1424051"/>
                </a:lnTo>
                <a:lnTo>
                  <a:pt x="2363470" y="1424686"/>
                </a:lnTo>
                <a:lnTo>
                  <a:pt x="2364613" y="1448308"/>
                </a:lnTo>
                <a:lnTo>
                  <a:pt x="2364867" y="1475232"/>
                </a:lnTo>
                <a:lnTo>
                  <a:pt x="2377567" y="147510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55" name="Google Shape;1055;p55"/>
          <p:cNvGrpSpPr/>
          <p:nvPr/>
        </p:nvGrpSpPr>
        <p:grpSpPr>
          <a:xfrm>
            <a:off x="398471" y="1362836"/>
            <a:ext cx="2548607" cy="3057397"/>
            <a:chOff x="298853" y="1362836"/>
            <a:chExt cx="1911455" cy="3057397"/>
          </a:xfrm>
        </p:grpSpPr>
        <p:sp>
          <p:nvSpPr>
            <p:cNvPr id="1056" name="Google Shape;1056;p55"/>
            <p:cNvSpPr/>
            <p:nvPr/>
          </p:nvSpPr>
          <p:spPr>
            <a:xfrm>
              <a:off x="298853" y="2357119"/>
              <a:ext cx="1311910" cy="2063114"/>
            </a:xfrm>
            <a:custGeom>
              <a:avLst/>
              <a:gdLst/>
              <a:ahLst/>
              <a:cxnLst/>
              <a:rect l="l" t="t" r="r" b="b"/>
              <a:pathLst>
                <a:path w="1311910" h="2063114" extrusionOk="0">
                  <a:moveTo>
                    <a:pt x="993752" y="0"/>
                  </a:moveTo>
                  <a:lnTo>
                    <a:pt x="949746" y="25400"/>
                  </a:lnTo>
                  <a:lnTo>
                    <a:pt x="956096" y="36321"/>
                  </a:lnTo>
                  <a:lnTo>
                    <a:pt x="1000102" y="10921"/>
                  </a:lnTo>
                  <a:lnTo>
                    <a:pt x="993752" y="0"/>
                  </a:lnTo>
                  <a:close/>
                </a:path>
                <a:path w="1311910" h="2063114" extrusionOk="0">
                  <a:moveTo>
                    <a:pt x="916752" y="44450"/>
                  </a:moveTo>
                  <a:lnTo>
                    <a:pt x="900978" y="53466"/>
                  </a:lnTo>
                  <a:lnTo>
                    <a:pt x="872797" y="69976"/>
                  </a:lnTo>
                  <a:lnTo>
                    <a:pt x="879198" y="80899"/>
                  </a:lnTo>
                  <a:lnTo>
                    <a:pt x="923102" y="55371"/>
                  </a:lnTo>
                  <a:lnTo>
                    <a:pt x="916752" y="44450"/>
                  </a:lnTo>
                  <a:close/>
                </a:path>
                <a:path w="1311910" h="2063114" extrusionOk="0">
                  <a:moveTo>
                    <a:pt x="839879" y="89153"/>
                  </a:moveTo>
                  <a:lnTo>
                    <a:pt x="796000" y="114807"/>
                  </a:lnTo>
                  <a:lnTo>
                    <a:pt x="802452" y="125729"/>
                  </a:lnTo>
                  <a:lnTo>
                    <a:pt x="846279" y="100075"/>
                  </a:lnTo>
                  <a:lnTo>
                    <a:pt x="839879" y="89153"/>
                  </a:lnTo>
                  <a:close/>
                </a:path>
                <a:path w="1311910" h="2063114" extrusionOk="0">
                  <a:moveTo>
                    <a:pt x="763183" y="134112"/>
                  </a:moveTo>
                  <a:lnTo>
                    <a:pt x="719432" y="159892"/>
                  </a:lnTo>
                  <a:lnTo>
                    <a:pt x="725883" y="170814"/>
                  </a:lnTo>
                  <a:lnTo>
                    <a:pt x="769635" y="145033"/>
                  </a:lnTo>
                  <a:lnTo>
                    <a:pt x="763183" y="134112"/>
                  </a:lnTo>
                  <a:close/>
                </a:path>
                <a:path w="1311910" h="2063114" extrusionOk="0">
                  <a:moveTo>
                    <a:pt x="686729" y="179577"/>
                  </a:moveTo>
                  <a:lnTo>
                    <a:pt x="643257" y="205866"/>
                  </a:lnTo>
                  <a:lnTo>
                    <a:pt x="649849" y="216788"/>
                  </a:lnTo>
                  <a:lnTo>
                    <a:pt x="693283" y="190500"/>
                  </a:lnTo>
                  <a:lnTo>
                    <a:pt x="686729" y="179577"/>
                  </a:lnTo>
                  <a:close/>
                </a:path>
                <a:path w="1311910" h="2063114" extrusionOk="0">
                  <a:moveTo>
                    <a:pt x="610745" y="225932"/>
                  </a:moveTo>
                  <a:lnTo>
                    <a:pt x="567578" y="252729"/>
                  </a:lnTo>
                  <a:lnTo>
                    <a:pt x="574334" y="263525"/>
                  </a:lnTo>
                  <a:lnTo>
                    <a:pt x="593359" y="251587"/>
                  </a:lnTo>
                  <a:lnTo>
                    <a:pt x="617425" y="236727"/>
                  </a:lnTo>
                  <a:lnTo>
                    <a:pt x="610745" y="225932"/>
                  </a:lnTo>
                  <a:close/>
                </a:path>
                <a:path w="1311910" h="2063114" extrusionOk="0">
                  <a:moveTo>
                    <a:pt x="535320" y="273176"/>
                  </a:moveTo>
                  <a:lnTo>
                    <a:pt x="502859" y="294004"/>
                  </a:lnTo>
                  <a:lnTo>
                    <a:pt x="492623" y="300735"/>
                  </a:lnTo>
                  <a:lnTo>
                    <a:pt x="499569" y="311403"/>
                  </a:lnTo>
                  <a:lnTo>
                    <a:pt x="542203" y="283844"/>
                  </a:lnTo>
                  <a:lnTo>
                    <a:pt x="535320" y="273176"/>
                  </a:lnTo>
                  <a:close/>
                </a:path>
                <a:path w="1311910" h="2063114" extrusionOk="0">
                  <a:moveTo>
                    <a:pt x="460669" y="321690"/>
                  </a:moveTo>
                  <a:lnTo>
                    <a:pt x="422925" y="347217"/>
                  </a:lnTo>
                  <a:lnTo>
                    <a:pt x="418543" y="350265"/>
                  </a:lnTo>
                  <a:lnTo>
                    <a:pt x="425782" y="360679"/>
                  </a:lnTo>
                  <a:lnTo>
                    <a:pt x="430024" y="357758"/>
                  </a:lnTo>
                  <a:lnTo>
                    <a:pt x="467781" y="332231"/>
                  </a:lnTo>
                  <a:lnTo>
                    <a:pt x="460669" y="321690"/>
                  </a:lnTo>
                  <a:close/>
                </a:path>
                <a:path w="1311910" h="2063114" extrusionOk="0">
                  <a:moveTo>
                    <a:pt x="387238" y="371982"/>
                  </a:moveTo>
                  <a:lnTo>
                    <a:pt x="384660" y="373760"/>
                  </a:lnTo>
                  <a:lnTo>
                    <a:pt x="345760" y="401574"/>
                  </a:lnTo>
                  <a:lnTo>
                    <a:pt x="353329" y="411860"/>
                  </a:lnTo>
                  <a:lnTo>
                    <a:pt x="355107" y="410463"/>
                  </a:lnTo>
                  <a:lnTo>
                    <a:pt x="391899" y="384175"/>
                  </a:lnTo>
                  <a:lnTo>
                    <a:pt x="394477" y="382396"/>
                  </a:lnTo>
                  <a:lnTo>
                    <a:pt x="387238" y="371982"/>
                  </a:lnTo>
                  <a:close/>
                </a:path>
                <a:path w="1311910" h="2063114" extrusionOk="0">
                  <a:moveTo>
                    <a:pt x="315165" y="424306"/>
                  </a:moveTo>
                  <a:lnTo>
                    <a:pt x="312105" y="426592"/>
                  </a:lnTo>
                  <a:lnTo>
                    <a:pt x="277916" y="453008"/>
                  </a:lnTo>
                  <a:lnTo>
                    <a:pt x="274754" y="455549"/>
                  </a:lnTo>
                  <a:lnTo>
                    <a:pt x="282730" y="465454"/>
                  </a:lnTo>
                  <a:lnTo>
                    <a:pt x="285663" y="463041"/>
                  </a:lnTo>
                  <a:lnTo>
                    <a:pt x="319674" y="436752"/>
                  </a:lnTo>
                  <a:lnTo>
                    <a:pt x="322747" y="434466"/>
                  </a:lnTo>
                  <a:lnTo>
                    <a:pt x="315165" y="424306"/>
                  </a:lnTo>
                  <a:close/>
                </a:path>
                <a:path w="1311910" h="2063114" extrusionOk="0">
                  <a:moveTo>
                    <a:pt x="244985" y="479551"/>
                  </a:moveTo>
                  <a:lnTo>
                    <a:pt x="214239" y="505587"/>
                  </a:lnTo>
                  <a:lnTo>
                    <a:pt x="206301" y="512699"/>
                  </a:lnTo>
                  <a:lnTo>
                    <a:pt x="214772" y="522224"/>
                  </a:lnTo>
                  <a:lnTo>
                    <a:pt x="222468" y="515365"/>
                  </a:lnTo>
                  <a:lnTo>
                    <a:pt x="253202" y="489203"/>
                  </a:lnTo>
                  <a:lnTo>
                    <a:pt x="244985" y="479551"/>
                  </a:lnTo>
                  <a:close/>
                </a:path>
                <a:path w="1311910" h="2063114" extrusionOk="0">
                  <a:moveTo>
                    <a:pt x="177980" y="538479"/>
                  </a:moveTo>
                  <a:lnTo>
                    <a:pt x="157393" y="558038"/>
                  </a:lnTo>
                  <a:lnTo>
                    <a:pt x="141569" y="574293"/>
                  </a:lnTo>
                  <a:lnTo>
                    <a:pt x="150650" y="583183"/>
                  </a:lnTo>
                  <a:lnTo>
                    <a:pt x="166156" y="567308"/>
                  </a:lnTo>
                  <a:lnTo>
                    <a:pt x="186730" y="547751"/>
                  </a:lnTo>
                  <a:lnTo>
                    <a:pt x="177980" y="538479"/>
                  </a:lnTo>
                  <a:close/>
                </a:path>
                <a:path w="1311910" h="2063114" extrusionOk="0">
                  <a:moveTo>
                    <a:pt x="115394" y="602233"/>
                  </a:moveTo>
                  <a:lnTo>
                    <a:pt x="108117" y="610234"/>
                  </a:lnTo>
                  <a:lnTo>
                    <a:pt x="86578" y="636396"/>
                  </a:lnTo>
                  <a:lnTo>
                    <a:pt x="82540" y="641730"/>
                  </a:lnTo>
                  <a:lnTo>
                    <a:pt x="92712" y="649351"/>
                  </a:lnTo>
                  <a:lnTo>
                    <a:pt x="96383" y="644397"/>
                  </a:lnTo>
                  <a:lnTo>
                    <a:pt x="117515" y="618743"/>
                  </a:lnTo>
                  <a:lnTo>
                    <a:pt x="124780" y="610742"/>
                  </a:lnTo>
                  <a:lnTo>
                    <a:pt x="115394" y="602233"/>
                  </a:lnTo>
                  <a:close/>
                </a:path>
                <a:path w="1311910" h="2063114" extrusionOk="0">
                  <a:moveTo>
                    <a:pt x="59997" y="672845"/>
                  </a:moveTo>
                  <a:lnTo>
                    <a:pt x="35130" y="714375"/>
                  </a:lnTo>
                  <a:lnTo>
                    <a:pt x="33683" y="717168"/>
                  </a:lnTo>
                  <a:lnTo>
                    <a:pt x="45024" y="722883"/>
                  </a:lnTo>
                  <a:lnTo>
                    <a:pt x="46294" y="720343"/>
                  </a:lnTo>
                  <a:lnTo>
                    <a:pt x="53126" y="707770"/>
                  </a:lnTo>
                  <a:lnTo>
                    <a:pt x="60632" y="695197"/>
                  </a:lnTo>
                  <a:lnTo>
                    <a:pt x="68722" y="682497"/>
                  </a:lnTo>
                  <a:lnTo>
                    <a:pt x="70487" y="679957"/>
                  </a:lnTo>
                  <a:lnTo>
                    <a:pt x="59997" y="672845"/>
                  </a:lnTo>
                  <a:close/>
                </a:path>
                <a:path w="1311910" h="2063114" extrusionOk="0">
                  <a:moveTo>
                    <a:pt x="17858" y="752347"/>
                  </a:moveTo>
                  <a:lnTo>
                    <a:pt x="13007" y="766063"/>
                  </a:lnTo>
                  <a:lnTo>
                    <a:pt x="9108" y="779017"/>
                  </a:lnTo>
                  <a:lnTo>
                    <a:pt x="5882" y="791971"/>
                  </a:lnTo>
                  <a:lnTo>
                    <a:pt x="3812" y="802385"/>
                  </a:lnTo>
                  <a:lnTo>
                    <a:pt x="16271" y="804799"/>
                  </a:lnTo>
                  <a:lnTo>
                    <a:pt x="18201" y="795019"/>
                  </a:lnTo>
                  <a:lnTo>
                    <a:pt x="21262" y="782574"/>
                  </a:lnTo>
                  <a:lnTo>
                    <a:pt x="24983" y="770254"/>
                  </a:lnTo>
                  <a:lnTo>
                    <a:pt x="29352" y="757808"/>
                  </a:lnTo>
                  <a:lnTo>
                    <a:pt x="29631" y="757174"/>
                  </a:lnTo>
                  <a:lnTo>
                    <a:pt x="17858" y="752347"/>
                  </a:lnTo>
                  <a:close/>
                </a:path>
                <a:path w="1311910" h="2063114" extrusionOk="0">
                  <a:moveTo>
                    <a:pt x="40" y="841247"/>
                  </a:moveTo>
                  <a:lnTo>
                    <a:pt x="5082" y="882650"/>
                  </a:lnTo>
                  <a:lnTo>
                    <a:pt x="8245" y="893317"/>
                  </a:lnTo>
                  <a:lnTo>
                    <a:pt x="20411" y="889634"/>
                  </a:lnTo>
                  <a:lnTo>
                    <a:pt x="17477" y="879982"/>
                  </a:lnTo>
                  <a:lnTo>
                    <a:pt x="14810" y="867917"/>
                  </a:lnTo>
                  <a:lnTo>
                    <a:pt x="13236" y="855852"/>
                  </a:lnTo>
                  <a:lnTo>
                    <a:pt x="12677" y="843914"/>
                  </a:lnTo>
                  <a:lnTo>
                    <a:pt x="12740" y="841628"/>
                  </a:lnTo>
                  <a:lnTo>
                    <a:pt x="40" y="841247"/>
                  </a:lnTo>
                  <a:close/>
                </a:path>
                <a:path w="1311910" h="2063114" extrusionOk="0">
                  <a:moveTo>
                    <a:pt x="35029" y="923289"/>
                  </a:moveTo>
                  <a:lnTo>
                    <a:pt x="23827" y="929385"/>
                  </a:lnTo>
                  <a:lnTo>
                    <a:pt x="26825" y="934974"/>
                  </a:lnTo>
                  <a:lnTo>
                    <a:pt x="34610" y="947927"/>
                  </a:lnTo>
                  <a:lnTo>
                    <a:pt x="43347" y="960881"/>
                  </a:lnTo>
                  <a:lnTo>
                    <a:pt x="51971" y="972692"/>
                  </a:lnTo>
                  <a:lnTo>
                    <a:pt x="62194" y="965072"/>
                  </a:lnTo>
                  <a:lnTo>
                    <a:pt x="53888" y="953896"/>
                  </a:lnTo>
                  <a:lnTo>
                    <a:pt x="45481" y="941324"/>
                  </a:lnTo>
                  <a:lnTo>
                    <a:pt x="38026" y="929004"/>
                  </a:lnTo>
                  <a:lnTo>
                    <a:pt x="35029" y="923289"/>
                  </a:lnTo>
                  <a:close/>
                </a:path>
                <a:path w="1311910" h="2063114" extrusionOk="0">
                  <a:moveTo>
                    <a:pt x="86235" y="993775"/>
                  </a:moveTo>
                  <a:lnTo>
                    <a:pt x="112410" y="1038478"/>
                  </a:lnTo>
                  <a:lnTo>
                    <a:pt x="112918" y="1038859"/>
                  </a:lnTo>
                  <a:lnTo>
                    <a:pt x="121503" y="1029588"/>
                  </a:lnTo>
                  <a:lnTo>
                    <a:pt x="108105" y="1016634"/>
                  </a:lnTo>
                  <a:lnTo>
                    <a:pt x="95684" y="1004062"/>
                  </a:lnTo>
                  <a:lnTo>
                    <a:pt x="86235" y="993775"/>
                  </a:lnTo>
                  <a:close/>
                </a:path>
                <a:path w="1311910" h="2063114" extrusionOk="0">
                  <a:moveTo>
                    <a:pt x="149672" y="1054734"/>
                  </a:moveTo>
                  <a:lnTo>
                    <a:pt x="141518" y="1064514"/>
                  </a:lnTo>
                  <a:lnTo>
                    <a:pt x="156454" y="1077087"/>
                  </a:lnTo>
                  <a:lnTo>
                    <a:pt x="172252" y="1089914"/>
                  </a:lnTo>
                  <a:lnTo>
                    <a:pt x="181117" y="1096771"/>
                  </a:lnTo>
                  <a:lnTo>
                    <a:pt x="188889" y="1086612"/>
                  </a:lnTo>
                  <a:lnTo>
                    <a:pt x="180253" y="1080007"/>
                  </a:lnTo>
                  <a:lnTo>
                    <a:pt x="164620" y="1067307"/>
                  </a:lnTo>
                  <a:lnTo>
                    <a:pt x="149672" y="1054734"/>
                  </a:lnTo>
                  <a:close/>
                </a:path>
                <a:path w="1311910" h="2063114" extrusionOk="0">
                  <a:moveTo>
                    <a:pt x="219255" y="1109471"/>
                  </a:moveTo>
                  <a:lnTo>
                    <a:pt x="211673" y="1119631"/>
                  </a:lnTo>
                  <a:lnTo>
                    <a:pt x="223040" y="1128140"/>
                  </a:lnTo>
                  <a:lnTo>
                    <a:pt x="253139" y="1149350"/>
                  </a:lnTo>
                  <a:lnTo>
                    <a:pt x="260441" y="1138935"/>
                  </a:lnTo>
                  <a:lnTo>
                    <a:pt x="230622" y="1117980"/>
                  </a:lnTo>
                  <a:lnTo>
                    <a:pt x="219255" y="1109471"/>
                  </a:lnTo>
                  <a:close/>
                </a:path>
                <a:path w="1311910" h="2063114" extrusionOk="0">
                  <a:moveTo>
                    <a:pt x="291874" y="1160144"/>
                  </a:moveTo>
                  <a:lnTo>
                    <a:pt x="284800" y="1170685"/>
                  </a:lnTo>
                  <a:lnTo>
                    <a:pt x="296916" y="1178940"/>
                  </a:lnTo>
                  <a:lnTo>
                    <a:pt x="327497" y="1198499"/>
                  </a:lnTo>
                  <a:lnTo>
                    <a:pt x="334355" y="1187830"/>
                  </a:lnTo>
                  <a:lnTo>
                    <a:pt x="304002" y="1168272"/>
                  </a:lnTo>
                  <a:lnTo>
                    <a:pt x="291874" y="1160144"/>
                  </a:lnTo>
                  <a:close/>
                </a:path>
                <a:path w="1311910" h="2063114" extrusionOk="0">
                  <a:moveTo>
                    <a:pt x="366562" y="1208024"/>
                  </a:moveTo>
                  <a:lnTo>
                    <a:pt x="359844" y="1218818"/>
                  </a:lnTo>
                  <a:lnTo>
                    <a:pt x="376252" y="1228978"/>
                  </a:lnTo>
                  <a:lnTo>
                    <a:pt x="403240" y="1245362"/>
                  </a:lnTo>
                  <a:lnTo>
                    <a:pt x="409819" y="1234439"/>
                  </a:lnTo>
                  <a:lnTo>
                    <a:pt x="382971" y="1218183"/>
                  </a:lnTo>
                  <a:lnTo>
                    <a:pt x="366562" y="1208024"/>
                  </a:lnTo>
                  <a:close/>
                </a:path>
                <a:path w="1311910" h="2063114" extrusionOk="0">
                  <a:moveTo>
                    <a:pt x="442483" y="1253997"/>
                  </a:moveTo>
                  <a:lnTo>
                    <a:pt x="436019" y="1264919"/>
                  </a:lnTo>
                  <a:lnTo>
                    <a:pt x="459056" y="1278508"/>
                  </a:lnTo>
                  <a:lnTo>
                    <a:pt x="479897" y="1290573"/>
                  </a:lnTo>
                  <a:lnTo>
                    <a:pt x="486273" y="1279652"/>
                  </a:lnTo>
                  <a:lnTo>
                    <a:pt x="442483" y="1253997"/>
                  </a:lnTo>
                  <a:close/>
                </a:path>
                <a:path w="1311910" h="2063114" extrusionOk="0">
                  <a:moveTo>
                    <a:pt x="519229" y="1298702"/>
                  </a:moveTo>
                  <a:lnTo>
                    <a:pt x="512943" y="1309623"/>
                  </a:lnTo>
                  <a:lnTo>
                    <a:pt x="557062" y="1334896"/>
                  </a:lnTo>
                  <a:lnTo>
                    <a:pt x="563349" y="1323847"/>
                  </a:lnTo>
                  <a:lnTo>
                    <a:pt x="519229" y="1298702"/>
                  </a:lnTo>
                  <a:close/>
                </a:path>
                <a:path w="1311910" h="2063114" extrusionOk="0">
                  <a:moveTo>
                    <a:pt x="596432" y="1342643"/>
                  </a:moveTo>
                  <a:lnTo>
                    <a:pt x="590184" y="1353692"/>
                  </a:lnTo>
                  <a:lnTo>
                    <a:pt x="634380" y="1378711"/>
                  </a:lnTo>
                  <a:lnTo>
                    <a:pt x="640641" y="1367662"/>
                  </a:lnTo>
                  <a:lnTo>
                    <a:pt x="596432" y="1342643"/>
                  </a:lnTo>
                  <a:close/>
                </a:path>
                <a:path w="1311910" h="2063114" extrusionOk="0">
                  <a:moveTo>
                    <a:pt x="673788" y="1386458"/>
                  </a:moveTo>
                  <a:lnTo>
                    <a:pt x="667514" y="1397507"/>
                  </a:lnTo>
                  <a:lnTo>
                    <a:pt x="668327" y="1398015"/>
                  </a:lnTo>
                  <a:lnTo>
                    <a:pt x="708599" y="1421002"/>
                  </a:lnTo>
                  <a:lnTo>
                    <a:pt x="711558" y="1422780"/>
                  </a:lnTo>
                  <a:lnTo>
                    <a:pt x="717921" y="1411731"/>
                  </a:lnTo>
                  <a:lnTo>
                    <a:pt x="714898" y="1410080"/>
                  </a:lnTo>
                  <a:lnTo>
                    <a:pt x="674588" y="1386966"/>
                  </a:lnTo>
                  <a:lnTo>
                    <a:pt x="673788" y="1386458"/>
                  </a:lnTo>
                  <a:close/>
                </a:path>
                <a:path w="1311910" h="2063114" extrusionOk="0">
                  <a:moveTo>
                    <a:pt x="750902" y="1430781"/>
                  </a:moveTo>
                  <a:lnTo>
                    <a:pt x="744552" y="1441830"/>
                  </a:lnTo>
                  <a:lnTo>
                    <a:pt x="785675" y="1466087"/>
                  </a:lnTo>
                  <a:lnTo>
                    <a:pt x="788190" y="1467611"/>
                  </a:lnTo>
                  <a:lnTo>
                    <a:pt x="794756" y="1456689"/>
                  </a:lnTo>
                  <a:lnTo>
                    <a:pt x="792127" y="1455165"/>
                  </a:lnTo>
                  <a:lnTo>
                    <a:pt x="750902" y="1430781"/>
                  </a:lnTo>
                  <a:close/>
                </a:path>
                <a:path w="1311910" h="2063114" extrusionOk="0">
                  <a:moveTo>
                    <a:pt x="827382" y="1476374"/>
                  </a:moveTo>
                  <a:lnTo>
                    <a:pt x="820816" y="1487296"/>
                  </a:lnTo>
                  <a:lnTo>
                    <a:pt x="821908" y="1487931"/>
                  </a:lnTo>
                  <a:lnTo>
                    <a:pt x="863691" y="1514220"/>
                  </a:lnTo>
                  <a:lnTo>
                    <a:pt x="870524" y="1503552"/>
                  </a:lnTo>
                  <a:lnTo>
                    <a:pt x="863043" y="1498727"/>
                  </a:lnTo>
                  <a:lnTo>
                    <a:pt x="828474" y="1477009"/>
                  </a:lnTo>
                  <a:lnTo>
                    <a:pt x="827382" y="1476374"/>
                  </a:lnTo>
                  <a:close/>
                </a:path>
                <a:path w="1311910" h="2063114" extrusionOk="0">
                  <a:moveTo>
                    <a:pt x="902464" y="1524507"/>
                  </a:moveTo>
                  <a:lnTo>
                    <a:pt x="895378" y="1535048"/>
                  </a:lnTo>
                  <a:lnTo>
                    <a:pt x="904039" y="1540890"/>
                  </a:lnTo>
                  <a:lnTo>
                    <a:pt x="918720" y="1551177"/>
                  </a:lnTo>
                  <a:lnTo>
                    <a:pt x="932830" y="1561337"/>
                  </a:lnTo>
                  <a:lnTo>
                    <a:pt x="936640" y="1564131"/>
                  </a:lnTo>
                  <a:lnTo>
                    <a:pt x="944273" y="1553971"/>
                  </a:lnTo>
                  <a:lnTo>
                    <a:pt x="940247" y="1550923"/>
                  </a:lnTo>
                  <a:lnTo>
                    <a:pt x="925972" y="1540763"/>
                  </a:lnTo>
                  <a:lnTo>
                    <a:pt x="911126" y="1530349"/>
                  </a:lnTo>
                  <a:lnTo>
                    <a:pt x="902464" y="1524507"/>
                  </a:lnTo>
                  <a:close/>
                </a:path>
                <a:path w="1311910" h="2063114" extrusionOk="0">
                  <a:moveTo>
                    <a:pt x="974575" y="1577466"/>
                  </a:moveTo>
                  <a:lnTo>
                    <a:pt x="966523" y="1587372"/>
                  </a:lnTo>
                  <a:lnTo>
                    <a:pt x="970828" y="1590928"/>
                  </a:lnTo>
                  <a:lnTo>
                    <a:pt x="981941" y="1600453"/>
                  </a:lnTo>
                  <a:lnTo>
                    <a:pt x="992355" y="1609978"/>
                  </a:lnTo>
                  <a:lnTo>
                    <a:pt x="1003912" y="1621027"/>
                  </a:lnTo>
                  <a:lnTo>
                    <a:pt x="1012675" y="1611883"/>
                  </a:lnTo>
                  <a:lnTo>
                    <a:pt x="1000864" y="1600580"/>
                  </a:lnTo>
                  <a:lnTo>
                    <a:pt x="990196" y="1590802"/>
                  </a:lnTo>
                  <a:lnTo>
                    <a:pt x="974575" y="1577466"/>
                  </a:lnTo>
                  <a:close/>
                </a:path>
                <a:path w="1311910" h="2063114" extrusionOk="0">
                  <a:moveTo>
                    <a:pt x="1039980" y="1638553"/>
                  </a:moveTo>
                  <a:lnTo>
                    <a:pt x="1031090" y="1647570"/>
                  </a:lnTo>
                  <a:lnTo>
                    <a:pt x="1048870" y="1665350"/>
                  </a:lnTo>
                  <a:lnTo>
                    <a:pt x="1065634" y="1682877"/>
                  </a:lnTo>
                  <a:lnTo>
                    <a:pt x="1066396" y="1683638"/>
                  </a:lnTo>
                  <a:lnTo>
                    <a:pt x="1075667" y="1675002"/>
                  </a:lnTo>
                  <a:lnTo>
                    <a:pt x="1074778" y="1673986"/>
                  </a:lnTo>
                  <a:lnTo>
                    <a:pt x="1057760" y="1656460"/>
                  </a:lnTo>
                  <a:lnTo>
                    <a:pt x="1039980" y="1638553"/>
                  </a:lnTo>
                  <a:close/>
                </a:path>
                <a:path w="1311910" h="2063114" extrusionOk="0">
                  <a:moveTo>
                    <a:pt x="1101575" y="1703069"/>
                  </a:moveTo>
                  <a:lnTo>
                    <a:pt x="1092177" y="1711705"/>
                  </a:lnTo>
                  <a:lnTo>
                    <a:pt x="1096749" y="1716658"/>
                  </a:lnTo>
                  <a:lnTo>
                    <a:pt x="1110973" y="1733041"/>
                  </a:lnTo>
                  <a:lnTo>
                    <a:pt x="1124562" y="1749170"/>
                  </a:lnTo>
                  <a:lnTo>
                    <a:pt x="1125197" y="1749805"/>
                  </a:lnTo>
                  <a:lnTo>
                    <a:pt x="1134976" y="1741804"/>
                  </a:lnTo>
                  <a:lnTo>
                    <a:pt x="1120625" y="1724786"/>
                  </a:lnTo>
                  <a:lnTo>
                    <a:pt x="1106147" y="1708149"/>
                  </a:lnTo>
                  <a:lnTo>
                    <a:pt x="1101575" y="1703069"/>
                  </a:lnTo>
                  <a:close/>
                </a:path>
                <a:path w="1311910" h="2063114" extrusionOk="0">
                  <a:moveTo>
                    <a:pt x="1158852" y="1771649"/>
                  </a:moveTo>
                  <a:lnTo>
                    <a:pt x="1148946" y="1779523"/>
                  </a:lnTo>
                  <a:lnTo>
                    <a:pt x="1160757" y="1795144"/>
                  </a:lnTo>
                  <a:lnTo>
                    <a:pt x="1171425" y="1809877"/>
                  </a:lnTo>
                  <a:lnTo>
                    <a:pt x="1178537" y="1820163"/>
                  </a:lnTo>
                  <a:lnTo>
                    <a:pt x="1189078" y="1813052"/>
                  </a:lnTo>
                  <a:lnTo>
                    <a:pt x="1181712" y="1802383"/>
                  </a:lnTo>
                  <a:lnTo>
                    <a:pt x="1170917" y="1787524"/>
                  </a:lnTo>
                  <a:lnTo>
                    <a:pt x="1159360" y="1772284"/>
                  </a:lnTo>
                  <a:lnTo>
                    <a:pt x="1158852" y="1771649"/>
                  </a:lnTo>
                  <a:close/>
                </a:path>
                <a:path w="1311910" h="2063114" extrusionOk="0">
                  <a:moveTo>
                    <a:pt x="1210033" y="1845182"/>
                  </a:moveTo>
                  <a:lnTo>
                    <a:pt x="1199238" y="1851913"/>
                  </a:lnTo>
                  <a:lnTo>
                    <a:pt x="1208255" y="1866264"/>
                  </a:lnTo>
                  <a:lnTo>
                    <a:pt x="1223495" y="1892934"/>
                  </a:lnTo>
                  <a:lnTo>
                    <a:pt x="1224765" y="1895220"/>
                  </a:lnTo>
                  <a:lnTo>
                    <a:pt x="1235941" y="1889378"/>
                  </a:lnTo>
                  <a:lnTo>
                    <a:pt x="1234544" y="1886584"/>
                  </a:lnTo>
                  <a:lnTo>
                    <a:pt x="1219050" y="1859406"/>
                  </a:lnTo>
                  <a:lnTo>
                    <a:pt x="1210033" y="1845182"/>
                  </a:lnTo>
                  <a:close/>
                </a:path>
                <a:path w="1311910" h="2063114" extrusionOk="0">
                  <a:moveTo>
                    <a:pt x="1253340" y="1923541"/>
                  </a:moveTo>
                  <a:lnTo>
                    <a:pt x="1241910" y="1929002"/>
                  </a:lnTo>
                  <a:lnTo>
                    <a:pt x="1249149" y="1944242"/>
                  </a:lnTo>
                  <a:lnTo>
                    <a:pt x="1259944" y="1969007"/>
                  </a:lnTo>
                  <a:lnTo>
                    <a:pt x="1262357" y="1975103"/>
                  </a:lnTo>
                  <a:lnTo>
                    <a:pt x="1274168" y="1970277"/>
                  </a:lnTo>
                  <a:lnTo>
                    <a:pt x="1271501" y="1963927"/>
                  </a:lnTo>
                  <a:lnTo>
                    <a:pt x="1260579" y="1938781"/>
                  </a:lnTo>
                  <a:lnTo>
                    <a:pt x="1253340" y="1923541"/>
                  </a:lnTo>
                  <a:close/>
                </a:path>
                <a:path w="1311910" h="2063114" extrusionOk="0">
                  <a:moveTo>
                    <a:pt x="1311506" y="1978278"/>
                  </a:moveTo>
                  <a:lnTo>
                    <a:pt x="1239878" y="2004186"/>
                  </a:lnTo>
                  <a:lnTo>
                    <a:pt x="1301727" y="2062860"/>
                  </a:lnTo>
                  <a:lnTo>
                    <a:pt x="1311506" y="197827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7" name="Google Shape;1057;p55"/>
            <p:cNvSpPr/>
            <p:nvPr/>
          </p:nvSpPr>
          <p:spPr>
            <a:xfrm>
              <a:off x="1654683" y="1362836"/>
              <a:ext cx="555625" cy="1000125"/>
            </a:xfrm>
            <a:custGeom>
              <a:avLst/>
              <a:gdLst/>
              <a:ahLst/>
              <a:cxnLst/>
              <a:rect l="l" t="t" r="r" b="b"/>
              <a:pathLst>
                <a:path w="555625" h="1000125" extrusionOk="0">
                  <a:moveTo>
                    <a:pt x="92583" y="999743"/>
                  </a:moveTo>
                  <a:lnTo>
                    <a:pt x="56524" y="992475"/>
                  </a:lnTo>
                  <a:lnTo>
                    <a:pt x="27098" y="972645"/>
                  </a:lnTo>
                  <a:lnTo>
                    <a:pt x="7268" y="943219"/>
                  </a:lnTo>
                  <a:lnTo>
                    <a:pt x="0" y="907161"/>
                  </a:lnTo>
                  <a:lnTo>
                    <a:pt x="0" y="92583"/>
                  </a:lnTo>
                  <a:lnTo>
                    <a:pt x="7268" y="56524"/>
                  </a:lnTo>
                  <a:lnTo>
                    <a:pt x="27098" y="27098"/>
                  </a:lnTo>
                  <a:lnTo>
                    <a:pt x="56524" y="7268"/>
                  </a:lnTo>
                  <a:lnTo>
                    <a:pt x="92583" y="0"/>
                  </a:lnTo>
                </a:path>
                <a:path w="555625" h="1000125" extrusionOk="0">
                  <a:moveTo>
                    <a:pt x="462915" y="0"/>
                  </a:moveTo>
                  <a:lnTo>
                    <a:pt x="498973" y="7268"/>
                  </a:lnTo>
                  <a:lnTo>
                    <a:pt x="528399" y="27098"/>
                  </a:lnTo>
                  <a:lnTo>
                    <a:pt x="548229" y="56524"/>
                  </a:lnTo>
                  <a:lnTo>
                    <a:pt x="555498" y="92583"/>
                  </a:lnTo>
                  <a:lnTo>
                    <a:pt x="555498" y="907161"/>
                  </a:lnTo>
                  <a:lnTo>
                    <a:pt x="548229" y="943219"/>
                  </a:lnTo>
                  <a:lnTo>
                    <a:pt x="528399" y="972645"/>
                  </a:lnTo>
                  <a:lnTo>
                    <a:pt x="498973" y="992475"/>
                  </a:lnTo>
                  <a:lnTo>
                    <a:pt x="462915" y="999743"/>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8" name="Google Shape;1058;p55"/>
            <p:cNvSpPr/>
            <p:nvPr/>
          </p:nvSpPr>
          <p:spPr>
            <a:xfrm>
              <a:off x="1760220" y="1557527"/>
              <a:ext cx="359410" cy="3175"/>
            </a:xfrm>
            <a:custGeom>
              <a:avLst/>
              <a:gdLst/>
              <a:ahLst/>
              <a:cxnLst/>
              <a:rect l="l" t="t" r="r" b="b"/>
              <a:pathLst>
                <a:path w="359410" h="3175" extrusionOk="0">
                  <a:moveTo>
                    <a:pt x="-19049" y="1524"/>
                  </a:moveTo>
                  <a:lnTo>
                    <a:pt x="377952" y="1524"/>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9" name="Google Shape;1059;p55"/>
            <p:cNvSpPr/>
            <p:nvPr/>
          </p:nvSpPr>
          <p:spPr>
            <a:xfrm>
              <a:off x="1760220" y="1702307"/>
              <a:ext cx="359410" cy="3175"/>
            </a:xfrm>
            <a:custGeom>
              <a:avLst/>
              <a:gdLst/>
              <a:ahLst/>
              <a:cxnLst/>
              <a:rect l="l" t="t" r="r" b="b"/>
              <a:pathLst>
                <a:path w="359410" h="3175" extrusionOk="0">
                  <a:moveTo>
                    <a:pt x="-19049" y="1523"/>
                  </a:moveTo>
                  <a:lnTo>
                    <a:pt x="377952"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0" name="Google Shape;1060;p55"/>
            <p:cNvSpPr/>
            <p:nvPr/>
          </p:nvSpPr>
          <p:spPr>
            <a:xfrm>
              <a:off x="1741170" y="1848611"/>
              <a:ext cx="400050" cy="300990"/>
            </a:xfrm>
            <a:custGeom>
              <a:avLst/>
              <a:gdLst/>
              <a:ahLst/>
              <a:cxnLst/>
              <a:rect l="l" t="t" r="r" b="b"/>
              <a:pathLst>
                <a:path w="400050" h="300989" extrusionOk="0">
                  <a:moveTo>
                    <a:pt x="2285" y="0"/>
                  </a:moveTo>
                  <a:lnTo>
                    <a:pt x="400049" y="0"/>
                  </a:lnTo>
                </a:path>
                <a:path w="400050" h="300989" extrusionOk="0">
                  <a:moveTo>
                    <a:pt x="2285" y="144779"/>
                  </a:moveTo>
                  <a:lnTo>
                    <a:pt x="400049" y="144779"/>
                  </a:lnTo>
                </a:path>
                <a:path w="400050" h="300989" extrusionOk="0">
                  <a:moveTo>
                    <a:pt x="0" y="300989"/>
                  </a:moveTo>
                  <a:lnTo>
                    <a:pt x="397001" y="30098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61" name="Google Shape;1061;p55"/>
          <p:cNvGrpSpPr/>
          <p:nvPr/>
        </p:nvGrpSpPr>
        <p:grpSpPr>
          <a:xfrm>
            <a:off x="3120644" y="1371980"/>
            <a:ext cx="740833" cy="1000760"/>
            <a:chOff x="2340482" y="1371980"/>
            <a:chExt cx="555625" cy="1000760"/>
          </a:xfrm>
        </p:grpSpPr>
        <p:sp>
          <p:nvSpPr>
            <p:cNvPr id="1062" name="Google Shape;1062;p55"/>
            <p:cNvSpPr/>
            <p:nvPr/>
          </p:nvSpPr>
          <p:spPr>
            <a:xfrm>
              <a:off x="2340482" y="1371980"/>
              <a:ext cx="555625" cy="1000760"/>
            </a:xfrm>
            <a:custGeom>
              <a:avLst/>
              <a:gdLst/>
              <a:ahLst/>
              <a:cxnLst/>
              <a:rect l="l" t="t" r="r" b="b"/>
              <a:pathLst>
                <a:path w="555625"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 w="555625" h="1000760" extrusionOk="0">
                  <a:moveTo>
                    <a:pt x="462915" y="0"/>
                  </a:moveTo>
                  <a:lnTo>
                    <a:pt x="498973" y="7268"/>
                  </a:lnTo>
                  <a:lnTo>
                    <a:pt x="528399" y="27098"/>
                  </a:lnTo>
                  <a:lnTo>
                    <a:pt x="548229" y="56524"/>
                  </a:lnTo>
                  <a:lnTo>
                    <a:pt x="555498" y="92583"/>
                  </a:lnTo>
                  <a:lnTo>
                    <a:pt x="555498" y="907923"/>
                  </a:lnTo>
                  <a:lnTo>
                    <a:pt x="548229" y="943981"/>
                  </a:lnTo>
                  <a:lnTo>
                    <a:pt x="528399" y="973407"/>
                  </a:lnTo>
                  <a:lnTo>
                    <a:pt x="498973" y="993237"/>
                  </a:lnTo>
                  <a:lnTo>
                    <a:pt x="462915"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3" name="Google Shape;1063;p55"/>
            <p:cNvSpPr/>
            <p:nvPr/>
          </p:nvSpPr>
          <p:spPr>
            <a:xfrm>
              <a:off x="2426969" y="1568957"/>
              <a:ext cx="397510" cy="144780"/>
            </a:xfrm>
            <a:custGeom>
              <a:avLst/>
              <a:gdLst/>
              <a:ahLst/>
              <a:cxnLst/>
              <a:rect l="l" t="t" r="r" b="b"/>
              <a:pathLst>
                <a:path w="397510" h="144780" extrusionOk="0">
                  <a:moveTo>
                    <a:pt x="0" y="0"/>
                  </a:moveTo>
                  <a:lnTo>
                    <a:pt x="397001" y="0"/>
                  </a:lnTo>
                </a:path>
                <a:path w="397510"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4" name="Google Shape;1064;p55"/>
            <p:cNvSpPr/>
            <p:nvPr/>
          </p:nvSpPr>
          <p:spPr>
            <a:xfrm>
              <a:off x="2448305" y="1856231"/>
              <a:ext cx="360045" cy="3175"/>
            </a:xfrm>
            <a:custGeom>
              <a:avLst/>
              <a:gdLst/>
              <a:ahLst/>
              <a:cxnLst/>
              <a:rect l="l" t="t" r="r" b="b"/>
              <a:pathLst>
                <a:path w="360044" h="3175" extrusionOk="0">
                  <a:moveTo>
                    <a:pt x="-19050" y="1523"/>
                  </a:moveTo>
                  <a:lnTo>
                    <a:pt x="378713"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5" name="Google Shape;1065;p55"/>
            <p:cNvSpPr/>
            <p:nvPr/>
          </p:nvSpPr>
          <p:spPr>
            <a:xfrm>
              <a:off x="2426969" y="2002536"/>
              <a:ext cx="400050" cy="157480"/>
            </a:xfrm>
            <a:custGeom>
              <a:avLst/>
              <a:gdLst/>
              <a:ahLst/>
              <a:cxnLst/>
              <a:rect l="l" t="t" r="r" b="b"/>
              <a:pathLst>
                <a:path w="400050" h="157480" extrusionOk="0">
                  <a:moveTo>
                    <a:pt x="2285" y="0"/>
                  </a:moveTo>
                  <a:lnTo>
                    <a:pt x="400049" y="0"/>
                  </a:lnTo>
                </a:path>
                <a:path w="400050"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66" name="Google Shape;1066;p55"/>
          <p:cNvGrpSpPr/>
          <p:nvPr/>
        </p:nvGrpSpPr>
        <p:grpSpPr>
          <a:xfrm>
            <a:off x="4035044" y="1371980"/>
            <a:ext cx="740833" cy="1000760"/>
            <a:chOff x="3026282" y="1371980"/>
            <a:chExt cx="555625" cy="1000760"/>
          </a:xfrm>
        </p:grpSpPr>
        <p:sp>
          <p:nvSpPr>
            <p:cNvPr id="1067" name="Google Shape;1067;p55"/>
            <p:cNvSpPr/>
            <p:nvPr/>
          </p:nvSpPr>
          <p:spPr>
            <a:xfrm>
              <a:off x="3026282" y="1371980"/>
              <a:ext cx="555625" cy="1000760"/>
            </a:xfrm>
            <a:custGeom>
              <a:avLst/>
              <a:gdLst/>
              <a:ahLst/>
              <a:cxnLst/>
              <a:rect l="l" t="t" r="r" b="b"/>
              <a:pathLst>
                <a:path w="555625"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 w="555625" h="1000760" extrusionOk="0">
                  <a:moveTo>
                    <a:pt x="462915" y="0"/>
                  </a:moveTo>
                  <a:lnTo>
                    <a:pt x="498973" y="7268"/>
                  </a:lnTo>
                  <a:lnTo>
                    <a:pt x="528399" y="27098"/>
                  </a:lnTo>
                  <a:lnTo>
                    <a:pt x="548229" y="56524"/>
                  </a:lnTo>
                  <a:lnTo>
                    <a:pt x="555497" y="92583"/>
                  </a:lnTo>
                  <a:lnTo>
                    <a:pt x="555497" y="907923"/>
                  </a:lnTo>
                  <a:lnTo>
                    <a:pt x="548229" y="943981"/>
                  </a:lnTo>
                  <a:lnTo>
                    <a:pt x="528399" y="973407"/>
                  </a:lnTo>
                  <a:lnTo>
                    <a:pt x="498973" y="993237"/>
                  </a:lnTo>
                  <a:lnTo>
                    <a:pt x="462915"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8" name="Google Shape;1068;p55"/>
            <p:cNvSpPr/>
            <p:nvPr/>
          </p:nvSpPr>
          <p:spPr>
            <a:xfrm>
              <a:off x="3112769" y="1568957"/>
              <a:ext cx="397510" cy="144780"/>
            </a:xfrm>
            <a:custGeom>
              <a:avLst/>
              <a:gdLst/>
              <a:ahLst/>
              <a:cxnLst/>
              <a:rect l="l" t="t" r="r" b="b"/>
              <a:pathLst>
                <a:path w="397510" h="144780" extrusionOk="0">
                  <a:moveTo>
                    <a:pt x="0" y="0"/>
                  </a:moveTo>
                  <a:lnTo>
                    <a:pt x="397001" y="0"/>
                  </a:lnTo>
                </a:path>
                <a:path w="397510"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9" name="Google Shape;1069;p55"/>
            <p:cNvSpPr/>
            <p:nvPr/>
          </p:nvSpPr>
          <p:spPr>
            <a:xfrm>
              <a:off x="3134105" y="1856231"/>
              <a:ext cx="360045" cy="3175"/>
            </a:xfrm>
            <a:custGeom>
              <a:avLst/>
              <a:gdLst/>
              <a:ahLst/>
              <a:cxnLst/>
              <a:rect l="l" t="t" r="r" b="b"/>
              <a:pathLst>
                <a:path w="360045" h="3175" extrusionOk="0">
                  <a:moveTo>
                    <a:pt x="-19050" y="1523"/>
                  </a:moveTo>
                  <a:lnTo>
                    <a:pt x="378714"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0" name="Google Shape;1070;p55"/>
            <p:cNvSpPr/>
            <p:nvPr/>
          </p:nvSpPr>
          <p:spPr>
            <a:xfrm>
              <a:off x="3112769" y="2002536"/>
              <a:ext cx="400050" cy="157480"/>
            </a:xfrm>
            <a:custGeom>
              <a:avLst/>
              <a:gdLst/>
              <a:ahLst/>
              <a:cxnLst/>
              <a:rect l="l" t="t" r="r" b="b"/>
              <a:pathLst>
                <a:path w="400050" h="157480" extrusionOk="0">
                  <a:moveTo>
                    <a:pt x="2285" y="0"/>
                  </a:moveTo>
                  <a:lnTo>
                    <a:pt x="400050" y="0"/>
                  </a:lnTo>
                </a:path>
                <a:path w="400050"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1" name="Google Shape;1071;p55"/>
          <p:cNvSpPr txBox="1"/>
          <p:nvPr/>
        </p:nvSpPr>
        <p:spPr>
          <a:xfrm>
            <a:off x="4961128" y="1486153"/>
            <a:ext cx="575733" cy="5130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3200">
                <a:solidFill>
                  <a:srgbClr val="000099"/>
                </a:solidFill>
                <a:latin typeface="Arial"/>
                <a:ea typeface="Arial"/>
                <a:cs typeface="Arial"/>
                <a:sym typeface="Arial"/>
              </a:rPr>
              <a:t>…</a:t>
            </a:r>
            <a:endParaRPr sz="3200">
              <a:solidFill>
                <a:schemeClr val="dk1"/>
              </a:solidFill>
              <a:latin typeface="Arial"/>
              <a:ea typeface="Arial"/>
              <a:cs typeface="Arial"/>
              <a:sym typeface="Aria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56"/>
          <p:cNvSpPr/>
          <p:nvPr/>
        </p:nvSpPr>
        <p:spPr>
          <a:xfrm>
            <a:off x="9634727" y="52577"/>
            <a:ext cx="2463800" cy="5737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7" name="Google Shape;1077;p56"/>
          <p:cNvSpPr/>
          <p:nvPr/>
        </p:nvSpPr>
        <p:spPr>
          <a:xfrm>
            <a:off x="1321307" y="1362837"/>
            <a:ext cx="123613" cy="1000125"/>
          </a:xfrm>
          <a:custGeom>
            <a:avLst/>
            <a:gdLst/>
            <a:ahLst/>
            <a:cxnLst/>
            <a:rect l="l" t="t" r="r" b="b"/>
            <a:pathLst>
              <a:path w="92709" h="1000125" extrusionOk="0">
                <a:moveTo>
                  <a:pt x="92582" y="999743"/>
                </a:moveTo>
                <a:lnTo>
                  <a:pt x="56546" y="992475"/>
                </a:lnTo>
                <a:lnTo>
                  <a:pt x="27117" y="972645"/>
                </a:lnTo>
                <a:lnTo>
                  <a:pt x="7275" y="943219"/>
                </a:lnTo>
                <a:lnTo>
                  <a:pt x="0" y="907161"/>
                </a:lnTo>
                <a:lnTo>
                  <a:pt x="0" y="92583"/>
                </a:lnTo>
                <a:lnTo>
                  <a:pt x="7275" y="56524"/>
                </a:lnTo>
                <a:lnTo>
                  <a:pt x="27117" y="27098"/>
                </a:lnTo>
                <a:lnTo>
                  <a:pt x="56546" y="7268"/>
                </a:lnTo>
                <a:lnTo>
                  <a:pt x="92582"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78" name="Google Shape;1078;p56"/>
          <p:cNvGrpSpPr/>
          <p:nvPr/>
        </p:nvGrpSpPr>
        <p:grpSpPr>
          <a:xfrm>
            <a:off x="1436623" y="1362837"/>
            <a:ext cx="625518" cy="1000125"/>
            <a:chOff x="1077467" y="1362836"/>
            <a:chExt cx="469138" cy="1000125"/>
          </a:xfrm>
        </p:grpSpPr>
        <p:sp>
          <p:nvSpPr>
            <p:cNvPr id="1079" name="Google Shape;1079;p56"/>
            <p:cNvSpPr/>
            <p:nvPr/>
          </p:nvSpPr>
          <p:spPr>
            <a:xfrm>
              <a:off x="1453895" y="1362836"/>
              <a:ext cx="92710" cy="1000125"/>
            </a:xfrm>
            <a:custGeom>
              <a:avLst/>
              <a:gdLst/>
              <a:ahLst/>
              <a:cxnLst/>
              <a:rect l="l" t="t" r="r" b="b"/>
              <a:pathLst>
                <a:path w="92709" h="1000125" extrusionOk="0">
                  <a:moveTo>
                    <a:pt x="0" y="0"/>
                  </a:moveTo>
                  <a:lnTo>
                    <a:pt x="36058" y="7268"/>
                  </a:lnTo>
                  <a:lnTo>
                    <a:pt x="65484" y="27098"/>
                  </a:lnTo>
                  <a:lnTo>
                    <a:pt x="85314" y="56524"/>
                  </a:lnTo>
                  <a:lnTo>
                    <a:pt x="92582" y="92583"/>
                  </a:lnTo>
                  <a:lnTo>
                    <a:pt x="92582" y="907161"/>
                  </a:lnTo>
                  <a:lnTo>
                    <a:pt x="85314" y="943219"/>
                  </a:lnTo>
                  <a:lnTo>
                    <a:pt x="65484" y="972645"/>
                  </a:lnTo>
                  <a:lnTo>
                    <a:pt x="36058" y="992475"/>
                  </a:lnTo>
                  <a:lnTo>
                    <a:pt x="0" y="999743"/>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0" name="Google Shape;1080;p56"/>
            <p:cNvSpPr/>
            <p:nvPr/>
          </p:nvSpPr>
          <p:spPr>
            <a:xfrm>
              <a:off x="1096517" y="1557527"/>
              <a:ext cx="359410" cy="3175"/>
            </a:xfrm>
            <a:custGeom>
              <a:avLst/>
              <a:gdLst/>
              <a:ahLst/>
              <a:cxnLst/>
              <a:rect l="l" t="t" r="r" b="b"/>
              <a:pathLst>
                <a:path w="359409" h="3175" extrusionOk="0">
                  <a:moveTo>
                    <a:pt x="-19050" y="1524"/>
                  </a:moveTo>
                  <a:lnTo>
                    <a:pt x="377951" y="1524"/>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1" name="Google Shape;1081;p56"/>
            <p:cNvSpPr/>
            <p:nvPr/>
          </p:nvSpPr>
          <p:spPr>
            <a:xfrm>
              <a:off x="1096517" y="1702307"/>
              <a:ext cx="359410" cy="3175"/>
            </a:xfrm>
            <a:custGeom>
              <a:avLst/>
              <a:gdLst/>
              <a:ahLst/>
              <a:cxnLst/>
              <a:rect l="l" t="t" r="r" b="b"/>
              <a:pathLst>
                <a:path w="359409" h="3175" extrusionOk="0">
                  <a:moveTo>
                    <a:pt x="-19050" y="1523"/>
                  </a:moveTo>
                  <a:lnTo>
                    <a:pt x="377951"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2" name="Google Shape;1082;p56"/>
            <p:cNvSpPr/>
            <p:nvPr/>
          </p:nvSpPr>
          <p:spPr>
            <a:xfrm>
              <a:off x="1077467" y="1848611"/>
              <a:ext cx="400050" cy="300990"/>
            </a:xfrm>
            <a:custGeom>
              <a:avLst/>
              <a:gdLst/>
              <a:ahLst/>
              <a:cxnLst/>
              <a:rect l="l" t="t" r="r" b="b"/>
              <a:pathLst>
                <a:path w="400050" h="300989" extrusionOk="0">
                  <a:moveTo>
                    <a:pt x="3048" y="0"/>
                  </a:moveTo>
                  <a:lnTo>
                    <a:pt x="400050" y="0"/>
                  </a:lnTo>
                </a:path>
                <a:path w="400050" h="300989" extrusionOk="0">
                  <a:moveTo>
                    <a:pt x="3048" y="144779"/>
                  </a:moveTo>
                  <a:lnTo>
                    <a:pt x="400050" y="144779"/>
                  </a:lnTo>
                </a:path>
                <a:path w="400050" h="300989" extrusionOk="0">
                  <a:moveTo>
                    <a:pt x="0" y="300989"/>
                  </a:moveTo>
                  <a:lnTo>
                    <a:pt x="397001" y="30098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83" name="Google Shape;1083;p56"/>
          <p:cNvGrpSpPr/>
          <p:nvPr/>
        </p:nvGrpSpPr>
        <p:grpSpPr>
          <a:xfrm>
            <a:off x="965708" y="3200780"/>
            <a:ext cx="5130800" cy="3083560"/>
            <a:chOff x="724281" y="3200780"/>
            <a:chExt cx="3848100" cy="3083560"/>
          </a:xfrm>
        </p:grpSpPr>
        <p:sp>
          <p:nvSpPr>
            <p:cNvPr id="1084" name="Google Shape;1084;p56"/>
            <p:cNvSpPr/>
            <p:nvPr/>
          </p:nvSpPr>
          <p:spPr>
            <a:xfrm>
              <a:off x="724281" y="3200780"/>
              <a:ext cx="3848100" cy="3083560"/>
            </a:xfrm>
            <a:custGeom>
              <a:avLst/>
              <a:gdLst/>
              <a:ahLst/>
              <a:cxnLst/>
              <a:rect l="l" t="t" r="r" b="b"/>
              <a:pathLst>
                <a:path w="3848100" h="3083560" extrusionOk="0">
                  <a:moveTo>
                    <a:pt x="3848100" y="3044952"/>
                  </a:moveTo>
                  <a:lnTo>
                    <a:pt x="3828948" y="3035376"/>
                  </a:lnTo>
                  <a:lnTo>
                    <a:pt x="3771900" y="3006788"/>
                  </a:lnTo>
                  <a:lnTo>
                    <a:pt x="3771900" y="3035376"/>
                  </a:lnTo>
                  <a:lnTo>
                    <a:pt x="72669" y="3032417"/>
                  </a:lnTo>
                  <a:lnTo>
                    <a:pt x="2796883" y="1411147"/>
                  </a:lnTo>
                  <a:lnTo>
                    <a:pt x="2811526" y="1435735"/>
                  </a:lnTo>
                  <a:lnTo>
                    <a:pt x="2841955" y="1388237"/>
                  </a:lnTo>
                  <a:lnTo>
                    <a:pt x="2857500" y="1363980"/>
                  </a:lnTo>
                  <a:lnTo>
                    <a:pt x="2772537" y="1370203"/>
                  </a:lnTo>
                  <a:lnTo>
                    <a:pt x="2787129" y="1394752"/>
                  </a:lnTo>
                  <a:lnTo>
                    <a:pt x="47625" y="3025165"/>
                  </a:lnTo>
                  <a:lnTo>
                    <a:pt x="47625" y="76200"/>
                  </a:lnTo>
                  <a:lnTo>
                    <a:pt x="76200" y="76200"/>
                  </a:lnTo>
                  <a:lnTo>
                    <a:pt x="69850" y="63500"/>
                  </a:lnTo>
                  <a:lnTo>
                    <a:pt x="38100" y="0"/>
                  </a:lnTo>
                  <a:lnTo>
                    <a:pt x="0" y="76200"/>
                  </a:lnTo>
                  <a:lnTo>
                    <a:pt x="28575" y="76200"/>
                  </a:lnTo>
                  <a:lnTo>
                    <a:pt x="28575" y="3041916"/>
                  </a:lnTo>
                  <a:lnTo>
                    <a:pt x="38087" y="3041916"/>
                  </a:lnTo>
                  <a:lnTo>
                    <a:pt x="38087" y="3051429"/>
                  </a:lnTo>
                  <a:lnTo>
                    <a:pt x="3771900" y="3054426"/>
                  </a:lnTo>
                  <a:lnTo>
                    <a:pt x="3771900" y="3082988"/>
                  </a:lnTo>
                  <a:lnTo>
                    <a:pt x="3829113" y="3054426"/>
                  </a:lnTo>
                  <a:lnTo>
                    <a:pt x="3848100" y="3044952"/>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5" name="Google Shape;1085;p56"/>
            <p:cNvSpPr/>
            <p:nvPr/>
          </p:nvSpPr>
          <p:spPr>
            <a:xfrm>
              <a:off x="1703831" y="4788408"/>
              <a:ext cx="344424" cy="32994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56"/>
            <p:cNvSpPr/>
            <p:nvPr/>
          </p:nvSpPr>
          <p:spPr>
            <a:xfrm>
              <a:off x="1362455" y="4791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7" name="Google Shape;1087;p56"/>
            <p:cNvSpPr/>
            <p:nvPr/>
          </p:nvSpPr>
          <p:spPr>
            <a:xfrm>
              <a:off x="1667255" y="5172455"/>
              <a:ext cx="192024" cy="1775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56"/>
            <p:cNvSpPr/>
            <p:nvPr/>
          </p:nvSpPr>
          <p:spPr>
            <a:xfrm>
              <a:off x="1438655" y="5096255"/>
              <a:ext cx="192024" cy="1775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9" name="Google Shape;1089;p56"/>
            <p:cNvSpPr/>
            <p:nvPr/>
          </p:nvSpPr>
          <p:spPr>
            <a:xfrm>
              <a:off x="2734055" y="37246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0" name="Google Shape;1090;p56"/>
            <p:cNvSpPr/>
            <p:nvPr/>
          </p:nvSpPr>
          <p:spPr>
            <a:xfrm>
              <a:off x="2657855" y="43342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1" name="Google Shape;1091;p56"/>
            <p:cNvSpPr/>
            <p:nvPr/>
          </p:nvSpPr>
          <p:spPr>
            <a:xfrm>
              <a:off x="2429255" y="4029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2" name="Google Shape;1092;p56"/>
            <p:cNvSpPr/>
            <p:nvPr/>
          </p:nvSpPr>
          <p:spPr>
            <a:xfrm>
              <a:off x="2734055" y="4029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3" name="Google Shape;1093;p56"/>
            <p:cNvSpPr/>
            <p:nvPr/>
          </p:nvSpPr>
          <p:spPr>
            <a:xfrm>
              <a:off x="2200655" y="4791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4" name="Google Shape;1094;p56"/>
            <p:cNvSpPr/>
            <p:nvPr/>
          </p:nvSpPr>
          <p:spPr>
            <a:xfrm>
              <a:off x="1514855" y="44866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5" name="Google Shape;1095;p56"/>
            <p:cNvSpPr/>
            <p:nvPr/>
          </p:nvSpPr>
          <p:spPr>
            <a:xfrm>
              <a:off x="3572255" y="5705855"/>
              <a:ext cx="192024" cy="17754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6" name="Google Shape;1096;p56"/>
            <p:cNvSpPr/>
            <p:nvPr/>
          </p:nvSpPr>
          <p:spPr>
            <a:xfrm>
              <a:off x="3419855" y="5477255"/>
              <a:ext cx="192024" cy="17754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7" name="Google Shape;1097;p56"/>
            <p:cNvSpPr/>
            <p:nvPr/>
          </p:nvSpPr>
          <p:spPr>
            <a:xfrm>
              <a:off x="3191255" y="5705855"/>
              <a:ext cx="192023" cy="17754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98" name="Google Shape;1098;p56"/>
          <p:cNvSpPr/>
          <p:nvPr/>
        </p:nvSpPr>
        <p:spPr>
          <a:xfrm>
            <a:off x="2206243" y="1362837"/>
            <a:ext cx="123613" cy="1000125"/>
          </a:xfrm>
          <a:custGeom>
            <a:avLst/>
            <a:gdLst/>
            <a:ahLst/>
            <a:cxnLst/>
            <a:rect l="l" t="t" r="r" b="b"/>
            <a:pathLst>
              <a:path w="92710" h="1000125" extrusionOk="0">
                <a:moveTo>
                  <a:pt x="92583" y="999743"/>
                </a:moveTo>
                <a:lnTo>
                  <a:pt x="56524" y="992475"/>
                </a:lnTo>
                <a:lnTo>
                  <a:pt x="27098" y="972645"/>
                </a:lnTo>
                <a:lnTo>
                  <a:pt x="7268" y="943219"/>
                </a:lnTo>
                <a:lnTo>
                  <a:pt x="0" y="907161"/>
                </a:lnTo>
                <a:lnTo>
                  <a:pt x="0" y="92583"/>
                </a:lnTo>
                <a:lnTo>
                  <a:pt x="7268" y="56524"/>
                </a:lnTo>
                <a:lnTo>
                  <a:pt x="27098" y="27098"/>
                </a:lnTo>
                <a:lnTo>
                  <a:pt x="56524" y="7268"/>
                </a:lnTo>
                <a:lnTo>
                  <a:pt x="92583"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99" name="Google Shape;1099;p56"/>
          <p:cNvGrpSpPr/>
          <p:nvPr/>
        </p:nvGrpSpPr>
        <p:grpSpPr>
          <a:xfrm>
            <a:off x="2321560" y="1362837"/>
            <a:ext cx="625518" cy="1000125"/>
            <a:chOff x="1741170" y="1362836"/>
            <a:chExt cx="469138" cy="1000125"/>
          </a:xfrm>
        </p:grpSpPr>
        <p:sp>
          <p:nvSpPr>
            <p:cNvPr id="1100" name="Google Shape;1100;p56"/>
            <p:cNvSpPr/>
            <p:nvPr/>
          </p:nvSpPr>
          <p:spPr>
            <a:xfrm>
              <a:off x="2117598" y="1362836"/>
              <a:ext cx="92710" cy="1000125"/>
            </a:xfrm>
            <a:custGeom>
              <a:avLst/>
              <a:gdLst/>
              <a:ahLst/>
              <a:cxnLst/>
              <a:rect l="l" t="t" r="r" b="b"/>
              <a:pathLst>
                <a:path w="92710" h="1000125" extrusionOk="0">
                  <a:moveTo>
                    <a:pt x="0" y="0"/>
                  </a:moveTo>
                  <a:lnTo>
                    <a:pt x="36058" y="7268"/>
                  </a:lnTo>
                  <a:lnTo>
                    <a:pt x="65484" y="27098"/>
                  </a:lnTo>
                  <a:lnTo>
                    <a:pt x="85314" y="56524"/>
                  </a:lnTo>
                  <a:lnTo>
                    <a:pt x="92582" y="92583"/>
                  </a:lnTo>
                  <a:lnTo>
                    <a:pt x="92582" y="907161"/>
                  </a:lnTo>
                  <a:lnTo>
                    <a:pt x="85314" y="943219"/>
                  </a:lnTo>
                  <a:lnTo>
                    <a:pt x="65484" y="972645"/>
                  </a:lnTo>
                  <a:lnTo>
                    <a:pt x="36058" y="992475"/>
                  </a:lnTo>
                  <a:lnTo>
                    <a:pt x="0" y="999743"/>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1" name="Google Shape;1101;p56"/>
            <p:cNvSpPr/>
            <p:nvPr/>
          </p:nvSpPr>
          <p:spPr>
            <a:xfrm>
              <a:off x="1760220" y="1557527"/>
              <a:ext cx="359410" cy="3175"/>
            </a:xfrm>
            <a:custGeom>
              <a:avLst/>
              <a:gdLst/>
              <a:ahLst/>
              <a:cxnLst/>
              <a:rect l="l" t="t" r="r" b="b"/>
              <a:pathLst>
                <a:path w="359410" h="3175" extrusionOk="0">
                  <a:moveTo>
                    <a:pt x="-19049" y="1524"/>
                  </a:moveTo>
                  <a:lnTo>
                    <a:pt x="377952" y="1524"/>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2" name="Google Shape;1102;p56"/>
            <p:cNvSpPr/>
            <p:nvPr/>
          </p:nvSpPr>
          <p:spPr>
            <a:xfrm>
              <a:off x="1760220" y="1702307"/>
              <a:ext cx="359410" cy="3175"/>
            </a:xfrm>
            <a:custGeom>
              <a:avLst/>
              <a:gdLst/>
              <a:ahLst/>
              <a:cxnLst/>
              <a:rect l="l" t="t" r="r" b="b"/>
              <a:pathLst>
                <a:path w="359410" h="3175" extrusionOk="0">
                  <a:moveTo>
                    <a:pt x="-19049" y="1523"/>
                  </a:moveTo>
                  <a:lnTo>
                    <a:pt x="377952"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3" name="Google Shape;1103;p56"/>
            <p:cNvSpPr/>
            <p:nvPr/>
          </p:nvSpPr>
          <p:spPr>
            <a:xfrm>
              <a:off x="1741170" y="1848611"/>
              <a:ext cx="400050" cy="300990"/>
            </a:xfrm>
            <a:custGeom>
              <a:avLst/>
              <a:gdLst/>
              <a:ahLst/>
              <a:cxnLst/>
              <a:rect l="l" t="t" r="r" b="b"/>
              <a:pathLst>
                <a:path w="400050" h="300989" extrusionOk="0">
                  <a:moveTo>
                    <a:pt x="2285" y="0"/>
                  </a:moveTo>
                  <a:lnTo>
                    <a:pt x="400049" y="0"/>
                  </a:lnTo>
                </a:path>
                <a:path w="400050" h="300989" extrusionOk="0">
                  <a:moveTo>
                    <a:pt x="2285" y="144779"/>
                  </a:moveTo>
                  <a:lnTo>
                    <a:pt x="400049" y="144779"/>
                  </a:lnTo>
                </a:path>
                <a:path w="400050" h="300989" extrusionOk="0">
                  <a:moveTo>
                    <a:pt x="0" y="300989"/>
                  </a:moveTo>
                  <a:lnTo>
                    <a:pt x="397001" y="30098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4" name="Google Shape;1104;p56"/>
          <p:cNvSpPr/>
          <p:nvPr/>
        </p:nvSpPr>
        <p:spPr>
          <a:xfrm>
            <a:off x="3120643" y="1371980"/>
            <a:ext cx="123613" cy="1000760"/>
          </a:xfrm>
          <a:custGeom>
            <a:avLst/>
            <a:gdLst/>
            <a:ahLst/>
            <a:cxnLst/>
            <a:rect l="l" t="t" r="r" b="b"/>
            <a:pathLst>
              <a:path w="92710"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05" name="Google Shape;1105;p56"/>
          <p:cNvGrpSpPr/>
          <p:nvPr/>
        </p:nvGrpSpPr>
        <p:grpSpPr>
          <a:xfrm>
            <a:off x="3235960" y="1371980"/>
            <a:ext cx="625518" cy="1000760"/>
            <a:chOff x="2426970" y="1371980"/>
            <a:chExt cx="469138" cy="1000760"/>
          </a:xfrm>
        </p:grpSpPr>
        <p:sp>
          <p:nvSpPr>
            <p:cNvPr id="1106" name="Google Shape;1106;p56"/>
            <p:cNvSpPr/>
            <p:nvPr/>
          </p:nvSpPr>
          <p:spPr>
            <a:xfrm>
              <a:off x="2803398" y="1371980"/>
              <a:ext cx="92710" cy="1000760"/>
            </a:xfrm>
            <a:custGeom>
              <a:avLst/>
              <a:gdLst/>
              <a:ahLst/>
              <a:cxnLst/>
              <a:rect l="l" t="t" r="r" b="b"/>
              <a:pathLst>
                <a:path w="92710" h="1000760" extrusionOk="0">
                  <a:moveTo>
                    <a:pt x="0" y="0"/>
                  </a:moveTo>
                  <a:lnTo>
                    <a:pt x="36058" y="7268"/>
                  </a:lnTo>
                  <a:lnTo>
                    <a:pt x="65484" y="27098"/>
                  </a:lnTo>
                  <a:lnTo>
                    <a:pt x="85314" y="56524"/>
                  </a:lnTo>
                  <a:lnTo>
                    <a:pt x="92582" y="92583"/>
                  </a:lnTo>
                  <a:lnTo>
                    <a:pt x="92582" y="907923"/>
                  </a:lnTo>
                  <a:lnTo>
                    <a:pt x="85314" y="943981"/>
                  </a:lnTo>
                  <a:lnTo>
                    <a:pt x="65484" y="973407"/>
                  </a:lnTo>
                  <a:lnTo>
                    <a:pt x="36058" y="993237"/>
                  </a:lnTo>
                  <a:lnTo>
                    <a:pt x="0"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7" name="Google Shape;1107;p56"/>
            <p:cNvSpPr/>
            <p:nvPr/>
          </p:nvSpPr>
          <p:spPr>
            <a:xfrm>
              <a:off x="2426970" y="1568957"/>
              <a:ext cx="397510" cy="144780"/>
            </a:xfrm>
            <a:custGeom>
              <a:avLst/>
              <a:gdLst/>
              <a:ahLst/>
              <a:cxnLst/>
              <a:rect l="l" t="t" r="r" b="b"/>
              <a:pathLst>
                <a:path w="397510" h="144780" extrusionOk="0">
                  <a:moveTo>
                    <a:pt x="0" y="0"/>
                  </a:moveTo>
                  <a:lnTo>
                    <a:pt x="397001" y="0"/>
                  </a:lnTo>
                </a:path>
                <a:path w="397510"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8" name="Google Shape;1108;p56"/>
            <p:cNvSpPr/>
            <p:nvPr/>
          </p:nvSpPr>
          <p:spPr>
            <a:xfrm>
              <a:off x="2448306" y="1856231"/>
              <a:ext cx="360045" cy="3175"/>
            </a:xfrm>
            <a:custGeom>
              <a:avLst/>
              <a:gdLst/>
              <a:ahLst/>
              <a:cxnLst/>
              <a:rect l="l" t="t" r="r" b="b"/>
              <a:pathLst>
                <a:path w="360044" h="3175" extrusionOk="0">
                  <a:moveTo>
                    <a:pt x="-19050" y="1523"/>
                  </a:moveTo>
                  <a:lnTo>
                    <a:pt x="378713"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9" name="Google Shape;1109;p56"/>
            <p:cNvSpPr/>
            <p:nvPr/>
          </p:nvSpPr>
          <p:spPr>
            <a:xfrm>
              <a:off x="2426970" y="2002536"/>
              <a:ext cx="400050" cy="157480"/>
            </a:xfrm>
            <a:custGeom>
              <a:avLst/>
              <a:gdLst/>
              <a:ahLst/>
              <a:cxnLst/>
              <a:rect l="l" t="t" r="r" b="b"/>
              <a:pathLst>
                <a:path w="400050" h="157480" extrusionOk="0">
                  <a:moveTo>
                    <a:pt x="2285" y="0"/>
                  </a:moveTo>
                  <a:lnTo>
                    <a:pt x="400049" y="0"/>
                  </a:lnTo>
                </a:path>
                <a:path w="400050"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10" name="Google Shape;1110;p56"/>
          <p:cNvSpPr/>
          <p:nvPr/>
        </p:nvSpPr>
        <p:spPr>
          <a:xfrm>
            <a:off x="4035043" y="1371980"/>
            <a:ext cx="123613" cy="1000760"/>
          </a:xfrm>
          <a:custGeom>
            <a:avLst/>
            <a:gdLst/>
            <a:ahLst/>
            <a:cxnLst/>
            <a:rect l="l" t="t" r="r" b="b"/>
            <a:pathLst>
              <a:path w="92710"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11" name="Google Shape;1111;p56"/>
          <p:cNvGrpSpPr/>
          <p:nvPr/>
        </p:nvGrpSpPr>
        <p:grpSpPr>
          <a:xfrm>
            <a:off x="4150360" y="1371980"/>
            <a:ext cx="625518" cy="1000760"/>
            <a:chOff x="3112770" y="1371980"/>
            <a:chExt cx="469138" cy="1000760"/>
          </a:xfrm>
        </p:grpSpPr>
        <p:sp>
          <p:nvSpPr>
            <p:cNvPr id="1112" name="Google Shape;1112;p56"/>
            <p:cNvSpPr/>
            <p:nvPr/>
          </p:nvSpPr>
          <p:spPr>
            <a:xfrm>
              <a:off x="3489198" y="1371980"/>
              <a:ext cx="92710" cy="1000760"/>
            </a:xfrm>
            <a:custGeom>
              <a:avLst/>
              <a:gdLst/>
              <a:ahLst/>
              <a:cxnLst/>
              <a:rect l="l" t="t" r="r" b="b"/>
              <a:pathLst>
                <a:path w="92710" h="1000760" extrusionOk="0">
                  <a:moveTo>
                    <a:pt x="0" y="0"/>
                  </a:moveTo>
                  <a:lnTo>
                    <a:pt x="36058" y="7268"/>
                  </a:lnTo>
                  <a:lnTo>
                    <a:pt x="65484" y="27098"/>
                  </a:lnTo>
                  <a:lnTo>
                    <a:pt x="85314" y="56524"/>
                  </a:lnTo>
                  <a:lnTo>
                    <a:pt x="92582" y="92583"/>
                  </a:lnTo>
                  <a:lnTo>
                    <a:pt x="92582" y="907923"/>
                  </a:lnTo>
                  <a:lnTo>
                    <a:pt x="85314" y="943981"/>
                  </a:lnTo>
                  <a:lnTo>
                    <a:pt x="65484" y="973407"/>
                  </a:lnTo>
                  <a:lnTo>
                    <a:pt x="36058" y="993237"/>
                  </a:lnTo>
                  <a:lnTo>
                    <a:pt x="0"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3" name="Google Shape;1113;p56"/>
            <p:cNvSpPr/>
            <p:nvPr/>
          </p:nvSpPr>
          <p:spPr>
            <a:xfrm>
              <a:off x="3112770" y="1568957"/>
              <a:ext cx="397510" cy="144780"/>
            </a:xfrm>
            <a:custGeom>
              <a:avLst/>
              <a:gdLst/>
              <a:ahLst/>
              <a:cxnLst/>
              <a:rect l="l" t="t" r="r" b="b"/>
              <a:pathLst>
                <a:path w="397509" h="144780" extrusionOk="0">
                  <a:moveTo>
                    <a:pt x="0" y="0"/>
                  </a:moveTo>
                  <a:lnTo>
                    <a:pt x="397001" y="0"/>
                  </a:lnTo>
                </a:path>
                <a:path w="397509"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4" name="Google Shape;1114;p56"/>
            <p:cNvSpPr/>
            <p:nvPr/>
          </p:nvSpPr>
          <p:spPr>
            <a:xfrm>
              <a:off x="3134106" y="1856231"/>
              <a:ext cx="360045" cy="3175"/>
            </a:xfrm>
            <a:custGeom>
              <a:avLst/>
              <a:gdLst/>
              <a:ahLst/>
              <a:cxnLst/>
              <a:rect l="l" t="t" r="r" b="b"/>
              <a:pathLst>
                <a:path w="360045" h="3175" extrusionOk="0">
                  <a:moveTo>
                    <a:pt x="-19050" y="1523"/>
                  </a:moveTo>
                  <a:lnTo>
                    <a:pt x="378714"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5" name="Google Shape;1115;p56"/>
            <p:cNvSpPr/>
            <p:nvPr/>
          </p:nvSpPr>
          <p:spPr>
            <a:xfrm>
              <a:off x="3112770" y="2002536"/>
              <a:ext cx="400050" cy="157480"/>
            </a:xfrm>
            <a:custGeom>
              <a:avLst/>
              <a:gdLst/>
              <a:ahLst/>
              <a:cxnLst/>
              <a:rect l="l" t="t" r="r" b="b"/>
              <a:pathLst>
                <a:path w="400049" h="157480" extrusionOk="0">
                  <a:moveTo>
                    <a:pt x="2285" y="0"/>
                  </a:moveTo>
                  <a:lnTo>
                    <a:pt x="400050" y="0"/>
                  </a:lnTo>
                </a:path>
                <a:path w="400049"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16" name="Google Shape;1116;p56"/>
          <p:cNvGrpSpPr/>
          <p:nvPr/>
        </p:nvGrpSpPr>
        <p:grpSpPr>
          <a:xfrm>
            <a:off x="6858508" y="914780"/>
            <a:ext cx="5130800" cy="3312160"/>
            <a:chOff x="5143881" y="914780"/>
            <a:chExt cx="3848100" cy="3312160"/>
          </a:xfrm>
        </p:grpSpPr>
        <p:sp>
          <p:nvSpPr>
            <p:cNvPr id="1117" name="Google Shape;1117;p56"/>
            <p:cNvSpPr/>
            <p:nvPr/>
          </p:nvSpPr>
          <p:spPr>
            <a:xfrm>
              <a:off x="5143881" y="914780"/>
              <a:ext cx="3848100" cy="3312160"/>
            </a:xfrm>
            <a:custGeom>
              <a:avLst/>
              <a:gdLst/>
              <a:ahLst/>
              <a:cxnLst/>
              <a:rect l="l" t="t" r="r" b="b"/>
              <a:pathLst>
                <a:path w="3848100" h="3312160" extrusionOk="0">
                  <a:moveTo>
                    <a:pt x="3848100" y="3273552"/>
                  </a:moveTo>
                  <a:lnTo>
                    <a:pt x="3771900" y="3235452"/>
                  </a:lnTo>
                  <a:lnTo>
                    <a:pt x="3771900" y="3264027"/>
                  </a:lnTo>
                  <a:lnTo>
                    <a:pt x="72529" y="3261017"/>
                  </a:lnTo>
                  <a:lnTo>
                    <a:pt x="2796883" y="1639747"/>
                  </a:lnTo>
                  <a:lnTo>
                    <a:pt x="2811526" y="1664335"/>
                  </a:lnTo>
                  <a:lnTo>
                    <a:pt x="2841955" y="1616837"/>
                  </a:lnTo>
                  <a:lnTo>
                    <a:pt x="2857500" y="1592580"/>
                  </a:lnTo>
                  <a:lnTo>
                    <a:pt x="2772537" y="1598803"/>
                  </a:lnTo>
                  <a:lnTo>
                    <a:pt x="2787129" y="1623352"/>
                  </a:lnTo>
                  <a:lnTo>
                    <a:pt x="47625" y="3253841"/>
                  </a:lnTo>
                  <a:lnTo>
                    <a:pt x="47625" y="76200"/>
                  </a:lnTo>
                  <a:lnTo>
                    <a:pt x="76200" y="76200"/>
                  </a:lnTo>
                  <a:lnTo>
                    <a:pt x="69850" y="63500"/>
                  </a:lnTo>
                  <a:lnTo>
                    <a:pt x="38100" y="0"/>
                  </a:lnTo>
                  <a:lnTo>
                    <a:pt x="0" y="76200"/>
                  </a:lnTo>
                  <a:lnTo>
                    <a:pt x="28575" y="76200"/>
                  </a:lnTo>
                  <a:lnTo>
                    <a:pt x="28575" y="3270504"/>
                  </a:lnTo>
                  <a:lnTo>
                    <a:pt x="38100" y="3270504"/>
                  </a:lnTo>
                  <a:lnTo>
                    <a:pt x="38100" y="3280029"/>
                  </a:lnTo>
                  <a:lnTo>
                    <a:pt x="3771900" y="3283077"/>
                  </a:lnTo>
                  <a:lnTo>
                    <a:pt x="3771900" y="3311652"/>
                  </a:lnTo>
                  <a:lnTo>
                    <a:pt x="3829050" y="3283077"/>
                  </a:lnTo>
                  <a:lnTo>
                    <a:pt x="3848100" y="3273552"/>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8" name="Google Shape;1118;p56"/>
            <p:cNvSpPr/>
            <p:nvPr/>
          </p:nvSpPr>
          <p:spPr>
            <a:xfrm>
              <a:off x="6132575" y="2740151"/>
              <a:ext cx="325374" cy="310896"/>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9" name="Google Shape;1119;p56"/>
            <p:cNvSpPr/>
            <p:nvPr/>
          </p:nvSpPr>
          <p:spPr>
            <a:xfrm>
              <a:off x="5791200" y="2743200"/>
              <a:ext cx="172974" cy="158496"/>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0" name="Google Shape;1120;p56"/>
            <p:cNvSpPr/>
            <p:nvPr/>
          </p:nvSpPr>
          <p:spPr>
            <a:xfrm>
              <a:off x="6096000" y="3124200"/>
              <a:ext cx="172974" cy="158496"/>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1" name="Google Shape;1121;p56"/>
            <p:cNvSpPr/>
            <p:nvPr/>
          </p:nvSpPr>
          <p:spPr>
            <a:xfrm>
              <a:off x="5867400" y="3048000"/>
              <a:ext cx="172974" cy="158496"/>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2" name="Google Shape;1122;p56"/>
            <p:cNvSpPr/>
            <p:nvPr/>
          </p:nvSpPr>
          <p:spPr>
            <a:xfrm>
              <a:off x="7162800" y="1676400"/>
              <a:ext cx="172974" cy="15849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3" name="Google Shape;1123;p56"/>
            <p:cNvSpPr/>
            <p:nvPr/>
          </p:nvSpPr>
          <p:spPr>
            <a:xfrm>
              <a:off x="7086600" y="2286000"/>
              <a:ext cx="172974" cy="15849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4" name="Google Shape;1124;p56"/>
            <p:cNvSpPr/>
            <p:nvPr/>
          </p:nvSpPr>
          <p:spPr>
            <a:xfrm>
              <a:off x="6858000" y="1981200"/>
              <a:ext cx="172974" cy="15849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5" name="Google Shape;1125;p56"/>
            <p:cNvSpPr/>
            <p:nvPr/>
          </p:nvSpPr>
          <p:spPr>
            <a:xfrm>
              <a:off x="7162800" y="1981200"/>
              <a:ext cx="172974" cy="15849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6" name="Google Shape;1126;p56"/>
            <p:cNvSpPr/>
            <p:nvPr/>
          </p:nvSpPr>
          <p:spPr>
            <a:xfrm>
              <a:off x="6629400" y="2743200"/>
              <a:ext cx="172974" cy="158496"/>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7" name="Google Shape;1127;p56"/>
            <p:cNvSpPr/>
            <p:nvPr/>
          </p:nvSpPr>
          <p:spPr>
            <a:xfrm>
              <a:off x="5943600" y="2438400"/>
              <a:ext cx="172974" cy="158496"/>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8" name="Google Shape;1128;p56"/>
            <p:cNvSpPr/>
            <p:nvPr/>
          </p:nvSpPr>
          <p:spPr>
            <a:xfrm>
              <a:off x="8001000" y="3657600"/>
              <a:ext cx="172974" cy="158495"/>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9" name="Google Shape;1129;p56"/>
            <p:cNvSpPr/>
            <p:nvPr/>
          </p:nvSpPr>
          <p:spPr>
            <a:xfrm>
              <a:off x="7848600" y="3429000"/>
              <a:ext cx="172974" cy="158496"/>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0" name="Google Shape;1130;p56"/>
            <p:cNvSpPr/>
            <p:nvPr/>
          </p:nvSpPr>
          <p:spPr>
            <a:xfrm>
              <a:off x="7620000" y="3657600"/>
              <a:ext cx="172974" cy="158495"/>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31" name="Google Shape;1131;p56"/>
          <p:cNvGrpSpPr/>
          <p:nvPr/>
        </p:nvGrpSpPr>
        <p:grpSpPr>
          <a:xfrm>
            <a:off x="4133925" y="91452"/>
            <a:ext cx="4410633" cy="1112507"/>
            <a:chOff x="3100444" y="91452"/>
            <a:chExt cx="3307975" cy="1112507"/>
          </a:xfrm>
        </p:grpSpPr>
        <p:sp>
          <p:nvSpPr>
            <p:cNvPr id="1132" name="Google Shape;1132;p56"/>
            <p:cNvSpPr/>
            <p:nvPr/>
          </p:nvSpPr>
          <p:spPr>
            <a:xfrm>
              <a:off x="3100444" y="401495"/>
              <a:ext cx="372223" cy="355637"/>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3" name="Google Shape;1133;p56"/>
            <p:cNvSpPr/>
            <p:nvPr/>
          </p:nvSpPr>
          <p:spPr>
            <a:xfrm>
              <a:off x="3271265" y="91452"/>
              <a:ext cx="1462277" cy="111250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4" name="Google Shape;1134;p56"/>
            <p:cNvSpPr/>
            <p:nvPr/>
          </p:nvSpPr>
          <p:spPr>
            <a:xfrm>
              <a:off x="4191761" y="91452"/>
              <a:ext cx="1160551" cy="1112507"/>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5" name="Google Shape;1135;p56"/>
            <p:cNvSpPr/>
            <p:nvPr/>
          </p:nvSpPr>
          <p:spPr>
            <a:xfrm>
              <a:off x="4810505" y="91452"/>
              <a:ext cx="1597914" cy="111250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36" name="Google Shape;1136;p56"/>
          <p:cNvSpPr txBox="1">
            <a:spLocks noGrp="1"/>
          </p:cNvSpPr>
          <p:nvPr>
            <p:ph type="title"/>
          </p:nvPr>
        </p:nvSpPr>
        <p:spPr>
          <a:xfrm>
            <a:off x="838200" y="456895"/>
            <a:ext cx="10515600" cy="689932"/>
          </a:xfrm>
          <a:prstGeom prst="rect">
            <a:avLst/>
          </a:prstGeom>
          <a:noFill/>
          <a:ln>
            <a:noFill/>
          </a:ln>
        </p:spPr>
        <p:txBody>
          <a:bodyPr spcFirstLastPara="1" wrap="square" lIns="0" tIns="12700" rIns="0" bIns="0" anchor="ctr" anchorCtr="0">
            <a:spAutoFit/>
          </a:bodyPr>
          <a:lstStyle/>
          <a:p>
            <a:pPr marL="13334" lvl="0" indent="0" algn="l" rtl="0">
              <a:lnSpc>
                <a:spcPct val="100000"/>
              </a:lnSpc>
              <a:spcBef>
                <a:spcPts val="0"/>
              </a:spcBef>
              <a:spcAft>
                <a:spcPts val="0"/>
              </a:spcAft>
              <a:buClr>
                <a:schemeClr val="dk1"/>
              </a:buClr>
              <a:buSzPts val="4400"/>
              <a:buFont typeface="Arial"/>
              <a:buNone/>
            </a:pPr>
            <a:r>
              <a:rPr lang="en-US">
                <a:latin typeface="Arial"/>
                <a:ea typeface="Arial"/>
                <a:cs typeface="Arial"/>
                <a:sym typeface="Arial"/>
              </a:rPr>
              <a:t>2. </a:t>
            </a:r>
            <a:r>
              <a:rPr lang="en-US"/>
              <a:t>Học từ điển</a:t>
            </a:r>
            <a:endParaRPr/>
          </a:p>
        </p:txBody>
      </p:sp>
      <p:grpSp>
        <p:nvGrpSpPr>
          <p:cNvPr id="1137" name="Google Shape;1137;p56"/>
          <p:cNvGrpSpPr/>
          <p:nvPr/>
        </p:nvGrpSpPr>
        <p:grpSpPr>
          <a:xfrm>
            <a:off x="6400800" y="4419601"/>
            <a:ext cx="4267876" cy="1412747"/>
            <a:chOff x="4800600" y="4419600"/>
            <a:chExt cx="3200907" cy="1412747"/>
          </a:xfrm>
        </p:grpSpPr>
        <p:sp>
          <p:nvSpPr>
            <p:cNvPr id="1138" name="Google Shape;1138;p56"/>
            <p:cNvSpPr/>
            <p:nvPr/>
          </p:nvSpPr>
          <p:spPr>
            <a:xfrm>
              <a:off x="4800600" y="5562600"/>
              <a:ext cx="2057400" cy="152400"/>
            </a:xfrm>
            <a:custGeom>
              <a:avLst/>
              <a:gdLst/>
              <a:ahLst/>
              <a:cxnLst/>
              <a:rect l="l" t="t" r="r" b="b"/>
              <a:pathLst>
                <a:path w="2057400" h="152400" extrusionOk="0">
                  <a:moveTo>
                    <a:pt x="0" y="152400"/>
                  </a:moveTo>
                  <a:lnTo>
                    <a:pt x="2057400" y="152400"/>
                  </a:lnTo>
                  <a:lnTo>
                    <a:pt x="2057400" y="0"/>
                  </a:lnTo>
                  <a:lnTo>
                    <a:pt x="0" y="0"/>
                  </a:lnTo>
                  <a:lnTo>
                    <a:pt x="0" y="15240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9" name="Google Shape;1139;p56"/>
            <p:cNvSpPr/>
            <p:nvPr/>
          </p:nvSpPr>
          <p:spPr>
            <a:xfrm>
              <a:off x="6934200" y="4419600"/>
              <a:ext cx="457200" cy="1219200"/>
            </a:xfrm>
            <a:custGeom>
              <a:avLst/>
              <a:gdLst/>
              <a:ahLst/>
              <a:cxnLst/>
              <a:rect l="l" t="t" r="r" b="b"/>
              <a:pathLst>
                <a:path w="457200" h="1219200" extrusionOk="0">
                  <a:moveTo>
                    <a:pt x="304800" y="381000"/>
                  </a:moveTo>
                  <a:lnTo>
                    <a:pt x="152400" y="381000"/>
                  </a:lnTo>
                  <a:lnTo>
                    <a:pt x="152400" y="1219200"/>
                  </a:lnTo>
                  <a:lnTo>
                    <a:pt x="304800" y="1219200"/>
                  </a:lnTo>
                  <a:lnTo>
                    <a:pt x="304800" y="381000"/>
                  </a:lnTo>
                  <a:close/>
                </a:path>
                <a:path w="457200" h="1219200" extrusionOk="0">
                  <a:moveTo>
                    <a:pt x="228600" y="0"/>
                  </a:moveTo>
                  <a:lnTo>
                    <a:pt x="0" y="457200"/>
                  </a:lnTo>
                  <a:lnTo>
                    <a:pt x="152400" y="457200"/>
                  </a:lnTo>
                  <a:lnTo>
                    <a:pt x="152400" y="381000"/>
                  </a:lnTo>
                  <a:lnTo>
                    <a:pt x="419100" y="381000"/>
                  </a:lnTo>
                  <a:lnTo>
                    <a:pt x="228600" y="0"/>
                  </a:lnTo>
                  <a:close/>
                </a:path>
                <a:path w="457200" h="1219200" extrusionOk="0">
                  <a:moveTo>
                    <a:pt x="419100" y="381000"/>
                  </a:moveTo>
                  <a:lnTo>
                    <a:pt x="304800" y="381000"/>
                  </a:lnTo>
                  <a:lnTo>
                    <a:pt x="304800" y="457200"/>
                  </a:lnTo>
                  <a:lnTo>
                    <a:pt x="457200" y="457200"/>
                  </a:lnTo>
                  <a:lnTo>
                    <a:pt x="419100" y="38100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0" name="Google Shape;1140;p56"/>
            <p:cNvSpPr/>
            <p:nvPr/>
          </p:nvSpPr>
          <p:spPr>
            <a:xfrm>
              <a:off x="6403847" y="5337047"/>
              <a:ext cx="1597660" cy="495300"/>
            </a:xfrm>
            <a:custGeom>
              <a:avLst/>
              <a:gdLst/>
              <a:ahLst/>
              <a:cxnLst/>
              <a:rect l="l" t="t" r="r" b="b"/>
              <a:pathLst>
                <a:path w="1597659" h="495300" extrusionOk="0">
                  <a:moveTo>
                    <a:pt x="1597152" y="0"/>
                  </a:moveTo>
                  <a:lnTo>
                    <a:pt x="0" y="0"/>
                  </a:lnTo>
                  <a:lnTo>
                    <a:pt x="0" y="495299"/>
                  </a:lnTo>
                  <a:lnTo>
                    <a:pt x="1597152" y="495299"/>
                  </a:lnTo>
                  <a:lnTo>
                    <a:pt x="1597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41" name="Google Shape;1141;p56"/>
          <p:cNvSpPr txBox="1"/>
          <p:nvPr/>
        </p:nvSpPr>
        <p:spPr>
          <a:xfrm>
            <a:off x="8538463" y="5337047"/>
            <a:ext cx="2130213" cy="407804"/>
          </a:xfrm>
          <a:prstGeom prst="rect">
            <a:avLst/>
          </a:prstGeom>
          <a:noFill/>
          <a:ln w="38100" cap="flat" cmpd="sng">
            <a:solidFill>
              <a:srgbClr val="FF9900"/>
            </a:solidFill>
            <a:prstDash val="solid"/>
            <a:round/>
            <a:headEnd type="none" w="sm" len="sm"/>
            <a:tailEnd type="none" w="sm" len="sm"/>
          </a:ln>
        </p:spPr>
        <p:txBody>
          <a:bodyPr spcFirstLastPara="1" wrap="square" lIns="0" tIns="38100" rIns="0" bIns="0" anchor="t" anchorCtr="0">
            <a:spAutoFit/>
          </a:bodyPr>
          <a:lstStyle/>
          <a:p>
            <a:pPr marL="9144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Clustering</a:t>
            </a:r>
            <a:endParaRPr sz="2400">
              <a:solidFill>
                <a:schemeClr val="dk1"/>
              </a:solidFill>
              <a:latin typeface="Arial"/>
              <a:ea typeface="Arial"/>
              <a:cs typeface="Arial"/>
              <a:sym typeface="Arial"/>
            </a:endParaRPr>
          </a:p>
        </p:txBody>
      </p:sp>
      <p:grpSp>
        <p:nvGrpSpPr>
          <p:cNvPr id="1142" name="Google Shape;1142;p56"/>
          <p:cNvGrpSpPr/>
          <p:nvPr/>
        </p:nvGrpSpPr>
        <p:grpSpPr>
          <a:xfrm>
            <a:off x="2206244" y="1362837"/>
            <a:ext cx="740833" cy="1000125"/>
            <a:chOff x="1654682" y="1362836"/>
            <a:chExt cx="555625" cy="1000125"/>
          </a:xfrm>
        </p:grpSpPr>
        <p:sp>
          <p:nvSpPr>
            <p:cNvPr id="1143" name="Google Shape;1143;p56"/>
            <p:cNvSpPr/>
            <p:nvPr/>
          </p:nvSpPr>
          <p:spPr>
            <a:xfrm>
              <a:off x="1654682" y="1362836"/>
              <a:ext cx="555625" cy="1000125"/>
            </a:xfrm>
            <a:custGeom>
              <a:avLst/>
              <a:gdLst/>
              <a:ahLst/>
              <a:cxnLst/>
              <a:rect l="l" t="t" r="r" b="b"/>
              <a:pathLst>
                <a:path w="555625" h="1000125" extrusionOk="0">
                  <a:moveTo>
                    <a:pt x="92583" y="999743"/>
                  </a:moveTo>
                  <a:lnTo>
                    <a:pt x="56524" y="992475"/>
                  </a:lnTo>
                  <a:lnTo>
                    <a:pt x="27098" y="972645"/>
                  </a:lnTo>
                  <a:lnTo>
                    <a:pt x="7268" y="943219"/>
                  </a:lnTo>
                  <a:lnTo>
                    <a:pt x="0" y="907161"/>
                  </a:lnTo>
                  <a:lnTo>
                    <a:pt x="0" y="92583"/>
                  </a:lnTo>
                  <a:lnTo>
                    <a:pt x="7268" y="56524"/>
                  </a:lnTo>
                  <a:lnTo>
                    <a:pt x="27098" y="27098"/>
                  </a:lnTo>
                  <a:lnTo>
                    <a:pt x="56524" y="7268"/>
                  </a:lnTo>
                  <a:lnTo>
                    <a:pt x="92583" y="0"/>
                  </a:lnTo>
                </a:path>
                <a:path w="555625" h="1000125" extrusionOk="0">
                  <a:moveTo>
                    <a:pt x="462915" y="0"/>
                  </a:moveTo>
                  <a:lnTo>
                    <a:pt x="498973" y="7268"/>
                  </a:lnTo>
                  <a:lnTo>
                    <a:pt x="528399" y="27098"/>
                  </a:lnTo>
                  <a:lnTo>
                    <a:pt x="548229" y="56524"/>
                  </a:lnTo>
                  <a:lnTo>
                    <a:pt x="555498" y="92583"/>
                  </a:lnTo>
                  <a:lnTo>
                    <a:pt x="555498" y="907161"/>
                  </a:lnTo>
                  <a:lnTo>
                    <a:pt x="548229" y="943219"/>
                  </a:lnTo>
                  <a:lnTo>
                    <a:pt x="528399" y="972645"/>
                  </a:lnTo>
                  <a:lnTo>
                    <a:pt x="498973" y="992475"/>
                  </a:lnTo>
                  <a:lnTo>
                    <a:pt x="462915" y="999743"/>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4" name="Google Shape;1144;p56"/>
            <p:cNvSpPr/>
            <p:nvPr/>
          </p:nvSpPr>
          <p:spPr>
            <a:xfrm>
              <a:off x="1760219" y="1557527"/>
              <a:ext cx="359410" cy="3175"/>
            </a:xfrm>
            <a:custGeom>
              <a:avLst/>
              <a:gdLst/>
              <a:ahLst/>
              <a:cxnLst/>
              <a:rect l="l" t="t" r="r" b="b"/>
              <a:pathLst>
                <a:path w="359410" h="3175" extrusionOk="0">
                  <a:moveTo>
                    <a:pt x="-19049" y="1524"/>
                  </a:moveTo>
                  <a:lnTo>
                    <a:pt x="377952" y="1524"/>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5" name="Google Shape;1145;p56"/>
            <p:cNvSpPr/>
            <p:nvPr/>
          </p:nvSpPr>
          <p:spPr>
            <a:xfrm>
              <a:off x="1760219" y="1702307"/>
              <a:ext cx="359410" cy="3175"/>
            </a:xfrm>
            <a:custGeom>
              <a:avLst/>
              <a:gdLst/>
              <a:ahLst/>
              <a:cxnLst/>
              <a:rect l="l" t="t" r="r" b="b"/>
              <a:pathLst>
                <a:path w="359410" h="3175" extrusionOk="0">
                  <a:moveTo>
                    <a:pt x="-19049" y="1523"/>
                  </a:moveTo>
                  <a:lnTo>
                    <a:pt x="377952"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6" name="Google Shape;1146;p56"/>
            <p:cNvSpPr/>
            <p:nvPr/>
          </p:nvSpPr>
          <p:spPr>
            <a:xfrm>
              <a:off x="1741169" y="1848611"/>
              <a:ext cx="400050" cy="300990"/>
            </a:xfrm>
            <a:custGeom>
              <a:avLst/>
              <a:gdLst/>
              <a:ahLst/>
              <a:cxnLst/>
              <a:rect l="l" t="t" r="r" b="b"/>
              <a:pathLst>
                <a:path w="400050" h="300989" extrusionOk="0">
                  <a:moveTo>
                    <a:pt x="2285" y="0"/>
                  </a:moveTo>
                  <a:lnTo>
                    <a:pt x="400049" y="0"/>
                  </a:lnTo>
                </a:path>
                <a:path w="400050" h="300989" extrusionOk="0">
                  <a:moveTo>
                    <a:pt x="2285" y="144779"/>
                  </a:moveTo>
                  <a:lnTo>
                    <a:pt x="400049" y="144779"/>
                  </a:lnTo>
                </a:path>
                <a:path w="400050" h="300989" extrusionOk="0">
                  <a:moveTo>
                    <a:pt x="0" y="300989"/>
                  </a:moveTo>
                  <a:lnTo>
                    <a:pt x="397001" y="30098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7" name="Google Shape;1147;p56"/>
          <p:cNvGrpSpPr/>
          <p:nvPr/>
        </p:nvGrpSpPr>
        <p:grpSpPr>
          <a:xfrm>
            <a:off x="3120644" y="1371980"/>
            <a:ext cx="740833" cy="1000760"/>
            <a:chOff x="2340482" y="1371980"/>
            <a:chExt cx="555625" cy="1000760"/>
          </a:xfrm>
        </p:grpSpPr>
        <p:sp>
          <p:nvSpPr>
            <p:cNvPr id="1148" name="Google Shape;1148;p56"/>
            <p:cNvSpPr/>
            <p:nvPr/>
          </p:nvSpPr>
          <p:spPr>
            <a:xfrm>
              <a:off x="2340482" y="1371980"/>
              <a:ext cx="555625" cy="1000760"/>
            </a:xfrm>
            <a:custGeom>
              <a:avLst/>
              <a:gdLst/>
              <a:ahLst/>
              <a:cxnLst/>
              <a:rect l="l" t="t" r="r" b="b"/>
              <a:pathLst>
                <a:path w="555625"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 w="555625" h="1000760" extrusionOk="0">
                  <a:moveTo>
                    <a:pt x="462915" y="0"/>
                  </a:moveTo>
                  <a:lnTo>
                    <a:pt x="498973" y="7268"/>
                  </a:lnTo>
                  <a:lnTo>
                    <a:pt x="528399" y="27098"/>
                  </a:lnTo>
                  <a:lnTo>
                    <a:pt x="548229" y="56524"/>
                  </a:lnTo>
                  <a:lnTo>
                    <a:pt x="555498" y="92583"/>
                  </a:lnTo>
                  <a:lnTo>
                    <a:pt x="555498" y="907923"/>
                  </a:lnTo>
                  <a:lnTo>
                    <a:pt x="548229" y="943981"/>
                  </a:lnTo>
                  <a:lnTo>
                    <a:pt x="528399" y="973407"/>
                  </a:lnTo>
                  <a:lnTo>
                    <a:pt x="498973" y="993237"/>
                  </a:lnTo>
                  <a:lnTo>
                    <a:pt x="462915"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9" name="Google Shape;1149;p56"/>
            <p:cNvSpPr/>
            <p:nvPr/>
          </p:nvSpPr>
          <p:spPr>
            <a:xfrm>
              <a:off x="2426969" y="1568957"/>
              <a:ext cx="397510" cy="144780"/>
            </a:xfrm>
            <a:custGeom>
              <a:avLst/>
              <a:gdLst/>
              <a:ahLst/>
              <a:cxnLst/>
              <a:rect l="l" t="t" r="r" b="b"/>
              <a:pathLst>
                <a:path w="397510" h="144780" extrusionOk="0">
                  <a:moveTo>
                    <a:pt x="0" y="0"/>
                  </a:moveTo>
                  <a:lnTo>
                    <a:pt x="397001" y="0"/>
                  </a:lnTo>
                </a:path>
                <a:path w="397510"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0" name="Google Shape;1150;p56"/>
            <p:cNvSpPr/>
            <p:nvPr/>
          </p:nvSpPr>
          <p:spPr>
            <a:xfrm>
              <a:off x="2448305" y="1856231"/>
              <a:ext cx="360045" cy="3175"/>
            </a:xfrm>
            <a:custGeom>
              <a:avLst/>
              <a:gdLst/>
              <a:ahLst/>
              <a:cxnLst/>
              <a:rect l="l" t="t" r="r" b="b"/>
              <a:pathLst>
                <a:path w="360044" h="3175" extrusionOk="0">
                  <a:moveTo>
                    <a:pt x="-19050" y="1523"/>
                  </a:moveTo>
                  <a:lnTo>
                    <a:pt x="378713"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1" name="Google Shape;1151;p56"/>
            <p:cNvSpPr/>
            <p:nvPr/>
          </p:nvSpPr>
          <p:spPr>
            <a:xfrm>
              <a:off x="2426969" y="2002536"/>
              <a:ext cx="400050" cy="157480"/>
            </a:xfrm>
            <a:custGeom>
              <a:avLst/>
              <a:gdLst/>
              <a:ahLst/>
              <a:cxnLst/>
              <a:rect l="l" t="t" r="r" b="b"/>
              <a:pathLst>
                <a:path w="400050" h="157480" extrusionOk="0">
                  <a:moveTo>
                    <a:pt x="2285" y="0"/>
                  </a:moveTo>
                  <a:lnTo>
                    <a:pt x="400049" y="0"/>
                  </a:lnTo>
                </a:path>
                <a:path w="400050"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52" name="Google Shape;1152;p56"/>
          <p:cNvGrpSpPr/>
          <p:nvPr/>
        </p:nvGrpSpPr>
        <p:grpSpPr>
          <a:xfrm>
            <a:off x="4035044" y="1371980"/>
            <a:ext cx="740833" cy="1000760"/>
            <a:chOff x="3026282" y="1371980"/>
            <a:chExt cx="555625" cy="1000760"/>
          </a:xfrm>
        </p:grpSpPr>
        <p:sp>
          <p:nvSpPr>
            <p:cNvPr id="1153" name="Google Shape;1153;p56"/>
            <p:cNvSpPr/>
            <p:nvPr/>
          </p:nvSpPr>
          <p:spPr>
            <a:xfrm>
              <a:off x="3026282" y="1371980"/>
              <a:ext cx="555625" cy="1000760"/>
            </a:xfrm>
            <a:custGeom>
              <a:avLst/>
              <a:gdLst/>
              <a:ahLst/>
              <a:cxnLst/>
              <a:rect l="l" t="t" r="r" b="b"/>
              <a:pathLst>
                <a:path w="555625"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 w="555625" h="1000760" extrusionOk="0">
                  <a:moveTo>
                    <a:pt x="462915" y="0"/>
                  </a:moveTo>
                  <a:lnTo>
                    <a:pt x="498973" y="7268"/>
                  </a:lnTo>
                  <a:lnTo>
                    <a:pt x="528399" y="27098"/>
                  </a:lnTo>
                  <a:lnTo>
                    <a:pt x="548229" y="56524"/>
                  </a:lnTo>
                  <a:lnTo>
                    <a:pt x="555497" y="92583"/>
                  </a:lnTo>
                  <a:lnTo>
                    <a:pt x="555497" y="907923"/>
                  </a:lnTo>
                  <a:lnTo>
                    <a:pt x="548229" y="943981"/>
                  </a:lnTo>
                  <a:lnTo>
                    <a:pt x="528399" y="973407"/>
                  </a:lnTo>
                  <a:lnTo>
                    <a:pt x="498973" y="993237"/>
                  </a:lnTo>
                  <a:lnTo>
                    <a:pt x="462915"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4" name="Google Shape;1154;p56"/>
            <p:cNvSpPr/>
            <p:nvPr/>
          </p:nvSpPr>
          <p:spPr>
            <a:xfrm>
              <a:off x="3112769" y="1568957"/>
              <a:ext cx="397510" cy="144780"/>
            </a:xfrm>
            <a:custGeom>
              <a:avLst/>
              <a:gdLst/>
              <a:ahLst/>
              <a:cxnLst/>
              <a:rect l="l" t="t" r="r" b="b"/>
              <a:pathLst>
                <a:path w="397510" h="144780" extrusionOk="0">
                  <a:moveTo>
                    <a:pt x="0" y="0"/>
                  </a:moveTo>
                  <a:lnTo>
                    <a:pt x="397001" y="0"/>
                  </a:lnTo>
                </a:path>
                <a:path w="397510"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5" name="Google Shape;1155;p56"/>
            <p:cNvSpPr/>
            <p:nvPr/>
          </p:nvSpPr>
          <p:spPr>
            <a:xfrm>
              <a:off x="3134105" y="1856231"/>
              <a:ext cx="360045" cy="3175"/>
            </a:xfrm>
            <a:custGeom>
              <a:avLst/>
              <a:gdLst/>
              <a:ahLst/>
              <a:cxnLst/>
              <a:rect l="l" t="t" r="r" b="b"/>
              <a:pathLst>
                <a:path w="360045" h="3175" extrusionOk="0">
                  <a:moveTo>
                    <a:pt x="-19050" y="1523"/>
                  </a:moveTo>
                  <a:lnTo>
                    <a:pt x="378714"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6" name="Google Shape;1156;p56"/>
            <p:cNvSpPr/>
            <p:nvPr/>
          </p:nvSpPr>
          <p:spPr>
            <a:xfrm>
              <a:off x="3112769" y="2002536"/>
              <a:ext cx="400050" cy="157480"/>
            </a:xfrm>
            <a:custGeom>
              <a:avLst/>
              <a:gdLst/>
              <a:ahLst/>
              <a:cxnLst/>
              <a:rect l="l" t="t" r="r" b="b"/>
              <a:pathLst>
                <a:path w="400050" h="157480" extrusionOk="0">
                  <a:moveTo>
                    <a:pt x="2285" y="0"/>
                  </a:moveTo>
                  <a:lnTo>
                    <a:pt x="400050" y="0"/>
                  </a:lnTo>
                </a:path>
                <a:path w="400050"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57" name="Google Shape;1157;p56"/>
          <p:cNvSpPr txBox="1"/>
          <p:nvPr/>
        </p:nvSpPr>
        <p:spPr>
          <a:xfrm>
            <a:off x="4961128" y="1486153"/>
            <a:ext cx="575733" cy="5130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3200">
                <a:solidFill>
                  <a:srgbClr val="000099"/>
                </a:solidFill>
                <a:latin typeface="Arial"/>
                <a:ea typeface="Arial"/>
                <a:cs typeface="Arial"/>
                <a:sym typeface="Arial"/>
              </a:rPr>
              <a:t>…</a:t>
            </a:r>
            <a:endParaRPr sz="3200">
              <a:solidFill>
                <a:schemeClr val="dk1"/>
              </a:solidFill>
              <a:latin typeface="Arial"/>
              <a:ea typeface="Arial"/>
              <a:cs typeface="Arial"/>
              <a:sym typeface="Arial"/>
            </a:endParaRPr>
          </a:p>
        </p:txBody>
      </p:sp>
      <p:sp>
        <p:nvSpPr>
          <p:cNvPr id="1158" name="Google Shape;1158;p56"/>
          <p:cNvSpPr/>
          <p:nvPr/>
        </p:nvSpPr>
        <p:spPr>
          <a:xfrm>
            <a:off x="2743200" y="2514600"/>
            <a:ext cx="609600" cy="990600"/>
          </a:xfrm>
          <a:custGeom>
            <a:avLst/>
            <a:gdLst/>
            <a:ahLst/>
            <a:cxnLst/>
            <a:rect l="l" t="t" r="r" b="b"/>
            <a:pathLst>
              <a:path w="457200" h="990600" extrusionOk="0">
                <a:moveTo>
                  <a:pt x="152400" y="533400"/>
                </a:moveTo>
                <a:lnTo>
                  <a:pt x="0" y="533400"/>
                </a:lnTo>
                <a:lnTo>
                  <a:pt x="228600" y="990600"/>
                </a:lnTo>
                <a:lnTo>
                  <a:pt x="419100" y="609600"/>
                </a:lnTo>
                <a:lnTo>
                  <a:pt x="152400" y="609600"/>
                </a:lnTo>
                <a:lnTo>
                  <a:pt x="152400" y="533400"/>
                </a:lnTo>
                <a:close/>
              </a:path>
              <a:path w="457200" h="990600" extrusionOk="0">
                <a:moveTo>
                  <a:pt x="304800" y="0"/>
                </a:moveTo>
                <a:lnTo>
                  <a:pt x="152400" y="0"/>
                </a:lnTo>
                <a:lnTo>
                  <a:pt x="152400" y="609600"/>
                </a:lnTo>
                <a:lnTo>
                  <a:pt x="304800" y="609600"/>
                </a:lnTo>
                <a:lnTo>
                  <a:pt x="304800" y="0"/>
                </a:lnTo>
                <a:close/>
              </a:path>
              <a:path w="457200" h="990600" extrusionOk="0">
                <a:moveTo>
                  <a:pt x="457200" y="533400"/>
                </a:moveTo>
                <a:lnTo>
                  <a:pt x="304800" y="533400"/>
                </a:lnTo>
                <a:lnTo>
                  <a:pt x="304800" y="609600"/>
                </a:lnTo>
                <a:lnTo>
                  <a:pt x="419100" y="609600"/>
                </a:lnTo>
                <a:lnTo>
                  <a:pt x="457200" y="53340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9" name="Google Shape;1159;p56"/>
          <p:cNvSpPr txBox="1"/>
          <p:nvPr/>
        </p:nvSpPr>
        <p:spPr>
          <a:xfrm>
            <a:off x="9167028" y="6512052"/>
            <a:ext cx="2821093"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aseline="30000">
                <a:solidFill>
                  <a:schemeClr val="dk1"/>
                </a:solidFill>
                <a:latin typeface="Arial"/>
                <a:ea typeface="Arial"/>
                <a:cs typeface="Arial"/>
                <a:sym typeface="Arial"/>
              </a:rPr>
              <a:t>Slide credit: J</a:t>
            </a:r>
            <a:r>
              <a:rPr lang="en-US" sz="1800">
                <a:solidFill>
                  <a:srgbClr val="FFFFFF"/>
                </a:solidFill>
                <a:latin typeface="Arial"/>
                <a:ea typeface="Arial"/>
                <a:cs typeface="Arial"/>
                <a:sym typeface="Arial"/>
              </a:rPr>
              <a:t>2</a:t>
            </a:r>
            <a:r>
              <a:rPr lang="en-US" sz="2400" baseline="30000">
                <a:solidFill>
                  <a:schemeClr val="dk1"/>
                </a:solidFill>
                <a:latin typeface="Arial"/>
                <a:ea typeface="Arial"/>
                <a:cs typeface="Arial"/>
                <a:sym typeface="Arial"/>
              </a:rPr>
              <a:t>o</a:t>
            </a:r>
            <a:r>
              <a:rPr lang="en-US" sz="1800">
                <a:solidFill>
                  <a:srgbClr val="FFFFFF"/>
                </a:solidFill>
                <a:latin typeface="Arial"/>
                <a:ea typeface="Arial"/>
                <a:cs typeface="Arial"/>
                <a:sym typeface="Arial"/>
              </a:rPr>
              <a:t>4</a:t>
            </a:r>
            <a:r>
              <a:rPr lang="en-US" sz="2400" baseline="30000">
                <a:solidFill>
                  <a:schemeClr val="dk1"/>
                </a:solidFill>
                <a:latin typeface="Arial"/>
                <a:ea typeface="Arial"/>
                <a:cs typeface="Arial"/>
                <a:sym typeface="Arial"/>
              </a:rPr>
              <a:t>sef Sivic</a:t>
            </a:r>
            <a:endParaRPr sz="2400" baseline="30000">
              <a:solidFill>
                <a:schemeClr val="dk1"/>
              </a:solidFill>
              <a:latin typeface="Arial"/>
              <a:ea typeface="Arial"/>
              <a:cs typeface="Arial"/>
              <a:sym typeface="Aria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57"/>
          <p:cNvSpPr/>
          <p:nvPr/>
        </p:nvSpPr>
        <p:spPr>
          <a:xfrm>
            <a:off x="9634727" y="52577"/>
            <a:ext cx="2463800" cy="5737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5" name="Google Shape;1165;p57"/>
          <p:cNvSpPr/>
          <p:nvPr/>
        </p:nvSpPr>
        <p:spPr>
          <a:xfrm>
            <a:off x="1321307" y="1362837"/>
            <a:ext cx="123613" cy="1000125"/>
          </a:xfrm>
          <a:custGeom>
            <a:avLst/>
            <a:gdLst/>
            <a:ahLst/>
            <a:cxnLst/>
            <a:rect l="l" t="t" r="r" b="b"/>
            <a:pathLst>
              <a:path w="92709" h="1000125" extrusionOk="0">
                <a:moveTo>
                  <a:pt x="92582" y="999743"/>
                </a:moveTo>
                <a:lnTo>
                  <a:pt x="56546" y="992475"/>
                </a:lnTo>
                <a:lnTo>
                  <a:pt x="27117" y="972645"/>
                </a:lnTo>
                <a:lnTo>
                  <a:pt x="7275" y="943219"/>
                </a:lnTo>
                <a:lnTo>
                  <a:pt x="0" y="907161"/>
                </a:lnTo>
                <a:lnTo>
                  <a:pt x="0" y="92583"/>
                </a:lnTo>
                <a:lnTo>
                  <a:pt x="7275" y="56524"/>
                </a:lnTo>
                <a:lnTo>
                  <a:pt x="27117" y="27098"/>
                </a:lnTo>
                <a:lnTo>
                  <a:pt x="56546" y="7268"/>
                </a:lnTo>
                <a:lnTo>
                  <a:pt x="92582"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66" name="Google Shape;1166;p57"/>
          <p:cNvGrpSpPr/>
          <p:nvPr/>
        </p:nvGrpSpPr>
        <p:grpSpPr>
          <a:xfrm>
            <a:off x="1436623" y="1362837"/>
            <a:ext cx="625518" cy="1000125"/>
            <a:chOff x="1077467" y="1362836"/>
            <a:chExt cx="469138" cy="1000125"/>
          </a:xfrm>
        </p:grpSpPr>
        <p:sp>
          <p:nvSpPr>
            <p:cNvPr id="1167" name="Google Shape;1167;p57"/>
            <p:cNvSpPr/>
            <p:nvPr/>
          </p:nvSpPr>
          <p:spPr>
            <a:xfrm>
              <a:off x="1453895" y="1362836"/>
              <a:ext cx="92710" cy="1000125"/>
            </a:xfrm>
            <a:custGeom>
              <a:avLst/>
              <a:gdLst/>
              <a:ahLst/>
              <a:cxnLst/>
              <a:rect l="l" t="t" r="r" b="b"/>
              <a:pathLst>
                <a:path w="92709" h="1000125" extrusionOk="0">
                  <a:moveTo>
                    <a:pt x="0" y="0"/>
                  </a:moveTo>
                  <a:lnTo>
                    <a:pt x="36058" y="7268"/>
                  </a:lnTo>
                  <a:lnTo>
                    <a:pt x="65484" y="27098"/>
                  </a:lnTo>
                  <a:lnTo>
                    <a:pt x="85314" y="56524"/>
                  </a:lnTo>
                  <a:lnTo>
                    <a:pt x="92582" y="92583"/>
                  </a:lnTo>
                  <a:lnTo>
                    <a:pt x="92582" y="907161"/>
                  </a:lnTo>
                  <a:lnTo>
                    <a:pt x="85314" y="943219"/>
                  </a:lnTo>
                  <a:lnTo>
                    <a:pt x="65484" y="972645"/>
                  </a:lnTo>
                  <a:lnTo>
                    <a:pt x="36058" y="992475"/>
                  </a:lnTo>
                  <a:lnTo>
                    <a:pt x="0" y="999743"/>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8" name="Google Shape;1168;p57"/>
            <p:cNvSpPr/>
            <p:nvPr/>
          </p:nvSpPr>
          <p:spPr>
            <a:xfrm>
              <a:off x="1096517" y="1557527"/>
              <a:ext cx="359410" cy="3175"/>
            </a:xfrm>
            <a:custGeom>
              <a:avLst/>
              <a:gdLst/>
              <a:ahLst/>
              <a:cxnLst/>
              <a:rect l="l" t="t" r="r" b="b"/>
              <a:pathLst>
                <a:path w="359409" h="3175" extrusionOk="0">
                  <a:moveTo>
                    <a:pt x="-19050" y="1524"/>
                  </a:moveTo>
                  <a:lnTo>
                    <a:pt x="377951" y="1524"/>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9" name="Google Shape;1169;p57"/>
            <p:cNvSpPr/>
            <p:nvPr/>
          </p:nvSpPr>
          <p:spPr>
            <a:xfrm>
              <a:off x="1096517" y="1702307"/>
              <a:ext cx="359410" cy="3175"/>
            </a:xfrm>
            <a:custGeom>
              <a:avLst/>
              <a:gdLst/>
              <a:ahLst/>
              <a:cxnLst/>
              <a:rect l="l" t="t" r="r" b="b"/>
              <a:pathLst>
                <a:path w="359409" h="3175" extrusionOk="0">
                  <a:moveTo>
                    <a:pt x="-19050" y="1523"/>
                  </a:moveTo>
                  <a:lnTo>
                    <a:pt x="377951"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0" name="Google Shape;1170;p57"/>
            <p:cNvSpPr/>
            <p:nvPr/>
          </p:nvSpPr>
          <p:spPr>
            <a:xfrm>
              <a:off x="1077467" y="1848611"/>
              <a:ext cx="400050" cy="300990"/>
            </a:xfrm>
            <a:custGeom>
              <a:avLst/>
              <a:gdLst/>
              <a:ahLst/>
              <a:cxnLst/>
              <a:rect l="l" t="t" r="r" b="b"/>
              <a:pathLst>
                <a:path w="400050" h="300989" extrusionOk="0">
                  <a:moveTo>
                    <a:pt x="3048" y="0"/>
                  </a:moveTo>
                  <a:lnTo>
                    <a:pt x="400050" y="0"/>
                  </a:lnTo>
                </a:path>
                <a:path w="400050" h="300989" extrusionOk="0">
                  <a:moveTo>
                    <a:pt x="3048" y="144779"/>
                  </a:moveTo>
                  <a:lnTo>
                    <a:pt x="400050" y="144779"/>
                  </a:lnTo>
                </a:path>
                <a:path w="400050" h="300989" extrusionOk="0">
                  <a:moveTo>
                    <a:pt x="0" y="300989"/>
                  </a:moveTo>
                  <a:lnTo>
                    <a:pt x="397001" y="30098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71" name="Google Shape;1171;p57"/>
          <p:cNvGrpSpPr/>
          <p:nvPr/>
        </p:nvGrpSpPr>
        <p:grpSpPr>
          <a:xfrm>
            <a:off x="965708" y="3200780"/>
            <a:ext cx="5130800" cy="3083560"/>
            <a:chOff x="724281" y="3200780"/>
            <a:chExt cx="3848100" cy="3083560"/>
          </a:xfrm>
        </p:grpSpPr>
        <p:sp>
          <p:nvSpPr>
            <p:cNvPr id="1172" name="Google Shape;1172;p57"/>
            <p:cNvSpPr/>
            <p:nvPr/>
          </p:nvSpPr>
          <p:spPr>
            <a:xfrm>
              <a:off x="724281" y="3200780"/>
              <a:ext cx="3848100" cy="3083560"/>
            </a:xfrm>
            <a:custGeom>
              <a:avLst/>
              <a:gdLst/>
              <a:ahLst/>
              <a:cxnLst/>
              <a:rect l="l" t="t" r="r" b="b"/>
              <a:pathLst>
                <a:path w="3848100" h="3083560" extrusionOk="0">
                  <a:moveTo>
                    <a:pt x="3848100" y="3044952"/>
                  </a:moveTo>
                  <a:lnTo>
                    <a:pt x="3828948" y="3035376"/>
                  </a:lnTo>
                  <a:lnTo>
                    <a:pt x="3771900" y="3006788"/>
                  </a:lnTo>
                  <a:lnTo>
                    <a:pt x="3771900" y="3035376"/>
                  </a:lnTo>
                  <a:lnTo>
                    <a:pt x="72669" y="3032417"/>
                  </a:lnTo>
                  <a:lnTo>
                    <a:pt x="2796883" y="1411147"/>
                  </a:lnTo>
                  <a:lnTo>
                    <a:pt x="2811526" y="1435735"/>
                  </a:lnTo>
                  <a:lnTo>
                    <a:pt x="2841955" y="1388237"/>
                  </a:lnTo>
                  <a:lnTo>
                    <a:pt x="2857500" y="1363980"/>
                  </a:lnTo>
                  <a:lnTo>
                    <a:pt x="2772537" y="1370203"/>
                  </a:lnTo>
                  <a:lnTo>
                    <a:pt x="2787129" y="1394752"/>
                  </a:lnTo>
                  <a:lnTo>
                    <a:pt x="47625" y="3025165"/>
                  </a:lnTo>
                  <a:lnTo>
                    <a:pt x="47625" y="76200"/>
                  </a:lnTo>
                  <a:lnTo>
                    <a:pt x="76200" y="76200"/>
                  </a:lnTo>
                  <a:lnTo>
                    <a:pt x="69850" y="63500"/>
                  </a:lnTo>
                  <a:lnTo>
                    <a:pt x="38100" y="0"/>
                  </a:lnTo>
                  <a:lnTo>
                    <a:pt x="0" y="76200"/>
                  </a:lnTo>
                  <a:lnTo>
                    <a:pt x="28575" y="76200"/>
                  </a:lnTo>
                  <a:lnTo>
                    <a:pt x="28575" y="3041916"/>
                  </a:lnTo>
                  <a:lnTo>
                    <a:pt x="38087" y="3041916"/>
                  </a:lnTo>
                  <a:lnTo>
                    <a:pt x="38087" y="3051429"/>
                  </a:lnTo>
                  <a:lnTo>
                    <a:pt x="3771900" y="3054426"/>
                  </a:lnTo>
                  <a:lnTo>
                    <a:pt x="3771900" y="3082988"/>
                  </a:lnTo>
                  <a:lnTo>
                    <a:pt x="3829113" y="3054426"/>
                  </a:lnTo>
                  <a:lnTo>
                    <a:pt x="3848100" y="3044952"/>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3" name="Google Shape;1173;p57"/>
            <p:cNvSpPr/>
            <p:nvPr/>
          </p:nvSpPr>
          <p:spPr>
            <a:xfrm>
              <a:off x="1703831" y="4788408"/>
              <a:ext cx="344424" cy="32994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4" name="Google Shape;1174;p57"/>
            <p:cNvSpPr/>
            <p:nvPr/>
          </p:nvSpPr>
          <p:spPr>
            <a:xfrm>
              <a:off x="1362455" y="4791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5" name="Google Shape;1175;p57"/>
            <p:cNvSpPr/>
            <p:nvPr/>
          </p:nvSpPr>
          <p:spPr>
            <a:xfrm>
              <a:off x="1667255" y="5172455"/>
              <a:ext cx="192024" cy="1775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6" name="Google Shape;1176;p57"/>
            <p:cNvSpPr/>
            <p:nvPr/>
          </p:nvSpPr>
          <p:spPr>
            <a:xfrm>
              <a:off x="1438655" y="5096255"/>
              <a:ext cx="192024" cy="1775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7" name="Google Shape;1177;p57"/>
            <p:cNvSpPr/>
            <p:nvPr/>
          </p:nvSpPr>
          <p:spPr>
            <a:xfrm>
              <a:off x="2734055" y="37246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8" name="Google Shape;1178;p57"/>
            <p:cNvSpPr/>
            <p:nvPr/>
          </p:nvSpPr>
          <p:spPr>
            <a:xfrm>
              <a:off x="2657855" y="43342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9" name="Google Shape;1179;p57"/>
            <p:cNvSpPr/>
            <p:nvPr/>
          </p:nvSpPr>
          <p:spPr>
            <a:xfrm>
              <a:off x="2429255" y="4029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0" name="Google Shape;1180;p57"/>
            <p:cNvSpPr/>
            <p:nvPr/>
          </p:nvSpPr>
          <p:spPr>
            <a:xfrm>
              <a:off x="2734055" y="4029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1" name="Google Shape;1181;p57"/>
            <p:cNvSpPr/>
            <p:nvPr/>
          </p:nvSpPr>
          <p:spPr>
            <a:xfrm>
              <a:off x="2200655" y="47914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2" name="Google Shape;1182;p57"/>
            <p:cNvSpPr/>
            <p:nvPr/>
          </p:nvSpPr>
          <p:spPr>
            <a:xfrm>
              <a:off x="1514855" y="4486655"/>
              <a:ext cx="192024" cy="17754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3" name="Google Shape;1183;p57"/>
            <p:cNvSpPr/>
            <p:nvPr/>
          </p:nvSpPr>
          <p:spPr>
            <a:xfrm>
              <a:off x="3572255" y="5705855"/>
              <a:ext cx="192024" cy="17754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4" name="Google Shape;1184;p57"/>
            <p:cNvSpPr/>
            <p:nvPr/>
          </p:nvSpPr>
          <p:spPr>
            <a:xfrm>
              <a:off x="3419855" y="5477255"/>
              <a:ext cx="192024" cy="17754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5" name="Google Shape;1185;p57"/>
            <p:cNvSpPr/>
            <p:nvPr/>
          </p:nvSpPr>
          <p:spPr>
            <a:xfrm>
              <a:off x="3191255" y="5705855"/>
              <a:ext cx="192023" cy="17754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86" name="Google Shape;1186;p57"/>
          <p:cNvSpPr/>
          <p:nvPr/>
        </p:nvSpPr>
        <p:spPr>
          <a:xfrm>
            <a:off x="2206243" y="1362837"/>
            <a:ext cx="123613" cy="1000125"/>
          </a:xfrm>
          <a:custGeom>
            <a:avLst/>
            <a:gdLst/>
            <a:ahLst/>
            <a:cxnLst/>
            <a:rect l="l" t="t" r="r" b="b"/>
            <a:pathLst>
              <a:path w="92710" h="1000125" extrusionOk="0">
                <a:moveTo>
                  <a:pt x="92583" y="999743"/>
                </a:moveTo>
                <a:lnTo>
                  <a:pt x="56524" y="992475"/>
                </a:lnTo>
                <a:lnTo>
                  <a:pt x="27098" y="972645"/>
                </a:lnTo>
                <a:lnTo>
                  <a:pt x="7268" y="943219"/>
                </a:lnTo>
                <a:lnTo>
                  <a:pt x="0" y="907161"/>
                </a:lnTo>
                <a:lnTo>
                  <a:pt x="0" y="92583"/>
                </a:lnTo>
                <a:lnTo>
                  <a:pt x="7268" y="56524"/>
                </a:lnTo>
                <a:lnTo>
                  <a:pt x="27098" y="27098"/>
                </a:lnTo>
                <a:lnTo>
                  <a:pt x="56524" y="7268"/>
                </a:lnTo>
                <a:lnTo>
                  <a:pt x="92583"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87" name="Google Shape;1187;p57"/>
          <p:cNvGrpSpPr/>
          <p:nvPr/>
        </p:nvGrpSpPr>
        <p:grpSpPr>
          <a:xfrm>
            <a:off x="2321560" y="1362837"/>
            <a:ext cx="625518" cy="1000125"/>
            <a:chOff x="1741170" y="1362836"/>
            <a:chExt cx="469138" cy="1000125"/>
          </a:xfrm>
        </p:grpSpPr>
        <p:sp>
          <p:nvSpPr>
            <p:cNvPr id="1188" name="Google Shape;1188;p57"/>
            <p:cNvSpPr/>
            <p:nvPr/>
          </p:nvSpPr>
          <p:spPr>
            <a:xfrm>
              <a:off x="2117598" y="1362836"/>
              <a:ext cx="92710" cy="1000125"/>
            </a:xfrm>
            <a:custGeom>
              <a:avLst/>
              <a:gdLst/>
              <a:ahLst/>
              <a:cxnLst/>
              <a:rect l="l" t="t" r="r" b="b"/>
              <a:pathLst>
                <a:path w="92710" h="1000125" extrusionOk="0">
                  <a:moveTo>
                    <a:pt x="0" y="0"/>
                  </a:moveTo>
                  <a:lnTo>
                    <a:pt x="36058" y="7268"/>
                  </a:lnTo>
                  <a:lnTo>
                    <a:pt x="65484" y="27098"/>
                  </a:lnTo>
                  <a:lnTo>
                    <a:pt x="85314" y="56524"/>
                  </a:lnTo>
                  <a:lnTo>
                    <a:pt x="92582" y="92583"/>
                  </a:lnTo>
                  <a:lnTo>
                    <a:pt x="92582" y="907161"/>
                  </a:lnTo>
                  <a:lnTo>
                    <a:pt x="85314" y="943219"/>
                  </a:lnTo>
                  <a:lnTo>
                    <a:pt x="65484" y="972645"/>
                  </a:lnTo>
                  <a:lnTo>
                    <a:pt x="36058" y="992475"/>
                  </a:lnTo>
                  <a:lnTo>
                    <a:pt x="0" y="999743"/>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9" name="Google Shape;1189;p57"/>
            <p:cNvSpPr/>
            <p:nvPr/>
          </p:nvSpPr>
          <p:spPr>
            <a:xfrm>
              <a:off x="1760220" y="1557527"/>
              <a:ext cx="359410" cy="3175"/>
            </a:xfrm>
            <a:custGeom>
              <a:avLst/>
              <a:gdLst/>
              <a:ahLst/>
              <a:cxnLst/>
              <a:rect l="l" t="t" r="r" b="b"/>
              <a:pathLst>
                <a:path w="359410" h="3175" extrusionOk="0">
                  <a:moveTo>
                    <a:pt x="-19049" y="1524"/>
                  </a:moveTo>
                  <a:lnTo>
                    <a:pt x="377952" y="1524"/>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0" name="Google Shape;1190;p57"/>
            <p:cNvSpPr/>
            <p:nvPr/>
          </p:nvSpPr>
          <p:spPr>
            <a:xfrm>
              <a:off x="1760220" y="1702307"/>
              <a:ext cx="359410" cy="3175"/>
            </a:xfrm>
            <a:custGeom>
              <a:avLst/>
              <a:gdLst/>
              <a:ahLst/>
              <a:cxnLst/>
              <a:rect l="l" t="t" r="r" b="b"/>
              <a:pathLst>
                <a:path w="359410" h="3175" extrusionOk="0">
                  <a:moveTo>
                    <a:pt x="-19049" y="1523"/>
                  </a:moveTo>
                  <a:lnTo>
                    <a:pt x="377952"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1" name="Google Shape;1191;p57"/>
            <p:cNvSpPr/>
            <p:nvPr/>
          </p:nvSpPr>
          <p:spPr>
            <a:xfrm>
              <a:off x="1741170" y="1848611"/>
              <a:ext cx="400050" cy="300990"/>
            </a:xfrm>
            <a:custGeom>
              <a:avLst/>
              <a:gdLst/>
              <a:ahLst/>
              <a:cxnLst/>
              <a:rect l="l" t="t" r="r" b="b"/>
              <a:pathLst>
                <a:path w="400050" h="300989" extrusionOk="0">
                  <a:moveTo>
                    <a:pt x="2285" y="0"/>
                  </a:moveTo>
                  <a:lnTo>
                    <a:pt x="400049" y="0"/>
                  </a:lnTo>
                </a:path>
                <a:path w="400050" h="300989" extrusionOk="0">
                  <a:moveTo>
                    <a:pt x="2285" y="144779"/>
                  </a:moveTo>
                  <a:lnTo>
                    <a:pt x="400049" y="144779"/>
                  </a:lnTo>
                </a:path>
                <a:path w="400050" h="300989" extrusionOk="0">
                  <a:moveTo>
                    <a:pt x="0" y="300989"/>
                  </a:moveTo>
                  <a:lnTo>
                    <a:pt x="397001" y="30098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92" name="Google Shape;1192;p57"/>
          <p:cNvSpPr/>
          <p:nvPr/>
        </p:nvSpPr>
        <p:spPr>
          <a:xfrm>
            <a:off x="3120643" y="1371980"/>
            <a:ext cx="123613" cy="1000760"/>
          </a:xfrm>
          <a:custGeom>
            <a:avLst/>
            <a:gdLst/>
            <a:ahLst/>
            <a:cxnLst/>
            <a:rect l="l" t="t" r="r" b="b"/>
            <a:pathLst>
              <a:path w="92710"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93" name="Google Shape;1193;p57"/>
          <p:cNvGrpSpPr/>
          <p:nvPr/>
        </p:nvGrpSpPr>
        <p:grpSpPr>
          <a:xfrm>
            <a:off x="3235960" y="1371980"/>
            <a:ext cx="625518" cy="1000760"/>
            <a:chOff x="2426970" y="1371980"/>
            <a:chExt cx="469138" cy="1000760"/>
          </a:xfrm>
        </p:grpSpPr>
        <p:sp>
          <p:nvSpPr>
            <p:cNvPr id="1194" name="Google Shape;1194;p57"/>
            <p:cNvSpPr/>
            <p:nvPr/>
          </p:nvSpPr>
          <p:spPr>
            <a:xfrm>
              <a:off x="2803398" y="1371980"/>
              <a:ext cx="92710" cy="1000760"/>
            </a:xfrm>
            <a:custGeom>
              <a:avLst/>
              <a:gdLst/>
              <a:ahLst/>
              <a:cxnLst/>
              <a:rect l="l" t="t" r="r" b="b"/>
              <a:pathLst>
                <a:path w="92710" h="1000760" extrusionOk="0">
                  <a:moveTo>
                    <a:pt x="0" y="0"/>
                  </a:moveTo>
                  <a:lnTo>
                    <a:pt x="36058" y="7268"/>
                  </a:lnTo>
                  <a:lnTo>
                    <a:pt x="65484" y="27098"/>
                  </a:lnTo>
                  <a:lnTo>
                    <a:pt x="85314" y="56524"/>
                  </a:lnTo>
                  <a:lnTo>
                    <a:pt x="92582" y="92583"/>
                  </a:lnTo>
                  <a:lnTo>
                    <a:pt x="92582" y="907923"/>
                  </a:lnTo>
                  <a:lnTo>
                    <a:pt x="85314" y="943981"/>
                  </a:lnTo>
                  <a:lnTo>
                    <a:pt x="65484" y="973407"/>
                  </a:lnTo>
                  <a:lnTo>
                    <a:pt x="36058" y="993237"/>
                  </a:lnTo>
                  <a:lnTo>
                    <a:pt x="0"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5" name="Google Shape;1195;p57"/>
            <p:cNvSpPr/>
            <p:nvPr/>
          </p:nvSpPr>
          <p:spPr>
            <a:xfrm>
              <a:off x="2426970" y="1568957"/>
              <a:ext cx="397510" cy="144780"/>
            </a:xfrm>
            <a:custGeom>
              <a:avLst/>
              <a:gdLst/>
              <a:ahLst/>
              <a:cxnLst/>
              <a:rect l="l" t="t" r="r" b="b"/>
              <a:pathLst>
                <a:path w="397510" h="144780" extrusionOk="0">
                  <a:moveTo>
                    <a:pt x="0" y="0"/>
                  </a:moveTo>
                  <a:lnTo>
                    <a:pt x="397001" y="0"/>
                  </a:lnTo>
                </a:path>
                <a:path w="397510"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6" name="Google Shape;1196;p57"/>
            <p:cNvSpPr/>
            <p:nvPr/>
          </p:nvSpPr>
          <p:spPr>
            <a:xfrm>
              <a:off x="2448306" y="1856231"/>
              <a:ext cx="360045" cy="3175"/>
            </a:xfrm>
            <a:custGeom>
              <a:avLst/>
              <a:gdLst/>
              <a:ahLst/>
              <a:cxnLst/>
              <a:rect l="l" t="t" r="r" b="b"/>
              <a:pathLst>
                <a:path w="360044" h="3175" extrusionOk="0">
                  <a:moveTo>
                    <a:pt x="-19050" y="1523"/>
                  </a:moveTo>
                  <a:lnTo>
                    <a:pt x="378713"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7" name="Google Shape;1197;p57"/>
            <p:cNvSpPr/>
            <p:nvPr/>
          </p:nvSpPr>
          <p:spPr>
            <a:xfrm>
              <a:off x="2426970" y="2002536"/>
              <a:ext cx="400050" cy="157480"/>
            </a:xfrm>
            <a:custGeom>
              <a:avLst/>
              <a:gdLst/>
              <a:ahLst/>
              <a:cxnLst/>
              <a:rect l="l" t="t" r="r" b="b"/>
              <a:pathLst>
                <a:path w="400050" h="157480" extrusionOk="0">
                  <a:moveTo>
                    <a:pt x="2285" y="0"/>
                  </a:moveTo>
                  <a:lnTo>
                    <a:pt x="400049" y="0"/>
                  </a:lnTo>
                </a:path>
                <a:path w="400050"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98" name="Google Shape;1198;p57"/>
          <p:cNvSpPr/>
          <p:nvPr/>
        </p:nvSpPr>
        <p:spPr>
          <a:xfrm>
            <a:off x="4035043" y="1371980"/>
            <a:ext cx="123613" cy="1000760"/>
          </a:xfrm>
          <a:custGeom>
            <a:avLst/>
            <a:gdLst/>
            <a:ahLst/>
            <a:cxnLst/>
            <a:rect l="l" t="t" r="r" b="b"/>
            <a:pathLst>
              <a:path w="92710"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99" name="Google Shape;1199;p57"/>
          <p:cNvGrpSpPr/>
          <p:nvPr/>
        </p:nvGrpSpPr>
        <p:grpSpPr>
          <a:xfrm>
            <a:off x="4150360" y="1371980"/>
            <a:ext cx="625518" cy="1000760"/>
            <a:chOff x="3112770" y="1371980"/>
            <a:chExt cx="469138" cy="1000760"/>
          </a:xfrm>
        </p:grpSpPr>
        <p:sp>
          <p:nvSpPr>
            <p:cNvPr id="1200" name="Google Shape;1200;p57"/>
            <p:cNvSpPr/>
            <p:nvPr/>
          </p:nvSpPr>
          <p:spPr>
            <a:xfrm>
              <a:off x="3489198" y="1371980"/>
              <a:ext cx="92710" cy="1000760"/>
            </a:xfrm>
            <a:custGeom>
              <a:avLst/>
              <a:gdLst/>
              <a:ahLst/>
              <a:cxnLst/>
              <a:rect l="l" t="t" r="r" b="b"/>
              <a:pathLst>
                <a:path w="92710" h="1000760" extrusionOk="0">
                  <a:moveTo>
                    <a:pt x="0" y="0"/>
                  </a:moveTo>
                  <a:lnTo>
                    <a:pt x="36058" y="7268"/>
                  </a:lnTo>
                  <a:lnTo>
                    <a:pt x="65484" y="27098"/>
                  </a:lnTo>
                  <a:lnTo>
                    <a:pt x="85314" y="56524"/>
                  </a:lnTo>
                  <a:lnTo>
                    <a:pt x="92582" y="92583"/>
                  </a:lnTo>
                  <a:lnTo>
                    <a:pt x="92582" y="907923"/>
                  </a:lnTo>
                  <a:lnTo>
                    <a:pt x="85314" y="943981"/>
                  </a:lnTo>
                  <a:lnTo>
                    <a:pt x="65484" y="973407"/>
                  </a:lnTo>
                  <a:lnTo>
                    <a:pt x="36058" y="993237"/>
                  </a:lnTo>
                  <a:lnTo>
                    <a:pt x="0"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1" name="Google Shape;1201;p57"/>
            <p:cNvSpPr/>
            <p:nvPr/>
          </p:nvSpPr>
          <p:spPr>
            <a:xfrm>
              <a:off x="3112770" y="1568957"/>
              <a:ext cx="397510" cy="144780"/>
            </a:xfrm>
            <a:custGeom>
              <a:avLst/>
              <a:gdLst/>
              <a:ahLst/>
              <a:cxnLst/>
              <a:rect l="l" t="t" r="r" b="b"/>
              <a:pathLst>
                <a:path w="397509" h="144780" extrusionOk="0">
                  <a:moveTo>
                    <a:pt x="0" y="0"/>
                  </a:moveTo>
                  <a:lnTo>
                    <a:pt x="397001" y="0"/>
                  </a:lnTo>
                </a:path>
                <a:path w="397509"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2" name="Google Shape;1202;p57"/>
            <p:cNvSpPr/>
            <p:nvPr/>
          </p:nvSpPr>
          <p:spPr>
            <a:xfrm>
              <a:off x="3134106" y="1856231"/>
              <a:ext cx="360045" cy="3175"/>
            </a:xfrm>
            <a:custGeom>
              <a:avLst/>
              <a:gdLst/>
              <a:ahLst/>
              <a:cxnLst/>
              <a:rect l="l" t="t" r="r" b="b"/>
              <a:pathLst>
                <a:path w="360045" h="3175" extrusionOk="0">
                  <a:moveTo>
                    <a:pt x="-19050" y="1523"/>
                  </a:moveTo>
                  <a:lnTo>
                    <a:pt x="378714"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3" name="Google Shape;1203;p57"/>
            <p:cNvSpPr/>
            <p:nvPr/>
          </p:nvSpPr>
          <p:spPr>
            <a:xfrm>
              <a:off x="3112770" y="2002536"/>
              <a:ext cx="400050" cy="157480"/>
            </a:xfrm>
            <a:custGeom>
              <a:avLst/>
              <a:gdLst/>
              <a:ahLst/>
              <a:cxnLst/>
              <a:rect l="l" t="t" r="r" b="b"/>
              <a:pathLst>
                <a:path w="400049" h="157480" extrusionOk="0">
                  <a:moveTo>
                    <a:pt x="2285" y="0"/>
                  </a:moveTo>
                  <a:lnTo>
                    <a:pt x="400050" y="0"/>
                  </a:lnTo>
                </a:path>
                <a:path w="400049"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04" name="Google Shape;1204;p57"/>
          <p:cNvGrpSpPr/>
          <p:nvPr/>
        </p:nvGrpSpPr>
        <p:grpSpPr>
          <a:xfrm>
            <a:off x="6858508" y="914780"/>
            <a:ext cx="5130800" cy="3312160"/>
            <a:chOff x="5143881" y="914780"/>
            <a:chExt cx="3848100" cy="3312160"/>
          </a:xfrm>
        </p:grpSpPr>
        <p:sp>
          <p:nvSpPr>
            <p:cNvPr id="1205" name="Google Shape;1205;p57"/>
            <p:cNvSpPr/>
            <p:nvPr/>
          </p:nvSpPr>
          <p:spPr>
            <a:xfrm>
              <a:off x="5143881" y="914780"/>
              <a:ext cx="3848100" cy="3312160"/>
            </a:xfrm>
            <a:custGeom>
              <a:avLst/>
              <a:gdLst/>
              <a:ahLst/>
              <a:cxnLst/>
              <a:rect l="l" t="t" r="r" b="b"/>
              <a:pathLst>
                <a:path w="3848100" h="3312160" extrusionOk="0">
                  <a:moveTo>
                    <a:pt x="3848100" y="3273552"/>
                  </a:moveTo>
                  <a:lnTo>
                    <a:pt x="3771900" y="3235452"/>
                  </a:lnTo>
                  <a:lnTo>
                    <a:pt x="3771900" y="3264027"/>
                  </a:lnTo>
                  <a:lnTo>
                    <a:pt x="72529" y="3261017"/>
                  </a:lnTo>
                  <a:lnTo>
                    <a:pt x="2796883" y="1639747"/>
                  </a:lnTo>
                  <a:lnTo>
                    <a:pt x="2811526" y="1664335"/>
                  </a:lnTo>
                  <a:lnTo>
                    <a:pt x="2841955" y="1616837"/>
                  </a:lnTo>
                  <a:lnTo>
                    <a:pt x="2857500" y="1592580"/>
                  </a:lnTo>
                  <a:lnTo>
                    <a:pt x="2772537" y="1598803"/>
                  </a:lnTo>
                  <a:lnTo>
                    <a:pt x="2787129" y="1623352"/>
                  </a:lnTo>
                  <a:lnTo>
                    <a:pt x="47625" y="3253841"/>
                  </a:lnTo>
                  <a:lnTo>
                    <a:pt x="47625" y="76200"/>
                  </a:lnTo>
                  <a:lnTo>
                    <a:pt x="76200" y="76200"/>
                  </a:lnTo>
                  <a:lnTo>
                    <a:pt x="69850" y="63500"/>
                  </a:lnTo>
                  <a:lnTo>
                    <a:pt x="38100" y="0"/>
                  </a:lnTo>
                  <a:lnTo>
                    <a:pt x="0" y="76200"/>
                  </a:lnTo>
                  <a:lnTo>
                    <a:pt x="28575" y="76200"/>
                  </a:lnTo>
                  <a:lnTo>
                    <a:pt x="28575" y="3270504"/>
                  </a:lnTo>
                  <a:lnTo>
                    <a:pt x="38100" y="3270504"/>
                  </a:lnTo>
                  <a:lnTo>
                    <a:pt x="38100" y="3280029"/>
                  </a:lnTo>
                  <a:lnTo>
                    <a:pt x="3771900" y="3283077"/>
                  </a:lnTo>
                  <a:lnTo>
                    <a:pt x="3771900" y="3311652"/>
                  </a:lnTo>
                  <a:lnTo>
                    <a:pt x="3829050" y="3283077"/>
                  </a:lnTo>
                  <a:lnTo>
                    <a:pt x="3848100" y="3273552"/>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6" name="Google Shape;1206;p57"/>
            <p:cNvSpPr/>
            <p:nvPr/>
          </p:nvSpPr>
          <p:spPr>
            <a:xfrm>
              <a:off x="6132575" y="2740151"/>
              <a:ext cx="172974" cy="158496"/>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7" name="Google Shape;1207;p57"/>
            <p:cNvSpPr/>
            <p:nvPr/>
          </p:nvSpPr>
          <p:spPr>
            <a:xfrm>
              <a:off x="7086600" y="1981200"/>
              <a:ext cx="172974" cy="158496"/>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8" name="Google Shape;1208;p57"/>
            <p:cNvSpPr/>
            <p:nvPr/>
          </p:nvSpPr>
          <p:spPr>
            <a:xfrm>
              <a:off x="7828026" y="3581400"/>
              <a:ext cx="172974" cy="158495"/>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09" name="Google Shape;1209;p57"/>
          <p:cNvGrpSpPr/>
          <p:nvPr/>
        </p:nvGrpSpPr>
        <p:grpSpPr>
          <a:xfrm>
            <a:off x="4133925" y="91452"/>
            <a:ext cx="4410633" cy="1112507"/>
            <a:chOff x="3100444" y="91452"/>
            <a:chExt cx="3307975" cy="1112507"/>
          </a:xfrm>
        </p:grpSpPr>
        <p:sp>
          <p:nvSpPr>
            <p:cNvPr id="1210" name="Google Shape;1210;p57"/>
            <p:cNvSpPr/>
            <p:nvPr/>
          </p:nvSpPr>
          <p:spPr>
            <a:xfrm>
              <a:off x="3100444" y="401495"/>
              <a:ext cx="372223" cy="35563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1" name="Google Shape;1211;p57"/>
            <p:cNvSpPr/>
            <p:nvPr/>
          </p:nvSpPr>
          <p:spPr>
            <a:xfrm>
              <a:off x="3271265" y="91452"/>
              <a:ext cx="1462277" cy="1112507"/>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2" name="Google Shape;1212;p57"/>
            <p:cNvSpPr/>
            <p:nvPr/>
          </p:nvSpPr>
          <p:spPr>
            <a:xfrm>
              <a:off x="4191761" y="91452"/>
              <a:ext cx="1160551" cy="111250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3" name="Google Shape;1213;p57"/>
            <p:cNvSpPr/>
            <p:nvPr/>
          </p:nvSpPr>
          <p:spPr>
            <a:xfrm>
              <a:off x="4810505" y="91452"/>
              <a:ext cx="1597914" cy="1112507"/>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4" name="Google Shape;1214;p57"/>
          <p:cNvSpPr txBox="1">
            <a:spLocks noGrp="1"/>
          </p:cNvSpPr>
          <p:nvPr>
            <p:ph type="title"/>
          </p:nvPr>
        </p:nvSpPr>
        <p:spPr>
          <a:xfrm>
            <a:off x="838200" y="456895"/>
            <a:ext cx="10515600" cy="689932"/>
          </a:xfrm>
          <a:prstGeom prst="rect">
            <a:avLst/>
          </a:prstGeom>
          <a:noFill/>
          <a:ln>
            <a:noFill/>
          </a:ln>
        </p:spPr>
        <p:txBody>
          <a:bodyPr spcFirstLastPara="1" wrap="square" lIns="0" tIns="12700" rIns="0" bIns="0" anchor="ctr" anchorCtr="0">
            <a:spAutoFit/>
          </a:bodyPr>
          <a:lstStyle/>
          <a:p>
            <a:pPr marL="13334" lvl="0" indent="0" algn="l" rtl="0">
              <a:lnSpc>
                <a:spcPct val="100000"/>
              </a:lnSpc>
              <a:spcBef>
                <a:spcPts val="0"/>
              </a:spcBef>
              <a:spcAft>
                <a:spcPts val="0"/>
              </a:spcAft>
              <a:buClr>
                <a:schemeClr val="dk1"/>
              </a:buClr>
              <a:buSzPts val="4400"/>
              <a:buFont typeface="Arial"/>
              <a:buNone/>
            </a:pPr>
            <a:r>
              <a:rPr lang="en-US">
                <a:latin typeface="Arial"/>
                <a:ea typeface="Arial"/>
                <a:cs typeface="Arial"/>
                <a:sym typeface="Arial"/>
              </a:rPr>
              <a:t>2. </a:t>
            </a:r>
            <a:r>
              <a:rPr lang="en-US"/>
              <a:t>Học từ điển</a:t>
            </a:r>
            <a:endParaRPr/>
          </a:p>
        </p:txBody>
      </p:sp>
      <p:grpSp>
        <p:nvGrpSpPr>
          <p:cNvPr id="1215" name="Google Shape;1215;p57"/>
          <p:cNvGrpSpPr/>
          <p:nvPr/>
        </p:nvGrpSpPr>
        <p:grpSpPr>
          <a:xfrm>
            <a:off x="6400800" y="4419601"/>
            <a:ext cx="4267876" cy="1412747"/>
            <a:chOff x="4800600" y="4419600"/>
            <a:chExt cx="3200907" cy="1412747"/>
          </a:xfrm>
        </p:grpSpPr>
        <p:sp>
          <p:nvSpPr>
            <p:cNvPr id="1216" name="Google Shape;1216;p57"/>
            <p:cNvSpPr/>
            <p:nvPr/>
          </p:nvSpPr>
          <p:spPr>
            <a:xfrm>
              <a:off x="4800600" y="5562600"/>
              <a:ext cx="2057400" cy="152400"/>
            </a:xfrm>
            <a:custGeom>
              <a:avLst/>
              <a:gdLst/>
              <a:ahLst/>
              <a:cxnLst/>
              <a:rect l="l" t="t" r="r" b="b"/>
              <a:pathLst>
                <a:path w="2057400" h="152400" extrusionOk="0">
                  <a:moveTo>
                    <a:pt x="0" y="152400"/>
                  </a:moveTo>
                  <a:lnTo>
                    <a:pt x="2057400" y="152400"/>
                  </a:lnTo>
                  <a:lnTo>
                    <a:pt x="2057400" y="0"/>
                  </a:lnTo>
                  <a:lnTo>
                    <a:pt x="0" y="0"/>
                  </a:lnTo>
                  <a:lnTo>
                    <a:pt x="0" y="15240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7" name="Google Shape;1217;p57"/>
            <p:cNvSpPr/>
            <p:nvPr/>
          </p:nvSpPr>
          <p:spPr>
            <a:xfrm>
              <a:off x="6934200" y="4419600"/>
              <a:ext cx="457200" cy="1219200"/>
            </a:xfrm>
            <a:custGeom>
              <a:avLst/>
              <a:gdLst/>
              <a:ahLst/>
              <a:cxnLst/>
              <a:rect l="l" t="t" r="r" b="b"/>
              <a:pathLst>
                <a:path w="457200" h="1219200" extrusionOk="0">
                  <a:moveTo>
                    <a:pt x="304800" y="381000"/>
                  </a:moveTo>
                  <a:lnTo>
                    <a:pt x="152400" y="381000"/>
                  </a:lnTo>
                  <a:lnTo>
                    <a:pt x="152400" y="1219200"/>
                  </a:lnTo>
                  <a:lnTo>
                    <a:pt x="304800" y="1219200"/>
                  </a:lnTo>
                  <a:lnTo>
                    <a:pt x="304800" y="381000"/>
                  </a:lnTo>
                  <a:close/>
                </a:path>
                <a:path w="457200" h="1219200" extrusionOk="0">
                  <a:moveTo>
                    <a:pt x="228600" y="0"/>
                  </a:moveTo>
                  <a:lnTo>
                    <a:pt x="0" y="457200"/>
                  </a:lnTo>
                  <a:lnTo>
                    <a:pt x="152400" y="457200"/>
                  </a:lnTo>
                  <a:lnTo>
                    <a:pt x="152400" y="381000"/>
                  </a:lnTo>
                  <a:lnTo>
                    <a:pt x="419100" y="381000"/>
                  </a:lnTo>
                  <a:lnTo>
                    <a:pt x="228600" y="0"/>
                  </a:lnTo>
                  <a:close/>
                </a:path>
                <a:path w="457200" h="1219200" extrusionOk="0">
                  <a:moveTo>
                    <a:pt x="419100" y="381000"/>
                  </a:moveTo>
                  <a:lnTo>
                    <a:pt x="304800" y="381000"/>
                  </a:lnTo>
                  <a:lnTo>
                    <a:pt x="304800" y="457200"/>
                  </a:lnTo>
                  <a:lnTo>
                    <a:pt x="457200" y="457200"/>
                  </a:lnTo>
                  <a:lnTo>
                    <a:pt x="419100" y="38100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8" name="Google Shape;1218;p57"/>
            <p:cNvSpPr/>
            <p:nvPr/>
          </p:nvSpPr>
          <p:spPr>
            <a:xfrm>
              <a:off x="6403847" y="5337047"/>
              <a:ext cx="1597660" cy="495300"/>
            </a:xfrm>
            <a:custGeom>
              <a:avLst/>
              <a:gdLst/>
              <a:ahLst/>
              <a:cxnLst/>
              <a:rect l="l" t="t" r="r" b="b"/>
              <a:pathLst>
                <a:path w="1597659" h="495300" extrusionOk="0">
                  <a:moveTo>
                    <a:pt x="1597152" y="0"/>
                  </a:moveTo>
                  <a:lnTo>
                    <a:pt x="0" y="0"/>
                  </a:lnTo>
                  <a:lnTo>
                    <a:pt x="0" y="495299"/>
                  </a:lnTo>
                  <a:lnTo>
                    <a:pt x="1597152" y="495299"/>
                  </a:lnTo>
                  <a:lnTo>
                    <a:pt x="1597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9" name="Google Shape;1219;p57"/>
          <p:cNvSpPr txBox="1"/>
          <p:nvPr/>
        </p:nvSpPr>
        <p:spPr>
          <a:xfrm>
            <a:off x="8538463" y="5337047"/>
            <a:ext cx="2130213" cy="407804"/>
          </a:xfrm>
          <a:prstGeom prst="rect">
            <a:avLst/>
          </a:prstGeom>
          <a:noFill/>
          <a:ln w="38100" cap="flat" cmpd="sng">
            <a:solidFill>
              <a:srgbClr val="FF9900"/>
            </a:solidFill>
            <a:prstDash val="solid"/>
            <a:round/>
            <a:headEnd type="none" w="sm" len="sm"/>
            <a:tailEnd type="none" w="sm" len="sm"/>
          </a:ln>
        </p:spPr>
        <p:txBody>
          <a:bodyPr spcFirstLastPara="1" wrap="square" lIns="0" tIns="38100" rIns="0" bIns="0" anchor="t" anchorCtr="0">
            <a:spAutoFit/>
          </a:bodyPr>
          <a:lstStyle/>
          <a:p>
            <a:pPr marL="9144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Clustering</a:t>
            </a:r>
            <a:endParaRPr sz="2400">
              <a:solidFill>
                <a:schemeClr val="dk1"/>
              </a:solidFill>
              <a:latin typeface="Arial"/>
              <a:ea typeface="Arial"/>
              <a:cs typeface="Arial"/>
              <a:sym typeface="Arial"/>
            </a:endParaRPr>
          </a:p>
        </p:txBody>
      </p:sp>
      <p:grpSp>
        <p:nvGrpSpPr>
          <p:cNvPr id="1220" name="Google Shape;1220;p57"/>
          <p:cNvGrpSpPr/>
          <p:nvPr/>
        </p:nvGrpSpPr>
        <p:grpSpPr>
          <a:xfrm>
            <a:off x="2206244" y="1362837"/>
            <a:ext cx="740833" cy="1000125"/>
            <a:chOff x="1654682" y="1362836"/>
            <a:chExt cx="555625" cy="1000125"/>
          </a:xfrm>
        </p:grpSpPr>
        <p:sp>
          <p:nvSpPr>
            <p:cNvPr id="1221" name="Google Shape;1221;p57"/>
            <p:cNvSpPr/>
            <p:nvPr/>
          </p:nvSpPr>
          <p:spPr>
            <a:xfrm>
              <a:off x="1654682" y="1362836"/>
              <a:ext cx="555625" cy="1000125"/>
            </a:xfrm>
            <a:custGeom>
              <a:avLst/>
              <a:gdLst/>
              <a:ahLst/>
              <a:cxnLst/>
              <a:rect l="l" t="t" r="r" b="b"/>
              <a:pathLst>
                <a:path w="555625" h="1000125" extrusionOk="0">
                  <a:moveTo>
                    <a:pt x="92583" y="999743"/>
                  </a:moveTo>
                  <a:lnTo>
                    <a:pt x="56524" y="992475"/>
                  </a:lnTo>
                  <a:lnTo>
                    <a:pt x="27098" y="972645"/>
                  </a:lnTo>
                  <a:lnTo>
                    <a:pt x="7268" y="943219"/>
                  </a:lnTo>
                  <a:lnTo>
                    <a:pt x="0" y="907161"/>
                  </a:lnTo>
                  <a:lnTo>
                    <a:pt x="0" y="92583"/>
                  </a:lnTo>
                  <a:lnTo>
                    <a:pt x="7268" y="56524"/>
                  </a:lnTo>
                  <a:lnTo>
                    <a:pt x="27098" y="27098"/>
                  </a:lnTo>
                  <a:lnTo>
                    <a:pt x="56524" y="7268"/>
                  </a:lnTo>
                  <a:lnTo>
                    <a:pt x="92583" y="0"/>
                  </a:lnTo>
                </a:path>
                <a:path w="555625" h="1000125" extrusionOk="0">
                  <a:moveTo>
                    <a:pt x="462915" y="0"/>
                  </a:moveTo>
                  <a:lnTo>
                    <a:pt x="498973" y="7268"/>
                  </a:lnTo>
                  <a:lnTo>
                    <a:pt x="528399" y="27098"/>
                  </a:lnTo>
                  <a:lnTo>
                    <a:pt x="548229" y="56524"/>
                  </a:lnTo>
                  <a:lnTo>
                    <a:pt x="555498" y="92583"/>
                  </a:lnTo>
                  <a:lnTo>
                    <a:pt x="555498" y="907161"/>
                  </a:lnTo>
                  <a:lnTo>
                    <a:pt x="548229" y="943219"/>
                  </a:lnTo>
                  <a:lnTo>
                    <a:pt x="528399" y="972645"/>
                  </a:lnTo>
                  <a:lnTo>
                    <a:pt x="498973" y="992475"/>
                  </a:lnTo>
                  <a:lnTo>
                    <a:pt x="462915" y="999743"/>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2" name="Google Shape;1222;p57"/>
            <p:cNvSpPr/>
            <p:nvPr/>
          </p:nvSpPr>
          <p:spPr>
            <a:xfrm>
              <a:off x="1760219" y="1557527"/>
              <a:ext cx="359410" cy="3175"/>
            </a:xfrm>
            <a:custGeom>
              <a:avLst/>
              <a:gdLst/>
              <a:ahLst/>
              <a:cxnLst/>
              <a:rect l="l" t="t" r="r" b="b"/>
              <a:pathLst>
                <a:path w="359410" h="3175" extrusionOk="0">
                  <a:moveTo>
                    <a:pt x="-19049" y="1524"/>
                  </a:moveTo>
                  <a:lnTo>
                    <a:pt x="377952" y="1524"/>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3" name="Google Shape;1223;p57"/>
            <p:cNvSpPr/>
            <p:nvPr/>
          </p:nvSpPr>
          <p:spPr>
            <a:xfrm>
              <a:off x="1760219" y="1702307"/>
              <a:ext cx="359410" cy="3175"/>
            </a:xfrm>
            <a:custGeom>
              <a:avLst/>
              <a:gdLst/>
              <a:ahLst/>
              <a:cxnLst/>
              <a:rect l="l" t="t" r="r" b="b"/>
              <a:pathLst>
                <a:path w="359410" h="3175" extrusionOk="0">
                  <a:moveTo>
                    <a:pt x="-19049" y="1523"/>
                  </a:moveTo>
                  <a:lnTo>
                    <a:pt x="377952"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4" name="Google Shape;1224;p57"/>
            <p:cNvSpPr/>
            <p:nvPr/>
          </p:nvSpPr>
          <p:spPr>
            <a:xfrm>
              <a:off x="1741169" y="1848611"/>
              <a:ext cx="400050" cy="300990"/>
            </a:xfrm>
            <a:custGeom>
              <a:avLst/>
              <a:gdLst/>
              <a:ahLst/>
              <a:cxnLst/>
              <a:rect l="l" t="t" r="r" b="b"/>
              <a:pathLst>
                <a:path w="400050" h="300989" extrusionOk="0">
                  <a:moveTo>
                    <a:pt x="2285" y="0"/>
                  </a:moveTo>
                  <a:lnTo>
                    <a:pt x="400049" y="0"/>
                  </a:lnTo>
                </a:path>
                <a:path w="400050" h="300989" extrusionOk="0">
                  <a:moveTo>
                    <a:pt x="2285" y="144779"/>
                  </a:moveTo>
                  <a:lnTo>
                    <a:pt x="400049" y="144779"/>
                  </a:lnTo>
                </a:path>
                <a:path w="400050" h="300989" extrusionOk="0">
                  <a:moveTo>
                    <a:pt x="0" y="300989"/>
                  </a:moveTo>
                  <a:lnTo>
                    <a:pt x="397001" y="30098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25" name="Google Shape;1225;p57"/>
          <p:cNvGrpSpPr/>
          <p:nvPr/>
        </p:nvGrpSpPr>
        <p:grpSpPr>
          <a:xfrm>
            <a:off x="3120644" y="1371980"/>
            <a:ext cx="740833" cy="1000760"/>
            <a:chOff x="2340482" y="1371980"/>
            <a:chExt cx="555625" cy="1000760"/>
          </a:xfrm>
        </p:grpSpPr>
        <p:sp>
          <p:nvSpPr>
            <p:cNvPr id="1226" name="Google Shape;1226;p57"/>
            <p:cNvSpPr/>
            <p:nvPr/>
          </p:nvSpPr>
          <p:spPr>
            <a:xfrm>
              <a:off x="2340482" y="1371980"/>
              <a:ext cx="555625" cy="1000760"/>
            </a:xfrm>
            <a:custGeom>
              <a:avLst/>
              <a:gdLst/>
              <a:ahLst/>
              <a:cxnLst/>
              <a:rect l="l" t="t" r="r" b="b"/>
              <a:pathLst>
                <a:path w="555625"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 w="555625" h="1000760" extrusionOk="0">
                  <a:moveTo>
                    <a:pt x="462915" y="0"/>
                  </a:moveTo>
                  <a:lnTo>
                    <a:pt x="498973" y="7268"/>
                  </a:lnTo>
                  <a:lnTo>
                    <a:pt x="528399" y="27098"/>
                  </a:lnTo>
                  <a:lnTo>
                    <a:pt x="548229" y="56524"/>
                  </a:lnTo>
                  <a:lnTo>
                    <a:pt x="555498" y="92583"/>
                  </a:lnTo>
                  <a:lnTo>
                    <a:pt x="555498" y="907923"/>
                  </a:lnTo>
                  <a:lnTo>
                    <a:pt x="548229" y="943981"/>
                  </a:lnTo>
                  <a:lnTo>
                    <a:pt x="528399" y="973407"/>
                  </a:lnTo>
                  <a:lnTo>
                    <a:pt x="498973" y="993237"/>
                  </a:lnTo>
                  <a:lnTo>
                    <a:pt x="462915"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7" name="Google Shape;1227;p57"/>
            <p:cNvSpPr/>
            <p:nvPr/>
          </p:nvSpPr>
          <p:spPr>
            <a:xfrm>
              <a:off x="2426969" y="1568957"/>
              <a:ext cx="397510" cy="144780"/>
            </a:xfrm>
            <a:custGeom>
              <a:avLst/>
              <a:gdLst/>
              <a:ahLst/>
              <a:cxnLst/>
              <a:rect l="l" t="t" r="r" b="b"/>
              <a:pathLst>
                <a:path w="397510" h="144780" extrusionOk="0">
                  <a:moveTo>
                    <a:pt x="0" y="0"/>
                  </a:moveTo>
                  <a:lnTo>
                    <a:pt x="397001" y="0"/>
                  </a:lnTo>
                </a:path>
                <a:path w="397510"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8" name="Google Shape;1228;p57"/>
            <p:cNvSpPr/>
            <p:nvPr/>
          </p:nvSpPr>
          <p:spPr>
            <a:xfrm>
              <a:off x="2448305" y="1856231"/>
              <a:ext cx="360045" cy="3175"/>
            </a:xfrm>
            <a:custGeom>
              <a:avLst/>
              <a:gdLst/>
              <a:ahLst/>
              <a:cxnLst/>
              <a:rect l="l" t="t" r="r" b="b"/>
              <a:pathLst>
                <a:path w="360044" h="3175" extrusionOk="0">
                  <a:moveTo>
                    <a:pt x="-19050" y="1523"/>
                  </a:moveTo>
                  <a:lnTo>
                    <a:pt x="378713"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9" name="Google Shape;1229;p57"/>
            <p:cNvSpPr/>
            <p:nvPr/>
          </p:nvSpPr>
          <p:spPr>
            <a:xfrm>
              <a:off x="2426969" y="2002536"/>
              <a:ext cx="400050" cy="157480"/>
            </a:xfrm>
            <a:custGeom>
              <a:avLst/>
              <a:gdLst/>
              <a:ahLst/>
              <a:cxnLst/>
              <a:rect l="l" t="t" r="r" b="b"/>
              <a:pathLst>
                <a:path w="400050" h="157480" extrusionOk="0">
                  <a:moveTo>
                    <a:pt x="2285" y="0"/>
                  </a:moveTo>
                  <a:lnTo>
                    <a:pt x="400049" y="0"/>
                  </a:lnTo>
                </a:path>
                <a:path w="400050"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30" name="Google Shape;1230;p57"/>
          <p:cNvGrpSpPr/>
          <p:nvPr/>
        </p:nvGrpSpPr>
        <p:grpSpPr>
          <a:xfrm>
            <a:off x="4035044" y="1371980"/>
            <a:ext cx="740833" cy="1000760"/>
            <a:chOff x="3026282" y="1371980"/>
            <a:chExt cx="555625" cy="1000760"/>
          </a:xfrm>
        </p:grpSpPr>
        <p:sp>
          <p:nvSpPr>
            <p:cNvPr id="1231" name="Google Shape;1231;p57"/>
            <p:cNvSpPr/>
            <p:nvPr/>
          </p:nvSpPr>
          <p:spPr>
            <a:xfrm>
              <a:off x="3026282" y="1371980"/>
              <a:ext cx="555625" cy="1000760"/>
            </a:xfrm>
            <a:custGeom>
              <a:avLst/>
              <a:gdLst/>
              <a:ahLst/>
              <a:cxnLst/>
              <a:rect l="l" t="t" r="r" b="b"/>
              <a:pathLst>
                <a:path w="555625" h="1000760" extrusionOk="0">
                  <a:moveTo>
                    <a:pt x="92583" y="1000506"/>
                  </a:moveTo>
                  <a:lnTo>
                    <a:pt x="56524" y="993237"/>
                  </a:lnTo>
                  <a:lnTo>
                    <a:pt x="27098" y="973407"/>
                  </a:lnTo>
                  <a:lnTo>
                    <a:pt x="7268" y="943981"/>
                  </a:lnTo>
                  <a:lnTo>
                    <a:pt x="0" y="907923"/>
                  </a:lnTo>
                  <a:lnTo>
                    <a:pt x="0" y="92583"/>
                  </a:lnTo>
                  <a:lnTo>
                    <a:pt x="7268" y="56524"/>
                  </a:lnTo>
                  <a:lnTo>
                    <a:pt x="27098" y="27098"/>
                  </a:lnTo>
                  <a:lnTo>
                    <a:pt x="56524" y="7268"/>
                  </a:lnTo>
                  <a:lnTo>
                    <a:pt x="92583" y="0"/>
                  </a:lnTo>
                </a:path>
                <a:path w="555625" h="1000760" extrusionOk="0">
                  <a:moveTo>
                    <a:pt x="462915" y="0"/>
                  </a:moveTo>
                  <a:lnTo>
                    <a:pt x="498973" y="7268"/>
                  </a:lnTo>
                  <a:lnTo>
                    <a:pt x="528399" y="27098"/>
                  </a:lnTo>
                  <a:lnTo>
                    <a:pt x="548229" y="56524"/>
                  </a:lnTo>
                  <a:lnTo>
                    <a:pt x="555497" y="92583"/>
                  </a:lnTo>
                  <a:lnTo>
                    <a:pt x="555497" y="907923"/>
                  </a:lnTo>
                  <a:lnTo>
                    <a:pt x="548229" y="943981"/>
                  </a:lnTo>
                  <a:lnTo>
                    <a:pt x="528399" y="973407"/>
                  </a:lnTo>
                  <a:lnTo>
                    <a:pt x="498973" y="993237"/>
                  </a:lnTo>
                  <a:lnTo>
                    <a:pt x="462915" y="1000506"/>
                  </a:lnTo>
                </a:path>
              </a:pathLst>
            </a:custGeom>
            <a:noFill/>
            <a:ln w="19050" cap="flat" cmpd="sng">
              <a:solidFill>
                <a:srgbClr val="0000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2" name="Google Shape;1232;p57"/>
            <p:cNvSpPr/>
            <p:nvPr/>
          </p:nvSpPr>
          <p:spPr>
            <a:xfrm>
              <a:off x="3112769" y="1568957"/>
              <a:ext cx="397510" cy="144780"/>
            </a:xfrm>
            <a:custGeom>
              <a:avLst/>
              <a:gdLst/>
              <a:ahLst/>
              <a:cxnLst/>
              <a:rect l="l" t="t" r="r" b="b"/>
              <a:pathLst>
                <a:path w="397510" h="144780" extrusionOk="0">
                  <a:moveTo>
                    <a:pt x="0" y="0"/>
                  </a:moveTo>
                  <a:lnTo>
                    <a:pt x="397001" y="0"/>
                  </a:lnTo>
                </a:path>
                <a:path w="397510" h="144780" extrusionOk="0">
                  <a:moveTo>
                    <a:pt x="0" y="144779"/>
                  </a:moveTo>
                  <a:lnTo>
                    <a:pt x="397001" y="144779"/>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3" name="Google Shape;1233;p57"/>
            <p:cNvSpPr/>
            <p:nvPr/>
          </p:nvSpPr>
          <p:spPr>
            <a:xfrm>
              <a:off x="3134105" y="1856231"/>
              <a:ext cx="360045" cy="3175"/>
            </a:xfrm>
            <a:custGeom>
              <a:avLst/>
              <a:gdLst/>
              <a:ahLst/>
              <a:cxnLst/>
              <a:rect l="l" t="t" r="r" b="b"/>
              <a:pathLst>
                <a:path w="360045" h="3175" extrusionOk="0">
                  <a:moveTo>
                    <a:pt x="-19050" y="1523"/>
                  </a:moveTo>
                  <a:lnTo>
                    <a:pt x="378714" y="1523"/>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4" name="Google Shape;1234;p57"/>
            <p:cNvSpPr/>
            <p:nvPr/>
          </p:nvSpPr>
          <p:spPr>
            <a:xfrm>
              <a:off x="3112769" y="2002536"/>
              <a:ext cx="400050" cy="157480"/>
            </a:xfrm>
            <a:custGeom>
              <a:avLst/>
              <a:gdLst/>
              <a:ahLst/>
              <a:cxnLst/>
              <a:rect l="l" t="t" r="r" b="b"/>
              <a:pathLst>
                <a:path w="400050" h="157480" extrusionOk="0">
                  <a:moveTo>
                    <a:pt x="2285" y="0"/>
                  </a:moveTo>
                  <a:lnTo>
                    <a:pt x="400050" y="0"/>
                  </a:lnTo>
                </a:path>
                <a:path w="400050" h="157480" extrusionOk="0">
                  <a:moveTo>
                    <a:pt x="0" y="156972"/>
                  </a:moveTo>
                  <a:lnTo>
                    <a:pt x="397001" y="156972"/>
                  </a:lnTo>
                </a:path>
              </a:pathLst>
            </a:custGeom>
            <a:noFill/>
            <a:ln w="41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35" name="Google Shape;1235;p57"/>
          <p:cNvSpPr txBox="1"/>
          <p:nvPr/>
        </p:nvSpPr>
        <p:spPr>
          <a:xfrm>
            <a:off x="4961128" y="1486153"/>
            <a:ext cx="575733" cy="5130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3200">
                <a:solidFill>
                  <a:srgbClr val="000099"/>
                </a:solidFill>
                <a:latin typeface="Arial"/>
                <a:ea typeface="Arial"/>
                <a:cs typeface="Arial"/>
                <a:sym typeface="Arial"/>
              </a:rPr>
              <a:t>…</a:t>
            </a:r>
            <a:endParaRPr sz="3200">
              <a:solidFill>
                <a:schemeClr val="dk1"/>
              </a:solidFill>
              <a:latin typeface="Arial"/>
              <a:ea typeface="Arial"/>
              <a:cs typeface="Arial"/>
              <a:sym typeface="Arial"/>
            </a:endParaRPr>
          </a:p>
        </p:txBody>
      </p:sp>
      <p:sp>
        <p:nvSpPr>
          <p:cNvPr id="1236" name="Google Shape;1236;p57"/>
          <p:cNvSpPr/>
          <p:nvPr/>
        </p:nvSpPr>
        <p:spPr>
          <a:xfrm>
            <a:off x="2743200" y="2514600"/>
            <a:ext cx="609600" cy="990600"/>
          </a:xfrm>
          <a:custGeom>
            <a:avLst/>
            <a:gdLst/>
            <a:ahLst/>
            <a:cxnLst/>
            <a:rect l="l" t="t" r="r" b="b"/>
            <a:pathLst>
              <a:path w="457200" h="990600" extrusionOk="0">
                <a:moveTo>
                  <a:pt x="152400" y="533400"/>
                </a:moveTo>
                <a:lnTo>
                  <a:pt x="0" y="533400"/>
                </a:lnTo>
                <a:lnTo>
                  <a:pt x="228600" y="990600"/>
                </a:lnTo>
                <a:lnTo>
                  <a:pt x="419100" y="609600"/>
                </a:lnTo>
                <a:lnTo>
                  <a:pt x="152400" y="609600"/>
                </a:lnTo>
                <a:lnTo>
                  <a:pt x="152400" y="533400"/>
                </a:lnTo>
                <a:close/>
              </a:path>
              <a:path w="457200" h="990600" extrusionOk="0">
                <a:moveTo>
                  <a:pt x="304800" y="0"/>
                </a:moveTo>
                <a:lnTo>
                  <a:pt x="152400" y="0"/>
                </a:lnTo>
                <a:lnTo>
                  <a:pt x="152400" y="609600"/>
                </a:lnTo>
                <a:lnTo>
                  <a:pt x="304800" y="609600"/>
                </a:lnTo>
                <a:lnTo>
                  <a:pt x="304800" y="0"/>
                </a:lnTo>
                <a:close/>
              </a:path>
              <a:path w="457200" h="990600" extrusionOk="0">
                <a:moveTo>
                  <a:pt x="457200" y="533400"/>
                </a:moveTo>
                <a:lnTo>
                  <a:pt x="304800" y="533400"/>
                </a:lnTo>
                <a:lnTo>
                  <a:pt x="304800" y="609600"/>
                </a:lnTo>
                <a:lnTo>
                  <a:pt x="419100" y="609600"/>
                </a:lnTo>
                <a:lnTo>
                  <a:pt x="457200" y="53340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7" name="Google Shape;1237;p57"/>
          <p:cNvSpPr txBox="1"/>
          <p:nvPr/>
        </p:nvSpPr>
        <p:spPr>
          <a:xfrm>
            <a:off x="8705089" y="6491223"/>
            <a:ext cx="282194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a:solidFill>
                  <a:schemeClr val="dk1"/>
                </a:solidFill>
                <a:latin typeface="Arial"/>
                <a:ea typeface="Arial"/>
                <a:cs typeface="Arial"/>
                <a:sym typeface="Arial"/>
              </a:rPr>
              <a:t>Slide credit: Jose</a:t>
            </a:r>
            <a:r>
              <a:rPr lang="en-US" sz="2700" baseline="-25000">
                <a:solidFill>
                  <a:srgbClr val="FFFFFF"/>
                </a:solidFill>
                <a:latin typeface="Arial"/>
                <a:ea typeface="Arial"/>
                <a:cs typeface="Arial"/>
                <a:sym typeface="Arial"/>
              </a:rPr>
              <a:t>2</a:t>
            </a:r>
            <a:r>
              <a:rPr lang="en-US" sz="1600">
                <a:solidFill>
                  <a:schemeClr val="dk1"/>
                </a:solidFill>
                <a:latin typeface="Arial"/>
                <a:ea typeface="Arial"/>
                <a:cs typeface="Arial"/>
                <a:sym typeface="Arial"/>
              </a:rPr>
              <a:t>f</a:t>
            </a:r>
            <a:r>
              <a:rPr lang="en-US" sz="2700" baseline="-25000">
                <a:solidFill>
                  <a:srgbClr val="FFFFFF"/>
                </a:solidFill>
                <a:latin typeface="Arial"/>
                <a:ea typeface="Arial"/>
                <a:cs typeface="Arial"/>
                <a:sym typeface="Arial"/>
              </a:rPr>
              <a:t>5</a:t>
            </a:r>
            <a:r>
              <a:rPr lang="en-US" sz="1600">
                <a:solidFill>
                  <a:schemeClr val="dk1"/>
                </a:solidFill>
                <a:latin typeface="Arial"/>
                <a:ea typeface="Arial"/>
                <a:cs typeface="Arial"/>
                <a:sym typeface="Arial"/>
              </a:rPr>
              <a:t>Sivic</a:t>
            </a:r>
            <a:endParaRPr sz="1600">
              <a:solidFill>
                <a:schemeClr val="dk1"/>
              </a:solidFill>
              <a:latin typeface="Arial"/>
              <a:ea typeface="Arial"/>
              <a:cs typeface="Arial"/>
              <a:sym typeface="Arial"/>
            </a:endParaRPr>
          </a:p>
        </p:txBody>
      </p:sp>
      <p:sp>
        <p:nvSpPr>
          <p:cNvPr id="1238" name="Google Shape;1238;p57"/>
          <p:cNvSpPr/>
          <p:nvPr/>
        </p:nvSpPr>
        <p:spPr>
          <a:xfrm>
            <a:off x="7823200" y="1143000"/>
            <a:ext cx="3486573" cy="495300"/>
          </a:xfrm>
          <a:custGeom>
            <a:avLst/>
            <a:gdLst/>
            <a:ahLst/>
            <a:cxnLst/>
            <a:rect l="l" t="t" r="r" b="b"/>
            <a:pathLst>
              <a:path w="2614929" h="495300" extrusionOk="0">
                <a:moveTo>
                  <a:pt x="2614422" y="0"/>
                </a:moveTo>
                <a:lnTo>
                  <a:pt x="0" y="0"/>
                </a:lnTo>
                <a:lnTo>
                  <a:pt x="0" y="495300"/>
                </a:lnTo>
                <a:lnTo>
                  <a:pt x="2614422" y="495300"/>
                </a:lnTo>
                <a:lnTo>
                  <a:pt x="261442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9" name="Google Shape;1239;p57"/>
          <p:cNvSpPr txBox="1"/>
          <p:nvPr/>
        </p:nvSpPr>
        <p:spPr>
          <a:xfrm>
            <a:off x="7823200" y="1143000"/>
            <a:ext cx="3486573" cy="407163"/>
          </a:xfrm>
          <a:prstGeom prst="rect">
            <a:avLst/>
          </a:prstGeom>
          <a:noFill/>
          <a:ln w="38100" cap="flat" cmpd="sng">
            <a:solidFill>
              <a:srgbClr val="FF9900"/>
            </a:solidFill>
            <a:prstDash val="solid"/>
            <a:round/>
            <a:headEnd type="none" w="sm" len="sm"/>
            <a:tailEnd type="none" w="sm" len="sm"/>
          </a:ln>
        </p:spPr>
        <p:txBody>
          <a:bodyPr spcFirstLastPara="1" wrap="square" lIns="0" tIns="37450" rIns="0" bIns="0" anchor="t" anchorCtr="0">
            <a:spAutoFit/>
          </a:bodyPr>
          <a:lstStyle/>
          <a:p>
            <a:pPr marL="9144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Visual vocabulary</a:t>
            </a:r>
            <a:endParaRPr sz="2400">
              <a:solidFill>
                <a:schemeClr val="dk1"/>
              </a:solidFill>
              <a:latin typeface="Arial"/>
              <a:ea typeface="Arial"/>
              <a:cs typeface="Arial"/>
              <a:sym typeface="Aria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grpSp>
        <p:nvGrpSpPr>
          <p:cNvPr id="1244" name="Google Shape;1244;p58"/>
          <p:cNvGrpSpPr/>
          <p:nvPr/>
        </p:nvGrpSpPr>
        <p:grpSpPr>
          <a:xfrm>
            <a:off x="3328219" y="159271"/>
            <a:ext cx="5933619" cy="947915"/>
            <a:chOff x="2496164" y="159270"/>
            <a:chExt cx="4450214" cy="947915"/>
          </a:xfrm>
        </p:grpSpPr>
        <p:sp>
          <p:nvSpPr>
            <p:cNvPr id="1245" name="Google Shape;1245;p58"/>
            <p:cNvSpPr/>
            <p:nvPr/>
          </p:nvSpPr>
          <p:spPr>
            <a:xfrm>
              <a:off x="2496164" y="405364"/>
              <a:ext cx="382775" cy="31900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6" name="Google Shape;1246;p58"/>
            <p:cNvSpPr/>
            <p:nvPr/>
          </p:nvSpPr>
          <p:spPr>
            <a:xfrm>
              <a:off x="2681478" y="159270"/>
              <a:ext cx="1022591" cy="9479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7" name="Google Shape;1247;p58"/>
            <p:cNvSpPr/>
            <p:nvPr/>
          </p:nvSpPr>
          <p:spPr>
            <a:xfrm>
              <a:off x="3242309" y="159270"/>
              <a:ext cx="709422" cy="94791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8" name="Google Shape;1248;p58"/>
            <p:cNvSpPr/>
            <p:nvPr/>
          </p:nvSpPr>
          <p:spPr>
            <a:xfrm>
              <a:off x="3392424" y="159270"/>
              <a:ext cx="934224" cy="94791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9" name="Google Shape;1249;p58"/>
            <p:cNvSpPr/>
            <p:nvPr/>
          </p:nvSpPr>
          <p:spPr>
            <a:xfrm>
              <a:off x="3767327" y="159270"/>
              <a:ext cx="1360170" cy="94791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0" name="Google Shape;1250;p58"/>
            <p:cNvSpPr/>
            <p:nvPr/>
          </p:nvSpPr>
          <p:spPr>
            <a:xfrm>
              <a:off x="4665726" y="159270"/>
              <a:ext cx="1203960" cy="94791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1" name="Google Shape;1251;p58"/>
            <p:cNvSpPr/>
            <p:nvPr/>
          </p:nvSpPr>
          <p:spPr>
            <a:xfrm>
              <a:off x="5407151" y="159270"/>
              <a:ext cx="805459" cy="94791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2" name="Google Shape;1252;p58"/>
            <p:cNvSpPr/>
            <p:nvPr/>
          </p:nvSpPr>
          <p:spPr>
            <a:xfrm>
              <a:off x="5653277" y="159270"/>
              <a:ext cx="838949" cy="947915"/>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3" name="Google Shape;1253;p58"/>
            <p:cNvSpPr/>
            <p:nvPr/>
          </p:nvSpPr>
          <p:spPr>
            <a:xfrm>
              <a:off x="5932931" y="159270"/>
              <a:ext cx="1013447" cy="947915"/>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54" name="Google Shape;1254;p58"/>
          <p:cNvSpPr txBox="1">
            <a:spLocks noGrp="1"/>
          </p:cNvSpPr>
          <p:nvPr>
            <p:ph type="title"/>
          </p:nvPr>
        </p:nvSpPr>
        <p:spPr>
          <a:xfrm>
            <a:off x="3302340" y="256541"/>
            <a:ext cx="5587153" cy="54419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400"/>
              <a:buFont typeface="Arial"/>
              <a:buNone/>
            </a:pPr>
            <a:r>
              <a:rPr lang="en-US" sz="3400">
                <a:latin typeface="Arial"/>
                <a:ea typeface="Arial"/>
                <a:cs typeface="Arial"/>
                <a:sym typeface="Arial"/>
              </a:rPr>
              <a:t>Ví </a:t>
            </a:r>
            <a:r>
              <a:rPr lang="en-US" sz="3400"/>
              <a:t>dụ </a:t>
            </a:r>
            <a:r>
              <a:rPr lang="en-US" sz="3400">
                <a:latin typeface="Arial"/>
                <a:ea typeface="Arial"/>
                <a:cs typeface="Arial"/>
                <a:sym typeface="Arial"/>
              </a:rPr>
              <a:t>t</a:t>
            </a:r>
            <a:r>
              <a:rPr lang="en-US" sz="3400"/>
              <a:t>ự điển học được</a:t>
            </a:r>
            <a:endParaRPr sz="3400">
              <a:latin typeface="Arial"/>
              <a:ea typeface="Arial"/>
              <a:cs typeface="Arial"/>
              <a:sym typeface="Arial"/>
            </a:endParaRPr>
          </a:p>
        </p:txBody>
      </p:sp>
      <p:sp>
        <p:nvSpPr>
          <p:cNvPr id="1255" name="Google Shape;1255;p58"/>
          <p:cNvSpPr/>
          <p:nvPr/>
        </p:nvSpPr>
        <p:spPr>
          <a:xfrm>
            <a:off x="2422143" y="990600"/>
            <a:ext cx="7347712" cy="5199888"/>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6" name="Google Shape;1256;p58"/>
          <p:cNvSpPr txBox="1"/>
          <p:nvPr/>
        </p:nvSpPr>
        <p:spPr>
          <a:xfrm>
            <a:off x="9768161" y="6561329"/>
            <a:ext cx="2217419"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a:solidFill>
                  <a:schemeClr val="dk1"/>
                </a:solidFill>
                <a:latin typeface="Arial"/>
                <a:ea typeface="Arial"/>
                <a:cs typeface="Arial"/>
                <a:sym typeface="Arial"/>
              </a:rPr>
              <a:t>Fei-Fei et al. 2005</a:t>
            </a:r>
            <a:endParaRPr sz="1600">
              <a:solidFill>
                <a:schemeClr val="dk1"/>
              </a:solidFill>
              <a:latin typeface="Arial"/>
              <a:ea typeface="Arial"/>
              <a:cs typeface="Arial"/>
              <a:sym typeface="Aria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SVM Tuyến tính</a:t>
            </a:r>
            <a:endParaRPr/>
          </a:p>
        </p:txBody>
      </p:sp>
      <p:grpSp>
        <p:nvGrpSpPr>
          <p:cNvPr id="179" name="Google Shape;179;p7"/>
          <p:cNvGrpSpPr/>
          <p:nvPr/>
        </p:nvGrpSpPr>
        <p:grpSpPr>
          <a:xfrm>
            <a:off x="1455927" y="1871662"/>
            <a:ext cx="4810506" cy="4648200"/>
            <a:chOff x="300227" y="1600200"/>
            <a:chExt cx="4810506" cy="4648200"/>
          </a:xfrm>
        </p:grpSpPr>
        <p:grpSp>
          <p:nvGrpSpPr>
            <p:cNvPr id="180" name="Google Shape;180;p7"/>
            <p:cNvGrpSpPr/>
            <p:nvPr/>
          </p:nvGrpSpPr>
          <p:grpSpPr>
            <a:xfrm>
              <a:off x="300227" y="1600200"/>
              <a:ext cx="4500373" cy="4648200"/>
              <a:chOff x="300227" y="1600200"/>
              <a:chExt cx="4500373" cy="4648200"/>
            </a:xfrm>
          </p:grpSpPr>
          <p:sp>
            <p:nvSpPr>
              <p:cNvPr id="181" name="Google Shape;181;p7"/>
              <p:cNvSpPr/>
              <p:nvPr/>
            </p:nvSpPr>
            <p:spPr>
              <a:xfrm>
                <a:off x="376427" y="3576827"/>
                <a:ext cx="162306" cy="16230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7"/>
              <p:cNvSpPr/>
              <p:nvPr/>
            </p:nvSpPr>
            <p:spPr>
              <a:xfrm>
                <a:off x="1062227" y="3653027"/>
                <a:ext cx="162306" cy="16230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7"/>
              <p:cNvSpPr/>
              <p:nvPr/>
            </p:nvSpPr>
            <p:spPr>
              <a:xfrm>
                <a:off x="1062227" y="4338827"/>
                <a:ext cx="162306" cy="16230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7"/>
              <p:cNvSpPr/>
              <p:nvPr/>
            </p:nvSpPr>
            <p:spPr>
              <a:xfrm>
                <a:off x="300227" y="3881627"/>
                <a:ext cx="162306" cy="16230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7"/>
              <p:cNvSpPr/>
              <p:nvPr/>
            </p:nvSpPr>
            <p:spPr>
              <a:xfrm>
                <a:off x="1824227" y="3729227"/>
                <a:ext cx="162305" cy="16230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7"/>
              <p:cNvSpPr/>
              <p:nvPr/>
            </p:nvSpPr>
            <p:spPr>
              <a:xfrm>
                <a:off x="2433827" y="4567427"/>
                <a:ext cx="162305" cy="16230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7"/>
              <p:cNvSpPr/>
              <p:nvPr/>
            </p:nvSpPr>
            <p:spPr>
              <a:xfrm>
                <a:off x="2662427" y="26624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7"/>
              <p:cNvSpPr/>
              <p:nvPr/>
            </p:nvSpPr>
            <p:spPr>
              <a:xfrm>
                <a:off x="3424427" y="29672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7"/>
              <p:cNvSpPr/>
              <p:nvPr/>
            </p:nvSpPr>
            <p:spPr>
              <a:xfrm>
                <a:off x="3653027" y="36530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7"/>
              <p:cNvSpPr/>
              <p:nvPr/>
            </p:nvSpPr>
            <p:spPr>
              <a:xfrm>
                <a:off x="2967227" y="36530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7"/>
              <p:cNvSpPr/>
              <p:nvPr/>
            </p:nvSpPr>
            <p:spPr>
              <a:xfrm>
                <a:off x="2205227" y="23576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7"/>
              <p:cNvSpPr/>
              <p:nvPr/>
            </p:nvSpPr>
            <p:spPr>
              <a:xfrm>
                <a:off x="1824227" y="5329428"/>
                <a:ext cx="162305" cy="16230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7"/>
              <p:cNvSpPr/>
              <p:nvPr/>
            </p:nvSpPr>
            <p:spPr>
              <a:xfrm>
                <a:off x="3653027" y="21290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7"/>
              <p:cNvSpPr/>
              <p:nvPr/>
            </p:nvSpPr>
            <p:spPr>
              <a:xfrm>
                <a:off x="2662427" y="5786628"/>
                <a:ext cx="162305" cy="16230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7"/>
              <p:cNvSpPr/>
              <p:nvPr/>
            </p:nvSpPr>
            <p:spPr>
              <a:xfrm>
                <a:off x="457199" y="2209800"/>
                <a:ext cx="3581400" cy="4038600"/>
              </a:xfrm>
              <a:custGeom>
                <a:avLst/>
                <a:gdLst/>
                <a:ahLst/>
                <a:cxnLst/>
                <a:rect l="l" t="t" r="r" b="b"/>
                <a:pathLst>
                  <a:path w="3581400" h="4038600" extrusionOk="0">
                    <a:moveTo>
                      <a:pt x="0" y="0"/>
                    </a:moveTo>
                    <a:lnTo>
                      <a:pt x="3581400" y="4038600"/>
                    </a:lnTo>
                  </a:path>
                </a:pathLst>
              </a:custGeom>
              <a:noFill/>
              <a:ln w="38100" cap="flat" cmpd="sng">
                <a:solidFill>
                  <a:srgbClr val="000000"/>
                </a:solidFill>
                <a:prstDash val="lg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7"/>
              <p:cNvSpPr/>
              <p:nvPr/>
            </p:nvSpPr>
            <p:spPr>
              <a:xfrm>
                <a:off x="4262627" y="44150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7"/>
              <p:cNvSpPr/>
              <p:nvPr/>
            </p:nvSpPr>
            <p:spPr>
              <a:xfrm>
                <a:off x="4491227" y="3272027"/>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7"/>
              <p:cNvSpPr/>
              <p:nvPr/>
            </p:nvSpPr>
            <p:spPr>
              <a:xfrm>
                <a:off x="2510027" y="1748028"/>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7"/>
              <p:cNvSpPr/>
              <p:nvPr/>
            </p:nvSpPr>
            <p:spPr>
              <a:xfrm>
                <a:off x="1143000" y="1600200"/>
                <a:ext cx="3657600" cy="3962400"/>
              </a:xfrm>
              <a:custGeom>
                <a:avLst/>
                <a:gdLst/>
                <a:ahLst/>
                <a:cxnLst/>
                <a:rect l="l" t="t" r="r" b="b"/>
                <a:pathLst>
                  <a:path w="3657600" h="3962400" extrusionOk="0">
                    <a:moveTo>
                      <a:pt x="0" y="0"/>
                    </a:moveTo>
                    <a:lnTo>
                      <a:pt x="3657600" y="3962400"/>
                    </a:lnTo>
                  </a:path>
                </a:pathLst>
              </a:custGeom>
              <a:noFill/>
              <a:ln w="38100" cap="flat" cmpd="sng">
                <a:solidFill>
                  <a:srgbClr val="000000"/>
                </a:solidFill>
                <a:prstDash val="lg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7"/>
              <p:cNvSpPr/>
              <p:nvPr/>
            </p:nvSpPr>
            <p:spPr>
              <a:xfrm>
                <a:off x="838200" y="1981200"/>
                <a:ext cx="3657600" cy="3962400"/>
              </a:xfrm>
              <a:custGeom>
                <a:avLst/>
                <a:gdLst/>
                <a:ahLst/>
                <a:cxnLst/>
                <a:rect l="l" t="t" r="r" b="b"/>
                <a:pathLst>
                  <a:path w="3657600" h="3962400" extrusionOk="0">
                    <a:moveTo>
                      <a:pt x="0" y="0"/>
                    </a:moveTo>
                    <a:lnTo>
                      <a:pt x="3657600" y="396240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7"/>
              <p:cNvSpPr/>
              <p:nvPr/>
            </p:nvSpPr>
            <p:spPr>
              <a:xfrm>
                <a:off x="1295272" y="2514600"/>
                <a:ext cx="686435" cy="609600"/>
              </a:xfrm>
              <a:custGeom>
                <a:avLst/>
                <a:gdLst/>
                <a:ahLst/>
                <a:cxnLst/>
                <a:rect l="l" t="t" r="r" b="b"/>
                <a:pathLst>
                  <a:path w="686435" h="609600" extrusionOk="0">
                    <a:moveTo>
                      <a:pt x="67845" y="439791"/>
                    </a:moveTo>
                    <a:lnTo>
                      <a:pt x="60833" y="441785"/>
                    </a:lnTo>
                    <a:lnTo>
                      <a:pt x="55058" y="446279"/>
                    </a:lnTo>
                    <a:lnTo>
                      <a:pt x="51308" y="452882"/>
                    </a:lnTo>
                    <a:lnTo>
                      <a:pt x="0" y="609600"/>
                    </a:lnTo>
                    <a:lnTo>
                      <a:pt x="53721" y="598804"/>
                    </a:lnTo>
                    <a:lnTo>
                      <a:pt x="41021" y="598804"/>
                    </a:lnTo>
                    <a:lnTo>
                      <a:pt x="15621" y="570357"/>
                    </a:lnTo>
                    <a:lnTo>
                      <a:pt x="68312" y="523513"/>
                    </a:lnTo>
                    <a:lnTo>
                      <a:pt x="87503" y="464692"/>
                    </a:lnTo>
                    <a:lnTo>
                      <a:pt x="88401" y="457174"/>
                    </a:lnTo>
                    <a:lnTo>
                      <a:pt x="86407" y="450167"/>
                    </a:lnTo>
                    <a:lnTo>
                      <a:pt x="81913" y="444422"/>
                    </a:lnTo>
                    <a:lnTo>
                      <a:pt x="75311" y="440689"/>
                    </a:lnTo>
                    <a:lnTo>
                      <a:pt x="67845" y="439791"/>
                    </a:lnTo>
                    <a:close/>
                  </a:path>
                  <a:path w="686435" h="609600" extrusionOk="0">
                    <a:moveTo>
                      <a:pt x="68312" y="523513"/>
                    </a:moveTo>
                    <a:lnTo>
                      <a:pt x="15621" y="570357"/>
                    </a:lnTo>
                    <a:lnTo>
                      <a:pt x="41021" y="598804"/>
                    </a:lnTo>
                    <a:lnTo>
                      <a:pt x="50449" y="590423"/>
                    </a:lnTo>
                    <a:lnTo>
                      <a:pt x="46482" y="590423"/>
                    </a:lnTo>
                    <a:lnTo>
                      <a:pt x="24511" y="565912"/>
                    </a:lnTo>
                    <a:lnTo>
                      <a:pt x="56588" y="559446"/>
                    </a:lnTo>
                    <a:lnTo>
                      <a:pt x="68312" y="523513"/>
                    </a:lnTo>
                    <a:close/>
                  </a:path>
                  <a:path w="686435" h="609600" extrusionOk="0">
                    <a:moveTo>
                      <a:pt x="154305" y="539750"/>
                    </a:moveTo>
                    <a:lnTo>
                      <a:pt x="93709" y="551964"/>
                    </a:lnTo>
                    <a:lnTo>
                      <a:pt x="41021" y="598804"/>
                    </a:lnTo>
                    <a:lnTo>
                      <a:pt x="53721" y="598804"/>
                    </a:lnTo>
                    <a:lnTo>
                      <a:pt x="161798" y="577088"/>
                    </a:lnTo>
                    <a:lnTo>
                      <a:pt x="168763" y="574184"/>
                    </a:lnTo>
                    <a:lnTo>
                      <a:pt x="173894" y="569007"/>
                    </a:lnTo>
                    <a:lnTo>
                      <a:pt x="176692" y="562282"/>
                    </a:lnTo>
                    <a:lnTo>
                      <a:pt x="176657" y="554736"/>
                    </a:lnTo>
                    <a:lnTo>
                      <a:pt x="173753" y="547715"/>
                    </a:lnTo>
                    <a:lnTo>
                      <a:pt x="168576" y="542575"/>
                    </a:lnTo>
                    <a:lnTo>
                      <a:pt x="161851" y="539769"/>
                    </a:lnTo>
                    <a:lnTo>
                      <a:pt x="154305" y="539750"/>
                    </a:lnTo>
                    <a:close/>
                  </a:path>
                  <a:path w="686435" h="609600" extrusionOk="0">
                    <a:moveTo>
                      <a:pt x="56588" y="559446"/>
                    </a:moveTo>
                    <a:lnTo>
                      <a:pt x="24511" y="565912"/>
                    </a:lnTo>
                    <a:lnTo>
                      <a:pt x="46482" y="590423"/>
                    </a:lnTo>
                    <a:lnTo>
                      <a:pt x="56588" y="559446"/>
                    </a:lnTo>
                    <a:close/>
                  </a:path>
                  <a:path w="686435" h="609600" extrusionOk="0">
                    <a:moveTo>
                      <a:pt x="93709" y="551964"/>
                    </a:moveTo>
                    <a:lnTo>
                      <a:pt x="56588" y="559446"/>
                    </a:lnTo>
                    <a:lnTo>
                      <a:pt x="46482" y="590423"/>
                    </a:lnTo>
                    <a:lnTo>
                      <a:pt x="50449" y="590423"/>
                    </a:lnTo>
                    <a:lnTo>
                      <a:pt x="93709" y="551964"/>
                    </a:lnTo>
                    <a:close/>
                  </a:path>
                  <a:path w="686435" h="609600" extrusionOk="0">
                    <a:moveTo>
                      <a:pt x="629465" y="50153"/>
                    </a:moveTo>
                    <a:lnTo>
                      <a:pt x="592344" y="57635"/>
                    </a:lnTo>
                    <a:lnTo>
                      <a:pt x="68312" y="523513"/>
                    </a:lnTo>
                    <a:lnTo>
                      <a:pt x="56588" y="559446"/>
                    </a:lnTo>
                    <a:lnTo>
                      <a:pt x="93709" y="551964"/>
                    </a:lnTo>
                    <a:lnTo>
                      <a:pt x="617741" y="86086"/>
                    </a:lnTo>
                    <a:lnTo>
                      <a:pt x="629465" y="50153"/>
                    </a:lnTo>
                    <a:close/>
                  </a:path>
                  <a:path w="686435" h="609600" extrusionOk="0">
                    <a:moveTo>
                      <a:pt x="682519" y="10795"/>
                    </a:moveTo>
                    <a:lnTo>
                      <a:pt x="645033" y="10795"/>
                    </a:lnTo>
                    <a:lnTo>
                      <a:pt x="670433" y="39242"/>
                    </a:lnTo>
                    <a:lnTo>
                      <a:pt x="617741" y="86086"/>
                    </a:lnTo>
                    <a:lnTo>
                      <a:pt x="598551" y="144907"/>
                    </a:lnTo>
                    <a:lnTo>
                      <a:pt x="597652" y="152425"/>
                    </a:lnTo>
                    <a:lnTo>
                      <a:pt x="599646" y="159432"/>
                    </a:lnTo>
                    <a:lnTo>
                      <a:pt x="604140" y="165177"/>
                    </a:lnTo>
                    <a:lnTo>
                      <a:pt x="610743" y="168910"/>
                    </a:lnTo>
                    <a:lnTo>
                      <a:pt x="618208" y="169808"/>
                    </a:lnTo>
                    <a:lnTo>
                      <a:pt x="625221" y="167814"/>
                    </a:lnTo>
                    <a:lnTo>
                      <a:pt x="630995" y="163320"/>
                    </a:lnTo>
                    <a:lnTo>
                      <a:pt x="634746" y="156717"/>
                    </a:lnTo>
                    <a:lnTo>
                      <a:pt x="682519" y="10795"/>
                    </a:lnTo>
                    <a:close/>
                  </a:path>
                  <a:path w="686435" h="609600" extrusionOk="0">
                    <a:moveTo>
                      <a:pt x="652516" y="19176"/>
                    </a:moveTo>
                    <a:lnTo>
                      <a:pt x="639572" y="19176"/>
                    </a:lnTo>
                    <a:lnTo>
                      <a:pt x="661543" y="43687"/>
                    </a:lnTo>
                    <a:lnTo>
                      <a:pt x="629465" y="50153"/>
                    </a:lnTo>
                    <a:lnTo>
                      <a:pt x="617741" y="86086"/>
                    </a:lnTo>
                    <a:lnTo>
                      <a:pt x="670433" y="39242"/>
                    </a:lnTo>
                    <a:lnTo>
                      <a:pt x="652516" y="19176"/>
                    </a:lnTo>
                    <a:close/>
                  </a:path>
                  <a:path w="686435" h="609600" extrusionOk="0">
                    <a:moveTo>
                      <a:pt x="686054" y="0"/>
                    </a:moveTo>
                    <a:lnTo>
                      <a:pt x="524256" y="32512"/>
                    </a:lnTo>
                    <a:lnTo>
                      <a:pt x="517290" y="35415"/>
                    </a:lnTo>
                    <a:lnTo>
                      <a:pt x="512159" y="40592"/>
                    </a:lnTo>
                    <a:lnTo>
                      <a:pt x="509361" y="47317"/>
                    </a:lnTo>
                    <a:lnTo>
                      <a:pt x="509397" y="54863"/>
                    </a:lnTo>
                    <a:lnTo>
                      <a:pt x="512300" y="61884"/>
                    </a:lnTo>
                    <a:lnTo>
                      <a:pt x="517477" y="67024"/>
                    </a:lnTo>
                    <a:lnTo>
                      <a:pt x="524202" y="69830"/>
                    </a:lnTo>
                    <a:lnTo>
                      <a:pt x="531749" y="69850"/>
                    </a:lnTo>
                    <a:lnTo>
                      <a:pt x="592344" y="57635"/>
                    </a:lnTo>
                    <a:lnTo>
                      <a:pt x="645033" y="10795"/>
                    </a:lnTo>
                    <a:lnTo>
                      <a:pt x="682519" y="10795"/>
                    </a:lnTo>
                    <a:lnTo>
                      <a:pt x="686054" y="0"/>
                    </a:lnTo>
                    <a:close/>
                  </a:path>
                  <a:path w="686435" h="609600" extrusionOk="0">
                    <a:moveTo>
                      <a:pt x="645033" y="10795"/>
                    </a:moveTo>
                    <a:lnTo>
                      <a:pt x="592344" y="57635"/>
                    </a:lnTo>
                    <a:lnTo>
                      <a:pt x="629465" y="50153"/>
                    </a:lnTo>
                    <a:lnTo>
                      <a:pt x="639572" y="19176"/>
                    </a:lnTo>
                    <a:lnTo>
                      <a:pt x="652516" y="19176"/>
                    </a:lnTo>
                    <a:lnTo>
                      <a:pt x="645033" y="10795"/>
                    </a:lnTo>
                    <a:close/>
                  </a:path>
                  <a:path w="686435" h="609600" extrusionOk="0">
                    <a:moveTo>
                      <a:pt x="639572" y="19176"/>
                    </a:moveTo>
                    <a:lnTo>
                      <a:pt x="629465" y="50153"/>
                    </a:lnTo>
                    <a:lnTo>
                      <a:pt x="661543" y="43687"/>
                    </a:lnTo>
                    <a:lnTo>
                      <a:pt x="639572" y="19176"/>
                    </a:lnTo>
                    <a:close/>
                  </a:path>
                </a:pathLst>
              </a:custGeom>
              <a:solidFill>
                <a:srgbClr val="00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2" name="Google Shape;202;p7"/>
            <p:cNvSpPr/>
            <p:nvPr/>
          </p:nvSpPr>
          <p:spPr>
            <a:xfrm>
              <a:off x="4948428" y="4186428"/>
              <a:ext cx="162305" cy="1623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3" name="Google Shape;203;p7"/>
          <p:cNvSpPr txBox="1"/>
          <p:nvPr/>
        </p:nvSpPr>
        <p:spPr>
          <a:xfrm>
            <a:off x="6261100" y="1777791"/>
            <a:ext cx="5632959" cy="2398092"/>
          </a:xfrm>
          <a:prstGeom prst="rect">
            <a:avLst/>
          </a:prstGeom>
          <a:noFill/>
          <a:ln>
            <a:noFill/>
          </a:ln>
        </p:spPr>
        <p:txBody>
          <a:bodyPr spcFirstLastPara="1" wrap="square" lIns="0" tIns="12700" rIns="0" bIns="0" anchor="t" anchorCtr="0">
            <a:spAutoFit/>
          </a:bodyPr>
          <a:lstStyle/>
          <a:p>
            <a:pPr marL="355600" marR="5080" lvl="0" indent="-342900" algn="l" rtl="0">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Là bộ phân loại dựa  trên xây dựng </a:t>
            </a:r>
            <a:r>
              <a:rPr lang="en-US" sz="2400" b="1" i="1">
                <a:solidFill>
                  <a:schemeClr val="dk1"/>
                </a:solidFill>
                <a:latin typeface="Arial"/>
                <a:ea typeface="Arial"/>
                <a:cs typeface="Arial"/>
                <a:sym typeface="Arial"/>
              </a:rPr>
              <a:t>siêu  phẳng </a:t>
            </a:r>
            <a:r>
              <a:rPr lang="en-US" sz="2400">
                <a:solidFill>
                  <a:schemeClr val="dk1"/>
                </a:solidFill>
                <a:latin typeface="Arial"/>
                <a:ea typeface="Arial"/>
                <a:cs typeface="Arial"/>
                <a:sym typeface="Arial"/>
              </a:rPr>
              <a:t>phân cách tối  ưu </a:t>
            </a:r>
            <a:r>
              <a:rPr lang="en-US" sz="2400" i="1">
                <a:solidFill>
                  <a:schemeClr val="dk1"/>
                </a:solidFill>
                <a:latin typeface="Arial"/>
                <a:ea typeface="Arial"/>
                <a:cs typeface="Arial"/>
                <a:sym typeface="Arial"/>
              </a:rPr>
              <a:t>(đường thẳng trong  trường hợp 2d)</a:t>
            </a:r>
            <a:endParaRPr sz="2400">
              <a:solidFill>
                <a:schemeClr val="dk1"/>
              </a:solidFill>
              <a:latin typeface="Arial"/>
              <a:ea typeface="Arial"/>
              <a:cs typeface="Arial"/>
              <a:sym typeface="Arial"/>
            </a:endParaRPr>
          </a:p>
          <a:p>
            <a:pPr marL="0" marR="0" lvl="0" indent="0" algn="l" rtl="0">
              <a:lnSpc>
                <a:spcPct val="100000"/>
              </a:lnSpc>
              <a:spcBef>
                <a:spcPts val="5"/>
              </a:spcBef>
              <a:spcAft>
                <a:spcPts val="0"/>
              </a:spcAft>
              <a:buClr>
                <a:schemeClr val="dk1"/>
              </a:buClr>
              <a:buSzPts val="3500"/>
              <a:buFont typeface="Arial"/>
              <a:buNone/>
            </a:pPr>
            <a:endParaRPr sz="3500">
              <a:solidFill>
                <a:schemeClr val="dk1"/>
              </a:solidFill>
              <a:latin typeface="Arial"/>
              <a:ea typeface="Arial"/>
              <a:cs typeface="Arial"/>
              <a:sym typeface="Arial"/>
            </a:endParaRPr>
          </a:p>
          <a:p>
            <a:pPr marL="355600" marR="211454" lvl="0" indent="-342900" algn="l" rtl="0">
              <a:lnSpc>
                <a:spcPct val="100000"/>
              </a:lnSpc>
              <a:spcBef>
                <a:spcPts val="5"/>
              </a:spcBef>
              <a:spcAft>
                <a:spcPts val="0"/>
              </a:spcAft>
              <a:buClr>
                <a:schemeClr val="dk1"/>
              </a:buClr>
              <a:buSzPts val="2400"/>
              <a:buFont typeface="Arial"/>
              <a:buChar char="•"/>
            </a:pPr>
            <a:r>
              <a:rPr lang="en-US" sz="2400">
                <a:solidFill>
                  <a:schemeClr val="dk1"/>
                </a:solidFill>
                <a:latin typeface="Arial"/>
                <a:ea typeface="Arial"/>
                <a:cs typeface="Arial"/>
                <a:sym typeface="Arial"/>
              </a:rPr>
              <a:t>Cực đại </a:t>
            </a:r>
            <a:r>
              <a:rPr lang="en-US" sz="2400" b="1" i="1">
                <a:solidFill>
                  <a:srgbClr val="00AF50"/>
                </a:solidFill>
                <a:latin typeface="Arial"/>
                <a:ea typeface="Arial"/>
                <a:cs typeface="Arial"/>
                <a:sym typeface="Arial"/>
              </a:rPr>
              <a:t>lề (margin) </a:t>
            </a:r>
            <a:r>
              <a:rPr lang="en-US" sz="2400" b="1" i="1">
                <a:solidFill>
                  <a:schemeClr val="dk1"/>
                </a:solidFill>
                <a:latin typeface="Arial"/>
                <a:ea typeface="Arial"/>
                <a:cs typeface="Arial"/>
                <a:sym typeface="Arial"/>
              </a:rPr>
              <a:t> </a:t>
            </a:r>
            <a:r>
              <a:rPr lang="en-US" sz="2400">
                <a:solidFill>
                  <a:schemeClr val="dk1"/>
                </a:solidFill>
                <a:latin typeface="Arial"/>
                <a:ea typeface="Arial"/>
                <a:cs typeface="Arial"/>
                <a:sym typeface="Arial"/>
              </a:rPr>
              <a:t>giữa mẫu huấn luyện  positive và negative</a:t>
            </a:r>
            <a:endParaRPr sz="240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59"/>
          <p:cNvSpPr/>
          <p:nvPr/>
        </p:nvSpPr>
        <p:spPr>
          <a:xfrm>
            <a:off x="9634727" y="52577"/>
            <a:ext cx="2463800" cy="5737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2" name="Google Shape;1262;p59"/>
          <p:cNvSpPr txBox="1">
            <a:spLocks noGrp="1"/>
          </p:cNvSpPr>
          <p:nvPr>
            <p:ph type="title"/>
          </p:nvPr>
        </p:nvSpPr>
        <p:spPr>
          <a:xfrm>
            <a:off x="1186011" y="638556"/>
            <a:ext cx="9821333" cy="69596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US" sz="4400" b="0">
                <a:latin typeface="Arial"/>
                <a:ea typeface="Arial"/>
                <a:cs typeface="Arial"/>
                <a:sym typeface="Arial"/>
              </a:rPr>
              <a:t>Một số vấn đề trong học từ điển</a:t>
            </a:r>
            <a:endParaRPr sz="4400">
              <a:latin typeface="Arial"/>
              <a:ea typeface="Arial"/>
              <a:cs typeface="Arial"/>
              <a:sym typeface="Arial"/>
            </a:endParaRPr>
          </a:p>
        </p:txBody>
      </p:sp>
      <p:sp>
        <p:nvSpPr>
          <p:cNvPr id="1263" name="Google Shape;1263;p59"/>
          <p:cNvSpPr txBox="1"/>
          <p:nvPr/>
        </p:nvSpPr>
        <p:spPr>
          <a:xfrm>
            <a:off x="309542" y="1506334"/>
            <a:ext cx="7433733" cy="3030957"/>
          </a:xfrm>
          <a:prstGeom prst="rect">
            <a:avLst/>
          </a:prstGeom>
          <a:noFill/>
          <a:ln>
            <a:noFill/>
          </a:ln>
        </p:spPr>
        <p:txBody>
          <a:bodyPr spcFirstLastPara="1" wrap="square" lIns="0" tIns="113650" rIns="0" bIns="0" anchor="t" anchorCtr="0">
            <a:spAutoFit/>
          </a:bodyPr>
          <a:lstStyle/>
          <a:p>
            <a:pPr marL="355600" marR="0" lvl="0" indent="-342900" algn="l" rtl="0">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Chọn kích thước như thế nào?</a:t>
            </a:r>
            <a:endParaRPr sz="3200">
              <a:solidFill>
                <a:schemeClr val="dk1"/>
              </a:solidFill>
              <a:latin typeface="Arial"/>
              <a:ea typeface="Arial"/>
              <a:cs typeface="Arial"/>
              <a:sym typeface="Arial"/>
            </a:endParaRPr>
          </a:p>
          <a:p>
            <a:pPr marL="755650" marR="217170" lvl="1" indent="-285750" algn="l" rtl="0">
              <a:lnSpc>
                <a:spcPct val="100000"/>
              </a:lnSpc>
              <a:spcBef>
                <a:spcPts val="70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Kích thước quá bé: visual words  không thể biểu diễn cho tất cả</a:t>
            </a:r>
            <a:endParaRPr sz="2800" b="0" i="0" u="none" strike="noStrike" cap="none">
              <a:solidFill>
                <a:schemeClr val="dk1"/>
              </a:solidFill>
              <a:latin typeface="Arial"/>
              <a:ea typeface="Arial"/>
              <a:cs typeface="Arial"/>
              <a:sym typeface="Arial"/>
            </a:endParaRPr>
          </a:p>
          <a:p>
            <a:pPr marL="712470" marR="0" lvl="0" indent="0" algn="l" rtl="0">
              <a:lnSpc>
                <a:spcPct val="100000"/>
              </a:lnSpc>
              <a:spcBef>
                <a:spcPts val="670"/>
              </a:spcBef>
              <a:spcAft>
                <a:spcPts val="0"/>
              </a:spcAft>
              <a:buNone/>
            </a:pPr>
            <a:r>
              <a:rPr lang="en-US" sz="2800">
                <a:solidFill>
                  <a:schemeClr val="dk1"/>
                </a:solidFill>
                <a:latin typeface="Arial"/>
                <a:ea typeface="Arial"/>
                <a:cs typeface="Arial"/>
                <a:sym typeface="Arial"/>
              </a:rPr>
              <a:t>các đối tượng</a:t>
            </a:r>
            <a:endParaRPr sz="2800">
              <a:solidFill>
                <a:schemeClr val="dk1"/>
              </a:solidFill>
              <a:latin typeface="Arial"/>
              <a:ea typeface="Arial"/>
              <a:cs typeface="Arial"/>
              <a:sym typeface="Arial"/>
            </a:endParaRPr>
          </a:p>
          <a:p>
            <a:pPr marL="755650" marR="5080" lvl="1" indent="-285750" algn="l" rtl="0">
              <a:lnSpc>
                <a:spcPct val="100000"/>
              </a:lnSpc>
              <a:spcBef>
                <a:spcPts val="675"/>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Kích thước quá lớn: quá dư thừa,  việc quantize không hiệu quả,  overfitting</a:t>
            </a:r>
            <a:endParaRPr sz="2800" b="0" i="0" u="none" strike="noStrike" cap="none">
              <a:solidFill>
                <a:schemeClr val="dk1"/>
              </a:solidFill>
              <a:latin typeface="Arial"/>
              <a:ea typeface="Arial"/>
              <a:cs typeface="Arial"/>
              <a:sym typeface="Arial"/>
            </a:endParaRPr>
          </a:p>
        </p:txBody>
      </p:sp>
      <p:sp>
        <p:nvSpPr>
          <p:cNvPr id="1264" name="Google Shape;1264;p59"/>
          <p:cNvSpPr/>
          <p:nvPr/>
        </p:nvSpPr>
        <p:spPr>
          <a:xfrm>
            <a:off x="7833360" y="1708408"/>
            <a:ext cx="3868313" cy="403852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60"/>
          <p:cNvSpPr/>
          <p:nvPr/>
        </p:nvSpPr>
        <p:spPr>
          <a:xfrm>
            <a:off x="9634727" y="52577"/>
            <a:ext cx="2463800" cy="5737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0" name="Google Shape;1270;p60"/>
          <p:cNvSpPr/>
          <p:nvPr/>
        </p:nvSpPr>
        <p:spPr>
          <a:xfrm>
            <a:off x="7620000" y="895350"/>
            <a:ext cx="3962400" cy="222885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271" name="Google Shape;1271;p60"/>
          <p:cNvGrpSpPr/>
          <p:nvPr/>
        </p:nvGrpSpPr>
        <p:grpSpPr>
          <a:xfrm>
            <a:off x="751849" y="159271"/>
            <a:ext cx="4218440" cy="947915"/>
            <a:chOff x="563886" y="159270"/>
            <a:chExt cx="3163830" cy="947915"/>
          </a:xfrm>
        </p:grpSpPr>
        <p:sp>
          <p:nvSpPr>
            <p:cNvPr id="1272" name="Google Shape;1272;p60"/>
            <p:cNvSpPr/>
            <p:nvPr/>
          </p:nvSpPr>
          <p:spPr>
            <a:xfrm>
              <a:off x="563886" y="423593"/>
              <a:ext cx="318327" cy="30989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3" name="Google Shape;1273;p60"/>
            <p:cNvSpPr/>
            <p:nvPr/>
          </p:nvSpPr>
          <p:spPr>
            <a:xfrm>
              <a:off x="713994" y="159270"/>
              <a:ext cx="1356359" cy="94791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4" name="Google Shape;1274;p60"/>
            <p:cNvSpPr/>
            <p:nvPr/>
          </p:nvSpPr>
          <p:spPr>
            <a:xfrm>
              <a:off x="1607819" y="159270"/>
              <a:ext cx="1345692" cy="94791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5" name="Google Shape;1275;p60"/>
            <p:cNvSpPr/>
            <p:nvPr/>
          </p:nvSpPr>
          <p:spPr>
            <a:xfrm>
              <a:off x="2491740" y="159270"/>
              <a:ext cx="1235976" cy="94791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76" name="Google Shape;1276;p60"/>
          <p:cNvSpPr/>
          <p:nvPr/>
        </p:nvSpPr>
        <p:spPr>
          <a:xfrm>
            <a:off x="1810413" y="5460077"/>
            <a:ext cx="7406835" cy="407323"/>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7" name="Google Shape;1277;p60"/>
          <p:cNvSpPr txBox="1"/>
          <p:nvPr/>
        </p:nvSpPr>
        <p:spPr>
          <a:xfrm>
            <a:off x="9513825" y="5134609"/>
            <a:ext cx="876300" cy="5130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3200" b="1">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grpSp>
        <p:nvGrpSpPr>
          <p:cNvPr id="1278" name="Google Shape;1278;p60"/>
          <p:cNvGrpSpPr/>
          <p:nvPr/>
        </p:nvGrpSpPr>
        <p:grpSpPr>
          <a:xfrm>
            <a:off x="1372108" y="2286380"/>
            <a:ext cx="9702800" cy="2857500"/>
            <a:chOff x="1029081" y="2286380"/>
            <a:chExt cx="7277100" cy="2857500"/>
          </a:xfrm>
        </p:grpSpPr>
        <p:sp>
          <p:nvSpPr>
            <p:cNvPr id="1279" name="Google Shape;1279;p60"/>
            <p:cNvSpPr/>
            <p:nvPr/>
          </p:nvSpPr>
          <p:spPr>
            <a:xfrm>
              <a:off x="1029081" y="2286380"/>
              <a:ext cx="7277100" cy="2857500"/>
            </a:xfrm>
            <a:custGeom>
              <a:avLst/>
              <a:gdLst/>
              <a:ahLst/>
              <a:cxnLst/>
              <a:rect l="l" t="t" r="r" b="b"/>
              <a:pathLst>
                <a:path w="7277100" h="2857500" extrusionOk="0">
                  <a:moveTo>
                    <a:pt x="7277100" y="2819400"/>
                  </a:moveTo>
                  <a:lnTo>
                    <a:pt x="7264400" y="2813050"/>
                  </a:lnTo>
                  <a:lnTo>
                    <a:pt x="7200900" y="2781300"/>
                  </a:lnTo>
                  <a:lnTo>
                    <a:pt x="7200900" y="2813050"/>
                  </a:lnTo>
                  <a:lnTo>
                    <a:pt x="44450" y="2813050"/>
                  </a:lnTo>
                  <a:lnTo>
                    <a:pt x="44450" y="76200"/>
                  </a:lnTo>
                  <a:lnTo>
                    <a:pt x="76200" y="76200"/>
                  </a:lnTo>
                  <a:lnTo>
                    <a:pt x="69850" y="63500"/>
                  </a:lnTo>
                  <a:lnTo>
                    <a:pt x="38100" y="0"/>
                  </a:lnTo>
                  <a:lnTo>
                    <a:pt x="0" y="76200"/>
                  </a:lnTo>
                  <a:lnTo>
                    <a:pt x="31750" y="76200"/>
                  </a:lnTo>
                  <a:lnTo>
                    <a:pt x="31750" y="2819400"/>
                  </a:lnTo>
                  <a:lnTo>
                    <a:pt x="38100" y="2819400"/>
                  </a:lnTo>
                  <a:lnTo>
                    <a:pt x="38100" y="2825750"/>
                  </a:lnTo>
                  <a:lnTo>
                    <a:pt x="7200900" y="2825750"/>
                  </a:lnTo>
                  <a:lnTo>
                    <a:pt x="7200900" y="2857500"/>
                  </a:lnTo>
                  <a:lnTo>
                    <a:pt x="7264400" y="2825750"/>
                  </a:lnTo>
                  <a:lnTo>
                    <a:pt x="7277100" y="2819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0" name="Google Shape;1280;p60"/>
            <p:cNvSpPr/>
            <p:nvPr/>
          </p:nvSpPr>
          <p:spPr>
            <a:xfrm>
              <a:off x="1448180" y="4496180"/>
              <a:ext cx="228600" cy="609600"/>
            </a:xfrm>
            <a:custGeom>
              <a:avLst/>
              <a:gdLst/>
              <a:ahLst/>
              <a:cxnLst/>
              <a:rect l="l" t="t" r="r" b="b"/>
              <a:pathLst>
                <a:path w="228600" h="609600" extrusionOk="0">
                  <a:moveTo>
                    <a:pt x="228600" y="0"/>
                  </a:moveTo>
                  <a:lnTo>
                    <a:pt x="0" y="0"/>
                  </a:lnTo>
                  <a:lnTo>
                    <a:pt x="0" y="609600"/>
                  </a:lnTo>
                  <a:lnTo>
                    <a:pt x="228600" y="609600"/>
                  </a:lnTo>
                  <a:lnTo>
                    <a:pt x="228600" y="0"/>
                  </a:lnTo>
                  <a:close/>
                </a:path>
              </a:pathLst>
            </a:custGeom>
            <a:solidFill>
              <a:srgbClr val="FF9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1" name="Google Shape;1281;p60"/>
            <p:cNvSpPr/>
            <p:nvPr/>
          </p:nvSpPr>
          <p:spPr>
            <a:xfrm>
              <a:off x="1448180" y="4496180"/>
              <a:ext cx="228600" cy="609600"/>
            </a:xfrm>
            <a:custGeom>
              <a:avLst/>
              <a:gdLst/>
              <a:ahLst/>
              <a:cxnLst/>
              <a:rect l="l" t="t" r="r" b="b"/>
              <a:pathLst>
                <a:path w="228600" h="609600" extrusionOk="0">
                  <a:moveTo>
                    <a:pt x="0" y="609600"/>
                  </a:moveTo>
                  <a:lnTo>
                    <a:pt x="228600" y="609600"/>
                  </a:lnTo>
                  <a:lnTo>
                    <a:pt x="228600" y="0"/>
                  </a:lnTo>
                  <a:lnTo>
                    <a:pt x="0" y="0"/>
                  </a:lnTo>
                  <a:lnTo>
                    <a:pt x="0" y="609600"/>
                  </a:lnTo>
                  <a:close/>
                </a:path>
              </a:pathLst>
            </a:custGeom>
            <a:noFill/>
            <a:ln w="9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2" name="Google Shape;1282;p60"/>
            <p:cNvSpPr/>
            <p:nvPr/>
          </p:nvSpPr>
          <p:spPr>
            <a:xfrm>
              <a:off x="1905380" y="3353180"/>
              <a:ext cx="228600" cy="1752600"/>
            </a:xfrm>
            <a:custGeom>
              <a:avLst/>
              <a:gdLst/>
              <a:ahLst/>
              <a:cxnLst/>
              <a:rect l="l" t="t" r="r" b="b"/>
              <a:pathLst>
                <a:path w="228600" h="1752600" extrusionOk="0">
                  <a:moveTo>
                    <a:pt x="228600" y="0"/>
                  </a:moveTo>
                  <a:lnTo>
                    <a:pt x="0" y="0"/>
                  </a:lnTo>
                  <a:lnTo>
                    <a:pt x="0" y="1752600"/>
                  </a:lnTo>
                  <a:lnTo>
                    <a:pt x="228600" y="1752600"/>
                  </a:lnTo>
                  <a:lnTo>
                    <a:pt x="228600" y="0"/>
                  </a:lnTo>
                  <a:close/>
                </a:path>
              </a:pathLst>
            </a:custGeom>
            <a:solidFill>
              <a:srgbClr val="FF9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3" name="Google Shape;1283;p60"/>
            <p:cNvSpPr/>
            <p:nvPr/>
          </p:nvSpPr>
          <p:spPr>
            <a:xfrm>
              <a:off x="1905380" y="3353180"/>
              <a:ext cx="228600" cy="1752600"/>
            </a:xfrm>
            <a:custGeom>
              <a:avLst/>
              <a:gdLst/>
              <a:ahLst/>
              <a:cxnLst/>
              <a:rect l="l" t="t" r="r" b="b"/>
              <a:pathLst>
                <a:path w="228600" h="1752600" extrusionOk="0">
                  <a:moveTo>
                    <a:pt x="0" y="1752600"/>
                  </a:moveTo>
                  <a:lnTo>
                    <a:pt x="228600" y="1752600"/>
                  </a:lnTo>
                  <a:lnTo>
                    <a:pt x="228600" y="0"/>
                  </a:lnTo>
                  <a:lnTo>
                    <a:pt x="0" y="0"/>
                  </a:lnTo>
                  <a:lnTo>
                    <a:pt x="0" y="1752600"/>
                  </a:lnTo>
                  <a:close/>
                </a:path>
              </a:pathLst>
            </a:custGeom>
            <a:noFill/>
            <a:ln w="9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4" name="Google Shape;1284;p60"/>
            <p:cNvSpPr/>
            <p:nvPr/>
          </p:nvSpPr>
          <p:spPr>
            <a:xfrm>
              <a:off x="2438780" y="3657980"/>
              <a:ext cx="228600" cy="1447800"/>
            </a:xfrm>
            <a:custGeom>
              <a:avLst/>
              <a:gdLst/>
              <a:ahLst/>
              <a:cxnLst/>
              <a:rect l="l" t="t" r="r" b="b"/>
              <a:pathLst>
                <a:path w="228600" h="1447800" extrusionOk="0">
                  <a:moveTo>
                    <a:pt x="228600" y="0"/>
                  </a:moveTo>
                  <a:lnTo>
                    <a:pt x="0" y="0"/>
                  </a:lnTo>
                  <a:lnTo>
                    <a:pt x="0" y="1447800"/>
                  </a:lnTo>
                  <a:lnTo>
                    <a:pt x="228600" y="1447800"/>
                  </a:lnTo>
                  <a:lnTo>
                    <a:pt x="228600" y="0"/>
                  </a:lnTo>
                  <a:close/>
                </a:path>
              </a:pathLst>
            </a:custGeom>
            <a:solidFill>
              <a:srgbClr val="FF9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5" name="Google Shape;1285;p60"/>
            <p:cNvSpPr/>
            <p:nvPr/>
          </p:nvSpPr>
          <p:spPr>
            <a:xfrm>
              <a:off x="2438780" y="3657980"/>
              <a:ext cx="228600" cy="1447800"/>
            </a:xfrm>
            <a:custGeom>
              <a:avLst/>
              <a:gdLst/>
              <a:ahLst/>
              <a:cxnLst/>
              <a:rect l="l" t="t" r="r" b="b"/>
              <a:pathLst>
                <a:path w="228600" h="1447800" extrusionOk="0">
                  <a:moveTo>
                    <a:pt x="0" y="1447800"/>
                  </a:moveTo>
                  <a:lnTo>
                    <a:pt x="228600" y="1447800"/>
                  </a:lnTo>
                  <a:lnTo>
                    <a:pt x="228600" y="0"/>
                  </a:lnTo>
                  <a:lnTo>
                    <a:pt x="0" y="0"/>
                  </a:lnTo>
                  <a:lnTo>
                    <a:pt x="0" y="1447800"/>
                  </a:lnTo>
                  <a:close/>
                </a:path>
              </a:pathLst>
            </a:custGeom>
            <a:noFill/>
            <a:ln w="9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6" name="Google Shape;1286;p60"/>
            <p:cNvSpPr/>
            <p:nvPr/>
          </p:nvSpPr>
          <p:spPr>
            <a:xfrm>
              <a:off x="2972180" y="4800980"/>
              <a:ext cx="228600" cy="304800"/>
            </a:xfrm>
            <a:custGeom>
              <a:avLst/>
              <a:gdLst/>
              <a:ahLst/>
              <a:cxnLst/>
              <a:rect l="l" t="t" r="r" b="b"/>
              <a:pathLst>
                <a:path w="228600" h="304800" extrusionOk="0">
                  <a:moveTo>
                    <a:pt x="228600" y="0"/>
                  </a:moveTo>
                  <a:lnTo>
                    <a:pt x="0" y="0"/>
                  </a:lnTo>
                  <a:lnTo>
                    <a:pt x="0" y="304800"/>
                  </a:lnTo>
                  <a:lnTo>
                    <a:pt x="228600" y="304800"/>
                  </a:lnTo>
                  <a:lnTo>
                    <a:pt x="228600" y="0"/>
                  </a:lnTo>
                  <a:close/>
                </a:path>
              </a:pathLst>
            </a:custGeom>
            <a:solidFill>
              <a:srgbClr val="FF9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7" name="Google Shape;1287;p60"/>
            <p:cNvSpPr/>
            <p:nvPr/>
          </p:nvSpPr>
          <p:spPr>
            <a:xfrm>
              <a:off x="2972180" y="4800980"/>
              <a:ext cx="228600" cy="304800"/>
            </a:xfrm>
            <a:custGeom>
              <a:avLst/>
              <a:gdLst/>
              <a:ahLst/>
              <a:cxnLst/>
              <a:rect l="l" t="t" r="r" b="b"/>
              <a:pathLst>
                <a:path w="228600" h="304800" extrusionOk="0">
                  <a:moveTo>
                    <a:pt x="0" y="304800"/>
                  </a:moveTo>
                  <a:lnTo>
                    <a:pt x="228600" y="304800"/>
                  </a:lnTo>
                  <a:lnTo>
                    <a:pt x="228600" y="0"/>
                  </a:lnTo>
                  <a:lnTo>
                    <a:pt x="0" y="0"/>
                  </a:lnTo>
                  <a:lnTo>
                    <a:pt x="0" y="304800"/>
                  </a:lnTo>
                  <a:close/>
                </a:path>
              </a:pathLst>
            </a:custGeom>
            <a:noFill/>
            <a:ln w="9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8" name="Google Shape;1288;p60"/>
            <p:cNvSpPr/>
            <p:nvPr/>
          </p:nvSpPr>
          <p:spPr>
            <a:xfrm>
              <a:off x="3505580" y="2819780"/>
              <a:ext cx="228600" cy="2286000"/>
            </a:xfrm>
            <a:custGeom>
              <a:avLst/>
              <a:gdLst/>
              <a:ahLst/>
              <a:cxnLst/>
              <a:rect l="l" t="t" r="r" b="b"/>
              <a:pathLst>
                <a:path w="228600" h="2286000" extrusionOk="0">
                  <a:moveTo>
                    <a:pt x="228600" y="0"/>
                  </a:moveTo>
                  <a:lnTo>
                    <a:pt x="0" y="0"/>
                  </a:lnTo>
                  <a:lnTo>
                    <a:pt x="0" y="2286000"/>
                  </a:lnTo>
                  <a:lnTo>
                    <a:pt x="228600" y="2286000"/>
                  </a:lnTo>
                  <a:lnTo>
                    <a:pt x="228600" y="0"/>
                  </a:lnTo>
                  <a:close/>
                </a:path>
              </a:pathLst>
            </a:custGeom>
            <a:solidFill>
              <a:srgbClr val="FF9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9" name="Google Shape;1289;p60"/>
            <p:cNvSpPr/>
            <p:nvPr/>
          </p:nvSpPr>
          <p:spPr>
            <a:xfrm>
              <a:off x="3505580" y="2819780"/>
              <a:ext cx="228600" cy="2286000"/>
            </a:xfrm>
            <a:custGeom>
              <a:avLst/>
              <a:gdLst/>
              <a:ahLst/>
              <a:cxnLst/>
              <a:rect l="l" t="t" r="r" b="b"/>
              <a:pathLst>
                <a:path w="228600" h="2286000" extrusionOk="0">
                  <a:moveTo>
                    <a:pt x="0" y="2286000"/>
                  </a:moveTo>
                  <a:lnTo>
                    <a:pt x="228600" y="2286000"/>
                  </a:lnTo>
                  <a:lnTo>
                    <a:pt x="228600" y="0"/>
                  </a:lnTo>
                  <a:lnTo>
                    <a:pt x="0" y="0"/>
                  </a:lnTo>
                  <a:lnTo>
                    <a:pt x="0" y="2286000"/>
                  </a:lnTo>
                  <a:close/>
                </a:path>
              </a:pathLst>
            </a:custGeom>
            <a:noFill/>
            <a:ln w="9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0" name="Google Shape;1290;p60"/>
            <p:cNvSpPr/>
            <p:nvPr/>
          </p:nvSpPr>
          <p:spPr>
            <a:xfrm>
              <a:off x="4038980" y="3962780"/>
              <a:ext cx="228600" cy="1143000"/>
            </a:xfrm>
            <a:custGeom>
              <a:avLst/>
              <a:gdLst/>
              <a:ahLst/>
              <a:cxnLst/>
              <a:rect l="l" t="t" r="r" b="b"/>
              <a:pathLst>
                <a:path w="228600" h="1143000" extrusionOk="0">
                  <a:moveTo>
                    <a:pt x="228600" y="0"/>
                  </a:moveTo>
                  <a:lnTo>
                    <a:pt x="0" y="0"/>
                  </a:lnTo>
                  <a:lnTo>
                    <a:pt x="0" y="1143000"/>
                  </a:lnTo>
                  <a:lnTo>
                    <a:pt x="228600" y="1143000"/>
                  </a:lnTo>
                  <a:lnTo>
                    <a:pt x="228600" y="0"/>
                  </a:lnTo>
                  <a:close/>
                </a:path>
              </a:pathLst>
            </a:custGeom>
            <a:solidFill>
              <a:srgbClr val="FF9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1" name="Google Shape;1291;p60"/>
            <p:cNvSpPr/>
            <p:nvPr/>
          </p:nvSpPr>
          <p:spPr>
            <a:xfrm>
              <a:off x="4038980" y="3962780"/>
              <a:ext cx="228600" cy="1143000"/>
            </a:xfrm>
            <a:custGeom>
              <a:avLst/>
              <a:gdLst/>
              <a:ahLst/>
              <a:cxnLst/>
              <a:rect l="l" t="t" r="r" b="b"/>
              <a:pathLst>
                <a:path w="228600" h="1143000" extrusionOk="0">
                  <a:moveTo>
                    <a:pt x="0" y="1143000"/>
                  </a:moveTo>
                  <a:lnTo>
                    <a:pt x="228600" y="1143000"/>
                  </a:lnTo>
                  <a:lnTo>
                    <a:pt x="228600" y="0"/>
                  </a:lnTo>
                  <a:lnTo>
                    <a:pt x="0" y="0"/>
                  </a:lnTo>
                  <a:lnTo>
                    <a:pt x="0" y="1143000"/>
                  </a:lnTo>
                  <a:close/>
                </a:path>
              </a:pathLst>
            </a:custGeom>
            <a:noFill/>
            <a:ln w="9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2" name="Google Shape;1292;p60"/>
            <p:cNvSpPr/>
            <p:nvPr/>
          </p:nvSpPr>
          <p:spPr>
            <a:xfrm>
              <a:off x="4572380" y="3505580"/>
              <a:ext cx="228600" cy="1600200"/>
            </a:xfrm>
            <a:custGeom>
              <a:avLst/>
              <a:gdLst/>
              <a:ahLst/>
              <a:cxnLst/>
              <a:rect l="l" t="t" r="r" b="b"/>
              <a:pathLst>
                <a:path w="228600" h="1600200" extrusionOk="0">
                  <a:moveTo>
                    <a:pt x="228600" y="0"/>
                  </a:moveTo>
                  <a:lnTo>
                    <a:pt x="0" y="0"/>
                  </a:lnTo>
                  <a:lnTo>
                    <a:pt x="0" y="1600200"/>
                  </a:lnTo>
                  <a:lnTo>
                    <a:pt x="228600" y="1600200"/>
                  </a:lnTo>
                  <a:lnTo>
                    <a:pt x="228600" y="0"/>
                  </a:lnTo>
                  <a:close/>
                </a:path>
              </a:pathLst>
            </a:custGeom>
            <a:solidFill>
              <a:srgbClr val="FF9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3" name="Google Shape;1293;p60"/>
            <p:cNvSpPr/>
            <p:nvPr/>
          </p:nvSpPr>
          <p:spPr>
            <a:xfrm>
              <a:off x="4572380" y="3505580"/>
              <a:ext cx="228600" cy="1600200"/>
            </a:xfrm>
            <a:custGeom>
              <a:avLst/>
              <a:gdLst/>
              <a:ahLst/>
              <a:cxnLst/>
              <a:rect l="l" t="t" r="r" b="b"/>
              <a:pathLst>
                <a:path w="228600" h="1600200" extrusionOk="0">
                  <a:moveTo>
                    <a:pt x="0" y="1600200"/>
                  </a:moveTo>
                  <a:lnTo>
                    <a:pt x="228600" y="1600200"/>
                  </a:lnTo>
                  <a:lnTo>
                    <a:pt x="228600" y="0"/>
                  </a:lnTo>
                  <a:lnTo>
                    <a:pt x="0" y="0"/>
                  </a:lnTo>
                  <a:lnTo>
                    <a:pt x="0" y="1600200"/>
                  </a:lnTo>
                  <a:close/>
                </a:path>
              </a:pathLst>
            </a:custGeom>
            <a:noFill/>
            <a:ln w="9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4" name="Google Shape;1294;p60"/>
            <p:cNvSpPr/>
            <p:nvPr/>
          </p:nvSpPr>
          <p:spPr>
            <a:xfrm>
              <a:off x="5029580" y="4267580"/>
              <a:ext cx="228600" cy="838200"/>
            </a:xfrm>
            <a:custGeom>
              <a:avLst/>
              <a:gdLst/>
              <a:ahLst/>
              <a:cxnLst/>
              <a:rect l="l" t="t" r="r" b="b"/>
              <a:pathLst>
                <a:path w="228600" h="838200" extrusionOk="0">
                  <a:moveTo>
                    <a:pt x="228600" y="0"/>
                  </a:moveTo>
                  <a:lnTo>
                    <a:pt x="0" y="0"/>
                  </a:lnTo>
                  <a:lnTo>
                    <a:pt x="0" y="838200"/>
                  </a:lnTo>
                  <a:lnTo>
                    <a:pt x="228600" y="838200"/>
                  </a:lnTo>
                  <a:lnTo>
                    <a:pt x="228600" y="0"/>
                  </a:lnTo>
                  <a:close/>
                </a:path>
              </a:pathLst>
            </a:custGeom>
            <a:solidFill>
              <a:srgbClr val="FF9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5" name="Google Shape;1295;p60"/>
            <p:cNvSpPr/>
            <p:nvPr/>
          </p:nvSpPr>
          <p:spPr>
            <a:xfrm>
              <a:off x="5029580" y="4267580"/>
              <a:ext cx="228600" cy="838200"/>
            </a:xfrm>
            <a:custGeom>
              <a:avLst/>
              <a:gdLst/>
              <a:ahLst/>
              <a:cxnLst/>
              <a:rect l="l" t="t" r="r" b="b"/>
              <a:pathLst>
                <a:path w="228600" h="838200" extrusionOk="0">
                  <a:moveTo>
                    <a:pt x="0" y="838200"/>
                  </a:moveTo>
                  <a:lnTo>
                    <a:pt x="228600" y="838200"/>
                  </a:lnTo>
                  <a:lnTo>
                    <a:pt x="228600" y="0"/>
                  </a:lnTo>
                  <a:lnTo>
                    <a:pt x="0" y="0"/>
                  </a:lnTo>
                  <a:lnTo>
                    <a:pt x="0" y="838200"/>
                  </a:lnTo>
                  <a:close/>
                </a:path>
              </a:pathLst>
            </a:custGeom>
            <a:noFill/>
            <a:ln w="9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6" name="Google Shape;1296;p60"/>
            <p:cNvSpPr/>
            <p:nvPr/>
          </p:nvSpPr>
          <p:spPr>
            <a:xfrm>
              <a:off x="5562980" y="3353180"/>
              <a:ext cx="228600" cy="1752600"/>
            </a:xfrm>
            <a:custGeom>
              <a:avLst/>
              <a:gdLst/>
              <a:ahLst/>
              <a:cxnLst/>
              <a:rect l="l" t="t" r="r" b="b"/>
              <a:pathLst>
                <a:path w="228600" h="1752600" extrusionOk="0">
                  <a:moveTo>
                    <a:pt x="228600" y="0"/>
                  </a:moveTo>
                  <a:lnTo>
                    <a:pt x="0" y="0"/>
                  </a:lnTo>
                  <a:lnTo>
                    <a:pt x="0" y="1752600"/>
                  </a:lnTo>
                  <a:lnTo>
                    <a:pt x="228600" y="1752600"/>
                  </a:lnTo>
                  <a:lnTo>
                    <a:pt x="228600" y="0"/>
                  </a:lnTo>
                  <a:close/>
                </a:path>
              </a:pathLst>
            </a:custGeom>
            <a:solidFill>
              <a:srgbClr val="FF9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7" name="Google Shape;1297;p60"/>
            <p:cNvSpPr/>
            <p:nvPr/>
          </p:nvSpPr>
          <p:spPr>
            <a:xfrm>
              <a:off x="5562980" y="3353180"/>
              <a:ext cx="228600" cy="1752600"/>
            </a:xfrm>
            <a:custGeom>
              <a:avLst/>
              <a:gdLst/>
              <a:ahLst/>
              <a:cxnLst/>
              <a:rect l="l" t="t" r="r" b="b"/>
              <a:pathLst>
                <a:path w="228600" h="1752600" extrusionOk="0">
                  <a:moveTo>
                    <a:pt x="0" y="1752600"/>
                  </a:moveTo>
                  <a:lnTo>
                    <a:pt x="228600" y="1752600"/>
                  </a:lnTo>
                  <a:lnTo>
                    <a:pt x="228600" y="0"/>
                  </a:lnTo>
                  <a:lnTo>
                    <a:pt x="0" y="0"/>
                  </a:lnTo>
                  <a:lnTo>
                    <a:pt x="0" y="1752600"/>
                  </a:lnTo>
                  <a:close/>
                </a:path>
              </a:pathLst>
            </a:custGeom>
            <a:noFill/>
            <a:ln w="9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8" name="Google Shape;1298;p60"/>
            <p:cNvSpPr/>
            <p:nvPr/>
          </p:nvSpPr>
          <p:spPr>
            <a:xfrm>
              <a:off x="6096380" y="4648580"/>
              <a:ext cx="228600" cy="457200"/>
            </a:xfrm>
            <a:custGeom>
              <a:avLst/>
              <a:gdLst/>
              <a:ahLst/>
              <a:cxnLst/>
              <a:rect l="l" t="t" r="r" b="b"/>
              <a:pathLst>
                <a:path w="228600" h="457200" extrusionOk="0">
                  <a:moveTo>
                    <a:pt x="228600" y="0"/>
                  </a:moveTo>
                  <a:lnTo>
                    <a:pt x="0" y="0"/>
                  </a:lnTo>
                  <a:lnTo>
                    <a:pt x="0" y="457200"/>
                  </a:lnTo>
                  <a:lnTo>
                    <a:pt x="228600" y="457200"/>
                  </a:lnTo>
                  <a:lnTo>
                    <a:pt x="228600" y="0"/>
                  </a:lnTo>
                  <a:close/>
                </a:path>
              </a:pathLst>
            </a:custGeom>
            <a:solidFill>
              <a:srgbClr val="FF9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9" name="Google Shape;1299;p60"/>
            <p:cNvSpPr/>
            <p:nvPr/>
          </p:nvSpPr>
          <p:spPr>
            <a:xfrm>
              <a:off x="6096380" y="4648580"/>
              <a:ext cx="228600" cy="457200"/>
            </a:xfrm>
            <a:custGeom>
              <a:avLst/>
              <a:gdLst/>
              <a:ahLst/>
              <a:cxnLst/>
              <a:rect l="l" t="t" r="r" b="b"/>
              <a:pathLst>
                <a:path w="228600" h="457200" extrusionOk="0">
                  <a:moveTo>
                    <a:pt x="0" y="457200"/>
                  </a:moveTo>
                  <a:lnTo>
                    <a:pt x="228600" y="457200"/>
                  </a:lnTo>
                  <a:lnTo>
                    <a:pt x="228600" y="0"/>
                  </a:lnTo>
                  <a:lnTo>
                    <a:pt x="0" y="0"/>
                  </a:lnTo>
                  <a:lnTo>
                    <a:pt x="0" y="457200"/>
                  </a:lnTo>
                  <a:close/>
                </a:path>
              </a:pathLst>
            </a:custGeom>
            <a:noFill/>
            <a:ln w="9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0" name="Google Shape;1300;p60"/>
            <p:cNvSpPr/>
            <p:nvPr/>
          </p:nvSpPr>
          <p:spPr>
            <a:xfrm>
              <a:off x="6553580" y="3810380"/>
              <a:ext cx="228600" cy="1295400"/>
            </a:xfrm>
            <a:custGeom>
              <a:avLst/>
              <a:gdLst/>
              <a:ahLst/>
              <a:cxnLst/>
              <a:rect l="l" t="t" r="r" b="b"/>
              <a:pathLst>
                <a:path w="228600" h="1295400" extrusionOk="0">
                  <a:moveTo>
                    <a:pt x="228600" y="0"/>
                  </a:moveTo>
                  <a:lnTo>
                    <a:pt x="0" y="0"/>
                  </a:lnTo>
                  <a:lnTo>
                    <a:pt x="0" y="1295400"/>
                  </a:lnTo>
                  <a:lnTo>
                    <a:pt x="228600" y="1295400"/>
                  </a:lnTo>
                  <a:lnTo>
                    <a:pt x="228600" y="0"/>
                  </a:lnTo>
                  <a:close/>
                </a:path>
              </a:pathLst>
            </a:custGeom>
            <a:solidFill>
              <a:srgbClr val="FF99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1" name="Google Shape;1301;p60"/>
            <p:cNvSpPr/>
            <p:nvPr/>
          </p:nvSpPr>
          <p:spPr>
            <a:xfrm>
              <a:off x="6553580" y="3810380"/>
              <a:ext cx="228600" cy="1295400"/>
            </a:xfrm>
            <a:custGeom>
              <a:avLst/>
              <a:gdLst/>
              <a:ahLst/>
              <a:cxnLst/>
              <a:rect l="l" t="t" r="r" b="b"/>
              <a:pathLst>
                <a:path w="228600" h="1295400" extrusionOk="0">
                  <a:moveTo>
                    <a:pt x="0" y="1295400"/>
                  </a:moveTo>
                  <a:lnTo>
                    <a:pt x="228600" y="1295400"/>
                  </a:lnTo>
                  <a:lnTo>
                    <a:pt x="228600" y="0"/>
                  </a:lnTo>
                  <a:lnTo>
                    <a:pt x="0" y="0"/>
                  </a:lnTo>
                  <a:lnTo>
                    <a:pt x="0" y="1295400"/>
                  </a:lnTo>
                  <a:close/>
                </a:path>
              </a:pathLst>
            </a:custGeom>
            <a:noFill/>
            <a:ln w="9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02" name="Google Shape;1302;p60"/>
          <p:cNvSpPr txBox="1"/>
          <p:nvPr/>
        </p:nvSpPr>
        <p:spPr>
          <a:xfrm rot="-5400000">
            <a:off x="254095" y="3703454"/>
            <a:ext cx="1139825" cy="294953"/>
          </a:xfrm>
          <a:prstGeom prst="rect">
            <a:avLst/>
          </a:prstGeom>
          <a:noFill/>
          <a:ln>
            <a:noFill/>
          </a:ln>
        </p:spPr>
        <p:txBody>
          <a:bodyPr spcFirstLastPara="1" wrap="square" lIns="0" tIns="0" rIns="0" bIns="0" anchor="t" anchorCtr="0">
            <a:spAutoFit/>
          </a:bodyPr>
          <a:lstStyle/>
          <a:p>
            <a:pPr marL="12700" marR="0" lvl="0" indent="0" algn="l" rtl="0">
              <a:lnSpc>
                <a:spcPct val="115500"/>
              </a:lnSpc>
              <a:spcBef>
                <a:spcPts val="0"/>
              </a:spcBef>
              <a:spcAft>
                <a:spcPts val="0"/>
              </a:spcAft>
              <a:buNone/>
            </a:pPr>
            <a:r>
              <a:rPr lang="en-US" sz="2000">
                <a:solidFill>
                  <a:schemeClr val="dk1"/>
                </a:solidFill>
                <a:latin typeface="Arial"/>
                <a:ea typeface="Arial"/>
                <a:cs typeface="Arial"/>
                <a:sym typeface="Arial"/>
              </a:rPr>
              <a:t>frequency</a:t>
            </a:r>
            <a:endParaRPr sz="2000">
              <a:solidFill>
                <a:schemeClr val="dk1"/>
              </a:solidFill>
              <a:latin typeface="Arial"/>
              <a:ea typeface="Arial"/>
              <a:cs typeface="Arial"/>
              <a:sym typeface="Arial"/>
            </a:endParaRPr>
          </a:p>
        </p:txBody>
      </p:sp>
      <p:sp>
        <p:nvSpPr>
          <p:cNvPr id="1303" name="Google Shape;1303;p60"/>
          <p:cNvSpPr txBox="1"/>
          <p:nvPr/>
        </p:nvSpPr>
        <p:spPr>
          <a:xfrm>
            <a:off x="4982126" y="5968746"/>
            <a:ext cx="1998133"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codewords</a:t>
            </a:r>
            <a:endParaRPr sz="2400">
              <a:solidFill>
                <a:schemeClr val="dk1"/>
              </a:solidFill>
              <a:latin typeface="Arial"/>
              <a:ea typeface="Arial"/>
              <a:cs typeface="Arial"/>
              <a:sym typeface="Arial"/>
            </a:endParaRPr>
          </a:p>
        </p:txBody>
      </p:sp>
      <p:sp>
        <p:nvSpPr>
          <p:cNvPr id="1304" name="Google Shape;1304;p60"/>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Biểu diễn ảnh</a:t>
            </a:r>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61"/>
          <p:cNvSpPr/>
          <p:nvPr/>
        </p:nvSpPr>
        <p:spPr>
          <a:xfrm>
            <a:off x="9634727" y="52577"/>
            <a:ext cx="2463800" cy="5737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0" name="Google Shape;1310;p61"/>
          <p:cNvSpPr txBox="1">
            <a:spLocks noGrp="1"/>
          </p:cNvSpPr>
          <p:nvPr>
            <p:ph type="title"/>
          </p:nvPr>
        </p:nvSpPr>
        <p:spPr>
          <a:xfrm>
            <a:off x="838200" y="0"/>
            <a:ext cx="6299359" cy="1238596"/>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US" sz="4400" b="0">
                <a:latin typeface="Arial"/>
                <a:ea typeface="Arial"/>
                <a:cs typeface="Arial"/>
                <a:sym typeface="Arial"/>
              </a:rPr>
              <a:t>Phân loại đối t</a:t>
            </a:r>
            <a:r>
              <a:rPr lang="en-US" sz="4400" b="0">
                <a:latin typeface="Times New Roman"/>
                <a:ea typeface="Times New Roman"/>
                <a:cs typeface="Times New Roman"/>
                <a:sym typeface="Times New Roman"/>
              </a:rPr>
              <a:t>ư</a:t>
            </a:r>
            <a:r>
              <a:rPr lang="en-US" sz="4400" b="0">
                <a:latin typeface="Arial"/>
                <a:ea typeface="Arial"/>
                <a:cs typeface="Arial"/>
                <a:sym typeface="Arial"/>
              </a:rPr>
              <a:t>ợng</a:t>
            </a:r>
            <a:endParaRPr sz="4400">
              <a:latin typeface="Arial"/>
              <a:ea typeface="Arial"/>
              <a:cs typeface="Arial"/>
              <a:sym typeface="Arial"/>
            </a:endParaRPr>
          </a:p>
        </p:txBody>
      </p:sp>
      <p:sp>
        <p:nvSpPr>
          <p:cNvPr id="1311" name="Google Shape;1311;p61"/>
          <p:cNvSpPr txBox="1"/>
          <p:nvPr/>
        </p:nvSpPr>
        <p:spPr>
          <a:xfrm>
            <a:off x="714588" y="1610614"/>
            <a:ext cx="10555393" cy="997585"/>
          </a:xfrm>
          <a:prstGeom prst="rect">
            <a:avLst/>
          </a:prstGeom>
          <a:noFill/>
          <a:ln>
            <a:noFill/>
          </a:ln>
        </p:spPr>
        <p:txBody>
          <a:bodyPr spcFirstLastPara="1" wrap="square" lIns="0" tIns="30475" rIns="0" bIns="0" anchor="t" anchorCtr="0">
            <a:spAutoFit/>
          </a:bodyPr>
          <a:lstStyle/>
          <a:p>
            <a:pPr marL="355600" marR="5080" lvl="0" indent="-342900" algn="l" rtl="0">
              <a:lnSpc>
                <a:spcPct val="119375"/>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Sau khi có biểu diễn BoW của các đối tượng,  làm thế nào để học mô hình phân loại chúng?</a:t>
            </a:r>
            <a:endParaRPr sz="3200">
              <a:solidFill>
                <a:schemeClr val="dk1"/>
              </a:solidFill>
              <a:latin typeface="Arial"/>
              <a:ea typeface="Arial"/>
              <a:cs typeface="Arial"/>
              <a:sym typeface="Arial"/>
            </a:endParaRPr>
          </a:p>
        </p:txBody>
      </p:sp>
      <p:grpSp>
        <p:nvGrpSpPr>
          <p:cNvPr id="1312" name="Google Shape;1312;p61"/>
          <p:cNvGrpSpPr/>
          <p:nvPr/>
        </p:nvGrpSpPr>
        <p:grpSpPr>
          <a:xfrm>
            <a:off x="8509000" y="2991993"/>
            <a:ext cx="3479800" cy="2209418"/>
            <a:chOff x="6381750" y="2991993"/>
            <a:chExt cx="2609850" cy="2209418"/>
          </a:xfrm>
        </p:grpSpPr>
        <p:sp>
          <p:nvSpPr>
            <p:cNvPr id="1313" name="Google Shape;1313;p61"/>
            <p:cNvSpPr/>
            <p:nvPr/>
          </p:nvSpPr>
          <p:spPr>
            <a:xfrm>
              <a:off x="7848980" y="2991993"/>
              <a:ext cx="152400" cy="1792605"/>
            </a:xfrm>
            <a:custGeom>
              <a:avLst/>
              <a:gdLst/>
              <a:ahLst/>
              <a:cxnLst/>
              <a:rect l="l" t="t" r="r" b="b"/>
              <a:pathLst>
                <a:path w="152400" h="1792604" extrusionOk="0">
                  <a:moveTo>
                    <a:pt x="152400" y="0"/>
                  </a:moveTo>
                  <a:lnTo>
                    <a:pt x="0" y="0"/>
                  </a:lnTo>
                  <a:lnTo>
                    <a:pt x="0" y="1792223"/>
                  </a:lnTo>
                  <a:lnTo>
                    <a:pt x="152400" y="1792223"/>
                  </a:lnTo>
                  <a:lnTo>
                    <a:pt x="152400" y="0"/>
                  </a:lnTo>
                  <a:close/>
                </a:path>
              </a:pathLst>
            </a:custGeom>
            <a:solidFill>
              <a:srgbClr val="B327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4" name="Google Shape;1314;p61"/>
            <p:cNvSpPr/>
            <p:nvPr/>
          </p:nvSpPr>
          <p:spPr>
            <a:xfrm>
              <a:off x="7848980" y="2991993"/>
              <a:ext cx="152400" cy="1792605"/>
            </a:xfrm>
            <a:custGeom>
              <a:avLst/>
              <a:gdLst/>
              <a:ahLst/>
              <a:cxnLst/>
              <a:rect l="l" t="t" r="r" b="b"/>
              <a:pathLst>
                <a:path w="152400" h="1792604" extrusionOk="0">
                  <a:moveTo>
                    <a:pt x="0" y="1792223"/>
                  </a:moveTo>
                  <a:lnTo>
                    <a:pt x="152400" y="1792223"/>
                  </a:lnTo>
                  <a:lnTo>
                    <a:pt x="152400" y="0"/>
                  </a:lnTo>
                  <a:lnTo>
                    <a:pt x="0" y="0"/>
                  </a:lnTo>
                  <a:lnTo>
                    <a:pt x="0" y="1792223"/>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5" name="Google Shape;1315;p61"/>
            <p:cNvSpPr/>
            <p:nvPr/>
          </p:nvSpPr>
          <p:spPr>
            <a:xfrm>
              <a:off x="6858380" y="4515993"/>
              <a:ext cx="152400" cy="268605"/>
            </a:xfrm>
            <a:custGeom>
              <a:avLst/>
              <a:gdLst/>
              <a:ahLst/>
              <a:cxnLst/>
              <a:rect l="l" t="t" r="r" b="b"/>
              <a:pathLst>
                <a:path w="152400" h="268604" extrusionOk="0">
                  <a:moveTo>
                    <a:pt x="152400" y="0"/>
                  </a:moveTo>
                  <a:lnTo>
                    <a:pt x="0" y="0"/>
                  </a:lnTo>
                  <a:lnTo>
                    <a:pt x="0" y="268223"/>
                  </a:lnTo>
                  <a:lnTo>
                    <a:pt x="152400" y="268223"/>
                  </a:lnTo>
                  <a:lnTo>
                    <a:pt x="152400" y="0"/>
                  </a:lnTo>
                  <a:close/>
                </a:path>
              </a:pathLst>
            </a:custGeom>
            <a:solidFill>
              <a:srgbClr val="B327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6" name="Google Shape;1316;p61"/>
            <p:cNvSpPr/>
            <p:nvPr/>
          </p:nvSpPr>
          <p:spPr>
            <a:xfrm>
              <a:off x="6858380" y="4515993"/>
              <a:ext cx="152400" cy="268605"/>
            </a:xfrm>
            <a:custGeom>
              <a:avLst/>
              <a:gdLst/>
              <a:ahLst/>
              <a:cxnLst/>
              <a:rect l="l" t="t" r="r" b="b"/>
              <a:pathLst>
                <a:path w="152400" h="268604" extrusionOk="0">
                  <a:moveTo>
                    <a:pt x="0" y="268223"/>
                  </a:moveTo>
                  <a:lnTo>
                    <a:pt x="152400" y="268223"/>
                  </a:lnTo>
                  <a:lnTo>
                    <a:pt x="152400" y="0"/>
                  </a:lnTo>
                  <a:lnTo>
                    <a:pt x="0" y="0"/>
                  </a:lnTo>
                  <a:lnTo>
                    <a:pt x="0" y="268223"/>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7" name="Google Shape;1317;p61"/>
            <p:cNvSpPr/>
            <p:nvPr/>
          </p:nvSpPr>
          <p:spPr>
            <a:xfrm>
              <a:off x="7315580" y="4287393"/>
              <a:ext cx="152400" cy="497205"/>
            </a:xfrm>
            <a:custGeom>
              <a:avLst/>
              <a:gdLst/>
              <a:ahLst/>
              <a:cxnLst/>
              <a:rect l="l" t="t" r="r" b="b"/>
              <a:pathLst>
                <a:path w="152400" h="497204" extrusionOk="0">
                  <a:moveTo>
                    <a:pt x="152400" y="0"/>
                  </a:moveTo>
                  <a:lnTo>
                    <a:pt x="0" y="0"/>
                  </a:lnTo>
                  <a:lnTo>
                    <a:pt x="0" y="496823"/>
                  </a:lnTo>
                  <a:lnTo>
                    <a:pt x="152400" y="496823"/>
                  </a:lnTo>
                  <a:lnTo>
                    <a:pt x="152400" y="0"/>
                  </a:lnTo>
                  <a:close/>
                </a:path>
              </a:pathLst>
            </a:custGeom>
            <a:solidFill>
              <a:srgbClr val="B327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8" name="Google Shape;1318;p61"/>
            <p:cNvSpPr/>
            <p:nvPr/>
          </p:nvSpPr>
          <p:spPr>
            <a:xfrm>
              <a:off x="7315580" y="4287393"/>
              <a:ext cx="152400" cy="497205"/>
            </a:xfrm>
            <a:custGeom>
              <a:avLst/>
              <a:gdLst/>
              <a:ahLst/>
              <a:cxnLst/>
              <a:rect l="l" t="t" r="r" b="b"/>
              <a:pathLst>
                <a:path w="152400" h="497204" extrusionOk="0">
                  <a:moveTo>
                    <a:pt x="0" y="496823"/>
                  </a:moveTo>
                  <a:lnTo>
                    <a:pt x="152400" y="496823"/>
                  </a:lnTo>
                  <a:lnTo>
                    <a:pt x="152400" y="0"/>
                  </a:lnTo>
                  <a:lnTo>
                    <a:pt x="0" y="0"/>
                  </a:lnTo>
                  <a:lnTo>
                    <a:pt x="0" y="496823"/>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9" name="Google Shape;1319;p61"/>
            <p:cNvSpPr/>
            <p:nvPr/>
          </p:nvSpPr>
          <p:spPr>
            <a:xfrm>
              <a:off x="8458580" y="4515993"/>
              <a:ext cx="152400" cy="268605"/>
            </a:xfrm>
            <a:custGeom>
              <a:avLst/>
              <a:gdLst/>
              <a:ahLst/>
              <a:cxnLst/>
              <a:rect l="l" t="t" r="r" b="b"/>
              <a:pathLst>
                <a:path w="152400" h="268604" extrusionOk="0">
                  <a:moveTo>
                    <a:pt x="152400" y="0"/>
                  </a:moveTo>
                  <a:lnTo>
                    <a:pt x="0" y="0"/>
                  </a:lnTo>
                  <a:lnTo>
                    <a:pt x="0" y="268223"/>
                  </a:lnTo>
                  <a:lnTo>
                    <a:pt x="152400" y="268223"/>
                  </a:lnTo>
                  <a:lnTo>
                    <a:pt x="152400" y="0"/>
                  </a:lnTo>
                  <a:close/>
                </a:path>
              </a:pathLst>
            </a:custGeom>
            <a:solidFill>
              <a:srgbClr val="B327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0" name="Google Shape;1320;p61"/>
            <p:cNvSpPr/>
            <p:nvPr/>
          </p:nvSpPr>
          <p:spPr>
            <a:xfrm>
              <a:off x="8458580" y="4515993"/>
              <a:ext cx="152400" cy="268605"/>
            </a:xfrm>
            <a:custGeom>
              <a:avLst/>
              <a:gdLst/>
              <a:ahLst/>
              <a:cxnLst/>
              <a:rect l="l" t="t" r="r" b="b"/>
              <a:pathLst>
                <a:path w="152400" h="268604" extrusionOk="0">
                  <a:moveTo>
                    <a:pt x="0" y="268223"/>
                  </a:moveTo>
                  <a:lnTo>
                    <a:pt x="152400" y="268223"/>
                  </a:lnTo>
                  <a:lnTo>
                    <a:pt x="152400" y="0"/>
                  </a:lnTo>
                  <a:lnTo>
                    <a:pt x="0" y="0"/>
                  </a:lnTo>
                  <a:lnTo>
                    <a:pt x="0" y="268223"/>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1" name="Google Shape;1321;p61"/>
            <p:cNvSpPr/>
            <p:nvPr/>
          </p:nvSpPr>
          <p:spPr>
            <a:xfrm>
              <a:off x="6381750" y="3031235"/>
              <a:ext cx="2609850" cy="1847850"/>
            </a:xfrm>
            <a:custGeom>
              <a:avLst/>
              <a:gdLst/>
              <a:ahLst/>
              <a:cxnLst/>
              <a:rect l="l" t="t" r="r" b="b"/>
              <a:pathLst>
                <a:path w="2609850" h="1847850" extrusionOk="0">
                  <a:moveTo>
                    <a:pt x="2609850" y="1752600"/>
                  </a:moveTo>
                  <a:lnTo>
                    <a:pt x="2586990" y="1733550"/>
                  </a:lnTo>
                  <a:lnTo>
                    <a:pt x="2495550" y="1657350"/>
                  </a:lnTo>
                  <a:lnTo>
                    <a:pt x="2495550" y="1733550"/>
                  </a:lnTo>
                  <a:lnTo>
                    <a:pt x="114300" y="1733550"/>
                  </a:lnTo>
                  <a:lnTo>
                    <a:pt x="114300" y="114300"/>
                  </a:lnTo>
                  <a:lnTo>
                    <a:pt x="190500" y="114300"/>
                  </a:lnTo>
                  <a:lnTo>
                    <a:pt x="174625" y="95250"/>
                  </a:lnTo>
                  <a:lnTo>
                    <a:pt x="95250" y="0"/>
                  </a:lnTo>
                  <a:lnTo>
                    <a:pt x="0" y="114300"/>
                  </a:lnTo>
                  <a:lnTo>
                    <a:pt x="76200" y="114300"/>
                  </a:lnTo>
                  <a:lnTo>
                    <a:pt x="76200" y="1752600"/>
                  </a:lnTo>
                  <a:lnTo>
                    <a:pt x="95250" y="1752600"/>
                  </a:lnTo>
                  <a:lnTo>
                    <a:pt x="95250" y="1771650"/>
                  </a:lnTo>
                  <a:lnTo>
                    <a:pt x="2495550" y="1771650"/>
                  </a:lnTo>
                  <a:lnTo>
                    <a:pt x="2495550" y="1847850"/>
                  </a:lnTo>
                  <a:lnTo>
                    <a:pt x="2586990" y="1771650"/>
                  </a:lnTo>
                  <a:lnTo>
                    <a:pt x="2609850" y="17526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2" name="Google Shape;1322;p61"/>
            <p:cNvSpPr/>
            <p:nvPr/>
          </p:nvSpPr>
          <p:spPr>
            <a:xfrm>
              <a:off x="8382000" y="4876038"/>
              <a:ext cx="381000" cy="266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3" name="Google Shape;1323;p61"/>
            <p:cNvSpPr/>
            <p:nvPr/>
          </p:nvSpPr>
          <p:spPr>
            <a:xfrm>
              <a:off x="6705600" y="4860036"/>
              <a:ext cx="312420" cy="3413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4" name="Google Shape;1324;p61"/>
            <p:cNvSpPr/>
            <p:nvPr/>
          </p:nvSpPr>
          <p:spPr>
            <a:xfrm>
              <a:off x="7239000" y="4860036"/>
              <a:ext cx="381000" cy="266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5" name="Google Shape;1325;p61"/>
            <p:cNvSpPr/>
            <p:nvPr/>
          </p:nvSpPr>
          <p:spPr>
            <a:xfrm>
              <a:off x="7742182" y="4896611"/>
              <a:ext cx="436836" cy="23050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26" name="Google Shape;1326;p61"/>
          <p:cNvGrpSpPr/>
          <p:nvPr/>
        </p:nvGrpSpPr>
        <p:grpSpPr>
          <a:xfrm>
            <a:off x="4445000" y="3067811"/>
            <a:ext cx="3479800" cy="2133599"/>
            <a:chOff x="3333750" y="3067811"/>
            <a:chExt cx="2609850" cy="2133599"/>
          </a:xfrm>
        </p:grpSpPr>
        <p:sp>
          <p:nvSpPr>
            <p:cNvPr id="1327" name="Google Shape;1327;p61"/>
            <p:cNvSpPr/>
            <p:nvPr/>
          </p:nvSpPr>
          <p:spPr>
            <a:xfrm>
              <a:off x="4724780" y="4668392"/>
              <a:ext cx="152400" cy="152400"/>
            </a:xfrm>
            <a:custGeom>
              <a:avLst/>
              <a:gdLst/>
              <a:ahLst/>
              <a:cxnLst/>
              <a:rect l="l" t="t" r="r" b="b"/>
              <a:pathLst>
                <a:path w="152400" h="152400" extrusionOk="0">
                  <a:moveTo>
                    <a:pt x="152400" y="0"/>
                  </a:moveTo>
                  <a:lnTo>
                    <a:pt x="0" y="0"/>
                  </a:lnTo>
                  <a:lnTo>
                    <a:pt x="0" y="152399"/>
                  </a:lnTo>
                  <a:lnTo>
                    <a:pt x="152400" y="152399"/>
                  </a:lnTo>
                  <a:lnTo>
                    <a:pt x="1524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8" name="Google Shape;1328;p61"/>
            <p:cNvSpPr/>
            <p:nvPr/>
          </p:nvSpPr>
          <p:spPr>
            <a:xfrm>
              <a:off x="4724780" y="4668392"/>
              <a:ext cx="152400" cy="152400"/>
            </a:xfrm>
            <a:custGeom>
              <a:avLst/>
              <a:gdLst/>
              <a:ahLst/>
              <a:cxnLst/>
              <a:rect l="l" t="t" r="r" b="b"/>
              <a:pathLst>
                <a:path w="152400" h="152400" extrusionOk="0">
                  <a:moveTo>
                    <a:pt x="0" y="152399"/>
                  </a:moveTo>
                  <a:lnTo>
                    <a:pt x="152400" y="152399"/>
                  </a:lnTo>
                  <a:lnTo>
                    <a:pt x="152400" y="0"/>
                  </a:lnTo>
                  <a:lnTo>
                    <a:pt x="0" y="0"/>
                  </a:lnTo>
                  <a:lnTo>
                    <a:pt x="0" y="152399"/>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9" name="Google Shape;1329;p61"/>
            <p:cNvSpPr/>
            <p:nvPr/>
          </p:nvSpPr>
          <p:spPr>
            <a:xfrm>
              <a:off x="3810380" y="3677792"/>
              <a:ext cx="152400" cy="1143000"/>
            </a:xfrm>
            <a:custGeom>
              <a:avLst/>
              <a:gdLst/>
              <a:ahLst/>
              <a:cxnLst/>
              <a:rect l="l" t="t" r="r" b="b"/>
              <a:pathLst>
                <a:path w="152400" h="1143000" extrusionOk="0">
                  <a:moveTo>
                    <a:pt x="152400" y="0"/>
                  </a:moveTo>
                  <a:lnTo>
                    <a:pt x="0" y="0"/>
                  </a:lnTo>
                  <a:lnTo>
                    <a:pt x="0" y="1142999"/>
                  </a:lnTo>
                  <a:lnTo>
                    <a:pt x="152400" y="1142999"/>
                  </a:lnTo>
                  <a:lnTo>
                    <a:pt x="1524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0" name="Google Shape;1330;p61"/>
            <p:cNvSpPr/>
            <p:nvPr/>
          </p:nvSpPr>
          <p:spPr>
            <a:xfrm>
              <a:off x="3810380" y="3677792"/>
              <a:ext cx="152400" cy="1143000"/>
            </a:xfrm>
            <a:custGeom>
              <a:avLst/>
              <a:gdLst/>
              <a:ahLst/>
              <a:cxnLst/>
              <a:rect l="l" t="t" r="r" b="b"/>
              <a:pathLst>
                <a:path w="152400" h="1143000" extrusionOk="0">
                  <a:moveTo>
                    <a:pt x="0" y="1142999"/>
                  </a:moveTo>
                  <a:lnTo>
                    <a:pt x="152400" y="1142999"/>
                  </a:lnTo>
                  <a:lnTo>
                    <a:pt x="152400" y="0"/>
                  </a:lnTo>
                  <a:lnTo>
                    <a:pt x="0" y="0"/>
                  </a:lnTo>
                  <a:lnTo>
                    <a:pt x="0" y="1142999"/>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1" name="Google Shape;1331;p61"/>
            <p:cNvSpPr/>
            <p:nvPr/>
          </p:nvSpPr>
          <p:spPr>
            <a:xfrm>
              <a:off x="4267580" y="4668392"/>
              <a:ext cx="152400" cy="152400"/>
            </a:xfrm>
            <a:custGeom>
              <a:avLst/>
              <a:gdLst/>
              <a:ahLst/>
              <a:cxnLst/>
              <a:rect l="l" t="t" r="r" b="b"/>
              <a:pathLst>
                <a:path w="152400" h="152400" extrusionOk="0">
                  <a:moveTo>
                    <a:pt x="152400" y="0"/>
                  </a:moveTo>
                  <a:lnTo>
                    <a:pt x="0" y="0"/>
                  </a:lnTo>
                  <a:lnTo>
                    <a:pt x="0" y="152399"/>
                  </a:lnTo>
                  <a:lnTo>
                    <a:pt x="152400" y="152399"/>
                  </a:lnTo>
                  <a:lnTo>
                    <a:pt x="1524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2" name="Google Shape;1332;p61"/>
            <p:cNvSpPr/>
            <p:nvPr/>
          </p:nvSpPr>
          <p:spPr>
            <a:xfrm>
              <a:off x="4267580" y="4668392"/>
              <a:ext cx="152400" cy="152400"/>
            </a:xfrm>
            <a:custGeom>
              <a:avLst/>
              <a:gdLst/>
              <a:ahLst/>
              <a:cxnLst/>
              <a:rect l="l" t="t" r="r" b="b"/>
              <a:pathLst>
                <a:path w="152400" h="152400" extrusionOk="0">
                  <a:moveTo>
                    <a:pt x="0" y="152399"/>
                  </a:moveTo>
                  <a:lnTo>
                    <a:pt x="152400" y="152399"/>
                  </a:lnTo>
                  <a:lnTo>
                    <a:pt x="152400" y="0"/>
                  </a:lnTo>
                  <a:lnTo>
                    <a:pt x="0" y="0"/>
                  </a:lnTo>
                  <a:lnTo>
                    <a:pt x="0" y="152399"/>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3" name="Google Shape;1333;p61"/>
            <p:cNvSpPr/>
            <p:nvPr/>
          </p:nvSpPr>
          <p:spPr>
            <a:xfrm>
              <a:off x="5410580" y="4744592"/>
              <a:ext cx="152400" cy="76200"/>
            </a:xfrm>
            <a:custGeom>
              <a:avLst/>
              <a:gdLst/>
              <a:ahLst/>
              <a:cxnLst/>
              <a:rect l="l" t="t" r="r" b="b"/>
              <a:pathLst>
                <a:path w="152400" h="76200" extrusionOk="0">
                  <a:moveTo>
                    <a:pt x="152400" y="0"/>
                  </a:moveTo>
                  <a:lnTo>
                    <a:pt x="0" y="0"/>
                  </a:lnTo>
                  <a:lnTo>
                    <a:pt x="0" y="76199"/>
                  </a:lnTo>
                  <a:lnTo>
                    <a:pt x="152400" y="76199"/>
                  </a:lnTo>
                  <a:lnTo>
                    <a:pt x="1524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4" name="Google Shape;1334;p61"/>
            <p:cNvSpPr/>
            <p:nvPr/>
          </p:nvSpPr>
          <p:spPr>
            <a:xfrm>
              <a:off x="5410580" y="4744592"/>
              <a:ext cx="152400" cy="76200"/>
            </a:xfrm>
            <a:custGeom>
              <a:avLst/>
              <a:gdLst/>
              <a:ahLst/>
              <a:cxnLst/>
              <a:rect l="l" t="t" r="r" b="b"/>
              <a:pathLst>
                <a:path w="152400" h="76200" extrusionOk="0">
                  <a:moveTo>
                    <a:pt x="0" y="76199"/>
                  </a:moveTo>
                  <a:lnTo>
                    <a:pt x="152400" y="76199"/>
                  </a:lnTo>
                  <a:lnTo>
                    <a:pt x="152400" y="0"/>
                  </a:lnTo>
                  <a:lnTo>
                    <a:pt x="0" y="0"/>
                  </a:lnTo>
                  <a:lnTo>
                    <a:pt x="0" y="76199"/>
                  </a:lnTo>
                  <a:close/>
                </a:path>
              </a:pathLst>
            </a:custGeom>
            <a:noFill/>
            <a:ln w="129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5" name="Google Shape;1335;p61"/>
            <p:cNvSpPr/>
            <p:nvPr/>
          </p:nvSpPr>
          <p:spPr>
            <a:xfrm>
              <a:off x="3333750" y="3067811"/>
              <a:ext cx="2609850" cy="1847850"/>
            </a:xfrm>
            <a:custGeom>
              <a:avLst/>
              <a:gdLst/>
              <a:ahLst/>
              <a:cxnLst/>
              <a:rect l="l" t="t" r="r" b="b"/>
              <a:pathLst>
                <a:path w="2609850" h="1847850" extrusionOk="0">
                  <a:moveTo>
                    <a:pt x="2609850" y="1752600"/>
                  </a:moveTo>
                  <a:lnTo>
                    <a:pt x="2586990" y="1733550"/>
                  </a:lnTo>
                  <a:lnTo>
                    <a:pt x="2495550" y="1657350"/>
                  </a:lnTo>
                  <a:lnTo>
                    <a:pt x="2495550" y="1733550"/>
                  </a:lnTo>
                  <a:lnTo>
                    <a:pt x="114300" y="1733550"/>
                  </a:lnTo>
                  <a:lnTo>
                    <a:pt x="114300" y="114300"/>
                  </a:lnTo>
                  <a:lnTo>
                    <a:pt x="190500" y="114300"/>
                  </a:lnTo>
                  <a:lnTo>
                    <a:pt x="174625" y="95250"/>
                  </a:lnTo>
                  <a:lnTo>
                    <a:pt x="95250" y="0"/>
                  </a:lnTo>
                  <a:lnTo>
                    <a:pt x="0" y="114300"/>
                  </a:lnTo>
                  <a:lnTo>
                    <a:pt x="76200" y="114300"/>
                  </a:lnTo>
                  <a:lnTo>
                    <a:pt x="76200" y="1752600"/>
                  </a:lnTo>
                  <a:lnTo>
                    <a:pt x="95250" y="1752600"/>
                  </a:lnTo>
                  <a:lnTo>
                    <a:pt x="95250" y="1771650"/>
                  </a:lnTo>
                  <a:lnTo>
                    <a:pt x="2495550" y="1771650"/>
                  </a:lnTo>
                  <a:lnTo>
                    <a:pt x="2495550" y="1847850"/>
                  </a:lnTo>
                  <a:lnTo>
                    <a:pt x="2586990" y="1771650"/>
                  </a:lnTo>
                  <a:lnTo>
                    <a:pt x="2609850" y="17526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6" name="Google Shape;1336;p61"/>
            <p:cNvSpPr/>
            <p:nvPr/>
          </p:nvSpPr>
          <p:spPr>
            <a:xfrm>
              <a:off x="5334000" y="4876038"/>
              <a:ext cx="381000" cy="266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7" name="Google Shape;1337;p61"/>
            <p:cNvSpPr/>
            <p:nvPr/>
          </p:nvSpPr>
          <p:spPr>
            <a:xfrm>
              <a:off x="3657600" y="4860035"/>
              <a:ext cx="312420" cy="3413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8" name="Google Shape;1338;p61"/>
            <p:cNvSpPr/>
            <p:nvPr/>
          </p:nvSpPr>
          <p:spPr>
            <a:xfrm>
              <a:off x="4114800" y="4896611"/>
              <a:ext cx="381000" cy="266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9" name="Google Shape;1339;p61"/>
            <p:cNvSpPr/>
            <p:nvPr/>
          </p:nvSpPr>
          <p:spPr>
            <a:xfrm>
              <a:off x="4495800" y="4896611"/>
              <a:ext cx="533400" cy="276606"/>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40" name="Google Shape;1340;p61"/>
          <p:cNvGrpSpPr/>
          <p:nvPr/>
        </p:nvGrpSpPr>
        <p:grpSpPr>
          <a:xfrm>
            <a:off x="177800" y="3031235"/>
            <a:ext cx="3479800" cy="2170175"/>
            <a:chOff x="133350" y="3031235"/>
            <a:chExt cx="2609850" cy="2170175"/>
          </a:xfrm>
        </p:grpSpPr>
        <p:sp>
          <p:nvSpPr>
            <p:cNvPr id="1341" name="Google Shape;1341;p61"/>
            <p:cNvSpPr/>
            <p:nvPr/>
          </p:nvSpPr>
          <p:spPr>
            <a:xfrm>
              <a:off x="1524380" y="4631816"/>
              <a:ext cx="152400" cy="152400"/>
            </a:xfrm>
            <a:custGeom>
              <a:avLst/>
              <a:gdLst/>
              <a:ahLst/>
              <a:cxnLst/>
              <a:rect l="l" t="t" r="r" b="b"/>
              <a:pathLst>
                <a:path w="152400" h="152400" extrusionOk="0">
                  <a:moveTo>
                    <a:pt x="152400" y="0"/>
                  </a:moveTo>
                  <a:lnTo>
                    <a:pt x="0" y="0"/>
                  </a:lnTo>
                  <a:lnTo>
                    <a:pt x="0" y="152399"/>
                  </a:lnTo>
                  <a:lnTo>
                    <a:pt x="152400" y="152399"/>
                  </a:lnTo>
                  <a:lnTo>
                    <a:pt x="152400" y="0"/>
                  </a:lnTo>
                  <a:close/>
                </a:path>
              </a:pathLst>
            </a:custGeom>
            <a:solidFill>
              <a:srgbClr val="B0EBA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2" name="Google Shape;1342;p61"/>
            <p:cNvSpPr/>
            <p:nvPr/>
          </p:nvSpPr>
          <p:spPr>
            <a:xfrm>
              <a:off x="1524380" y="4631816"/>
              <a:ext cx="152400" cy="152400"/>
            </a:xfrm>
            <a:custGeom>
              <a:avLst/>
              <a:gdLst/>
              <a:ahLst/>
              <a:cxnLst/>
              <a:rect l="l" t="t" r="r" b="b"/>
              <a:pathLst>
                <a:path w="152400" h="152400" extrusionOk="0">
                  <a:moveTo>
                    <a:pt x="0" y="152399"/>
                  </a:moveTo>
                  <a:lnTo>
                    <a:pt x="152400" y="152399"/>
                  </a:lnTo>
                  <a:lnTo>
                    <a:pt x="152400" y="0"/>
                  </a:lnTo>
                  <a:lnTo>
                    <a:pt x="0" y="0"/>
                  </a:lnTo>
                  <a:lnTo>
                    <a:pt x="0" y="152399"/>
                  </a:lnTo>
                  <a:close/>
                </a:path>
              </a:pathLst>
            </a:custGeom>
            <a:noFill/>
            <a:ln w="12950" cap="flat" cmpd="sng">
              <a:solidFill>
                <a:srgbClr val="5D473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3" name="Google Shape;1343;p61"/>
            <p:cNvSpPr/>
            <p:nvPr/>
          </p:nvSpPr>
          <p:spPr>
            <a:xfrm>
              <a:off x="609980" y="4631816"/>
              <a:ext cx="152400" cy="152400"/>
            </a:xfrm>
            <a:custGeom>
              <a:avLst/>
              <a:gdLst/>
              <a:ahLst/>
              <a:cxnLst/>
              <a:rect l="l" t="t" r="r" b="b"/>
              <a:pathLst>
                <a:path w="152400" h="152400" extrusionOk="0">
                  <a:moveTo>
                    <a:pt x="152400" y="0"/>
                  </a:moveTo>
                  <a:lnTo>
                    <a:pt x="0" y="0"/>
                  </a:lnTo>
                  <a:lnTo>
                    <a:pt x="0" y="152399"/>
                  </a:lnTo>
                  <a:lnTo>
                    <a:pt x="152400" y="152399"/>
                  </a:lnTo>
                  <a:lnTo>
                    <a:pt x="152400" y="0"/>
                  </a:lnTo>
                  <a:close/>
                </a:path>
              </a:pathLst>
            </a:custGeom>
            <a:solidFill>
              <a:srgbClr val="B0EBA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4" name="Google Shape;1344;p61"/>
            <p:cNvSpPr/>
            <p:nvPr/>
          </p:nvSpPr>
          <p:spPr>
            <a:xfrm>
              <a:off x="609980" y="4631816"/>
              <a:ext cx="152400" cy="152400"/>
            </a:xfrm>
            <a:custGeom>
              <a:avLst/>
              <a:gdLst/>
              <a:ahLst/>
              <a:cxnLst/>
              <a:rect l="l" t="t" r="r" b="b"/>
              <a:pathLst>
                <a:path w="152400" h="152400" extrusionOk="0">
                  <a:moveTo>
                    <a:pt x="0" y="152399"/>
                  </a:moveTo>
                  <a:lnTo>
                    <a:pt x="152400" y="152399"/>
                  </a:lnTo>
                  <a:lnTo>
                    <a:pt x="152400" y="0"/>
                  </a:lnTo>
                  <a:lnTo>
                    <a:pt x="0" y="0"/>
                  </a:lnTo>
                  <a:lnTo>
                    <a:pt x="0" y="152399"/>
                  </a:lnTo>
                  <a:close/>
                </a:path>
              </a:pathLst>
            </a:custGeom>
            <a:noFill/>
            <a:ln w="12950" cap="flat" cmpd="sng">
              <a:solidFill>
                <a:srgbClr val="5D473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5" name="Google Shape;1345;p61"/>
            <p:cNvSpPr/>
            <p:nvPr/>
          </p:nvSpPr>
          <p:spPr>
            <a:xfrm>
              <a:off x="1067180" y="3184016"/>
              <a:ext cx="152400" cy="1600200"/>
            </a:xfrm>
            <a:custGeom>
              <a:avLst/>
              <a:gdLst/>
              <a:ahLst/>
              <a:cxnLst/>
              <a:rect l="l" t="t" r="r" b="b"/>
              <a:pathLst>
                <a:path w="152400" h="1600200" extrusionOk="0">
                  <a:moveTo>
                    <a:pt x="152400" y="0"/>
                  </a:moveTo>
                  <a:lnTo>
                    <a:pt x="0" y="0"/>
                  </a:lnTo>
                  <a:lnTo>
                    <a:pt x="0" y="1600199"/>
                  </a:lnTo>
                  <a:lnTo>
                    <a:pt x="152400" y="1600199"/>
                  </a:lnTo>
                  <a:lnTo>
                    <a:pt x="152400" y="0"/>
                  </a:lnTo>
                  <a:close/>
                </a:path>
              </a:pathLst>
            </a:custGeom>
            <a:solidFill>
              <a:srgbClr val="B0EBA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6" name="Google Shape;1346;p61"/>
            <p:cNvSpPr/>
            <p:nvPr/>
          </p:nvSpPr>
          <p:spPr>
            <a:xfrm>
              <a:off x="1067180" y="3184016"/>
              <a:ext cx="152400" cy="1600200"/>
            </a:xfrm>
            <a:custGeom>
              <a:avLst/>
              <a:gdLst/>
              <a:ahLst/>
              <a:cxnLst/>
              <a:rect l="l" t="t" r="r" b="b"/>
              <a:pathLst>
                <a:path w="152400" h="1600200" extrusionOk="0">
                  <a:moveTo>
                    <a:pt x="0" y="1600199"/>
                  </a:moveTo>
                  <a:lnTo>
                    <a:pt x="152400" y="1600199"/>
                  </a:lnTo>
                  <a:lnTo>
                    <a:pt x="152400" y="0"/>
                  </a:lnTo>
                  <a:lnTo>
                    <a:pt x="0" y="0"/>
                  </a:lnTo>
                  <a:lnTo>
                    <a:pt x="0" y="1600199"/>
                  </a:lnTo>
                  <a:close/>
                </a:path>
              </a:pathLst>
            </a:custGeom>
            <a:noFill/>
            <a:ln w="12950" cap="flat" cmpd="sng">
              <a:solidFill>
                <a:srgbClr val="5D473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7" name="Google Shape;1347;p61"/>
            <p:cNvSpPr/>
            <p:nvPr/>
          </p:nvSpPr>
          <p:spPr>
            <a:xfrm>
              <a:off x="2210180" y="3641216"/>
              <a:ext cx="152400" cy="1143000"/>
            </a:xfrm>
            <a:custGeom>
              <a:avLst/>
              <a:gdLst/>
              <a:ahLst/>
              <a:cxnLst/>
              <a:rect l="l" t="t" r="r" b="b"/>
              <a:pathLst>
                <a:path w="152400" h="1143000" extrusionOk="0">
                  <a:moveTo>
                    <a:pt x="152400" y="0"/>
                  </a:moveTo>
                  <a:lnTo>
                    <a:pt x="0" y="0"/>
                  </a:lnTo>
                  <a:lnTo>
                    <a:pt x="0" y="1142999"/>
                  </a:lnTo>
                  <a:lnTo>
                    <a:pt x="152400" y="1142999"/>
                  </a:lnTo>
                  <a:lnTo>
                    <a:pt x="152400" y="0"/>
                  </a:lnTo>
                  <a:close/>
                </a:path>
              </a:pathLst>
            </a:custGeom>
            <a:solidFill>
              <a:srgbClr val="B0EBA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8" name="Google Shape;1348;p61"/>
            <p:cNvSpPr/>
            <p:nvPr/>
          </p:nvSpPr>
          <p:spPr>
            <a:xfrm>
              <a:off x="2210180" y="3641216"/>
              <a:ext cx="152400" cy="1143000"/>
            </a:xfrm>
            <a:custGeom>
              <a:avLst/>
              <a:gdLst/>
              <a:ahLst/>
              <a:cxnLst/>
              <a:rect l="l" t="t" r="r" b="b"/>
              <a:pathLst>
                <a:path w="152400" h="1143000" extrusionOk="0">
                  <a:moveTo>
                    <a:pt x="0" y="1142999"/>
                  </a:moveTo>
                  <a:lnTo>
                    <a:pt x="152400" y="1142999"/>
                  </a:lnTo>
                  <a:lnTo>
                    <a:pt x="152400" y="0"/>
                  </a:lnTo>
                  <a:lnTo>
                    <a:pt x="0" y="0"/>
                  </a:lnTo>
                  <a:lnTo>
                    <a:pt x="0" y="1142999"/>
                  </a:lnTo>
                  <a:close/>
                </a:path>
              </a:pathLst>
            </a:custGeom>
            <a:noFill/>
            <a:ln w="12950" cap="flat" cmpd="sng">
              <a:solidFill>
                <a:srgbClr val="5D473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9" name="Google Shape;1349;p61"/>
            <p:cNvSpPr/>
            <p:nvPr/>
          </p:nvSpPr>
          <p:spPr>
            <a:xfrm>
              <a:off x="133350" y="3031235"/>
              <a:ext cx="2609850" cy="1847850"/>
            </a:xfrm>
            <a:custGeom>
              <a:avLst/>
              <a:gdLst/>
              <a:ahLst/>
              <a:cxnLst/>
              <a:rect l="l" t="t" r="r" b="b"/>
              <a:pathLst>
                <a:path w="2609850" h="1847850" extrusionOk="0">
                  <a:moveTo>
                    <a:pt x="2609850" y="1752600"/>
                  </a:moveTo>
                  <a:lnTo>
                    <a:pt x="2586990" y="1733550"/>
                  </a:lnTo>
                  <a:lnTo>
                    <a:pt x="2495550" y="1657350"/>
                  </a:lnTo>
                  <a:lnTo>
                    <a:pt x="2495550" y="1733550"/>
                  </a:lnTo>
                  <a:lnTo>
                    <a:pt x="114300" y="1733550"/>
                  </a:lnTo>
                  <a:lnTo>
                    <a:pt x="114300" y="114300"/>
                  </a:lnTo>
                  <a:lnTo>
                    <a:pt x="190500" y="114300"/>
                  </a:lnTo>
                  <a:lnTo>
                    <a:pt x="174625" y="95250"/>
                  </a:lnTo>
                  <a:lnTo>
                    <a:pt x="95250" y="0"/>
                  </a:lnTo>
                  <a:lnTo>
                    <a:pt x="0" y="114300"/>
                  </a:lnTo>
                  <a:lnTo>
                    <a:pt x="76200" y="114300"/>
                  </a:lnTo>
                  <a:lnTo>
                    <a:pt x="76200" y="1752600"/>
                  </a:lnTo>
                  <a:lnTo>
                    <a:pt x="95250" y="1752600"/>
                  </a:lnTo>
                  <a:lnTo>
                    <a:pt x="95250" y="1771650"/>
                  </a:lnTo>
                  <a:lnTo>
                    <a:pt x="2495550" y="1771650"/>
                  </a:lnTo>
                  <a:lnTo>
                    <a:pt x="2495550" y="1847850"/>
                  </a:lnTo>
                  <a:lnTo>
                    <a:pt x="2586990" y="1771650"/>
                  </a:lnTo>
                  <a:lnTo>
                    <a:pt x="2609850" y="17526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0" name="Google Shape;1350;p61"/>
            <p:cNvSpPr/>
            <p:nvPr/>
          </p:nvSpPr>
          <p:spPr>
            <a:xfrm>
              <a:off x="2057400" y="4876037"/>
              <a:ext cx="381000" cy="266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1" name="Google Shape;1351;p61"/>
            <p:cNvSpPr/>
            <p:nvPr/>
          </p:nvSpPr>
          <p:spPr>
            <a:xfrm>
              <a:off x="457200" y="4860035"/>
              <a:ext cx="312420" cy="3413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2" name="Google Shape;1352;p61"/>
            <p:cNvSpPr/>
            <p:nvPr/>
          </p:nvSpPr>
          <p:spPr>
            <a:xfrm>
              <a:off x="914400" y="4860035"/>
              <a:ext cx="381000" cy="2667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3" name="Google Shape;1353;p61"/>
            <p:cNvSpPr/>
            <p:nvPr/>
          </p:nvSpPr>
          <p:spPr>
            <a:xfrm>
              <a:off x="1417582" y="4896611"/>
              <a:ext cx="436836" cy="23050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54" name="Google Shape;1354;p61"/>
          <p:cNvSpPr txBox="1"/>
          <p:nvPr/>
        </p:nvSpPr>
        <p:spPr>
          <a:xfrm>
            <a:off x="866987" y="5428234"/>
            <a:ext cx="10701867" cy="1000760"/>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3200">
                <a:solidFill>
                  <a:schemeClr val="dk1"/>
                </a:solidFill>
                <a:latin typeface="Arial"/>
                <a:ea typeface="Arial"/>
                <a:cs typeface="Arial"/>
                <a:sym typeface="Arial"/>
              </a:rPr>
              <a:t>Sử dụng biểu diễn BoW như là đặc trưng dữ liệu  để đưa vào các bộ phân loại như SVM</a:t>
            </a:r>
            <a:endParaRPr sz="3200">
              <a:solidFill>
                <a:schemeClr val="dk1"/>
              </a:solidFill>
              <a:latin typeface="Arial"/>
              <a:ea typeface="Arial"/>
              <a:cs typeface="Arial"/>
              <a:sym typeface="Aria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6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Tài liệu tham khảo</a:t>
            </a:r>
            <a:endParaRPr/>
          </a:p>
        </p:txBody>
      </p:sp>
      <p:sp>
        <p:nvSpPr>
          <p:cNvPr id="1361" name="Google Shape;1361;p62"/>
          <p:cNvSpPr txBox="1"/>
          <p:nvPr/>
        </p:nvSpPr>
        <p:spPr>
          <a:xfrm>
            <a:off x="769455" y="1713756"/>
            <a:ext cx="10447020" cy="2650490"/>
          </a:xfrm>
          <a:prstGeom prst="rect">
            <a:avLst/>
          </a:prstGeom>
          <a:noFill/>
          <a:ln>
            <a:noFill/>
          </a:ln>
        </p:spPr>
        <p:txBody>
          <a:bodyPr spcFirstLastPara="1" wrap="square" lIns="0" tIns="12700" rIns="0" bIns="0" anchor="t" anchorCtr="0">
            <a:spAutoFit/>
          </a:bodyPr>
          <a:lstStyle/>
          <a:p>
            <a:pPr marL="201930" marR="0" lvl="0" indent="-190500" algn="l" rtl="0">
              <a:lnSpc>
                <a:spcPct val="79166"/>
              </a:lnSpc>
              <a:spcBef>
                <a:spcPts val="0"/>
              </a:spcBef>
              <a:spcAft>
                <a:spcPts val="0"/>
              </a:spcAft>
              <a:buClr>
                <a:srgbClr val="006633"/>
              </a:buClr>
              <a:buSzPts val="3000"/>
              <a:buFont typeface="Courier New"/>
              <a:buChar char="•"/>
            </a:pPr>
            <a:r>
              <a:rPr lang="en-US" sz="3000" baseline="30000">
                <a:solidFill>
                  <a:schemeClr val="dk1"/>
                </a:solidFill>
                <a:latin typeface="Courier New"/>
                <a:ea typeface="Courier New"/>
                <a:cs typeface="Courier New"/>
                <a:sym typeface="Courier New"/>
              </a:rPr>
              <a:t>Bài giảng "</a:t>
            </a:r>
            <a:r>
              <a:rPr lang="en-US" sz="3000" b="1" baseline="30000">
                <a:solidFill>
                  <a:schemeClr val="dk1"/>
                </a:solidFill>
                <a:latin typeface="Courier New"/>
                <a:ea typeface="Courier New"/>
                <a:cs typeface="Courier New"/>
                <a:sym typeface="Courier New"/>
              </a:rPr>
              <a:t>Học máy</a:t>
            </a:r>
            <a:r>
              <a:rPr lang="en-US" sz="3000" baseline="30000">
                <a:solidFill>
                  <a:schemeClr val="dk1"/>
                </a:solidFill>
                <a:latin typeface="Courier New"/>
                <a:ea typeface="Courier New"/>
                <a:cs typeface="Courier New"/>
                <a:sym typeface="Courier New"/>
              </a:rPr>
              <a:t>"</a:t>
            </a:r>
            <a:endParaRPr sz="3000" baseline="30000">
              <a:solidFill>
                <a:schemeClr val="dk1"/>
              </a:solidFill>
              <a:latin typeface="Courier New"/>
              <a:ea typeface="Courier New"/>
              <a:cs typeface="Courier New"/>
              <a:sym typeface="Courier New"/>
            </a:endParaRPr>
          </a:p>
          <a:p>
            <a:pPr marL="201930" marR="5080" lvl="0" indent="0" algn="l" rtl="0">
              <a:lnSpc>
                <a:spcPct val="120000"/>
              </a:lnSpc>
              <a:spcBef>
                <a:spcPts val="50"/>
              </a:spcBef>
              <a:spcAft>
                <a:spcPts val="0"/>
              </a:spcAft>
              <a:buNone/>
            </a:pPr>
            <a:r>
              <a:rPr lang="en-US" sz="2000" dirty="0">
                <a:solidFill>
                  <a:schemeClr val="dk1"/>
                </a:solidFill>
                <a:latin typeface="Courier New"/>
                <a:ea typeface="Courier New"/>
                <a:cs typeface="Courier New"/>
                <a:sym typeface="Courier New"/>
              </a:rPr>
              <a:t>TS. Thân Quang Khoát, Viện CNTT&amp;TT, ĐHBKHN  </a:t>
            </a:r>
            <a:r>
              <a:rPr lang="en-US" sz="2000" u="sng" dirty="0">
                <a:solidFill>
                  <a:schemeClr val="dk1"/>
                </a:solid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http://is.hust.edu.vn/~khoattq/lectures/ML-1-2018/</a:t>
            </a:r>
            <a:endParaRPr sz="2000" dirty="0">
              <a:solidFill>
                <a:schemeClr val="dk1"/>
              </a:solidFill>
              <a:latin typeface="Courier New"/>
              <a:ea typeface="Courier New"/>
              <a:cs typeface="Courier New"/>
              <a:sym typeface="Courier New"/>
            </a:endParaRPr>
          </a:p>
          <a:p>
            <a:pPr marL="0" marR="0" lvl="0" indent="0" algn="l" rtl="0">
              <a:lnSpc>
                <a:spcPct val="100000"/>
              </a:lnSpc>
              <a:spcBef>
                <a:spcPts val="10"/>
              </a:spcBef>
              <a:spcAft>
                <a:spcPts val="0"/>
              </a:spcAft>
              <a:buNone/>
            </a:pPr>
            <a:endParaRPr sz="1750" dirty="0">
              <a:solidFill>
                <a:schemeClr val="dk1"/>
              </a:solidFill>
              <a:latin typeface="Courier New"/>
              <a:ea typeface="Courier New"/>
              <a:cs typeface="Courier New"/>
              <a:sym typeface="Courier New"/>
            </a:endParaRPr>
          </a:p>
          <a:p>
            <a:pPr marL="185420" marR="631190" lvl="0" indent="-171450" algn="l" rtl="0">
              <a:lnSpc>
                <a:spcPct val="96500"/>
              </a:lnSpc>
              <a:spcBef>
                <a:spcPts val="0"/>
              </a:spcBef>
              <a:spcAft>
                <a:spcPts val="0"/>
              </a:spcAft>
              <a:buClr>
                <a:srgbClr val="006633"/>
              </a:buClr>
              <a:buSzPts val="2000"/>
              <a:buFont typeface="Courier New"/>
              <a:buChar char="•"/>
            </a:pPr>
            <a:r>
              <a:rPr lang="en-US" sz="2000" dirty="0">
                <a:solidFill>
                  <a:schemeClr val="dk1"/>
                </a:solidFill>
                <a:latin typeface="Courier New"/>
                <a:ea typeface="Courier New"/>
                <a:cs typeface="Courier New"/>
                <a:sym typeface="Courier New"/>
              </a:rPr>
              <a:t>B. Liu. </a:t>
            </a:r>
            <a:r>
              <a:rPr lang="en-US" sz="2000" i="1" dirty="0">
                <a:solidFill>
                  <a:schemeClr val="dk1"/>
                </a:solidFill>
                <a:latin typeface="Courier New"/>
                <a:ea typeface="Courier New"/>
                <a:cs typeface="Courier New"/>
                <a:sym typeface="Courier New"/>
              </a:rPr>
              <a:t>Web Data Mining: Exploring Hyperlinks,  Contents, and Usage Data</a:t>
            </a:r>
            <a:r>
              <a:rPr lang="en-US" sz="2000" dirty="0">
                <a:solidFill>
                  <a:schemeClr val="dk1"/>
                </a:solidFill>
                <a:latin typeface="Courier New"/>
                <a:ea typeface="Courier New"/>
                <a:cs typeface="Courier New"/>
                <a:sym typeface="Courier New"/>
              </a:rPr>
              <a:t>. Springer, 2006.</a:t>
            </a:r>
            <a:endParaRPr sz="2000" dirty="0">
              <a:solidFill>
                <a:schemeClr val="dk1"/>
              </a:solidFill>
              <a:latin typeface="Courier New"/>
              <a:ea typeface="Courier New"/>
              <a:cs typeface="Courier New"/>
              <a:sym typeface="Courier New"/>
            </a:endParaRPr>
          </a:p>
          <a:p>
            <a:pPr marL="185420" marR="173990" lvl="0" indent="-171450" algn="l" rtl="0">
              <a:lnSpc>
                <a:spcPct val="96500"/>
              </a:lnSpc>
              <a:spcBef>
                <a:spcPts val="1775"/>
              </a:spcBef>
              <a:spcAft>
                <a:spcPts val="0"/>
              </a:spcAft>
              <a:buClr>
                <a:srgbClr val="006633"/>
              </a:buClr>
              <a:buSzPts val="2000"/>
              <a:buFont typeface="Courier New"/>
              <a:buChar char="•"/>
            </a:pPr>
            <a:r>
              <a:rPr lang="en-US" sz="2000" dirty="0">
                <a:solidFill>
                  <a:schemeClr val="dk1"/>
                </a:solidFill>
                <a:latin typeface="Courier New"/>
                <a:ea typeface="Courier New"/>
                <a:cs typeface="Courier New"/>
                <a:sym typeface="Courier New"/>
              </a:rPr>
              <a:t>C. J. C. Burges. </a:t>
            </a:r>
            <a:r>
              <a:rPr lang="en-US" sz="2000" i="1" dirty="0">
                <a:solidFill>
                  <a:schemeClr val="dk1"/>
                </a:solidFill>
                <a:latin typeface="Courier New"/>
                <a:ea typeface="Courier New"/>
                <a:cs typeface="Courier New"/>
                <a:sym typeface="Courier New"/>
              </a:rPr>
              <a:t>A Tutorial on Support Vector  Machines for Pattern Recognition</a:t>
            </a:r>
            <a:r>
              <a:rPr lang="en-US" sz="2000" dirty="0">
                <a:solidFill>
                  <a:schemeClr val="dk1"/>
                </a:solidFill>
                <a:latin typeface="Courier New"/>
                <a:ea typeface="Courier New"/>
                <a:cs typeface="Courier New"/>
                <a:sym typeface="Courier New"/>
              </a:rPr>
              <a:t>. Data Mining and  Knowledge Discovery, 2(2): 121-167, 1998.</a:t>
            </a:r>
            <a:endParaRPr sz="2000" dirty="0">
              <a:solidFill>
                <a:schemeClr val="dk1"/>
              </a:solidFill>
              <a:latin typeface="Courier New"/>
              <a:ea typeface="Courier New"/>
              <a:cs typeface="Courier New"/>
              <a:sym typeface="Courier New"/>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63"/>
          <p:cNvSpPr txBox="1">
            <a:spLocks noGrp="1"/>
          </p:cNvSpPr>
          <p:nvPr>
            <p:ph type="title"/>
          </p:nvPr>
        </p:nvSpPr>
        <p:spPr>
          <a:xfrm>
            <a:off x="831850" y="1709738"/>
            <a:ext cx="7015613"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Arial"/>
              <a:buNone/>
            </a:pPr>
            <a:r>
              <a:rPr lang="en-US"/>
              <a:t>Q&amp;A</a:t>
            </a:r>
            <a:endParaRPr/>
          </a:p>
        </p:txBody>
      </p:sp>
      <p:sp>
        <p:nvSpPr>
          <p:cNvPr id="1367" name="Google Shape;1367;p63"/>
          <p:cNvSpPr txBox="1">
            <a:spLocks noGrp="1"/>
          </p:cNvSpPr>
          <p:nvPr>
            <p:ph type="body" idx="1"/>
          </p:nvPr>
        </p:nvSpPr>
        <p:spPr>
          <a:xfrm>
            <a:off x="831850" y="4765431"/>
            <a:ext cx="10515600" cy="13242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Thank you!</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64</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6633"/>
                </a:solidFill>
                <a:latin typeface="Tahoma"/>
                <a:ea typeface="Tahoma"/>
                <a:cs typeface="Tahoma"/>
                <a:sym typeface="Tahoma"/>
              </a:rPr>
              <a:t>Một số quy ước toán học</a:t>
            </a:r>
            <a:endParaRPr lang="vi-VN" dirty="0"/>
          </a:p>
        </p:txBody>
      </p:sp>
      <p:sp>
        <p:nvSpPr>
          <p:cNvPr id="210" name="Google Shape;210;p8"/>
          <p:cNvSpPr txBox="1"/>
          <p:nvPr/>
        </p:nvSpPr>
        <p:spPr>
          <a:xfrm>
            <a:off x="742102" y="1266661"/>
            <a:ext cx="10692553" cy="2597785"/>
          </a:xfrm>
          <a:prstGeom prst="rect">
            <a:avLst/>
          </a:prstGeom>
          <a:noFill/>
          <a:ln>
            <a:noFill/>
          </a:ln>
        </p:spPr>
        <p:txBody>
          <a:bodyPr spcFirstLastPara="1" wrap="square" lIns="0" tIns="104125" rIns="0" bIns="0" anchor="t" anchorCtr="0">
            <a:spAutoFit/>
          </a:bodyPr>
          <a:lstStyle/>
          <a:p>
            <a:pPr marL="266700" marR="0" lvl="0" indent="-228600" algn="l" rtl="0">
              <a:lnSpc>
                <a:spcPct val="100000"/>
              </a:lnSpc>
              <a:spcBef>
                <a:spcPts val="0"/>
              </a:spcBef>
              <a:spcAft>
                <a:spcPts val="0"/>
              </a:spcAft>
              <a:buClr>
                <a:srgbClr val="CC9900"/>
              </a:buClr>
              <a:buSzPts val="1550"/>
              <a:buFont typeface="Noto Sans Symbols"/>
              <a:buChar char="■"/>
            </a:pPr>
            <a:r>
              <a:rPr lang="en-US" sz="2400" i="1" dirty="0">
                <a:solidFill>
                  <a:schemeClr val="dk1"/>
                </a:solidFill>
                <a:latin typeface="Arial"/>
                <a:ea typeface="Arial"/>
                <a:cs typeface="Arial"/>
                <a:sym typeface="Arial"/>
              </a:rPr>
              <a:t>Các </a:t>
            </a:r>
            <a:r>
              <a:rPr lang="en-US" sz="2400" i="1" dirty="0" err="1">
                <a:solidFill>
                  <a:schemeClr val="dk1"/>
                </a:solidFill>
                <a:latin typeface="Arial"/>
                <a:ea typeface="Arial"/>
                <a:cs typeface="Arial"/>
                <a:sym typeface="Arial"/>
              </a:rPr>
              <a:t>vectơ</a:t>
            </a:r>
            <a:r>
              <a:rPr lang="en-US" sz="2400" i="1" dirty="0">
                <a:solidFill>
                  <a:schemeClr val="dk1"/>
                </a:solidFill>
                <a:latin typeface="Arial"/>
                <a:ea typeface="Arial"/>
                <a:cs typeface="Arial"/>
                <a:sym typeface="Arial"/>
              </a:rPr>
              <a:t> được ký hiệu bởi các chữ đậm nét!</a:t>
            </a:r>
            <a:endParaRPr sz="2400" dirty="0">
              <a:solidFill>
                <a:schemeClr val="dk1"/>
              </a:solidFill>
              <a:latin typeface="Arial"/>
              <a:ea typeface="Arial"/>
              <a:cs typeface="Arial"/>
              <a:sym typeface="Arial"/>
            </a:endParaRPr>
          </a:p>
          <a:p>
            <a:pPr marL="266700" marR="0" lvl="0" indent="-228600" algn="l" rtl="0">
              <a:lnSpc>
                <a:spcPct val="100000"/>
              </a:lnSpc>
              <a:spcBef>
                <a:spcPts val="720"/>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Biểu diễn tập </a:t>
            </a:r>
            <a:r>
              <a:rPr lang="en-US" sz="2400" i="1" dirty="0">
                <a:solidFill>
                  <a:schemeClr val="dk1"/>
                </a:solidFill>
                <a:latin typeface="Courier New"/>
                <a:ea typeface="Courier New"/>
                <a:cs typeface="Courier New"/>
                <a:sym typeface="Courier New"/>
              </a:rPr>
              <a:t>r </a:t>
            </a:r>
            <a:r>
              <a:rPr lang="en-US" sz="2400" dirty="0">
                <a:solidFill>
                  <a:schemeClr val="dk1"/>
                </a:solidFill>
                <a:latin typeface="Arial"/>
                <a:ea typeface="Arial"/>
                <a:cs typeface="Arial"/>
                <a:sym typeface="Arial"/>
              </a:rPr>
              <a:t>các quan sát</a:t>
            </a:r>
            <a:endParaRPr dirty="0"/>
          </a:p>
          <a:p>
            <a:pPr marL="952500" marR="0" lvl="0" indent="0" algn="l" rtl="0">
              <a:lnSpc>
                <a:spcPct val="100000"/>
              </a:lnSpc>
              <a:spcBef>
                <a:spcPts val="385"/>
              </a:spcBef>
              <a:spcAft>
                <a:spcPts val="0"/>
              </a:spcAft>
              <a:buNone/>
            </a:pPr>
            <a:r>
              <a:rPr lang="en-US" sz="2400" dirty="0">
                <a:solidFill>
                  <a:schemeClr val="dk1"/>
                </a:solidFill>
                <a:latin typeface="Arial"/>
                <a:ea typeface="Arial"/>
                <a:cs typeface="Arial"/>
                <a:sym typeface="Arial"/>
              </a:rPr>
              <a:t>{(</a:t>
            </a:r>
            <a:r>
              <a:rPr lang="en-US" sz="2400" b="1" dirty="0">
                <a:solidFill>
                  <a:schemeClr val="dk1"/>
                </a:solidFill>
                <a:latin typeface="Arial"/>
                <a:ea typeface="Arial"/>
                <a:cs typeface="Arial"/>
                <a:sym typeface="Arial"/>
              </a:rPr>
              <a:t>x</a:t>
            </a:r>
            <a:r>
              <a:rPr lang="en-US" sz="2400" b="1" baseline="-25000" dirty="0">
                <a:solidFill>
                  <a:schemeClr val="dk1"/>
                </a:solidFill>
                <a:latin typeface="Arial"/>
                <a:ea typeface="Arial"/>
                <a:cs typeface="Arial"/>
                <a:sym typeface="Arial"/>
              </a:rPr>
              <a:t>1</a:t>
            </a:r>
            <a:r>
              <a:rPr lang="en-US" sz="2400" dirty="0">
                <a:solidFill>
                  <a:schemeClr val="dk1"/>
                </a:solidFill>
                <a:latin typeface="Arial"/>
                <a:ea typeface="Arial"/>
                <a:cs typeface="Arial"/>
                <a:sym typeface="Arial"/>
              </a:rPr>
              <a:t>, </a:t>
            </a:r>
            <a:r>
              <a:rPr lang="en-US" sz="2400" i="1" dirty="0">
                <a:solidFill>
                  <a:schemeClr val="dk1"/>
                </a:solidFill>
                <a:latin typeface="Arial"/>
                <a:ea typeface="Arial"/>
                <a:cs typeface="Arial"/>
                <a:sym typeface="Arial"/>
              </a:rPr>
              <a:t>y</a:t>
            </a:r>
            <a:r>
              <a:rPr lang="en-US" sz="2400" baseline="-25000" dirty="0">
                <a:solidFill>
                  <a:schemeClr val="dk1"/>
                </a:solidFill>
                <a:latin typeface="Arial"/>
                <a:ea typeface="Arial"/>
                <a:cs typeface="Arial"/>
                <a:sym typeface="Arial"/>
              </a:rPr>
              <a:t>1</a:t>
            </a:r>
            <a:r>
              <a:rPr lang="en-US" sz="2400" dirty="0">
                <a:solidFill>
                  <a:schemeClr val="dk1"/>
                </a:solidFill>
                <a:latin typeface="Arial"/>
                <a:ea typeface="Arial"/>
                <a:cs typeface="Arial"/>
                <a:sym typeface="Arial"/>
              </a:rPr>
              <a:t>), (</a:t>
            </a:r>
            <a:r>
              <a:rPr lang="en-US" sz="2400" b="1" dirty="0">
                <a:solidFill>
                  <a:schemeClr val="dk1"/>
                </a:solidFill>
                <a:latin typeface="Arial"/>
                <a:ea typeface="Arial"/>
                <a:cs typeface="Arial"/>
                <a:sym typeface="Arial"/>
              </a:rPr>
              <a:t>x</a:t>
            </a:r>
            <a:r>
              <a:rPr lang="en-US" sz="2400" b="1" baseline="-25000" dirty="0">
                <a:solidFill>
                  <a:schemeClr val="dk1"/>
                </a:solidFill>
                <a:latin typeface="Arial"/>
                <a:ea typeface="Arial"/>
                <a:cs typeface="Arial"/>
                <a:sym typeface="Arial"/>
              </a:rPr>
              <a:t>2</a:t>
            </a:r>
            <a:r>
              <a:rPr lang="en-US" sz="2400" dirty="0">
                <a:solidFill>
                  <a:schemeClr val="dk1"/>
                </a:solidFill>
                <a:latin typeface="Arial"/>
                <a:ea typeface="Arial"/>
                <a:cs typeface="Arial"/>
                <a:sym typeface="Arial"/>
              </a:rPr>
              <a:t>, </a:t>
            </a:r>
            <a:r>
              <a:rPr lang="en-US" sz="2400" i="1" dirty="0">
                <a:solidFill>
                  <a:schemeClr val="dk1"/>
                </a:solidFill>
                <a:latin typeface="Arial"/>
                <a:ea typeface="Arial"/>
                <a:cs typeface="Arial"/>
                <a:sym typeface="Arial"/>
              </a:rPr>
              <a:t>y</a:t>
            </a:r>
            <a:r>
              <a:rPr lang="en-US" sz="2400" baseline="-25000" dirty="0">
                <a:solidFill>
                  <a:schemeClr val="dk1"/>
                </a:solidFill>
                <a:latin typeface="Arial"/>
                <a:ea typeface="Arial"/>
                <a:cs typeface="Arial"/>
                <a:sym typeface="Arial"/>
              </a:rPr>
              <a:t>2</a:t>
            </a:r>
            <a:r>
              <a:rPr lang="en-US" sz="2400" dirty="0">
                <a:solidFill>
                  <a:schemeClr val="dk1"/>
                </a:solidFill>
                <a:latin typeface="Arial"/>
                <a:ea typeface="Arial"/>
                <a:cs typeface="Arial"/>
                <a:sym typeface="Arial"/>
              </a:rPr>
              <a:t>), …, (</a:t>
            </a:r>
            <a:r>
              <a:rPr lang="en-US" sz="2400" b="1" dirty="0" err="1">
                <a:solidFill>
                  <a:schemeClr val="dk1"/>
                </a:solidFill>
                <a:latin typeface="Arial"/>
                <a:ea typeface="Arial"/>
                <a:cs typeface="Arial"/>
                <a:sym typeface="Arial"/>
              </a:rPr>
              <a:t>x</a:t>
            </a:r>
            <a:r>
              <a:rPr lang="en-US" sz="2400" b="1" baseline="-25000" dirty="0" err="1">
                <a:solidFill>
                  <a:schemeClr val="dk1"/>
                </a:solidFill>
                <a:latin typeface="Arial"/>
                <a:ea typeface="Arial"/>
                <a:cs typeface="Arial"/>
                <a:sym typeface="Arial"/>
              </a:rPr>
              <a:t>r</a:t>
            </a:r>
            <a:r>
              <a:rPr lang="en-US" sz="2400" dirty="0">
                <a:solidFill>
                  <a:schemeClr val="dk1"/>
                </a:solidFill>
                <a:latin typeface="Arial"/>
                <a:ea typeface="Arial"/>
                <a:cs typeface="Arial"/>
                <a:sym typeface="Arial"/>
              </a:rPr>
              <a:t>, </a:t>
            </a:r>
            <a:r>
              <a:rPr lang="en-US" sz="2400" i="1" dirty="0" err="1">
                <a:solidFill>
                  <a:schemeClr val="dk1"/>
                </a:solidFill>
                <a:latin typeface="Arial"/>
                <a:ea typeface="Arial"/>
                <a:cs typeface="Arial"/>
                <a:sym typeface="Arial"/>
              </a:rPr>
              <a:t>y</a:t>
            </a:r>
            <a:r>
              <a:rPr lang="en-US" sz="2400" baseline="-25000" dirty="0" err="1">
                <a:solidFill>
                  <a:schemeClr val="dk1"/>
                </a:solidFill>
                <a:latin typeface="Arial"/>
                <a:ea typeface="Arial"/>
                <a:cs typeface="Arial"/>
                <a:sym typeface="Arial"/>
              </a:rPr>
              <a:t>r</a:t>
            </a:r>
            <a:r>
              <a:rPr lang="en-US" sz="2400" dirty="0">
                <a:solidFill>
                  <a:schemeClr val="dk1"/>
                </a:solidFill>
                <a:latin typeface="Arial"/>
                <a:ea typeface="Arial"/>
                <a:cs typeface="Arial"/>
                <a:sym typeface="Arial"/>
              </a:rPr>
              <a:t>)},</a:t>
            </a:r>
            <a:endParaRPr sz="2400" dirty="0">
              <a:solidFill>
                <a:schemeClr val="dk1"/>
              </a:solidFill>
              <a:latin typeface="Arial"/>
              <a:ea typeface="Arial"/>
              <a:cs typeface="Arial"/>
              <a:sym typeface="Arial"/>
            </a:endParaRPr>
          </a:p>
          <a:p>
            <a:pPr marL="666750" marR="0" lvl="1" indent="-228600" algn="l" rtl="0">
              <a:lnSpc>
                <a:spcPct val="100000"/>
              </a:lnSpc>
              <a:spcBef>
                <a:spcPts val="885"/>
              </a:spcBef>
              <a:spcAft>
                <a:spcPts val="0"/>
              </a:spcAft>
              <a:buClr>
                <a:srgbClr val="3B812F"/>
              </a:buClr>
              <a:buSzPts val="1200"/>
              <a:buFont typeface="Noto Sans Symbols"/>
              <a:buChar char="❑"/>
            </a:pPr>
            <a:r>
              <a:rPr lang="en-US" sz="2000" b="1" i="0" u="none" strike="noStrike" cap="none" dirty="0">
                <a:solidFill>
                  <a:schemeClr val="dk1"/>
                </a:solidFill>
                <a:latin typeface="Arial"/>
                <a:ea typeface="Arial"/>
                <a:cs typeface="Arial"/>
                <a:sym typeface="Arial"/>
              </a:rPr>
              <a:t>x</a:t>
            </a:r>
            <a:r>
              <a:rPr lang="en-US" sz="1950" b="1" i="0" u="none" strike="noStrike" cap="none" baseline="-25000" dirty="0">
                <a:solidFill>
                  <a:schemeClr val="dk1"/>
                </a:solidFill>
                <a:latin typeface="Arial"/>
                <a:ea typeface="Arial"/>
                <a:cs typeface="Arial"/>
                <a:sym typeface="Arial"/>
              </a:rPr>
              <a:t>i </a:t>
            </a:r>
            <a:r>
              <a:rPr lang="en-US" sz="2000" b="0" i="0" u="none" strike="noStrike" cap="none" dirty="0">
                <a:solidFill>
                  <a:schemeClr val="dk1"/>
                </a:solidFill>
                <a:latin typeface="Arial"/>
                <a:ea typeface="Arial"/>
                <a:cs typeface="Arial"/>
                <a:sym typeface="Arial"/>
              </a:rPr>
              <a:t>là một </a:t>
            </a:r>
            <a:r>
              <a:rPr lang="en-US" sz="2000" b="1" i="0" u="sng" strike="noStrike" cap="none" dirty="0" err="1">
                <a:solidFill>
                  <a:schemeClr val="dk1"/>
                </a:solidFill>
                <a:latin typeface="Arial"/>
                <a:ea typeface="Arial"/>
                <a:cs typeface="Arial"/>
                <a:sym typeface="Arial"/>
              </a:rPr>
              <a:t>vectơ</a:t>
            </a:r>
            <a:r>
              <a:rPr lang="en-US" sz="2000" b="1" i="0" u="none" strike="noStrike" cap="none" dirty="0">
                <a:solidFill>
                  <a:schemeClr val="dk1"/>
                </a:solidFill>
                <a:latin typeface="Arial"/>
                <a:ea typeface="Arial"/>
                <a:cs typeface="Arial"/>
                <a:sym typeface="Arial"/>
              </a:rPr>
              <a:t> đầu vào </a:t>
            </a:r>
            <a:r>
              <a:rPr lang="en-US" sz="2000" b="0" i="0" u="none" strike="noStrike" cap="none" dirty="0">
                <a:solidFill>
                  <a:schemeClr val="dk1"/>
                </a:solidFill>
                <a:latin typeface="Arial"/>
                <a:ea typeface="Arial"/>
                <a:cs typeface="Arial"/>
                <a:sym typeface="Arial"/>
              </a:rPr>
              <a:t>được biểu diễn trong không gian </a:t>
            </a:r>
            <a:r>
              <a:rPr lang="en-US" sz="2000" b="0" i="1" u="none" strike="noStrike" cap="none" dirty="0">
                <a:solidFill>
                  <a:schemeClr val="dk1"/>
                </a:solidFill>
                <a:latin typeface="Arial"/>
                <a:ea typeface="Arial"/>
                <a:cs typeface="Arial"/>
                <a:sym typeface="Arial"/>
              </a:rPr>
              <a:t>X </a:t>
            </a:r>
            <a:r>
              <a:rPr lang="en-US" sz="2000" b="0" i="1" u="none" strike="noStrike" cap="none" dirty="0">
                <a:solidFill>
                  <a:schemeClr val="dk1"/>
                </a:solidFill>
                <a:latin typeface="Noto Sans Symbols"/>
                <a:ea typeface="Noto Sans Symbols"/>
                <a:cs typeface="Noto Sans Symbols"/>
                <a:sym typeface="Noto Sans Symbols"/>
              </a:rPr>
              <a:t>⊆</a:t>
            </a:r>
            <a:r>
              <a:rPr lang="en-US" sz="2000" b="0" i="1" u="none" strike="noStrike" cap="none" dirty="0">
                <a:solidFill>
                  <a:schemeClr val="dk1"/>
                </a:solidFill>
                <a:latin typeface="Times New Roman"/>
                <a:ea typeface="Times New Roman"/>
                <a:cs typeface="Times New Roman"/>
                <a:sym typeface="Times New Roman"/>
              </a:rPr>
              <a:t> </a:t>
            </a:r>
            <a:r>
              <a:rPr lang="en-US" sz="2000" b="0" i="1" u="none" strike="noStrike" cap="none" dirty="0">
                <a:solidFill>
                  <a:schemeClr val="dk1"/>
                </a:solidFill>
                <a:latin typeface="Arial"/>
                <a:ea typeface="Arial"/>
                <a:cs typeface="Arial"/>
                <a:sym typeface="Arial"/>
              </a:rPr>
              <a:t>R</a:t>
            </a:r>
            <a:r>
              <a:rPr lang="en-US" sz="1950" b="0" i="1" u="none" strike="noStrike" cap="none" baseline="30000" dirty="0">
                <a:solidFill>
                  <a:schemeClr val="dk1"/>
                </a:solidFill>
                <a:latin typeface="Arial"/>
                <a:ea typeface="Arial"/>
                <a:cs typeface="Arial"/>
                <a:sym typeface="Arial"/>
              </a:rPr>
              <a:t>n</a:t>
            </a:r>
            <a:endParaRPr sz="1950" b="0" i="0" u="none" strike="noStrike" cap="none" baseline="30000" dirty="0">
              <a:solidFill>
                <a:schemeClr val="dk1"/>
              </a:solidFill>
              <a:latin typeface="Arial"/>
              <a:ea typeface="Arial"/>
              <a:cs typeface="Arial"/>
              <a:sym typeface="Arial"/>
            </a:endParaRPr>
          </a:p>
          <a:p>
            <a:pPr marL="666750" marR="0" lvl="1" indent="-228600" algn="l" rtl="0">
              <a:lnSpc>
                <a:spcPct val="100000"/>
              </a:lnSpc>
              <a:spcBef>
                <a:spcPts val="870"/>
              </a:spcBef>
              <a:spcAft>
                <a:spcPts val="0"/>
              </a:spcAft>
              <a:buClr>
                <a:srgbClr val="3B812F"/>
              </a:buClr>
              <a:buSzPts val="1200"/>
              <a:buFont typeface="Noto Sans Symbols"/>
              <a:buChar char="❑"/>
            </a:pPr>
            <a:r>
              <a:rPr lang="en-US" sz="2000" b="0" i="1" u="none" strike="noStrike" cap="none" dirty="0" err="1">
                <a:solidFill>
                  <a:schemeClr val="dk1"/>
                </a:solidFill>
                <a:latin typeface="Arial"/>
                <a:ea typeface="Arial"/>
                <a:cs typeface="Arial"/>
                <a:sym typeface="Arial"/>
              </a:rPr>
              <a:t>y</a:t>
            </a:r>
            <a:r>
              <a:rPr lang="en-US" sz="1950" b="0" i="0" u="none" strike="noStrike" cap="none" baseline="-25000" dirty="0" err="1">
                <a:solidFill>
                  <a:schemeClr val="dk1"/>
                </a:solidFill>
                <a:latin typeface="Arial"/>
                <a:ea typeface="Arial"/>
                <a:cs typeface="Arial"/>
                <a:sym typeface="Arial"/>
              </a:rPr>
              <a:t>i</a:t>
            </a:r>
            <a:r>
              <a:rPr lang="en-US" sz="1950" b="0" i="0" u="none" strike="noStrike" cap="none" baseline="-25000"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là một </a:t>
            </a:r>
            <a:r>
              <a:rPr lang="en-US" sz="2000" b="1" i="0" u="none" strike="noStrike" cap="none" dirty="0">
                <a:solidFill>
                  <a:schemeClr val="dk1"/>
                </a:solidFill>
                <a:latin typeface="Arial"/>
                <a:ea typeface="Arial"/>
                <a:cs typeface="Arial"/>
                <a:sym typeface="Arial"/>
              </a:rPr>
              <a:t>nhãn lớp </a:t>
            </a:r>
            <a:r>
              <a:rPr lang="en-US" sz="2000" b="0" i="0" u="none" strike="noStrike" cap="none" dirty="0">
                <a:solidFill>
                  <a:schemeClr val="dk1"/>
                </a:solidFill>
                <a:latin typeface="Arial"/>
                <a:ea typeface="Arial"/>
                <a:cs typeface="Arial"/>
                <a:sym typeface="Arial"/>
              </a:rPr>
              <a:t>(giá trị đầu ra), </a:t>
            </a:r>
            <a:r>
              <a:rPr lang="en-US" sz="2000" b="0" i="1" u="none" strike="noStrike" cap="none" dirty="0" err="1">
                <a:solidFill>
                  <a:schemeClr val="dk1"/>
                </a:solidFill>
                <a:latin typeface="Arial"/>
                <a:ea typeface="Arial"/>
                <a:cs typeface="Arial"/>
                <a:sym typeface="Arial"/>
              </a:rPr>
              <a:t>y</a:t>
            </a:r>
            <a:r>
              <a:rPr lang="en-US" sz="1950" b="0" i="0" u="none" strike="noStrike" cap="none" baseline="-25000" dirty="0" err="1">
                <a:solidFill>
                  <a:schemeClr val="dk1"/>
                </a:solidFill>
                <a:latin typeface="Arial"/>
                <a:ea typeface="Arial"/>
                <a:cs typeface="Arial"/>
                <a:sym typeface="Arial"/>
              </a:rPr>
              <a:t>i</a:t>
            </a:r>
            <a:r>
              <a:rPr lang="en-US" sz="1950" b="0" i="0" u="none" strike="noStrike" cap="none" baseline="-25000" dirty="0">
                <a:solidFill>
                  <a:schemeClr val="dk1"/>
                </a:solidFill>
                <a:latin typeface="Arial"/>
                <a:ea typeface="Arial"/>
                <a:cs typeface="Arial"/>
                <a:sym typeface="Arial"/>
              </a:rPr>
              <a:t> </a:t>
            </a:r>
            <a:r>
              <a:rPr lang="en-US" sz="2000" b="0" i="1" u="none" strike="noStrike" cap="none" dirty="0">
                <a:solidFill>
                  <a:schemeClr val="dk1"/>
                </a:solidFill>
                <a:latin typeface="Noto Sans Symbols"/>
                <a:ea typeface="Noto Sans Symbols"/>
                <a:cs typeface="Noto Sans Symbols"/>
                <a:sym typeface="Noto Sans Symbols"/>
              </a:rPr>
              <a:t>∈</a:t>
            </a:r>
            <a:r>
              <a:rPr lang="en-US" sz="2000" b="0" i="1"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Arial"/>
                <a:ea typeface="Arial"/>
                <a:cs typeface="Arial"/>
                <a:sym typeface="Arial"/>
              </a:rPr>
              <a:t>{1,-1}</a:t>
            </a:r>
            <a:endParaRPr sz="2000" b="0" i="0" u="none" strike="noStrike" cap="none" dirty="0">
              <a:solidFill>
                <a:schemeClr val="dk1"/>
              </a:solidFill>
              <a:latin typeface="Arial"/>
              <a:ea typeface="Arial"/>
              <a:cs typeface="Arial"/>
              <a:sym typeface="Arial"/>
            </a:endParaRPr>
          </a:p>
          <a:p>
            <a:pPr marL="666750" marR="0" lvl="1" indent="-228600" algn="l" rtl="0">
              <a:lnSpc>
                <a:spcPct val="100000"/>
              </a:lnSpc>
              <a:spcBef>
                <a:spcPts val="830"/>
              </a:spcBef>
              <a:spcAft>
                <a:spcPts val="0"/>
              </a:spcAft>
              <a:buClr>
                <a:srgbClr val="3B812F"/>
              </a:buClr>
              <a:buSzPts val="1200"/>
              <a:buFont typeface="Noto Sans Symbols"/>
              <a:buChar char="❑"/>
            </a:pPr>
            <a:r>
              <a:rPr lang="en-US" sz="2000" b="0" i="1" u="none" strike="noStrike" cap="none" dirty="0" err="1">
                <a:solidFill>
                  <a:schemeClr val="dk1"/>
                </a:solidFill>
                <a:latin typeface="Arial"/>
                <a:ea typeface="Arial"/>
                <a:cs typeface="Arial"/>
                <a:sym typeface="Arial"/>
              </a:rPr>
              <a:t>y</a:t>
            </a:r>
            <a:r>
              <a:rPr lang="en-US" sz="1950" b="0" i="0" u="none" strike="noStrike" cap="none" baseline="-25000" dirty="0" err="1">
                <a:solidFill>
                  <a:schemeClr val="dk1"/>
                </a:solidFill>
                <a:latin typeface="Arial"/>
                <a:ea typeface="Arial"/>
                <a:cs typeface="Arial"/>
                <a:sym typeface="Arial"/>
              </a:rPr>
              <a:t>i</a:t>
            </a:r>
            <a:r>
              <a:rPr lang="en-US" sz="2000" b="0" i="0" u="none" strike="noStrike" cap="none" dirty="0">
                <a:solidFill>
                  <a:schemeClr val="dk1"/>
                </a:solidFill>
                <a:latin typeface="Arial"/>
                <a:ea typeface="Arial"/>
                <a:cs typeface="Arial"/>
                <a:sym typeface="Arial"/>
              </a:rPr>
              <a:t>=1: lớp </a:t>
            </a:r>
            <a:r>
              <a:rPr lang="en-US" sz="2000" b="0" i="1" u="none" strike="noStrike" cap="none" dirty="0">
                <a:solidFill>
                  <a:schemeClr val="dk1"/>
                </a:solidFill>
                <a:latin typeface="Arial"/>
                <a:ea typeface="Arial"/>
                <a:cs typeface="Arial"/>
                <a:sym typeface="Arial"/>
              </a:rPr>
              <a:t>dương </a:t>
            </a:r>
            <a:r>
              <a:rPr lang="en-US" sz="2000" b="0" i="0" u="none" strike="noStrike" cap="none" dirty="0">
                <a:solidFill>
                  <a:schemeClr val="dk1"/>
                </a:solidFill>
                <a:latin typeface="Arial"/>
                <a:ea typeface="Arial"/>
                <a:cs typeface="Arial"/>
                <a:sym typeface="Arial"/>
              </a:rPr>
              <a:t>(positive); </a:t>
            </a:r>
            <a:r>
              <a:rPr lang="en-US" sz="2000" b="0" i="1" u="none" strike="noStrike" cap="none" dirty="0" err="1">
                <a:solidFill>
                  <a:schemeClr val="dk1"/>
                </a:solidFill>
                <a:latin typeface="Arial"/>
                <a:ea typeface="Arial"/>
                <a:cs typeface="Arial"/>
                <a:sym typeface="Arial"/>
              </a:rPr>
              <a:t>y</a:t>
            </a:r>
            <a:r>
              <a:rPr lang="en-US" sz="1950" b="0" i="0" u="none" strike="noStrike" cap="none" baseline="-25000" dirty="0" err="1">
                <a:solidFill>
                  <a:schemeClr val="dk1"/>
                </a:solidFill>
                <a:latin typeface="Arial"/>
                <a:ea typeface="Arial"/>
                <a:cs typeface="Arial"/>
                <a:sym typeface="Arial"/>
              </a:rPr>
              <a:t>i</a:t>
            </a:r>
            <a:r>
              <a:rPr lang="en-US" sz="2000" b="0" i="0" u="none" strike="noStrike" cap="none" dirty="0">
                <a:solidFill>
                  <a:schemeClr val="dk1"/>
                </a:solidFill>
                <a:latin typeface="Arial"/>
                <a:ea typeface="Arial"/>
                <a:cs typeface="Arial"/>
                <a:sym typeface="Arial"/>
              </a:rPr>
              <a:t>=-1: lớp </a:t>
            </a:r>
            <a:r>
              <a:rPr lang="en-US" sz="2000" b="0" i="1" u="none" strike="noStrike" cap="none" dirty="0">
                <a:solidFill>
                  <a:schemeClr val="dk1"/>
                </a:solidFill>
                <a:latin typeface="Arial"/>
                <a:ea typeface="Arial"/>
                <a:cs typeface="Arial"/>
                <a:sym typeface="Arial"/>
              </a:rPr>
              <a:t>âm </a:t>
            </a:r>
            <a:r>
              <a:rPr lang="en-US" sz="2000" b="0" i="0" u="none" strike="noStrike" cap="none" dirty="0">
                <a:solidFill>
                  <a:schemeClr val="dk1"/>
                </a:solidFill>
                <a:latin typeface="Arial"/>
                <a:ea typeface="Arial"/>
                <a:cs typeface="Arial"/>
                <a:sym typeface="Arial"/>
              </a:rPr>
              <a:t>(negative)</a:t>
            </a:r>
            <a:endParaRPr sz="2000" b="0" i="0" u="none" strike="noStrike" cap="none" dirty="0">
              <a:solidFill>
                <a:schemeClr val="dk1"/>
              </a:solidFill>
              <a:latin typeface="Arial"/>
              <a:ea typeface="Arial"/>
              <a:cs typeface="Arial"/>
              <a:sym typeface="Arial"/>
            </a:endParaRPr>
          </a:p>
        </p:txBody>
      </p:sp>
      <p:sp>
        <p:nvSpPr>
          <p:cNvPr id="211" name="Google Shape;211;p8"/>
          <p:cNvSpPr txBox="1"/>
          <p:nvPr/>
        </p:nvSpPr>
        <p:spPr>
          <a:xfrm>
            <a:off x="775969" y="4064902"/>
            <a:ext cx="9578340" cy="1162685"/>
          </a:xfrm>
          <a:prstGeom prst="rect">
            <a:avLst/>
          </a:prstGeom>
          <a:noFill/>
          <a:ln>
            <a:noFill/>
          </a:ln>
        </p:spPr>
        <p:txBody>
          <a:bodyPr spcFirstLastPara="1" wrap="square" lIns="0" tIns="53325" rIns="0" bIns="0" anchor="t" anchorCtr="0">
            <a:spAutoFit/>
          </a:bodyPr>
          <a:lstStyle/>
          <a:p>
            <a:pPr marL="241300" marR="0" lvl="0" indent="-228600" algn="l" rtl="0">
              <a:lnSpc>
                <a:spcPct val="100000"/>
              </a:lnSpc>
              <a:spcBef>
                <a:spcPts val="0"/>
              </a:spcBef>
              <a:spcAft>
                <a:spcPts val="0"/>
              </a:spcAft>
              <a:buClr>
                <a:srgbClr val="CC9900"/>
              </a:buClr>
              <a:buSzPts val="1550"/>
              <a:buFont typeface="Noto Sans Symbols"/>
              <a:buChar char="■"/>
            </a:pPr>
            <a:r>
              <a:rPr lang="en-US" sz="2400" dirty="0">
                <a:solidFill>
                  <a:srgbClr val="0000FF"/>
                </a:solidFill>
                <a:latin typeface="Arial"/>
                <a:ea typeface="Arial"/>
                <a:cs typeface="Arial"/>
                <a:sym typeface="Arial"/>
              </a:rPr>
              <a:t>SVM xác định một hàm phân tách tuyến tính</a:t>
            </a:r>
            <a:endParaRPr sz="2400" dirty="0">
              <a:solidFill>
                <a:schemeClr val="dk1"/>
              </a:solidFill>
              <a:latin typeface="Arial"/>
              <a:ea typeface="Arial"/>
              <a:cs typeface="Arial"/>
              <a:sym typeface="Arial"/>
            </a:endParaRPr>
          </a:p>
          <a:p>
            <a:pPr marL="1841500" marR="0" lvl="0" indent="0" algn="l" rtl="0">
              <a:lnSpc>
                <a:spcPct val="100000"/>
              </a:lnSpc>
              <a:spcBef>
                <a:spcPts val="315"/>
              </a:spcBef>
              <a:spcAft>
                <a:spcPts val="0"/>
              </a:spcAft>
              <a:buNone/>
            </a:pPr>
            <a:r>
              <a:rPr lang="en-US" sz="2400" i="1" dirty="0">
                <a:solidFill>
                  <a:srgbClr val="0000FF"/>
                </a:solidFill>
                <a:latin typeface="Arial"/>
                <a:ea typeface="Arial"/>
                <a:cs typeface="Arial"/>
                <a:sym typeface="Arial"/>
              </a:rPr>
              <a:t>f</a:t>
            </a:r>
            <a:r>
              <a:rPr lang="en-US" sz="2400" dirty="0">
                <a:solidFill>
                  <a:srgbClr val="0000FF"/>
                </a:solidFill>
                <a:latin typeface="Arial"/>
                <a:ea typeface="Arial"/>
                <a:cs typeface="Arial"/>
                <a:sym typeface="Arial"/>
              </a:rPr>
              <a:t>(</a:t>
            </a:r>
            <a:r>
              <a:rPr lang="en-US" sz="2400" b="1" dirty="0">
                <a:solidFill>
                  <a:srgbClr val="0000FF"/>
                </a:solidFill>
                <a:latin typeface="Arial"/>
                <a:ea typeface="Arial"/>
                <a:cs typeface="Arial"/>
                <a:sym typeface="Arial"/>
              </a:rPr>
              <a:t>x</a:t>
            </a:r>
            <a:r>
              <a:rPr lang="en-US" sz="2400" dirty="0">
                <a:solidFill>
                  <a:srgbClr val="0000FF"/>
                </a:solidFill>
                <a:latin typeface="Arial"/>
                <a:ea typeface="Arial"/>
                <a:cs typeface="Arial"/>
                <a:sym typeface="Arial"/>
              </a:rPr>
              <a:t>) </a:t>
            </a:r>
            <a:r>
              <a:rPr lang="en-US" sz="2400" i="1" dirty="0">
                <a:solidFill>
                  <a:srgbClr val="0000FF"/>
                </a:solidFill>
                <a:latin typeface="Arial"/>
                <a:ea typeface="Arial"/>
                <a:cs typeface="Arial"/>
                <a:sym typeface="Arial"/>
              </a:rPr>
              <a:t>= </a:t>
            </a:r>
            <a:r>
              <a:rPr lang="en-US" sz="2400" i="1" dirty="0">
                <a:solidFill>
                  <a:srgbClr val="0000FF"/>
                </a:solidFill>
                <a:latin typeface="Noto Sans Symbols"/>
                <a:ea typeface="Noto Sans Symbols"/>
                <a:cs typeface="Noto Sans Symbols"/>
                <a:sym typeface="Noto Sans Symbols"/>
              </a:rPr>
              <a:t>〈</a:t>
            </a:r>
            <a:r>
              <a:rPr lang="en-US" sz="2400" b="1" dirty="0">
                <a:solidFill>
                  <a:srgbClr val="0000FF"/>
                </a:solidFill>
                <a:latin typeface="Arial"/>
                <a:ea typeface="Arial"/>
                <a:cs typeface="Arial"/>
                <a:sym typeface="Arial"/>
              </a:rPr>
              <a:t>w </a:t>
            </a:r>
            <a:r>
              <a:rPr lang="en-US" sz="2400" b="1" dirty="0" smtClean="0">
                <a:solidFill>
                  <a:srgbClr val="0000FF"/>
                </a:solidFill>
              </a:rPr>
              <a:t>. </a:t>
            </a:r>
            <a:r>
              <a:rPr lang="en-US" sz="2400" b="1" dirty="0" smtClean="0">
                <a:solidFill>
                  <a:srgbClr val="0000FF"/>
                </a:solidFill>
                <a:latin typeface="Arial"/>
                <a:ea typeface="Arial"/>
                <a:cs typeface="Arial"/>
                <a:sym typeface="Arial"/>
              </a:rPr>
              <a:t>x</a:t>
            </a:r>
            <a:r>
              <a:rPr lang="en-US" sz="2400" i="1" dirty="0">
                <a:solidFill>
                  <a:srgbClr val="0000FF"/>
                </a:solidFill>
                <a:latin typeface="Noto Sans Symbols"/>
                <a:ea typeface="Noto Sans Symbols"/>
                <a:cs typeface="Noto Sans Symbols"/>
                <a:sym typeface="Noto Sans Symbols"/>
              </a:rPr>
              <a:t>〉</a:t>
            </a:r>
            <a:r>
              <a:rPr lang="en-US" sz="2400" i="1" dirty="0">
                <a:solidFill>
                  <a:srgbClr val="0000FF"/>
                </a:solidFill>
                <a:latin typeface="Times New Roman"/>
                <a:ea typeface="Times New Roman"/>
                <a:cs typeface="Times New Roman"/>
                <a:sym typeface="Times New Roman"/>
              </a:rPr>
              <a:t> </a:t>
            </a:r>
            <a:r>
              <a:rPr lang="en-US" sz="2400" i="1" dirty="0">
                <a:solidFill>
                  <a:srgbClr val="0000FF"/>
                </a:solidFill>
                <a:latin typeface="Arial"/>
                <a:ea typeface="Arial"/>
                <a:cs typeface="Arial"/>
                <a:sym typeface="Arial"/>
              </a:rPr>
              <a:t>+ b</a:t>
            </a:r>
            <a:endParaRPr sz="2400" dirty="0">
              <a:solidFill>
                <a:schemeClr val="dk1"/>
              </a:solidFill>
              <a:latin typeface="Arial"/>
              <a:ea typeface="Arial"/>
              <a:cs typeface="Arial"/>
              <a:sym typeface="Arial"/>
            </a:endParaRPr>
          </a:p>
          <a:p>
            <a:pPr marL="641350" marR="0" lvl="1" indent="-228600" algn="l" rtl="0">
              <a:lnSpc>
                <a:spcPct val="100000"/>
              </a:lnSpc>
              <a:spcBef>
                <a:spcPts val="155"/>
              </a:spcBef>
              <a:spcAft>
                <a:spcPts val="0"/>
              </a:spcAft>
              <a:buClr>
                <a:srgbClr val="3B812F"/>
              </a:buClr>
              <a:buSzPts val="1200"/>
              <a:buFont typeface="Noto Sans Symbols"/>
              <a:buChar char="❑"/>
            </a:pPr>
            <a:r>
              <a:rPr lang="en-US" sz="2000" b="1" i="0" u="none" strike="noStrike" cap="none" dirty="0">
                <a:solidFill>
                  <a:schemeClr val="dk1"/>
                </a:solidFill>
                <a:latin typeface="Arial"/>
                <a:ea typeface="Arial"/>
                <a:cs typeface="Arial"/>
                <a:sym typeface="Arial"/>
              </a:rPr>
              <a:t>w </a:t>
            </a:r>
            <a:r>
              <a:rPr lang="en-US" sz="2000" b="0" i="0" u="none" strike="noStrike" cap="none" dirty="0">
                <a:solidFill>
                  <a:schemeClr val="dk1"/>
                </a:solidFill>
                <a:latin typeface="Arial"/>
                <a:ea typeface="Arial"/>
                <a:cs typeface="Arial"/>
                <a:sym typeface="Arial"/>
              </a:rPr>
              <a:t>là </a:t>
            </a:r>
            <a:r>
              <a:rPr lang="en-US" sz="2000" b="0" i="0" u="none" strike="noStrike" cap="none" dirty="0" err="1">
                <a:solidFill>
                  <a:schemeClr val="dk1"/>
                </a:solidFill>
                <a:latin typeface="Arial"/>
                <a:ea typeface="Arial"/>
                <a:cs typeface="Arial"/>
                <a:sym typeface="Arial"/>
              </a:rPr>
              <a:t>vectơ</a:t>
            </a:r>
            <a:r>
              <a:rPr lang="en-US" sz="2000" b="0" i="0" u="none" strike="noStrike" cap="none" dirty="0">
                <a:solidFill>
                  <a:schemeClr val="dk1"/>
                </a:solidFill>
                <a:latin typeface="Arial"/>
                <a:ea typeface="Arial"/>
                <a:cs typeface="Arial"/>
                <a:sym typeface="Arial"/>
              </a:rPr>
              <a:t> trọng số các thuộc tính;	</a:t>
            </a:r>
            <a:r>
              <a:rPr lang="en-US" sz="2000" b="0" i="0" u="none" strike="noStrike" cap="none" dirty="0">
                <a:solidFill>
                  <a:schemeClr val="dk1"/>
                </a:solidFill>
                <a:latin typeface="Courier New"/>
                <a:ea typeface="Courier New"/>
                <a:cs typeface="Courier New"/>
                <a:sym typeface="Courier New"/>
              </a:rPr>
              <a:t>b </a:t>
            </a:r>
            <a:r>
              <a:rPr lang="en-US" sz="2000" b="0" i="0" u="none" strike="noStrike" cap="none" dirty="0">
                <a:solidFill>
                  <a:schemeClr val="dk1"/>
                </a:solidFill>
                <a:latin typeface="Arial"/>
                <a:ea typeface="Arial"/>
                <a:cs typeface="Arial"/>
                <a:sym typeface="Arial"/>
              </a:rPr>
              <a:t>là một giá trị số thực</a:t>
            </a:r>
            <a:endParaRPr sz="2000" b="0" i="0" u="none" strike="noStrike" cap="none" dirty="0">
              <a:solidFill>
                <a:schemeClr val="dk1"/>
              </a:solidFill>
              <a:latin typeface="Arial"/>
              <a:ea typeface="Arial"/>
              <a:cs typeface="Arial"/>
              <a:sym typeface="Arial"/>
            </a:endParaRPr>
          </a:p>
        </p:txBody>
      </p:sp>
      <p:sp>
        <p:nvSpPr>
          <p:cNvPr id="212" name="Google Shape;212;p8"/>
          <p:cNvSpPr txBox="1"/>
          <p:nvPr/>
        </p:nvSpPr>
        <p:spPr>
          <a:xfrm>
            <a:off x="742102" y="5553245"/>
            <a:ext cx="3868420" cy="391160"/>
          </a:xfrm>
          <a:prstGeom prst="rect">
            <a:avLst/>
          </a:prstGeom>
          <a:noFill/>
          <a:ln>
            <a:noFill/>
          </a:ln>
        </p:spPr>
        <p:txBody>
          <a:bodyPr spcFirstLastPara="1" wrap="square" lIns="0" tIns="12700" rIns="0" bIns="0" anchor="t" anchorCtr="0">
            <a:spAutoFit/>
          </a:bodyPr>
          <a:lstStyle/>
          <a:p>
            <a:pPr marL="266700" marR="0" lvl="0" indent="-228600" algn="l" rtl="0">
              <a:lnSpc>
                <a:spcPct val="100000"/>
              </a:lnSpc>
              <a:spcBef>
                <a:spcPts val="0"/>
              </a:spcBef>
              <a:spcAft>
                <a:spcPts val="0"/>
              </a:spcAft>
              <a:buClr>
                <a:srgbClr val="CC9900"/>
              </a:buClr>
              <a:buSzPts val="1550"/>
              <a:buFont typeface="Noto Sans Symbols"/>
              <a:buChar char="■"/>
            </a:pPr>
            <a:r>
              <a:rPr lang="en-US" sz="2400">
                <a:solidFill>
                  <a:schemeClr val="dk1"/>
                </a:solidFill>
                <a:latin typeface="Arial"/>
                <a:ea typeface="Arial"/>
                <a:cs typeface="Arial"/>
                <a:sym typeface="Arial"/>
              </a:rPr>
              <a:t>Sao cho với mỗi </a:t>
            </a:r>
            <a:r>
              <a:rPr lang="en-US" sz="2400" b="1">
                <a:solidFill>
                  <a:schemeClr val="dk1"/>
                </a:solidFill>
                <a:latin typeface="Arial"/>
                <a:ea typeface="Arial"/>
                <a:cs typeface="Arial"/>
                <a:sym typeface="Arial"/>
              </a:rPr>
              <a:t>x</a:t>
            </a:r>
            <a:r>
              <a:rPr lang="en-US" sz="2400" b="1" baseline="-25000">
                <a:solidFill>
                  <a:schemeClr val="dk1"/>
                </a:solidFill>
                <a:latin typeface="Arial"/>
                <a:ea typeface="Arial"/>
                <a:cs typeface="Arial"/>
                <a:sym typeface="Arial"/>
              </a:rPr>
              <a:t>i</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219" name="Google Shape;219;p8"/>
          <p:cNvSpPr txBox="1"/>
          <p:nvPr/>
        </p:nvSpPr>
        <p:spPr>
          <a:xfrm>
            <a:off x="10569787" y="4348924"/>
            <a:ext cx="917787"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rgbClr val="0000FF"/>
                </a:solidFill>
                <a:latin typeface="Arial"/>
                <a:ea typeface="Arial"/>
                <a:cs typeface="Arial"/>
                <a:sym typeface="Arial"/>
              </a:rPr>
              <a:t>[Eq.1]</a:t>
            </a:r>
            <a:endParaRPr sz="2000">
              <a:solidFill>
                <a:schemeClr val="dk1"/>
              </a:solidFill>
              <a:latin typeface="Arial"/>
              <a:ea typeface="Arial"/>
              <a:cs typeface="Arial"/>
              <a:sym typeface="Arial"/>
            </a:endParaRPr>
          </a:p>
        </p:txBody>
      </p:sp>
      <p:sp>
        <p:nvSpPr>
          <p:cNvPr id="220" name="Google Shape;220;p8"/>
          <p:cNvSpPr txBox="1"/>
          <p:nvPr/>
        </p:nvSpPr>
        <p:spPr>
          <a:xfrm>
            <a:off x="10569787" y="5510974"/>
            <a:ext cx="917787"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dirty="0">
                <a:solidFill>
                  <a:schemeClr val="dk1"/>
                </a:solidFill>
                <a:latin typeface="Arial"/>
                <a:ea typeface="Arial"/>
                <a:cs typeface="Arial"/>
                <a:sym typeface="Arial"/>
              </a:rPr>
              <a:t>[Eq.2]</a:t>
            </a:r>
            <a:endParaRPr sz="2000" dirty="0">
              <a:solidFill>
                <a:schemeClr val="dk1"/>
              </a:solidFill>
              <a:latin typeface="Arial"/>
              <a:ea typeface="Arial"/>
              <a:cs typeface="Arial"/>
              <a:sym typeface="Arial"/>
            </a:endParaRPr>
          </a:p>
        </p:txBody>
      </p:sp>
      <p:pic>
        <p:nvPicPr>
          <p:cNvPr id="6" name="Picture 5"/>
          <p:cNvPicPr>
            <a:picLocks noChangeAspect="1"/>
          </p:cNvPicPr>
          <p:nvPr/>
        </p:nvPicPr>
        <p:blipFill>
          <a:blip r:embed="rId3"/>
          <a:stretch>
            <a:fillRect/>
          </a:stretch>
        </p:blipFill>
        <p:spPr>
          <a:xfrm>
            <a:off x="3987879" y="5260149"/>
            <a:ext cx="4933950" cy="1162050"/>
          </a:xfrm>
          <a:prstGeom prst="rect">
            <a:avLst/>
          </a:prstGeom>
        </p:spPr>
      </p:pic>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6633"/>
                </a:solidFill>
                <a:latin typeface="Tahoma"/>
                <a:ea typeface="Tahoma"/>
                <a:cs typeface="Tahoma"/>
                <a:sym typeface="Tahoma"/>
              </a:rPr>
              <a:t>Định nghĩa siêu phẳng phân tách</a:t>
            </a:r>
            <a:endParaRPr lang="vi-VN" dirty="0"/>
          </a:p>
        </p:txBody>
      </p:sp>
      <p:sp>
        <p:nvSpPr>
          <p:cNvPr id="227" name="Google Shape;227;p9"/>
          <p:cNvSpPr txBox="1"/>
          <p:nvPr/>
        </p:nvSpPr>
        <p:spPr>
          <a:xfrm>
            <a:off x="729403" y="1396162"/>
            <a:ext cx="11076316" cy="1639798"/>
          </a:xfrm>
          <a:prstGeom prst="rect">
            <a:avLst/>
          </a:prstGeom>
          <a:noFill/>
          <a:ln>
            <a:noFill/>
          </a:ln>
        </p:spPr>
        <p:txBody>
          <a:bodyPr spcFirstLastPara="1" wrap="square" lIns="0" tIns="10150" rIns="0" bIns="0" anchor="t" anchorCtr="0">
            <a:spAutoFit/>
          </a:bodyPr>
          <a:lstStyle/>
          <a:p>
            <a:pPr marL="354965" marR="5080" lvl="0" indent="-342900" algn="l" rtl="0">
              <a:lnSpc>
                <a:spcPct val="100699"/>
              </a:lnSpc>
              <a:spcBef>
                <a:spcPts val="0"/>
              </a:spcBef>
              <a:spcAft>
                <a:spcPts val="0"/>
              </a:spcAft>
              <a:buClr>
                <a:srgbClr val="CC9900"/>
              </a:buClr>
              <a:buSzPts val="1550"/>
              <a:buFont typeface="Noto Sans Symbols"/>
              <a:buChar char="■"/>
            </a:pPr>
            <a:r>
              <a:rPr lang="en-US" sz="2400" dirty="0" smtClean="0">
                <a:solidFill>
                  <a:schemeClr val="dk1"/>
                </a:solidFill>
                <a:latin typeface="Arial"/>
                <a:ea typeface="Arial"/>
                <a:cs typeface="Arial"/>
                <a:sym typeface="Arial"/>
              </a:rPr>
              <a:t>Siêu </a:t>
            </a:r>
            <a:r>
              <a:rPr lang="en-US" sz="2400" dirty="0">
                <a:solidFill>
                  <a:schemeClr val="dk1"/>
                </a:solidFill>
                <a:latin typeface="Arial"/>
                <a:ea typeface="Arial"/>
                <a:cs typeface="Arial"/>
                <a:sym typeface="Arial"/>
              </a:rPr>
              <a:t>phẳng phân tách các quan sát thuộc lớp </a:t>
            </a:r>
            <a:r>
              <a:rPr lang="en-US" sz="2400" dirty="0" smtClean="0">
                <a:solidFill>
                  <a:schemeClr val="dk1"/>
                </a:solidFill>
                <a:latin typeface="Arial"/>
                <a:ea typeface="Arial"/>
                <a:cs typeface="Arial"/>
                <a:sym typeface="Arial"/>
              </a:rPr>
              <a:t>dương vs. lớp âm:</a:t>
            </a:r>
            <a:r>
              <a:rPr lang="en-US" sz="2400" dirty="0">
                <a:solidFill>
                  <a:schemeClr val="dk1"/>
                </a:solidFill>
                <a:latin typeface="Arial"/>
                <a:ea typeface="Arial"/>
                <a:cs typeface="Arial"/>
                <a:sym typeface="Arial"/>
              </a:rPr>
              <a:t>	</a:t>
            </a:r>
            <a:endParaRPr lang="en-US" sz="2400" i="1" dirty="0">
              <a:solidFill>
                <a:srgbClr val="0000FF"/>
              </a:solidFill>
              <a:latin typeface="Noto Sans Symbols"/>
              <a:sym typeface="Noto Sans Symbols"/>
            </a:endParaRPr>
          </a:p>
          <a:p>
            <a:pPr marL="354965" marR="5080" lvl="0" indent="-342900" algn="l" rtl="0">
              <a:lnSpc>
                <a:spcPct val="100699"/>
              </a:lnSpc>
              <a:spcBef>
                <a:spcPts val="0"/>
              </a:spcBef>
              <a:spcAft>
                <a:spcPts val="0"/>
              </a:spcAft>
              <a:buClr>
                <a:srgbClr val="CC9900"/>
              </a:buClr>
              <a:buSzPts val="1550"/>
              <a:buFont typeface="Noto Sans Symbols"/>
              <a:buChar char="■"/>
            </a:pPr>
            <a:endParaRPr lang="en-US" sz="2400" dirty="0" smtClean="0">
              <a:solidFill>
                <a:schemeClr val="dk1"/>
              </a:solidFill>
              <a:latin typeface="Arial"/>
              <a:ea typeface="Arial"/>
              <a:cs typeface="Arial"/>
              <a:sym typeface="Arial"/>
            </a:endParaRPr>
          </a:p>
          <a:p>
            <a:pPr marL="354965" marR="5080" lvl="0" indent="-342900" algn="l" rtl="0">
              <a:lnSpc>
                <a:spcPct val="100699"/>
              </a:lnSpc>
              <a:spcBef>
                <a:spcPts val="0"/>
              </a:spcBef>
              <a:spcAft>
                <a:spcPts val="0"/>
              </a:spcAft>
              <a:buClr>
                <a:srgbClr val="CC9900"/>
              </a:buClr>
              <a:buSzPts val="1550"/>
              <a:buFont typeface="Noto Sans Symbols"/>
              <a:buChar char="■"/>
            </a:pPr>
            <a:r>
              <a:rPr lang="en-US" sz="2400" dirty="0" smtClean="0">
                <a:solidFill>
                  <a:schemeClr val="dk1"/>
                </a:solidFill>
                <a:latin typeface="Arial"/>
                <a:ea typeface="Arial"/>
                <a:cs typeface="Arial"/>
                <a:sym typeface="Arial"/>
              </a:rPr>
              <a:t>Còn </a:t>
            </a:r>
            <a:r>
              <a:rPr lang="en-US" sz="2400" dirty="0">
                <a:solidFill>
                  <a:schemeClr val="dk1"/>
                </a:solidFill>
                <a:latin typeface="Arial"/>
                <a:ea typeface="Arial"/>
                <a:cs typeface="Arial"/>
                <a:sym typeface="Arial"/>
              </a:rPr>
              <a:t>được gọi là </a:t>
            </a:r>
            <a:r>
              <a:rPr lang="en-US" sz="2400" dirty="0">
                <a:solidFill>
                  <a:srgbClr val="0000FF"/>
                </a:solidFill>
                <a:latin typeface="Arial"/>
                <a:ea typeface="Arial"/>
                <a:cs typeface="Arial"/>
                <a:sym typeface="Arial"/>
              </a:rPr>
              <a:t>ranh giới (bề mặt) quyết định</a:t>
            </a:r>
            <a:endParaRPr sz="2400" dirty="0">
              <a:solidFill>
                <a:schemeClr val="dk1"/>
              </a:solidFill>
              <a:latin typeface="Arial"/>
              <a:ea typeface="Arial"/>
              <a:cs typeface="Arial"/>
              <a:sym typeface="Arial"/>
            </a:endParaRPr>
          </a:p>
          <a:p>
            <a:pPr marL="355600" marR="0" lvl="0" indent="-342900" algn="l" rtl="0">
              <a:lnSpc>
                <a:spcPct val="100000"/>
              </a:lnSpc>
              <a:spcBef>
                <a:spcPts val="1085"/>
              </a:spcBef>
              <a:spcAft>
                <a:spcPts val="0"/>
              </a:spcAft>
              <a:buClr>
                <a:srgbClr val="CC9900"/>
              </a:buClr>
              <a:buSzPts val="1550"/>
              <a:buFont typeface="Noto Sans Symbols"/>
              <a:buChar char="■"/>
            </a:pPr>
            <a:r>
              <a:rPr lang="en-US" sz="2400" dirty="0">
                <a:solidFill>
                  <a:schemeClr val="dk1"/>
                </a:solidFill>
                <a:latin typeface="Arial"/>
                <a:ea typeface="Arial"/>
                <a:cs typeface="Arial"/>
                <a:sym typeface="Arial"/>
              </a:rPr>
              <a:t>Tồn tại nhiều siêu phẳng phân tách. </a:t>
            </a:r>
            <a:r>
              <a:rPr lang="en-US" sz="2400" dirty="0">
                <a:solidFill>
                  <a:srgbClr val="FF0000"/>
                </a:solidFill>
                <a:latin typeface="Arial"/>
                <a:ea typeface="Arial"/>
                <a:cs typeface="Arial"/>
                <a:sym typeface="Arial"/>
              </a:rPr>
              <a:t>Chọn cái nào?</a:t>
            </a:r>
            <a:endParaRPr sz="2400" dirty="0">
              <a:solidFill>
                <a:schemeClr val="dk1"/>
              </a:solidFill>
              <a:latin typeface="Arial"/>
              <a:ea typeface="Arial"/>
              <a:cs typeface="Arial"/>
              <a:sym typeface="Arial"/>
            </a:endParaRPr>
          </a:p>
        </p:txBody>
      </p:sp>
      <p:sp>
        <p:nvSpPr>
          <p:cNvPr id="228" name="Google Shape;228;p9"/>
          <p:cNvSpPr/>
          <p:nvPr/>
        </p:nvSpPr>
        <p:spPr>
          <a:xfrm>
            <a:off x="877264" y="3481753"/>
            <a:ext cx="10357357" cy="254683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9"/>
          <p:cNvSpPr txBox="1"/>
          <p:nvPr/>
        </p:nvSpPr>
        <p:spPr>
          <a:xfrm>
            <a:off x="511387" y="6290052"/>
            <a:ext cx="1827107" cy="230832"/>
          </a:xfrm>
          <a:prstGeom prst="rect">
            <a:avLst/>
          </a:prstGeom>
          <a:noFill/>
          <a:ln>
            <a:noFill/>
          </a:ln>
        </p:spPr>
        <p:txBody>
          <a:bodyPr spcFirstLastPara="1" wrap="square" lIns="0" tIns="0" rIns="0" bIns="0" anchor="t" anchorCtr="0">
            <a:spAutoFit/>
          </a:bodyPr>
          <a:lstStyle/>
          <a:p>
            <a:pPr marL="12700" marR="0" lvl="0" indent="0" algn="l" rtl="0">
              <a:lnSpc>
                <a:spcPct val="109375"/>
              </a:lnSpc>
              <a:spcBef>
                <a:spcPts val="0"/>
              </a:spcBef>
              <a:spcAft>
                <a:spcPts val="0"/>
              </a:spcAft>
              <a:buNone/>
            </a:pPr>
            <a:r>
              <a:rPr lang="en-US" sz="1600" i="1">
                <a:solidFill>
                  <a:schemeClr val="dk1"/>
                </a:solidFill>
                <a:latin typeface="Courier New"/>
                <a:ea typeface="Courier New"/>
                <a:cs typeface="Courier New"/>
                <a:sym typeface="Courier New"/>
              </a:rPr>
              <a:t>[Liu, 2006]</a:t>
            </a:r>
            <a:endParaRPr sz="1600">
              <a:solidFill>
                <a:schemeClr val="dk1"/>
              </a:solidFill>
              <a:latin typeface="Courier New"/>
              <a:ea typeface="Courier New"/>
              <a:cs typeface="Courier New"/>
              <a:sym typeface="Courier New"/>
            </a:endParaRPr>
          </a:p>
        </p:txBody>
      </p:sp>
      <p:pic>
        <p:nvPicPr>
          <p:cNvPr id="4" name="Picture 3"/>
          <p:cNvPicPr>
            <a:picLocks noChangeAspect="1"/>
          </p:cNvPicPr>
          <p:nvPr/>
        </p:nvPicPr>
        <p:blipFill>
          <a:blip r:embed="rId4"/>
          <a:stretch>
            <a:fillRect/>
          </a:stretch>
        </p:blipFill>
        <p:spPr>
          <a:xfrm>
            <a:off x="3720974" y="1684389"/>
            <a:ext cx="2564790" cy="476817"/>
          </a:xfrm>
          <a:prstGeom prst="rect">
            <a:avLst/>
          </a:prstGeom>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0"/>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t>SVM Tuyến tính</a:t>
            </a:r>
            <a:endParaRPr dirty="0"/>
          </a:p>
        </p:txBody>
      </p:sp>
      <p:sp>
        <p:nvSpPr>
          <p:cNvPr id="236" name="Google Shape;236;p10"/>
          <p:cNvSpPr/>
          <p:nvPr/>
        </p:nvSpPr>
        <p:spPr>
          <a:xfrm>
            <a:off x="1047134" y="1673811"/>
            <a:ext cx="6804727" cy="23753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0"/>
          <p:cNvSpPr/>
          <p:nvPr/>
        </p:nvSpPr>
        <p:spPr>
          <a:xfrm>
            <a:off x="2168892" y="4368218"/>
            <a:ext cx="643466" cy="78656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10"/>
          <p:cNvSpPr txBox="1"/>
          <p:nvPr/>
        </p:nvSpPr>
        <p:spPr>
          <a:xfrm>
            <a:off x="1047134" y="4484370"/>
            <a:ext cx="9785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Mức lề:</a:t>
            </a:r>
            <a:endParaRPr sz="2400">
              <a:solidFill>
                <a:schemeClr val="dk1"/>
              </a:solidFill>
              <a:latin typeface="Times New Roman"/>
              <a:ea typeface="Times New Roman"/>
              <a:cs typeface="Times New Roman"/>
              <a:sym typeface="Times New Roman"/>
            </a:endParaRPr>
          </a:p>
        </p:txBody>
      </p:sp>
      <p:sp>
        <p:nvSpPr>
          <p:cNvPr id="239" name="Google Shape;239;p10"/>
          <p:cNvSpPr/>
          <p:nvPr/>
        </p:nvSpPr>
        <p:spPr>
          <a:xfrm>
            <a:off x="7213091" y="2238040"/>
            <a:ext cx="4677918" cy="311886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2481</TotalTime>
  <Words>4266</Words>
  <Application>Microsoft Office PowerPoint</Application>
  <PresentationFormat>Widescreen</PresentationFormat>
  <Paragraphs>499</Paragraphs>
  <Slides>64</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Noto Sans Symbols</vt:lpstr>
      <vt:lpstr>Calibri</vt:lpstr>
      <vt:lpstr>Wingdings</vt:lpstr>
      <vt:lpstr>Tahoma</vt:lpstr>
      <vt:lpstr>Arial</vt:lpstr>
      <vt:lpstr>Courier New</vt:lpstr>
      <vt:lpstr>Times New Roman</vt:lpstr>
      <vt:lpstr>1_Office Theme</vt:lpstr>
      <vt:lpstr>Bài 7 – Support Vector Machines</vt:lpstr>
      <vt:lpstr>Nội dung bài học</vt:lpstr>
      <vt:lpstr>Phân lớp tuyến tính</vt:lpstr>
      <vt:lpstr>Giới thiệu về SVM</vt:lpstr>
      <vt:lpstr>Giới thiệu về SVM </vt:lpstr>
      <vt:lpstr>SVM Tuyến tính</vt:lpstr>
      <vt:lpstr>Một số quy ước toán học</vt:lpstr>
      <vt:lpstr>Định nghĩa siêu phẳng phân tách</vt:lpstr>
      <vt:lpstr>SVM Tuyến tính</vt:lpstr>
      <vt:lpstr>Mặt siêu phẳng có lề cực đại</vt:lpstr>
      <vt:lpstr>Phân tách tuyến tính</vt:lpstr>
      <vt:lpstr>Tính toán mức lề (1)</vt:lpstr>
      <vt:lpstr>Tính toán mức lề (2)</vt:lpstr>
      <vt:lpstr>Huấn luyện SVM –  Cực đại hóa mức lề (1)</vt:lpstr>
      <vt:lpstr>Huấn luyện SVM (2)</vt:lpstr>
      <vt:lpstr>Giải bài toán cực tiểu hóa</vt:lpstr>
      <vt:lpstr>Tập điều kiện Karush-Kuhn-Tucker</vt:lpstr>
      <vt:lpstr>Giải bài toán cực tiểu hóa</vt:lpstr>
      <vt:lpstr>Tính các giá trị w* và b*</vt:lpstr>
      <vt:lpstr>Phân lớp cho mẫu mới</vt:lpstr>
      <vt:lpstr>Linear SVM:  Không phân tách được</vt:lpstr>
      <vt:lpstr>Nới lỏng các điều kiện</vt:lpstr>
      <vt:lpstr>Tích hợp lỗi  trong hàm mục tiêu</vt:lpstr>
      <vt:lpstr>Bài toán tối ưu mới</vt:lpstr>
      <vt:lpstr>Bài toán tối ưu mới </vt:lpstr>
      <vt:lpstr>Tập các điều kiện Karush-Kuhn-Tucker (1)</vt:lpstr>
      <vt:lpstr>Tập các điều kiện Karush-Kuhn-Tucker (2)</vt:lpstr>
      <vt:lpstr>Tìm lời giản cho các biến ban đầu</vt:lpstr>
      <vt:lpstr>Các đặc điểm quan trọng</vt:lpstr>
      <vt:lpstr>Xác định ranh giới quyết định phân lớp</vt:lpstr>
      <vt:lpstr>Tổng kết về SVM tuyến tính</vt:lpstr>
      <vt:lpstr>Non-linear SVM (1)</vt:lpstr>
      <vt:lpstr>Non-linear SVM (2)</vt:lpstr>
      <vt:lpstr>Chuyển đổi không gian biểu diễn (1)</vt:lpstr>
      <vt:lpstr>Chuyển đổi không gian biểu diễn (2)</vt:lpstr>
      <vt:lpstr>Tối ưu đối với non-linear SVM</vt:lpstr>
      <vt:lpstr>Chuyển đổi không gian</vt:lpstr>
      <vt:lpstr>Khó khăn khi chuyển đổi không gian</vt:lpstr>
      <vt:lpstr>Giới thiệu về hàm nhân (Kernel functions)</vt:lpstr>
      <vt:lpstr>Ví dụ về hàm nhân</vt:lpstr>
      <vt:lpstr>Thủ thuật hàm nhân (Kernel trick)</vt:lpstr>
      <vt:lpstr>Một số hàm nhân thường dùng</vt:lpstr>
      <vt:lpstr>SVMs nhiều lớp</vt:lpstr>
      <vt:lpstr>SVMs: Ưu và nhược điểm</vt:lpstr>
      <vt:lpstr>Các vấn đề tồn tại với SVM</vt:lpstr>
      <vt:lpstr>So sánh SVM vs others</vt:lpstr>
      <vt:lpstr>Các bộ thư viện hỗ trợ phân lớp SVM</vt:lpstr>
      <vt:lpstr>Ứng dụng SVM trong phân loại phương tiện giao thông</vt:lpstr>
      <vt:lpstr>SVM cho bài toán phân loại</vt:lpstr>
      <vt:lpstr>Phân loại phương tiện giao thông</vt:lpstr>
      <vt:lpstr>Sơ đồ pipeline đơn giản</vt:lpstr>
      <vt:lpstr>Bag of ‘words’</vt:lpstr>
      <vt:lpstr>Bag of features</vt:lpstr>
      <vt:lpstr>1. Trích xuất đặc trưng</vt:lpstr>
      <vt:lpstr>1. Trích xuất đặc trưng</vt:lpstr>
      <vt:lpstr>2. Học từ điển</vt:lpstr>
      <vt:lpstr>2. Học từ điển</vt:lpstr>
      <vt:lpstr>2. Học từ điển</vt:lpstr>
      <vt:lpstr>Ví dụ tự điển học được</vt:lpstr>
      <vt:lpstr>Một số vấn đề trong học từ điển</vt:lpstr>
      <vt:lpstr>Biểu diễn ảnh</vt:lpstr>
      <vt:lpstr>Phân loại đối tượng</vt:lpstr>
      <vt:lpstr>Tài liệu tham khảo</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7 – Support Vector Machines</dc:title>
  <dc:creator>Nguyen Do Van</dc:creator>
  <cp:lastModifiedBy>MyPC</cp:lastModifiedBy>
  <cp:revision>16</cp:revision>
  <dcterms:created xsi:type="dcterms:W3CDTF">2018-08-08T14:52:13Z</dcterms:created>
  <dcterms:modified xsi:type="dcterms:W3CDTF">2020-11-08T04:12:34Z</dcterms:modified>
</cp:coreProperties>
</file>