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4E775-F937-4781-94E0-DE684BA89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84BD3A-84B7-4E75-8006-8E1ECE6B90ED}">
      <dgm:prSet/>
      <dgm:spPr/>
      <dgm:t>
        <a:bodyPr/>
        <a:lstStyle/>
        <a:p>
          <a:r>
            <a:rPr lang="en-US"/>
            <a:t>Driving</a:t>
          </a:r>
        </a:p>
      </dgm:t>
    </dgm:pt>
    <dgm:pt modelId="{7FD38CAA-F102-4B68-B431-8DE991641CBB}" type="parTrans" cxnId="{5CE56DE4-A959-41FA-91F0-989C9A45B257}">
      <dgm:prSet/>
      <dgm:spPr/>
      <dgm:t>
        <a:bodyPr/>
        <a:lstStyle/>
        <a:p>
          <a:endParaRPr lang="en-US"/>
        </a:p>
      </dgm:t>
    </dgm:pt>
    <dgm:pt modelId="{8301F622-C06B-44DA-83F7-DDB9DC25DD49}" type="sibTrans" cxnId="{5CE56DE4-A959-41FA-91F0-989C9A45B257}">
      <dgm:prSet/>
      <dgm:spPr/>
      <dgm:t>
        <a:bodyPr/>
        <a:lstStyle/>
        <a:p>
          <a:endParaRPr lang="en-US"/>
        </a:p>
      </dgm:t>
    </dgm:pt>
    <dgm:pt modelId="{8B059F47-CAB9-4CE0-920E-08E4A70F5CAD}">
      <dgm:prSet/>
      <dgm:spPr/>
      <dgm:t>
        <a:bodyPr/>
        <a:lstStyle/>
        <a:p>
          <a:r>
            <a:rPr lang="en-US"/>
            <a:t>Approach</a:t>
          </a:r>
        </a:p>
      </dgm:t>
    </dgm:pt>
    <dgm:pt modelId="{FEA084B9-2CFB-4B70-8349-C57D2379F810}" type="parTrans" cxnId="{819F8226-2A38-4604-86BF-4EC1D892AB6E}">
      <dgm:prSet/>
      <dgm:spPr/>
      <dgm:t>
        <a:bodyPr/>
        <a:lstStyle/>
        <a:p>
          <a:endParaRPr lang="en-US"/>
        </a:p>
      </dgm:t>
    </dgm:pt>
    <dgm:pt modelId="{C9DE63D3-03DD-45A7-A694-29E918A48D8D}" type="sibTrans" cxnId="{819F8226-2A38-4604-86BF-4EC1D892AB6E}">
      <dgm:prSet/>
      <dgm:spPr/>
      <dgm:t>
        <a:bodyPr/>
        <a:lstStyle/>
        <a:p>
          <a:endParaRPr lang="en-US"/>
        </a:p>
      </dgm:t>
    </dgm:pt>
    <dgm:pt modelId="{BCED4656-7C03-4407-AB2D-297D272A8479}">
      <dgm:prSet/>
      <dgm:spPr/>
      <dgm:t>
        <a:bodyPr/>
        <a:lstStyle/>
        <a:p>
          <a:r>
            <a:rPr lang="en-US"/>
            <a:t>Scrambling</a:t>
          </a:r>
        </a:p>
      </dgm:t>
    </dgm:pt>
    <dgm:pt modelId="{A17ADB51-DF0F-4789-8B07-572FB2F1D7F0}" type="parTrans" cxnId="{E4A5DABC-1CD6-44C5-B67D-FD4494143FF8}">
      <dgm:prSet/>
      <dgm:spPr/>
      <dgm:t>
        <a:bodyPr/>
        <a:lstStyle/>
        <a:p>
          <a:endParaRPr lang="en-US"/>
        </a:p>
      </dgm:t>
    </dgm:pt>
    <dgm:pt modelId="{DCDE5486-38E3-4C4C-866D-DDDAD057D10C}" type="sibTrans" cxnId="{E4A5DABC-1CD6-44C5-B67D-FD4494143FF8}">
      <dgm:prSet/>
      <dgm:spPr/>
      <dgm:t>
        <a:bodyPr/>
        <a:lstStyle/>
        <a:p>
          <a:endParaRPr lang="en-US"/>
        </a:p>
      </dgm:t>
    </dgm:pt>
    <dgm:pt modelId="{F9C5C509-2EF7-4BE8-99DB-20A3EF7C2FBD}">
      <dgm:prSet/>
      <dgm:spPr/>
      <dgm:t>
        <a:bodyPr/>
        <a:lstStyle/>
        <a:p>
          <a:r>
            <a:rPr lang="en-US"/>
            <a:t>Putting </a:t>
          </a:r>
        </a:p>
      </dgm:t>
    </dgm:pt>
    <dgm:pt modelId="{C1CB9F7F-4969-423E-9F96-ACD97925E3FC}" type="parTrans" cxnId="{C88577F7-A628-4E53-9750-2BB0FC35445C}">
      <dgm:prSet/>
      <dgm:spPr/>
      <dgm:t>
        <a:bodyPr/>
        <a:lstStyle/>
        <a:p>
          <a:endParaRPr lang="en-US"/>
        </a:p>
      </dgm:t>
    </dgm:pt>
    <dgm:pt modelId="{DF9B4013-771B-40D0-BE0A-CB25DC8DCFF6}" type="sibTrans" cxnId="{C88577F7-A628-4E53-9750-2BB0FC35445C}">
      <dgm:prSet/>
      <dgm:spPr/>
      <dgm:t>
        <a:bodyPr/>
        <a:lstStyle/>
        <a:p>
          <a:endParaRPr lang="en-US"/>
        </a:p>
      </dgm:t>
    </dgm:pt>
    <dgm:pt modelId="{8DFAF6D5-2FFF-4B5D-9600-49B13C0E140E}" type="pres">
      <dgm:prSet presAssocID="{3B34E775-F937-4781-94E0-DE684BA89097}" presName="linear" presStyleCnt="0">
        <dgm:presLayoutVars>
          <dgm:animLvl val="lvl"/>
          <dgm:resizeHandles val="exact"/>
        </dgm:presLayoutVars>
      </dgm:prSet>
      <dgm:spPr/>
    </dgm:pt>
    <dgm:pt modelId="{C5E1B1DB-5113-49E7-ADA4-65B99709686F}" type="pres">
      <dgm:prSet presAssocID="{CB84BD3A-84B7-4E75-8006-8E1ECE6B90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DB1CBF-AE64-4ADE-A65D-A3565B6F1C75}" type="pres">
      <dgm:prSet presAssocID="{8301F622-C06B-44DA-83F7-DDB9DC25DD49}" presName="spacer" presStyleCnt="0"/>
      <dgm:spPr/>
    </dgm:pt>
    <dgm:pt modelId="{7C504B5B-37A3-430F-92F3-A4500804BF7F}" type="pres">
      <dgm:prSet presAssocID="{8B059F47-CAB9-4CE0-920E-08E4A70F5C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B596D4-EDDA-4B02-B2AD-B9F54EE64D6D}" type="pres">
      <dgm:prSet presAssocID="{C9DE63D3-03DD-45A7-A694-29E918A48D8D}" presName="spacer" presStyleCnt="0"/>
      <dgm:spPr/>
    </dgm:pt>
    <dgm:pt modelId="{F3FE3D8C-170B-4209-AC61-2D6C6F780F83}" type="pres">
      <dgm:prSet presAssocID="{BCED4656-7C03-4407-AB2D-297D272A84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5FB074-EE1C-48C1-9C0A-82B648876428}" type="pres">
      <dgm:prSet presAssocID="{DCDE5486-38E3-4C4C-866D-DDDAD057D10C}" presName="spacer" presStyleCnt="0"/>
      <dgm:spPr/>
    </dgm:pt>
    <dgm:pt modelId="{84D10F46-F7A8-4C60-9524-E8E119DB9332}" type="pres">
      <dgm:prSet presAssocID="{F9C5C509-2EF7-4BE8-99DB-20A3EF7C2FB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32D904-C359-4D55-81C2-BA3DDFF503E3}" type="presOf" srcId="{8B059F47-CAB9-4CE0-920E-08E4A70F5CAD}" destId="{7C504B5B-37A3-430F-92F3-A4500804BF7F}" srcOrd="0" destOrd="0" presId="urn:microsoft.com/office/officeart/2005/8/layout/vList2"/>
    <dgm:cxn modelId="{4D35DD0D-101A-4098-8164-8C3729AD2929}" type="presOf" srcId="{3B34E775-F937-4781-94E0-DE684BA89097}" destId="{8DFAF6D5-2FFF-4B5D-9600-49B13C0E140E}" srcOrd="0" destOrd="0" presId="urn:microsoft.com/office/officeart/2005/8/layout/vList2"/>
    <dgm:cxn modelId="{819F8226-2A38-4604-86BF-4EC1D892AB6E}" srcId="{3B34E775-F937-4781-94E0-DE684BA89097}" destId="{8B059F47-CAB9-4CE0-920E-08E4A70F5CAD}" srcOrd="1" destOrd="0" parTransId="{FEA084B9-2CFB-4B70-8349-C57D2379F810}" sibTransId="{C9DE63D3-03DD-45A7-A694-29E918A48D8D}"/>
    <dgm:cxn modelId="{C41F813E-236F-4189-B473-1FAA97AF62A9}" type="presOf" srcId="{CB84BD3A-84B7-4E75-8006-8E1ECE6B90ED}" destId="{C5E1B1DB-5113-49E7-ADA4-65B99709686F}" srcOrd="0" destOrd="0" presId="urn:microsoft.com/office/officeart/2005/8/layout/vList2"/>
    <dgm:cxn modelId="{4BAABBAF-0B61-4FF8-8C11-D1697F50D08E}" type="presOf" srcId="{F9C5C509-2EF7-4BE8-99DB-20A3EF7C2FBD}" destId="{84D10F46-F7A8-4C60-9524-E8E119DB9332}" srcOrd="0" destOrd="0" presId="urn:microsoft.com/office/officeart/2005/8/layout/vList2"/>
    <dgm:cxn modelId="{E4A5DABC-1CD6-44C5-B67D-FD4494143FF8}" srcId="{3B34E775-F937-4781-94E0-DE684BA89097}" destId="{BCED4656-7C03-4407-AB2D-297D272A8479}" srcOrd="2" destOrd="0" parTransId="{A17ADB51-DF0F-4789-8B07-572FB2F1D7F0}" sibTransId="{DCDE5486-38E3-4C4C-866D-DDDAD057D10C}"/>
    <dgm:cxn modelId="{32BF4DC7-D928-48AA-80AA-822227351925}" type="presOf" srcId="{BCED4656-7C03-4407-AB2D-297D272A8479}" destId="{F3FE3D8C-170B-4209-AC61-2D6C6F780F83}" srcOrd="0" destOrd="0" presId="urn:microsoft.com/office/officeart/2005/8/layout/vList2"/>
    <dgm:cxn modelId="{5CE56DE4-A959-41FA-91F0-989C9A45B257}" srcId="{3B34E775-F937-4781-94E0-DE684BA89097}" destId="{CB84BD3A-84B7-4E75-8006-8E1ECE6B90ED}" srcOrd="0" destOrd="0" parTransId="{7FD38CAA-F102-4B68-B431-8DE991641CBB}" sibTransId="{8301F622-C06B-44DA-83F7-DDB9DC25DD49}"/>
    <dgm:cxn modelId="{C88577F7-A628-4E53-9750-2BB0FC35445C}" srcId="{3B34E775-F937-4781-94E0-DE684BA89097}" destId="{F9C5C509-2EF7-4BE8-99DB-20A3EF7C2FBD}" srcOrd="3" destOrd="0" parTransId="{C1CB9F7F-4969-423E-9F96-ACD97925E3FC}" sibTransId="{DF9B4013-771B-40D0-BE0A-CB25DC8DCFF6}"/>
    <dgm:cxn modelId="{C7218B60-3DC8-492D-924C-E90776A1F1F6}" type="presParOf" srcId="{8DFAF6D5-2FFF-4B5D-9600-49B13C0E140E}" destId="{C5E1B1DB-5113-49E7-ADA4-65B99709686F}" srcOrd="0" destOrd="0" presId="urn:microsoft.com/office/officeart/2005/8/layout/vList2"/>
    <dgm:cxn modelId="{CDC181BE-CB04-4C14-BFA5-9D57D70F77AF}" type="presParOf" srcId="{8DFAF6D5-2FFF-4B5D-9600-49B13C0E140E}" destId="{28DB1CBF-AE64-4ADE-A65D-A3565B6F1C75}" srcOrd="1" destOrd="0" presId="urn:microsoft.com/office/officeart/2005/8/layout/vList2"/>
    <dgm:cxn modelId="{EC46BD2B-857B-418A-AF7C-ED8C1D3B2420}" type="presParOf" srcId="{8DFAF6D5-2FFF-4B5D-9600-49B13C0E140E}" destId="{7C504B5B-37A3-430F-92F3-A4500804BF7F}" srcOrd="2" destOrd="0" presId="urn:microsoft.com/office/officeart/2005/8/layout/vList2"/>
    <dgm:cxn modelId="{378051FD-42B5-48A9-96B1-EC340F93AFDB}" type="presParOf" srcId="{8DFAF6D5-2FFF-4B5D-9600-49B13C0E140E}" destId="{9FB596D4-EDDA-4B02-B2AD-B9F54EE64D6D}" srcOrd="3" destOrd="0" presId="urn:microsoft.com/office/officeart/2005/8/layout/vList2"/>
    <dgm:cxn modelId="{29CD8C7A-B0D9-4C29-BA53-EB93B0FB32E2}" type="presParOf" srcId="{8DFAF6D5-2FFF-4B5D-9600-49B13C0E140E}" destId="{F3FE3D8C-170B-4209-AC61-2D6C6F780F83}" srcOrd="4" destOrd="0" presId="urn:microsoft.com/office/officeart/2005/8/layout/vList2"/>
    <dgm:cxn modelId="{B08A9E5E-21A6-4C6F-823D-582524C89527}" type="presParOf" srcId="{8DFAF6D5-2FFF-4B5D-9600-49B13C0E140E}" destId="{AF5FB074-EE1C-48C1-9C0A-82B648876428}" srcOrd="5" destOrd="0" presId="urn:microsoft.com/office/officeart/2005/8/layout/vList2"/>
    <dgm:cxn modelId="{0960D7E3-6765-40FC-A4DF-6A07DF4FE1FE}" type="presParOf" srcId="{8DFAF6D5-2FFF-4B5D-9600-49B13C0E140E}" destId="{84D10F46-F7A8-4C60-9524-E8E119DB93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B1DB-5113-49E7-ADA4-65B99709686F}">
      <dsp:nvSpPr>
        <dsp:cNvPr id="0" name=""/>
        <dsp:cNvSpPr/>
      </dsp:nvSpPr>
      <dsp:spPr>
        <a:xfrm>
          <a:off x="0" y="48946"/>
          <a:ext cx="5114776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Driving</a:t>
          </a:r>
        </a:p>
      </dsp:txBody>
      <dsp:txXfrm>
        <a:off x="42265" y="91211"/>
        <a:ext cx="5030246" cy="781270"/>
      </dsp:txXfrm>
    </dsp:sp>
    <dsp:sp modelId="{7C504B5B-37A3-430F-92F3-A4500804BF7F}">
      <dsp:nvSpPr>
        <dsp:cNvPr id="0" name=""/>
        <dsp:cNvSpPr/>
      </dsp:nvSpPr>
      <dsp:spPr>
        <a:xfrm>
          <a:off x="0" y="1021306"/>
          <a:ext cx="5114776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Approach</a:t>
          </a:r>
        </a:p>
      </dsp:txBody>
      <dsp:txXfrm>
        <a:off x="42265" y="1063571"/>
        <a:ext cx="5030246" cy="781270"/>
      </dsp:txXfrm>
    </dsp:sp>
    <dsp:sp modelId="{F3FE3D8C-170B-4209-AC61-2D6C6F780F83}">
      <dsp:nvSpPr>
        <dsp:cNvPr id="0" name=""/>
        <dsp:cNvSpPr/>
      </dsp:nvSpPr>
      <dsp:spPr>
        <a:xfrm>
          <a:off x="0" y="1993666"/>
          <a:ext cx="5114776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Scrambling</a:t>
          </a:r>
        </a:p>
      </dsp:txBody>
      <dsp:txXfrm>
        <a:off x="42265" y="2035931"/>
        <a:ext cx="5030246" cy="781270"/>
      </dsp:txXfrm>
    </dsp:sp>
    <dsp:sp modelId="{84D10F46-F7A8-4C60-9524-E8E119DB9332}">
      <dsp:nvSpPr>
        <dsp:cNvPr id="0" name=""/>
        <dsp:cNvSpPr/>
      </dsp:nvSpPr>
      <dsp:spPr>
        <a:xfrm>
          <a:off x="0" y="2966026"/>
          <a:ext cx="5114776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Putting </a:t>
          </a:r>
        </a:p>
      </dsp:txBody>
      <dsp:txXfrm>
        <a:off x="42265" y="3008291"/>
        <a:ext cx="5030246" cy="7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56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20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1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4AA4-2D97-432D-92E4-8E4F0F64C95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E19C8E-B5AD-4208-BC34-0A53137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jpeg"/><Relationship Id="rId10" Type="http://schemas.microsoft.com/office/2007/relationships/diagramDrawing" Target="../diagrams/drawing1.xml"/><Relationship Id="rId4" Type="http://schemas.openxmlformats.org/officeDocument/2006/relationships/image" Target="../media/image9.jpe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7CFC-C31D-5267-8249-80FC80F16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Golf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A624C-BC02-2CA7-05F9-570E1BAD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Tommy Spurlock</a:t>
            </a:r>
          </a:p>
        </p:txBody>
      </p:sp>
    </p:spTree>
    <p:extLst>
      <p:ext uri="{BB962C8B-B14F-4D97-AF65-F5344CB8AC3E}">
        <p14:creationId xmlns:p14="http://schemas.microsoft.com/office/powerpoint/2010/main" val="371187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DCC3E975-1B52-3FEB-7D84-C53ABBB6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12003" r="13894" b="5845"/>
          <a:stretch/>
        </p:blipFill>
        <p:spPr>
          <a:xfrm>
            <a:off x="1444281" y="829175"/>
            <a:ext cx="6036906" cy="3374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7173B4-F3A6-BD65-FF4B-1DD0ACDD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334" y="4062730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Putting it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6EDD-9C53-5AFC-979E-AEC2AE13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28" y="5416929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breakdown club usage for a round </a:t>
            </a:r>
          </a:p>
        </p:txBody>
      </p:sp>
    </p:spTree>
    <p:extLst>
      <p:ext uri="{BB962C8B-B14F-4D97-AF65-F5344CB8AC3E}">
        <p14:creationId xmlns:p14="http://schemas.microsoft.com/office/powerpoint/2010/main" val="403122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BECF-F30B-F78E-E4E0-8B26318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669235"/>
          </a:xfrm>
        </p:spPr>
        <p:txBody>
          <a:bodyPr>
            <a:normAutofit/>
          </a:bodyPr>
          <a:lstStyle/>
          <a:p>
            <a:r>
              <a:rPr lang="en-US" dirty="0"/>
              <a:t>The Takeaway </a:t>
            </a:r>
          </a:p>
        </p:txBody>
      </p:sp>
      <p:pic>
        <p:nvPicPr>
          <p:cNvPr id="13" name="Picture 12" descr="A golf ball on a golf club&#10;&#10;Description automatically generated">
            <a:extLst>
              <a:ext uri="{FF2B5EF4-FFF2-40B4-BE49-F238E27FC236}">
                <a16:creationId xmlns:a16="http://schemas.microsoft.com/office/drawing/2014/main" id="{75ABED1A-683C-53EF-22F9-1131775C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0" r="-5" b="-5"/>
          <a:stretch/>
        </p:blipFill>
        <p:spPr>
          <a:xfrm>
            <a:off x="593649" y="10"/>
            <a:ext cx="3433363" cy="1714490"/>
          </a:xfrm>
          <a:custGeom>
            <a:avLst/>
            <a:gdLst/>
            <a:ahLst/>
            <a:cxnLst/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5" name="Picture 14" descr="A group of golf clubs on grass&#10;&#10;Description automatically generated">
            <a:extLst>
              <a:ext uri="{FF2B5EF4-FFF2-40B4-BE49-F238E27FC236}">
                <a16:creationId xmlns:a16="http://schemas.microsoft.com/office/drawing/2014/main" id="{3C50D9AC-A593-FD07-5327-8D252574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5" r="-3" b="10224"/>
          <a:stretch/>
        </p:blipFill>
        <p:spPr>
          <a:xfrm>
            <a:off x="338691" y="1714500"/>
            <a:ext cx="3432113" cy="1714500"/>
          </a:xfrm>
          <a:custGeom>
            <a:avLst/>
            <a:gdLst/>
            <a:ahLst/>
            <a:cxnLst/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Content Placeholder 8" descr="A close-up of a golf club&#10;&#10;Description automatically generated">
            <a:extLst>
              <a:ext uri="{FF2B5EF4-FFF2-40B4-BE49-F238E27FC236}">
                <a16:creationId xmlns:a16="http://schemas.microsoft.com/office/drawing/2014/main" id="{288C092B-D876-ED2F-EFBA-61807E95B0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1" r="-5" b="2687"/>
          <a:stretch/>
        </p:blipFill>
        <p:spPr>
          <a:xfrm>
            <a:off x="83733" y="3429000"/>
            <a:ext cx="3430976" cy="1714500"/>
          </a:xfrm>
          <a:custGeom>
            <a:avLst/>
            <a:gdLst/>
            <a:ahLst/>
            <a:cxnLst/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Picture 10" descr="A close-up of golf clubs&#10;&#10;Description automatically generated">
            <a:extLst>
              <a:ext uri="{FF2B5EF4-FFF2-40B4-BE49-F238E27FC236}">
                <a16:creationId xmlns:a16="http://schemas.microsoft.com/office/drawing/2014/main" id="{8A0437F4-0C6F-0905-EC2B-A43A9A485CD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9" r="1" b="7921"/>
          <a:stretch/>
        </p:blipFill>
        <p:spPr>
          <a:xfrm>
            <a:off x="-10633" y="5127992"/>
            <a:ext cx="3271564" cy="1730008"/>
          </a:xfrm>
          <a:custGeom>
            <a:avLst/>
            <a:gdLst/>
            <a:ahLst/>
            <a:cxnLst/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22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2" name="Content Placeholder 18">
            <a:extLst>
              <a:ext uri="{FF2B5EF4-FFF2-40B4-BE49-F238E27FC236}">
                <a16:creationId xmlns:a16="http://schemas.microsoft.com/office/drawing/2014/main" id="{3EA7FA50-9842-6781-65F6-17785982BD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59225" y="2465389"/>
          <a:ext cx="5114776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9F77C14-911D-6C47-943D-636301F187B6}"/>
              </a:ext>
            </a:extLst>
          </p:cNvPr>
          <p:cNvSpPr txBox="1"/>
          <p:nvPr/>
        </p:nvSpPr>
        <p:spPr>
          <a:xfrm>
            <a:off x="4159225" y="1596887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Ranking our phases in order of importance for the amateur golfer.</a:t>
            </a:r>
          </a:p>
        </p:txBody>
      </p:sp>
    </p:spTree>
    <p:extLst>
      <p:ext uri="{BB962C8B-B14F-4D97-AF65-F5344CB8AC3E}">
        <p14:creationId xmlns:p14="http://schemas.microsoft.com/office/powerpoint/2010/main" val="22634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C38A9-0A37-A4B8-6223-A8C550F9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E2A0-A3E3-68D1-3862-04B5FB79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1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0430-40B8-C0D0-88C4-6DBED801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7C13-C19C-2A7C-6624-69C82598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73" y="1548338"/>
            <a:ext cx="8596668" cy="3880773"/>
          </a:xfrm>
        </p:spPr>
        <p:txBody>
          <a:bodyPr/>
          <a:lstStyle/>
          <a:p>
            <a:r>
              <a:rPr lang="en-US" dirty="0"/>
              <a:t>Golf's a Challenge: Tough but totally captivating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 Magic: Making the hard stuff look easy</a:t>
            </a:r>
          </a:p>
          <a:p>
            <a:endParaRPr lang="en-US" dirty="0"/>
          </a:p>
          <a:p>
            <a:r>
              <a:rPr lang="en-US" dirty="0"/>
              <a:t>Feeling Inspired: Pros push us to up our game</a:t>
            </a:r>
          </a:p>
          <a:p>
            <a:endParaRPr lang="en-US" dirty="0"/>
          </a:p>
          <a:p>
            <a:r>
              <a:rPr lang="en-US" dirty="0"/>
              <a:t>Learn from the Best: See what they do and why it works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Smart Improvement: Focus on what really matters to score better</a:t>
            </a:r>
          </a:p>
        </p:txBody>
      </p:sp>
    </p:spTree>
    <p:extLst>
      <p:ext uri="{BB962C8B-B14F-4D97-AF65-F5344CB8AC3E}">
        <p14:creationId xmlns:p14="http://schemas.microsoft.com/office/powerpoint/2010/main" val="42301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BFA5-C73E-6F2B-C8E3-0FAE6F1A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8684-4099-4B4F-CAEE-8C2731EC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golf even about</a:t>
            </a:r>
          </a:p>
          <a:p>
            <a:r>
              <a:rPr lang="en-US" dirty="0"/>
              <a:t>2. Define golf terms and how we look at scoring </a:t>
            </a:r>
          </a:p>
          <a:p>
            <a:r>
              <a:rPr lang="en-US" dirty="0"/>
              <a:t>3. Look at four major phases of the game </a:t>
            </a:r>
          </a:p>
          <a:p>
            <a:pPr lvl="1"/>
            <a:r>
              <a:rPr lang="en-US" dirty="0"/>
              <a:t>Driving 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Around the Green</a:t>
            </a:r>
          </a:p>
          <a:p>
            <a:pPr lvl="1"/>
            <a:r>
              <a:rPr lang="en-US" dirty="0"/>
              <a:t>Putting</a:t>
            </a:r>
          </a:p>
          <a:p>
            <a:r>
              <a:rPr lang="en-US" dirty="0"/>
              <a:t>4. Determine which phase plays the most into score on an individual hole. </a:t>
            </a:r>
          </a:p>
          <a:p>
            <a:r>
              <a:rPr lang="en-US" dirty="0"/>
              <a:t>5. So as an amateur where should I start?</a:t>
            </a:r>
          </a:p>
        </p:txBody>
      </p:sp>
    </p:spTree>
    <p:extLst>
      <p:ext uri="{BB962C8B-B14F-4D97-AF65-F5344CB8AC3E}">
        <p14:creationId xmlns:p14="http://schemas.microsoft.com/office/powerpoint/2010/main" val="173518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63EA-1CB4-FA02-1B19-AD4EC952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4F62-8816-CD44-289C-3CE54C58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47536" cy="388077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C1D1D"/>
                </a:solidFill>
                <a:effectLst/>
                <a:highlight>
                  <a:srgbClr val="FFFFFF"/>
                </a:highlight>
                <a:latin typeface="Avenir"/>
              </a:rPr>
              <a:t>How Long is a Golf Course</a:t>
            </a:r>
            <a:endParaRPr lang="en-US" b="0" i="0" dirty="0">
              <a:solidFill>
                <a:srgbClr val="1C1D1D"/>
              </a:solidFill>
              <a:effectLst/>
              <a:highlight>
                <a:srgbClr val="FFFFFF"/>
              </a:highlight>
              <a:latin typeface="Avenir"/>
            </a:endParaRPr>
          </a:p>
          <a:p>
            <a:pPr algn="l"/>
            <a:r>
              <a:rPr lang="en-US" b="0" i="0" dirty="0">
                <a:solidFill>
                  <a:srgbClr val="1C1D1D"/>
                </a:solidFill>
                <a:effectLst/>
                <a:highlight>
                  <a:srgbClr val="FFFFFF"/>
                </a:highlight>
                <a:latin typeface="Avenir"/>
              </a:rPr>
              <a:t>The average golf course is approximately 6600 yards long, which is about 3.75 miles, and is made up of Par-3, 4 and 5’s, with a varying number of each depending on the course. </a:t>
            </a:r>
          </a:p>
          <a:p>
            <a:pPr algn="l"/>
            <a:r>
              <a:rPr lang="en-US" b="0" i="0" dirty="0">
                <a:solidFill>
                  <a:srgbClr val="1C1D1D"/>
                </a:solidFill>
                <a:effectLst/>
                <a:highlight>
                  <a:srgbClr val="FFFFFF"/>
                </a:highlight>
                <a:latin typeface="Avenir"/>
              </a:rPr>
              <a:t>In general, there are between 3 to 4 Par-5’s (each measuring between 375-600 yds), anywhere from 6 to 14 Par-4’s (each between 240-490 yds) and about 3 to 4 Par-3’s (all should be under 250 yds). </a:t>
            </a:r>
          </a:p>
          <a:p>
            <a:endParaRPr lang="en-US" dirty="0"/>
          </a:p>
        </p:txBody>
      </p:sp>
      <p:pic>
        <p:nvPicPr>
          <p:cNvPr id="7" name="Picture 6" descr="A golf course with a river and trees&#10;&#10;Description automatically generated">
            <a:extLst>
              <a:ext uri="{FF2B5EF4-FFF2-40B4-BE49-F238E27FC236}">
                <a16:creationId xmlns:a16="http://schemas.microsoft.com/office/drawing/2014/main" id="{7560BD3E-8246-24AC-5260-842B40A0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4" y="716908"/>
            <a:ext cx="3346174" cy="59224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20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109E-A06C-1ABA-3F10-3EA07D3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 for the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6D64-5417-B1D4-638B-74F9C931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Scoring in golf is based on the number of strokes a player takes to complete each hole on a golf course. Here are the basic principles: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Strokes per Hole</a:t>
            </a:r>
            <a:r>
              <a:rPr lang="en-US" dirty="0"/>
              <a:t>: Each hole on a golf course has a designated "par" score, which represents the number of strokes an expert golfer is expected to need to complete the hole. Par scores typically range from 3 to 5 strokes per hole, depending on the length and difficulty of the hole.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Counting Strokes</a:t>
            </a:r>
            <a:r>
              <a:rPr lang="en-US" dirty="0"/>
              <a:t>: When playing, a golfer counts every stroke taken to hit the ball from the teeing area (where the hole begins) to the green and eventually into the hole. If a golfer misses the ball when attempting to strike it (a "whiff"), it still counts as a stroke.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Scoring Relative to Par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Birdie</a:t>
            </a:r>
            <a:r>
              <a:rPr lang="en-US" dirty="0"/>
              <a:t>: If a player completes a hole in one stroke less than par, it is called a birdie.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Par</a:t>
            </a:r>
            <a:r>
              <a:rPr lang="en-US" dirty="0"/>
              <a:t>: Completing a hole in the exact number of strokes designated as par.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Bogey</a:t>
            </a:r>
            <a:r>
              <a:rPr lang="en-US" dirty="0"/>
              <a:t>: If a player completes a hole in one stroke more than par, it is called a bogey.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Double Bogey, Triple Bogey, etc.</a:t>
            </a:r>
            <a:r>
              <a:rPr lang="en-US" dirty="0"/>
              <a:t>: These terms refer to completing a hole two or three strokes over par, respectively.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Calculating Total Score</a:t>
            </a:r>
            <a:r>
              <a:rPr lang="en-US" dirty="0"/>
              <a:t>: At the end of a round (typically 18 holes), a golfer adds up their total number of strokes. For example, if a player scores 72 strokes over 18 holes and the course par is 72, their score is even (par). If they score 70, they are 2 strokes under par, and if they score 74, they are 2 strokes over par.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1024-7FFD-2426-A24F-119DD5E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and Thriving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6478-C9F0-9151-917B-5D545813C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62225" cy="3880773"/>
          </a:xfrm>
        </p:spPr>
        <p:txBody>
          <a:bodyPr>
            <a:normAutofit/>
          </a:bodyPr>
          <a:lstStyle/>
          <a:p>
            <a:r>
              <a:rPr lang="en-US" dirty="0"/>
              <a:t>Driving off the Tee Box Par 4/5</a:t>
            </a:r>
          </a:p>
          <a:p>
            <a:endParaRPr lang="en-US" dirty="0"/>
          </a:p>
          <a:p>
            <a:r>
              <a:rPr lang="en-US" dirty="0"/>
              <a:t>Driving Distance</a:t>
            </a:r>
          </a:p>
          <a:p>
            <a:pPr lvl="1"/>
            <a:r>
              <a:rPr lang="en-US" dirty="0"/>
              <a:t>Tour Mean: 298.9 yds</a:t>
            </a:r>
          </a:p>
          <a:p>
            <a:pPr lvl="1"/>
            <a:r>
              <a:rPr lang="en-US" dirty="0"/>
              <a:t>Tour Min: 279 yds </a:t>
            </a:r>
          </a:p>
          <a:p>
            <a:pPr lvl="1"/>
            <a:endParaRPr lang="en-US" dirty="0"/>
          </a:p>
          <a:p>
            <a:r>
              <a:rPr lang="en-US" dirty="0"/>
              <a:t>Fairway in Regulation </a:t>
            </a:r>
          </a:p>
          <a:p>
            <a:pPr lvl="1"/>
            <a:r>
              <a:rPr lang="en-US" dirty="0"/>
              <a:t>FIR Mean: 61%</a:t>
            </a:r>
          </a:p>
          <a:p>
            <a:pPr lvl="1"/>
            <a:r>
              <a:rPr lang="en-US" dirty="0"/>
              <a:t>FIR Min: 47%</a:t>
            </a:r>
          </a:p>
          <a:p>
            <a:endParaRPr lang="en-US" dirty="0"/>
          </a:p>
        </p:txBody>
      </p:sp>
      <p:pic>
        <p:nvPicPr>
          <p:cNvPr id="9" name="Picture 8" descr="A graph of driving distance and driving accuracy&#10;&#10;Description automatically generated">
            <a:extLst>
              <a:ext uri="{FF2B5EF4-FFF2-40B4-BE49-F238E27FC236}">
                <a16:creationId xmlns:a16="http://schemas.microsoft.com/office/drawing/2014/main" id="{BA7AC9F5-67E7-E5AA-44B8-66B65E4D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22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D17-9CDC-5863-E433-63A28B64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Thinking Green – The Approach </a:t>
            </a:r>
            <a:endParaRPr lang="en-US" dirty="0"/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A1B139A-2146-F1BB-8E9A-04A4C295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7" y="2159331"/>
            <a:ext cx="5176483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864B-86EC-3C97-B1BC-DC5B9FC1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Green in Regulation </a:t>
            </a:r>
          </a:p>
          <a:p>
            <a:pPr>
              <a:lnSpc>
                <a:spcPct val="90000"/>
              </a:lnSpc>
            </a:pPr>
            <a:r>
              <a:rPr lang="en-US" sz="1500"/>
              <a:t>For all distances: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Tour Average: 66%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Tour Min: 60%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The percentage for greens hit vary with distance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Inside 100 yds  Average: 86%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Around 150 yds Average: 66%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Outside 200 yds Average: 46%</a:t>
            </a:r>
          </a:p>
        </p:txBody>
      </p:sp>
    </p:spTree>
    <p:extLst>
      <p:ext uri="{BB962C8B-B14F-4D97-AF65-F5344CB8AC3E}">
        <p14:creationId xmlns:p14="http://schemas.microsoft.com/office/powerpoint/2010/main" val="102262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B3E3-B9E6-79C8-E78D-B3CBB5C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Okay… So I missed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2481-9148-4BB0-12D7-1CA65FF2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So, what is scrambling?</a:t>
            </a:r>
          </a:p>
          <a:p>
            <a:pPr lvl="1"/>
            <a:r>
              <a:rPr lang="en-US" i="0" dirty="0">
                <a:effectLst/>
                <a:highlight>
                  <a:srgbClr val="FFFFFF"/>
                </a:highlight>
              </a:rPr>
              <a:t>Scrambling in golf is the ability to save par after missing the green in regulation. 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all distances :</a:t>
            </a:r>
          </a:p>
          <a:p>
            <a:pPr lvl="1"/>
            <a:r>
              <a:rPr lang="en-US" dirty="0"/>
              <a:t>Tour Avg: 59%</a:t>
            </a:r>
          </a:p>
          <a:p>
            <a:pPr lvl="1"/>
            <a:r>
              <a:rPr lang="en-US" dirty="0"/>
              <a:t>Tour Min: 50%</a:t>
            </a:r>
          </a:p>
          <a:p>
            <a:endParaRPr lang="en-US" dirty="0"/>
          </a:p>
        </p:txBody>
      </p:sp>
      <p:pic>
        <p:nvPicPr>
          <p:cNvPr id="7" name="Picture 6" descr="A graph with green bars&#10;&#10;Description automatically generated">
            <a:extLst>
              <a:ext uri="{FF2B5EF4-FFF2-40B4-BE49-F238E27FC236}">
                <a16:creationId xmlns:a16="http://schemas.microsoft.com/office/drawing/2014/main" id="{AC62D3EF-812B-4829-FC02-912A24CA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1524560"/>
            <a:ext cx="5062993" cy="37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83AF-52C6-2D84-A868-689E25A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Get in the hole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13F9-12A3-F639-AA44-A1253930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/>
              <a:t>Putting Avg per Distance</a:t>
            </a:r>
            <a:br>
              <a:rPr lang="en-US"/>
            </a:br>
            <a:endParaRPr lang="en-US"/>
          </a:p>
          <a:p>
            <a:pPr lvl="1"/>
            <a:r>
              <a:rPr lang="en-US"/>
              <a:t> &lt; 5 ft: 	97%</a:t>
            </a:r>
          </a:p>
          <a:p>
            <a:pPr lvl="1"/>
            <a:r>
              <a:rPr lang="en-US"/>
              <a:t>5 -10 ft:	56%</a:t>
            </a:r>
          </a:p>
          <a:p>
            <a:pPr lvl="1"/>
            <a:r>
              <a:rPr lang="en-US"/>
              <a:t>10 – 15 ft:  	31%</a:t>
            </a:r>
          </a:p>
          <a:p>
            <a:pPr lvl="1"/>
            <a:r>
              <a:rPr lang="en-US"/>
              <a:t>15 – 20 ft: 	20%</a:t>
            </a:r>
          </a:p>
          <a:p>
            <a:pPr lvl="1"/>
            <a:r>
              <a:rPr lang="en-US"/>
              <a:t>20 – 25 ft: 	13%	</a:t>
            </a:r>
          </a:p>
          <a:p>
            <a:pPr lvl="1"/>
            <a:r>
              <a:rPr lang="en-US"/>
              <a:t>&gt; 25 ft: 	6%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 descr="A graph with a green line&#10;&#10;Description automatically generated">
            <a:extLst>
              <a:ext uri="{FF2B5EF4-FFF2-40B4-BE49-F238E27FC236}">
                <a16:creationId xmlns:a16="http://schemas.microsoft.com/office/drawing/2014/main" id="{4D4E42B6-DAFC-A6DC-1BE7-7B1300A7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1524560"/>
            <a:ext cx="5062993" cy="37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08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10803</TotalTime>
  <Words>738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</vt:lpstr>
      <vt:lpstr>Trebuchet MS</vt:lpstr>
      <vt:lpstr>Wingdings 3</vt:lpstr>
      <vt:lpstr>Facet</vt:lpstr>
      <vt:lpstr>Let’s Talk Golf</vt:lpstr>
      <vt:lpstr>Why Golf?</vt:lpstr>
      <vt:lpstr>Goals &amp; Objectives </vt:lpstr>
      <vt:lpstr>The Course</vt:lpstr>
      <vt:lpstr>Par for the Course </vt:lpstr>
      <vt:lpstr>Driving and Thriving </vt:lpstr>
      <vt:lpstr>Thinking Green – The Approach </vt:lpstr>
      <vt:lpstr>Okay… So I missed </vt:lpstr>
      <vt:lpstr>Get in the hole</vt:lpstr>
      <vt:lpstr>Putting it Together </vt:lpstr>
      <vt:lpstr>The Takeaway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Tommy Spurlock</dc:creator>
  <cp:lastModifiedBy>Tommy Spurlock</cp:lastModifiedBy>
  <cp:revision>3</cp:revision>
  <dcterms:created xsi:type="dcterms:W3CDTF">2024-08-06T14:41:59Z</dcterms:created>
  <dcterms:modified xsi:type="dcterms:W3CDTF">2024-08-15T18:34:31Z</dcterms:modified>
</cp:coreProperties>
</file>