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1100" r:id="rId3"/>
    <p:sldId id="1191" r:id="rId4"/>
    <p:sldId id="1128" r:id="rId5"/>
    <p:sldId id="1106" r:id="rId6"/>
    <p:sldId id="1112" r:id="rId7"/>
    <p:sldId id="1131" r:id="rId8"/>
    <p:sldId id="1133" r:id="rId9"/>
    <p:sldId id="1132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4F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99" autoAdjust="0"/>
    <p:restoredTop sz="86733" autoAdjust="0"/>
  </p:normalViewPr>
  <p:slideViewPr>
    <p:cSldViewPr snapToGrid="0">
      <p:cViewPr varScale="1">
        <p:scale>
          <a:sx n="75" d="100"/>
          <a:sy n="75" d="100"/>
        </p:scale>
        <p:origin x="97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F33801-E319-47D3-B479-A8018CA0E0B9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B53C87-BE03-485D-AB95-0D15DAA5461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48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EFA367-0F53-967E-55E2-47F03955D3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31555E7-2E22-59CF-366A-F6E447848A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717FCF-61AA-9860-F8D4-730ADAA7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86F9FC-C760-006D-5225-FB2D5B125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0D4AA3-9E0B-F58D-D27D-EB2B8B27E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东方国信模板-蓝色-04-5">
            <a:extLst>
              <a:ext uri="{FF2B5EF4-FFF2-40B4-BE49-F238E27FC236}">
                <a16:creationId xmlns:a16="http://schemas.microsoft.com/office/drawing/2014/main" id="{C2568D0D-F970-3D2A-F189-1FEC48CA3E3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标题 1">
            <a:extLst>
              <a:ext uri="{FF2B5EF4-FFF2-40B4-BE49-F238E27FC236}">
                <a16:creationId xmlns:a16="http://schemas.microsoft.com/office/drawing/2014/main" id="{C39E50E5-9C48-4F63-B7C1-19B2C74CF1B7}"/>
              </a:ext>
            </a:extLst>
          </p:cNvPr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5C7F05F-6954-B7DB-8E5D-2A15AB43C489}"/>
              </a:ext>
            </a:extLst>
          </p:cNvPr>
          <p:cNvSpPr txBox="1"/>
          <p:nvPr userDrawn="1"/>
        </p:nvSpPr>
        <p:spPr>
          <a:xfrm rot="1800000">
            <a:off x="5222632" y="3071296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AB2D708-2F01-871C-389B-B25021EEB601}"/>
              </a:ext>
            </a:extLst>
          </p:cNvPr>
          <p:cNvSpPr txBox="1"/>
          <p:nvPr userDrawn="1"/>
        </p:nvSpPr>
        <p:spPr>
          <a:xfrm rot="1800000">
            <a:off x="1419835" y="2459546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D7AEA680-1841-32ED-202E-1A80367C8241}"/>
              </a:ext>
            </a:extLst>
          </p:cNvPr>
          <p:cNvSpPr txBox="1"/>
          <p:nvPr userDrawn="1"/>
        </p:nvSpPr>
        <p:spPr>
          <a:xfrm rot="1800000">
            <a:off x="8879036" y="2669096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8671C6-D918-E171-9EF5-9944B139787C}"/>
              </a:ext>
            </a:extLst>
          </p:cNvPr>
          <p:cNvSpPr txBox="1"/>
          <p:nvPr userDrawn="1"/>
        </p:nvSpPr>
        <p:spPr>
          <a:xfrm rot="1800000">
            <a:off x="3917136" y="4584751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C13A1C65-7498-DB1B-23B2-3A7364AFF1D3}"/>
              </a:ext>
            </a:extLst>
          </p:cNvPr>
          <p:cNvSpPr txBox="1"/>
          <p:nvPr userDrawn="1"/>
        </p:nvSpPr>
        <p:spPr>
          <a:xfrm rot="1800000">
            <a:off x="8171311" y="4501067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</p:spTree>
    <p:extLst>
      <p:ext uri="{BB962C8B-B14F-4D97-AF65-F5344CB8AC3E}">
        <p14:creationId xmlns:p14="http://schemas.microsoft.com/office/powerpoint/2010/main" val="38085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706488-DFCF-ADE7-8589-BC1D4B1F6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754AB9C-78BC-BFDB-C3A4-0E8E5E66F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12D4DBC-616A-B4DA-92FB-2D4CAB6BC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480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DB7C17-7396-FE20-67DD-6B4589C183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2B91CB-3E61-09BF-1B81-BE48D0AFE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2517C2D-5FA7-FBCD-D637-76E901A0B2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6D94B1-4399-8031-9BF8-2D896A5B7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0AD5A51-3A3A-44A6-3899-759A7DF28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E7CBF7-A790-9AE7-987E-F413BAF0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3381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B1ADF3-7DAD-4C9A-5B87-4BA87186A2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7979608-6DD4-2D18-EABC-329CD2515E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2116C9-8EF4-521A-97D9-8FFE79D5D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F6A108-523C-78E2-34C1-AFA318417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9DFBAD-D799-BCBB-6D15-34B2CE06A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C9B9C-D746-96BD-B827-447D98D3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815275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D2BEB6-3898-95FD-BFB3-D2E605044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5005925-2A0B-25F6-52AC-BC689719D8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71650F8-0332-1B59-F3BB-B74C39DA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BDBB042-1B34-4AE4-8FD9-A55F8D459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259637-C785-FDED-909F-37331FC4E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0475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D3FDF78-3BAF-56C1-E7CB-79CD5D2F1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B664C40-8776-1017-4561-896207028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829A7D-1495-88F5-1603-D118C00B1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8A3B5A-3065-3DAB-2F69-5A176EE91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3B157F-443D-6854-380C-A069200F3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3801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6654800"/>
            <a:ext cx="10795000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矩形 1"/>
          <p:cNvSpPr/>
          <p:nvPr userDrawn="1"/>
        </p:nvSpPr>
        <p:spPr>
          <a:xfrm>
            <a:off x="10795000" y="6569355"/>
            <a:ext cx="857000" cy="339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TextBox 15"/>
          <p:cNvSpPr txBox="1"/>
          <p:nvPr userDrawn="1"/>
        </p:nvSpPr>
        <p:spPr>
          <a:xfrm>
            <a:off x="10999637" y="6585397"/>
            <a:ext cx="454433" cy="284675"/>
          </a:xfrm>
          <a:prstGeom prst="rect">
            <a:avLst/>
          </a:prstGeom>
          <a:noFill/>
        </p:spPr>
        <p:txBody>
          <a:bodyPr wrap="square" lIns="68562" tIns="34281" rIns="68562" bIns="34281" rtlCol="0">
            <a:spAutoFit/>
          </a:bodyPr>
          <a:lstStyle/>
          <a:p>
            <a:pPr algn="ctr"/>
            <a:fld id="{2EEF1883-7A0E-4F66-9932-E581691AD397}" type="slidenum">
              <a:rPr lang="zh-CN" altLang="en-US" sz="1400" smtClean="0">
                <a:solidFill>
                  <a:schemeClr val="bg1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pPr algn="ctr"/>
              <a:t>‹#›</a:t>
            </a:fld>
            <a:r>
              <a:rPr lang="zh-CN" altLang="en-US" sz="1400" dirty="0">
                <a:solidFill>
                  <a:schemeClr val="bg1"/>
                </a:solidFill>
                <a:latin typeface="+mn-lt"/>
                <a:ea typeface="Arial Unicode MS" panose="020B0604020202020204" pitchFamily="34" charset="-122"/>
                <a:cs typeface="Arial Unicode MS" panose="020B0604020202020204" pitchFamily="34" charset="-122"/>
              </a:rPr>
              <a:t> </a:t>
            </a:r>
            <a:endParaRPr lang="zh-CN" altLang="en-US" sz="1400" b="0" dirty="0">
              <a:solidFill>
                <a:schemeClr val="bg1"/>
              </a:solidFill>
              <a:latin typeface="+mn-lt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749301" y="399245"/>
            <a:ext cx="101599" cy="605307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0" y="399245"/>
            <a:ext cx="643944" cy="60530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 userDrawn="1"/>
        </p:nvSpPr>
        <p:spPr>
          <a:xfrm>
            <a:off x="11652000" y="6654800"/>
            <a:ext cx="539998" cy="2032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3107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4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6" grpId="0" animBg="1"/>
    </p:bldLst>
  </p:timing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orient="horz" pos="25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东方国信模板-蓝色-04-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9862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东方国信模板-蓝色-04-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757512" y="364055"/>
            <a:ext cx="10852237" cy="648000"/>
          </a:xfr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endParaRPr dirty="0">
              <a:sym typeface="+mn-ea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5C0675E-B5CC-0B4B-9950-EA5489C53F3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0" y="4453355"/>
            <a:ext cx="12192000" cy="2404645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CF38C54F-A868-F7D8-7329-18676CEC5B57}"/>
              </a:ext>
            </a:extLst>
          </p:cNvPr>
          <p:cNvSpPr txBox="1"/>
          <p:nvPr userDrawn="1"/>
        </p:nvSpPr>
        <p:spPr>
          <a:xfrm rot="1800000">
            <a:off x="1419835" y="2459546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DD6DC52-D3A4-0FFA-C629-8213412E009F}"/>
              </a:ext>
            </a:extLst>
          </p:cNvPr>
          <p:cNvSpPr txBox="1"/>
          <p:nvPr userDrawn="1"/>
        </p:nvSpPr>
        <p:spPr>
          <a:xfrm rot="1800000">
            <a:off x="5222632" y="3071296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16A5A42-5E67-EB7C-D347-F9240929228A}"/>
              </a:ext>
            </a:extLst>
          </p:cNvPr>
          <p:cNvSpPr txBox="1"/>
          <p:nvPr userDrawn="1"/>
        </p:nvSpPr>
        <p:spPr>
          <a:xfrm rot="1800000">
            <a:off x="8879036" y="2669096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17AB14A-96A5-EB67-4663-B2C5C73471DE}"/>
              </a:ext>
            </a:extLst>
          </p:cNvPr>
          <p:cNvSpPr txBox="1"/>
          <p:nvPr userDrawn="1"/>
        </p:nvSpPr>
        <p:spPr>
          <a:xfrm rot="1800000">
            <a:off x="3917136" y="4584751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1191CF-ECFA-9C2C-92A5-49B0DBB0FDBD}"/>
              </a:ext>
            </a:extLst>
          </p:cNvPr>
          <p:cNvSpPr txBox="1"/>
          <p:nvPr userDrawn="1"/>
        </p:nvSpPr>
        <p:spPr>
          <a:xfrm rot="1800000">
            <a:off x="8171311" y="4501067"/>
            <a:ext cx="3191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bg1">
                    <a:lumMod val="8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内部资料 注意保密</a:t>
            </a:r>
          </a:p>
        </p:txBody>
      </p:sp>
    </p:spTree>
    <p:extLst>
      <p:ext uri="{BB962C8B-B14F-4D97-AF65-F5344CB8AC3E}">
        <p14:creationId xmlns:p14="http://schemas.microsoft.com/office/powerpoint/2010/main" val="29072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东方国信模板-蓝色-04-1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  <a:sym typeface="+mn-ea"/>
              </a:defRPr>
            </a:lvl1pPr>
          </a:lstStyle>
          <a:p>
            <a:pPr lvl="0"/>
            <a:endParaRPr dirty="0"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96381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FFD600-FDEC-C8CF-F3B4-A62793333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2A93D5-B7D1-F50F-12BC-A24FCCA40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2BFF0A8-BBEA-C9A1-0F5F-111B66D93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E910E1E-D913-A098-5916-03ED2E304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D137B5-69E6-9E8F-E4B9-B826F00DD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29075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30853F-8B48-A0BD-84D9-F297997B3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718AAA3-7C95-82B9-9812-CF88EB635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913FD4-FD80-BFFD-950A-88F2885D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46BC7C-E76B-C914-81AC-A784676C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B39445-4319-A6D2-60BE-7E18F15A2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8206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4168A0-EEB6-AA1B-8566-BD3FA2044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B5E4F9-0480-AE53-6E35-0D5E8120F6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AE39489-D39C-AC0D-B78C-EFFD372F38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2404E92-3B3F-0DF8-BD46-CB08E3531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07C914C-EF1D-7FB3-0024-A835A176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EEBC7D-F4A7-BCBB-7933-3EDC7F9C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414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5B8951-E914-B373-4482-5448C3801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9CA796-2A00-781A-77B1-018DCC27EE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17F22A-0929-9EFB-AB92-4B4E8E7105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3D59ED7-F292-F8DB-E1CB-5EB79BF82B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91B2A98-B240-2831-6A5E-30EFE7E96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8995348-AFE9-1D0A-393B-916C6D0AC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2F5F34D-E563-9DA0-1C0E-BBBAA51E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E072D0A-5274-00B3-4FD5-BCD12AB705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1863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8F1503-65CD-A199-AB17-2461B91FF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F13E614-1912-F0A7-E8CC-EBB13C757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34913CA-532C-DAFF-6B43-130972C0E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B7C7E4-0A93-D7C5-7023-A8F9F1F65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5694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266CDFC-2D25-DEC0-494D-5D139030B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CAC6FA-28E3-246D-3BBD-ADF6DEC1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250557-9DD5-F9F5-B5DD-3B1E46191B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4796FE-7F6D-48A8-8B2A-DD62E253C4E4}" type="datetimeFigureOut">
              <a:rPr lang="zh-CN" altLang="en-US" smtClean="0"/>
              <a:t>2025-07-08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B5987D2-75F4-93F6-843B-5EBCB2E308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6136E60-61E9-C525-CBA7-E4E5FCF56D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903C1F-AEBA-489B-9DF3-D41B88D03BC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42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62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05855B8-0181-F4F2-7E35-05A009E5AB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89199"/>
            <a:ext cx="9144000" cy="1020763"/>
          </a:xfrm>
        </p:spPr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数据与模型</a:t>
            </a:r>
          </a:p>
        </p:txBody>
      </p:sp>
    </p:spTree>
    <p:extLst>
      <p:ext uri="{BB962C8B-B14F-4D97-AF65-F5344CB8AC3E}">
        <p14:creationId xmlns:p14="http://schemas.microsoft.com/office/powerpoint/2010/main" val="31371648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85DDF-0C83-0B3B-E46B-7DE5C21B7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F8C9895F-EC41-DCAC-4A8B-8901A7E111E5}"/>
              </a:ext>
            </a:extLst>
          </p:cNvPr>
          <p:cNvSpPr txBox="1"/>
          <p:nvPr/>
        </p:nvSpPr>
        <p:spPr>
          <a:xfrm>
            <a:off x="1859437" y="2530253"/>
            <a:ext cx="14776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i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第四章</a:t>
            </a:r>
            <a:endParaRPr lang="zh-CN" altLang="en-US" sz="2800" b="1" i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F9F37C5-3E85-73A9-2E31-0DFD43D17339}"/>
              </a:ext>
            </a:extLst>
          </p:cNvPr>
          <p:cNvSpPr txBox="1"/>
          <p:nvPr/>
        </p:nvSpPr>
        <p:spPr>
          <a:xfrm>
            <a:off x="1576633" y="3053473"/>
            <a:ext cx="204325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i="1" dirty="0">
                <a:solidFill>
                  <a:srgbClr val="C00000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数据与模型</a:t>
            </a:r>
            <a:endParaRPr lang="zh-CN" altLang="en-US" sz="2400" dirty="0">
              <a:solidFill>
                <a:srgbClr val="C0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F464D97-DFE0-4E7F-F5B1-6CAC6CBCAC13}"/>
              </a:ext>
            </a:extLst>
          </p:cNvPr>
          <p:cNvSpPr txBox="1"/>
          <p:nvPr/>
        </p:nvSpPr>
        <p:spPr>
          <a:xfrm>
            <a:off x="5130538" y="1638009"/>
            <a:ext cx="3108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数据的重要性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B380A3B-BBCB-A35B-48AA-B5E3711098D6}"/>
              </a:ext>
            </a:extLst>
          </p:cNvPr>
          <p:cNvSpPr txBox="1"/>
          <p:nvPr/>
        </p:nvSpPr>
        <p:spPr>
          <a:xfrm>
            <a:off x="5130538" y="3043243"/>
            <a:ext cx="3108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i="0">
                <a:solidFill>
                  <a:srgbClr val="4949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模型是什么？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97EEB9-04E2-2B80-5FF9-FC8EA8E591FD}"/>
              </a:ext>
            </a:extLst>
          </p:cNvPr>
          <p:cNvSpPr txBox="1"/>
          <p:nvPr/>
        </p:nvSpPr>
        <p:spPr>
          <a:xfrm>
            <a:off x="5130538" y="3745860"/>
            <a:ext cx="3108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i="0">
                <a:solidFill>
                  <a:srgbClr val="4949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模型如何训练评估？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44BB4AE-9B3F-92B6-BE5D-272E37E9D99C}"/>
              </a:ext>
            </a:extLst>
          </p:cNvPr>
          <p:cNvSpPr txBox="1"/>
          <p:nvPr/>
        </p:nvSpPr>
        <p:spPr>
          <a:xfrm>
            <a:off x="5130538" y="4448477"/>
            <a:ext cx="3108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>
              <a:defRPr b="1" i="0">
                <a:solidFill>
                  <a:srgbClr val="49494E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数据与模型的应用场景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0EAC602-CB7E-5921-C00F-3531663238EA}"/>
              </a:ext>
            </a:extLst>
          </p:cNvPr>
          <p:cNvSpPr/>
          <p:nvPr/>
        </p:nvSpPr>
        <p:spPr>
          <a:xfrm>
            <a:off x="5913120" y="2085487"/>
            <a:ext cx="1693682" cy="4571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0C6FF3E-52A7-A2C8-31CF-D6BA33684528}"/>
              </a:ext>
            </a:extLst>
          </p:cNvPr>
          <p:cNvSpPr txBox="1"/>
          <p:nvPr/>
        </p:nvSpPr>
        <p:spPr>
          <a:xfrm>
            <a:off x="5130538" y="2340626"/>
            <a:ext cx="310848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数据预处理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17265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B8CCA-1385-7FEC-5345-11ED4B6BC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本章架构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0098AA7-63EA-D4D8-5F26-76F829C0ED5C}"/>
              </a:ext>
            </a:extLst>
          </p:cNvPr>
          <p:cNvSpPr txBox="1"/>
          <p:nvPr/>
        </p:nvSpPr>
        <p:spPr>
          <a:xfrm>
            <a:off x="960712" y="1729449"/>
            <a:ext cx="3108489" cy="46138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</a:rPr>
              <a:t>一、数据的重要性</a:t>
            </a:r>
            <a:endParaRPr lang="en-US" altLang="zh-CN" b="1" i="0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中的核心地位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数据的类型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1.2.1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结构化数据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1.2.2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非结构化数据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1.2.3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半结构化数据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数据类型对比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1.4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数据来源简介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1.4.1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传感器采集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1.4.2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互联网采集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1.4.3</a:t>
            </a:r>
            <a:r>
              <a:rPr lang="zh-CN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第三方数据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5516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32748B-E78E-D648-9F94-C38A285ED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数据在</a:t>
            </a:r>
            <a:r>
              <a:rPr lang="en-US" altLang="zh-CN" dirty="0"/>
              <a:t>AI</a:t>
            </a:r>
            <a:r>
              <a:rPr lang="zh-CN" altLang="en-US" dirty="0"/>
              <a:t>中的核心地位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8DF728-13D5-3CF6-F57C-52461BFC1CC1}"/>
              </a:ext>
            </a:extLst>
          </p:cNvPr>
          <p:cNvSpPr txBox="1"/>
          <p:nvPr/>
        </p:nvSpPr>
        <p:spPr>
          <a:xfrm>
            <a:off x="554309" y="1052395"/>
            <a:ext cx="10852237" cy="1289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数据是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技术发展的核心驱动力，其质量、规模和多样性直接决定了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系统的性能和应用范围。在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模型的训练过程中，大量高质量的数据是必不可少的。这些数据不仅为模型提供了学习的基础，还帮助模型不断优化参数，提高预测和决策的准确性。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F905FDD-5A72-9E0E-42E8-F521A7E5FCEC}"/>
              </a:ext>
            </a:extLst>
          </p:cNvPr>
          <p:cNvSpPr/>
          <p:nvPr/>
        </p:nvSpPr>
        <p:spPr>
          <a:xfrm>
            <a:off x="7337130" y="5218644"/>
            <a:ext cx="4531660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28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没有数据，</a:t>
            </a:r>
            <a:r>
              <a:rPr lang="en-US" altLang="zh-CN" sz="28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sz="2800" b="0" i="1" cap="none" spc="0" dirty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寸步难行；没有模型，数据只是数字。”</a:t>
            </a:r>
          </a:p>
        </p:txBody>
      </p:sp>
      <p:pic>
        <p:nvPicPr>
          <p:cNvPr id="8194" name="Picture 2" descr="图片">
            <a:extLst>
              <a:ext uri="{FF2B5EF4-FFF2-40B4-BE49-F238E27FC236}">
                <a16:creationId xmlns:a16="http://schemas.microsoft.com/office/drawing/2014/main" id="{5B497CF3-4911-8332-FC1D-5DF5255492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33" y="2382640"/>
            <a:ext cx="6863097" cy="4359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04FC5D4-ADF1-43C6-A409-B9CE34E6DEA3}"/>
              </a:ext>
            </a:extLst>
          </p:cNvPr>
          <p:cNvSpPr txBox="1"/>
          <p:nvPr/>
        </p:nvSpPr>
        <p:spPr>
          <a:xfrm>
            <a:off x="7727678" y="2617012"/>
            <a:ext cx="3524225" cy="21209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数据是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模型迭代的基石，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是深入挖掘数据价值的途径。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AI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模型生命周期中多个环节需要数据输入，在模型开发过程中实现数据的价值发现。</a:t>
            </a:r>
          </a:p>
        </p:txBody>
      </p:sp>
    </p:spTree>
    <p:extLst>
      <p:ext uri="{BB962C8B-B14F-4D97-AF65-F5344CB8AC3E}">
        <p14:creationId xmlns:p14="http://schemas.microsoft.com/office/powerpoint/2010/main" val="1369332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582DA8-80D5-64EC-E5E4-B69126CDA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数据的类型</a:t>
            </a:r>
          </a:p>
        </p:txBody>
      </p:sp>
      <p:pic>
        <p:nvPicPr>
          <p:cNvPr id="2050" name="Picture 2" descr="图片">
            <a:extLst>
              <a:ext uri="{FF2B5EF4-FFF2-40B4-BE49-F238E27FC236}">
                <a16:creationId xmlns:a16="http://schemas.microsoft.com/office/drawing/2014/main" id="{4A7D80FC-B1B5-0A04-F66B-92D505366F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373" t="18755" r="6170" b="10836"/>
          <a:stretch>
            <a:fillRect/>
          </a:stretch>
        </p:blipFill>
        <p:spPr bwMode="auto">
          <a:xfrm>
            <a:off x="5679440" y="1991359"/>
            <a:ext cx="5293360" cy="406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图片">
            <a:extLst>
              <a:ext uri="{FF2B5EF4-FFF2-40B4-BE49-F238E27FC236}">
                <a16:creationId xmlns:a16="http://schemas.microsoft.com/office/drawing/2014/main" id="{8DBBF101-534B-E449-466A-6A0155B5E4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94" t="23377" r="61931" b="15719"/>
          <a:stretch>
            <a:fillRect/>
          </a:stretch>
        </p:blipFill>
        <p:spPr bwMode="auto">
          <a:xfrm>
            <a:off x="1062312" y="2367278"/>
            <a:ext cx="3495040" cy="3515361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4047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1FF913-EA62-A5DC-29D8-88B14E59A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数据类型对比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CE88EB0-3595-8ED0-9B94-7D23CE471E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960" y="1012055"/>
            <a:ext cx="7945120" cy="57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842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30E4D-E6EC-0E75-9538-B034242CF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0ADF55-7140-A98E-E13A-AA93C3716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数据来源简介</a:t>
            </a:r>
            <a:r>
              <a:rPr lang="en-US" altLang="zh-CN" dirty="0"/>
              <a:t>——</a:t>
            </a:r>
            <a:r>
              <a:rPr lang="zh-CN" altLang="en-US" dirty="0"/>
              <a:t>传感器采集数据</a:t>
            </a: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BEB96ACD-484D-CF75-DDBB-66A9E51E83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00377"/>
              </p:ext>
            </p:extLst>
          </p:nvPr>
        </p:nvGraphicFramePr>
        <p:xfrm>
          <a:off x="1298483" y="2718555"/>
          <a:ext cx="9595034" cy="2458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2097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74396617"/>
                    </a:ext>
                  </a:extLst>
                </a:gridCol>
                <a:gridCol w="2361114">
                  <a:extLst>
                    <a:ext uri="{9D8B030D-6E8A-4147-A177-3AD203B41FA5}">
                      <a16:colId xmlns:a16="http://schemas.microsoft.com/office/drawing/2014/main" val="140388867"/>
                    </a:ext>
                  </a:extLst>
                </a:gridCol>
                <a:gridCol w="3169920">
                  <a:extLst>
                    <a:ext uri="{9D8B030D-6E8A-4147-A177-3AD203B41FA5}">
                      <a16:colId xmlns:a16="http://schemas.microsoft.com/office/drawing/2014/main" val="2551144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传感器类型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检测对象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典型应用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案例说明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24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图像传感器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光信号</a:t>
                      </a: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摄像头、医学影像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自动驾驶汽车实时识别道路标志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4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加速度计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运动速度与方向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手机计步、无人机平衡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智能手环监测跑步步频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温度传感器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环境热量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气象站、工业控制系统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农业大棚自动调节温湿度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6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麦克风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声波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语音助手、噪音监测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智能音箱响应“打开灯光”指令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792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气体传感器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化学成分浓度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空气污染检测、酒精测试仪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工厂排放实时监测系统</a:t>
                      </a:r>
                      <a:endParaRPr lang="zh-CN" altLang="en-US" sz="16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27792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65697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743A0F-0A94-7AE2-C534-C51F737B1C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3209A-6259-CC89-BDF8-2ACD458E0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数据来源简介</a:t>
            </a:r>
            <a:r>
              <a:rPr lang="en-US" altLang="zh-CN" dirty="0"/>
              <a:t>——</a:t>
            </a:r>
            <a:r>
              <a:rPr lang="zh-CN" altLang="zh-CN" dirty="0"/>
              <a:t>互联网采集数据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F6810FCF-2E46-9772-5C40-8134FB7A0B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5756570"/>
              </p:ext>
            </p:extLst>
          </p:nvPr>
        </p:nvGraphicFramePr>
        <p:xfrm>
          <a:off x="1298483" y="2718555"/>
          <a:ext cx="9643837" cy="20718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2097021"/>
                    </a:ext>
                  </a:extLst>
                </a:gridCol>
                <a:gridCol w="2938237">
                  <a:extLst>
                    <a:ext uri="{9D8B030D-6E8A-4147-A177-3AD203B41FA5}">
                      <a16:colId xmlns:a16="http://schemas.microsoft.com/office/drawing/2014/main" val="3274396617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14038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来源示例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典型应用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24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用户生成内容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社交媒体帖、评论、短视频</a:t>
                      </a:r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舆情分析、推荐系统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4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行为日志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点击流、搜索记录、页面停留时间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个性化广告、用户体验优化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14954"/>
                  </a:ext>
                </a:extLst>
              </a:tr>
              <a:tr h="35484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公开数据库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政府开放数据、学术数据集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城市规划、疾病预测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6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网络爬虫数据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电商价格、新闻网站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比价系统、趋势预测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792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708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F8DDFE-1727-8814-D7C3-3F2ABDB95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D34469-CDB0-BCF4-12FA-C96FED90CB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数据来源简介</a:t>
            </a:r>
            <a:r>
              <a:rPr lang="en-US" altLang="zh-CN" dirty="0"/>
              <a:t>——</a:t>
            </a:r>
            <a:r>
              <a:rPr lang="zh-CN" altLang="en-US" dirty="0"/>
              <a:t>第三方</a:t>
            </a:r>
            <a:r>
              <a:rPr lang="zh-CN" altLang="zh-CN" dirty="0"/>
              <a:t>数据</a:t>
            </a:r>
            <a:endParaRPr lang="zh-CN" altLang="en-US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E7B9948D-1936-26E3-99D4-100360A31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79947"/>
              </p:ext>
            </p:extLst>
          </p:nvPr>
        </p:nvGraphicFramePr>
        <p:xfrm>
          <a:off x="1274081" y="2550160"/>
          <a:ext cx="9643837" cy="230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742097021"/>
                    </a:ext>
                  </a:extLst>
                </a:gridCol>
                <a:gridCol w="2938237">
                  <a:extLst>
                    <a:ext uri="{9D8B030D-6E8A-4147-A177-3AD203B41FA5}">
                      <a16:colId xmlns:a16="http://schemas.microsoft.com/office/drawing/2014/main" val="3274396617"/>
                    </a:ext>
                  </a:extLst>
                </a:gridCol>
                <a:gridCol w="4673600">
                  <a:extLst>
                    <a:ext uri="{9D8B030D-6E8A-4147-A177-3AD203B41FA5}">
                      <a16:colId xmlns:a16="http://schemas.microsoft.com/office/drawing/2014/main" val="14038886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数据类别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特点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b="1" i="0" kern="1200" dirty="0">
                          <a:solidFill>
                            <a:schemeClr val="lt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典型供应商</a:t>
                      </a:r>
                      <a:endPara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72455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数据交易平台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明码标价、即时购买</a:t>
                      </a:r>
                      <a:endParaRPr lang="zh-CN" altLang="en-US" sz="1400" b="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76200" marR="76200" marT="76200" marB="762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阿里云数据市场、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AWS Data Exchange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58445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数据服务商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提供清洗后的垂直领域数据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艾瑞咨询（行业报告）、万得（金融数据）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94149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政府开放平台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免费或低价、权威性高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中国政府网开放数据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62632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科研数据集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学术研究用途、标注质量高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Kaggle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数据集、</a:t>
                      </a:r>
                      <a:r>
                        <a:rPr lang="en-US" altLang="zh-CN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UCI</a:t>
                      </a:r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机器学习库</a:t>
                      </a:r>
                      <a:endParaRPr lang="zh-CN" altLang="en-US" sz="14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8792001"/>
                  </a:ext>
                </a:extLst>
              </a:tr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第三方数据库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业务属性高、高度结构化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b="0" i="0" kern="1200" dirty="0">
                          <a:solidFill>
                            <a:schemeClr val="dk1"/>
                          </a:solidFill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各类组织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90745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252277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2642</TotalTime>
  <Words>465</Words>
  <Application>Microsoft Office PowerPoint</Application>
  <PresentationFormat>宽屏</PresentationFormat>
  <Paragraphs>86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微软雅黑</vt:lpstr>
      <vt:lpstr>Arial</vt:lpstr>
      <vt:lpstr>Office 主题​​</vt:lpstr>
      <vt:lpstr>数据与模型</vt:lpstr>
      <vt:lpstr>PowerPoint 演示文稿</vt:lpstr>
      <vt:lpstr>本章架构</vt:lpstr>
      <vt:lpstr>数据在AI中的核心地位</vt:lpstr>
      <vt:lpstr>数据的类型</vt:lpstr>
      <vt:lpstr>数据类型对比</vt:lpstr>
      <vt:lpstr>数据来源简介——传感器采集数据</vt:lpstr>
      <vt:lpstr>数据来源简介——互联网采集数据</vt:lpstr>
      <vt:lpstr>数据来源简介——第三方数据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子晴 张</dc:creator>
  <cp:lastModifiedBy>子晴 张</cp:lastModifiedBy>
  <cp:revision>55</cp:revision>
  <dcterms:created xsi:type="dcterms:W3CDTF">2025-02-24T08:29:15Z</dcterms:created>
  <dcterms:modified xsi:type="dcterms:W3CDTF">2025-07-08T09:18:50Z</dcterms:modified>
</cp:coreProperties>
</file>