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314" r:id="rId2"/>
    <p:sldId id="315" r:id="rId3"/>
    <p:sldId id="316" r:id="rId4"/>
    <p:sldId id="317" r:id="rId5"/>
    <p:sldId id="318" r:id="rId6"/>
    <p:sldId id="322" r:id="rId7"/>
    <p:sldId id="340" r:id="rId8"/>
    <p:sldId id="301" r:id="rId9"/>
    <p:sldId id="344" r:id="rId10"/>
    <p:sldId id="343" r:id="rId11"/>
    <p:sldId id="342" r:id="rId12"/>
    <p:sldId id="341" r:id="rId13"/>
    <p:sldId id="345" r:id="rId14"/>
    <p:sldId id="346" r:id="rId15"/>
    <p:sldId id="347" r:id="rId16"/>
    <p:sldId id="348" r:id="rId17"/>
    <p:sldId id="349" r:id="rId18"/>
    <p:sldId id="350" r:id="rId19"/>
    <p:sldId id="354" r:id="rId20"/>
    <p:sldId id="358" r:id="rId21"/>
    <p:sldId id="355" r:id="rId22"/>
    <p:sldId id="352" r:id="rId23"/>
    <p:sldId id="357" r:id="rId24"/>
    <p:sldId id="356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51" r:id="rId35"/>
    <p:sldId id="368" r:id="rId36"/>
    <p:sldId id="369" r:id="rId37"/>
    <p:sldId id="374" r:id="rId38"/>
    <p:sldId id="375" r:id="rId39"/>
    <p:sldId id="370" r:id="rId40"/>
    <p:sldId id="353" r:id="rId41"/>
    <p:sldId id="371" r:id="rId42"/>
    <p:sldId id="376" r:id="rId43"/>
    <p:sldId id="373" r:id="rId44"/>
    <p:sldId id="378" r:id="rId45"/>
    <p:sldId id="377" r:id="rId46"/>
    <p:sldId id="379" r:id="rId47"/>
    <p:sldId id="381" r:id="rId48"/>
    <p:sldId id="382" r:id="rId49"/>
    <p:sldId id="380" r:id="rId50"/>
    <p:sldId id="383" r:id="rId51"/>
    <p:sldId id="384" r:id="rId52"/>
    <p:sldId id="385" r:id="rId53"/>
    <p:sldId id="386" r:id="rId5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92.wmf"/><Relationship Id="rId6" Type="http://schemas.openxmlformats.org/officeDocument/2006/relationships/image" Target="../media/image94.wmf"/><Relationship Id="rId5" Type="http://schemas.openxmlformats.org/officeDocument/2006/relationships/image" Target="../media/image93.jpeg"/><Relationship Id="rId4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7.wmf"/><Relationship Id="rId1" Type="http://schemas.openxmlformats.org/officeDocument/2006/relationships/image" Target="../media/image10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BCEFA-7237-4B5C-9583-8587F66B6A02}" type="datetimeFigureOut">
              <a:rPr kumimoji="1" lang="ja-JP" altLang="en-US" smtClean="0"/>
              <a:t>2017/1/14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566-8FC8-4C1F-9C9C-E47AD394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94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2017/1/14</a:t>
            </a:fld>
            <a:endParaRPr kumimoji="1" lang="ja-JP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2017/1/14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2017/1/14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2017/1/14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2017/1/14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2017/1/14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2017/1/14</a:t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2017/1/14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2017/1/14</a:t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2017/1/14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2017/1/14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B304A7-4312-47A1-8D37-3D0FC8653382}" type="datetimeFigureOut">
              <a:rPr kumimoji="1" lang="ja-JP" altLang="en-US" smtClean="0"/>
              <a:t>2017/1/14</a:t>
            </a:fld>
            <a:endParaRPr kumimoji="1" lang="ja-JP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png"/><Relationship Id="rId4" Type="http://schemas.openxmlformats.org/officeDocument/2006/relationships/image" Target="../media/image6.wmf"/><Relationship Id="rId9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ing.dcu.ie/~humphrys/Notes/Neural/sigmoid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baidu.com/link?url=tyxcszPXeSFab7Q_fMDEJ3XXrN8t0nSJ7HyVL98WVyplq1_PqLQEhAYogvAwwsc8OmQE72FTGWYXv1ODFGCELerM1Q-OO_cvO-jIgXWkAF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baidu.com/link?url=tyxcszPXeSFab7Q_fMDEJ3XXrN8t0nSJ7HyVL98WVyplq1_PqLQEhAYogvAwwsc8OmQE72FTGWYXv1ODFGCELerM1Q-OO_cvO-jIgXWkAF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baidu.com/link?url=Cid2AEe8uXYqQu0rwII-Swnms2dU7dLND2UZIpXB2PNsbfOIjT1cmCOomXD-OsvebIAoDLzA2hw02kI-_UkNbZmq5U3sIbYWs0NNrE8MZW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baidu.com/link?url=Cid2AEe8uXYqQu0rwII-Swnms2dU7dLND2UZIpXB2PNsbfOIjT1cmCOomXD-OsvebIAoDLzA2hw02kI-_UkNbZmq5U3sIbYWs0NNrE8MZW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baidu.com/link?url=Cid2AEe8uXYqQu0rwII-Swnms2dU7dLND2UZIpXB2PNsbfOIjT1cmCOomXD-OsvebIAoDLzA2hw02kI-_UkNbZmq5U3sIbYWs0NNrE8MZW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hyperlink" Target="http://code.google.com/p/supplement-of-the-mnist-database-of-handwritten-digits/downloads/li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5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42.jpeg"/><Relationship Id="rId21" Type="http://schemas.openxmlformats.org/officeDocument/2006/relationships/image" Target="../media/image41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2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8.png"/><Relationship Id="rId4" Type="http://schemas.openxmlformats.org/officeDocument/2006/relationships/image" Target="../media/image5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66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6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7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5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5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85.jpeg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8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91.jpeg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89.wmf"/><Relationship Id="rId4" Type="http://schemas.openxmlformats.org/officeDocument/2006/relationships/image" Target="../media/image88.jpeg"/><Relationship Id="rId9" Type="http://schemas.openxmlformats.org/officeDocument/2006/relationships/oleObject" Target="../embeddings/oleObject5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94.wmf"/><Relationship Id="rId3" Type="http://schemas.openxmlformats.org/officeDocument/2006/relationships/image" Target="../media/image91.jpeg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89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87.wmf"/><Relationship Id="rId14" Type="http://schemas.openxmlformats.org/officeDocument/2006/relationships/image" Target="../media/image93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65.bin"/><Relationship Id="rId7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97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6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68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105.png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8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7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no-tech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15037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Sigmoid</a:t>
            </a:r>
            <a:r>
              <a:rPr kumimoji="1" lang="zh-CN" altLang="en-US" dirty="0" smtClean="0"/>
              <a:t>函数</a:t>
            </a:r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76189"/>
              </p:ext>
            </p:extLst>
          </p:nvPr>
        </p:nvGraphicFramePr>
        <p:xfrm>
          <a:off x="2133600" y="1600200"/>
          <a:ext cx="20415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数式" r:id="rId3" imgW="888840" imgH="393480" progId="Equation.3">
                  <p:embed/>
                </p:oleObj>
              </mc:Choice>
              <mc:Fallback>
                <p:oleObj name="数式" r:id="rId3" imgW="888840" imgH="393480" progId="Equation.3">
                  <p:embed/>
                  <p:pic>
                    <p:nvPicPr>
                      <p:cNvPr id="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0415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2" name="Picture 4" descr="http://sebastianraschka.com/images/faq/logisticregr-neuralnet/sigmoi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57600"/>
            <a:ext cx="4619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454803"/>
              </p:ext>
            </p:extLst>
          </p:nvPr>
        </p:nvGraphicFramePr>
        <p:xfrm>
          <a:off x="1670050" y="2603500"/>
          <a:ext cx="3121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数式" r:id="rId6" imgW="1358640" imgH="457200" progId="Equation.3">
                  <p:embed/>
                </p:oleObj>
              </mc:Choice>
              <mc:Fallback>
                <p:oleObj name="数式" r:id="rId6" imgW="1358640" imgH="457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603500"/>
                        <a:ext cx="31210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185328"/>
              </p:ext>
            </p:extLst>
          </p:nvPr>
        </p:nvGraphicFramePr>
        <p:xfrm>
          <a:off x="5630863" y="2781300"/>
          <a:ext cx="1751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数式" r:id="rId8" imgW="761760" imgH="203040" progId="Equation.3">
                  <p:embed/>
                </p:oleObj>
              </mc:Choice>
              <mc:Fallback>
                <p:oleObj name="数式" r:id="rId8" imgW="761760" imgH="2030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2781300"/>
                        <a:ext cx="1751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Sigmoid</a:t>
            </a:r>
            <a:r>
              <a:rPr lang="zh-CN" altLang="en-US" dirty="0"/>
              <a:t>函数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00B050"/>
                </a:solidFill>
              </a:rPr>
              <a:t>选择</a:t>
            </a:r>
            <a:r>
              <a:rPr kumimoji="1" lang="en-US" altLang="zh-CN" sz="2400" dirty="0" smtClean="0">
                <a:solidFill>
                  <a:srgbClr val="00B050"/>
                </a:solidFill>
              </a:rPr>
              <a:t>sigmoid</a:t>
            </a:r>
            <a:r>
              <a:rPr kumimoji="1" lang="zh-CN" altLang="en-US" sz="2400" dirty="0" smtClean="0">
                <a:solidFill>
                  <a:srgbClr val="00B050"/>
                </a:solidFill>
              </a:rPr>
              <a:t>函数的原因</a:t>
            </a:r>
            <a:endParaRPr kumimoji="1" lang="en-US" altLang="zh-CN" sz="2400" dirty="0" smtClean="0">
              <a:solidFill>
                <a:srgbClr val="00B050"/>
              </a:solidFill>
            </a:endParaRPr>
          </a:p>
          <a:p>
            <a:r>
              <a:rPr lang="zh-CN" altLang="en-US" sz="2400" dirty="0"/>
              <a:t>连续</a:t>
            </a:r>
            <a:r>
              <a:rPr lang="zh-CN" altLang="en-US" sz="2400" dirty="0" smtClean="0"/>
              <a:t>光滑函数</a:t>
            </a:r>
            <a:endParaRPr lang="en-US" altLang="zh-CN" sz="2400" dirty="0" smtClean="0"/>
          </a:p>
          <a:p>
            <a:r>
              <a:rPr lang="zh-CN" altLang="en-US" sz="2400" dirty="0"/>
              <a:t>定义域是 </a:t>
            </a:r>
            <a:r>
              <a:rPr lang="en-US" altLang="zh-CN" sz="2400" dirty="0"/>
              <a:t>(−∞,∞</a:t>
            </a:r>
            <a:r>
              <a:rPr lang="en-US" altLang="zh-CN" sz="2400" dirty="0" smtClean="0"/>
              <a:t>),</a:t>
            </a:r>
            <a:r>
              <a:rPr lang="zh-CN" altLang="en-US" sz="2400" dirty="0"/>
              <a:t>值域是 </a:t>
            </a:r>
            <a:r>
              <a:rPr lang="en-US" altLang="zh-CN" sz="2400" dirty="0"/>
              <a:t>[0,1</a:t>
            </a:r>
            <a:r>
              <a:rPr lang="en-US" altLang="zh-CN" sz="2400" dirty="0" smtClean="0"/>
              <a:t>]</a:t>
            </a:r>
          </a:p>
          <a:p>
            <a:r>
              <a:rPr lang="zh-CN" altLang="en-US" sz="2400" dirty="0"/>
              <a:t>在 </a:t>
            </a:r>
            <a:r>
              <a:rPr lang="en-US" altLang="zh-CN" sz="2400" dirty="0"/>
              <a:t>0 </a:t>
            </a:r>
            <a:r>
              <a:rPr lang="zh-CN" altLang="en-US" sz="2400" dirty="0"/>
              <a:t>附近函数的区分度很高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值变化比较明显</a:t>
            </a:r>
            <a:r>
              <a:rPr lang="en-US" altLang="zh-CN" sz="2400" dirty="0"/>
              <a:t>),</a:t>
            </a:r>
            <a:r>
              <a:rPr lang="zh-CN" altLang="en-US" sz="2400" dirty="0"/>
              <a:t>越往两边</a:t>
            </a:r>
            <a:r>
              <a:rPr lang="en-US" altLang="zh-CN" sz="2400" dirty="0"/>
              <a:t>,</a:t>
            </a:r>
            <a:r>
              <a:rPr lang="zh-CN" altLang="en-US" sz="2400" dirty="0"/>
              <a:t>函数的区分度就越</a:t>
            </a:r>
            <a:r>
              <a:rPr lang="zh-CN" altLang="en-US" sz="2400" dirty="0" smtClean="0"/>
              <a:t>低</a:t>
            </a:r>
            <a:endParaRPr lang="en-US" altLang="zh-CN" sz="2400" dirty="0" smtClean="0"/>
          </a:p>
          <a:p>
            <a:r>
              <a:rPr kumimoji="1" lang="zh-CN" altLang="en-US" sz="2400" dirty="0" smtClean="0"/>
              <a:t>单调递增，处处可导</a:t>
            </a:r>
            <a:endParaRPr kumimoji="1" lang="en-US" altLang="zh-CN" sz="2400" dirty="0" smtClean="0"/>
          </a:p>
          <a:p>
            <a:r>
              <a:rPr lang="zh-CN" altLang="en-US" sz="2400" dirty="0" smtClean="0"/>
              <a:t>求导具有优异性能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http://www.computing.dcu.ie/~humphrys/Notes/Neural/sigmoid.html</a:t>
            </a:r>
            <a:endParaRPr lang="en-US" altLang="zh-CN" sz="24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81283"/>
              </p:ext>
            </p:extLst>
          </p:nvPr>
        </p:nvGraphicFramePr>
        <p:xfrm>
          <a:off x="2209800" y="4495800"/>
          <a:ext cx="5440362" cy="79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数式" r:id="rId4" imgW="2641320" imgH="444240" progId="Equation.3">
                  <p:embed/>
                </p:oleObj>
              </mc:Choice>
              <mc:Fallback>
                <p:oleObj name="数式" r:id="rId4" imgW="2641320" imgH="4442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95800"/>
                        <a:ext cx="5440362" cy="797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8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神经网络拓扑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zh-CN" altLang="en-US" u="sng" dirty="0">
                <a:hlinkClick r:id="rId2"/>
              </a:rPr>
              <a:t>前馈</a:t>
            </a:r>
            <a:r>
              <a:rPr lang="zh-CN" altLang="en-US" u="sng" dirty="0" smtClean="0">
                <a:hlinkClick r:id="rId2"/>
              </a:rPr>
              <a:t>神经网络</a:t>
            </a:r>
            <a:r>
              <a:rPr lang="en-US" altLang="ja-JP" u="sng" dirty="0" smtClean="0"/>
              <a:t>(</a:t>
            </a:r>
            <a:r>
              <a:rPr lang="en-US" altLang="ja-JP" dirty="0" smtClean="0"/>
              <a:t>Feedforward network)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000" dirty="0" smtClean="0"/>
              <a:t>completely </a:t>
            </a:r>
            <a:r>
              <a:rPr lang="en-US" altLang="ja-JP" sz="2000" dirty="0"/>
              <a:t>linked</a:t>
            </a:r>
            <a:endParaRPr kumimoji="1" lang="ja-JP" altLang="en-US" sz="2000" dirty="0"/>
          </a:p>
        </p:txBody>
      </p:sp>
      <p:pic>
        <p:nvPicPr>
          <p:cNvPr id="3074" name="Picture 2" descr="http://neuralnetworksanddeeplearning.com/images/tikz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6864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括号 3"/>
          <p:cNvSpPr/>
          <p:nvPr/>
        </p:nvSpPr>
        <p:spPr>
          <a:xfrm rot="5400000">
            <a:off x="4171950" y="5086350"/>
            <a:ext cx="114300" cy="990600"/>
          </a:xfrm>
          <a:prstGeom prst="rightBrace">
            <a:avLst>
              <a:gd name="adj1" fmla="val 10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大括号 8"/>
          <p:cNvSpPr/>
          <p:nvPr/>
        </p:nvSpPr>
        <p:spPr>
          <a:xfrm rot="5400000">
            <a:off x="5238750" y="5086350"/>
            <a:ext cx="114300" cy="990600"/>
          </a:xfrm>
          <a:prstGeom prst="rightBrace">
            <a:avLst>
              <a:gd name="adj1" fmla="val 10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大括号 9"/>
          <p:cNvSpPr/>
          <p:nvPr/>
        </p:nvSpPr>
        <p:spPr>
          <a:xfrm rot="5400000">
            <a:off x="6305550" y="5086350"/>
            <a:ext cx="114300" cy="990600"/>
          </a:xfrm>
          <a:prstGeom prst="rightBrace">
            <a:avLst>
              <a:gd name="adj1" fmla="val 10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733800" y="5715000"/>
            <a:ext cx="101441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第一层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00600" y="5715000"/>
            <a:ext cx="101441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第二层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67400" y="5715000"/>
            <a:ext cx="101441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输出层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右大括号 13"/>
          <p:cNvSpPr/>
          <p:nvPr/>
        </p:nvSpPr>
        <p:spPr>
          <a:xfrm rot="5400000">
            <a:off x="3105150" y="5086350"/>
            <a:ext cx="114300" cy="990600"/>
          </a:xfrm>
          <a:prstGeom prst="rightBrace">
            <a:avLst>
              <a:gd name="adj1" fmla="val 10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矩形 14"/>
          <p:cNvSpPr/>
          <p:nvPr/>
        </p:nvSpPr>
        <p:spPr>
          <a:xfrm>
            <a:off x="2643188" y="5723467"/>
            <a:ext cx="101441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输入层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神经网络拓扑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zh-CN" altLang="en-US" u="sng" dirty="0">
                <a:hlinkClick r:id="rId2"/>
              </a:rPr>
              <a:t>前馈神经网络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000" dirty="0" smtClean="0"/>
              <a:t>shortcut </a:t>
            </a:r>
            <a:r>
              <a:rPr lang="en-US" altLang="ja-JP" sz="2000" dirty="0"/>
              <a:t>connections</a:t>
            </a:r>
            <a:endParaRPr kumimoji="1" lang="ja-JP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3" y="2514600"/>
            <a:ext cx="5351145" cy="389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3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神经网络拓扑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zh-CN" altLang="en-US" dirty="0">
                <a:hlinkClick r:id="rId2"/>
              </a:rPr>
              <a:t>循环</a:t>
            </a:r>
            <a:r>
              <a:rPr lang="zh-CN" altLang="en-US" u="sng" dirty="0" smtClean="0">
                <a:hlinkClick r:id="rId2"/>
              </a:rPr>
              <a:t>神经网络</a:t>
            </a:r>
            <a:endParaRPr lang="en-US" altLang="zh-CN" u="sng" dirty="0" smtClean="0"/>
          </a:p>
          <a:p>
            <a:pPr marL="82296" indent="0">
              <a:buNone/>
            </a:pPr>
            <a:r>
              <a:rPr lang="en-US" altLang="ja-JP" sz="2000" dirty="0"/>
              <a:t>(RNN, Recurrent Neural Networks</a:t>
            </a:r>
            <a:r>
              <a:rPr lang="en-US" altLang="ja-JP" sz="20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000" dirty="0"/>
              <a:t>direct </a:t>
            </a:r>
            <a:r>
              <a:rPr lang="en-US" altLang="ja-JP" sz="2000" dirty="0" smtClean="0"/>
              <a:t>recurrence</a:t>
            </a:r>
            <a:r>
              <a:rPr lang="zh-CN" altLang="en-US" sz="2000" dirty="0" smtClean="0"/>
              <a:t>：有指向自身的连接</a:t>
            </a:r>
            <a:endParaRPr kumimoji="1" lang="ja-JP" alt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62007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神经网络拓扑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zh-CN" altLang="en-US" dirty="0">
                <a:hlinkClick r:id="rId2"/>
              </a:rPr>
              <a:t>循环</a:t>
            </a:r>
            <a:r>
              <a:rPr lang="zh-CN" altLang="en-US" u="sng" dirty="0" smtClean="0">
                <a:hlinkClick r:id="rId2"/>
              </a:rPr>
              <a:t>神经网络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000" dirty="0" smtClean="0"/>
              <a:t>indirect recurrences</a:t>
            </a:r>
            <a:r>
              <a:rPr lang="zh-CN" altLang="en-US" sz="2000" dirty="0" smtClean="0"/>
              <a:t>：有指向输入的连接</a:t>
            </a:r>
            <a:endParaRPr lang="en-US" altLang="ja-JP" sz="2000" dirty="0" smtClean="0"/>
          </a:p>
          <a:p>
            <a:pPr marL="82296" indent="0">
              <a:buNone/>
            </a:pPr>
            <a:endParaRPr kumimoji="1" lang="ja-JP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653396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3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神经网络拓扑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zh-CN" altLang="en-US" dirty="0">
                <a:hlinkClick r:id="rId2"/>
              </a:rPr>
              <a:t>循环</a:t>
            </a:r>
            <a:r>
              <a:rPr lang="zh-CN" altLang="en-US" u="sng" dirty="0" smtClean="0">
                <a:hlinkClick r:id="rId2"/>
              </a:rPr>
              <a:t>神经网络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000" dirty="0"/>
              <a:t>Lateral </a:t>
            </a:r>
            <a:r>
              <a:rPr lang="en-US" altLang="ja-JP" sz="2000" dirty="0" smtClean="0"/>
              <a:t>recurrences</a:t>
            </a:r>
            <a:r>
              <a:rPr lang="zh-CN" altLang="en-US" sz="2000" dirty="0" smtClean="0"/>
              <a:t>：同一层之内有连接</a:t>
            </a:r>
            <a:endParaRPr kumimoji="1" lang="ja-JP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6779800" cy="4191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7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19400"/>
            <a:ext cx="6101334" cy="367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神经网络拓扑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zh-CN" altLang="en-US" dirty="0" smtClean="0">
                <a:hlinkClick r:id="rId3" action="ppaction://hlinksldjump"/>
              </a:rPr>
              <a:t>全连接网络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ja-JP" sz="2000" dirty="0"/>
              <a:t>Completely linked networks</a:t>
            </a:r>
            <a:endParaRPr lang="en-US" altLang="ja-JP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不允许</a:t>
            </a:r>
            <a:r>
              <a:rPr kumimoji="1" lang="zh-CN" altLang="en-US" sz="2000" dirty="0" smtClean="0"/>
              <a:t>自身连接</a:t>
            </a:r>
            <a:endParaRPr kumimoji="1"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其他任意连接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dirty="0" smtClean="0"/>
              <a:t>必须对称</a:t>
            </a:r>
            <a:endParaRPr kumimoji="1"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例：</a:t>
            </a:r>
            <a:r>
              <a:rPr lang="en-US" altLang="zh-CN" sz="2000" dirty="0">
                <a:solidFill>
                  <a:srgbClr val="FF0000"/>
                </a:solidFill>
              </a:rPr>
              <a:t>self-organizing maps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</a:t>
            </a:r>
            <a:r>
              <a:rPr kumimoji="1" lang="zh-CN" altLang="en-US" dirty="0" smtClean="0"/>
              <a:t>标记</a:t>
            </a:r>
            <a:endParaRPr kumimoji="1" lang="ja-JP" altLang="en-US" dirty="0"/>
          </a:p>
        </p:txBody>
      </p:sp>
      <p:pic>
        <p:nvPicPr>
          <p:cNvPr id="3074" name="Picture 2" descr="http://neuralnetworksanddeeplearning.com/images/tikz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199"/>
            <a:ext cx="58769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neuralnetworksanddeeplearning.com/images/tikz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33" y="4114800"/>
            <a:ext cx="28384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96135"/>
              </p:ext>
            </p:extLst>
          </p:nvPr>
        </p:nvGraphicFramePr>
        <p:xfrm>
          <a:off x="5257800" y="5029200"/>
          <a:ext cx="3238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数式" r:id="rId5" imgW="1409400" imgH="342720" progId="Equation.3">
                  <p:embed/>
                </p:oleObj>
              </mc:Choice>
              <mc:Fallback>
                <p:oleObj name="数式" r:id="rId5" imgW="1409400" imgH="34272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029200"/>
                        <a:ext cx="3238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4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MNIST</a:t>
            </a:r>
            <a:r>
              <a:rPr lang="zh-CN" altLang="en-US" dirty="0"/>
              <a:t>手写数字数据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zh-CN" altLang="en-US" dirty="0"/>
              <a:t>训练库有</a:t>
            </a:r>
            <a:r>
              <a:rPr lang="en-US" altLang="zh-CN" dirty="0"/>
              <a:t>60,000</a:t>
            </a:r>
            <a:r>
              <a:rPr lang="zh-CN" altLang="en-US" dirty="0"/>
              <a:t>张手写数字</a:t>
            </a:r>
            <a:r>
              <a:rPr lang="zh-CN" altLang="en-US" dirty="0" smtClean="0"/>
              <a:t>图像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r>
              <a:rPr lang="zh-CN" altLang="en-US" dirty="0"/>
              <a:t>库有</a:t>
            </a:r>
            <a:r>
              <a:rPr lang="en-US" altLang="zh-CN" dirty="0" smtClean="0"/>
              <a:t>10,000</a:t>
            </a:r>
            <a:r>
              <a:rPr lang="zh-CN" altLang="en-US" dirty="0" smtClean="0"/>
              <a:t>张</a:t>
            </a:r>
            <a:endParaRPr lang="en-US" altLang="zh-CN" dirty="0" smtClean="0"/>
          </a:p>
          <a:p>
            <a:r>
              <a:rPr kumimoji="1" lang="zh-CN" altLang="en-US" dirty="0" smtClean="0"/>
              <a:t>灰度图像</a:t>
            </a:r>
            <a:r>
              <a:rPr lang="zh-CN" altLang="en-US" dirty="0" smtClean="0"/>
              <a:t>（也就是没有彩色）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白色：</a:t>
            </a:r>
            <a:r>
              <a:rPr lang="en-US" altLang="zh-CN" dirty="0" smtClean="0"/>
              <a:t>0.0 </a:t>
            </a:r>
            <a:r>
              <a:rPr lang="zh-CN" altLang="en-US" dirty="0" smtClean="0"/>
              <a:t>黑色：</a:t>
            </a:r>
            <a:r>
              <a:rPr lang="en-US" altLang="zh-CN" dirty="0" smtClean="0"/>
              <a:t>1.0  </a:t>
            </a:r>
            <a:r>
              <a:rPr lang="zh-CN" altLang="en-US" dirty="0" smtClean="0"/>
              <a:t>灰色</a:t>
            </a:r>
            <a:r>
              <a:rPr lang="zh-CN" altLang="en-US" dirty="0" smtClean="0">
                <a:sym typeface="Wingdings" panose="05000000000000000000" pitchFamily="2" charset="2"/>
              </a:rPr>
              <a:t>：（</a:t>
            </a:r>
            <a:r>
              <a:rPr lang="en-US" altLang="zh-CN" dirty="0" smtClean="0">
                <a:sym typeface="Wingdings" panose="05000000000000000000" pitchFamily="2" charset="2"/>
              </a:rPr>
              <a:t>0.0</a:t>
            </a:r>
            <a:r>
              <a:rPr lang="zh-CN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CN" dirty="0" smtClean="0">
                <a:sym typeface="Wingdings" panose="05000000000000000000" pitchFamily="2" charset="2"/>
              </a:rPr>
              <a:t>1.0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 smtClean="0"/>
          </a:p>
          <a:p>
            <a:r>
              <a:rPr lang="zh-CN" altLang="en-US" dirty="0" smtClean="0"/>
              <a:t>内容：数字</a:t>
            </a:r>
            <a:r>
              <a:rPr lang="en-US" altLang="zh-CN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9</a:t>
            </a:r>
            <a:endParaRPr lang="en-US" altLang="zh-CN" dirty="0" smtClean="0"/>
          </a:p>
          <a:p>
            <a:r>
              <a:rPr lang="zh-CN" altLang="en-US" dirty="0"/>
              <a:t>像素</a:t>
            </a:r>
            <a:r>
              <a:rPr lang="zh-CN" altLang="en-US" dirty="0" smtClean="0"/>
              <a:t>：每个图片</a:t>
            </a:r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28=784</a:t>
            </a:r>
          </a:p>
          <a:p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下载地址：</a:t>
            </a:r>
            <a:endParaRPr kumimoji="1" lang="en-US" altLang="zh-CN" dirty="0" smtClean="0"/>
          </a:p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code.google.com/p/supplement-of-the-mnist-database-of-handwritten-digits/downloads/list</a:t>
            </a:r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http://yann.lecun.com/exdb/mnist/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57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PanoTech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全景技术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5301208"/>
            <a:ext cx="7498080" cy="947192"/>
          </a:xfrm>
        </p:spPr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http</a:t>
            </a:r>
            <a:r>
              <a:rPr lang="en-US" altLang="ja-JP" dirty="0"/>
              <a:t>://www.pano-tech.com/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 rot="20996250">
            <a:off x="1547664" y="3056186"/>
            <a:ext cx="7344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 smtClean="0"/>
              <a:t>Innovation for Ever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418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问题描述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170" name="Picture 2" descr="First Eight MNIST Training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439334"/>
            <a:ext cx="3762375" cy="198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isplaying MNIST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29000"/>
            <a:ext cx="5238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7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网络架构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zh-CN" sz="1700" dirty="0" smtClean="0"/>
          </a:p>
          <a:p>
            <a:endParaRPr lang="en-US" altLang="zh-CN" sz="1700" dirty="0"/>
          </a:p>
          <a:p>
            <a:endParaRPr kumimoji="1" lang="en-US" altLang="zh-CN" sz="1700" dirty="0" smtClean="0"/>
          </a:p>
          <a:p>
            <a:endParaRPr lang="en-US" altLang="zh-CN" sz="1700" dirty="0"/>
          </a:p>
          <a:p>
            <a:r>
              <a:rPr kumimoji="1" lang="en-US" altLang="zh-CN" sz="1700" dirty="0" smtClean="0"/>
              <a:t>X</a:t>
            </a:r>
            <a:r>
              <a:rPr kumimoji="1" lang="zh-CN" altLang="en-US" sz="1700" dirty="0" smtClean="0"/>
              <a:t>：图片中所有像素构成的向量，</a:t>
            </a:r>
            <a:r>
              <a:rPr kumimoji="1" lang="en-US" altLang="zh-CN" sz="1700" dirty="0" smtClean="0"/>
              <a:t>784</a:t>
            </a:r>
            <a:r>
              <a:rPr kumimoji="1" lang="zh-CN" altLang="en-US" sz="1700" dirty="0" smtClean="0"/>
              <a:t>维，每个元素</a:t>
            </a:r>
            <a:endParaRPr kumimoji="1" lang="en-US" altLang="zh-CN" sz="1700" dirty="0" smtClean="0"/>
          </a:p>
          <a:p>
            <a:r>
              <a:rPr kumimoji="1" lang="en-US" altLang="zh-CN" sz="1700" dirty="0" smtClean="0"/>
              <a:t>Y</a:t>
            </a:r>
            <a:r>
              <a:rPr kumimoji="1" lang="zh-CN" altLang="en-US" sz="1700" dirty="0" smtClean="0"/>
              <a:t>：</a:t>
            </a:r>
            <a:r>
              <a:rPr kumimoji="1" lang="en-US" altLang="zh-CN" sz="1700" dirty="0" smtClean="0"/>
              <a:t>10</a:t>
            </a:r>
            <a:r>
              <a:rPr kumimoji="1" lang="zh-CN" altLang="en-US" sz="1700" dirty="0" smtClean="0"/>
              <a:t>维向量，每个元素为</a:t>
            </a:r>
            <a:r>
              <a:rPr kumimoji="1" lang="en-US" altLang="zh-CN" sz="1700" dirty="0" smtClean="0"/>
              <a:t>0</a:t>
            </a:r>
            <a:r>
              <a:rPr kumimoji="1" lang="zh-CN" altLang="en-US" sz="1700" dirty="0" smtClean="0"/>
              <a:t>或者</a:t>
            </a:r>
            <a:r>
              <a:rPr kumimoji="1" lang="en-US" altLang="zh-CN" sz="1700" dirty="0" smtClean="0"/>
              <a:t>1</a:t>
            </a:r>
            <a:endParaRPr kumimoji="1" lang="ja-JP" altLang="en-US" sz="1700" dirty="0"/>
          </a:p>
        </p:txBody>
      </p:sp>
      <p:pic>
        <p:nvPicPr>
          <p:cNvPr id="4102" name="Picture 6" descr="http://neuralnetworksanddeeplearning.com/images/tikz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1149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线形标注 2 3"/>
          <p:cNvSpPr/>
          <p:nvPr/>
        </p:nvSpPr>
        <p:spPr>
          <a:xfrm>
            <a:off x="7179733" y="1397000"/>
            <a:ext cx="1828800" cy="762000"/>
          </a:xfrm>
          <a:prstGeom prst="borderCallout2">
            <a:avLst>
              <a:gd name="adj1" fmla="val 18750"/>
              <a:gd name="adj2" fmla="val -926"/>
              <a:gd name="adj3" fmla="val 25417"/>
              <a:gd name="adj4" fmla="val -15278"/>
              <a:gd name="adj5" fmla="val 139167"/>
              <a:gd name="adj6" fmla="val -34167"/>
            </a:avLst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810019"/>
              </p:ext>
            </p:extLst>
          </p:nvPr>
        </p:nvGraphicFramePr>
        <p:xfrm>
          <a:off x="7213561" y="1435100"/>
          <a:ext cx="176114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数式" r:id="rId4" imgW="965160" imgH="431640" progId="Equation.3">
                  <p:embed/>
                </p:oleObj>
              </mc:Choice>
              <mc:Fallback>
                <p:oleObj name="数式" r:id="rId4" imgW="965160" imgH="43164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561" y="1435100"/>
                        <a:ext cx="1761144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345370"/>
              </p:ext>
            </p:extLst>
          </p:nvPr>
        </p:nvGraphicFramePr>
        <p:xfrm>
          <a:off x="5856287" y="5638800"/>
          <a:ext cx="14589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数式" r:id="rId6" imgW="799920" imgH="228600" progId="Equation.3">
                  <p:embed/>
                </p:oleObj>
              </mc:Choice>
              <mc:Fallback>
                <p:oleObj name="数式" r:id="rId6" imgW="799920" imgH="2286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287" y="5638800"/>
                        <a:ext cx="145891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023324"/>
              </p:ext>
            </p:extLst>
          </p:nvPr>
        </p:nvGraphicFramePr>
        <p:xfrm>
          <a:off x="2057400" y="6248400"/>
          <a:ext cx="28940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数式" r:id="rId8" imgW="1587240" imgH="228600" progId="Equation.3">
                  <p:embed/>
                </p:oleObj>
              </mc:Choice>
              <mc:Fallback>
                <p:oleObj name="数式" r:id="rId8" imgW="1587240" imgH="228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248400"/>
                        <a:ext cx="289401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96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kumimoji="1" lang="en-US" altLang="zh-CN" i="1" dirty="0" smtClean="0">
                <a:solidFill>
                  <a:srgbClr val="FF0000"/>
                </a:solidFill>
              </a:rPr>
              <a:t>Loss function</a:t>
            </a:r>
            <a:r>
              <a:rPr kumimoji="1" lang="zh-CN" altLang="en-US" dirty="0" smtClean="0"/>
              <a:t>或者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Cost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神经网络损失：</a:t>
            </a:r>
            <a:endParaRPr lang="en-US" altLang="zh-CN" dirty="0" smtClean="0"/>
          </a:p>
          <a:p>
            <a:pPr marL="82296" indent="0">
              <a:buNone/>
            </a:pPr>
            <a:r>
              <a:rPr kumimoji="1" lang="zh-CN" altLang="en-US" dirty="0" smtClean="0"/>
              <a:t>网络输出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与实际值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（标签）之间的差值</a:t>
            </a:r>
            <a:endParaRPr kumimoji="1" lang="en-US" altLang="zh-CN" dirty="0" smtClean="0"/>
          </a:p>
          <a:p>
            <a:r>
              <a:rPr lang="zh-CN" altLang="en-US" dirty="0" smtClean="0"/>
              <a:t>理想目标：网络输出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无差异，即</a:t>
            </a:r>
            <a:endParaRPr lang="en-US" altLang="zh-CN" dirty="0" smtClean="0"/>
          </a:p>
          <a:p>
            <a:pPr marL="82296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直觉：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绝对值：</a:t>
            </a:r>
            <a:endParaRPr kumimoji="1" lang="en-US" altLang="zh-CN" dirty="0" smtClean="0"/>
          </a:p>
          <a:p>
            <a:r>
              <a:rPr lang="zh-CN" altLang="en-US" dirty="0" smtClean="0"/>
              <a:t>平方：</a:t>
            </a:r>
            <a:endParaRPr lang="en-US" altLang="zh-CN" dirty="0" smtClean="0"/>
          </a:p>
          <a:p>
            <a:r>
              <a:rPr kumimoji="1" lang="zh-CN" altLang="en-US" dirty="0" smtClean="0"/>
              <a:t>现实目标：损失函数最小</a:t>
            </a:r>
            <a:endParaRPr kumimoji="1" lang="en-US" altLang="zh-CN" dirty="0" smtClean="0"/>
          </a:p>
          <a:p>
            <a:r>
              <a:rPr lang="zh-CN" altLang="en-US" dirty="0" smtClean="0"/>
              <a:t>问题：损失函数变量是</a:t>
            </a:r>
            <a:r>
              <a:rPr lang="en-US" altLang="zh-CN" dirty="0" smtClean="0"/>
              <a:t>…</a:t>
            </a:r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674783"/>
              </p:ext>
            </p:extLst>
          </p:nvPr>
        </p:nvGraphicFramePr>
        <p:xfrm>
          <a:off x="3581400" y="3733800"/>
          <a:ext cx="1758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数式" r:id="rId3" imgW="965160" imgH="203040" progId="Equation.3">
                  <p:embed/>
                </p:oleObj>
              </mc:Choice>
              <mc:Fallback>
                <p:oleObj name="数式" r:id="rId3" imgW="965160" imgH="2030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733800"/>
                        <a:ext cx="17589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821659"/>
              </p:ext>
            </p:extLst>
          </p:nvPr>
        </p:nvGraphicFramePr>
        <p:xfrm>
          <a:off x="3581400" y="3276600"/>
          <a:ext cx="13874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数式" r:id="rId5" imgW="761760" imgH="203040" progId="Equation.3">
                  <p:embed/>
                </p:oleObj>
              </mc:Choice>
              <mc:Fallback>
                <p:oleObj name="数式" r:id="rId5" imgW="761760" imgH="2030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13874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808293"/>
              </p:ext>
            </p:extLst>
          </p:nvPr>
        </p:nvGraphicFramePr>
        <p:xfrm>
          <a:off x="3581400" y="4171950"/>
          <a:ext cx="18986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数式" r:id="rId7" imgW="1041120" imgH="203040" progId="Equation.3">
                  <p:embed/>
                </p:oleObj>
              </mc:Choice>
              <mc:Fallback>
                <p:oleObj name="数式" r:id="rId7" imgW="1041120" imgH="2030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71950"/>
                        <a:ext cx="18986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90095"/>
              </p:ext>
            </p:extLst>
          </p:nvPr>
        </p:nvGraphicFramePr>
        <p:xfrm>
          <a:off x="3581400" y="4572000"/>
          <a:ext cx="2108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数式" r:id="rId9" imgW="1155600" imgH="228600" progId="Equation.3">
                  <p:embed/>
                </p:oleObj>
              </mc:Choice>
              <mc:Fallback>
                <p:oleObj name="数式" r:id="rId9" imgW="1155600" imgH="228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108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Mean squared error</a:t>
            </a:r>
          </a:p>
          <a:p>
            <a:r>
              <a:rPr kumimoji="1" lang="zh-CN" altLang="en-US" dirty="0" smtClean="0"/>
              <a:t>最小二乘法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对神经网络所有输入</a:t>
            </a:r>
            <a:endParaRPr kumimoji="1" lang="en-US" altLang="zh-CN" dirty="0" smtClean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：神经网络所有</a:t>
            </a:r>
            <a:r>
              <a:rPr lang="en-US" altLang="zh-CN" sz="2400" dirty="0" smtClean="0"/>
              <a:t>weights</a:t>
            </a:r>
            <a:r>
              <a:rPr lang="zh-CN" altLang="en-US" sz="2400" dirty="0" smtClean="0"/>
              <a:t>集合</a:t>
            </a:r>
            <a:endParaRPr lang="en-US" altLang="zh-CN" sz="2400" dirty="0" smtClean="0"/>
          </a:p>
          <a:p>
            <a:pPr marL="82296" indent="0">
              <a:buNone/>
            </a:pPr>
            <a:r>
              <a:rPr lang="en-US" altLang="zh-CN" sz="2400" dirty="0" smtClean="0"/>
              <a:t>	b</a:t>
            </a:r>
            <a:r>
              <a:rPr lang="zh-CN" altLang="en-US" sz="2400" dirty="0" smtClean="0"/>
              <a:t>：神经网络所有</a:t>
            </a:r>
            <a:r>
              <a:rPr lang="en-US" altLang="zh-CN" sz="2400" dirty="0" smtClean="0"/>
              <a:t>bias</a:t>
            </a:r>
            <a:r>
              <a:rPr lang="zh-CN" altLang="en-US" sz="2400" dirty="0" smtClean="0"/>
              <a:t>集合</a:t>
            </a:r>
            <a:endParaRPr lang="en-US" altLang="zh-CN" sz="2400" dirty="0" smtClean="0"/>
          </a:p>
          <a:p>
            <a:pPr marL="82296" indent="0">
              <a:buNone/>
            </a:pPr>
            <a:r>
              <a:rPr lang="en-US" altLang="zh-CN" sz="2400" dirty="0" smtClean="0"/>
              <a:t>	n</a:t>
            </a:r>
            <a:r>
              <a:rPr lang="zh-CN" altLang="en-US" sz="2400" dirty="0" smtClean="0"/>
              <a:t>：训练数据总数</a:t>
            </a:r>
            <a:endParaRPr kumimoji="1" lang="en-US" altLang="zh-CN" sz="2400" dirty="0" smtClean="0"/>
          </a:p>
          <a:p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958881"/>
              </p:ext>
            </p:extLst>
          </p:nvPr>
        </p:nvGraphicFramePr>
        <p:xfrm>
          <a:off x="2895600" y="3200400"/>
          <a:ext cx="30765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数式" r:id="rId3" imgW="1688760" imgH="419040" progId="Equation.3">
                  <p:embed/>
                </p:oleObj>
              </mc:Choice>
              <mc:Fallback>
                <p:oleObj name="数式" r:id="rId3" imgW="1688760" imgH="4190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00400"/>
                        <a:ext cx="307657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4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梯度下降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kumimoji="1" lang="ja-JP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799"/>
            <a:ext cx="7727918" cy="450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3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776478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4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" name="Picture 40" descr="http://upload.wikimedia.org/wikipedia/commons/thumb/f/f7/Dydx_zh.jpg/350px-Dydx_z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74973"/>
            <a:ext cx="3067050" cy="288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参考：导数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                ：设有</a:t>
            </a:r>
            <a:r>
              <a:rPr lang="zh-CN" altLang="en-US" sz="2000" dirty="0"/>
              <a:t>定义域和取值都在实数域中的</a:t>
            </a:r>
            <a:r>
              <a:rPr lang="zh-CN" altLang="en-US" sz="2000" dirty="0" smtClean="0"/>
              <a:t>函数</a:t>
            </a:r>
            <a:endParaRPr lang="en-US" altLang="zh-CN" sz="2000" dirty="0" smtClean="0"/>
          </a:p>
          <a:p>
            <a:r>
              <a:rPr kumimoji="1" lang="zh-CN" altLang="en-US" sz="2000" dirty="0" smtClean="0"/>
              <a:t>                ：      处自变量</a:t>
            </a:r>
            <a:r>
              <a:rPr lang="zh-CN" altLang="en-US" sz="2000" dirty="0" smtClean="0"/>
              <a:t>的增量</a:t>
            </a:r>
            <a:endParaRPr lang="en-US" altLang="zh-CN" sz="2000" dirty="0" smtClean="0"/>
          </a:p>
          <a:p>
            <a:r>
              <a:rPr lang="zh-CN" altLang="en-US" sz="2000" dirty="0" smtClean="0"/>
              <a:t>                ：      获得的增量</a:t>
            </a:r>
            <a:endParaRPr lang="en-US" altLang="zh-CN" sz="2000" dirty="0" smtClean="0"/>
          </a:p>
          <a:p>
            <a:pPr marL="82296" indent="0">
              <a:buNone/>
            </a:pPr>
            <a:endParaRPr kumimoji="1" lang="en-US" altLang="zh-CN" sz="2000" dirty="0" smtClean="0"/>
          </a:p>
          <a:p>
            <a:pPr marL="82296" indent="0">
              <a:buNone/>
            </a:pPr>
            <a:endParaRPr kumimoji="1" lang="en-US" altLang="zh-CN" sz="2000" dirty="0" smtClean="0"/>
          </a:p>
          <a:p>
            <a:r>
              <a:rPr lang="zh-CN" altLang="en-US" sz="2000" dirty="0"/>
              <a:t>导数</a:t>
            </a:r>
            <a:r>
              <a:rPr kumimoji="1" lang="zh-CN" altLang="en-US" sz="2000" dirty="0" smtClean="0"/>
              <a:t>         ：</a:t>
            </a:r>
            <a:endParaRPr kumimoji="1" lang="en-US" altLang="zh-CN" sz="2000" dirty="0" smtClean="0"/>
          </a:p>
          <a:p>
            <a:endParaRPr lang="en-US" altLang="ja-JP" sz="2000" dirty="0"/>
          </a:p>
          <a:p>
            <a:endParaRPr kumimoji="1" lang="en-US" altLang="ja-JP" sz="2000" dirty="0" smtClean="0"/>
          </a:p>
          <a:p>
            <a:r>
              <a:rPr lang="zh-CN" altLang="en-US" sz="2000" dirty="0" smtClean="0"/>
              <a:t>标记         ：</a:t>
            </a:r>
            <a:endParaRPr lang="en-US" altLang="zh-CN" sz="2000" dirty="0" smtClean="0"/>
          </a:p>
          <a:p>
            <a:pPr marL="82296" indent="0">
              <a:buNone/>
            </a:pPr>
            <a:endParaRPr kumimoji="1" lang="ja-JP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638096"/>
              </p:ext>
            </p:extLst>
          </p:nvPr>
        </p:nvGraphicFramePr>
        <p:xfrm>
          <a:off x="1905000" y="1524000"/>
          <a:ext cx="10652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" name="数式" r:id="rId4" imgW="583920" imgH="203040" progId="Equation.3">
                  <p:embed/>
                </p:oleObj>
              </mc:Choice>
              <mc:Fallback>
                <p:oleObj name="数式" r:id="rId4" imgW="583920" imgH="2030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10652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063511"/>
              </p:ext>
            </p:extLst>
          </p:nvPr>
        </p:nvGraphicFramePr>
        <p:xfrm>
          <a:off x="2239963" y="1924050"/>
          <a:ext cx="3937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" name="数式" r:id="rId6" imgW="215640" imgH="177480" progId="Equation.3">
                  <p:embed/>
                </p:oleObj>
              </mc:Choice>
              <mc:Fallback>
                <p:oleObj name="数式" r:id="rId6" imgW="215640" imgH="17748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1924050"/>
                        <a:ext cx="3937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239108"/>
              </p:ext>
            </p:extLst>
          </p:nvPr>
        </p:nvGraphicFramePr>
        <p:xfrm>
          <a:off x="3322638" y="1865313"/>
          <a:ext cx="3016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" name="数式" r:id="rId8" imgW="164880" imgH="228600" progId="Equation.3">
                  <p:embed/>
                </p:oleObj>
              </mc:Choice>
              <mc:Fallback>
                <p:oleObj name="数式" r:id="rId8" imgW="164880" imgH="228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1865313"/>
                        <a:ext cx="3016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507023"/>
              </p:ext>
            </p:extLst>
          </p:nvPr>
        </p:nvGraphicFramePr>
        <p:xfrm>
          <a:off x="2273300" y="2266950"/>
          <a:ext cx="3937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" name="数式" r:id="rId10" imgW="215640" imgH="203040" progId="Equation.3">
                  <p:embed/>
                </p:oleObj>
              </mc:Choice>
              <mc:Fallback>
                <p:oleObj name="数式" r:id="rId10" imgW="215640" imgH="2030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266950"/>
                        <a:ext cx="3937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766094"/>
              </p:ext>
            </p:extLst>
          </p:nvPr>
        </p:nvGraphicFramePr>
        <p:xfrm>
          <a:off x="3378200" y="2276475"/>
          <a:ext cx="2555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" name="数式" r:id="rId12" imgW="139680" imgH="164880" progId="Equation.3">
                  <p:embed/>
                </p:oleObj>
              </mc:Choice>
              <mc:Fallback>
                <p:oleObj name="数式" r:id="rId12" imgW="139680" imgH="16488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276475"/>
                        <a:ext cx="25558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173428"/>
              </p:ext>
            </p:extLst>
          </p:nvPr>
        </p:nvGraphicFramePr>
        <p:xfrm>
          <a:off x="2819400" y="2743200"/>
          <a:ext cx="27336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" name="数式" r:id="rId14" imgW="1498320" imgH="228600" progId="Equation.3">
                  <p:embed/>
                </p:oleObj>
              </mc:Choice>
              <mc:Fallback>
                <p:oleObj name="数式" r:id="rId14" imgW="1498320" imgH="2286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43200"/>
                        <a:ext cx="27336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392430"/>
              </p:ext>
            </p:extLst>
          </p:nvPr>
        </p:nvGraphicFramePr>
        <p:xfrm>
          <a:off x="3598863" y="3276600"/>
          <a:ext cx="46307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" name="数式" r:id="rId16" imgW="2539800" imgH="393480" progId="Equation.3">
                  <p:embed/>
                </p:oleObj>
              </mc:Choice>
              <mc:Fallback>
                <p:oleObj name="数式" r:id="rId16" imgW="2539800" imgH="39348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3276600"/>
                        <a:ext cx="4630737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505449"/>
              </p:ext>
            </p:extLst>
          </p:nvPr>
        </p:nvGraphicFramePr>
        <p:xfrm>
          <a:off x="2311400" y="4932363"/>
          <a:ext cx="6477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" name="数式" r:id="rId18" imgW="355320" imgH="228600" progId="Equation.3">
                  <p:embed/>
                </p:oleObj>
              </mc:Choice>
              <mc:Fallback>
                <p:oleObj name="数式" r:id="rId18" imgW="355320" imgH="2286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932363"/>
                        <a:ext cx="6477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382142"/>
              </p:ext>
            </p:extLst>
          </p:nvPr>
        </p:nvGraphicFramePr>
        <p:xfrm>
          <a:off x="3478213" y="4821238"/>
          <a:ext cx="8556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" name="数式" r:id="rId20" imgW="469800" imgH="393480" progId="Equation.3">
                  <p:embed/>
                </p:oleObj>
              </mc:Choice>
              <mc:Fallback>
                <p:oleObj name="数式" r:id="rId20" imgW="469800" imgH="393480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4821238"/>
                        <a:ext cx="8556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2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参考：导数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假设函数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endParaRPr lang="en-US" altLang="zh-CN" dirty="0" smtClean="0"/>
          </a:p>
          <a:p>
            <a:endParaRPr kumimoji="1" lang="en-US" altLang="ja-JP" dirty="0"/>
          </a:p>
          <a:p>
            <a:r>
              <a:rPr lang="zh-CN" altLang="en-US" dirty="0" smtClean="0"/>
              <a:t>那么</a:t>
            </a:r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749833"/>
              </p:ext>
            </p:extLst>
          </p:nvPr>
        </p:nvGraphicFramePr>
        <p:xfrm>
          <a:off x="2514600" y="2133600"/>
          <a:ext cx="4792662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数式" r:id="rId3" imgW="2628720" imgH="838080" progId="Equation.3">
                  <p:embed/>
                </p:oleObj>
              </mc:Choice>
              <mc:Fallback>
                <p:oleObj name="数式" r:id="rId3" imgW="2628720" imgH="83808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4792662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496368"/>
              </p:ext>
            </p:extLst>
          </p:nvPr>
        </p:nvGraphicFramePr>
        <p:xfrm>
          <a:off x="3657600" y="3886200"/>
          <a:ext cx="16208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数式" r:id="rId5" imgW="888840" imgH="203040" progId="Equation.3">
                  <p:embed/>
                </p:oleObj>
              </mc:Choice>
              <mc:Fallback>
                <p:oleObj name="数式" r:id="rId5" imgW="888840" imgH="2030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0"/>
                        <a:ext cx="162083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822080"/>
              </p:ext>
            </p:extLst>
          </p:nvPr>
        </p:nvGraphicFramePr>
        <p:xfrm>
          <a:off x="3733800" y="4419600"/>
          <a:ext cx="15525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数式" r:id="rId7" imgW="850680" imgH="457200" progId="Equation.3">
                  <p:embed/>
                </p:oleObj>
              </mc:Choice>
              <mc:Fallback>
                <p:oleObj name="数式" r:id="rId7" imgW="850680" imgH="457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19600"/>
                        <a:ext cx="15525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413041"/>
              </p:ext>
            </p:extLst>
          </p:nvPr>
        </p:nvGraphicFramePr>
        <p:xfrm>
          <a:off x="3657600" y="5257800"/>
          <a:ext cx="45656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数式" r:id="rId9" imgW="2501640" imgH="419040" progId="Equation.3">
                  <p:embed/>
                </p:oleObj>
              </mc:Choice>
              <mc:Fallback>
                <p:oleObj name="数式" r:id="rId9" imgW="2501640" imgH="4190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57800"/>
                        <a:ext cx="456565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9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梯度下降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pPr marL="82296" indent="0">
              <a:buNone/>
            </a:pPr>
            <a:r>
              <a:rPr kumimoji="1" lang="zh-CN" altLang="en-US" dirty="0" smtClean="0"/>
              <a:t>上式写成向量表示：</a:t>
            </a:r>
            <a:endParaRPr kumimoji="1" lang="en-US" altLang="zh-CN" dirty="0" smtClean="0"/>
          </a:p>
          <a:p>
            <a:endParaRPr lang="en-US" altLang="zh-CN" dirty="0"/>
          </a:p>
          <a:p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梯度</a:t>
            </a:r>
            <a:endParaRPr kumimoji="1" lang="en-US" altLang="zh-CN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zh-CN" altLang="en-US" dirty="0" smtClean="0"/>
              <a:t>损失函数梯度表示</a:t>
            </a:r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951865"/>
              </p:ext>
            </p:extLst>
          </p:nvPr>
        </p:nvGraphicFramePr>
        <p:xfrm>
          <a:off x="3098800" y="1828800"/>
          <a:ext cx="26162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数式" r:id="rId3" imgW="1434960" imgH="431640" progId="Equation.3">
                  <p:embed/>
                </p:oleObj>
              </mc:Choice>
              <mc:Fallback>
                <p:oleObj name="数式" r:id="rId3" imgW="1434960" imgH="43164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828800"/>
                        <a:ext cx="26162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371336"/>
              </p:ext>
            </p:extLst>
          </p:nvPr>
        </p:nvGraphicFramePr>
        <p:xfrm>
          <a:off x="3097212" y="3068638"/>
          <a:ext cx="30749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数式" r:id="rId5" imgW="1688760" imgH="660240" progId="Equation.3">
                  <p:embed/>
                </p:oleObj>
              </mc:Choice>
              <mc:Fallback>
                <p:oleObj name="数式" r:id="rId5" imgW="1688760" imgH="6602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2" y="3068638"/>
                        <a:ext cx="307498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375864"/>
              </p:ext>
            </p:extLst>
          </p:nvPr>
        </p:nvGraphicFramePr>
        <p:xfrm>
          <a:off x="2511425" y="4724400"/>
          <a:ext cx="1987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数式" r:id="rId7" imgW="1091880" imgH="431640" progId="Equation.3">
                  <p:embed/>
                </p:oleObj>
              </mc:Choice>
              <mc:Fallback>
                <p:oleObj name="数式" r:id="rId7" imgW="1091880" imgH="43164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724400"/>
                        <a:ext cx="1987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733800" y="3429000"/>
            <a:ext cx="1295400" cy="762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接箭头连接符 8"/>
          <p:cNvCxnSpPr>
            <a:endCxn id="6" idx="0"/>
          </p:cNvCxnSpPr>
          <p:nvPr/>
        </p:nvCxnSpPr>
        <p:spPr>
          <a:xfrm flipH="1">
            <a:off x="3505200" y="4191000"/>
            <a:ext cx="8763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698287"/>
              </p:ext>
            </p:extLst>
          </p:nvPr>
        </p:nvGraphicFramePr>
        <p:xfrm>
          <a:off x="5895975" y="5688013"/>
          <a:ext cx="16446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数式" r:id="rId9" imgW="901440" imgH="177480" progId="Equation.3">
                  <p:embed/>
                </p:oleObj>
              </mc:Choice>
              <mc:Fallback>
                <p:oleObj name="数式" r:id="rId9" imgW="901440" imgH="17748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75" y="5688013"/>
                        <a:ext cx="16446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梯度下降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endParaRPr kumimoji="1" lang="en-US" altLang="zh-CN" sz="2400" dirty="0" smtClean="0"/>
          </a:p>
          <a:p>
            <a:pPr marL="82296" indent="0">
              <a:buNone/>
            </a:pPr>
            <a:endParaRPr kumimoji="1" lang="en-US" altLang="zh-CN" sz="2400" dirty="0" smtClean="0"/>
          </a:p>
          <a:p>
            <a:pPr marL="82296" indent="0">
              <a:buNone/>
            </a:pPr>
            <a:endParaRPr lang="en-US" altLang="zh-CN" sz="2400" dirty="0"/>
          </a:p>
          <a:p>
            <a:pPr marL="82296" indent="0">
              <a:buNone/>
            </a:pPr>
            <a:r>
              <a:rPr kumimoji="1" lang="zh-CN" altLang="en-US" sz="2400" dirty="0" smtClean="0"/>
              <a:t>我们想要   越来越小</a:t>
            </a:r>
            <a:endParaRPr kumimoji="1" lang="en-US" altLang="zh-CN" sz="2400" dirty="0" smtClean="0"/>
          </a:p>
          <a:p>
            <a:pPr marL="82296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                  </a:t>
            </a:r>
            <a:r>
              <a:rPr lang="zh-CN" altLang="en-US" sz="2400" dirty="0" smtClean="0"/>
              <a:t>必须为负</a:t>
            </a:r>
            <a:endParaRPr lang="en-US" altLang="zh-CN" sz="2400" dirty="0" smtClean="0"/>
          </a:p>
          <a:p>
            <a:pPr marL="82296" indent="0">
              <a:buNone/>
            </a:pPr>
            <a:endParaRPr lang="en-US" altLang="zh-CN" sz="2400" dirty="0" smtClean="0"/>
          </a:p>
          <a:p>
            <a:pPr marL="82296" indent="0">
              <a:buNone/>
            </a:pPr>
            <a:r>
              <a:rPr lang="zh-CN" altLang="en-US" sz="2400" dirty="0" smtClean="0"/>
              <a:t>因此调整步伐</a:t>
            </a:r>
            <a:endParaRPr lang="en-US" altLang="zh-CN" sz="2400" dirty="0" smtClean="0"/>
          </a:p>
          <a:p>
            <a:pPr marL="82296" indent="0">
              <a:buNone/>
            </a:pPr>
            <a:endParaRPr lang="en-US" altLang="zh-CN" sz="2400" dirty="0" smtClean="0"/>
          </a:p>
          <a:p>
            <a:pPr marL="82296" indent="0">
              <a:buNone/>
            </a:pPr>
            <a:r>
              <a:rPr kumimoji="1" lang="zh-CN" altLang="en-US" sz="2400" dirty="0" smtClean="0"/>
              <a:t>那么有</a:t>
            </a:r>
            <a:endParaRPr kumimoji="1" lang="en-US" altLang="zh-CN" sz="2400" dirty="0" smtClean="0"/>
          </a:p>
          <a:p>
            <a:pPr marL="82296" indent="0">
              <a:buNone/>
            </a:pPr>
            <a:endParaRPr lang="en-US" altLang="zh-CN" sz="2400" dirty="0"/>
          </a:p>
          <a:p>
            <a:pPr marL="82296" indent="0">
              <a:buNone/>
            </a:pPr>
            <a:r>
              <a:rPr kumimoji="1" lang="zh-CN" altLang="en-US" sz="2400" dirty="0" smtClean="0"/>
              <a:t>调整后位置</a:t>
            </a:r>
            <a:endParaRPr kumimoji="1" lang="en-US" altLang="zh-CN" sz="2400" dirty="0" smtClean="0"/>
          </a:p>
          <a:p>
            <a:pPr marL="82296" indent="0">
              <a:buNone/>
            </a:pPr>
            <a:r>
              <a:rPr lang="en-US" altLang="ja-JP" sz="2400" dirty="0"/>
              <a:t>	 </a:t>
            </a:r>
            <a:r>
              <a:rPr lang="en-US" altLang="ja-JP" sz="2400" dirty="0" smtClean="0"/>
              <a:t>      </a:t>
            </a:r>
            <a:endParaRPr kumimoji="1" lang="ja-JP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24802"/>
              </p:ext>
            </p:extLst>
          </p:nvPr>
        </p:nvGraphicFramePr>
        <p:xfrm>
          <a:off x="2895600" y="2992437"/>
          <a:ext cx="46196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数式" r:id="rId3" imgW="253800" imgH="177480" progId="Equation.3">
                  <p:embed/>
                </p:oleObj>
              </mc:Choice>
              <mc:Fallback>
                <p:oleObj name="数式" r:id="rId3" imgW="253800" imgH="17748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92437"/>
                        <a:ext cx="46196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459353"/>
              </p:ext>
            </p:extLst>
          </p:nvPr>
        </p:nvGraphicFramePr>
        <p:xfrm>
          <a:off x="2743200" y="2611437"/>
          <a:ext cx="2778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name="数式" r:id="rId5" imgW="152280" imgH="177480" progId="Equation.3">
                  <p:embed/>
                </p:oleObj>
              </mc:Choice>
              <mc:Fallback>
                <p:oleObj name="数式" r:id="rId5" imgW="152280" imgH="17748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11437"/>
                        <a:ext cx="27781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957309"/>
              </p:ext>
            </p:extLst>
          </p:nvPr>
        </p:nvGraphicFramePr>
        <p:xfrm>
          <a:off x="3048000" y="4191000"/>
          <a:ext cx="13620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9" name="数式" r:id="rId7" imgW="749160" imgH="203040" progId="Equation.3">
                  <p:embed/>
                </p:oleObj>
              </mc:Choice>
              <mc:Fallback>
                <p:oleObj name="数式" r:id="rId7" imgW="749160" imgH="2030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91000"/>
                        <a:ext cx="136207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18028"/>
              </p:ext>
            </p:extLst>
          </p:nvPr>
        </p:nvGraphicFramePr>
        <p:xfrm>
          <a:off x="3048000" y="4800600"/>
          <a:ext cx="33924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0" name="数式" r:id="rId9" imgW="1866600" imgH="228600" progId="Equation.3">
                  <p:embed/>
                </p:oleObj>
              </mc:Choice>
              <mc:Fallback>
                <p:oleObj name="数式" r:id="rId9" imgW="1866600" imgH="228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0600"/>
                        <a:ext cx="339248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889867"/>
              </p:ext>
            </p:extLst>
          </p:nvPr>
        </p:nvGraphicFramePr>
        <p:xfrm>
          <a:off x="3124200" y="5867400"/>
          <a:ext cx="19605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1" name="数式" r:id="rId11" imgW="1079280" imgH="203040" progId="Equation.3">
                  <p:embed/>
                </p:oleObj>
              </mc:Choice>
              <mc:Fallback>
                <p:oleObj name="数式" r:id="rId11" imgW="1079280" imgH="20304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867400"/>
                        <a:ext cx="196056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868849"/>
              </p:ext>
            </p:extLst>
          </p:nvPr>
        </p:nvGraphicFramePr>
        <p:xfrm>
          <a:off x="2514600" y="1752600"/>
          <a:ext cx="16446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2" name="数式" r:id="rId13" imgW="901440" imgH="177480" progId="Equation.3">
                  <p:embed/>
                </p:oleObj>
              </mc:Choice>
              <mc:Fallback>
                <p:oleObj name="数式" r:id="rId13" imgW="901440" imgH="17748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16446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4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自我介绍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zh-CN" altLang="en-US" dirty="0" smtClean="0"/>
              <a:t>马力</a:t>
            </a:r>
            <a:endParaRPr kumimoji="1" lang="en-US" altLang="zh-CN" dirty="0" smtClean="0"/>
          </a:p>
          <a:p>
            <a:pPr marL="82296" indent="0">
              <a:buNone/>
            </a:pPr>
            <a:endParaRPr lang="en-US" altLang="zh-CN" dirty="0"/>
          </a:p>
          <a:p>
            <a:pPr marL="82296" indent="0">
              <a:buNone/>
            </a:pPr>
            <a:r>
              <a:rPr lang="zh-CN" altLang="en-US" dirty="0" smtClean="0"/>
              <a:t>中国科学技术大学研究生毕业</a:t>
            </a:r>
            <a:endParaRPr lang="en-US" altLang="zh-CN" dirty="0" smtClean="0"/>
          </a:p>
          <a:p>
            <a:pPr marL="82296" indent="0">
              <a:buNone/>
            </a:pPr>
            <a:r>
              <a:rPr lang="zh-CN" altLang="en-US" dirty="0" smtClean="0"/>
              <a:t>现供职于</a:t>
            </a:r>
            <a:r>
              <a:rPr lang="en-US" altLang="zh-CN" dirty="0" err="1" smtClean="0"/>
              <a:t>PanoTech</a:t>
            </a:r>
            <a:r>
              <a:rPr lang="zh-CN" altLang="en-US" dirty="0" smtClean="0"/>
              <a:t>公司</a:t>
            </a:r>
            <a:endParaRPr kumimoji="1" lang="en-US" altLang="zh-CN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05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梯度下降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调整权重和偏置</a:t>
            </a:r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155195"/>
              </p:ext>
            </p:extLst>
          </p:nvPr>
        </p:nvGraphicFramePr>
        <p:xfrm>
          <a:off x="1752600" y="2286000"/>
          <a:ext cx="253682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数式" r:id="rId3" imgW="1396800" imgH="888840" progId="Equation.3">
                  <p:embed/>
                </p:oleObj>
              </mc:Choice>
              <mc:Fallback>
                <p:oleObj name="数式" r:id="rId3" imgW="1396800" imgH="88884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2536825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0" name="Picture 4" descr="https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33337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Batch</a:t>
            </a:r>
            <a:r>
              <a:rPr lang="zh-CN" altLang="en-US" dirty="0" smtClean="0"/>
              <a:t>梯度下降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所有数据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82296" indent="0"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          </a:t>
            </a:r>
            <a:r>
              <a:rPr kumimoji="1" lang="zh-CN" altLang="en-US" dirty="0" smtClean="0"/>
              <a:t>大数据集不可完成</a:t>
            </a:r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698290"/>
              </p:ext>
            </p:extLst>
          </p:nvPr>
        </p:nvGraphicFramePr>
        <p:xfrm>
          <a:off x="3154363" y="2265363"/>
          <a:ext cx="33655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数式" r:id="rId3" imgW="1854000" imgH="914400" progId="Equation.3">
                  <p:embed/>
                </p:oleObj>
              </mc:Choice>
              <mc:Fallback>
                <p:oleObj name="数式" r:id="rId3" imgW="1854000" imgH="9144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265363"/>
                        <a:ext cx="336550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08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随机梯度下降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sz="2400" dirty="0">
                <a:solidFill>
                  <a:srgbClr val="92D050"/>
                </a:solidFill>
              </a:rPr>
              <a:t>stochastic gradient </a:t>
            </a:r>
            <a:r>
              <a:rPr lang="en-US" altLang="ja-JP" sz="2400" dirty="0" smtClean="0">
                <a:solidFill>
                  <a:srgbClr val="92D050"/>
                </a:solidFill>
              </a:rPr>
              <a:t>descent</a:t>
            </a:r>
          </a:p>
          <a:p>
            <a:r>
              <a:rPr lang="zh-CN" altLang="en-US" sz="2400" dirty="0" smtClean="0"/>
              <a:t>根据每个数据更新权重：</a:t>
            </a:r>
            <a:endParaRPr lang="en-US" altLang="zh-CN" sz="2400" dirty="0" smtClean="0"/>
          </a:p>
          <a:p>
            <a:endParaRPr kumimoji="1" lang="en-US" altLang="ja-JP" sz="2400" dirty="0"/>
          </a:p>
          <a:p>
            <a:pPr marL="82296" indent="0">
              <a:buNone/>
            </a:pPr>
            <a:endParaRPr kumimoji="1" lang="en-US" altLang="ja-JP" sz="2400" dirty="0"/>
          </a:p>
          <a:p>
            <a:r>
              <a:rPr lang="zh-CN" altLang="en-US" sz="2400" dirty="0" smtClean="0"/>
              <a:t>算法：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82296" indent="0">
              <a:buNone/>
            </a:pP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问题：下降速度慢</a:t>
            </a:r>
            <a:endParaRPr lang="en-US" altLang="zh-CN" sz="24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631272"/>
              </p:ext>
            </p:extLst>
          </p:nvPr>
        </p:nvGraphicFramePr>
        <p:xfrm>
          <a:off x="4876800" y="1676400"/>
          <a:ext cx="2906713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数式" r:id="rId3" imgW="1600200" imgH="888840" progId="Equation.3">
                  <p:embed/>
                </p:oleObj>
              </mc:Choice>
              <mc:Fallback>
                <p:oleObj name="数式" r:id="rId3" imgW="1600200" imgH="8888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76400"/>
                        <a:ext cx="2906713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024525"/>
              </p:ext>
            </p:extLst>
          </p:nvPr>
        </p:nvGraphicFramePr>
        <p:xfrm>
          <a:off x="2362200" y="3048000"/>
          <a:ext cx="3436938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数式" r:id="rId5" imgW="1892160" imgH="1600200" progId="Equation.3">
                  <p:embed/>
                </p:oleObj>
              </mc:Choice>
              <mc:Fallback>
                <p:oleObj name="数式" r:id="rId5" imgW="1892160" imgH="1600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3436938" cy="25733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79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Mini-batch</a:t>
            </a:r>
            <a:r>
              <a:rPr kumimoji="1" lang="zh-CN" altLang="en-US" dirty="0" smtClean="0"/>
              <a:t>梯度下降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</a:t>
            </a:r>
            <a:r>
              <a:rPr lang="zh-CN" altLang="en-US" sz="2400" dirty="0" smtClean="0"/>
              <a:t>个数据中随机抽取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</a:t>
            </a:r>
            <a:endParaRPr lang="en-US" altLang="zh-CN" sz="2400" dirty="0" smtClean="0"/>
          </a:p>
          <a:p>
            <a:r>
              <a:rPr lang="zh-CN" altLang="en-US" sz="2400" dirty="0" smtClean="0"/>
              <a:t>如果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足够大，那么有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调整</a:t>
            </a:r>
            <a:r>
              <a:rPr lang="zh-CN" altLang="en-US" sz="2400" dirty="0"/>
              <a:t>权重和偏置</a:t>
            </a:r>
            <a:endParaRPr lang="ja-JP" altLang="en-US" sz="2400" dirty="0"/>
          </a:p>
          <a:p>
            <a:endParaRPr lang="en-US" altLang="zh-CN" sz="24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420639"/>
              </p:ext>
            </p:extLst>
          </p:nvPr>
        </p:nvGraphicFramePr>
        <p:xfrm>
          <a:off x="3352800" y="2438400"/>
          <a:ext cx="29765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数式" r:id="rId3" imgW="1638000" imgH="609480" progId="Equation.3">
                  <p:embed/>
                </p:oleObj>
              </mc:Choice>
              <mc:Fallback>
                <p:oleObj name="数式" r:id="rId3" imgW="1638000" imgH="60948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38400"/>
                        <a:ext cx="297656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447775"/>
              </p:ext>
            </p:extLst>
          </p:nvPr>
        </p:nvGraphicFramePr>
        <p:xfrm>
          <a:off x="3279775" y="4343400"/>
          <a:ext cx="2836863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数式" r:id="rId5" imgW="1562040" imgH="888840" progId="Equation.3">
                  <p:embed/>
                </p:oleObj>
              </mc:Choice>
              <mc:Fallback>
                <p:oleObj name="数式" r:id="rId5" imgW="1562040" imgH="8888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4343400"/>
                        <a:ext cx="2836863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35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参考：向量化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 smtClean="0"/>
              <a:t>基本概念：对向量中的每个元素应用某个函数</a:t>
            </a:r>
            <a:endParaRPr kumimoji="1" lang="en-US" altLang="zh-CN" sz="2400" dirty="0" smtClean="0"/>
          </a:p>
          <a:p>
            <a:endParaRPr lang="en-US" altLang="ja-JP" dirty="0"/>
          </a:p>
          <a:p>
            <a:r>
              <a:rPr kumimoji="1" lang="zh-CN" altLang="en-US" sz="2400" dirty="0" smtClean="0"/>
              <a:t>例：</a:t>
            </a:r>
            <a:endParaRPr kumimoji="1" lang="ja-JP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2057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124200"/>
            <a:ext cx="14573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3800"/>
            <a:ext cx="36671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21895" y="4953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激活函数的向量表达</a:t>
            </a:r>
            <a:endParaRPr kumimoji="1" lang="ja-JP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572000" y="5638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162631"/>
              </p:ext>
            </p:extLst>
          </p:nvPr>
        </p:nvGraphicFramePr>
        <p:xfrm>
          <a:off x="2241020" y="6019800"/>
          <a:ext cx="307624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数式" r:id="rId6" imgW="1168200" imgH="228600" progId="Equation.3">
                  <p:embed/>
                </p:oleObj>
              </mc:Choice>
              <mc:Fallback>
                <p:oleObj name="数式" r:id="rId6" imgW="1168200" imgH="228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020" y="6019800"/>
                        <a:ext cx="307624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670126"/>
              </p:ext>
            </p:extLst>
          </p:nvPr>
        </p:nvGraphicFramePr>
        <p:xfrm>
          <a:off x="5080000" y="5086350"/>
          <a:ext cx="3622456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数式" r:id="rId8" imgW="1409400" imgH="342720" progId="Equation.3">
                  <p:embed/>
                </p:oleObj>
              </mc:Choice>
              <mc:Fallback>
                <p:oleObj name="数式" r:id="rId8" imgW="1409400" imgH="34272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5086350"/>
                        <a:ext cx="3622456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14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反向传播</a:t>
            </a:r>
            <a:endParaRPr kumimoji="1" lang="ja-JP" altLang="en-US" dirty="0"/>
          </a:p>
        </p:txBody>
      </p:sp>
      <p:pic>
        <p:nvPicPr>
          <p:cNvPr id="19458" name="Picture 2" descr="http://neuralnetworksanddeeplearning.com/images/tikz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55530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3200400" y="3124200"/>
            <a:ext cx="0" cy="1861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797372"/>
              </p:ext>
            </p:extLst>
          </p:nvPr>
        </p:nvGraphicFramePr>
        <p:xfrm>
          <a:off x="1828800" y="4873863"/>
          <a:ext cx="34432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数式" r:id="rId4" imgW="1307880" imgH="253800" progId="Equation.3">
                  <p:embed/>
                </p:oleObj>
              </mc:Choice>
              <mc:Fallback>
                <p:oleObj name="数式" r:id="rId4" imgW="1307880" imgH="2538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3863"/>
                        <a:ext cx="34432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 flipV="1">
            <a:off x="6858000" y="2895601"/>
            <a:ext cx="5334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218640"/>
              </p:ext>
            </p:extLst>
          </p:nvPr>
        </p:nvGraphicFramePr>
        <p:xfrm>
          <a:off x="6884988" y="4530725"/>
          <a:ext cx="13049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数式" r:id="rId6" imgW="495000" imgH="444240" progId="Equation.3">
                  <p:embed/>
                </p:oleObj>
              </mc:Choice>
              <mc:Fallback>
                <p:oleObj name="数式" r:id="rId6" imgW="495000" imgH="4442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88" y="4530725"/>
                        <a:ext cx="130492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562600" y="4202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损失函数增量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467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反向传播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为保证损失函数下降</a:t>
            </a:r>
            <a:endParaRPr kumimoji="1" lang="en-US" altLang="zh-CN" dirty="0" smtClean="0"/>
          </a:p>
          <a:p>
            <a:pPr marL="82296" indent="0">
              <a:buNone/>
            </a:pPr>
            <a:endParaRPr kumimoji="1" lang="en-US" altLang="zh-CN" dirty="0" smtClean="0"/>
          </a:p>
          <a:p>
            <a:pPr marL="82296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误差</a:t>
            </a:r>
            <a:r>
              <a:rPr kumimoji="1" lang="en-US" altLang="ja-JP" dirty="0" smtClean="0"/>
              <a:t>(error)</a:t>
            </a:r>
            <a:r>
              <a:rPr kumimoji="1" lang="zh-CN" altLang="en-US" dirty="0" smtClean="0"/>
              <a:t>定义</a:t>
            </a:r>
            <a:endParaRPr kumimoji="1" lang="en-US" altLang="zh-CN" dirty="0" smtClean="0"/>
          </a:p>
          <a:p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73074"/>
              </p:ext>
            </p:extLst>
          </p:nvPr>
        </p:nvGraphicFramePr>
        <p:xfrm>
          <a:off x="4419600" y="4114800"/>
          <a:ext cx="15049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数式" r:id="rId3" imgW="571320" imgH="444240" progId="Equation.3">
                  <p:embed/>
                </p:oleObj>
              </mc:Choice>
              <mc:Fallback>
                <p:oleObj name="数式" r:id="rId3" imgW="571320" imgH="44424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14800"/>
                        <a:ext cx="15049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095647"/>
              </p:ext>
            </p:extLst>
          </p:nvPr>
        </p:nvGraphicFramePr>
        <p:xfrm>
          <a:off x="3414713" y="2133600"/>
          <a:ext cx="19335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数式" r:id="rId5" imgW="838080" imgH="444240" progId="Equation.3">
                  <p:embed/>
                </p:oleObj>
              </mc:Choice>
              <mc:Fallback>
                <p:oleObj name="数式" r:id="rId5" imgW="838080" imgH="44424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2133600"/>
                        <a:ext cx="19335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4724400" y="2057400"/>
            <a:ext cx="685800" cy="9906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接箭头连接符 7"/>
          <p:cNvCxnSpPr>
            <a:stCxn id="6" idx="5"/>
          </p:cNvCxnSpPr>
          <p:nvPr/>
        </p:nvCxnSpPr>
        <p:spPr>
          <a:xfrm>
            <a:off x="5309767" y="2902930"/>
            <a:ext cx="252833" cy="1211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5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</a:t>
            </a:r>
            <a:endParaRPr kumimoji="1" lang="ja-JP" altLang="en-US" dirty="0"/>
          </a:p>
        </p:txBody>
      </p:sp>
      <p:pic>
        <p:nvPicPr>
          <p:cNvPr id="24578" name="Picture 2" descr="https://cdn-images-1.medium.com/max/800/0*Yk-ojFKLuPhZEHoU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2825"/>
            <a:ext cx="610552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5562600" y="3597276"/>
            <a:ext cx="2514600" cy="762000"/>
          </a:xfrm>
          <a:prstGeom prst="wedgeRoundRectCallout">
            <a:avLst>
              <a:gd name="adj1" fmla="val -22372"/>
              <a:gd name="adj2" fmla="val -11083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</a:rPr>
              <a:t>output=a(w3*hidden3)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590800" y="3581400"/>
            <a:ext cx="2514600" cy="762000"/>
          </a:xfrm>
          <a:prstGeom prst="wedgeRoundRectCallout">
            <a:avLst>
              <a:gd name="adj1" fmla="val -21362"/>
              <a:gd name="adj2" fmla="val -11194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</a:rPr>
              <a:t>hidden1=a(w1*input)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038600" y="1520825"/>
            <a:ext cx="2514600" cy="762000"/>
          </a:xfrm>
          <a:prstGeom prst="wedgeRoundRectCallout">
            <a:avLst>
              <a:gd name="adj1" fmla="val -20689"/>
              <a:gd name="adj2" fmla="val 10583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hidden2</a:t>
            </a:r>
            <a:r>
              <a:rPr kumimoji="1" lang="en-US" altLang="ja-JP" dirty="0" smtClean="0">
                <a:solidFill>
                  <a:sysClr val="windowText" lastClr="000000"/>
                </a:solidFill>
              </a:rPr>
              <a:t>=a(w2*hidden2)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90800" y="4953000"/>
            <a:ext cx="5486400" cy="838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31825"/>
              </p:ext>
            </p:extLst>
          </p:nvPr>
        </p:nvGraphicFramePr>
        <p:xfrm>
          <a:off x="2733675" y="5181600"/>
          <a:ext cx="5191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数式" r:id="rId4" imgW="2260440" imgH="228600" progId="Equation.3">
                  <p:embed/>
                </p:oleObj>
              </mc:Choice>
              <mc:Fallback>
                <p:oleObj name="数式" r:id="rId4" imgW="226044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5181600"/>
                        <a:ext cx="51911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6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6628" name="Picture 4" descr="https://cdn-images-1.medium.com/max/800/0*k93UNqZ5FeScIV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71628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361411"/>
              </p:ext>
            </p:extLst>
          </p:nvPr>
        </p:nvGraphicFramePr>
        <p:xfrm>
          <a:off x="1828799" y="4038600"/>
          <a:ext cx="6858001" cy="68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数式" r:id="rId4" imgW="3809880" imgH="431640" progId="Equation.3">
                  <p:embed/>
                </p:oleObj>
              </mc:Choice>
              <mc:Fallback>
                <p:oleObj name="数式" r:id="rId4" imgW="3809880" imgH="4316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99" y="4038600"/>
                        <a:ext cx="6858001" cy="687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23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基本公式</a:t>
            </a:r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414502"/>
              </p:ext>
            </p:extLst>
          </p:nvPr>
        </p:nvGraphicFramePr>
        <p:xfrm>
          <a:off x="1676400" y="1600200"/>
          <a:ext cx="6854825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数式" r:id="rId3" imgW="2603160" imgH="1917360" progId="Equation.3">
                  <p:embed/>
                </p:oleObj>
              </mc:Choice>
              <mc:Fallback>
                <p:oleObj name="数式" r:id="rId3" imgW="2603160" imgH="191736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6854825" cy="447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2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讲座介绍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第一讲 机器学习概述</a:t>
            </a:r>
            <a:endParaRPr kumimoji="1" lang="en-US" altLang="zh-CN" dirty="0" smtClean="0"/>
          </a:p>
          <a:p>
            <a:r>
              <a:rPr lang="zh-CN" altLang="en-US" dirty="0"/>
              <a:t>预备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kumimoji="1" lang="zh-CN" altLang="en-US" dirty="0"/>
              <a:t>第二</a:t>
            </a:r>
            <a:r>
              <a:rPr kumimoji="1" lang="zh-CN" altLang="en-US" dirty="0" smtClean="0"/>
              <a:t>讲 感知机和</a:t>
            </a:r>
            <a:r>
              <a:rPr kumimoji="1" lang="en-US" altLang="zh-CN" dirty="0" smtClean="0"/>
              <a:t>SVM</a:t>
            </a:r>
          </a:p>
          <a:p>
            <a:r>
              <a:rPr lang="zh-CN" altLang="en-US" dirty="0"/>
              <a:t>第三</a:t>
            </a:r>
            <a:r>
              <a:rPr lang="zh-CN" altLang="en-US" dirty="0" smtClean="0"/>
              <a:t>讲 神经网络</a:t>
            </a:r>
            <a:endParaRPr lang="en-US" altLang="zh-CN" dirty="0" smtClean="0"/>
          </a:p>
          <a:p>
            <a:r>
              <a:rPr kumimoji="1" lang="zh-CN" altLang="en-US" dirty="0"/>
              <a:t>第四</a:t>
            </a:r>
            <a:r>
              <a:rPr kumimoji="1" lang="zh-CN" altLang="en-US" dirty="0" smtClean="0"/>
              <a:t>讲 神经网络优化</a:t>
            </a:r>
            <a:endParaRPr kumimoji="1" lang="en-US" altLang="zh-CN" dirty="0" smtClean="0"/>
          </a:p>
          <a:p>
            <a:r>
              <a:rPr lang="zh-CN" altLang="en-US" dirty="0"/>
              <a:t>第五</a:t>
            </a:r>
            <a:r>
              <a:rPr lang="zh-CN" altLang="en-US" dirty="0" smtClean="0"/>
              <a:t>讲 神经网络应用实例（搜索引擎）</a:t>
            </a:r>
            <a:endParaRPr lang="en-US" altLang="zh-CN" dirty="0" smtClean="0"/>
          </a:p>
          <a:p>
            <a:r>
              <a:rPr kumimoji="1" lang="zh-CN" altLang="en-US" dirty="0"/>
              <a:t>第六</a:t>
            </a:r>
            <a:r>
              <a:rPr kumimoji="1" lang="zh-CN" altLang="en-US" dirty="0" smtClean="0"/>
              <a:t>讲 深度学习初探</a:t>
            </a:r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36280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参考：</a:t>
            </a:r>
            <a:r>
              <a:rPr lang="en-US" altLang="zh-CN" dirty="0" err="1"/>
              <a:t>hadamard</a:t>
            </a:r>
            <a:r>
              <a:rPr lang="en-US" altLang="zh-CN" dirty="0"/>
              <a:t> product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/>
              <a:t>哈达马</a:t>
            </a:r>
            <a:r>
              <a:rPr lang="ja-JP" altLang="en-US" sz="2400" dirty="0" smtClean="0"/>
              <a:t>乘积</a:t>
            </a:r>
            <a:r>
              <a:rPr lang="zh-CN" altLang="en-US" sz="2400" dirty="0" smtClean="0"/>
              <a:t>，</a:t>
            </a:r>
            <a:r>
              <a:rPr lang="en-US" altLang="ja-JP" sz="2400" dirty="0" err="1" smtClean="0"/>
              <a:t>hadamard</a:t>
            </a:r>
            <a:r>
              <a:rPr lang="zh-CN" altLang="en-US" sz="2400" dirty="0"/>
              <a:t>积</a:t>
            </a:r>
            <a:endParaRPr lang="en-US" altLang="ja-JP" sz="2400" dirty="0"/>
          </a:p>
          <a:p>
            <a:endParaRPr kumimoji="1" lang="en-US" altLang="zh-CN" sz="2400" dirty="0" smtClean="0"/>
          </a:p>
          <a:p>
            <a:endParaRPr lang="en-US" altLang="zh-CN" sz="2400" dirty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例：</a:t>
            </a:r>
            <a:endParaRPr kumimoji="1" lang="ja-JP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495" y="1981200"/>
            <a:ext cx="11001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495" y="2643188"/>
            <a:ext cx="1847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3505200"/>
            <a:ext cx="39052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0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83" name="Picture 55" descr="https://cdn-images-1.medium.com/max/1000/0*JrJK5fbLAd5zum6h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8362"/>
            <a:ext cx="7343299" cy="295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线形标注 2 14"/>
          <p:cNvSpPr/>
          <p:nvPr/>
        </p:nvSpPr>
        <p:spPr>
          <a:xfrm>
            <a:off x="5317067" y="5410200"/>
            <a:ext cx="3733800" cy="1295400"/>
          </a:xfrm>
          <a:prstGeom prst="borderCallout2">
            <a:avLst>
              <a:gd name="adj1" fmla="val 32182"/>
              <a:gd name="adj2" fmla="val -2437"/>
              <a:gd name="adj3" fmla="val 8479"/>
              <a:gd name="adj4" fmla="val -11678"/>
              <a:gd name="adj5" fmla="val -66067"/>
              <a:gd name="adj6" fmla="val -1743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②</a:t>
            </a:r>
            <a:r>
              <a:rPr lang="en-US" altLang="ja-JP" dirty="0" err="1">
                <a:solidFill>
                  <a:schemeClr val="tx1"/>
                </a:solidFill>
              </a:rPr>
              <a:t>Feedfard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对于每一层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即</a:t>
            </a:r>
            <a:r>
              <a:rPr lang="zh-CN" altLang="en-US" dirty="0">
                <a:solidFill>
                  <a:schemeClr val="tx1"/>
                </a:solidFill>
              </a:rPr>
              <a:t>计算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线形标注 2 12"/>
          <p:cNvSpPr/>
          <p:nvPr/>
        </p:nvSpPr>
        <p:spPr>
          <a:xfrm>
            <a:off x="5410200" y="1066800"/>
            <a:ext cx="1981200" cy="10715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2525"/>
              <a:gd name="adj6" fmla="val -86838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输入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：根据输入计算第一层的</a:t>
            </a:r>
            <a:r>
              <a:rPr lang="zh-CN" altLang="en-US" dirty="0" smtClean="0">
                <a:solidFill>
                  <a:schemeClr val="tx1"/>
                </a:solidFill>
              </a:rPr>
              <a:t>激活函数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反向传播</a:t>
            </a:r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458984"/>
              </p:ext>
            </p:extLst>
          </p:nvPr>
        </p:nvGraphicFramePr>
        <p:xfrm>
          <a:off x="6925647" y="1676399"/>
          <a:ext cx="367328" cy="40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name="数式" r:id="rId4" imgW="164880" imgH="203040" progId="Equation.3">
                  <p:embed/>
                </p:oleObj>
              </mc:Choice>
              <mc:Fallback>
                <p:oleObj name="数式" r:id="rId4" imgW="164880" imgH="2030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5647" y="1676399"/>
                        <a:ext cx="367328" cy="400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151103"/>
              </p:ext>
            </p:extLst>
          </p:nvPr>
        </p:nvGraphicFramePr>
        <p:xfrm>
          <a:off x="6477000" y="5648325"/>
          <a:ext cx="20399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" name="数式" r:id="rId6" imgW="774360" imgH="203040" progId="Equation.3">
                  <p:embed/>
                </p:oleObj>
              </mc:Choice>
              <mc:Fallback>
                <p:oleObj name="数式" r:id="rId6" imgW="774360" imgH="2030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648325"/>
                        <a:ext cx="203993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474655"/>
              </p:ext>
            </p:extLst>
          </p:nvPr>
        </p:nvGraphicFramePr>
        <p:xfrm>
          <a:off x="5638800" y="6315075"/>
          <a:ext cx="3324224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数式" r:id="rId8" imgW="1739880" imgH="228600" progId="Equation.3">
                  <p:embed/>
                </p:oleObj>
              </mc:Choice>
              <mc:Fallback>
                <p:oleObj name="数式" r:id="rId8" imgW="1739880" imgH="2286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315075"/>
                        <a:ext cx="3324224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2632678" y="2632531"/>
            <a:ext cx="838200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895600" y="2784931"/>
            <a:ext cx="609600" cy="491669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860823" y="2895600"/>
            <a:ext cx="644377" cy="110127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478867" y="2623462"/>
            <a:ext cx="838200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172200" y="2784931"/>
            <a:ext cx="533400" cy="796469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315200" y="3657600"/>
            <a:ext cx="419100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2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cdn-images-1.medium.com/max/1000/0*HLo6XxRwCzjUzXXh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7362"/>
            <a:ext cx="7343299" cy="295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线形标注 2 8"/>
          <p:cNvSpPr/>
          <p:nvPr/>
        </p:nvSpPr>
        <p:spPr>
          <a:xfrm>
            <a:off x="5638800" y="4876800"/>
            <a:ext cx="2819400" cy="1071562"/>
          </a:xfrm>
          <a:prstGeom prst="borderCallout2">
            <a:avLst>
              <a:gd name="adj1" fmla="val -213"/>
              <a:gd name="adj2" fmla="val 49949"/>
              <a:gd name="adj3" fmla="val -50781"/>
              <a:gd name="adj4" fmla="val 46858"/>
              <a:gd name="adj5" fmla="val -98462"/>
              <a:gd name="adj6" fmla="val 34448"/>
            </a:avLst>
          </a:prstGeom>
          <a:blipFill>
            <a:blip r:embed="rId4"/>
            <a:tile tx="0" ty="0" sx="100000" sy="100000" flip="none" algn="tl"/>
          </a:blip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④</a:t>
            </a:r>
            <a:r>
              <a:rPr lang="zh-CN" altLang="en-US" dirty="0">
                <a:solidFill>
                  <a:schemeClr val="tx1"/>
                </a:solidFill>
              </a:rPr>
              <a:t>反向传播</a:t>
            </a:r>
            <a:r>
              <a:rPr lang="en-US" altLang="zh-CN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</a:t>
            </a:r>
            <a:endParaRPr kumimoji="1" lang="ja-JP" altLang="en-US" dirty="0"/>
          </a:p>
        </p:txBody>
      </p:sp>
      <p:sp>
        <p:nvSpPr>
          <p:cNvPr id="6" name="线形标注 2 5"/>
          <p:cNvSpPr/>
          <p:nvPr/>
        </p:nvSpPr>
        <p:spPr>
          <a:xfrm>
            <a:off x="6324600" y="838200"/>
            <a:ext cx="2286000" cy="1295400"/>
          </a:xfrm>
          <a:prstGeom prst="borderCallout2">
            <a:avLst>
              <a:gd name="adj1" fmla="val 105664"/>
              <a:gd name="adj2" fmla="val 63462"/>
              <a:gd name="adj3" fmla="val 148739"/>
              <a:gd name="adj4" fmla="val 54416"/>
              <a:gd name="adj5" fmla="val 217401"/>
              <a:gd name="adj6" fmla="val 57150"/>
            </a:avLst>
          </a:prstGeom>
          <a:blipFill>
            <a:blip r:embed="rId4"/>
            <a:tile tx="0" ty="0" sx="100000" sy="100000" flip="none" algn="tl"/>
          </a:blip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③</a:t>
            </a:r>
            <a:r>
              <a:rPr lang="zh-CN" altLang="en-US" dirty="0">
                <a:solidFill>
                  <a:sysClr val="windowText" lastClr="000000"/>
                </a:solidFill>
              </a:rPr>
              <a:t>计算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输出层</a:t>
            </a:r>
            <a:r>
              <a:rPr lang="en-US" altLang="zh-CN" dirty="0">
                <a:solidFill>
                  <a:sysClr val="windowText" lastClr="000000"/>
                </a:solidFill>
              </a:rPr>
              <a:t>error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599565"/>
              </p:ext>
            </p:extLst>
          </p:nvPr>
        </p:nvGraphicFramePr>
        <p:xfrm>
          <a:off x="5676900" y="5559750"/>
          <a:ext cx="2743200" cy="38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数式" r:id="rId5" imgW="1587240" imgH="253800" progId="Equation.3">
                  <p:embed/>
                </p:oleObj>
              </mc:Choice>
              <mc:Fallback>
                <p:oleObj name="数式" r:id="rId5" imgW="1587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5559750"/>
                        <a:ext cx="2743200" cy="38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>
            <a:stCxn id="9" idx="3"/>
          </p:cNvCxnSpPr>
          <p:nvPr/>
        </p:nvCxnSpPr>
        <p:spPr>
          <a:xfrm flipH="1" flipV="1">
            <a:off x="5105400" y="3886200"/>
            <a:ext cx="1943100" cy="990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9" idx="3"/>
          </p:cNvCxnSpPr>
          <p:nvPr/>
        </p:nvCxnSpPr>
        <p:spPr>
          <a:xfrm flipH="1" flipV="1">
            <a:off x="3200400" y="3657600"/>
            <a:ext cx="3848100" cy="12192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线形标注 2 18"/>
          <p:cNvSpPr/>
          <p:nvPr/>
        </p:nvSpPr>
        <p:spPr>
          <a:xfrm>
            <a:off x="1524000" y="4720960"/>
            <a:ext cx="2438400" cy="1070240"/>
          </a:xfrm>
          <a:prstGeom prst="borderCallout2">
            <a:avLst>
              <a:gd name="adj1" fmla="val -5743"/>
              <a:gd name="adj2" fmla="val 58334"/>
              <a:gd name="adj3" fmla="val -14436"/>
              <a:gd name="adj4" fmla="val 73077"/>
              <a:gd name="adj5" fmla="val -120457"/>
              <a:gd name="adj6" fmla="val 95476"/>
            </a:avLst>
          </a:prstGeom>
          <a:blipFill>
            <a:blip r:embed="rId4"/>
            <a:tile tx="0" ty="0" sx="100000" sy="100000" flip="none" algn="tl"/>
          </a:blip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⑤</a:t>
            </a:r>
            <a:r>
              <a:rPr lang="zh-CN" altLang="en-US" dirty="0">
                <a:solidFill>
                  <a:schemeClr val="tx1"/>
                </a:solidFill>
              </a:rPr>
              <a:t>输出：获得</a:t>
            </a:r>
            <a:r>
              <a:rPr lang="zh-CN" altLang="en-US" dirty="0" smtClean="0">
                <a:solidFill>
                  <a:schemeClr val="tx1"/>
                </a:solidFill>
              </a:rPr>
              <a:t>梯度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86868"/>
              </p:ext>
            </p:extLst>
          </p:nvPr>
        </p:nvGraphicFramePr>
        <p:xfrm>
          <a:off x="1600200" y="5105400"/>
          <a:ext cx="2286000" cy="49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数式" r:id="rId7" imgW="1536033" imgH="444307" progId="Equation.3">
                  <p:embed/>
                </p:oleObj>
              </mc:Choice>
              <mc:Fallback>
                <p:oleObj name="数式" r:id="rId7" imgW="153603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05400"/>
                        <a:ext cx="2286000" cy="490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2209800" y="5638800"/>
            <a:ext cx="3124200" cy="10668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⑥</a:t>
            </a:r>
            <a:r>
              <a:rPr lang="zh-CN" altLang="en-US" dirty="0" smtClean="0">
                <a:solidFill>
                  <a:schemeClr val="tx1"/>
                </a:solidFill>
              </a:rPr>
              <a:t>更新</a:t>
            </a:r>
            <a:r>
              <a:rPr lang="en-US" altLang="zh-CN" dirty="0" smtClean="0">
                <a:solidFill>
                  <a:schemeClr val="tx1"/>
                </a:solidFill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384657"/>
              </p:ext>
            </p:extLst>
          </p:nvPr>
        </p:nvGraphicFramePr>
        <p:xfrm>
          <a:off x="3581400" y="5760395"/>
          <a:ext cx="1676400" cy="94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数式" r:id="rId9" imgW="1396800" imgH="888840" progId="Equation.3">
                  <p:embed/>
                </p:oleObj>
              </mc:Choice>
              <mc:Fallback>
                <p:oleObj name="数式" r:id="rId9" imgW="13968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760395"/>
                        <a:ext cx="1676400" cy="945205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721289"/>
              </p:ext>
            </p:extLst>
          </p:nvPr>
        </p:nvGraphicFramePr>
        <p:xfrm>
          <a:off x="6441760" y="1390914"/>
          <a:ext cx="201644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数式" r:id="rId11" imgW="1041120" imgH="444240" progId="Equation.3">
                  <p:embed/>
                </p:oleObj>
              </mc:Choice>
              <mc:Fallback>
                <p:oleObj name="数式" r:id="rId11" imgW="1041120" imgH="4442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760" y="1390914"/>
                        <a:ext cx="201644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32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cdn-images-1.medium.com/max/1000/0*HLo6XxRwCzjUzXXh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7362"/>
            <a:ext cx="7343299" cy="295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线形标注 2 8"/>
          <p:cNvSpPr/>
          <p:nvPr/>
        </p:nvSpPr>
        <p:spPr>
          <a:xfrm>
            <a:off x="5562600" y="4876800"/>
            <a:ext cx="2819400" cy="1071562"/>
          </a:xfrm>
          <a:prstGeom prst="borderCallout2">
            <a:avLst>
              <a:gd name="adj1" fmla="val -213"/>
              <a:gd name="adj2" fmla="val 49949"/>
              <a:gd name="adj3" fmla="val -45250"/>
              <a:gd name="adj4" fmla="val 34245"/>
              <a:gd name="adj5" fmla="val -96882"/>
              <a:gd name="adj6" fmla="val 30844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④</a:t>
            </a:r>
            <a:r>
              <a:rPr lang="zh-CN" altLang="en-US" dirty="0">
                <a:solidFill>
                  <a:schemeClr val="tx1"/>
                </a:solidFill>
              </a:rPr>
              <a:t>反向传播</a:t>
            </a:r>
            <a:r>
              <a:rPr lang="en-US" altLang="zh-CN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</a:t>
            </a:r>
            <a:endParaRPr kumimoji="1" lang="ja-JP" altLang="en-US" dirty="0"/>
          </a:p>
        </p:txBody>
      </p:sp>
      <p:sp>
        <p:nvSpPr>
          <p:cNvPr id="6" name="线形标注 2 5"/>
          <p:cNvSpPr/>
          <p:nvPr/>
        </p:nvSpPr>
        <p:spPr>
          <a:xfrm>
            <a:off x="6324600" y="838200"/>
            <a:ext cx="1981200" cy="1071562"/>
          </a:xfrm>
          <a:prstGeom prst="borderCallout2">
            <a:avLst>
              <a:gd name="adj1" fmla="val 105664"/>
              <a:gd name="adj2" fmla="val 63462"/>
              <a:gd name="adj3" fmla="val 150700"/>
              <a:gd name="adj4" fmla="val 69231"/>
              <a:gd name="adj5" fmla="val 227859"/>
              <a:gd name="adj6" fmla="val 59743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③</a:t>
            </a:r>
            <a:r>
              <a:rPr lang="zh-CN" altLang="en-US" dirty="0">
                <a:solidFill>
                  <a:sysClr val="windowText" lastClr="000000"/>
                </a:solidFill>
              </a:rPr>
              <a:t>计算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输出层</a:t>
            </a:r>
            <a:r>
              <a:rPr lang="en-US" altLang="zh-CN" dirty="0">
                <a:solidFill>
                  <a:sysClr val="windowText" lastClr="000000"/>
                </a:solidFill>
              </a:rPr>
              <a:t>error</a:t>
            </a:r>
          </a:p>
        </p:txBody>
      </p:sp>
      <p:graphicFrame>
        <p:nvGraphicFramePr>
          <p:cNvPr id="5" name="内容占位符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846989"/>
              </p:ext>
            </p:extLst>
          </p:nvPr>
        </p:nvGraphicFramePr>
        <p:xfrm>
          <a:off x="6392365" y="1417637"/>
          <a:ext cx="184567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数式" r:id="rId4" imgW="1244520" imgH="228600" progId="Equation.3">
                  <p:embed/>
                </p:oleObj>
              </mc:Choice>
              <mc:Fallback>
                <p:oleObj name="数式" r:id="rId4" imgW="1244520" imgH="2286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365" y="1417637"/>
                        <a:ext cx="184567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226833"/>
              </p:ext>
            </p:extLst>
          </p:nvPr>
        </p:nvGraphicFramePr>
        <p:xfrm>
          <a:off x="5676900" y="5444494"/>
          <a:ext cx="2743200" cy="38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数式" r:id="rId6" imgW="1587240" imgH="253800" progId="Equation.3">
                  <p:embed/>
                </p:oleObj>
              </mc:Choice>
              <mc:Fallback>
                <p:oleObj name="数式" r:id="rId6" imgW="1587240" imgH="2538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5444494"/>
                        <a:ext cx="2743200" cy="38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>
            <a:stCxn id="9" idx="3"/>
          </p:cNvCxnSpPr>
          <p:nvPr/>
        </p:nvCxnSpPr>
        <p:spPr>
          <a:xfrm flipH="1" flipV="1">
            <a:off x="5029200" y="3886200"/>
            <a:ext cx="1943100" cy="99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9" idx="3"/>
          </p:cNvCxnSpPr>
          <p:nvPr/>
        </p:nvCxnSpPr>
        <p:spPr>
          <a:xfrm flipH="1" flipV="1">
            <a:off x="3124200" y="3657600"/>
            <a:ext cx="3848100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线形标注 2 18"/>
          <p:cNvSpPr/>
          <p:nvPr/>
        </p:nvSpPr>
        <p:spPr>
          <a:xfrm>
            <a:off x="1524000" y="4720960"/>
            <a:ext cx="2438400" cy="1070240"/>
          </a:xfrm>
          <a:prstGeom prst="borderCallout2">
            <a:avLst>
              <a:gd name="adj1" fmla="val -5743"/>
              <a:gd name="adj2" fmla="val 58334"/>
              <a:gd name="adj3" fmla="val -14436"/>
              <a:gd name="adj4" fmla="val 73077"/>
              <a:gd name="adj5" fmla="val -120457"/>
              <a:gd name="adj6" fmla="val 95476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⑤</a:t>
            </a:r>
            <a:r>
              <a:rPr lang="zh-CN" altLang="en-US" dirty="0">
                <a:solidFill>
                  <a:schemeClr val="tx1"/>
                </a:solidFill>
              </a:rPr>
              <a:t>输出：获得</a:t>
            </a:r>
            <a:r>
              <a:rPr lang="zh-CN" altLang="en-US" dirty="0" smtClean="0">
                <a:solidFill>
                  <a:schemeClr val="tx1"/>
                </a:solidFill>
              </a:rPr>
              <a:t>梯度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942348"/>
              </p:ext>
            </p:extLst>
          </p:nvPr>
        </p:nvGraphicFramePr>
        <p:xfrm>
          <a:off x="1600200" y="5105400"/>
          <a:ext cx="2286000" cy="49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name="数式" r:id="rId8" imgW="1536033" imgH="444307" progId="Equation.3">
                  <p:embed/>
                </p:oleObj>
              </mc:Choice>
              <mc:Fallback>
                <p:oleObj name="数式" r:id="rId8" imgW="1536033" imgH="444307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05400"/>
                        <a:ext cx="2286000" cy="490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2209800" y="5638800"/>
            <a:ext cx="31242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⑥</a:t>
            </a:r>
            <a:r>
              <a:rPr lang="zh-CN" altLang="en-US" dirty="0" smtClean="0">
                <a:solidFill>
                  <a:schemeClr val="tx1"/>
                </a:solidFill>
              </a:rPr>
              <a:t>更新</a:t>
            </a:r>
            <a:r>
              <a:rPr lang="en-US" altLang="zh-CN" dirty="0" smtClean="0">
                <a:solidFill>
                  <a:schemeClr val="tx1"/>
                </a:solidFill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491771"/>
              </p:ext>
            </p:extLst>
          </p:nvPr>
        </p:nvGraphicFramePr>
        <p:xfrm>
          <a:off x="3581400" y="5760395"/>
          <a:ext cx="1676400" cy="94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数式" r:id="rId10" imgW="1396800" imgH="888840" progId="Equation.3">
                  <p:embed/>
                </p:oleObj>
              </mc:Choice>
              <mc:Fallback>
                <p:oleObj name="数式" r:id="rId10" imgW="1396800" imgH="8888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760395"/>
                        <a:ext cx="1676400" cy="94520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43711599"/>
              </p:ext>
            </p:extLst>
          </p:nvPr>
        </p:nvGraphicFramePr>
        <p:xfrm>
          <a:off x="7001404" y="4050242"/>
          <a:ext cx="21256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" name="数式" r:id="rId12" imgW="1434960" imgH="228600" progId="Equation.3">
                  <p:embed/>
                </p:oleObj>
              </mc:Choice>
              <mc:Fallback>
                <p:oleObj name="数式" r:id="rId12" imgW="1434960" imgH="228600" progId="Equation.3">
                  <p:embed/>
                  <p:pic>
                    <p:nvPicPr>
                      <p:cNvPr id="0" name="内容占位符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1404" y="4050242"/>
                        <a:ext cx="2125663" cy="339725"/>
                      </a:xfrm>
                      <a:prstGeom prst="rect">
                        <a:avLst/>
                      </a:prstGeom>
                      <a:blipFill>
                        <a:blip r:embed="rId14"/>
                        <a:tile tx="0" ty="0" sx="100000" sy="100000" flip="none" algn="tl"/>
                      </a:blip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515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反向传播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记忆强化</a:t>
            </a:r>
            <a:endParaRPr kumimoji="1" lang="en-US" altLang="zh-CN" dirty="0" smtClean="0"/>
          </a:p>
          <a:p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655572"/>
              </p:ext>
            </p:extLst>
          </p:nvPr>
        </p:nvGraphicFramePr>
        <p:xfrm>
          <a:off x="1905000" y="2286000"/>
          <a:ext cx="2224087" cy="87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数式" r:id="rId3" imgW="838080" imgH="444240" progId="Equation.3">
                  <p:embed/>
                </p:oleObj>
              </mc:Choice>
              <mc:Fallback>
                <p:oleObj name="数式" r:id="rId3" imgW="838080" imgH="444240" progId="Equation.3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2224087" cy="875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901372"/>
              </p:ext>
            </p:extLst>
          </p:nvPr>
        </p:nvGraphicFramePr>
        <p:xfrm>
          <a:off x="5334000" y="2286000"/>
          <a:ext cx="20208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数式" r:id="rId5" imgW="761760" imgH="393480" progId="Equation.3">
                  <p:embed/>
                </p:oleObj>
              </mc:Choice>
              <mc:Fallback>
                <p:oleObj name="数式" r:id="rId5" imgW="761760" imgH="39348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0"/>
                        <a:ext cx="20208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6" descr="http://neuralnetworksanddeeplearning.com/images/tikz2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33" y="3200400"/>
            <a:ext cx="17335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4419600" y="2514600"/>
            <a:ext cx="609600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9466" y="4230469"/>
            <a:ext cx="420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越小，梯度越小，意味着学习效率低</a:t>
            </a:r>
            <a:endParaRPr kumimoji="1" lang="ja-JP" altLang="en-US" dirty="0"/>
          </a:p>
        </p:txBody>
      </p:sp>
      <p:pic>
        <p:nvPicPr>
          <p:cNvPr id="9" name="Picture 4" descr="http://sebastianraschka.com/images/faq/logisticregr-neuralnet/sigmoi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4599801"/>
            <a:ext cx="46196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551010"/>
              </p:ext>
            </p:extLst>
          </p:nvPr>
        </p:nvGraphicFramePr>
        <p:xfrm>
          <a:off x="4199467" y="4834895"/>
          <a:ext cx="1676400" cy="57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数式" r:id="rId9" imgW="850680" imgH="393480" progId="Equation.3">
                  <p:embed/>
                </p:oleObj>
              </mc:Choice>
              <mc:Fallback>
                <p:oleObj name="数式" r:id="rId9" imgW="850680" imgH="39348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467" y="4834895"/>
                        <a:ext cx="1676400" cy="5753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左大括号 11"/>
          <p:cNvSpPr/>
          <p:nvPr/>
        </p:nvSpPr>
        <p:spPr>
          <a:xfrm rot="5400000">
            <a:off x="7121783" y="3846552"/>
            <a:ext cx="310634" cy="1447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括号 13"/>
          <p:cNvSpPr/>
          <p:nvPr/>
        </p:nvSpPr>
        <p:spPr>
          <a:xfrm rot="16200000">
            <a:off x="4607183" y="5750183"/>
            <a:ext cx="310634" cy="1447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54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Sigmoid</a:t>
            </a:r>
            <a:r>
              <a:rPr kumimoji="1" lang="zh-CN" altLang="en-US" dirty="0" smtClean="0"/>
              <a:t>函数</a:t>
            </a:r>
            <a:endParaRPr kumimoji="1" lang="ja-JP" altLang="en-US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0"/>
            <a:ext cx="39052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33" y="3953933"/>
            <a:ext cx="54006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9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损失函数偏微分</a:t>
            </a:r>
            <a:endParaRPr kumimoji="1" lang="ja-JP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33" y="2362200"/>
            <a:ext cx="74771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99712"/>
              </p:ext>
            </p:extLst>
          </p:nvPr>
        </p:nvGraphicFramePr>
        <p:xfrm>
          <a:off x="4831820" y="1447800"/>
          <a:ext cx="590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数式" r:id="rId4" imgW="304560" imgH="444240" progId="Equation.3">
                  <p:embed/>
                </p:oleObj>
              </mc:Choice>
              <mc:Fallback>
                <p:oleObj name="数式" r:id="rId4" imgW="304560" imgH="44424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1820" y="1447800"/>
                        <a:ext cx="590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50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7" y="1524000"/>
            <a:ext cx="7858125" cy="515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371600"/>
            <a:ext cx="7533513" cy="537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1524000" y="4648200"/>
            <a:ext cx="5715000" cy="2057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实现</a:t>
            </a:r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6974793"/>
              </p:ext>
            </p:extLst>
          </p:nvPr>
        </p:nvGraphicFramePr>
        <p:xfrm>
          <a:off x="6629400" y="1031875"/>
          <a:ext cx="18446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数式" r:id="rId4" imgW="1244520" imgH="228600" progId="Equation.3">
                  <p:embed/>
                </p:oleObj>
              </mc:Choice>
              <mc:Fallback>
                <p:oleObj name="数式" r:id="rId4" imgW="1244520" imgH="228600" progId="Equation.3">
                  <p:embed/>
                  <p:pic>
                    <p:nvPicPr>
                      <p:cNvPr id="0" name="内容占位符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031875"/>
                        <a:ext cx="1844675" cy="3397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864476"/>
              </p:ext>
            </p:extLst>
          </p:nvPr>
        </p:nvGraphicFramePr>
        <p:xfrm>
          <a:off x="6832600" y="3429000"/>
          <a:ext cx="22860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数式" r:id="rId6" imgW="1536033" imgH="444307" progId="Equation.3">
                  <p:embed/>
                </p:oleObj>
              </mc:Choice>
              <mc:Fallback>
                <p:oleObj name="数式" r:id="rId6" imgW="1536033" imgH="444307" progId="Equation.3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429000"/>
                        <a:ext cx="2286000" cy="49053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600200" y="1676400"/>
            <a:ext cx="4800600" cy="533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0200" y="2286000"/>
            <a:ext cx="5105400" cy="533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724400" y="1219200"/>
            <a:ext cx="1905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2"/>
          </p:cNvCxnSpPr>
          <p:nvPr/>
        </p:nvCxnSpPr>
        <p:spPr>
          <a:xfrm flipH="1" flipV="1">
            <a:off x="4152900" y="2819400"/>
            <a:ext cx="27051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线形标注 2 16"/>
          <p:cNvSpPr/>
          <p:nvPr/>
        </p:nvSpPr>
        <p:spPr>
          <a:xfrm>
            <a:off x="6210300" y="4338638"/>
            <a:ext cx="2819400" cy="1071562"/>
          </a:xfrm>
          <a:prstGeom prst="borderCallout2">
            <a:avLst>
              <a:gd name="adj1" fmla="val 101713"/>
              <a:gd name="adj2" fmla="val 61961"/>
              <a:gd name="adj3" fmla="val 137269"/>
              <a:gd name="adj4" fmla="val 54065"/>
              <a:gd name="adj5" fmla="val 149637"/>
              <a:gd name="adj6" fmla="val 39553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④</a:t>
            </a:r>
            <a:r>
              <a:rPr lang="zh-CN" altLang="en-US" dirty="0">
                <a:solidFill>
                  <a:schemeClr val="tx1"/>
                </a:solidFill>
              </a:rPr>
              <a:t>反向传播</a:t>
            </a:r>
            <a:r>
              <a:rPr lang="en-US" altLang="zh-CN" dirty="0">
                <a:solidFill>
                  <a:schemeClr val="tx1"/>
                </a:solidFill>
              </a:rPr>
              <a:t>error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916810"/>
              </p:ext>
            </p:extLst>
          </p:nvPr>
        </p:nvGraphicFramePr>
        <p:xfrm>
          <a:off x="6324600" y="4906332"/>
          <a:ext cx="2743200" cy="38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数式" r:id="rId8" imgW="1587240" imgH="253800" progId="Equation.3">
                  <p:embed/>
                </p:oleObj>
              </mc:Choice>
              <mc:Fallback>
                <p:oleObj name="数式" r:id="rId8" imgW="1587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06332"/>
                        <a:ext cx="2743200" cy="38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75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818120" cy="526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092806"/>
              </p:ext>
            </p:extLst>
          </p:nvPr>
        </p:nvGraphicFramePr>
        <p:xfrm>
          <a:off x="7162800" y="3429000"/>
          <a:ext cx="1676400" cy="94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数式" r:id="rId4" imgW="1396800" imgH="888840" progId="Equation.3">
                  <p:embed/>
                </p:oleObj>
              </mc:Choice>
              <mc:Fallback>
                <p:oleObj name="数式" r:id="rId4" imgW="13968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29000"/>
                        <a:ext cx="1676400" cy="94520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752600" y="5410200"/>
            <a:ext cx="5486400" cy="122682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2"/>
          </p:cNvCxnSpPr>
          <p:nvPr/>
        </p:nvCxnSpPr>
        <p:spPr>
          <a:xfrm flipH="1">
            <a:off x="6019800" y="4374205"/>
            <a:ext cx="1981200" cy="1035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85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第一讲内容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机器学习基本概念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机器学习历史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机器学习算法分类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机器学习应用流程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机器学习与大数据的关系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后续讲座预备知识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i="1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i="1" dirty="0" smtClean="0">
                <a:solidFill>
                  <a:srgbClr val="00B050"/>
                </a:solidFill>
              </a:rPr>
              <a:t>既往讲座</a:t>
            </a:r>
            <a:r>
              <a:rPr lang="en-US" altLang="zh-CN" i="1" dirty="0" smtClean="0">
                <a:solidFill>
                  <a:srgbClr val="00B050"/>
                </a:solidFill>
              </a:rPr>
              <a:t>PPT</a:t>
            </a:r>
          </a:p>
          <a:p>
            <a:pPr marL="82296" indent="0">
              <a:buNone/>
            </a:pPr>
            <a:r>
              <a:rPr lang="en-US" altLang="ja-JP" i="1" dirty="0" smtClean="0">
                <a:solidFill>
                  <a:srgbClr val="00B050"/>
                </a:solidFill>
              </a:rPr>
              <a:t>1</a:t>
            </a:r>
            <a:r>
              <a:rPr lang="en-US" altLang="ja-JP" i="1" dirty="0">
                <a:solidFill>
                  <a:srgbClr val="00B050"/>
                </a:solidFill>
              </a:rPr>
              <a:t>.</a:t>
            </a:r>
            <a:r>
              <a:rPr lang="ja-JP" altLang="en-US" i="1" dirty="0">
                <a:solidFill>
                  <a:srgbClr val="00B050"/>
                </a:solidFill>
              </a:rPr>
              <a:t>打开下面的链接： </a:t>
            </a:r>
            <a:r>
              <a:rPr lang="en-US" altLang="ja-JP" i="1" dirty="0">
                <a:solidFill>
                  <a:srgbClr val="00B050"/>
                </a:solidFill>
                <a:hlinkClick r:id="rId2"/>
              </a:rPr>
              <a:t>http://www.pano-tech.com/</a:t>
            </a:r>
            <a:r>
              <a:rPr lang="en-US" altLang="ja-JP" i="1" dirty="0">
                <a:solidFill>
                  <a:srgbClr val="00B050"/>
                </a:solidFill>
              </a:rPr>
              <a:t> </a:t>
            </a:r>
            <a:br>
              <a:rPr lang="en-US" altLang="ja-JP" i="1" dirty="0">
                <a:solidFill>
                  <a:srgbClr val="00B050"/>
                </a:solidFill>
              </a:rPr>
            </a:br>
            <a:r>
              <a:rPr lang="en-US" altLang="ja-JP" i="1" dirty="0">
                <a:solidFill>
                  <a:srgbClr val="00B050"/>
                </a:solidFill>
              </a:rPr>
              <a:t>2.</a:t>
            </a:r>
            <a:r>
              <a:rPr lang="ja-JP" altLang="en-US" i="1" dirty="0">
                <a:solidFill>
                  <a:srgbClr val="00B050"/>
                </a:solidFill>
              </a:rPr>
              <a:t>点击社会活动 </a:t>
            </a:r>
            <a:br>
              <a:rPr lang="ja-JP" altLang="en-US" i="1" dirty="0">
                <a:solidFill>
                  <a:srgbClr val="00B050"/>
                </a:solidFill>
              </a:rPr>
            </a:br>
            <a:r>
              <a:rPr lang="en-US" altLang="ja-JP" i="1" dirty="0">
                <a:solidFill>
                  <a:srgbClr val="00B050"/>
                </a:solidFill>
              </a:rPr>
              <a:t>3.</a:t>
            </a:r>
            <a:r>
              <a:rPr lang="ja-JP" altLang="en-US" i="1" dirty="0">
                <a:solidFill>
                  <a:srgbClr val="00B050"/>
                </a:solidFill>
              </a:rPr>
              <a:t>点击任意讲座</a:t>
            </a:r>
            <a:r>
              <a:rPr lang="ja-JP" altLang="en-US" i="1" dirty="0" smtClean="0">
                <a:solidFill>
                  <a:srgbClr val="00B050"/>
                </a:solidFill>
              </a:rPr>
              <a:t>图片</a:t>
            </a:r>
            <a:endParaRPr lang="en-US" altLang="ja-JP" i="1" dirty="0" smtClean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kumimoji="1" lang="zh-CN" altLang="en-US" i="1" dirty="0" smtClean="0">
                <a:solidFill>
                  <a:srgbClr val="00B050"/>
                </a:solidFill>
              </a:rPr>
              <a:t>或者直接点击</a:t>
            </a:r>
            <a:r>
              <a:rPr kumimoji="1" lang="en-US" altLang="zh-CN" i="1" dirty="0" smtClean="0">
                <a:solidFill>
                  <a:srgbClr val="00B050"/>
                </a:solidFill>
              </a:rPr>
              <a:t>LINK</a:t>
            </a:r>
            <a:r>
              <a:rPr kumimoji="1" lang="zh-CN" altLang="en-US" i="1" dirty="0" smtClean="0">
                <a:solidFill>
                  <a:srgbClr val="00B050"/>
                </a:solidFill>
              </a:rPr>
              <a:t>：</a:t>
            </a:r>
            <a:r>
              <a:rPr lang="en-US" altLang="zh-CN" i="1" dirty="0">
                <a:solidFill>
                  <a:srgbClr val="00B050"/>
                </a:solidFill>
              </a:rPr>
              <a:t>https://github.com/briantmali/MachineLearning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42482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神经网络问题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局部最小</a:t>
            </a:r>
            <a:endParaRPr kumimoji="1" lang="ja-JP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956804" cy="385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8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神经网络问题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过拟合</a:t>
            </a:r>
            <a:endParaRPr kumimoji="1" lang="en-US" altLang="zh-CN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82296" indent="0">
              <a:buNone/>
            </a:pPr>
            <a:endParaRPr lang="en-US" altLang="zh-CN" dirty="0" smtClean="0"/>
          </a:p>
        </p:txBody>
      </p:sp>
      <p:pic>
        <p:nvPicPr>
          <p:cNvPr id="35842" name="Picture 2" descr="https://www.analyticsvidhya.com/wp-content/uploads/2015/02/underfitting-overfit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85899"/>
            <a:ext cx="52863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 descr="https://qph.ec.quoracdn.net/main-qimg-28d4d605380ee139f5079e18bacdf630?convert_to_webp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54483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神经网络问题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梯度消失</a:t>
            </a:r>
            <a:endParaRPr lang="en-US" altLang="zh-CN" dirty="0" smtClean="0"/>
          </a:p>
        </p:txBody>
      </p:sp>
      <p:pic>
        <p:nvPicPr>
          <p:cNvPr id="36866" name="Picture 2" descr="https://cdn-images-1.medium.com/max/1200/0*lF6cKLbGItdwdKl-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66800"/>
            <a:ext cx="538162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https://cdn-images-1.medium.com/max/800/1*OXjoABpGS1Oypaqgiuwnu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57800"/>
            <a:ext cx="581025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0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82296" indent="0" algn="ctr">
              <a:buNone/>
            </a:pPr>
            <a:r>
              <a:rPr kumimoji="1" lang="zh-CN" altLang="en-US" dirty="0" smtClean="0"/>
              <a:t>鸣谢</a:t>
            </a:r>
            <a:endParaRPr kumimoji="1" lang="en-US" altLang="zh-CN" dirty="0" smtClean="0"/>
          </a:p>
          <a:p>
            <a:pPr marL="82296" indent="0" algn="ctr">
              <a:buNone/>
            </a:pPr>
            <a:r>
              <a:rPr lang="zh-CN" altLang="en-US" dirty="0" smtClean="0"/>
              <a:t>感谢</a:t>
            </a:r>
            <a:r>
              <a:rPr lang="en-US" altLang="zh-CN" dirty="0" smtClean="0"/>
              <a:t>NEUSOFT</a:t>
            </a:r>
            <a:r>
              <a:rPr lang="zh-CN" altLang="en-US" dirty="0" smtClean="0"/>
              <a:t>株式会社的大力协助！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39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第二讲内容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感知机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损失函数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感知机对偶形式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支持向量机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Kernel</a:t>
            </a:r>
            <a:r>
              <a:rPr lang="zh-CN" altLang="en-US" dirty="0" smtClean="0"/>
              <a:t>方法简介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38517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第三讲内容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dirty="0" smtClean="0"/>
              <a:t>Sigmoid</a:t>
            </a:r>
            <a:r>
              <a:rPr kumimoji="1" lang="zh-CN" altLang="en-US" dirty="0" smtClean="0"/>
              <a:t>感知机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神经网络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神经网络损失函数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梯度下降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反向传播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12078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感知机</a:t>
            </a:r>
            <a:endParaRPr kumimoji="1" lang="ja-JP" altLang="en-US" dirty="0"/>
          </a:p>
        </p:txBody>
      </p:sp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3776663" y="34099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5" name="Oval 52"/>
          <p:cNvSpPr>
            <a:spLocks noChangeArrowheads="1"/>
          </p:cNvSpPr>
          <p:nvPr/>
        </p:nvSpPr>
        <p:spPr bwMode="auto">
          <a:xfrm>
            <a:off x="5300663" y="3800475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6" name="Line 56"/>
          <p:cNvSpPr>
            <a:spLocks noChangeShapeType="1"/>
          </p:cNvSpPr>
          <p:nvPr/>
        </p:nvSpPr>
        <p:spPr bwMode="auto">
          <a:xfrm>
            <a:off x="4462463" y="3621088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57"/>
          <p:cNvSpPr>
            <a:spLocks noChangeShapeType="1"/>
          </p:cNvSpPr>
          <p:nvPr/>
        </p:nvSpPr>
        <p:spPr bwMode="auto">
          <a:xfrm>
            <a:off x="4462463" y="4257675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58"/>
          <p:cNvSpPr>
            <a:spLocks noChangeShapeType="1"/>
          </p:cNvSpPr>
          <p:nvPr/>
        </p:nvSpPr>
        <p:spPr bwMode="auto">
          <a:xfrm flipV="1">
            <a:off x="4462463" y="4505325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62"/>
          <p:cNvSpPr>
            <a:spLocks noChangeShapeType="1"/>
          </p:cNvSpPr>
          <p:nvPr/>
        </p:nvSpPr>
        <p:spPr bwMode="auto">
          <a:xfrm>
            <a:off x="2786063" y="3621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>
            <a:off x="2786063" y="42576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>
            <a:off x="2786063" y="496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68"/>
          <p:cNvSpPr txBox="1">
            <a:spLocks noChangeArrowheads="1"/>
          </p:cNvSpPr>
          <p:nvPr/>
        </p:nvSpPr>
        <p:spPr bwMode="auto">
          <a:xfrm>
            <a:off x="2411413" y="340995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b="0" i="1"/>
              <a:t>x</a:t>
            </a:r>
            <a:r>
              <a:rPr lang="en-US" sz="2000" b="0" baseline="-25000"/>
              <a:t>1</a:t>
            </a:r>
            <a:endParaRPr lang="en-US" sz="2000" b="0"/>
          </a:p>
        </p:txBody>
      </p:sp>
      <p:sp>
        <p:nvSpPr>
          <p:cNvPr id="13" name="Text Box 69"/>
          <p:cNvSpPr txBox="1">
            <a:spLocks noChangeArrowheads="1"/>
          </p:cNvSpPr>
          <p:nvPr/>
        </p:nvSpPr>
        <p:spPr bwMode="auto">
          <a:xfrm>
            <a:off x="2411413" y="4767263"/>
            <a:ext cx="419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b="0" i="1"/>
              <a:t>x</a:t>
            </a:r>
            <a:r>
              <a:rPr lang="en-US" sz="2000" b="0" i="1" baseline="-25000"/>
              <a:t>n</a:t>
            </a:r>
            <a:endParaRPr lang="en-US" sz="2000" b="0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2411413" y="404971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b="0" i="1"/>
              <a:t>x</a:t>
            </a:r>
            <a:r>
              <a:rPr lang="en-US" sz="2000" b="0" baseline="-25000"/>
              <a:t>2</a:t>
            </a:r>
            <a:endParaRPr lang="en-US" sz="2000" b="0"/>
          </a:p>
        </p:txBody>
      </p:sp>
      <p:sp>
        <p:nvSpPr>
          <p:cNvPr id="15" name="Text Box 71"/>
          <p:cNvSpPr txBox="1">
            <a:spLocks noChangeArrowheads="1"/>
          </p:cNvSpPr>
          <p:nvPr/>
        </p:nvSpPr>
        <p:spPr bwMode="auto">
          <a:xfrm>
            <a:off x="3929063" y="3443462"/>
            <a:ext cx="42545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w</a:t>
            </a:r>
            <a:r>
              <a:rPr lang="en-US" sz="1800" b="0" baseline="-25000" dirty="0"/>
              <a:t>1</a:t>
            </a:r>
            <a:endParaRPr lang="en-US" sz="1800" b="0" dirty="0"/>
          </a:p>
        </p:txBody>
      </p:sp>
      <p:sp>
        <p:nvSpPr>
          <p:cNvPr id="16" name="Rectangle 76"/>
          <p:cNvSpPr>
            <a:spLocks noChangeArrowheads="1"/>
          </p:cNvSpPr>
          <p:nvPr/>
        </p:nvSpPr>
        <p:spPr bwMode="auto">
          <a:xfrm>
            <a:off x="3776663" y="4049713"/>
            <a:ext cx="685800" cy="414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17" name="Text Box 77"/>
          <p:cNvSpPr txBox="1">
            <a:spLocks noChangeArrowheads="1"/>
          </p:cNvSpPr>
          <p:nvPr/>
        </p:nvSpPr>
        <p:spPr bwMode="auto">
          <a:xfrm>
            <a:off x="3929063" y="4073525"/>
            <a:ext cx="42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/>
              <a:t>w</a:t>
            </a:r>
            <a:r>
              <a:rPr lang="en-US" sz="1800" b="0" baseline="-25000"/>
              <a:t>2</a:t>
            </a:r>
            <a:endParaRPr lang="en-US" sz="1800" b="0"/>
          </a:p>
        </p:txBody>
      </p:sp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3776663" y="479107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19" name="Text Box 79"/>
          <p:cNvSpPr txBox="1">
            <a:spLocks noChangeArrowheads="1"/>
          </p:cNvSpPr>
          <p:nvPr/>
        </p:nvSpPr>
        <p:spPr bwMode="auto">
          <a:xfrm>
            <a:off x="3929063" y="4808538"/>
            <a:ext cx="42545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 dirty="0" err="1"/>
              <a:t>w</a:t>
            </a:r>
            <a:r>
              <a:rPr lang="en-US" sz="1800" b="0" i="1" baseline="-25000" dirty="0" err="1"/>
              <a:t>n</a:t>
            </a:r>
            <a:endParaRPr lang="en-US" sz="1800" b="0" dirty="0"/>
          </a:p>
        </p:txBody>
      </p:sp>
      <p:sp>
        <p:nvSpPr>
          <p:cNvPr id="20" name="Line 80"/>
          <p:cNvSpPr>
            <a:spLocks noChangeShapeType="1"/>
          </p:cNvSpPr>
          <p:nvPr/>
        </p:nvSpPr>
        <p:spPr bwMode="auto">
          <a:xfrm flipV="1">
            <a:off x="6291262" y="4256881"/>
            <a:ext cx="966787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81"/>
          <p:cNvSpPr txBox="1">
            <a:spLocks noChangeArrowheads="1"/>
          </p:cNvSpPr>
          <p:nvPr/>
        </p:nvSpPr>
        <p:spPr bwMode="auto">
          <a:xfrm>
            <a:off x="7258050" y="4049713"/>
            <a:ext cx="293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 dirty="0" smtClean="0"/>
              <a:t>y</a:t>
            </a:r>
            <a:endParaRPr lang="en-US" sz="1800" b="0" dirty="0"/>
          </a:p>
        </p:txBody>
      </p:sp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1" y="5176838"/>
            <a:ext cx="292099" cy="23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58" y="228600"/>
            <a:ext cx="2522537" cy="15176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  <p:sp>
        <p:nvSpPr>
          <p:cNvPr id="26" name="左大括号 25"/>
          <p:cNvSpPr/>
          <p:nvPr/>
        </p:nvSpPr>
        <p:spPr>
          <a:xfrm>
            <a:off x="6781800" y="609600"/>
            <a:ext cx="194204" cy="762000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8" name="Picture 2" descr="D:\mali\python\ml\image\11687832476_22ac14f59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01" y="4129087"/>
            <a:ext cx="4017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椭圆 28"/>
          <p:cNvSpPr/>
          <p:nvPr/>
        </p:nvSpPr>
        <p:spPr>
          <a:xfrm>
            <a:off x="5815013" y="4105274"/>
            <a:ext cx="476250" cy="438150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0" name="肘形连接符 29"/>
          <p:cNvCxnSpPr/>
          <p:nvPr/>
        </p:nvCxnSpPr>
        <p:spPr>
          <a:xfrm flipV="1">
            <a:off x="5938838" y="4257673"/>
            <a:ext cx="276225" cy="142876"/>
          </a:xfrm>
          <a:prstGeom prst="bentConnector3">
            <a:avLst/>
          </a:prstGeom>
          <a:ln w="28575">
            <a:solidFill>
              <a:sysClr val="windowText" lastClr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线形标注 2 30"/>
          <p:cNvSpPr/>
          <p:nvPr/>
        </p:nvSpPr>
        <p:spPr>
          <a:xfrm>
            <a:off x="4724399" y="2645304"/>
            <a:ext cx="982663" cy="498475"/>
          </a:xfrm>
          <a:prstGeom prst="borderCallout2">
            <a:avLst>
              <a:gd name="adj1" fmla="val 18750"/>
              <a:gd name="adj2" fmla="val -8333"/>
              <a:gd name="adj3" fmla="val 61213"/>
              <a:gd name="adj4" fmla="val -32179"/>
              <a:gd name="adj5" fmla="val 168550"/>
              <a:gd name="adj6" fmla="val -45536"/>
            </a:avLst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权重</a:t>
            </a:r>
            <a:r>
              <a:rPr kumimoji="1" lang="en-US" altLang="zh-CN" dirty="0" smtClean="0">
                <a:solidFill>
                  <a:sysClr val="windowText" lastClr="000000"/>
                </a:solidFill>
              </a:rPr>
              <a:t>weight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线形标注 2 32"/>
          <p:cNvSpPr/>
          <p:nvPr/>
        </p:nvSpPr>
        <p:spPr>
          <a:xfrm>
            <a:off x="1143000" y="5673725"/>
            <a:ext cx="912813" cy="498475"/>
          </a:xfrm>
          <a:prstGeom prst="borderCallout2">
            <a:avLst>
              <a:gd name="adj1" fmla="val -6728"/>
              <a:gd name="adj2" fmla="val 83889"/>
              <a:gd name="adj3" fmla="val -47491"/>
              <a:gd name="adj4" fmla="val 142222"/>
              <a:gd name="adj5" fmla="val -103212"/>
              <a:gd name="adj6" fmla="val 156830"/>
            </a:avLst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特征值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线形标注 2 33"/>
          <p:cNvSpPr/>
          <p:nvPr/>
        </p:nvSpPr>
        <p:spPr>
          <a:xfrm>
            <a:off x="7003520" y="5454650"/>
            <a:ext cx="1378479" cy="498475"/>
          </a:xfrm>
          <a:prstGeom prst="borderCallout2">
            <a:avLst>
              <a:gd name="adj1" fmla="val 18750"/>
              <a:gd name="adj2" fmla="val -8333"/>
              <a:gd name="adj3" fmla="val 17052"/>
              <a:gd name="adj4" fmla="val -46106"/>
              <a:gd name="adj5" fmla="val -43764"/>
              <a:gd name="adj6" fmla="val -81342"/>
            </a:avLst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偏置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bias(-</a:t>
            </a:r>
            <a:r>
              <a:rPr lang="el-GR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线形标注 2 34"/>
          <p:cNvSpPr/>
          <p:nvPr/>
        </p:nvSpPr>
        <p:spPr>
          <a:xfrm>
            <a:off x="6604794" y="3162418"/>
            <a:ext cx="1600200" cy="707644"/>
          </a:xfrm>
          <a:prstGeom prst="borderCallout2">
            <a:avLst>
              <a:gd name="adj1" fmla="val 18750"/>
              <a:gd name="adj2" fmla="val -8333"/>
              <a:gd name="adj3" fmla="val 64802"/>
              <a:gd name="adj4" fmla="val -24772"/>
              <a:gd name="adj5" fmla="val 147014"/>
              <a:gd name="adj6" fmla="val -32309"/>
            </a:avLst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激活函数</a:t>
            </a:r>
            <a:endParaRPr kumimoji="1"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（</a:t>
            </a:r>
            <a:r>
              <a:rPr kumimoji="1" lang="zh-CN" altLang="en-US" dirty="0" smtClean="0">
                <a:solidFill>
                  <a:sysClr val="windowText" lastClr="000000"/>
                </a:solidFill>
              </a:rPr>
              <a:t>阶梯函数）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接箭头连接符 24"/>
          <p:cNvCxnSpPr>
            <a:stCxn id="22" idx="0"/>
            <a:endCxn id="5" idx="4"/>
          </p:cNvCxnSpPr>
          <p:nvPr/>
        </p:nvCxnSpPr>
        <p:spPr>
          <a:xfrm flipH="1" flipV="1">
            <a:off x="5795963" y="4791075"/>
            <a:ext cx="1588" cy="385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sigmoid</a:t>
            </a:r>
            <a:r>
              <a:rPr kumimoji="1" lang="zh-CN" altLang="en-US" dirty="0" smtClean="0"/>
              <a:t>感知机</a:t>
            </a:r>
            <a:endParaRPr kumimoji="1" lang="ja-JP" altLang="en-US" dirty="0"/>
          </a:p>
        </p:txBody>
      </p:sp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3776663" y="34099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5" name="Oval 52"/>
          <p:cNvSpPr>
            <a:spLocks noChangeArrowheads="1"/>
          </p:cNvSpPr>
          <p:nvPr/>
        </p:nvSpPr>
        <p:spPr bwMode="auto">
          <a:xfrm>
            <a:off x="5300663" y="3800475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6" name="Line 56"/>
          <p:cNvSpPr>
            <a:spLocks noChangeShapeType="1"/>
          </p:cNvSpPr>
          <p:nvPr/>
        </p:nvSpPr>
        <p:spPr bwMode="auto">
          <a:xfrm>
            <a:off x="4462463" y="3621088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57"/>
          <p:cNvSpPr>
            <a:spLocks noChangeShapeType="1"/>
          </p:cNvSpPr>
          <p:nvPr/>
        </p:nvSpPr>
        <p:spPr bwMode="auto">
          <a:xfrm>
            <a:off x="4462463" y="4257675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58"/>
          <p:cNvSpPr>
            <a:spLocks noChangeShapeType="1"/>
          </p:cNvSpPr>
          <p:nvPr/>
        </p:nvSpPr>
        <p:spPr bwMode="auto">
          <a:xfrm flipV="1">
            <a:off x="4462463" y="4505325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62"/>
          <p:cNvSpPr>
            <a:spLocks noChangeShapeType="1"/>
          </p:cNvSpPr>
          <p:nvPr/>
        </p:nvSpPr>
        <p:spPr bwMode="auto">
          <a:xfrm>
            <a:off x="2786063" y="3621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>
            <a:off x="2786063" y="42576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>
            <a:off x="2786063" y="496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68"/>
          <p:cNvSpPr txBox="1">
            <a:spLocks noChangeArrowheads="1"/>
          </p:cNvSpPr>
          <p:nvPr/>
        </p:nvSpPr>
        <p:spPr bwMode="auto">
          <a:xfrm>
            <a:off x="2411413" y="340995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b="0" i="1"/>
              <a:t>x</a:t>
            </a:r>
            <a:r>
              <a:rPr lang="en-US" sz="2000" b="0" baseline="-25000"/>
              <a:t>1</a:t>
            </a:r>
            <a:endParaRPr lang="en-US" sz="2000" b="0"/>
          </a:p>
        </p:txBody>
      </p:sp>
      <p:sp>
        <p:nvSpPr>
          <p:cNvPr id="13" name="Text Box 69"/>
          <p:cNvSpPr txBox="1">
            <a:spLocks noChangeArrowheads="1"/>
          </p:cNvSpPr>
          <p:nvPr/>
        </p:nvSpPr>
        <p:spPr bwMode="auto">
          <a:xfrm>
            <a:off x="2411413" y="4767263"/>
            <a:ext cx="419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b="0" i="1"/>
              <a:t>x</a:t>
            </a:r>
            <a:r>
              <a:rPr lang="en-US" sz="2000" b="0" i="1" baseline="-25000"/>
              <a:t>n</a:t>
            </a:r>
            <a:endParaRPr lang="en-US" sz="2000" b="0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2411413" y="404971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b="0" i="1"/>
              <a:t>x</a:t>
            </a:r>
            <a:r>
              <a:rPr lang="en-US" sz="2000" b="0" baseline="-25000"/>
              <a:t>2</a:t>
            </a:r>
            <a:endParaRPr lang="en-US" sz="2000" b="0"/>
          </a:p>
        </p:txBody>
      </p:sp>
      <p:sp>
        <p:nvSpPr>
          <p:cNvPr id="15" name="Text Box 71"/>
          <p:cNvSpPr txBox="1">
            <a:spLocks noChangeArrowheads="1"/>
          </p:cNvSpPr>
          <p:nvPr/>
        </p:nvSpPr>
        <p:spPr bwMode="auto">
          <a:xfrm>
            <a:off x="3929063" y="3443462"/>
            <a:ext cx="42545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w</a:t>
            </a:r>
            <a:r>
              <a:rPr lang="en-US" sz="1800" b="0" baseline="-25000" dirty="0"/>
              <a:t>1</a:t>
            </a:r>
            <a:endParaRPr lang="en-US" sz="1800" b="0" dirty="0"/>
          </a:p>
        </p:txBody>
      </p:sp>
      <p:sp>
        <p:nvSpPr>
          <p:cNvPr id="16" name="Rectangle 76"/>
          <p:cNvSpPr>
            <a:spLocks noChangeArrowheads="1"/>
          </p:cNvSpPr>
          <p:nvPr/>
        </p:nvSpPr>
        <p:spPr bwMode="auto">
          <a:xfrm>
            <a:off x="3776663" y="4049713"/>
            <a:ext cx="685800" cy="414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17" name="Text Box 77"/>
          <p:cNvSpPr txBox="1">
            <a:spLocks noChangeArrowheads="1"/>
          </p:cNvSpPr>
          <p:nvPr/>
        </p:nvSpPr>
        <p:spPr bwMode="auto">
          <a:xfrm>
            <a:off x="3929063" y="4073525"/>
            <a:ext cx="42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/>
              <a:t>w</a:t>
            </a:r>
            <a:r>
              <a:rPr lang="en-US" sz="1800" b="0" baseline="-25000"/>
              <a:t>2</a:t>
            </a:r>
            <a:endParaRPr lang="en-US" sz="1800" b="0"/>
          </a:p>
        </p:txBody>
      </p:sp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3776663" y="479107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19" name="Text Box 79"/>
          <p:cNvSpPr txBox="1">
            <a:spLocks noChangeArrowheads="1"/>
          </p:cNvSpPr>
          <p:nvPr/>
        </p:nvSpPr>
        <p:spPr bwMode="auto">
          <a:xfrm>
            <a:off x="3929063" y="4808538"/>
            <a:ext cx="42545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 dirty="0" err="1"/>
              <a:t>w</a:t>
            </a:r>
            <a:r>
              <a:rPr lang="en-US" sz="1800" b="0" i="1" baseline="-25000" dirty="0" err="1"/>
              <a:t>n</a:t>
            </a:r>
            <a:endParaRPr lang="en-US" sz="1800" b="0" dirty="0"/>
          </a:p>
        </p:txBody>
      </p:sp>
      <p:sp>
        <p:nvSpPr>
          <p:cNvPr id="20" name="Line 80"/>
          <p:cNvSpPr>
            <a:spLocks noChangeShapeType="1"/>
          </p:cNvSpPr>
          <p:nvPr/>
        </p:nvSpPr>
        <p:spPr bwMode="auto">
          <a:xfrm flipV="1">
            <a:off x="6291262" y="4256881"/>
            <a:ext cx="966787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81"/>
          <p:cNvSpPr txBox="1">
            <a:spLocks noChangeArrowheads="1"/>
          </p:cNvSpPr>
          <p:nvPr/>
        </p:nvSpPr>
        <p:spPr bwMode="auto">
          <a:xfrm>
            <a:off x="7258050" y="4049713"/>
            <a:ext cx="293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 dirty="0" smtClean="0"/>
              <a:t>y</a:t>
            </a:r>
            <a:endParaRPr lang="en-US" sz="1800" b="0" dirty="0"/>
          </a:p>
        </p:txBody>
      </p:sp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1" y="5176838"/>
            <a:ext cx="292099" cy="23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  <p:pic>
        <p:nvPicPr>
          <p:cNvPr id="28" name="Picture 2" descr="D:\mali\python\ml\image\11687832476_22ac14f59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01" y="4129087"/>
            <a:ext cx="4017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椭圆 28"/>
          <p:cNvSpPr/>
          <p:nvPr/>
        </p:nvSpPr>
        <p:spPr>
          <a:xfrm>
            <a:off x="5815013" y="4105274"/>
            <a:ext cx="476250" cy="438150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1" name="线形标注 2 30"/>
          <p:cNvSpPr/>
          <p:nvPr/>
        </p:nvSpPr>
        <p:spPr>
          <a:xfrm>
            <a:off x="4724399" y="2645304"/>
            <a:ext cx="982663" cy="498475"/>
          </a:xfrm>
          <a:prstGeom prst="borderCallout2">
            <a:avLst>
              <a:gd name="adj1" fmla="val 18750"/>
              <a:gd name="adj2" fmla="val -8333"/>
              <a:gd name="adj3" fmla="val 61213"/>
              <a:gd name="adj4" fmla="val -32179"/>
              <a:gd name="adj5" fmla="val 168550"/>
              <a:gd name="adj6" fmla="val -45536"/>
            </a:avLst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权重</a:t>
            </a:r>
            <a:r>
              <a:rPr kumimoji="1" lang="en-US" altLang="zh-CN" dirty="0" smtClean="0">
                <a:solidFill>
                  <a:sysClr val="windowText" lastClr="000000"/>
                </a:solidFill>
              </a:rPr>
              <a:t>weight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线形标注 2 32"/>
          <p:cNvSpPr/>
          <p:nvPr/>
        </p:nvSpPr>
        <p:spPr>
          <a:xfrm>
            <a:off x="1143000" y="5673725"/>
            <a:ext cx="912813" cy="498475"/>
          </a:xfrm>
          <a:prstGeom prst="borderCallout2">
            <a:avLst>
              <a:gd name="adj1" fmla="val -6728"/>
              <a:gd name="adj2" fmla="val 83889"/>
              <a:gd name="adj3" fmla="val -47491"/>
              <a:gd name="adj4" fmla="val 142222"/>
              <a:gd name="adj5" fmla="val -103212"/>
              <a:gd name="adj6" fmla="val 156830"/>
            </a:avLst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特征值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线形标注 2 33"/>
          <p:cNvSpPr/>
          <p:nvPr/>
        </p:nvSpPr>
        <p:spPr>
          <a:xfrm>
            <a:off x="7003520" y="5454650"/>
            <a:ext cx="1378479" cy="498475"/>
          </a:xfrm>
          <a:prstGeom prst="borderCallout2">
            <a:avLst>
              <a:gd name="adj1" fmla="val 18750"/>
              <a:gd name="adj2" fmla="val -8333"/>
              <a:gd name="adj3" fmla="val 17052"/>
              <a:gd name="adj4" fmla="val -46106"/>
              <a:gd name="adj5" fmla="val -43764"/>
              <a:gd name="adj6" fmla="val -81342"/>
            </a:avLst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偏置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bias(-</a:t>
            </a:r>
            <a:r>
              <a:rPr lang="el-GR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线形标注 2 34"/>
          <p:cNvSpPr/>
          <p:nvPr/>
        </p:nvSpPr>
        <p:spPr>
          <a:xfrm>
            <a:off x="6858000" y="1648088"/>
            <a:ext cx="2082006" cy="1761862"/>
          </a:xfrm>
          <a:prstGeom prst="borderCallout2">
            <a:avLst>
              <a:gd name="adj1" fmla="val 69689"/>
              <a:gd name="adj2" fmla="val -1826"/>
              <a:gd name="adj3" fmla="val 91232"/>
              <a:gd name="adj4" fmla="val -28432"/>
              <a:gd name="adj5" fmla="val 138364"/>
              <a:gd name="adj6" fmla="val -38409"/>
            </a:avLst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    </a:t>
            </a:r>
            <a:endParaRPr kumimoji="1"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     </a:t>
            </a:r>
            <a:r>
              <a:rPr kumimoji="1" lang="zh-CN" altLang="en-US" dirty="0" smtClean="0">
                <a:solidFill>
                  <a:sysClr val="windowText" lastClr="000000"/>
                </a:solidFill>
              </a:rPr>
              <a:t>激活函数</a:t>
            </a:r>
            <a:endParaRPr kumimoji="1"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dirty="0">
                <a:solidFill>
                  <a:sysClr val="windowText" lastClr="000000"/>
                </a:solidFill>
              </a:rPr>
              <a:t>非线性</a:t>
            </a:r>
            <a:r>
              <a:rPr kumimoji="1" lang="zh-CN" altLang="en-US" dirty="0" smtClean="0">
                <a:solidFill>
                  <a:sysClr val="windowText" lastClr="000000"/>
                </a:solidFill>
              </a:rPr>
              <a:t>函数）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接箭头连接符 24"/>
          <p:cNvCxnSpPr>
            <a:stCxn id="22" idx="0"/>
            <a:endCxn id="5" idx="4"/>
          </p:cNvCxnSpPr>
          <p:nvPr/>
        </p:nvCxnSpPr>
        <p:spPr>
          <a:xfrm flipH="1" flipV="1">
            <a:off x="5795963" y="4791075"/>
            <a:ext cx="1588" cy="385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0800000" flipV="1">
            <a:off x="5943600" y="4234656"/>
            <a:ext cx="304800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972928"/>
              </p:ext>
            </p:extLst>
          </p:nvPr>
        </p:nvGraphicFramePr>
        <p:xfrm>
          <a:off x="6878240" y="1741250"/>
          <a:ext cx="2041525" cy="787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数式" r:id="rId5" imgW="888840" imgH="393480" progId="Equation.3">
                  <p:embed/>
                </p:oleObj>
              </mc:Choice>
              <mc:Fallback>
                <p:oleObj name="数式" r:id="rId5" imgW="888840" imgH="39348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240" y="1741250"/>
                        <a:ext cx="2041525" cy="787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514600" y="5922962"/>
            <a:ext cx="313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为什么选择</a:t>
            </a:r>
            <a:r>
              <a:rPr lang="zh-CN" altLang="en-US" dirty="0" smtClean="0"/>
              <a:t>非线性感知机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24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3175"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11044</TotalTime>
  <Words>725</Words>
  <Application>Microsoft Office PowerPoint</Application>
  <PresentationFormat>全屏显示(4:3)</PresentationFormat>
  <Paragraphs>306</Paragraphs>
  <Slides>53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56" baseType="lpstr">
      <vt:lpstr>夏至</vt:lpstr>
      <vt:lpstr>数式</vt:lpstr>
      <vt:lpstr>Microsoft 公式 3.0</vt:lpstr>
      <vt:lpstr>神经网络</vt:lpstr>
      <vt:lpstr>PanoTech-全景技术</vt:lpstr>
      <vt:lpstr>自我介绍</vt:lpstr>
      <vt:lpstr>讲座介绍</vt:lpstr>
      <vt:lpstr>第一讲内容</vt:lpstr>
      <vt:lpstr>第二讲内容</vt:lpstr>
      <vt:lpstr>第三讲内容</vt:lpstr>
      <vt:lpstr>感知机</vt:lpstr>
      <vt:lpstr>sigmoid感知机</vt:lpstr>
      <vt:lpstr>Sigmoid函数</vt:lpstr>
      <vt:lpstr>Sigmoid函数</vt:lpstr>
      <vt:lpstr>神经网络拓扑</vt:lpstr>
      <vt:lpstr>神经网络拓扑</vt:lpstr>
      <vt:lpstr>神经网络拓扑</vt:lpstr>
      <vt:lpstr>神经网络拓扑</vt:lpstr>
      <vt:lpstr>神经网络拓扑</vt:lpstr>
      <vt:lpstr>神经网络拓扑</vt:lpstr>
      <vt:lpstr>神经网络标记</vt:lpstr>
      <vt:lpstr>问题描述</vt:lpstr>
      <vt:lpstr>问题描述</vt:lpstr>
      <vt:lpstr>网络架构</vt:lpstr>
      <vt:lpstr>损失函数</vt:lpstr>
      <vt:lpstr>损失函数</vt:lpstr>
      <vt:lpstr>梯度下降</vt:lpstr>
      <vt:lpstr>梯度下降</vt:lpstr>
      <vt:lpstr>参考：导数</vt:lpstr>
      <vt:lpstr>参考：导数</vt:lpstr>
      <vt:lpstr>梯度下降</vt:lpstr>
      <vt:lpstr>梯度下降</vt:lpstr>
      <vt:lpstr>梯度下降</vt:lpstr>
      <vt:lpstr>Batch梯度下降</vt:lpstr>
      <vt:lpstr>随机梯度下降</vt:lpstr>
      <vt:lpstr>Mini-batch梯度下降</vt:lpstr>
      <vt:lpstr>参考：向量化</vt:lpstr>
      <vt:lpstr>反向传播</vt:lpstr>
      <vt:lpstr>反向传播</vt:lpstr>
      <vt:lpstr>反向传播</vt:lpstr>
      <vt:lpstr>反向传播</vt:lpstr>
      <vt:lpstr>反向传播——基本公式</vt:lpstr>
      <vt:lpstr>参考：hadamard product</vt:lpstr>
      <vt:lpstr>反向传播</vt:lpstr>
      <vt:lpstr>反向传播</vt:lpstr>
      <vt:lpstr>反向传播</vt:lpstr>
      <vt:lpstr>反向传播</vt:lpstr>
      <vt:lpstr>实现</vt:lpstr>
      <vt:lpstr>实现</vt:lpstr>
      <vt:lpstr>实现</vt:lpstr>
      <vt:lpstr>实现</vt:lpstr>
      <vt:lpstr>实现</vt:lpstr>
      <vt:lpstr>神经网络问题</vt:lpstr>
      <vt:lpstr>神经网络问题</vt:lpstr>
      <vt:lpstr>神经网络问题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Python基礎</dc:title>
  <dc:creator>Administrator</dc:creator>
  <cp:lastModifiedBy>Administrator</cp:lastModifiedBy>
  <cp:revision>311</cp:revision>
  <dcterms:created xsi:type="dcterms:W3CDTF">2016-10-23T12:31:50Z</dcterms:created>
  <dcterms:modified xsi:type="dcterms:W3CDTF">2017-01-14T10:47:53Z</dcterms:modified>
</cp:coreProperties>
</file>