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14" r:id="rId2"/>
    <p:sldId id="315" r:id="rId3"/>
    <p:sldId id="316" r:id="rId4"/>
    <p:sldId id="317" r:id="rId5"/>
    <p:sldId id="318" r:id="rId6"/>
    <p:sldId id="322" r:id="rId7"/>
    <p:sldId id="313" r:id="rId8"/>
    <p:sldId id="321" r:id="rId9"/>
    <p:sldId id="305" r:id="rId10"/>
    <p:sldId id="301" r:id="rId11"/>
    <p:sldId id="303" r:id="rId12"/>
    <p:sldId id="300" r:id="rId13"/>
    <p:sldId id="306" r:id="rId14"/>
    <p:sldId id="307" r:id="rId15"/>
    <p:sldId id="308" r:id="rId16"/>
    <p:sldId id="320" r:id="rId17"/>
    <p:sldId id="309" r:id="rId18"/>
    <p:sldId id="310" r:id="rId19"/>
    <p:sldId id="311" r:id="rId20"/>
    <p:sldId id="312" r:id="rId21"/>
    <p:sldId id="319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44" r:id="rId30"/>
    <p:sldId id="331" r:id="rId31"/>
    <p:sldId id="332" r:id="rId32"/>
    <p:sldId id="333" r:id="rId33"/>
    <p:sldId id="334" r:id="rId34"/>
    <p:sldId id="336" r:id="rId35"/>
    <p:sldId id="337" r:id="rId36"/>
    <p:sldId id="335" r:id="rId37"/>
    <p:sldId id="338" r:id="rId38"/>
    <p:sldId id="339" r:id="rId39"/>
    <p:sldId id="341" r:id="rId40"/>
    <p:sldId id="342" r:id="rId41"/>
    <p:sldId id="340" r:id="rId42"/>
    <p:sldId id="343" r:id="rId43"/>
    <p:sldId id="304" r:id="rId4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D:\mali\python\ml\videoplayback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3335"/>
  <ax:ocxPr ax:name="_cy" ax:value="9102"/>
</ax:ocx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CEFA-7237-4B5C-9583-8587F66B6A0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566-8FC8-4C1F-9C9C-E47AD394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9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B304A7-4312-47A1-8D37-3D0FC8653382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png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method" TargetMode="External"/><Relationship Id="rId7" Type="http://schemas.openxmlformats.org/officeDocument/2006/relationships/hyperlink" Target="https://www.youtube.com/watch?v=6nDqY8MPLDM" TargetMode="External"/><Relationship Id="rId2" Type="http://schemas.openxmlformats.org/officeDocument/2006/relationships/hyperlink" Target="http://www.dataguru.cn/thread-371987-1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Uj5JbQihlU" TargetMode="External"/><Relationship Id="rId5" Type="http://schemas.openxmlformats.org/officeDocument/2006/relationships/hyperlink" Target="https://www.youtube.com/watch?v=eHsErlPJWUU&amp;t=63s" TargetMode="External"/><Relationship Id="rId4" Type="http://schemas.openxmlformats.org/officeDocument/2006/relationships/hyperlink" Target="https://www.youtube.com/watch?v=_PwhiWxHK8o&amp;t=1193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感知机与</a:t>
            </a:r>
            <a:r>
              <a:rPr kumimoji="1" lang="en-US" altLang="zh-CN" dirty="0" smtClean="0"/>
              <a:t>SVM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150378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3776663" y="34099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5" name="Oval 52"/>
          <p:cNvSpPr>
            <a:spLocks noChangeArrowheads="1"/>
          </p:cNvSpPr>
          <p:nvPr/>
        </p:nvSpPr>
        <p:spPr bwMode="auto">
          <a:xfrm>
            <a:off x="5300663" y="380047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4462463" y="3621088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4462463" y="425767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8"/>
          <p:cNvSpPr>
            <a:spLocks noChangeShapeType="1"/>
          </p:cNvSpPr>
          <p:nvPr/>
        </p:nvSpPr>
        <p:spPr bwMode="auto">
          <a:xfrm flipV="1">
            <a:off x="4462463" y="4505325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786063" y="3621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2786063" y="42576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2786063" y="496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2411413" y="34099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2411413" y="4767263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2411413" y="404971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3929063" y="3443462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w</a:t>
            </a:r>
            <a:r>
              <a:rPr lang="en-US" sz="1800" b="0" baseline="-25000" dirty="0"/>
              <a:t>1</a:t>
            </a:r>
            <a:endParaRPr lang="en-US" sz="1800" b="0" dirty="0"/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776663" y="4049713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29063" y="4073525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/>
              <a:t>w</a:t>
            </a:r>
            <a:r>
              <a:rPr lang="en-US" sz="1800" b="0" baseline="-25000"/>
              <a:t>2</a:t>
            </a:r>
            <a:endParaRPr lang="en-US" sz="1800" b="0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3776663" y="479107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3929063" y="4808538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err="1"/>
              <a:t>w</a:t>
            </a:r>
            <a:r>
              <a:rPr lang="en-US" sz="1800" b="0" i="1" baseline="-25000" dirty="0" err="1"/>
              <a:t>n</a:t>
            </a:r>
            <a:endParaRPr lang="en-US" sz="1800" b="0" dirty="0"/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 flipV="1">
            <a:off x="6291262" y="4256881"/>
            <a:ext cx="966787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1"/>
          <p:cNvSpPr txBox="1">
            <a:spLocks noChangeArrowheads="1"/>
          </p:cNvSpPr>
          <p:nvPr/>
        </p:nvSpPr>
        <p:spPr bwMode="auto">
          <a:xfrm>
            <a:off x="7258050" y="4049713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smtClean="0"/>
              <a:t>y</a:t>
            </a:r>
            <a:endParaRPr lang="en-US" sz="1800" b="0" dirty="0"/>
          </a:p>
        </p:txBody>
      </p:sp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1" y="5176838"/>
            <a:ext cx="292099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8" y="228600"/>
            <a:ext cx="2522537" cy="15176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6781800" y="609600"/>
            <a:ext cx="194204" cy="7620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8" name="Picture 2" descr="D:\mali\python\ml\image\11687832476_22ac14f5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1" y="4129087"/>
            <a:ext cx="401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椭圆 28"/>
          <p:cNvSpPr/>
          <p:nvPr/>
        </p:nvSpPr>
        <p:spPr>
          <a:xfrm>
            <a:off x="5815013" y="4105274"/>
            <a:ext cx="476250" cy="43815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5938838" y="4257673"/>
            <a:ext cx="276225" cy="142876"/>
          </a:xfrm>
          <a:prstGeom prst="bentConnector3">
            <a:avLst/>
          </a:prstGeom>
          <a:ln w="28575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线形标注 2 30"/>
          <p:cNvSpPr/>
          <p:nvPr/>
        </p:nvSpPr>
        <p:spPr>
          <a:xfrm>
            <a:off x="4724399" y="2645304"/>
            <a:ext cx="982663" cy="498475"/>
          </a:xfrm>
          <a:prstGeom prst="borderCallout2">
            <a:avLst>
              <a:gd name="adj1" fmla="val 18750"/>
              <a:gd name="adj2" fmla="val -8333"/>
              <a:gd name="adj3" fmla="val 61213"/>
              <a:gd name="adj4" fmla="val -32179"/>
              <a:gd name="adj5" fmla="val 168550"/>
              <a:gd name="adj6" fmla="val -45536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权重</a:t>
            </a:r>
            <a:r>
              <a:rPr kumimoji="1" lang="en-US" altLang="zh-CN" dirty="0" smtClean="0">
                <a:solidFill>
                  <a:sysClr val="windowText" lastClr="000000"/>
                </a:solidFill>
              </a:rPr>
              <a:t>weight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143000" y="5673725"/>
            <a:ext cx="912813" cy="498475"/>
          </a:xfrm>
          <a:prstGeom prst="borderCallout2">
            <a:avLst>
              <a:gd name="adj1" fmla="val -6728"/>
              <a:gd name="adj2" fmla="val 83889"/>
              <a:gd name="adj3" fmla="val -47491"/>
              <a:gd name="adj4" fmla="val 142222"/>
              <a:gd name="adj5" fmla="val -103212"/>
              <a:gd name="adj6" fmla="val 156830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特征值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7003520" y="5454650"/>
            <a:ext cx="1378479" cy="498475"/>
          </a:xfrm>
          <a:prstGeom prst="borderCallout2">
            <a:avLst>
              <a:gd name="adj1" fmla="val 18750"/>
              <a:gd name="adj2" fmla="val -8333"/>
              <a:gd name="adj3" fmla="val 17052"/>
              <a:gd name="adj4" fmla="val -46106"/>
              <a:gd name="adj5" fmla="val -43764"/>
              <a:gd name="adj6" fmla="val -81342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偏置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bias(-</a:t>
            </a:r>
            <a:r>
              <a:rPr lang="el-GR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线形标注 2 34"/>
          <p:cNvSpPr/>
          <p:nvPr/>
        </p:nvSpPr>
        <p:spPr>
          <a:xfrm>
            <a:off x="6604794" y="3162418"/>
            <a:ext cx="1600200" cy="707644"/>
          </a:xfrm>
          <a:prstGeom prst="borderCallout2">
            <a:avLst>
              <a:gd name="adj1" fmla="val 18750"/>
              <a:gd name="adj2" fmla="val -8333"/>
              <a:gd name="adj3" fmla="val 64802"/>
              <a:gd name="adj4" fmla="val -24772"/>
              <a:gd name="adj5" fmla="val 147014"/>
              <a:gd name="adj6" fmla="val -32309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激活函数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（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阶梯函数）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  <a:endCxn id="5" idx="4"/>
          </p:cNvCxnSpPr>
          <p:nvPr/>
        </p:nvCxnSpPr>
        <p:spPr>
          <a:xfrm flipH="1" flipV="1">
            <a:off x="5795963" y="4791075"/>
            <a:ext cx="1588" cy="38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偏置处理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171950" cy="220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57" y="3656648"/>
            <a:ext cx="4569143" cy="309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3962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不需要处理偏置</a:t>
            </a:r>
            <a:endParaRPr kumimoji="1" lang="en-US" altLang="zh-CN" dirty="0" smtClean="0"/>
          </a:p>
          <a:p>
            <a:r>
              <a:rPr lang="zh-CN" altLang="en-US" dirty="0"/>
              <a:t>多数</a:t>
            </a:r>
            <a:r>
              <a:rPr lang="zh-CN" altLang="en-US" dirty="0" smtClean="0"/>
              <a:t>时偏置作为特征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4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r>
              <a:rPr kumimoji="1" lang="en-US" altLang="zh-CN" dirty="0" smtClean="0"/>
              <a:t>--AND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真值表</a:t>
            </a:r>
            <a:endParaRPr kumimoji="1" lang="ja-JP" altLang="en-US" dirty="0"/>
          </a:p>
        </p:txBody>
      </p:sp>
      <p:pic>
        <p:nvPicPr>
          <p:cNvPr id="1026" name="Picture 2" descr="D:\mali\python\ml\image\4403069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37528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ali\python\ml\image\3643365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7875"/>
            <a:ext cx="36671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67400" y="4455582"/>
            <a:ext cx="3124200" cy="164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A=0 &amp; B=0  --&gt;   0*0.6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+ 0*0.6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If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A=0 &amp; B=1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--&gt;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0*0.6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+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1*0.6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-0.4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A=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&amp;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B=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--&gt;  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*0.6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+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*0.6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-0.4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A=1 &amp; B=1  --&gt;   1*0.6  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+1*0.6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.2</a:t>
            </a:r>
            <a:endParaRPr kumimoji="1" lang="ja-JP" altLang="en-US" sz="1100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399"/>
            <a:ext cx="2895600" cy="24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  <a:r>
              <a:rPr lang="en-US" altLang="zh-CN" dirty="0" smtClean="0"/>
              <a:t>--OR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真值表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1026" name="Picture 2" descr="D:\mali\python\ml\image\4979494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36671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ali\python\ml\image\7101707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23819"/>
            <a:ext cx="3950208" cy="20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9769"/>
            <a:ext cx="2743200" cy="233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55208" y="4323819"/>
            <a:ext cx="3124200" cy="164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A=0 &amp; B=0  --&gt;  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0*1.1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+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0*1.1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If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A=0 &amp; B=1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--&gt;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0*1.1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+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1*1.1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 0.1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A=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&amp;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B=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--&gt;  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*1.1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+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*1.1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=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 0.1</a:t>
            </a:r>
            <a:endParaRPr lang="en-US" altLang="ja-JP" sz="1100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If A=1 &amp; B=1  --&gt;  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1*1.1 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+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1*1.1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-1</a:t>
            </a:r>
            <a:r>
              <a:rPr lang="en-US" altLang="ja-JP" sz="1100" dirty="0">
                <a:latin typeface="MS UI Gothic" panose="020B0600070205080204" pitchFamily="50" charset="-128"/>
                <a:ea typeface="MS UI Gothic" panose="020B0600070205080204" pitchFamily="50" charset="-128"/>
              </a:rPr>
              <a:t> = 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  </a:t>
            </a:r>
            <a:r>
              <a:rPr lang="en-US" altLang="zh-CN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0</a:t>
            </a:r>
            <a:r>
              <a:rPr lang="en-US" altLang="ja-JP" sz="1100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.2</a:t>
            </a:r>
            <a:endParaRPr kumimoji="1" lang="ja-JP" altLang="en-US" sz="1100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1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  <a:r>
              <a:rPr lang="en-US" altLang="zh-CN" dirty="0" smtClean="0"/>
              <a:t>--</a:t>
            </a:r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真值表</a:t>
            </a:r>
            <a:endParaRPr kumimoji="1" lang="ja-JP" altLang="en-US" dirty="0"/>
          </a:p>
        </p:txBody>
      </p:sp>
      <p:pic>
        <p:nvPicPr>
          <p:cNvPr id="1026" name="Picture 2" descr="D:\mali\python\ml\image\557383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609600"/>
            <a:ext cx="36671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ali\python\ml\image\5978599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5737479" cy="226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ooks\machinelearning\82578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75455"/>
            <a:ext cx="4038600" cy="168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5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  <a:r>
              <a:rPr lang="en-US" altLang="zh-CN" dirty="0"/>
              <a:t>--</a:t>
            </a:r>
            <a:r>
              <a:rPr lang="en-US" altLang="ja-JP" dirty="0"/>
              <a:t>XOR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D:\mali\python\ml\image\1175978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524001"/>
            <a:ext cx="7620001" cy="35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mali\python\ml\image\2921577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2619375" cy="17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0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感知机汇总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905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6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数学表示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激活函数</a:t>
            </a:r>
            <a:endParaRPr kumimoji="1" lang="en-US" altLang="zh-CN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kumimoji="1" lang="zh-CN" altLang="en-US" dirty="0" smtClean="0"/>
              <a:t>感知机数学表示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6667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5971280"/>
            <a:ext cx="7396163" cy="5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933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mali\python\ml\image\6cbb8645jw1eorjfpj43dj205t01ydf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283" y="2424112"/>
            <a:ext cx="19907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199"/>
            <a:ext cx="23241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6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单层感知机</a:t>
            </a:r>
            <a:r>
              <a:rPr kumimoji="1" lang="zh-CN" altLang="en-US" dirty="0" smtClean="0"/>
              <a:t>实例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训练数据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zh-CN" altLang="en-US" dirty="0" smtClean="0"/>
              <a:t>程序参见</a:t>
            </a:r>
            <a:r>
              <a:rPr lang="en-US" altLang="zh-CN" i="1" dirty="0">
                <a:solidFill>
                  <a:srgbClr val="00B050"/>
                </a:solidFill>
              </a:rPr>
              <a:t>simpleperception.py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5543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37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单层感知机实例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分类结果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6172200" cy="46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PanoTech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全景技术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301208"/>
            <a:ext cx="7498080" cy="947192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://www.pano-tech.com/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 rot="20996250">
            <a:off x="1547664" y="3056186"/>
            <a:ext cx="73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 smtClean="0"/>
              <a:t>Innovation for Ever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41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单层感知机实例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def</a:t>
            </a:r>
            <a:r>
              <a:rPr lang="en-US" altLang="ja-JP" dirty="0" smtClean="0"/>
              <a:t> </a:t>
            </a:r>
            <a:r>
              <a:rPr lang="en-US" altLang="ja-JP" dirty="0"/>
              <a:t>train(</a:t>
            </a:r>
            <a:r>
              <a:rPr lang="en-US" altLang="ja-JP" dirty="0" err="1"/>
              <a:t>wvec</a:t>
            </a:r>
            <a:r>
              <a:rPr lang="en-US" altLang="ja-JP" dirty="0"/>
              <a:t>, </a:t>
            </a:r>
            <a:r>
              <a:rPr lang="en-US" altLang="ja-JP" dirty="0" err="1"/>
              <a:t>xvec</a:t>
            </a:r>
            <a:r>
              <a:rPr lang="en-US" altLang="ja-JP" dirty="0"/>
              <a:t>, label):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    low </a:t>
            </a:r>
            <a:r>
              <a:rPr lang="en-US" altLang="ja-JP" dirty="0"/>
              <a:t>= 0.5     </a:t>
            </a:r>
            <a:r>
              <a:rPr lang="en-US" altLang="ja-JP" i="1" dirty="0" smtClean="0">
                <a:solidFill>
                  <a:srgbClr val="00B050"/>
                </a:solidFill>
              </a:rPr>
              <a:t>#learning rate </a:t>
            </a:r>
            <a:r>
              <a:rPr lang="zh-CN" altLang="en-US" i="1" dirty="0" smtClean="0">
                <a:solidFill>
                  <a:srgbClr val="00B050"/>
                </a:solidFill>
              </a:rPr>
              <a:t>学习系数</a:t>
            </a:r>
            <a:endParaRPr lang="ja-JP" altLang="en-US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ja-JP" altLang="en-US" dirty="0"/>
              <a:t>    </a:t>
            </a:r>
            <a:r>
              <a:rPr lang="ja-JP" altLang="en-US" dirty="0" smtClean="0"/>
              <a:t>    </a:t>
            </a:r>
            <a:r>
              <a:rPr lang="en-US" altLang="ja-JP" b="1" dirty="0" smtClean="0">
                <a:solidFill>
                  <a:srgbClr val="FF0000"/>
                </a:solidFill>
              </a:rPr>
              <a:t>if </a:t>
            </a:r>
            <a:r>
              <a:rPr lang="en-US" altLang="ja-JP" b="1" dirty="0">
                <a:solidFill>
                  <a:srgbClr val="FF0000"/>
                </a:solidFill>
              </a:rPr>
              <a:t>(np.dot(</a:t>
            </a:r>
            <a:r>
              <a:rPr lang="en-US" altLang="ja-JP" b="1" dirty="0" err="1">
                <a:solidFill>
                  <a:srgbClr val="FF0000"/>
                </a:solidFill>
              </a:rPr>
              <a:t>wvec,xvec</a:t>
            </a:r>
            <a:r>
              <a:rPr lang="en-US" altLang="ja-JP" b="1" dirty="0">
                <a:solidFill>
                  <a:srgbClr val="FF0000"/>
                </a:solidFill>
              </a:rPr>
              <a:t>) * label &lt; 0):</a:t>
            </a:r>
          </a:p>
          <a:p>
            <a:pPr marL="82296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        </a:t>
            </a:r>
            <a:r>
              <a:rPr lang="en-US" altLang="ja-JP" b="1" dirty="0" smtClean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wvec_new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= </a:t>
            </a:r>
            <a:r>
              <a:rPr lang="en-US" altLang="ja-JP" b="1" dirty="0" err="1">
                <a:solidFill>
                  <a:srgbClr val="FF0000"/>
                </a:solidFill>
              </a:rPr>
              <a:t>wvec</a:t>
            </a:r>
            <a:r>
              <a:rPr lang="en-US" altLang="ja-JP" b="1" dirty="0">
                <a:solidFill>
                  <a:srgbClr val="FF0000"/>
                </a:solidFill>
              </a:rPr>
              <a:t> + label*low*</a:t>
            </a:r>
            <a:r>
              <a:rPr lang="en-US" altLang="ja-JP" b="1" dirty="0" err="1">
                <a:solidFill>
                  <a:srgbClr val="FF0000"/>
                </a:solidFill>
              </a:rPr>
              <a:t>xvec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altLang="ja-JP" dirty="0"/>
              <a:t>        </a:t>
            </a:r>
            <a:r>
              <a:rPr lang="en-US" altLang="ja-JP" dirty="0" smtClean="0"/>
              <a:t>    return </a:t>
            </a:r>
            <a:r>
              <a:rPr lang="en-US" altLang="ja-JP" dirty="0" err="1"/>
              <a:t>wvec_new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    else</a:t>
            </a:r>
            <a:r>
              <a:rPr lang="en-US" altLang="ja-JP" dirty="0"/>
              <a:t>:</a:t>
            </a:r>
          </a:p>
          <a:p>
            <a:pPr marL="82296" indent="0">
              <a:buNone/>
            </a:pPr>
            <a:r>
              <a:rPr lang="en-US" altLang="ja-JP" dirty="0"/>
              <a:t>        </a:t>
            </a:r>
            <a:r>
              <a:rPr lang="en-US" altLang="ja-JP" dirty="0" smtClean="0"/>
              <a:t>    return </a:t>
            </a:r>
            <a:r>
              <a:rPr lang="en-US" altLang="ja-JP" dirty="0" err="1" smtClean="0"/>
              <a:t>wvec</a:t>
            </a:r>
            <a:endParaRPr lang="en-US" altLang="ja-JP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pPr marL="82296" indent="0">
              <a:buNone/>
            </a:pPr>
            <a:r>
              <a:rPr kumimoji="1" lang="en-US" altLang="zh-CN" dirty="0" err="1" smtClean="0"/>
              <a:t>wvec</a:t>
            </a:r>
            <a:r>
              <a:rPr lang="zh-CN" altLang="en-US" dirty="0" smtClean="0"/>
              <a:t>：权重向量</a:t>
            </a:r>
            <a:endParaRPr lang="en-US" altLang="zh-CN" dirty="0" smtClean="0"/>
          </a:p>
          <a:p>
            <a:pPr marL="82296" indent="0">
              <a:buNone/>
            </a:pPr>
            <a:r>
              <a:rPr kumimoji="1" lang="en-US" altLang="ja-JP" dirty="0" err="1" smtClean="0"/>
              <a:t>xvec</a:t>
            </a:r>
            <a:r>
              <a:rPr lang="en-US" altLang="ja-JP" dirty="0"/>
              <a:t> </a:t>
            </a:r>
            <a:r>
              <a:rPr kumimoji="1" lang="zh-CN" altLang="en-US" dirty="0" smtClean="0"/>
              <a:t>：训练数据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label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low  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学习系数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82296" indent="0">
              <a:buNone/>
            </a:pPr>
            <a:endParaRPr kumimoji="1" lang="en-US" altLang="ja-JP" dirty="0"/>
          </a:p>
          <a:p>
            <a:pPr marL="82296" indent="0">
              <a:buNone/>
            </a:pPr>
            <a:r>
              <a:rPr lang="zh-CN" altLang="en-US" dirty="0" smtClean="0"/>
              <a:t>要解析上述程序，</a:t>
            </a:r>
            <a:r>
              <a:rPr lang="zh-CN" altLang="en-US" dirty="0"/>
              <a:t>先</a:t>
            </a:r>
            <a:r>
              <a:rPr lang="zh-CN" altLang="en-US" dirty="0" smtClean="0"/>
              <a:t>要说明几个概念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6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损失函数</a:t>
            </a:r>
            <a:r>
              <a:rPr lang="zh-CN" altLang="en-US" dirty="0"/>
              <a:t>是用来估量你模型的预测值</a:t>
            </a:r>
            <a:r>
              <a:rPr lang="en-US" altLang="zh-CN" dirty="0"/>
              <a:t>f(x)</a:t>
            </a:r>
            <a:r>
              <a:rPr lang="zh-CN" altLang="en-US" dirty="0"/>
              <a:t>与真实值</a:t>
            </a:r>
            <a:r>
              <a:rPr lang="en-US" altLang="zh-CN" dirty="0"/>
              <a:t>Y</a:t>
            </a:r>
            <a:r>
              <a:rPr lang="zh-CN" altLang="en-US" dirty="0"/>
              <a:t>的不一致</a:t>
            </a:r>
            <a:r>
              <a:rPr lang="zh-CN" altLang="en-US" dirty="0" smtClean="0"/>
              <a:t>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它</a:t>
            </a:r>
            <a:r>
              <a:rPr lang="zh-CN" altLang="en-US" dirty="0"/>
              <a:t>是一个非负</a:t>
            </a:r>
            <a:r>
              <a:rPr lang="zh-CN" altLang="en-US" dirty="0" smtClean="0"/>
              <a:t>实值函数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通常</a:t>
            </a:r>
            <a:r>
              <a:rPr lang="zh-CN" altLang="en-US" dirty="0"/>
              <a:t>使用</a:t>
            </a:r>
            <a:r>
              <a:rPr lang="en-US" altLang="zh-CN" dirty="0"/>
              <a:t>L(Y, f(x))</a:t>
            </a:r>
            <a:r>
              <a:rPr lang="zh-CN" altLang="en-US" dirty="0"/>
              <a:t>来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统计学习基本</a:t>
            </a:r>
            <a:r>
              <a:rPr lang="zh-CN" altLang="en-US" dirty="0" smtClean="0"/>
              <a:t>方法：最小化损失函数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感知机损失函数：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     </a:t>
            </a:r>
            <a:r>
              <a:rPr kumimoji="1" lang="zh-CN" altLang="en-US" dirty="0" smtClean="0"/>
              <a:t>所有误分类点集合：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lang="en-US" altLang="ja-JP" dirty="0" smtClean="0"/>
              <a:t>     </a:t>
            </a:r>
            <a:r>
              <a:rPr lang="en-US" altLang="zh-CN" dirty="0" smtClean="0"/>
              <a:t>                  </a:t>
            </a:r>
            <a:endParaRPr lang="zh-CN" altLang="en-US" dirty="0" smtClean="0"/>
          </a:p>
        </p:txBody>
      </p:sp>
      <p:pic>
        <p:nvPicPr>
          <p:cNvPr id="1027" name="Picture 3" descr="D:\mali\python\ml\image\ppt\v2-7cfe5738043dc4295b9e707974425a4c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5" y="3886200"/>
            <a:ext cx="3095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15000"/>
            <a:ext cx="2486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感知机损失函数误</a:t>
            </a:r>
            <a:r>
              <a:rPr lang="zh-CN" altLang="en-US" dirty="0">
                <a:latin typeface="Cambria Math" panose="02040503050406030204" pitchFamily="18" charset="0"/>
              </a:rPr>
              <a:t>分类点到划分</a:t>
            </a:r>
            <a:r>
              <a:rPr lang="zh-CN" altLang="en-US" dirty="0" smtClean="0">
                <a:latin typeface="Cambria Math" panose="02040503050406030204" pitchFamily="18" charset="0"/>
              </a:rPr>
              <a:t>超平面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S(</a:t>
            </a:r>
            <a:r>
              <a:rPr lang="en-US" altLang="ja-JP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w.x+b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的总距离</a:t>
            </a: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误分类点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2296" indent="0">
              <a:buNone/>
            </a:pP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当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= 1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时</a:t>
            </a:r>
            <a:r>
              <a:rPr lang="ja-JP" altLang="en-US" dirty="0">
                <a:latin typeface="Cambria Math" panose="02040503050406030204" pitchFamily="18" charset="0"/>
              </a:rPr>
              <a:t/>
            </a:r>
            <a:br>
              <a:rPr lang="ja-JP" altLang="en-US" dirty="0">
                <a:latin typeface="Cambria Math" panose="02040503050406030204" pitchFamily="18" charset="0"/>
              </a:rPr>
            </a:br>
            <a:r>
              <a:rPr lang="ja-JP" altLang="en-US" dirty="0" smtClean="0">
                <a:latin typeface="Cambria Math" panose="02040503050406030204" pitchFamily="18" charset="0"/>
              </a:rPr>
              <a:t>   </a:t>
            </a:r>
            <a:r>
              <a:rPr lang="zh-CN" altLang="en-US" dirty="0" smtClean="0">
                <a:latin typeface="Cambria Math" panose="02040503050406030204" pitchFamily="18" charset="0"/>
              </a:rPr>
              <a:t>当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时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所有误分类点到超平面总距离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2296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2177672"/>
            <a:ext cx="6849533" cy="163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52925"/>
            <a:ext cx="2066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>
          <a:xfrm>
            <a:off x="3962400" y="4267200"/>
            <a:ext cx="152400" cy="5143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410200"/>
            <a:ext cx="3686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08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zh-CN" altLang="en-US" dirty="0" smtClean="0"/>
              <a:t>参考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点到超平面距离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7769"/>
            <a:ext cx="8000048" cy="46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76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损失函数</a:t>
            </a:r>
            <a:r>
              <a:rPr lang="en-US" altLang="ja-JP" sz="2400" dirty="0">
                <a:latin typeface="Batang" panose="02030600000101010101" pitchFamily="18" charset="-127"/>
                <a:ea typeface="Batang" panose="02030600000101010101" pitchFamily="18" charset="-127"/>
              </a:rPr>
              <a:t>L(</a:t>
            </a:r>
            <a:r>
              <a:rPr lang="en-US" altLang="ja-JP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w,b</a:t>
            </a:r>
            <a:r>
              <a:rPr lang="en-US" altLang="ja-JP" sz="24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ja-JP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的梯度是对</a:t>
            </a:r>
            <a:r>
              <a:rPr lang="en-US" altLang="ja-JP" sz="2400" dirty="0">
                <a:latin typeface="Batang" panose="02030600000101010101" pitchFamily="18" charset="-127"/>
                <a:ea typeface="Batang" panose="02030600000101010101" pitchFamily="18" charset="-127"/>
              </a:rPr>
              <a:t>w</a:t>
            </a:r>
            <a:r>
              <a:rPr lang="ja-JP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和</a:t>
            </a:r>
            <a:r>
              <a:rPr lang="en-US" altLang="ja-JP" sz="2400" dirty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r>
              <a:rPr lang="ja-JP" alt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求偏导</a:t>
            </a:r>
            <a:endParaRPr lang="en-US" altLang="ja-JP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随机选取一个误分类点</a:t>
            </a:r>
            <a:r>
              <a:rPr lang="en-US" altLang="zh-CN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),</a:t>
            </a:r>
            <a:r>
              <a:rPr lang="zh-CN" alt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对</a:t>
            </a:r>
            <a:r>
              <a:rPr lang="en-US" altLang="zh-CN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</a:t>
            </a:r>
            <a:r>
              <a:rPr lang="zh-CN" alt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，</a:t>
            </a:r>
            <a:r>
              <a:rPr lang="en-US" altLang="zh-CN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r>
              <a:rPr lang="zh-CN" alt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进行更新</a:t>
            </a:r>
            <a:endParaRPr lang="en-US" altLang="zh-CN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ja-JP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kumimoji="1" lang="ja-JP" alt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335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2105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3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感知机算法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56267"/>
            <a:ext cx="6943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400"/>
            <a:ext cx="32575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622" y="1371600"/>
            <a:ext cx="7498080" cy="4800600"/>
          </a:xfrm>
        </p:spPr>
        <p:txBody>
          <a:bodyPr/>
          <a:lstStyle/>
          <a:p>
            <a:pPr marL="82296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Cambria Math" panose="02040503050406030204" pitchFamily="18" charset="0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Cambria Math" panose="02040503050406030204" pitchFamily="18" charset="0"/>
              </a:rPr>
              <a:t>次循环</a:t>
            </a:r>
            <a:endParaRPr lang="ja-JP" altLang="en-US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82296" indent="0">
              <a:buNone/>
            </a:pPr>
            <a:endParaRPr lang="en-US" altLang="zh-CN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88422"/>
              </p:ext>
            </p:extLst>
          </p:nvPr>
        </p:nvGraphicFramePr>
        <p:xfrm>
          <a:off x="1138238" y="2822575"/>
          <a:ext cx="3662362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数式" r:id="rId3" imgW="1701720" imgH="1130040" progId="Equation.3">
                  <p:embed/>
                </p:oleObj>
              </mc:Choice>
              <mc:Fallback>
                <p:oleObj name="数式" r:id="rId3" imgW="1701720" imgH="1130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822575"/>
                        <a:ext cx="3662362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感知机对偶算法</a:t>
            </a:r>
            <a:endParaRPr kumimoji="1" lang="ja-JP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2575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52424"/>
              </p:ext>
            </p:extLst>
          </p:nvPr>
        </p:nvGraphicFramePr>
        <p:xfrm>
          <a:off x="5943600" y="3733800"/>
          <a:ext cx="24384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数式" r:id="rId6" imgW="876240" imgH="431640" progId="Equation.3">
                  <p:embed/>
                </p:oleObj>
              </mc:Choice>
              <mc:Fallback>
                <p:oleObj name="数式" r:id="rId6" imgW="876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33800"/>
                        <a:ext cx="24384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67466" y="3402542"/>
            <a:ext cx="263313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4800599" y="3593042"/>
            <a:ext cx="1143001" cy="7408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788019"/>
              </p:ext>
            </p:extLst>
          </p:nvPr>
        </p:nvGraphicFramePr>
        <p:xfrm>
          <a:off x="6173788" y="5105400"/>
          <a:ext cx="19780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数式" r:id="rId8" imgW="711000" imgH="431640" progId="Equation.3">
                  <p:embed/>
                </p:oleObj>
              </mc:Choice>
              <mc:Fallback>
                <p:oleObj name="数式" r:id="rId8" imgW="71100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105400"/>
                        <a:ext cx="19780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2167466" y="3917951"/>
            <a:ext cx="263313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00598" y="4108451"/>
            <a:ext cx="1371602" cy="16065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648200" y="2262187"/>
            <a:ext cx="1371600" cy="6334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感知机对偶算法</a:t>
            </a:r>
            <a:endParaRPr kumimoji="1" lang="ja-JP" altLang="en-US" dirty="0"/>
          </a:p>
        </p:txBody>
      </p:sp>
      <p:pic>
        <p:nvPicPr>
          <p:cNvPr id="2050" name="Picture 2" descr="http://img.my.csdn.net/uploads/201212/23/1356265968_6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7" y="3048000"/>
            <a:ext cx="59245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38396"/>
            <a:ext cx="3921252" cy="192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泛化性能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391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2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</a:t>
            </a:r>
            <a:r>
              <a:rPr lang="zh-CN" altLang="en-US" dirty="0"/>
              <a:t>不可</a:t>
            </a:r>
            <a:r>
              <a:rPr lang="zh-CN" altLang="en-US" dirty="0" smtClean="0"/>
              <a:t>分</a:t>
            </a:r>
            <a:r>
              <a:rPr lang="en-US" altLang="zh-CN" dirty="0" smtClean="0"/>
              <a:t>·</a:t>
            </a:r>
            <a:r>
              <a:rPr lang="en-US" altLang="zh-CN" dirty="0"/>
              <a:t>(</a:t>
            </a:r>
            <a:r>
              <a:rPr kumimoji="1" lang="en-US" altLang="zh-CN" dirty="0" smtClean="0"/>
              <a:t>XOR</a:t>
            </a:r>
            <a:r>
              <a:rPr kumimoji="1" lang="zh-CN" altLang="en-US" dirty="0" smtClean="0"/>
              <a:t>问题</a:t>
            </a:r>
            <a:r>
              <a:rPr lang="en-US" altLang="zh-CN" dirty="0"/>
              <a:t>)</a:t>
            </a:r>
            <a:endParaRPr kumimoji="1" lang="en-US" altLang="zh-CN" dirty="0" smtClean="0"/>
          </a:p>
        </p:txBody>
      </p:sp>
      <p:pic>
        <p:nvPicPr>
          <p:cNvPr id="11266" name="Picture 2" descr="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2005"/>
            <a:ext cx="3038094" cy="46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i-programmer.info/images/stories/BabBag/AI/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2964668" cy="4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zh-CN" altLang="en-US" dirty="0" smtClean="0"/>
              <a:t>马力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r>
              <a:rPr lang="zh-CN" altLang="en-US" dirty="0" smtClean="0"/>
              <a:t>中国科学技术大学研究生毕业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现供职于</a:t>
            </a:r>
            <a:r>
              <a:rPr lang="en-US" altLang="zh-CN" dirty="0" err="1" smtClean="0"/>
              <a:t>PanoTech</a:t>
            </a:r>
            <a:r>
              <a:rPr lang="zh-CN" altLang="en-US" dirty="0" smtClean="0"/>
              <a:t>公司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泛化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——</a:t>
            </a:r>
            <a:r>
              <a:rPr kumimoji="1" lang="zh-CN" altLang="en-US" dirty="0" smtClean="0"/>
              <a:t>支持</a:t>
            </a:r>
            <a:r>
              <a:rPr kumimoji="1" lang="zh-CN" altLang="en-US" dirty="0" smtClean="0"/>
              <a:t>向量机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理想状态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9300"/>
            <a:ext cx="6705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812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支持向量机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Support Vector Machine——SVM</a:t>
            </a:r>
          </a:p>
          <a:p>
            <a:r>
              <a:rPr lang="ja-JP" altLang="en-US" dirty="0"/>
              <a:t>サポートベクター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102" name="Picture 6" descr="「Vapnik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3" y="2590800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「Vapnik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80322"/>
            <a:ext cx="2683193" cy="42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01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6208" y="3657600"/>
            <a:ext cx="3822192" cy="2667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 可以看到两个支撑着中间间隔的超平面，它们到中间的纯红线到两个分割平面的距离相等，即我们所能得到的最大的</a:t>
            </a:r>
            <a:r>
              <a:rPr lang="zh-CN" altLang="en-US" dirty="0">
                <a:solidFill>
                  <a:srgbClr val="FF0000"/>
                </a:solidFill>
              </a:rPr>
              <a:t>几何距离</a:t>
            </a:r>
            <a:r>
              <a:rPr lang="zh-CN" altLang="en-US" dirty="0"/>
              <a:t>，而“支撑”这两个超平面的必定会有一些点，而这些“支撑”的点便叫做支持向量</a:t>
            </a:r>
            <a:r>
              <a:rPr lang="en-US" altLang="zh-CN" dirty="0"/>
              <a:t>Support Vector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kumimoji="1" lang="ja-JP" altLang="en-US" dirty="0"/>
          </a:p>
        </p:txBody>
      </p:sp>
      <p:pic>
        <p:nvPicPr>
          <p:cNvPr id="4" name="Picture 2" descr="C:\Users\skywi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724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48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很显然，由于这些 </a:t>
            </a:r>
            <a:r>
              <a:rPr lang="en-US" altLang="zh-CN" dirty="0"/>
              <a:t>supporting vector </a:t>
            </a:r>
            <a:r>
              <a:rPr lang="zh-CN" altLang="en-US" dirty="0"/>
              <a:t>刚好在边界上，所以它们满足                            （</a:t>
            </a:r>
            <a:r>
              <a:rPr lang="en-US" altLang="zh-CN" dirty="0"/>
              <a:t>Y</a:t>
            </a:r>
            <a:r>
              <a:rPr lang="zh-CN" altLang="en-US" dirty="0"/>
              <a:t>的取值为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那么支持向量机的分类过程，就是找到这些支撑点过程，通过</a:t>
            </a:r>
            <a:r>
              <a:rPr lang="zh-CN" altLang="en-US" dirty="0" smtClean="0"/>
              <a:t>求解</a:t>
            </a:r>
            <a:r>
              <a:rPr lang="ja-JP" altLang="en-US" dirty="0"/>
              <a:t>　 </a:t>
            </a:r>
            <a:r>
              <a:rPr lang="zh-CN" altLang="en-US" dirty="0" smtClean="0"/>
              <a:t>与</a:t>
            </a:r>
            <a:r>
              <a:rPr lang="en-US" altLang="zh-CN" i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b</a:t>
            </a:r>
            <a:r>
              <a:rPr lang="zh-CN" altLang="en-US" dirty="0" smtClean="0"/>
              <a:t>，</a:t>
            </a:r>
            <a:r>
              <a:rPr lang="zh-CN" altLang="en-US" dirty="0"/>
              <a:t>学习建立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参考程序：</a:t>
            </a:r>
            <a:r>
              <a:rPr lang="en-US" altLang="zh-CN" dirty="0"/>
              <a:t>svm.py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82355"/>
              </p:ext>
            </p:extLst>
          </p:nvPr>
        </p:nvGraphicFramePr>
        <p:xfrm>
          <a:off x="6172200" y="1752600"/>
          <a:ext cx="2508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数式" r:id="rId3" imgW="901440" imgH="228600" progId="Equation.3">
                  <p:embed/>
                </p:oleObj>
              </mc:Choice>
              <mc:Fallback>
                <p:oleObj name="数式" r:id="rId3" imgW="901440" imgH="228600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52600"/>
                        <a:ext cx="25082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378936"/>
              </p:ext>
            </p:extLst>
          </p:nvPr>
        </p:nvGraphicFramePr>
        <p:xfrm>
          <a:off x="6096000" y="2971800"/>
          <a:ext cx="6016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数式" r:id="rId5" imgW="215640" imgH="203040" progId="Equation.3">
                  <p:embed/>
                </p:oleObj>
              </mc:Choice>
              <mc:Fallback>
                <p:oleObj name="数式" r:id="rId5" imgW="21564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71800"/>
                        <a:ext cx="60166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8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线性可分</a:t>
            </a:r>
            <a:r>
              <a:rPr kumimoji="1" lang="en-US" altLang="zh-CN" dirty="0" smtClean="0"/>
              <a:t>	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                                       </a:t>
            </a:r>
            <a:r>
              <a:rPr kumimoji="1" lang="zh-CN" altLang="en-US" sz="2400" dirty="0" smtClean="0"/>
              <a:t>感知机</a:t>
            </a:r>
            <a:endParaRPr kumimoji="1" lang="en-US" altLang="zh-CN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pPr marL="82296" indent="0">
              <a:buNone/>
            </a:pPr>
            <a:r>
              <a:rPr lang="zh-CN" altLang="en-US" sz="2400" dirty="0" smtClean="0"/>
              <a:t>        </a:t>
            </a:r>
            <a:endParaRPr lang="en-US" altLang="zh-CN" sz="2400" dirty="0" smtClean="0"/>
          </a:p>
          <a:p>
            <a:pPr marL="82296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支持向量机</a:t>
            </a:r>
            <a:endParaRPr lang="en-US" altLang="zh-CN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</p:txBody>
      </p:sp>
      <p:pic>
        <p:nvPicPr>
          <p:cNvPr id="6146" name="Picture 2" descr="http://i.imgur.com/aLZ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3" y="1295406"/>
            <a:ext cx="3819683" cy="286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.imgur.com/ePy4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75948"/>
            <a:ext cx="4063493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线性不可分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7672" lvl="8" indent="0">
              <a:buNone/>
            </a:pPr>
            <a:r>
              <a:rPr kumimoji="1" lang="en-US" altLang="ja-JP" dirty="0" smtClean="0"/>
              <a:t>                          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8"/>
            <a:endParaRPr lang="en-US" altLang="ja-JP" dirty="0"/>
          </a:p>
          <a:p>
            <a:pPr lvl="8"/>
            <a:endParaRPr kumimoji="1" lang="en-US" altLang="ja-JP" dirty="0" smtClean="0"/>
          </a:p>
          <a:p>
            <a:pPr lvl="8"/>
            <a:endParaRPr lang="en-US" altLang="ja-JP" dirty="0"/>
          </a:p>
          <a:p>
            <a:pPr lvl="8"/>
            <a:endParaRPr kumimoji="1" lang="en-US" altLang="ja-JP" dirty="0" smtClean="0"/>
          </a:p>
          <a:p>
            <a:pPr lvl="8"/>
            <a:endParaRPr lang="en-US" altLang="ja-JP" dirty="0"/>
          </a:p>
          <a:p>
            <a:pPr lvl="8"/>
            <a:endParaRPr kumimoji="1" lang="en-US" altLang="ja-JP" dirty="0" smtClean="0"/>
          </a:p>
          <a:p>
            <a:pPr lvl="8"/>
            <a:endParaRPr lang="en-US" altLang="ja-JP" dirty="0"/>
          </a:p>
          <a:p>
            <a:pPr lvl="8"/>
            <a:endParaRPr kumimoji="1" lang="en-US" altLang="ja-JP" dirty="0" smtClean="0"/>
          </a:p>
          <a:p>
            <a:pPr lvl="8"/>
            <a:endParaRPr lang="en-US" altLang="ja-JP" dirty="0"/>
          </a:p>
          <a:p>
            <a:pPr lvl="8"/>
            <a:endParaRPr kumimoji="1" lang="en-US" altLang="ja-JP" dirty="0" smtClean="0"/>
          </a:p>
          <a:p>
            <a:pPr lvl="8"/>
            <a:endParaRPr lang="en-US" altLang="ja-JP" dirty="0"/>
          </a:p>
          <a:p>
            <a:pPr lvl="8"/>
            <a:r>
              <a:rPr kumimoji="1" lang="zh-CN" altLang="en-US" dirty="0" smtClean="0"/>
              <a:t>解决方案</a:t>
            </a:r>
            <a:endParaRPr kumimoji="1" lang="ja-JP" altLang="en-US" dirty="0"/>
          </a:p>
        </p:txBody>
      </p:sp>
      <p:pic>
        <p:nvPicPr>
          <p:cNvPr id="7170" name="Picture 2" descr="http://i.imgur.com/R99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6" y="1295400"/>
            <a:ext cx="4063493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imgur.com/gWd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035"/>
            <a:ext cx="4063493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2209800" y="990600"/>
            <a:ext cx="6553200" cy="579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Kernel method</a:t>
            </a:r>
          </a:p>
          <a:p>
            <a:r>
              <a:rPr lang="ja-JP" altLang="en-US" sz="1800" dirty="0"/>
              <a:t>カー</a:t>
            </a:r>
            <a:r>
              <a:rPr lang="ja-JP" altLang="en-US" sz="1800" dirty="0" smtClean="0"/>
              <a:t>ネルメソッド</a:t>
            </a:r>
            <a:endParaRPr lang="en-US" altLang="zh-CN" sz="1800" dirty="0" smtClean="0"/>
          </a:p>
          <a:p>
            <a:r>
              <a:rPr lang="zh-CN" altLang="en-US" sz="1800" dirty="0" smtClean="0"/>
              <a:t>支持向量机解决线性不可分的方法</a:t>
            </a:r>
            <a:endParaRPr lang="en-US" altLang="zh-CN" sz="1800" dirty="0" smtClean="0"/>
          </a:p>
          <a:p>
            <a:r>
              <a:rPr lang="zh-CN" altLang="en-US" sz="1800" dirty="0"/>
              <a:t>核</a:t>
            </a:r>
            <a:r>
              <a:rPr lang="zh-CN" altLang="en-US" sz="1800" dirty="0" smtClean="0"/>
              <a:t>方法示意</a:t>
            </a:r>
            <a:endParaRPr lang="en-US" altLang="zh-CN" sz="1800" dirty="0" smtClean="0"/>
          </a:p>
          <a:p>
            <a:endParaRPr kumimoji="1" lang="ja-JP" altLang="en-US" sz="1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9" name="WindowsMediaPlayer1" r:id="rId2" imgW="4800000" imgH="3277057"/>
        </mc:Choice>
        <mc:Fallback>
          <p:control name="WindowsMediaPlayer1" r:id="rId2" imgW="4800000" imgH="3277057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2895600"/>
                  <a:ext cx="4800600" cy="3276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063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基本思想：</a:t>
            </a:r>
            <a:r>
              <a:rPr lang="zh-CN" altLang="en-US" sz="2400" dirty="0"/>
              <a:t>在低维空间中不能线性分割的点集，通过转化为高维空间中的点集时，很有可能变为线性可分的</a:t>
            </a:r>
            <a:endParaRPr kumimoji="1" lang="ja-JP" altLang="en-US" sz="2400" dirty="0"/>
          </a:p>
        </p:txBody>
      </p:sp>
      <p:pic>
        <p:nvPicPr>
          <p:cNvPr id="9220" name="Picture 4" descr="http://my.csdn.net/uploads/201207/05/1341477265_17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41446"/>
            <a:ext cx="7125048" cy="2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 descr="http://i.imgur.com/Wux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3" y="1981200"/>
            <a:ext cx="7313350" cy="40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数据实例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10242" name="Picture 2" descr="http://my.csdn.net/uploads/201206/03/1338655829_69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2667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mg.blog.csdn.net/201308201455088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43338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48129"/>
              </p:ext>
            </p:extLst>
          </p:nvPr>
        </p:nvGraphicFramePr>
        <p:xfrm>
          <a:off x="1728788" y="5562600"/>
          <a:ext cx="27924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数式" r:id="rId5" imgW="1002960" imgH="431640" progId="Equation.3">
                  <p:embed/>
                </p:oleObj>
              </mc:Choice>
              <mc:Fallback>
                <p:oleObj name="数式" r:id="rId5" imgW="100296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5562600"/>
                        <a:ext cx="279241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333500" y="5438776"/>
            <a:ext cx="266700" cy="733424"/>
          </a:xfrm>
          <a:prstGeom prst="curvedRightArrow">
            <a:avLst/>
          </a:prstGeom>
          <a:solidFill>
            <a:srgbClr val="0000FF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47" name="Picture 7" descr="http://img.my.csdn.net/uploads/201304/03/1364952814_35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62101"/>
            <a:ext cx="42291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讲座介绍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第一讲 机器学习概述</a:t>
            </a:r>
            <a:endParaRPr kumimoji="1" lang="en-US" altLang="zh-CN" dirty="0" smtClean="0"/>
          </a:p>
          <a:p>
            <a:r>
              <a:rPr lang="zh-CN" altLang="en-US" dirty="0"/>
              <a:t>预备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kumimoji="1" lang="zh-CN" altLang="en-US" dirty="0"/>
              <a:t>第二</a:t>
            </a:r>
            <a:r>
              <a:rPr kumimoji="1" lang="zh-CN" altLang="en-US" dirty="0" smtClean="0"/>
              <a:t>讲 感知机和</a:t>
            </a:r>
            <a:r>
              <a:rPr kumimoji="1" lang="en-US" altLang="zh-CN" dirty="0" smtClean="0"/>
              <a:t>SVM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讲 神经网络</a:t>
            </a:r>
            <a:endParaRPr lang="en-US" altLang="zh-CN" dirty="0" smtClean="0"/>
          </a:p>
          <a:p>
            <a:r>
              <a:rPr kumimoji="1" lang="zh-CN" altLang="en-US" dirty="0"/>
              <a:t>第四</a:t>
            </a:r>
            <a:r>
              <a:rPr kumimoji="1" lang="zh-CN" altLang="en-US" dirty="0" smtClean="0"/>
              <a:t>讲 神经网络优化</a:t>
            </a:r>
            <a:endParaRPr kumimoji="1" lang="en-US" altLang="zh-CN" dirty="0" smtClean="0"/>
          </a:p>
          <a:p>
            <a:r>
              <a:rPr lang="zh-CN" altLang="en-US" dirty="0"/>
              <a:t>第五</a:t>
            </a:r>
            <a:r>
              <a:rPr lang="zh-CN" altLang="en-US" dirty="0" smtClean="0"/>
              <a:t>讲 神经网络应用实例（搜索引擎）</a:t>
            </a:r>
            <a:endParaRPr lang="en-US" altLang="zh-CN" dirty="0" smtClean="0"/>
          </a:p>
          <a:p>
            <a:r>
              <a:rPr kumimoji="1" lang="zh-CN" altLang="en-US" dirty="0"/>
              <a:t>第六</a:t>
            </a:r>
            <a:r>
              <a:rPr kumimoji="1" lang="zh-CN" altLang="en-US" dirty="0" smtClean="0"/>
              <a:t>讲 深度学习初探</a:t>
            </a: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6280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简单数学推导：</a:t>
            </a:r>
            <a:r>
              <a:rPr lang="zh-CN" altLang="en-US" dirty="0"/>
              <a:t>二维空间到三维空间</a:t>
            </a:r>
            <a:endParaRPr lang="en-US" altLang="zh-CN" dirty="0" smtClean="0"/>
          </a:p>
          <a:p>
            <a:r>
              <a:rPr kumimoji="1" lang="zh-CN" altLang="en-US" dirty="0" smtClean="0"/>
              <a:t>映射函数</a:t>
            </a:r>
            <a:endParaRPr kumimoji="1" lang="en-US" altLang="zh-CN" dirty="0" smtClean="0"/>
          </a:p>
          <a:p>
            <a:endParaRPr lang="en-US" altLang="ja-JP" dirty="0"/>
          </a:p>
          <a:p>
            <a:r>
              <a:rPr kumimoji="1" lang="zh-CN" altLang="en-US" dirty="0" smtClean="0"/>
              <a:t>取空间中连个点</a:t>
            </a:r>
            <a:endParaRPr kumimoji="1" lang="en-US" altLang="zh-CN" dirty="0" smtClean="0"/>
          </a:p>
          <a:p>
            <a:endParaRPr lang="en-US" altLang="ja-JP" dirty="0"/>
          </a:p>
          <a:p>
            <a:r>
              <a:rPr lang="zh-CN" altLang="en-US" dirty="0" smtClean="0"/>
              <a:t>推导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核函数：</a:t>
            </a:r>
            <a:endParaRPr lang="en-US" altLang="zh-CN" dirty="0" smtClean="0"/>
          </a:p>
          <a:p>
            <a:pPr marL="1536192" lvl="6" indent="0">
              <a:buNone/>
            </a:pPr>
            <a:r>
              <a:rPr lang="zh-CN" altLang="en-US" b="1" dirty="0"/>
              <a:t>计算两个向量在隐式映射过后的空间中的内积的函数叫做</a:t>
            </a:r>
            <a:r>
              <a:rPr lang="zh-CN" altLang="en-US" b="1" dirty="0" smtClean="0"/>
              <a:t>核函数（</a:t>
            </a:r>
            <a:r>
              <a:rPr lang="en-US" altLang="ja-JP" dirty="0"/>
              <a:t>Kernel Function</a:t>
            </a:r>
            <a:r>
              <a:rPr lang="zh-CN" altLang="en-US" b="1" dirty="0" smtClean="0"/>
              <a:t>）</a:t>
            </a:r>
            <a:endParaRPr lang="en-US" altLang="zh-CN" dirty="0" smtClean="0"/>
          </a:p>
          <a:p>
            <a:endParaRPr kumimoji="1" lang="ja-JP" altLang="en-US" dirty="0"/>
          </a:p>
        </p:txBody>
      </p:sp>
      <p:pic>
        <p:nvPicPr>
          <p:cNvPr id="11266" name="Picture 2" descr="P(x,y)=(x^2,\sqrt{2}xy,y^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1600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v_1=(x_1,y_1), v_2=(x_2,y_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33750"/>
            <a:ext cx="1704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&lt;P(v_1),P(v_2)&gt;&#10;&amp;= &amp;&lt;(x_1^2,\sqrt{2}x_1y_1,y_1^2),(x_2^2,\sqrt{2}x_2y_2,y_2^2)&gt; \\&#10;&amp;= &amp;x_1^2x_2^2 + 2x_1x_2y_1y_2+y_1^2y_2^2 \\&#10;&amp;= &amp;(x_1x_2 + y_1y_2)^2 \\&#10;&amp;= &amp;&lt;v_1,v_2&gt;^2 \\&#10;&amp;= &amp;K(v_1,v_2)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40290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K(v_1,v_2) = &lt;v_1,v_2&gt;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28" y="6088589"/>
            <a:ext cx="15144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8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zh-CN" altLang="en-US" sz="2400" dirty="0" smtClean="0"/>
              <a:t>感知机对偶形式</a:t>
            </a:r>
            <a:endParaRPr lang="en-US" altLang="ja-JP" sz="2400" dirty="0"/>
          </a:p>
          <a:p>
            <a:pPr marL="82296" indent="0">
              <a:buNone/>
            </a:pPr>
            <a:endParaRPr kumimoji="1" lang="en-US" altLang="ja-JP" sz="2400" dirty="0" smtClean="0"/>
          </a:p>
          <a:p>
            <a:pPr marL="82296" indent="0">
              <a:buNone/>
            </a:pPr>
            <a:endParaRPr kumimoji="1" lang="en-US" altLang="zh-CN" sz="2400" dirty="0" smtClean="0"/>
          </a:p>
          <a:p>
            <a:pPr marL="82296" indent="0">
              <a:buNone/>
            </a:pPr>
            <a:endParaRPr lang="en-US" altLang="zh-CN" sz="2400" dirty="0"/>
          </a:p>
          <a:p>
            <a:pPr marL="82296" indent="0">
              <a:buNone/>
            </a:pPr>
            <a:r>
              <a:rPr kumimoji="1" lang="zh-CN" altLang="en-US" sz="2400" dirty="0" smtClean="0"/>
              <a:t>映射成</a:t>
            </a:r>
            <a:endParaRPr kumimoji="1" lang="en-US" altLang="zh-CN" sz="2400" dirty="0" smtClean="0"/>
          </a:p>
          <a:p>
            <a:pPr marL="82296" indent="0">
              <a:buNone/>
            </a:pPr>
            <a:endParaRPr lang="en-US" altLang="zh-CN" sz="2400" dirty="0" smtClean="0"/>
          </a:p>
          <a:p>
            <a:pPr marL="82296" indent="0">
              <a:buNone/>
            </a:pPr>
            <a:endParaRPr lang="en-US" altLang="zh-CN" sz="2400" dirty="0"/>
          </a:p>
          <a:p>
            <a:pPr marL="82296" indent="0">
              <a:buNone/>
            </a:pPr>
            <a:endParaRPr kumimoji="1" lang="en-US" altLang="zh-CN" sz="2400" dirty="0" smtClean="0"/>
          </a:p>
          <a:p>
            <a:pPr marL="82296" indent="0">
              <a:buNone/>
            </a:pPr>
            <a:r>
              <a:rPr kumimoji="1" lang="zh-CN" altLang="en-US" sz="2400" dirty="0" smtClean="0"/>
              <a:t>再根据</a:t>
            </a:r>
            <a:r>
              <a:rPr kumimoji="1" lang="en-US" altLang="zh-CN" sz="2400" dirty="0" smtClean="0"/>
              <a:t>kernel Function</a:t>
            </a:r>
            <a:r>
              <a:rPr kumimoji="1" lang="zh-CN" altLang="en-US" sz="2400" dirty="0" smtClean="0"/>
              <a:t>有</a:t>
            </a:r>
            <a:endParaRPr kumimoji="1" lang="en-US" altLang="zh-CN" sz="2400" dirty="0" smtClean="0"/>
          </a:p>
          <a:p>
            <a:pPr marL="82296" indent="0">
              <a:buNone/>
            </a:pPr>
            <a:endParaRPr kumimoji="1" lang="en-US" altLang="zh-CN" sz="2400" dirty="0" smtClean="0"/>
          </a:p>
          <a:p>
            <a:pPr marL="82296" indent="0">
              <a:buNone/>
            </a:pPr>
            <a:endParaRPr kumimoji="1" lang="ja-JP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47332"/>
              </p:ext>
            </p:extLst>
          </p:nvPr>
        </p:nvGraphicFramePr>
        <p:xfrm>
          <a:off x="2971800" y="5410200"/>
          <a:ext cx="44878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数式" r:id="rId3" imgW="1612800" imgH="431640" progId="Equation.3">
                  <p:embed/>
                </p:oleObj>
              </mc:Choice>
              <mc:Fallback>
                <p:oleObj name="数式" r:id="rId3" imgW="161280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44878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69593"/>
              </p:ext>
            </p:extLst>
          </p:nvPr>
        </p:nvGraphicFramePr>
        <p:xfrm>
          <a:off x="3048000" y="2057400"/>
          <a:ext cx="42052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数式" r:id="rId5" imgW="1511280" imgH="431640" progId="Equation.3">
                  <p:embed/>
                </p:oleObj>
              </mc:Choice>
              <mc:Fallback>
                <p:oleObj name="数式" r:id="rId5" imgW="1511280" imgH="4316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20528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31375"/>
              </p:ext>
            </p:extLst>
          </p:nvPr>
        </p:nvGraphicFramePr>
        <p:xfrm>
          <a:off x="2971800" y="3657600"/>
          <a:ext cx="52308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数式" r:id="rId7" imgW="1879560" imgH="431640" progId="Equation.3">
                  <p:embed/>
                </p:oleObj>
              </mc:Choice>
              <mc:Fallback>
                <p:oleObj name="数式" r:id="rId7" imgW="187956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52308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核方法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kumimoji="1" lang="en-US" altLang="zh-CN" dirty="0" smtClean="0"/>
          </a:p>
          <a:p>
            <a:r>
              <a:rPr lang="en-US" altLang="ja-JP" dirty="0" err="1" smtClean="0"/>
              <a:t>LibSVM</a:t>
            </a:r>
            <a:r>
              <a:rPr lang="zh-CN" altLang="en-US" dirty="0" smtClean="0"/>
              <a:t>自带核函数</a:t>
            </a:r>
            <a:endParaRPr lang="en-US" altLang="zh-CN" dirty="0" smtClean="0"/>
          </a:p>
          <a:p>
            <a:pPr marL="653796" indent="-571500">
              <a:buFont typeface="+mj-lt"/>
              <a:buAutoNum type="romanLcPeriod"/>
            </a:pPr>
            <a:r>
              <a:rPr lang="ja-JP" altLang="en-US" dirty="0" smtClean="0"/>
              <a:t>线性</a:t>
            </a:r>
            <a:endParaRPr lang="en-US" altLang="ja-JP" dirty="0" smtClean="0"/>
          </a:p>
          <a:p>
            <a:pPr marL="653796" indent="-571500">
              <a:buFont typeface="+mj-lt"/>
              <a:buAutoNum type="romanLcPeriod"/>
            </a:pPr>
            <a:r>
              <a:rPr lang="ja-JP" altLang="en-US" dirty="0" smtClean="0"/>
              <a:t>多项式</a:t>
            </a:r>
            <a:endParaRPr lang="en-US" altLang="ja-JP" dirty="0" smtClean="0"/>
          </a:p>
          <a:p>
            <a:pPr marL="653796" indent="-571500">
              <a:buFont typeface="+mj-lt"/>
              <a:buAutoNum type="romanLcPeriod"/>
            </a:pPr>
            <a:r>
              <a:rPr lang="zh-CN" altLang="en-US" dirty="0" smtClean="0"/>
              <a:t>径向基函数</a:t>
            </a:r>
            <a:endParaRPr lang="en-US" altLang="zh-CN" dirty="0" smtClean="0"/>
          </a:p>
          <a:p>
            <a:pPr marL="653796" indent="-571500">
              <a:buFont typeface="+mj-lt"/>
              <a:buAutoNum type="romanLcPeriod"/>
            </a:pPr>
            <a:r>
              <a:rPr lang="en-US" altLang="ja-JP" b="1" dirty="0">
                <a:solidFill>
                  <a:srgbClr val="FF0000"/>
                </a:solidFill>
              </a:rPr>
              <a:t>Sigmoid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altLang="zh-CN" dirty="0"/>
          </a:p>
          <a:p>
            <a:r>
              <a:rPr kumimoji="1" lang="zh-CN" altLang="en-US" dirty="0" smtClean="0"/>
              <a:t>常用核函数</a:t>
            </a:r>
            <a:endParaRPr kumimoji="1" lang="en-US" altLang="zh-CN" dirty="0" smtClean="0"/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Fisher kernel</a:t>
            </a:r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Graph kernels</a:t>
            </a:r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Kernel smoother</a:t>
            </a:r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Polynomial </a:t>
            </a:r>
            <a:r>
              <a:rPr lang="en-US" altLang="ja-JP" dirty="0" smtClean="0"/>
              <a:t>kernel</a:t>
            </a:r>
            <a:r>
              <a:rPr lang="zh-CN" altLang="en-US" dirty="0" smtClean="0"/>
              <a:t>（多项式）</a:t>
            </a:r>
            <a:endParaRPr lang="en-US" altLang="ja-JP" dirty="0"/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RBF </a:t>
            </a:r>
            <a:r>
              <a:rPr lang="en-US" altLang="ja-JP" dirty="0" smtClean="0"/>
              <a:t>kernel</a:t>
            </a:r>
            <a:r>
              <a:rPr lang="zh-CN" altLang="en-US" dirty="0" smtClean="0"/>
              <a:t>（径向基）</a:t>
            </a:r>
            <a:endParaRPr lang="en-US" altLang="ja-JP" dirty="0"/>
          </a:p>
          <a:p>
            <a:pPr marL="653796" indent="-571500">
              <a:buFont typeface="+mj-lt"/>
              <a:buAutoNum type="romanUcPeriod"/>
            </a:pPr>
            <a:r>
              <a:rPr lang="en-US" altLang="ja-JP" dirty="0"/>
              <a:t>String kernels</a:t>
            </a:r>
            <a:endParaRPr kumimoji="1" lang="ja-JP" altLang="en-US" dirty="0"/>
          </a:p>
        </p:txBody>
      </p:sp>
      <p:sp>
        <p:nvSpPr>
          <p:cNvPr id="5" name="AutoShape 4" descr="K(X_{i},X_{j})=U_{{X_{i}}}^{T}I^{{-1}}U_{{X_{j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266" name="Picture 2" descr="K(v_1,v_2)=&lt;v_1,v_2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1438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K(v_1,v_2)=(\gamma&lt;v_1,v_2&gt;+c)^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33" y="2438400"/>
            <a:ext cx="20383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K(v_1,v_2)=\exp(-\gamma||v_1-v_2||^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2076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K(v_1,v_2)=\tanh(\gamma&lt;v_1,v_2&gt;+c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22764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784503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参考资料资料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www.dataguru.cn/thread-371987-1-1.html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en.wikipedia.org/wiki/Kernel_method</a:t>
            </a:r>
            <a:endParaRPr lang="en-US" altLang="ja-JP" dirty="0" smtClean="0"/>
          </a:p>
          <a:p>
            <a:r>
              <a:rPr lang="en-US" altLang="ja-JP" dirty="0">
                <a:hlinkClick r:id="rId4"/>
              </a:rPr>
              <a:t>https://www.youtube.com/watch?v=_</a:t>
            </a:r>
            <a:r>
              <a:rPr lang="en-US" altLang="ja-JP" dirty="0" smtClean="0">
                <a:hlinkClick r:id="rId4"/>
              </a:rPr>
              <a:t>PwhiWxHK8o&amp;t=1193s</a:t>
            </a:r>
            <a:endParaRPr lang="en-US" altLang="ja-JP" dirty="0" smtClean="0"/>
          </a:p>
          <a:p>
            <a:r>
              <a:rPr lang="en-US" altLang="ja-JP" dirty="0">
                <a:hlinkClick r:id="rId5"/>
              </a:rPr>
              <a:t>https://</a:t>
            </a:r>
            <a:r>
              <a:rPr lang="en-US" altLang="ja-JP" dirty="0" smtClean="0">
                <a:hlinkClick r:id="rId5"/>
              </a:rPr>
              <a:t>www.youtube.com/watch?v=eHsErlPJWUU&amp;t=63s</a:t>
            </a:r>
            <a:endParaRPr lang="en-US" altLang="ja-JP" dirty="0" smtClean="0"/>
          </a:p>
          <a:p>
            <a:r>
              <a:rPr lang="en-US" altLang="ja-JP" dirty="0">
                <a:hlinkClick r:id="rId6"/>
              </a:rPr>
              <a:t>https://</a:t>
            </a:r>
            <a:r>
              <a:rPr lang="en-US" altLang="ja-JP" dirty="0" smtClean="0">
                <a:hlinkClick r:id="rId6"/>
              </a:rPr>
              <a:t>www.youtube.com/watch?v=XUj5JbQihlU</a:t>
            </a:r>
            <a:endParaRPr lang="en-US" altLang="ja-JP" dirty="0" smtClean="0"/>
          </a:p>
          <a:p>
            <a:r>
              <a:rPr lang="en-US" altLang="ja-JP" dirty="0">
                <a:hlinkClick r:id="rId7"/>
              </a:rPr>
              <a:t>https://</a:t>
            </a:r>
            <a:r>
              <a:rPr lang="en-US" altLang="ja-JP" dirty="0" smtClean="0">
                <a:hlinkClick r:id="rId7"/>
              </a:rPr>
              <a:t>www.youtube.com/watch?v=6nDqY8MPLDM</a:t>
            </a:r>
            <a:endParaRPr lang="en-US" altLang="ja-JP" dirty="0"/>
          </a:p>
          <a:p>
            <a:endParaRPr lang="en-US" altLang="zh-CN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13940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机器学习基本概念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机器学习历史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机器学习算法分类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机器学习应用流程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机器学习与大数据的关系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后续讲座预备知识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i="1" dirty="0" smtClean="0">
                <a:solidFill>
                  <a:srgbClr val="00B050"/>
                </a:solidFill>
              </a:rPr>
              <a:t>第一讲</a:t>
            </a:r>
            <a:r>
              <a:rPr lang="en-US" altLang="zh-CN" i="1" dirty="0" smtClean="0">
                <a:solidFill>
                  <a:srgbClr val="00B050"/>
                </a:solidFill>
              </a:rPr>
              <a:t>http</a:t>
            </a:r>
            <a:r>
              <a:rPr lang="en-US" altLang="zh-CN" i="1" dirty="0">
                <a:solidFill>
                  <a:srgbClr val="00B050"/>
                </a:solidFill>
              </a:rPr>
              <a:t>://www.slideshare.net/juzihua1102/ss-68778361?qid=f02387e6-25c1-47dc-a003-ce5269e471ca&amp;v=&amp;b=&amp;from_search=1</a:t>
            </a:r>
            <a:endParaRPr kumimoji="1" lang="en-US" altLang="zh-CN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42482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感知机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损失函数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感知机对偶形式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支持向量机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Kernel</a:t>
            </a:r>
            <a:r>
              <a:rPr lang="zh-CN" altLang="en-US" dirty="0" smtClean="0"/>
              <a:t>方法简介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85174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Perceptron</a:t>
            </a:r>
          </a:p>
          <a:p>
            <a:r>
              <a:rPr kumimoji="1" lang="ja-JP" altLang="en-US" dirty="0"/>
              <a:t>パー</a:t>
            </a:r>
            <a:r>
              <a:rPr kumimoji="1" lang="ja-JP" altLang="en-US" dirty="0" smtClean="0"/>
              <a:t>セプトロン</a:t>
            </a:r>
            <a:endParaRPr kumimoji="1" lang="en-US" altLang="ja-JP" dirty="0" smtClean="0"/>
          </a:p>
          <a:p>
            <a:r>
              <a:rPr lang="zh-CN" altLang="en-US" dirty="0" smtClean="0"/>
              <a:t>感知机算法：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Perceptron Learning </a:t>
            </a:r>
            <a:r>
              <a:rPr lang="en-US" altLang="zh-CN" dirty="0" err="1" smtClean="0"/>
              <a:t>Algorithom</a:t>
            </a:r>
            <a:r>
              <a:rPr lang="ja-JP" altLang="en-US" dirty="0" smtClean="0"/>
              <a:t>⇒</a:t>
            </a:r>
            <a:r>
              <a:rPr lang="en-US" altLang="ja-JP" dirty="0" smtClean="0"/>
              <a:t>PLA</a:t>
            </a:r>
          </a:p>
          <a:p>
            <a:endParaRPr kumimoji="1" lang="en-US" altLang="zh-CN" dirty="0" smtClean="0"/>
          </a:p>
          <a:p>
            <a:pPr marL="82296" indent="0">
              <a:buNone/>
            </a:pPr>
            <a:r>
              <a:rPr lang="zh-CN" altLang="en-US" sz="2400" dirty="0" smtClean="0"/>
              <a:t>       感知机是使用</a:t>
            </a:r>
            <a:r>
              <a:rPr lang="zh-CN" altLang="en-US" sz="2400" dirty="0"/>
              <a:t>特征向量来表示的前馈式人工神经网络，它是一种二元分类器，把矩阵上的输入 </a:t>
            </a:r>
            <a:r>
              <a:rPr lang="en-US" altLang="zh-CN" sz="2400" dirty="0"/>
              <a:t> x</a:t>
            </a:r>
            <a:r>
              <a:rPr lang="zh-CN" altLang="en-US" sz="2400" dirty="0"/>
              <a:t>（实数值向量）映射到输出值 </a:t>
            </a:r>
            <a:r>
              <a:rPr lang="en-US" altLang="zh-CN" sz="2400" dirty="0"/>
              <a:t>f(x)</a:t>
            </a:r>
            <a:r>
              <a:rPr lang="zh-CN" altLang="en-US" sz="2400" dirty="0"/>
              <a:t>上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283410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灵感来自神经元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6" y="2286000"/>
            <a:ext cx="6429375" cy="4267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02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具体问题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首都</a:t>
            </a:r>
            <a:r>
              <a:rPr lang="zh-CN" altLang="en-US" dirty="0"/>
              <a:t>圈</a:t>
            </a:r>
            <a:r>
              <a:rPr kumimoji="1" lang="zh-CN" altLang="en-US" dirty="0" smtClean="0"/>
              <a:t>租房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特征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ja-JP" altLang="en-US" dirty="0" smtClean="0"/>
              <a:t>　　</a:t>
            </a:r>
            <a:r>
              <a:rPr lang="en-US" altLang="zh-CN" dirty="0" smtClean="0"/>
              <a:t>X1:</a:t>
            </a:r>
            <a:r>
              <a:rPr kumimoji="1" lang="zh-CN" altLang="en-US" dirty="0" smtClean="0"/>
              <a:t>房租</a:t>
            </a:r>
            <a:endParaRPr kumimoji="1" lang="en-US" altLang="zh-CN" dirty="0" smtClean="0"/>
          </a:p>
          <a:p>
            <a:pPr lvl="1"/>
            <a:r>
              <a:rPr lang="ja-JP" altLang="en-US" dirty="0" smtClean="0"/>
              <a:t>　　</a:t>
            </a:r>
            <a:r>
              <a:rPr lang="en-US" altLang="zh-CN" dirty="0" smtClean="0"/>
              <a:t>X2:</a:t>
            </a:r>
            <a:r>
              <a:rPr lang="zh-CN" altLang="en-US" dirty="0" smtClean="0"/>
              <a:t>通勤时间</a:t>
            </a:r>
            <a:endParaRPr lang="en-US" altLang="zh-CN" dirty="0" smtClean="0"/>
          </a:p>
          <a:p>
            <a:pPr lvl="1"/>
            <a:r>
              <a:rPr lang="ja-JP" altLang="en-US" dirty="0" smtClean="0"/>
              <a:t>　　</a:t>
            </a:r>
            <a:r>
              <a:rPr lang="en-US" altLang="zh-CN" dirty="0" smtClean="0"/>
              <a:t>X3:</a:t>
            </a:r>
            <a:r>
              <a:rPr lang="zh-CN" altLang="en-US" dirty="0" smtClean="0"/>
              <a:t>房屋大小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归一化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原因：量纲统一</a:t>
            </a:r>
            <a:endParaRPr lang="en-US" altLang="zh-CN" dirty="0" smtClean="0"/>
          </a:p>
          <a:p>
            <a:pPr lvl="1"/>
            <a:r>
              <a:rPr lang="zh-CN" altLang="en-US" dirty="0"/>
              <a:t>范围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03504" lvl="2" indent="0">
              <a:buNone/>
            </a:pPr>
            <a:r>
              <a:rPr lang="zh-CN" altLang="en-US" dirty="0" smtClean="0"/>
              <a:t>             房租：</a:t>
            </a:r>
            <a:r>
              <a:rPr lang="en-US" altLang="zh-CN" dirty="0" smtClean="0"/>
              <a:t>X1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[0, 20</a:t>
            </a:r>
            <a:r>
              <a:rPr lang="ja-JP" altLang="en-US" dirty="0" smtClean="0"/>
              <a:t>万円</a:t>
            </a:r>
            <a:r>
              <a:rPr lang="en-US" altLang="ja-JP" dirty="0" smtClean="0"/>
              <a:t>]</a:t>
            </a:r>
          </a:p>
          <a:p>
            <a:pPr marL="603504" lvl="2" indent="0">
              <a:buNone/>
            </a:pPr>
            <a:r>
              <a:rPr lang="zh-CN" altLang="en-US" dirty="0" smtClean="0"/>
              <a:t>             通勤：</a:t>
            </a:r>
            <a:r>
              <a:rPr lang="en-US" altLang="zh-CN" dirty="0" smtClean="0"/>
              <a:t>X3</a:t>
            </a:r>
            <a:r>
              <a:rPr lang="ja-JP" altLang="en-US" dirty="0" smtClean="0"/>
              <a:t>～</a:t>
            </a:r>
            <a:r>
              <a:rPr lang="en-US" altLang="ja-JP" dirty="0" smtClean="0"/>
              <a:t>[0, 3</a:t>
            </a:r>
            <a:r>
              <a:rPr lang="zh-CN" altLang="en-US" dirty="0" smtClean="0"/>
              <a:t>小时</a:t>
            </a:r>
            <a:r>
              <a:rPr lang="en-US" altLang="ja-JP" dirty="0" smtClean="0"/>
              <a:t>]</a:t>
            </a:r>
          </a:p>
          <a:p>
            <a:pPr marL="603504" lvl="2" indent="0">
              <a:buNone/>
            </a:pPr>
            <a:r>
              <a:rPr lang="en-US" altLang="ja-JP" dirty="0" smtClean="0"/>
              <a:t>             </a:t>
            </a:r>
            <a:r>
              <a:rPr lang="zh-CN" altLang="en-US" dirty="0"/>
              <a:t>大小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X4</a:t>
            </a:r>
            <a:r>
              <a:rPr lang="ja-JP" altLang="en-US" dirty="0" smtClean="0"/>
              <a:t>～</a:t>
            </a:r>
            <a:r>
              <a:rPr lang="en-US" altLang="ja-JP" dirty="0" smtClean="0"/>
              <a:t>[1K, 4DK]</a:t>
            </a:r>
          </a:p>
          <a:p>
            <a:pPr marL="82296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最简单做法：</a:t>
            </a:r>
            <a:r>
              <a:rPr lang="zh-CN" altLang="en-US" dirty="0"/>
              <a:t>线性函数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dirty="0" smtClean="0"/>
              <a:t>	</a:t>
            </a:r>
            <a:r>
              <a:rPr lang="en-US" altLang="ja-JP" i="1" dirty="0" smtClean="0">
                <a:solidFill>
                  <a:srgbClr val="00B050"/>
                </a:solidFill>
              </a:rPr>
              <a:t>y</a:t>
            </a:r>
            <a:r>
              <a:rPr lang="en-US" altLang="ja-JP" i="1" dirty="0">
                <a:solidFill>
                  <a:srgbClr val="00B050"/>
                </a:solidFill>
              </a:rPr>
              <a:t>=(x-</a:t>
            </a:r>
            <a:r>
              <a:rPr lang="en-US" altLang="ja-JP" i="1" dirty="0" err="1">
                <a:solidFill>
                  <a:srgbClr val="00B050"/>
                </a:solidFill>
              </a:rPr>
              <a:t>MinValue</a:t>
            </a:r>
            <a:r>
              <a:rPr lang="en-US" altLang="ja-JP" i="1" dirty="0">
                <a:solidFill>
                  <a:srgbClr val="00B050"/>
                </a:solidFill>
              </a:rPr>
              <a:t>)/(</a:t>
            </a:r>
            <a:r>
              <a:rPr lang="en-US" altLang="ja-JP" i="1" dirty="0" err="1">
                <a:solidFill>
                  <a:srgbClr val="00B050"/>
                </a:solidFill>
              </a:rPr>
              <a:t>MaxValue-MinValue</a:t>
            </a:r>
            <a:r>
              <a:rPr lang="en-US" altLang="ja-JP" i="1" dirty="0" smtClean="0">
                <a:solidFill>
                  <a:srgbClr val="00B05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分类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可租类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不租类</a:t>
            </a: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14291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5647</TotalTime>
  <Words>792</Words>
  <Application>Microsoft Office PowerPoint</Application>
  <PresentationFormat>全屏显示(4:3)</PresentationFormat>
  <Paragraphs>281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夏至</vt:lpstr>
      <vt:lpstr>数式</vt:lpstr>
      <vt:lpstr>Microsoft 公式 3.0</vt:lpstr>
      <vt:lpstr>感知机与SVM</vt:lpstr>
      <vt:lpstr>PanoTech-全景技术</vt:lpstr>
      <vt:lpstr>自我介绍</vt:lpstr>
      <vt:lpstr>讲座介绍</vt:lpstr>
      <vt:lpstr>第一讲内容</vt:lpstr>
      <vt:lpstr>第二讲内容</vt:lpstr>
      <vt:lpstr>感知机</vt:lpstr>
      <vt:lpstr>感知机</vt:lpstr>
      <vt:lpstr>典型问题</vt:lpstr>
      <vt:lpstr>感知机</vt:lpstr>
      <vt:lpstr>偏置处理</vt:lpstr>
      <vt:lpstr>感知机--AND</vt:lpstr>
      <vt:lpstr>感知机--OR</vt:lpstr>
      <vt:lpstr>感知机--XOR</vt:lpstr>
      <vt:lpstr>感知机--XOR</vt:lpstr>
      <vt:lpstr>感知机汇总</vt:lpstr>
      <vt:lpstr>感知机--数学表示</vt:lpstr>
      <vt:lpstr>单层感知机实例</vt:lpstr>
      <vt:lpstr>单层感知机实例</vt:lpstr>
      <vt:lpstr>单层感知机实例</vt:lpstr>
      <vt:lpstr>损失函数</vt:lpstr>
      <vt:lpstr>损失函数</vt:lpstr>
      <vt:lpstr>※参考——点到超平面距离</vt:lpstr>
      <vt:lpstr>损失函数</vt:lpstr>
      <vt:lpstr>感知机算法</vt:lpstr>
      <vt:lpstr>感知机对偶算法</vt:lpstr>
      <vt:lpstr>感知机对偶算法</vt:lpstr>
      <vt:lpstr>感知机问题</vt:lpstr>
      <vt:lpstr>感知机问题</vt:lpstr>
      <vt:lpstr>泛化性能——支持向量机</vt:lpstr>
      <vt:lpstr>支持向量机</vt:lpstr>
      <vt:lpstr>支持向量机</vt:lpstr>
      <vt:lpstr>支持向量机</vt:lpstr>
      <vt:lpstr>线性可分 </vt:lpstr>
      <vt:lpstr>线性不可分</vt:lpstr>
      <vt:lpstr>核方法</vt:lpstr>
      <vt:lpstr>核方法</vt:lpstr>
      <vt:lpstr>核方法</vt:lpstr>
      <vt:lpstr>核方法</vt:lpstr>
      <vt:lpstr>核方法</vt:lpstr>
      <vt:lpstr>核方法</vt:lpstr>
      <vt:lpstr>核方法</vt:lpstr>
      <vt:lpstr>参考资料资料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Python基礎</dc:title>
  <dc:creator>Administrator</dc:creator>
  <cp:lastModifiedBy>Administrator</cp:lastModifiedBy>
  <cp:revision>205</cp:revision>
  <dcterms:created xsi:type="dcterms:W3CDTF">2016-10-23T12:31:50Z</dcterms:created>
  <dcterms:modified xsi:type="dcterms:W3CDTF">2016-12-02T14:19:54Z</dcterms:modified>
</cp:coreProperties>
</file>