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0" r:id="rId3"/>
    <p:sldId id="266" r:id="rId4"/>
    <p:sldId id="286" r:id="rId5"/>
    <p:sldId id="290" r:id="rId6"/>
    <p:sldId id="259" r:id="rId7"/>
    <p:sldId id="261" r:id="rId8"/>
    <p:sldId id="262" r:id="rId9"/>
    <p:sldId id="256" r:id="rId10"/>
    <p:sldId id="267" r:id="rId11"/>
    <p:sldId id="281" r:id="rId12"/>
    <p:sldId id="257" r:id="rId13"/>
    <p:sldId id="264" r:id="rId14"/>
    <p:sldId id="265" r:id="rId15"/>
    <p:sldId id="291" r:id="rId16"/>
    <p:sldId id="292" r:id="rId17"/>
    <p:sldId id="293" r:id="rId18"/>
    <p:sldId id="294" r:id="rId19"/>
    <p:sldId id="295" r:id="rId20"/>
    <p:sldId id="270" r:id="rId21"/>
    <p:sldId id="271" r:id="rId22"/>
    <p:sldId id="275" r:id="rId23"/>
    <p:sldId id="272" r:id="rId24"/>
    <p:sldId id="273" r:id="rId25"/>
    <p:sldId id="274" r:id="rId26"/>
    <p:sldId id="269" r:id="rId27"/>
    <p:sldId id="296" r:id="rId28"/>
    <p:sldId id="263" r:id="rId29"/>
    <p:sldId id="258" r:id="rId30"/>
    <p:sldId id="282" r:id="rId31"/>
    <p:sldId id="288" r:id="rId32"/>
    <p:sldId id="276" r:id="rId33"/>
    <p:sldId id="279" r:id="rId34"/>
    <p:sldId id="280" r:id="rId35"/>
    <p:sldId id="283" r:id="rId36"/>
    <p:sldId id="284" r:id="rId37"/>
    <p:sldId id="277" r:id="rId38"/>
    <p:sldId id="278" r:id="rId39"/>
    <p:sldId id="285" r:id="rId40"/>
    <p:sldId id="287" r:id="rId41"/>
    <p:sldId id="28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2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2016/11/12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image/history.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image/machinelearningalgorithms.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uanfazu.com/t/ji-qi-xue-xi-he-shen-du-xue-xi-xue-xi-zi-liao/126" TargetMode="External"/><Relationship Id="rId2" Type="http://schemas.openxmlformats.org/officeDocument/2006/relationships/hyperlink" Target="http://lxw1234.com/archives/2016/05/649.htm" TargetMode="Externa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www.tutorialspoint.com/execute_python_online.php" TargetMode="External"/><Relationship Id="rId4" Type="http://schemas.openxmlformats.org/officeDocument/2006/relationships/hyperlink" Target="http://www.devstore.cn/essay/essayInfo/6608.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机器学习概述</a:t>
            </a:r>
            <a:endParaRPr kumimoji="1" lang="ja-JP" altLang="en-US" dirty="0"/>
          </a:p>
        </p:txBody>
      </p:sp>
    </p:spTree>
    <p:extLst>
      <p:ext uri="{BB962C8B-B14F-4D97-AF65-F5344CB8AC3E}">
        <p14:creationId xmlns:p14="http://schemas.microsoft.com/office/powerpoint/2010/main" val="3362090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机器学习简史</a:t>
            </a:r>
            <a:endParaRPr kumimoji="1" lang="ja-JP" altLang="en-US" dirty="0"/>
          </a:p>
        </p:txBody>
      </p:sp>
      <p:sp>
        <p:nvSpPr>
          <p:cNvPr id="3" name="内容占位符 2"/>
          <p:cNvSpPr>
            <a:spLocks noGrp="1"/>
          </p:cNvSpPr>
          <p:nvPr>
            <p:ph idx="1"/>
          </p:nvPr>
        </p:nvSpPr>
        <p:spPr>
          <a:xfrm>
            <a:off x="1435608" y="1447800"/>
            <a:ext cx="7498080" cy="4933528"/>
          </a:xfrm>
        </p:spPr>
        <p:txBody>
          <a:bodyPr>
            <a:normAutofit fontScale="92500" lnSpcReduction="10000"/>
          </a:bodyPr>
          <a:lstStyle/>
          <a:p>
            <a:r>
              <a:rPr lang="en-US" altLang="ja-JP" sz="2400" dirty="0" smtClean="0">
                <a:latin typeface="HGP教科書体" panose="02020600000000000000" pitchFamily="18" charset="-128"/>
                <a:ea typeface="HGP教科書体" panose="02020600000000000000" pitchFamily="18" charset="-128"/>
              </a:rPr>
              <a:t>1957</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smtClean="0">
                <a:latin typeface="HGP教科書体" panose="02020600000000000000" pitchFamily="18" charset="-128"/>
                <a:ea typeface="HGP教科書体" panose="02020600000000000000" pitchFamily="18" charset="-128"/>
              </a:rPr>
              <a:t>，</a:t>
            </a:r>
            <a:r>
              <a:rPr lang="en-US" altLang="ja-JP" sz="2400" dirty="0" smtClean="0">
                <a:latin typeface="HGP教科書体" panose="02020600000000000000" pitchFamily="18" charset="-128"/>
                <a:ea typeface="HGP教科書体" panose="02020600000000000000" pitchFamily="18" charset="-128"/>
              </a:rPr>
              <a:t>Rosenblatt</a:t>
            </a:r>
            <a:r>
              <a:rPr lang="ja-JP" altLang="en-US" sz="2400" dirty="0" smtClean="0">
                <a:latin typeface="HGP教科書体" panose="02020600000000000000" pitchFamily="18" charset="-128"/>
                <a:ea typeface="HGP教科書体" panose="02020600000000000000" pitchFamily="18" charset="-128"/>
              </a:rPr>
              <a:t>首先</a:t>
            </a:r>
            <a:r>
              <a:rPr lang="ja-JP" altLang="en-US" sz="2400" dirty="0">
                <a:latin typeface="HGP教科書体" panose="02020600000000000000" pitchFamily="18" charset="-128"/>
                <a:ea typeface="HGP教科書体" panose="02020600000000000000" pitchFamily="18" charset="-128"/>
              </a:rPr>
              <a:t>提出了感知机算法</a:t>
            </a:r>
            <a:endParaRPr lang="en-US" altLang="ja-JP" sz="2400" dirty="0" smtClean="0">
              <a:latin typeface="HGP教科書体" panose="02020600000000000000" pitchFamily="18" charset="-128"/>
              <a:ea typeface="HGP教科書体" panose="02020600000000000000" pitchFamily="18" charset="-128"/>
            </a:endParaRPr>
          </a:p>
          <a:p>
            <a:r>
              <a:rPr lang="en-US" altLang="ja-JP" sz="2400" dirty="0" smtClean="0">
                <a:latin typeface="HGP教科書体" panose="02020600000000000000" pitchFamily="18" charset="-128"/>
                <a:ea typeface="HGP教科書体" panose="02020600000000000000" pitchFamily="18" charset="-128"/>
              </a:rPr>
              <a:t>1967</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a:latin typeface="HGP教科書体" panose="02020600000000000000" pitchFamily="18" charset="-128"/>
                <a:ea typeface="HGP教科書体" panose="02020600000000000000" pitchFamily="18" charset="-128"/>
              </a:rPr>
              <a:t>，</a:t>
            </a:r>
            <a:r>
              <a:rPr lang="ja-JP" altLang="en-US" sz="2400" dirty="0" smtClean="0">
                <a:latin typeface="HGP教科書体" panose="02020600000000000000" pitchFamily="18" charset="-128"/>
                <a:ea typeface="HGP教科書体" panose="02020600000000000000" pitchFamily="18" charset="-128"/>
              </a:rPr>
              <a:t>最近邻</a:t>
            </a:r>
            <a:r>
              <a:rPr lang="ja-JP" altLang="en-US" sz="2400" dirty="0">
                <a:latin typeface="HGP教科書体" panose="02020600000000000000" pitchFamily="18" charset="-128"/>
                <a:ea typeface="HGP教科書体" panose="02020600000000000000" pitchFamily="18" charset="-128"/>
              </a:rPr>
              <a:t>算法</a:t>
            </a:r>
            <a:r>
              <a:rPr lang="ja-JP" altLang="en-US" sz="2400" dirty="0" smtClean="0">
                <a:latin typeface="HGP教科書体" panose="02020600000000000000" pitchFamily="18" charset="-128"/>
                <a:ea typeface="HGP教科書体" panose="02020600000000000000" pitchFamily="18" charset="-128"/>
              </a:rPr>
              <a:t>（</a:t>
            </a:r>
            <a:r>
              <a:rPr lang="en-US" altLang="zh-CN" sz="2400" dirty="0" smtClean="0">
                <a:latin typeface="HGP教科書体" panose="02020600000000000000" pitchFamily="18" charset="-128"/>
                <a:ea typeface="HGP教科書体" panose="02020600000000000000" pitchFamily="18" charset="-128"/>
              </a:rPr>
              <a:t>N</a:t>
            </a:r>
            <a:r>
              <a:rPr lang="en-US" altLang="ja-JP" sz="2400" dirty="0" smtClean="0">
                <a:latin typeface="HGP教科書体" panose="02020600000000000000" pitchFamily="18" charset="-128"/>
                <a:ea typeface="HGP教科書体" panose="02020600000000000000" pitchFamily="18" charset="-128"/>
              </a:rPr>
              <a:t>earest neighbor </a:t>
            </a:r>
            <a:r>
              <a:rPr lang="en-US" altLang="ja-JP" sz="2400" dirty="0">
                <a:latin typeface="HGP教科書体" panose="02020600000000000000" pitchFamily="18" charset="-128"/>
                <a:ea typeface="HGP教科書体" panose="02020600000000000000" pitchFamily="18" charset="-128"/>
              </a:rPr>
              <a:t>algorithm</a:t>
            </a:r>
            <a:r>
              <a:rPr lang="ja-JP" altLang="en-US" sz="2400" dirty="0">
                <a:latin typeface="HGP教科書体" panose="02020600000000000000" pitchFamily="18" charset="-128"/>
                <a:ea typeface="HGP教科書体" panose="02020600000000000000" pitchFamily="18" charset="-128"/>
              </a:rPr>
              <a:t>）</a:t>
            </a:r>
            <a:r>
              <a:rPr lang="ja-JP" altLang="en-US" sz="2400" dirty="0" smtClean="0">
                <a:latin typeface="HGP教科書体" panose="02020600000000000000" pitchFamily="18" charset="-128"/>
                <a:ea typeface="HGP教科書体" panose="02020600000000000000" pitchFamily="18" charset="-128"/>
              </a:rPr>
              <a:t>出现</a:t>
            </a:r>
            <a:endParaRPr lang="en-US" altLang="ja-JP" sz="2400" dirty="0" smtClean="0">
              <a:latin typeface="HGP教科書体" panose="02020600000000000000" pitchFamily="18" charset="-128"/>
              <a:ea typeface="HGP教科書体" panose="02020600000000000000" pitchFamily="18" charset="-128"/>
            </a:endParaRPr>
          </a:p>
          <a:p>
            <a:r>
              <a:rPr lang="en-US" altLang="ja-JP" sz="2400" dirty="0" smtClean="0">
                <a:latin typeface="HGP教科書体" panose="02020600000000000000" pitchFamily="18" charset="-128"/>
                <a:ea typeface="HGP教科書体" panose="02020600000000000000" pitchFamily="18" charset="-128"/>
              </a:rPr>
              <a:t>1969</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smtClean="0">
                <a:latin typeface="HGP教科書体" panose="02020600000000000000" pitchFamily="18" charset="-128"/>
                <a:ea typeface="HGP教科書体" panose="02020600000000000000" pitchFamily="18" charset="-128"/>
              </a:rPr>
              <a:t>，</a:t>
            </a:r>
            <a:r>
              <a:rPr lang="en-US" altLang="ja-JP" sz="2400" dirty="0" smtClean="0">
                <a:latin typeface="HGP教科書体" panose="02020600000000000000" pitchFamily="18" charset="-128"/>
                <a:ea typeface="HGP教科書体" panose="02020600000000000000" pitchFamily="18" charset="-128"/>
              </a:rPr>
              <a:t>Minsky</a:t>
            </a:r>
            <a:r>
              <a:rPr lang="ja-JP" altLang="en-US" sz="2400" dirty="0" smtClean="0">
                <a:latin typeface="HGP教科書体" panose="02020600000000000000" pitchFamily="18" charset="-128"/>
                <a:ea typeface="HGP教科書体" panose="02020600000000000000" pitchFamily="18" charset="-128"/>
              </a:rPr>
              <a:t>与</a:t>
            </a:r>
            <a:r>
              <a:rPr lang="en-US" altLang="ja-JP" sz="2400" dirty="0" err="1" smtClean="0">
                <a:latin typeface="HGP教科書体" panose="02020600000000000000" pitchFamily="18" charset="-128"/>
                <a:ea typeface="HGP教科書体" panose="02020600000000000000" pitchFamily="18" charset="-128"/>
              </a:rPr>
              <a:t>Paper</a:t>
            </a:r>
            <a:r>
              <a:rPr lang="en-US" altLang="zh-CN" sz="2400" dirty="0" err="1" smtClean="0">
                <a:latin typeface="HGP教科書体" panose="02020600000000000000" pitchFamily="18" charset="-128"/>
                <a:ea typeface="HGP教科書体" panose="02020600000000000000" pitchFamily="18" charset="-128"/>
              </a:rPr>
              <a:t>t</a:t>
            </a:r>
            <a:r>
              <a:rPr lang="ja-JP" altLang="en-US" sz="2400" dirty="0" smtClean="0">
                <a:latin typeface="HGP教科書体" panose="02020600000000000000" pitchFamily="18" charset="-128"/>
                <a:ea typeface="HGP教科書体" panose="02020600000000000000" pitchFamily="18" charset="-128"/>
              </a:rPr>
              <a:t>出版</a:t>
            </a:r>
            <a:r>
              <a:rPr lang="en-US" altLang="ja-JP" sz="2400" dirty="0" smtClean="0">
                <a:latin typeface="HGP教科書体" panose="02020600000000000000" pitchFamily="18" charset="-128"/>
                <a:ea typeface="HGP教科書体" panose="02020600000000000000" pitchFamily="18" charset="-128"/>
              </a:rPr>
              <a:t>Perceptron</a:t>
            </a:r>
            <a:r>
              <a:rPr lang="en-US" altLang="ja-JP" sz="2400" dirty="0">
                <a:latin typeface="HGP教科書体" panose="02020600000000000000" pitchFamily="18" charset="-128"/>
                <a:ea typeface="HGP教科書体" panose="02020600000000000000" pitchFamily="18" charset="-128"/>
              </a:rPr>
              <a:t>(《</a:t>
            </a:r>
            <a:r>
              <a:rPr lang="ja-JP" altLang="en-US" sz="2400" dirty="0">
                <a:latin typeface="HGP教科書体" panose="02020600000000000000" pitchFamily="18" charset="-128"/>
                <a:ea typeface="HGP教科書体" panose="02020600000000000000" pitchFamily="18" charset="-128"/>
              </a:rPr>
              <a:t>感知机</a:t>
            </a:r>
            <a:r>
              <a:rPr lang="en-US" altLang="ja-JP" sz="2400" dirty="0">
                <a:latin typeface="HGP教科書体" panose="02020600000000000000" pitchFamily="18" charset="-128"/>
                <a:ea typeface="HGP教科書体" panose="02020600000000000000" pitchFamily="18" charset="-128"/>
              </a:rPr>
              <a:t>》)</a:t>
            </a:r>
            <a:r>
              <a:rPr lang="ja-JP" altLang="en-US" sz="2400" dirty="0" smtClean="0">
                <a:latin typeface="HGP教科書体" panose="02020600000000000000" pitchFamily="18" charset="-128"/>
                <a:ea typeface="HGP教科書体" panose="02020600000000000000" pitchFamily="18" charset="-128"/>
              </a:rPr>
              <a:t>。</a:t>
            </a:r>
            <a:r>
              <a:rPr lang="zh-CN" altLang="en-US" sz="2400" dirty="0" smtClean="0">
                <a:latin typeface="HGP教科書体" panose="02020600000000000000" pitchFamily="18" charset="-128"/>
                <a:ea typeface="HGP教科書体" panose="02020600000000000000" pitchFamily="18" charset="-128"/>
              </a:rPr>
              <a:t>（</a:t>
            </a:r>
            <a:r>
              <a:rPr lang="en-US" altLang="ja-JP" sz="2400" dirty="0" smtClean="0">
                <a:latin typeface="HGP教科書体" panose="02020600000000000000" pitchFamily="18" charset="-128"/>
                <a:ea typeface="HGP教科書体" panose="02020600000000000000" pitchFamily="18" charset="-128"/>
              </a:rPr>
              <a:t>XOR </a:t>
            </a:r>
            <a:r>
              <a:rPr lang="ja-JP" altLang="en-US" sz="2400" dirty="0" smtClean="0">
                <a:latin typeface="HGP教科書体" panose="02020600000000000000" pitchFamily="18" charset="-128"/>
                <a:ea typeface="HGP教科書体" panose="02020600000000000000" pitchFamily="18" charset="-128"/>
              </a:rPr>
              <a:t>问题</a:t>
            </a:r>
            <a:r>
              <a:rPr lang="zh-CN" altLang="en-US" sz="2400" dirty="0" smtClean="0">
                <a:latin typeface="HGP教科書体" panose="02020600000000000000" pitchFamily="18" charset="-128"/>
                <a:ea typeface="HGP教科書体" panose="02020600000000000000" pitchFamily="18" charset="-128"/>
              </a:rPr>
              <a:t>）</a:t>
            </a:r>
            <a:endParaRPr lang="en-US" altLang="ja-JP" sz="2400" dirty="0" smtClean="0">
              <a:latin typeface="HGP教科書体" panose="02020600000000000000" pitchFamily="18" charset="-128"/>
              <a:ea typeface="HGP教科書体" panose="02020600000000000000" pitchFamily="18" charset="-128"/>
            </a:endParaRPr>
          </a:p>
          <a:p>
            <a:r>
              <a:rPr lang="en-US" altLang="zh-CN" sz="2400" dirty="0">
                <a:latin typeface="HGP教科書体" panose="02020600000000000000" pitchFamily="18" charset="-128"/>
                <a:ea typeface="HGP教科書体" panose="02020600000000000000" pitchFamily="18" charset="-128"/>
              </a:rPr>
              <a:t>1981</a:t>
            </a:r>
            <a:r>
              <a:rPr lang="zh-CN" altLang="en-US" sz="2400" dirty="0">
                <a:latin typeface="HGP教科書体" panose="02020600000000000000" pitchFamily="18" charset="-128"/>
                <a:ea typeface="HGP教科書体" panose="02020600000000000000" pitchFamily="18" charset="-128"/>
              </a:rPr>
              <a:t>年，伟博</a:t>
            </a:r>
            <a:r>
              <a:rPr lang="zh-CN" altLang="en-US" sz="2400" dirty="0" smtClean="0">
                <a:latin typeface="HGP教科書体" panose="02020600000000000000" pitchFamily="18" charset="-128"/>
                <a:ea typeface="HGP教科書体" panose="02020600000000000000" pitchFamily="18" charset="-128"/>
              </a:rPr>
              <a:t>斯在神经网络应用反向传播</a:t>
            </a:r>
            <a:r>
              <a:rPr lang="en-US" altLang="zh-CN" sz="2400" dirty="0">
                <a:latin typeface="HGP教科書体" panose="02020600000000000000" pitchFamily="18" charset="-128"/>
                <a:ea typeface="HGP教科書体" panose="02020600000000000000" pitchFamily="18" charset="-128"/>
              </a:rPr>
              <a:t>(BP)</a:t>
            </a:r>
            <a:r>
              <a:rPr lang="zh-CN" altLang="en-US" sz="2400" dirty="0" smtClean="0">
                <a:latin typeface="HGP教科書体" panose="02020600000000000000" pitchFamily="18" charset="-128"/>
                <a:ea typeface="HGP教科書体" panose="02020600000000000000" pitchFamily="18" charset="-128"/>
              </a:rPr>
              <a:t>算法</a:t>
            </a:r>
            <a:endParaRPr lang="en-US" altLang="zh-CN" sz="2400" dirty="0" smtClean="0">
              <a:latin typeface="HGP教科書体" panose="02020600000000000000" pitchFamily="18" charset="-128"/>
              <a:ea typeface="HGP教科書体" panose="02020600000000000000" pitchFamily="18" charset="-128"/>
            </a:endParaRPr>
          </a:p>
          <a:p>
            <a:r>
              <a:rPr lang="en-US" altLang="ja-JP" sz="2400" dirty="0" smtClean="0">
                <a:latin typeface="HGP教科書体" panose="02020600000000000000" pitchFamily="18" charset="-128"/>
                <a:ea typeface="HGP教科書体" panose="02020600000000000000" pitchFamily="18" charset="-128"/>
              </a:rPr>
              <a:t>1986</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a:latin typeface="HGP教科書体" panose="02020600000000000000" pitchFamily="18" charset="-128"/>
                <a:ea typeface="HGP教科書体" panose="02020600000000000000" pitchFamily="18" charset="-128"/>
              </a:rPr>
              <a:t>，</a:t>
            </a:r>
            <a:r>
              <a:rPr lang="ja-JP" altLang="en-US" sz="2400" dirty="0" smtClean="0">
                <a:latin typeface="HGP教科書体" panose="02020600000000000000" pitchFamily="18" charset="-128"/>
                <a:ea typeface="HGP教科書体" panose="02020600000000000000" pitchFamily="18" charset="-128"/>
              </a:rPr>
              <a:t>昆兰提出</a:t>
            </a:r>
            <a:r>
              <a:rPr lang="ja-JP" altLang="en-US" sz="2400" dirty="0">
                <a:latin typeface="HGP教科書体" panose="02020600000000000000" pitchFamily="18" charset="-128"/>
                <a:ea typeface="HGP教科書体" panose="02020600000000000000" pitchFamily="18" charset="-128"/>
              </a:rPr>
              <a:t>决策</a:t>
            </a:r>
            <a:r>
              <a:rPr lang="ja-JP" altLang="en-US" sz="2400" dirty="0" smtClean="0">
                <a:latin typeface="HGP教科書体" panose="02020600000000000000" pitchFamily="18" charset="-128"/>
                <a:ea typeface="HGP教科書体" panose="02020600000000000000" pitchFamily="18" charset="-128"/>
              </a:rPr>
              <a:t>树算法</a:t>
            </a:r>
            <a:endParaRPr lang="en-US" altLang="ja-JP" sz="2400" dirty="0" smtClean="0">
              <a:latin typeface="HGP教科書体" panose="02020600000000000000" pitchFamily="18" charset="-128"/>
              <a:ea typeface="HGP教科書体" panose="02020600000000000000" pitchFamily="18" charset="-128"/>
            </a:endParaRPr>
          </a:p>
          <a:p>
            <a:r>
              <a:rPr lang="en-US" altLang="ja-JP" sz="2400" dirty="0" smtClean="0">
                <a:latin typeface="HGP教科書体" panose="02020600000000000000" pitchFamily="18" charset="-128"/>
                <a:ea typeface="HGP教科書体" panose="02020600000000000000" pitchFamily="18" charset="-128"/>
              </a:rPr>
              <a:t>1990</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smtClean="0">
                <a:latin typeface="HGP教科書体" panose="02020600000000000000" pitchFamily="18" charset="-128"/>
                <a:ea typeface="HGP教科書体" panose="02020600000000000000" pitchFamily="18" charset="-128"/>
              </a:rPr>
              <a:t>，</a:t>
            </a:r>
            <a:r>
              <a:rPr lang="en-US" altLang="ja-JP" sz="2400" dirty="0" err="1" smtClean="0">
                <a:latin typeface="HGP教科書体" panose="02020600000000000000" pitchFamily="18" charset="-128"/>
                <a:ea typeface="HGP教科書体" panose="02020600000000000000" pitchFamily="18" charset="-128"/>
              </a:rPr>
              <a:t>Schapire</a:t>
            </a:r>
            <a:r>
              <a:rPr lang="ja-JP" altLang="en-US" sz="2400" dirty="0" smtClean="0">
                <a:latin typeface="HGP教科書体" panose="02020600000000000000" pitchFamily="18" charset="-128"/>
                <a:ea typeface="HGP教科書体" panose="02020600000000000000" pitchFamily="18" charset="-128"/>
              </a:rPr>
              <a:t>构造出</a:t>
            </a:r>
            <a:r>
              <a:rPr lang="ja-JP" altLang="en-US" sz="2400" dirty="0">
                <a:latin typeface="HGP教科書体" panose="02020600000000000000" pitchFamily="18" charset="-128"/>
                <a:ea typeface="HGP教科書体" panose="02020600000000000000" pitchFamily="18" charset="-128"/>
              </a:rPr>
              <a:t>最初</a:t>
            </a:r>
            <a:r>
              <a:rPr lang="ja-JP" altLang="en-US" sz="2400" dirty="0" smtClean="0">
                <a:latin typeface="HGP教科書体" panose="02020600000000000000" pitchFamily="18" charset="-128"/>
                <a:ea typeface="HGP教科書体" panose="02020600000000000000" pitchFamily="18" charset="-128"/>
              </a:rPr>
              <a:t>的</a:t>
            </a:r>
            <a:r>
              <a:rPr lang="en-US" altLang="ja-JP" sz="2400" dirty="0" smtClean="0">
                <a:latin typeface="HGP教科書体" panose="02020600000000000000" pitchFamily="18" charset="-128"/>
                <a:ea typeface="HGP教科書体" panose="02020600000000000000" pitchFamily="18" charset="-128"/>
              </a:rPr>
              <a:t>Boosting</a:t>
            </a:r>
            <a:r>
              <a:rPr lang="ja-JP" altLang="en-US" sz="2400" dirty="0">
                <a:latin typeface="HGP教科書体" panose="02020600000000000000" pitchFamily="18" charset="-128"/>
                <a:ea typeface="HGP教科書体" panose="02020600000000000000" pitchFamily="18" charset="-128"/>
              </a:rPr>
              <a:t>算法</a:t>
            </a:r>
            <a:endParaRPr lang="en-US" altLang="ja-JP" sz="2400" dirty="0" smtClean="0">
              <a:latin typeface="HGP教科書体" panose="02020600000000000000" pitchFamily="18" charset="-128"/>
              <a:ea typeface="HGP教科書体" panose="02020600000000000000" pitchFamily="18" charset="-128"/>
            </a:endParaRPr>
          </a:p>
          <a:p>
            <a:r>
              <a:rPr lang="en-US" altLang="zh-CN" sz="2400" dirty="0" smtClean="0">
                <a:latin typeface="HGP教科書体" panose="02020600000000000000" pitchFamily="18" charset="-128"/>
                <a:ea typeface="HGP教科書体" panose="02020600000000000000" pitchFamily="18" charset="-128"/>
              </a:rPr>
              <a:t>1992</a:t>
            </a:r>
            <a:r>
              <a:rPr lang="zh-CN" altLang="en-US" sz="2400" dirty="0">
                <a:latin typeface="HGP教科書体" panose="02020600000000000000" pitchFamily="18" charset="-128"/>
                <a:ea typeface="HGP教科書体" panose="02020600000000000000" pitchFamily="18" charset="-128"/>
              </a:rPr>
              <a:t>年</a:t>
            </a:r>
            <a:r>
              <a:rPr lang="zh-CN" altLang="en-US" sz="2400" dirty="0" smtClean="0">
                <a:latin typeface="HGP教科書体" panose="02020600000000000000" pitchFamily="18" charset="-128"/>
                <a:ea typeface="HGP教科書体" panose="02020600000000000000" pitchFamily="18" charset="-128"/>
              </a:rPr>
              <a:t>，</a:t>
            </a:r>
            <a:r>
              <a:rPr lang="en-US" altLang="zh-CN" sz="2400" dirty="0" err="1" smtClean="0">
                <a:latin typeface="HGP教科書体" panose="02020600000000000000" pitchFamily="18" charset="-128"/>
                <a:ea typeface="HGP教科書体" panose="02020600000000000000" pitchFamily="18" charset="-128"/>
              </a:rPr>
              <a:t>Vapnik</a:t>
            </a:r>
            <a:r>
              <a:rPr lang="zh-CN" altLang="en-US" sz="2400" dirty="0" smtClean="0">
                <a:latin typeface="HGP教科書体" panose="02020600000000000000" pitchFamily="18" charset="-128"/>
                <a:ea typeface="HGP教科書体" panose="02020600000000000000" pitchFamily="18" charset="-128"/>
              </a:rPr>
              <a:t>提出有限</a:t>
            </a:r>
            <a:r>
              <a:rPr lang="zh-CN" altLang="en-US" sz="2400" dirty="0">
                <a:latin typeface="HGP教科書体" panose="02020600000000000000" pitchFamily="18" charset="-128"/>
                <a:ea typeface="HGP教科書体" panose="02020600000000000000" pitchFamily="18" charset="-128"/>
              </a:rPr>
              <a:t>样本统计</a:t>
            </a:r>
            <a:r>
              <a:rPr lang="zh-CN" altLang="en-US" sz="2400" dirty="0" smtClean="0">
                <a:latin typeface="HGP教科書体" panose="02020600000000000000" pitchFamily="18" charset="-128"/>
                <a:ea typeface="HGP教科書体" panose="02020600000000000000" pitchFamily="18" charset="-128"/>
              </a:rPr>
              <a:t>理论</a:t>
            </a:r>
            <a:r>
              <a:rPr lang="ja-JP" altLang="en-US" sz="2400" dirty="0" smtClean="0">
                <a:latin typeface="HGP教科書体" panose="02020600000000000000" pitchFamily="18" charset="-128"/>
                <a:ea typeface="HGP教科書体" panose="02020600000000000000" pitchFamily="18" charset="-128"/>
              </a:rPr>
              <a:t>⇒</a:t>
            </a:r>
            <a:r>
              <a:rPr lang="zh-CN" altLang="en-US" sz="2400" dirty="0" smtClean="0">
                <a:latin typeface="HGP教科書体" panose="02020600000000000000" pitchFamily="18" charset="-128"/>
                <a:ea typeface="HGP教科書体" panose="02020600000000000000" pitchFamily="18" charset="-128"/>
              </a:rPr>
              <a:t>统计学习</a:t>
            </a:r>
            <a:endParaRPr lang="en-US" altLang="zh-CN" sz="2400" dirty="0" smtClean="0">
              <a:latin typeface="HGP教科書体" panose="02020600000000000000" pitchFamily="18" charset="-128"/>
              <a:ea typeface="HGP教科書体" panose="02020600000000000000" pitchFamily="18" charset="-128"/>
            </a:endParaRPr>
          </a:p>
          <a:p>
            <a:r>
              <a:rPr lang="en-US" altLang="ja-JP" sz="2400" dirty="0" smtClean="0">
                <a:latin typeface="HGP教科書体" panose="02020600000000000000" pitchFamily="18" charset="-128"/>
                <a:ea typeface="HGP教科書体" panose="02020600000000000000" pitchFamily="18" charset="-128"/>
              </a:rPr>
              <a:t>1995</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smtClean="0">
                <a:latin typeface="HGP教科書体" panose="02020600000000000000" pitchFamily="18" charset="-128"/>
                <a:ea typeface="HGP教科書体" panose="02020600000000000000" pitchFamily="18" charset="-128"/>
              </a:rPr>
              <a:t>，</a:t>
            </a:r>
            <a:r>
              <a:rPr lang="en-US" altLang="ja-JP" sz="2400" dirty="0" smtClean="0">
                <a:latin typeface="HGP教科書体" panose="02020600000000000000" pitchFamily="18" charset="-128"/>
                <a:ea typeface="HGP教科書体" panose="02020600000000000000" pitchFamily="18" charset="-128"/>
              </a:rPr>
              <a:t>Freund</a:t>
            </a:r>
            <a:r>
              <a:rPr lang="ja-JP" altLang="en-US" sz="2400" dirty="0">
                <a:latin typeface="HGP教科書体" panose="02020600000000000000" pitchFamily="18" charset="-128"/>
                <a:ea typeface="HGP教科書体" panose="02020600000000000000" pitchFamily="18" charset="-128"/>
              </a:rPr>
              <a:t>和</a:t>
            </a:r>
            <a:r>
              <a:rPr lang="en-US" altLang="ja-JP" sz="2400" dirty="0" err="1">
                <a:latin typeface="HGP教科書体" panose="02020600000000000000" pitchFamily="18" charset="-128"/>
                <a:ea typeface="HGP教科書体" panose="02020600000000000000" pitchFamily="18" charset="-128"/>
              </a:rPr>
              <a:t>schapire</a:t>
            </a:r>
            <a:r>
              <a:rPr lang="ja-JP" altLang="en-US" sz="2400" dirty="0" smtClean="0">
                <a:latin typeface="HGP教科書体" panose="02020600000000000000" pitchFamily="18" charset="-128"/>
                <a:ea typeface="HGP教科書体" panose="02020600000000000000" pitchFamily="18" charset="-128"/>
              </a:rPr>
              <a:t>提出了</a:t>
            </a:r>
            <a:r>
              <a:rPr lang="en-US" altLang="ja-JP" sz="2400" dirty="0" err="1" smtClean="0">
                <a:latin typeface="HGP教科書体" panose="02020600000000000000" pitchFamily="18" charset="-128"/>
                <a:ea typeface="HGP教科書体" panose="02020600000000000000" pitchFamily="18" charset="-128"/>
              </a:rPr>
              <a:t>AdaBoost</a:t>
            </a:r>
            <a:r>
              <a:rPr lang="ja-JP" altLang="en-US" sz="2400" dirty="0">
                <a:latin typeface="HGP教科書体" panose="02020600000000000000" pitchFamily="18" charset="-128"/>
                <a:ea typeface="HGP教科書体" panose="02020600000000000000" pitchFamily="18" charset="-128"/>
              </a:rPr>
              <a:t>算法</a:t>
            </a:r>
            <a:endParaRPr lang="en-US" altLang="zh-CN" sz="2400" dirty="0" smtClean="0">
              <a:latin typeface="HGP教科書体" panose="02020600000000000000" pitchFamily="18" charset="-128"/>
              <a:ea typeface="HGP教科書体" panose="02020600000000000000" pitchFamily="18" charset="-128"/>
            </a:endParaRPr>
          </a:p>
          <a:p>
            <a:r>
              <a:rPr lang="en-US" altLang="ja-JP" sz="2400" dirty="0" smtClean="0">
                <a:latin typeface="HGP教科書体" panose="02020600000000000000" pitchFamily="18" charset="-128"/>
                <a:ea typeface="HGP教科書体" panose="02020600000000000000" pitchFamily="18" charset="-128"/>
              </a:rPr>
              <a:t>1995</a:t>
            </a:r>
            <a:r>
              <a:rPr lang="ja-JP" altLang="en-US" sz="2400" dirty="0" smtClean="0">
                <a:latin typeface="HGP教科書体" panose="02020600000000000000" pitchFamily="18" charset="-128"/>
                <a:ea typeface="HGP教科書体" panose="02020600000000000000" pitchFamily="18" charset="-128"/>
              </a:rPr>
              <a:t>年</a:t>
            </a:r>
            <a:r>
              <a:rPr lang="zh-CN" altLang="en-US" sz="2400" dirty="0" smtClean="0">
                <a:latin typeface="HGP教科書体" panose="02020600000000000000" pitchFamily="18" charset="-128"/>
                <a:ea typeface="HGP教科書体" panose="02020600000000000000" pitchFamily="18" charset="-128"/>
              </a:rPr>
              <a:t>，</a:t>
            </a:r>
            <a:r>
              <a:rPr lang="en-US" altLang="zh-CN" sz="2400" dirty="0" err="1" smtClean="0">
                <a:latin typeface="HGP教科書体" panose="02020600000000000000" pitchFamily="18" charset="-128"/>
                <a:ea typeface="HGP教科書体" panose="02020600000000000000" pitchFamily="18" charset="-128"/>
              </a:rPr>
              <a:t>Vapnik</a:t>
            </a:r>
            <a:r>
              <a:rPr lang="zh-CN" altLang="en-US" sz="2400" dirty="0" smtClean="0">
                <a:latin typeface="HGP教科書体" panose="02020600000000000000" pitchFamily="18" charset="-128"/>
                <a:ea typeface="HGP教科書体" panose="02020600000000000000" pitchFamily="18" charset="-128"/>
              </a:rPr>
              <a:t>提出</a:t>
            </a:r>
            <a:r>
              <a:rPr lang="ja-JP" altLang="en-US" sz="2400" dirty="0" smtClean="0">
                <a:latin typeface="HGP教科書体" panose="02020600000000000000" pitchFamily="18" charset="-128"/>
                <a:ea typeface="HGP教科書体" panose="02020600000000000000" pitchFamily="18" charset="-128"/>
              </a:rPr>
              <a:t>支持</a:t>
            </a:r>
            <a:r>
              <a:rPr lang="ja-JP" altLang="en-US" sz="2400" dirty="0">
                <a:latin typeface="HGP教科書体" panose="02020600000000000000" pitchFamily="18" charset="-128"/>
                <a:ea typeface="HGP教科書体" panose="02020600000000000000" pitchFamily="18" charset="-128"/>
              </a:rPr>
              <a:t>向量机</a:t>
            </a:r>
            <a:r>
              <a:rPr lang="en-US" altLang="ja-JP" sz="2400" dirty="0" smtClean="0">
                <a:latin typeface="HGP教科書体" panose="02020600000000000000" pitchFamily="18" charset="-128"/>
                <a:ea typeface="HGP教科書体" panose="02020600000000000000" pitchFamily="18" charset="-128"/>
              </a:rPr>
              <a:t>SVM</a:t>
            </a:r>
            <a:r>
              <a:rPr lang="zh-CN" altLang="en-US" sz="2400" dirty="0" smtClean="0">
                <a:latin typeface="HGP教科書体" panose="02020600000000000000" pitchFamily="18" charset="-128"/>
                <a:ea typeface="HGP教科書体" panose="02020600000000000000" pitchFamily="18" charset="-128"/>
              </a:rPr>
              <a:t>算法，</a:t>
            </a:r>
            <a:endParaRPr lang="en-US" altLang="zh-CN" sz="2400" dirty="0" smtClean="0">
              <a:latin typeface="HGP教科書体" panose="02020600000000000000" pitchFamily="18" charset="-128"/>
              <a:ea typeface="HGP教科書体" panose="02020600000000000000" pitchFamily="18" charset="-128"/>
            </a:endParaRPr>
          </a:p>
          <a:p>
            <a:r>
              <a:rPr lang="en-US" altLang="ja-JP" sz="2400" dirty="0">
                <a:latin typeface="HGP教科書体" panose="02020600000000000000" pitchFamily="18" charset="-128"/>
                <a:ea typeface="HGP教科書体" panose="02020600000000000000" pitchFamily="18" charset="-128"/>
              </a:rPr>
              <a:t>2006</a:t>
            </a:r>
            <a:r>
              <a:rPr lang="ja-JP" altLang="en-US" sz="2400" dirty="0">
                <a:latin typeface="HGP教科書体" panose="02020600000000000000" pitchFamily="18" charset="-128"/>
                <a:ea typeface="HGP教科書体" panose="02020600000000000000" pitchFamily="18" charset="-128"/>
              </a:rPr>
              <a:t>年</a:t>
            </a:r>
            <a:r>
              <a:rPr lang="ja-JP" altLang="en-US" sz="2400" dirty="0" smtClean="0">
                <a:latin typeface="HGP教科書体" panose="02020600000000000000" pitchFamily="18" charset="-128"/>
                <a:ea typeface="HGP教科書体" panose="02020600000000000000" pitchFamily="18" charset="-128"/>
              </a:rPr>
              <a:t>，</a:t>
            </a:r>
            <a:r>
              <a:rPr lang="ja-JP" altLang="en-US" sz="2400" dirty="0">
                <a:latin typeface="HGP教科書体" panose="02020600000000000000" pitchFamily="18" charset="-128"/>
                <a:ea typeface="HGP教科書体" panose="02020600000000000000" pitchFamily="18" charset="-128"/>
              </a:rPr>
              <a:t>机器学习领域的泰斗</a:t>
            </a:r>
            <a:r>
              <a:rPr lang="en-US" altLang="ja-JP" sz="2400" dirty="0" smtClean="0">
                <a:latin typeface="HGP教科書体" panose="02020600000000000000" pitchFamily="18" charset="-128"/>
                <a:ea typeface="HGP教科書体" panose="02020600000000000000" pitchFamily="18" charset="-128"/>
              </a:rPr>
              <a:t>Hinton</a:t>
            </a:r>
            <a:r>
              <a:rPr lang="zh-CN" altLang="en-US" sz="2400" dirty="0">
                <a:latin typeface="HGP教科書体" panose="02020600000000000000" pitchFamily="18" charset="-128"/>
                <a:ea typeface="HGP教科書体" panose="02020600000000000000" pitchFamily="18" charset="-128"/>
              </a:rPr>
              <a:t>开启了深度</a:t>
            </a:r>
            <a:r>
              <a:rPr lang="zh-CN" altLang="en-US" sz="2400" dirty="0" smtClean="0">
                <a:latin typeface="HGP教科書体" panose="02020600000000000000" pitchFamily="18" charset="-128"/>
                <a:ea typeface="HGP教科書体" panose="02020600000000000000" pitchFamily="18" charset="-128"/>
              </a:rPr>
              <a:t>学习浪潮</a:t>
            </a:r>
            <a:endParaRPr lang="en-US" altLang="zh-CN" sz="2400" dirty="0" smtClean="0">
              <a:latin typeface="HGP教科書体" panose="02020600000000000000" pitchFamily="18" charset="-128"/>
              <a:ea typeface="HGP教科書体" panose="02020600000000000000" pitchFamily="18" charset="-128"/>
            </a:endParaRPr>
          </a:p>
          <a:p>
            <a:r>
              <a:rPr kumimoji="1" lang="en-US" altLang="zh-CN" sz="2400" dirty="0" smtClean="0">
                <a:latin typeface="HGP教科書体" panose="02020600000000000000" pitchFamily="18" charset="-128"/>
                <a:ea typeface="HGP教科書体" panose="02020600000000000000" pitchFamily="18" charset="-128"/>
              </a:rPr>
              <a:t>2012</a:t>
            </a:r>
            <a:r>
              <a:rPr kumimoji="1" lang="zh-CN" altLang="en-US" sz="2400" dirty="0" smtClean="0">
                <a:latin typeface="HGP教科書体" panose="02020600000000000000" pitchFamily="18" charset="-128"/>
                <a:ea typeface="HGP教科書体" panose="02020600000000000000" pitchFamily="18" charset="-128"/>
              </a:rPr>
              <a:t>年，</a:t>
            </a:r>
            <a:r>
              <a:rPr lang="zh-CN" altLang="en-US" sz="2400" dirty="0">
                <a:latin typeface="HGP教科書体" panose="02020600000000000000" pitchFamily="18" charset="-128"/>
                <a:ea typeface="HGP教科書体" panose="02020600000000000000" pitchFamily="18" charset="-128"/>
              </a:rPr>
              <a:t>深度</a:t>
            </a:r>
            <a:r>
              <a:rPr lang="zh-CN" altLang="en-US" sz="2400" dirty="0" smtClean="0">
                <a:latin typeface="HGP教科書体" panose="02020600000000000000" pitchFamily="18" charset="-128"/>
                <a:ea typeface="HGP教科書体" panose="02020600000000000000" pitchFamily="18" charset="-128"/>
              </a:rPr>
              <a:t>学习超越支持向量机（图像识别计算机视觉）</a:t>
            </a:r>
            <a:endParaRPr lang="en-US" altLang="zh-CN" sz="2400" dirty="0" smtClean="0">
              <a:latin typeface="HGP教科書体" panose="02020600000000000000" pitchFamily="18" charset="-128"/>
              <a:ea typeface="HGP教科書体" panose="02020600000000000000" pitchFamily="18" charset="-128"/>
            </a:endParaRPr>
          </a:p>
          <a:p>
            <a:r>
              <a:rPr lang="ja-JP" altLang="en-US" sz="2400" dirty="0" smtClean="0">
                <a:latin typeface="HGP教科書体" panose="02020600000000000000" pitchFamily="18" charset="-128"/>
                <a:ea typeface="HGP教科書体" panose="02020600000000000000" pitchFamily="18" charset="-128"/>
                <a:hlinkClick r:id="rId2" action="ppaction://hlinkfile"/>
              </a:rPr>
              <a:t>⇒</a:t>
            </a:r>
            <a:endParaRPr lang="en-US" altLang="zh-CN" sz="2400"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2899853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机器学习简史</a:t>
            </a:r>
            <a:endParaRPr kumimoji="1" lang="ja-JP" altLang="en-US" dirty="0"/>
          </a:p>
        </p:txBody>
      </p:sp>
      <p:sp>
        <p:nvSpPr>
          <p:cNvPr id="3" name="内容占位符 2"/>
          <p:cNvSpPr>
            <a:spLocks noGrp="1"/>
          </p:cNvSpPr>
          <p:nvPr>
            <p:ph idx="1"/>
          </p:nvPr>
        </p:nvSpPr>
        <p:spPr/>
        <p:txBody>
          <a:bodyPr/>
          <a:lstStyle/>
          <a:p>
            <a:endParaRPr kumimoji="1" lang="ja-JP" altLang="en-US" dirty="0"/>
          </a:p>
        </p:txBody>
      </p:sp>
      <p:pic>
        <p:nvPicPr>
          <p:cNvPr id="1026" name="Picture 2" descr="D:\mali\python\ml\image\his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84" y="1700808"/>
            <a:ext cx="8033644" cy="494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51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a:t>
            </a:r>
            <a:endParaRPr kumimoji="1" lang="ja-JP" altLang="en-US" dirty="0"/>
          </a:p>
        </p:txBody>
      </p:sp>
      <p:pic>
        <p:nvPicPr>
          <p:cNvPr id="2050" name="Picture 2" descr="D:\mali\python\ml\image\005WTVurjw1eog7b7cqxxj30wk0iptb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76872"/>
            <a:ext cx="65722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08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机器学习哲学</a:t>
            </a:r>
            <a:endParaRPr kumimoji="1" lang="ja-JP" altLang="en-US" dirty="0"/>
          </a:p>
        </p:txBody>
      </p:sp>
      <p:sp>
        <p:nvSpPr>
          <p:cNvPr id="3" name="内容占位符 2"/>
          <p:cNvSpPr>
            <a:spLocks noGrp="1"/>
          </p:cNvSpPr>
          <p:nvPr>
            <p:ph idx="1"/>
          </p:nvPr>
        </p:nvSpPr>
        <p:spPr/>
        <p:txBody>
          <a:bodyPr/>
          <a:lstStyle/>
          <a:p>
            <a:r>
              <a:rPr lang="en-US" altLang="zh-CN" dirty="0"/>
              <a:t>Learning=Improving with experience at some task (E, P, T)</a:t>
            </a:r>
          </a:p>
          <a:p>
            <a:pPr marL="596646" indent="-514350">
              <a:buFont typeface="+mj-ea"/>
              <a:buAutoNum type="circleNumDbPlain"/>
            </a:pPr>
            <a:r>
              <a:rPr lang="en-US" altLang="ja-JP" dirty="0"/>
              <a:t>Based on Experience E</a:t>
            </a:r>
            <a:endParaRPr lang="en-US" altLang="zh-CN" dirty="0"/>
          </a:p>
          <a:p>
            <a:pPr marL="596646" indent="-514350">
              <a:buFont typeface="+mj-ea"/>
              <a:buAutoNum type="circleNumDbPlain"/>
            </a:pPr>
            <a:r>
              <a:rPr lang="en-US" altLang="ja-JP" dirty="0"/>
              <a:t>With respect to performance measurement P</a:t>
            </a:r>
          </a:p>
          <a:p>
            <a:pPr marL="596646" indent="-514350">
              <a:buFont typeface="+mj-ea"/>
              <a:buAutoNum type="circleNumDbPlain"/>
            </a:pPr>
            <a:r>
              <a:rPr lang="en-US" altLang="ja-JP" dirty="0"/>
              <a:t>Improve over task T</a:t>
            </a:r>
          </a:p>
          <a:p>
            <a:endParaRPr kumimoji="1" lang="ja-JP" altLang="en-US" dirty="0"/>
          </a:p>
        </p:txBody>
      </p:sp>
    </p:spTree>
    <p:extLst>
      <p:ext uri="{BB962C8B-B14F-4D97-AF65-F5344CB8AC3E}">
        <p14:creationId xmlns:p14="http://schemas.microsoft.com/office/powerpoint/2010/main" val="4015994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机器学习哲学</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497" y="1628800"/>
            <a:ext cx="61436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171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机器学习哲学</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7321772" cy="5485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734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机器学习哲学</a:t>
            </a:r>
            <a:endParaRPr kumimoji="1" lang="ja-JP" altLang="en-US" dirty="0"/>
          </a:p>
        </p:txBody>
      </p:sp>
      <p:sp>
        <p:nvSpPr>
          <p:cNvPr id="3" name="内容占位符 2"/>
          <p:cNvSpPr>
            <a:spLocks noGrp="1"/>
          </p:cNvSpPr>
          <p:nvPr>
            <p:ph idx="1"/>
          </p:nvPr>
        </p:nvSpPr>
        <p:spPr/>
        <p:txBody>
          <a:bodyPr/>
          <a:lstStyle/>
          <a:p>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7321772" cy="5423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221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机器学习哲学</a:t>
            </a:r>
            <a:endParaRPr kumimoji="1" lang="ja-JP" altLang="en-US" dirty="0"/>
          </a:p>
        </p:txBody>
      </p:sp>
      <p:sp>
        <p:nvSpPr>
          <p:cNvPr id="3" name="内容占位符 2"/>
          <p:cNvSpPr>
            <a:spLocks noGrp="1"/>
          </p:cNvSpPr>
          <p:nvPr>
            <p:ph idx="1"/>
          </p:nvPr>
        </p:nvSpPr>
        <p:spPr/>
        <p:txBody>
          <a:bodyPr/>
          <a:lstStyle/>
          <a:p>
            <a:endParaRPr kumimoji="1" lang="ja-JP"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7283196" cy="5431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391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机器学习哲学</a:t>
            </a:r>
            <a:endParaRPr kumimoji="1" lang="ja-JP" altLang="en-US" dirty="0"/>
          </a:p>
        </p:txBody>
      </p:sp>
      <p:sp>
        <p:nvSpPr>
          <p:cNvPr id="3" name="内容占位符 2"/>
          <p:cNvSpPr>
            <a:spLocks noGrp="1"/>
          </p:cNvSpPr>
          <p:nvPr>
            <p:ph idx="1"/>
          </p:nvPr>
        </p:nvSpPr>
        <p:spPr/>
        <p:txBody>
          <a:bodyPr/>
          <a:lstStyle/>
          <a:p>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7329488" cy="5454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858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机器学习哲学</a:t>
            </a:r>
            <a:endParaRPr kumimoji="1" lang="ja-JP" altLang="en-US" dirty="0"/>
          </a:p>
        </p:txBody>
      </p:sp>
      <p:sp>
        <p:nvSpPr>
          <p:cNvPr id="3" name="内容占位符 2"/>
          <p:cNvSpPr>
            <a:spLocks noGrp="1"/>
          </p:cNvSpPr>
          <p:nvPr>
            <p:ph idx="1"/>
          </p:nvPr>
        </p:nvSpPr>
        <p:spPr/>
        <p:txBody>
          <a:bodyPr/>
          <a:lstStyle/>
          <a:p>
            <a:r>
              <a:rPr kumimoji="1" lang="zh-CN" altLang="en-US" dirty="0" smtClean="0"/>
              <a:t>机器学习只要</a:t>
            </a:r>
            <a:r>
              <a:rPr kumimoji="1" lang="en-US" altLang="zh-CN" dirty="0" smtClean="0"/>
              <a:t>3</a:t>
            </a:r>
            <a:r>
              <a:rPr kumimoji="1" lang="zh-CN" altLang="en-US" dirty="0" smtClean="0"/>
              <a:t>步</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7275481" cy="4729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97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PanoTech</a:t>
            </a:r>
            <a:r>
              <a:rPr kumimoji="1" lang="en-US" altLang="zh-CN" dirty="0" smtClean="0"/>
              <a:t>-</a:t>
            </a:r>
            <a:r>
              <a:rPr kumimoji="1" lang="zh-CN" altLang="en-US" dirty="0" smtClean="0"/>
              <a:t>全景技术</a:t>
            </a:r>
            <a:endParaRPr kumimoji="1" lang="ja-JP" altLang="en-US" dirty="0"/>
          </a:p>
        </p:txBody>
      </p:sp>
      <p:sp>
        <p:nvSpPr>
          <p:cNvPr id="3" name="内容占位符 2"/>
          <p:cNvSpPr>
            <a:spLocks noGrp="1"/>
          </p:cNvSpPr>
          <p:nvPr>
            <p:ph idx="1"/>
          </p:nvPr>
        </p:nvSpPr>
        <p:spPr>
          <a:xfrm>
            <a:off x="1435608" y="5301208"/>
            <a:ext cx="7498080" cy="947192"/>
          </a:xfrm>
        </p:spPr>
        <p:txBody>
          <a:bodyPr>
            <a:normAutofit fontScale="92500" lnSpcReduction="20000"/>
          </a:bodyPr>
          <a:lstStyle/>
          <a:p>
            <a:endParaRPr lang="en-US" altLang="ja-JP" dirty="0" smtClean="0"/>
          </a:p>
          <a:p>
            <a:r>
              <a:rPr lang="en-US" altLang="ja-JP" dirty="0" smtClean="0"/>
              <a:t>http</a:t>
            </a:r>
            <a:r>
              <a:rPr lang="en-US" altLang="ja-JP" dirty="0"/>
              <a:t>://www.pano-tech.com/</a:t>
            </a:r>
            <a:endParaRPr kumimoji="1" lang="ja-JP" altLang="en-US" dirty="0"/>
          </a:p>
        </p:txBody>
      </p:sp>
      <p:sp>
        <p:nvSpPr>
          <p:cNvPr id="4" name="TextBox 3"/>
          <p:cNvSpPr txBox="1"/>
          <p:nvPr/>
        </p:nvSpPr>
        <p:spPr>
          <a:xfrm rot="20996250">
            <a:off x="1547664" y="3056186"/>
            <a:ext cx="7344816" cy="1107996"/>
          </a:xfrm>
          <a:prstGeom prst="rect">
            <a:avLst/>
          </a:prstGeom>
          <a:noFill/>
        </p:spPr>
        <p:txBody>
          <a:bodyPr wrap="square" rtlCol="0">
            <a:spAutoFit/>
          </a:bodyPr>
          <a:lstStyle/>
          <a:p>
            <a:r>
              <a:rPr kumimoji="1" lang="en-US" altLang="zh-CN" sz="6600" dirty="0" smtClean="0"/>
              <a:t>Innovation for Ever</a:t>
            </a:r>
            <a:endParaRPr kumimoji="1" lang="ja-JP" altLang="en-US" sz="6600" dirty="0"/>
          </a:p>
        </p:txBody>
      </p:sp>
    </p:spTree>
    <p:extLst>
      <p:ext uri="{BB962C8B-B14F-4D97-AF65-F5344CB8AC3E}">
        <p14:creationId xmlns:p14="http://schemas.microsoft.com/office/powerpoint/2010/main" val="1303652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机器学习算法分类</a:t>
            </a:r>
            <a:r>
              <a:rPr kumimoji="1" lang="en-US" altLang="zh-CN" dirty="0" smtClean="0"/>
              <a:t>	</a:t>
            </a:r>
            <a:endParaRPr kumimoji="1" lang="ja-JP" altLang="en-US" dirty="0"/>
          </a:p>
        </p:txBody>
      </p:sp>
      <p:sp>
        <p:nvSpPr>
          <p:cNvPr id="3" name="内容占位符 2"/>
          <p:cNvSpPr>
            <a:spLocks noGrp="1"/>
          </p:cNvSpPr>
          <p:nvPr>
            <p:ph idx="1"/>
          </p:nvPr>
        </p:nvSpPr>
        <p:spPr/>
        <p:txBody>
          <a:bodyPr/>
          <a:lstStyle/>
          <a:p>
            <a:r>
              <a:rPr kumimoji="1" lang="zh-CN" altLang="en-US" dirty="0" smtClean="0"/>
              <a:t>监督学习</a:t>
            </a:r>
            <a:endParaRPr kumimoji="1" lang="en-US" altLang="zh-CN" dirty="0" smtClean="0"/>
          </a:p>
          <a:p>
            <a:r>
              <a:rPr lang="zh-CN" altLang="en-US" dirty="0" smtClean="0"/>
              <a:t>无监督学习</a:t>
            </a:r>
            <a:endParaRPr lang="en-US" altLang="zh-CN" dirty="0" smtClean="0"/>
          </a:p>
          <a:p>
            <a:r>
              <a:rPr lang="zh-CN" altLang="en-US" dirty="0" smtClean="0"/>
              <a:t>半监督学习</a:t>
            </a:r>
            <a:endParaRPr lang="en-US" altLang="zh-CN" dirty="0" smtClean="0"/>
          </a:p>
          <a:p>
            <a:r>
              <a:rPr lang="zh-CN" altLang="en-US" dirty="0" smtClean="0"/>
              <a:t>强化学习</a:t>
            </a:r>
            <a:endParaRPr kumimoji="1" lang="ja-JP" altLang="en-US" dirty="0"/>
          </a:p>
        </p:txBody>
      </p:sp>
    </p:spTree>
    <p:extLst>
      <p:ext uri="{BB962C8B-B14F-4D97-AF65-F5344CB8AC3E}">
        <p14:creationId xmlns:p14="http://schemas.microsoft.com/office/powerpoint/2010/main" val="165361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监督学习</a:t>
            </a:r>
            <a:endParaRPr kumimoji="1" lang="ja-JP" altLang="en-US" dirty="0"/>
          </a:p>
        </p:txBody>
      </p:sp>
      <p:sp>
        <p:nvSpPr>
          <p:cNvPr id="3" name="内容占位符 2"/>
          <p:cNvSpPr>
            <a:spLocks noGrp="1"/>
          </p:cNvSpPr>
          <p:nvPr>
            <p:ph idx="1"/>
          </p:nvPr>
        </p:nvSpPr>
        <p:spPr>
          <a:xfrm>
            <a:off x="1435608" y="1340768"/>
            <a:ext cx="7498080" cy="4907632"/>
          </a:xfrm>
        </p:spPr>
        <p:txBody>
          <a:bodyPr>
            <a:normAutofit/>
          </a:bodyPr>
          <a:lstStyle/>
          <a:p>
            <a:r>
              <a:rPr kumimoji="1" lang="en-US" altLang="ja-JP" sz="2400" dirty="0" smtClean="0">
                <a:latin typeface="HGP教科書体" panose="02020600000000000000" pitchFamily="18" charset="-128"/>
                <a:ea typeface="HGP教科書体" panose="02020600000000000000" pitchFamily="18" charset="-128"/>
              </a:rPr>
              <a:t>Supervised Learning</a:t>
            </a:r>
            <a:endParaRPr kumimoji="1" lang="ja-JP" altLang="en-US" sz="2400" dirty="0">
              <a:latin typeface="HGP教科書体" panose="02020600000000000000" pitchFamily="18" charset="-128"/>
              <a:ea typeface="HGP教科書体" panose="02020600000000000000" pitchFamily="18" charset="-128"/>
            </a:endParaRPr>
          </a:p>
        </p:txBody>
      </p:sp>
      <p:pic>
        <p:nvPicPr>
          <p:cNvPr id="2050" name="Picture 2" descr="D:\mali\python\ml\image\supervised-learning-580x4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743141"/>
            <a:ext cx="5524500" cy="4400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12971" y="6143691"/>
            <a:ext cx="6910643" cy="646331"/>
          </a:xfrm>
          <a:prstGeom prst="rect">
            <a:avLst/>
          </a:prstGeom>
          <a:noFill/>
        </p:spPr>
        <p:txBody>
          <a:bodyPr wrap="square" rtlCol="0">
            <a:spAutoFit/>
          </a:bodyPr>
          <a:lstStyle/>
          <a:p>
            <a:r>
              <a:rPr lang="ja-JP" altLang="en-US" dirty="0">
                <a:latin typeface="HGP教科書体" panose="02020600000000000000" pitchFamily="18" charset="-128"/>
                <a:ea typeface="HGP教科書体" panose="02020600000000000000" pitchFamily="18" charset="-128"/>
              </a:rPr>
              <a:t>常见算法有逻辑回归（</a:t>
            </a:r>
            <a:r>
              <a:rPr lang="en-US" altLang="ja-JP" dirty="0">
                <a:latin typeface="HGP教科書体" panose="02020600000000000000" pitchFamily="18" charset="-128"/>
                <a:ea typeface="HGP教科書体" panose="02020600000000000000" pitchFamily="18" charset="-128"/>
              </a:rPr>
              <a:t>Logistic Regression</a:t>
            </a:r>
            <a:r>
              <a:rPr lang="ja-JP" altLang="en-US" dirty="0">
                <a:latin typeface="HGP教科書体" panose="02020600000000000000" pitchFamily="18" charset="-128"/>
                <a:ea typeface="HGP教科書体" panose="02020600000000000000" pitchFamily="18" charset="-128"/>
              </a:rPr>
              <a:t>）和</a:t>
            </a:r>
            <a:r>
              <a:rPr lang="ja-JP" altLang="en-US" dirty="0" smtClean="0">
                <a:latin typeface="HGP教科書体" panose="02020600000000000000" pitchFamily="18" charset="-128"/>
                <a:ea typeface="HGP教科書体" panose="02020600000000000000" pitchFamily="18" charset="-128"/>
              </a:rPr>
              <a:t>反向</a:t>
            </a:r>
            <a:r>
              <a:rPr lang="zh-CN" altLang="en-US" dirty="0" smtClean="0">
                <a:latin typeface="HGP教科書体" panose="02020600000000000000" pitchFamily="18" charset="-128"/>
                <a:ea typeface="HGP教科書体" panose="02020600000000000000" pitchFamily="18" charset="-128"/>
              </a:rPr>
              <a:t>传播</a:t>
            </a:r>
            <a:r>
              <a:rPr lang="ja-JP" altLang="en-US" dirty="0" smtClean="0">
                <a:latin typeface="HGP教科書体" panose="02020600000000000000" pitchFamily="18" charset="-128"/>
                <a:ea typeface="HGP教科書体" panose="02020600000000000000" pitchFamily="18" charset="-128"/>
              </a:rPr>
              <a:t>神经网络</a:t>
            </a:r>
            <a:r>
              <a:rPr lang="ja-JP" altLang="en-US" dirty="0">
                <a:latin typeface="HGP教科書体" panose="02020600000000000000" pitchFamily="18" charset="-128"/>
                <a:ea typeface="HGP教科書体" panose="02020600000000000000" pitchFamily="18" charset="-128"/>
              </a:rPr>
              <a:t>（</a:t>
            </a:r>
            <a:r>
              <a:rPr lang="en-US" altLang="ja-JP" dirty="0">
                <a:latin typeface="HGP教科書体" panose="02020600000000000000" pitchFamily="18" charset="-128"/>
                <a:ea typeface="HGP教科書体" panose="02020600000000000000" pitchFamily="18" charset="-128"/>
              </a:rPr>
              <a:t>Back Propagation Neural Network</a:t>
            </a:r>
            <a:r>
              <a:rPr lang="ja-JP" altLang="en-US" dirty="0">
                <a:latin typeface="HGP教科書体" panose="02020600000000000000" pitchFamily="18" charset="-128"/>
                <a:ea typeface="HGP教科書体" panose="02020600000000000000" pitchFamily="18" charset="-128"/>
              </a:rPr>
              <a:t>）</a:t>
            </a:r>
            <a:endParaRPr kumimoji="1" lang="ja-JP" altLang="en-US"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1577394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监督学习</a:t>
            </a:r>
            <a:endParaRPr kumimoji="1" lang="ja-JP" altLang="en-US" dirty="0"/>
          </a:p>
        </p:txBody>
      </p:sp>
      <p:sp>
        <p:nvSpPr>
          <p:cNvPr id="3" name="内容占位符 2"/>
          <p:cNvSpPr>
            <a:spLocks noGrp="1"/>
          </p:cNvSpPr>
          <p:nvPr>
            <p:ph idx="1"/>
          </p:nvPr>
        </p:nvSpPr>
        <p:spPr/>
        <p:txBody>
          <a:bodyPr>
            <a:normAutofit/>
          </a:bodyPr>
          <a:lstStyle/>
          <a:p>
            <a:r>
              <a:rPr lang="zh-CN" altLang="en-US" sz="2400" dirty="0">
                <a:latin typeface="HGP教科書体" panose="02020600000000000000" pitchFamily="18" charset="-128"/>
                <a:ea typeface="HGP教科書体" panose="02020600000000000000" pitchFamily="18" charset="-128"/>
              </a:rPr>
              <a:t>监督学习就是对具有标签（</a:t>
            </a:r>
            <a:r>
              <a:rPr lang="en-US" altLang="zh-CN" sz="2400" dirty="0">
                <a:latin typeface="HGP教科書体" panose="02020600000000000000" pitchFamily="18" charset="-128"/>
                <a:ea typeface="HGP教科書体" panose="02020600000000000000" pitchFamily="18" charset="-128"/>
              </a:rPr>
              <a:t>label</a:t>
            </a:r>
            <a:r>
              <a:rPr lang="zh-CN" altLang="en-US" sz="2400" dirty="0">
                <a:latin typeface="HGP教科書体" panose="02020600000000000000" pitchFamily="18" charset="-128"/>
                <a:ea typeface="HGP教科書体" panose="02020600000000000000" pitchFamily="18" charset="-128"/>
              </a:rPr>
              <a:t>）的训练样本（</a:t>
            </a:r>
            <a:r>
              <a:rPr lang="en-US" altLang="zh-CN" sz="2400" dirty="0">
                <a:latin typeface="HGP教科書体" panose="02020600000000000000" pitchFamily="18" charset="-128"/>
                <a:ea typeface="HGP教科書体" panose="02020600000000000000" pitchFamily="18" charset="-128"/>
              </a:rPr>
              <a:t>train data</a:t>
            </a:r>
            <a:r>
              <a:rPr lang="zh-CN" altLang="en-US" sz="2400" dirty="0">
                <a:latin typeface="HGP教科書体" panose="02020600000000000000" pitchFamily="18" charset="-128"/>
                <a:ea typeface="HGP教科書体" panose="02020600000000000000" pitchFamily="18" charset="-128"/>
              </a:rPr>
              <a:t>）进行学习，找到</a:t>
            </a:r>
            <a:r>
              <a:rPr lang="en-US" altLang="zh-CN" sz="2400" dirty="0">
                <a:latin typeface="HGP教科書体" panose="02020600000000000000" pitchFamily="18" charset="-128"/>
                <a:ea typeface="HGP教科書体" panose="02020600000000000000" pitchFamily="18" charset="-128"/>
              </a:rPr>
              <a:t>data</a:t>
            </a:r>
            <a:r>
              <a:rPr lang="zh-CN" altLang="en-US" sz="2400" dirty="0">
                <a:latin typeface="HGP教科書体" panose="02020600000000000000" pitchFamily="18" charset="-128"/>
                <a:ea typeface="HGP教科書体" panose="02020600000000000000" pitchFamily="18" charset="-128"/>
              </a:rPr>
              <a:t>和</a:t>
            </a:r>
            <a:r>
              <a:rPr lang="en-US" altLang="zh-CN" sz="2400" dirty="0">
                <a:latin typeface="HGP教科書体" panose="02020600000000000000" pitchFamily="18" charset="-128"/>
                <a:ea typeface="HGP教科書体" panose="02020600000000000000" pitchFamily="18" charset="-128"/>
              </a:rPr>
              <a:t>label</a:t>
            </a:r>
            <a:r>
              <a:rPr lang="zh-CN" altLang="en-US" sz="2400" dirty="0">
                <a:latin typeface="HGP教科書体" panose="02020600000000000000" pitchFamily="18" charset="-128"/>
                <a:ea typeface="HGP教科書体" panose="02020600000000000000" pitchFamily="18" charset="-128"/>
              </a:rPr>
              <a:t>之间的映射关系（</a:t>
            </a:r>
            <a:r>
              <a:rPr lang="en-US" altLang="zh-CN" sz="2400" dirty="0">
                <a:latin typeface="HGP教科書体" panose="02020600000000000000" pitchFamily="18" charset="-128"/>
                <a:ea typeface="HGP教科書体" panose="02020600000000000000" pitchFamily="18" charset="-128"/>
              </a:rPr>
              <a:t>mapping</a:t>
            </a:r>
            <a:r>
              <a:rPr lang="zh-CN" altLang="en-US" sz="2400" dirty="0">
                <a:latin typeface="HGP教科書体" panose="02020600000000000000" pitchFamily="18" charset="-128"/>
                <a:ea typeface="HGP教科書体" panose="02020600000000000000" pitchFamily="18" charset="-128"/>
              </a:rPr>
              <a:t>，更确切的说是一个</a:t>
            </a:r>
            <a:r>
              <a:rPr lang="en-US" altLang="zh-CN" sz="2400" dirty="0">
                <a:latin typeface="HGP教科書体" panose="02020600000000000000" pitchFamily="18" charset="-128"/>
                <a:ea typeface="HGP教科書体" panose="02020600000000000000" pitchFamily="18" charset="-128"/>
              </a:rPr>
              <a:t>function</a:t>
            </a:r>
            <a:r>
              <a:rPr lang="zh-CN" altLang="en-US" sz="2400" dirty="0">
                <a:latin typeface="HGP教科書体" panose="02020600000000000000" pitchFamily="18" charset="-128"/>
                <a:ea typeface="HGP教科書体" panose="02020600000000000000" pitchFamily="18" charset="-128"/>
              </a:rPr>
              <a:t>），从而利用该映射关系对无标签的样本进行预测（</a:t>
            </a:r>
            <a:r>
              <a:rPr lang="en-US" altLang="zh-CN" sz="2400" dirty="0">
                <a:latin typeface="HGP教科書体" panose="02020600000000000000" pitchFamily="18" charset="-128"/>
                <a:ea typeface="HGP教科書体" panose="02020600000000000000" pitchFamily="18" charset="-128"/>
              </a:rPr>
              <a:t>predict</a:t>
            </a:r>
            <a:r>
              <a:rPr lang="zh-CN" altLang="en-US" sz="2400" dirty="0">
                <a:latin typeface="HGP教科書体" panose="02020600000000000000" pitchFamily="18" charset="-128"/>
                <a:ea typeface="HGP教科書体" panose="02020600000000000000" pitchFamily="18" charset="-128"/>
              </a:rPr>
              <a:t>），得到其标签</a:t>
            </a:r>
            <a:r>
              <a:rPr lang="zh-CN" altLang="en-US" sz="2400" dirty="0" smtClean="0">
                <a:latin typeface="HGP教科書体" panose="02020600000000000000" pitchFamily="18" charset="-128"/>
                <a:ea typeface="HGP教科書体" panose="02020600000000000000" pitchFamily="18" charset="-128"/>
              </a:rPr>
              <a:t>。</a:t>
            </a:r>
            <a:endParaRPr lang="en-US" altLang="zh-CN" sz="2400" dirty="0" smtClean="0">
              <a:latin typeface="HGP教科書体" panose="02020600000000000000" pitchFamily="18" charset="-128"/>
              <a:ea typeface="HGP教科書体" panose="02020600000000000000" pitchFamily="18" charset="-128"/>
            </a:endParaRPr>
          </a:p>
          <a:p>
            <a:r>
              <a:rPr lang="ja-JP" altLang="en-US" sz="2400" dirty="0">
                <a:latin typeface="HGP教科書体" panose="02020600000000000000" pitchFamily="18" charset="-128"/>
                <a:ea typeface="HGP教科書体" panose="02020600000000000000" pitchFamily="18" charset="-128"/>
              </a:rPr>
              <a:t>两大研究分支是： </a:t>
            </a:r>
            <a:endParaRPr lang="en-US" altLang="ja-JP" sz="2400" dirty="0">
              <a:latin typeface="HGP教科書体" panose="02020600000000000000" pitchFamily="18" charset="-128"/>
              <a:ea typeface="HGP教科書体" panose="02020600000000000000" pitchFamily="18" charset="-128"/>
            </a:endParaRPr>
          </a:p>
          <a:p>
            <a:pPr>
              <a:buFont typeface="Wingdings" panose="05000000000000000000" pitchFamily="2" charset="2"/>
              <a:buChar char="Ø"/>
            </a:pPr>
            <a:r>
              <a:rPr lang="en-US" altLang="ja-JP" sz="2400" dirty="0" smtClean="0">
                <a:latin typeface="HGP教科書体" panose="02020600000000000000" pitchFamily="18" charset="-128"/>
                <a:ea typeface="HGP教科書体" panose="02020600000000000000" pitchFamily="18" charset="-128"/>
              </a:rPr>
              <a:t>Regression</a:t>
            </a:r>
            <a:r>
              <a:rPr lang="ja-JP" altLang="en-US" sz="2400" dirty="0">
                <a:latin typeface="HGP教科書体" panose="02020600000000000000" pitchFamily="18" charset="-128"/>
                <a:ea typeface="HGP教科書体" panose="02020600000000000000" pitchFamily="18" charset="-128"/>
              </a:rPr>
              <a:t>（回归） </a:t>
            </a:r>
            <a:endParaRPr lang="en-US" altLang="ja-JP" sz="2400" dirty="0" smtClean="0">
              <a:latin typeface="HGP教科書体" panose="02020600000000000000" pitchFamily="18" charset="-128"/>
              <a:ea typeface="HGP教科書体" panose="02020600000000000000" pitchFamily="18" charset="-128"/>
            </a:endParaRPr>
          </a:p>
          <a:p>
            <a:pPr marL="82296" indent="0">
              <a:buNone/>
            </a:pPr>
            <a:r>
              <a:rPr lang="en-US" altLang="zh-CN" sz="2400" dirty="0" smtClean="0"/>
              <a:t>	</a:t>
            </a:r>
            <a:r>
              <a:rPr lang="zh-CN" altLang="en-US" sz="2400" dirty="0" smtClean="0">
                <a:latin typeface="HGP教科書体" panose="02020600000000000000" pitchFamily="18" charset="-128"/>
                <a:ea typeface="HGP教科書体" panose="02020600000000000000" pitchFamily="18" charset="-128"/>
              </a:rPr>
              <a:t>定量</a:t>
            </a:r>
            <a:r>
              <a:rPr lang="zh-CN" altLang="en-US" sz="2400" dirty="0">
                <a:latin typeface="HGP教科書体" panose="02020600000000000000" pitchFamily="18" charset="-128"/>
                <a:ea typeface="HGP教科書体" panose="02020600000000000000" pitchFamily="18" charset="-128"/>
              </a:rPr>
              <a:t>输出称为回归，或者说是连续变量</a:t>
            </a:r>
            <a:r>
              <a:rPr lang="zh-CN" altLang="en-US" sz="2400" dirty="0" smtClean="0">
                <a:latin typeface="HGP教科書体" panose="02020600000000000000" pitchFamily="18" charset="-128"/>
                <a:ea typeface="HGP教科書体" panose="02020600000000000000" pitchFamily="18" charset="-128"/>
              </a:rPr>
              <a:t>预测</a:t>
            </a:r>
            <a:r>
              <a:rPr lang="zh-CN" altLang="en-US" sz="2400" dirty="0">
                <a:latin typeface="HGP教科書体" panose="02020600000000000000" pitchFamily="18" charset="-128"/>
                <a:ea typeface="HGP教科書体" panose="02020600000000000000" pitchFamily="18" charset="-128"/>
              </a:rPr>
              <a:t> </a:t>
            </a:r>
            <a:endParaRPr lang="en-US" altLang="zh-CN" sz="2400" dirty="0">
              <a:latin typeface="HGP教科書体" panose="02020600000000000000" pitchFamily="18" charset="-128"/>
              <a:ea typeface="HGP教科書体" panose="02020600000000000000" pitchFamily="18" charset="-128"/>
            </a:endParaRPr>
          </a:p>
          <a:p>
            <a:pPr>
              <a:buFont typeface="Wingdings" panose="05000000000000000000" pitchFamily="2" charset="2"/>
              <a:buChar char="Ø"/>
            </a:pPr>
            <a:r>
              <a:rPr lang="en-US" altLang="ja-JP" sz="2400" dirty="0" smtClean="0">
                <a:latin typeface="HGP教科書体" panose="02020600000000000000" pitchFamily="18" charset="-128"/>
                <a:ea typeface="HGP教科書体" panose="02020600000000000000" pitchFamily="18" charset="-128"/>
              </a:rPr>
              <a:t>Classification</a:t>
            </a:r>
            <a:r>
              <a:rPr lang="ja-JP" altLang="en-US" sz="2400" dirty="0">
                <a:latin typeface="HGP教科書体" panose="02020600000000000000" pitchFamily="18" charset="-128"/>
                <a:ea typeface="HGP教科書体" panose="02020600000000000000" pitchFamily="18" charset="-128"/>
              </a:rPr>
              <a:t>（分类</a:t>
            </a:r>
            <a:r>
              <a:rPr lang="ja-JP" altLang="en-US" sz="2400" dirty="0" smtClean="0">
                <a:latin typeface="HGP教科書体" panose="02020600000000000000" pitchFamily="18" charset="-128"/>
                <a:ea typeface="HGP教科書体" panose="02020600000000000000" pitchFamily="18" charset="-128"/>
              </a:rPr>
              <a:t>）</a:t>
            </a:r>
            <a:endParaRPr lang="en-US" altLang="ja-JP" sz="2400" dirty="0" smtClean="0">
              <a:latin typeface="HGP教科書体" panose="02020600000000000000" pitchFamily="18" charset="-128"/>
              <a:ea typeface="HGP教科書体" panose="02020600000000000000" pitchFamily="18" charset="-128"/>
            </a:endParaRPr>
          </a:p>
          <a:p>
            <a:pPr marL="82296" indent="0">
              <a:buNone/>
            </a:pPr>
            <a:r>
              <a:rPr lang="en-US" altLang="zh-CN" sz="2400" dirty="0" smtClean="0">
                <a:latin typeface="HGP教科書体" panose="02020600000000000000" pitchFamily="18" charset="-128"/>
                <a:ea typeface="HGP教科書体" panose="02020600000000000000" pitchFamily="18" charset="-128"/>
              </a:rPr>
              <a:t>	</a:t>
            </a:r>
            <a:r>
              <a:rPr lang="zh-CN" altLang="en-US" sz="2400" dirty="0" smtClean="0">
                <a:latin typeface="HGP教科書体" panose="02020600000000000000" pitchFamily="18" charset="-128"/>
                <a:ea typeface="HGP教科書体" panose="02020600000000000000" pitchFamily="18" charset="-128"/>
              </a:rPr>
              <a:t>定性</a:t>
            </a:r>
            <a:r>
              <a:rPr lang="zh-CN" altLang="en-US" sz="2400" dirty="0">
                <a:latin typeface="HGP教科書体" panose="02020600000000000000" pitchFamily="18" charset="-128"/>
                <a:ea typeface="HGP教科書体" panose="02020600000000000000" pitchFamily="18" charset="-128"/>
              </a:rPr>
              <a:t>输出称为分类，或者说是离散变量</a:t>
            </a:r>
            <a:r>
              <a:rPr lang="zh-CN" altLang="en-US" sz="2400" dirty="0" smtClean="0">
                <a:latin typeface="HGP教科書体" panose="02020600000000000000" pitchFamily="18" charset="-128"/>
                <a:ea typeface="HGP教科書体" panose="02020600000000000000" pitchFamily="18" charset="-128"/>
              </a:rPr>
              <a:t>预测</a:t>
            </a:r>
            <a:endParaRPr kumimoji="1" lang="ja-JP" altLang="en-US" sz="2400"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247441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无监督学习</a:t>
            </a:r>
            <a:endParaRPr kumimoji="1" lang="ja-JP" altLang="en-US" dirty="0"/>
          </a:p>
        </p:txBody>
      </p:sp>
      <p:sp>
        <p:nvSpPr>
          <p:cNvPr id="3" name="内容占位符 2"/>
          <p:cNvSpPr>
            <a:spLocks noGrp="1"/>
          </p:cNvSpPr>
          <p:nvPr>
            <p:ph idx="1"/>
          </p:nvPr>
        </p:nvSpPr>
        <p:spPr/>
        <p:txBody>
          <a:bodyPr>
            <a:normAutofit/>
          </a:bodyPr>
          <a:lstStyle/>
          <a:p>
            <a:r>
              <a:rPr lang="zh-CN" altLang="en-US" sz="2400" dirty="0">
                <a:latin typeface="HGP教科書体" panose="02020600000000000000" pitchFamily="18" charset="-128"/>
                <a:ea typeface="HGP教科書体" panose="02020600000000000000" pitchFamily="18" charset="-128"/>
              </a:rPr>
              <a:t>数据并不被特别标识，学习模型是为了推断出数据的一些</a:t>
            </a:r>
            <a:r>
              <a:rPr lang="zh-CN" altLang="en-US" sz="2400" dirty="0" smtClean="0">
                <a:latin typeface="HGP教科書体" panose="02020600000000000000" pitchFamily="18" charset="-128"/>
                <a:ea typeface="HGP教科書体" panose="02020600000000000000" pitchFamily="18" charset="-128"/>
              </a:rPr>
              <a:t>内在结构</a:t>
            </a:r>
            <a:endParaRPr lang="en-US" altLang="zh-CN" sz="2400" dirty="0" smtClean="0">
              <a:latin typeface="HGP教科書体" panose="02020600000000000000" pitchFamily="18" charset="-128"/>
              <a:ea typeface="HGP教科書体" panose="02020600000000000000" pitchFamily="18" charset="-128"/>
            </a:endParaRPr>
          </a:p>
          <a:p>
            <a:endParaRPr kumimoji="1" lang="ja-JP" altLang="en-US" sz="2400" dirty="0">
              <a:latin typeface="HGP教科書体" panose="02020600000000000000" pitchFamily="18" charset="-128"/>
              <a:ea typeface="HGP教科書体" panose="02020600000000000000" pitchFamily="18" charset="-128"/>
            </a:endParaRPr>
          </a:p>
        </p:txBody>
      </p:sp>
      <p:pic>
        <p:nvPicPr>
          <p:cNvPr id="3074" name="Picture 2" descr="D:\mali\python\ml\image\unsupervised-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276872"/>
            <a:ext cx="3657608" cy="27432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91680" y="5445224"/>
            <a:ext cx="6552728" cy="923330"/>
          </a:xfrm>
          <a:prstGeom prst="rect">
            <a:avLst/>
          </a:prstGeom>
          <a:noFill/>
        </p:spPr>
        <p:txBody>
          <a:bodyPr wrap="square" rtlCol="0">
            <a:spAutoFit/>
          </a:bodyPr>
          <a:lstStyle/>
          <a:p>
            <a:r>
              <a:rPr lang="zh-CN" altLang="en-US" dirty="0" smtClean="0">
                <a:latin typeface="HGP教科書体" panose="02020600000000000000" pitchFamily="18" charset="-128"/>
                <a:ea typeface="HGP教科書体" panose="02020600000000000000" pitchFamily="18" charset="-128"/>
              </a:rPr>
              <a:t>寻找品味相同的人，风格一致的博客</a:t>
            </a:r>
            <a:endParaRPr lang="en-US" altLang="zh-CN" dirty="0" smtClean="0">
              <a:latin typeface="HGP教科書体" panose="02020600000000000000" pitchFamily="18" charset="-128"/>
              <a:ea typeface="HGP教科書体" panose="02020600000000000000" pitchFamily="18" charset="-128"/>
            </a:endParaRPr>
          </a:p>
          <a:p>
            <a:r>
              <a:rPr lang="zh-CN" altLang="en-US" dirty="0" smtClean="0">
                <a:latin typeface="HGP教科書体" panose="02020600000000000000" pitchFamily="18" charset="-128"/>
                <a:ea typeface="HGP教科書体" panose="02020600000000000000" pitchFamily="18" charset="-128"/>
              </a:rPr>
              <a:t>常见</a:t>
            </a:r>
            <a:r>
              <a:rPr lang="zh-CN" altLang="en-US" dirty="0">
                <a:latin typeface="HGP教科書体" panose="02020600000000000000" pitchFamily="18" charset="-128"/>
                <a:ea typeface="HGP教科書体" panose="02020600000000000000" pitchFamily="18" charset="-128"/>
              </a:rPr>
              <a:t>的应用场景包括关联规则的学习以及聚类等。常见算法包括</a:t>
            </a:r>
            <a:r>
              <a:rPr lang="en-US" altLang="zh-CN" dirty="0" err="1">
                <a:latin typeface="HGP教科書体" panose="02020600000000000000" pitchFamily="18" charset="-128"/>
                <a:ea typeface="HGP教科書体" panose="02020600000000000000" pitchFamily="18" charset="-128"/>
              </a:rPr>
              <a:t>Apriori</a:t>
            </a:r>
            <a:r>
              <a:rPr lang="zh-CN" altLang="en-US" dirty="0">
                <a:latin typeface="HGP教科書体" panose="02020600000000000000" pitchFamily="18" charset="-128"/>
                <a:ea typeface="HGP教科書体" panose="02020600000000000000" pitchFamily="18" charset="-128"/>
              </a:rPr>
              <a:t>算法以及</a:t>
            </a:r>
            <a:r>
              <a:rPr lang="en-US" altLang="zh-CN" dirty="0">
                <a:latin typeface="HGP教科書体" panose="02020600000000000000" pitchFamily="18" charset="-128"/>
                <a:ea typeface="HGP教科書体" panose="02020600000000000000" pitchFamily="18" charset="-128"/>
              </a:rPr>
              <a:t>k-Means</a:t>
            </a:r>
            <a:r>
              <a:rPr lang="zh-CN" altLang="en-US" dirty="0">
                <a:latin typeface="HGP教科書体" panose="02020600000000000000" pitchFamily="18" charset="-128"/>
                <a:ea typeface="HGP教科書体" panose="02020600000000000000" pitchFamily="18" charset="-128"/>
              </a:rPr>
              <a:t>算法。</a:t>
            </a:r>
            <a:endParaRPr kumimoji="1" lang="ja-JP" altLang="en-US"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3108624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半监督学习</a:t>
            </a:r>
            <a:endParaRPr kumimoji="1" lang="ja-JP" altLang="en-US" dirty="0"/>
          </a:p>
        </p:txBody>
      </p:sp>
      <p:sp>
        <p:nvSpPr>
          <p:cNvPr id="3" name="内容占位符 2"/>
          <p:cNvSpPr>
            <a:spLocks noGrp="1"/>
          </p:cNvSpPr>
          <p:nvPr>
            <p:ph idx="1"/>
          </p:nvPr>
        </p:nvSpPr>
        <p:spPr/>
        <p:txBody>
          <a:bodyPr>
            <a:normAutofit/>
          </a:bodyPr>
          <a:lstStyle/>
          <a:p>
            <a:r>
              <a:rPr lang="zh-CN" altLang="en-US" sz="2400" dirty="0">
                <a:latin typeface="HGP教科書体" panose="02020600000000000000" pitchFamily="18" charset="-128"/>
                <a:ea typeface="HGP教科書体" panose="02020600000000000000" pitchFamily="18" charset="-128"/>
              </a:rPr>
              <a:t>输入数据部分被标识，部分没有被标识</a:t>
            </a:r>
            <a:endParaRPr kumimoji="1" lang="ja-JP" altLang="en-US" sz="2400" dirty="0">
              <a:latin typeface="HGP教科書体" panose="02020600000000000000" pitchFamily="18" charset="-128"/>
              <a:ea typeface="HGP教科書体" panose="02020600000000000000" pitchFamily="18" charset="-128"/>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16832"/>
            <a:ext cx="64008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87624" y="6211669"/>
            <a:ext cx="7560840" cy="369332"/>
          </a:xfrm>
          <a:prstGeom prst="rect">
            <a:avLst/>
          </a:prstGeom>
          <a:noFill/>
        </p:spPr>
        <p:txBody>
          <a:bodyPr wrap="square" rtlCol="0">
            <a:spAutoFit/>
          </a:bodyPr>
          <a:lstStyle/>
          <a:p>
            <a:r>
              <a:rPr lang="ja-JP" altLang="en-US" dirty="0">
                <a:latin typeface="HGP教科書体" panose="02020600000000000000" pitchFamily="18" charset="-128"/>
                <a:ea typeface="HGP教科書体" panose="02020600000000000000" pitchFamily="18" charset="-128"/>
              </a:rPr>
              <a:t>图论推理算法（</a:t>
            </a:r>
            <a:r>
              <a:rPr lang="en-US" altLang="ja-JP" dirty="0">
                <a:latin typeface="HGP教科書体" panose="02020600000000000000" pitchFamily="18" charset="-128"/>
                <a:ea typeface="HGP教科書体" panose="02020600000000000000" pitchFamily="18" charset="-128"/>
              </a:rPr>
              <a:t>Graph Inference</a:t>
            </a:r>
            <a:r>
              <a:rPr lang="ja-JP" altLang="en-US" dirty="0">
                <a:latin typeface="HGP教科書体" panose="02020600000000000000" pitchFamily="18" charset="-128"/>
                <a:ea typeface="HGP教科書体" panose="02020600000000000000" pitchFamily="18" charset="-128"/>
              </a:rPr>
              <a:t>）或者拉普拉斯支持向量机（</a:t>
            </a:r>
            <a:r>
              <a:rPr lang="en-US" altLang="ja-JP" dirty="0">
                <a:latin typeface="HGP教科書体" panose="02020600000000000000" pitchFamily="18" charset="-128"/>
                <a:ea typeface="HGP教科書体" panose="02020600000000000000" pitchFamily="18" charset="-128"/>
              </a:rPr>
              <a:t>Laplacian SVM.</a:t>
            </a:r>
            <a:r>
              <a:rPr lang="ja-JP" altLang="en-US" dirty="0">
                <a:latin typeface="HGP教科書体" panose="02020600000000000000" pitchFamily="18" charset="-128"/>
                <a:ea typeface="HGP教科書体" panose="02020600000000000000" pitchFamily="18" charset="-128"/>
              </a:rPr>
              <a:t>）</a:t>
            </a:r>
            <a:endParaRPr kumimoji="1" lang="ja-JP" altLang="en-US"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2135754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强化学习</a:t>
            </a:r>
            <a:endParaRPr kumimoji="1" lang="ja-JP" altLang="en-US" dirty="0"/>
          </a:p>
        </p:txBody>
      </p:sp>
      <p:sp>
        <p:nvSpPr>
          <p:cNvPr id="3" name="内容占位符 2"/>
          <p:cNvSpPr>
            <a:spLocks noGrp="1"/>
          </p:cNvSpPr>
          <p:nvPr>
            <p:ph idx="1"/>
          </p:nvPr>
        </p:nvSpPr>
        <p:spPr/>
        <p:txBody>
          <a:bodyPr>
            <a:normAutofit/>
          </a:bodyPr>
          <a:lstStyle/>
          <a:p>
            <a:pPr marL="82296" indent="0">
              <a:buNone/>
            </a:pPr>
            <a:r>
              <a:rPr lang="zh-CN" altLang="en-US" sz="2400" dirty="0">
                <a:latin typeface="HGP教科書体" panose="02020600000000000000" pitchFamily="18" charset="-128"/>
                <a:ea typeface="HGP教科書体" panose="02020600000000000000" pitchFamily="18" charset="-128"/>
              </a:rPr>
              <a:t>输入数据直接反馈到模型，模型必须对此立刻作出调整</a:t>
            </a:r>
            <a:endParaRPr kumimoji="1" lang="ja-JP" altLang="en-US" sz="2400" dirty="0">
              <a:latin typeface="HGP教科書体" panose="02020600000000000000" pitchFamily="18" charset="-128"/>
              <a:ea typeface="HGP教科書体" panose="02020600000000000000" pitchFamily="18" charset="-128"/>
            </a:endParaRPr>
          </a:p>
        </p:txBody>
      </p:sp>
      <p:pic>
        <p:nvPicPr>
          <p:cNvPr id="1026" name="Picture 2" descr="D:\mali\python\ml\image\reinforement-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6629975" cy="3909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640" y="6237312"/>
            <a:ext cx="7560840" cy="369332"/>
          </a:xfrm>
          <a:prstGeom prst="rect">
            <a:avLst/>
          </a:prstGeom>
          <a:noFill/>
        </p:spPr>
        <p:txBody>
          <a:bodyPr wrap="square" rtlCol="0">
            <a:spAutoFit/>
          </a:bodyPr>
          <a:lstStyle/>
          <a:p>
            <a:r>
              <a:rPr lang="ja-JP" altLang="en-US" dirty="0">
                <a:latin typeface="HGP教科書体" panose="02020600000000000000" pitchFamily="18" charset="-128"/>
                <a:ea typeface="HGP教科書体" panose="02020600000000000000" pitchFamily="18" charset="-128"/>
              </a:rPr>
              <a:t>常见算法包括</a:t>
            </a:r>
            <a:r>
              <a:rPr lang="en-US" altLang="ja-JP" dirty="0">
                <a:latin typeface="HGP教科書体" panose="02020600000000000000" pitchFamily="18" charset="-128"/>
                <a:ea typeface="HGP教科書体" panose="02020600000000000000" pitchFamily="18" charset="-128"/>
              </a:rPr>
              <a:t>Q-Learning</a:t>
            </a:r>
            <a:r>
              <a:rPr lang="ja-JP" altLang="en-US" dirty="0">
                <a:latin typeface="HGP教科書体" panose="02020600000000000000" pitchFamily="18" charset="-128"/>
                <a:ea typeface="HGP教科書体" panose="02020600000000000000" pitchFamily="18" charset="-128"/>
              </a:rPr>
              <a:t>以及时间差学习（</a:t>
            </a:r>
            <a:r>
              <a:rPr lang="en-US" altLang="ja-JP" dirty="0">
                <a:latin typeface="HGP教科書体" panose="02020600000000000000" pitchFamily="18" charset="-128"/>
                <a:ea typeface="HGP教科書体" panose="02020600000000000000" pitchFamily="18" charset="-128"/>
              </a:rPr>
              <a:t>Temporal difference learning</a:t>
            </a:r>
            <a:r>
              <a:rPr lang="ja-JP" altLang="en-US" dirty="0">
                <a:latin typeface="HGP教科書体" panose="02020600000000000000" pitchFamily="18" charset="-128"/>
                <a:ea typeface="HGP教科書体" panose="02020600000000000000" pitchFamily="18" charset="-128"/>
              </a:rPr>
              <a:t>）</a:t>
            </a:r>
            <a:endParaRPr kumimoji="1" lang="ja-JP" altLang="en-US"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2404250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机器学习算法分类</a:t>
            </a:r>
            <a:endParaRPr kumimoji="1" lang="ja-JP" altLang="en-US" dirty="0"/>
          </a:p>
        </p:txBody>
      </p:sp>
      <p:sp>
        <p:nvSpPr>
          <p:cNvPr id="3" name="内容占位符 2"/>
          <p:cNvSpPr>
            <a:spLocks noGrp="1"/>
          </p:cNvSpPr>
          <p:nvPr>
            <p:ph idx="1"/>
          </p:nvPr>
        </p:nvSpPr>
        <p:spPr/>
        <p:txBody>
          <a:bodyPr>
            <a:normAutofit fontScale="70000" lnSpcReduction="20000"/>
          </a:bodyPr>
          <a:lstStyle/>
          <a:p>
            <a:r>
              <a:rPr lang="ja-JP" altLang="en-US" dirty="0">
                <a:latin typeface="HGP教科書体" panose="02020600000000000000" pitchFamily="18" charset="-128"/>
                <a:ea typeface="HGP教科書体" panose="02020600000000000000" pitchFamily="18" charset="-128"/>
              </a:rPr>
              <a:t>回归</a:t>
            </a:r>
            <a:r>
              <a:rPr lang="ja-JP" altLang="en-US" dirty="0" smtClean="0">
                <a:latin typeface="HGP教科書体" panose="02020600000000000000" pitchFamily="18" charset="-128"/>
                <a:ea typeface="HGP教科書体" panose="02020600000000000000" pitchFamily="18" charset="-128"/>
              </a:rPr>
              <a:t>算法</a:t>
            </a:r>
            <a:endParaRPr lang="en-US" altLang="ja-JP" dirty="0" smtClean="0">
              <a:latin typeface="HGP教科書体" panose="02020600000000000000" pitchFamily="18" charset="-128"/>
              <a:ea typeface="HGP教科書体" panose="02020600000000000000" pitchFamily="18" charset="-128"/>
            </a:endParaRPr>
          </a:p>
          <a:p>
            <a:r>
              <a:rPr lang="zh-CN" altLang="en-US" dirty="0">
                <a:latin typeface="HGP教科書体" panose="02020600000000000000" pitchFamily="18" charset="-128"/>
                <a:ea typeface="HGP教科書体" panose="02020600000000000000" pitchFamily="18" charset="-128"/>
              </a:rPr>
              <a:t>基于实例的</a:t>
            </a:r>
            <a:r>
              <a:rPr lang="zh-CN" altLang="en-US" dirty="0" smtClean="0">
                <a:latin typeface="HGP教科書体" panose="02020600000000000000" pitchFamily="18" charset="-128"/>
                <a:ea typeface="HGP教科書体" panose="02020600000000000000" pitchFamily="18" charset="-128"/>
              </a:rPr>
              <a:t>算法</a:t>
            </a:r>
            <a:endParaRPr lang="en-US" altLang="zh-CN" dirty="0">
              <a:latin typeface="HGP教科書体" panose="02020600000000000000" pitchFamily="18" charset="-128"/>
              <a:ea typeface="HGP教科書体" panose="02020600000000000000" pitchFamily="18" charset="-128"/>
            </a:endParaRPr>
          </a:p>
          <a:p>
            <a:r>
              <a:rPr lang="ja-JP" altLang="en-US" dirty="0">
                <a:latin typeface="HGP教科書体" panose="02020600000000000000" pitchFamily="18" charset="-128"/>
                <a:ea typeface="HGP教科書体" panose="02020600000000000000" pitchFamily="18" charset="-128"/>
              </a:rPr>
              <a:t>正则化</a:t>
            </a:r>
            <a:r>
              <a:rPr lang="ja-JP" altLang="en-US" dirty="0" smtClean="0">
                <a:latin typeface="HGP教科書体" panose="02020600000000000000" pitchFamily="18" charset="-128"/>
                <a:ea typeface="HGP教科書体" panose="02020600000000000000" pitchFamily="18" charset="-128"/>
              </a:rPr>
              <a:t>方法</a:t>
            </a:r>
            <a:endParaRPr kumimoji="1" lang="en-US" altLang="zh-CN" dirty="0" smtClean="0">
              <a:latin typeface="HGP教科書体" panose="02020600000000000000" pitchFamily="18" charset="-128"/>
              <a:ea typeface="HGP教科書体" panose="02020600000000000000" pitchFamily="18" charset="-128"/>
            </a:endParaRPr>
          </a:p>
          <a:p>
            <a:r>
              <a:rPr kumimoji="1" lang="zh-CN" altLang="en-US" dirty="0" smtClean="0">
                <a:latin typeface="HGP教科書体" panose="02020600000000000000" pitchFamily="18" charset="-128"/>
                <a:ea typeface="HGP教科書体" panose="02020600000000000000" pitchFamily="18" charset="-128"/>
              </a:rPr>
              <a:t>决策树学习</a:t>
            </a:r>
            <a:endParaRPr kumimoji="1" lang="en-US" altLang="zh-CN" dirty="0" smtClean="0">
              <a:latin typeface="HGP教科書体" panose="02020600000000000000" pitchFamily="18" charset="-128"/>
              <a:ea typeface="HGP教科書体" panose="02020600000000000000" pitchFamily="18" charset="-128"/>
            </a:endParaRPr>
          </a:p>
          <a:p>
            <a:r>
              <a:rPr lang="zh-CN" altLang="en-US" dirty="0" smtClean="0">
                <a:latin typeface="HGP教科書体" panose="02020600000000000000" pitchFamily="18" charset="-128"/>
                <a:ea typeface="HGP教科書体" panose="02020600000000000000" pitchFamily="18" charset="-128"/>
              </a:rPr>
              <a:t>贝叶斯方法</a:t>
            </a:r>
            <a:endParaRPr lang="en-US" altLang="zh-CN" dirty="0" smtClean="0">
              <a:latin typeface="HGP教科書体" panose="02020600000000000000" pitchFamily="18" charset="-128"/>
              <a:ea typeface="HGP教科書体" panose="02020600000000000000" pitchFamily="18" charset="-128"/>
            </a:endParaRPr>
          </a:p>
          <a:p>
            <a:r>
              <a:rPr lang="ja-JP" altLang="en-US" dirty="0">
                <a:latin typeface="HGP教科書体" panose="02020600000000000000" pitchFamily="18" charset="-128"/>
                <a:ea typeface="HGP教科書体" panose="02020600000000000000" pitchFamily="18" charset="-128"/>
              </a:rPr>
              <a:t>基于核的</a:t>
            </a:r>
            <a:r>
              <a:rPr lang="ja-JP" altLang="en-US" dirty="0" smtClean="0">
                <a:latin typeface="HGP教科書体" panose="02020600000000000000" pitchFamily="18" charset="-128"/>
                <a:ea typeface="HGP教科書体" panose="02020600000000000000" pitchFamily="18" charset="-128"/>
              </a:rPr>
              <a:t>算法</a:t>
            </a:r>
            <a:endParaRPr kumimoji="1" lang="en-US" altLang="zh-CN" dirty="0" smtClean="0">
              <a:latin typeface="HGP教科書体" panose="02020600000000000000" pitchFamily="18" charset="-128"/>
              <a:ea typeface="HGP教科書体" panose="02020600000000000000" pitchFamily="18" charset="-128"/>
            </a:endParaRPr>
          </a:p>
          <a:p>
            <a:pPr fontAlgn="base"/>
            <a:r>
              <a:rPr lang="ja-JP" altLang="en-US" dirty="0">
                <a:latin typeface="HGP教科書体" panose="02020600000000000000" pitchFamily="18" charset="-128"/>
                <a:ea typeface="HGP教科書体" panose="02020600000000000000" pitchFamily="18" charset="-128"/>
              </a:rPr>
              <a:t>聚类算法</a:t>
            </a:r>
          </a:p>
          <a:p>
            <a:r>
              <a:rPr lang="zh-CN" altLang="en-US" dirty="0">
                <a:latin typeface="HGP教科書体" panose="02020600000000000000" pitchFamily="18" charset="-128"/>
                <a:ea typeface="HGP教科書体" panose="02020600000000000000" pitchFamily="18" charset="-128"/>
              </a:rPr>
              <a:t>关联</a:t>
            </a:r>
            <a:r>
              <a:rPr lang="zh-CN" altLang="en-US" dirty="0" smtClean="0">
                <a:latin typeface="HGP教科書体" panose="02020600000000000000" pitchFamily="18" charset="-128"/>
                <a:ea typeface="HGP教科書体" panose="02020600000000000000" pitchFamily="18" charset="-128"/>
              </a:rPr>
              <a:t>规则学习</a:t>
            </a:r>
            <a:endParaRPr lang="en-US" altLang="zh-CN" dirty="0" smtClean="0">
              <a:latin typeface="HGP教科書体" panose="02020600000000000000" pitchFamily="18" charset="-128"/>
              <a:ea typeface="HGP教科書体" panose="02020600000000000000" pitchFamily="18" charset="-128"/>
            </a:endParaRPr>
          </a:p>
          <a:p>
            <a:r>
              <a:rPr lang="zh-CN" altLang="en-US" dirty="0">
                <a:latin typeface="HGP教科書体" panose="02020600000000000000" pitchFamily="18" charset="-128"/>
                <a:ea typeface="HGP教科書体" panose="02020600000000000000" pitchFamily="18" charset="-128"/>
              </a:rPr>
              <a:t>人工神经网络</a:t>
            </a:r>
          </a:p>
          <a:p>
            <a:r>
              <a:rPr lang="ja-JP" altLang="en-US" dirty="0">
                <a:latin typeface="HGP教科書体" panose="02020600000000000000" pitchFamily="18" charset="-128"/>
                <a:ea typeface="HGP教科書体" panose="02020600000000000000" pitchFamily="18" charset="-128"/>
              </a:rPr>
              <a:t>深度学习</a:t>
            </a:r>
          </a:p>
          <a:p>
            <a:r>
              <a:rPr lang="zh-CN" altLang="en-US" dirty="0">
                <a:latin typeface="HGP教科書体" panose="02020600000000000000" pitchFamily="18" charset="-128"/>
                <a:ea typeface="HGP教科書体" panose="02020600000000000000" pitchFamily="18" charset="-128"/>
              </a:rPr>
              <a:t>降低维度算法</a:t>
            </a:r>
          </a:p>
          <a:p>
            <a:r>
              <a:rPr lang="ja-JP" altLang="en-US" dirty="0">
                <a:latin typeface="HGP教科書体" panose="02020600000000000000" pitchFamily="18" charset="-128"/>
                <a:ea typeface="HGP教科書体" panose="02020600000000000000" pitchFamily="18" charset="-128"/>
              </a:rPr>
              <a:t>集成算法</a:t>
            </a:r>
          </a:p>
          <a:p>
            <a:r>
              <a:rPr kumimoji="1" lang="ja-JP" altLang="en-US" dirty="0" smtClean="0">
                <a:latin typeface="HGP教科書体" panose="02020600000000000000" pitchFamily="18" charset="-128"/>
                <a:ea typeface="HGP教科書体" panose="02020600000000000000" pitchFamily="18" charset="-128"/>
                <a:hlinkClick r:id="rId2" action="ppaction://hlinkfile"/>
              </a:rPr>
              <a:t>⇒</a:t>
            </a:r>
            <a:endParaRPr kumimoji="1" lang="ja-JP" altLang="en-US"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3132884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0"/>
            <a:ext cx="7498080" cy="1143000"/>
          </a:xfrm>
        </p:spPr>
        <p:txBody>
          <a:bodyPr/>
          <a:lstStyle/>
          <a:p>
            <a:r>
              <a:rPr kumimoji="1" lang="zh-CN" altLang="en-US" dirty="0" smtClean="0"/>
              <a:t>算法汇总</a:t>
            </a:r>
            <a:endParaRPr kumimoji="1" lang="ja-JP" altLang="en-US" dirty="0"/>
          </a:p>
        </p:txBody>
      </p:sp>
      <p:sp>
        <p:nvSpPr>
          <p:cNvPr id="3" name="内容占位符 2"/>
          <p:cNvSpPr>
            <a:spLocks noGrp="1"/>
          </p:cNvSpPr>
          <p:nvPr>
            <p:ph idx="1"/>
          </p:nvPr>
        </p:nvSpPr>
        <p:spPr/>
        <p:txBody>
          <a:bodyPr/>
          <a:lstStyle/>
          <a:p>
            <a:endParaRPr kumimoji="1" lang="ja-JP" altLang="en-US"/>
          </a:p>
        </p:txBody>
      </p:sp>
      <p:pic>
        <p:nvPicPr>
          <p:cNvPr id="1027" name="Picture 3" descr="D:\mali\python\ml\image\machinelearningalgorith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9176"/>
            <a:ext cx="9107043" cy="581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53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机器学习具体应用</a:t>
            </a:r>
            <a:endParaRPr kumimoji="1" lang="ja-JP" altLang="en-US" dirty="0"/>
          </a:p>
        </p:txBody>
      </p:sp>
      <p:sp>
        <p:nvSpPr>
          <p:cNvPr id="3" name="内容占位符 2"/>
          <p:cNvSpPr>
            <a:spLocks noGrp="1"/>
          </p:cNvSpPr>
          <p:nvPr>
            <p:ph idx="1"/>
          </p:nvPr>
        </p:nvSpPr>
        <p:spPr/>
        <p:txBody>
          <a:bodyPr/>
          <a:lstStyle/>
          <a:p>
            <a:r>
              <a:rPr kumimoji="1" lang="zh-CN" altLang="en-US" dirty="0" smtClean="0"/>
              <a:t>网络安全</a:t>
            </a:r>
            <a:endParaRPr kumimoji="1" lang="en-US" altLang="zh-CN" dirty="0" smtClean="0"/>
          </a:p>
          <a:p>
            <a:r>
              <a:rPr lang="zh-CN" altLang="en-US" dirty="0" smtClean="0"/>
              <a:t>搜索引擎</a:t>
            </a:r>
            <a:endParaRPr lang="en-US" altLang="zh-CN" dirty="0" smtClean="0"/>
          </a:p>
          <a:p>
            <a:r>
              <a:rPr kumimoji="1" lang="zh-CN" altLang="en-US" dirty="0" smtClean="0"/>
              <a:t>产品推荐</a:t>
            </a:r>
            <a:endParaRPr kumimoji="1" lang="en-US" altLang="zh-CN" dirty="0" smtClean="0"/>
          </a:p>
          <a:p>
            <a:r>
              <a:rPr lang="zh-CN" altLang="en-US" dirty="0" smtClean="0"/>
              <a:t>自动驾驶</a:t>
            </a:r>
            <a:endParaRPr lang="en-US" altLang="zh-CN" dirty="0" smtClean="0"/>
          </a:p>
          <a:p>
            <a:r>
              <a:rPr kumimoji="1" lang="zh-CN" altLang="en-US" dirty="0" smtClean="0"/>
              <a:t>图像识别</a:t>
            </a:r>
            <a:endParaRPr kumimoji="1" lang="en-US" altLang="zh-CN" dirty="0" smtClean="0"/>
          </a:p>
          <a:p>
            <a:r>
              <a:rPr lang="zh-CN" altLang="en-US" dirty="0"/>
              <a:t>语音识别</a:t>
            </a:r>
            <a:endParaRPr kumimoji="1" lang="en-US" altLang="zh-CN" dirty="0" smtClean="0"/>
          </a:p>
          <a:p>
            <a:r>
              <a:rPr kumimoji="1" lang="zh-CN" altLang="en-US" dirty="0" smtClean="0"/>
              <a:t>量化投资</a:t>
            </a:r>
            <a:endParaRPr kumimoji="1" lang="ja-JP" altLang="en-US" dirty="0"/>
          </a:p>
        </p:txBody>
      </p:sp>
    </p:spTree>
    <p:extLst>
      <p:ext uri="{BB962C8B-B14F-4D97-AF65-F5344CB8AC3E}">
        <p14:creationId xmlns:p14="http://schemas.microsoft.com/office/powerpoint/2010/main" val="403647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机器学习的课题</a:t>
            </a:r>
            <a:endParaRPr kumimoji="1" lang="ja-JP" altLang="en-US" dirty="0"/>
          </a:p>
        </p:txBody>
      </p:sp>
      <p:sp>
        <p:nvSpPr>
          <p:cNvPr id="3" name="内容占位符 2"/>
          <p:cNvSpPr>
            <a:spLocks noGrp="1"/>
          </p:cNvSpPr>
          <p:nvPr>
            <p:ph idx="1"/>
          </p:nvPr>
        </p:nvSpPr>
        <p:spPr/>
        <p:txBody>
          <a:bodyPr>
            <a:normAutofit fontScale="92500" lnSpcReduction="20000"/>
          </a:bodyPr>
          <a:lstStyle/>
          <a:p>
            <a:r>
              <a:rPr kumimoji="1" lang="zh-CN" altLang="en-US" sz="3000" dirty="0" smtClean="0"/>
              <a:t>泛化能力</a:t>
            </a:r>
            <a:endParaRPr kumimoji="1" lang="en-US" altLang="zh-CN" sz="3000" dirty="0" smtClean="0"/>
          </a:p>
          <a:p>
            <a:r>
              <a:rPr lang="zh-CN" altLang="en-US" sz="3000" dirty="0" smtClean="0"/>
              <a:t>速度</a:t>
            </a:r>
            <a:endParaRPr lang="en-US" altLang="zh-CN" sz="3000" dirty="0" smtClean="0"/>
          </a:p>
          <a:p>
            <a:pPr marL="82296" indent="0">
              <a:buNone/>
            </a:pPr>
            <a:r>
              <a:rPr lang="en-US" altLang="zh-CN" dirty="0" smtClean="0"/>
              <a:t>          </a:t>
            </a:r>
            <a:r>
              <a:rPr lang="zh-CN" altLang="en-US" sz="2400" dirty="0" smtClean="0"/>
              <a:t>训练速度</a:t>
            </a:r>
            <a:r>
              <a:rPr lang="en-US" altLang="zh-CN" sz="2400" dirty="0" smtClean="0"/>
              <a:t>VS</a:t>
            </a:r>
            <a:r>
              <a:rPr lang="zh-CN" altLang="en-US" sz="2400" dirty="0" smtClean="0"/>
              <a:t>测试速度</a:t>
            </a:r>
            <a:endParaRPr lang="en-US" altLang="zh-CN" sz="2400" dirty="0" smtClean="0"/>
          </a:p>
          <a:p>
            <a:pPr marL="82296" indent="0">
              <a:buNone/>
            </a:pPr>
            <a:r>
              <a:rPr lang="en-US" altLang="zh-CN" sz="2400" dirty="0" smtClean="0"/>
              <a:t>              </a:t>
            </a:r>
            <a:r>
              <a:rPr lang="zh-CN" altLang="en-US" sz="2400" dirty="0" smtClean="0"/>
              <a:t>训练速度快</a:t>
            </a:r>
            <a:r>
              <a:rPr lang="ja-JP" altLang="en-US" sz="2400" dirty="0" smtClean="0"/>
              <a:t>⇒</a:t>
            </a:r>
            <a:r>
              <a:rPr lang="zh-CN" altLang="en-US" sz="2400" dirty="0" smtClean="0"/>
              <a:t>测试速度慢：</a:t>
            </a:r>
            <a:r>
              <a:rPr lang="en-US" altLang="zh-CN" sz="2400" dirty="0" smtClean="0"/>
              <a:t>k</a:t>
            </a:r>
            <a:r>
              <a:rPr lang="zh-CN" altLang="en-US" sz="2400" dirty="0" smtClean="0"/>
              <a:t>邻近法</a:t>
            </a:r>
            <a:endParaRPr lang="en-US" altLang="zh-CN" sz="2400" dirty="0" smtClean="0"/>
          </a:p>
          <a:p>
            <a:pPr marL="82296" indent="0">
              <a:buNone/>
            </a:pPr>
            <a:r>
              <a:rPr lang="zh-CN" altLang="en-US" sz="2400" dirty="0" smtClean="0"/>
              <a:t>              训练速度慢</a:t>
            </a:r>
            <a:r>
              <a:rPr lang="ja-JP" altLang="en-US" sz="2400" dirty="0" smtClean="0"/>
              <a:t>⇒</a:t>
            </a:r>
            <a:r>
              <a:rPr lang="zh-CN" altLang="en-US" sz="2400" dirty="0"/>
              <a:t>测试</a:t>
            </a:r>
            <a:r>
              <a:rPr lang="zh-CN" altLang="en-US" sz="2400" dirty="0" smtClean="0"/>
              <a:t>速度快：神经网络</a:t>
            </a:r>
            <a:endParaRPr lang="en-US" altLang="zh-CN" sz="2400" dirty="0" smtClean="0"/>
          </a:p>
          <a:p>
            <a:r>
              <a:rPr kumimoji="1" lang="zh-CN" altLang="en-US" sz="3000" dirty="0" smtClean="0"/>
              <a:t>可理解性</a:t>
            </a:r>
            <a:endParaRPr kumimoji="1" lang="en-US" altLang="zh-CN" sz="3000" dirty="0" smtClean="0"/>
          </a:p>
          <a:p>
            <a:pPr marL="82296" indent="0">
              <a:buNone/>
            </a:pPr>
            <a:r>
              <a:rPr lang="en-US" altLang="zh-CN" dirty="0" smtClean="0"/>
              <a:t>          </a:t>
            </a:r>
            <a:r>
              <a:rPr lang="zh-CN" altLang="en-US" sz="2400" dirty="0" smtClean="0"/>
              <a:t>黑盒子：支持向量机，神经网络，集成学习</a:t>
            </a:r>
            <a:endParaRPr kumimoji="1" lang="en-US" altLang="zh-CN" sz="2400" dirty="0" smtClean="0"/>
          </a:p>
          <a:p>
            <a:r>
              <a:rPr lang="zh-CN" altLang="en-US" sz="3000" dirty="0" smtClean="0"/>
              <a:t>数据利用能力</a:t>
            </a:r>
            <a:endParaRPr lang="en-US" altLang="zh-CN" sz="3000" dirty="0" smtClean="0"/>
          </a:p>
          <a:p>
            <a:pPr marL="82296" indent="0">
              <a:buNone/>
            </a:pPr>
            <a:r>
              <a:rPr lang="en-US" altLang="zh-CN" dirty="0"/>
              <a:t> </a:t>
            </a:r>
            <a:r>
              <a:rPr lang="en-US" altLang="zh-CN" dirty="0" smtClean="0"/>
              <a:t>         </a:t>
            </a:r>
            <a:r>
              <a:rPr lang="zh-CN" altLang="en-US" sz="2400" dirty="0" smtClean="0"/>
              <a:t>无标记数据，坏数据</a:t>
            </a:r>
            <a:endParaRPr lang="en-US" altLang="zh-CN" sz="2400" dirty="0" smtClean="0"/>
          </a:p>
          <a:p>
            <a:r>
              <a:rPr lang="zh-CN" altLang="en-US" sz="3000" dirty="0" smtClean="0"/>
              <a:t>代价敏感</a:t>
            </a:r>
            <a:endParaRPr lang="en-US" altLang="zh-CN" sz="3000" dirty="0" smtClean="0"/>
          </a:p>
          <a:p>
            <a:pPr marL="82296" indent="0">
              <a:buNone/>
            </a:pPr>
            <a:r>
              <a:rPr lang="en-US" altLang="zh-CN" sz="3000" dirty="0"/>
              <a:t> </a:t>
            </a:r>
            <a:r>
              <a:rPr lang="en-US" altLang="zh-CN" sz="3000" dirty="0" smtClean="0"/>
              <a:t>          </a:t>
            </a:r>
            <a:r>
              <a:rPr lang="zh-CN" altLang="en-US" sz="2600" dirty="0" smtClean="0"/>
              <a:t>机器学习</a:t>
            </a:r>
            <a:r>
              <a:rPr lang="en-US" altLang="zh-CN" sz="2600" dirty="0" smtClean="0"/>
              <a:t>=</a:t>
            </a:r>
            <a:r>
              <a:rPr lang="zh-CN" altLang="en-US" sz="2600" dirty="0" smtClean="0"/>
              <a:t>降低错误率：错误代价不同</a:t>
            </a:r>
            <a:endParaRPr lang="en-US" altLang="zh-CN" sz="2600" dirty="0" smtClean="0"/>
          </a:p>
          <a:p>
            <a:endParaRPr lang="en-US" altLang="zh-CN" sz="3500" dirty="0" smtClean="0"/>
          </a:p>
          <a:p>
            <a:endParaRPr kumimoji="1" lang="ja-JP" altLang="en-US" dirty="0"/>
          </a:p>
        </p:txBody>
      </p:sp>
    </p:spTree>
    <p:extLst>
      <p:ext uri="{BB962C8B-B14F-4D97-AF65-F5344CB8AC3E}">
        <p14:creationId xmlns:p14="http://schemas.microsoft.com/office/powerpoint/2010/main" val="31159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自我介绍</a:t>
            </a:r>
            <a:endParaRPr kumimoji="1" lang="ja-JP" altLang="en-US" dirty="0"/>
          </a:p>
        </p:txBody>
      </p:sp>
      <p:sp>
        <p:nvSpPr>
          <p:cNvPr id="3" name="内容占位符 2"/>
          <p:cNvSpPr>
            <a:spLocks noGrp="1"/>
          </p:cNvSpPr>
          <p:nvPr>
            <p:ph idx="1"/>
          </p:nvPr>
        </p:nvSpPr>
        <p:spPr/>
        <p:txBody>
          <a:bodyPr/>
          <a:lstStyle/>
          <a:p>
            <a:pPr marL="82296" indent="0">
              <a:buNone/>
            </a:pPr>
            <a:r>
              <a:rPr kumimoji="1" lang="zh-CN" altLang="en-US" dirty="0" smtClean="0"/>
              <a:t>马力</a:t>
            </a:r>
            <a:endParaRPr kumimoji="1" lang="en-US" altLang="zh-CN" dirty="0" smtClean="0"/>
          </a:p>
          <a:p>
            <a:pPr marL="82296" indent="0">
              <a:buNone/>
            </a:pPr>
            <a:endParaRPr lang="en-US" altLang="zh-CN" dirty="0"/>
          </a:p>
          <a:p>
            <a:pPr marL="82296" indent="0">
              <a:buNone/>
            </a:pPr>
            <a:r>
              <a:rPr lang="zh-CN" altLang="en-US" dirty="0" smtClean="0"/>
              <a:t>中国科学技术大学研究生毕业</a:t>
            </a:r>
            <a:endParaRPr lang="en-US" altLang="zh-CN" dirty="0" smtClean="0"/>
          </a:p>
          <a:p>
            <a:pPr marL="82296" indent="0">
              <a:buNone/>
            </a:pPr>
            <a:r>
              <a:rPr lang="zh-CN" altLang="en-US" dirty="0" smtClean="0"/>
              <a:t>现供职于</a:t>
            </a:r>
            <a:r>
              <a:rPr lang="en-US" altLang="zh-CN" dirty="0" err="1" smtClean="0"/>
              <a:t>PanoTech</a:t>
            </a:r>
            <a:r>
              <a:rPr lang="zh-CN" altLang="en-US" dirty="0" smtClean="0"/>
              <a:t>公司</a:t>
            </a:r>
            <a:endParaRPr kumimoji="1" lang="en-US" altLang="zh-CN" dirty="0" smtClean="0"/>
          </a:p>
          <a:p>
            <a:pPr marL="82296" indent="0">
              <a:buNone/>
            </a:pPr>
            <a:endParaRPr lang="en-US" altLang="ja-JP" dirty="0"/>
          </a:p>
          <a:p>
            <a:pPr marL="82296" indent="0">
              <a:buNone/>
            </a:pPr>
            <a:endParaRPr kumimoji="1" lang="ja-JP" altLang="en-US" dirty="0"/>
          </a:p>
        </p:txBody>
      </p:sp>
    </p:spTree>
    <p:extLst>
      <p:ext uri="{BB962C8B-B14F-4D97-AF65-F5344CB8AC3E}">
        <p14:creationId xmlns:p14="http://schemas.microsoft.com/office/powerpoint/2010/main" val="635395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a:t>
            </a:r>
            <a:r>
              <a:rPr lang="zh-CN" altLang="en-US" dirty="0"/>
              <a:t>实践</a:t>
            </a:r>
            <a:endParaRPr kumimoji="1" lang="ja-JP" altLang="en-US" dirty="0"/>
          </a:p>
        </p:txBody>
      </p:sp>
      <p:sp>
        <p:nvSpPr>
          <p:cNvPr id="3" name="内容占位符 2"/>
          <p:cNvSpPr>
            <a:spLocks noGrp="1"/>
          </p:cNvSpPr>
          <p:nvPr>
            <p:ph idx="1"/>
          </p:nvPr>
        </p:nvSpPr>
        <p:spPr/>
        <p:txBody>
          <a:bodyPr>
            <a:normAutofit fontScale="47500" lnSpcReduction="20000"/>
          </a:bodyPr>
          <a:lstStyle/>
          <a:p>
            <a:pPr marL="82296" indent="0">
              <a:buNone/>
            </a:pPr>
            <a:r>
              <a:rPr lang="zh-CN" altLang="en-US" dirty="0" smtClean="0">
                <a:latin typeface="HGP教科書体" panose="02020600000000000000" pitchFamily="18" charset="-128"/>
                <a:ea typeface="HGP教科書体" panose="02020600000000000000" pitchFamily="18" charset="-128"/>
              </a:rPr>
              <a:t>推荐使用</a:t>
            </a:r>
            <a:r>
              <a:rPr lang="en-US" altLang="zh-CN" dirty="0" smtClean="0">
                <a:latin typeface="HGP教科書体" panose="02020600000000000000" pitchFamily="18" charset="-128"/>
                <a:ea typeface="HGP教科書体" panose="02020600000000000000" pitchFamily="18" charset="-128"/>
              </a:rPr>
              <a:t>python</a:t>
            </a:r>
            <a:r>
              <a:rPr lang="zh-CN" altLang="en-US" dirty="0" smtClean="0">
                <a:latin typeface="HGP教科書体" panose="02020600000000000000" pitchFamily="18" charset="-128"/>
                <a:ea typeface="HGP教科書体" panose="02020600000000000000" pitchFamily="18" charset="-128"/>
              </a:rPr>
              <a:t>语言</a:t>
            </a:r>
            <a:endParaRPr lang="en-US" altLang="ja-JP" dirty="0" smtClean="0">
              <a:latin typeface="HGP教科書体" panose="02020600000000000000" pitchFamily="18" charset="-128"/>
              <a:ea typeface="HGP教科書体" panose="02020600000000000000" pitchFamily="18" charset="-128"/>
            </a:endParaRPr>
          </a:p>
          <a:p>
            <a:r>
              <a:rPr lang="en-US" altLang="ja-JP" dirty="0" smtClean="0">
                <a:latin typeface="HGP教科書体" panose="02020600000000000000" pitchFamily="18" charset="-128"/>
                <a:ea typeface="HGP教科書体" panose="02020600000000000000" pitchFamily="18" charset="-128"/>
              </a:rPr>
              <a:t>python</a:t>
            </a:r>
            <a:r>
              <a:rPr lang="ja-JP" altLang="en-US" dirty="0">
                <a:latin typeface="HGP教科書体" panose="02020600000000000000" pitchFamily="18" charset="-128"/>
                <a:ea typeface="HGP教科書体" panose="02020600000000000000" pitchFamily="18" charset="-128"/>
              </a:rPr>
              <a:t>的库多</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err="1">
                <a:latin typeface="HGP教科書体" panose="02020600000000000000" pitchFamily="18" charset="-128"/>
                <a:ea typeface="HGP教科書体" panose="02020600000000000000" pitchFamily="18" charset="-128"/>
              </a:rPr>
              <a:t>TensorFlow,Theano,scikit-learn,Cognitive</a:t>
            </a:r>
            <a:r>
              <a:rPr lang="en-US" altLang="ja-JP" dirty="0">
                <a:latin typeface="HGP教科書体" panose="02020600000000000000" pitchFamily="18" charset="-128"/>
                <a:ea typeface="HGP教科書体" panose="02020600000000000000" pitchFamily="18" charset="-128"/>
              </a:rPr>
              <a:t> </a:t>
            </a:r>
            <a:r>
              <a:rPr lang="en-US" altLang="ja-JP" dirty="0" err="1" smtClean="0">
                <a:latin typeface="HGP教科書体" panose="02020600000000000000" pitchFamily="18" charset="-128"/>
                <a:ea typeface="HGP教科書体" panose="02020600000000000000" pitchFamily="18" charset="-128"/>
              </a:rPr>
              <a:t>Toolkit,pybrain</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数据</a:t>
            </a:r>
            <a:r>
              <a:rPr lang="ja-JP" altLang="en-US" dirty="0">
                <a:latin typeface="HGP教科書体" panose="02020600000000000000" pitchFamily="18" charset="-128"/>
                <a:ea typeface="HGP教科書体" panose="02020600000000000000" pitchFamily="18" charset="-128"/>
              </a:rPr>
              <a:t>存储方便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err="1" smtClean="0">
                <a:latin typeface="HGP教科書体" panose="02020600000000000000" pitchFamily="18" charset="-128"/>
                <a:ea typeface="HGP教科書体" panose="02020600000000000000" pitchFamily="18" charset="-128"/>
              </a:rPr>
              <a:t>sql,hadoop,mangodb,redis,spark</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数据获取</a:t>
            </a:r>
            <a:r>
              <a:rPr lang="ja-JP" altLang="en-US" dirty="0">
                <a:latin typeface="HGP教科書体" panose="02020600000000000000" pitchFamily="18" charset="-128"/>
                <a:ea typeface="HGP教科書体" panose="02020600000000000000" pitchFamily="18" charset="-128"/>
              </a:rPr>
              <a:t>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err="1" smtClean="0">
                <a:latin typeface="HGP教科書体" panose="02020600000000000000" pitchFamily="18" charset="-128"/>
                <a:ea typeface="HGP教科書体" panose="02020600000000000000" pitchFamily="18" charset="-128"/>
              </a:rPr>
              <a:t>Scrapy,beautifulsoup,requests,paramiko</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数据</a:t>
            </a:r>
            <a:r>
              <a:rPr lang="ja-JP" altLang="en-US" dirty="0">
                <a:latin typeface="HGP教科書体" panose="02020600000000000000" pitchFamily="18" charset="-128"/>
                <a:ea typeface="HGP教科書体" panose="02020600000000000000" pitchFamily="18" charset="-128"/>
              </a:rPr>
              <a:t>运算方便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a:latin typeface="HGP教科書体" panose="02020600000000000000" pitchFamily="18" charset="-128"/>
                <a:ea typeface="HGP教科書体" panose="02020600000000000000" pitchFamily="18" charset="-128"/>
              </a:rPr>
              <a:t>pandas</a:t>
            </a:r>
            <a:r>
              <a:rPr lang="ja-JP" altLang="en-US" dirty="0">
                <a:latin typeface="HGP教科書体" panose="02020600000000000000" pitchFamily="18" charset="-128"/>
                <a:ea typeface="HGP教科書体" panose="02020600000000000000" pitchFamily="18" charset="-128"/>
              </a:rPr>
              <a:t>，</a:t>
            </a:r>
            <a:r>
              <a:rPr lang="en-US" altLang="ja-JP" dirty="0" err="1">
                <a:latin typeface="HGP教科書体" panose="02020600000000000000" pitchFamily="18" charset="-128"/>
                <a:ea typeface="HGP教科書体" panose="02020600000000000000" pitchFamily="18" charset="-128"/>
              </a:rPr>
              <a:t>Numpy</a:t>
            </a:r>
            <a:r>
              <a:rPr lang="ja-JP" altLang="en-US" dirty="0">
                <a:latin typeface="HGP教科書体" panose="02020600000000000000" pitchFamily="18" charset="-128"/>
                <a:ea typeface="HGP教科書体" panose="02020600000000000000" pitchFamily="18" charset="-128"/>
              </a:rPr>
              <a:t>，</a:t>
            </a:r>
            <a:r>
              <a:rPr lang="en-US" altLang="ja-JP" dirty="0" err="1" smtClean="0">
                <a:latin typeface="HGP教科書体" panose="02020600000000000000" pitchFamily="18" charset="-128"/>
                <a:ea typeface="HGP教科書体" panose="02020600000000000000" pitchFamily="18" charset="-128"/>
              </a:rPr>
              <a:t>scipy</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输出</a:t>
            </a:r>
            <a:r>
              <a:rPr lang="ja-JP" altLang="en-US" dirty="0">
                <a:latin typeface="HGP教科書体" panose="02020600000000000000" pitchFamily="18" charset="-128"/>
                <a:ea typeface="HGP教科書体" panose="02020600000000000000" pitchFamily="18" charset="-128"/>
              </a:rPr>
              <a:t>结果方便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err="1" smtClean="0">
                <a:latin typeface="HGP教科書体" panose="02020600000000000000" pitchFamily="18" charset="-128"/>
                <a:ea typeface="HGP教科書体" panose="02020600000000000000" pitchFamily="18" charset="-128"/>
              </a:rPr>
              <a:t>matplotlib,VisPy</a:t>
            </a:r>
            <a:endParaRPr lang="en-US" altLang="ja-JP" dirty="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和</a:t>
            </a:r>
            <a:r>
              <a:rPr lang="ja-JP" altLang="en-US" dirty="0">
                <a:latin typeface="HGP教科書体" panose="02020600000000000000" pitchFamily="18" charset="-128"/>
                <a:ea typeface="HGP教科書体" panose="02020600000000000000" pitchFamily="18" charset="-128"/>
              </a:rPr>
              <a:t>其他语言交互方便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smtClean="0">
                <a:latin typeface="HGP教科書体" panose="02020600000000000000" pitchFamily="18" charset="-128"/>
                <a:ea typeface="HGP教科書体" panose="02020600000000000000" pitchFamily="18" charset="-128"/>
              </a:rPr>
              <a:t>ctypes,rpy2,Cython,SWIG,PyQt,boost.python</a:t>
            </a:r>
          </a:p>
          <a:p>
            <a:r>
              <a:rPr lang="ja-JP" altLang="en-US" dirty="0" smtClean="0">
                <a:latin typeface="HGP教科書体" panose="02020600000000000000" pitchFamily="18" charset="-128"/>
                <a:ea typeface="HGP教科書体" panose="02020600000000000000" pitchFamily="18" charset="-128"/>
              </a:rPr>
              <a:t>加速</a:t>
            </a:r>
            <a:r>
              <a:rPr lang="ja-JP" altLang="en-US" dirty="0">
                <a:latin typeface="HGP教科書体" panose="02020600000000000000" pitchFamily="18" charset="-128"/>
                <a:ea typeface="HGP教科書体" panose="02020600000000000000" pitchFamily="18" charset="-128"/>
              </a:rPr>
              <a:t>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err="1" smtClean="0">
                <a:latin typeface="HGP教科書体" panose="02020600000000000000" pitchFamily="18" charset="-128"/>
                <a:ea typeface="HGP教科書体" panose="02020600000000000000" pitchFamily="18" charset="-128"/>
              </a:rPr>
              <a:t>pypy,Cython,PyCUDA</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图形</a:t>
            </a:r>
            <a:r>
              <a:rPr lang="ja-JP" altLang="en-US" dirty="0">
                <a:latin typeface="HGP教科書体" panose="02020600000000000000" pitchFamily="18" charset="-128"/>
                <a:ea typeface="HGP教科書体" panose="02020600000000000000" pitchFamily="18" charset="-128"/>
              </a:rPr>
              <a:t>图像方便</a:t>
            </a:r>
            <a:br>
              <a:rPr lang="ja-JP" altLang="en-US" dirty="0">
                <a:latin typeface="HGP教科書体" panose="02020600000000000000" pitchFamily="18" charset="-128"/>
                <a:ea typeface="HGP教科書体" panose="02020600000000000000" pitchFamily="18" charset="-128"/>
              </a:rPr>
            </a:br>
            <a:r>
              <a:rPr lang="ja-JP" altLang="en-US" dirty="0">
                <a:latin typeface="HGP教科書体" panose="02020600000000000000" pitchFamily="18" charset="-128"/>
                <a:ea typeface="HGP教科書体" panose="02020600000000000000" pitchFamily="18" charset="-128"/>
              </a:rPr>
              <a:t>有</a:t>
            </a:r>
            <a:r>
              <a:rPr lang="en-US" altLang="ja-JP" dirty="0" smtClean="0">
                <a:latin typeface="HGP教科書体" panose="02020600000000000000" pitchFamily="18" charset="-128"/>
                <a:ea typeface="HGP教科書体" panose="02020600000000000000" pitchFamily="18" charset="-128"/>
              </a:rPr>
              <a:t>PyOpenGL,PyOpenCV,mayavi2</a:t>
            </a:r>
          </a:p>
          <a:p>
            <a:r>
              <a:rPr lang="ja-JP" altLang="en-US" dirty="0" smtClean="0">
                <a:latin typeface="HGP教科書体" panose="02020600000000000000" pitchFamily="18" charset="-128"/>
                <a:ea typeface="HGP教科書体" panose="02020600000000000000" pitchFamily="18" charset="-128"/>
              </a:rPr>
              <a:t>信号处理</a:t>
            </a:r>
            <a:r>
              <a:rPr lang="ja-JP" altLang="en-US" dirty="0">
                <a:latin typeface="HGP教科書体" panose="02020600000000000000" pitchFamily="18" charset="-128"/>
                <a:ea typeface="HGP教科書体" panose="02020600000000000000" pitchFamily="18" charset="-128"/>
              </a:rPr>
              <a:t>方便</a:t>
            </a:r>
            <a:br>
              <a:rPr lang="ja-JP" altLang="en-US" dirty="0">
                <a:latin typeface="HGP教科書体" panose="02020600000000000000" pitchFamily="18" charset="-128"/>
                <a:ea typeface="HGP教科書体" panose="02020600000000000000" pitchFamily="18" charset="-128"/>
              </a:rPr>
            </a:br>
            <a:r>
              <a:rPr lang="en-US" altLang="ja-JP" dirty="0" err="1">
                <a:latin typeface="HGP教科書体" panose="02020600000000000000" pitchFamily="18" charset="-128"/>
                <a:ea typeface="HGP教科書体" panose="02020600000000000000" pitchFamily="18" charset="-128"/>
              </a:rPr>
              <a:t>PyWavelets</a:t>
            </a:r>
            <a:r>
              <a:rPr lang="ja-JP" altLang="en-US" dirty="0">
                <a:latin typeface="HGP教科書体" panose="02020600000000000000" pitchFamily="18" charset="-128"/>
                <a:ea typeface="HGP教科書体" panose="02020600000000000000" pitchFamily="18" charset="-128"/>
              </a:rPr>
              <a:t>，</a:t>
            </a:r>
            <a:r>
              <a:rPr lang="en-US" altLang="ja-JP" dirty="0" err="1" smtClean="0">
                <a:latin typeface="HGP教科書体" panose="02020600000000000000" pitchFamily="18" charset="-128"/>
                <a:ea typeface="HGP教科書体" panose="02020600000000000000" pitchFamily="18" charset="-128"/>
              </a:rPr>
              <a:t>scipy.signal</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云</a:t>
            </a:r>
            <a:r>
              <a:rPr lang="ja-JP" altLang="en-US" dirty="0">
                <a:latin typeface="HGP教科書体" panose="02020600000000000000" pitchFamily="18" charset="-128"/>
                <a:ea typeface="HGP教科書体" panose="02020600000000000000" pitchFamily="18" charset="-128"/>
              </a:rPr>
              <a:t>系统支持方便</a:t>
            </a:r>
            <a:br>
              <a:rPr lang="ja-JP" altLang="en-US" dirty="0">
                <a:latin typeface="HGP教科書体" panose="02020600000000000000" pitchFamily="18" charset="-128"/>
                <a:ea typeface="HGP教科書体" panose="02020600000000000000" pitchFamily="18" charset="-128"/>
              </a:rPr>
            </a:br>
            <a:r>
              <a:rPr lang="en-US" altLang="ja-JP" dirty="0" smtClean="0">
                <a:latin typeface="HGP教科書体" panose="02020600000000000000" pitchFamily="18" charset="-128"/>
                <a:ea typeface="HGP教科書体" panose="02020600000000000000" pitchFamily="18" charset="-128"/>
              </a:rPr>
              <a:t>github,sourceforge,EC2,BAT,HPC</a:t>
            </a:r>
            <a:endParaRPr lang="ja-JP" altLang="en-US"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4117417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机器学习一般流程</a:t>
            </a:r>
            <a:endParaRPr kumimoji="1" lang="ja-JP" altLang="en-US" dirty="0"/>
          </a:p>
        </p:txBody>
      </p:sp>
      <p:sp>
        <p:nvSpPr>
          <p:cNvPr id="3" name="内容占位符 2"/>
          <p:cNvSpPr>
            <a:spLocks noGrp="1"/>
          </p:cNvSpPr>
          <p:nvPr>
            <p:ph idx="1"/>
          </p:nvPr>
        </p:nvSpPr>
        <p:spPr>
          <a:xfrm>
            <a:off x="1435608" y="1447800"/>
            <a:ext cx="7498080" cy="4861520"/>
          </a:xfrm>
        </p:spPr>
        <p:txBody>
          <a:bodyPr/>
          <a:lstStyle/>
          <a:p>
            <a:r>
              <a:rPr kumimoji="1" lang="zh-CN" altLang="en-US" dirty="0" smtClean="0">
                <a:latin typeface="HGP教科書体" panose="02020600000000000000" pitchFamily="18" charset="-128"/>
                <a:ea typeface="HGP教科書体" panose="02020600000000000000" pitchFamily="18" charset="-128"/>
              </a:rPr>
              <a:t>数据预处理</a:t>
            </a:r>
            <a:endParaRPr kumimoji="1" lang="en-US" altLang="zh-CN" dirty="0" smtClean="0">
              <a:latin typeface="HGP教科書体" panose="02020600000000000000" pitchFamily="18" charset="-128"/>
              <a:ea typeface="HGP教科書体" panose="02020600000000000000" pitchFamily="18" charset="-128"/>
            </a:endParaRPr>
          </a:p>
          <a:p>
            <a:endParaRPr lang="en-US" altLang="ja-JP" dirty="0">
              <a:latin typeface="HGP教科書体" panose="02020600000000000000" pitchFamily="18" charset="-128"/>
              <a:ea typeface="HGP教科書体" panose="02020600000000000000" pitchFamily="18" charset="-128"/>
            </a:endParaRPr>
          </a:p>
          <a:p>
            <a:endParaRPr kumimoji="1" lang="en-US" altLang="ja-JP" dirty="0" smtClean="0">
              <a:latin typeface="HGP教科書体" panose="02020600000000000000" pitchFamily="18" charset="-128"/>
              <a:ea typeface="HGP教科書体" panose="02020600000000000000" pitchFamily="18" charset="-128"/>
            </a:endParaRPr>
          </a:p>
          <a:p>
            <a:endParaRPr lang="en-US" altLang="ja-JP" dirty="0">
              <a:latin typeface="HGP教科書体" panose="02020600000000000000" pitchFamily="18" charset="-128"/>
              <a:ea typeface="HGP教科書体" panose="02020600000000000000" pitchFamily="18" charset="-128"/>
            </a:endParaRPr>
          </a:p>
          <a:p>
            <a:endParaRPr kumimoji="1" lang="en-US" altLang="ja-JP" dirty="0" smtClean="0">
              <a:latin typeface="HGP教科書体" panose="02020600000000000000" pitchFamily="18" charset="-128"/>
              <a:ea typeface="HGP教科書体" panose="02020600000000000000" pitchFamily="18" charset="-128"/>
            </a:endParaRPr>
          </a:p>
          <a:p>
            <a:r>
              <a:rPr lang="ja-JP" altLang="en-US" dirty="0">
                <a:latin typeface="HGP教科書体" panose="02020600000000000000" pitchFamily="18" charset="-128"/>
                <a:ea typeface="HGP教科書体" panose="02020600000000000000" pitchFamily="18" charset="-128"/>
              </a:rPr>
              <a:t>模型选择</a:t>
            </a:r>
            <a:endParaRPr lang="en-US" altLang="ja-JP" dirty="0" smtClean="0">
              <a:latin typeface="HGP教科書体" panose="02020600000000000000" pitchFamily="18" charset="-128"/>
              <a:ea typeface="HGP教科書体" panose="02020600000000000000" pitchFamily="18" charset="-128"/>
            </a:endParaRPr>
          </a:p>
          <a:p>
            <a:r>
              <a:rPr lang="ja-JP" altLang="en-US" dirty="0" smtClean="0">
                <a:latin typeface="HGP教科書体" panose="02020600000000000000" pitchFamily="18" charset="-128"/>
                <a:ea typeface="HGP教科書体" panose="02020600000000000000" pitchFamily="18" charset="-128"/>
              </a:rPr>
              <a:t>评估指标</a:t>
            </a:r>
            <a:endParaRPr lang="en-US" altLang="ja-JP" dirty="0" smtClean="0">
              <a:latin typeface="HGP教科書体" panose="02020600000000000000" pitchFamily="18" charset="-128"/>
              <a:ea typeface="HGP教科書体" panose="02020600000000000000" pitchFamily="18" charset="-128"/>
            </a:endParaRPr>
          </a:p>
          <a:p>
            <a:r>
              <a:rPr lang="ja-JP" altLang="en-US" dirty="0">
                <a:latin typeface="HGP教科書体" panose="02020600000000000000" pitchFamily="18" charset="-128"/>
                <a:ea typeface="HGP教科書体" panose="02020600000000000000" pitchFamily="18" charset="-128"/>
              </a:rPr>
              <a:t>超参数优化</a:t>
            </a:r>
          </a:p>
          <a:p>
            <a:endParaRPr kumimoji="1" lang="ja-JP" altLang="en-US" dirty="0"/>
          </a:p>
        </p:txBody>
      </p:sp>
      <p:pic>
        <p:nvPicPr>
          <p:cNvPr id="1026" name="Picture 2" descr="D:\mali\python\ml\image\AAEAAQAAAAAAAAgrAAAAJGFkYzU5ZDRkLWQyNjYtNDI3Ni1hMTYzLTNiNGRlZDA1NzllO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187" y="1997224"/>
            <a:ext cx="7620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070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机器学习与大数据</a:t>
            </a:r>
            <a:endParaRPr kumimoji="1" lang="ja-JP" altLang="en-US" dirty="0"/>
          </a:p>
        </p:txBody>
      </p:sp>
      <p:sp>
        <p:nvSpPr>
          <p:cNvPr id="3" name="内容占位符 2"/>
          <p:cNvSpPr>
            <a:spLocks noGrp="1"/>
          </p:cNvSpPr>
          <p:nvPr>
            <p:ph idx="1"/>
          </p:nvPr>
        </p:nvSpPr>
        <p:spPr/>
        <p:txBody>
          <a:bodyPr>
            <a:normAutofit lnSpcReduction="10000"/>
          </a:bodyPr>
          <a:lstStyle/>
          <a:p>
            <a:r>
              <a:rPr kumimoji="1" lang="zh-CN" altLang="en-US" dirty="0" smtClean="0"/>
              <a:t>什么叫大数据</a:t>
            </a:r>
            <a:endParaRPr kumimoji="1" lang="en-US" altLang="zh-CN" dirty="0" smtClean="0"/>
          </a:p>
          <a:p>
            <a:r>
              <a:rPr lang="zh-CN" altLang="en-US" sz="1400" dirty="0"/>
              <a:t>麦肯锡公司的报告</a:t>
            </a:r>
            <a:r>
              <a:rPr lang="en-US" altLang="zh-CN" sz="1400" dirty="0"/>
              <a:t>《</a:t>
            </a:r>
            <a:r>
              <a:rPr lang="zh-CN" altLang="en-US" sz="1400" dirty="0"/>
              <a:t>大数据：创新、竞争和生产力的下一个前沿领域</a:t>
            </a:r>
            <a:r>
              <a:rPr lang="en-US" altLang="zh-CN" sz="1400" dirty="0"/>
              <a:t>》</a:t>
            </a:r>
            <a:r>
              <a:rPr lang="zh-CN" altLang="en-US" sz="1400" dirty="0"/>
              <a:t>中给出的大数据定义是：大数据指的是规模超过现有数据库工具获取、存储、管理和分析能力的数据集，并同时强调并不是超过某个特定数量级的数据集才是大</a:t>
            </a:r>
            <a:r>
              <a:rPr lang="zh-CN" altLang="en-US" sz="1400" dirty="0" smtClean="0"/>
              <a:t>数据</a:t>
            </a:r>
            <a:endParaRPr lang="en-US" altLang="zh-CN" sz="1400" dirty="0" smtClean="0"/>
          </a:p>
          <a:p>
            <a:r>
              <a:rPr lang="zh-CN" altLang="en-US" sz="1400" dirty="0"/>
              <a:t>国际数据公司（</a:t>
            </a:r>
            <a:r>
              <a:rPr lang="en-US" altLang="zh-CN" sz="1400" dirty="0"/>
              <a:t>IDC</a:t>
            </a:r>
            <a:r>
              <a:rPr lang="zh-CN" altLang="en-US" sz="1400" dirty="0"/>
              <a:t>）用四个维度的特征来定义大数据，即数据集的规模（</a:t>
            </a:r>
            <a:r>
              <a:rPr lang="en-US" altLang="zh-CN" sz="1400" dirty="0"/>
              <a:t>Volume</a:t>
            </a:r>
            <a:r>
              <a:rPr lang="zh-CN" altLang="en-US" sz="1400" dirty="0"/>
              <a:t>）、数据流动的速度（</a:t>
            </a:r>
            <a:r>
              <a:rPr lang="en-US" altLang="zh-CN" sz="1400" dirty="0"/>
              <a:t>Velocity</a:t>
            </a:r>
            <a:r>
              <a:rPr lang="zh-CN" altLang="en-US" sz="1400" dirty="0"/>
              <a:t>）、数据类型的多少（</a:t>
            </a:r>
            <a:r>
              <a:rPr lang="en-US" altLang="zh-CN" sz="1400" dirty="0"/>
              <a:t>Variety</a:t>
            </a:r>
            <a:r>
              <a:rPr lang="zh-CN" altLang="en-US" sz="1400" dirty="0"/>
              <a:t>）和数据价值的大小（</a:t>
            </a:r>
            <a:r>
              <a:rPr lang="en-US" altLang="zh-CN" sz="1400" dirty="0"/>
              <a:t>Value</a:t>
            </a:r>
            <a:r>
              <a:rPr lang="zh-CN" altLang="en-US" sz="1400" dirty="0"/>
              <a:t>）</a:t>
            </a:r>
            <a:r>
              <a:rPr lang="zh-CN" altLang="en-US" sz="1400" dirty="0" smtClean="0"/>
              <a:t>。</a:t>
            </a:r>
            <a:endParaRPr lang="en-US" altLang="zh-CN" sz="1400" dirty="0" smtClean="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lang="en-US" altLang="ja-JP" sz="1400" dirty="0" smtClean="0"/>
          </a:p>
          <a:p>
            <a:r>
              <a:rPr lang="ja-JP" altLang="en-US" sz="1400" dirty="0" smtClean="0"/>
              <a:t>亚马逊</a:t>
            </a:r>
            <a:r>
              <a:rPr lang="zh-CN" altLang="en-US" sz="1400" dirty="0" smtClean="0"/>
              <a:t>：</a:t>
            </a:r>
            <a:r>
              <a:rPr lang="zh-CN" altLang="en-US" sz="1400" dirty="0"/>
              <a:t>超过单台计算机处理能力的数据量则为大</a:t>
            </a:r>
            <a:r>
              <a:rPr lang="zh-CN" altLang="en-US" sz="1400" dirty="0" smtClean="0"/>
              <a:t>数据</a:t>
            </a:r>
            <a:endParaRPr lang="en-US" altLang="zh-CN" sz="1400" dirty="0" smtClean="0"/>
          </a:p>
          <a:p>
            <a:r>
              <a:rPr lang="ja-JP" altLang="en-US" sz="1400" dirty="0"/>
              <a:t>维基</a:t>
            </a:r>
            <a:r>
              <a:rPr lang="ja-JP" altLang="en-US" sz="1400" dirty="0" smtClean="0"/>
              <a:t>百科</a:t>
            </a:r>
            <a:r>
              <a:rPr lang="zh-CN" altLang="en-US" sz="1400" dirty="0" smtClean="0"/>
              <a:t>：</a:t>
            </a:r>
            <a:r>
              <a:rPr lang="zh-CN" altLang="en-US" sz="1400" dirty="0"/>
              <a:t>大数据指的是数据规模庞大和复杂到难以通过现有的数据库管理工具或者传统的数据处理应用程序进行处理的数据集合</a:t>
            </a:r>
            <a:endParaRPr kumimoji="1" lang="ja-JP" altLang="en-US" sz="1400" dirty="0"/>
          </a:p>
        </p:txBody>
      </p:sp>
      <p:pic>
        <p:nvPicPr>
          <p:cNvPr id="1026" name="Picture 2" descr="D:\mali\python\ml\image\113-600x2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068960"/>
            <a:ext cx="571500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914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大数据</a:t>
            </a:r>
            <a:r>
              <a:rPr lang="zh-CN" altLang="en-US" dirty="0"/>
              <a:t>发展</a:t>
            </a:r>
            <a:endParaRPr kumimoji="1" lang="ja-JP" altLang="en-US" dirty="0"/>
          </a:p>
        </p:txBody>
      </p:sp>
      <p:sp>
        <p:nvSpPr>
          <p:cNvPr id="3" name="内容占位符 2"/>
          <p:cNvSpPr>
            <a:spLocks noGrp="1"/>
          </p:cNvSpPr>
          <p:nvPr>
            <p:ph idx="1"/>
          </p:nvPr>
        </p:nvSpPr>
        <p:spPr/>
        <p:txBody>
          <a:bodyPr>
            <a:normAutofit/>
          </a:bodyPr>
          <a:lstStyle/>
          <a:p>
            <a:r>
              <a:rPr lang="en-US" altLang="ja-JP" sz="1600" dirty="0"/>
              <a:t>2002</a:t>
            </a:r>
            <a:r>
              <a:rPr lang="ja-JP" altLang="en-US" sz="1600" dirty="0"/>
              <a:t>年</a:t>
            </a:r>
            <a:r>
              <a:rPr lang="en-US" altLang="ja-JP" sz="1600" dirty="0"/>
              <a:t>10</a:t>
            </a:r>
            <a:r>
              <a:rPr lang="ja-JP" altLang="en-US" sz="1600" dirty="0"/>
              <a:t>月，</a:t>
            </a:r>
            <a:r>
              <a:rPr lang="en-US" altLang="ja-JP" sz="1600" dirty="0"/>
              <a:t>Doug Cutting</a:t>
            </a:r>
            <a:r>
              <a:rPr lang="ja-JP" altLang="en-US" sz="1600" dirty="0"/>
              <a:t>和</a:t>
            </a:r>
            <a:r>
              <a:rPr lang="en-US" altLang="ja-JP" sz="1600" dirty="0"/>
              <a:t>Mike </a:t>
            </a:r>
            <a:r>
              <a:rPr lang="en-US" altLang="ja-JP" sz="1600" dirty="0" err="1"/>
              <a:t>Cafarella</a:t>
            </a:r>
            <a:r>
              <a:rPr lang="ja-JP" altLang="en-US" sz="1600" dirty="0"/>
              <a:t>创建了开源网页爬虫项目</a:t>
            </a:r>
            <a:r>
              <a:rPr lang="en-US" altLang="ja-JP" sz="1600" dirty="0" err="1"/>
              <a:t>Nutch</a:t>
            </a:r>
            <a:r>
              <a:rPr lang="ja-JP" altLang="en-US" sz="1600" dirty="0" smtClean="0"/>
              <a:t>。</a:t>
            </a:r>
            <a:endParaRPr lang="en-US" altLang="ja-JP" sz="1600" dirty="0" smtClean="0"/>
          </a:p>
          <a:p>
            <a:r>
              <a:rPr lang="en-US" altLang="ja-JP" sz="1600" dirty="0"/>
              <a:t>2004</a:t>
            </a:r>
            <a:r>
              <a:rPr lang="ja-JP" altLang="en-US" sz="1600" dirty="0"/>
              <a:t>年</a:t>
            </a:r>
            <a:r>
              <a:rPr lang="en-US" altLang="ja-JP" sz="1600" dirty="0"/>
              <a:t>10</a:t>
            </a:r>
            <a:r>
              <a:rPr lang="ja-JP" altLang="en-US" sz="1600" dirty="0"/>
              <a:t>月，</a:t>
            </a:r>
            <a:r>
              <a:rPr lang="en-US" altLang="ja-JP" sz="1600" dirty="0"/>
              <a:t>Google</a:t>
            </a:r>
            <a:r>
              <a:rPr lang="ja-JP" altLang="en-US" sz="1600" dirty="0"/>
              <a:t>发表了</a:t>
            </a:r>
            <a:r>
              <a:rPr lang="en-US" altLang="ja-JP" sz="1600" dirty="0"/>
              <a:t>MapReduce</a:t>
            </a:r>
            <a:r>
              <a:rPr lang="ja-JP" altLang="en-US" sz="1600" dirty="0"/>
              <a:t>论文</a:t>
            </a:r>
            <a:r>
              <a:rPr lang="ja-JP" altLang="en-US" sz="1600" dirty="0" smtClean="0"/>
              <a:t>。</a:t>
            </a:r>
            <a:endParaRPr lang="en-US" altLang="ja-JP" sz="1600" dirty="0" smtClean="0"/>
          </a:p>
          <a:p>
            <a:r>
              <a:rPr lang="en-US" altLang="ja-JP" sz="1600" dirty="0"/>
              <a:t>2006</a:t>
            </a:r>
            <a:r>
              <a:rPr lang="ja-JP" altLang="en-US" sz="1600" dirty="0"/>
              <a:t>年</a:t>
            </a:r>
            <a:r>
              <a:rPr lang="en-US" altLang="ja-JP" sz="1600" dirty="0"/>
              <a:t>2</a:t>
            </a:r>
            <a:r>
              <a:rPr lang="ja-JP" altLang="en-US" sz="1600" dirty="0"/>
              <a:t>月，</a:t>
            </a:r>
            <a:r>
              <a:rPr lang="en-US" altLang="ja-JP" sz="1600" dirty="0"/>
              <a:t>Apache Hadoop</a:t>
            </a:r>
            <a:r>
              <a:rPr lang="ja-JP" altLang="en-US" sz="1600" dirty="0"/>
              <a:t>项目正式启动以支持</a:t>
            </a:r>
            <a:r>
              <a:rPr lang="en-US" altLang="ja-JP" sz="1600" dirty="0"/>
              <a:t>MapReduce</a:t>
            </a:r>
            <a:r>
              <a:rPr lang="ja-JP" altLang="en-US" sz="1600" dirty="0"/>
              <a:t>和</a:t>
            </a:r>
            <a:r>
              <a:rPr lang="en-US" altLang="ja-JP" sz="1600" dirty="0"/>
              <a:t>HDFS</a:t>
            </a:r>
            <a:r>
              <a:rPr lang="ja-JP" altLang="en-US" sz="1600" dirty="0"/>
              <a:t>的独立发展</a:t>
            </a:r>
            <a:r>
              <a:rPr lang="ja-JP" altLang="en-US" sz="1600" dirty="0" smtClean="0"/>
              <a:t>。</a:t>
            </a:r>
            <a:endParaRPr lang="en-US" altLang="ja-JP" sz="1600" dirty="0" smtClean="0"/>
          </a:p>
          <a:p>
            <a:r>
              <a:rPr lang="en-US" altLang="ja-JP" sz="1600" dirty="0" smtClean="0"/>
              <a:t>Google</a:t>
            </a:r>
            <a:r>
              <a:rPr lang="ja-JP" altLang="en-US" sz="1600" dirty="0"/>
              <a:t>的</a:t>
            </a:r>
            <a:r>
              <a:rPr lang="en-US" altLang="ja-JP" sz="1600" dirty="0"/>
              <a:t>GFS</a:t>
            </a:r>
            <a:r>
              <a:rPr lang="ja-JP" altLang="en-US" sz="1600" dirty="0"/>
              <a:t>和</a:t>
            </a:r>
            <a:r>
              <a:rPr lang="en-US" altLang="ja-JP" sz="1600" dirty="0"/>
              <a:t>MapReduce</a:t>
            </a:r>
            <a:r>
              <a:rPr lang="ja-JP" altLang="en-US" sz="1600" dirty="0"/>
              <a:t>的</a:t>
            </a:r>
            <a:r>
              <a:rPr lang="en-US" altLang="ja-JP" sz="1600" dirty="0"/>
              <a:t>Apache Hadoop</a:t>
            </a:r>
            <a:r>
              <a:rPr lang="ja-JP" altLang="en-US" sz="1600" dirty="0"/>
              <a:t>自</a:t>
            </a:r>
            <a:r>
              <a:rPr lang="en-US" altLang="ja-JP" sz="1600" dirty="0"/>
              <a:t>2008</a:t>
            </a:r>
            <a:r>
              <a:rPr lang="ja-JP" altLang="en-US" sz="1600" dirty="0"/>
              <a:t>年</a:t>
            </a:r>
            <a:r>
              <a:rPr lang="ja-JP" altLang="en-US" sz="1600" dirty="0" smtClean="0"/>
              <a:t>以来</a:t>
            </a:r>
            <a:r>
              <a:rPr lang="zh-CN" altLang="en-US" sz="1600" dirty="0"/>
              <a:t>成为大数据处理领域的事实</a:t>
            </a:r>
            <a:r>
              <a:rPr lang="zh-CN" altLang="en-US" sz="1600" dirty="0" smtClean="0"/>
              <a:t>标准</a:t>
            </a:r>
            <a:r>
              <a:rPr lang="ja-JP" altLang="en-US" sz="1600" dirty="0"/>
              <a:t>。</a:t>
            </a:r>
            <a:endParaRPr lang="en-US" altLang="zh-CN" sz="1600" dirty="0" smtClean="0"/>
          </a:p>
          <a:p>
            <a:r>
              <a:rPr lang="zh-CN" altLang="en-US" sz="1600" dirty="0"/>
              <a:t>奥巴马政府与</a:t>
            </a:r>
            <a:r>
              <a:rPr lang="en-US" altLang="zh-CN" sz="1600" dirty="0"/>
              <a:t>2012</a:t>
            </a:r>
            <a:r>
              <a:rPr lang="zh-CN" altLang="en-US" sz="1600" dirty="0"/>
              <a:t>年发布了</a:t>
            </a:r>
            <a:r>
              <a:rPr lang="en-US" altLang="zh-CN" sz="1600" dirty="0"/>
              <a:t>《</a:t>
            </a:r>
            <a:r>
              <a:rPr lang="zh-CN" altLang="en-US" sz="1600" dirty="0"/>
              <a:t>大数据研究与发展倡议书</a:t>
            </a:r>
            <a:r>
              <a:rPr lang="en-US" altLang="zh-CN" sz="1600" dirty="0" smtClean="0"/>
              <a:t>》</a:t>
            </a:r>
            <a:r>
              <a:rPr lang="ja-JP" altLang="en-US" sz="1600" dirty="0"/>
              <a:t> 。</a:t>
            </a:r>
            <a:endParaRPr lang="en-US" altLang="zh-CN" sz="1600" dirty="0" smtClean="0"/>
          </a:p>
          <a:p>
            <a:r>
              <a:rPr lang="en-US" altLang="zh-CN" sz="1600" dirty="0"/>
              <a:t>2013</a:t>
            </a:r>
            <a:r>
              <a:rPr lang="zh-CN" altLang="en-US" sz="1600" dirty="0"/>
              <a:t>年出现的</a:t>
            </a:r>
            <a:r>
              <a:rPr lang="en-US" altLang="zh-CN" sz="1600" dirty="0"/>
              <a:t>Spark</a:t>
            </a:r>
            <a:r>
              <a:rPr lang="zh-CN" altLang="en-US" sz="1600" dirty="0"/>
              <a:t>作为一匹黑马可以说终结了这一神话，大数据技术不再一家独</a:t>
            </a:r>
            <a:r>
              <a:rPr lang="zh-CN" altLang="en-US" sz="1600" dirty="0" smtClean="0"/>
              <a:t>大</a:t>
            </a:r>
            <a:r>
              <a:rPr lang="ja-JP" altLang="en-US" sz="1600" dirty="0" smtClean="0"/>
              <a:t>。</a:t>
            </a:r>
            <a:r>
              <a:rPr lang="en-US" altLang="ja-JP" sz="1600" dirty="0"/>
              <a:t> </a:t>
            </a:r>
            <a:r>
              <a:rPr lang="en-US" altLang="ja-JP" sz="1600" dirty="0" smtClean="0"/>
              <a:t>Cloudera</a:t>
            </a:r>
            <a:r>
              <a:rPr lang="zh-CN" altLang="en-US" sz="1600" dirty="0" smtClean="0"/>
              <a:t>，</a:t>
            </a:r>
            <a:r>
              <a:rPr lang="ja-JP" altLang="en-US" sz="1600" dirty="0" smtClean="0"/>
              <a:t>腾讯</a:t>
            </a:r>
            <a:r>
              <a:rPr lang="zh-CN" altLang="en-US" sz="1600" dirty="0" smtClean="0"/>
              <a:t>，</a:t>
            </a:r>
            <a:r>
              <a:rPr lang="en-US" altLang="ja-JP" sz="1600" dirty="0"/>
              <a:t> </a:t>
            </a:r>
            <a:r>
              <a:rPr lang="en-US" altLang="ja-JP" sz="1600" dirty="0" smtClean="0"/>
              <a:t>Yahoo</a:t>
            </a:r>
            <a:r>
              <a:rPr lang="zh-CN" altLang="en-US" sz="1600" dirty="0" smtClean="0"/>
              <a:t>，</a:t>
            </a:r>
            <a:r>
              <a:rPr lang="ja-JP" altLang="en-US" sz="1600" dirty="0"/>
              <a:t>淘</a:t>
            </a:r>
            <a:r>
              <a:rPr lang="ja-JP" altLang="en-US" sz="1600" dirty="0" smtClean="0"/>
              <a:t>宝</a:t>
            </a:r>
            <a:r>
              <a:rPr lang="zh-CN" altLang="en-US" sz="1600" dirty="0" smtClean="0"/>
              <a:t>，</a:t>
            </a:r>
            <a:r>
              <a:rPr lang="ja-JP" altLang="en-US" sz="1600" dirty="0"/>
              <a:t>优酷土豆</a:t>
            </a:r>
            <a:endParaRPr kumimoji="1" lang="ja-JP" altLang="en-US" sz="1600" dirty="0"/>
          </a:p>
        </p:txBody>
      </p:sp>
    </p:spTree>
    <p:extLst>
      <p:ext uri="{BB962C8B-B14F-4D97-AF65-F5344CB8AC3E}">
        <p14:creationId xmlns:p14="http://schemas.microsoft.com/office/powerpoint/2010/main" val="2904315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大数据简介</a:t>
            </a:r>
            <a:endParaRPr kumimoji="1" lang="ja-JP" altLang="en-US" dirty="0"/>
          </a:p>
        </p:txBody>
      </p:sp>
      <p:pic>
        <p:nvPicPr>
          <p:cNvPr id="4" name="Picture 2" descr="D:\mali\python\ml\image\10240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765" y="1844824"/>
            <a:ext cx="62103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21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大数据架构</a:t>
            </a:r>
            <a:endParaRPr kumimoji="1" lang="ja-JP" altLang="en-US" dirty="0"/>
          </a:p>
        </p:txBody>
      </p:sp>
      <p:sp>
        <p:nvSpPr>
          <p:cNvPr id="3" name="内容占位符 2"/>
          <p:cNvSpPr>
            <a:spLocks noGrp="1"/>
          </p:cNvSpPr>
          <p:nvPr>
            <p:ph idx="1"/>
          </p:nvPr>
        </p:nvSpPr>
        <p:spPr/>
        <p:txBody>
          <a:bodyPr/>
          <a:lstStyle/>
          <a:p>
            <a:endParaRPr kumimoji="1" lang="ja-JP" altLang="en-US" dirty="0"/>
          </a:p>
        </p:txBody>
      </p:sp>
      <p:pic>
        <p:nvPicPr>
          <p:cNvPr id="2050" name="Picture 2" descr="D:\mali\python\ml\image\holistic-view-big-data-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7384923" cy="554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94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大数据架构</a:t>
            </a:r>
            <a:endParaRPr kumimoji="1" lang="ja-JP" altLang="en-US" dirty="0"/>
          </a:p>
        </p:txBody>
      </p:sp>
      <p:sp>
        <p:nvSpPr>
          <p:cNvPr id="3" name="内容占位符 2"/>
          <p:cNvSpPr>
            <a:spLocks noGrp="1"/>
          </p:cNvSpPr>
          <p:nvPr>
            <p:ph idx="1"/>
          </p:nvPr>
        </p:nvSpPr>
        <p:spPr/>
        <p:txBody>
          <a:bodyPr>
            <a:normAutofit/>
          </a:bodyPr>
          <a:lstStyle/>
          <a:p>
            <a:r>
              <a:rPr kumimoji="1" lang="en-US" altLang="zh-CN" dirty="0" smtClean="0"/>
              <a:t>Batch</a:t>
            </a:r>
            <a:r>
              <a:rPr kumimoji="1" lang="zh-CN" altLang="en-US" dirty="0" smtClean="0"/>
              <a:t>计算</a:t>
            </a:r>
            <a:endParaRPr kumimoji="1" lang="en-US" altLang="zh-CN" dirty="0" smtClean="0"/>
          </a:p>
          <a:p>
            <a:pPr marL="82296" indent="0">
              <a:buNone/>
            </a:pPr>
            <a:r>
              <a:rPr lang="en-US" altLang="zh-CN" dirty="0"/>
              <a:t> </a:t>
            </a:r>
            <a:r>
              <a:rPr lang="en-US" altLang="zh-CN" dirty="0" smtClean="0"/>
              <a:t>      </a:t>
            </a:r>
            <a:r>
              <a:rPr lang="zh-CN" altLang="en-US" sz="2400" dirty="0" smtClean="0">
                <a:latin typeface="HGP教科書体" panose="02020600000000000000" pitchFamily="18" charset="-128"/>
                <a:ea typeface="HGP教科書体" panose="02020600000000000000" pitchFamily="18" charset="-128"/>
              </a:rPr>
              <a:t>性能要求低</a:t>
            </a:r>
            <a:endParaRPr kumimoji="1" lang="en-US" altLang="zh-CN" sz="2400" dirty="0" smtClean="0">
              <a:latin typeface="HGP教科書体" panose="02020600000000000000" pitchFamily="18" charset="-128"/>
              <a:ea typeface="HGP教科書体" panose="02020600000000000000" pitchFamily="18" charset="-128"/>
            </a:endParaRPr>
          </a:p>
          <a:p>
            <a:r>
              <a:rPr lang="zh-CN" altLang="en-US" dirty="0" smtClean="0"/>
              <a:t>实时计算（流式计算）</a:t>
            </a:r>
            <a:endParaRPr lang="en-US" altLang="zh-CN" dirty="0" smtClean="0"/>
          </a:p>
          <a:p>
            <a:pPr marL="82296" indent="0">
              <a:buNone/>
            </a:pPr>
            <a:r>
              <a:rPr lang="en-US" altLang="ja-JP" dirty="0"/>
              <a:t> </a:t>
            </a:r>
            <a:r>
              <a:rPr lang="en-US" altLang="ja-JP" dirty="0" smtClean="0"/>
              <a:t>      </a:t>
            </a:r>
            <a:r>
              <a:rPr lang="zh-CN" altLang="en-US" sz="2400" dirty="0" smtClean="0">
                <a:latin typeface="HGP教科書体" panose="02020600000000000000" pitchFamily="18" charset="-128"/>
                <a:ea typeface="HGP教科書体" panose="02020600000000000000" pitchFamily="18" charset="-128"/>
              </a:rPr>
              <a:t>性能要求高</a:t>
            </a:r>
            <a:endParaRPr lang="en-US" altLang="zh-CN" sz="2400" dirty="0" smtClean="0">
              <a:latin typeface="HGP教科書体" panose="02020600000000000000" pitchFamily="18" charset="-128"/>
              <a:ea typeface="HGP教科書体" panose="02020600000000000000" pitchFamily="18" charset="-128"/>
            </a:endParaRPr>
          </a:p>
          <a:p>
            <a:pPr marL="82296" indent="0">
              <a:buNone/>
            </a:pPr>
            <a:r>
              <a:rPr kumimoji="1" lang="en-US" altLang="ja-JP" dirty="0"/>
              <a:t> </a:t>
            </a:r>
            <a:r>
              <a:rPr kumimoji="1" lang="en-US" altLang="ja-JP" dirty="0" smtClean="0"/>
              <a:t>      </a:t>
            </a:r>
            <a:r>
              <a:rPr kumimoji="1" lang="en-US" altLang="zh-CN" sz="2400" dirty="0" smtClean="0">
                <a:latin typeface="HGP教科書体" panose="02020600000000000000" pitchFamily="18" charset="-128"/>
                <a:ea typeface="HGP教科書体" panose="02020600000000000000" pitchFamily="18" charset="-128"/>
              </a:rPr>
              <a:t>map/reduce</a:t>
            </a:r>
            <a:r>
              <a:rPr kumimoji="1" lang="zh-CN" altLang="en-US" sz="2400" dirty="0" smtClean="0">
                <a:latin typeface="HGP教科書体" panose="02020600000000000000" pitchFamily="18" charset="-128"/>
                <a:ea typeface="HGP教科書体" panose="02020600000000000000" pitchFamily="18" charset="-128"/>
              </a:rPr>
              <a:t>性能低</a:t>
            </a:r>
            <a:endParaRPr kumimoji="1" lang="en-US" altLang="zh-CN" sz="2400" dirty="0" smtClean="0">
              <a:latin typeface="HGP教科書体" panose="02020600000000000000" pitchFamily="18" charset="-128"/>
              <a:ea typeface="HGP教科書体" panose="02020600000000000000" pitchFamily="18" charset="-128"/>
            </a:endParaRPr>
          </a:p>
          <a:p>
            <a:pPr marL="82296" indent="0">
              <a:buNone/>
            </a:pPr>
            <a:r>
              <a:rPr lang="en-US" altLang="zh-CN" dirty="0"/>
              <a:t> </a:t>
            </a:r>
            <a:r>
              <a:rPr lang="en-US" altLang="zh-CN" dirty="0" smtClean="0"/>
              <a:t>      </a:t>
            </a:r>
            <a:r>
              <a:rPr lang="en-US" altLang="ja-JP" sz="2400" dirty="0" smtClean="0">
                <a:latin typeface="HGP教科書体" panose="02020600000000000000" pitchFamily="18" charset="-128"/>
                <a:ea typeface="HGP教科書体" panose="02020600000000000000" pitchFamily="18" charset="-128"/>
              </a:rPr>
              <a:t>Storm</a:t>
            </a:r>
            <a:r>
              <a:rPr lang="en-US" altLang="zh-CN" sz="2400" dirty="0" smtClean="0">
                <a:latin typeface="HGP教科書体" panose="02020600000000000000" pitchFamily="18" charset="-128"/>
                <a:ea typeface="HGP教科書体" panose="02020600000000000000" pitchFamily="18" charset="-128"/>
              </a:rPr>
              <a:t>/</a:t>
            </a:r>
            <a:r>
              <a:rPr lang="en-US" altLang="ja-JP" sz="2400" dirty="0">
                <a:latin typeface="HGP教科書体" panose="02020600000000000000" pitchFamily="18" charset="-128"/>
                <a:ea typeface="HGP教科書体" panose="02020600000000000000" pitchFamily="18" charset="-128"/>
              </a:rPr>
              <a:t> </a:t>
            </a:r>
            <a:r>
              <a:rPr lang="en-US" altLang="ja-JP" sz="2400" dirty="0" smtClean="0">
                <a:latin typeface="HGP教科書体" panose="02020600000000000000" pitchFamily="18" charset="-128"/>
                <a:ea typeface="HGP教科書体" panose="02020600000000000000" pitchFamily="18" charset="-128"/>
              </a:rPr>
              <a:t>Spark</a:t>
            </a:r>
            <a:r>
              <a:rPr lang="en-US" altLang="zh-CN" sz="2400" dirty="0" smtClean="0">
                <a:latin typeface="HGP教科書体" panose="02020600000000000000" pitchFamily="18" charset="-128"/>
                <a:ea typeface="HGP教科書体" panose="02020600000000000000" pitchFamily="18" charset="-128"/>
              </a:rPr>
              <a:t>/</a:t>
            </a:r>
            <a:r>
              <a:rPr lang="en-US" altLang="ja-JP" sz="2400" dirty="0">
                <a:latin typeface="HGP教科書体" panose="02020600000000000000" pitchFamily="18" charset="-128"/>
                <a:ea typeface="HGP教科書体" panose="02020600000000000000" pitchFamily="18" charset="-128"/>
              </a:rPr>
              <a:t> </a:t>
            </a:r>
            <a:r>
              <a:rPr lang="en-US" altLang="ja-JP" sz="2400" dirty="0" err="1" smtClean="0">
                <a:latin typeface="HGP教科書体" panose="02020600000000000000" pitchFamily="18" charset="-128"/>
                <a:ea typeface="HGP教科書体" panose="02020600000000000000" pitchFamily="18" charset="-128"/>
              </a:rPr>
              <a:t>Samza</a:t>
            </a:r>
            <a:endParaRPr lang="en-US" altLang="ja-JP" sz="2400" dirty="0" smtClean="0">
              <a:latin typeface="HGP教科書体" panose="02020600000000000000" pitchFamily="18" charset="-128"/>
              <a:ea typeface="HGP教科書体" panose="02020600000000000000" pitchFamily="18" charset="-128"/>
            </a:endParaRPr>
          </a:p>
          <a:p>
            <a:pPr marL="82296" indent="0">
              <a:buNone/>
            </a:pPr>
            <a:r>
              <a:rPr lang="ja-JP" altLang="en-US" sz="2200" dirty="0">
                <a:latin typeface="HGP教科書体" panose="02020600000000000000" pitchFamily="18" charset="-128"/>
                <a:ea typeface="HGP教科書体" panose="02020600000000000000" pitchFamily="18" charset="-128"/>
              </a:rPr>
              <a:t>使用</a:t>
            </a:r>
            <a:r>
              <a:rPr lang="en-US" altLang="ja-JP" sz="2200" dirty="0">
                <a:latin typeface="HGP教科書体" panose="02020600000000000000" pitchFamily="18" charset="-128"/>
                <a:ea typeface="HGP教科書体" panose="02020600000000000000" pitchFamily="18" charset="-128"/>
              </a:rPr>
              <a:t>Storm</a:t>
            </a:r>
            <a:r>
              <a:rPr lang="ja-JP" altLang="en-US" sz="2200" dirty="0">
                <a:latin typeface="HGP教科書体" panose="02020600000000000000" pitchFamily="18" charset="-128"/>
                <a:ea typeface="HGP教科書体" panose="02020600000000000000" pitchFamily="18" charset="-128"/>
              </a:rPr>
              <a:t>的</a:t>
            </a:r>
            <a:r>
              <a:rPr lang="ja-JP" altLang="en-US" sz="2200" dirty="0" smtClean="0">
                <a:latin typeface="HGP教科書体" panose="02020600000000000000" pitchFamily="18" charset="-128"/>
                <a:ea typeface="HGP教科書体" panose="02020600000000000000" pitchFamily="18" charset="-128"/>
              </a:rPr>
              <a:t>公司：</a:t>
            </a:r>
            <a:r>
              <a:rPr lang="en-US" altLang="ja-JP" sz="2200" dirty="0">
                <a:latin typeface="HGP教科書体" panose="02020600000000000000" pitchFamily="18" charset="-128"/>
                <a:ea typeface="HGP教科書体" panose="02020600000000000000" pitchFamily="18" charset="-128"/>
              </a:rPr>
              <a:t>Twitter</a:t>
            </a:r>
            <a:r>
              <a:rPr lang="ja-JP" altLang="en-US" sz="2200" dirty="0">
                <a:latin typeface="HGP教科書体" panose="02020600000000000000" pitchFamily="18" charset="-128"/>
                <a:ea typeface="HGP教科書体" panose="02020600000000000000" pitchFamily="18" charset="-128"/>
              </a:rPr>
              <a:t>，雅</a:t>
            </a:r>
            <a:r>
              <a:rPr lang="ja-JP" altLang="en-US" sz="2200" dirty="0" smtClean="0">
                <a:latin typeface="HGP教科書体" panose="02020600000000000000" pitchFamily="18" charset="-128"/>
                <a:ea typeface="HGP教科書体" panose="02020600000000000000" pitchFamily="18" charset="-128"/>
              </a:rPr>
              <a:t>虎等</a:t>
            </a:r>
            <a:endParaRPr lang="en-US" altLang="ja-JP" sz="2200" dirty="0" smtClean="0">
              <a:latin typeface="HGP教科書体" panose="02020600000000000000" pitchFamily="18" charset="-128"/>
              <a:ea typeface="HGP教科書体" panose="02020600000000000000" pitchFamily="18" charset="-128"/>
            </a:endParaRPr>
          </a:p>
          <a:p>
            <a:pPr marL="82296" indent="0">
              <a:buNone/>
            </a:pPr>
            <a:r>
              <a:rPr lang="zh-CN" altLang="en-US" sz="2200" dirty="0">
                <a:latin typeface="HGP教科書体" panose="02020600000000000000" pitchFamily="18" charset="-128"/>
                <a:ea typeface="HGP教科書体" panose="02020600000000000000" pitchFamily="18" charset="-128"/>
              </a:rPr>
              <a:t>使用</a:t>
            </a:r>
            <a:r>
              <a:rPr lang="en-US" altLang="zh-CN" sz="2200" dirty="0">
                <a:latin typeface="HGP教科書体" panose="02020600000000000000" pitchFamily="18" charset="-128"/>
                <a:ea typeface="HGP教科書体" panose="02020600000000000000" pitchFamily="18" charset="-128"/>
              </a:rPr>
              <a:t>Spark</a:t>
            </a:r>
            <a:r>
              <a:rPr lang="zh-CN" altLang="en-US" sz="2200" dirty="0">
                <a:latin typeface="HGP教科書体" panose="02020600000000000000" pitchFamily="18" charset="-128"/>
                <a:ea typeface="HGP教科書体" panose="02020600000000000000" pitchFamily="18" charset="-128"/>
              </a:rPr>
              <a:t>的</a:t>
            </a:r>
            <a:r>
              <a:rPr lang="zh-CN" altLang="en-US" sz="2200" dirty="0" smtClean="0">
                <a:latin typeface="HGP教科書体" panose="02020600000000000000" pitchFamily="18" charset="-128"/>
                <a:ea typeface="HGP教科書体" panose="02020600000000000000" pitchFamily="18" charset="-128"/>
              </a:rPr>
              <a:t>公司：</a:t>
            </a:r>
            <a:r>
              <a:rPr lang="zh-CN" altLang="en-US" sz="2200" dirty="0">
                <a:latin typeface="HGP教科書体" panose="02020600000000000000" pitchFamily="18" charset="-128"/>
                <a:ea typeface="HGP教科書体" panose="02020600000000000000" pitchFamily="18" charset="-128"/>
              </a:rPr>
              <a:t>亚马逊，雅虎，</a:t>
            </a:r>
            <a:r>
              <a:rPr lang="en-US" altLang="zh-CN" sz="2200" dirty="0">
                <a:latin typeface="HGP教科書体" panose="02020600000000000000" pitchFamily="18" charset="-128"/>
                <a:ea typeface="HGP教科書体" panose="02020600000000000000" pitchFamily="18" charset="-128"/>
              </a:rPr>
              <a:t>NASA JPL</a:t>
            </a:r>
            <a:r>
              <a:rPr lang="zh-CN" altLang="en-US" sz="2200" dirty="0">
                <a:latin typeface="HGP教科書体" panose="02020600000000000000" pitchFamily="18" charset="-128"/>
                <a:ea typeface="HGP教科書体" panose="02020600000000000000" pitchFamily="18" charset="-128"/>
              </a:rPr>
              <a:t>，</a:t>
            </a:r>
            <a:r>
              <a:rPr lang="en-US" altLang="zh-CN" sz="2200" dirty="0" smtClean="0">
                <a:latin typeface="HGP教科書体" panose="02020600000000000000" pitchFamily="18" charset="-128"/>
                <a:ea typeface="HGP教科書体" panose="02020600000000000000" pitchFamily="18" charset="-128"/>
              </a:rPr>
              <a:t>eBay</a:t>
            </a:r>
            <a:r>
              <a:rPr lang="zh-CN" altLang="en-US" sz="2200" dirty="0">
                <a:latin typeface="HGP教科書体" panose="02020600000000000000" pitchFamily="18" charset="-128"/>
                <a:ea typeface="HGP教科書体" panose="02020600000000000000" pitchFamily="18" charset="-128"/>
              </a:rPr>
              <a:t>，</a:t>
            </a:r>
            <a:r>
              <a:rPr lang="zh-CN" altLang="en-US" sz="2200" dirty="0" smtClean="0">
                <a:latin typeface="HGP教科書体" panose="02020600000000000000" pitchFamily="18" charset="-128"/>
                <a:ea typeface="HGP教科書体" panose="02020600000000000000" pitchFamily="18" charset="-128"/>
              </a:rPr>
              <a:t>百</a:t>
            </a:r>
            <a:r>
              <a:rPr lang="zh-CN" altLang="en-US" sz="2200" dirty="0">
                <a:latin typeface="HGP教科書体" panose="02020600000000000000" pitchFamily="18" charset="-128"/>
                <a:ea typeface="HGP教科書体" panose="02020600000000000000" pitchFamily="18" charset="-128"/>
              </a:rPr>
              <a:t>度</a:t>
            </a:r>
            <a:r>
              <a:rPr lang="zh-CN" altLang="en-US" sz="2200" dirty="0" smtClean="0">
                <a:latin typeface="HGP教科書体" panose="02020600000000000000" pitchFamily="18" charset="-128"/>
                <a:ea typeface="HGP教科書体" panose="02020600000000000000" pitchFamily="18" charset="-128"/>
              </a:rPr>
              <a:t>等</a:t>
            </a:r>
            <a:endParaRPr lang="en-US" altLang="zh-CN" sz="2200" dirty="0" smtClean="0">
              <a:latin typeface="HGP教科書体" panose="02020600000000000000" pitchFamily="18" charset="-128"/>
              <a:ea typeface="HGP教科書体" panose="02020600000000000000" pitchFamily="18" charset="-128"/>
            </a:endParaRPr>
          </a:p>
          <a:p>
            <a:pPr marL="82296" indent="0">
              <a:buNone/>
            </a:pPr>
            <a:r>
              <a:rPr lang="ja-JP" altLang="en-US" sz="2200" dirty="0">
                <a:latin typeface="HGP教科書体" panose="02020600000000000000" pitchFamily="18" charset="-128"/>
                <a:ea typeface="HGP教科書体" panose="02020600000000000000" pitchFamily="18" charset="-128"/>
              </a:rPr>
              <a:t>使用</a:t>
            </a:r>
            <a:r>
              <a:rPr lang="en-US" altLang="ja-JP" sz="2200" dirty="0" err="1">
                <a:latin typeface="HGP教科書体" panose="02020600000000000000" pitchFamily="18" charset="-128"/>
                <a:ea typeface="HGP教科書体" panose="02020600000000000000" pitchFamily="18" charset="-128"/>
              </a:rPr>
              <a:t>Samza</a:t>
            </a:r>
            <a:r>
              <a:rPr lang="ja-JP" altLang="en-US" sz="2200" dirty="0">
                <a:latin typeface="HGP教科書体" panose="02020600000000000000" pitchFamily="18" charset="-128"/>
                <a:ea typeface="HGP教科書体" panose="02020600000000000000" pitchFamily="18" charset="-128"/>
              </a:rPr>
              <a:t>的</a:t>
            </a:r>
            <a:r>
              <a:rPr lang="ja-JP" altLang="en-US" sz="2200" dirty="0" smtClean="0">
                <a:latin typeface="HGP教科書体" panose="02020600000000000000" pitchFamily="18" charset="-128"/>
                <a:ea typeface="HGP教科書体" panose="02020600000000000000" pitchFamily="18" charset="-128"/>
              </a:rPr>
              <a:t>公司：</a:t>
            </a:r>
            <a:r>
              <a:rPr lang="en-US" altLang="ja-JP" sz="2200" dirty="0">
                <a:latin typeface="HGP教科書体" panose="02020600000000000000" pitchFamily="18" charset="-128"/>
                <a:ea typeface="HGP教科書体" panose="02020600000000000000" pitchFamily="18" charset="-128"/>
              </a:rPr>
              <a:t>LinkedIn</a:t>
            </a:r>
            <a:r>
              <a:rPr lang="ja-JP" altLang="en-US" sz="2200" dirty="0">
                <a:latin typeface="HGP教科書体" panose="02020600000000000000" pitchFamily="18" charset="-128"/>
                <a:ea typeface="HGP教科書体" panose="02020600000000000000" pitchFamily="18" charset="-128"/>
              </a:rPr>
              <a:t>，</a:t>
            </a:r>
            <a:r>
              <a:rPr lang="en-US" altLang="ja-JP" sz="2200" dirty="0">
                <a:latin typeface="HGP教科書体" panose="02020600000000000000" pitchFamily="18" charset="-128"/>
                <a:ea typeface="HGP教科書体" panose="02020600000000000000" pitchFamily="18" charset="-128"/>
              </a:rPr>
              <a:t>Intuit</a:t>
            </a:r>
            <a:r>
              <a:rPr lang="ja-JP" altLang="en-US" sz="2200" dirty="0">
                <a:latin typeface="HGP教科書体" panose="02020600000000000000" pitchFamily="18" charset="-128"/>
                <a:ea typeface="HGP教科書体" panose="02020600000000000000" pitchFamily="18" charset="-128"/>
              </a:rPr>
              <a:t>，</a:t>
            </a:r>
            <a:r>
              <a:rPr lang="en-US" altLang="ja-JP" sz="2200" dirty="0" err="1">
                <a:latin typeface="HGP教科書体" panose="02020600000000000000" pitchFamily="18" charset="-128"/>
                <a:ea typeface="HGP教科書体" panose="02020600000000000000" pitchFamily="18" charset="-128"/>
              </a:rPr>
              <a:t>Metamarkets</a:t>
            </a:r>
            <a:r>
              <a:rPr lang="ja-JP" altLang="en-US" sz="2200" dirty="0">
                <a:latin typeface="HGP教科書体" panose="02020600000000000000" pitchFamily="18" charset="-128"/>
                <a:ea typeface="HGP教科書体" panose="02020600000000000000" pitchFamily="18" charset="-128"/>
              </a:rPr>
              <a:t>，</a:t>
            </a:r>
            <a:r>
              <a:rPr lang="en-US" altLang="ja-JP" sz="2200" dirty="0" err="1" smtClean="0">
                <a:latin typeface="HGP教科書体" panose="02020600000000000000" pitchFamily="18" charset="-128"/>
                <a:ea typeface="HGP教科書体" panose="02020600000000000000" pitchFamily="18" charset="-128"/>
              </a:rPr>
              <a:t>Quantiply</a:t>
            </a:r>
            <a:r>
              <a:rPr lang="ja-JP" altLang="en-US" sz="2200" dirty="0" smtClean="0">
                <a:latin typeface="HGP教科書体" panose="02020600000000000000" pitchFamily="18" charset="-128"/>
                <a:ea typeface="HGP教科書体" panose="02020600000000000000" pitchFamily="18" charset="-128"/>
              </a:rPr>
              <a:t>等</a:t>
            </a:r>
            <a:endParaRPr lang="en-US" altLang="ja-JP" sz="2200" dirty="0" smtClean="0">
              <a:latin typeface="HGP教科書体" panose="02020600000000000000" pitchFamily="18" charset="-128"/>
              <a:ea typeface="HGP教科書体" panose="02020600000000000000" pitchFamily="18" charset="-128"/>
            </a:endParaRPr>
          </a:p>
          <a:p>
            <a:pPr marL="82296" indent="0">
              <a:buNone/>
            </a:pPr>
            <a:endParaRPr kumimoji="1" lang="en-US" altLang="zh-CN" sz="2400" dirty="0" smtClean="0">
              <a:latin typeface="HGP教科書体" panose="02020600000000000000" pitchFamily="18" charset="-128"/>
              <a:ea typeface="HGP教科書体" panose="02020600000000000000" pitchFamily="18" charset="-128"/>
            </a:endParaRPr>
          </a:p>
          <a:p>
            <a:pPr marL="82296" indent="0">
              <a:buNone/>
            </a:pPr>
            <a:endParaRPr kumimoji="1" lang="ja-JP" altLang="en-US" dirty="0"/>
          </a:p>
        </p:txBody>
      </p:sp>
    </p:spTree>
    <p:extLst>
      <p:ext uri="{BB962C8B-B14F-4D97-AF65-F5344CB8AC3E}">
        <p14:creationId xmlns:p14="http://schemas.microsoft.com/office/powerpoint/2010/main" val="505377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大数据架构</a:t>
            </a:r>
            <a:endParaRPr kumimoji="1" lang="ja-JP" altLang="en-US" dirty="0"/>
          </a:p>
        </p:txBody>
      </p:sp>
      <p:sp>
        <p:nvSpPr>
          <p:cNvPr id="3" name="内容占位符 2"/>
          <p:cNvSpPr>
            <a:spLocks noGrp="1"/>
          </p:cNvSpPr>
          <p:nvPr>
            <p:ph idx="1"/>
          </p:nvPr>
        </p:nvSpPr>
        <p:spPr>
          <a:xfrm>
            <a:off x="1403648" y="1452208"/>
            <a:ext cx="7498080" cy="4800600"/>
          </a:xfrm>
        </p:spPr>
        <p:txBody>
          <a:bodyPr/>
          <a:lstStyle/>
          <a:p>
            <a:pPr marL="82296" indent="0">
              <a:buNone/>
            </a:pPr>
            <a:endParaRPr lang="en-US" altLang="zh-CN" dirty="0" smtClean="0"/>
          </a:p>
          <a:p>
            <a:endParaRPr kumimoji="1" lang="ja-JP" altLang="en-US" dirty="0"/>
          </a:p>
        </p:txBody>
      </p:sp>
      <p:pic>
        <p:nvPicPr>
          <p:cNvPr id="2050" name="Picture 2" descr="D:\mali\python\ml\image\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556792"/>
            <a:ext cx="4688110" cy="4696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91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大数据架构实例</a:t>
            </a:r>
            <a:endParaRPr kumimoji="1" lang="ja-JP" altLang="en-US" dirty="0"/>
          </a:p>
        </p:txBody>
      </p:sp>
      <p:sp>
        <p:nvSpPr>
          <p:cNvPr id="3" name="内容占位符 2"/>
          <p:cNvSpPr>
            <a:spLocks noGrp="1"/>
          </p:cNvSpPr>
          <p:nvPr>
            <p:ph idx="1"/>
          </p:nvPr>
        </p:nvSpPr>
        <p:spPr/>
        <p:txBody>
          <a:bodyPr/>
          <a:lstStyle/>
          <a:p>
            <a:r>
              <a:rPr lang="zh-CN" altLang="en-US" dirty="0"/>
              <a:t>京东基于</a:t>
            </a:r>
            <a:r>
              <a:rPr lang="en-US" altLang="zh-CN" dirty="0" err="1"/>
              <a:t>Samza</a:t>
            </a:r>
            <a:r>
              <a:rPr lang="zh-CN" altLang="en-US" dirty="0"/>
              <a:t>的流式计算实践</a:t>
            </a:r>
            <a:endParaRPr kumimoji="1" lang="ja-JP" altLang="en-US" dirty="0"/>
          </a:p>
        </p:txBody>
      </p:sp>
      <p:pic>
        <p:nvPicPr>
          <p:cNvPr id="3074" name="Picture 2" descr="D:\mali\python\ml\image\251-489x4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427" y="1988840"/>
            <a:ext cx="465772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12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机器学习与大数据</a:t>
            </a:r>
            <a:endParaRPr kumimoji="1" lang="ja-JP" altLang="en-US" dirty="0"/>
          </a:p>
        </p:txBody>
      </p:sp>
      <p:sp>
        <p:nvSpPr>
          <p:cNvPr id="3" name="内容占位符 2"/>
          <p:cNvSpPr>
            <a:spLocks noGrp="1"/>
          </p:cNvSpPr>
          <p:nvPr>
            <p:ph idx="1"/>
          </p:nvPr>
        </p:nvSpPr>
        <p:spPr/>
        <p:txBody>
          <a:bodyPr>
            <a:normAutofit lnSpcReduction="10000"/>
          </a:bodyPr>
          <a:lstStyle/>
          <a:p>
            <a:r>
              <a:rPr kumimoji="1" lang="zh-CN" altLang="en-US" dirty="0" smtClean="0">
                <a:latin typeface="HGP教科書体" panose="02020600000000000000" pitchFamily="18" charset="-128"/>
                <a:ea typeface="HGP教科書体" panose="02020600000000000000" pitchFamily="18" charset="-128"/>
              </a:rPr>
              <a:t>机器学习是算法</a:t>
            </a:r>
            <a:endParaRPr kumimoji="1" lang="en-US" altLang="zh-CN" dirty="0" smtClean="0">
              <a:latin typeface="HGP教科書体" panose="02020600000000000000" pitchFamily="18" charset="-128"/>
              <a:ea typeface="HGP教科書体" panose="02020600000000000000" pitchFamily="18" charset="-128"/>
            </a:endParaRPr>
          </a:p>
          <a:p>
            <a:r>
              <a:rPr lang="zh-CN" altLang="en-US" dirty="0">
                <a:latin typeface="HGP教科書体" panose="02020600000000000000" pitchFamily="18" charset="-128"/>
                <a:ea typeface="HGP教科書体" panose="02020600000000000000" pitchFamily="18" charset="-128"/>
              </a:rPr>
              <a:t>大</a:t>
            </a:r>
            <a:r>
              <a:rPr lang="zh-CN" altLang="en-US" dirty="0" smtClean="0">
                <a:latin typeface="HGP教科書体" panose="02020600000000000000" pitchFamily="18" charset="-128"/>
                <a:ea typeface="HGP教科書体" panose="02020600000000000000" pitchFamily="18" charset="-128"/>
              </a:rPr>
              <a:t>数据是收集，存储，传输，管理数据</a:t>
            </a:r>
            <a:endParaRPr lang="en-US" altLang="zh-CN" dirty="0" smtClean="0">
              <a:latin typeface="HGP教科書体" panose="02020600000000000000" pitchFamily="18" charset="-128"/>
              <a:ea typeface="HGP教科書体" panose="02020600000000000000" pitchFamily="18" charset="-128"/>
            </a:endParaRPr>
          </a:p>
          <a:p>
            <a:pPr marL="82296" indent="0">
              <a:buNone/>
            </a:pPr>
            <a:r>
              <a:rPr lang="zh-CN" altLang="en-US" dirty="0" smtClean="0">
                <a:latin typeface="HGP教科書体" panose="02020600000000000000" pitchFamily="18" charset="-128"/>
                <a:ea typeface="HGP教科書体" panose="02020600000000000000" pitchFamily="18" charset="-128"/>
              </a:rPr>
              <a:t>目的是供机器学习利用</a:t>
            </a:r>
            <a:endParaRPr lang="en-US" altLang="zh-CN" dirty="0" smtClean="0">
              <a:latin typeface="HGP教科書体" panose="02020600000000000000" pitchFamily="18" charset="-128"/>
              <a:ea typeface="HGP教科書体" panose="02020600000000000000" pitchFamily="18" charset="-128"/>
            </a:endParaRPr>
          </a:p>
          <a:p>
            <a:pPr marL="82296" indent="0">
              <a:buNone/>
            </a:pPr>
            <a:endParaRPr lang="en-US" altLang="zh-CN" dirty="0" smtClean="0"/>
          </a:p>
          <a:p>
            <a:pPr marL="82296" indent="0">
              <a:buNone/>
            </a:pPr>
            <a:r>
              <a:rPr lang="en-US" altLang="zh-CN" dirty="0"/>
              <a:t> </a:t>
            </a:r>
            <a:r>
              <a:rPr lang="en-US" altLang="zh-CN" dirty="0" smtClean="0"/>
              <a:t>   </a:t>
            </a:r>
            <a:r>
              <a:rPr lang="zh-CN" altLang="en-US" sz="4400" dirty="0" smtClean="0">
                <a:latin typeface="HGP行書体" panose="03000600000000000000" pitchFamily="66" charset="-128"/>
                <a:ea typeface="HGP行書体" panose="03000600000000000000" pitchFamily="66" charset="-128"/>
              </a:rPr>
              <a:t>大数据</a:t>
            </a:r>
            <a:r>
              <a:rPr lang="ja-JP" altLang="en-US" sz="4400" dirty="0" smtClean="0">
                <a:latin typeface="HGP行書体" panose="03000600000000000000" pitchFamily="66" charset="-128"/>
                <a:ea typeface="HGP行書体" panose="03000600000000000000" pitchFamily="66" charset="-128"/>
              </a:rPr>
              <a:t>＋</a:t>
            </a:r>
            <a:r>
              <a:rPr lang="zh-CN" altLang="en-US" sz="4400" dirty="0" smtClean="0">
                <a:latin typeface="HGP行書体" panose="03000600000000000000" pitchFamily="66" charset="-128"/>
                <a:ea typeface="HGP行書体" panose="03000600000000000000" pitchFamily="66" charset="-128"/>
              </a:rPr>
              <a:t>机器学习</a:t>
            </a:r>
            <a:r>
              <a:rPr lang="zh-CN" altLang="en-US" sz="4400" dirty="0" smtClean="0"/>
              <a:t> </a:t>
            </a:r>
            <a:endParaRPr lang="en-US" altLang="zh-CN" sz="4400" dirty="0" smtClean="0"/>
          </a:p>
          <a:p>
            <a:pPr marL="82296" indent="0">
              <a:buNone/>
            </a:pPr>
            <a:r>
              <a:rPr lang="en-US" altLang="zh-CN" sz="4400" dirty="0"/>
              <a:t> </a:t>
            </a:r>
            <a:r>
              <a:rPr lang="en-US" altLang="zh-CN" sz="4400" dirty="0" smtClean="0"/>
              <a:t>             </a:t>
            </a:r>
          </a:p>
          <a:p>
            <a:pPr marL="82296" indent="0">
              <a:buNone/>
            </a:pPr>
            <a:r>
              <a:rPr lang="en-US" altLang="zh-CN" sz="4400" dirty="0"/>
              <a:t> </a:t>
            </a:r>
            <a:r>
              <a:rPr lang="en-US" altLang="zh-CN" sz="4400" dirty="0" smtClean="0"/>
              <a:t>    </a:t>
            </a:r>
            <a:r>
              <a:rPr lang="zh-CN" altLang="en-US" sz="4400" dirty="0" smtClean="0">
                <a:latin typeface="HGS行書体" panose="03000600000000000000" pitchFamily="66" charset="-128"/>
                <a:ea typeface="HGS行書体" panose="03000600000000000000" pitchFamily="66" charset="-128"/>
              </a:rPr>
              <a:t>真正机器智能</a:t>
            </a:r>
            <a:endParaRPr lang="en-US" altLang="zh-CN" sz="4400" dirty="0" smtClean="0">
              <a:latin typeface="HGS行書体" panose="03000600000000000000" pitchFamily="66" charset="-128"/>
              <a:ea typeface="HGS行書体" panose="03000600000000000000" pitchFamily="66" charset="-128"/>
            </a:endParaRPr>
          </a:p>
          <a:p>
            <a:pPr marL="82296" indent="0">
              <a:buNone/>
            </a:pPr>
            <a:r>
              <a:rPr lang="zh-CN" altLang="en-US" sz="2400" dirty="0" smtClean="0">
                <a:latin typeface="HGS行書体" panose="03000600000000000000" pitchFamily="66" charset="-128"/>
                <a:ea typeface="HGS行書体" panose="03000600000000000000" pitchFamily="66" charset="-128"/>
              </a:rPr>
              <a:t>                                    所以我们的明天就会是</a:t>
            </a:r>
            <a:r>
              <a:rPr lang="en-US" altLang="zh-CN" sz="2400" dirty="0" smtClean="0">
                <a:latin typeface="HGS行書体" panose="03000600000000000000" pitchFamily="66" charset="-128"/>
                <a:ea typeface="HGS行書体" panose="03000600000000000000" pitchFamily="66" charset="-128"/>
              </a:rPr>
              <a:t>…</a:t>
            </a:r>
          </a:p>
          <a:p>
            <a:endParaRPr lang="en-US" altLang="zh-CN" dirty="0" smtClean="0"/>
          </a:p>
        </p:txBody>
      </p:sp>
      <p:sp>
        <p:nvSpPr>
          <p:cNvPr id="4" name="下箭头 3"/>
          <p:cNvSpPr/>
          <p:nvPr/>
        </p:nvSpPr>
        <p:spPr>
          <a:xfrm>
            <a:off x="3635896" y="4278395"/>
            <a:ext cx="864096" cy="576064"/>
          </a:xfrm>
          <a:prstGeom prst="down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885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讲座介绍</a:t>
            </a:r>
            <a:endParaRPr kumimoji="1" lang="ja-JP" altLang="en-US" dirty="0"/>
          </a:p>
        </p:txBody>
      </p:sp>
      <p:sp>
        <p:nvSpPr>
          <p:cNvPr id="3" name="内容占位符 2"/>
          <p:cNvSpPr>
            <a:spLocks noGrp="1"/>
          </p:cNvSpPr>
          <p:nvPr>
            <p:ph idx="1"/>
          </p:nvPr>
        </p:nvSpPr>
        <p:spPr/>
        <p:txBody>
          <a:bodyPr/>
          <a:lstStyle/>
          <a:p>
            <a:r>
              <a:rPr kumimoji="1" lang="zh-CN" altLang="en-US" dirty="0" smtClean="0"/>
              <a:t>第一讲 机器学习概述</a:t>
            </a:r>
            <a:endParaRPr kumimoji="1" lang="en-US" altLang="zh-CN" dirty="0" smtClean="0"/>
          </a:p>
          <a:p>
            <a:r>
              <a:rPr lang="zh-CN" altLang="en-US" dirty="0"/>
              <a:t>预备</a:t>
            </a:r>
            <a:r>
              <a:rPr lang="zh-CN" altLang="en-US" dirty="0" smtClean="0"/>
              <a:t>     </a:t>
            </a:r>
            <a:r>
              <a:rPr lang="en-US" altLang="zh-CN" dirty="0" smtClean="0"/>
              <a:t>python</a:t>
            </a:r>
            <a:r>
              <a:rPr lang="zh-CN" altLang="en-US" dirty="0" smtClean="0"/>
              <a:t>基础</a:t>
            </a:r>
            <a:endParaRPr lang="en-US" altLang="zh-CN" dirty="0" smtClean="0"/>
          </a:p>
          <a:p>
            <a:r>
              <a:rPr kumimoji="1" lang="zh-CN" altLang="en-US" dirty="0"/>
              <a:t>第二</a:t>
            </a:r>
            <a:r>
              <a:rPr kumimoji="1" lang="zh-CN" altLang="en-US" dirty="0" smtClean="0"/>
              <a:t>讲 感知机和</a:t>
            </a:r>
            <a:r>
              <a:rPr kumimoji="1" lang="en-US" altLang="zh-CN" dirty="0" smtClean="0"/>
              <a:t>SVM</a:t>
            </a:r>
          </a:p>
          <a:p>
            <a:r>
              <a:rPr lang="zh-CN" altLang="en-US" dirty="0"/>
              <a:t>第三</a:t>
            </a:r>
            <a:r>
              <a:rPr lang="zh-CN" altLang="en-US" dirty="0" smtClean="0"/>
              <a:t>讲 神经网络</a:t>
            </a:r>
            <a:endParaRPr lang="en-US" altLang="zh-CN" dirty="0" smtClean="0"/>
          </a:p>
          <a:p>
            <a:r>
              <a:rPr kumimoji="1" lang="zh-CN" altLang="en-US" dirty="0"/>
              <a:t>第四</a:t>
            </a:r>
            <a:r>
              <a:rPr kumimoji="1" lang="zh-CN" altLang="en-US" dirty="0" smtClean="0"/>
              <a:t>讲 神经网络优化</a:t>
            </a:r>
            <a:endParaRPr kumimoji="1" lang="en-US" altLang="zh-CN" dirty="0" smtClean="0"/>
          </a:p>
          <a:p>
            <a:r>
              <a:rPr lang="zh-CN" altLang="en-US" dirty="0"/>
              <a:t>第五</a:t>
            </a:r>
            <a:r>
              <a:rPr lang="zh-CN" altLang="en-US" dirty="0" smtClean="0"/>
              <a:t>讲 神经网络应用实例（搜索引擎）</a:t>
            </a:r>
            <a:endParaRPr lang="en-US" altLang="zh-CN" dirty="0" smtClean="0"/>
          </a:p>
          <a:p>
            <a:r>
              <a:rPr kumimoji="1" lang="zh-CN" altLang="en-US" dirty="0"/>
              <a:t>第六</a:t>
            </a:r>
            <a:r>
              <a:rPr kumimoji="1" lang="zh-CN" altLang="en-US" dirty="0" smtClean="0"/>
              <a:t>讲 深度学习初探</a:t>
            </a:r>
            <a:endParaRPr kumimoji="1" lang="ja-JP" altLang="en-US" dirty="0"/>
          </a:p>
        </p:txBody>
      </p:sp>
    </p:spTree>
    <p:extLst>
      <p:ext uri="{BB962C8B-B14F-4D97-AF65-F5344CB8AC3E}">
        <p14:creationId xmlns:p14="http://schemas.microsoft.com/office/powerpoint/2010/main" val="118744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mali\python\ml\image\015349300_143523591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01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学习资源</a:t>
            </a:r>
            <a:endParaRPr kumimoji="1" lang="ja-JP" altLang="en-US" dirty="0"/>
          </a:p>
        </p:txBody>
      </p:sp>
      <p:sp>
        <p:nvSpPr>
          <p:cNvPr id="3" name="内容占位符 2"/>
          <p:cNvSpPr>
            <a:spLocks noGrp="1"/>
          </p:cNvSpPr>
          <p:nvPr>
            <p:ph idx="1"/>
          </p:nvPr>
        </p:nvSpPr>
        <p:spPr/>
        <p:txBody>
          <a:bodyPr>
            <a:normAutofit/>
          </a:bodyPr>
          <a:lstStyle/>
          <a:p>
            <a:r>
              <a:rPr lang="en-US" altLang="ja-JP" sz="2400" dirty="0">
                <a:hlinkClick r:id="rId2"/>
              </a:rPr>
              <a:t>http://</a:t>
            </a:r>
            <a:r>
              <a:rPr lang="en-US" altLang="ja-JP" sz="2400" dirty="0" smtClean="0">
                <a:hlinkClick r:id="rId2"/>
              </a:rPr>
              <a:t>lxw1234.com/archives/2016/05/649.htm</a:t>
            </a:r>
            <a:endParaRPr lang="en-US" altLang="ja-JP" sz="2400" dirty="0" smtClean="0"/>
          </a:p>
          <a:p>
            <a:r>
              <a:rPr lang="en-US" altLang="ja-JP" sz="2400" dirty="0">
                <a:hlinkClick r:id="rId3"/>
              </a:rPr>
              <a:t>http://</a:t>
            </a:r>
            <a:r>
              <a:rPr lang="en-US" altLang="ja-JP" sz="2400" dirty="0" smtClean="0">
                <a:hlinkClick r:id="rId3"/>
              </a:rPr>
              <a:t>suanfazu.com/t/ji-qi-xue-xi-he-shen-du-xue-xi-xue-xi-zi-liao/126</a:t>
            </a:r>
            <a:endParaRPr lang="en-US" altLang="ja-JP" sz="2400" dirty="0" smtClean="0"/>
          </a:p>
          <a:p>
            <a:r>
              <a:rPr lang="en-US" altLang="ja-JP" sz="2400" dirty="0">
                <a:hlinkClick r:id="rId4"/>
              </a:rPr>
              <a:t>http://</a:t>
            </a:r>
            <a:r>
              <a:rPr lang="en-US" altLang="ja-JP" sz="2400" dirty="0" smtClean="0">
                <a:hlinkClick r:id="rId4"/>
              </a:rPr>
              <a:t>www.devstore.cn/essay/essayInfo/6608.html</a:t>
            </a:r>
            <a:endParaRPr lang="en-US" altLang="ja-JP" sz="2400" dirty="0" smtClean="0"/>
          </a:p>
          <a:p>
            <a:r>
              <a:rPr lang="en-US" altLang="ja-JP" sz="2400" dirty="0">
                <a:hlinkClick r:id="rId5"/>
              </a:rPr>
              <a:t>https://</a:t>
            </a:r>
            <a:r>
              <a:rPr lang="en-US" altLang="ja-JP" sz="2400" dirty="0" smtClean="0">
                <a:hlinkClick r:id="rId5"/>
              </a:rPr>
              <a:t>www.tutorialspoint.com/execute_python_online.php</a:t>
            </a:r>
            <a:endParaRPr lang="en-US" altLang="ja-JP" sz="2400" dirty="0" smtClean="0"/>
          </a:p>
          <a:p>
            <a:r>
              <a:rPr lang="en-US" altLang="ja-JP" sz="2400" dirty="0">
                <a:hlinkClick r:id="rId6"/>
              </a:rPr>
              <a:t>https://www.kaggle.com</a:t>
            </a:r>
            <a:r>
              <a:rPr lang="en-US" altLang="ja-JP" sz="2400" dirty="0" smtClean="0">
                <a:hlinkClick r:id="rId6"/>
              </a:rPr>
              <a:t>/</a:t>
            </a:r>
            <a:endParaRPr lang="en-US" altLang="ja-JP" sz="2400" dirty="0"/>
          </a:p>
          <a:p>
            <a:endParaRPr lang="en-US" altLang="ja-JP" sz="2400" dirty="0" smtClean="0"/>
          </a:p>
        </p:txBody>
      </p:sp>
    </p:spTree>
    <p:extLst>
      <p:ext uri="{BB962C8B-B14F-4D97-AF65-F5344CB8AC3E}">
        <p14:creationId xmlns:p14="http://schemas.microsoft.com/office/powerpoint/2010/main" val="3016396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第一讲内容</a:t>
            </a:r>
            <a:endParaRPr kumimoji="1" lang="ja-JP"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kumimoji="1" lang="zh-CN" altLang="en-US" dirty="0" smtClean="0"/>
              <a:t>机器学习基本概念</a:t>
            </a:r>
            <a:endParaRPr kumimoji="1" lang="en-US" altLang="zh-CN" dirty="0" smtClean="0"/>
          </a:p>
          <a:p>
            <a:pPr>
              <a:buFont typeface="Wingdings" panose="05000000000000000000" pitchFamily="2" charset="2"/>
              <a:buChar char="Ø"/>
            </a:pPr>
            <a:r>
              <a:rPr lang="zh-CN" altLang="en-US" dirty="0" smtClean="0"/>
              <a:t>机器学习历史</a:t>
            </a:r>
            <a:endParaRPr lang="en-US" altLang="zh-CN" dirty="0" smtClean="0"/>
          </a:p>
          <a:p>
            <a:pPr>
              <a:buFont typeface="Wingdings" panose="05000000000000000000" pitchFamily="2" charset="2"/>
              <a:buChar char="Ø"/>
            </a:pPr>
            <a:r>
              <a:rPr kumimoji="1" lang="zh-CN" altLang="en-US" dirty="0" smtClean="0"/>
              <a:t>机器学习算法分类</a:t>
            </a:r>
            <a:endParaRPr kumimoji="1" lang="en-US" altLang="zh-CN" dirty="0" smtClean="0"/>
          </a:p>
          <a:p>
            <a:pPr>
              <a:buFont typeface="Wingdings" panose="05000000000000000000" pitchFamily="2" charset="2"/>
              <a:buChar char="Ø"/>
            </a:pPr>
            <a:r>
              <a:rPr lang="zh-CN" altLang="en-US" dirty="0" smtClean="0"/>
              <a:t>机器学习应用流程</a:t>
            </a:r>
            <a:endParaRPr lang="en-US" altLang="zh-CN" dirty="0" smtClean="0"/>
          </a:p>
          <a:p>
            <a:pPr>
              <a:buFont typeface="Wingdings" panose="05000000000000000000" pitchFamily="2" charset="2"/>
              <a:buChar char="Ø"/>
            </a:pPr>
            <a:r>
              <a:rPr lang="zh-CN" altLang="en-US" dirty="0" smtClean="0"/>
              <a:t>机器学习与大数据的关系</a:t>
            </a:r>
            <a:endParaRPr lang="en-US" altLang="zh-CN" dirty="0" smtClean="0"/>
          </a:p>
          <a:p>
            <a:pPr>
              <a:buFont typeface="Wingdings" panose="05000000000000000000" pitchFamily="2" charset="2"/>
              <a:buChar char="Ø"/>
            </a:pPr>
            <a:r>
              <a:rPr lang="zh-CN" altLang="en-US" dirty="0" smtClean="0"/>
              <a:t>后续讲座预备知识</a:t>
            </a:r>
            <a:r>
              <a:rPr lang="en-US" altLang="zh-CN" dirty="0" smtClean="0"/>
              <a:t>python</a:t>
            </a:r>
            <a:r>
              <a:rPr lang="zh-CN" altLang="en-US" dirty="0" smtClean="0"/>
              <a:t>基础</a:t>
            </a:r>
            <a:endParaRPr kumimoji="1" lang="en-US" altLang="zh-CN" dirty="0" smtClean="0"/>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1709550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学习与智能</a:t>
            </a:r>
            <a:endParaRPr kumimoji="1" lang="ja-JP" altLang="en-US" dirty="0"/>
          </a:p>
        </p:txBody>
      </p:sp>
      <p:sp>
        <p:nvSpPr>
          <p:cNvPr id="3" name="内容占位符 2"/>
          <p:cNvSpPr>
            <a:spLocks noGrp="1"/>
          </p:cNvSpPr>
          <p:nvPr>
            <p:ph idx="1"/>
          </p:nvPr>
        </p:nvSpPr>
        <p:spPr/>
        <p:txBody>
          <a:bodyPr/>
          <a:lstStyle/>
          <a:p>
            <a:r>
              <a:rPr lang="zh-CN" altLang="en-US" dirty="0" smtClean="0">
                <a:latin typeface="HGP教科書体" panose="02020600000000000000" pitchFamily="18" charset="-128"/>
                <a:ea typeface="HGP教科書体" panose="02020600000000000000" pitchFamily="18" charset="-128"/>
              </a:rPr>
              <a:t>学习现象</a:t>
            </a:r>
            <a:endParaRPr lang="en-US" altLang="zh-CN" dirty="0" smtClean="0">
              <a:latin typeface="HGP教科書体" panose="02020600000000000000" pitchFamily="18" charset="-128"/>
              <a:ea typeface="HGP教科書体" panose="02020600000000000000" pitchFamily="18" charset="-128"/>
            </a:endParaRPr>
          </a:p>
          <a:p>
            <a:pPr marL="82296" indent="0">
              <a:buNone/>
            </a:pPr>
            <a:r>
              <a:rPr lang="zh-CN" altLang="en-US" dirty="0" smtClean="0">
                <a:latin typeface="HGP教科書体" panose="02020600000000000000" pitchFamily="18" charset="-128"/>
                <a:ea typeface="HGP教科書体" panose="02020600000000000000" pitchFamily="18" charset="-128"/>
              </a:rPr>
              <a:t>   </a:t>
            </a:r>
            <a:r>
              <a:rPr lang="zh-CN" altLang="en-US" sz="2400" dirty="0" smtClean="0">
                <a:latin typeface="HGP教科書体" panose="02020600000000000000" pitchFamily="18" charset="-128"/>
                <a:ea typeface="HGP教科書体" panose="02020600000000000000" pitchFamily="18" charset="-128"/>
              </a:rPr>
              <a:t>图像</a:t>
            </a:r>
            <a:r>
              <a:rPr lang="en-US" altLang="zh-CN" sz="2400" dirty="0">
                <a:latin typeface="HGP教科書体" panose="02020600000000000000" pitchFamily="18" charset="-128"/>
                <a:ea typeface="HGP教科書体" panose="02020600000000000000" pitchFamily="18" charset="-128"/>
              </a:rPr>
              <a:t>/</a:t>
            </a:r>
            <a:r>
              <a:rPr lang="zh-CN" altLang="en-US" sz="2400" dirty="0">
                <a:latin typeface="HGP教科書体" panose="02020600000000000000" pitchFamily="18" charset="-128"/>
                <a:ea typeface="HGP教科書体" panose="02020600000000000000" pitchFamily="18" charset="-128"/>
              </a:rPr>
              <a:t>场景</a:t>
            </a:r>
            <a:r>
              <a:rPr lang="en-US" altLang="zh-CN" sz="2400" dirty="0">
                <a:latin typeface="HGP教科書体" panose="02020600000000000000" pitchFamily="18" charset="-128"/>
                <a:ea typeface="HGP教科書体" panose="02020600000000000000" pitchFamily="18" charset="-128"/>
              </a:rPr>
              <a:t>/</a:t>
            </a:r>
            <a:r>
              <a:rPr lang="zh-CN" altLang="en-US" sz="2400" dirty="0">
                <a:latin typeface="HGP教科書体" panose="02020600000000000000" pitchFamily="18" charset="-128"/>
                <a:ea typeface="HGP教科書体" panose="02020600000000000000" pitchFamily="18" charset="-128"/>
              </a:rPr>
              <a:t>自然物体的认知</a:t>
            </a:r>
            <a:r>
              <a:rPr lang="zh-CN" altLang="en-US" sz="2400" dirty="0" smtClean="0">
                <a:latin typeface="HGP教科書体" panose="02020600000000000000" pitchFamily="18" charset="-128"/>
                <a:ea typeface="HGP教科書体" panose="02020600000000000000" pitchFamily="18" charset="-128"/>
              </a:rPr>
              <a:t>识别</a:t>
            </a:r>
            <a:endParaRPr kumimoji="1" lang="en-US" altLang="ja-JP" sz="2400" dirty="0" smtClean="0">
              <a:latin typeface="HGP教科書体" panose="02020600000000000000" pitchFamily="18" charset="-128"/>
              <a:ea typeface="HGP教科書体" panose="02020600000000000000" pitchFamily="18" charset="-128"/>
            </a:endParaRPr>
          </a:p>
          <a:p>
            <a:pPr marL="82296" indent="0">
              <a:buNone/>
            </a:pPr>
            <a:r>
              <a:rPr lang="en-US" altLang="zh-CN" sz="2400" dirty="0">
                <a:latin typeface="HGP教科書体" panose="02020600000000000000" pitchFamily="18" charset="-128"/>
                <a:ea typeface="HGP教科書体" panose="02020600000000000000" pitchFamily="18" charset="-128"/>
              </a:rPr>
              <a:t> </a:t>
            </a:r>
            <a:r>
              <a:rPr lang="en-US" altLang="zh-CN" sz="2400" dirty="0" smtClean="0">
                <a:latin typeface="HGP教科書体" panose="02020600000000000000" pitchFamily="18" charset="-128"/>
                <a:ea typeface="HGP教科書体" panose="02020600000000000000" pitchFamily="18" charset="-128"/>
              </a:rPr>
              <a:t>   </a:t>
            </a:r>
            <a:r>
              <a:rPr kumimoji="1" lang="zh-CN" altLang="en-US" sz="2400" dirty="0" smtClean="0">
                <a:latin typeface="HGP教科書体" panose="02020600000000000000" pitchFamily="18" charset="-128"/>
                <a:ea typeface="HGP教科書体" panose="02020600000000000000" pitchFamily="18" charset="-128"/>
              </a:rPr>
              <a:t>语言</a:t>
            </a:r>
            <a:r>
              <a:rPr kumimoji="1" lang="en-US" altLang="zh-CN" sz="2400" dirty="0" smtClean="0">
                <a:latin typeface="HGP教科書体" panose="02020600000000000000" pitchFamily="18" charset="-128"/>
                <a:ea typeface="HGP教科書体" panose="02020600000000000000" pitchFamily="18" charset="-128"/>
              </a:rPr>
              <a:t>/</a:t>
            </a:r>
            <a:r>
              <a:rPr kumimoji="1" lang="zh-CN" altLang="en-US" sz="2400" dirty="0" smtClean="0">
                <a:latin typeface="HGP教科書体" panose="02020600000000000000" pitchFamily="18" charset="-128"/>
                <a:ea typeface="HGP教科書体" panose="02020600000000000000" pitchFamily="18" charset="-128"/>
              </a:rPr>
              <a:t>文字认知识别</a:t>
            </a:r>
            <a:endParaRPr kumimoji="1" lang="en-US" altLang="zh-CN" sz="2400" dirty="0" smtClean="0">
              <a:latin typeface="HGP教科書体" panose="02020600000000000000" pitchFamily="18" charset="-128"/>
              <a:ea typeface="HGP教科書体" panose="02020600000000000000" pitchFamily="18" charset="-128"/>
            </a:endParaRPr>
          </a:p>
          <a:p>
            <a:pPr marL="82296" indent="0">
              <a:buNone/>
            </a:pPr>
            <a:r>
              <a:rPr lang="en-US" altLang="zh-CN" sz="2400" dirty="0">
                <a:latin typeface="HGP教科書体" panose="02020600000000000000" pitchFamily="18" charset="-128"/>
                <a:ea typeface="HGP教科書体" panose="02020600000000000000" pitchFamily="18" charset="-128"/>
              </a:rPr>
              <a:t> </a:t>
            </a:r>
            <a:r>
              <a:rPr lang="en-US" altLang="zh-CN" sz="2400" dirty="0" smtClean="0">
                <a:latin typeface="HGP教科書体" panose="02020600000000000000" pitchFamily="18" charset="-128"/>
                <a:ea typeface="HGP教科書体" panose="02020600000000000000" pitchFamily="18" charset="-128"/>
              </a:rPr>
              <a:t>   </a:t>
            </a:r>
            <a:r>
              <a:rPr kumimoji="1" lang="zh-CN" altLang="en-US" sz="2400" dirty="0" smtClean="0">
                <a:latin typeface="HGP教科書体" panose="02020600000000000000" pitchFamily="18" charset="-128"/>
                <a:ea typeface="HGP教科書体" panose="02020600000000000000" pitchFamily="18" charset="-128"/>
              </a:rPr>
              <a:t>规则</a:t>
            </a:r>
            <a:endParaRPr lang="en-US" altLang="zh-CN" sz="2400" dirty="0">
              <a:latin typeface="HGP教科書体" panose="02020600000000000000" pitchFamily="18" charset="-128"/>
              <a:ea typeface="HGP教科書体" panose="02020600000000000000" pitchFamily="18" charset="-128"/>
            </a:endParaRPr>
          </a:p>
          <a:p>
            <a:pPr marL="82296" indent="0">
              <a:buNone/>
            </a:pPr>
            <a:r>
              <a:rPr lang="en-US" altLang="ja-JP" sz="2400" dirty="0" smtClean="0">
                <a:latin typeface="HGP教科書体" panose="02020600000000000000" pitchFamily="18" charset="-128"/>
                <a:ea typeface="HGP教科書体" panose="02020600000000000000" pitchFamily="18" charset="-128"/>
              </a:rPr>
              <a:t>         </a:t>
            </a:r>
            <a:r>
              <a:rPr lang="ja-JP" altLang="en-US" sz="2400" dirty="0" smtClean="0">
                <a:latin typeface="HGP教科書体" panose="02020600000000000000" pitchFamily="18" charset="-128"/>
                <a:ea typeface="HGP教科書体" panose="02020600000000000000" pitchFamily="18" charset="-128"/>
              </a:rPr>
              <a:t>⇒</a:t>
            </a:r>
            <a:r>
              <a:rPr lang="zh-CN" altLang="en-US" sz="2400" dirty="0">
                <a:latin typeface="HGP教科書体" panose="02020600000000000000" pitchFamily="18" charset="-128"/>
                <a:ea typeface="HGP教科書体" panose="02020600000000000000" pitchFamily="18" charset="-128"/>
              </a:rPr>
              <a:t>天要下雨，娘要</a:t>
            </a:r>
            <a:r>
              <a:rPr lang="zh-CN" altLang="en-US" sz="2400" dirty="0" smtClean="0">
                <a:latin typeface="HGP教科書体" panose="02020600000000000000" pitchFamily="18" charset="-128"/>
                <a:ea typeface="HGP教科書体" panose="02020600000000000000" pitchFamily="18" charset="-128"/>
              </a:rPr>
              <a:t>嫁人</a:t>
            </a:r>
            <a:endParaRPr lang="en-US" altLang="zh-CN" sz="2400" dirty="0" smtClean="0">
              <a:latin typeface="HGP教科書体" panose="02020600000000000000" pitchFamily="18" charset="-128"/>
              <a:ea typeface="HGP教科書体" panose="02020600000000000000" pitchFamily="18" charset="-128"/>
            </a:endParaRPr>
          </a:p>
          <a:p>
            <a:pPr marL="82296" indent="0">
              <a:buNone/>
            </a:pPr>
            <a:r>
              <a:rPr lang="en-US" altLang="zh-CN" sz="2400" dirty="0">
                <a:latin typeface="HGP教科書体" panose="02020600000000000000" pitchFamily="18" charset="-128"/>
                <a:ea typeface="HGP教科書体" panose="02020600000000000000" pitchFamily="18" charset="-128"/>
              </a:rPr>
              <a:t> </a:t>
            </a:r>
            <a:r>
              <a:rPr lang="en-US" altLang="zh-CN" sz="2400" dirty="0" smtClean="0">
                <a:latin typeface="HGP教科書体" panose="02020600000000000000" pitchFamily="18" charset="-128"/>
                <a:ea typeface="HGP教科書体" panose="02020600000000000000" pitchFamily="18" charset="-128"/>
              </a:rPr>
              <a:t>        </a:t>
            </a:r>
            <a:r>
              <a:rPr lang="ja-JP" altLang="en-US" sz="2400" dirty="0" smtClean="0">
                <a:latin typeface="HGP教科書体" panose="02020600000000000000" pitchFamily="18" charset="-128"/>
                <a:ea typeface="HGP教科書体" panose="02020600000000000000" pitchFamily="18" charset="-128"/>
              </a:rPr>
              <a:t>⇒</a:t>
            </a:r>
            <a:r>
              <a:rPr lang="zh-CN" altLang="en-US" sz="2400" dirty="0">
                <a:latin typeface="HGP教科書体" panose="02020600000000000000" pitchFamily="18" charset="-128"/>
                <a:ea typeface="HGP教科書体" panose="02020600000000000000" pitchFamily="18" charset="-128"/>
              </a:rPr>
              <a:t>下雨天要带伞</a:t>
            </a:r>
            <a:endParaRPr lang="en-US" altLang="zh-CN" sz="2400" dirty="0" smtClean="0">
              <a:latin typeface="HGP教科書体" panose="02020600000000000000" pitchFamily="18" charset="-128"/>
              <a:ea typeface="HGP教科書体" panose="02020600000000000000" pitchFamily="18" charset="-128"/>
            </a:endParaRPr>
          </a:p>
          <a:p>
            <a:pPr marL="82296" indent="0">
              <a:buNone/>
            </a:pPr>
            <a:r>
              <a:rPr kumimoji="1" lang="en-US" altLang="ja-JP" sz="2400" dirty="0">
                <a:latin typeface="HGP教科書体" panose="02020600000000000000" pitchFamily="18" charset="-128"/>
                <a:ea typeface="HGP教科書体" panose="02020600000000000000" pitchFamily="18" charset="-128"/>
              </a:rPr>
              <a:t> </a:t>
            </a:r>
            <a:r>
              <a:rPr kumimoji="1" lang="en-US" altLang="ja-JP" sz="2400" dirty="0" smtClean="0">
                <a:latin typeface="HGP教科書体" panose="02020600000000000000" pitchFamily="18" charset="-128"/>
                <a:ea typeface="HGP教科書体" panose="02020600000000000000" pitchFamily="18" charset="-128"/>
              </a:rPr>
              <a:t>   </a:t>
            </a:r>
            <a:r>
              <a:rPr kumimoji="1" lang="zh-CN" altLang="en-US" sz="2400" dirty="0" smtClean="0">
                <a:latin typeface="HGP教科書体" panose="02020600000000000000" pitchFamily="18" charset="-128"/>
                <a:ea typeface="HGP教科書体" panose="02020600000000000000" pitchFamily="18" charset="-128"/>
              </a:rPr>
              <a:t>复杂的推理</a:t>
            </a:r>
            <a:r>
              <a:rPr kumimoji="1" lang="en-US" altLang="zh-CN" sz="2400" dirty="0" smtClean="0">
                <a:latin typeface="HGP教科書体" panose="02020600000000000000" pitchFamily="18" charset="-128"/>
                <a:ea typeface="HGP教科書体" panose="02020600000000000000" pitchFamily="18" charset="-128"/>
              </a:rPr>
              <a:t>/</a:t>
            </a:r>
            <a:r>
              <a:rPr kumimoji="1" lang="zh-CN" altLang="en-US" sz="2400" dirty="0" smtClean="0">
                <a:latin typeface="HGP教科書体" panose="02020600000000000000" pitchFamily="18" charset="-128"/>
                <a:ea typeface="HGP教科書体" panose="02020600000000000000" pitchFamily="18" charset="-128"/>
              </a:rPr>
              <a:t>判断能力（智能）</a:t>
            </a:r>
            <a:endParaRPr kumimoji="1" lang="en-US" altLang="zh-CN" sz="2400" dirty="0" smtClean="0">
              <a:latin typeface="HGP教科書体" panose="02020600000000000000" pitchFamily="18" charset="-128"/>
              <a:ea typeface="HGP教科書体" panose="02020600000000000000" pitchFamily="18" charset="-128"/>
            </a:endParaRPr>
          </a:p>
          <a:p>
            <a:pPr marL="82296" indent="0">
              <a:buNone/>
            </a:pPr>
            <a:r>
              <a:rPr lang="en-US" altLang="ja-JP" sz="2400" dirty="0">
                <a:latin typeface="HGP教科書体" panose="02020600000000000000" pitchFamily="18" charset="-128"/>
                <a:ea typeface="HGP教科書体" panose="02020600000000000000" pitchFamily="18" charset="-128"/>
              </a:rPr>
              <a:t> </a:t>
            </a:r>
            <a:r>
              <a:rPr lang="en-US" altLang="ja-JP" sz="2400" dirty="0" smtClean="0">
                <a:latin typeface="HGP教科書体" panose="02020600000000000000" pitchFamily="18" charset="-128"/>
                <a:ea typeface="HGP教科書体" panose="02020600000000000000" pitchFamily="18" charset="-128"/>
              </a:rPr>
              <a:t>        </a:t>
            </a:r>
            <a:r>
              <a:rPr lang="ja-JP" altLang="en-US" sz="2400" dirty="0" smtClean="0">
                <a:latin typeface="HGP教科書体" panose="02020600000000000000" pitchFamily="18" charset="-128"/>
                <a:ea typeface="HGP教科書体" panose="02020600000000000000" pitchFamily="18" charset="-128"/>
              </a:rPr>
              <a:t>⇒</a:t>
            </a:r>
            <a:r>
              <a:rPr lang="zh-CN" altLang="en-US" sz="2400" dirty="0" smtClean="0">
                <a:latin typeface="HGP教科書体" panose="02020600000000000000" pitchFamily="18" charset="-128"/>
                <a:ea typeface="HGP教科書体" panose="02020600000000000000" pitchFamily="18" charset="-128"/>
              </a:rPr>
              <a:t>好人</a:t>
            </a:r>
            <a:r>
              <a:rPr lang="en-US" altLang="zh-CN" sz="2400" dirty="0" smtClean="0">
                <a:latin typeface="HGP教科書体" panose="02020600000000000000" pitchFamily="18" charset="-128"/>
                <a:ea typeface="HGP教科書体" panose="02020600000000000000" pitchFamily="18" charset="-128"/>
              </a:rPr>
              <a:t>VS</a:t>
            </a:r>
            <a:r>
              <a:rPr lang="zh-CN" altLang="en-US" sz="2400" dirty="0" smtClean="0">
                <a:latin typeface="HGP教科書体" panose="02020600000000000000" pitchFamily="18" charset="-128"/>
                <a:ea typeface="HGP教科書体" panose="02020600000000000000" pitchFamily="18" charset="-128"/>
              </a:rPr>
              <a:t>坏人</a:t>
            </a:r>
            <a:endParaRPr lang="en-US" altLang="zh-CN" sz="2400" dirty="0" smtClean="0">
              <a:latin typeface="HGP教科書体" panose="02020600000000000000" pitchFamily="18" charset="-128"/>
              <a:ea typeface="HGP教科書体" panose="02020600000000000000" pitchFamily="18" charset="-128"/>
            </a:endParaRPr>
          </a:p>
          <a:p>
            <a:pPr marL="82296" indent="0">
              <a:buNone/>
            </a:pPr>
            <a:r>
              <a:rPr kumimoji="1" lang="en-US" altLang="ja-JP" sz="2400" dirty="0">
                <a:latin typeface="HGP教科書体" panose="02020600000000000000" pitchFamily="18" charset="-128"/>
                <a:ea typeface="HGP教科書体" panose="02020600000000000000" pitchFamily="18" charset="-128"/>
              </a:rPr>
              <a:t> </a:t>
            </a:r>
            <a:r>
              <a:rPr kumimoji="1" lang="en-US" altLang="ja-JP" sz="2400" dirty="0" smtClean="0">
                <a:latin typeface="HGP教科書体" panose="02020600000000000000" pitchFamily="18" charset="-128"/>
                <a:ea typeface="HGP教科書体" panose="02020600000000000000" pitchFamily="18" charset="-128"/>
              </a:rPr>
              <a:t>        </a:t>
            </a:r>
            <a:r>
              <a:rPr lang="ja-JP" altLang="en-US" sz="2400" dirty="0" smtClean="0">
                <a:latin typeface="HGP教科書体" panose="02020600000000000000" pitchFamily="18" charset="-128"/>
                <a:ea typeface="HGP教科書体" panose="02020600000000000000" pitchFamily="18" charset="-128"/>
              </a:rPr>
              <a:t>⇒</a:t>
            </a:r>
            <a:r>
              <a:rPr lang="zh-CN" altLang="en-US" sz="2400" dirty="0">
                <a:latin typeface="HGP教科書体" panose="02020600000000000000" pitchFamily="18" charset="-128"/>
                <a:ea typeface="HGP教科書体" panose="02020600000000000000" pitchFamily="18" charset="-128"/>
              </a:rPr>
              <a:t>黑</a:t>
            </a:r>
            <a:r>
              <a:rPr lang="zh-CN" altLang="en-US" sz="2400" dirty="0" smtClean="0">
                <a:latin typeface="HGP教科書体" panose="02020600000000000000" pitchFamily="18" charset="-128"/>
                <a:ea typeface="HGP教科書体" panose="02020600000000000000" pitchFamily="18" charset="-128"/>
              </a:rPr>
              <a:t>猫白猫</a:t>
            </a:r>
            <a:r>
              <a:rPr lang="ja-JP" altLang="en-US" sz="2400" dirty="0" smtClean="0">
                <a:latin typeface="HGP教科書体" panose="02020600000000000000" pitchFamily="18" charset="-128"/>
                <a:ea typeface="HGP教科書体" panose="02020600000000000000" pitchFamily="18" charset="-128"/>
              </a:rPr>
              <a:t>→</a:t>
            </a:r>
            <a:r>
              <a:rPr lang="zh-CN" altLang="en-US" sz="2400" dirty="0" smtClean="0">
                <a:latin typeface="HGP教科書体" panose="02020600000000000000" pitchFamily="18" charset="-128"/>
                <a:ea typeface="HGP教科書体" panose="02020600000000000000" pitchFamily="18" charset="-128"/>
              </a:rPr>
              <a:t>好猫坏猫</a:t>
            </a:r>
            <a:endParaRPr kumimoji="1" lang="ja-JP" altLang="en-US" sz="2400" dirty="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1986603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学习与智能</a:t>
            </a:r>
            <a:endParaRPr kumimoji="1" lang="ja-JP" altLang="en-US" dirty="0"/>
          </a:p>
        </p:txBody>
      </p:sp>
      <p:sp>
        <p:nvSpPr>
          <p:cNvPr id="4" name="椭圆 3"/>
          <p:cNvSpPr/>
          <p:nvPr/>
        </p:nvSpPr>
        <p:spPr>
          <a:xfrm>
            <a:off x="3059832" y="1556792"/>
            <a:ext cx="201622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学习</a:t>
            </a:r>
            <a:endParaRPr kumimoji="1" lang="ja-JP" altLang="en-US" dirty="0"/>
          </a:p>
        </p:txBody>
      </p:sp>
      <p:sp>
        <p:nvSpPr>
          <p:cNvPr id="6" name="流程图: 磁盘 5"/>
          <p:cNvSpPr/>
          <p:nvPr/>
        </p:nvSpPr>
        <p:spPr>
          <a:xfrm>
            <a:off x="1763688" y="2609457"/>
            <a:ext cx="1944216"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数据</a:t>
            </a:r>
            <a:endParaRPr kumimoji="1" lang="ja-JP" altLang="en-US" dirty="0"/>
          </a:p>
        </p:txBody>
      </p:sp>
      <p:sp>
        <p:nvSpPr>
          <p:cNvPr id="8" name="流程图: 多文档 7"/>
          <p:cNvSpPr/>
          <p:nvPr/>
        </p:nvSpPr>
        <p:spPr>
          <a:xfrm>
            <a:off x="4589264" y="2576004"/>
            <a:ext cx="2016224" cy="93610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知识</a:t>
            </a:r>
            <a:endParaRPr kumimoji="1" lang="ja-JP" altLang="en-US" dirty="0"/>
          </a:p>
        </p:txBody>
      </p:sp>
      <p:sp>
        <p:nvSpPr>
          <p:cNvPr id="9" name="丁字箭头 8"/>
          <p:cNvSpPr/>
          <p:nvPr/>
        </p:nvSpPr>
        <p:spPr>
          <a:xfrm>
            <a:off x="3707904" y="2393433"/>
            <a:ext cx="881360" cy="650623"/>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大括号 9"/>
          <p:cNvSpPr/>
          <p:nvPr/>
        </p:nvSpPr>
        <p:spPr>
          <a:xfrm>
            <a:off x="6657941" y="2348881"/>
            <a:ext cx="576064" cy="11632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TextBox 10"/>
          <p:cNvSpPr txBox="1"/>
          <p:nvPr/>
        </p:nvSpPr>
        <p:spPr>
          <a:xfrm>
            <a:off x="7403339" y="2357347"/>
            <a:ext cx="1152128"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smtClean="0"/>
              <a:t>认知</a:t>
            </a:r>
            <a:endParaRPr kumimoji="1" lang="en-US" altLang="zh-CN" dirty="0" smtClean="0"/>
          </a:p>
          <a:p>
            <a:pPr marL="285750" indent="-285750">
              <a:buFont typeface="Arial" panose="020B0604020202020204" pitchFamily="34" charset="0"/>
              <a:buChar char="•"/>
            </a:pPr>
            <a:r>
              <a:rPr kumimoji="1" lang="zh-CN" altLang="en-US" dirty="0"/>
              <a:t>识别</a:t>
            </a:r>
            <a:endParaRPr kumimoji="1" lang="en-US" altLang="zh-CN" dirty="0" smtClean="0"/>
          </a:p>
          <a:p>
            <a:pPr marL="285750" indent="-285750">
              <a:buFont typeface="Arial" panose="020B0604020202020204" pitchFamily="34" charset="0"/>
              <a:buChar char="•"/>
            </a:pPr>
            <a:r>
              <a:rPr kumimoji="1" lang="zh-CN" altLang="en-US" dirty="0" smtClean="0"/>
              <a:t>推理</a:t>
            </a:r>
            <a:endParaRPr kumimoji="1" lang="en-US" altLang="zh-CN" dirty="0" smtClean="0"/>
          </a:p>
          <a:p>
            <a:pPr marL="285750" indent="-285750">
              <a:buFont typeface="Arial" panose="020B0604020202020204" pitchFamily="34" charset="0"/>
              <a:buChar char="•"/>
            </a:pPr>
            <a:r>
              <a:rPr kumimoji="1" lang="zh-CN" altLang="en-US" dirty="0" smtClean="0"/>
              <a:t>决策</a:t>
            </a:r>
            <a:endParaRPr kumimoji="1" lang="en-US" altLang="zh-CN" dirty="0" smtClean="0"/>
          </a:p>
          <a:p>
            <a:pPr marL="285750" indent="-285750">
              <a:buFont typeface="Arial" panose="020B0604020202020204" pitchFamily="34" charset="0"/>
              <a:buChar char="•"/>
            </a:pPr>
            <a:r>
              <a:rPr kumimoji="1" lang="zh-CN" altLang="en-US" dirty="0" smtClean="0"/>
              <a:t>。。。</a:t>
            </a:r>
            <a:endParaRPr kumimoji="1" lang="en-US" altLang="zh-CN" dirty="0" smtClean="0"/>
          </a:p>
          <a:p>
            <a:endParaRPr kumimoji="1" lang="ja-JP" altLang="en-US" dirty="0"/>
          </a:p>
        </p:txBody>
      </p:sp>
      <p:pic>
        <p:nvPicPr>
          <p:cNvPr id="12" name="Picture 2" descr="D:\mali\python\ml\image\20150107151932_8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853" y="3861048"/>
            <a:ext cx="5715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5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机器学习</a:t>
            </a:r>
            <a:endParaRPr kumimoji="1" lang="ja-JP"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kumimoji="1" lang="en-US" altLang="zh-CN" dirty="0" smtClean="0">
                <a:latin typeface="HGP教科書体" panose="02020600000000000000" pitchFamily="18" charset="-128"/>
                <a:ea typeface="HGP教科書体" panose="02020600000000000000" pitchFamily="18" charset="-128"/>
              </a:rPr>
              <a:t>Machine Learning</a:t>
            </a:r>
          </a:p>
          <a:p>
            <a:pPr>
              <a:buFont typeface="Wingdings" panose="05000000000000000000" pitchFamily="2" charset="2"/>
              <a:buChar char="Ø"/>
            </a:pPr>
            <a:r>
              <a:rPr lang="ja-JP" altLang="en-US" dirty="0">
                <a:latin typeface="HGP教科書体" panose="02020600000000000000" pitchFamily="18" charset="-128"/>
                <a:ea typeface="HGP教科書体" panose="02020600000000000000" pitchFamily="18" charset="-128"/>
              </a:rPr>
              <a:t>機</a:t>
            </a:r>
            <a:r>
              <a:rPr lang="ja-JP" altLang="en-US" dirty="0" smtClean="0">
                <a:latin typeface="HGP教科書体" panose="02020600000000000000" pitchFamily="18" charset="-128"/>
                <a:ea typeface="HGP教科書体" panose="02020600000000000000" pitchFamily="18" charset="-128"/>
              </a:rPr>
              <a:t>械学習</a:t>
            </a:r>
            <a:endParaRPr lang="en-US" altLang="ja-JP" dirty="0" smtClean="0">
              <a:latin typeface="HGP教科書体" panose="02020600000000000000" pitchFamily="18" charset="-128"/>
              <a:ea typeface="HGP教科書体" panose="02020600000000000000" pitchFamily="18" charset="-128"/>
            </a:endParaRPr>
          </a:p>
          <a:p>
            <a:pPr>
              <a:buFont typeface="Wingdings" panose="05000000000000000000" pitchFamily="2" charset="2"/>
              <a:buChar char="Ø"/>
            </a:pPr>
            <a:r>
              <a:rPr kumimoji="1" lang="zh-CN" altLang="en-US" dirty="0" smtClean="0">
                <a:latin typeface="HGP教科書体" panose="02020600000000000000" pitchFamily="18" charset="-128"/>
                <a:ea typeface="HGP教科書体" panose="02020600000000000000" pitchFamily="18" charset="-128"/>
              </a:rPr>
              <a:t>使计算机具备与人一样的学习能力</a:t>
            </a:r>
            <a:endParaRPr kumimoji="1" lang="en-US" altLang="zh-CN" dirty="0" smtClean="0">
              <a:latin typeface="HGP教科書体" panose="02020600000000000000" pitchFamily="18" charset="-128"/>
              <a:ea typeface="HGP教科書体" panose="02020600000000000000" pitchFamily="18" charset="-128"/>
            </a:endParaRPr>
          </a:p>
          <a:p>
            <a:pPr marL="82296" indent="0">
              <a:buNone/>
            </a:pPr>
            <a:r>
              <a:rPr lang="zh-CN" altLang="en-US" dirty="0" smtClean="0"/>
              <a:t>       </a:t>
            </a:r>
            <a:r>
              <a:rPr lang="zh-CN" altLang="en-US" sz="2400" dirty="0" smtClean="0"/>
              <a:t>认知，识别，推理，决策</a:t>
            </a:r>
            <a:endParaRPr lang="en-US" altLang="zh-CN" sz="2400" dirty="0" smtClean="0"/>
          </a:p>
          <a:p>
            <a:pPr>
              <a:buFont typeface="Wingdings" panose="05000000000000000000" pitchFamily="2" charset="2"/>
              <a:buChar char="Ø"/>
            </a:pPr>
            <a:r>
              <a:rPr lang="zh-CN" altLang="en-US" dirty="0" smtClean="0">
                <a:latin typeface="HGP教科書体" panose="02020600000000000000" pitchFamily="18" charset="-128"/>
                <a:ea typeface="HGP教科書体" panose="02020600000000000000" pitchFamily="18" charset="-128"/>
              </a:rPr>
              <a:t>图灵测试</a:t>
            </a:r>
            <a:endParaRPr lang="en-US" altLang="zh-CN" dirty="0" smtClean="0">
              <a:latin typeface="HGP教科書体" panose="02020600000000000000" pitchFamily="18" charset="-128"/>
              <a:ea typeface="HGP教科書体" panose="02020600000000000000" pitchFamily="18" charset="-128"/>
            </a:endParaRPr>
          </a:p>
          <a:p>
            <a:pPr marL="82296" indent="0">
              <a:buNone/>
            </a:pPr>
            <a:r>
              <a:rPr lang="en-US" altLang="zh-CN" b="1" dirty="0" smtClean="0"/>
              <a:t>	</a:t>
            </a:r>
            <a:r>
              <a:rPr lang="zh-CN" altLang="en-US" sz="2400" b="1" dirty="0" smtClean="0">
                <a:latin typeface="HGP教科書体" panose="02020600000000000000" pitchFamily="18" charset="-128"/>
                <a:ea typeface="HGP教科書体" panose="02020600000000000000" pitchFamily="18" charset="-128"/>
              </a:rPr>
              <a:t>核心</a:t>
            </a:r>
            <a:r>
              <a:rPr lang="zh-CN" altLang="en-US" sz="2400" b="1" dirty="0">
                <a:latin typeface="HGP教科書体" panose="02020600000000000000" pitchFamily="18" charset="-128"/>
                <a:ea typeface="HGP教科書体" panose="02020600000000000000" pitchFamily="18" charset="-128"/>
              </a:rPr>
              <a:t>想法是要求计算机在没有直接物理接触的情况下接受人类的询问，并尽可能把自己伪装成人类</a:t>
            </a:r>
            <a:endParaRPr lang="en-US" altLang="zh-CN" sz="2400" dirty="0" smtClean="0">
              <a:latin typeface="HGP教科書体" panose="02020600000000000000" pitchFamily="18" charset="-128"/>
              <a:ea typeface="HGP教科書体" panose="02020600000000000000" pitchFamily="18" charset="-128"/>
            </a:endParaRPr>
          </a:p>
          <a:p>
            <a:pPr marL="596646" indent="-514350">
              <a:buFont typeface="+mj-ea"/>
              <a:buAutoNum type="circleNumDbPlain"/>
            </a:pPr>
            <a:endParaRPr kumimoji="1" lang="en-US" altLang="ja-JP" dirty="0" smtClean="0"/>
          </a:p>
        </p:txBody>
      </p:sp>
    </p:spTree>
    <p:extLst>
      <p:ext uri="{BB962C8B-B14F-4D97-AF65-F5344CB8AC3E}">
        <p14:creationId xmlns:p14="http://schemas.microsoft.com/office/powerpoint/2010/main" val="911462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ali\python\ml\image\005WTVurjw1eog7bt1pcxj30er0e70t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608" y="1628800"/>
            <a:ext cx="5057775" cy="48672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1435608" y="274638"/>
            <a:ext cx="7498080" cy="1143000"/>
          </a:xfrm>
          <a:prstGeom prst="rect">
            <a:avLst/>
          </a:prstGeom>
        </p:spPr>
        <p:txBody>
          <a:bodyPr anchor="b">
            <a:normAutofit/>
          </a:bodyPr>
          <a:lst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zh-CN" altLang="en-US" smtClean="0"/>
              <a:t>机器学习</a:t>
            </a:r>
            <a:endParaRPr lang="ja-JP" altLang="en-US" dirty="0"/>
          </a:p>
        </p:txBody>
      </p:sp>
    </p:spTree>
    <p:extLst>
      <p:ext uri="{BB962C8B-B14F-4D97-AF65-F5344CB8AC3E}">
        <p14:creationId xmlns:p14="http://schemas.microsoft.com/office/powerpoint/2010/main" val="702163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2311</TotalTime>
  <Words>1151</Words>
  <Application>Microsoft Office PowerPoint</Application>
  <PresentationFormat>全屏显示(4:3)</PresentationFormat>
  <Paragraphs>212</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夏至</vt:lpstr>
      <vt:lpstr>机器学习概述</vt:lpstr>
      <vt:lpstr>PanoTech-全景技术</vt:lpstr>
      <vt:lpstr>自我介绍</vt:lpstr>
      <vt:lpstr>讲座介绍</vt:lpstr>
      <vt:lpstr>第一讲内容</vt:lpstr>
      <vt:lpstr>学习与智能</vt:lpstr>
      <vt:lpstr>学习与智能</vt:lpstr>
      <vt:lpstr>机器学习</vt:lpstr>
      <vt:lpstr>PowerPoint 演示文稿</vt:lpstr>
      <vt:lpstr>机器学习简史</vt:lpstr>
      <vt:lpstr>机器学习简史</vt:lpstr>
      <vt:lpstr>机器学习</vt:lpstr>
      <vt:lpstr>机器学习哲学</vt:lpstr>
      <vt:lpstr>机器学习哲学</vt:lpstr>
      <vt:lpstr>机器学习哲学</vt:lpstr>
      <vt:lpstr>机器学习哲学</vt:lpstr>
      <vt:lpstr>机器学习哲学</vt:lpstr>
      <vt:lpstr>机器学习哲学</vt:lpstr>
      <vt:lpstr>机器学习哲学</vt:lpstr>
      <vt:lpstr>机器学习算法分类 </vt:lpstr>
      <vt:lpstr>监督学习</vt:lpstr>
      <vt:lpstr>监督学习</vt:lpstr>
      <vt:lpstr>无监督学习</vt:lpstr>
      <vt:lpstr>半监督学习</vt:lpstr>
      <vt:lpstr>强化学习</vt:lpstr>
      <vt:lpstr>机器学习算法分类</vt:lpstr>
      <vt:lpstr>算法汇总</vt:lpstr>
      <vt:lpstr>机器学习具体应用</vt:lpstr>
      <vt:lpstr>机器学习的课题</vt:lpstr>
      <vt:lpstr>机器学习实践</vt:lpstr>
      <vt:lpstr>机器学习一般流程</vt:lpstr>
      <vt:lpstr>机器学习与大数据</vt:lpstr>
      <vt:lpstr>大数据发展</vt:lpstr>
      <vt:lpstr>大数据简介</vt:lpstr>
      <vt:lpstr>大数据架构</vt:lpstr>
      <vt:lpstr>大数据架构</vt:lpstr>
      <vt:lpstr>大数据架构</vt:lpstr>
      <vt:lpstr>大数据架构实例</vt:lpstr>
      <vt:lpstr>机器学习与大数据</vt:lpstr>
      <vt:lpstr>PowerPoint 演示文稿</vt:lpstr>
      <vt:lpstr>学习资源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83</cp:revision>
  <dcterms:created xsi:type="dcterms:W3CDTF">2016-10-25T14:44:52Z</dcterms:created>
  <dcterms:modified xsi:type="dcterms:W3CDTF">2016-11-11T23:20:32Z</dcterms:modified>
</cp:coreProperties>
</file>