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58" r:id="rId4"/>
    <p:sldId id="267" r:id="rId5"/>
    <p:sldId id="260" r:id="rId6"/>
    <p:sldId id="261" r:id="rId7"/>
    <p:sldId id="259" r:id="rId8"/>
    <p:sldId id="262" r:id="rId9"/>
    <p:sldId id="264" r:id="rId10"/>
    <p:sldId id="265" r:id="rId11"/>
    <p:sldId id="266" r:id="rId12"/>
    <p:sldId id="256" r:id="rId13"/>
    <p:sldId id="269" r:id="rId14"/>
    <p:sldId id="270" r:id="rId15"/>
    <p:sldId id="271" r:id="rId16"/>
    <p:sldId id="272" r:id="rId17"/>
    <p:sldId id="30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263" r:id="rId4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304A7-4312-47A1-8D37-3D0FC865338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B304A7-4312-47A1-8D37-3D0FC8653382}" type="datetimeFigureOut">
              <a:rPr kumimoji="1" lang="ja-JP" altLang="en-US" smtClean="0"/>
              <a:t>2016/11/29</a:t>
            </a:fld>
            <a:endParaRPr kumimoji="1" lang="ja-JP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D3C2AB1-0CA0-42F9-B9E8-204E1BC5C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#python-basic" TargetMode="External"/><Relationship Id="rId2" Type="http://schemas.openxmlformats.org/officeDocument/2006/relationships/hyperlink" Target="https://www.tutorialspoint.com/execute_python_online.php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techacademy.jp/magazine/873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	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特征</a:t>
            </a:r>
            <a:endParaRPr kumimoji="1" lang="en-US" altLang="ja-JP" sz="2400" b="1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82296" indent="0">
              <a:buNone/>
            </a:pPr>
            <a:r>
              <a:rPr lang="ja-JP" altLang="en-US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　</a:t>
            </a: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通用语言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、</a:t>
            </a: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丰富的库支持</a:t>
            </a:r>
            <a:endParaRPr lang="ja-JP" altLang="en-US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82296" indent="0">
              <a:buNone/>
            </a:pPr>
            <a:r>
              <a:rPr lang="ja-JP" altLang="en-US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　</a:t>
            </a: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解释型语言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82296" indent="0">
              <a:buNone/>
            </a:pPr>
            <a:r>
              <a:rPr lang="ja-JP" altLang="en-US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　</a:t>
            </a: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并行模式对应</a:t>
            </a:r>
            <a:endParaRPr lang="en-US" altLang="zh-CN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marL="82296" indent="0">
              <a:buNone/>
            </a:pPr>
            <a:r>
              <a:rPr lang="ja-JP" altLang="en-US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　</a:t>
            </a: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程序模块由缩进构成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计算机科学，数据分析，生物信息，学术界社区流行</a:t>
            </a:r>
            <a:endParaRPr lang="en-US" altLang="zh-CN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r>
              <a:rPr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Google</a:t>
            </a: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，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 </a:t>
            </a:r>
            <a:r>
              <a:rPr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Dropbox</a:t>
            </a: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，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 </a:t>
            </a:r>
            <a:r>
              <a:rPr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Pinterest</a:t>
            </a: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，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 </a:t>
            </a:r>
            <a:r>
              <a:rPr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Instagram</a:t>
            </a: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，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 </a:t>
            </a:r>
            <a:r>
              <a:rPr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Reddit</a:t>
            </a: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，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 </a:t>
            </a:r>
            <a:r>
              <a:rPr lang="en-US" altLang="ja-JP" sz="2400" dirty="0" err="1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BitTorrent</a:t>
            </a: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，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 </a:t>
            </a:r>
            <a:r>
              <a:rPr lang="en-US" altLang="ja-JP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Civilization </a:t>
            </a:r>
            <a:r>
              <a:rPr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IV</a:t>
            </a: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等网站是</a:t>
            </a:r>
            <a:r>
              <a:rPr lang="en-US" altLang="ja-JP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Python</a:t>
            </a: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构筑</a:t>
            </a:r>
            <a:endParaRPr kumimoji="1"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2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GitHub</a:t>
            </a:r>
            <a:r>
              <a:rPr lang="zh-CN" altLang="en-US" dirty="0" smtClean="0"/>
              <a:t>项目</a:t>
            </a:r>
            <a:endParaRPr kumimoji="1" lang="ja-JP" altLang="en-US" dirty="0"/>
          </a:p>
        </p:txBody>
      </p:sp>
      <p:pic>
        <p:nvPicPr>
          <p:cNvPr id="7170" name="Picture 2" descr="starred_g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22" y="1371602"/>
            <a:ext cx="4582478" cy="301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otal_g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04" y="3927157"/>
            <a:ext cx="4541996" cy="293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66800" y="1354669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流行度</a:t>
            </a:r>
            <a:r>
              <a:rPr lang="ja-JP" altLang="en-US" dirty="0" smtClean="0">
                <a:solidFill>
                  <a:schemeClr val="tx1"/>
                </a:solidFill>
              </a:rPr>
              <a:t>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62259" y="4408439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总计</a:t>
            </a:r>
            <a:r>
              <a:rPr lang="ja-JP" altLang="en-US" dirty="0" smtClean="0">
                <a:solidFill>
                  <a:schemeClr val="tx1"/>
                </a:solidFill>
              </a:rPr>
              <a:t>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effectLst/>
              </a:rPr>
              <a:t>未来性</a:t>
            </a:r>
            <a:endParaRPr kumimoji="1" lang="ja-JP" altLang="en-US" dirty="0"/>
          </a:p>
        </p:txBody>
      </p:sp>
      <p:pic>
        <p:nvPicPr>
          <p:cNvPr id="8194" name="Picture 2" descr="tr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1722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1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381000"/>
            <a:ext cx="7772400" cy="1470025"/>
          </a:xfrm>
        </p:spPr>
        <p:txBody>
          <a:bodyPr/>
          <a:lstStyle/>
          <a:p>
            <a:r>
              <a:rPr kumimoji="1" lang="en-US" altLang="ja-JP" dirty="0" smtClean="0"/>
              <a:t>Python</a:t>
            </a:r>
            <a:r>
              <a:rPr lang="zh-CN" altLang="en-US" dirty="0"/>
              <a:t>基础</a:t>
            </a:r>
            <a:endParaRPr kumimoji="1" lang="ja-JP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26936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机器学习常用模块</a:t>
            </a:r>
            <a:r>
              <a:rPr lang="zh-CN" altLang="en-US" dirty="0" smtClean="0"/>
              <a:t>（本讲座使用）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err="1" smtClean="0"/>
              <a:t>Numpy</a:t>
            </a:r>
            <a:endParaRPr lang="en-US" altLang="ja-JP" dirty="0"/>
          </a:p>
          <a:p>
            <a:r>
              <a:rPr lang="ja-JP" altLang="en-US" dirty="0" smtClean="0"/>
              <a:t>　</a:t>
            </a:r>
            <a:r>
              <a:rPr lang="en-US" altLang="ja-JP" dirty="0" err="1" smtClean="0"/>
              <a:t>Scipy</a:t>
            </a:r>
            <a:endParaRPr lang="en-US" altLang="ja-JP" dirty="0" smtClean="0"/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Pandas</a:t>
            </a:r>
          </a:p>
          <a:p>
            <a:r>
              <a:rPr lang="ja-JP" altLang="en-US" dirty="0" smtClean="0"/>
              <a:t>　</a:t>
            </a:r>
            <a:r>
              <a:rPr lang="en-US" altLang="ja-JP" dirty="0" err="1" smtClean="0"/>
              <a:t>Matplotlib</a:t>
            </a:r>
            <a:r>
              <a:rPr lang="ja-JP" altLang="en-US" dirty="0" smtClean="0"/>
              <a:t>⇒画像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www.tutorialspoint.com/execute_python_online.php</a:t>
            </a:r>
            <a:endParaRPr lang="en-US" altLang="ja-JP" dirty="0"/>
          </a:p>
          <a:p>
            <a:r>
              <a:rPr lang="zh-CN" altLang="en-US" dirty="0" smtClean="0"/>
              <a:t>以下示例代码来源于：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http://cs231n.github.io/python-numpy-tutorial/#python-basic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55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zh-CN" altLang="en-US" dirty="0"/>
              <a:t>基础</a:t>
            </a:r>
            <a:endParaRPr kumimoji="1" lang="en-US" altLang="ja-JP" dirty="0" smtClean="0"/>
          </a:p>
          <a:p>
            <a:r>
              <a:rPr lang="zh-CN" altLang="en-US" dirty="0" smtClean="0"/>
              <a:t>数值型</a:t>
            </a:r>
            <a:r>
              <a:rPr lang="ja-JP" altLang="en-US" dirty="0" smtClean="0"/>
              <a:t>⇒</a:t>
            </a:r>
            <a:r>
              <a:rPr lang="en-US" altLang="ja-JP" dirty="0" smtClean="0"/>
              <a:t> Numbers</a:t>
            </a:r>
          </a:p>
          <a:p>
            <a:r>
              <a:rPr lang="zh-CN" altLang="en-US" dirty="0" smtClean="0"/>
              <a:t>布尔型</a:t>
            </a:r>
            <a:endParaRPr lang="en-US" altLang="zh-CN" dirty="0" smtClean="0"/>
          </a:p>
          <a:p>
            <a:r>
              <a:rPr lang="ja-JP" altLang="en-US" dirty="0" smtClean="0"/>
              <a:t>⇒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T</a:t>
            </a:r>
            <a:r>
              <a:rPr lang="en-US" altLang="ja-JP" dirty="0" smtClean="0"/>
              <a:t>rue</a:t>
            </a:r>
            <a:r>
              <a:rPr lang="ja-JP" altLang="en-US" dirty="0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F</a:t>
            </a:r>
            <a:r>
              <a:rPr lang="en-US" altLang="ja-JP" dirty="0" smtClean="0"/>
              <a:t>alse</a:t>
            </a:r>
          </a:p>
          <a:p>
            <a:r>
              <a:rPr lang="zh-CN" altLang="en-US" dirty="0" smtClean="0"/>
              <a:t>字符串</a:t>
            </a:r>
            <a:r>
              <a:rPr lang="ja-JP" altLang="en-US" dirty="0" smtClean="0"/>
              <a:t>⇒</a:t>
            </a:r>
            <a:r>
              <a:rPr lang="en-US" altLang="ja-JP" dirty="0" smtClean="0"/>
              <a:t>String</a:t>
            </a:r>
          </a:p>
          <a:p>
            <a:pPr marL="82296" indent="0">
              <a:buNone/>
            </a:pPr>
            <a:r>
              <a:rPr lang="zh-CN" altLang="en-US" dirty="0" smtClean="0"/>
              <a:t>容器类型</a:t>
            </a:r>
            <a:endParaRPr lang="en-US" altLang="ja-JP" dirty="0" smtClean="0"/>
          </a:p>
          <a:p>
            <a:r>
              <a:rPr lang="en-US" altLang="zh-CN" dirty="0"/>
              <a:t>list</a:t>
            </a:r>
            <a:endParaRPr lang="en-US" altLang="ja-JP" dirty="0" smtClean="0"/>
          </a:p>
          <a:p>
            <a:r>
              <a:rPr lang="en-US" altLang="zh-CN" dirty="0" err="1" smtClean="0"/>
              <a:t>dict</a:t>
            </a:r>
            <a:endParaRPr lang="ja-JP" altLang="en-US" dirty="0"/>
          </a:p>
          <a:p>
            <a:pPr marL="82296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76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数値型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altLang="ja-JP" dirty="0"/>
              <a:t>x = 3</a:t>
            </a:r>
          </a:p>
          <a:p>
            <a:r>
              <a:rPr lang="fr-FR" altLang="ja-JP" dirty="0"/>
              <a:t>print type(x) </a:t>
            </a:r>
            <a:r>
              <a:rPr lang="fr-FR" altLang="ja-JP" i="1" dirty="0">
                <a:solidFill>
                  <a:srgbClr val="00B050"/>
                </a:solidFill>
              </a:rPr>
              <a:t># Prints "&lt;type 'int'&gt;"</a:t>
            </a:r>
          </a:p>
          <a:p>
            <a:r>
              <a:rPr lang="fr-FR" altLang="ja-JP" dirty="0"/>
              <a:t>print x       </a:t>
            </a:r>
            <a:r>
              <a:rPr lang="fr-FR" altLang="ja-JP" dirty="0" smtClean="0"/>
              <a:t>   </a:t>
            </a:r>
            <a:r>
              <a:rPr lang="fr-FR" altLang="ja-JP" i="1" dirty="0" smtClean="0">
                <a:solidFill>
                  <a:srgbClr val="00B050"/>
                </a:solidFill>
              </a:rPr>
              <a:t># </a:t>
            </a:r>
            <a:r>
              <a:rPr lang="fr-FR" altLang="ja-JP" i="1" dirty="0">
                <a:solidFill>
                  <a:srgbClr val="00B050"/>
                </a:solidFill>
              </a:rPr>
              <a:t>Prints "3"</a:t>
            </a:r>
          </a:p>
          <a:p>
            <a:r>
              <a:rPr lang="fr-FR" altLang="ja-JP" dirty="0"/>
              <a:t>print x + 1   </a:t>
            </a:r>
            <a:r>
              <a:rPr lang="fr-FR" altLang="ja-JP" dirty="0" smtClean="0"/>
              <a:t> </a:t>
            </a:r>
            <a:r>
              <a:rPr lang="fr-FR" altLang="ja-JP" i="1" dirty="0" smtClean="0">
                <a:solidFill>
                  <a:srgbClr val="00B050"/>
                </a:solidFill>
              </a:rPr>
              <a:t># </a:t>
            </a:r>
            <a:r>
              <a:rPr lang="fr-FR" altLang="ja-JP" i="1" dirty="0">
                <a:solidFill>
                  <a:srgbClr val="00B050"/>
                </a:solidFill>
              </a:rPr>
              <a:t>Addition; prints "4"</a:t>
            </a:r>
          </a:p>
          <a:p>
            <a:r>
              <a:rPr lang="fr-FR" altLang="ja-JP" dirty="0"/>
              <a:t>print x - 1   </a:t>
            </a:r>
            <a:r>
              <a:rPr lang="fr-FR" altLang="ja-JP" dirty="0" smtClean="0"/>
              <a:t>  </a:t>
            </a:r>
            <a:r>
              <a:rPr lang="fr-FR" altLang="ja-JP" i="1" dirty="0" smtClean="0">
                <a:solidFill>
                  <a:srgbClr val="00B050"/>
                </a:solidFill>
              </a:rPr>
              <a:t># </a:t>
            </a:r>
            <a:r>
              <a:rPr lang="fr-FR" altLang="ja-JP" i="1" dirty="0">
                <a:solidFill>
                  <a:srgbClr val="00B050"/>
                </a:solidFill>
              </a:rPr>
              <a:t>Subtraction; prints "2"</a:t>
            </a:r>
          </a:p>
          <a:p>
            <a:r>
              <a:rPr lang="fr-FR" altLang="ja-JP" dirty="0"/>
              <a:t>print x * 2   </a:t>
            </a:r>
            <a:r>
              <a:rPr lang="fr-FR" altLang="ja-JP" dirty="0" smtClean="0"/>
              <a:t>  </a:t>
            </a:r>
            <a:r>
              <a:rPr lang="fr-FR" altLang="ja-JP" i="1" dirty="0" smtClean="0">
                <a:solidFill>
                  <a:srgbClr val="00B050"/>
                </a:solidFill>
              </a:rPr>
              <a:t># </a:t>
            </a:r>
            <a:r>
              <a:rPr lang="fr-FR" altLang="ja-JP" i="1" dirty="0">
                <a:solidFill>
                  <a:srgbClr val="00B050"/>
                </a:solidFill>
              </a:rPr>
              <a:t>Multiplication; prints "6"</a:t>
            </a:r>
          </a:p>
          <a:p>
            <a:r>
              <a:rPr lang="fr-FR" altLang="ja-JP" dirty="0"/>
              <a:t>print x ** 2  </a:t>
            </a:r>
            <a:r>
              <a:rPr lang="fr-FR" altLang="ja-JP" dirty="0" smtClean="0"/>
              <a:t> </a:t>
            </a:r>
            <a:r>
              <a:rPr lang="fr-FR" altLang="ja-JP" dirty="0" smtClean="0">
                <a:solidFill>
                  <a:srgbClr val="00B050"/>
                </a:solidFill>
              </a:rPr>
              <a:t># </a:t>
            </a:r>
            <a:r>
              <a:rPr lang="fr-FR" altLang="ja-JP" dirty="0">
                <a:solidFill>
                  <a:srgbClr val="00B050"/>
                </a:solidFill>
              </a:rPr>
              <a:t>Exponentiation; prints "9"</a:t>
            </a:r>
          </a:p>
          <a:p>
            <a:r>
              <a:rPr lang="fr-FR" altLang="ja-JP" dirty="0"/>
              <a:t>x += 1</a:t>
            </a:r>
          </a:p>
          <a:p>
            <a:r>
              <a:rPr lang="fr-FR" altLang="ja-JP" dirty="0"/>
              <a:t>print x  </a:t>
            </a:r>
            <a:r>
              <a:rPr lang="fr-FR" altLang="ja-JP" dirty="0" smtClean="0"/>
              <a:t>        </a:t>
            </a:r>
            <a:r>
              <a:rPr lang="fr-FR" altLang="ja-JP" i="1" dirty="0" smtClean="0">
                <a:solidFill>
                  <a:srgbClr val="00B050"/>
                </a:solidFill>
              </a:rPr>
              <a:t># </a:t>
            </a:r>
            <a:r>
              <a:rPr lang="fr-FR" altLang="ja-JP" i="1" dirty="0">
                <a:solidFill>
                  <a:srgbClr val="00B050"/>
                </a:solidFill>
              </a:rPr>
              <a:t>Prints "4"</a:t>
            </a:r>
          </a:p>
          <a:p>
            <a:r>
              <a:rPr lang="fr-FR" altLang="ja-JP" dirty="0"/>
              <a:t>x *= 2</a:t>
            </a:r>
          </a:p>
          <a:p>
            <a:r>
              <a:rPr lang="fr-FR" altLang="ja-JP" dirty="0"/>
              <a:t>print x  </a:t>
            </a:r>
            <a:r>
              <a:rPr lang="fr-FR" altLang="ja-JP" dirty="0" smtClean="0"/>
              <a:t>        </a:t>
            </a:r>
            <a:r>
              <a:rPr lang="fr-FR" altLang="ja-JP" i="1" dirty="0" smtClean="0">
                <a:solidFill>
                  <a:srgbClr val="00B050"/>
                </a:solidFill>
              </a:rPr>
              <a:t># </a:t>
            </a:r>
            <a:r>
              <a:rPr lang="fr-FR" altLang="ja-JP" i="1" dirty="0">
                <a:solidFill>
                  <a:srgbClr val="00B050"/>
                </a:solidFill>
              </a:rPr>
              <a:t>Prints "8"</a:t>
            </a:r>
          </a:p>
          <a:p>
            <a:r>
              <a:rPr lang="fr-FR" altLang="ja-JP" dirty="0"/>
              <a:t>y = 2.5</a:t>
            </a:r>
          </a:p>
          <a:p>
            <a:r>
              <a:rPr lang="fr-FR" altLang="ja-JP" dirty="0"/>
              <a:t>print type(y) </a:t>
            </a:r>
            <a:r>
              <a:rPr lang="fr-FR" altLang="ja-JP" dirty="0" smtClean="0"/>
              <a:t>                  </a:t>
            </a:r>
            <a:r>
              <a:rPr lang="fr-FR" altLang="ja-JP" i="1" dirty="0" smtClean="0">
                <a:solidFill>
                  <a:srgbClr val="00B050"/>
                </a:solidFill>
              </a:rPr>
              <a:t># </a:t>
            </a:r>
            <a:r>
              <a:rPr lang="fr-FR" altLang="ja-JP" i="1" dirty="0">
                <a:solidFill>
                  <a:srgbClr val="00B050"/>
                </a:solidFill>
              </a:rPr>
              <a:t>Prints "&lt;type 'float'&gt;"</a:t>
            </a:r>
          </a:p>
          <a:p>
            <a:r>
              <a:rPr lang="fr-FR" altLang="ja-JP" dirty="0"/>
              <a:t>print y, y + 1, y * 2, y ** 2 </a:t>
            </a:r>
            <a:r>
              <a:rPr lang="fr-FR" altLang="ja-JP" i="1" dirty="0">
                <a:solidFill>
                  <a:srgbClr val="00B050"/>
                </a:solidFill>
              </a:rPr>
              <a:t># Prints "2.5 3.5 5.0 6.25"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7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Boolean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常量第一个字母大写</a:t>
            </a:r>
            <a:endParaRPr lang="fr-FR" altLang="ja-JP" dirty="0" smtClean="0"/>
          </a:p>
          <a:p>
            <a:r>
              <a:rPr lang="fr-FR" altLang="ja-JP" dirty="0" smtClean="0"/>
              <a:t>t </a:t>
            </a:r>
            <a:r>
              <a:rPr lang="fr-FR" altLang="ja-JP" dirty="0"/>
              <a:t>= </a:t>
            </a:r>
            <a:r>
              <a:rPr lang="fr-FR" altLang="ja-JP" dirty="0">
                <a:solidFill>
                  <a:srgbClr val="FF0000"/>
                </a:solidFill>
              </a:rPr>
              <a:t>T</a:t>
            </a:r>
            <a:r>
              <a:rPr lang="fr-FR" altLang="ja-JP" dirty="0"/>
              <a:t>rue</a:t>
            </a:r>
          </a:p>
          <a:p>
            <a:r>
              <a:rPr lang="fr-FR" altLang="ja-JP" dirty="0"/>
              <a:t>f = </a:t>
            </a:r>
            <a:r>
              <a:rPr lang="fr-FR" altLang="ja-JP" dirty="0">
                <a:solidFill>
                  <a:srgbClr val="FF0000"/>
                </a:solidFill>
              </a:rPr>
              <a:t>F</a:t>
            </a:r>
            <a:r>
              <a:rPr lang="fr-FR" altLang="ja-JP" dirty="0"/>
              <a:t>alse</a:t>
            </a:r>
          </a:p>
          <a:p>
            <a:r>
              <a:rPr lang="en-US" altLang="ja-JP" dirty="0"/>
              <a:t>print type(t) </a:t>
            </a:r>
            <a:r>
              <a:rPr lang="en-US" altLang="ja-JP" dirty="0" smtClean="0"/>
              <a:t>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"&lt;type 'bool'&gt;"</a:t>
            </a:r>
          </a:p>
          <a:p>
            <a:r>
              <a:rPr lang="en-US" altLang="ja-JP" dirty="0"/>
              <a:t>print t </a:t>
            </a:r>
            <a:r>
              <a:rPr lang="en-US" altLang="ja-JP" dirty="0">
                <a:solidFill>
                  <a:srgbClr val="0000FF"/>
                </a:solidFill>
              </a:rPr>
              <a:t>and</a:t>
            </a:r>
            <a:r>
              <a:rPr lang="en-US" altLang="ja-JP" dirty="0"/>
              <a:t> f </a:t>
            </a:r>
            <a:r>
              <a:rPr lang="en-US" altLang="ja-JP" dirty="0" smtClean="0"/>
              <a:t>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Logical AND; prints "False"</a:t>
            </a:r>
          </a:p>
          <a:p>
            <a:r>
              <a:rPr lang="en-US" altLang="ja-JP" dirty="0"/>
              <a:t>print t </a:t>
            </a:r>
            <a:r>
              <a:rPr lang="en-US" altLang="ja-JP" dirty="0">
                <a:solidFill>
                  <a:srgbClr val="0000FF"/>
                </a:solidFill>
              </a:rPr>
              <a:t>or</a:t>
            </a:r>
            <a:r>
              <a:rPr lang="en-US" altLang="ja-JP" dirty="0"/>
              <a:t> f  </a:t>
            </a:r>
            <a:r>
              <a:rPr lang="en-US" altLang="ja-JP" dirty="0" smtClean="0"/>
              <a:t>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Logical OR; prints "True"</a:t>
            </a:r>
          </a:p>
          <a:p>
            <a:r>
              <a:rPr lang="en-US" altLang="ja-JP" dirty="0"/>
              <a:t>print </a:t>
            </a:r>
            <a:r>
              <a:rPr lang="en-US" altLang="ja-JP" dirty="0">
                <a:solidFill>
                  <a:srgbClr val="0000FF"/>
                </a:solidFill>
              </a:rPr>
              <a:t>not</a:t>
            </a:r>
            <a:r>
              <a:rPr lang="en-US" altLang="ja-JP" dirty="0"/>
              <a:t> t   </a:t>
            </a:r>
            <a:r>
              <a:rPr lang="en-US" altLang="ja-JP" dirty="0" smtClean="0"/>
              <a:t>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Logical NOT; prints "False"</a:t>
            </a:r>
          </a:p>
          <a:p>
            <a:r>
              <a:rPr lang="en-US" altLang="ja-JP" dirty="0"/>
              <a:t>print t != f  </a:t>
            </a:r>
            <a:r>
              <a:rPr lang="en-US" altLang="ja-JP" dirty="0" smtClean="0"/>
              <a:t>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Logical XOR; prints "</a:t>
            </a:r>
            <a:r>
              <a:rPr lang="en-US" altLang="ja-JP" i="1" dirty="0" smtClean="0">
                <a:solidFill>
                  <a:srgbClr val="00B050"/>
                </a:solidFill>
              </a:rPr>
              <a:t>True“</a:t>
            </a:r>
          </a:p>
          <a:p>
            <a:r>
              <a:rPr lang="en-US" altLang="ja-JP" dirty="0" smtClean="0">
                <a:solidFill>
                  <a:srgbClr val="0000FF"/>
                </a:solidFill>
              </a:rPr>
              <a:t>while </a:t>
            </a:r>
            <a:r>
              <a:rPr lang="en-US" altLang="ja-JP" dirty="0" smtClean="0"/>
              <a:t>True</a:t>
            </a:r>
            <a:r>
              <a:rPr lang="en-US" altLang="ja-JP" dirty="0" smtClean="0">
                <a:solidFill>
                  <a:srgbClr val="FF0000"/>
                </a:solidFill>
              </a:rPr>
              <a:t>:</a:t>
            </a:r>
            <a:r>
              <a:rPr lang="en-US" altLang="ja-JP" dirty="0" smtClean="0"/>
              <a:t> </a:t>
            </a:r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</a:t>
            </a:r>
            <a:r>
              <a:rPr lang="ja-JP" altLang="en-US" dirty="0"/>
              <a:t>処理</a:t>
            </a:r>
            <a:r>
              <a:rPr lang="en-US" altLang="ja-JP" dirty="0"/>
              <a:t>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33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文字列型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hello = 'hello'   </a:t>
            </a:r>
            <a:r>
              <a:rPr lang="en-US" altLang="ja-JP" dirty="0" smtClean="0"/>
              <a:t>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String literals can use single quotes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world = "world"   </a:t>
            </a:r>
            <a:r>
              <a:rPr lang="en-US" altLang="ja-JP" i="1" dirty="0">
                <a:solidFill>
                  <a:srgbClr val="00B050"/>
                </a:solidFill>
              </a:rPr>
              <a:t># or double quotes; it does not matter.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print hello       </a:t>
            </a:r>
            <a:r>
              <a:rPr lang="en-US" altLang="ja-JP" dirty="0" smtClean="0"/>
              <a:t>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"hello"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print </a:t>
            </a:r>
            <a:r>
              <a:rPr lang="en-US" altLang="ja-JP" dirty="0" err="1"/>
              <a:t>len</a:t>
            </a:r>
            <a:r>
              <a:rPr lang="en-US" altLang="ja-JP" dirty="0"/>
              <a:t>(hello)  </a:t>
            </a:r>
            <a:r>
              <a:rPr lang="en-US" altLang="ja-JP" dirty="0" smtClean="0"/>
              <a:t>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String length; prints "5"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hw</a:t>
            </a:r>
            <a:r>
              <a:rPr lang="en-US" altLang="ja-JP" dirty="0"/>
              <a:t> = hello + ' ' + world  </a:t>
            </a:r>
            <a:r>
              <a:rPr lang="en-US" altLang="ja-JP" dirty="0" smtClean="0"/>
              <a:t>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String concatenation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print </a:t>
            </a:r>
            <a:r>
              <a:rPr lang="en-US" altLang="ja-JP" dirty="0" err="1"/>
              <a:t>hw</a:t>
            </a:r>
            <a:r>
              <a:rPr lang="en-US" altLang="ja-JP" dirty="0"/>
              <a:t>  </a:t>
            </a:r>
            <a:r>
              <a:rPr lang="en-US" altLang="ja-JP" dirty="0" smtClean="0"/>
              <a:t>       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"hello world"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hw12 = '%s %s %d' % ("hello", "world", 12) </a:t>
            </a:r>
            <a:r>
              <a:rPr lang="en-US" altLang="ja-JP" i="1" dirty="0">
                <a:solidFill>
                  <a:srgbClr val="00B050"/>
                </a:solidFill>
              </a:rPr>
              <a:t># </a:t>
            </a:r>
            <a:r>
              <a:rPr lang="en-US" altLang="ja-JP" i="1" dirty="0" err="1">
                <a:solidFill>
                  <a:srgbClr val="00B050"/>
                </a:solidFill>
              </a:rPr>
              <a:t>sprintf</a:t>
            </a:r>
            <a:r>
              <a:rPr lang="en-US" altLang="ja-JP" i="1" dirty="0">
                <a:solidFill>
                  <a:srgbClr val="00B050"/>
                </a:solidFill>
              </a:rPr>
              <a:t> style string formatting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print hw12  </a:t>
            </a:r>
            <a:r>
              <a:rPr lang="en-US" altLang="ja-JP" dirty="0" smtClean="0"/>
              <a:t>                         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"hello world 12"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s = "hello"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print </a:t>
            </a:r>
            <a:r>
              <a:rPr lang="en-US" altLang="ja-JP" dirty="0" err="1"/>
              <a:t>s.capitalize</a:t>
            </a:r>
            <a:r>
              <a:rPr lang="en-US" altLang="ja-JP" dirty="0"/>
              <a:t>()  </a:t>
            </a:r>
            <a:r>
              <a:rPr lang="en-US" altLang="ja-JP" i="1" dirty="0">
                <a:solidFill>
                  <a:srgbClr val="00B050"/>
                </a:solidFill>
              </a:rPr>
              <a:t># Capitalize a string; prints "Hello"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print </a:t>
            </a:r>
            <a:r>
              <a:rPr lang="en-US" altLang="ja-JP" dirty="0" err="1"/>
              <a:t>s.upper</a:t>
            </a:r>
            <a:r>
              <a:rPr lang="en-US" altLang="ja-JP" dirty="0"/>
              <a:t>()       </a:t>
            </a:r>
            <a:r>
              <a:rPr lang="en-US" altLang="ja-JP" i="1" dirty="0">
                <a:solidFill>
                  <a:srgbClr val="00B050"/>
                </a:solidFill>
              </a:rPr>
              <a:t># Convert a string to uppercase; prints "HELLO"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print </a:t>
            </a:r>
            <a:r>
              <a:rPr lang="en-US" altLang="ja-JP" dirty="0" err="1"/>
              <a:t>s.rjust</a:t>
            </a:r>
            <a:r>
              <a:rPr lang="en-US" altLang="ja-JP" dirty="0"/>
              <a:t>(7)      </a:t>
            </a:r>
            <a:r>
              <a:rPr lang="ja-JP" altLang="en-US" dirty="0"/>
              <a:t>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Right-justify a string, padding with spaces; prints "  hello"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print </a:t>
            </a:r>
            <a:r>
              <a:rPr lang="en-US" altLang="ja-JP" dirty="0" err="1"/>
              <a:t>s.center</a:t>
            </a:r>
            <a:r>
              <a:rPr lang="en-US" altLang="ja-JP" dirty="0"/>
              <a:t>(7)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Center a string, padding with spaces; prints " hello "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print </a:t>
            </a:r>
            <a:r>
              <a:rPr lang="en-US" altLang="ja-JP" dirty="0" err="1"/>
              <a:t>s.replace</a:t>
            </a:r>
            <a:r>
              <a:rPr lang="en-US" altLang="ja-JP" dirty="0"/>
              <a:t>('l', '(ell)')  </a:t>
            </a:r>
            <a:r>
              <a:rPr lang="en-US" altLang="ja-JP" i="1" dirty="0">
                <a:solidFill>
                  <a:srgbClr val="00B050"/>
                </a:solidFill>
              </a:rPr>
              <a:t># Replace all instances of one substring with another;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                               </a:t>
            </a:r>
            <a:r>
              <a:rPr lang="en-US" altLang="ja-JP" dirty="0" smtClean="0"/>
              <a:t>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"he(ell)(ell)o"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print '  world '.strip()  </a:t>
            </a:r>
            <a:r>
              <a:rPr lang="en-US" altLang="ja-JP" dirty="0" smtClean="0"/>
              <a:t>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Strip leading and trailing whitespace; prints "world"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>
                <a:solidFill>
                  <a:srgbClr val="0000FF"/>
                </a:solidFill>
              </a:rPr>
              <a:t>if</a:t>
            </a:r>
            <a:r>
              <a:rPr lang="en-US" altLang="ja-JP" dirty="0"/>
              <a:t> __name__ == '__main</a:t>
            </a:r>
            <a:r>
              <a:rPr lang="en-US" altLang="ja-JP" dirty="0" smtClean="0"/>
              <a:t>__'</a:t>
            </a:r>
            <a:r>
              <a:rPr lang="en-US" altLang="ja-JP" dirty="0" smtClean="0">
                <a:solidFill>
                  <a:srgbClr val="FF0000"/>
                </a:solidFill>
              </a:rPr>
              <a:t>:</a:t>
            </a:r>
          </a:p>
          <a:p>
            <a:pPr marL="82296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 print “hello world”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zh-CN" altLang="en-US" dirty="0"/>
              <a:t>条件</a:t>
            </a:r>
            <a:endParaRPr lang="en-US" altLang="ja-JP" dirty="0"/>
          </a:p>
          <a:p>
            <a:r>
              <a:rPr lang="en-US" altLang="ja-JP" dirty="0">
                <a:solidFill>
                  <a:srgbClr val="0000FF"/>
                </a:solidFill>
              </a:rPr>
              <a:t>if</a:t>
            </a:r>
            <a:r>
              <a:rPr lang="en-US" altLang="ja-JP" dirty="0"/>
              <a:t> expression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</a:p>
          <a:p>
            <a:pPr marL="82296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    statement(s</a:t>
            </a:r>
            <a:r>
              <a:rPr lang="en-US" altLang="ja-JP" dirty="0"/>
              <a:t>)</a:t>
            </a:r>
          </a:p>
          <a:p>
            <a:pPr marL="82296" indent="0">
              <a:buNone/>
            </a:pP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00FF"/>
                </a:solidFill>
              </a:rPr>
              <a:t>else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</a:p>
          <a:p>
            <a:pPr marL="82296" indent="0">
              <a:buNone/>
            </a:pPr>
            <a:r>
              <a:rPr lang="en-US" altLang="ja-JP" dirty="0"/>
              <a:t>  </a:t>
            </a:r>
            <a:r>
              <a:rPr lang="en-US" altLang="ja-JP" dirty="0" smtClean="0"/>
              <a:t>    statement(s)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zh-CN" altLang="en-US" dirty="0" smtClean="0"/>
              <a:t>循环</a:t>
            </a:r>
            <a:endParaRPr lang="en-US" altLang="ja-JP" dirty="0" smtClean="0"/>
          </a:p>
          <a:p>
            <a:r>
              <a:rPr lang="en-US" altLang="ja-JP" dirty="0"/>
              <a:t>fruits = ['banana', 'apple',  'mango']</a:t>
            </a:r>
          </a:p>
          <a:p>
            <a:pPr marL="82296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smtClean="0">
                <a:solidFill>
                  <a:srgbClr val="0000FF"/>
                </a:solidFill>
              </a:rPr>
              <a:t>for</a:t>
            </a:r>
            <a:r>
              <a:rPr lang="en-US" altLang="ja-JP" dirty="0" smtClean="0"/>
              <a:t> </a:t>
            </a:r>
            <a:r>
              <a:rPr lang="en-US" altLang="ja-JP" dirty="0"/>
              <a:t>fruit </a:t>
            </a:r>
            <a:r>
              <a:rPr lang="en-US" altLang="ja-JP" dirty="0">
                <a:solidFill>
                  <a:srgbClr val="0000FF"/>
                </a:solidFill>
              </a:rPr>
              <a:t>in</a:t>
            </a:r>
            <a:r>
              <a:rPr lang="en-US" altLang="ja-JP" dirty="0"/>
              <a:t> fruits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en-US" altLang="ja-JP" dirty="0"/>
              <a:t>       </a:t>
            </a:r>
            <a:r>
              <a:rPr lang="en-US" altLang="ja-JP" i="1" dirty="0">
                <a:solidFill>
                  <a:srgbClr val="00B050"/>
                </a:solidFill>
              </a:rPr>
              <a:t># Second Example</a:t>
            </a:r>
          </a:p>
          <a:p>
            <a:pPr marL="82296" indent="0">
              <a:buNone/>
            </a:pPr>
            <a:r>
              <a:rPr lang="en-US" altLang="ja-JP" dirty="0"/>
              <a:t>   </a:t>
            </a:r>
            <a:r>
              <a:rPr lang="en-US" altLang="ja-JP" dirty="0" smtClean="0"/>
              <a:t>    print </a:t>
            </a:r>
            <a:r>
              <a:rPr lang="en-US" altLang="ja-JP" dirty="0"/>
              <a:t>'Current fruit :'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 fruit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688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</a:t>
            </a:r>
            <a:r>
              <a:rPr lang="en-US" altLang="zh-CN" dirty="0" smtClean="0"/>
              <a:t>--list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声明变量</a:t>
            </a:r>
            <a:endParaRPr lang="en-US" altLang="zh-CN" sz="2000" dirty="0" smtClean="0"/>
          </a:p>
          <a:p>
            <a:pPr marL="82296" indent="0">
              <a:buNone/>
            </a:pPr>
            <a:r>
              <a:rPr lang="en-US" altLang="ja-JP" sz="2000" dirty="0" smtClean="0"/>
              <a:t>    </a:t>
            </a:r>
            <a:r>
              <a:rPr lang="en-US" altLang="zh-CN" sz="2000" dirty="0" err="1" smtClean="0"/>
              <a:t>mylist</a:t>
            </a:r>
            <a:r>
              <a:rPr lang="en-US" altLang="zh-CN" sz="2000" dirty="0" smtClean="0"/>
              <a:t> = [ ]</a:t>
            </a:r>
            <a:endParaRPr lang="en-US" altLang="ja-JP" sz="2000" dirty="0" smtClean="0"/>
          </a:p>
          <a:p>
            <a:r>
              <a:rPr lang="en-US" altLang="ja-JP" sz="2000" dirty="0" err="1" smtClean="0"/>
              <a:t>xs</a:t>
            </a:r>
            <a:r>
              <a:rPr lang="en-US" altLang="ja-JP" sz="2000" dirty="0" smtClean="0"/>
              <a:t> </a:t>
            </a:r>
            <a:r>
              <a:rPr lang="en-US" altLang="ja-JP" sz="2000" dirty="0"/>
              <a:t>= [3, 1, 2]   </a:t>
            </a:r>
            <a:r>
              <a:rPr lang="en-US" altLang="ja-JP" sz="2000" dirty="0" smtClean="0"/>
              <a:t> </a:t>
            </a:r>
            <a:r>
              <a:rPr lang="en-US" altLang="ja-JP" sz="2000" i="1" dirty="0" smtClean="0">
                <a:solidFill>
                  <a:srgbClr val="00B050"/>
                </a:solidFill>
              </a:rPr>
              <a:t># </a:t>
            </a:r>
            <a:r>
              <a:rPr lang="en-US" altLang="ja-JP" sz="2000" i="1" dirty="0">
                <a:solidFill>
                  <a:srgbClr val="00B050"/>
                </a:solidFill>
              </a:rPr>
              <a:t>Create a list</a:t>
            </a:r>
          </a:p>
          <a:p>
            <a:r>
              <a:rPr lang="en-US" altLang="ja-JP" sz="2000" dirty="0"/>
              <a:t>print </a:t>
            </a:r>
            <a:r>
              <a:rPr lang="en-US" altLang="ja-JP" sz="2000" dirty="0" err="1"/>
              <a:t>xs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xs</a:t>
            </a:r>
            <a:r>
              <a:rPr lang="en-US" altLang="ja-JP" sz="2000" dirty="0"/>
              <a:t>[2]  </a:t>
            </a:r>
            <a:r>
              <a:rPr lang="en-US" altLang="ja-JP" sz="2000" i="1" dirty="0">
                <a:solidFill>
                  <a:srgbClr val="00B050"/>
                </a:solidFill>
              </a:rPr>
              <a:t># Prints "[3, 1, 2] 2"</a:t>
            </a:r>
          </a:p>
          <a:p>
            <a:r>
              <a:rPr lang="en-US" altLang="ja-JP" sz="2000" dirty="0"/>
              <a:t>print </a:t>
            </a:r>
            <a:r>
              <a:rPr lang="en-US" altLang="ja-JP" sz="2000" dirty="0" err="1"/>
              <a:t>xs</a:t>
            </a:r>
            <a:r>
              <a:rPr lang="en-US" altLang="ja-JP" sz="2000" dirty="0"/>
              <a:t>[-1]  </a:t>
            </a:r>
            <a:r>
              <a:rPr lang="en-US" altLang="ja-JP" sz="2000" dirty="0" smtClean="0"/>
              <a:t>   </a:t>
            </a:r>
            <a:r>
              <a:rPr lang="en-US" altLang="ja-JP" sz="2000" i="1" dirty="0" smtClean="0">
                <a:solidFill>
                  <a:srgbClr val="00B050"/>
                </a:solidFill>
              </a:rPr>
              <a:t># </a:t>
            </a:r>
            <a:r>
              <a:rPr lang="en-US" altLang="ja-JP" sz="2000" i="1" dirty="0">
                <a:solidFill>
                  <a:srgbClr val="00B050"/>
                </a:solidFill>
              </a:rPr>
              <a:t>Negative indices count from the end of the list; prints "2"</a:t>
            </a:r>
          </a:p>
          <a:p>
            <a:r>
              <a:rPr lang="en-US" altLang="ja-JP" sz="2000" dirty="0" err="1"/>
              <a:t>xs</a:t>
            </a:r>
            <a:r>
              <a:rPr lang="en-US" altLang="ja-JP" sz="2000" dirty="0"/>
              <a:t>[2] = 'foo'    </a:t>
            </a:r>
            <a:r>
              <a:rPr lang="en-US" altLang="ja-JP" sz="2000" i="1" dirty="0">
                <a:solidFill>
                  <a:srgbClr val="00B050"/>
                </a:solidFill>
              </a:rPr>
              <a:t># Lists can contain elements of different types</a:t>
            </a:r>
          </a:p>
          <a:p>
            <a:r>
              <a:rPr lang="en-US" altLang="ja-JP" sz="2000" dirty="0"/>
              <a:t>print </a:t>
            </a:r>
            <a:r>
              <a:rPr lang="en-US" altLang="ja-JP" sz="2000" dirty="0" err="1"/>
              <a:t>xs</a:t>
            </a:r>
            <a:r>
              <a:rPr lang="en-US" altLang="ja-JP" sz="2000" dirty="0"/>
              <a:t>         </a:t>
            </a:r>
            <a:r>
              <a:rPr lang="en-US" altLang="ja-JP" sz="2000" dirty="0" smtClean="0"/>
              <a:t>  </a:t>
            </a:r>
            <a:r>
              <a:rPr lang="en-US" altLang="ja-JP" sz="2000" i="1" dirty="0" smtClean="0">
                <a:solidFill>
                  <a:srgbClr val="00B050"/>
                </a:solidFill>
              </a:rPr>
              <a:t># </a:t>
            </a:r>
            <a:r>
              <a:rPr lang="en-US" altLang="ja-JP" sz="2000" i="1" dirty="0">
                <a:solidFill>
                  <a:srgbClr val="00B050"/>
                </a:solidFill>
              </a:rPr>
              <a:t>Prints "[3, 1, 'foo']"</a:t>
            </a:r>
          </a:p>
          <a:p>
            <a:r>
              <a:rPr lang="en-US" altLang="ja-JP" sz="2000" dirty="0" err="1"/>
              <a:t>xs.append</a:t>
            </a:r>
            <a:r>
              <a:rPr lang="en-US" altLang="ja-JP" sz="2000" dirty="0"/>
              <a:t>('bar') </a:t>
            </a:r>
            <a:r>
              <a:rPr lang="en-US" altLang="ja-JP" sz="2000" i="1" dirty="0">
                <a:solidFill>
                  <a:srgbClr val="00B050"/>
                </a:solidFill>
              </a:rPr>
              <a:t># Add a new element to the end of the list</a:t>
            </a:r>
          </a:p>
          <a:p>
            <a:r>
              <a:rPr lang="en-US" altLang="ja-JP" sz="2000" dirty="0"/>
              <a:t>print </a:t>
            </a:r>
            <a:r>
              <a:rPr lang="en-US" altLang="ja-JP" sz="2000" dirty="0" err="1"/>
              <a:t>xs</a:t>
            </a:r>
            <a:r>
              <a:rPr lang="en-US" altLang="ja-JP" sz="2000" dirty="0"/>
              <a:t>         </a:t>
            </a:r>
            <a:r>
              <a:rPr lang="en-US" altLang="ja-JP" sz="2000" dirty="0" smtClean="0"/>
              <a:t>    </a:t>
            </a:r>
            <a:r>
              <a:rPr lang="en-US" altLang="ja-JP" sz="2000" i="1" dirty="0" smtClean="0">
                <a:solidFill>
                  <a:srgbClr val="00B050"/>
                </a:solidFill>
              </a:rPr>
              <a:t># </a:t>
            </a:r>
            <a:r>
              <a:rPr lang="en-US" altLang="ja-JP" sz="2000" i="1" dirty="0">
                <a:solidFill>
                  <a:srgbClr val="00B050"/>
                </a:solidFill>
              </a:rPr>
              <a:t>Prints "[3, 1, 'foo', 'bar']"</a:t>
            </a:r>
          </a:p>
          <a:p>
            <a:r>
              <a:rPr lang="en-US" altLang="ja-JP" sz="2000" dirty="0"/>
              <a:t>x = </a:t>
            </a:r>
            <a:r>
              <a:rPr lang="en-US" altLang="ja-JP" sz="2000" dirty="0" err="1"/>
              <a:t>xs.pop</a:t>
            </a:r>
            <a:r>
              <a:rPr lang="en-US" altLang="ja-JP" sz="2000" dirty="0"/>
              <a:t>()     </a:t>
            </a:r>
            <a:r>
              <a:rPr lang="en-US" altLang="ja-JP" sz="2000" i="1" dirty="0">
                <a:solidFill>
                  <a:srgbClr val="00B050"/>
                </a:solidFill>
              </a:rPr>
              <a:t># Remove and return the last element of the list</a:t>
            </a:r>
          </a:p>
          <a:p>
            <a:r>
              <a:rPr lang="en-US" altLang="ja-JP" sz="2000" dirty="0"/>
              <a:t>print x, </a:t>
            </a:r>
            <a:r>
              <a:rPr lang="en-US" altLang="ja-JP" sz="2000" dirty="0" err="1"/>
              <a:t>xs</a:t>
            </a:r>
            <a:r>
              <a:rPr lang="en-US" altLang="ja-JP" sz="2000" dirty="0"/>
              <a:t>      </a:t>
            </a:r>
            <a:r>
              <a:rPr lang="en-US" altLang="ja-JP" sz="2000" dirty="0" smtClean="0"/>
              <a:t>  </a:t>
            </a:r>
            <a:r>
              <a:rPr lang="en-US" altLang="ja-JP" sz="2000" i="1" dirty="0" smtClean="0">
                <a:solidFill>
                  <a:srgbClr val="00B050"/>
                </a:solidFill>
              </a:rPr>
              <a:t># </a:t>
            </a:r>
            <a:r>
              <a:rPr lang="en-US" altLang="ja-JP" sz="2000" i="1" dirty="0">
                <a:solidFill>
                  <a:srgbClr val="00B050"/>
                </a:solidFill>
              </a:rPr>
              <a:t>Prints "bar [3, 1, 'foo']"</a:t>
            </a:r>
            <a:endParaRPr kumimoji="1" lang="ja-JP" altLang="en-US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r>
              <a:rPr lang="en-US" altLang="zh-CN" dirty="0"/>
              <a:t>--list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b="1" dirty="0"/>
              <a:t>slicing</a:t>
            </a:r>
            <a:endParaRPr lang="en-US" altLang="ja-JP" dirty="0" smtClean="0"/>
          </a:p>
          <a:p>
            <a:r>
              <a:rPr lang="en-US" altLang="ja-JP" sz="1700" dirty="0" err="1"/>
              <a:t>nums</a:t>
            </a:r>
            <a:r>
              <a:rPr lang="en-US" altLang="ja-JP" sz="1700" dirty="0"/>
              <a:t> = range(5)    </a:t>
            </a:r>
            <a:r>
              <a:rPr lang="en-US" altLang="ja-JP" sz="1700" dirty="0">
                <a:solidFill>
                  <a:srgbClr val="00B050"/>
                </a:solidFill>
              </a:rPr>
              <a:t># range is a built-in function that creates a list of integers</a:t>
            </a:r>
          </a:p>
          <a:p>
            <a:r>
              <a:rPr lang="en-US" altLang="ja-JP" sz="1700" dirty="0"/>
              <a:t>print </a:t>
            </a:r>
            <a:r>
              <a:rPr lang="en-US" altLang="ja-JP" sz="1700" dirty="0" err="1"/>
              <a:t>nums</a:t>
            </a:r>
            <a:r>
              <a:rPr lang="en-US" altLang="ja-JP" sz="1700" dirty="0"/>
              <a:t>         </a:t>
            </a:r>
            <a:r>
              <a:rPr lang="en-US" altLang="ja-JP" sz="1700" dirty="0" smtClean="0"/>
              <a:t>   </a:t>
            </a:r>
            <a:r>
              <a:rPr lang="en-US" altLang="ja-JP" sz="1700" dirty="0" smtClean="0">
                <a:solidFill>
                  <a:srgbClr val="00B050"/>
                </a:solidFill>
              </a:rPr>
              <a:t># </a:t>
            </a:r>
            <a:r>
              <a:rPr lang="en-US" altLang="ja-JP" sz="1700" dirty="0">
                <a:solidFill>
                  <a:srgbClr val="00B050"/>
                </a:solidFill>
              </a:rPr>
              <a:t>Prints "[0, 1, 2, 3, 4]"</a:t>
            </a:r>
          </a:p>
          <a:p>
            <a:r>
              <a:rPr lang="en-US" altLang="ja-JP" sz="1700" dirty="0"/>
              <a:t>print </a:t>
            </a:r>
            <a:r>
              <a:rPr lang="en-US" altLang="ja-JP" sz="1700" dirty="0" err="1"/>
              <a:t>nums</a:t>
            </a:r>
            <a:r>
              <a:rPr lang="en-US" altLang="ja-JP" sz="1700" dirty="0"/>
              <a:t>[2:4]    </a:t>
            </a:r>
            <a:r>
              <a:rPr lang="en-US" altLang="ja-JP" sz="1700" dirty="0">
                <a:solidFill>
                  <a:srgbClr val="00B050"/>
                </a:solidFill>
              </a:rPr>
              <a:t># Get a slice from index 2 to 4 (exclusive); prints "[2, 3]"</a:t>
            </a:r>
          </a:p>
          <a:p>
            <a:r>
              <a:rPr lang="en-US" altLang="ja-JP" sz="1700" dirty="0"/>
              <a:t>print </a:t>
            </a:r>
            <a:r>
              <a:rPr lang="en-US" altLang="ja-JP" sz="1700" dirty="0" err="1"/>
              <a:t>nums</a:t>
            </a:r>
            <a:r>
              <a:rPr lang="en-US" altLang="ja-JP" sz="1700" dirty="0"/>
              <a:t>[2:]     </a:t>
            </a:r>
            <a:r>
              <a:rPr lang="en-US" altLang="ja-JP" sz="1700" dirty="0">
                <a:solidFill>
                  <a:srgbClr val="00B050"/>
                </a:solidFill>
              </a:rPr>
              <a:t># Get a slice from index 2 to the end; prints "[2, 3, 4]"</a:t>
            </a:r>
          </a:p>
          <a:p>
            <a:r>
              <a:rPr lang="en-US" altLang="ja-JP" sz="1700" dirty="0"/>
              <a:t>print </a:t>
            </a:r>
            <a:r>
              <a:rPr lang="en-US" altLang="ja-JP" sz="1700" dirty="0" err="1"/>
              <a:t>nums</a:t>
            </a:r>
            <a:r>
              <a:rPr lang="en-US" altLang="ja-JP" sz="1700" dirty="0"/>
              <a:t>[:2]     </a:t>
            </a:r>
            <a:r>
              <a:rPr lang="en-US" altLang="ja-JP" sz="1700" dirty="0">
                <a:solidFill>
                  <a:srgbClr val="00B050"/>
                </a:solidFill>
              </a:rPr>
              <a:t># Get a slice from the start to index 2 (exclusive); prints "[0, 1]"</a:t>
            </a:r>
          </a:p>
          <a:p>
            <a:r>
              <a:rPr lang="en-US" altLang="ja-JP" sz="1700" dirty="0"/>
              <a:t>print </a:t>
            </a:r>
            <a:r>
              <a:rPr lang="en-US" altLang="ja-JP" sz="1700" dirty="0" err="1"/>
              <a:t>nums</a:t>
            </a:r>
            <a:r>
              <a:rPr lang="en-US" altLang="ja-JP" sz="1700" dirty="0"/>
              <a:t>[:]      </a:t>
            </a:r>
            <a:r>
              <a:rPr lang="en-US" altLang="ja-JP" sz="1700" dirty="0">
                <a:solidFill>
                  <a:srgbClr val="00B050"/>
                </a:solidFill>
              </a:rPr>
              <a:t># Get a slice of the whole list; prints ["0, 1, 2, 3, 4]"</a:t>
            </a:r>
          </a:p>
          <a:p>
            <a:r>
              <a:rPr lang="en-US" altLang="ja-JP" sz="1700" dirty="0"/>
              <a:t>print </a:t>
            </a:r>
            <a:r>
              <a:rPr lang="en-US" altLang="ja-JP" sz="1700" dirty="0" err="1"/>
              <a:t>nums</a:t>
            </a:r>
            <a:r>
              <a:rPr lang="en-US" altLang="ja-JP" sz="1700" dirty="0"/>
              <a:t>[:-1]    </a:t>
            </a:r>
            <a:r>
              <a:rPr lang="en-US" altLang="ja-JP" sz="1700" dirty="0">
                <a:solidFill>
                  <a:srgbClr val="00B050"/>
                </a:solidFill>
              </a:rPr>
              <a:t># Slice indices can be negative; prints ["0, 1, 2, 3]"</a:t>
            </a:r>
          </a:p>
          <a:p>
            <a:r>
              <a:rPr lang="en-US" altLang="ja-JP" sz="1700" dirty="0" err="1"/>
              <a:t>nums</a:t>
            </a:r>
            <a:r>
              <a:rPr lang="en-US" altLang="ja-JP" sz="1700" dirty="0"/>
              <a:t>[2:4] = [8, 9] </a:t>
            </a:r>
            <a:r>
              <a:rPr lang="en-US" altLang="ja-JP" sz="1700" dirty="0" smtClean="0"/>
              <a:t> </a:t>
            </a:r>
            <a:r>
              <a:rPr lang="en-US" altLang="ja-JP" sz="1700" dirty="0" smtClean="0">
                <a:solidFill>
                  <a:srgbClr val="00B050"/>
                </a:solidFill>
              </a:rPr>
              <a:t># </a:t>
            </a:r>
            <a:r>
              <a:rPr lang="en-US" altLang="ja-JP" sz="1700" dirty="0">
                <a:solidFill>
                  <a:srgbClr val="00B050"/>
                </a:solidFill>
              </a:rPr>
              <a:t>Assign a new </a:t>
            </a:r>
            <a:r>
              <a:rPr lang="en-US" altLang="ja-JP" sz="1700" dirty="0" err="1">
                <a:solidFill>
                  <a:srgbClr val="00B050"/>
                </a:solidFill>
              </a:rPr>
              <a:t>sublist</a:t>
            </a:r>
            <a:r>
              <a:rPr lang="en-US" altLang="ja-JP" sz="1700" dirty="0">
                <a:solidFill>
                  <a:srgbClr val="00B050"/>
                </a:solidFill>
              </a:rPr>
              <a:t> to a slice</a:t>
            </a:r>
          </a:p>
          <a:p>
            <a:r>
              <a:rPr lang="en-US" altLang="ja-JP" sz="1700" dirty="0"/>
              <a:t>print </a:t>
            </a:r>
            <a:r>
              <a:rPr lang="en-US" altLang="ja-JP" sz="1700" dirty="0" err="1"/>
              <a:t>nums</a:t>
            </a:r>
            <a:r>
              <a:rPr lang="en-US" altLang="ja-JP" sz="1700" dirty="0"/>
              <a:t>         </a:t>
            </a:r>
            <a:r>
              <a:rPr lang="en-US" altLang="ja-JP" sz="1700" dirty="0" smtClean="0"/>
              <a:t>   </a:t>
            </a:r>
            <a:r>
              <a:rPr lang="en-US" altLang="ja-JP" sz="1700" dirty="0" smtClean="0">
                <a:solidFill>
                  <a:srgbClr val="00B050"/>
                </a:solidFill>
              </a:rPr>
              <a:t># </a:t>
            </a:r>
            <a:r>
              <a:rPr lang="en-US" altLang="ja-JP" sz="1700" dirty="0">
                <a:solidFill>
                  <a:srgbClr val="00B050"/>
                </a:solidFill>
              </a:rPr>
              <a:t>Prints "[0, 1, 8, 9, 4</a:t>
            </a:r>
            <a:r>
              <a:rPr lang="en-US" altLang="ja-JP" sz="1700" dirty="0" smtClean="0">
                <a:solidFill>
                  <a:srgbClr val="00B050"/>
                </a:solidFill>
              </a:rPr>
              <a:t>]“</a:t>
            </a:r>
          </a:p>
          <a:p>
            <a:endParaRPr lang="en-US" altLang="ja-JP" sz="1700" dirty="0"/>
          </a:p>
          <a:p>
            <a:endParaRPr lang="en-US" altLang="ja-JP" sz="1700" dirty="0" smtClean="0"/>
          </a:p>
          <a:p>
            <a:endParaRPr lang="en-US" altLang="ja-JP" sz="1700" dirty="0"/>
          </a:p>
          <a:p>
            <a:endParaRPr lang="en-US" altLang="ja-JP" sz="1700" dirty="0" smtClean="0"/>
          </a:p>
          <a:p>
            <a:endParaRPr lang="en-US" altLang="ja-JP" sz="1700" dirty="0"/>
          </a:p>
          <a:p>
            <a:endParaRPr lang="en-US" altLang="ja-JP" sz="1700" dirty="0" smtClean="0"/>
          </a:p>
        </p:txBody>
      </p:sp>
    </p:spTree>
    <p:extLst>
      <p:ext uri="{BB962C8B-B14F-4D97-AF65-F5344CB8AC3E}">
        <p14:creationId xmlns:p14="http://schemas.microsoft.com/office/powerpoint/2010/main" val="5176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/>
              <a:t>特</a:t>
            </a:r>
            <a:r>
              <a:rPr lang="ja-JP" altLang="en-US" sz="4400" dirty="0" smtClean="0"/>
              <a:t>徴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面向对象</a:t>
            </a:r>
            <a:endParaRPr lang="en-US" altLang="zh-CN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与自然语言相近</a:t>
            </a:r>
            <a:r>
              <a:rPr lang="zh-CN" altLang="en-US" sz="2400" dirty="0">
                <a:latin typeface="HGP教科書体" panose="02020600000000000000" pitchFamily="18" charset="-128"/>
                <a:ea typeface="HGP教科書体" panose="02020600000000000000" pitchFamily="18" charset="-128"/>
              </a:rPr>
              <a:t>简单，易读，易记</a:t>
            </a:r>
            <a:endParaRPr lang="en-US" altLang="zh-CN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具有高级动态数据类型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（</a:t>
            </a:r>
            <a:r>
              <a:rPr lang="en-US" altLang="ja-JP" sz="2400" dirty="0" err="1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list,dict</a:t>
            </a:r>
            <a:r>
              <a:rPr lang="ja-JP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）</a:t>
            </a:r>
            <a:endParaRPr lang="en-US" altLang="ja-JP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与其他语言接口容易（</a:t>
            </a:r>
            <a:r>
              <a:rPr lang="en-US" altLang="zh-CN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C/C++, Java, .NET</a:t>
            </a: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）</a:t>
            </a:r>
            <a:endParaRPr lang="en-US" altLang="zh-CN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社区活跃</a:t>
            </a:r>
            <a:endParaRPr lang="en-US" altLang="zh-CN" sz="2400" dirty="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1026" name="Picture 2" descr="D:\mali\python\ml\image\box1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76600"/>
            <a:ext cx="36385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7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</a:rPr>
              <a:t>List comprehension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altLang="ja-JP" b="1" dirty="0" smtClean="0"/>
              <a:t>Loops</a:t>
            </a:r>
          </a:p>
          <a:p>
            <a:r>
              <a:rPr lang="en-US" altLang="ja-JP" dirty="0"/>
              <a:t>animals = ['cat', 'dog', 'monkey']</a:t>
            </a:r>
          </a:p>
          <a:p>
            <a:pPr marL="82296" indent="0">
              <a:buNone/>
            </a:pPr>
            <a:r>
              <a:rPr lang="en-US" altLang="ja-JP" dirty="0" smtClean="0"/>
              <a:t>  for </a:t>
            </a:r>
            <a:r>
              <a:rPr lang="en-US" altLang="ja-JP" dirty="0"/>
              <a:t>animal in animals:</a:t>
            </a:r>
          </a:p>
          <a:p>
            <a:pPr marL="82296" indent="0">
              <a:buNone/>
            </a:pPr>
            <a:r>
              <a:rPr lang="en-US" altLang="ja-JP" dirty="0" smtClean="0"/>
              <a:t>     </a:t>
            </a:r>
            <a:r>
              <a:rPr lang="en-US" altLang="ja-JP" dirty="0"/>
              <a:t>print </a:t>
            </a:r>
            <a:r>
              <a:rPr lang="en-US" altLang="ja-JP" dirty="0" smtClean="0"/>
              <a:t>animal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Prints "cat", "dog", "monkey", each on its own line</a:t>
            </a:r>
            <a:r>
              <a:rPr lang="en-US" altLang="ja-JP" i="1" dirty="0" smtClean="0">
                <a:solidFill>
                  <a:srgbClr val="00B050"/>
                </a:solidFill>
              </a:rPr>
              <a:t>.</a:t>
            </a:r>
          </a:p>
          <a:p>
            <a:pPr marL="82296" indent="0">
              <a:buNone/>
            </a:pPr>
            <a:r>
              <a:rPr lang="en-US" altLang="ja-JP" dirty="0"/>
              <a:t>animals = ['cat', 'dog', 'monkey']</a:t>
            </a:r>
          </a:p>
          <a:p>
            <a:pPr marL="82296" indent="0">
              <a:buNone/>
            </a:pPr>
            <a:r>
              <a:rPr lang="en-US" altLang="ja-JP" dirty="0"/>
              <a:t>for </a:t>
            </a:r>
            <a:r>
              <a:rPr lang="en-US" altLang="ja-JP" dirty="0" err="1"/>
              <a:t>idx</a:t>
            </a:r>
            <a:r>
              <a:rPr lang="en-US" altLang="ja-JP" dirty="0"/>
              <a:t>, animal in enumerate(animals):</a:t>
            </a:r>
          </a:p>
          <a:p>
            <a:pPr marL="82296" indent="0">
              <a:buNone/>
            </a:pPr>
            <a:r>
              <a:rPr lang="en-US" altLang="ja-JP" dirty="0"/>
              <a:t>    print '#</a:t>
            </a:r>
            <a:r>
              <a:rPr lang="en-US" altLang="ja-JP" dirty="0">
                <a:solidFill>
                  <a:srgbClr val="FF0000"/>
                </a:solidFill>
              </a:rPr>
              <a:t>%d</a:t>
            </a:r>
            <a:r>
              <a:rPr lang="en-US" altLang="ja-JP" dirty="0"/>
              <a:t>: </a:t>
            </a:r>
            <a:r>
              <a:rPr lang="en-US" altLang="ja-JP" dirty="0">
                <a:solidFill>
                  <a:srgbClr val="FF0000"/>
                </a:solidFill>
              </a:rPr>
              <a:t>%s</a:t>
            </a:r>
            <a:r>
              <a:rPr lang="en-US" altLang="ja-JP" dirty="0"/>
              <a:t>' % (</a:t>
            </a:r>
            <a:r>
              <a:rPr lang="en-US" altLang="ja-JP" dirty="0" err="1"/>
              <a:t>idx</a:t>
            </a:r>
            <a:r>
              <a:rPr lang="en-US" altLang="ja-JP" dirty="0"/>
              <a:t> + 1, animal</a:t>
            </a:r>
            <a:r>
              <a:rPr lang="en-US" altLang="ja-JP" dirty="0" smtClean="0"/>
              <a:t>)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Prints "#1: cat", "#2: dog", "#3: monkey", each on its own line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</a:rPr>
              <a:t>List comprehension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普通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LOOP</a:t>
            </a:r>
            <a:endParaRPr lang="en-US" altLang="ja-JP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ja-JP" dirty="0" err="1" smtClean="0"/>
              <a:t>nums</a:t>
            </a:r>
            <a:r>
              <a:rPr lang="en-US" altLang="ja-JP" dirty="0" smtClean="0"/>
              <a:t> </a:t>
            </a:r>
            <a:r>
              <a:rPr lang="en-US" altLang="ja-JP" dirty="0"/>
              <a:t>= [0, 1, 2, 3, 4]</a:t>
            </a:r>
          </a:p>
          <a:p>
            <a:pPr marL="82296" indent="0">
              <a:buNone/>
            </a:pPr>
            <a:r>
              <a:rPr lang="en-US" altLang="ja-JP" dirty="0" smtClean="0"/>
              <a:t>   squares </a:t>
            </a:r>
            <a:r>
              <a:rPr lang="en-US" altLang="ja-JP" dirty="0"/>
              <a:t>= []</a:t>
            </a:r>
          </a:p>
          <a:p>
            <a:pPr marL="82296" indent="0">
              <a:buNone/>
            </a:pPr>
            <a:r>
              <a:rPr lang="en-US" altLang="ja-JP" dirty="0" smtClean="0"/>
              <a:t>   for </a:t>
            </a:r>
            <a:r>
              <a:rPr lang="en-US" altLang="ja-JP" dirty="0"/>
              <a:t>x in </a:t>
            </a:r>
            <a:r>
              <a:rPr lang="en-US" altLang="ja-JP" dirty="0" err="1"/>
              <a:t>nums</a:t>
            </a:r>
            <a:r>
              <a:rPr lang="en-US" altLang="ja-JP" dirty="0"/>
              <a:t>:</a:t>
            </a:r>
          </a:p>
          <a:p>
            <a:pPr marL="82296" indent="0">
              <a:buNone/>
            </a:pPr>
            <a:r>
              <a:rPr lang="en-US" altLang="ja-JP" dirty="0"/>
              <a:t>   </a:t>
            </a:r>
            <a:r>
              <a:rPr lang="en-US" altLang="ja-JP" dirty="0" smtClean="0"/>
              <a:t>    </a:t>
            </a:r>
            <a:r>
              <a:rPr lang="en-US" altLang="ja-JP" dirty="0" err="1" smtClean="0"/>
              <a:t>squares.append</a:t>
            </a:r>
            <a:r>
              <a:rPr lang="en-US" altLang="ja-JP" dirty="0" smtClean="0"/>
              <a:t>(x </a:t>
            </a:r>
            <a:r>
              <a:rPr lang="en-US" altLang="ja-JP" dirty="0"/>
              <a:t>** 2)</a:t>
            </a:r>
          </a:p>
          <a:p>
            <a:pPr marL="82296" indent="0">
              <a:buNone/>
            </a:pPr>
            <a:r>
              <a:rPr lang="en-US" altLang="ja-JP" dirty="0" smtClean="0"/>
              <a:t>   print squares  </a:t>
            </a:r>
            <a:r>
              <a:rPr lang="fr-FR" altLang="ja-JP" i="1" dirty="0">
                <a:solidFill>
                  <a:srgbClr val="00B050"/>
                </a:solidFill>
              </a:rPr>
              <a:t># Prints [0, 1, 4, 9, 16</a:t>
            </a:r>
            <a:r>
              <a:rPr lang="fr-FR" altLang="ja-JP" i="1" dirty="0" smtClean="0">
                <a:solidFill>
                  <a:srgbClr val="00B050"/>
                </a:solidFill>
              </a:rPr>
              <a:t>]</a:t>
            </a:r>
          </a:p>
          <a:p>
            <a:pPr marL="82296" indent="0">
              <a:buNone/>
            </a:pPr>
            <a:endParaRPr lang="fr-FR" altLang="ja-JP" i="1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List comprehension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nums</a:t>
            </a:r>
            <a:r>
              <a:rPr lang="en-US" altLang="ja-JP" dirty="0"/>
              <a:t> = [0, 1, 2, 3, 4]</a:t>
            </a:r>
          </a:p>
          <a:p>
            <a:pPr marL="82296" indent="0">
              <a:buNone/>
            </a:pPr>
            <a:r>
              <a:rPr lang="en-US" altLang="ja-JP" dirty="0" smtClean="0"/>
              <a:t>   squares </a:t>
            </a:r>
            <a:r>
              <a:rPr lang="en-US" altLang="ja-JP" dirty="0"/>
              <a:t>= [x ** 2 for x in </a:t>
            </a:r>
            <a:r>
              <a:rPr lang="en-US" altLang="ja-JP" dirty="0" err="1"/>
              <a:t>nums</a:t>
            </a:r>
            <a:r>
              <a:rPr lang="en-US" altLang="ja-JP" dirty="0"/>
              <a:t>]</a:t>
            </a:r>
          </a:p>
          <a:p>
            <a:pPr marL="82296" indent="0">
              <a:buNone/>
            </a:pPr>
            <a:r>
              <a:rPr lang="en-US" altLang="ja-JP" dirty="0" smtClean="0"/>
              <a:t>   print squares    </a:t>
            </a:r>
            <a:r>
              <a:rPr lang="fr-FR" altLang="ja-JP" i="1" dirty="0" smtClean="0">
                <a:solidFill>
                  <a:srgbClr val="00B050"/>
                </a:solidFill>
              </a:rPr>
              <a:t># </a:t>
            </a:r>
            <a:r>
              <a:rPr lang="fr-FR" altLang="ja-JP" i="1" dirty="0">
                <a:solidFill>
                  <a:srgbClr val="00B050"/>
                </a:solidFill>
              </a:rPr>
              <a:t>Prints [0, 1, 4, 9, 16]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93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</a:rPr>
              <a:t>List comprehension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kumimoji="1"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LOOP</a:t>
            </a:r>
            <a:r>
              <a:rPr kumimoji="1"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条件</a:t>
            </a:r>
            <a:endParaRPr kumimoji="1"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2296" indent="0">
              <a:buNone/>
            </a:pPr>
            <a:r>
              <a:rPr lang="en-US" altLang="ja-JP" dirty="0" err="1"/>
              <a:t>nums</a:t>
            </a:r>
            <a:r>
              <a:rPr lang="en-US" altLang="ja-JP" dirty="0"/>
              <a:t> = [0, 1, 2, 3, 4]</a:t>
            </a:r>
          </a:p>
          <a:p>
            <a:pPr marL="82296" indent="0">
              <a:buNone/>
            </a:pPr>
            <a:r>
              <a:rPr lang="en-US" altLang="ja-JP" dirty="0" err="1"/>
              <a:t>even_squares</a:t>
            </a:r>
            <a:r>
              <a:rPr lang="en-US" altLang="ja-JP" dirty="0"/>
              <a:t> = [x ** 2 </a:t>
            </a:r>
            <a:r>
              <a:rPr lang="en-US" altLang="ja-JP" dirty="0">
                <a:solidFill>
                  <a:srgbClr val="0000FF"/>
                </a:solidFill>
              </a:rPr>
              <a:t>for</a:t>
            </a:r>
            <a:r>
              <a:rPr lang="en-US" altLang="ja-JP" dirty="0"/>
              <a:t> x </a:t>
            </a:r>
            <a:r>
              <a:rPr lang="en-US" altLang="ja-JP" dirty="0">
                <a:solidFill>
                  <a:srgbClr val="0000FF"/>
                </a:solidFill>
              </a:rPr>
              <a:t>in</a:t>
            </a:r>
            <a:r>
              <a:rPr lang="en-US" altLang="ja-JP" dirty="0"/>
              <a:t> </a:t>
            </a:r>
            <a:r>
              <a:rPr lang="en-US" altLang="ja-JP" dirty="0" err="1"/>
              <a:t>nums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00FF"/>
                </a:solidFill>
              </a:rPr>
              <a:t>if</a:t>
            </a:r>
            <a:r>
              <a:rPr lang="en-US" altLang="ja-JP" dirty="0"/>
              <a:t> x % 2 == 0]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 smtClean="0"/>
              <a:t>even_squares</a:t>
            </a:r>
            <a:r>
              <a:rPr lang="en-US" altLang="ja-JP" dirty="0" smtClean="0"/>
              <a:t>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"[0, 4, 16</a:t>
            </a:r>
            <a:r>
              <a:rPr lang="en-US" altLang="ja-JP" i="1" dirty="0" smtClean="0">
                <a:solidFill>
                  <a:srgbClr val="00B050"/>
                </a:solidFill>
              </a:rPr>
              <a:t>]“</a:t>
            </a:r>
          </a:p>
          <a:p>
            <a:pPr marL="82296" indent="0">
              <a:buNone/>
            </a:pPr>
            <a:endParaRPr kumimoji="1" lang="en-US" altLang="ja-JP" i="1" dirty="0" smtClean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altLang="ja-JP" dirty="0"/>
              <a:t>l = [22, 13, 45, 50, 98, 69, 43, 44, 1]</a:t>
            </a:r>
            <a:endParaRPr kumimoji="1" lang="en-US" altLang="ja-JP" i="1" dirty="0" smtClean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altLang="ja-JP" dirty="0" smtClean="0"/>
              <a:t>result = [x+1 </a:t>
            </a:r>
            <a:r>
              <a:rPr lang="en-US" altLang="ja-JP" dirty="0">
                <a:solidFill>
                  <a:srgbClr val="0000FF"/>
                </a:solidFill>
              </a:rPr>
              <a:t>if</a:t>
            </a:r>
            <a:r>
              <a:rPr lang="en-US" altLang="ja-JP" dirty="0"/>
              <a:t> x &gt;= 45 </a:t>
            </a:r>
            <a:r>
              <a:rPr lang="en-US" altLang="ja-JP" dirty="0">
                <a:solidFill>
                  <a:srgbClr val="0000FF"/>
                </a:solidFill>
              </a:rPr>
              <a:t>else</a:t>
            </a:r>
            <a:r>
              <a:rPr lang="en-US" altLang="ja-JP" dirty="0"/>
              <a:t> x+5 </a:t>
            </a:r>
            <a:r>
              <a:rPr lang="en-US" altLang="ja-JP" dirty="0">
                <a:solidFill>
                  <a:srgbClr val="0000FF"/>
                </a:solidFill>
              </a:rPr>
              <a:t>for</a:t>
            </a:r>
            <a:r>
              <a:rPr lang="en-US" altLang="ja-JP" dirty="0"/>
              <a:t> x </a:t>
            </a:r>
            <a:r>
              <a:rPr lang="en-US" altLang="ja-JP" dirty="0">
                <a:solidFill>
                  <a:srgbClr val="0000FF"/>
                </a:solidFill>
              </a:rPr>
              <a:t>in</a:t>
            </a:r>
            <a:r>
              <a:rPr lang="en-US" altLang="ja-JP" dirty="0"/>
              <a:t> l</a:t>
            </a:r>
            <a:r>
              <a:rPr lang="en-US" altLang="ja-JP" dirty="0" smtClean="0"/>
              <a:t>]</a:t>
            </a:r>
          </a:p>
          <a:p>
            <a:pPr marL="82296" indent="0">
              <a:buNone/>
            </a:pPr>
            <a:r>
              <a:rPr lang="en-US" altLang="ja-JP" dirty="0"/>
              <a:t>p</a:t>
            </a:r>
            <a:r>
              <a:rPr kumimoji="1" lang="en-US" altLang="ja-JP" dirty="0" smtClean="0"/>
              <a:t>rint result</a:t>
            </a:r>
            <a:r>
              <a:rPr kumimoji="1" lang="en-US" altLang="ja-JP" i="1" dirty="0" smtClean="0">
                <a:solidFill>
                  <a:srgbClr val="00B050"/>
                </a:solidFill>
              </a:rPr>
              <a:t> </a:t>
            </a:r>
          </a:p>
          <a:p>
            <a:pPr marL="82296" indent="0">
              <a:buNone/>
            </a:pPr>
            <a:r>
              <a:rPr kumimoji="1" lang="en-US" altLang="ja-JP" i="1" dirty="0" smtClean="0">
                <a:solidFill>
                  <a:srgbClr val="00B050"/>
                </a:solidFill>
              </a:rPr>
              <a:t>#Print </a:t>
            </a:r>
            <a:r>
              <a:rPr lang="en-US" altLang="ja-JP" i="1" dirty="0">
                <a:solidFill>
                  <a:srgbClr val="00B050"/>
                </a:solidFill>
              </a:rPr>
              <a:t>" </a:t>
            </a:r>
            <a:r>
              <a:rPr lang="en-US" altLang="ja-JP" i="1" dirty="0" smtClean="0">
                <a:solidFill>
                  <a:srgbClr val="00B050"/>
                </a:solidFill>
              </a:rPr>
              <a:t>[27</a:t>
            </a:r>
            <a:r>
              <a:rPr lang="en-US" altLang="ja-JP" i="1" dirty="0">
                <a:solidFill>
                  <a:srgbClr val="00B050"/>
                </a:solidFill>
              </a:rPr>
              <a:t>, 18, 46, 51, 99, 70, 48, 49, 6</a:t>
            </a:r>
            <a:r>
              <a:rPr lang="en-US" altLang="ja-JP" i="1" dirty="0" smtClean="0">
                <a:solidFill>
                  <a:srgbClr val="00B050"/>
                </a:solidFill>
              </a:rPr>
              <a:t>]</a:t>
            </a:r>
            <a:r>
              <a:rPr lang="en-US" altLang="ja-JP" i="1" dirty="0">
                <a:solidFill>
                  <a:srgbClr val="00B050"/>
                </a:solidFill>
              </a:rPr>
              <a:t> "</a:t>
            </a:r>
            <a:endParaRPr kumimoji="1" lang="en-US" altLang="ja-JP" i="1" dirty="0">
              <a:solidFill>
                <a:srgbClr val="00B050"/>
              </a:solidFill>
            </a:endParaRP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err="1" smtClean="0"/>
              <a:t>nabla_b</a:t>
            </a:r>
            <a:r>
              <a:rPr lang="en-US" altLang="ja-JP" dirty="0" smtClean="0"/>
              <a:t> </a:t>
            </a:r>
            <a:r>
              <a:rPr lang="en-US" altLang="ja-JP" dirty="0"/>
              <a:t>= [</a:t>
            </a:r>
            <a:r>
              <a:rPr lang="en-US" altLang="ja-JP" dirty="0" err="1"/>
              <a:t>np.zeros</a:t>
            </a:r>
            <a:r>
              <a:rPr lang="en-US" altLang="ja-JP" dirty="0"/>
              <a:t>(</a:t>
            </a:r>
            <a:r>
              <a:rPr lang="en-US" altLang="ja-JP" dirty="0" err="1"/>
              <a:t>b.shape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rgbClr val="0000FF"/>
                </a:solidFill>
              </a:rPr>
              <a:t>for</a:t>
            </a:r>
            <a:r>
              <a:rPr lang="en-US" altLang="ja-JP" dirty="0"/>
              <a:t> b </a:t>
            </a:r>
            <a:r>
              <a:rPr lang="en-US" altLang="ja-JP" dirty="0">
                <a:solidFill>
                  <a:srgbClr val="0000FF"/>
                </a:solidFill>
              </a:rPr>
              <a:t>in</a:t>
            </a:r>
            <a:r>
              <a:rPr lang="en-US" altLang="ja-JP" dirty="0"/>
              <a:t> </a:t>
            </a:r>
            <a:r>
              <a:rPr lang="en-US" altLang="ja-JP" dirty="0" err="1"/>
              <a:t>self.biases</a:t>
            </a:r>
            <a:r>
              <a:rPr lang="en-US" altLang="ja-JP" dirty="0" smtClean="0"/>
              <a:t>]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err="1" smtClean="0"/>
              <a:t>nabla_b</a:t>
            </a:r>
            <a:r>
              <a:rPr lang="en-US" altLang="ja-JP" dirty="0" smtClean="0"/>
              <a:t> </a:t>
            </a:r>
            <a:r>
              <a:rPr lang="en-US" altLang="ja-JP" dirty="0"/>
              <a:t>= [</a:t>
            </a:r>
            <a:r>
              <a:rPr lang="en-US" altLang="ja-JP" dirty="0" err="1"/>
              <a:t>nb+dnb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0000FF"/>
                </a:solidFill>
              </a:rPr>
              <a:t>for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 err="1"/>
              <a:t>nb</a:t>
            </a:r>
            <a:r>
              <a:rPr lang="en-US" altLang="ja-JP" dirty="0"/>
              <a:t>, </a:t>
            </a:r>
            <a:r>
              <a:rPr lang="en-US" altLang="ja-JP" dirty="0" err="1"/>
              <a:t>dnb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0000FF"/>
                </a:solidFill>
              </a:rPr>
              <a:t>in</a:t>
            </a:r>
            <a:r>
              <a:rPr lang="en-US" altLang="ja-JP" dirty="0"/>
              <a:t> zip(</a:t>
            </a:r>
            <a:r>
              <a:rPr lang="en-US" altLang="ja-JP" dirty="0" err="1"/>
              <a:t>nabla_b</a:t>
            </a:r>
            <a:r>
              <a:rPr lang="en-US" altLang="ja-JP" dirty="0"/>
              <a:t>, </a:t>
            </a:r>
            <a:r>
              <a:rPr lang="en-US" altLang="ja-JP" dirty="0" err="1"/>
              <a:t>delta_nabla_b</a:t>
            </a:r>
            <a:r>
              <a:rPr lang="en-US" altLang="ja-JP" dirty="0" smtClean="0"/>
              <a:t>)]</a:t>
            </a:r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220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dict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声明变量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mydict</a:t>
            </a:r>
            <a:r>
              <a:rPr lang="en-US" altLang="zh-CN" dirty="0" smtClean="0"/>
              <a:t>  = { }</a:t>
            </a:r>
            <a:endParaRPr lang="en-US" altLang="ja-JP" dirty="0" smtClean="0"/>
          </a:p>
          <a:p>
            <a:r>
              <a:rPr lang="en-US" altLang="ja-JP" dirty="0" smtClean="0"/>
              <a:t>d </a:t>
            </a:r>
            <a:r>
              <a:rPr lang="en-US" altLang="ja-JP" dirty="0"/>
              <a:t>= {'cat': 'cute', 'dog': 'furry'}  </a:t>
            </a:r>
            <a:r>
              <a:rPr lang="en-US" altLang="ja-JP" i="1" dirty="0">
                <a:solidFill>
                  <a:srgbClr val="00B050"/>
                </a:solidFill>
              </a:rPr>
              <a:t># Create a new dictionary with some data</a:t>
            </a:r>
          </a:p>
          <a:p>
            <a:r>
              <a:rPr lang="en-US" altLang="ja-JP" dirty="0"/>
              <a:t>print d['cat']       </a:t>
            </a:r>
            <a:r>
              <a:rPr lang="en-US" altLang="ja-JP" dirty="0" smtClean="0"/>
              <a:t>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Get an entry from a dictionary; prints "cute"</a:t>
            </a:r>
          </a:p>
          <a:p>
            <a:r>
              <a:rPr lang="en-US" altLang="ja-JP" dirty="0"/>
              <a:t>print 'cat' in d     </a:t>
            </a:r>
            <a:r>
              <a:rPr lang="en-US" altLang="ja-JP" dirty="0" smtClean="0"/>
              <a:t>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Check if a dictionary has a given key; prints "True"</a:t>
            </a:r>
          </a:p>
          <a:p>
            <a:r>
              <a:rPr lang="en-US" altLang="ja-JP" dirty="0"/>
              <a:t>d['fish'] = 'wet'    </a:t>
            </a:r>
            <a:r>
              <a:rPr lang="en-US" altLang="ja-JP" dirty="0" smtClean="0"/>
              <a:t>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Set an entry in a dictionary</a:t>
            </a:r>
          </a:p>
          <a:p>
            <a:r>
              <a:rPr lang="en-US" altLang="ja-JP" dirty="0"/>
              <a:t>print d['fish']      </a:t>
            </a:r>
            <a:r>
              <a:rPr lang="en-US" altLang="ja-JP" dirty="0" smtClean="0"/>
              <a:t>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"wet"</a:t>
            </a:r>
          </a:p>
          <a:p>
            <a:r>
              <a:rPr lang="en-US" altLang="ja-JP" dirty="0" smtClean="0"/>
              <a:t>print </a:t>
            </a:r>
            <a:r>
              <a:rPr lang="en-US" altLang="ja-JP" dirty="0"/>
              <a:t>d['monkey']  </a:t>
            </a:r>
            <a:r>
              <a:rPr lang="en-US" altLang="ja-JP" dirty="0" smtClean="0"/>
              <a:t>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 err="1">
                <a:solidFill>
                  <a:srgbClr val="00B050"/>
                </a:solidFill>
              </a:rPr>
              <a:t>KeyError</a:t>
            </a:r>
            <a:r>
              <a:rPr lang="en-US" altLang="ja-JP" i="1" dirty="0">
                <a:solidFill>
                  <a:srgbClr val="00B050"/>
                </a:solidFill>
              </a:rPr>
              <a:t>: 'monkey' not a key of d</a:t>
            </a:r>
          </a:p>
          <a:p>
            <a:r>
              <a:rPr lang="en-US" altLang="ja-JP" dirty="0"/>
              <a:t>print </a:t>
            </a:r>
            <a:r>
              <a:rPr lang="en-US" altLang="ja-JP" dirty="0" err="1"/>
              <a:t>d.get</a:t>
            </a:r>
            <a:r>
              <a:rPr lang="en-US" altLang="ja-JP" dirty="0"/>
              <a:t>('monkey', 'N/A')  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Get an element with a default; prints "N/A"</a:t>
            </a:r>
          </a:p>
          <a:p>
            <a:r>
              <a:rPr lang="en-US" altLang="ja-JP" dirty="0"/>
              <a:t>print </a:t>
            </a:r>
            <a:r>
              <a:rPr lang="en-US" altLang="ja-JP" dirty="0" err="1"/>
              <a:t>d.get</a:t>
            </a:r>
            <a:r>
              <a:rPr lang="en-US" altLang="ja-JP" dirty="0"/>
              <a:t>('fish', 'N/A')    </a:t>
            </a:r>
            <a:r>
              <a:rPr lang="en-US" altLang="ja-JP" dirty="0" smtClean="0"/>
              <a:t>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Get an element with a default; prints "wet"</a:t>
            </a:r>
          </a:p>
          <a:p>
            <a:r>
              <a:rPr lang="en-US" altLang="ja-JP" dirty="0"/>
              <a:t>del d['fish']        </a:t>
            </a:r>
            <a:r>
              <a:rPr lang="en-US" altLang="ja-JP" dirty="0" smtClean="0"/>
              <a:t>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Remove an element from a dictionary</a:t>
            </a:r>
          </a:p>
          <a:p>
            <a:r>
              <a:rPr lang="en-US" altLang="ja-JP" dirty="0"/>
              <a:t>print </a:t>
            </a:r>
            <a:r>
              <a:rPr lang="en-US" altLang="ja-JP" dirty="0" err="1"/>
              <a:t>d.get</a:t>
            </a:r>
            <a:r>
              <a:rPr lang="en-US" altLang="ja-JP" dirty="0"/>
              <a:t>('fish', 'N/A') </a:t>
            </a:r>
            <a:r>
              <a:rPr lang="en-US" altLang="ja-JP" dirty="0" smtClean="0"/>
              <a:t>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"fish" is no longer a key; prints "</a:t>
            </a:r>
            <a:r>
              <a:rPr lang="en-US" altLang="ja-JP" i="1" dirty="0" smtClean="0">
                <a:solidFill>
                  <a:srgbClr val="00B050"/>
                </a:solidFill>
              </a:rPr>
              <a:t>N/A“</a:t>
            </a:r>
          </a:p>
          <a:p>
            <a:r>
              <a:rPr lang="en-US" altLang="ja-JP" dirty="0"/>
              <a:t>d = {'person': 2, 'cat': 4, 'spider': 8}</a:t>
            </a:r>
          </a:p>
          <a:p>
            <a:r>
              <a:rPr lang="en-US" altLang="ja-JP" dirty="0"/>
              <a:t>for animal in d:</a:t>
            </a:r>
          </a:p>
          <a:p>
            <a:pPr marL="82296" indent="0">
              <a:buNone/>
            </a:pPr>
            <a:r>
              <a:rPr lang="en-US" altLang="ja-JP" dirty="0" smtClean="0"/>
              <a:t>         </a:t>
            </a:r>
            <a:r>
              <a:rPr lang="en-US" altLang="ja-JP" dirty="0"/>
              <a:t>legs = d[animal]</a:t>
            </a:r>
          </a:p>
          <a:p>
            <a:pPr marL="82296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     print </a:t>
            </a:r>
            <a:r>
              <a:rPr lang="en-US" altLang="ja-JP" dirty="0"/>
              <a:t>'A %s has %d legs' % (animal, legs)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Prints "A person has 2 legs", "A spider has 8 legs", "A cat has 4 legs"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17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</a:rPr>
              <a:t>Dictionary comprehensions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普通</a:t>
            </a:r>
            <a:r>
              <a:rPr kumimoji="1" lang="en-US" altLang="zh-CN" dirty="0" smtClean="0"/>
              <a:t>LOOP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d </a:t>
            </a:r>
            <a:r>
              <a:rPr lang="en-US" altLang="ja-JP" dirty="0"/>
              <a:t>= {'person': 2, 'cat': 4, 'spider': 8}</a:t>
            </a:r>
          </a:p>
          <a:p>
            <a:pPr marL="82296" indent="0">
              <a:buNone/>
            </a:pPr>
            <a:r>
              <a:rPr lang="en-US" altLang="ja-JP" dirty="0" smtClean="0"/>
              <a:t>for </a:t>
            </a:r>
            <a:r>
              <a:rPr lang="en-US" altLang="ja-JP" dirty="0"/>
              <a:t>animal, legs in </a:t>
            </a:r>
            <a:r>
              <a:rPr lang="en-US" altLang="ja-JP" dirty="0" err="1"/>
              <a:t>d.iteritems</a:t>
            </a:r>
            <a:r>
              <a:rPr lang="en-US" altLang="ja-JP" dirty="0"/>
              <a:t>():</a:t>
            </a:r>
          </a:p>
          <a:p>
            <a:pPr marL="82296" indent="0">
              <a:buNone/>
            </a:pPr>
            <a:r>
              <a:rPr lang="en-US" altLang="ja-JP" dirty="0"/>
              <a:t>   </a:t>
            </a:r>
            <a:r>
              <a:rPr lang="en-US" altLang="ja-JP" dirty="0" smtClean="0"/>
              <a:t>  print </a:t>
            </a:r>
            <a:r>
              <a:rPr lang="en-US" altLang="ja-JP" dirty="0"/>
              <a:t>'A %s has %d legs' % (animal, legs</a:t>
            </a:r>
            <a:r>
              <a:rPr lang="en-US" altLang="ja-JP" dirty="0" smtClean="0"/>
              <a:t>)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Prints "A person has 2 legs", "A spider has 8 legs", "A cat has 4 </a:t>
            </a:r>
            <a:r>
              <a:rPr lang="en-US" altLang="ja-JP" i="1" dirty="0" smtClean="0">
                <a:solidFill>
                  <a:srgbClr val="00B050"/>
                </a:solidFill>
              </a:rPr>
              <a:t>legs</a:t>
            </a:r>
            <a:r>
              <a:rPr lang="en-US" altLang="ja-JP" i="1" dirty="0">
                <a:solidFill>
                  <a:srgbClr val="00B050"/>
                </a:solidFill>
              </a:rPr>
              <a:t> </a:t>
            </a:r>
            <a:r>
              <a:rPr lang="en-US" altLang="ja-JP" i="1" dirty="0" smtClean="0">
                <a:solidFill>
                  <a:srgbClr val="00B050"/>
                </a:solidFill>
              </a:rPr>
              <a:t>“</a:t>
            </a:r>
          </a:p>
          <a:p>
            <a:pPr marL="82296" indent="0">
              <a:buNone/>
            </a:pPr>
            <a:endParaRPr lang="en-US" altLang="ja-JP" i="1" dirty="0" smtClean="0">
              <a:solidFill>
                <a:srgbClr val="00B050"/>
              </a:solidFill>
            </a:endParaRPr>
          </a:p>
          <a:p>
            <a:pPr marL="82296" indent="0">
              <a:buNone/>
            </a:pPr>
            <a:endParaRPr lang="en-US" altLang="ja-JP" i="1" dirty="0" smtClean="0">
              <a:solidFill>
                <a:srgbClr val="00B050"/>
              </a:solidFill>
            </a:endParaRPr>
          </a:p>
          <a:p>
            <a:r>
              <a:rPr lang="en-US" altLang="ja-JP" b="1" dirty="0"/>
              <a:t>Dictionary </a:t>
            </a:r>
            <a:r>
              <a:rPr lang="en-US" altLang="ja-JP" b="1" dirty="0" smtClean="0"/>
              <a:t>comprehensions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err="1" smtClean="0"/>
              <a:t>nums</a:t>
            </a:r>
            <a:r>
              <a:rPr lang="en-US" altLang="ja-JP" dirty="0" smtClean="0"/>
              <a:t> </a:t>
            </a:r>
            <a:r>
              <a:rPr lang="en-US" altLang="ja-JP" dirty="0"/>
              <a:t>= [0, 1, 2, 3, 4]</a:t>
            </a:r>
          </a:p>
          <a:p>
            <a:pPr marL="82296" indent="0">
              <a:buNone/>
            </a:pPr>
            <a:r>
              <a:rPr lang="en-US" altLang="ja-JP" dirty="0" err="1" smtClean="0"/>
              <a:t>even_num_to_square</a:t>
            </a:r>
            <a:r>
              <a:rPr lang="en-US" altLang="ja-JP" dirty="0" smtClean="0"/>
              <a:t> </a:t>
            </a:r>
            <a:r>
              <a:rPr lang="en-US" altLang="ja-JP" dirty="0"/>
              <a:t>= {x: x ** 2 for x in </a:t>
            </a:r>
            <a:r>
              <a:rPr lang="en-US" altLang="ja-JP" dirty="0" err="1"/>
              <a:t>nums</a:t>
            </a:r>
            <a:r>
              <a:rPr lang="en-US" altLang="ja-JP" dirty="0"/>
              <a:t> if x % 2 == 0</a:t>
            </a:r>
            <a:r>
              <a:rPr lang="en-US" altLang="ja-JP" dirty="0" smtClean="0"/>
              <a:t>}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 smtClean="0"/>
              <a:t>even_num_to_square</a:t>
            </a:r>
            <a:endParaRPr lang="en-US" altLang="ja-JP" dirty="0" smtClean="0"/>
          </a:p>
          <a:p>
            <a:pPr marL="82296" indent="0">
              <a:buNone/>
            </a:pPr>
            <a:r>
              <a:rPr lang="fr-FR" altLang="ja-JP" i="1" dirty="0">
                <a:solidFill>
                  <a:srgbClr val="00B050"/>
                </a:solidFill>
              </a:rPr>
              <a:t># Prints "{0: 0, 2: 4, 4: 16</a:t>
            </a:r>
            <a:r>
              <a:rPr lang="fr-FR" altLang="ja-JP" i="1" dirty="0" smtClean="0">
                <a:solidFill>
                  <a:srgbClr val="00B050"/>
                </a:solidFill>
              </a:rPr>
              <a:t>}</a:t>
            </a:r>
          </a:p>
          <a:p>
            <a:pPr marL="82296" indent="0">
              <a:buNone/>
            </a:pPr>
            <a:endParaRPr kumimoji="1" lang="ja-JP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21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82296" indent="0">
              <a:buNone/>
            </a:pPr>
            <a:r>
              <a:rPr lang="en-US" altLang="ja-JP" dirty="0" err="1">
                <a:solidFill>
                  <a:srgbClr val="0000FF"/>
                </a:solidFill>
              </a:rPr>
              <a:t>def</a:t>
            </a:r>
            <a:r>
              <a:rPr lang="en-US" altLang="ja-JP" dirty="0"/>
              <a:t> sign(x):</a:t>
            </a:r>
          </a:p>
          <a:p>
            <a:pPr marL="82296" indent="0">
              <a:buNone/>
            </a:pPr>
            <a:r>
              <a:rPr lang="en-US" altLang="ja-JP" dirty="0"/>
              <a:t>    if x &gt; 0:</a:t>
            </a:r>
          </a:p>
          <a:p>
            <a:pPr marL="82296" indent="0">
              <a:buNone/>
            </a:pPr>
            <a:r>
              <a:rPr lang="en-US" altLang="ja-JP" dirty="0"/>
              <a:t>        return 'positive'</a:t>
            </a:r>
          </a:p>
          <a:p>
            <a:pPr marL="82296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elif</a:t>
            </a:r>
            <a:r>
              <a:rPr lang="en-US" altLang="ja-JP" dirty="0"/>
              <a:t> x &lt; 0:</a:t>
            </a:r>
          </a:p>
          <a:p>
            <a:pPr marL="82296" indent="0">
              <a:buNone/>
            </a:pPr>
            <a:r>
              <a:rPr lang="en-US" altLang="ja-JP" dirty="0"/>
              <a:t>        return 'negative'</a:t>
            </a:r>
          </a:p>
          <a:p>
            <a:pPr marL="82296" indent="0">
              <a:buNone/>
            </a:pPr>
            <a:r>
              <a:rPr lang="en-US" altLang="ja-JP" dirty="0"/>
              <a:t>    else:</a:t>
            </a:r>
          </a:p>
          <a:p>
            <a:pPr marL="82296" indent="0">
              <a:buNone/>
            </a:pPr>
            <a:r>
              <a:rPr lang="en-US" altLang="ja-JP" dirty="0"/>
              <a:t>        return 'zero'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for x in [-1, 0, 1]:</a:t>
            </a:r>
          </a:p>
          <a:p>
            <a:pPr marL="82296" indent="0">
              <a:buNone/>
            </a:pPr>
            <a:r>
              <a:rPr lang="en-US" altLang="ja-JP" dirty="0"/>
              <a:t>    print sign(x</a:t>
            </a:r>
            <a:r>
              <a:rPr lang="en-US" altLang="ja-JP" dirty="0" smtClean="0"/>
              <a:t>)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Prints "negative", "zero", "</a:t>
            </a:r>
            <a:r>
              <a:rPr lang="en-US" altLang="ja-JP" i="1" dirty="0" smtClean="0">
                <a:solidFill>
                  <a:srgbClr val="00B050"/>
                </a:solidFill>
              </a:rPr>
              <a:t>positive“</a:t>
            </a:r>
          </a:p>
          <a:p>
            <a:pPr marL="82296" indent="0">
              <a:buNone/>
            </a:pPr>
            <a:endParaRPr lang="en-US" altLang="ja-JP" i="1" dirty="0" smtClean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altLang="ja-JP" dirty="0" err="1">
                <a:solidFill>
                  <a:srgbClr val="0000FF"/>
                </a:solidFill>
              </a:rPr>
              <a:t>def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/>
              <a:t>hello(name, loud=False):</a:t>
            </a:r>
          </a:p>
          <a:p>
            <a:pPr marL="82296" indent="0">
              <a:buNone/>
            </a:pPr>
            <a:r>
              <a:rPr lang="en-US" altLang="ja-JP" dirty="0"/>
              <a:t>    if loud:</a:t>
            </a:r>
          </a:p>
          <a:p>
            <a:pPr marL="82296" indent="0">
              <a:buNone/>
            </a:pPr>
            <a:r>
              <a:rPr lang="en-US" altLang="ja-JP" dirty="0"/>
              <a:t>        print 'HELLO, %s!' % </a:t>
            </a:r>
            <a:r>
              <a:rPr lang="en-US" altLang="ja-JP" dirty="0" err="1"/>
              <a:t>name.upper</a:t>
            </a:r>
            <a:r>
              <a:rPr lang="en-US" altLang="ja-JP" dirty="0"/>
              <a:t>()</a:t>
            </a:r>
          </a:p>
          <a:p>
            <a:pPr marL="82296" indent="0">
              <a:buNone/>
            </a:pPr>
            <a:r>
              <a:rPr lang="en-US" altLang="ja-JP" dirty="0"/>
              <a:t>    else:</a:t>
            </a:r>
          </a:p>
          <a:p>
            <a:pPr marL="82296" indent="0">
              <a:buNone/>
            </a:pPr>
            <a:r>
              <a:rPr lang="en-US" altLang="ja-JP" dirty="0"/>
              <a:t>        print 'Hello, %s' % name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hello('Bob') </a:t>
            </a:r>
            <a:r>
              <a:rPr lang="en-US" altLang="ja-JP" dirty="0" smtClean="0"/>
              <a:t>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"Hello, Bob"</a:t>
            </a:r>
          </a:p>
          <a:p>
            <a:pPr marL="82296" indent="0">
              <a:buNone/>
            </a:pPr>
            <a:r>
              <a:rPr lang="en-US" altLang="ja-JP" dirty="0"/>
              <a:t>hello('Fred', loud=True)  </a:t>
            </a:r>
            <a:r>
              <a:rPr lang="en-US" altLang="ja-JP" i="1" dirty="0">
                <a:solidFill>
                  <a:srgbClr val="00B050"/>
                </a:solidFill>
              </a:rPr>
              <a:t># Prints "HELLO, FRED!"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3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ja-JP" dirty="0">
                <a:solidFill>
                  <a:srgbClr val="0000FF"/>
                </a:solidFill>
              </a:rPr>
              <a:t>class</a:t>
            </a:r>
            <a:r>
              <a:rPr lang="en-US" altLang="ja-JP" dirty="0"/>
              <a:t> Greeter(object):</a:t>
            </a:r>
          </a:p>
          <a:p>
            <a:pPr marL="82296" indent="0">
              <a:buNone/>
            </a:pPr>
            <a:r>
              <a:rPr lang="en-US" altLang="ja-JP" dirty="0"/>
              <a:t>    </a:t>
            </a:r>
          </a:p>
          <a:p>
            <a:pPr marL="82296" indent="0">
              <a:buNone/>
            </a:pPr>
            <a:r>
              <a:rPr lang="en-US" altLang="ja-JP" dirty="0"/>
              <a:t>    </a:t>
            </a:r>
            <a:r>
              <a:rPr lang="en-US" altLang="ja-JP" i="1" dirty="0">
                <a:solidFill>
                  <a:srgbClr val="00B050"/>
                </a:solidFill>
              </a:rPr>
              <a:t># Constructor</a:t>
            </a:r>
          </a:p>
          <a:p>
            <a:pPr marL="82296" indent="0">
              <a:buNone/>
            </a:pPr>
            <a:r>
              <a:rPr lang="en-US" altLang="ja-JP" dirty="0"/>
              <a:t>    </a:t>
            </a:r>
            <a:r>
              <a:rPr lang="en-US" altLang="ja-JP" dirty="0" err="1">
                <a:solidFill>
                  <a:srgbClr val="0000FF"/>
                </a:solidFill>
              </a:rPr>
              <a:t>def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/>
              <a:t>__</a:t>
            </a:r>
            <a:r>
              <a:rPr lang="en-US" altLang="ja-JP" dirty="0" err="1"/>
              <a:t>init</a:t>
            </a:r>
            <a:r>
              <a:rPr lang="en-US" altLang="ja-JP" dirty="0"/>
              <a:t>__(self, name):</a:t>
            </a:r>
          </a:p>
          <a:p>
            <a:pPr marL="82296" indent="0">
              <a:buNone/>
            </a:pPr>
            <a:r>
              <a:rPr lang="en-US" altLang="ja-JP" dirty="0"/>
              <a:t>        self.name = name  </a:t>
            </a:r>
            <a:r>
              <a:rPr lang="en-US" altLang="ja-JP" i="1" dirty="0">
                <a:solidFill>
                  <a:srgbClr val="00B050"/>
                </a:solidFill>
              </a:rPr>
              <a:t># Create an instance variable</a:t>
            </a:r>
          </a:p>
          <a:p>
            <a:pPr marL="82296" indent="0">
              <a:buNone/>
            </a:pPr>
            <a:r>
              <a:rPr lang="en-US" altLang="ja-JP" dirty="0"/>
              <a:t>        </a:t>
            </a:r>
          </a:p>
          <a:p>
            <a:pPr marL="82296" indent="0">
              <a:buNone/>
            </a:pPr>
            <a:r>
              <a:rPr lang="en-US" altLang="ja-JP" dirty="0"/>
              <a:t>    </a:t>
            </a:r>
            <a:r>
              <a:rPr lang="en-US" altLang="ja-JP" i="1" dirty="0">
                <a:solidFill>
                  <a:srgbClr val="00B050"/>
                </a:solidFill>
              </a:rPr>
              <a:t># Instance method</a:t>
            </a:r>
          </a:p>
          <a:p>
            <a:pPr marL="82296" indent="0">
              <a:buNone/>
            </a:pPr>
            <a:r>
              <a:rPr lang="en-US" altLang="ja-JP" dirty="0"/>
              <a:t>    </a:t>
            </a:r>
            <a:r>
              <a:rPr lang="en-US" altLang="ja-JP" dirty="0" err="1">
                <a:solidFill>
                  <a:srgbClr val="0000FF"/>
                </a:solidFill>
              </a:rPr>
              <a:t>def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/>
              <a:t>greet(self, loud=False):</a:t>
            </a:r>
          </a:p>
          <a:p>
            <a:pPr marL="82296" indent="0">
              <a:buNone/>
            </a:pPr>
            <a:r>
              <a:rPr lang="en-US" altLang="ja-JP" dirty="0"/>
              <a:t>        if loud:</a:t>
            </a:r>
          </a:p>
          <a:p>
            <a:pPr marL="82296" indent="0">
              <a:buNone/>
            </a:pPr>
            <a:r>
              <a:rPr lang="en-US" altLang="ja-JP" dirty="0"/>
              <a:t>            print 'HELLO, %s!' % </a:t>
            </a:r>
            <a:r>
              <a:rPr lang="en-US" altLang="ja-JP" dirty="0" err="1"/>
              <a:t>self.name.upper</a:t>
            </a:r>
            <a:r>
              <a:rPr lang="en-US" altLang="ja-JP" dirty="0"/>
              <a:t>()</a:t>
            </a:r>
          </a:p>
          <a:p>
            <a:pPr marL="82296" indent="0">
              <a:buNone/>
            </a:pPr>
            <a:r>
              <a:rPr lang="en-US" altLang="ja-JP" dirty="0"/>
              <a:t>        else:</a:t>
            </a:r>
          </a:p>
          <a:p>
            <a:pPr marL="82296" indent="0">
              <a:buNone/>
            </a:pPr>
            <a:r>
              <a:rPr lang="en-US" altLang="ja-JP" dirty="0"/>
              <a:t>            print 'Hello, %s' % self.name</a:t>
            </a:r>
          </a:p>
          <a:p>
            <a:pPr marL="82296" indent="0">
              <a:buNone/>
            </a:pPr>
            <a:r>
              <a:rPr lang="en-US" altLang="ja-JP" dirty="0"/>
              <a:t>        </a:t>
            </a:r>
          </a:p>
          <a:p>
            <a:pPr marL="82296" indent="0">
              <a:buNone/>
            </a:pPr>
            <a:r>
              <a:rPr lang="en-US" altLang="ja-JP" dirty="0"/>
              <a:t>g = Greeter('Fred')  </a:t>
            </a:r>
            <a:r>
              <a:rPr lang="en-US" altLang="ja-JP" i="1" dirty="0">
                <a:solidFill>
                  <a:srgbClr val="00B050"/>
                </a:solidFill>
              </a:rPr>
              <a:t># Construct an instance of the Greeter class</a:t>
            </a:r>
          </a:p>
          <a:p>
            <a:pPr marL="82296" indent="0">
              <a:buNone/>
            </a:pPr>
            <a:r>
              <a:rPr lang="en-US" altLang="ja-JP" dirty="0" err="1"/>
              <a:t>g.greet</a:t>
            </a:r>
            <a:r>
              <a:rPr lang="en-US" altLang="ja-JP" dirty="0"/>
              <a:t>()            </a:t>
            </a:r>
            <a:r>
              <a:rPr lang="en-US" altLang="ja-JP" dirty="0" smtClean="0"/>
              <a:t>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Call an instance method; prints "Hello, Fred"</a:t>
            </a:r>
          </a:p>
          <a:p>
            <a:pPr marL="82296" indent="0">
              <a:buNone/>
            </a:pPr>
            <a:r>
              <a:rPr lang="en-US" altLang="ja-JP" dirty="0" err="1"/>
              <a:t>g.greet</a:t>
            </a:r>
            <a:r>
              <a:rPr lang="en-US" altLang="ja-JP" dirty="0"/>
              <a:t>(loud=True)   </a:t>
            </a:r>
            <a:r>
              <a:rPr lang="en-US" altLang="ja-JP" i="1" dirty="0">
                <a:solidFill>
                  <a:srgbClr val="00B050"/>
                </a:solidFill>
              </a:rPr>
              <a:t># Call an instance method; prints "HELLO, FRED!"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78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>
                <a:effectLst/>
              </a:rPr>
              <a:t>Numpy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295400"/>
            <a:ext cx="749808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b="1" dirty="0" smtClean="0"/>
              <a:t>Arrays</a:t>
            </a:r>
          </a:p>
          <a:p>
            <a:pPr marL="82296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a = </a:t>
            </a:r>
            <a:r>
              <a:rPr lang="en-US" altLang="ja-JP" dirty="0" err="1"/>
              <a:t>np.array</a:t>
            </a:r>
            <a:r>
              <a:rPr lang="en-US" altLang="ja-JP" dirty="0"/>
              <a:t>([1, 2, 3])  </a:t>
            </a:r>
            <a:r>
              <a:rPr lang="en-US" altLang="ja-JP" i="1" dirty="0">
                <a:solidFill>
                  <a:srgbClr val="00B050"/>
                </a:solidFill>
              </a:rPr>
              <a:t># Create a rank 1 array</a:t>
            </a:r>
          </a:p>
          <a:p>
            <a:pPr marL="82296" indent="0">
              <a:buNone/>
            </a:pPr>
            <a:r>
              <a:rPr lang="en-US" altLang="ja-JP" dirty="0"/>
              <a:t>print type(a)            </a:t>
            </a:r>
            <a:r>
              <a:rPr lang="en-US" altLang="ja-JP" dirty="0" smtClean="0"/>
              <a:t>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"&lt;type '</a:t>
            </a:r>
            <a:r>
              <a:rPr lang="en-US" altLang="ja-JP" i="1" dirty="0" err="1">
                <a:solidFill>
                  <a:srgbClr val="00B050"/>
                </a:solidFill>
              </a:rPr>
              <a:t>numpy.ndarray</a:t>
            </a:r>
            <a:r>
              <a:rPr lang="en-US" altLang="ja-JP" i="1" dirty="0">
                <a:solidFill>
                  <a:srgbClr val="00B050"/>
                </a:solidFill>
              </a:rPr>
              <a:t>'&gt;"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a.shape</a:t>
            </a:r>
            <a:r>
              <a:rPr lang="en-US" altLang="ja-JP" dirty="0"/>
              <a:t>            </a:t>
            </a:r>
            <a:r>
              <a:rPr lang="en-US" altLang="ja-JP" dirty="0" smtClean="0"/>
              <a:t>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"(3,)"</a:t>
            </a:r>
          </a:p>
          <a:p>
            <a:pPr marL="82296" indent="0">
              <a:buNone/>
            </a:pPr>
            <a:r>
              <a:rPr lang="en-US" altLang="ja-JP" dirty="0"/>
              <a:t>print a[0], a[1], a[2]   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"1 2 3"</a:t>
            </a:r>
          </a:p>
          <a:p>
            <a:pPr marL="82296" indent="0">
              <a:buNone/>
            </a:pPr>
            <a:r>
              <a:rPr lang="en-US" altLang="ja-JP" dirty="0"/>
              <a:t>a[0] = 5                 </a:t>
            </a:r>
            <a:r>
              <a:rPr lang="en-US" altLang="ja-JP" dirty="0" smtClean="0"/>
              <a:t>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Change an element of the array</a:t>
            </a:r>
          </a:p>
          <a:p>
            <a:pPr marL="82296" indent="0">
              <a:buNone/>
            </a:pPr>
            <a:r>
              <a:rPr lang="en-US" altLang="ja-JP" dirty="0"/>
              <a:t>print a                  </a:t>
            </a:r>
            <a:r>
              <a:rPr lang="en-US" altLang="ja-JP" dirty="0" smtClean="0"/>
              <a:t>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"[5, 2, 3]"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b = </a:t>
            </a:r>
            <a:r>
              <a:rPr lang="en-US" altLang="ja-JP" dirty="0" err="1"/>
              <a:t>np.array</a:t>
            </a:r>
            <a:r>
              <a:rPr lang="en-US" altLang="ja-JP" dirty="0"/>
              <a:t>([[1,2,3],[4,5,6]])   </a:t>
            </a:r>
            <a:r>
              <a:rPr lang="en-US" altLang="ja-JP" i="1" dirty="0">
                <a:solidFill>
                  <a:srgbClr val="00B050"/>
                </a:solidFill>
              </a:rPr>
              <a:t># Create a rank 2 array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b.shape</a:t>
            </a:r>
            <a:r>
              <a:rPr lang="en-US" altLang="ja-JP" dirty="0"/>
              <a:t>                     </a:t>
            </a:r>
            <a:r>
              <a:rPr lang="en-US" altLang="ja-JP" dirty="0" smtClean="0"/>
              <a:t>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"(2, 3)"</a:t>
            </a:r>
          </a:p>
          <a:p>
            <a:pPr marL="82296" indent="0">
              <a:buNone/>
            </a:pPr>
            <a:r>
              <a:rPr lang="en-US" altLang="ja-JP" dirty="0"/>
              <a:t>print b[0, 0], b[0, 1], b[1, 0]   </a:t>
            </a:r>
            <a:r>
              <a:rPr lang="en-US" altLang="ja-JP" dirty="0" smtClean="0"/>
              <a:t>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"1 2 4"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0085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>
                <a:effectLst/>
              </a:rPr>
              <a:t>Numpy</a:t>
            </a:r>
            <a:r>
              <a:rPr lang="en-US" altLang="ja-JP" dirty="0" smtClean="0">
                <a:effectLst/>
              </a:rPr>
              <a:t>--</a:t>
            </a:r>
            <a:r>
              <a:rPr lang="en-US" altLang="ja-JP" dirty="0" smtClean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82296" indent="0">
              <a:buNone/>
            </a:pPr>
            <a:r>
              <a:rPr lang="en-US" altLang="ja-JP" dirty="0" smtClean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a = </a:t>
            </a:r>
            <a:r>
              <a:rPr lang="en-US" altLang="ja-JP" dirty="0" err="1"/>
              <a:t>np.zeros</a:t>
            </a:r>
            <a:r>
              <a:rPr lang="en-US" altLang="ja-JP" dirty="0"/>
              <a:t>((2,2))  </a:t>
            </a:r>
            <a:r>
              <a:rPr lang="en-US" altLang="ja-JP" i="1" dirty="0">
                <a:solidFill>
                  <a:srgbClr val="00B050"/>
                </a:solidFill>
              </a:rPr>
              <a:t># Create an array of all zeros</a:t>
            </a:r>
          </a:p>
          <a:p>
            <a:pPr marL="82296" indent="0">
              <a:buNone/>
            </a:pPr>
            <a:r>
              <a:rPr lang="en-US" altLang="ja-JP" dirty="0"/>
              <a:t>print a              </a:t>
            </a:r>
            <a:r>
              <a:rPr lang="en-US" altLang="ja-JP" dirty="0" smtClean="0"/>
              <a:t>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"[[ 0.  0.]</a:t>
            </a:r>
          </a:p>
          <a:p>
            <a:pPr marL="82296" indent="0">
              <a:buNone/>
            </a:pPr>
            <a:r>
              <a:rPr lang="en-US" altLang="ja-JP" dirty="0"/>
              <a:t>                     </a:t>
            </a:r>
            <a:r>
              <a:rPr lang="en-US" altLang="ja-JP" dirty="0" smtClean="0"/>
              <a:t>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         </a:t>
            </a:r>
            <a:r>
              <a:rPr lang="en-US" altLang="ja-JP" i="1" dirty="0">
                <a:solidFill>
                  <a:srgbClr val="00B050"/>
                </a:solidFill>
              </a:rPr>
              <a:t>[ 0.  0.]]"</a:t>
            </a:r>
          </a:p>
          <a:p>
            <a:pPr marL="82296" indent="0">
              <a:buNone/>
            </a:pPr>
            <a:r>
              <a:rPr lang="en-US" altLang="ja-JP" dirty="0"/>
              <a:t>    </a:t>
            </a:r>
          </a:p>
          <a:p>
            <a:pPr marL="82296" indent="0">
              <a:buNone/>
            </a:pPr>
            <a:r>
              <a:rPr lang="en-US" altLang="ja-JP" dirty="0"/>
              <a:t>b = </a:t>
            </a:r>
            <a:r>
              <a:rPr lang="en-US" altLang="ja-JP" dirty="0" err="1"/>
              <a:t>np.ones</a:t>
            </a:r>
            <a:r>
              <a:rPr lang="en-US" altLang="ja-JP" dirty="0"/>
              <a:t>((1,2))   </a:t>
            </a:r>
            <a:r>
              <a:rPr lang="en-US" altLang="ja-JP" i="1" dirty="0">
                <a:solidFill>
                  <a:srgbClr val="00B050"/>
                </a:solidFill>
              </a:rPr>
              <a:t># Create an array of all ones</a:t>
            </a:r>
          </a:p>
          <a:p>
            <a:pPr marL="82296" indent="0">
              <a:buNone/>
            </a:pPr>
            <a:r>
              <a:rPr lang="en-US" altLang="ja-JP" dirty="0"/>
              <a:t>print b              </a:t>
            </a:r>
            <a:r>
              <a:rPr lang="en-US" altLang="ja-JP" dirty="0" smtClean="0"/>
              <a:t>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"[[ 1.  1.]]"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c = </a:t>
            </a:r>
            <a:r>
              <a:rPr lang="en-US" altLang="ja-JP" dirty="0" err="1"/>
              <a:t>np.full</a:t>
            </a:r>
            <a:r>
              <a:rPr lang="en-US" altLang="ja-JP" dirty="0"/>
              <a:t>((2,2), 7) 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Create a constant array</a:t>
            </a:r>
          </a:p>
          <a:p>
            <a:pPr marL="82296" indent="0">
              <a:buNone/>
            </a:pPr>
            <a:r>
              <a:rPr lang="en-US" altLang="ja-JP" dirty="0"/>
              <a:t>print c               </a:t>
            </a:r>
            <a:r>
              <a:rPr lang="en-US" altLang="ja-JP" dirty="0" smtClean="0"/>
              <a:t>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"[[ 7.  7.]</a:t>
            </a:r>
          </a:p>
          <a:p>
            <a:pPr marL="82296" indent="0">
              <a:buNone/>
            </a:pPr>
            <a:r>
              <a:rPr lang="en-US" altLang="ja-JP" dirty="0"/>
              <a:t>                      </a:t>
            </a:r>
            <a:r>
              <a:rPr lang="en-US" altLang="ja-JP" dirty="0" smtClean="0"/>
              <a:t>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         </a:t>
            </a:r>
            <a:r>
              <a:rPr lang="en-US" altLang="ja-JP" i="1" dirty="0">
                <a:solidFill>
                  <a:srgbClr val="00B050"/>
                </a:solidFill>
              </a:rPr>
              <a:t>[ 7.  7.]]"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d = </a:t>
            </a:r>
            <a:r>
              <a:rPr lang="en-US" altLang="ja-JP" dirty="0" err="1"/>
              <a:t>np.eye</a:t>
            </a:r>
            <a:r>
              <a:rPr lang="en-US" altLang="ja-JP" dirty="0"/>
              <a:t>(2)        </a:t>
            </a:r>
            <a:r>
              <a:rPr lang="en-US" altLang="ja-JP" dirty="0" smtClean="0"/>
              <a:t>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Create a 2x2 identity matrix</a:t>
            </a:r>
          </a:p>
          <a:p>
            <a:pPr marL="82296" indent="0">
              <a:buNone/>
            </a:pPr>
            <a:r>
              <a:rPr lang="en-US" altLang="ja-JP" dirty="0"/>
              <a:t>print d             </a:t>
            </a:r>
            <a:r>
              <a:rPr lang="en-US" altLang="ja-JP" dirty="0" smtClean="0"/>
              <a:t>      </a:t>
            </a:r>
            <a:r>
              <a:rPr lang="en-US" altLang="ja-JP" i="1" dirty="0">
                <a:solidFill>
                  <a:srgbClr val="00B050"/>
                </a:solidFill>
              </a:rPr>
              <a:t># Prints "[[ 1.  0.]</a:t>
            </a:r>
          </a:p>
          <a:p>
            <a:pPr marL="82296" indent="0">
              <a:buNone/>
            </a:pPr>
            <a:r>
              <a:rPr lang="en-US" altLang="ja-JP" dirty="0"/>
              <a:t>                     </a:t>
            </a:r>
            <a:r>
              <a:rPr lang="en-US" altLang="ja-JP" dirty="0" smtClean="0"/>
              <a:t>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         </a:t>
            </a:r>
            <a:r>
              <a:rPr lang="en-US" altLang="ja-JP" i="1" dirty="0">
                <a:solidFill>
                  <a:srgbClr val="00B050"/>
                </a:solidFill>
              </a:rPr>
              <a:t>[ 0.  1.]]"</a:t>
            </a:r>
          </a:p>
          <a:p>
            <a:pPr marL="82296" indent="0">
              <a:buNone/>
            </a:pPr>
            <a:r>
              <a:rPr lang="en-US" altLang="ja-JP" dirty="0"/>
              <a:t>    </a:t>
            </a:r>
          </a:p>
          <a:p>
            <a:pPr marL="82296" indent="0">
              <a:buNone/>
            </a:pPr>
            <a:r>
              <a:rPr lang="en-US" altLang="ja-JP" dirty="0"/>
              <a:t>e = </a:t>
            </a:r>
            <a:r>
              <a:rPr lang="en-US" altLang="ja-JP" dirty="0" err="1"/>
              <a:t>np.random.random</a:t>
            </a:r>
            <a:r>
              <a:rPr lang="en-US" altLang="ja-JP" dirty="0"/>
              <a:t>((2,2)) </a:t>
            </a:r>
            <a:r>
              <a:rPr lang="en-US" altLang="ja-JP" dirty="0" smtClean="0"/>
              <a:t>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Create an array filled with random values</a:t>
            </a:r>
          </a:p>
          <a:p>
            <a:pPr marL="82296" indent="0">
              <a:buNone/>
            </a:pPr>
            <a:r>
              <a:rPr lang="en-US" altLang="ja-JP" dirty="0"/>
              <a:t>print e                     </a:t>
            </a:r>
            <a:r>
              <a:rPr lang="en-US" altLang="ja-JP" dirty="0" smtClean="0"/>
              <a:t>        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Might print "[[ 0.91940167  0.08143941]</a:t>
            </a:r>
          </a:p>
          <a:p>
            <a:pPr marL="82296" indent="0">
              <a:buNone/>
            </a:pPr>
            <a:r>
              <a:rPr lang="en-US" altLang="ja-JP" dirty="0"/>
              <a:t>                            </a:t>
            </a:r>
            <a:r>
              <a:rPr lang="en-US" altLang="ja-JP" dirty="0" smtClean="0"/>
              <a:t>           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              </a:t>
            </a:r>
            <a:r>
              <a:rPr lang="en-US" altLang="ja-JP" i="1" dirty="0">
                <a:solidFill>
                  <a:srgbClr val="00B050"/>
                </a:solidFill>
              </a:rPr>
              <a:t>[ 0.68744134  0.87236687]]"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34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Numpy</a:t>
            </a:r>
            <a:r>
              <a:rPr lang="en-US" altLang="ja-JP" dirty="0">
                <a:effectLst/>
              </a:rPr>
              <a:t>--</a:t>
            </a:r>
            <a:r>
              <a:rPr lang="en-US" altLang="ja-JP" dirty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ja-JP" b="1" dirty="0"/>
              <a:t>Array indexing</a:t>
            </a:r>
          </a:p>
          <a:p>
            <a:pPr marL="82296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</a:t>
            </a:r>
            <a:r>
              <a:rPr lang="en-US" altLang="ja-JP" dirty="0" smtClean="0"/>
              <a:t>np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Create the following rank 2 array with shape (3, 4)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[[ 1  2  3  4]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 [ 5  6  7  8]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 [ 9 10 11 12]]</a:t>
            </a:r>
          </a:p>
          <a:p>
            <a:pPr marL="82296" indent="0">
              <a:buNone/>
            </a:pPr>
            <a:r>
              <a:rPr lang="en-US" altLang="ja-JP" dirty="0"/>
              <a:t>a = </a:t>
            </a:r>
            <a:r>
              <a:rPr lang="en-US" altLang="ja-JP" dirty="0" err="1"/>
              <a:t>np.array</a:t>
            </a:r>
            <a:r>
              <a:rPr lang="en-US" altLang="ja-JP" dirty="0"/>
              <a:t>([[1,2,3,4], [5,6,7,8], [9,10,11,12]])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Use slicing to pull out the subarray consisting of the first 2 rows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and columns 1 and 2; b is the following array of shape (2, 2):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[[2 3]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 [6 7]]</a:t>
            </a:r>
          </a:p>
          <a:p>
            <a:pPr marL="82296" indent="0">
              <a:buNone/>
            </a:pPr>
            <a:r>
              <a:rPr lang="en-US" altLang="ja-JP" dirty="0"/>
              <a:t>b = a[:2, 1:3]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A slice of an array is a view into the same data, so modifying it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will modify the original array.</a:t>
            </a:r>
          </a:p>
          <a:p>
            <a:pPr marL="82296" indent="0">
              <a:buNone/>
            </a:pPr>
            <a:r>
              <a:rPr lang="en-US" altLang="ja-JP" dirty="0"/>
              <a:t>print a[0, 1]   </a:t>
            </a:r>
            <a:r>
              <a:rPr lang="en-US" altLang="ja-JP" dirty="0" smtClean="0"/>
              <a:t>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"2"</a:t>
            </a:r>
          </a:p>
          <a:p>
            <a:pPr marL="82296" indent="0">
              <a:buNone/>
            </a:pPr>
            <a:r>
              <a:rPr lang="en-US" altLang="ja-JP" dirty="0"/>
              <a:t>b[0, 0] = 77    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b[0, 0] is the same piece of data as a[0, 1]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smtClean="0"/>
              <a:t>a[0</a:t>
            </a:r>
            <a:r>
              <a:rPr lang="en-US" altLang="ja-JP" dirty="0"/>
              <a:t>, 1]   </a:t>
            </a:r>
            <a:r>
              <a:rPr lang="en-US" altLang="ja-JP" dirty="0" smtClean="0"/>
              <a:t>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</a:t>
            </a:r>
            <a:r>
              <a:rPr lang="en-US" altLang="ja-JP" i="1" dirty="0" smtClean="0">
                <a:solidFill>
                  <a:srgbClr val="00B050"/>
                </a:solidFill>
              </a:rPr>
              <a:t>77“</a:t>
            </a:r>
          </a:p>
          <a:p>
            <a:pPr marL="82296" indent="0">
              <a:buNone/>
            </a:pPr>
            <a:endParaRPr kumimoji="1" lang="en-US" altLang="ja-JP" i="1" dirty="0">
              <a:solidFill>
                <a:srgbClr val="00B050"/>
              </a:solidFill>
            </a:endParaRPr>
          </a:p>
          <a:p>
            <a:pPr marL="82296" indent="0">
              <a:buNone/>
            </a:pP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编程语言</a:t>
            </a:r>
            <a:r>
              <a:rPr kumimoji="1" lang="en-US" altLang="zh-CN" dirty="0" smtClean="0"/>
              <a:t>RANK</a:t>
            </a:r>
            <a:endParaRPr kumimoji="1" lang="ja-JP" altLang="en-US" dirty="0"/>
          </a:p>
        </p:txBody>
      </p:sp>
      <p:pic>
        <p:nvPicPr>
          <p:cNvPr id="1026" name="Picture 2" descr="http://www.linuxidc.com/upload/2016_10/1610082059805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246667" cy="5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481667" y="2455333"/>
            <a:ext cx="6212800" cy="2878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9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Numpy</a:t>
            </a:r>
            <a:r>
              <a:rPr lang="en-US" altLang="ja-JP" dirty="0">
                <a:effectLst/>
              </a:rPr>
              <a:t>--</a:t>
            </a:r>
            <a:r>
              <a:rPr lang="en-US" altLang="ja-JP" dirty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82296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Create the following rank 2 array with shape (3, 4)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[[ 1  2  3  4]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 [ 5  6  7  8]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 [ 9 10 11 12]]</a:t>
            </a:r>
          </a:p>
          <a:p>
            <a:pPr marL="82296" indent="0">
              <a:buNone/>
            </a:pPr>
            <a:r>
              <a:rPr lang="en-US" altLang="ja-JP" dirty="0"/>
              <a:t>a = </a:t>
            </a:r>
            <a:r>
              <a:rPr lang="en-US" altLang="ja-JP" dirty="0" err="1"/>
              <a:t>np.array</a:t>
            </a:r>
            <a:r>
              <a:rPr lang="en-US" altLang="ja-JP" dirty="0"/>
              <a:t>([[1,2,3,4], [5,6,7,8], [9,10,11,12]])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Two ways of accessing the data in the middle row of the array.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Mixing integer indexing with slices yields an array of lower rank,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while using only slices yields an array of the same rank as the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original array:</a:t>
            </a:r>
          </a:p>
          <a:p>
            <a:pPr marL="82296" indent="0">
              <a:buNone/>
            </a:pPr>
            <a:r>
              <a:rPr lang="en-US" altLang="ja-JP" dirty="0"/>
              <a:t>row_r1 = a[1, :]    # Rank 1 view of the second row of a  </a:t>
            </a:r>
          </a:p>
          <a:p>
            <a:pPr marL="82296" indent="0">
              <a:buNone/>
            </a:pPr>
            <a:r>
              <a:rPr lang="en-US" altLang="ja-JP" dirty="0"/>
              <a:t>row_r2 = a[1:2, :]  # Rank 2 view of the second row of a</a:t>
            </a:r>
          </a:p>
          <a:p>
            <a:pPr marL="82296" indent="0">
              <a:buNone/>
            </a:pPr>
            <a:r>
              <a:rPr lang="en-US" altLang="ja-JP" dirty="0"/>
              <a:t>print row_r1, row_r1.shape  # Prints "[5 6 7 8] (4,)"</a:t>
            </a:r>
          </a:p>
          <a:p>
            <a:pPr marL="82296" indent="0">
              <a:buNone/>
            </a:pPr>
            <a:r>
              <a:rPr lang="en-US" altLang="ja-JP" dirty="0"/>
              <a:t>print row_r2, row_r2.shape  # Prints "[[5 6 7 8]] (1, 4)"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We can make the same distinction when accessing columns of an array:</a:t>
            </a:r>
          </a:p>
          <a:p>
            <a:pPr marL="82296" indent="0">
              <a:buNone/>
            </a:pPr>
            <a:r>
              <a:rPr lang="en-US" altLang="ja-JP" dirty="0"/>
              <a:t>col_r1 = a[:, 1]</a:t>
            </a:r>
          </a:p>
          <a:p>
            <a:pPr marL="82296" indent="0">
              <a:buNone/>
            </a:pPr>
            <a:r>
              <a:rPr lang="en-US" altLang="ja-JP" dirty="0"/>
              <a:t>col_r2 = a[:, 1:2]</a:t>
            </a:r>
          </a:p>
          <a:p>
            <a:pPr marL="82296" indent="0">
              <a:buNone/>
            </a:pPr>
            <a:r>
              <a:rPr lang="en-US" altLang="ja-JP" dirty="0"/>
              <a:t>print col_r1, col_r1.shape  </a:t>
            </a:r>
            <a:r>
              <a:rPr lang="en-US" altLang="ja-JP" i="1" dirty="0">
                <a:solidFill>
                  <a:srgbClr val="00B050"/>
                </a:solidFill>
              </a:rPr>
              <a:t># Prints "[ 2  6 10] (3,)"</a:t>
            </a:r>
          </a:p>
          <a:p>
            <a:pPr marL="82296" indent="0">
              <a:buNone/>
            </a:pPr>
            <a:r>
              <a:rPr lang="en-US" altLang="ja-JP" dirty="0"/>
              <a:t>print col_r2, col_r2.shape  </a:t>
            </a:r>
            <a:r>
              <a:rPr lang="en-US" altLang="ja-JP" i="1" dirty="0">
                <a:solidFill>
                  <a:srgbClr val="00B050"/>
                </a:solidFill>
              </a:rPr>
              <a:t># Prints "[[ 2]</a:t>
            </a:r>
          </a:p>
          <a:p>
            <a:pPr marL="82296" indent="0">
              <a:buNone/>
            </a:pPr>
            <a:r>
              <a:rPr lang="en-US" altLang="ja-JP" dirty="0"/>
              <a:t>                            </a:t>
            </a:r>
            <a:r>
              <a:rPr lang="en-US" altLang="ja-JP" dirty="0" smtClean="0"/>
              <a:t>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         </a:t>
            </a:r>
            <a:r>
              <a:rPr lang="en-US" altLang="ja-JP" i="1" dirty="0">
                <a:solidFill>
                  <a:srgbClr val="00B050"/>
                </a:solidFill>
              </a:rPr>
              <a:t>[ 6]</a:t>
            </a:r>
          </a:p>
          <a:p>
            <a:pPr marL="82296" indent="0">
              <a:buNone/>
            </a:pPr>
            <a:r>
              <a:rPr lang="en-US" altLang="ja-JP" dirty="0"/>
              <a:t>                           </a:t>
            </a:r>
            <a:r>
              <a:rPr lang="en-US" altLang="ja-JP" dirty="0" smtClean="0"/>
              <a:t>              </a:t>
            </a:r>
            <a:r>
              <a:rPr lang="en-US" altLang="ja-JP" i="1" dirty="0">
                <a:solidFill>
                  <a:srgbClr val="00B050"/>
                </a:solidFill>
              </a:rPr>
              <a:t>#          [10]] (3, 1)"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58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Numpy</a:t>
            </a:r>
            <a:r>
              <a:rPr lang="en-US" altLang="ja-JP" dirty="0">
                <a:effectLst/>
              </a:rPr>
              <a:t>--</a:t>
            </a:r>
            <a:r>
              <a:rPr lang="en-US" altLang="ja-JP" dirty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a = </a:t>
            </a:r>
            <a:r>
              <a:rPr lang="en-US" altLang="ja-JP" dirty="0" err="1"/>
              <a:t>np.array</a:t>
            </a:r>
            <a:r>
              <a:rPr lang="en-US" altLang="ja-JP" dirty="0"/>
              <a:t>([[1,2], [3, 4], [5, 6]])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An example of integer array indexing.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The returned array will have shape (3,) and </a:t>
            </a:r>
          </a:p>
          <a:p>
            <a:pPr marL="82296" indent="0">
              <a:buNone/>
            </a:pPr>
            <a:r>
              <a:rPr lang="en-US" altLang="ja-JP" dirty="0"/>
              <a:t>print a[[0, 1, 2], [0, 1, 0]]  </a:t>
            </a:r>
            <a:r>
              <a:rPr lang="en-US" altLang="ja-JP" dirty="0" smtClean="0"/>
              <a:t>     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"[1 4 5]"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The above example of integer array indexing is equivalent to this: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np.array</a:t>
            </a:r>
            <a:r>
              <a:rPr lang="en-US" altLang="ja-JP" dirty="0"/>
              <a:t>([a[0, 0], a[1, 1], a[2, 0]])  </a:t>
            </a:r>
            <a:r>
              <a:rPr lang="en-US" altLang="ja-JP" dirty="0" smtClean="0"/>
              <a:t>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"[1 4 5]"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When using integer array indexing, you can reuse the same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element from the source array:</a:t>
            </a:r>
          </a:p>
          <a:p>
            <a:pPr marL="82296" indent="0">
              <a:buNone/>
            </a:pPr>
            <a:r>
              <a:rPr lang="en-US" altLang="ja-JP" dirty="0"/>
              <a:t>print a[[0, 0], [1, 1]]  </a:t>
            </a:r>
            <a:r>
              <a:rPr lang="en-US" altLang="ja-JP" dirty="0" smtClean="0"/>
              <a:t>           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"[2 2]"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Equivalent to the previous integer array indexing example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np.array</a:t>
            </a:r>
            <a:r>
              <a:rPr lang="en-US" altLang="ja-JP" dirty="0"/>
              <a:t>([a[0, 1], a[0, 1]])  </a:t>
            </a:r>
            <a:r>
              <a:rPr lang="en-US" altLang="ja-JP" dirty="0" smtClean="0"/>
              <a:t>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"[2 2]"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40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Numpy</a:t>
            </a:r>
            <a:r>
              <a:rPr lang="en-US" altLang="ja-JP" dirty="0">
                <a:effectLst/>
              </a:rPr>
              <a:t>--</a:t>
            </a:r>
            <a:r>
              <a:rPr lang="en-US" altLang="ja-JP" dirty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82296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Create a new array from which we will select elements</a:t>
            </a:r>
          </a:p>
          <a:p>
            <a:pPr marL="82296" indent="0">
              <a:buNone/>
            </a:pPr>
            <a:r>
              <a:rPr lang="en-US" altLang="ja-JP" dirty="0"/>
              <a:t>a = </a:t>
            </a:r>
            <a:r>
              <a:rPr lang="en-US" altLang="ja-JP" dirty="0" err="1"/>
              <a:t>np.array</a:t>
            </a:r>
            <a:r>
              <a:rPr lang="en-US" altLang="ja-JP" dirty="0"/>
              <a:t>([[1,2,3], [4,5,6], [7,8,9], [10, 11, 12]])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print a  </a:t>
            </a:r>
            <a:r>
              <a:rPr lang="en-US" altLang="ja-JP" dirty="0" smtClean="0"/>
              <a:t>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"array([[ 1,  2,  3],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       </a:t>
            </a:r>
            <a:r>
              <a:rPr lang="en-US" altLang="ja-JP" i="1" dirty="0">
                <a:solidFill>
                  <a:srgbClr val="00B050"/>
                </a:solidFill>
              </a:rPr>
              <a:t>#                [ 4,  5,  6],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      #                </a:t>
            </a:r>
            <a:r>
              <a:rPr lang="en-US" altLang="ja-JP" i="1" dirty="0">
                <a:solidFill>
                  <a:srgbClr val="00B050"/>
                </a:solidFill>
              </a:rPr>
              <a:t>[ 7,  8,  9],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      #                </a:t>
            </a:r>
            <a:r>
              <a:rPr lang="en-US" altLang="ja-JP" i="1" dirty="0">
                <a:solidFill>
                  <a:srgbClr val="00B050"/>
                </a:solidFill>
              </a:rPr>
              <a:t>[10, 11, 12]])"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Create an array of indices</a:t>
            </a:r>
          </a:p>
          <a:p>
            <a:pPr marL="82296" indent="0">
              <a:buNone/>
            </a:pPr>
            <a:r>
              <a:rPr lang="en-US" altLang="ja-JP" dirty="0"/>
              <a:t>b = </a:t>
            </a:r>
            <a:r>
              <a:rPr lang="en-US" altLang="ja-JP" dirty="0" err="1"/>
              <a:t>np.array</a:t>
            </a:r>
            <a:r>
              <a:rPr lang="en-US" altLang="ja-JP" dirty="0"/>
              <a:t>([0, 2, 0, 1])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Select one element from each row of a using the indices in b</a:t>
            </a:r>
          </a:p>
          <a:p>
            <a:pPr marL="82296" indent="0">
              <a:buNone/>
            </a:pPr>
            <a:r>
              <a:rPr lang="en-US" altLang="ja-JP" dirty="0"/>
              <a:t>print a[</a:t>
            </a:r>
            <a:r>
              <a:rPr lang="en-US" altLang="ja-JP" dirty="0" err="1"/>
              <a:t>np.arange</a:t>
            </a:r>
            <a:r>
              <a:rPr lang="en-US" altLang="ja-JP" dirty="0"/>
              <a:t>(4), b]  </a:t>
            </a:r>
            <a:r>
              <a:rPr lang="en-US" altLang="ja-JP" dirty="0" smtClean="0"/>
              <a:t>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"[ 1  6  7 11]"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Mutate one element from each row of a using the indices in b</a:t>
            </a:r>
          </a:p>
          <a:p>
            <a:pPr marL="82296" indent="0">
              <a:buNone/>
            </a:pPr>
            <a:r>
              <a:rPr lang="en-US" altLang="ja-JP" dirty="0"/>
              <a:t>a[</a:t>
            </a:r>
            <a:r>
              <a:rPr lang="en-US" altLang="ja-JP" dirty="0" err="1"/>
              <a:t>np.arange</a:t>
            </a:r>
            <a:r>
              <a:rPr lang="en-US" altLang="ja-JP" dirty="0"/>
              <a:t>(4), b] += 10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print a  </a:t>
            </a:r>
            <a:r>
              <a:rPr lang="en-US" altLang="ja-JP" dirty="0" smtClean="0"/>
              <a:t>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"array([[11,  2,  3],</a:t>
            </a:r>
          </a:p>
          <a:p>
            <a:pPr marL="82296" indent="0">
              <a:buNone/>
            </a:pPr>
            <a:r>
              <a:rPr lang="en-US" altLang="ja-JP" dirty="0"/>
              <a:t>        </a:t>
            </a:r>
            <a:r>
              <a:rPr lang="en-US" altLang="ja-JP" dirty="0" smtClean="0"/>
              <a:t>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               </a:t>
            </a:r>
            <a:r>
              <a:rPr lang="en-US" altLang="ja-JP" i="1" dirty="0">
                <a:solidFill>
                  <a:srgbClr val="00B050"/>
                </a:solidFill>
              </a:rPr>
              <a:t>[ 4,  5, 16],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          #                </a:t>
            </a:r>
            <a:r>
              <a:rPr lang="en-US" altLang="ja-JP" i="1" dirty="0">
                <a:solidFill>
                  <a:srgbClr val="00B050"/>
                </a:solidFill>
              </a:rPr>
              <a:t>[17,  8,  9],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          #                </a:t>
            </a:r>
            <a:r>
              <a:rPr lang="en-US" altLang="ja-JP" i="1" dirty="0">
                <a:solidFill>
                  <a:srgbClr val="00B050"/>
                </a:solidFill>
              </a:rPr>
              <a:t>[10, 21, 12]])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6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Numpy</a:t>
            </a:r>
            <a:r>
              <a:rPr lang="en-US" altLang="ja-JP" dirty="0">
                <a:effectLst/>
              </a:rPr>
              <a:t>--</a:t>
            </a:r>
            <a:r>
              <a:rPr lang="en-US" altLang="ja-JP" dirty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82296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a = </a:t>
            </a:r>
            <a:r>
              <a:rPr lang="en-US" altLang="ja-JP" dirty="0" err="1"/>
              <a:t>np.array</a:t>
            </a:r>
            <a:r>
              <a:rPr lang="en-US" altLang="ja-JP" dirty="0"/>
              <a:t>([[1,2], [3, 4], [5, 6]])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err="1"/>
              <a:t>bool_idx</a:t>
            </a:r>
            <a:r>
              <a:rPr lang="en-US" altLang="ja-JP" dirty="0"/>
              <a:t> = (a &gt; 2)  </a:t>
            </a:r>
            <a:r>
              <a:rPr lang="en-US" altLang="ja-JP" i="1" dirty="0">
                <a:solidFill>
                  <a:srgbClr val="00B050"/>
                </a:solidFill>
              </a:rPr>
              <a:t># Find the elements of a that are bigger than 2;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   # </a:t>
            </a:r>
            <a:r>
              <a:rPr lang="en-US" altLang="ja-JP" i="1" dirty="0">
                <a:solidFill>
                  <a:srgbClr val="00B050"/>
                </a:solidFill>
              </a:rPr>
              <a:t>this returns a </a:t>
            </a:r>
            <a:r>
              <a:rPr lang="en-US" altLang="ja-JP" i="1" dirty="0" err="1">
                <a:solidFill>
                  <a:srgbClr val="00B050"/>
                </a:solidFill>
              </a:rPr>
              <a:t>numpy</a:t>
            </a:r>
            <a:r>
              <a:rPr lang="en-US" altLang="ja-JP" i="1" dirty="0">
                <a:solidFill>
                  <a:srgbClr val="00B050"/>
                </a:solidFill>
              </a:rPr>
              <a:t> array of Booleans of the same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   # </a:t>
            </a:r>
            <a:r>
              <a:rPr lang="en-US" altLang="ja-JP" i="1" dirty="0">
                <a:solidFill>
                  <a:srgbClr val="00B050"/>
                </a:solidFill>
              </a:rPr>
              <a:t>shape as a, where each slot of </a:t>
            </a:r>
            <a:r>
              <a:rPr lang="en-US" altLang="ja-JP" i="1" dirty="0" err="1">
                <a:solidFill>
                  <a:srgbClr val="00B050"/>
                </a:solidFill>
              </a:rPr>
              <a:t>bool_idx</a:t>
            </a:r>
            <a:r>
              <a:rPr lang="en-US" altLang="ja-JP" i="1" dirty="0">
                <a:solidFill>
                  <a:srgbClr val="00B050"/>
                </a:solidFill>
              </a:rPr>
              <a:t> tells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   # </a:t>
            </a:r>
            <a:r>
              <a:rPr lang="en-US" altLang="ja-JP" i="1" dirty="0">
                <a:solidFill>
                  <a:srgbClr val="00B050"/>
                </a:solidFill>
              </a:rPr>
              <a:t>whether that element of a is &gt; 2.</a:t>
            </a:r>
          </a:p>
          <a:p>
            <a:pPr marL="82296" indent="0">
              <a:buNone/>
            </a:pPr>
            <a:r>
              <a:rPr lang="en-US" altLang="ja-JP" dirty="0"/>
              <a:t>            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bool_idx</a:t>
            </a:r>
            <a:r>
              <a:rPr lang="en-US" altLang="ja-JP" dirty="0"/>
              <a:t>      </a:t>
            </a:r>
            <a:r>
              <a:rPr lang="en-US" altLang="ja-JP" i="1" dirty="0">
                <a:solidFill>
                  <a:srgbClr val="00B050"/>
                </a:solidFill>
              </a:rPr>
              <a:t># Prints "[[False False]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  #          </a:t>
            </a:r>
            <a:r>
              <a:rPr lang="en-US" altLang="ja-JP" i="1" dirty="0">
                <a:solidFill>
                  <a:srgbClr val="00B050"/>
                </a:solidFill>
              </a:rPr>
              <a:t>[ True  True]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   </a:t>
            </a:r>
            <a:r>
              <a:rPr lang="en-US" altLang="ja-JP" i="1" dirty="0">
                <a:solidFill>
                  <a:srgbClr val="00B050"/>
                </a:solidFill>
              </a:rPr>
              <a:t>#          [ True  True]]"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We use </a:t>
            </a:r>
            <a:r>
              <a:rPr lang="en-US" altLang="ja-JP" i="1" dirty="0" err="1">
                <a:solidFill>
                  <a:srgbClr val="00B050"/>
                </a:solidFill>
              </a:rPr>
              <a:t>boolean</a:t>
            </a:r>
            <a:r>
              <a:rPr lang="en-US" altLang="ja-JP" i="1" dirty="0">
                <a:solidFill>
                  <a:srgbClr val="00B050"/>
                </a:solidFill>
              </a:rPr>
              <a:t> array indexing to construct a rank 1 array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consisting of the elements of a corresponding to the True values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of </a:t>
            </a:r>
            <a:r>
              <a:rPr lang="en-US" altLang="ja-JP" i="1" dirty="0" err="1">
                <a:solidFill>
                  <a:srgbClr val="00B050"/>
                </a:solidFill>
              </a:rPr>
              <a:t>bool_idx</a:t>
            </a:r>
            <a:endParaRPr lang="en-US" altLang="ja-JP" i="1" dirty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altLang="ja-JP" dirty="0"/>
              <a:t>print a[</a:t>
            </a:r>
            <a:r>
              <a:rPr lang="en-US" altLang="ja-JP" dirty="0" err="1"/>
              <a:t>bool_idx</a:t>
            </a:r>
            <a:r>
              <a:rPr lang="en-US" altLang="ja-JP" dirty="0"/>
              <a:t>]  </a:t>
            </a:r>
            <a:r>
              <a:rPr lang="en-US" altLang="ja-JP" i="1" dirty="0">
                <a:solidFill>
                  <a:srgbClr val="00B050"/>
                </a:solidFill>
              </a:rPr>
              <a:t># Prints "[3 4 5 6]"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We can do all of the above in a single concise statement:</a:t>
            </a:r>
          </a:p>
          <a:p>
            <a:pPr marL="82296" indent="0">
              <a:buNone/>
            </a:pPr>
            <a:r>
              <a:rPr lang="en-US" altLang="ja-JP" dirty="0"/>
              <a:t>print a[a &gt; 2]     </a:t>
            </a:r>
            <a:r>
              <a:rPr lang="en-US" altLang="ja-JP" dirty="0" smtClean="0"/>
              <a:t>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"[3 4 5 6]"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19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Numpy</a:t>
            </a:r>
            <a:r>
              <a:rPr lang="en-US" altLang="ja-JP" dirty="0">
                <a:effectLst/>
              </a:rPr>
              <a:t>--</a:t>
            </a:r>
            <a:r>
              <a:rPr lang="en-US" altLang="ja-JP" dirty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/>
              <a:t>Datatypes</a:t>
            </a:r>
          </a:p>
          <a:p>
            <a:pPr marL="82296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np.array</a:t>
            </a:r>
            <a:r>
              <a:rPr lang="en-US" altLang="ja-JP" dirty="0"/>
              <a:t>([1, 2])  </a:t>
            </a:r>
            <a:r>
              <a:rPr lang="en-US" altLang="ja-JP" dirty="0" smtClean="0"/>
              <a:t>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Let </a:t>
            </a:r>
            <a:r>
              <a:rPr lang="en-US" altLang="ja-JP" i="1" dirty="0" err="1">
                <a:solidFill>
                  <a:srgbClr val="00B050"/>
                </a:solidFill>
              </a:rPr>
              <a:t>numpy</a:t>
            </a:r>
            <a:r>
              <a:rPr lang="en-US" altLang="ja-JP" i="1" dirty="0">
                <a:solidFill>
                  <a:srgbClr val="00B050"/>
                </a:solidFill>
              </a:rPr>
              <a:t> choose the datatype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x.dtype</a:t>
            </a:r>
            <a:r>
              <a:rPr lang="en-US" altLang="ja-JP" dirty="0"/>
              <a:t>         </a:t>
            </a:r>
            <a:r>
              <a:rPr lang="en-US" altLang="ja-JP" dirty="0" smtClean="0"/>
              <a:t>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"int64"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np.array</a:t>
            </a:r>
            <a:r>
              <a:rPr lang="en-US" altLang="ja-JP" dirty="0"/>
              <a:t>([1.0, 2.0])  </a:t>
            </a:r>
            <a:r>
              <a:rPr lang="en-US" altLang="ja-JP" i="1" dirty="0">
                <a:solidFill>
                  <a:srgbClr val="00B050"/>
                </a:solidFill>
              </a:rPr>
              <a:t># Let </a:t>
            </a:r>
            <a:r>
              <a:rPr lang="en-US" altLang="ja-JP" i="1" dirty="0" err="1">
                <a:solidFill>
                  <a:srgbClr val="00B050"/>
                </a:solidFill>
              </a:rPr>
              <a:t>numpy</a:t>
            </a:r>
            <a:r>
              <a:rPr lang="en-US" altLang="ja-JP" i="1" dirty="0">
                <a:solidFill>
                  <a:srgbClr val="00B050"/>
                </a:solidFill>
              </a:rPr>
              <a:t> choose the datatype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x.dtype</a:t>
            </a:r>
            <a:r>
              <a:rPr lang="en-US" altLang="ja-JP" dirty="0"/>
              <a:t>             </a:t>
            </a:r>
            <a:r>
              <a:rPr lang="en-US" altLang="ja-JP" dirty="0" smtClean="0"/>
              <a:t>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"float64"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np.array</a:t>
            </a:r>
            <a:r>
              <a:rPr lang="en-US" altLang="ja-JP" dirty="0"/>
              <a:t>([1, 2], </a:t>
            </a:r>
            <a:r>
              <a:rPr lang="en-US" altLang="ja-JP" dirty="0" err="1"/>
              <a:t>dtype</a:t>
            </a:r>
            <a:r>
              <a:rPr lang="en-US" altLang="ja-JP" dirty="0"/>
              <a:t>=np.int64)  </a:t>
            </a:r>
            <a:r>
              <a:rPr lang="en-US" altLang="ja-JP" i="1" dirty="0">
                <a:solidFill>
                  <a:srgbClr val="00B050"/>
                </a:solidFill>
              </a:rPr>
              <a:t># Force a particular datatype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x.dtype</a:t>
            </a:r>
            <a:r>
              <a:rPr lang="en-US" altLang="ja-JP" dirty="0"/>
              <a:t>                         </a:t>
            </a:r>
            <a:r>
              <a:rPr lang="en-US" altLang="ja-JP" i="1" dirty="0">
                <a:solidFill>
                  <a:srgbClr val="00B050"/>
                </a:solidFill>
              </a:rPr>
              <a:t># Prints "</a:t>
            </a:r>
            <a:r>
              <a:rPr lang="en-US" altLang="ja-JP" i="1" dirty="0" smtClean="0">
                <a:solidFill>
                  <a:srgbClr val="00B050"/>
                </a:solidFill>
              </a:rPr>
              <a:t>int64“</a:t>
            </a:r>
          </a:p>
          <a:p>
            <a:pPr marL="82296" indent="0">
              <a:buNone/>
            </a:pPr>
            <a:endParaRPr kumimoji="1" lang="en-US" altLang="ja-JP" i="1" dirty="0" smtClean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zh-CN" altLang="en-US" i="1" dirty="0" smtClean="0">
                <a:solidFill>
                  <a:srgbClr val="00B050"/>
                </a:solidFill>
              </a:rPr>
              <a:t>文档链接</a:t>
            </a:r>
            <a:endParaRPr kumimoji="1" lang="en-US" altLang="ja-JP" i="1" dirty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https://docs.scipy.org/doc/numpy/reference/arrays.dtypes.html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17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Numpy</a:t>
            </a:r>
            <a:r>
              <a:rPr lang="en-US" altLang="ja-JP" dirty="0">
                <a:effectLst/>
              </a:rPr>
              <a:t>--</a:t>
            </a:r>
            <a:r>
              <a:rPr lang="en-US" altLang="ja-JP" dirty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4038600" cy="4800600"/>
          </a:xfrm>
        </p:spPr>
        <p:txBody>
          <a:bodyPr>
            <a:normAutofit fontScale="40000" lnSpcReduction="20000"/>
          </a:bodyPr>
          <a:lstStyle/>
          <a:p>
            <a:r>
              <a:rPr lang="en-US" altLang="ja-JP" dirty="0"/>
              <a:t>Array math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np.array</a:t>
            </a:r>
            <a:r>
              <a:rPr lang="en-US" altLang="ja-JP" dirty="0"/>
              <a:t>([[1,2],[3,4]], </a:t>
            </a:r>
            <a:r>
              <a:rPr lang="en-US" altLang="ja-JP" dirty="0" err="1"/>
              <a:t>dtype</a:t>
            </a:r>
            <a:r>
              <a:rPr lang="en-US" altLang="ja-JP" dirty="0"/>
              <a:t>=np.float64)</a:t>
            </a:r>
          </a:p>
          <a:p>
            <a:pPr marL="82296" indent="0">
              <a:buNone/>
            </a:pPr>
            <a:r>
              <a:rPr lang="en-US" altLang="ja-JP" dirty="0"/>
              <a:t>y = </a:t>
            </a:r>
            <a:r>
              <a:rPr lang="en-US" altLang="ja-JP" dirty="0" err="1"/>
              <a:t>np.array</a:t>
            </a:r>
            <a:r>
              <a:rPr lang="en-US" altLang="ja-JP" dirty="0"/>
              <a:t>([[5,6],[7,8]], </a:t>
            </a:r>
            <a:r>
              <a:rPr lang="en-US" altLang="ja-JP" dirty="0" err="1"/>
              <a:t>dtype</a:t>
            </a:r>
            <a:r>
              <a:rPr lang="en-US" altLang="ja-JP" dirty="0"/>
              <a:t>=np.float64)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>
                <a:solidFill>
                  <a:srgbClr val="00B050"/>
                </a:solidFill>
              </a:rPr>
              <a:t># Elementwise sum; both produce the array</a:t>
            </a:r>
          </a:p>
          <a:p>
            <a:pPr marL="82296" indent="0">
              <a:buNone/>
            </a:pPr>
            <a:r>
              <a:rPr lang="en-US" altLang="ja-JP" dirty="0">
                <a:solidFill>
                  <a:srgbClr val="00B050"/>
                </a:solidFill>
              </a:rPr>
              <a:t># [[ 6.0  8.0]</a:t>
            </a:r>
          </a:p>
          <a:p>
            <a:pPr marL="82296" indent="0">
              <a:buNone/>
            </a:pPr>
            <a:r>
              <a:rPr lang="en-US" altLang="ja-JP" dirty="0">
                <a:solidFill>
                  <a:srgbClr val="00B050"/>
                </a:solidFill>
              </a:rPr>
              <a:t>#  [10.0 12.0]]</a:t>
            </a:r>
          </a:p>
          <a:p>
            <a:pPr marL="82296" indent="0">
              <a:buNone/>
            </a:pPr>
            <a:r>
              <a:rPr lang="en-US" altLang="ja-JP" dirty="0"/>
              <a:t>print x + y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np.add</a:t>
            </a:r>
            <a:r>
              <a:rPr lang="en-US" altLang="ja-JP" dirty="0"/>
              <a:t>(x, y)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Elementwise difference; both produce the array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[[-4.0 -4.0]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 [-4.0 -4.0]]</a:t>
            </a:r>
          </a:p>
          <a:p>
            <a:pPr marL="82296" indent="0">
              <a:buNone/>
            </a:pPr>
            <a:r>
              <a:rPr lang="en-US" altLang="ja-JP" dirty="0"/>
              <a:t>print x - y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np.subtract</a:t>
            </a:r>
            <a:r>
              <a:rPr lang="en-US" altLang="ja-JP" dirty="0"/>
              <a:t>(x, y</a:t>
            </a:r>
            <a:r>
              <a:rPr lang="en-US" altLang="ja-JP" dirty="0" smtClean="0"/>
              <a:t>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474208" y="1447800"/>
            <a:ext cx="3593592" cy="480060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altLang="ja-JP" dirty="0" smtClean="0"/>
              <a:t>import </a:t>
            </a:r>
            <a:r>
              <a:rPr lang="en-US" altLang="ja-JP" dirty="0" err="1" smtClean="0"/>
              <a:t>numpy</a:t>
            </a:r>
            <a:r>
              <a:rPr lang="en-US" altLang="ja-JP" dirty="0" smtClean="0"/>
              <a:t> as np</a:t>
            </a:r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# Elementwise product; both produce the array</a:t>
            </a:r>
          </a:p>
          <a:p>
            <a:pPr marL="82296" indent="0">
              <a:buFont typeface="Wingdings 2"/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# [[ 5.0 12.0]</a:t>
            </a:r>
          </a:p>
          <a:p>
            <a:pPr marL="82296" indent="0">
              <a:buFont typeface="Wingdings 2"/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#  [21.0 32.0]]</a:t>
            </a:r>
          </a:p>
          <a:p>
            <a:pPr marL="82296" indent="0">
              <a:buFont typeface="Wingdings 2"/>
              <a:buNone/>
            </a:pPr>
            <a:r>
              <a:rPr lang="en-US" altLang="ja-JP" dirty="0" smtClean="0"/>
              <a:t>print x * y</a:t>
            </a:r>
          </a:p>
          <a:p>
            <a:pPr marL="82296" indent="0">
              <a:buFont typeface="Wingdings 2"/>
              <a:buNone/>
            </a:pPr>
            <a:r>
              <a:rPr lang="en-US" altLang="ja-JP" dirty="0" smtClean="0"/>
              <a:t>print </a:t>
            </a:r>
            <a:r>
              <a:rPr lang="en-US" altLang="ja-JP" dirty="0" err="1" smtClean="0"/>
              <a:t>np.multiply</a:t>
            </a:r>
            <a:r>
              <a:rPr lang="en-US" altLang="ja-JP" dirty="0" smtClean="0"/>
              <a:t>(x, y)</a:t>
            </a:r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# Elementwise division; both produce the array</a:t>
            </a:r>
          </a:p>
          <a:p>
            <a:pPr marL="82296" indent="0">
              <a:buFont typeface="Wingdings 2"/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# [[ 0.2         0.33333333]</a:t>
            </a:r>
          </a:p>
          <a:p>
            <a:pPr marL="82296" indent="0">
              <a:buFont typeface="Wingdings 2"/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#  [ 0.42857143  0.5       ]]</a:t>
            </a:r>
          </a:p>
          <a:p>
            <a:pPr marL="82296" indent="0">
              <a:buFont typeface="Wingdings 2"/>
              <a:buNone/>
            </a:pPr>
            <a:r>
              <a:rPr lang="en-US" altLang="ja-JP" dirty="0" smtClean="0"/>
              <a:t>print x / y</a:t>
            </a:r>
          </a:p>
          <a:p>
            <a:pPr marL="82296" indent="0">
              <a:buFont typeface="Wingdings 2"/>
              <a:buNone/>
            </a:pPr>
            <a:r>
              <a:rPr lang="en-US" altLang="ja-JP" dirty="0" smtClean="0"/>
              <a:t>print </a:t>
            </a:r>
            <a:r>
              <a:rPr lang="en-US" altLang="ja-JP" dirty="0" err="1" smtClean="0"/>
              <a:t>np.divide</a:t>
            </a:r>
            <a:r>
              <a:rPr lang="en-US" altLang="ja-JP" dirty="0" smtClean="0"/>
              <a:t>(x, y)</a:t>
            </a:r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# Elementwise square root; produces the array</a:t>
            </a:r>
          </a:p>
          <a:p>
            <a:pPr marL="82296" indent="0">
              <a:buFont typeface="Wingdings 2"/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# [[ 1.          1.41421356]</a:t>
            </a:r>
          </a:p>
          <a:p>
            <a:pPr marL="82296" indent="0">
              <a:buFont typeface="Wingdings 2"/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#  [ 1.73205081  2.        ]]</a:t>
            </a:r>
          </a:p>
          <a:p>
            <a:pPr marL="82296" indent="0">
              <a:buNone/>
            </a:pPr>
            <a:r>
              <a:rPr lang="en-US" altLang="ja-JP" dirty="0" smtClean="0"/>
              <a:t>print </a:t>
            </a:r>
            <a:r>
              <a:rPr lang="en-US" altLang="ja-JP" dirty="0" err="1" smtClean="0"/>
              <a:t>np.sqrt</a:t>
            </a:r>
            <a:r>
              <a:rPr lang="en-US" altLang="ja-JP" dirty="0" smtClean="0"/>
              <a:t>(x)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9351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Numpy</a:t>
            </a:r>
            <a:r>
              <a:rPr lang="en-US" altLang="ja-JP" dirty="0">
                <a:effectLst/>
              </a:rPr>
              <a:t>--</a:t>
            </a:r>
            <a:r>
              <a:rPr lang="en-US" altLang="ja-JP" dirty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82296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np.array</a:t>
            </a:r>
            <a:r>
              <a:rPr lang="en-US" altLang="ja-JP" dirty="0"/>
              <a:t>([[1,2],[3,4]])</a:t>
            </a:r>
          </a:p>
          <a:p>
            <a:pPr marL="82296" indent="0">
              <a:buNone/>
            </a:pPr>
            <a:r>
              <a:rPr lang="en-US" altLang="ja-JP" dirty="0"/>
              <a:t>y = </a:t>
            </a:r>
            <a:r>
              <a:rPr lang="en-US" altLang="ja-JP" dirty="0" err="1"/>
              <a:t>np.array</a:t>
            </a:r>
            <a:r>
              <a:rPr lang="en-US" altLang="ja-JP" dirty="0"/>
              <a:t>([[5,6],[7,8]])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v = </a:t>
            </a:r>
            <a:r>
              <a:rPr lang="en-US" altLang="ja-JP" dirty="0" err="1"/>
              <a:t>np.array</a:t>
            </a:r>
            <a:r>
              <a:rPr lang="en-US" altLang="ja-JP" dirty="0"/>
              <a:t>([9,10])</a:t>
            </a:r>
          </a:p>
          <a:p>
            <a:pPr marL="82296" indent="0">
              <a:buNone/>
            </a:pPr>
            <a:r>
              <a:rPr lang="en-US" altLang="ja-JP" dirty="0"/>
              <a:t>w = </a:t>
            </a:r>
            <a:r>
              <a:rPr lang="en-US" altLang="ja-JP" dirty="0" err="1"/>
              <a:t>np.array</a:t>
            </a:r>
            <a:r>
              <a:rPr lang="en-US" altLang="ja-JP" dirty="0"/>
              <a:t>([11, 12])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Inner product of vectors; both produce 219</a:t>
            </a:r>
          </a:p>
          <a:p>
            <a:pPr marL="82296" indent="0">
              <a:buNone/>
            </a:pPr>
            <a:r>
              <a:rPr lang="en-US" altLang="ja-JP" dirty="0"/>
              <a:t>print v.dot(w)</a:t>
            </a:r>
          </a:p>
          <a:p>
            <a:pPr marL="82296" indent="0">
              <a:buNone/>
            </a:pPr>
            <a:r>
              <a:rPr lang="en-US" altLang="ja-JP" dirty="0"/>
              <a:t>print np.dot(v, w)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Matrix / vector product; both produce the rank 1 array [29 67]</a:t>
            </a:r>
          </a:p>
          <a:p>
            <a:pPr marL="82296" indent="0">
              <a:buNone/>
            </a:pPr>
            <a:r>
              <a:rPr lang="en-US" altLang="ja-JP" dirty="0"/>
              <a:t>print x.dot(v)</a:t>
            </a:r>
          </a:p>
          <a:p>
            <a:pPr marL="82296" indent="0">
              <a:buNone/>
            </a:pPr>
            <a:r>
              <a:rPr lang="en-US" altLang="ja-JP" dirty="0"/>
              <a:t>print np.dot(x, v)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Matrix / matrix product; both produce the rank 2 array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[[19 22]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 [43 50]]</a:t>
            </a:r>
          </a:p>
          <a:p>
            <a:pPr marL="82296" indent="0">
              <a:buNone/>
            </a:pPr>
            <a:r>
              <a:rPr lang="en-US" altLang="ja-JP" dirty="0"/>
              <a:t>print x.dot(y)</a:t>
            </a:r>
          </a:p>
          <a:p>
            <a:pPr marL="82296" indent="0">
              <a:buNone/>
            </a:pPr>
            <a:r>
              <a:rPr lang="en-US" altLang="ja-JP" dirty="0"/>
              <a:t>print np.dot(x,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013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Numpy</a:t>
            </a:r>
            <a:r>
              <a:rPr lang="en-US" altLang="ja-JP" dirty="0">
                <a:effectLst/>
              </a:rPr>
              <a:t>--</a:t>
            </a:r>
            <a:r>
              <a:rPr lang="en-US" altLang="ja-JP" dirty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82296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np.array</a:t>
            </a:r>
            <a:r>
              <a:rPr lang="en-US" altLang="ja-JP" dirty="0"/>
              <a:t>([[1,2],[3,4]])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np.sum</a:t>
            </a:r>
            <a:r>
              <a:rPr lang="en-US" altLang="ja-JP" dirty="0"/>
              <a:t>(x)  </a:t>
            </a:r>
            <a:r>
              <a:rPr lang="en-US" altLang="ja-JP" dirty="0" smtClean="0"/>
              <a:t>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Compute sum of all elements; prints "10"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np.sum</a:t>
            </a:r>
            <a:r>
              <a:rPr lang="en-US" altLang="ja-JP" dirty="0"/>
              <a:t>(x, axis=0)  </a:t>
            </a:r>
            <a:r>
              <a:rPr lang="en-US" altLang="ja-JP" i="1" dirty="0">
                <a:solidFill>
                  <a:srgbClr val="00B050"/>
                </a:solidFill>
              </a:rPr>
              <a:t># Compute sum of each column; prints "[4 6]"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np.sum</a:t>
            </a:r>
            <a:r>
              <a:rPr lang="en-US" altLang="ja-JP" dirty="0"/>
              <a:t>(x, axis=1)  </a:t>
            </a:r>
            <a:r>
              <a:rPr lang="en-US" altLang="ja-JP" i="1" dirty="0">
                <a:solidFill>
                  <a:srgbClr val="00B050"/>
                </a:solidFill>
              </a:rPr>
              <a:t># Compute sum of each row; prints "[3 7</a:t>
            </a:r>
            <a:r>
              <a:rPr lang="en-US" altLang="ja-JP" i="1" dirty="0" smtClean="0">
                <a:solidFill>
                  <a:srgbClr val="00B050"/>
                </a:solidFill>
              </a:rPr>
              <a:t>]“</a:t>
            </a:r>
          </a:p>
          <a:p>
            <a:pPr marL="82296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np.array</a:t>
            </a:r>
            <a:r>
              <a:rPr lang="en-US" altLang="ja-JP" dirty="0"/>
              <a:t>([[1,2], [3,4]])</a:t>
            </a:r>
          </a:p>
          <a:p>
            <a:pPr marL="82296" indent="0">
              <a:buNone/>
            </a:pPr>
            <a:r>
              <a:rPr lang="en-US" altLang="ja-JP" dirty="0"/>
              <a:t>print x    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"[[1 2]</a:t>
            </a:r>
          </a:p>
          <a:p>
            <a:pPr marL="82296" indent="0">
              <a:buNone/>
            </a:pPr>
            <a:r>
              <a:rPr lang="en-US" altLang="ja-JP" dirty="0"/>
              <a:t>           </a:t>
            </a:r>
            <a:r>
              <a:rPr lang="en-US" altLang="ja-JP" dirty="0" smtClean="0"/>
              <a:t>    </a:t>
            </a:r>
            <a:r>
              <a:rPr lang="en-US" altLang="ja-JP" i="1" dirty="0" smtClean="0">
                <a:solidFill>
                  <a:srgbClr val="00B050"/>
                </a:solidFill>
              </a:rPr>
              <a:t>#          </a:t>
            </a:r>
            <a:r>
              <a:rPr lang="en-US" altLang="ja-JP" i="1" dirty="0">
                <a:solidFill>
                  <a:srgbClr val="00B050"/>
                </a:solidFill>
              </a:rPr>
              <a:t>[3 4]]"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x.T</a:t>
            </a:r>
            <a:r>
              <a:rPr lang="en-US" altLang="ja-JP" dirty="0"/>
              <a:t>  </a:t>
            </a:r>
            <a:r>
              <a:rPr lang="en-US" altLang="ja-JP" i="1" dirty="0">
                <a:solidFill>
                  <a:srgbClr val="00B050"/>
                </a:solidFill>
              </a:rPr>
              <a:t># Prints "[[1 3]</a:t>
            </a:r>
          </a:p>
          <a:p>
            <a:pPr marL="82296" indent="0">
              <a:buNone/>
            </a:pPr>
            <a:r>
              <a:rPr lang="en-US" altLang="ja-JP" dirty="0"/>
              <a:t>           </a:t>
            </a:r>
            <a:r>
              <a:rPr lang="en-US" altLang="ja-JP" dirty="0" smtClean="0"/>
              <a:t>    </a:t>
            </a:r>
            <a:r>
              <a:rPr lang="en-US" altLang="ja-JP" i="1" dirty="0" smtClean="0">
                <a:solidFill>
                  <a:srgbClr val="00B050"/>
                </a:solidFill>
              </a:rPr>
              <a:t>#          </a:t>
            </a:r>
            <a:r>
              <a:rPr lang="en-US" altLang="ja-JP" i="1" dirty="0">
                <a:solidFill>
                  <a:srgbClr val="00B050"/>
                </a:solidFill>
              </a:rPr>
              <a:t>[2 4]]"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Note that taking the transpose of a rank 1 array does nothing:</a:t>
            </a:r>
          </a:p>
          <a:p>
            <a:pPr marL="82296" indent="0">
              <a:buNone/>
            </a:pPr>
            <a:r>
              <a:rPr lang="en-US" altLang="ja-JP" dirty="0"/>
              <a:t>v = </a:t>
            </a:r>
            <a:r>
              <a:rPr lang="en-US" altLang="ja-JP" dirty="0" err="1"/>
              <a:t>np.array</a:t>
            </a:r>
            <a:r>
              <a:rPr lang="en-US" altLang="ja-JP" dirty="0"/>
              <a:t>([1,2,3])</a:t>
            </a:r>
          </a:p>
          <a:p>
            <a:pPr marL="82296" indent="0">
              <a:buNone/>
            </a:pPr>
            <a:r>
              <a:rPr lang="en-US" altLang="ja-JP" dirty="0"/>
              <a:t>print v    </a:t>
            </a:r>
            <a:r>
              <a:rPr lang="en-US" altLang="ja-JP" dirty="0" smtClean="0"/>
              <a:t>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"[1 2 3]"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v.T</a:t>
            </a:r>
            <a:r>
              <a:rPr lang="en-US" altLang="ja-JP" dirty="0"/>
              <a:t>  </a:t>
            </a:r>
            <a:r>
              <a:rPr lang="en-US" altLang="ja-JP" dirty="0" smtClean="0"/>
              <a:t>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"[1 2 3]"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94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Numpy</a:t>
            </a:r>
            <a:r>
              <a:rPr lang="en-US" altLang="ja-JP" dirty="0">
                <a:effectLst/>
              </a:rPr>
              <a:t>--</a:t>
            </a:r>
            <a:r>
              <a:rPr lang="en-US" altLang="ja-JP" dirty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ja-JP" b="1" dirty="0"/>
              <a:t>Broadcasting</a:t>
            </a:r>
          </a:p>
          <a:p>
            <a:pPr marL="82296" indent="0">
              <a:buNone/>
            </a:pPr>
            <a:r>
              <a:rPr lang="zh-CN" altLang="en-US" dirty="0" smtClean="0"/>
              <a:t>最原始做法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We will add the vector v to each row of the matrix x,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storing the result in the matrix y</a:t>
            </a:r>
          </a:p>
          <a:p>
            <a:pPr marL="82296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np.array</a:t>
            </a:r>
            <a:r>
              <a:rPr lang="en-US" altLang="ja-JP" dirty="0"/>
              <a:t>([[1,2,3], [4,5,6], [7,8,9], [10, 11, 12]])</a:t>
            </a:r>
          </a:p>
          <a:p>
            <a:pPr marL="82296" indent="0">
              <a:buNone/>
            </a:pPr>
            <a:r>
              <a:rPr lang="en-US" altLang="ja-JP" dirty="0"/>
              <a:t>v = </a:t>
            </a:r>
            <a:r>
              <a:rPr lang="en-US" altLang="ja-JP" dirty="0" err="1"/>
              <a:t>np.array</a:t>
            </a:r>
            <a:r>
              <a:rPr lang="en-US" altLang="ja-JP" dirty="0"/>
              <a:t>([1, 0, 1])</a:t>
            </a:r>
          </a:p>
          <a:p>
            <a:pPr marL="82296" indent="0">
              <a:buNone/>
            </a:pPr>
            <a:r>
              <a:rPr lang="en-US" altLang="ja-JP" dirty="0"/>
              <a:t>y = </a:t>
            </a:r>
            <a:r>
              <a:rPr lang="en-US" altLang="ja-JP" dirty="0" err="1"/>
              <a:t>np.empty_like</a:t>
            </a:r>
            <a:r>
              <a:rPr lang="en-US" altLang="ja-JP" dirty="0"/>
              <a:t>(x)   </a:t>
            </a:r>
            <a:r>
              <a:rPr lang="en-US" altLang="ja-JP" i="1" dirty="0">
                <a:solidFill>
                  <a:srgbClr val="00B050"/>
                </a:solidFill>
              </a:rPr>
              <a:t># Create an empty matrix with the same shape as x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Add the vector v to each row of the matrix x with an explicit loop</a:t>
            </a:r>
          </a:p>
          <a:p>
            <a:pPr marL="82296" indent="0">
              <a:buNone/>
            </a:pPr>
            <a:r>
              <a:rPr lang="en-US" altLang="ja-JP" dirty="0"/>
              <a:t>for </a:t>
            </a:r>
            <a:r>
              <a:rPr lang="en-US" altLang="ja-JP" dirty="0" err="1"/>
              <a:t>i</a:t>
            </a:r>
            <a:r>
              <a:rPr lang="en-US" altLang="ja-JP" dirty="0"/>
              <a:t> in range(4):</a:t>
            </a:r>
          </a:p>
          <a:p>
            <a:pPr marL="82296" indent="0">
              <a:buNone/>
            </a:pPr>
            <a:r>
              <a:rPr lang="en-US" altLang="ja-JP" dirty="0"/>
              <a:t>    y[</a:t>
            </a:r>
            <a:r>
              <a:rPr lang="en-US" altLang="ja-JP" dirty="0" err="1"/>
              <a:t>i</a:t>
            </a:r>
            <a:r>
              <a:rPr lang="en-US" altLang="ja-JP" dirty="0"/>
              <a:t>, :] = x[</a:t>
            </a:r>
            <a:r>
              <a:rPr lang="en-US" altLang="ja-JP" dirty="0" err="1"/>
              <a:t>i</a:t>
            </a:r>
            <a:r>
              <a:rPr lang="en-US" altLang="ja-JP" dirty="0"/>
              <a:t>, :] + v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smtClean="0"/>
              <a:t>y</a:t>
            </a:r>
            <a:r>
              <a:rPr lang="ja-JP" altLang="en-US" dirty="0" smtClean="0"/>
              <a:t>　　　　　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Now y is the following</a:t>
            </a:r>
          </a:p>
          <a:p>
            <a:pPr marL="82296" indent="0">
              <a:buNone/>
            </a:pPr>
            <a:r>
              <a:rPr lang="ja-JP" altLang="en-US" i="1" dirty="0">
                <a:solidFill>
                  <a:srgbClr val="00B050"/>
                </a:solidFill>
              </a:rPr>
              <a:t> </a:t>
            </a:r>
            <a:r>
              <a:rPr lang="ja-JP" altLang="en-US" i="1" dirty="0" smtClean="0">
                <a:solidFill>
                  <a:srgbClr val="00B050"/>
                </a:solidFill>
              </a:rPr>
              <a:t>          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[[ 2  2  4</a:t>
            </a:r>
            <a:r>
              <a:rPr lang="en-US" altLang="ja-JP" i="1" dirty="0" smtClean="0">
                <a:solidFill>
                  <a:srgbClr val="00B050"/>
                </a:solidFill>
              </a:rPr>
              <a:t>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</a:t>
            </a:r>
            <a:r>
              <a:rPr lang="en-US" altLang="ja-JP" i="1" dirty="0" smtClean="0">
                <a:solidFill>
                  <a:srgbClr val="00B050"/>
                </a:solidFill>
              </a:rPr>
              <a:t>                             #  </a:t>
            </a:r>
            <a:r>
              <a:rPr lang="en-US" altLang="ja-JP" i="1" dirty="0">
                <a:solidFill>
                  <a:srgbClr val="00B050"/>
                </a:solidFill>
              </a:rPr>
              <a:t>[ 5  5  7]</a:t>
            </a:r>
          </a:p>
          <a:p>
            <a:pPr marL="82296" indent="0"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                              #  </a:t>
            </a:r>
            <a:r>
              <a:rPr lang="en-US" altLang="ja-JP" i="1" dirty="0">
                <a:solidFill>
                  <a:srgbClr val="00B050"/>
                </a:solidFill>
              </a:rPr>
              <a:t>[ 8  8 10]</a:t>
            </a:r>
          </a:p>
          <a:p>
            <a:pPr marL="82296" indent="0"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                              #  </a:t>
            </a:r>
            <a:r>
              <a:rPr lang="en-US" altLang="ja-JP" i="1" dirty="0">
                <a:solidFill>
                  <a:srgbClr val="00B050"/>
                </a:solidFill>
              </a:rPr>
              <a:t>[11 11 13</a:t>
            </a:r>
            <a:r>
              <a:rPr lang="en-US" altLang="ja-JP" i="1" dirty="0" smtClean="0">
                <a:solidFill>
                  <a:srgbClr val="00B050"/>
                </a:solidFill>
              </a:rPr>
              <a:t>]]</a:t>
            </a:r>
            <a:endParaRPr lang="en-US" altLang="ja-JP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76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Numpy</a:t>
            </a:r>
            <a:r>
              <a:rPr lang="en-US" altLang="ja-JP" dirty="0">
                <a:effectLst/>
              </a:rPr>
              <a:t>--</a:t>
            </a:r>
            <a:r>
              <a:rPr lang="en-US" altLang="ja-JP" dirty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zh-CN" altLang="en-US" dirty="0" smtClean="0"/>
              <a:t>效率更高做法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We will add the vector v to each row of the matrix x,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storing the result in the matrix y</a:t>
            </a:r>
          </a:p>
          <a:p>
            <a:pPr marL="82296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np.array</a:t>
            </a:r>
            <a:r>
              <a:rPr lang="en-US" altLang="ja-JP" dirty="0"/>
              <a:t>([[1,2,3], [4,5,6], [7,8,9], [10, 11, 12]])</a:t>
            </a:r>
          </a:p>
          <a:p>
            <a:pPr marL="82296" indent="0">
              <a:buNone/>
            </a:pPr>
            <a:r>
              <a:rPr lang="en-US" altLang="ja-JP" dirty="0"/>
              <a:t>v = </a:t>
            </a:r>
            <a:r>
              <a:rPr lang="en-US" altLang="ja-JP" dirty="0" err="1"/>
              <a:t>np.array</a:t>
            </a:r>
            <a:r>
              <a:rPr lang="en-US" altLang="ja-JP" dirty="0"/>
              <a:t>([1, 0, 1])</a:t>
            </a:r>
          </a:p>
          <a:p>
            <a:pPr marL="82296" indent="0">
              <a:buNone/>
            </a:pPr>
            <a:r>
              <a:rPr lang="en-US" altLang="ja-JP" dirty="0" err="1"/>
              <a:t>vv</a:t>
            </a:r>
            <a:r>
              <a:rPr lang="en-US" altLang="ja-JP" dirty="0"/>
              <a:t> = </a:t>
            </a:r>
            <a:r>
              <a:rPr lang="en-US" altLang="ja-JP" dirty="0" err="1"/>
              <a:t>np.tile</a:t>
            </a:r>
            <a:r>
              <a:rPr lang="en-US" altLang="ja-JP" dirty="0"/>
              <a:t>(v, (4, 1))  </a:t>
            </a:r>
            <a:r>
              <a:rPr lang="en-US" altLang="ja-JP" i="1" dirty="0">
                <a:solidFill>
                  <a:srgbClr val="00B050"/>
                </a:solidFill>
              </a:rPr>
              <a:t># Stack 4 copies of v on top of each other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vv</a:t>
            </a:r>
            <a:r>
              <a:rPr lang="en-US" altLang="ja-JP" dirty="0"/>
              <a:t>                 </a:t>
            </a:r>
            <a:r>
              <a:rPr lang="en-US" altLang="ja-JP" dirty="0" smtClean="0"/>
              <a:t>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"[[1 0 1]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#          </a:t>
            </a:r>
            <a:r>
              <a:rPr lang="en-US" altLang="ja-JP" i="1" dirty="0">
                <a:solidFill>
                  <a:srgbClr val="00B050"/>
                </a:solidFill>
              </a:rPr>
              <a:t>[1 0 1]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#          </a:t>
            </a:r>
            <a:r>
              <a:rPr lang="en-US" altLang="ja-JP" i="1" dirty="0">
                <a:solidFill>
                  <a:srgbClr val="00B050"/>
                </a:solidFill>
              </a:rPr>
              <a:t>[1 0 1]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#          </a:t>
            </a:r>
            <a:r>
              <a:rPr lang="en-US" altLang="ja-JP" i="1" dirty="0">
                <a:solidFill>
                  <a:srgbClr val="00B050"/>
                </a:solidFill>
              </a:rPr>
              <a:t>[1 0 1]]"</a:t>
            </a:r>
          </a:p>
          <a:p>
            <a:pPr marL="82296" indent="0">
              <a:buNone/>
            </a:pPr>
            <a:r>
              <a:rPr lang="en-US" altLang="ja-JP" dirty="0"/>
              <a:t>y = x + </a:t>
            </a:r>
            <a:r>
              <a:rPr lang="en-US" altLang="ja-JP" dirty="0" err="1"/>
              <a:t>vv</a:t>
            </a:r>
            <a:r>
              <a:rPr lang="en-US" altLang="ja-JP" dirty="0"/>
              <a:t>  </a:t>
            </a:r>
            <a:r>
              <a:rPr lang="en-US" altLang="ja-JP" dirty="0" smtClean="0"/>
              <a:t>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Add x and </a:t>
            </a:r>
            <a:r>
              <a:rPr lang="en-US" altLang="ja-JP" i="1" dirty="0" err="1">
                <a:solidFill>
                  <a:srgbClr val="00B050"/>
                </a:solidFill>
              </a:rPr>
              <a:t>vv</a:t>
            </a:r>
            <a:r>
              <a:rPr lang="en-US" altLang="ja-JP" i="1" dirty="0">
                <a:solidFill>
                  <a:srgbClr val="00B050"/>
                </a:solidFill>
              </a:rPr>
              <a:t> elementwise</a:t>
            </a:r>
          </a:p>
          <a:p>
            <a:pPr marL="82296" indent="0">
              <a:buNone/>
            </a:pPr>
            <a:r>
              <a:rPr lang="en-US" altLang="ja-JP" dirty="0"/>
              <a:t>print y  </a:t>
            </a:r>
            <a:r>
              <a:rPr lang="en-US" altLang="ja-JP" dirty="0" smtClean="0"/>
              <a:t>         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"[[ 2  2  4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                #          </a:t>
            </a:r>
            <a:r>
              <a:rPr lang="en-US" altLang="ja-JP" i="1" dirty="0">
                <a:solidFill>
                  <a:srgbClr val="00B050"/>
                </a:solidFill>
              </a:rPr>
              <a:t>[ 5  5  7]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                #          </a:t>
            </a:r>
            <a:r>
              <a:rPr lang="en-US" altLang="ja-JP" i="1" dirty="0">
                <a:solidFill>
                  <a:srgbClr val="00B050"/>
                </a:solidFill>
              </a:rPr>
              <a:t>[ 8  8 10]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                  #          </a:t>
            </a:r>
            <a:r>
              <a:rPr lang="en-US" altLang="ja-JP" i="1" dirty="0">
                <a:solidFill>
                  <a:srgbClr val="00B050"/>
                </a:solidFill>
              </a:rPr>
              <a:t>[11 11 13]]"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0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>
                <a:effectLst/>
              </a:rPr>
              <a:t>TIOBE</a:t>
            </a:r>
            <a:r>
              <a:rPr lang="zh-CN" altLang="en-US" b="1" dirty="0">
                <a:effectLst/>
              </a:rPr>
              <a:t>趋势</a:t>
            </a:r>
            <a:endParaRPr kumimoji="1" lang="ja-JP" altLang="en-US" dirty="0"/>
          </a:p>
        </p:txBody>
      </p:sp>
      <p:pic>
        <p:nvPicPr>
          <p:cNvPr id="9218" name="Picture 2" descr="http://www.linuxidc.com/upload/2016_10/1610082059805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828800"/>
            <a:ext cx="6940953" cy="345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162800" y="3492915"/>
            <a:ext cx="1524000" cy="16468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Numpy</a:t>
            </a:r>
            <a:r>
              <a:rPr lang="en-US" altLang="ja-JP" dirty="0">
                <a:effectLst/>
              </a:rPr>
              <a:t>--</a:t>
            </a:r>
            <a:r>
              <a:rPr lang="en-US" altLang="ja-JP" dirty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zh-CN" altLang="en-US" dirty="0" smtClean="0"/>
              <a:t>使用</a:t>
            </a:r>
            <a:r>
              <a:rPr lang="en-US" altLang="ja-JP" i="1" dirty="0">
                <a:solidFill>
                  <a:srgbClr val="FF0000"/>
                </a:solidFill>
              </a:rPr>
              <a:t>broadcasting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We will add the vector v to each row of the matrix x,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storing the result in the matrix y</a:t>
            </a:r>
          </a:p>
          <a:p>
            <a:pPr marL="82296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np.array</a:t>
            </a:r>
            <a:r>
              <a:rPr lang="en-US" altLang="ja-JP" dirty="0"/>
              <a:t>([[1,2,3], [4,5,6], [7,8,9], [10, 11, 12]])</a:t>
            </a:r>
          </a:p>
          <a:p>
            <a:pPr marL="82296" indent="0">
              <a:buNone/>
            </a:pPr>
            <a:r>
              <a:rPr lang="en-US" altLang="ja-JP" dirty="0"/>
              <a:t>v = </a:t>
            </a:r>
            <a:r>
              <a:rPr lang="en-US" altLang="ja-JP" dirty="0" err="1"/>
              <a:t>np.array</a:t>
            </a:r>
            <a:r>
              <a:rPr lang="en-US" altLang="ja-JP" dirty="0"/>
              <a:t>([1, 0, 1])</a:t>
            </a:r>
          </a:p>
          <a:p>
            <a:pPr marL="82296" indent="0">
              <a:buNone/>
            </a:pPr>
            <a:r>
              <a:rPr lang="en-US" altLang="ja-JP" dirty="0"/>
              <a:t>y = x + v  </a:t>
            </a:r>
            <a:r>
              <a:rPr lang="en-US" altLang="ja-JP" i="1" dirty="0">
                <a:solidFill>
                  <a:srgbClr val="00B050"/>
                </a:solidFill>
              </a:rPr>
              <a:t># Add v to each row of x using broadcasting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print </a:t>
            </a:r>
            <a:r>
              <a:rPr lang="en-US" altLang="ja-JP" dirty="0"/>
              <a:t>y  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Prints "[[ 2  2  4]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#          </a:t>
            </a:r>
            <a:r>
              <a:rPr lang="en-US" altLang="ja-JP" i="1" dirty="0">
                <a:solidFill>
                  <a:srgbClr val="00B050"/>
                </a:solidFill>
              </a:rPr>
              <a:t>[ 5  5  7]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#          </a:t>
            </a:r>
            <a:r>
              <a:rPr lang="en-US" altLang="ja-JP" i="1" dirty="0">
                <a:solidFill>
                  <a:srgbClr val="00B050"/>
                </a:solidFill>
              </a:rPr>
              <a:t>[ 8  8 10]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         </a:t>
            </a:r>
            <a:r>
              <a:rPr lang="en-US" altLang="ja-JP" i="1" dirty="0" smtClean="0">
                <a:solidFill>
                  <a:srgbClr val="00B050"/>
                </a:solidFill>
              </a:rPr>
              <a:t>   #          </a:t>
            </a:r>
            <a:r>
              <a:rPr lang="en-US" altLang="ja-JP" i="1" dirty="0">
                <a:solidFill>
                  <a:srgbClr val="00B050"/>
                </a:solidFill>
              </a:rPr>
              <a:t>[11 11 13]]"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44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Numpy</a:t>
            </a:r>
            <a:r>
              <a:rPr lang="en-US" altLang="ja-JP" dirty="0">
                <a:effectLst/>
              </a:rPr>
              <a:t>--</a:t>
            </a:r>
            <a:r>
              <a:rPr lang="en-US" altLang="ja-JP" dirty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Compute outer product of vectors</a:t>
            </a:r>
          </a:p>
          <a:p>
            <a:pPr marL="82296" indent="0">
              <a:buNone/>
            </a:pPr>
            <a:r>
              <a:rPr lang="en-US" altLang="ja-JP" dirty="0"/>
              <a:t>v = </a:t>
            </a:r>
            <a:r>
              <a:rPr lang="en-US" altLang="ja-JP" dirty="0" err="1"/>
              <a:t>np.array</a:t>
            </a:r>
            <a:r>
              <a:rPr lang="en-US" altLang="ja-JP" dirty="0"/>
              <a:t>([1,2,3])  </a:t>
            </a:r>
            <a:r>
              <a:rPr lang="en-US" altLang="ja-JP" i="1" dirty="0">
                <a:solidFill>
                  <a:srgbClr val="00B050"/>
                </a:solidFill>
              </a:rPr>
              <a:t># v has shape (3,)</a:t>
            </a:r>
          </a:p>
          <a:p>
            <a:pPr marL="82296" indent="0">
              <a:buNone/>
            </a:pPr>
            <a:r>
              <a:rPr lang="en-US" altLang="ja-JP" dirty="0" smtClean="0"/>
              <a:t>w </a:t>
            </a:r>
            <a:r>
              <a:rPr lang="en-US" altLang="ja-JP" dirty="0"/>
              <a:t>= </a:t>
            </a:r>
            <a:r>
              <a:rPr lang="en-US" altLang="ja-JP" dirty="0" err="1"/>
              <a:t>np.array</a:t>
            </a:r>
            <a:r>
              <a:rPr lang="en-US" altLang="ja-JP" dirty="0"/>
              <a:t>([4,5])    </a:t>
            </a:r>
            <a:r>
              <a:rPr lang="en-US" altLang="ja-JP" i="1" dirty="0">
                <a:solidFill>
                  <a:srgbClr val="00B050"/>
                </a:solidFill>
              </a:rPr>
              <a:t># w has shape (2</a:t>
            </a:r>
            <a:r>
              <a:rPr lang="en-US" altLang="ja-JP" i="1" dirty="0" smtClean="0">
                <a:solidFill>
                  <a:srgbClr val="00B050"/>
                </a:solidFill>
              </a:rPr>
              <a:t>,)</a:t>
            </a:r>
          </a:p>
          <a:p>
            <a:pPr marL="82296" indent="0">
              <a:buNone/>
            </a:pPr>
            <a:r>
              <a:rPr lang="en-US" altLang="ja-JP" dirty="0"/>
              <a:t>print </a:t>
            </a:r>
            <a:r>
              <a:rPr lang="en-US" altLang="ja-JP" dirty="0" err="1"/>
              <a:t>np.reshape</a:t>
            </a:r>
            <a:r>
              <a:rPr lang="en-US" altLang="ja-JP" dirty="0"/>
              <a:t>(v, (3, 1)) * </a:t>
            </a:r>
            <a:r>
              <a:rPr lang="en-US" altLang="ja-JP" dirty="0" smtClean="0"/>
              <a:t>w</a:t>
            </a:r>
          </a:p>
          <a:p>
            <a:pPr marL="82296" indent="0">
              <a:buNone/>
            </a:pPr>
            <a:endParaRPr kumimoji="1" lang="en-US" altLang="ja-JP" dirty="0"/>
          </a:p>
          <a:p>
            <a:pPr marL="82296" indent="0">
              <a:buNone/>
            </a:pPr>
            <a:r>
              <a:rPr lang="en-US" altLang="ja-JP" dirty="0"/>
              <a:t>x </a:t>
            </a:r>
            <a:r>
              <a:rPr lang="en-US" altLang="ja-JP" b="1" dirty="0"/>
              <a:t>=</a:t>
            </a:r>
            <a:r>
              <a:rPr lang="en-US" altLang="ja-JP" dirty="0"/>
              <a:t> </a:t>
            </a:r>
            <a:r>
              <a:rPr lang="en-US" altLang="ja-JP" dirty="0" err="1"/>
              <a:t>np</a:t>
            </a:r>
            <a:r>
              <a:rPr lang="en-US" altLang="ja-JP" b="1" dirty="0" err="1"/>
              <a:t>.</a:t>
            </a:r>
            <a:r>
              <a:rPr lang="en-US" altLang="ja-JP" dirty="0" err="1"/>
              <a:t>array</a:t>
            </a:r>
            <a:r>
              <a:rPr lang="en-US" altLang="ja-JP" dirty="0"/>
              <a:t>([[1,2,3], [4,5,6</a:t>
            </a:r>
            <a:r>
              <a:rPr lang="en-US" altLang="ja-JP" dirty="0" smtClean="0"/>
              <a:t>]])</a:t>
            </a:r>
          </a:p>
          <a:p>
            <a:pPr marL="82296" indent="0">
              <a:buNone/>
            </a:pPr>
            <a:r>
              <a:rPr lang="en-US" altLang="ja-JP" dirty="0"/>
              <a:t>print x + </a:t>
            </a:r>
            <a:r>
              <a:rPr lang="en-US" altLang="ja-JP" dirty="0" smtClean="0"/>
              <a:t>v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print (</a:t>
            </a:r>
            <a:r>
              <a:rPr lang="en-US" altLang="ja-JP" dirty="0" err="1"/>
              <a:t>x.T</a:t>
            </a:r>
            <a:r>
              <a:rPr lang="en-US" altLang="ja-JP" dirty="0"/>
              <a:t> + w).</a:t>
            </a:r>
            <a:r>
              <a:rPr lang="en-US" altLang="ja-JP" dirty="0" smtClean="0"/>
              <a:t>T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print </a:t>
            </a:r>
            <a:r>
              <a:rPr lang="en-US" altLang="ja-JP" dirty="0"/>
              <a:t>x + </a:t>
            </a:r>
            <a:r>
              <a:rPr lang="en-US" altLang="ja-JP" dirty="0" err="1"/>
              <a:t>np.reshape</a:t>
            </a:r>
            <a:r>
              <a:rPr lang="en-US" altLang="ja-JP" dirty="0"/>
              <a:t>(w, (2, 1</a:t>
            </a:r>
            <a:r>
              <a:rPr lang="en-US" altLang="ja-JP" dirty="0" smtClean="0"/>
              <a:t>))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print </a:t>
            </a:r>
            <a:r>
              <a:rPr lang="en-US" altLang="ja-JP" dirty="0"/>
              <a:t>x *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2887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Numpy</a:t>
            </a:r>
            <a:r>
              <a:rPr lang="en-US" altLang="ja-JP" dirty="0">
                <a:effectLst/>
              </a:rPr>
              <a:t>--</a:t>
            </a:r>
            <a:r>
              <a:rPr lang="en-US" altLang="ja-JP" dirty="0"/>
              <a:t>Arrays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To compute an outer product, we first reshape v to be a column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vector of shape (3, 1); we can then broadcast it against w to yield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an output of shape (3, 2), which is the outer product of v and w: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[[ 4  5]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 [ 8 10]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 [12 15</a:t>
            </a:r>
            <a:r>
              <a:rPr lang="en-US" altLang="ja-JP" i="1" dirty="0" smtClean="0">
                <a:solidFill>
                  <a:srgbClr val="00B050"/>
                </a:solidFill>
              </a:rPr>
              <a:t>]]</a:t>
            </a:r>
          </a:p>
          <a:p>
            <a:pPr marL="82296" indent="0">
              <a:buNone/>
            </a:pPr>
            <a:endParaRPr lang="en-US" altLang="ja-JP" i="1" dirty="0" smtClean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altLang="ja-JP" i="1" dirty="0" smtClean="0">
                <a:solidFill>
                  <a:srgbClr val="00B050"/>
                </a:solidFill>
              </a:rPr>
              <a:t># </a:t>
            </a:r>
            <a:r>
              <a:rPr lang="en-US" altLang="ja-JP" i="1" dirty="0">
                <a:solidFill>
                  <a:srgbClr val="00B050"/>
                </a:solidFill>
              </a:rPr>
              <a:t>x has shape (2, 3) and v has shape (3,) so they broadcast to (2, 3),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giving the following matrix: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[[2 4 6]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 [5 7 9</a:t>
            </a:r>
            <a:r>
              <a:rPr lang="en-US" altLang="ja-JP" i="1" dirty="0" smtClean="0">
                <a:solidFill>
                  <a:srgbClr val="00B050"/>
                </a:solidFill>
              </a:rPr>
              <a:t>]]</a:t>
            </a:r>
          </a:p>
          <a:p>
            <a:pPr marL="82296" indent="0">
              <a:buNone/>
            </a:pPr>
            <a:endParaRPr kumimoji="1" lang="en-US" altLang="ja-JP" i="1" dirty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Multiply a matrix by a constant: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x has shape (2, 3). </a:t>
            </a:r>
            <a:r>
              <a:rPr lang="en-US" altLang="ja-JP" i="1" dirty="0" err="1">
                <a:solidFill>
                  <a:srgbClr val="00B050"/>
                </a:solidFill>
              </a:rPr>
              <a:t>Numpy</a:t>
            </a:r>
            <a:r>
              <a:rPr lang="en-US" altLang="ja-JP" i="1" dirty="0">
                <a:solidFill>
                  <a:srgbClr val="00B050"/>
                </a:solidFill>
              </a:rPr>
              <a:t> treats scalars as arrays of shape ();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these can be broadcast together to shape (2, 3), producing the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following array: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[[ 2  4  6]</a:t>
            </a:r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 [ 8 10 12]]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464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ffectLst/>
              </a:rPr>
              <a:t>SciPy</a:t>
            </a:r>
            <a:r>
              <a:rPr lang="en-US" altLang="ja-JP" dirty="0">
                <a:effectLst/>
              </a:rPr>
              <a:t> 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图像处理</a:t>
            </a:r>
            <a:endParaRPr kumimoji="1" lang="en-US" altLang="zh-CN" dirty="0" smtClean="0"/>
          </a:p>
          <a:p>
            <a:pPr marL="82296" indent="0">
              <a:buNone/>
            </a:pPr>
            <a:r>
              <a:rPr kumimoji="1" lang="zh-CN" altLang="en-US" dirty="0" smtClean="0"/>
              <a:t>提供处理图像的基本函数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读取图像</a:t>
            </a:r>
            <a:r>
              <a:rPr lang="ja-JP" altLang="en-US" dirty="0" smtClean="0">
                <a:solidFill>
                  <a:srgbClr val="0000FF"/>
                </a:solidFill>
              </a:rPr>
              <a:t>⇒</a:t>
            </a:r>
            <a:r>
              <a:rPr lang="en-US" altLang="ja-JP" dirty="0" err="1" smtClean="0"/>
              <a:t>numpy</a:t>
            </a:r>
            <a:r>
              <a:rPr lang="en-US" altLang="ja-JP" dirty="0" smtClean="0"/>
              <a:t> array</a:t>
            </a:r>
          </a:p>
          <a:p>
            <a:pPr lvl="1"/>
            <a:r>
              <a:rPr lang="zh-CN" altLang="en-US" dirty="0" smtClean="0"/>
              <a:t>写入图像</a:t>
            </a:r>
            <a:r>
              <a:rPr lang="ja-JP" altLang="en-US" dirty="0" smtClean="0">
                <a:solidFill>
                  <a:srgbClr val="0000FF"/>
                </a:solidFill>
              </a:rPr>
              <a:t>←</a:t>
            </a:r>
            <a:r>
              <a:rPr lang="en-US" altLang="ja-JP" dirty="0" err="1"/>
              <a:t>numpy</a:t>
            </a:r>
            <a:r>
              <a:rPr lang="en-US" altLang="ja-JP" dirty="0"/>
              <a:t> array</a:t>
            </a:r>
          </a:p>
          <a:p>
            <a:pPr lvl="1"/>
            <a:r>
              <a:rPr lang="zh-CN" altLang="en-US" dirty="0" smtClean="0"/>
              <a:t>图像缩放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计算距离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欧几里德距离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相关系数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曼哈顿距离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信号处理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数值积分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高速傅里叶变换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线性代数计算</a:t>
            </a:r>
            <a:endParaRPr lang="en-US" altLang="zh-CN" dirty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113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>
                <a:effectLst/>
              </a:rPr>
              <a:t>Matplotlib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/>
              <a:t>Plotting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np</a:t>
            </a:r>
          </a:p>
          <a:p>
            <a:pPr marL="82296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Compute the x and y coordinates for points on a sine curve</a:t>
            </a:r>
          </a:p>
          <a:p>
            <a:pPr marL="82296" indent="0">
              <a:buNone/>
            </a:pPr>
            <a:r>
              <a:rPr lang="en-US" altLang="ja-JP" dirty="0"/>
              <a:t>x = </a:t>
            </a:r>
            <a:r>
              <a:rPr lang="en-US" altLang="ja-JP" dirty="0" err="1"/>
              <a:t>np.arange</a:t>
            </a:r>
            <a:r>
              <a:rPr lang="en-US" altLang="ja-JP" dirty="0"/>
              <a:t>(0, 3 * </a:t>
            </a:r>
            <a:r>
              <a:rPr lang="en-US" altLang="ja-JP" dirty="0" err="1"/>
              <a:t>np.pi</a:t>
            </a:r>
            <a:r>
              <a:rPr lang="en-US" altLang="ja-JP" dirty="0"/>
              <a:t>, 0.1)</a:t>
            </a:r>
          </a:p>
          <a:p>
            <a:pPr marL="82296" indent="0">
              <a:buNone/>
            </a:pPr>
            <a:r>
              <a:rPr lang="en-US" altLang="ja-JP" dirty="0"/>
              <a:t>y = </a:t>
            </a:r>
            <a:r>
              <a:rPr lang="en-US" altLang="ja-JP" dirty="0" err="1"/>
              <a:t>np.sin</a:t>
            </a:r>
            <a:r>
              <a:rPr lang="en-US" altLang="ja-JP" dirty="0"/>
              <a:t>(x)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i="1" dirty="0">
                <a:solidFill>
                  <a:srgbClr val="00B050"/>
                </a:solidFill>
              </a:rPr>
              <a:t># Plot the points using </a:t>
            </a:r>
            <a:r>
              <a:rPr lang="en-US" altLang="ja-JP" i="1" dirty="0" err="1">
                <a:solidFill>
                  <a:srgbClr val="00B050"/>
                </a:solidFill>
              </a:rPr>
              <a:t>matplotlib</a:t>
            </a:r>
            <a:endParaRPr lang="en-US" altLang="ja-JP" i="1" dirty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(x, y)</a:t>
            </a:r>
          </a:p>
          <a:p>
            <a:pPr marL="82296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  </a:t>
            </a:r>
            <a:r>
              <a:rPr lang="en-US" altLang="ja-JP" i="1" dirty="0">
                <a:solidFill>
                  <a:srgbClr val="00B050"/>
                </a:solidFill>
              </a:rPr>
              <a:t># You must call </a:t>
            </a:r>
            <a:r>
              <a:rPr lang="en-US" altLang="ja-JP" i="1" dirty="0" err="1">
                <a:solidFill>
                  <a:srgbClr val="00B050"/>
                </a:solidFill>
              </a:rPr>
              <a:t>plt.show</a:t>
            </a:r>
            <a:r>
              <a:rPr lang="en-US" altLang="ja-JP" i="1" dirty="0">
                <a:solidFill>
                  <a:srgbClr val="00B050"/>
                </a:solidFill>
              </a:rPr>
              <a:t>() to make graphics appear.</a:t>
            </a:r>
            <a:endParaRPr kumimoji="1" lang="ja-JP" alt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40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参照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http://techacademy.jp/magazine/8735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81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招聘趋势</a:t>
            </a:r>
            <a:endParaRPr kumimoji="1" lang="ja-JP" altLang="en-US" dirty="0"/>
          </a:p>
        </p:txBody>
      </p:sp>
      <p:pic>
        <p:nvPicPr>
          <p:cNvPr id="3074" name="Picture 2" descr="jobtre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752600"/>
            <a:ext cx="78232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新兴企业招聘</a:t>
            </a:r>
            <a:endParaRPr kumimoji="1" lang="ja-JP" altLang="en-US" dirty="0"/>
          </a:p>
        </p:txBody>
      </p:sp>
      <p:pic>
        <p:nvPicPr>
          <p:cNvPr id="4098" name="Picture 2" descr="AL_jo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4238625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语言别招聘</a:t>
            </a:r>
            <a:endParaRPr kumimoji="1" lang="ja-JP" altLang="en-US" dirty="0"/>
          </a:p>
        </p:txBody>
      </p:sp>
      <p:pic>
        <p:nvPicPr>
          <p:cNvPr id="2050" name="Picture 2" descr="averagesal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38100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スタンバイ」調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32" y="1151467"/>
            <a:ext cx="2760193" cy="54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7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语言别薪金排行</a:t>
            </a:r>
            <a:endParaRPr kumimoji="1" lang="ja-JP" altLang="en-US" dirty="0"/>
          </a:p>
        </p:txBody>
      </p:sp>
      <p:pic>
        <p:nvPicPr>
          <p:cNvPr id="5122" name="Picture 2" descr="salaryr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432422" cy="54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1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StackOverFlow</a:t>
            </a:r>
            <a:r>
              <a:rPr lang="zh-CN" altLang="en-US" dirty="0"/>
              <a:t>回答率</a:t>
            </a:r>
            <a:endParaRPr kumimoji="1" lang="ja-JP" altLang="en-US" dirty="0"/>
          </a:p>
        </p:txBody>
      </p:sp>
      <p:pic>
        <p:nvPicPr>
          <p:cNvPr id="6146" name="Picture 2" descr="SO_answerr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5686425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1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1832</TotalTime>
  <Words>4128</Words>
  <Application>Microsoft Office PowerPoint</Application>
  <PresentationFormat>全屏显示(4:3)</PresentationFormat>
  <Paragraphs>600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夏至</vt:lpstr>
      <vt:lpstr>Python基础 </vt:lpstr>
      <vt:lpstr>特徴</vt:lpstr>
      <vt:lpstr>编程语言RANK</vt:lpstr>
      <vt:lpstr>TIOBE趋势</vt:lpstr>
      <vt:lpstr>招聘趋势</vt:lpstr>
      <vt:lpstr>新兴企业招聘</vt:lpstr>
      <vt:lpstr>语言别招聘</vt:lpstr>
      <vt:lpstr>语言别薪金排行</vt:lpstr>
      <vt:lpstr>StackOverFlow回答率</vt:lpstr>
      <vt:lpstr>GitHub项目</vt:lpstr>
      <vt:lpstr>未来性</vt:lpstr>
      <vt:lpstr>Python基础</vt:lpstr>
      <vt:lpstr>数据类型</vt:lpstr>
      <vt:lpstr>数値型</vt:lpstr>
      <vt:lpstr>Boolean型</vt:lpstr>
      <vt:lpstr>文字列型</vt:lpstr>
      <vt:lpstr>流程控制</vt:lpstr>
      <vt:lpstr>容器--list</vt:lpstr>
      <vt:lpstr>容器--list</vt:lpstr>
      <vt:lpstr>List comprehension</vt:lpstr>
      <vt:lpstr>List comprehension</vt:lpstr>
      <vt:lpstr>List comprehension</vt:lpstr>
      <vt:lpstr>容器--dict</vt:lpstr>
      <vt:lpstr>Dictionary comprehensions</vt:lpstr>
      <vt:lpstr>函数</vt:lpstr>
      <vt:lpstr>类</vt:lpstr>
      <vt:lpstr>Numpy</vt:lpstr>
      <vt:lpstr>Numpy--Arrays</vt:lpstr>
      <vt:lpstr>Numpy--Arrays</vt:lpstr>
      <vt:lpstr>Numpy--Arrays</vt:lpstr>
      <vt:lpstr>Numpy--Arrays</vt:lpstr>
      <vt:lpstr>Numpy--Arrays</vt:lpstr>
      <vt:lpstr>Numpy--Arrays</vt:lpstr>
      <vt:lpstr>Numpy--Arrays</vt:lpstr>
      <vt:lpstr>Numpy--Arrays</vt:lpstr>
      <vt:lpstr>Numpy--Arrays</vt:lpstr>
      <vt:lpstr>Numpy--Arrays</vt:lpstr>
      <vt:lpstr>Numpy--Arrays</vt:lpstr>
      <vt:lpstr>Numpy--Arrays</vt:lpstr>
      <vt:lpstr>Numpy--Arrays</vt:lpstr>
      <vt:lpstr>Numpy--Arrays</vt:lpstr>
      <vt:lpstr>Numpy--Arrays</vt:lpstr>
      <vt:lpstr>SciPy </vt:lpstr>
      <vt:lpstr>Matplotlib</vt:lpstr>
      <vt:lpstr>参照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Python基礎</dc:title>
  <dc:creator>Administrator</dc:creator>
  <cp:lastModifiedBy>Administrator</cp:lastModifiedBy>
  <cp:revision>80</cp:revision>
  <dcterms:created xsi:type="dcterms:W3CDTF">2016-10-23T12:31:50Z</dcterms:created>
  <dcterms:modified xsi:type="dcterms:W3CDTF">2016-11-29T14:13:22Z</dcterms:modified>
</cp:coreProperties>
</file>