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312" r:id="rId5"/>
    <p:sldId id="313" r:id="rId6"/>
    <p:sldId id="31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92" r:id="rId17"/>
    <p:sldId id="273" r:id="rId18"/>
    <p:sldId id="275" r:id="rId19"/>
    <p:sldId id="291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7" r:id="rId29"/>
    <p:sldId id="290" r:id="rId30"/>
    <p:sldId id="285" r:id="rId31"/>
    <p:sldId id="294" r:id="rId32"/>
    <p:sldId id="295" r:id="rId33"/>
    <p:sldId id="298" r:id="rId34"/>
    <p:sldId id="301" r:id="rId35"/>
    <p:sldId id="302" r:id="rId36"/>
    <p:sldId id="288" r:id="rId37"/>
    <p:sldId id="303" r:id="rId38"/>
    <p:sldId id="297" r:id="rId39"/>
    <p:sldId id="296" r:id="rId40"/>
    <p:sldId id="269" r:id="rId41"/>
    <p:sldId id="299" r:id="rId42"/>
    <p:sldId id="270" r:id="rId43"/>
    <p:sldId id="271" r:id="rId44"/>
    <p:sldId id="300" r:id="rId45"/>
    <p:sldId id="305" r:id="rId46"/>
    <p:sldId id="306" r:id="rId47"/>
    <p:sldId id="304" r:id="rId48"/>
    <p:sldId id="308" r:id="rId49"/>
    <p:sldId id="307" r:id="rId50"/>
    <p:sldId id="309" r:id="rId51"/>
    <p:sldId id="310" r:id="rId52"/>
    <p:sldId id="311" r:id="rId53"/>
    <p:sldId id="315" r:id="rId5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B304A7-4312-47A1-8D37-3D0FC8653382}" type="datetimeFigureOut">
              <a:rPr kumimoji="1" lang="ja-JP" altLang="en-US" smtClean="0"/>
              <a:t>2017/3/26</a:t>
            </a:fld>
            <a:endParaRPr kumimoji="1" lang="ja-JP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2062-estimating-car-insurance-premia-a-case-study-in-high-dimensional-data-inference" TargetMode="External"/><Relationship Id="rId2" Type="http://schemas.openxmlformats.org/officeDocument/2006/relationships/hyperlink" Target="http://95.173.210.46/url?q=http://papers.nips.cc/paper/1920-incorporating-second-order-functional-knowledge-for-better-option-pricing.pdf&amp;sa=U&amp;ei=4SM6VefqBIbaPL-HgPAN&amp;ved=0CAUQFjAA&amp;usg=AFQjCNHY_71xurXxTe9sgH1iHqjZHwg2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awni/papers/relu_hybrid_icml2013_final.pdf" TargetMode="External"/><Relationship Id="rId2" Type="http://schemas.openxmlformats.org/officeDocument/2006/relationships/hyperlink" Target="http://tensorflow.org/api_docs/python/nn.md#relu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gif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neuralnetworksanddeeplearning.com/chap3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1.png"/><Relationship Id="rId4" Type="http://schemas.openxmlformats.org/officeDocument/2006/relationships/image" Target="../media/image60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no-tech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神经网络优化</a:t>
            </a:r>
            <a:r>
              <a:rPr lang="zh-CN" altLang="en-US" sz="2000" dirty="0" smtClean="0"/>
              <a:t>二</a:t>
            </a:r>
            <a:endParaRPr kumimoji="1" lang="ja-JP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21053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第三讲内容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dirty="0" smtClean="0"/>
              <a:t>Sigmoid</a:t>
            </a:r>
            <a:r>
              <a:rPr kumimoji="1" lang="zh-CN" altLang="en-US" dirty="0" smtClean="0"/>
              <a:t>感知机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神经网络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神经网络损失函数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梯度下降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反向传播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22266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第四讲内容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2016AI</a:t>
            </a:r>
            <a:r>
              <a:rPr kumimoji="1" lang="zh-CN" altLang="en-US" dirty="0" smtClean="0"/>
              <a:t>发展回顾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输入输出优化</a:t>
            </a:r>
            <a:endParaRPr kumimoji="1"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初始化</a:t>
            </a:r>
            <a:endParaRPr kumimoji="1" lang="en-US" altLang="zh-CN" dirty="0" smtClean="0"/>
          </a:p>
          <a:p>
            <a:r>
              <a:rPr lang="zh-CN" altLang="en-US" dirty="0" smtClean="0"/>
              <a:t>梯度下降优化</a:t>
            </a:r>
            <a:endParaRPr lang="en-US" altLang="zh-CN" dirty="0" smtClean="0"/>
          </a:p>
          <a:p>
            <a:r>
              <a:rPr kumimoji="1" lang="zh-CN" altLang="en-US" dirty="0" smtClean="0"/>
              <a:t>梯度下降替代算法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77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神经网络</a:t>
            </a:r>
            <a:r>
              <a:rPr lang="zh-CN" altLang="en-US" dirty="0" smtClean="0"/>
              <a:t>优化方向</a:t>
            </a:r>
            <a:r>
              <a:rPr kumimoji="1" lang="en-US" altLang="zh-CN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网络拓扑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endParaRPr lang="en-US" altLang="zh-CN" dirty="0"/>
          </a:p>
          <a:p>
            <a:r>
              <a:rPr kumimoji="1" lang="zh-CN" altLang="en-US" dirty="0" smtClean="0"/>
              <a:t>输出</a:t>
            </a:r>
            <a:endParaRPr kumimoji="1" lang="en-US" altLang="zh-CN" dirty="0" smtClean="0"/>
          </a:p>
          <a:p>
            <a:r>
              <a:rPr lang="en-US" altLang="zh-CN" dirty="0" smtClean="0"/>
              <a:t>Weight</a:t>
            </a:r>
            <a:r>
              <a:rPr lang="zh-CN" altLang="en-US" dirty="0"/>
              <a:t>，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初始化</a:t>
            </a:r>
            <a:endParaRPr lang="en-US" altLang="zh-CN" dirty="0"/>
          </a:p>
          <a:p>
            <a:r>
              <a:rPr lang="zh-CN" altLang="en-US" dirty="0"/>
              <a:t>激活函数</a:t>
            </a:r>
            <a:endParaRPr lang="en-US" altLang="zh-CN" dirty="0"/>
          </a:p>
          <a:p>
            <a:r>
              <a:rPr kumimoji="1" lang="zh-CN" altLang="en-US" dirty="0"/>
              <a:t>损失函数</a:t>
            </a:r>
            <a:endParaRPr kumimoji="1" lang="en-US" altLang="zh-CN" dirty="0"/>
          </a:p>
          <a:p>
            <a:r>
              <a:rPr kumimoji="1" lang="zh-CN" altLang="en-US" dirty="0"/>
              <a:t>梯度下降</a:t>
            </a:r>
            <a:endParaRPr kumimoji="1" lang="en-US" altLang="zh-CN" dirty="0"/>
          </a:p>
          <a:p>
            <a:r>
              <a:rPr kumimoji="1" lang="zh-CN" altLang="en-US" dirty="0" smtClean="0"/>
              <a:t>反向传播</a:t>
            </a:r>
            <a:endParaRPr kumimoji="1" lang="en-US" altLang="zh-CN" dirty="0" smtClean="0"/>
          </a:p>
          <a:p>
            <a:r>
              <a:rPr lang="zh-CN" altLang="en-US" dirty="0"/>
              <a:t>其他</a:t>
            </a:r>
            <a:endParaRPr kumimoji="1" lang="en-US" altLang="zh-CN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56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讲座</a:t>
            </a:r>
            <a:r>
              <a:rPr lang="zh-CN" altLang="en-US" dirty="0" smtClean="0"/>
              <a:t>介绍顺序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endParaRPr lang="en-US" altLang="zh-CN" dirty="0" smtClean="0"/>
          </a:p>
          <a:p>
            <a:r>
              <a:rPr lang="en-US" altLang="zh-CN" dirty="0"/>
              <a:t>Weight</a:t>
            </a:r>
            <a:r>
              <a:rPr lang="zh-CN" altLang="en-US" dirty="0"/>
              <a:t>，</a:t>
            </a:r>
            <a:r>
              <a:rPr lang="en-US" altLang="zh-CN" dirty="0"/>
              <a:t>bias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 smtClean="0"/>
              <a:t>梯度下降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0000FF"/>
                </a:solidFill>
              </a:rPr>
              <a:t>激活函数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损失函数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其他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网络拓扑结构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sz="2400" dirty="0" smtClean="0">
                <a:latin typeface="+mn-ea"/>
              </a:rPr>
              <a:t>Activation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4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活性化関数</a:t>
            </a:r>
            <a:endParaRPr lang="en-US" altLang="ja-JP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kumimoji="1" lang="en-US" altLang="zh-CN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CN" altLang="en-US" sz="2400" dirty="0" smtClean="0"/>
              <a:t>因为线性模型表达能力不够，用激活函数加入非线性因素</a:t>
            </a:r>
            <a:endParaRPr kumimoji="1" lang="en-US" altLang="zh-CN" sz="2400" dirty="0" smtClean="0"/>
          </a:p>
          <a:p>
            <a:r>
              <a:rPr lang="zh-CN" altLang="en-US" sz="2400" dirty="0" smtClean="0"/>
              <a:t>激活函数目的是把特征保留，并除去数据中的一些冗余</a:t>
            </a:r>
            <a:r>
              <a:rPr lang="ja-JP" altLang="en-US" sz="2400" dirty="0" smtClean="0"/>
              <a:t>⇒</a:t>
            </a:r>
            <a:r>
              <a:rPr lang="zh-CN" altLang="en-US" sz="2400" dirty="0" smtClean="0"/>
              <a:t>数据稀疏性，也就是用大多数项为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的矩阵表示数据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4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sigmoid</a:t>
            </a:r>
            <a:r>
              <a:rPr kumimoji="1" lang="zh-CN" altLang="en-US" dirty="0" smtClean="0"/>
              <a:t>感知机</a:t>
            </a:r>
            <a:endParaRPr kumimoji="1" lang="ja-JP" altLang="en-US" dirty="0"/>
          </a:p>
        </p:txBody>
      </p:sp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3776663" y="34099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5" name="Oval 52"/>
          <p:cNvSpPr>
            <a:spLocks noChangeArrowheads="1"/>
          </p:cNvSpPr>
          <p:nvPr/>
        </p:nvSpPr>
        <p:spPr bwMode="auto">
          <a:xfrm>
            <a:off x="5257800" y="3800475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6" name="Line 56"/>
          <p:cNvSpPr>
            <a:spLocks noChangeShapeType="1"/>
          </p:cNvSpPr>
          <p:nvPr/>
        </p:nvSpPr>
        <p:spPr bwMode="auto">
          <a:xfrm>
            <a:off x="4462463" y="3621088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57"/>
          <p:cNvSpPr>
            <a:spLocks noChangeShapeType="1"/>
          </p:cNvSpPr>
          <p:nvPr/>
        </p:nvSpPr>
        <p:spPr bwMode="auto">
          <a:xfrm>
            <a:off x="4462463" y="4257675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58"/>
          <p:cNvSpPr>
            <a:spLocks noChangeShapeType="1"/>
          </p:cNvSpPr>
          <p:nvPr/>
        </p:nvSpPr>
        <p:spPr bwMode="auto">
          <a:xfrm flipV="1">
            <a:off x="4462463" y="4505325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>
            <a:off x="2786063" y="3621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>
            <a:off x="2786063" y="42576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>
            <a:off x="2786063" y="496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2411413" y="34099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baseline="-25000"/>
              <a:t>1</a:t>
            </a:r>
            <a:endParaRPr lang="en-US" sz="2000" b="0"/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2411413" y="4767263"/>
            <a:ext cx="419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i="1" baseline="-25000"/>
              <a:t>n</a:t>
            </a:r>
            <a:endParaRPr lang="en-US" sz="2000" b="0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2411413" y="404971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2000" b="0" i="1"/>
              <a:t>x</a:t>
            </a:r>
            <a:r>
              <a:rPr lang="en-US" sz="2000" b="0" baseline="-25000"/>
              <a:t>2</a:t>
            </a:r>
            <a:endParaRPr lang="en-US" sz="2000" b="0"/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3929063" y="3443462"/>
            <a:ext cx="4254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w</a:t>
            </a:r>
            <a:r>
              <a:rPr lang="en-US" sz="1800" b="0" baseline="-25000" dirty="0"/>
              <a:t>1</a:t>
            </a:r>
            <a:endParaRPr lang="en-US" sz="1800" b="0" dirty="0"/>
          </a:p>
        </p:txBody>
      </p:sp>
      <p:sp>
        <p:nvSpPr>
          <p:cNvPr id="16" name="Rectangle 76"/>
          <p:cNvSpPr>
            <a:spLocks noChangeArrowheads="1"/>
          </p:cNvSpPr>
          <p:nvPr/>
        </p:nvSpPr>
        <p:spPr bwMode="auto">
          <a:xfrm>
            <a:off x="3776663" y="4049713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3929063" y="4073525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/>
              <a:t>w</a:t>
            </a:r>
            <a:r>
              <a:rPr lang="en-US" sz="1800" b="0" baseline="-25000"/>
              <a:t>2</a:t>
            </a:r>
            <a:endParaRPr lang="en-US" sz="1800" b="0"/>
          </a:p>
        </p:txBody>
      </p:sp>
      <p:sp>
        <p:nvSpPr>
          <p:cNvPr id="18" name="Rectangle 78"/>
          <p:cNvSpPr>
            <a:spLocks noChangeArrowheads="1"/>
          </p:cNvSpPr>
          <p:nvPr/>
        </p:nvSpPr>
        <p:spPr bwMode="auto">
          <a:xfrm>
            <a:off x="3776663" y="479107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 b="0"/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3929063" y="4808538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 err="1"/>
              <a:t>w</a:t>
            </a:r>
            <a:r>
              <a:rPr lang="en-US" sz="1800" b="0" i="1" baseline="-25000" dirty="0" err="1"/>
              <a:t>n</a:t>
            </a:r>
            <a:endParaRPr lang="en-US" sz="1800" b="0" dirty="0"/>
          </a:p>
        </p:txBody>
      </p:sp>
      <p:sp>
        <p:nvSpPr>
          <p:cNvPr id="20" name="Line 80"/>
          <p:cNvSpPr>
            <a:spLocks noChangeShapeType="1"/>
          </p:cNvSpPr>
          <p:nvPr/>
        </p:nvSpPr>
        <p:spPr bwMode="auto">
          <a:xfrm flipV="1">
            <a:off x="6291262" y="4256881"/>
            <a:ext cx="966787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81"/>
          <p:cNvSpPr txBox="1">
            <a:spLocks noChangeArrowheads="1"/>
          </p:cNvSpPr>
          <p:nvPr/>
        </p:nvSpPr>
        <p:spPr bwMode="auto">
          <a:xfrm>
            <a:off x="7258050" y="4049713"/>
            <a:ext cx="293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sz="1800" b="0" i="1" dirty="0" smtClean="0"/>
              <a:t>y</a:t>
            </a:r>
            <a:endParaRPr lang="en-US" sz="1800" b="0" dirty="0"/>
          </a:p>
        </p:txBody>
      </p:sp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1" y="5176838"/>
            <a:ext cx="292099" cy="2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  <p:pic>
        <p:nvPicPr>
          <p:cNvPr id="28" name="Picture 2" descr="D:\mali\python\ml\image\11687832476_22ac14f59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01" y="4129087"/>
            <a:ext cx="4017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椭圆 28"/>
          <p:cNvSpPr/>
          <p:nvPr/>
        </p:nvSpPr>
        <p:spPr>
          <a:xfrm>
            <a:off x="5815013" y="4105274"/>
            <a:ext cx="476250" cy="438150"/>
          </a:xfrm>
          <a:prstGeom prst="ellipse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rgbClr val="FF0000"/>
              </a:solidFill>
            </a:endParaRPr>
          </a:p>
        </p:txBody>
      </p:sp>
      <p:sp>
        <p:nvSpPr>
          <p:cNvPr id="31" name="线形标注 2 30"/>
          <p:cNvSpPr/>
          <p:nvPr/>
        </p:nvSpPr>
        <p:spPr>
          <a:xfrm>
            <a:off x="4724399" y="2645304"/>
            <a:ext cx="982663" cy="498475"/>
          </a:xfrm>
          <a:prstGeom prst="borderCallout2">
            <a:avLst>
              <a:gd name="adj1" fmla="val 18750"/>
              <a:gd name="adj2" fmla="val -8333"/>
              <a:gd name="adj3" fmla="val 61213"/>
              <a:gd name="adj4" fmla="val -32179"/>
              <a:gd name="adj5" fmla="val 168550"/>
              <a:gd name="adj6" fmla="val -45536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权重</a:t>
            </a:r>
            <a:r>
              <a:rPr kumimoji="1" lang="en-US" altLang="zh-CN" dirty="0" smtClean="0">
                <a:solidFill>
                  <a:sysClr val="windowText" lastClr="000000"/>
                </a:solidFill>
              </a:rPr>
              <a:t>weight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线形标注 2 32"/>
          <p:cNvSpPr/>
          <p:nvPr/>
        </p:nvSpPr>
        <p:spPr>
          <a:xfrm>
            <a:off x="1143000" y="5673725"/>
            <a:ext cx="912813" cy="498475"/>
          </a:xfrm>
          <a:prstGeom prst="borderCallout2">
            <a:avLst>
              <a:gd name="adj1" fmla="val -6728"/>
              <a:gd name="adj2" fmla="val 83889"/>
              <a:gd name="adj3" fmla="val -47491"/>
              <a:gd name="adj4" fmla="val 142222"/>
              <a:gd name="adj5" fmla="val -103212"/>
              <a:gd name="adj6" fmla="val 15683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特征值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线形标注 2 33"/>
          <p:cNvSpPr/>
          <p:nvPr/>
        </p:nvSpPr>
        <p:spPr>
          <a:xfrm>
            <a:off x="7003520" y="5454650"/>
            <a:ext cx="1378479" cy="498475"/>
          </a:xfrm>
          <a:prstGeom prst="borderCallout2">
            <a:avLst>
              <a:gd name="adj1" fmla="val 18750"/>
              <a:gd name="adj2" fmla="val -8333"/>
              <a:gd name="adj3" fmla="val 17052"/>
              <a:gd name="adj4" fmla="val -46106"/>
              <a:gd name="adj5" fmla="val -43764"/>
              <a:gd name="adj6" fmla="val -81342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偏置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bias(-</a:t>
            </a:r>
            <a:r>
              <a:rPr lang="el-GR" altLang="ja-JP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线形标注 2 34"/>
          <p:cNvSpPr/>
          <p:nvPr/>
        </p:nvSpPr>
        <p:spPr>
          <a:xfrm>
            <a:off x="6858000" y="1648088"/>
            <a:ext cx="2082006" cy="1761862"/>
          </a:xfrm>
          <a:prstGeom prst="borderCallout2">
            <a:avLst>
              <a:gd name="adj1" fmla="val 69689"/>
              <a:gd name="adj2" fmla="val -1826"/>
              <a:gd name="adj3" fmla="val 91232"/>
              <a:gd name="adj4" fmla="val -28432"/>
              <a:gd name="adj5" fmla="val 138364"/>
              <a:gd name="adj6" fmla="val -38409"/>
            </a:avLst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    </a:t>
            </a:r>
            <a:endParaRPr kumimoji="1"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ysClr val="windowText" lastClr="000000"/>
                </a:solidFill>
              </a:rPr>
              <a:t>     </a:t>
            </a:r>
            <a:r>
              <a:rPr kumimoji="1" lang="zh-CN" altLang="en-US" dirty="0" smtClean="0">
                <a:solidFill>
                  <a:sysClr val="windowText" lastClr="000000"/>
                </a:solidFill>
              </a:rPr>
              <a:t>激活函数</a:t>
            </a:r>
            <a:endParaRPr kumimoji="1" lang="en-US" altLang="zh-CN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dirty="0">
                <a:solidFill>
                  <a:sysClr val="windowText" lastClr="000000"/>
                </a:solidFill>
              </a:rPr>
              <a:t>非线性</a:t>
            </a:r>
            <a:r>
              <a:rPr kumimoji="1" lang="zh-CN" altLang="en-US" dirty="0" smtClean="0">
                <a:solidFill>
                  <a:sysClr val="windowText" lastClr="000000"/>
                </a:solidFill>
              </a:rPr>
              <a:t>函数）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接箭头连接符 24"/>
          <p:cNvCxnSpPr>
            <a:stCxn id="22" idx="0"/>
            <a:endCxn id="5" idx="4"/>
          </p:cNvCxnSpPr>
          <p:nvPr/>
        </p:nvCxnSpPr>
        <p:spPr>
          <a:xfrm flipH="1" flipV="1">
            <a:off x="5753100" y="4791075"/>
            <a:ext cx="44451" cy="385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0800000" flipV="1">
            <a:off x="5943600" y="4234656"/>
            <a:ext cx="304800" cy="22860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527234"/>
              </p:ext>
            </p:extLst>
          </p:nvPr>
        </p:nvGraphicFramePr>
        <p:xfrm>
          <a:off x="6878240" y="1741250"/>
          <a:ext cx="2041525" cy="78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数式" r:id="rId5" imgW="888840" imgH="393480" progId="Equation.3">
                  <p:embed/>
                </p:oleObj>
              </mc:Choice>
              <mc:Fallback>
                <p:oleObj name="数式" r:id="rId5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240" y="1741250"/>
                        <a:ext cx="2041525" cy="787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14600" y="5922962"/>
            <a:ext cx="313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为什么选择</a:t>
            </a:r>
            <a:r>
              <a:rPr lang="zh-CN" altLang="en-US" dirty="0" smtClean="0"/>
              <a:t>非线性感知机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梯度消失问题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93" y="1219200"/>
            <a:ext cx="7953756" cy="555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91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</a:t>
            </a:r>
            <a:r>
              <a:rPr lang="en-US" altLang="ja-JP" dirty="0" err="1" smtClean="0"/>
              <a:t>anh</a:t>
            </a:r>
            <a:r>
              <a:rPr lang="zh-CN" altLang="en-US" dirty="0" smtClean="0"/>
              <a:t>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400" dirty="0" smtClean="0"/>
              <a:t>Sigmoid</a:t>
            </a:r>
            <a:r>
              <a:rPr kumimoji="1" lang="zh-CN" altLang="en-US" sz="2400" dirty="0" smtClean="0"/>
              <a:t>函数问题</a:t>
            </a:r>
            <a:endParaRPr kumimoji="1" lang="en-US" altLang="zh-CN" sz="2400" dirty="0" smtClean="0"/>
          </a:p>
          <a:p>
            <a:pPr lvl="1"/>
            <a:r>
              <a:rPr lang="zh-CN" altLang="en-US" sz="2000" dirty="0" smtClean="0"/>
              <a:t>值域不对称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导函数梯度小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t</a:t>
            </a:r>
            <a:r>
              <a:rPr lang="en-US" altLang="zh-CN" sz="2400" dirty="0" err="1" smtClean="0"/>
              <a:t>anh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t</a:t>
            </a:r>
            <a:r>
              <a:rPr lang="en-US" altLang="zh-CN" sz="2400" dirty="0" err="1" smtClean="0"/>
              <a:t>anh</a:t>
            </a:r>
            <a:r>
              <a:rPr lang="zh-CN" altLang="en-US" sz="2400" dirty="0" smtClean="0"/>
              <a:t>函数的导函数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kumimoji="1" lang="ja-JP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018782"/>
              </p:ext>
            </p:extLst>
          </p:nvPr>
        </p:nvGraphicFramePr>
        <p:xfrm>
          <a:off x="3282950" y="3111500"/>
          <a:ext cx="399415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数式" r:id="rId3" imgW="1739880" imgH="1054080" progId="Equation.3">
                  <p:embed/>
                </p:oleObj>
              </mc:Choice>
              <mc:Fallback>
                <p:oleObj name="数式" r:id="rId3" imgW="1739880" imgH="105408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3111500"/>
                        <a:ext cx="3994150" cy="2108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52510"/>
              </p:ext>
            </p:extLst>
          </p:nvPr>
        </p:nvGraphicFramePr>
        <p:xfrm>
          <a:off x="3889375" y="5918200"/>
          <a:ext cx="2449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数式" r:id="rId5" imgW="1066680" imgH="228600" progId="Equation.3">
                  <p:embed/>
                </p:oleObj>
              </mc:Choice>
              <mc:Fallback>
                <p:oleObj name="数式" r:id="rId5" imgW="106668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5918200"/>
                        <a:ext cx="2449513" cy="4572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45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tanh</a:t>
            </a:r>
            <a:r>
              <a:rPr lang="en-US" altLang="zh-CN" dirty="0"/>
              <a:t> vs sigmoid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 descr="http://images.cnitblog.com/blog2015/678029/201504/2412212406234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6673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1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tanh</a:t>
            </a:r>
            <a:r>
              <a:rPr lang="en-US" altLang="zh-CN" dirty="0"/>
              <a:t> vs sigmoid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kumimoji="1" lang="ja-JP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849428" cy="561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40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PanoTech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全景技术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5301208"/>
            <a:ext cx="7498080" cy="947192"/>
          </a:xfrm>
        </p:spPr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http</a:t>
            </a:r>
            <a:r>
              <a:rPr lang="en-US" altLang="ja-JP" dirty="0"/>
              <a:t>://www.pano-tech.com/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 rot="20996250">
            <a:off x="1547664" y="3056186"/>
            <a:ext cx="7344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 smtClean="0"/>
              <a:t>Innovation for Ever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899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ReLU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2001</a:t>
            </a:r>
            <a:r>
              <a:rPr lang="zh-CN" altLang="en-US" sz="2400" dirty="0"/>
              <a:t>年，神经科学家</a:t>
            </a:r>
            <a:r>
              <a:rPr lang="en-US" altLang="zh-CN" sz="2400" dirty="0"/>
              <a:t>Dayan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Abott</a:t>
            </a:r>
            <a:r>
              <a:rPr lang="zh-CN" altLang="en-US" sz="2400" dirty="0"/>
              <a:t>从生物学角度，模拟出了脑神经元接受信号更精确的激活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endParaRPr kumimoji="1" lang="ja-JP" altLang="en-US" sz="2400" dirty="0"/>
          </a:p>
        </p:txBody>
      </p:sp>
      <p:pic>
        <p:nvPicPr>
          <p:cNvPr id="5122" name="Picture 2" descr="http://images.cnitblog.com/blog2015/678029/201504/2412581451588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63800"/>
            <a:ext cx="538162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84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ReLU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 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2001</a:t>
            </a:r>
            <a:r>
              <a:rPr lang="zh-CN" altLang="en-US" sz="2400" dirty="0">
                <a:latin typeface="+mj-ea"/>
                <a:ea typeface="+mj-ea"/>
              </a:rPr>
              <a:t>年，</a:t>
            </a:r>
            <a:r>
              <a:rPr lang="en-US" altLang="zh-CN" sz="2400" dirty="0" err="1">
                <a:latin typeface="+mj-ea"/>
                <a:ea typeface="+mj-ea"/>
              </a:rPr>
              <a:t>Attwell</a:t>
            </a:r>
            <a:r>
              <a:rPr lang="zh-CN" altLang="en-US" sz="2400" dirty="0">
                <a:latin typeface="+mj-ea"/>
                <a:ea typeface="+mj-ea"/>
              </a:rPr>
              <a:t>等人基于大脑能量消耗的观察学习上，推测神经元编码工作方式</a:t>
            </a:r>
            <a:r>
              <a:rPr lang="zh-CN" altLang="en-US" sz="2400" dirty="0" smtClean="0">
                <a:latin typeface="+mj-ea"/>
                <a:ea typeface="+mj-ea"/>
              </a:rPr>
              <a:t>具有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82296" indent="0">
              <a:buNone/>
            </a:pP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稀疏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性</a:t>
            </a:r>
            <a:r>
              <a:rPr lang="zh-CN" altLang="en-US" sz="2400" dirty="0">
                <a:latin typeface="+mj-ea"/>
                <a:ea typeface="+mj-ea"/>
              </a:rPr>
              <a:t>和分布性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2003</a:t>
            </a:r>
            <a:r>
              <a:rPr lang="zh-CN" altLang="en-US" sz="2400" dirty="0" smtClean="0"/>
              <a:t>年，</a:t>
            </a:r>
            <a:r>
              <a:rPr lang="en-US" altLang="zh-CN" sz="2400" dirty="0">
                <a:latin typeface="+mj-ea"/>
                <a:ea typeface="+mj-ea"/>
              </a:rPr>
              <a:t>Lennie</a:t>
            </a:r>
            <a:r>
              <a:rPr lang="zh-CN" altLang="en-US" sz="2400" dirty="0"/>
              <a:t>等人估测大脑同时被激活的神经元只有</a:t>
            </a:r>
            <a:r>
              <a:rPr lang="en-US" altLang="zh-CN" sz="2400" dirty="0">
                <a:latin typeface="+mj-ea"/>
                <a:ea typeface="+mj-ea"/>
              </a:rPr>
              <a:t>1~4%</a:t>
            </a:r>
            <a:r>
              <a:rPr lang="zh-CN" altLang="en-US" sz="2400" dirty="0">
                <a:latin typeface="+mj-ea"/>
              </a:rPr>
              <a:t> ，</a:t>
            </a:r>
            <a:r>
              <a:rPr lang="zh-CN" altLang="en-US" sz="2400" dirty="0" smtClean="0"/>
              <a:t>进一步</a:t>
            </a:r>
            <a:r>
              <a:rPr lang="zh-CN" altLang="en-US" sz="2400" dirty="0"/>
              <a:t>表明神经元工作的</a:t>
            </a:r>
            <a:r>
              <a:rPr lang="zh-CN" altLang="en-US" sz="2400" dirty="0">
                <a:solidFill>
                  <a:srgbClr val="FF0000"/>
                </a:solidFill>
              </a:rPr>
              <a:t>稀疏</a:t>
            </a:r>
            <a:r>
              <a:rPr lang="zh-CN" altLang="en-US" sz="2400" dirty="0" smtClean="0">
                <a:solidFill>
                  <a:srgbClr val="FF0000"/>
                </a:solidFill>
              </a:rPr>
              <a:t>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替代</a:t>
            </a:r>
            <a:r>
              <a:rPr lang="en-US" altLang="zh-CN" sz="2400" dirty="0" smtClean="0"/>
              <a:t>sigmoid</a:t>
            </a:r>
            <a:r>
              <a:rPr lang="zh-CN" altLang="en-US" sz="2400" dirty="0" smtClean="0"/>
              <a:t>系激活函数的理由</a:t>
            </a:r>
            <a:endParaRPr lang="en-US" altLang="zh-CN" sz="2400" dirty="0" smtClean="0"/>
          </a:p>
          <a:p>
            <a:pPr marL="699516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单</a:t>
            </a:r>
            <a:r>
              <a:rPr lang="zh-CN" altLang="en-US" sz="2000" dirty="0"/>
              <a:t>侧抑制 </a:t>
            </a:r>
            <a:endParaRPr lang="en-US" altLang="zh-CN" sz="2000" dirty="0" smtClean="0"/>
          </a:p>
          <a:p>
            <a:pPr marL="699516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相对</a:t>
            </a:r>
            <a:r>
              <a:rPr lang="zh-CN" altLang="en-US" sz="2000" dirty="0"/>
              <a:t>宽阔的兴奋边界 </a:t>
            </a:r>
            <a:endParaRPr lang="en-US" altLang="zh-CN" sz="2000" dirty="0" smtClean="0"/>
          </a:p>
          <a:p>
            <a:pPr marL="699516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稀疏</a:t>
            </a:r>
            <a:r>
              <a:rPr lang="zh-CN" altLang="en-US" sz="2000" dirty="0"/>
              <a:t>激活性</a:t>
            </a:r>
            <a:endParaRPr lang="en-US" altLang="zh-CN" sz="2000" dirty="0" smtClean="0"/>
          </a:p>
          <a:p>
            <a:endParaRPr kumimoji="1" lang="ja-JP" altLang="en-US" sz="2400" dirty="0">
              <a:latin typeface="+mj-ea"/>
              <a:ea typeface="+mj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99810"/>
              </p:ext>
            </p:extLst>
          </p:nvPr>
        </p:nvGraphicFramePr>
        <p:xfrm>
          <a:off x="2068513" y="1447800"/>
          <a:ext cx="326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数式" r:id="rId3" imgW="1422360" imgH="228600" progId="Equation.3">
                  <p:embed/>
                </p:oleObj>
              </mc:Choice>
              <mc:Fallback>
                <p:oleObj name="数式" r:id="rId3" imgW="1422360" imgH="228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1447800"/>
                        <a:ext cx="3263900" cy="4572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745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ReLU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Charles </a:t>
            </a:r>
            <a:r>
              <a:rPr lang="en-US" altLang="ja-JP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Dugas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等人在做</a:t>
            </a:r>
            <a:r>
              <a:rPr lang="ja-JP" altLang="en-US" sz="2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正数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回归预测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  <a:hlinkClick r:id="rId2"/>
              </a:rPr>
              <a:t>论文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中偶然使用了</a:t>
            </a:r>
            <a:r>
              <a:rPr lang="en-US" altLang="ja-JP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Softplus</a:t>
            </a:r>
            <a:r>
              <a:rPr lang="ja-JP" altLang="en-US" sz="20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函数</a:t>
            </a:r>
            <a:endParaRPr lang="en-US" altLang="ja-JP" sz="20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ja-JP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Charles </a:t>
            </a:r>
            <a:r>
              <a:rPr lang="en-US" altLang="ja-JP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Dugas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等人在</a:t>
            </a:r>
            <a:r>
              <a:rPr lang="en-US" altLang="ja-JP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NIPS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会议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  <a:hlinkClick r:id="rId3"/>
              </a:rPr>
              <a:t>论文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中又</a:t>
            </a:r>
            <a:r>
              <a:rPr lang="ja-JP" altLang="en-US" sz="20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调侃</a:t>
            </a:r>
            <a:r>
              <a:rPr lang="en-US" altLang="ja-JP" sz="20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Softplus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可以看作是强制非负校正函数</a:t>
            </a:r>
            <a:r>
              <a:rPr lang="en-US" altLang="ja-JP" sz="20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max(0,x)</a:t>
            </a:r>
            <a:r>
              <a:rPr lang="ja-JP" altLang="en-US" sz="20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平滑</a:t>
            </a: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版本</a:t>
            </a:r>
            <a:endParaRPr kumimoji="1" lang="ja-JP" altLang="en-US" sz="20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6146" name="Picture 2" descr="http://images.cnitblog.com/blog2015/678029/201504/2419001568798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51054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85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ReLU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rectified </a:t>
            </a:r>
            <a:r>
              <a:rPr lang="en-US" altLang="ja-JP" sz="2400" dirty="0">
                <a:latin typeface="STZhongsong" panose="02010600040101010101" pitchFamily="2" charset="-122"/>
                <a:ea typeface="STZhongsong" panose="02010600040101010101" pitchFamily="2" charset="-122"/>
              </a:rPr>
              <a:t>linear </a:t>
            </a:r>
            <a:r>
              <a:rPr lang="en-US" altLang="ja-JP" sz="24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units</a:t>
            </a:r>
          </a:p>
          <a:p>
            <a:endParaRPr lang="en-US" altLang="ja-JP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Relu</a:t>
            </a:r>
            <a:r>
              <a:rPr lang="zh-CN" altLang="en-US" sz="2400" dirty="0" smtClean="0"/>
              <a:t>引入</a:t>
            </a:r>
            <a:r>
              <a:rPr lang="zh-CN" altLang="en-US" sz="2400" dirty="0"/>
              <a:t>稀疏</a:t>
            </a:r>
            <a:r>
              <a:rPr lang="zh-CN" altLang="en-US" sz="2400" dirty="0" smtClean="0"/>
              <a:t>性等效</a:t>
            </a:r>
            <a:r>
              <a:rPr lang="zh-CN" altLang="en-US" sz="2400" dirty="0"/>
              <a:t>于无监督学习的预训练</a:t>
            </a:r>
            <a:endParaRPr lang="en-US" altLang="ja-JP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kumimoji="1" lang="ja-JP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629872"/>
              </p:ext>
            </p:extLst>
          </p:nvPr>
        </p:nvGraphicFramePr>
        <p:xfrm>
          <a:off x="2743200" y="1905000"/>
          <a:ext cx="2449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数式" r:id="rId3" imgW="1066680" imgH="203040" progId="Equation.3">
                  <p:embed/>
                </p:oleObj>
              </mc:Choice>
              <mc:Fallback>
                <p:oleObj name="数式" r:id="rId3" imgW="1066680" imgH="203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2449512" cy="4064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4" descr="http://images.cnitblog.com/blog2015/678029/201504/2800554311536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6791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90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Relu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更</a:t>
            </a:r>
            <a:r>
              <a:rPr lang="zh-CN" altLang="en-US" sz="2400" dirty="0" smtClean="0"/>
              <a:t>快的特征学习</a:t>
            </a:r>
            <a:endParaRPr lang="en-US" altLang="zh-CN" sz="2400" dirty="0" smtClean="0"/>
          </a:p>
        </p:txBody>
      </p:sp>
      <p:pic>
        <p:nvPicPr>
          <p:cNvPr id="9218" name="Picture 2" descr="http://images.cnitblog.com/blog2015/678029/201504/2801203558389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67" y="2057400"/>
            <a:ext cx="52197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10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改进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err="1" smtClean="0">
                <a:latin typeface="STZhongsong" panose="02010600040101010101" pitchFamily="2" charset="-122"/>
                <a:ea typeface="STZhongsong" panose="02010600040101010101" pitchFamily="2" charset="-122"/>
              </a:rPr>
              <a:t>ReLU</a:t>
            </a:r>
            <a:r>
              <a:rPr lang="zh-CN" altLang="en-US" sz="24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问题</a:t>
            </a:r>
            <a:endParaRPr lang="en-US" altLang="zh-CN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2296" indent="0">
              <a:buNone/>
            </a:pPr>
            <a:r>
              <a:rPr lang="zh-CN" altLang="en-US" sz="24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神经元死亡问题：</a:t>
            </a:r>
            <a:endParaRPr lang="en-US" altLang="zh-CN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ja-JP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ja-JP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ja-JP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ja-JP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ja-JP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　　</a:t>
            </a:r>
            <a:r>
              <a:rPr lang="zh-CN" altLang="en-US" sz="24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学习率设置高</a:t>
            </a:r>
            <a:r>
              <a:rPr lang="ja-JP" altLang="en-US" sz="24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⇒</a:t>
            </a:r>
            <a:r>
              <a:rPr lang="zh-CN" altLang="en-US" sz="24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神经元死亡</a:t>
            </a:r>
            <a:endParaRPr lang="en-US" altLang="ja-JP" sz="24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82296" indent="0">
              <a:buNone/>
            </a:pPr>
            <a:endParaRPr kumimoji="1" lang="ja-JP" altLang="en-US" sz="2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21203"/>
              </p:ext>
            </p:extLst>
          </p:nvPr>
        </p:nvGraphicFramePr>
        <p:xfrm>
          <a:off x="2841625" y="2514600"/>
          <a:ext cx="489902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数式" r:id="rId3" imgW="2133360" imgH="888840" progId="Equation.3">
                  <p:embed/>
                </p:oleObj>
              </mc:Choice>
              <mc:Fallback>
                <p:oleObj name="数式" r:id="rId3" imgW="2133360" imgH="8888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14600"/>
                        <a:ext cx="4899025" cy="17780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735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ReLU</a:t>
            </a:r>
            <a:r>
              <a:rPr lang="zh-CN" altLang="en-US" dirty="0"/>
              <a:t>改进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STZhongsong" panose="02010600040101010101" pitchFamily="2" charset="-122"/>
                <a:ea typeface="STZhongsong" panose="02010600040101010101" pitchFamily="2" charset="-122"/>
              </a:rPr>
              <a:t>Leaky </a:t>
            </a:r>
            <a:r>
              <a:rPr lang="en-US" altLang="ja-JP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ReLU</a:t>
            </a:r>
            <a:endParaRPr lang="en-US" altLang="ja-JP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kumimoji="1" lang="ja-JP" altLang="en-US" dirty="0"/>
          </a:p>
        </p:txBody>
      </p:sp>
      <p:pic>
        <p:nvPicPr>
          <p:cNvPr id="10242" name="Picture 2" descr="lrel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4844288" cy="30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5022"/>
              </p:ext>
            </p:extLst>
          </p:nvPr>
        </p:nvGraphicFramePr>
        <p:xfrm>
          <a:off x="4568825" y="2286000"/>
          <a:ext cx="3906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数式" r:id="rId4" imgW="1701720" imgH="457200" progId="Equation.3">
                  <p:embed/>
                </p:oleObj>
              </mc:Choice>
              <mc:Fallback>
                <p:oleObj name="数式" r:id="rId4" imgW="1701720" imgH="457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2286000"/>
                        <a:ext cx="3906838" cy="9144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ReLU</a:t>
            </a:r>
            <a:r>
              <a:rPr lang="zh-CN" altLang="en-US" dirty="0"/>
              <a:t>改进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Parametric </a:t>
            </a:r>
            <a:r>
              <a:rPr lang="en-US" altLang="ja-JP" dirty="0" err="1" smtClean="0"/>
              <a:t>ReLU</a:t>
            </a:r>
            <a:endParaRPr lang="en-US" altLang="ja-JP" dirty="0" smtClean="0"/>
          </a:p>
          <a:p>
            <a:r>
              <a:rPr lang="en-US" altLang="ja-JP" dirty="0"/>
              <a:t>Randomized leaky </a:t>
            </a:r>
            <a:r>
              <a:rPr lang="en-US" altLang="ja-JP" dirty="0" err="1"/>
              <a:t>ReLU</a:t>
            </a:r>
            <a:endParaRPr kumimoji="1" lang="ja-JP" altLang="en-US" dirty="0"/>
          </a:p>
        </p:txBody>
      </p:sp>
      <p:pic>
        <p:nvPicPr>
          <p:cNvPr id="11266" name="Picture 2" descr="relufami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4038600"/>
            <a:ext cx="7688961" cy="209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398189"/>
              </p:ext>
            </p:extLst>
          </p:nvPr>
        </p:nvGraphicFramePr>
        <p:xfrm>
          <a:off x="4876800" y="2743200"/>
          <a:ext cx="3529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数式" r:id="rId4" imgW="1536480" imgH="457200" progId="Equation.3">
                  <p:embed/>
                </p:oleObj>
              </mc:Choice>
              <mc:Fallback>
                <p:oleObj name="数式" r:id="rId4" imgW="1536480" imgH="457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43200"/>
                        <a:ext cx="3529012" cy="9144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413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ReLU</a:t>
            </a:r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relu6 = min(max(features, 0), 6</a:t>
            </a:r>
            <a:r>
              <a:rPr lang="en-US" altLang="ja-JP" dirty="0" smtClean="0">
                <a:hlinkClick r:id="rId2"/>
              </a:rPr>
              <a:t>)</a:t>
            </a:r>
            <a:endParaRPr lang="en-US" altLang="ja-JP" dirty="0"/>
          </a:p>
          <a:p>
            <a:r>
              <a:rPr lang="en-US" altLang="ja-JP" dirty="0" err="1" smtClean="0"/>
              <a:t>Tensorflow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ja-JP" dirty="0"/>
              <a:t>tf.nn.relu6(features, name=None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en-US" altLang="ja-JP" dirty="0">
                <a:hlinkClick r:id="rId3"/>
              </a:rPr>
              <a:t>http://web.stanford.edu/~</a:t>
            </a:r>
            <a:r>
              <a:rPr lang="en-US" altLang="ja-JP" dirty="0" smtClean="0">
                <a:hlinkClick r:id="rId3"/>
              </a:rPr>
              <a:t>awni/papers/relu_hybrid_icml2013_final.pdf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25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特殊激活函数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Identity</a:t>
            </a:r>
          </a:p>
          <a:p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76507"/>
              </p:ext>
            </p:extLst>
          </p:nvPr>
        </p:nvGraphicFramePr>
        <p:xfrm>
          <a:off x="3411538" y="2133600"/>
          <a:ext cx="13128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数式" r:id="rId3" imgW="571320" imgH="203040" progId="Equation.3">
                  <p:embed/>
                </p:oleObj>
              </mc:Choice>
              <mc:Fallback>
                <p:oleObj name="数式" r:id="rId3" imgW="571320" imgH="20304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2133600"/>
                        <a:ext cx="1312862" cy="4064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 descr="https://qph.ec.quoracdn.net/main-qimg-dadc0450791dba7053a651c7a7fa7a7a-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6" descr="https://qph.ec.quoracdn.net/main-qimg-dadc0450791dba7053a651c7a7fa7a7a-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4345" name="Picture 9" descr="https://qph.ec.quoracdn.net/main-qimg-dadc0450791dba7053a651c7a7fa7a7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36957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8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自我介绍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kumimoji="1" lang="zh-CN" altLang="en-US" dirty="0" smtClean="0"/>
              <a:t>马力</a:t>
            </a:r>
            <a:endParaRPr kumimoji="1"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r>
              <a:rPr lang="zh-CN" altLang="en-US" dirty="0" smtClean="0"/>
              <a:t>中国科学技术大学研究生毕业</a:t>
            </a:r>
            <a:endParaRPr lang="en-US" altLang="zh-CN" dirty="0" smtClean="0"/>
          </a:p>
          <a:p>
            <a:pPr marL="82296" indent="0">
              <a:buNone/>
            </a:pPr>
            <a:r>
              <a:rPr lang="zh-CN" altLang="en-US" dirty="0" smtClean="0"/>
              <a:t>现供职于</a:t>
            </a:r>
            <a:r>
              <a:rPr lang="en-US" altLang="zh-CN" dirty="0" err="1" smtClean="0"/>
              <a:t>PanoTech</a:t>
            </a:r>
            <a:r>
              <a:rPr lang="zh-CN" altLang="en-US" dirty="0" smtClean="0"/>
              <a:t>公司</a:t>
            </a:r>
            <a:endParaRPr kumimoji="1" lang="en-US" altLang="zh-CN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0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特殊激活函数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Maxout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Softmax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各种</a:t>
            </a:r>
            <a:r>
              <a:rPr lang="zh-CN" altLang="en-US" dirty="0"/>
              <a:t>激活函数</a:t>
            </a:r>
            <a:endParaRPr lang="en-US" altLang="ja-JP" dirty="0"/>
          </a:p>
          <a:p>
            <a:r>
              <a:rPr lang="en-US" altLang="ja-JP" dirty="0"/>
              <a:t>https://en.wikipedia.org/wiki/Activation_function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2" y="2446867"/>
            <a:ext cx="8988457" cy="219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88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Maxout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958042" cy="502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166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Softmax</a:t>
            </a:r>
            <a:endParaRPr kumimoji="1" lang="ja-JP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926705" cy="316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23896"/>
              </p:ext>
            </p:extLst>
          </p:nvPr>
        </p:nvGraphicFramePr>
        <p:xfrm>
          <a:off x="3901281" y="5046133"/>
          <a:ext cx="17224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数式" r:id="rId4" imgW="749160" imgH="647640" progId="Equation.3">
                  <p:embed/>
                </p:oleObj>
              </mc:Choice>
              <mc:Fallback>
                <p:oleObj name="数式" r:id="rId4" imgW="749160" imgH="64764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281" y="5046133"/>
                        <a:ext cx="1722437" cy="12954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>
            <a:endCxn id="4" idx="0"/>
          </p:cNvCxnSpPr>
          <p:nvPr/>
        </p:nvCxnSpPr>
        <p:spPr>
          <a:xfrm>
            <a:off x="4494675" y="4284133"/>
            <a:ext cx="267824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600200" y="1600199"/>
            <a:ext cx="2560240" cy="3007995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429000" y="1447800"/>
            <a:ext cx="47228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9988" y="1106269"/>
            <a:ext cx="140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不分别使用</a:t>
            </a:r>
            <a:endParaRPr lang="en-US" altLang="zh-CN" dirty="0" smtClean="0"/>
          </a:p>
          <a:p>
            <a:r>
              <a:rPr lang="zh-CN" altLang="en-US" dirty="0" smtClean="0"/>
              <a:t>激活函数</a:t>
            </a:r>
            <a:endParaRPr kumimoji="1" lang="ja-JP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804352"/>
              </p:ext>
            </p:extLst>
          </p:nvPr>
        </p:nvGraphicFramePr>
        <p:xfrm>
          <a:off x="6248400" y="4608194"/>
          <a:ext cx="183673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数式" r:id="rId6" imgW="799920" imgH="1066680" progId="Equation.3">
                  <p:embed/>
                </p:oleObj>
              </mc:Choice>
              <mc:Fallback>
                <p:oleObj name="数式" r:id="rId6" imgW="799920" imgH="106668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08194"/>
                        <a:ext cx="1836737" cy="21336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5715000" y="563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2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endParaRPr kumimoji="1" lang="ja-JP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372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16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zh-CN" altLang="en-US" sz="5100" dirty="0" smtClean="0"/>
              <a:t>问题：</a:t>
            </a:r>
            <a:r>
              <a:rPr lang="zh-CN" altLang="en-US" sz="5100" dirty="0"/>
              <a:t>错误不</a:t>
            </a:r>
            <a:r>
              <a:rPr lang="zh-CN" altLang="en-US" sz="5100" dirty="0" smtClean="0"/>
              <a:t>敏感</a:t>
            </a:r>
            <a:endParaRPr lang="en-US" altLang="zh-CN" sz="5100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 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zh-CN" altLang="en-US" dirty="0" smtClean="0"/>
              <a:t>动画：</a:t>
            </a: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://neuralnetworksanddeeplearning.com/chap3.html</a:t>
            </a:r>
            <a:endParaRPr kumimoji="1" lang="ja-JP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32766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37338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</a:t>
            </a:r>
            <a:r>
              <a:rPr lang="zh-CN" altLang="en-US" dirty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，输入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初始化：</a:t>
            </a:r>
            <a:endParaRPr lang="en-US" altLang="zh-CN" dirty="0" smtClean="0"/>
          </a:p>
          <a:p>
            <a:r>
              <a:rPr lang="en-US" altLang="zh-CN" dirty="0" smtClean="0"/>
              <a:t>	w=0.6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b=0.9</a:t>
            </a:r>
          </a:p>
          <a:p>
            <a:r>
              <a:rPr lang="zh-CN" altLang="en-US" dirty="0" smtClean="0"/>
              <a:t>第一次：</a:t>
            </a:r>
            <a:endParaRPr lang="en-US" altLang="zh-CN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sigmoid(</a:t>
            </a:r>
            <a:r>
              <a:rPr lang="en-US" altLang="zh-CN" dirty="0" err="1" smtClean="0">
                <a:solidFill>
                  <a:srgbClr val="FF0000"/>
                </a:solidFill>
              </a:rPr>
              <a:t>wx+b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ja-JP" altLang="en-US" dirty="0" smtClean="0">
                <a:solidFill>
                  <a:srgbClr val="FF0000"/>
                </a:solidFill>
              </a:rPr>
              <a:t>⇒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0.82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30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2003"/>
              </p:ext>
            </p:extLst>
          </p:nvPr>
        </p:nvGraphicFramePr>
        <p:xfrm>
          <a:off x="1460500" y="1392767"/>
          <a:ext cx="53086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数式" r:id="rId3" imgW="2311200" imgH="1231560" progId="Equation.3">
                  <p:embed/>
                </p:oleObj>
              </mc:Choice>
              <mc:Fallback>
                <p:oleObj name="数式" r:id="rId3" imgW="2311200" imgH="123156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392767"/>
                        <a:ext cx="5308600" cy="24638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99120"/>
              </p:ext>
            </p:extLst>
          </p:nvPr>
        </p:nvGraphicFramePr>
        <p:xfrm>
          <a:off x="4648200" y="4191000"/>
          <a:ext cx="387826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数式" r:id="rId5" imgW="1688760" imgH="1015920" progId="Equation.3">
                  <p:embed/>
                </p:oleObj>
              </mc:Choice>
              <mc:Fallback>
                <p:oleObj name="数式" r:id="rId5" imgW="1688760" imgH="101592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3878263" cy="20320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5715000" y="476250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接箭头连接符 6"/>
          <p:cNvCxnSpPr>
            <a:endCxn id="5" idx="4"/>
          </p:cNvCxnSpPr>
          <p:nvPr/>
        </p:nvCxnSpPr>
        <p:spPr>
          <a:xfrm flipV="1">
            <a:off x="3886200" y="5295900"/>
            <a:ext cx="22098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40933" y="5295900"/>
            <a:ext cx="2362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ysClr val="windowText" lastClr="000000"/>
                </a:solidFill>
              </a:rPr>
              <a:t>影响速度的关键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07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损失函数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Cross-Entropy</a:t>
            </a:r>
            <a:r>
              <a:rPr kumimoji="1" lang="zh-CN" altLang="en-US" dirty="0" smtClean="0"/>
              <a:t>的损失函数</a:t>
            </a:r>
            <a:endParaRPr kumimoji="1" lang="en-US" altLang="zh-CN" dirty="0" smtClean="0"/>
          </a:p>
          <a:p>
            <a:endParaRPr lang="en-US" altLang="zh-CN" dirty="0"/>
          </a:p>
          <a:p>
            <a:endParaRPr kumimoji="1" lang="en-US" altLang="zh-CN" dirty="0" smtClean="0"/>
          </a:p>
          <a:p>
            <a:endParaRPr lang="en-US" altLang="zh-CN" dirty="0"/>
          </a:p>
          <a:p>
            <a:endParaRPr kumimoji="1" lang="en-US" altLang="zh-CN" dirty="0" smtClean="0"/>
          </a:p>
          <a:p>
            <a:r>
              <a:rPr lang="zh-CN" altLang="en-US" dirty="0" smtClean="0"/>
              <a:t>要点：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可以为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，不会作为</a:t>
            </a:r>
            <a:r>
              <a:rPr lang="en-US" altLang="zh-CN" dirty="0" smtClean="0"/>
              <a:t>ln</a:t>
            </a:r>
            <a:r>
              <a:rPr lang="zh-CN" altLang="en-US" dirty="0" smtClean="0"/>
              <a:t>的自变量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335125"/>
              </p:ext>
            </p:extLst>
          </p:nvPr>
        </p:nvGraphicFramePr>
        <p:xfrm>
          <a:off x="2209800" y="2286000"/>
          <a:ext cx="4930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数式" r:id="rId3" imgW="2145960" imgH="419040" progId="Equation.3">
                  <p:embed/>
                </p:oleObj>
              </mc:Choice>
              <mc:Fallback>
                <p:oleObj name="数式" r:id="rId3" imgW="2145960" imgH="4190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0"/>
                        <a:ext cx="4930775" cy="8382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157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参考：</a:t>
            </a:r>
            <a:r>
              <a:rPr kumimoji="1" lang="en-US" altLang="zh-CN" dirty="0" smtClean="0"/>
              <a:t>cross-entropy</a:t>
            </a:r>
            <a:r>
              <a:rPr lang="zh-CN" altLang="en-US" dirty="0"/>
              <a:t>偏导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69908"/>
              </p:ext>
            </p:extLst>
          </p:nvPr>
        </p:nvGraphicFramePr>
        <p:xfrm>
          <a:off x="1981200" y="1447800"/>
          <a:ext cx="5164138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数式" r:id="rId3" imgW="2247840" imgH="2412720" progId="Equation.3">
                  <p:embed/>
                </p:oleObj>
              </mc:Choice>
              <mc:Fallback>
                <p:oleObj name="数式" r:id="rId3" imgW="2247840" imgH="241272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164138" cy="482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7686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Cross-Entropy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139940" cy="530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528881">
            <a:off x="1979834" y="1465520"/>
            <a:ext cx="1298077" cy="91440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isometricRightUp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Cross-entropy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0" y="4267200"/>
            <a:ext cx="914400" cy="9144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bg1"/>
                </a:solidFill>
              </a:rPr>
              <a:t>SquareError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46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</a:t>
            </a:r>
            <a:r>
              <a:rPr lang="zh-CN" altLang="en-US" dirty="0" smtClean="0"/>
              <a:t>拟合问题</a:t>
            </a:r>
            <a:endParaRPr kumimoji="1" lang="ja-JP" altLang="en-US" dirty="0"/>
          </a:p>
        </p:txBody>
      </p:sp>
      <p:pic>
        <p:nvPicPr>
          <p:cNvPr id="20482" name="Picture 2" descr="http://img.blog.csdn.net/20140504122410234?watermark/2/text/aHR0cDovL2Jsb2cuY3Nkbi5uZXQvem91eHkwO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65341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53340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过拟合原因：</a:t>
            </a:r>
            <a:endParaRPr kumimoji="1"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参数太多，模型复杂度上升</a:t>
            </a:r>
            <a:endParaRPr kumimoji="1"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训练集误差小不等于测试集误差小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97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2016AI</a:t>
            </a:r>
            <a:r>
              <a:rPr kumimoji="1" lang="zh-CN" altLang="en-US" dirty="0" smtClean="0"/>
              <a:t>发展回顾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年度全球十大突破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ja-JP" sz="2400" dirty="0"/>
              <a:t>1.</a:t>
            </a:r>
            <a:r>
              <a:rPr lang="ja-JP" altLang="en-US" sz="2400" dirty="0"/>
              <a:t>强化学习（</a:t>
            </a:r>
            <a:r>
              <a:rPr lang="en-US" altLang="ja-JP" sz="2400" dirty="0"/>
              <a:t>Reinforcement Learning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pic>
        <p:nvPicPr>
          <p:cNvPr id="37890" name="Picture 2" descr="http://image.thepaper.cn/wap/image/5/502/9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33" y="2590800"/>
            <a:ext cx="5715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6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Regulization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 smtClean="0"/>
              <a:t>用规则化防止过拟合</a:t>
            </a:r>
            <a:endParaRPr kumimoji="1"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做法：</a:t>
            </a:r>
            <a:r>
              <a:rPr lang="zh-CN" altLang="en-US" sz="2400" dirty="0"/>
              <a:t>将人对这个模型的先验知识融入到模型的学习当中，强行地让学习到的模型具有人想要的</a:t>
            </a:r>
            <a:r>
              <a:rPr lang="zh-CN" altLang="en-US" sz="2400" dirty="0" smtClean="0"/>
              <a:t>特性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稀疏</a:t>
            </a:r>
            <a:r>
              <a:rPr lang="zh-CN" altLang="en-US" sz="2000" dirty="0"/>
              <a:t>、低秩、</a:t>
            </a:r>
            <a:r>
              <a:rPr lang="zh-CN" altLang="en-US" sz="2000" dirty="0" smtClean="0"/>
              <a:t>平滑</a:t>
            </a:r>
            <a:endParaRPr lang="en-US" altLang="zh-CN" sz="2000" dirty="0"/>
          </a:p>
          <a:p>
            <a:pPr marL="402336" lvl="1" indent="0">
              <a:buNone/>
            </a:pPr>
            <a:endParaRPr lang="en-US" altLang="zh-CN" sz="2000" dirty="0" smtClean="0"/>
          </a:p>
          <a:p>
            <a:pPr marL="402336" lvl="1" indent="0">
              <a:buNone/>
            </a:pPr>
            <a:r>
              <a:rPr lang="zh-CN" altLang="en-US" sz="2000" dirty="0" smtClean="0"/>
              <a:t>理论角度：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奥卡姆剃刀</a:t>
            </a:r>
            <a:r>
              <a:rPr lang="en-US" altLang="ja-JP" sz="2000" dirty="0">
                <a:latin typeface="STZhongsong" panose="02010600040101010101" pitchFamily="2" charset="-122"/>
                <a:ea typeface="STZhongsong" panose="02010600040101010101" pitchFamily="2" charset="-122"/>
              </a:rPr>
              <a:t>(Occam's razor)</a:t>
            </a:r>
            <a:r>
              <a:rPr lang="ja-JP" altLang="en-US" sz="2000" dirty="0" smtClean="0">
                <a:latin typeface="STZhongsong" panose="02010600040101010101" pitchFamily="2" charset="-122"/>
                <a:ea typeface="STZhongsong" panose="02010600040101010101" pitchFamily="2" charset="-122"/>
              </a:rPr>
              <a:t>原理</a:t>
            </a:r>
            <a:endParaRPr lang="en-US" altLang="ja-JP" sz="2000" dirty="0" smtClean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贝叶斯估计：</a:t>
            </a:r>
            <a:r>
              <a:rPr lang="zh-CN" altLang="en-US" sz="2000" dirty="0"/>
              <a:t>规则化项对应于模型的</a:t>
            </a:r>
            <a:r>
              <a:rPr lang="zh-CN" altLang="en-US" sz="2000" dirty="0" smtClean="0"/>
              <a:t>先验概率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/>
              <a:t>规则化是结构风险最小化策略的实现，是在经验风险上加一个正则化项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regularizer</a:t>
            </a:r>
            <a:r>
              <a:rPr lang="en-US" altLang="zh-CN" sz="2000" dirty="0"/>
              <a:t>)</a:t>
            </a:r>
            <a:r>
              <a:rPr lang="zh-CN" altLang="en-US" sz="2000" dirty="0"/>
              <a:t>或惩罚项</a:t>
            </a:r>
            <a:r>
              <a:rPr lang="en-US" altLang="zh-CN" sz="2000" dirty="0"/>
              <a:t>(penalty term)</a:t>
            </a:r>
            <a:endParaRPr kumimoji="1" lang="en-US" altLang="zh-CN" sz="20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318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Regulization</a:t>
            </a:r>
            <a:r>
              <a:rPr lang="en-US" altLang="zh-CN" dirty="0" smtClean="0"/>
              <a:t>	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L0</a:t>
            </a:r>
            <a:r>
              <a:rPr kumimoji="1" lang="zh-CN" altLang="en-US" sz="2400" dirty="0" smtClean="0"/>
              <a:t>正规化</a:t>
            </a:r>
            <a:endParaRPr kumimoji="1" lang="en-US" altLang="zh-CN" sz="2400" dirty="0" smtClean="0"/>
          </a:p>
          <a:p>
            <a:r>
              <a:rPr lang="en-US" altLang="zh-CN" sz="2400" dirty="0" smtClean="0"/>
              <a:t>L1</a:t>
            </a:r>
            <a:r>
              <a:rPr lang="zh-CN" altLang="en-US" sz="2400" dirty="0" smtClean="0"/>
              <a:t>正规化</a:t>
            </a:r>
            <a:endParaRPr lang="en-US" altLang="zh-CN" sz="2400" dirty="0" smtClean="0"/>
          </a:p>
          <a:p>
            <a:r>
              <a:rPr kumimoji="1" lang="en-US" altLang="zh-CN" sz="2400" dirty="0" smtClean="0"/>
              <a:t>L2</a:t>
            </a:r>
            <a:r>
              <a:rPr kumimoji="1" lang="zh-CN" altLang="en-US" sz="2400" dirty="0" smtClean="0"/>
              <a:t>正规化</a:t>
            </a:r>
            <a:endParaRPr kumimoji="1" lang="ja-JP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974354"/>
              </p:ext>
            </p:extLst>
          </p:nvPr>
        </p:nvGraphicFramePr>
        <p:xfrm>
          <a:off x="2209800" y="3962400"/>
          <a:ext cx="621506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数式" r:id="rId3" imgW="2705040" imgH="812520" progId="Equation.3">
                  <p:embed/>
                </p:oleObj>
              </mc:Choice>
              <mc:Fallback>
                <p:oleObj name="数式" r:id="rId3" imgW="2705040" imgH="81252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6215063" cy="16256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5"/>
          <p:cNvSpPr/>
          <p:nvPr/>
        </p:nvSpPr>
        <p:spPr>
          <a:xfrm>
            <a:off x="3733800" y="2895600"/>
            <a:ext cx="2057400" cy="914400"/>
          </a:xfrm>
          <a:prstGeom prst="cloudCallout">
            <a:avLst>
              <a:gd name="adj1" fmla="val -54166"/>
              <a:gd name="adj2" fmla="val 7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</a:t>
            </a:r>
            <a:r>
              <a:rPr lang="zh-CN" altLang="en-US" dirty="0" smtClean="0"/>
              <a:t>正规化</a:t>
            </a:r>
            <a:endParaRPr lang="en-US" altLang="zh-CN" dirty="0"/>
          </a:p>
        </p:txBody>
      </p:sp>
      <p:sp>
        <p:nvSpPr>
          <p:cNvPr id="7" name="云形标注 6"/>
          <p:cNvSpPr/>
          <p:nvPr/>
        </p:nvSpPr>
        <p:spPr>
          <a:xfrm>
            <a:off x="4343400" y="5791200"/>
            <a:ext cx="2057400" cy="914400"/>
          </a:xfrm>
          <a:prstGeom prst="cloudCallout">
            <a:avLst>
              <a:gd name="adj1" fmla="val -86265"/>
              <a:gd name="adj2" fmla="val -77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</a:t>
            </a:r>
            <a:r>
              <a:rPr lang="zh-CN" altLang="en-US" dirty="0" smtClean="0"/>
              <a:t>正规化</a:t>
            </a:r>
            <a:endParaRPr lang="en-US" altLang="zh-CN" dirty="0"/>
          </a:p>
        </p:txBody>
      </p:sp>
      <p:sp>
        <p:nvSpPr>
          <p:cNvPr id="8" name="下箭头 7"/>
          <p:cNvSpPr/>
          <p:nvPr/>
        </p:nvSpPr>
        <p:spPr>
          <a:xfrm>
            <a:off x="7543800" y="3962400"/>
            <a:ext cx="381000" cy="304800"/>
          </a:xfrm>
          <a:prstGeom prst="downArrow">
            <a:avLst/>
          </a:prstGeom>
          <a:solidFill>
            <a:srgbClr val="6699FF"/>
          </a:solidFill>
          <a:ln w="3175">
            <a:noFill/>
          </a:ln>
          <a:effectLst>
            <a:reflection blurRad="6350" stA="50000" endA="295" endPos="92000" dist="25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7543800" y="4876800"/>
            <a:ext cx="381000" cy="304800"/>
          </a:xfrm>
          <a:prstGeom prst="downArrow">
            <a:avLst/>
          </a:prstGeom>
          <a:solidFill>
            <a:srgbClr val="6699FF"/>
          </a:solidFill>
          <a:ln w="3175">
            <a:noFill/>
          </a:ln>
          <a:effectLst>
            <a:reflection blurRad="6350" stA="50000" endA="295" endPos="92000" dist="25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8062"/>
              </p:ext>
            </p:extLst>
          </p:nvPr>
        </p:nvGraphicFramePr>
        <p:xfrm>
          <a:off x="3767667" y="1447800"/>
          <a:ext cx="4637882" cy="5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数式" r:id="rId5" imgW="2514600" imgH="342720" progId="Equation.3">
                  <p:embed/>
                </p:oleObj>
              </mc:Choice>
              <mc:Fallback>
                <p:oleObj name="数式" r:id="rId5" imgW="2514600" imgH="34272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667" y="1447800"/>
                        <a:ext cx="4637882" cy="551187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77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L1</a:t>
            </a:r>
            <a:r>
              <a:rPr kumimoji="1" lang="zh-CN" altLang="en-US" dirty="0" smtClean="0"/>
              <a:t>范数</a:t>
            </a:r>
            <a:endParaRPr kumimoji="1" lang="ja-JP" altLang="en-US" dirty="0"/>
          </a:p>
        </p:txBody>
      </p:sp>
      <p:pic>
        <p:nvPicPr>
          <p:cNvPr id="2050" name="Picture 2" descr="l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5266"/>
            <a:ext cx="36290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235085"/>
              </p:ext>
            </p:extLst>
          </p:nvPr>
        </p:nvGraphicFramePr>
        <p:xfrm>
          <a:off x="1447800" y="1447800"/>
          <a:ext cx="2536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数式" r:id="rId4" imgW="1104840" imgH="228600" progId="Equation.3">
                  <p:embed/>
                </p:oleObj>
              </mc:Choice>
              <mc:Fallback>
                <p:oleObj name="数式" r:id="rId4" imgW="1104840" imgH="228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2536825" cy="4572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55" name="Picture 27" descr="「l1 l2 regularization」の画像検索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48349"/>
            <a:ext cx="4114286" cy="319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68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L2</a:t>
            </a:r>
            <a:r>
              <a:rPr kumimoji="1" lang="zh-CN" altLang="en-US" dirty="0" smtClean="0"/>
              <a:t>范数</a:t>
            </a:r>
            <a:endParaRPr kumimoji="1" lang="ja-JP" altLang="en-US" dirty="0"/>
          </a:p>
        </p:txBody>
      </p:sp>
      <p:pic>
        <p:nvPicPr>
          <p:cNvPr id="3074" name="Picture 2" descr="l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399"/>
            <a:ext cx="36290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20290"/>
              </p:ext>
            </p:extLst>
          </p:nvPr>
        </p:nvGraphicFramePr>
        <p:xfrm>
          <a:off x="1695450" y="1524000"/>
          <a:ext cx="26527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数式" r:id="rId4" imgW="1155600" imgH="304560" progId="Equation.3">
                  <p:embed/>
                </p:oleObj>
              </mc:Choice>
              <mc:Fallback>
                <p:oleObj name="数式" r:id="rId4" imgW="1155600" imgH="30456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524000"/>
                        <a:ext cx="2652713" cy="6096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72" name="Picture 20" descr="「l1 l2 regularization」の画像検索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33" y="2664338"/>
            <a:ext cx="4114286" cy="31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91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参考：范式</a:t>
            </a:r>
            <a:r>
              <a:rPr lang="en-US" altLang="zh-CN" dirty="0" smtClean="0"/>
              <a:t>—norm</a:t>
            </a:r>
            <a:endParaRPr kumimoji="1" lang="ja-JP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878010"/>
              </p:ext>
            </p:extLst>
          </p:nvPr>
        </p:nvGraphicFramePr>
        <p:xfrm>
          <a:off x="1447800" y="1447800"/>
          <a:ext cx="30035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数式" r:id="rId3" imgW="1307880" imgH="545760" progId="Equation.3">
                  <p:embed/>
                </p:oleObj>
              </mc:Choice>
              <mc:Fallback>
                <p:oleObj name="数式" r:id="rId3" imgW="1307880" imgH="54576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3003550" cy="10922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lp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51" y="2057400"/>
            <a:ext cx="4517276" cy="450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59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L1</a:t>
            </a:r>
            <a:r>
              <a:rPr kumimoji="1" lang="zh-CN" altLang="en-US" dirty="0" smtClean="0"/>
              <a:t>正规化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kumimoji="1" lang="en-US" altLang="ja-JP" dirty="0" smtClean="0"/>
          </a:p>
          <a:p>
            <a:r>
              <a:rPr lang="zh-CN" altLang="en-US" dirty="0" smtClean="0"/>
              <a:t>新损失函数</a:t>
            </a:r>
            <a:endParaRPr lang="en-US" altLang="ja-JP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345455"/>
              </p:ext>
            </p:extLst>
          </p:nvPr>
        </p:nvGraphicFramePr>
        <p:xfrm>
          <a:off x="1981200" y="1447800"/>
          <a:ext cx="25130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数式" r:id="rId3" imgW="1384200" imgH="215640" progId="Equation.3">
                  <p:embed/>
                </p:oleObj>
              </mc:Choice>
              <mc:Fallback>
                <p:oleObj name="数式" r:id="rId3" imgW="1384200" imgH="215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2513012" cy="347662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548535"/>
              </p:ext>
            </p:extLst>
          </p:nvPr>
        </p:nvGraphicFramePr>
        <p:xfrm>
          <a:off x="1855788" y="2809875"/>
          <a:ext cx="27654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数式" r:id="rId5" imgW="1523880" imgH="228600" progId="Equation.3">
                  <p:embed/>
                </p:oleObj>
              </mc:Choice>
              <mc:Fallback>
                <p:oleObj name="数式" r:id="rId5" imgW="152388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2809875"/>
                        <a:ext cx="2765425" cy="3683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507012"/>
              </p:ext>
            </p:extLst>
          </p:nvPr>
        </p:nvGraphicFramePr>
        <p:xfrm>
          <a:off x="1827212" y="4419600"/>
          <a:ext cx="32035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数式" r:id="rId7" imgW="1765080" imgH="393480" progId="Equation.3">
                  <p:embed/>
                </p:oleObj>
              </mc:Choice>
              <mc:Fallback>
                <p:oleObj name="数式" r:id="rId7" imgW="1765080" imgH="39348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2" y="4419600"/>
                        <a:ext cx="3203575" cy="6350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箭头 6"/>
          <p:cNvSpPr/>
          <p:nvPr/>
        </p:nvSpPr>
        <p:spPr>
          <a:xfrm>
            <a:off x="3048000" y="3352800"/>
            <a:ext cx="762000" cy="1066800"/>
          </a:xfrm>
          <a:prstGeom prst="downArrow">
            <a:avLst/>
          </a:prstGeom>
          <a:solidFill>
            <a:srgbClr val="6699FF"/>
          </a:solidFill>
          <a:ln w="3175">
            <a:noFill/>
          </a:ln>
          <a:effectLst>
            <a:reflection blurRad="6350" stA="50000" endA="295" endPos="92000" dist="660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2997"/>
              </p:ext>
            </p:extLst>
          </p:nvPr>
        </p:nvGraphicFramePr>
        <p:xfrm>
          <a:off x="5410200" y="4343400"/>
          <a:ext cx="31130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数式" r:id="rId9" imgW="1714320" imgH="431640" progId="Equation.3">
                  <p:embed/>
                </p:oleObj>
              </mc:Choice>
              <mc:Fallback>
                <p:oleObj name="数式" r:id="rId9" imgW="1714320" imgH="43164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343400"/>
                        <a:ext cx="3113087" cy="695325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26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L2</a:t>
            </a:r>
            <a:r>
              <a:rPr kumimoji="1" lang="zh-CN" altLang="en-US" dirty="0" smtClean="0"/>
              <a:t>正规化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kumimoji="1" lang="en-US" altLang="ja-JP" dirty="0" smtClean="0"/>
          </a:p>
          <a:p>
            <a:r>
              <a:rPr lang="zh-CN" altLang="en-US" dirty="0" smtClean="0"/>
              <a:t>新损失函数</a:t>
            </a:r>
            <a:endParaRPr lang="en-US" altLang="ja-JP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89545"/>
              </p:ext>
            </p:extLst>
          </p:nvPr>
        </p:nvGraphicFramePr>
        <p:xfrm>
          <a:off x="1700212" y="1427163"/>
          <a:ext cx="24907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数式" r:id="rId3" imgW="1371600" imgH="241200" progId="Equation.3">
                  <p:embed/>
                </p:oleObj>
              </mc:Choice>
              <mc:Fallback>
                <p:oleObj name="数式" r:id="rId3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2" y="1427163"/>
                        <a:ext cx="2490788" cy="388937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54069"/>
              </p:ext>
            </p:extLst>
          </p:nvPr>
        </p:nvGraphicFramePr>
        <p:xfrm>
          <a:off x="1682750" y="2676525"/>
          <a:ext cx="3111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数式" r:id="rId5" imgW="1714320" imgH="393480" progId="Equation.3">
                  <p:embed/>
                </p:oleObj>
              </mc:Choice>
              <mc:Fallback>
                <p:oleObj name="数式" r:id="rId5" imgW="1714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676525"/>
                        <a:ext cx="3111500" cy="6350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98441"/>
              </p:ext>
            </p:extLst>
          </p:nvPr>
        </p:nvGraphicFramePr>
        <p:xfrm>
          <a:off x="2160588" y="4419600"/>
          <a:ext cx="25352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数式" r:id="rId7" imgW="1396800" imgH="393480" progId="Equation.3">
                  <p:embed/>
                </p:oleObj>
              </mc:Choice>
              <mc:Fallback>
                <p:oleObj name="数式" r:id="rId7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4419600"/>
                        <a:ext cx="2535237" cy="63500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箭头 6"/>
          <p:cNvSpPr/>
          <p:nvPr/>
        </p:nvSpPr>
        <p:spPr>
          <a:xfrm>
            <a:off x="3048000" y="3352800"/>
            <a:ext cx="762000" cy="1066800"/>
          </a:xfrm>
          <a:prstGeom prst="downArrow">
            <a:avLst/>
          </a:prstGeom>
          <a:solidFill>
            <a:srgbClr val="6699FF"/>
          </a:solidFill>
          <a:ln w="3175">
            <a:noFill/>
          </a:ln>
          <a:effectLst>
            <a:reflection blurRad="6350" stA="50000" endA="295" endPos="92000" dist="6604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000109"/>
              </p:ext>
            </p:extLst>
          </p:nvPr>
        </p:nvGraphicFramePr>
        <p:xfrm>
          <a:off x="5181600" y="4419600"/>
          <a:ext cx="3436937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数式" r:id="rId9" imgW="1892160" imgH="888840" progId="Equation.3">
                  <p:embed/>
                </p:oleObj>
              </mc:Choice>
              <mc:Fallback>
                <p:oleObj name="数式" r:id="rId9" imgW="1892160" imgH="8888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19600"/>
                        <a:ext cx="3436937" cy="1431925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6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Regulization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400" dirty="0" err="1" smtClean="0"/>
              <a:t>Regulization</a:t>
            </a:r>
            <a:r>
              <a:rPr kumimoji="1" lang="zh-CN" altLang="en-US" sz="2400" dirty="0" smtClean="0"/>
              <a:t>下梯度更新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原始</a:t>
            </a:r>
            <a:endParaRPr kumimoji="1" lang="en-US" altLang="zh-CN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zh-CN" sz="2400" dirty="0" smtClean="0"/>
              <a:t>L1</a:t>
            </a:r>
            <a:r>
              <a:rPr lang="zh-CN" altLang="en-US" sz="2400" dirty="0" smtClean="0"/>
              <a:t>正规化</a:t>
            </a:r>
            <a:endParaRPr lang="en-US" altLang="zh-CN" sz="2400" dirty="0" smtClean="0"/>
          </a:p>
          <a:p>
            <a:endParaRPr kumimoji="1" lang="en-US" altLang="ja-JP" sz="2400" dirty="0"/>
          </a:p>
          <a:p>
            <a:endParaRPr lang="en-US" altLang="ja-JP" sz="2400" dirty="0" smtClean="0"/>
          </a:p>
          <a:p>
            <a:r>
              <a:rPr kumimoji="1" lang="en-US" altLang="zh-CN" sz="2400" dirty="0" smtClean="0"/>
              <a:t>L2</a:t>
            </a:r>
            <a:r>
              <a:rPr kumimoji="1" lang="zh-CN" altLang="en-US" sz="2400" dirty="0" smtClean="0"/>
              <a:t>正规化</a:t>
            </a:r>
            <a:endParaRPr kumimoji="1" lang="ja-JP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805073"/>
              </p:ext>
            </p:extLst>
          </p:nvPr>
        </p:nvGraphicFramePr>
        <p:xfrm>
          <a:off x="3429000" y="2286000"/>
          <a:ext cx="25368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数式" r:id="rId3" imgW="1396800" imgH="431640" progId="Equation.3">
                  <p:embed/>
                </p:oleObj>
              </mc:Choice>
              <mc:Fallback>
                <p:oleObj name="数式" r:id="rId3" imgW="1396800" imgH="4316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2536825" cy="6953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707198"/>
              </p:ext>
            </p:extLst>
          </p:nvPr>
        </p:nvGraphicFramePr>
        <p:xfrm>
          <a:off x="3414713" y="5181600"/>
          <a:ext cx="33670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数式" r:id="rId5" imgW="1854000" imgH="431640" progId="Equation.3">
                  <p:embed/>
                </p:oleObj>
              </mc:Choice>
              <mc:Fallback>
                <p:oleObj name="数式" r:id="rId5" imgW="1854000" imgH="431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181600"/>
                        <a:ext cx="3367087" cy="695325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802774"/>
              </p:ext>
            </p:extLst>
          </p:nvPr>
        </p:nvGraphicFramePr>
        <p:xfrm>
          <a:off x="3430587" y="3810000"/>
          <a:ext cx="32750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数式" r:id="rId7" imgW="1803240" imgH="431640" progId="Equation.3">
                  <p:embed/>
                </p:oleObj>
              </mc:Choice>
              <mc:Fallback>
                <p:oleObj name="数式" r:id="rId7" imgW="1803240" imgH="4316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7" y="3810000"/>
                        <a:ext cx="3275013" cy="695325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3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Regulization</a:t>
            </a:r>
            <a:r>
              <a:rPr lang="zh-CN" altLang="en-US" dirty="0" smtClean="0"/>
              <a:t>：</a:t>
            </a:r>
            <a:r>
              <a:rPr kumimoji="1" lang="en-US" altLang="zh-CN" dirty="0" smtClean="0"/>
              <a:t>Elastic Net</a:t>
            </a:r>
            <a:endParaRPr kumimoji="1" lang="ja-JP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8497"/>
              </p:ext>
            </p:extLst>
          </p:nvPr>
        </p:nvGraphicFramePr>
        <p:xfrm>
          <a:off x="2057400" y="1752600"/>
          <a:ext cx="40560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数式" r:id="rId3" imgW="2234880" imgH="253800" progId="Equation.3">
                  <p:embed/>
                </p:oleObj>
              </mc:Choice>
              <mc:Fallback>
                <p:oleObj name="数式" r:id="rId3" imgW="2234880" imgH="253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4056063" cy="409575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4600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35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dropout</a:t>
            </a:r>
            <a:endParaRPr kumimoji="1" lang="ja-JP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56" y="1676401"/>
            <a:ext cx="7781544" cy="418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2016AI</a:t>
            </a:r>
            <a:r>
              <a:rPr kumimoji="1" lang="zh-CN" altLang="en-US" dirty="0" smtClean="0"/>
              <a:t>发展回顾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年度全球十大突破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ja-JP" sz="2400" dirty="0"/>
              <a:t>2.</a:t>
            </a:r>
            <a:r>
              <a:rPr lang="ja-JP" altLang="en-US" sz="2400" dirty="0"/>
              <a:t>自动驾驶货车（</a:t>
            </a:r>
            <a:r>
              <a:rPr lang="en-US" altLang="ja-JP" sz="2400" dirty="0"/>
              <a:t>Self</a:t>
            </a:r>
            <a:r>
              <a:rPr lang="ja-JP" altLang="en-US" sz="2400" dirty="0"/>
              <a:t>－</a:t>
            </a:r>
            <a:r>
              <a:rPr lang="en-US" altLang="ja-JP" sz="2400" dirty="0"/>
              <a:t>Driving Trucks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pic>
        <p:nvPicPr>
          <p:cNvPr id="38914" name="Picture 2" descr="http://image.thepaper.cn/wap/image/5/502/9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7150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793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dropout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sz="2400" dirty="0" smtClean="0"/>
          </a:p>
          <a:p>
            <a:endParaRPr lang="en-US" altLang="ja-JP" sz="2400" dirty="0"/>
          </a:p>
          <a:p>
            <a:endParaRPr kumimoji="1"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r>
              <a:rPr kumimoji="1" lang="zh-CN" altLang="en-US" sz="2400" dirty="0" smtClean="0"/>
              <a:t>测试过程不能有</a:t>
            </a:r>
            <a:r>
              <a:rPr kumimoji="1" lang="en-US" altLang="zh-CN" sz="2400" dirty="0" smtClean="0"/>
              <a:t>dropout</a:t>
            </a:r>
          </a:p>
          <a:p>
            <a:r>
              <a:rPr lang="zh-CN" altLang="en-US" sz="2400" dirty="0" smtClean="0"/>
              <a:t>训练过程</a:t>
            </a:r>
            <a:r>
              <a:rPr lang="en-US" altLang="zh-CN" sz="2400" dirty="0" smtClean="0"/>
              <a:t>dropout</a:t>
            </a:r>
            <a:r>
              <a:rPr lang="zh-CN" altLang="en-US" sz="2400" dirty="0" smtClean="0"/>
              <a:t>率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%</a:t>
            </a:r>
          </a:p>
          <a:p>
            <a:pPr marL="82296" indent="0">
              <a:buNone/>
            </a:pPr>
            <a:r>
              <a:rPr kumimoji="1" lang="zh-CN" altLang="en-US" sz="2400" dirty="0" smtClean="0"/>
              <a:t>   测试过程所有</a:t>
            </a:r>
            <a:r>
              <a:rPr kumimoji="1" lang="en-US" altLang="zh-CN" sz="2400" dirty="0" smtClean="0"/>
              <a:t>weight</a:t>
            </a:r>
            <a:r>
              <a:rPr kumimoji="1" lang="zh-CN" altLang="en-US" sz="2400" dirty="0" smtClean="0"/>
              <a:t>要乘以</a:t>
            </a:r>
            <a:r>
              <a:rPr lang="en-US" altLang="zh-CN" sz="2400" dirty="0" smtClean="0"/>
              <a:t>(</a:t>
            </a:r>
            <a:r>
              <a:rPr kumimoji="1" lang="en-US" altLang="zh-CN" sz="2400" dirty="0" smtClean="0"/>
              <a:t>1-p</a:t>
            </a:r>
            <a:r>
              <a:rPr lang="en-US" altLang="zh-CN" sz="2400" dirty="0" smtClean="0"/>
              <a:t>)%</a:t>
            </a:r>
          </a:p>
          <a:p>
            <a:r>
              <a:rPr lang="zh-CN" altLang="en-US" sz="2400" dirty="0" smtClean="0"/>
              <a:t>默认</a:t>
            </a:r>
            <a:r>
              <a:rPr lang="en-US" altLang="zh-CN" sz="2400" dirty="0" smtClean="0"/>
              <a:t>dropout</a:t>
            </a:r>
            <a:r>
              <a:rPr lang="zh-CN" altLang="en-US" sz="2400" dirty="0" smtClean="0"/>
              <a:t>率</a:t>
            </a:r>
            <a:r>
              <a:rPr lang="en-US" altLang="zh-CN" sz="2400" dirty="0" smtClean="0"/>
              <a:t>50%</a:t>
            </a:r>
            <a:endParaRPr kumimoji="1" lang="en-US" altLang="ja-JP" sz="2400" dirty="0" smtClean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7682389" cy="27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4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Batch Normalization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SGD</a:t>
            </a:r>
            <a:r>
              <a:rPr lang="zh-CN" altLang="en-US" sz="2400" dirty="0"/>
              <a:t>时，通过</a:t>
            </a:r>
            <a:r>
              <a:rPr lang="en-US" altLang="zh-CN" sz="2400" dirty="0"/>
              <a:t>mini-batch</a:t>
            </a:r>
            <a:r>
              <a:rPr lang="zh-CN" altLang="en-US" sz="2400" dirty="0"/>
              <a:t>来对相应的</a:t>
            </a:r>
            <a:r>
              <a:rPr lang="en-US" altLang="zh-CN" sz="2400" dirty="0"/>
              <a:t>activation</a:t>
            </a:r>
            <a:r>
              <a:rPr lang="zh-CN" altLang="en-US" sz="2400" dirty="0"/>
              <a:t>做规范化操作，使得结果（输出信号各个维度）的均值为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，方差为</a:t>
            </a:r>
            <a:r>
              <a:rPr lang="en-US" altLang="zh-CN" sz="2400" dirty="0" smtClean="0"/>
              <a:t>1</a:t>
            </a:r>
          </a:p>
          <a:p>
            <a:r>
              <a:rPr kumimoji="1" lang="zh-CN" altLang="en-US" sz="2400" dirty="0" smtClean="0"/>
              <a:t>目的：防止梯度弥散</a:t>
            </a:r>
            <a:endParaRPr kumimoji="1" lang="ja-JP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0843"/>
              </p:ext>
            </p:extLst>
          </p:nvPr>
        </p:nvGraphicFramePr>
        <p:xfrm>
          <a:off x="2209800" y="3810000"/>
          <a:ext cx="2351087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数式" r:id="rId3" imgW="1295280" imgH="888840" progId="Equation.3">
                  <p:embed/>
                </p:oleObj>
              </mc:Choice>
              <mc:Fallback>
                <p:oleObj name="数式" r:id="rId3" imgW="1295280" imgH="88884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0"/>
                        <a:ext cx="2351087" cy="1433512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4648200" y="4343400"/>
            <a:ext cx="1143000" cy="609600"/>
          </a:xfrm>
          <a:prstGeom prst="rightArrow">
            <a:avLst/>
          </a:prstGeom>
          <a:solidFill>
            <a:srgbClr val="6699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029085"/>
              </p:ext>
            </p:extLst>
          </p:nvPr>
        </p:nvGraphicFramePr>
        <p:xfrm>
          <a:off x="5586413" y="3810000"/>
          <a:ext cx="2005012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数式" r:id="rId5" imgW="1104840" imgH="1168200" progId="Equation.3">
                  <p:embed/>
                </p:oleObj>
              </mc:Choice>
              <mc:Fallback>
                <p:oleObj name="数式" r:id="rId5" imgW="1104840" imgH="1168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3810000"/>
                        <a:ext cx="2005012" cy="1885950"/>
                      </a:xfrm>
                      <a:prstGeom prst="rect">
                        <a:avLst/>
                      </a:prstGeom>
                      <a:solidFill>
                        <a:srgbClr val="E8F2D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4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集成学习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同时训练多个网络</a:t>
            </a:r>
            <a:endParaRPr kumimoji="1" lang="en-US" altLang="zh-CN" dirty="0" smtClean="0"/>
          </a:p>
          <a:p>
            <a:r>
              <a:rPr lang="zh-CN" altLang="en-US" dirty="0" smtClean="0"/>
              <a:t>相同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，不同初始化</a:t>
            </a:r>
            <a:endParaRPr lang="en-US" altLang="zh-CN" dirty="0" smtClean="0"/>
          </a:p>
          <a:p>
            <a:r>
              <a:rPr kumimoji="1" lang="zh-CN" altLang="en-US" dirty="0" smtClean="0"/>
              <a:t>交叉验证时选取表现好的多个</a:t>
            </a:r>
            <a:r>
              <a:rPr kumimoji="1" lang="en-US" altLang="zh-CN" dirty="0" smtClean="0"/>
              <a:t>model</a:t>
            </a:r>
          </a:p>
          <a:p>
            <a:r>
              <a:rPr lang="zh-CN" altLang="en-US" dirty="0" smtClean="0"/>
              <a:t>单个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的不同</a:t>
            </a:r>
            <a:r>
              <a:rPr lang="en-US" altLang="zh-CN" dirty="0" smtClean="0"/>
              <a:t>checkpoint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2640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82296" indent="0" algn="ctr">
              <a:buNone/>
            </a:pPr>
            <a:r>
              <a:rPr kumimoji="1" lang="zh-CN" altLang="en-US" dirty="0" smtClean="0"/>
              <a:t>鸣谢</a:t>
            </a:r>
            <a:endParaRPr kumimoji="1" lang="en-US" altLang="zh-CN" dirty="0" smtClean="0"/>
          </a:p>
          <a:p>
            <a:pPr marL="82296" indent="0" algn="ctr">
              <a:buNone/>
            </a:pPr>
            <a:r>
              <a:rPr lang="zh-CN" altLang="en-US" dirty="0" smtClean="0"/>
              <a:t>感谢</a:t>
            </a:r>
            <a:r>
              <a:rPr lang="en-US" altLang="zh-CN" dirty="0" smtClean="0"/>
              <a:t>NEUSOFT</a:t>
            </a:r>
            <a:r>
              <a:rPr lang="zh-CN" altLang="en-US" dirty="0" smtClean="0"/>
              <a:t>株式会社的大力协助！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1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2016AI</a:t>
            </a:r>
            <a:r>
              <a:rPr kumimoji="1" lang="zh-CN" altLang="en-US" dirty="0" smtClean="0"/>
              <a:t>发展回顾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年度全球十大突破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ja-JP" sz="2400" dirty="0"/>
              <a:t>4.</a:t>
            </a:r>
            <a:r>
              <a:rPr lang="ja-JP" altLang="en-US" sz="2400" dirty="0"/>
              <a:t>刷脸支付（</a:t>
            </a:r>
            <a:r>
              <a:rPr lang="en-US" altLang="ja-JP" sz="2400" dirty="0"/>
              <a:t>Paying with Your Face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pic>
        <p:nvPicPr>
          <p:cNvPr id="39938" name="Picture 2" descr="http://image.thepaper.cn/wap/image/5/502/9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953000" cy="40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讲座介绍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第一讲 机器学习概述</a:t>
            </a:r>
            <a:endParaRPr kumimoji="1" lang="en-US" altLang="zh-CN" dirty="0" smtClean="0"/>
          </a:p>
          <a:p>
            <a:r>
              <a:rPr lang="zh-CN" altLang="en-US" dirty="0"/>
              <a:t>预备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kumimoji="1" lang="zh-CN" altLang="en-US" dirty="0"/>
              <a:t>第二</a:t>
            </a:r>
            <a:r>
              <a:rPr kumimoji="1" lang="zh-CN" altLang="en-US" dirty="0" smtClean="0"/>
              <a:t>讲 感知机和</a:t>
            </a:r>
            <a:r>
              <a:rPr kumimoji="1" lang="en-US" altLang="zh-CN" dirty="0" smtClean="0"/>
              <a:t>SVM</a:t>
            </a:r>
          </a:p>
          <a:p>
            <a:r>
              <a:rPr lang="zh-CN" altLang="en-US" dirty="0"/>
              <a:t>第三</a:t>
            </a:r>
            <a:r>
              <a:rPr lang="zh-CN" altLang="en-US" dirty="0" smtClean="0"/>
              <a:t>讲 神经网络</a:t>
            </a:r>
            <a:endParaRPr lang="en-US" altLang="zh-CN" dirty="0" smtClean="0"/>
          </a:p>
          <a:p>
            <a:r>
              <a:rPr kumimoji="1" lang="zh-CN" altLang="en-US" dirty="0"/>
              <a:t>第四</a:t>
            </a:r>
            <a:r>
              <a:rPr kumimoji="1" lang="zh-CN" altLang="en-US" dirty="0" smtClean="0"/>
              <a:t>讲 神经网络优化</a:t>
            </a:r>
            <a:endParaRPr kumimoji="1" lang="en-US" altLang="zh-CN" dirty="0" smtClean="0"/>
          </a:p>
          <a:p>
            <a:r>
              <a:rPr lang="zh-CN" altLang="en-US" dirty="0"/>
              <a:t>第五</a:t>
            </a:r>
            <a:r>
              <a:rPr lang="zh-CN" altLang="en-US" smtClean="0"/>
              <a:t>讲 神经网络优化二</a:t>
            </a:r>
            <a:endParaRPr lang="en-US" altLang="zh-CN" dirty="0" smtClean="0"/>
          </a:p>
          <a:p>
            <a:r>
              <a:rPr kumimoji="1" lang="zh-CN" altLang="en-US" dirty="0"/>
              <a:t>第六</a:t>
            </a:r>
            <a:r>
              <a:rPr kumimoji="1" lang="zh-CN" altLang="en-US" dirty="0" smtClean="0"/>
              <a:t>讲 深度学习初探</a:t>
            </a:r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9548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第一讲内容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机器学习基本概念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机器学习历史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机器学习算法分类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机器学习应用流程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机器学习与大数据的关系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后续讲座预备知识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i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i="1" dirty="0" smtClean="0">
                <a:solidFill>
                  <a:srgbClr val="00B050"/>
                </a:solidFill>
              </a:rPr>
              <a:t>既往讲座</a:t>
            </a:r>
            <a:r>
              <a:rPr lang="en-US" altLang="zh-CN" i="1" dirty="0" smtClean="0">
                <a:solidFill>
                  <a:srgbClr val="00B050"/>
                </a:solidFill>
              </a:rPr>
              <a:t>PPT</a:t>
            </a:r>
          </a:p>
          <a:p>
            <a:pPr marL="82296" indent="0"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1</a:t>
            </a:r>
            <a:r>
              <a:rPr lang="en-US" altLang="ja-JP" i="1" dirty="0">
                <a:solidFill>
                  <a:srgbClr val="00B050"/>
                </a:solidFill>
              </a:rPr>
              <a:t>.</a:t>
            </a:r>
            <a:r>
              <a:rPr lang="ja-JP" altLang="en-US" i="1" dirty="0">
                <a:solidFill>
                  <a:srgbClr val="00B050"/>
                </a:solidFill>
              </a:rPr>
              <a:t>打开下面的链接： </a:t>
            </a:r>
            <a:r>
              <a:rPr lang="en-US" altLang="ja-JP" i="1" dirty="0">
                <a:solidFill>
                  <a:srgbClr val="00B050"/>
                </a:solidFill>
                <a:hlinkClick r:id="rId2"/>
              </a:rPr>
              <a:t>http://www.pano-tech.com/</a:t>
            </a:r>
            <a:r>
              <a:rPr lang="en-US" altLang="ja-JP" i="1" dirty="0">
                <a:solidFill>
                  <a:srgbClr val="00B050"/>
                </a:solidFill>
              </a:rPr>
              <a:t> </a:t>
            </a:r>
            <a:br>
              <a:rPr lang="en-US" altLang="ja-JP" i="1" dirty="0">
                <a:solidFill>
                  <a:srgbClr val="00B050"/>
                </a:solidFill>
              </a:rPr>
            </a:br>
            <a:r>
              <a:rPr lang="en-US" altLang="ja-JP" i="1" dirty="0">
                <a:solidFill>
                  <a:srgbClr val="00B050"/>
                </a:solidFill>
              </a:rPr>
              <a:t>2.</a:t>
            </a:r>
            <a:r>
              <a:rPr lang="ja-JP" altLang="en-US" i="1" dirty="0">
                <a:solidFill>
                  <a:srgbClr val="00B050"/>
                </a:solidFill>
              </a:rPr>
              <a:t>点击社会活动 </a:t>
            </a:r>
            <a:br>
              <a:rPr lang="ja-JP" altLang="en-US" i="1" dirty="0">
                <a:solidFill>
                  <a:srgbClr val="00B050"/>
                </a:solidFill>
              </a:rPr>
            </a:br>
            <a:r>
              <a:rPr lang="en-US" altLang="ja-JP" i="1" dirty="0">
                <a:solidFill>
                  <a:srgbClr val="00B050"/>
                </a:solidFill>
              </a:rPr>
              <a:t>3.</a:t>
            </a:r>
            <a:r>
              <a:rPr lang="ja-JP" altLang="en-US" i="1" dirty="0">
                <a:solidFill>
                  <a:srgbClr val="00B050"/>
                </a:solidFill>
              </a:rPr>
              <a:t>点击任意讲座</a:t>
            </a:r>
            <a:r>
              <a:rPr lang="ja-JP" altLang="en-US" i="1" dirty="0" smtClean="0">
                <a:solidFill>
                  <a:srgbClr val="00B050"/>
                </a:solidFill>
              </a:rPr>
              <a:t>图片</a:t>
            </a:r>
            <a:endParaRPr lang="en-US" altLang="ja-JP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kumimoji="1" lang="zh-CN" altLang="en-US" i="1" dirty="0" smtClean="0">
                <a:solidFill>
                  <a:srgbClr val="00B050"/>
                </a:solidFill>
              </a:rPr>
              <a:t>或者直接点击</a:t>
            </a:r>
            <a:r>
              <a:rPr kumimoji="1" lang="en-US" altLang="zh-CN" i="1" dirty="0" smtClean="0">
                <a:solidFill>
                  <a:srgbClr val="00B050"/>
                </a:solidFill>
              </a:rPr>
              <a:t>LINK</a:t>
            </a:r>
            <a:r>
              <a:rPr kumimoji="1" lang="zh-CN" altLang="en-US" i="1" dirty="0" smtClean="0">
                <a:solidFill>
                  <a:srgbClr val="00B050"/>
                </a:solidFill>
              </a:rPr>
              <a:t>：</a:t>
            </a:r>
            <a:r>
              <a:rPr lang="en-US" altLang="zh-CN" i="1" dirty="0">
                <a:solidFill>
                  <a:srgbClr val="00B050"/>
                </a:solidFill>
              </a:rPr>
              <a:t>https://github.com/briantmali/MachineLearning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38321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第二讲内容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感知机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损失函数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感知机对偶形式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支持向量机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Kernel</a:t>
            </a:r>
            <a:r>
              <a:rPr lang="zh-CN" altLang="en-US" dirty="0" smtClean="0"/>
              <a:t>方法简介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/>
        </p:nvSpPr>
        <p:spPr bwMode="auto">
          <a:xfrm>
            <a:off x="-76200" y="640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Times New Roman" pitchFamily="1" charset="0"/>
              </a:rPr>
              <a:t>Pano-Tech.com</a:t>
            </a:r>
          </a:p>
        </p:txBody>
      </p:sp>
    </p:spTree>
    <p:extLst>
      <p:ext uri="{BB962C8B-B14F-4D97-AF65-F5344CB8AC3E}">
        <p14:creationId xmlns:p14="http://schemas.microsoft.com/office/powerpoint/2010/main" val="611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rgbClr val="6699FF"/>
        </a:solidFill>
        <a:ln w="3175">
          <a:noFill/>
        </a:ln>
        <a:effectLst>
          <a:reflection blurRad="6350" stA="50000" endA="295" endPos="92000" dist="381000" dir="5400000" sy="-100000" algn="bl" rotWithShape="0"/>
        </a:effectLst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12820</TotalTime>
  <Words>799</Words>
  <Application>Microsoft Office PowerPoint</Application>
  <PresentationFormat>全屏显示(4:3)</PresentationFormat>
  <Paragraphs>283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夏至</vt:lpstr>
      <vt:lpstr>数式</vt:lpstr>
      <vt:lpstr>Microsoft 公式 3.0</vt:lpstr>
      <vt:lpstr>神经网络优化二</vt:lpstr>
      <vt:lpstr>PanoTech-全景技术</vt:lpstr>
      <vt:lpstr>自我介绍</vt:lpstr>
      <vt:lpstr>2016AI发展回顾</vt:lpstr>
      <vt:lpstr>2016AI发展回顾</vt:lpstr>
      <vt:lpstr>2016AI发展回顾</vt:lpstr>
      <vt:lpstr>讲座介绍</vt:lpstr>
      <vt:lpstr>第一讲内容</vt:lpstr>
      <vt:lpstr>第二讲内容</vt:lpstr>
      <vt:lpstr>第三讲内容</vt:lpstr>
      <vt:lpstr>第四讲内容</vt:lpstr>
      <vt:lpstr>神经网络优化方向 </vt:lpstr>
      <vt:lpstr>讲座介绍顺序</vt:lpstr>
      <vt:lpstr>激活函数</vt:lpstr>
      <vt:lpstr>sigmoid感知机</vt:lpstr>
      <vt:lpstr>梯度消失问题</vt:lpstr>
      <vt:lpstr>tanh函数</vt:lpstr>
      <vt:lpstr>tanh vs sigmoid</vt:lpstr>
      <vt:lpstr>tanh vs sigmoid</vt:lpstr>
      <vt:lpstr>ReLU</vt:lpstr>
      <vt:lpstr>ReLU</vt:lpstr>
      <vt:lpstr>ReLU</vt:lpstr>
      <vt:lpstr>ReLU</vt:lpstr>
      <vt:lpstr>Relu</vt:lpstr>
      <vt:lpstr>ReLU改进</vt:lpstr>
      <vt:lpstr>ReLU改进</vt:lpstr>
      <vt:lpstr>ReLU改进</vt:lpstr>
      <vt:lpstr>ReLU6</vt:lpstr>
      <vt:lpstr>特殊激活函数</vt:lpstr>
      <vt:lpstr>特殊激活函数</vt:lpstr>
      <vt:lpstr>Maxout</vt:lpstr>
      <vt:lpstr>Softmax</vt:lpstr>
      <vt:lpstr>Softmax</vt:lpstr>
      <vt:lpstr>损失函数</vt:lpstr>
      <vt:lpstr>损失函数</vt:lpstr>
      <vt:lpstr>损失函数</vt:lpstr>
      <vt:lpstr>参考：cross-entropy偏导</vt:lpstr>
      <vt:lpstr>Cross-Entropy</vt:lpstr>
      <vt:lpstr>过拟合问题</vt:lpstr>
      <vt:lpstr>Regulization</vt:lpstr>
      <vt:lpstr>Regulization </vt:lpstr>
      <vt:lpstr>L1范数</vt:lpstr>
      <vt:lpstr>L2范数</vt:lpstr>
      <vt:lpstr>参考：范式—norm</vt:lpstr>
      <vt:lpstr>L1正规化</vt:lpstr>
      <vt:lpstr>L2正规化</vt:lpstr>
      <vt:lpstr>Regulization</vt:lpstr>
      <vt:lpstr>Regulization：Elastic Net</vt:lpstr>
      <vt:lpstr>dropout</vt:lpstr>
      <vt:lpstr>dropout</vt:lpstr>
      <vt:lpstr>Batch Normalization</vt:lpstr>
      <vt:lpstr>集成学习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Python基礎</dc:title>
  <dc:creator>Administrator</dc:creator>
  <cp:lastModifiedBy>Administrator</cp:lastModifiedBy>
  <cp:revision>193</cp:revision>
  <dcterms:created xsi:type="dcterms:W3CDTF">2016-10-23T12:31:50Z</dcterms:created>
  <dcterms:modified xsi:type="dcterms:W3CDTF">2017-03-26T03:23:06Z</dcterms:modified>
</cp:coreProperties>
</file>