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265" r:id="rId3"/>
    <p:sldId id="257" r:id="rId4"/>
    <p:sldId id="294" r:id="rId5"/>
    <p:sldId id="259" r:id="rId6"/>
    <p:sldId id="263" r:id="rId7"/>
    <p:sldId id="262" r:id="rId8"/>
    <p:sldId id="266" r:id="rId9"/>
    <p:sldId id="260" r:id="rId10"/>
    <p:sldId id="299" r:id="rId11"/>
    <p:sldId id="277" r:id="rId12"/>
    <p:sldId id="276" r:id="rId13"/>
    <p:sldId id="295" r:id="rId14"/>
    <p:sldId id="296" r:id="rId15"/>
    <p:sldId id="303" r:id="rId16"/>
    <p:sldId id="302" r:id="rId17"/>
    <p:sldId id="304" r:id="rId18"/>
    <p:sldId id="301" r:id="rId19"/>
    <p:sldId id="300" r:id="rId20"/>
    <p:sldId id="267" r:id="rId21"/>
    <p:sldId id="274" r:id="rId22"/>
    <p:sldId id="279" r:id="rId23"/>
    <p:sldId id="283" r:id="rId24"/>
    <p:sldId id="286" r:id="rId25"/>
    <p:sldId id="290" r:id="rId26"/>
    <p:sldId id="291" r:id="rId27"/>
    <p:sldId id="292"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63DF5-7E4C-9344-6F00-9D8CC0D30A30}" v="5" dt="2022-04-22T00:18:38.647"/>
    <p1510:client id="{2A32AFAC-1127-192C-4693-116F2DF5806B}" v="232" dt="2022-04-23T06:42:32.993"/>
    <p1510:client id="{8A57C32D-0EF3-4DE2-7D43-0CC531DADD5A}" v="2228" dt="2022-04-22T18:27:54.977"/>
    <p1510:client id="{B5C57F73-CDD4-421C-B778-DFC21C04723F}" v="1830" dt="2022-04-22T17:51:42.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C7265C-FB3D-4889-9CFF-92164ABD6257}" type="doc">
      <dgm:prSet loTypeId="urn:microsoft.com/office/officeart/2008/layout/LinedList" loCatId="list" qsTypeId="urn:microsoft.com/office/officeart/2005/8/quickstyle/simple2" qsCatId="simple" csTypeId="urn:microsoft.com/office/officeart/2005/8/colors/colorful1" csCatId="colorful"/>
      <dgm:spPr/>
      <dgm:t>
        <a:bodyPr/>
        <a:lstStyle/>
        <a:p>
          <a:endParaRPr lang="en-US"/>
        </a:p>
      </dgm:t>
    </dgm:pt>
    <dgm:pt modelId="{D153C11F-8292-4E1F-92D4-25D7573F73A3}">
      <dgm:prSet/>
      <dgm:spPr/>
      <dgm:t>
        <a:bodyPr/>
        <a:lstStyle/>
        <a:p>
          <a:r>
            <a:rPr lang="en-SG"/>
            <a:t>Overview and problem statement </a:t>
          </a:r>
          <a:endParaRPr lang="en-US"/>
        </a:p>
      </dgm:t>
    </dgm:pt>
    <dgm:pt modelId="{ED8920D5-3628-4922-95F7-746CE1DB60FB}" type="parTrans" cxnId="{CADA5486-D5F5-4EC4-8A87-F32CF1D6D6F1}">
      <dgm:prSet/>
      <dgm:spPr/>
      <dgm:t>
        <a:bodyPr/>
        <a:lstStyle/>
        <a:p>
          <a:endParaRPr lang="en-US"/>
        </a:p>
      </dgm:t>
    </dgm:pt>
    <dgm:pt modelId="{DA63D5FA-ABE1-40E9-9622-A929E11A53D6}" type="sibTrans" cxnId="{CADA5486-D5F5-4EC4-8A87-F32CF1D6D6F1}">
      <dgm:prSet/>
      <dgm:spPr/>
      <dgm:t>
        <a:bodyPr/>
        <a:lstStyle/>
        <a:p>
          <a:endParaRPr lang="en-US"/>
        </a:p>
      </dgm:t>
    </dgm:pt>
    <dgm:pt modelId="{5FF09CF3-0AF0-4F64-B2E4-9C17B00E3930}">
      <dgm:prSet/>
      <dgm:spPr/>
      <dgm:t>
        <a:bodyPr/>
        <a:lstStyle/>
        <a:p>
          <a:r>
            <a:rPr lang="en-SG"/>
            <a:t>Dataset origins and its selection</a:t>
          </a:r>
          <a:endParaRPr lang="en-US"/>
        </a:p>
      </dgm:t>
    </dgm:pt>
    <dgm:pt modelId="{477B29CF-3A44-4615-9994-C965A24BA0ED}" type="parTrans" cxnId="{14498732-D83B-4BFE-927F-7152484D9A16}">
      <dgm:prSet/>
      <dgm:spPr/>
      <dgm:t>
        <a:bodyPr/>
        <a:lstStyle/>
        <a:p>
          <a:endParaRPr lang="en-US"/>
        </a:p>
      </dgm:t>
    </dgm:pt>
    <dgm:pt modelId="{B8266986-B47A-45E0-8E5E-C185FFF3DBA6}" type="sibTrans" cxnId="{14498732-D83B-4BFE-927F-7152484D9A16}">
      <dgm:prSet/>
      <dgm:spPr/>
      <dgm:t>
        <a:bodyPr/>
        <a:lstStyle/>
        <a:p>
          <a:endParaRPr lang="en-US"/>
        </a:p>
      </dgm:t>
    </dgm:pt>
    <dgm:pt modelId="{01B9FDE3-BDB7-4793-BDE0-C64781E4CFB9}">
      <dgm:prSet/>
      <dgm:spPr/>
      <dgm:t>
        <a:bodyPr/>
        <a:lstStyle/>
        <a:p>
          <a:r>
            <a:rPr lang="en-SG"/>
            <a:t>Using Train test split data and the filtering tools used</a:t>
          </a:r>
          <a:endParaRPr lang="en-US"/>
        </a:p>
      </dgm:t>
    </dgm:pt>
    <dgm:pt modelId="{C67F5A12-766F-4A8B-8990-E370271854AA}" type="parTrans" cxnId="{2F24F2BC-C73D-4769-ADB8-9EF4ADC683A6}">
      <dgm:prSet/>
      <dgm:spPr/>
      <dgm:t>
        <a:bodyPr/>
        <a:lstStyle/>
        <a:p>
          <a:endParaRPr lang="en-US"/>
        </a:p>
      </dgm:t>
    </dgm:pt>
    <dgm:pt modelId="{331FFFAA-31D6-4ABA-9519-B102662DB52E}" type="sibTrans" cxnId="{2F24F2BC-C73D-4769-ADB8-9EF4ADC683A6}">
      <dgm:prSet/>
      <dgm:spPr/>
      <dgm:t>
        <a:bodyPr/>
        <a:lstStyle/>
        <a:p>
          <a:endParaRPr lang="en-US"/>
        </a:p>
      </dgm:t>
    </dgm:pt>
    <dgm:pt modelId="{39CAAC3C-4262-4874-B9B0-2D3409AF1C4B}">
      <dgm:prSet/>
      <dgm:spPr/>
      <dgm:t>
        <a:bodyPr/>
        <a:lstStyle/>
        <a:p>
          <a:r>
            <a:rPr lang="en-SG"/>
            <a:t>Reasons for using selected tools</a:t>
          </a:r>
          <a:endParaRPr lang="en-US"/>
        </a:p>
      </dgm:t>
    </dgm:pt>
    <dgm:pt modelId="{4EC15055-6D7F-48B2-84FF-B797D9283F66}" type="parTrans" cxnId="{E8287AE9-0302-4378-B32C-5D77FD8D57A0}">
      <dgm:prSet/>
      <dgm:spPr/>
      <dgm:t>
        <a:bodyPr/>
        <a:lstStyle/>
        <a:p>
          <a:endParaRPr lang="en-US"/>
        </a:p>
      </dgm:t>
    </dgm:pt>
    <dgm:pt modelId="{FEFB8D16-8333-480C-A44F-45B18551E15F}" type="sibTrans" cxnId="{E8287AE9-0302-4378-B32C-5D77FD8D57A0}">
      <dgm:prSet/>
      <dgm:spPr/>
      <dgm:t>
        <a:bodyPr/>
        <a:lstStyle/>
        <a:p>
          <a:endParaRPr lang="en-US"/>
        </a:p>
      </dgm:t>
    </dgm:pt>
    <dgm:pt modelId="{06818C23-460A-443B-A545-FD98EC2E038A}">
      <dgm:prSet/>
      <dgm:spPr/>
      <dgm:t>
        <a:bodyPr/>
        <a:lstStyle/>
        <a:p>
          <a:pPr rtl="0"/>
          <a:r>
            <a:rPr lang="en-SG"/>
            <a:t>Chosen features to predict its MSRP</a:t>
          </a:r>
          <a:r>
            <a:rPr lang="en-SG">
              <a:latin typeface="Calibri Light" panose="020F0302020204030204"/>
            </a:rPr>
            <a:t> </a:t>
          </a:r>
          <a:endParaRPr lang="en-US">
            <a:latin typeface="Calibri Light" panose="020F0302020204030204"/>
          </a:endParaRPr>
        </a:p>
      </dgm:t>
    </dgm:pt>
    <dgm:pt modelId="{91AD1DB8-DBAA-4E5F-84FE-D858EA73B9AE}" type="parTrans" cxnId="{312A6AB8-8600-402F-828F-1072FE7C9A99}">
      <dgm:prSet/>
      <dgm:spPr/>
      <dgm:t>
        <a:bodyPr/>
        <a:lstStyle/>
        <a:p>
          <a:endParaRPr lang="en-US"/>
        </a:p>
      </dgm:t>
    </dgm:pt>
    <dgm:pt modelId="{26D11A4F-993A-4232-8534-A0695170C3F6}" type="sibTrans" cxnId="{312A6AB8-8600-402F-828F-1072FE7C9A99}">
      <dgm:prSet/>
      <dgm:spPr/>
      <dgm:t>
        <a:bodyPr/>
        <a:lstStyle/>
        <a:p>
          <a:endParaRPr lang="en-US"/>
        </a:p>
      </dgm:t>
    </dgm:pt>
    <dgm:pt modelId="{005D080B-1493-4AE2-8702-EF701C63E6C7}">
      <dgm:prSet/>
      <dgm:spPr/>
      <dgm:t>
        <a:bodyPr/>
        <a:lstStyle/>
        <a:p>
          <a:pPr rtl="0"/>
          <a:r>
            <a:rPr lang="en-SG"/>
            <a:t>Applying different Correlation and Linear Regression model</a:t>
          </a:r>
          <a:r>
            <a:rPr lang="en-SG">
              <a:latin typeface="Calibri Light" panose="020F0302020204030204"/>
            </a:rPr>
            <a:t> </a:t>
          </a:r>
          <a:endParaRPr lang="en-US"/>
        </a:p>
      </dgm:t>
    </dgm:pt>
    <dgm:pt modelId="{2CCC6207-3D17-450C-97BE-548FBCCEA052}" type="parTrans" cxnId="{23B7E49E-6226-44CA-9A5B-B04B049061C7}">
      <dgm:prSet/>
      <dgm:spPr/>
      <dgm:t>
        <a:bodyPr/>
        <a:lstStyle/>
        <a:p>
          <a:endParaRPr lang="en-US"/>
        </a:p>
      </dgm:t>
    </dgm:pt>
    <dgm:pt modelId="{FF616DA9-88E1-406D-A5A8-BF2709336240}" type="sibTrans" cxnId="{23B7E49E-6226-44CA-9A5B-B04B049061C7}">
      <dgm:prSet/>
      <dgm:spPr/>
      <dgm:t>
        <a:bodyPr/>
        <a:lstStyle/>
        <a:p>
          <a:endParaRPr lang="en-US"/>
        </a:p>
      </dgm:t>
    </dgm:pt>
    <dgm:pt modelId="{D61934F6-2A87-47FB-86AC-1A0240B995ED}">
      <dgm:prSet/>
      <dgm:spPr/>
      <dgm:t>
        <a:bodyPr/>
        <a:lstStyle/>
        <a:p>
          <a:r>
            <a:rPr lang="en-SG"/>
            <a:t>The Features and chosen filters to assist in MSRP identification</a:t>
          </a:r>
          <a:endParaRPr lang="en-US"/>
        </a:p>
      </dgm:t>
    </dgm:pt>
    <dgm:pt modelId="{0318CA5C-8598-460C-A719-70EEDAE086BA}" type="parTrans" cxnId="{BD5154DF-8E8F-47AC-9AED-7F0A23EF4A16}">
      <dgm:prSet/>
      <dgm:spPr/>
      <dgm:t>
        <a:bodyPr/>
        <a:lstStyle/>
        <a:p>
          <a:endParaRPr lang="en-US"/>
        </a:p>
      </dgm:t>
    </dgm:pt>
    <dgm:pt modelId="{D1325D53-040E-4D24-95F5-AE5F879A522F}" type="sibTrans" cxnId="{BD5154DF-8E8F-47AC-9AED-7F0A23EF4A16}">
      <dgm:prSet/>
      <dgm:spPr/>
      <dgm:t>
        <a:bodyPr/>
        <a:lstStyle/>
        <a:p>
          <a:endParaRPr lang="en-US"/>
        </a:p>
      </dgm:t>
    </dgm:pt>
    <dgm:pt modelId="{AF3B489C-1427-44CD-857C-E33FFC3B0A7E}">
      <dgm:prSet/>
      <dgm:spPr/>
      <dgm:t>
        <a:bodyPr/>
        <a:lstStyle/>
        <a:p>
          <a:pPr rtl="0"/>
          <a:r>
            <a:rPr lang="en-SG">
              <a:latin typeface="Calibri Light" panose="020F0302020204030204"/>
            </a:rPr>
            <a:t>Summary </a:t>
          </a:r>
          <a:r>
            <a:rPr lang="en-SG"/>
            <a:t>and Conclusion</a:t>
          </a:r>
          <a:r>
            <a:rPr lang="en-SG">
              <a:latin typeface="Calibri Light" panose="020F0302020204030204"/>
            </a:rPr>
            <a:t> </a:t>
          </a:r>
          <a:endParaRPr lang="en-US"/>
        </a:p>
      </dgm:t>
    </dgm:pt>
    <dgm:pt modelId="{8FFC2301-3A1E-4EB1-9D24-615476D7E775}" type="parTrans" cxnId="{3C3DEAC5-6E16-40FA-971B-DEC4358CCBDE}">
      <dgm:prSet/>
      <dgm:spPr/>
      <dgm:t>
        <a:bodyPr/>
        <a:lstStyle/>
        <a:p>
          <a:endParaRPr lang="en-US"/>
        </a:p>
      </dgm:t>
    </dgm:pt>
    <dgm:pt modelId="{125B9246-475E-42BB-B9BC-4881A28BC00B}" type="sibTrans" cxnId="{3C3DEAC5-6E16-40FA-971B-DEC4358CCBDE}">
      <dgm:prSet/>
      <dgm:spPr/>
      <dgm:t>
        <a:bodyPr/>
        <a:lstStyle/>
        <a:p>
          <a:endParaRPr lang="en-US"/>
        </a:p>
      </dgm:t>
    </dgm:pt>
    <dgm:pt modelId="{E7D39766-D707-447F-BA41-82D1E7F3DF0A}" type="pres">
      <dgm:prSet presAssocID="{DBC7265C-FB3D-4889-9CFF-92164ABD6257}" presName="vert0" presStyleCnt="0">
        <dgm:presLayoutVars>
          <dgm:dir/>
          <dgm:animOne val="branch"/>
          <dgm:animLvl val="lvl"/>
        </dgm:presLayoutVars>
      </dgm:prSet>
      <dgm:spPr/>
    </dgm:pt>
    <dgm:pt modelId="{4A4CF585-AAC2-4254-8A6C-86033DCF3446}" type="pres">
      <dgm:prSet presAssocID="{D153C11F-8292-4E1F-92D4-25D7573F73A3}" presName="thickLine" presStyleLbl="alignNode1" presStyleIdx="0" presStyleCnt="8"/>
      <dgm:spPr/>
    </dgm:pt>
    <dgm:pt modelId="{A980470E-8749-4587-BB03-DB1979531597}" type="pres">
      <dgm:prSet presAssocID="{D153C11F-8292-4E1F-92D4-25D7573F73A3}" presName="horz1" presStyleCnt="0"/>
      <dgm:spPr/>
    </dgm:pt>
    <dgm:pt modelId="{51DEDBC4-7AFC-41F4-A255-EBADAD2334AC}" type="pres">
      <dgm:prSet presAssocID="{D153C11F-8292-4E1F-92D4-25D7573F73A3}" presName="tx1" presStyleLbl="revTx" presStyleIdx="0" presStyleCnt="8"/>
      <dgm:spPr/>
    </dgm:pt>
    <dgm:pt modelId="{1A971E4F-E709-429F-B7D1-FA1698A7C08A}" type="pres">
      <dgm:prSet presAssocID="{D153C11F-8292-4E1F-92D4-25D7573F73A3}" presName="vert1" presStyleCnt="0"/>
      <dgm:spPr/>
    </dgm:pt>
    <dgm:pt modelId="{547B5059-5881-4ADE-8DFF-69AEDA447564}" type="pres">
      <dgm:prSet presAssocID="{5FF09CF3-0AF0-4F64-B2E4-9C17B00E3930}" presName="thickLine" presStyleLbl="alignNode1" presStyleIdx="1" presStyleCnt="8"/>
      <dgm:spPr/>
    </dgm:pt>
    <dgm:pt modelId="{95029C5B-48D5-4346-AC15-0FC78B6BEF7B}" type="pres">
      <dgm:prSet presAssocID="{5FF09CF3-0AF0-4F64-B2E4-9C17B00E3930}" presName="horz1" presStyleCnt="0"/>
      <dgm:spPr/>
    </dgm:pt>
    <dgm:pt modelId="{DCDDAB52-878A-47E8-80EF-7CF13AEE6389}" type="pres">
      <dgm:prSet presAssocID="{5FF09CF3-0AF0-4F64-B2E4-9C17B00E3930}" presName="tx1" presStyleLbl="revTx" presStyleIdx="1" presStyleCnt="8"/>
      <dgm:spPr/>
    </dgm:pt>
    <dgm:pt modelId="{A7D07DC5-F049-40B2-AB2D-75DCB13792A2}" type="pres">
      <dgm:prSet presAssocID="{5FF09CF3-0AF0-4F64-B2E4-9C17B00E3930}" presName="vert1" presStyleCnt="0"/>
      <dgm:spPr/>
    </dgm:pt>
    <dgm:pt modelId="{EE575BC4-A194-4713-9A98-619A5C3BD76F}" type="pres">
      <dgm:prSet presAssocID="{01B9FDE3-BDB7-4793-BDE0-C64781E4CFB9}" presName="thickLine" presStyleLbl="alignNode1" presStyleIdx="2" presStyleCnt="8"/>
      <dgm:spPr/>
    </dgm:pt>
    <dgm:pt modelId="{2C07EA46-6668-48A9-90A7-E87095E2EFF6}" type="pres">
      <dgm:prSet presAssocID="{01B9FDE3-BDB7-4793-BDE0-C64781E4CFB9}" presName="horz1" presStyleCnt="0"/>
      <dgm:spPr/>
    </dgm:pt>
    <dgm:pt modelId="{52F92A48-052A-42BC-894B-61CA77782D94}" type="pres">
      <dgm:prSet presAssocID="{01B9FDE3-BDB7-4793-BDE0-C64781E4CFB9}" presName="tx1" presStyleLbl="revTx" presStyleIdx="2" presStyleCnt="8"/>
      <dgm:spPr/>
    </dgm:pt>
    <dgm:pt modelId="{8C4783AB-7879-408F-B4DD-86C7E3C9CE26}" type="pres">
      <dgm:prSet presAssocID="{01B9FDE3-BDB7-4793-BDE0-C64781E4CFB9}" presName="vert1" presStyleCnt="0"/>
      <dgm:spPr/>
    </dgm:pt>
    <dgm:pt modelId="{CE4E829E-46AE-4468-B20F-7ACCEFBE1167}" type="pres">
      <dgm:prSet presAssocID="{39CAAC3C-4262-4874-B9B0-2D3409AF1C4B}" presName="thickLine" presStyleLbl="alignNode1" presStyleIdx="3" presStyleCnt="8"/>
      <dgm:spPr/>
    </dgm:pt>
    <dgm:pt modelId="{6C08E984-113F-4ED7-A974-40131B94FBD6}" type="pres">
      <dgm:prSet presAssocID="{39CAAC3C-4262-4874-B9B0-2D3409AF1C4B}" presName="horz1" presStyleCnt="0"/>
      <dgm:spPr/>
    </dgm:pt>
    <dgm:pt modelId="{F2614128-89A3-49BB-8793-63D15F584BEC}" type="pres">
      <dgm:prSet presAssocID="{39CAAC3C-4262-4874-B9B0-2D3409AF1C4B}" presName="tx1" presStyleLbl="revTx" presStyleIdx="3" presStyleCnt="8"/>
      <dgm:spPr/>
    </dgm:pt>
    <dgm:pt modelId="{65E61156-41B9-414E-8266-F2203E23C626}" type="pres">
      <dgm:prSet presAssocID="{39CAAC3C-4262-4874-B9B0-2D3409AF1C4B}" presName="vert1" presStyleCnt="0"/>
      <dgm:spPr/>
    </dgm:pt>
    <dgm:pt modelId="{7ADCC33B-7FFF-4BD1-B1E5-D2BCBC4F5FCC}" type="pres">
      <dgm:prSet presAssocID="{06818C23-460A-443B-A545-FD98EC2E038A}" presName="thickLine" presStyleLbl="alignNode1" presStyleIdx="4" presStyleCnt="8"/>
      <dgm:spPr/>
    </dgm:pt>
    <dgm:pt modelId="{D175A581-47D7-47F2-829D-79939CA5CE1A}" type="pres">
      <dgm:prSet presAssocID="{06818C23-460A-443B-A545-FD98EC2E038A}" presName="horz1" presStyleCnt="0"/>
      <dgm:spPr/>
    </dgm:pt>
    <dgm:pt modelId="{404DEF98-AC6D-4D0C-8F77-9DD2D775E0F4}" type="pres">
      <dgm:prSet presAssocID="{06818C23-460A-443B-A545-FD98EC2E038A}" presName="tx1" presStyleLbl="revTx" presStyleIdx="4" presStyleCnt="8"/>
      <dgm:spPr/>
    </dgm:pt>
    <dgm:pt modelId="{E53226C8-745E-45A6-AA72-11C11821B4E0}" type="pres">
      <dgm:prSet presAssocID="{06818C23-460A-443B-A545-FD98EC2E038A}" presName="vert1" presStyleCnt="0"/>
      <dgm:spPr/>
    </dgm:pt>
    <dgm:pt modelId="{06013CEB-E24A-4F05-9443-EA24F12D8A61}" type="pres">
      <dgm:prSet presAssocID="{005D080B-1493-4AE2-8702-EF701C63E6C7}" presName="thickLine" presStyleLbl="alignNode1" presStyleIdx="5" presStyleCnt="8"/>
      <dgm:spPr/>
    </dgm:pt>
    <dgm:pt modelId="{A4E55A1B-07B4-490F-BE24-B086A0C4B3E6}" type="pres">
      <dgm:prSet presAssocID="{005D080B-1493-4AE2-8702-EF701C63E6C7}" presName="horz1" presStyleCnt="0"/>
      <dgm:spPr/>
    </dgm:pt>
    <dgm:pt modelId="{1485775F-B8A7-47B0-A297-0311635906E7}" type="pres">
      <dgm:prSet presAssocID="{005D080B-1493-4AE2-8702-EF701C63E6C7}" presName="tx1" presStyleLbl="revTx" presStyleIdx="5" presStyleCnt="8"/>
      <dgm:spPr/>
    </dgm:pt>
    <dgm:pt modelId="{5BA51EB1-5EE9-4186-AF59-B2BC6B19DB66}" type="pres">
      <dgm:prSet presAssocID="{005D080B-1493-4AE2-8702-EF701C63E6C7}" presName="vert1" presStyleCnt="0"/>
      <dgm:spPr/>
    </dgm:pt>
    <dgm:pt modelId="{4B85CEC3-F9B4-457F-A93E-81A36EEB8196}" type="pres">
      <dgm:prSet presAssocID="{D61934F6-2A87-47FB-86AC-1A0240B995ED}" presName="thickLine" presStyleLbl="alignNode1" presStyleIdx="6" presStyleCnt="8"/>
      <dgm:spPr/>
    </dgm:pt>
    <dgm:pt modelId="{3933566E-B99E-4D7B-A4D6-297EA15D5D68}" type="pres">
      <dgm:prSet presAssocID="{D61934F6-2A87-47FB-86AC-1A0240B995ED}" presName="horz1" presStyleCnt="0"/>
      <dgm:spPr/>
    </dgm:pt>
    <dgm:pt modelId="{4F06FDC6-A2EB-4695-AF98-D28533367B60}" type="pres">
      <dgm:prSet presAssocID="{D61934F6-2A87-47FB-86AC-1A0240B995ED}" presName="tx1" presStyleLbl="revTx" presStyleIdx="6" presStyleCnt="8"/>
      <dgm:spPr/>
    </dgm:pt>
    <dgm:pt modelId="{408B4C90-0EBC-4D89-8658-8F29217D84C4}" type="pres">
      <dgm:prSet presAssocID="{D61934F6-2A87-47FB-86AC-1A0240B995ED}" presName="vert1" presStyleCnt="0"/>
      <dgm:spPr/>
    </dgm:pt>
    <dgm:pt modelId="{2AEF589C-F3F2-4347-B75D-4D19B2D3D8D8}" type="pres">
      <dgm:prSet presAssocID="{AF3B489C-1427-44CD-857C-E33FFC3B0A7E}" presName="thickLine" presStyleLbl="alignNode1" presStyleIdx="7" presStyleCnt="8"/>
      <dgm:spPr/>
    </dgm:pt>
    <dgm:pt modelId="{FBA16D2F-AFAC-43F4-8BAA-944158B213B8}" type="pres">
      <dgm:prSet presAssocID="{AF3B489C-1427-44CD-857C-E33FFC3B0A7E}" presName="horz1" presStyleCnt="0"/>
      <dgm:spPr/>
    </dgm:pt>
    <dgm:pt modelId="{C5967DD4-026F-4D09-8452-8A8A4561CD5A}" type="pres">
      <dgm:prSet presAssocID="{AF3B489C-1427-44CD-857C-E33FFC3B0A7E}" presName="tx1" presStyleLbl="revTx" presStyleIdx="7" presStyleCnt="8"/>
      <dgm:spPr/>
    </dgm:pt>
    <dgm:pt modelId="{D6E333F2-2ACF-4D70-B9CC-C60338DD29EB}" type="pres">
      <dgm:prSet presAssocID="{AF3B489C-1427-44CD-857C-E33FFC3B0A7E}" presName="vert1" presStyleCnt="0"/>
      <dgm:spPr/>
    </dgm:pt>
  </dgm:ptLst>
  <dgm:cxnLst>
    <dgm:cxn modelId="{7F349208-1A6D-4209-8695-E9A583C6FFC2}" type="presOf" srcId="{39CAAC3C-4262-4874-B9B0-2D3409AF1C4B}" destId="{F2614128-89A3-49BB-8793-63D15F584BEC}" srcOrd="0" destOrd="0" presId="urn:microsoft.com/office/officeart/2008/layout/LinedList"/>
    <dgm:cxn modelId="{14498732-D83B-4BFE-927F-7152484D9A16}" srcId="{DBC7265C-FB3D-4889-9CFF-92164ABD6257}" destId="{5FF09CF3-0AF0-4F64-B2E4-9C17B00E3930}" srcOrd="1" destOrd="0" parTransId="{477B29CF-3A44-4615-9994-C965A24BA0ED}" sibTransId="{B8266986-B47A-45E0-8E5E-C185FFF3DBA6}"/>
    <dgm:cxn modelId="{42D1845F-92FE-4107-85D8-C564E6C775D9}" type="presOf" srcId="{01B9FDE3-BDB7-4793-BDE0-C64781E4CFB9}" destId="{52F92A48-052A-42BC-894B-61CA77782D94}" srcOrd="0" destOrd="0" presId="urn:microsoft.com/office/officeart/2008/layout/LinedList"/>
    <dgm:cxn modelId="{174A5066-CC13-40B5-B587-3212204B1A66}" type="presOf" srcId="{5FF09CF3-0AF0-4F64-B2E4-9C17B00E3930}" destId="{DCDDAB52-878A-47E8-80EF-7CF13AEE6389}" srcOrd="0" destOrd="0" presId="urn:microsoft.com/office/officeart/2008/layout/LinedList"/>
    <dgm:cxn modelId="{F6AB5B7E-A795-4773-9ED6-252A577928F5}" type="presOf" srcId="{005D080B-1493-4AE2-8702-EF701C63E6C7}" destId="{1485775F-B8A7-47B0-A297-0311635906E7}" srcOrd="0" destOrd="0" presId="urn:microsoft.com/office/officeart/2008/layout/LinedList"/>
    <dgm:cxn modelId="{BE3F7483-57BF-4FF5-B885-272A0182E634}" type="presOf" srcId="{D153C11F-8292-4E1F-92D4-25D7573F73A3}" destId="{51DEDBC4-7AFC-41F4-A255-EBADAD2334AC}" srcOrd="0" destOrd="0" presId="urn:microsoft.com/office/officeart/2008/layout/LinedList"/>
    <dgm:cxn modelId="{CADA5486-D5F5-4EC4-8A87-F32CF1D6D6F1}" srcId="{DBC7265C-FB3D-4889-9CFF-92164ABD6257}" destId="{D153C11F-8292-4E1F-92D4-25D7573F73A3}" srcOrd="0" destOrd="0" parTransId="{ED8920D5-3628-4922-95F7-746CE1DB60FB}" sibTransId="{DA63D5FA-ABE1-40E9-9622-A929E11A53D6}"/>
    <dgm:cxn modelId="{23B7E49E-6226-44CA-9A5B-B04B049061C7}" srcId="{DBC7265C-FB3D-4889-9CFF-92164ABD6257}" destId="{005D080B-1493-4AE2-8702-EF701C63E6C7}" srcOrd="5" destOrd="0" parTransId="{2CCC6207-3D17-450C-97BE-548FBCCEA052}" sibTransId="{FF616DA9-88E1-406D-A5A8-BF2709336240}"/>
    <dgm:cxn modelId="{F09CA6A1-D047-4761-82CB-14CA72051B6C}" type="presOf" srcId="{AF3B489C-1427-44CD-857C-E33FFC3B0A7E}" destId="{C5967DD4-026F-4D09-8452-8A8A4561CD5A}" srcOrd="0" destOrd="0" presId="urn:microsoft.com/office/officeart/2008/layout/LinedList"/>
    <dgm:cxn modelId="{19BFE6A2-EEE7-4C73-A7A4-9E3C4853E963}" type="presOf" srcId="{D61934F6-2A87-47FB-86AC-1A0240B995ED}" destId="{4F06FDC6-A2EB-4695-AF98-D28533367B60}" srcOrd="0" destOrd="0" presId="urn:microsoft.com/office/officeart/2008/layout/LinedList"/>
    <dgm:cxn modelId="{312A6AB8-8600-402F-828F-1072FE7C9A99}" srcId="{DBC7265C-FB3D-4889-9CFF-92164ABD6257}" destId="{06818C23-460A-443B-A545-FD98EC2E038A}" srcOrd="4" destOrd="0" parTransId="{91AD1DB8-DBAA-4E5F-84FE-D858EA73B9AE}" sibTransId="{26D11A4F-993A-4232-8534-A0695170C3F6}"/>
    <dgm:cxn modelId="{2F24F2BC-C73D-4769-ADB8-9EF4ADC683A6}" srcId="{DBC7265C-FB3D-4889-9CFF-92164ABD6257}" destId="{01B9FDE3-BDB7-4793-BDE0-C64781E4CFB9}" srcOrd="2" destOrd="0" parTransId="{C67F5A12-766F-4A8B-8990-E370271854AA}" sibTransId="{331FFFAA-31D6-4ABA-9519-B102662DB52E}"/>
    <dgm:cxn modelId="{3C3DEAC5-6E16-40FA-971B-DEC4358CCBDE}" srcId="{DBC7265C-FB3D-4889-9CFF-92164ABD6257}" destId="{AF3B489C-1427-44CD-857C-E33FFC3B0A7E}" srcOrd="7" destOrd="0" parTransId="{8FFC2301-3A1E-4EB1-9D24-615476D7E775}" sibTransId="{125B9246-475E-42BB-B9BC-4881A28BC00B}"/>
    <dgm:cxn modelId="{31E0DACF-5B81-4B44-A016-4D0A1ACA6D5D}" type="presOf" srcId="{06818C23-460A-443B-A545-FD98EC2E038A}" destId="{404DEF98-AC6D-4D0C-8F77-9DD2D775E0F4}" srcOrd="0" destOrd="0" presId="urn:microsoft.com/office/officeart/2008/layout/LinedList"/>
    <dgm:cxn modelId="{82F4AADD-F631-4873-8927-3DBB5CE23AA3}" type="presOf" srcId="{DBC7265C-FB3D-4889-9CFF-92164ABD6257}" destId="{E7D39766-D707-447F-BA41-82D1E7F3DF0A}" srcOrd="0" destOrd="0" presId="urn:microsoft.com/office/officeart/2008/layout/LinedList"/>
    <dgm:cxn modelId="{BD5154DF-8E8F-47AC-9AED-7F0A23EF4A16}" srcId="{DBC7265C-FB3D-4889-9CFF-92164ABD6257}" destId="{D61934F6-2A87-47FB-86AC-1A0240B995ED}" srcOrd="6" destOrd="0" parTransId="{0318CA5C-8598-460C-A719-70EEDAE086BA}" sibTransId="{D1325D53-040E-4D24-95F5-AE5F879A522F}"/>
    <dgm:cxn modelId="{E8287AE9-0302-4378-B32C-5D77FD8D57A0}" srcId="{DBC7265C-FB3D-4889-9CFF-92164ABD6257}" destId="{39CAAC3C-4262-4874-B9B0-2D3409AF1C4B}" srcOrd="3" destOrd="0" parTransId="{4EC15055-6D7F-48B2-84FF-B797D9283F66}" sibTransId="{FEFB8D16-8333-480C-A44F-45B18551E15F}"/>
    <dgm:cxn modelId="{2B834276-13CA-489B-B455-106EA2966DC6}" type="presParOf" srcId="{E7D39766-D707-447F-BA41-82D1E7F3DF0A}" destId="{4A4CF585-AAC2-4254-8A6C-86033DCF3446}" srcOrd="0" destOrd="0" presId="urn:microsoft.com/office/officeart/2008/layout/LinedList"/>
    <dgm:cxn modelId="{C40B9DBF-18D8-469C-B256-D0F3D6B553FD}" type="presParOf" srcId="{E7D39766-D707-447F-BA41-82D1E7F3DF0A}" destId="{A980470E-8749-4587-BB03-DB1979531597}" srcOrd="1" destOrd="0" presId="urn:microsoft.com/office/officeart/2008/layout/LinedList"/>
    <dgm:cxn modelId="{EC2653D8-3C01-46BB-93CC-58D3CE137DC5}" type="presParOf" srcId="{A980470E-8749-4587-BB03-DB1979531597}" destId="{51DEDBC4-7AFC-41F4-A255-EBADAD2334AC}" srcOrd="0" destOrd="0" presId="urn:microsoft.com/office/officeart/2008/layout/LinedList"/>
    <dgm:cxn modelId="{43D736CA-B299-451C-82B9-642D41C7FE2C}" type="presParOf" srcId="{A980470E-8749-4587-BB03-DB1979531597}" destId="{1A971E4F-E709-429F-B7D1-FA1698A7C08A}" srcOrd="1" destOrd="0" presId="urn:microsoft.com/office/officeart/2008/layout/LinedList"/>
    <dgm:cxn modelId="{7D495C1F-7DEC-44EE-99A2-ADAFEA97318C}" type="presParOf" srcId="{E7D39766-D707-447F-BA41-82D1E7F3DF0A}" destId="{547B5059-5881-4ADE-8DFF-69AEDA447564}" srcOrd="2" destOrd="0" presId="urn:microsoft.com/office/officeart/2008/layout/LinedList"/>
    <dgm:cxn modelId="{7D0ACC54-4A19-4302-85FD-628F9CD18D9F}" type="presParOf" srcId="{E7D39766-D707-447F-BA41-82D1E7F3DF0A}" destId="{95029C5B-48D5-4346-AC15-0FC78B6BEF7B}" srcOrd="3" destOrd="0" presId="urn:microsoft.com/office/officeart/2008/layout/LinedList"/>
    <dgm:cxn modelId="{F3B20B62-DB6F-47A7-A688-749EAA05D53A}" type="presParOf" srcId="{95029C5B-48D5-4346-AC15-0FC78B6BEF7B}" destId="{DCDDAB52-878A-47E8-80EF-7CF13AEE6389}" srcOrd="0" destOrd="0" presId="urn:microsoft.com/office/officeart/2008/layout/LinedList"/>
    <dgm:cxn modelId="{88F755CB-5805-4D18-872F-E62B7CB52615}" type="presParOf" srcId="{95029C5B-48D5-4346-AC15-0FC78B6BEF7B}" destId="{A7D07DC5-F049-40B2-AB2D-75DCB13792A2}" srcOrd="1" destOrd="0" presId="urn:microsoft.com/office/officeart/2008/layout/LinedList"/>
    <dgm:cxn modelId="{1762F3B9-DCFD-4FB1-9F37-8711D8A7F6D5}" type="presParOf" srcId="{E7D39766-D707-447F-BA41-82D1E7F3DF0A}" destId="{EE575BC4-A194-4713-9A98-619A5C3BD76F}" srcOrd="4" destOrd="0" presId="urn:microsoft.com/office/officeart/2008/layout/LinedList"/>
    <dgm:cxn modelId="{488EDFFC-FDFB-4853-B36D-4F3C03DE161E}" type="presParOf" srcId="{E7D39766-D707-447F-BA41-82D1E7F3DF0A}" destId="{2C07EA46-6668-48A9-90A7-E87095E2EFF6}" srcOrd="5" destOrd="0" presId="urn:microsoft.com/office/officeart/2008/layout/LinedList"/>
    <dgm:cxn modelId="{67B904AF-5D96-424B-90E8-D4B38A4078B3}" type="presParOf" srcId="{2C07EA46-6668-48A9-90A7-E87095E2EFF6}" destId="{52F92A48-052A-42BC-894B-61CA77782D94}" srcOrd="0" destOrd="0" presId="urn:microsoft.com/office/officeart/2008/layout/LinedList"/>
    <dgm:cxn modelId="{DEE44470-CF81-4915-BC2A-2FC5F00298CE}" type="presParOf" srcId="{2C07EA46-6668-48A9-90A7-E87095E2EFF6}" destId="{8C4783AB-7879-408F-B4DD-86C7E3C9CE26}" srcOrd="1" destOrd="0" presId="urn:microsoft.com/office/officeart/2008/layout/LinedList"/>
    <dgm:cxn modelId="{6A98A705-4EF5-4B53-8269-8DA0CD872B75}" type="presParOf" srcId="{E7D39766-D707-447F-BA41-82D1E7F3DF0A}" destId="{CE4E829E-46AE-4468-B20F-7ACCEFBE1167}" srcOrd="6" destOrd="0" presId="urn:microsoft.com/office/officeart/2008/layout/LinedList"/>
    <dgm:cxn modelId="{797AE32C-75E2-4DF7-B28C-DE77A5BC85A9}" type="presParOf" srcId="{E7D39766-D707-447F-BA41-82D1E7F3DF0A}" destId="{6C08E984-113F-4ED7-A974-40131B94FBD6}" srcOrd="7" destOrd="0" presId="urn:microsoft.com/office/officeart/2008/layout/LinedList"/>
    <dgm:cxn modelId="{F4CFFE7E-B332-4092-9875-6DD3991DB45B}" type="presParOf" srcId="{6C08E984-113F-4ED7-A974-40131B94FBD6}" destId="{F2614128-89A3-49BB-8793-63D15F584BEC}" srcOrd="0" destOrd="0" presId="urn:microsoft.com/office/officeart/2008/layout/LinedList"/>
    <dgm:cxn modelId="{9C6BEF2E-115D-4460-8406-1D420DAB9E19}" type="presParOf" srcId="{6C08E984-113F-4ED7-A974-40131B94FBD6}" destId="{65E61156-41B9-414E-8266-F2203E23C626}" srcOrd="1" destOrd="0" presId="urn:microsoft.com/office/officeart/2008/layout/LinedList"/>
    <dgm:cxn modelId="{7EA41BB7-8B95-4BED-991C-617B704B6784}" type="presParOf" srcId="{E7D39766-D707-447F-BA41-82D1E7F3DF0A}" destId="{7ADCC33B-7FFF-4BD1-B1E5-D2BCBC4F5FCC}" srcOrd="8" destOrd="0" presId="urn:microsoft.com/office/officeart/2008/layout/LinedList"/>
    <dgm:cxn modelId="{0DB3216D-FFAA-47BD-BEA4-058ED80627E0}" type="presParOf" srcId="{E7D39766-D707-447F-BA41-82D1E7F3DF0A}" destId="{D175A581-47D7-47F2-829D-79939CA5CE1A}" srcOrd="9" destOrd="0" presId="urn:microsoft.com/office/officeart/2008/layout/LinedList"/>
    <dgm:cxn modelId="{4B5979BA-D6F4-45BF-897B-E41DFD2ECB72}" type="presParOf" srcId="{D175A581-47D7-47F2-829D-79939CA5CE1A}" destId="{404DEF98-AC6D-4D0C-8F77-9DD2D775E0F4}" srcOrd="0" destOrd="0" presId="urn:microsoft.com/office/officeart/2008/layout/LinedList"/>
    <dgm:cxn modelId="{6A171D6F-616B-4130-833F-93D7D4927F35}" type="presParOf" srcId="{D175A581-47D7-47F2-829D-79939CA5CE1A}" destId="{E53226C8-745E-45A6-AA72-11C11821B4E0}" srcOrd="1" destOrd="0" presId="urn:microsoft.com/office/officeart/2008/layout/LinedList"/>
    <dgm:cxn modelId="{AEFD8367-C500-4370-B35D-A3462646DE1A}" type="presParOf" srcId="{E7D39766-D707-447F-BA41-82D1E7F3DF0A}" destId="{06013CEB-E24A-4F05-9443-EA24F12D8A61}" srcOrd="10" destOrd="0" presId="urn:microsoft.com/office/officeart/2008/layout/LinedList"/>
    <dgm:cxn modelId="{DEF487B6-4FC4-4247-AB9B-160FA6597D0F}" type="presParOf" srcId="{E7D39766-D707-447F-BA41-82D1E7F3DF0A}" destId="{A4E55A1B-07B4-490F-BE24-B086A0C4B3E6}" srcOrd="11" destOrd="0" presId="urn:microsoft.com/office/officeart/2008/layout/LinedList"/>
    <dgm:cxn modelId="{8760187D-6929-4EF2-A207-4B9F574D14A7}" type="presParOf" srcId="{A4E55A1B-07B4-490F-BE24-B086A0C4B3E6}" destId="{1485775F-B8A7-47B0-A297-0311635906E7}" srcOrd="0" destOrd="0" presId="urn:microsoft.com/office/officeart/2008/layout/LinedList"/>
    <dgm:cxn modelId="{CF6EBEA3-2A8C-4C26-B83E-F2E5B829EE31}" type="presParOf" srcId="{A4E55A1B-07B4-490F-BE24-B086A0C4B3E6}" destId="{5BA51EB1-5EE9-4186-AF59-B2BC6B19DB66}" srcOrd="1" destOrd="0" presId="urn:microsoft.com/office/officeart/2008/layout/LinedList"/>
    <dgm:cxn modelId="{B7FDA449-2334-43CE-8AA5-9E976CFAE554}" type="presParOf" srcId="{E7D39766-D707-447F-BA41-82D1E7F3DF0A}" destId="{4B85CEC3-F9B4-457F-A93E-81A36EEB8196}" srcOrd="12" destOrd="0" presId="urn:microsoft.com/office/officeart/2008/layout/LinedList"/>
    <dgm:cxn modelId="{C2C4DBF1-C404-4415-B593-8C2D18560631}" type="presParOf" srcId="{E7D39766-D707-447F-BA41-82D1E7F3DF0A}" destId="{3933566E-B99E-4D7B-A4D6-297EA15D5D68}" srcOrd="13" destOrd="0" presId="urn:microsoft.com/office/officeart/2008/layout/LinedList"/>
    <dgm:cxn modelId="{FDA5658A-28D5-4F26-80D0-5C2C2F4702E0}" type="presParOf" srcId="{3933566E-B99E-4D7B-A4D6-297EA15D5D68}" destId="{4F06FDC6-A2EB-4695-AF98-D28533367B60}" srcOrd="0" destOrd="0" presId="urn:microsoft.com/office/officeart/2008/layout/LinedList"/>
    <dgm:cxn modelId="{30C35AC6-48E5-4368-9574-887C874D5BB5}" type="presParOf" srcId="{3933566E-B99E-4D7B-A4D6-297EA15D5D68}" destId="{408B4C90-0EBC-4D89-8658-8F29217D84C4}" srcOrd="1" destOrd="0" presId="urn:microsoft.com/office/officeart/2008/layout/LinedList"/>
    <dgm:cxn modelId="{A96E7C36-FF21-4825-936C-D384B91DECB6}" type="presParOf" srcId="{E7D39766-D707-447F-BA41-82D1E7F3DF0A}" destId="{2AEF589C-F3F2-4347-B75D-4D19B2D3D8D8}" srcOrd="14" destOrd="0" presId="urn:microsoft.com/office/officeart/2008/layout/LinedList"/>
    <dgm:cxn modelId="{0278A5D6-9E23-4DDE-9EF9-19C11753C0E9}" type="presParOf" srcId="{E7D39766-D707-447F-BA41-82D1E7F3DF0A}" destId="{FBA16D2F-AFAC-43F4-8BAA-944158B213B8}" srcOrd="15" destOrd="0" presId="urn:microsoft.com/office/officeart/2008/layout/LinedList"/>
    <dgm:cxn modelId="{308C97CB-590C-4BEB-A2A0-1F4073AFEF4B}" type="presParOf" srcId="{FBA16D2F-AFAC-43F4-8BAA-944158B213B8}" destId="{C5967DD4-026F-4D09-8452-8A8A4561CD5A}" srcOrd="0" destOrd="0" presId="urn:microsoft.com/office/officeart/2008/layout/LinedList"/>
    <dgm:cxn modelId="{7499C997-88D2-4F47-B441-53E59FAE1B7E}" type="presParOf" srcId="{FBA16D2F-AFAC-43F4-8BAA-944158B213B8}" destId="{D6E333F2-2ACF-4D70-B9CC-C60338DD29E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CF585-AAC2-4254-8A6C-86033DCF3446}">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1DEDBC4-7AFC-41F4-A255-EBADAD2334AC}">
      <dsp:nvSpPr>
        <dsp:cNvPr id="0" name=""/>
        <dsp:cNvSpPr/>
      </dsp:nvSpPr>
      <dsp:spPr>
        <a:xfrm>
          <a:off x="0" y="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SG" sz="2500" kern="1200"/>
            <a:t>Overview and problem statement </a:t>
          </a:r>
          <a:endParaRPr lang="en-US" sz="2500" kern="1200"/>
        </a:p>
      </dsp:txBody>
      <dsp:txXfrm>
        <a:off x="0" y="0"/>
        <a:ext cx="10515600" cy="543917"/>
      </dsp:txXfrm>
    </dsp:sp>
    <dsp:sp modelId="{547B5059-5881-4ADE-8DFF-69AEDA447564}">
      <dsp:nvSpPr>
        <dsp:cNvPr id="0" name=""/>
        <dsp:cNvSpPr/>
      </dsp:nvSpPr>
      <dsp:spPr>
        <a:xfrm>
          <a:off x="0" y="543917"/>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DDAB52-878A-47E8-80EF-7CF13AEE6389}">
      <dsp:nvSpPr>
        <dsp:cNvPr id="0" name=""/>
        <dsp:cNvSpPr/>
      </dsp:nvSpPr>
      <dsp:spPr>
        <a:xfrm>
          <a:off x="0" y="543917"/>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SG" sz="2500" kern="1200"/>
            <a:t>Dataset origins and its selection</a:t>
          </a:r>
          <a:endParaRPr lang="en-US" sz="2500" kern="1200"/>
        </a:p>
      </dsp:txBody>
      <dsp:txXfrm>
        <a:off x="0" y="543917"/>
        <a:ext cx="10515600" cy="543917"/>
      </dsp:txXfrm>
    </dsp:sp>
    <dsp:sp modelId="{EE575BC4-A194-4713-9A98-619A5C3BD76F}">
      <dsp:nvSpPr>
        <dsp:cNvPr id="0" name=""/>
        <dsp:cNvSpPr/>
      </dsp:nvSpPr>
      <dsp:spPr>
        <a:xfrm>
          <a:off x="0" y="1087834"/>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2F92A48-052A-42BC-894B-61CA77782D94}">
      <dsp:nvSpPr>
        <dsp:cNvPr id="0" name=""/>
        <dsp:cNvSpPr/>
      </dsp:nvSpPr>
      <dsp:spPr>
        <a:xfrm>
          <a:off x="0" y="1087834"/>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SG" sz="2500" kern="1200"/>
            <a:t>Using Train test split data and the filtering tools used</a:t>
          </a:r>
          <a:endParaRPr lang="en-US" sz="2500" kern="1200"/>
        </a:p>
      </dsp:txBody>
      <dsp:txXfrm>
        <a:off x="0" y="1087834"/>
        <a:ext cx="10515600" cy="543917"/>
      </dsp:txXfrm>
    </dsp:sp>
    <dsp:sp modelId="{CE4E829E-46AE-4468-B20F-7ACCEFBE1167}">
      <dsp:nvSpPr>
        <dsp:cNvPr id="0" name=""/>
        <dsp:cNvSpPr/>
      </dsp:nvSpPr>
      <dsp:spPr>
        <a:xfrm>
          <a:off x="0" y="1631751"/>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2614128-89A3-49BB-8793-63D15F584BEC}">
      <dsp:nvSpPr>
        <dsp:cNvPr id="0" name=""/>
        <dsp:cNvSpPr/>
      </dsp:nvSpPr>
      <dsp:spPr>
        <a:xfrm>
          <a:off x="0" y="1631751"/>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SG" sz="2500" kern="1200"/>
            <a:t>Reasons for using selected tools</a:t>
          </a:r>
          <a:endParaRPr lang="en-US" sz="2500" kern="1200"/>
        </a:p>
      </dsp:txBody>
      <dsp:txXfrm>
        <a:off x="0" y="1631751"/>
        <a:ext cx="10515600" cy="543917"/>
      </dsp:txXfrm>
    </dsp:sp>
    <dsp:sp modelId="{7ADCC33B-7FFF-4BD1-B1E5-D2BCBC4F5FCC}">
      <dsp:nvSpPr>
        <dsp:cNvPr id="0" name=""/>
        <dsp:cNvSpPr/>
      </dsp:nvSpPr>
      <dsp:spPr>
        <a:xfrm>
          <a:off x="0" y="2175669"/>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04DEF98-AC6D-4D0C-8F77-9DD2D775E0F4}">
      <dsp:nvSpPr>
        <dsp:cNvPr id="0" name=""/>
        <dsp:cNvSpPr/>
      </dsp:nvSpPr>
      <dsp:spPr>
        <a:xfrm>
          <a:off x="0" y="2175669"/>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SG" sz="2500" kern="1200"/>
            <a:t>Chosen features to predict its MSRP</a:t>
          </a:r>
          <a:r>
            <a:rPr lang="en-SG" sz="2500" kern="1200">
              <a:latin typeface="Calibri Light" panose="020F0302020204030204"/>
            </a:rPr>
            <a:t> </a:t>
          </a:r>
          <a:endParaRPr lang="en-US" sz="2500" kern="1200">
            <a:latin typeface="Calibri Light" panose="020F0302020204030204"/>
          </a:endParaRPr>
        </a:p>
      </dsp:txBody>
      <dsp:txXfrm>
        <a:off x="0" y="2175669"/>
        <a:ext cx="10515600" cy="543917"/>
      </dsp:txXfrm>
    </dsp:sp>
    <dsp:sp modelId="{06013CEB-E24A-4F05-9443-EA24F12D8A61}">
      <dsp:nvSpPr>
        <dsp:cNvPr id="0" name=""/>
        <dsp:cNvSpPr/>
      </dsp:nvSpPr>
      <dsp:spPr>
        <a:xfrm>
          <a:off x="0" y="2719586"/>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485775F-B8A7-47B0-A297-0311635906E7}">
      <dsp:nvSpPr>
        <dsp:cNvPr id="0" name=""/>
        <dsp:cNvSpPr/>
      </dsp:nvSpPr>
      <dsp:spPr>
        <a:xfrm>
          <a:off x="0" y="2719586"/>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SG" sz="2500" kern="1200"/>
            <a:t>Applying different Correlation and Linear Regression model</a:t>
          </a:r>
          <a:r>
            <a:rPr lang="en-SG" sz="2500" kern="1200">
              <a:latin typeface="Calibri Light" panose="020F0302020204030204"/>
            </a:rPr>
            <a:t> </a:t>
          </a:r>
          <a:endParaRPr lang="en-US" sz="2500" kern="1200"/>
        </a:p>
      </dsp:txBody>
      <dsp:txXfrm>
        <a:off x="0" y="2719586"/>
        <a:ext cx="10515600" cy="543917"/>
      </dsp:txXfrm>
    </dsp:sp>
    <dsp:sp modelId="{4B85CEC3-F9B4-457F-A93E-81A36EEB8196}">
      <dsp:nvSpPr>
        <dsp:cNvPr id="0" name=""/>
        <dsp:cNvSpPr/>
      </dsp:nvSpPr>
      <dsp:spPr>
        <a:xfrm>
          <a:off x="0" y="3263503"/>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F06FDC6-A2EB-4695-AF98-D28533367B60}">
      <dsp:nvSpPr>
        <dsp:cNvPr id="0" name=""/>
        <dsp:cNvSpPr/>
      </dsp:nvSpPr>
      <dsp:spPr>
        <a:xfrm>
          <a:off x="0" y="3263503"/>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SG" sz="2500" kern="1200"/>
            <a:t>The Features and chosen filters to assist in MSRP identification</a:t>
          </a:r>
          <a:endParaRPr lang="en-US" sz="2500" kern="1200"/>
        </a:p>
      </dsp:txBody>
      <dsp:txXfrm>
        <a:off x="0" y="3263503"/>
        <a:ext cx="10515600" cy="543917"/>
      </dsp:txXfrm>
    </dsp:sp>
    <dsp:sp modelId="{2AEF589C-F3F2-4347-B75D-4D19B2D3D8D8}">
      <dsp:nvSpPr>
        <dsp:cNvPr id="0" name=""/>
        <dsp:cNvSpPr/>
      </dsp:nvSpPr>
      <dsp:spPr>
        <a:xfrm>
          <a:off x="0" y="3807420"/>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5967DD4-026F-4D09-8452-8A8A4561CD5A}">
      <dsp:nvSpPr>
        <dsp:cNvPr id="0" name=""/>
        <dsp:cNvSpPr/>
      </dsp:nvSpPr>
      <dsp:spPr>
        <a:xfrm>
          <a:off x="0" y="380742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SG" sz="2500" kern="1200">
              <a:latin typeface="Calibri Light" panose="020F0302020204030204"/>
            </a:rPr>
            <a:t>Summary </a:t>
          </a:r>
          <a:r>
            <a:rPr lang="en-SG" sz="2500" kern="1200"/>
            <a:t>and Conclusion</a:t>
          </a:r>
          <a:r>
            <a:rPr lang="en-SG" sz="2500" kern="1200">
              <a:latin typeface="Calibri Light" panose="020F0302020204030204"/>
            </a:rPr>
            <a:t> </a:t>
          </a:r>
          <a:endParaRPr lang="en-US" sz="2500" kern="1200"/>
        </a:p>
      </dsp:txBody>
      <dsp:txXfrm>
        <a:off x="0" y="3807420"/>
        <a:ext cx="10515600" cy="54391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8EF9E-8405-4A09-9391-F5764AA852BA}" type="datetimeFigureOut">
              <a:rPr lang="en-SG" smtClean="0"/>
              <a:t>24/4/2022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80C49-FBF8-4460-BF54-E67CEA13D5D1}" type="slidenum">
              <a:rPr lang="en-SG" smtClean="0"/>
              <a:t>‹#›</a:t>
            </a:fld>
            <a:endParaRPr lang="en-SG"/>
          </a:p>
        </p:txBody>
      </p:sp>
    </p:spTree>
    <p:extLst>
      <p:ext uri="{BB962C8B-B14F-4D97-AF65-F5344CB8AC3E}">
        <p14:creationId xmlns:p14="http://schemas.microsoft.com/office/powerpoint/2010/main" val="52553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Arial" panose="020B0604020202020204" pitchFamily="34" charset="0"/>
              </a:rPr>
              <a:t>(Dear friends?) Good Afternoon, Professor, and friends,</a:t>
            </a:r>
            <a:endParaRPr lang="en-US" b="0">
              <a:effectLst/>
            </a:endParaRPr>
          </a:p>
          <a:p>
            <a:pPr rtl="0">
              <a:spcBef>
                <a:spcPts val="1200"/>
              </a:spcBef>
              <a:spcAft>
                <a:spcPts val="1200"/>
              </a:spcAft>
            </a:pPr>
            <a:r>
              <a:rPr lang="en-US" sz="1800" b="0" i="0" u="none" strike="noStrike">
                <a:solidFill>
                  <a:srgbClr val="000000"/>
                </a:solidFill>
                <a:effectLst/>
                <a:latin typeface="Arial" panose="020B0604020202020204" pitchFamily="34" charset="0"/>
              </a:rPr>
              <a:t>We are from group 5 and this is our presentation. Today we are doing a project regarding the prices of cars in Singapore. The topic of our project is: “Can the features of a car predict its manufacturer-suggested retail price which is MSRP(For Short)” As we know some basic information about it such as if it is manual or automatic, the different brands, number of seats and etc.</a:t>
            </a:r>
            <a:endParaRPr lang="en-US" b="0">
              <a:effectLst/>
            </a:endParaRPr>
          </a:p>
          <a:p>
            <a:br>
              <a:rPr lang="en-US"/>
            </a:br>
            <a:endParaRPr lang="en-SG"/>
          </a:p>
        </p:txBody>
      </p:sp>
      <p:sp>
        <p:nvSpPr>
          <p:cNvPr id="4" name="Slide Number Placeholder 3"/>
          <p:cNvSpPr>
            <a:spLocks noGrp="1"/>
          </p:cNvSpPr>
          <p:nvPr>
            <p:ph type="sldNum" sz="quarter" idx="5"/>
          </p:nvPr>
        </p:nvSpPr>
        <p:spPr/>
        <p:txBody>
          <a:bodyPr/>
          <a:lstStyle/>
          <a:p>
            <a:fld id="{EC980C49-FBF8-4460-BF54-E67CEA13D5D1}" type="slidenum">
              <a:rPr lang="en-SG" smtClean="0"/>
              <a:t>1</a:t>
            </a:fld>
            <a:endParaRPr lang="en-SG"/>
          </a:p>
        </p:txBody>
      </p:sp>
    </p:spTree>
    <p:extLst>
      <p:ext uri="{BB962C8B-B14F-4D97-AF65-F5344CB8AC3E}">
        <p14:creationId xmlns:p14="http://schemas.microsoft.com/office/powerpoint/2010/main" val="143272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Arial" panose="020B0604020202020204" pitchFamily="34" charset="0"/>
              </a:rPr>
              <a:t>Here is the content of our project:</a:t>
            </a:r>
            <a:endParaRPr lang="en-US" b="0">
              <a:effectLst/>
            </a:endParaRPr>
          </a:p>
          <a:p>
            <a:pPr indent="-228600" rtl="0">
              <a:spcBef>
                <a:spcPts val="1200"/>
              </a:spcBef>
              <a:spcAft>
                <a:spcPts val="1200"/>
              </a:spcAft>
            </a:pPr>
            <a:r>
              <a:rPr lang="en-US" sz="1800" b="0" i="0" u="none" strike="noStrike">
                <a:solidFill>
                  <a:srgbClr val="000000"/>
                </a:solidFill>
                <a:effectLst/>
                <a:latin typeface="Arial" panose="020B0604020202020204" pitchFamily="34" charset="0"/>
              </a:rPr>
              <a:t>1) We first identify our problem statements and the possible features that affect car prices such as brand, engine, transmission type, year build and etc.</a:t>
            </a:r>
            <a:endParaRPr lang="en-US" b="0">
              <a:effectLst/>
            </a:endParaRPr>
          </a:p>
          <a:p>
            <a:pPr indent="-228600" rtl="0">
              <a:spcBef>
                <a:spcPts val="1200"/>
              </a:spcBef>
              <a:spcAft>
                <a:spcPts val="1200"/>
              </a:spcAft>
            </a:pPr>
            <a:r>
              <a:rPr lang="en-US" sz="1800" b="0" i="0" u="none" strike="noStrike">
                <a:solidFill>
                  <a:srgbClr val="000000"/>
                </a:solidFill>
                <a:effectLst/>
                <a:latin typeface="Arial" panose="020B0604020202020204" pitchFamily="34" charset="0"/>
              </a:rPr>
              <a:t>2) Next are the origins of the data set and the possible data structure and analysis tools we used to assist in our analysis.</a:t>
            </a:r>
            <a:endParaRPr lang="en-US" b="0">
              <a:effectLst/>
            </a:endParaRPr>
          </a:p>
          <a:p>
            <a:pPr indent="-228600" rtl="0">
              <a:spcBef>
                <a:spcPts val="1200"/>
              </a:spcBef>
              <a:spcAft>
                <a:spcPts val="1200"/>
              </a:spcAft>
            </a:pPr>
            <a:r>
              <a:rPr lang="en-US" sz="1800" b="0" i="0" u="none" strike="noStrike">
                <a:solidFill>
                  <a:srgbClr val="000000"/>
                </a:solidFill>
                <a:effectLst/>
                <a:latin typeface="Arial" panose="020B0604020202020204" pitchFamily="34" charset="0"/>
              </a:rPr>
              <a:t>3) The difference between Splitting the training set data and test set data and filtering some of its content plus the reasons for filtering</a:t>
            </a:r>
            <a:endParaRPr lang="en-US" b="0">
              <a:effectLst/>
            </a:endParaRPr>
          </a:p>
          <a:p>
            <a:pPr rtl="0">
              <a:spcBef>
                <a:spcPts val="1200"/>
              </a:spcBef>
              <a:spcAft>
                <a:spcPts val="1200"/>
              </a:spcAft>
            </a:pPr>
            <a:r>
              <a:rPr lang="en-US" sz="1800" b="0" i="0" u="none" strike="noStrike">
                <a:solidFill>
                  <a:srgbClr val="000000"/>
                </a:solidFill>
                <a:effectLst/>
                <a:latin typeface="Arial" panose="020B0604020202020204" pitchFamily="34" charset="0"/>
              </a:rPr>
              <a:t>4) The reasons why we selected the analytical tools for our data set regressions.</a:t>
            </a:r>
            <a:endParaRPr lang="en-US" b="0">
              <a:effectLst/>
            </a:endParaRPr>
          </a:p>
          <a:p>
            <a:pPr indent="-228600" rtl="0">
              <a:spcBef>
                <a:spcPts val="1200"/>
              </a:spcBef>
              <a:spcAft>
                <a:spcPts val="1200"/>
              </a:spcAft>
            </a:pPr>
            <a:r>
              <a:rPr lang="en-US" sz="1800" b="0" i="0" u="none" strike="noStrike">
                <a:solidFill>
                  <a:srgbClr val="000000"/>
                </a:solidFill>
                <a:effectLst/>
                <a:latin typeface="Arial" panose="020B0604020202020204" pitchFamily="34" charset="0"/>
              </a:rPr>
              <a:t>5) Which Car brand chosen with their car features to predict their MSRP</a:t>
            </a:r>
            <a:endParaRPr lang="en-US" b="0">
              <a:effectLst/>
            </a:endParaRPr>
          </a:p>
          <a:p>
            <a:pPr indent="-228600" rtl="0">
              <a:spcBef>
                <a:spcPts val="1200"/>
              </a:spcBef>
              <a:spcAft>
                <a:spcPts val="1200"/>
              </a:spcAft>
            </a:pPr>
            <a:r>
              <a:rPr lang="en-US" sz="1800" b="0" i="0" u="none" strike="noStrike">
                <a:solidFill>
                  <a:srgbClr val="000000"/>
                </a:solidFill>
                <a:effectLst/>
                <a:latin typeface="Arial" panose="020B0604020202020204" pitchFamily="34" charset="0"/>
              </a:rPr>
              <a:t>6) Using the correlation model and Linear regression model to identify the relations</a:t>
            </a:r>
            <a:endParaRPr lang="en-US" b="0">
              <a:effectLst/>
            </a:endParaRPr>
          </a:p>
          <a:p>
            <a:pPr indent="-228600" rtl="0">
              <a:spcBef>
                <a:spcPts val="1200"/>
              </a:spcBef>
              <a:spcAft>
                <a:spcPts val="1200"/>
              </a:spcAft>
            </a:pPr>
            <a:r>
              <a:rPr lang="en-US" sz="1800" b="0" i="0" u="none" strike="noStrike">
                <a:solidFill>
                  <a:srgbClr val="000000"/>
                </a:solidFill>
                <a:effectLst/>
                <a:latin typeface="Arial" panose="020B0604020202020204" pitchFamily="34" charset="0"/>
              </a:rPr>
              <a:t>7) Best fit features to identify the best car brand and feature of a car to have a higher MSRP</a:t>
            </a:r>
            <a:endParaRPr lang="en-US" b="0">
              <a:effectLst/>
            </a:endParaRPr>
          </a:p>
          <a:p>
            <a:pPr indent="-228600" rtl="0">
              <a:spcBef>
                <a:spcPts val="1200"/>
              </a:spcBef>
              <a:spcAft>
                <a:spcPts val="1200"/>
              </a:spcAft>
            </a:pPr>
            <a:r>
              <a:rPr lang="en-US" sz="1800" b="0" i="0" u="none" strike="noStrike">
                <a:solidFill>
                  <a:srgbClr val="000000"/>
                </a:solidFill>
                <a:effectLst/>
                <a:latin typeface="Arial" panose="020B0604020202020204" pitchFamily="34" charset="0"/>
              </a:rPr>
              <a:t>8) Summaries and conclude</a:t>
            </a:r>
            <a:r>
              <a:rPr lang="en-SG" sz="1800" b="0" i="0" u="none" strike="noStrike">
                <a:solidFill>
                  <a:srgbClr val="000000"/>
                </a:solidFill>
                <a:effectLst/>
                <a:latin typeface="Arial" panose="020B0604020202020204" pitchFamily="34" charset="0"/>
              </a:rPr>
              <a:t> </a:t>
            </a:r>
            <a:endParaRPr lang="en-US" b="0">
              <a:effectLst/>
            </a:endParaRPr>
          </a:p>
        </p:txBody>
      </p:sp>
      <p:sp>
        <p:nvSpPr>
          <p:cNvPr id="4" name="Slide Number Placeholder 3"/>
          <p:cNvSpPr>
            <a:spLocks noGrp="1"/>
          </p:cNvSpPr>
          <p:nvPr>
            <p:ph type="sldNum" sz="quarter" idx="5"/>
          </p:nvPr>
        </p:nvSpPr>
        <p:spPr/>
        <p:txBody>
          <a:bodyPr/>
          <a:lstStyle/>
          <a:p>
            <a:fld id="{EC980C49-FBF8-4460-BF54-E67CEA13D5D1}" type="slidenum">
              <a:rPr lang="en-SG" smtClean="0"/>
              <a:t>2</a:t>
            </a:fld>
            <a:endParaRPr lang="en-SG"/>
          </a:p>
        </p:txBody>
      </p:sp>
    </p:spTree>
    <p:extLst>
      <p:ext uri="{BB962C8B-B14F-4D97-AF65-F5344CB8AC3E}">
        <p14:creationId xmlns:p14="http://schemas.microsoft.com/office/powerpoint/2010/main" val="103300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2018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1055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6049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6719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4237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30605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3643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129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522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2309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5403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9586950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s://www.flickr.com/photos/cseeman/26496156253/in/album-72157668492618285/"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5.png"/><Relationship Id="rId7"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3.png"/><Relationship Id="rId4" Type="http://schemas.openxmlformats.org/officeDocument/2006/relationships/image" Target="../media/image36.png"/><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datasets/CooperUnion/cardatas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95D13B8-5593-8294-9350-AF01A1C5AB94}"/>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9228" r="9091" b="32764"/>
          <a:stretch/>
        </p:blipFill>
        <p:spPr>
          <a:xfrm>
            <a:off x="3523488" y="10"/>
            <a:ext cx="8668512" cy="6857990"/>
          </a:xfrm>
          <a:prstGeom prst="rect">
            <a:avLst/>
          </a:prstGeom>
        </p:spPr>
      </p:pic>
      <p:sp>
        <p:nvSpPr>
          <p:cNvPr id="2" name="Title 1"/>
          <p:cNvSpPr>
            <a:spLocks noGrp="1"/>
          </p:cNvSpPr>
          <p:nvPr>
            <p:ph type="ctrTitle"/>
          </p:nvPr>
        </p:nvSpPr>
        <p:spPr>
          <a:xfrm>
            <a:off x="167166" y="791495"/>
            <a:ext cx="3953176" cy="3204134"/>
          </a:xfrm>
        </p:spPr>
        <p:txBody>
          <a:bodyPr vert="horz" lIns="91440" tIns="45720" rIns="91440" bIns="45720" rtlCol="0" anchor="ctr">
            <a:noAutofit/>
          </a:bodyPr>
          <a:lstStyle/>
          <a:p>
            <a:r>
              <a:rPr lang="en-US" sz="4000" b="1">
                <a:latin typeface="Amasis MT Pro Medium"/>
                <a:cs typeface="Calibri Light"/>
              </a:rPr>
              <a:t>SC1015 </a:t>
            </a:r>
            <a:r>
              <a:rPr lang="en-US" sz="4000" b="1">
                <a:latin typeface="Amasis MT Pro Medium"/>
                <a:ea typeface="+mj-lt"/>
                <a:cs typeface="+mj-lt"/>
              </a:rPr>
              <a:t>INTRO TO DATA SCIENCE &amp; ARTIFICIAL INTELLIGENCE</a:t>
            </a:r>
            <a:endParaRPr lang="en-US" sz="4000">
              <a:latin typeface="Amasis MT Pro Medium"/>
              <a:cs typeface="Calibri Light"/>
            </a:endParaRPr>
          </a:p>
        </p:txBody>
      </p:sp>
      <p:sp>
        <p:nvSpPr>
          <p:cNvPr id="3" name="Subtitle 2"/>
          <p:cNvSpPr>
            <a:spLocks noGrp="1"/>
          </p:cNvSpPr>
          <p:nvPr>
            <p:ph type="subTitle" idx="1"/>
          </p:nvPr>
        </p:nvSpPr>
        <p:spPr>
          <a:xfrm>
            <a:off x="-53415" y="4542054"/>
            <a:ext cx="4023359" cy="1208141"/>
          </a:xfrm>
        </p:spPr>
        <p:txBody>
          <a:bodyPr vert="horz" lIns="91440" tIns="45720" rIns="91440" bIns="45720" rtlCol="0" anchor="ctr">
            <a:normAutofit fontScale="92500" lnSpcReduction="10000"/>
          </a:bodyPr>
          <a:lstStyle/>
          <a:p>
            <a:r>
              <a:rPr lang="en-US" sz="1600">
                <a:latin typeface="Amasis MT Pro Medium"/>
                <a:cs typeface="Aharoni"/>
              </a:rPr>
              <a:t>Group 5</a:t>
            </a:r>
            <a:endParaRPr lang="de-DE" altLang="ja-JP" sz="1800">
              <a:latin typeface="Amasis MT Pro Medium"/>
              <a:ea typeface="宋体"/>
              <a:cs typeface="Aharoni"/>
            </a:endParaRPr>
          </a:p>
          <a:p>
            <a:r>
              <a:rPr lang="en-US" sz="1600">
                <a:latin typeface="Amasis MT Pro Medium"/>
                <a:cs typeface="Aharoni"/>
              </a:rPr>
              <a:t>Members: Tommy Ang Yi Long</a:t>
            </a:r>
          </a:p>
          <a:p>
            <a:r>
              <a:rPr lang="en-US" sz="1600">
                <a:latin typeface="Amasis MT Pro Medium"/>
                <a:cs typeface="Aharoni"/>
              </a:rPr>
              <a:t>Lim Shi Zeng</a:t>
            </a:r>
          </a:p>
          <a:p>
            <a:r>
              <a:rPr lang="en-US" sz="1600">
                <a:latin typeface="Amasis MT Pro Medium"/>
                <a:cs typeface="Aharoni"/>
              </a:rPr>
              <a:t>Wilfred Yeo Yu Zheng</a:t>
            </a:r>
          </a:p>
        </p:txBody>
      </p:sp>
      <p:sp>
        <p:nvSpPr>
          <p:cNvPr id="5" name="TextBox 4">
            <a:extLst>
              <a:ext uri="{FF2B5EF4-FFF2-40B4-BE49-F238E27FC236}">
                <a16:creationId xmlns:a16="http://schemas.microsoft.com/office/drawing/2014/main" id="{B9D10B86-D678-48CE-F30E-ED274B59AD8E}"/>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B2A7326-0D94-4D2A-933B-79E6F113BE54}"/>
              </a:ext>
            </a:extLst>
          </p:cNvPr>
          <p:cNvSpPr txBox="1"/>
          <p:nvPr/>
        </p:nvSpPr>
        <p:spPr>
          <a:xfrm>
            <a:off x="4524865" y="4419"/>
            <a:ext cx="3142270" cy="461665"/>
          </a:xfrm>
          <a:prstGeom prst="rect">
            <a:avLst/>
          </a:prstGeom>
          <a:noFill/>
        </p:spPr>
        <p:txBody>
          <a:bodyPr wrap="none" rtlCol="0">
            <a:spAutoFit/>
          </a:bodyPr>
          <a:lstStyle/>
          <a:p>
            <a:r>
              <a:rPr lang="en-SG" sz="2400" b="1" u="sng"/>
              <a:t>Linear Regression Lines</a:t>
            </a:r>
          </a:p>
        </p:txBody>
      </p:sp>
      <p:pic>
        <p:nvPicPr>
          <p:cNvPr id="10" name="Picture 3" descr="Chart, scatter chart&#10;&#10;Description automatically generated">
            <a:extLst>
              <a:ext uri="{FF2B5EF4-FFF2-40B4-BE49-F238E27FC236}">
                <a16:creationId xmlns:a16="http://schemas.microsoft.com/office/drawing/2014/main" id="{92416215-3B96-C76E-C4D5-E5F9A73DC4BB}"/>
              </a:ext>
            </a:extLst>
          </p:cNvPr>
          <p:cNvPicPr>
            <a:picLocks noChangeAspect="1"/>
          </p:cNvPicPr>
          <p:nvPr/>
        </p:nvPicPr>
        <p:blipFill>
          <a:blip r:embed="rId2"/>
          <a:stretch>
            <a:fillRect/>
          </a:stretch>
        </p:blipFill>
        <p:spPr>
          <a:xfrm>
            <a:off x="5860678" y="508645"/>
            <a:ext cx="6284412" cy="3142458"/>
          </a:xfrm>
          <a:prstGeom prst="rect">
            <a:avLst/>
          </a:prstGeom>
          <a:ln>
            <a:solidFill>
              <a:schemeClr val="tx1"/>
            </a:solidFill>
          </a:ln>
        </p:spPr>
      </p:pic>
      <p:sp>
        <p:nvSpPr>
          <p:cNvPr id="9" name="TextBox 8">
            <a:extLst>
              <a:ext uri="{FF2B5EF4-FFF2-40B4-BE49-F238E27FC236}">
                <a16:creationId xmlns:a16="http://schemas.microsoft.com/office/drawing/2014/main" id="{15E98A7D-4673-1D10-EB49-C68A10EDC1A3}"/>
              </a:ext>
            </a:extLst>
          </p:cNvPr>
          <p:cNvSpPr txBox="1"/>
          <p:nvPr/>
        </p:nvSpPr>
        <p:spPr>
          <a:xfrm>
            <a:off x="7607024" y="509802"/>
            <a:ext cx="298383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a:latin typeface="Aharoni"/>
                <a:cs typeface="Aharoni"/>
              </a:rPr>
              <a:t>NISSAN</a:t>
            </a:r>
          </a:p>
        </p:txBody>
      </p:sp>
      <p:pic>
        <p:nvPicPr>
          <p:cNvPr id="13" name="Picture 2" descr="Text&#10;&#10;Description automatically generated">
            <a:extLst>
              <a:ext uri="{FF2B5EF4-FFF2-40B4-BE49-F238E27FC236}">
                <a16:creationId xmlns:a16="http://schemas.microsoft.com/office/drawing/2014/main" id="{6F3AF400-C35D-AA15-06FB-B1040E86DDD6}"/>
              </a:ext>
            </a:extLst>
          </p:cNvPr>
          <p:cNvPicPr>
            <a:picLocks noGrp="1" noChangeAspect="1"/>
          </p:cNvPicPr>
          <p:nvPr>
            <p:ph idx="1"/>
          </p:nvPr>
        </p:nvPicPr>
        <p:blipFill>
          <a:blip r:embed="rId3"/>
          <a:stretch>
            <a:fillRect/>
          </a:stretch>
        </p:blipFill>
        <p:spPr>
          <a:xfrm>
            <a:off x="47144" y="509149"/>
            <a:ext cx="5822285" cy="3141449"/>
          </a:xfrm>
          <a:ln>
            <a:solidFill>
              <a:schemeClr val="tx1">
                <a:lumMod val="50000"/>
                <a:lumOff val="50000"/>
              </a:schemeClr>
            </a:solidFill>
          </a:ln>
        </p:spPr>
      </p:pic>
      <p:sp>
        <p:nvSpPr>
          <p:cNvPr id="15" name="TextBox 14">
            <a:extLst>
              <a:ext uri="{FF2B5EF4-FFF2-40B4-BE49-F238E27FC236}">
                <a16:creationId xmlns:a16="http://schemas.microsoft.com/office/drawing/2014/main" id="{B8F6D78F-5EE2-D5DC-8694-77839B3D97C6}"/>
              </a:ext>
            </a:extLst>
          </p:cNvPr>
          <p:cNvSpPr txBox="1"/>
          <p:nvPr/>
        </p:nvSpPr>
        <p:spPr>
          <a:xfrm>
            <a:off x="4222481" y="3893860"/>
            <a:ext cx="3274871" cy="369332"/>
          </a:xfrm>
          <a:prstGeom prst="rect">
            <a:avLst/>
          </a:prstGeom>
          <a:noFill/>
        </p:spPr>
        <p:txBody>
          <a:bodyPr wrap="none" rtlCol="0">
            <a:spAutoFit/>
          </a:bodyPr>
          <a:lstStyle/>
          <a:p>
            <a:r>
              <a:rPr lang="en-SG" b="1" u="sng"/>
              <a:t>Correlation data for Car features</a:t>
            </a:r>
          </a:p>
        </p:txBody>
      </p:sp>
      <p:sp>
        <p:nvSpPr>
          <p:cNvPr id="17" name="TextBox 16">
            <a:extLst>
              <a:ext uri="{FF2B5EF4-FFF2-40B4-BE49-F238E27FC236}">
                <a16:creationId xmlns:a16="http://schemas.microsoft.com/office/drawing/2014/main" id="{B838FDCF-F4A4-DAA2-7138-E8DF83B9452B}"/>
              </a:ext>
            </a:extLst>
          </p:cNvPr>
          <p:cNvSpPr txBox="1"/>
          <p:nvPr/>
        </p:nvSpPr>
        <p:spPr>
          <a:xfrm>
            <a:off x="3409816" y="4263192"/>
            <a:ext cx="1631601" cy="307777"/>
          </a:xfrm>
          <a:prstGeom prst="rect">
            <a:avLst/>
          </a:prstGeom>
          <a:noFill/>
        </p:spPr>
        <p:txBody>
          <a:bodyPr wrap="none" rtlCol="0">
            <a:spAutoFit/>
          </a:bodyPr>
          <a:lstStyle/>
          <a:p>
            <a:r>
              <a:rPr lang="en-SG" sz="1400" b="1"/>
              <a:t>Lower Correlations</a:t>
            </a:r>
          </a:p>
        </p:txBody>
      </p:sp>
      <p:sp>
        <p:nvSpPr>
          <p:cNvPr id="19" name="TextBox 18">
            <a:extLst>
              <a:ext uri="{FF2B5EF4-FFF2-40B4-BE49-F238E27FC236}">
                <a16:creationId xmlns:a16="http://schemas.microsoft.com/office/drawing/2014/main" id="{2A7E6AB0-9927-072B-7D51-1157A7E8F69B}"/>
              </a:ext>
            </a:extLst>
          </p:cNvPr>
          <p:cNvSpPr txBox="1"/>
          <p:nvPr/>
        </p:nvSpPr>
        <p:spPr>
          <a:xfrm>
            <a:off x="6686951" y="4264288"/>
            <a:ext cx="1631601" cy="307777"/>
          </a:xfrm>
          <a:prstGeom prst="rect">
            <a:avLst/>
          </a:prstGeom>
          <a:noFill/>
        </p:spPr>
        <p:txBody>
          <a:bodyPr wrap="none" rtlCol="0">
            <a:spAutoFit/>
          </a:bodyPr>
          <a:lstStyle/>
          <a:p>
            <a:r>
              <a:rPr lang="en-SG" sz="1400" b="1"/>
              <a:t>Higher Correlations</a:t>
            </a:r>
          </a:p>
        </p:txBody>
      </p:sp>
      <p:pic>
        <p:nvPicPr>
          <p:cNvPr id="21" name="Picture 22">
            <a:extLst>
              <a:ext uri="{FF2B5EF4-FFF2-40B4-BE49-F238E27FC236}">
                <a16:creationId xmlns:a16="http://schemas.microsoft.com/office/drawing/2014/main" id="{D07C54AB-ED1D-3C2C-2CC8-CDA2FF446200}"/>
              </a:ext>
            </a:extLst>
          </p:cNvPr>
          <p:cNvPicPr>
            <a:picLocks noChangeAspect="1"/>
          </p:cNvPicPr>
          <p:nvPr/>
        </p:nvPicPr>
        <p:blipFill>
          <a:blip r:embed="rId4"/>
          <a:stretch>
            <a:fillRect/>
          </a:stretch>
        </p:blipFill>
        <p:spPr>
          <a:xfrm>
            <a:off x="2388066" y="4576346"/>
            <a:ext cx="3495173" cy="1612085"/>
          </a:xfrm>
          <a:prstGeom prst="rect">
            <a:avLst/>
          </a:prstGeom>
          <a:ln>
            <a:solidFill>
              <a:schemeClr val="tx1">
                <a:lumMod val="95000"/>
                <a:lumOff val="5000"/>
              </a:schemeClr>
            </a:solidFill>
          </a:ln>
        </p:spPr>
      </p:pic>
      <p:pic>
        <p:nvPicPr>
          <p:cNvPr id="23" name="Picture 24" descr="Table&#10;&#10;Description automatically generated">
            <a:extLst>
              <a:ext uri="{FF2B5EF4-FFF2-40B4-BE49-F238E27FC236}">
                <a16:creationId xmlns:a16="http://schemas.microsoft.com/office/drawing/2014/main" id="{19AF700E-DB8C-0BE9-B5DD-539F85BFFB7D}"/>
              </a:ext>
            </a:extLst>
          </p:cNvPr>
          <p:cNvPicPr>
            <a:picLocks noChangeAspect="1"/>
          </p:cNvPicPr>
          <p:nvPr/>
        </p:nvPicPr>
        <p:blipFill>
          <a:blip r:embed="rId5"/>
          <a:stretch>
            <a:fillRect/>
          </a:stretch>
        </p:blipFill>
        <p:spPr>
          <a:xfrm>
            <a:off x="5887249" y="4573191"/>
            <a:ext cx="3234490" cy="1608367"/>
          </a:xfrm>
          <a:prstGeom prst="rect">
            <a:avLst/>
          </a:prstGeom>
          <a:ln>
            <a:solidFill>
              <a:schemeClr val="bg2">
                <a:lumMod val="10000"/>
              </a:schemeClr>
            </a:solidFill>
          </a:ln>
        </p:spPr>
      </p:pic>
    </p:spTree>
    <p:extLst>
      <p:ext uri="{BB962C8B-B14F-4D97-AF65-F5344CB8AC3E}">
        <p14:creationId xmlns:p14="http://schemas.microsoft.com/office/powerpoint/2010/main" val="103156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Chart, scatter chart&#10;&#10;Description automatically generated">
            <a:extLst>
              <a:ext uri="{FF2B5EF4-FFF2-40B4-BE49-F238E27FC236}">
                <a16:creationId xmlns:a16="http://schemas.microsoft.com/office/drawing/2014/main" id="{A16B8062-E90F-F45B-3293-D56F17D1C1F0}"/>
              </a:ext>
            </a:extLst>
          </p:cNvPr>
          <p:cNvPicPr>
            <a:picLocks noChangeAspect="1"/>
          </p:cNvPicPr>
          <p:nvPr/>
        </p:nvPicPr>
        <p:blipFill>
          <a:blip r:embed="rId2"/>
          <a:stretch>
            <a:fillRect/>
          </a:stretch>
        </p:blipFill>
        <p:spPr>
          <a:xfrm>
            <a:off x="2227" y="-1255"/>
            <a:ext cx="5768378" cy="2915296"/>
          </a:xfrm>
          <a:prstGeom prst="rect">
            <a:avLst/>
          </a:prstGeom>
          <a:ln>
            <a:solidFill>
              <a:schemeClr val="tx1"/>
            </a:solidFill>
          </a:ln>
        </p:spPr>
      </p:pic>
      <p:pic>
        <p:nvPicPr>
          <p:cNvPr id="3" name="Picture 3" descr="Text&#10;&#10;Description automatically generated">
            <a:extLst>
              <a:ext uri="{FF2B5EF4-FFF2-40B4-BE49-F238E27FC236}">
                <a16:creationId xmlns:a16="http://schemas.microsoft.com/office/drawing/2014/main" id="{7D897285-97A9-F413-48F9-695BA1CF54F3}"/>
              </a:ext>
            </a:extLst>
          </p:cNvPr>
          <p:cNvPicPr>
            <a:picLocks noGrp="1" noChangeAspect="1"/>
          </p:cNvPicPr>
          <p:nvPr>
            <p:ph idx="1"/>
          </p:nvPr>
        </p:nvPicPr>
        <p:blipFill>
          <a:blip r:embed="rId3"/>
          <a:stretch>
            <a:fillRect/>
          </a:stretch>
        </p:blipFill>
        <p:spPr>
          <a:xfrm>
            <a:off x="0" y="2940886"/>
            <a:ext cx="5768379" cy="2215000"/>
          </a:xfrm>
          <a:ln>
            <a:solidFill>
              <a:schemeClr val="tx1"/>
            </a:solidFill>
          </a:ln>
        </p:spPr>
      </p:pic>
      <p:sp>
        <p:nvSpPr>
          <p:cNvPr id="14" name="TextBox 13">
            <a:extLst>
              <a:ext uri="{FF2B5EF4-FFF2-40B4-BE49-F238E27FC236}">
                <a16:creationId xmlns:a16="http://schemas.microsoft.com/office/drawing/2014/main" id="{71B2DF78-B8F0-4B34-81B6-EFE4B1670A41}"/>
              </a:ext>
            </a:extLst>
          </p:cNvPr>
          <p:cNvSpPr txBox="1"/>
          <p:nvPr/>
        </p:nvSpPr>
        <p:spPr>
          <a:xfrm>
            <a:off x="-590248" y="-28100"/>
            <a:ext cx="371396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a:latin typeface="Aharoni"/>
                <a:cs typeface="Aharoni"/>
              </a:rPr>
              <a:t>CHEVROLET</a:t>
            </a:r>
          </a:p>
        </p:txBody>
      </p:sp>
      <p:pic>
        <p:nvPicPr>
          <p:cNvPr id="16" name="Picture 2" descr="Table&#10;&#10;Description automatically generated">
            <a:extLst>
              <a:ext uri="{FF2B5EF4-FFF2-40B4-BE49-F238E27FC236}">
                <a16:creationId xmlns:a16="http://schemas.microsoft.com/office/drawing/2014/main" id="{D3F3E381-C7FA-4534-8318-4649D3792498}"/>
              </a:ext>
            </a:extLst>
          </p:cNvPr>
          <p:cNvPicPr>
            <a:picLocks noChangeAspect="1"/>
          </p:cNvPicPr>
          <p:nvPr/>
        </p:nvPicPr>
        <p:blipFill rotWithShape="1">
          <a:blip r:embed="rId4"/>
          <a:srcRect t="37596" r="22805"/>
          <a:stretch/>
        </p:blipFill>
        <p:spPr>
          <a:xfrm>
            <a:off x="0" y="5785806"/>
            <a:ext cx="2682240" cy="1062190"/>
          </a:xfrm>
          <a:prstGeom prst="rect">
            <a:avLst/>
          </a:prstGeom>
          <a:ln>
            <a:solidFill>
              <a:schemeClr val="tx1"/>
            </a:solidFill>
          </a:ln>
        </p:spPr>
      </p:pic>
      <p:pic>
        <p:nvPicPr>
          <p:cNvPr id="18" name="Picture 6" descr="Table&#10;&#10;Description automatically generated">
            <a:extLst>
              <a:ext uri="{FF2B5EF4-FFF2-40B4-BE49-F238E27FC236}">
                <a16:creationId xmlns:a16="http://schemas.microsoft.com/office/drawing/2014/main" id="{7A6F6A2C-2CE9-4B23-AA87-690FB2D797B2}"/>
              </a:ext>
            </a:extLst>
          </p:cNvPr>
          <p:cNvPicPr>
            <a:picLocks noChangeAspect="1"/>
          </p:cNvPicPr>
          <p:nvPr/>
        </p:nvPicPr>
        <p:blipFill rotWithShape="1">
          <a:blip r:embed="rId5"/>
          <a:srcRect t="34486" r="22510"/>
          <a:stretch/>
        </p:blipFill>
        <p:spPr>
          <a:xfrm>
            <a:off x="2682240" y="5785962"/>
            <a:ext cx="3086139" cy="1062190"/>
          </a:xfrm>
          <a:prstGeom prst="rect">
            <a:avLst/>
          </a:prstGeom>
          <a:ln>
            <a:solidFill>
              <a:schemeClr val="tx1"/>
            </a:solidFill>
          </a:ln>
        </p:spPr>
      </p:pic>
      <p:sp>
        <p:nvSpPr>
          <p:cNvPr id="6" name="TextBox 5">
            <a:extLst>
              <a:ext uri="{FF2B5EF4-FFF2-40B4-BE49-F238E27FC236}">
                <a16:creationId xmlns:a16="http://schemas.microsoft.com/office/drawing/2014/main" id="{D4DB5121-FEA9-4131-9D80-35B691C9C31D}"/>
              </a:ext>
            </a:extLst>
          </p:cNvPr>
          <p:cNvSpPr txBox="1"/>
          <p:nvPr/>
        </p:nvSpPr>
        <p:spPr>
          <a:xfrm>
            <a:off x="1264920" y="5152236"/>
            <a:ext cx="3274871" cy="369332"/>
          </a:xfrm>
          <a:prstGeom prst="rect">
            <a:avLst/>
          </a:prstGeom>
          <a:noFill/>
        </p:spPr>
        <p:txBody>
          <a:bodyPr wrap="none" rtlCol="0">
            <a:spAutoFit/>
          </a:bodyPr>
          <a:lstStyle/>
          <a:p>
            <a:r>
              <a:rPr lang="en-SG" b="1" u="sng"/>
              <a:t>Correlation data for Car features</a:t>
            </a:r>
          </a:p>
        </p:txBody>
      </p:sp>
      <p:sp>
        <p:nvSpPr>
          <p:cNvPr id="20" name="TextBox 19">
            <a:extLst>
              <a:ext uri="{FF2B5EF4-FFF2-40B4-BE49-F238E27FC236}">
                <a16:creationId xmlns:a16="http://schemas.microsoft.com/office/drawing/2014/main" id="{86BC7AEE-9D7F-424C-8481-56050D9C0EBA}"/>
              </a:ext>
            </a:extLst>
          </p:cNvPr>
          <p:cNvSpPr txBox="1"/>
          <p:nvPr/>
        </p:nvSpPr>
        <p:spPr>
          <a:xfrm>
            <a:off x="562545" y="5521568"/>
            <a:ext cx="1631601" cy="307777"/>
          </a:xfrm>
          <a:prstGeom prst="rect">
            <a:avLst/>
          </a:prstGeom>
          <a:noFill/>
        </p:spPr>
        <p:txBody>
          <a:bodyPr wrap="none" rtlCol="0">
            <a:spAutoFit/>
          </a:bodyPr>
          <a:lstStyle/>
          <a:p>
            <a:r>
              <a:rPr lang="en-SG" sz="1400" b="1"/>
              <a:t>Lower Correlations</a:t>
            </a:r>
          </a:p>
        </p:txBody>
      </p:sp>
      <p:sp>
        <p:nvSpPr>
          <p:cNvPr id="22" name="TextBox 21">
            <a:extLst>
              <a:ext uri="{FF2B5EF4-FFF2-40B4-BE49-F238E27FC236}">
                <a16:creationId xmlns:a16="http://schemas.microsoft.com/office/drawing/2014/main" id="{B01ACB05-4A77-4CA4-A2F9-5D8660C34037}"/>
              </a:ext>
            </a:extLst>
          </p:cNvPr>
          <p:cNvSpPr txBox="1"/>
          <p:nvPr/>
        </p:nvSpPr>
        <p:spPr>
          <a:xfrm>
            <a:off x="3498785" y="5522664"/>
            <a:ext cx="1631601" cy="307777"/>
          </a:xfrm>
          <a:prstGeom prst="rect">
            <a:avLst/>
          </a:prstGeom>
          <a:noFill/>
        </p:spPr>
        <p:txBody>
          <a:bodyPr wrap="none" rtlCol="0">
            <a:spAutoFit/>
          </a:bodyPr>
          <a:lstStyle/>
          <a:p>
            <a:r>
              <a:rPr lang="en-SG" sz="1400" b="1"/>
              <a:t>Higher Correlations</a:t>
            </a:r>
          </a:p>
        </p:txBody>
      </p:sp>
      <p:pic>
        <p:nvPicPr>
          <p:cNvPr id="29" name="Picture 2" descr="Chart, scatter chart&#10;&#10;Description automatically generated">
            <a:extLst>
              <a:ext uri="{FF2B5EF4-FFF2-40B4-BE49-F238E27FC236}">
                <a16:creationId xmlns:a16="http://schemas.microsoft.com/office/drawing/2014/main" id="{164369E0-EE69-410B-9EDB-4AC7BD3F8457}"/>
              </a:ext>
            </a:extLst>
          </p:cNvPr>
          <p:cNvPicPr>
            <a:picLocks noChangeAspect="1"/>
          </p:cNvPicPr>
          <p:nvPr/>
        </p:nvPicPr>
        <p:blipFill>
          <a:blip r:embed="rId6"/>
          <a:stretch>
            <a:fillRect/>
          </a:stretch>
        </p:blipFill>
        <p:spPr>
          <a:xfrm>
            <a:off x="5772520" y="0"/>
            <a:ext cx="6419480" cy="2914041"/>
          </a:xfrm>
          <a:prstGeom prst="rect">
            <a:avLst/>
          </a:prstGeom>
          <a:ln>
            <a:solidFill>
              <a:schemeClr val="tx1"/>
            </a:solidFill>
          </a:ln>
        </p:spPr>
      </p:pic>
      <p:sp>
        <p:nvSpPr>
          <p:cNvPr id="30" name="TextBox 29">
            <a:extLst>
              <a:ext uri="{FF2B5EF4-FFF2-40B4-BE49-F238E27FC236}">
                <a16:creationId xmlns:a16="http://schemas.microsoft.com/office/drawing/2014/main" id="{6A53D29A-F104-4F0B-8702-66AF51B030D9}"/>
              </a:ext>
            </a:extLst>
          </p:cNvPr>
          <p:cNvSpPr txBox="1"/>
          <p:nvPr/>
        </p:nvSpPr>
        <p:spPr>
          <a:xfrm>
            <a:off x="5901899" y="-28178"/>
            <a:ext cx="371396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a:latin typeface="Aharoni"/>
                <a:cs typeface="Aharoni"/>
              </a:rPr>
              <a:t>VOLKSWAGEN</a:t>
            </a:r>
          </a:p>
        </p:txBody>
      </p:sp>
      <p:pic>
        <p:nvPicPr>
          <p:cNvPr id="31" name="Picture 3" descr="Text, letter&#10;&#10;Description automatically generated">
            <a:extLst>
              <a:ext uri="{FF2B5EF4-FFF2-40B4-BE49-F238E27FC236}">
                <a16:creationId xmlns:a16="http://schemas.microsoft.com/office/drawing/2014/main" id="{7228A1E7-6904-409C-A099-1FCE2CCEFD3A}"/>
              </a:ext>
            </a:extLst>
          </p:cNvPr>
          <p:cNvPicPr>
            <a:picLocks noChangeAspect="1"/>
          </p:cNvPicPr>
          <p:nvPr/>
        </p:nvPicPr>
        <p:blipFill>
          <a:blip r:embed="rId7"/>
          <a:stretch>
            <a:fillRect/>
          </a:stretch>
        </p:blipFill>
        <p:spPr>
          <a:xfrm>
            <a:off x="5768379" y="2936839"/>
            <a:ext cx="6423621" cy="2215000"/>
          </a:xfrm>
          <a:prstGeom prst="rect">
            <a:avLst/>
          </a:prstGeom>
          <a:ln>
            <a:solidFill>
              <a:schemeClr val="tx1"/>
            </a:solidFill>
          </a:ln>
        </p:spPr>
      </p:pic>
      <p:pic>
        <p:nvPicPr>
          <p:cNvPr id="32" name="Picture 2" descr="Table&#10;&#10;Description automatically generated">
            <a:extLst>
              <a:ext uri="{FF2B5EF4-FFF2-40B4-BE49-F238E27FC236}">
                <a16:creationId xmlns:a16="http://schemas.microsoft.com/office/drawing/2014/main" id="{E6180539-18C4-4177-B397-8166870041CD}"/>
              </a:ext>
            </a:extLst>
          </p:cNvPr>
          <p:cNvPicPr>
            <a:picLocks noChangeAspect="1"/>
          </p:cNvPicPr>
          <p:nvPr/>
        </p:nvPicPr>
        <p:blipFill rotWithShape="1">
          <a:blip r:embed="rId8"/>
          <a:srcRect t="46693" r="47189"/>
          <a:stretch/>
        </p:blipFill>
        <p:spPr>
          <a:xfrm>
            <a:off x="8944870" y="5777867"/>
            <a:ext cx="3247130" cy="1068432"/>
          </a:xfrm>
          <a:prstGeom prst="rect">
            <a:avLst/>
          </a:prstGeom>
          <a:ln>
            <a:solidFill>
              <a:schemeClr val="tx1"/>
            </a:solidFill>
          </a:ln>
        </p:spPr>
      </p:pic>
      <p:pic>
        <p:nvPicPr>
          <p:cNvPr id="33" name="Picture 2" descr="Table&#10;&#10;Description automatically generated">
            <a:extLst>
              <a:ext uri="{FF2B5EF4-FFF2-40B4-BE49-F238E27FC236}">
                <a16:creationId xmlns:a16="http://schemas.microsoft.com/office/drawing/2014/main" id="{E7C66F32-93E8-47B5-826A-A1202F9CDFA3}"/>
              </a:ext>
            </a:extLst>
          </p:cNvPr>
          <p:cNvPicPr>
            <a:picLocks noChangeAspect="1"/>
          </p:cNvPicPr>
          <p:nvPr/>
        </p:nvPicPr>
        <p:blipFill rotWithShape="1">
          <a:blip r:embed="rId9"/>
          <a:srcRect t="33112" r="33931"/>
          <a:stretch/>
        </p:blipFill>
        <p:spPr>
          <a:xfrm>
            <a:off x="5768379" y="5781914"/>
            <a:ext cx="3176492" cy="1068431"/>
          </a:xfrm>
          <a:prstGeom prst="rect">
            <a:avLst/>
          </a:prstGeom>
          <a:ln>
            <a:solidFill>
              <a:schemeClr val="tx1"/>
            </a:solidFill>
          </a:ln>
        </p:spPr>
      </p:pic>
      <p:sp>
        <p:nvSpPr>
          <p:cNvPr id="34" name="TextBox 33">
            <a:extLst>
              <a:ext uri="{FF2B5EF4-FFF2-40B4-BE49-F238E27FC236}">
                <a16:creationId xmlns:a16="http://schemas.microsoft.com/office/drawing/2014/main" id="{C7B22A3D-80B7-42A2-8F2D-77C9D6A327CF}"/>
              </a:ext>
            </a:extLst>
          </p:cNvPr>
          <p:cNvSpPr txBox="1"/>
          <p:nvPr/>
        </p:nvSpPr>
        <p:spPr>
          <a:xfrm>
            <a:off x="7459833" y="5169447"/>
            <a:ext cx="3274871" cy="369332"/>
          </a:xfrm>
          <a:prstGeom prst="rect">
            <a:avLst/>
          </a:prstGeom>
          <a:noFill/>
        </p:spPr>
        <p:txBody>
          <a:bodyPr wrap="none" rtlCol="0">
            <a:spAutoFit/>
          </a:bodyPr>
          <a:lstStyle/>
          <a:p>
            <a:r>
              <a:rPr lang="en-SG" b="1" u="sng"/>
              <a:t>Correlation data for Car features</a:t>
            </a:r>
          </a:p>
        </p:txBody>
      </p:sp>
      <p:sp>
        <p:nvSpPr>
          <p:cNvPr id="35" name="TextBox 34">
            <a:extLst>
              <a:ext uri="{FF2B5EF4-FFF2-40B4-BE49-F238E27FC236}">
                <a16:creationId xmlns:a16="http://schemas.microsoft.com/office/drawing/2014/main" id="{B15B4100-16B8-44AE-89C4-E85201D77965}"/>
              </a:ext>
            </a:extLst>
          </p:cNvPr>
          <p:cNvSpPr txBox="1"/>
          <p:nvPr/>
        </p:nvSpPr>
        <p:spPr>
          <a:xfrm>
            <a:off x="6747298" y="5518459"/>
            <a:ext cx="1631601" cy="307777"/>
          </a:xfrm>
          <a:prstGeom prst="rect">
            <a:avLst/>
          </a:prstGeom>
          <a:noFill/>
        </p:spPr>
        <p:txBody>
          <a:bodyPr wrap="none" rtlCol="0">
            <a:spAutoFit/>
          </a:bodyPr>
          <a:lstStyle/>
          <a:p>
            <a:r>
              <a:rPr lang="en-SG" sz="1400" b="1"/>
              <a:t>Lower Correlations</a:t>
            </a:r>
          </a:p>
        </p:txBody>
      </p:sp>
      <p:sp>
        <p:nvSpPr>
          <p:cNvPr id="36" name="TextBox 35">
            <a:extLst>
              <a:ext uri="{FF2B5EF4-FFF2-40B4-BE49-F238E27FC236}">
                <a16:creationId xmlns:a16="http://schemas.microsoft.com/office/drawing/2014/main" id="{44CA1417-C237-4606-B9AB-BA91968A5E9C}"/>
              </a:ext>
            </a:extLst>
          </p:cNvPr>
          <p:cNvSpPr txBox="1"/>
          <p:nvPr/>
        </p:nvSpPr>
        <p:spPr>
          <a:xfrm>
            <a:off x="9683538" y="5519555"/>
            <a:ext cx="1631601" cy="307777"/>
          </a:xfrm>
          <a:prstGeom prst="rect">
            <a:avLst/>
          </a:prstGeom>
          <a:noFill/>
        </p:spPr>
        <p:txBody>
          <a:bodyPr wrap="none" rtlCol="0">
            <a:spAutoFit/>
          </a:bodyPr>
          <a:lstStyle/>
          <a:p>
            <a:r>
              <a:rPr lang="en-SG" sz="1400" b="1"/>
              <a:t>Higher Correlations</a:t>
            </a:r>
          </a:p>
        </p:txBody>
      </p:sp>
    </p:spTree>
    <p:extLst>
      <p:ext uri="{BB962C8B-B14F-4D97-AF65-F5344CB8AC3E}">
        <p14:creationId xmlns:p14="http://schemas.microsoft.com/office/powerpoint/2010/main" val="379757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E89098D8-5A29-0BA7-0EA4-8CA075562E7A}"/>
              </a:ext>
            </a:extLst>
          </p:cNvPr>
          <p:cNvPicPr>
            <a:picLocks noGrp="1" noChangeAspect="1"/>
          </p:cNvPicPr>
          <p:nvPr>
            <p:ph idx="1"/>
          </p:nvPr>
        </p:nvPicPr>
        <p:blipFill rotWithShape="1">
          <a:blip r:embed="rId2"/>
          <a:srcRect t="51469" r="43553"/>
          <a:stretch/>
        </p:blipFill>
        <p:spPr>
          <a:xfrm>
            <a:off x="2946296" y="5636901"/>
            <a:ext cx="3041262" cy="1213322"/>
          </a:xfrm>
          <a:ln>
            <a:solidFill>
              <a:schemeClr val="tx1"/>
            </a:solidFill>
          </a:ln>
        </p:spPr>
      </p:pic>
      <p:pic>
        <p:nvPicPr>
          <p:cNvPr id="12" name="Picture 2" descr="Table&#10;&#10;Description automatically generated">
            <a:extLst>
              <a:ext uri="{FF2B5EF4-FFF2-40B4-BE49-F238E27FC236}">
                <a16:creationId xmlns:a16="http://schemas.microsoft.com/office/drawing/2014/main" id="{7D1F6125-A139-4D35-A295-316993AA91F4}"/>
              </a:ext>
            </a:extLst>
          </p:cNvPr>
          <p:cNvPicPr>
            <a:picLocks noChangeAspect="1"/>
          </p:cNvPicPr>
          <p:nvPr/>
        </p:nvPicPr>
        <p:blipFill rotWithShape="1">
          <a:blip r:embed="rId3"/>
          <a:srcRect t="29296"/>
          <a:stretch/>
        </p:blipFill>
        <p:spPr>
          <a:xfrm>
            <a:off x="-1" y="5636900"/>
            <a:ext cx="2946297" cy="1225585"/>
          </a:xfrm>
          <a:prstGeom prst="rect">
            <a:avLst/>
          </a:prstGeom>
          <a:ln>
            <a:solidFill>
              <a:schemeClr val="tx1"/>
            </a:solidFill>
          </a:ln>
        </p:spPr>
      </p:pic>
      <p:pic>
        <p:nvPicPr>
          <p:cNvPr id="14" name="Picture 2" descr="Text, letter&#10;&#10;Description automatically generated">
            <a:extLst>
              <a:ext uri="{FF2B5EF4-FFF2-40B4-BE49-F238E27FC236}">
                <a16:creationId xmlns:a16="http://schemas.microsoft.com/office/drawing/2014/main" id="{95282D28-2895-4B07-B3ED-0BA19EF9F029}"/>
              </a:ext>
            </a:extLst>
          </p:cNvPr>
          <p:cNvPicPr>
            <a:picLocks noChangeAspect="1"/>
          </p:cNvPicPr>
          <p:nvPr/>
        </p:nvPicPr>
        <p:blipFill>
          <a:blip r:embed="rId4"/>
          <a:stretch>
            <a:fillRect/>
          </a:stretch>
        </p:blipFill>
        <p:spPr>
          <a:xfrm>
            <a:off x="0" y="2970168"/>
            <a:ext cx="5987558" cy="1945279"/>
          </a:xfrm>
          <a:prstGeom prst="rect">
            <a:avLst/>
          </a:prstGeom>
          <a:ln>
            <a:solidFill>
              <a:schemeClr val="tx1"/>
            </a:solidFill>
          </a:ln>
        </p:spPr>
      </p:pic>
      <p:pic>
        <p:nvPicPr>
          <p:cNvPr id="16" name="Picture 3" descr="Chart, scatter chart&#10;&#10;Description automatically generated">
            <a:extLst>
              <a:ext uri="{FF2B5EF4-FFF2-40B4-BE49-F238E27FC236}">
                <a16:creationId xmlns:a16="http://schemas.microsoft.com/office/drawing/2014/main" id="{4CB51314-1775-4B7F-9D5D-D49324A0BD50}"/>
              </a:ext>
            </a:extLst>
          </p:cNvPr>
          <p:cNvPicPr>
            <a:picLocks noChangeAspect="1"/>
          </p:cNvPicPr>
          <p:nvPr/>
        </p:nvPicPr>
        <p:blipFill>
          <a:blip r:embed="rId5"/>
          <a:stretch>
            <a:fillRect/>
          </a:stretch>
        </p:blipFill>
        <p:spPr>
          <a:xfrm>
            <a:off x="-1" y="-1"/>
            <a:ext cx="5987559" cy="2972089"/>
          </a:xfrm>
          <a:prstGeom prst="rect">
            <a:avLst/>
          </a:prstGeom>
          <a:ln>
            <a:solidFill>
              <a:schemeClr val="tx1"/>
            </a:solidFill>
          </a:ln>
        </p:spPr>
      </p:pic>
      <p:sp>
        <p:nvSpPr>
          <p:cNvPr id="3" name="TextBox 2">
            <a:extLst>
              <a:ext uri="{FF2B5EF4-FFF2-40B4-BE49-F238E27FC236}">
                <a16:creationId xmlns:a16="http://schemas.microsoft.com/office/drawing/2014/main" id="{5E1C07AA-2F6E-37DB-C210-507ECEB08D81}"/>
              </a:ext>
            </a:extLst>
          </p:cNvPr>
          <p:cNvSpPr txBox="1"/>
          <p:nvPr/>
        </p:nvSpPr>
        <p:spPr>
          <a:xfrm>
            <a:off x="-335280" y="-1"/>
            <a:ext cx="274319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a:latin typeface="Aharoni"/>
                <a:cs typeface="Aharoni"/>
              </a:rPr>
              <a:t>FORD</a:t>
            </a:r>
          </a:p>
        </p:txBody>
      </p:sp>
      <p:pic>
        <p:nvPicPr>
          <p:cNvPr id="18" name="Picture 2" descr="Table&#10;&#10;Description automatically generated">
            <a:extLst>
              <a:ext uri="{FF2B5EF4-FFF2-40B4-BE49-F238E27FC236}">
                <a16:creationId xmlns:a16="http://schemas.microsoft.com/office/drawing/2014/main" id="{EC4F96F7-20B5-4E68-9F42-8B4B1EF61F42}"/>
              </a:ext>
            </a:extLst>
          </p:cNvPr>
          <p:cNvPicPr>
            <a:picLocks noChangeAspect="1"/>
          </p:cNvPicPr>
          <p:nvPr/>
        </p:nvPicPr>
        <p:blipFill rotWithShape="1">
          <a:blip r:embed="rId6"/>
          <a:srcRect t="51267" r="48885"/>
          <a:stretch/>
        </p:blipFill>
        <p:spPr>
          <a:xfrm>
            <a:off x="8933855" y="5652022"/>
            <a:ext cx="3233815" cy="1225584"/>
          </a:xfrm>
          <a:prstGeom prst="rect">
            <a:avLst/>
          </a:prstGeom>
          <a:ln>
            <a:solidFill>
              <a:schemeClr val="tx1"/>
            </a:solidFill>
          </a:ln>
        </p:spPr>
      </p:pic>
      <p:pic>
        <p:nvPicPr>
          <p:cNvPr id="22" name="Picture 2" descr="Table&#10;&#10;Description automatically generated">
            <a:extLst>
              <a:ext uri="{FF2B5EF4-FFF2-40B4-BE49-F238E27FC236}">
                <a16:creationId xmlns:a16="http://schemas.microsoft.com/office/drawing/2014/main" id="{68D0D99A-B418-40E6-A922-388697245088}"/>
              </a:ext>
            </a:extLst>
          </p:cNvPr>
          <p:cNvPicPr>
            <a:picLocks/>
          </p:cNvPicPr>
          <p:nvPr/>
        </p:nvPicPr>
        <p:blipFill>
          <a:blip r:embed="rId7"/>
          <a:stretch>
            <a:fillRect/>
          </a:stretch>
        </p:blipFill>
        <p:spPr>
          <a:xfrm>
            <a:off x="6007878" y="5633791"/>
            <a:ext cx="2880000" cy="1232631"/>
          </a:xfrm>
          <a:prstGeom prst="rect">
            <a:avLst/>
          </a:prstGeom>
          <a:ln>
            <a:solidFill>
              <a:schemeClr val="tx1"/>
            </a:solidFill>
          </a:ln>
        </p:spPr>
      </p:pic>
      <p:pic>
        <p:nvPicPr>
          <p:cNvPr id="23" name="Picture 2" descr="Text&#10;&#10;Description automatically generated">
            <a:extLst>
              <a:ext uri="{FF2B5EF4-FFF2-40B4-BE49-F238E27FC236}">
                <a16:creationId xmlns:a16="http://schemas.microsoft.com/office/drawing/2014/main" id="{297761C3-572E-40E1-96C9-ABCE5C700E21}"/>
              </a:ext>
            </a:extLst>
          </p:cNvPr>
          <p:cNvPicPr>
            <a:picLocks noChangeAspect="1"/>
          </p:cNvPicPr>
          <p:nvPr/>
        </p:nvPicPr>
        <p:blipFill>
          <a:blip r:embed="rId8"/>
          <a:stretch>
            <a:fillRect/>
          </a:stretch>
        </p:blipFill>
        <p:spPr>
          <a:xfrm>
            <a:off x="6007878" y="3008855"/>
            <a:ext cx="6244075" cy="1906592"/>
          </a:xfrm>
          <a:prstGeom prst="rect">
            <a:avLst/>
          </a:prstGeom>
          <a:ln>
            <a:solidFill>
              <a:schemeClr val="tx1"/>
            </a:solidFill>
          </a:ln>
        </p:spPr>
      </p:pic>
      <p:pic>
        <p:nvPicPr>
          <p:cNvPr id="24" name="Picture 3" descr="Chart, scatter chart&#10;&#10;Description automatically generated">
            <a:extLst>
              <a:ext uri="{FF2B5EF4-FFF2-40B4-BE49-F238E27FC236}">
                <a16:creationId xmlns:a16="http://schemas.microsoft.com/office/drawing/2014/main" id="{5186AA3B-B777-41A4-83A7-CE2C40FBA411}"/>
              </a:ext>
            </a:extLst>
          </p:cNvPr>
          <p:cNvPicPr>
            <a:picLocks/>
          </p:cNvPicPr>
          <p:nvPr/>
        </p:nvPicPr>
        <p:blipFill>
          <a:blip r:embed="rId9"/>
          <a:stretch>
            <a:fillRect/>
          </a:stretch>
        </p:blipFill>
        <p:spPr>
          <a:xfrm>
            <a:off x="5977398" y="1"/>
            <a:ext cx="6244075" cy="2952000"/>
          </a:xfrm>
          <a:prstGeom prst="rect">
            <a:avLst/>
          </a:prstGeom>
          <a:ln>
            <a:solidFill>
              <a:schemeClr val="tx1"/>
            </a:solidFill>
          </a:ln>
        </p:spPr>
      </p:pic>
      <p:sp>
        <p:nvSpPr>
          <p:cNvPr id="20" name="TextBox 1">
            <a:extLst>
              <a:ext uri="{FF2B5EF4-FFF2-40B4-BE49-F238E27FC236}">
                <a16:creationId xmlns:a16="http://schemas.microsoft.com/office/drawing/2014/main" id="{985F441B-85CF-46FB-A7F6-9DF68AE60E91}"/>
              </a:ext>
            </a:extLst>
          </p:cNvPr>
          <p:cNvSpPr txBox="1"/>
          <p:nvPr/>
        </p:nvSpPr>
        <p:spPr>
          <a:xfrm>
            <a:off x="5781040" y="41386"/>
            <a:ext cx="274319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a:latin typeface="Aharoni"/>
                <a:cs typeface="Aharoni"/>
              </a:rPr>
              <a:t>TOYOTA</a:t>
            </a:r>
          </a:p>
        </p:txBody>
      </p:sp>
      <p:sp>
        <p:nvSpPr>
          <p:cNvPr id="25" name="TextBox 24">
            <a:extLst>
              <a:ext uri="{FF2B5EF4-FFF2-40B4-BE49-F238E27FC236}">
                <a16:creationId xmlns:a16="http://schemas.microsoft.com/office/drawing/2014/main" id="{FC29455D-BAF8-4A48-A075-FB5394051389}"/>
              </a:ext>
            </a:extLst>
          </p:cNvPr>
          <p:cNvSpPr txBox="1"/>
          <p:nvPr/>
        </p:nvSpPr>
        <p:spPr>
          <a:xfrm>
            <a:off x="1264920" y="4898236"/>
            <a:ext cx="3274871" cy="369332"/>
          </a:xfrm>
          <a:prstGeom prst="rect">
            <a:avLst/>
          </a:prstGeom>
          <a:noFill/>
        </p:spPr>
        <p:txBody>
          <a:bodyPr wrap="none" rtlCol="0">
            <a:spAutoFit/>
          </a:bodyPr>
          <a:lstStyle/>
          <a:p>
            <a:r>
              <a:rPr lang="en-SG" b="1" u="sng"/>
              <a:t>Correlation data for Car features</a:t>
            </a:r>
          </a:p>
        </p:txBody>
      </p:sp>
      <p:sp>
        <p:nvSpPr>
          <p:cNvPr id="26" name="TextBox 25">
            <a:extLst>
              <a:ext uri="{FF2B5EF4-FFF2-40B4-BE49-F238E27FC236}">
                <a16:creationId xmlns:a16="http://schemas.microsoft.com/office/drawing/2014/main" id="{82AC9B51-59D1-4AD1-B310-07D1EF73A3FD}"/>
              </a:ext>
            </a:extLst>
          </p:cNvPr>
          <p:cNvSpPr txBox="1"/>
          <p:nvPr/>
        </p:nvSpPr>
        <p:spPr>
          <a:xfrm>
            <a:off x="562545" y="5267568"/>
            <a:ext cx="1631601" cy="307777"/>
          </a:xfrm>
          <a:prstGeom prst="rect">
            <a:avLst/>
          </a:prstGeom>
          <a:noFill/>
        </p:spPr>
        <p:txBody>
          <a:bodyPr wrap="none" rtlCol="0">
            <a:spAutoFit/>
          </a:bodyPr>
          <a:lstStyle/>
          <a:p>
            <a:r>
              <a:rPr lang="en-SG" sz="1400" b="1"/>
              <a:t>Lower Correlations</a:t>
            </a:r>
          </a:p>
        </p:txBody>
      </p:sp>
      <p:sp>
        <p:nvSpPr>
          <p:cNvPr id="27" name="TextBox 26">
            <a:extLst>
              <a:ext uri="{FF2B5EF4-FFF2-40B4-BE49-F238E27FC236}">
                <a16:creationId xmlns:a16="http://schemas.microsoft.com/office/drawing/2014/main" id="{9A4BEEDA-5A17-410F-B734-5CA5E9847C37}"/>
              </a:ext>
            </a:extLst>
          </p:cNvPr>
          <p:cNvSpPr txBox="1"/>
          <p:nvPr/>
        </p:nvSpPr>
        <p:spPr>
          <a:xfrm>
            <a:off x="3498785" y="5268664"/>
            <a:ext cx="1631601" cy="307777"/>
          </a:xfrm>
          <a:prstGeom prst="rect">
            <a:avLst/>
          </a:prstGeom>
          <a:noFill/>
        </p:spPr>
        <p:txBody>
          <a:bodyPr wrap="none" rtlCol="0">
            <a:spAutoFit/>
          </a:bodyPr>
          <a:lstStyle/>
          <a:p>
            <a:r>
              <a:rPr lang="en-SG" sz="1400" b="1"/>
              <a:t>Higher Correlations</a:t>
            </a:r>
          </a:p>
        </p:txBody>
      </p:sp>
      <p:sp>
        <p:nvSpPr>
          <p:cNvPr id="28" name="TextBox 27">
            <a:extLst>
              <a:ext uri="{FF2B5EF4-FFF2-40B4-BE49-F238E27FC236}">
                <a16:creationId xmlns:a16="http://schemas.microsoft.com/office/drawing/2014/main" id="{0DB536DB-F62E-4FE3-B0D2-9BADE101F1C7}"/>
              </a:ext>
            </a:extLst>
          </p:cNvPr>
          <p:cNvSpPr txBox="1"/>
          <p:nvPr/>
        </p:nvSpPr>
        <p:spPr>
          <a:xfrm>
            <a:off x="7459833" y="4915447"/>
            <a:ext cx="3274871" cy="369332"/>
          </a:xfrm>
          <a:prstGeom prst="rect">
            <a:avLst/>
          </a:prstGeom>
          <a:noFill/>
        </p:spPr>
        <p:txBody>
          <a:bodyPr wrap="none" rtlCol="0">
            <a:spAutoFit/>
          </a:bodyPr>
          <a:lstStyle/>
          <a:p>
            <a:r>
              <a:rPr lang="en-SG" b="1" u="sng"/>
              <a:t>Correlation data for Car features</a:t>
            </a:r>
          </a:p>
        </p:txBody>
      </p:sp>
      <p:sp>
        <p:nvSpPr>
          <p:cNvPr id="29" name="TextBox 28">
            <a:extLst>
              <a:ext uri="{FF2B5EF4-FFF2-40B4-BE49-F238E27FC236}">
                <a16:creationId xmlns:a16="http://schemas.microsoft.com/office/drawing/2014/main" id="{28D16EE0-C4F1-4631-85E6-FD665033BA7C}"/>
              </a:ext>
            </a:extLst>
          </p:cNvPr>
          <p:cNvSpPr txBox="1"/>
          <p:nvPr/>
        </p:nvSpPr>
        <p:spPr>
          <a:xfrm>
            <a:off x="6747298" y="5264459"/>
            <a:ext cx="1631601" cy="307777"/>
          </a:xfrm>
          <a:prstGeom prst="rect">
            <a:avLst/>
          </a:prstGeom>
          <a:noFill/>
        </p:spPr>
        <p:txBody>
          <a:bodyPr wrap="none" rtlCol="0">
            <a:spAutoFit/>
          </a:bodyPr>
          <a:lstStyle/>
          <a:p>
            <a:r>
              <a:rPr lang="en-SG" sz="1400" b="1"/>
              <a:t>Lower Correlations</a:t>
            </a:r>
          </a:p>
        </p:txBody>
      </p:sp>
      <p:sp>
        <p:nvSpPr>
          <p:cNvPr id="30" name="TextBox 29">
            <a:extLst>
              <a:ext uri="{FF2B5EF4-FFF2-40B4-BE49-F238E27FC236}">
                <a16:creationId xmlns:a16="http://schemas.microsoft.com/office/drawing/2014/main" id="{54C783C6-DB40-45F7-B547-5609B445950E}"/>
              </a:ext>
            </a:extLst>
          </p:cNvPr>
          <p:cNvSpPr txBox="1"/>
          <p:nvPr/>
        </p:nvSpPr>
        <p:spPr>
          <a:xfrm>
            <a:off x="9683538" y="5265555"/>
            <a:ext cx="1631601" cy="307777"/>
          </a:xfrm>
          <a:prstGeom prst="rect">
            <a:avLst/>
          </a:prstGeom>
          <a:noFill/>
        </p:spPr>
        <p:txBody>
          <a:bodyPr wrap="none" rtlCol="0">
            <a:spAutoFit/>
          </a:bodyPr>
          <a:lstStyle/>
          <a:p>
            <a:r>
              <a:rPr lang="en-SG" sz="1400" b="1"/>
              <a:t>Higher Correlations</a:t>
            </a:r>
          </a:p>
        </p:txBody>
      </p:sp>
    </p:spTree>
    <p:extLst>
      <p:ext uri="{BB962C8B-B14F-4D97-AF65-F5344CB8AC3E}">
        <p14:creationId xmlns:p14="http://schemas.microsoft.com/office/powerpoint/2010/main" val="1922048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050C52-9699-B5BC-E3BF-6D6AFBAB6C7E}"/>
              </a:ext>
            </a:extLst>
          </p:cNvPr>
          <p:cNvSpPr txBox="1"/>
          <p:nvPr/>
        </p:nvSpPr>
        <p:spPr>
          <a:xfrm>
            <a:off x="183715" y="152399"/>
            <a:ext cx="1183500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a:latin typeface="Aharoni"/>
                <a:cs typeface="Aharoni"/>
              </a:rPr>
              <a:t>MANUAL</a:t>
            </a:r>
          </a:p>
        </p:txBody>
      </p:sp>
      <p:pic>
        <p:nvPicPr>
          <p:cNvPr id="24" name="Picture 24" descr="Chart, histogram&#10;&#10;Description automatically generated">
            <a:extLst>
              <a:ext uri="{FF2B5EF4-FFF2-40B4-BE49-F238E27FC236}">
                <a16:creationId xmlns:a16="http://schemas.microsoft.com/office/drawing/2014/main" id="{F2DEEBD5-ADE6-0AB2-9F75-476356277AFA}"/>
              </a:ext>
            </a:extLst>
          </p:cNvPr>
          <p:cNvPicPr>
            <a:picLocks noGrp="1" noChangeAspect="1"/>
          </p:cNvPicPr>
          <p:nvPr>
            <p:ph idx="1"/>
          </p:nvPr>
        </p:nvPicPr>
        <p:blipFill>
          <a:blip r:embed="rId2"/>
          <a:stretch>
            <a:fillRect/>
          </a:stretch>
        </p:blipFill>
        <p:spPr>
          <a:xfrm>
            <a:off x="138831" y="797594"/>
            <a:ext cx="11862147" cy="2211179"/>
          </a:xfrm>
        </p:spPr>
      </p:pic>
      <p:sp>
        <p:nvSpPr>
          <p:cNvPr id="25" name="Rectangle: Rounded Corners 24">
            <a:extLst>
              <a:ext uri="{FF2B5EF4-FFF2-40B4-BE49-F238E27FC236}">
                <a16:creationId xmlns:a16="http://schemas.microsoft.com/office/drawing/2014/main" id="{74A60BC5-3C35-B0A3-4EBA-A6CD65BA7D2D}"/>
              </a:ext>
            </a:extLst>
          </p:cNvPr>
          <p:cNvSpPr/>
          <p:nvPr/>
        </p:nvSpPr>
        <p:spPr>
          <a:xfrm>
            <a:off x="2924827" y="2230676"/>
            <a:ext cx="292274" cy="6158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D6AAECEC-3788-4A9B-050E-02AC3846A1A2}"/>
              </a:ext>
            </a:extLst>
          </p:cNvPr>
          <p:cNvCxnSpPr>
            <a:cxnSpLocks/>
          </p:cNvCxnSpPr>
          <p:nvPr/>
        </p:nvCxnSpPr>
        <p:spPr>
          <a:xfrm flipH="1">
            <a:off x="1946622" y="2832839"/>
            <a:ext cx="1058448" cy="9457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6" descr="Chart&#10;&#10;Description automatically generated">
            <a:extLst>
              <a:ext uri="{FF2B5EF4-FFF2-40B4-BE49-F238E27FC236}">
                <a16:creationId xmlns:a16="http://schemas.microsoft.com/office/drawing/2014/main" id="{FEF1FC3A-71AC-9FEC-0657-A1EB67FE2D7D}"/>
              </a:ext>
            </a:extLst>
          </p:cNvPr>
          <p:cNvPicPr>
            <a:picLocks noChangeAspect="1"/>
          </p:cNvPicPr>
          <p:nvPr/>
        </p:nvPicPr>
        <p:blipFill>
          <a:blip r:embed="rId3"/>
          <a:stretch>
            <a:fillRect/>
          </a:stretch>
        </p:blipFill>
        <p:spPr>
          <a:xfrm>
            <a:off x="1336175" y="3826376"/>
            <a:ext cx="1242034" cy="2065360"/>
          </a:xfrm>
          <a:prstGeom prst="rect">
            <a:avLst/>
          </a:prstGeom>
        </p:spPr>
      </p:pic>
      <p:pic>
        <p:nvPicPr>
          <p:cNvPr id="37" name="Picture 37" descr="A picture containing background pattern&#10;&#10;Description automatically generated">
            <a:extLst>
              <a:ext uri="{FF2B5EF4-FFF2-40B4-BE49-F238E27FC236}">
                <a16:creationId xmlns:a16="http://schemas.microsoft.com/office/drawing/2014/main" id="{9248BB16-D5FE-45E6-8329-6E2C9347F0BC}"/>
              </a:ext>
            </a:extLst>
          </p:cNvPr>
          <p:cNvPicPr>
            <a:picLocks noChangeAspect="1"/>
          </p:cNvPicPr>
          <p:nvPr/>
        </p:nvPicPr>
        <p:blipFill>
          <a:blip r:embed="rId4"/>
          <a:stretch>
            <a:fillRect/>
          </a:stretch>
        </p:blipFill>
        <p:spPr>
          <a:xfrm>
            <a:off x="182867" y="3834856"/>
            <a:ext cx="1033005" cy="2048397"/>
          </a:xfrm>
          <a:prstGeom prst="rect">
            <a:avLst/>
          </a:prstGeom>
        </p:spPr>
      </p:pic>
      <p:cxnSp>
        <p:nvCxnSpPr>
          <p:cNvPr id="38" name="Straight Arrow Connector 37">
            <a:extLst>
              <a:ext uri="{FF2B5EF4-FFF2-40B4-BE49-F238E27FC236}">
                <a16:creationId xmlns:a16="http://schemas.microsoft.com/office/drawing/2014/main" id="{823ECF29-8089-8D3C-97AD-F2A3410DE1C5}"/>
              </a:ext>
            </a:extLst>
          </p:cNvPr>
          <p:cNvCxnSpPr>
            <a:cxnSpLocks/>
          </p:cNvCxnSpPr>
          <p:nvPr/>
        </p:nvCxnSpPr>
        <p:spPr>
          <a:xfrm>
            <a:off x="4126094" y="2847809"/>
            <a:ext cx="154735" cy="9557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0A38635-954D-4A99-A1B6-025481263292}"/>
              </a:ext>
            </a:extLst>
          </p:cNvPr>
          <p:cNvCxnSpPr>
            <a:cxnSpLocks/>
          </p:cNvCxnSpPr>
          <p:nvPr/>
        </p:nvCxnSpPr>
        <p:spPr>
          <a:xfrm>
            <a:off x="5981100" y="2828992"/>
            <a:ext cx="1598525" cy="9457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29622C4-2661-7F01-3BBD-FD9BEA6C614F}"/>
              </a:ext>
            </a:extLst>
          </p:cNvPr>
          <p:cNvCxnSpPr>
            <a:cxnSpLocks/>
          </p:cNvCxnSpPr>
          <p:nvPr/>
        </p:nvCxnSpPr>
        <p:spPr>
          <a:xfrm>
            <a:off x="7149922" y="2836409"/>
            <a:ext cx="2932023" cy="9757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424EB725-D20A-A094-E1B8-5BE9BE6D79B5}"/>
              </a:ext>
            </a:extLst>
          </p:cNvPr>
          <p:cNvSpPr/>
          <p:nvPr/>
        </p:nvSpPr>
        <p:spPr>
          <a:xfrm>
            <a:off x="3864278" y="2230675"/>
            <a:ext cx="594986" cy="6158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3B61DD5B-BDF9-27D4-C4D6-BA930AD7A163}"/>
              </a:ext>
            </a:extLst>
          </p:cNvPr>
          <p:cNvSpPr/>
          <p:nvPr/>
        </p:nvSpPr>
        <p:spPr>
          <a:xfrm>
            <a:off x="6981226" y="2213919"/>
            <a:ext cx="292274" cy="6158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054ADC17-2DEB-58F8-9A3A-B874D1567704}"/>
              </a:ext>
            </a:extLst>
          </p:cNvPr>
          <p:cNvSpPr/>
          <p:nvPr/>
        </p:nvSpPr>
        <p:spPr>
          <a:xfrm>
            <a:off x="5733705" y="2229713"/>
            <a:ext cx="292274" cy="6158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6" descr="Chart, box and whisker chart&#10;&#10;Description automatically generated">
            <a:extLst>
              <a:ext uri="{FF2B5EF4-FFF2-40B4-BE49-F238E27FC236}">
                <a16:creationId xmlns:a16="http://schemas.microsoft.com/office/drawing/2014/main" id="{2A2B7B66-9C64-FDFC-3515-05E686D828F6}"/>
              </a:ext>
            </a:extLst>
          </p:cNvPr>
          <p:cNvPicPr>
            <a:picLocks noChangeAspect="1"/>
          </p:cNvPicPr>
          <p:nvPr/>
        </p:nvPicPr>
        <p:blipFill>
          <a:blip r:embed="rId5"/>
          <a:stretch>
            <a:fillRect/>
          </a:stretch>
        </p:blipFill>
        <p:spPr>
          <a:xfrm>
            <a:off x="3342524" y="3812507"/>
            <a:ext cx="2448926" cy="2060408"/>
          </a:xfrm>
          <a:prstGeom prst="rect">
            <a:avLst/>
          </a:prstGeom>
        </p:spPr>
      </p:pic>
      <p:pic>
        <p:nvPicPr>
          <p:cNvPr id="47" name="Picture 47" descr="Chart&#10;&#10;Description automatically generated">
            <a:extLst>
              <a:ext uri="{FF2B5EF4-FFF2-40B4-BE49-F238E27FC236}">
                <a16:creationId xmlns:a16="http://schemas.microsoft.com/office/drawing/2014/main" id="{74B0843B-0755-F1E2-3602-DF335C9D2C22}"/>
              </a:ext>
            </a:extLst>
          </p:cNvPr>
          <p:cNvPicPr>
            <a:picLocks noChangeAspect="1"/>
          </p:cNvPicPr>
          <p:nvPr/>
        </p:nvPicPr>
        <p:blipFill>
          <a:blip r:embed="rId6"/>
          <a:stretch>
            <a:fillRect/>
          </a:stretch>
        </p:blipFill>
        <p:spPr>
          <a:xfrm>
            <a:off x="6981323" y="3817520"/>
            <a:ext cx="1157037" cy="2070434"/>
          </a:xfrm>
          <a:prstGeom prst="rect">
            <a:avLst/>
          </a:prstGeom>
        </p:spPr>
      </p:pic>
      <p:pic>
        <p:nvPicPr>
          <p:cNvPr id="48" name="Picture 48" descr="Chart&#10;&#10;Description automatically generated">
            <a:extLst>
              <a:ext uri="{FF2B5EF4-FFF2-40B4-BE49-F238E27FC236}">
                <a16:creationId xmlns:a16="http://schemas.microsoft.com/office/drawing/2014/main" id="{35338AC0-7360-5330-8986-A5EF0A6CD208}"/>
              </a:ext>
            </a:extLst>
          </p:cNvPr>
          <p:cNvPicPr>
            <a:picLocks noChangeAspect="1"/>
          </p:cNvPicPr>
          <p:nvPr/>
        </p:nvPicPr>
        <p:blipFill>
          <a:blip r:embed="rId7"/>
          <a:stretch>
            <a:fillRect/>
          </a:stretch>
        </p:blipFill>
        <p:spPr>
          <a:xfrm>
            <a:off x="9483642" y="3814010"/>
            <a:ext cx="1175586" cy="2057400"/>
          </a:xfrm>
          <a:prstGeom prst="rect">
            <a:avLst/>
          </a:prstGeom>
        </p:spPr>
      </p:pic>
    </p:spTree>
    <p:extLst>
      <p:ext uri="{BB962C8B-B14F-4D97-AF65-F5344CB8AC3E}">
        <p14:creationId xmlns:p14="http://schemas.microsoft.com/office/powerpoint/2010/main" val="28316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descr="Chart&#10;&#10;Description automatically generated">
            <a:extLst>
              <a:ext uri="{FF2B5EF4-FFF2-40B4-BE49-F238E27FC236}">
                <a16:creationId xmlns:a16="http://schemas.microsoft.com/office/drawing/2014/main" id="{855C574D-3B60-6687-D37C-EA7B081AEEF0}"/>
              </a:ext>
            </a:extLst>
          </p:cNvPr>
          <p:cNvPicPr>
            <a:picLocks noChangeAspect="1"/>
          </p:cNvPicPr>
          <p:nvPr/>
        </p:nvPicPr>
        <p:blipFill>
          <a:blip r:embed="rId2"/>
          <a:stretch>
            <a:fillRect/>
          </a:stretch>
        </p:blipFill>
        <p:spPr>
          <a:xfrm>
            <a:off x="202533" y="736867"/>
            <a:ext cx="11786936" cy="2236002"/>
          </a:xfrm>
          <a:prstGeom prst="rect">
            <a:avLst/>
          </a:prstGeom>
        </p:spPr>
      </p:pic>
      <p:sp>
        <p:nvSpPr>
          <p:cNvPr id="6" name="TextBox 5">
            <a:extLst>
              <a:ext uri="{FF2B5EF4-FFF2-40B4-BE49-F238E27FC236}">
                <a16:creationId xmlns:a16="http://schemas.microsoft.com/office/drawing/2014/main" id="{D830C9C0-5BB7-3E23-C1CB-E299AEBAEEC7}"/>
              </a:ext>
            </a:extLst>
          </p:cNvPr>
          <p:cNvSpPr txBox="1"/>
          <p:nvPr/>
        </p:nvSpPr>
        <p:spPr>
          <a:xfrm>
            <a:off x="183715" y="194153"/>
            <a:ext cx="1183500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a:latin typeface="Aharoni"/>
                <a:cs typeface="Aharoni"/>
              </a:rPr>
              <a:t>AUTOMATIC</a:t>
            </a:r>
          </a:p>
        </p:txBody>
      </p:sp>
      <p:sp>
        <p:nvSpPr>
          <p:cNvPr id="8" name="Rectangle: Rounded Corners 7">
            <a:extLst>
              <a:ext uri="{FF2B5EF4-FFF2-40B4-BE49-F238E27FC236}">
                <a16:creationId xmlns:a16="http://schemas.microsoft.com/office/drawing/2014/main" id="{3DA81482-5A6E-863E-0B87-F1D6D1185A84}"/>
              </a:ext>
            </a:extLst>
          </p:cNvPr>
          <p:cNvSpPr/>
          <p:nvPr/>
        </p:nvSpPr>
        <p:spPr>
          <a:xfrm>
            <a:off x="2730343" y="2272155"/>
            <a:ext cx="276205" cy="6103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DC06585-C156-A041-CC44-A3D1265B0A00}"/>
              </a:ext>
            </a:extLst>
          </p:cNvPr>
          <p:cNvCxnSpPr>
            <a:cxnSpLocks/>
          </p:cNvCxnSpPr>
          <p:nvPr/>
        </p:nvCxnSpPr>
        <p:spPr>
          <a:xfrm>
            <a:off x="5134665" y="2907316"/>
            <a:ext cx="1048454" cy="14018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685958B9-F957-5802-86C0-89A6F2FBB34C}"/>
              </a:ext>
            </a:extLst>
          </p:cNvPr>
          <p:cNvSpPr/>
          <p:nvPr/>
        </p:nvSpPr>
        <p:spPr>
          <a:xfrm>
            <a:off x="4394436" y="2264051"/>
            <a:ext cx="292274" cy="6158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40D738D-1F19-D79E-BA74-D7FCF6C0E845}"/>
              </a:ext>
            </a:extLst>
          </p:cNvPr>
          <p:cNvSpPr/>
          <p:nvPr/>
        </p:nvSpPr>
        <p:spPr>
          <a:xfrm>
            <a:off x="5800126" y="2276083"/>
            <a:ext cx="552958" cy="6058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1E38F9CB-0888-4BCF-740C-EBC7832E72FC}"/>
              </a:ext>
            </a:extLst>
          </p:cNvPr>
          <p:cNvSpPr/>
          <p:nvPr/>
        </p:nvSpPr>
        <p:spPr>
          <a:xfrm>
            <a:off x="4949894" y="2268062"/>
            <a:ext cx="292274" cy="6158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EE9398D4-259A-D574-72F9-559A00CCAA92}"/>
              </a:ext>
            </a:extLst>
          </p:cNvPr>
          <p:cNvCxnSpPr>
            <a:cxnSpLocks/>
          </p:cNvCxnSpPr>
          <p:nvPr/>
        </p:nvCxnSpPr>
        <p:spPr>
          <a:xfrm>
            <a:off x="6117242" y="2867210"/>
            <a:ext cx="2612560" cy="14319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686E537-E14D-81A8-767A-367F3D786338}"/>
              </a:ext>
            </a:extLst>
          </p:cNvPr>
          <p:cNvCxnSpPr>
            <a:cxnSpLocks/>
          </p:cNvCxnSpPr>
          <p:nvPr/>
        </p:nvCxnSpPr>
        <p:spPr>
          <a:xfrm flipH="1">
            <a:off x="4067564" y="2887262"/>
            <a:ext cx="475549" cy="14419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AC5B4AE-BFD0-718C-FEE9-EC68219244DE}"/>
              </a:ext>
            </a:extLst>
          </p:cNvPr>
          <p:cNvCxnSpPr>
            <a:cxnSpLocks/>
          </p:cNvCxnSpPr>
          <p:nvPr/>
        </p:nvCxnSpPr>
        <p:spPr>
          <a:xfrm flipH="1">
            <a:off x="2272856" y="2897289"/>
            <a:ext cx="555758" cy="13918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6">
            <a:extLst>
              <a:ext uri="{FF2B5EF4-FFF2-40B4-BE49-F238E27FC236}">
                <a16:creationId xmlns:a16="http://schemas.microsoft.com/office/drawing/2014/main" id="{2FB653F4-D870-3AD4-7DC7-F58E6F96E91F}"/>
              </a:ext>
            </a:extLst>
          </p:cNvPr>
          <p:cNvPicPr>
            <a:picLocks noChangeAspect="1"/>
          </p:cNvPicPr>
          <p:nvPr/>
        </p:nvPicPr>
        <p:blipFill>
          <a:blip r:embed="rId3"/>
          <a:stretch>
            <a:fillRect/>
          </a:stretch>
        </p:blipFill>
        <p:spPr>
          <a:xfrm>
            <a:off x="202783" y="4307055"/>
            <a:ext cx="1108409" cy="1913521"/>
          </a:xfrm>
          <a:prstGeom prst="rect">
            <a:avLst/>
          </a:prstGeom>
        </p:spPr>
      </p:pic>
      <p:pic>
        <p:nvPicPr>
          <p:cNvPr id="27" name="Picture 27" descr="Chart&#10;&#10;Description automatically generated">
            <a:extLst>
              <a:ext uri="{FF2B5EF4-FFF2-40B4-BE49-F238E27FC236}">
                <a16:creationId xmlns:a16="http://schemas.microsoft.com/office/drawing/2014/main" id="{9FE84ED3-D236-BEE0-4706-D501E5F549DE}"/>
              </a:ext>
            </a:extLst>
          </p:cNvPr>
          <p:cNvPicPr>
            <a:picLocks noChangeAspect="1"/>
          </p:cNvPicPr>
          <p:nvPr/>
        </p:nvPicPr>
        <p:blipFill>
          <a:blip r:embed="rId4"/>
          <a:stretch>
            <a:fillRect/>
          </a:stretch>
        </p:blipFill>
        <p:spPr>
          <a:xfrm>
            <a:off x="1811004" y="4303796"/>
            <a:ext cx="1070308" cy="1899986"/>
          </a:xfrm>
          <a:prstGeom prst="rect">
            <a:avLst/>
          </a:prstGeom>
        </p:spPr>
      </p:pic>
      <p:pic>
        <p:nvPicPr>
          <p:cNvPr id="28" name="Picture 28" descr="Chart, bar chart, funnel chart&#10;&#10;Description automatically generated">
            <a:extLst>
              <a:ext uri="{FF2B5EF4-FFF2-40B4-BE49-F238E27FC236}">
                <a16:creationId xmlns:a16="http://schemas.microsoft.com/office/drawing/2014/main" id="{3887BA3D-3F8D-5294-FF65-E5BF27135D06}"/>
              </a:ext>
            </a:extLst>
          </p:cNvPr>
          <p:cNvPicPr>
            <a:picLocks noChangeAspect="1"/>
          </p:cNvPicPr>
          <p:nvPr/>
        </p:nvPicPr>
        <p:blipFill>
          <a:blip r:embed="rId5"/>
          <a:stretch>
            <a:fillRect/>
          </a:stretch>
        </p:blipFill>
        <p:spPr>
          <a:xfrm>
            <a:off x="3536032" y="4308559"/>
            <a:ext cx="1149516" cy="1910514"/>
          </a:xfrm>
          <a:prstGeom prst="rect">
            <a:avLst/>
          </a:prstGeom>
        </p:spPr>
      </p:pic>
      <p:pic>
        <p:nvPicPr>
          <p:cNvPr id="29" name="Picture 29" descr="A picture containing chart&#10;&#10;Description automatically generated">
            <a:extLst>
              <a:ext uri="{FF2B5EF4-FFF2-40B4-BE49-F238E27FC236}">
                <a16:creationId xmlns:a16="http://schemas.microsoft.com/office/drawing/2014/main" id="{46D03B63-9766-CA4B-1F54-3D462B58E22C}"/>
              </a:ext>
            </a:extLst>
          </p:cNvPr>
          <p:cNvPicPr>
            <a:picLocks noChangeAspect="1"/>
          </p:cNvPicPr>
          <p:nvPr/>
        </p:nvPicPr>
        <p:blipFill>
          <a:blip r:embed="rId6"/>
          <a:stretch>
            <a:fillRect/>
          </a:stretch>
        </p:blipFill>
        <p:spPr>
          <a:xfrm>
            <a:off x="5514975" y="4299786"/>
            <a:ext cx="1131970" cy="1908007"/>
          </a:xfrm>
          <a:prstGeom prst="rect">
            <a:avLst/>
          </a:prstGeom>
        </p:spPr>
      </p:pic>
      <p:pic>
        <p:nvPicPr>
          <p:cNvPr id="30" name="Picture 30" descr="Chart, box and whisker chart&#10;&#10;Description automatically generated">
            <a:extLst>
              <a:ext uri="{FF2B5EF4-FFF2-40B4-BE49-F238E27FC236}">
                <a16:creationId xmlns:a16="http://schemas.microsoft.com/office/drawing/2014/main" id="{744ECA48-11B1-E6F2-3097-E5BA6A61820F}"/>
              </a:ext>
            </a:extLst>
          </p:cNvPr>
          <p:cNvPicPr>
            <a:picLocks noChangeAspect="1"/>
          </p:cNvPicPr>
          <p:nvPr/>
        </p:nvPicPr>
        <p:blipFill>
          <a:blip r:embed="rId7"/>
          <a:stretch>
            <a:fillRect/>
          </a:stretch>
        </p:blipFill>
        <p:spPr>
          <a:xfrm>
            <a:off x="7506954" y="4309812"/>
            <a:ext cx="2131093" cy="1908007"/>
          </a:xfrm>
          <a:prstGeom prst="rect">
            <a:avLst/>
          </a:prstGeom>
        </p:spPr>
      </p:pic>
    </p:spTree>
    <p:extLst>
      <p:ext uri="{BB962C8B-B14F-4D97-AF65-F5344CB8AC3E}">
        <p14:creationId xmlns:p14="http://schemas.microsoft.com/office/powerpoint/2010/main" val="19727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6863-168A-4658-BB25-2BA78CED80E6}"/>
              </a:ext>
            </a:extLst>
          </p:cNvPr>
          <p:cNvSpPr>
            <a:spLocks noGrp="1"/>
          </p:cNvSpPr>
          <p:nvPr>
            <p:ph type="title"/>
          </p:nvPr>
        </p:nvSpPr>
        <p:spPr>
          <a:xfrm>
            <a:off x="3132" y="166796"/>
            <a:ext cx="12258804" cy="1346439"/>
          </a:xfrm>
        </p:spPr>
        <p:txBody>
          <a:bodyPr/>
          <a:lstStyle/>
          <a:p>
            <a:r>
              <a:rPr lang="en-SG" b="1">
                <a:cs typeface="Calibri Light"/>
              </a:rPr>
              <a:t>Comparison between MSRP of Manual and Automatic</a:t>
            </a:r>
            <a:endParaRPr lang="en-SG" b="1"/>
          </a:p>
        </p:txBody>
      </p:sp>
      <p:pic>
        <p:nvPicPr>
          <p:cNvPr id="5" name="Picture 36" descr="Chart&#10;&#10;Description automatically generated">
            <a:extLst>
              <a:ext uri="{FF2B5EF4-FFF2-40B4-BE49-F238E27FC236}">
                <a16:creationId xmlns:a16="http://schemas.microsoft.com/office/drawing/2014/main" id="{989B4B0A-E84E-96DE-3D86-32C7B26F58D2}"/>
              </a:ext>
            </a:extLst>
          </p:cNvPr>
          <p:cNvPicPr>
            <a:picLocks noChangeAspect="1"/>
          </p:cNvPicPr>
          <p:nvPr/>
        </p:nvPicPr>
        <p:blipFill>
          <a:blip r:embed="rId2"/>
          <a:stretch>
            <a:fillRect/>
          </a:stretch>
        </p:blipFill>
        <p:spPr>
          <a:xfrm>
            <a:off x="1950390" y="1189866"/>
            <a:ext cx="1242034" cy="2065360"/>
          </a:xfrm>
          <a:prstGeom prst="rect">
            <a:avLst/>
          </a:prstGeom>
        </p:spPr>
      </p:pic>
      <p:pic>
        <p:nvPicPr>
          <p:cNvPr id="7" name="Picture 37" descr="A picture containing background pattern&#10;&#10;Description automatically generated">
            <a:extLst>
              <a:ext uri="{FF2B5EF4-FFF2-40B4-BE49-F238E27FC236}">
                <a16:creationId xmlns:a16="http://schemas.microsoft.com/office/drawing/2014/main" id="{1196EB81-1AA5-B102-FECD-C78767134B98}"/>
              </a:ext>
            </a:extLst>
          </p:cNvPr>
          <p:cNvPicPr>
            <a:picLocks noChangeAspect="1"/>
          </p:cNvPicPr>
          <p:nvPr/>
        </p:nvPicPr>
        <p:blipFill>
          <a:blip r:embed="rId3"/>
          <a:stretch>
            <a:fillRect/>
          </a:stretch>
        </p:blipFill>
        <p:spPr>
          <a:xfrm>
            <a:off x="797082" y="1198346"/>
            <a:ext cx="1033005" cy="2048397"/>
          </a:xfrm>
          <a:prstGeom prst="rect">
            <a:avLst/>
          </a:prstGeom>
        </p:spPr>
      </p:pic>
      <p:pic>
        <p:nvPicPr>
          <p:cNvPr id="9" name="Picture 46" descr="Chart, box and whisker chart&#10;&#10;Description automatically generated">
            <a:extLst>
              <a:ext uri="{FF2B5EF4-FFF2-40B4-BE49-F238E27FC236}">
                <a16:creationId xmlns:a16="http://schemas.microsoft.com/office/drawing/2014/main" id="{179BCA4C-FD12-47AE-851C-802C9C8EC396}"/>
              </a:ext>
            </a:extLst>
          </p:cNvPr>
          <p:cNvPicPr>
            <a:picLocks noChangeAspect="1"/>
          </p:cNvPicPr>
          <p:nvPr/>
        </p:nvPicPr>
        <p:blipFill>
          <a:blip r:embed="rId4"/>
          <a:stretch>
            <a:fillRect/>
          </a:stretch>
        </p:blipFill>
        <p:spPr>
          <a:xfrm>
            <a:off x="3956739" y="1175998"/>
            <a:ext cx="2448926" cy="2060408"/>
          </a:xfrm>
          <a:prstGeom prst="rect">
            <a:avLst/>
          </a:prstGeom>
        </p:spPr>
      </p:pic>
      <p:pic>
        <p:nvPicPr>
          <p:cNvPr id="11" name="Picture 47" descr="Chart&#10;&#10;Description automatically generated">
            <a:extLst>
              <a:ext uri="{FF2B5EF4-FFF2-40B4-BE49-F238E27FC236}">
                <a16:creationId xmlns:a16="http://schemas.microsoft.com/office/drawing/2014/main" id="{FBA043BB-F540-B553-674F-008308C0E7FB}"/>
              </a:ext>
            </a:extLst>
          </p:cNvPr>
          <p:cNvPicPr>
            <a:picLocks noChangeAspect="1"/>
          </p:cNvPicPr>
          <p:nvPr/>
        </p:nvPicPr>
        <p:blipFill>
          <a:blip r:embed="rId5"/>
          <a:stretch>
            <a:fillRect/>
          </a:stretch>
        </p:blipFill>
        <p:spPr>
          <a:xfrm>
            <a:off x="7044091" y="1130878"/>
            <a:ext cx="1157037" cy="2070434"/>
          </a:xfrm>
          <a:prstGeom prst="rect">
            <a:avLst/>
          </a:prstGeom>
        </p:spPr>
      </p:pic>
      <p:pic>
        <p:nvPicPr>
          <p:cNvPr id="13" name="Picture 48" descr="Chart&#10;&#10;Description automatically generated">
            <a:extLst>
              <a:ext uri="{FF2B5EF4-FFF2-40B4-BE49-F238E27FC236}">
                <a16:creationId xmlns:a16="http://schemas.microsoft.com/office/drawing/2014/main" id="{5F2D3E13-5ABF-BA4E-E18D-0E2B81CC1519}"/>
              </a:ext>
            </a:extLst>
          </p:cNvPr>
          <p:cNvPicPr>
            <a:picLocks noChangeAspect="1"/>
          </p:cNvPicPr>
          <p:nvPr/>
        </p:nvPicPr>
        <p:blipFill>
          <a:blip r:embed="rId6"/>
          <a:stretch>
            <a:fillRect/>
          </a:stretch>
        </p:blipFill>
        <p:spPr>
          <a:xfrm>
            <a:off x="8834541" y="1087263"/>
            <a:ext cx="1175586" cy="2057400"/>
          </a:xfrm>
          <a:prstGeom prst="rect">
            <a:avLst/>
          </a:prstGeom>
        </p:spPr>
      </p:pic>
      <p:pic>
        <p:nvPicPr>
          <p:cNvPr id="16" name="Picture 26" descr="A picture containing background pattern&#10;&#10;Description automatically generated">
            <a:extLst>
              <a:ext uri="{FF2B5EF4-FFF2-40B4-BE49-F238E27FC236}">
                <a16:creationId xmlns:a16="http://schemas.microsoft.com/office/drawing/2014/main" id="{93814E83-5E75-4D58-F308-E0FC80E139BA}"/>
              </a:ext>
            </a:extLst>
          </p:cNvPr>
          <p:cNvPicPr>
            <a:picLocks noChangeAspect="1"/>
          </p:cNvPicPr>
          <p:nvPr/>
        </p:nvPicPr>
        <p:blipFill>
          <a:blip r:embed="rId3"/>
          <a:stretch>
            <a:fillRect/>
          </a:stretch>
        </p:blipFill>
        <p:spPr>
          <a:xfrm>
            <a:off x="764394" y="4058595"/>
            <a:ext cx="1108409" cy="1913521"/>
          </a:xfrm>
          <a:prstGeom prst="rect">
            <a:avLst/>
          </a:prstGeom>
        </p:spPr>
      </p:pic>
      <p:pic>
        <p:nvPicPr>
          <p:cNvPr id="18" name="Picture 27" descr="Chart&#10;&#10;Description automatically generated">
            <a:extLst>
              <a:ext uri="{FF2B5EF4-FFF2-40B4-BE49-F238E27FC236}">
                <a16:creationId xmlns:a16="http://schemas.microsoft.com/office/drawing/2014/main" id="{8641B475-7FF5-C27C-D061-13C5AD78A253}"/>
              </a:ext>
            </a:extLst>
          </p:cNvPr>
          <p:cNvPicPr>
            <a:picLocks noChangeAspect="1"/>
          </p:cNvPicPr>
          <p:nvPr/>
        </p:nvPicPr>
        <p:blipFill>
          <a:blip r:embed="rId7"/>
          <a:stretch>
            <a:fillRect/>
          </a:stretch>
        </p:blipFill>
        <p:spPr>
          <a:xfrm>
            <a:off x="7042132" y="4035283"/>
            <a:ext cx="1185129" cy="1899986"/>
          </a:xfrm>
          <a:prstGeom prst="rect">
            <a:avLst/>
          </a:prstGeom>
        </p:spPr>
      </p:pic>
      <p:pic>
        <p:nvPicPr>
          <p:cNvPr id="20" name="Picture 28" descr="Chart, bar chart, funnel chart&#10;&#10;Description automatically generated">
            <a:extLst>
              <a:ext uri="{FF2B5EF4-FFF2-40B4-BE49-F238E27FC236}">
                <a16:creationId xmlns:a16="http://schemas.microsoft.com/office/drawing/2014/main" id="{64552E46-62E0-491D-21D7-0AF09C662497}"/>
              </a:ext>
            </a:extLst>
          </p:cNvPr>
          <p:cNvPicPr>
            <a:picLocks noChangeAspect="1"/>
          </p:cNvPicPr>
          <p:nvPr/>
        </p:nvPicPr>
        <p:blipFill>
          <a:blip r:embed="rId8"/>
          <a:stretch>
            <a:fillRect/>
          </a:stretch>
        </p:blipFill>
        <p:spPr>
          <a:xfrm>
            <a:off x="1946654" y="4069714"/>
            <a:ext cx="1191269" cy="1910514"/>
          </a:xfrm>
          <a:prstGeom prst="rect">
            <a:avLst/>
          </a:prstGeom>
        </p:spPr>
      </p:pic>
      <p:pic>
        <p:nvPicPr>
          <p:cNvPr id="22" name="Picture 29" descr="A picture containing chart&#10;&#10;Description automatically generated">
            <a:extLst>
              <a:ext uri="{FF2B5EF4-FFF2-40B4-BE49-F238E27FC236}">
                <a16:creationId xmlns:a16="http://schemas.microsoft.com/office/drawing/2014/main" id="{6DB8F589-B6CE-257B-8B81-24B364E2B29F}"/>
              </a:ext>
            </a:extLst>
          </p:cNvPr>
          <p:cNvPicPr>
            <a:picLocks noChangeAspect="1"/>
          </p:cNvPicPr>
          <p:nvPr/>
        </p:nvPicPr>
        <p:blipFill>
          <a:blip r:embed="rId9"/>
          <a:stretch>
            <a:fillRect/>
          </a:stretch>
        </p:blipFill>
        <p:spPr>
          <a:xfrm>
            <a:off x="8834783" y="4071378"/>
            <a:ext cx="1184161" cy="1908007"/>
          </a:xfrm>
          <a:prstGeom prst="rect">
            <a:avLst/>
          </a:prstGeom>
        </p:spPr>
      </p:pic>
      <p:pic>
        <p:nvPicPr>
          <p:cNvPr id="24" name="Picture 30" descr="Chart, box and whisker chart&#10;&#10;Description automatically generated">
            <a:extLst>
              <a:ext uri="{FF2B5EF4-FFF2-40B4-BE49-F238E27FC236}">
                <a16:creationId xmlns:a16="http://schemas.microsoft.com/office/drawing/2014/main" id="{21B4D46D-AE31-31D9-CA30-7419B0219171}"/>
              </a:ext>
            </a:extLst>
          </p:cNvPr>
          <p:cNvPicPr>
            <a:picLocks noChangeAspect="1"/>
          </p:cNvPicPr>
          <p:nvPr/>
        </p:nvPicPr>
        <p:blipFill>
          <a:blip r:embed="rId10"/>
          <a:stretch>
            <a:fillRect/>
          </a:stretch>
        </p:blipFill>
        <p:spPr>
          <a:xfrm>
            <a:off x="4062707" y="4080991"/>
            <a:ext cx="2235476" cy="1897569"/>
          </a:xfrm>
          <a:prstGeom prst="rect">
            <a:avLst/>
          </a:prstGeom>
        </p:spPr>
      </p:pic>
      <p:sp>
        <p:nvSpPr>
          <p:cNvPr id="25" name="TextBox 24">
            <a:extLst>
              <a:ext uri="{FF2B5EF4-FFF2-40B4-BE49-F238E27FC236}">
                <a16:creationId xmlns:a16="http://schemas.microsoft.com/office/drawing/2014/main" id="{AA9D65C9-99A3-D998-D2A8-2199F6549E27}"/>
              </a:ext>
            </a:extLst>
          </p:cNvPr>
          <p:cNvSpPr txBox="1"/>
          <p:nvPr/>
        </p:nvSpPr>
        <p:spPr>
          <a:xfrm rot="16200000">
            <a:off x="-912313" y="3353101"/>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latin typeface="Aharoni"/>
                <a:cs typeface="Aharoni"/>
              </a:rPr>
              <a:t>MSRP</a:t>
            </a:r>
          </a:p>
        </p:txBody>
      </p:sp>
      <p:sp>
        <p:nvSpPr>
          <p:cNvPr id="26" name="TextBox 25">
            <a:extLst>
              <a:ext uri="{FF2B5EF4-FFF2-40B4-BE49-F238E27FC236}">
                <a16:creationId xmlns:a16="http://schemas.microsoft.com/office/drawing/2014/main" id="{13E71429-79C9-5B43-538E-1FC9DD52629D}"/>
              </a:ext>
            </a:extLst>
          </p:cNvPr>
          <p:cNvSpPr txBox="1"/>
          <p:nvPr/>
        </p:nvSpPr>
        <p:spPr>
          <a:xfrm>
            <a:off x="4764505" y="30099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u="sng">
                <a:latin typeface="Aharoni"/>
                <a:cs typeface="Aharoni"/>
              </a:rPr>
              <a:t>MANUAL</a:t>
            </a:r>
          </a:p>
        </p:txBody>
      </p:sp>
      <p:sp>
        <p:nvSpPr>
          <p:cNvPr id="27" name="TextBox 26">
            <a:extLst>
              <a:ext uri="{FF2B5EF4-FFF2-40B4-BE49-F238E27FC236}">
                <a16:creationId xmlns:a16="http://schemas.microsoft.com/office/drawing/2014/main" id="{4D507948-4666-A238-18A3-62FF743DB358}"/>
              </a:ext>
            </a:extLst>
          </p:cNvPr>
          <p:cNvSpPr txBox="1"/>
          <p:nvPr/>
        </p:nvSpPr>
        <p:spPr>
          <a:xfrm>
            <a:off x="4724399" y="608797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u="sng">
                <a:latin typeface="Aharoni"/>
                <a:cs typeface="Aharoni"/>
              </a:rPr>
              <a:t>AUTOMATIC</a:t>
            </a:r>
          </a:p>
        </p:txBody>
      </p:sp>
      <p:cxnSp>
        <p:nvCxnSpPr>
          <p:cNvPr id="28" name="Straight Arrow Connector 27">
            <a:extLst>
              <a:ext uri="{FF2B5EF4-FFF2-40B4-BE49-F238E27FC236}">
                <a16:creationId xmlns:a16="http://schemas.microsoft.com/office/drawing/2014/main" id="{C09FA5BF-9BB9-5F6C-29C4-024532A74A06}"/>
              </a:ext>
            </a:extLst>
          </p:cNvPr>
          <p:cNvCxnSpPr/>
          <p:nvPr/>
        </p:nvCxnSpPr>
        <p:spPr>
          <a:xfrm flipH="1">
            <a:off x="10175207" y="4277727"/>
            <a:ext cx="900363" cy="7038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395073F-04A5-E74F-4865-614A4F8F928C}"/>
              </a:ext>
            </a:extLst>
          </p:cNvPr>
          <p:cNvSpPr txBox="1"/>
          <p:nvPr/>
        </p:nvSpPr>
        <p:spPr>
          <a:xfrm>
            <a:off x="10233861" y="3686676"/>
            <a:ext cx="18508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haroni"/>
                <a:cs typeface="Aharoni"/>
              </a:rPr>
              <a:t>Automatic is cheaper</a:t>
            </a:r>
          </a:p>
        </p:txBody>
      </p:sp>
    </p:spTree>
    <p:extLst>
      <p:ext uri="{BB962C8B-B14F-4D97-AF65-F5344CB8AC3E}">
        <p14:creationId xmlns:p14="http://schemas.microsoft.com/office/powerpoint/2010/main" val="2039176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723A-D1B2-47EE-A5D2-99C3C511F636}"/>
              </a:ext>
            </a:extLst>
          </p:cNvPr>
          <p:cNvSpPr>
            <a:spLocks noGrp="1"/>
          </p:cNvSpPr>
          <p:nvPr>
            <p:ph type="title"/>
          </p:nvPr>
        </p:nvSpPr>
        <p:spPr/>
        <p:txBody>
          <a:bodyPr/>
          <a:lstStyle/>
          <a:p>
            <a:r>
              <a:rPr lang="en-SG" b="1" u="sng"/>
              <a:t>The average MSRP between the car brands</a:t>
            </a:r>
          </a:p>
        </p:txBody>
      </p:sp>
      <p:pic>
        <p:nvPicPr>
          <p:cNvPr id="7" name="Picture 7" descr="A picture containing text&#10;&#10;Description automatically generated">
            <a:extLst>
              <a:ext uri="{FF2B5EF4-FFF2-40B4-BE49-F238E27FC236}">
                <a16:creationId xmlns:a16="http://schemas.microsoft.com/office/drawing/2014/main" id="{2A7B1E71-5798-B5DB-C191-7E6E5B8C81BE}"/>
              </a:ext>
            </a:extLst>
          </p:cNvPr>
          <p:cNvPicPr>
            <a:picLocks noChangeAspect="1"/>
          </p:cNvPicPr>
          <p:nvPr/>
        </p:nvPicPr>
        <p:blipFill>
          <a:blip r:embed="rId2"/>
          <a:stretch>
            <a:fillRect/>
          </a:stretch>
        </p:blipFill>
        <p:spPr>
          <a:xfrm>
            <a:off x="2112379" y="1517736"/>
            <a:ext cx="2351406" cy="5283896"/>
          </a:xfrm>
          <a:prstGeom prst="rect">
            <a:avLst/>
          </a:prstGeom>
        </p:spPr>
      </p:pic>
      <p:pic>
        <p:nvPicPr>
          <p:cNvPr id="8" name="Picture 8" descr="A picture containing shape&#10;&#10;Description automatically generated">
            <a:extLst>
              <a:ext uri="{FF2B5EF4-FFF2-40B4-BE49-F238E27FC236}">
                <a16:creationId xmlns:a16="http://schemas.microsoft.com/office/drawing/2014/main" id="{19337F74-0F25-5326-B705-88A86F0954B1}"/>
              </a:ext>
            </a:extLst>
          </p:cNvPr>
          <p:cNvPicPr>
            <a:picLocks noChangeAspect="1"/>
          </p:cNvPicPr>
          <p:nvPr/>
        </p:nvPicPr>
        <p:blipFill>
          <a:blip r:embed="rId3"/>
          <a:stretch>
            <a:fillRect/>
          </a:stretch>
        </p:blipFill>
        <p:spPr>
          <a:xfrm>
            <a:off x="4470537" y="1517738"/>
            <a:ext cx="599582" cy="5283895"/>
          </a:xfrm>
          <a:prstGeom prst="rect">
            <a:avLst/>
          </a:prstGeom>
        </p:spPr>
      </p:pic>
      <p:pic>
        <p:nvPicPr>
          <p:cNvPr id="9" name="Picture 9">
            <a:extLst>
              <a:ext uri="{FF2B5EF4-FFF2-40B4-BE49-F238E27FC236}">
                <a16:creationId xmlns:a16="http://schemas.microsoft.com/office/drawing/2014/main" id="{81A235BC-7756-6A9F-6512-3C2AC1D81A93}"/>
              </a:ext>
            </a:extLst>
          </p:cNvPr>
          <p:cNvPicPr>
            <a:picLocks noChangeAspect="1"/>
          </p:cNvPicPr>
          <p:nvPr/>
        </p:nvPicPr>
        <p:blipFill>
          <a:blip r:embed="rId4"/>
          <a:stretch>
            <a:fillRect/>
          </a:stretch>
        </p:blipFill>
        <p:spPr>
          <a:xfrm rot="5400000">
            <a:off x="7975949" y="2706595"/>
            <a:ext cx="5551116" cy="2728727"/>
          </a:xfrm>
          <a:prstGeom prst="rect">
            <a:avLst/>
          </a:prstGeom>
        </p:spPr>
      </p:pic>
      <p:sp>
        <p:nvSpPr>
          <p:cNvPr id="10" name="Rectangle: Rounded Corners 9">
            <a:extLst>
              <a:ext uri="{FF2B5EF4-FFF2-40B4-BE49-F238E27FC236}">
                <a16:creationId xmlns:a16="http://schemas.microsoft.com/office/drawing/2014/main" id="{46774308-B742-CAD5-56C3-6880471A2A5E}"/>
              </a:ext>
            </a:extLst>
          </p:cNvPr>
          <p:cNvSpPr/>
          <p:nvPr/>
        </p:nvSpPr>
        <p:spPr>
          <a:xfrm>
            <a:off x="9480114" y="2408128"/>
            <a:ext cx="292274" cy="6054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1261469-1D43-6F7F-4343-2F7CD0B907E1}"/>
              </a:ext>
            </a:extLst>
          </p:cNvPr>
          <p:cNvCxnSpPr/>
          <p:nvPr/>
        </p:nvCxnSpPr>
        <p:spPr>
          <a:xfrm flipH="1" flipV="1">
            <a:off x="5078131" y="2358938"/>
            <a:ext cx="4388284" cy="505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4E87697-7EDC-9A56-F2E8-056CC75EEAE4}"/>
              </a:ext>
            </a:extLst>
          </p:cNvPr>
          <p:cNvSpPr txBox="1"/>
          <p:nvPr/>
        </p:nvSpPr>
        <p:spPr>
          <a:xfrm>
            <a:off x="1217113" y="1519824"/>
            <a:ext cx="90604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50000</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r>
              <a:rPr lang="en-US">
                <a:cs typeface="Calibri"/>
              </a:rPr>
              <a:t>0</a:t>
            </a:r>
          </a:p>
        </p:txBody>
      </p:sp>
    </p:spTree>
    <p:extLst>
      <p:ext uri="{BB962C8B-B14F-4D97-AF65-F5344CB8AC3E}">
        <p14:creationId xmlns:p14="http://schemas.microsoft.com/office/powerpoint/2010/main" val="355896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4BB4-76B3-4767-AEE1-2A2A8CDB5133}"/>
              </a:ext>
            </a:extLst>
          </p:cNvPr>
          <p:cNvSpPr>
            <a:spLocks noGrp="1"/>
          </p:cNvSpPr>
          <p:nvPr>
            <p:ph type="title"/>
          </p:nvPr>
        </p:nvSpPr>
        <p:spPr/>
        <p:txBody>
          <a:bodyPr/>
          <a:lstStyle/>
          <a:p>
            <a:r>
              <a:rPr lang="en-SG" b="1" u="sng"/>
              <a:t>Conclusion</a:t>
            </a:r>
          </a:p>
        </p:txBody>
      </p:sp>
      <p:sp>
        <p:nvSpPr>
          <p:cNvPr id="3" name="Content Placeholder 2">
            <a:extLst>
              <a:ext uri="{FF2B5EF4-FFF2-40B4-BE49-F238E27FC236}">
                <a16:creationId xmlns:a16="http://schemas.microsoft.com/office/drawing/2014/main" id="{ECF354E0-6AC7-4EC9-944A-796C29E73265}"/>
              </a:ext>
            </a:extLst>
          </p:cNvPr>
          <p:cNvSpPr>
            <a:spLocks noGrp="1"/>
          </p:cNvSpPr>
          <p:nvPr>
            <p:ph idx="1"/>
          </p:nvPr>
        </p:nvSpPr>
        <p:spPr/>
        <p:txBody>
          <a:bodyPr vert="horz" lIns="91440" tIns="45720" rIns="91440" bIns="45720" rtlCol="0" anchor="t">
            <a:normAutofit/>
          </a:bodyPr>
          <a:lstStyle/>
          <a:p>
            <a:pPr marL="514350" indent="-514350">
              <a:lnSpc>
                <a:spcPct val="200000"/>
              </a:lnSpc>
              <a:buAutoNum type="arabicPeriod"/>
            </a:pPr>
            <a:r>
              <a:rPr lang="en-SG">
                <a:cs typeface="Calibri"/>
              </a:rPr>
              <a:t>Car Brand and Engine HP etc.</a:t>
            </a:r>
            <a:endParaRPr lang="en-US">
              <a:cs typeface="Calibri" panose="020F0502020204030204"/>
            </a:endParaRPr>
          </a:p>
          <a:p>
            <a:pPr marL="514350" indent="-514350">
              <a:lnSpc>
                <a:spcPct val="200000"/>
              </a:lnSpc>
              <a:buAutoNum type="arabicPeriod"/>
            </a:pPr>
            <a:r>
              <a:rPr lang="en-SG">
                <a:cs typeface="Calibri"/>
              </a:rPr>
              <a:t>Bar Plot, Cat Plot etc.</a:t>
            </a:r>
          </a:p>
          <a:p>
            <a:pPr marL="514350" indent="-514350">
              <a:lnSpc>
                <a:spcPct val="200000"/>
              </a:lnSpc>
              <a:buAutoNum type="arabicPeriod"/>
            </a:pPr>
            <a:r>
              <a:rPr lang="en-SG">
                <a:cs typeface="Calibri"/>
              </a:rPr>
              <a:t>Anomalies, redundant data etc.</a:t>
            </a:r>
          </a:p>
          <a:p>
            <a:pPr marL="514350" indent="-514350">
              <a:lnSpc>
                <a:spcPct val="200000"/>
              </a:lnSpc>
              <a:buAutoNum type="arabicPeriod"/>
            </a:pPr>
            <a:r>
              <a:rPr lang="en-SG">
                <a:cs typeface="Calibri"/>
              </a:rPr>
              <a:t>Real World Context</a:t>
            </a:r>
          </a:p>
        </p:txBody>
      </p:sp>
      <p:pic>
        <p:nvPicPr>
          <p:cNvPr id="5" name="Picture 24" descr="Chart, histogram&#10;&#10;Description automatically generated">
            <a:extLst>
              <a:ext uri="{FF2B5EF4-FFF2-40B4-BE49-F238E27FC236}">
                <a16:creationId xmlns:a16="http://schemas.microsoft.com/office/drawing/2014/main" id="{94253090-74C4-89AE-6EA9-14ECCF05BBD1}"/>
              </a:ext>
            </a:extLst>
          </p:cNvPr>
          <p:cNvPicPr>
            <a:picLocks noChangeAspect="1"/>
          </p:cNvPicPr>
          <p:nvPr/>
        </p:nvPicPr>
        <p:blipFill>
          <a:blip r:embed="rId2"/>
          <a:stretch>
            <a:fillRect/>
          </a:stretch>
        </p:blipFill>
        <p:spPr>
          <a:xfrm>
            <a:off x="7246114" y="2467318"/>
            <a:ext cx="4848809" cy="1845837"/>
          </a:xfrm>
          <a:prstGeom prst="rect">
            <a:avLst/>
          </a:prstGeom>
          <a:ln>
            <a:solidFill>
              <a:schemeClr val="tx1"/>
            </a:solidFill>
          </a:ln>
        </p:spPr>
      </p:pic>
      <p:pic>
        <p:nvPicPr>
          <p:cNvPr id="7" name="Picture 4" descr="Chart, funnel chart&#10;&#10;Description automatically generated">
            <a:extLst>
              <a:ext uri="{FF2B5EF4-FFF2-40B4-BE49-F238E27FC236}">
                <a16:creationId xmlns:a16="http://schemas.microsoft.com/office/drawing/2014/main" id="{08CF4D28-993E-EA44-EDF4-19B08431210A}"/>
              </a:ext>
            </a:extLst>
          </p:cNvPr>
          <p:cNvPicPr>
            <a:picLocks noChangeAspect="1"/>
          </p:cNvPicPr>
          <p:nvPr/>
        </p:nvPicPr>
        <p:blipFill>
          <a:blip r:embed="rId3"/>
          <a:stretch>
            <a:fillRect/>
          </a:stretch>
        </p:blipFill>
        <p:spPr>
          <a:xfrm>
            <a:off x="7242730" y="4431363"/>
            <a:ext cx="4837723" cy="2358033"/>
          </a:xfrm>
          <a:prstGeom prst="rect">
            <a:avLst/>
          </a:prstGeom>
          <a:ln>
            <a:solidFill>
              <a:schemeClr val="tx1"/>
            </a:solidFill>
          </a:ln>
        </p:spPr>
      </p:pic>
      <p:pic>
        <p:nvPicPr>
          <p:cNvPr id="11" name="Picture 24" descr="Table&#10;&#10;Description automatically generated">
            <a:extLst>
              <a:ext uri="{FF2B5EF4-FFF2-40B4-BE49-F238E27FC236}">
                <a16:creationId xmlns:a16="http://schemas.microsoft.com/office/drawing/2014/main" id="{F2A96877-8F39-054B-AA79-A2EE5D0A95B6}"/>
              </a:ext>
            </a:extLst>
          </p:cNvPr>
          <p:cNvPicPr>
            <a:picLocks noChangeAspect="1"/>
          </p:cNvPicPr>
          <p:nvPr/>
        </p:nvPicPr>
        <p:blipFill>
          <a:blip r:embed="rId4"/>
          <a:stretch>
            <a:fillRect/>
          </a:stretch>
        </p:blipFill>
        <p:spPr>
          <a:xfrm>
            <a:off x="6734616" y="210008"/>
            <a:ext cx="5343037" cy="2057215"/>
          </a:xfrm>
          <a:prstGeom prst="rect">
            <a:avLst/>
          </a:prstGeom>
          <a:ln>
            <a:solidFill>
              <a:schemeClr val="bg2">
                <a:lumMod val="10000"/>
              </a:schemeClr>
            </a:solidFill>
          </a:ln>
        </p:spPr>
      </p:pic>
    </p:spTree>
    <p:extLst>
      <p:ext uri="{BB962C8B-B14F-4D97-AF65-F5344CB8AC3E}">
        <p14:creationId xmlns:p14="http://schemas.microsoft.com/office/powerpoint/2010/main" val="142174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Thanks Ribbon Free Stock Photo - Public Domain Pictures">
            <a:extLst>
              <a:ext uri="{FF2B5EF4-FFF2-40B4-BE49-F238E27FC236}">
                <a16:creationId xmlns:a16="http://schemas.microsoft.com/office/drawing/2014/main" id="{0E1B805C-06C6-1070-6F7C-8F66C22EB860}"/>
              </a:ext>
            </a:extLst>
          </p:cNvPr>
          <p:cNvPicPr>
            <a:picLocks noGrp="1" noChangeAspect="1"/>
          </p:cNvPicPr>
          <p:nvPr>
            <p:ph idx="1"/>
          </p:nvPr>
        </p:nvPicPr>
        <p:blipFill rotWithShape="1">
          <a:blip r:embed="rId2"/>
          <a:srcRect t="9291"/>
          <a:stretch/>
        </p:blipFill>
        <p:spPr>
          <a:xfrm>
            <a:off x="20" y="1282"/>
            <a:ext cx="12191980" cy="6856718"/>
          </a:xfrm>
          <a:prstGeom prst="rect">
            <a:avLst/>
          </a:prstGeom>
        </p:spPr>
      </p:pic>
    </p:spTree>
    <p:extLst>
      <p:ext uri="{BB962C8B-B14F-4D97-AF65-F5344CB8AC3E}">
        <p14:creationId xmlns:p14="http://schemas.microsoft.com/office/powerpoint/2010/main" val="311295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ABBE-045A-EB01-442B-E88CC54C8060}"/>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3B8AEA49-5E49-0E2B-44FF-5296DB08AC41}"/>
              </a:ext>
            </a:extLst>
          </p:cNvPr>
          <p:cNvSpPr>
            <a:spLocks noGrp="1"/>
          </p:cNvSpPr>
          <p:nvPr>
            <p:ph idx="1"/>
          </p:nvPr>
        </p:nvSpPr>
        <p:spPr/>
        <p:txBody>
          <a:bodyPr vert="horz" lIns="91440" tIns="45720" rIns="91440" bIns="45720" rtlCol="0" anchor="t">
            <a:normAutofit/>
          </a:bodyPr>
          <a:lstStyle/>
          <a:p>
            <a:r>
              <a:rPr lang="en-US" err="1">
                <a:ea typeface="+mn-lt"/>
                <a:cs typeface="+mn-lt"/>
              </a:rPr>
              <a:t>CooperUnion</a:t>
            </a:r>
            <a:r>
              <a:rPr lang="en-US">
                <a:ea typeface="+mn-lt"/>
                <a:cs typeface="+mn-lt"/>
              </a:rPr>
              <a:t>. (2017). Car Features and MSRP[Dataset]</a:t>
            </a:r>
          </a:p>
          <a:p>
            <a:pPr marL="0" indent="0">
              <a:buNone/>
            </a:pPr>
            <a:r>
              <a:rPr lang="en-US">
                <a:ea typeface="+mn-lt"/>
                <a:cs typeface="+mn-lt"/>
                <a:hlinkClick r:id="rId2"/>
              </a:rPr>
              <a:t>https://www.kaggle.com/datasets/CooperUnion/cardataset</a:t>
            </a: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20827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4B863-DB0D-48DD-990E-B692B3AD77EE}"/>
              </a:ext>
            </a:extLst>
          </p:cNvPr>
          <p:cNvSpPr>
            <a:spLocks noGrp="1"/>
          </p:cNvSpPr>
          <p:nvPr>
            <p:ph type="title"/>
          </p:nvPr>
        </p:nvSpPr>
        <p:spPr>
          <a:xfrm>
            <a:off x="838200" y="365125"/>
            <a:ext cx="10515600" cy="1325563"/>
          </a:xfrm>
        </p:spPr>
        <p:txBody>
          <a:bodyPr>
            <a:normAutofit/>
          </a:bodyPr>
          <a:lstStyle/>
          <a:p>
            <a:r>
              <a:rPr lang="en-SG">
                <a:solidFill>
                  <a:srgbClr val="FFFFFF"/>
                </a:solidFill>
              </a:rPr>
              <a:t>Content</a:t>
            </a:r>
          </a:p>
        </p:txBody>
      </p:sp>
      <p:graphicFrame>
        <p:nvGraphicFramePr>
          <p:cNvPr id="29" name="Content Placeholder 2">
            <a:extLst>
              <a:ext uri="{FF2B5EF4-FFF2-40B4-BE49-F238E27FC236}">
                <a16:creationId xmlns:a16="http://schemas.microsoft.com/office/drawing/2014/main" id="{F0FCC04A-5B98-3141-6FB0-1E8EEFCA721E}"/>
              </a:ext>
            </a:extLst>
          </p:cNvPr>
          <p:cNvGraphicFramePr>
            <a:graphicFrameLocks noGrp="1"/>
          </p:cNvGraphicFramePr>
          <p:nvPr>
            <p:ph idx="1"/>
            <p:extLst>
              <p:ext uri="{D42A27DB-BD31-4B8C-83A1-F6EECF244321}">
                <p14:modId xmlns:p14="http://schemas.microsoft.com/office/powerpoint/2010/main" val="33269710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473694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BDDD6B8E-9CB2-4E6D-3900-7B77C07351B3}"/>
              </a:ext>
            </a:extLst>
          </p:cNvPr>
          <p:cNvPicPr>
            <a:picLocks noChangeAspect="1"/>
          </p:cNvPicPr>
          <p:nvPr/>
        </p:nvPicPr>
        <p:blipFill>
          <a:blip r:embed="rId2"/>
          <a:stretch>
            <a:fillRect/>
          </a:stretch>
        </p:blipFill>
        <p:spPr>
          <a:xfrm>
            <a:off x="1728591" y="3856586"/>
            <a:ext cx="9580322" cy="585319"/>
          </a:xfrm>
          <a:prstGeom prst="rect">
            <a:avLst/>
          </a:prstGeom>
        </p:spPr>
      </p:pic>
      <p:pic>
        <p:nvPicPr>
          <p:cNvPr id="7" name="Picture 7" descr="Chart, scatter chart&#10;&#10;Description automatically generated">
            <a:extLst>
              <a:ext uri="{FF2B5EF4-FFF2-40B4-BE49-F238E27FC236}">
                <a16:creationId xmlns:a16="http://schemas.microsoft.com/office/drawing/2014/main" id="{250C1AD7-8144-85D4-656A-D6A0E4600FA9}"/>
              </a:ext>
            </a:extLst>
          </p:cNvPr>
          <p:cNvPicPr>
            <a:picLocks noChangeAspect="1"/>
          </p:cNvPicPr>
          <p:nvPr/>
        </p:nvPicPr>
        <p:blipFill>
          <a:blip r:embed="rId3"/>
          <a:stretch>
            <a:fillRect/>
          </a:stretch>
        </p:blipFill>
        <p:spPr>
          <a:xfrm>
            <a:off x="1102292" y="1046319"/>
            <a:ext cx="10415390" cy="2802950"/>
          </a:xfrm>
          <a:prstGeom prst="rect">
            <a:avLst/>
          </a:prstGeom>
        </p:spPr>
      </p:pic>
      <p:sp>
        <p:nvSpPr>
          <p:cNvPr id="8" name="TextBox 7">
            <a:extLst>
              <a:ext uri="{FF2B5EF4-FFF2-40B4-BE49-F238E27FC236}">
                <a16:creationId xmlns:a16="http://schemas.microsoft.com/office/drawing/2014/main" id="{6912ED45-F817-43B2-92A1-AF8DFD8FA686}"/>
              </a:ext>
            </a:extLst>
          </p:cNvPr>
          <p:cNvSpPr txBox="1"/>
          <p:nvPr/>
        </p:nvSpPr>
        <p:spPr>
          <a:xfrm rot="16200000">
            <a:off x="-442586" y="266804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haroni"/>
                <a:cs typeface="Aharoni"/>
              </a:rPr>
              <a:t>MSRP</a:t>
            </a:r>
          </a:p>
        </p:txBody>
      </p:sp>
      <p:sp>
        <p:nvSpPr>
          <p:cNvPr id="10" name="Arrow: Up 9">
            <a:extLst>
              <a:ext uri="{FF2B5EF4-FFF2-40B4-BE49-F238E27FC236}">
                <a16:creationId xmlns:a16="http://schemas.microsoft.com/office/drawing/2014/main" id="{DA37CC90-9F51-A76D-6140-BD8A823C5788}"/>
              </a:ext>
            </a:extLst>
          </p:cNvPr>
          <p:cNvSpPr/>
          <p:nvPr/>
        </p:nvSpPr>
        <p:spPr>
          <a:xfrm>
            <a:off x="505983" y="2049274"/>
            <a:ext cx="229644" cy="17849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E78F5F3-12A1-F5C1-5AC6-9D2437132306}"/>
              </a:ext>
            </a:extLst>
          </p:cNvPr>
          <p:cNvSpPr txBox="1"/>
          <p:nvPr/>
        </p:nvSpPr>
        <p:spPr>
          <a:xfrm>
            <a:off x="2212670" y="4926643"/>
            <a:ext cx="952813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haroni"/>
                <a:cs typeface="Aharoni"/>
              </a:rPr>
              <a:t>MSRP                          Year                        </a:t>
            </a:r>
            <a:r>
              <a:rPr lang="en-US" sz="1600" err="1">
                <a:latin typeface="Aharoni"/>
                <a:cs typeface="Aharoni"/>
              </a:rPr>
              <a:t>EngineHP</a:t>
            </a:r>
            <a:r>
              <a:rPr lang="en-US" sz="1600">
                <a:latin typeface="Aharoni"/>
                <a:cs typeface="Aharoni"/>
              </a:rPr>
              <a:t>               </a:t>
            </a:r>
            <a:r>
              <a:rPr lang="en-US" sz="1600" err="1">
                <a:latin typeface="Aharoni"/>
                <a:cs typeface="Aharoni"/>
              </a:rPr>
              <a:t>HighwayMPG</a:t>
            </a:r>
            <a:r>
              <a:rPr lang="en-US" sz="1600">
                <a:latin typeface="Aharoni"/>
                <a:cs typeface="Aharoni"/>
              </a:rPr>
              <a:t>              </a:t>
            </a:r>
            <a:r>
              <a:rPr lang="en-US" sz="1600" err="1">
                <a:latin typeface="Aharoni"/>
                <a:cs typeface="Aharoni"/>
              </a:rPr>
              <a:t>CityMPG</a:t>
            </a:r>
          </a:p>
        </p:txBody>
      </p:sp>
      <p:sp>
        <p:nvSpPr>
          <p:cNvPr id="14" name="Arrow: Right 13">
            <a:extLst>
              <a:ext uri="{FF2B5EF4-FFF2-40B4-BE49-F238E27FC236}">
                <a16:creationId xmlns:a16="http://schemas.microsoft.com/office/drawing/2014/main" id="{1AAA96EA-6DF6-3995-29FC-31C8A09703D1}"/>
              </a:ext>
            </a:extLst>
          </p:cNvPr>
          <p:cNvSpPr/>
          <p:nvPr/>
        </p:nvSpPr>
        <p:spPr>
          <a:xfrm>
            <a:off x="972817" y="4314679"/>
            <a:ext cx="10772382"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ADAB5E6-F7E2-21B5-5096-12833F95E46E}"/>
              </a:ext>
            </a:extLst>
          </p:cNvPr>
          <p:cNvSpPr txBox="1"/>
          <p:nvPr/>
        </p:nvSpPr>
        <p:spPr>
          <a:xfrm>
            <a:off x="4327742" y="350728"/>
            <a:ext cx="371396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a:latin typeface="Aharoni"/>
                <a:cs typeface="Aharoni"/>
              </a:rPr>
              <a:t>CHEVROLET</a:t>
            </a:r>
          </a:p>
        </p:txBody>
      </p:sp>
    </p:spTree>
    <p:extLst>
      <p:ext uri="{BB962C8B-B14F-4D97-AF65-F5344CB8AC3E}">
        <p14:creationId xmlns:p14="http://schemas.microsoft.com/office/powerpoint/2010/main" val="1373954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E97FBDB1-CC32-76C0-7FF5-3F72F965F61D}"/>
              </a:ext>
            </a:extLst>
          </p:cNvPr>
          <p:cNvPicPr>
            <a:picLocks noGrp="1" noChangeAspect="1"/>
          </p:cNvPicPr>
          <p:nvPr>
            <p:ph idx="1"/>
          </p:nvPr>
        </p:nvPicPr>
        <p:blipFill>
          <a:blip r:embed="rId2"/>
          <a:stretch>
            <a:fillRect/>
          </a:stretch>
        </p:blipFill>
        <p:spPr>
          <a:xfrm>
            <a:off x="608555" y="1481369"/>
            <a:ext cx="11256724" cy="2983493"/>
          </a:xfrm>
        </p:spPr>
      </p:pic>
      <p:sp>
        <p:nvSpPr>
          <p:cNvPr id="3" name="TextBox 2">
            <a:extLst>
              <a:ext uri="{FF2B5EF4-FFF2-40B4-BE49-F238E27FC236}">
                <a16:creationId xmlns:a16="http://schemas.microsoft.com/office/drawing/2014/main" id="{BFBD67F4-E7D5-ED87-F91B-A2C276AA5FD6}"/>
              </a:ext>
            </a:extLst>
          </p:cNvPr>
          <p:cNvSpPr txBox="1"/>
          <p:nvPr/>
        </p:nvSpPr>
        <p:spPr>
          <a:xfrm rot="16200000">
            <a:off x="-818367" y="323171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haroni"/>
                <a:cs typeface="Aharoni"/>
              </a:rPr>
              <a:t>MSRP</a:t>
            </a:r>
          </a:p>
        </p:txBody>
      </p:sp>
      <p:sp>
        <p:nvSpPr>
          <p:cNvPr id="4" name="Arrow: Up 3">
            <a:extLst>
              <a:ext uri="{FF2B5EF4-FFF2-40B4-BE49-F238E27FC236}">
                <a16:creationId xmlns:a16="http://schemas.microsoft.com/office/drawing/2014/main" id="{D792114F-E443-2ED4-3078-90C00B7E726D}"/>
              </a:ext>
            </a:extLst>
          </p:cNvPr>
          <p:cNvSpPr/>
          <p:nvPr/>
        </p:nvSpPr>
        <p:spPr>
          <a:xfrm>
            <a:off x="130202" y="2612945"/>
            <a:ext cx="229644" cy="17849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Text&#10;&#10;Description automatically generated">
            <a:extLst>
              <a:ext uri="{FF2B5EF4-FFF2-40B4-BE49-F238E27FC236}">
                <a16:creationId xmlns:a16="http://schemas.microsoft.com/office/drawing/2014/main" id="{8B931E16-ED16-EAEE-1285-F2123B729942}"/>
              </a:ext>
            </a:extLst>
          </p:cNvPr>
          <p:cNvPicPr>
            <a:picLocks noChangeAspect="1"/>
          </p:cNvPicPr>
          <p:nvPr/>
        </p:nvPicPr>
        <p:blipFill>
          <a:blip r:embed="rId3"/>
          <a:stretch>
            <a:fillRect/>
          </a:stretch>
        </p:blipFill>
        <p:spPr>
          <a:xfrm>
            <a:off x="1425879" y="4555957"/>
            <a:ext cx="10331883" cy="606195"/>
          </a:xfrm>
          <a:prstGeom prst="rect">
            <a:avLst/>
          </a:prstGeom>
        </p:spPr>
      </p:pic>
      <p:sp>
        <p:nvSpPr>
          <p:cNvPr id="7" name="TextBox 6">
            <a:extLst>
              <a:ext uri="{FF2B5EF4-FFF2-40B4-BE49-F238E27FC236}">
                <a16:creationId xmlns:a16="http://schemas.microsoft.com/office/drawing/2014/main" id="{EFF8CFE7-A9F2-1861-F23B-A6D6B6B21373}"/>
              </a:ext>
            </a:extLst>
          </p:cNvPr>
          <p:cNvSpPr txBox="1"/>
          <p:nvPr/>
        </p:nvSpPr>
        <p:spPr>
          <a:xfrm>
            <a:off x="2264861" y="5688643"/>
            <a:ext cx="952813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haroni"/>
                <a:cs typeface="Aharoni"/>
              </a:rPr>
              <a:t>MSRP                          Year                        </a:t>
            </a:r>
            <a:r>
              <a:rPr lang="en-US" sz="1600" err="1">
                <a:latin typeface="Aharoni"/>
                <a:cs typeface="Aharoni"/>
              </a:rPr>
              <a:t>EngineHP</a:t>
            </a:r>
            <a:r>
              <a:rPr lang="en-US" sz="1600">
                <a:latin typeface="Aharoni"/>
                <a:cs typeface="Aharoni"/>
              </a:rPr>
              <a:t>               </a:t>
            </a:r>
            <a:r>
              <a:rPr lang="en-US" sz="1600" err="1">
                <a:latin typeface="Aharoni"/>
                <a:cs typeface="Aharoni"/>
              </a:rPr>
              <a:t>HighwayMPG</a:t>
            </a:r>
            <a:r>
              <a:rPr lang="en-US" sz="1600">
                <a:latin typeface="Aharoni"/>
                <a:cs typeface="Aharoni"/>
              </a:rPr>
              <a:t>              </a:t>
            </a:r>
            <a:r>
              <a:rPr lang="en-US" sz="1600" err="1">
                <a:latin typeface="Aharoni"/>
                <a:cs typeface="Aharoni"/>
              </a:rPr>
              <a:t>CityMPG</a:t>
            </a:r>
          </a:p>
        </p:txBody>
      </p:sp>
      <p:sp>
        <p:nvSpPr>
          <p:cNvPr id="8" name="Arrow: Right 7">
            <a:extLst>
              <a:ext uri="{FF2B5EF4-FFF2-40B4-BE49-F238E27FC236}">
                <a16:creationId xmlns:a16="http://schemas.microsoft.com/office/drawing/2014/main" id="{E8F4DE1E-326E-249B-53AD-11DBDF67A9D2}"/>
              </a:ext>
            </a:extLst>
          </p:cNvPr>
          <p:cNvSpPr/>
          <p:nvPr/>
        </p:nvSpPr>
        <p:spPr>
          <a:xfrm>
            <a:off x="1025008" y="5076679"/>
            <a:ext cx="10772382"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91E7ADC-8059-AAE3-5A69-E232600EE26A}"/>
              </a:ext>
            </a:extLst>
          </p:cNvPr>
          <p:cNvSpPr txBox="1"/>
          <p:nvPr/>
        </p:nvSpPr>
        <p:spPr>
          <a:xfrm>
            <a:off x="4244235" y="350728"/>
            <a:ext cx="371396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a:latin typeface="Aharoni"/>
                <a:cs typeface="Aharoni"/>
              </a:rPr>
              <a:t>VOLKSWAGEN</a:t>
            </a:r>
          </a:p>
        </p:txBody>
      </p:sp>
    </p:spTree>
    <p:extLst>
      <p:ext uri="{BB962C8B-B14F-4D97-AF65-F5344CB8AC3E}">
        <p14:creationId xmlns:p14="http://schemas.microsoft.com/office/powerpoint/2010/main" val="2274042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1C48EF5F-ECBD-A42D-D22E-975DC2493600}"/>
              </a:ext>
            </a:extLst>
          </p:cNvPr>
          <p:cNvPicPr>
            <a:picLocks noGrp="1" noChangeAspect="1"/>
          </p:cNvPicPr>
          <p:nvPr>
            <p:ph idx="1"/>
          </p:nvPr>
        </p:nvPicPr>
        <p:blipFill>
          <a:blip r:embed="rId2"/>
          <a:stretch>
            <a:fillRect/>
          </a:stretch>
        </p:blipFill>
        <p:spPr>
          <a:xfrm>
            <a:off x="535489" y="1570991"/>
            <a:ext cx="11423736" cy="3044331"/>
          </a:xfrm>
        </p:spPr>
      </p:pic>
      <p:sp>
        <p:nvSpPr>
          <p:cNvPr id="3" name="TextBox 2">
            <a:extLst>
              <a:ext uri="{FF2B5EF4-FFF2-40B4-BE49-F238E27FC236}">
                <a16:creationId xmlns:a16="http://schemas.microsoft.com/office/drawing/2014/main" id="{C65542B7-05B0-76C8-2B7B-2A5541EED856}"/>
              </a:ext>
            </a:extLst>
          </p:cNvPr>
          <p:cNvSpPr txBox="1"/>
          <p:nvPr/>
        </p:nvSpPr>
        <p:spPr>
          <a:xfrm rot="16200000">
            <a:off x="-891436" y="338829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haroni"/>
                <a:cs typeface="Aharoni"/>
              </a:rPr>
              <a:t>MSRP</a:t>
            </a:r>
          </a:p>
        </p:txBody>
      </p:sp>
      <p:sp>
        <p:nvSpPr>
          <p:cNvPr id="4" name="Arrow: Up 3">
            <a:extLst>
              <a:ext uri="{FF2B5EF4-FFF2-40B4-BE49-F238E27FC236}">
                <a16:creationId xmlns:a16="http://schemas.microsoft.com/office/drawing/2014/main" id="{D974F5F7-A586-4060-54AE-B2BF1BB9CE42}"/>
              </a:ext>
            </a:extLst>
          </p:cNvPr>
          <p:cNvSpPr/>
          <p:nvPr/>
        </p:nvSpPr>
        <p:spPr>
          <a:xfrm>
            <a:off x="46695" y="2769520"/>
            <a:ext cx="229644" cy="17849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F22D76-7097-905E-FAA7-4969657DA839}"/>
              </a:ext>
            </a:extLst>
          </p:cNvPr>
          <p:cNvSpPr txBox="1"/>
          <p:nvPr/>
        </p:nvSpPr>
        <p:spPr>
          <a:xfrm>
            <a:off x="2129162" y="5886972"/>
            <a:ext cx="952813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haroni"/>
                <a:cs typeface="Aharoni"/>
              </a:rPr>
              <a:t>MSRP                          Year                        </a:t>
            </a:r>
            <a:r>
              <a:rPr lang="en-US" sz="1600" err="1">
                <a:latin typeface="Aharoni"/>
                <a:cs typeface="Aharoni"/>
              </a:rPr>
              <a:t>EngineHP</a:t>
            </a:r>
            <a:r>
              <a:rPr lang="en-US" sz="1600">
                <a:latin typeface="Aharoni"/>
                <a:cs typeface="Aharoni"/>
              </a:rPr>
              <a:t>                  </a:t>
            </a:r>
            <a:r>
              <a:rPr lang="en-US" sz="1600" err="1">
                <a:latin typeface="Aharoni"/>
                <a:cs typeface="Aharoni"/>
              </a:rPr>
              <a:t>HighwayMPG</a:t>
            </a:r>
            <a:r>
              <a:rPr lang="en-US" sz="1600">
                <a:latin typeface="Aharoni"/>
                <a:cs typeface="Aharoni"/>
              </a:rPr>
              <a:t>                    </a:t>
            </a:r>
            <a:r>
              <a:rPr lang="en-US" sz="1600" err="1">
                <a:latin typeface="Aharoni"/>
                <a:cs typeface="Aharoni"/>
              </a:rPr>
              <a:t>CityMPG</a:t>
            </a:r>
            <a:endParaRPr lang="en-US" sz="1600">
              <a:latin typeface="Aharoni"/>
              <a:cs typeface="Aharoni"/>
            </a:endParaRPr>
          </a:p>
        </p:txBody>
      </p:sp>
      <p:sp>
        <p:nvSpPr>
          <p:cNvPr id="7" name="Arrow: Right 6">
            <a:extLst>
              <a:ext uri="{FF2B5EF4-FFF2-40B4-BE49-F238E27FC236}">
                <a16:creationId xmlns:a16="http://schemas.microsoft.com/office/drawing/2014/main" id="{C220ADC4-E25D-14BD-7A71-86E7C4B44FC2}"/>
              </a:ext>
            </a:extLst>
          </p:cNvPr>
          <p:cNvSpPr/>
          <p:nvPr/>
        </p:nvSpPr>
        <p:spPr>
          <a:xfrm>
            <a:off x="889309" y="5275008"/>
            <a:ext cx="10772382"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descr="Text&#10;&#10;Description automatically generated">
            <a:extLst>
              <a:ext uri="{FF2B5EF4-FFF2-40B4-BE49-F238E27FC236}">
                <a16:creationId xmlns:a16="http://schemas.microsoft.com/office/drawing/2014/main" id="{ABE61C49-1110-1A95-6990-B9702CF9A528}"/>
              </a:ext>
            </a:extLst>
          </p:cNvPr>
          <p:cNvPicPr>
            <a:picLocks noChangeAspect="1"/>
          </p:cNvPicPr>
          <p:nvPr/>
        </p:nvPicPr>
        <p:blipFill>
          <a:blip r:embed="rId3"/>
          <a:stretch>
            <a:fillRect/>
          </a:stretch>
        </p:blipFill>
        <p:spPr>
          <a:xfrm>
            <a:off x="1321496" y="4555957"/>
            <a:ext cx="10436266" cy="606195"/>
          </a:xfrm>
          <a:prstGeom prst="rect">
            <a:avLst/>
          </a:prstGeom>
        </p:spPr>
      </p:pic>
      <p:sp>
        <p:nvSpPr>
          <p:cNvPr id="10" name="TextBox 9">
            <a:extLst>
              <a:ext uri="{FF2B5EF4-FFF2-40B4-BE49-F238E27FC236}">
                <a16:creationId xmlns:a16="http://schemas.microsoft.com/office/drawing/2014/main" id="{DA3F1D1C-7404-326E-1634-ACDD325ABB90}"/>
              </a:ext>
            </a:extLst>
          </p:cNvPr>
          <p:cNvSpPr txBox="1"/>
          <p:nvPr/>
        </p:nvSpPr>
        <p:spPr>
          <a:xfrm>
            <a:off x="4724400" y="350728"/>
            <a:ext cx="274319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a:latin typeface="Aharoni"/>
                <a:cs typeface="Aharoni"/>
              </a:rPr>
              <a:t>FORD</a:t>
            </a:r>
          </a:p>
        </p:txBody>
      </p:sp>
    </p:spTree>
    <p:extLst>
      <p:ext uri="{BB962C8B-B14F-4D97-AF65-F5344CB8AC3E}">
        <p14:creationId xmlns:p14="http://schemas.microsoft.com/office/powerpoint/2010/main" val="627179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9D5FE411-0767-B2ED-F11B-4BD0BD56F16D}"/>
              </a:ext>
            </a:extLst>
          </p:cNvPr>
          <p:cNvPicPr>
            <a:picLocks noGrp="1" noChangeAspect="1"/>
          </p:cNvPicPr>
          <p:nvPr>
            <p:ph idx="1"/>
          </p:nvPr>
        </p:nvPicPr>
        <p:blipFill>
          <a:blip r:embed="rId2"/>
          <a:stretch>
            <a:fillRect/>
          </a:stretch>
        </p:blipFill>
        <p:spPr>
          <a:xfrm>
            <a:off x="838200" y="1419270"/>
            <a:ext cx="10515600" cy="2888486"/>
          </a:xfrm>
        </p:spPr>
      </p:pic>
      <p:sp>
        <p:nvSpPr>
          <p:cNvPr id="3" name="TextBox 2">
            <a:extLst>
              <a:ext uri="{FF2B5EF4-FFF2-40B4-BE49-F238E27FC236}">
                <a16:creationId xmlns:a16="http://schemas.microsoft.com/office/drawing/2014/main" id="{BEF8DACE-9C3F-68D9-DA54-0DB5C5C5ECE2}"/>
              </a:ext>
            </a:extLst>
          </p:cNvPr>
          <p:cNvSpPr txBox="1"/>
          <p:nvPr/>
        </p:nvSpPr>
        <p:spPr>
          <a:xfrm rot="16200000">
            <a:off x="-734860" y="307514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haroni"/>
                <a:cs typeface="Aharoni"/>
              </a:rPr>
              <a:t>MSRP</a:t>
            </a:r>
          </a:p>
        </p:txBody>
      </p:sp>
      <p:sp>
        <p:nvSpPr>
          <p:cNvPr id="4" name="Arrow: Up 3">
            <a:extLst>
              <a:ext uri="{FF2B5EF4-FFF2-40B4-BE49-F238E27FC236}">
                <a16:creationId xmlns:a16="http://schemas.microsoft.com/office/drawing/2014/main" id="{DA6CF52C-7A96-DF7F-2916-E7FF5C22F40F}"/>
              </a:ext>
            </a:extLst>
          </p:cNvPr>
          <p:cNvSpPr/>
          <p:nvPr/>
        </p:nvSpPr>
        <p:spPr>
          <a:xfrm>
            <a:off x="213709" y="2456370"/>
            <a:ext cx="229644" cy="17849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4859F59-623D-703B-1BDF-DC359A15D1B5}"/>
              </a:ext>
            </a:extLst>
          </p:cNvPr>
          <p:cNvSpPr txBox="1"/>
          <p:nvPr/>
        </p:nvSpPr>
        <p:spPr>
          <a:xfrm>
            <a:off x="1669875" y="5646890"/>
            <a:ext cx="952813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haroni"/>
                <a:cs typeface="Aharoni"/>
              </a:rPr>
              <a:t>MSRP                          Year                        </a:t>
            </a:r>
            <a:r>
              <a:rPr lang="en-US" sz="1600" err="1">
                <a:latin typeface="Aharoni"/>
                <a:cs typeface="Aharoni"/>
              </a:rPr>
              <a:t>EngineHP</a:t>
            </a:r>
            <a:r>
              <a:rPr lang="en-US" sz="1600">
                <a:latin typeface="Aharoni"/>
                <a:cs typeface="Aharoni"/>
              </a:rPr>
              <a:t>                  </a:t>
            </a:r>
            <a:r>
              <a:rPr lang="en-US" sz="1600" err="1">
                <a:latin typeface="Aharoni"/>
                <a:cs typeface="Aharoni"/>
              </a:rPr>
              <a:t>HighwayMPG</a:t>
            </a:r>
            <a:r>
              <a:rPr lang="en-US" sz="1600">
                <a:latin typeface="Aharoni"/>
                <a:cs typeface="Aharoni"/>
              </a:rPr>
              <a:t>                    </a:t>
            </a:r>
            <a:r>
              <a:rPr lang="en-US" sz="1600" err="1">
                <a:latin typeface="Aharoni"/>
                <a:cs typeface="Aharoni"/>
              </a:rPr>
              <a:t>CityMPG</a:t>
            </a:r>
            <a:endParaRPr lang="en-US" sz="1600">
              <a:latin typeface="Aharoni"/>
              <a:cs typeface="Aharoni"/>
            </a:endParaRPr>
          </a:p>
        </p:txBody>
      </p:sp>
      <p:sp>
        <p:nvSpPr>
          <p:cNvPr id="7" name="Arrow: Right 6">
            <a:extLst>
              <a:ext uri="{FF2B5EF4-FFF2-40B4-BE49-F238E27FC236}">
                <a16:creationId xmlns:a16="http://schemas.microsoft.com/office/drawing/2014/main" id="{8E28EED6-E46F-632B-8E6B-FE37049875BF}"/>
              </a:ext>
            </a:extLst>
          </p:cNvPr>
          <p:cNvSpPr/>
          <p:nvPr/>
        </p:nvSpPr>
        <p:spPr>
          <a:xfrm>
            <a:off x="1025008" y="5034926"/>
            <a:ext cx="10772382"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descr="Text&#10;&#10;Description automatically generated">
            <a:extLst>
              <a:ext uri="{FF2B5EF4-FFF2-40B4-BE49-F238E27FC236}">
                <a16:creationId xmlns:a16="http://schemas.microsoft.com/office/drawing/2014/main" id="{65517135-8876-76D7-0A2D-5118B31EF6F8}"/>
              </a:ext>
            </a:extLst>
          </p:cNvPr>
          <p:cNvPicPr>
            <a:picLocks noChangeAspect="1"/>
          </p:cNvPicPr>
          <p:nvPr/>
        </p:nvPicPr>
        <p:blipFill>
          <a:blip r:embed="rId3"/>
          <a:stretch>
            <a:fillRect/>
          </a:stretch>
        </p:blipFill>
        <p:spPr>
          <a:xfrm>
            <a:off x="1457195" y="4315875"/>
            <a:ext cx="9642951" cy="606195"/>
          </a:xfrm>
          <a:prstGeom prst="rect">
            <a:avLst/>
          </a:prstGeom>
        </p:spPr>
      </p:pic>
      <p:sp>
        <p:nvSpPr>
          <p:cNvPr id="22" name="TextBox 1">
            <a:extLst>
              <a:ext uri="{FF2B5EF4-FFF2-40B4-BE49-F238E27FC236}">
                <a16:creationId xmlns:a16="http://schemas.microsoft.com/office/drawing/2014/main" id="{48921AAC-AD49-7C0F-3B0B-4012BC298807}"/>
              </a:ext>
            </a:extLst>
          </p:cNvPr>
          <p:cNvSpPr txBox="1"/>
          <p:nvPr/>
        </p:nvSpPr>
        <p:spPr>
          <a:xfrm>
            <a:off x="4724400" y="517742"/>
            <a:ext cx="274319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a:latin typeface="Aharoni"/>
                <a:cs typeface="Aharoni"/>
              </a:rPr>
              <a:t>TOYOTA</a:t>
            </a:r>
          </a:p>
        </p:txBody>
      </p:sp>
    </p:spTree>
    <p:extLst>
      <p:ext uri="{BB962C8B-B14F-4D97-AF65-F5344CB8AC3E}">
        <p14:creationId xmlns:p14="http://schemas.microsoft.com/office/powerpoint/2010/main" val="2865021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D82DA6A6-4668-A252-5BCC-20798E3A4597}"/>
              </a:ext>
            </a:extLst>
          </p:cNvPr>
          <p:cNvPicPr>
            <a:picLocks noGrp="1" noChangeAspect="1"/>
          </p:cNvPicPr>
          <p:nvPr>
            <p:ph idx="1"/>
          </p:nvPr>
        </p:nvPicPr>
        <p:blipFill>
          <a:blip r:embed="rId2"/>
          <a:stretch>
            <a:fillRect/>
          </a:stretch>
        </p:blipFill>
        <p:spPr>
          <a:xfrm>
            <a:off x="890392" y="998563"/>
            <a:ext cx="10515600" cy="2832202"/>
          </a:xfrm>
        </p:spPr>
      </p:pic>
      <p:sp>
        <p:nvSpPr>
          <p:cNvPr id="3" name="TextBox 2">
            <a:extLst>
              <a:ext uri="{FF2B5EF4-FFF2-40B4-BE49-F238E27FC236}">
                <a16:creationId xmlns:a16="http://schemas.microsoft.com/office/drawing/2014/main" id="{9314D03F-146B-5E50-9188-87D87BF61BF0}"/>
              </a:ext>
            </a:extLst>
          </p:cNvPr>
          <p:cNvSpPr txBox="1"/>
          <p:nvPr/>
        </p:nvSpPr>
        <p:spPr>
          <a:xfrm>
            <a:off x="2087409" y="5271109"/>
            <a:ext cx="952813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haroni"/>
                <a:cs typeface="Aharoni"/>
              </a:rPr>
              <a:t>MSRP                          Year                        </a:t>
            </a:r>
            <a:r>
              <a:rPr lang="en-US" sz="1600" err="1">
                <a:latin typeface="Aharoni"/>
                <a:cs typeface="Aharoni"/>
              </a:rPr>
              <a:t>EngineHP</a:t>
            </a:r>
            <a:r>
              <a:rPr lang="en-US" sz="1600">
                <a:latin typeface="Aharoni"/>
                <a:cs typeface="Aharoni"/>
              </a:rPr>
              <a:t>                  </a:t>
            </a:r>
            <a:r>
              <a:rPr lang="en-US" sz="1600" err="1">
                <a:latin typeface="Aharoni"/>
                <a:cs typeface="Aharoni"/>
              </a:rPr>
              <a:t>HighwayMPG</a:t>
            </a:r>
            <a:r>
              <a:rPr lang="en-US" sz="1600">
                <a:latin typeface="Aharoni"/>
                <a:cs typeface="Aharoni"/>
              </a:rPr>
              <a:t>                    </a:t>
            </a:r>
            <a:r>
              <a:rPr lang="en-US" sz="1600" err="1">
                <a:latin typeface="Aharoni"/>
                <a:cs typeface="Aharoni"/>
              </a:rPr>
              <a:t>CityMPG</a:t>
            </a:r>
            <a:endParaRPr lang="en-US" sz="1600">
              <a:latin typeface="Aharoni"/>
              <a:cs typeface="Aharoni"/>
            </a:endParaRPr>
          </a:p>
        </p:txBody>
      </p:sp>
      <p:sp>
        <p:nvSpPr>
          <p:cNvPr id="4" name="Arrow: Right 3">
            <a:extLst>
              <a:ext uri="{FF2B5EF4-FFF2-40B4-BE49-F238E27FC236}">
                <a16:creationId xmlns:a16="http://schemas.microsoft.com/office/drawing/2014/main" id="{BE96E828-BEB6-D7B4-3137-4B56E41FFFC1}"/>
              </a:ext>
            </a:extLst>
          </p:cNvPr>
          <p:cNvSpPr/>
          <p:nvPr/>
        </p:nvSpPr>
        <p:spPr>
          <a:xfrm>
            <a:off x="847556" y="4659145"/>
            <a:ext cx="10772382"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Text&#10;&#10;Description automatically generated">
            <a:extLst>
              <a:ext uri="{FF2B5EF4-FFF2-40B4-BE49-F238E27FC236}">
                <a16:creationId xmlns:a16="http://schemas.microsoft.com/office/drawing/2014/main" id="{0C37631B-217C-E628-7A8B-286DAA7B400E}"/>
              </a:ext>
            </a:extLst>
          </p:cNvPr>
          <p:cNvPicPr>
            <a:picLocks noChangeAspect="1"/>
          </p:cNvPicPr>
          <p:nvPr/>
        </p:nvPicPr>
        <p:blipFill>
          <a:blip r:embed="rId3"/>
          <a:stretch>
            <a:fillRect/>
          </a:stretch>
        </p:blipFill>
        <p:spPr>
          <a:xfrm>
            <a:off x="1634647" y="3898341"/>
            <a:ext cx="9935226" cy="637509"/>
          </a:xfrm>
          <a:prstGeom prst="rect">
            <a:avLst/>
          </a:prstGeom>
        </p:spPr>
      </p:pic>
      <p:sp>
        <p:nvSpPr>
          <p:cNvPr id="24" name="TextBox 23">
            <a:extLst>
              <a:ext uri="{FF2B5EF4-FFF2-40B4-BE49-F238E27FC236}">
                <a16:creationId xmlns:a16="http://schemas.microsoft.com/office/drawing/2014/main" id="{F508B7DF-D294-DC51-ED16-D37750A5A67C}"/>
              </a:ext>
            </a:extLst>
          </p:cNvPr>
          <p:cNvSpPr txBox="1"/>
          <p:nvPr/>
        </p:nvSpPr>
        <p:spPr>
          <a:xfrm rot="16200000">
            <a:off x="-640915" y="266804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haroni"/>
                <a:cs typeface="Aharoni"/>
              </a:rPr>
              <a:t>MSRP</a:t>
            </a:r>
          </a:p>
        </p:txBody>
      </p:sp>
      <p:sp>
        <p:nvSpPr>
          <p:cNvPr id="26" name="Arrow: Up 25">
            <a:extLst>
              <a:ext uri="{FF2B5EF4-FFF2-40B4-BE49-F238E27FC236}">
                <a16:creationId xmlns:a16="http://schemas.microsoft.com/office/drawing/2014/main" id="{5A19AE4E-7473-FA66-731F-3D603D7C597F}"/>
              </a:ext>
            </a:extLst>
          </p:cNvPr>
          <p:cNvSpPr/>
          <p:nvPr/>
        </p:nvSpPr>
        <p:spPr>
          <a:xfrm>
            <a:off x="307654" y="2049274"/>
            <a:ext cx="229644" cy="17849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2B7FB78-955B-9CA0-D551-CEB04E32458B}"/>
              </a:ext>
            </a:extLst>
          </p:cNvPr>
          <p:cNvSpPr txBox="1"/>
          <p:nvPr/>
        </p:nvSpPr>
        <p:spPr>
          <a:xfrm>
            <a:off x="4724400" y="350728"/>
            <a:ext cx="274319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a:latin typeface="Aharoni"/>
                <a:cs typeface="Aharoni"/>
              </a:rPr>
              <a:t>NISSAN</a:t>
            </a:r>
          </a:p>
        </p:txBody>
      </p:sp>
    </p:spTree>
    <p:extLst>
      <p:ext uri="{BB962C8B-B14F-4D97-AF65-F5344CB8AC3E}">
        <p14:creationId xmlns:p14="http://schemas.microsoft.com/office/powerpoint/2010/main" val="3780482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0CD972C-31EB-9F0F-DB76-E2D66C7617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5575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0CD972C-31EB-9F0F-DB76-E2D66C7617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8421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0CD972C-31EB-9F0F-DB76-E2D66C7617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4241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0CD972C-31EB-9F0F-DB76-E2D66C7617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4375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3B69-3418-2A23-A6F9-E616AD79CF30}"/>
              </a:ext>
            </a:extLst>
          </p:cNvPr>
          <p:cNvSpPr>
            <a:spLocks noGrp="1"/>
          </p:cNvSpPr>
          <p:nvPr>
            <p:ph type="title"/>
          </p:nvPr>
        </p:nvSpPr>
        <p:spPr>
          <a:xfrm>
            <a:off x="7464614" y="1783959"/>
            <a:ext cx="4087306" cy="2889114"/>
          </a:xfrm>
        </p:spPr>
        <p:txBody>
          <a:bodyPr vert="horz" lIns="91440" tIns="45720" rIns="91440" bIns="45720" rtlCol="0" anchor="ctr">
            <a:normAutofit fontScale="90000"/>
          </a:bodyPr>
          <a:lstStyle/>
          <a:p>
            <a:pPr algn="ctr"/>
            <a:r>
              <a:rPr lang="en-US" sz="5000">
                <a:latin typeface="Amasis MT Pro Medium"/>
              </a:rPr>
              <a:t>Can car features be used to predict its MSRP?</a:t>
            </a:r>
            <a:endParaRPr lang="en-US">
              <a:cs typeface="Calibri Light" panose="020F0302020204030204"/>
            </a:endParaRPr>
          </a:p>
        </p:txBody>
      </p:sp>
      <p:pic>
        <p:nvPicPr>
          <p:cNvPr id="4" name="Picture 4" descr="Question Mark Sign Free Stock Photo - Public Domain Pictures">
            <a:extLst>
              <a:ext uri="{FF2B5EF4-FFF2-40B4-BE49-F238E27FC236}">
                <a16:creationId xmlns:a16="http://schemas.microsoft.com/office/drawing/2014/main" id="{880E8758-B9A6-A683-328F-3EA1DF73DB46}"/>
              </a:ext>
            </a:extLst>
          </p:cNvPr>
          <p:cNvPicPr>
            <a:picLocks noGrp="1" noChangeAspect="1"/>
          </p:cNvPicPr>
          <p:nvPr>
            <p:ph idx="1"/>
          </p:nvPr>
        </p:nvPicPr>
        <p:blipFill rotWithShape="1">
          <a:blip r:embed="rId2"/>
          <a:srcRect l="19038" r="12298"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240510545"/>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3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395901-A293-9652-27CD-610C305B0E30}"/>
              </a:ext>
            </a:extLst>
          </p:cNvPr>
          <p:cNvSpPr txBox="1"/>
          <p:nvPr/>
        </p:nvSpPr>
        <p:spPr>
          <a:xfrm>
            <a:off x="1155556" y="6214530"/>
            <a:ext cx="4284418" cy="321736"/>
          </a:xfrm>
          <a:prstGeom prst="rect">
            <a:avLst/>
          </a:prstGeom>
        </p:spPr>
        <p:txBody>
          <a:bodyPr rot="0" spcFirstLastPara="0" vert="horz" lIns="91440" tIns="45720" rIns="91440" bIns="45720" numCol="1" spcCol="0" rtlCol="0" fromWordArt="0" anchor="b" anchorCtr="0" forceAA="0" compatLnSpc="1">
            <a:prstTxWarp prst="textNoShape">
              <a:avLst/>
            </a:prstTxWarp>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b="1" u="sng">
                <a:solidFill>
                  <a:schemeClr val="bg1"/>
                </a:solidFill>
                <a:latin typeface="+mj-lt"/>
                <a:ea typeface="+mj-ea"/>
                <a:cs typeface="+mj-cs"/>
              </a:rPr>
              <a:t>DATASET USED</a:t>
            </a:r>
          </a:p>
        </p:txBody>
      </p:sp>
      <p:sp>
        <p:nvSpPr>
          <p:cNvPr id="71" name="Rectangle 3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0" descr="Graphical user interface, application&#10;&#10;Description automatically generated">
            <a:extLst>
              <a:ext uri="{FF2B5EF4-FFF2-40B4-BE49-F238E27FC236}">
                <a16:creationId xmlns:a16="http://schemas.microsoft.com/office/drawing/2014/main" id="{9C48B32D-A060-40A9-99C8-63169383B466}"/>
              </a:ext>
            </a:extLst>
          </p:cNvPr>
          <p:cNvPicPr>
            <a:picLocks noChangeAspect="1"/>
          </p:cNvPicPr>
          <p:nvPr/>
        </p:nvPicPr>
        <p:blipFill rotWithShape="1">
          <a:blip r:embed="rId2"/>
          <a:srcRect r="-2" b="25063"/>
          <a:stretch/>
        </p:blipFill>
        <p:spPr>
          <a:xfrm>
            <a:off x="1155556" y="637761"/>
            <a:ext cx="9889765" cy="5576763"/>
          </a:xfrm>
          <a:prstGeom prst="rect">
            <a:avLst/>
          </a:prstGeom>
        </p:spPr>
      </p:pic>
    </p:spTree>
    <p:extLst>
      <p:ext uri="{BB962C8B-B14F-4D97-AF65-F5344CB8AC3E}">
        <p14:creationId xmlns:p14="http://schemas.microsoft.com/office/powerpoint/2010/main" val="3699564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0" name="Rectangle 1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with medium confidence">
            <a:extLst>
              <a:ext uri="{FF2B5EF4-FFF2-40B4-BE49-F238E27FC236}">
                <a16:creationId xmlns:a16="http://schemas.microsoft.com/office/drawing/2014/main" id="{0E0383AF-3B34-B23F-EFEE-0D31E3D5305E}"/>
              </a:ext>
            </a:extLst>
          </p:cNvPr>
          <p:cNvPicPr>
            <a:picLocks noGrp="1" noChangeAspect="1"/>
          </p:cNvPicPr>
          <p:nvPr>
            <p:ph idx="1"/>
          </p:nvPr>
        </p:nvPicPr>
        <p:blipFill rotWithShape="1">
          <a:blip r:embed="rId2"/>
          <a:srcRect t="16709" r="-1" b="20925"/>
          <a:stretch/>
        </p:blipFill>
        <p:spPr>
          <a:xfrm>
            <a:off x="320040" y="320040"/>
            <a:ext cx="11548872" cy="4303462"/>
          </a:xfrm>
          <a:prstGeom prst="rect">
            <a:avLst/>
          </a:prstGeom>
        </p:spPr>
      </p:pic>
      <p:sp>
        <p:nvSpPr>
          <p:cNvPr id="66" name="Rectangle 12">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D676153-16F0-F4C6-33D6-2A4B9B25D2D8}"/>
              </a:ext>
            </a:extLst>
          </p:cNvPr>
          <p:cNvSpPr txBox="1"/>
          <p:nvPr/>
        </p:nvSpPr>
        <p:spPr>
          <a:xfrm>
            <a:off x="841248" y="5009083"/>
            <a:ext cx="2889504" cy="1345997"/>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2600" b="1">
                <a:solidFill>
                  <a:schemeClr val="bg1"/>
                </a:solidFill>
                <a:latin typeface="+mj-lt"/>
                <a:ea typeface="+mj-ea"/>
                <a:cs typeface="+mj-cs"/>
              </a:rPr>
              <a:t>REASONS FOR FILTERING </a:t>
            </a:r>
          </a:p>
          <a:p>
            <a:pPr>
              <a:lnSpc>
                <a:spcPct val="90000"/>
              </a:lnSpc>
              <a:spcBef>
                <a:spcPct val="0"/>
              </a:spcBef>
              <a:spcAft>
                <a:spcPts val="600"/>
              </a:spcAft>
            </a:pPr>
            <a:r>
              <a:rPr lang="en-US" sz="2600" b="1">
                <a:solidFill>
                  <a:schemeClr val="bg1"/>
                </a:solidFill>
                <a:latin typeface="+mj-lt"/>
                <a:ea typeface="+mj-ea"/>
                <a:cs typeface="+mj-cs"/>
              </a:rPr>
              <a:t>2000 - 10000</a:t>
            </a:r>
          </a:p>
        </p:txBody>
      </p:sp>
      <p:cxnSp>
        <p:nvCxnSpPr>
          <p:cNvPr id="67" name="Straight Connector 14">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2F0424B-06FF-CACC-0C33-CAAADC253E2F}"/>
              </a:ext>
            </a:extLst>
          </p:cNvPr>
          <p:cNvSpPr txBox="1"/>
          <p:nvPr/>
        </p:nvSpPr>
        <p:spPr>
          <a:xfrm>
            <a:off x="4379976" y="5009083"/>
            <a:ext cx="6976872" cy="134599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defTabSz="914400">
              <a:lnSpc>
                <a:spcPct val="90000"/>
              </a:lnSpc>
              <a:spcAft>
                <a:spcPts val="600"/>
              </a:spcAft>
              <a:buFont typeface="Arial" panose="020B0604020202020204" pitchFamily="34" charset="0"/>
              <a:buChar char="•"/>
            </a:pPr>
            <a:r>
              <a:rPr lang="en-US" sz="1700" b="1">
                <a:solidFill>
                  <a:schemeClr val="bg1"/>
                </a:solidFill>
              </a:rPr>
              <a:t>Reasons for filtering</a:t>
            </a:r>
          </a:p>
          <a:p>
            <a:pPr marL="285750" indent="-228600" defTabSz="914400">
              <a:lnSpc>
                <a:spcPct val="90000"/>
              </a:lnSpc>
              <a:spcAft>
                <a:spcPts val="600"/>
              </a:spcAft>
              <a:buFont typeface="Arial" panose="020B0604020202020204" pitchFamily="34" charset="0"/>
              <a:buChar char="•"/>
            </a:pPr>
            <a:r>
              <a:rPr lang="en-US" sz="1700" b="1">
                <a:solidFill>
                  <a:schemeClr val="bg1"/>
                </a:solidFill>
              </a:rPr>
              <a:t>Can add the correlation chart on next slide</a:t>
            </a:r>
          </a:p>
          <a:p>
            <a:pPr marL="285750" indent="-228600" defTabSz="914400">
              <a:lnSpc>
                <a:spcPct val="90000"/>
              </a:lnSpc>
              <a:spcAft>
                <a:spcPts val="600"/>
              </a:spcAft>
              <a:buFont typeface="Arial" panose="020B0604020202020204" pitchFamily="34" charset="0"/>
              <a:buChar char="•"/>
            </a:pPr>
            <a:r>
              <a:rPr lang="en-US" sz="1700" b="1" err="1">
                <a:solidFill>
                  <a:schemeClr val="bg1"/>
                </a:solidFill>
              </a:rPr>
              <a:t>etc</a:t>
            </a:r>
            <a:endParaRPr lang="en-US" sz="1700" b="1">
              <a:solidFill>
                <a:schemeClr val="bg1"/>
              </a:solidFill>
            </a:endParaRPr>
          </a:p>
        </p:txBody>
      </p:sp>
      <p:sp>
        <p:nvSpPr>
          <p:cNvPr id="7" name="Rectangle: Rounded Corners 6">
            <a:extLst>
              <a:ext uri="{FF2B5EF4-FFF2-40B4-BE49-F238E27FC236}">
                <a16:creationId xmlns:a16="http://schemas.microsoft.com/office/drawing/2014/main" id="{BD03067D-B87E-4BA1-9037-D22C616575AF}"/>
              </a:ext>
            </a:extLst>
          </p:cNvPr>
          <p:cNvSpPr/>
          <p:nvPr/>
        </p:nvSpPr>
        <p:spPr>
          <a:xfrm>
            <a:off x="11157180" y="1383956"/>
            <a:ext cx="674661" cy="323810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w="76200">
                <a:solidFill>
                  <a:srgbClr val="FF0000"/>
                </a:solidFill>
              </a:ln>
            </a:endParaRPr>
          </a:p>
        </p:txBody>
      </p:sp>
    </p:spTree>
    <p:extLst>
      <p:ext uri="{BB962C8B-B14F-4D97-AF65-F5344CB8AC3E}">
        <p14:creationId xmlns:p14="http://schemas.microsoft.com/office/powerpoint/2010/main" val="2954182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Graphical user interface, application&#10;&#10;Description automatically generated">
            <a:extLst>
              <a:ext uri="{FF2B5EF4-FFF2-40B4-BE49-F238E27FC236}">
                <a16:creationId xmlns:a16="http://schemas.microsoft.com/office/drawing/2014/main" id="{0EE5B75A-54C4-8E19-DFDF-BEDD9AC277D3}"/>
              </a:ext>
            </a:extLst>
          </p:cNvPr>
          <p:cNvPicPr>
            <a:picLocks noGrp="1" noChangeAspect="1"/>
          </p:cNvPicPr>
          <p:nvPr>
            <p:ph idx="1"/>
          </p:nvPr>
        </p:nvPicPr>
        <p:blipFill>
          <a:blip r:embed="rId2"/>
          <a:stretch>
            <a:fillRect/>
          </a:stretch>
        </p:blipFill>
        <p:spPr>
          <a:xfrm>
            <a:off x="1193104" y="651006"/>
            <a:ext cx="10515600" cy="917725"/>
          </a:xfrm>
        </p:spPr>
      </p:pic>
      <p:pic>
        <p:nvPicPr>
          <p:cNvPr id="7" name="Picture 7" descr="Chart, scatter chart&#10;&#10;Description automatically generated">
            <a:extLst>
              <a:ext uri="{FF2B5EF4-FFF2-40B4-BE49-F238E27FC236}">
                <a16:creationId xmlns:a16="http://schemas.microsoft.com/office/drawing/2014/main" id="{64B9B1C8-10AE-4CBE-CC08-809FD598B5C4}"/>
              </a:ext>
            </a:extLst>
          </p:cNvPr>
          <p:cNvPicPr>
            <a:picLocks noChangeAspect="1"/>
          </p:cNvPicPr>
          <p:nvPr/>
        </p:nvPicPr>
        <p:blipFill>
          <a:blip r:embed="rId3"/>
          <a:stretch>
            <a:fillRect/>
          </a:stretch>
        </p:blipFill>
        <p:spPr>
          <a:xfrm>
            <a:off x="663880" y="3031615"/>
            <a:ext cx="11594926" cy="1953428"/>
          </a:xfrm>
          <a:prstGeom prst="rect">
            <a:avLst/>
          </a:prstGeom>
        </p:spPr>
      </p:pic>
      <p:sp>
        <p:nvSpPr>
          <p:cNvPr id="8" name="TextBox 7">
            <a:extLst>
              <a:ext uri="{FF2B5EF4-FFF2-40B4-BE49-F238E27FC236}">
                <a16:creationId xmlns:a16="http://schemas.microsoft.com/office/drawing/2014/main" id="{A705FEFC-E81E-1821-3498-204C852794FB}"/>
              </a:ext>
            </a:extLst>
          </p:cNvPr>
          <p:cNvSpPr txBox="1"/>
          <p:nvPr/>
        </p:nvSpPr>
        <p:spPr>
          <a:xfrm rot="16200000">
            <a:off x="-797490" y="364924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haroni"/>
                <a:cs typeface="Aharoni"/>
              </a:rPr>
              <a:t>MSRP</a:t>
            </a:r>
          </a:p>
        </p:txBody>
      </p:sp>
      <p:sp>
        <p:nvSpPr>
          <p:cNvPr id="10" name="Arrow: Up 9">
            <a:extLst>
              <a:ext uri="{FF2B5EF4-FFF2-40B4-BE49-F238E27FC236}">
                <a16:creationId xmlns:a16="http://schemas.microsoft.com/office/drawing/2014/main" id="{2BCE791E-297A-D4B8-1017-7337C8E62CEB}"/>
              </a:ext>
            </a:extLst>
          </p:cNvPr>
          <p:cNvSpPr/>
          <p:nvPr/>
        </p:nvSpPr>
        <p:spPr>
          <a:xfrm>
            <a:off x="151079" y="3030479"/>
            <a:ext cx="229644" cy="17849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D2199F9-3CD4-8681-799E-7DA555D88D87}"/>
              </a:ext>
            </a:extLst>
          </p:cNvPr>
          <p:cNvSpPr txBox="1"/>
          <p:nvPr/>
        </p:nvSpPr>
        <p:spPr>
          <a:xfrm>
            <a:off x="1210588" y="2463191"/>
            <a:ext cx="1077029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haroni"/>
                <a:cs typeface="Aharoni"/>
              </a:rPr>
              <a:t>Year               </a:t>
            </a:r>
            <a:r>
              <a:rPr lang="en-US" sz="1600" err="1">
                <a:latin typeface="Aharoni"/>
                <a:cs typeface="Aharoni"/>
              </a:rPr>
              <a:t>EngineHP</a:t>
            </a:r>
            <a:r>
              <a:rPr lang="en-US" sz="1600">
                <a:latin typeface="Aharoni"/>
                <a:cs typeface="Aharoni"/>
              </a:rPr>
              <a:t>   </a:t>
            </a:r>
            <a:r>
              <a:rPr lang="en-US" sz="1600" err="1">
                <a:latin typeface="Aharoni"/>
                <a:cs typeface="Aharoni"/>
              </a:rPr>
              <a:t>EngineCylinders</a:t>
            </a:r>
            <a:r>
              <a:rPr lang="en-US" sz="1600">
                <a:latin typeface="Aharoni"/>
                <a:cs typeface="Aharoni"/>
              </a:rPr>
              <a:t>  </a:t>
            </a:r>
            <a:r>
              <a:rPr lang="en-US" sz="1600" err="1">
                <a:latin typeface="Aharoni"/>
                <a:cs typeface="Aharoni"/>
              </a:rPr>
              <a:t>NumberofDoors</a:t>
            </a:r>
            <a:r>
              <a:rPr lang="en-US" sz="1600">
                <a:latin typeface="Aharoni"/>
                <a:cs typeface="Aharoni"/>
              </a:rPr>
              <a:t> </a:t>
            </a:r>
            <a:r>
              <a:rPr lang="en-US" sz="1600" err="1">
                <a:latin typeface="Aharoni"/>
                <a:cs typeface="Aharoni"/>
              </a:rPr>
              <a:t>HighwayMPG</a:t>
            </a:r>
            <a:r>
              <a:rPr lang="en-US" sz="1600">
                <a:latin typeface="Aharoni"/>
                <a:cs typeface="Aharoni"/>
              </a:rPr>
              <a:t>  </a:t>
            </a:r>
            <a:r>
              <a:rPr lang="en-US" sz="1600" err="1">
                <a:latin typeface="Aharoni"/>
                <a:cs typeface="Aharoni"/>
              </a:rPr>
              <a:t>CityMPG</a:t>
            </a:r>
            <a:r>
              <a:rPr lang="en-US" sz="1600">
                <a:latin typeface="Aharoni"/>
                <a:cs typeface="Aharoni"/>
              </a:rPr>
              <a:t>      Popularity          MSRP</a:t>
            </a:r>
          </a:p>
        </p:txBody>
      </p:sp>
      <p:sp>
        <p:nvSpPr>
          <p:cNvPr id="14" name="Arrow: Right 13">
            <a:extLst>
              <a:ext uri="{FF2B5EF4-FFF2-40B4-BE49-F238E27FC236}">
                <a16:creationId xmlns:a16="http://schemas.microsoft.com/office/drawing/2014/main" id="{30B3B85F-D734-9598-B8DC-A042C57E13E1}"/>
              </a:ext>
            </a:extLst>
          </p:cNvPr>
          <p:cNvSpPr/>
          <p:nvPr/>
        </p:nvSpPr>
        <p:spPr>
          <a:xfrm>
            <a:off x="1212899" y="1851227"/>
            <a:ext cx="10772382"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E2F400-0DBD-01D8-FC8E-62AACF9978DE}"/>
              </a:ext>
            </a:extLst>
          </p:cNvPr>
          <p:cNvSpPr txBox="1"/>
          <p:nvPr/>
        </p:nvSpPr>
        <p:spPr>
          <a:xfrm>
            <a:off x="152400" y="141961"/>
            <a:ext cx="1183500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a:latin typeface="Aharoni"/>
                <a:cs typeface="Aharoni"/>
              </a:rPr>
              <a:t>REASONS FOR FILTERING 2000 - 10000</a:t>
            </a:r>
          </a:p>
        </p:txBody>
      </p:sp>
    </p:spTree>
    <p:extLst>
      <p:ext uri="{BB962C8B-B14F-4D97-AF65-F5344CB8AC3E}">
        <p14:creationId xmlns:p14="http://schemas.microsoft.com/office/powerpoint/2010/main" val="111422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C22F1C-A4EA-A160-1B6E-02B8403167C9}"/>
              </a:ext>
            </a:extLst>
          </p:cNvPr>
          <p:cNvSpPr txBox="1"/>
          <p:nvPr/>
        </p:nvSpPr>
        <p:spPr>
          <a:xfrm>
            <a:off x="546351" y="433545"/>
            <a:ext cx="11139854" cy="930447"/>
          </a:xfrm>
          <a:prstGeom prst="rect">
            <a:avLst/>
          </a:prstGeom>
        </p:spPr>
        <p:txBody>
          <a:bodyPr rot="0" spcFirstLastPara="0" vert="horz" lIns="91440" tIns="45720" rIns="91440" bIns="45720" numCol="1" spcCol="0" rtlCol="0" fromWordArt="0" anchor="b"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0"/>
              </a:spcBef>
              <a:spcAft>
                <a:spcPts val="600"/>
              </a:spcAft>
            </a:pPr>
            <a:r>
              <a:rPr lang="en-US" sz="5400">
                <a:solidFill>
                  <a:srgbClr val="FFFFFF"/>
                </a:solidFill>
                <a:latin typeface="+mj-lt"/>
                <a:ea typeface="+mj-ea"/>
                <a:cs typeface="+mj-cs"/>
              </a:rPr>
              <a:t>REASONS FOR FILTERING 2000 - 10000</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 name="Picture 5" descr="Table&#10;&#10;Description automatically generated">
            <a:extLst>
              <a:ext uri="{FF2B5EF4-FFF2-40B4-BE49-F238E27FC236}">
                <a16:creationId xmlns:a16="http://schemas.microsoft.com/office/drawing/2014/main" id="{22E245E5-81B2-498E-862E-DD21A02AB1EA}"/>
              </a:ext>
            </a:extLst>
          </p:cNvPr>
          <p:cNvPicPr>
            <a:picLocks noChangeAspect="1"/>
          </p:cNvPicPr>
          <p:nvPr/>
        </p:nvPicPr>
        <p:blipFill rotWithShape="1">
          <a:blip r:embed="rId2"/>
          <a:srcRect l="3961" r="21599"/>
          <a:stretch/>
        </p:blipFill>
        <p:spPr>
          <a:xfrm>
            <a:off x="1701798" y="2426818"/>
            <a:ext cx="2715454" cy="3997637"/>
          </a:xfrm>
          <a:prstGeom prst="rect">
            <a:avLst/>
          </a:prstGeom>
          <a:ln>
            <a:solidFill>
              <a:schemeClr val="tx1"/>
            </a:solidFill>
          </a:ln>
        </p:spPr>
      </p:pic>
      <p:cxnSp>
        <p:nvCxnSpPr>
          <p:cNvPr id="29" name="Straight Connector 2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6" descr="Table&#10;&#10;Description automatically generated">
            <a:extLst>
              <a:ext uri="{FF2B5EF4-FFF2-40B4-BE49-F238E27FC236}">
                <a16:creationId xmlns:a16="http://schemas.microsoft.com/office/drawing/2014/main" id="{54AF45BB-2C30-B40C-42CC-497A950CC067}"/>
              </a:ext>
            </a:extLst>
          </p:cNvPr>
          <p:cNvPicPr>
            <a:picLocks noGrp="1" noChangeAspect="1"/>
          </p:cNvPicPr>
          <p:nvPr>
            <p:ph idx="1"/>
          </p:nvPr>
        </p:nvPicPr>
        <p:blipFill rotWithShape="1">
          <a:blip r:embed="rId3"/>
          <a:srcRect r="23749"/>
          <a:stretch/>
        </p:blipFill>
        <p:spPr>
          <a:xfrm>
            <a:off x="6445073" y="3110867"/>
            <a:ext cx="5455917" cy="2629538"/>
          </a:xfrm>
          <a:prstGeom prst="rect">
            <a:avLst/>
          </a:prstGeom>
          <a:ln>
            <a:solidFill>
              <a:schemeClr val="tx1"/>
            </a:solidFill>
          </a:ln>
        </p:spPr>
      </p:pic>
    </p:spTree>
    <p:extLst>
      <p:ext uri="{BB962C8B-B14F-4D97-AF65-F5344CB8AC3E}">
        <p14:creationId xmlns:p14="http://schemas.microsoft.com/office/powerpoint/2010/main" val="303225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377D5FF-F0A4-2E26-2AD2-D1484DAA0C47}"/>
              </a:ext>
            </a:extLst>
          </p:cNvPr>
          <p:cNvSpPr txBox="1"/>
          <p:nvPr/>
        </p:nvSpPr>
        <p:spPr>
          <a:xfrm>
            <a:off x="1116498" y="655128"/>
            <a:ext cx="4613919" cy="1499616"/>
          </a:xfrm>
          <a:prstGeom prst="rect">
            <a:avLst/>
          </a:prstGeom>
        </p:spPr>
        <p:txBody>
          <a:bodyPr rot="0" spcFirstLastPara="0" vert="horz" lIns="91440" tIns="45720" rIns="91440" bIns="45720" numCol="1" spcCol="0" rtlCol="0" fromWordArt="0" anchor="b"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200">
                <a:latin typeface="+mj-lt"/>
                <a:ea typeface="+mj-ea"/>
                <a:cs typeface="+mj-cs"/>
              </a:rPr>
              <a:t>REASONS FOR FILTERING BUGATTI</a:t>
            </a:r>
          </a:p>
        </p:txBody>
      </p:sp>
      <p:sp>
        <p:nvSpPr>
          <p:cNvPr id="23" name="Rectangle 2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6"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6" descr="Table&#10;&#10;Description automatically generated">
            <a:extLst>
              <a:ext uri="{FF2B5EF4-FFF2-40B4-BE49-F238E27FC236}">
                <a16:creationId xmlns:a16="http://schemas.microsoft.com/office/drawing/2014/main" id="{923E98DD-4689-39F4-AF7F-2623707CBE87}"/>
              </a:ext>
            </a:extLst>
          </p:cNvPr>
          <p:cNvPicPr>
            <a:picLocks noGrp="1" noChangeAspect="1"/>
          </p:cNvPicPr>
          <p:nvPr>
            <p:ph idx="1"/>
          </p:nvPr>
        </p:nvPicPr>
        <p:blipFill rotWithShape="1">
          <a:blip r:embed="rId2"/>
          <a:srcRect r="25757"/>
          <a:stretch/>
        </p:blipFill>
        <p:spPr>
          <a:xfrm>
            <a:off x="6479837" y="424764"/>
            <a:ext cx="5586942" cy="2426879"/>
          </a:xfrm>
          <a:prstGeom prst="rect">
            <a:avLst/>
          </a:prstGeom>
          <a:ln>
            <a:solidFill>
              <a:schemeClr val="tx1"/>
            </a:solidFill>
          </a:ln>
        </p:spPr>
      </p:pic>
      <p:sp>
        <p:nvSpPr>
          <p:cNvPr id="47" name="Rectangle 4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Chart, waterfall chart&#10;&#10;Description automatically generated">
            <a:extLst>
              <a:ext uri="{FF2B5EF4-FFF2-40B4-BE49-F238E27FC236}">
                <a16:creationId xmlns:a16="http://schemas.microsoft.com/office/drawing/2014/main" id="{413B908A-5802-4DBC-AA5A-DCAC5CDC90AA}"/>
              </a:ext>
            </a:extLst>
          </p:cNvPr>
          <p:cNvPicPr>
            <a:picLocks noChangeAspect="1"/>
          </p:cNvPicPr>
          <p:nvPr/>
        </p:nvPicPr>
        <p:blipFill>
          <a:blip r:embed="rId3"/>
          <a:stretch>
            <a:fillRect/>
          </a:stretch>
        </p:blipFill>
        <p:spPr>
          <a:xfrm>
            <a:off x="749204" y="3814532"/>
            <a:ext cx="5586942" cy="2458254"/>
          </a:xfrm>
          <a:prstGeom prst="rect">
            <a:avLst/>
          </a:prstGeom>
          <a:ln>
            <a:solidFill>
              <a:schemeClr val="tx1"/>
            </a:solidFill>
          </a:ln>
        </p:spPr>
      </p:pic>
      <p:pic>
        <p:nvPicPr>
          <p:cNvPr id="14" name="Picture 2" descr="Table&#10;&#10;Description automatically generated">
            <a:extLst>
              <a:ext uri="{FF2B5EF4-FFF2-40B4-BE49-F238E27FC236}">
                <a16:creationId xmlns:a16="http://schemas.microsoft.com/office/drawing/2014/main" id="{DC408F78-8807-4DB9-BE8A-8AA13A935DB8}"/>
              </a:ext>
            </a:extLst>
          </p:cNvPr>
          <p:cNvPicPr>
            <a:picLocks noChangeAspect="1"/>
          </p:cNvPicPr>
          <p:nvPr/>
        </p:nvPicPr>
        <p:blipFill rotWithShape="1">
          <a:blip r:embed="rId4"/>
          <a:srcRect r="19912"/>
          <a:stretch/>
        </p:blipFill>
        <p:spPr>
          <a:xfrm>
            <a:off x="6479838" y="3901339"/>
            <a:ext cx="5586942" cy="2284641"/>
          </a:xfrm>
          <a:prstGeom prst="rect">
            <a:avLst/>
          </a:prstGeom>
          <a:ln>
            <a:solidFill>
              <a:schemeClr val="tx1"/>
            </a:solidFill>
          </a:ln>
        </p:spPr>
      </p:pic>
    </p:spTree>
    <p:extLst>
      <p:ext uri="{BB962C8B-B14F-4D97-AF65-F5344CB8AC3E}">
        <p14:creationId xmlns:p14="http://schemas.microsoft.com/office/powerpoint/2010/main" val="396505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312356D-6C06-7648-C0E5-DCB03FC24449}"/>
              </a:ext>
            </a:extLst>
          </p:cNvPr>
          <p:cNvSpPr txBox="1"/>
          <p:nvPr/>
        </p:nvSpPr>
        <p:spPr>
          <a:xfrm>
            <a:off x="556532" y="643467"/>
            <a:ext cx="11210925" cy="744836"/>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0"/>
              </a:spcBef>
              <a:spcAft>
                <a:spcPts val="600"/>
              </a:spcAft>
            </a:pPr>
            <a:r>
              <a:rPr lang="en-US" sz="3200" kern="1200">
                <a:solidFill>
                  <a:schemeClr val="bg1"/>
                </a:solidFill>
                <a:latin typeface="+mj-lt"/>
                <a:ea typeface="+mj-ea"/>
                <a:cs typeface="+mj-cs"/>
              </a:rPr>
              <a:t>CHOOSING TOP 5 BRANDS</a:t>
            </a:r>
          </a:p>
        </p:txBody>
      </p:sp>
      <p:pic>
        <p:nvPicPr>
          <p:cNvPr id="3" name="Picture 4" descr="Chart, funnel chart&#10;&#10;Description automatically generated">
            <a:extLst>
              <a:ext uri="{FF2B5EF4-FFF2-40B4-BE49-F238E27FC236}">
                <a16:creationId xmlns:a16="http://schemas.microsoft.com/office/drawing/2014/main" id="{3C6808B4-9AB0-1399-BE8B-1C0D9C8B9F18}"/>
              </a:ext>
            </a:extLst>
          </p:cNvPr>
          <p:cNvPicPr>
            <a:picLocks noChangeAspect="1"/>
          </p:cNvPicPr>
          <p:nvPr/>
        </p:nvPicPr>
        <p:blipFill>
          <a:blip r:embed="rId2"/>
          <a:stretch>
            <a:fillRect/>
          </a:stretch>
        </p:blipFill>
        <p:spPr>
          <a:xfrm>
            <a:off x="1542427" y="1675227"/>
            <a:ext cx="9107146" cy="4394199"/>
          </a:xfrm>
          <a:prstGeom prst="rect">
            <a:avLst/>
          </a:prstGeom>
          <a:ln>
            <a:solidFill>
              <a:schemeClr val="tx1"/>
            </a:solidFill>
          </a:ln>
        </p:spPr>
      </p:pic>
      <p:sp>
        <p:nvSpPr>
          <p:cNvPr id="27" name="Rectangle: Rounded Corners 26">
            <a:extLst>
              <a:ext uri="{FF2B5EF4-FFF2-40B4-BE49-F238E27FC236}">
                <a16:creationId xmlns:a16="http://schemas.microsoft.com/office/drawing/2014/main" id="{E73F8F70-40CE-4053-95C9-7ED7D5870D85}"/>
              </a:ext>
            </a:extLst>
          </p:cNvPr>
          <p:cNvSpPr/>
          <p:nvPr/>
        </p:nvSpPr>
        <p:spPr>
          <a:xfrm>
            <a:off x="1672225" y="3869008"/>
            <a:ext cx="7619998" cy="74607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931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2</Notes>
  <HiddenSlides>5</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SC1015 INTRO TO DATA SCIENCE &amp; ARTIFICIAL INTELLIGENCE</vt:lpstr>
      <vt:lpstr>Content</vt:lpstr>
      <vt:lpstr>Can car features be used to predict its MSRP?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between MSRP of Manual and Automatic</vt:lpstr>
      <vt:lpstr>The average MSRP between the car brands</vt:lpstr>
      <vt:lpstr>Conclusion</vt:lpstr>
      <vt:lpstr>PowerPoint Presentation</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2022-03-25T04:20:36Z</dcterms:created>
  <dcterms:modified xsi:type="dcterms:W3CDTF">2022-04-24T08:23:48Z</dcterms:modified>
</cp:coreProperties>
</file>