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67" r:id="rId13"/>
    <p:sldId id="271" r:id="rId14"/>
    <p:sldId id="314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88" r:id="rId31"/>
    <p:sldId id="290" r:id="rId32"/>
    <p:sldId id="292" r:id="rId33"/>
    <p:sldId id="294" r:id="rId34"/>
    <p:sldId id="295" r:id="rId35"/>
    <p:sldId id="296" r:id="rId36"/>
    <p:sldId id="297" r:id="rId37"/>
    <p:sldId id="298" r:id="rId38"/>
    <p:sldId id="306" r:id="rId39"/>
    <p:sldId id="301" r:id="rId40"/>
    <p:sldId id="305" r:id="rId41"/>
    <p:sldId id="302" r:id="rId42"/>
    <p:sldId id="307" r:id="rId43"/>
    <p:sldId id="308" r:id="rId44"/>
    <p:sldId id="309" r:id="rId45"/>
    <p:sldId id="313" r:id="rId46"/>
    <p:sldId id="315" r:id="rId47"/>
    <p:sldId id="317" r:id="rId48"/>
    <p:sldId id="316" r:id="rId49"/>
    <p:sldId id="303" r:id="rId50"/>
    <p:sldId id="310" r:id="rId51"/>
    <p:sldId id="311" r:id="rId52"/>
    <p:sldId id="312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1" r:id="rId64"/>
    <p:sldId id="332" r:id="rId65"/>
    <p:sldId id="333" r:id="rId66"/>
    <p:sldId id="334" r:id="rId67"/>
    <p:sldId id="336" r:id="rId68"/>
    <p:sldId id="318" r:id="rId69"/>
    <p:sldId id="33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>
        <p:scale>
          <a:sx n="75" d="100"/>
          <a:sy n="75" d="100"/>
        </p:scale>
        <p:origin x="-110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1D22BAB-C6F1-482F-B8DD-42C8176D21A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iri.travel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list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ukitjarian/handle.php" TargetMode="External"/><Relationship Id="rId2" Type="http://schemas.openxmlformats.org/officeDocument/2006/relationships/hyperlink" Target="http://localhost/bukitjarian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ukitjarian/handle.php" TargetMode="External"/><Relationship Id="rId2" Type="http://schemas.openxmlformats.org/officeDocument/2006/relationships/hyperlink" Target="http://localhost/bukitjari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kiri.travel/bukitjaria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sz="3600" b="1" i="1" cap="none" dirty="0" smtClean="0"/>
              <a:t>Porting</a:t>
            </a:r>
            <a:r>
              <a:rPr lang="en-US" sz="3600" b="1" cap="none" dirty="0" smtClean="0"/>
              <a:t> PHP </a:t>
            </a:r>
            <a:r>
              <a:rPr lang="en-US" sz="3600" b="1" cap="none" dirty="0" err="1" smtClean="0"/>
              <a:t>menjadi</a:t>
            </a:r>
            <a:r>
              <a:rPr lang="en-US" sz="3600" b="1" cap="none" dirty="0" smtClean="0"/>
              <a:t> Java/Play Framework (</a:t>
            </a:r>
            <a:r>
              <a:rPr lang="en-US" sz="3600" b="1" cap="none" dirty="0" err="1" smtClean="0"/>
              <a:t>Studi</a:t>
            </a:r>
            <a:r>
              <a:rPr lang="en-US" sz="3600" b="1" cap="none" dirty="0"/>
              <a:t> </a:t>
            </a:r>
            <a:r>
              <a:rPr lang="en-US" sz="3600" b="1" cap="none" dirty="0" err="1" smtClean="0"/>
              <a:t>Kasus</a:t>
            </a:r>
            <a:r>
              <a:rPr lang="en-US" sz="3600" b="1" cap="none" dirty="0" smtClean="0"/>
              <a:t> KIRI </a:t>
            </a:r>
            <a:r>
              <a:rPr lang="en-US" sz="3600" b="1" i="1" cap="none" dirty="0" smtClean="0"/>
              <a:t>Dashboard Server Side</a:t>
            </a:r>
            <a:r>
              <a:rPr lang="en-US" sz="3600" b="1" cap="none" dirty="0" smtClean="0"/>
              <a:t>)</a:t>
            </a:r>
            <a:endParaRPr lang="en-US" sz="36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 </a:t>
            </a:r>
          </a:p>
          <a:p>
            <a:r>
              <a:rPr lang="en-US" b="1" dirty="0" smtClean="0"/>
              <a:t>Tommy </a:t>
            </a:r>
            <a:r>
              <a:rPr lang="en-US" b="1" dirty="0" err="1" smtClean="0"/>
              <a:t>Adhitya</a:t>
            </a:r>
            <a:r>
              <a:rPr lang="en-US" b="1" dirty="0" smtClean="0"/>
              <a:t> The/2012730031</a:t>
            </a:r>
          </a:p>
          <a:p>
            <a:pPr algn="r"/>
            <a:r>
              <a:rPr lang="en-US" dirty="0" err="1" smtClean="0"/>
              <a:t>Dibimbing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pPr algn="r"/>
            <a:r>
              <a:rPr lang="en-US" dirty="0"/>
              <a:t> </a:t>
            </a:r>
            <a:r>
              <a:rPr lang="en-US" b="1" dirty="0"/>
              <a:t>Pascal </a:t>
            </a:r>
            <a:r>
              <a:rPr lang="en-US" b="1" dirty="0" err="1"/>
              <a:t>Alfadian</a:t>
            </a:r>
            <a:r>
              <a:rPr lang="en-US" b="1" dirty="0"/>
              <a:t>, </a:t>
            </a:r>
            <a:r>
              <a:rPr lang="en-US" b="1" dirty="0" err="1"/>
              <a:t>M.Com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2283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err="1" smtClean="0"/>
              <a:t>Masalah</a:t>
            </a:r>
            <a:r>
              <a:rPr lang="en-US" b="1" cap="none" dirty="0" smtClean="0"/>
              <a:t>?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3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Masalah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KIRI </a:t>
            </a:r>
            <a:r>
              <a:rPr lang="en-US" i="1" dirty="0"/>
              <a:t>Dashboard </a:t>
            </a:r>
            <a:r>
              <a:rPr lang="en-US" i="1" dirty="0" smtClean="0"/>
              <a:t>server side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PHP.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/>
              <a:t>KIRI </a:t>
            </a:r>
            <a:r>
              <a:rPr lang="en-US" i="1" dirty="0"/>
              <a:t>Dashboard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/>
              <a:t>MVC </a:t>
            </a:r>
            <a:r>
              <a:rPr lang="en-US" dirty="0" smtClean="0"/>
              <a:t>(</a:t>
            </a:r>
            <a:r>
              <a:rPr lang="en-US" i="1" dirty="0"/>
              <a:t>Model View </a:t>
            </a:r>
            <a:r>
              <a:rPr lang="en-US" i="1" dirty="0" smtClean="0"/>
              <a:t>Controller</a:t>
            </a:r>
            <a:r>
              <a:rPr lang="en-US" dirty="0" smtClean="0"/>
              <a:t>).</a:t>
            </a:r>
          </a:p>
        </p:txBody>
      </p:sp>
      <p:pic>
        <p:nvPicPr>
          <p:cNvPr id="2050" name="Picture 2" descr="D:\Kuliah\Skripsi\SKRIPSI\Skripsi\doc\PPT\Gambar\1_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00" y="3121627"/>
            <a:ext cx="5333600" cy="38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5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Masalah</a:t>
            </a:r>
            <a:r>
              <a:rPr lang="en-US" b="1" dirty="0" smtClean="0"/>
              <a:t>: </a:t>
            </a:r>
            <a:r>
              <a:rPr lang="en-US" b="1" dirty="0" err="1" smtClean="0"/>
              <a:t>Bahasa</a:t>
            </a:r>
            <a:r>
              <a:rPr lang="en-US" b="1" dirty="0" smtClean="0"/>
              <a:t>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/>
              <a:t>PHP 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cocok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skala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i="1" dirty="0" smtClean="0"/>
              <a:t>dashboard.</a:t>
            </a:r>
          </a:p>
          <a:p>
            <a:pPr marL="0" indent="0" algn="just">
              <a:buNone/>
            </a:pPr>
            <a:endParaRPr lang="en-US" sz="2800" i="1" dirty="0" smtClean="0"/>
          </a:p>
          <a:p>
            <a:pPr algn="just"/>
            <a:r>
              <a:rPr lang="en-US" sz="2800" dirty="0" err="1" smtClean="0"/>
              <a:t>Sebab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 smtClean="0"/>
              <a:t>deklarasi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PHP.</a:t>
            </a:r>
          </a:p>
          <a:p>
            <a:pPr lvl="1" algn="just">
              <a:buFont typeface="Wingdings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3593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Masalah</a:t>
            </a:r>
            <a:r>
              <a:rPr lang="en-US" b="1" dirty="0"/>
              <a:t>: </a:t>
            </a:r>
            <a:r>
              <a:rPr lang="en-US" b="1" dirty="0" err="1"/>
              <a:t>Bahasa</a:t>
            </a:r>
            <a:r>
              <a:rPr lang="en-US" b="1" dirty="0"/>
              <a:t> PHP</a:t>
            </a:r>
            <a:endParaRPr lang="en-US" b="1" i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33875" y="146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D:\Kuliah\Skripsi\SKRIPSI\Skripsi\doc\PPT\Gambar\bahasa 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409825"/>
            <a:ext cx="106489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67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Masalah</a:t>
            </a:r>
            <a:r>
              <a:rPr lang="en-US" b="1" dirty="0" smtClean="0"/>
              <a:t>: </a:t>
            </a:r>
            <a:r>
              <a:rPr lang="en-US" b="1" dirty="0" err="1" smtClean="0"/>
              <a:t>Arsitektur</a:t>
            </a:r>
            <a:r>
              <a:rPr lang="en-US" b="1" dirty="0" smtClean="0"/>
              <a:t> KIRI </a:t>
            </a:r>
            <a:r>
              <a:rPr lang="en-US" b="1" i="1" dirty="0" smtClean="0"/>
              <a:t>Dashboard</a:t>
            </a:r>
            <a:endParaRPr lang="en-US" b="1" i="1" dirty="0"/>
          </a:p>
        </p:txBody>
      </p:sp>
      <p:pic>
        <p:nvPicPr>
          <p:cNvPr id="6146" name="Picture 2" descr="D:\Kuliah\Skripsi\SKRIPSI\Skripsi\doc\ProgressReport\Gambar\3_bukit_jar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209800"/>
            <a:ext cx="87915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Masalah</a:t>
            </a:r>
            <a:r>
              <a:rPr lang="en-US" b="1" dirty="0" smtClean="0"/>
              <a:t>: </a:t>
            </a:r>
            <a:r>
              <a:rPr lang="en-US" b="1" dirty="0" err="1" smtClean="0"/>
              <a:t>Arsitektur</a:t>
            </a:r>
            <a:r>
              <a:rPr lang="en-US" b="1" dirty="0" smtClean="0"/>
              <a:t> KIRI </a:t>
            </a:r>
            <a:r>
              <a:rPr lang="en-US" b="1" i="1" dirty="0" smtClean="0"/>
              <a:t>Dashboard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wawancara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kontributor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,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smtClean="0"/>
              <a:t>2 </a:t>
            </a:r>
            <a:r>
              <a:rPr lang="en-US" sz="2800" dirty="0" err="1" smtClean="0"/>
              <a:t>bagian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berperan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KIRI </a:t>
            </a:r>
            <a:r>
              <a:rPr lang="en-US" sz="2800" i="1" dirty="0" smtClean="0"/>
              <a:t>Dashboard</a:t>
            </a:r>
            <a:r>
              <a:rPr lang="en-US" sz="2800" dirty="0" smtClean="0"/>
              <a:t>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err="1" smtClean="0"/>
              <a:t>Bagian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 smtClean="0"/>
              <a:t>statis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/>
              <a:t> </a:t>
            </a:r>
            <a:r>
              <a:rPr lang="en-US" sz="2800" dirty="0" smtClean="0"/>
              <a:t>“index.html</a:t>
            </a:r>
            <a:r>
              <a:rPr lang="en-US" sz="2800" dirty="0"/>
              <a:t>’’, “</a:t>
            </a:r>
            <a:r>
              <a:rPr lang="en-US" sz="2800" dirty="0" err="1"/>
              <a:t>bukitjariangwt</a:t>
            </a:r>
            <a:r>
              <a:rPr lang="en-US" sz="2800" dirty="0" smtClean="0"/>
              <a:t>/”, </a:t>
            </a:r>
            <a:r>
              <a:rPr lang="en-US" sz="2800" dirty="0" err="1" smtClean="0"/>
              <a:t>dan</a:t>
            </a:r>
            <a:r>
              <a:rPr lang="en-US" sz="2800" dirty="0"/>
              <a:t>  “images</a:t>
            </a:r>
            <a:r>
              <a:rPr lang="en-US" sz="2800" dirty="0" smtClean="0"/>
              <a:t>/”.</a:t>
            </a:r>
            <a:endParaRPr lang="en-US" sz="28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Fungsi</a:t>
            </a:r>
            <a:r>
              <a:rPr lang="en-US" dirty="0" smtClean="0"/>
              <a:t>: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i="1" dirty="0" smtClean="0"/>
              <a:t>server </a:t>
            </a:r>
            <a:r>
              <a:rPr lang="en-US" sz="2800" i="1" dirty="0" smtClean="0"/>
              <a:t>side </a:t>
            </a:r>
            <a:r>
              <a:rPr lang="en-US" sz="2800" dirty="0" smtClean="0"/>
              <a:t>(</a:t>
            </a:r>
            <a:r>
              <a:rPr lang="en-US" sz="2800" i="1" dirty="0" smtClean="0"/>
              <a:t>file</a:t>
            </a:r>
            <a:r>
              <a:rPr lang="en-US" sz="2800" dirty="0" smtClean="0"/>
              <a:t> “</a:t>
            </a:r>
            <a:r>
              <a:rPr lang="en-US" sz="2800" dirty="0" err="1" smtClean="0"/>
              <a:t>handle.php</a:t>
            </a:r>
            <a:r>
              <a:rPr lang="en-US" sz="2800" dirty="0" smtClean="0"/>
              <a:t>”</a:t>
            </a:r>
            <a:r>
              <a:rPr lang="en-US" sz="2800" dirty="0" smtClean="0"/>
              <a:t>)</a:t>
            </a:r>
            <a:r>
              <a:rPr lang="en-US" sz="2800" i="1" dirty="0" smtClean="0"/>
              <a:t>.</a:t>
            </a:r>
            <a:endParaRPr lang="en-US" sz="2800" i="1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Fungsi</a:t>
            </a:r>
            <a:r>
              <a:rPr lang="en-US" dirty="0" smtClean="0"/>
              <a:t>: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permintaan-permintaan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3638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Masalah</a:t>
            </a:r>
            <a:r>
              <a:rPr lang="en-US" b="1" dirty="0" smtClean="0"/>
              <a:t>: </a:t>
            </a:r>
            <a:r>
              <a:rPr lang="en-US" b="1" dirty="0" err="1" smtClean="0"/>
              <a:t>Arsitektur</a:t>
            </a:r>
            <a:r>
              <a:rPr lang="en-US" b="1" dirty="0" smtClean="0"/>
              <a:t> KIRI </a:t>
            </a:r>
            <a:r>
              <a:rPr lang="en-US" b="1" i="1" dirty="0" smtClean="0"/>
              <a:t>Dashboard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3200" dirty="0" smtClean="0"/>
              <a:t> View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 smtClean="0"/>
              <a:t>statis</a:t>
            </a:r>
            <a:r>
              <a:rPr lang="en-US" sz="2800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en-US" sz="32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3200" dirty="0" smtClean="0"/>
              <a:t> Controller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i="1" dirty="0" smtClean="0"/>
              <a:t>server side.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FF0000"/>
                </a:solidFill>
              </a:rPr>
              <a:t> Model</a:t>
            </a:r>
            <a:endParaRPr lang="en-US" sz="3200" dirty="0">
              <a:solidFill>
                <a:srgbClr val="FF0000"/>
              </a:solidFill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Tidak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ada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Picture 2" descr="D:\Kuliah\Skripsi\SKRIPSI\Skripsi\doc\PPT\Gambar\1_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400" y="2512027"/>
            <a:ext cx="5333600" cy="38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35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err="1" smtClean="0"/>
              <a:t>Alternatif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Bahasa</a:t>
            </a:r>
            <a:r>
              <a:rPr lang="en-US" b="1" dirty="0" smtClean="0"/>
              <a:t> Java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smtClean="0"/>
              <a:t>orang.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PHP.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Sebab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yang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2" descr="D:\Kuliah\Skripsi\SKRIPSI\Skripsi\doc\PPT\Gambar\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95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Bahasa</a:t>
            </a:r>
            <a:r>
              <a:rPr lang="en-US" b="1" dirty="0" smtClean="0"/>
              <a:t> Java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D:\Kuliah\Skripsi\SKRIPSI\Skripsi\doc\PPT\Gambar\bahasa 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" y="2667000"/>
            <a:ext cx="8010526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Kuliah\Skripsi\SKRIPSI\Skripsi\doc\PPT\Gambar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91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Sistematika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Latar</a:t>
            </a:r>
            <a:r>
              <a:rPr lang="en-US" sz="2800" dirty="0" smtClean="0"/>
              <a:t> </a:t>
            </a:r>
            <a:r>
              <a:rPr lang="en-US" sz="2800" dirty="0" err="1" smtClean="0"/>
              <a:t>Belakang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Teknologi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Demo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07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Kuliah\Skripsi\SKRIPSI\Skripsi\doc\PPT\Gambar\diagrams_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742" y="3571046"/>
            <a:ext cx="6239458" cy="343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Play Framework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framework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/>
              <a:t>implementasi</a:t>
            </a:r>
            <a:r>
              <a:rPr lang="en-US" dirty="0"/>
              <a:t> Java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smtClean="0"/>
              <a:t>web.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arsitekturnya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MVC (</a:t>
            </a:r>
            <a:r>
              <a:rPr lang="en-US" i="1" dirty="0"/>
              <a:t>Model View </a:t>
            </a:r>
            <a:r>
              <a:rPr lang="en-US" i="1" dirty="0" smtClean="0"/>
              <a:t>Controller</a:t>
            </a:r>
            <a:r>
              <a:rPr lang="en-US" dirty="0" smtClean="0"/>
              <a:t>).</a:t>
            </a:r>
          </a:p>
          <a:p>
            <a:pPr algn="just"/>
            <a:endParaRPr lang="en-US" dirty="0"/>
          </a:p>
        </p:txBody>
      </p:sp>
      <p:pic>
        <p:nvPicPr>
          <p:cNvPr id="5122" name="Picture 2" descr="D:\Kuliah\Skripsi\SKRIPSI\Skripsi\doc\PPT\Gambar\play_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85" y="508672"/>
            <a:ext cx="1944015" cy="10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8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err="1" smtClean="0"/>
              <a:t>Solusi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24800" cy="17526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Dibuatlah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KIRI </a:t>
            </a:r>
            <a:r>
              <a:rPr lang="en-US" i="1" dirty="0" smtClean="0"/>
              <a:t>Dashboard Server Side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semula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PHP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Play </a:t>
            </a:r>
            <a:r>
              <a:rPr lang="en-US" dirty="0" smtClean="0"/>
              <a:t>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sz="4800" b="1" cap="none" dirty="0"/>
              <a:t>2</a:t>
            </a:r>
            <a:r>
              <a:rPr lang="en-US" sz="4800" b="1" cap="none" dirty="0" smtClean="0"/>
              <a:t>. </a:t>
            </a:r>
            <a:r>
              <a:rPr lang="en-US" sz="4800" b="1" cap="none" dirty="0" err="1" smtClean="0"/>
              <a:t>Teknologi</a:t>
            </a:r>
            <a:r>
              <a:rPr lang="en-US" sz="4800" b="1" cap="none" dirty="0" smtClean="0"/>
              <a:t> yang </a:t>
            </a:r>
            <a:r>
              <a:rPr lang="en-US" sz="4800" b="1" cap="none" dirty="0" err="1" smtClean="0"/>
              <a:t>Digunakan</a:t>
            </a:r>
            <a:endParaRPr lang="en-US" sz="4800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Teknologi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MySQL Spatial Extensions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JDBC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JSON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Play Framework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513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smtClean="0"/>
              <a:t>MySQL Spatial Extensions</a:t>
            </a:r>
            <a:endParaRPr lang="en-US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i="1" cap="none" dirty="0" smtClean="0"/>
              <a:t>Geographic Feature</a:t>
            </a:r>
            <a:endParaRPr lang="en-US" b="1" i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1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Geographic Feature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err="1" smtClean="0"/>
              <a:t>Definisi</a:t>
            </a:r>
            <a:endParaRPr lang="en-US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bumi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penunjuk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keberadaannya</a:t>
            </a:r>
            <a:r>
              <a:rPr lang="en-US" dirty="0" smtClean="0"/>
              <a:t>.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algn="just"/>
            <a:r>
              <a:rPr lang="en-US" dirty="0" err="1"/>
              <a:t>Geometri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i="1" dirty="0"/>
              <a:t>geographic feature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Suatu</a:t>
            </a:r>
            <a:r>
              <a:rPr lang="en-US" dirty="0"/>
              <a:t> “</a:t>
            </a:r>
            <a:r>
              <a:rPr lang="en-US" i="1" dirty="0"/>
              <a:t>feature</a:t>
            </a:r>
            <a:r>
              <a:rPr lang="en-US" dirty="0"/>
              <a:t>”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istilah</a:t>
            </a:r>
            <a:r>
              <a:rPr lang="en-US" dirty="0"/>
              <a:t> </a:t>
            </a:r>
            <a:r>
              <a:rPr lang="en-US" i="1" dirty="0" smtClean="0"/>
              <a:t>geographic </a:t>
            </a:r>
            <a:r>
              <a:rPr lang="en-US" i="1" dirty="0"/>
              <a:t>feature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i="1" dirty="0" smtClean="0"/>
              <a:t>An </a:t>
            </a:r>
            <a:r>
              <a:rPr lang="en-US" i="1" dirty="0"/>
              <a:t>entity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gunung</a:t>
            </a:r>
            <a:r>
              <a:rPr lang="en-US" dirty="0"/>
              <a:t>, </a:t>
            </a:r>
            <a:r>
              <a:rPr lang="en-US" dirty="0" err="1"/>
              <a:t>kolam</a:t>
            </a:r>
            <a:r>
              <a:rPr lang="en-US" dirty="0"/>
              <a:t>,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i="1" dirty="0"/>
              <a:t>space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, </a:t>
            </a:r>
            <a:r>
              <a:rPr lang="en-US" dirty="0" err="1"/>
              <a:t>cuaca</a:t>
            </a:r>
            <a:r>
              <a:rPr lang="en-US" dirty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i="1" dirty="0" smtClean="0"/>
              <a:t> A </a:t>
            </a:r>
            <a:r>
              <a:rPr lang="en-US" i="1" dirty="0"/>
              <a:t>definable location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persimpangan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35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smtClean="0"/>
              <a:t>MySQL</a:t>
            </a:r>
            <a:endParaRPr lang="en-US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err="1" smtClean="0"/>
              <a:t>Definisi</a:t>
            </a:r>
            <a:endParaRPr lang="en-US" sz="2800" dirty="0" smtClean="0"/>
          </a:p>
          <a:p>
            <a:pPr lvl="1" algn="just">
              <a:buFont typeface="Wingdings" pitchFamily="2" charset="2"/>
              <a:buChar char="Ø"/>
            </a:pPr>
            <a:r>
              <a:rPr lang="nn-NO" sz="2400" dirty="0"/>
              <a:t>Salah satu perangkat lunak yang dapat digunakan untuk mengatur pengolahan data suatu situs web</a:t>
            </a:r>
            <a:r>
              <a:rPr lang="nn-NO" sz="2400" dirty="0" smtClean="0"/>
              <a:t>.</a:t>
            </a:r>
          </a:p>
          <a:p>
            <a:pPr marL="274320" lvl="1" indent="0" algn="just">
              <a:buNone/>
            </a:pPr>
            <a:endParaRPr lang="en-US" sz="2400" dirty="0" smtClean="0"/>
          </a:p>
          <a:p>
            <a:pPr algn="just"/>
            <a:r>
              <a:rPr lang="en-US" sz="2800" dirty="0" err="1" smtClean="0"/>
              <a:t>Bentuk</a:t>
            </a:r>
            <a:endParaRPr lang="en-US" sz="28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 smtClean="0"/>
              <a:t>Sekumpulan</a:t>
            </a:r>
            <a:r>
              <a:rPr lang="en-US" sz="2400" dirty="0" smtClean="0"/>
              <a:t> </a:t>
            </a:r>
            <a:r>
              <a:rPr lang="en-US" sz="2400" dirty="0" err="1"/>
              <a:t>tabel</a:t>
            </a:r>
            <a:r>
              <a:rPr lang="en-US" sz="2400" dirty="0"/>
              <a:t> yang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yang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575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MySQL: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US" sz="3200" dirty="0" smtClean="0"/>
          </a:p>
          <a:p>
            <a:pPr algn="just"/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tabel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MySQL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err="1" smtClean="0"/>
              <a:t>Kolom</a:t>
            </a:r>
            <a:endParaRPr lang="en-US" sz="2400" dirty="0" smtClean="0"/>
          </a:p>
          <a:p>
            <a:pPr lvl="2" algn="just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err="1" smtClean="0"/>
              <a:t>Menyatakan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.</a:t>
            </a:r>
            <a:endParaRPr lang="en-US" sz="2000" dirty="0"/>
          </a:p>
          <a:p>
            <a:pPr marL="548640" lvl="2" indent="0" algn="just">
              <a:buNone/>
            </a:pPr>
            <a:endParaRPr lang="en-US" sz="20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(</a:t>
            </a:r>
            <a:r>
              <a:rPr lang="en-US" sz="2400" dirty="0" err="1" smtClean="0"/>
              <a:t>istilah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i="1" dirty="0" smtClean="0"/>
              <a:t>record</a:t>
            </a:r>
            <a:r>
              <a:rPr lang="en-US" sz="2400" dirty="0" smtClean="0"/>
              <a:t>)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Banyaknya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endParaRPr lang="en-US" sz="24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10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smtClean="0"/>
              <a:t>1. </a:t>
            </a:r>
            <a:r>
              <a:rPr lang="en-US" b="1" cap="none" dirty="0" err="1" smtClean="0"/>
              <a:t>Latar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Belakang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MySQL: </a:t>
            </a:r>
            <a:r>
              <a:rPr lang="en-US" b="1" dirty="0" err="1" smtClean="0"/>
              <a:t>Contoh</a:t>
            </a:r>
            <a:r>
              <a:rPr lang="en-US" b="1" dirty="0"/>
              <a:t>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US" sz="24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  <p:pic>
        <p:nvPicPr>
          <p:cNvPr id="7171" name="Picture 3" descr="D:\Kuliah\Skripsi\SKRIPSI\Skripsi\doc\PPT\Gambar\tabel 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1752600"/>
            <a:ext cx="907593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3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MySQL: </a:t>
            </a:r>
            <a:r>
              <a:rPr lang="en-US" b="1" dirty="0" err="1" smtClean="0"/>
              <a:t>Penamaan</a:t>
            </a:r>
            <a:r>
              <a:rPr lang="en-US" b="1" dirty="0" smtClean="0"/>
              <a:t> </a:t>
            </a:r>
            <a:r>
              <a:rPr lang="en-US" b="1" dirty="0" err="1" smtClean="0"/>
              <a:t>Kolom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Membutuhkan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penentuan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ingin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: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i="1" dirty="0" err="1" smtClean="0"/>
              <a:t>Varchar</a:t>
            </a:r>
            <a:r>
              <a:rPr lang="en-US" sz="2400" dirty="0" smtClean="0"/>
              <a:t>,</a:t>
            </a:r>
            <a:r>
              <a:rPr lang="en-US" sz="2400" i="1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kata</a:t>
            </a:r>
            <a:endParaRPr lang="en-US" sz="2400" i="1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/>
              <a:t> </a:t>
            </a:r>
            <a:r>
              <a:rPr lang="en-US" sz="2400" i="1" dirty="0" err="1" smtClean="0"/>
              <a:t>Int</a:t>
            </a:r>
            <a:r>
              <a:rPr lang="en-US" sz="2400" dirty="0" smtClean="0"/>
              <a:t>,</a:t>
            </a:r>
            <a:r>
              <a:rPr lang="en-US" sz="2400" i="1" dirty="0" smtClean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 smtClean="0"/>
              <a:t>angka</a:t>
            </a:r>
            <a:endParaRPr lang="en-US" sz="2400" i="1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 smtClean="0"/>
              <a:t> Boolean</a:t>
            </a:r>
            <a:r>
              <a:rPr lang="en-US" sz="2400" dirty="0" smtClean="0"/>
              <a:t>,</a:t>
            </a:r>
            <a:r>
              <a:rPr lang="en-US" sz="2400" i="1" dirty="0" smtClean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“</a:t>
            </a:r>
            <a:r>
              <a:rPr lang="en-US" sz="2400" i="1" dirty="0"/>
              <a:t>true</a:t>
            </a:r>
            <a:r>
              <a:rPr lang="en-US" sz="2400" dirty="0" smtClean="0"/>
              <a:t>” </a:t>
            </a:r>
            <a:r>
              <a:rPr lang="en-US" sz="2400" dirty="0" err="1" smtClean="0"/>
              <a:t>atau</a:t>
            </a:r>
            <a:r>
              <a:rPr lang="en-US" sz="2400" dirty="0" smtClean="0"/>
              <a:t> “</a:t>
            </a:r>
            <a:r>
              <a:rPr lang="en-US" sz="2400" i="1" dirty="0"/>
              <a:t>false</a:t>
            </a:r>
            <a:r>
              <a:rPr lang="en-US" sz="2400" dirty="0" smtClean="0"/>
              <a:t>”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0782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MySQL Spatial Extensions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/>
              <a:t>Perluasan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tipe-tipe</a:t>
            </a:r>
            <a:r>
              <a:rPr lang="en-US" dirty="0"/>
              <a:t> data yang </a:t>
            </a:r>
            <a:r>
              <a:rPr lang="en-US" dirty="0" err="1"/>
              <a:t>disediakan</a:t>
            </a:r>
            <a:r>
              <a:rPr lang="en-US" dirty="0"/>
              <a:t> MySQL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geographic feature</a:t>
            </a:r>
            <a:r>
              <a:rPr lang="en-US" dirty="0" smtClean="0"/>
              <a:t>.</a:t>
            </a:r>
            <a:endParaRPr lang="en-US" sz="1800" dirty="0" smtClean="0"/>
          </a:p>
          <a:p>
            <a:pPr lvl="1" algn="just">
              <a:buFont typeface="Wingdings" pitchFamily="2" charset="2"/>
              <a:buChar char="Ø"/>
            </a:pPr>
            <a:endParaRPr lang="en-US" sz="1800" dirty="0" smtClean="0"/>
          </a:p>
          <a:p>
            <a:pPr algn="just"/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i="1" dirty="0"/>
              <a:t>spatial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dikelompokan</a:t>
            </a:r>
            <a:r>
              <a:rPr lang="en-US" dirty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 smtClean="0"/>
              <a:t>jenis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313872"/>
            <a:ext cx="404469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Geometry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70C0"/>
                </a:solidFill>
              </a:rPr>
              <a:t>Point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i="1" dirty="0" err="1" smtClean="0">
                <a:solidFill>
                  <a:srgbClr val="0070C0"/>
                </a:solidFill>
              </a:rPr>
              <a:t>LineString</a:t>
            </a:r>
            <a:endParaRPr lang="en-US" b="1" i="1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Polygon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4313872"/>
            <a:ext cx="453201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err="1"/>
              <a:t>MultiPoint</a:t>
            </a:r>
            <a:endParaRPr lang="en-US" i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err="1" smtClean="0"/>
              <a:t>MultiLineString</a:t>
            </a:r>
            <a:endParaRPr lang="en-US" i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err="1" smtClean="0"/>
              <a:t>MultiPolygon</a:t>
            </a:r>
            <a:endParaRPr lang="en-US" i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err="1" smtClean="0"/>
              <a:t>GeometryCollection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293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Point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geometri</a:t>
            </a:r>
            <a:r>
              <a:rPr lang="en-US" dirty="0"/>
              <a:t>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koordinat</a:t>
            </a:r>
            <a:r>
              <a:rPr lang="en-US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endParaRPr lang="en-US" sz="1800" dirty="0" smtClean="0"/>
          </a:p>
          <a:p>
            <a:pPr algn="just"/>
            <a:r>
              <a:rPr lang="en-US" dirty="0" err="1" smtClean="0">
                <a:solidFill>
                  <a:srgbClr val="0070C0"/>
                </a:solidFill>
              </a:rPr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Nilai</a:t>
            </a:r>
            <a:r>
              <a:rPr lang="en-US" dirty="0" smtClean="0"/>
              <a:t> X,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bujur</a:t>
            </a:r>
            <a:r>
              <a:rPr lang="en-US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Nilai</a:t>
            </a:r>
            <a:r>
              <a:rPr lang="en-US" dirty="0" smtClean="0"/>
              <a:t> Y,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lintang</a:t>
            </a:r>
            <a:r>
              <a:rPr lang="en-US" dirty="0" smtClean="0"/>
              <a:t>.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algn="just"/>
            <a:r>
              <a:rPr lang="en-US" sz="2800" dirty="0" err="1" smtClean="0"/>
              <a:t>Contoh</a:t>
            </a:r>
            <a:r>
              <a:rPr lang="en-US" sz="2800" dirty="0" smtClean="0"/>
              <a:t>:</a:t>
            </a:r>
            <a:endParaRPr lang="en-US" sz="2800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UNPAR </a:t>
            </a:r>
            <a:r>
              <a:rPr lang="en-US" dirty="0" err="1" smtClean="0"/>
              <a:t>direpresentasikan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koordinat</a:t>
            </a:r>
            <a:r>
              <a:rPr lang="en-US" dirty="0"/>
              <a:t> </a:t>
            </a:r>
            <a:r>
              <a:rPr lang="en-US" dirty="0" smtClean="0"/>
              <a:t>X=107.6049079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Y</a:t>
            </a:r>
            <a:r>
              <a:rPr lang="en-US" dirty="0" smtClean="0"/>
              <a:t>=-6.874735.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3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Point: </a:t>
            </a:r>
            <a:r>
              <a:rPr lang="en-US" b="1" dirty="0" err="1" smtClean="0"/>
              <a:t>Contoh</a:t>
            </a:r>
            <a:r>
              <a:rPr lang="en-US" b="1" i="1" dirty="0" smtClean="0"/>
              <a:t> Point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Kuliah\Skripsi\SKRIPSI\Skripsi\doc\DokumenSkripsi\Gambar\2_p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42824"/>
            <a:ext cx="8839200" cy="475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5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LineString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Definisi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sz="1800" dirty="0" smtClean="0"/>
              <a:t>Garis </a:t>
            </a:r>
            <a:r>
              <a:rPr lang="sv-SE" sz="1800" dirty="0"/>
              <a:t>yang terbentuk dari </a:t>
            </a:r>
            <a:r>
              <a:rPr lang="sv-SE" sz="1800" dirty="0" smtClean="0"/>
              <a:t>sekumpulan </a:t>
            </a:r>
            <a:r>
              <a:rPr lang="sv-SE" sz="1800" i="1" dirty="0" smtClean="0"/>
              <a:t>point.</a:t>
            </a:r>
            <a:r>
              <a:rPr lang="en-US" sz="1600" dirty="0"/>
              <a:t> </a:t>
            </a:r>
            <a:r>
              <a:rPr lang="en-US" sz="1800" dirty="0" err="1" smtClean="0"/>
              <a:t>Sekumpulan</a:t>
            </a:r>
            <a:r>
              <a:rPr lang="en-US" sz="1800" dirty="0" smtClean="0"/>
              <a:t> </a:t>
            </a:r>
            <a:r>
              <a:rPr lang="en-US" sz="1800" i="1" dirty="0" smtClean="0"/>
              <a:t>point</a:t>
            </a:r>
            <a:r>
              <a:rPr lang="en-US" sz="1800" dirty="0" smtClean="0"/>
              <a:t> </a:t>
            </a:r>
            <a:r>
              <a:rPr lang="en-US" sz="1800" dirty="0" err="1" smtClean="0"/>
              <a:t>berarti</a:t>
            </a:r>
            <a:r>
              <a:rPr lang="en-US" sz="1800" dirty="0" smtClean="0"/>
              <a:t> </a:t>
            </a:r>
            <a:r>
              <a:rPr lang="en-US" sz="1800" dirty="0" err="1" smtClean="0"/>
              <a:t>terdiri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sekumpulan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koordinat</a:t>
            </a:r>
            <a:r>
              <a:rPr lang="en-US" sz="1800" i="1" dirty="0" smtClean="0"/>
              <a:t>.</a:t>
            </a:r>
          </a:p>
          <a:p>
            <a:pPr algn="just"/>
            <a:endParaRPr lang="en-US" sz="2000" i="1" dirty="0">
              <a:solidFill>
                <a:srgbClr val="0070C0"/>
              </a:solidFill>
            </a:endParaRPr>
          </a:p>
          <a:p>
            <a:pPr algn="just"/>
            <a:r>
              <a:rPr lang="en-US" sz="2000" dirty="0" err="1" smtClean="0">
                <a:solidFill>
                  <a:srgbClr val="0070C0"/>
                </a:solidFill>
              </a:rPr>
              <a:t>Sekumpulan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koordinat</a:t>
            </a:r>
            <a:r>
              <a:rPr lang="en-US" sz="20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/>
              <a:t>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…</a:t>
            </a:r>
            <a:r>
              <a:rPr lang="en-US" sz="1800" dirty="0" err="1" smtClean="0"/>
              <a:t>X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 </a:t>
            </a:r>
            <a:endParaRPr lang="en-US" sz="1800" baseline="-250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/>
              <a:t>Y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…</a:t>
            </a:r>
            <a:r>
              <a:rPr lang="en-US" sz="1800" dirty="0" err="1" smtClean="0"/>
              <a:t>Y</a:t>
            </a:r>
            <a:r>
              <a:rPr lang="en-US" sz="1800" baseline="-25000" dirty="0" err="1" smtClean="0"/>
              <a:t>n</a:t>
            </a:r>
            <a:endParaRPr lang="en-US" sz="1800" baseline="-250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1800" dirty="0" err="1" smtClean="0"/>
              <a:t>Dimana</a:t>
            </a:r>
            <a:r>
              <a:rPr lang="en-US" sz="1800" dirty="0" smtClean="0"/>
              <a:t> n </a:t>
            </a:r>
            <a:r>
              <a:rPr lang="en-US" sz="1800" dirty="0" err="1" smtClean="0"/>
              <a:t>menyatakan</a:t>
            </a:r>
            <a:r>
              <a:rPr lang="en-US" sz="1800" dirty="0" smtClean="0"/>
              <a:t> </a:t>
            </a:r>
            <a:r>
              <a:rPr lang="en-US" sz="1800" dirty="0" err="1" smtClean="0"/>
              <a:t>banyaknya</a:t>
            </a:r>
            <a:r>
              <a:rPr lang="en-US" sz="1800" dirty="0" smtClean="0"/>
              <a:t> </a:t>
            </a:r>
            <a:r>
              <a:rPr lang="en-US" sz="1800" i="1" dirty="0" smtClean="0"/>
              <a:t>point.</a:t>
            </a:r>
          </a:p>
          <a:p>
            <a:pPr marL="274320" lvl="1" indent="0" algn="just">
              <a:buNone/>
            </a:pPr>
            <a:endParaRPr lang="en-US" sz="1800" i="1" dirty="0" smtClean="0"/>
          </a:p>
          <a:p>
            <a:pPr marL="182880" lvl="1" algn="just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92D050"/>
                </a:solidFill>
              </a:rPr>
              <a:t>koordinat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koordinat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 smtClean="0"/>
              <a:t>.</a:t>
            </a:r>
          </a:p>
          <a:p>
            <a:pPr marL="274320" lvl="1" indent="0" algn="just">
              <a:buNone/>
            </a:pPr>
            <a:endParaRPr lang="en-US" sz="1800" i="1" dirty="0" smtClean="0"/>
          </a:p>
          <a:p>
            <a:pPr algn="just"/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  <a:p>
            <a:pPr lvl="1" algn="just">
              <a:buFont typeface="Wingdings" pitchFamily="2" charset="2"/>
              <a:buChar char="Ø"/>
            </a:pPr>
            <a:r>
              <a:rPr lang="en-US" sz="1800" dirty="0" err="1" smtClean="0"/>
              <a:t>Rute</a:t>
            </a:r>
            <a:r>
              <a:rPr lang="en-US" sz="1800" dirty="0" smtClean="0"/>
              <a:t> </a:t>
            </a:r>
            <a:r>
              <a:rPr lang="en-US" sz="1800" dirty="0" err="1" smtClean="0"/>
              <a:t>jalan</a:t>
            </a:r>
            <a:r>
              <a:rPr lang="en-US" sz="1800" dirty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UNPAR </a:t>
            </a:r>
            <a:r>
              <a:rPr lang="en-US" sz="1800" dirty="0" err="1" smtClean="0"/>
              <a:t>menuju</a:t>
            </a:r>
            <a:r>
              <a:rPr lang="en-US" sz="1800" dirty="0" smtClean="0"/>
              <a:t> </a:t>
            </a:r>
            <a:r>
              <a:rPr lang="en-US" sz="1800" dirty="0" err="1" smtClean="0"/>
              <a:t>Galeri</a:t>
            </a:r>
            <a:r>
              <a:rPr lang="en-US" sz="1800" dirty="0" smtClean="0"/>
              <a:t> </a:t>
            </a:r>
            <a:r>
              <a:rPr lang="en-US" sz="1800" dirty="0" err="1" smtClean="0"/>
              <a:t>Ciumbuluit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709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LineString</a:t>
            </a:r>
            <a:r>
              <a:rPr lang="en-US" b="1" i="1" dirty="0"/>
              <a:t> </a:t>
            </a:r>
            <a:r>
              <a:rPr lang="en-US" b="1" i="1" dirty="0" smtClean="0"/>
              <a:t>: </a:t>
            </a:r>
            <a:r>
              <a:rPr lang="en-US" b="1" dirty="0" err="1" smtClean="0"/>
              <a:t>Contoh</a:t>
            </a:r>
            <a:r>
              <a:rPr lang="en-US" b="1" i="1" dirty="0" smtClean="0"/>
              <a:t> </a:t>
            </a:r>
            <a:r>
              <a:rPr lang="en-US" b="1" i="1" dirty="0" err="1"/>
              <a:t>LineString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Kuliah\Skripsi\SKRIPSI\Skripsi\doc\DokumenSkripsi\Gambar\2_linest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9024"/>
            <a:ext cx="8839200" cy="475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2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sz="4800" b="1" cap="none" dirty="0"/>
              <a:t>Format Well-Known Text (WKT)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Well-Known Text (WKT)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Definisi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/>
              <a:t>Salah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aturan</a:t>
            </a:r>
            <a:r>
              <a:rPr lang="en-US" sz="1800" dirty="0"/>
              <a:t> </a:t>
            </a:r>
            <a:r>
              <a:rPr lang="en-US" sz="1800" dirty="0" err="1"/>
              <a:t>penulisan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</a:t>
            </a:r>
            <a:r>
              <a:rPr lang="en-US" sz="1800" i="1" dirty="0"/>
              <a:t>spatial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 smtClean="0"/>
              <a:t>merepresentasikan</a:t>
            </a:r>
            <a:r>
              <a:rPr lang="en-US" sz="1800" dirty="0" smtClean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i="1" dirty="0"/>
              <a:t>geographic </a:t>
            </a:r>
            <a:r>
              <a:rPr lang="en-US" sz="1800" i="1" dirty="0" smtClean="0"/>
              <a:t>feature.</a:t>
            </a:r>
          </a:p>
          <a:p>
            <a:pPr marL="274320" lvl="1" indent="0" algn="just">
              <a:buNone/>
            </a:pPr>
            <a:endParaRPr lang="en-US" sz="1800" i="1" dirty="0" smtClean="0"/>
          </a:p>
          <a:p>
            <a:pPr algn="just"/>
            <a:r>
              <a:rPr lang="en-US" dirty="0" smtClean="0"/>
              <a:t>WKT	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yang </a:t>
            </a:r>
            <a:r>
              <a:rPr lang="en-US" dirty="0" err="1" smtClean="0"/>
              <a:t>dimodelkan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pertukaran</a:t>
            </a:r>
            <a:r>
              <a:rPr lang="en-US" dirty="0"/>
              <a:t> data </a:t>
            </a:r>
            <a:r>
              <a:rPr lang="en-US" dirty="0" err="1"/>
              <a:t>geometri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ASCII </a:t>
            </a:r>
            <a:r>
              <a:rPr lang="en-US" i="1" dirty="0" smtClean="0"/>
              <a:t>form.</a:t>
            </a:r>
            <a:endParaRPr lang="en-US" sz="1800" i="1" dirty="0"/>
          </a:p>
        </p:txBody>
      </p:sp>
      <p:pic>
        <p:nvPicPr>
          <p:cNvPr id="10242" name="Picture 2" descr="D:\Kuliah\Skripsi\SKRIPSI\Skripsi\doc\PPT\Gambar\format_w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7697788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9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Sistem</a:t>
            </a:r>
            <a:r>
              <a:rPr lang="en-US" dirty="0" smtClean="0"/>
              <a:t> KIRI </a:t>
            </a:r>
            <a:r>
              <a:rPr lang="en-US" dirty="0" err="1" smtClean="0"/>
              <a:t>menggunakan</a:t>
            </a:r>
            <a:r>
              <a:rPr lang="en-US" dirty="0" smtClean="0"/>
              <a:t> MySQL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pengolah</a:t>
            </a:r>
            <a:r>
              <a:rPr lang="en-US" dirty="0" smtClean="0"/>
              <a:t> data.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angkutan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KIRI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data </a:t>
            </a:r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i="1" dirty="0" err="1" smtClean="0"/>
              <a:t>LineString</a:t>
            </a:r>
            <a:r>
              <a:rPr lang="en-US" i="1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i="1" dirty="0" smtClean="0"/>
          </a:p>
          <a:p>
            <a:pPr algn="just"/>
            <a:endParaRPr lang="en-US" i="1" dirty="0"/>
          </a:p>
        </p:txBody>
      </p:sp>
      <p:pic>
        <p:nvPicPr>
          <p:cNvPr id="1026" name="Picture 2" descr="D:\Kuliah\Skripsi\SKRIPSI\Skripsi\doc\PPT\Gambar\penerapan_spat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3905250"/>
            <a:ext cx="95631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err="1" smtClean="0"/>
              <a:t>Apa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itu</a:t>
            </a:r>
            <a:r>
              <a:rPr lang="en-US" b="1" cap="none" dirty="0" smtClean="0"/>
              <a:t> KIRI?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1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i="1" dirty="0" err="1" smtClean="0"/>
              <a:t>LineString</a:t>
            </a:r>
            <a:r>
              <a:rPr lang="en-US" i="1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MySQL </a:t>
            </a:r>
            <a:r>
              <a:rPr lang="en-US" dirty="0" err="1" smtClean="0"/>
              <a:t>menggunakan</a:t>
            </a:r>
            <a:r>
              <a:rPr lang="en-US" dirty="0" smtClean="0"/>
              <a:t> format WKT.</a:t>
            </a:r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format WKT </a:t>
            </a:r>
            <a:r>
              <a:rPr lang="en-US" dirty="0" err="1" smtClean="0"/>
              <a:t>dalam</a:t>
            </a:r>
            <a:r>
              <a:rPr lang="en-US" dirty="0" smtClean="0"/>
              <a:t> MySQL:</a:t>
            </a:r>
          </a:p>
          <a:p>
            <a:pPr algn="just"/>
            <a:endParaRPr lang="en-US" i="1" dirty="0" smtClean="0"/>
          </a:p>
          <a:p>
            <a:pPr algn="just"/>
            <a:endParaRPr lang="en-US" i="1" dirty="0"/>
          </a:p>
        </p:txBody>
      </p:sp>
      <p:pic>
        <p:nvPicPr>
          <p:cNvPr id="11266" name="Picture 2" descr="D:\Kuliah\Skripsi\SKRIPSI\Skripsi\doc\PPT\Gambar\penerapan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0"/>
            <a:ext cx="8764354" cy="18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04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smtClean="0"/>
              <a:t>JDBC</a:t>
            </a:r>
            <a:endParaRPr lang="en-US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/>
              <a:t>Bagian </a:t>
            </a:r>
            <a:r>
              <a:rPr lang="sv-SE" dirty="0"/>
              <a:t>dari Java API yang dapat digunakan untuk mengakses semua jenis </a:t>
            </a:r>
            <a:r>
              <a:rPr lang="sv-SE" dirty="0" smtClean="0"/>
              <a:t>data yang </a:t>
            </a:r>
            <a:r>
              <a:rPr lang="sv-SE" dirty="0"/>
              <a:t>terstruktur, terutama data yang tersimpan dalam suatu </a:t>
            </a:r>
            <a:r>
              <a:rPr lang="sv-SE" i="1" dirty="0"/>
              <a:t>Relational </a:t>
            </a:r>
            <a:r>
              <a:rPr lang="sv-SE" i="1" dirty="0" smtClean="0"/>
              <a:t>Database</a:t>
            </a:r>
            <a:r>
              <a:rPr lang="sv-SE" dirty="0" smtClean="0"/>
              <a:t>.</a:t>
            </a:r>
            <a:endParaRPr lang="en-US" sz="2400" i="1" dirty="0">
              <a:solidFill>
                <a:srgbClr val="0070C0"/>
              </a:solidFill>
            </a:endParaRPr>
          </a:p>
          <a:p>
            <a:pPr marL="274320" lvl="1" indent="0" algn="just">
              <a:buNone/>
            </a:pPr>
            <a:endParaRPr lang="en-US" i="1" dirty="0" smtClean="0"/>
          </a:p>
          <a:p>
            <a:pPr algn="just"/>
            <a:r>
              <a:rPr lang="en-US" sz="2800" dirty="0" err="1" smtClean="0"/>
              <a:t>Fungsi</a:t>
            </a:r>
            <a:r>
              <a:rPr lang="en-US" sz="2800" dirty="0" smtClean="0"/>
              <a:t>:</a:t>
            </a:r>
            <a:endParaRPr lang="en-US" sz="2800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/>
              <a:t>aplikasi</a:t>
            </a:r>
            <a:r>
              <a:rPr lang="en-US" dirty="0"/>
              <a:t> Java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database</a:t>
            </a:r>
            <a:r>
              <a:rPr lang="en-US" dirty="0" smtClean="0"/>
              <a:t>,</a:t>
            </a:r>
            <a:endParaRPr lang="en-US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i="1" dirty="0"/>
              <a:t>queries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pembaharuan</a:t>
            </a:r>
            <a:r>
              <a:rPr lang="en-US" dirty="0"/>
              <a:t> </a:t>
            </a:r>
            <a:r>
              <a:rPr lang="en-US" i="1" dirty="0"/>
              <a:t>statement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 smtClean="0"/>
              <a:t>database</a:t>
            </a:r>
            <a:r>
              <a:rPr lang="en-US" dirty="0" smtClean="0"/>
              <a:t>,</a:t>
            </a:r>
            <a:endParaRPr lang="en-US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i="1" dirty="0" smtClean="0"/>
              <a:t>queries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3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JDBC: </a:t>
            </a:r>
            <a:r>
              <a:rPr lang="en-US" b="1" dirty="0" err="1" smtClean="0"/>
              <a:t>Contoh</a:t>
            </a:r>
            <a:endParaRPr lang="en-US" b="1" dirty="0"/>
          </a:p>
        </p:txBody>
      </p:sp>
      <p:pic>
        <p:nvPicPr>
          <p:cNvPr id="2050" name="Picture 2" descr="D:\Kuliah\Skripsi\SKRIPSI\Skripsi\doc\PPT\Gambar\contoh_jd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45513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457200" y="51054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itchFamily="2" charset="2"/>
              <a:buChar char="Ø"/>
            </a:pP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Java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 smtClean="0"/>
              <a:t>database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baris</a:t>
            </a:r>
            <a:r>
              <a:rPr lang="en-US" dirty="0" smtClean="0">
                <a:solidFill>
                  <a:srgbClr val="0070C0"/>
                </a:solidFill>
              </a:rPr>
              <a:t> 3-6</a:t>
            </a:r>
            <a:r>
              <a:rPr lang="en-US" dirty="0" smtClean="0"/>
              <a:t>),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i="1" dirty="0"/>
              <a:t>queries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pembaharuan</a:t>
            </a:r>
            <a:r>
              <a:rPr lang="en-US" dirty="0"/>
              <a:t> </a:t>
            </a:r>
            <a:r>
              <a:rPr lang="en-US" i="1" dirty="0"/>
              <a:t>statement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 smtClean="0"/>
              <a:t>database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baris</a:t>
            </a:r>
            <a:r>
              <a:rPr lang="en-US" dirty="0" smtClean="0">
                <a:solidFill>
                  <a:srgbClr val="0070C0"/>
                </a:solidFill>
              </a:rPr>
              <a:t> 8-9</a:t>
            </a:r>
            <a:r>
              <a:rPr lang="en-US" dirty="0" smtClean="0"/>
              <a:t>),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i="1" dirty="0"/>
              <a:t>queries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baris</a:t>
            </a:r>
            <a:r>
              <a:rPr lang="en-US" dirty="0" smtClean="0">
                <a:solidFill>
                  <a:srgbClr val="0070C0"/>
                </a:solidFill>
              </a:rPr>
              <a:t> 11-15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5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endParaRPr lang="en-US" dirty="0"/>
          </a:p>
        </p:txBody>
      </p:sp>
      <p:pic>
        <p:nvPicPr>
          <p:cNvPr id="3075" name="Picture 3" descr="D:\Kuliah\Skripsi\SKRIPSI\Skripsi\doc\PPT\Gambar\penerapan jd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600200"/>
            <a:ext cx="951579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457200" y="469487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itchFamily="2" charset="2"/>
              <a:buChar char="Ø"/>
            </a:pP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Java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 smtClean="0"/>
              <a:t>database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baris</a:t>
            </a:r>
            <a:r>
              <a:rPr lang="en-US" dirty="0" smtClean="0">
                <a:solidFill>
                  <a:srgbClr val="0070C0"/>
                </a:solidFill>
              </a:rPr>
              <a:t> 104</a:t>
            </a:r>
            <a:r>
              <a:rPr lang="en-US" dirty="0" smtClean="0"/>
              <a:t>), </a:t>
            </a:r>
            <a:r>
              <a:rPr lang="en-US" dirty="0" err="1" smtClean="0"/>
              <a:t>disederhanakan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Play Framework,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i="1" dirty="0"/>
              <a:t>queries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pembaharuan</a:t>
            </a:r>
            <a:r>
              <a:rPr lang="en-US" dirty="0"/>
              <a:t> </a:t>
            </a:r>
            <a:r>
              <a:rPr lang="en-US" i="1" dirty="0"/>
              <a:t>statement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 smtClean="0"/>
              <a:t>database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baris</a:t>
            </a:r>
            <a:r>
              <a:rPr lang="en-US" dirty="0" smtClean="0">
                <a:solidFill>
                  <a:srgbClr val="0070C0"/>
                </a:solidFill>
              </a:rPr>
              <a:t> 105-106</a:t>
            </a:r>
            <a:r>
              <a:rPr lang="en-US" dirty="0" smtClean="0"/>
              <a:t>),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i="1" dirty="0"/>
              <a:t>queries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baris</a:t>
            </a:r>
            <a:r>
              <a:rPr lang="en-US" dirty="0" smtClean="0">
                <a:solidFill>
                  <a:srgbClr val="0070C0"/>
                </a:solidFill>
              </a:rPr>
              <a:t> 107-109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1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smtClean="0"/>
              <a:t>JSON</a:t>
            </a:r>
            <a:endParaRPr lang="en-US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JSON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/>
              <a:t>JSON (</a:t>
            </a:r>
            <a:r>
              <a:rPr lang="sv-SE" i="1" dirty="0"/>
              <a:t>JavaScript Object Notation</a:t>
            </a:r>
            <a:r>
              <a:rPr lang="sv-SE" dirty="0"/>
              <a:t>) adalah sebuah format pertukaran data </a:t>
            </a:r>
            <a:r>
              <a:rPr lang="sv-SE" dirty="0" smtClean="0"/>
              <a:t>ringan.</a:t>
            </a:r>
          </a:p>
          <a:p>
            <a:pPr marL="274320" lvl="1" indent="0" algn="just">
              <a:buNone/>
            </a:pPr>
            <a:endParaRPr lang="en-US" i="1" dirty="0" smtClean="0"/>
          </a:p>
          <a:p>
            <a:pPr algn="just"/>
            <a:r>
              <a:rPr lang="en-US" dirty="0" err="1" smtClean="0">
                <a:sym typeface="Wingdings" pitchFamily="2" charset="2"/>
              </a:rPr>
              <a:t>Bentuk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yaitu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</a:t>
            </a:r>
            <a:r>
              <a:rPr lang="en-US" dirty="0" err="1" smtClean="0">
                <a:sym typeface="Wingdings" pitchFamily="2" charset="2"/>
              </a:rPr>
              <a:t>ekumpulan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pasangan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antara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i="1" dirty="0" smtClean="0">
                <a:sym typeface="Wingdings" pitchFamily="2" charset="2"/>
              </a:rPr>
              <a:t>Array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yaitu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sekumpulan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data </a:t>
            </a:r>
            <a:r>
              <a:rPr lang="en-US" dirty="0" err="1">
                <a:sym typeface="Wingdings" pitchFamily="2" charset="2"/>
              </a:rPr>
              <a:t>terstruktur</a:t>
            </a:r>
            <a:r>
              <a:rPr lang="en-US" dirty="0" smtClean="0">
                <a:sym typeface="Wingdings" pitchFamily="2" charset="2"/>
              </a:rPr>
              <a:t>. Data </a:t>
            </a:r>
            <a:r>
              <a:rPr lang="en-US" dirty="0" err="1" smtClean="0">
                <a:sym typeface="Wingdings" pitchFamily="2" charset="2"/>
              </a:rPr>
              <a:t>terstruktur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berupa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array.</a:t>
            </a:r>
            <a:endParaRPr lang="en-US" i="1" dirty="0"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Ø"/>
            </a:pPr>
            <a:endParaRPr lang="en-US" dirty="0" smtClean="0">
              <a:sym typeface="Wingdings" pitchFamily="2" charset="2"/>
            </a:endParaRPr>
          </a:p>
          <a:p>
            <a:pPr algn="just"/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berupa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i="1" dirty="0" smtClean="0">
                <a:sym typeface="Wingdings" pitchFamily="2" charset="2"/>
              </a:rPr>
              <a:t>String</a:t>
            </a:r>
            <a:r>
              <a:rPr lang="en-US" i="1" dirty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sekumpulan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karakter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diapit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tanda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kutip</a:t>
            </a:r>
            <a:r>
              <a:rPr lang="en-US" dirty="0" smtClean="0">
                <a:sym typeface="Wingdings" pitchFamily="2" charset="2"/>
              </a:rPr>
              <a:t> 2 (“</a:t>
            </a:r>
            <a:r>
              <a:rPr lang="en-US" dirty="0" err="1" smtClean="0">
                <a:sym typeface="Wingdings" pitchFamily="2" charset="2"/>
              </a:rPr>
              <a:t>sukses</a:t>
            </a:r>
            <a:r>
              <a:rPr lang="en-US" dirty="0" smtClean="0">
                <a:sym typeface="Wingdings" pitchFamily="2" charset="2"/>
              </a:rPr>
              <a:t>”).</a:t>
            </a:r>
            <a:endParaRPr lang="en-US" i="1" dirty="0" smtClean="0"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Angka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: 12.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i="1" dirty="0" smtClean="0">
                <a:sym typeface="Wingdings" pitchFamily="2" charset="2"/>
              </a:rPr>
              <a:t>true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i="1" dirty="0" smtClean="0">
                <a:sym typeface="Wingdings" pitchFamily="2" charset="2"/>
              </a:rPr>
              <a:t>false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null.</a:t>
            </a:r>
            <a:endParaRPr lang="en-US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414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JSON: </a:t>
            </a:r>
            <a:r>
              <a:rPr lang="en-US" b="1" dirty="0" err="1" smtClean="0"/>
              <a:t>Contoh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3200400"/>
            <a:ext cx="8915400" cy="35052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>
                <a:sym typeface="Wingdings" pitchFamily="2" charset="2"/>
              </a:rPr>
              <a:t>Sebuah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baris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1-4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0" indent="0" algn="just">
              <a:buNone/>
            </a:pPr>
            <a:endParaRPr lang="en-US" dirty="0" smtClean="0">
              <a:sym typeface="Wingdings" pitchFamily="2" charset="2"/>
            </a:endParaRPr>
          </a:p>
          <a:p>
            <a:pPr algn="just"/>
            <a:r>
              <a:rPr lang="en-US" dirty="0" err="1" smtClean="0">
                <a:sym typeface="Wingdings" pitchFamily="2" charset="2"/>
              </a:rPr>
              <a:t>Memiliki</a:t>
            </a:r>
            <a:r>
              <a:rPr lang="en-US" dirty="0" smtClean="0">
                <a:sym typeface="Wingdings" pitchFamily="2" charset="2"/>
              </a:rPr>
              <a:t> 2 </a:t>
            </a:r>
            <a:r>
              <a:rPr lang="en-US" dirty="0" err="1" smtClean="0">
                <a:sym typeface="Wingdings" pitchFamily="2" charset="2"/>
              </a:rPr>
              <a:t>buah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pasangan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baris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2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dan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3</a:t>
            </a:r>
            <a:r>
              <a:rPr lang="en-US" dirty="0" smtClean="0">
                <a:sym typeface="Wingdings" pitchFamily="2" charset="2"/>
              </a:rPr>
              <a:t>).</a:t>
            </a:r>
          </a:p>
          <a:p>
            <a:pPr algn="just"/>
            <a:endParaRPr lang="en-US" dirty="0">
              <a:sym typeface="Wingdings" pitchFamily="2" charset="2"/>
            </a:endParaRPr>
          </a:p>
          <a:p>
            <a:pPr algn="just"/>
            <a:r>
              <a:rPr lang="en-US" dirty="0" err="1" smtClean="0"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berupa</a:t>
            </a:r>
            <a:r>
              <a:rPr lang="en-US" dirty="0" smtClean="0">
                <a:sym typeface="Wingdings" pitchFamily="2" charset="2"/>
              </a:rPr>
              <a:t> string (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baris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2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dan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3</a:t>
            </a:r>
            <a:r>
              <a:rPr lang="en-US" dirty="0" smtClean="0">
                <a:sym typeface="Wingdings" pitchFamily="2" charset="2"/>
              </a:rPr>
              <a:t>).</a:t>
            </a:r>
            <a:endParaRPr lang="en-US" dirty="0">
              <a:sym typeface="Wingdings" pitchFamily="2" charset="2"/>
            </a:endParaRPr>
          </a:p>
        </p:txBody>
      </p:sp>
      <p:pic>
        <p:nvPicPr>
          <p:cNvPr id="8194" name="Picture 2" descr="D:\Kuliah\Skripsi\SKRIPSI\Skripsi\doc\PPT\Gambar\Contoh J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1"/>
            <a:ext cx="8915400" cy="126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30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>
                <a:sym typeface="Wingdings" pitchFamily="2" charset="2"/>
              </a:rPr>
              <a:t>Berdasarkan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hasil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analisa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terhadap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metode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pertukaran</a:t>
            </a:r>
            <a:r>
              <a:rPr lang="en-US" dirty="0" smtClean="0">
                <a:sym typeface="Wingdings" pitchFamily="2" charset="2"/>
              </a:rPr>
              <a:t> data KIRI </a:t>
            </a:r>
            <a:r>
              <a:rPr lang="en-US" i="1" dirty="0" smtClean="0">
                <a:sym typeface="Wingdings" pitchFamily="2" charset="2"/>
              </a:rPr>
              <a:t>Dashboard, </a:t>
            </a:r>
            <a:r>
              <a:rPr lang="en-US" dirty="0" err="1" smtClean="0">
                <a:sym typeface="Wingdings" pitchFamily="2" charset="2"/>
              </a:rPr>
              <a:t>bagian</a:t>
            </a:r>
            <a:r>
              <a:rPr lang="en-US" dirty="0" smtClean="0">
                <a:sym typeface="Wingdings" pitchFamily="2" charset="2"/>
              </a:rPr>
              <a:t> KIRI </a:t>
            </a:r>
            <a:r>
              <a:rPr lang="en-US" i="1" dirty="0" smtClean="0">
                <a:sym typeface="Wingdings" pitchFamily="2" charset="2"/>
              </a:rPr>
              <a:t>Dashboard Server Side </a:t>
            </a:r>
            <a:r>
              <a:rPr lang="en-US" dirty="0" err="1" smtClean="0">
                <a:sym typeface="Wingdings" pitchFamily="2" charset="2"/>
              </a:rPr>
              <a:t>mengirimkan</a:t>
            </a:r>
            <a:r>
              <a:rPr lang="en-US" dirty="0" smtClean="0">
                <a:sym typeface="Wingdings" pitchFamily="2" charset="2"/>
              </a:rPr>
              <a:t> data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format JSON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membalas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permintaan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bagian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tampilan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sym typeface="Wingdings" pitchFamily="2" charset="2"/>
            </a:endParaRPr>
          </a:p>
          <a:p>
            <a:pPr algn="just"/>
            <a:endParaRPr lang="en-US" i="1" dirty="0">
              <a:sym typeface="Wingdings" pitchFamily="2" charset="2"/>
            </a:endParaRPr>
          </a:p>
          <a:p>
            <a:pPr algn="just"/>
            <a:endParaRPr lang="en-US" i="1" dirty="0">
              <a:sym typeface="Wingdings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38300" y="3388667"/>
            <a:ext cx="6286500" cy="2097733"/>
            <a:chOff x="38100" y="3731567"/>
            <a:chExt cx="6286500" cy="2097733"/>
          </a:xfrm>
        </p:grpSpPr>
        <p:pic>
          <p:nvPicPr>
            <p:cNvPr id="7170" name="Picture 2" descr="D:\Kuliah\Skripsi\SKRIPSI\Skripsi\doc\PPT\Gambar\screenshot-github.com 2015-12-07 14-33-47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267200"/>
              <a:ext cx="6172200" cy="156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8100" y="3731567"/>
              <a:ext cx="6057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Contoh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penerapan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teknologi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" y="3731567"/>
              <a:ext cx="5753100" cy="20977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9600" y="5715000"/>
            <a:ext cx="861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Kembalian</a:t>
            </a:r>
            <a:r>
              <a:rPr lang="en-US" sz="2400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{"</a:t>
            </a:r>
            <a:r>
              <a:rPr lang="en-US" dirty="0"/>
              <a:t>status":"ok","sessionid":"e27wy7s3f08fmu13","privileges":"</a:t>
            </a:r>
            <a:r>
              <a:rPr lang="en-US" dirty="0" smtClean="0"/>
              <a:t>route,apiusage</a:t>
            </a:r>
            <a:r>
              <a:rPr lang="en-US" dirty="0"/>
              <a:t>"}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2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smtClean="0"/>
              <a:t>Play Framework</a:t>
            </a:r>
            <a:endParaRPr lang="en-US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Kuliah\Skripsi\SKRIPSI\Skripsi\doc\PPT\Gambar\play_full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85" y="3480472"/>
            <a:ext cx="1944015" cy="10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36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Akses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http://kiri.travel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situs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 smtClean="0"/>
              <a:t>transportasi</a:t>
            </a:r>
            <a:r>
              <a:rPr lang="en-US" dirty="0" smtClean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 smtClean="0"/>
              <a:t>tujuannya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Cara: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awal</a:t>
            </a:r>
            <a:endParaRPr lang="en-US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tujuan</a:t>
            </a:r>
            <a:endParaRPr lang="en-US" dirty="0" smtClean="0"/>
          </a:p>
          <a:p>
            <a:pPr marL="274320" lvl="1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sejauh</a:t>
            </a:r>
            <a:r>
              <a:rPr lang="en-US" dirty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meter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angkutan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sejauh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meter</a:t>
            </a:r>
          </a:p>
          <a:p>
            <a:pPr lvl="1" algn="just"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7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 Framework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/>
              <a:t>Sekumpulan </a:t>
            </a:r>
            <a:r>
              <a:rPr lang="sv-SE" dirty="0"/>
              <a:t>kerangka kode yang dapat digunakan untuk membangun </a:t>
            </a:r>
            <a:r>
              <a:rPr lang="sv-SE" dirty="0" smtClean="0"/>
              <a:t>suatu situs web.</a:t>
            </a:r>
          </a:p>
          <a:p>
            <a:pPr marL="274320" lvl="1" indent="0" algn="just">
              <a:buNone/>
            </a:pPr>
            <a:endParaRPr lang="en-US" i="1" dirty="0" smtClean="0"/>
          </a:p>
          <a:p>
            <a:pPr algn="just"/>
            <a:r>
              <a:rPr lang="en-US" sz="2800" dirty="0" err="1" smtClean="0"/>
              <a:t>Arsitektur</a:t>
            </a:r>
            <a:r>
              <a:rPr lang="en-US" sz="2800" dirty="0" smtClean="0"/>
              <a:t> MVC (</a:t>
            </a:r>
            <a:r>
              <a:rPr lang="en-US" sz="2800" i="1" dirty="0" smtClean="0"/>
              <a:t>Model View Controller</a:t>
            </a:r>
            <a:r>
              <a:rPr lang="en-US" sz="2800" dirty="0" smtClean="0"/>
              <a:t>).</a:t>
            </a:r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Bahasa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Java	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Bagian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Controllers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Models</a:t>
            </a:r>
            <a:endParaRPr lang="en-US" i="1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Scala</a:t>
            </a:r>
            <a:r>
              <a:rPr lang="en-US" dirty="0" smtClean="0"/>
              <a:t>, HTML</a:t>
            </a:r>
            <a:r>
              <a:rPr lang="en-US" dirty="0"/>
              <a:t>, </a:t>
            </a:r>
            <a:r>
              <a:rPr lang="en-US" dirty="0" smtClean="0"/>
              <a:t>CSS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JS 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Bagian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40207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Kuliah\Skripsi\SKRIPSI\Skripsi\doc\DokumenSkripsi\Gambar\2_strukturp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09700"/>
            <a:ext cx="390525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 Framework: </a:t>
            </a:r>
            <a:r>
              <a:rPr lang="en-US" b="1" dirty="0" err="1" smtClean="0"/>
              <a:t>Struktur</a:t>
            </a:r>
            <a:r>
              <a:rPr lang="en-US" b="1" dirty="0"/>
              <a:t> </a:t>
            </a:r>
            <a:r>
              <a:rPr lang="en-US" b="1" dirty="0" smtClean="0"/>
              <a:t>Minimal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5105400" cy="5067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Folder app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>
                <a:solidFill>
                  <a:srgbClr val="0070C0"/>
                </a:solidFill>
              </a:rPr>
              <a:t>Berisi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bagian</a:t>
            </a:r>
            <a:r>
              <a:rPr lang="en-US" b="1" dirty="0">
                <a:solidFill>
                  <a:srgbClr val="0070C0"/>
                </a:solidFill>
              </a:rPr>
              <a:t> MVC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Folder </a:t>
            </a:r>
            <a:r>
              <a:rPr lang="en-US" dirty="0" err="1" smtClean="0">
                <a:solidFill>
                  <a:srgbClr val="0070C0"/>
                </a:solidFill>
              </a:rPr>
              <a:t>conf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</a:rPr>
              <a:t>application.conf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pengaturan</a:t>
            </a:r>
            <a:endParaRPr lang="en-US" dirty="0" smtClean="0">
              <a:solidFill>
                <a:srgbClr val="0070C0"/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r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outes </a:t>
            </a:r>
            <a:r>
              <a:rPr lang="en-US" b="1" dirty="0" err="1" smtClean="0">
                <a:solidFill>
                  <a:srgbClr val="0070C0"/>
                </a:solidFill>
                <a:sym typeface="Wingdings" pitchFamily="2" charset="2"/>
              </a:rPr>
              <a:t>pemetaan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 URL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/>
              <a:t>Folder </a:t>
            </a:r>
            <a:r>
              <a:rPr lang="en-US" dirty="0" smtClean="0"/>
              <a:t>project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build.properties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versi</a:t>
            </a:r>
            <a:r>
              <a:rPr lang="en-US" dirty="0" smtClean="0">
                <a:sym typeface="Wingdings" pitchFamily="2" charset="2"/>
              </a:rPr>
              <a:t> SBT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plugins.sbt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versi</a:t>
            </a:r>
            <a:r>
              <a:rPr lang="en-US" dirty="0" smtClean="0">
                <a:sym typeface="Wingdings" pitchFamily="2" charset="2"/>
              </a:rPr>
              <a:t> Play Framework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Folder public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</a:rPr>
              <a:t>Berisi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file-file </a:t>
            </a:r>
            <a:r>
              <a:rPr lang="en-US" dirty="0" smtClean="0">
                <a:solidFill>
                  <a:srgbClr val="0070C0"/>
                </a:solidFill>
              </a:rPr>
              <a:t>yang </a:t>
            </a:r>
            <a:r>
              <a:rPr lang="en-US" dirty="0" err="1" smtClean="0">
                <a:solidFill>
                  <a:srgbClr val="0070C0"/>
                </a:solidFill>
              </a:rPr>
              <a:t>bersifat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statis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build.sbt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</a:rPr>
              <a:t>Mengatur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dependencies</a:t>
            </a:r>
            <a:r>
              <a:rPr lang="en-US" dirty="0" smtClean="0">
                <a:solidFill>
                  <a:srgbClr val="0070C0"/>
                </a:solidFill>
              </a:rPr>
              <a:t> yang </a:t>
            </a:r>
            <a:r>
              <a:rPr lang="en-US" dirty="0" err="1" smtClean="0">
                <a:solidFill>
                  <a:srgbClr val="0070C0"/>
                </a:solidFill>
              </a:rPr>
              <a:t>digunakan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Folder test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FFC000"/>
                </a:solidFill>
              </a:rPr>
              <a:t>Berisi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i="1" dirty="0" smtClean="0">
                <a:solidFill>
                  <a:srgbClr val="FFC000"/>
                </a:solidFill>
              </a:rPr>
              <a:t>file-file </a:t>
            </a:r>
            <a:r>
              <a:rPr lang="en-US" dirty="0" smtClean="0">
                <a:solidFill>
                  <a:srgbClr val="FFC000"/>
                </a:solidFill>
              </a:rPr>
              <a:t>yang </a:t>
            </a:r>
            <a:r>
              <a:rPr lang="en-US" dirty="0" err="1" smtClean="0">
                <a:solidFill>
                  <a:srgbClr val="FFC000"/>
                </a:solidFill>
              </a:rPr>
              <a:t>digunakan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untuk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melakukan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tes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terhadap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aplikasi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  <a:endParaRPr lang="en-US" i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 Framework: </a:t>
            </a:r>
            <a:r>
              <a:rPr lang="en-US" b="1" i="1" dirty="0" smtClean="0"/>
              <a:t>Routes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i="1" dirty="0" smtClean="0"/>
              <a:t>File</a:t>
            </a:r>
            <a:r>
              <a:rPr lang="sv-SE" dirty="0" smtClean="0"/>
              <a:t> </a:t>
            </a:r>
            <a:r>
              <a:rPr lang="sv-SE" dirty="0"/>
              <a:t>yang mengatur pemetaan dari HTTP URLs menuju kode aplikasi </a:t>
            </a:r>
            <a:r>
              <a:rPr lang="sv-SE" dirty="0" smtClean="0"/>
              <a:t>(</a:t>
            </a:r>
            <a:r>
              <a:rPr lang="sv-SE" i="1" dirty="0" smtClean="0"/>
              <a:t>controllers</a:t>
            </a:r>
            <a:r>
              <a:rPr lang="sv-SE" dirty="0" smtClean="0"/>
              <a:t>).</a:t>
            </a:r>
          </a:p>
          <a:p>
            <a:pPr marL="274320" lvl="1" indent="0" algn="just">
              <a:buNone/>
            </a:pPr>
            <a:endParaRPr lang="sv-SE" dirty="0" smtClean="0"/>
          </a:p>
          <a:p>
            <a:pPr algn="just"/>
            <a:r>
              <a:rPr lang="en-US" sz="2800" dirty="0" err="1" smtClean="0"/>
              <a:t>Struktur</a:t>
            </a:r>
            <a:r>
              <a:rPr lang="en-US" sz="2800" dirty="0" smtClean="0"/>
              <a:t>:</a:t>
            </a:r>
            <a:endParaRPr lang="sv-SE" dirty="0"/>
          </a:p>
          <a:p>
            <a:pPr lvl="1" algn="just">
              <a:buFont typeface="Wingdings" pitchFamily="2" charset="2"/>
              <a:buChar char="Ø"/>
            </a:pPr>
            <a:endParaRPr lang="sv-SE" dirty="0" smtClean="0"/>
          </a:p>
        </p:txBody>
      </p:sp>
      <p:pic>
        <p:nvPicPr>
          <p:cNvPr id="5122" name="Picture 2" descr="D:\Kuliah\Skripsi\SKRIPSI\Skripsi\doc\DokumenSkripsi\Gambar\2_rou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29050"/>
            <a:ext cx="56769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 Framework: </a:t>
            </a:r>
            <a:r>
              <a:rPr lang="en-US" b="1" dirty="0" err="1" smtClean="0"/>
              <a:t>Struktur</a:t>
            </a:r>
            <a:r>
              <a:rPr lang="en-US" b="1" dirty="0" smtClean="0"/>
              <a:t> </a:t>
            </a:r>
            <a:r>
              <a:rPr lang="en-US" b="1" i="1" dirty="0" smtClean="0"/>
              <a:t>Routes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HTTP </a:t>
            </a:r>
            <a:r>
              <a:rPr lang="en-US" i="1" dirty="0" smtClean="0"/>
              <a:t>method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POST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PATCH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PUT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>
                <a:sym typeface="Wingdings" pitchFamily="2" charset="2"/>
              </a:rPr>
              <a:t>URL </a:t>
            </a:r>
            <a:r>
              <a:rPr lang="en-US" i="1" dirty="0" smtClean="0">
                <a:sym typeface="Wingdings" pitchFamily="2" charset="2"/>
              </a:rPr>
              <a:t>path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Merupakan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direktori</a:t>
            </a:r>
            <a:r>
              <a:rPr lang="en-US" dirty="0">
                <a:sym typeface="Wingdings" pitchFamily="2" charset="2"/>
              </a:rPr>
              <a:t> yang </a:t>
            </a:r>
            <a:r>
              <a:rPr lang="en-US" dirty="0" err="1">
                <a:sym typeface="Wingdings" pitchFamily="2" charset="2"/>
              </a:rPr>
              <a:t>ingin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dituju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server </a:t>
            </a:r>
            <a:r>
              <a:rPr lang="en-US" dirty="0" err="1" smtClean="0">
                <a:sym typeface="Wingdings" pitchFamily="2" charset="2"/>
              </a:rPr>
              <a:t>aplikasi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dimungkinkan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akses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menuju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  <a:hlinkClick r:id="rId2"/>
              </a:rPr>
              <a:t>http://</a:t>
            </a:r>
            <a:r>
              <a:rPr lang="en-US" dirty="0" smtClean="0">
                <a:sym typeface="Wingdings" pitchFamily="2" charset="2"/>
                <a:hlinkClick r:id="rId2"/>
              </a:rPr>
              <a:t>localhost:9000/list</a:t>
            </a:r>
            <a:r>
              <a:rPr lang="en-US" dirty="0" smtClean="0">
                <a:sym typeface="Wingdings" pitchFamily="2" charset="2"/>
              </a:rPr>
              <a:t>. </a:t>
            </a:r>
          </a:p>
          <a:p>
            <a:pPr marL="0" indent="0" algn="just">
              <a:buNone/>
            </a:pPr>
            <a:endParaRPr lang="en-US" dirty="0" smtClean="0">
              <a:sym typeface="Wingdings" pitchFamily="2" charset="2"/>
            </a:endParaRPr>
          </a:p>
          <a:p>
            <a:pPr algn="just"/>
            <a:r>
              <a:rPr lang="en-US" i="1" dirty="0" smtClean="0">
                <a:sym typeface="Wingdings" pitchFamily="2" charset="2"/>
              </a:rPr>
              <a:t>Action method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>
                <a:sym typeface="Wingdings" pitchFamily="2" charset="2"/>
              </a:rPr>
              <a:t>Pemilihan kelas </a:t>
            </a:r>
            <a:r>
              <a:rPr lang="sv-SE" dirty="0">
                <a:sym typeface="Wingdings" pitchFamily="2" charset="2"/>
              </a:rPr>
              <a:t>controller yang ingin </a:t>
            </a:r>
            <a:r>
              <a:rPr lang="sv-SE" dirty="0" smtClean="0">
                <a:sym typeface="Wingdings" pitchFamily="2" charset="2"/>
              </a:rPr>
              <a:t>dituju.</a:t>
            </a:r>
            <a:endParaRPr lang="en-US" sz="1600" dirty="0"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mengarah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marL="548640" lvl="2" indent="0" algn="just">
              <a:buNone/>
            </a:pPr>
            <a:r>
              <a:rPr lang="en-US" i="1" dirty="0" smtClean="0">
                <a:sym typeface="Wingdings" pitchFamily="2" charset="2"/>
              </a:rPr>
              <a:t>Folder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controllerskelas</a:t>
            </a:r>
            <a:r>
              <a:rPr lang="en-US" dirty="0" smtClean="0">
                <a:sym typeface="Wingdings" pitchFamily="2" charset="2"/>
              </a:rPr>
              <a:t> Products </a:t>
            </a:r>
            <a:r>
              <a:rPr lang="en-US" i="1" dirty="0" smtClean="0">
                <a:sym typeface="Wingdings" pitchFamily="2" charset="2"/>
              </a:rPr>
              <a:t>method list().</a:t>
            </a:r>
            <a:endParaRPr lang="sv-SE" i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05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: </a:t>
            </a:r>
            <a:r>
              <a:rPr lang="en-US" b="1" i="1" dirty="0" smtClean="0"/>
              <a:t>Routes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wawancara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kontributor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, </a:t>
            </a:r>
            <a:r>
              <a:rPr lang="en-US" sz="2800" dirty="0" err="1"/>
              <a:t>terdapat</a:t>
            </a:r>
            <a:r>
              <a:rPr lang="en-US" sz="2800" dirty="0"/>
              <a:t> 2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yang </a:t>
            </a:r>
            <a:r>
              <a:rPr lang="en-US" sz="2800" dirty="0" err="1"/>
              <a:t>berperan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KIRI </a:t>
            </a:r>
            <a:r>
              <a:rPr lang="en-US" sz="2800" i="1" dirty="0"/>
              <a:t>Dashboard</a:t>
            </a:r>
            <a:r>
              <a:rPr lang="en-US" sz="2800" dirty="0"/>
              <a:t>: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 err="1"/>
              <a:t>Bagian</a:t>
            </a:r>
            <a:r>
              <a:rPr lang="en-US" sz="2800" dirty="0"/>
              <a:t> yang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statis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``index.html’’, “</a:t>
            </a:r>
            <a:r>
              <a:rPr lang="en-US" sz="2800" dirty="0" err="1"/>
              <a:t>bukitjariangwt</a:t>
            </a:r>
            <a:r>
              <a:rPr lang="en-US" sz="2800" dirty="0"/>
              <a:t>/”, </a:t>
            </a:r>
            <a:r>
              <a:rPr lang="en-US" sz="2800" dirty="0" err="1"/>
              <a:t>dan</a:t>
            </a:r>
            <a:r>
              <a:rPr lang="en-US" sz="2800" dirty="0"/>
              <a:t>  “images/”.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/>
              <a:t>Fungsi</a:t>
            </a:r>
            <a:r>
              <a:rPr lang="en-US" dirty="0"/>
              <a:t>: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i="1" dirty="0"/>
              <a:t>server side </a:t>
            </a:r>
            <a:r>
              <a:rPr lang="en-US" sz="2800" dirty="0"/>
              <a:t>(</a:t>
            </a:r>
            <a:r>
              <a:rPr lang="en-US" sz="2800" i="1" dirty="0"/>
              <a:t>file</a:t>
            </a:r>
            <a:r>
              <a:rPr lang="en-US" sz="2800" dirty="0"/>
              <a:t> </a:t>
            </a:r>
            <a:r>
              <a:rPr lang="en-US" sz="2800" i="1" dirty="0" err="1"/>
              <a:t>handle.php</a:t>
            </a:r>
            <a:r>
              <a:rPr lang="en-US" sz="2800" dirty="0"/>
              <a:t>)</a:t>
            </a:r>
            <a:r>
              <a:rPr lang="en-US" sz="2800" i="1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/>
              <a:t>Fungsi</a:t>
            </a:r>
            <a:r>
              <a:rPr lang="en-US" dirty="0"/>
              <a:t>: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permintaan-permintaan</a:t>
            </a:r>
            <a:r>
              <a:rPr lang="en-US" dirty="0"/>
              <a:t> yang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i="1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39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: </a:t>
            </a:r>
            <a:r>
              <a:rPr lang="en-US" b="1" i="1" dirty="0" smtClean="0"/>
              <a:t>Routes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i="1" dirty="0" smtClean="0"/>
              <a:t>Routes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menangani</a:t>
            </a:r>
            <a:r>
              <a:rPr lang="en-US" sz="2800" dirty="0" smtClean="0"/>
              <a:t> 2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tampilan</a:t>
            </a:r>
            <a:endParaRPr lang="en-US" sz="28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 smtClean="0"/>
              <a:t>Akses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http://localhost/bukitjarian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274320" lvl="1" indent="0" algn="just">
              <a:buNone/>
            </a:pPr>
            <a:endParaRPr lang="en-US" sz="2400" dirty="0" smtClean="0"/>
          </a:p>
          <a:p>
            <a:pPr algn="just"/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i="1" dirty="0" smtClean="0"/>
              <a:t>server side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/>
              <a:t>Akses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localhost/bukitjarian/handle.php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11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: </a:t>
            </a:r>
            <a:r>
              <a:rPr lang="en-US" b="1" i="1" dirty="0" smtClean="0"/>
              <a:t>Routes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733800"/>
            <a:ext cx="8888412" cy="2743200"/>
          </a:xfrm>
        </p:spPr>
        <p:txBody>
          <a:bodyPr/>
          <a:lstStyle/>
          <a:p>
            <a:pPr algn="just"/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 smtClean="0"/>
              <a:t>tampilan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70C0"/>
                </a:solidFill>
              </a:rPr>
              <a:t>baris</a:t>
            </a:r>
            <a:r>
              <a:rPr lang="en-US" sz="2800" dirty="0" smtClean="0">
                <a:solidFill>
                  <a:srgbClr val="0070C0"/>
                </a:solidFill>
              </a:rPr>
              <a:t> 10 </a:t>
            </a:r>
            <a:r>
              <a:rPr lang="en-US" sz="2800" dirty="0" err="1" smtClean="0">
                <a:solidFill>
                  <a:srgbClr val="0070C0"/>
                </a:solidFill>
              </a:rPr>
              <a:t>dan</a:t>
            </a:r>
            <a:r>
              <a:rPr lang="en-US" sz="2800" dirty="0" smtClean="0">
                <a:solidFill>
                  <a:srgbClr val="0070C0"/>
                </a:solidFill>
              </a:rPr>
              <a:t> 11</a:t>
            </a:r>
            <a:r>
              <a:rPr lang="en-US" sz="2800" dirty="0" smtClean="0"/>
              <a:t>)</a:t>
            </a:r>
            <a:endParaRPr lang="en-US" sz="2800" dirty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/>
              <a:t>Akses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http://localhost/bukitjarian/</a:t>
            </a:r>
            <a:endParaRPr lang="en-US" sz="2400" dirty="0"/>
          </a:p>
          <a:p>
            <a:pPr marL="274320" lvl="1" indent="0" algn="just">
              <a:buNone/>
            </a:pPr>
            <a:endParaRPr lang="en-US" sz="2400" dirty="0"/>
          </a:p>
          <a:p>
            <a:pPr algn="just"/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i="1" dirty="0"/>
              <a:t>server </a:t>
            </a:r>
            <a:r>
              <a:rPr lang="en-US" sz="2800" i="1" dirty="0" smtClean="0"/>
              <a:t>side </a:t>
            </a:r>
            <a:r>
              <a:rPr lang="en-US" sz="2800" dirty="0"/>
              <a:t>(</a:t>
            </a:r>
            <a:r>
              <a:rPr lang="en-US" sz="2800" dirty="0" err="1">
                <a:solidFill>
                  <a:srgbClr val="0070C0"/>
                </a:solidFill>
              </a:rPr>
              <a:t>baris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8</a:t>
            </a:r>
            <a:r>
              <a:rPr lang="en-US" sz="2800" dirty="0" smtClean="0"/>
              <a:t>)</a:t>
            </a:r>
            <a:endParaRPr lang="en-US" sz="2800" i="1" dirty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/>
              <a:t>Akses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http://localhost/bukitjarian/handle.php</a:t>
            </a:r>
            <a:endParaRPr lang="en-US" dirty="0"/>
          </a:p>
        </p:txBody>
      </p:sp>
      <p:pic>
        <p:nvPicPr>
          <p:cNvPr id="9218" name="Picture 2" descr="D:\Kuliah\Skripsi\SKRIPSI\Skripsi\doc\PPT\Gambar\rout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888412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4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 Framework: </a:t>
            </a:r>
            <a:r>
              <a:rPr lang="en-US" b="1" i="1" dirty="0" smtClean="0"/>
              <a:t>Models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/>
              <a:t>Bagian untuk memanipulasi </a:t>
            </a:r>
            <a:r>
              <a:rPr lang="sv-SE" dirty="0"/>
              <a:t>dan </a:t>
            </a:r>
            <a:r>
              <a:rPr lang="sv-SE" dirty="0" smtClean="0"/>
              <a:t>mengatur data.</a:t>
            </a:r>
            <a:endParaRPr lang="sv-SE" dirty="0"/>
          </a:p>
          <a:p>
            <a:pPr marL="274320" lvl="1" indent="0" algn="just">
              <a:buNone/>
            </a:pPr>
            <a:endParaRPr lang="sv-SE" dirty="0"/>
          </a:p>
          <a:p>
            <a:pPr algn="just"/>
            <a:r>
              <a:rPr lang="en-US" dirty="0" err="1"/>
              <a:t>Secara</a:t>
            </a:r>
            <a:r>
              <a:rPr lang="en-US" dirty="0"/>
              <a:t> default, </a:t>
            </a:r>
            <a:r>
              <a:rPr lang="en-US" i="1" dirty="0"/>
              <a:t>models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/>
              <a:t>minimal Play </a:t>
            </a:r>
            <a:r>
              <a:rPr lang="en-US" dirty="0" smtClean="0"/>
              <a:t>Framework, </a:t>
            </a:r>
            <a:r>
              <a:rPr lang="en-US" dirty="0" err="1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Java.</a:t>
            </a:r>
            <a:endParaRPr lang="sv-SE" dirty="0"/>
          </a:p>
          <a:p>
            <a:pPr lvl="1" algn="just">
              <a:buFont typeface="Wingdings" pitchFamily="2" charset="2"/>
              <a:buChar char="Ø"/>
            </a:pPr>
            <a:endParaRPr lang="sv-SE" dirty="0" smtClean="0"/>
          </a:p>
          <a:p>
            <a:pPr lvl="1" algn="just">
              <a:buFont typeface="Wingdings" pitchFamily="2" charset="2"/>
              <a:buChar char="Ø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14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: </a:t>
            </a:r>
            <a:r>
              <a:rPr lang="en-US" b="1" i="1" dirty="0" smtClean="0"/>
              <a:t>Models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kontributor</a:t>
            </a:r>
            <a:r>
              <a:rPr lang="en-US" dirty="0" smtClean="0"/>
              <a:t>, </a:t>
            </a:r>
            <a:r>
              <a:rPr lang="en-US" dirty="0" err="1" smtClean="0"/>
              <a:t>kode</a:t>
            </a:r>
            <a:r>
              <a:rPr lang="en-US" dirty="0" smtClean="0"/>
              <a:t> KIRI </a:t>
            </a:r>
            <a:r>
              <a:rPr lang="en-US" i="1" dirty="0" smtClean="0"/>
              <a:t>Dashboard Server Side </a:t>
            </a:r>
            <a:r>
              <a:rPr lang="en-US" dirty="0" smtClean="0"/>
              <a:t>(</a:t>
            </a:r>
            <a:r>
              <a:rPr lang="en-US" i="1" dirty="0" smtClean="0"/>
              <a:t>file</a:t>
            </a:r>
            <a:r>
              <a:rPr lang="en-US" dirty="0" smtClean="0"/>
              <a:t> ``</a:t>
            </a:r>
            <a:r>
              <a:rPr lang="en-US" dirty="0" err="1" smtClean="0"/>
              <a:t>handle.php</a:t>
            </a:r>
            <a:r>
              <a:rPr lang="en-US" dirty="0" smtClean="0"/>
              <a:t>’’)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16 </a:t>
            </a:r>
            <a:r>
              <a:rPr lang="en-US" dirty="0" err="1" smtClean="0"/>
              <a:t>bagian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190" y="3200400"/>
            <a:ext cx="4227210" cy="2585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i="1" dirty="0" smtClean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/>
              <a:t>Logout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 smtClean="0"/>
              <a:t>Rute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 smtClean="0"/>
              <a:t>Rute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 smtClean="0"/>
              <a:t>Rute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smtClean="0"/>
              <a:t>Detail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Menghapus Data Geografis suatu </a:t>
            </a:r>
            <a:r>
              <a:rPr lang="pt-BR" dirty="0" smtClean="0"/>
              <a:t>Rute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95800" y="3200400"/>
            <a:ext cx="4379610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 err="1" smtClean="0"/>
              <a:t>Impor</a:t>
            </a:r>
            <a:r>
              <a:rPr lang="en-US" dirty="0" smtClean="0"/>
              <a:t> </a:t>
            </a:r>
            <a:r>
              <a:rPr lang="en-US" dirty="0"/>
              <a:t>Data KML</a:t>
            </a:r>
            <a:endParaRPr lang="en-US" i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Rute</a:t>
            </a:r>
            <a:endParaRPr lang="en-US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API </a:t>
            </a:r>
            <a:r>
              <a:rPr lang="en-US" i="1" dirty="0"/>
              <a:t>Keys</a:t>
            </a:r>
            <a:endParaRPr lang="en-US" i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dirty="0" err="1"/>
              <a:t>Menambahkan</a:t>
            </a:r>
            <a:r>
              <a:rPr lang="en-US" dirty="0"/>
              <a:t> API </a:t>
            </a:r>
            <a:r>
              <a:rPr lang="en-US" i="1" dirty="0"/>
              <a:t>Key</a:t>
            </a:r>
            <a:endParaRPr lang="en-US" i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dirty="0" err="1"/>
              <a:t>Mengubah</a:t>
            </a:r>
            <a:r>
              <a:rPr lang="en-US" dirty="0"/>
              <a:t> API </a:t>
            </a:r>
            <a:r>
              <a:rPr lang="en-US" i="1" dirty="0"/>
              <a:t>Key</a:t>
            </a:r>
            <a:endParaRPr lang="en-US" i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i="1" dirty="0"/>
              <a:t>Register</a:t>
            </a:r>
            <a:endParaRPr lang="en-US" i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pt-BR" dirty="0"/>
              <a:t>Mengubah Data Pribadi Pengguna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36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: </a:t>
            </a:r>
            <a:r>
              <a:rPr lang="en-US" b="1" i="1" dirty="0" smtClean="0"/>
              <a:t>Models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538380"/>
            <a:ext cx="2895600" cy="5105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penyederhanaan</a:t>
            </a:r>
            <a:r>
              <a:rPr lang="en-US" dirty="0" smtClean="0"/>
              <a:t> 16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/>
              <a:t> diagram </a:t>
            </a:r>
            <a:r>
              <a:rPr lang="en-US" i="1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</p:txBody>
      </p:sp>
      <p:pic>
        <p:nvPicPr>
          <p:cNvPr id="11266" name="Picture 2" descr="D:\Kuliah\Skripsi\SKRIPSI\Skripsi\doc\DokumenSkripsi\Gambar\3_use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95400"/>
            <a:ext cx="5657146" cy="53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5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KIRI</a:t>
            </a:r>
            <a:endParaRPr lang="en-US" b="1" dirty="0"/>
          </a:p>
        </p:txBody>
      </p:sp>
      <p:pic>
        <p:nvPicPr>
          <p:cNvPr id="1026" name="Picture 2" descr="D:\Kuliah\Skripsi\SKRIPSI\Skripsi\doc\DokumenSkripsi\Gambar\1_kiritra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15400" cy="479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3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Penerapan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: </a:t>
            </a:r>
            <a:r>
              <a:rPr lang="en-US" b="1" i="1" dirty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 smtClean="0"/>
              <a:t>Models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6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/>
              <a:t>diagram </a:t>
            </a:r>
            <a:r>
              <a:rPr lang="en-US" sz="2800" i="1" dirty="0" err="1" smtClean="0"/>
              <a:t>usecase</a:t>
            </a:r>
            <a:r>
              <a:rPr lang="en-US" sz="2800" i="1" dirty="0" smtClean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dijelaskan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: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PengelolaRegister</a:t>
            </a:r>
            <a:endParaRPr lang="en-US" sz="2400" dirty="0"/>
          </a:p>
          <a:p>
            <a:pPr marL="617220" lvl="1" indent="-342900" algn="just">
              <a:buFont typeface="+mj-lt"/>
              <a:buAutoNum type="arabicPeriod"/>
            </a:pP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PengelolaLogin</a:t>
            </a:r>
            <a:endParaRPr lang="en-US" sz="2400" dirty="0"/>
          </a:p>
          <a:p>
            <a:pPr marL="617220" lvl="1" indent="-342900" algn="just">
              <a:buFont typeface="+mj-lt"/>
              <a:buAutoNum type="arabicPeriod"/>
            </a:pP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PengelolaLogout</a:t>
            </a:r>
            <a:endParaRPr lang="en-US" sz="2400" dirty="0"/>
          </a:p>
          <a:p>
            <a:pPr marL="617220" lvl="1" indent="-342900" algn="just">
              <a:buFont typeface="+mj-lt"/>
              <a:buAutoNum type="arabicPeriod"/>
            </a:pP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 smtClean="0"/>
              <a:t>PengelolaDataPribadi</a:t>
            </a:r>
            <a:endParaRPr lang="en-US" sz="2400" dirty="0"/>
          </a:p>
          <a:p>
            <a:pPr marL="617220" lvl="1" indent="-342900" algn="just">
              <a:buFont typeface="+mj-lt"/>
              <a:buAutoNum type="arabicPeriod"/>
            </a:pP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 smtClean="0"/>
              <a:t>PengelolaAPIKeys</a:t>
            </a:r>
            <a:endParaRPr lang="en-US" sz="2400" dirty="0"/>
          </a:p>
          <a:p>
            <a:pPr marL="617220" lvl="1" indent="-342900" algn="just">
              <a:buFont typeface="+mj-lt"/>
              <a:buAutoNum type="arabicPeriod"/>
            </a:pP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 smtClean="0"/>
              <a:t>PengelolaRuteJalan</a:t>
            </a: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endParaRPr lang="en-US" sz="2800" dirty="0"/>
          </a:p>
          <a:p>
            <a:pPr marL="731520" lvl="1" indent="-457200" algn="just">
              <a:buFont typeface="+mj-lt"/>
              <a:buAutoNum type="arabicPeriod"/>
            </a:pPr>
            <a:endParaRPr lang="en-US" sz="2400" dirty="0" smtClean="0"/>
          </a:p>
          <a:p>
            <a:pPr algn="just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7287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 Framework: </a:t>
            </a:r>
            <a:r>
              <a:rPr lang="en-US" b="1" i="1" dirty="0" smtClean="0"/>
              <a:t>Views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/>
              <a:t> </a:t>
            </a:r>
            <a:r>
              <a:rPr lang="sv-SE" dirty="0" smtClean="0"/>
              <a:t>Mengatur </a:t>
            </a:r>
            <a:r>
              <a:rPr lang="sv-SE" dirty="0"/>
              <a:t>tampilan yang ingin ditampilkan di </a:t>
            </a:r>
            <a:r>
              <a:rPr lang="sv-SE" dirty="0" smtClean="0"/>
              <a:t>layar.</a:t>
            </a:r>
          </a:p>
          <a:p>
            <a:pPr lvl="1" algn="just">
              <a:buFont typeface="Wingdings" pitchFamily="2" charset="2"/>
              <a:buChar char="Ø"/>
            </a:pPr>
            <a:endParaRPr lang="sv-SE" dirty="0"/>
          </a:p>
          <a:p>
            <a:pPr algn="just"/>
            <a:r>
              <a:rPr lang="en-US" sz="2800" dirty="0" err="1" smtClean="0"/>
              <a:t>Bahasa</a:t>
            </a:r>
            <a:r>
              <a:rPr lang="en-US" sz="2800" dirty="0" smtClean="0"/>
              <a:t>:</a:t>
            </a:r>
            <a:endParaRPr lang="en-US" sz="2800" dirty="0"/>
          </a:p>
          <a:p>
            <a:pPr lvl="1" algn="just">
              <a:buFont typeface="Wingdings" pitchFamily="2" charset="2"/>
              <a:buChar char="Ø"/>
            </a:pPr>
            <a:r>
              <a:rPr lang="sv-SE" dirty="0"/>
              <a:t> </a:t>
            </a:r>
            <a:r>
              <a:rPr lang="sv-SE" dirty="0" smtClean="0"/>
              <a:t>Menggunakan </a:t>
            </a:r>
            <a:r>
              <a:rPr lang="sv-SE" dirty="0"/>
              <a:t>bahasa </a:t>
            </a:r>
            <a:r>
              <a:rPr lang="sv-SE" dirty="0" smtClean="0"/>
              <a:t>HTML, CSS, JS </a:t>
            </a:r>
            <a:r>
              <a:rPr lang="sv-SE" dirty="0"/>
              <a:t>dan </a:t>
            </a:r>
            <a:r>
              <a:rPr lang="sv-SE" dirty="0" smtClean="0"/>
              <a:t>Scala.</a:t>
            </a:r>
            <a:endParaRPr lang="sv-SE" dirty="0"/>
          </a:p>
          <a:p>
            <a:pPr lvl="1" algn="just">
              <a:buFont typeface="Wingdings" pitchFamily="2" charset="2"/>
              <a:buChar char="Ø"/>
            </a:pPr>
            <a:endParaRPr lang="sv-SE" dirty="0" smtClean="0"/>
          </a:p>
          <a:p>
            <a:pPr algn="just"/>
            <a:r>
              <a:rPr lang="sv-SE" dirty="0"/>
              <a:t>Bahasa Scala pada </a:t>
            </a:r>
            <a:r>
              <a:rPr lang="sv-SE" i="1" dirty="0"/>
              <a:t>views</a:t>
            </a:r>
            <a:r>
              <a:rPr lang="sv-SE" dirty="0"/>
              <a:t> berfungsi sebagai </a:t>
            </a:r>
            <a:r>
              <a:rPr lang="sv-SE" dirty="0" smtClean="0"/>
              <a:t>penerima parameter </a:t>
            </a:r>
            <a:r>
              <a:rPr lang="sv-SE" dirty="0"/>
              <a:t>yang dikirimkan dari kelas </a:t>
            </a:r>
            <a:r>
              <a:rPr lang="sv-SE" i="1" dirty="0" smtClean="0"/>
              <a:t>models</a:t>
            </a:r>
            <a:r>
              <a:rPr lang="sv-SE" dirty="0" smtClean="0"/>
              <a:t>.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9713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: </a:t>
            </a:r>
            <a:r>
              <a:rPr lang="en-US" b="1" i="1" dirty="0" smtClean="0"/>
              <a:t>Views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sv-SE" dirty="0" smtClean="0"/>
              <a:t>Berdasarkan hasil wawancara dengan kontributor kode, bagian yang mengatur tampilan KIRI </a:t>
            </a:r>
            <a:r>
              <a:rPr lang="sv-SE" i="1" dirty="0" smtClean="0"/>
              <a:t>Dashboard</a:t>
            </a:r>
            <a:r>
              <a:rPr lang="sv-SE" dirty="0" smtClean="0"/>
              <a:t> dibangun dengan menggunakan perangkat lunak GWT.</a:t>
            </a:r>
          </a:p>
          <a:p>
            <a:pPr algn="just"/>
            <a:endParaRPr lang="sv-SE" dirty="0" smtClean="0"/>
          </a:p>
          <a:p>
            <a:pPr algn="just"/>
            <a:r>
              <a:rPr lang="sv-SE" dirty="0" smtClean="0"/>
              <a:t>Hasil konversi perangkat lunak GWT akan menyebabkan kode mengalami </a:t>
            </a:r>
            <a:r>
              <a:rPr lang="sv-SE" i="1" dirty="0" smtClean="0"/>
              <a:t>obfuscate </a:t>
            </a:r>
            <a:r>
              <a:rPr lang="sv-SE" dirty="0" smtClean="0"/>
              <a:t>(pengacakan), sehingga sulit untuk dianalisa.</a:t>
            </a:r>
          </a:p>
          <a:p>
            <a:pPr algn="just"/>
            <a:endParaRPr lang="sv-SE" dirty="0" smtClean="0"/>
          </a:p>
          <a:p>
            <a:pPr algn="just"/>
            <a:r>
              <a:rPr lang="sv-SE" dirty="0" smtClean="0"/>
              <a:t>Keuntungan bagian tampilan: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i="1" dirty="0" smtClean="0"/>
              <a:t>File-file </a:t>
            </a:r>
            <a:r>
              <a:rPr lang="sv-SE" dirty="0" smtClean="0"/>
              <a:t>untuk membangun bagian tampilan bersifat statis, sehingga dapat disalin apa adanya.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/>
              <a:t>Dalam hal ini </a:t>
            </a:r>
            <a:r>
              <a:rPr lang="sv-SE" i="1" dirty="0" smtClean="0"/>
              <a:t>file-file </a:t>
            </a:r>
            <a:r>
              <a:rPr lang="sv-SE" dirty="0" smtClean="0"/>
              <a:t>tersebut akan disalin ke </a:t>
            </a:r>
            <a:r>
              <a:rPr lang="sv-SE" i="1" dirty="0" smtClean="0"/>
              <a:t>folder</a:t>
            </a:r>
            <a:r>
              <a:rPr lang="sv-SE" dirty="0" smtClean="0"/>
              <a:t> ”public/” pada Play Framework.</a:t>
            </a:r>
            <a:endParaRPr lang="sv-SE" i="1" dirty="0" smtClean="0"/>
          </a:p>
          <a:p>
            <a:pPr algn="just"/>
            <a:endParaRPr lang="sv-SE" dirty="0" smtClean="0"/>
          </a:p>
          <a:p>
            <a:pPr algn="just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41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 Framework: </a:t>
            </a:r>
            <a:r>
              <a:rPr lang="en-US" b="1" i="1" dirty="0" smtClean="0"/>
              <a:t>Controllers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/>
              <a:t>Merupakan </a:t>
            </a:r>
            <a:r>
              <a:rPr lang="sv-SE" dirty="0"/>
              <a:t>bagian </a:t>
            </a:r>
            <a:r>
              <a:rPr lang="sv-SE" dirty="0" smtClean="0"/>
              <a:t>MVC Play </a:t>
            </a:r>
            <a:r>
              <a:rPr lang="sv-SE" dirty="0"/>
              <a:t>Framework yang terhubung langsung dengan </a:t>
            </a:r>
            <a:r>
              <a:rPr lang="sv-SE" i="1" dirty="0" smtClean="0"/>
              <a:t>routes.</a:t>
            </a:r>
            <a:endParaRPr lang="sv-SE" i="1" dirty="0"/>
          </a:p>
          <a:p>
            <a:pPr marL="274320" lvl="1" indent="0" algn="just">
              <a:buNone/>
            </a:pPr>
            <a:endParaRPr lang="sv-SE" dirty="0"/>
          </a:p>
          <a:p>
            <a:pPr algn="just"/>
            <a:endParaRPr lang="sv-SE" dirty="0"/>
          </a:p>
          <a:p>
            <a:pPr lvl="1" algn="just">
              <a:buFont typeface="Wingdings" pitchFamily="2" charset="2"/>
              <a:buChar char="Ø"/>
            </a:pPr>
            <a:endParaRPr lang="sv-SE" dirty="0" smtClean="0"/>
          </a:p>
          <a:p>
            <a:pPr lvl="1" algn="just">
              <a:buFont typeface="Wingdings" pitchFamily="2" charset="2"/>
              <a:buChar char="Ø"/>
            </a:pPr>
            <a:endParaRPr lang="sv-SE" dirty="0"/>
          </a:p>
        </p:txBody>
      </p:sp>
      <p:pic>
        <p:nvPicPr>
          <p:cNvPr id="12290" name="Picture 2" descr="D:\Kuliah\Skripsi\SKRIPSI\Skripsi\doc\DokumenSkripsi\Gambar\2_controller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352800"/>
            <a:ext cx="8031162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6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Play Framework: </a:t>
            </a:r>
            <a:r>
              <a:rPr lang="en-US" b="1" dirty="0" err="1" smtClean="0"/>
              <a:t>Aturan</a:t>
            </a:r>
            <a:r>
              <a:rPr lang="en-US" b="1" dirty="0" smtClean="0"/>
              <a:t> </a:t>
            </a:r>
            <a:r>
              <a:rPr lang="en-US" b="1" i="1" dirty="0" smtClean="0"/>
              <a:t>Controllers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590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i="1" dirty="0" smtClean="0"/>
              <a:t>controller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:</a:t>
            </a:r>
          </a:p>
          <a:p>
            <a:pPr algn="just"/>
            <a:r>
              <a:rPr lang="sv-SE" sz="2000" i="1" dirty="0" smtClean="0"/>
              <a:t>Visibility</a:t>
            </a:r>
            <a:r>
              <a:rPr lang="sv-SE" sz="2000" dirty="0" smtClean="0"/>
              <a:t> </a:t>
            </a:r>
            <a:r>
              <a:rPr lang="sv-SE" sz="2000" dirty="0"/>
              <a:t>kelas dan </a:t>
            </a:r>
            <a:r>
              <a:rPr lang="sv-SE" sz="2000" i="1" dirty="0"/>
              <a:t>method</a:t>
            </a:r>
            <a:r>
              <a:rPr lang="sv-SE" sz="2000" dirty="0"/>
              <a:t> pada kelas tersebut harus </a:t>
            </a:r>
            <a:r>
              <a:rPr lang="sv-SE" sz="2000" i="1" dirty="0" smtClean="0"/>
              <a:t>public </a:t>
            </a:r>
            <a:r>
              <a:rPr lang="sv-SE" sz="2000" dirty="0" smtClean="0"/>
              <a:t>(</a:t>
            </a:r>
            <a:r>
              <a:rPr lang="sv-SE" sz="2000" dirty="0" smtClean="0">
                <a:solidFill>
                  <a:srgbClr val="0070C0"/>
                </a:solidFill>
              </a:rPr>
              <a:t>baris 5</a:t>
            </a:r>
            <a:r>
              <a:rPr lang="sv-SE" sz="2000" dirty="0" smtClean="0"/>
              <a:t>). </a:t>
            </a:r>
          </a:p>
          <a:p>
            <a:pPr algn="just"/>
            <a:r>
              <a:rPr lang="sv-SE" sz="2000" dirty="0"/>
              <a:t>Kelas yang dibuat harus merupakan turunan </a:t>
            </a:r>
            <a:r>
              <a:rPr lang="sv-SE" sz="2000" dirty="0" smtClean="0"/>
              <a:t>dari ”play.mvc.Controller” (</a:t>
            </a:r>
            <a:r>
              <a:rPr lang="sv-SE" sz="2000" dirty="0" smtClean="0">
                <a:solidFill>
                  <a:srgbClr val="0070C0"/>
                </a:solidFill>
              </a:rPr>
              <a:t>baris 5</a:t>
            </a:r>
            <a:r>
              <a:rPr lang="sv-SE" sz="2000" dirty="0" smtClean="0"/>
              <a:t>).</a:t>
            </a:r>
          </a:p>
          <a:p>
            <a:pPr algn="just"/>
            <a:r>
              <a:rPr lang="sv-SE" sz="2000" dirty="0"/>
              <a:t>Nilai kembalian </a:t>
            </a:r>
            <a:r>
              <a:rPr lang="sv-SE" sz="2000" i="1" dirty="0"/>
              <a:t>method</a:t>
            </a:r>
            <a:r>
              <a:rPr lang="sv-SE" sz="2000" dirty="0"/>
              <a:t> yang dibuat dalam suatu kelas </a:t>
            </a:r>
            <a:r>
              <a:rPr lang="sv-SE" sz="2000" i="1" dirty="0"/>
              <a:t>controllers</a:t>
            </a:r>
            <a:r>
              <a:rPr lang="sv-SE" sz="2000" dirty="0"/>
              <a:t> harus berupa objek </a:t>
            </a:r>
            <a:r>
              <a:rPr lang="sv-SE" sz="2000" dirty="0" smtClean="0"/>
              <a:t>dari kelas Result (</a:t>
            </a:r>
            <a:r>
              <a:rPr lang="sv-SE" sz="2000" dirty="0" smtClean="0">
                <a:solidFill>
                  <a:srgbClr val="0070C0"/>
                </a:solidFill>
              </a:rPr>
              <a:t>baris 7 dan 8</a:t>
            </a:r>
            <a:r>
              <a:rPr lang="sv-SE" sz="2000" dirty="0" smtClean="0"/>
              <a:t>).</a:t>
            </a:r>
          </a:p>
          <a:p>
            <a:pPr marL="274320" lvl="1" indent="0" algn="just">
              <a:buNone/>
            </a:pPr>
            <a:endParaRPr lang="sv-SE" sz="1800" dirty="0" smtClean="0"/>
          </a:p>
          <a:p>
            <a:pPr algn="just"/>
            <a:endParaRPr lang="sv-SE" sz="2000" dirty="0" smtClean="0"/>
          </a:p>
          <a:p>
            <a:pPr lvl="1" algn="just">
              <a:buFont typeface="Wingdings" pitchFamily="2" charset="2"/>
              <a:buChar char="Ø"/>
            </a:pPr>
            <a:endParaRPr lang="sv-SE" sz="1800" dirty="0" smtClean="0"/>
          </a:p>
          <a:p>
            <a:pPr lvl="1" algn="just">
              <a:buFont typeface="Wingdings" pitchFamily="2" charset="2"/>
              <a:buChar char="Ø"/>
            </a:pPr>
            <a:endParaRPr lang="sv-SE" sz="1800" dirty="0"/>
          </a:p>
        </p:txBody>
      </p:sp>
      <p:pic>
        <p:nvPicPr>
          <p:cNvPr id="13314" name="Picture 2" descr="D:\Kuliah\Skripsi\SKRIPSI\Skripsi\doc\PPT\Gambar\Controll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1514475"/>
            <a:ext cx="7878763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: </a:t>
            </a:r>
            <a:r>
              <a:rPr lang="en-US" b="1" i="1" dirty="0" smtClean="0"/>
              <a:t>Controllers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i="1" dirty="0" smtClean="0"/>
              <a:t>Controllers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16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yang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KIRI</a:t>
            </a:r>
            <a:r>
              <a:rPr lang="en-US" i="1" dirty="0" smtClean="0"/>
              <a:t> Dashboard.</a:t>
            </a:r>
            <a:endParaRPr lang="sv-SE" sz="2000" i="1" dirty="0" smtClean="0"/>
          </a:p>
          <a:p>
            <a:pPr marL="274320" lvl="1" indent="0" algn="just">
              <a:buNone/>
            </a:pPr>
            <a:endParaRPr lang="sv-SE" sz="1800" dirty="0" smtClean="0"/>
          </a:p>
          <a:p>
            <a:pPr algn="just"/>
            <a:endParaRPr lang="sv-SE" sz="2000" dirty="0" smtClean="0"/>
          </a:p>
          <a:p>
            <a:pPr lvl="1" algn="just">
              <a:buFont typeface="Wingdings" pitchFamily="2" charset="2"/>
              <a:buChar char="Ø"/>
            </a:pPr>
            <a:endParaRPr lang="sv-SE" sz="1800" dirty="0" smtClean="0"/>
          </a:p>
          <a:p>
            <a:pPr lvl="1" algn="just">
              <a:buFont typeface="Wingdings" pitchFamily="2" charset="2"/>
              <a:buChar char="Ø"/>
            </a:pPr>
            <a:endParaRPr lang="sv-SE" sz="1800" dirty="0"/>
          </a:p>
        </p:txBody>
      </p:sp>
      <p:pic>
        <p:nvPicPr>
          <p:cNvPr id="14338" name="Picture 2" descr="C:\Users\Home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15" y="2971800"/>
            <a:ext cx="836908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7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Play Framework: </a:t>
            </a:r>
            <a:r>
              <a:rPr lang="en-US" b="1" i="1" dirty="0" smtClean="0"/>
              <a:t>Libraries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sv-SE" sz="2800" i="1" dirty="0" smtClean="0"/>
              <a:t>File ”</a:t>
            </a:r>
            <a:r>
              <a:rPr lang="sv-SE" sz="2800" dirty="0" smtClean="0"/>
              <a:t>build.sbt</a:t>
            </a:r>
            <a:r>
              <a:rPr lang="sv-SE" sz="2800" i="1" dirty="0" smtClean="0"/>
              <a:t>” </a:t>
            </a:r>
            <a:r>
              <a:rPr lang="sv-SE" sz="2800" dirty="0" smtClean="0"/>
              <a:t>adalah bagian yang mengatur penggunaan library dalam sebuah aplikasi Play Framework.</a:t>
            </a:r>
          </a:p>
          <a:p>
            <a:pPr marL="0" indent="0" algn="just">
              <a:buNone/>
            </a:pPr>
            <a:endParaRPr lang="sv-SE" sz="2800" dirty="0" smtClean="0"/>
          </a:p>
          <a:p>
            <a:pPr algn="just"/>
            <a:r>
              <a:rPr lang="sv-SE" sz="2800" i="1" dirty="0" smtClean="0"/>
              <a:t>Libraries</a:t>
            </a:r>
            <a:r>
              <a:rPr lang="sv-SE" sz="2800" dirty="0" smtClean="0"/>
              <a:t> yang digunakan dalam penelitian ini adalah: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/>
              <a:t>Jackson Databind, digunakan untuk menangani pengiriman data dalam format JSON.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/>
              <a:t>JavaMail </a:t>
            </a:r>
            <a:r>
              <a:rPr lang="sv-SE" dirty="0"/>
              <a:t>API, digunakan untuk mengirimkan </a:t>
            </a:r>
            <a:r>
              <a:rPr lang="sv-SE" i="1" dirty="0"/>
              <a:t>email</a:t>
            </a:r>
            <a:r>
              <a:rPr lang="sv-SE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/>
              <a:t>MySQL </a:t>
            </a:r>
            <a:r>
              <a:rPr lang="sv-SE" dirty="0"/>
              <a:t>Connector/J, digunakan untuk melakukan hubungan koneksi dan eksekusi </a:t>
            </a:r>
            <a:r>
              <a:rPr lang="sv-SE" i="1" dirty="0" smtClean="0"/>
              <a:t>query</a:t>
            </a:r>
            <a:r>
              <a:rPr lang="sv-SE" dirty="0" smtClean="0"/>
              <a:t> pada </a:t>
            </a:r>
            <a:r>
              <a:rPr lang="sv-SE" i="1" dirty="0" smtClean="0"/>
              <a:t>database </a:t>
            </a:r>
            <a:r>
              <a:rPr lang="sv-SE" dirty="0" smtClean="0"/>
              <a:t>MySQL.</a:t>
            </a:r>
            <a:endParaRPr lang="sv-SE" sz="2400" dirty="0" smtClean="0"/>
          </a:p>
          <a:p>
            <a:pPr algn="just"/>
            <a:endParaRPr lang="sv-SE" sz="2800" dirty="0" smtClean="0"/>
          </a:p>
          <a:p>
            <a:pPr lvl="1" algn="just">
              <a:buFont typeface="Wingdings" pitchFamily="2" charset="2"/>
              <a:buChar char="Ø"/>
            </a:pPr>
            <a:endParaRPr lang="sv-SE" sz="2400" dirty="0" smtClean="0"/>
          </a:p>
          <a:p>
            <a:pPr lvl="1" algn="just">
              <a:buFont typeface="Wingdings" pitchFamily="2" charset="2"/>
              <a:buChar char="Ø"/>
            </a:pP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7835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: </a:t>
            </a:r>
            <a:r>
              <a:rPr lang="en-US" b="1" i="1" dirty="0" smtClean="0"/>
              <a:t>Libraries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Ø"/>
            </a:pPr>
            <a:endParaRPr lang="sv-SE" sz="2400" dirty="0"/>
          </a:p>
        </p:txBody>
      </p:sp>
      <p:pic>
        <p:nvPicPr>
          <p:cNvPr id="15362" name="Picture 2" descr="C:\Users\Home\Desktop\librar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570006"/>
            <a:ext cx="9372600" cy="14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6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/>
              <a:t>3</a:t>
            </a:r>
            <a:r>
              <a:rPr lang="en-US" b="1" cap="none" dirty="0" smtClean="0"/>
              <a:t>. Demo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2" descr="D:\Kuliah\Skripsi\SKRIPSI\Skripsi\doc\PPT\Gambar\play_full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85" y="3480472"/>
            <a:ext cx="1944015" cy="10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err="1" smtClean="0"/>
              <a:t>Terima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Kasih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algn="ctr"/>
            <a:r>
              <a:rPr lang="en-US" dirty="0" err="1" smtClean="0"/>
              <a:t>Mohon</a:t>
            </a:r>
            <a:r>
              <a:rPr lang="en-US" dirty="0" smtClean="0"/>
              <a:t> </a:t>
            </a:r>
            <a:r>
              <a:rPr lang="en-US" dirty="0" err="1" smtClean="0"/>
              <a:t>maaf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kata-kata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err="1" smtClean="0"/>
              <a:t>Apa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itu</a:t>
            </a:r>
            <a:r>
              <a:rPr lang="en-US" b="1" cap="none" dirty="0" smtClean="0"/>
              <a:t> KIRI </a:t>
            </a:r>
            <a:r>
              <a:rPr lang="en-US" b="1" i="1" cap="none" dirty="0" smtClean="0"/>
              <a:t>Dashboard</a:t>
            </a:r>
            <a:r>
              <a:rPr lang="en-US" b="1" cap="none" dirty="0" smtClean="0"/>
              <a:t>?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KIRI </a:t>
            </a:r>
            <a:r>
              <a:rPr lang="en-US" b="1" i="1" dirty="0"/>
              <a:t>Dashboard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fi-FI" sz="2800" dirty="0" smtClean="0"/>
          </a:p>
          <a:p>
            <a:pPr algn="just"/>
            <a:r>
              <a:rPr lang="fi-FI" sz="2800" dirty="0" smtClean="0"/>
              <a:t>Akses</a:t>
            </a:r>
            <a:r>
              <a:rPr lang="fi-FI" sz="2800" dirty="0"/>
              <a:t>: </a:t>
            </a:r>
            <a:r>
              <a:rPr lang="fi-FI" sz="2800" dirty="0">
                <a:hlinkClick r:id="rId2"/>
              </a:rPr>
              <a:t>https://dev.kiri.travel/bukitjarian</a:t>
            </a:r>
            <a:r>
              <a:rPr lang="fi-FI" sz="2800" dirty="0" smtClean="0">
                <a:hlinkClick r:id="rId2"/>
              </a:rPr>
              <a:t>/</a:t>
            </a:r>
            <a:endParaRPr lang="fi-FI" sz="2800" dirty="0" smtClean="0"/>
          </a:p>
          <a:p>
            <a:pPr algn="just"/>
            <a:endParaRPr lang="fi-FI" sz="2800" dirty="0" smtClean="0"/>
          </a:p>
          <a:p>
            <a:pPr algn="just"/>
            <a:r>
              <a:rPr lang="fi-FI" sz="2800" dirty="0" smtClean="0"/>
              <a:t>Bagian </a:t>
            </a:r>
            <a:r>
              <a:rPr lang="fi-FI" sz="2800" dirty="0"/>
              <a:t>dari situs web </a:t>
            </a:r>
            <a:r>
              <a:rPr lang="fi-FI" sz="2800" dirty="0" smtClean="0"/>
              <a:t>KIRI.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Fungsi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/>
              <a:t>pengatur</a:t>
            </a:r>
            <a:r>
              <a:rPr lang="en-US" sz="2400" dirty="0"/>
              <a:t> proses CRUD (</a:t>
            </a:r>
            <a:r>
              <a:rPr lang="en-US" sz="2400" i="1" dirty="0"/>
              <a:t>Create, Read, Update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Delete</a:t>
            </a:r>
            <a:r>
              <a:rPr lang="en-US" sz="2400" dirty="0"/>
              <a:t>)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rute</a:t>
            </a:r>
            <a:r>
              <a:rPr lang="en-US" sz="2400" dirty="0"/>
              <a:t> yang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KIRI.</a:t>
            </a:r>
          </a:p>
        </p:txBody>
      </p:sp>
    </p:spTree>
    <p:extLst>
      <p:ext uri="{BB962C8B-B14F-4D97-AF65-F5344CB8AC3E}">
        <p14:creationId xmlns:p14="http://schemas.microsoft.com/office/powerpoint/2010/main" val="420560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KIRI </a:t>
            </a:r>
            <a:r>
              <a:rPr lang="en-US" b="1" i="1" dirty="0" smtClean="0"/>
              <a:t>Dashboard</a:t>
            </a:r>
            <a:endParaRPr lang="en-US" b="1" dirty="0"/>
          </a:p>
        </p:txBody>
      </p:sp>
      <p:pic>
        <p:nvPicPr>
          <p:cNvPr id="2050" name="Picture 2" descr="D:\Kuliah\Skripsi\SKRIPSI\Skripsi\doc\DokumenSkripsi\Gambar\1_kirida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5892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67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833</TotalTime>
  <Words>1900</Words>
  <Application>Microsoft Office PowerPoint</Application>
  <PresentationFormat>On-screen Show (4:3)</PresentationFormat>
  <Paragraphs>387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Clarity</vt:lpstr>
      <vt:lpstr>Porting PHP menjadi Java/Play Framework (Studi Kasus KIRI Dashboard Server Side)</vt:lpstr>
      <vt:lpstr>Sistematika</vt:lpstr>
      <vt:lpstr>1. Latar Belakang</vt:lpstr>
      <vt:lpstr>Apa itu KIRI?</vt:lpstr>
      <vt:lpstr>KIRI</vt:lpstr>
      <vt:lpstr>KIRI</vt:lpstr>
      <vt:lpstr>Apa itu KIRI Dashboard?</vt:lpstr>
      <vt:lpstr>KIRI Dashboard </vt:lpstr>
      <vt:lpstr>KIRI Dashboard</vt:lpstr>
      <vt:lpstr>Masalah?</vt:lpstr>
      <vt:lpstr>Masalah</vt:lpstr>
      <vt:lpstr>Masalah: Bahasa PHP</vt:lpstr>
      <vt:lpstr>Masalah: Bahasa PHP</vt:lpstr>
      <vt:lpstr>Masalah: Arsitektur KIRI Dashboard</vt:lpstr>
      <vt:lpstr>Masalah: Arsitektur KIRI Dashboard</vt:lpstr>
      <vt:lpstr>Masalah: Arsitektur KIRI Dashboard</vt:lpstr>
      <vt:lpstr>Alternatif</vt:lpstr>
      <vt:lpstr>Bahasa Java</vt:lpstr>
      <vt:lpstr>Bahasa Java</vt:lpstr>
      <vt:lpstr>Play Framework</vt:lpstr>
      <vt:lpstr>Solusi</vt:lpstr>
      <vt:lpstr>2. Teknologi yang Digunakan</vt:lpstr>
      <vt:lpstr>Teknologi</vt:lpstr>
      <vt:lpstr>MySQL Spatial Extensions</vt:lpstr>
      <vt:lpstr>Geographic Feature</vt:lpstr>
      <vt:lpstr>Geographic Feature</vt:lpstr>
      <vt:lpstr>MySQL</vt:lpstr>
      <vt:lpstr>MySQL</vt:lpstr>
      <vt:lpstr>MySQL: Sebuah Tabel</vt:lpstr>
      <vt:lpstr>MySQL: Contoh Tabel</vt:lpstr>
      <vt:lpstr>MySQL: Penamaan Kolom</vt:lpstr>
      <vt:lpstr>MySQL Spatial Extensions</vt:lpstr>
      <vt:lpstr>Point</vt:lpstr>
      <vt:lpstr>Point: Contoh Point</vt:lpstr>
      <vt:lpstr>LineString</vt:lpstr>
      <vt:lpstr>LineString : Contoh LineString</vt:lpstr>
      <vt:lpstr>Format Well-Known Text (WKT)</vt:lpstr>
      <vt:lpstr>Format Well-Known Text (WKT)</vt:lpstr>
      <vt:lpstr>Penerapan Teknologi</vt:lpstr>
      <vt:lpstr>Penerapan Teknologi</vt:lpstr>
      <vt:lpstr>JDBC</vt:lpstr>
      <vt:lpstr>JDBC</vt:lpstr>
      <vt:lpstr>JDBC: Contoh</vt:lpstr>
      <vt:lpstr>Penerapan Teknologi</vt:lpstr>
      <vt:lpstr>JSON</vt:lpstr>
      <vt:lpstr>JSON</vt:lpstr>
      <vt:lpstr>JSON: Contoh</vt:lpstr>
      <vt:lpstr>Penerapan Teknologi</vt:lpstr>
      <vt:lpstr>Play Framework</vt:lpstr>
      <vt:lpstr>Play Framework</vt:lpstr>
      <vt:lpstr>Play Framework: Struktur Minimal</vt:lpstr>
      <vt:lpstr>Play Framework: Routes</vt:lpstr>
      <vt:lpstr>Play Framework: Struktur Routes</vt:lpstr>
      <vt:lpstr>Penerapan Teknologi: Routes</vt:lpstr>
      <vt:lpstr>Penerapan Teknologi: Routes</vt:lpstr>
      <vt:lpstr>Penerapan Teknologi: Routes</vt:lpstr>
      <vt:lpstr>Play Framework: Models</vt:lpstr>
      <vt:lpstr>Penerapan Teknologi: Models</vt:lpstr>
      <vt:lpstr>Penerapan Teknologi: Models</vt:lpstr>
      <vt:lpstr>Penerapan Teknologi: Models</vt:lpstr>
      <vt:lpstr>Play Framework: Views</vt:lpstr>
      <vt:lpstr>Penerapan Teknologi: Views</vt:lpstr>
      <vt:lpstr>Play Framework: Controllers</vt:lpstr>
      <vt:lpstr>Play Framework: Aturan Controllers</vt:lpstr>
      <vt:lpstr>Penerapan Teknologi: Controllers</vt:lpstr>
      <vt:lpstr>Play Framework: Libraries</vt:lpstr>
      <vt:lpstr>Penerapan Teknologi: Libraries</vt:lpstr>
      <vt:lpstr>3. Demo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PHP menjadi Java/Play Framework (Studi Kasus KIRI Dashboard Server Side)</dc:title>
  <dc:creator>Home</dc:creator>
  <cp:lastModifiedBy>Home</cp:lastModifiedBy>
  <cp:revision>721</cp:revision>
  <dcterms:created xsi:type="dcterms:W3CDTF">2015-12-06T12:13:45Z</dcterms:created>
  <dcterms:modified xsi:type="dcterms:W3CDTF">2015-12-07T10:11:30Z</dcterms:modified>
</cp:coreProperties>
</file>