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338" r:id="rId13"/>
    <p:sldId id="339" r:id="rId14"/>
    <p:sldId id="275" r:id="rId15"/>
    <p:sldId id="276" r:id="rId16"/>
    <p:sldId id="277" r:id="rId17"/>
    <p:sldId id="278" r:id="rId18"/>
    <p:sldId id="340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94" r:id="rId28"/>
    <p:sldId id="295" r:id="rId29"/>
    <p:sldId id="296" r:id="rId30"/>
    <p:sldId id="297" r:id="rId31"/>
    <p:sldId id="298" r:id="rId32"/>
    <p:sldId id="306" r:id="rId33"/>
    <p:sldId id="301" r:id="rId34"/>
    <p:sldId id="305" r:id="rId35"/>
    <p:sldId id="302" r:id="rId36"/>
    <p:sldId id="307" r:id="rId37"/>
    <p:sldId id="308" r:id="rId38"/>
    <p:sldId id="309" r:id="rId39"/>
    <p:sldId id="343" r:id="rId40"/>
    <p:sldId id="345" r:id="rId41"/>
    <p:sldId id="313" r:id="rId42"/>
    <p:sldId id="315" r:id="rId43"/>
    <p:sldId id="317" r:id="rId44"/>
    <p:sldId id="316" r:id="rId45"/>
    <p:sldId id="303" r:id="rId46"/>
    <p:sldId id="310" r:id="rId47"/>
    <p:sldId id="311" r:id="rId48"/>
    <p:sldId id="312" r:id="rId49"/>
    <p:sldId id="320" r:id="rId50"/>
    <p:sldId id="321" r:id="rId51"/>
    <p:sldId id="322" r:id="rId52"/>
    <p:sldId id="323" r:id="rId53"/>
    <p:sldId id="346" r:id="rId54"/>
    <p:sldId id="347" r:id="rId55"/>
    <p:sldId id="348" r:id="rId56"/>
    <p:sldId id="350" r:id="rId57"/>
    <p:sldId id="324" r:id="rId58"/>
    <p:sldId id="326" r:id="rId59"/>
    <p:sldId id="351" r:id="rId60"/>
    <p:sldId id="352" r:id="rId61"/>
    <p:sldId id="327" r:id="rId62"/>
    <p:sldId id="353" r:id="rId63"/>
    <p:sldId id="354" r:id="rId64"/>
    <p:sldId id="355" r:id="rId65"/>
    <p:sldId id="356" r:id="rId66"/>
    <p:sldId id="357" r:id="rId67"/>
    <p:sldId id="359" r:id="rId68"/>
    <p:sldId id="358" r:id="rId69"/>
    <p:sldId id="334" r:id="rId70"/>
    <p:sldId id="336" r:id="rId71"/>
    <p:sldId id="318" r:id="rId72"/>
    <p:sldId id="361" r:id="rId73"/>
    <p:sldId id="363" r:id="rId74"/>
    <p:sldId id="364" r:id="rId75"/>
    <p:sldId id="365" r:id="rId76"/>
    <p:sldId id="366" r:id="rId77"/>
    <p:sldId id="369" r:id="rId78"/>
    <p:sldId id="362" r:id="rId79"/>
    <p:sldId id="360" r:id="rId80"/>
    <p:sldId id="335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66" d="100"/>
          <a:sy n="66" d="100"/>
        </p:scale>
        <p:origin x="-13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D22BAB-C6F1-482F-B8DD-42C8176D21A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0E250A-7767-4497-908E-5DB76F4E33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hp.net/manual/en/language.operators.comparison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iri.travel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ukitjarian/handle.php" TargetMode="External"/><Relationship Id="rId2" Type="http://schemas.openxmlformats.org/officeDocument/2006/relationships/hyperlink" Target="http://localhost/bukitjaria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ukitjarian/handle.php" TargetMode="External"/><Relationship Id="rId2" Type="http://schemas.openxmlformats.org/officeDocument/2006/relationships/hyperlink" Target="http://localhost/bukitjari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kiri.travel/bukitjarian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sz="3600" b="1" i="1" cap="none" dirty="0" smtClean="0"/>
              <a:t>Porting</a:t>
            </a:r>
            <a:r>
              <a:rPr lang="en-US" sz="3600" b="1" cap="none" dirty="0" smtClean="0"/>
              <a:t> PHP </a:t>
            </a:r>
            <a:r>
              <a:rPr lang="en-US" sz="3600" b="1" cap="none" dirty="0" err="1" smtClean="0"/>
              <a:t>menjadi</a:t>
            </a:r>
            <a:r>
              <a:rPr lang="en-US" sz="3600" b="1" cap="none" dirty="0" smtClean="0"/>
              <a:t> Java/Play Framework (</a:t>
            </a:r>
            <a:r>
              <a:rPr lang="en-US" sz="3600" b="1" cap="none" dirty="0" err="1" smtClean="0"/>
              <a:t>Studi</a:t>
            </a:r>
            <a:r>
              <a:rPr lang="en-US" sz="3600" b="1" cap="none" dirty="0"/>
              <a:t> </a:t>
            </a:r>
            <a:r>
              <a:rPr lang="en-US" sz="3600" b="1" cap="none" dirty="0" err="1" smtClean="0"/>
              <a:t>Kasus</a:t>
            </a:r>
            <a:r>
              <a:rPr lang="en-US" sz="3600" b="1" cap="none" dirty="0" smtClean="0"/>
              <a:t> KIRI </a:t>
            </a:r>
            <a:r>
              <a:rPr lang="en-US" sz="3600" b="1" i="1" cap="none" dirty="0" smtClean="0"/>
              <a:t>Dashboard Server Side</a:t>
            </a:r>
            <a:r>
              <a:rPr lang="en-US" sz="3600" b="1" cap="none" dirty="0" smtClean="0"/>
              <a:t>)</a:t>
            </a:r>
            <a:endParaRPr lang="en-US" sz="3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Tommy </a:t>
            </a:r>
            <a:r>
              <a:rPr lang="en-US" b="1" dirty="0" err="1" smtClean="0"/>
              <a:t>Adhitya</a:t>
            </a:r>
            <a:r>
              <a:rPr lang="en-US" b="1" dirty="0" smtClean="0"/>
              <a:t> The/2012730031</a:t>
            </a:r>
          </a:p>
          <a:p>
            <a:pPr algn="r"/>
            <a:r>
              <a:rPr lang="en-US" dirty="0" err="1" smtClean="0"/>
              <a:t>Dibimbing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algn="r"/>
            <a:r>
              <a:rPr lang="en-US" dirty="0"/>
              <a:t> </a:t>
            </a:r>
            <a:r>
              <a:rPr lang="en-US" b="1" dirty="0"/>
              <a:t>Pascal </a:t>
            </a:r>
            <a:r>
              <a:rPr lang="en-US" b="1" dirty="0" err="1"/>
              <a:t>Alfadian</a:t>
            </a:r>
            <a:r>
              <a:rPr lang="en-US" b="1" dirty="0"/>
              <a:t>, </a:t>
            </a:r>
            <a:r>
              <a:rPr lang="en-US" b="1" dirty="0" err="1"/>
              <a:t>M.Com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28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Masalah</a:t>
            </a:r>
            <a:r>
              <a:rPr lang="en-US" b="1" cap="none" dirty="0" smtClean="0"/>
              <a:t>?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Masalah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KIRI </a:t>
            </a:r>
            <a:r>
              <a:rPr lang="en-US" i="1" dirty="0"/>
              <a:t>Dashboard </a:t>
            </a:r>
            <a:r>
              <a:rPr lang="en-US" i="1" dirty="0" smtClean="0"/>
              <a:t>server side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PHP.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3" descr="D:\Kuliah\Skripsi\SKRIPSI\Skripsi\doc\PPT\Gambar\bahasa 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106489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Masalah</a:t>
            </a:r>
            <a:r>
              <a:rPr lang="en-US" b="1" dirty="0" smtClean="0"/>
              <a:t>: </a:t>
            </a:r>
            <a:r>
              <a:rPr lang="en-US" b="1" dirty="0" err="1" smtClean="0"/>
              <a:t>Bahasa</a:t>
            </a:r>
            <a:r>
              <a:rPr lang="en-US" b="1" dirty="0" smtClean="0"/>
              <a:t>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 smtClean="0"/>
          </a:p>
          <a:p>
            <a:pPr algn="just"/>
            <a:r>
              <a:rPr lang="en-US" sz="2800" i="1" dirty="0" smtClean="0"/>
              <a:t>Dashboard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skala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.</a:t>
            </a:r>
            <a:endParaRPr lang="en-US" sz="2800" i="1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PHP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Efek</a:t>
            </a:r>
            <a:r>
              <a:rPr lang="en-US" sz="2800" dirty="0" smtClean="0"/>
              <a:t>:</a:t>
            </a:r>
          </a:p>
          <a:p>
            <a:pPr lvl="1" algn="just"/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terduga</a:t>
            </a:r>
            <a:r>
              <a:rPr lang="en-US" sz="2400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0818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Masalah</a:t>
            </a:r>
            <a:r>
              <a:rPr lang="en-US" b="1" dirty="0" smtClean="0"/>
              <a:t>: </a:t>
            </a:r>
            <a:r>
              <a:rPr lang="en-US" b="1" dirty="0" err="1" smtClean="0"/>
              <a:t>Bahasa</a:t>
            </a:r>
            <a:r>
              <a:rPr lang="en-US" b="1" dirty="0" smtClean="0"/>
              <a:t> PHP (</a:t>
            </a:r>
            <a:r>
              <a:rPr lang="en-US" b="1" dirty="0" err="1" smtClean="0"/>
              <a:t>Contoh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>
                <a:hlinkClick r:id="rId2"/>
              </a:rPr>
              <a:t>http://</a:t>
            </a:r>
            <a:r>
              <a:rPr lang="en-US" sz="2000" i="1" dirty="0" smtClean="0">
                <a:hlinkClick r:id="rId2"/>
              </a:rPr>
              <a:t>php.net/manual/en/language.operators.comparison.php</a:t>
            </a:r>
            <a:r>
              <a:rPr lang="en-US" sz="2000" i="1" dirty="0" smtClean="0"/>
              <a:t> </a:t>
            </a:r>
          </a:p>
        </p:txBody>
      </p:sp>
      <p:pic>
        <p:nvPicPr>
          <p:cNvPr id="1026" name="Picture 2" descr="D:\Kuliah\Skripsi\SKRIPSI\Skripsi\doc\Presentasi\Gambar\contoh kesalahan p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07" y="2133600"/>
            <a:ext cx="714709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Alternatif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Java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orang.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PHP.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Sebab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D:\Kuliah\Skripsi\SKRIPSI\Skripsi\doc\PPT\Gambar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Java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D:\Kuliah\Skripsi\SKRIPSI\Skripsi\doc\PPT\Gambar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me\Desktop\screenshot-github.com 2016-05-17 11-29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9830904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Kuliah\Skripsi\SKRIPSI\Skripsi\doc\PPT\Gambar\diagrams_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51" y="3251200"/>
            <a:ext cx="649714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Play Framework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framework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implementasi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smtClean="0"/>
              <a:t>web.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/>
              <a:t>MVC (</a:t>
            </a:r>
            <a:r>
              <a:rPr lang="en-US" i="1" dirty="0"/>
              <a:t>Model View </a:t>
            </a:r>
            <a:r>
              <a:rPr lang="en-US" i="1" dirty="0" smtClean="0"/>
              <a:t>Controller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</p:txBody>
      </p:sp>
      <p:pic>
        <p:nvPicPr>
          <p:cNvPr id="5122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85" y="5086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Kuliah\Skripsi\SKRIPSI\Skripsi\doc\Presentasi\Gambar\desig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1371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uliah\Skripsi\SKRIPSI\Skripsi\doc\Presentasi\Gambar\program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2763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700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Designer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92816" y="64262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Programmer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6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Solusi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/>
              <a:t>Dibuatlah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Mengubah</a:t>
            </a:r>
            <a:r>
              <a:rPr lang="en-US" sz="2800" dirty="0" smtClean="0"/>
              <a:t> KIRI </a:t>
            </a:r>
            <a:r>
              <a:rPr lang="en-US" sz="2800" i="1" dirty="0" smtClean="0"/>
              <a:t>Dashboard server side.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Semula</a:t>
            </a:r>
            <a:r>
              <a:rPr lang="en-US" sz="2800" dirty="0" smtClean="0"/>
              <a:t> PHP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Java.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Menggunakan</a:t>
            </a:r>
            <a:r>
              <a:rPr lang="en-US" sz="2800" dirty="0" smtClean="0"/>
              <a:t> Play Framework.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mengurangi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07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sz="4800" b="1" cap="none" dirty="0"/>
              <a:t>2</a:t>
            </a:r>
            <a:r>
              <a:rPr lang="en-US" sz="4800" b="1" cap="none" dirty="0" smtClean="0"/>
              <a:t>. </a:t>
            </a:r>
            <a:r>
              <a:rPr lang="en-US" sz="4800" b="1" cap="none" dirty="0" err="1" smtClean="0"/>
              <a:t>Teknologi</a:t>
            </a:r>
            <a:r>
              <a:rPr lang="en-US" sz="4800" b="1" cap="none" dirty="0" smtClean="0"/>
              <a:t> yang </a:t>
            </a:r>
            <a:r>
              <a:rPr lang="en-US" sz="4800" b="1" cap="none" dirty="0" err="1" smtClean="0"/>
              <a:t>Digunakan</a:t>
            </a:r>
            <a:endParaRPr lang="en-US" sz="4800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Sistematika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Porting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 Program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Teknologi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MySQL Spatial Extensions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JDBC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JSON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Regular Expressions (Regex)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Play Framework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1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MySQL Spatial Extensions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i="1" cap="none" dirty="0" smtClean="0"/>
              <a:t>Geographic Feature</a:t>
            </a:r>
            <a:endParaRPr lang="en-US" b="1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Geographic Feature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Definisi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algn="just"/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/>
              <a:t>geographic feature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5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MySQL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nn-NO" dirty="0"/>
              <a:t>Salah satu perangkat lunak yang dapat digunakan untuk mengatur pengolahan data suatu situs web.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dirty="0" err="1" smtClean="0"/>
              <a:t>Bentuk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/>
              <a:t>tabel</a:t>
            </a:r>
            <a:r>
              <a:rPr lang="en-US" sz="2400" dirty="0"/>
              <a:t> yang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: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i="1" dirty="0" err="1"/>
              <a:t>Varchar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kata</a:t>
            </a:r>
            <a:endParaRPr lang="en-US" sz="2400" i="1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/>
              <a:t> </a:t>
            </a:r>
            <a:r>
              <a:rPr lang="en-US" sz="2400" i="1" dirty="0" err="1"/>
              <a:t>Int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endParaRPr lang="en-US" sz="2400" i="1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i="1" dirty="0"/>
              <a:t> Boolean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“</a:t>
            </a:r>
            <a:r>
              <a:rPr lang="en-US" sz="2400" i="1" dirty="0"/>
              <a:t>true</a:t>
            </a:r>
            <a:r>
              <a:rPr lang="en-US" sz="2400" dirty="0"/>
              <a:t>” </a:t>
            </a:r>
            <a:r>
              <a:rPr lang="en-US" sz="2400" dirty="0" err="1"/>
              <a:t>atau</a:t>
            </a:r>
            <a:r>
              <a:rPr lang="en-US" sz="2400" dirty="0"/>
              <a:t> “</a:t>
            </a:r>
            <a:r>
              <a:rPr lang="en-US" sz="2400" i="1" dirty="0"/>
              <a:t>false</a:t>
            </a:r>
            <a:r>
              <a:rPr lang="en-US" sz="2400" dirty="0"/>
              <a:t>”</a:t>
            </a:r>
            <a:endParaRPr lang="en-US" sz="2400" i="1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57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 Spatial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 smtClean="0"/>
              <a:t>Definisi</a:t>
            </a:r>
            <a:r>
              <a:rPr lang="en-US" sz="32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Perluasan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tipe-tipe</a:t>
            </a:r>
            <a:r>
              <a:rPr lang="en-US" sz="2400" dirty="0"/>
              <a:t> data yang </a:t>
            </a:r>
            <a:r>
              <a:rPr lang="en-US" sz="2400" dirty="0" err="1"/>
              <a:t>disediakan</a:t>
            </a:r>
            <a:r>
              <a:rPr lang="en-US" sz="2400" dirty="0"/>
              <a:t> MySQL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geometri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geographic feature</a:t>
            </a:r>
            <a:r>
              <a:rPr lang="en-US" sz="2400" dirty="0" smtClean="0"/>
              <a:t>.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  <a:p>
            <a:pPr algn="just"/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spatial:</a:t>
            </a:r>
          </a:p>
          <a:p>
            <a:pPr marL="800100" lvl="1" indent="-342900"/>
            <a:r>
              <a:rPr lang="en-US" sz="2400" b="1" i="1" dirty="0">
                <a:solidFill>
                  <a:srgbClr val="FF0000"/>
                </a:solidFill>
              </a:rPr>
              <a:t>Point</a:t>
            </a:r>
          </a:p>
          <a:p>
            <a:pPr marL="800100" lvl="1" indent="-342900"/>
            <a:r>
              <a:rPr lang="en-US" sz="2400" b="1" i="1" dirty="0" err="1">
                <a:solidFill>
                  <a:srgbClr val="0070C0"/>
                </a:solidFill>
              </a:rPr>
              <a:t>LineString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293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Point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koordinat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endParaRPr lang="en-US" sz="1800" dirty="0" smtClean="0"/>
          </a:p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Nilai</a:t>
            </a:r>
            <a:r>
              <a:rPr lang="en-US" dirty="0" smtClean="0"/>
              <a:t> X,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Nilai</a:t>
            </a:r>
            <a:r>
              <a:rPr lang="en-US" dirty="0" smtClean="0"/>
              <a:t> Y,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lintang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UNPAR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koordinat</a:t>
            </a:r>
            <a:r>
              <a:rPr lang="en-US" dirty="0"/>
              <a:t> </a:t>
            </a:r>
            <a:r>
              <a:rPr lang="en-US" dirty="0" smtClean="0"/>
              <a:t>X=107.6049079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=-6.874735.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Point: </a:t>
            </a:r>
            <a:r>
              <a:rPr lang="en-US" b="1" dirty="0" err="1" smtClean="0"/>
              <a:t>Contoh</a:t>
            </a:r>
            <a:r>
              <a:rPr lang="en-US" b="1" i="1" dirty="0" smtClean="0"/>
              <a:t> Point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Kuliah\Skripsi\SKRIPSI\Skripsi\doc\DokumenSkripsi\Gambar\2_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42824"/>
            <a:ext cx="8839200" cy="47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LineString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sz="1800" dirty="0" smtClean="0"/>
              <a:t>Garis </a:t>
            </a:r>
            <a:r>
              <a:rPr lang="sv-SE" sz="1800" dirty="0"/>
              <a:t>yang terbentuk dari </a:t>
            </a:r>
            <a:r>
              <a:rPr lang="sv-SE" sz="1800" dirty="0" smtClean="0"/>
              <a:t>sekumpulan </a:t>
            </a:r>
            <a:r>
              <a:rPr lang="sv-SE" sz="1800" i="1" dirty="0" smtClean="0"/>
              <a:t>point.</a:t>
            </a:r>
            <a:r>
              <a:rPr lang="en-US" sz="1600" dirty="0"/>
              <a:t> </a:t>
            </a:r>
            <a:endParaRPr lang="en-US" sz="16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/>
              <a:t>Sekumpulan</a:t>
            </a:r>
            <a:r>
              <a:rPr lang="en-US" sz="1800" dirty="0" smtClean="0"/>
              <a:t> </a:t>
            </a:r>
            <a:r>
              <a:rPr lang="en-US" sz="1800" i="1" dirty="0" smtClean="0"/>
              <a:t>point</a:t>
            </a:r>
            <a:r>
              <a:rPr lang="en-US" sz="1800" dirty="0" smtClean="0"/>
              <a:t> </a:t>
            </a:r>
            <a:r>
              <a:rPr lang="en-US" sz="1800" dirty="0" err="1" smtClean="0"/>
              <a:t>berarti</a:t>
            </a:r>
            <a:r>
              <a:rPr lang="en-US" sz="1800" dirty="0" smtClean="0"/>
              <a:t> 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sekumpulan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koordinat</a:t>
            </a:r>
            <a:r>
              <a:rPr lang="en-US" sz="1800" i="1" dirty="0" smtClean="0"/>
              <a:t>.</a:t>
            </a:r>
          </a:p>
          <a:p>
            <a:pPr algn="just"/>
            <a:endParaRPr lang="en-US" sz="2000" i="1" dirty="0">
              <a:solidFill>
                <a:srgbClr val="0070C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0070C0"/>
                </a:solidFill>
              </a:rPr>
              <a:t>Sekumpulan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koordinat</a:t>
            </a:r>
            <a:r>
              <a:rPr lang="en-US" sz="20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…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</a:t>
            </a:r>
            <a:endParaRPr lang="en-US" sz="1800" baseline="-25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/>
              <a:t>Y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…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/>
              <a:t>Dimana</a:t>
            </a:r>
            <a:r>
              <a:rPr lang="en-US" sz="1800" dirty="0" smtClean="0"/>
              <a:t> n </a:t>
            </a:r>
            <a:r>
              <a:rPr lang="en-US" sz="1800" dirty="0" err="1" smtClean="0"/>
              <a:t>menyatakan</a:t>
            </a:r>
            <a:r>
              <a:rPr lang="en-US" sz="1800" dirty="0" smtClean="0"/>
              <a:t> </a:t>
            </a:r>
            <a:r>
              <a:rPr lang="en-US" sz="1800" dirty="0" err="1" smtClean="0"/>
              <a:t>banyaknya</a:t>
            </a:r>
            <a:r>
              <a:rPr lang="en-US" sz="1800" dirty="0" smtClean="0"/>
              <a:t> </a:t>
            </a:r>
            <a:r>
              <a:rPr lang="en-US" sz="1800" i="1" dirty="0" smtClean="0"/>
              <a:t>point.</a:t>
            </a:r>
          </a:p>
          <a:p>
            <a:pPr marL="274320" lvl="1" indent="0" algn="just">
              <a:buNone/>
            </a:pPr>
            <a:endParaRPr lang="en-US" sz="1800" i="1" dirty="0" smtClean="0"/>
          </a:p>
          <a:p>
            <a:pPr marL="182880" lvl="1"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92D050"/>
                </a:solidFill>
              </a:rPr>
              <a:t>koordinat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koordinat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sz="1800" i="1" dirty="0" smtClean="0"/>
          </a:p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/>
              <a:t>Rute</a:t>
            </a:r>
            <a:r>
              <a:rPr lang="en-US" sz="1800" dirty="0" smtClean="0"/>
              <a:t> </a:t>
            </a:r>
            <a:r>
              <a:rPr lang="en-US" sz="1800" dirty="0" err="1" smtClean="0"/>
              <a:t>jalan</a:t>
            </a:r>
            <a:r>
              <a:rPr lang="en-US" sz="1800" dirty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UNPAR </a:t>
            </a:r>
            <a:r>
              <a:rPr lang="en-US" sz="1800" dirty="0" err="1" smtClean="0"/>
              <a:t>menuju</a:t>
            </a:r>
            <a:r>
              <a:rPr lang="en-US" sz="1800" dirty="0" smtClean="0"/>
              <a:t> </a:t>
            </a:r>
            <a:r>
              <a:rPr lang="en-US" sz="1800" dirty="0" err="1" smtClean="0"/>
              <a:t>Galeri</a:t>
            </a:r>
            <a:r>
              <a:rPr lang="en-US" sz="1800" dirty="0" smtClean="0"/>
              <a:t> </a:t>
            </a:r>
            <a:r>
              <a:rPr lang="en-US" sz="1800" dirty="0" err="1" smtClean="0"/>
              <a:t>Ciumbuluit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0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1. </a:t>
            </a:r>
            <a:r>
              <a:rPr lang="en-US" b="1" cap="none" dirty="0" err="1" smtClean="0"/>
              <a:t>Latar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Belakang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LineString</a:t>
            </a:r>
            <a:r>
              <a:rPr lang="en-US" b="1" i="1" dirty="0"/>
              <a:t> </a:t>
            </a:r>
            <a:r>
              <a:rPr lang="en-US" b="1" i="1" dirty="0" smtClean="0"/>
              <a:t>: </a:t>
            </a:r>
            <a:r>
              <a:rPr lang="en-US" b="1" dirty="0" err="1" smtClean="0"/>
              <a:t>Contoh</a:t>
            </a:r>
            <a:r>
              <a:rPr lang="en-US" b="1" i="1" dirty="0" smtClean="0"/>
              <a:t> </a:t>
            </a:r>
            <a:r>
              <a:rPr lang="en-US" b="1" i="1" dirty="0" err="1"/>
              <a:t>LineString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Kuliah\Skripsi\SKRIPSI\Skripsi\doc\DokumenSkripsi\Gambar\2_linest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9024"/>
            <a:ext cx="8839200" cy="47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sz="4800" b="1" cap="none" dirty="0"/>
              <a:t>Format Well-Known Text (WKT)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Well-Known Text (WKT)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i="1" dirty="0"/>
              <a:t>spatial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merepresentasikan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geographic </a:t>
            </a:r>
            <a:r>
              <a:rPr lang="en-US" sz="2400" i="1" dirty="0" smtClean="0"/>
              <a:t>feature.</a:t>
            </a:r>
          </a:p>
          <a:p>
            <a:pPr lvl="1" algn="just">
              <a:buFont typeface="Wingdings" pitchFamily="2" charset="2"/>
              <a:buChar char="Ø"/>
            </a:pPr>
            <a:endParaRPr lang="en-US" sz="1800" i="1" dirty="0" smtClean="0"/>
          </a:p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sz="1800" i="1" dirty="0" smtClean="0"/>
          </a:p>
          <a:p>
            <a:pPr marL="274320" lvl="1" indent="0" algn="just">
              <a:buNone/>
            </a:pPr>
            <a:endParaRPr lang="en-US" sz="1800" i="1" dirty="0" smtClean="0"/>
          </a:p>
        </p:txBody>
      </p:sp>
      <p:pic>
        <p:nvPicPr>
          <p:cNvPr id="10242" name="Picture 2" descr="D:\Kuliah\Skripsi\SKRIPSI\Skripsi\doc\PPT\Gambar\format_w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9500"/>
            <a:ext cx="7697788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KIRI </a:t>
            </a:r>
            <a:r>
              <a:rPr lang="en-US" dirty="0" err="1" smtClean="0"/>
              <a:t>menggunakan</a:t>
            </a:r>
            <a:r>
              <a:rPr lang="en-US" dirty="0" smtClean="0"/>
              <a:t> MySQL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pengolah</a:t>
            </a:r>
            <a:r>
              <a:rPr lang="en-US" dirty="0" smtClean="0"/>
              <a:t>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angkutan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KIRI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data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i="1" dirty="0" err="1" smtClean="0"/>
              <a:t>LineString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</p:txBody>
      </p:sp>
      <p:pic>
        <p:nvPicPr>
          <p:cNvPr id="1026" name="Picture 2" descr="D:\Kuliah\Skripsi\SKRIPSI\Skripsi\doc\PPT\Gambar\penerapan_spa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3905250"/>
            <a:ext cx="95631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i="1" dirty="0" err="1" smtClean="0"/>
              <a:t>LineString</a:t>
            </a:r>
            <a:r>
              <a:rPr lang="en-US" i="1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MySQL </a:t>
            </a:r>
            <a:r>
              <a:rPr lang="en-US" dirty="0" err="1" smtClean="0"/>
              <a:t>menggunakan</a:t>
            </a:r>
            <a:r>
              <a:rPr lang="en-US" dirty="0" smtClean="0"/>
              <a:t> format WKT.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format WKT </a:t>
            </a:r>
            <a:r>
              <a:rPr lang="en-US" dirty="0" err="1" smtClean="0"/>
              <a:t>dalam</a:t>
            </a:r>
            <a:r>
              <a:rPr lang="en-US" dirty="0" smtClean="0"/>
              <a:t> MySQL: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</p:txBody>
      </p:sp>
      <p:pic>
        <p:nvPicPr>
          <p:cNvPr id="11266" name="Picture 2" descr="D:\Kuliah\Skripsi\SKRIPSI\Skripsi\doc\PPT\Gambar\penerapa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0"/>
            <a:ext cx="8764354" cy="1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4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JDBC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  <a:endParaRPr lang="en-US" sz="3200" dirty="0" smtClean="0"/>
          </a:p>
          <a:p>
            <a:pPr lvl="1" algn="just">
              <a:buFont typeface="Wingdings" pitchFamily="2" charset="2"/>
              <a:buChar char="Ø"/>
            </a:pPr>
            <a:r>
              <a:rPr lang="sv-SE" sz="2400" dirty="0" smtClean="0"/>
              <a:t>Bagian </a:t>
            </a:r>
            <a:r>
              <a:rPr lang="sv-SE" sz="2400" dirty="0"/>
              <a:t>dari Java </a:t>
            </a:r>
            <a:r>
              <a:rPr lang="sv-SE" sz="2400" dirty="0" smtClean="0"/>
              <a:t>API.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sz="2400" dirty="0" smtClean="0"/>
              <a:t>Digunakan </a:t>
            </a:r>
            <a:r>
              <a:rPr lang="sv-SE" sz="2400" dirty="0"/>
              <a:t>untuk mengakses semua jenis </a:t>
            </a:r>
            <a:r>
              <a:rPr lang="sv-SE" sz="2400" dirty="0" smtClean="0"/>
              <a:t>data yang terstruktur.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sz="2400" dirty="0" smtClean="0"/>
              <a:t>Terutama </a:t>
            </a:r>
            <a:r>
              <a:rPr lang="sv-SE" sz="2400" dirty="0"/>
              <a:t>data yang tersimpan dalam suatu </a:t>
            </a:r>
            <a:r>
              <a:rPr lang="sv-SE" sz="2400" i="1" dirty="0"/>
              <a:t>Relational </a:t>
            </a:r>
            <a:r>
              <a:rPr lang="sv-SE" sz="2400" i="1" dirty="0" smtClean="0"/>
              <a:t>Database</a:t>
            </a:r>
            <a:r>
              <a:rPr lang="sv-SE" sz="2400" dirty="0" smtClean="0"/>
              <a:t>.</a:t>
            </a:r>
            <a:endParaRPr lang="en-US" sz="2800" i="1" dirty="0">
              <a:solidFill>
                <a:srgbClr val="0070C0"/>
              </a:solidFill>
            </a:endParaRPr>
          </a:p>
          <a:p>
            <a:pPr marL="274320" lvl="1" indent="0" algn="just">
              <a:buNone/>
            </a:pPr>
            <a:endParaRPr lang="en-US" sz="2400" i="1" dirty="0" smtClean="0"/>
          </a:p>
          <a:p>
            <a:pPr algn="just"/>
            <a:r>
              <a:rPr lang="en-US" sz="2800" dirty="0" err="1" smtClean="0"/>
              <a:t>Fungsi</a:t>
            </a:r>
            <a:r>
              <a:rPr lang="en-US" sz="2800" dirty="0" smtClean="0"/>
              <a:t>:</a:t>
            </a:r>
            <a:endParaRPr lang="en-US" sz="3200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Java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/>
              <a:t>database</a:t>
            </a:r>
            <a:r>
              <a:rPr lang="en-US" sz="2400" dirty="0" smtClean="0"/>
              <a:t>,</a:t>
            </a:r>
            <a:endParaRPr lang="en-US" sz="2400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Mengirimkan</a:t>
            </a:r>
            <a:r>
              <a:rPr lang="en-US" sz="2400" dirty="0" smtClean="0"/>
              <a:t> </a:t>
            </a:r>
            <a:r>
              <a:rPr lang="en-US" sz="2400" i="1" dirty="0"/>
              <a:t>queries</a:t>
            </a:r>
            <a:r>
              <a:rPr lang="en-US" sz="2400" dirty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database</a:t>
            </a:r>
            <a:r>
              <a:rPr lang="en-US" sz="2400" dirty="0" smtClean="0"/>
              <a:t>,</a:t>
            </a:r>
            <a:endParaRPr lang="en-US" sz="2400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proses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23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JDBC: </a:t>
            </a:r>
            <a:r>
              <a:rPr lang="en-US" b="1" dirty="0" err="1" smtClean="0"/>
              <a:t>Contoh</a:t>
            </a:r>
            <a:endParaRPr lang="en-US" b="1" dirty="0"/>
          </a:p>
        </p:txBody>
      </p:sp>
      <p:pic>
        <p:nvPicPr>
          <p:cNvPr id="2050" name="Picture 2" descr="D:\Kuliah\Skripsi\SKRIPSI\Skripsi\doc\PPT\Gambar\contoh_j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45513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457200" y="51054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Java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database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3-6</a:t>
            </a:r>
            <a:r>
              <a:rPr lang="en-US" sz="2000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US" sz="2000" dirty="0" smtClean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i="1" dirty="0"/>
              <a:t>queries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i="1" dirty="0"/>
              <a:t>database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8-9</a:t>
            </a:r>
            <a:r>
              <a:rPr lang="en-US" sz="2000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US" sz="2000" dirty="0" smtClean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11-15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03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JDBC: </a:t>
            </a:r>
            <a:r>
              <a:rPr lang="en-US" b="1" dirty="0" err="1" smtClean="0"/>
              <a:t>Masalah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Statement </a:t>
            </a:r>
            <a:r>
              <a:rPr lang="en-US" dirty="0" err="1" smtClean="0"/>
              <a:t>rentan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SQL </a:t>
            </a:r>
            <a:r>
              <a:rPr lang="en-US" i="1" dirty="0" smtClean="0"/>
              <a:t>injection.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SQL </a:t>
            </a:r>
            <a:r>
              <a:rPr lang="en-US" i="1" dirty="0" smtClean="0"/>
              <a:t>injection</a:t>
            </a:r>
            <a:r>
              <a:rPr lang="en-US" dirty="0" smtClean="0"/>
              <a:t>:</a:t>
            </a:r>
          </a:p>
          <a:p>
            <a:pPr marL="560070" lvl="2" indent="-285750" algn="just">
              <a:buFont typeface="Wingdings" pitchFamily="2" charset="2"/>
              <a:buChar char="Ø"/>
            </a:pPr>
            <a:r>
              <a:rPr lang="en-US" dirty="0" err="1"/>
              <a:t>Mengubah</a:t>
            </a:r>
            <a:r>
              <a:rPr lang="en-US" dirty="0"/>
              <a:t> SQL </a:t>
            </a:r>
            <a:r>
              <a:rPr lang="en-US" i="1" dirty="0"/>
              <a:t>statement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menghancurkan</a:t>
            </a:r>
            <a:r>
              <a:rPr lang="en-US" dirty="0"/>
              <a:t> </a:t>
            </a:r>
            <a:r>
              <a:rPr lang="en-US" i="1" dirty="0"/>
              <a:t>database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Solusi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Statement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PreparedStatement</a:t>
            </a:r>
            <a:r>
              <a:rPr lang="en-US" dirty="0" smtClean="0"/>
              <a:t>.</a:t>
            </a:r>
          </a:p>
          <a:p>
            <a:pPr marL="27432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JDBC: </a:t>
            </a:r>
            <a:r>
              <a:rPr lang="en-US" b="1" dirty="0" err="1" smtClean="0"/>
              <a:t>Solusi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457200" y="51054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Java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database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2-5</a:t>
            </a:r>
            <a:r>
              <a:rPr lang="en-US" sz="2000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US" sz="2000" dirty="0" smtClean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i="1" dirty="0"/>
              <a:t>queries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i="1" dirty="0"/>
              <a:t>database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6-9</a:t>
            </a:r>
            <a:r>
              <a:rPr lang="en-US" sz="2000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US" sz="2000" dirty="0" smtClean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10-14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1030" name="Picture 6" descr="D:\Kuliah\Skripsi\SKRIPSI\Skripsi\doc\Presentasi\Gambar\prepared stat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813984"/>
            <a:ext cx="9040812" cy="28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Apa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itu</a:t>
            </a:r>
            <a:r>
              <a:rPr lang="en-US" b="1" cap="none" dirty="0" smtClean="0"/>
              <a:t> KIRI?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457200" y="415998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Java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 smtClean="0"/>
              <a:t>database, </a:t>
            </a:r>
            <a:r>
              <a:rPr lang="en-US" sz="2000" dirty="0" err="1" smtClean="0"/>
              <a:t>disederhanakan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Play Framework</a:t>
            </a:r>
            <a:r>
              <a:rPr lang="en-US" sz="2000" i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107</a:t>
            </a:r>
            <a:r>
              <a:rPr lang="en-US" sz="2000" dirty="0" smtClean="0"/>
              <a:t>),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US" sz="2000" dirty="0" smtClean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i="1" dirty="0"/>
              <a:t>queries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i="1" dirty="0"/>
              <a:t>database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baris</a:t>
            </a:r>
            <a:r>
              <a:rPr lang="en-US" sz="2000" dirty="0" smtClean="0">
                <a:solidFill>
                  <a:srgbClr val="0070C0"/>
                </a:solidFill>
              </a:rPr>
              <a:t> 108-111</a:t>
            </a:r>
            <a:r>
              <a:rPr lang="en-US" sz="2000" dirty="0" smtClean="0"/>
              <a:t>).</a:t>
            </a:r>
          </a:p>
        </p:txBody>
      </p:sp>
      <p:pic>
        <p:nvPicPr>
          <p:cNvPr id="2051" name="Picture 3" descr="C:\Users\Home\Desktop\penerapan j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83774"/>
            <a:ext cx="9144000" cy="14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JSON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/>
              <a:t>JSON (</a:t>
            </a:r>
            <a:r>
              <a:rPr lang="sv-SE" i="1" dirty="0"/>
              <a:t>JavaScript Object Notation</a:t>
            </a:r>
            <a:r>
              <a:rPr lang="sv-SE" dirty="0"/>
              <a:t>) adalah sebuah format pertukaran data </a:t>
            </a:r>
            <a:r>
              <a:rPr lang="sv-SE" dirty="0" smtClean="0"/>
              <a:t>ringan.</a:t>
            </a:r>
          </a:p>
          <a:p>
            <a:pPr marL="274320" lvl="1" indent="0" algn="just">
              <a:buNone/>
            </a:pPr>
            <a:endParaRPr lang="en-US" i="1" dirty="0" smtClean="0"/>
          </a:p>
          <a:p>
            <a:pPr algn="just"/>
            <a:r>
              <a:rPr lang="en-US" dirty="0" err="1" smtClean="0">
                <a:sym typeface="Wingdings" pitchFamily="2" charset="2"/>
              </a:rPr>
              <a:t>Bentuk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yaitu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dirty="0" err="1" smtClean="0">
                <a:sym typeface="Wingdings" pitchFamily="2" charset="2"/>
              </a:rPr>
              <a:t>ekumpulan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pasangan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antara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>
                <a:sym typeface="Wingdings" pitchFamily="2" charset="2"/>
              </a:rPr>
              <a:t>Array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yaitu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sekumpulan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terstruktur</a:t>
            </a:r>
            <a:r>
              <a:rPr lang="en-US" dirty="0" smtClean="0">
                <a:sym typeface="Wingdings" pitchFamily="2" charset="2"/>
              </a:rPr>
              <a:t>. Data </a:t>
            </a:r>
            <a:r>
              <a:rPr lang="en-US" dirty="0" err="1" smtClean="0">
                <a:sym typeface="Wingdings" pitchFamily="2" charset="2"/>
              </a:rPr>
              <a:t>terstruktur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array.</a:t>
            </a:r>
            <a:endParaRPr lang="en-US" i="1" dirty="0"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Ø"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>
                <a:sym typeface="Wingdings" pitchFamily="2" charset="2"/>
              </a:rPr>
              <a:t>String</a:t>
            </a:r>
            <a:r>
              <a:rPr lang="en-US" i="1" dirty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sekumpulan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karakter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diapit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kutip</a:t>
            </a:r>
            <a:r>
              <a:rPr lang="en-US" dirty="0" smtClean="0">
                <a:sym typeface="Wingdings" pitchFamily="2" charset="2"/>
              </a:rPr>
              <a:t> 2 (“</a:t>
            </a:r>
            <a:r>
              <a:rPr lang="en-US" dirty="0" err="1" smtClean="0">
                <a:sym typeface="Wingdings" pitchFamily="2" charset="2"/>
              </a:rPr>
              <a:t>sukses</a:t>
            </a:r>
            <a:r>
              <a:rPr lang="en-US" dirty="0" smtClean="0">
                <a:sym typeface="Wingdings" pitchFamily="2" charset="2"/>
              </a:rPr>
              <a:t>”).</a:t>
            </a:r>
            <a:endParaRPr lang="en-US" i="1" dirty="0" smtClean="0"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Angka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: 12.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 smtClean="0">
                <a:sym typeface="Wingdings" pitchFamily="2" charset="2"/>
              </a:rPr>
              <a:t>true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false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null.</a:t>
            </a:r>
            <a:endParaRPr lang="en-US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41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JSON: </a:t>
            </a:r>
            <a:r>
              <a:rPr lang="en-US" b="1" dirty="0" err="1" smtClean="0"/>
              <a:t>Contoh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3200400"/>
            <a:ext cx="8915400" cy="35052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baris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1-4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2 </a:t>
            </a:r>
            <a:r>
              <a:rPr lang="en-US" dirty="0" err="1" smtClean="0">
                <a:sym typeface="Wingdings" pitchFamily="2" charset="2"/>
              </a:rPr>
              <a:t>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pasangan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baris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2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3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 algn="just"/>
            <a:endParaRPr lang="en-US" dirty="0">
              <a:sym typeface="Wingdings" pitchFamily="2" charset="2"/>
            </a:endParaRPr>
          </a:p>
          <a:p>
            <a:pPr algn="just"/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 string (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baris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2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dan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3</a:t>
            </a:r>
            <a:r>
              <a:rPr lang="en-US" dirty="0" smtClean="0">
                <a:sym typeface="Wingdings" pitchFamily="2" charset="2"/>
              </a:rPr>
              <a:t>).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8194" name="Picture 2" descr="D:\Kuliah\Skripsi\SKRIPSI\Skripsi\doc\PPT\Gambar\Contoh 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1"/>
            <a:ext cx="8915400" cy="12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KIRI </a:t>
            </a:r>
            <a:r>
              <a:rPr lang="en-US" i="1" dirty="0" smtClean="0">
                <a:sym typeface="Wingdings" pitchFamily="2" charset="2"/>
              </a:rPr>
              <a:t>Dashboard server side </a:t>
            </a:r>
            <a:r>
              <a:rPr lang="en-US" dirty="0" err="1" smtClean="0">
                <a:sym typeface="Wingdings" pitchFamily="2" charset="2"/>
              </a:rPr>
              <a:t>mengirimkan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format JSON.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endParaRPr lang="en-US" i="1" dirty="0">
              <a:sym typeface="Wingdings" pitchFamily="2" charset="2"/>
            </a:endParaRPr>
          </a:p>
          <a:p>
            <a:pPr algn="just"/>
            <a:endParaRPr lang="en-US" i="1" dirty="0"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4612" y="4325541"/>
            <a:ext cx="383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Kembalian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status":"ok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"</a:t>
            </a:r>
            <a:r>
              <a:rPr lang="en-US" dirty="0"/>
              <a:t>sessionid":"e27wy7s3f08fmu13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"</a:t>
            </a:r>
            <a:r>
              <a:rPr lang="en-US" dirty="0"/>
              <a:t>privileges":"</a:t>
            </a:r>
            <a:r>
              <a:rPr lang="en-US" dirty="0" err="1" smtClean="0"/>
              <a:t>route,apiusage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}</a:t>
            </a:r>
            <a:endParaRPr lang="en-US" sz="2400" dirty="0"/>
          </a:p>
        </p:txBody>
      </p:sp>
      <p:pic>
        <p:nvPicPr>
          <p:cNvPr id="3074" name="Picture 2" descr="C:\Users\Home\Desktop\penerapan 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981741"/>
            <a:ext cx="8918575" cy="82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smtClean="0"/>
              <a:t>Play Framework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Sekumpulan </a:t>
            </a:r>
            <a:r>
              <a:rPr lang="sv-SE" dirty="0"/>
              <a:t>kerangka kode yang dapat digunakan untuk membangun </a:t>
            </a:r>
            <a:r>
              <a:rPr lang="sv-SE" dirty="0" smtClean="0"/>
              <a:t>suatu situs web.</a:t>
            </a:r>
          </a:p>
          <a:p>
            <a:pPr marL="274320" lvl="1" indent="0" algn="just">
              <a:buNone/>
            </a:pPr>
            <a:endParaRPr lang="en-US" i="1" dirty="0" smtClean="0"/>
          </a:p>
          <a:p>
            <a:pPr algn="just"/>
            <a:r>
              <a:rPr lang="en-US" sz="2800" dirty="0" err="1" smtClean="0"/>
              <a:t>Arsitektur</a:t>
            </a:r>
            <a:r>
              <a:rPr lang="en-US" sz="2800" dirty="0" smtClean="0"/>
              <a:t> MVC (</a:t>
            </a:r>
            <a:r>
              <a:rPr lang="en-US" sz="2800" i="1" dirty="0" smtClean="0"/>
              <a:t>Model View Controller</a:t>
            </a:r>
            <a:r>
              <a:rPr lang="en-US" sz="2800" dirty="0" smtClean="0"/>
              <a:t>).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Bahasa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Java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Controllers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Models</a:t>
            </a:r>
            <a:endParaRPr lang="en-US" i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Scala</a:t>
            </a:r>
            <a:r>
              <a:rPr lang="en-US" dirty="0" smtClean="0"/>
              <a:t>, HTML</a:t>
            </a:r>
            <a:r>
              <a:rPr lang="en-US" dirty="0"/>
              <a:t>, </a:t>
            </a:r>
            <a:r>
              <a:rPr lang="en-US" dirty="0" smtClean="0"/>
              <a:t>CSS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JS 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40207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Kuliah\Skripsi\SKRIPSI\Skripsi\doc\DokumenSkripsi\Gambar\2_struktur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09700"/>
            <a:ext cx="39052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dirty="0" err="1" smtClean="0"/>
              <a:t>Struktur</a:t>
            </a:r>
            <a:r>
              <a:rPr lang="en-US" b="1" dirty="0"/>
              <a:t> </a:t>
            </a:r>
            <a:r>
              <a:rPr lang="en-US" b="1" dirty="0" smtClean="0"/>
              <a:t>Minimal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105400" cy="5067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Folder app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>
                <a:solidFill>
                  <a:srgbClr val="0070C0"/>
                </a:solidFill>
              </a:rPr>
              <a:t>Berisi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bagian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Folder </a:t>
            </a:r>
            <a:r>
              <a:rPr lang="en-US" dirty="0" err="1" smtClean="0">
                <a:solidFill>
                  <a:srgbClr val="0070C0"/>
                </a:solidFill>
              </a:rPr>
              <a:t>conf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application.conf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pengaturan</a:t>
            </a:r>
            <a:endParaRPr lang="en-US" dirty="0" smtClean="0">
              <a:solidFill>
                <a:srgbClr val="0070C0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outes </a:t>
            </a:r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pemetaan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 URL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/>
              <a:t>Folder </a:t>
            </a:r>
            <a:r>
              <a:rPr lang="en-US" dirty="0" smtClean="0"/>
              <a:t>project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build.properties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versi</a:t>
            </a:r>
            <a:r>
              <a:rPr lang="en-US" dirty="0" smtClean="0">
                <a:sym typeface="Wingdings" pitchFamily="2" charset="2"/>
              </a:rPr>
              <a:t> SBT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plugins.sbt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versi</a:t>
            </a:r>
            <a:r>
              <a:rPr lang="en-US" dirty="0" smtClean="0">
                <a:sym typeface="Wingdings" pitchFamily="2" charset="2"/>
              </a:rPr>
              <a:t> Play Framework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Folder public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Berisi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file-file </a:t>
            </a:r>
            <a:r>
              <a:rPr lang="en-US" dirty="0" smtClean="0">
                <a:solidFill>
                  <a:srgbClr val="0070C0"/>
                </a:solidFill>
              </a:rPr>
              <a:t>yang </a:t>
            </a:r>
            <a:r>
              <a:rPr lang="en-US" dirty="0" err="1" smtClean="0">
                <a:solidFill>
                  <a:srgbClr val="0070C0"/>
                </a:solidFill>
              </a:rPr>
              <a:t>bersifat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statis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build.sbt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70C0"/>
                </a:solidFill>
              </a:rPr>
              <a:t>Mengatur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dependencies</a:t>
            </a:r>
            <a:r>
              <a:rPr lang="en-US" dirty="0" smtClean="0">
                <a:solidFill>
                  <a:srgbClr val="0070C0"/>
                </a:solidFill>
              </a:rPr>
              <a:t> yang </a:t>
            </a:r>
            <a:r>
              <a:rPr lang="en-US" dirty="0" err="1" smtClean="0">
                <a:solidFill>
                  <a:srgbClr val="0070C0"/>
                </a:solidFill>
              </a:rPr>
              <a:t>digunakan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/>
              <a:t>Folder test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file-file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32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i="1" dirty="0" smtClean="0"/>
              <a:t>File</a:t>
            </a:r>
            <a:r>
              <a:rPr lang="sv-SE" dirty="0" smtClean="0"/>
              <a:t> </a:t>
            </a:r>
            <a:r>
              <a:rPr lang="sv-SE" dirty="0"/>
              <a:t>yang mengatur pemetaan dari HTTP URLs menuju kode aplikasi </a:t>
            </a:r>
            <a:r>
              <a:rPr lang="sv-SE" dirty="0" smtClean="0"/>
              <a:t>(</a:t>
            </a:r>
            <a:r>
              <a:rPr lang="sv-SE" i="1" dirty="0" smtClean="0"/>
              <a:t>controllers</a:t>
            </a:r>
            <a:r>
              <a:rPr lang="sv-SE" dirty="0" smtClean="0"/>
              <a:t>).</a:t>
            </a:r>
          </a:p>
          <a:p>
            <a:pPr marL="274320" lvl="1" indent="0" algn="just">
              <a:buNone/>
            </a:pPr>
            <a:endParaRPr lang="sv-SE" dirty="0" smtClean="0"/>
          </a:p>
          <a:p>
            <a:pPr algn="just"/>
            <a:r>
              <a:rPr lang="en-US" sz="2800" dirty="0" err="1" smtClean="0"/>
              <a:t>Struktur</a:t>
            </a:r>
            <a:r>
              <a:rPr lang="en-US" sz="2800" dirty="0" smtClean="0"/>
              <a:t>:</a:t>
            </a:r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</p:txBody>
      </p:sp>
      <p:pic>
        <p:nvPicPr>
          <p:cNvPr id="5122" name="Picture 2" descr="D:\Kuliah\Skripsi\SKRIPSI\Skripsi\doc\DokumenSkripsi\Gambar\2_rou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9050"/>
            <a:ext cx="56769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HTTP </a:t>
            </a:r>
            <a:r>
              <a:rPr lang="en-US" i="1" dirty="0" smtClean="0"/>
              <a:t>method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PATCH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PUT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ym typeface="Wingdings" pitchFamily="2" charset="2"/>
              </a:rPr>
              <a:t>URL </a:t>
            </a:r>
            <a:r>
              <a:rPr lang="en-US" i="1" dirty="0" smtClean="0">
                <a:sym typeface="Wingdings" pitchFamily="2" charset="2"/>
              </a:rPr>
              <a:t>path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Merupakan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direktori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ingin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dituju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server </a:t>
            </a:r>
            <a:r>
              <a:rPr lang="en-US" dirty="0" err="1" smtClean="0">
                <a:sym typeface="Wingdings" pitchFamily="2" charset="2"/>
              </a:rPr>
              <a:t>aplikasi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dimungkinkan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akses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menuju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2"/>
              </a:rPr>
              <a:t>http://</a:t>
            </a:r>
            <a:r>
              <a:rPr lang="en-US" dirty="0" smtClean="0">
                <a:sym typeface="Wingdings" pitchFamily="2" charset="2"/>
                <a:hlinkClick r:id="rId2"/>
              </a:rPr>
              <a:t>localhost:9000/list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i="1" dirty="0" smtClean="0">
                <a:sym typeface="Wingdings" pitchFamily="2" charset="2"/>
              </a:rPr>
              <a:t>Action method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>
                <a:sym typeface="Wingdings" pitchFamily="2" charset="2"/>
              </a:rPr>
              <a:t>Pemilihan kelas </a:t>
            </a:r>
            <a:r>
              <a:rPr lang="sv-SE" dirty="0">
                <a:sym typeface="Wingdings" pitchFamily="2" charset="2"/>
              </a:rPr>
              <a:t>controller yang ingin </a:t>
            </a:r>
            <a:r>
              <a:rPr lang="sv-SE" dirty="0" smtClean="0">
                <a:sym typeface="Wingdings" pitchFamily="2" charset="2"/>
              </a:rPr>
              <a:t>dituju.</a:t>
            </a:r>
            <a:endParaRPr lang="en-US" sz="1600" dirty="0"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mengarah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548640" lvl="2" indent="0" algn="just">
              <a:buNone/>
            </a:pPr>
            <a:r>
              <a:rPr lang="en-US" i="1" dirty="0" smtClean="0">
                <a:sym typeface="Wingdings" pitchFamily="2" charset="2"/>
              </a:rPr>
              <a:t>Folder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controllerskelas</a:t>
            </a:r>
            <a:r>
              <a:rPr lang="en-US" dirty="0" smtClean="0">
                <a:sym typeface="Wingdings" pitchFamily="2" charset="2"/>
              </a:rPr>
              <a:t> Products </a:t>
            </a:r>
            <a:r>
              <a:rPr lang="en-US" i="1" dirty="0" smtClean="0">
                <a:sym typeface="Wingdings" pitchFamily="2" charset="2"/>
              </a:rPr>
              <a:t>method list().</a:t>
            </a:r>
            <a:endParaRPr lang="sv-SE" i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Akses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http://kiri.travel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Cara: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endParaRPr lang="en-US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 marL="274320" lvl="1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meter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angkutan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meter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7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wawancara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kontributor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, </a:t>
            </a:r>
            <a:r>
              <a:rPr lang="en-US" sz="2800" dirty="0" err="1"/>
              <a:t>terdapat</a:t>
            </a:r>
            <a:r>
              <a:rPr lang="en-US" sz="2800" dirty="0"/>
              <a:t> 2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yang </a:t>
            </a:r>
            <a:r>
              <a:rPr lang="en-US" sz="2800" dirty="0" err="1"/>
              <a:t>berperan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KIRI </a:t>
            </a:r>
            <a:r>
              <a:rPr lang="en-US" sz="2800" i="1" dirty="0"/>
              <a:t>Dashboard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statis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``index.html’’, “</a:t>
            </a:r>
            <a:r>
              <a:rPr lang="en-US" sz="2800" dirty="0" err="1"/>
              <a:t>bukitjariangwt</a:t>
            </a:r>
            <a:r>
              <a:rPr lang="en-US" sz="2800" dirty="0"/>
              <a:t>/”, </a:t>
            </a:r>
            <a:r>
              <a:rPr lang="en-US" sz="2800" dirty="0" err="1"/>
              <a:t>dan</a:t>
            </a:r>
            <a:r>
              <a:rPr lang="en-US" sz="2800" dirty="0"/>
              <a:t>  “images/”.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i="1" dirty="0"/>
              <a:t>server side </a:t>
            </a:r>
            <a:r>
              <a:rPr lang="en-US" sz="2800" dirty="0"/>
              <a:t>(</a:t>
            </a:r>
            <a:r>
              <a:rPr lang="en-US" sz="2800" i="1" dirty="0"/>
              <a:t>file</a:t>
            </a:r>
            <a:r>
              <a:rPr lang="en-US" sz="2800" dirty="0"/>
              <a:t> </a:t>
            </a:r>
            <a:r>
              <a:rPr lang="en-US" sz="2800" i="1" dirty="0" err="1"/>
              <a:t>handle.php</a:t>
            </a:r>
            <a:r>
              <a:rPr lang="en-US" sz="2800" dirty="0"/>
              <a:t>)</a:t>
            </a:r>
            <a:r>
              <a:rPr lang="en-US" sz="2800" i="1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16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39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i="1" dirty="0" smtClean="0"/>
              <a:t>Routes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2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 (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JavaScript AJAX)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http://localhost/bukitjarian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274320" lvl="1" indent="0" algn="just">
              <a:buNone/>
            </a:pPr>
            <a:endParaRPr lang="en-US" sz="2400" dirty="0" smtClean="0"/>
          </a:p>
          <a:p>
            <a:pPr algn="just"/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i="1" dirty="0" smtClean="0"/>
              <a:t>server side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localhost/bukitjarian/handle.php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1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Routes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733800"/>
            <a:ext cx="8888412" cy="2743200"/>
          </a:xfrm>
        </p:spPr>
        <p:txBody>
          <a:bodyPr/>
          <a:lstStyle/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70C0"/>
                </a:solidFill>
              </a:rPr>
              <a:t>baris</a:t>
            </a:r>
            <a:r>
              <a:rPr lang="en-US" sz="2800" dirty="0" smtClean="0">
                <a:solidFill>
                  <a:srgbClr val="0070C0"/>
                </a:solidFill>
              </a:rPr>
              <a:t> 9</a:t>
            </a:r>
            <a:r>
              <a:rPr lang="en-US" sz="2800" dirty="0" smtClean="0"/>
              <a:t>)</a:t>
            </a:r>
            <a:endParaRPr lang="en-US" sz="2800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http://localhost/bukitjarian/</a:t>
            </a:r>
            <a:endParaRPr lang="en-US" sz="2400" dirty="0"/>
          </a:p>
          <a:p>
            <a:pPr marL="274320" lvl="1" indent="0" algn="just">
              <a:buNone/>
            </a:pPr>
            <a:endParaRPr lang="en-US" sz="2400" dirty="0"/>
          </a:p>
          <a:p>
            <a:pPr algn="just"/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i="1" dirty="0"/>
              <a:t>server </a:t>
            </a:r>
            <a:r>
              <a:rPr lang="en-US" sz="2800" i="1" dirty="0" smtClean="0"/>
              <a:t>side 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70C0"/>
                </a:solidFill>
              </a:rPr>
              <a:t>baris</a:t>
            </a:r>
            <a:r>
              <a:rPr lang="en-US" sz="2800" dirty="0">
                <a:solidFill>
                  <a:srgbClr val="0070C0"/>
                </a:solidFill>
              </a:rPr>
              <a:t> 7</a:t>
            </a:r>
            <a:r>
              <a:rPr lang="en-US" sz="2800" dirty="0" smtClean="0"/>
              <a:t>)</a:t>
            </a:r>
            <a:endParaRPr lang="en-US" sz="2800" i="1" dirty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Akses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http://localhost/bukitjarian/handle.php</a:t>
            </a:r>
            <a:endParaRPr lang="en-US" dirty="0"/>
          </a:p>
        </p:txBody>
      </p:sp>
      <p:pic>
        <p:nvPicPr>
          <p:cNvPr id="4098" name="Picture 2" descr="D:\Kuliah\Skripsi\SKRIPSI\Skripsi\doc\Presentasi\Gambar\rout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" y="1676400"/>
            <a:ext cx="889535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Play Framework: </a:t>
            </a:r>
            <a:r>
              <a:rPr lang="en-US" b="1" i="1" dirty="0" smtClean="0"/>
              <a:t>Folder</a:t>
            </a:r>
            <a:r>
              <a:rPr lang="en-US" b="1" dirty="0" smtClean="0"/>
              <a:t> ``public/’’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GWT, </a:t>
            </a:r>
            <a:r>
              <a:rPr lang="en-US" dirty="0" err="1"/>
              <a:t>efek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 smtClean="0"/>
              <a:t>pengacakan</a:t>
            </a:r>
            <a:r>
              <a:rPr lang="en-US" dirty="0" smtClean="0"/>
              <a:t>,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disalin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folder</a:t>
            </a:r>
            <a:r>
              <a:rPr lang="en-US" dirty="0" smtClean="0"/>
              <a:t> ``public/’’.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5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Controllers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Merupakan </a:t>
            </a:r>
            <a:r>
              <a:rPr lang="sv-SE" dirty="0"/>
              <a:t>bagian </a:t>
            </a:r>
            <a:r>
              <a:rPr lang="sv-SE" dirty="0" smtClean="0"/>
              <a:t>MVC Play </a:t>
            </a:r>
            <a:r>
              <a:rPr lang="sv-SE" dirty="0"/>
              <a:t>Framework yang terhubung langsung dengan </a:t>
            </a:r>
            <a:r>
              <a:rPr lang="sv-SE" i="1" dirty="0" smtClean="0"/>
              <a:t>routes.</a:t>
            </a:r>
            <a:endParaRPr lang="sv-SE" i="1" dirty="0"/>
          </a:p>
          <a:p>
            <a:pPr marL="274320" lvl="1" indent="0" algn="just">
              <a:buNone/>
            </a:pPr>
            <a:endParaRPr lang="sv-SE" dirty="0"/>
          </a:p>
          <a:p>
            <a:pPr algn="just"/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  <a:p>
            <a:pPr lvl="1" algn="just">
              <a:buFont typeface="Wingdings" pitchFamily="2" charset="2"/>
              <a:buChar char="Ø"/>
            </a:pPr>
            <a:endParaRPr lang="sv-SE" dirty="0"/>
          </a:p>
        </p:txBody>
      </p:sp>
      <p:pic>
        <p:nvPicPr>
          <p:cNvPr id="12290" name="Picture 2" descr="D:\Kuliah\Skripsi\SKRIPSI\Skripsi\doc\DokumenSkripsi\Gambar\2_controller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52800"/>
            <a:ext cx="803116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Play Framework: </a:t>
            </a: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i="1" dirty="0" smtClean="0"/>
              <a:t>Controllers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59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/>
              <a:t>controller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:</a:t>
            </a:r>
          </a:p>
          <a:p>
            <a:pPr algn="just"/>
            <a:r>
              <a:rPr lang="sv-SE" sz="2000" i="1" dirty="0" smtClean="0"/>
              <a:t>Visibility</a:t>
            </a:r>
            <a:r>
              <a:rPr lang="sv-SE" sz="2000" dirty="0" smtClean="0"/>
              <a:t> </a:t>
            </a:r>
            <a:r>
              <a:rPr lang="sv-SE" sz="2000" dirty="0"/>
              <a:t>kelas dan </a:t>
            </a:r>
            <a:r>
              <a:rPr lang="sv-SE" sz="2000" i="1" dirty="0"/>
              <a:t>method</a:t>
            </a:r>
            <a:r>
              <a:rPr lang="sv-SE" sz="2000" dirty="0"/>
              <a:t> pada kelas tersebut harus </a:t>
            </a:r>
            <a:r>
              <a:rPr lang="sv-SE" sz="2000" i="1" dirty="0" smtClean="0"/>
              <a:t>public </a:t>
            </a:r>
            <a:r>
              <a:rPr lang="sv-SE" sz="2000" dirty="0" smtClean="0"/>
              <a:t>(</a:t>
            </a:r>
            <a:r>
              <a:rPr lang="sv-SE" sz="2000" dirty="0" smtClean="0">
                <a:solidFill>
                  <a:srgbClr val="0070C0"/>
                </a:solidFill>
              </a:rPr>
              <a:t>baris 5</a:t>
            </a:r>
            <a:r>
              <a:rPr lang="sv-SE" sz="2000" dirty="0" smtClean="0"/>
              <a:t>). </a:t>
            </a:r>
          </a:p>
          <a:p>
            <a:pPr algn="just"/>
            <a:r>
              <a:rPr lang="sv-SE" sz="2000" dirty="0"/>
              <a:t>Kelas yang dibuat harus merupakan turunan </a:t>
            </a:r>
            <a:r>
              <a:rPr lang="sv-SE" sz="2000" dirty="0" smtClean="0"/>
              <a:t>dari ”play.mvc.Controller” (</a:t>
            </a:r>
            <a:r>
              <a:rPr lang="sv-SE" sz="2000" dirty="0" smtClean="0">
                <a:solidFill>
                  <a:srgbClr val="0070C0"/>
                </a:solidFill>
              </a:rPr>
              <a:t>baris 5</a:t>
            </a:r>
            <a:r>
              <a:rPr lang="sv-SE" sz="2000" dirty="0" smtClean="0"/>
              <a:t>).</a:t>
            </a:r>
          </a:p>
          <a:p>
            <a:pPr algn="just"/>
            <a:r>
              <a:rPr lang="sv-SE" sz="2000" dirty="0"/>
              <a:t>Nilai kembalian </a:t>
            </a:r>
            <a:r>
              <a:rPr lang="sv-SE" sz="2000" i="1" dirty="0"/>
              <a:t>method</a:t>
            </a:r>
            <a:r>
              <a:rPr lang="sv-SE" sz="2000" dirty="0"/>
              <a:t> yang dibuat dalam suatu kelas </a:t>
            </a:r>
            <a:r>
              <a:rPr lang="sv-SE" sz="2000" i="1" dirty="0"/>
              <a:t>controllers</a:t>
            </a:r>
            <a:r>
              <a:rPr lang="sv-SE" sz="2000" dirty="0"/>
              <a:t> harus berupa objek </a:t>
            </a:r>
            <a:r>
              <a:rPr lang="sv-SE" sz="2000" dirty="0" smtClean="0"/>
              <a:t>dari kelas Result (</a:t>
            </a:r>
            <a:r>
              <a:rPr lang="sv-SE" sz="2000" dirty="0" smtClean="0">
                <a:solidFill>
                  <a:srgbClr val="0070C0"/>
                </a:solidFill>
              </a:rPr>
              <a:t>baris 7 dan 8</a:t>
            </a:r>
            <a:r>
              <a:rPr lang="sv-SE" sz="2000" dirty="0" smtClean="0"/>
              <a:t>).</a:t>
            </a:r>
          </a:p>
          <a:p>
            <a:pPr marL="274320" lvl="1" indent="0" algn="just">
              <a:buNone/>
            </a:pPr>
            <a:endParaRPr lang="sv-SE" sz="1800" dirty="0" smtClean="0"/>
          </a:p>
          <a:p>
            <a:pPr algn="just"/>
            <a:endParaRPr lang="sv-SE" sz="2000" dirty="0" smtClean="0"/>
          </a:p>
          <a:p>
            <a:pPr lvl="1" algn="just">
              <a:buFont typeface="Wingdings" pitchFamily="2" charset="2"/>
              <a:buChar char="Ø"/>
            </a:pPr>
            <a:endParaRPr lang="sv-SE" sz="1800" dirty="0" smtClean="0"/>
          </a:p>
          <a:p>
            <a:pPr lvl="1" algn="just">
              <a:buFont typeface="Wingdings" pitchFamily="2" charset="2"/>
              <a:buChar char="Ø"/>
            </a:pPr>
            <a:endParaRPr lang="sv-SE" sz="1800" dirty="0"/>
          </a:p>
        </p:txBody>
      </p:sp>
      <p:pic>
        <p:nvPicPr>
          <p:cNvPr id="13314" name="Picture 2" descr="D:\Kuliah\Skripsi\SKRIPSI\Skripsi\doc\PPT\Gambar\Controll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514475"/>
            <a:ext cx="787876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9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Controllers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Controllers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16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KIRI</a:t>
            </a:r>
            <a:r>
              <a:rPr lang="en-US" i="1" dirty="0"/>
              <a:t> Dashboard.</a:t>
            </a:r>
            <a:endParaRPr lang="sv-SE" sz="2000" i="1" dirty="0"/>
          </a:p>
          <a:p>
            <a:endParaRPr lang="en-US" dirty="0"/>
          </a:p>
        </p:txBody>
      </p:sp>
      <p:pic>
        <p:nvPicPr>
          <p:cNvPr id="5123" name="Picture 3" descr="C:\Users\Home\Desktop\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19400"/>
            <a:ext cx="1317039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 Framework: </a:t>
            </a:r>
            <a:r>
              <a:rPr lang="en-US" b="1" i="1" dirty="0" smtClean="0"/>
              <a:t>Models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Definisi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Bagian untuk memanipulasi </a:t>
            </a:r>
            <a:r>
              <a:rPr lang="sv-SE" dirty="0"/>
              <a:t>dan </a:t>
            </a:r>
            <a:r>
              <a:rPr lang="sv-SE" dirty="0" smtClean="0"/>
              <a:t>mengatur data.</a:t>
            </a:r>
            <a:endParaRPr lang="sv-SE" dirty="0"/>
          </a:p>
          <a:p>
            <a:pPr marL="274320" lvl="1" indent="0" algn="just">
              <a:buNone/>
            </a:pPr>
            <a:endParaRPr lang="sv-SE" dirty="0"/>
          </a:p>
          <a:p>
            <a:pPr algn="just"/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i="1" dirty="0"/>
              <a:t>models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/>
              <a:t>minimal Play </a:t>
            </a:r>
            <a:r>
              <a:rPr lang="en-US" dirty="0" smtClean="0"/>
              <a:t>Framework, </a:t>
            </a:r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Java.</a:t>
            </a:r>
            <a:endParaRPr lang="sv-SE" dirty="0"/>
          </a:p>
          <a:p>
            <a:pPr lvl="1" algn="just">
              <a:buFont typeface="Wingdings" pitchFamily="2" charset="2"/>
              <a:buChar char="Ø"/>
            </a:pPr>
            <a:endParaRPr lang="sv-SE" dirty="0" smtClean="0"/>
          </a:p>
          <a:p>
            <a:pPr lvl="1" algn="just">
              <a:buFont typeface="Wingdings" pitchFamily="2" charset="2"/>
              <a:buChar char="Ø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14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Models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i="1" dirty="0"/>
          </a:p>
          <a:p>
            <a:pPr algn="just"/>
            <a:r>
              <a:rPr lang="en-US" sz="2800" i="1" dirty="0" smtClean="0"/>
              <a:t>Models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use case </a:t>
            </a:r>
            <a:r>
              <a:rPr lang="en-US" sz="2800" dirty="0"/>
              <a:t>KIRI </a:t>
            </a:r>
            <a:r>
              <a:rPr lang="en-US" sz="2800" i="1" dirty="0"/>
              <a:t>Dashboard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/>
              <a:t>use case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Java.</a:t>
            </a:r>
            <a:endParaRPr lang="en-US" sz="2800" i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5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: </a:t>
            </a:r>
            <a:r>
              <a:rPr lang="en-US" b="1" i="1" dirty="0" smtClean="0"/>
              <a:t>Models</a:t>
            </a:r>
            <a:endParaRPr lang="en-US" b="1" i="1" dirty="0"/>
          </a:p>
        </p:txBody>
      </p:sp>
      <p:pic>
        <p:nvPicPr>
          <p:cNvPr id="4" name="Picture 2" descr="D:\Kuliah\Skripsi\SKRIPSI\Skripsi\doc\DokumenSkripsi\Gambar\3_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9620"/>
            <a:ext cx="5657146" cy="53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KIRI</a:t>
            </a:r>
            <a:endParaRPr lang="en-US" b="1" dirty="0"/>
          </a:p>
        </p:txBody>
      </p:sp>
      <p:pic>
        <p:nvPicPr>
          <p:cNvPr id="1026" name="Picture 2" descr="D:\Kuliah\Skripsi\SKRIPSI\Skripsi\doc\DokumenSkripsi\Gambar\1_kiritra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15400" cy="47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: </a:t>
            </a:r>
            <a:r>
              <a:rPr lang="en-US" b="1" i="1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i="1" dirty="0"/>
              <a:t>Models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4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kebutuhan</a:t>
            </a:r>
            <a:r>
              <a:rPr lang="en-US" sz="2800" dirty="0"/>
              <a:t> </a:t>
            </a:r>
            <a:r>
              <a:rPr lang="en-US" sz="2800" i="1" dirty="0" smtClean="0"/>
              <a:t>use case </a:t>
            </a:r>
            <a:r>
              <a:rPr lang="en-US" sz="2800" dirty="0"/>
              <a:t>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dijelaskan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ApiKeysManager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smtClean="0"/>
              <a:t>User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TracksManager</a:t>
            </a:r>
            <a:endParaRPr lang="en-US" sz="24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/>
              <a:t>AuthenticationManager</a:t>
            </a:r>
            <a:r>
              <a:rPr lang="en-US" sz="2400" dirty="0"/>
              <a:t> (login, register, </a:t>
            </a:r>
            <a:r>
              <a:rPr lang="en-US" sz="2400" dirty="0" err="1"/>
              <a:t>dan</a:t>
            </a:r>
            <a:r>
              <a:rPr lang="en-US" sz="2400" dirty="0"/>
              <a:t> logout</a:t>
            </a:r>
            <a:r>
              <a:rPr lang="en-US" sz="2400" dirty="0" smtClean="0"/>
              <a:t>)</a:t>
            </a:r>
          </a:p>
          <a:p>
            <a:pPr marL="274320" lvl="1" indent="0" algn="just">
              <a:buNone/>
            </a:pPr>
            <a:endParaRPr lang="en-US" sz="2800" i="1" dirty="0" smtClean="0"/>
          </a:p>
          <a:p>
            <a:pPr algn="just"/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smtClean="0"/>
              <a:t>pula </a:t>
            </a:r>
            <a:r>
              <a:rPr lang="en-US" sz="2800" dirty="0" smtClean="0"/>
              <a:t>3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/>
              <a:t>:</a:t>
            </a:r>
            <a:endParaRPr lang="en-US" sz="2800" dirty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 smtClean="0"/>
              <a:t>Utils</a:t>
            </a: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smtClean="0"/>
              <a:t>Constant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2400" dirty="0" err="1" smtClean="0"/>
              <a:t>UniqueStatusError</a:t>
            </a: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61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</a:t>
            </a:r>
            <a:r>
              <a:rPr lang="en-US" b="1" dirty="0" err="1" smtClean="0"/>
              <a:t>ApiKeysManager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pic>
        <p:nvPicPr>
          <p:cNvPr id="2050" name="Picture 2" descr="D:\Kuliah\Skripsi\SKRIPSI\Skripsi\doc\Presentasi\Gambar\apikeys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689021"/>
            <a:ext cx="8966200" cy="21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343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API </a:t>
            </a:r>
            <a:r>
              <a:rPr lang="en-US" sz="2400" i="1" dirty="0" smtClean="0"/>
              <a:t>keys,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Menambahkan</a:t>
            </a:r>
            <a:r>
              <a:rPr lang="en-US" sz="2400" dirty="0" smtClean="0"/>
              <a:t> data API </a:t>
            </a:r>
            <a:r>
              <a:rPr lang="en-US" sz="2400" i="1" dirty="0" smtClean="0"/>
              <a:t>key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Mengubah</a:t>
            </a:r>
            <a:r>
              <a:rPr lang="en-US" sz="2400" dirty="0" smtClean="0"/>
              <a:t> data API </a:t>
            </a:r>
            <a:r>
              <a:rPr lang="en-US" sz="2400" i="1" dirty="0" smtClean="0"/>
              <a:t>keys.</a:t>
            </a:r>
          </a:p>
        </p:txBody>
      </p:sp>
    </p:spTree>
    <p:extLst>
      <p:ext uri="{BB962C8B-B14F-4D97-AF65-F5344CB8AC3E}">
        <p14:creationId xmlns:p14="http://schemas.microsoft.com/office/powerpoint/2010/main" val="3728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User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4953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Melihat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i="1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Mengubah</a:t>
            </a:r>
            <a:r>
              <a:rPr lang="en-US" sz="2400" dirty="0" smtClean="0"/>
              <a:t> data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Pemeriksaan</a:t>
            </a:r>
            <a:r>
              <a:rPr lang="en-US" sz="2400" dirty="0" smtClean="0"/>
              <a:t> </a:t>
            </a:r>
            <a:r>
              <a:rPr lang="en-US" sz="2400" i="1" dirty="0" smtClean="0"/>
              <a:t>login.</a:t>
            </a:r>
          </a:p>
        </p:txBody>
      </p:sp>
      <p:pic>
        <p:nvPicPr>
          <p:cNvPr id="3074" name="Picture 2" descr="C:\Users\Home\Desktop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96200" cy="32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</a:t>
            </a:r>
            <a:r>
              <a:rPr lang="en-US" b="1" dirty="0" err="1" smtClean="0"/>
              <a:t>TracksManager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24543" y="3810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angkutan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i="1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angkutam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detail,</a:t>
            </a:r>
            <a:endParaRPr lang="en-US" sz="24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angkutan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Mengubah</a:t>
            </a:r>
            <a:r>
              <a:rPr lang="en-US" sz="2400" dirty="0" smtClean="0"/>
              <a:t> data </a:t>
            </a:r>
            <a:r>
              <a:rPr lang="en-US" sz="2400" dirty="0" err="1"/>
              <a:t>rute</a:t>
            </a:r>
            <a:r>
              <a:rPr lang="en-US" sz="2400" dirty="0"/>
              <a:t> </a:t>
            </a:r>
            <a:r>
              <a:rPr lang="en-US" sz="2400" dirty="0" err="1"/>
              <a:t>angkutan</a:t>
            </a:r>
            <a:r>
              <a:rPr lang="en-US" sz="2400" dirty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Menghapus</a:t>
            </a:r>
            <a:r>
              <a:rPr lang="en-US" sz="2400" dirty="0" smtClean="0"/>
              <a:t> data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angkutan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Menghapus</a:t>
            </a:r>
            <a:r>
              <a:rPr lang="en-US" sz="2400" dirty="0" smtClean="0"/>
              <a:t> data </a:t>
            </a:r>
            <a:r>
              <a:rPr lang="en-US" sz="2400" dirty="0" err="1" smtClean="0"/>
              <a:t>geografis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angkutan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impor</a:t>
            </a:r>
            <a:r>
              <a:rPr lang="en-US" sz="2400" dirty="0" smtClean="0"/>
              <a:t> data KML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4098" name="Picture 2" descr="D:\Kuliah\Skripsi\SKRIPSI\Skripsi\doc\Presentasi\Gambar\tracks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71600"/>
            <a:ext cx="132914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</a:t>
            </a:r>
            <a:r>
              <a:rPr lang="en-US" b="1" dirty="0" err="1" smtClean="0"/>
              <a:t>AuthenticationManager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24543" y="406914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/>
              <a:t>Login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/>
              <a:t>Register</a:t>
            </a:r>
            <a:r>
              <a:rPr lang="en-US" sz="2400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 smtClean="0"/>
              <a:t>Logout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4098" name="Picture 2" descr="D:\Kuliah\Skripsi\SKRIPSI\Skripsi\doc\Presentasi\Gambar\tracks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71600"/>
            <a:ext cx="132914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Constant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9050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konstanta-konstanta</a:t>
            </a:r>
            <a:r>
              <a:rPr lang="en-US" sz="2400" dirty="0" smtClean="0"/>
              <a:t> </a:t>
            </a:r>
            <a:r>
              <a:rPr lang="en-US" sz="2400" dirty="0" err="1" smtClean="0"/>
              <a:t>statis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5122" name="Picture 2" descr="D:\Kuliah\Skripsi\SKRIPSI\Skripsi\doc\Presentasi\Gambar\Cons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3457"/>
            <a:ext cx="51530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</a:t>
            </a:r>
            <a:r>
              <a:rPr lang="en-US" b="1" dirty="0" err="1" smtClean="0"/>
              <a:t>Utils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350603"/>
            <a:ext cx="6317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i="1" dirty="0" smtClean="0"/>
              <a:t>method-method</a:t>
            </a:r>
            <a:r>
              <a:rPr lang="en-US" sz="2400" dirty="0" smtClean="0"/>
              <a:t> </a:t>
            </a:r>
            <a:r>
              <a:rPr lang="en-US" sz="2400" dirty="0" err="1" smtClean="0"/>
              <a:t>statis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6146" name="Picture 2" descr="D:\Kuliah\Skripsi\SKRIPSI\Skripsi\doc\Presentasi\Gambar\Ut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5551"/>
            <a:ext cx="8645559" cy="20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Models</a:t>
            </a:r>
            <a:r>
              <a:rPr lang="en-US" b="1" dirty="0" smtClean="0"/>
              <a:t>: </a:t>
            </a:r>
            <a:r>
              <a:rPr lang="en-US" b="1" dirty="0" err="1" smtClean="0"/>
              <a:t>UniqueStatusError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943312"/>
            <a:ext cx="631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</a:t>
            </a:r>
            <a:r>
              <a:rPr lang="en-US" sz="2400" dirty="0" err="1" smtClean="0"/>
              <a:t>essionexpired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</a:t>
            </a:r>
            <a:r>
              <a:rPr lang="en-US" sz="2400" dirty="0" err="1" smtClean="0"/>
              <a:t>redentialfail</a:t>
            </a:r>
            <a:endParaRPr lang="en-US" sz="2400" dirty="0" smtClean="0"/>
          </a:p>
        </p:txBody>
      </p:sp>
      <p:pic>
        <p:nvPicPr>
          <p:cNvPr id="8194" name="Picture 2" descr="D:\Kuliah\Skripsi\SKRIPSI\Skripsi\doc\Presentasi\Gambar\uniquestatus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18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Hubungan</a:t>
            </a:r>
            <a:r>
              <a:rPr lang="en-US" b="1" dirty="0" smtClean="0"/>
              <a:t> </a:t>
            </a:r>
            <a:r>
              <a:rPr lang="en-US" b="1" i="1" dirty="0" smtClean="0"/>
              <a:t>Models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i="1" dirty="0" smtClean="0"/>
              <a:t>Controllers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617220" lvl="1" indent="-342900" algn="just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endParaRPr lang="en-US" sz="2800" dirty="0"/>
          </a:p>
          <a:p>
            <a:pPr marL="731520" lvl="1" indent="-457200" algn="just">
              <a:buFont typeface="+mj-lt"/>
              <a:buAutoNum type="arabicPeriod"/>
            </a:pPr>
            <a:endParaRPr lang="en-US" sz="2400" dirty="0" smtClean="0"/>
          </a:p>
          <a:p>
            <a:pPr algn="just"/>
            <a:endParaRPr lang="en-US" sz="2800" i="1" dirty="0"/>
          </a:p>
        </p:txBody>
      </p:sp>
      <p:pic>
        <p:nvPicPr>
          <p:cNvPr id="7170" name="Picture 2" descr="D:\Kuliah\Skripsi\SKRIPSI\Skripsi\doc\DokumenSkripsi\Gambar\4_classdiagram_rela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91600" cy="50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Play Framework: </a:t>
            </a:r>
            <a:r>
              <a:rPr lang="en-US" b="1" i="1" dirty="0" smtClean="0"/>
              <a:t>Libraries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sv-SE" sz="2800" i="1" dirty="0" smtClean="0"/>
              <a:t>File ”</a:t>
            </a:r>
            <a:r>
              <a:rPr lang="sv-SE" sz="2800" dirty="0" smtClean="0"/>
              <a:t>build.sbt</a:t>
            </a:r>
            <a:r>
              <a:rPr lang="sv-SE" sz="2800" i="1" dirty="0" smtClean="0"/>
              <a:t>” </a:t>
            </a:r>
            <a:r>
              <a:rPr lang="sv-SE" sz="2800" dirty="0" smtClean="0"/>
              <a:t>adalah bagian yang mengatur penggunaan library dalam sebuah aplikasi Play Framework</a:t>
            </a:r>
            <a:r>
              <a:rPr lang="sv-SE" sz="2800" dirty="0" smtClean="0"/>
              <a:t>.</a:t>
            </a:r>
          </a:p>
          <a:p>
            <a:pPr algn="just"/>
            <a:endParaRPr lang="sv-SE" sz="2800" dirty="0" smtClean="0"/>
          </a:p>
          <a:p>
            <a:pPr algn="just"/>
            <a:r>
              <a:rPr lang="sv-SE" sz="2800" i="1" dirty="0" smtClean="0"/>
              <a:t>Libraries</a:t>
            </a:r>
            <a:r>
              <a:rPr lang="sv-SE" sz="2800" dirty="0" smtClean="0"/>
              <a:t> yang digunakan dalam penelitian ini adalah: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/>
              <a:t>Jackson Databind, digunakan untuk menangani pengiriman data dalam format JSON.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JavaMail </a:t>
            </a:r>
            <a:r>
              <a:rPr lang="sv-SE" dirty="0"/>
              <a:t>API, digunakan untuk mengirimkan </a:t>
            </a:r>
            <a:r>
              <a:rPr lang="sv-SE" i="1" dirty="0"/>
              <a:t>email</a:t>
            </a:r>
            <a:r>
              <a:rPr lang="sv-SE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dirty="0" smtClean="0"/>
              <a:t>MySQL </a:t>
            </a:r>
            <a:r>
              <a:rPr lang="sv-SE" dirty="0"/>
              <a:t>Connector/J, digunakan untuk melakukan hubungan koneksi dan eksekusi </a:t>
            </a:r>
            <a:r>
              <a:rPr lang="sv-SE" i="1" dirty="0" smtClean="0"/>
              <a:t>query</a:t>
            </a:r>
            <a:r>
              <a:rPr lang="sv-SE" dirty="0" smtClean="0"/>
              <a:t> pada </a:t>
            </a:r>
            <a:r>
              <a:rPr lang="sv-SE" i="1" dirty="0" smtClean="0"/>
              <a:t>database </a:t>
            </a:r>
            <a:r>
              <a:rPr lang="sv-SE" dirty="0" smtClean="0"/>
              <a:t>MySQL</a:t>
            </a:r>
            <a:r>
              <a:rPr lang="sv-SE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sv-SE" sz="2400" dirty="0" smtClean="0"/>
              <a:t>jBCrypt, digunakan untuk melakukan </a:t>
            </a:r>
            <a:r>
              <a:rPr lang="sv-SE" sz="2400" i="1" dirty="0" smtClean="0"/>
              <a:t>hashing</a:t>
            </a:r>
            <a:r>
              <a:rPr lang="sv-SE" sz="2400" dirty="0" smtClean="0"/>
              <a:t> terhadap sandi.</a:t>
            </a:r>
            <a:endParaRPr lang="sv-SE" sz="2400" dirty="0" smtClean="0"/>
          </a:p>
          <a:p>
            <a:pPr algn="just"/>
            <a:endParaRPr lang="sv-SE" sz="2800" dirty="0" smtClean="0"/>
          </a:p>
          <a:p>
            <a:pPr lvl="1" algn="just">
              <a:buFont typeface="Wingdings" pitchFamily="2" charset="2"/>
              <a:buChar char="Ø"/>
            </a:pPr>
            <a:endParaRPr lang="sv-SE" sz="2400" dirty="0" smtClean="0"/>
          </a:p>
          <a:p>
            <a:pPr lvl="1" algn="just">
              <a:buFont typeface="Wingdings" pitchFamily="2" charset="2"/>
              <a:buChar char="Ø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7835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Apa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itu</a:t>
            </a:r>
            <a:r>
              <a:rPr lang="en-US" b="1" cap="none" dirty="0" smtClean="0"/>
              <a:t> KIRI </a:t>
            </a:r>
            <a:r>
              <a:rPr lang="en-US" b="1" i="1" cap="none" dirty="0" smtClean="0"/>
              <a:t>Dashboard</a:t>
            </a:r>
            <a:r>
              <a:rPr lang="en-US" b="1" cap="none" dirty="0" smtClean="0"/>
              <a:t>?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: </a:t>
            </a:r>
            <a:r>
              <a:rPr lang="en-US" b="1" i="1" dirty="0" smtClean="0"/>
              <a:t>Libraries</a:t>
            </a:r>
            <a:endParaRPr lang="en-US" b="1" i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endParaRPr lang="sv-SE" sz="2400" dirty="0"/>
          </a:p>
        </p:txBody>
      </p:sp>
      <p:pic>
        <p:nvPicPr>
          <p:cNvPr id="1026" name="Picture 2" descr="C:\Users\Home\Desktop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2304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/>
              <a:t>3</a:t>
            </a:r>
            <a:r>
              <a:rPr lang="en-US" b="1" cap="none" dirty="0" smtClean="0"/>
              <a:t>. </a:t>
            </a:r>
            <a:r>
              <a:rPr lang="en-US" b="1" i="1" cap="none" dirty="0" smtClean="0"/>
              <a:t>Porting</a:t>
            </a:r>
            <a:endParaRPr lang="en-US" b="1" i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Bagian</a:t>
            </a:r>
            <a:r>
              <a:rPr lang="en-US" b="1" cap="none" dirty="0" smtClean="0"/>
              <a:t> </a:t>
            </a:r>
            <a:r>
              <a:rPr lang="en-US" b="1" i="1" cap="none" dirty="0" smtClean="0"/>
              <a:t>Login</a:t>
            </a:r>
            <a:endParaRPr lang="en-US" b="1" i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i="1" dirty="0" smtClean="0"/>
              <a:t>Login</a:t>
            </a:r>
            <a:r>
              <a:rPr lang="en-US" b="1" dirty="0" smtClean="0"/>
              <a:t>: </a:t>
            </a:r>
            <a:r>
              <a:rPr lang="en-US" b="1" dirty="0" err="1" smtClean="0"/>
              <a:t>Analisa</a:t>
            </a:r>
            <a:r>
              <a:rPr lang="en-US" b="1" dirty="0" smtClean="0"/>
              <a:t>(1)</a:t>
            </a:r>
            <a:endParaRPr lang="en-US" b="1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Fungsi</a:t>
            </a:r>
            <a:r>
              <a:rPr lang="en-US" sz="2800" dirty="0" smtClean="0"/>
              <a:t>: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/>
              <a:t>M</a:t>
            </a:r>
            <a:r>
              <a:rPr lang="en-US" sz="2400" dirty="0" err="1" smtClean="0"/>
              <a:t>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otentikasi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KIRI </a:t>
            </a:r>
            <a:r>
              <a:rPr lang="en-US" sz="2400" i="1" dirty="0" smtClean="0"/>
              <a:t>Dashboard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Dieksekusi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parameter ``</a:t>
            </a:r>
            <a:r>
              <a:rPr lang="en-US" sz="2800" dirty="0" smtClean="0">
                <a:solidFill>
                  <a:srgbClr val="0070C0"/>
                </a:solidFill>
              </a:rPr>
              <a:t>mode=login</a:t>
            </a:r>
            <a:r>
              <a:rPr lang="en-US" sz="2800" dirty="0" smtClean="0"/>
              <a:t>’’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POST.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i="1" dirty="0" err="1" smtClean="0"/>
              <a:t>userid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password.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33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i="1" dirty="0" smtClean="0"/>
              <a:t>Login: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(1)</a:t>
            </a:r>
            <a:endParaRPr lang="en-US" b="1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</p:txBody>
      </p:sp>
      <p:pic>
        <p:nvPicPr>
          <p:cNvPr id="9219" name="Picture 3" descr="D:\Kuliah\Skripsi\SKRIPSI\Skripsi\doc\Presentasi\Gambar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110871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Kuliah\Skripsi\SKRIPSI\Skripsi\doc\Presentasi\Gambar\login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3264"/>
            <a:ext cx="7745413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i="1" dirty="0" smtClean="0"/>
              <a:t>Login</a:t>
            </a:r>
            <a:r>
              <a:rPr lang="en-US" b="1" dirty="0" smtClean="0"/>
              <a:t>: </a:t>
            </a:r>
            <a:r>
              <a:rPr lang="en-US" b="1" dirty="0" err="1" smtClean="0"/>
              <a:t>Analisa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(2)</a:t>
            </a:r>
            <a:endParaRPr lang="en-US" b="1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Memeriksa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userid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password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</p:txBody>
      </p:sp>
      <p:pic>
        <p:nvPicPr>
          <p:cNvPr id="10243" name="Picture 3" descr="D:\Kuliah\Skripsi\SKRIPSI\Skripsi\doc\Presentasi\Gambar\logi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667000"/>
            <a:ext cx="882186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i="1" dirty="0" smtClean="0"/>
              <a:t>Login:</a:t>
            </a:r>
            <a:r>
              <a:rPr lang="en-US" b="1" dirty="0" smtClean="0"/>
              <a:t> </a:t>
            </a:r>
            <a:r>
              <a:rPr lang="en-US" b="1" dirty="0" err="1" smtClean="0"/>
              <a:t>Penanganan</a:t>
            </a:r>
            <a:r>
              <a:rPr lang="en-US" b="1" dirty="0" smtClean="0"/>
              <a:t> </a:t>
            </a:r>
            <a:r>
              <a:rPr lang="en-US" b="1" dirty="0" err="1" smtClean="0"/>
              <a:t>Kesalahan</a:t>
            </a:r>
            <a:endParaRPr lang="en-US" b="1" i="1" dirty="0"/>
          </a:p>
        </p:txBody>
      </p:sp>
      <p:pic>
        <p:nvPicPr>
          <p:cNvPr id="11266" name="Picture 2" descr="D:\Kuliah\Skripsi\SKRIPSI\Skripsi\doc\Presentasi\Gambar\credentialfai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32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Kuliah\Skripsi\SKRIPSI\Skripsi\doc\Presentasi\Gambar\credentialfai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895284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213" y="5024735"/>
            <a:ext cx="626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ditangkap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i="1" dirty="0" smtClean="0"/>
              <a:t>Controllers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2213" y="1671935"/>
            <a:ext cx="463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dilempar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138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Bagian</a:t>
            </a:r>
            <a:r>
              <a:rPr lang="en-US" b="1" dirty="0" smtClean="0"/>
              <a:t> </a:t>
            </a:r>
            <a:r>
              <a:rPr lang="en-US" b="1" i="1" dirty="0" smtClean="0"/>
              <a:t>Login:</a:t>
            </a:r>
            <a:r>
              <a:rPr lang="en-US" b="1" dirty="0" smtClean="0"/>
              <a:t> </a:t>
            </a:r>
            <a:r>
              <a:rPr lang="en-US" b="1" dirty="0" err="1" smtClean="0"/>
              <a:t>Analisa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(3)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36727" y="4565862"/>
            <a:ext cx="6710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Memeriksa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smtClean="0"/>
              <a:t>password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2213" y="1671935"/>
            <a:ext cx="646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Memeriksa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err="1" smtClean="0"/>
              <a:t>userid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terdaftar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  <p:pic>
        <p:nvPicPr>
          <p:cNvPr id="12290" name="Picture 2" descr="D:\Kuliah\Skripsi\SKRIPSI\Skripsi\doc\Presentasi\Gambar\log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2209800"/>
            <a:ext cx="909241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Bagian</a:t>
            </a:r>
            <a:r>
              <a:rPr lang="en-US" b="1" cap="none" dirty="0" smtClean="0"/>
              <a:t> </a:t>
            </a:r>
            <a:r>
              <a:rPr lang="en-US" b="1" i="1" cap="none" dirty="0" smtClean="0"/>
              <a:t>Register</a:t>
            </a:r>
            <a:endParaRPr lang="en-US" b="1" i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/>
              <a:t>3</a:t>
            </a:r>
            <a:r>
              <a:rPr lang="en-US" b="1" cap="none" dirty="0" smtClean="0"/>
              <a:t>. Demo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2" descr="D:\Kuliah\Skripsi\SKRIPSI\Skripsi\doc\PPT\Gambar\play_full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85" y="3480472"/>
            <a:ext cx="1944015" cy="10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KIRI </a:t>
            </a:r>
            <a:r>
              <a:rPr lang="en-US" b="1" i="1" dirty="0"/>
              <a:t>Dashboard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i-FI" sz="2800" dirty="0" smtClean="0"/>
              <a:t>Akses</a:t>
            </a:r>
            <a:r>
              <a:rPr lang="fi-FI" sz="2800" dirty="0"/>
              <a:t>: </a:t>
            </a:r>
            <a:r>
              <a:rPr lang="fi-FI" sz="2800" dirty="0">
                <a:hlinkClick r:id="rId2"/>
              </a:rPr>
              <a:t>https://dev.kiri.travel/bukitjarian</a:t>
            </a:r>
            <a:r>
              <a:rPr lang="fi-FI" sz="2800" dirty="0" smtClean="0">
                <a:hlinkClick r:id="rId2"/>
              </a:rPr>
              <a:t>/</a:t>
            </a:r>
            <a:r>
              <a:rPr lang="fi-FI" sz="2800" dirty="0" smtClean="0"/>
              <a:t>.</a:t>
            </a:r>
          </a:p>
          <a:p>
            <a:pPr algn="just"/>
            <a:endParaRPr lang="fi-FI" sz="2800" dirty="0" smtClean="0"/>
          </a:p>
          <a:p>
            <a:pPr algn="just"/>
            <a:r>
              <a:rPr lang="fi-FI" sz="2800" dirty="0" smtClean="0"/>
              <a:t>Bagian </a:t>
            </a:r>
            <a:r>
              <a:rPr lang="fi-FI" sz="2800" dirty="0"/>
              <a:t>dari situs web </a:t>
            </a:r>
            <a:r>
              <a:rPr lang="fi-FI" sz="2800" dirty="0" smtClean="0"/>
              <a:t>KIRI.</a:t>
            </a:r>
          </a:p>
          <a:p>
            <a:pPr algn="just"/>
            <a:endParaRPr lang="fi-FI" sz="2800" dirty="0"/>
          </a:p>
          <a:p>
            <a:pPr algn="just"/>
            <a:r>
              <a:rPr lang="fi-FI" sz="2800" dirty="0" smtClean="0"/>
              <a:t>Hanya dapat diakses oleh tim developer KIRI.</a:t>
            </a:r>
          </a:p>
          <a:p>
            <a:pPr algn="just"/>
            <a:endParaRPr lang="fi-FI" sz="2800" dirty="0"/>
          </a:p>
          <a:p>
            <a:pPr algn="just"/>
            <a:r>
              <a:rPr lang="en-US" sz="2800" dirty="0" err="1"/>
              <a:t>M</a:t>
            </a:r>
            <a:r>
              <a:rPr lang="en-US" sz="2800" dirty="0" err="1" smtClean="0"/>
              <a:t>engelola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Data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 developer (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angkutam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API </a:t>
            </a:r>
            <a:r>
              <a:rPr lang="en-US" sz="2400" i="1" dirty="0" smtClean="0"/>
              <a:t>keys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 smtClean="0"/>
          </a:p>
          <a:p>
            <a:pPr lvl="2" algn="just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/>
          <a:lstStyle/>
          <a:p>
            <a:pPr algn="ctr"/>
            <a:r>
              <a:rPr lang="en-US" b="1" cap="none" dirty="0" err="1" smtClean="0"/>
              <a:t>Terima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Kasih</a:t>
            </a:r>
            <a:endParaRPr lang="en-US" b="1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algn="ctr"/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maaf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kata-kata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KIRI </a:t>
            </a:r>
            <a:r>
              <a:rPr lang="en-US" b="1" i="1" dirty="0" smtClean="0"/>
              <a:t>Dashboard</a:t>
            </a:r>
            <a:endParaRPr lang="en-US" b="1" dirty="0"/>
          </a:p>
        </p:txBody>
      </p:sp>
      <p:pic>
        <p:nvPicPr>
          <p:cNvPr id="2050" name="Picture 2" descr="D:\Kuliah\Skripsi\SKRIPSI\Skripsi\doc\DokumenSkripsi\Gambar\1_kiri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589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1507</TotalTime>
  <Words>1807</Words>
  <Application>Microsoft Office PowerPoint</Application>
  <PresentationFormat>On-screen Show (4:3)</PresentationFormat>
  <Paragraphs>438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Clarity</vt:lpstr>
      <vt:lpstr>Porting PHP menjadi Java/Play Framework (Studi Kasus KIRI Dashboard Server Side)</vt:lpstr>
      <vt:lpstr>Sistematika</vt:lpstr>
      <vt:lpstr>1. Latar Belakang</vt:lpstr>
      <vt:lpstr>Apa itu KIRI?</vt:lpstr>
      <vt:lpstr>KIRI</vt:lpstr>
      <vt:lpstr>KIRI</vt:lpstr>
      <vt:lpstr>Apa itu KIRI Dashboard?</vt:lpstr>
      <vt:lpstr>KIRI Dashboard </vt:lpstr>
      <vt:lpstr>KIRI Dashboard</vt:lpstr>
      <vt:lpstr>Masalah?</vt:lpstr>
      <vt:lpstr>Masalah</vt:lpstr>
      <vt:lpstr>Masalah: Bahasa PHP</vt:lpstr>
      <vt:lpstr>Masalah: Bahasa PHP (Contoh)</vt:lpstr>
      <vt:lpstr>Alternatif</vt:lpstr>
      <vt:lpstr>Bahasa Java</vt:lpstr>
      <vt:lpstr>Bahasa Java</vt:lpstr>
      <vt:lpstr>Play Framework</vt:lpstr>
      <vt:lpstr>Solusi</vt:lpstr>
      <vt:lpstr>2. Teknologi yang Digunakan</vt:lpstr>
      <vt:lpstr>Teknologi</vt:lpstr>
      <vt:lpstr>MySQL Spatial Extensions</vt:lpstr>
      <vt:lpstr>Geographic Feature</vt:lpstr>
      <vt:lpstr>Geographic Feature</vt:lpstr>
      <vt:lpstr>MySQL</vt:lpstr>
      <vt:lpstr>MySQL</vt:lpstr>
      <vt:lpstr>MySQL Spatial Extensions</vt:lpstr>
      <vt:lpstr>Point</vt:lpstr>
      <vt:lpstr>Point: Contoh Point</vt:lpstr>
      <vt:lpstr>LineString</vt:lpstr>
      <vt:lpstr>LineString : Contoh LineString</vt:lpstr>
      <vt:lpstr>Format Well-Known Text (WKT)</vt:lpstr>
      <vt:lpstr>Format Well-Known Text (WKT)</vt:lpstr>
      <vt:lpstr>Penerapan Teknologi</vt:lpstr>
      <vt:lpstr>Penerapan Teknologi</vt:lpstr>
      <vt:lpstr>JDBC</vt:lpstr>
      <vt:lpstr>JDBC</vt:lpstr>
      <vt:lpstr>JDBC: Contoh</vt:lpstr>
      <vt:lpstr>JDBC: Masalah</vt:lpstr>
      <vt:lpstr>JDBC: Solusi</vt:lpstr>
      <vt:lpstr>Penerapan Teknologi</vt:lpstr>
      <vt:lpstr>JSON</vt:lpstr>
      <vt:lpstr>JSON</vt:lpstr>
      <vt:lpstr>JSON: Contoh</vt:lpstr>
      <vt:lpstr>Penerapan Teknologi</vt:lpstr>
      <vt:lpstr>Play Framework</vt:lpstr>
      <vt:lpstr>Play Framework</vt:lpstr>
      <vt:lpstr>Play Framework: Struktur Minimal</vt:lpstr>
      <vt:lpstr>Play Framework: Routes</vt:lpstr>
      <vt:lpstr>Play Framework: Struktur Routes</vt:lpstr>
      <vt:lpstr>Penerapan Teknologi: Routes</vt:lpstr>
      <vt:lpstr>Penerapan Teknologi: Routes</vt:lpstr>
      <vt:lpstr>Penerapan Teknologi: Routes</vt:lpstr>
      <vt:lpstr>Play Framework: Folder ``public/’’</vt:lpstr>
      <vt:lpstr>Play Framework: Controllers</vt:lpstr>
      <vt:lpstr>Play Framework: Aturan Controllers</vt:lpstr>
      <vt:lpstr>Play Framework: Controllers</vt:lpstr>
      <vt:lpstr>Play Framework: Models</vt:lpstr>
      <vt:lpstr>Penerapan Teknologi: Models</vt:lpstr>
      <vt:lpstr>Penerapan Teknologi: Models</vt:lpstr>
      <vt:lpstr>Penerapan Teknologi: Models</vt:lpstr>
      <vt:lpstr>Models: ApiKeysManager</vt:lpstr>
      <vt:lpstr>Models: User</vt:lpstr>
      <vt:lpstr>Models: TracksManager</vt:lpstr>
      <vt:lpstr>Models: AuthenticationManager</vt:lpstr>
      <vt:lpstr>Models: Constant</vt:lpstr>
      <vt:lpstr>Models: Utils</vt:lpstr>
      <vt:lpstr>Models: UniqueStatusError</vt:lpstr>
      <vt:lpstr>Hubungan Models dan Controllers</vt:lpstr>
      <vt:lpstr>Play Framework: Libraries</vt:lpstr>
      <vt:lpstr>Penerapan Teknologi: Libraries</vt:lpstr>
      <vt:lpstr>3. Porting</vt:lpstr>
      <vt:lpstr>Bagian Login</vt:lpstr>
      <vt:lpstr>Bagian Login: Analisa(1)</vt:lpstr>
      <vt:lpstr>Bagian Login: Kode(1)</vt:lpstr>
      <vt:lpstr>Bagian Login: Analisa dan Kode(2)</vt:lpstr>
      <vt:lpstr>Bagian Login: Penanganan Kesalahan</vt:lpstr>
      <vt:lpstr>Bagian Login: Analisa dan Kode(3)</vt:lpstr>
      <vt:lpstr>Bagian Register</vt:lpstr>
      <vt:lpstr>3. Demo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PHP menjadi Java/Play Framework (Studi Kasus KIRI Dashboard Server Side)</dc:title>
  <dc:creator>Home</dc:creator>
  <cp:lastModifiedBy>Home</cp:lastModifiedBy>
  <cp:revision>963</cp:revision>
  <dcterms:created xsi:type="dcterms:W3CDTF">2015-12-06T12:13:45Z</dcterms:created>
  <dcterms:modified xsi:type="dcterms:W3CDTF">2016-05-18T04:18:28Z</dcterms:modified>
</cp:coreProperties>
</file>