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3e98988c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3e98988c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merge graph we got, it shows the difference, the higher blue column in positive number means our optimization method more better than SP500.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4c5f5884b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4c5f5884b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666666"/>
              </a:buClr>
              <a:buSzPts val="1500"/>
              <a:buFont typeface="Roboto"/>
              <a:buChar char="-"/>
            </a:pPr>
            <a:r>
              <a:rPr lang="en" sz="1500">
                <a:solidFill>
                  <a:srgbClr val="666666"/>
                </a:solidFill>
                <a:latin typeface="Roboto"/>
                <a:ea typeface="Roboto"/>
                <a:cs typeface="Roboto"/>
                <a:sym typeface="Roboto"/>
              </a:rPr>
              <a:t>In this project we are working with the Mean Variance optimization framework to try appropriately model risk, while maintaining high portfolio returns</a:t>
            </a:r>
            <a:endParaRPr sz="1500">
              <a:solidFill>
                <a:srgbClr val="666666"/>
              </a:solidFill>
              <a:latin typeface="Roboto"/>
              <a:ea typeface="Roboto"/>
              <a:cs typeface="Roboto"/>
              <a:sym typeface="Roboto"/>
            </a:endParaRPr>
          </a:p>
          <a:p>
            <a:pPr indent="-323850" lvl="0" marL="457200" rtl="0" algn="l">
              <a:lnSpc>
                <a:spcPct val="115000"/>
              </a:lnSpc>
              <a:spcBef>
                <a:spcPts val="0"/>
              </a:spcBef>
              <a:spcAft>
                <a:spcPts val="0"/>
              </a:spcAft>
              <a:buClr>
                <a:srgbClr val="666666"/>
              </a:buClr>
              <a:buSzPts val="1500"/>
              <a:buFont typeface="Roboto"/>
              <a:buChar char="-"/>
            </a:pPr>
            <a:r>
              <a:rPr lang="en" sz="1500">
                <a:solidFill>
                  <a:srgbClr val="666666"/>
                </a:solidFill>
                <a:latin typeface="Roboto"/>
                <a:ea typeface="Roboto"/>
                <a:cs typeface="Roboto"/>
                <a:sym typeface="Roboto"/>
              </a:rPr>
              <a:t>Trade off between the return and risk of investment </a:t>
            </a:r>
            <a:endParaRPr sz="1500">
              <a:solidFill>
                <a:srgbClr val="666666"/>
              </a:solidFill>
              <a:latin typeface="Roboto"/>
              <a:ea typeface="Roboto"/>
              <a:cs typeface="Roboto"/>
              <a:sym typeface="Roboto"/>
            </a:endParaRPr>
          </a:p>
          <a:p>
            <a:pPr indent="-323850" lvl="0" marL="457200" rtl="0" algn="l">
              <a:lnSpc>
                <a:spcPct val="115000"/>
              </a:lnSpc>
              <a:spcBef>
                <a:spcPts val="0"/>
              </a:spcBef>
              <a:spcAft>
                <a:spcPts val="0"/>
              </a:spcAft>
              <a:buClr>
                <a:srgbClr val="666666"/>
              </a:buClr>
              <a:buSzPts val="1500"/>
              <a:buFont typeface="Roboto"/>
              <a:buChar char="-"/>
            </a:pPr>
            <a:r>
              <a:rPr lang="en" sz="1500">
                <a:solidFill>
                  <a:srgbClr val="666666"/>
                </a:solidFill>
                <a:latin typeface="Roboto"/>
                <a:ea typeface="Roboto"/>
                <a:cs typeface="Roboto"/>
                <a:sym typeface="Roboto"/>
              </a:rPr>
              <a:t>Goal: </a:t>
            </a:r>
            <a:endParaRPr sz="1500">
              <a:solidFill>
                <a:srgbClr val="666666"/>
              </a:solidFill>
              <a:latin typeface="Roboto"/>
              <a:ea typeface="Roboto"/>
              <a:cs typeface="Roboto"/>
              <a:sym typeface="Roboto"/>
            </a:endParaRPr>
          </a:p>
          <a:p>
            <a:pPr indent="-323850" lvl="1" marL="914400" rtl="0" algn="l">
              <a:lnSpc>
                <a:spcPct val="115000"/>
              </a:lnSpc>
              <a:spcBef>
                <a:spcPts val="0"/>
              </a:spcBef>
              <a:spcAft>
                <a:spcPts val="0"/>
              </a:spcAft>
              <a:buClr>
                <a:srgbClr val="666666"/>
              </a:buClr>
              <a:buSzPts val="1500"/>
              <a:buFont typeface="Roboto"/>
              <a:buChar char="-"/>
            </a:pPr>
            <a:r>
              <a:rPr lang="en" sz="1500">
                <a:solidFill>
                  <a:srgbClr val="666666"/>
                </a:solidFill>
                <a:latin typeface="Roboto"/>
                <a:ea typeface="Roboto"/>
                <a:cs typeface="Roboto"/>
                <a:sym typeface="Roboto"/>
              </a:rPr>
              <a:t>Investigate different forms of covariance matrix construction and their performance</a:t>
            </a:r>
            <a:endParaRPr sz="1500">
              <a:solidFill>
                <a:srgbClr val="666666"/>
              </a:solidFill>
              <a:latin typeface="Roboto"/>
              <a:ea typeface="Roboto"/>
              <a:cs typeface="Roboto"/>
              <a:sym typeface="Roboto"/>
            </a:endParaRPr>
          </a:p>
          <a:p>
            <a:pPr indent="-323850" lvl="1" marL="914400" rtl="0" algn="l">
              <a:lnSpc>
                <a:spcPct val="115000"/>
              </a:lnSpc>
              <a:spcBef>
                <a:spcPts val="0"/>
              </a:spcBef>
              <a:spcAft>
                <a:spcPts val="0"/>
              </a:spcAft>
              <a:buClr>
                <a:srgbClr val="666666"/>
              </a:buClr>
              <a:buSzPts val="1500"/>
              <a:buFont typeface="Roboto"/>
              <a:buChar char="-"/>
            </a:pPr>
            <a:r>
              <a:rPr lang="en" sz="1500">
                <a:solidFill>
                  <a:srgbClr val="666666"/>
                </a:solidFill>
                <a:latin typeface="Roboto"/>
                <a:ea typeface="Roboto"/>
                <a:cs typeface="Roboto"/>
                <a:sym typeface="Roboto"/>
              </a:rPr>
              <a:t>Try and beat the S&amp;P500 using these different matrices and optimization framework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4c5f5884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4c5f5884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JUNHAO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4c5f5884b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4c5f5884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TOMMY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4c5f5884b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4c5f5884b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TILLMAN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4c5f5884b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4c5f5884b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SHANE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with this principle components, we may decide to only keep as many as it takes to explain 95% of the variance, another way we can reduce the number of elements in our algorithms thus reducing computation costs and speed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3e98988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3e98988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part is to calculate the returning from buying different stocks over a period of time by using the weights obtained based on Junhao’s work, here is an example of buying stocks of only five companies.</a:t>
            </a:r>
            <a:endParaRPr/>
          </a:p>
          <a:p>
            <a:pPr indent="0" lvl="0" marL="0" rtl="0" algn="l">
              <a:spcBef>
                <a:spcPts val="0"/>
              </a:spcBef>
              <a:spcAft>
                <a:spcPts val="0"/>
              </a:spcAft>
              <a:buNone/>
            </a:pPr>
            <a:r>
              <a:rPr lang="en"/>
              <a:t>The table on the right shows the daily returns of these five companies from 2016 to 2020, and after multiplying each by the corresponding weight and summing them, that is the daily return of buying the stock according to our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e98988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e98988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graph of the return frequency. The higher blue column in the positive portfolio means more returns we got.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3e98988c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3e98988c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got the graph of return frequency of  SP500, and Portfolio returns got based on our optimization method. We need to calculate the difference between them and merge these two graphs.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Portfolio Optimization</a:t>
            </a:r>
            <a:endParaRPr/>
          </a:p>
        </p:txBody>
      </p:sp>
      <p:sp>
        <p:nvSpPr>
          <p:cNvPr id="65" name="Google Shape;65;p13"/>
          <p:cNvSpPr txBox="1"/>
          <p:nvPr>
            <p:ph idx="1" type="subTitle"/>
          </p:nvPr>
        </p:nvSpPr>
        <p:spPr>
          <a:xfrm>
            <a:off x="-59950" y="1504000"/>
            <a:ext cx="6518100" cy="7383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852"/>
              <a:buNone/>
            </a:pPr>
            <a:r>
              <a:rPr lang="en" sz="1340"/>
              <a:t>Team 3 CSE 543 Final Project Presentation</a:t>
            </a:r>
            <a:endParaRPr sz="1340"/>
          </a:p>
          <a:p>
            <a:pPr indent="0" lvl="0" marL="0" rtl="0" algn="ctr">
              <a:lnSpc>
                <a:spcPct val="90000"/>
              </a:lnSpc>
              <a:spcBef>
                <a:spcPts val="0"/>
              </a:spcBef>
              <a:spcAft>
                <a:spcPts val="0"/>
              </a:spcAft>
              <a:buSzPts val="852"/>
              <a:buNone/>
            </a:pPr>
            <a:r>
              <a:t/>
            </a:r>
            <a:endParaRPr sz="1340"/>
          </a:p>
          <a:p>
            <a:pPr indent="0" lvl="0" marL="0" rtl="0" algn="ctr">
              <a:lnSpc>
                <a:spcPct val="90000"/>
              </a:lnSpc>
              <a:spcBef>
                <a:spcPts val="0"/>
              </a:spcBef>
              <a:spcAft>
                <a:spcPts val="0"/>
              </a:spcAft>
              <a:buSzPts val="852"/>
              <a:buNone/>
            </a:pPr>
            <a:r>
              <a:rPr lang="en" sz="1340"/>
              <a:t>Junhao Lan, Tommy Ahn, Hanqi Chen, Tillman James, Shane Canfield</a:t>
            </a:r>
            <a:endParaRPr sz="13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43925" y="3319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Returns Comparison </a:t>
            </a:r>
            <a:endParaRPr/>
          </a:p>
        </p:txBody>
      </p:sp>
      <p:pic>
        <p:nvPicPr>
          <p:cNvPr id="130" name="Google Shape;130;p22"/>
          <p:cNvPicPr preferRelativeResize="0"/>
          <p:nvPr/>
        </p:nvPicPr>
        <p:blipFill>
          <a:blip r:embed="rId3">
            <a:alphaModFix/>
          </a:blip>
          <a:stretch>
            <a:fillRect/>
          </a:stretch>
        </p:blipFill>
        <p:spPr>
          <a:xfrm>
            <a:off x="2646838" y="1599025"/>
            <a:ext cx="3914775" cy="288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62800" y="1317300"/>
            <a:ext cx="3706500" cy="250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Goals</a:t>
            </a:r>
            <a:endParaRPr>
              <a:solidFill>
                <a:srgbClr val="FF0000"/>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Choose portfolio that maximizes returns</a:t>
            </a:r>
            <a:r>
              <a:rPr lang="en"/>
              <a:t> and minimizes risk s</a:t>
            </a:r>
            <a:r>
              <a:rPr lang="en"/>
              <a:t>imultaneously</a:t>
            </a:r>
            <a:endParaRPr/>
          </a:p>
          <a:p>
            <a:pPr indent="0" lvl="0" marL="0" rtl="0" algn="ctr">
              <a:spcBef>
                <a:spcPts val="0"/>
              </a:spcBef>
              <a:spcAft>
                <a:spcPts val="0"/>
              </a:spcAft>
              <a:buNone/>
            </a:pPr>
            <a:r>
              <a:t/>
            </a:r>
            <a:endParaRPr/>
          </a:p>
        </p:txBody>
      </p:sp>
      <p:sp>
        <p:nvSpPr>
          <p:cNvPr id="71" name="Google Shape;71;p14"/>
          <p:cNvSpPr txBox="1"/>
          <p:nvPr/>
        </p:nvSpPr>
        <p:spPr>
          <a:xfrm>
            <a:off x="4572000" y="684600"/>
            <a:ext cx="4323900" cy="419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Times New Roman"/>
                <a:ea typeface="Times New Roman"/>
                <a:cs typeface="Times New Roman"/>
                <a:sym typeface="Times New Roman"/>
              </a:rPr>
              <a:t>1. </a:t>
            </a:r>
            <a:r>
              <a:rPr b="1" lang="en" sz="2400">
                <a:solidFill>
                  <a:schemeClr val="dk2"/>
                </a:solidFill>
                <a:latin typeface="Times New Roman"/>
                <a:ea typeface="Times New Roman"/>
                <a:cs typeface="Times New Roman"/>
                <a:sym typeface="Times New Roman"/>
              </a:rPr>
              <a:t>Using </a:t>
            </a:r>
            <a:r>
              <a:rPr b="1" lang="en" sz="2400">
                <a:solidFill>
                  <a:schemeClr val="dk2"/>
                </a:solidFill>
                <a:latin typeface="Times New Roman"/>
                <a:ea typeface="Times New Roman"/>
                <a:cs typeface="Times New Roman"/>
                <a:sym typeface="Times New Roman"/>
              </a:rPr>
              <a:t>Mean Variance optimization</a:t>
            </a:r>
            <a:endParaRPr b="1" sz="24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sz="2400">
                <a:solidFill>
                  <a:schemeClr val="dk2"/>
                </a:solidFill>
                <a:latin typeface="Times New Roman"/>
                <a:ea typeface="Times New Roman"/>
                <a:cs typeface="Times New Roman"/>
                <a:sym typeface="Times New Roman"/>
              </a:rPr>
              <a:t>2. Modeling risk and maintain high portfolio returns </a:t>
            </a:r>
            <a:endParaRPr b="1" sz="24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400">
                <a:solidFill>
                  <a:schemeClr val="dk2"/>
                </a:solidFill>
                <a:latin typeface="Times New Roman"/>
                <a:ea typeface="Times New Roman"/>
                <a:cs typeface="Times New Roman"/>
                <a:sym typeface="Times New Roman"/>
              </a:rPr>
              <a:t>3. Covariance matrix construction and reduction</a:t>
            </a:r>
            <a:endParaRPr b="1" sz="24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 sz="2400">
                <a:solidFill>
                  <a:schemeClr val="dk2"/>
                </a:solidFill>
                <a:latin typeface="Times New Roman"/>
                <a:ea typeface="Times New Roman"/>
                <a:cs typeface="Times New Roman"/>
                <a:sym typeface="Times New Roman"/>
              </a:rPr>
              <a:t>4. Comparing with S&amp;P 500</a:t>
            </a:r>
            <a:br>
              <a:rPr b="1" lang="en" sz="2400">
                <a:solidFill>
                  <a:schemeClr val="dk2"/>
                </a:solidFill>
                <a:latin typeface="Times New Roman"/>
                <a:ea typeface="Times New Roman"/>
                <a:cs typeface="Times New Roman"/>
                <a:sym typeface="Times New Roman"/>
              </a:rPr>
            </a:br>
            <a:r>
              <a:rPr b="1" lang="en" sz="2400">
                <a:solidFill>
                  <a:schemeClr val="dk2"/>
                </a:solidFill>
                <a:latin typeface="Times New Roman"/>
                <a:ea typeface="Times New Roman"/>
                <a:cs typeface="Times New Roman"/>
                <a:sym typeface="Times New Roman"/>
              </a:rPr>
              <a:t>            (can we beat it)</a:t>
            </a:r>
            <a:endParaRPr b="1" sz="24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 Problem and Motivation</a:t>
            </a:r>
            <a:endParaRPr/>
          </a:p>
        </p:txBody>
      </p:sp>
      <p:sp>
        <p:nvSpPr>
          <p:cNvPr id="77" name="Google Shape;77;p15"/>
          <p:cNvSpPr txBox="1"/>
          <p:nvPr>
            <p:ph idx="4294967295" type="body"/>
          </p:nvPr>
        </p:nvSpPr>
        <p:spPr>
          <a:xfrm>
            <a:off x="311700" y="1486875"/>
            <a:ext cx="8520600" cy="309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1296775" y="2243175"/>
            <a:ext cx="2197675" cy="1819200"/>
          </a:xfrm>
          <a:prstGeom prst="rect">
            <a:avLst/>
          </a:prstGeom>
          <a:noFill/>
          <a:ln>
            <a:noFill/>
          </a:ln>
        </p:spPr>
      </p:pic>
      <p:pic>
        <p:nvPicPr>
          <p:cNvPr id="79" name="Google Shape;79;p15"/>
          <p:cNvPicPr preferRelativeResize="0"/>
          <p:nvPr/>
        </p:nvPicPr>
        <p:blipFill>
          <a:blip r:embed="rId4">
            <a:alphaModFix/>
          </a:blip>
          <a:stretch>
            <a:fillRect/>
          </a:stretch>
        </p:blipFill>
        <p:spPr>
          <a:xfrm>
            <a:off x="4432625" y="2243163"/>
            <a:ext cx="4058075" cy="134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S&amp;P500 Monthly Returns</a:t>
            </a:r>
            <a:endParaRPr/>
          </a:p>
        </p:txBody>
      </p:sp>
      <p:sp>
        <p:nvSpPr>
          <p:cNvPr id="85" name="Google Shape;85;p16"/>
          <p:cNvSpPr txBox="1"/>
          <p:nvPr>
            <p:ph idx="4294967295" type="body"/>
          </p:nvPr>
        </p:nvSpPr>
        <p:spPr>
          <a:xfrm>
            <a:off x="311700" y="1497900"/>
            <a:ext cx="8520600" cy="308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sz="1800">
                <a:solidFill>
                  <a:schemeClr val="dk1"/>
                </a:solidFill>
              </a:rPr>
              <a:t>We are fetching daily S&amp;P 500 stock data from Alpha Vantage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Alpha Vantage is a free t</a:t>
            </a:r>
            <a:r>
              <a:rPr lang="en" sz="1800">
                <a:solidFill>
                  <a:schemeClr val="dk1"/>
                </a:solidFill>
              </a:rPr>
              <a:t>ime series stock data API platform</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Time series data such as simple moving average in a daily basis is saved with corresponding dates as CSV files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Daily stock data is converted into total monthly return for each stock in S&amp;P 500</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Monthly return values are the input to the model we have built</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Covariance Matrix </a:t>
            </a:r>
            <a:endParaRPr/>
          </a:p>
        </p:txBody>
      </p:sp>
      <p:sp>
        <p:nvSpPr>
          <p:cNvPr id="91" name="Google Shape;91;p17"/>
          <p:cNvSpPr txBox="1"/>
          <p:nvPr>
            <p:ph idx="4294967295" type="body"/>
          </p:nvPr>
        </p:nvSpPr>
        <p:spPr>
          <a:xfrm>
            <a:off x="311700" y="1486875"/>
            <a:ext cx="8520600" cy="3656700"/>
          </a:xfrm>
          <a:prstGeom prst="rect">
            <a:avLst/>
          </a:prstGeom>
        </p:spPr>
        <p:txBody>
          <a:bodyPr anchorCtr="0" anchor="t" bIns="91425" lIns="91425" spcFirstLastPara="1" rIns="91425" wrap="square" tIns="91425">
            <a:normAutofit fontScale="62500" lnSpcReduction="20000"/>
          </a:bodyPr>
          <a:lstStyle/>
          <a:p>
            <a:pPr indent="-343693" lvl="0" marL="457200" rtl="0" algn="l">
              <a:spcBef>
                <a:spcPts val="1200"/>
              </a:spcBef>
              <a:spcAft>
                <a:spcPts val="0"/>
              </a:spcAft>
              <a:buClr>
                <a:srgbClr val="000000"/>
              </a:buClr>
              <a:buSzPct val="100000"/>
              <a:buFont typeface="Arial"/>
              <a:buChar char="●"/>
            </a:pPr>
            <a:r>
              <a:rPr lang="en" sz="2900">
                <a:solidFill>
                  <a:srgbClr val="000000"/>
                </a:solidFill>
                <a:latin typeface="Arial"/>
                <a:ea typeface="Arial"/>
                <a:cs typeface="Arial"/>
                <a:sym typeface="Arial"/>
              </a:rPr>
              <a:t>Necessary to compute to incorporate risk of each stock within the portfolio into optimization problem </a:t>
            </a:r>
            <a:endParaRPr sz="2900">
              <a:solidFill>
                <a:srgbClr val="000000"/>
              </a:solidFill>
              <a:latin typeface="Arial"/>
              <a:ea typeface="Arial"/>
              <a:cs typeface="Arial"/>
              <a:sym typeface="Arial"/>
            </a:endParaRPr>
          </a:p>
          <a:p>
            <a:pPr indent="-343693" lvl="0" marL="457200" rtl="0" algn="l">
              <a:spcBef>
                <a:spcPts val="0"/>
              </a:spcBef>
              <a:spcAft>
                <a:spcPts val="0"/>
              </a:spcAft>
              <a:buClr>
                <a:srgbClr val="000000"/>
              </a:buClr>
              <a:buSzPct val="100000"/>
              <a:buFont typeface="Arial"/>
              <a:buChar char="●"/>
            </a:pPr>
            <a:r>
              <a:rPr lang="en" sz="2900">
                <a:solidFill>
                  <a:srgbClr val="000000"/>
                </a:solidFill>
                <a:latin typeface="Arial"/>
                <a:ea typeface="Arial"/>
                <a:cs typeface="Arial"/>
                <a:sym typeface="Arial"/>
              </a:rPr>
              <a:t>Problems: </a:t>
            </a:r>
            <a:endParaRPr sz="2900">
              <a:solidFill>
                <a:srgbClr val="000000"/>
              </a:solidFill>
              <a:latin typeface="Arial"/>
              <a:ea typeface="Arial"/>
              <a:cs typeface="Arial"/>
              <a:sym typeface="Arial"/>
            </a:endParaRPr>
          </a:p>
          <a:p>
            <a:pPr indent="-343693" lvl="1" marL="914400" rtl="0" algn="l">
              <a:spcBef>
                <a:spcPts val="0"/>
              </a:spcBef>
              <a:spcAft>
                <a:spcPts val="0"/>
              </a:spcAft>
              <a:buClr>
                <a:srgbClr val="000000"/>
              </a:buClr>
              <a:buSzPct val="100000"/>
              <a:buFont typeface="Arial"/>
              <a:buChar char="●"/>
            </a:pPr>
            <a:r>
              <a:rPr lang="en" sz="2900">
                <a:solidFill>
                  <a:srgbClr val="000000"/>
                </a:solidFill>
                <a:latin typeface="Arial"/>
                <a:ea typeface="Arial"/>
                <a:cs typeface="Arial"/>
                <a:sym typeface="Arial"/>
              </a:rPr>
              <a:t>Takes up a lot of space on GPU/CPU</a:t>
            </a:r>
            <a:endParaRPr sz="2900">
              <a:solidFill>
                <a:srgbClr val="000000"/>
              </a:solidFill>
              <a:latin typeface="Arial"/>
              <a:ea typeface="Arial"/>
              <a:cs typeface="Arial"/>
              <a:sym typeface="Arial"/>
            </a:endParaRPr>
          </a:p>
          <a:p>
            <a:pPr indent="-343693" lvl="1" marL="914400" rtl="0" algn="l">
              <a:spcBef>
                <a:spcPts val="0"/>
              </a:spcBef>
              <a:spcAft>
                <a:spcPts val="0"/>
              </a:spcAft>
              <a:buClr>
                <a:srgbClr val="000000"/>
              </a:buClr>
              <a:buSzPct val="100000"/>
              <a:buFont typeface="Arial"/>
              <a:buChar char="●"/>
            </a:pPr>
            <a:r>
              <a:rPr lang="en" sz="2900">
                <a:solidFill>
                  <a:srgbClr val="000000"/>
                </a:solidFill>
                <a:latin typeface="Arial"/>
                <a:ea typeface="Arial"/>
                <a:cs typeface="Arial"/>
                <a:sym typeface="Arial"/>
              </a:rPr>
              <a:t>Long computation time to construct</a:t>
            </a:r>
            <a:endParaRPr sz="2900">
              <a:solidFill>
                <a:srgbClr val="000000"/>
              </a:solidFill>
              <a:latin typeface="Arial"/>
              <a:ea typeface="Arial"/>
              <a:cs typeface="Arial"/>
              <a:sym typeface="Arial"/>
            </a:endParaRPr>
          </a:p>
          <a:p>
            <a:pPr indent="-343693" lvl="1" marL="914400" rtl="0" algn="l">
              <a:spcBef>
                <a:spcPts val="0"/>
              </a:spcBef>
              <a:spcAft>
                <a:spcPts val="0"/>
              </a:spcAft>
              <a:buClr>
                <a:srgbClr val="000000"/>
              </a:buClr>
              <a:buSzPct val="100000"/>
              <a:buFont typeface="Arial"/>
              <a:buChar char="●"/>
            </a:pPr>
            <a:r>
              <a:rPr lang="en" sz="2900">
                <a:solidFill>
                  <a:srgbClr val="000000"/>
                </a:solidFill>
                <a:latin typeface="Arial"/>
                <a:ea typeface="Arial"/>
                <a:cs typeface="Arial"/>
                <a:sym typeface="Arial"/>
              </a:rPr>
              <a:t>For a large number of stocks and not many observation days - it can be hard to compute </a:t>
            </a:r>
            <a:endParaRPr sz="2900">
              <a:solidFill>
                <a:srgbClr val="000000"/>
              </a:solidFill>
              <a:latin typeface="Arial"/>
              <a:ea typeface="Arial"/>
              <a:cs typeface="Arial"/>
              <a:sym typeface="Arial"/>
            </a:endParaRPr>
          </a:p>
          <a:p>
            <a:pPr indent="-343693" lvl="1" marL="914400" rtl="0" algn="l">
              <a:spcBef>
                <a:spcPts val="0"/>
              </a:spcBef>
              <a:spcAft>
                <a:spcPts val="0"/>
              </a:spcAft>
              <a:buClr>
                <a:srgbClr val="000000"/>
              </a:buClr>
              <a:buSzPct val="100000"/>
              <a:buFont typeface="Arial"/>
              <a:buChar char="●"/>
            </a:pPr>
            <a:r>
              <a:rPr lang="en" sz="2900">
                <a:solidFill>
                  <a:srgbClr val="000000"/>
                </a:solidFill>
                <a:latin typeface="Arial"/>
                <a:ea typeface="Arial"/>
                <a:cs typeface="Arial"/>
                <a:sym typeface="Arial"/>
              </a:rPr>
              <a:t>Computing the inverse of a large matrix is computationally inefficient (O(d^3))</a:t>
            </a:r>
            <a:endParaRPr sz="2900">
              <a:solidFill>
                <a:srgbClr val="000000"/>
              </a:solidFill>
              <a:latin typeface="Arial"/>
              <a:ea typeface="Arial"/>
              <a:cs typeface="Arial"/>
              <a:sym typeface="Arial"/>
            </a:endParaRPr>
          </a:p>
          <a:p>
            <a:pPr indent="-343693" lvl="0" marL="457200" rtl="0" algn="l">
              <a:spcBef>
                <a:spcPts val="0"/>
              </a:spcBef>
              <a:spcAft>
                <a:spcPts val="0"/>
              </a:spcAft>
              <a:buClr>
                <a:srgbClr val="000000"/>
              </a:buClr>
              <a:buSzPct val="100000"/>
              <a:buFont typeface="Arial"/>
              <a:buChar char="●"/>
            </a:pPr>
            <a:r>
              <a:rPr lang="en" sz="2900">
                <a:solidFill>
                  <a:srgbClr val="000000"/>
                </a:solidFill>
                <a:latin typeface="Arial"/>
                <a:ea typeface="Arial"/>
                <a:cs typeface="Arial"/>
                <a:sym typeface="Arial"/>
              </a:rPr>
              <a:t>Solution: </a:t>
            </a:r>
            <a:endParaRPr sz="2900">
              <a:solidFill>
                <a:srgbClr val="000000"/>
              </a:solidFill>
              <a:latin typeface="Arial"/>
              <a:ea typeface="Arial"/>
              <a:cs typeface="Arial"/>
              <a:sym typeface="Arial"/>
            </a:endParaRPr>
          </a:p>
          <a:p>
            <a:pPr indent="-343693" lvl="1" marL="914400" rtl="0" algn="l">
              <a:spcBef>
                <a:spcPts val="0"/>
              </a:spcBef>
              <a:spcAft>
                <a:spcPts val="0"/>
              </a:spcAft>
              <a:buClr>
                <a:srgbClr val="000000"/>
              </a:buClr>
              <a:buSzPct val="100000"/>
              <a:buFont typeface="Arial"/>
              <a:buChar char="●"/>
            </a:pPr>
            <a:r>
              <a:rPr lang="en" sz="2900">
                <a:solidFill>
                  <a:srgbClr val="000000"/>
                </a:solidFill>
                <a:latin typeface="Arial"/>
                <a:ea typeface="Arial"/>
                <a:cs typeface="Arial"/>
                <a:sym typeface="Arial"/>
              </a:rPr>
              <a:t>Make the matrix more sparse </a:t>
            </a:r>
            <a:endParaRPr sz="2900">
              <a:solidFill>
                <a:srgbClr val="000000"/>
              </a:solidFill>
              <a:latin typeface="Arial"/>
              <a:ea typeface="Arial"/>
              <a:cs typeface="Arial"/>
              <a:sym typeface="Arial"/>
            </a:endParaRPr>
          </a:p>
          <a:p>
            <a:pPr indent="-343693" lvl="2" marL="1371600" rtl="0" algn="l">
              <a:spcBef>
                <a:spcPts val="0"/>
              </a:spcBef>
              <a:spcAft>
                <a:spcPts val="0"/>
              </a:spcAft>
              <a:buClr>
                <a:srgbClr val="000000"/>
              </a:buClr>
              <a:buSzPct val="100000"/>
              <a:buFont typeface="Arial"/>
              <a:buChar char="●"/>
            </a:pPr>
            <a:r>
              <a:rPr lang="en" sz="2900">
                <a:solidFill>
                  <a:srgbClr val="000000"/>
                </a:solidFill>
                <a:latin typeface="Arial"/>
                <a:ea typeface="Arial"/>
                <a:cs typeface="Arial"/>
                <a:sym typeface="Arial"/>
              </a:rPr>
              <a:t>brute force </a:t>
            </a:r>
            <a:endParaRPr sz="2900">
              <a:solidFill>
                <a:srgbClr val="000000"/>
              </a:solidFill>
              <a:latin typeface="Arial"/>
              <a:ea typeface="Arial"/>
              <a:cs typeface="Arial"/>
              <a:sym typeface="Arial"/>
            </a:endParaRPr>
          </a:p>
          <a:p>
            <a:pPr indent="-343693" lvl="2" marL="1371600" rtl="0" algn="l">
              <a:spcBef>
                <a:spcPts val="0"/>
              </a:spcBef>
              <a:spcAft>
                <a:spcPts val="0"/>
              </a:spcAft>
              <a:buClr>
                <a:srgbClr val="000000"/>
              </a:buClr>
              <a:buSzPct val="100000"/>
              <a:buFont typeface="Arial"/>
              <a:buChar char="●"/>
            </a:pPr>
            <a:r>
              <a:rPr lang="en" sz="2900">
                <a:solidFill>
                  <a:srgbClr val="000000"/>
                </a:solidFill>
                <a:latin typeface="Arial"/>
                <a:ea typeface="Arial"/>
                <a:cs typeface="Arial"/>
                <a:sym typeface="Arial"/>
              </a:rPr>
              <a:t>PCA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PCA and Covariance Matrix Reduction</a:t>
            </a:r>
            <a:endParaRPr/>
          </a:p>
        </p:txBody>
      </p:sp>
      <p:pic>
        <p:nvPicPr>
          <p:cNvPr id="97" name="Google Shape;97;p18"/>
          <p:cNvPicPr preferRelativeResize="0"/>
          <p:nvPr/>
        </p:nvPicPr>
        <p:blipFill>
          <a:blip r:embed="rId3">
            <a:alphaModFix/>
          </a:blip>
          <a:stretch>
            <a:fillRect/>
          </a:stretch>
        </p:blipFill>
        <p:spPr>
          <a:xfrm>
            <a:off x="2337450" y="1335350"/>
            <a:ext cx="6451512" cy="3714075"/>
          </a:xfrm>
          <a:prstGeom prst="rect">
            <a:avLst/>
          </a:prstGeom>
          <a:noFill/>
          <a:ln>
            <a:noFill/>
          </a:ln>
        </p:spPr>
      </p:pic>
      <p:cxnSp>
        <p:nvCxnSpPr>
          <p:cNvPr id="98" name="Google Shape;98;p18"/>
          <p:cNvCxnSpPr/>
          <p:nvPr/>
        </p:nvCxnSpPr>
        <p:spPr>
          <a:xfrm>
            <a:off x="1681100" y="2536225"/>
            <a:ext cx="874800" cy="3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8"/>
          <p:cNvSpPr txBox="1"/>
          <p:nvPr/>
        </p:nvSpPr>
        <p:spPr>
          <a:xfrm>
            <a:off x="199250" y="2120575"/>
            <a:ext cx="171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NumPy covariance function.</a:t>
            </a:r>
            <a:endParaRPr>
              <a:latin typeface="Roboto"/>
              <a:ea typeface="Roboto"/>
              <a:cs typeface="Roboto"/>
              <a:sym typeface="Roboto"/>
            </a:endParaRPr>
          </a:p>
        </p:txBody>
      </p:sp>
      <p:sp>
        <p:nvSpPr>
          <p:cNvPr id="100" name="Google Shape;100;p18"/>
          <p:cNvSpPr txBox="1"/>
          <p:nvPr/>
        </p:nvSpPr>
        <p:spPr>
          <a:xfrm>
            <a:off x="116600" y="3069775"/>
            <a:ext cx="188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Other methods to try:</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Ledoit-Wolf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Exponential Covariance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101" name="Google Shape;101;p18"/>
          <p:cNvCxnSpPr>
            <a:stCxn id="99" idx="2"/>
            <a:endCxn id="100" idx="0"/>
          </p:cNvCxnSpPr>
          <p:nvPr/>
        </p:nvCxnSpPr>
        <p:spPr>
          <a:xfrm>
            <a:off x="1059200" y="2736175"/>
            <a:ext cx="0" cy="33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43925" y="3319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Portfolio Returns</a:t>
            </a:r>
            <a:endParaRPr/>
          </a:p>
        </p:txBody>
      </p:sp>
      <p:sp>
        <p:nvSpPr>
          <p:cNvPr id="107" name="Google Shape;107;p19"/>
          <p:cNvSpPr txBox="1"/>
          <p:nvPr>
            <p:ph idx="4294967295" type="body"/>
          </p:nvPr>
        </p:nvSpPr>
        <p:spPr>
          <a:xfrm>
            <a:off x="311700" y="1431800"/>
            <a:ext cx="8520600" cy="123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Portfolio Returns of Aggregate Bonds ETF (BND) 10% Small Cap ETF (VB) 20% Developed markets ETF (VEA) 25%</a:t>
            </a:r>
            <a:endParaRPr/>
          </a:p>
          <a:p>
            <a:pPr indent="0" lvl="0" marL="0" rtl="0" algn="ctr">
              <a:spcBef>
                <a:spcPts val="1200"/>
              </a:spcBef>
              <a:spcAft>
                <a:spcPts val="0"/>
              </a:spcAft>
              <a:buNone/>
            </a:pPr>
            <a:r>
              <a:rPr lang="en"/>
              <a:t>S&amp;P 500 ETF (VOO) 25% Emerging Markets ETF (VWO) 20% from 2016-2020</a:t>
            </a:r>
            <a:endParaRPr/>
          </a:p>
          <a:p>
            <a:pPr indent="0" lvl="0" marL="0" rtl="0" algn="l">
              <a:spcBef>
                <a:spcPts val="120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343925" y="2438275"/>
            <a:ext cx="4363250" cy="1414925"/>
          </a:xfrm>
          <a:prstGeom prst="rect">
            <a:avLst/>
          </a:prstGeom>
          <a:noFill/>
          <a:ln>
            <a:noFill/>
          </a:ln>
        </p:spPr>
      </p:pic>
      <p:pic>
        <p:nvPicPr>
          <p:cNvPr id="109" name="Google Shape;109;p19"/>
          <p:cNvPicPr preferRelativeResize="0"/>
          <p:nvPr/>
        </p:nvPicPr>
        <p:blipFill>
          <a:blip r:embed="rId4">
            <a:alphaModFix/>
          </a:blip>
          <a:stretch>
            <a:fillRect/>
          </a:stretch>
        </p:blipFill>
        <p:spPr>
          <a:xfrm>
            <a:off x="6292350" y="2398050"/>
            <a:ext cx="2031798" cy="2174500"/>
          </a:xfrm>
          <a:prstGeom prst="rect">
            <a:avLst/>
          </a:prstGeom>
          <a:noFill/>
          <a:ln>
            <a:noFill/>
          </a:ln>
        </p:spPr>
      </p:pic>
      <p:sp>
        <p:nvSpPr>
          <p:cNvPr id="110" name="Google Shape;110;p19"/>
          <p:cNvSpPr/>
          <p:nvPr/>
        </p:nvSpPr>
        <p:spPr>
          <a:xfrm>
            <a:off x="5054950" y="3179475"/>
            <a:ext cx="871500" cy="22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43925" y="3319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Portfolio Returns</a:t>
            </a:r>
            <a:endParaRPr/>
          </a:p>
        </p:txBody>
      </p:sp>
      <p:sp>
        <p:nvSpPr>
          <p:cNvPr id="116" name="Google Shape;116;p20"/>
          <p:cNvSpPr txBox="1"/>
          <p:nvPr>
            <p:ph idx="4294967295" type="body"/>
          </p:nvPr>
        </p:nvSpPr>
        <p:spPr>
          <a:xfrm>
            <a:off x="255100" y="4160475"/>
            <a:ext cx="8520600" cy="8382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605"/>
              <a:buNone/>
            </a:pPr>
            <a:r>
              <a:rPr lang="en" sz="1215"/>
              <a:t>Portfolio Returns of Aggregate Bonds ETF (BND) 10% Small Cap ETF (VB) 20% Developed markets ETF (VEA) 25%</a:t>
            </a:r>
            <a:endParaRPr sz="1215"/>
          </a:p>
          <a:p>
            <a:pPr indent="0" lvl="0" marL="0" rtl="0" algn="ctr">
              <a:lnSpc>
                <a:spcPct val="105000"/>
              </a:lnSpc>
              <a:spcBef>
                <a:spcPts val="1200"/>
              </a:spcBef>
              <a:spcAft>
                <a:spcPts val="0"/>
              </a:spcAft>
              <a:buSzPts val="605"/>
              <a:buNone/>
            </a:pPr>
            <a:r>
              <a:rPr lang="en" sz="1215"/>
              <a:t>S&amp;P 500 ETF (VOO) 25% Emerging Markets ETF (VWO) 20% from 2016-2020</a:t>
            </a:r>
            <a:endParaRPr sz="1215"/>
          </a:p>
          <a:p>
            <a:pPr indent="0" lvl="0" marL="0" rtl="0" algn="l">
              <a:lnSpc>
                <a:spcPct val="105000"/>
              </a:lnSpc>
              <a:spcBef>
                <a:spcPts val="1200"/>
              </a:spcBef>
              <a:spcAft>
                <a:spcPts val="1200"/>
              </a:spcAft>
              <a:buSzPts val="605"/>
              <a:buNone/>
            </a:pPr>
            <a:r>
              <a:t/>
            </a:r>
            <a:endParaRPr sz="715"/>
          </a:p>
        </p:txBody>
      </p:sp>
      <p:pic>
        <p:nvPicPr>
          <p:cNvPr id="117" name="Google Shape;117;p20"/>
          <p:cNvPicPr preferRelativeResize="0"/>
          <p:nvPr/>
        </p:nvPicPr>
        <p:blipFill>
          <a:blip r:embed="rId3">
            <a:alphaModFix/>
          </a:blip>
          <a:stretch>
            <a:fillRect/>
          </a:stretch>
        </p:blipFill>
        <p:spPr>
          <a:xfrm>
            <a:off x="2044525" y="1359650"/>
            <a:ext cx="4668600" cy="257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43925" y="3319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Returns Comparison </a:t>
            </a:r>
            <a:endParaRPr/>
          </a:p>
        </p:txBody>
      </p:sp>
      <p:pic>
        <p:nvPicPr>
          <p:cNvPr id="123" name="Google Shape;123;p21"/>
          <p:cNvPicPr preferRelativeResize="0"/>
          <p:nvPr/>
        </p:nvPicPr>
        <p:blipFill>
          <a:blip r:embed="rId3">
            <a:alphaModFix/>
          </a:blip>
          <a:stretch>
            <a:fillRect/>
          </a:stretch>
        </p:blipFill>
        <p:spPr>
          <a:xfrm>
            <a:off x="1053925" y="1922375"/>
            <a:ext cx="3110825" cy="2280750"/>
          </a:xfrm>
          <a:prstGeom prst="rect">
            <a:avLst/>
          </a:prstGeom>
          <a:noFill/>
          <a:ln>
            <a:noFill/>
          </a:ln>
        </p:spPr>
      </p:pic>
      <p:pic>
        <p:nvPicPr>
          <p:cNvPr id="124" name="Google Shape;124;p21"/>
          <p:cNvPicPr preferRelativeResize="0"/>
          <p:nvPr/>
        </p:nvPicPr>
        <p:blipFill>
          <a:blip r:embed="rId4">
            <a:alphaModFix/>
          </a:blip>
          <a:stretch>
            <a:fillRect/>
          </a:stretch>
        </p:blipFill>
        <p:spPr>
          <a:xfrm>
            <a:off x="5102700" y="1922375"/>
            <a:ext cx="3110825" cy="228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