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7" r:id="rId3"/>
    <p:sldId id="278" r:id="rId4"/>
    <p:sldId id="279" r:id="rId5"/>
    <p:sldId id="280" r:id="rId6"/>
    <p:sldId id="281" r:id="rId7"/>
    <p:sldId id="283" r:id="rId8"/>
    <p:sldId id="282" r:id="rId9"/>
    <p:sldId id="290" r:id="rId10"/>
    <p:sldId id="288" r:id="rId11"/>
    <p:sldId id="289" r:id="rId12"/>
    <p:sldId id="285"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9" userDrawn="1">
          <p15:clr>
            <a:srgbClr val="A4A3A4"/>
          </p15:clr>
        </p15:guide>
        <p15:guide id="2" pos="3864" userDrawn="1">
          <p15:clr>
            <a:srgbClr val="A4A3A4"/>
          </p15:clr>
        </p15:guide>
        <p15:guide id="3" pos="7605"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39830-4665-492F-9776-3184CD7E2CB5}" v="9" dt="2024-06-03T08:40:39.1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72760" autoAdjust="0"/>
  </p:normalViewPr>
  <p:slideViewPr>
    <p:cSldViewPr snapToGrid="0" showGuides="1">
      <p:cViewPr varScale="1">
        <p:scale>
          <a:sx n="56" d="100"/>
          <a:sy n="56" d="100"/>
        </p:scale>
        <p:origin x="1498" y="58"/>
      </p:cViewPr>
      <p:guideLst>
        <p:guide orient="horz" pos="2319"/>
        <p:guide pos="3864"/>
        <p:guide pos="7605"/>
        <p:guide pos="144"/>
        <p:guide orient="horz" pos="624"/>
        <p:guide orient="horz" pos="4056"/>
      </p:guideLst>
    </p:cSldViewPr>
  </p:slideViewPr>
  <p:notesTextViewPr>
    <p:cViewPr>
      <p:scale>
        <a:sx n="1" d="1"/>
        <a:sy n="1" d="1"/>
      </p:scale>
      <p:origin x="0" y="-86"/>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my DORNEZ" userId="972eb7f2a096de45" providerId="LiveId" clId="{1B639830-4665-492F-9776-3184CD7E2CB5}"/>
    <pc:docChg chg="undo redo custSel addSld modSld">
      <pc:chgData name="Tommy DORNEZ" userId="972eb7f2a096de45" providerId="LiveId" clId="{1B639830-4665-492F-9776-3184CD7E2CB5}" dt="2024-06-03T08:56:36.588" v="885"/>
      <pc:docMkLst>
        <pc:docMk/>
      </pc:docMkLst>
      <pc:sldChg chg="modNotesTx">
        <pc:chgData name="Tommy DORNEZ" userId="972eb7f2a096de45" providerId="LiveId" clId="{1B639830-4665-492F-9776-3184CD7E2CB5}" dt="2024-06-03T08:44:32.612" v="817" actId="20577"/>
        <pc:sldMkLst>
          <pc:docMk/>
          <pc:sldMk cId="2387849042" sldId="256"/>
        </pc:sldMkLst>
      </pc:sldChg>
      <pc:sldChg chg="modNotesTx">
        <pc:chgData name="Tommy DORNEZ" userId="972eb7f2a096de45" providerId="LiveId" clId="{1B639830-4665-492F-9776-3184CD7E2CB5}" dt="2024-06-03T08:45:35.771" v="858" actId="20577"/>
        <pc:sldMkLst>
          <pc:docMk/>
          <pc:sldMk cId="822569134" sldId="277"/>
        </pc:sldMkLst>
      </pc:sldChg>
      <pc:sldChg chg="modNotesTx">
        <pc:chgData name="Tommy DORNEZ" userId="972eb7f2a096de45" providerId="LiveId" clId="{1B639830-4665-492F-9776-3184CD7E2CB5}" dt="2024-06-03T08:50:57.007" v="862"/>
        <pc:sldMkLst>
          <pc:docMk/>
          <pc:sldMk cId="843768125" sldId="278"/>
        </pc:sldMkLst>
      </pc:sldChg>
      <pc:sldChg chg="modNotesTx">
        <pc:chgData name="Tommy DORNEZ" userId="972eb7f2a096de45" providerId="LiveId" clId="{1B639830-4665-492F-9776-3184CD7E2CB5}" dt="2024-06-03T08:51:16.714" v="863"/>
        <pc:sldMkLst>
          <pc:docMk/>
          <pc:sldMk cId="1212140928" sldId="279"/>
        </pc:sldMkLst>
      </pc:sldChg>
      <pc:sldChg chg="modSp mod modNotesTx">
        <pc:chgData name="Tommy DORNEZ" userId="972eb7f2a096de45" providerId="LiveId" clId="{1B639830-4665-492F-9776-3184CD7E2CB5}" dt="2024-06-03T08:51:48.552" v="864"/>
        <pc:sldMkLst>
          <pc:docMk/>
          <pc:sldMk cId="3887579892" sldId="280"/>
        </pc:sldMkLst>
        <pc:spChg chg="mod">
          <ac:chgData name="Tommy DORNEZ" userId="972eb7f2a096de45" providerId="LiveId" clId="{1B639830-4665-492F-9776-3184CD7E2CB5}" dt="2024-06-03T08:25:20.468" v="457" actId="20577"/>
          <ac:spMkLst>
            <pc:docMk/>
            <pc:sldMk cId="3887579892" sldId="280"/>
            <ac:spMk id="4" creationId="{DF9E10FF-DC33-C4D3-0D4E-7878A2CD03DB}"/>
          </ac:spMkLst>
        </pc:spChg>
      </pc:sldChg>
      <pc:sldChg chg="modNotesTx">
        <pc:chgData name="Tommy DORNEZ" userId="972eb7f2a096de45" providerId="LiveId" clId="{1B639830-4665-492F-9776-3184CD7E2CB5}" dt="2024-06-03T08:52:32.913" v="865"/>
        <pc:sldMkLst>
          <pc:docMk/>
          <pc:sldMk cId="875445271" sldId="281"/>
        </pc:sldMkLst>
      </pc:sldChg>
      <pc:sldChg chg="addSp delSp modSp mod modNotesTx">
        <pc:chgData name="Tommy DORNEZ" userId="972eb7f2a096de45" providerId="LiveId" clId="{1B639830-4665-492F-9776-3184CD7E2CB5}" dt="2024-06-03T08:54:07.812" v="867"/>
        <pc:sldMkLst>
          <pc:docMk/>
          <pc:sldMk cId="1061713674" sldId="282"/>
        </pc:sldMkLst>
        <pc:spChg chg="add mod">
          <ac:chgData name="Tommy DORNEZ" userId="972eb7f2a096de45" providerId="LiveId" clId="{1B639830-4665-492F-9776-3184CD7E2CB5}" dt="2024-06-03T08:26:41.634" v="630" actId="20577"/>
          <ac:spMkLst>
            <pc:docMk/>
            <pc:sldMk cId="1061713674" sldId="282"/>
            <ac:spMk id="5" creationId="{919654B8-8307-64B8-36BF-BB10831DBF88}"/>
          </ac:spMkLst>
        </pc:spChg>
        <pc:spChg chg="add mod">
          <ac:chgData name="Tommy DORNEZ" userId="972eb7f2a096de45" providerId="LiveId" clId="{1B639830-4665-492F-9776-3184CD7E2CB5}" dt="2024-06-03T08:27:23.076" v="640" actId="14100"/>
          <ac:spMkLst>
            <pc:docMk/>
            <pc:sldMk cId="1061713674" sldId="282"/>
            <ac:spMk id="9" creationId="{CAA085E9-1B43-9A59-2463-26A57EBCF128}"/>
          </ac:spMkLst>
        </pc:spChg>
        <pc:graphicFrameChg chg="modGraphic">
          <ac:chgData name="Tommy DORNEZ" userId="972eb7f2a096de45" providerId="LiveId" clId="{1B639830-4665-492F-9776-3184CD7E2CB5}" dt="2024-06-03T08:29:46.180" v="643" actId="207"/>
          <ac:graphicFrameMkLst>
            <pc:docMk/>
            <pc:sldMk cId="1061713674" sldId="282"/>
            <ac:graphicFrameMk id="4" creationId="{2B6B3374-A654-08D3-8E62-B1915BBA9EA3}"/>
          </ac:graphicFrameMkLst>
        </pc:graphicFrameChg>
        <pc:picChg chg="del">
          <ac:chgData name="Tommy DORNEZ" userId="972eb7f2a096de45" providerId="LiveId" clId="{1B639830-4665-492F-9776-3184CD7E2CB5}" dt="2024-06-03T08:26:45.474" v="631" actId="478"/>
          <ac:picMkLst>
            <pc:docMk/>
            <pc:sldMk cId="1061713674" sldId="282"/>
            <ac:picMk id="2" creationId="{30726737-520A-B804-EE28-D0D386F98F80}"/>
          </ac:picMkLst>
        </pc:picChg>
        <pc:picChg chg="del">
          <ac:chgData name="Tommy DORNEZ" userId="972eb7f2a096de45" providerId="LiveId" clId="{1B639830-4665-492F-9776-3184CD7E2CB5}" dt="2024-06-03T08:26:46.757" v="632" actId="478"/>
          <ac:picMkLst>
            <pc:docMk/>
            <pc:sldMk cId="1061713674" sldId="282"/>
            <ac:picMk id="3" creationId="{473F7C4F-5464-9E76-3AF6-5BFBE96E4B47}"/>
          </ac:picMkLst>
        </pc:picChg>
      </pc:sldChg>
      <pc:sldChg chg="modNotesTx">
        <pc:chgData name="Tommy DORNEZ" userId="972eb7f2a096de45" providerId="LiveId" clId="{1B639830-4665-492F-9776-3184CD7E2CB5}" dt="2024-06-03T08:53:12.226" v="866"/>
        <pc:sldMkLst>
          <pc:docMk/>
          <pc:sldMk cId="727364193" sldId="283"/>
        </pc:sldMkLst>
      </pc:sldChg>
      <pc:sldChg chg="modNotesTx">
        <pc:chgData name="Tommy DORNEZ" userId="972eb7f2a096de45" providerId="LiveId" clId="{1B639830-4665-492F-9776-3184CD7E2CB5}" dt="2024-06-03T08:55:45.390" v="883"/>
        <pc:sldMkLst>
          <pc:docMk/>
          <pc:sldMk cId="4260024278" sldId="288"/>
        </pc:sldMkLst>
      </pc:sldChg>
      <pc:sldChg chg="modNotesTx">
        <pc:chgData name="Tommy DORNEZ" userId="972eb7f2a096de45" providerId="LiveId" clId="{1B639830-4665-492F-9776-3184CD7E2CB5}" dt="2024-06-03T08:56:36.588" v="885"/>
        <pc:sldMkLst>
          <pc:docMk/>
          <pc:sldMk cId="512341223" sldId="289"/>
        </pc:sldMkLst>
      </pc:sldChg>
      <pc:sldChg chg="addSp delSp modSp add mod modNotesTx">
        <pc:chgData name="Tommy DORNEZ" userId="972eb7f2a096de45" providerId="LiveId" clId="{1B639830-4665-492F-9776-3184CD7E2CB5}" dt="2024-06-03T08:55:00.868" v="882" actId="20577"/>
        <pc:sldMkLst>
          <pc:docMk/>
          <pc:sldMk cId="4000266981" sldId="290"/>
        </pc:sldMkLst>
        <pc:spChg chg="mod">
          <ac:chgData name="Tommy DORNEZ" userId="972eb7f2a096de45" providerId="LiveId" clId="{1B639830-4665-492F-9776-3184CD7E2CB5}" dt="2024-06-03T08:30:23.131" v="661" actId="20577"/>
          <ac:spMkLst>
            <pc:docMk/>
            <pc:sldMk cId="4000266981" sldId="290"/>
            <ac:spMk id="5" creationId="{919654B8-8307-64B8-36BF-BB10831DBF88}"/>
          </ac:spMkLst>
        </pc:spChg>
        <pc:spChg chg="del">
          <ac:chgData name="Tommy DORNEZ" userId="972eb7f2a096de45" providerId="LiveId" clId="{1B639830-4665-492F-9776-3184CD7E2CB5}" dt="2024-06-03T08:30:38.652" v="663" actId="478"/>
          <ac:spMkLst>
            <pc:docMk/>
            <pc:sldMk cId="4000266981" sldId="290"/>
            <ac:spMk id="9" creationId="{CAA085E9-1B43-9A59-2463-26A57EBCF128}"/>
          </ac:spMkLst>
        </pc:spChg>
        <pc:graphicFrameChg chg="del">
          <ac:chgData name="Tommy DORNEZ" userId="972eb7f2a096de45" providerId="LiveId" clId="{1B639830-4665-492F-9776-3184CD7E2CB5}" dt="2024-06-03T08:30:36.124" v="662" actId="478"/>
          <ac:graphicFrameMkLst>
            <pc:docMk/>
            <pc:sldMk cId="4000266981" sldId="290"/>
            <ac:graphicFrameMk id="4" creationId="{2B6B3374-A654-08D3-8E62-B1915BBA9EA3}"/>
          </ac:graphicFrameMkLst>
        </pc:graphicFrameChg>
        <pc:picChg chg="add mod">
          <ac:chgData name="Tommy DORNEZ" userId="972eb7f2a096de45" providerId="LiveId" clId="{1B639830-4665-492F-9776-3184CD7E2CB5}" dt="2024-06-03T08:30:46.192" v="665" actId="1076"/>
          <ac:picMkLst>
            <pc:docMk/>
            <pc:sldMk cId="4000266981" sldId="290"/>
            <ac:picMk id="2" creationId="{1ED98B55-F32C-402F-CA9F-4A70B489D37C}"/>
          </ac:picMkLst>
        </pc:picChg>
        <pc:picChg chg="add mod">
          <ac:chgData name="Tommy DORNEZ" userId="972eb7f2a096de45" providerId="LiveId" clId="{1B639830-4665-492F-9776-3184CD7E2CB5}" dt="2024-06-03T08:31:12.108" v="670" actId="1076"/>
          <ac:picMkLst>
            <pc:docMk/>
            <pc:sldMk cId="4000266981" sldId="290"/>
            <ac:picMk id="3" creationId="{2458DADE-9413-BBAE-934D-B62515025DCA}"/>
          </ac:picMkLst>
        </pc:picChg>
        <pc:picChg chg="add mod">
          <ac:chgData name="Tommy DORNEZ" userId="972eb7f2a096de45" providerId="LiveId" clId="{1B639830-4665-492F-9776-3184CD7E2CB5}" dt="2024-06-03T08:31:05.912" v="669" actId="1076"/>
          <ac:picMkLst>
            <pc:docMk/>
            <pc:sldMk cId="4000266981" sldId="290"/>
            <ac:picMk id="6" creationId="{FF4B531F-5E10-D65A-9429-50675D3BB75C}"/>
          </ac:picMkLst>
        </pc:picChg>
        <pc:picChg chg="add mod">
          <ac:chgData name="Tommy DORNEZ" userId="972eb7f2a096de45" providerId="LiveId" clId="{1B639830-4665-492F-9776-3184CD7E2CB5}" dt="2024-06-03T08:31:19.087" v="672" actId="1076"/>
          <ac:picMkLst>
            <pc:docMk/>
            <pc:sldMk cId="4000266981" sldId="290"/>
            <ac:picMk id="10" creationId="{AA3CB515-B131-271C-4360-AC41BD590B2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6FB0DE1-D418-4EA9-BDFD-2E5632763663}" type="datetime1">
              <a:rPr lang="fr-FR" smtClean="0"/>
              <a:t>03/06/2024</a:t>
            </a:fld>
            <a:endParaRPr lang="en-US"/>
          </a:p>
        </p:txBody>
      </p:sp>
      <p:sp>
        <p:nvSpPr>
          <p:cNvPr id="4" name="Espace réservé du pied de page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n-US" smtClean="0"/>
              <a:t>‹N°›</a:t>
            </a:fld>
            <a:endParaRPr lang="en-US"/>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0BD304-4DB2-4DA8-BE69-274C9984CC7A}" type="datetime1">
              <a:rPr lang="fr-FR" smtClean="0"/>
              <a:t>03/06/2024</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n-US" smtClean="0"/>
              <a:t>‹N°›</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endParaRPr lang="fr-FR" sz="2800" dirty="0"/>
          </a:p>
          <a:p>
            <a:r>
              <a:rPr lang="fr-FR" sz="2800" dirty="0"/>
              <a:t>Bonsoir,</a:t>
            </a:r>
          </a:p>
          <a:p>
            <a:r>
              <a:rPr lang="fr-FR" sz="2800" dirty="0"/>
              <a:t>Aujourd'hui, je vais vous présenter une étude sur l'assurance voyage que nous avons initialement réalisée dans le cadre de la formation Essential avec Julien, Thomas et Yoan. Mon objectif est de mettre en évidence les facteurs influençant les clients à souscrire à ce type d'assurance. Cela me permettra de déterminer une population cible afin de développer le marché de l'assurance voyage.</a:t>
            </a:r>
          </a:p>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a:t>
            </a:fld>
            <a:endParaRPr lang="fr-FR" dirty="0"/>
          </a:p>
        </p:txBody>
      </p:sp>
    </p:spTree>
    <p:extLst>
      <p:ext uri="{BB962C8B-B14F-4D97-AF65-F5344CB8AC3E}">
        <p14:creationId xmlns:p14="http://schemas.microsoft.com/office/powerpoint/2010/main" val="147907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endParaRPr lang="fr-FR" dirty="0"/>
          </a:p>
          <a:p>
            <a:r>
              <a:rPr lang="fr-FR" dirty="0"/>
              <a:t>Notre modèle "</a:t>
            </a:r>
            <a:r>
              <a:rPr lang="fr-FR" dirty="0" err="1"/>
              <a:t>Random</a:t>
            </a:r>
            <a:r>
              <a:rPr lang="fr-FR" dirty="0"/>
              <a:t> Forest" nous a permis d'analyser l'importance des différentes caractéristiques à travers deux représentations distinctes.</a:t>
            </a:r>
          </a:p>
          <a:p>
            <a:r>
              <a:rPr lang="fr-FR" dirty="0"/>
              <a:t>Tout d'abord, le tableau présent affiche les coefficients associés à chaque caractéristique, ou colonne, de notre base de données. Ces coefficients reflètent l'importance de chaque caractéristique sur la variable cible, c'est-à-dire, plus simplement, leur influence sur la décision de souscrire ou non à une assurance voyage.</a:t>
            </a:r>
          </a:p>
          <a:p>
            <a:r>
              <a:rPr lang="fr-FR" dirty="0"/>
              <a:t>Ensuite, le graphique offre une visualisation claire de l'importance relative des différentes caractéristiques. Nous constatons que les trois caractéristiques principales, à savoir le salaire, le voyage à l'étranger et l'âge, se démarquent nettement, confirmant ainsi les conclusions précédentes.</a:t>
            </a:r>
          </a:p>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10</a:t>
            </a:fld>
            <a:endParaRPr lang="fr-FR" dirty="0"/>
          </a:p>
        </p:txBody>
      </p:sp>
    </p:spTree>
    <p:extLst>
      <p:ext uri="{BB962C8B-B14F-4D97-AF65-F5344CB8AC3E}">
        <p14:creationId xmlns:p14="http://schemas.microsoft.com/office/powerpoint/2010/main" val="4280381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dirty="0"/>
              <a:t>À la lumière de cette étude, nous pouvons conclure que les trois principaux critères influençant la décision de souscrire ou non à une assurance voyage sont le revenu annuel, les voyages à l'étranger et l'âge.</a:t>
            </a:r>
          </a:p>
          <a:p>
            <a:r>
              <a:rPr lang="fr-FR" dirty="0"/>
              <a:t>De plus, cette analyse nous indique que le marché cible pour le développement de l'assurance voyage est constitué de personnes ayant un revenu annuel compris entre 7500 et 13000$, qui ne voyagent pas à l'étranger et qui ont environ 28 ans. Il est important de noter que notre jeu de données se concentre sur des individus résidant en Inde et âgés de 25 à 35 ans.</a:t>
            </a:r>
          </a:p>
          <a:p>
            <a:r>
              <a:rPr lang="fr-FR" dirty="0"/>
              <a:t>Pour améliorer notre étude, nous pourrions élargir la plage d'âge en incluant toutes les tranches d'âge et étendre la portée géographique en considérant des données à l'échelle mondiale. De plus, nous pourrions cibler d'autres groupes d'âge et/ou d'autres régions géographiques en fonction des besoins spécifiques.</a:t>
            </a:r>
          </a:p>
          <a:p>
            <a:r>
              <a:rPr lang="fr-FR" dirty="0"/>
              <a:t>Enfin, afin d'affiner notre analyse, il serait pertinent d'examiner de manière approfondie l'impact d'un quatrième critère identifié précédemment : le nombre de membres dans la famille. </a:t>
            </a:r>
            <a:r>
              <a:rPr lang="fr-FR"/>
              <a:t>Comme le suggère le graphique présenté, les familles composées de 3, 4 ou 5 personnes pourraient constituer un autre segment potentiel du marché cible pour le développement de l'assurance voyage.</a:t>
            </a:r>
          </a:p>
          <a:p>
            <a:pPr marL="0" lvl="0" indent="0" algn="l" rtl="0">
              <a:lnSpc>
                <a:spcPct val="100000"/>
              </a:lnSpc>
              <a:spcBef>
                <a:spcPts val="0"/>
              </a:spcBef>
              <a:spcAft>
                <a:spcPts val="0"/>
              </a:spcAft>
              <a:buSzPts val="1100"/>
              <a:buNone/>
            </a:pPr>
            <a:endParaRPr lang="fr-FR" dirty="0"/>
          </a:p>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11</a:t>
            </a:fld>
            <a:endParaRPr lang="fr-FR" dirty="0"/>
          </a:p>
        </p:txBody>
      </p:sp>
    </p:spTree>
    <p:extLst>
      <p:ext uri="{BB962C8B-B14F-4D97-AF65-F5344CB8AC3E}">
        <p14:creationId xmlns:p14="http://schemas.microsoft.com/office/powerpoint/2010/main" val="2208730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12</a:t>
            </a:fld>
            <a:endParaRPr lang="fr-FR" dirty="0"/>
          </a:p>
        </p:txBody>
      </p:sp>
    </p:spTree>
    <p:extLst>
      <p:ext uri="{BB962C8B-B14F-4D97-AF65-F5344CB8AC3E}">
        <p14:creationId xmlns:p14="http://schemas.microsoft.com/office/powerpoint/2010/main" val="105480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Je vais commencer par une présentation du jeu de données, suivie d'une phase de nettoyage. Ensuite, j'aborderai l'analyse des données, puis la phase de machine </a:t>
            </a:r>
            <a:r>
              <a:rPr lang="fr-FR" dirty="0" err="1"/>
              <a:t>learning</a:t>
            </a:r>
            <a:r>
              <a:rPr lang="fr-FR" dirty="0"/>
              <a:t>, et enfin, je procéderai à la conclusion,</a:t>
            </a:r>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2</a:t>
            </a:fld>
            <a:endParaRPr lang="fr-FR" dirty="0"/>
          </a:p>
        </p:txBody>
      </p:sp>
    </p:spTree>
    <p:extLst>
      <p:ext uri="{BB962C8B-B14F-4D97-AF65-F5344CB8AC3E}">
        <p14:creationId xmlns:p14="http://schemas.microsoft.com/office/powerpoint/2010/main" val="165112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dirty="0"/>
              <a:t>Pour ce faire, nous avons utilisé une base de données publique issue de </a:t>
            </a:r>
            <a:r>
              <a:rPr lang="fr-FR" dirty="0" err="1"/>
              <a:t>Kaggle</a:t>
            </a:r>
            <a:r>
              <a:rPr lang="fr-FR" dirty="0"/>
              <a:t>. Elle concerne des personnes vivant en Inde, âgées de 25 à 35 ans. Ces deux critères ont quelque peu restreint notre étude, mais j’y reviendrai plus tard.</a:t>
            </a:r>
          </a:p>
          <a:p>
            <a:r>
              <a:rPr lang="fr-FR" dirty="0"/>
              <a:t>Comme nous pouvons le constater sur ce premier aperçu de notre base de données, certaines colonnes, comme maladies chroniques (</a:t>
            </a:r>
            <a:r>
              <a:rPr lang="fr-FR" dirty="0" err="1"/>
              <a:t>ChronicDiseases</a:t>
            </a:r>
            <a:r>
              <a:rPr lang="fr-FR" dirty="0"/>
              <a:t>) et assurance voyage (</a:t>
            </a:r>
            <a:r>
              <a:rPr lang="fr-FR" dirty="0" err="1"/>
              <a:t>TravelInsurance</a:t>
            </a:r>
            <a:r>
              <a:rPr lang="fr-FR" dirty="0"/>
              <a:t>), utilisent des critères 0 et 1. Nous partirons donc du postulat que 0 = non et 1 = oui.</a:t>
            </a:r>
          </a:p>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3</a:t>
            </a:fld>
            <a:endParaRPr lang="fr-FR" dirty="0"/>
          </a:p>
        </p:txBody>
      </p:sp>
    </p:spTree>
    <p:extLst>
      <p:ext uri="{BB962C8B-B14F-4D97-AF65-F5344CB8AC3E}">
        <p14:creationId xmlns:p14="http://schemas.microsoft.com/office/powerpoint/2010/main" val="443379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a:lnSpc>
                <a:spcPct val="107000"/>
              </a:lnSpc>
              <a:spcAft>
                <a:spcPts val="800"/>
              </a:spcAft>
            </a:pPr>
            <a:r>
              <a:rPr lang="fr-FR" dirty="0"/>
              <a:t>La première chose que nous avons constatée lors de notre analyse est que 64,3 % des personnes ne souscrivent pas d’assurance voyage. Cela révèle un fort potentiel de développement pour ce marché.</a:t>
            </a:r>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4</a:t>
            </a:fld>
            <a:endParaRPr lang="fr-FR" dirty="0"/>
          </a:p>
        </p:txBody>
      </p:sp>
    </p:spTree>
    <p:extLst>
      <p:ext uri="{BB962C8B-B14F-4D97-AF65-F5344CB8AC3E}">
        <p14:creationId xmlns:p14="http://schemas.microsoft.com/office/powerpoint/2010/main" val="3790490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dirty="0"/>
              <a:t>Avant de continuer l’exploitation de ces données, nous avons effectué une phase de nettoyage de la base de données. Celle-ci étant relativement propre d’origine, le nettoyage a été succinct.</a:t>
            </a:r>
          </a:p>
          <a:p>
            <a:r>
              <a:rPr lang="fr-FR" dirty="0"/>
              <a:t>Nous avons supprimé la première colonne « </a:t>
            </a:r>
            <a:r>
              <a:rPr lang="fr-FR" dirty="0" err="1"/>
              <a:t>Unnamed</a:t>
            </a:r>
            <a:r>
              <a:rPr lang="fr-FR" dirty="0"/>
              <a:t> : 0 » qui n’apportait aucune information. Ensuite, dans la colonne revenu annuel (</a:t>
            </a:r>
            <a:r>
              <a:rPr lang="fr-FR" dirty="0" err="1"/>
              <a:t>AnnualIncome</a:t>
            </a:r>
            <a:r>
              <a:rPr lang="fr-FR" dirty="0"/>
              <a:t>), nous avons converti la devise initiale (roupie indienne) en dollars américains, en utilisant le taux de change du 01/06, où 1 dollar = 83,41 roupies. Les résultats obtenus ont été arrondis à deux décimales pour plus de lisibilité.</a:t>
            </a:r>
          </a:p>
          <a:p>
            <a:r>
              <a:rPr lang="fr-FR" dirty="0"/>
              <a:t>Enfin, pour une meilleure clarté, nous avons converti les colonnes maladies chroniques (</a:t>
            </a:r>
            <a:r>
              <a:rPr lang="fr-FR" dirty="0" err="1"/>
              <a:t>ChronicDiseases</a:t>
            </a:r>
            <a:r>
              <a:rPr lang="fr-FR" dirty="0"/>
              <a:t>) et assurance voyage (</a:t>
            </a:r>
            <a:r>
              <a:rPr lang="fr-FR" dirty="0" err="1"/>
              <a:t>TravelInsurance</a:t>
            </a:r>
            <a:r>
              <a:rPr lang="fr-FR" dirty="0"/>
              <a:t>) selon le postulat établi précédemment : 0 = non et 1 = oui.</a:t>
            </a:r>
          </a:p>
          <a:p>
            <a:pPr marL="0" lvl="0" indent="0" algn="l" rtl="0">
              <a:lnSpc>
                <a:spcPct val="100000"/>
              </a:lnSpc>
              <a:spcBef>
                <a:spcPts val="0"/>
              </a:spcBef>
              <a:spcAft>
                <a:spcPts val="0"/>
              </a:spcAft>
              <a:buSzPts val="1100"/>
              <a:buNone/>
            </a:pPr>
            <a:endParaRPr lang="fr-FR" dirty="0"/>
          </a:p>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5</a:t>
            </a:fld>
            <a:endParaRPr lang="fr-FR" dirty="0"/>
          </a:p>
        </p:txBody>
      </p:sp>
    </p:spTree>
    <p:extLst>
      <p:ext uri="{BB962C8B-B14F-4D97-AF65-F5344CB8AC3E}">
        <p14:creationId xmlns:p14="http://schemas.microsoft.com/office/powerpoint/2010/main" val="448681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dirty="0"/>
              <a:t>En poursuivant l’analyse, nous avons pu identifier trois critères principaux influençant la décision de souscription à une assurance voyage : le revenu annuel, les voyages à l’étranger et l’âge. Ces critères sont illustrés par les graphiques suivants.</a:t>
            </a:r>
          </a:p>
          <a:p>
            <a:r>
              <a:rPr lang="fr-FR" dirty="0"/>
              <a:t>Les deux premiers graphiques montrent que le critère principal influençant la souscription à une assurance voyage est le revenu annuel.</a:t>
            </a:r>
          </a:p>
          <a:p>
            <a:r>
              <a:rPr lang="fr-FR" dirty="0"/>
              <a:t>Le premier graphique illustre la relation entre la souscription à une assurance voyage et le revenu annuel. Nous constatons que les ménages ayant un revenu annuel d'au moins 16 000 $ sont plus enclins à souscrire à cette assurance.</a:t>
            </a:r>
          </a:p>
          <a:p>
            <a:r>
              <a:rPr lang="fr-FR" dirty="0"/>
              <a:t>Le second graphique, de type « </a:t>
            </a:r>
            <a:r>
              <a:rPr lang="fr-FR" dirty="0" err="1"/>
              <a:t>Boxplot</a:t>
            </a:r>
            <a:r>
              <a:rPr lang="fr-FR" dirty="0"/>
              <a:t> » (diagramme en boîte), met en évidence la médiane des revenus.</a:t>
            </a:r>
          </a:p>
          <a:p>
            <a:pPr>
              <a:buFont typeface="Arial" panose="020B0604020202020204" pitchFamily="34" charset="0"/>
              <a:buChar char="•"/>
            </a:pPr>
            <a:r>
              <a:rPr lang="fr-FR" dirty="0"/>
              <a:t>À gauche, la médiane des revenus des personnes n’ayant pas souscrit à une assurance voyage est légèrement inférieure à 10 000 $, avec 50 % des revenus en dessous de cette médiane et 50 % au-dessus. Ce graphique montre que 50 % des ménages ne souscrivant pas à une assurance voyage ont des revenus compris entre environ 7 000 et 13 000 $.</a:t>
            </a:r>
          </a:p>
          <a:p>
            <a:pPr>
              <a:buFont typeface="Arial" panose="020B0604020202020204" pitchFamily="34" charset="0"/>
              <a:buChar char="•"/>
            </a:pPr>
            <a:r>
              <a:rPr lang="fr-FR" dirty="0"/>
              <a:t>À droite, la médiane des revenus des personnes ayant souscrit à une assurance voyage est légèrement supérieure à 15 000 $, avec 50 % des revenus en dessous de cette médiane et 50 % au-dessus. Ce graphique montre que 50 % des ménages souscrivant à une assurance voyage ont des revenus compris entre environ 10 000 et 17 000 $.</a:t>
            </a:r>
          </a:p>
          <a:p>
            <a:r>
              <a:rPr lang="fr-FR" dirty="0"/>
              <a:t>Ce graphique peut également mettre en évidence les valeurs aberrantes (ou extrêmes), ce qui n’est pas le cas avec nos données.</a:t>
            </a:r>
          </a:p>
          <a:p>
            <a:pPr marL="0" lvl="0" indent="0" algn="l" rtl="0">
              <a:lnSpc>
                <a:spcPct val="100000"/>
              </a:lnSpc>
              <a:spcBef>
                <a:spcPts val="0"/>
              </a:spcBef>
              <a:spcAft>
                <a:spcPts val="0"/>
              </a:spcAft>
              <a:buSzPts val="1100"/>
              <a:buNone/>
            </a:pPr>
            <a:endParaRPr lang="fr-FR" dirty="0"/>
          </a:p>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6</a:t>
            </a:fld>
            <a:endParaRPr lang="fr-FR" dirty="0"/>
          </a:p>
        </p:txBody>
      </p:sp>
    </p:spTree>
    <p:extLst>
      <p:ext uri="{BB962C8B-B14F-4D97-AF65-F5344CB8AC3E}">
        <p14:creationId xmlns:p14="http://schemas.microsoft.com/office/powerpoint/2010/main" val="391764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dirty="0"/>
              <a:t>Le troisième graphique met en évidence une tendance intéressante : les foyers sont plus enclins à souscrire une assurance voyage lorsqu'ils se rendent à l'étranger.</a:t>
            </a:r>
          </a:p>
          <a:p>
            <a:r>
              <a:rPr lang="fr-FR" dirty="0"/>
              <a:t>Quant au dernier graphique, il révèle une observation importante basée sur notre jeu de données (qui couvre une population âgée de 25 à 35 ans) : à partir de 30 ans, les foyers ont tendance à opter davantage pour une assurance voyage lorsqu'ils planifient un déplacement.</a:t>
            </a:r>
          </a:p>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7</a:t>
            </a:fld>
            <a:endParaRPr lang="fr-FR" dirty="0"/>
          </a:p>
        </p:txBody>
      </p:sp>
    </p:spTree>
    <p:extLst>
      <p:ext uri="{BB962C8B-B14F-4D97-AF65-F5344CB8AC3E}">
        <p14:creationId xmlns:p14="http://schemas.microsoft.com/office/powerpoint/2010/main" val="3944230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endParaRPr lang="fr-FR" dirty="0"/>
          </a:p>
          <a:p>
            <a:r>
              <a:rPr lang="fr-FR" dirty="0"/>
              <a:t>Après avoir visualisé nos données sous forme de graphique, nous avons procédé à des tests de modèles prévisionnels en utilisant des techniques de machine </a:t>
            </a:r>
            <a:r>
              <a:rPr lang="fr-FR" dirty="0" err="1"/>
              <a:t>learning</a:t>
            </a:r>
            <a:r>
              <a:rPr lang="fr-FR" dirty="0"/>
              <a:t>.</a:t>
            </a:r>
          </a:p>
          <a:p>
            <a:r>
              <a:rPr lang="fr-FR" dirty="0"/>
              <a:t>Nous avons commencé par expérimenter le modèle de régression linéaire, mais le score obtenu était insatisfaisant, avec un R2 d'environ 0,25, bien loin de l'idéal de 1. Par conséquent, nous avons directement opté pour des modèles de classification.</a:t>
            </a:r>
          </a:p>
          <a:p>
            <a:r>
              <a:rPr lang="fr-FR" dirty="0"/>
              <a:t>Nous avons successivement évalué trois modèles : la régression logistique, l'arbre de décision et la forêt aléatoire. Vous pouvez observer dans le tableau ci-dessous les scores de performance de ces différents modèles (</a:t>
            </a:r>
            <a:r>
              <a:rPr lang="fr-FR" dirty="0" err="1"/>
              <a:t>accuracy</a:t>
            </a:r>
            <a:r>
              <a:rPr lang="fr-FR" dirty="0"/>
              <a:t> score et F1 score). Pour mieux comprendre la différence entre ces deux scores, voici une brève définition :</a:t>
            </a:r>
          </a:p>
          <a:p>
            <a:pPr>
              <a:buFont typeface="Arial" panose="020B0604020202020204" pitchFamily="34" charset="0"/>
              <a:buChar char="•"/>
            </a:pPr>
            <a:r>
              <a:rPr lang="fr-FR" dirty="0"/>
              <a:t>L'</a:t>
            </a:r>
            <a:r>
              <a:rPr lang="fr-FR" dirty="0" err="1"/>
              <a:t>Accuracy</a:t>
            </a:r>
            <a:r>
              <a:rPr lang="fr-FR" dirty="0"/>
              <a:t> score mesure la proportion de prédictions correctes par rapport à toutes les prédictions effectuées. Cependant, il peut être trompeur pour des classes déséquilibrées (heureusement, nos données sont équilibrées).</a:t>
            </a:r>
          </a:p>
          <a:p>
            <a:pPr>
              <a:buFont typeface="Arial" panose="020B0604020202020204" pitchFamily="34" charset="0"/>
              <a:buChar char="•"/>
            </a:pPr>
            <a:r>
              <a:rPr lang="fr-FR" dirty="0"/>
              <a:t>Le F1 score est une mesure de performance qui combine à la fois la précision (le nombre de prédictions positives correctes parmi toutes les prédictions positives) et le rappel (le nombre de vrais positifs prédits correctement). Cette métrique est particulièrement utile pour des classes déséquilibrées ou lorsque l'on souhaite une mesure robuste combinant précision et rappel.</a:t>
            </a:r>
          </a:p>
          <a:p>
            <a:r>
              <a:rPr lang="fr-FR" dirty="0"/>
              <a:t>Après avoir examiné les résultats, les deux premiers modèles n'ont pas donné satisfaction, présentant des écarts significatifs entre les ensembles d'entraînement et de test. En conséquence, nous avons retenu le modèle de forêt aléatoire, qui a affiché les meilleures performances.</a:t>
            </a:r>
          </a:p>
          <a:p>
            <a:pPr marL="0" lvl="0" indent="0" algn="l" rtl="0">
              <a:lnSpc>
                <a:spcPct val="100000"/>
              </a:lnSpc>
              <a:spcBef>
                <a:spcPts val="0"/>
              </a:spcBef>
              <a:spcAft>
                <a:spcPts val="0"/>
              </a:spcAft>
              <a:buSzPts val="1100"/>
              <a:buNone/>
            </a:pPr>
            <a:endParaRPr lang="fr-FR" dirty="0"/>
          </a:p>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8</a:t>
            </a:fld>
            <a:endParaRPr lang="fr-FR" dirty="0"/>
          </a:p>
        </p:txBody>
      </p:sp>
    </p:spTree>
    <p:extLst>
      <p:ext uri="{BB962C8B-B14F-4D97-AF65-F5344CB8AC3E}">
        <p14:creationId xmlns:p14="http://schemas.microsoft.com/office/powerpoint/2010/main" val="293374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dirty="0"/>
              <a:t>Vous pouvez observer ci-dessous les matrices du modèle sélectionné, à savoir la forêt aléatoire, ainsi que ses scores de performance.</a:t>
            </a:r>
          </a:p>
          <a:p>
            <a:r>
              <a:rPr lang="fr-FR" dirty="0"/>
              <a:t>Afin d'améliorer les résultats de ce modèle, nous avons ajusté deux paramètres :</a:t>
            </a:r>
          </a:p>
          <a:p>
            <a:pPr>
              <a:buFont typeface="+mj-lt"/>
              <a:buAutoNum type="arabicPeriod"/>
            </a:pPr>
            <a:r>
              <a:rPr lang="fr-FR" dirty="0"/>
              <a:t>Le "</a:t>
            </a:r>
            <a:r>
              <a:rPr lang="fr-FR" dirty="0" err="1"/>
              <a:t>n_estimators</a:t>
            </a:r>
            <a:r>
              <a:rPr lang="fr-FR" dirty="0"/>
              <a:t>" a été augmenté pour accroître le nombre d'arbres dans la forêt, ce qui améliore la précision globale du modèle.</a:t>
            </a:r>
          </a:p>
          <a:p>
            <a:pPr>
              <a:buFont typeface="+mj-lt"/>
              <a:buAutoNum type="arabicPeriod"/>
            </a:pPr>
            <a:r>
              <a:rPr lang="fr-FR" dirty="0"/>
              <a:t>Le "</a:t>
            </a:r>
            <a:r>
              <a:rPr lang="fr-FR" dirty="0" err="1"/>
              <a:t>max_depth</a:t>
            </a:r>
            <a:r>
              <a:rPr lang="fr-FR" dirty="0"/>
              <a:t>" a été restreint pour chaque arbre afin de limiter la quantité de détails qu'il peut apprendre, permettant ainsi une meilleure généralisation sur les données de test.</a:t>
            </a:r>
          </a:p>
          <a:p>
            <a:r>
              <a:rPr lang="fr-FR" dirty="0"/>
              <a:t>Après plusieurs itérations visant à éviter l’</a:t>
            </a:r>
            <a:r>
              <a:rPr lang="fr-FR" dirty="0" err="1"/>
              <a:t>overfitting</a:t>
            </a:r>
            <a:r>
              <a:rPr lang="fr-FR" dirty="0"/>
              <a:t>, nous avons retenu les paramètres suivants :</a:t>
            </a:r>
          </a:p>
          <a:p>
            <a:pPr>
              <a:buFont typeface="Arial" panose="020B0604020202020204" pitchFamily="34" charset="0"/>
              <a:buChar char="•"/>
            </a:pPr>
            <a:r>
              <a:rPr lang="fr-FR" dirty="0"/>
              <a:t>"</a:t>
            </a:r>
            <a:r>
              <a:rPr lang="fr-FR" dirty="0" err="1"/>
              <a:t>n_estimators</a:t>
            </a:r>
            <a:r>
              <a:rPr lang="fr-FR" dirty="0"/>
              <a:t>" = 100</a:t>
            </a:r>
          </a:p>
          <a:p>
            <a:pPr>
              <a:buFont typeface="Arial" panose="020B0604020202020204" pitchFamily="34" charset="0"/>
              <a:buChar char="•"/>
            </a:pPr>
            <a:r>
              <a:rPr lang="fr-FR" dirty="0"/>
              <a:t>"</a:t>
            </a:r>
            <a:r>
              <a:rPr lang="fr-FR" dirty="0" err="1"/>
              <a:t>max_depth</a:t>
            </a:r>
            <a:r>
              <a:rPr lang="fr-FR" dirty="0"/>
              <a:t>" = 5</a:t>
            </a:r>
          </a:p>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9</a:t>
            </a:fld>
            <a:endParaRPr lang="fr-FR" dirty="0"/>
          </a:p>
        </p:txBody>
      </p:sp>
    </p:spTree>
    <p:extLst>
      <p:ext uri="{BB962C8B-B14F-4D97-AF65-F5344CB8AC3E}">
        <p14:creationId xmlns:p14="http://schemas.microsoft.com/office/powerpoint/2010/main" val="412358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fr-FR" noProof="0"/>
              <a:t>Modifiez le style du titre</a:t>
            </a:r>
            <a:endParaRPr lang="fr-FR" noProof="0" dirty="0"/>
          </a:p>
        </p:txBody>
      </p:sp>
      <p:sp>
        <p:nvSpPr>
          <p:cNvPr id="3" name="Sous-titr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4" name="Espace réservé de la date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1CD63498-AA6B-4FA3-8C0C-F047B32E6A28}" type="datetime1">
              <a:rPr lang="fr-FR" noProof="0" smtClean="0"/>
              <a:t>03/06/2024</a:t>
            </a:fld>
            <a:endParaRPr lang="fr-FR" noProof="0" dirty="0"/>
          </a:p>
        </p:txBody>
      </p:sp>
      <p:sp>
        <p:nvSpPr>
          <p:cNvPr id="5" name="Espace réservé du pied de page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446D2216-24AE-4A93-BEA9-26FD9BE8D8E8}" type="datetime1">
              <a:rPr lang="fr-FR" noProof="0" smtClean="0"/>
              <a:t>03/06/2024</a:t>
            </a:fld>
            <a:endParaRPr lang="fr-FR" noProof="0" dirty="0"/>
          </a:p>
        </p:txBody>
      </p:sp>
      <p:sp>
        <p:nvSpPr>
          <p:cNvPr id="5" name="Espace réservé du pied de page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46C4311B-E9D3-41DC-B3A4-2DA1CBB5303E}" type="datetime1">
              <a:rPr lang="fr-FR" noProof="0" smtClean="0"/>
              <a:t>03/06/2024</a:t>
            </a:fld>
            <a:endParaRPr lang="fr-FR" noProof="0" dirty="0"/>
          </a:p>
        </p:txBody>
      </p:sp>
      <p:sp>
        <p:nvSpPr>
          <p:cNvPr id="5" name="Espace réservé du pied de page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5F9393B2-D2D1-46F0-81A9-FE2ED5E7F998}" type="datetime1">
              <a:rPr lang="fr-FR" noProof="0" smtClean="0"/>
              <a:t>03/06/2024</a:t>
            </a:fld>
            <a:endParaRPr lang="fr-FR" noProof="0" dirty="0"/>
          </a:p>
        </p:txBody>
      </p:sp>
      <p:sp>
        <p:nvSpPr>
          <p:cNvPr id="5" name="Espace réservé du pied de page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4" name="Espace réservé de la date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D1E90C3F-53CA-4279-A2D5-C68C34A1B7FE}" type="datetime1">
              <a:rPr lang="fr-FR" noProof="0" smtClean="0"/>
              <a:t>03/06/2024</a:t>
            </a:fld>
            <a:endParaRPr lang="fr-FR" noProof="0" dirty="0"/>
          </a:p>
        </p:txBody>
      </p:sp>
      <p:sp>
        <p:nvSpPr>
          <p:cNvPr id="5" name="Espace réservé du pied de page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1BE3742E-AFBE-42DF-91BB-D2D1057FFA79}" type="datetime1">
              <a:rPr lang="fr-FR" noProof="0" smtClean="0"/>
              <a:t>03/06/2024</a:t>
            </a:fld>
            <a:endParaRPr lang="fr-FR" noProof="0" dirty="0"/>
          </a:p>
        </p:txBody>
      </p:sp>
      <p:sp>
        <p:nvSpPr>
          <p:cNvPr id="6" name="Espace réservé du pied de page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CAD3CAEB-0D2D-466C-AFB9-F2937F51F366}" type="datetime1">
              <a:rPr lang="fr-FR" noProof="0" smtClean="0"/>
              <a:t>03/06/2024</a:t>
            </a:fld>
            <a:endParaRPr lang="fr-FR" noProof="0" dirty="0"/>
          </a:p>
        </p:txBody>
      </p:sp>
      <p:sp>
        <p:nvSpPr>
          <p:cNvPr id="8" name="Espace réservé du pied de page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2E92E680-0F8A-43BD-BDFD-C0D03E7F344B}" type="datetime1">
              <a:rPr lang="fr-FR" noProof="0" smtClean="0"/>
              <a:t>03/06/2024</a:t>
            </a:fld>
            <a:endParaRPr lang="fr-FR" noProof="0" dirty="0"/>
          </a:p>
        </p:txBody>
      </p:sp>
      <p:sp>
        <p:nvSpPr>
          <p:cNvPr id="4" name="Espace réservé du pied de page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fr-FR" noProof="0" dirty="0"/>
          </a:p>
        </p:txBody>
      </p:sp>
      <p:sp>
        <p:nvSpPr>
          <p:cNvPr id="5" name="Espace réservé du numéro de diapositive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FD7189FD-F089-49F7-A99B-945C4E0C4AF5}" type="datetime1">
              <a:rPr lang="fr-FR" noProof="0" smtClean="0"/>
              <a:t>03/06/2024</a:t>
            </a:fld>
            <a:endParaRPr lang="fr-FR" noProof="0" dirty="0"/>
          </a:p>
        </p:txBody>
      </p:sp>
      <p:sp>
        <p:nvSpPr>
          <p:cNvPr id="3" name="Espace réservé du pied de page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9307288E-1786-4A50-AD68-D3D5A2E1F461}" type="datetime1">
              <a:rPr lang="fr-FR" noProof="0" smtClean="0"/>
              <a:t>03/06/2024</a:t>
            </a:fld>
            <a:endParaRPr lang="fr-FR" noProof="0" dirty="0"/>
          </a:p>
        </p:txBody>
      </p:sp>
      <p:sp>
        <p:nvSpPr>
          <p:cNvPr id="6" name="Espace réservé du pied de page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imag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EC8A2F46-A3F2-4FAD-B8A1-978F19EF1438}" type="datetime1">
              <a:rPr lang="fr-FR" noProof="0" smtClean="0"/>
              <a:t>03/06/2024</a:t>
            </a:fld>
            <a:endParaRPr lang="fr-FR" noProof="0" dirty="0"/>
          </a:p>
        </p:txBody>
      </p:sp>
      <p:sp>
        <p:nvSpPr>
          <p:cNvPr id="6" name="Espace réservé du pied de page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8CE1DC9-D956-40C2-BAC4-4037E3AB19CC}" type="datetime1">
              <a:rPr lang="fr-FR" noProof="0" smtClean="0"/>
              <a:t>03/06/2024</a:t>
            </a:fld>
            <a:endParaRPr lang="fr-FR" noProof="0" dirty="0"/>
          </a:p>
        </p:txBody>
      </p:sp>
      <p:sp>
        <p:nvSpPr>
          <p:cNvPr id="5" name="Espace réservé du pied de page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00AEF-1595-4419-801B-6E36A33BB8CF}"/>
              </a:ext>
            </a:extLst>
          </p:cNvPr>
          <p:cNvSpPr>
            <a:spLocks noGrp="1"/>
          </p:cNvSpPr>
          <p:nvPr>
            <p:ph type="ctrTitle"/>
          </p:nvPr>
        </p:nvSpPr>
        <p:spPr>
          <a:xfrm>
            <a:off x="1457325" y="2471036"/>
            <a:ext cx="9144000" cy="1606594"/>
          </a:xfrm>
        </p:spPr>
        <p:txBody>
          <a:bodyPr lIns="0" tIns="0" rIns="0" bIns="0" rtlCol="0" anchor="t">
            <a:spAutoFit/>
          </a:bodyPr>
          <a:lstStyle/>
          <a:p>
            <a:pPr rtl="0"/>
            <a:r>
              <a:rPr lang="fr-FR" b="1" dirty="0">
                <a:solidFill>
                  <a:schemeClr val="bg1"/>
                </a:solidFill>
              </a:rPr>
              <a:t>Assurance Voyage</a:t>
            </a:r>
            <a:br>
              <a:rPr lang="fr-FR" dirty="0">
                <a:solidFill>
                  <a:schemeClr val="bg1"/>
                </a:solidFill>
              </a:rPr>
            </a:br>
            <a:r>
              <a:rPr lang="fr-FR" sz="2800" dirty="0">
                <a:solidFill>
                  <a:schemeClr val="accent4"/>
                </a:solidFill>
              </a:rPr>
              <a:t>Etude des facteurs qui influencent les clients à souscrire ou non à une assurance voyage</a:t>
            </a:r>
            <a:endParaRPr lang="fr-FR" dirty="0">
              <a:solidFill>
                <a:schemeClr val="accent4"/>
              </a:solidFill>
            </a:endParaRPr>
          </a:p>
        </p:txBody>
      </p:sp>
      <p:sp>
        <p:nvSpPr>
          <p:cNvPr id="4" name="Losange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 name="Losange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ZoneTexte 5">
            <a:extLst>
              <a:ext uri="{FF2B5EF4-FFF2-40B4-BE49-F238E27FC236}">
                <a16:creationId xmlns:a16="http://schemas.microsoft.com/office/drawing/2014/main" id="{E0CE7CFE-7688-052D-E1A6-B86F9BA5F504}"/>
              </a:ext>
            </a:extLst>
          </p:cNvPr>
          <p:cNvSpPr txBox="1"/>
          <p:nvPr/>
        </p:nvSpPr>
        <p:spPr>
          <a:xfrm>
            <a:off x="419100" y="6220896"/>
            <a:ext cx="7162800" cy="369332"/>
          </a:xfrm>
          <a:prstGeom prst="rect">
            <a:avLst/>
          </a:prstGeom>
          <a:noFill/>
        </p:spPr>
        <p:txBody>
          <a:bodyPr wrap="square">
            <a:spAutoFit/>
          </a:bodyPr>
          <a:lstStyle/>
          <a:p>
            <a:r>
              <a:rPr lang="fr-FR" sz="1800" dirty="0">
                <a:solidFill>
                  <a:schemeClr val="accent4"/>
                </a:solidFill>
              </a:rPr>
              <a:t>Tomm</a:t>
            </a:r>
            <a:r>
              <a:rPr lang="fr-FR" dirty="0">
                <a:solidFill>
                  <a:schemeClr val="accent4"/>
                </a:solidFill>
              </a:rPr>
              <a:t>y DORNEZ – Certification Data Essential – </a:t>
            </a:r>
            <a:r>
              <a:rPr lang="fr-FR" dirty="0" err="1">
                <a:solidFill>
                  <a:schemeClr val="accent4"/>
                </a:solidFill>
              </a:rPr>
              <a:t>Jedha</a:t>
            </a:r>
            <a:r>
              <a:rPr lang="fr-FR" dirty="0">
                <a:solidFill>
                  <a:schemeClr val="accent4"/>
                </a:solidFill>
              </a:rPr>
              <a:t> BOOTCAMP</a:t>
            </a:r>
            <a:endParaRPr lang="fr-FR"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10</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Machine Learning</a:t>
            </a:r>
            <a:br>
              <a:rPr lang="fr-FR" sz="2800" dirty="0">
                <a:solidFill>
                  <a:schemeClr val="tx1">
                    <a:lumMod val="75000"/>
                    <a:lumOff val="25000"/>
                  </a:schemeClr>
                </a:solidFill>
              </a:rPr>
            </a:br>
            <a:r>
              <a:rPr lang="fr-FR" sz="2000" dirty="0">
                <a:solidFill>
                  <a:schemeClr val="tx1">
                    <a:lumMod val="75000"/>
                    <a:lumOff val="25000"/>
                  </a:schemeClr>
                </a:solidFill>
              </a:rPr>
              <a:t> </a:t>
            </a: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Google Shape;129;p9">
            <a:extLst>
              <a:ext uri="{FF2B5EF4-FFF2-40B4-BE49-F238E27FC236}">
                <a16:creationId xmlns:a16="http://schemas.microsoft.com/office/drawing/2014/main" id="{DED7009E-D8DC-E83B-7024-0F5B404525A8}"/>
              </a:ext>
            </a:extLst>
          </p:cNvPr>
          <p:cNvPicPr preferRelativeResize="0"/>
          <p:nvPr/>
        </p:nvPicPr>
        <p:blipFill>
          <a:blip r:embed="rId3">
            <a:alphaModFix/>
          </a:blip>
          <a:stretch>
            <a:fillRect/>
          </a:stretch>
        </p:blipFill>
        <p:spPr>
          <a:xfrm>
            <a:off x="1652154" y="1973800"/>
            <a:ext cx="3068949" cy="1973862"/>
          </a:xfrm>
          <a:prstGeom prst="rect">
            <a:avLst/>
          </a:prstGeom>
          <a:noFill/>
          <a:ln>
            <a:noFill/>
          </a:ln>
        </p:spPr>
      </p:pic>
      <p:pic>
        <p:nvPicPr>
          <p:cNvPr id="6" name="Google Shape;128;p9">
            <a:extLst>
              <a:ext uri="{FF2B5EF4-FFF2-40B4-BE49-F238E27FC236}">
                <a16:creationId xmlns:a16="http://schemas.microsoft.com/office/drawing/2014/main" id="{84A7FA95-894D-BC7D-F2AE-17CE1301695D}"/>
              </a:ext>
            </a:extLst>
          </p:cNvPr>
          <p:cNvPicPr preferRelativeResize="0"/>
          <p:nvPr/>
        </p:nvPicPr>
        <p:blipFill>
          <a:blip r:embed="rId4">
            <a:alphaModFix/>
          </a:blip>
          <a:stretch>
            <a:fillRect/>
          </a:stretch>
        </p:blipFill>
        <p:spPr>
          <a:xfrm>
            <a:off x="6078253" y="1642656"/>
            <a:ext cx="5632400" cy="2636150"/>
          </a:xfrm>
          <a:prstGeom prst="rect">
            <a:avLst/>
          </a:prstGeom>
          <a:noFill/>
          <a:ln>
            <a:noFill/>
          </a:ln>
        </p:spPr>
      </p:pic>
    </p:spTree>
    <p:extLst>
      <p:ext uri="{BB962C8B-B14F-4D97-AF65-F5344CB8AC3E}">
        <p14:creationId xmlns:p14="http://schemas.microsoft.com/office/powerpoint/2010/main" val="4260024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10</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Conclusion</a:t>
            </a:r>
            <a:br>
              <a:rPr lang="fr-FR" sz="2800" dirty="0">
                <a:solidFill>
                  <a:schemeClr val="tx1">
                    <a:lumMod val="75000"/>
                    <a:lumOff val="25000"/>
                  </a:schemeClr>
                </a:solidFill>
              </a:rPr>
            </a:br>
            <a:r>
              <a:rPr lang="fr-FR" sz="2000" dirty="0">
                <a:solidFill>
                  <a:schemeClr val="tx1">
                    <a:lumMod val="75000"/>
                    <a:lumOff val="25000"/>
                  </a:schemeClr>
                </a:solidFill>
              </a:rPr>
              <a:t> </a:t>
            </a: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Google Shape;138;g2c2cc269814_0_14">
            <a:extLst>
              <a:ext uri="{FF2B5EF4-FFF2-40B4-BE49-F238E27FC236}">
                <a16:creationId xmlns:a16="http://schemas.microsoft.com/office/drawing/2014/main" id="{B5ABB9C9-CDCA-4ED2-37F2-8F512E025BAF}"/>
              </a:ext>
            </a:extLst>
          </p:cNvPr>
          <p:cNvPicPr preferRelativeResize="0"/>
          <p:nvPr/>
        </p:nvPicPr>
        <p:blipFill>
          <a:blip r:embed="rId3">
            <a:alphaModFix/>
          </a:blip>
          <a:stretch>
            <a:fillRect/>
          </a:stretch>
        </p:blipFill>
        <p:spPr>
          <a:xfrm>
            <a:off x="8409149" y="1689262"/>
            <a:ext cx="3479475" cy="3479475"/>
          </a:xfrm>
          <a:prstGeom prst="rect">
            <a:avLst/>
          </a:prstGeom>
          <a:noFill/>
          <a:ln>
            <a:noFill/>
          </a:ln>
        </p:spPr>
      </p:pic>
      <p:sp>
        <p:nvSpPr>
          <p:cNvPr id="4" name="ZoneTexte 3">
            <a:extLst>
              <a:ext uri="{FF2B5EF4-FFF2-40B4-BE49-F238E27FC236}">
                <a16:creationId xmlns:a16="http://schemas.microsoft.com/office/drawing/2014/main" id="{04F3B9A6-7375-A408-5F23-029D39E944E0}"/>
              </a:ext>
            </a:extLst>
          </p:cNvPr>
          <p:cNvSpPr txBox="1"/>
          <p:nvPr/>
        </p:nvSpPr>
        <p:spPr>
          <a:xfrm>
            <a:off x="595441" y="868668"/>
            <a:ext cx="6104658" cy="5480283"/>
          </a:xfrm>
          <a:prstGeom prst="rect">
            <a:avLst/>
          </a:prstGeom>
          <a:noFill/>
        </p:spPr>
        <p:txBody>
          <a:bodyPr wrap="square">
            <a:spAutoFit/>
          </a:bodyPr>
          <a:lstStyle/>
          <a:p>
            <a:pPr lvl="0">
              <a:lnSpc>
                <a:spcPct val="115000"/>
              </a:lnSpc>
              <a:spcBef>
                <a:spcPts val="0"/>
              </a:spcBef>
              <a:spcAft>
                <a:spcPts val="0"/>
              </a:spcAft>
              <a:buClr>
                <a:schemeClr val="dk1"/>
              </a:buClr>
              <a:buSzPts val="1100"/>
            </a:pPr>
            <a:r>
              <a:rPr lang="fr-FR" u="sng" dirty="0">
                <a:solidFill>
                  <a:schemeClr val="tx1">
                    <a:lumMod val="75000"/>
                    <a:lumOff val="25000"/>
                  </a:schemeClr>
                </a:solidFill>
                <a:cs typeface="Segoe UI" panose="020B0502040204020203" pitchFamily="34" charset="0"/>
              </a:rPr>
              <a:t>Les 3 principaux paramètres de décision</a:t>
            </a:r>
          </a:p>
          <a:p>
            <a:pPr marL="0" lvl="0" indent="0" algn="just" rtl="0">
              <a:lnSpc>
                <a:spcPct val="115000"/>
              </a:lnSpc>
              <a:spcBef>
                <a:spcPts val="0"/>
              </a:spcBef>
              <a:spcAft>
                <a:spcPts val="0"/>
              </a:spcAft>
              <a:buNone/>
            </a:pPr>
            <a:endParaRPr lang="fr-FR" sz="1800" dirty="0">
              <a:solidFill>
                <a:schemeClr val="dk1"/>
              </a:solidFill>
            </a:endParaRPr>
          </a:p>
          <a:p>
            <a:pPr marL="285750" indent="-285750">
              <a:lnSpc>
                <a:spcPct val="115000"/>
              </a:lnSpc>
              <a:buClr>
                <a:schemeClr val="dk1"/>
              </a:buClr>
              <a:buSzPts val="1100"/>
              <a:buFont typeface="Arial" panose="020B0604020202020204" pitchFamily="34" charset="0"/>
              <a:buChar char="•"/>
            </a:pPr>
            <a:r>
              <a:rPr lang="fr-FR" dirty="0">
                <a:solidFill>
                  <a:schemeClr val="tx1">
                    <a:lumMod val="75000"/>
                    <a:lumOff val="25000"/>
                  </a:schemeClr>
                </a:solidFill>
                <a:cs typeface="Segoe UI" panose="020B0502040204020203" pitchFamily="34" charset="0"/>
              </a:rPr>
              <a:t>Le revenu annuel</a:t>
            </a:r>
          </a:p>
          <a:p>
            <a:pPr marL="285750" indent="-285750">
              <a:lnSpc>
                <a:spcPct val="115000"/>
              </a:lnSpc>
              <a:buClr>
                <a:schemeClr val="dk1"/>
              </a:buClr>
              <a:buSzPts val="1100"/>
              <a:buFont typeface="Arial" panose="020B0604020202020204" pitchFamily="34" charset="0"/>
              <a:buChar char="•"/>
            </a:pPr>
            <a:r>
              <a:rPr lang="fr-FR" dirty="0">
                <a:solidFill>
                  <a:schemeClr val="tx1">
                    <a:lumMod val="75000"/>
                    <a:lumOff val="25000"/>
                  </a:schemeClr>
                </a:solidFill>
                <a:cs typeface="Segoe UI" panose="020B0502040204020203" pitchFamily="34" charset="0"/>
              </a:rPr>
              <a:t>Voyage à l’étranger</a:t>
            </a:r>
          </a:p>
          <a:p>
            <a:pPr marL="285750" indent="-285750">
              <a:lnSpc>
                <a:spcPct val="115000"/>
              </a:lnSpc>
              <a:buClr>
                <a:schemeClr val="dk1"/>
              </a:buClr>
              <a:buSzPts val="1100"/>
              <a:buFont typeface="Arial" panose="020B0604020202020204" pitchFamily="34" charset="0"/>
              <a:buChar char="•"/>
            </a:pPr>
            <a:r>
              <a:rPr lang="fr-FR" dirty="0">
                <a:solidFill>
                  <a:schemeClr val="tx1">
                    <a:lumMod val="75000"/>
                    <a:lumOff val="25000"/>
                  </a:schemeClr>
                </a:solidFill>
                <a:cs typeface="Segoe UI" panose="020B0502040204020203" pitchFamily="34" charset="0"/>
              </a:rPr>
              <a:t>L’âge</a:t>
            </a:r>
          </a:p>
          <a:p>
            <a:pPr marL="0" lvl="0" indent="0" algn="just" rtl="0">
              <a:lnSpc>
                <a:spcPct val="115000"/>
              </a:lnSpc>
              <a:spcBef>
                <a:spcPts val="0"/>
              </a:spcBef>
              <a:spcAft>
                <a:spcPts val="0"/>
              </a:spcAft>
              <a:buNone/>
            </a:pPr>
            <a:endParaRPr lang="fr-FR" sz="1800" dirty="0">
              <a:solidFill>
                <a:schemeClr val="dk1"/>
              </a:solidFill>
            </a:endParaRPr>
          </a:p>
          <a:p>
            <a:pPr marL="0" lvl="0" indent="0" algn="just" rtl="0">
              <a:lnSpc>
                <a:spcPct val="115000"/>
              </a:lnSpc>
              <a:spcBef>
                <a:spcPts val="0"/>
              </a:spcBef>
              <a:spcAft>
                <a:spcPts val="0"/>
              </a:spcAft>
              <a:buNone/>
            </a:pPr>
            <a:r>
              <a:rPr lang="fr-FR" u="sng" dirty="0">
                <a:solidFill>
                  <a:schemeClr val="tx1">
                    <a:lumMod val="75000"/>
                    <a:lumOff val="25000"/>
                  </a:schemeClr>
                </a:solidFill>
                <a:cs typeface="Segoe UI" panose="020B0502040204020203" pitchFamily="34" charset="0"/>
              </a:rPr>
              <a:t>Public cible pour développer le marché de l’assurance voyage</a:t>
            </a:r>
            <a:r>
              <a:rPr lang="fr-FR" sz="1800" u="sng" dirty="0">
                <a:solidFill>
                  <a:schemeClr val="dk1"/>
                </a:solidFill>
              </a:rPr>
              <a:t> </a:t>
            </a:r>
          </a:p>
          <a:p>
            <a:pPr marL="0" lvl="0" indent="0" algn="just" rtl="0">
              <a:lnSpc>
                <a:spcPct val="115000"/>
              </a:lnSpc>
              <a:spcBef>
                <a:spcPts val="0"/>
              </a:spcBef>
              <a:spcAft>
                <a:spcPts val="0"/>
              </a:spcAft>
              <a:buNone/>
            </a:pPr>
            <a:endParaRPr lang="fr-FR" sz="1800" dirty="0">
              <a:solidFill>
                <a:schemeClr val="dk1"/>
              </a:solidFill>
            </a:endParaRPr>
          </a:p>
          <a:p>
            <a:pPr marL="285750" lvl="0" indent="-285750">
              <a:lnSpc>
                <a:spcPct val="115000"/>
              </a:lnSpc>
              <a:spcBef>
                <a:spcPts val="0"/>
              </a:spcBef>
              <a:spcAft>
                <a:spcPts val="0"/>
              </a:spcAft>
              <a:buClr>
                <a:schemeClr val="dk1"/>
              </a:buClr>
              <a:buSzPts val="1100"/>
              <a:buFont typeface="Arial" panose="020B0604020202020204" pitchFamily="34" charset="0"/>
              <a:buChar char="•"/>
            </a:pPr>
            <a:r>
              <a:rPr lang="fr-FR" dirty="0">
                <a:solidFill>
                  <a:schemeClr val="tx1">
                    <a:lumMod val="75000"/>
                    <a:lumOff val="25000"/>
                  </a:schemeClr>
                </a:solidFill>
                <a:cs typeface="Segoe UI" panose="020B0502040204020203" pitchFamily="34" charset="0"/>
              </a:rPr>
              <a:t>Revenus annuels compris entre 7.500$ et 13.000$</a:t>
            </a:r>
          </a:p>
          <a:p>
            <a:pPr marL="285750" lvl="0" indent="-285750">
              <a:lnSpc>
                <a:spcPct val="115000"/>
              </a:lnSpc>
              <a:spcBef>
                <a:spcPts val="0"/>
              </a:spcBef>
              <a:spcAft>
                <a:spcPts val="0"/>
              </a:spcAft>
              <a:buClr>
                <a:schemeClr val="dk1"/>
              </a:buClr>
              <a:buSzPts val="1100"/>
              <a:buFont typeface="Arial" panose="020B0604020202020204" pitchFamily="34" charset="0"/>
              <a:buChar char="•"/>
            </a:pPr>
            <a:r>
              <a:rPr lang="fr-FR" dirty="0">
                <a:solidFill>
                  <a:schemeClr val="tx1">
                    <a:lumMod val="75000"/>
                    <a:lumOff val="25000"/>
                  </a:schemeClr>
                </a:solidFill>
                <a:cs typeface="Segoe UI" panose="020B0502040204020203" pitchFamily="34" charset="0"/>
              </a:rPr>
              <a:t>Ne voyage pas à l’étranger</a:t>
            </a:r>
          </a:p>
          <a:p>
            <a:pPr marL="285750" lvl="0" indent="-285750">
              <a:lnSpc>
                <a:spcPct val="115000"/>
              </a:lnSpc>
              <a:spcBef>
                <a:spcPts val="0"/>
              </a:spcBef>
              <a:spcAft>
                <a:spcPts val="0"/>
              </a:spcAft>
              <a:buClr>
                <a:schemeClr val="dk1"/>
              </a:buClr>
              <a:buSzPts val="1100"/>
              <a:buFont typeface="Arial" panose="020B0604020202020204" pitchFamily="34" charset="0"/>
              <a:buChar char="•"/>
            </a:pPr>
            <a:r>
              <a:rPr lang="fr-FR" dirty="0">
                <a:solidFill>
                  <a:schemeClr val="tx1">
                    <a:lumMod val="75000"/>
                    <a:lumOff val="25000"/>
                  </a:schemeClr>
                </a:solidFill>
                <a:cs typeface="Segoe UI" panose="020B0502040204020203" pitchFamily="34" charset="0"/>
              </a:rPr>
              <a:t>Âge : 28 ans</a:t>
            </a:r>
          </a:p>
          <a:p>
            <a:pPr marL="0" lvl="0" indent="0" algn="just" rtl="0">
              <a:lnSpc>
                <a:spcPct val="115000"/>
              </a:lnSpc>
              <a:spcBef>
                <a:spcPts val="0"/>
              </a:spcBef>
              <a:spcAft>
                <a:spcPts val="0"/>
              </a:spcAft>
              <a:buNone/>
            </a:pPr>
            <a:endParaRPr lang="fr-FR" sz="1800" dirty="0">
              <a:solidFill>
                <a:schemeClr val="dk1"/>
              </a:solidFill>
            </a:endParaRPr>
          </a:p>
          <a:p>
            <a:pPr marL="0" lvl="0" indent="0" algn="just" rtl="0">
              <a:lnSpc>
                <a:spcPct val="115000"/>
              </a:lnSpc>
              <a:spcBef>
                <a:spcPts val="0"/>
              </a:spcBef>
              <a:spcAft>
                <a:spcPts val="0"/>
              </a:spcAft>
              <a:buNone/>
            </a:pPr>
            <a:r>
              <a:rPr lang="fr-FR" u="sng" dirty="0">
                <a:solidFill>
                  <a:schemeClr val="tx1">
                    <a:lumMod val="75000"/>
                    <a:lumOff val="25000"/>
                  </a:schemeClr>
                </a:solidFill>
                <a:cs typeface="Segoe UI" panose="020B0502040204020203" pitchFamily="34" charset="0"/>
              </a:rPr>
              <a:t>Axes d’améliorations :</a:t>
            </a:r>
          </a:p>
          <a:p>
            <a:pPr marL="0" lvl="0" indent="0" algn="just" rtl="0">
              <a:lnSpc>
                <a:spcPct val="115000"/>
              </a:lnSpc>
              <a:spcBef>
                <a:spcPts val="0"/>
              </a:spcBef>
              <a:spcAft>
                <a:spcPts val="0"/>
              </a:spcAft>
              <a:buNone/>
            </a:pPr>
            <a:endParaRPr lang="fr-FR" sz="1800" dirty="0">
              <a:solidFill>
                <a:schemeClr val="dk1"/>
              </a:solidFill>
            </a:endParaRPr>
          </a:p>
          <a:p>
            <a:pPr marL="285750" indent="-285750">
              <a:lnSpc>
                <a:spcPct val="115000"/>
              </a:lnSpc>
              <a:buClr>
                <a:schemeClr val="dk1"/>
              </a:buClr>
              <a:buSzPts val="1100"/>
              <a:buFont typeface="Arial" panose="020B0604020202020204" pitchFamily="34" charset="0"/>
              <a:buChar char="•"/>
            </a:pPr>
            <a:r>
              <a:rPr lang="fr-FR" dirty="0">
                <a:solidFill>
                  <a:schemeClr val="tx1">
                    <a:lumMod val="75000"/>
                    <a:lumOff val="25000"/>
                  </a:schemeClr>
                </a:solidFill>
                <a:cs typeface="Segoe UI" panose="020B0502040204020203" pitchFamily="34" charset="0"/>
              </a:rPr>
              <a:t>L’âge : 0 à 99 ans</a:t>
            </a:r>
          </a:p>
          <a:p>
            <a:pPr marL="285750" indent="-285750">
              <a:lnSpc>
                <a:spcPct val="115000"/>
              </a:lnSpc>
              <a:buClr>
                <a:schemeClr val="dk1"/>
              </a:buClr>
              <a:buSzPts val="1100"/>
              <a:buFont typeface="Arial" panose="020B0604020202020204" pitchFamily="34" charset="0"/>
              <a:buChar char="•"/>
            </a:pPr>
            <a:r>
              <a:rPr lang="fr-FR" dirty="0">
                <a:solidFill>
                  <a:schemeClr val="tx1">
                    <a:lumMod val="75000"/>
                    <a:lumOff val="25000"/>
                  </a:schemeClr>
                </a:solidFill>
                <a:cs typeface="Segoe UI" panose="020B0502040204020203" pitchFamily="34" charset="0"/>
              </a:rPr>
              <a:t>Mondialisation des données</a:t>
            </a:r>
          </a:p>
          <a:p>
            <a:pPr marL="285750" indent="-285750">
              <a:lnSpc>
                <a:spcPct val="115000"/>
              </a:lnSpc>
              <a:buClr>
                <a:schemeClr val="dk1"/>
              </a:buClr>
              <a:buSzPts val="1100"/>
              <a:buFont typeface="Arial" panose="020B0604020202020204" pitchFamily="34" charset="0"/>
              <a:buChar char="•"/>
            </a:pPr>
            <a:r>
              <a:rPr lang="fr-FR" dirty="0">
                <a:solidFill>
                  <a:schemeClr val="tx1">
                    <a:lumMod val="75000"/>
                    <a:lumOff val="25000"/>
                  </a:schemeClr>
                </a:solidFill>
                <a:cs typeface="Segoe UI" panose="020B0502040204020203" pitchFamily="34" charset="0"/>
              </a:rPr>
              <a:t>Nombre de membres dans la famille</a:t>
            </a:r>
          </a:p>
        </p:txBody>
      </p:sp>
    </p:spTree>
    <p:extLst>
      <p:ext uri="{BB962C8B-B14F-4D97-AF65-F5344CB8AC3E}">
        <p14:creationId xmlns:p14="http://schemas.microsoft.com/office/powerpoint/2010/main" val="51234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Losange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Losange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15" name="Titr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fr-FR" sz="7200" b="1" dirty="0">
                <a:solidFill>
                  <a:schemeClr val="bg1"/>
                </a:solidFill>
              </a:rPr>
              <a:t>Merci</a:t>
            </a:r>
            <a:endParaRPr lang="fr-FR"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3</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Analyse du projet</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èze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3" name="Trapèze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4" name="Trapèze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5" name="Trapèze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6" name="Trapèze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rtlCol="0">
            <a:spAutoFit/>
          </a:bodyPr>
          <a:lstStyle/>
          <a:p>
            <a:pPr algn="ctr" rtl="0"/>
            <a:r>
              <a:rPr lang="fr-FR" sz="1600" b="1" dirty="0">
                <a:solidFill>
                  <a:schemeClr val="bg1"/>
                </a:solidFill>
              </a:rPr>
              <a:t>Présentation du jeu de données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rtlCol="0">
            <a:spAutoFit/>
          </a:bodyPr>
          <a:lstStyle/>
          <a:p>
            <a:pPr algn="ctr" rtl="0"/>
            <a:r>
              <a:rPr lang="fr-FR" sz="1600" b="1" dirty="0">
                <a:solidFill>
                  <a:schemeClr val="bg1"/>
                </a:solidFill>
              </a:rPr>
              <a:t>Phase de nettoyage</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rtlCol="0">
            <a:spAutoFit/>
          </a:bodyPr>
          <a:lstStyle/>
          <a:p>
            <a:pPr algn="ctr" rtl="0"/>
            <a:r>
              <a:rPr lang="fr-FR" sz="1600" b="1" dirty="0">
                <a:solidFill>
                  <a:schemeClr val="bg1"/>
                </a:solidFill>
              </a:rPr>
              <a:t>Analyse des données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rtlCol="0">
            <a:spAutoFit/>
          </a:bodyPr>
          <a:lstStyle/>
          <a:p>
            <a:pPr algn="ctr" rtl="0"/>
            <a:r>
              <a:rPr lang="fr-FR" sz="1600" b="1" dirty="0">
                <a:solidFill>
                  <a:schemeClr val="bg1"/>
                </a:solidFill>
              </a:rPr>
              <a:t>Machine Learning</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246221"/>
          </a:xfrm>
          <a:prstGeom prst="rect">
            <a:avLst/>
          </a:prstGeom>
        </p:spPr>
        <p:txBody>
          <a:bodyPr wrap="square" lIns="0" tIns="0" rIns="0" bIns="0" rtlCol="0">
            <a:spAutoFit/>
          </a:bodyPr>
          <a:lstStyle/>
          <a:p>
            <a:pPr algn="ctr" rtl="0"/>
            <a:r>
              <a:rPr lang="fr-FR" sz="1600" b="1" dirty="0">
                <a:solidFill>
                  <a:schemeClr val="bg1"/>
                </a:solidFill>
              </a:rPr>
              <a:t>Conclusion</a:t>
            </a:r>
          </a:p>
        </p:txBody>
      </p:sp>
      <p:pic>
        <p:nvPicPr>
          <p:cNvPr id="7" name="Graphique 6" descr="Base de données contour">
            <a:extLst>
              <a:ext uri="{FF2B5EF4-FFF2-40B4-BE49-F238E27FC236}">
                <a16:creationId xmlns:a16="http://schemas.microsoft.com/office/drawing/2014/main" id="{9DE950BD-855C-373A-DFBB-E96BFF1292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0883" y="4020593"/>
            <a:ext cx="914400" cy="914400"/>
          </a:xfrm>
          <a:prstGeom prst="rect">
            <a:avLst/>
          </a:prstGeom>
        </p:spPr>
      </p:pic>
      <p:pic>
        <p:nvPicPr>
          <p:cNvPr id="15" name="Image 14">
            <a:extLst>
              <a:ext uri="{FF2B5EF4-FFF2-40B4-BE49-F238E27FC236}">
                <a16:creationId xmlns:a16="http://schemas.microsoft.com/office/drawing/2014/main" id="{D3F8F20B-71F7-531D-6905-B3763DB4B890}"/>
              </a:ext>
            </a:extLst>
          </p:cNvPr>
          <p:cNvPicPr>
            <a:picLocks noChangeAspect="1"/>
          </p:cNvPicPr>
          <p:nvPr/>
        </p:nvPicPr>
        <p:blipFill>
          <a:blip r:embed="rId5"/>
          <a:stretch>
            <a:fillRect/>
          </a:stretch>
        </p:blipFill>
        <p:spPr>
          <a:xfrm>
            <a:off x="3518015" y="4020593"/>
            <a:ext cx="944588" cy="940969"/>
          </a:xfrm>
          <a:prstGeom prst="rect">
            <a:avLst/>
          </a:prstGeom>
        </p:spPr>
      </p:pic>
      <p:pic>
        <p:nvPicPr>
          <p:cNvPr id="17" name="Image 16">
            <a:extLst>
              <a:ext uri="{FF2B5EF4-FFF2-40B4-BE49-F238E27FC236}">
                <a16:creationId xmlns:a16="http://schemas.microsoft.com/office/drawing/2014/main" id="{A1CB030B-779C-B12F-C323-EE5683D693D9}"/>
              </a:ext>
            </a:extLst>
          </p:cNvPr>
          <p:cNvPicPr>
            <a:picLocks noChangeAspect="1"/>
          </p:cNvPicPr>
          <p:nvPr/>
        </p:nvPicPr>
        <p:blipFill>
          <a:blip r:embed="rId6"/>
          <a:stretch>
            <a:fillRect/>
          </a:stretch>
        </p:blipFill>
        <p:spPr>
          <a:xfrm>
            <a:off x="5686145" y="4037497"/>
            <a:ext cx="934847" cy="938375"/>
          </a:xfrm>
          <a:prstGeom prst="rect">
            <a:avLst/>
          </a:prstGeom>
        </p:spPr>
      </p:pic>
      <p:pic>
        <p:nvPicPr>
          <p:cNvPr id="19" name="Image 18">
            <a:extLst>
              <a:ext uri="{FF2B5EF4-FFF2-40B4-BE49-F238E27FC236}">
                <a16:creationId xmlns:a16="http://schemas.microsoft.com/office/drawing/2014/main" id="{CB274C27-E9B2-1F29-4709-EC86BA14240E}"/>
              </a:ext>
            </a:extLst>
          </p:cNvPr>
          <p:cNvPicPr>
            <a:picLocks noChangeAspect="1"/>
          </p:cNvPicPr>
          <p:nvPr/>
        </p:nvPicPr>
        <p:blipFill>
          <a:blip r:embed="rId7"/>
          <a:stretch>
            <a:fillRect/>
          </a:stretch>
        </p:blipFill>
        <p:spPr>
          <a:xfrm>
            <a:off x="7815216" y="4037497"/>
            <a:ext cx="909959" cy="916553"/>
          </a:xfrm>
          <a:prstGeom prst="rect">
            <a:avLst/>
          </a:prstGeom>
        </p:spPr>
      </p:pic>
      <p:pic>
        <p:nvPicPr>
          <p:cNvPr id="21" name="Image 20">
            <a:extLst>
              <a:ext uri="{FF2B5EF4-FFF2-40B4-BE49-F238E27FC236}">
                <a16:creationId xmlns:a16="http://schemas.microsoft.com/office/drawing/2014/main" id="{9C3310F1-3B39-F04E-5F5F-434773BC542F}"/>
              </a:ext>
            </a:extLst>
          </p:cNvPr>
          <p:cNvPicPr>
            <a:picLocks noChangeAspect="1"/>
          </p:cNvPicPr>
          <p:nvPr/>
        </p:nvPicPr>
        <p:blipFill>
          <a:blip r:embed="rId8"/>
          <a:stretch>
            <a:fillRect/>
          </a:stretch>
        </p:blipFill>
        <p:spPr>
          <a:xfrm>
            <a:off x="9960636" y="4067325"/>
            <a:ext cx="980481" cy="848775"/>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4</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989218" y="522898"/>
            <a:ext cx="320278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Présentation du jeu de donnée</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027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6" name="Image 15">
            <a:extLst>
              <a:ext uri="{FF2B5EF4-FFF2-40B4-BE49-F238E27FC236}">
                <a16:creationId xmlns:a16="http://schemas.microsoft.com/office/drawing/2014/main" id="{70CC42D6-5A5E-1A47-B87A-AA035E84E6E4}"/>
              </a:ext>
            </a:extLst>
          </p:cNvPr>
          <p:cNvPicPr>
            <a:picLocks noChangeAspect="1"/>
          </p:cNvPicPr>
          <p:nvPr/>
        </p:nvPicPr>
        <p:blipFill>
          <a:blip r:embed="rId3"/>
          <a:stretch>
            <a:fillRect/>
          </a:stretch>
        </p:blipFill>
        <p:spPr>
          <a:xfrm>
            <a:off x="1266151" y="1012113"/>
            <a:ext cx="9659698" cy="1924319"/>
          </a:xfrm>
          <a:prstGeom prst="rect">
            <a:avLst/>
          </a:prstGeom>
        </p:spPr>
      </p:pic>
      <p:pic>
        <p:nvPicPr>
          <p:cNvPr id="18" name="Image 17">
            <a:extLst>
              <a:ext uri="{FF2B5EF4-FFF2-40B4-BE49-F238E27FC236}">
                <a16:creationId xmlns:a16="http://schemas.microsoft.com/office/drawing/2014/main" id="{4D9A2EB7-4396-EB15-C347-2C133C9376B6}"/>
              </a:ext>
            </a:extLst>
          </p:cNvPr>
          <p:cNvPicPr>
            <a:picLocks noChangeAspect="1"/>
          </p:cNvPicPr>
          <p:nvPr/>
        </p:nvPicPr>
        <p:blipFill>
          <a:blip r:embed="rId4"/>
          <a:stretch>
            <a:fillRect/>
          </a:stretch>
        </p:blipFill>
        <p:spPr>
          <a:xfrm>
            <a:off x="3202782" y="2982448"/>
            <a:ext cx="5858693" cy="2562583"/>
          </a:xfrm>
          <a:prstGeom prst="rect">
            <a:avLst/>
          </a:prstGeom>
        </p:spPr>
      </p:pic>
      <p:pic>
        <p:nvPicPr>
          <p:cNvPr id="20" name="Image 19">
            <a:extLst>
              <a:ext uri="{FF2B5EF4-FFF2-40B4-BE49-F238E27FC236}">
                <a16:creationId xmlns:a16="http://schemas.microsoft.com/office/drawing/2014/main" id="{CA36BB65-ABCA-0A49-E044-2ECD3C22C713}"/>
              </a:ext>
            </a:extLst>
          </p:cNvPr>
          <p:cNvPicPr>
            <a:picLocks noChangeAspect="1"/>
          </p:cNvPicPr>
          <p:nvPr/>
        </p:nvPicPr>
        <p:blipFill>
          <a:blip r:embed="rId5"/>
          <a:stretch>
            <a:fillRect/>
          </a:stretch>
        </p:blipFill>
        <p:spPr>
          <a:xfrm>
            <a:off x="5314835" y="5733141"/>
            <a:ext cx="1638529" cy="628738"/>
          </a:xfrm>
          <a:prstGeom prst="rect">
            <a:avLst/>
          </a:prstGeom>
        </p:spPr>
      </p:pic>
    </p:spTree>
    <p:extLst>
      <p:ext uri="{BB962C8B-B14F-4D97-AF65-F5344CB8AC3E}">
        <p14:creationId xmlns:p14="http://schemas.microsoft.com/office/powerpoint/2010/main" val="8437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5</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977745" y="522898"/>
            <a:ext cx="321425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Présentation du jeu de donnée</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211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Google Shape;75;g2c2cc269814_1_4">
            <a:extLst>
              <a:ext uri="{FF2B5EF4-FFF2-40B4-BE49-F238E27FC236}">
                <a16:creationId xmlns:a16="http://schemas.microsoft.com/office/drawing/2014/main" id="{2EAFD539-5507-75C3-B1CD-95F5AA60E8B4}"/>
              </a:ext>
            </a:extLst>
          </p:cNvPr>
          <p:cNvPicPr preferRelativeResize="0"/>
          <p:nvPr/>
        </p:nvPicPr>
        <p:blipFill rotWithShape="1">
          <a:blip r:embed="rId3">
            <a:alphaModFix/>
          </a:blip>
          <a:srcRect t="6855" r="5159"/>
          <a:stretch/>
        </p:blipFill>
        <p:spPr>
          <a:xfrm>
            <a:off x="446810" y="1475510"/>
            <a:ext cx="4779818" cy="4395354"/>
          </a:xfrm>
          <a:prstGeom prst="rect">
            <a:avLst/>
          </a:prstGeom>
          <a:noFill/>
          <a:ln>
            <a:noFill/>
          </a:ln>
        </p:spPr>
      </p:pic>
      <p:pic>
        <p:nvPicPr>
          <p:cNvPr id="10" name="Image 9">
            <a:extLst>
              <a:ext uri="{FF2B5EF4-FFF2-40B4-BE49-F238E27FC236}">
                <a16:creationId xmlns:a16="http://schemas.microsoft.com/office/drawing/2014/main" id="{DC9EE8E2-A833-2A7B-6123-E07CBF0C480B}"/>
              </a:ext>
            </a:extLst>
          </p:cNvPr>
          <p:cNvPicPr>
            <a:picLocks noChangeAspect="1"/>
          </p:cNvPicPr>
          <p:nvPr/>
        </p:nvPicPr>
        <p:blipFill>
          <a:blip r:embed="rId4"/>
          <a:stretch>
            <a:fillRect/>
          </a:stretch>
        </p:blipFill>
        <p:spPr>
          <a:xfrm>
            <a:off x="5807690" y="3039686"/>
            <a:ext cx="5668166" cy="1267002"/>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err="1">
                <a:solidFill>
                  <a:schemeClr val="tx1">
                    <a:lumMod val="75000"/>
                    <a:lumOff val="25000"/>
                  </a:schemeClr>
                </a:solidFill>
              </a:rPr>
              <a:t>Cleaning</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DF9E10FF-DC33-C4D3-0D4E-7878A2CD03DB}"/>
              </a:ext>
            </a:extLst>
          </p:cNvPr>
          <p:cNvSpPr txBox="1"/>
          <p:nvPr/>
        </p:nvSpPr>
        <p:spPr>
          <a:xfrm>
            <a:off x="1150793" y="1298495"/>
            <a:ext cx="10476634" cy="2308324"/>
          </a:xfrm>
          <a:prstGeom prst="rect">
            <a:avLst/>
          </a:prstGeom>
          <a:noFill/>
        </p:spPr>
        <p:txBody>
          <a:bodyPr wrap="square">
            <a:spAutoFit/>
          </a:bodyPr>
          <a:lstStyle/>
          <a:p>
            <a:pPr marL="285750" indent="-285750" rtl="0">
              <a:buFontTx/>
              <a:buChar char="-"/>
            </a:pPr>
            <a:r>
              <a:rPr lang="fr-FR" b="1" dirty="0">
                <a:solidFill>
                  <a:schemeClr val="tx1">
                    <a:lumMod val="75000"/>
                    <a:lumOff val="25000"/>
                  </a:schemeClr>
                </a:solidFill>
                <a:cs typeface="Segoe UI" panose="020B0502040204020203" pitchFamily="34" charset="0"/>
              </a:rPr>
              <a:t>Suppression de la colonne « Unnamed:0 » car non pertinente</a:t>
            </a:r>
          </a:p>
          <a:p>
            <a:pPr marL="285750" indent="-285750" rtl="0">
              <a:buFontTx/>
              <a:buChar char="-"/>
            </a:pPr>
            <a:endParaRPr lang="fr-FR" b="1" dirty="0">
              <a:solidFill>
                <a:schemeClr val="tx1">
                  <a:lumMod val="75000"/>
                  <a:lumOff val="25000"/>
                </a:schemeClr>
              </a:solidFill>
              <a:cs typeface="Segoe UI" panose="020B0502040204020203" pitchFamily="34" charset="0"/>
            </a:endParaRPr>
          </a:p>
          <a:p>
            <a:pPr marL="285750" indent="-285750" rtl="0">
              <a:buFontTx/>
              <a:buChar char="-"/>
            </a:pPr>
            <a:r>
              <a:rPr lang="fr-FR" sz="1800" b="1" dirty="0">
                <a:solidFill>
                  <a:schemeClr val="tx1">
                    <a:lumMod val="75000"/>
                    <a:lumOff val="25000"/>
                  </a:schemeClr>
                </a:solidFill>
                <a:cs typeface="Segoe UI" panose="020B0502040204020203" pitchFamily="34" charset="0"/>
              </a:rPr>
              <a:t>Conversion de la monnaie roupie indienne (IRN) en dollar (USD) pour faciliter la lecture des données</a:t>
            </a:r>
          </a:p>
          <a:p>
            <a:pPr marL="285750" indent="-285750" rtl="0">
              <a:buFontTx/>
              <a:buChar char="-"/>
            </a:pPr>
            <a:endParaRPr lang="fr-FR" sz="1800" b="1" dirty="0">
              <a:solidFill>
                <a:schemeClr val="tx1">
                  <a:lumMod val="75000"/>
                  <a:lumOff val="25000"/>
                </a:schemeClr>
              </a:solidFill>
              <a:cs typeface="Segoe UI" panose="020B0502040204020203" pitchFamily="34" charset="0"/>
            </a:endParaRPr>
          </a:p>
          <a:p>
            <a:pPr marL="285750" indent="-285750" rtl="0">
              <a:buFontTx/>
              <a:buChar char="-"/>
            </a:pPr>
            <a:r>
              <a:rPr lang="fr-FR" b="1" dirty="0">
                <a:solidFill>
                  <a:schemeClr val="tx1">
                    <a:lumMod val="75000"/>
                    <a:lumOff val="25000"/>
                  </a:schemeClr>
                </a:solidFill>
                <a:cs typeface="Segoe UI" panose="020B0502040204020203" pitchFamily="34" charset="0"/>
              </a:rPr>
              <a:t>Arrondissement des valeurs « </a:t>
            </a:r>
            <a:r>
              <a:rPr lang="fr-FR" b="1" dirty="0" err="1">
                <a:solidFill>
                  <a:schemeClr val="tx1">
                    <a:lumMod val="75000"/>
                    <a:lumOff val="25000"/>
                  </a:schemeClr>
                </a:solidFill>
                <a:cs typeface="Segoe UI" panose="020B0502040204020203" pitchFamily="34" charset="0"/>
              </a:rPr>
              <a:t>AnnualIncome</a:t>
            </a:r>
            <a:r>
              <a:rPr lang="fr-FR" b="1" dirty="0">
                <a:solidFill>
                  <a:schemeClr val="tx1">
                    <a:lumMod val="75000"/>
                    <a:lumOff val="25000"/>
                  </a:schemeClr>
                </a:solidFill>
                <a:cs typeface="Segoe UI" panose="020B0502040204020203" pitchFamily="34" charset="0"/>
              </a:rPr>
              <a:t>» à deux décimales </a:t>
            </a:r>
          </a:p>
          <a:p>
            <a:pPr marL="285750" indent="-285750" rtl="0">
              <a:buFontTx/>
              <a:buChar char="-"/>
            </a:pPr>
            <a:endParaRPr lang="fr-FR" sz="1800" b="1" dirty="0">
              <a:solidFill>
                <a:schemeClr val="tx1">
                  <a:lumMod val="75000"/>
                  <a:lumOff val="25000"/>
                </a:schemeClr>
              </a:solidFill>
              <a:cs typeface="Segoe UI" panose="020B0502040204020203" pitchFamily="34" charset="0"/>
            </a:endParaRPr>
          </a:p>
          <a:p>
            <a:pPr marL="285750" indent="-285750" rtl="0">
              <a:buFontTx/>
              <a:buChar char="-"/>
            </a:pPr>
            <a:r>
              <a:rPr lang="fr-FR" b="1" dirty="0">
                <a:solidFill>
                  <a:schemeClr val="tx1">
                    <a:lumMod val="75000"/>
                    <a:lumOff val="25000"/>
                  </a:schemeClr>
                </a:solidFill>
                <a:cs typeface="Segoe UI" panose="020B0502040204020203" pitchFamily="34" charset="0"/>
              </a:rPr>
              <a:t>Partant du principe que 0 = No et 1 = Yes, modification des colonnes "</a:t>
            </a:r>
            <a:r>
              <a:rPr lang="fr-FR" b="1" dirty="0" err="1">
                <a:solidFill>
                  <a:schemeClr val="tx1">
                    <a:lumMod val="75000"/>
                    <a:lumOff val="25000"/>
                  </a:schemeClr>
                </a:solidFill>
                <a:cs typeface="Segoe UI" panose="020B0502040204020203" pitchFamily="34" charset="0"/>
              </a:rPr>
              <a:t>ChronicDiseases</a:t>
            </a:r>
            <a:r>
              <a:rPr lang="fr-FR" b="1" dirty="0">
                <a:solidFill>
                  <a:schemeClr val="tx1">
                    <a:lumMod val="75000"/>
                    <a:lumOff val="25000"/>
                  </a:schemeClr>
                </a:solidFill>
                <a:cs typeface="Segoe UI" panose="020B0502040204020203" pitchFamily="34" charset="0"/>
              </a:rPr>
              <a:t>" et "</a:t>
            </a:r>
            <a:r>
              <a:rPr lang="fr-FR" b="1" dirty="0" err="1">
                <a:solidFill>
                  <a:schemeClr val="tx1">
                    <a:lumMod val="75000"/>
                    <a:lumOff val="25000"/>
                  </a:schemeClr>
                </a:solidFill>
                <a:cs typeface="Segoe UI" panose="020B0502040204020203" pitchFamily="34" charset="0"/>
              </a:rPr>
              <a:t>TravelInsurance</a:t>
            </a:r>
            <a:r>
              <a:rPr lang="fr-FR" b="1" dirty="0">
                <a:solidFill>
                  <a:schemeClr val="tx1">
                    <a:lumMod val="75000"/>
                    <a:lumOff val="25000"/>
                  </a:schemeClr>
                </a:solidFill>
                <a:cs typeface="Segoe UI" panose="020B0502040204020203" pitchFamily="34" charset="0"/>
              </a:rPr>
              <a:t>" </a:t>
            </a:r>
          </a:p>
        </p:txBody>
      </p:sp>
    </p:spTree>
    <p:extLst>
      <p:ext uri="{BB962C8B-B14F-4D97-AF65-F5344CB8AC3E}">
        <p14:creationId xmlns:p14="http://schemas.microsoft.com/office/powerpoint/2010/main" val="388757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D33B6BF4-2C08-4464-A4ED-A7F5F991F0BF}"/>
              </a:ext>
            </a:extLst>
          </p:cNvPr>
          <p:cNvSpPr>
            <a:spLocks noGrp="1"/>
          </p:cNvSpPr>
          <p:nvPr>
            <p:ph type="title"/>
          </p:nvPr>
        </p:nvSpPr>
        <p:spPr/>
        <p:txBody>
          <a:bodyPr rtlCol="0"/>
          <a:lstStyle/>
          <a:p>
            <a:r>
              <a:rPr lang="fr-FR" dirty="0"/>
              <a:t>Analyse du projet : diapositive </a:t>
            </a:r>
            <a:r>
              <a:rPr lang="fr" dirty="0"/>
              <a:t>7</a:t>
            </a:r>
          </a:p>
        </p:txBody>
      </p:sp>
      <p:sp>
        <p:nvSpPr>
          <p:cNvPr id="6" name="Espace réservé du numéro de diapositive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rtlCol="0"/>
          <a:lstStyle/>
          <a:p>
            <a:pPr rtl="0"/>
            <a:fld id="{06FEDF93-2BFD-41CA-ABC7-B039102F3792}" type="slidenum">
              <a:rPr lang="fr-FR" smtClean="0"/>
              <a:pPr rtl="0"/>
              <a:t>6</a:t>
            </a:fld>
            <a:endParaRPr lang="fr-FR" dirty="0"/>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Analyse des données</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Google Shape;94;p4">
            <a:extLst>
              <a:ext uri="{FF2B5EF4-FFF2-40B4-BE49-F238E27FC236}">
                <a16:creationId xmlns:a16="http://schemas.microsoft.com/office/drawing/2014/main" id="{C4F463FB-5C5B-8207-6752-E28F4B44E1A4}"/>
              </a:ext>
            </a:extLst>
          </p:cNvPr>
          <p:cNvPicPr preferRelativeResize="0"/>
          <p:nvPr/>
        </p:nvPicPr>
        <p:blipFill>
          <a:blip r:embed="rId3">
            <a:alphaModFix/>
          </a:blip>
          <a:stretch>
            <a:fillRect/>
          </a:stretch>
        </p:blipFill>
        <p:spPr>
          <a:xfrm>
            <a:off x="838200" y="1298495"/>
            <a:ext cx="3849500" cy="3849500"/>
          </a:xfrm>
          <a:prstGeom prst="rect">
            <a:avLst/>
          </a:prstGeom>
          <a:noFill/>
          <a:ln>
            <a:noFill/>
          </a:ln>
        </p:spPr>
      </p:pic>
      <p:pic>
        <p:nvPicPr>
          <p:cNvPr id="3" name="Google Shape;98;p4">
            <a:extLst>
              <a:ext uri="{FF2B5EF4-FFF2-40B4-BE49-F238E27FC236}">
                <a16:creationId xmlns:a16="http://schemas.microsoft.com/office/drawing/2014/main" id="{5C785F9F-A92B-552B-E901-FE61C802853C}"/>
              </a:ext>
            </a:extLst>
          </p:cNvPr>
          <p:cNvPicPr preferRelativeResize="0"/>
          <p:nvPr/>
        </p:nvPicPr>
        <p:blipFill>
          <a:blip r:embed="rId4">
            <a:alphaModFix/>
          </a:blip>
          <a:stretch>
            <a:fillRect/>
          </a:stretch>
        </p:blipFill>
        <p:spPr>
          <a:xfrm>
            <a:off x="6594550" y="1397645"/>
            <a:ext cx="4759250" cy="3651200"/>
          </a:xfrm>
          <a:prstGeom prst="rect">
            <a:avLst/>
          </a:prstGeom>
          <a:noFill/>
          <a:ln>
            <a:noFill/>
          </a:ln>
        </p:spPr>
      </p:pic>
    </p:spTree>
    <p:extLst>
      <p:ext uri="{BB962C8B-B14F-4D97-AF65-F5344CB8AC3E}">
        <p14:creationId xmlns:p14="http://schemas.microsoft.com/office/powerpoint/2010/main" val="87544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8</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Analyse des données</a:t>
            </a:r>
            <a:br>
              <a:rPr lang="fr-FR" sz="2800" dirty="0">
                <a:solidFill>
                  <a:schemeClr val="tx1">
                    <a:lumMod val="75000"/>
                    <a:lumOff val="25000"/>
                  </a:schemeClr>
                </a:solidFill>
              </a:rPr>
            </a:br>
            <a:r>
              <a:rPr lang="fr-FR" sz="2000" dirty="0">
                <a:solidFill>
                  <a:schemeClr val="tx1">
                    <a:lumMod val="75000"/>
                    <a:lumOff val="25000"/>
                  </a:schemeClr>
                </a:solidFill>
              </a:rPr>
              <a:t> </a:t>
            </a: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Google Shape;108;g2c27b3405ce_1_0">
            <a:extLst>
              <a:ext uri="{FF2B5EF4-FFF2-40B4-BE49-F238E27FC236}">
                <a16:creationId xmlns:a16="http://schemas.microsoft.com/office/drawing/2014/main" id="{7246B169-843D-F426-26FA-96E8A4C6531B}"/>
              </a:ext>
            </a:extLst>
          </p:cNvPr>
          <p:cNvPicPr preferRelativeResize="0"/>
          <p:nvPr/>
        </p:nvPicPr>
        <p:blipFill>
          <a:blip r:embed="rId3">
            <a:alphaModFix/>
          </a:blip>
          <a:stretch>
            <a:fillRect/>
          </a:stretch>
        </p:blipFill>
        <p:spPr>
          <a:xfrm>
            <a:off x="652970" y="1583200"/>
            <a:ext cx="3691600" cy="3691600"/>
          </a:xfrm>
          <a:prstGeom prst="rect">
            <a:avLst/>
          </a:prstGeom>
          <a:noFill/>
          <a:ln>
            <a:noFill/>
          </a:ln>
        </p:spPr>
      </p:pic>
      <p:pic>
        <p:nvPicPr>
          <p:cNvPr id="4" name="Google Shape;107;g2c27b3405ce_1_0">
            <a:extLst>
              <a:ext uri="{FF2B5EF4-FFF2-40B4-BE49-F238E27FC236}">
                <a16:creationId xmlns:a16="http://schemas.microsoft.com/office/drawing/2014/main" id="{E2A29548-3206-499B-F4A9-36A3CA655901}"/>
              </a:ext>
            </a:extLst>
          </p:cNvPr>
          <p:cNvPicPr preferRelativeResize="0"/>
          <p:nvPr/>
        </p:nvPicPr>
        <p:blipFill>
          <a:blip r:embed="rId4">
            <a:alphaModFix/>
          </a:blip>
          <a:stretch>
            <a:fillRect/>
          </a:stretch>
        </p:blipFill>
        <p:spPr>
          <a:xfrm>
            <a:off x="7586366" y="1583200"/>
            <a:ext cx="3558625" cy="3558625"/>
          </a:xfrm>
          <a:prstGeom prst="rect">
            <a:avLst/>
          </a:prstGeom>
          <a:noFill/>
          <a:ln>
            <a:noFill/>
          </a:ln>
        </p:spPr>
      </p:pic>
    </p:spTree>
    <p:extLst>
      <p:ext uri="{BB962C8B-B14F-4D97-AF65-F5344CB8AC3E}">
        <p14:creationId xmlns:p14="http://schemas.microsoft.com/office/powerpoint/2010/main" val="72736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10</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Machine Learning</a:t>
            </a:r>
            <a:br>
              <a:rPr lang="fr-FR" sz="2800" dirty="0">
                <a:solidFill>
                  <a:schemeClr val="tx1">
                    <a:lumMod val="75000"/>
                    <a:lumOff val="25000"/>
                  </a:schemeClr>
                </a:solidFill>
              </a:rPr>
            </a:br>
            <a:r>
              <a:rPr lang="fr-FR" sz="2000" dirty="0">
                <a:solidFill>
                  <a:schemeClr val="tx1">
                    <a:lumMod val="75000"/>
                    <a:lumOff val="25000"/>
                  </a:schemeClr>
                </a:solidFill>
              </a:rPr>
              <a:t> </a:t>
            </a: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Tableau 3">
            <a:extLst>
              <a:ext uri="{FF2B5EF4-FFF2-40B4-BE49-F238E27FC236}">
                <a16:creationId xmlns:a16="http://schemas.microsoft.com/office/drawing/2014/main" id="{2B6B3374-A654-08D3-8E62-B1915BBA9EA3}"/>
              </a:ext>
            </a:extLst>
          </p:cNvPr>
          <p:cNvGraphicFramePr>
            <a:graphicFrameLocks noGrp="1"/>
          </p:cNvGraphicFramePr>
          <p:nvPr>
            <p:extLst>
              <p:ext uri="{D42A27DB-BD31-4B8C-83A1-F6EECF244321}">
                <p14:modId xmlns:p14="http://schemas.microsoft.com/office/powerpoint/2010/main" val="172143619"/>
              </p:ext>
            </p:extLst>
          </p:nvPr>
        </p:nvGraphicFramePr>
        <p:xfrm>
          <a:off x="2182387" y="4371398"/>
          <a:ext cx="7827225" cy="1920150"/>
        </p:xfrm>
        <a:graphic>
          <a:graphicData uri="http://schemas.openxmlformats.org/drawingml/2006/table">
            <a:tbl>
              <a:tblPr>
                <a:noFill/>
              </a:tblPr>
              <a:tblGrid>
                <a:gridCol w="1946225">
                  <a:extLst>
                    <a:ext uri="{9D8B030D-6E8A-4147-A177-3AD203B41FA5}">
                      <a16:colId xmlns:a16="http://schemas.microsoft.com/office/drawing/2014/main" val="881367682"/>
                    </a:ext>
                  </a:extLst>
                </a:gridCol>
                <a:gridCol w="1946225">
                  <a:extLst>
                    <a:ext uri="{9D8B030D-6E8A-4147-A177-3AD203B41FA5}">
                      <a16:colId xmlns:a16="http://schemas.microsoft.com/office/drawing/2014/main" val="1905833988"/>
                    </a:ext>
                  </a:extLst>
                </a:gridCol>
                <a:gridCol w="1946225">
                  <a:extLst>
                    <a:ext uri="{9D8B030D-6E8A-4147-A177-3AD203B41FA5}">
                      <a16:colId xmlns:a16="http://schemas.microsoft.com/office/drawing/2014/main" val="3113569107"/>
                    </a:ext>
                  </a:extLst>
                </a:gridCol>
                <a:gridCol w="1988550">
                  <a:extLst>
                    <a:ext uri="{9D8B030D-6E8A-4147-A177-3AD203B41FA5}">
                      <a16:colId xmlns:a16="http://schemas.microsoft.com/office/drawing/2014/main" val="2204555037"/>
                    </a:ext>
                  </a:extLst>
                </a:gridCol>
              </a:tblGrid>
              <a:tr h="325425">
                <a:tc>
                  <a:txBody>
                    <a:bodyPr/>
                    <a:lstStyle/>
                    <a:p>
                      <a:pPr marL="0" lvl="0" indent="0" algn="l" rtl="0">
                        <a:spcBef>
                          <a:spcPts val="0"/>
                        </a:spcBef>
                        <a:spcAft>
                          <a:spcPts val="0"/>
                        </a:spcAft>
                        <a:buNone/>
                      </a:pPr>
                      <a:endParaRPr sz="1800" b="0" kern="1200">
                        <a:solidFill>
                          <a:schemeClr val="tx1">
                            <a:lumMod val="75000"/>
                            <a:lumOff val="25000"/>
                          </a:schemeClr>
                        </a:solidFill>
                        <a:latin typeface="+mn-lt"/>
                        <a:ea typeface="+mn-ea"/>
                        <a:cs typeface="Segoe UI" panose="020B0502040204020203" pitchFamily="34" charset="0"/>
                      </a:endParaRPr>
                    </a:p>
                  </a:txBody>
                  <a:tcPr marL="91425" marR="91425" marT="91425" marB="91425">
                    <a:solidFill>
                      <a:schemeClr val="bg1">
                        <a:lumMod val="95000"/>
                      </a:schemeClr>
                    </a:solidFill>
                  </a:tcPr>
                </a:tc>
                <a:tc>
                  <a:txBody>
                    <a:bodyPr/>
                    <a:lstStyle/>
                    <a:p>
                      <a:pPr marL="0" lvl="0" indent="0" algn="l" rtl="0">
                        <a:spcBef>
                          <a:spcPts val="0"/>
                        </a:spcBef>
                        <a:spcAft>
                          <a:spcPts val="0"/>
                        </a:spcAft>
                        <a:buNone/>
                      </a:pPr>
                      <a:r>
                        <a:rPr lang="fr-FR" sz="1800" b="0" kern="1200" dirty="0" err="1">
                          <a:solidFill>
                            <a:schemeClr val="tx1">
                              <a:lumMod val="75000"/>
                              <a:lumOff val="25000"/>
                            </a:schemeClr>
                          </a:solidFill>
                          <a:latin typeface="+mn-lt"/>
                          <a:ea typeface="+mn-ea"/>
                          <a:cs typeface="Segoe UI" panose="020B0502040204020203" pitchFamily="34" charset="0"/>
                        </a:rPr>
                        <a:t>Logistic</a:t>
                      </a:r>
                      <a:r>
                        <a:rPr lang="fr-FR" sz="1800" b="0" kern="1200" dirty="0">
                          <a:solidFill>
                            <a:schemeClr val="tx1">
                              <a:lumMod val="75000"/>
                              <a:lumOff val="25000"/>
                            </a:schemeClr>
                          </a:solidFill>
                          <a:latin typeface="+mn-lt"/>
                          <a:ea typeface="+mn-ea"/>
                          <a:cs typeface="Segoe UI" panose="020B0502040204020203" pitchFamily="34" charset="0"/>
                        </a:rPr>
                        <a:t> </a:t>
                      </a:r>
                      <a:r>
                        <a:rPr lang="fr-FR" sz="1800" b="0" kern="1200" dirty="0" err="1">
                          <a:solidFill>
                            <a:schemeClr val="tx1">
                              <a:lumMod val="75000"/>
                              <a:lumOff val="25000"/>
                            </a:schemeClr>
                          </a:solidFill>
                          <a:latin typeface="+mn-lt"/>
                          <a:ea typeface="+mn-ea"/>
                          <a:cs typeface="Segoe UI" panose="020B0502040204020203" pitchFamily="34" charset="0"/>
                        </a:rPr>
                        <a:t>regression</a:t>
                      </a:r>
                      <a:endParaRPr sz="1800" b="0" kern="1200" dirty="0">
                        <a:solidFill>
                          <a:schemeClr val="tx1">
                            <a:lumMod val="75000"/>
                            <a:lumOff val="25000"/>
                          </a:schemeClr>
                        </a:solidFill>
                        <a:latin typeface="+mn-lt"/>
                        <a:ea typeface="+mn-ea"/>
                        <a:cs typeface="Segoe UI" panose="020B0502040204020203" pitchFamily="34" charset="0"/>
                      </a:endParaRPr>
                    </a:p>
                  </a:txBody>
                  <a:tcPr marL="91425" marR="91425" marT="91425" marB="91425">
                    <a:solidFill>
                      <a:schemeClr val="bg1">
                        <a:lumMod val="95000"/>
                      </a:schemeClr>
                    </a:solidFill>
                  </a:tcPr>
                </a:tc>
                <a:tc>
                  <a:txBody>
                    <a:bodyPr/>
                    <a:lstStyle/>
                    <a:p>
                      <a:pPr marL="0" lvl="0" indent="0" algn="l" rtl="0">
                        <a:spcBef>
                          <a:spcPts val="0"/>
                        </a:spcBef>
                        <a:spcAft>
                          <a:spcPts val="0"/>
                        </a:spcAft>
                        <a:buNone/>
                      </a:pPr>
                      <a:r>
                        <a:rPr lang="fr-FR" sz="1800" b="0" kern="1200" dirty="0" err="1">
                          <a:solidFill>
                            <a:schemeClr val="tx1">
                              <a:lumMod val="75000"/>
                              <a:lumOff val="25000"/>
                            </a:schemeClr>
                          </a:solidFill>
                          <a:latin typeface="+mn-lt"/>
                          <a:ea typeface="+mn-ea"/>
                          <a:cs typeface="Segoe UI" panose="020B0502040204020203" pitchFamily="34" charset="0"/>
                        </a:rPr>
                        <a:t>Decision</a:t>
                      </a:r>
                      <a:r>
                        <a:rPr lang="fr-FR" sz="1800" b="0" kern="1200" dirty="0">
                          <a:solidFill>
                            <a:schemeClr val="tx1">
                              <a:lumMod val="75000"/>
                              <a:lumOff val="25000"/>
                            </a:schemeClr>
                          </a:solidFill>
                          <a:latin typeface="+mn-lt"/>
                          <a:ea typeface="+mn-ea"/>
                          <a:cs typeface="Segoe UI" panose="020B0502040204020203" pitchFamily="34" charset="0"/>
                        </a:rPr>
                        <a:t> </a:t>
                      </a:r>
                      <a:r>
                        <a:rPr lang="fr-FR" sz="1800" b="0" kern="1200" dirty="0" err="1">
                          <a:solidFill>
                            <a:schemeClr val="tx1">
                              <a:lumMod val="75000"/>
                              <a:lumOff val="25000"/>
                            </a:schemeClr>
                          </a:solidFill>
                          <a:latin typeface="+mn-lt"/>
                          <a:ea typeface="+mn-ea"/>
                          <a:cs typeface="Segoe UI" panose="020B0502040204020203" pitchFamily="34" charset="0"/>
                        </a:rPr>
                        <a:t>tree</a:t>
                      </a:r>
                      <a:endParaRPr sz="1800" b="0" kern="1200" dirty="0">
                        <a:solidFill>
                          <a:schemeClr val="tx1">
                            <a:lumMod val="75000"/>
                            <a:lumOff val="25000"/>
                          </a:schemeClr>
                        </a:solidFill>
                        <a:latin typeface="+mn-lt"/>
                        <a:ea typeface="+mn-ea"/>
                        <a:cs typeface="Segoe UI" panose="020B0502040204020203" pitchFamily="34" charset="0"/>
                      </a:endParaRPr>
                    </a:p>
                  </a:txBody>
                  <a:tcPr marL="91425" marR="91425" marT="91425" marB="91425">
                    <a:solidFill>
                      <a:schemeClr val="bg1">
                        <a:lumMod val="95000"/>
                      </a:schemeClr>
                    </a:solidFill>
                  </a:tcPr>
                </a:tc>
                <a:tc>
                  <a:txBody>
                    <a:bodyPr/>
                    <a:lstStyle/>
                    <a:p>
                      <a:pPr marL="0" lvl="0" indent="0" algn="l" rtl="0">
                        <a:spcBef>
                          <a:spcPts val="0"/>
                        </a:spcBef>
                        <a:spcAft>
                          <a:spcPts val="0"/>
                        </a:spcAft>
                        <a:buNone/>
                      </a:pPr>
                      <a:r>
                        <a:rPr lang="fr-FR" sz="1800" b="1" kern="1200">
                          <a:solidFill>
                            <a:schemeClr val="tx1">
                              <a:lumMod val="75000"/>
                              <a:lumOff val="25000"/>
                            </a:schemeClr>
                          </a:solidFill>
                          <a:latin typeface="+mn-lt"/>
                          <a:ea typeface="+mn-ea"/>
                          <a:cs typeface="Segoe UI" panose="020B0502040204020203" pitchFamily="34" charset="0"/>
                        </a:rPr>
                        <a:t>Random forest</a:t>
                      </a:r>
                      <a:endParaRPr sz="1800" b="1" kern="1200">
                        <a:solidFill>
                          <a:schemeClr val="tx1">
                            <a:lumMod val="75000"/>
                            <a:lumOff val="25000"/>
                          </a:schemeClr>
                        </a:solidFill>
                        <a:latin typeface="+mn-lt"/>
                        <a:ea typeface="+mn-ea"/>
                        <a:cs typeface="Segoe UI" panose="020B0502040204020203" pitchFamily="34" charset="0"/>
                      </a:endParaRPr>
                    </a:p>
                  </a:txBody>
                  <a:tcPr marL="91425" marR="91425" marT="91425" marB="91425">
                    <a:solidFill>
                      <a:schemeClr val="accent2">
                        <a:lumMod val="20000"/>
                        <a:lumOff val="80000"/>
                      </a:schemeClr>
                    </a:solidFill>
                  </a:tcPr>
                </a:tc>
                <a:extLst>
                  <a:ext uri="{0D108BD9-81ED-4DB2-BD59-A6C34878D82A}">
                    <a16:rowId xmlns:a16="http://schemas.microsoft.com/office/drawing/2014/main" val="1554029780"/>
                  </a:ext>
                </a:extLst>
              </a:tr>
              <a:tr h="481100">
                <a:tc>
                  <a:txBody>
                    <a:bodyPr/>
                    <a:lstStyle/>
                    <a:p>
                      <a:pPr marL="0" lvl="0" indent="0" algn="l" rtl="0">
                        <a:spcBef>
                          <a:spcPts val="0"/>
                        </a:spcBef>
                        <a:spcAft>
                          <a:spcPts val="0"/>
                        </a:spcAft>
                        <a:buClr>
                          <a:schemeClr val="dk1"/>
                        </a:buClr>
                        <a:buSzPts val="1100"/>
                        <a:buFont typeface="Arial"/>
                        <a:buNone/>
                      </a:pPr>
                      <a:r>
                        <a:rPr lang="fr-FR" sz="1800" b="0" kern="1200">
                          <a:solidFill>
                            <a:schemeClr val="tx1">
                              <a:lumMod val="75000"/>
                              <a:lumOff val="25000"/>
                            </a:schemeClr>
                          </a:solidFill>
                          <a:latin typeface="+mn-lt"/>
                          <a:ea typeface="+mn-ea"/>
                          <a:cs typeface="Segoe UI" panose="020B0502040204020203" pitchFamily="34" charset="0"/>
                        </a:rPr>
                        <a:t>Accuracy</a:t>
                      </a:r>
                      <a:endParaRPr sz="1800" b="0" kern="1200">
                        <a:solidFill>
                          <a:schemeClr val="tx1">
                            <a:lumMod val="75000"/>
                            <a:lumOff val="25000"/>
                          </a:schemeClr>
                        </a:solidFill>
                        <a:latin typeface="+mn-lt"/>
                        <a:ea typeface="+mn-ea"/>
                        <a:cs typeface="Segoe UI" panose="020B0502040204020203" pitchFamily="34" charset="0"/>
                      </a:endParaRPr>
                    </a:p>
                  </a:txBody>
                  <a:tcPr marL="91425" marR="91425" marT="91425" marB="91425">
                    <a:solidFill>
                      <a:schemeClr val="bg1">
                        <a:lumMod val="95000"/>
                      </a:schemeClr>
                    </a:solidFill>
                  </a:tcPr>
                </a:tc>
                <a:tc>
                  <a:txBody>
                    <a:bodyPr/>
                    <a:lstStyle/>
                    <a:p>
                      <a:pPr marL="0" lvl="0" indent="0" algn="l" rtl="0">
                        <a:spcBef>
                          <a:spcPts val="0"/>
                        </a:spcBef>
                        <a:spcAft>
                          <a:spcPts val="0"/>
                        </a:spcAft>
                        <a:buNone/>
                      </a:pPr>
                      <a:r>
                        <a:rPr lang="fr-FR" sz="1800" b="0" kern="1200" dirty="0">
                          <a:solidFill>
                            <a:schemeClr val="tx1">
                              <a:lumMod val="75000"/>
                              <a:lumOff val="25000"/>
                            </a:schemeClr>
                          </a:solidFill>
                          <a:latin typeface="+mn-lt"/>
                          <a:ea typeface="+mn-ea"/>
                          <a:cs typeface="Segoe UI" panose="020B0502040204020203" pitchFamily="34" charset="0"/>
                        </a:rPr>
                        <a:t>train : 0.765</a:t>
                      </a:r>
                      <a:endParaRPr sz="1800" b="0" kern="1200" dirty="0">
                        <a:solidFill>
                          <a:schemeClr val="tx1">
                            <a:lumMod val="75000"/>
                            <a:lumOff val="25000"/>
                          </a:schemeClr>
                        </a:solidFill>
                        <a:latin typeface="+mn-lt"/>
                        <a:ea typeface="+mn-ea"/>
                        <a:cs typeface="Segoe UI" panose="020B0502040204020203" pitchFamily="34" charset="0"/>
                      </a:endParaRPr>
                    </a:p>
                    <a:p>
                      <a:pPr marL="0" lvl="0" indent="0" algn="l" rtl="0">
                        <a:spcBef>
                          <a:spcPts val="0"/>
                        </a:spcBef>
                        <a:spcAft>
                          <a:spcPts val="0"/>
                        </a:spcAft>
                        <a:buNone/>
                      </a:pPr>
                      <a:r>
                        <a:rPr lang="fr-FR" sz="1800" b="0" kern="1200" dirty="0">
                          <a:solidFill>
                            <a:schemeClr val="tx1">
                              <a:lumMod val="75000"/>
                              <a:lumOff val="25000"/>
                            </a:schemeClr>
                          </a:solidFill>
                          <a:latin typeface="+mn-lt"/>
                          <a:ea typeface="+mn-ea"/>
                          <a:cs typeface="Segoe UI" panose="020B0502040204020203" pitchFamily="34" charset="0"/>
                        </a:rPr>
                        <a:t>test : 0.776</a:t>
                      </a:r>
                      <a:endParaRPr sz="1800" b="0" kern="1200" dirty="0">
                        <a:solidFill>
                          <a:schemeClr val="tx1">
                            <a:lumMod val="75000"/>
                            <a:lumOff val="25000"/>
                          </a:schemeClr>
                        </a:solidFill>
                        <a:latin typeface="+mn-lt"/>
                        <a:ea typeface="+mn-ea"/>
                        <a:cs typeface="Segoe UI" panose="020B0502040204020203" pitchFamily="34" charset="0"/>
                      </a:endParaRPr>
                    </a:p>
                  </a:txBody>
                  <a:tcPr marL="91425" marR="91425" marT="91425" marB="91425">
                    <a:solidFill>
                      <a:schemeClr val="bg1">
                        <a:lumMod val="95000"/>
                      </a:schemeClr>
                    </a:solidFill>
                  </a:tcPr>
                </a:tc>
                <a:tc>
                  <a:txBody>
                    <a:bodyPr/>
                    <a:lstStyle/>
                    <a:p>
                      <a:pPr marL="0" lvl="0" indent="0" algn="l" rtl="0">
                        <a:spcBef>
                          <a:spcPts val="0"/>
                        </a:spcBef>
                        <a:spcAft>
                          <a:spcPts val="0"/>
                        </a:spcAft>
                        <a:buNone/>
                      </a:pPr>
                      <a:r>
                        <a:rPr lang="fr-FR" sz="1800" b="0" kern="1200" dirty="0">
                          <a:solidFill>
                            <a:schemeClr val="tx1">
                              <a:lumMod val="75000"/>
                              <a:lumOff val="25000"/>
                            </a:schemeClr>
                          </a:solidFill>
                          <a:latin typeface="+mn-lt"/>
                          <a:ea typeface="+mn-ea"/>
                          <a:cs typeface="Segoe UI" panose="020B0502040204020203" pitchFamily="34" charset="0"/>
                        </a:rPr>
                        <a:t>train : 0.923</a:t>
                      </a:r>
                      <a:endParaRPr sz="1800" b="0" kern="1200" dirty="0">
                        <a:solidFill>
                          <a:schemeClr val="tx1">
                            <a:lumMod val="75000"/>
                            <a:lumOff val="25000"/>
                          </a:schemeClr>
                        </a:solidFill>
                        <a:latin typeface="+mn-lt"/>
                        <a:ea typeface="+mn-ea"/>
                        <a:cs typeface="Segoe UI" panose="020B0502040204020203" pitchFamily="34" charset="0"/>
                      </a:endParaRPr>
                    </a:p>
                    <a:p>
                      <a:pPr marL="0" lvl="0" indent="0" algn="l" rtl="0">
                        <a:spcBef>
                          <a:spcPts val="0"/>
                        </a:spcBef>
                        <a:spcAft>
                          <a:spcPts val="0"/>
                        </a:spcAft>
                        <a:buNone/>
                      </a:pPr>
                      <a:r>
                        <a:rPr lang="fr-FR" sz="1800" b="0" kern="1200" dirty="0">
                          <a:solidFill>
                            <a:schemeClr val="tx1">
                              <a:lumMod val="75000"/>
                              <a:lumOff val="25000"/>
                            </a:schemeClr>
                          </a:solidFill>
                          <a:latin typeface="+mn-lt"/>
                          <a:ea typeface="+mn-ea"/>
                          <a:cs typeface="Segoe UI" panose="020B0502040204020203" pitchFamily="34" charset="0"/>
                        </a:rPr>
                        <a:t>test : 0.801</a:t>
                      </a:r>
                      <a:endParaRPr sz="1800" b="0" kern="1200" dirty="0">
                        <a:solidFill>
                          <a:schemeClr val="tx1">
                            <a:lumMod val="75000"/>
                            <a:lumOff val="25000"/>
                          </a:schemeClr>
                        </a:solidFill>
                        <a:latin typeface="+mn-lt"/>
                        <a:ea typeface="+mn-ea"/>
                        <a:cs typeface="Segoe UI" panose="020B0502040204020203" pitchFamily="34" charset="0"/>
                      </a:endParaRPr>
                    </a:p>
                  </a:txBody>
                  <a:tcPr marL="91425" marR="91425" marT="91425" marB="91425">
                    <a:solidFill>
                      <a:schemeClr val="bg1">
                        <a:lumMod val="95000"/>
                      </a:schemeClr>
                    </a:solidFill>
                  </a:tcPr>
                </a:tc>
                <a:tc>
                  <a:txBody>
                    <a:bodyPr/>
                    <a:lstStyle/>
                    <a:p>
                      <a:pPr marL="0" lvl="0" indent="0" algn="l" rtl="0">
                        <a:spcBef>
                          <a:spcPts val="0"/>
                        </a:spcBef>
                        <a:spcAft>
                          <a:spcPts val="0"/>
                        </a:spcAft>
                        <a:buNone/>
                      </a:pPr>
                      <a:r>
                        <a:rPr lang="fr-FR" sz="1800" b="1" kern="1200" dirty="0">
                          <a:solidFill>
                            <a:schemeClr val="tx1">
                              <a:lumMod val="75000"/>
                              <a:lumOff val="25000"/>
                            </a:schemeClr>
                          </a:solidFill>
                          <a:latin typeface="+mn-lt"/>
                          <a:ea typeface="+mn-ea"/>
                          <a:cs typeface="Segoe UI" panose="020B0502040204020203" pitchFamily="34" charset="0"/>
                        </a:rPr>
                        <a:t>train : 0.835</a:t>
                      </a:r>
                      <a:endParaRPr sz="1800" b="1" kern="1200" dirty="0">
                        <a:solidFill>
                          <a:schemeClr val="tx1">
                            <a:lumMod val="75000"/>
                            <a:lumOff val="25000"/>
                          </a:schemeClr>
                        </a:solidFill>
                        <a:latin typeface="+mn-lt"/>
                        <a:ea typeface="+mn-ea"/>
                        <a:cs typeface="Segoe UI" panose="020B0502040204020203" pitchFamily="34" charset="0"/>
                      </a:endParaRPr>
                    </a:p>
                    <a:p>
                      <a:pPr marL="0" lvl="0" indent="0" algn="l" rtl="0">
                        <a:spcBef>
                          <a:spcPts val="0"/>
                        </a:spcBef>
                        <a:spcAft>
                          <a:spcPts val="0"/>
                        </a:spcAft>
                        <a:buNone/>
                      </a:pPr>
                      <a:r>
                        <a:rPr lang="fr-FR" sz="1800" b="1" kern="1200" dirty="0">
                          <a:solidFill>
                            <a:schemeClr val="tx1">
                              <a:lumMod val="75000"/>
                              <a:lumOff val="25000"/>
                            </a:schemeClr>
                          </a:solidFill>
                          <a:latin typeface="+mn-lt"/>
                          <a:ea typeface="+mn-ea"/>
                          <a:cs typeface="Segoe UI" panose="020B0502040204020203" pitchFamily="34" charset="0"/>
                        </a:rPr>
                        <a:t>test : 0.834</a:t>
                      </a:r>
                      <a:endParaRPr sz="1800" b="1" kern="1200" dirty="0">
                        <a:solidFill>
                          <a:schemeClr val="tx1">
                            <a:lumMod val="75000"/>
                            <a:lumOff val="25000"/>
                          </a:schemeClr>
                        </a:solidFill>
                        <a:latin typeface="+mn-lt"/>
                        <a:ea typeface="+mn-ea"/>
                        <a:cs typeface="Segoe UI" panose="020B0502040204020203" pitchFamily="34" charset="0"/>
                      </a:endParaRPr>
                    </a:p>
                  </a:txBody>
                  <a:tcPr marL="91425" marR="91425" marT="91425" marB="91425">
                    <a:solidFill>
                      <a:schemeClr val="accent2">
                        <a:lumMod val="20000"/>
                        <a:lumOff val="80000"/>
                      </a:schemeClr>
                    </a:solidFill>
                  </a:tcPr>
                </a:tc>
                <a:extLst>
                  <a:ext uri="{0D108BD9-81ED-4DB2-BD59-A6C34878D82A}">
                    <a16:rowId xmlns:a16="http://schemas.microsoft.com/office/drawing/2014/main" val="300482963"/>
                  </a:ext>
                </a:extLst>
              </a:tr>
              <a:tr h="481100">
                <a:tc>
                  <a:txBody>
                    <a:bodyPr/>
                    <a:lstStyle/>
                    <a:p>
                      <a:pPr marL="0" lvl="0" indent="0" algn="l" rtl="0">
                        <a:spcBef>
                          <a:spcPts val="0"/>
                        </a:spcBef>
                        <a:spcAft>
                          <a:spcPts val="0"/>
                        </a:spcAft>
                        <a:buNone/>
                      </a:pPr>
                      <a:r>
                        <a:rPr lang="fr-FR" sz="1800" b="0" kern="1200">
                          <a:solidFill>
                            <a:schemeClr val="tx1">
                              <a:lumMod val="75000"/>
                              <a:lumOff val="25000"/>
                            </a:schemeClr>
                          </a:solidFill>
                          <a:latin typeface="+mn-lt"/>
                          <a:ea typeface="+mn-ea"/>
                          <a:cs typeface="Segoe UI" panose="020B0502040204020203" pitchFamily="34" charset="0"/>
                        </a:rPr>
                        <a:t>F1_score</a:t>
                      </a:r>
                      <a:endParaRPr sz="1800" b="0" kern="1200">
                        <a:solidFill>
                          <a:schemeClr val="tx1">
                            <a:lumMod val="75000"/>
                            <a:lumOff val="25000"/>
                          </a:schemeClr>
                        </a:solidFill>
                        <a:latin typeface="+mn-lt"/>
                        <a:ea typeface="+mn-ea"/>
                        <a:cs typeface="Segoe UI" panose="020B0502040204020203" pitchFamily="34" charset="0"/>
                      </a:endParaRPr>
                    </a:p>
                  </a:txBody>
                  <a:tcPr marL="91425" marR="91425" marT="91425" marB="91425">
                    <a:solidFill>
                      <a:schemeClr val="bg1">
                        <a:lumMod val="95000"/>
                      </a:schemeClr>
                    </a:solidFill>
                  </a:tcPr>
                </a:tc>
                <a:tc>
                  <a:txBody>
                    <a:bodyPr/>
                    <a:lstStyle/>
                    <a:p>
                      <a:pPr marL="0" lvl="0" indent="0" algn="l" rtl="0">
                        <a:spcBef>
                          <a:spcPts val="0"/>
                        </a:spcBef>
                        <a:spcAft>
                          <a:spcPts val="0"/>
                        </a:spcAft>
                        <a:buNone/>
                      </a:pPr>
                      <a:r>
                        <a:rPr lang="fr-FR" sz="1800" b="0" kern="1200" dirty="0">
                          <a:solidFill>
                            <a:schemeClr val="tx1">
                              <a:lumMod val="75000"/>
                              <a:lumOff val="25000"/>
                            </a:schemeClr>
                          </a:solidFill>
                          <a:latin typeface="+mn-lt"/>
                          <a:ea typeface="+mn-ea"/>
                          <a:cs typeface="Segoe UI" panose="020B0502040204020203" pitchFamily="34" charset="0"/>
                        </a:rPr>
                        <a:t>train : 0.594</a:t>
                      </a:r>
                      <a:endParaRPr sz="1800" b="0" kern="1200" dirty="0">
                        <a:solidFill>
                          <a:schemeClr val="tx1">
                            <a:lumMod val="75000"/>
                            <a:lumOff val="25000"/>
                          </a:schemeClr>
                        </a:solidFill>
                        <a:latin typeface="+mn-lt"/>
                        <a:ea typeface="+mn-ea"/>
                        <a:cs typeface="Segoe UI" panose="020B0502040204020203" pitchFamily="34" charset="0"/>
                      </a:endParaRPr>
                    </a:p>
                    <a:p>
                      <a:pPr marL="0" lvl="0" indent="0" algn="l" rtl="0">
                        <a:spcBef>
                          <a:spcPts val="0"/>
                        </a:spcBef>
                        <a:spcAft>
                          <a:spcPts val="0"/>
                        </a:spcAft>
                        <a:buNone/>
                      </a:pPr>
                      <a:r>
                        <a:rPr lang="fr-FR" sz="1800" b="0" kern="1200" dirty="0">
                          <a:solidFill>
                            <a:schemeClr val="tx1">
                              <a:lumMod val="75000"/>
                              <a:lumOff val="25000"/>
                            </a:schemeClr>
                          </a:solidFill>
                          <a:latin typeface="+mn-lt"/>
                          <a:ea typeface="+mn-ea"/>
                          <a:cs typeface="Segoe UI" panose="020B0502040204020203" pitchFamily="34" charset="0"/>
                        </a:rPr>
                        <a:t>test : 0.624</a:t>
                      </a:r>
                      <a:endParaRPr sz="1800" b="0" kern="1200" dirty="0">
                        <a:solidFill>
                          <a:schemeClr val="tx1">
                            <a:lumMod val="75000"/>
                            <a:lumOff val="25000"/>
                          </a:schemeClr>
                        </a:solidFill>
                        <a:latin typeface="+mn-lt"/>
                        <a:ea typeface="+mn-ea"/>
                        <a:cs typeface="Segoe UI" panose="020B0502040204020203" pitchFamily="34" charset="0"/>
                      </a:endParaRPr>
                    </a:p>
                  </a:txBody>
                  <a:tcPr marL="91425" marR="91425" marT="91425" marB="91425">
                    <a:solidFill>
                      <a:schemeClr val="bg1">
                        <a:lumMod val="95000"/>
                      </a:schemeClr>
                    </a:solidFill>
                  </a:tcPr>
                </a:tc>
                <a:tc>
                  <a:txBody>
                    <a:bodyPr/>
                    <a:lstStyle/>
                    <a:p>
                      <a:pPr marL="0" lvl="0" indent="0" algn="l" rtl="0">
                        <a:spcBef>
                          <a:spcPts val="0"/>
                        </a:spcBef>
                        <a:spcAft>
                          <a:spcPts val="0"/>
                        </a:spcAft>
                        <a:buNone/>
                      </a:pPr>
                      <a:r>
                        <a:rPr lang="fr-FR" sz="1800" b="0" kern="1200" dirty="0">
                          <a:solidFill>
                            <a:schemeClr val="tx1">
                              <a:lumMod val="75000"/>
                              <a:lumOff val="25000"/>
                            </a:schemeClr>
                          </a:solidFill>
                          <a:latin typeface="+mn-lt"/>
                          <a:ea typeface="+mn-ea"/>
                          <a:cs typeface="Segoe UI" panose="020B0502040204020203" pitchFamily="34" charset="0"/>
                        </a:rPr>
                        <a:t>train : 0.881</a:t>
                      </a:r>
                      <a:endParaRPr sz="1800" b="0" kern="1200" dirty="0">
                        <a:solidFill>
                          <a:schemeClr val="tx1">
                            <a:lumMod val="75000"/>
                            <a:lumOff val="25000"/>
                          </a:schemeClr>
                        </a:solidFill>
                        <a:latin typeface="+mn-lt"/>
                        <a:ea typeface="+mn-ea"/>
                        <a:cs typeface="Segoe UI" panose="020B0502040204020203" pitchFamily="34" charset="0"/>
                      </a:endParaRPr>
                    </a:p>
                    <a:p>
                      <a:pPr marL="0" lvl="0" indent="0" algn="l" rtl="0">
                        <a:spcBef>
                          <a:spcPts val="0"/>
                        </a:spcBef>
                        <a:spcAft>
                          <a:spcPts val="0"/>
                        </a:spcAft>
                        <a:buNone/>
                      </a:pPr>
                      <a:r>
                        <a:rPr lang="fr-FR" sz="1800" b="0" kern="1200" dirty="0">
                          <a:solidFill>
                            <a:schemeClr val="tx1">
                              <a:lumMod val="75000"/>
                              <a:lumOff val="25000"/>
                            </a:schemeClr>
                          </a:solidFill>
                          <a:latin typeface="+mn-lt"/>
                          <a:ea typeface="+mn-ea"/>
                          <a:cs typeface="Segoe UI" panose="020B0502040204020203" pitchFamily="34" charset="0"/>
                        </a:rPr>
                        <a:t>test : 0.699</a:t>
                      </a:r>
                      <a:endParaRPr sz="1800" b="0" kern="1200" dirty="0">
                        <a:solidFill>
                          <a:schemeClr val="tx1">
                            <a:lumMod val="75000"/>
                            <a:lumOff val="25000"/>
                          </a:schemeClr>
                        </a:solidFill>
                        <a:latin typeface="+mn-lt"/>
                        <a:ea typeface="+mn-ea"/>
                        <a:cs typeface="Segoe UI" panose="020B0502040204020203" pitchFamily="34" charset="0"/>
                      </a:endParaRPr>
                    </a:p>
                  </a:txBody>
                  <a:tcPr marL="91425" marR="91425" marT="91425" marB="91425">
                    <a:solidFill>
                      <a:schemeClr val="bg1">
                        <a:lumMod val="95000"/>
                      </a:schemeClr>
                    </a:solidFill>
                  </a:tcPr>
                </a:tc>
                <a:tc>
                  <a:txBody>
                    <a:bodyPr/>
                    <a:lstStyle/>
                    <a:p>
                      <a:pPr marL="0" lvl="0" indent="0" algn="l" rtl="0">
                        <a:spcBef>
                          <a:spcPts val="0"/>
                        </a:spcBef>
                        <a:spcAft>
                          <a:spcPts val="0"/>
                        </a:spcAft>
                        <a:buNone/>
                      </a:pPr>
                      <a:r>
                        <a:rPr lang="fr-FR" sz="1800" b="1" kern="1200" dirty="0">
                          <a:solidFill>
                            <a:schemeClr val="tx1">
                              <a:lumMod val="75000"/>
                              <a:lumOff val="25000"/>
                            </a:schemeClr>
                          </a:solidFill>
                          <a:latin typeface="+mn-lt"/>
                          <a:ea typeface="+mn-ea"/>
                          <a:cs typeface="Segoe UI" panose="020B0502040204020203" pitchFamily="34" charset="0"/>
                        </a:rPr>
                        <a:t>train : 0.716</a:t>
                      </a:r>
                      <a:endParaRPr sz="1800" b="1" kern="1200" dirty="0">
                        <a:solidFill>
                          <a:schemeClr val="tx1">
                            <a:lumMod val="75000"/>
                            <a:lumOff val="25000"/>
                          </a:schemeClr>
                        </a:solidFill>
                        <a:latin typeface="+mn-lt"/>
                        <a:ea typeface="+mn-ea"/>
                        <a:cs typeface="Segoe UI" panose="020B0502040204020203" pitchFamily="34" charset="0"/>
                      </a:endParaRPr>
                    </a:p>
                    <a:p>
                      <a:pPr marL="0" lvl="0" indent="0" algn="l" rtl="0">
                        <a:spcBef>
                          <a:spcPts val="0"/>
                        </a:spcBef>
                        <a:spcAft>
                          <a:spcPts val="0"/>
                        </a:spcAft>
                        <a:buNone/>
                      </a:pPr>
                      <a:r>
                        <a:rPr lang="fr-FR" sz="1800" b="1" kern="1200" dirty="0">
                          <a:solidFill>
                            <a:schemeClr val="tx1">
                              <a:lumMod val="75000"/>
                              <a:lumOff val="25000"/>
                            </a:schemeClr>
                          </a:solidFill>
                          <a:latin typeface="+mn-lt"/>
                          <a:ea typeface="+mn-ea"/>
                          <a:cs typeface="Segoe UI" panose="020B0502040204020203" pitchFamily="34" charset="0"/>
                        </a:rPr>
                        <a:t>test : 0.710</a:t>
                      </a:r>
                      <a:endParaRPr sz="1800" b="1" kern="1200" dirty="0">
                        <a:solidFill>
                          <a:schemeClr val="tx1">
                            <a:lumMod val="75000"/>
                            <a:lumOff val="25000"/>
                          </a:schemeClr>
                        </a:solidFill>
                        <a:latin typeface="+mn-lt"/>
                        <a:ea typeface="+mn-ea"/>
                        <a:cs typeface="Segoe UI" panose="020B0502040204020203" pitchFamily="34" charset="0"/>
                      </a:endParaRPr>
                    </a:p>
                  </a:txBody>
                  <a:tcPr marL="91425" marR="91425" marT="91425" marB="91425">
                    <a:solidFill>
                      <a:schemeClr val="accent2">
                        <a:lumMod val="20000"/>
                        <a:lumOff val="80000"/>
                      </a:schemeClr>
                    </a:solidFill>
                  </a:tcPr>
                </a:tc>
                <a:extLst>
                  <a:ext uri="{0D108BD9-81ED-4DB2-BD59-A6C34878D82A}">
                    <a16:rowId xmlns:a16="http://schemas.microsoft.com/office/drawing/2014/main" val="1257312278"/>
                  </a:ext>
                </a:extLst>
              </a:tr>
            </a:tbl>
          </a:graphicData>
        </a:graphic>
      </p:graphicFrame>
      <p:sp>
        <p:nvSpPr>
          <p:cNvPr id="5" name="ZoneTexte 4">
            <a:extLst>
              <a:ext uri="{FF2B5EF4-FFF2-40B4-BE49-F238E27FC236}">
                <a16:creationId xmlns:a16="http://schemas.microsoft.com/office/drawing/2014/main" id="{919654B8-8307-64B8-36BF-BB10831DBF88}"/>
              </a:ext>
            </a:extLst>
          </p:cNvPr>
          <p:cNvSpPr txBox="1"/>
          <p:nvPr/>
        </p:nvSpPr>
        <p:spPr>
          <a:xfrm>
            <a:off x="1133475" y="855297"/>
            <a:ext cx="3828484" cy="369332"/>
          </a:xfrm>
          <a:prstGeom prst="rect">
            <a:avLst/>
          </a:prstGeom>
          <a:noFill/>
        </p:spPr>
        <p:txBody>
          <a:bodyPr wrap="none" rtlCol="0">
            <a:spAutoFit/>
          </a:bodyPr>
          <a:lstStyle/>
          <a:p>
            <a:r>
              <a:rPr lang="fr-FR" dirty="0"/>
              <a:t>Indicateurs de performances utilisés :</a:t>
            </a:r>
          </a:p>
        </p:txBody>
      </p:sp>
      <p:sp>
        <p:nvSpPr>
          <p:cNvPr id="9" name="ZoneTexte 8">
            <a:extLst>
              <a:ext uri="{FF2B5EF4-FFF2-40B4-BE49-F238E27FC236}">
                <a16:creationId xmlns:a16="http://schemas.microsoft.com/office/drawing/2014/main" id="{CAA085E9-1B43-9A59-2463-26A57EBCF128}"/>
              </a:ext>
            </a:extLst>
          </p:cNvPr>
          <p:cNvSpPr txBox="1"/>
          <p:nvPr/>
        </p:nvSpPr>
        <p:spPr>
          <a:xfrm>
            <a:off x="304800" y="1224631"/>
            <a:ext cx="11553825" cy="2585323"/>
          </a:xfrm>
          <a:prstGeom prst="rect">
            <a:avLst/>
          </a:prstGeom>
          <a:noFill/>
        </p:spPr>
        <p:txBody>
          <a:bodyPr wrap="square">
            <a:spAutoFit/>
          </a:bodyPr>
          <a:lstStyle/>
          <a:p>
            <a:endParaRPr lang="fr-FR" sz="1400" dirty="0"/>
          </a:p>
          <a:p>
            <a:pPr algn="ctr"/>
            <a:r>
              <a:rPr lang="fr-FR" sz="2000" b="1" dirty="0" err="1"/>
              <a:t>Accuracy_score</a:t>
            </a:r>
            <a:r>
              <a:rPr lang="fr-FR" sz="2000" b="1" dirty="0"/>
              <a:t> :</a:t>
            </a:r>
            <a:r>
              <a:rPr lang="fr-FR" b="1" dirty="0"/>
              <a:t> </a:t>
            </a:r>
          </a:p>
          <a:p>
            <a:pPr marL="285750" indent="-285750">
              <a:buFontTx/>
              <a:buChar char="-"/>
            </a:pPr>
            <a:endParaRPr lang="fr-FR" sz="500" dirty="0"/>
          </a:p>
          <a:p>
            <a:r>
              <a:rPr lang="fr-FR" sz="1200" dirty="0"/>
              <a:t>L'</a:t>
            </a:r>
            <a:r>
              <a:rPr lang="fr-FR" sz="1200" dirty="0" err="1"/>
              <a:t>Accuracy_score</a:t>
            </a:r>
            <a:r>
              <a:rPr lang="fr-FR" sz="1200" dirty="0"/>
              <a:t> est un indicateur de performances mesurant la proportion de prédictions correctes sur l'ensemble des prédictions effectuées. Il se concentre uniquement sur le nombre total de prédictions correctes par rapport à toutes les prédictions. Mais cet indice peut être trompeur si les classes sont déséquilibrées (par exemple, si une classe est beaucoup plus fréquente que les autres).</a:t>
            </a:r>
          </a:p>
          <a:p>
            <a:endParaRPr lang="fr-FR" sz="1400" dirty="0"/>
          </a:p>
          <a:p>
            <a:pPr algn="ctr"/>
            <a:r>
              <a:rPr lang="fr-FR" sz="2000" b="1" dirty="0"/>
              <a:t>F1_score : </a:t>
            </a:r>
          </a:p>
          <a:p>
            <a:pPr marL="285750" indent="-285750">
              <a:buFontTx/>
              <a:buChar char="-"/>
            </a:pPr>
            <a:endParaRPr lang="fr-FR" sz="500" dirty="0"/>
          </a:p>
          <a:p>
            <a:r>
              <a:rPr lang="fr-FR" sz="1200" dirty="0"/>
              <a:t>Le F1_score est un indicateur de performances mesurant la précision d'un modèle de classification. Il prend en compte à la fois la précision (combien de prédictions positives sont réellement positives) et le rappel (combien de vraies positives ont été prédites correctement), pour donner une seule valeur, ce qui en fait une mesure plus robuste lorsque les classes sont déséquilibrées ou lorsque l'on souhaite éviter les faux positifs et les faux négatifs. Le F1 score est la moyenne harmonique de la précision et du rappel. Il est particulièrement utile lorsque les classes sont déséquilibrées ou lorsqu'on souhaite une mesure qui combine précision et rappel.</a:t>
            </a:r>
          </a:p>
        </p:txBody>
      </p:sp>
    </p:spTree>
    <p:extLst>
      <p:ext uri="{BB962C8B-B14F-4D97-AF65-F5344CB8AC3E}">
        <p14:creationId xmlns:p14="http://schemas.microsoft.com/office/powerpoint/2010/main" val="10617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10</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Machine Learning</a:t>
            </a:r>
            <a:br>
              <a:rPr lang="fr-FR" sz="2800" dirty="0">
                <a:solidFill>
                  <a:schemeClr val="tx1">
                    <a:lumMod val="75000"/>
                    <a:lumOff val="25000"/>
                  </a:schemeClr>
                </a:solidFill>
              </a:rPr>
            </a:br>
            <a:r>
              <a:rPr lang="fr-FR" sz="2000" dirty="0">
                <a:solidFill>
                  <a:schemeClr val="tx1">
                    <a:lumMod val="75000"/>
                    <a:lumOff val="25000"/>
                  </a:schemeClr>
                </a:solidFill>
              </a:rPr>
              <a:t> </a:t>
            </a: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19654B8-8307-64B8-36BF-BB10831DBF88}"/>
              </a:ext>
            </a:extLst>
          </p:cNvPr>
          <p:cNvSpPr txBox="1"/>
          <p:nvPr/>
        </p:nvSpPr>
        <p:spPr>
          <a:xfrm>
            <a:off x="1133475" y="855297"/>
            <a:ext cx="1646797" cy="369332"/>
          </a:xfrm>
          <a:prstGeom prst="rect">
            <a:avLst/>
          </a:prstGeom>
          <a:noFill/>
        </p:spPr>
        <p:txBody>
          <a:bodyPr wrap="none" rtlCol="0">
            <a:spAutoFit/>
          </a:bodyPr>
          <a:lstStyle/>
          <a:p>
            <a:r>
              <a:rPr lang="fr-FR" dirty="0" err="1"/>
              <a:t>Random</a:t>
            </a:r>
            <a:r>
              <a:rPr lang="fr-FR" dirty="0"/>
              <a:t> Forest</a:t>
            </a:r>
          </a:p>
        </p:txBody>
      </p:sp>
      <p:pic>
        <p:nvPicPr>
          <p:cNvPr id="2" name="Image 1">
            <a:extLst>
              <a:ext uri="{FF2B5EF4-FFF2-40B4-BE49-F238E27FC236}">
                <a16:creationId xmlns:a16="http://schemas.microsoft.com/office/drawing/2014/main" id="{1ED98B55-F32C-402F-CA9F-4A70B489D37C}"/>
              </a:ext>
            </a:extLst>
          </p:cNvPr>
          <p:cNvPicPr>
            <a:picLocks noChangeAspect="1"/>
          </p:cNvPicPr>
          <p:nvPr/>
        </p:nvPicPr>
        <p:blipFill>
          <a:blip r:embed="rId3"/>
          <a:stretch>
            <a:fillRect/>
          </a:stretch>
        </p:blipFill>
        <p:spPr>
          <a:xfrm>
            <a:off x="789917" y="1557027"/>
            <a:ext cx="3677965" cy="3204073"/>
          </a:xfrm>
          <a:prstGeom prst="rect">
            <a:avLst/>
          </a:prstGeom>
        </p:spPr>
      </p:pic>
      <p:pic>
        <p:nvPicPr>
          <p:cNvPr id="3" name="Image 2">
            <a:extLst>
              <a:ext uri="{FF2B5EF4-FFF2-40B4-BE49-F238E27FC236}">
                <a16:creationId xmlns:a16="http://schemas.microsoft.com/office/drawing/2014/main" id="{2458DADE-9413-BBAE-934D-B62515025DCA}"/>
              </a:ext>
            </a:extLst>
          </p:cNvPr>
          <p:cNvPicPr>
            <a:picLocks noChangeAspect="1"/>
          </p:cNvPicPr>
          <p:nvPr/>
        </p:nvPicPr>
        <p:blipFill>
          <a:blip r:embed="rId4"/>
          <a:stretch>
            <a:fillRect/>
          </a:stretch>
        </p:blipFill>
        <p:spPr>
          <a:xfrm>
            <a:off x="7582029" y="1483103"/>
            <a:ext cx="3668568" cy="3195887"/>
          </a:xfrm>
          <a:prstGeom prst="rect">
            <a:avLst/>
          </a:prstGeom>
        </p:spPr>
      </p:pic>
      <p:pic>
        <p:nvPicPr>
          <p:cNvPr id="6" name="Image 5">
            <a:extLst>
              <a:ext uri="{FF2B5EF4-FFF2-40B4-BE49-F238E27FC236}">
                <a16:creationId xmlns:a16="http://schemas.microsoft.com/office/drawing/2014/main" id="{FF4B531F-5E10-D65A-9429-50675D3BB75C}"/>
              </a:ext>
            </a:extLst>
          </p:cNvPr>
          <p:cNvPicPr>
            <a:picLocks noChangeAspect="1"/>
          </p:cNvPicPr>
          <p:nvPr/>
        </p:nvPicPr>
        <p:blipFill>
          <a:blip r:embed="rId5"/>
          <a:stretch>
            <a:fillRect/>
          </a:stretch>
        </p:blipFill>
        <p:spPr>
          <a:xfrm>
            <a:off x="4609971" y="5011388"/>
            <a:ext cx="2972058" cy="289585"/>
          </a:xfrm>
          <a:prstGeom prst="rect">
            <a:avLst/>
          </a:prstGeom>
        </p:spPr>
      </p:pic>
      <p:pic>
        <p:nvPicPr>
          <p:cNvPr id="10" name="Image 9">
            <a:extLst>
              <a:ext uri="{FF2B5EF4-FFF2-40B4-BE49-F238E27FC236}">
                <a16:creationId xmlns:a16="http://schemas.microsoft.com/office/drawing/2014/main" id="{AA3CB515-B131-271C-4360-AC41BD590B2D}"/>
              </a:ext>
            </a:extLst>
          </p:cNvPr>
          <p:cNvPicPr>
            <a:picLocks noChangeAspect="1"/>
          </p:cNvPicPr>
          <p:nvPr/>
        </p:nvPicPr>
        <p:blipFill>
          <a:blip r:embed="rId6"/>
          <a:stretch>
            <a:fillRect/>
          </a:stretch>
        </p:blipFill>
        <p:spPr>
          <a:xfrm>
            <a:off x="4838591" y="5492389"/>
            <a:ext cx="2514818" cy="281964"/>
          </a:xfrm>
          <a:prstGeom prst="rect">
            <a:avLst/>
          </a:prstGeom>
        </p:spPr>
      </p:pic>
    </p:spTree>
    <p:extLst>
      <p:ext uri="{BB962C8B-B14F-4D97-AF65-F5344CB8AC3E}">
        <p14:creationId xmlns:p14="http://schemas.microsoft.com/office/powerpoint/2010/main" val="4000266981"/>
      </p:ext>
    </p:extLst>
  </p:cSld>
  <p:clrMapOvr>
    <a:masterClrMapping/>
  </p:clrMapOvr>
</p:sld>
</file>

<file path=ppt/theme/theme1.xml><?xml version="1.0" encoding="utf-8"?>
<a:theme xmlns:a="http://schemas.openxmlformats.org/drawingml/2006/main" name="Thèm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64_TF78455520" id="{1B6B5A3F-3791-4D91-8BCC-053B27B038BF}" vid="{26B24478-322D-4DF5-BC15-C9CB3253BD4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Analyse de projet, tiré de 24Slides</Template>
  <TotalTime>2602</TotalTime>
  <Words>1985</Words>
  <Application>Microsoft Office PowerPoint</Application>
  <PresentationFormat>Grand écran</PresentationFormat>
  <Paragraphs>133</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Century Gothic</vt:lpstr>
      <vt:lpstr>Segoe UI</vt:lpstr>
      <vt:lpstr>Segoe UI Light</vt:lpstr>
      <vt:lpstr>Thème Office</vt:lpstr>
      <vt:lpstr>Assurance Voyage Etude des facteurs qui influencent les clients à souscrire ou non à une assurance voyage</vt:lpstr>
      <vt:lpstr>Analyse du projet : diapositive 3</vt:lpstr>
      <vt:lpstr>Analyse du projet : diapositive 4</vt:lpstr>
      <vt:lpstr>Analyse du projet : diapositive 5</vt:lpstr>
      <vt:lpstr>Analyse du projet : diapositive 6</vt:lpstr>
      <vt:lpstr>Analyse du projet : diapositive 7</vt:lpstr>
      <vt:lpstr>Analyse du projet : diapositive 8</vt:lpstr>
      <vt:lpstr>Analyse du projet : diapositive 10</vt:lpstr>
      <vt:lpstr>Analyse du projet : diapositive 10</vt:lpstr>
      <vt:lpstr>Analyse du projet : diapositive 10</vt:lpstr>
      <vt:lpstr>Analyse du projet : diapositive 10</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Assurance Voyage Etude des facteurs qui influencent les clients à souscrire ou non à une assurance voyage</dc:title>
  <dc:creator>tommy dornez</dc:creator>
  <cp:lastModifiedBy>Tommy DORNEZ</cp:lastModifiedBy>
  <cp:revision>1</cp:revision>
  <dcterms:created xsi:type="dcterms:W3CDTF">2024-05-21T13:42:50Z</dcterms:created>
  <dcterms:modified xsi:type="dcterms:W3CDTF">2024-06-03T08:56:47Z</dcterms:modified>
</cp:coreProperties>
</file>