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4"/>
  </p:notesMasterIdLst>
  <p:handoutMasterIdLst>
    <p:handoutMasterId r:id="rId15"/>
  </p:handoutMasterIdLst>
  <p:sldIdLst>
    <p:sldId id="256" r:id="rId5"/>
    <p:sldId id="259" r:id="rId6"/>
    <p:sldId id="261" r:id="rId7"/>
    <p:sldId id="264" r:id="rId8"/>
    <p:sldId id="262" r:id="rId9"/>
    <p:sldId id="265" r:id="rId10"/>
    <p:sldId id="266" r:id="rId11"/>
    <p:sldId id="267" r:id="rId12"/>
    <p:sldId id="260" r:id="rId13"/>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24" autoAdjust="0"/>
    <p:restoredTop sz="94648" autoAdjust="0"/>
  </p:normalViewPr>
  <p:slideViewPr>
    <p:cSldViewPr snapToGrid="0">
      <p:cViewPr varScale="1">
        <p:scale>
          <a:sx n="87" d="100"/>
          <a:sy n="87" d="100"/>
        </p:scale>
        <p:origin x="68" y="196"/>
      </p:cViewPr>
      <p:guideLst/>
    </p:cSldViewPr>
  </p:slideViewPr>
  <p:notesTextViewPr>
    <p:cViewPr>
      <p:scale>
        <a:sx n="1" d="1"/>
        <a:sy n="1" d="1"/>
      </p:scale>
      <p:origin x="0" y="0"/>
    </p:cViewPr>
  </p:notesTextViewPr>
  <p:notesViewPr>
    <p:cSldViewPr snapToGrid="0">
      <p:cViewPr varScale="1">
        <p:scale>
          <a:sx n="89" d="100"/>
          <a:sy n="89" d="100"/>
        </p:scale>
        <p:origin x="299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rtlCol="0"/>
        <a:lstStyle/>
        <a:p>
          <a:pPr rtl="0"/>
          <a:endParaRPr lang="en-US"/>
        </a:p>
      </dgm:t>
    </dgm:pt>
    <dgm:pt modelId="{6750AC01-D39D-4F3A-9DC8-2A211EE986A2}">
      <dgm:prSet phldrT="[Text]"/>
      <dgm:spPr/>
      <dgm:t>
        <a:bodyPr rtlCol="0"/>
        <a:lstStyle/>
        <a:p>
          <a:pPr rtl="0">
            <a:lnSpc>
              <a:spcPct val="100000"/>
            </a:lnSpc>
          </a:pPr>
          <a:r>
            <a:rPr lang="it-IT" noProof="0" dirty="0"/>
            <a:t>Ideazione	</a:t>
          </a:r>
        </a:p>
      </dgm:t>
    </dgm:pt>
    <dgm:pt modelId="{720680DC-AAA4-4434-A582-60EBCC5BA355}" type="parTrans" cxnId="{0B5DAE5F-BCDC-4BF7-A6E7-CF856886A64D}">
      <dgm:prSet/>
      <dgm:spPr/>
      <dgm:t>
        <a:bodyPr rtlCol="0"/>
        <a:lstStyle/>
        <a:p>
          <a:pPr rtl="0"/>
          <a:endParaRPr lang="it-IT" noProof="0" dirty="0"/>
        </a:p>
      </dgm:t>
    </dgm:pt>
    <dgm:pt modelId="{CA077D98-8478-47EA-B6A9-99ACE60C64D4}" type="sibTrans" cxnId="{0B5DAE5F-BCDC-4BF7-A6E7-CF856886A64D}">
      <dgm:prSet/>
      <dgm:spPr/>
      <dgm:t>
        <a:bodyPr rtlCol="0"/>
        <a:lstStyle/>
        <a:p>
          <a:pPr rtl="0"/>
          <a:endParaRPr lang="it-IT" noProof="0" dirty="0"/>
        </a:p>
      </dgm:t>
    </dgm:pt>
    <dgm:pt modelId="{0BEF68B8-1228-47BB-83B5-7B9CD1E3F84E}">
      <dgm:prSet phldrT="[Text]"/>
      <dgm:spPr/>
      <dgm:t>
        <a:bodyPr rtlCol="0"/>
        <a:lstStyle/>
        <a:p>
          <a:pPr rtl="0">
            <a:lnSpc>
              <a:spcPct val="100000"/>
            </a:lnSpc>
          </a:pPr>
          <a:r>
            <a:rPr lang="it-IT" noProof="0" dirty="0"/>
            <a:t>Come funziona</a:t>
          </a:r>
        </a:p>
      </dgm:t>
    </dgm:pt>
    <dgm:pt modelId="{ED3A4BC2-B75A-4952-A38B-A42B5995DF05}" type="parTrans" cxnId="{EDEF4F82-1237-4639-A0F7-385C1897CE66}">
      <dgm:prSet/>
      <dgm:spPr/>
      <dgm:t>
        <a:bodyPr rtlCol="0"/>
        <a:lstStyle/>
        <a:p>
          <a:pPr rtl="0"/>
          <a:endParaRPr lang="it-IT" noProof="0" dirty="0"/>
        </a:p>
      </dgm:t>
    </dgm:pt>
    <dgm:pt modelId="{FD949706-EDCC-4ADC-8EDF-8EDA49C92325}" type="sibTrans" cxnId="{EDEF4F82-1237-4639-A0F7-385C1897CE66}">
      <dgm:prSet/>
      <dgm:spPr/>
      <dgm:t>
        <a:bodyPr rtlCol="0"/>
        <a:lstStyle/>
        <a:p>
          <a:pPr rtl="0"/>
          <a:endParaRPr lang="it-IT" noProof="0" dirty="0"/>
        </a:p>
      </dgm:t>
    </dgm:pt>
    <dgm:pt modelId="{5605D28D-2CE6-4513-8566-952984E21E14}">
      <dgm:prSet phldrT="[Text]"/>
      <dgm:spPr/>
      <dgm:t>
        <a:bodyPr rtlCol="0"/>
        <a:lstStyle/>
        <a:p>
          <a:pPr rtl="0">
            <a:lnSpc>
              <a:spcPct val="100000"/>
            </a:lnSpc>
          </a:pPr>
          <a:r>
            <a:rPr lang="it-IT" noProof="0" dirty="0"/>
            <a:t>Scelta capolavoro</a:t>
          </a:r>
        </a:p>
      </dgm:t>
    </dgm:pt>
    <dgm:pt modelId="{EB15AB98-362B-4E70-A3DA-995FC3E8BA79}" type="parTrans" cxnId="{FAF3F884-F0CF-440F-8CB1-B7648AB1B138}">
      <dgm:prSet/>
      <dgm:spPr/>
      <dgm:t>
        <a:bodyPr rtlCol="0"/>
        <a:lstStyle/>
        <a:p>
          <a:pPr rtl="0"/>
          <a:endParaRPr lang="it-IT" noProof="0" dirty="0"/>
        </a:p>
      </dgm:t>
    </dgm:pt>
    <dgm:pt modelId="{823D1971-2C4D-4EC5-A874-2F463DE37109}" type="sibTrans" cxnId="{FAF3F884-F0CF-440F-8CB1-B7648AB1B138}">
      <dgm:prSet/>
      <dgm:spPr/>
      <dgm:t>
        <a:bodyPr rtlCol="0"/>
        <a:lstStyle/>
        <a:p>
          <a:pPr rtl="0"/>
          <a:endParaRPr lang="it-IT" noProof="0" dirty="0"/>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it-IT" sz="3500" kern="1200" noProof="0" dirty="0"/>
            <a:t>Ideazione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it-IT" sz="3500" kern="1200" noProof="0" dirty="0"/>
            <a:t>Come funziona</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rtlCol="0" anchor="ctr" anchorCtr="0">
          <a:noAutofit/>
        </a:bodyPr>
        <a:lstStyle/>
        <a:p>
          <a:pPr marL="0" lvl="0" indent="0" algn="l" defTabSz="1555750" rtl="0">
            <a:lnSpc>
              <a:spcPct val="100000"/>
            </a:lnSpc>
            <a:spcBef>
              <a:spcPct val="0"/>
            </a:spcBef>
            <a:spcAft>
              <a:spcPct val="35000"/>
            </a:spcAft>
            <a:buNone/>
          </a:pPr>
          <a:r>
            <a:rPr lang="it-IT" sz="3500" kern="1200" noProof="0" dirty="0"/>
            <a:t>Scelta capolavoro</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94CCDE7A-CCB0-4254-A938-021FE5E68C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BBE8809-D314-459F-9468-4074EF195C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853C4C-502E-464F-BAA8-27DBB71A0B97}" type="datetimeFigureOut">
              <a:rPr lang="it-IT" smtClean="0"/>
              <a:t>05/06/2024</a:t>
            </a:fld>
            <a:endParaRPr lang="it-IT"/>
          </a:p>
        </p:txBody>
      </p:sp>
      <p:sp>
        <p:nvSpPr>
          <p:cNvPr id="4" name="Segnaposto piè di pagina 3">
            <a:extLst>
              <a:ext uri="{FF2B5EF4-FFF2-40B4-BE49-F238E27FC236}">
                <a16:creationId xmlns:a16="http://schemas.microsoft.com/office/drawing/2014/main" id="{E57FA047-E051-4289-A85E-B2C015C5BD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0659A542-EC1B-4AD0-9F48-45B95ED926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C6DAC5-7919-4EFE-B589-B197185C6EBC}" type="slidenum">
              <a:rPr lang="it-IT" smtClean="0"/>
              <a:t>‹N›</a:t>
            </a:fld>
            <a:endParaRPr lang="it-IT"/>
          </a:p>
        </p:txBody>
      </p:sp>
    </p:spTree>
    <p:extLst>
      <p:ext uri="{BB962C8B-B14F-4D97-AF65-F5344CB8AC3E}">
        <p14:creationId xmlns:p14="http://schemas.microsoft.com/office/powerpoint/2010/main" val="3384192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6E82B-0561-4374-A755-5D7F376F3791}" type="datetimeFigureOut">
              <a:rPr lang="it-IT" noProof="0" smtClean="0"/>
              <a:t>05/06/2024</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Modifica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7C824-2132-4BB7-8F95-0CAE4412AE81}" type="slidenum">
              <a:rPr lang="it-IT" noProof="0" smtClean="0"/>
              <a:t>‹N›</a:t>
            </a:fld>
            <a:endParaRPr lang="it-IT" noProof="0"/>
          </a:p>
        </p:txBody>
      </p:sp>
    </p:spTree>
    <p:extLst>
      <p:ext uri="{BB962C8B-B14F-4D97-AF65-F5344CB8AC3E}">
        <p14:creationId xmlns:p14="http://schemas.microsoft.com/office/powerpoint/2010/main" val="443863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2</a:t>
            </a:fld>
            <a:endParaRPr lang="it-IT" noProof="0"/>
          </a:p>
        </p:txBody>
      </p:sp>
    </p:spTree>
    <p:extLst>
      <p:ext uri="{BB962C8B-B14F-4D97-AF65-F5344CB8AC3E}">
        <p14:creationId xmlns:p14="http://schemas.microsoft.com/office/powerpoint/2010/main" val="288254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1317C824-2132-4BB7-8F95-0CAE4412AE81}" type="slidenum">
              <a:rPr lang="it-IT" noProof="0" smtClean="0"/>
              <a:t>9</a:t>
            </a:fld>
            <a:endParaRPr lang="it-IT" noProof="0"/>
          </a:p>
        </p:txBody>
      </p:sp>
    </p:spTree>
    <p:extLst>
      <p:ext uri="{BB962C8B-B14F-4D97-AF65-F5344CB8AC3E}">
        <p14:creationId xmlns:p14="http://schemas.microsoft.com/office/powerpoint/2010/main" val="1808672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ttango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it-IT"/>
              <a:t>Fare clic per modificare lo stile del titolo dello schema</a:t>
            </a:r>
            <a:endParaRPr lang="it-IT" dirty="0"/>
          </a:p>
        </p:txBody>
      </p:sp>
      <p:sp>
        <p:nvSpPr>
          <p:cNvPr id="3" name="Sottotito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it-IT"/>
              <a:t>Fare clic per modificare lo stile del sottotitolo dello schema</a:t>
            </a:r>
            <a:endParaRPr lang="it-IT" dirty="0"/>
          </a:p>
        </p:txBody>
      </p:sp>
      <p:sp>
        <p:nvSpPr>
          <p:cNvPr id="4" name="Segnaposto dat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69B43E50-D8C0-4AB8-B692-D33F8FB1039E}" type="datetime1">
              <a:rPr lang="it-IT" smtClean="0"/>
              <a:t>05/06/2024</a:t>
            </a:fld>
            <a:endParaRPr lang="it-IT" dirty="0"/>
          </a:p>
        </p:txBody>
      </p:sp>
      <p:sp>
        <p:nvSpPr>
          <p:cNvPr id="5" name="Segnaposto piè di pa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it-IT" dirty="0"/>
          </a:p>
        </p:txBody>
      </p:sp>
      <p:sp>
        <p:nvSpPr>
          <p:cNvPr id="6" name="Segnaposto numero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ttango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9" name="Titolo 1"/>
          <p:cNvSpPr>
            <a:spLocks noGrp="1"/>
          </p:cNvSpPr>
          <p:nvPr>
            <p:ph type="title"/>
          </p:nvPr>
        </p:nvSpPr>
        <p:spPr>
          <a:xfrm>
            <a:off x="581192" y="702156"/>
            <a:ext cx="11029616" cy="1013800"/>
          </a:xfrm>
        </p:spPr>
        <p:txBody>
          <a:bodyPr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A5BDA436-B640-45F7-8025-0249A8DF7542}" type="datetime1">
              <a:rPr lang="it-IT" smtClean="0"/>
              <a:t>05/06/2024</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7" name="Rettango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verticale 1"/>
          <p:cNvSpPr>
            <a:spLocks noGrp="1"/>
          </p:cNvSpPr>
          <p:nvPr>
            <p:ph type="title" orient="vert"/>
          </p:nvPr>
        </p:nvSpPr>
        <p:spPr>
          <a:xfrm>
            <a:off x="8839201" y="675726"/>
            <a:ext cx="2004164" cy="5183073"/>
          </a:xfrm>
        </p:spPr>
        <p:txBody>
          <a:bodyPr vert="eaVert" rtlCol="0"/>
          <a:lstStyle/>
          <a:p>
            <a:pPr rtl="0"/>
            <a:r>
              <a:rPr lang="it-IT"/>
              <a:t>Fare clic per modificare lo stile del titolo dello schema</a:t>
            </a:r>
            <a:endParaRPr lang="it-IT" dirty="0"/>
          </a:p>
        </p:txBody>
      </p:sp>
      <p:sp>
        <p:nvSpPr>
          <p:cNvPr id="3" name="Segnaposto testo verticale 2"/>
          <p:cNvSpPr>
            <a:spLocks noGrp="1"/>
          </p:cNvSpPr>
          <p:nvPr>
            <p:ph type="body" orient="vert" idx="1"/>
          </p:nvPr>
        </p:nvSpPr>
        <p:spPr>
          <a:xfrm>
            <a:off x="774923" y="675726"/>
            <a:ext cx="7896279" cy="5183073"/>
          </a:xfrm>
        </p:spPr>
        <p:txBody>
          <a:bodyPr vert="eaVert" rtlCol="0" anchor="t"/>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C23FC634-5A25-4169-AAD1-658470F5C9F9}" type="datetime1">
              <a:rPr lang="it-IT" smtClean="0"/>
              <a:t>05/06/2024</a:t>
            </a:fld>
            <a:endParaRPr lang="it-IT" dirty="0"/>
          </a:p>
        </p:txBody>
      </p:sp>
      <p:sp>
        <p:nvSpPr>
          <p:cNvPr id="5" name="Segnaposto piè di pagina 4"/>
          <p:cNvSpPr>
            <a:spLocks noGrp="1"/>
          </p:cNvSpPr>
          <p:nvPr>
            <p:ph type="ftr" sz="quarter" idx="11"/>
          </p:nvPr>
        </p:nvSpPr>
        <p:spPr>
          <a:xfrm>
            <a:off x="774923" y="5951811"/>
            <a:ext cx="7896279" cy="365125"/>
          </a:xfrm>
        </p:spPr>
        <p:txBody>
          <a:bodyPr rtlCol="0"/>
          <a:lstStyle/>
          <a:p>
            <a:pPr rtl="0"/>
            <a:endParaRPr lang="it-IT" dirty="0"/>
          </a:p>
        </p:txBody>
      </p:sp>
      <p:sp>
        <p:nvSpPr>
          <p:cNvPr id="6" name="Segnaposto numero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ttango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2" y="702156"/>
            <a:ext cx="11029616" cy="1013800"/>
          </a:xfrm>
        </p:spPr>
        <p:txBody>
          <a:bodyPr rtlCol="0"/>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581192" y="2180496"/>
            <a:ext cx="11029615" cy="3678303"/>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10"/>
          </p:nvPr>
        </p:nvSpPr>
        <p:spPr/>
        <p:txBody>
          <a:bodyPr rtlCol="0"/>
          <a:lstStyle/>
          <a:p>
            <a:pPr rtl="0"/>
            <a:fld id="{D0DAF5D6-3432-4737-940E-FCB92BD69F81}" type="datetime1">
              <a:rPr lang="it-IT" smtClean="0"/>
              <a:t>05/06/2024</a:t>
            </a:fld>
            <a:endParaRPr lang="it-IT" dirty="0"/>
          </a:p>
        </p:txBody>
      </p:sp>
      <p:sp>
        <p:nvSpPr>
          <p:cNvPr id="5" name="Segnaposto piè di pagina 4"/>
          <p:cNvSpPr>
            <a:spLocks noGrp="1"/>
          </p:cNvSpPr>
          <p:nvPr>
            <p:ph type="ftr" sz="quarter" idx="11"/>
          </p:nvPr>
        </p:nvSpPr>
        <p:spPr/>
        <p:txBody>
          <a:bodyPr rtlCol="0"/>
          <a:lstStyle/>
          <a:p>
            <a:pPr rtl="0"/>
            <a:endParaRPr lang="it-IT" dirty="0"/>
          </a:p>
        </p:txBody>
      </p:sp>
      <p:sp>
        <p:nvSpPr>
          <p:cNvPr id="6" name="Segnaposto numero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ttango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it-IT"/>
              <a:t>Fare clic per modificare lo stile del titolo dello schema</a:t>
            </a:r>
            <a:endParaRPr lang="it-IT" dirty="0"/>
          </a:p>
        </p:txBody>
      </p:sp>
      <p:sp>
        <p:nvSpPr>
          <p:cNvPr id="3" name="Segnaposto tes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Modificare gli stili del testo dello schema</a:t>
            </a:r>
            <a:endParaRPr lang="it-IT" dirty="0"/>
          </a:p>
        </p:txBody>
      </p:sp>
      <p:sp>
        <p:nvSpPr>
          <p:cNvPr id="4" name="Segnaposto data 3"/>
          <p:cNvSpPr>
            <a:spLocks noGrp="1"/>
          </p:cNvSpPr>
          <p:nvPr>
            <p:ph type="dt" sz="half" idx="10"/>
          </p:nvPr>
        </p:nvSpPr>
        <p:spPr/>
        <p:txBody>
          <a:bodyPr rtlCol="0"/>
          <a:lstStyle>
            <a:lvl1pPr>
              <a:defRPr>
                <a:solidFill>
                  <a:schemeClr val="accent1">
                    <a:lumMod val="75000"/>
                    <a:lumOff val="25000"/>
                  </a:schemeClr>
                </a:solidFill>
              </a:defRPr>
            </a:lvl1pPr>
          </a:lstStyle>
          <a:p>
            <a:pPr rtl="0"/>
            <a:fld id="{8460E87A-404B-43E1-8A8D-30D2BCF7A226}" type="datetime1">
              <a:rPr lang="it-IT" smtClean="0"/>
              <a:t>05/06/2024</a:t>
            </a:fld>
            <a:endParaRPr lang="it-IT" dirty="0"/>
          </a:p>
        </p:txBody>
      </p:sp>
      <p:sp>
        <p:nvSpPr>
          <p:cNvPr id="5" name="Segnaposto piè di pa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dirty="0"/>
          </a:p>
        </p:txBody>
      </p:sp>
      <p:sp>
        <p:nvSpPr>
          <p:cNvPr id="6" name="Segnaposto numero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ttango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it-IT" dirty="0"/>
          </a:p>
        </p:txBody>
      </p:sp>
      <p:sp>
        <p:nvSpPr>
          <p:cNvPr id="3" name="Segnaposto contenuto 2"/>
          <p:cNvSpPr>
            <a:spLocks noGrp="1"/>
          </p:cNvSpPr>
          <p:nvPr>
            <p:ph sz="half" idx="1"/>
          </p:nvPr>
        </p:nvSpPr>
        <p:spPr>
          <a:xfrm>
            <a:off x="581193" y="2228003"/>
            <a:ext cx="5422390"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contenuto 3"/>
          <p:cNvSpPr>
            <a:spLocks noGrp="1"/>
          </p:cNvSpPr>
          <p:nvPr>
            <p:ph sz="half" idx="2"/>
          </p:nvPr>
        </p:nvSpPr>
        <p:spPr>
          <a:xfrm>
            <a:off x="6188417" y="2228003"/>
            <a:ext cx="5422392" cy="3633047"/>
          </a:xfrm>
        </p:spPr>
        <p:txBody>
          <a:bodyPr rtlCol="0">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data 4"/>
          <p:cNvSpPr>
            <a:spLocks noGrp="1"/>
          </p:cNvSpPr>
          <p:nvPr>
            <p:ph type="dt" sz="half" idx="10"/>
          </p:nvPr>
        </p:nvSpPr>
        <p:spPr/>
        <p:txBody>
          <a:bodyPr rtlCol="0"/>
          <a:lstStyle/>
          <a:p>
            <a:pPr rtl="0"/>
            <a:fld id="{A8C6B7B6-6BDC-4A28-8E73-1A61448F0380}" type="datetime1">
              <a:rPr lang="it-IT" smtClean="0"/>
              <a:t>05/06/2024</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ttango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2" name="Titolo 1"/>
          <p:cNvSpPr>
            <a:spLocks noGrp="1"/>
          </p:cNvSpPr>
          <p:nvPr>
            <p:ph type="title"/>
          </p:nvPr>
        </p:nvSpPr>
        <p:spPr>
          <a:xfrm>
            <a:off x="581193" y="729658"/>
            <a:ext cx="11029616" cy="988332"/>
          </a:xfrm>
        </p:spPr>
        <p:txBody>
          <a:bodyPr rtlCol="0"/>
          <a:lstStyle/>
          <a:p>
            <a:pPr rtl="0"/>
            <a:r>
              <a:rPr lang="it-IT"/>
              <a:t>Fare clic per modificare lo stile del titolo dello schema</a:t>
            </a:r>
            <a:endParaRPr lang="it-IT" dirty="0"/>
          </a:p>
        </p:txBody>
      </p:sp>
      <p:sp>
        <p:nvSpPr>
          <p:cNvPr id="3" name="Segnaposto testo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581194" y="2926052"/>
            <a:ext cx="5393100"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217709" y="2926052"/>
            <a:ext cx="5393100" cy="2934999"/>
          </a:xfrm>
        </p:spPr>
        <p:txBody>
          <a:bodyPr rtlCol="0" anchor="t">
            <a:normAutofit/>
          </a:body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7" name="Segnaposto data 6"/>
          <p:cNvSpPr>
            <a:spLocks noGrp="1"/>
          </p:cNvSpPr>
          <p:nvPr>
            <p:ph type="dt" sz="half" idx="10"/>
          </p:nvPr>
        </p:nvSpPr>
        <p:spPr/>
        <p:txBody>
          <a:bodyPr rtlCol="0"/>
          <a:lstStyle/>
          <a:p>
            <a:pPr rtl="0"/>
            <a:fld id="{BFD3F342-B5CF-4467-B9DB-4E2655A2B423}" type="datetime1">
              <a:rPr lang="it-IT" smtClean="0"/>
              <a:t>05/06/2024</a:t>
            </a:fld>
            <a:endParaRPr lang="it-IT" dirty="0"/>
          </a:p>
        </p:txBody>
      </p:sp>
      <p:sp>
        <p:nvSpPr>
          <p:cNvPr id="8" name="Segnaposto piè di pagina 7"/>
          <p:cNvSpPr>
            <a:spLocks noGrp="1"/>
          </p:cNvSpPr>
          <p:nvPr>
            <p:ph type="ftr" sz="quarter" idx="11"/>
          </p:nvPr>
        </p:nvSpPr>
        <p:spPr/>
        <p:txBody>
          <a:bodyPr rtlCol="0"/>
          <a:lstStyle/>
          <a:p>
            <a:pPr rtl="0"/>
            <a:endParaRPr lang="it-IT" dirty="0"/>
          </a:p>
        </p:txBody>
      </p:sp>
      <p:sp>
        <p:nvSpPr>
          <p:cNvPr id="9" name="Segnaposto numero diapositiva 8"/>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ED8DD4B2-C3E2-48E8-85F3-188260B629C0}" type="datetime1">
              <a:rPr lang="it-IT" smtClean="0"/>
              <a:t>05/06/2024</a:t>
            </a:fld>
            <a:endParaRPr lang="it-IT" dirty="0"/>
          </a:p>
        </p:txBody>
      </p:sp>
      <p:sp>
        <p:nvSpPr>
          <p:cNvPr id="4" name="Segnaposto piè di pagina 3"/>
          <p:cNvSpPr>
            <a:spLocks noGrp="1"/>
          </p:cNvSpPr>
          <p:nvPr>
            <p:ph type="ftr" sz="quarter" idx="11"/>
          </p:nvPr>
        </p:nvSpPr>
        <p:spPr/>
        <p:txBody>
          <a:bodyPr rtlCol="0"/>
          <a:lstStyle/>
          <a:p>
            <a:pPr rtl="0"/>
            <a:endParaRPr lang="it-IT" dirty="0"/>
          </a:p>
        </p:txBody>
      </p:sp>
      <p:sp>
        <p:nvSpPr>
          <p:cNvPr id="5" name="Segnaposto numero diapositiva 4"/>
          <p:cNvSpPr>
            <a:spLocks noGrp="1"/>
          </p:cNvSpPr>
          <p:nvPr>
            <p:ph type="sldNum" sz="quarter" idx="12"/>
          </p:nvPr>
        </p:nvSpPr>
        <p:spPr/>
        <p:txBody>
          <a:bodyPr rtlCol="0"/>
          <a:lstStyle/>
          <a:p>
            <a:pPr rtl="0"/>
            <a:fld id="{D57F1E4F-1CFF-5643-939E-217C01CDF565}" type="slidenum">
              <a:rPr lang="it-IT" smtClean="0"/>
              <a:pPr/>
              <a:t>‹N›</a:t>
            </a:fld>
            <a:endParaRPr lang="it-IT" dirty="0"/>
          </a:p>
        </p:txBody>
      </p:sp>
      <p:sp>
        <p:nvSpPr>
          <p:cNvPr id="7" name="Rettango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8" name="Titolo 1"/>
          <p:cNvSpPr>
            <a:spLocks noGrp="1"/>
          </p:cNvSpPr>
          <p:nvPr>
            <p:ph type="title"/>
          </p:nvPr>
        </p:nvSpPr>
        <p:spPr>
          <a:xfrm>
            <a:off x="575894" y="729658"/>
            <a:ext cx="11029616" cy="988332"/>
          </a:xfrm>
        </p:spPr>
        <p:txBody>
          <a:bodyPr rtlCol="0"/>
          <a:lstStyle/>
          <a:p>
            <a:pPr rtl="0"/>
            <a:r>
              <a:rPr lang="it-IT"/>
              <a:t>Fare clic per modificare lo stile del titolo dello schema</a:t>
            </a:r>
            <a:endParaRPr lang="it-IT"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FF83F823-4EEB-4AE7-8B22-3110E500D1B4}" type="datetime1">
              <a:rPr lang="it-IT" smtClean="0"/>
              <a:t>05/06/2024</a:t>
            </a:fld>
            <a:endParaRPr lang="it-IT" dirty="0"/>
          </a:p>
        </p:txBody>
      </p:sp>
      <p:sp>
        <p:nvSpPr>
          <p:cNvPr id="3" name="Segnaposto piè di pagina 2"/>
          <p:cNvSpPr>
            <a:spLocks noGrp="1"/>
          </p:cNvSpPr>
          <p:nvPr>
            <p:ph type="ftr" sz="quarter" idx="11"/>
          </p:nvPr>
        </p:nvSpPr>
        <p:spPr/>
        <p:txBody>
          <a:bodyPr rtlCol="0"/>
          <a:lstStyle/>
          <a:p>
            <a:pPr rtl="0"/>
            <a:endParaRPr lang="it-IT" dirty="0"/>
          </a:p>
        </p:txBody>
      </p:sp>
      <p:sp>
        <p:nvSpPr>
          <p:cNvPr id="4" name="Segnaposto numero diapositiva 3"/>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ttango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it-IT"/>
              <a:t>Fare clic per modificare lo stile del titolo dello schema</a:t>
            </a:r>
            <a:endParaRPr lang="it-IT" dirty="0"/>
          </a:p>
        </p:txBody>
      </p:sp>
      <p:sp>
        <p:nvSpPr>
          <p:cNvPr id="3" name="Segnaposto contenuto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testo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lvl1pPr>
              <a:defRPr>
                <a:solidFill>
                  <a:schemeClr val="accent1">
                    <a:lumMod val="75000"/>
                    <a:lumOff val="25000"/>
                  </a:schemeClr>
                </a:solidFill>
              </a:defRPr>
            </a:lvl1pPr>
          </a:lstStyle>
          <a:p>
            <a:pPr rtl="0"/>
            <a:fld id="{37145F33-5E4E-49B7-BF39-AB2289E91211}" type="datetime1">
              <a:rPr lang="it-IT" smtClean="0"/>
              <a:t>05/06/2024</a:t>
            </a:fld>
            <a:endParaRPr lang="it-IT" dirty="0"/>
          </a:p>
        </p:txBody>
      </p:sp>
      <p:sp>
        <p:nvSpPr>
          <p:cNvPr id="6" name="Segnaposto piè di pa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it-IT" dirty="0"/>
          </a:p>
        </p:txBody>
      </p:sp>
      <p:sp>
        <p:nvSpPr>
          <p:cNvPr id="7" name="Segnaposto numero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it-IT"/>
              <a:t>Fare clic per modificare lo stile del titolo dello schema</a:t>
            </a:r>
            <a:endParaRPr lang="it-IT" dirty="0"/>
          </a:p>
        </p:txBody>
      </p:sp>
      <p:sp>
        <p:nvSpPr>
          <p:cNvPr id="3" name="Segnaposto immagine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it-IT"/>
              <a:t>Fare clic sull'icona per inserire un'immagine</a:t>
            </a:r>
            <a:endParaRPr lang="it-IT" dirty="0"/>
          </a:p>
        </p:txBody>
      </p:sp>
      <p:sp>
        <p:nvSpPr>
          <p:cNvPr id="4" name="Segnaposto testo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p>
            <a:pPr rtl="0"/>
            <a:fld id="{338C4A86-2147-43A1-9110-C8F45FAA8631}" type="datetime1">
              <a:rPr lang="it-IT" smtClean="0"/>
              <a:t>05/06/2024</a:t>
            </a:fld>
            <a:endParaRPr lang="it-IT" dirty="0"/>
          </a:p>
        </p:txBody>
      </p:sp>
      <p:sp>
        <p:nvSpPr>
          <p:cNvPr id="6" name="Segnaposto piè di pagina 5"/>
          <p:cNvSpPr>
            <a:spLocks noGrp="1"/>
          </p:cNvSpPr>
          <p:nvPr>
            <p:ph type="ftr" sz="quarter" idx="11"/>
          </p:nvPr>
        </p:nvSpPr>
        <p:spPr/>
        <p:txBody>
          <a:bodyPr rtlCol="0"/>
          <a:lstStyle/>
          <a:p>
            <a:pPr rtl="0"/>
            <a:endParaRPr lang="it-IT" dirty="0"/>
          </a:p>
        </p:txBody>
      </p:sp>
      <p:sp>
        <p:nvSpPr>
          <p:cNvPr id="7" name="Segnaposto numero diapositiva 6"/>
          <p:cNvSpPr>
            <a:spLocks noGrp="1"/>
          </p:cNvSpPr>
          <p:nvPr>
            <p:ph type="sldNum" sz="quarter" idx="12"/>
          </p:nvPr>
        </p:nvSpPr>
        <p:spPr/>
        <p:txBody>
          <a:bodyPr rtlCol="0"/>
          <a:lstStyle/>
          <a:p>
            <a:pPr rtl="0"/>
            <a:fld id="{D57F1E4F-1CFF-5643-939E-217C01CDF565}" type="slidenum">
              <a:rPr lang="it-IT" smtClean="0"/>
              <a:pPr/>
              <a:t>‹N›</a:t>
            </a:fld>
            <a:endParaRPr lang="it-IT"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it-IT"/>
              <a:t>Fare clic per modificare lo stile del titolo</a:t>
            </a:r>
            <a:endParaRPr lang="it-IT" dirty="0"/>
          </a:p>
        </p:txBody>
      </p:sp>
      <p:sp>
        <p:nvSpPr>
          <p:cNvPr id="3" name="Segnaposto tes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dat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9F3A7810-D3C5-4121-96C0-0361F9B18797}" type="datetime1">
              <a:rPr lang="it-IT" smtClean="0"/>
              <a:t>05/06/2024</a:t>
            </a:fld>
            <a:endParaRPr lang="it-IT" dirty="0"/>
          </a:p>
        </p:txBody>
      </p:sp>
      <p:sp>
        <p:nvSpPr>
          <p:cNvPr id="5" name="Segnaposto piè di pa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it-IT" dirty="0"/>
          </a:p>
        </p:txBody>
      </p:sp>
      <p:sp>
        <p:nvSpPr>
          <p:cNvPr id="6" name="Segnaposto numero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it-IT" smtClean="0"/>
              <a:pPr/>
              <a:t>‹N›</a:t>
            </a:fld>
            <a:endParaRPr lang="it-IT" dirty="0"/>
          </a:p>
        </p:txBody>
      </p:sp>
      <p:sp>
        <p:nvSpPr>
          <p:cNvPr id="9" name="Rettango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0" name="Rettango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1" name="Rettango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5.jpeg"/><Relationship Id="rId5" Type="http://schemas.openxmlformats.org/officeDocument/2006/relationships/diagramLayout" Target="../diagrams/layout1.xml"/><Relationship Id="rId10" Type="http://schemas.openxmlformats.org/officeDocument/2006/relationships/image" Target="../media/image4.png"/><Relationship Id="rId4" Type="http://schemas.openxmlformats.org/officeDocument/2006/relationships/diagramData" Target="../diagrams/data1.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ttango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7" name="Immagine 6" descr="Connessioni digitali">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ttango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ttango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ttango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ttango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 name="Tito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it-IT" dirty="0">
                <a:solidFill>
                  <a:schemeClr val="bg1"/>
                </a:solidFill>
              </a:rPr>
              <a:t>App di Gestione DB per Ristoranti di Treviso</a:t>
            </a:r>
          </a:p>
        </p:txBody>
      </p:sp>
      <p:sp>
        <p:nvSpPr>
          <p:cNvPr id="3" name="Sottotito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it-IT" dirty="0">
                <a:solidFill>
                  <a:srgbClr val="7CEBFF"/>
                </a:solidFill>
              </a:rPr>
              <a:t>Creato da Tommaso Guzzo</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ttangolo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pic>
        <p:nvPicPr>
          <p:cNvPr id="8" name="Segnaposto contenuto 4" descr="Numeri digitali">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57130" y="0"/>
            <a:ext cx="12191980" cy="6857990"/>
          </a:xfrm>
          <a:prstGeom prst="rect">
            <a:avLst/>
          </a:prstGeom>
        </p:spPr>
      </p:pic>
      <p:grpSp>
        <p:nvGrpSpPr>
          <p:cNvPr id="15" name="Gruppo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ttangolo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ttangolo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ttangolo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rtlCol="0" anchor="ctr">
            <a:normAutofit/>
          </a:bodyPr>
          <a:lstStyle/>
          <a:p>
            <a:pPr algn="ctr" rtl="0"/>
            <a:r>
              <a:rPr lang="it-IT" dirty="0"/>
              <a:t>Argomenti</a:t>
            </a:r>
          </a:p>
        </p:txBody>
      </p:sp>
      <p:graphicFrame>
        <p:nvGraphicFramePr>
          <p:cNvPr id="6" name="Segnaposto contenuto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1916625708"/>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Immagine 2">
            <a:extLst>
              <a:ext uri="{FF2B5EF4-FFF2-40B4-BE49-F238E27FC236}">
                <a16:creationId xmlns:a16="http://schemas.microsoft.com/office/drawing/2014/main" id="{8845708F-04E4-BEDF-6CA1-8B949D9759D7}"/>
              </a:ext>
            </a:extLst>
          </p:cNvPr>
          <p:cNvPicPr>
            <a:picLocks noChangeAspect="1"/>
          </p:cNvPicPr>
          <p:nvPr/>
        </p:nvPicPr>
        <p:blipFill>
          <a:blip r:embed="rId9"/>
          <a:stretch>
            <a:fillRect/>
          </a:stretch>
        </p:blipFill>
        <p:spPr>
          <a:xfrm>
            <a:off x="952092" y="2701768"/>
            <a:ext cx="555099" cy="450321"/>
          </a:xfrm>
          <a:prstGeom prst="rect">
            <a:avLst/>
          </a:prstGeom>
        </p:spPr>
      </p:pic>
      <p:pic>
        <p:nvPicPr>
          <p:cNvPr id="4" name="Immagine 3">
            <a:extLst>
              <a:ext uri="{FF2B5EF4-FFF2-40B4-BE49-F238E27FC236}">
                <a16:creationId xmlns:a16="http://schemas.microsoft.com/office/drawing/2014/main" id="{1C7FEF20-3AB0-F140-7B94-FAD12CB9091C}"/>
              </a:ext>
            </a:extLst>
          </p:cNvPr>
          <p:cNvPicPr>
            <a:picLocks noChangeAspect="1"/>
          </p:cNvPicPr>
          <p:nvPr/>
        </p:nvPicPr>
        <p:blipFill>
          <a:blip r:embed="rId10"/>
          <a:stretch>
            <a:fillRect/>
          </a:stretch>
        </p:blipFill>
        <p:spPr>
          <a:xfrm>
            <a:off x="1188384" y="3713522"/>
            <a:ext cx="597553" cy="597553"/>
          </a:xfrm>
          <a:prstGeom prst="rect">
            <a:avLst/>
          </a:prstGeom>
        </p:spPr>
      </p:pic>
      <p:pic>
        <p:nvPicPr>
          <p:cNvPr id="4100" name="Picture 4" descr="Black star icon - Free black star icons">
            <a:extLst>
              <a:ext uri="{FF2B5EF4-FFF2-40B4-BE49-F238E27FC236}">
                <a16:creationId xmlns:a16="http://schemas.microsoft.com/office/drawing/2014/main" id="{B50B80D9-C2FD-41BF-FF75-75647BD4E3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8711" y="4798146"/>
            <a:ext cx="450321" cy="450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322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A70516-6895-448E-9D98-87DFF1082084}"/>
              </a:ext>
            </a:extLst>
          </p:cNvPr>
          <p:cNvSpPr>
            <a:spLocks noGrp="1"/>
          </p:cNvSpPr>
          <p:nvPr>
            <p:ph type="title"/>
          </p:nvPr>
        </p:nvSpPr>
        <p:spPr/>
        <p:txBody>
          <a:bodyPr/>
          <a:lstStyle/>
          <a:p>
            <a:r>
              <a:rPr lang="it-IT" dirty="0"/>
              <a:t>Idea di partenza</a:t>
            </a:r>
          </a:p>
        </p:txBody>
      </p:sp>
      <p:sp>
        <p:nvSpPr>
          <p:cNvPr id="3" name="Segnaposto contenuto 2">
            <a:extLst>
              <a:ext uri="{FF2B5EF4-FFF2-40B4-BE49-F238E27FC236}">
                <a16:creationId xmlns:a16="http://schemas.microsoft.com/office/drawing/2014/main" id="{099BBD5F-AE32-48C7-0795-D6C51B982B0E}"/>
              </a:ext>
            </a:extLst>
          </p:cNvPr>
          <p:cNvSpPr>
            <a:spLocks noGrp="1"/>
          </p:cNvSpPr>
          <p:nvPr>
            <p:ph idx="1"/>
          </p:nvPr>
        </p:nvSpPr>
        <p:spPr>
          <a:xfrm>
            <a:off x="581193" y="2180496"/>
            <a:ext cx="5262396" cy="3678303"/>
          </a:xfrm>
        </p:spPr>
        <p:txBody>
          <a:bodyPr/>
          <a:lstStyle/>
          <a:p>
            <a:pPr marL="0" indent="0">
              <a:buNone/>
            </a:pPr>
            <a:r>
              <a:rPr lang="it-IT" dirty="0"/>
              <a:t>Durante l'anno scolastico, ci sono stati assegnati diversi progetti da svolgere in varie materie. Uno di questi progetti ha coinvolto l'integrazione tra le discipline di Informatica e TPS (Tecnologie e Progettazione di Sistemi Informatici e di Telecomunicazioni). </a:t>
            </a:r>
          </a:p>
          <a:p>
            <a:pPr marL="0" indent="0">
              <a:buNone/>
            </a:pPr>
            <a:r>
              <a:rPr lang="it-IT" dirty="0"/>
              <a:t>Da questa collaborazione è nata l'idea di sviluppare un'applicazione Java per la gestione dei ristoranti nella provincia di Treviso. L'applicazione utilizza un database MySQL per l'archiviazione dei dati e impiega file XML per la comunicazione e lo scambio di informazioni.</a:t>
            </a:r>
          </a:p>
        </p:txBody>
      </p:sp>
      <p:pic>
        <p:nvPicPr>
          <p:cNvPr id="1026" name="Picture 2" descr="Cos'è MySQL e a cosa serve">
            <a:extLst>
              <a:ext uri="{FF2B5EF4-FFF2-40B4-BE49-F238E27FC236}">
                <a16:creationId xmlns:a16="http://schemas.microsoft.com/office/drawing/2014/main" id="{D778EA25-552D-82B3-38EC-B2ADC79A4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1643" y="1530349"/>
            <a:ext cx="3940969" cy="26273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azione su linguaggio di programmazione Java - AKT S.r.l.">
            <a:extLst>
              <a:ext uri="{FF2B5EF4-FFF2-40B4-BE49-F238E27FC236}">
                <a16:creationId xmlns:a16="http://schemas.microsoft.com/office/drawing/2014/main" id="{D18585BD-F600-1526-9513-ABE7036C96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244" y="4044437"/>
            <a:ext cx="3512344" cy="2195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0716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F124D1-301A-D044-BA44-AD77E93E612F}"/>
              </a:ext>
            </a:extLst>
          </p:cNvPr>
          <p:cNvSpPr>
            <a:spLocks noGrp="1"/>
          </p:cNvSpPr>
          <p:nvPr>
            <p:ph type="title"/>
          </p:nvPr>
        </p:nvSpPr>
        <p:spPr/>
        <p:txBody>
          <a:bodyPr/>
          <a:lstStyle/>
          <a:p>
            <a:r>
              <a:rPr lang="it-IT" dirty="0"/>
              <a:t>ARCHITETTURA</a:t>
            </a:r>
          </a:p>
        </p:txBody>
      </p:sp>
      <p:sp>
        <p:nvSpPr>
          <p:cNvPr id="4" name="CasellaDiTesto 3">
            <a:extLst>
              <a:ext uri="{FF2B5EF4-FFF2-40B4-BE49-F238E27FC236}">
                <a16:creationId xmlns:a16="http://schemas.microsoft.com/office/drawing/2014/main" id="{8A8BEC9A-516F-DA01-6FA8-6D4DDD4612A4}"/>
              </a:ext>
            </a:extLst>
          </p:cNvPr>
          <p:cNvSpPr txBox="1"/>
          <p:nvPr/>
        </p:nvSpPr>
        <p:spPr>
          <a:xfrm>
            <a:off x="581192" y="1993106"/>
            <a:ext cx="5591008" cy="3416320"/>
          </a:xfrm>
          <a:prstGeom prst="rect">
            <a:avLst/>
          </a:prstGeom>
          <a:noFill/>
        </p:spPr>
        <p:txBody>
          <a:bodyPr wrap="square" rtlCol="0">
            <a:spAutoFit/>
          </a:bodyPr>
          <a:lstStyle/>
          <a:p>
            <a:r>
              <a:rPr lang="it-IT" dirty="0"/>
              <a:t>Il sistema è formato complessivamente da un database, due pagine web con linguaggio</a:t>
            </a:r>
          </a:p>
          <a:p>
            <a:r>
              <a:rPr lang="it-IT" dirty="0"/>
              <a:t>PHP e un’applicazione in linguaggio Java.</a:t>
            </a:r>
          </a:p>
          <a:p>
            <a:endParaRPr lang="it-IT" dirty="0"/>
          </a:p>
          <a:p>
            <a:r>
              <a:rPr lang="it-IT" dirty="0"/>
              <a:t>Le pagine PHP fungono da intermediario tra il database e l'applicazione Java, facilitando la connessione e la comunicazione tramite messaggi XML.</a:t>
            </a:r>
          </a:p>
          <a:p>
            <a:endParaRPr lang="it-IT" dirty="0"/>
          </a:p>
          <a:p>
            <a:r>
              <a:rPr lang="it-IT" dirty="0"/>
              <a:t>Di seguito ci sono i vari passaggi che vengono eseguiti dall’applicazione</a:t>
            </a:r>
          </a:p>
          <a:p>
            <a:endParaRPr lang="it-IT" dirty="0"/>
          </a:p>
          <a:p>
            <a:endParaRPr lang="it-IT" dirty="0"/>
          </a:p>
        </p:txBody>
      </p:sp>
      <p:pic>
        <p:nvPicPr>
          <p:cNvPr id="8" name="Immagine 7">
            <a:extLst>
              <a:ext uri="{FF2B5EF4-FFF2-40B4-BE49-F238E27FC236}">
                <a16:creationId xmlns:a16="http://schemas.microsoft.com/office/drawing/2014/main" id="{FDEB1A55-7E42-9C48-3C99-5A718A89CE65}"/>
              </a:ext>
            </a:extLst>
          </p:cNvPr>
          <p:cNvPicPr>
            <a:picLocks noChangeAspect="1"/>
          </p:cNvPicPr>
          <p:nvPr/>
        </p:nvPicPr>
        <p:blipFill>
          <a:blip r:embed="rId2"/>
          <a:stretch>
            <a:fillRect/>
          </a:stretch>
        </p:blipFill>
        <p:spPr>
          <a:xfrm>
            <a:off x="9043905" y="4490012"/>
            <a:ext cx="2698299" cy="2186008"/>
          </a:xfrm>
          <a:prstGeom prst="rect">
            <a:avLst/>
          </a:prstGeom>
        </p:spPr>
      </p:pic>
      <p:pic>
        <p:nvPicPr>
          <p:cNvPr id="10" name="Immagine 9">
            <a:extLst>
              <a:ext uri="{FF2B5EF4-FFF2-40B4-BE49-F238E27FC236}">
                <a16:creationId xmlns:a16="http://schemas.microsoft.com/office/drawing/2014/main" id="{25CA775A-AF6B-BEB4-BB8E-9C75C0764EFD}"/>
              </a:ext>
            </a:extLst>
          </p:cNvPr>
          <p:cNvPicPr>
            <a:picLocks noChangeAspect="1"/>
          </p:cNvPicPr>
          <p:nvPr/>
        </p:nvPicPr>
        <p:blipFill>
          <a:blip r:embed="rId3"/>
          <a:stretch>
            <a:fillRect/>
          </a:stretch>
        </p:blipFill>
        <p:spPr>
          <a:xfrm>
            <a:off x="6172200" y="2055290"/>
            <a:ext cx="2536514" cy="2050203"/>
          </a:xfrm>
          <a:prstGeom prst="rect">
            <a:avLst/>
          </a:prstGeom>
        </p:spPr>
      </p:pic>
      <p:pic>
        <p:nvPicPr>
          <p:cNvPr id="12" name="Immagine 11">
            <a:extLst>
              <a:ext uri="{FF2B5EF4-FFF2-40B4-BE49-F238E27FC236}">
                <a16:creationId xmlns:a16="http://schemas.microsoft.com/office/drawing/2014/main" id="{EB93EC1A-BCA8-0A9E-CE1D-999885950573}"/>
              </a:ext>
            </a:extLst>
          </p:cNvPr>
          <p:cNvPicPr>
            <a:picLocks noChangeAspect="1"/>
          </p:cNvPicPr>
          <p:nvPr/>
        </p:nvPicPr>
        <p:blipFill>
          <a:blip r:embed="rId4"/>
          <a:stretch>
            <a:fillRect/>
          </a:stretch>
        </p:blipFill>
        <p:spPr>
          <a:xfrm>
            <a:off x="785392" y="5004283"/>
            <a:ext cx="2362705" cy="1853717"/>
          </a:xfrm>
          <a:prstGeom prst="rect">
            <a:avLst/>
          </a:prstGeom>
        </p:spPr>
      </p:pic>
      <p:sp>
        <p:nvSpPr>
          <p:cNvPr id="13" name="CasellaDiTesto 12">
            <a:extLst>
              <a:ext uri="{FF2B5EF4-FFF2-40B4-BE49-F238E27FC236}">
                <a16:creationId xmlns:a16="http://schemas.microsoft.com/office/drawing/2014/main" id="{040BAE5D-29AA-505D-8DBD-2B16CF8F485C}"/>
              </a:ext>
            </a:extLst>
          </p:cNvPr>
          <p:cNvSpPr txBox="1"/>
          <p:nvPr/>
        </p:nvSpPr>
        <p:spPr>
          <a:xfrm>
            <a:off x="8972550" y="2372546"/>
            <a:ext cx="2350293" cy="369332"/>
          </a:xfrm>
          <a:prstGeom prst="rect">
            <a:avLst/>
          </a:prstGeom>
          <a:noFill/>
        </p:spPr>
        <p:txBody>
          <a:bodyPr wrap="square" rtlCol="0">
            <a:spAutoFit/>
          </a:bodyPr>
          <a:lstStyle/>
          <a:p>
            <a:r>
              <a:rPr lang="it-IT" dirty="0"/>
              <a:t>Eliminazione</a:t>
            </a:r>
          </a:p>
        </p:txBody>
      </p:sp>
      <p:sp>
        <p:nvSpPr>
          <p:cNvPr id="14" name="CasellaDiTesto 13">
            <a:extLst>
              <a:ext uri="{FF2B5EF4-FFF2-40B4-BE49-F238E27FC236}">
                <a16:creationId xmlns:a16="http://schemas.microsoft.com/office/drawing/2014/main" id="{9CDA4EB2-434A-280C-4603-510B82D5F36F}"/>
              </a:ext>
            </a:extLst>
          </p:cNvPr>
          <p:cNvSpPr txBox="1"/>
          <p:nvPr/>
        </p:nvSpPr>
        <p:spPr>
          <a:xfrm>
            <a:off x="7477042" y="5131415"/>
            <a:ext cx="1643062" cy="369332"/>
          </a:xfrm>
          <a:prstGeom prst="rect">
            <a:avLst/>
          </a:prstGeom>
          <a:noFill/>
        </p:spPr>
        <p:txBody>
          <a:bodyPr wrap="square" rtlCol="0">
            <a:spAutoFit/>
          </a:bodyPr>
          <a:lstStyle/>
          <a:p>
            <a:r>
              <a:rPr lang="it-IT" dirty="0"/>
              <a:t>Visualizzazione</a:t>
            </a:r>
          </a:p>
        </p:txBody>
      </p:sp>
      <p:sp>
        <p:nvSpPr>
          <p:cNvPr id="15" name="CasellaDiTesto 14">
            <a:extLst>
              <a:ext uri="{FF2B5EF4-FFF2-40B4-BE49-F238E27FC236}">
                <a16:creationId xmlns:a16="http://schemas.microsoft.com/office/drawing/2014/main" id="{09B78949-BE15-6E9A-6B67-455497011355}"/>
              </a:ext>
            </a:extLst>
          </p:cNvPr>
          <p:cNvSpPr txBox="1"/>
          <p:nvPr/>
        </p:nvSpPr>
        <p:spPr>
          <a:xfrm>
            <a:off x="3576808" y="5131415"/>
            <a:ext cx="1344978" cy="369332"/>
          </a:xfrm>
          <a:prstGeom prst="rect">
            <a:avLst/>
          </a:prstGeom>
          <a:noFill/>
        </p:spPr>
        <p:txBody>
          <a:bodyPr wrap="square" rtlCol="0">
            <a:spAutoFit/>
          </a:bodyPr>
          <a:lstStyle/>
          <a:p>
            <a:r>
              <a:rPr lang="it-IT" dirty="0"/>
              <a:t>Inserimento</a:t>
            </a:r>
          </a:p>
        </p:txBody>
      </p:sp>
    </p:spTree>
    <p:extLst>
      <p:ext uri="{BB962C8B-B14F-4D97-AF65-F5344CB8AC3E}">
        <p14:creationId xmlns:p14="http://schemas.microsoft.com/office/powerpoint/2010/main" val="1995739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7150FA6-2F2C-0857-489E-3D505C7ABC63}"/>
              </a:ext>
            </a:extLst>
          </p:cNvPr>
          <p:cNvSpPr>
            <a:spLocks noGrp="1"/>
          </p:cNvSpPr>
          <p:nvPr>
            <p:ph type="title"/>
          </p:nvPr>
        </p:nvSpPr>
        <p:spPr/>
        <p:txBody>
          <a:bodyPr/>
          <a:lstStyle/>
          <a:p>
            <a:r>
              <a:rPr lang="it-IT" dirty="0"/>
              <a:t>DATABASE MYSQL</a:t>
            </a:r>
          </a:p>
        </p:txBody>
      </p:sp>
      <p:sp>
        <p:nvSpPr>
          <p:cNvPr id="3" name="Segnaposto contenuto 2">
            <a:extLst>
              <a:ext uri="{FF2B5EF4-FFF2-40B4-BE49-F238E27FC236}">
                <a16:creationId xmlns:a16="http://schemas.microsoft.com/office/drawing/2014/main" id="{F291B326-DB35-7E36-FFE3-B190026C2D02}"/>
              </a:ext>
            </a:extLst>
          </p:cNvPr>
          <p:cNvSpPr>
            <a:spLocks noGrp="1"/>
          </p:cNvSpPr>
          <p:nvPr>
            <p:ph idx="1"/>
          </p:nvPr>
        </p:nvSpPr>
        <p:spPr>
          <a:xfrm>
            <a:off x="745500" y="2085887"/>
            <a:ext cx="5540470" cy="1305654"/>
          </a:xfrm>
        </p:spPr>
        <p:txBody>
          <a:bodyPr>
            <a:normAutofit/>
          </a:bodyPr>
          <a:lstStyle/>
          <a:p>
            <a:pPr marL="0" indent="0">
              <a:buNone/>
            </a:pPr>
            <a:r>
              <a:rPr lang="it-IT" dirty="0"/>
              <a:t>Il database ha tre tabelle: Comuni, Ristoranti e Servizi. La tabella Ristoranti contiene due chiavi esterne che collegano alle tabelle Comuni e Servizi. </a:t>
            </a:r>
          </a:p>
        </p:txBody>
      </p:sp>
      <p:pic>
        <p:nvPicPr>
          <p:cNvPr id="8" name="Immagine 7">
            <a:extLst>
              <a:ext uri="{FF2B5EF4-FFF2-40B4-BE49-F238E27FC236}">
                <a16:creationId xmlns:a16="http://schemas.microsoft.com/office/drawing/2014/main" id="{9E2C68E5-3F9A-407F-2A04-5C1626DF15CC}"/>
              </a:ext>
            </a:extLst>
          </p:cNvPr>
          <p:cNvPicPr>
            <a:picLocks noChangeAspect="1"/>
          </p:cNvPicPr>
          <p:nvPr/>
        </p:nvPicPr>
        <p:blipFill>
          <a:blip r:embed="rId2"/>
          <a:stretch>
            <a:fillRect/>
          </a:stretch>
        </p:blipFill>
        <p:spPr>
          <a:xfrm>
            <a:off x="3779044" y="3201722"/>
            <a:ext cx="7800059" cy="3656278"/>
          </a:xfrm>
          <a:prstGeom prst="rect">
            <a:avLst/>
          </a:prstGeom>
        </p:spPr>
      </p:pic>
      <p:sp>
        <p:nvSpPr>
          <p:cNvPr id="9" name="CasellaDiTesto 8">
            <a:extLst>
              <a:ext uri="{FF2B5EF4-FFF2-40B4-BE49-F238E27FC236}">
                <a16:creationId xmlns:a16="http://schemas.microsoft.com/office/drawing/2014/main" id="{4F6BB481-EABC-58CE-8B31-E49DC87093B9}"/>
              </a:ext>
            </a:extLst>
          </p:cNvPr>
          <p:cNvSpPr txBox="1"/>
          <p:nvPr/>
        </p:nvSpPr>
        <p:spPr>
          <a:xfrm>
            <a:off x="581192" y="3581360"/>
            <a:ext cx="4736306" cy="369332"/>
          </a:xfrm>
          <a:prstGeom prst="rect">
            <a:avLst/>
          </a:prstGeom>
          <a:noFill/>
        </p:spPr>
        <p:txBody>
          <a:bodyPr wrap="square" rtlCol="0">
            <a:spAutoFit/>
          </a:bodyPr>
          <a:lstStyle/>
          <a:p>
            <a:r>
              <a:rPr lang="it-IT" dirty="0"/>
              <a:t>Schema logico per progettazione database:</a:t>
            </a:r>
          </a:p>
        </p:txBody>
      </p:sp>
    </p:spTree>
    <p:extLst>
      <p:ext uri="{BB962C8B-B14F-4D97-AF65-F5344CB8AC3E}">
        <p14:creationId xmlns:p14="http://schemas.microsoft.com/office/powerpoint/2010/main" val="1931735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EB7FBC-24FE-1682-8D7E-D2B77E756865}"/>
              </a:ext>
            </a:extLst>
          </p:cNvPr>
          <p:cNvSpPr>
            <a:spLocks noGrp="1"/>
          </p:cNvSpPr>
          <p:nvPr>
            <p:ph type="title"/>
          </p:nvPr>
        </p:nvSpPr>
        <p:spPr/>
        <p:txBody>
          <a:bodyPr/>
          <a:lstStyle/>
          <a:p>
            <a:r>
              <a:rPr lang="it-IT" dirty="0"/>
              <a:t>WEB SERVICE PHP</a:t>
            </a:r>
          </a:p>
        </p:txBody>
      </p:sp>
      <p:pic>
        <p:nvPicPr>
          <p:cNvPr id="5122" name="Picture 2" descr="PHP - Wikipedia">
            <a:extLst>
              <a:ext uri="{FF2B5EF4-FFF2-40B4-BE49-F238E27FC236}">
                <a16:creationId xmlns:a16="http://schemas.microsoft.com/office/drawing/2014/main" id="{3079FEDA-BBE0-55F4-CBF8-E096F581B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9226" y="2301940"/>
            <a:ext cx="2914650" cy="1571625"/>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90F2D462-A215-24CD-556A-7C9F158272D2}"/>
              </a:ext>
            </a:extLst>
          </p:cNvPr>
          <p:cNvSpPr txBox="1"/>
          <p:nvPr/>
        </p:nvSpPr>
        <p:spPr>
          <a:xfrm>
            <a:off x="507206" y="1957388"/>
            <a:ext cx="8122444" cy="2585323"/>
          </a:xfrm>
          <a:prstGeom prst="rect">
            <a:avLst/>
          </a:prstGeom>
          <a:noFill/>
        </p:spPr>
        <p:txBody>
          <a:bodyPr wrap="square" rtlCol="0">
            <a:spAutoFit/>
          </a:bodyPr>
          <a:lstStyle/>
          <a:p>
            <a:r>
              <a:rPr lang="it-IT" dirty="0"/>
              <a:t>Il Web-service ha tre scopi principali, corrispondenti alle funzionalità delle due pagine PHP : fornire un xml per visualizzazione, aggiungere un nuovo ristorante , eliminare il ristorante dato il suo codice</a:t>
            </a:r>
          </a:p>
          <a:p>
            <a:endParaRPr lang="it-IT" dirty="0"/>
          </a:p>
          <a:p>
            <a:r>
              <a:rPr lang="it-IT" dirty="0"/>
              <a:t>La prima pagina PHP crea il documento XML con i dati dei ristoranti del database. La seconda pagina PHP gestisce l'inserimento e l'eliminazione dei ristoranti, determinando l'azione da eseguire tramite un parametro in input ('aggiungere' o 'eliminare').</a:t>
            </a:r>
          </a:p>
          <a:p>
            <a:endParaRPr lang="it-IT" dirty="0"/>
          </a:p>
        </p:txBody>
      </p:sp>
      <p:pic>
        <p:nvPicPr>
          <p:cNvPr id="2050" name="Picture 2" descr="PHP Code icon PNG and SVG Vector Free Download">
            <a:extLst>
              <a:ext uri="{FF2B5EF4-FFF2-40B4-BE49-F238E27FC236}">
                <a16:creationId xmlns:a16="http://schemas.microsoft.com/office/drawing/2014/main" id="{61F9C6E3-A648-0E94-E8C3-8761889FA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6765" y="4784143"/>
            <a:ext cx="1871663" cy="138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3839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06369E-ABC0-6024-31A6-1CD002A67E76}"/>
              </a:ext>
            </a:extLst>
          </p:cNvPr>
          <p:cNvSpPr>
            <a:spLocks noGrp="1"/>
          </p:cNvSpPr>
          <p:nvPr>
            <p:ph type="title"/>
          </p:nvPr>
        </p:nvSpPr>
        <p:spPr/>
        <p:txBody>
          <a:bodyPr/>
          <a:lstStyle/>
          <a:p>
            <a:r>
              <a:rPr lang="it-IT" dirty="0"/>
              <a:t>Interfaccia grafica java</a:t>
            </a:r>
          </a:p>
        </p:txBody>
      </p:sp>
      <p:pic>
        <p:nvPicPr>
          <p:cNvPr id="5" name="Immagine 4">
            <a:extLst>
              <a:ext uri="{FF2B5EF4-FFF2-40B4-BE49-F238E27FC236}">
                <a16:creationId xmlns:a16="http://schemas.microsoft.com/office/drawing/2014/main" id="{73F3AD25-4EF2-0BEF-226E-EF00E6FB5929}"/>
              </a:ext>
            </a:extLst>
          </p:cNvPr>
          <p:cNvPicPr>
            <a:picLocks noChangeAspect="1"/>
          </p:cNvPicPr>
          <p:nvPr/>
        </p:nvPicPr>
        <p:blipFill>
          <a:blip r:embed="rId2"/>
          <a:stretch>
            <a:fillRect/>
          </a:stretch>
        </p:blipFill>
        <p:spPr>
          <a:xfrm>
            <a:off x="5645163" y="1807606"/>
            <a:ext cx="3506765" cy="2771538"/>
          </a:xfrm>
          <a:prstGeom prst="rect">
            <a:avLst/>
          </a:prstGeom>
        </p:spPr>
      </p:pic>
      <p:pic>
        <p:nvPicPr>
          <p:cNvPr id="7" name="Immagine 6">
            <a:extLst>
              <a:ext uri="{FF2B5EF4-FFF2-40B4-BE49-F238E27FC236}">
                <a16:creationId xmlns:a16="http://schemas.microsoft.com/office/drawing/2014/main" id="{D65659EC-C2F4-36C9-120E-AB1C2406F5EB}"/>
              </a:ext>
            </a:extLst>
          </p:cNvPr>
          <p:cNvPicPr>
            <a:picLocks noChangeAspect="1"/>
          </p:cNvPicPr>
          <p:nvPr/>
        </p:nvPicPr>
        <p:blipFill>
          <a:blip r:embed="rId3"/>
          <a:stretch>
            <a:fillRect/>
          </a:stretch>
        </p:blipFill>
        <p:spPr>
          <a:xfrm>
            <a:off x="8027181" y="3514725"/>
            <a:ext cx="3403892" cy="2945148"/>
          </a:xfrm>
          <a:prstGeom prst="rect">
            <a:avLst/>
          </a:prstGeom>
        </p:spPr>
      </p:pic>
      <p:pic>
        <p:nvPicPr>
          <p:cNvPr id="9" name="Immagine 8">
            <a:extLst>
              <a:ext uri="{FF2B5EF4-FFF2-40B4-BE49-F238E27FC236}">
                <a16:creationId xmlns:a16="http://schemas.microsoft.com/office/drawing/2014/main" id="{EA89DC08-844B-3D59-5668-7A32BE2788B7}"/>
              </a:ext>
            </a:extLst>
          </p:cNvPr>
          <p:cNvPicPr>
            <a:picLocks noChangeAspect="1"/>
          </p:cNvPicPr>
          <p:nvPr/>
        </p:nvPicPr>
        <p:blipFill>
          <a:blip r:embed="rId4"/>
          <a:stretch>
            <a:fillRect/>
          </a:stretch>
        </p:blipFill>
        <p:spPr>
          <a:xfrm>
            <a:off x="2980028" y="5023867"/>
            <a:ext cx="4180917" cy="1131977"/>
          </a:xfrm>
          <a:prstGeom prst="rect">
            <a:avLst/>
          </a:prstGeom>
        </p:spPr>
      </p:pic>
      <p:sp>
        <p:nvSpPr>
          <p:cNvPr id="10" name="CasellaDiTesto 9">
            <a:extLst>
              <a:ext uri="{FF2B5EF4-FFF2-40B4-BE49-F238E27FC236}">
                <a16:creationId xmlns:a16="http://schemas.microsoft.com/office/drawing/2014/main" id="{63882861-F6A2-642F-4201-BA2902495F67}"/>
              </a:ext>
            </a:extLst>
          </p:cNvPr>
          <p:cNvSpPr txBox="1"/>
          <p:nvPr/>
        </p:nvSpPr>
        <p:spPr>
          <a:xfrm>
            <a:off x="581192" y="2082403"/>
            <a:ext cx="4212264" cy="2382441"/>
          </a:xfrm>
          <a:prstGeom prst="rect">
            <a:avLst/>
          </a:prstGeom>
          <a:noFill/>
        </p:spPr>
        <p:txBody>
          <a:bodyPr wrap="square" rtlCol="0">
            <a:spAutoFit/>
          </a:bodyPr>
          <a:lstStyle/>
          <a:p>
            <a:r>
              <a:rPr lang="it-IT" dirty="0"/>
              <a:t>Per quanto riguarda l’interfaccia grafica ho seguito lo schema di progettazione MVC(Model View Control), ho creato successivamente il file il file XSDRistoranti.xsd per fare la generazione automatica della classe Java ProvinciaTreviso.java tramite l’applicazione xjc.bat </a:t>
            </a:r>
          </a:p>
        </p:txBody>
      </p:sp>
      <p:pic>
        <p:nvPicPr>
          <p:cNvPr id="1026" name="Picture 2" descr="Java (linguaggio di programmazione) - Wikipedia">
            <a:extLst>
              <a:ext uri="{FF2B5EF4-FFF2-40B4-BE49-F238E27FC236}">
                <a16:creationId xmlns:a16="http://schemas.microsoft.com/office/drawing/2014/main" id="{D6CCA8B9-16F1-E6A0-7B59-A839EC70D1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7" y="4708102"/>
            <a:ext cx="1070805" cy="1997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9683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09DED7-F434-7AE2-6954-1EE6E0396515}"/>
              </a:ext>
            </a:extLst>
          </p:cNvPr>
          <p:cNvSpPr>
            <a:spLocks noGrp="1"/>
          </p:cNvSpPr>
          <p:nvPr>
            <p:ph type="title"/>
          </p:nvPr>
        </p:nvSpPr>
        <p:spPr/>
        <p:txBody>
          <a:bodyPr/>
          <a:lstStyle/>
          <a:p>
            <a:r>
              <a:rPr lang="it-IT" dirty="0"/>
              <a:t>SCELTA CAPOLAVORO</a:t>
            </a:r>
          </a:p>
        </p:txBody>
      </p:sp>
      <p:sp>
        <p:nvSpPr>
          <p:cNvPr id="4" name="CasellaDiTesto 3">
            <a:extLst>
              <a:ext uri="{FF2B5EF4-FFF2-40B4-BE49-F238E27FC236}">
                <a16:creationId xmlns:a16="http://schemas.microsoft.com/office/drawing/2014/main" id="{6FC43837-E782-A134-6ECD-49CB2FCB19ED}"/>
              </a:ext>
            </a:extLst>
          </p:cNvPr>
          <p:cNvSpPr txBox="1"/>
          <p:nvPr/>
        </p:nvSpPr>
        <p:spPr>
          <a:xfrm>
            <a:off x="421482" y="2002724"/>
            <a:ext cx="7743825" cy="3139321"/>
          </a:xfrm>
          <a:prstGeom prst="rect">
            <a:avLst/>
          </a:prstGeom>
          <a:noFill/>
        </p:spPr>
        <p:txBody>
          <a:bodyPr wrap="square" rtlCol="0">
            <a:spAutoFit/>
          </a:bodyPr>
          <a:lstStyle/>
          <a:p>
            <a:r>
              <a:rPr lang="it-IT" dirty="0"/>
              <a:t>Ho scelto questo progetto come capolavoro per vari motivi significativi. Prima di tutto, mi ha permesso di mettere in pratica tutto ciò che ho imparato negli ultimi tre anni, integrando due materie essenziali come Informatica e TPS. Inoltre, essendo un lavoro di gruppo, mi ha dato l'opportunità di sviluppare importanti competenze di comunicazione e collaborazione con il mio compagno.</a:t>
            </a:r>
          </a:p>
          <a:p>
            <a:endParaRPr lang="it-IT" dirty="0"/>
          </a:p>
          <a:p>
            <a:r>
              <a:rPr lang="it-IT" dirty="0"/>
              <a:t>Inoltre, il progetto ha rappresentato una preparazione ideale per sfide future, sia accademiche che professionali, dimostrando la mia capacità di affrontare e completare progetti tecnici avanzati. Ha anche segnato un passo significativo nel mio sviluppo personale e accademico, mostrando dedizione, passione e competenza nel campo della tecnologia e dell'informatica.</a:t>
            </a:r>
          </a:p>
        </p:txBody>
      </p:sp>
      <p:pic>
        <p:nvPicPr>
          <p:cNvPr id="5" name="Immagine 4">
            <a:extLst>
              <a:ext uri="{FF2B5EF4-FFF2-40B4-BE49-F238E27FC236}">
                <a16:creationId xmlns:a16="http://schemas.microsoft.com/office/drawing/2014/main" id="{A67C3EE2-F685-A2E9-A169-FE025436B3F0}"/>
              </a:ext>
            </a:extLst>
          </p:cNvPr>
          <p:cNvPicPr>
            <a:picLocks noChangeAspect="1"/>
          </p:cNvPicPr>
          <p:nvPr/>
        </p:nvPicPr>
        <p:blipFill>
          <a:blip r:embed="rId2"/>
          <a:stretch>
            <a:fillRect/>
          </a:stretch>
        </p:blipFill>
        <p:spPr>
          <a:xfrm>
            <a:off x="8331827" y="3062703"/>
            <a:ext cx="3278981" cy="3278981"/>
          </a:xfrm>
          <a:prstGeom prst="rect">
            <a:avLst/>
          </a:prstGeom>
        </p:spPr>
      </p:pic>
      <p:pic>
        <p:nvPicPr>
          <p:cNvPr id="3075" name="Picture 3" descr="ITIS Max Planck: dipendenti, località, ex studenti | LinkedIn">
            <a:extLst>
              <a:ext uri="{FF2B5EF4-FFF2-40B4-BE49-F238E27FC236}">
                <a16:creationId xmlns:a16="http://schemas.microsoft.com/office/drawing/2014/main" id="{237AB601-B692-9502-936E-B15C1ABF9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5262562"/>
            <a:ext cx="1209676"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5976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ttango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a:p>
        </p:txBody>
      </p:sp>
      <p:pic>
        <p:nvPicPr>
          <p:cNvPr id="5" name="Immagine 4" descr="Numeri digitali">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ttango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2" name="Titolo 1">
            <a:extLst>
              <a:ext uri="{FF2B5EF4-FFF2-40B4-BE49-F238E27FC236}">
                <a16:creationId xmlns:a16="http://schemas.microsoft.com/office/drawing/2014/main" id="{0F87E73C-2B1A-4602-BFBE-CFE1E55D9B38}"/>
              </a:ext>
            </a:extLst>
          </p:cNvPr>
          <p:cNvSpPr>
            <a:spLocks noGrp="1"/>
          </p:cNvSpPr>
          <p:nvPr>
            <p:ph type="ctrTitle"/>
          </p:nvPr>
        </p:nvSpPr>
        <p:spPr>
          <a:xfrm>
            <a:off x="8480083" y="3429000"/>
            <a:ext cx="3081576" cy="601382"/>
          </a:xfrm>
        </p:spPr>
        <p:txBody>
          <a:bodyPr rtlCol="0">
            <a:normAutofit fontScale="90000"/>
          </a:bodyPr>
          <a:lstStyle/>
          <a:p>
            <a:pPr rtl="0"/>
            <a:r>
              <a:rPr lang="it-IT" dirty="0">
                <a:solidFill>
                  <a:srgbClr val="FFFFFF"/>
                </a:solidFill>
              </a:rPr>
              <a:t>Grazie</a:t>
            </a:r>
          </a:p>
        </p:txBody>
      </p:sp>
      <p:sp>
        <p:nvSpPr>
          <p:cNvPr id="3" name="Sottotito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it-IT" dirty="0">
              <a:solidFill>
                <a:schemeClr val="bg2"/>
              </a:solidFill>
            </a:endParaRPr>
          </a:p>
          <a:p>
            <a:pPr rtl="0"/>
            <a:endParaRPr lang="it-IT" dirty="0">
              <a:solidFill>
                <a:schemeClr val="bg2"/>
              </a:solidFill>
            </a:endParaRPr>
          </a:p>
        </p:txBody>
      </p:sp>
      <p:grpSp>
        <p:nvGrpSpPr>
          <p:cNvPr id="14" name="Grup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ttango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ttango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ttango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Progettazione Dividendo per la tecnologia</Template>
  <TotalTime>2255</TotalTime>
  <Words>450</Words>
  <Application>Microsoft Office PowerPoint</Application>
  <PresentationFormat>Widescreen</PresentationFormat>
  <Paragraphs>35</Paragraphs>
  <Slides>9</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Calibri</vt:lpstr>
      <vt:lpstr>Gill Sans MT</vt:lpstr>
      <vt:lpstr>Wingdings 2</vt:lpstr>
      <vt:lpstr>Dividendo</vt:lpstr>
      <vt:lpstr>App di Gestione DB per Ristoranti di Treviso</vt:lpstr>
      <vt:lpstr>Argomenti</vt:lpstr>
      <vt:lpstr>Idea di partenza</vt:lpstr>
      <vt:lpstr>ARCHITETTURA</vt:lpstr>
      <vt:lpstr>DATABASE MYSQL</vt:lpstr>
      <vt:lpstr>WEB SERVICE PHP</vt:lpstr>
      <vt:lpstr>Interfaccia grafica java</vt:lpstr>
      <vt:lpstr>SCELTA CAPOLAVORO</vt:lpstr>
      <vt:lpstr>Grazie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Tommaso Guzzo</dc:creator>
  <cp:lastModifiedBy>Tommaso Guzzo</cp:lastModifiedBy>
  <cp:revision>4</cp:revision>
  <dcterms:created xsi:type="dcterms:W3CDTF">2024-06-05T07:40:08Z</dcterms:created>
  <dcterms:modified xsi:type="dcterms:W3CDTF">2024-06-07T06:22:20Z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