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41" r:id="rId2"/>
    <p:sldId id="698" r:id="rId3"/>
    <p:sldId id="699" r:id="rId4"/>
    <p:sldId id="700" r:id="rId5"/>
    <p:sldId id="701" r:id="rId6"/>
    <p:sldId id="702" r:id="rId7"/>
    <p:sldId id="703" r:id="rId8"/>
    <p:sldId id="704" r:id="rId9"/>
    <p:sldId id="705" r:id="rId10"/>
    <p:sldId id="69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DF20932-1C2C-4DC2-82F1-BC558C873899}">
          <p14:sldIdLst>
            <p14:sldId id="441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6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A00"/>
    <a:srgbClr val="CEDCE1"/>
    <a:srgbClr val="E30000"/>
    <a:srgbClr val="FFCCFF"/>
    <a:srgbClr val="FEF600"/>
    <a:srgbClr val="8BFE62"/>
    <a:srgbClr val="FE6100"/>
    <a:srgbClr val="B40D00"/>
    <a:srgbClr val="690000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3011" autoAdjust="0"/>
  </p:normalViewPr>
  <p:slideViewPr>
    <p:cSldViewPr snapToGrid="0">
      <p:cViewPr varScale="1">
        <p:scale>
          <a:sx n="90" d="100"/>
          <a:sy n="90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iacademy.tw/photos/a.1284109768357464/2061270967308003/?type=3&amp;theat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台中教育大學 </a:t>
            </a:r>
            <a:r>
              <a:rPr lang="en-US" altLang="zh-TW" dirty="0" smtClean="0"/>
              <a:t>20200513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420CB-F0B1-4741-B632-BAE2E09836C1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40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3*3*64*64+64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3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</a:t>
            </a:r>
            <a:r>
              <a:rPr lang="en-US" altLang="zh-TW" dirty="0" smtClean="0">
                <a:hlinkClick r:id="rId3"/>
              </a:rPr>
              <a:t>https://www.facebook.com/aiacademy.tw/photos/a.1284109768357464/2061270967308003/?type=3&amp;theater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1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124530"/>
            <a:ext cx="9482667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如何計算模型參數量</a:t>
            </a:r>
            <a:endParaRPr lang="zh-TW" altLang="en-US" b="1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黃志勝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國立陽明交通大學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學院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合聘助理教授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0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232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1" y="1828800"/>
            <a:ext cx="91433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一般在學神經網路都只記模型結構，但從不去考慮為什麼模型參數會這麼多。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 smtClean="0"/>
              <a:t>一般想法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層數多、</a:t>
            </a:r>
            <a:r>
              <a:rPr lang="en-US" altLang="zh-TW" sz="3200" dirty="0" smtClean="0"/>
              <a:t>filter</a:t>
            </a:r>
            <a:r>
              <a:rPr lang="zh-TW" altLang="en-US" sz="3200" dirty="0" smtClean="0"/>
              <a:t>數多參數就越多，計算量就越多。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深度學習</a:t>
            </a:r>
            <a:r>
              <a:rPr lang="zh-TW" altLang="en-US" sz="3200" dirty="0" smtClean="0"/>
              <a:t>發展層數越來越多，但參數越來越少，計算量越來越少。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b="1" dirty="0"/>
              <a:t>此</a:t>
            </a:r>
            <a:r>
              <a:rPr lang="zh-TW" altLang="en-US" sz="3200" b="1" dirty="0" smtClean="0"/>
              <a:t>份講義只會說明如何計算參數量。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17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499" y="176574"/>
            <a:ext cx="9692640" cy="71218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Top1 vs. operations, size </a:t>
            </a:r>
            <a:r>
              <a:rPr lang="en-US" altLang="zh-TW" sz="3600" dirty="0" smtClean="0"/>
              <a:t>&amp;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parameters</a:t>
            </a:r>
            <a:endParaRPr lang="zh-TW" altLang="en-US" sz="3600" dirty="0"/>
          </a:p>
        </p:txBody>
      </p:sp>
      <p:pic>
        <p:nvPicPr>
          <p:cNvPr id="31746" name="Picture 2" descr="「model deep learning parameter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17" y="1077944"/>
            <a:ext cx="8423731" cy="56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VGG</a:t>
            </a:r>
            <a:endParaRPr lang="zh-TW" altLang="en-US" dirty="0"/>
          </a:p>
        </p:txBody>
      </p:sp>
      <p:pic>
        <p:nvPicPr>
          <p:cNvPr id="4" name="Picture 5" descr="https://miro.medium.com/max/1912/1*wZsOxKBnCp1oka1dq2zS4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6" y="2331584"/>
            <a:ext cx="10889797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60" y="365760"/>
            <a:ext cx="6382051" cy="1325562"/>
          </a:xfrm>
        </p:spPr>
        <p:txBody>
          <a:bodyPr/>
          <a:lstStyle/>
          <a:p>
            <a:pPr algn="ctr"/>
            <a:r>
              <a:rPr lang="en-US" altLang="zh-TW" dirty="0" smtClean="0"/>
              <a:t>Parameter count</a:t>
            </a:r>
            <a:endParaRPr lang="zh-TW" altLang="en-US" dirty="0"/>
          </a:p>
        </p:txBody>
      </p:sp>
      <p:pic>
        <p:nvPicPr>
          <p:cNvPr id="29698" name="Picture 2" descr="「VGG16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7" y="236480"/>
            <a:ext cx="4171864" cy="64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s://miro.medium.com/max/1912/1*wZsOxKBnCp1oka1dq2zS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34"/>
          <a:stretch/>
        </p:blipFill>
        <p:spPr bwMode="auto">
          <a:xfrm rot="5400000">
            <a:off x="8748031" y="1228942"/>
            <a:ext cx="1455511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VGG16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4"/>
          <a:stretch/>
        </p:blipFill>
        <p:spPr bwMode="auto">
          <a:xfrm>
            <a:off x="1050206" y="2008725"/>
            <a:ext cx="6411121" cy="14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Parameter count</a:t>
            </a:r>
            <a:endParaRPr lang="zh-TW" altLang="en-US" dirty="0"/>
          </a:p>
        </p:txBody>
      </p:sp>
      <p:pic>
        <p:nvPicPr>
          <p:cNvPr id="4" name="Picture 5" descr="https://miro.medium.com/max/1912/1*wZsOxKBnCp1oka1dq2zS4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34"/>
          <a:stretch/>
        </p:blipFill>
        <p:spPr bwMode="auto">
          <a:xfrm rot="5400000">
            <a:off x="8748031" y="1228942"/>
            <a:ext cx="1455511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「VGG16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4"/>
          <a:stretch/>
        </p:blipFill>
        <p:spPr bwMode="auto">
          <a:xfrm>
            <a:off x="1050206" y="2008725"/>
            <a:ext cx="6411121" cy="14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1587897" y="3901720"/>
            <a:ext cx="1750553" cy="1949289"/>
            <a:chOff x="867897" y="3792654"/>
            <a:chExt cx="1750553" cy="1949289"/>
          </a:xfrm>
        </p:grpSpPr>
        <p:sp>
          <p:nvSpPr>
            <p:cNvPr id="8" name="矩形 7"/>
            <p:cNvSpPr/>
            <p:nvPr/>
          </p:nvSpPr>
          <p:spPr>
            <a:xfrm>
              <a:off x="1178450" y="3792654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297" y="4018914"/>
              <a:ext cx="1440000" cy="1440000"/>
            </a:xfrm>
            <a:prstGeom prst="rect">
              <a:avLst/>
            </a:prstGeom>
            <a:solidFill>
              <a:srgbClr val="8BF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67897" y="4301943"/>
              <a:ext cx="1440000" cy="14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310291" y="6006661"/>
            <a:ext cx="18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image</a:t>
            </a:r>
          </a:p>
          <a:p>
            <a:pPr algn="ctr"/>
            <a:r>
              <a:rPr lang="en-US" altLang="zh-TW" dirty="0" smtClean="0"/>
              <a:t>224*224*3</a:t>
            </a:r>
            <a:endParaRPr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4855779" y="3901720"/>
            <a:ext cx="535371" cy="509289"/>
          </a:xfrm>
          <a:prstGeom prst="cube">
            <a:avLst>
              <a:gd name="adj" fmla="val 2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4855778" y="4563409"/>
            <a:ext cx="535371" cy="509289"/>
          </a:xfrm>
          <a:prstGeom prst="cube">
            <a:avLst>
              <a:gd name="adj" fmla="val 2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>
            <a:off x="4855777" y="5515470"/>
            <a:ext cx="535371" cy="509289"/>
          </a:xfrm>
          <a:prstGeom prst="cube">
            <a:avLst>
              <a:gd name="adj" fmla="val 2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4831364" y="5081827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88459" y="6037020"/>
            <a:ext cx="187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Kernel map/ filter</a:t>
            </a:r>
          </a:p>
          <a:p>
            <a:pPr algn="ctr"/>
            <a:r>
              <a:rPr lang="en-US" altLang="zh-TW" dirty="0" smtClean="0"/>
              <a:t>3x3 (64)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55779" y="4041677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55777" y="4703366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855776" y="5646609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91147" y="3971698"/>
            <a:ext cx="9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3x3x3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85669" y="3839874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3*3*3*64=1728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58465" y="2336799"/>
            <a:ext cx="1402862" cy="38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49383" y="4380200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 term:</a:t>
            </a:r>
          </a:p>
          <a:p>
            <a:pPr algn="ctr"/>
            <a:r>
              <a:rPr lang="en-US" altLang="zh-TW" dirty="0" smtClean="0"/>
              <a:t>1728+64=1792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4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Parameter count</a:t>
            </a:r>
            <a:endParaRPr lang="zh-TW" altLang="en-US" dirty="0"/>
          </a:p>
        </p:txBody>
      </p:sp>
      <p:pic>
        <p:nvPicPr>
          <p:cNvPr id="4" name="Picture 5" descr="https://miro.medium.com/max/1912/1*wZsOxKBnCp1oka1dq2zS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34"/>
          <a:stretch/>
        </p:blipFill>
        <p:spPr bwMode="auto">
          <a:xfrm rot="5400000">
            <a:off x="8748031" y="1228942"/>
            <a:ext cx="1455511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「VGG16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4"/>
          <a:stretch/>
        </p:blipFill>
        <p:spPr bwMode="auto">
          <a:xfrm>
            <a:off x="1050206" y="2008725"/>
            <a:ext cx="6411121" cy="14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4055646" y="4028559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/>
              <a:t>同學練習</a:t>
            </a:r>
            <a:endParaRPr lang="zh-TW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1196178" y="2742658"/>
            <a:ext cx="6228861" cy="38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741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計算一下</a:t>
            </a:r>
            <a:r>
              <a:rPr lang="en-US" altLang="zh-TW" dirty="0" smtClean="0"/>
              <a:t>Trainable parameter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t="5977" r="4081" b="48868"/>
          <a:stretch/>
        </p:blipFill>
        <p:spPr bwMode="auto">
          <a:xfrm>
            <a:off x="0" y="1439918"/>
            <a:ext cx="12192000" cy="541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Batch Normalization</a:t>
            </a:r>
            <a:endParaRPr lang="zh-TW" altLang="en-US" dirty="0"/>
          </a:p>
        </p:txBody>
      </p:sp>
      <p:pic>
        <p:nvPicPr>
          <p:cNvPr id="35842" name="Picture 2" descr="https://miro.medium.com/max/283/1*Vab_OHftxHqNrKzgNgGw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1" y="1797377"/>
            <a:ext cx="6647241" cy="46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008882" y="2090626"/>
                <a:ext cx="2900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2</a:t>
                </a:r>
                <a:r>
                  <a:rPr lang="zh-TW" altLang="en-US" sz="2800" dirty="0" smtClean="0"/>
                  <a:t>個參數 </a:t>
                </a:r>
                <a:r>
                  <a:rPr lang="en-US" altLang="zh-TW" sz="2800" dirty="0" smtClean="0"/>
                  <a:t>(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/>
                      </a:rPr>
                      <m:t>𝛾</m:t>
                    </m:r>
                    <m:r>
                      <a:rPr lang="en-US" altLang="zh-TW" sz="2800" b="0" i="1" smtClean="0">
                        <a:latin typeface="Cambria Math"/>
                      </a:rPr>
                      <m:t>,</m:t>
                    </m:r>
                    <m:r>
                      <a:rPr lang="zh-TW" altLang="en-US" sz="2800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882" y="2090626"/>
                <a:ext cx="2900855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8008881" y="3430239"/>
            <a:ext cx="290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所以</a:t>
            </a:r>
            <a:r>
              <a:rPr lang="en-US" altLang="zh-TW" sz="2800" dirty="0" smtClean="0"/>
              <a:t>filter </a:t>
            </a:r>
            <a:r>
              <a:rPr lang="zh-TW" altLang="en-US" sz="2800" dirty="0" smtClean="0"/>
              <a:t>數量設定多少，參數就是</a:t>
            </a:r>
            <a:r>
              <a:rPr lang="en-US" altLang="zh-TW" sz="2800" dirty="0" smtClean="0"/>
              <a:t>filter</a:t>
            </a:r>
            <a:r>
              <a:rPr lang="zh-TW" altLang="en-US" sz="2800" dirty="0" smtClean="0"/>
              <a:t>數</a:t>
            </a:r>
            <a:r>
              <a:rPr lang="en-US" altLang="zh-TW" sz="2800" dirty="0" smtClean="0"/>
              <a:t>*2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17967</TotalTime>
  <Words>176</Words>
  <Application>Microsoft Office PowerPoint</Application>
  <PresentationFormat>寬螢幕</PresentationFormat>
  <Paragraphs>38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標楷體</vt:lpstr>
      <vt:lpstr>Calibri</vt:lpstr>
      <vt:lpstr>Calibri Light</vt:lpstr>
      <vt:lpstr>Cambria Math</vt:lpstr>
      <vt:lpstr>Times New Roman</vt:lpstr>
      <vt:lpstr>Wingdings 2</vt:lpstr>
      <vt:lpstr>佈景主題2</vt:lpstr>
      <vt:lpstr>如何計算模型參數量</vt:lpstr>
      <vt:lpstr>Introduction</vt:lpstr>
      <vt:lpstr>Top1 vs. operations, size &amp; parameters</vt:lpstr>
      <vt:lpstr>VGG</vt:lpstr>
      <vt:lpstr>Parameter count</vt:lpstr>
      <vt:lpstr>Parameter count</vt:lpstr>
      <vt:lpstr>Parameter count</vt:lpstr>
      <vt:lpstr>計算一下Trainable parameter</vt:lpstr>
      <vt:lpstr>Batch Normalization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Re-ID</dc:title>
  <dc:creator>黃志勝</dc:creator>
  <cp:lastModifiedBy>chih-sheng Huang</cp:lastModifiedBy>
  <cp:revision>563</cp:revision>
  <dcterms:created xsi:type="dcterms:W3CDTF">2018-12-11T06:02:23Z</dcterms:created>
  <dcterms:modified xsi:type="dcterms:W3CDTF">2021-12-01T06:10:23Z</dcterms:modified>
</cp:coreProperties>
</file>