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10" r:id="rId2"/>
    <p:sldMasterId id="2147483827" r:id="rId3"/>
    <p:sldMasterId id="2147483840" r:id="rId4"/>
    <p:sldMasterId id="2147483854" r:id="rId5"/>
    <p:sldMasterId id="2147483867" r:id="rId6"/>
  </p:sldMasterIdLst>
  <p:notesMasterIdLst>
    <p:notesMasterId r:id="rId22"/>
  </p:notesMasterIdLst>
  <p:sldIdLst>
    <p:sldId id="256" r:id="rId7"/>
    <p:sldId id="270" r:id="rId8"/>
    <p:sldId id="290" r:id="rId9"/>
    <p:sldId id="291" r:id="rId10"/>
    <p:sldId id="292" r:id="rId11"/>
    <p:sldId id="293" r:id="rId12"/>
    <p:sldId id="286" r:id="rId13"/>
    <p:sldId id="289" r:id="rId14"/>
    <p:sldId id="294" r:id="rId15"/>
    <p:sldId id="295" r:id="rId16"/>
    <p:sldId id="300" r:id="rId17"/>
    <p:sldId id="285" r:id="rId18"/>
    <p:sldId id="296" r:id="rId19"/>
    <p:sldId id="297" r:id="rId20"/>
    <p:sldId id="29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70A00"/>
    <a:srgbClr val="FE6100"/>
    <a:srgbClr val="8BFE62"/>
    <a:srgbClr val="FFCD00"/>
    <a:srgbClr val="E30000"/>
    <a:srgbClr val="FEF600"/>
    <a:srgbClr val="B40D00"/>
    <a:srgbClr val="69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1" autoAdjust="0"/>
    <p:restoredTop sz="92224" autoAdjust="0"/>
  </p:normalViewPr>
  <p:slideViewPr>
    <p:cSldViewPr snapToGrid="0">
      <p:cViewPr>
        <p:scale>
          <a:sx n="75" d="100"/>
          <a:sy n="75" d="100"/>
        </p:scale>
        <p:origin x="96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9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0B4D4-B998-449B-9A90-C078F7154552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B82C-8145-4010-8B17-8C78E998F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94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68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75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982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58950" y="2092325"/>
            <a:ext cx="8674100" cy="267335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8950" y="2755400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Title </a:t>
            </a:r>
            <a:endParaRPr lang="zh-TW" altLang="en-US" dirty="0"/>
          </a:p>
        </p:txBody>
      </p:sp>
      <p:sp>
        <p:nvSpPr>
          <p:cNvPr id="11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1758950" y="3595441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Place for Subtitle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3820240" y="5901065"/>
            <a:ext cx="4551521" cy="956935"/>
            <a:chOff x="3790796" y="5901065"/>
            <a:chExt cx="4551521" cy="956935"/>
          </a:xfrm>
        </p:grpSpPr>
        <p:sp>
          <p:nvSpPr>
            <p:cNvPr id="15" name="文字方塊 14"/>
            <p:cNvSpPr txBox="1"/>
            <p:nvPr/>
          </p:nvSpPr>
          <p:spPr>
            <a:xfrm>
              <a:off x="3790796" y="6553200"/>
              <a:ext cx="4551521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rgbClr val="87C0CD"/>
                  </a:solidFill>
                </a:rPr>
                <a:t>ELAN Microelectronics Corporation</a:t>
              </a:r>
              <a:endParaRPr lang="zh-TW" altLang="en-US" sz="1400" dirty="0">
                <a:solidFill>
                  <a:srgbClr val="87C0CD"/>
                </a:solidFill>
              </a:endParaRPr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79" y="5901065"/>
              <a:ext cx="866155" cy="866155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2265680" y="1943576"/>
            <a:ext cx="1183640" cy="30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88" y="1664662"/>
            <a:ext cx="1258624" cy="85532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1686355" y="4397391"/>
            <a:ext cx="8793684" cy="4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96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直線接點 17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4806705" y="1990773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20" name="矩形 19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806705" y="3268915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3" name="矩形 22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806704" y="4615096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6" name="矩形 25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1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5469160" y="2126482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32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5469160" y="3389619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34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60" y="4747185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66" name="群組 65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7" name="群組 66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74" name="圖片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8" name="群組 67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626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直線接點 17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4806705" y="1306122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20" name="矩形 19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806705" y="2584264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3" name="矩形 22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806704" y="3930445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6" name="矩形 25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806704" y="5271522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29" name="矩形 28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1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5469160" y="1441831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32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5469160" y="2704968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34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60" y="4062534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35" name="文字版面配置區 2"/>
          <p:cNvSpPr>
            <a:spLocks noGrp="1"/>
          </p:cNvSpPr>
          <p:nvPr>
            <p:ph type="body" sz="quarter" idx="13" hasCustomPrompt="1"/>
          </p:nvPr>
        </p:nvSpPr>
        <p:spPr>
          <a:xfrm>
            <a:off x="5469160" y="5415130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66" name="群組 65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7" name="群組 66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74" name="圖片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8" name="群組 67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772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24911" y="555410"/>
            <a:ext cx="697653" cy="697653"/>
          </a:xfrm>
          <a:prstGeom prst="rect">
            <a:avLst/>
          </a:prstGeom>
          <a:noFill/>
          <a:ln>
            <a:solidFill>
              <a:srgbClr val="C28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69928" y="555409"/>
            <a:ext cx="352650" cy="697653"/>
          </a:xfrm>
          <a:prstGeom prst="rect">
            <a:avLst/>
          </a:prstGeom>
          <a:noFill/>
          <a:ln>
            <a:solidFill>
              <a:srgbClr val="033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9" name="直線接點 18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4806705" y="1410488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21" name="矩形 20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806705" y="2348266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4" name="矩形 23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806704" y="3286044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7" name="矩形 26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4806704" y="4223822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30" name="矩形 29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6704" y="5161599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34" name="矩形 3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2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56" y="3366634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44" name="文字版面配置區 2"/>
          <p:cNvSpPr>
            <a:spLocks noGrp="1"/>
          </p:cNvSpPr>
          <p:nvPr>
            <p:ph type="body" sz="quarter" idx="14" hasCustomPrompt="1"/>
          </p:nvPr>
        </p:nvSpPr>
        <p:spPr>
          <a:xfrm>
            <a:off x="5469156" y="2427961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45" name="文字版面配置區 2"/>
          <p:cNvSpPr>
            <a:spLocks noGrp="1"/>
          </p:cNvSpPr>
          <p:nvPr>
            <p:ph type="body" sz="quarter" idx="15" hasCustomPrompt="1"/>
          </p:nvPr>
        </p:nvSpPr>
        <p:spPr>
          <a:xfrm>
            <a:off x="5469156" y="1489288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46" name="文字版面配置區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9156" y="4305307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sp>
        <p:nvSpPr>
          <p:cNvPr id="47" name="文字版面配置區 2"/>
          <p:cNvSpPr>
            <a:spLocks noGrp="1"/>
          </p:cNvSpPr>
          <p:nvPr>
            <p:ph type="body" sz="quarter" idx="17" hasCustomPrompt="1"/>
          </p:nvPr>
        </p:nvSpPr>
        <p:spPr>
          <a:xfrm>
            <a:off x="5469156" y="5243980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5</a:t>
            </a:r>
            <a:endParaRPr lang="zh-TW" altLang="en-US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37" name="群組 36"/>
          <p:cNvGrpSpPr/>
          <p:nvPr/>
        </p:nvGrpSpPr>
        <p:grpSpPr>
          <a:xfrm>
            <a:off x="12585492" y="-1264172"/>
            <a:ext cx="1707002" cy="800511"/>
            <a:chOff x="8600299" y="2456436"/>
            <a:chExt cx="2644376" cy="1168700"/>
          </a:xfrm>
        </p:grpSpPr>
        <p:sp>
          <p:nvSpPr>
            <p:cNvPr id="38" name="矩形 37"/>
            <p:cNvSpPr/>
            <p:nvPr/>
          </p:nvSpPr>
          <p:spPr>
            <a:xfrm>
              <a:off x="8600299" y="2456436"/>
              <a:ext cx="276324" cy="584350"/>
            </a:xfrm>
            <a:prstGeom prst="rect">
              <a:avLst/>
            </a:prstGeom>
            <a:solidFill>
              <a:srgbClr val="113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867483" y="2456436"/>
              <a:ext cx="276324" cy="584350"/>
            </a:xfrm>
            <a:prstGeom prst="rect">
              <a:avLst/>
            </a:prstGeom>
            <a:solidFill>
              <a:srgbClr val="1F5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108979" y="2456436"/>
              <a:ext cx="276324" cy="584350"/>
            </a:xfrm>
            <a:prstGeom prst="rect">
              <a:avLst/>
            </a:prstGeom>
            <a:solidFill>
              <a:srgbClr val="226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376163" y="2456436"/>
              <a:ext cx="276324" cy="58435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652766" y="2456436"/>
              <a:ext cx="276324" cy="584350"/>
            </a:xfrm>
            <a:prstGeom prst="rect">
              <a:avLst/>
            </a:prstGeom>
            <a:solidFill>
              <a:srgbClr val="CEE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9915884" y="2456436"/>
              <a:ext cx="276324" cy="584350"/>
            </a:xfrm>
            <a:prstGeom prst="rect">
              <a:avLst/>
            </a:prstGeom>
            <a:solidFill>
              <a:srgbClr val="F3F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183068" y="2456436"/>
              <a:ext cx="276324" cy="584350"/>
            </a:xfrm>
            <a:prstGeom prst="rect">
              <a:avLst/>
            </a:prstGeom>
            <a:solidFill>
              <a:srgbClr val="DBF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0424564" y="2456436"/>
              <a:ext cx="276324" cy="584350"/>
            </a:xfrm>
            <a:prstGeom prst="rect">
              <a:avLst/>
            </a:prstGeom>
            <a:solidFill>
              <a:srgbClr val="B6E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691748" y="2456436"/>
              <a:ext cx="276324" cy="584350"/>
            </a:xfrm>
            <a:prstGeom prst="rect">
              <a:avLst/>
            </a:prstGeom>
            <a:solidFill>
              <a:srgbClr val="9C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0968351" y="2456436"/>
              <a:ext cx="276324" cy="584350"/>
            </a:xfrm>
            <a:prstGeom prst="rect">
              <a:avLst/>
            </a:prstGeom>
            <a:solidFill>
              <a:srgbClr val="C6E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915884" y="3040786"/>
              <a:ext cx="276324" cy="584350"/>
            </a:xfrm>
            <a:prstGeom prst="rect">
              <a:avLst/>
            </a:prstGeom>
            <a:solidFill>
              <a:srgbClr val="FF7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0183068" y="3040786"/>
              <a:ext cx="276324" cy="584350"/>
            </a:xfrm>
            <a:prstGeom prst="rect">
              <a:avLst/>
            </a:prstGeom>
            <a:solidFill>
              <a:srgbClr val="FFC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0424564" y="3040786"/>
              <a:ext cx="276324" cy="584350"/>
            </a:xfrm>
            <a:prstGeom prst="rect">
              <a:avLst/>
            </a:prstGeom>
            <a:solidFill>
              <a:srgbClr val="B6E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0691748" y="3040786"/>
              <a:ext cx="276324" cy="584350"/>
            </a:xfrm>
            <a:prstGeom prst="rect">
              <a:avLst/>
            </a:prstGeom>
            <a:solidFill>
              <a:srgbClr val="9C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0968351" y="3040786"/>
              <a:ext cx="276324" cy="584350"/>
            </a:xfrm>
            <a:prstGeom prst="rect">
              <a:avLst/>
            </a:prstGeom>
            <a:solidFill>
              <a:srgbClr val="5AA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600299" y="3032247"/>
              <a:ext cx="276324" cy="584350"/>
            </a:xfrm>
            <a:prstGeom prst="rect">
              <a:avLst/>
            </a:prstGeom>
            <a:solidFill>
              <a:srgbClr val="113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867483" y="3032247"/>
              <a:ext cx="276324" cy="584350"/>
            </a:xfrm>
            <a:prstGeom prst="rect">
              <a:avLst/>
            </a:prstGeom>
            <a:solidFill>
              <a:srgbClr val="719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108979" y="3032247"/>
              <a:ext cx="276324" cy="584350"/>
            </a:xfrm>
            <a:prstGeom prst="rect">
              <a:avLst/>
            </a:prstGeom>
            <a:solidFill>
              <a:srgbClr val="9EB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9376163" y="3032247"/>
              <a:ext cx="276324" cy="584350"/>
            </a:xfrm>
            <a:prstGeom prst="rect">
              <a:avLst/>
            </a:prstGeom>
            <a:solidFill>
              <a:srgbClr val="C6E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9652766" y="3032247"/>
              <a:ext cx="276324" cy="584350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4" name="群組 63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71" name="圖片 7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5" name="群組 64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73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388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06705" y="1301260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19" name="矩形 18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806705" y="2087615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24" name="矩形 23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806704" y="2873970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29" name="矩形 28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6704" y="3660325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34" name="矩形 33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4806704" y="4446680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39" name="矩形 38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4806704" y="5233035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44" name="矩形 43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6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6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56" y="2954140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47" name="文字版面配置區 2"/>
          <p:cNvSpPr>
            <a:spLocks noGrp="1"/>
          </p:cNvSpPr>
          <p:nvPr>
            <p:ph type="body" sz="quarter" idx="14" hasCustomPrompt="1"/>
          </p:nvPr>
        </p:nvSpPr>
        <p:spPr>
          <a:xfrm>
            <a:off x="5469156" y="2167049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48" name="文字版面配置區 2"/>
          <p:cNvSpPr>
            <a:spLocks noGrp="1"/>
          </p:cNvSpPr>
          <p:nvPr>
            <p:ph type="body" sz="quarter" idx="15" hasCustomPrompt="1"/>
          </p:nvPr>
        </p:nvSpPr>
        <p:spPr>
          <a:xfrm>
            <a:off x="5469156" y="1379958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49" name="文字版面配置區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9156" y="3741231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sp>
        <p:nvSpPr>
          <p:cNvPr id="50" name="文字版面配置區 2"/>
          <p:cNvSpPr>
            <a:spLocks noGrp="1"/>
          </p:cNvSpPr>
          <p:nvPr>
            <p:ph type="body" sz="quarter" idx="17" hasCustomPrompt="1"/>
          </p:nvPr>
        </p:nvSpPr>
        <p:spPr>
          <a:xfrm>
            <a:off x="5469156" y="4528322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5</a:t>
            </a:r>
            <a:endParaRPr lang="zh-TW" altLang="en-US" dirty="0"/>
          </a:p>
        </p:txBody>
      </p:sp>
      <p:sp>
        <p:nvSpPr>
          <p:cNvPr id="51" name="文字版面配置區 2"/>
          <p:cNvSpPr>
            <a:spLocks noGrp="1"/>
          </p:cNvSpPr>
          <p:nvPr>
            <p:ph type="body" sz="quarter" idx="18" hasCustomPrompt="1"/>
          </p:nvPr>
        </p:nvSpPr>
        <p:spPr>
          <a:xfrm>
            <a:off x="5469156" y="5315415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6</a:t>
            </a:r>
            <a:endParaRPr lang="zh-TW" altLang="en-US" dirty="0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54" name="群組 53"/>
          <p:cNvGrpSpPr/>
          <p:nvPr/>
        </p:nvGrpSpPr>
        <p:grpSpPr>
          <a:xfrm>
            <a:off x="14334163" y="1336262"/>
            <a:ext cx="514773" cy="584775"/>
            <a:chOff x="5379241" y="1837428"/>
            <a:chExt cx="514773" cy="584775"/>
          </a:xfrm>
          <a:solidFill>
            <a:srgbClr val="02303C"/>
          </a:solidFill>
        </p:grpSpPr>
        <p:sp>
          <p:nvSpPr>
            <p:cNvPr id="55" name="矩形 54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14334163" y="2614404"/>
            <a:ext cx="514773" cy="584775"/>
            <a:chOff x="5379241" y="2909840"/>
            <a:chExt cx="514773" cy="584775"/>
          </a:xfrm>
          <a:solidFill>
            <a:srgbClr val="005E67"/>
          </a:solidFill>
        </p:grpSpPr>
        <p:sp>
          <p:nvSpPr>
            <p:cNvPr id="58" name="矩形 57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61" name="群組 60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68" name="圖片 6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2" name="群組 61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69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18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線接點 59"/>
          <p:cNvCxnSpPr>
            <a:cxnSpLocks/>
          </p:cNvCxnSpPr>
          <p:nvPr/>
        </p:nvCxnSpPr>
        <p:spPr>
          <a:xfrm>
            <a:off x="5064091" y="1080655"/>
            <a:ext cx="0" cy="5041849"/>
          </a:xfrm>
          <a:prstGeom prst="line">
            <a:avLst/>
          </a:prstGeom>
          <a:ln>
            <a:solidFill>
              <a:srgbClr val="226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群組 62"/>
          <p:cNvGrpSpPr/>
          <p:nvPr/>
        </p:nvGrpSpPr>
        <p:grpSpPr>
          <a:xfrm>
            <a:off x="4806705" y="1321137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64" name="矩形 6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4806705" y="1972419"/>
            <a:ext cx="514773" cy="584775"/>
            <a:chOff x="5379241" y="2909840"/>
            <a:chExt cx="514773" cy="584775"/>
          </a:xfrm>
          <a:solidFill>
            <a:srgbClr val="5AA8BA"/>
          </a:solidFill>
        </p:grpSpPr>
        <p:sp>
          <p:nvSpPr>
            <p:cNvPr id="69" name="矩形 68"/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5379241" y="2909840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4806704" y="2623701"/>
            <a:ext cx="516870" cy="584775"/>
            <a:chOff x="5379241" y="4122998"/>
            <a:chExt cx="516870" cy="584775"/>
          </a:xfrm>
          <a:solidFill>
            <a:srgbClr val="113F67"/>
          </a:solidFill>
        </p:grpSpPr>
        <p:sp>
          <p:nvSpPr>
            <p:cNvPr id="74" name="矩形 73"/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381338" y="412299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4806704" y="3274983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79" name="矩形 78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4806704" y="3926265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84" name="矩形 8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4806704" y="4577547"/>
            <a:ext cx="514774" cy="584775"/>
            <a:chOff x="5379240" y="5336156"/>
            <a:chExt cx="514774" cy="584775"/>
          </a:xfrm>
          <a:solidFill>
            <a:srgbClr val="5AA8BA"/>
          </a:solidFill>
        </p:grpSpPr>
        <p:sp>
          <p:nvSpPr>
            <p:cNvPr id="89" name="矩形 88"/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5379240" y="5336156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6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4806704" y="5228832"/>
            <a:ext cx="514773" cy="584775"/>
            <a:chOff x="5379241" y="1837428"/>
            <a:chExt cx="514773" cy="584775"/>
          </a:xfrm>
          <a:solidFill>
            <a:srgbClr val="113F67"/>
          </a:solidFill>
        </p:grpSpPr>
        <p:sp>
          <p:nvSpPr>
            <p:cNvPr id="94" name="矩形 93"/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5379241" y="1837428"/>
              <a:ext cx="51477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7</a:t>
              </a:r>
              <a:endParaRPr lang="zh-TW" altLang="en-US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5469156" y="2762409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3</a:t>
            </a:r>
            <a:endParaRPr lang="zh-TW" altLang="en-US" dirty="0"/>
          </a:p>
        </p:txBody>
      </p:sp>
      <p:sp>
        <p:nvSpPr>
          <p:cNvPr id="99" name="文字版面配置區 2"/>
          <p:cNvSpPr>
            <a:spLocks noGrp="1"/>
          </p:cNvSpPr>
          <p:nvPr>
            <p:ph type="body" sz="quarter" idx="14" hasCustomPrompt="1"/>
          </p:nvPr>
        </p:nvSpPr>
        <p:spPr>
          <a:xfrm>
            <a:off x="5469156" y="2112783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2</a:t>
            </a:r>
            <a:endParaRPr lang="zh-TW" altLang="en-US" dirty="0"/>
          </a:p>
        </p:txBody>
      </p:sp>
      <p:sp>
        <p:nvSpPr>
          <p:cNvPr id="100" name="文字版面配置區 2"/>
          <p:cNvSpPr>
            <a:spLocks noGrp="1"/>
          </p:cNvSpPr>
          <p:nvPr>
            <p:ph type="body" sz="quarter" idx="15" hasCustomPrompt="1"/>
          </p:nvPr>
        </p:nvSpPr>
        <p:spPr>
          <a:xfrm>
            <a:off x="5469156" y="1463157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1</a:t>
            </a:r>
            <a:endParaRPr lang="zh-TW" altLang="en-US" dirty="0"/>
          </a:p>
        </p:txBody>
      </p:sp>
      <p:sp>
        <p:nvSpPr>
          <p:cNvPr id="101" name="文字版面配置區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9156" y="3412035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4</a:t>
            </a:r>
            <a:endParaRPr lang="zh-TW" altLang="en-US" dirty="0"/>
          </a:p>
        </p:txBody>
      </p:sp>
      <p:sp>
        <p:nvSpPr>
          <p:cNvPr id="102" name="文字版面配置區 2"/>
          <p:cNvSpPr>
            <a:spLocks noGrp="1"/>
          </p:cNvSpPr>
          <p:nvPr>
            <p:ph type="body" sz="quarter" idx="17" hasCustomPrompt="1"/>
          </p:nvPr>
        </p:nvSpPr>
        <p:spPr>
          <a:xfrm>
            <a:off x="5469156" y="4061661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5</a:t>
            </a:r>
            <a:endParaRPr lang="zh-TW" altLang="en-US" dirty="0"/>
          </a:p>
        </p:txBody>
      </p:sp>
      <p:sp>
        <p:nvSpPr>
          <p:cNvPr id="103" name="文字版面配置區 2"/>
          <p:cNvSpPr>
            <a:spLocks noGrp="1"/>
          </p:cNvSpPr>
          <p:nvPr>
            <p:ph type="body" sz="quarter" idx="18" hasCustomPrompt="1"/>
          </p:nvPr>
        </p:nvSpPr>
        <p:spPr>
          <a:xfrm>
            <a:off x="5469156" y="4711287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6</a:t>
            </a:r>
            <a:endParaRPr lang="zh-TW" altLang="en-US" dirty="0"/>
          </a:p>
        </p:txBody>
      </p:sp>
      <p:sp>
        <p:nvSpPr>
          <p:cNvPr id="104" name="文字版面配置區 2"/>
          <p:cNvSpPr>
            <a:spLocks noGrp="1"/>
          </p:cNvSpPr>
          <p:nvPr>
            <p:ph type="body" sz="quarter" idx="19" hasCustomPrompt="1"/>
          </p:nvPr>
        </p:nvSpPr>
        <p:spPr>
          <a:xfrm>
            <a:off x="5469156" y="5360912"/>
            <a:ext cx="6578125" cy="4200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7</a:t>
            </a:r>
            <a:endParaRPr lang="zh-TW" altLang="en-US" dirty="0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50" name="群組 49"/>
          <p:cNvGrpSpPr/>
          <p:nvPr/>
        </p:nvGrpSpPr>
        <p:grpSpPr>
          <a:xfrm>
            <a:off x="0" y="0"/>
            <a:ext cx="4322578" cy="6858000"/>
            <a:chOff x="0" y="0"/>
            <a:chExt cx="4322578" cy="6858000"/>
          </a:xfrm>
        </p:grpSpPr>
        <p:grpSp>
          <p:nvGrpSpPr>
            <p:cNvPr id="51" name="群組 50"/>
            <p:cNvGrpSpPr/>
            <p:nvPr/>
          </p:nvGrpSpPr>
          <p:grpSpPr>
            <a:xfrm>
              <a:off x="0" y="0"/>
              <a:ext cx="3975947" cy="6858000"/>
              <a:chOff x="0" y="0"/>
              <a:chExt cx="3975947" cy="68580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0"/>
                <a:ext cx="3975947" cy="6858000"/>
              </a:xfrm>
              <a:prstGeom prst="rect">
                <a:avLst/>
              </a:prstGeom>
              <a:solidFill>
                <a:srgbClr val="0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 rot="16200000">
                <a:off x="-1483239" y="2214855"/>
                <a:ext cx="43274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F3F9FB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sz="2000" dirty="0">
                  <a:solidFill>
                    <a:srgbClr val="F3F9FB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0" y="6271403"/>
                <a:ext cx="1442169" cy="94891"/>
              </a:xfrm>
              <a:prstGeom prst="rect">
                <a:avLst/>
              </a:prstGeom>
              <a:solidFill>
                <a:srgbClr val="5AA8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pic>
            <p:nvPicPr>
              <p:cNvPr id="61" name="圖片 6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765" y="4688820"/>
                <a:ext cx="2515685" cy="129869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2" name="群組 51"/>
            <p:cNvGrpSpPr/>
            <p:nvPr/>
          </p:nvGrpSpPr>
          <p:grpSpPr>
            <a:xfrm>
              <a:off x="3624911" y="555409"/>
              <a:ext cx="697667" cy="697654"/>
              <a:chOff x="3624911" y="555409"/>
              <a:chExt cx="697667" cy="697654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3624911" y="555410"/>
                <a:ext cx="693538" cy="697653"/>
              </a:xfrm>
              <a:prstGeom prst="rect">
                <a:avLst/>
              </a:prstGeom>
              <a:no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969928" y="555409"/>
                <a:ext cx="352650" cy="697653"/>
              </a:xfrm>
              <a:prstGeom prst="rect">
                <a:avLst/>
              </a:prstGeom>
              <a:noFill/>
              <a:ln>
                <a:solidFill>
                  <a:srgbClr val="113F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62" name="文本框 30"/>
          <p:cNvSpPr txBox="1"/>
          <p:nvPr/>
        </p:nvSpPr>
        <p:spPr>
          <a:xfrm>
            <a:off x="6453839" y="196626"/>
            <a:ext cx="24189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TW" altLang="en-US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TW" sz="3600" b="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3600" b="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164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 - Chapter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19573" y="426482"/>
              <a:ext cx="11152855" cy="6005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6" y="2358953"/>
            <a:ext cx="3109764" cy="2113306"/>
          </a:xfrm>
          <a:prstGeom prst="rect">
            <a:avLst/>
          </a:prstGeom>
        </p:spPr>
      </p:pic>
      <p:sp>
        <p:nvSpPr>
          <p:cNvPr id="7" name="文字版面配置區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88880" y="2991516"/>
            <a:ext cx="7697848" cy="6186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aseline="0">
                <a:solidFill>
                  <a:srgbClr val="3E849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Chapter </a:t>
            </a:r>
            <a:r>
              <a:rPr lang="en-US" altLang="zh-TW" dirty="0" err="1"/>
              <a:t>Toptic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38895" y="6175173"/>
            <a:ext cx="12404202" cy="787346"/>
          </a:xfrm>
          <a:prstGeom prst="rect">
            <a:avLst/>
          </a:prstGeom>
        </p:spPr>
      </p:pic>
      <p:sp>
        <p:nvSpPr>
          <p:cNvPr id="10" name="文字版面配置區 9"/>
          <p:cNvSpPr>
            <a:spLocks noGrp="1"/>
          </p:cNvSpPr>
          <p:nvPr>
            <p:ph type="body" sz="quarter" idx="11" hasCustomPrompt="1"/>
          </p:nvPr>
        </p:nvSpPr>
        <p:spPr>
          <a:xfrm>
            <a:off x="4089400" y="3610139"/>
            <a:ext cx="6121400" cy="36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AA8BA"/>
                </a:solidFill>
                <a:latin typeface="+mj-lt"/>
              </a:defRPr>
            </a:lvl1pPr>
          </a:lstStyle>
          <a:p>
            <a:pPr lvl="0"/>
            <a:r>
              <a:rPr lang="en-US" altLang="zh-TW" dirty="0"/>
              <a:t>Subtitle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415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 - Chapter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71"/>
          <p:cNvSpPr>
            <a:spLocks noGrp="1"/>
          </p:cNvSpPr>
          <p:nvPr>
            <p:ph type="body" sz="quarter" idx="10" hasCustomPrompt="1"/>
          </p:nvPr>
        </p:nvSpPr>
        <p:spPr>
          <a:xfrm>
            <a:off x="3808577" y="3241171"/>
            <a:ext cx="6597650" cy="5374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 baseline="0">
                <a:solidFill>
                  <a:srgbClr val="3E849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ELAN Haptic Pad Solution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672790" y="2916821"/>
            <a:ext cx="1779503" cy="1186194"/>
            <a:chOff x="1906244" y="3165569"/>
            <a:chExt cx="1406335" cy="937445"/>
          </a:xfrm>
        </p:grpSpPr>
        <p:sp>
          <p:nvSpPr>
            <p:cNvPr id="7" name="图文框 1"/>
            <p:cNvSpPr>
              <a:spLocks noChangeAspect="1"/>
            </p:cNvSpPr>
            <p:nvPr/>
          </p:nvSpPr>
          <p:spPr>
            <a:xfrm rot="10800000" flipH="1" flipV="1">
              <a:off x="2468880" y="3165569"/>
              <a:ext cx="843699" cy="937445"/>
            </a:xfrm>
            <a:custGeom>
              <a:avLst/>
              <a:gdLst/>
              <a:ahLst/>
              <a:cxnLst/>
              <a:rect l="l" t="t" r="r" b="b"/>
              <a:pathLst>
                <a:path w="3600000" h="3960440">
                  <a:moveTo>
                    <a:pt x="0" y="0"/>
                  </a:moveTo>
                  <a:lnTo>
                    <a:pt x="3600000" y="0"/>
                  </a:lnTo>
                  <a:lnTo>
                    <a:pt x="3600000" y="3960440"/>
                  </a:lnTo>
                  <a:lnTo>
                    <a:pt x="0" y="3960440"/>
                  </a:lnTo>
                  <a:lnTo>
                    <a:pt x="0" y="2988332"/>
                  </a:lnTo>
                  <a:lnTo>
                    <a:pt x="91440" y="2988332"/>
                  </a:lnTo>
                  <a:lnTo>
                    <a:pt x="91440" y="3869000"/>
                  </a:lnTo>
                  <a:lnTo>
                    <a:pt x="3508560" y="3869000"/>
                  </a:lnTo>
                  <a:lnTo>
                    <a:pt x="3508560" y="91440"/>
                  </a:lnTo>
                  <a:lnTo>
                    <a:pt x="91440" y="91440"/>
                  </a:lnTo>
                  <a:lnTo>
                    <a:pt x="91440" y="972108"/>
                  </a:lnTo>
                  <a:lnTo>
                    <a:pt x="0" y="972108"/>
                  </a:lnTo>
                  <a:close/>
                </a:path>
              </a:pathLst>
            </a:custGeom>
            <a:solidFill>
              <a:srgbClr val="3E8494"/>
            </a:solidFill>
            <a:ln>
              <a:solidFill>
                <a:srgbClr val="3E849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598">
                <a:solidFill>
                  <a:srgbClr val="226597"/>
                </a:solidFill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244" y="3251942"/>
              <a:ext cx="1125270" cy="764701"/>
            </a:xfrm>
            <a:prstGeom prst="rect">
              <a:avLst/>
            </a:prstGeom>
          </p:spPr>
        </p:pic>
      </p:grpSp>
      <p:sp>
        <p:nvSpPr>
          <p:cNvPr id="19" name="文字版面配置區 18"/>
          <p:cNvSpPr>
            <a:spLocks noGrp="1"/>
          </p:cNvSpPr>
          <p:nvPr>
            <p:ph type="body" sz="quarter" idx="11" hasCustomPrompt="1"/>
          </p:nvPr>
        </p:nvSpPr>
        <p:spPr>
          <a:xfrm>
            <a:off x="3808577" y="3778666"/>
            <a:ext cx="4467061" cy="320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5AA8BA"/>
                </a:solidFill>
                <a:latin typeface="+mj-lt"/>
              </a:defRPr>
            </a:lvl1pPr>
          </a:lstStyle>
          <a:p>
            <a:pPr lvl="0"/>
            <a:r>
              <a:rPr lang="en-US" altLang="zh-TW" dirty="0"/>
              <a:t>Subtitle</a:t>
            </a:r>
            <a:endParaRPr lang="zh-TW" altLang="en-US" dirty="0"/>
          </a:p>
        </p:txBody>
      </p:sp>
      <p:sp>
        <p:nvSpPr>
          <p:cNvPr id="18" name="手繪多邊形 17"/>
          <p:cNvSpPr/>
          <p:nvPr/>
        </p:nvSpPr>
        <p:spPr>
          <a:xfrm>
            <a:off x="54577" y="0"/>
            <a:ext cx="1273417" cy="446395"/>
          </a:xfrm>
          <a:custGeom>
            <a:avLst/>
            <a:gdLst>
              <a:gd name="connsiteX0" fmla="*/ 1057517 w 1273417"/>
              <a:gd name="connsiteY0" fmla="*/ 0 h 446395"/>
              <a:gd name="connsiteX1" fmla="*/ 1273417 w 1273417"/>
              <a:gd name="connsiteY1" fmla="*/ 0 h 446395"/>
              <a:gd name="connsiteX2" fmla="*/ 215900 w 1273417"/>
              <a:gd name="connsiteY2" fmla="*/ 446395 h 446395"/>
              <a:gd name="connsiteX3" fmla="*/ 0 w 1273417"/>
              <a:gd name="connsiteY3" fmla="*/ 446395 h 4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3417" h="446395">
                <a:moveTo>
                  <a:pt x="1057517" y="0"/>
                </a:moveTo>
                <a:lnTo>
                  <a:pt x="1273417" y="0"/>
                </a:lnTo>
                <a:lnTo>
                  <a:pt x="215900" y="446395"/>
                </a:lnTo>
                <a:lnTo>
                  <a:pt x="0" y="446395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94610" y="0"/>
            <a:ext cx="598512" cy="161507"/>
          </a:xfrm>
          <a:custGeom>
            <a:avLst/>
            <a:gdLst>
              <a:gd name="connsiteX0" fmla="*/ 382613 w 598512"/>
              <a:gd name="connsiteY0" fmla="*/ 0 h 161507"/>
              <a:gd name="connsiteX1" fmla="*/ 598512 w 598512"/>
              <a:gd name="connsiteY1" fmla="*/ 0 h 161507"/>
              <a:gd name="connsiteX2" fmla="*/ 215899 w 598512"/>
              <a:gd name="connsiteY2" fmla="*/ 161507 h 161507"/>
              <a:gd name="connsiteX3" fmla="*/ 0 w 598512"/>
              <a:gd name="connsiteY3" fmla="*/ 161507 h 1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12" h="161507">
                <a:moveTo>
                  <a:pt x="382613" y="0"/>
                </a:moveTo>
                <a:lnTo>
                  <a:pt x="598512" y="0"/>
                </a:lnTo>
                <a:lnTo>
                  <a:pt x="215899" y="161507"/>
                </a:lnTo>
                <a:lnTo>
                  <a:pt x="0" y="161507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 flipH="1" flipV="1">
            <a:off x="10918583" y="6411605"/>
            <a:ext cx="1273417" cy="446395"/>
            <a:chOff x="11037333" y="5969638"/>
            <a:chExt cx="1273417" cy="446395"/>
          </a:xfrm>
        </p:grpSpPr>
        <p:sp>
          <p:nvSpPr>
            <p:cNvPr id="22" name="手繪多邊形 21"/>
            <p:cNvSpPr/>
            <p:nvPr/>
          </p:nvSpPr>
          <p:spPr>
            <a:xfrm>
              <a:off x="11037333" y="5969638"/>
              <a:ext cx="1273417" cy="446395"/>
            </a:xfrm>
            <a:custGeom>
              <a:avLst/>
              <a:gdLst>
                <a:gd name="connsiteX0" fmla="*/ 1057517 w 1273417"/>
                <a:gd name="connsiteY0" fmla="*/ 0 h 446395"/>
                <a:gd name="connsiteX1" fmla="*/ 1273417 w 1273417"/>
                <a:gd name="connsiteY1" fmla="*/ 0 h 446395"/>
                <a:gd name="connsiteX2" fmla="*/ 215900 w 1273417"/>
                <a:gd name="connsiteY2" fmla="*/ 446395 h 446395"/>
                <a:gd name="connsiteX3" fmla="*/ 0 w 1273417"/>
                <a:gd name="connsiteY3" fmla="*/ 446395 h 44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417" h="446395">
                  <a:moveTo>
                    <a:pt x="1057517" y="0"/>
                  </a:moveTo>
                  <a:lnTo>
                    <a:pt x="1273417" y="0"/>
                  </a:lnTo>
                  <a:lnTo>
                    <a:pt x="215900" y="446395"/>
                  </a:lnTo>
                  <a:lnTo>
                    <a:pt x="0" y="446395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11077366" y="5969638"/>
              <a:ext cx="598512" cy="161507"/>
            </a:xfrm>
            <a:custGeom>
              <a:avLst/>
              <a:gdLst>
                <a:gd name="connsiteX0" fmla="*/ 382613 w 598512"/>
                <a:gd name="connsiteY0" fmla="*/ 0 h 161507"/>
                <a:gd name="connsiteX1" fmla="*/ 598512 w 598512"/>
                <a:gd name="connsiteY1" fmla="*/ 0 h 161507"/>
                <a:gd name="connsiteX2" fmla="*/ 215899 w 598512"/>
                <a:gd name="connsiteY2" fmla="*/ 161507 h 161507"/>
                <a:gd name="connsiteX3" fmla="*/ 0 w 598512"/>
                <a:gd name="connsiteY3" fmla="*/ 161507 h 1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12" h="161507">
                  <a:moveTo>
                    <a:pt x="382613" y="0"/>
                  </a:moveTo>
                  <a:lnTo>
                    <a:pt x="598512" y="0"/>
                  </a:lnTo>
                  <a:lnTo>
                    <a:pt x="215899" y="161507"/>
                  </a:lnTo>
                  <a:lnTo>
                    <a:pt x="0" y="161507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164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605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10" name="矩形 9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090" y="327161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7355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 -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23354" y="596481"/>
            <a:ext cx="10398530" cy="35038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TW" dirty="0"/>
              <a:t>that even needs a subtitle</a:t>
            </a:r>
            <a:endParaRPr lang="zh-TW" altLang="en-US" dirty="0"/>
          </a:p>
        </p:txBody>
      </p:sp>
      <p:sp>
        <p:nvSpPr>
          <p:cNvPr id="19" name="文字版面配置區 18"/>
          <p:cNvSpPr>
            <a:spLocks noGrp="1"/>
          </p:cNvSpPr>
          <p:nvPr>
            <p:ph type="body" sz="quarter" idx="12" hasCustomPrompt="1"/>
          </p:nvPr>
        </p:nvSpPr>
        <p:spPr>
          <a:xfrm>
            <a:off x="1023353" y="134177"/>
            <a:ext cx="10988085" cy="546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which is </a:t>
            </a:r>
            <a:r>
              <a:rPr lang="en-US" altLang="zh-TW" dirty="0" err="1"/>
              <a:t>soooooooo</a:t>
            </a:r>
            <a:r>
              <a:rPr lang="en-US" altLang="zh-TW" dirty="0"/>
              <a:t> long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13" name="矩形 12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076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5240"/>
            <a:ext cx="12192000" cy="6858000"/>
          </a:xfrm>
          <a:prstGeom prst="rect">
            <a:avLst/>
          </a:prstGeom>
          <a:gradFill flip="none" rotWithShape="1">
            <a:gsLst>
              <a:gs pos="52600">
                <a:schemeClr val="bg1"/>
              </a:gs>
              <a:gs pos="0">
                <a:srgbClr val="EDF9FA"/>
              </a:gs>
              <a:gs pos="100000">
                <a:srgbClr val="F6FCF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845095" y="3845242"/>
            <a:ext cx="3449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>
                <a:solidFill>
                  <a:srgbClr val="5AA8BA"/>
                </a:solidFill>
              </a:rPr>
              <a:t>ELAN Microelectronics Corporation</a:t>
            </a:r>
            <a:endParaRPr lang="zh-TW" altLang="en-US" sz="1400" dirty="0">
              <a:solidFill>
                <a:srgbClr val="5AA8BA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806567" y="2373688"/>
            <a:ext cx="3487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4000" b="1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Thank You</a:t>
            </a:r>
            <a:endParaRPr lang="zh-TW" altLang="en-US" sz="4000" b="1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0" y="2360532"/>
            <a:ext cx="3109764" cy="211330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7" b="68613"/>
          <a:stretch/>
        </p:blipFill>
        <p:spPr>
          <a:xfrm>
            <a:off x="6228961" y="3216237"/>
            <a:ext cx="681588" cy="49434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24481" y="5821381"/>
            <a:ext cx="12404202" cy="11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1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642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4BE1D723-8F53-4F53-90B0-1982A396982E}" type="datetime1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41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9184DA70-C731-4C70-880D-CCD4705E623C}" type="datetime1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  <a:alpha val="80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135374" y="6383548"/>
            <a:ext cx="3056626" cy="47445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  <a:alpha val="70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447007" y="6488668"/>
            <a:ext cx="245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PiXORD</a:t>
            </a:r>
            <a:r>
              <a:rPr lang="en-US" altLang="zh-TW" b="1" i="1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Corporation</a:t>
            </a:r>
            <a:endParaRPr lang="zh-TW" altLang="en-US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582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45067" y="1557867"/>
            <a:ext cx="10735733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TW" altLang="en-US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428300" y="491767"/>
            <a:ext cx="11360800" cy="7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121897" tIns="121897" rIns="121897" bIns="121897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tabLst/>
              <a:defRPr/>
            </a:pPr>
            <a:endParaRPr kumimoji="0" lang="zh-TW" altLang="en-US" sz="37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36600" y="1816101"/>
            <a:ext cx="10744200" cy="41275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121897" tIns="121897" rIns="121897" bIns="121897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tabLst/>
              <a:defRPr/>
            </a:pPr>
            <a:endParaRPr kumimoji="0" lang="zh-TW" altLang="en-US" sz="37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682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05806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88689" y="635635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00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0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5526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374228" y="1662113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8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3328672" y="1662113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6283116" y="1662113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374228" y="3933056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8"/>
          </p:nvPr>
        </p:nvSpPr>
        <p:spPr>
          <a:xfrm>
            <a:off x="3328672" y="3933056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9"/>
          </p:nvPr>
        </p:nvSpPr>
        <p:spPr>
          <a:xfrm>
            <a:off x="6283116" y="3933056"/>
            <a:ext cx="2580217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5631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6247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027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37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53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6058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7879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9379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248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1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9152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4817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693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80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5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8019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3300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509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0532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3572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9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0462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3360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74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0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9812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5" y="6137998"/>
            <a:ext cx="866155" cy="866155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494258" y="0"/>
            <a:ext cx="391111" cy="861956"/>
            <a:chOff x="488950" y="-4247"/>
            <a:chExt cx="391111" cy="861956"/>
          </a:xfrm>
        </p:grpSpPr>
        <p:sp>
          <p:nvSpPr>
            <p:cNvPr id="10" name="矩形 9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092" y="327227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71635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58950" y="2092325"/>
            <a:ext cx="8674100" cy="267335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8950" y="2755400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Title </a:t>
            </a:r>
            <a:endParaRPr lang="zh-TW" altLang="en-US" dirty="0"/>
          </a:p>
        </p:txBody>
      </p:sp>
      <p:sp>
        <p:nvSpPr>
          <p:cNvPr id="11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1758950" y="3595441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Place for Subtitle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3820240" y="5901065"/>
            <a:ext cx="4551521" cy="956935"/>
            <a:chOff x="3790796" y="5901065"/>
            <a:chExt cx="4551521" cy="956935"/>
          </a:xfrm>
        </p:grpSpPr>
        <p:sp>
          <p:nvSpPr>
            <p:cNvPr id="15" name="文字方塊 14"/>
            <p:cNvSpPr txBox="1"/>
            <p:nvPr/>
          </p:nvSpPr>
          <p:spPr>
            <a:xfrm>
              <a:off x="3790796" y="6553200"/>
              <a:ext cx="4551521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rgbClr val="87C0CD"/>
                  </a:solidFill>
                </a:rPr>
                <a:t>ELAN Microelectronics Corporation</a:t>
              </a:r>
              <a:endParaRPr lang="zh-TW" altLang="en-US" sz="1400" dirty="0">
                <a:solidFill>
                  <a:srgbClr val="87C0CD"/>
                </a:solidFill>
              </a:endParaRPr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79" y="5901065"/>
              <a:ext cx="866155" cy="866155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2265680" y="1943576"/>
            <a:ext cx="1183640" cy="30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88" y="1664662"/>
            <a:ext cx="1258624" cy="85532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1686355" y="4397391"/>
            <a:ext cx="8793684" cy="4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020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889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35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00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712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055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597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9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72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710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290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94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601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10" name="矩形 9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090" y="327161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89141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888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009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7617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3964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57802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00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4762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98968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6219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045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40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1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4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02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868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>
                <a:solidFill>
                  <a:prstClr val="black">
                    <a:tint val="75000"/>
                  </a:prstClr>
                </a:solidFill>
              </a:rPr>
              <a:t>商業簡報網 </a:t>
            </a:r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X Matter Lab</a:t>
            </a:r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8095-C8B2-4A76-90AA-E601358CC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8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4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76CB-8973-441B-8B0D-E7AB98C54962}" type="datetimeFigureOut">
              <a:rPr lang="zh-TW" altLang="en-US" smtClean="0"/>
              <a:pPr/>
              <a:t>2021/7/11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41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4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6C58-453F-4CAA-AB0C-A547C5306B9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25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EB58-3748-40A8-AB3F-C5404D7BE3B6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97DB8-1C5B-4F39-A611-36FB6F9A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8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58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31.png"/><Relationship Id="rId5" Type="http://schemas.openxmlformats.org/officeDocument/2006/relationships/image" Target="../media/image140.png"/><Relationship Id="rId10" Type="http://schemas.openxmlformats.org/officeDocument/2006/relationships/image" Target="../media/image32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深度</a:t>
            </a:r>
            <a:r>
              <a:rPr lang="zh-TW" alt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手把手實</a:t>
            </a:r>
            <a:r>
              <a:rPr lang="zh-TW" altLang="en-US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r>
              <a:rPr lang="en-US" altLang="zh-TW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AutoEncoder</a:t>
            </a:r>
            <a:r>
              <a:rPr lang="en-US" altLang="zh-TW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GAN</a:t>
            </a:r>
            <a:endParaRPr lang="zh-TW" altLang="en-US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義隆電子 人工智慧研發部 黃志勝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55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volutional Variational Autoencoder | TensorFlow 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690" y="1845109"/>
            <a:ext cx="5748878" cy="465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18" y="1845109"/>
            <a:ext cx="5914572" cy="47556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AutoEncoder</a:t>
            </a:r>
            <a:r>
              <a:rPr lang="zh-TW" altLang="en-US" dirty="0"/>
              <a:t> </a:t>
            </a:r>
            <a:r>
              <a:rPr lang="en-US" altLang="zh-TW" dirty="0"/>
              <a:t>(AE)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1632028" y="6657084"/>
            <a:ext cx="54000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1632028" y="1306936"/>
            <a:ext cx="0" cy="5400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80549" y="1286263"/>
            <a:ext cx="154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Embedding </a:t>
            </a:r>
          </a:p>
          <a:p>
            <a:pPr algn="ctr"/>
            <a:r>
              <a:rPr lang="en-US" altLang="zh-TW" dirty="0" smtClean="0"/>
              <a:t>Features 2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5774" y="6180131"/>
            <a:ext cx="154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Embedding </a:t>
            </a:r>
          </a:p>
          <a:p>
            <a:pPr algn="ctr"/>
            <a:r>
              <a:rPr lang="en-US" altLang="zh-TW" dirty="0" smtClean="0"/>
              <a:t>Features 1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809979" y="2883515"/>
            <a:ext cx="3827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 smtClean="0"/>
              <a:t>假設</a:t>
            </a:r>
            <a:r>
              <a:rPr lang="en-US" altLang="zh-TW" sz="2400" dirty="0" smtClean="0"/>
              <a:t>Embedding feature</a:t>
            </a:r>
            <a:r>
              <a:rPr lang="zh-TW" altLang="en-US" sz="2400" dirty="0" smtClean="0"/>
              <a:t>只有兩個。右圖為在</a:t>
            </a:r>
            <a:r>
              <a:rPr lang="en-US" altLang="zh-TW" sz="2400" dirty="0" smtClean="0"/>
              <a:t>Embedding </a:t>
            </a:r>
          </a:p>
          <a:p>
            <a:pPr algn="just"/>
            <a:r>
              <a:rPr lang="en-US" altLang="zh-TW" sz="2400" dirty="0" smtClean="0"/>
              <a:t>Space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數字</a:t>
            </a:r>
            <a:r>
              <a:rPr lang="en-US" altLang="zh-TW" sz="2400" dirty="0" smtClean="0"/>
              <a:t>Decoder</a:t>
            </a:r>
            <a:r>
              <a:rPr lang="zh-TW" altLang="en-US" sz="2400" dirty="0" smtClean="0"/>
              <a:t>回圖片的結果。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4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AutoEncoder</a:t>
            </a:r>
            <a:r>
              <a:rPr lang="zh-TW" altLang="en-US" dirty="0"/>
              <a:t> </a:t>
            </a:r>
            <a:r>
              <a:rPr lang="en-US" altLang="zh-TW" dirty="0"/>
              <a:t>(AE</a:t>
            </a:r>
            <a:r>
              <a:rPr lang="en-US" altLang="zh-TW" dirty="0" smtClean="0"/>
              <a:t>)</a:t>
            </a:r>
            <a:r>
              <a:rPr lang="zh-TW" altLang="en-US" dirty="0" smtClean="0"/>
              <a:t>衍生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1387202" y="5370109"/>
                <a:ext cx="102053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/>
                  <a:t>只要在</a:t>
                </a:r>
                <a:r>
                  <a:rPr lang="zh-TW" altLang="en-US" sz="2400" dirty="0" smtClean="0"/>
                  <a:t>輸入圖片的部分加上雜訊，經由</a:t>
                </a:r>
                <a:r>
                  <a:rPr lang="en-US" altLang="zh-TW" sz="2400" dirty="0" smtClean="0"/>
                  <a:t>AE</a:t>
                </a:r>
                <a:r>
                  <a:rPr lang="zh-TW" altLang="en-US" sz="2400" dirty="0" smtClean="0"/>
                  <a:t>的處理後，輸出的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TW" altLang="en-US" sz="2400" dirty="0" smtClean="0"/>
                  <a:t>跟原本的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sz="2400" dirty="0"/>
                  <a:t>越</a:t>
                </a:r>
                <a:r>
                  <a:rPr lang="zh-TW" altLang="en-US" sz="2400" dirty="0" smtClean="0"/>
                  <a:t>接近，代表這個</a:t>
                </a:r>
                <a:r>
                  <a:rPr lang="en-US" altLang="zh-TW" sz="2400" dirty="0" smtClean="0"/>
                  <a:t>AE</a:t>
                </a:r>
                <a:r>
                  <a:rPr lang="zh-TW" altLang="en-US" sz="2400" dirty="0" smtClean="0"/>
                  <a:t>可以做到去雜訊的功能，這也就是</a:t>
                </a:r>
                <a:r>
                  <a:rPr lang="en-US" altLang="zh-TW" sz="2400" dirty="0" err="1" smtClean="0"/>
                  <a:t>Denoise</a:t>
                </a:r>
                <a:r>
                  <a:rPr lang="en-US" altLang="zh-TW" sz="2400" dirty="0" smtClean="0"/>
                  <a:t> Auto-encoder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202" y="5370109"/>
                <a:ext cx="10205358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956" t="-6618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群組 26"/>
          <p:cNvGrpSpPr/>
          <p:nvPr/>
        </p:nvGrpSpPr>
        <p:grpSpPr>
          <a:xfrm>
            <a:off x="1094880" y="2208274"/>
            <a:ext cx="10405935" cy="2644883"/>
            <a:chOff x="1094880" y="2208274"/>
            <a:chExt cx="10405935" cy="2644883"/>
          </a:xfrm>
        </p:grpSpPr>
        <p:grpSp>
          <p:nvGrpSpPr>
            <p:cNvPr id="44" name="群組 43"/>
            <p:cNvGrpSpPr/>
            <p:nvPr/>
          </p:nvGrpSpPr>
          <p:grpSpPr>
            <a:xfrm>
              <a:off x="1094880" y="2208274"/>
              <a:ext cx="10405935" cy="2644883"/>
              <a:chOff x="485280" y="1864042"/>
              <a:chExt cx="10405935" cy="2644883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485280" y="1864042"/>
                <a:ext cx="10405935" cy="2644883"/>
                <a:chOff x="-530890" y="3650664"/>
                <a:chExt cx="10405935" cy="2644883"/>
              </a:xfrm>
            </p:grpSpPr>
            <p:sp>
              <p:nvSpPr>
                <p:cNvPr id="5" name="梯形 4"/>
                <p:cNvSpPr/>
                <p:nvPr/>
              </p:nvSpPr>
              <p:spPr>
                <a:xfrm rot="5400000">
                  <a:off x="3666787" y="3951326"/>
                  <a:ext cx="1928191" cy="1326873"/>
                </a:xfrm>
                <a:prstGeom prst="trapezoid">
                  <a:avLst>
                    <a:gd name="adj" fmla="val 4003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" name="文字方塊 5"/>
                <p:cNvSpPr txBox="1"/>
                <p:nvPr/>
              </p:nvSpPr>
              <p:spPr>
                <a:xfrm>
                  <a:off x="3967446" y="4430095"/>
                  <a:ext cx="1391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smtClean="0"/>
                    <a:t>Encoding</a:t>
                  </a:r>
                  <a:endParaRPr lang="zh-TW" altLang="en-US" dirty="0"/>
                </a:p>
              </p:txBody>
            </p:sp>
            <p:sp>
              <p:nvSpPr>
                <p:cNvPr id="7" name="梯形 6"/>
                <p:cNvSpPr/>
                <p:nvPr/>
              </p:nvSpPr>
              <p:spPr>
                <a:xfrm rot="5400000" flipV="1">
                  <a:off x="6491987" y="3955464"/>
                  <a:ext cx="1928191" cy="1318592"/>
                </a:xfrm>
                <a:prstGeom prst="trapezoid">
                  <a:avLst>
                    <a:gd name="adj" fmla="val 4003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文字方塊 7"/>
                <p:cNvSpPr txBox="1"/>
                <p:nvPr/>
              </p:nvSpPr>
              <p:spPr>
                <a:xfrm>
                  <a:off x="6760342" y="4430094"/>
                  <a:ext cx="13914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smtClean="0"/>
                    <a:t>Decoding</a:t>
                  </a:r>
                  <a:endParaRPr lang="zh-TW" altLang="en-US" dirty="0"/>
                </a:p>
              </p:txBody>
            </p:sp>
            <p:pic>
              <p:nvPicPr>
                <p:cNvPr id="9" name="圖片 8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-431781" y="4081044"/>
                  <a:ext cx="1031806" cy="1113597"/>
                </a:xfrm>
                <a:prstGeom prst="rect">
                  <a:avLst/>
                </a:prstGeom>
              </p:spPr>
            </p:pic>
            <p:pic>
              <p:nvPicPr>
                <p:cNvPr id="10" name="圖片 9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8693504" y="4057961"/>
                  <a:ext cx="1133060" cy="1083572"/>
                </a:xfrm>
                <a:prstGeom prst="rect">
                  <a:avLst/>
                </a:prstGeom>
              </p:spPr>
            </p:pic>
            <p:sp>
              <p:nvSpPr>
                <p:cNvPr id="11" name="矩形 10"/>
                <p:cNvSpPr/>
                <p:nvPr/>
              </p:nvSpPr>
              <p:spPr>
                <a:xfrm>
                  <a:off x="5844709" y="4208884"/>
                  <a:ext cx="393405" cy="811750"/>
                </a:xfrm>
                <a:prstGeom prst="rect">
                  <a:avLst/>
                </a:prstGeom>
                <a:solidFill>
                  <a:srgbClr val="F70A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2" name="直線單箭頭接點 11"/>
                <p:cNvCxnSpPr>
                  <a:stCxn id="9" idx="3"/>
                  <a:endCxn id="28" idx="2"/>
                </p:cNvCxnSpPr>
                <p:nvPr/>
              </p:nvCxnSpPr>
              <p:spPr>
                <a:xfrm flipV="1">
                  <a:off x="600025" y="4637842"/>
                  <a:ext cx="60852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單箭頭接點 12"/>
                <p:cNvCxnSpPr>
                  <a:stCxn id="6" idx="3"/>
                  <a:endCxn id="11" idx="1"/>
                </p:cNvCxnSpPr>
                <p:nvPr/>
              </p:nvCxnSpPr>
              <p:spPr>
                <a:xfrm flipV="1">
                  <a:off x="5358925" y="4614759"/>
                  <a:ext cx="485784" cy="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單箭頭接點 13"/>
                <p:cNvCxnSpPr>
                  <a:stCxn id="11" idx="3"/>
                  <a:endCxn id="8" idx="1"/>
                </p:cNvCxnSpPr>
                <p:nvPr/>
              </p:nvCxnSpPr>
              <p:spPr>
                <a:xfrm>
                  <a:off x="6238114" y="4614759"/>
                  <a:ext cx="522228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單箭頭接點 14"/>
                <p:cNvCxnSpPr>
                  <a:stCxn id="8" idx="3"/>
                  <a:endCxn id="10" idx="1"/>
                </p:cNvCxnSpPr>
                <p:nvPr/>
              </p:nvCxnSpPr>
              <p:spPr>
                <a:xfrm flipV="1">
                  <a:off x="8151821" y="4599747"/>
                  <a:ext cx="541683" cy="150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文字方塊 15"/>
                    <p:cNvSpPr txBox="1"/>
                    <p:nvPr/>
                  </p:nvSpPr>
                  <p:spPr>
                    <a:xfrm>
                      <a:off x="-530890" y="5206684"/>
                      <a:ext cx="1230023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b="0" i="1" dirty="0" smtClean="0">
                          <a:latin typeface="Cambria Math" panose="02040503050406030204" pitchFamily="18" charset="0"/>
                        </a:rPr>
                        <a:t>輸入資料</a:t>
                      </a:r>
                      <a:endParaRPr lang="en-US" altLang="zh-TW" b="0" i="1" dirty="0" smtClean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>
                <p:sp>
                  <p:nvSpPr>
                    <p:cNvPr id="16" name="文字方塊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530890" y="5206684"/>
                      <a:ext cx="1230023" cy="646331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4478" t="-47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字方塊 16"/>
                    <p:cNvSpPr txBox="1"/>
                    <p:nvPr/>
                  </p:nvSpPr>
                  <p:spPr>
                    <a:xfrm>
                      <a:off x="8645022" y="5462092"/>
                      <a:ext cx="1230023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i="1" dirty="0" smtClean="0">
                          <a:latin typeface="Cambria Math" panose="02040503050406030204" pitchFamily="18" charset="0"/>
                        </a:rPr>
                        <a:t>輸出資料</a:t>
                      </a:r>
                      <a:endParaRPr lang="en-US" altLang="zh-TW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285" name="文字方塊 2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45022" y="5462092"/>
                      <a:ext cx="1230023" cy="64633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3960" t="-47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肘形接點 17"/>
                <p:cNvCxnSpPr>
                  <a:stCxn id="16" idx="2"/>
                  <a:endCxn id="17" idx="2"/>
                </p:cNvCxnSpPr>
                <p:nvPr/>
              </p:nvCxnSpPr>
              <p:spPr>
                <a:xfrm rot="16200000" flipH="1">
                  <a:off x="4544374" y="1392763"/>
                  <a:ext cx="255408" cy="9175912"/>
                </a:xfrm>
                <a:prstGeom prst="bentConnector3">
                  <a:avLst>
                    <a:gd name="adj1" fmla="val 189504"/>
                  </a:avLst>
                </a:prstGeom>
                <a:ln w="3175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文字方塊 18"/>
                <p:cNvSpPr txBox="1"/>
                <p:nvPr/>
              </p:nvSpPr>
              <p:spPr>
                <a:xfrm>
                  <a:off x="3046135" y="5926215"/>
                  <a:ext cx="26368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dirty="0" smtClean="0"/>
                    <a:t>接近越好</a:t>
                  </a:r>
                  <a:endParaRPr lang="zh-TW" altLang="en-US" dirty="0"/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5273468" y="5016737"/>
                  <a:ext cx="15441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smtClean="0"/>
                    <a:t>Embedding </a:t>
                  </a:r>
                </a:p>
                <a:p>
                  <a:pPr algn="ctr"/>
                  <a:r>
                    <a:rPr lang="en-US" altLang="zh-TW" dirty="0" smtClean="0"/>
                    <a:t>features</a:t>
                  </a:r>
                  <a:endParaRPr lang="zh-TW" altLang="en-US" dirty="0"/>
                </a:p>
              </p:txBody>
            </p:sp>
          </p:grpSp>
          <p:grpSp>
            <p:nvGrpSpPr>
              <p:cNvPr id="35" name="群組 34"/>
              <p:cNvGrpSpPr/>
              <p:nvPr/>
            </p:nvGrpSpPr>
            <p:grpSpPr>
              <a:xfrm>
                <a:off x="2224724" y="2761220"/>
                <a:ext cx="180000" cy="180000"/>
                <a:chOff x="1602457" y="2470752"/>
                <a:chExt cx="180000" cy="180000"/>
              </a:xfrm>
            </p:grpSpPr>
            <p:sp>
              <p:nvSpPr>
                <p:cNvPr id="28" name="橢圓 27"/>
                <p:cNvSpPr/>
                <p:nvPr/>
              </p:nvSpPr>
              <p:spPr>
                <a:xfrm>
                  <a:off x="1602457" y="2470752"/>
                  <a:ext cx="180000" cy="180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0" name="直線接點 29"/>
                <p:cNvCxnSpPr>
                  <a:stCxn id="28" idx="0"/>
                  <a:endCxn id="28" idx="4"/>
                </p:cNvCxnSpPr>
                <p:nvPr/>
              </p:nvCxnSpPr>
              <p:spPr>
                <a:xfrm>
                  <a:off x="1692457" y="2470752"/>
                  <a:ext cx="0" cy="1800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>
                  <a:stCxn id="28" idx="6"/>
                  <a:endCxn id="28" idx="2"/>
                </p:cNvCxnSpPr>
                <p:nvPr/>
              </p:nvCxnSpPr>
              <p:spPr>
                <a:xfrm flipH="1">
                  <a:off x="1602457" y="2560752"/>
                  <a:ext cx="1800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直線單箭頭接點 36"/>
              <p:cNvCxnSpPr>
                <a:stCxn id="28" idx="6"/>
                <a:endCxn id="3" idx="1"/>
              </p:cNvCxnSpPr>
              <p:nvPr/>
            </p:nvCxnSpPr>
            <p:spPr>
              <a:xfrm>
                <a:off x="2404724" y="2851220"/>
                <a:ext cx="5996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字方塊 39"/>
              <p:cNvSpPr txBox="1"/>
              <p:nvPr/>
            </p:nvSpPr>
            <p:spPr>
              <a:xfrm>
                <a:off x="1825474" y="2161423"/>
                <a:ext cx="96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Noise</a:t>
                </a:r>
                <a:endParaRPr lang="zh-TW" altLang="en-US" dirty="0"/>
              </a:p>
            </p:txBody>
          </p:sp>
          <p:cxnSp>
            <p:nvCxnSpPr>
              <p:cNvPr id="41" name="直線單箭頭接點 40"/>
              <p:cNvCxnSpPr>
                <a:stCxn id="40" idx="2"/>
                <a:endCxn id="28" idx="0"/>
              </p:cNvCxnSpPr>
              <p:nvPr/>
            </p:nvCxnSpPr>
            <p:spPr>
              <a:xfrm>
                <a:off x="2305866" y="2530755"/>
                <a:ext cx="8858" cy="2304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10"/>
            <a:srcRect l="9121" t="47484" r="77911" b="25065"/>
            <a:stretch/>
          </p:blipFill>
          <p:spPr>
            <a:xfrm>
              <a:off x="3613995" y="2639252"/>
              <a:ext cx="1150496" cy="1112400"/>
            </a:xfrm>
            <a:prstGeom prst="rect">
              <a:avLst/>
            </a:prstGeom>
          </p:spPr>
        </p:pic>
        <p:cxnSp>
          <p:nvCxnSpPr>
            <p:cNvPr id="32" name="直線單箭頭接點 31"/>
            <p:cNvCxnSpPr>
              <a:stCxn id="3" idx="3"/>
              <a:endCxn id="6" idx="1"/>
            </p:cNvCxnSpPr>
            <p:nvPr/>
          </p:nvCxnSpPr>
          <p:spPr>
            <a:xfrm flipV="1">
              <a:off x="4764491" y="3172371"/>
              <a:ext cx="828725" cy="23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6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Hand-by-hand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Example: 11_Pytorch_AutoEncoder.ipynb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38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Hand-by-hand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5127" y="1828803"/>
            <a:ext cx="10515600" cy="1897624"/>
          </a:xfrm>
        </p:spPr>
        <p:txBody>
          <a:bodyPr/>
          <a:lstStyle/>
          <a:p>
            <a:r>
              <a:rPr lang="en-US" altLang="zh-TW" dirty="0" smtClean="0"/>
              <a:t>Here I will build a MLP-based </a:t>
            </a:r>
            <a:r>
              <a:rPr lang="en-US" altLang="zh-TW" dirty="0" err="1" smtClean="0"/>
              <a:t>AutoEncoder</a:t>
            </a:r>
            <a:r>
              <a:rPr lang="en-US" altLang="zh-TW" dirty="0" smtClean="0"/>
              <a:t> for MNIST.</a:t>
            </a:r>
          </a:p>
          <a:p>
            <a:r>
              <a:rPr lang="en-US" altLang="zh-TW" dirty="0" smtClean="0"/>
              <a:t>A single digit in</a:t>
            </a:r>
            <a:r>
              <a:rPr lang="zh-TW" altLang="en-US" dirty="0" smtClean="0"/>
              <a:t> </a:t>
            </a:r>
            <a:r>
              <a:rPr lang="en-US" altLang="zh-TW" dirty="0"/>
              <a:t>MNIST </a:t>
            </a:r>
            <a:r>
              <a:rPr lang="en-US" altLang="zh-TW" dirty="0" smtClean="0"/>
              <a:t>is 28*28 8bits Gary image. </a:t>
            </a:r>
          </a:p>
          <a:p>
            <a:r>
              <a:rPr lang="en-US" altLang="zh-TW" dirty="0" smtClean="0"/>
              <a:t>If we flatten 2D image with 1D array, which contains with 784 elements. </a:t>
            </a:r>
          </a:p>
        </p:txBody>
      </p:sp>
      <p:sp>
        <p:nvSpPr>
          <p:cNvPr id="12" name="向右箭號 11"/>
          <p:cNvSpPr/>
          <p:nvPr/>
        </p:nvSpPr>
        <p:spPr>
          <a:xfrm>
            <a:off x="4479562" y="4621162"/>
            <a:ext cx="2163097" cy="872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9" y="3613864"/>
            <a:ext cx="3187301" cy="314920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26" y="3482988"/>
            <a:ext cx="4774603" cy="314920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133685" y="4251830"/>
            <a:ext cx="85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flatten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2655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2D image </a:t>
            </a:r>
            <a:r>
              <a:rPr lang="en-US" altLang="zh-TW" dirty="0"/>
              <a:t>flatten </a:t>
            </a:r>
            <a:r>
              <a:rPr lang="en-US" altLang="zh-TW" dirty="0" smtClean="0"/>
              <a:t>to 1D</a:t>
            </a:r>
            <a:r>
              <a:rPr lang="zh-TW" altLang="en-US" dirty="0" smtClean="0"/>
              <a:t> </a:t>
            </a:r>
            <a:r>
              <a:rPr lang="en-US" altLang="zh-TW" dirty="0" smtClean="0"/>
              <a:t>array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86771"/>
              </p:ext>
            </p:extLst>
          </p:nvPr>
        </p:nvGraphicFramePr>
        <p:xfrm>
          <a:off x="2032000" y="2056256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92502"/>
              </p:ext>
            </p:extLst>
          </p:nvPr>
        </p:nvGraphicFramePr>
        <p:xfrm>
          <a:off x="5534299" y="2425588"/>
          <a:ext cx="4572000" cy="50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076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向下箭號 5"/>
          <p:cNvSpPr/>
          <p:nvPr/>
        </p:nvSpPr>
        <p:spPr>
          <a:xfrm rot="16200000">
            <a:off x="4278238" y="2288621"/>
            <a:ext cx="707923" cy="854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086985" y="1689123"/>
            <a:ext cx="151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1ch 2D </a:t>
            </a:r>
            <a:r>
              <a:rPr lang="en-US" altLang="zh-TW" dirty="0"/>
              <a:t>image 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33338" y="2056256"/>
            <a:ext cx="973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1D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04775" y="1992752"/>
            <a:ext cx="85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flatten 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78785" y="4040900"/>
            <a:ext cx="151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ch 2D </a:t>
            </a:r>
            <a:r>
              <a:rPr lang="en-US" altLang="zh-TW" dirty="0"/>
              <a:t>image 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24821"/>
              </p:ext>
            </p:extLst>
          </p:nvPr>
        </p:nvGraphicFramePr>
        <p:xfrm>
          <a:off x="1733799" y="5182188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82426"/>
              </p:ext>
            </p:extLst>
          </p:nvPr>
        </p:nvGraphicFramePr>
        <p:xfrm>
          <a:off x="65099" y="4627393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向下箭號 12"/>
          <p:cNvSpPr/>
          <p:nvPr/>
        </p:nvSpPr>
        <p:spPr>
          <a:xfrm rot="16200000">
            <a:off x="3521152" y="5203886"/>
            <a:ext cx="707923" cy="854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447689" y="4908017"/>
            <a:ext cx="85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flatten 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709238" y="5068061"/>
            <a:ext cx="973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1D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endParaRPr lang="zh-TW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238947"/>
              </p:ext>
            </p:extLst>
          </p:nvPr>
        </p:nvGraphicFramePr>
        <p:xfrm>
          <a:off x="4632199" y="5447380"/>
          <a:ext cx="7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2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AE model</a:t>
            </a:r>
            <a:endParaRPr lang="zh-TW" altLang="en-US" dirty="0"/>
          </a:p>
        </p:txBody>
      </p:sp>
      <p:grpSp>
        <p:nvGrpSpPr>
          <p:cNvPr id="89" name="群組 88"/>
          <p:cNvGrpSpPr/>
          <p:nvPr/>
        </p:nvGrpSpPr>
        <p:grpSpPr>
          <a:xfrm>
            <a:off x="1640850" y="1755409"/>
            <a:ext cx="8924153" cy="5102591"/>
            <a:chOff x="1615685" y="1431733"/>
            <a:chExt cx="8924153" cy="5102591"/>
          </a:xfrm>
        </p:grpSpPr>
        <p:grpSp>
          <p:nvGrpSpPr>
            <p:cNvPr id="54" name="群組 53"/>
            <p:cNvGrpSpPr/>
            <p:nvPr/>
          </p:nvGrpSpPr>
          <p:grpSpPr>
            <a:xfrm>
              <a:off x="2017961" y="2079500"/>
              <a:ext cx="8156080" cy="4434183"/>
              <a:chOff x="2017961" y="2079500"/>
              <a:chExt cx="8156080" cy="4434183"/>
            </a:xfrm>
          </p:grpSpPr>
          <p:sp>
            <p:nvSpPr>
              <p:cNvPr id="30" name="梯形 29"/>
              <p:cNvSpPr/>
              <p:nvPr/>
            </p:nvSpPr>
            <p:spPr>
              <a:xfrm rot="16200000">
                <a:off x="6456151" y="1483377"/>
                <a:ext cx="3121768" cy="4314013"/>
              </a:xfrm>
              <a:prstGeom prst="trapezoid">
                <a:avLst>
                  <a:gd name="adj" fmla="val 40038"/>
                </a:avLst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梯形 19"/>
              <p:cNvSpPr/>
              <p:nvPr/>
            </p:nvSpPr>
            <p:spPr>
              <a:xfrm rot="5400000">
                <a:off x="2614084" y="1493206"/>
                <a:ext cx="3121768" cy="4314013"/>
              </a:xfrm>
              <a:prstGeom prst="trapezoid">
                <a:avLst>
                  <a:gd name="adj" fmla="val 4003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2035277" y="2133602"/>
                <a:ext cx="471948" cy="30086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33252" y="2556390"/>
                <a:ext cx="471948" cy="21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031227" y="2812027"/>
                <a:ext cx="471948" cy="16518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975123" y="3077497"/>
                <a:ext cx="471948" cy="11503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860027" y="3272593"/>
                <a:ext cx="471948" cy="72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" name="直線單箭頭接點 9"/>
              <p:cNvCxnSpPr>
                <a:stCxn id="4" idx="3"/>
                <a:endCxn id="5" idx="1"/>
              </p:cNvCxnSpPr>
              <p:nvPr/>
            </p:nvCxnSpPr>
            <p:spPr>
              <a:xfrm flipV="1">
                <a:off x="2507225" y="3636390"/>
                <a:ext cx="526027" cy="154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/>
              <p:cNvCxnSpPr>
                <a:stCxn id="5" idx="3"/>
                <a:endCxn id="6" idx="1"/>
              </p:cNvCxnSpPr>
              <p:nvPr/>
            </p:nvCxnSpPr>
            <p:spPr>
              <a:xfrm>
                <a:off x="3505200" y="3636390"/>
                <a:ext cx="526027" cy="154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/>
              <p:cNvCxnSpPr>
                <a:stCxn id="6" idx="3"/>
                <a:endCxn id="7" idx="1"/>
              </p:cNvCxnSpPr>
              <p:nvPr/>
            </p:nvCxnSpPr>
            <p:spPr>
              <a:xfrm>
                <a:off x="4503175" y="3637937"/>
                <a:ext cx="471948" cy="1474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>
                <a:stCxn id="7" idx="3"/>
                <a:endCxn id="8" idx="1"/>
              </p:cNvCxnSpPr>
              <p:nvPr/>
            </p:nvCxnSpPr>
            <p:spPr>
              <a:xfrm flipV="1">
                <a:off x="5447071" y="3632593"/>
                <a:ext cx="412956" cy="2009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/>
              <p:cNvSpPr txBox="1"/>
              <p:nvPr/>
            </p:nvSpPr>
            <p:spPr>
              <a:xfrm>
                <a:off x="3108064" y="5928908"/>
                <a:ext cx="18463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 smtClean="0"/>
                  <a:t>Encoder</a:t>
                </a:r>
                <a:endParaRPr lang="zh-TW" altLang="en-US" sz="3200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9701423" y="2108593"/>
                <a:ext cx="471948" cy="30086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662220" y="2540718"/>
                <a:ext cx="471948" cy="21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715866" y="2794809"/>
                <a:ext cx="471948" cy="16518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753648" y="3048001"/>
                <a:ext cx="471948" cy="11503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6" name="直線單箭頭接點 35"/>
              <p:cNvCxnSpPr>
                <a:stCxn id="8" idx="3"/>
                <a:endCxn id="34" idx="1"/>
              </p:cNvCxnSpPr>
              <p:nvPr/>
            </p:nvCxnSpPr>
            <p:spPr>
              <a:xfrm flipV="1">
                <a:off x="6331975" y="3623189"/>
                <a:ext cx="421673" cy="940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36"/>
              <p:cNvCxnSpPr>
                <a:stCxn id="32" idx="3"/>
                <a:endCxn id="31" idx="1"/>
              </p:cNvCxnSpPr>
              <p:nvPr/>
            </p:nvCxnSpPr>
            <p:spPr>
              <a:xfrm flipV="1">
                <a:off x="9134168" y="3612929"/>
                <a:ext cx="567255" cy="778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37"/>
              <p:cNvCxnSpPr>
                <a:stCxn id="33" idx="3"/>
                <a:endCxn id="32" idx="1"/>
              </p:cNvCxnSpPr>
              <p:nvPr/>
            </p:nvCxnSpPr>
            <p:spPr>
              <a:xfrm flipV="1">
                <a:off x="8187814" y="3620718"/>
                <a:ext cx="474406" cy="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/>
              <p:cNvCxnSpPr>
                <a:stCxn id="34" idx="3"/>
                <a:endCxn id="33" idx="1"/>
              </p:cNvCxnSpPr>
              <p:nvPr/>
            </p:nvCxnSpPr>
            <p:spPr>
              <a:xfrm flipV="1">
                <a:off x="7225596" y="3620719"/>
                <a:ext cx="490270" cy="247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左大括弧 54"/>
            <p:cNvSpPr/>
            <p:nvPr/>
          </p:nvSpPr>
          <p:spPr>
            <a:xfrm rot="16200000">
              <a:off x="3703022" y="3588057"/>
              <a:ext cx="707922" cy="4078041"/>
            </a:xfrm>
            <a:prstGeom prst="leftBrace">
              <a:avLst>
                <a:gd name="adj1" fmla="val 31944"/>
                <a:gd name="adj2" fmla="val 50000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7225596" y="5949549"/>
              <a:ext cx="1846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 smtClean="0"/>
                <a:t>Decoder</a:t>
              </a:r>
              <a:endParaRPr lang="zh-TW" altLang="en-US" sz="3200" dirty="0"/>
            </a:p>
          </p:txBody>
        </p:sp>
        <p:sp>
          <p:nvSpPr>
            <p:cNvPr id="79" name="左大括弧 78"/>
            <p:cNvSpPr/>
            <p:nvPr/>
          </p:nvSpPr>
          <p:spPr>
            <a:xfrm rot="16200000">
              <a:off x="7787988" y="3555132"/>
              <a:ext cx="707922" cy="4078041"/>
            </a:xfrm>
            <a:prstGeom prst="leftBrace">
              <a:avLst>
                <a:gd name="adj1" fmla="val 31944"/>
                <a:gd name="adj2" fmla="val 50000"/>
              </a:avLst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1615685" y="1442997"/>
              <a:ext cx="1311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784 </a:t>
              </a:r>
            </a:p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2613660" y="1442997"/>
              <a:ext cx="1311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</a:p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3615568" y="1442997"/>
              <a:ext cx="1311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</a:t>
              </a:r>
            </a:p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4555531" y="1457544"/>
              <a:ext cx="1311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</a:p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5415140" y="1457544"/>
              <a:ext cx="1311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6316356" y="1457544"/>
              <a:ext cx="1311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</a:p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7228823" y="1442996"/>
              <a:ext cx="1311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</a:t>
              </a:r>
            </a:p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8169457" y="1442996"/>
              <a:ext cx="1311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</a:p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9228706" y="1431733"/>
              <a:ext cx="1311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784 </a:t>
              </a:r>
            </a:p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0" name="圖片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1" y="3296245"/>
            <a:ext cx="1336016" cy="1320048"/>
          </a:xfrm>
          <a:prstGeom prst="rect">
            <a:avLst/>
          </a:prstGeom>
        </p:spPr>
      </p:pic>
      <p:pic>
        <p:nvPicPr>
          <p:cNvPr id="91" name="圖片 9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8" t="2" r="14351" b="11838"/>
          <a:stretch/>
        </p:blipFill>
        <p:spPr>
          <a:xfrm rot="5400000">
            <a:off x="817432" y="3725984"/>
            <a:ext cx="2961046" cy="468867"/>
          </a:xfrm>
          <a:prstGeom prst="rect">
            <a:avLst/>
          </a:prstGeom>
        </p:spPr>
      </p:pic>
      <p:pic>
        <p:nvPicPr>
          <p:cNvPr id="92" name="圖片 9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8" t="2" r="14351" b="11838"/>
          <a:stretch/>
        </p:blipFill>
        <p:spPr>
          <a:xfrm rot="5400000">
            <a:off x="8491363" y="3702170"/>
            <a:ext cx="2961046" cy="468867"/>
          </a:xfrm>
          <a:prstGeom prst="rect">
            <a:avLst/>
          </a:prstGeom>
        </p:spPr>
      </p:pic>
      <p:cxnSp>
        <p:nvCxnSpPr>
          <p:cNvPr id="93" name="直線單箭頭接點 92"/>
          <p:cNvCxnSpPr>
            <a:stCxn id="90" idx="3"/>
            <a:endCxn id="91" idx="2"/>
          </p:cNvCxnSpPr>
          <p:nvPr/>
        </p:nvCxnSpPr>
        <p:spPr>
          <a:xfrm>
            <a:off x="1371597" y="3956269"/>
            <a:ext cx="691925" cy="41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1018960" y="3521910"/>
            <a:ext cx="131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9" name="圖片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984" y="3303118"/>
            <a:ext cx="1336016" cy="1320048"/>
          </a:xfrm>
          <a:prstGeom prst="rect">
            <a:avLst/>
          </a:prstGeom>
        </p:spPr>
      </p:pic>
      <p:cxnSp>
        <p:nvCxnSpPr>
          <p:cNvPr id="101" name="直線單箭頭接點 100"/>
          <p:cNvCxnSpPr>
            <a:stCxn id="30" idx="2"/>
            <a:endCxn id="99" idx="1"/>
          </p:cNvCxnSpPr>
          <p:nvPr/>
        </p:nvCxnSpPr>
        <p:spPr>
          <a:xfrm flipV="1">
            <a:off x="10199207" y="3963142"/>
            <a:ext cx="656777" cy="9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/>
          <p:cNvSpPr txBox="1"/>
          <p:nvPr/>
        </p:nvSpPr>
        <p:spPr>
          <a:xfrm>
            <a:off x="9920667" y="3455602"/>
            <a:ext cx="131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3600" dirty="0" err="1" smtClean="0"/>
              <a:t>AutoEncoder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(AE)</a:t>
            </a:r>
            <a:r>
              <a:rPr lang="zh-TW" altLang="en-US" sz="3600" dirty="0" smtClean="0"/>
              <a:t>和</a:t>
            </a:r>
            <a:r>
              <a:rPr lang="en-US" altLang="zh-TW" sz="3600" dirty="0" smtClean="0"/>
              <a:t>Generative Adversarial Network(GAN)</a:t>
            </a:r>
            <a:r>
              <a:rPr lang="zh-TW" altLang="en-US" sz="3600" dirty="0" smtClean="0"/>
              <a:t>都屬於</a:t>
            </a:r>
            <a:r>
              <a:rPr lang="en-US" altLang="zh-TW" sz="3600" dirty="0" smtClean="0"/>
              <a:t>unsupervised learning</a:t>
            </a:r>
            <a:r>
              <a:rPr lang="zh-TW" altLang="en-US" sz="3600" dirty="0" smtClean="0"/>
              <a:t>的領域。</a:t>
            </a:r>
            <a:endParaRPr lang="en-US" altLang="zh-TW" sz="3600" dirty="0" smtClean="0"/>
          </a:p>
          <a:p>
            <a:pPr algn="just"/>
            <a:r>
              <a:rPr lang="zh-TW" altLang="en-US" sz="3600" dirty="0" smtClean="0"/>
              <a:t>兩</a:t>
            </a:r>
            <a:r>
              <a:rPr lang="zh-TW" altLang="en-US" sz="3600" dirty="0"/>
              <a:t>種</a:t>
            </a:r>
            <a:r>
              <a:rPr lang="zh-TW" altLang="en-US" sz="3600" dirty="0" smtClean="0"/>
              <a:t>演算法看似很像，很多人會拿這兩種方法比較資料生成的效能。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1554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AutoEncoder</a:t>
            </a:r>
            <a:r>
              <a:rPr lang="zh-TW" altLang="en-US" dirty="0"/>
              <a:t> </a:t>
            </a:r>
            <a:r>
              <a:rPr lang="en-US" altLang="zh-TW" dirty="0"/>
              <a:t>(AE)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306725" y="258371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306725" y="337406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306725" y="417149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306725" y="5029193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840818" y="3374066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840818" y="4167953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374911" y="258371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374911" y="337406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8374911" y="417149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374911" y="5029193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4" idx="6"/>
            <a:endCxn id="8" idx="2"/>
          </p:cNvCxnSpPr>
          <p:nvPr/>
        </p:nvCxnSpPr>
        <p:spPr>
          <a:xfrm>
            <a:off x="3846725" y="2853716"/>
            <a:ext cx="1994093" cy="79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6"/>
            <a:endCxn id="8" idx="2"/>
          </p:cNvCxnSpPr>
          <p:nvPr/>
        </p:nvCxnSpPr>
        <p:spPr>
          <a:xfrm>
            <a:off x="3846725" y="3644066"/>
            <a:ext cx="1994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6"/>
            <a:endCxn id="9" idx="2"/>
          </p:cNvCxnSpPr>
          <p:nvPr/>
        </p:nvCxnSpPr>
        <p:spPr>
          <a:xfrm>
            <a:off x="3846725" y="3644066"/>
            <a:ext cx="1994093" cy="79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6" idx="6"/>
            <a:endCxn id="8" idx="2"/>
          </p:cNvCxnSpPr>
          <p:nvPr/>
        </p:nvCxnSpPr>
        <p:spPr>
          <a:xfrm flipV="1">
            <a:off x="3846725" y="3644066"/>
            <a:ext cx="1994093" cy="79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6"/>
            <a:endCxn id="8" idx="2"/>
          </p:cNvCxnSpPr>
          <p:nvPr/>
        </p:nvCxnSpPr>
        <p:spPr>
          <a:xfrm flipV="1">
            <a:off x="3846725" y="3644066"/>
            <a:ext cx="1994093" cy="165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6" idx="6"/>
            <a:endCxn id="9" idx="2"/>
          </p:cNvCxnSpPr>
          <p:nvPr/>
        </p:nvCxnSpPr>
        <p:spPr>
          <a:xfrm flipV="1">
            <a:off x="3846725" y="4437953"/>
            <a:ext cx="1994093" cy="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7" idx="6"/>
            <a:endCxn id="9" idx="2"/>
          </p:cNvCxnSpPr>
          <p:nvPr/>
        </p:nvCxnSpPr>
        <p:spPr>
          <a:xfrm flipV="1">
            <a:off x="3846725" y="4437953"/>
            <a:ext cx="1994093" cy="86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9" idx="6"/>
            <a:endCxn id="10" idx="2"/>
          </p:cNvCxnSpPr>
          <p:nvPr/>
        </p:nvCxnSpPr>
        <p:spPr>
          <a:xfrm flipV="1">
            <a:off x="6380818" y="2853716"/>
            <a:ext cx="1994093" cy="158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8" idx="6"/>
            <a:endCxn id="10" idx="2"/>
          </p:cNvCxnSpPr>
          <p:nvPr/>
        </p:nvCxnSpPr>
        <p:spPr>
          <a:xfrm flipV="1">
            <a:off x="6380818" y="2853716"/>
            <a:ext cx="1994093" cy="79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8" idx="6"/>
            <a:endCxn id="11" idx="2"/>
          </p:cNvCxnSpPr>
          <p:nvPr/>
        </p:nvCxnSpPr>
        <p:spPr>
          <a:xfrm>
            <a:off x="6380818" y="3644066"/>
            <a:ext cx="1994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9" idx="6"/>
            <a:endCxn id="11" idx="2"/>
          </p:cNvCxnSpPr>
          <p:nvPr/>
        </p:nvCxnSpPr>
        <p:spPr>
          <a:xfrm flipV="1">
            <a:off x="6380818" y="3644066"/>
            <a:ext cx="1994093" cy="79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9" idx="6"/>
            <a:endCxn id="12" idx="2"/>
          </p:cNvCxnSpPr>
          <p:nvPr/>
        </p:nvCxnSpPr>
        <p:spPr>
          <a:xfrm>
            <a:off x="6380818" y="4437953"/>
            <a:ext cx="1994093" cy="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9" idx="6"/>
            <a:endCxn id="13" idx="2"/>
          </p:cNvCxnSpPr>
          <p:nvPr/>
        </p:nvCxnSpPr>
        <p:spPr>
          <a:xfrm>
            <a:off x="6380818" y="4437953"/>
            <a:ext cx="1994093" cy="86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" idx="6"/>
            <a:endCxn id="9" idx="2"/>
          </p:cNvCxnSpPr>
          <p:nvPr/>
        </p:nvCxnSpPr>
        <p:spPr>
          <a:xfrm>
            <a:off x="3846725" y="2853716"/>
            <a:ext cx="1994093" cy="158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8" idx="6"/>
            <a:endCxn id="12" idx="2"/>
          </p:cNvCxnSpPr>
          <p:nvPr/>
        </p:nvCxnSpPr>
        <p:spPr>
          <a:xfrm>
            <a:off x="6380818" y="3644066"/>
            <a:ext cx="1994093" cy="79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8029899" y="5793115"/>
                <a:ext cx="12300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i="1" dirty="0" smtClean="0">
                    <a:latin typeface="Cambria Math" panose="02040503050406030204" pitchFamily="18" charset="0"/>
                  </a:rPr>
                  <a:t>輸出資料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899" y="5793115"/>
                <a:ext cx="1230023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3960" t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2961713" y="5823729"/>
                <a:ext cx="12300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i="1" dirty="0" smtClean="0">
                    <a:latin typeface="Cambria Math" panose="02040503050406030204" pitchFamily="18" charset="0"/>
                  </a:rPr>
                  <a:t>輸</a:t>
                </a:r>
                <a:r>
                  <a:rPr lang="zh-TW" altLang="en-US" i="1" dirty="0">
                    <a:latin typeface="Cambria Math" panose="02040503050406030204" pitchFamily="18" charset="0"/>
                  </a:rPr>
                  <a:t>入</a:t>
                </a:r>
                <a:r>
                  <a:rPr lang="zh-TW" altLang="en-US" i="1" dirty="0" smtClean="0">
                    <a:latin typeface="Cambria Math" panose="02040503050406030204" pitchFamily="18" charset="0"/>
                  </a:rPr>
                  <a:t>資料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713" y="5823729"/>
                <a:ext cx="123002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4455" t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5495806" y="4725030"/>
                <a:ext cx="1230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806" y="4725030"/>
                <a:ext cx="123002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4610662" y="2665678"/>
                <a:ext cx="466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662" y="2665678"/>
                <a:ext cx="46621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7134142" y="2666322"/>
                <a:ext cx="700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42" y="2666322"/>
                <a:ext cx="70076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/>
          <p:cNvCxnSpPr>
            <a:stCxn id="65" idx="3"/>
            <a:endCxn id="66" idx="1"/>
          </p:cNvCxnSpPr>
          <p:nvPr/>
        </p:nvCxnSpPr>
        <p:spPr>
          <a:xfrm>
            <a:off x="5076879" y="2850344"/>
            <a:ext cx="2057263" cy="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5456915" y="5548406"/>
            <a:ext cx="1265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Hidden Layer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845127" y="1341896"/>
            <a:ext cx="100335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訓練</a:t>
            </a:r>
            <a:r>
              <a:rPr lang="en-US" altLang="zh-TW" sz="2400" dirty="0"/>
              <a:t>AE</a:t>
            </a:r>
            <a:r>
              <a:rPr lang="zh-TW" altLang="en-US" sz="2400" dirty="0"/>
              <a:t>基本上資料是不需要「標註</a:t>
            </a:r>
            <a:r>
              <a:rPr lang="en-US" altLang="zh-TW" sz="2400" dirty="0"/>
              <a:t>(Labeling)</a:t>
            </a:r>
            <a:r>
              <a:rPr lang="zh-TW" altLang="en-US" sz="2400" dirty="0" smtClean="0"/>
              <a:t>」。</a:t>
            </a:r>
            <a:endParaRPr lang="en-US" altLang="zh-TW" sz="2400" dirty="0" smtClean="0"/>
          </a:p>
          <a:p>
            <a:r>
              <a:rPr lang="zh-TW" altLang="en-US" sz="2400" dirty="0" smtClean="0"/>
              <a:t>透過輸入盡量和輸出逼近的方式，讓神經網路架構自行學習中間的權重。</a:t>
            </a:r>
            <a:endParaRPr lang="en-US" altLang="zh-TW" sz="2400" dirty="0"/>
          </a:p>
        </p:txBody>
      </p:sp>
      <p:cxnSp>
        <p:nvCxnSpPr>
          <p:cNvPr id="72" name="肘形接點 71"/>
          <p:cNvCxnSpPr>
            <a:stCxn id="63" idx="2"/>
            <a:endCxn id="62" idx="2"/>
          </p:cNvCxnSpPr>
          <p:nvPr/>
        </p:nvCxnSpPr>
        <p:spPr>
          <a:xfrm rot="5400000" flipH="1" flipV="1">
            <a:off x="6095511" y="3920660"/>
            <a:ext cx="30614" cy="5068186"/>
          </a:xfrm>
          <a:prstGeom prst="bentConnector3">
            <a:avLst>
              <a:gd name="adj1" fmla="val -746717"/>
            </a:avLst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4771115" y="6285394"/>
            <a:ext cx="263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接近越好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7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Stacked </a:t>
            </a:r>
            <a:r>
              <a:rPr lang="en-US" altLang="zh-TW" dirty="0" err="1" smtClean="0"/>
              <a:t>AutoEncoder</a:t>
            </a:r>
            <a:r>
              <a:rPr lang="zh-TW" altLang="en-US" dirty="0" smtClean="0"/>
              <a:t> </a:t>
            </a:r>
            <a:r>
              <a:rPr lang="en-US" altLang="zh-TW" dirty="0"/>
              <a:t>(AE)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935662" y="182879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935662" y="283180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935662" y="389505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935662" y="4954771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534093" y="2368799"/>
            <a:ext cx="540000" cy="54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534093" y="3428511"/>
            <a:ext cx="540000" cy="54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344094" y="182879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344094" y="283180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344094" y="389505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344094" y="4954771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4" idx="6"/>
            <a:endCxn id="8" idx="2"/>
          </p:cNvCxnSpPr>
          <p:nvPr/>
        </p:nvCxnSpPr>
        <p:spPr>
          <a:xfrm>
            <a:off x="1475662" y="2098799"/>
            <a:ext cx="1058431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6"/>
            <a:endCxn id="8" idx="2"/>
          </p:cNvCxnSpPr>
          <p:nvPr/>
        </p:nvCxnSpPr>
        <p:spPr>
          <a:xfrm flipV="1">
            <a:off x="1475662" y="2638799"/>
            <a:ext cx="1058431" cy="46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5" idx="6"/>
            <a:endCxn id="9" idx="2"/>
          </p:cNvCxnSpPr>
          <p:nvPr/>
        </p:nvCxnSpPr>
        <p:spPr>
          <a:xfrm>
            <a:off x="1475662" y="3101804"/>
            <a:ext cx="1058431" cy="59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6" idx="6"/>
            <a:endCxn id="8" idx="2"/>
          </p:cNvCxnSpPr>
          <p:nvPr/>
        </p:nvCxnSpPr>
        <p:spPr>
          <a:xfrm flipV="1">
            <a:off x="1475662" y="2638799"/>
            <a:ext cx="1058431" cy="152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6"/>
            <a:endCxn id="8" idx="2"/>
          </p:cNvCxnSpPr>
          <p:nvPr/>
        </p:nvCxnSpPr>
        <p:spPr>
          <a:xfrm flipV="1">
            <a:off x="1475662" y="2638799"/>
            <a:ext cx="1058431" cy="258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6" idx="6"/>
            <a:endCxn id="9" idx="2"/>
          </p:cNvCxnSpPr>
          <p:nvPr/>
        </p:nvCxnSpPr>
        <p:spPr>
          <a:xfrm flipV="1">
            <a:off x="1475662" y="3698511"/>
            <a:ext cx="1058431" cy="46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7" idx="6"/>
            <a:endCxn id="9" idx="2"/>
          </p:cNvCxnSpPr>
          <p:nvPr/>
        </p:nvCxnSpPr>
        <p:spPr>
          <a:xfrm flipV="1">
            <a:off x="1475662" y="3698511"/>
            <a:ext cx="1058431" cy="152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69" idx="6"/>
            <a:endCxn id="10" idx="2"/>
          </p:cNvCxnSpPr>
          <p:nvPr/>
        </p:nvCxnSpPr>
        <p:spPr>
          <a:xfrm flipV="1">
            <a:off x="5257317" y="2098799"/>
            <a:ext cx="1086777" cy="159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67" idx="6"/>
            <a:endCxn id="10" idx="2"/>
          </p:cNvCxnSpPr>
          <p:nvPr/>
        </p:nvCxnSpPr>
        <p:spPr>
          <a:xfrm flipV="1">
            <a:off x="5257317" y="2098799"/>
            <a:ext cx="1086777" cy="53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67" idx="6"/>
            <a:endCxn id="11" idx="2"/>
          </p:cNvCxnSpPr>
          <p:nvPr/>
        </p:nvCxnSpPr>
        <p:spPr>
          <a:xfrm>
            <a:off x="5257317" y="2635001"/>
            <a:ext cx="1086777" cy="46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69" idx="6"/>
            <a:endCxn id="11" idx="2"/>
          </p:cNvCxnSpPr>
          <p:nvPr/>
        </p:nvCxnSpPr>
        <p:spPr>
          <a:xfrm flipV="1">
            <a:off x="5257317" y="3101804"/>
            <a:ext cx="1086777" cy="59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69" idx="6"/>
            <a:endCxn id="12" idx="2"/>
          </p:cNvCxnSpPr>
          <p:nvPr/>
        </p:nvCxnSpPr>
        <p:spPr>
          <a:xfrm>
            <a:off x="5257317" y="3694713"/>
            <a:ext cx="1086777" cy="47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69" idx="6"/>
            <a:endCxn id="13" idx="2"/>
          </p:cNvCxnSpPr>
          <p:nvPr/>
        </p:nvCxnSpPr>
        <p:spPr>
          <a:xfrm>
            <a:off x="5257317" y="3694713"/>
            <a:ext cx="1086777" cy="153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" idx="6"/>
            <a:endCxn id="9" idx="2"/>
          </p:cNvCxnSpPr>
          <p:nvPr/>
        </p:nvCxnSpPr>
        <p:spPr>
          <a:xfrm>
            <a:off x="1475662" y="2098799"/>
            <a:ext cx="1058431" cy="159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67" idx="6"/>
            <a:endCxn id="12" idx="2"/>
          </p:cNvCxnSpPr>
          <p:nvPr/>
        </p:nvCxnSpPr>
        <p:spPr>
          <a:xfrm>
            <a:off x="5257317" y="2635001"/>
            <a:ext cx="1086777" cy="153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5999082" y="5516678"/>
                <a:ext cx="12300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i="1" dirty="0" smtClean="0">
                    <a:latin typeface="Cambria Math" panose="02040503050406030204" pitchFamily="18" charset="0"/>
                  </a:rPr>
                  <a:t>輸出資料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082" y="5516678"/>
                <a:ext cx="1230023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3960"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590650" y="5547292"/>
                <a:ext cx="12300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i="1" dirty="0" smtClean="0">
                    <a:latin typeface="Cambria Math" panose="02040503050406030204" pitchFamily="18" charset="0"/>
                  </a:rPr>
                  <a:t>輸</a:t>
                </a:r>
                <a:r>
                  <a:rPr lang="zh-TW" altLang="en-US" i="1" dirty="0">
                    <a:latin typeface="Cambria Math" panose="02040503050406030204" pitchFamily="18" charset="0"/>
                  </a:rPr>
                  <a:t>入</a:t>
                </a:r>
                <a:r>
                  <a:rPr lang="zh-TW" altLang="en-US" i="1" dirty="0" smtClean="0">
                    <a:latin typeface="Cambria Math" panose="02040503050406030204" pitchFamily="18" charset="0"/>
                  </a:rPr>
                  <a:t>資料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50" y="5547292"/>
                <a:ext cx="123002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4455"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橢圓 48"/>
          <p:cNvSpPr/>
          <p:nvPr/>
        </p:nvSpPr>
        <p:spPr>
          <a:xfrm>
            <a:off x="2534093" y="4379076"/>
            <a:ext cx="540000" cy="54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4717317" y="2365001"/>
            <a:ext cx="540000" cy="54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4717317" y="3424713"/>
            <a:ext cx="540000" cy="54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4717317" y="4375278"/>
            <a:ext cx="540000" cy="54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/>
          <p:cNvCxnSpPr>
            <a:stCxn id="70" idx="6"/>
            <a:endCxn id="10" idx="2"/>
          </p:cNvCxnSpPr>
          <p:nvPr/>
        </p:nvCxnSpPr>
        <p:spPr>
          <a:xfrm flipV="1">
            <a:off x="5257317" y="2098799"/>
            <a:ext cx="1086777" cy="254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70" idx="6"/>
            <a:endCxn id="11" idx="2"/>
          </p:cNvCxnSpPr>
          <p:nvPr/>
        </p:nvCxnSpPr>
        <p:spPr>
          <a:xfrm flipV="1">
            <a:off x="5257317" y="3101804"/>
            <a:ext cx="1086777" cy="154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70" idx="6"/>
            <a:endCxn id="12" idx="2"/>
          </p:cNvCxnSpPr>
          <p:nvPr/>
        </p:nvCxnSpPr>
        <p:spPr>
          <a:xfrm flipV="1">
            <a:off x="5257317" y="4165059"/>
            <a:ext cx="1086777" cy="48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70" idx="6"/>
            <a:endCxn id="13" idx="2"/>
          </p:cNvCxnSpPr>
          <p:nvPr/>
        </p:nvCxnSpPr>
        <p:spPr>
          <a:xfrm>
            <a:off x="5257317" y="4645278"/>
            <a:ext cx="1086777" cy="57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67" idx="6"/>
            <a:endCxn id="13" idx="2"/>
          </p:cNvCxnSpPr>
          <p:nvPr/>
        </p:nvCxnSpPr>
        <p:spPr>
          <a:xfrm>
            <a:off x="5257317" y="2635001"/>
            <a:ext cx="1086777" cy="258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橢圓 90"/>
          <p:cNvSpPr/>
          <p:nvPr/>
        </p:nvSpPr>
        <p:spPr>
          <a:xfrm>
            <a:off x="3616354" y="2807687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/>
          <p:cNvSpPr/>
          <p:nvPr/>
        </p:nvSpPr>
        <p:spPr>
          <a:xfrm>
            <a:off x="3616354" y="3867399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>
            <a:stCxn id="7" idx="6"/>
            <a:endCxn id="49" idx="2"/>
          </p:cNvCxnSpPr>
          <p:nvPr/>
        </p:nvCxnSpPr>
        <p:spPr>
          <a:xfrm flipV="1">
            <a:off x="1475662" y="4649076"/>
            <a:ext cx="1058431" cy="57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6" idx="6"/>
            <a:endCxn id="49" idx="2"/>
          </p:cNvCxnSpPr>
          <p:nvPr/>
        </p:nvCxnSpPr>
        <p:spPr>
          <a:xfrm>
            <a:off x="1475662" y="4165059"/>
            <a:ext cx="1058431" cy="48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5" idx="6"/>
            <a:endCxn id="49" idx="2"/>
          </p:cNvCxnSpPr>
          <p:nvPr/>
        </p:nvCxnSpPr>
        <p:spPr>
          <a:xfrm>
            <a:off x="1475662" y="3101804"/>
            <a:ext cx="1058431" cy="154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4" idx="6"/>
            <a:endCxn id="49" idx="2"/>
          </p:cNvCxnSpPr>
          <p:nvPr/>
        </p:nvCxnSpPr>
        <p:spPr>
          <a:xfrm>
            <a:off x="1475662" y="2098799"/>
            <a:ext cx="1058431" cy="255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8" idx="6"/>
            <a:endCxn id="91" idx="2"/>
          </p:cNvCxnSpPr>
          <p:nvPr/>
        </p:nvCxnSpPr>
        <p:spPr>
          <a:xfrm>
            <a:off x="3074093" y="2638799"/>
            <a:ext cx="542261" cy="4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8" idx="6"/>
            <a:endCxn id="92" idx="2"/>
          </p:cNvCxnSpPr>
          <p:nvPr/>
        </p:nvCxnSpPr>
        <p:spPr>
          <a:xfrm>
            <a:off x="3074093" y="2638799"/>
            <a:ext cx="542261" cy="149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9" idx="6"/>
            <a:endCxn id="91" idx="2"/>
          </p:cNvCxnSpPr>
          <p:nvPr/>
        </p:nvCxnSpPr>
        <p:spPr>
          <a:xfrm flipV="1">
            <a:off x="3074093" y="3077687"/>
            <a:ext cx="542261" cy="62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9" idx="6"/>
            <a:endCxn id="92" idx="2"/>
          </p:cNvCxnSpPr>
          <p:nvPr/>
        </p:nvCxnSpPr>
        <p:spPr>
          <a:xfrm>
            <a:off x="3074093" y="3698511"/>
            <a:ext cx="542261" cy="4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49" idx="6"/>
            <a:endCxn id="91" idx="2"/>
          </p:cNvCxnSpPr>
          <p:nvPr/>
        </p:nvCxnSpPr>
        <p:spPr>
          <a:xfrm flipV="1">
            <a:off x="3074093" y="3077687"/>
            <a:ext cx="542261" cy="1571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stCxn id="49" idx="6"/>
            <a:endCxn id="92" idx="2"/>
          </p:cNvCxnSpPr>
          <p:nvPr/>
        </p:nvCxnSpPr>
        <p:spPr>
          <a:xfrm flipV="1">
            <a:off x="3074093" y="4137399"/>
            <a:ext cx="542261" cy="5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92" idx="6"/>
            <a:endCxn id="69" idx="2"/>
          </p:cNvCxnSpPr>
          <p:nvPr/>
        </p:nvCxnSpPr>
        <p:spPr>
          <a:xfrm flipV="1">
            <a:off x="4156354" y="3694713"/>
            <a:ext cx="560963" cy="44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92" idx="6"/>
            <a:endCxn id="70" idx="2"/>
          </p:cNvCxnSpPr>
          <p:nvPr/>
        </p:nvCxnSpPr>
        <p:spPr>
          <a:xfrm>
            <a:off x="4156354" y="4137399"/>
            <a:ext cx="560963" cy="50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91" idx="6"/>
            <a:endCxn id="67" idx="2"/>
          </p:cNvCxnSpPr>
          <p:nvPr/>
        </p:nvCxnSpPr>
        <p:spPr>
          <a:xfrm flipV="1">
            <a:off x="4156354" y="2635001"/>
            <a:ext cx="560963" cy="44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91" idx="6"/>
            <a:endCxn id="69" idx="2"/>
          </p:cNvCxnSpPr>
          <p:nvPr/>
        </p:nvCxnSpPr>
        <p:spPr>
          <a:xfrm>
            <a:off x="4156354" y="3077687"/>
            <a:ext cx="560963" cy="61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stCxn id="91" idx="6"/>
            <a:endCxn id="70" idx="2"/>
          </p:cNvCxnSpPr>
          <p:nvPr/>
        </p:nvCxnSpPr>
        <p:spPr>
          <a:xfrm>
            <a:off x="4156354" y="3077687"/>
            <a:ext cx="560963" cy="15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>
            <a:stCxn id="92" idx="6"/>
            <a:endCxn id="67" idx="2"/>
          </p:cNvCxnSpPr>
          <p:nvPr/>
        </p:nvCxnSpPr>
        <p:spPr>
          <a:xfrm flipV="1">
            <a:off x="4156354" y="2635001"/>
            <a:ext cx="560963" cy="150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>
            <a:off x="2267150" y="5424528"/>
            <a:ext cx="1265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Hidden Layer 1</a:t>
            </a:r>
            <a:endParaRPr lang="zh-TW" altLang="en-US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3253717" y="5420730"/>
            <a:ext cx="1265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Hidden Layer 2</a:t>
            </a:r>
            <a:endParaRPr lang="zh-TW" altLang="en-US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4270747" y="5424528"/>
            <a:ext cx="1265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Hidden Layer 3</a:t>
            </a:r>
            <a:endParaRPr lang="zh-TW" altLang="en-US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7576517" y="2465145"/>
            <a:ext cx="4334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*輸入和輸出大小是一致即可。</a:t>
            </a:r>
          </a:p>
          <a:p>
            <a:pPr algn="just"/>
            <a:endParaRPr lang="en-US" altLang="zh-TW" sz="2400" dirty="0" smtClean="0"/>
          </a:p>
          <a:p>
            <a:pPr algn="just"/>
            <a:r>
              <a:rPr lang="en-US" altLang="zh-TW" sz="2400" dirty="0" smtClean="0"/>
              <a:t>Stacked AE/AE</a:t>
            </a:r>
            <a:r>
              <a:rPr lang="zh-TW" altLang="en-US" sz="2400" dirty="0"/>
              <a:t>範例</a:t>
            </a:r>
            <a:r>
              <a:rPr lang="zh-TW" altLang="en-US" sz="2400" dirty="0" smtClean="0"/>
              <a:t>圖片的</a:t>
            </a:r>
            <a:r>
              <a:rPr lang="en-US" altLang="zh-TW" sz="2400" dirty="0" smtClean="0"/>
              <a:t>Hidden</a:t>
            </a:r>
            <a:r>
              <a:rPr lang="zh-TW" altLang="en-US" sz="2400" dirty="0" smtClean="0"/>
              <a:t>數量可為任意，數量不一定要比輸入或是輸出少，範例圖純粹是我不想畫太多。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62733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AutoEncoder</a:t>
            </a:r>
            <a:r>
              <a:rPr lang="zh-TW" altLang="en-US" dirty="0"/>
              <a:t> </a:t>
            </a:r>
            <a:r>
              <a:rPr lang="en-US" altLang="zh-TW" dirty="0"/>
              <a:t>(AE)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那</a:t>
            </a:r>
            <a:r>
              <a:rPr lang="en-US" altLang="zh-TW" dirty="0" smtClean="0"/>
              <a:t>AE</a:t>
            </a:r>
            <a:r>
              <a:rPr lang="zh-TW" altLang="en-US" dirty="0" smtClean="0"/>
              <a:t>有什麼用</a:t>
            </a:r>
            <a:r>
              <a:rPr lang="en-US" altLang="zh-TW" dirty="0" smtClean="0"/>
              <a:t>? </a:t>
            </a:r>
            <a:r>
              <a:rPr lang="zh-TW" altLang="en-US" dirty="0" smtClean="0"/>
              <a:t>  </a:t>
            </a:r>
            <a:r>
              <a:rPr lang="en-US" altLang="zh-TW" dirty="0" smtClean="0"/>
              <a:t>ANS: </a:t>
            </a:r>
            <a:r>
              <a:rPr lang="zh-TW" altLang="en-US" dirty="0" smtClean="0"/>
              <a:t>有三個重要功能</a:t>
            </a:r>
            <a:endParaRPr lang="en-US" altLang="zh-TW" dirty="0" smtClean="0"/>
          </a:p>
          <a:p>
            <a:r>
              <a:rPr lang="en-US" altLang="zh-TW" dirty="0" smtClean="0"/>
              <a:t>AE</a:t>
            </a:r>
            <a:r>
              <a:rPr lang="zh-TW" altLang="en-US" dirty="0" smtClean="0"/>
              <a:t>用處就是學</a:t>
            </a:r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pretrained</a:t>
            </a:r>
            <a:r>
              <a:rPr lang="en-US" altLang="zh-TW" dirty="0" smtClean="0"/>
              <a:t> weighted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pSp>
        <p:nvGrpSpPr>
          <p:cNvPr id="75" name="群組 74"/>
          <p:cNvGrpSpPr/>
          <p:nvPr/>
        </p:nvGrpSpPr>
        <p:grpSpPr>
          <a:xfrm>
            <a:off x="6586170" y="3041404"/>
            <a:ext cx="4573195" cy="3816596"/>
            <a:chOff x="6586170" y="3041404"/>
            <a:chExt cx="4573195" cy="3816596"/>
          </a:xfrm>
        </p:grpSpPr>
        <p:grpSp>
          <p:nvGrpSpPr>
            <p:cNvPr id="70" name="群組 69"/>
            <p:cNvGrpSpPr/>
            <p:nvPr/>
          </p:nvGrpSpPr>
          <p:grpSpPr>
            <a:xfrm>
              <a:off x="6586170" y="3140985"/>
              <a:ext cx="4573195" cy="3717015"/>
              <a:chOff x="845127" y="3062181"/>
              <a:chExt cx="4573195" cy="3717015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1190139" y="3062181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/>
              <p:cNvSpPr/>
              <p:nvPr/>
            </p:nvSpPr>
            <p:spPr>
              <a:xfrm>
                <a:off x="1190139" y="3810000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橢圓 5"/>
              <p:cNvSpPr/>
              <p:nvPr/>
            </p:nvSpPr>
            <p:spPr>
              <a:xfrm>
                <a:off x="1190139" y="4649968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1190139" y="5528924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2501489" y="3634076"/>
                <a:ext cx="540000" cy="540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2501489" y="4417340"/>
                <a:ext cx="540000" cy="540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" name="直線單箭頭接點 13"/>
              <p:cNvCxnSpPr>
                <a:stCxn id="4" idx="6"/>
                <a:endCxn id="8" idx="2"/>
              </p:cNvCxnSpPr>
              <p:nvPr/>
            </p:nvCxnSpPr>
            <p:spPr>
              <a:xfrm>
                <a:off x="1730139" y="3332181"/>
                <a:ext cx="771350" cy="5718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/>
              <p:cNvCxnSpPr>
                <a:stCxn id="5" idx="6"/>
                <a:endCxn id="8" idx="2"/>
              </p:cNvCxnSpPr>
              <p:nvPr/>
            </p:nvCxnSpPr>
            <p:spPr>
              <a:xfrm flipV="1">
                <a:off x="1730139" y="3904076"/>
                <a:ext cx="771350" cy="1759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>
                <a:stCxn id="5" idx="6"/>
                <a:endCxn id="9" idx="2"/>
              </p:cNvCxnSpPr>
              <p:nvPr/>
            </p:nvCxnSpPr>
            <p:spPr>
              <a:xfrm>
                <a:off x="1730139" y="4080000"/>
                <a:ext cx="771350" cy="607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>
                <a:stCxn id="6" idx="6"/>
                <a:endCxn id="8" idx="2"/>
              </p:cNvCxnSpPr>
              <p:nvPr/>
            </p:nvCxnSpPr>
            <p:spPr>
              <a:xfrm flipV="1">
                <a:off x="1730139" y="3904076"/>
                <a:ext cx="771350" cy="1015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/>
              <p:cNvCxnSpPr>
                <a:stCxn id="7" idx="6"/>
                <a:endCxn id="8" idx="2"/>
              </p:cNvCxnSpPr>
              <p:nvPr/>
            </p:nvCxnSpPr>
            <p:spPr>
              <a:xfrm flipV="1">
                <a:off x="1730139" y="3904076"/>
                <a:ext cx="771350" cy="1894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>
                <a:stCxn id="6" idx="6"/>
                <a:endCxn id="9" idx="2"/>
              </p:cNvCxnSpPr>
              <p:nvPr/>
            </p:nvCxnSpPr>
            <p:spPr>
              <a:xfrm flipV="1">
                <a:off x="1730139" y="4687340"/>
                <a:ext cx="771350" cy="2326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>
                <a:stCxn id="7" idx="6"/>
                <a:endCxn id="9" idx="2"/>
              </p:cNvCxnSpPr>
              <p:nvPr/>
            </p:nvCxnSpPr>
            <p:spPr>
              <a:xfrm flipV="1">
                <a:off x="1730139" y="4687340"/>
                <a:ext cx="771350" cy="11115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>
                <a:stCxn id="4" idx="6"/>
                <a:endCxn id="9" idx="2"/>
              </p:cNvCxnSpPr>
              <p:nvPr/>
            </p:nvCxnSpPr>
            <p:spPr>
              <a:xfrm>
                <a:off x="1730139" y="3332181"/>
                <a:ext cx="771350" cy="1355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/>
                  <p:cNvSpPr txBox="1"/>
                  <p:nvPr/>
                </p:nvSpPr>
                <p:spPr>
                  <a:xfrm>
                    <a:off x="845127" y="6132865"/>
                    <a:ext cx="123002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i="1" dirty="0" smtClean="0">
                        <a:latin typeface="Cambria Math" panose="02040503050406030204" pitchFamily="18" charset="0"/>
                      </a:rPr>
                      <a:t>輸</a:t>
                    </a:r>
                    <a:r>
                      <a:rPr lang="zh-TW" altLang="en-US" i="1" dirty="0">
                        <a:latin typeface="Cambria Math" panose="02040503050406030204" pitchFamily="18" charset="0"/>
                      </a:rPr>
                      <a:t>入</a:t>
                    </a:r>
                    <a:r>
                      <a:rPr lang="zh-TW" altLang="en-US" i="1" dirty="0" smtClean="0">
                        <a:latin typeface="Cambria Math" panose="02040503050406030204" pitchFamily="18" charset="0"/>
                      </a:rPr>
                      <a:t>資料</a:t>
                    </a:r>
                    <a:endParaRPr lang="en-US" altLang="zh-TW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0" name="文字方塊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127" y="6132865"/>
                    <a:ext cx="1230023" cy="64633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960" t="-471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橢圓 30"/>
              <p:cNvSpPr/>
              <p:nvPr/>
            </p:nvSpPr>
            <p:spPr>
              <a:xfrm>
                <a:off x="2501489" y="5155251"/>
                <a:ext cx="540000" cy="540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/>
              <p:cNvSpPr/>
              <p:nvPr/>
            </p:nvSpPr>
            <p:spPr>
              <a:xfrm>
                <a:off x="3594383" y="4019803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3594383" y="4834962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2" name="直線單箭頭接點 41"/>
              <p:cNvCxnSpPr>
                <a:stCxn id="7" idx="6"/>
                <a:endCxn id="31" idx="2"/>
              </p:cNvCxnSpPr>
              <p:nvPr/>
            </p:nvCxnSpPr>
            <p:spPr>
              <a:xfrm flipV="1">
                <a:off x="1730139" y="5425251"/>
                <a:ext cx="771350" cy="3736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線單箭頭接點 42"/>
              <p:cNvCxnSpPr>
                <a:stCxn id="6" idx="6"/>
                <a:endCxn id="31" idx="2"/>
              </p:cNvCxnSpPr>
              <p:nvPr/>
            </p:nvCxnSpPr>
            <p:spPr>
              <a:xfrm>
                <a:off x="1730139" y="4919968"/>
                <a:ext cx="771350" cy="5052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/>
              <p:cNvCxnSpPr>
                <a:stCxn id="5" idx="6"/>
                <a:endCxn id="31" idx="2"/>
              </p:cNvCxnSpPr>
              <p:nvPr/>
            </p:nvCxnSpPr>
            <p:spPr>
              <a:xfrm>
                <a:off x="1730139" y="4080000"/>
                <a:ext cx="771350" cy="13452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44"/>
              <p:cNvCxnSpPr>
                <a:stCxn id="4" idx="6"/>
                <a:endCxn id="31" idx="2"/>
              </p:cNvCxnSpPr>
              <p:nvPr/>
            </p:nvCxnSpPr>
            <p:spPr>
              <a:xfrm>
                <a:off x="1730139" y="3332181"/>
                <a:ext cx="771350" cy="2093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/>
              <p:cNvCxnSpPr>
                <a:stCxn id="8" idx="6"/>
                <a:endCxn id="40" idx="2"/>
              </p:cNvCxnSpPr>
              <p:nvPr/>
            </p:nvCxnSpPr>
            <p:spPr>
              <a:xfrm>
                <a:off x="3041489" y="3904076"/>
                <a:ext cx="552894" cy="385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單箭頭接點 46"/>
              <p:cNvCxnSpPr>
                <a:stCxn id="8" idx="6"/>
                <a:endCxn id="41" idx="2"/>
              </p:cNvCxnSpPr>
              <p:nvPr/>
            </p:nvCxnSpPr>
            <p:spPr>
              <a:xfrm>
                <a:off x="3041489" y="3904076"/>
                <a:ext cx="552894" cy="1200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47"/>
              <p:cNvCxnSpPr>
                <a:stCxn id="9" idx="6"/>
                <a:endCxn id="40" idx="2"/>
              </p:cNvCxnSpPr>
              <p:nvPr/>
            </p:nvCxnSpPr>
            <p:spPr>
              <a:xfrm flipV="1">
                <a:off x="3041489" y="4289803"/>
                <a:ext cx="552894" cy="3975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/>
              <p:cNvCxnSpPr>
                <a:stCxn id="9" idx="6"/>
                <a:endCxn id="41" idx="2"/>
              </p:cNvCxnSpPr>
              <p:nvPr/>
            </p:nvCxnSpPr>
            <p:spPr>
              <a:xfrm>
                <a:off x="3041489" y="4687340"/>
                <a:ext cx="552894" cy="4176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線單箭頭接點 49"/>
              <p:cNvCxnSpPr>
                <a:stCxn id="31" idx="6"/>
                <a:endCxn id="40" idx="2"/>
              </p:cNvCxnSpPr>
              <p:nvPr/>
            </p:nvCxnSpPr>
            <p:spPr>
              <a:xfrm flipV="1">
                <a:off x="3041489" y="4289803"/>
                <a:ext cx="552894" cy="11354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>
                <a:stCxn id="31" idx="6"/>
                <a:endCxn id="41" idx="2"/>
              </p:cNvCxnSpPr>
              <p:nvPr/>
            </p:nvCxnSpPr>
            <p:spPr>
              <a:xfrm flipV="1">
                <a:off x="3041489" y="5104962"/>
                <a:ext cx="552894" cy="3202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文字方塊 57"/>
              <p:cNvSpPr txBox="1"/>
              <p:nvPr/>
            </p:nvSpPr>
            <p:spPr>
              <a:xfrm>
                <a:off x="2138852" y="6065525"/>
                <a:ext cx="12652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Hidden Layer 1</a:t>
                </a:r>
                <a:endParaRPr lang="zh-TW" altLang="en-US" dirty="0"/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3231746" y="6065525"/>
                <a:ext cx="12652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Hidden Layer 2</a:t>
                </a:r>
                <a:endParaRPr lang="zh-TW" altLang="en-US" dirty="0"/>
              </a:p>
            </p:txBody>
          </p:sp>
          <p:sp>
            <p:nvSpPr>
              <p:cNvPr id="61" name="橢圓 60"/>
              <p:cNvSpPr/>
              <p:nvPr/>
            </p:nvSpPr>
            <p:spPr>
              <a:xfrm>
                <a:off x="4533311" y="4407452"/>
                <a:ext cx="540000" cy="540000"/>
              </a:xfrm>
              <a:prstGeom prst="ellipse">
                <a:avLst/>
              </a:prstGeom>
              <a:solidFill>
                <a:srgbClr val="F70A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字方塊 61"/>
                  <p:cNvSpPr txBox="1"/>
                  <p:nvPr/>
                </p:nvSpPr>
                <p:spPr>
                  <a:xfrm>
                    <a:off x="4188299" y="6064284"/>
                    <a:ext cx="123002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i="1" dirty="0" smtClean="0">
                        <a:latin typeface="Cambria Math" panose="02040503050406030204" pitchFamily="18" charset="0"/>
                      </a:rPr>
                      <a:t>輸出</a:t>
                    </a:r>
                    <a:endParaRPr lang="en-US" altLang="zh-TW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62" name="文字方塊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8299" y="6064284"/>
                    <a:ext cx="1230023" cy="64633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4717" b="-283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直線單箭頭接點 62"/>
              <p:cNvCxnSpPr>
                <a:stCxn id="40" idx="6"/>
                <a:endCxn id="61" idx="2"/>
              </p:cNvCxnSpPr>
              <p:nvPr/>
            </p:nvCxnSpPr>
            <p:spPr>
              <a:xfrm>
                <a:off x="4134383" y="4289803"/>
                <a:ext cx="398928" cy="3876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>
                <a:stCxn id="41" idx="6"/>
                <a:endCxn id="61" idx="2"/>
              </p:cNvCxnSpPr>
              <p:nvPr/>
            </p:nvCxnSpPr>
            <p:spPr>
              <a:xfrm flipV="1">
                <a:off x="4134383" y="4677452"/>
                <a:ext cx="398928" cy="427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2" name="文字方塊 71"/>
            <p:cNvSpPr txBox="1"/>
            <p:nvPr/>
          </p:nvSpPr>
          <p:spPr>
            <a:xfrm>
              <a:off x="7336410" y="3062675"/>
              <a:ext cx="12652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dirty="0" smtClean="0"/>
                <a:t>W1</a:t>
              </a:r>
              <a:endParaRPr lang="zh-TW" altLang="en-US" sz="3600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8426342" y="3041404"/>
              <a:ext cx="12652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dirty="0" smtClean="0"/>
                <a:t>W2</a:t>
              </a:r>
              <a:endParaRPr lang="zh-TW" altLang="en-US" sz="3600" dirty="0"/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806506" y="3020612"/>
            <a:ext cx="56232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假設我們設計一個神經網路，如右圖，然後假設</a:t>
            </a:r>
            <a:r>
              <a:rPr lang="en-US" altLang="zh-TW" sz="2400" dirty="0" smtClean="0"/>
              <a:t>W1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W2</a:t>
            </a:r>
            <a:r>
              <a:rPr lang="zh-TW" altLang="en-US" sz="2400" dirty="0" smtClean="0"/>
              <a:t>參數有</a:t>
            </a:r>
            <a:r>
              <a:rPr lang="en-US" altLang="zh-TW" sz="2400" dirty="0" smtClean="0"/>
              <a:t>1W</a:t>
            </a:r>
            <a:r>
              <a:rPr lang="zh-TW" altLang="en-US" sz="2400" dirty="0" smtClean="0"/>
              <a:t>個。</a:t>
            </a:r>
            <a:endParaRPr lang="en-US" altLang="zh-TW" sz="2400" dirty="0" smtClean="0"/>
          </a:p>
          <a:p>
            <a:r>
              <a:rPr lang="zh-TW" altLang="en-US" sz="2400" dirty="0" smtClean="0"/>
              <a:t>我們收集的數據有</a:t>
            </a:r>
            <a:r>
              <a:rPr lang="en-US" altLang="zh-TW" sz="2400" dirty="0" smtClean="0"/>
              <a:t>1W</a:t>
            </a:r>
            <a:r>
              <a:rPr lang="zh-TW" altLang="en-US" sz="2400" dirty="0" smtClean="0"/>
              <a:t>筆。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但標註資料只有</a:t>
            </a:r>
            <a:r>
              <a:rPr lang="en-US" altLang="zh-TW" sz="2400" dirty="0" smtClean="0"/>
              <a:t>100</a:t>
            </a:r>
            <a:r>
              <a:rPr lang="zh-TW" altLang="en-US" sz="2400" dirty="0" smtClean="0"/>
              <a:t>筆。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我們用</a:t>
            </a:r>
            <a:r>
              <a:rPr lang="en-US" altLang="zh-TW" sz="2400" dirty="0" smtClean="0"/>
              <a:t>100</a:t>
            </a:r>
            <a:r>
              <a:rPr lang="zh-TW" altLang="en-US" sz="2400" dirty="0" smtClean="0"/>
              <a:t>筆資料去訓練一個</a:t>
            </a:r>
            <a:r>
              <a:rPr lang="en-US" altLang="zh-TW" sz="2400" dirty="0" smtClean="0"/>
              <a:t>1W</a:t>
            </a:r>
            <a:r>
              <a:rPr lang="zh-TW" altLang="en-US" sz="2400" dirty="0" smtClean="0"/>
              <a:t>筆參數的神經網路，訓練模型前的權重隨機生成，結果一定有問題。</a:t>
            </a:r>
            <a:endParaRPr lang="en-US" altLang="zh-TW" sz="2400" dirty="0" smtClean="0"/>
          </a:p>
          <a:p>
            <a:r>
              <a:rPr lang="zh-TW" altLang="en-US" sz="2400" dirty="0"/>
              <a:t>所以</a:t>
            </a:r>
            <a:r>
              <a:rPr lang="zh-TW" altLang="en-US" sz="2400" dirty="0" smtClean="0"/>
              <a:t>可以我們可以善用那</a:t>
            </a:r>
            <a:r>
              <a:rPr lang="en-US" altLang="zh-TW" sz="2400" dirty="0" smtClean="0"/>
              <a:t>1W</a:t>
            </a:r>
            <a:r>
              <a:rPr lang="zh-TW" altLang="en-US" sz="2400" dirty="0" smtClean="0"/>
              <a:t>筆數據。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02998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圓角矩形 46"/>
          <p:cNvSpPr/>
          <p:nvPr/>
        </p:nvSpPr>
        <p:spPr>
          <a:xfrm>
            <a:off x="7476721" y="2141715"/>
            <a:ext cx="3611826" cy="39697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圓角矩形 45"/>
          <p:cNvSpPr/>
          <p:nvPr/>
        </p:nvSpPr>
        <p:spPr>
          <a:xfrm>
            <a:off x="469591" y="2164798"/>
            <a:ext cx="3315331" cy="371529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AutoEncoder</a:t>
            </a:r>
            <a:r>
              <a:rPr lang="zh-TW" altLang="en-US" dirty="0"/>
              <a:t> </a:t>
            </a:r>
            <a:r>
              <a:rPr lang="en-US" altLang="zh-TW" dirty="0"/>
              <a:t>(AE)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618805" y="2217723"/>
            <a:ext cx="4573195" cy="3795325"/>
            <a:chOff x="6586170" y="3062675"/>
            <a:chExt cx="4573195" cy="3795325"/>
          </a:xfrm>
        </p:grpSpPr>
        <p:grpSp>
          <p:nvGrpSpPr>
            <p:cNvPr id="5" name="群組 4"/>
            <p:cNvGrpSpPr/>
            <p:nvPr/>
          </p:nvGrpSpPr>
          <p:grpSpPr>
            <a:xfrm>
              <a:off x="6586170" y="3140985"/>
              <a:ext cx="4573195" cy="3717015"/>
              <a:chOff x="845127" y="3062181"/>
              <a:chExt cx="4573195" cy="3717015"/>
            </a:xfrm>
          </p:grpSpPr>
          <p:sp>
            <p:nvSpPr>
              <p:cNvPr id="8" name="橢圓 7"/>
              <p:cNvSpPr/>
              <p:nvPr/>
            </p:nvSpPr>
            <p:spPr>
              <a:xfrm>
                <a:off x="1190139" y="3062181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1190139" y="3810000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1190139" y="4649968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1190139" y="5528924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2501489" y="3634076"/>
                <a:ext cx="540000" cy="540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2501489" y="4417340"/>
                <a:ext cx="540000" cy="540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" name="直線單箭頭接點 13"/>
              <p:cNvCxnSpPr>
                <a:stCxn id="8" idx="6"/>
                <a:endCxn id="12" idx="2"/>
              </p:cNvCxnSpPr>
              <p:nvPr/>
            </p:nvCxnSpPr>
            <p:spPr>
              <a:xfrm>
                <a:off x="1730139" y="3332181"/>
                <a:ext cx="771350" cy="5718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/>
              <p:cNvCxnSpPr>
                <a:stCxn id="9" idx="6"/>
                <a:endCxn id="12" idx="2"/>
              </p:cNvCxnSpPr>
              <p:nvPr/>
            </p:nvCxnSpPr>
            <p:spPr>
              <a:xfrm flipV="1">
                <a:off x="1730139" y="3904076"/>
                <a:ext cx="771350" cy="1759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>
                <a:stCxn id="9" idx="6"/>
                <a:endCxn id="13" idx="2"/>
              </p:cNvCxnSpPr>
              <p:nvPr/>
            </p:nvCxnSpPr>
            <p:spPr>
              <a:xfrm>
                <a:off x="1730139" y="4080000"/>
                <a:ext cx="771350" cy="607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>
                <a:stCxn id="10" idx="6"/>
                <a:endCxn id="12" idx="2"/>
              </p:cNvCxnSpPr>
              <p:nvPr/>
            </p:nvCxnSpPr>
            <p:spPr>
              <a:xfrm flipV="1">
                <a:off x="1730139" y="3904076"/>
                <a:ext cx="771350" cy="1015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/>
              <p:cNvCxnSpPr>
                <a:stCxn id="11" idx="6"/>
                <a:endCxn id="12" idx="2"/>
              </p:cNvCxnSpPr>
              <p:nvPr/>
            </p:nvCxnSpPr>
            <p:spPr>
              <a:xfrm flipV="1">
                <a:off x="1730139" y="3904076"/>
                <a:ext cx="771350" cy="1894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>
                <a:stCxn id="10" idx="6"/>
                <a:endCxn id="13" idx="2"/>
              </p:cNvCxnSpPr>
              <p:nvPr/>
            </p:nvCxnSpPr>
            <p:spPr>
              <a:xfrm flipV="1">
                <a:off x="1730139" y="4687340"/>
                <a:ext cx="771350" cy="2326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>
                <a:stCxn id="11" idx="6"/>
                <a:endCxn id="13" idx="2"/>
              </p:cNvCxnSpPr>
              <p:nvPr/>
            </p:nvCxnSpPr>
            <p:spPr>
              <a:xfrm flipV="1">
                <a:off x="1730139" y="4687340"/>
                <a:ext cx="771350" cy="11115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>
                <a:stCxn id="8" idx="6"/>
                <a:endCxn id="13" idx="2"/>
              </p:cNvCxnSpPr>
              <p:nvPr/>
            </p:nvCxnSpPr>
            <p:spPr>
              <a:xfrm>
                <a:off x="1730139" y="3332181"/>
                <a:ext cx="771350" cy="1355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/>
                  <p:cNvSpPr txBox="1"/>
                  <p:nvPr/>
                </p:nvSpPr>
                <p:spPr>
                  <a:xfrm>
                    <a:off x="845127" y="6132865"/>
                    <a:ext cx="123002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i="1" dirty="0" smtClean="0">
                        <a:latin typeface="Cambria Math" panose="02040503050406030204" pitchFamily="18" charset="0"/>
                      </a:rPr>
                      <a:t>輸</a:t>
                    </a:r>
                    <a:r>
                      <a:rPr lang="zh-TW" altLang="en-US" i="1" dirty="0">
                        <a:latin typeface="Cambria Math" panose="02040503050406030204" pitchFamily="18" charset="0"/>
                      </a:rPr>
                      <a:t>入</a:t>
                    </a:r>
                    <a:r>
                      <a:rPr lang="zh-TW" altLang="en-US" i="1" dirty="0" smtClean="0">
                        <a:latin typeface="Cambria Math" panose="02040503050406030204" pitchFamily="18" charset="0"/>
                      </a:rPr>
                      <a:t>資料</a:t>
                    </a:r>
                    <a:endParaRPr lang="en-US" altLang="zh-TW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2" name="文字方塊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127" y="6132865"/>
                    <a:ext cx="1230023" cy="64633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4455" t="-377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橢圓 22"/>
              <p:cNvSpPr/>
              <p:nvPr/>
            </p:nvSpPr>
            <p:spPr>
              <a:xfrm>
                <a:off x="2501489" y="5155251"/>
                <a:ext cx="540000" cy="540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橢圓 23"/>
              <p:cNvSpPr/>
              <p:nvPr/>
            </p:nvSpPr>
            <p:spPr>
              <a:xfrm>
                <a:off x="3594383" y="4019803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3594383" y="4834962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6" name="直線單箭頭接點 25"/>
              <p:cNvCxnSpPr>
                <a:stCxn id="11" idx="6"/>
                <a:endCxn id="23" idx="2"/>
              </p:cNvCxnSpPr>
              <p:nvPr/>
            </p:nvCxnSpPr>
            <p:spPr>
              <a:xfrm flipV="1">
                <a:off x="1730139" y="5425251"/>
                <a:ext cx="771350" cy="3736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>
                <a:stCxn id="10" idx="6"/>
                <a:endCxn id="23" idx="2"/>
              </p:cNvCxnSpPr>
              <p:nvPr/>
            </p:nvCxnSpPr>
            <p:spPr>
              <a:xfrm>
                <a:off x="1730139" y="4919968"/>
                <a:ext cx="771350" cy="5052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>
                <a:stCxn id="9" idx="6"/>
                <a:endCxn id="23" idx="2"/>
              </p:cNvCxnSpPr>
              <p:nvPr/>
            </p:nvCxnSpPr>
            <p:spPr>
              <a:xfrm>
                <a:off x="1730139" y="4080000"/>
                <a:ext cx="771350" cy="13452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stCxn id="8" idx="6"/>
                <a:endCxn id="23" idx="2"/>
              </p:cNvCxnSpPr>
              <p:nvPr/>
            </p:nvCxnSpPr>
            <p:spPr>
              <a:xfrm>
                <a:off x="1730139" y="3332181"/>
                <a:ext cx="771350" cy="2093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/>
              <p:cNvCxnSpPr>
                <a:stCxn id="12" idx="6"/>
                <a:endCxn id="24" idx="2"/>
              </p:cNvCxnSpPr>
              <p:nvPr/>
            </p:nvCxnSpPr>
            <p:spPr>
              <a:xfrm>
                <a:off x="3041489" y="3904076"/>
                <a:ext cx="552894" cy="385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/>
              <p:cNvCxnSpPr>
                <a:stCxn id="12" idx="6"/>
                <a:endCxn id="25" idx="2"/>
              </p:cNvCxnSpPr>
              <p:nvPr/>
            </p:nvCxnSpPr>
            <p:spPr>
              <a:xfrm>
                <a:off x="3041489" y="3904076"/>
                <a:ext cx="552894" cy="1200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/>
              <p:cNvCxnSpPr>
                <a:stCxn id="13" idx="6"/>
                <a:endCxn id="24" idx="2"/>
              </p:cNvCxnSpPr>
              <p:nvPr/>
            </p:nvCxnSpPr>
            <p:spPr>
              <a:xfrm flipV="1">
                <a:off x="3041489" y="4289803"/>
                <a:ext cx="552894" cy="3975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單箭頭接點 32"/>
              <p:cNvCxnSpPr>
                <a:stCxn id="13" idx="6"/>
                <a:endCxn id="25" idx="2"/>
              </p:cNvCxnSpPr>
              <p:nvPr/>
            </p:nvCxnSpPr>
            <p:spPr>
              <a:xfrm>
                <a:off x="3041489" y="4687340"/>
                <a:ext cx="552894" cy="4176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>
                <a:stCxn id="23" idx="6"/>
                <a:endCxn id="24" idx="2"/>
              </p:cNvCxnSpPr>
              <p:nvPr/>
            </p:nvCxnSpPr>
            <p:spPr>
              <a:xfrm flipV="1">
                <a:off x="3041489" y="4289803"/>
                <a:ext cx="552894" cy="11354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>
                <a:stCxn id="23" idx="6"/>
                <a:endCxn id="25" idx="2"/>
              </p:cNvCxnSpPr>
              <p:nvPr/>
            </p:nvCxnSpPr>
            <p:spPr>
              <a:xfrm flipV="1">
                <a:off x="3041489" y="5104962"/>
                <a:ext cx="552894" cy="3202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字方塊 35"/>
              <p:cNvSpPr txBox="1"/>
              <p:nvPr/>
            </p:nvSpPr>
            <p:spPr>
              <a:xfrm>
                <a:off x="2138852" y="6065525"/>
                <a:ext cx="12652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Hidden Layer 1</a:t>
                </a:r>
                <a:endParaRPr lang="zh-TW" altLang="en-US" dirty="0"/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3231746" y="6065525"/>
                <a:ext cx="12652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Hidden Layer 2</a:t>
                </a:r>
                <a:endParaRPr lang="zh-TW" altLang="en-US" dirty="0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4533311" y="4407452"/>
                <a:ext cx="540000" cy="540000"/>
              </a:xfrm>
              <a:prstGeom prst="ellipse">
                <a:avLst/>
              </a:prstGeom>
              <a:solidFill>
                <a:srgbClr val="F70A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字方塊 38"/>
                  <p:cNvSpPr txBox="1"/>
                  <p:nvPr/>
                </p:nvSpPr>
                <p:spPr>
                  <a:xfrm>
                    <a:off x="4188299" y="6064284"/>
                    <a:ext cx="123002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i="1" dirty="0" smtClean="0">
                        <a:latin typeface="Cambria Math" panose="02040503050406030204" pitchFamily="18" charset="0"/>
                      </a:rPr>
                      <a:t>輸出</a:t>
                    </a:r>
                    <a:endParaRPr lang="en-US" altLang="zh-TW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9" name="文字方塊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8299" y="6064284"/>
                    <a:ext cx="1230023" cy="64633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3774" b="-377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直線單箭頭接點 39"/>
              <p:cNvCxnSpPr>
                <a:stCxn id="24" idx="6"/>
                <a:endCxn id="38" idx="2"/>
              </p:cNvCxnSpPr>
              <p:nvPr/>
            </p:nvCxnSpPr>
            <p:spPr>
              <a:xfrm>
                <a:off x="4134383" y="4289803"/>
                <a:ext cx="398928" cy="3876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/>
              <p:cNvCxnSpPr>
                <a:stCxn id="25" idx="6"/>
                <a:endCxn id="38" idx="2"/>
              </p:cNvCxnSpPr>
              <p:nvPr/>
            </p:nvCxnSpPr>
            <p:spPr>
              <a:xfrm flipV="1">
                <a:off x="4134383" y="4677452"/>
                <a:ext cx="398928" cy="427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文字方塊 5"/>
            <p:cNvSpPr txBox="1"/>
            <p:nvPr/>
          </p:nvSpPr>
          <p:spPr>
            <a:xfrm>
              <a:off x="7336410" y="3062675"/>
              <a:ext cx="12652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dirty="0" smtClean="0"/>
                <a:t>W1</a:t>
              </a:r>
              <a:endParaRPr lang="zh-TW" altLang="en-US" sz="3600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494143" y="3084878"/>
              <a:ext cx="12652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dirty="0" smtClean="0"/>
                <a:t>W2</a:t>
              </a:r>
              <a:endParaRPr lang="zh-TW" altLang="en-US" sz="3600" dirty="0"/>
            </a:p>
          </p:txBody>
        </p:sp>
      </p:grpSp>
      <p:pic>
        <p:nvPicPr>
          <p:cNvPr id="42" name="圖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93" y="2257534"/>
            <a:ext cx="5547517" cy="3622559"/>
          </a:xfrm>
          <a:prstGeom prst="rect">
            <a:avLst/>
          </a:prstGeom>
        </p:spPr>
      </p:pic>
      <p:sp>
        <p:nvSpPr>
          <p:cNvPr id="44" name="文字方塊 43"/>
          <p:cNvSpPr txBox="1"/>
          <p:nvPr/>
        </p:nvSpPr>
        <p:spPr>
          <a:xfrm>
            <a:off x="1188067" y="2164798"/>
            <a:ext cx="126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W1</a:t>
            </a:r>
            <a:endParaRPr lang="zh-TW" altLang="en-US" sz="28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2369164" y="2438315"/>
            <a:ext cx="126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W2</a:t>
            </a:r>
            <a:endParaRPr lang="zh-TW" altLang="en-US" sz="2800" dirty="0"/>
          </a:p>
        </p:txBody>
      </p:sp>
      <p:sp>
        <p:nvSpPr>
          <p:cNvPr id="48" name="矩形 47"/>
          <p:cNvSpPr/>
          <p:nvPr/>
        </p:nvSpPr>
        <p:spPr>
          <a:xfrm>
            <a:off x="533293" y="1360638"/>
            <a:ext cx="2864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1W</a:t>
            </a:r>
            <a:r>
              <a:rPr lang="zh-TW" altLang="en-US" sz="2800" dirty="0" smtClean="0"/>
              <a:t>筆數據訓練</a:t>
            </a:r>
            <a:r>
              <a:rPr lang="en-US" altLang="zh-TW" sz="2800" dirty="0" smtClean="0"/>
              <a:t>AE</a:t>
            </a:r>
            <a:endParaRPr lang="zh-TW" altLang="en-US" sz="2800" dirty="0"/>
          </a:p>
        </p:txBody>
      </p:sp>
      <p:cxnSp>
        <p:nvCxnSpPr>
          <p:cNvPr id="49" name="肘形接點 48"/>
          <p:cNvCxnSpPr>
            <a:stCxn id="44" idx="0"/>
            <a:endCxn id="6" idx="0"/>
          </p:cNvCxnSpPr>
          <p:nvPr/>
        </p:nvCxnSpPr>
        <p:spPr>
          <a:xfrm rot="16200000" flipH="1">
            <a:off x="5384730" y="-1399229"/>
            <a:ext cx="52925" cy="7180978"/>
          </a:xfrm>
          <a:prstGeom prst="bentConnector3">
            <a:avLst>
              <a:gd name="adj1" fmla="val -431932"/>
            </a:avLst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45" idx="0"/>
            <a:endCxn id="7" idx="0"/>
          </p:cNvCxnSpPr>
          <p:nvPr/>
        </p:nvCxnSpPr>
        <p:spPr>
          <a:xfrm rot="5400000" flipH="1" flipV="1">
            <a:off x="6481414" y="-1239686"/>
            <a:ext cx="198389" cy="7157614"/>
          </a:xfrm>
          <a:prstGeom prst="bentConnector3">
            <a:avLst>
              <a:gd name="adj1" fmla="val 215228"/>
            </a:avLst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972235" y="1377279"/>
            <a:ext cx="3728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100</a:t>
            </a:r>
            <a:r>
              <a:rPr lang="zh-TW" altLang="en-US" sz="2400" dirty="0" smtClean="0"/>
              <a:t>筆數據來</a:t>
            </a:r>
            <a:r>
              <a:rPr lang="zh-TW" altLang="en-US" sz="2400" dirty="0"/>
              <a:t>訓練這個網路</a:t>
            </a:r>
          </a:p>
        </p:txBody>
      </p:sp>
    </p:spTree>
    <p:extLst>
      <p:ext uri="{BB962C8B-B14F-4D97-AF65-F5344CB8AC3E}">
        <p14:creationId xmlns:p14="http://schemas.microsoft.com/office/powerpoint/2010/main" val="57344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AutoEncoder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AE)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75" y="1653999"/>
            <a:ext cx="10900352" cy="1437072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dirty="0"/>
              <a:t>那</a:t>
            </a:r>
            <a:r>
              <a:rPr lang="en-US" altLang="zh-TW" dirty="0"/>
              <a:t>AE</a:t>
            </a:r>
            <a:r>
              <a:rPr lang="zh-TW" altLang="en-US" dirty="0"/>
              <a:t>有什麼用</a:t>
            </a:r>
            <a:r>
              <a:rPr lang="en-US" altLang="zh-TW" dirty="0"/>
              <a:t>? </a:t>
            </a:r>
            <a:r>
              <a:rPr lang="zh-TW" altLang="en-US" dirty="0"/>
              <a:t>  </a:t>
            </a:r>
            <a:r>
              <a:rPr lang="en-US" altLang="zh-TW" dirty="0"/>
              <a:t>ANS: </a:t>
            </a:r>
            <a:r>
              <a:rPr lang="zh-TW" altLang="en-US" dirty="0"/>
              <a:t>有三個重要功能</a:t>
            </a:r>
            <a:endParaRPr lang="en-US" altLang="zh-TW" dirty="0"/>
          </a:p>
          <a:p>
            <a:r>
              <a:rPr lang="en-US" altLang="zh-TW" dirty="0" smtClean="0"/>
              <a:t>AE</a:t>
            </a:r>
            <a:r>
              <a:rPr lang="zh-TW" altLang="en-US" dirty="0" smtClean="0"/>
              <a:t>用處</a:t>
            </a:r>
            <a:r>
              <a:rPr lang="zh-TW" altLang="en-US" dirty="0"/>
              <a:t>就是學</a:t>
            </a: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Feature representation.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smtClean="0"/>
              <a:t>Note: </a:t>
            </a:r>
            <a:r>
              <a:rPr lang="zh-TW" altLang="en-US" dirty="0" smtClean="0"/>
              <a:t>後續的</a:t>
            </a:r>
            <a:r>
              <a:rPr lang="en-US" altLang="zh-TW" dirty="0"/>
              <a:t>Stacked AE, VAE(</a:t>
            </a:r>
            <a:r>
              <a:rPr lang="en-US" altLang="zh-TW" dirty="0" err="1"/>
              <a:t>Variational</a:t>
            </a:r>
            <a:r>
              <a:rPr lang="en-US" altLang="zh-TW" dirty="0"/>
              <a:t> </a:t>
            </a:r>
            <a:r>
              <a:rPr lang="en-US" altLang="zh-TW" dirty="0" smtClean="0"/>
              <a:t>AE), DAE(</a:t>
            </a:r>
            <a:r>
              <a:rPr lang="en-US" altLang="zh-TW" dirty="0" err="1" smtClean="0"/>
              <a:t>Denoise</a:t>
            </a:r>
            <a:r>
              <a:rPr lang="en-US" altLang="zh-TW" dirty="0" smtClean="0"/>
              <a:t> AE)</a:t>
            </a:r>
            <a:r>
              <a:rPr lang="zh-TW" altLang="en-US" dirty="0" smtClean="0"/>
              <a:t>都屬於此架構的變形</a:t>
            </a:r>
            <a:r>
              <a:rPr lang="en-US" altLang="zh-TW" dirty="0" smtClean="0"/>
              <a:t>:</a:t>
            </a:r>
          </a:p>
        </p:txBody>
      </p:sp>
      <p:sp>
        <p:nvSpPr>
          <p:cNvPr id="268" name="AutoShape 2" descr="data:image/png;base64,iVBORw0KGgoAAAANSUhEUgAAAiEAAAFPCAYAAACbAR4wAAAAOXRFWHRTb2Z0d2FyZQBNYXRwbG90bGliIHZlcnNpb24zLjMuMiwgaHR0cHM6Ly9tYXRwbG90bGliLm9yZy8vihELAAAACXBIWXMAAAsTAAALEwEAmpwYAAAgqUlEQVR4nO3deZgU1bnH8WoBYVBUhjUqAmJc2HcJikIgoiwDCAhh4MEFFAORCLKbiMjyBALRuEAwQWVRUWSLIEF92FzQQHCQTR4ggAvK4ELYRpih7x/e+3pO3am26emqt7vm+/nrV5ya7pNwMrw5p+qcSDQadQAAAIJ2nnYHAABA8UQRAgAAVFCEAAAAFRQhAABABUUIAABQUTJWYyQS4dUZJdFoNKLdh2RhHOkJyzhiDOkJyxhyHMaRJq9xxEwIAABQQRECAABUUIQAAAAVFCEAAEAFRQgAAFBBEQIAAFRQhAAAABUUIQAAQAVFCAAAUBFzx1QgTB566CHJGRkZVlv9+vUl9+jRw/MzZs6cKfn999+32ubNm1fULgJAscJMCAAAUEERAgAAVFCEAAAAFZFo1PtQQU4c1MPJlcmxcOFCybGe9UjE3r17ret27dpJPnjwYFK/K1FhGUdh/V109dVXW9e7du2SPHToUMlPPvlkYH1yC8sYcpz0GEcXXHCB5GnTpkm+7777rPs2b94suWfPnlbbgQMHfOpd4jhFFwAApBSKEAAAoIJXdBEq5vKL48S/BGNOg//zn/+UfOWVV1r3de7cWXKtWrWstuzsbMlTpkyJ63tRvDVq1Mi6Pnv2rOTPPvss6O4gBfzsZz+TPHDgQMnm2HAcx2nSpInkTp06WW1PP/20T71LPmZCAACACooQAACgguUYpL2mTZtK7tatm+d927dvl5yVlWW1HTlyRPLx48cln3/++dZ9GzdulNygQQOrrUKFCnH2GPhBw4YNresTJ05IXrJkScC9gYZKlSpZ1y+88IJST3QwEwIAAFRQhAAAABUUIQAAQEWgz4S4X5c0Xz/64osvrLa8vDzJCxYskPzll19a9+3ZsyeZXUQaMl9pi0TsTfnM50Dat28v+dChQ3F99vDhw63r2rVre967YsWKuD4TxVvdunUlDxkyxGrjJObi4YEHHpDctWtXq6158+bn/Hk33XSTdX3eeT/OL+Tk5Ehev379OX+235gJAQAAKihCAACAikAPsNu3b591XaNGjXP+jGPHjlnX5nS738wdDKdOnWq1bdq0KanfxaFRialevbp1bY6Xb7755pw/z5zKdBx7Kt3NPMBuzZo15/xdfgjLOEqHg8fiZS5Lv/LKK1ZbmzZtJK9bty6wPsUSljHkOKkzjgoKCiS7d0KNl7nkEuszzMPsevXqZbWZh+D5jQPsAABASqEIAQAAKihCAACAikBf0TVfyXUcx6lfv77knTt3Wm3XXXed5MaNG0tu3bq1dV+LFi0kf/rpp5KrVasWd7/y8/Ml5+bmSjZf/XQ7ePCgdZ3sZ0KQGHP9M1EjRoyQfPXVV3ve98EHH8S8BgozcuRIye7xyu+R8Fq5cqVk83mORH399deSzaMmHMd+Nq5mzZqSP/zwQ+u+EiVKFLkfRcVMCAAAUEERAgAAVAS6HPP222/HvDatWrWq0D8vX768dW2eQmm+btSsWbO4+2Xuzrp7927J7iWizMxMyXv37o3785H6OnXqJHnChAmS3afoHj58WPKYMWOstpMnT/rUO6Qz91YE5qnP5u8bx7FP0UV6u/nmm63ra665RrL5Sm28r+jOmjXLul69erXko0ePWm2//OUvJY8bN87zM++//37JM2fOjKsfycZMCAAAUEERAgAAVAS6HJMM3377rXXttTNlrKWeWLp37y7ZvfTz8ccfS164cGFCn4/UZE6Ru5dgTObfe6rsaInU5p6WN5lv4yH9mUtvL7/8stVWsWLFuD7DfGPqtddek/zoo49a98Va/jU/495775VcqVIl6z5z5+8yZcpYbU899ZTkM2fO/FS3E8ZMCAAAUEERAgAAVFCEAAAAFWn3TIgfKleuLPmZZ56R7N7Vznx1M5ETWZE6li5dal3fcssthd43d+5c6/rhhx/2q0sIqXr16nm2uU/jRnorWfLHf1LjfQbE/WxZ7969JR85ciShfpjPhEyZMkXyjBkzrPvKli0r2T0Wly9fLtnPLSmYCQEAACooQgAAgAqWYxzHGTx4sGTzFSb368CffPJJYH1C8pkHErZs2dJqK126tGRzCnTixInWfe6DooDCmAdr3nXXXVbbli1bJL/55puB9Qmpwzyo8O6777baEl2C8WIuq2RnZ1tt57KzuF+YCQEAACooQgAAgIpiuRxzww03WNejR48u9L6uXbta19u2bfOrSwiAuftghQoVPO+bP3++ZA4qRCLatWsn2Tz40nHswznNwzMRLu63K03XX399YP2IRCKS3X2K1cfx48dL7tevX9L7JX3w7ZMBAABioAgBAAAqKEIAAICKYvlMSIcOHazrUqVKSTZP333//fcD6xP8kZWVJblx48ae961du1byI4884meXUAw0aNBAcjQatdoWLVoUdHcQkEGDBkk+e/asYk9+1LlzZ8mNGjWy2sw+uvtrPhPiJ2ZCAACACooQAACgotgsx2RkZEi+9dZbrbbTp09LNqfiz5w543/HkFTuV2/Hjh0r2Vx2c/voo48ksysqElG1alXJrVq1kuzeaXnJkiWB9QnBMpc+gmTu9O04jlO7dm3J5u/AWHJzc63roP79YyYEAACooAgBAAAqKEIAAICKYvNMyIgRIyS7X1Myt1F+7733AusTkm/48OHWtdcpkUuXLrWueS0XRXXnnXdKrly5suQ33nhDoTcoTsaNG2ddmyfDx7J//37J/fv3t9oOHjxY5H7Fg5kQAACggiIEAACoCO1yTMeOHa3r3//+95L/+9//Wm0TJkwIpE/w37Bhw+K6b8iQIdY1r+WiqKpXr17on3/77bcB9wTFwcqVKyVfc801CX3Gjh07JL/zzjtF7lMimAkBAAAqKEIAAICKUC3HmLtl/uUvf7HaSpQoIdmcxnIcx9m4caO/HUPKyczMtK4T2R3w6NGjnp9h7s568cUXe37GJZdcYl3Hu5xUUFAgedSoUVbbyZMn4/oMJFenTp0K/fN//OMfAfcEWiKRiOTzzvP+//i33XabZ9vs2bMlX3rppZ73mZ+f6GF5Wju8mpgJAQAAKihCAACACooQAACgIu2fCTGf9TB3Pq1Zs6Z13969eyWbr+uieNq6dWuRP+PVV1+1rg8dOiS5SpUqknv16lXk74rlyy+/tK4nTZrk6/fhBzfeeKN1bZ6ii+Jp5syZkqdOnep53+uvvy451vMc8T7rEe99s2bNiuu+IDETAgAAVFCEAAAAFWm/HFOrVi3JTZo08bzPfPXRXJpBuLhfv+7SpYtv39WzZ8+Efi4/P19yrGnU5cuXS960aZPnfRs2bEioHyiabt26Wdfm0vCWLVskr1+/PrA+QdfixYslm4emOo7jVKpUybfvzc3Nta537twp+d5775VsLhmnCmZCAACACooQAACggiIEAACoSLtnQtwnVa5evbrQ+9zrceYrUQiv22+/3boeOXKkZHMr9Vjq1Kkj+Vxer50zZ47k/fv3e9732muvSd61a1fcnw99ZcuWldyhQwfP+xYtWiTZ3GIf4XbgwAHJvXv3ttq6du0qeejQoUn9Xvdr+U8//XRSP99PzIQAAAAVFCEAAEBFJBqNejdGIt6NStzTTmPGjCn0vubNm1vXsV5xTEXRaDTy03elh1QcR8VFWMZRqowhc0lv3bp1Vtvhw4cl9+nTR3K6n2ocljHkOKkzjm699VbJ5iu0jmOfbGu+pm+erus49om9O3bssNoOHjyYlH4mk9c4YiYEAACooAgBAAAq0mI5xjwoyr0j5oUXXljoz7AckzpSZRwVR2EZR4whPWEZQ47DONLEcgwAAEgpFCEAAEAFRQgAAFCRFjumtmrVSrLXMyCOY5+Oe/z4cV/7BAAAioaZEAAAoIIiBAAAqEiL5ZhYcnJyJLdt21byN998o9EdAAAQJ2ZCAACACooQAACggiIEAACoSItt24sjtkpGMoRlHDGG9IRlDDkO40gT27YDAICUQhECAABUxFyOAQAA8AszIQAAQAVFCAAAUEERAgAAVFCEAAAAFRQhAABABUUIAABQQRECAABUUIQAAAAVFCEAAEAFRQgAAFBBEQIAAFRQhAAAABUUIQAAQAVFCAAAUEERAgAAVFCEAAAAFRQhAABABUUIAABQUTJWYyQSiQbVEdii0WhEuw/JwjjSE5ZxxBjSE5Yx5DiMI01e44iZEAAAoIIiBAAAqKAIAQAAKihCAACACooQAACggiIEAACooAgBAAAqKEIAAIAKihAAAKCCIgQAAKigCAEAACooQgAAgAqKEAAAoIIiBAAAqKAIAQAAKkpqdyAejRs3lrx48WKrrUaNGr597y233GJd79y5U/Knn37q2/ciPXTu3Nm6Xr58ueQhQ4ZInjVrlnVfQUGBvx1DUlWuXFnyK6+8Ivm9996z7ps9e7bk/fv3+96v/3PxxRdb1zfddJPkVatWST5z5kxgfQLixUwIAABQQRECAABUpMVyTPv27SWXLl06sO91T7fffffdknv37h1YP5A6KlSoIPmZZ57xvO+pp56SPGfOHKvt1KlTye8YkqZ8+fLW9fbt2yWbSx9fffWVdZ/WEszmzZuttkqVKklu0qSJ5D179vjfMZyziy66yLqeMmWK5Lp160pu166ddV9YlteYCQEAACooQgAAgAqKEAAAoCJlnwkpWfLHrnXo0EGlD+611mHDhkm+4IILrLYTJ04E0ifoMl9/vPzyyz3ve+mllyTn5eX52icUXcWKFSUvXLjQasvMzJRsPgf029/+1v+OeXj44Ycl16xZ02q77777JPMcSGrKzs6WPGnSJKutWrVqhf6M+9mRr7/+OvkdU8BMCAAAUEERAgAAVKTsckybNm0k/+IXv5A8derUwPrgflWvdu3aksuWLWu1sRwTTu5XwseNGxfXz82bN09yNBpNap+QfOauzK1bt/a8b8KECQH05v+rU6eOdT18+HDJS5Yssdrcy0lIDeby7eOPPy7ZfO3fcbx/Xzz55JPWtbkr8zfffJOEHupgJgQAAKigCAEAACooQgAAgIqUeSbE3J7WcexXHPfu3St58uTJgfWpS5cugX0XUlO9evWsa3MbbLf8/HzJb7zxhm99QtGZJ+M6juN0797d89577rlHcm5urm99cjOfA3nrrbc873M/E3Ls2DHf+oTEPfTQQ5LN177j1atXL+v61ltvlex+zdd8fuT06dPn/F1BYiYEAACooAgBAAAqUmY5xtwB0HHsHUnNaafjx4/72g9zmuzmm2+22s6ePevrdyP1xJqmd1u9erWPPUEyTZ8+3bru27evZPdOya+++mogfXJr1aqV5CpVqlhtzz//vOT58+cH1SWcg+rVq1vXd911V6H3bd261bo2T2d2n5xrMk9SNpd6HMdxFixYIPnLL7/86c4qYiYEAACooAgBAAAqVJdjevToIdl9SJ158NKmTZsC65O5I6Z7+WXt2rWSv/vuu4B6BE3mgXVu7qfO491NFfrcu1Ka/1v/4osvrDY/3y7IyMiwrseOHSv5N7/5jWR3f++++27f+oTkaNiwoXVdrlw5yRs2bJDsXvYvU6aM5F//+teSzbHhOI5Tq1YtyVWrVrXali1bJvm2226TnIo7qzITAgAAVFCEAAAAFRQhAABAheozIT179pTsPpX2mWeeCawfNWrUkJydnS25oKDAum/ixImSz5w543u/oKNly5aFZjf3yckfffSRX11CgDp27Ghdm69em8+CzZw5M6HPN58BcJ/Y26JFi0J/ZtGiRQl9F/S4T+A2n+v585//7PlzeXl5kp977jnJ5r+XjuM4V155pednnDx5UjI7pgIAABSCIgQAAKgIdDnG3OHNcbynHh0n8anORNx7772SK1asKHnnzp3WfWvWrAmsT9DTrFmzuO4LcowiuZ544gnruk2bNpIvvfRSq818TTsSiUjOyspK6LvNz3C/emvat2+fZPfrmUh95uu1buaS39KlS+P6vKZNm8b93Rs3bpTs9y7jRcVMCAAAUEERAgAAVAS6HON+Wviyyy6T/NJLLwXZFYu585xp27ZtAfcEqSDWtGcy3o6APvchdfXr15fs3unSPEBzxIgRknNzc637Xnjhhbi+e968eZJzcnI873vvvfck7927N67PRupw/5tmLt+ZS77XXnutdV+9evUkd+vWTXL58uWt+8zfRe62gQMHSjbH244dO+LpeqCYCQEAACooQgAAgAqKEAAAoCIS6xWxSCTi3ZgA94mR5kmCpUqVstrMV+aSffJf5cqVretDhw4Vet8DDzxgXT/99NNJ7Ucs0Wg08tN3pYdkjyM/3HjjjZLXrVsn+bzz7Dr9wIEDks2ddlNVWMZROoyheJk7XZqnhTuOvetu+/btJbufPwlSWMaQ4wQ7jjIzM61r8+/a3K7CfGXbcbxf237rrbes68GDB0t+/fXXrbaf//znkp999lnJgwYN+qlu+8ZrHDETAgAAVFCEAAAAFYG+onvq1Cnr2nztrHv37lbbihUrJM+YMeOcv6tu3brWtTkF6p5G95r+Onv27Dl/L9JThQoVJLuXYExvvvlmEN1BiP3hD3+Q7P7dM2rUKMmaSzAoOvdjBHfccYdk80BC907ipieffFKyOTYcxz7obvHixVbb6NGjJZvLeu7tKFLh1W9mQgAAgAqKEAAAoIIiBAAAqAj0FV03c7vaCRMmWG3mKYPu7d7jceTIEeva/M9pnpTrOP//Fan/U65cOeva/UyLn3gtLljm1sZ9+/aVbG6N7DiO86tf/Urypk2bfO9XUYVlHKXDGPLSs2dP63rhwoWSjx07ZrWZWxP8+9//9rdjcQrLGHKc1BlH7dq1k9ynTx+rzfydYz4/FOs0XPf2Fy+++KJkc7v4+fPnW/f1798/vg4nAa/oAgCAlEIRAgAAVKgux8RinmR51VVXnfPPm69AublPu8zOzi70vpIlA32D2cIUqL8uv/xy69rcCdV8Rdd9krJ5wmU6CMs4SsUxFK85c+ZY13feeadk90mrXr+LNIVlDDlOeo+jc9G7d2/JCxYskPz5559b95n/ziZ7Z3I3lmMAAEBKoQgBAAAq9NYbfoJ5kJOZk2Hfvn1x3efeddU9NY/01bJlS+vaa5fUpUuXBtAbhNltt91mXZ84cULy9OnTg+4OioFXXnlFsvl2TK9evaz7hgwZItn9hmpQmAkBAAAqKEIAAIAKihAAAKAiZZ8J8ZN7h1SvHVN5BiS8zFNz3czddp944okguoOQGTRokOQqVapYbYcPH5acKruiIlzME+CnTp0quUuXLtZ9jzzyiOSXX37Zatu9e7dPvbMxEwIAAFRQhAAAABXFcjnGvUtsrF1jEU7t27f3bDt48KDko0ePBtEdhIy5HOP+/bJixQrPnzMPzSxfvrxkc0wC58Lc4sI8EM9xHGfatGmSJ0+ebLX169dPsp+HtzITAgAAVFCEAAAAFRQhAABARbF8JqRMmTKebX6ufUFXqVKlJNeqVcvzvry8PMlnzpzxtU8ofgoKCiS7T8198MEHJW/fvl1y//79/e8YQm/u3LnW9X333Sf59ttvt9rMbdy3bt3qW5+YCQEAACooQgAAgIpiuRxz1113Wdffffed5Mceeyzg3iAo5i6CmzZtstrME5P37NkTWJ9Q/AwYMEDyPffcY7X9/e9/l8zvIiRbbm6udd2uXTvJ+/fvt9pGjRol2b1smEzMhAAAABUUIQAAQEWxXI7517/+ZV3PmDFD8po1a4LuDgJivpUwbtw4q83c1XLz5s2B9QnhNGTIEMnmWwaO4zjr16+XPHPmTKvt22+/lXz69Gmfegf8wNyJ96233rLasrKyJNeuXVvyjh07ktoHZkIAAIAKihAAAKCCIgQAAKiIxDpBNhKJcLyskmg0GtHuQ7IwjvSEZRwxhvSEZQw5DuMolosuusi6zsnJkTx06FDJy5cvT+jzvcYRMyEAAEAFRQgAAFDBckyKYgoUyRCWccQY0hOWMeQ4jCNNLMcAAICUQhECAABUUIQAAAAVFCEAAEAFRQgAAFBBEQIAAFTEfEUXAADAL8yEAAAAFRQhAABABUUIAABQQRECAABUUIQAAAAVFCEAAEAFRQgAAFBBEQIAAFRQhAAAABUUIQAAQAVFCAAAUEERAgAAVFCEAAAAFRQhAABABUUIAABQQRECAABUUIQAAAAVFCEAAEBFyViNkUgkGlRHYItGoxHtPiQL40hPmMYRgPBhJgQAAKigCAEAACooQgAAgAqKEAAAoIIiBAAAqKAIAQAAKihCAACACooQAACggiIEAACooAgBAAAqKEIAAIAKihAAAKCCIgQAAKiIeYpucVG+fHnJV1xxRVw/c+DAAev6wQcflLxt2zbJu3fvtu7LyclJpIsAAIQOMyEAAEAFRQgAAFBRbJZjOnbsKDkrK8tqa926teSrrroqrs9zL7NUr15dcunSpT1/rkSJEnF9PgAAYcdMCAAAUEERAgAAVESi0ah3YyTi3ZgiatWqJXnw4MGSBw4caN2XkZEhORKJ+N8xD/Eux0SjUb1OJlk6jKOwCtM4AhA+zIQAAAAVFCEAAEAFRQgAAFCR9q/oXn755ZKHDh3q63ft2rVL8vbt2339LugxX9OuWLGi1datWzfJ5qvdjuM4Z8+elTxr1izJ7777rnXfnj17ktFNAEh7zIQAAAAVFCEAAEBFyizHuKe9zaUVczp71apV1n3ff/+95KNHj0o+ceKEdd8FF1wgefXq1VabeeDcBx98IHnLli3WfadOnfL8fKSXunXrWtdDhgyRfPvtt0t2j8t4XX/99ZLz8/Ottk8++UTyO++8Y7WZ4/706dMJfTcApAtmQgAAgAqKEAAAoIIiBAAAqFB9JiTWcxoNGjSQbL4W6bZx40bJjRs3lrx//37rviuuuELyZ599ZrWZr1YiXOrXry/Z3Na/V69e1n0XXXRRoT//+eefW9cbNmyQ/J///MdqGzlypOTNmzdLbt68uXVfZmam5A4dOlhtOTk5ks3XfAEgjJgJAQAAKihCAACAikBP0T3//POt61dffVVyp06drLbJkydLnjJliuSTJ08ms0spK0ynnwZ5iu5f//pX69pcyov1uu3bb78t+eOPP5Y8duxY6768vDzPz1izZo3k+++/X/KcOXOs+xo2bCj5q6++strMZcOqVatKzs3N9fzeWMI0jgCEDzMhAABABUUIAABQ4fvbMRdeeKHkMWPGWG3mEsyRI0estj/96U+Si8sSDOJTpkwZ69p8K2XAgAFWWyTy42qEuaQxc+ZM675p06ZJTnQ33AoVKkguUaKE5PHjx1v3mbv+Vq9ePaHvAoAwYCYEAACooAgBAAAqKEIAAIAK358J6dq1q+TRo0dbbQcPHpTcqlUrq808ERcwtW7d2roeMWKEZPMZEMexdzzt3r275A8//DCh7zaf9ahWrZrVNnfuXMkrV66UXL58ec/Pc/d33rx5kr/77ruE+ggA6YKZEAAAoIIiBAAAqPB9OaZly5aebVu2bJHsPlQO8GIuiTiO4xQUFHjem5+fL/n666+X3KNHD+u+a6+9ttCfP3XqlHV93XXXFZodx37NvEqVKp59Mrl3TJ04caLkM2fOxPUZAJCumAkBAAAqKEIAAIAK3w+wO3z4sGRzR0nHcZzvv/9e8h//+EerbdmyZZI/+uijonYj7YTp4LFkH2CXkZFhXb/44ouS27VrZ7WVLVtW8nnn/Vhzxxr35vKOe+knEWfPnrWulyxZIvmBBx6w2g4dOlTk7zOFaRwBCB9mQgAAgAqKEAAAoIIiBAAAqPD9mRDz891r47GY986aNUvyxo0brfuuuOIKyXv27JG8fft2z8+uU6eOdf3+++9LTpVXhcO0lp/sZ0JiueSSS6xrc5feG264QfLXX39t3Wfu3lu6dGnJDRo0sO5r3rz5OffJHL+O4zhjx46V7PeuqGEaRwDCh5kQAACggiIEAACo8H05Ztq0aZKHDRtW1I/zRW5uruS1a9dK7t27t0JvfhCmafQgl2OSzTyUznEcp2/fvp73Hjt2TLI51p9//nnrvlg7vCZbmMYRgPBhJgQAAKigCAEAACooQgAAgArfnwkxt71u1KiR1WZut12ypH2gb7Vq1SSb2237zfzvY/z48VabecJpAP0IzVp+uj0TMnLkSMnuv3P3ODVlZ2dLfumll5LfsQSEaRwBCB9mQgAAgAqKEAAAoML35ZhEtW3bVnKpUqUku5dImjVr5lsfli9fbl1369bNt+9yC9M0ejosxwwYMEDyjBkzJF944YWeP+Pelbdp06aSzROiNYVpHAEIH2ZCAACACooQAACgwvtRf2Vvv/12oX/esGFD69pcjsnPz5f83HPPWfc9++yzkn/3u99ZbX369Emwl0hX7oPopk+fLjnWEszx48clDxo0yGpLlSUYAEgXzIQAAAAVFCEAAEAFRQgAAFCRss+EeFm9erV1PWnSJMnmbpYDBw607rvqqqskt27dOq7v+uyzzxLoIdJB586drety5coVet+JEyes66ysLMnvvvtu8jsGAMUIMyEAAEAFRQgAAFCRsjumesnIyLCu58yZI/mOO+5I6DMLCgokr1ixQnLfvn2t+9xT834K006XqTKOzCWXI0eOWG3mrrym2bNnW9fu13JTXZjGEYDwYSYEAACooAgBAAAqKEIAAICKtHsmxK1KlSqS//a3v0k2TzR1HMepXLmy5P3791tt8+bNk+w+pVdLmNbyNceRuQX7zp07JV922WWeP7N161bJLVq0sNry8vKS2Dv/hWkcAQgfZkIAAIAKihAAAKAi7ZdjvPTr18+6NqfVH330Uavt8OHDgfTpXIRpGl1zHJk7nC5btkxyrHHftm1byWvWrPGnYwEJ0zgCED7MhAAAABUUIQAAQEVol2PSXZim0TXHUU5OjuR69ep53jdt2jTJo0aN8rVPQQrTOAIQPsyEAAAAFRQhAABABUUIAABQUVK7A4CfMjMzJUciPz4e4X4t+/HHHw+qSwCA/8VMCAAAUEERAgAAVLAcg1CbMWNGofmxxx6z7jt06FBgfQIA/ICZEAAAoIIiBAAAqKAIAQAAKti2PUWFabttxpGeMI0jAOHDTAgAAFBBEQIAAFTEXI4BAADwCzMhAABABUUIAABQQRECAABUUIQAAAAVFCEAAEAFRQgAAFDxP2ZD0ILcPfm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290" name="群組 289"/>
          <p:cNvGrpSpPr/>
          <p:nvPr/>
        </p:nvGrpSpPr>
        <p:grpSpPr>
          <a:xfrm>
            <a:off x="2188486" y="3046358"/>
            <a:ext cx="7819668" cy="2699500"/>
            <a:chOff x="2055377" y="3650664"/>
            <a:chExt cx="7819668" cy="2699500"/>
          </a:xfrm>
        </p:grpSpPr>
        <p:sp>
          <p:nvSpPr>
            <p:cNvPr id="263" name="梯形 262"/>
            <p:cNvSpPr/>
            <p:nvPr/>
          </p:nvSpPr>
          <p:spPr>
            <a:xfrm rot="5400000">
              <a:off x="3666787" y="3951326"/>
              <a:ext cx="1928191" cy="1326873"/>
            </a:xfrm>
            <a:prstGeom prst="trapezoid">
              <a:avLst>
                <a:gd name="adj" fmla="val 400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文字方塊 263"/>
            <p:cNvSpPr txBox="1"/>
            <p:nvPr/>
          </p:nvSpPr>
          <p:spPr>
            <a:xfrm>
              <a:off x="3967446" y="4430095"/>
              <a:ext cx="1391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Encoding</a:t>
              </a:r>
              <a:endParaRPr lang="zh-TW" altLang="en-US" dirty="0"/>
            </a:p>
          </p:txBody>
        </p:sp>
        <p:sp>
          <p:nvSpPr>
            <p:cNvPr id="265" name="梯形 264"/>
            <p:cNvSpPr/>
            <p:nvPr/>
          </p:nvSpPr>
          <p:spPr>
            <a:xfrm rot="5400000" flipV="1">
              <a:off x="6491987" y="3955464"/>
              <a:ext cx="1928191" cy="1318592"/>
            </a:xfrm>
            <a:prstGeom prst="trapezoid">
              <a:avLst>
                <a:gd name="adj" fmla="val 4003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文字方塊 265"/>
            <p:cNvSpPr txBox="1"/>
            <p:nvPr/>
          </p:nvSpPr>
          <p:spPr>
            <a:xfrm>
              <a:off x="6760342" y="4430094"/>
              <a:ext cx="1391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Decoding</a:t>
              </a:r>
              <a:endParaRPr lang="zh-TW" altLang="en-US" dirty="0"/>
            </a:p>
          </p:txBody>
        </p:sp>
        <p:pic>
          <p:nvPicPr>
            <p:cNvPr id="269" name="圖片 26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54486" y="4057961"/>
              <a:ext cx="1031806" cy="1113597"/>
            </a:xfrm>
            <a:prstGeom prst="rect">
              <a:avLst/>
            </a:prstGeom>
          </p:spPr>
        </p:pic>
        <p:pic>
          <p:nvPicPr>
            <p:cNvPr id="270" name="圖片 26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693504" y="4057961"/>
              <a:ext cx="1133060" cy="1083572"/>
            </a:xfrm>
            <a:prstGeom prst="rect">
              <a:avLst/>
            </a:prstGeom>
          </p:spPr>
        </p:pic>
        <p:sp>
          <p:nvSpPr>
            <p:cNvPr id="271" name="矩形 270"/>
            <p:cNvSpPr/>
            <p:nvPr/>
          </p:nvSpPr>
          <p:spPr>
            <a:xfrm>
              <a:off x="5844709" y="4208884"/>
              <a:ext cx="393405" cy="811750"/>
            </a:xfrm>
            <a:prstGeom prst="rect">
              <a:avLst/>
            </a:prstGeom>
            <a:solidFill>
              <a:srgbClr val="F70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2" name="直線單箭頭接點 271"/>
            <p:cNvCxnSpPr>
              <a:stCxn id="269" idx="3"/>
              <a:endCxn id="264" idx="1"/>
            </p:cNvCxnSpPr>
            <p:nvPr/>
          </p:nvCxnSpPr>
          <p:spPr>
            <a:xfrm>
              <a:off x="3186292" y="4614760"/>
              <a:ext cx="78115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單箭頭接點 274"/>
            <p:cNvCxnSpPr>
              <a:stCxn id="264" idx="3"/>
              <a:endCxn id="271" idx="1"/>
            </p:cNvCxnSpPr>
            <p:nvPr/>
          </p:nvCxnSpPr>
          <p:spPr>
            <a:xfrm flipV="1">
              <a:off x="5358925" y="4614759"/>
              <a:ext cx="48578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單箭頭接點 277"/>
            <p:cNvCxnSpPr>
              <a:stCxn id="271" idx="3"/>
              <a:endCxn id="266" idx="1"/>
            </p:cNvCxnSpPr>
            <p:nvPr/>
          </p:nvCxnSpPr>
          <p:spPr>
            <a:xfrm>
              <a:off x="6238114" y="4614759"/>
              <a:ext cx="5222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單箭頭接點 280"/>
            <p:cNvCxnSpPr>
              <a:stCxn id="266" idx="3"/>
              <a:endCxn id="270" idx="1"/>
            </p:cNvCxnSpPr>
            <p:nvPr/>
          </p:nvCxnSpPr>
          <p:spPr>
            <a:xfrm flipV="1">
              <a:off x="8151821" y="4599747"/>
              <a:ext cx="541683" cy="150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文字方塊 283"/>
                <p:cNvSpPr txBox="1"/>
                <p:nvPr/>
              </p:nvSpPr>
              <p:spPr>
                <a:xfrm>
                  <a:off x="2055377" y="5489320"/>
                  <a:ext cx="123002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0" i="1" dirty="0" smtClean="0">
                      <a:latin typeface="Cambria Math" panose="02040503050406030204" pitchFamily="18" charset="0"/>
                    </a:rPr>
                    <a:t>輸入資料</a:t>
                  </a:r>
                  <a:endParaRPr lang="en-US" altLang="zh-TW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4" name="文字方塊 2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5377" y="5489320"/>
                  <a:ext cx="1230023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960" t="-377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文字方塊 284"/>
                <p:cNvSpPr txBox="1"/>
                <p:nvPr/>
              </p:nvSpPr>
              <p:spPr>
                <a:xfrm>
                  <a:off x="8645022" y="5462092"/>
                  <a:ext cx="123002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i="1" dirty="0" smtClean="0">
                      <a:latin typeface="Cambria Math" panose="02040503050406030204" pitchFamily="18" charset="0"/>
                    </a:rPr>
                    <a:t>輸出資料</a:t>
                  </a:r>
                  <a:endParaRPr lang="en-US" altLang="zh-TW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5" name="文字方塊 2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022" y="5462092"/>
                  <a:ext cx="1230023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960" t="-47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7" name="肘形接點 286"/>
            <p:cNvCxnSpPr>
              <a:stCxn id="284" idx="2"/>
              <a:endCxn id="285" idx="2"/>
            </p:cNvCxnSpPr>
            <p:nvPr/>
          </p:nvCxnSpPr>
          <p:spPr>
            <a:xfrm rot="5400000" flipH="1" flipV="1">
              <a:off x="5951597" y="2827214"/>
              <a:ext cx="27228" cy="6589645"/>
            </a:xfrm>
            <a:prstGeom prst="bentConnector3">
              <a:avLst>
                <a:gd name="adj1" fmla="val -839577"/>
              </a:avLst>
            </a:prstGeom>
            <a:ln w="317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文字方塊 287"/>
            <p:cNvSpPr txBox="1"/>
            <p:nvPr/>
          </p:nvSpPr>
          <p:spPr>
            <a:xfrm>
              <a:off x="4754906" y="5980832"/>
              <a:ext cx="263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 smtClean="0"/>
                <a:t>接近越好</a:t>
              </a:r>
              <a:endParaRPr lang="zh-TW" altLang="en-US" dirty="0"/>
            </a:p>
          </p:txBody>
        </p:sp>
        <p:sp>
          <p:nvSpPr>
            <p:cNvPr id="289" name="文字方塊 288"/>
            <p:cNvSpPr txBox="1"/>
            <p:nvPr/>
          </p:nvSpPr>
          <p:spPr>
            <a:xfrm>
              <a:off x="5273468" y="5016737"/>
              <a:ext cx="15441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Embedding </a:t>
              </a:r>
            </a:p>
            <a:p>
              <a:pPr algn="ctr"/>
              <a:r>
                <a:rPr lang="en-US" altLang="zh-TW" dirty="0" smtClean="0"/>
                <a:t>features</a:t>
              </a:r>
              <a:endParaRPr lang="zh-TW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441459" y="5961835"/>
            <a:ext cx="10586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393939"/>
                </a:solidFill>
                <a:latin typeface="Arial" panose="020B0604020202020204" pitchFamily="34" charset="0"/>
              </a:rPr>
              <a:t>紅色那塊就是 「編碼後特徵」，所以資料特性</a:t>
            </a:r>
            <a:r>
              <a:rPr lang="en-US" altLang="zh-TW" dirty="0">
                <a:solidFill>
                  <a:srgbClr val="393939"/>
                </a:solidFill>
                <a:latin typeface="Arial" panose="020B0604020202020204" pitchFamily="34" charset="0"/>
              </a:rPr>
              <a:t>(Embedding features)</a:t>
            </a:r>
            <a:r>
              <a:rPr lang="zh-TW" altLang="en-US" dirty="0">
                <a:solidFill>
                  <a:srgbClr val="393939"/>
                </a:solidFill>
                <a:latin typeface="Arial" panose="020B0604020202020204" pitchFamily="34" charset="0"/>
              </a:rPr>
              <a:t>越像的則在此</a:t>
            </a:r>
            <a:r>
              <a:rPr lang="en-US" altLang="zh-TW" dirty="0">
                <a:solidFill>
                  <a:srgbClr val="393939"/>
                </a:solidFill>
                <a:latin typeface="Arial" panose="020B0604020202020204" pitchFamily="34" charset="0"/>
              </a:rPr>
              <a:t>Embedding space</a:t>
            </a:r>
            <a:r>
              <a:rPr lang="zh-TW" altLang="en-US" dirty="0">
                <a:solidFill>
                  <a:srgbClr val="393939"/>
                </a:solidFill>
                <a:latin typeface="Arial" panose="020B0604020202020204" pitchFamily="34" charset="0"/>
              </a:rPr>
              <a:t>會越接近</a:t>
            </a:r>
            <a:r>
              <a:rPr lang="zh-TW" altLang="en-US" dirty="0" smtClean="0">
                <a:solidFill>
                  <a:srgbClr val="393939"/>
                </a:solidFill>
                <a:latin typeface="Arial" panose="020B0604020202020204" pitchFamily="34" charset="0"/>
              </a:rPr>
              <a:t>。  讓</a:t>
            </a:r>
            <a:r>
              <a:rPr lang="zh-TW" altLang="en-US" dirty="0">
                <a:solidFill>
                  <a:srgbClr val="393939"/>
                </a:solidFill>
                <a:latin typeface="Arial" panose="020B0604020202020204" pitchFamily="34" charset="0"/>
              </a:rPr>
              <a:t>資料自行進行物以類聚的學習。</a:t>
            </a:r>
          </a:p>
        </p:txBody>
      </p:sp>
    </p:spTree>
    <p:extLst>
      <p:ext uri="{BB962C8B-B14F-4D97-AF65-F5344CB8AC3E}">
        <p14:creationId xmlns:p14="http://schemas.microsoft.com/office/powerpoint/2010/main" val="8808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AutoEncoder</a:t>
            </a:r>
            <a:r>
              <a:rPr lang="zh-TW" altLang="en-US" dirty="0"/>
              <a:t> </a:t>
            </a:r>
            <a:r>
              <a:rPr lang="en-US" altLang="zh-TW" dirty="0"/>
              <a:t>(AE)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818" y="4209568"/>
            <a:ext cx="3638162" cy="25305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4" t="53507" r="51438" b="5545"/>
          <a:stretch/>
        </p:blipFill>
        <p:spPr>
          <a:xfrm>
            <a:off x="3291958" y="4496991"/>
            <a:ext cx="2954860" cy="223082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202" y="1398702"/>
            <a:ext cx="6951778" cy="2810866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 flipH="1">
            <a:off x="3531476" y="2611871"/>
            <a:ext cx="2715342" cy="1872826"/>
          </a:xfrm>
          <a:prstGeom prst="line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779172" y="2649335"/>
            <a:ext cx="2758966" cy="1894257"/>
          </a:xfrm>
          <a:prstGeom prst="line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5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AutoEncoder</a:t>
            </a:r>
            <a:r>
              <a:rPr lang="zh-TW" altLang="en-US" dirty="0"/>
              <a:t> </a:t>
            </a:r>
            <a:r>
              <a:rPr lang="en-US" altLang="zh-TW" dirty="0"/>
              <a:t>(AE)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那</a:t>
            </a:r>
            <a:r>
              <a:rPr lang="en-US" altLang="zh-TW" dirty="0"/>
              <a:t>AE</a:t>
            </a:r>
            <a:r>
              <a:rPr lang="zh-TW" altLang="en-US" dirty="0"/>
              <a:t>有什麼用</a:t>
            </a:r>
            <a:r>
              <a:rPr lang="en-US" altLang="zh-TW" dirty="0"/>
              <a:t>? </a:t>
            </a:r>
            <a:r>
              <a:rPr lang="zh-TW" altLang="en-US" dirty="0"/>
              <a:t>  </a:t>
            </a:r>
            <a:r>
              <a:rPr lang="en-US" altLang="zh-TW" dirty="0"/>
              <a:t>ANS: </a:t>
            </a:r>
            <a:r>
              <a:rPr lang="zh-TW" altLang="en-US" dirty="0"/>
              <a:t>有三個重要功能</a:t>
            </a:r>
            <a:endParaRPr lang="en-US" altLang="zh-TW" dirty="0"/>
          </a:p>
          <a:p>
            <a:r>
              <a:rPr lang="en-US" altLang="zh-TW" dirty="0"/>
              <a:t>AE</a:t>
            </a:r>
            <a:r>
              <a:rPr lang="zh-TW" altLang="en-US" dirty="0"/>
              <a:t>用處就是</a:t>
            </a:r>
            <a:r>
              <a:rPr lang="zh-TW" altLang="en-US" dirty="0" smtClean="0"/>
              <a:t>學 </a:t>
            </a:r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Generation.</a:t>
            </a:r>
          </a:p>
          <a:p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7" t="19078" r="18112" b="31387"/>
          <a:stretch/>
        </p:blipFill>
        <p:spPr>
          <a:xfrm>
            <a:off x="1723340" y="3117448"/>
            <a:ext cx="5296479" cy="3525520"/>
          </a:xfrm>
          <a:prstGeom prst="rect">
            <a:avLst/>
          </a:prstGeom>
        </p:spPr>
      </p:pic>
      <p:sp>
        <p:nvSpPr>
          <p:cNvPr id="14" name="五角星形 13"/>
          <p:cNvSpPr/>
          <p:nvPr/>
        </p:nvSpPr>
        <p:spPr>
          <a:xfrm>
            <a:off x="3252486" y="4050472"/>
            <a:ext cx="448147" cy="473745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梯形 14"/>
          <p:cNvSpPr/>
          <p:nvPr/>
        </p:nvSpPr>
        <p:spPr>
          <a:xfrm rot="5400000" flipV="1">
            <a:off x="7039623" y="3627295"/>
            <a:ext cx="1928191" cy="1318592"/>
          </a:xfrm>
          <a:prstGeom prst="trapezoid">
            <a:avLst>
              <a:gd name="adj" fmla="val 4003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41140" y="3729792"/>
            <a:ext cx="1133060" cy="1083572"/>
          </a:xfrm>
          <a:prstGeom prst="rect">
            <a:avLst/>
          </a:prstGeom>
        </p:spPr>
      </p:pic>
      <p:cxnSp>
        <p:nvCxnSpPr>
          <p:cNvPr id="17" name="直線單箭頭接點 16"/>
          <p:cNvCxnSpPr>
            <a:stCxn id="14" idx="4"/>
            <a:endCxn id="15" idx="0"/>
          </p:cNvCxnSpPr>
          <p:nvPr/>
        </p:nvCxnSpPr>
        <p:spPr>
          <a:xfrm>
            <a:off x="3700633" y="4231426"/>
            <a:ext cx="3643790" cy="5516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5" idx="2"/>
            <a:endCxn id="16" idx="1"/>
          </p:cNvCxnSpPr>
          <p:nvPr/>
        </p:nvCxnSpPr>
        <p:spPr>
          <a:xfrm flipV="1">
            <a:off x="8663015" y="4271578"/>
            <a:ext cx="578125" cy="1501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356947" y="4074343"/>
            <a:ext cx="139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Decoding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010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6A969ACB-63B7-45FD-9EDF-12BA4CC97ECD}" vid="{9AA78936-7E4F-499E-95DA-1B3CED9860D5}"/>
    </a:ext>
  </a:extLst>
</a:theme>
</file>

<file path=ppt/theme/theme2.xml><?xml version="1.0" encoding="utf-8"?>
<a:theme xmlns:a="http://schemas.openxmlformats.org/drawingml/2006/main" name="Elan_offical_1">
  <a:themeElements>
    <a:clrScheme name="ELAN">
      <a:dk1>
        <a:srgbClr val="174567"/>
      </a:dk1>
      <a:lt1>
        <a:sysClr val="window" lastClr="FFFFFF"/>
      </a:lt1>
      <a:dk2>
        <a:srgbClr val="226597"/>
      </a:dk2>
      <a:lt2>
        <a:srgbClr val="5AA8BA"/>
      </a:lt2>
      <a:accent1>
        <a:srgbClr val="226597"/>
      </a:accent1>
      <a:accent2>
        <a:srgbClr val="BCDDEA"/>
      </a:accent2>
      <a:accent3>
        <a:srgbClr val="87C0CD"/>
      </a:accent3>
      <a:accent4>
        <a:srgbClr val="D4EFF2"/>
      </a:accent4>
      <a:accent5>
        <a:srgbClr val="FFCD3F"/>
      </a:accent5>
      <a:accent6>
        <a:srgbClr val="FF7058"/>
      </a:accent6>
      <a:hlink>
        <a:srgbClr val="5AA8BA"/>
      </a:hlink>
      <a:folHlink>
        <a:srgbClr val="174567"/>
      </a:folHlink>
    </a:clrScheme>
    <a:fontScheme name="ELAN">
      <a:majorFont>
        <a:latin typeface="Malgun Gothic"/>
        <a:ea typeface="微軟正黑體"/>
        <a:cs typeface=""/>
      </a:majorFont>
      <a:minorFont>
        <a:latin typeface="Malgun Gothic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an_offical_1" id="{332A494B-E58A-4F9C-B363-6181245B2500}" vid="{9B141AF5-CA3F-475F-A25B-70D355CE2EC0}"/>
    </a:ext>
  </a:extLst>
</a:theme>
</file>

<file path=ppt/theme/theme3.xml><?xml version="1.0" encoding="utf-8"?>
<a:theme xmlns:a="http://schemas.openxmlformats.org/drawingml/2006/main" name="1_Office 佈景主題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BCBC5"/>
      </a:accent1>
      <a:accent2>
        <a:srgbClr val="F5C636"/>
      </a:accent2>
      <a:accent3>
        <a:srgbClr val="FF614C"/>
      </a:accent3>
      <a:accent4>
        <a:srgbClr val="9ACA9F"/>
      </a:accent4>
      <a:accent5>
        <a:srgbClr val="70758C"/>
      </a:accent5>
      <a:accent6>
        <a:srgbClr val="F79646"/>
      </a:accent6>
      <a:hlink>
        <a:srgbClr val="000000"/>
      </a:hlink>
      <a:folHlink>
        <a:srgbClr val="000000"/>
      </a:folHlink>
    </a:clrScheme>
    <a:fontScheme name="自訂 2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Elan_cu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an_cute" id="{FF8741B8-EDCE-4455-9F86-075CCB984380}" vid="{F37D2246-8A9B-4B1F-A722-FF88679CB1EF}"/>
    </a:ext>
  </a:ext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19964</TotalTime>
  <Words>590</Words>
  <Application>Microsoft Office PowerPoint</Application>
  <PresentationFormat>寬螢幕</PresentationFormat>
  <Paragraphs>186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6</vt:i4>
      </vt:variant>
      <vt:variant>
        <vt:lpstr>投影片標題</vt:lpstr>
      </vt:variant>
      <vt:variant>
        <vt:i4>15</vt:i4>
      </vt:variant>
    </vt:vector>
  </HeadingPairs>
  <TitlesOfParts>
    <vt:vector size="32" baseType="lpstr">
      <vt:lpstr>Malgun Gothic</vt:lpstr>
      <vt:lpstr>Microsoft YaHei UI Light</vt:lpstr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 2</vt:lpstr>
      <vt:lpstr>佈景主題2</vt:lpstr>
      <vt:lpstr>Elan_offical_1</vt:lpstr>
      <vt:lpstr>1_Office 佈景主題</vt:lpstr>
      <vt:lpstr>2_Office 佈景主題</vt:lpstr>
      <vt:lpstr>Office 佈景主題</vt:lpstr>
      <vt:lpstr>Elan_cute</vt:lpstr>
      <vt:lpstr>深度學習 Pytorch手把手實作 AutoEncoder &amp; GAN</vt:lpstr>
      <vt:lpstr>Introduction</vt:lpstr>
      <vt:lpstr>AutoEncoder (AE)</vt:lpstr>
      <vt:lpstr>Stacked AutoEncoder (AE)</vt:lpstr>
      <vt:lpstr>AutoEncoder (AE)</vt:lpstr>
      <vt:lpstr>AutoEncoder (AE)</vt:lpstr>
      <vt:lpstr>AutoEncoder (AE)</vt:lpstr>
      <vt:lpstr>AutoEncoder (AE)</vt:lpstr>
      <vt:lpstr>AutoEncoder (AE)</vt:lpstr>
      <vt:lpstr>AutoEncoder (AE)</vt:lpstr>
      <vt:lpstr>AutoEncoder (AE)衍生</vt:lpstr>
      <vt:lpstr>Hand-by-hand pytorch implementation.</vt:lpstr>
      <vt:lpstr>Hand-by-hand pytorch implementation.</vt:lpstr>
      <vt:lpstr>2D image flatten to 1D array</vt:lpstr>
      <vt:lpstr>AE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for  Statistical /Machine Learning</dc:title>
  <dc:creator>黃志勝</dc:creator>
  <cp:lastModifiedBy>chih-sheng Huang</cp:lastModifiedBy>
  <cp:revision>594</cp:revision>
  <dcterms:created xsi:type="dcterms:W3CDTF">2018-12-11T06:02:23Z</dcterms:created>
  <dcterms:modified xsi:type="dcterms:W3CDTF">2021-07-11T07:41:07Z</dcterms:modified>
</cp:coreProperties>
</file>