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10" r:id="rId2"/>
    <p:sldMasterId id="2147483827" r:id="rId3"/>
    <p:sldMasterId id="2147483840" r:id="rId4"/>
    <p:sldMasterId id="2147483854" r:id="rId5"/>
    <p:sldMasterId id="2147483867" r:id="rId6"/>
  </p:sldMasterIdLst>
  <p:notesMasterIdLst>
    <p:notesMasterId r:id="rId18"/>
  </p:notesMasterIdLst>
  <p:sldIdLst>
    <p:sldId id="256" r:id="rId7"/>
    <p:sldId id="270" r:id="rId8"/>
    <p:sldId id="299" r:id="rId9"/>
    <p:sldId id="301" r:id="rId10"/>
    <p:sldId id="302" r:id="rId11"/>
    <p:sldId id="303" r:id="rId12"/>
    <p:sldId id="304" r:id="rId13"/>
    <p:sldId id="305" r:id="rId14"/>
    <p:sldId id="309" r:id="rId15"/>
    <p:sldId id="306" r:id="rId16"/>
    <p:sldId id="285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70A00"/>
    <a:srgbClr val="FE6100"/>
    <a:srgbClr val="8BFE62"/>
    <a:srgbClr val="FFCD00"/>
    <a:srgbClr val="E30000"/>
    <a:srgbClr val="FEF600"/>
    <a:srgbClr val="B40D00"/>
    <a:srgbClr val="6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1" autoAdjust="0"/>
    <p:restoredTop sz="90644" autoAdjust="0"/>
  </p:normalViewPr>
  <p:slideViewPr>
    <p:cSldViewPr snapToGrid="0">
      <p:cViewPr varScale="1">
        <p:scale>
          <a:sx n="77" d="100"/>
          <a:sy n="77" d="100"/>
        </p:scale>
        <p:origin x="89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9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B4D4-B998-449B-9A90-C078F7154552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B82C-8145-4010-8B17-8C78E998F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94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75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98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8950" y="2755400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Title </a:t>
            </a:r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8950" y="3595441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Place for Subtitle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15" name="文字方塊 14"/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5" y="4397391"/>
            <a:ext cx="8793684" cy="4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直線接點 17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4806705" y="1990773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0" name="矩形 19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806705" y="3268915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3" name="矩形 22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06704" y="4615096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6" name="矩形 25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5469160" y="2126482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32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5469160" y="3389619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34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60" y="4747185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66" name="群組 65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7" name="群組 66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8" name="群組 67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62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直線接點 17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4806705" y="1306122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0" name="矩形 19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806705" y="2584264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3" name="矩形 22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06704" y="3930445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6" name="矩形 25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806704" y="5271522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29" name="矩形 2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5469160" y="1441831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32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5469160" y="2704968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34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60" y="4062534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35" name="文字版面配置區 2"/>
          <p:cNvSpPr>
            <a:spLocks noGrp="1"/>
          </p:cNvSpPr>
          <p:nvPr>
            <p:ph type="body" sz="quarter" idx="13" hasCustomPrompt="1"/>
          </p:nvPr>
        </p:nvSpPr>
        <p:spPr>
          <a:xfrm>
            <a:off x="5469160" y="5415130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66" name="群組 65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7" name="群組 66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8" name="群組 67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772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24911" y="555410"/>
            <a:ext cx="697653" cy="697653"/>
          </a:xfrm>
          <a:prstGeom prst="rect">
            <a:avLst/>
          </a:prstGeom>
          <a:noFill/>
          <a:ln>
            <a:solidFill>
              <a:srgbClr val="C28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69928" y="555409"/>
            <a:ext cx="352650" cy="697653"/>
          </a:xfrm>
          <a:prstGeom prst="rect">
            <a:avLst/>
          </a:prstGeom>
          <a:noFill/>
          <a:ln>
            <a:solidFill>
              <a:srgbClr val="033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9" name="直線接點 18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4806705" y="1410488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1" name="矩形 20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806705" y="2348266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4" name="矩形 23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806704" y="3286044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7" name="矩形 26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806704" y="4223822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30" name="矩形 29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6704" y="5161599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34" name="矩形 3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2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3366634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44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42796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45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489288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46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430530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47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5243980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37" name="群組 36"/>
          <p:cNvGrpSpPr/>
          <p:nvPr/>
        </p:nvGrpSpPr>
        <p:grpSpPr>
          <a:xfrm>
            <a:off x="12585492" y="-1264172"/>
            <a:ext cx="1707002" cy="800511"/>
            <a:chOff x="8600299" y="2456436"/>
            <a:chExt cx="2644376" cy="1168700"/>
          </a:xfrm>
        </p:grpSpPr>
        <p:sp>
          <p:nvSpPr>
            <p:cNvPr id="38" name="矩形 37"/>
            <p:cNvSpPr/>
            <p:nvPr/>
          </p:nvSpPr>
          <p:spPr>
            <a:xfrm>
              <a:off x="8600299" y="2456436"/>
              <a:ext cx="276324" cy="584350"/>
            </a:xfrm>
            <a:prstGeom prst="rect">
              <a:avLst/>
            </a:prstGeom>
            <a:solidFill>
              <a:srgbClr val="113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867483" y="2456436"/>
              <a:ext cx="276324" cy="584350"/>
            </a:xfrm>
            <a:prstGeom prst="rect">
              <a:avLst/>
            </a:prstGeom>
            <a:solidFill>
              <a:srgbClr val="1F5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108979" y="2456436"/>
              <a:ext cx="276324" cy="584350"/>
            </a:xfrm>
            <a:prstGeom prst="rect">
              <a:avLst/>
            </a:prstGeom>
            <a:solidFill>
              <a:srgbClr val="226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76163" y="2456436"/>
              <a:ext cx="276324" cy="58435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652766" y="2456436"/>
              <a:ext cx="276324" cy="584350"/>
            </a:xfrm>
            <a:prstGeom prst="rect">
              <a:avLst/>
            </a:prstGeom>
            <a:solidFill>
              <a:srgbClr val="CEE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915884" y="2456436"/>
              <a:ext cx="276324" cy="584350"/>
            </a:xfrm>
            <a:prstGeom prst="rect">
              <a:avLst/>
            </a:prstGeom>
            <a:solidFill>
              <a:srgbClr val="F3F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183068" y="2456436"/>
              <a:ext cx="276324" cy="584350"/>
            </a:xfrm>
            <a:prstGeom prst="rect">
              <a:avLst/>
            </a:prstGeom>
            <a:solidFill>
              <a:srgbClr val="DBF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424564" y="2456436"/>
              <a:ext cx="276324" cy="584350"/>
            </a:xfrm>
            <a:prstGeom prst="rect">
              <a:avLst/>
            </a:prstGeom>
            <a:solidFill>
              <a:srgbClr val="B6E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691748" y="2456436"/>
              <a:ext cx="276324" cy="584350"/>
            </a:xfrm>
            <a:prstGeom prst="rect">
              <a:avLst/>
            </a:prstGeom>
            <a:solidFill>
              <a:srgbClr val="9C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968351" y="2456436"/>
              <a:ext cx="276324" cy="584350"/>
            </a:xfrm>
            <a:prstGeom prst="rect">
              <a:avLst/>
            </a:prstGeom>
            <a:solidFill>
              <a:srgbClr val="C6E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915884" y="3040786"/>
              <a:ext cx="276324" cy="584350"/>
            </a:xfrm>
            <a:prstGeom prst="rect">
              <a:avLst/>
            </a:prstGeom>
            <a:solidFill>
              <a:srgbClr val="FF7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0183068" y="3040786"/>
              <a:ext cx="276324" cy="584350"/>
            </a:xfrm>
            <a:prstGeom prst="rect">
              <a:avLst/>
            </a:prstGeom>
            <a:solidFill>
              <a:srgbClr val="FFC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0424564" y="3040786"/>
              <a:ext cx="276324" cy="584350"/>
            </a:xfrm>
            <a:prstGeom prst="rect">
              <a:avLst/>
            </a:prstGeom>
            <a:solidFill>
              <a:srgbClr val="B6E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691748" y="3040786"/>
              <a:ext cx="276324" cy="584350"/>
            </a:xfrm>
            <a:prstGeom prst="rect">
              <a:avLst/>
            </a:prstGeom>
            <a:solidFill>
              <a:srgbClr val="9C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968351" y="3040786"/>
              <a:ext cx="276324" cy="584350"/>
            </a:xfrm>
            <a:prstGeom prst="rect">
              <a:avLst/>
            </a:prstGeom>
            <a:solidFill>
              <a:srgbClr val="5AA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600299" y="3032247"/>
              <a:ext cx="276324" cy="584350"/>
            </a:xfrm>
            <a:prstGeom prst="rect">
              <a:avLst/>
            </a:prstGeom>
            <a:solidFill>
              <a:srgbClr val="113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867483" y="3032247"/>
              <a:ext cx="276324" cy="584350"/>
            </a:xfrm>
            <a:prstGeom prst="rect">
              <a:avLst/>
            </a:prstGeom>
            <a:solidFill>
              <a:srgbClr val="719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108979" y="3032247"/>
              <a:ext cx="276324" cy="584350"/>
            </a:xfrm>
            <a:prstGeom prst="rect">
              <a:avLst/>
            </a:prstGeom>
            <a:solidFill>
              <a:srgbClr val="9E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9376163" y="3032247"/>
              <a:ext cx="276324" cy="584350"/>
            </a:xfrm>
            <a:prstGeom prst="rect">
              <a:avLst/>
            </a:prstGeom>
            <a:solidFill>
              <a:srgbClr val="C6E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652766" y="3032247"/>
              <a:ext cx="276324" cy="584350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4" name="群組 63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5" name="群組 64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73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388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06705" y="1301260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19" name="矩形 18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806705" y="2087615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4" name="矩形 23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806704" y="2873970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9" name="矩形 28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6704" y="3660325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34" name="矩形 33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806704" y="4446680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39" name="矩形 38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806704" y="5233035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44" name="矩形 43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6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2954140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47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167049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48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379958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49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374123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50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4528322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sp>
        <p:nvSpPr>
          <p:cNvPr id="51" name="文字版面配置區 2"/>
          <p:cNvSpPr>
            <a:spLocks noGrp="1"/>
          </p:cNvSpPr>
          <p:nvPr>
            <p:ph type="body" sz="quarter" idx="18" hasCustomPrompt="1"/>
          </p:nvPr>
        </p:nvSpPr>
        <p:spPr>
          <a:xfrm>
            <a:off x="5469156" y="5315415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6</a:t>
            </a:r>
            <a:endParaRPr lang="zh-TW" altLang="en-US" dirty="0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54" name="群組 53"/>
          <p:cNvGrpSpPr/>
          <p:nvPr/>
        </p:nvGrpSpPr>
        <p:grpSpPr>
          <a:xfrm>
            <a:off x="14334163" y="1336262"/>
            <a:ext cx="514773" cy="584775"/>
            <a:chOff x="5379241" y="1837428"/>
            <a:chExt cx="514773" cy="584775"/>
          </a:xfrm>
          <a:solidFill>
            <a:srgbClr val="02303C"/>
          </a:solidFill>
        </p:grpSpPr>
        <p:sp>
          <p:nvSpPr>
            <p:cNvPr id="55" name="矩形 54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4334163" y="2614404"/>
            <a:ext cx="514773" cy="584775"/>
            <a:chOff x="5379241" y="2909840"/>
            <a:chExt cx="514773" cy="584775"/>
          </a:xfrm>
          <a:solidFill>
            <a:srgbClr val="005E67"/>
          </a:solidFill>
        </p:grpSpPr>
        <p:sp>
          <p:nvSpPr>
            <p:cNvPr id="58" name="矩形 57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1" name="群組 60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68" name="圖片 6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2" name="群組 61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69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18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線接點 59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4806705" y="1321137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64" name="矩形 6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4806705" y="1972419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69" name="矩形 68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4806704" y="2623701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74" name="矩形 73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806704" y="3274983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79" name="矩形 7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4806704" y="3926265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84" name="矩形 8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4806704" y="4577547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89" name="矩形 8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4806704" y="5228832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94" name="矩形 9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7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2762409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99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112783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100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46315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101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3412035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102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406166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sp>
        <p:nvSpPr>
          <p:cNvPr id="103" name="文字版面配置區 2"/>
          <p:cNvSpPr>
            <a:spLocks noGrp="1"/>
          </p:cNvSpPr>
          <p:nvPr>
            <p:ph type="body" sz="quarter" idx="18" hasCustomPrompt="1"/>
          </p:nvPr>
        </p:nvSpPr>
        <p:spPr>
          <a:xfrm>
            <a:off x="5469156" y="471128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6</a:t>
            </a:r>
            <a:endParaRPr lang="zh-TW" altLang="en-US" dirty="0"/>
          </a:p>
        </p:txBody>
      </p:sp>
      <p:sp>
        <p:nvSpPr>
          <p:cNvPr id="104" name="文字版面配置區 2"/>
          <p:cNvSpPr>
            <a:spLocks noGrp="1"/>
          </p:cNvSpPr>
          <p:nvPr>
            <p:ph type="body" sz="quarter" idx="19" hasCustomPrompt="1"/>
          </p:nvPr>
        </p:nvSpPr>
        <p:spPr>
          <a:xfrm>
            <a:off x="5469156" y="5360912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7</a:t>
            </a:r>
            <a:endParaRPr lang="zh-TW" altLang="en-US" dirty="0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50" name="群組 49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51" name="群組 50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61" name="圖片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2" name="群組 51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62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164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Chapter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19573" y="426482"/>
              <a:ext cx="11152855" cy="6005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6" y="2358953"/>
            <a:ext cx="3109764" cy="2113306"/>
          </a:xfrm>
          <a:prstGeom prst="rect">
            <a:avLst/>
          </a:prstGeom>
        </p:spPr>
      </p:pic>
      <p:sp>
        <p:nvSpPr>
          <p:cNvPr id="7" name="文字版面配置區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88880" y="2991516"/>
            <a:ext cx="7697848" cy="6186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aseline="0">
                <a:solidFill>
                  <a:srgbClr val="3E849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Chapter </a:t>
            </a:r>
            <a:r>
              <a:rPr lang="en-US" altLang="zh-TW" dirty="0" err="1"/>
              <a:t>Toptic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38895" y="6175173"/>
            <a:ext cx="12404202" cy="787346"/>
          </a:xfrm>
          <a:prstGeom prst="rect">
            <a:avLst/>
          </a:prstGeom>
        </p:spPr>
      </p:pic>
      <p:sp>
        <p:nvSpPr>
          <p:cNvPr id="10" name="文字版面配置區 9"/>
          <p:cNvSpPr>
            <a:spLocks noGrp="1"/>
          </p:cNvSpPr>
          <p:nvPr>
            <p:ph type="body" sz="quarter" idx="11" hasCustomPrompt="1"/>
          </p:nvPr>
        </p:nvSpPr>
        <p:spPr>
          <a:xfrm>
            <a:off x="4089400" y="3610139"/>
            <a:ext cx="6121400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AA8BA"/>
                </a:solidFill>
                <a:latin typeface="+mj-lt"/>
              </a:defRPr>
            </a:lvl1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415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Chapter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71"/>
          <p:cNvSpPr>
            <a:spLocks noGrp="1"/>
          </p:cNvSpPr>
          <p:nvPr>
            <p:ph type="body" sz="quarter" idx="10" hasCustomPrompt="1"/>
          </p:nvPr>
        </p:nvSpPr>
        <p:spPr>
          <a:xfrm>
            <a:off x="3808577" y="3241171"/>
            <a:ext cx="6597650" cy="5374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 baseline="0">
                <a:solidFill>
                  <a:srgbClr val="3E849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ELAN Haptic Pad Solution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672790" y="2916821"/>
            <a:ext cx="1779503" cy="1186194"/>
            <a:chOff x="1906244" y="3165569"/>
            <a:chExt cx="1406335" cy="937445"/>
          </a:xfrm>
        </p:grpSpPr>
        <p:sp>
          <p:nvSpPr>
            <p:cNvPr id="7" name="图文框 1"/>
            <p:cNvSpPr>
              <a:spLocks noChangeAspect="1"/>
            </p:cNvSpPr>
            <p:nvPr/>
          </p:nvSpPr>
          <p:spPr>
            <a:xfrm rot="10800000" flipH="1" flipV="1">
              <a:off x="2468880" y="3165569"/>
              <a:ext cx="843699" cy="937445"/>
            </a:xfrm>
            <a:custGeom>
              <a:avLst/>
              <a:gdLst/>
              <a:ahLst/>
              <a:cxnLst/>
              <a:rect l="l" t="t" r="r" b="b"/>
              <a:pathLst>
                <a:path w="3600000" h="3960440">
                  <a:moveTo>
                    <a:pt x="0" y="0"/>
                  </a:moveTo>
                  <a:lnTo>
                    <a:pt x="3600000" y="0"/>
                  </a:lnTo>
                  <a:lnTo>
                    <a:pt x="3600000" y="3960440"/>
                  </a:lnTo>
                  <a:lnTo>
                    <a:pt x="0" y="3960440"/>
                  </a:lnTo>
                  <a:lnTo>
                    <a:pt x="0" y="2988332"/>
                  </a:lnTo>
                  <a:lnTo>
                    <a:pt x="91440" y="2988332"/>
                  </a:lnTo>
                  <a:lnTo>
                    <a:pt x="91440" y="3869000"/>
                  </a:lnTo>
                  <a:lnTo>
                    <a:pt x="3508560" y="3869000"/>
                  </a:lnTo>
                  <a:lnTo>
                    <a:pt x="3508560" y="91440"/>
                  </a:lnTo>
                  <a:lnTo>
                    <a:pt x="91440" y="91440"/>
                  </a:lnTo>
                  <a:lnTo>
                    <a:pt x="91440" y="972108"/>
                  </a:lnTo>
                  <a:lnTo>
                    <a:pt x="0" y="972108"/>
                  </a:lnTo>
                  <a:close/>
                </a:path>
              </a:pathLst>
            </a:custGeom>
            <a:solidFill>
              <a:srgbClr val="3E8494"/>
            </a:solidFill>
            <a:ln>
              <a:solidFill>
                <a:srgbClr val="3E849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598">
                <a:solidFill>
                  <a:srgbClr val="226597"/>
                </a:solidFill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244" y="3251942"/>
              <a:ext cx="1125270" cy="764701"/>
            </a:xfrm>
            <a:prstGeom prst="rect">
              <a:avLst/>
            </a:prstGeom>
          </p:spPr>
        </p:pic>
      </p:grpSp>
      <p:sp>
        <p:nvSpPr>
          <p:cNvPr id="19" name="文字版面配置區 18"/>
          <p:cNvSpPr>
            <a:spLocks noGrp="1"/>
          </p:cNvSpPr>
          <p:nvPr>
            <p:ph type="body" sz="quarter" idx="11" hasCustomPrompt="1"/>
          </p:nvPr>
        </p:nvSpPr>
        <p:spPr>
          <a:xfrm>
            <a:off x="3808577" y="3778666"/>
            <a:ext cx="4467061" cy="320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5AA8BA"/>
                </a:solidFill>
                <a:latin typeface="+mj-lt"/>
              </a:defRPr>
            </a:lvl1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8" name="手繪多邊形 17"/>
          <p:cNvSpPr/>
          <p:nvPr/>
        </p:nvSpPr>
        <p:spPr>
          <a:xfrm>
            <a:off x="54577" y="0"/>
            <a:ext cx="1273417" cy="446395"/>
          </a:xfrm>
          <a:custGeom>
            <a:avLst/>
            <a:gdLst>
              <a:gd name="connsiteX0" fmla="*/ 1057517 w 1273417"/>
              <a:gd name="connsiteY0" fmla="*/ 0 h 446395"/>
              <a:gd name="connsiteX1" fmla="*/ 1273417 w 1273417"/>
              <a:gd name="connsiteY1" fmla="*/ 0 h 446395"/>
              <a:gd name="connsiteX2" fmla="*/ 215900 w 1273417"/>
              <a:gd name="connsiteY2" fmla="*/ 446395 h 446395"/>
              <a:gd name="connsiteX3" fmla="*/ 0 w 1273417"/>
              <a:gd name="connsiteY3" fmla="*/ 446395 h 4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3417" h="446395">
                <a:moveTo>
                  <a:pt x="1057517" y="0"/>
                </a:moveTo>
                <a:lnTo>
                  <a:pt x="1273417" y="0"/>
                </a:lnTo>
                <a:lnTo>
                  <a:pt x="215900" y="446395"/>
                </a:lnTo>
                <a:lnTo>
                  <a:pt x="0" y="446395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94610" y="0"/>
            <a:ext cx="598512" cy="161507"/>
          </a:xfrm>
          <a:custGeom>
            <a:avLst/>
            <a:gdLst>
              <a:gd name="connsiteX0" fmla="*/ 382613 w 598512"/>
              <a:gd name="connsiteY0" fmla="*/ 0 h 161507"/>
              <a:gd name="connsiteX1" fmla="*/ 598512 w 598512"/>
              <a:gd name="connsiteY1" fmla="*/ 0 h 161507"/>
              <a:gd name="connsiteX2" fmla="*/ 215899 w 598512"/>
              <a:gd name="connsiteY2" fmla="*/ 161507 h 161507"/>
              <a:gd name="connsiteX3" fmla="*/ 0 w 598512"/>
              <a:gd name="connsiteY3" fmla="*/ 161507 h 1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2" h="161507">
                <a:moveTo>
                  <a:pt x="382613" y="0"/>
                </a:moveTo>
                <a:lnTo>
                  <a:pt x="598512" y="0"/>
                </a:lnTo>
                <a:lnTo>
                  <a:pt x="215899" y="161507"/>
                </a:lnTo>
                <a:lnTo>
                  <a:pt x="0" y="161507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 flipH="1" flipV="1">
            <a:off x="10918583" y="6411605"/>
            <a:ext cx="1273417" cy="446395"/>
            <a:chOff x="11037333" y="5969638"/>
            <a:chExt cx="1273417" cy="446395"/>
          </a:xfrm>
        </p:grpSpPr>
        <p:sp>
          <p:nvSpPr>
            <p:cNvPr id="22" name="手繪多邊形 21"/>
            <p:cNvSpPr/>
            <p:nvPr/>
          </p:nvSpPr>
          <p:spPr>
            <a:xfrm>
              <a:off x="11037333" y="5969638"/>
              <a:ext cx="1273417" cy="446395"/>
            </a:xfrm>
            <a:custGeom>
              <a:avLst/>
              <a:gdLst>
                <a:gd name="connsiteX0" fmla="*/ 1057517 w 1273417"/>
                <a:gd name="connsiteY0" fmla="*/ 0 h 446395"/>
                <a:gd name="connsiteX1" fmla="*/ 1273417 w 1273417"/>
                <a:gd name="connsiteY1" fmla="*/ 0 h 446395"/>
                <a:gd name="connsiteX2" fmla="*/ 215900 w 1273417"/>
                <a:gd name="connsiteY2" fmla="*/ 446395 h 446395"/>
                <a:gd name="connsiteX3" fmla="*/ 0 w 1273417"/>
                <a:gd name="connsiteY3" fmla="*/ 446395 h 4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417" h="446395">
                  <a:moveTo>
                    <a:pt x="1057517" y="0"/>
                  </a:moveTo>
                  <a:lnTo>
                    <a:pt x="1273417" y="0"/>
                  </a:lnTo>
                  <a:lnTo>
                    <a:pt x="215900" y="446395"/>
                  </a:lnTo>
                  <a:lnTo>
                    <a:pt x="0" y="446395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11077366" y="5969638"/>
              <a:ext cx="598512" cy="161507"/>
            </a:xfrm>
            <a:custGeom>
              <a:avLst/>
              <a:gdLst>
                <a:gd name="connsiteX0" fmla="*/ 382613 w 598512"/>
                <a:gd name="connsiteY0" fmla="*/ 0 h 161507"/>
                <a:gd name="connsiteX1" fmla="*/ 598512 w 598512"/>
                <a:gd name="connsiteY1" fmla="*/ 0 h 161507"/>
                <a:gd name="connsiteX2" fmla="*/ 215899 w 598512"/>
                <a:gd name="connsiteY2" fmla="*/ 161507 h 161507"/>
                <a:gd name="connsiteX3" fmla="*/ 0 w 598512"/>
                <a:gd name="connsiteY3" fmla="*/ 161507 h 1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12" h="161507">
                  <a:moveTo>
                    <a:pt x="382613" y="0"/>
                  </a:moveTo>
                  <a:lnTo>
                    <a:pt x="598512" y="0"/>
                  </a:lnTo>
                  <a:lnTo>
                    <a:pt x="215899" y="161507"/>
                  </a:lnTo>
                  <a:lnTo>
                    <a:pt x="0" y="161507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16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605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7355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354" y="596481"/>
            <a:ext cx="10398530" cy="35038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/>
              <a:t>that even needs a subtitle</a:t>
            </a:r>
            <a:endParaRPr lang="zh-TW" altLang="en-US" dirty="0"/>
          </a:p>
        </p:txBody>
      </p:sp>
      <p:sp>
        <p:nvSpPr>
          <p:cNvPr id="19" name="文字版面配置區 18"/>
          <p:cNvSpPr>
            <a:spLocks noGrp="1"/>
          </p:cNvSpPr>
          <p:nvPr>
            <p:ph type="body" sz="quarter" idx="12" hasCustomPrompt="1"/>
          </p:nvPr>
        </p:nvSpPr>
        <p:spPr>
          <a:xfrm>
            <a:off x="1023353" y="134177"/>
            <a:ext cx="10988085" cy="546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which is </a:t>
            </a:r>
            <a:r>
              <a:rPr lang="en-US" altLang="zh-TW" dirty="0" err="1"/>
              <a:t>soooooooo</a:t>
            </a:r>
            <a:r>
              <a:rPr lang="en-US" altLang="zh-TW" dirty="0"/>
              <a:t> long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3" name="矩形 12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07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5240"/>
            <a:ext cx="12192000" cy="6858000"/>
          </a:xfrm>
          <a:prstGeom prst="rect">
            <a:avLst/>
          </a:prstGeom>
          <a:gradFill flip="none" rotWithShape="1">
            <a:gsLst>
              <a:gs pos="52600">
                <a:schemeClr val="bg1"/>
              </a:gs>
              <a:gs pos="0">
                <a:srgbClr val="EDF9FA"/>
              </a:gs>
              <a:gs pos="100000">
                <a:srgbClr val="F6FC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845095" y="3845242"/>
            <a:ext cx="3449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solidFill>
                  <a:srgbClr val="5AA8BA"/>
                </a:solidFill>
              </a:rPr>
              <a:t>ELAN Microelectronics Corporation</a:t>
            </a:r>
            <a:endParaRPr lang="zh-TW" altLang="en-US" sz="1400" dirty="0">
              <a:solidFill>
                <a:srgbClr val="5AA8BA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806567" y="2373688"/>
            <a:ext cx="3487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000" b="1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Thank You</a:t>
            </a:r>
            <a:endParaRPr lang="zh-TW" altLang="en-US" sz="4000" b="1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0" y="2360532"/>
            <a:ext cx="3109764" cy="211330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7" b="68613"/>
          <a:stretch/>
        </p:blipFill>
        <p:spPr>
          <a:xfrm>
            <a:off x="6228961" y="3216237"/>
            <a:ext cx="681588" cy="49434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24481" y="5821381"/>
            <a:ext cx="12404202" cy="11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1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642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4BE1D723-8F53-4F53-90B0-1982A396982E}" type="datetime1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41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9184DA70-C731-4C70-880D-CCD4705E623C}" type="datetime1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  <a:alpha val="80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35374" y="6383548"/>
            <a:ext cx="3056626" cy="47445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  <a:alpha val="70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447007" y="6488668"/>
            <a:ext cx="245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PiXORD</a:t>
            </a:r>
            <a:r>
              <a:rPr lang="en-US" altLang="zh-TW" b="1" i="1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Corporation</a:t>
            </a:r>
            <a:endParaRPr lang="zh-TW" altLang="en-US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82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5067" y="1557867"/>
            <a:ext cx="10735733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428300" y="491767"/>
            <a:ext cx="11360800" cy="7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121897" tIns="121897" rIns="121897" bIns="121897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tabLst/>
              <a:defRPr/>
            </a:pPr>
            <a:endParaRPr kumimoji="0" lang="zh-TW" altLang="en-US" sz="37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36600" y="1816101"/>
            <a:ext cx="10744200" cy="41275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121897" tIns="121897" rIns="121897" bIns="121897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tabLst/>
              <a:defRPr/>
            </a:pPr>
            <a:endParaRPr kumimoji="0" lang="zh-TW" altLang="en-US" sz="37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682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5806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8689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00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0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526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374228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8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3328672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6283116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374228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3328672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6283116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5631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247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27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37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53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05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7879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379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248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1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152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4817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693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80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5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8019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3300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09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532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3572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9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0462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3360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74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0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812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5" y="6137998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58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2" y="327227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1635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8950" y="2755400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Title </a:t>
            </a:r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8950" y="3595441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Place for Subtitle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15" name="文字方塊 14"/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5" y="4397391"/>
            <a:ext cx="8793684" cy="4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020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89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35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00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712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055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597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72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10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290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9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0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9141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888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009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7617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3964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5780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00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4762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98968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219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045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40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1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0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868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8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4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2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8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58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16.jpeg"/><Relationship Id="rId5" Type="http://schemas.openxmlformats.org/officeDocument/2006/relationships/image" Target="../media/image12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深度</a:t>
            </a:r>
            <a:r>
              <a:rPr lang="zh-TW" alt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手把手實</a:t>
            </a:r>
            <a:r>
              <a:rPr lang="zh-TW" alt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en-US" altLang="zh-TW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GAN</a:t>
            </a:r>
            <a:endParaRPr lang="zh-TW" altLang="en-US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義隆電子 人工智慧研發部 黃志勝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55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649497" y="1691322"/>
            <a:ext cx="4340546" cy="1897452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04800" y="1691322"/>
            <a:ext cx="7344697" cy="1897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Generative Adversarial Network(GAN)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52385" y="1983258"/>
                <a:ext cx="3608337" cy="493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𝑝𝑑𝑎𝑡𝑎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85" y="1983258"/>
                <a:ext cx="3608337" cy="493340"/>
              </a:xfrm>
              <a:prstGeom prst="rect">
                <a:avLst/>
              </a:prstGeom>
              <a:blipFill rotWithShape="0">
                <a:blip r:embed="rId2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707014" y="1970142"/>
                <a:ext cx="3864594" cy="493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𝑝𝑧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14" y="1970142"/>
                <a:ext cx="3864594" cy="493340"/>
              </a:xfrm>
              <a:prstGeom prst="rect">
                <a:avLst/>
              </a:prstGeom>
              <a:blipFill rotWithShape="0"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8317695" y="2003135"/>
                <a:ext cx="3590573" cy="495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lim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𝑝𝑧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95" y="2003135"/>
                <a:ext cx="3590573" cy="495392"/>
              </a:xfrm>
              <a:prstGeom prst="rect">
                <a:avLst/>
              </a:prstGeom>
              <a:blipFill rotWithShape="0">
                <a:blip r:embed="rId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647797" y="2596568"/>
            <a:ext cx="4118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Discriminator</a:t>
            </a:r>
            <a:endParaRPr lang="en-US" altLang="zh-TW" sz="1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zh-TW" sz="1600" i="1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1600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600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真實資料被判給</a:t>
            </a:r>
            <a:r>
              <a:rPr lang="zh-TW" altLang="en-US" sz="16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真實</a:t>
            </a:r>
            <a:r>
              <a:rPr lang="zh-TW" altLang="en-US" sz="1600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的機率期望值最大</a:t>
            </a:r>
            <a:endParaRPr lang="en-US" altLang="zh-TW" sz="1600" dirty="0" smtClean="0">
              <a:solidFill>
                <a:srgbClr val="4D51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D(G(</a:t>
            </a:r>
            <a:r>
              <a:rPr lang="en-US" altLang="zh-TW" sz="1600" i="1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16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 sz="16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假資料被判給真實的機率期望值</a:t>
            </a:r>
            <a:r>
              <a:rPr lang="zh-TW" altLang="en-US" sz="1600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89833" y="2596568"/>
            <a:ext cx="41184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Generator-&gt; </a:t>
            </a:r>
            <a:r>
              <a:rPr lang="en-US" altLang="zh-TW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Discriminator</a:t>
            </a:r>
            <a:endParaRPr lang="en-US" altLang="zh-TW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D(G(</a:t>
            </a:r>
            <a:r>
              <a:rPr lang="en-US" altLang="zh-TW" sz="1600" i="1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1600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 sz="16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假資料被判給真實的機率期望值</a:t>
            </a:r>
            <a:r>
              <a:rPr lang="zh-TW" altLang="en-US" sz="1600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2385" y="3880710"/>
                <a:ext cx="10667899" cy="1922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b="0" i="1" dirty="0" smtClean="0">
                    <a:latin typeface="Cambria Math" panose="02040503050406030204" pitchFamily="18" charset="0"/>
                  </a:rPr>
                  <a:t>Objective Function of GAN: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))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TW" sz="2400" dirty="0"/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85" y="3880710"/>
                <a:ext cx="10667899" cy="1922193"/>
              </a:xfrm>
              <a:prstGeom prst="rect">
                <a:avLst/>
              </a:prstGeom>
              <a:blipFill rotWithShape="0">
                <a:blip r:embed="rId5"/>
                <a:stretch>
                  <a:fillRect l="-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1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Hand-by-hand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Example: 12_Pytorch_DCGAN.ipynb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38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600" dirty="0" err="1" smtClean="0"/>
              <a:t>AutoEncoder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(AE)</a:t>
            </a:r>
            <a:r>
              <a:rPr lang="zh-TW" altLang="en-US" sz="3600" dirty="0" smtClean="0"/>
              <a:t>和</a:t>
            </a:r>
            <a:r>
              <a:rPr lang="en-US" altLang="zh-TW" sz="3600" dirty="0" smtClean="0"/>
              <a:t>Generative Adversarial Network(GAN)</a:t>
            </a:r>
            <a:r>
              <a:rPr lang="zh-TW" altLang="en-US" sz="3600" dirty="0" smtClean="0"/>
              <a:t>都屬於</a:t>
            </a:r>
            <a:r>
              <a:rPr lang="en-US" altLang="zh-TW" sz="3600" dirty="0" smtClean="0"/>
              <a:t>unsupervised learning</a:t>
            </a:r>
            <a:r>
              <a:rPr lang="zh-TW" altLang="en-US" sz="3600" dirty="0" smtClean="0"/>
              <a:t>的領域。</a:t>
            </a:r>
            <a:endParaRPr lang="en-US" altLang="zh-TW" sz="3600" dirty="0" smtClean="0"/>
          </a:p>
          <a:p>
            <a:pPr algn="just"/>
            <a:r>
              <a:rPr lang="zh-TW" altLang="en-US" sz="3600" dirty="0" smtClean="0"/>
              <a:t>兩</a:t>
            </a:r>
            <a:r>
              <a:rPr lang="zh-TW" altLang="en-US" sz="3600" dirty="0"/>
              <a:t>種</a:t>
            </a:r>
            <a:r>
              <a:rPr lang="zh-TW" altLang="en-US" sz="3600" dirty="0" smtClean="0"/>
              <a:t>演算法看似很像，很多人會拿這兩種方法比較資料生成的效能。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1554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Generative Adversarial Network(GAN)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27" y="1828803"/>
            <a:ext cx="10515600" cy="183864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和</a:t>
            </a:r>
            <a:r>
              <a:rPr lang="en-US" altLang="zh-TW" dirty="0" smtClean="0"/>
              <a:t>AE</a:t>
            </a:r>
            <a:r>
              <a:rPr lang="zh-TW" altLang="en-US" dirty="0" smtClean="0"/>
              <a:t>不同，</a:t>
            </a:r>
            <a:r>
              <a:rPr lang="en-US" altLang="zh-TW" dirty="0" smtClean="0"/>
              <a:t>AE</a:t>
            </a:r>
            <a:r>
              <a:rPr lang="zh-TW" altLang="en-US" dirty="0" smtClean="0"/>
              <a:t>是找輸入資料和輸出資料之間的關係，達到</a:t>
            </a:r>
            <a:r>
              <a:rPr lang="en-US" altLang="zh-TW" dirty="0" smtClean="0"/>
              <a:t>Feature Representation</a:t>
            </a:r>
            <a:r>
              <a:rPr lang="zh-TW" altLang="en-US" dirty="0" smtClean="0"/>
              <a:t>或是去雜訊的功用。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GAN </a:t>
            </a:r>
            <a:r>
              <a:rPr lang="zh-TW" altLang="en-US" dirty="0" smtClean="0"/>
              <a:t>生成對抗網路</a:t>
            </a:r>
            <a:r>
              <a:rPr lang="en-US" altLang="zh-TW" dirty="0" smtClean="0"/>
              <a:t>:</a:t>
            </a:r>
            <a:r>
              <a:rPr lang="zh-TW" altLang="en-US" dirty="0"/>
              <a:t>顧名思義，就是有兩個網路</a:t>
            </a:r>
            <a:r>
              <a:rPr lang="zh-TW" altLang="en-US" dirty="0" smtClean="0"/>
              <a:t>架構，分別為「生成」</a:t>
            </a:r>
            <a:r>
              <a:rPr lang="en-US" altLang="zh-TW" dirty="0" smtClean="0"/>
              <a:t>(</a:t>
            </a:r>
            <a:r>
              <a:rPr lang="en-US" altLang="zh-TW" dirty="0"/>
              <a:t>Generator </a:t>
            </a:r>
            <a:r>
              <a:rPr lang="en-US" altLang="zh-TW" dirty="0" smtClean="0"/>
              <a:t>)</a:t>
            </a:r>
            <a:r>
              <a:rPr lang="zh-TW" altLang="en-US" dirty="0" smtClean="0"/>
              <a:t>和「對抗」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4D5156"/>
                </a:solidFill>
                <a:latin typeface="arial" panose="020B0604020202020204" pitchFamily="34" charset="0"/>
              </a:rPr>
              <a:t>Discriminator</a:t>
            </a:r>
            <a:r>
              <a:rPr lang="en-US" altLang="zh-TW" dirty="0" smtClean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640" y="3667442"/>
            <a:ext cx="3810000" cy="3038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1767" y="3947164"/>
            <a:ext cx="7450513" cy="1889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概念很簡單，一個造假</a:t>
            </a:r>
            <a:r>
              <a:rPr lang="zh-TW" altLang="en-US" sz="2000" dirty="0" smtClean="0"/>
              <a:t>者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李奧納多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和</a:t>
            </a:r>
            <a:r>
              <a:rPr lang="zh-TW" altLang="en-US" sz="2000" dirty="0"/>
              <a:t>一個</a:t>
            </a:r>
            <a:r>
              <a:rPr lang="zh-TW" altLang="en-US" sz="2000" dirty="0" smtClean="0"/>
              <a:t>專家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湯姆漢克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判斷</a:t>
            </a:r>
            <a:r>
              <a:rPr lang="zh-TW" altLang="en-US" sz="2000" dirty="0"/>
              <a:t>者。造假者需要做假的</a:t>
            </a:r>
            <a:r>
              <a:rPr lang="zh-TW" altLang="en-US" sz="2000" dirty="0" smtClean="0"/>
              <a:t>東西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假支票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出來</a:t>
            </a:r>
            <a:r>
              <a:rPr lang="zh-TW" altLang="en-US" sz="2000" dirty="0"/>
              <a:t>，讓專家去判斷真偽，透過專家的判斷造假者在不斷的增進自己的造假技術，直到專家無法有效的判斷真偽。</a:t>
            </a:r>
          </a:p>
        </p:txBody>
      </p:sp>
      <p:pic>
        <p:nvPicPr>
          <p:cNvPr id="1026" name="Picture 2" descr="🔥藍光電影🔥 [英] 神鬼交鋒(Catch Me If You Can) (2002)[台版字幕] | 蝦皮購物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640" y="3667517"/>
            <a:ext cx="3808800" cy="30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68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Generative Adversarial Network(GAN)</a:t>
            </a:r>
            <a:endParaRPr lang="zh-TW" altLang="en-US" dirty="0"/>
          </a:p>
        </p:txBody>
      </p:sp>
      <p:pic>
        <p:nvPicPr>
          <p:cNvPr id="2052" name="Picture 4" descr="昨天的支票问题，大家讨论的很热烈，今天来讨论一下美帝的支票！-爱卡汽车网论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46" y="5555421"/>
            <a:ext cx="2314800" cy="115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041" y="2236561"/>
            <a:ext cx="2316105" cy="11420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927" y="2369152"/>
            <a:ext cx="2314800" cy="876644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1123443" y="1811456"/>
            <a:ext cx="1229128" cy="1626060"/>
            <a:chOff x="1721615" y="1786550"/>
            <a:chExt cx="1229128" cy="1626060"/>
          </a:xfrm>
        </p:grpSpPr>
        <p:pic>
          <p:nvPicPr>
            <p:cNvPr id="4" name="Picture 2" descr="🔥藍光電影🔥 [英] 神鬼交鋒(Catch Me If You Can) (2002)[台版字幕] | 蝦皮購物"/>
            <p:cNvPicPr>
              <a:picLocks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1" t="10039" r="54119" b="48497"/>
            <a:stretch/>
          </p:blipFill>
          <p:spPr bwMode="auto">
            <a:xfrm>
              <a:off x="1721615" y="2152770"/>
              <a:ext cx="1188720" cy="1259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1754069" y="1786550"/>
              <a:ext cx="1196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Generator 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891794" y="1631345"/>
            <a:ext cx="1531188" cy="1889377"/>
            <a:chOff x="8286100" y="1778807"/>
            <a:chExt cx="1531188" cy="1889377"/>
          </a:xfrm>
        </p:grpSpPr>
        <p:pic>
          <p:nvPicPr>
            <p:cNvPr id="5" name="Picture 2" descr="🔥藍光電影🔥 [英] 神鬼交鋒(Catch Me If You Can) (2002)[台版字幕] | 蝦皮購物"/>
            <p:cNvPicPr>
              <a:picLocks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36" t="10700" r="14186" b="42151"/>
            <a:stretch/>
          </p:blipFill>
          <p:spPr bwMode="auto">
            <a:xfrm>
              <a:off x="8406534" y="2235624"/>
              <a:ext cx="1290320" cy="1432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8286100" y="1778807"/>
              <a:ext cx="1531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4D5156"/>
                  </a:solidFill>
                  <a:latin typeface="arial" panose="020B0604020202020204" pitchFamily="34" charset="0"/>
                </a:rPr>
                <a:t>Discriminator</a:t>
              </a:r>
              <a:endParaRPr lang="zh-TW" altLang="en-US" dirty="0"/>
            </a:p>
          </p:txBody>
        </p:sp>
      </p:grpSp>
      <p:cxnSp>
        <p:nvCxnSpPr>
          <p:cNvPr id="13" name="直線單箭頭接點 12"/>
          <p:cNvCxnSpPr>
            <a:stCxn id="4" idx="3"/>
            <a:endCxn id="6" idx="1"/>
          </p:cNvCxnSpPr>
          <p:nvPr/>
        </p:nvCxnSpPr>
        <p:spPr>
          <a:xfrm>
            <a:off x="2312163" y="2807596"/>
            <a:ext cx="803878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150248" y="242161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生成</a:t>
            </a:r>
          </a:p>
        </p:txBody>
      </p:sp>
      <p:cxnSp>
        <p:nvCxnSpPr>
          <p:cNvPr id="20" name="直線單箭頭接點 19"/>
          <p:cNvCxnSpPr>
            <a:stCxn id="6" idx="3"/>
            <a:endCxn id="5" idx="1"/>
          </p:cNvCxnSpPr>
          <p:nvPr/>
        </p:nvCxnSpPr>
        <p:spPr>
          <a:xfrm flipV="1">
            <a:off x="5432146" y="2804442"/>
            <a:ext cx="1580082" cy="315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1"/>
            <a:endCxn id="5" idx="3"/>
          </p:cNvCxnSpPr>
          <p:nvPr/>
        </p:nvCxnSpPr>
        <p:spPr>
          <a:xfrm flipH="1" flipV="1">
            <a:off x="8302548" y="2804442"/>
            <a:ext cx="743379" cy="303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302548" y="2441836"/>
            <a:ext cx="7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真的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076135" y="242161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假的</a:t>
            </a:r>
          </a:p>
        </p:txBody>
      </p:sp>
      <p:cxnSp>
        <p:nvCxnSpPr>
          <p:cNvPr id="29" name="肘形接點 28"/>
          <p:cNvCxnSpPr>
            <a:stCxn id="24" idx="2"/>
            <a:endCxn id="22" idx="2"/>
          </p:cNvCxnSpPr>
          <p:nvPr/>
        </p:nvCxnSpPr>
        <p:spPr>
          <a:xfrm rot="16200000" flipH="1">
            <a:off x="7534519" y="1655730"/>
            <a:ext cx="20220" cy="2290656"/>
          </a:xfrm>
          <a:prstGeom prst="bentConnector3">
            <a:avLst>
              <a:gd name="adj1" fmla="val 54010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462281" y="3539535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4D5156"/>
                </a:solidFill>
                <a:latin typeface="arial" panose="020B0604020202020204" pitchFamily="34" charset="0"/>
              </a:rPr>
              <a:t>Learning</a:t>
            </a:r>
            <a:endParaRPr lang="zh-TW" altLang="en-US" dirty="0"/>
          </a:p>
        </p:txBody>
      </p:sp>
      <p:cxnSp>
        <p:nvCxnSpPr>
          <p:cNvPr id="32" name="肘形接點 31"/>
          <p:cNvCxnSpPr>
            <a:stCxn id="5" idx="2"/>
            <a:endCxn id="4" idx="2"/>
          </p:cNvCxnSpPr>
          <p:nvPr/>
        </p:nvCxnSpPr>
        <p:spPr>
          <a:xfrm rot="5400000" flipH="1">
            <a:off x="4645993" y="509327"/>
            <a:ext cx="83206" cy="5939585"/>
          </a:xfrm>
          <a:prstGeom prst="bentConnector3">
            <a:avLst>
              <a:gd name="adj1" fmla="val -7143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084500" y="373407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4D5156"/>
                </a:solidFill>
                <a:latin typeface="arial" panose="020B0604020202020204" pitchFamily="34" charset="0"/>
              </a:rPr>
              <a:t>你這張支票是假的</a:t>
            </a:r>
            <a:endParaRPr lang="zh-TW" altLang="en-US" dirty="0"/>
          </a:p>
        </p:txBody>
      </p:sp>
      <p:grpSp>
        <p:nvGrpSpPr>
          <p:cNvPr id="56" name="群組 55"/>
          <p:cNvGrpSpPr/>
          <p:nvPr/>
        </p:nvGrpSpPr>
        <p:grpSpPr>
          <a:xfrm>
            <a:off x="2193256" y="4279842"/>
            <a:ext cx="3633900" cy="828803"/>
            <a:chOff x="1983239" y="4363049"/>
            <a:chExt cx="3633900" cy="828803"/>
          </a:xfrm>
        </p:grpSpPr>
        <p:pic>
          <p:nvPicPr>
            <p:cNvPr id="2050" name="Picture 2" descr="乎」說八道｜說起支票，精算君竟然不如一個16歲的孩子- 每日頭條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093" y="4401398"/>
              <a:ext cx="1343046" cy="752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矩形 38"/>
            <p:cNvSpPr/>
            <p:nvPr/>
          </p:nvSpPr>
          <p:spPr>
            <a:xfrm>
              <a:off x="2352571" y="459278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4D5156"/>
                  </a:solidFill>
                  <a:latin typeface="arial" panose="020B0604020202020204" pitchFamily="34" charset="0"/>
                </a:rPr>
                <a:t>多做</a:t>
              </a:r>
              <a:r>
                <a:rPr lang="zh-TW" altLang="en-US" dirty="0" smtClean="0">
                  <a:solidFill>
                    <a:srgbClr val="4D5156"/>
                  </a:solidFill>
                  <a:latin typeface="arial" panose="020B0604020202020204" pitchFamily="34" charset="0"/>
                </a:rPr>
                <a:t>個幾年經驗後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 rot="5400000">
              <a:off x="1753503" y="4592785"/>
              <a:ext cx="828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1083035" y="5135892"/>
            <a:ext cx="1229128" cy="1626060"/>
            <a:chOff x="1721615" y="1786550"/>
            <a:chExt cx="1229128" cy="1626060"/>
          </a:xfrm>
        </p:grpSpPr>
        <p:pic>
          <p:nvPicPr>
            <p:cNvPr id="42" name="Picture 2" descr="🔥藍光電影🔥 [英] 神鬼交鋒(Catch Me If You Can) (2002)[台版字幕] | 蝦皮購物"/>
            <p:cNvPicPr>
              <a:picLocks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1" t="10039" r="54119" b="48497"/>
            <a:stretch/>
          </p:blipFill>
          <p:spPr bwMode="auto">
            <a:xfrm>
              <a:off x="1721615" y="2152770"/>
              <a:ext cx="1188720" cy="1259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矩形 42"/>
            <p:cNvSpPr/>
            <p:nvPr/>
          </p:nvSpPr>
          <p:spPr>
            <a:xfrm>
              <a:off x="1754069" y="1786550"/>
              <a:ext cx="1196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Generator </a:t>
              </a:r>
              <a:endParaRPr lang="zh-TW" altLang="en-US" dirty="0"/>
            </a:p>
          </p:txBody>
        </p:sp>
      </p:grpSp>
      <p:cxnSp>
        <p:nvCxnSpPr>
          <p:cNvPr id="44" name="直線單箭頭接點 43"/>
          <p:cNvCxnSpPr>
            <a:stCxn id="42" idx="3"/>
            <a:endCxn id="2052" idx="1"/>
          </p:cNvCxnSpPr>
          <p:nvPr/>
        </p:nvCxnSpPr>
        <p:spPr>
          <a:xfrm>
            <a:off x="2271755" y="6132032"/>
            <a:ext cx="84559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145910" y="572919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生成</a:t>
            </a:r>
          </a:p>
        </p:txBody>
      </p:sp>
      <p:grpSp>
        <p:nvGrpSpPr>
          <p:cNvPr id="51" name="群組 50"/>
          <p:cNvGrpSpPr/>
          <p:nvPr/>
        </p:nvGrpSpPr>
        <p:grpSpPr>
          <a:xfrm>
            <a:off x="6773067" y="4962117"/>
            <a:ext cx="1531188" cy="1889377"/>
            <a:chOff x="8286100" y="1778807"/>
            <a:chExt cx="1531188" cy="1889377"/>
          </a:xfrm>
        </p:grpSpPr>
        <p:pic>
          <p:nvPicPr>
            <p:cNvPr id="52" name="Picture 2" descr="🔥藍光電影🔥 [英] 神鬼交鋒(Catch Me If You Can) (2002)[台版字幕] | 蝦皮購物"/>
            <p:cNvPicPr>
              <a:picLocks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36" t="10700" r="14186" b="42151"/>
            <a:stretch/>
          </p:blipFill>
          <p:spPr bwMode="auto">
            <a:xfrm>
              <a:off x="8406534" y="2235624"/>
              <a:ext cx="1290320" cy="1432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矩形 52"/>
            <p:cNvSpPr/>
            <p:nvPr/>
          </p:nvSpPr>
          <p:spPr>
            <a:xfrm>
              <a:off x="8286100" y="1778807"/>
              <a:ext cx="1531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4D5156"/>
                  </a:solidFill>
                  <a:latin typeface="arial" panose="020B0604020202020204" pitchFamily="34" charset="0"/>
                </a:rPr>
                <a:t>Discriminator</a:t>
              </a:r>
              <a:endParaRPr lang="zh-TW" altLang="en-US" dirty="0"/>
            </a:p>
          </p:txBody>
        </p:sp>
      </p:grpSp>
      <p:cxnSp>
        <p:nvCxnSpPr>
          <p:cNvPr id="54" name="直線單箭頭接點 53"/>
          <p:cNvCxnSpPr>
            <a:stCxn id="52" idx="1"/>
            <a:endCxn id="2052" idx="3"/>
          </p:cNvCxnSpPr>
          <p:nvPr/>
        </p:nvCxnSpPr>
        <p:spPr>
          <a:xfrm flipH="1" flipV="1">
            <a:off x="5432146" y="6132032"/>
            <a:ext cx="1461355" cy="318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5947649" y="5483602"/>
            <a:ext cx="77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真的</a:t>
            </a:r>
            <a:r>
              <a:rPr lang="en-US" altLang="zh-TW" dirty="0" smtClean="0"/>
              <a:t>?</a:t>
            </a:r>
          </a:p>
          <a:p>
            <a:pPr algn="ctr"/>
            <a:r>
              <a:rPr lang="zh-TW" altLang="en-US" dirty="0" smtClean="0"/>
              <a:t>假的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52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4" grpId="0"/>
      <p:bldP spid="34" grpId="0"/>
      <p:bldP spid="38" grpId="0"/>
      <p:bldP spid="45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Generative Adversarial Network(GAN)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887312" y="1578585"/>
            <a:ext cx="10473415" cy="2150135"/>
            <a:chOff x="887312" y="2523465"/>
            <a:chExt cx="10473415" cy="2150135"/>
          </a:xfrm>
        </p:grpSpPr>
        <p:sp>
          <p:nvSpPr>
            <p:cNvPr id="4" name="矩形 3"/>
            <p:cNvSpPr/>
            <p:nvPr/>
          </p:nvSpPr>
          <p:spPr>
            <a:xfrm>
              <a:off x="5178367" y="3972560"/>
              <a:ext cx="1452880" cy="70104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Real Images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525327" y="3972560"/>
              <a:ext cx="1849120" cy="701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4D5156"/>
                  </a:solidFill>
                  <a:latin typeface="arial" panose="020B0604020202020204" pitchFamily="34" charset="0"/>
                </a:rPr>
                <a:t>Discriminator</a:t>
              </a:r>
            </a:p>
          </p:txBody>
        </p:sp>
        <p:cxnSp>
          <p:nvCxnSpPr>
            <p:cNvPr id="7" name="直線單箭頭接點 6"/>
            <p:cNvCxnSpPr>
              <a:stCxn id="4" idx="3"/>
              <a:endCxn id="5" idx="1"/>
            </p:cNvCxnSpPr>
            <p:nvPr/>
          </p:nvCxnSpPr>
          <p:spPr>
            <a:xfrm>
              <a:off x="6631247" y="4323080"/>
              <a:ext cx="8940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699327" y="3083401"/>
              <a:ext cx="1849120" cy="701040"/>
            </a:xfrm>
            <a:prstGeom prst="rect">
              <a:avLst/>
            </a:prstGeom>
            <a:solidFill>
              <a:srgbClr val="FFCC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4D5156"/>
                  </a:solidFill>
                  <a:latin typeface="arial" panose="020B0604020202020204" pitchFamily="34" charset="0"/>
                </a:rPr>
                <a:t>Generator </a:t>
              </a:r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1591887" y="2895600"/>
              <a:ext cx="425966" cy="1076960"/>
              <a:chOff x="1229360" y="2346960"/>
              <a:chExt cx="425966" cy="107696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229360" y="2346960"/>
                <a:ext cx="365760" cy="1076960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1322240" y="239625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1322240" y="262554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1322240" y="320770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 rot="5400000">
                <a:off x="1322070" y="2818757"/>
                <a:ext cx="297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…</a:t>
                </a:r>
                <a:endParaRPr lang="zh-TW" altLang="en-US" dirty="0"/>
              </a:p>
            </p:txBody>
          </p:sp>
        </p:grpSp>
        <p:cxnSp>
          <p:nvCxnSpPr>
            <p:cNvPr id="14" name="直線單箭頭接點 13"/>
            <p:cNvCxnSpPr>
              <a:stCxn id="9" idx="3"/>
              <a:endCxn id="8" idx="1"/>
            </p:cNvCxnSpPr>
            <p:nvPr/>
          </p:nvCxnSpPr>
          <p:spPr>
            <a:xfrm flipV="1">
              <a:off x="1957647" y="3433921"/>
              <a:ext cx="741680" cy="1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887312" y="2523465"/>
              <a:ext cx="17749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4D5156"/>
                  </a:solidFill>
                  <a:latin typeface="arial" panose="020B0604020202020204" pitchFamily="34" charset="0"/>
                </a:rPr>
                <a:t>Random Vector</a:t>
              </a:r>
              <a:endParaRPr lang="en-US" altLang="zh-TW" dirty="0">
                <a:solidFill>
                  <a:srgbClr val="4D5156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9" name="直線單箭頭接點 18"/>
            <p:cNvCxnSpPr>
              <a:stCxn id="8" idx="3"/>
              <a:endCxn id="21" idx="1"/>
            </p:cNvCxnSpPr>
            <p:nvPr/>
          </p:nvCxnSpPr>
          <p:spPr>
            <a:xfrm>
              <a:off x="4548447" y="3433921"/>
              <a:ext cx="62992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178367" y="3083401"/>
              <a:ext cx="1452880" cy="70104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Fake Images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肘形接點 23"/>
            <p:cNvCxnSpPr>
              <a:stCxn id="21" idx="3"/>
              <a:endCxn id="5" idx="1"/>
            </p:cNvCxnSpPr>
            <p:nvPr/>
          </p:nvCxnSpPr>
          <p:spPr>
            <a:xfrm>
              <a:off x="6631247" y="3433921"/>
              <a:ext cx="894080" cy="889159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9907847" y="3972560"/>
              <a:ext cx="1452880" cy="70104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Real or Fake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單箭頭接點 28"/>
            <p:cNvCxnSpPr>
              <a:stCxn id="5" idx="3"/>
              <a:endCxn id="25" idx="1"/>
            </p:cNvCxnSpPr>
            <p:nvPr/>
          </p:nvCxnSpPr>
          <p:spPr>
            <a:xfrm>
              <a:off x="9374447" y="4323080"/>
              <a:ext cx="5334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39" y="4175919"/>
            <a:ext cx="11081575" cy="2582007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562139" y="3745660"/>
            <a:ext cx="512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網路抓的一張</a:t>
            </a:r>
            <a:r>
              <a:rPr lang="zh-TW" altLang="en-US" dirty="0" smtClean="0"/>
              <a:t>圖，看下面的圖大家有感覺嗎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29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Generative Adversarial Network(GAN)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59" y="1520217"/>
            <a:ext cx="8419815" cy="1961817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1955633" y="4524407"/>
            <a:ext cx="7687892" cy="1961817"/>
            <a:chOff x="2268638" y="3885311"/>
            <a:chExt cx="7687892" cy="196181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2"/>
            <a:srcRect l="7754" r="49512"/>
            <a:stretch/>
          </p:blipFill>
          <p:spPr>
            <a:xfrm>
              <a:off x="6358359" y="3885311"/>
              <a:ext cx="3598171" cy="1961817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/>
            <a:srcRect l="51428"/>
            <a:stretch/>
          </p:blipFill>
          <p:spPr>
            <a:xfrm>
              <a:off x="2268638" y="3885311"/>
              <a:ext cx="4089721" cy="1961817"/>
            </a:xfrm>
            <a:prstGeom prst="rect">
              <a:avLst/>
            </a:prstGeom>
          </p:spPr>
        </p:pic>
      </p:grpSp>
      <p:sp>
        <p:nvSpPr>
          <p:cNvPr id="11" name="向下箭號 10"/>
          <p:cNvSpPr/>
          <p:nvPr/>
        </p:nvSpPr>
        <p:spPr>
          <a:xfrm>
            <a:off x="5496232" y="3746090"/>
            <a:ext cx="606695" cy="39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055980" y="3926928"/>
            <a:ext cx="158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AE?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041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Generative Adversarial Network(GAN)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5666" y="1691322"/>
            <a:ext cx="11299329" cy="2071866"/>
          </a:xfrm>
        </p:spPr>
        <p:txBody>
          <a:bodyPr/>
          <a:lstStyle/>
          <a:p>
            <a:r>
              <a:rPr lang="en-US" altLang="zh-TW" dirty="0">
                <a:solidFill>
                  <a:srgbClr val="4D5156"/>
                </a:solidFill>
                <a:latin typeface="arial" panose="020B0604020202020204" pitchFamily="34" charset="0"/>
              </a:rPr>
              <a:t>Generator </a:t>
            </a:r>
            <a:r>
              <a:rPr lang="en-US" altLang="zh-TW" dirty="0" smtClean="0">
                <a:solidFill>
                  <a:srgbClr val="4D5156"/>
                </a:solidFill>
                <a:latin typeface="arial" panose="020B0604020202020204" pitchFamily="34" charset="0"/>
              </a:rPr>
              <a:t>(G)</a:t>
            </a:r>
            <a:r>
              <a:rPr lang="zh-TW" altLang="en-US" dirty="0" smtClean="0">
                <a:solidFill>
                  <a:srgbClr val="4D5156"/>
                </a:solidFill>
                <a:latin typeface="arial" panose="020B0604020202020204" pitchFamily="34" charset="0"/>
              </a:rPr>
              <a:t> 和 </a:t>
            </a:r>
            <a:r>
              <a:rPr lang="en-US" altLang="zh-TW" dirty="0" smtClean="0">
                <a:solidFill>
                  <a:srgbClr val="4D5156"/>
                </a:solidFill>
                <a:latin typeface="arial" panose="020B0604020202020204" pitchFamily="34" charset="0"/>
              </a:rPr>
              <a:t>Discriminator</a:t>
            </a:r>
            <a:r>
              <a:rPr lang="zh-TW" altLang="en-US" dirty="0" smtClean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 smtClean="0">
                <a:solidFill>
                  <a:srgbClr val="4D5156"/>
                </a:solidFill>
                <a:latin typeface="arial" panose="020B0604020202020204" pitchFamily="34" charset="0"/>
              </a:rPr>
              <a:t>(D)</a:t>
            </a:r>
            <a:endParaRPr lang="en-US" altLang="zh-TW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altLang="zh-TW" dirty="0" smtClean="0"/>
              <a:t>D</a:t>
            </a:r>
            <a:r>
              <a:rPr lang="zh-TW" altLang="en-US" dirty="0" smtClean="0"/>
              <a:t>要判斷</a:t>
            </a:r>
            <a:r>
              <a:rPr lang="en-US" altLang="zh-TW" dirty="0" smtClean="0"/>
              <a:t>True or False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G</a:t>
            </a:r>
            <a:r>
              <a:rPr lang="zh-TW" altLang="en-US" dirty="0" smtClean="0"/>
              <a:t>要呼嚨</a:t>
            </a:r>
            <a:r>
              <a:rPr lang="en-US" altLang="zh-TW" dirty="0" smtClean="0"/>
              <a:t>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從</a:t>
            </a:r>
            <a:r>
              <a:rPr lang="en-US" altLang="zh-TW" dirty="0" smtClean="0"/>
              <a:t>Random Vector(z</a:t>
            </a:r>
            <a:r>
              <a:rPr lang="zh-TW" altLang="en-US" dirty="0" smtClean="0"/>
              <a:t>，可以為均勻分布或是常態分布</a:t>
            </a:r>
            <a:r>
              <a:rPr lang="en-US" altLang="zh-TW" dirty="0" smtClean="0"/>
              <a:t>)</a:t>
            </a:r>
            <a:r>
              <a:rPr lang="zh-TW" altLang="en-US" dirty="0" smtClean="0"/>
              <a:t>丟入</a:t>
            </a:r>
            <a:r>
              <a:rPr lang="en-US" altLang="zh-TW" dirty="0" smtClean="0"/>
              <a:t>G</a:t>
            </a:r>
            <a:r>
              <a:rPr lang="zh-TW" altLang="en-US" dirty="0" smtClean="0"/>
              <a:t>生成出圖片，所以目的就是希望使得</a:t>
            </a:r>
            <a:r>
              <a:rPr lang="en-US" altLang="zh-TW" dirty="0" smtClean="0"/>
              <a:t>G(z)</a:t>
            </a:r>
            <a:r>
              <a:rPr lang="zh-TW" altLang="en-US" dirty="0" smtClean="0"/>
              <a:t>的機率分布接近</a:t>
            </a:r>
            <a:r>
              <a:rPr lang="en-US" altLang="zh-TW" dirty="0" smtClean="0"/>
              <a:t>D</a:t>
            </a:r>
            <a:r>
              <a:rPr lang="zh-TW" altLang="en-US" dirty="0" smtClean="0"/>
              <a:t>的機率分布。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22786" y="4061725"/>
            <a:ext cx="6972330" cy="1778000"/>
            <a:chOff x="1591887" y="2895600"/>
            <a:chExt cx="6972330" cy="1778000"/>
          </a:xfrm>
        </p:grpSpPr>
        <p:sp>
          <p:nvSpPr>
            <p:cNvPr id="5" name="矩形 4"/>
            <p:cNvSpPr/>
            <p:nvPr/>
          </p:nvSpPr>
          <p:spPr>
            <a:xfrm>
              <a:off x="4588056" y="3972560"/>
              <a:ext cx="1452880" cy="701040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Real Images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715097" y="3972560"/>
              <a:ext cx="1849120" cy="701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4D5156"/>
                  </a:solidFill>
                  <a:latin typeface="arial" panose="020B0604020202020204" pitchFamily="34" charset="0"/>
                </a:rPr>
                <a:t>Discriminator</a:t>
              </a:r>
            </a:p>
          </p:txBody>
        </p:sp>
        <p:cxnSp>
          <p:nvCxnSpPr>
            <p:cNvPr id="7" name="直線單箭頭接點 6"/>
            <p:cNvCxnSpPr>
              <a:stCxn id="5" idx="3"/>
              <a:endCxn id="6" idx="1"/>
            </p:cNvCxnSpPr>
            <p:nvPr/>
          </p:nvCxnSpPr>
          <p:spPr>
            <a:xfrm>
              <a:off x="6040936" y="4323080"/>
              <a:ext cx="67416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282638" y="3083401"/>
              <a:ext cx="1849120" cy="701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4D5156"/>
                  </a:solidFill>
                  <a:latin typeface="arial" panose="020B0604020202020204" pitchFamily="34" charset="0"/>
                </a:rPr>
                <a:t>Generator </a:t>
              </a:r>
              <a:endParaRPr lang="en-US" altLang="zh-TW" dirty="0">
                <a:solidFill>
                  <a:srgbClr val="4D5156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591887" y="2895600"/>
              <a:ext cx="425966" cy="1076960"/>
              <a:chOff x="1229360" y="2346960"/>
              <a:chExt cx="425966" cy="107696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229360" y="2346960"/>
                <a:ext cx="365760" cy="1076960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1322240" y="239625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1322240" y="262554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1322240" y="320770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 rot="5400000">
                <a:off x="1322070" y="2818757"/>
                <a:ext cx="297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…</a:t>
                </a:r>
                <a:endParaRPr lang="zh-TW" altLang="en-US" dirty="0"/>
              </a:p>
            </p:txBody>
          </p:sp>
        </p:grpSp>
        <p:cxnSp>
          <p:nvCxnSpPr>
            <p:cNvPr id="10" name="直線單箭頭接點 9"/>
            <p:cNvCxnSpPr>
              <a:stCxn id="17" idx="3"/>
              <a:endCxn id="8" idx="1"/>
            </p:cNvCxnSpPr>
            <p:nvPr/>
          </p:nvCxnSpPr>
          <p:spPr>
            <a:xfrm flipV="1">
              <a:off x="1957647" y="3433921"/>
              <a:ext cx="324991" cy="1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8" idx="3"/>
              <a:endCxn id="13" idx="1"/>
            </p:cNvCxnSpPr>
            <p:nvPr/>
          </p:nvCxnSpPr>
          <p:spPr>
            <a:xfrm>
              <a:off x="4131758" y="3433921"/>
              <a:ext cx="45629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4588056" y="3083401"/>
              <a:ext cx="1452880" cy="701040"/>
            </a:xfrm>
            <a:prstGeom prst="rect">
              <a:avLst/>
            </a:prstGeom>
            <a:solidFill>
              <a:srgbClr val="FFCC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Fake Images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肘形接點 13"/>
            <p:cNvCxnSpPr>
              <a:stCxn id="13" idx="3"/>
              <a:endCxn id="6" idx="1"/>
            </p:cNvCxnSpPr>
            <p:nvPr/>
          </p:nvCxnSpPr>
          <p:spPr>
            <a:xfrm>
              <a:off x="6040936" y="3433921"/>
              <a:ext cx="674161" cy="889159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手繪多邊形 21"/>
          <p:cNvSpPr/>
          <p:nvPr/>
        </p:nvSpPr>
        <p:spPr>
          <a:xfrm>
            <a:off x="8503195" y="4272074"/>
            <a:ext cx="1539433" cy="816676"/>
          </a:xfrm>
          <a:custGeom>
            <a:avLst/>
            <a:gdLst>
              <a:gd name="connsiteX0" fmla="*/ 0 w 1539433"/>
              <a:gd name="connsiteY0" fmla="*/ 781952 h 816676"/>
              <a:gd name="connsiteX1" fmla="*/ 358815 w 1539433"/>
              <a:gd name="connsiteY1" fmla="*/ 735653 h 816676"/>
              <a:gd name="connsiteX2" fmla="*/ 659757 w 1539433"/>
              <a:gd name="connsiteY2" fmla="*/ 110621 h 816676"/>
              <a:gd name="connsiteX3" fmla="*/ 856527 w 1539433"/>
              <a:gd name="connsiteY3" fmla="*/ 18023 h 816676"/>
              <a:gd name="connsiteX4" fmla="*/ 1053296 w 1539433"/>
              <a:gd name="connsiteY4" fmla="*/ 318965 h 816676"/>
              <a:gd name="connsiteX5" fmla="*/ 1203767 w 1539433"/>
              <a:gd name="connsiteY5" fmla="*/ 689355 h 816676"/>
              <a:gd name="connsiteX6" fmla="*/ 1539433 w 1539433"/>
              <a:gd name="connsiteY6" fmla="*/ 816676 h 81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9433" h="816676">
                <a:moveTo>
                  <a:pt x="0" y="781952"/>
                </a:moveTo>
                <a:cubicBezTo>
                  <a:pt x="124428" y="814746"/>
                  <a:pt x="248856" y="847541"/>
                  <a:pt x="358815" y="735653"/>
                </a:cubicBezTo>
                <a:cubicBezTo>
                  <a:pt x="468774" y="623765"/>
                  <a:pt x="576805" y="230226"/>
                  <a:pt x="659757" y="110621"/>
                </a:cubicBezTo>
                <a:cubicBezTo>
                  <a:pt x="742709" y="-8984"/>
                  <a:pt x="790937" y="-16701"/>
                  <a:pt x="856527" y="18023"/>
                </a:cubicBezTo>
                <a:cubicBezTo>
                  <a:pt x="922117" y="52747"/>
                  <a:pt x="995423" y="207076"/>
                  <a:pt x="1053296" y="318965"/>
                </a:cubicBezTo>
                <a:cubicBezTo>
                  <a:pt x="1111169" y="430854"/>
                  <a:pt x="1122744" y="606403"/>
                  <a:pt x="1203767" y="689355"/>
                </a:cubicBezTo>
                <a:cubicBezTo>
                  <a:pt x="1284790" y="772307"/>
                  <a:pt x="1412111" y="794491"/>
                  <a:pt x="1539433" y="816676"/>
                </a:cubicBezTo>
              </a:path>
            </a:pathLst>
          </a:custGeom>
          <a:solidFill>
            <a:srgbClr val="FFCC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9706962" y="4292284"/>
            <a:ext cx="1539433" cy="816676"/>
          </a:xfrm>
          <a:custGeom>
            <a:avLst/>
            <a:gdLst>
              <a:gd name="connsiteX0" fmla="*/ 0 w 1539433"/>
              <a:gd name="connsiteY0" fmla="*/ 781952 h 816676"/>
              <a:gd name="connsiteX1" fmla="*/ 358815 w 1539433"/>
              <a:gd name="connsiteY1" fmla="*/ 735653 h 816676"/>
              <a:gd name="connsiteX2" fmla="*/ 659757 w 1539433"/>
              <a:gd name="connsiteY2" fmla="*/ 110621 h 816676"/>
              <a:gd name="connsiteX3" fmla="*/ 856527 w 1539433"/>
              <a:gd name="connsiteY3" fmla="*/ 18023 h 816676"/>
              <a:gd name="connsiteX4" fmla="*/ 1053296 w 1539433"/>
              <a:gd name="connsiteY4" fmla="*/ 318965 h 816676"/>
              <a:gd name="connsiteX5" fmla="*/ 1203767 w 1539433"/>
              <a:gd name="connsiteY5" fmla="*/ 689355 h 816676"/>
              <a:gd name="connsiteX6" fmla="*/ 1539433 w 1539433"/>
              <a:gd name="connsiteY6" fmla="*/ 816676 h 81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9433" h="816676">
                <a:moveTo>
                  <a:pt x="0" y="781952"/>
                </a:moveTo>
                <a:cubicBezTo>
                  <a:pt x="124428" y="814746"/>
                  <a:pt x="248856" y="847541"/>
                  <a:pt x="358815" y="735653"/>
                </a:cubicBezTo>
                <a:cubicBezTo>
                  <a:pt x="468774" y="623765"/>
                  <a:pt x="576805" y="230226"/>
                  <a:pt x="659757" y="110621"/>
                </a:cubicBezTo>
                <a:cubicBezTo>
                  <a:pt x="742709" y="-8984"/>
                  <a:pt x="790937" y="-16701"/>
                  <a:pt x="856527" y="18023"/>
                </a:cubicBezTo>
                <a:cubicBezTo>
                  <a:pt x="922117" y="52747"/>
                  <a:pt x="995423" y="207076"/>
                  <a:pt x="1053296" y="318965"/>
                </a:cubicBezTo>
                <a:cubicBezTo>
                  <a:pt x="1111169" y="430854"/>
                  <a:pt x="1122744" y="606403"/>
                  <a:pt x="1203767" y="689355"/>
                </a:cubicBezTo>
                <a:cubicBezTo>
                  <a:pt x="1284790" y="772307"/>
                  <a:pt x="1412111" y="794491"/>
                  <a:pt x="1539433" y="816676"/>
                </a:cubicBezTo>
              </a:path>
            </a:pathLst>
          </a:cu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8312038" y="5091789"/>
            <a:ext cx="34029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向右箭號 25"/>
          <p:cNvSpPr/>
          <p:nvPr/>
        </p:nvSpPr>
        <p:spPr>
          <a:xfrm>
            <a:off x="7590624" y="5269445"/>
            <a:ext cx="451413" cy="396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9064048" y="3652965"/>
            <a:ext cx="1672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4D5156"/>
                </a:solidFill>
                <a:latin typeface="arial" panose="020B0604020202020204" pitchFamily="34" charset="0"/>
              </a:rPr>
              <a:t>Discriminator</a:t>
            </a:r>
            <a:endParaRPr lang="en-US" altLang="zh-TW" b="1" dirty="0" smtClean="0">
              <a:solidFill>
                <a:srgbClr val="4D51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希望</a:t>
            </a:r>
            <a:r>
              <a:rPr lang="zh-TW" altLang="en-US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兩個很開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手繪多邊形 28"/>
          <p:cNvSpPr/>
          <p:nvPr/>
        </p:nvSpPr>
        <p:spPr>
          <a:xfrm>
            <a:off x="9706962" y="5859935"/>
            <a:ext cx="1539433" cy="816676"/>
          </a:xfrm>
          <a:custGeom>
            <a:avLst/>
            <a:gdLst>
              <a:gd name="connsiteX0" fmla="*/ 0 w 1539433"/>
              <a:gd name="connsiteY0" fmla="*/ 781952 h 816676"/>
              <a:gd name="connsiteX1" fmla="*/ 358815 w 1539433"/>
              <a:gd name="connsiteY1" fmla="*/ 735653 h 816676"/>
              <a:gd name="connsiteX2" fmla="*/ 659757 w 1539433"/>
              <a:gd name="connsiteY2" fmla="*/ 110621 h 816676"/>
              <a:gd name="connsiteX3" fmla="*/ 856527 w 1539433"/>
              <a:gd name="connsiteY3" fmla="*/ 18023 h 816676"/>
              <a:gd name="connsiteX4" fmla="*/ 1053296 w 1539433"/>
              <a:gd name="connsiteY4" fmla="*/ 318965 h 816676"/>
              <a:gd name="connsiteX5" fmla="*/ 1203767 w 1539433"/>
              <a:gd name="connsiteY5" fmla="*/ 689355 h 816676"/>
              <a:gd name="connsiteX6" fmla="*/ 1539433 w 1539433"/>
              <a:gd name="connsiteY6" fmla="*/ 816676 h 81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9433" h="816676">
                <a:moveTo>
                  <a:pt x="0" y="781952"/>
                </a:moveTo>
                <a:cubicBezTo>
                  <a:pt x="124428" y="814746"/>
                  <a:pt x="248856" y="847541"/>
                  <a:pt x="358815" y="735653"/>
                </a:cubicBezTo>
                <a:cubicBezTo>
                  <a:pt x="468774" y="623765"/>
                  <a:pt x="576805" y="230226"/>
                  <a:pt x="659757" y="110621"/>
                </a:cubicBezTo>
                <a:cubicBezTo>
                  <a:pt x="742709" y="-8984"/>
                  <a:pt x="790937" y="-16701"/>
                  <a:pt x="856527" y="18023"/>
                </a:cubicBezTo>
                <a:cubicBezTo>
                  <a:pt x="922117" y="52747"/>
                  <a:pt x="995423" y="207076"/>
                  <a:pt x="1053296" y="318965"/>
                </a:cubicBezTo>
                <a:cubicBezTo>
                  <a:pt x="1111169" y="430854"/>
                  <a:pt x="1122744" y="606403"/>
                  <a:pt x="1203767" y="689355"/>
                </a:cubicBezTo>
                <a:cubicBezTo>
                  <a:pt x="1284790" y="772307"/>
                  <a:pt x="1412111" y="794491"/>
                  <a:pt x="1539433" y="816676"/>
                </a:cubicBezTo>
              </a:path>
            </a:pathLst>
          </a:cu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8312038" y="6659440"/>
            <a:ext cx="34029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33467" y="5156113"/>
            <a:ext cx="4160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4D5156"/>
                </a:solidFill>
                <a:latin typeface="arial" panose="020B0604020202020204" pitchFamily="34" charset="0"/>
              </a:rPr>
              <a:t>Generator </a:t>
            </a:r>
            <a:endParaRPr lang="en-US" altLang="zh-TW" b="1" dirty="0" smtClean="0">
              <a:solidFill>
                <a:srgbClr val="4D51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D(G(</a:t>
            </a:r>
            <a:r>
              <a:rPr lang="en-US" altLang="zh-TW" i="1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希望紅色的分布可以逼近藍色的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9706962" y="4610259"/>
            <a:ext cx="455610" cy="858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9769289" y="6238180"/>
            <a:ext cx="36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手繪多邊形 27"/>
          <p:cNvSpPr/>
          <p:nvPr/>
        </p:nvSpPr>
        <p:spPr>
          <a:xfrm>
            <a:off x="8589856" y="5839725"/>
            <a:ext cx="1539433" cy="816676"/>
          </a:xfrm>
          <a:custGeom>
            <a:avLst/>
            <a:gdLst>
              <a:gd name="connsiteX0" fmla="*/ 0 w 1539433"/>
              <a:gd name="connsiteY0" fmla="*/ 781952 h 816676"/>
              <a:gd name="connsiteX1" fmla="*/ 358815 w 1539433"/>
              <a:gd name="connsiteY1" fmla="*/ 735653 h 816676"/>
              <a:gd name="connsiteX2" fmla="*/ 659757 w 1539433"/>
              <a:gd name="connsiteY2" fmla="*/ 110621 h 816676"/>
              <a:gd name="connsiteX3" fmla="*/ 856527 w 1539433"/>
              <a:gd name="connsiteY3" fmla="*/ 18023 h 816676"/>
              <a:gd name="connsiteX4" fmla="*/ 1053296 w 1539433"/>
              <a:gd name="connsiteY4" fmla="*/ 318965 h 816676"/>
              <a:gd name="connsiteX5" fmla="*/ 1203767 w 1539433"/>
              <a:gd name="connsiteY5" fmla="*/ 689355 h 816676"/>
              <a:gd name="connsiteX6" fmla="*/ 1539433 w 1539433"/>
              <a:gd name="connsiteY6" fmla="*/ 816676 h 81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9433" h="816676">
                <a:moveTo>
                  <a:pt x="0" y="781952"/>
                </a:moveTo>
                <a:cubicBezTo>
                  <a:pt x="124428" y="814746"/>
                  <a:pt x="248856" y="847541"/>
                  <a:pt x="358815" y="735653"/>
                </a:cubicBezTo>
                <a:cubicBezTo>
                  <a:pt x="468774" y="623765"/>
                  <a:pt x="576805" y="230226"/>
                  <a:pt x="659757" y="110621"/>
                </a:cubicBezTo>
                <a:cubicBezTo>
                  <a:pt x="742709" y="-8984"/>
                  <a:pt x="790937" y="-16701"/>
                  <a:pt x="856527" y="18023"/>
                </a:cubicBezTo>
                <a:cubicBezTo>
                  <a:pt x="922117" y="52747"/>
                  <a:pt x="995423" y="207076"/>
                  <a:pt x="1053296" y="318965"/>
                </a:cubicBezTo>
                <a:cubicBezTo>
                  <a:pt x="1111169" y="430854"/>
                  <a:pt x="1122744" y="606403"/>
                  <a:pt x="1203767" y="689355"/>
                </a:cubicBezTo>
                <a:cubicBezTo>
                  <a:pt x="1284790" y="772307"/>
                  <a:pt x="1412111" y="794491"/>
                  <a:pt x="1539433" y="816676"/>
                </a:cubicBezTo>
              </a:path>
            </a:pathLst>
          </a:custGeom>
          <a:solidFill>
            <a:srgbClr val="FFCC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22786" y="5194374"/>
            <a:ext cx="324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90806" y="3788301"/>
            <a:ext cx="11918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53553" y="5676897"/>
            <a:ext cx="11918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829693" y="409751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zh-TW" i="1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2038" y="4166169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D(G(</a:t>
            </a:r>
            <a:r>
              <a:rPr lang="en-US" altLang="zh-TW" i="1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TW" altLang="en-US" dirty="0"/>
          </a:p>
        </p:txBody>
      </p:sp>
      <p:cxnSp>
        <p:nvCxnSpPr>
          <p:cNvPr id="36" name="弧形接點 35"/>
          <p:cNvCxnSpPr>
            <a:stCxn id="16" idx="2"/>
          </p:cNvCxnSpPr>
          <p:nvPr/>
        </p:nvCxnSpPr>
        <p:spPr>
          <a:xfrm rot="16200000" flipH="1">
            <a:off x="8756629" y="4548728"/>
            <a:ext cx="225317" cy="1988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弧形接點 36"/>
          <p:cNvCxnSpPr>
            <a:stCxn id="15" idx="2"/>
          </p:cNvCxnSpPr>
          <p:nvPr/>
        </p:nvCxnSpPr>
        <p:spPr>
          <a:xfrm rot="5400000">
            <a:off x="10813149" y="4434567"/>
            <a:ext cx="288196" cy="352752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6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08594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Generative Adversarial Network(GAN)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6281850" y="3581796"/>
                <a:ext cx="4691368" cy="573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𝑝𝑑𝑎𝑡𝑎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850" y="3581796"/>
                <a:ext cx="4691368" cy="573555"/>
              </a:xfrm>
              <a:prstGeom prst="rect">
                <a:avLst/>
              </a:prstGeom>
              <a:blipFill rotWithShape="0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6547218" y="4439763"/>
                <a:ext cx="4651724" cy="10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𝑝𝑧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𝑝𝑧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218" y="4439763"/>
                <a:ext cx="4651724" cy="1054776"/>
              </a:xfrm>
              <a:prstGeom prst="rect">
                <a:avLst/>
              </a:prstGeom>
              <a:blipFill rotWithShape="0">
                <a:blip r:embed="rId3"/>
                <a:stretch>
                  <a:fillRect b="-17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845127" y="3509020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Discriminator</a:t>
            </a:r>
            <a:endParaRPr lang="en-US" altLang="zh-TW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zh-TW" i="1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真實資料被判給</a:t>
            </a:r>
            <a:r>
              <a:rPr lang="zh-TW" altLang="en-US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真實</a:t>
            </a:r>
            <a:r>
              <a:rPr lang="zh-TW" altLang="en-US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的機率期望值最大</a:t>
            </a:r>
            <a:r>
              <a:rPr lang="en-US" altLang="zh-TW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接近</a:t>
            </a:r>
            <a:r>
              <a:rPr lang="en-US" altLang="zh-TW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0242" y="4673938"/>
            <a:ext cx="5352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Discriminator</a:t>
            </a:r>
            <a:endParaRPr lang="en-US" altLang="zh-TW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D(G(</a:t>
            </a:r>
            <a:r>
              <a:rPr lang="en-US" altLang="zh-TW" i="1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假資料被判給</a:t>
            </a:r>
            <a:r>
              <a:rPr lang="zh-TW" altLang="en-US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真實</a:t>
            </a:r>
            <a:r>
              <a:rPr lang="zh-TW" altLang="en-US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的機率期望值最小</a:t>
            </a:r>
            <a:r>
              <a:rPr lang="en-US" altLang="zh-TW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接近</a:t>
            </a:r>
            <a:r>
              <a:rPr lang="en-US" altLang="zh-TW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3066" y="5927371"/>
            <a:ext cx="5339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Generator-&gt; </a:t>
            </a:r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Discriminator</a:t>
            </a:r>
            <a:endParaRPr lang="en-US" altLang="zh-TW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D(G(</a:t>
            </a:r>
            <a:r>
              <a:rPr lang="en-US" altLang="zh-TW" i="1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假資料被判給真實的機率期望值</a:t>
            </a:r>
            <a:r>
              <a:rPr lang="zh-TW" altLang="en-US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TW" altLang="en-US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r>
              <a:rPr lang="en-US" altLang="zh-TW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接近</a:t>
            </a:r>
            <a:r>
              <a:rPr lang="en-US" altLang="zh-TW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326633" y="5798479"/>
                <a:ext cx="5092893" cy="1059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𝑝𝑧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𝑝𝑧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633" y="5798479"/>
                <a:ext cx="5092893" cy="1059521"/>
              </a:xfrm>
              <a:prstGeom prst="rect">
                <a:avLst/>
              </a:prstGeom>
              <a:blipFill rotWithShape="0">
                <a:blip r:embed="rId4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3108" y="1362206"/>
            <a:ext cx="6849494" cy="20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Cross Entropy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63450" y="2265786"/>
                <a:ext cx="4691368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400" b="0" dirty="0" smtClean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0" y="2265786"/>
                <a:ext cx="4691368" cy="9885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23461"/>
                  </p:ext>
                </p:extLst>
              </p:nvPr>
            </p:nvGraphicFramePr>
            <p:xfrm>
              <a:off x="5279561" y="1910997"/>
              <a:ext cx="6243519" cy="16981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1173"/>
                    <a:gridCol w="2081173"/>
                    <a:gridCol w="20811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類別</a:t>
                          </a:r>
                          <a:r>
                            <a:rPr lang="en-US" altLang="zh-TW" dirty="0" smtClean="0"/>
                            <a:t>:</a:t>
                          </a:r>
                          <a:r>
                            <a:rPr lang="zh-TW" altLang="en-US" dirty="0" smtClean="0"/>
                            <a:t> </a:t>
                          </a:r>
                          <a:r>
                            <a:rPr lang="en-US" altLang="zh-TW" dirty="0" smtClean="0"/>
                            <a:t>c=0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類別</a:t>
                          </a:r>
                          <a:r>
                            <a:rPr lang="en-US" altLang="zh-TW" dirty="0" smtClean="0"/>
                            <a:t>:</a:t>
                          </a:r>
                          <a:r>
                            <a:rPr lang="zh-TW" altLang="en-US" dirty="0" smtClean="0"/>
                            <a:t> </a:t>
                          </a:r>
                          <a:r>
                            <a:rPr lang="en-US" altLang="zh-TW" dirty="0" smtClean="0"/>
                            <a:t>c=1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318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</m:sSub>
                                <m:r>
                                  <a:rPr lang="en-US" altLang="zh-TW" sz="1800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</a:tr>
                  <a:tr h="3318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</m:sSub>
                                <m:r>
                                  <a:rPr lang="en-US" altLang="zh-TW" sz="1800" b="0" i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23461"/>
                  </p:ext>
                </p:extLst>
              </p:nvPr>
            </p:nvGraphicFramePr>
            <p:xfrm>
              <a:off x="5279561" y="1910997"/>
              <a:ext cx="6243519" cy="16981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1173"/>
                    <a:gridCol w="2081173"/>
                    <a:gridCol w="20811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類別</a:t>
                          </a:r>
                          <a:r>
                            <a:rPr lang="en-US" altLang="zh-TW" dirty="0" smtClean="0"/>
                            <a:t>:</a:t>
                          </a:r>
                          <a:r>
                            <a:rPr lang="zh-TW" altLang="en-US" dirty="0" smtClean="0"/>
                            <a:t> </a:t>
                          </a:r>
                          <a:r>
                            <a:rPr lang="en-US" altLang="zh-TW" dirty="0" smtClean="0"/>
                            <a:t>c=0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類別</a:t>
                          </a:r>
                          <a:r>
                            <a:rPr lang="en-US" altLang="zh-TW" dirty="0" smtClean="0"/>
                            <a:t>:</a:t>
                          </a:r>
                          <a:r>
                            <a:rPr lang="zh-TW" altLang="en-US" dirty="0" smtClean="0"/>
                            <a:t> </a:t>
                          </a:r>
                          <a:r>
                            <a:rPr lang="en-US" altLang="zh-TW" dirty="0" smtClean="0"/>
                            <a:t>c=1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66363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2" t="-60000" r="-200877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87" t="-60000" r="-101466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60000" r="-1170" b="-103636"/>
                          </a:stretch>
                        </a:blipFill>
                      </a:tcPr>
                    </a:tc>
                  </a:tr>
                  <a:tr h="66363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2" t="-161468" r="-200877" b="-4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87" t="-161468" r="-101466" b="-4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468" r="-1170" b="-45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63450" y="4096090"/>
                <a:ext cx="11478954" cy="2055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400" dirty="0" smtClean="0"/>
              </a:p>
              <a:p>
                <a:endParaRPr lang="en-US" altLang="zh-TW" sz="2400" dirty="0" smtClean="0"/>
              </a:p>
              <a:p>
                <a:r>
                  <a:rPr lang="zh-TW" altLang="en-US" sz="2400" dirty="0" smtClean="0"/>
                  <a:t>所以前面在看</a:t>
                </a:r>
                <a:r>
                  <a:rPr lang="en-US" altLang="zh-TW" sz="24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Discriminator</a:t>
                </a:r>
                <a:r>
                  <a:rPr lang="zh-TW" altLang="en-US" sz="2400" dirty="0" smtClean="0"/>
                  <a:t>，只寫了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TW" sz="2400" dirty="0" smtClean="0"/>
              </a:p>
              <a:p>
                <a:r>
                  <a:rPr lang="zh-TW" altLang="en-US" sz="2400" dirty="0"/>
                  <a:t>然後因為我們做分類是</a:t>
                </a:r>
                <a:r>
                  <a:rPr lang="zh-TW" altLang="en-US" sz="2400" dirty="0" smtClean="0"/>
                  <a:t>希望最小化</a:t>
                </a:r>
                <a:r>
                  <a:rPr lang="en-US" altLang="zh-TW" sz="2400" dirty="0" smtClean="0"/>
                  <a:t>CE</a:t>
                </a:r>
                <a:r>
                  <a:rPr lang="zh-TW" altLang="en-US" sz="2400" dirty="0" smtClean="0"/>
                  <a:t>，前面我用最大化所以前面的</a:t>
                </a:r>
                <a:r>
                  <a:rPr lang="en-US" altLang="zh-TW" sz="2400" dirty="0" smtClean="0"/>
                  <a:t>CE</a:t>
                </a:r>
                <a:r>
                  <a:rPr lang="zh-TW" altLang="en-US" sz="2400" dirty="0" smtClean="0"/>
                  <a:t>負號不見了。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0" y="4096090"/>
                <a:ext cx="11478954" cy="2055306"/>
              </a:xfrm>
              <a:prstGeom prst="rect">
                <a:avLst/>
              </a:prstGeom>
              <a:blipFill rotWithShape="0">
                <a:blip r:embed="rId4"/>
                <a:stretch>
                  <a:fillRect l="-850" b="-59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4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6A969ACB-63B7-45FD-9EDF-12BA4CC97ECD}" vid="{9AA78936-7E4F-499E-95DA-1B3CED9860D5}"/>
    </a:ext>
  </a:extLst>
</a:theme>
</file>

<file path=ppt/theme/theme2.xml><?xml version="1.0" encoding="utf-8"?>
<a:theme xmlns:a="http://schemas.openxmlformats.org/drawingml/2006/main" name="Elan_offical_1">
  <a:themeElements>
    <a:clrScheme name="ELAN">
      <a:dk1>
        <a:srgbClr val="174567"/>
      </a:dk1>
      <a:lt1>
        <a:sysClr val="window" lastClr="FFFFFF"/>
      </a:lt1>
      <a:dk2>
        <a:srgbClr val="226597"/>
      </a:dk2>
      <a:lt2>
        <a:srgbClr val="5AA8BA"/>
      </a:lt2>
      <a:accent1>
        <a:srgbClr val="226597"/>
      </a:accent1>
      <a:accent2>
        <a:srgbClr val="BCDDEA"/>
      </a:accent2>
      <a:accent3>
        <a:srgbClr val="87C0CD"/>
      </a:accent3>
      <a:accent4>
        <a:srgbClr val="D4EFF2"/>
      </a:accent4>
      <a:accent5>
        <a:srgbClr val="FFCD3F"/>
      </a:accent5>
      <a:accent6>
        <a:srgbClr val="FF7058"/>
      </a:accent6>
      <a:hlink>
        <a:srgbClr val="5AA8BA"/>
      </a:hlink>
      <a:folHlink>
        <a:srgbClr val="174567"/>
      </a:folHlink>
    </a:clrScheme>
    <a:fontScheme name="ELAN">
      <a:majorFont>
        <a:latin typeface="Malgun Gothic"/>
        <a:ea typeface="微軟正黑體"/>
        <a:cs typeface=""/>
      </a:majorFont>
      <a:minorFont>
        <a:latin typeface="Malgun Gothic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an_offical_1" id="{332A494B-E58A-4F9C-B363-6181245B2500}" vid="{9B141AF5-CA3F-475F-A25B-70D355CE2EC0}"/>
    </a:ext>
  </a:extLst>
</a:theme>
</file>

<file path=ppt/theme/theme3.xml><?xml version="1.0" encoding="utf-8"?>
<a:theme xmlns:a="http://schemas.openxmlformats.org/drawingml/2006/main" name="1_Office 佈景主題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00000"/>
      </a:hlink>
      <a:folHlink>
        <a:srgbClr val="000000"/>
      </a:folHlink>
    </a:clrScheme>
    <a:fontScheme name="自訂 2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lan_cu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an_cute" id="{FF8741B8-EDCE-4455-9F86-075CCB984380}" vid="{F37D2246-8A9B-4B1F-A722-FF88679CB1EF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20033</TotalTime>
  <Words>466</Words>
  <Application>Microsoft Office PowerPoint</Application>
  <PresentationFormat>寬螢幕</PresentationFormat>
  <Paragraphs>98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11</vt:i4>
      </vt:variant>
    </vt:vector>
  </HeadingPairs>
  <TitlesOfParts>
    <vt:vector size="29" baseType="lpstr">
      <vt:lpstr>Malgun Gothic</vt:lpstr>
      <vt:lpstr>Microsoft YaHei UI Light</vt:lpstr>
      <vt:lpstr>微軟正黑體</vt:lpstr>
      <vt:lpstr>新細明體</vt:lpstr>
      <vt:lpstr>標楷體</vt:lpstr>
      <vt:lpstr>Arial</vt:lpstr>
      <vt:lpstr>Arial</vt:lpstr>
      <vt:lpstr>Calibri</vt:lpstr>
      <vt:lpstr>Calibri Light</vt:lpstr>
      <vt:lpstr>Cambria Math</vt:lpstr>
      <vt:lpstr>Times New Roman</vt:lpstr>
      <vt:lpstr>Wingdings 2</vt:lpstr>
      <vt:lpstr>佈景主題2</vt:lpstr>
      <vt:lpstr>Elan_offical_1</vt:lpstr>
      <vt:lpstr>1_Office 佈景主題</vt:lpstr>
      <vt:lpstr>2_Office 佈景主題</vt:lpstr>
      <vt:lpstr>Office 佈景主題</vt:lpstr>
      <vt:lpstr>Elan_cute</vt:lpstr>
      <vt:lpstr>深度學習 Pytorch手把手實作 AutoEncoder &amp; GAN</vt:lpstr>
      <vt:lpstr>Introduction</vt:lpstr>
      <vt:lpstr>Generative Adversarial Network(GAN)</vt:lpstr>
      <vt:lpstr>Generative Adversarial Network(GAN)</vt:lpstr>
      <vt:lpstr>Generative Adversarial Network(GAN)</vt:lpstr>
      <vt:lpstr>Generative Adversarial Network(GAN)</vt:lpstr>
      <vt:lpstr>Generative Adversarial Network(GAN)</vt:lpstr>
      <vt:lpstr>Generative Adversarial Network(GAN)</vt:lpstr>
      <vt:lpstr>Cross Entropy</vt:lpstr>
      <vt:lpstr>Generative Adversarial Network(GAN)</vt:lpstr>
      <vt:lpstr>Hand-by-hand pytorch implementation.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for  Statistical /Machine Learning</dc:title>
  <dc:creator>黃志勝</dc:creator>
  <cp:lastModifiedBy>chih-sheng Huang</cp:lastModifiedBy>
  <cp:revision>599</cp:revision>
  <dcterms:created xsi:type="dcterms:W3CDTF">2018-12-11T06:02:23Z</dcterms:created>
  <dcterms:modified xsi:type="dcterms:W3CDTF">2021-07-11T13:39:49Z</dcterms:modified>
</cp:coreProperties>
</file>