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26"/>
  </p:notesMasterIdLst>
  <p:sldIdLst>
    <p:sldId id="256" r:id="rId7"/>
    <p:sldId id="257" r:id="rId8"/>
    <p:sldId id="271" r:id="rId9"/>
    <p:sldId id="282" r:id="rId10"/>
    <p:sldId id="270" r:id="rId11"/>
    <p:sldId id="272" r:id="rId12"/>
    <p:sldId id="274" r:id="rId13"/>
    <p:sldId id="275" r:id="rId14"/>
    <p:sldId id="277" r:id="rId15"/>
    <p:sldId id="278" r:id="rId16"/>
    <p:sldId id="280" r:id="rId17"/>
    <p:sldId id="281" r:id="rId18"/>
    <p:sldId id="283" r:id="rId19"/>
    <p:sldId id="284" r:id="rId20"/>
    <p:sldId id="285" r:id="rId21"/>
    <p:sldId id="286" r:id="rId22"/>
    <p:sldId id="273" r:id="rId23"/>
    <p:sldId id="258" r:id="rId24"/>
    <p:sldId id="26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A00"/>
    <a:srgbClr val="FE6100"/>
    <a:srgbClr val="FFCCFF"/>
    <a:srgbClr val="8BFE62"/>
    <a:srgbClr val="FFCD00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5383" autoAdjust="0"/>
  </p:normalViewPr>
  <p:slideViewPr>
    <p:cSldViewPr snapToGrid="0">
      <p:cViewPr>
        <p:scale>
          <a:sx n="75" d="100"/>
          <a:sy n="75" d="100"/>
        </p:scale>
        <p:origin x="1056" y="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2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The simplest way: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Using mean value as decision rule.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2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Female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) + 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Mean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value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Male</m:t>
                          </m:r>
                          <m:r>
                            <m:rPr>
                              <m:nor/>
                            </m:rPr>
                            <a:rPr lang="en-US" altLang="zh-TW" sz="1200" dirty="0"/>
                            <m:t>)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/>
                            </a:rPr>
                            <m:t>29+20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1200" b="0" i="1" smtClean="0">
                          <a:latin typeface="Cambria Math"/>
                        </a:rPr>
                        <m:t>=24.5</m:t>
                      </m:r>
                    </m:oMath>
                  </m:oMathPara>
                </a14:m>
                <a:endParaRPr lang="en-US" altLang="zh-TW" sz="120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Body fat&gt;24.5</a:t>
                </a:r>
                <a:r>
                  <a:rPr lang="zh-TW" altLang="en-US" sz="1200" dirty="0" smtClean="0"/>
                  <a:t> → </a:t>
                </a:r>
                <a:r>
                  <a:rPr lang="en-US" altLang="zh-TW" sz="1200" dirty="0" smtClean="0"/>
                  <a:t>Female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Body fat&lt;24.5</a:t>
                </a:r>
                <a:r>
                  <a:rPr lang="zh-TW" altLang="en-US" sz="1200" dirty="0"/>
                  <a:t> → </a:t>
                </a:r>
                <a:r>
                  <a:rPr lang="en-US" altLang="zh-TW" sz="1200" dirty="0" smtClean="0"/>
                  <a:t>Male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The simplest way: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Using mean value as decision rule.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200" i="0" dirty="0"/>
                  <a:t>"Mean value (Female) + Mean value (Male)</a:t>
                </a:r>
                <a:r>
                  <a:rPr lang="en-US" altLang="zh-TW" sz="1200" i="0" dirty="0">
                    <a:latin typeface="Cambria Math" panose="02040503050406030204" pitchFamily="18" charset="0"/>
                  </a:rPr>
                  <a:t>"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0" i="0" smtClean="0">
                    <a:latin typeface="Cambria Math"/>
                  </a:rPr>
                  <a:t>2=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b="0" i="0" smtClean="0">
                    <a:latin typeface="Cambria Math"/>
                  </a:rPr>
                  <a:t>29+20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)/</a:t>
                </a:r>
                <a:r>
                  <a:rPr lang="en-US" altLang="zh-TW" sz="1200" b="0" i="0" smtClean="0">
                    <a:latin typeface="Cambria Math"/>
                  </a:rPr>
                  <a:t>2=24.5</a:t>
                </a:r>
                <a:endParaRPr lang="en-US" altLang="zh-TW" sz="120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Body fat&gt;24.5</a:t>
                </a:r>
                <a:r>
                  <a:rPr lang="zh-TW" altLang="en-US" sz="1200" dirty="0" smtClean="0"/>
                  <a:t> → </a:t>
                </a:r>
                <a:r>
                  <a:rPr lang="en-US" altLang="zh-TW" sz="1200" dirty="0" smtClean="0"/>
                  <a:t>Female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TW" sz="1200" dirty="0" smtClean="0"/>
                  <a:t>Body fat&lt;24.5</a:t>
                </a:r>
                <a:r>
                  <a:rPr lang="zh-TW" altLang="en-US" sz="1200" dirty="0"/>
                  <a:t> → </a:t>
                </a:r>
                <a:r>
                  <a:rPr lang="en-US" altLang="zh-TW" sz="1200" dirty="0" smtClean="0"/>
                  <a:t>Male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8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5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2.png"/><Relationship Id="rId5" Type="http://schemas.openxmlformats.org/officeDocument/2006/relationships/image" Target="../media/image27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TommyHuang821/Pytorch_DL_Implement/blob/main/dataset/Example_fruit.rar" TargetMode="Externa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資料</a:t>
            </a:r>
            <a:r>
              <a:rPr lang="zh-TW" altLang="en-US" dirty="0" smtClean="0"/>
              <a:t>特徵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7165557" y="3088691"/>
            <a:ext cx="3758763" cy="1914740"/>
            <a:chOff x="8033659" y="1892651"/>
            <a:chExt cx="3758763" cy="1914740"/>
          </a:xfrm>
        </p:grpSpPr>
        <p:cxnSp>
          <p:nvCxnSpPr>
            <p:cNvPr id="5" name="直線單箭頭接點 4"/>
            <p:cNvCxnSpPr/>
            <p:nvPr/>
          </p:nvCxnSpPr>
          <p:spPr>
            <a:xfrm flipV="1">
              <a:off x="8033659" y="2982686"/>
              <a:ext cx="360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0461014" y="3438059"/>
              <a:ext cx="1291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u="sng" dirty="0"/>
                <a:t>body fat</a:t>
              </a:r>
              <a:r>
                <a:rPr lang="en-US" altLang="zh-TW" b="1" u="sng" dirty="0" smtClean="0"/>
                <a:t>(%)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1180727" y="289268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926672" y="289268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0383485" y="289268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0098970" y="289268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38921" y="2892686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9393796" y="289268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9139741" y="289268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8855226" y="289268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8570711" y="289268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8310662" y="289268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727631" y="307268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82716" y="307268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25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264133" y="308602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30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807320" y="307268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33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063763" y="3078275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35</a:t>
              </a:r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83882" y="308259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10</a:t>
              </a:r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438967" y="3082593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13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720384" y="309592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15</a:t>
              </a:r>
              <a:endParaRPr lang="zh-TW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9030446" y="3068727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17</a:t>
              </a: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286889" y="3074316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18</a:t>
              </a:r>
              <a:endParaRPr lang="zh-TW" altLang="en-US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746672" y="2000192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0746672" y="241202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926672" y="2317360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Male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926672" y="1892651"/>
              <a:ext cx="865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Female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7734484" y="3275126"/>
            <a:ext cx="3260461" cy="2228365"/>
            <a:chOff x="8602586" y="2079086"/>
            <a:chExt cx="3260461" cy="2228365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9727631" y="2079086"/>
              <a:ext cx="0" cy="162719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8602586" y="3938119"/>
              <a:ext cx="3260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直覺的砍一刀，將兩類區隔</a:t>
              </a:r>
              <a:endParaRPr lang="zh-TW" altLang="en-US" dirty="0"/>
            </a:p>
          </p:txBody>
        </p:sp>
        <p:cxnSp>
          <p:nvCxnSpPr>
            <p:cNvPr id="30" name="弧形接點 29"/>
            <p:cNvCxnSpPr>
              <a:endCxn id="28" idx="0"/>
            </p:cNvCxnSpPr>
            <p:nvPr/>
          </p:nvCxnSpPr>
          <p:spPr>
            <a:xfrm>
              <a:off x="9727631" y="3522434"/>
              <a:ext cx="505186" cy="41568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內容版面配置區 2"/>
          <p:cNvSpPr>
            <a:spLocks noGrp="1"/>
          </p:cNvSpPr>
          <p:nvPr>
            <p:ph idx="1"/>
          </p:nvPr>
        </p:nvSpPr>
        <p:spPr>
          <a:xfrm>
            <a:off x="469422" y="1987634"/>
            <a:ext cx="5807358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 smtClean="0"/>
              <a:t>Female: {</a:t>
            </a:r>
            <a:r>
              <a:rPr lang="en-US" altLang="zh-TW" sz="2400" dirty="0"/>
              <a:t>22, 25, 30, 33, 35</a:t>
            </a:r>
            <a:r>
              <a:rPr lang="en-US" altLang="zh-TW" sz="2400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Male: { 10, </a:t>
            </a:r>
            <a:r>
              <a:rPr lang="en-US" altLang="zh-TW" sz="2400" dirty="0" smtClean="0"/>
              <a:t>13, 15, 17, 18}</a:t>
            </a: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 專家經驗決定</a:t>
            </a:r>
            <a:r>
              <a:rPr lang="zh-TW" altLang="en-US" sz="2400" dirty="0" smtClean="0"/>
              <a:t>閾值</a:t>
            </a:r>
            <a:r>
              <a:rPr lang="en-US" altLang="zh-TW" sz="2400" dirty="0"/>
              <a:t>(threshold)</a:t>
            </a:r>
            <a:r>
              <a:rPr lang="zh-TW" altLang="en-US" sz="2400" dirty="0" smtClean="0"/>
              <a:t>在體脂肪為</a:t>
            </a:r>
            <a:r>
              <a:rPr lang="en-US" altLang="zh-TW" sz="2400" dirty="0" smtClean="0"/>
              <a:t>20%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專家系統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 資料的觀察法，將資料分布畫出來，然後人工決定閾值。</a:t>
            </a:r>
            <a:endParaRPr lang="en-US" altLang="zh-TW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 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用資料去推算閾值在哪裡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機器學習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6080916" y="2193623"/>
            <a:ext cx="25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結構化資料</a:t>
            </a:r>
            <a:endParaRPr lang="zh-TW" altLang="en-US" sz="2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403913" y="2193623"/>
            <a:ext cx="25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可直接視覺化</a:t>
            </a:r>
            <a:endParaRPr lang="zh-TW" altLang="en-US" sz="2800" b="1" dirty="0"/>
          </a:p>
        </p:txBody>
      </p:sp>
      <p:cxnSp>
        <p:nvCxnSpPr>
          <p:cNvPr id="24" name="直線單箭頭接點 23"/>
          <p:cNvCxnSpPr>
            <a:stCxn id="38" idx="3"/>
            <a:endCxn id="39" idx="1"/>
          </p:cNvCxnSpPr>
          <p:nvPr/>
        </p:nvCxnSpPr>
        <p:spPr>
          <a:xfrm>
            <a:off x="8581048" y="2455233"/>
            <a:ext cx="822865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847239" y="32234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特徵空間</a:t>
            </a:r>
            <a:endParaRPr lang="zh-TW" altLang="en-US" dirty="0"/>
          </a:p>
        </p:txBody>
      </p:sp>
      <p:cxnSp>
        <p:nvCxnSpPr>
          <p:cNvPr id="42" name="弧形接點 41"/>
          <p:cNvCxnSpPr>
            <a:stCxn id="40" idx="3"/>
          </p:cNvCxnSpPr>
          <p:nvPr/>
        </p:nvCxnSpPr>
        <p:spPr>
          <a:xfrm flipH="1">
            <a:off x="7283906" y="3408147"/>
            <a:ext cx="671329" cy="700164"/>
          </a:xfrm>
          <a:prstGeom prst="curvedConnector4">
            <a:avLst>
              <a:gd name="adj1" fmla="val -34052"/>
              <a:gd name="adj2" fmla="val 63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資料特徵轉換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380" y="1618149"/>
            <a:ext cx="10515600" cy="17702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結構數據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轉成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結構數據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" name="Picture 2" descr="中華民國國民身分證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29" y="2706683"/>
            <a:ext cx="37528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中華民國國民身分證- 维基百科，自由的百科全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0" t="12345" r="7141" b="36114"/>
          <a:stretch/>
        </p:blipFill>
        <p:spPr bwMode="auto">
          <a:xfrm>
            <a:off x="1471608" y="3142661"/>
            <a:ext cx="1252672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9134336" y="3588431"/>
            <a:ext cx="285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latin typeface="Times" panose="02020603050405020304" pitchFamily="18" charset="0"/>
                <a:cs typeface="Times" panose="02020603050405020304" pitchFamily="18" charset="0"/>
              </a:rPr>
              <a:t>A234567890</a:t>
            </a:r>
            <a:endParaRPr lang="zh-TW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2995810" y="3588431"/>
            <a:ext cx="1132782" cy="617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8001554" y="3617542"/>
            <a:ext cx="1132782" cy="617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71608" y="4839751"/>
            <a:ext cx="1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1059" y="5116509"/>
            <a:ext cx="3553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中華民國身分證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編碼過程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(Encoding)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65828" y="4205651"/>
            <a:ext cx="2440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中華民國身分證號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資料特徵轉換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380" y="1618149"/>
            <a:ext cx="10515600" cy="17702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非結構數據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結構數據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021646" y="3781796"/>
            <a:ext cx="285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latin typeface="Times" panose="02020603050405020304" pitchFamily="18" charset="0"/>
                <a:cs typeface="Times" panose="02020603050405020304" pitchFamily="18" charset="0"/>
              </a:rPr>
              <a:t>10011001010</a:t>
            </a:r>
            <a:endParaRPr lang="zh-TW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2883120" y="3781796"/>
            <a:ext cx="1132782" cy="617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7888864" y="3810907"/>
            <a:ext cx="1132782" cy="617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23" y="2929166"/>
            <a:ext cx="145732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矩形 12"/>
          <p:cNvSpPr/>
          <p:nvPr/>
        </p:nvSpPr>
        <p:spPr>
          <a:xfrm>
            <a:off x="3942390" y="3094124"/>
            <a:ext cx="398538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</a:t>
            </a:r>
          </a:p>
          <a:p>
            <a:pPr algn="ctr"/>
            <a:r>
              <a:rPr lang="en-US" altLang="zh-TW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Deep Learning</a:t>
            </a:r>
          </a:p>
          <a:p>
            <a:pPr algn="ctr"/>
            <a:r>
              <a:rPr lang="en-US" altLang="zh-TW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(Encoder)</a:t>
            </a:r>
            <a:endParaRPr lang="en-US" altLang="zh-TW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31484" y="4399016"/>
            <a:ext cx="3233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專屬模型的人臉編碼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9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機器學習與深度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特徵轉換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8886"/>
          <a:stretch/>
        </p:blipFill>
        <p:spPr>
          <a:xfrm>
            <a:off x="1113283" y="2460421"/>
            <a:ext cx="1628881" cy="158143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253213" y="3979298"/>
            <a:ext cx="1132782" cy="617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猫指甲里有黑色的东西是怎么回事？_宠搜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3" y="4702055"/>
            <a:ext cx="2063644" cy="1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17785" y="115388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273413" y="4789125"/>
            <a:ext cx="3453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毛的顏色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花色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(0)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和非花色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臉的形狀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尖臉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(0)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和平臉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腳趾甲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不尖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(0)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85504" y="3185453"/>
            <a:ext cx="2690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量化特徵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(Feature Extraction)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765117" y="2281797"/>
            <a:ext cx="4511372" cy="3580451"/>
            <a:chOff x="6765117" y="2281797"/>
            <a:chExt cx="4511372" cy="3580451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8074371" y="4371095"/>
              <a:ext cx="28800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6765117" y="4371095"/>
              <a:ext cx="1347047" cy="145137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8083485" y="2314229"/>
              <a:ext cx="23938" cy="205686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0168493" y="448958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毛的顏色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966375" y="549291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臉的形狀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8095454" y="228179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腳趾甲</a:t>
              </a:r>
              <a:endParaRPr lang="zh-TW" altLang="en-US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859774" y="3299538"/>
            <a:ext cx="1670656" cy="1190049"/>
            <a:chOff x="8859774" y="3299538"/>
            <a:chExt cx="1670656" cy="1190049"/>
          </a:xfrm>
        </p:grpSpPr>
        <p:grpSp>
          <p:nvGrpSpPr>
            <p:cNvPr id="35" name="群組 34"/>
            <p:cNvGrpSpPr/>
            <p:nvPr/>
          </p:nvGrpSpPr>
          <p:grpSpPr>
            <a:xfrm>
              <a:off x="8859774" y="3765071"/>
              <a:ext cx="1670656" cy="724516"/>
              <a:chOff x="8348599" y="3507205"/>
              <a:chExt cx="1670656" cy="724516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8348599" y="3994736"/>
                <a:ext cx="238991" cy="23698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8454858" y="3507205"/>
                <a:ext cx="15643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(1,0,0)</a:t>
                </a:r>
              </a:p>
            </p:txBody>
          </p:sp>
        </p:grpSp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2"/>
            <a:srcRect r="48886"/>
            <a:stretch/>
          </p:blipFill>
          <p:spPr>
            <a:xfrm>
              <a:off x="9477629" y="3299538"/>
              <a:ext cx="632375" cy="613954"/>
            </a:xfrm>
            <a:prstGeom prst="rect">
              <a:avLst/>
            </a:prstGeom>
          </p:spPr>
        </p:pic>
      </p:grpSp>
      <p:grpSp>
        <p:nvGrpSpPr>
          <p:cNvPr id="41" name="群組 40"/>
          <p:cNvGrpSpPr/>
          <p:nvPr/>
        </p:nvGrpSpPr>
        <p:grpSpPr>
          <a:xfrm>
            <a:off x="6262408" y="2766196"/>
            <a:ext cx="1564397" cy="1273372"/>
            <a:chOff x="6262408" y="2766196"/>
            <a:chExt cx="1564397" cy="1273372"/>
          </a:xfrm>
        </p:grpSpPr>
        <p:grpSp>
          <p:nvGrpSpPr>
            <p:cNvPr id="36" name="群組 35"/>
            <p:cNvGrpSpPr/>
            <p:nvPr/>
          </p:nvGrpSpPr>
          <p:grpSpPr>
            <a:xfrm>
              <a:off x="6262408" y="3209446"/>
              <a:ext cx="1564397" cy="830122"/>
              <a:chOff x="5751233" y="2951580"/>
              <a:chExt cx="1564397" cy="830122"/>
            </a:xfrm>
          </p:grpSpPr>
          <p:sp>
            <p:nvSpPr>
              <p:cNvPr id="30" name="文字方塊 29"/>
              <p:cNvSpPr txBox="1"/>
              <p:nvPr/>
            </p:nvSpPr>
            <p:spPr>
              <a:xfrm>
                <a:off x="5751233" y="2951580"/>
                <a:ext cx="15643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(0,1,1)</a:t>
                </a:r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6819959" y="3544717"/>
                <a:ext cx="238991" cy="23698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0" name="Picture 2" descr="猫指甲里有黑色的东西是怎么回事？_宠搜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14" y="2766196"/>
              <a:ext cx="816584" cy="408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矩形 41"/>
          <p:cNvSpPr/>
          <p:nvPr/>
        </p:nvSpPr>
        <p:spPr>
          <a:xfrm>
            <a:off x="3345284" y="2220381"/>
            <a:ext cx="2687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Hand-crafted Feature Extractor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機器學習與深度學習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特徵轉換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77" y="3954386"/>
            <a:ext cx="5437823" cy="270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1447405"/>
            <a:ext cx="6715760" cy="226306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423920" y="4643120"/>
            <a:ext cx="5394960" cy="233680"/>
          </a:xfrm>
          <a:prstGeom prst="roundRect">
            <a:avLst/>
          </a:prstGeom>
          <a:noFill/>
          <a:ln w="381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738880" y="1569439"/>
            <a:ext cx="4267200" cy="2141030"/>
          </a:xfrm>
          <a:prstGeom prst="roundRect">
            <a:avLst/>
          </a:prstGeom>
          <a:noFill/>
          <a:ln w="381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弧形接點 8"/>
          <p:cNvCxnSpPr>
            <a:stCxn id="7" idx="2"/>
          </p:cNvCxnSpPr>
          <p:nvPr/>
        </p:nvCxnSpPr>
        <p:spPr>
          <a:xfrm rot="5400000">
            <a:off x="4618755" y="4019314"/>
            <a:ext cx="1562571" cy="944880"/>
          </a:xfrm>
          <a:prstGeom prst="curvedConnector3">
            <a:avLst/>
          </a:prstGeom>
          <a:ln>
            <a:solidFill>
              <a:srgbClr val="F70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7785" y="115388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深度學習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3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7" y="1691322"/>
            <a:ext cx="5400000" cy="43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3" y="1531238"/>
            <a:ext cx="5952597" cy="446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2720" y="6043088"/>
            <a:ext cx="77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不同顏色之間的線就是分類的</a:t>
            </a:r>
            <a:r>
              <a:rPr lang="en-US" altLang="zh-TW" sz="2800" dirty="0" smtClean="0"/>
              <a:t>decision boundary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955280" y="6073865"/>
                <a:ext cx="2976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C00000"/>
                    </a:solidFill>
                  </a:rPr>
                  <a:t>依據</a:t>
                </a:r>
                <a:r>
                  <a:rPr lang="en-US" altLang="zh-TW" sz="2400" b="1" dirty="0" smtClean="0">
                    <a:solidFill>
                      <a:srgbClr val="C00000"/>
                    </a:solidFill>
                  </a:rPr>
                  <a:t>loss</a:t>
                </a:r>
                <a:r>
                  <a:rPr lang="zh-TW" altLang="en-US" sz="2400" b="1" dirty="0" smtClean="0">
                    <a:solidFill>
                      <a:srgbClr val="C00000"/>
                    </a:solidFill>
                  </a:rPr>
                  <a:t>達到，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6073865"/>
                <a:ext cx="29765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74" t="-11842" r="-1823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8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219" y="71618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 smtClean="0"/>
              <a:t>訓練模型必要條件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937219" y="1249683"/>
            <a:ext cx="10515600" cy="2666186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C00000"/>
                </a:solidFill>
              </a:rPr>
              <a:t>最</a:t>
            </a:r>
            <a:r>
              <a:rPr lang="zh-TW" altLang="en-US" b="1" dirty="0">
                <a:solidFill>
                  <a:srgbClr val="C00000"/>
                </a:solidFill>
              </a:rPr>
              <a:t>重要</a:t>
            </a:r>
            <a:r>
              <a:rPr lang="zh-TW" altLang="en-US" b="1" dirty="0" smtClean="0">
                <a:solidFill>
                  <a:srgbClr val="C00000"/>
                </a:solidFill>
              </a:rPr>
              <a:t>的</a:t>
            </a:r>
            <a:r>
              <a:rPr lang="en-US" altLang="zh-TW" b="1" dirty="0" smtClean="0">
                <a:solidFill>
                  <a:srgbClr val="C00000"/>
                </a:solidFill>
              </a:rPr>
              <a:t>:</a:t>
            </a:r>
            <a:r>
              <a:rPr lang="zh-TW" altLang="en-US" b="1" dirty="0" smtClean="0">
                <a:solidFill>
                  <a:srgbClr val="C00000"/>
                </a:solidFill>
              </a:rPr>
              <a:t> 怎麼達到剛提到的</a:t>
            </a:r>
            <a:r>
              <a:rPr lang="en-US" altLang="zh-TW" b="1" dirty="0" smtClean="0">
                <a:solidFill>
                  <a:srgbClr val="C00000"/>
                </a:solidFill>
              </a:rPr>
              <a:t>Approximation</a:t>
            </a:r>
            <a:endParaRPr lang="en-US" altLang="zh-TW" dirty="0" smtClean="0"/>
          </a:p>
          <a:p>
            <a:r>
              <a:rPr lang="zh-TW" altLang="en-US" dirty="0"/>
              <a:t>學習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Model-based  (</a:t>
            </a:r>
            <a:r>
              <a:rPr lang="zh-TW" altLang="en-US" dirty="0" smtClean="0"/>
              <a:t>今天不講，可以參考去年的課程內容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Model-free(Data driven) (</a:t>
            </a:r>
            <a:r>
              <a:rPr lang="zh-TW" altLang="en-US" dirty="0" smtClean="0"/>
              <a:t>現今深度學習在做的事情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在分類</a:t>
            </a:r>
            <a:r>
              <a:rPr lang="zh-TW" altLang="en-US" dirty="0" smtClean="0"/>
              <a:t>任務，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476299" y="1249682"/>
                <a:ext cx="2976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C00000"/>
                    </a:solidFill>
                  </a:rPr>
                  <a:t>依據</a:t>
                </a:r>
                <a:r>
                  <a:rPr lang="en-US" altLang="zh-TW" sz="2400" b="1" dirty="0" smtClean="0">
                    <a:solidFill>
                      <a:srgbClr val="C00000"/>
                    </a:solidFill>
                  </a:rPr>
                  <a:t>loss</a:t>
                </a:r>
                <a:r>
                  <a:rPr lang="zh-TW" altLang="en-US" sz="2400" b="1" dirty="0" smtClean="0">
                    <a:solidFill>
                      <a:srgbClr val="C00000"/>
                    </a:solidFill>
                  </a:rPr>
                  <a:t>達到，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299" y="1249682"/>
                <a:ext cx="297652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067" t="-11842" r="-1820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r="48886"/>
          <a:stretch/>
        </p:blipFill>
        <p:spPr>
          <a:xfrm>
            <a:off x="782934" y="3915869"/>
            <a:ext cx="1628881" cy="1581432"/>
          </a:xfrm>
          <a:prstGeom prst="rect">
            <a:avLst/>
          </a:prstGeom>
        </p:spPr>
      </p:pic>
      <p:pic>
        <p:nvPicPr>
          <p:cNvPr id="6" name="Picture 2" descr="猫指甲里有黑色的东西是怎么回事？_宠搜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3" y="5525016"/>
            <a:ext cx="2063644" cy="1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149600" y="4521919"/>
            <a:ext cx="8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Dog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49599" y="5852708"/>
            <a:ext cx="8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Cat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5" idx="3"/>
            <a:endCxn id="3" idx="1"/>
          </p:cNvCxnSpPr>
          <p:nvPr/>
        </p:nvCxnSpPr>
        <p:spPr>
          <a:xfrm>
            <a:off x="2411815" y="4706585"/>
            <a:ext cx="737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3"/>
            <a:endCxn id="8" idx="1"/>
          </p:cNvCxnSpPr>
          <p:nvPr/>
        </p:nvCxnSpPr>
        <p:spPr>
          <a:xfrm flipV="1">
            <a:off x="2629197" y="6037374"/>
            <a:ext cx="520402" cy="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497008" y="4521919"/>
            <a:ext cx="8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Class: 0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3" idx="3"/>
            <a:endCxn id="16" idx="1"/>
          </p:cNvCxnSpPr>
          <p:nvPr/>
        </p:nvCxnSpPr>
        <p:spPr>
          <a:xfrm>
            <a:off x="4041099" y="4706585"/>
            <a:ext cx="45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97007" y="5854873"/>
            <a:ext cx="8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Class: 1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3"/>
            <a:endCxn id="22" idx="1"/>
          </p:cNvCxnSpPr>
          <p:nvPr/>
        </p:nvCxnSpPr>
        <p:spPr>
          <a:xfrm>
            <a:off x="4041098" y="6037374"/>
            <a:ext cx="45590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3598"/>
              </p:ext>
            </p:extLst>
          </p:nvPr>
        </p:nvGraphicFramePr>
        <p:xfrm>
          <a:off x="6996600" y="3959147"/>
          <a:ext cx="4456219" cy="255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zh-TW" altLang="en-US" sz="2000" i="1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1</a:t>
                      </a:r>
                      <a:endParaRPr lang="zh-TW" altLang="en-US" dirty="0"/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821" y="4417634"/>
            <a:ext cx="969335" cy="940399"/>
          </a:xfrm>
          <a:prstGeom prst="rect">
            <a:avLst/>
          </a:prstGeom>
        </p:spPr>
      </p:pic>
      <p:pic>
        <p:nvPicPr>
          <p:cNvPr id="30" name="Picture 2" descr="猫指甲里有黑色的东西是怎么回事？_宠搜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185" y="5444448"/>
            <a:ext cx="2063644" cy="1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向右箭號 30"/>
          <p:cNvSpPr/>
          <p:nvPr/>
        </p:nvSpPr>
        <p:spPr>
          <a:xfrm>
            <a:off x="5750560" y="4891251"/>
            <a:ext cx="1066800" cy="63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84698" y="5358033"/>
            <a:ext cx="1289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/>
              <a:t>One hot </a:t>
            </a:r>
          </a:p>
          <a:p>
            <a:pPr algn="ctr"/>
            <a:r>
              <a:rPr lang="en-US" altLang="zh-TW" sz="2400" b="1" dirty="0" smtClean="0"/>
              <a:t>Encoder</a:t>
            </a:r>
            <a:endParaRPr lang="en-US" altLang="zh-TW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135218" y="3392649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218" y="3392649"/>
                <a:ext cx="48122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0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訓練模型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11604"/>
              </p:ext>
            </p:extLst>
          </p:nvPr>
        </p:nvGraphicFramePr>
        <p:xfrm>
          <a:off x="7006760" y="2994790"/>
          <a:ext cx="4456219" cy="267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</a:t>
                      </a:r>
                      <a:r>
                        <a:rPr lang="en-US" altLang="zh-TW" sz="2800" b="1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r>
                        <a:rPr lang="en-US" altLang="zh-TW" sz="2800" b="1" i="1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r>
                        <a:rPr lang="en-US" altLang="zh-TW" sz="2800" b="1" i="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zh-TW" altLang="en-US" sz="2800" b="1" i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1</a:t>
                      </a:r>
                      <a:endParaRPr lang="zh-TW" altLang="en-US" dirty="0"/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0.01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0.99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47" y="3539692"/>
            <a:ext cx="969335" cy="940399"/>
          </a:xfrm>
          <a:prstGeom prst="rect">
            <a:avLst/>
          </a:prstGeom>
        </p:spPr>
      </p:pic>
      <p:pic>
        <p:nvPicPr>
          <p:cNvPr id="11" name="Picture 2" descr="猫指甲里有黑色的东西是怎么回事？_宠搜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622" y="4671592"/>
            <a:ext cx="1735047" cy="8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145378" y="2428292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78" y="2428292"/>
                <a:ext cx="4812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391547" y="3625984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f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(        )</a:t>
            </a:r>
            <a:endParaRPr lang="zh-TW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7006760" y="470687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f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(             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zh-TW" altLang="en-US" sz="40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8443"/>
              </p:ext>
            </p:extLst>
          </p:nvPr>
        </p:nvGraphicFramePr>
        <p:xfrm>
          <a:off x="718672" y="2994790"/>
          <a:ext cx="4456219" cy="255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873443"/>
                <a:gridCol w="873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zh-TW" altLang="en-US" sz="2000" i="1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 1</a:t>
                      </a:r>
                      <a:endParaRPr lang="zh-TW" altLang="en-US" dirty="0"/>
                    </a:p>
                  </a:txBody>
                  <a:tcPr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93" y="3453277"/>
            <a:ext cx="969335" cy="940399"/>
          </a:xfrm>
          <a:prstGeom prst="rect">
            <a:avLst/>
          </a:prstGeom>
        </p:spPr>
      </p:pic>
      <p:pic>
        <p:nvPicPr>
          <p:cNvPr id="16" name="Picture 2" descr="猫指甲里有黑色的东西是怎么回事？_宠搜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7" y="4480091"/>
            <a:ext cx="2063644" cy="10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857290" y="2428292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90" y="2428292"/>
                <a:ext cx="4812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-右雙向箭號 17"/>
          <p:cNvSpPr/>
          <p:nvPr/>
        </p:nvSpPr>
        <p:spPr>
          <a:xfrm>
            <a:off x="5364480" y="4043680"/>
            <a:ext cx="1330960" cy="3499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269177" y="3782814"/>
            <a:ext cx="161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Approximation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498" y="1420425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Aim for any Supervised Learning Algorithm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665392" y="3355026"/>
                <a:ext cx="811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92" y="3355026"/>
                <a:ext cx="81144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557" r="-4586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9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分類任務在</a:t>
            </a:r>
            <a:r>
              <a:rPr lang="en-US" altLang="zh-TW" dirty="0" err="1"/>
              <a:t>pytorch</a:t>
            </a:r>
            <a:r>
              <a:rPr lang="zh-TW" altLang="en-US" dirty="0"/>
              <a:t>運作程序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7767" y="1849122"/>
            <a:ext cx="10515600" cy="4541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訓練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en-US" altLang="zh-TW" dirty="0" smtClean="0"/>
              <a:t>0. GPU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是否使用</a:t>
            </a:r>
            <a:r>
              <a:rPr lang="en-US" altLang="zh-TW" dirty="0" smtClean="0"/>
              <a:t>CUDA)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資料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Dataloader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模型架構定義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損失函數</a:t>
            </a:r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模型如何更新</a:t>
            </a:r>
            <a:r>
              <a:rPr lang="en-US" altLang="zh-TW" dirty="0" smtClean="0"/>
              <a:t>(</a:t>
            </a:r>
            <a:r>
              <a:rPr lang="en-US" altLang="zh-TW" dirty="0" err="1"/>
              <a:t>O</a:t>
            </a:r>
            <a:r>
              <a:rPr lang="en-US" altLang="zh-TW" dirty="0" err="1" smtClean="0"/>
              <a:t>ptimator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/>
              <a:t>模型開始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(batch from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ataloader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</a:t>
            </a:r>
            <a:endParaRPr lang="zh-TW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559" y="1424916"/>
            <a:ext cx="5080441" cy="2880945"/>
          </a:xfrm>
          <a:prstGeom prst="rect">
            <a:avLst/>
          </a:prstGeom>
        </p:spPr>
      </p:pic>
      <p:pic>
        <p:nvPicPr>
          <p:cNvPr id="5" name="Picture 2" descr="An Efficient Scale-Out Deep Learning Cloud – Your Way | Mellanox  Technologies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 bwMode="auto">
          <a:xfrm>
            <a:off x="6816919" y="4758366"/>
            <a:ext cx="5300643" cy="19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範例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將以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進行模型實作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 範例介紹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以水果資料集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請至</a:t>
            </a:r>
            <a:r>
              <a:rPr lang="en-US" altLang="zh-TW" dirty="0" smtClean="0">
                <a:hlinkClick r:id="rId2"/>
              </a:rPr>
              <a:t>GitHub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 descr="Some samples of the MNIST database. 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57" y="2367280"/>
            <a:ext cx="2838483" cy="146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47" y="4379886"/>
            <a:ext cx="5434013" cy="24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分類任務在</a:t>
            </a:r>
            <a:r>
              <a:rPr lang="en-US" altLang="zh-TW" dirty="0" err="1" smtClean="0"/>
              <a:t>pytorch</a:t>
            </a:r>
            <a:r>
              <a:rPr lang="zh-TW" altLang="en-US" dirty="0" smtClean="0"/>
              <a:t>運作程序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訓練過程中用到的函數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模型建立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/>
              <a:t>範</a:t>
            </a:r>
            <a:r>
              <a:rPr lang="zh-TW" altLang="en-US" dirty="0" smtClean="0"/>
              <a:t>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6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63281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zh-TW" altLang="en-US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09600" y="1361442"/>
            <a:ext cx="10972800" cy="5950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可以做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這份資料強調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在分類任務上。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5100" y="1873923"/>
            <a:ext cx="9774074" cy="2159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600" y="4961724"/>
            <a:ext cx="2717673" cy="1784269"/>
            <a:chOff x="1079500" y="2255520"/>
            <a:chExt cx="2717673" cy="1784269"/>
          </a:xfrm>
        </p:grpSpPr>
        <p:sp>
          <p:nvSpPr>
            <p:cNvPr id="8" name="立方體 7"/>
            <p:cNvSpPr/>
            <p:nvPr/>
          </p:nvSpPr>
          <p:spPr>
            <a:xfrm>
              <a:off x="1079500" y="2255520"/>
              <a:ext cx="2184400" cy="939800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3499" y="3670457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channel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大括弧 9"/>
            <p:cNvSpPr/>
            <p:nvPr/>
          </p:nvSpPr>
          <p:spPr>
            <a:xfrm rot="5400000">
              <a:off x="1818640" y="2488086"/>
              <a:ext cx="477519" cy="195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046951" y="304950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12972" y="2412438"/>
              <a:ext cx="584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2643611">
              <a:off x="3143354" y="2966939"/>
              <a:ext cx="139237" cy="3335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右大括弧 13"/>
            <p:cNvSpPr/>
            <p:nvPr/>
          </p:nvSpPr>
          <p:spPr>
            <a:xfrm>
              <a:off x="3274219" y="2257333"/>
              <a:ext cx="139237" cy="6795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84351" y="2644535"/>
              <a:ext cx="13580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TW" altLang="en-US" dirty="0"/>
            </a:p>
          </p:txBody>
        </p:sp>
      </p:grpSp>
      <p:cxnSp>
        <p:nvCxnSpPr>
          <p:cNvPr id="16" name="弧形接點 15"/>
          <p:cNvCxnSpPr>
            <a:endCxn id="8" idx="0"/>
          </p:cNvCxnSpPr>
          <p:nvPr/>
        </p:nvCxnSpPr>
        <p:spPr>
          <a:xfrm rot="5400000">
            <a:off x="3359927" y="1872177"/>
            <a:ext cx="1548896" cy="4630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352066" y="4626013"/>
            <a:ext cx="77956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這張圖是貓還是夠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框出圖片內有貓和狗的位置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detection)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從框出的物件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中的描繪出實際物件的輪廓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(Instance Segmentation)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把圖片描繪出物件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貓和狗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的輪廓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(Semantic Segmentation)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3287484" y="5294049"/>
            <a:ext cx="106458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53280" y="4702082"/>
            <a:ext cx="4683760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6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現今的人工智慧演算法就是一個映射關係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983846"/>
          </a:xfrm>
        </p:spPr>
        <p:txBody>
          <a:bodyPr/>
          <a:lstStyle/>
          <a:p>
            <a:r>
              <a:rPr lang="zh-TW" altLang="en-US" dirty="0" smtClean="0"/>
              <a:t>透過資料的學習得到一個映射函數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，將輸入的資料</a:t>
            </a:r>
            <a:r>
              <a:rPr lang="en-US" altLang="zh-TW" dirty="0" smtClean="0"/>
              <a:t>X</a:t>
            </a:r>
            <a:r>
              <a:rPr lang="zh-TW" altLang="en-US" dirty="0" smtClean="0"/>
              <a:t>轉換成結果</a:t>
            </a:r>
            <a:r>
              <a:rPr lang="en-US" altLang="zh-TW" dirty="0" smtClean="0"/>
              <a:t>y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8886"/>
          <a:stretch/>
        </p:blipFill>
        <p:spPr>
          <a:xfrm>
            <a:off x="2967600" y="3012590"/>
            <a:ext cx="1196325" cy="1161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00710" y="5978822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y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99994" y="2950130"/>
            <a:ext cx="1467018" cy="12450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26363" y="324950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" panose="02020603050405020304" pitchFamily="18" charset="0"/>
                <a:cs typeface="Times" panose="02020603050405020304" pitchFamily="18" charset="0"/>
              </a:rPr>
              <a:t>Dog  Cat</a:t>
            </a:r>
          </a:p>
          <a:p>
            <a:r>
              <a:rPr lang="en-US" altLang="zh-TW" dirty="0" smtClean="0">
                <a:latin typeface="Times" panose="02020603050405020304" pitchFamily="18" charset="0"/>
                <a:cs typeface="Times" panose="02020603050405020304" pitchFamily="18" charset="0"/>
              </a:rPr>
              <a:t>0.99  0.01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386805" y="3437681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751533" y="3448644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 descr="https://blog.gtwang.org/wp-content/uploads/2018/03/human-20180303-01-1024x68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8" y="4408601"/>
            <a:ext cx="1831027" cy="12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4386804" y="4818721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94808" y="4461775"/>
            <a:ext cx="1467018" cy="1245072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6741505" y="4914127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406519" y="4652633"/>
            <a:ext cx="31361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Box1</a:t>
            </a:r>
            <a:r>
              <a:rPr lang="zh-TW" altLang="en-US" dirty="0"/>
              <a:t>座標</a:t>
            </a:r>
            <a:r>
              <a:rPr lang="en-US" altLang="zh-TW" dirty="0"/>
              <a:t>:(647,710) (855,889)</a:t>
            </a:r>
            <a:endParaRPr lang="zh-TW" altLang="en-US" dirty="0"/>
          </a:p>
          <a:p>
            <a:r>
              <a:rPr lang="en-US" altLang="zh-TW" dirty="0" smtClean="0"/>
              <a:t>Box2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:(100,100) (120,125)</a:t>
            </a:r>
            <a:endParaRPr lang="zh-TW" altLang="en-US" dirty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470" y="599871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endParaRPr lang="zh-TW" altLang="en-US" sz="4000" dirty="0"/>
          </a:p>
        </p:txBody>
      </p:sp>
      <p:sp>
        <p:nvSpPr>
          <p:cNvPr id="22" name="矩形 21"/>
          <p:cNvSpPr/>
          <p:nvPr/>
        </p:nvSpPr>
        <p:spPr>
          <a:xfrm>
            <a:off x="4977113" y="5998710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f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(        )</a:t>
            </a:r>
            <a:endParaRPr lang="zh-TW" altLang="en-US" sz="4000" dirty="0"/>
          </a:p>
        </p:txBody>
      </p:sp>
      <p:sp>
        <p:nvSpPr>
          <p:cNvPr id="23" name="向右箭號 22"/>
          <p:cNvSpPr/>
          <p:nvPr/>
        </p:nvSpPr>
        <p:spPr>
          <a:xfrm>
            <a:off x="4386804" y="6207969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751533" y="6207968"/>
            <a:ext cx="590309" cy="289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150110"/>
            <a:ext cx="952500" cy="952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69840" y="2303194"/>
            <a:ext cx="1676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2823210" y="2626360"/>
            <a:ext cx="2246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992870" y="2303194"/>
            <a:ext cx="16764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apple</a:t>
            </a:r>
            <a:endParaRPr lang="zh-TW" altLang="en-US" sz="3600" dirty="0"/>
          </a:p>
        </p:txBody>
      </p:sp>
      <p:cxnSp>
        <p:nvCxnSpPr>
          <p:cNvPr id="9" name="直線單箭頭接點 8"/>
          <p:cNvCxnSpPr>
            <a:stCxn id="5" idx="3"/>
            <a:endCxn id="8" idx="1"/>
          </p:cNvCxnSpPr>
          <p:nvPr/>
        </p:nvCxnSpPr>
        <p:spPr>
          <a:xfrm>
            <a:off x="6746240" y="2626360"/>
            <a:ext cx="2246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104393" y="3337560"/>
                <a:ext cx="48513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93" y="3337560"/>
                <a:ext cx="485133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405306" y="3337560"/>
                <a:ext cx="13511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306" y="3337560"/>
                <a:ext cx="1351139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9572225" y="3337560"/>
                <a:ext cx="4946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25" y="3337560"/>
                <a:ext cx="49462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565346" y="1567954"/>
            <a:ext cx="246061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4000" b="0" dirty="0" smtClean="0"/>
              <a:t>Model ANS.</a:t>
            </a:r>
            <a:endParaRPr lang="zh-TW" altLang="en-US" sz="4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499323" y="4464259"/>
            <a:ext cx="9574402" cy="2277546"/>
            <a:chOff x="1499323" y="4464259"/>
            <a:chExt cx="9574402" cy="22775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8565346" y="4464259"/>
                  <a:ext cx="2508379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4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346" y="4464259"/>
                  <a:ext cx="2508379" cy="7386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1499323" y="4464259"/>
                  <a:ext cx="169527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4800" b="0" dirty="0" smtClean="0"/>
                    <a:t>ANS: </a:t>
                  </a:r>
                  <a14:m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323" y="4464259"/>
                  <a:ext cx="1695272" cy="73866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942" t="-23967" b="-504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/>
            <p:cNvCxnSpPr>
              <a:stCxn id="18" idx="3"/>
              <a:endCxn id="17" idx="1"/>
            </p:cNvCxnSpPr>
            <p:nvPr/>
          </p:nvCxnSpPr>
          <p:spPr>
            <a:xfrm>
              <a:off x="3194595" y="4833591"/>
              <a:ext cx="5370751" cy="0"/>
            </a:xfrm>
            <a:prstGeom prst="straightConnector1">
              <a:avLst/>
            </a:prstGeom>
            <a:ln w="38100">
              <a:solidFill>
                <a:srgbClr val="FE61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507768" y="5510699"/>
              <a:ext cx="308680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4000" dirty="0"/>
                <a:t>Approximation</a:t>
              </a:r>
              <a:endParaRPr lang="zh-TW" altLang="en-US" sz="4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232790" y="4895146"/>
              <a:ext cx="36367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4000" dirty="0" smtClean="0"/>
                <a:t>Difference </a:t>
              </a:r>
              <a:r>
                <a:rPr lang="zh-TW" altLang="en-US" sz="4000" dirty="0" smtClean="0"/>
                <a:t>→ </a:t>
              </a:r>
              <a:r>
                <a:rPr lang="en-US" altLang="zh-TW" sz="4000" dirty="0" smtClean="0"/>
                <a:t>loss</a:t>
              </a:r>
              <a:endParaRPr lang="zh-TW" altLang="en-US" sz="4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899581" y="6187807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越小越好</a:t>
              </a:r>
              <a:endParaRPr lang="zh-TW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2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17" y="1313037"/>
            <a:ext cx="10181202" cy="55966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219" y="71618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 smtClean="0"/>
              <a:t>訓練模型必要條件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143104" y="1233594"/>
            <a:ext cx="1963751" cy="2771247"/>
            <a:chOff x="2847371" y="1468315"/>
            <a:chExt cx="1963751" cy="2771247"/>
          </a:xfrm>
        </p:grpSpPr>
        <p:sp>
          <p:nvSpPr>
            <p:cNvPr id="5" name="圓角矩形 4"/>
            <p:cNvSpPr/>
            <p:nvPr/>
          </p:nvSpPr>
          <p:spPr>
            <a:xfrm>
              <a:off x="2847371" y="1986722"/>
              <a:ext cx="1963751" cy="2252840"/>
            </a:xfrm>
            <a:prstGeom prst="roundRect">
              <a:avLst/>
            </a:prstGeom>
            <a:noFill/>
            <a:ln w="63500">
              <a:solidFill>
                <a:srgbClr val="F70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204213" y="1468315"/>
              <a:ext cx="125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模型</a:t>
              </a:r>
              <a:endPara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772855" y="1207106"/>
            <a:ext cx="1388962" cy="2797735"/>
            <a:chOff x="2847372" y="1401947"/>
            <a:chExt cx="1388962" cy="2797735"/>
          </a:xfrm>
        </p:grpSpPr>
        <p:sp>
          <p:nvSpPr>
            <p:cNvPr id="9" name="圓角矩形 8"/>
            <p:cNvSpPr/>
            <p:nvPr/>
          </p:nvSpPr>
          <p:spPr>
            <a:xfrm>
              <a:off x="2847372" y="1986722"/>
              <a:ext cx="1388962" cy="2212960"/>
            </a:xfrm>
            <a:prstGeom prst="roundRect">
              <a:avLst/>
            </a:prstGeom>
            <a:noFill/>
            <a:ln w="63500">
              <a:solidFill>
                <a:srgbClr val="F70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6820" y="1401947"/>
              <a:ext cx="125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資料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051149" y="4163177"/>
            <a:ext cx="4004832" cy="2526990"/>
            <a:chOff x="2847372" y="1258280"/>
            <a:chExt cx="2014768" cy="3147817"/>
          </a:xfrm>
        </p:grpSpPr>
        <p:sp>
          <p:nvSpPr>
            <p:cNvPr id="12" name="圓角矩形 11"/>
            <p:cNvSpPr/>
            <p:nvPr/>
          </p:nvSpPr>
          <p:spPr>
            <a:xfrm>
              <a:off x="2847372" y="1986722"/>
              <a:ext cx="2014768" cy="2419375"/>
            </a:xfrm>
            <a:prstGeom prst="roundRect">
              <a:avLst/>
            </a:prstGeom>
            <a:noFill/>
            <a:ln w="63500">
              <a:solidFill>
                <a:srgbClr val="F70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29723" y="1258280"/>
              <a:ext cx="1250066" cy="65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損失函數</a:t>
              </a:r>
              <a:endPara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60248" y="4131896"/>
            <a:ext cx="2639832" cy="2441748"/>
            <a:chOff x="2273550" y="1986722"/>
            <a:chExt cx="2639832" cy="2441748"/>
          </a:xfrm>
        </p:grpSpPr>
        <p:sp>
          <p:nvSpPr>
            <p:cNvPr id="16" name="圓角矩形 15"/>
            <p:cNvSpPr/>
            <p:nvPr/>
          </p:nvSpPr>
          <p:spPr>
            <a:xfrm>
              <a:off x="2847372" y="1986722"/>
              <a:ext cx="1714940" cy="1241419"/>
            </a:xfrm>
            <a:prstGeom prst="roundRect">
              <a:avLst/>
            </a:prstGeom>
            <a:noFill/>
            <a:ln w="63500">
              <a:solidFill>
                <a:srgbClr val="F70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273550" y="3228141"/>
              <a:ext cx="26398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Ground Truth</a:t>
              </a:r>
            </a:p>
            <a:p>
              <a:pPr algn="ctr"/>
              <a:r>
                <a:rPr lang="en-US" altLang="zh-TW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(Option)</a:t>
              </a:r>
            </a:p>
            <a:p>
              <a:pPr algn="ctr"/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監督式</a:t>
              </a:r>
              <a:r>
                <a:rPr lang="zh-TW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學習</a:t>
              </a:r>
              <a:endPara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7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219" y="71618"/>
            <a:ext cx="10515600" cy="1325562"/>
          </a:xfrm>
        </p:spPr>
        <p:txBody>
          <a:bodyPr/>
          <a:lstStyle/>
          <a:p>
            <a:pPr algn="ctr"/>
            <a:r>
              <a:rPr lang="zh-TW" altLang="en-US" dirty="0" smtClean="0"/>
              <a:t>訓練模型必要條件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845127" y="1828802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資料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Ground Truth</a:t>
            </a:r>
            <a:r>
              <a:rPr lang="zh-TW" altLang="en-US" dirty="0"/>
              <a:t>→</a:t>
            </a:r>
            <a:r>
              <a:rPr lang="en-US" altLang="zh-TW" dirty="0"/>
              <a:t>Supervised learning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模型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模型結構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損失函數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>
                <a:solidFill>
                  <a:srgbClr val="C00000"/>
                </a:solidFill>
              </a:rPr>
              <a:t>最重要</a:t>
            </a:r>
            <a:r>
              <a:rPr lang="zh-TW" altLang="en-US" b="1" dirty="0" smtClean="0">
                <a:solidFill>
                  <a:srgbClr val="C00000"/>
                </a:solidFill>
              </a:rPr>
              <a:t>的</a:t>
            </a:r>
            <a:r>
              <a:rPr lang="en-US" altLang="zh-TW" b="1" dirty="0" smtClean="0">
                <a:solidFill>
                  <a:srgbClr val="C00000"/>
                </a:solidFill>
              </a:rPr>
              <a:t>:</a:t>
            </a:r>
            <a:r>
              <a:rPr lang="zh-TW" altLang="en-US" b="1" dirty="0" smtClean="0">
                <a:solidFill>
                  <a:srgbClr val="C00000"/>
                </a:solidFill>
              </a:rPr>
              <a:t> 怎麼達到剛提到的</a:t>
            </a:r>
            <a:r>
              <a:rPr lang="en-US" altLang="zh-TW" b="1" dirty="0" smtClean="0">
                <a:solidFill>
                  <a:srgbClr val="C00000"/>
                </a:solidFill>
              </a:rPr>
              <a:t>Approximation</a:t>
            </a:r>
            <a:endParaRPr lang="en-US" altLang="zh-TW" dirty="0" smtClean="0"/>
          </a:p>
          <a:p>
            <a:r>
              <a:rPr lang="zh-TW" altLang="en-US" dirty="0"/>
              <a:t>學習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 Model-based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Model-free(Data driven) (</a:t>
            </a:r>
            <a:r>
              <a:rPr lang="zh-TW" altLang="en-US" dirty="0" smtClean="0"/>
              <a:t>現今深度學習在做的事情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3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7" y="1691322"/>
            <a:ext cx="5400000" cy="43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3" y="1531238"/>
            <a:ext cx="5952597" cy="44644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585190" y="1290816"/>
            <a:ext cx="503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/>
              <a:t>特徵</a:t>
            </a:r>
            <a:r>
              <a:rPr lang="zh-TW" altLang="en-US" sz="2800" b="1" dirty="0" smtClean="0"/>
              <a:t>空間上做分類</a:t>
            </a:r>
            <a:endParaRPr lang="zh-TW" altLang="en-US" sz="2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4177" y="6150218"/>
            <a:ext cx="356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每個點就是資料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42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2371" y="1828800"/>
            <a:ext cx="997768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A Very simple classification problem</a:t>
            </a:r>
          </a:p>
          <a:p>
            <a:pPr marL="0" indent="0">
              <a:buNone/>
            </a:pPr>
            <a:r>
              <a:rPr lang="en-US" altLang="zh-TW" sz="3200" dirty="0" smtClean="0"/>
              <a:t>“How to classify {male or female} by </a:t>
            </a:r>
            <a:r>
              <a:rPr lang="en-US" altLang="zh-TW" sz="3200" dirty="0"/>
              <a:t>a measured feature </a:t>
            </a:r>
            <a:r>
              <a:rPr lang="en-US" altLang="zh-TW" sz="3200" dirty="0" smtClean="0"/>
              <a:t>(body fat</a:t>
            </a:r>
            <a:r>
              <a:rPr lang="en-US" altLang="zh-TW" sz="3200" dirty="0" smtClean="0"/>
              <a:t>)?”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b="1" u="sng" dirty="0" smtClean="0"/>
              <a:t>Collected </a:t>
            </a:r>
            <a:r>
              <a:rPr lang="en-US" altLang="zh-TW" sz="3200" b="1" u="sng" dirty="0"/>
              <a:t>data (body </a:t>
            </a:r>
            <a:r>
              <a:rPr lang="en-US" altLang="zh-TW" sz="3200" b="1" u="sng" dirty="0" smtClean="0"/>
              <a:t>fat(%))</a:t>
            </a:r>
          </a:p>
          <a:p>
            <a:pPr marL="0" indent="0">
              <a:buNone/>
            </a:pPr>
            <a:r>
              <a:rPr lang="en-US" altLang="zh-TW" sz="3200" dirty="0" smtClean="0"/>
              <a:t>Female:{22, 25, 30, 33, 35}</a:t>
            </a:r>
          </a:p>
          <a:p>
            <a:pPr marL="0" indent="0">
              <a:buNone/>
            </a:pPr>
            <a:r>
              <a:rPr lang="en-US" altLang="zh-TW" sz="3200" dirty="0" smtClean="0"/>
              <a:t>Male:{ 10, 15, 20, 25, 30}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pic>
        <p:nvPicPr>
          <p:cNvPr id="1028" name="Picture 4" descr="「男生女生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43" y="3664532"/>
            <a:ext cx="3009337" cy="280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5127" y="3854370"/>
            <a:ext cx="5578822" cy="2164465"/>
          </a:xfrm>
          <a:prstGeom prst="rect">
            <a:avLst/>
          </a:prstGeom>
          <a:noFill/>
          <a:ln w="381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40453" y="3527054"/>
            <a:ext cx="3649599" cy="3082090"/>
          </a:xfrm>
          <a:prstGeom prst="rect">
            <a:avLst/>
          </a:prstGeom>
          <a:noFill/>
          <a:ln w="381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76982" y="3331150"/>
            <a:ext cx="25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結構化資料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4445" y="2999387"/>
            <a:ext cx="25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非結構化資料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5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18082</TotalTime>
  <Words>793</Words>
  <Application>Microsoft Office PowerPoint</Application>
  <PresentationFormat>寬螢幕</PresentationFormat>
  <Paragraphs>189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19</vt:i4>
      </vt:variant>
    </vt:vector>
  </HeadingPairs>
  <TitlesOfParts>
    <vt:vector size="38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深度學習 Pytorch手把手實作 分類</vt:lpstr>
      <vt:lpstr>Outline </vt:lpstr>
      <vt:lpstr>Tasks</vt:lpstr>
      <vt:lpstr>現今的人工智慧演算法就是一個映射關係</vt:lpstr>
      <vt:lpstr>Classification</vt:lpstr>
      <vt:lpstr>訓練模型必要條件</vt:lpstr>
      <vt:lpstr>訓練模型必要條件</vt:lpstr>
      <vt:lpstr>Classification</vt:lpstr>
      <vt:lpstr>資料</vt:lpstr>
      <vt:lpstr>資料特徵</vt:lpstr>
      <vt:lpstr>資料特徵轉換</vt:lpstr>
      <vt:lpstr>資料特徵轉換</vt:lpstr>
      <vt:lpstr>機器學習與深度學習 特徵轉換</vt:lpstr>
      <vt:lpstr>機器學習與深度學習 特徵轉換</vt:lpstr>
      <vt:lpstr>Classification</vt:lpstr>
      <vt:lpstr>訓練模型必要條件</vt:lpstr>
      <vt:lpstr>訓練模型</vt:lpstr>
      <vt:lpstr>分類任務在pytorch運作程序</vt:lpstr>
      <vt:lpstr>範例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541</cp:revision>
  <dcterms:created xsi:type="dcterms:W3CDTF">2018-12-11T06:02:23Z</dcterms:created>
  <dcterms:modified xsi:type="dcterms:W3CDTF">2021-07-01T06:01:20Z</dcterms:modified>
</cp:coreProperties>
</file>