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2" r:id="rId3"/>
    <p:sldId id="297" r:id="rId4"/>
    <p:sldId id="298" r:id="rId5"/>
    <p:sldId id="299" r:id="rId6"/>
    <p:sldId id="301" r:id="rId7"/>
    <p:sldId id="300" r:id="rId8"/>
    <p:sldId id="302" r:id="rId9"/>
    <p:sldId id="311" r:id="rId10"/>
    <p:sldId id="303" r:id="rId11"/>
    <p:sldId id="304" r:id="rId12"/>
    <p:sldId id="305" r:id="rId13"/>
    <p:sldId id="307" r:id="rId14"/>
    <p:sldId id="306" r:id="rId15"/>
    <p:sldId id="308" r:id="rId16"/>
    <p:sldId id="309" r:id="rId17"/>
    <p:sldId id="310" r:id="rId18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1" autoAdjust="0"/>
    <p:restoredTop sz="96429" autoAdjust="0"/>
  </p:normalViewPr>
  <p:slideViewPr>
    <p:cSldViewPr snapToGrid="0">
      <p:cViewPr varScale="1">
        <p:scale>
          <a:sx n="112" d="100"/>
          <a:sy n="112" d="100"/>
        </p:scale>
        <p:origin x="20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7F7EE-D204-41DE-A4EC-72641A7B867C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26FC2-7A0F-4C83-9AF2-4334660E4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65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B2A5-CCFE-483F-94D6-799C1414A30B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99B43-B62F-408D-9889-0A15AB510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89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99B43-B62F-408D-9889-0A15AB510E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50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99B43-B62F-408D-9889-0A15AB510E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7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28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35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0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6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4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5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76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53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D19356-F1D9-40AF-BE3D-E3DEDB740F9A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9605-2C8F-4021-B18E-D8971D7FC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0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1.png"/><Relationship Id="rId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333144"/>
            <a:ext cx="6858000" cy="2178986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5208653"/>
            <a:ext cx="6858000" cy="1655762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AIRD - George Tseng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2021/08/05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143000" y="3552891"/>
            <a:ext cx="6858000" cy="1266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Flow of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Convolution, Concatenate,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Add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73998" y="1691322"/>
                <a:ext cx="3580155" cy="5064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scale and zero-point are defined, quantization proceeds as follows:</a:t>
                </a:r>
              </a:p>
              <a:p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14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14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convolution </a:t>
                </a: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 </a:t>
                </a: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follows:</a:t>
                </a:r>
              </a:p>
              <a:p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nary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convolution </a:t>
                </a: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can 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expressed as:</a:t>
                </a:r>
              </a:p>
              <a:p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8" y="1691322"/>
                <a:ext cx="3580155" cy="5064913"/>
              </a:xfrm>
              <a:prstGeom prst="rect">
                <a:avLst/>
              </a:prstGeom>
              <a:blipFill rotWithShape="0">
                <a:blip r:embed="rId3"/>
                <a:stretch>
                  <a:fillRect l="-511" t="-120" r="-11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955633" y="2905247"/>
                <a:ext cx="441018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633" y="2905247"/>
                <a:ext cx="441018" cy="357534"/>
              </a:xfrm>
              <a:prstGeom prst="rect">
                <a:avLst/>
              </a:prstGeom>
              <a:blipFill rotWithShape="0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62456" y="3857583"/>
                <a:ext cx="473270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56" y="3857583"/>
                <a:ext cx="473270" cy="357534"/>
              </a:xfrm>
              <a:prstGeom prst="rect">
                <a:avLst/>
              </a:prstGeom>
              <a:blipFill rotWithShape="0"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流程圖: 匯合連接點 7"/>
          <p:cNvSpPr/>
          <p:nvPr/>
        </p:nvSpPr>
        <p:spPr>
          <a:xfrm>
            <a:off x="5308380" y="3419963"/>
            <a:ext cx="360000" cy="36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9" name="矩形 8"/>
          <p:cNvSpPr/>
          <p:nvPr/>
        </p:nvSpPr>
        <p:spPr>
          <a:xfrm>
            <a:off x="5921978" y="3301260"/>
            <a:ext cx="1267892" cy="584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</a:t>
            </a:r>
            <a:r>
              <a:rPr lang="en-US" altLang="zh-TW" sz="1600" dirty="0" smtClean="0">
                <a:solidFill>
                  <a:schemeClr val="tx1"/>
                </a:solidFill>
              </a:rPr>
              <a:t>ccumulator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cxnSp>
        <p:nvCxnSpPr>
          <p:cNvPr id="10" name="肘形接點 9"/>
          <p:cNvCxnSpPr>
            <a:endCxn id="8" idx="0"/>
          </p:cNvCxnSpPr>
          <p:nvPr/>
        </p:nvCxnSpPr>
        <p:spPr>
          <a:xfrm>
            <a:off x="4464445" y="3167963"/>
            <a:ext cx="1023935" cy="25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endCxn id="8" idx="4"/>
          </p:cNvCxnSpPr>
          <p:nvPr/>
        </p:nvCxnSpPr>
        <p:spPr>
          <a:xfrm flipV="1">
            <a:off x="4464444" y="3779963"/>
            <a:ext cx="1023936" cy="310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6"/>
            <a:endCxn id="9" idx="1"/>
          </p:cNvCxnSpPr>
          <p:nvPr/>
        </p:nvCxnSpPr>
        <p:spPr>
          <a:xfrm flipV="1">
            <a:off x="5668380" y="3593704"/>
            <a:ext cx="253598" cy="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流程圖: 匯合連接點 12"/>
          <p:cNvSpPr/>
          <p:nvPr/>
        </p:nvSpPr>
        <p:spPr>
          <a:xfrm>
            <a:off x="7554921" y="4114183"/>
            <a:ext cx="360000" cy="36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295395" y="4646133"/>
                <a:ext cx="712887" cy="562205"/>
              </a:xfrm>
              <a:prstGeom prst="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95" y="4646133"/>
                <a:ext cx="712887" cy="5622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肘形接點 14"/>
          <p:cNvCxnSpPr>
            <a:stCxn id="9" idx="3"/>
            <a:endCxn id="13" idx="0"/>
          </p:cNvCxnSpPr>
          <p:nvPr/>
        </p:nvCxnSpPr>
        <p:spPr>
          <a:xfrm>
            <a:off x="7189870" y="3593704"/>
            <a:ext cx="545051" cy="520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4" idx="3"/>
            <a:endCxn id="13" idx="4"/>
          </p:cNvCxnSpPr>
          <p:nvPr/>
        </p:nvCxnSpPr>
        <p:spPr>
          <a:xfrm flipV="1">
            <a:off x="7008282" y="4474183"/>
            <a:ext cx="726639" cy="453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385632" y="4117571"/>
                <a:ext cx="441018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632" y="4117571"/>
                <a:ext cx="441018" cy="357534"/>
              </a:xfrm>
              <a:prstGeom prst="rect">
                <a:avLst/>
              </a:prstGeom>
              <a:blipFill rotWithShape="0"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759741" y="2767749"/>
                <a:ext cx="989309" cy="688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41" y="2767749"/>
                <a:ext cx="989309" cy="6885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6295395" y="3841073"/>
            <a:ext cx="56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2"/>
                </a:solidFill>
              </a:rPr>
              <a:t>INT32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54153" y="3167506"/>
            <a:ext cx="643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accent6"/>
                </a:solidFill>
              </a:rPr>
              <a:t>UINT8</a:t>
            </a:r>
            <a:endParaRPr lang="zh-TW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902803" y="4110424"/>
            <a:ext cx="643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accent6"/>
                </a:solidFill>
              </a:rPr>
              <a:t>UINT8</a:t>
            </a:r>
            <a:endParaRPr lang="zh-TW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284152" y="4392309"/>
            <a:ext cx="643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accent6"/>
                </a:solidFill>
              </a:rPr>
              <a:t>UINT8</a:t>
            </a:r>
            <a:endParaRPr lang="zh-TW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95726" y="2905247"/>
            <a:ext cx="2632734" cy="14821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>
            <a:stCxn id="20" idx="1"/>
            <a:endCxn id="25" idx="3"/>
          </p:cNvCxnSpPr>
          <p:nvPr/>
        </p:nvCxnSpPr>
        <p:spPr>
          <a:xfrm flipH="1">
            <a:off x="7428460" y="3112042"/>
            <a:ext cx="331281" cy="53429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3" idx="6"/>
            <a:endCxn id="18" idx="1"/>
          </p:cNvCxnSpPr>
          <p:nvPr/>
        </p:nvCxnSpPr>
        <p:spPr>
          <a:xfrm>
            <a:off x="7914921" y="4294183"/>
            <a:ext cx="470711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標題 1"/>
          <p:cNvSpPr txBox="1">
            <a:spLocks/>
          </p:cNvSpPr>
          <p:nvPr/>
        </p:nvSpPr>
        <p:spPr>
          <a:xfrm>
            <a:off x="633845" y="793049"/>
            <a:ext cx="7886700" cy="62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4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33845" y="793049"/>
            <a:ext cx="7886700" cy="62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Convolution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54650" y="1686952"/>
                <a:ext cx="5327427" cy="4125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 follows CONV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parameters and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is follows as:</a:t>
                </a:r>
              </a:p>
              <a:p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𝑐𝑜𝑛𝑣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 of BN and CONV into conv weight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𝛾𝜇</m:t>
                              </m:r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50" y="1686952"/>
                <a:ext cx="5327427" cy="4125168"/>
              </a:xfrm>
              <a:prstGeom prst="rect">
                <a:avLst/>
              </a:prstGeom>
              <a:blipFill rotWithShape="0">
                <a:blip r:embed="rId2"/>
                <a:stretch>
                  <a:fillRect l="-915" t="-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46916" t="60094" r="34860" b="28774"/>
          <a:stretch/>
        </p:blipFill>
        <p:spPr>
          <a:xfrm>
            <a:off x="5293478" y="2323827"/>
            <a:ext cx="3646209" cy="12528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21229" y="2945130"/>
            <a:ext cx="1638300" cy="4214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797041" y="2423738"/>
            <a:ext cx="594360" cy="4413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651449" y="3286954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449" y="3286954"/>
                <a:ext cx="3778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909010" y="2059503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10" y="2059503"/>
                <a:ext cx="37042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圓角矩形 1"/>
          <p:cNvSpPr/>
          <p:nvPr/>
        </p:nvSpPr>
        <p:spPr>
          <a:xfrm>
            <a:off x="5794049" y="4197931"/>
            <a:ext cx="837487" cy="4272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5794048" y="4880170"/>
            <a:ext cx="837487" cy="4272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794047" y="5562409"/>
            <a:ext cx="837487" cy="4272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ReLU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770625" y="4338521"/>
            <a:ext cx="837487" cy="4272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770624" y="5009365"/>
            <a:ext cx="837487" cy="4272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ReLU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2" idx="2"/>
            <a:endCxn id="13" idx="0"/>
          </p:cNvCxnSpPr>
          <p:nvPr/>
        </p:nvCxnSpPr>
        <p:spPr>
          <a:xfrm flipH="1">
            <a:off x="6212792" y="4625220"/>
            <a:ext cx="1" cy="25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2"/>
            <a:endCxn id="14" idx="0"/>
          </p:cNvCxnSpPr>
          <p:nvPr/>
        </p:nvCxnSpPr>
        <p:spPr>
          <a:xfrm flipH="1">
            <a:off x="6212791" y="5307459"/>
            <a:ext cx="1" cy="25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2"/>
            <a:endCxn id="17" idx="0"/>
          </p:cNvCxnSpPr>
          <p:nvPr/>
        </p:nvCxnSpPr>
        <p:spPr>
          <a:xfrm flipH="1">
            <a:off x="8189368" y="4765810"/>
            <a:ext cx="1" cy="24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向右箭號 22"/>
          <p:cNvSpPr/>
          <p:nvPr/>
        </p:nvSpPr>
        <p:spPr>
          <a:xfrm>
            <a:off x="6819544" y="4625220"/>
            <a:ext cx="819685" cy="81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44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48387" y="2818402"/>
            <a:ext cx="7886700" cy="114684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</a:t>
            </a:r>
            <a:b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example_3_conv_bn_relu.ipynb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minutes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22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33845" y="793049"/>
            <a:ext cx="7886700" cy="62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4651" y="1686952"/>
            <a:ext cx="7011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CONV+BN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the data distribution of the parameter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scale and quantize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quantization model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54653" y="4447244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CONV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54651" y="4985483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BN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354651" y="5516753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ReLU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19" idx="2"/>
            <a:endCxn id="21" idx="0"/>
          </p:cNvCxnSpPr>
          <p:nvPr/>
        </p:nvCxnSpPr>
        <p:spPr>
          <a:xfrm flipH="1">
            <a:off x="669651" y="4735244"/>
            <a:ext cx="2" cy="25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1" idx="2"/>
            <a:endCxn id="22" idx="0"/>
          </p:cNvCxnSpPr>
          <p:nvPr/>
        </p:nvCxnSpPr>
        <p:spPr>
          <a:xfrm>
            <a:off x="669651" y="5273483"/>
            <a:ext cx="0" cy="2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354651" y="6048023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22" idx="2"/>
            <a:endCxn id="33" idx="0"/>
          </p:cNvCxnSpPr>
          <p:nvPr/>
        </p:nvCxnSpPr>
        <p:spPr>
          <a:xfrm>
            <a:off x="669651" y="5804753"/>
            <a:ext cx="0" cy="2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3" idx="2"/>
            <a:endCxn id="38" idx="0"/>
          </p:cNvCxnSpPr>
          <p:nvPr/>
        </p:nvCxnSpPr>
        <p:spPr>
          <a:xfrm>
            <a:off x="669651" y="6336023"/>
            <a:ext cx="0" cy="19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354651" y="6529688"/>
            <a:ext cx="630000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354651" y="3953667"/>
            <a:ext cx="630000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42" idx="2"/>
            <a:endCxn id="19" idx="0"/>
          </p:cNvCxnSpPr>
          <p:nvPr/>
        </p:nvCxnSpPr>
        <p:spPr>
          <a:xfrm>
            <a:off x="669651" y="4241667"/>
            <a:ext cx="2" cy="20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2212536" y="4591244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CONV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2212534" y="5128430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ReLU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/>
          <p:cNvCxnSpPr>
            <a:stCxn id="46" idx="2"/>
            <a:endCxn id="48" idx="0"/>
          </p:cNvCxnSpPr>
          <p:nvPr/>
        </p:nvCxnSpPr>
        <p:spPr>
          <a:xfrm flipH="1">
            <a:off x="2527534" y="4879244"/>
            <a:ext cx="2" cy="24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2212534" y="5659700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/>
          <p:cNvCxnSpPr>
            <a:stCxn id="48" idx="2"/>
            <a:endCxn id="51" idx="0"/>
          </p:cNvCxnSpPr>
          <p:nvPr/>
        </p:nvCxnSpPr>
        <p:spPr>
          <a:xfrm>
            <a:off x="2527534" y="5416430"/>
            <a:ext cx="0" cy="2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51" idx="2"/>
            <a:endCxn id="54" idx="0"/>
          </p:cNvCxnSpPr>
          <p:nvPr/>
        </p:nvCxnSpPr>
        <p:spPr>
          <a:xfrm>
            <a:off x="2527534" y="5947700"/>
            <a:ext cx="0" cy="19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2212534" y="6141365"/>
            <a:ext cx="630000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2212534" y="4097667"/>
            <a:ext cx="630000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/>
          <p:cNvCxnSpPr>
            <a:stCxn id="55" idx="2"/>
            <a:endCxn id="46" idx="0"/>
          </p:cNvCxnSpPr>
          <p:nvPr/>
        </p:nvCxnSpPr>
        <p:spPr>
          <a:xfrm>
            <a:off x="2527534" y="4385667"/>
            <a:ext cx="2" cy="20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圖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62" y="3691986"/>
            <a:ext cx="429251" cy="465953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85" y="3548822"/>
            <a:ext cx="434783" cy="360000"/>
          </a:xfrm>
          <a:prstGeom prst="rect">
            <a:avLst/>
          </a:prstGeom>
        </p:spPr>
      </p:pic>
      <p:sp>
        <p:nvSpPr>
          <p:cNvPr id="61" name="弧形箭號 (上彎) 60"/>
          <p:cNvSpPr/>
          <p:nvPr/>
        </p:nvSpPr>
        <p:spPr>
          <a:xfrm rot="9469527">
            <a:off x="2213807" y="3708361"/>
            <a:ext cx="920942" cy="288000"/>
          </a:xfrm>
          <a:prstGeom prst="curvedUpArrow">
            <a:avLst>
              <a:gd name="adj1" fmla="val 12238"/>
              <a:gd name="adj2" fmla="val 1100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27616" y="4594682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lang="zh-TW" altLang="en-US" sz="1200" dirty="0"/>
          </a:p>
        </p:txBody>
      </p:sp>
      <p:cxnSp>
        <p:nvCxnSpPr>
          <p:cNvPr id="64" name="直線接點 63"/>
          <p:cNvCxnSpPr>
            <a:stCxn id="62" idx="1"/>
            <a:endCxn id="55" idx="2"/>
          </p:cNvCxnSpPr>
          <p:nvPr/>
        </p:nvCxnSpPr>
        <p:spPr>
          <a:xfrm flipH="1" flipV="1">
            <a:off x="2527534" y="4385667"/>
            <a:ext cx="500082" cy="3475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027616" y="5519919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lang="zh-TW" altLang="en-US" sz="1200" dirty="0"/>
          </a:p>
        </p:txBody>
      </p:sp>
      <p:cxnSp>
        <p:nvCxnSpPr>
          <p:cNvPr id="68" name="直線接點 67"/>
          <p:cNvCxnSpPr>
            <a:stCxn id="66" idx="1"/>
            <a:endCxn id="48" idx="2"/>
          </p:cNvCxnSpPr>
          <p:nvPr/>
        </p:nvCxnSpPr>
        <p:spPr>
          <a:xfrm flipH="1" flipV="1">
            <a:off x="2527534" y="5416430"/>
            <a:ext cx="500082" cy="2419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027616" y="6141365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lang="zh-TW" altLang="en-US" sz="1200" dirty="0"/>
          </a:p>
        </p:txBody>
      </p:sp>
      <p:cxnSp>
        <p:nvCxnSpPr>
          <p:cNvPr id="72" name="直線接點 71"/>
          <p:cNvCxnSpPr>
            <a:stCxn id="71" idx="1"/>
            <a:endCxn id="51" idx="2"/>
          </p:cNvCxnSpPr>
          <p:nvPr/>
        </p:nvCxnSpPr>
        <p:spPr>
          <a:xfrm flipH="1" flipV="1">
            <a:off x="2527534" y="5947700"/>
            <a:ext cx="500082" cy="3321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855237" y="4594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range</a:t>
            </a:r>
            <a:endParaRPr lang="zh-TW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3855237" y="5498829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range</a:t>
            </a:r>
            <a:endParaRPr lang="zh-TW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3855237" y="6131276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range</a:t>
            </a:r>
            <a:endParaRPr lang="zh-TW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4885497" y="4598600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zh-TW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4885497" y="5498829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zh-TW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4885497" y="6152366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zh-TW" altLang="en-US" sz="1200" dirty="0"/>
          </a:p>
        </p:txBody>
      </p:sp>
      <p:sp>
        <p:nvSpPr>
          <p:cNvPr id="85" name="圓角矩形 84"/>
          <p:cNvSpPr/>
          <p:nvPr/>
        </p:nvSpPr>
        <p:spPr>
          <a:xfrm>
            <a:off x="6383694" y="3978584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CONV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6383694" y="4458220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ReLU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直線單箭頭接點 86"/>
          <p:cNvCxnSpPr>
            <a:stCxn id="85" idx="2"/>
            <a:endCxn id="86" idx="0"/>
          </p:cNvCxnSpPr>
          <p:nvPr/>
        </p:nvCxnSpPr>
        <p:spPr>
          <a:xfrm>
            <a:off x="6698694" y="4266584"/>
            <a:ext cx="0" cy="19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圓角矩形 87"/>
          <p:cNvSpPr/>
          <p:nvPr/>
        </p:nvSpPr>
        <p:spPr>
          <a:xfrm>
            <a:off x="6383694" y="5419982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直線單箭頭接點 88"/>
          <p:cNvCxnSpPr>
            <a:stCxn id="100" idx="2"/>
            <a:endCxn id="88" idx="0"/>
          </p:cNvCxnSpPr>
          <p:nvPr/>
        </p:nvCxnSpPr>
        <p:spPr>
          <a:xfrm>
            <a:off x="6698694" y="5227101"/>
            <a:ext cx="0" cy="1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8" idx="2"/>
            <a:endCxn id="130" idx="0"/>
          </p:cNvCxnSpPr>
          <p:nvPr/>
        </p:nvCxnSpPr>
        <p:spPr>
          <a:xfrm>
            <a:off x="6698694" y="5707982"/>
            <a:ext cx="0" cy="19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6383694" y="6386972"/>
            <a:ext cx="630000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6383694" y="3007995"/>
            <a:ext cx="630000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線單箭頭接點 92"/>
          <p:cNvCxnSpPr>
            <a:stCxn id="92" idx="2"/>
            <a:endCxn id="94" idx="0"/>
          </p:cNvCxnSpPr>
          <p:nvPr/>
        </p:nvCxnSpPr>
        <p:spPr>
          <a:xfrm>
            <a:off x="6698694" y="3295995"/>
            <a:ext cx="0" cy="19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6383694" y="3494246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accent2"/>
                </a:solidFill>
              </a:rPr>
              <a:t>quant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6383694" y="4939101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accent2"/>
                </a:solidFill>
              </a:rPr>
              <a:t>quant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03" name="直線單箭頭接點 102"/>
          <p:cNvCxnSpPr>
            <a:stCxn id="86" idx="2"/>
            <a:endCxn id="100" idx="0"/>
          </p:cNvCxnSpPr>
          <p:nvPr/>
        </p:nvCxnSpPr>
        <p:spPr>
          <a:xfrm>
            <a:off x="6698694" y="4746220"/>
            <a:ext cx="0" cy="1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94" idx="2"/>
            <a:endCxn id="85" idx="0"/>
          </p:cNvCxnSpPr>
          <p:nvPr/>
        </p:nvCxnSpPr>
        <p:spPr>
          <a:xfrm>
            <a:off x="6698694" y="3782246"/>
            <a:ext cx="0" cy="19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圓角矩形 129"/>
          <p:cNvSpPr/>
          <p:nvPr/>
        </p:nvSpPr>
        <p:spPr>
          <a:xfrm>
            <a:off x="6383694" y="5903477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accent2"/>
                </a:solidFill>
              </a:rPr>
              <a:t>quant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35" name="直線單箭頭接點 134"/>
          <p:cNvCxnSpPr>
            <a:stCxn id="130" idx="2"/>
            <a:endCxn id="91" idx="0"/>
          </p:cNvCxnSpPr>
          <p:nvPr/>
        </p:nvCxnSpPr>
        <p:spPr>
          <a:xfrm>
            <a:off x="6698694" y="6191477"/>
            <a:ext cx="0" cy="19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0" name="圖片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42" y="2603225"/>
            <a:ext cx="429251" cy="465953"/>
          </a:xfrm>
          <a:prstGeom prst="rect">
            <a:avLst/>
          </a:prstGeom>
        </p:spPr>
      </p:pic>
      <p:pic>
        <p:nvPicPr>
          <p:cNvPr id="141" name="圖片 1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665" y="2460061"/>
            <a:ext cx="434783" cy="360000"/>
          </a:xfrm>
          <a:prstGeom prst="rect">
            <a:avLst/>
          </a:prstGeom>
        </p:spPr>
      </p:pic>
      <p:sp>
        <p:nvSpPr>
          <p:cNvPr id="142" name="弧形箭號 (上彎) 141"/>
          <p:cNvSpPr/>
          <p:nvPr/>
        </p:nvSpPr>
        <p:spPr>
          <a:xfrm rot="9469527">
            <a:off x="6403987" y="2619600"/>
            <a:ext cx="920942" cy="288000"/>
          </a:xfrm>
          <a:prstGeom prst="curvedUpArrow">
            <a:avLst>
              <a:gd name="adj1" fmla="val 12238"/>
              <a:gd name="adj2" fmla="val 1100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1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48387" y="2818402"/>
            <a:ext cx="7886700" cy="114684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</a:t>
            </a:r>
            <a:b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example_4_quantize_model_calssifier_cat_dog.ipynb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minutes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25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33845" y="793049"/>
            <a:ext cx="7886700" cy="62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Per-channel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Per-layer Quantization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3351"/>
          <a:stretch/>
        </p:blipFill>
        <p:spPr>
          <a:xfrm>
            <a:off x="1501373" y="2080899"/>
            <a:ext cx="4097786" cy="2309332"/>
          </a:xfrm>
          <a:prstGeom prst="rect">
            <a:avLst/>
          </a:prstGeom>
        </p:spPr>
      </p:pic>
      <p:pic>
        <p:nvPicPr>
          <p:cNvPr id="13" name="圖片 12" descr="D:\MyWork\14. ElanQuantization Summary\Cross-layer equalization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2" r="47874"/>
          <a:stretch/>
        </p:blipFill>
        <p:spPr bwMode="auto">
          <a:xfrm>
            <a:off x="2014343" y="4730096"/>
            <a:ext cx="3781370" cy="2110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直線接點 14"/>
          <p:cNvCxnSpPr/>
          <p:nvPr/>
        </p:nvCxnSpPr>
        <p:spPr>
          <a:xfrm>
            <a:off x="2685043" y="4236407"/>
            <a:ext cx="546931" cy="4936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958508" y="4236407"/>
            <a:ext cx="470019" cy="4936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300340" y="4236407"/>
            <a:ext cx="324740" cy="4936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625080" y="4236407"/>
            <a:ext cx="145279" cy="4936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902674" y="4236407"/>
            <a:ext cx="64238" cy="4936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4120024" y="4236407"/>
            <a:ext cx="51987" cy="4936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4342927" y="4236407"/>
            <a:ext cx="166644" cy="4936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>
            <a:off x="4509571" y="4236407"/>
            <a:ext cx="303376" cy="4936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4661259" y="4236407"/>
            <a:ext cx="472154" cy="4936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>
            <a:off x="4896803" y="4236407"/>
            <a:ext cx="495121" cy="4936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2535564" y="2538100"/>
            <a:ext cx="3781370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2551231" y="3562171"/>
            <a:ext cx="3781370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366786" y="2353434"/>
            <a:ext cx="102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Per-layer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2559043" y="3234581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2551231" y="3361343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866692" y="3349405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2858146" y="3294403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3157248" y="3222643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3165794" y="3318613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3471256" y="3087878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3475629" y="3352797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>
            <a:off x="3778905" y="2555192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3788212" y="3553625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077294" y="3244889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4082381" y="3301521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4383571" y="3210705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>
            <a:off x="4383571" y="3349405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H="1">
            <a:off x="4686947" y="3127216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4695493" y="3311829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4992725" y="3227797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H="1">
            <a:off x="4992725" y="3323767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H="1">
            <a:off x="5308654" y="3222643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>
            <a:off x="5315776" y="3349405"/>
            <a:ext cx="25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361750" y="3037977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Per-channel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515766" y="2852106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sz="1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827240" y="2986626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124156" y="2867361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47634" y="2745509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sz="1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765516" y="2214279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78557" y="2898655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359695" y="2855423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661259" y="2753711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99813" y="2880180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283771" y="2872474"/>
            <a:ext cx="397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sz="1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795713" y="20754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TW" baseline="-25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4072096" y="2880180"/>
            <a:ext cx="335645" cy="64885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/>
          <p:cNvCxnSpPr/>
          <p:nvPr/>
        </p:nvCxnSpPr>
        <p:spPr>
          <a:xfrm>
            <a:off x="4257469" y="3537414"/>
            <a:ext cx="2760292" cy="69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6928107" y="4027958"/>
            <a:ext cx="15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-1.0~1.0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bin: 0.0078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256095" y="1753491"/>
            <a:ext cx="15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-25.0~75.0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bin: 0.59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33845" y="793049"/>
            <a:ext cx="7886700" cy="62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Aware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46106" y="3343558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CONV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46104" y="3880744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ReLU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6" idx="0"/>
          </p:cNvCxnSpPr>
          <p:nvPr/>
        </p:nvCxnSpPr>
        <p:spPr>
          <a:xfrm flipH="1">
            <a:off x="861104" y="3631558"/>
            <a:ext cx="2" cy="24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546104" y="4412014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8" idx="0"/>
          </p:cNvCxnSpPr>
          <p:nvPr/>
        </p:nvCxnSpPr>
        <p:spPr>
          <a:xfrm>
            <a:off x="861104" y="4168744"/>
            <a:ext cx="0" cy="2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8" idx="2"/>
            <a:endCxn id="11" idx="0"/>
          </p:cNvCxnSpPr>
          <p:nvPr/>
        </p:nvCxnSpPr>
        <p:spPr>
          <a:xfrm>
            <a:off x="861104" y="4700014"/>
            <a:ext cx="0" cy="19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546104" y="4893679"/>
            <a:ext cx="630000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46104" y="2849981"/>
            <a:ext cx="630000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2" idx="2"/>
            <a:endCxn id="5" idx="0"/>
          </p:cNvCxnSpPr>
          <p:nvPr/>
        </p:nvCxnSpPr>
        <p:spPr>
          <a:xfrm>
            <a:off x="861104" y="3137981"/>
            <a:ext cx="2" cy="20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61186" y="3346996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lang="zh-TW" altLang="en-US" sz="1200" dirty="0"/>
          </a:p>
        </p:txBody>
      </p:sp>
      <p:cxnSp>
        <p:nvCxnSpPr>
          <p:cNvPr id="15" name="直線接點 14"/>
          <p:cNvCxnSpPr>
            <a:stCxn id="14" idx="1"/>
            <a:endCxn id="12" idx="2"/>
          </p:cNvCxnSpPr>
          <p:nvPr/>
        </p:nvCxnSpPr>
        <p:spPr>
          <a:xfrm flipH="1" flipV="1">
            <a:off x="861104" y="3137981"/>
            <a:ext cx="500082" cy="3475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61186" y="4272233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lang="zh-TW" altLang="en-US" sz="1200" dirty="0"/>
          </a:p>
        </p:txBody>
      </p:sp>
      <p:cxnSp>
        <p:nvCxnSpPr>
          <p:cNvPr id="17" name="直線接點 16"/>
          <p:cNvCxnSpPr>
            <a:stCxn id="16" idx="1"/>
            <a:endCxn id="6" idx="2"/>
          </p:cNvCxnSpPr>
          <p:nvPr/>
        </p:nvCxnSpPr>
        <p:spPr>
          <a:xfrm flipH="1" flipV="1">
            <a:off x="861104" y="4168744"/>
            <a:ext cx="500082" cy="2419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61186" y="4893679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lang="zh-TW" altLang="en-US" sz="1200" dirty="0"/>
          </a:p>
        </p:txBody>
      </p:sp>
      <p:cxnSp>
        <p:nvCxnSpPr>
          <p:cNvPr id="19" name="直線接點 18"/>
          <p:cNvCxnSpPr>
            <a:stCxn id="18" idx="1"/>
            <a:endCxn id="8" idx="2"/>
          </p:cNvCxnSpPr>
          <p:nvPr/>
        </p:nvCxnSpPr>
        <p:spPr>
          <a:xfrm flipH="1" flipV="1">
            <a:off x="861104" y="4700014"/>
            <a:ext cx="500082" cy="3321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88807" y="3346995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range</a:t>
            </a:r>
            <a:endParaRPr lang="zh-TW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188807" y="4251143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range</a:t>
            </a:r>
            <a:endParaRPr lang="zh-TW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188807" y="4883590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range</a:t>
            </a:r>
            <a:endParaRPr lang="zh-TW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3219067" y="3350914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zh-TW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3219067" y="4251143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zh-TW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219067" y="4904680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zh-TW" altLang="en-US" sz="12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52" y="2505534"/>
            <a:ext cx="429251" cy="46595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75" y="2362370"/>
            <a:ext cx="434783" cy="360000"/>
          </a:xfrm>
          <a:prstGeom prst="rect">
            <a:avLst/>
          </a:prstGeom>
        </p:spPr>
      </p:pic>
      <p:sp>
        <p:nvSpPr>
          <p:cNvPr id="28" name="弧形箭號 (上彎) 27"/>
          <p:cNvSpPr/>
          <p:nvPr/>
        </p:nvSpPr>
        <p:spPr>
          <a:xfrm rot="9469527">
            <a:off x="566397" y="2521909"/>
            <a:ext cx="920942" cy="288000"/>
          </a:xfrm>
          <a:prstGeom prst="curvedUpArrow">
            <a:avLst>
              <a:gd name="adj1" fmla="val 12238"/>
              <a:gd name="adj2" fmla="val 1100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99998" y="176437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6135866" y="3880893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CONV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135866" y="4360529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ReLU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/>
          <p:cNvCxnSpPr>
            <a:stCxn id="30" idx="2"/>
            <a:endCxn id="31" idx="0"/>
          </p:cNvCxnSpPr>
          <p:nvPr/>
        </p:nvCxnSpPr>
        <p:spPr>
          <a:xfrm>
            <a:off x="6450866" y="4168893"/>
            <a:ext cx="0" cy="19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6135866" y="5322291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FC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40" idx="2"/>
            <a:endCxn id="33" idx="0"/>
          </p:cNvCxnSpPr>
          <p:nvPr/>
        </p:nvCxnSpPr>
        <p:spPr>
          <a:xfrm>
            <a:off x="6450866" y="5129410"/>
            <a:ext cx="0" cy="1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3" idx="2"/>
            <a:endCxn id="43" idx="0"/>
          </p:cNvCxnSpPr>
          <p:nvPr/>
        </p:nvCxnSpPr>
        <p:spPr>
          <a:xfrm>
            <a:off x="6450866" y="5610291"/>
            <a:ext cx="0" cy="19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6135866" y="6289281"/>
            <a:ext cx="630000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135866" y="2910304"/>
            <a:ext cx="630000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7" idx="2"/>
            <a:endCxn id="39" idx="0"/>
          </p:cNvCxnSpPr>
          <p:nvPr/>
        </p:nvCxnSpPr>
        <p:spPr>
          <a:xfrm>
            <a:off x="6450866" y="3198304"/>
            <a:ext cx="0" cy="19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6135866" y="3396555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2"/>
                </a:solidFill>
              </a:rPr>
              <a:t>Fake</a:t>
            </a:r>
          </a:p>
          <a:p>
            <a:pPr algn="ctr"/>
            <a:r>
              <a:rPr lang="en-US" altLang="zh-TW" sz="1000" dirty="0" smtClean="0">
                <a:solidFill>
                  <a:schemeClr val="accent2"/>
                </a:solidFill>
              </a:rPr>
              <a:t>quant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6135866" y="4841410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2"/>
                </a:solidFill>
              </a:rPr>
              <a:t>Fake</a:t>
            </a:r>
          </a:p>
          <a:p>
            <a:pPr algn="ctr"/>
            <a:r>
              <a:rPr lang="en-US" altLang="zh-TW" sz="1000" dirty="0" smtClean="0">
                <a:solidFill>
                  <a:schemeClr val="accent2"/>
                </a:solidFill>
              </a:rPr>
              <a:t>quant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1" name="直線單箭頭接點 40"/>
          <p:cNvCxnSpPr>
            <a:stCxn id="31" idx="2"/>
            <a:endCxn id="40" idx="0"/>
          </p:cNvCxnSpPr>
          <p:nvPr/>
        </p:nvCxnSpPr>
        <p:spPr>
          <a:xfrm>
            <a:off x="6450866" y="4648529"/>
            <a:ext cx="0" cy="1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9" idx="2"/>
            <a:endCxn id="30" idx="0"/>
          </p:cNvCxnSpPr>
          <p:nvPr/>
        </p:nvCxnSpPr>
        <p:spPr>
          <a:xfrm>
            <a:off x="6450866" y="3684555"/>
            <a:ext cx="0" cy="19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6135866" y="5805786"/>
            <a:ext cx="63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2"/>
                </a:solidFill>
              </a:rPr>
              <a:t>Fake</a:t>
            </a:r>
          </a:p>
          <a:p>
            <a:pPr algn="ctr"/>
            <a:r>
              <a:rPr lang="en-US" altLang="zh-TW" sz="1000" dirty="0" smtClean="0">
                <a:solidFill>
                  <a:schemeClr val="accent2"/>
                </a:solidFill>
              </a:rPr>
              <a:t>quant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4" name="直線單箭頭接點 43"/>
          <p:cNvCxnSpPr>
            <a:stCxn id="43" idx="2"/>
            <a:endCxn id="36" idx="0"/>
          </p:cNvCxnSpPr>
          <p:nvPr/>
        </p:nvCxnSpPr>
        <p:spPr>
          <a:xfrm>
            <a:off x="6450866" y="6093786"/>
            <a:ext cx="0" cy="19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圖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14" y="2505534"/>
            <a:ext cx="429251" cy="465953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37" y="2362370"/>
            <a:ext cx="434783" cy="360000"/>
          </a:xfrm>
          <a:prstGeom prst="rect">
            <a:avLst/>
          </a:prstGeom>
        </p:spPr>
      </p:pic>
      <p:sp>
        <p:nvSpPr>
          <p:cNvPr id="47" name="弧形箭號 (上彎) 46"/>
          <p:cNvSpPr/>
          <p:nvPr/>
        </p:nvSpPr>
        <p:spPr>
          <a:xfrm rot="9469527">
            <a:off x="6156159" y="2521909"/>
            <a:ext cx="920942" cy="288000"/>
          </a:xfrm>
          <a:prstGeom prst="curvedUpArrow">
            <a:avLst>
              <a:gd name="adj1" fmla="val 12238"/>
              <a:gd name="adj2" fmla="val 1100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65059" y="1764372"/>
            <a:ext cx="971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56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48387" y="2818402"/>
            <a:ext cx="7886700" cy="1146846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03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2117" y="1691322"/>
            <a:ext cx="8510155" cy="516667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Why’s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How’s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Example_1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V.S.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Example_2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Example_3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Flow</a:t>
            </a:r>
            <a:endParaRPr lang="zh-TW" alt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Example_4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Per-channel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Aware Training</a:t>
            </a:r>
            <a:endParaRPr lang="zh-TW" altLang="en-US" sz="1600" dirty="0"/>
          </a:p>
          <a:p>
            <a:pPr>
              <a:buFont typeface="Wingdings" panose="05000000000000000000" pitchFamily="2" charset="2"/>
              <a:buChar char="n"/>
            </a:pPr>
            <a:endParaRPr lang="zh-TW" altLang="en-US" sz="20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zh-TW" alt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845" y="793049"/>
            <a:ext cx="7886700" cy="62555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3845" y="1828803"/>
            <a:ext cx="7886700" cy="477709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Edge Computing 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體積小、低功耗、硬體資源有限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模型輕量化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2" y="3392751"/>
            <a:ext cx="4498438" cy="2527902"/>
          </a:xfrm>
          <a:prstGeom prst="rect">
            <a:avLst/>
          </a:prstGeom>
        </p:spPr>
      </p:pic>
      <p:pic>
        <p:nvPicPr>
          <p:cNvPr id="1028" name="Picture 4" descr="適用於嵌入式和邊緣系統的Jetson Xavier NX | NVIDIA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r="16112"/>
          <a:stretch/>
        </p:blipFill>
        <p:spPr bwMode="auto">
          <a:xfrm>
            <a:off x="4930924" y="2085177"/>
            <a:ext cx="2298820" cy="188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VIDIA RTX A6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116" y="3554317"/>
            <a:ext cx="3912436" cy="391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279482" y="4238717"/>
            <a:ext cx="17139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RTX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6000</a:t>
            </a:r>
            <a:endParaRPr lang="en-US" altLang="zh-TW" b="1" dirty="0" smtClean="0"/>
          </a:p>
          <a:p>
            <a:r>
              <a:rPr lang="en-US" altLang="zh-TW" dirty="0" smtClean="0"/>
              <a:t>GPU MEM 48GB</a:t>
            </a:r>
          </a:p>
          <a:p>
            <a:r>
              <a:rPr lang="en-US" altLang="zh-TW" dirty="0" smtClean="0"/>
              <a:t>PW: 300W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79482" y="2220785"/>
            <a:ext cx="15969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Xavier NX</a:t>
            </a:r>
          </a:p>
          <a:p>
            <a:r>
              <a:rPr lang="en-US" altLang="zh-TW" dirty="0"/>
              <a:t>GPU MEM </a:t>
            </a:r>
            <a:r>
              <a:rPr lang="en-US" altLang="zh-TW" dirty="0" smtClean="0"/>
              <a:t>8GB</a:t>
            </a:r>
          </a:p>
          <a:p>
            <a:r>
              <a:rPr lang="en-US" altLang="zh-TW" dirty="0" smtClean="0"/>
              <a:t>PW: 15W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306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33845" y="793049"/>
            <a:ext cx="7886700" cy="625552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Quantize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3845" y="1828803"/>
            <a:ext cx="7886700" cy="477709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將數據壓縮到較低精度的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(ex. FP32 to INT4)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yf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fp32(500), 500*32bit = 16000bit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yq</a:t>
            </a:r>
            <a:r>
              <a:rPr lang="en-US" altLang="zh-TW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int4(500), 500*4bit = 2000bit</a:t>
            </a:r>
          </a:p>
        </p:txBody>
      </p:sp>
      <p:sp>
        <p:nvSpPr>
          <p:cNvPr id="12" name="矩形 11"/>
          <p:cNvSpPr/>
          <p:nvPr/>
        </p:nvSpPr>
        <p:spPr>
          <a:xfrm>
            <a:off x="5120504" y="2421797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參數量差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倍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1837"/>
            <a:ext cx="7787989" cy="39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5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33845" y="793049"/>
            <a:ext cx="7886700" cy="625552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Quantize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1208375"/>
            <a:ext cx="7445758" cy="3734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58029" y="5261847"/>
                <a:ext cx="2454294" cy="847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1800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1.</a:t>
                </a:r>
                <a:r>
                  <a:rPr lang="zh-TW" altLang="en-US" sz="1800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觀察資料範圍</a:t>
                </a:r>
                <a:r>
                  <a:rPr lang="en-US" altLang="zh-TW" sz="1800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b="0" i="0" smtClean="0">
                          <a:latin typeface="Cambria Math" panose="02040503050406030204" pitchFamily="18" charset="0"/>
                        </a:rPr>
                        <m:t>range</m:t>
                      </m:r>
                      <m:r>
                        <a:rPr lang="en-US" altLang="zh-TW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8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029" y="5261847"/>
                <a:ext cx="2454294" cy="847829"/>
              </a:xfrm>
              <a:blipFill rotWithShape="0">
                <a:blip r:embed="rId3"/>
                <a:stretch>
                  <a:fillRect l="-2239" t="-6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52819" y="5173538"/>
                <a:ext cx="1781069" cy="1024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2.</a:t>
                </a:r>
                <a:r>
                  <a:rPr lang="zh-TW" altLang="en-US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計算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scale: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19" y="5173538"/>
                <a:ext cx="1781069" cy="1024448"/>
              </a:xfrm>
              <a:prstGeom prst="rect">
                <a:avLst/>
              </a:prstGeom>
              <a:blipFill rotWithShape="0">
                <a:blip r:embed="rId4"/>
                <a:stretch>
                  <a:fillRect l="-2740" t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131753" y="5173538"/>
                <a:ext cx="2149123" cy="688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3.</a:t>
                </a:r>
                <a:r>
                  <a:rPr lang="zh-TW" altLang="en-US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量化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53" y="5173538"/>
                <a:ext cx="2149123" cy="688330"/>
              </a:xfrm>
              <a:prstGeom prst="rect">
                <a:avLst/>
              </a:prstGeom>
              <a:blipFill rotWithShape="0">
                <a:blip r:embed="rId5"/>
                <a:stretch>
                  <a:fillRect l="-2557" t="-5310" b="-4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93328" y="642863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Symmetric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74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48387" y="2818402"/>
            <a:ext cx="7886700" cy="114684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</a:t>
            </a:r>
            <a:b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example_1_sample_quantization.ipynb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minutes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37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0" y="1690842"/>
            <a:ext cx="3553381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82" y="1690842"/>
            <a:ext cx="3634963" cy="252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53305" y="1888538"/>
            <a:ext cx="56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127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4295" y="3553717"/>
            <a:ext cx="62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-128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2910" y="6018307"/>
            <a:ext cx="453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quantized range is fully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2910" y="6376503"/>
            <a:ext cx="453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points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additional logic in HW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91660" y="6018307"/>
            <a:ext cx="453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quantized range is not fully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91660" y="6376503"/>
            <a:ext cx="453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symmetric 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zero points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88661" y="4249980"/>
                <a:ext cx="2641877" cy="186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𝑧𝑝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TW" sz="160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160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𝑧𝑝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en-US" altLang="zh-TW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</m:t>
                      </m:r>
                      <m:func>
                        <m:func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1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61" y="4249980"/>
                <a:ext cx="2641877" cy="1868717"/>
              </a:xfrm>
              <a:prstGeom prst="rect">
                <a:avLst/>
              </a:prstGeom>
              <a:blipFill rotWithShape="0">
                <a:blip r:embed="rId4"/>
                <a:stretch>
                  <a:fillRect l="-231" r="-11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97013" y="4320581"/>
                <a:ext cx="1812099" cy="135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160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160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013" y="4320581"/>
                <a:ext cx="1812099" cy="13583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圓角矩形 2"/>
          <p:cNvSpPr/>
          <p:nvPr/>
        </p:nvSpPr>
        <p:spPr>
          <a:xfrm>
            <a:off x="5418035" y="3016404"/>
            <a:ext cx="2966260" cy="658288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No use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8945" y="510900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觀察資料範圍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392751" y="5054617"/>
            <a:ext cx="1726464" cy="286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6467529" y="5150638"/>
            <a:ext cx="941675" cy="286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4" idx="1"/>
            <a:endCxn id="15" idx="3"/>
          </p:cNvCxnSpPr>
          <p:nvPr/>
        </p:nvCxnSpPr>
        <p:spPr>
          <a:xfrm flipH="1" flipV="1">
            <a:off x="3119215" y="5197869"/>
            <a:ext cx="659730" cy="958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6" idx="1"/>
            <a:endCxn id="4" idx="3"/>
          </p:cNvCxnSpPr>
          <p:nvPr/>
        </p:nvCxnSpPr>
        <p:spPr>
          <a:xfrm flipH="1" flipV="1">
            <a:off x="5348605" y="5293672"/>
            <a:ext cx="1118924" cy="2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標題 1"/>
          <p:cNvSpPr txBox="1">
            <a:spLocks/>
          </p:cNvSpPr>
          <p:nvPr/>
        </p:nvSpPr>
        <p:spPr>
          <a:xfrm>
            <a:off x="633845" y="793049"/>
            <a:ext cx="7886700" cy="62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V.S. Symmetric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48387" y="2818402"/>
            <a:ext cx="7886700" cy="114684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</a:t>
            </a:r>
            <a:b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example_2_symmtric_vs_asymmtric.ipynb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minutes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00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"/>
          <p:cNvSpPr txBox="1">
            <a:spLocks/>
          </p:cNvSpPr>
          <p:nvPr/>
        </p:nvSpPr>
        <p:spPr>
          <a:xfrm>
            <a:off x="633845" y="793049"/>
            <a:ext cx="7886700" cy="62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Style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169955" y="2381209"/>
            <a:ext cx="119776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93523" y="2381209"/>
            <a:ext cx="13260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15068" y="3557600"/>
            <a:ext cx="12829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Per-channel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226765" y="3566008"/>
            <a:ext cx="108414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Per-layer 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27962" y="4691259"/>
            <a:ext cx="2857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Aware Training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20614" y="4691259"/>
            <a:ext cx="269644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Post-Training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endParaRPr lang="zh-TW" altLang="en-US" dirty="0"/>
          </a:p>
        </p:txBody>
      </p:sp>
      <p:cxnSp>
        <p:nvCxnSpPr>
          <p:cNvPr id="26" name="直線接點 25"/>
          <p:cNvCxnSpPr>
            <a:stCxn id="2" idx="2"/>
            <a:endCxn id="22" idx="0"/>
          </p:cNvCxnSpPr>
          <p:nvPr/>
        </p:nvCxnSpPr>
        <p:spPr>
          <a:xfrm>
            <a:off x="2768837" y="2750541"/>
            <a:ext cx="0" cy="8154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2" idx="2"/>
            <a:endCxn id="24" idx="0"/>
          </p:cNvCxnSpPr>
          <p:nvPr/>
        </p:nvCxnSpPr>
        <p:spPr>
          <a:xfrm flipH="1">
            <a:off x="2768836" y="3935340"/>
            <a:ext cx="1" cy="7559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" idx="2"/>
            <a:endCxn id="21" idx="0"/>
          </p:cNvCxnSpPr>
          <p:nvPr/>
        </p:nvCxnSpPr>
        <p:spPr>
          <a:xfrm>
            <a:off x="2768837" y="2750541"/>
            <a:ext cx="3687689" cy="80705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7" idx="2"/>
            <a:endCxn id="22" idx="0"/>
          </p:cNvCxnSpPr>
          <p:nvPr/>
        </p:nvCxnSpPr>
        <p:spPr>
          <a:xfrm flipH="1">
            <a:off x="2768837" y="2750541"/>
            <a:ext cx="3687688" cy="8154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2" idx="2"/>
            <a:endCxn id="23" idx="0"/>
          </p:cNvCxnSpPr>
          <p:nvPr/>
        </p:nvCxnSpPr>
        <p:spPr>
          <a:xfrm>
            <a:off x="2768837" y="3935340"/>
            <a:ext cx="3687690" cy="7559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21" idx="2"/>
            <a:endCxn id="24" idx="0"/>
          </p:cNvCxnSpPr>
          <p:nvPr/>
        </p:nvCxnSpPr>
        <p:spPr>
          <a:xfrm flipH="1">
            <a:off x="2768836" y="3926932"/>
            <a:ext cx="3687690" cy="7643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7" idx="2"/>
            <a:endCxn id="21" idx="0"/>
          </p:cNvCxnSpPr>
          <p:nvPr/>
        </p:nvCxnSpPr>
        <p:spPr>
          <a:xfrm>
            <a:off x="6456525" y="2750541"/>
            <a:ext cx="1" cy="80705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21" idx="2"/>
            <a:endCxn id="23" idx="0"/>
          </p:cNvCxnSpPr>
          <p:nvPr/>
        </p:nvCxnSpPr>
        <p:spPr>
          <a:xfrm>
            <a:off x="6456526" y="3926932"/>
            <a:ext cx="1" cy="7643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11726</TotalTime>
  <Words>385</Words>
  <Application>Microsoft Office PowerPoint</Application>
  <PresentationFormat>如螢幕大小 (4:3)</PresentationFormat>
  <Paragraphs>211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佈景主題2</vt:lpstr>
      <vt:lpstr>Quantization </vt:lpstr>
      <vt:lpstr>Agenda</vt:lpstr>
      <vt:lpstr>Why Quantize?</vt:lpstr>
      <vt:lpstr>What Quantize?</vt:lpstr>
      <vt:lpstr>How Quantize?</vt:lpstr>
      <vt:lpstr>Example Code example_1_sample_quantization.ipynb 10 minutes </vt:lpstr>
      <vt:lpstr>PowerPoint 簡報</vt:lpstr>
      <vt:lpstr>Example Code example_2_symmtric_vs_asymmtric.ipynb 10 minutes </vt:lpstr>
      <vt:lpstr>PowerPoint 簡報</vt:lpstr>
      <vt:lpstr>PowerPoint 簡報</vt:lpstr>
      <vt:lpstr>PowerPoint 簡報</vt:lpstr>
      <vt:lpstr>Example Code example_3_conv_bn_relu.ipynb 10 minutes </vt:lpstr>
      <vt:lpstr>PowerPoint 簡報</vt:lpstr>
      <vt:lpstr>Example Code example_4_quantize_model_calssifier_cat_dog.ipynb 10 minutes 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for AI Components</dc:title>
  <dc:creator>黃志勝</dc:creator>
  <cp:lastModifiedBy>曾華志</cp:lastModifiedBy>
  <cp:revision>510</cp:revision>
  <cp:lastPrinted>2019-07-18T09:02:16Z</cp:lastPrinted>
  <dcterms:created xsi:type="dcterms:W3CDTF">2018-11-27T02:29:28Z</dcterms:created>
  <dcterms:modified xsi:type="dcterms:W3CDTF">2021-08-04T10:00:23Z</dcterms:modified>
</cp:coreProperties>
</file>