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18"/>
  </p:notesMasterIdLst>
  <p:sldIdLst>
    <p:sldId id="256" r:id="rId7"/>
    <p:sldId id="257" r:id="rId8"/>
    <p:sldId id="273" r:id="rId9"/>
    <p:sldId id="275" r:id="rId10"/>
    <p:sldId id="274" r:id="rId11"/>
    <p:sldId id="277" r:id="rId12"/>
    <p:sldId id="278" r:id="rId13"/>
    <p:sldId id="279" r:id="rId14"/>
    <p:sldId id="280" r:id="rId15"/>
    <p:sldId id="281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E6100"/>
    <a:srgbClr val="F70A00"/>
    <a:srgbClr val="8BFE62"/>
    <a:srgbClr val="FFCD00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7971" autoAdjust="0"/>
  </p:normalViewPr>
  <p:slideViewPr>
    <p:cSldViewPr snapToGrid="0">
      <p:cViewPr>
        <p:scale>
          <a:sx n="50" d="100"/>
          <a:sy n="50" d="100"/>
        </p:scale>
        <p:origin x="1877" y="5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4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dataloader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861" y="2013995"/>
            <a:ext cx="3877519" cy="432151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資料庫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100W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603" y="2013995"/>
            <a:ext cx="3159673" cy="217893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Server memory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9" idx="3"/>
            <a:endCxn id="14" idx="1"/>
          </p:cNvCxnSpPr>
          <p:nvPr/>
        </p:nvCxnSpPr>
        <p:spPr>
          <a:xfrm flipV="1">
            <a:off x="2116238" y="2552218"/>
            <a:ext cx="4344365" cy="2182469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0861" y="2013995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0603" y="2013995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43059" y="1264502"/>
            <a:ext cx="1068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 err="1"/>
              <a:t>num_worker</a:t>
            </a:r>
            <a:r>
              <a:rPr lang="zh-TW" altLang="en-US" sz="2000" dirty="0"/>
              <a:t>設定大於</a:t>
            </a:r>
            <a:r>
              <a:rPr lang="en-US" altLang="zh-TW" sz="2000" dirty="0"/>
              <a:t>2</a:t>
            </a:r>
            <a:endParaRPr lang="en-US" altLang="zh-TW" sz="2000" b="1" dirty="0"/>
          </a:p>
          <a:p>
            <a:pPr algn="just"/>
            <a:r>
              <a:rPr lang="zh-TW" altLang="en-US" sz="2000" b="1" dirty="0"/>
              <a:t>照流程執行</a:t>
            </a:r>
            <a:r>
              <a:rPr lang="en-US" altLang="zh-TW" sz="2000" b="1" dirty="0"/>
              <a:t>: </a:t>
            </a:r>
            <a:r>
              <a:rPr lang="zh-TW" altLang="en-US" sz="2000" b="1" dirty="0"/>
              <a:t>執行時間為</a:t>
            </a:r>
            <a:r>
              <a:rPr lang="en-US" altLang="zh-TW" sz="2000" b="1" dirty="0"/>
              <a:t>1+2</a:t>
            </a:r>
            <a:r>
              <a:rPr lang="en-US" altLang="zh-TW" sz="2000" dirty="0"/>
              <a:t>,</a:t>
            </a:r>
            <a:r>
              <a:rPr lang="zh-TW" altLang="en-US" sz="2000" dirty="0"/>
              <a:t>但</a:t>
            </a:r>
            <a:r>
              <a:rPr lang="en-US" altLang="zh-TW" sz="2000" dirty="0"/>
              <a:t>batch</a:t>
            </a:r>
            <a:r>
              <a:rPr lang="zh-TW" altLang="en-US" sz="2000" dirty="0"/>
              <a:t>已經處理好兩個</a:t>
            </a:r>
            <a:endParaRPr lang="en-US" altLang="zh-TW" sz="2000" dirty="0"/>
          </a:p>
        </p:txBody>
      </p:sp>
      <p:sp>
        <p:nvSpPr>
          <p:cNvPr id="18" name="矩形 17"/>
          <p:cNvSpPr/>
          <p:nvPr/>
        </p:nvSpPr>
        <p:spPr>
          <a:xfrm>
            <a:off x="520861" y="3116484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0861" y="4196464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0861" y="5259068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55980" y="3116484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2116238" y="3654707"/>
            <a:ext cx="5939742" cy="2142584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10137" y="4047609"/>
            <a:ext cx="126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CPU: core 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52489" y="3324720"/>
            <a:ext cx="126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CPU: core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7527" y="65672"/>
            <a:ext cx="10515600" cy="52913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 smtClean="0"/>
              <a:t>dataloader</a:t>
            </a:r>
            <a:r>
              <a:rPr lang="zh-TW" altLang="en-US" dirty="0" smtClean="0"/>
              <a:t>輸出的結構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5" idx="3"/>
            <a:endCxn id="6" idx="1"/>
          </p:cNvCxnSpPr>
          <p:nvPr/>
        </p:nvCxnSpPr>
        <p:spPr>
          <a:xfrm>
            <a:off x="3962638" y="1747229"/>
            <a:ext cx="8470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67261" y="1454950"/>
            <a:ext cx="1595377" cy="584557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9660" y="1454950"/>
            <a:ext cx="1595377" cy="584557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52059" y="1454950"/>
            <a:ext cx="1595377" cy="584557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  <a:endCxn id="8" idx="1"/>
          </p:cNvCxnSpPr>
          <p:nvPr/>
        </p:nvCxnSpPr>
        <p:spPr>
          <a:xfrm>
            <a:off x="6405037" y="1747229"/>
            <a:ext cx="8470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67261" y="890990"/>
            <a:ext cx="1595377" cy="5412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CPU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660" y="911067"/>
            <a:ext cx="1595377" cy="5412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CPU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38696" y="911067"/>
            <a:ext cx="1595377" cy="5412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CPU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340537" y="3444837"/>
            <a:ext cx="1622102" cy="2653798"/>
            <a:chOff x="2370069" y="3584541"/>
            <a:chExt cx="1622102" cy="3745764"/>
          </a:xfrm>
        </p:grpSpPr>
        <p:sp>
          <p:nvSpPr>
            <p:cNvPr id="22" name="矩形 21"/>
            <p:cNvSpPr/>
            <p:nvPr/>
          </p:nvSpPr>
          <p:spPr>
            <a:xfrm>
              <a:off x="2383432" y="4148501"/>
              <a:ext cx="1595377" cy="58455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96794" y="5434418"/>
              <a:ext cx="1595377" cy="58455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</a:t>
              </a:r>
              <a:r>
                <a:rPr lang="en-US" altLang="zh-TW" b="1" dirty="0" smtClean="0">
                  <a:solidFill>
                    <a:schemeClr val="tx1"/>
                  </a:solidFill>
                </a:rPr>
                <a:t>2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383432" y="6745748"/>
              <a:ext cx="1595377" cy="58455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</a:t>
              </a:r>
              <a:r>
                <a:rPr lang="en-US" altLang="zh-TW" b="1" dirty="0" smtClean="0">
                  <a:solidFill>
                    <a:schemeClr val="tx1"/>
                  </a:solidFill>
                </a:rPr>
                <a:t>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83432" y="3584541"/>
              <a:ext cx="1595377" cy="54121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chemeClr val="tx1"/>
                  </a:solidFill>
                </a:rPr>
                <a:t>CPU</a:t>
              </a:r>
              <a:r>
                <a:rPr lang="zh-TW" altLang="en-US" sz="4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4000" dirty="0" smtClean="0">
                  <a:solidFill>
                    <a:schemeClr val="tx1"/>
                  </a:solidFill>
                </a:rPr>
                <a:t>0</a:t>
              </a:r>
              <a:endParaRPr lang="zh-TW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96793" y="4893203"/>
              <a:ext cx="1595377" cy="54121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chemeClr val="tx1"/>
                  </a:solidFill>
                </a:rPr>
                <a:t>CPU</a:t>
              </a:r>
              <a:r>
                <a:rPr lang="zh-TW" altLang="en-US" sz="4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4000" dirty="0" smtClean="0">
                  <a:solidFill>
                    <a:schemeClr val="tx1"/>
                  </a:solidFill>
                </a:rPr>
                <a:t>1</a:t>
              </a:r>
              <a:endParaRPr lang="zh-TW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70069" y="6201865"/>
              <a:ext cx="1595377" cy="54121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chemeClr val="tx1"/>
                  </a:solidFill>
                </a:rPr>
                <a:t>CPU</a:t>
              </a:r>
              <a:r>
                <a:rPr lang="zh-TW" altLang="en-US" sz="4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4000" dirty="0" smtClean="0">
                  <a:solidFill>
                    <a:schemeClr val="tx1"/>
                  </a:solidFill>
                </a:rPr>
                <a:t>2</a:t>
              </a:r>
              <a:endParaRPr lang="zh-TW" altLang="en-US" sz="4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2320555" y="2131124"/>
            <a:ext cx="657358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685390" y="2000136"/>
            <a:ext cx="15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time</a:t>
            </a:r>
            <a:endParaRPr lang="zh-TW" altLang="en-US" sz="3600" dirty="0"/>
          </a:p>
        </p:txBody>
      </p:sp>
      <p:sp>
        <p:nvSpPr>
          <p:cNvPr id="35" name="左大括弧 34"/>
          <p:cNvSpPr/>
          <p:nvPr/>
        </p:nvSpPr>
        <p:spPr>
          <a:xfrm rot="16200000">
            <a:off x="2855906" y="1730334"/>
            <a:ext cx="588217" cy="1565506"/>
          </a:xfrm>
          <a:prstGeom prst="leftBrace">
            <a:avLst>
              <a:gd name="adj1" fmla="val 31946"/>
              <a:gd name="adj2" fmla="val 50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左大括弧 35"/>
          <p:cNvSpPr/>
          <p:nvPr/>
        </p:nvSpPr>
        <p:spPr>
          <a:xfrm rot="16200000">
            <a:off x="5325215" y="1760958"/>
            <a:ext cx="588217" cy="1565506"/>
          </a:xfrm>
          <a:prstGeom prst="leftBrace">
            <a:avLst>
              <a:gd name="adj1" fmla="val 31946"/>
              <a:gd name="adj2" fmla="val 50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左大括弧 36"/>
          <p:cNvSpPr/>
          <p:nvPr/>
        </p:nvSpPr>
        <p:spPr>
          <a:xfrm rot="16200000">
            <a:off x="7757212" y="1762672"/>
            <a:ext cx="588217" cy="1565506"/>
          </a:xfrm>
          <a:prstGeom prst="leftBrace">
            <a:avLst>
              <a:gd name="adj1" fmla="val 31946"/>
              <a:gd name="adj2" fmla="val 50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782984" y="2802835"/>
            <a:ext cx="7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237358" y="2837820"/>
            <a:ext cx="7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24879" y="2807791"/>
            <a:ext cx="7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353900" y="6226318"/>
            <a:ext cx="657358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8596942" y="6325359"/>
            <a:ext cx="15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time</a:t>
            </a:r>
            <a:endParaRPr lang="zh-TW" altLang="en-US" sz="3600" dirty="0"/>
          </a:p>
        </p:txBody>
      </p:sp>
      <p:sp>
        <p:nvSpPr>
          <p:cNvPr id="43" name="左大括弧 42"/>
          <p:cNvSpPr/>
          <p:nvPr/>
        </p:nvSpPr>
        <p:spPr>
          <a:xfrm rot="16200000">
            <a:off x="2963884" y="5629528"/>
            <a:ext cx="282786" cy="1569443"/>
          </a:xfrm>
          <a:prstGeom prst="leftBrace">
            <a:avLst>
              <a:gd name="adj1" fmla="val 31946"/>
              <a:gd name="adj2" fmla="val 507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782983" y="6354002"/>
            <a:ext cx="76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為什麼要</a:t>
            </a:r>
            <a:r>
              <a:rPr lang="en-US" altLang="zh-TW" dirty="0" err="1" smtClean="0"/>
              <a:t>dataloader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張</a:t>
            </a:r>
            <a:r>
              <a:rPr lang="en-US" altLang="zh-TW" dirty="0"/>
              <a:t>8</a:t>
            </a:r>
            <a:r>
              <a:rPr lang="en-US" altLang="zh-TW" dirty="0" smtClean="0"/>
              <a:t>bits </a:t>
            </a:r>
            <a:r>
              <a:rPr lang="en-US" altLang="zh-TW" dirty="0"/>
              <a:t>RGB</a:t>
            </a:r>
            <a:r>
              <a:rPr lang="zh-TW" altLang="en-US" dirty="0" smtClean="0"/>
              <a:t>圖解析度</a:t>
            </a:r>
            <a:r>
              <a:rPr lang="en-US" altLang="zh-TW" dirty="0" smtClean="0"/>
              <a:t>316</a:t>
            </a:r>
            <a:r>
              <a:rPr lang="zh-TW" altLang="en-US" dirty="0" smtClean="0"/>
              <a:t>*</a:t>
            </a:r>
            <a:r>
              <a:rPr lang="en-US" altLang="zh-TW" dirty="0" smtClean="0"/>
              <a:t>316</a:t>
            </a:r>
          </a:p>
          <a:p>
            <a:r>
              <a:rPr lang="en-US" altLang="zh-TW" dirty="0" smtClean="0"/>
              <a:t>316</a:t>
            </a:r>
            <a:r>
              <a:rPr lang="zh-TW" altLang="en-US" dirty="0" smtClean="0"/>
              <a:t>*</a:t>
            </a:r>
            <a:r>
              <a:rPr lang="en-US" altLang="zh-TW" dirty="0" smtClean="0"/>
              <a:t>316</a:t>
            </a:r>
            <a:r>
              <a:rPr lang="zh-TW" altLang="en-US" dirty="0" smtClean="0"/>
              <a:t>*</a:t>
            </a:r>
            <a:r>
              <a:rPr lang="en-US" altLang="zh-TW" dirty="0" smtClean="0"/>
              <a:t>3(Byte)</a:t>
            </a:r>
            <a:r>
              <a:rPr lang="en-US" altLang="zh-TW" dirty="0"/>
              <a:t>= 299,568 Bytes = </a:t>
            </a:r>
            <a:r>
              <a:rPr lang="en-US" altLang="zh-TW" dirty="0" smtClean="0"/>
              <a:t>292.55 KB (</a:t>
            </a:r>
            <a:r>
              <a:rPr lang="zh-TW" altLang="en-US" dirty="0" smtClean="0"/>
              <a:t>無壓縮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如果訓練圖庫有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萬張，光是圖都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到記憶體就約需要 </a:t>
            </a:r>
            <a:r>
              <a:rPr lang="en-US" altLang="zh-TW" dirty="0" smtClean="0"/>
              <a:t>2.79</a:t>
            </a:r>
            <a:r>
              <a:rPr lang="zh-TW" altLang="en-US" dirty="0" smtClean="0"/>
              <a:t> </a:t>
            </a:r>
            <a:r>
              <a:rPr lang="en-US" altLang="zh-TW" dirty="0" smtClean="0"/>
              <a:t>(GB)</a:t>
            </a:r>
            <a:r>
              <a:rPr lang="zh-TW" altLang="en-US" dirty="0" smtClean="0"/>
              <a:t> 記憶體。</a:t>
            </a:r>
            <a:endParaRPr lang="en-US" altLang="zh-TW" dirty="0" smtClean="0"/>
          </a:p>
          <a:p>
            <a:r>
              <a:rPr lang="en-US" altLang="zh-TW" dirty="0" smtClean="0"/>
              <a:t>ImageNet</a:t>
            </a:r>
            <a:r>
              <a:rPr lang="zh-TW" altLang="en-US" dirty="0" smtClean="0"/>
              <a:t>有一百萬張，記憶體就塞不下了，而且</a:t>
            </a:r>
            <a:r>
              <a:rPr lang="en-US" altLang="zh-TW" dirty="0" smtClean="0"/>
              <a:t>deep learning</a:t>
            </a:r>
            <a:r>
              <a:rPr lang="zh-TW" altLang="en-US" dirty="0" smtClean="0"/>
              <a:t>用的是</a:t>
            </a:r>
            <a:r>
              <a:rPr lang="en-US" altLang="zh-TW" dirty="0" smtClean="0"/>
              <a:t>GPU</a:t>
            </a:r>
            <a:r>
              <a:rPr lang="zh-TW" altLang="en-US" dirty="0"/>
              <a:t>的記憶體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59" y="138650"/>
            <a:ext cx="2380530" cy="238053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8632"/>
              </p:ext>
            </p:extLst>
          </p:nvPr>
        </p:nvGraphicFramePr>
        <p:xfrm>
          <a:off x="4486693" y="4844419"/>
          <a:ext cx="323246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95"/>
                <a:gridCol w="921068"/>
                <a:gridCol w="1195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GPU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記憶體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Price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2080ti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30,000</a:t>
                      </a:r>
                      <a:r>
                        <a:rPr lang="zh-TW" altLang="en-US" b="1" dirty="0" smtClean="0"/>
                        <a:t>↑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3090 RTX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46,000</a:t>
                      </a:r>
                      <a:r>
                        <a:rPr lang="zh-TW" altLang="en-US" b="1" dirty="0" smtClean="0"/>
                        <a:t>↑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RTX 8000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200,000</a:t>
                      </a:r>
                      <a:r>
                        <a:rPr lang="zh-TW" altLang="en-US" b="1" dirty="0" smtClean="0"/>
                        <a:t>↑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426" y="242405"/>
            <a:ext cx="5127410" cy="132556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為什麼要</a:t>
            </a:r>
            <a:r>
              <a:rPr lang="en-US" altLang="zh-TW" dirty="0" err="1" smtClean="0"/>
              <a:t>dataloader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</a:t>
            </a:r>
            <a:r>
              <a:rPr lang="en-US" altLang="zh-TW" dirty="0"/>
              <a:t>VGG16</a:t>
            </a:r>
            <a:r>
              <a:rPr lang="zh-TW" altLang="en-US" dirty="0"/>
              <a:t>為</a:t>
            </a:r>
            <a:r>
              <a:rPr lang="zh-TW" altLang="en-US" dirty="0" smtClean="0"/>
              <a:t>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81251"/>
              </p:ext>
            </p:extLst>
          </p:nvPr>
        </p:nvGraphicFramePr>
        <p:xfrm>
          <a:off x="6664952" y="226864"/>
          <a:ext cx="5229153" cy="6494384"/>
        </p:xfrm>
        <a:graphic>
          <a:graphicData uri="http://schemas.openxmlformats.org/drawingml/2006/table">
            <a:tbl>
              <a:tblPr/>
              <a:tblGrid>
                <a:gridCol w="1052369"/>
                <a:gridCol w="1202657"/>
                <a:gridCol w="1091388"/>
                <a:gridCol w="1067576"/>
                <a:gridCol w="815163"/>
              </a:tblGrid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Layper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Image Momory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parameter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Input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224*224*3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1505.28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224*224*64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3211264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3*3*3*64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224*224*64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3211264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3*3*64*64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36864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POOL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112*112*64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802816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112*112*128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1605632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3*3*64*128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73728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112*112*128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1605632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3*3*128*128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147456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POOL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56*56*128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401408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56*56*256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802816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3*3*128*256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294912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56*56*256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802816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3*3*256*256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589824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56*56*256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802816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3*3*256*256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589824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POOL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28*28*256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200704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28*28*512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401408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3*3*256*512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1179648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28*28*512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401408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3*3*512*512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2359296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28*28*512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401408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3*3*512*512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2359296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POOL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14*14*512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100352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14*14*512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100352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3*3*512*512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2359296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14*14*512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100352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3*3*512*512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2359296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CONV3-512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14*14*512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100352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3*3*512*512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2359296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POOL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7*7*512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25088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FC-4096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7*7*512*4096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102760448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FC-4096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4096*4096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16777216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FC-1000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4096*1000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4096000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11">
                <a:tc>
                  <a:txBody>
                    <a:bodyPr/>
                    <a:lstStyle/>
                    <a:p>
                      <a:pPr algn="l" fontAlgn="b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15088585.28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138344128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47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 memory </a:t>
                      </a:r>
                      <a:b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for feature maps (MB)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2000" b="1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57.558385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98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 memory </a:t>
                      </a:r>
                      <a:b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for parameter (MB)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20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527.74097</a:t>
                      </a:r>
                      <a:endParaRPr lang="en-US" altLang="zh-TW" sz="2000" b="1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《淺談深度學習:如何計算模型以及中間變數的視訊記憶體佔用大小》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0"/>
          <a:stretch/>
        </p:blipFill>
        <p:spPr bwMode="auto">
          <a:xfrm>
            <a:off x="248515" y="1567967"/>
            <a:ext cx="1562582" cy="48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1972626" y="2278769"/>
            <a:ext cx="4692326" cy="3177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</a:t>
            </a:r>
            <a:r>
              <a:rPr lang="en-US" altLang="zh-TW" dirty="0" smtClean="0"/>
              <a:t>learning phase</a:t>
            </a:r>
            <a:r>
              <a:rPr lang="zh-TW" altLang="en-US" dirty="0" smtClean="0"/>
              <a:t>，</a:t>
            </a:r>
            <a:r>
              <a:rPr lang="zh-TW" altLang="en-US" dirty="0"/>
              <a:t>倒</a:t>
            </a:r>
            <a:r>
              <a:rPr lang="zh-TW" altLang="en-US" dirty="0" smtClean="0"/>
              <a:t>傳遞</a:t>
            </a:r>
            <a:r>
              <a:rPr lang="en-US" altLang="zh-TW" dirty="0" smtClean="0"/>
              <a:t>feature map</a:t>
            </a:r>
            <a:r>
              <a:rPr lang="zh-TW" altLang="en-US" dirty="0" smtClean="0"/>
              <a:t>部分還需要多至少</a:t>
            </a:r>
            <a:r>
              <a:rPr lang="en-US" altLang="zh-TW" dirty="0" smtClean="0"/>
              <a:t>1</a:t>
            </a:r>
            <a:r>
              <a:rPr lang="zh-TW" altLang="en-US" dirty="0" smtClean="0"/>
              <a:t>倍的記憶體量。</a:t>
            </a:r>
            <a:endParaRPr lang="en-US" altLang="zh-TW" dirty="0" smtClean="0"/>
          </a:p>
          <a:p>
            <a:r>
              <a:rPr lang="zh-TW" altLang="en-US" dirty="0" smtClean="0"/>
              <a:t>一張圖就至少需要</a:t>
            </a:r>
            <a:r>
              <a:rPr lang="en-US" altLang="zh-TW" dirty="0" smtClean="0"/>
              <a:t>57MB</a:t>
            </a:r>
            <a:r>
              <a:rPr lang="zh-TW" altLang="en-US" dirty="0" smtClean="0"/>
              <a:t>*</a:t>
            </a:r>
            <a:r>
              <a:rPr lang="en-US" altLang="zh-TW" dirty="0" smtClean="0"/>
              <a:t>3+527MB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698MB</a:t>
            </a:r>
          </a:p>
          <a:p>
            <a:r>
              <a:rPr lang="zh-TW" altLang="en-US" dirty="0" smtClean="0"/>
              <a:t>當圖片成為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張，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57MB</a:t>
            </a:r>
            <a:r>
              <a:rPr lang="zh-TW" altLang="en-US" dirty="0" smtClean="0"/>
              <a:t>*</a:t>
            </a:r>
            <a:r>
              <a:rPr lang="en-US" altLang="zh-TW" dirty="0" smtClean="0"/>
              <a:t>100</a:t>
            </a:r>
            <a:r>
              <a:rPr lang="zh-TW" altLang="en-US" dirty="0" smtClean="0"/>
              <a:t>*</a:t>
            </a:r>
            <a:r>
              <a:rPr lang="en-US" altLang="zh-TW" dirty="0" smtClean="0"/>
              <a:t>3+527MB=17.16GB</a:t>
            </a:r>
          </a:p>
        </p:txBody>
      </p:sp>
    </p:spTree>
    <p:extLst>
      <p:ext uri="{BB962C8B-B14F-4D97-AF65-F5344CB8AC3E}">
        <p14:creationId xmlns:p14="http://schemas.microsoft.com/office/powerpoint/2010/main" val="38256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dataloader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我們先看當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torch vision</a:t>
            </a:r>
            <a:r>
              <a:rPr lang="zh-TW" altLang="en-US" dirty="0" smtClean="0"/>
              <a:t>提供的寫法。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torch.utils.data.DataLoader</a:t>
            </a:r>
            <a:r>
              <a:rPr lang="en-US" altLang="zh-TW" dirty="0" smtClean="0"/>
              <a:t>(dataset)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127" y="3123176"/>
            <a:ext cx="9974002" cy="19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861" y="2013995"/>
            <a:ext cx="3877519" cy="428263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資料庫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100W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603" y="2013995"/>
            <a:ext cx="3076935" cy="197927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Server memory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20861" y="2013995"/>
            <a:ext cx="7535119" cy="1076446"/>
            <a:chOff x="520861" y="2013995"/>
            <a:chExt cx="7535119" cy="1076446"/>
          </a:xfrm>
        </p:grpSpPr>
        <p:cxnSp>
          <p:nvCxnSpPr>
            <p:cNvPr id="11" name="直線單箭頭接點 10"/>
            <p:cNvCxnSpPr>
              <a:stCxn id="12" idx="3"/>
              <a:endCxn id="14" idx="1"/>
            </p:cNvCxnSpPr>
            <p:nvPr/>
          </p:nvCxnSpPr>
          <p:spPr>
            <a:xfrm>
              <a:off x="2116238" y="2552218"/>
              <a:ext cx="43443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0861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60603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0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dataloader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926" y="1458040"/>
            <a:ext cx="9974002" cy="19213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15926" y="3656365"/>
            <a:ext cx="102448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/>
              <a:t>https://pytorch.org/docs/stable/data.html</a:t>
            </a:r>
          </a:p>
          <a:p>
            <a:pPr>
              <a:spcBef>
                <a:spcPts val="1200"/>
              </a:spcBef>
            </a:pPr>
            <a:r>
              <a:rPr lang="en-US" altLang="zh-TW" sz="2400" dirty="0" err="1" smtClean="0"/>
              <a:t>batch_size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在神經網路</a:t>
            </a:r>
            <a:r>
              <a:rPr lang="en-US" altLang="zh-TW" sz="2400" dirty="0" smtClean="0"/>
              <a:t>update</a:t>
            </a:r>
            <a:r>
              <a:rPr lang="zh-TW" altLang="en-US" sz="2400" dirty="0" smtClean="0"/>
              <a:t>一次需要學習多少張圖。</a:t>
            </a:r>
            <a:endParaRPr lang="en-US" altLang="zh-TW" sz="2400" dirty="0" smtClean="0"/>
          </a:p>
          <a:p>
            <a:pPr>
              <a:spcBef>
                <a:spcPts val="1200"/>
              </a:spcBef>
            </a:pPr>
            <a:r>
              <a:rPr lang="en-US" altLang="zh-TW" sz="2400" dirty="0" smtClean="0"/>
              <a:t>Shuffle: </a:t>
            </a:r>
            <a:r>
              <a:rPr lang="zh-TW" altLang="en-US" sz="2400" dirty="0" smtClean="0"/>
              <a:t>當資料處理完成需不需要</a:t>
            </a:r>
            <a:r>
              <a:rPr lang="en-US" altLang="zh-TW" sz="2400" dirty="0" smtClean="0"/>
              <a:t>random</a:t>
            </a:r>
            <a:r>
              <a:rPr lang="zh-TW" altLang="en-US" sz="2400" dirty="0" smtClean="0"/>
              <a:t>重新打亂。</a:t>
            </a:r>
            <a:endParaRPr lang="en-US" altLang="zh-TW" sz="2400" dirty="0" smtClean="0"/>
          </a:p>
          <a:p>
            <a:pPr>
              <a:spcBef>
                <a:spcPts val="1200"/>
              </a:spcBef>
            </a:pPr>
            <a:endParaRPr lang="en-US" altLang="zh-TW" sz="2400" dirty="0"/>
          </a:p>
          <a:p>
            <a:pPr algn="ctr">
              <a:spcBef>
                <a:spcPts val="1200"/>
              </a:spcBef>
            </a:pPr>
            <a:r>
              <a:rPr lang="zh-TW" alt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實機操作</a:t>
            </a:r>
            <a:endParaRPr lang="en-US" altLang="zh-TW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646025" y="1581548"/>
            <a:ext cx="1627015" cy="42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62633" y="1581548"/>
            <a:ext cx="1633111" cy="42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71873" y="2009811"/>
            <a:ext cx="1664208" cy="26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87752" y="2286739"/>
            <a:ext cx="2060447" cy="26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7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dataloader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926" y="1458040"/>
            <a:ext cx="9974002" cy="19213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15926" y="3656365"/>
            <a:ext cx="102448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/>
              <a:t>https://pytorch.org/docs/stable/data.html</a:t>
            </a:r>
          </a:p>
          <a:p>
            <a:pPr>
              <a:spcBef>
                <a:spcPts val="1200"/>
              </a:spcBef>
            </a:pPr>
            <a:r>
              <a:rPr lang="en-US" altLang="zh-TW" sz="2400" dirty="0" err="1" smtClean="0"/>
              <a:t>num_worker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如果資料可以一次就讀到電腦內，就不需要使用這個功能。</a:t>
            </a:r>
            <a:endParaRPr lang="en-US" altLang="zh-TW" sz="2400" dirty="0" smtClean="0"/>
          </a:p>
          <a:p>
            <a:pPr>
              <a:spcBef>
                <a:spcPts val="1200"/>
              </a:spcBef>
            </a:pPr>
            <a:r>
              <a:rPr lang="en-US" altLang="zh-TW" sz="2400" dirty="0" err="1"/>
              <a:t>p</a:t>
            </a:r>
            <a:r>
              <a:rPr lang="en-US" altLang="zh-TW" sz="2400" dirty="0" err="1" smtClean="0"/>
              <a:t>ip_memory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是否需要在</a:t>
            </a:r>
            <a:r>
              <a:rPr lang="en-US" altLang="zh-TW" sz="2400" dirty="0" smtClean="0"/>
              <a:t>CUDA</a:t>
            </a:r>
            <a:r>
              <a:rPr lang="zh-TW" altLang="en-US" sz="2400" dirty="0" smtClean="0"/>
              <a:t>內先將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的記憶體先佔起來。</a:t>
            </a:r>
            <a:endParaRPr lang="en-US" altLang="zh-TW" sz="2400" dirty="0" smtClean="0"/>
          </a:p>
          <a:p>
            <a:pPr>
              <a:spcBef>
                <a:spcPts val="1200"/>
              </a:spcBef>
            </a:pPr>
            <a:endParaRPr lang="en-US" altLang="zh-TW" sz="2400" dirty="0"/>
          </a:p>
          <a:p>
            <a:pPr algn="ctr">
              <a:spcBef>
                <a:spcPts val="1200"/>
              </a:spcBef>
            </a:pPr>
            <a:r>
              <a:rPr lang="zh-TW" alt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實機操作</a:t>
            </a:r>
            <a:endParaRPr lang="en-US" altLang="zh-TW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646025" y="1581548"/>
            <a:ext cx="1627015" cy="42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62633" y="1581548"/>
            <a:ext cx="1633111" cy="428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71873" y="2009811"/>
            <a:ext cx="1664208" cy="26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87752" y="2286739"/>
            <a:ext cx="2060447" cy="26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861" y="2013995"/>
            <a:ext cx="3877519" cy="428263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資料庫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100W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603" y="2013995"/>
            <a:ext cx="3076935" cy="197927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Server memory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20861" y="2013995"/>
            <a:ext cx="7535119" cy="1076446"/>
            <a:chOff x="520861" y="2013995"/>
            <a:chExt cx="7535119" cy="1076446"/>
          </a:xfrm>
        </p:grpSpPr>
        <p:cxnSp>
          <p:nvCxnSpPr>
            <p:cNvPr id="11" name="直線單箭頭接點 10"/>
            <p:cNvCxnSpPr>
              <a:stCxn id="12" idx="3"/>
              <a:endCxn id="14" idx="1"/>
            </p:cNvCxnSpPr>
            <p:nvPr/>
          </p:nvCxnSpPr>
          <p:spPr>
            <a:xfrm>
              <a:off x="2116238" y="2552218"/>
              <a:ext cx="43443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0861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60603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4" idx="2"/>
            <a:endCxn id="10" idx="0"/>
          </p:cNvCxnSpPr>
          <p:nvPr/>
        </p:nvCxnSpPr>
        <p:spPr>
          <a:xfrm>
            <a:off x="7258292" y="3090441"/>
            <a:ext cx="0" cy="166675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22899" y="1403131"/>
            <a:ext cx="464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b="1" dirty="0" smtClean="0"/>
              <a:t>照流程執行</a:t>
            </a:r>
            <a:r>
              <a:rPr lang="en-US" altLang="zh-TW" sz="2000" b="1" dirty="0" smtClean="0"/>
              <a:t>: </a:t>
            </a:r>
            <a:r>
              <a:rPr lang="zh-TW" altLang="en-US" sz="2000" b="1" dirty="0" smtClean="0"/>
              <a:t>執行時間為</a:t>
            </a:r>
            <a:r>
              <a:rPr lang="en-US" altLang="zh-TW" sz="2000" b="1" dirty="0" smtClean="0"/>
              <a:t>1+2</a:t>
            </a:r>
            <a:endParaRPr lang="zh-TW" altLang="en-US" sz="2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9389" y="3957362"/>
            <a:ext cx="161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2.</a:t>
            </a:r>
            <a:endParaRPr lang="zh-TW" altLang="en-US" sz="28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40820" y="2161380"/>
            <a:ext cx="161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1.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41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861" y="2013995"/>
            <a:ext cx="3877519" cy="432151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資料庫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100W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0603" y="2013995"/>
            <a:ext cx="3159673" cy="217893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Server memory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20861" y="2013995"/>
            <a:ext cx="7535119" cy="1076446"/>
            <a:chOff x="520861" y="2013995"/>
            <a:chExt cx="7535119" cy="1076446"/>
          </a:xfrm>
        </p:grpSpPr>
        <p:cxnSp>
          <p:nvCxnSpPr>
            <p:cNvPr id="11" name="直線單箭頭接點 10"/>
            <p:cNvCxnSpPr>
              <a:stCxn id="12" idx="3"/>
              <a:endCxn id="14" idx="1"/>
            </p:cNvCxnSpPr>
            <p:nvPr/>
          </p:nvCxnSpPr>
          <p:spPr>
            <a:xfrm>
              <a:off x="2116238" y="2552218"/>
              <a:ext cx="43443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20861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60603" y="2013995"/>
              <a:ext cx="1595377" cy="1076446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Batch 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460603" y="4757195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4" idx="2"/>
            <a:endCxn id="10" idx="0"/>
          </p:cNvCxnSpPr>
          <p:nvPr/>
        </p:nvCxnSpPr>
        <p:spPr>
          <a:xfrm>
            <a:off x="7258292" y="3090441"/>
            <a:ext cx="0" cy="16667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43059" y="1264502"/>
            <a:ext cx="1068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 err="1" smtClean="0"/>
              <a:t>num_worker</a:t>
            </a:r>
            <a:r>
              <a:rPr lang="zh-TW" altLang="en-US" sz="2000" dirty="0" smtClean="0"/>
              <a:t>設定大於</a:t>
            </a:r>
            <a:r>
              <a:rPr lang="en-US" altLang="zh-TW" sz="2000" dirty="0" smtClean="0"/>
              <a:t>2</a:t>
            </a:r>
            <a:endParaRPr lang="en-US" altLang="zh-TW" sz="2000" b="1" dirty="0" smtClean="0"/>
          </a:p>
          <a:p>
            <a:pPr algn="just"/>
            <a:r>
              <a:rPr lang="zh-TW" altLang="en-US" sz="2000" b="1" dirty="0" smtClean="0"/>
              <a:t>照流程執行</a:t>
            </a:r>
            <a:r>
              <a:rPr lang="en-US" altLang="zh-TW" sz="2000" b="1" dirty="0" smtClean="0"/>
              <a:t>: </a:t>
            </a:r>
            <a:r>
              <a:rPr lang="zh-TW" altLang="en-US" sz="2000" b="1" dirty="0" smtClean="0"/>
              <a:t>執行時間為</a:t>
            </a:r>
            <a:r>
              <a:rPr lang="en-US" altLang="zh-TW" sz="2000" b="1" dirty="0" smtClean="0"/>
              <a:t>1+2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但</a:t>
            </a:r>
            <a:r>
              <a:rPr lang="en-US" altLang="zh-TW" sz="2000" dirty="0" smtClean="0"/>
              <a:t>batch</a:t>
            </a:r>
            <a:r>
              <a:rPr lang="zh-TW" altLang="en-US" sz="2000" dirty="0" smtClean="0"/>
              <a:t>已經處理好兩個</a:t>
            </a:r>
            <a:endParaRPr lang="en-US" altLang="zh-TW" sz="20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4051909" y="2843096"/>
            <a:ext cx="161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1.</a:t>
            </a:r>
            <a:endParaRPr lang="zh-TW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520861" y="3116484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0861" y="4196464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0861" y="5259068"/>
            <a:ext cx="1595377" cy="107644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55980" y="3116484"/>
            <a:ext cx="1595377" cy="1076446"/>
          </a:xfrm>
          <a:prstGeom prst="rect">
            <a:avLst/>
          </a:prstGeom>
          <a:solidFill>
            <a:srgbClr val="FFCCFF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Batch 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8" idx="3"/>
            <a:endCxn id="21" idx="1"/>
          </p:cNvCxnSpPr>
          <p:nvPr/>
        </p:nvCxnSpPr>
        <p:spPr>
          <a:xfrm>
            <a:off x="2116238" y="3654707"/>
            <a:ext cx="593974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48784" y="2219237"/>
            <a:ext cx="126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CPU: core 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48783" y="3294870"/>
            <a:ext cx="126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CPU: core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6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15652</TotalTime>
  <Words>527</Words>
  <Application>Microsoft Office PowerPoint</Application>
  <PresentationFormat>寬螢幕</PresentationFormat>
  <Paragraphs>233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11</vt:i4>
      </vt:variant>
    </vt:vector>
  </HeadingPairs>
  <TitlesOfParts>
    <vt:vector size="27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深度學習 Pytorch手把手實作 pytorch dataloader</vt:lpstr>
      <vt:lpstr>為什麼要dataloader</vt:lpstr>
      <vt:lpstr>為什麼要dataloader 以VGG16為例</vt:lpstr>
      <vt:lpstr>Pytorch dataloader</vt:lpstr>
      <vt:lpstr>Data loader</vt:lpstr>
      <vt:lpstr>Pytorch dataloader</vt:lpstr>
      <vt:lpstr>Pytorch dataloader</vt:lpstr>
      <vt:lpstr>Data loader</vt:lpstr>
      <vt:lpstr>Data loader</vt:lpstr>
      <vt:lpstr>Data loader</vt:lpstr>
      <vt:lpstr>Pytorch dataloader輸出的結構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521</cp:revision>
  <dcterms:created xsi:type="dcterms:W3CDTF">2018-12-11T06:02:23Z</dcterms:created>
  <dcterms:modified xsi:type="dcterms:W3CDTF">2021-05-06T02:00:29Z</dcterms:modified>
</cp:coreProperties>
</file>